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2" r:id="rId13"/>
    <p:sldId id="281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 type="screen4x3"/>
  <p:notesSz cx="6858000" cy="9144000"/>
  <p:defaultTextStyle>
    <a:defPPr>
      <a:defRPr lang="sw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w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2CA6B-EA40-4C88-B4FA-8669EAE5D137}" type="datetimeFigureOut">
              <a:rPr lang="sw-KE" smtClean="0"/>
              <a:pPr/>
              <a:t>9/4/2013</a:t>
            </a:fld>
            <a:endParaRPr lang="sw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w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w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w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F4933-2449-4DE9-8AE6-ED5C29C2E5ED}" type="slidenum">
              <a:rPr lang="sw-KE" smtClean="0"/>
              <a:pPr/>
              <a:t>‹#›</a:t>
            </a:fld>
            <a:endParaRPr lang="sw-K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on natural history of HIV infection</a:t>
            </a:r>
            <a:endParaRPr lang="sw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F4933-2449-4DE9-8AE6-ED5C29C2E5ED}" type="slidenum">
              <a:rPr lang="sw-KE" smtClean="0"/>
              <a:pPr/>
              <a:t>10</a:t>
            </a:fld>
            <a:endParaRPr lang="sw-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ABDB19-F3D2-4EB4-99E2-B62928934CD4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buFontTx/>
              <a:buAutoNum type="arabicParenR"/>
            </a:pPr>
            <a:r>
              <a:rPr lang="en-GB" smtClean="0"/>
              <a:t>The most commonly used tests perform very well (see WHO HIV test report 2002).</a:t>
            </a:r>
          </a:p>
          <a:p>
            <a:pPr marL="228600" indent="-228600" eaLnBrk="1" hangingPunct="1">
              <a:buFontTx/>
              <a:buAutoNum type="arabicParenR"/>
            </a:pPr>
            <a:r>
              <a:rPr lang="en-GB" smtClean="0"/>
              <a:t>It is a common concern that HIV tests are not very good in children. This is not quite true – the tests work very well but their interpretation can be difficult.</a:t>
            </a:r>
          </a:p>
          <a:p>
            <a:pPr marL="228600" indent="-228600" eaLnBrk="1" hangingPunct="1">
              <a:buFontTx/>
              <a:buAutoNum type="arabicParenR"/>
            </a:pPr>
            <a:r>
              <a:rPr lang="en-GB" smtClean="0"/>
              <a:t>A simple division can be made by age. In children older than 18 months a positive rapid test ideally confirmed by a second test using a different method defines a child as HIV positive.</a:t>
            </a:r>
          </a:p>
          <a:p>
            <a:pPr marL="228600" indent="-228600" eaLnBrk="1" hangingPunct="1">
              <a:buFontTx/>
              <a:buAutoNum type="arabicParenR"/>
            </a:pPr>
            <a:r>
              <a:rPr lang="en-GB" smtClean="0"/>
              <a:t>In a child &lt;18months persistence of maternal antibody after trans-placental transfer can result in a positive test that reflects the mother’s status not the baby’s. In these cases ideally the positive antibody response would be confirmed by a second test that detects DNA or RNA. The presence of DNA or RNA </a:t>
            </a:r>
            <a:r>
              <a:rPr lang="en-GB" u="sng" smtClean="0"/>
              <a:t>must</a:t>
            </a:r>
            <a:r>
              <a:rPr lang="en-GB" smtClean="0"/>
              <a:t> indicate the presence of virus and true infection.</a:t>
            </a:r>
          </a:p>
          <a:p>
            <a:pPr marL="228600" indent="-228600" eaLnBrk="1" hangingPunct="1">
              <a:buFontTx/>
              <a:buAutoNum type="arabicParenR"/>
            </a:pPr>
            <a:r>
              <a:rPr lang="en-GB" smtClean="0"/>
              <a:t>While awaiting PCR confirmation the sick infant should receive care as though they have HIV including Septrin prophylaxis and treatment for PCP if indicated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139B07-539F-4A5E-84F7-B0F029C9CAE2}" type="slidenum">
              <a:rPr lang="en-GB" smtClean="0"/>
              <a:pPr/>
              <a:t>13</a:t>
            </a:fld>
            <a:endParaRPr lang="en-GB" smtClean="0"/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GB" smtClean="0"/>
              <a:t>Testing in hospital…….is not VCT.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85CD-6ACD-4E70-8814-83DFC5CFAEAA}" type="datetimeFigureOut">
              <a:rPr lang="sw-KE" smtClean="0"/>
              <a:pPr/>
              <a:t>9/4/2013</a:t>
            </a:fld>
            <a:endParaRPr lang="sw-KE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7771DA-9484-408C-82DE-0E3A9545B064}" type="slidenum">
              <a:rPr lang="sw-KE" smtClean="0"/>
              <a:pPr/>
              <a:t>‹#›</a:t>
            </a:fld>
            <a:endParaRPr lang="sw-K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85CD-6ACD-4E70-8814-83DFC5CFAEAA}" type="datetimeFigureOut">
              <a:rPr lang="sw-KE" smtClean="0"/>
              <a:pPr/>
              <a:t>9/4/2013</a:t>
            </a:fld>
            <a:endParaRPr lang="sw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71DA-9484-408C-82DE-0E3A9545B064}" type="slidenum">
              <a:rPr lang="sw-KE" smtClean="0"/>
              <a:pPr/>
              <a:t>‹#›</a:t>
            </a:fld>
            <a:endParaRPr lang="sw-K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85CD-6ACD-4E70-8814-83DFC5CFAEAA}" type="datetimeFigureOut">
              <a:rPr lang="sw-KE" smtClean="0"/>
              <a:pPr/>
              <a:t>9/4/2013</a:t>
            </a:fld>
            <a:endParaRPr lang="sw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71DA-9484-408C-82DE-0E3A9545B064}" type="slidenum">
              <a:rPr lang="sw-KE" smtClean="0"/>
              <a:pPr/>
              <a:t>‹#›</a:t>
            </a:fld>
            <a:endParaRPr lang="sw-K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85CD-6ACD-4E70-8814-83DFC5CFAEAA}" type="datetimeFigureOut">
              <a:rPr lang="sw-KE" smtClean="0"/>
              <a:pPr/>
              <a:t>9/4/2013</a:t>
            </a:fld>
            <a:endParaRPr lang="sw-K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w-K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7771DA-9484-408C-82DE-0E3A9545B064}" type="slidenum">
              <a:rPr lang="sw-KE" smtClean="0"/>
              <a:pPr/>
              <a:t>‹#›</a:t>
            </a:fld>
            <a:endParaRPr lang="sw-K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85CD-6ACD-4E70-8814-83DFC5CFAEAA}" type="datetimeFigureOut">
              <a:rPr lang="sw-KE" smtClean="0"/>
              <a:pPr/>
              <a:t>9/4/2013</a:t>
            </a:fld>
            <a:endParaRPr lang="sw-K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71DA-9484-408C-82DE-0E3A9545B064}" type="slidenum">
              <a:rPr lang="sw-KE" smtClean="0"/>
              <a:pPr/>
              <a:t>‹#›</a:t>
            </a:fld>
            <a:endParaRPr lang="sw-K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85CD-6ACD-4E70-8814-83DFC5CFAEAA}" type="datetimeFigureOut">
              <a:rPr lang="sw-KE" smtClean="0"/>
              <a:pPr/>
              <a:t>9/4/2013</a:t>
            </a:fld>
            <a:endParaRPr lang="sw-K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71DA-9484-408C-82DE-0E3A9545B064}" type="slidenum">
              <a:rPr lang="sw-KE" smtClean="0"/>
              <a:pPr/>
              <a:t>‹#›</a:t>
            </a:fld>
            <a:endParaRPr lang="sw-K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85CD-6ACD-4E70-8814-83DFC5CFAEAA}" type="datetimeFigureOut">
              <a:rPr lang="sw-KE" smtClean="0"/>
              <a:pPr/>
              <a:t>9/4/2013</a:t>
            </a:fld>
            <a:endParaRPr lang="sw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F7771DA-9484-408C-82DE-0E3A9545B064}" type="slidenum">
              <a:rPr lang="sw-KE" smtClean="0"/>
              <a:pPr/>
              <a:t>‹#›</a:t>
            </a:fld>
            <a:endParaRPr lang="sw-KE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85CD-6ACD-4E70-8814-83DFC5CFAEAA}" type="datetimeFigureOut">
              <a:rPr lang="sw-KE" smtClean="0"/>
              <a:pPr/>
              <a:t>9/4/2013</a:t>
            </a:fld>
            <a:endParaRPr lang="sw-KE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71DA-9484-408C-82DE-0E3A9545B064}" type="slidenum">
              <a:rPr lang="sw-KE" smtClean="0"/>
              <a:pPr/>
              <a:t>‹#›</a:t>
            </a:fld>
            <a:endParaRPr lang="sw-K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85CD-6ACD-4E70-8814-83DFC5CFAEAA}" type="datetimeFigureOut">
              <a:rPr lang="sw-KE" smtClean="0"/>
              <a:pPr/>
              <a:t>9/4/2013</a:t>
            </a:fld>
            <a:endParaRPr lang="sw-KE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71DA-9484-408C-82DE-0E3A9545B064}" type="slidenum">
              <a:rPr lang="sw-KE" smtClean="0"/>
              <a:pPr/>
              <a:t>‹#›</a:t>
            </a:fld>
            <a:endParaRPr lang="sw-K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85CD-6ACD-4E70-8814-83DFC5CFAEAA}" type="datetimeFigureOut">
              <a:rPr lang="sw-KE" smtClean="0"/>
              <a:pPr/>
              <a:t>9/4/2013</a:t>
            </a:fld>
            <a:endParaRPr lang="sw-KE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71DA-9484-408C-82DE-0E3A9545B064}" type="slidenum">
              <a:rPr lang="sw-KE" smtClean="0"/>
              <a:pPr/>
              <a:t>‹#›</a:t>
            </a:fld>
            <a:endParaRPr lang="sw-K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85CD-6ACD-4E70-8814-83DFC5CFAEAA}" type="datetimeFigureOut">
              <a:rPr lang="sw-KE" smtClean="0"/>
              <a:pPr/>
              <a:t>9/4/2013</a:t>
            </a:fld>
            <a:endParaRPr lang="sw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71DA-9484-408C-82DE-0E3A9545B064}" type="slidenum">
              <a:rPr lang="sw-KE" smtClean="0"/>
              <a:pPr/>
              <a:t>‹#›</a:t>
            </a:fld>
            <a:endParaRPr lang="sw-KE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9D685CD-6ACD-4E70-8814-83DFC5CFAEAA}" type="datetimeFigureOut">
              <a:rPr lang="sw-KE" smtClean="0"/>
              <a:pPr/>
              <a:t>9/4/2013</a:t>
            </a:fld>
            <a:endParaRPr lang="sw-KE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w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F7771DA-9484-408C-82DE-0E3A9545B064}" type="slidenum">
              <a:rPr lang="sw-KE" smtClean="0"/>
              <a:pPr/>
              <a:t>‹#›</a:t>
            </a:fld>
            <a:endParaRPr lang="sw-KE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Paediatric</a:t>
            </a:r>
            <a:r>
              <a:rPr lang="en-US" smtClean="0"/>
              <a:t> HIV</a:t>
            </a:r>
            <a:endParaRPr lang="sw-K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Omondi</a:t>
            </a:r>
            <a:r>
              <a:rPr lang="en-US" dirty="0" smtClean="0"/>
              <a:t> S. </a:t>
            </a:r>
            <a:r>
              <a:rPr lang="en-US" dirty="0" err="1" smtClean="0"/>
              <a:t>Aluoch</a:t>
            </a:r>
            <a:endParaRPr lang="sw-K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 of HIV</a:t>
            </a:r>
            <a:endParaRPr lang="sw-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made by:</a:t>
            </a:r>
          </a:p>
          <a:p>
            <a:r>
              <a:rPr lang="en-US" dirty="0" smtClean="0"/>
              <a:t>Clinical presentation</a:t>
            </a:r>
          </a:p>
          <a:p>
            <a:r>
              <a:rPr lang="en-US" dirty="0" smtClean="0"/>
              <a:t>Laboratory tests</a:t>
            </a:r>
          </a:p>
          <a:p>
            <a:r>
              <a:rPr lang="en-US" dirty="0" smtClean="0"/>
              <a:t>Both</a:t>
            </a:r>
          </a:p>
          <a:p>
            <a:r>
              <a:rPr lang="en-US" dirty="0" smtClean="0"/>
              <a:t>Before age </a:t>
            </a:r>
            <a:r>
              <a:rPr lang="en-US" b="1" dirty="0" smtClean="0"/>
              <a:t>18months</a:t>
            </a:r>
            <a:r>
              <a:rPr lang="en-US" dirty="0" smtClean="0"/>
              <a:t> HIV is diagnosed with tests that demonstrate virus in the blood e.g. a </a:t>
            </a:r>
            <a:r>
              <a:rPr lang="en-US" b="1" dirty="0" smtClean="0"/>
              <a:t>positive HIV PCR </a:t>
            </a:r>
            <a:r>
              <a:rPr lang="en-US" dirty="0" smtClean="0"/>
              <a:t>or a</a:t>
            </a:r>
            <a:r>
              <a:rPr lang="en-US" b="1" dirty="0" smtClean="0"/>
              <a:t> positive p24 antigen test</a:t>
            </a:r>
            <a:endParaRPr lang="sw-K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w-K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smtClean="0"/>
              <a:t>Testing for HIV infection in children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19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sz="2800" smtClean="0"/>
              <a:t>Common tests – rapid tests – are highly accurate (~100%) for detecting HIV antibodies</a:t>
            </a:r>
          </a:p>
          <a:p>
            <a:pPr eaLnBrk="1" hangingPunct="1"/>
            <a:r>
              <a:rPr lang="en-GB" sz="2800" smtClean="0"/>
              <a:t>In most hospitals we can now do two different, rapid tests to confirm the diagnosis in a child </a:t>
            </a:r>
            <a:r>
              <a:rPr lang="en-GB" sz="2800" smtClean="0">
                <a:cs typeface="Arial" charset="0"/>
              </a:rPr>
              <a:t>≥</a:t>
            </a:r>
            <a:r>
              <a:rPr lang="en-GB" sz="2800" smtClean="0"/>
              <a:t>18 months</a:t>
            </a:r>
          </a:p>
          <a:p>
            <a:pPr eaLnBrk="1" hangingPunct="1"/>
            <a:r>
              <a:rPr lang="en-GB" sz="2800" smtClean="0"/>
              <a:t>In a child &lt; 18 months a positive rapid test can often be confirmed by sending a sample to a reference lab for a DNA / RNA test</a:t>
            </a:r>
          </a:p>
          <a:p>
            <a:pPr lvl="1" eaLnBrk="1" hangingPunct="1"/>
            <a:r>
              <a:rPr lang="en-GB" sz="2400" smtClean="0"/>
              <a:t>While awaiting confirmation of HIV infection provide all non-ARV care to children aged &lt;18m with a positive antibody test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Testing in hospital.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981200" y="1981200"/>
            <a:ext cx="5257800" cy="3698875"/>
          </a:xfrm>
          <a:prstGeom prst="rect">
            <a:avLst/>
          </a:prstGeom>
          <a:solidFill>
            <a:srgbClr val="6A02A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dirty="0"/>
          </a:p>
          <a:p>
            <a:pPr algn="ctr">
              <a:spcBef>
                <a:spcPct val="50000"/>
              </a:spcBef>
            </a:pPr>
            <a:r>
              <a:rPr lang="en-GB" sz="4800" dirty="0">
                <a:solidFill>
                  <a:schemeClr val="tx2"/>
                </a:solidFill>
                <a:latin typeface="Verdana" pitchFamily="34" charset="0"/>
              </a:rPr>
              <a:t>VCT</a:t>
            </a:r>
          </a:p>
          <a:p>
            <a:pPr algn="ctr">
              <a:spcBef>
                <a:spcPct val="50000"/>
              </a:spcBef>
            </a:pPr>
            <a:endParaRPr lang="en-GB" sz="4000" dirty="0">
              <a:solidFill>
                <a:schemeClr val="tx2"/>
              </a:solidFill>
              <a:latin typeface="Verdana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GB" sz="3200" dirty="0">
                <a:solidFill>
                  <a:schemeClr val="tx2"/>
                </a:solidFill>
                <a:latin typeface="Verdana" pitchFamily="34" charset="0"/>
              </a:rPr>
              <a:t>Voluntary Counselling and Testing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 rot="-2153797">
            <a:off x="304800" y="3962400"/>
            <a:ext cx="83058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 rot="1920255">
            <a:off x="381000" y="3657600"/>
            <a:ext cx="83058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w-K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w-K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w-K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w-K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w-K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w-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</a:t>
            </a:r>
            <a:endParaRPr lang="sw-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w-K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w-KE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w-K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w-KE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w-KE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w-KE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w-KE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w-KE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w-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Epidemiology </a:t>
            </a:r>
            <a:endParaRPr lang="sw-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 infection exists throughout the world</a:t>
            </a:r>
          </a:p>
          <a:p>
            <a:r>
              <a:rPr lang="en-US" dirty="0" smtClean="0"/>
              <a:t>Sub-Saharan Africa most </a:t>
            </a:r>
            <a:r>
              <a:rPr lang="en-US" dirty="0" smtClean="0"/>
              <a:t>affected with estimated 70% PLWHA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Epidemiology</a:t>
            </a:r>
            <a:endParaRPr lang="sw-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Estimated 600 000 African children under 15yrs became newly  infected by end of 2004, most of them through vertical transmission </a:t>
            </a:r>
            <a:endParaRPr lang="sw-KE" dirty="0" smtClean="0"/>
          </a:p>
          <a:p>
            <a:endParaRPr lang="sw-K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 of transmission to children</a:t>
            </a:r>
            <a:endParaRPr lang="sw-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ways in order of decreasing frequency:</a:t>
            </a:r>
          </a:p>
          <a:p>
            <a:pPr>
              <a:buNone/>
            </a:pPr>
            <a:r>
              <a:rPr lang="en-US" b="1" dirty="0" err="1" smtClean="0"/>
              <a:t>i</a:t>
            </a:r>
            <a:r>
              <a:rPr lang="en-US" b="1" dirty="0" smtClean="0"/>
              <a:t>) Vertical transmission</a:t>
            </a:r>
          </a:p>
          <a:p>
            <a:r>
              <a:rPr lang="en-US" dirty="0" smtClean="0"/>
              <a:t>Refers to MTCT before or around time of birth or through breast feeding</a:t>
            </a:r>
          </a:p>
          <a:p>
            <a:r>
              <a:rPr lang="en-US" dirty="0" smtClean="0"/>
              <a:t>Accounts for 20-40% of babies born to HIV infected mothers in Africa </a:t>
            </a:r>
            <a:endParaRPr lang="sw-K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 of transmission to children</a:t>
            </a:r>
            <a:endParaRPr lang="sw-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Blood transfusion:</a:t>
            </a:r>
          </a:p>
          <a:p>
            <a:r>
              <a:rPr lang="en-US" dirty="0" smtClean="0"/>
              <a:t>Accounts for over 95% if child is transfused with blood from an HIV infected person</a:t>
            </a:r>
          </a:p>
          <a:p>
            <a:r>
              <a:rPr lang="en-US" dirty="0" smtClean="0"/>
              <a:t>Sexual </a:t>
            </a:r>
            <a:r>
              <a:rPr lang="en-US" smtClean="0"/>
              <a:t>intercourse:</a:t>
            </a:r>
          </a:p>
          <a:p>
            <a:r>
              <a:rPr lang="en-US" smtClean="0"/>
              <a:t> </a:t>
            </a:r>
            <a:endParaRPr lang="sw-K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 of transmission to children</a:t>
            </a:r>
            <a:endParaRPr lang="sw-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ii) Blood transfusion:</a:t>
            </a:r>
          </a:p>
          <a:p>
            <a:r>
              <a:rPr lang="en-US" dirty="0" smtClean="0"/>
              <a:t>Probability of over 95% of HIV infection if a child is transfused with blood from an HIV infected person</a:t>
            </a:r>
          </a:p>
          <a:p>
            <a:endParaRPr lang="en-US" dirty="0" smtClean="0"/>
          </a:p>
          <a:p>
            <a:endParaRPr lang="sw-K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 of transmission to children</a:t>
            </a:r>
            <a:endParaRPr lang="sw-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iii) sexual intercourse:</a:t>
            </a:r>
          </a:p>
          <a:p>
            <a:r>
              <a:rPr lang="en-US" dirty="0" smtClean="0"/>
              <a:t>Is the main method in adults</a:t>
            </a:r>
          </a:p>
          <a:p>
            <a:r>
              <a:rPr lang="en-US" dirty="0" smtClean="0"/>
              <a:t>Teenagers at risk of infection sexually</a:t>
            </a:r>
          </a:p>
          <a:p>
            <a:r>
              <a:rPr lang="en-US" dirty="0" smtClean="0"/>
              <a:t>Young children sexually abused by infected person are at risk of infection</a:t>
            </a:r>
          </a:p>
          <a:p>
            <a:r>
              <a:rPr lang="en-US" dirty="0" smtClean="0"/>
              <a:t>Other STI increase the risk of HIV infection  </a:t>
            </a:r>
          </a:p>
          <a:p>
            <a:endParaRPr lang="sw-K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 of transmission to children</a:t>
            </a:r>
            <a:endParaRPr lang="sw-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Contaminated needles and circumcision instruments:</a:t>
            </a:r>
          </a:p>
          <a:p>
            <a:r>
              <a:rPr lang="en-US" dirty="0" smtClean="0"/>
              <a:t>Poor sterilization standards of instruments used by HIV infected</a:t>
            </a:r>
          </a:p>
          <a:p>
            <a:r>
              <a:rPr lang="en-US" dirty="0" smtClean="0"/>
              <a:t>Occurs during traditional circumcision, scarification or IDU</a:t>
            </a:r>
            <a:endParaRPr lang="sw-K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299</TotalTime>
  <Words>547</Words>
  <Application>Microsoft Office PowerPoint</Application>
  <PresentationFormat>On-screen Show (4:3)</PresentationFormat>
  <Paragraphs>57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Trek</vt:lpstr>
      <vt:lpstr>Paediatric HIV</vt:lpstr>
      <vt:lpstr>Definition </vt:lpstr>
      <vt:lpstr>Epidemiology </vt:lpstr>
      <vt:lpstr>Epidemiology</vt:lpstr>
      <vt:lpstr>Methods of transmission to children</vt:lpstr>
      <vt:lpstr>Methods of transmission to children</vt:lpstr>
      <vt:lpstr>Methods of transmission to children</vt:lpstr>
      <vt:lpstr>Methods of transmission to children</vt:lpstr>
      <vt:lpstr>Methods of transmission to children</vt:lpstr>
      <vt:lpstr>Diagnosis of HIV</vt:lpstr>
      <vt:lpstr>Slide 11</vt:lpstr>
      <vt:lpstr>Testing for HIV infection in children</vt:lpstr>
      <vt:lpstr>Testing in hospital.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Anaemia</dc:title>
  <dc:creator>mtc bondo</dc:creator>
  <cp:lastModifiedBy>mtc bondo</cp:lastModifiedBy>
  <cp:revision>38</cp:revision>
  <dcterms:created xsi:type="dcterms:W3CDTF">2013-06-12T19:28:46Z</dcterms:created>
  <dcterms:modified xsi:type="dcterms:W3CDTF">2013-09-04T13:58:29Z</dcterms:modified>
</cp:coreProperties>
</file>