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77" r:id="rId38"/>
    <p:sldId id="278" r:id="rId39"/>
    <p:sldId id="298" r:id="rId40"/>
    <p:sldId id="300" r:id="rId41"/>
    <p:sldId id="279" r:id="rId42"/>
    <p:sldId id="299" r:id="rId43"/>
    <p:sldId id="301" r:id="rId44"/>
    <p:sldId id="302" r:id="rId45"/>
    <p:sldId id="303" r:id="rId46"/>
    <p:sldId id="304" r:id="rId47"/>
    <p:sldId id="305" r:id="rId48"/>
    <p:sldId id="306" r:id="rId49"/>
    <p:sldId id="307" r:id="rId50"/>
    <p:sldId id="308" r:id="rId51"/>
    <p:sldId id="309" r:id="rId52"/>
    <p:sldId id="310" r:id="rId53"/>
    <p:sldId id="28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2549" autoAdjust="0"/>
  </p:normalViewPr>
  <p:slideViewPr>
    <p:cSldViewPr>
      <p:cViewPr varScale="1">
        <p:scale>
          <a:sx n="61" d="100"/>
          <a:sy n="61" d="100"/>
        </p:scale>
        <p:origin x="-14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A0C3B1-03F2-477F-91B6-D5D227D339ED}" type="datetimeFigureOut">
              <a:rPr lang="en-US" smtClean="0"/>
              <a:pPr/>
              <a:t>12-May-21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3409DF-8946-44A7-8551-5B66B93E3D0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03409DF-8946-44A7-8551-5B66B93E3D08}" type="slidenum">
              <a:rPr lang="en-GB" smtClean="0"/>
              <a:pPr/>
              <a:t>29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D24862D-A611-4899-9498-33E363FCA961}" type="datetimeFigureOut">
              <a:rPr lang="en-US" smtClean="0"/>
              <a:pPr/>
              <a:t>12-May-21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24862D-A611-4899-9498-33E363FCA961}" type="datetimeFigureOut">
              <a:rPr lang="en-US" smtClean="0"/>
              <a:pPr/>
              <a:t>12-May-21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24862D-A611-4899-9498-33E363FCA961}" type="datetimeFigureOut">
              <a:rPr lang="en-US" smtClean="0"/>
              <a:pPr/>
              <a:t>12-May-21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24862D-A611-4899-9498-33E363FCA961}" type="datetimeFigureOut">
              <a:rPr lang="en-US" smtClean="0"/>
              <a:pPr/>
              <a:t>12-May-21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24862D-A611-4899-9498-33E363FCA961}" type="datetimeFigureOut">
              <a:rPr lang="en-US" smtClean="0"/>
              <a:pPr/>
              <a:t>12-May-21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D24862D-A611-4899-9498-33E363FCA961}" type="datetimeFigureOut">
              <a:rPr lang="en-US" smtClean="0"/>
              <a:pPr/>
              <a:t>12-May-21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D24862D-A611-4899-9498-33E363FCA961}" type="datetimeFigureOut">
              <a:rPr lang="en-US" smtClean="0"/>
              <a:pPr/>
              <a:t>12-May-21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D24862D-A611-4899-9498-33E363FCA961}" type="datetimeFigureOut">
              <a:rPr lang="en-US" smtClean="0"/>
              <a:pPr/>
              <a:t>12-May-21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24862D-A611-4899-9498-33E363FCA961}" type="datetimeFigureOut">
              <a:rPr lang="en-US" smtClean="0"/>
              <a:pPr/>
              <a:t>12-May-21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4862D-A611-4899-9498-33E363FCA961}" type="datetimeFigureOut">
              <a:rPr lang="en-US" smtClean="0"/>
              <a:pPr/>
              <a:t>12-May-21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24862D-A611-4899-9498-33E363FCA961}" type="datetimeFigureOut">
              <a:rPr lang="en-US" smtClean="0"/>
              <a:pPr/>
              <a:t>12-May-21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096FEF-B629-4829-82B9-16E986D36BC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4862D-A611-4899-9498-33E363FCA961}" type="datetimeFigureOut">
              <a:rPr lang="en-US" smtClean="0"/>
              <a:pPr/>
              <a:t>12-May-21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96FEF-B629-4829-82B9-16E986D36BC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142999"/>
          </a:xfrm>
        </p:spPr>
        <p:txBody>
          <a:bodyPr/>
          <a:lstStyle/>
          <a:p>
            <a:r>
              <a:rPr lang="en-US" dirty="0" smtClean="0"/>
              <a:t>PRIMARY HEALTH CARE</a:t>
            </a:r>
            <a:endParaRPr lang="en-GB" dirty="0"/>
          </a:p>
        </p:txBody>
      </p:sp>
      <p:sp>
        <p:nvSpPr>
          <p:cNvPr id="3" name="Subtitle 2"/>
          <p:cNvSpPr>
            <a:spLocks noGrp="1"/>
          </p:cNvSpPr>
          <p:nvPr>
            <p:ph type="subTitle" idx="1"/>
          </p:nvPr>
        </p:nvSpPr>
        <p:spPr>
          <a:xfrm>
            <a:off x="228600" y="1295400"/>
            <a:ext cx="8458200" cy="5562600"/>
          </a:xfrm>
        </p:spPr>
        <p:txBody>
          <a:bodyPr>
            <a:normAutofit/>
          </a:bodyPr>
          <a:lstStyle/>
          <a:p>
            <a:pPr algn="just">
              <a:spcBef>
                <a:spcPts val="600"/>
              </a:spcBef>
            </a:pPr>
            <a:r>
              <a:rPr lang="en-US" b="1" dirty="0" smtClean="0"/>
              <a:t>Background </a:t>
            </a:r>
            <a:r>
              <a:rPr lang="en-US" b="1" dirty="0"/>
              <a:t>of PHC</a:t>
            </a:r>
            <a:endParaRPr lang="en-GB" b="1" dirty="0"/>
          </a:p>
          <a:p>
            <a:pPr algn="just">
              <a:spcBef>
                <a:spcPts val="600"/>
              </a:spcBef>
            </a:pPr>
            <a:r>
              <a:rPr lang="en-US" b="1" dirty="0"/>
              <a:t>In the 1977, World Health Assembly, the government of Kenya along with other member states of WHO, endorsed the worldwide social objective of 'The attainment by all people of the world by the year 2000 of a level of health that will permit them to lead a socially and economically productive life' (WHO, 1977). </a:t>
            </a:r>
            <a:endParaRPr lang="en-GB" b="1" dirty="0"/>
          </a:p>
          <a:p>
            <a:pPr algn="just">
              <a:spcBef>
                <a:spcPts val="600"/>
              </a:spcBef>
            </a:pP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MANPOWER DEVELOPMENT</a:t>
            </a:r>
            <a:endParaRPr lang="en-GB" dirty="0"/>
          </a:p>
        </p:txBody>
      </p:sp>
      <p:sp>
        <p:nvSpPr>
          <p:cNvPr id="3" name="Content Placeholder 2"/>
          <p:cNvSpPr>
            <a:spLocks noGrp="1"/>
          </p:cNvSpPr>
          <p:nvPr>
            <p:ph idx="1"/>
          </p:nvPr>
        </p:nvSpPr>
        <p:spPr/>
        <p:txBody>
          <a:bodyPr>
            <a:normAutofit fontScale="92500" lnSpcReduction="20000"/>
          </a:bodyPr>
          <a:lstStyle/>
          <a:p>
            <a:pPr marL="0" indent="0" algn="just">
              <a:lnSpc>
                <a:spcPct val="110000"/>
              </a:lnSpc>
              <a:spcBef>
                <a:spcPts val="600"/>
              </a:spcBef>
            </a:pPr>
            <a:r>
              <a:rPr lang="en-US" dirty="0"/>
              <a:t>Primary Health Care aims at mobilizing the human potential of the entire community by making use of available resources. </a:t>
            </a:r>
            <a:endParaRPr lang="en-US" dirty="0" smtClean="0"/>
          </a:p>
          <a:p>
            <a:pPr marL="0" indent="0" algn="just">
              <a:lnSpc>
                <a:spcPct val="110000"/>
              </a:lnSpc>
              <a:spcBef>
                <a:spcPts val="600"/>
              </a:spcBef>
            </a:pPr>
            <a:r>
              <a:rPr lang="en-US" dirty="0" smtClean="0"/>
              <a:t>This </a:t>
            </a:r>
            <a:r>
              <a:rPr lang="en-US" dirty="0"/>
              <a:t>principle facilitates the identification and deployment of the necessary health personnel as well as the training and development of new categories of health workers to serve the community. </a:t>
            </a:r>
            <a:endParaRPr lang="en-US" dirty="0" smtClean="0"/>
          </a:p>
          <a:p>
            <a:pPr marL="0" indent="0" algn="just">
              <a:lnSpc>
                <a:spcPct val="110000"/>
              </a:lnSpc>
              <a:spcBef>
                <a:spcPts val="600"/>
              </a:spcBef>
            </a:pPr>
            <a:r>
              <a:rPr lang="en-US" dirty="0" smtClean="0"/>
              <a:t>Comprehensive </a:t>
            </a:r>
            <a:r>
              <a:rPr lang="en-US" dirty="0"/>
              <a:t>PHC requires health workers to identify solutions that involve the community</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PARTICIPATION</a:t>
            </a:r>
            <a:endParaRPr lang="en-GB" dirty="0"/>
          </a:p>
        </p:txBody>
      </p:sp>
      <p:sp>
        <p:nvSpPr>
          <p:cNvPr id="3" name="Content Placeholder 2"/>
          <p:cNvSpPr>
            <a:spLocks noGrp="1"/>
          </p:cNvSpPr>
          <p:nvPr>
            <p:ph idx="1"/>
          </p:nvPr>
        </p:nvSpPr>
        <p:spPr>
          <a:xfrm>
            <a:off x="152400" y="1295400"/>
            <a:ext cx="8686800" cy="4830763"/>
          </a:xfrm>
        </p:spPr>
        <p:txBody>
          <a:bodyPr>
            <a:normAutofit fontScale="92500" lnSpcReduction="20000"/>
          </a:bodyPr>
          <a:lstStyle/>
          <a:p>
            <a:pPr indent="0" algn="just">
              <a:lnSpc>
                <a:spcPct val="120000"/>
              </a:lnSpc>
              <a:spcBef>
                <a:spcPts val="600"/>
              </a:spcBef>
            </a:pPr>
            <a:r>
              <a:rPr lang="en-US" dirty="0" smtClean="0"/>
              <a:t>Community </a:t>
            </a:r>
            <a:r>
              <a:rPr lang="en-US" dirty="0"/>
              <a:t>participation is the process by which individuals, families and communities assume responsibility in promoting their own health and welfare. </a:t>
            </a:r>
            <a:endParaRPr lang="en-US" dirty="0" smtClean="0"/>
          </a:p>
          <a:p>
            <a:pPr indent="0" algn="just">
              <a:lnSpc>
                <a:spcPct val="120000"/>
              </a:lnSpc>
              <a:spcBef>
                <a:spcPts val="600"/>
              </a:spcBef>
            </a:pPr>
            <a:r>
              <a:rPr lang="en-US" dirty="0" smtClean="0"/>
              <a:t>The </a:t>
            </a:r>
            <a:r>
              <a:rPr lang="en-US" dirty="0"/>
              <a:t>PHC strategy underlines the importance of full community participation, especially in health decision making. </a:t>
            </a:r>
            <a:endParaRPr lang="en-US" dirty="0" smtClean="0"/>
          </a:p>
          <a:p>
            <a:pPr indent="0" algn="just">
              <a:lnSpc>
                <a:spcPct val="120000"/>
              </a:lnSpc>
              <a:spcBef>
                <a:spcPts val="600"/>
              </a:spcBef>
            </a:pPr>
            <a:r>
              <a:rPr lang="en-US" dirty="0" smtClean="0"/>
              <a:t>Community </a:t>
            </a:r>
            <a:r>
              <a:rPr lang="en-US" dirty="0"/>
              <a:t>members and health providers need to work together in partnership to seek solutions to the complex health problems facing communities today</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APPROPRIATE TECHNOLOGY</a:t>
            </a:r>
            <a:endParaRPr lang="en-GB" dirty="0"/>
          </a:p>
        </p:txBody>
      </p:sp>
      <p:sp>
        <p:nvSpPr>
          <p:cNvPr id="3" name="Content Placeholder 2"/>
          <p:cNvSpPr>
            <a:spLocks noGrp="1"/>
          </p:cNvSpPr>
          <p:nvPr>
            <p:ph idx="1"/>
          </p:nvPr>
        </p:nvSpPr>
        <p:spPr/>
        <p:txBody>
          <a:bodyPr>
            <a:normAutofit lnSpcReduction="10000"/>
          </a:bodyPr>
          <a:lstStyle/>
          <a:p>
            <a:r>
              <a:rPr lang="en-US" dirty="0" smtClean="0"/>
              <a:t>Is </a:t>
            </a:r>
            <a:r>
              <a:rPr lang="en-US" dirty="0"/>
              <a:t>the kind of technology that is scientifically or technically sound and adaptable to local needs, and which the community can afford to maintain at every stage of their development in the spirit of self-reliance and self-determination. </a:t>
            </a:r>
            <a:endParaRPr lang="en-US" dirty="0" smtClean="0"/>
          </a:p>
          <a:p>
            <a:r>
              <a:rPr lang="en-US" dirty="0" smtClean="0"/>
              <a:t>It </a:t>
            </a:r>
            <a:r>
              <a:rPr lang="en-US" dirty="0"/>
              <a:t>includes issues of costs and affordability of services, type of equipment and their pattern of distribution throughout the community.</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INTER-SECTORAL APPROACH</a:t>
            </a:r>
            <a:endParaRPr lang="en-GB" dirty="0"/>
          </a:p>
        </p:txBody>
      </p:sp>
      <p:sp>
        <p:nvSpPr>
          <p:cNvPr id="3" name="Content Placeholder 2"/>
          <p:cNvSpPr>
            <a:spLocks noGrp="1"/>
          </p:cNvSpPr>
          <p:nvPr>
            <p:ph idx="1"/>
          </p:nvPr>
        </p:nvSpPr>
        <p:spPr>
          <a:xfrm>
            <a:off x="152400" y="1371600"/>
            <a:ext cx="8839200" cy="5486400"/>
          </a:xfrm>
        </p:spPr>
        <p:txBody>
          <a:bodyPr>
            <a:normAutofit fontScale="85000" lnSpcReduction="20000"/>
          </a:bodyPr>
          <a:lstStyle/>
          <a:p>
            <a:pPr marL="0" indent="0" algn="just">
              <a:lnSpc>
                <a:spcPct val="120000"/>
              </a:lnSpc>
              <a:spcBef>
                <a:spcPts val="600"/>
              </a:spcBef>
            </a:pPr>
            <a:r>
              <a:rPr lang="en-US" dirty="0"/>
              <a:t>PHC requires a coordinated effort with other health </a:t>
            </a:r>
            <a:r>
              <a:rPr lang="en-US" dirty="0" smtClean="0"/>
              <a:t>related sectors </a:t>
            </a:r>
            <a:r>
              <a:rPr lang="en-US" dirty="0"/>
              <a:t>whose activities impact on health. For example, agriculture, water and sanitation, transportation, education, etc. </a:t>
            </a:r>
          </a:p>
          <a:p>
            <a:pPr marL="0" indent="0" algn="just">
              <a:lnSpc>
                <a:spcPct val="120000"/>
              </a:lnSpc>
              <a:spcBef>
                <a:spcPts val="600"/>
              </a:spcBef>
            </a:pPr>
            <a:r>
              <a:rPr lang="en-US" dirty="0" smtClean="0"/>
              <a:t>This </a:t>
            </a:r>
            <a:r>
              <a:rPr lang="en-US" dirty="0"/>
              <a:t>is necessary to achieve social and economic development of a population. </a:t>
            </a:r>
            <a:endParaRPr lang="en-US" dirty="0" smtClean="0"/>
          </a:p>
          <a:p>
            <a:pPr marL="0" indent="0" algn="just">
              <a:lnSpc>
                <a:spcPct val="120000"/>
              </a:lnSpc>
              <a:spcBef>
                <a:spcPts val="600"/>
              </a:spcBef>
            </a:pPr>
            <a:r>
              <a:rPr lang="en-US" dirty="0" smtClean="0"/>
              <a:t>The </a:t>
            </a:r>
            <a:r>
              <a:rPr lang="en-US" dirty="0"/>
              <a:t>health sector should lead </a:t>
            </a:r>
            <a:r>
              <a:rPr lang="en-US" dirty="0" smtClean="0"/>
              <a:t>these efforts.</a:t>
            </a:r>
            <a:endParaRPr lang="en-GB" dirty="0"/>
          </a:p>
          <a:p>
            <a:pPr marL="0" indent="0" algn="just">
              <a:lnSpc>
                <a:spcPct val="120000"/>
              </a:lnSpc>
              <a:spcBef>
                <a:spcPts val="600"/>
              </a:spcBef>
            </a:pPr>
            <a:r>
              <a:rPr lang="en-US" dirty="0"/>
              <a:t>The commitment of all sectors may increase if the purpose for joint action and the role of each sector is made clear to all concerned</a:t>
            </a:r>
            <a:r>
              <a:rPr lang="en-US" dirty="0" smtClean="0"/>
              <a:t>.</a:t>
            </a:r>
          </a:p>
          <a:p>
            <a:pPr marL="0" indent="0" algn="just">
              <a:lnSpc>
                <a:spcPct val="120000"/>
              </a:lnSpc>
              <a:spcBef>
                <a:spcPts val="600"/>
              </a:spcBef>
            </a:pPr>
            <a:r>
              <a:rPr lang="en-US" dirty="0" smtClean="0"/>
              <a:t> </a:t>
            </a:r>
            <a:r>
              <a:rPr lang="en-US" dirty="0"/>
              <a:t>Lessons drawn from past experience clearly indicate that the health sector cannot achieve much in </a:t>
            </a:r>
            <a:r>
              <a:rPr lang="en-US" dirty="0" smtClean="0"/>
              <a:t>isolation.</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sp>
        <p:nvSpPr>
          <p:cNvPr id="3" name="Content Placeholder 2"/>
          <p:cNvSpPr>
            <a:spLocks noGrp="1"/>
          </p:cNvSpPr>
          <p:nvPr>
            <p:ph idx="1"/>
          </p:nvPr>
        </p:nvSpPr>
        <p:spPr>
          <a:xfrm>
            <a:off x="152400" y="1219200"/>
            <a:ext cx="8763000" cy="5410200"/>
          </a:xfrm>
        </p:spPr>
        <p:txBody>
          <a:bodyPr>
            <a:normAutofit fontScale="92500" lnSpcReduction="20000"/>
          </a:bodyPr>
          <a:lstStyle/>
          <a:p>
            <a:pPr>
              <a:buNone/>
            </a:pPr>
            <a:r>
              <a:rPr lang="en-US" dirty="0"/>
              <a:t>T</a:t>
            </a:r>
            <a:r>
              <a:rPr lang="en-US" dirty="0" smtClean="0"/>
              <a:t>he </a:t>
            </a:r>
            <a:r>
              <a:rPr lang="en-US" dirty="0"/>
              <a:t>health sector works in collaboration </a:t>
            </a:r>
            <a:r>
              <a:rPr lang="en-US" dirty="0" smtClean="0"/>
              <a:t>with</a:t>
            </a:r>
            <a:r>
              <a:rPr lang="en-GB" dirty="0" smtClean="0"/>
              <a:t> </a:t>
            </a:r>
            <a:r>
              <a:rPr lang="en-US" dirty="0" smtClean="0"/>
              <a:t>the </a:t>
            </a:r>
            <a:r>
              <a:rPr lang="en-US" dirty="0"/>
              <a:t>following sectors:</a:t>
            </a:r>
            <a:endParaRPr lang="en-GB" dirty="0"/>
          </a:p>
          <a:p>
            <a:pPr>
              <a:buNone/>
            </a:pPr>
            <a:r>
              <a:rPr lang="en-US" dirty="0"/>
              <a:t>• Agriculture</a:t>
            </a:r>
            <a:endParaRPr lang="en-GB" dirty="0"/>
          </a:p>
          <a:p>
            <a:pPr>
              <a:buNone/>
            </a:pPr>
            <a:r>
              <a:rPr lang="en-US" dirty="0"/>
              <a:t>• Water and sanitation</a:t>
            </a:r>
            <a:endParaRPr lang="en-GB" dirty="0"/>
          </a:p>
          <a:p>
            <a:pPr>
              <a:buNone/>
            </a:pPr>
            <a:r>
              <a:rPr lang="en-US" dirty="0"/>
              <a:t>• Animal husbandry</a:t>
            </a:r>
            <a:endParaRPr lang="en-GB" dirty="0"/>
          </a:p>
          <a:p>
            <a:pPr>
              <a:buNone/>
            </a:pPr>
            <a:r>
              <a:rPr lang="en-US" dirty="0"/>
              <a:t>• Education</a:t>
            </a:r>
            <a:endParaRPr lang="en-GB" dirty="0"/>
          </a:p>
          <a:p>
            <a:pPr>
              <a:buNone/>
            </a:pPr>
            <a:r>
              <a:rPr lang="en-US" dirty="0"/>
              <a:t>• Housing</a:t>
            </a:r>
            <a:endParaRPr lang="en-GB" dirty="0"/>
          </a:p>
          <a:p>
            <a:pPr>
              <a:buNone/>
            </a:pPr>
            <a:r>
              <a:rPr lang="en-US" dirty="0"/>
              <a:t>• Public works</a:t>
            </a:r>
            <a:endParaRPr lang="en-GB" dirty="0"/>
          </a:p>
          <a:p>
            <a:pPr>
              <a:buNone/>
            </a:pPr>
            <a:r>
              <a:rPr lang="en-US" dirty="0"/>
              <a:t>• Transport and communication</a:t>
            </a:r>
            <a:endParaRPr lang="en-GB" dirty="0"/>
          </a:p>
          <a:p>
            <a:pPr>
              <a:buNone/>
            </a:pPr>
            <a:r>
              <a:rPr lang="en-US" dirty="0"/>
              <a:t>• Roads and housing</a:t>
            </a:r>
            <a:endParaRPr lang="en-GB" dirty="0"/>
          </a:p>
          <a:p>
            <a:pPr>
              <a:buNone/>
            </a:pPr>
            <a:r>
              <a:rPr lang="en-US" dirty="0"/>
              <a:t>• Reclamation, development of arid </a:t>
            </a:r>
            <a:r>
              <a:rPr lang="en-US" dirty="0" smtClean="0"/>
              <a:t>and</a:t>
            </a:r>
            <a:r>
              <a:rPr lang="en-GB" dirty="0" smtClean="0"/>
              <a:t> </a:t>
            </a:r>
            <a:r>
              <a:rPr lang="en-US" dirty="0" smtClean="0"/>
              <a:t>semi </a:t>
            </a:r>
            <a:r>
              <a:rPr lang="en-US" dirty="0"/>
              <a:t>arid wastelands</a:t>
            </a:r>
            <a:endParaRPr lang="en-GB"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Health Services in Kenya Before Implementation of PHC</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r>
              <a:rPr lang="en-US" dirty="0"/>
              <a:t>The major milestones achieved by the government in health care development are captured in the following chronology of events. In 1965 the government introduced free medical treatment in government medical facilities in line with the policy guidelines of the KANU manifesto.</a:t>
            </a:r>
            <a:endParaRPr lang="en-GB" dirty="0"/>
          </a:p>
          <a:p>
            <a:r>
              <a:rPr lang="en-US" dirty="0"/>
              <a:t>In 1967 the national family planning programme was started.</a:t>
            </a:r>
            <a:endParaRPr lang="en-GB" dirty="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sp>
        <p:nvSpPr>
          <p:cNvPr id="3" name="Content Placeholder 2"/>
          <p:cNvSpPr>
            <a:spLocks noGrp="1"/>
          </p:cNvSpPr>
          <p:nvPr>
            <p:ph idx="1"/>
          </p:nvPr>
        </p:nvSpPr>
        <p:spPr/>
        <p:txBody>
          <a:bodyPr>
            <a:normAutofit lnSpcReduction="10000"/>
          </a:bodyPr>
          <a:lstStyle/>
          <a:p>
            <a:r>
              <a:rPr lang="en-US" dirty="0"/>
              <a:t>In 1970 the central government took over the running of health services from local councils.</a:t>
            </a:r>
            <a:endParaRPr lang="en-GB" dirty="0"/>
          </a:p>
          <a:p>
            <a:r>
              <a:rPr lang="en-US" dirty="0"/>
              <a:t>In 1971 - 1972, a joint GOK/WHO mission formulated the proposal for the improvement of rural health services in the country and established six Rural Health Training Centre’s (RHTCs). This was done in order to provide adequate health coverage to the rural population.</a:t>
            </a:r>
            <a:endParaRPr lang="en-GB"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RURAL HEALTHDEMONSTRATION CENTRE</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dirty="0" err="1"/>
              <a:t>Karurumo</a:t>
            </a:r>
            <a:r>
              <a:rPr lang="en-US" dirty="0"/>
              <a:t> rural training centre</a:t>
            </a:r>
            <a:endParaRPr lang="en-GB" dirty="0"/>
          </a:p>
          <a:p>
            <a:pPr>
              <a:buNone/>
            </a:pPr>
            <a:r>
              <a:rPr lang="en-US" dirty="0"/>
              <a:t>• </a:t>
            </a:r>
            <a:r>
              <a:rPr lang="en-US" dirty="0" err="1"/>
              <a:t>Chuluaimbo</a:t>
            </a:r>
            <a:r>
              <a:rPr lang="en-US" dirty="0"/>
              <a:t> rural training centre</a:t>
            </a:r>
            <a:endParaRPr lang="en-GB" dirty="0"/>
          </a:p>
          <a:p>
            <a:pPr>
              <a:buNone/>
            </a:pPr>
            <a:r>
              <a:rPr lang="en-US" dirty="0"/>
              <a:t>• </a:t>
            </a:r>
            <a:r>
              <a:rPr lang="en-US" dirty="0" err="1"/>
              <a:t>Mbale</a:t>
            </a:r>
            <a:r>
              <a:rPr lang="en-US" dirty="0"/>
              <a:t> rural training centre</a:t>
            </a:r>
            <a:endParaRPr lang="en-GB" dirty="0"/>
          </a:p>
          <a:p>
            <a:pPr>
              <a:buNone/>
            </a:pPr>
            <a:r>
              <a:rPr lang="en-US" dirty="0"/>
              <a:t>• </a:t>
            </a:r>
            <a:r>
              <a:rPr lang="en-US" dirty="0" err="1"/>
              <a:t>Maragua</a:t>
            </a:r>
            <a:r>
              <a:rPr lang="en-US" dirty="0"/>
              <a:t> rural training centre</a:t>
            </a:r>
            <a:endParaRPr lang="en-GB" dirty="0"/>
          </a:p>
          <a:p>
            <a:pPr>
              <a:buNone/>
            </a:pPr>
            <a:r>
              <a:rPr lang="en-US" dirty="0"/>
              <a:t>• </a:t>
            </a:r>
            <a:r>
              <a:rPr lang="en-US" dirty="0" err="1"/>
              <a:t>Mosoriot</a:t>
            </a:r>
            <a:r>
              <a:rPr lang="en-US" dirty="0"/>
              <a:t> rural training centre</a:t>
            </a:r>
            <a:endParaRPr lang="en-GB" dirty="0"/>
          </a:p>
          <a:p>
            <a:pPr>
              <a:buNone/>
            </a:pPr>
            <a:r>
              <a:rPr lang="en-US" dirty="0"/>
              <a:t>• </a:t>
            </a:r>
            <a:r>
              <a:rPr lang="en-US" dirty="0" err="1"/>
              <a:t>Tiwi</a:t>
            </a:r>
            <a:r>
              <a:rPr lang="en-US" dirty="0"/>
              <a:t> rural training centre</a:t>
            </a:r>
            <a:endParaRPr lang="en-GB" dirty="0"/>
          </a:p>
          <a:p>
            <a:pPr>
              <a:buNone/>
            </a:pPr>
            <a:r>
              <a:rPr lang="en-US" dirty="0"/>
              <a:t>In 1984 a community based health care unit was set up within the integrated rural health and family planning project.</a:t>
            </a:r>
            <a:endParaRPr lang="en-GB" dirty="0"/>
          </a:p>
          <a:p>
            <a:pPr>
              <a:buNone/>
            </a:pPr>
            <a:r>
              <a:rPr lang="en-US" dirty="0"/>
              <a:t> </a:t>
            </a:r>
            <a:endParaRPr lang="en-GB"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POLICIES THAT GUIDED PHC</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en-US" dirty="0"/>
              <a:t>• The district focus for rural development </a:t>
            </a:r>
            <a:r>
              <a:rPr lang="en-US" dirty="0" smtClean="0"/>
              <a:t>strategy- introduced </a:t>
            </a:r>
            <a:r>
              <a:rPr lang="en-US" dirty="0"/>
              <a:t>by the government in July </a:t>
            </a:r>
            <a:r>
              <a:rPr lang="en-US" dirty="0" smtClean="0"/>
              <a:t>1985</a:t>
            </a:r>
            <a:r>
              <a:rPr lang="en-US" dirty="0"/>
              <a:t> to decentralize decision </a:t>
            </a:r>
            <a:r>
              <a:rPr lang="en-US" dirty="0" smtClean="0"/>
              <a:t>making.</a:t>
            </a:r>
            <a:endParaRPr lang="en-GB" dirty="0"/>
          </a:p>
          <a:p>
            <a:pPr>
              <a:buNone/>
            </a:pPr>
            <a:r>
              <a:rPr lang="en-US" dirty="0"/>
              <a:t>• Increasing coverage and accessibility of health services in rural </a:t>
            </a:r>
            <a:r>
              <a:rPr lang="en-US" dirty="0" smtClean="0"/>
              <a:t>areas- it was </a:t>
            </a:r>
            <a:r>
              <a:rPr lang="en-US" dirty="0"/>
              <a:t>realized that development of the rural health infrastructure had lagged behind because of financial </a:t>
            </a:r>
            <a:r>
              <a:rPr lang="en-US" dirty="0" smtClean="0"/>
              <a:t>constraints. </a:t>
            </a:r>
            <a:endParaRPr lang="en-GB" dirty="0"/>
          </a:p>
          <a:p>
            <a:pPr>
              <a:buNone/>
            </a:pPr>
            <a:r>
              <a:rPr lang="en-US" dirty="0"/>
              <a:t>• Consolidating urban and rural curative, preventive and </a:t>
            </a:r>
            <a:r>
              <a:rPr lang="en-US" dirty="0" err="1"/>
              <a:t>promotive</a:t>
            </a:r>
            <a:r>
              <a:rPr lang="en-US" dirty="0"/>
              <a:t> services</a:t>
            </a:r>
            <a:endParaRPr lang="en-GB" dirty="0"/>
          </a:p>
          <a:p>
            <a:pPr>
              <a:buNone/>
            </a:pPr>
            <a:r>
              <a:rPr lang="en-US" dirty="0"/>
              <a:t>• </a:t>
            </a:r>
            <a:r>
              <a:rPr lang="en-US" dirty="0" smtClean="0"/>
              <a:t>Inter-</a:t>
            </a:r>
            <a:r>
              <a:rPr lang="en-US" dirty="0" err="1" smtClean="0"/>
              <a:t>sectoral</a:t>
            </a:r>
            <a:r>
              <a:rPr lang="en-US" dirty="0" smtClean="0"/>
              <a:t> </a:t>
            </a:r>
            <a:r>
              <a:rPr lang="en-US" dirty="0"/>
              <a:t>collaboration</a:t>
            </a:r>
            <a:endParaRPr lang="en-GB" dirty="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OF SUPPORT</a:t>
            </a:r>
            <a:endParaRPr lang="en-GB" b="1" dirty="0"/>
          </a:p>
        </p:txBody>
      </p:sp>
      <p:sp>
        <p:nvSpPr>
          <p:cNvPr id="3" name="Content Placeholder 2"/>
          <p:cNvSpPr>
            <a:spLocks noGrp="1"/>
          </p:cNvSpPr>
          <p:nvPr>
            <p:ph idx="1"/>
          </p:nvPr>
        </p:nvSpPr>
        <p:spPr/>
        <p:txBody>
          <a:bodyPr/>
          <a:lstStyle/>
          <a:p>
            <a:pPr lvl="0"/>
            <a:r>
              <a:rPr lang="en-US" dirty="0" smtClean="0"/>
              <a:t>Primary </a:t>
            </a:r>
            <a:r>
              <a:rPr lang="en-US" dirty="0"/>
              <a:t>health care workers</a:t>
            </a:r>
            <a:endParaRPr lang="en-GB" dirty="0"/>
          </a:p>
          <a:p>
            <a:pPr lvl="0"/>
            <a:r>
              <a:rPr lang="en-US" dirty="0"/>
              <a:t>The community </a:t>
            </a:r>
            <a:endParaRPr lang="en-GB" dirty="0"/>
          </a:p>
          <a:p>
            <a:pPr lvl="0"/>
            <a:r>
              <a:rPr lang="en-US" dirty="0"/>
              <a:t>The government </a:t>
            </a:r>
            <a:endParaRPr lang="en-GB" dirty="0"/>
          </a:p>
          <a:p>
            <a:pPr lvl="0"/>
            <a:r>
              <a:rPr lang="en-US" dirty="0"/>
              <a:t>Other government ministries </a:t>
            </a:r>
            <a:endParaRPr lang="en-GB" dirty="0"/>
          </a:p>
          <a:p>
            <a:pPr lvl="0"/>
            <a:r>
              <a:rPr lang="en-US" dirty="0"/>
              <a:t>NGOs</a:t>
            </a:r>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Cont’d</a:t>
            </a:r>
            <a:endParaRPr lang="en-GB" dirty="0"/>
          </a:p>
        </p:txBody>
      </p:sp>
      <p:sp>
        <p:nvSpPr>
          <p:cNvPr id="3" name="Content Placeholder 2"/>
          <p:cNvSpPr>
            <a:spLocks noGrp="1"/>
          </p:cNvSpPr>
          <p:nvPr>
            <p:ph idx="1"/>
          </p:nvPr>
        </p:nvSpPr>
        <p:spPr>
          <a:xfrm>
            <a:off x="152400" y="1143000"/>
            <a:ext cx="8686800" cy="5410200"/>
          </a:xfrm>
        </p:spPr>
        <p:txBody>
          <a:bodyPr>
            <a:normAutofit fontScale="92500" lnSpcReduction="10000"/>
          </a:bodyPr>
          <a:lstStyle/>
          <a:p>
            <a:r>
              <a:rPr lang="en-US" dirty="0" smtClean="0"/>
              <a:t>Many </a:t>
            </a:r>
            <a:r>
              <a:rPr lang="en-US" dirty="0"/>
              <a:t>countries in the developing world recognized the fact that it was not possible in the foreseeable future for them to achieve this worldwide social objective. </a:t>
            </a:r>
            <a:endParaRPr lang="en-US" dirty="0" smtClean="0"/>
          </a:p>
          <a:p>
            <a:pPr indent="0" algn="just">
              <a:lnSpc>
                <a:spcPct val="110000"/>
              </a:lnSpc>
            </a:pPr>
            <a:r>
              <a:rPr lang="en-US" dirty="0" smtClean="0"/>
              <a:t>This </a:t>
            </a:r>
            <a:r>
              <a:rPr lang="en-US" dirty="0"/>
              <a:t>was because many lacked the resources needed to develop and run health services. </a:t>
            </a:r>
            <a:endParaRPr lang="en-US" dirty="0" smtClean="0"/>
          </a:p>
          <a:p>
            <a:r>
              <a:rPr lang="en-US" dirty="0" smtClean="0"/>
              <a:t>They </a:t>
            </a:r>
            <a:r>
              <a:rPr lang="en-US" dirty="0"/>
              <a:t>needed to adopt a strategy that allowed them to use the available resources to give some benefit to everyone and provide special attention to those at high risk</a:t>
            </a:r>
            <a:r>
              <a:rPr lang="en-US" dirty="0" smtClean="0"/>
              <a:t>.</a:t>
            </a:r>
          </a:p>
          <a:p>
            <a:r>
              <a:rPr lang="en-US" dirty="0" smtClean="0"/>
              <a:t> </a:t>
            </a:r>
            <a:r>
              <a:rPr lang="en-US" dirty="0"/>
              <a:t>The member governments endorsed the PHC strategy for the provision of health services for all.</a:t>
            </a:r>
            <a:endParaRPr lang="en-GB"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smtClean="0"/>
              <a:t>FUNCTION OF MINISTRY OF HEALTH</a:t>
            </a:r>
            <a:r>
              <a:rPr lang="en-GB" dirty="0" smtClean="0"/>
              <a:t/>
            </a:r>
            <a:br>
              <a:rPr lang="en-GB" dirty="0" smtClean="0"/>
            </a:br>
            <a:endParaRPr lang="en-GB" dirty="0"/>
          </a:p>
        </p:txBody>
      </p:sp>
      <p:sp>
        <p:nvSpPr>
          <p:cNvPr id="3" name="Content Placeholder 2"/>
          <p:cNvSpPr>
            <a:spLocks noGrp="1"/>
          </p:cNvSpPr>
          <p:nvPr>
            <p:ph idx="1"/>
          </p:nvPr>
        </p:nvSpPr>
        <p:spPr>
          <a:xfrm>
            <a:off x="457200" y="1371600"/>
            <a:ext cx="8229600" cy="4754563"/>
          </a:xfrm>
        </p:spPr>
        <p:txBody>
          <a:bodyPr>
            <a:normAutofit/>
          </a:bodyPr>
          <a:lstStyle/>
          <a:p>
            <a:pPr lvl="0"/>
            <a:r>
              <a:rPr lang="en-US" dirty="0" smtClean="0"/>
              <a:t>Planning for delivery of health care services</a:t>
            </a:r>
            <a:endParaRPr lang="en-GB" dirty="0" smtClean="0"/>
          </a:p>
          <a:p>
            <a:pPr lvl="0"/>
            <a:r>
              <a:rPr lang="en-US" dirty="0" smtClean="0"/>
              <a:t>Maintaining effective health information systems </a:t>
            </a:r>
            <a:endParaRPr lang="en-GB" dirty="0" smtClean="0"/>
          </a:p>
          <a:p>
            <a:pPr lvl="0"/>
            <a:r>
              <a:rPr lang="en-US" dirty="0" smtClean="0"/>
              <a:t>Manpower training, recruitment and development </a:t>
            </a:r>
            <a:endParaRPr lang="en-GB" dirty="0" smtClean="0"/>
          </a:p>
          <a:p>
            <a:pPr lvl="0"/>
            <a:r>
              <a:rPr lang="en-US" dirty="0" smtClean="0"/>
              <a:t>Curative services</a:t>
            </a:r>
            <a:endParaRPr lang="en-GB" dirty="0" smtClean="0"/>
          </a:p>
          <a:p>
            <a:pPr lvl="0"/>
            <a:r>
              <a:rPr lang="en-US" dirty="0" smtClean="0"/>
              <a:t>Health care financing </a:t>
            </a:r>
            <a:endParaRPr lang="en-GB" dirty="0" smtClean="0"/>
          </a:p>
          <a:p>
            <a:pPr lvl="0"/>
            <a:r>
              <a:rPr lang="en-US" dirty="0" smtClean="0"/>
              <a:t>Registration and licensing of health facilities</a:t>
            </a:r>
            <a:endParaRPr lang="en-GB" dirty="0" smtClean="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HEALTH CARE SYSTEM</a:t>
            </a:r>
            <a:r>
              <a:rPr lang="en-GB" dirty="0" smtClean="0"/>
              <a:t/>
            </a:r>
            <a:br>
              <a:rPr lang="en-GB" dirty="0" smtClean="0"/>
            </a:br>
            <a:endParaRPr lang="en-GB" dirty="0"/>
          </a:p>
        </p:txBody>
      </p:sp>
      <p:sp>
        <p:nvSpPr>
          <p:cNvPr id="3" name="Content Placeholder 2"/>
          <p:cNvSpPr>
            <a:spLocks noGrp="1"/>
          </p:cNvSpPr>
          <p:nvPr>
            <p:ph idx="1"/>
          </p:nvPr>
        </p:nvSpPr>
        <p:spPr>
          <a:xfrm>
            <a:off x="0" y="914400"/>
            <a:ext cx="8915400" cy="5943600"/>
          </a:xfrm>
        </p:spPr>
        <p:txBody>
          <a:bodyPr>
            <a:normAutofit fontScale="85000" lnSpcReduction="10000"/>
          </a:bodyPr>
          <a:lstStyle/>
          <a:p>
            <a:r>
              <a:rPr lang="en-US" sz="3300" dirty="0" smtClean="0"/>
              <a:t>Kenya health sector comprises of:</a:t>
            </a:r>
            <a:endParaRPr lang="en-GB" sz="3300" dirty="0" smtClean="0"/>
          </a:p>
          <a:p>
            <a:pPr lvl="0"/>
            <a:r>
              <a:rPr lang="en-US" sz="3300" dirty="0" smtClean="0"/>
              <a:t>Public health system, with the major players including the MOH and </a:t>
            </a:r>
            <a:r>
              <a:rPr lang="en-US" sz="3300" dirty="0" err="1" smtClean="0"/>
              <a:t>parastatals</a:t>
            </a:r>
            <a:r>
              <a:rPr lang="en-US" sz="3300" dirty="0" smtClean="0"/>
              <a:t>, private sectors  which includes- private for profits </a:t>
            </a:r>
            <a:r>
              <a:rPr lang="en-US" sz="3300" dirty="0" err="1" smtClean="0"/>
              <a:t>NGO,and</a:t>
            </a:r>
            <a:r>
              <a:rPr lang="en-US" sz="3300" dirty="0" smtClean="0"/>
              <a:t> faith based organizations.</a:t>
            </a:r>
            <a:endParaRPr lang="en-GB" sz="3300" dirty="0" smtClean="0"/>
          </a:p>
          <a:p>
            <a:pPr lvl="0"/>
            <a:r>
              <a:rPr lang="en-US" sz="3300" dirty="0" smtClean="0"/>
              <a:t>Health services are provided through a network of over 4700 health facilities </a:t>
            </a:r>
            <a:r>
              <a:rPr lang="en-US" sz="3300" dirty="0" err="1" smtClean="0"/>
              <a:t>countrywide,with</a:t>
            </a:r>
            <a:r>
              <a:rPr lang="en-US" sz="3300" dirty="0" smtClean="0"/>
              <a:t> the public sector system accounting for about 51% of these facilities </a:t>
            </a:r>
            <a:endParaRPr lang="en-GB" sz="3300" dirty="0" smtClean="0"/>
          </a:p>
          <a:p>
            <a:pPr lvl="0"/>
            <a:r>
              <a:rPr lang="en-US" sz="3300" dirty="0" smtClean="0"/>
              <a:t>Public health system levels of health facilities :National referral hospital, level 5 </a:t>
            </a:r>
            <a:r>
              <a:rPr lang="en-US" sz="3300" dirty="0" err="1" smtClean="0"/>
              <a:t>hospitals,sub</a:t>
            </a:r>
            <a:r>
              <a:rPr lang="en-US" sz="3300" dirty="0" smtClean="0"/>
              <a:t> county </a:t>
            </a:r>
            <a:r>
              <a:rPr lang="en-US" sz="3300" dirty="0" err="1" smtClean="0"/>
              <a:t>hospitals,health</a:t>
            </a:r>
            <a:r>
              <a:rPr lang="en-US" sz="3300" dirty="0" smtClean="0"/>
              <a:t> Centre’s and dispensaries.</a:t>
            </a:r>
            <a:endParaRPr lang="en-GB" sz="3300" dirty="0" smtClean="0"/>
          </a:p>
          <a:p>
            <a:pPr lvl="0"/>
            <a:r>
              <a:rPr lang="en-US" sz="3300" dirty="0" smtClean="0"/>
              <a:t>National referral: Kenyatta National Hospital and </a:t>
            </a:r>
            <a:r>
              <a:rPr lang="en-US" sz="3300" dirty="0" err="1" smtClean="0"/>
              <a:t>Moi</a:t>
            </a:r>
            <a:r>
              <a:rPr lang="en-US" sz="3300" dirty="0" smtClean="0"/>
              <a:t> teaching and referral hospital. Private include </a:t>
            </a:r>
            <a:r>
              <a:rPr lang="en-US" sz="3300" dirty="0" err="1" smtClean="0"/>
              <a:t>aga</a:t>
            </a:r>
            <a:r>
              <a:rPr lang="en-US" sz="3300" dirty="0" smtClean="0"/>
              <a:t> khan and Nairobi hospital.</a:t>
            </a:r>
            <a:endParaRPr lang="en-GB" sz="3300" dirty="0" smtClean="0"/>
          </a:p>
          <a:p>
            <a:pPr>
              <a:buNone/>
            </a:pPr>
            <a:r>
              <a:rPr lang="en-US" sz="3300" dirty="0" smtClean="0"/>
              <a:t> </a:t>
            </a:r>
            <a:endParaRPr lang="en-GB" sz="3300" dirty="0" smtClean="0"/>
          </a:p>
          <a:p>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IMPLEMENTATORS OF PHC</a:t>
            </a:r>
            <a:endParaRPr lang="en-GB" dirty="0"/>
          </a:p>
        </p:txBody>
      </p:sp>
      <p:sp>
        <p:nvSpPr>
          <p:cNvPr id="3" name="Content Placeholder 2"/>
          <p:cNvSpPr>
            <a:spLocks noGrp="1"/>
          </p:cNvSpPr>
          <p:nvPr>
            <p:ph idx="1"/>
          </p:nvPr>
        </p:nvSpPr>
        <p:spPr/>
        <p:txBody>
          <a:bodyPr/>
          <a:lstStyle/>
          <a:p>
            <a:r>
              <a:rPr lang="en-US" dirty="0" smtClean="0"/>
              <a:t>Community health workers</a:t>
            </a:r>
            <a:endParaRPr lang="en-GB" dirty="0" smtClean="0"/>
          </a:p>
          <a:p>
            <a:r>
              <a:rPr lang="en-US" dirty="0" smtClean="0"/>
              <a:t>• The community</a:t>
            </a:r>
            <a:endParaRPr lang="en-GB" dirty="0" smtClean="0"/>
          </a:p>
          <a:p>
            <a:r>
              <a:rPr lang="en-US" dirty="0" smtClean="0"/>
              <a:t>• The government</a:t>
            </a:r>
            <a:endParaRPr lang="en-GB" dirty="0" smtClean="0"/>
          </a:p>
          <a:p>
            <a:r>
              <a:rPr lang="en-US" dirty="0" smtClean="0"/>
              <a:t>• Other government ministries</a:t>
            </a:r>
            <a:endParaRPr lang="en-GB" dirty="0" smtClean="0"/>
          </a:p>
          <a:p>
            <a:r>
              <a:rPr lang="en-US" dirty="0" smtClean="0"/>
              <a:t>• Non-governmental organizations</a:t>
            </a:r>
            <a:endParaRPr lang="en-GB" dirty="0" smtClean="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QUALITIES OF CHV</a:t>
            </a:r>
            <a:endParaRPr lang="en-GB" dirty="0"/>
          </a:p>
        </p:txBody>
      </p:sp>
      <p:sp>
        <p:nvSpPr>
          <p:cNvPr id="3" name="Content Placeholder 2"/>
          <p:cNvSpPr>
            <a:spLocks noGrp="1"/>
          </p:cNvSpPr>
          <p:nvPr>
            <p:ph idx="1"/>
          </p:nvPr>
        </p:nvSpPr>
        <p:spPr>
          <a:xfrm>
            <a:off x="0" y="914400"/>
            <a:ext cx="9144000" cy="5943600"/>
          </a:xfrm>
        </p:spPr>
        <p:txBody>
          <a:bodyPr>
            <a:normAutofit fontScale="62500" lnSpcReduction="20000"/>
          </a:bodyPr>
          <a:lstStyle/>
          <a:p>
            <a:pPr>
              <a:buNone/>
            </a:pPr>
            <a:r>
              <a:rPr lang="en-US" dirty="0" smtClean="0"/>
              <a:t>Those selected are required to possess the following qualities:</a:t>
            </a:r>
            <a:endParaRPr lang="en-GB" dirty="0" smtClean="0"/>
          </a:p>
          <a:p>
            <a:pPr lvl="1"/>
            <a:r>
              <a:rPr lang="en-US" dirty="0" smtClean="0"/>
              <a:t> resident and  mature responsible individual</a:t>
            </a:r>
            <a:endParaRPr lang="en-GB" dirty="0" smtClean="0"/>
          </a:p>
          <a:p>
            <a:pPr lvl="1"/>
            <a:r>
              <a:rPr lang="en-US" dirty="0" smtClean="0"/>
              <a:t>acceptable and respected by the-whole community</a:t>
            </a:r>
            <a:endParaRPr lang="en-GB" dirty="0" smtClean="0"/>
          </a:p>
          <a:p>
            <a:pPr lvl="1"/>
            <a:r>
              <a:rPr lang="en-US" dirty="0" smtClean="0"/>
              <a:t>self supporting and ready to volunteer</a:t>
            </a:r>
            <a:endParaRPr lang="en-GB" dirty="0" smtClean="0"/>
          </a:p>
          <a:p>
            <a:pPr lvl="1"/>
            <a:r>
              <a:rPr lang="en-US" dirty="0" smtClean="0"/>
              <a:t> relate to others and a good communicator</a:t>
            </a:r>
            <a:endParaRPr lang="en-GB" dirty="0" smtClean="0"/>
          </a:p>
          <a:p>
            <a:pPr lvl="1"/>
            <a:r>
              <a:rPr lang="en-US" dirty="0" smtClean="0"/>
              <a:t>physically fit</a:t>
            </a:r>
            <a:endParaRPr lang="en-GB" dirty="0" smtClean="0"/>
          </a:p>
          <a:p>
            <a:pPr lvl="1"/>
            <a:r>
              <a:rPr lang="en-US" dirty="0" smtClean="0"/>
              <a:t> gender acceptable to the local culture for the kind of health activities to be undertaken</a:t>
            </a:r>
            <a:endParaRPr lang="en-GB" dirty="0" smtClean="0"/>
          </a:p>
          <a:p>
            <a:pPr lvl="1"/>
            <a:r>
              <a:rPr lang="en-US" dirty="0" smtClean="0"/>
              <a:t> intelligent with education/literacy that suits the community</a:t>
            </a:r>
            <a:endParaRPr lang="en-GB" dirty="0" smtClean="0"/>
          </a:p>
          <a:p>
            <a:pPr lvl="1"/>
            <a:r>
              <a:rPr lang="en-US" dirty="0" smtClean="0"/>
              <a:t> ready to learn</a:t>
            </a:r>
            <a:endParaRPr lang="en-GB" dirty="0" smtClean="0"/>
          </a:p>
          <a:p>
            <a:pPr lvl="1"/>
            <a:r>
              <a:rPr lang="en-US" dirty="0" smtClean="0"/>
              <a:t>suitable for training and for continued work in the community Roles</a:t>
            </a:r>
            <a:endParaRPr lang="en-GB" dirty="0" smtClean="0"/>
          </a:p>
          <a:p>
            <a:pPr lvl="1"/>
            <a:r>
              <a:rPr lang="en-US" dirty="0" smtClean="0"/>
              <a:t> motivator through education and communication</a:t>
            </a:r>
            <a:endParaRPr lang="en-GB" dirty="0" smtClean="0"/>
          </a:p>
          <a:p>
            <a:pPr lvl="1"/>
            <a:r>
              <a:rPr lang="en-US" dirty="0" smtClean="0"/>
              <a:t> model of good health behaviors</a:t>
            </a:r>
            <a:endParaRPr lang="en-GB" dirty="0" smtClean="0"/>
          </a:p>
          <a:p>
            <a:pPr lvl="1"/>
            <a:r>
              <a:rPr lang="en-US" dirty="0" smtClean="0"/>
              <a:t> link with the health system and other sectors</a:t>
            </a:r>
            <a:endParaRPr lang="en-GB" dirty="0" smtClean="0"/>
          </a:p>
          <a:p>
            <a:pPr lvl="1"/>
            <a:r>
              <a:rPr lang="en-US" dirty="0" smtClean="0"/>
              <a:t> observer and recorder who is capable of thinking, reacting and assessing progress</a:t>
            </a:r>
            <a:endParaRPr lang="en-GB" dirty="0" smtClean="0"/>
          </a:p>
          <a:p>
            <a:pPr lvl="1"/>
            <a:r>
              <a:rPr lang="en-US" dirty="0" smtClean="0"/>
              <a:t> organizer and mobilize for community activities</a:t>
            </a:r>
            <a:endParaRPr lang="en-GB" dirty="0" smtClean="0"/>
          </a:p>
          <a:p>
            <a:pPr lvl="1"/>
            <a:r>
              <a:rPr lang="en-US" dirty="0" smtClean="0"/>
              <a:t>leader and manager</a:t>
            </a:r>
            <a:endParaRPr lang="en-GB" dirty="0" smtClean="0"/>
          </a:p>
          <a:p>
            <a:pPr lvl="1"/>
            <a:r>
              <a:rPr lang="en-US" dirty="0" smtClean="0"/>
              <a:t> person who is receptive to new idea</a:t>
            </a:r>
            <a:endParaRPr lang="en-GB" dirty="0" smtClean="0"/>
          </a:p>
          <a:p>
            <a:pPr lvl="1"/>
            <a:r>
              <a:rPr lang="en-US" dirty="0" smtClean="0"/>
              <a:t>advisor and a </a:t>
            </a:r>
            <a:r>
              <a:rPr lang="en-US" dirty="0" err="1" smtClean="0"/>
              <a:t>counsellor</a:t>
            </a:r>
            <a:endParaRPr lang="en-GB" dirty="0" smtClean="0"/>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COMMUNITY</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community is the centre of focus in the implementation of primary health care and its responsibilities include :</a:t>
            </a:r>
            <a:r>
              <a:rPr lang="en-GB" dirty="0" smtClean="0"/>
              <a:t> </a:t>
            </a:r>
          </a:p>
          <a:p>
            <a:pPr>
              <a:buNone/>
            </a:pPr>
            <a:r>
              <a:rPr lang="en-US" dirty="0" smtClean="0"/>
              <a:t>• To recognize priority problems relating to health</a:t>
            </a:r>
            <a:endParaRPr lang="en-GB" dirty="0" smtClean="0"/>
          </a:p>
          <a:p>
            <a:pPr>
              <a:buNone/>
            </a:pPr>
            <a:r>
              <a:rPr lang="en-US" dirty="0" smtClean="0"/>
              <a:t>• Decide on what needs to be done to overcome the problems</a:t>
            </a:r>
            <a:endParaRPr lang="en-GB" dirty="0" smtClean="0"/>
          </a:p>
          <a:p>
            <a:pPr>
              <a:buNone/>
            </a:pPr>
            <a:r>
              <a:rPr lang="en-US" dirty="0" smtClean="0"/>
              <a:t>• Decide on what the community itself can do to solve the problems</a:t>
            </a:r>
            <a:endParaRPr lang="en-GB" dirty="0" smtClean="0"/>
          </a:p>
          <a:p>
            <a:pPr>
              <a:buNone/>
            </a:pPr>
            <a:r>
              <a:rPr lang="en-US" dirty="0" smtClean="0"/>
              <a:t>• To organize and implement whatever they themselves can do either on their own or with the support of governmental or non-governmental agencies</a:t>
            </a:r>
            <a:endParaRPr lang="en-GB" dirty="0" smtClean="0"/>
          </a:p>
          <a:p>
            <a:pPr>
              <a:buNone/>
            </a:pPr>
            <a:r>
              <a:rPr lang="en-US" dirty="0" smtClean="0"/>
              <a:t>• To monitor and evaluate their activities as necessary</a:t>
            </a:r>
            <a:endParaRPr lang="en-GB" dirty="0" smtClean="0"/>
          </a:p>
          <a:p>
            <a:pPr>
              <a:buNone/>
            </a:pPr>
            <a:r>
              <a:rPr lang="en-US" dirty="0" smtClean="0"/>
              <a:t>The community meets these responsibilities through the following activities:</a:t>
            </a:r>
            <a:endParaRPr lang="en-GB" dirty="0" smtClean="0"/>
          </a:p>
          <a:p>
            <a:pPr>
              <a:buNone/>
            </a:pPr>
            <a:r>
              <a:rPr lang="en-US" dirty="0" smtClean="0"/>
              <a:t>• Community participation</a:t>
            </a:r>
            <a:endParaRPr lang="en-GB" dirty="0" smtClean="0"/>
          </a:p>
          <a:p>
            <a:pPr>
              <a:buNone/>
            </a:pPr>
            <a:r>
              <a:rPr lang="en-US" dirty="0" smtClean="0"/>
              <a:t>• Community awareness</a:t>
            </a:r>
            <a:endParaRPr lang="en-GB" dirty="0" smtClean="0"/>
          </a:p>
          <a:p>
            <a:pPr>
              <a:buNone/>
            </a:pPr>
            <a:r>
              <a:rPr lang="en-US" dirty="0" smtClean="0"/>
              <a:t>• Community involvement</a:t>
            </a:r>
            <a:endParaRPr lang="en-GB" dirty="0" smtClean="0"/>
          </a:p>
          <a:p>
            <a:endParaRPr lang="en-GB"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COMMUNITY PARTICIPATION	</a:t>
            </a:r>
            <a:endParaRPr lang="en-GB" dirty="0"/>
          </a:p>
        </p:txBody>
      </p:sp>
      <p:sp>
        <p:nvSpPr>
          <p:cNvPr id="3" name="Content Placeholder 2"/>
          <p:cNvSpPr>
            <a:spLocks noGrp="1"/>
          </p:cNvSpPr>
          <p:nvPr>
            <p:ph idx="1"/>
          </p:nvPr>
        </p:nvSpPr>
        <p:spPr/>
        <p:txBody>
          <a:bodyPr>
            <a:normAutofit fontScale="85000" lnSpcReduction="20000"/>
          </a:bodyPr>
          <a:lstStyle/>
          <a:p>
            <a:r>
              <a:rPr lang="en-US" dirty="0" smtClean="0"/>
              <a:t>It is defined as the process by which a community mobilizes its resources, initiates and takes responsibility for its own development activities, and shares in decision making and implementation of all other development </a:t>
            </a:r>
            <a:r>
              <a:rPr lang="en-US" dirty="0" err="1" smtClean="0"/>
              <a:t>programmes</a:t>
            </a:r>
            <a:r>
              <a:rPr lang="en-US" dirty="0" smtClean="0"/>
              <a:t>.</a:t>
            </a:r>
          </a:p>
          <a:p>
            <a:r>
              <a:rPr lang="en-US" dirty="0" smtClean="0"/>
              <a:t> The expected outcome of community participation is the overall improvement of the community’s health status.</a:t>
            </a:r>
            <a:endParaRPr lang="en-GB" dirty="0" smtClean="0"/>
          </a:p>
          <a:p>
            <a:r>
              <a:rPr lang="en-US" dirty="0" smtClean="0"/>
              <a:t>The emphasis represents an enormous shift from former healthcare approaches, which viewed the community as passive recipients of services planned and provided by others.</a:t>
            </a:r>
            <a:endParaRPr lang="en-GB" dirty="0" smtClean="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AWARENESS</a:t>
            </a:r>
            <a:endParaRPr lang="en-GB" dirty="0"/>
          </a:p>
        </p:txBody>
      </p:sp>
      <p:sp>
        <p:nvSpPr>
          <p:cNvPr id="3" name="Content Placeholder 2"/>
          <p:cNvSpPr>
            <a:spLocks noGrp="1"/>
          </p:cNvSpPr>
          <p:nvPr>
            <p:ph idx="1"/>
          </p:nvPr>
        </p:nvSpPr>
        <p:spPr>
          <a:xfrm>
            <a:off x="228600" y="1295400"/>
            <a:ext cx="8686800" cy="5562600"/>
          </a:xfrm>
        </p:spPr>
        <p:txBody>
          <a:bodyPr>
            <a:normAutofit fontScale="77500" lnSpcReduction="20000"/>
          </a:bodyPr>
          <a:lstStyle/>
          <a:p>
            <a:r>
              <a:rPr lang="en-US" dirty="0" smtClean="0"/>
              <a:t>The community is made aware of its problems and the available resources, such as, manpower, money, materials, ideas and time.</a:t>
            </a:r>
          </a:p>
          <a:p>
            <a:r>
              <a:rPr lang="en-US" dirty="0" smtClean="0"/>
              <a:t> Community awareness can be achieved through participation and involvement of the community in community diagnosis (self diagnosis), and through exposure of the community to another with successful development </a:t>
            </a:r>
            <a:r>
              <a:rPr lang="en-US" dirty="0" err="1" smtClean="0"/>
              <a:t>programmes</a:t>
            </a:r>
            <a:r>
              <a:rPr lang="en-US" dirty="0" smtClean="0"/>
              <a:t> and by creating demand.</a:t>
            </a:r>
          </a:p>
          <a:p>
            <a:r>
              <a:rPr lang="en-US" dirty="0" smtClean="0"/>
              <a:t> Creating awareness is done through meetings, various groups and development committees.</a:t>
            </a:r>
            <a:endParaRPr lang="en-GB" dirty="0" smtClean="0"/>
          </a:p>
          <a:p>
            <a:r>
              <a:rPr lang="en-US" dirty="0" smtClean="0"/>
              <a:t>It is done through </a:t>
            </a:r>
            <a:r>
              <a:rPr lang="en-US" dirty="0" err="1" smtClean="0"/>
              <a:t>barazas</a:t>
            </a:r>
            <a:r>
              <a:rPr lang="en-US" dirty="0" smtClean="0"/>
              <a:t> or small groups, community elders, TBAs, churches, and women groups.</a:t>
            </a:r>
          </a:p>
          <a:p>
            <a:r>
              <a:rPr lang="en-US" dirty="0" smtClean="0"/>
              <a:t>PHC awareness is created by the Location Development Committee, NGO’s, politicians, and opinion leaders.</a:t>
            </a:r>
          </a:p>
          <a:p>
            <a:r>
              <a:rPr lang="en-US" dirty="0" smtClean="0"/>
              <a:t> This can be done through </a:t>
            </a:r>
            <a:r>
              <a:rPr lang="en-US" dirty="0" err="1" smtClean="0"/>
              <a:t>barazas</a:t>
            </a:r>
            <a:r>
              <a:rPr lang="en-US" dirty="0" smtClean="0"/>
              <a:t>, mobile clinics, church gatherings, and women groups.</a:t>
            </a:r>
            <a:endParaRPr lang="en-GB" dirty="0" smtClean="0"/>
          </a:p>
          <a:p>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rmAutofit/>
          </a:bodyPr>
          <a:lstStyle/>
          <a:p>
            <a:r>
              <a:rPr lang="en-US" b="1" dirty="0" smtClean="0"/>
              <a:t>COMMUNITY INVOLVEMENT</a:t>
            </a:r>
            <a:endParaRPr lang="en-GB" b="1" dirty="0"/>
          </a:p>
        </p:txBody>
      </p:sp>
      <p:sp>
        <p:nvSpPr>
          <p:cNvPr id="3" name="Content Placeholder 2"/>
          <p:cNvSpPr>
            <a:spLocks noGrp="1"/>
          </p:cNvSpPr>
          <p:nvPr>
            <p:ph idx="1"/>
          </p:nvPr>
        </p:nvSpPr>
        <p:spPr>
          <a:xfrm>
            <a:off x="228600" y="1600200"/>
            <a:ext cx="8610600" cy="5105400"/>
          </a:xfrm>
        </p:spPr>
        <p:txBody>
          <a:bodyPr>
            <a:normAutofit fontScale="62500" lnSpcReduction="20000"/>
          </a:bodyPr>
          <a:lstStyle/>
          <a:p>
            <a:r>
              <a:rPr lang="en-US" dirty="0" smtClean="0"/>
              <a:t>It entails active and willing participation of the community in planning, management and evaluation of </a:t>
            </a:r>
            <a:r>
              <a:rPr lang="en-US" dirty="0" err="1" smtClean="0"/>
              <a:t>programmes</a:t>
            </a:r>
            <a:r>
              <a:rPr lang="en-US" dirty="0" smtClean="0"/>
              <a:t> which contribute to their well being.</a:t>
            </a:r>
          </a:p>
          <a:p>
            <a:r>
              <a:rPr lang="en-US" dirty="0" smtClean="0"/>
              <a:t>It leads to the creation of partnership between the government, other development agencies and the community. </a:t>
            </a:r>
          </a:p>
          <a:p>
            <a:r>
              <a:rPr lang="en-US" dirty="0" smtClean="0"/>
              <a:t>It contributes to the attainment of community responsibility and accountability over all development </a:t>
            </a:r>
            <a:r>
              <a:rPr lang="en-US" dirty="0" err="1" smtClean="0"/>
              <a:t>programmes</a:t>
            </a:r>
            <a:r>
              <a:rPr lang="en-US" dirty="0" smtClean="0"/>
              <a:t>. </a:t>
            </a:r>
          </a:p>
          <a:p>
            <a:r>
              <a:rPr lang="en-US" dirty="0" smtClean="0"/>
              <a:t>Participation and involvement leads to development of self reliance and helps a community to develop social control over its own infrastructure. </a:t>
            </a:r>
          </a:p>
          <a:p>
            <a:r>
              <a:rPr lang="en-US" dirty="0" smtClean="0"/>
              <a:t>The level at which any community participates in its own development process varies from place to place. </a:t>
            </a:r>
          </a:p>
          <a:p>
            <a:r>
              <a:rPr lang="en-US" dirty="0" smtClean="0"/>
              <a:t>A number of factors could influence the degree of community involvement. ie:</a:t>
            </a:r>
            <a:endParaRPr lang="en-GB" dirty="0" smtClean="0"/>
          </a:p>
          <a:p>
            <a:pPr>
              <a:buFont typeface="Wingdings" pitchFamily="2" charset="2"/>
              <a:buChar char="ü"/>
            </a:pPr>
            <a:r>
              <a:rPr lang="en-US" dirty="0" smtClean="0"/>
              <a:t>A favorable political atmosphere</a:t>
            </a:r>
            <a:endParaRPr lang="en-GB" dirty="0" smtClean="0"/>
          </a:p>
          <a:p>
            <a:pPr>
              <a:buFont typeface="Wingdings" pitchFamily="2" charset="2"/>
              <a:buChar char="ü"/>
            </a:pPr>
            <a:r>
              <a:rPr lang="en-US" dirty="0" smtClean="0"/>
              <a:t>The educational status of the community (literacy may influence the speed at which full participation and involvement is achieved)</a:t>
            </a:r>
            <a:endParaRPr lang="en-GB" dirty="0" smtClean="0"/>
          </a:p>
          <a:p>
            <a:pPr>
              <a:buFont typeface="Wingdings" pitchFamily="2" charset="2"/>
              <a:buChar char="ü"/>
            </a:pPr>
            <a:r>
              <a:rPr lang="en-US" dirty="0" smtClean="0"/>
              <a:t>The community infrastructure (such as the communication network)</a:t>
            </a:r>
            <a:endParaRPr lang="en-GB" dirty="0" smtClean="0"/>
          </a:p>
          <a:p>
            <a:pPr>
              <a:buFont typeface="Wingdings" pitchFamily="2" charset="2"/>
              <a:buChar char="ü"/>
            </a:pPr>
            <a:r>
              <a:rPr lang="en-US" dirty="0" smtClean="0"/>
              <a:t> Economic factors</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GOVERNMENT</a:t>
            </a:r>
            <a:endParaRPr lang="en-GB" b="1" dirty="0"/>
          </a:p>
        </p:txBody>
      </p:sp>
      <p:sp>
        <p:nvSpPr>
          <p:cNvPr id="3" name="Content Placeholder 2"/>
          <p:cNvSpPr>
            <a:spLocks noGrp="1"/>
          </p:cNvSpPr>
          <p:nvPr>
            <p:ph idx="1"/>
          </p:nvPr>
        </p:nvSpPr>
        <p:spPr>
          <a:xfrm>
            <a:off x="228600" y="1371600"/>
            <a:ext cx="8610600" cy="5029200"/>
          </a:xfrm>
        </p:spPr>
        <p:txBody>
          <a:bodyPr/>
          <a:lstStyle/>
          <a:p>
            <a:r>
              <a:rPr lang="en-US" dirty="0" smtClean="0"/>
              <a:t>The political and economic stability of the government has significantly contributed to the successful development of PHC in Kenya. </a:t>
            </a:r>
          </a:p>
          <a:p>
            <a:r>
              <a:rPr lang="en-US" dirty="0" smtClean="0"/>
              <a:t>It has provided an enabling environment for re-orientation and change towards greater community involvement and self reliance in health and health related matters.</a:t>
            </a:r>
            <a:endParaRPr lang="en-GB" dirty="0" smtClean="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NON –GOVERNMENTAL ORGANISATION (NGOs)</a:t>
            </a:r>
            <a:endParaRPr lang="en-GB" b="1" dirty="0"/>
          </a:p>
        </p:txBody>
      </p:sp>
      <p:sp>
        <p:nvSpPr>
          <p:cNvPr id="3" name="Content Placeholder 2"/>
          <p:cNvSpPr>
            <a:spLocks noGrp="1"/>
          </p:cNvSpPr>
          <p:nvPr>
            <p:ph idx="1"/>
          </p:nvPr>
        </p:nvSpPr>
        <p:spPr>
          <a:xfrm>
            <a:off x="228600" y="1600200"/>
            <a:ext cx="8610600" cy="5105400"/>
          </a:xfrm>
        </p:spPr>
        <p:txBody>
          <a:bodyPr>
            <a:normAutofit fontScale="85000" lnSpcReduction="20000"/>
          </a:bodyPr>
          <a:lstStyle/>
          <a:p>
            <a:r>
              <a:rPr lang="en-US" dirty="0" smtClean="0"/>
              <a:t>They have been actively involved in developing Community Based Health Care (CBHC) projects since the mid 1970’s</a:t>
            </a:r>
          </a:p>
          <a:p>
            <a:r>
              <a:rPr lang="en-US" dirty="0" smtClean="0"/>
              <a:t>Many NGOs have on-going CBHC schemes. Some of the NGOs actively involved in CBHC </a:t>
            </a:r>
            <a:r>
              <a:rPr lang="en-US" dirty="0" err="1" smtClean="0"/>
              <a:t>programmes</a:t>
            </a:r>
            <a:r>
              <a:rPr lang="en-US" dirty="0" smtClean="0"/>
              <a:t> include the following:</a:t>
            </a:r>
            <a:endParaRPr lang="en-GB" dirty="0" smtClean="0"/>
          </a:p>
          <a:p>
            <a:pPr>
              <a:buNone/>
            </a:pPr>
            <a:r>
              <a:rPr lang="en-US" dirty="0" smtClean="0"/>
              <a:t>• African Medical and Research Foundation (AMREF)</a:t>
            </a:r>
            <a:endParaRPr lang="en-GB" dirty="0" smtClean="0"/>
          </a:p>
          <a:p>
            <a:pPr>
              <a:buNone/>
            </a:pPr>
            <a:r>
              <a:rPr lang="en-US" dirty="0" smtClean="0"/>
              <a:t>• Aga Khan Health services</a:t>
            </a:r>
            <a:endParaRPr lang="en-GB" dirty="0" smtClean="0"/>
          </a:p>
          <a:p>
            <a:pPr>
              <a:buNone/>
            </a:pPr>
            <a:r>
              <a:rPr lang="en-US" dirty="0" smtClean="0"/>
              <a:t>• Christian Health Association of Kenya</a:t>
            </a:r>
            <a:r>
              <a:rPr lang="en-GB" dirty="0" smtClean="0"/>
              <a:t> </a:t>
            </a:r>
            <a:r>
              <a:rPr lang="en-US" dirty="0" smtClean="0"/>
              <a:t>(CHAK)</a:t>
            </a:r>
            <a:endParaRPr lang="en-GB" dirty="0" smtClean="0"/>
          </a:p>
          <a:p>
            <a:pPr>
              <a:buNone/>
            </a:pPr>
            <a:r>
              <a:rPr lang="en-US" dirty="0" smtClean="0"/>
              <a:t>• Kenya Red Cross society</a:t>
            </a:r>
            <a:endParaRPr lang="en-GB" dirty="0" smtClean="0"/>
          </a:p>
          <a:p>
            <a:pPr>
              <a:buNone/>
            </a:pPr>
            <a:r>
              <a:rPr lang="en-US" dirty="0" smtClean="0"/>
              <a:t>• Action Aid - Kenya</a:t>
            </a:r>
            <a:endParaRPr lang="en-GB" dirty="0" smtClean="0"/>
          </a:p>
          <a:p>
            <a:pPr>
              <a:buNone/>
            </a:pPr>
            <a:r>
              <a:rPr lang="en-US" dirty="0" smtClean="0"/>
              <a:t>• Catholic Relief Services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sp>
        <p:nvSpPr>
          <p:cNvPr id="3" name="Content Placeholder 2"/>
          <p:cNvSpPr>
            <a:spLocks noGrp="1"/>
          </p:cNvSpPr>
          <p:nvPr>
            <p:ph idx="1"/>
          </p:nvPr>
        </p:nvSpPr>
        <p:spPr/>
        <p:txBody>
          <a:bodyPr/>
          <a:lstStyle/>
          <a:p>
            <a:r>
              <a:rPr lang="en-US" dirty="0"/>
              <a:t>The strategy for the implementation of PHC was adopted by the Kenya government to provide health services to its population, the majority (80%) of whom live in the rural areas.</a:t>
            </a:r>
            <a:endParaRPr lang="en-GB" dirty="0"/>
          </a:p>
          <a:p>
            <a:pPr marL="0" indent="0" algn="just">
              <a:spcBef>
                <a:spcPts val="600"/>
              </a:spcBef>
            </a:pP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CHALLENGES OF PHC</a:t>
            </a:r>
            <a:r>
              <a:rPr lang="en-GB" dirty="0" smtClean="0"/>
              <a:t/>
            </a:r>
            <a:br>
              <a:rPr lang="en-GB" dirty="0" smtClean="0"/>
            </a:br>
            <a:endParaRPr lang="en-GB" dirty="0"/>
          </a:p>
        </p:txBody>
      </p:sp>
      <p:sp>
        <p:nvSpPr>
          <p:cNvPr id="3" name="Content Placeholder 2"/>
          <p:cNvSpPr>
            <a:spLocks noGrp="1"/>
          </p:cNvSpPr>
          <p:nvPr>
            <p:ph idx="1"/>
          </p:nvPr>
        </p:nvSpPr>
        <p:spPr/>
        <p:txBody>
          <a:bodyPr>
            <a:normAutofit/>
          </a:bodyPr>
          <a:lstStyle/>
          <a:p>
            <a:pPr lvl="0"/>
            <a:r>
              <a:rPr lang="en-US" dirty="0" smtClean="0"/>
              <a:t>Morbidity and mortality for easily preventable diseases are causing deaths</a:t>
            </a:r>
            <a:endParaRPr lang="en-GB" dirty="0" smtClean="0"/>
          </a:p>
          <a:p>
            <a:pPr lvl="0"/>
            <a:r>
              <a:rPr lang="en-US" dirty="0" smtClean="0"/>
              <a:t>Curative services are expensive </a:t>
            </a:r>
            <a:endParaRPr lang="en-GB" dirty="0" smtClean="0"/>
          </a:p>
          <a:p>
            <a:pPr lvl="0"/>
            <a:r>
              <a:rPr lang="en-US" dirty="0" smtClean="0"/>
              <a:t>Disease burdens like emerging and re-merging diseases</a:t>
            </a:r>
            <a:endParaRPr lang="en-GB" dirty="0" smtClean="0"/>
          </a:p>
          <a:p>
            <a:pPr lvl="0"/>
            <a:r>
              <a:rPr lang="en-US" dirty="0" smtClean="0"/>
              <a:t>Lack of safe water and sanitation </a:t>
            </a:r>
            <a:endParaRPr lang="en-GB" dirty="0" smtClean="0"/>
          </a:p>
          <a:p>
            <a:pPr lvl="0"/>
            <a:r>
              <a:rPr lang="en-US" dirty="0" smtClean="0"/>
              <a:t>Corruption </a:t>
            </a:r>
            <a:endParaRPr lang="en-GB" dirty="0" smtClean="0"/>
          </a:p>
          <a:p>
            <a:pPr>
              <a:buNone/>
            </a:pPr>
            <a:r>
              <a:rPr lang="en-US" b="1" dirty="0" smtClean="0"/>
              <a:t> </a:t>
            </a:r>
            <a:endParaRPr lang="en-GB" dirty="0" smtClean="0"/>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GB" b="1" dirty="0"/>
          </a:p>
        </p:txBody>
      </p:sp>
      <p:sp>
        <p:nvSpPr>
          <p:cNvPr id="3" name="Content Placeholder 2"/>
          <p:cNvSpPr>
            <a:spLocks noGrp="1"/>
          </p:cNvSpPr>
          <p:nvPr>
            <p:ph idx="1"/>
          </p:nvPr>
        </p:nvSpPr>
        <p:spPr/>
        <p:txBody>
          <a:bodyPr/>
          <a:lstStyle/>
          <a:p>
            <a:r>
              <a:rPr lang="en-US" dirty="0" smtClean="0"/>
              <a:t>Discuss BAMAKO INITATIVE – definition and applications.</a:t>
            </a:r>
            <a:endParaRPr lang="en-GB"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3100" b="1" dirty="0" smtClean="0"/>
              <a:t>DISABILITY ACT KENYA PERSONS WITH DISABILITY 2003</a:t>
            </a:r>
            <a:r>
              <a:rPr lang="en-GB" dirty="0" smtClean="0"/>
              <a:t/>
            </a:r>
            <a:br>
              <a:rPr lang="en-GB" dirty="0" smtClean="0"/>
            </a:br>
            <a:endParaRPr lang="en-GB" dirty="0"/>
          </a:p>
        </p:txBody>
      </p:sp>
      <p:sp>
        <p:nvSpPr>
          <p:cNvPr id="3" name="Content Placeholder 2"/>
          <p:cNvSpPr>
            <a:spLocks noGrp="1"/>
          </p:cNvSpPr>
          <p:nvPr>
            <p:ph idx="1"/>
          </p:nvPr>
        </p:nvSpPr>
        <p:spPr>
          <a:xfrm>
            <a:off x="228600" y="1143000"/>
            <a:ext cx="8610600" cy="4983163"/>
          </a:xfrm>
        </p:spPr>
        <p:txBody>
          <a:bodyPr>
            <a:normAutofit fontScale="92500" lnSpcReduction="20000"/>
          </a:bodyPr>
          <a:lstStyle/>
          <a:p>
            <a:pPr>
              <a:buNone/>
            </a:pPr>
            <a:r>
              <a:rPr lang="en-US" dirty="0" err="1" smtClean="0"/>
              <a:t>Defination</a:t>
            </a:r>
            <a:r>
              <a:rPr lang="en-US" dirty="0" smtClean="0"/>
              <a:t> :</a:t>
            </a:r>
            <a:endParaRPr lang="en-GB" dirty="0" smtClean="0"/>
          </a:p>
          <a:p>
            <a:r>
              <a:rPr lang="en-US" dirty="0" smtClean="0"/>
              <a:t>In life, anything that stops a part of your body from functioning duly is known as impairment. </a:t>
            </a:r>
          </a:p>
          <a:p>
            <a:r>
              <a:rPr lang="en-US" dirty="0" smtClean="0"/>
              <a:t>There are different types of impairment such as motor, sensory, and emotional or intellectual impairment.</a:t>
            </a:r>
            <a:endParaRPr lang="en-GB" dirty="0" smtClean="0"/>
          </a:p>
          <a:p>
            <a:r>
              <a:rPr lang="en-US" dirty="0" smtClean="0"/>
              <a:t>Disability is a physical, emotional, or ,mental injury or illness that is severe or permanent, that interferes with an individual's normal growth and  development or ability to work </a:t>
            </a:r>
            <a:endParaRPr lang="en-GB" dirty="0" smtClean="0"/>
          </a:p>
          <a:p>
            <a:pPr>
              <a:buNone/>
            </a:pPr>
            <a:r>
              <a:rPr lang="en-US" dirty="0" smtClean="0"/>
              <a:t> </a:t>
            </a:r>
            <a:endParaRPr lang="en-GB" dirty="0" smtClean="0"/>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sp>
        <p:nvSpPr>
          <p:cNvPr id="3" name="Content Placeholder 2"/>
          <p:cNvSpPr>
            <a:spLocks noGrp="1"/>
          </p:cNvSpPr>
          <p:nvPr>
            <p:ph idx="1"/>
          </p:nvPr>
        </p:nvSpPr>
        <p:spPr>
          <a:xfrm>
            <a:off x="152400" y="1447800"/>
            <a:ext cx="8686800" cy="5181600"/>
          </a:xfrm>
        </p:spPr>
        <p:txBody>
          <a:bodyPr>
            <a:normAutofit/>
          </a:bodyPr>
          <a:lstStyle/>
          <a:p>
            <a:r>
              <a:rPr lang="en-US" dirty="0" smtClean="0"/>
              <a:t>Most disabilities start later in life or childhood.</a:t>
            </a:r>
          </a:p>
          <a:p>
            <a:r>
              <a:rPr lang="en-US" dirty="0" smtClean="0"/>
              <a:t>Those that at art in life are often as a result of accidental injuries </a:t>
            </a:r>
            <a:endParaRPr lang="en-GB" dirty="0" smtClean="0"/>
          </a:p>
          <a:p>
            <a:r>
              <a:rPr lang="en-US" dirty="0" smtClean="0"/>
              <a:t> In most cases ,the loss of a function due to disability need not make a person useless.</a:t>
            </a:r>
          </a:p>
          <a:p>
            <a:r>
              <a:rPr lang="en-US" dirty="0" smtClean="0"/>
              <a:t>Often disabled people have other facilities which they can be able to put in good use and therefore be able to earn a living for themselves.</a:t>
            </a:r>
            <a:endParaRPr lang="en-GB" dirty="0" smtClean="0"/>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CAUSES OF DISABILITY</a:t>
            </a:r>
            <a:endParaRPr lang="en-GB" b="1" dirty="0"/>
          </a:p>
        </p:txBody>
      </p:sp>
      <p:sp>
        <p:nvSpPr>
          <p:cNvPr id="3" name="Content Placeholder 2"/>
          <p:cNvSpPr>
            <a:spLocks noGrp="1"/>
          </p:cNvSpPr>
          <p:nvPr>
            <p:ph idx="1"/>
          </p:nvPr>
        </p:nvSpPr>
        <p:spPr/>
        <p:txBody>
          <a:bodyPr>
            <a:normAutofit/>
          </a:bodyPr>
          <a:lstStyle/>
          <a:p>
            <a:pPr lvl="0"/>
            <a:r>
              <a:rPr lang="en-US" dirty="0" smtClean="0"/>
              <a:t>Chronic diseases: DM, HPT, cancer</a:t>
            </a:r>
            <a:endParaRPr lang="en-GB" dirty="0" smtClean="0"/>
          </a:p>
          <a:p>
            <a:pPr lvl="0"/>
            <a:r>
              <a:rPr lang="en-US" dirty="0" smtClean="0"/>
              <a:t>Injuries due to RTA, conflicts , falls and land mines</a:t>
            </a:r>
            <a:endParaRPr lang="en-GB" dirty="0" smtClean="0"/>
          </a:p>
          <a:p>
            <a:pPr lvl="0"/>
            <a:r>
              <a:rPr lang="en-US" dirty="0" smtClean="0"/>
              <a:t>Mental health problems</a:t>
            </a:r>
            <a:endParaRPr lang="en-GB" dirty="0" smtClean="0"/>
          </a:p>
          <a:p>
            <a:pPr lvl="0"/>
            <a:r>
              <a:rPr lang="en-US" dirty="0" smtClean="0"/>
              <a:t>Birth defects</a:t>
            </a:r>
            <a:endParaRPr lang="en-GB" dirty="0" smtClean="0"/>
          </a:p>
          <a:p>
            <a:pPr lvl="0"/>
            <a:r>
              <a:rPr lang="en-US" dirty="0" smtClean="0"/>
              <a:t>Malnutrition </a:t>
            </a:r>
            <a:endParaRPr lang="en-GB" dirty="0" smtClean="0"/>
          </a:p>
          <a:p>
            <a:pPr lvl="0"/>
            <a:r>
              <a:rPr lang="en-US" dirty="0" smtClean="0"/>
              <a:t>HIV/AIDS </a:t>
            </a:r>
            <a:endParaRPr lang="en-GB" dirty="0" smtClean="0"/>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sp>
        <p:nvSpPr>
          <p:cNvPr id="3" name="Content Placeholder 2"/>
          <p:cNvSpPr>
            <a:spLocks noGrp="1"/>
          </p:cNvSpPr>
          <p:nvPr>
            <p:ph idx="1"/>
          </p:nvPr>
        </p:nvSpPr>
        <p:spPr/>
        <p:txBody>
          <a:bodyPr/>
          <a:lstStyle/>
          <a:p>
            <a:r>
              <a:rPr lang="en-US" dirty="0" smtClean="0"/>
              <a:t>Persons with disabilities are increasingly in number due to:</a:t>
            </a:r>
            <a:endParaRPr lang="en-GB" dirty="0" smtClean="0"/>
          </a:p>
          <a:p>
            <a:pPr lvl="0"/>
            <a:r>
              <a:rPr lang="en-US" dirty="0" smtClean="0"/>
              <a:t>Population growth</a:t>
            </a:r>
            <a:endParaRPr lang="en-GB" dirty="0" smtClean="0"/>
          </a:p>
          <a:p>
            <a:pPr lvl="0"/>
            <a:r>
              <a:rPr lang="en-US" dirty="0" smtClean="0"/>
              <a:t>Increasing in chronic health condition </a:t>
            </a:r>
            <a:endParaRPr lang="en-GB" dirty="0" smtClean="0"/>
          </a:p>
          <a:p>
            <a:pPr lvl="0"/>
            <a:r>
              <a:rPr lang="en-US" dirty="0" smtClean="0"/>
              <a:t>Ageing</a:t>
            </a:r>
            <a:endParaRPr lang="en-GB" dirty="0" smtClean="0"/>
          </a:p>
          <a:p>
            <a:pPr lvl="0"/>
            <a:r>
              <a:rPr lang="en-US" dirty="0" smtClean="0"/>
              <a:t>Prolonged life</a:t>
            </a:r>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NEEDS OF PLWD</a:t>
            </a:r>
            <a:endParaRPr lang="en-GB" b="1" dirty="0"/>
          </a:p>
        </p:txBody>
      </p:sp>
      <p:sp>
        <p:nvSpPr>
          <p:cNvPr id="3" name="Content Placeholder 2"/>
          <p:cNvSpPr>
            <a:spLocks noGrp="1"/>
          </p:cNvSpPr>
          <p:nvPr>
            <p:ph idx="1"/>
          </p:nvPr>
        </p:nvSpPr>
        <p:spPr/>
        <p:txBody>
          <a:bodyPr/>
          <a:lstStyle/>
          <a:p>
            <a:r>
              <a:rPr lang="en-US" dirty="0" smtClean="0"/>
              <a:t>Persons with disabilities </a:t>
            </a:r>
            <a:endParaRPr lang="en-GB" dirty="0" smtClean="0"/>
          </a:p>
          <a:p>
            <a:pPr lvl="0"/>
            <a:r>
              <a:rPr lang="en-US" dirty="0" smtClean="0"/>
              <a:t>Need to be registered </a:t>
            </a:r>
            <a:endParaRPr lang="en-GB" dirty="0" smtClean="0"/>
          </a:p>
          <a:p>
            <a:pPr lvl="0"/>
            <a:r>
              <a:rPr lang="en-US" dirty="0" smtClean="0"/>
              <a:t>Not be discriminated </a:t>
            </a:r>
            <a:endParaRPr lang="en-GB" dirty="0" smtClean="0"/>
          </a:p>
          <a:p>
            <a:pPr lvl="0"/>
            <a:r>
              <a:rPr lang="en-US" dirty="0" smtClean="0"/>
              <a:t>Exemption from paying tax</a:t>
            </a:r>
            <a:endParaRPr lang="en-GB" dirty="0" smtClean="0"/>
          </a:p>
          <a:p>
            <a:pPr lvl="0"/>
            <a:r>
              <a:rPr lang="en-US" dirty="0" smtClean="0"/>
              <a:t>Special facilities </a:t>
            </a:r>
            <a:r>
              <a:rPr lang="en-US" dirty="0" err="1" smtClean="0"/>
              <a:t>eg</a:t>
            </a:r>
            <a:r>
              <a:rPr lang="en-US" dirty="0" smtClean="0"/>
              <a:t> walk ways, etc</a:t>
            </a:r>
            <a:endParaRPr lang="en-GB" dirty="0" smtClean="0"/>
          </a:p>
          <a:p>
            <a:pPr lvl="0"/>
            <a:r>
              <a:rPr lang="en-US" dirty="0" smtClean="0"/>
              <a:t>Retirement age of 65 in civil service</a:t>
            </a:r>
            <a:endParaRPr lang="en-GB" dirty="0" smtClean="0"/>
          </a:p>
          <a:p>
            <a:pPr lvl="0"/>
            <a:r>
              <a:rPr lang="en-US" dirty="0" smtClean="0"/>
              <a:t>Education </a:t>
            </a:r>
            <a:endParaRPr lang="en-GB" dirty="0" smtClean="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MILLENNIUM DEVELOPMENT GOALS:- </a:t>
            </a:r>
            <a:endParaRPr lang="en-GB" dirty="0"/>
          </a:p>
        </p:txBody>
      </p:sp>
      <p:sp>
        <p:nvSpPr>
          <p:cNvPr id="3" name="Content Placeholder 2"/>
          <p:cNvSpPr>
            <a:spLocks noGrp="1"/>
          </p:cNvSpPr>
          <p:nvPr>
            <p:ph idx="1"/>
          </p:nvPr>
        </p:nvSpPr>
        <p:spPr>
          <a:xfrm>
            <a:off x="228600" y="1447800"/>
            <a:ext cx="8610600" cy="5410200"/>
          </a:xfrm>
        </p:spPr>
        <p:txBody>
          <a:bodyPr>
            <a:normAutofit fontScale="85000" lnSpcReduction="10000"/>
          </a:bodyPr>
          <a:lstStyle/>
          <a:p>
            <a:pPr>
              <a:buNone/>
            </a:pPr>
            <a:r>
              <a:rPr lang="en-US" b="1" dirty="0" smtClean="0"/>
              <a:t>INTRODUCTION </a:t>
            </a:r>
            <a:endParaRPr lang="en-GB" dirty="0" smtClean="0"/>
          </a:p>
          <a:p>
            <a:r>
              <a:rPr lang="en-US" dirty="0" smtClean="0"/>
              <a:t>Millennium development goals (MDGs) are set of 8 goals which are contained in the millennium declaration of the year 2000. Many states and Governments signed the declaration as a way to lead to marked improvements in the new millennium.</a:t>
            </a:r>
          </a:p>
          <a:p>
            <a:r>
              <a:rPr lang="en-US" dirty="0" smtClean="0"/>
              <a:t> It is for that reason, therefore that the MDGS became the world's greatest promise to the world’s most vulnerable people.</a:t>
            </a:r>
            <a:endParaRPr lang="en-GB" dirty="0" smtClean="0"/>
          </a:p>
          <a:p>
            <a:r>
              <a:rPr lang="en-US" dirty="0" smtClean="0"/>
              <a:t> The MDGS were entrenched in Kenya in 2004 when the government of Kenya issued a cabinet Memel directing all the ministries, agencies to mainstream MDGs in the policy, planning and budgeting processes and procedures</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GB" dirty="0"/>
          </a:p>
        </p:txBody>
      </p:sp>
      <p:graphicFrame>
        <p:nvGraphicFramePr>
          <p:cNvPr id="4" name="Content Placeholder 3"/>
          <p:cNvGraphicFramePr>
            <a:graphicFrameLocks noGrp="1"/>
          </p:cNvGraphicFramePr>
          <p:nvPr>
            <p:ph idx="1"/>
          </p:nvPr>
        </p:nvGraphicFramePr>
        <p:xfrm>
          <a:off x="228600" y="1447801"/>
          <a:ext cx="8762998" cy="5439063"/>
        </p:xfrm>
        <a:graphic>
          <a:graphicData uri="http://schemas.openxmlformats.org/drawingml/2006/table">
            <a:tbl>
              <a:tblPr firstRow="1" bandRow="1">
                <a:tableStyleId>{5C22544A-7EE6-4342-B048-85BDC9FD1C3A}</a:tableStyleId>
              </a:tblPr>
              <a:tblGrid>
                <a:gridCol w="892528"/>
                <a:gridCol w="3679472"/>
                <a:gridCol w="4190998"/>
              </a:tblGrid>
              <a:tr h="418622">
                <a:tc>
                  <a:txBody>
                    <a:bodyPr/>
                    <a:lstStyle/>
                    <a:p>
                      <a:r>
                        <a:rPr lang="en-US" dirty="0" smtClean="0"/>
                        <a:t>GOAL No.</a:t>
                      </a:r>
                      <a:endParaRPr lang="en-GB" dirty="0"/>
                    </a:p>
                  </a:txBody>
                  <a:tcPr/>
                </a:tc>
                <a:tc>
                  <a:txBody>
                    <a:bodyPr/>
                    <a:lstStyle/>
                    <a:p>
                      <a:r>
                        <a:rPr lang="en-US" dirty="0" smtClean="0"/>
                        <a:t>GOAL</a:t>
                      </a:r>
                      <a:endParaRPr lang="en-GB" dirty="0"/>
                    </a:p>
                  </a:txBody>
                  <a:tcPr/>
                </a:tc>
                <a:tc>
                  <a:txBody>
                    <a:bodyPr/>
                    <a:lstStyle/>
                    <a:p>
                      <a:r>
                        <a:rPr lang="en-US" dirty="0" smtClean="0"/>
                        <a:t>INDICATORS</a:t>
                      </a:r>
                      <a:endParaRPr lang="en-GB" dirty="0"/>
                    </a:p>
                  </a:txBody>
                  <a:tcPr/>
                </a:tc>
              </a:tr>
              <a:tr h="728288">
                <a:tc>
                  <a:txBody>
                    <a:bodyPr/>
                    <a:lstStyle/>
                    <a:p>
                      <a:r>
                        <a:rPr lang="en-US" sz="1800" dirty="0" smtClean="0"/>
                        <a:t>1</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 </a:t>
                      </a:r>
                      <a:r>
                        <a:rPr lang="en-US" sz="1800" b="1" dirty="0">
                          <a:latin typeface="Times New Roman"/>
                          <a:ea typeface="Calibri"/>
                          <a:cs typeface="Times New Roman"/>
                        </a:rPr>
                        <a:t>Eradicate extreme poverty and hunger</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Prevalence of underweight children under 5 years of age</a:t>
                      </a:r>
                      <a:endParaRPr lang="en-GB" sz="1800" dirty="0">
                        <a:latin typeface="Calibri"/>
                        <a:ea typeface="Calibri"/>
                        <a:cs typeface="Times New Roman"/>
                      </a:endParaRPr>
                    </a:p>
                  </a:txBody>
                  <a:tcPr marL="68580" marR="68580" marT="0" marB="0"/>
                </a:tc>
              </a:tr>
              <a:tr h="711084">
                <a:tc>
                  <a:txBody>
                    <a:bodyPr/>
                    <a:lstStyle/>
                    <a:p>
                      <a:r>
                        <a:rPr lang="en-US" sz="1800" dirty="0" smtClean="0"/>
                        <a:t>2</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Achieve </a:t>
                      </a:r>
                      <a:r>
                        <a:rPr lang="en-US" sz="1800" b="1" dirty="0">
                          <a:latin typeface="Times New Roman"/>
                          <a:ea typeface="Calibri"/>
                          <a:cs typeface="Times New Roman"/>
                        </a:rPr>
                        <a:t>universal primary education</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Net attendance ratio in primary education</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Literacy rate of 15-24 year olds</a:t>
                      </a:r>
                      <a:endParaRPr lang="en-GB" sz="1800" dirty="0">
                        <a:latin typeface="Calibri"/>
                        <a:ea typeface="Calibri"/>
                        <a:cs typeface="Times New Roman"/>
                      </a:endParaRPr>
                    </a:p>
                  </a:txBody>
                  <a:tcPr marL="68580" marR="68580" marT="0" marB="0"/>
                </a:tc>
              </a:tr>
              <a:tr h="865917">
                <a:tc>
                  <a:txBody>
                    <a:bodyPr/>
                    <a:lstStyle/>
                    <a:p>
                      <a:r>
                        <a:rPr lang="en-US" sz="1800" dirty="0" smtClean="0"/>
                        <a:t>3</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 </a:t>
                      </a:r>
                      <a:r>
                        <a:rPr lang="en-US" sz="1800" b="1" dirty="0">
                          <a:latin typeface="Times New Roman"/>
                          <a:ea typeface="Calibri"/>
                          <a:cs typeface="Times New Roman"/>
                        </a:rPr>
                        <a:t>Promote gender equality and women’s empowerment</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Ratio of girls to boys in primary, secondary, and tertiary education.</a:t>
                      </a:r>
                      <a:endParaRPr lang="en-GB" sz="1800" dirty="0">
                        <a:latin typeface="Calibri"/>
                        <a:ea typeface="Calibri"/>
                        <a:cs typeface="Times New Roman"/>
                      </a:endParaRPr>
                    </a:p>
                  </a:txBody>
                  <a:tcPr marL="68580" marR="68580" marT="0" marB="0"/>
                </a:tc>
              </a:tr>
              <a:tr h="1020750">
                <a:tc>
                  <a:txBody>
                    <a:bodyPr/>
                    <a:lstStyle/>
                    <a:p>
                      <a:r>
                        <a:rPr lang="en-US" sz="1800" dirty="0" smtClean="0"/>
                        <a:t>4</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 </a:t>
                      </a:r>
                      <a:r>
                        <a:rPr lang="en-US" sz="1800" b="1" dirty="0">
                          <a:latin typeface="Times New Roman"/>
                          <a:ea typeface="Calibri"/>
                          <a:cs typeface="Times New Roman"/>
                        </a:rPr>
                        <a:t>Reduce child mortality</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Under-five mortality rate</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Infant mortality rate</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.Proportion of 1 year-old children immunized against measles </a:t>
                      </a:r>
                      <a:endParaRPr lang="en-GB" sz="1800" dirty="0">
                        <a:latin typeface="Calibri"/>
                        <a:ea typeface="Calibri"/>
                        <a:cs typeface="Times New Roman"/>
                      </a:endParaRPr>
                    </a:p>
                  </a:txBody>
                  <a:tcPr marL="68580" marR="68580" marT="0" marB="0"/>
                </a:tc>
              </a:tr>
              <a:tr h="1284538">
                <a:tc>
                  <a:txBody>
                    <a:bodyPr/>
                    <a:lstStyle/>
                    <a:p>
                      <a:r>
                        <a:rPr lang="en-US" sz="1800" dirty="0" smtClean="0"/>
                        <a:t>5</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 </a:t>
                      </a:r>
                      <a:r>
                        <a:rPr lang="en-US" sz="1800" b="1" dirty="0">
                          <a:latin typeface="Times New Roman"/>
                          <a:ea typeface="Calibri"/>
                          <a:cs typeface="Times New Roman"/>
                        </a:rPr>
                        <a:t>Improve maternal health</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Adolescent birth rate</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Contraceptive prevalence rate</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Antenatal care coverage</a:t>
                      </a:r>
                      <a:endParaRPr lang="en-GB" sz="1800" dirty="0">
                        <a:latin typeface="Calibri"/>
                        <a:ea typeface="Calibri"/>
                        <a:cs typeface="Times New Roman"/>
                      </a:endParaRPr>
                    </a:p>
                  </a:txBody>
                  <a:tcPr marL="68580" marR="68580" marT="0" marB="0"/>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77200" cy="685800"/>
          </a:xfrm>
        </p:spPr>
        <p:txBody>
          <a:bodyPr>
            <a:normAutofit fontScale="90000"/>
          </a:bodyPr>
          <a:lstStyle/>
          <a:p>
            <a:r>
              <a:rPr lang="en-US" dirty="0" smtClean="0"/>
              <a:t>Cont’d</a:t>
            </a:r>
            <a:endParaRPr lang="en-GB" dirty="0"/>
          </a:p>
        </p:txBody>
      </p:sp>
      <p:graphicFrame>
        <p:nvGraphicFramePr>
          <p:cNvPr id="4" name="Content Placeholder 3"/>
          <p:cNvGraphicFramePr>
            <a:graphicFrameLocks noGrp="1"/>
          </p:cNvGraphicFramePr>
          <p:nvPr>
            <p:ph idx="1"/>
          </p:nvPr>
        </p:nvGraphicFramePr>
        <p:xfrm>
          <a:off x="228600" y="1219201"/>
          <a:ext cx="8763000" cy="5105400"/>
        </p:xfrm>
        <a:graphic>
          <a:graphicData uri="http://schemas.openxmlformats.org/drawingml/2006/table">
            <a:tbl>
              <a:tblPr firstRow="1" bandRow="1">
                <a:tableStyleId>{5C22544A-7EE6-4342-B048-85BDC9FD1C3A}</a:tableStyleId>
              </a:tblPr>
              <a:tblGrid>
                <a:gridCol w="1054806"/>
                <a:gridCol w="2865483"/>
                <a:gridCol w="4842711"/>
              </a:tblGrid>
              <a:tr h="524015">
                <a:tc>
                  <a:txBody>
                    <a:bodyPr/>
                    <a:lstStyle/>
                    <a:p>
                      <a:r>
                        <a:rPr lang="en-US" sz="1800" dirty="0" smtClean="0"/>
                        <a:t>GOAL No</a:t>
                      </a:r>
                      <a:endParaRPr lang="en-GB" sz="1800" dirty="0"/>
                    </a:p>
                  </a:txBody>
                  <a:tcPr/>
                </a:tc>
                <a:tc>
                  <a:txBody>
                    <a:bodyPr/>
                    <a:lstStyle/>
                    <a:p>
                      <a:r>
                        <a:rPr lang="en-US" sz="1800" dirty="0" smtClean="0"/>
                        <a:t>GOAL </a:t>
                      </a:r>
                      <a:endParaRPr lang="en-GB" sz="1800" dirty="0"/>
                    </a:p>
                  </a:txBody>
                  <a:tcPr/>
                </a:tc>
                <a:tc>
                  <a:txBody>
                    <a:bodyPr/>
                    <a:lstStyle/>
                    <a:p>
                      <a:r>
                        <a:rPr lang="en-US" sz="1800" dirty="0" smtClean="0"/>
                        <a:t>INDICATORS</a:t>
                      </a:r>
                      <a:endParaRPr lang="en-GB" sz="1800" dirty="0"/>
                    </a:p>
                  </a:txBody>
                  <a:tcPr/>
                </a:tc>
              </a:tr>
              <a:tr h="2408804">
                <a:tc>
                  <a:txBody>
                    <a:bodyPr/>
                    <a:lstStyle/>
                    <a:p>
                      <a:r>
                        <a:rPr lang="en-US" sz="1800" dirty="0" smtClean="0"/>
                        <a:t>6</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Combat </a:t>
                      </a:r>
                      <a:r>
                        <a:rPr lang="en-US" sz="1800" b="1" dirty="0">
                          <a:latin typeface="Times New Roman"/>
                          <a:ea typeface="Calibri"/>
                          <a:cs typeface="Times New Roman"/>
                        </a:rPr>
                        <a:t>HIV/AIDS, malaria, and other diseases</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Condom use at last high-risk sex</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Population age 15-24 with comprehensive knowledge of HIV</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Ratio of school attendance of orphans to school attendance of</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non-orphans age 10-14</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Births attended by skilled health professional</a:t>
                      </a:r>
                      <a:endParaRPr lang="en-GB" sz="1800" dirty="0">
                        <a:latin typeface="Calibri"/>
                        <a:ea typeface="Calibri"/>
                        <a:cs typeface="Times New Roman"/>
                      </a:endParaRPr>
                    </a:p>
                  </a:txBody>
                  <a:tcPr marL="68580" marR="68580" marT="0" marB="0"/>
                </a:tc>
              </a:tr>
              <a:tr h="954871">
                <a:tc>
                  <a:txBody>
                    <a:bodyPr/>
                    <a:lstStyle/>
                    <a:p>
                      <a:r>
                        <a:rPr lang="en-US" sz="1800" dirty="0" smtClean="0"/>
                        <a:t>7</a:t>
                      </a:r>
                      <a:endParaRPr lang="en-GB" sz="1800" dirty="0"/>
                    </a:p>
                  </a:txBody>
                  <a:tcPr/>
                </a:tc>
                <a:tc>
                  <a:txBody>
                    <a:bodyPr/>
                    <a:lstStyle/>
                    <a:p>
                      <a:pPr marL="0" marR="0">
                        <a:spcBef>
                          <a:spcPts val="0"/>
                        </a:spcBef>
                        <a:spcAft>
                          <a:spcPts val="0"/>
                        </a:spcAft>
                      </a:pPr>
                      <a:endParaRPr lang="en-GB" sz="1800" dirty="0">
                        <a:latin typeface="Calibri"/>
                        <a:ea typeface="Calibri"/>
                        <a:cs typeface="Times New Roman"/>
                      </a:endParaRPr>
                    </a:p>
                    <a:p>
                      <a:pPr marL="0" marR="0">
                        <a:spcBef>
                          <a:spcPts val="0"/>
                        </a:spcBef>
                        <a:spcAft>
                          <a:spcPts val="0"/>
                        </a:spcAft>
                      </a:pPr>
                      <a:r>
                        <a:rPr lang="en-US" sz="1800" b="1" dirty="0" smtClean="0">
                          <a:latin typeface="Times New Roman"/>
                          <a:ea typeface="Calibri"/>
                          <a:cs typeface="Times New Roman"/>
                        </a:rPr>
                        <a:t>Ensure </a:t>
                      </a:r>
                      <a:r>
                        <a:rPr lang="en-US" sz="1800" b="1" dirty="0">
                          <a:latin typeface="Times New Roman"/>
                          <a:ea typeface="Calibri"/>
                          <a:cs typeface="Times New Roman"/>
                        </a:rPr>
                        <a:t>environmental sustainability</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 Population using an improved water source</a:t>
                      </a:r>
                      <a:endParaRPr lang="en-GB" sz="1800" dirty="0">
                        <a:latin typeface="Calibri"/>
                        <a:ea typeface="Calibri"/>
                        <a:cs typeface="Times New Roman"/>
                      </a:endParaRPr>
                    </a:p>
                    <a:p>
                      <a:pPr marL="0" marR="0">
                        <a:spcBef>
                          <a:spcPts val="0"/>
                        </a:spcBef>
                        <a:spcAft>
                          <a:spcPts val="0"/>
                        </a:spcAft>
                      </a:pPr>
                      <a:r>
                        <a:rPr lang="en-US" sz="1800" b="1" dirty="0">
                          <a:latin typeface="Times New Roman"/>
                          <a:ea typeface="Calibri"/>
                          <a:cs typeface="Times New Roman"/>
                        </a:rPr>
                        <a:t>• Population using an improved sanitation facility</a:t>
                      </a:r>
                      <a:endParaRPr lang="en-GB" sz="1800" dirty="0">
                        <a:latin typeface="Calibri"/>
                        <a:ea typeface="Calibri"/>
                        <a:cs typeface="Times New Roman"/>
                      </a:endParaRPr>
                    </a:p>
                  </a:txBody>
                  <a:tcPr marL="68580" marR="68580" marT="0" marB="0"/>
                </a:tc>
              </a:tr>
              <a:tr h="1217710">
                <a:tc>
                  <a:txBody>
                    <a:bodyPr/>
                    <a:lstStyle/>
                    <a:p>
                      <a:r>
                        <a:rPr lang="en-US" sz="1800" dirty="0" smtClean="0"/>
                        <a:t>8</a:t>
                      </a:r>
                      <a:endParaRPr lang="en-GB" sz="1800" dirty="0"/>
                    </a:p>
                  </a:txBody>
                  <a:tcPr/>
                </a:tc>
                <a:tc>
                  <a:txBody>
                    <a:bodyPr/>
                    <a:lstStyle/>
                    <a:p>
                      <a:pPr marL="0" marR="0">
                        <a:spcBef>
                          <a:spcPts val="0"/>
                        </a:spcBef>
                        <a:spcAft>
                          <a:spcPts val="0"/>
                        </a:spcAft>
                      </a:pPr>
                      <a:r>
                        <a:rPr lang="en-US" sz="1800" b="1" dirty="0" smtClean="0">
                          <a:latin typeface="Times New Roman"/>
                          <a:ea typeface="Calibri"/>
                          <a:cs typeface="Times New Roman"/>
                        </a:rPr>
                        <a:t>Develop </a:t>
                      </a:r>
                      <a:r>
                        <a:rPr lang="en-US" sz="1800" b="1" dirty="0">
                          <a:latin typeface="Times New Roman"/>
                          <a:ea typeface="Calibri"/>
                          <a:cs typeface="Times New Roman"/>
                        </a:rPr>
                        <a:t>a global partnership for development</a:t>
                      </a:r>
                      <a:endParaRPr lang="en-GB" sz="1800" dirty="0">
                        <a:latin typeface="Calibri"/>
                        <a:ea typeface="Calibri"/>
                        <a:cs typeface="Times New Roman"/>
                      </a:endParaRPr>
                    </a:p>
                  </a:txBody>
                  <a:tcPr marL="68580" marR="68580" marT="0" marB="0"/>
                </a:tc>
                <a:tc>
                  <a:txBody>
                    <a:bodyPr/>
                    <a:lstStyle/>
                    <a:p>
                      <a:pPr marL="0" marR="0">
                        <a:spcBef>
                          <a:spcPts val="0"/>
                        </a:spcBef>
                        <a:spcAft>
                          <a:spcPts val="0"/>
                        </a:spcAft>
                      </a:pPr>
                      <a:r>
                        <a:rPr lang="en-US" sz="1800" b="1" dirty="0">
                          <a:latin typeface="Times New Roman"/>
                          <a:ea typeface="Calibri"/>
                          <a:cs typeface="Times New Roman"/>
                        </a:rPr>
                        <a:t>Not applicable to 2014 KDHS</a:t>
                      </a:r>
                      <a:endParaRPr lang="en-GB" sz="1800" dirty="0">
                        <a:latin typeface="Calibri"/>
                        <a:ea typeface="Calibri"/>
                        <a:cs typeface="Times New Roman"/>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PHC</a:t>
            </a:r>
            <a:endParaRPr lang="en-GB" dirty="0"/>
          </a:p>
        </p:txBody>
      </p:sp>
      <p:sp>
        <p:nvSpPr>
          <p:cNvPr id="3" name="Content Placeholder 2"/>
          <p:cNvSpPr>
            <a:spLocks noGrp="1"/>
          </p:cNvSpPr>
          <p:nvPr>
            <p:ph idx="1"/>
          </p:nvPr>
        </p:nvSpPr>
        <p:spPr>
          <a:xfrm>
            <a:off x="228600" y="1219200"/>
            <a:ext cx="8610600" cy="5638800"/>
          </a:xfrm>
        </p:spPr>
        <p:txBody>
          <a:bodyPr>
            <a:normAutofit/>
          </a:bodyPr>
          <a:lstStyle/>
          <a:p>
            <a:r>
              <a:rPr lang="en-US" dirty="0"/>
              <a:t>In 1978, the Alma Ata international conference on PHC defined primary health care as:</a:t>
            </a:r>
            <a:endParaRPr lang="en-GB" dirty="0"/>
          </a:p>
          <a:p>
            <a:r>
              <a:rPr lang="en-US" b="1" dirty="0"/>
              <a:t>'Essential health care based on practical, scientifically sound and socially acceptable methods and technology, made universally accessible to individuals and families in the community through their full participation, and at a cost that the community and country can afford to maintain at every stage of their development in the spirit of self-reliance and self-determination.</a:t>
            </a:r>
            <a:endParaRPr lang="en-GB" dirty="0"/>
          </a:p>
          <a:p>
            <a:pPr>
              <a:buNone/>
            </a:pPr>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SUSTAINABLE DEVELOPMENT GOALS</a:t>
            </a:r>
            <a:r>
              <a:rPr lang="en-GB" dirty="0" smtClean="0"/>
              <a:t/>
            </a:r>
            <a:br>
              <a:rPr lang="en-GB" dirty="0" smtClean="0"/>
            </a:br>
            <a:endParaRPr lang="en-GB" dirty="0"/>
          </a:p>
        </p:txBody>
      </p:sp>
      <p:sp>
        <p:nvSpPr>
          <p:cNvPr id="3" name="Content Placeholder 2"/>
          <p:cNvSpPr>
            <a:spLocks noGrp="1"/>
          </p:cNvSpPr>
          <p:nvPr>
            <p:ph idx="1"/>
          </p:nvPr>
        </p:nvSpPr>
        <p:spPr>
          <a:xfrm>
            <a:off x="152400" y="1066800"/>
            <a:ext cx="8763000" cy="5334000"/>
          </a:xfrm>
        </p:spPr>
        <p:txBody>
          <a:bodyPr>
            <a:normAutofit lnSpcReduction="10000"/>
          </a:bodyPr>
          <a:lstStyle/>
          <a:p>
            <a:r>
              <a:rPr lang="en-US" dirty="0" smtClean="0"/>
              <a:t>Voices round the world are demanding leadership on poverty, inequality and climate change. </a:t>
            </a:r>
          </a:p>
          <a:p>
            <a:r>
              <a:rPr lang="en-US" dirty="0" smtClean="0"/>
              <a:t>To turn these demands into action, world leaders gathered on 25/09/2015 at the United Nations in New York to adopt the 2030 agenda for sustainable development.</a:t>
            </a:r>
            <a:endParaRPr lang="en-GB" dirty="0" smtClean="0"/>
          </a:p>
          <a:p>
            <a:r>
              <a:rPr lang="en-US" dirty="0" smtClean="0"/>
              <a:t>The 2030 agenda comprises  of 17 new sustainable Development  goals  (SDGs) which are to guide </a:t>
            </a:r>
            <a:r>
              <a:rPr lang="en-US" dirty="0" err="1" smtClean="0"/>
              <a:t>policys</a:t>
            </a:r>
            <a:r>
              <a:rPr lang="en-US" dirty="0" smtClean="0"/>
              <a:t> and funding for the next 15 years beginning with the historic pledge to end  poverty, everywhere permanently.</a:t>
            </a:r>
            <a:endParaRPr lang="en-GB" dirty="0" smtClean="0"/>
          </a:p>
          <a:p>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SDGs</a:t>
            </a:r>
            <a:endParaRPr lang="en-GB" dirty="0"/>
          </a:p>
        </p:txBody>
      </p:sp>
      <p:sp>
        <p:nvSpPr>
          <p:cNvPr id="3" name="Content Placeholder 2"/>
          <p:cNvSpPr>
            <a:spLocks noGrp="1"/>
          </p:cNvSpPr>
          <p:nvPr>
            <p:ph idx="1"/>
          </p:nvPr>
        </p:nvSpPr>
        <p:spPr>
          <a:xfrm>
            <a:off x="228600" y="1600200"/>
            <a:ext cx="8610600" cy="4953000"/>
          </a:xfrm>
        </p:spPr>
        <p:txBody>
          <a:bodyPr>
            <a:normAutofit fontScale="92500" lnSpcReduction="20000"/>
          </a:bodyPr>
          <a:lstStyle/>
          <a:p>
            <a:pPr>
              <a:buNone/>
            </a:pPr>
            <a:r>
              <a:rPr lang="en-US" b="1" dirty="0" smtClean="0"/>
              <a:t>GOAL 1: END POVERTY IN ALL ITS FORMS EVERYWHERE </a:t>
            </a:r>
            <a:endParaRPr lang="en-GB" dirty="0" smtClean="0"/>
          </a:p>
          <a:p>
            <a:r>
              <a:rPr lang="en-US" dirty="0" smtClean="0"/>
              <a:t>Globally, many people are living in abject poverty, less than a dollar per day.</a:t>
            </a:r>
            <a:endParaRPr lang="en-GB" dirty="0" smtClean="0"/>
          </a:p>
          <a:p>
            <a:r>
              <a:rPr lang="en-US" dirty="0" smtClean="0"/>
              <a:t>There is lack of adequate food, clean drinking water and sanitation. Women are disproportionately more likely to live in poverty than men due to unequal access top paid work, education and property.</a:t>
            </a:r>
            <a:endParaRPr lang="en-GB" dirty="0" smtClean="0"/>
          </a:p>
          <a:p>
            <a:r>
              <a:rPr lang="en-US" dirty="0" smtClean="0"/>
              <a:t> This involves targeting those living in vulnerable situation, increasing access to basic resources and services, and supporting communities affected by conflict and climate-related disaster.</a:t>
            </a:r>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US" b="1" dirty="0" smtClean="0"/>
              <a:t>GOAL 2: ZERO HUNGER </a:t>
            </a:r>
            <a:endParaRPr lang="en-GB" dirty="0" smtClean="0"/>
          </a:p>
          <a:p>
            <a:r>
              <a:rPr lang="en-US" dirty="0" smtClean="0"/>
              <a:t>Rapid economic growth and increased agricultural productivity over the past two decades has seen the proportion of undernourished people drop by almost half.</a:t>
            </a:r>
            <a:endParaRPr lang="en-GB" dirty="0" smtClean="0"/>
          </a:p>
          <a:p>
            <a:r>
              <a:rPr lang="en-US" dirty="0" smtClean="0"/>
              <a:t>Many developing countries that used to suffer from famine and hunger can now meet the nutritional needs mostly to the vulnerable.</a:t>
            </a:r>
            <a:endParaRPr lang="en-GB" dirty="0" smtClean="0"/>
          </a:p>
          <a:p>
            <a:r>
              <a:rPr lang="en-US" dirty="0" smtClean="0"/>
              <a:t> This involves promoting sustainable agriculture practices: improving the livelihood and capacities of small farmers, allowing equal access to land, technology and markets.</a:t>
            </a:r>
            <a:endParaRPr lang="en-GB" dirty="0" smtClean="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52400" y="1600200"/>
            <a:ext cx="8763000" cy="5257800"/>
          </a:xfrm>
        </p:spPr>
        <p:txBody>
          <a:bodyPr>
            <a:normAutofit fontScale="77500" lnSpcReduction="20000"/>
          </a:bodyPr>
          <a:lstStyle/>
          <a:p>
            <a:r>
              <a:rPr lang="en-US" b="1" dirty="0" smtClean="0"/>
              <a:t>GOAL 3:GOOD HEALTH AND WELL-BEING</a:t>
            </a:r>
            <a:endParaRPr lang="en-GB" dirty="0" smtClean="0"/>
          </a:p>
          <a:p>
            <a:r>
              <a:rPr lang="en-US" dirty="0" smtClean="0"/>
              <a:t>Since the creation of MDGS, there has been historic achievement in reducing child mortality, improving maternal health and tackling HIV/AIDs, tuberculosis, malaria and other diseases.</a:t>
            </a:r>
          </a:p>
          <a:p>
            <a:r>
              <a:rPr lang="en-US" dirty="0" smtClean="0"/>
              <a:t> In 15 years, the number of people newly affected by HIV each year has dropped from3.1 million to 2 million and over 6.5 million were saved from malaria as well as a fall on maternity deaths </a:t>
            </a:r>
            <a:endParaRPr lang="en-GB" dirty="0" smtClean="0"/>
          </a:p>
          <a:p>
            <a:r>
              <a:rPr lang="en-US" dirty="0" smtClean="0"/>
              <a:t>But AIDS is a leading killer and despite these progress, many people are dying due to HIV/AIDS related illness and are not accessing antiretroviral therapy. </a:t>
            </a:r>
          </a:p>
          <a:p>
            <a:r>
              <a:rPr lang="en-US" dirty="0" smtClean="0"/>
              <a:t>Also, chronic diseases are pushing households from poverty to deprivation. Non-communicable diseases like cancer, diabetes and  cardiovascular diseases impose a large burden to health. </a:t>
            </a:r>
          </a:p>
          <a:p>
            <a:pPr>
              <a:buNone/>
            </a:pPr>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smtClean="0"/>
              <a:t>GOAL 4: QUALITY EDUCATION </a:t>
            </a:r>
            <a:endParaRPr lang="en-GB" dirty="0" smtClean="0"/>
          </a:p>
          <a:p>
            <a:r>
              <a:rPr lang="en-US" dirty="0" smtClean="0"/>
              <a:t>Since 2000, there has been enormous progress in achieving the target of universal primary education.</a:t>
            </a:r>
          </a:p>
          <a:p>
            <a:r>
              <a:rPr lang="en-US" dirty="0" smtClean="0"/>
              <a:t> The total enrollment rate In developing regions reached 91% in 2015, and the worldwide number of children out of school has dropped by almost half.</a:t>
            </a:r>
            <a:endParaRPr lang="en-GB" dirty="0" smtClean="0"/>
          </a:p>
          <a:p>
            <a:r>
              <a:rPr lang="en-US" dirty="0" smtClean="0"/>
              <a:t>There has been a dramatic increase in literacy levels and many more girls are in school than before. </a:t>
            </a:r>
          </a:p>
          <a:p>
            <a:r>
              <a:rPr lang="en-US" dirty="0" smtClean="0"/>
              <a:t>However, progress has been tough especially in developing countries due to high levels of poverty, armed conflicts and other emergencies. </a:t>
            </a:r>
          </a:p>
          <a:p>
            <a:r>
              <a:rPr lang="en-US" dirty="0" smtClean="0"/>
              <a:t>Achieving inclusive and quality education for all reaffirms the belief that education is one of the most powerful and proven vehicles for sustainable development.</a:t>
            </a:r>
            <a:endParaRPr lang="en-GB" dirty="0" smtClean="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Cont’d</a:t>
            </a:r>
            <a:endParaRPr lang="en-GB" dirty="0"/>
          </a:p>
        </p:txBody>
      </p:sp>
      <p:sp>
        <p:nvSpPr>
          <p:cNvPr id="3" name="Content Placeholder 2"/>
          <p:cNvSpPr>
            <a:spLocks noGrp="1"/>
          </p:cNvSpPr>
          <p:nvPr>
            <p:ph idx="1"/>
          </p:nvPr>
        </p:nvSpPr>
        <p:spPr>
          <a:xfrm>
            <a:off x="228600" y="1219200"/>
            <a:ext cx="8610600" cy="5257800"/>
          </a:xfrm>
        </p:spPr>
        <p:txBody>
          <a:bodyPr>
            <a:normAutofit fontScale="77500" lnSpcReduction="20000"/>
          </a:bodyPr>
          <a:lstStyle/>
          <a:p>
            <a:r>
              <a:rPr lang="en-US" b="1" dirty="0" smtClean="0"/>
              <a:t>GOAL 5:GENDER EQUALITY </a:t>
            </a:r>
            <a:endParaRPr lang="en-GB" dirty="0" smtClean="0"/>
          </a:p>
          <a:p>
            <a:r>
              <a:rPr lang="en-US" dirty="0" smtClean="0"/>
              <a:t>Providing women and girls with equal access to </a:t>
            </a:r>
            <a:r>
              <a:rPr lang="en-US" dirty="0" err="1" smtClean="0"/>
              <a:t>education,health</a:t>
            </a:r>
            <a:r>
              <a:rPr lang="en-US" dirty="0" smtClean="0"/>
              <a:t> care ,decent work and representation in political and economic decision making</a:t>
            </a:r>
            <a:endParaRPr lang="en-GB" dirty="0" smtClean="0"/>
          </a:p>
          <a:p>
            <a:r>
              <a:rPr lang="en-US" b="1" dirty="0" smtClean="0"/>
              <a:t>GOAL 6: ACESS TO CLEAN WATER AND SANITATION </a:t>
            </a:r>
            <a:endParaRPr lang="en-GB" dirty="0" smtClean="0"/>
          </a:p>
          <a:p>
            <a:r>
              <a:rPr lang="en-US" dirty="0" smtClean="0"/>
              <a:t>Water scarcity affects more than 40% of people around the </a:t>
            </a:r>
            <a:r>
              <a:rPr lang="en-US" dirty="0" err="1" smtClean="0"/>
              <a:t>world,an</a:t>
            </a:r>
            <a:r>
              <a:rPr lang="en-US" dirty="0" smtClean="0"/>
              <a:t> alarming figure that is projected to increase with the rise of global temperatures as a consequence of climate change. </a:t>
            </a:r>
          </a:p>
          <a:p>
            <a:r>
              <a:rPr lang="en-US" dirty="0" smtClean="0"/>
              <a:t>More than 2.1 billion people have gained access to improved water and sanitation since 1990,there has been dwindling supplies of safe drinking water which is impacting every continent.</a:t>
            </a:r>
            <a:endParaRPr lang="en-GB" dirty="0" smtClean="0"/>
          </a:p>
          <a:p>
            <a:r>
              <a:rPr lang="en-US" dirty="0" smtClean="0"/>
              <a:t>There is increased desertification and drought which exacerbating this problem of water scarcity.</a:t>
            </a:r>
            <a:endParaRPr lang="en-GB" dirty="0" smtClean="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Cont’d</a:t>
            </a:r>
            <a:endParaRPr lang="en-GB" dirty="0"/>
          </a:p>
        </p:txBody>
      </p:sp>
      <p:sp>
        <p:nvSpPr>
          <p:cNvPr id="3" name="Content Placeholder 2"/>
          <p:cNvSpPr>
            <a:spLocks noGrp="1"/>
          </p:cNvSpPr>
          <p:nvPr>
            <p:ph idx="1"/>
          </p:nvPr>
        </p:nvSpPr>
        <p:spPr>
          <a:xfrm>
            <a:off x="0" y="1143000"/>
            <a:ext cx="9144000" cy="5715000"/>
          </a:xfrm>
        </p:spPr>
        <p:txBody>
          <a:bodyPr>
            <a:noAutofit/>
          </a:bodyPr>
          <a:lstStyle/>
          <a:p>
            <a:r>
              <a:rPr lang="en-US" sz="2000" b="1" dirty="0" smtClean="0"/>
              <a:t>GOAL 7:AFFORDABLE CLEAN ENERGY </a:t>
            </a:r>
            <a:endParaRPr lang="en-GB" sz="2000" dirty="0" smtClean="0"/>
          </a:p>
          <a:p>
            <a:r>
              <a:rPr lang="en-US" sz="2000" dirty="0" smtClean="0"/>
              <a:t>Between 1990 to 2010, the number of people with access to electricity has increased by 1.7 </a:t>
            </a:r>
            <a:r>
              <a:rPr lang="en-US" sz="2000" dirty="0" err="1" smtClean="0"/>
              <a:t>billion,and</a:t>
            </a:r>
            <a:r>
              <a:rPr lang="en-US" sz="2000" dirty="0" smtClean="0"/>
              <a:t> as the global population continues to rise so will be the demand for cheap energy. </a:t>
            </a:r>
          </a:p>
          <a:p>
            <a:r>
              <a:rPr lang="en-US" sz="2000" dirty="0" smtClean="0"/>
              <a:t>A global economy which relies on fossil fuels and the increase of greenhouse gas emissions creates drastic changes to our climate.</a:t>
            </a:r>
            <a:endParaRPr lang="en-GB" sz="2000" dirty="0" smtClean="0"/>
          </a:p>
          <a:p>
            <a:r>
              <a:rPr lang="en-US" sz="2000" dirty="0" smtClean="0"/>
              <a:t>There has been a new drive to encourage alternative use of Renewable energy sources such as wind, solar and thermal </a:t>
            </a:r>
            <a:endParaRPr lang="en-GB" sz="2000" dirty="0" smtClean="0"/>
          </a:p>
          <a:p>
            <a:r>
              <a:rPr lang="en-US" sz="2000" b="1" dirty="0" smtClean="0"/>
              <a:t>GOAL 8: DECENT WORK AND ECONOMIC GROWTH </a:t>
            </a:r>
            <a:endParaRPr lang="en-GB" sz="2000" dirty="0" smtClean="0"/>
          </a:p>
          <a:p>
            <a:r>
              <a:rPr lang="en-US" sz="2000" dirty="0" smtClean="0"/>
              <a:t>Over the past 25 years the number of workers living in extreme poverty has declined dramatically, despite the long lasting impact of economic crisis of 2008/09.</a:t>
            </a:r>
          </a:p>
          <a:p>
            <a:r>
              <a:rPr lang="en-US" sz="2000" dirty="0" smtClean="0"/>
              <a:t> However as the global economy continues to recover, we are seeing slower growth, widening inequalities and employment that is not expanding fast enough to keep up with the growing </a:t>
            </a:r>
            <a:r>
              <a:rPr lang="en-US" sz="2000" dirty="0" err="1" smtClean="0"/>
              <a:t>labour</a:t>
            </a:r>
            <a:r>
              <a:rPr lang="en-US" sz="2000" dirty="0" smtClean="0"/>
              <a:t> forces.</a:t>
            </a:r>
            <a:endParaRPr lang="en-GB" sz="2000" dirty="0" smtClean="0"/>
          </a:p>
          <a:p>
            <a:r>
              <a:rPr lang="en-US" sz="2000" dirty="0" smtClean="0"/>
              <a:t>The sustainable goals aim to encourage high productivity and technology innovation. It also wants</a:t>
            </a:r>
            <a:endParaRPr lang="en-GB" sz="2000" dirty="0" smtClean="0"/>
          </a:p>
          <a:p>
            <a:pPr>
              <a:buNone/>
            </a:pPr>
            <a:r>
              <a:rPr lang="en-US" sz="2000" b="1" dirty="0" smtClean="0"/>
              <a:t> </a:t>
            </a:r>
            <a:endParaRPr lang="en-GB" sz="2000" dirty="0" smtClean="0"/>
          </a:p>
          <a:p>
            <a:endParaRPr lang="en-GB"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152400" y="1600200"/>
            <a:ext cx="8686800" cy="5257800"/>
          </a:xfrm>
        </p:spPr>
        <p:txBody>
          <a:bodyPr>
            <a:normAutofit fontScale="62500" lnSpcReduction="20000"/>
          </a:bodyPr>
          <a:lstStyle/>
          <a:p>
            <a:r>
              <a:rPr lang="en-US" b="1" dirty="0" smtClean="0"/>
              <a:t>BULD RESILIENT INFRASTRUCTURE, PROMOTE SUSTAINABLE INDUSTRIALIZATION AND FASTER INNOVATION</a:t>
            </a:r>
            <a:endParaRPr lang="en-GB" dirty="0" smtClean="0"/>
          </a:p>
          <a:p>
            <a:r>
              <a:rPr lang="en-US" dirty="0" smtClean="0"/>
              <a:t>Sustainable investment in infrastructure and innovation are crucial drivers of economic growth and development. </a:t>
            </a:r>
          </a:p>
          <a:p>
            <a:r>
              <a:rPr lang="en-US" dirty="0" smtClean="0"/>
              <a:t>Half of the world population lives in cities and so mass transport and renewable energy are becoming ever important. </a:t>
            </a:r>
          </a:p>
          <a:p>
            <a:r>
              <a:rPr lang="en-US" dirty="0" smtClean="0"/>
              <a:t>There is also need for growth of new industries, information transfers and communication technology hence the importance to invest in scientific research.</a:t>
            </a:r>
            <a:endParaRPr lang="en-GB" dirty="0" smtClean="0"/>
          </a:p>
          <a:p>
            <a:r>
              <a:rPr lang="en-US" b="1" dirty="0" smtClean="0"/>
              <a:t>GOAL  10: REDUCE INEQUALITIES</a:t>
            </a:r>
            <a:endParaRPr lang="en-GB" b="1" dirty="0" smtClean="0"/>
          </a:p>
          <a:p>
            <a:r>
              <a:rPr lang="en-US" dirty="0" smtClean="0"/>
              <a:t>It is well documented that income inequality is on the rise with 10% of the population earnings 40% of the global income. </a:t>
            </a:r>
          </a:p>
          <a:p>
            <a:r>
              <a:rPr lang="en-US" dirty="0" smtClean="0"/>
              <a:t>This is so apparent in Kenya where the income earnings for top brass of the civil servants ear more as compared to the junior servants who do the donkey work. </a:t>
            </a:r>
          </a:p>
          <a:p>
            <a:r>
              <a:rPr lang="en-US" dirty="0" smtClean="0"/>
              <a:t>There is as well the gap between the rich and the poor which is widening every unfolding day.</a:t>
            </a:r>
          </a:p>
          <a:p>
            <a:r>
              <a:rPr lang="en-US" dirty="0" smtClean="0"/>
              <a:t> Kenya has set up the remuneration commission which desires to adjust the remuneration accordingly.</a:t>
            </a:r>
            <a:endParaRPr lang="en-GB" dirty="0" smtClean="0"/>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228600" y="1600200"/>
            <a:ext cx="8610600" cy="5105400"/>
          </a:xfrm>
        </p:spPr>
        <p:txBody>
          <a:bodyPr>
            <a:normAutofit fontScale="92500" lnSpcReduction="10000"/>
          </a:bodyPr>
          <a:lstStyle/>
          <a:p>
            <a:r>
              <a:rPr lang="en-US" b="1" dirty="0" smtClean="0"/>
              <a:t>GOAL 11: SUSTAINABLE CITIES AND COMMUNITIES </a:t>
            </a:r>
            <a:endParaRPr lang="en-GB" dirty="0" smtClean="0"/>
          </a:p>
          <a:p>
            <a:r>
              <a:rPr lang="en-US" dirty="0" smtClean="0"/>
              <a:t>This is to make cities, </a:t>
            </a:r>
            <a:r>
              <a:rPr lang="en-US" dirty="0" err="1" smtClean="0"/>
              <a:t>inclusive,safe</a:t>
            </a:r>
            <a:r>
              <a:rPr lang="en-US" dirty="0" smtClean="0"/>
              <a:t> resilient and sustainable. More than half of the population live in urban areas. By 2050,that figure shall rise to 6.5 billion hence 2/3rd of the human population.</a:t>
            </a:r>
            <a:r>
              <a:rPr lang="en-US" b="1" dirty="0" smtClean="0"/>
              <a:t> </a:t>
            </a:r>
            <a:r>
              <a:rPr lang="en-US" b="1" dirty="0" err="1" smtClean="0"/>
              <a:t>GOAl</a:t>
            </a:r>
            <a:r>
              <a:rPr lang="en-US" b="1" dirty="0" smtClean="0"/>
              <a:t> 12: RESPONSIBLE CONSUMPTION,PRODUCTION </a:t>
            </a:r>
            <a:endParaRPr lang="en-GB" dirty="0" smtClean="0"/>
          </a:p>
          <a:p>
            <a:r>
              <a:rPr lang="en-US" dirty="0" smtClean="0"/>
              <a:t>To achieve economic growth and sustainable development it requires that we urgently reduce our ecological footprint by changing the way we produce and consume goods and resources. A lot of water is used by agriculture and irrigation.</a:t>
            </a:r>
            <a:endParaRPr lang="en-GB" dirty="0" smtClean="0"/>
          </a:p>
          <a:p>
            <a:endParaRPr lang="en-US" dirty="0" smtClean="0"/>
          </a:p>
          <a:p>
            <a:endParaRPr lang="en-US" dirty="0" smtClean="0"/>
          </a:p>
          <a:p>
            <a:endParaRPr lang="en-US" dirty="0" smtClean="0"/>
          </a:p>
          <a:p>
            <a:pPr>
              <a:buNone/>
            </a:pP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Cont’d</a:t>
            </a:r>
            <a:endParaRPr lang="en-GB" dirty="0"/>
          </a:p>
        </p:txBody>
      </p:sp>
      <p:sp>
        <p:nvSpPr>
          <p:cNvPr id="3" name="Content Placeholder 2"/>
          <p:cNvSpPr>
            <a:spLocks noGrp="1"/>
          </p:cNvSpPr>
          <p:nvPr>
            <p:ph idx="1"/>
          </p:nvPr>
        </p:nvSpPr>
        <p:spPr>
          <a:xfrm>
            <a:off x="228600" y="990600"/>
            <a:ext cx="8610600" cy="5486400"/>
          </a:xfrm>
        </p:spPr>
        <p:txBody>
          <a:bodyPr>
            <a:normAutofit fontScale="70000" lnSpcReduction="20000"/>
          </a:bodyPr>
          <a:lstStyle/>
          <a:p>
            <a:r>
              <a:rPr lang="en-US" b="1" dirty="0" smtClean="0">
                <a:latin typeface="Times New Roman" pitchFamily="18" charset="0"/>
                <a:cs typeface="Times New Roman" pitchFamily="18" charset="0"/>
              </a:rPr>
              <a:t>GOAL 13: CLIMATE ACTION </a:t>
            </a:r>
            <a:endParaRPr lang="en-GB"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There is no country in the world which is not involved in the drastic effect of climate change. </a:t>
            </a:r>
          </a:p>
          <a:p>
            <a:r>
              <a:rPr lang="en-US" dirty="0" smtClean="0">
                <a:latin typeface="Times New Roman" pitchFamily="18" charset="0"/>
                <a:cs typeface="Times New Roman" pitchFamily="18" charset="0"/>
              </a:rPr>
              <a:t>There is effect of green house rise, with subsequent global warming which cause long lasting impacts on the climate systems and has got irreversible consequences if action is not taken now. </a:t>
            </a:r>
            <a:endParaRPr lang="en-GB"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has led to earthquakes, </a:t>
            </a:r>
            <a:r>
              <a:rPr lang="en-US" dirty="0" err="1" smtClean="0">
                <a:latin typeface="Times New Roman" pitchFamily="18" charset="0"/>
                <a:cs typeface="Times New Roman" pitchFamily="18" charset="0"/>
              </a:rPr>
              <a:t>tsunami,drought</a:t>
            </a:r>
            <a:r>
              <a:rPr lang="en-US" dirty="0" smtClean="0">
                <a:latin typeface="Times New Roman" pitchFamily="18" charset="0"/>
                <a:cs typeface="Times New Roman" pitchFamily="18" charset="0"/>
              </a:rPr>
              <a:t> etc.</a:t>
            </a:r>
            <a:endParaRPr lang="en-GB"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GOAL 14: LIFE BELOW WATER </a:t>
            </a:r>
            <a:endParaRPr lang="en-GB"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world oceans have temperatures, chemistry, currents and life drive global systems that make the earth habitable for human kind. </a:t>
            </a:r>
          </a:p>
          <a:p>
            <a:r>
              <a:rPr lang="en-US" dirty="0" smtClean="0">
                <a:latin typeface="Times New Roman" pitchFamily="18" charset="0"/>
                <a:cs typeface="Times New Roman" pitchFamily="18" charset="0"/>
              </a:rPr>
              <a:t>Many people depend on coastal regions for their livelihoods. But the fish stock is diminishing so quickly due to exploitation and over fishing.</a:t>
            </a:r>
            <a:endParaRPr lang="en-GB"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Oceans absorb over 30% carbon dioxide  produced by humans and we the acidification in the sea is raising due to industrial toxicity which get discharged into the ocean</a:t>
            </a:r>
            <a:endParaRPr lang="en-GB" dirty="0" smtClean="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86800" cy="6096000"/>
          </a:xfrm>
        </p:spPr>
        <p:txBody>
          <a:bodyPr>
            <a:normAutofit fontScale="92500" lnSpcReduction="20000"/>
          </a:bodyPr>
          <a:lstStyle/>
          <a:p>
            <a:r>
              <a:rPr lang="en-US" dirty="0"/>
              <a:t>key statements which identify PHC as essential health </a:t>
            </a:r>
            <a:r>
              <a:rPr lang="en-US" dirty="0" smtClean="0"/>
              <a:t>care are</a:t>
            </a:r>
            <a:r>
              <a:rPr lang="en-US" dirty="0"/>
              <a:t>:</a:t>
            </a:r>
            <a:endParaRPr lang="en-GB" dirty="0"/>
          </a:p>
          <a:p>
            <a:pPr>
              <a:buNone/>
            </a:pPr>
            <a:r>
              <a:rPr lang="en-US" dirty="0"/>
              <a:t>• PHC is universally accessible to individuals and </a:t>
            </a:r>
            <a:r>
              <a:rPr lang="en-US" dirty="0" smtClean="0"/>
              <a:t>families</a:t>
            </a:r>
            <a:endParaRPr lang="en-GB" dirty="0"/>
          </a:p>
          <a:p>
            <a:pPr>
              <a:buNone/>
            </a:pPr>
            <a:r>
              <a:rPr lang="en-US" dirty="0"/>
              <a:t>• PHC is socially acceptable to all, meaning that the health care is appropriate and adequate in quality </a:t>
            </a:r>
            <a:r>
              <a:rPr lang="en-US" dirty="0" smtClean="0"/>
              <a:t>to all.</a:t>
            </a:r>
            <a:endParaRPr lang="en-GB" dirty="0"/>
          </a:p>
          <a:p>
            <a:pPr>
              <a:buNone/>
            </a:pPr>
            <a:r>
              <a:rPr lang="en-US" dirty="0"/>
              <a:t>• PHC is affordable, that is, whatever methods of payment used, the services should be at a price the community can afford.</a:t>
            </a:r>
            <a:endParaRPr lang="en-GB" dirty="0"/>
          </a:p>
          <a:p>
            <a:pPr>
              <a:buNone/>
            </a:pPr>
            <a:r>
              <a:rPr lang="en-US" dirty="0"/>
              <a:t>• PHC promotes full participation of individual, families and communities.</a:t>
            </a:r>
            <a:endParaRPr lang="en-GB" dirty="0"/>
          </a:p>
          <a:p>
            <a:pPr>
              <a:buNone/>
            </a:pPr>
            <a:r>
              <a:rPr lang="en-US" dirty="0"/>
              <a:t>• PHC is appropriate technology that is, the use of methods and technology which use locally available supplies and equipments.</a:t>
            </a:r>
            <a:endParaRPr lang="en-GB" dirty="0"/>
          </a:p>
          <a:p>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Cont’d</a:t>
            </a:r>
            <a:endParaRPr lang="en-GB" dirty="0"/>
          </a:p>
        </p:txBody>
      </p:sp>
      <p:sp>
        <p:nvSpPr>
          <p:cNvPr id="3" name="Content Placeholder 2"/>
          <p:cNvSpPr>
            <a:spLocks noGrp="1"/>
          </p:cNvSpPr>
          <p:nvPr>
            <p:ph idx="1"/>
          </p:nvPr>
        </p:nvSpPr>
        <p:spPr>
          <a:xfrm>
            <a:off x="228600" y="1295400"/>
            <a:ext cx="8686800" cy="4953000"/>
          </a:xfrm>
        </p:spPr>
        <p:txBody>
          <a:bodyPr>
            <a:normAutofit fontScale="77500" lnSpcReduction="20000"/>
          </a:bodyPr>
          <a:lstStyle/>
          <a:p>
            <a:pPr>
              <a:buNone/>
            </a:pPr>
            <a:r>
              <a:rPr lang="en-US" b="1" dirty="0" smtClean="0"/>
              <a:t>GOAL 15: LIFE ON LAND</a:t>
            </a:r>
            <a:endParaRPr lang="en-GB" dirty="0" smtClean="0"/>
          </a:p>
          <a:p>
            <a:r>
              <a:rPr lang="en-US" dirty="0" smtClean="0"/>
              <a:t>Human life depends on earth as much as the ocean for our sustenance and livelihoods. 80% of human diet come from plants and we rely on agriculture as an important economic resource and means of development. </a:t>
            </a:r>
          </a:p>
          <a:p>
            <a:r>
              <a:rPr lang="en-US" dirty="0" smtClean="0"/>
              <a:t>Forests accounts for over 30% of earth’s surface hence providing vital habitats for species and important source of clean air and also crucial for combating climate change.</a:t>
            </a:r>
            <a:r>
              <a:rPr lang="en-US" b="1" dirty="0" smtClean="0"/>
              <a:t> </a:t>
            </a:r>
          </a:p>
          <a:p>
            <a:pPr>
              <a:buNone/>
            </a:pPr>
            <a:r>
              <a:rPr lang="en-US" b="1" dirty="0" smtClean="0"/>
              <a:t>GOAL 16: PEACE,JUSTICE AND STRONG INSTITUTIONS </a:t>
            </a:r>
            <a:endParaRPr lang="en-GB" dirty="0" smtClean="0"/>
          </a:p>
          <a:p>
            <a:r>
              <a:rPr lang="en-US" dirty="0" smtClean="0"/>
              <a:t>The sustainable development goals aims at significantly reducing  all forms of violence and work within government and communities to find lasting solutions to conflict and insecurity.</a:t>
            </a:r>
            <a:endParaRPr lang="en-GB" dirty="0" smtClean="0"/>
          </a:p>
          <a:p>
            <a:pPr>
              <a:buNone/>
            </a:pPr>
            <a:r>
              <a:rPr lang="en-US" b="1" dirty="0" smtClean="0"/>
              <a:t>GOAL 17: PARTNERSHIP FOR THE GOALS </a:t>
            </a:r>
            <a:endParaRPr lang="en-GB" dirty="0" smtClean="0"/>
          </a:p>
          <a:p>
            <a:endParaRPr lang="en-US" dirty="0" smtClean="0"/>
          </a:p>
          <a:p>
            <a:endParaRPr lang="en-GB" dirty="0" smtClean="0"/>
          </a:p>
          <a:p>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2030</a:t>
            </a:r>
            <a:endParaRPr lang="en-GB" dirty="0"/>
          </a:p>
        </p:txBody>
      </p:sp>
      <p:sp>
        <p:nvSpPr>
          <p:cNvPr id="3" name="Content Placeholder 2"/>
          <p:cNvSpPr>
            <a:spLocks noGrp="1"/>
          </p:cNvSpPr>
          <p:nvPr>
            <p:ph idx="1"/>
          </p:nvPr>
        </p:nvSpPr>
        <p:spPr>
          <a:xfrm>
            <a:off x="152400" y="1219200"/>
            <a:ext cx="8686800" cy="5486400"/>
          </a:xfrm>
        </p:spPr>
        <p:txBody>
          <a:bodyPr>
            <a:normAutofit fontScale="92500" lnSpcReduction="10000"/>
          </a:bodyPr>
          <a:lstStyle/>
          <a:p>
            <a:r>
              <a:rPr lang="en-US" b="1" dirty="0" smtClean="0"/>
              <a:t>INTRODUCTION</a:t>
            </a:r>
          </a:p>
          <a:p>
            <a:pPr>
              <a:buNone/>
            </a:pPr>
            <a:r>
              <a:rPr lang="en-US" dirty="0" smtClean="0"/>
              <a:t>Kenya vision 2030 is the country's new developments’ blue print covering the period 2008 to 2030.</a:t>
            </a:r>
          </a:p>
          <a:p>
            <a:pPr>
              <a:buNone/>
            </a:pPr>
            <a:r>
              <a:rPr lang="en-US" dirty="0" smtClean="0"/>
              <a:t> It aims to transform Kenya into a newly industrializing," middle-income country providing a high quality life to all citizens by the year 2030"</a:t>
            </a:r>
            <a:endParaRPr lang="en-GB" dirty="0" smtClean="0"/>
          </a:p>
          <a:p>
            <a:r>
              <a:rPr lang="en-US" dirty="0" smtClean="0"/>
              <a:t>Development of the  vision was  through consultative forum involving all citizens, through workshops with all stake holders in public and private sectors, civil society, the media, and NGOs,</a:t>
            </a:r>
            <a:r>
              <a:rPr lang="en-GB" dirty="0" smtClean="0"/>
              <a:t> with s</a:t>
            </a:r>
            <a:r>
              <a:rPr lang="en-US" dirty="0" smtClean="0"/>
              <a:t>suggestions from leading and international experts researchers,</a:t>
            </a:r>
            <a:endParaRPr lang="en-GB" dirty="0" smtClean="0"/>
          </a:p>
          <a:p>
            <a:pPr>
              <a:buNone/>
            </a:pPr>
            <a:endParaRPr lang="en-US" b="1" dirty="0" smtClean="0"/>
          </a:p>
          <a:p>
            <a:endParaRPr lang="en-US" b="1" dirty="0" smtClean="0"/>
          </a:p>
          <a:p>
            <a:endParaRPr lang="en-US" b="1" dirty="0" smtClean="0"/>
          </a:p>
          <a:p>
            <a:endParaRPr lang="en-US" b="1" dirty="0" smtClean="0"/>
          </a:p>
          <a:p>
            <a:endParaRPr lang="en-GB"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PILLARS</a:t>
            </a:r>
            <a:endParaRPr lang="en-GB" dirty="0"/>
          </a:p>
        </p:txBody>
      </p:sp>
      <p:sp>
        <p:nvSpPr>
          <p:cNvPr id="3" name="Content Placeholder 2"/>
          <p:cNvSpPr>
            <a:spLocks noGrp="1"/>
          </p:cNvSpPr>
          <p:nvPr>
            <p:ph idx="1"/>
          </p:nvPr>
        </p:nvSpPr>
        <p:spPr/>
        <p:txBody>
          <a:bodyPr>
            <a:normAutofit fontScale="92500"/>
          </a:bodyPr>
          <a:lstStyle/>
          <a:p>
            <a:r>
              <a:rPr lang="en-US" b="1" dirty="0" smtClean="0"/>
              <a:t>1. Economic :  </a:t>
            </a:r>
            <a:r>
              <a:rPr lang="en-US" dirty="0" smtClean="0"/>
              <a:t>TO maintain a sustained economic growth of 10% </a:t>
            </a:r>
            <a:r>
              <a:rPr lang="en-US" dirty="0" err="1" smtClean="0"/>
              <a:t>p.a</a:t>
            </a:r>
            <a:r>
              <a:rPr lang="en-US" dirty="0" smtClean="0"/>
              <a:t> over next 25 years.</a:t>
            </a:r>
            <a:endParaRPr lang="en-GB" dirty="0" smtClean="0"/>
          </a:p>
          <a:p>
            <a:r>
              <a:rPr lang="en-US" b="1" dirty="0" smtClean="0"/>
              <a:t>2. Social: </a:t>
            </a:r>
            <a:r>
              <a:rPr lang="en-US" dirty="0" smtClean="0"/>
              <a:t>a just and cohesive  society enjoying equitable social development in a clean and secure environment </a:t>
            </a:r>
            <a:endParaRPr lang="en-GB" dirty="0" smtClean="0"/>
          </a:p>
          <a:p>
            <a:r>
              <a:rPr lang="en-US" b="1" dirty="0" smtClean="0"/>
              <a:t>3. Political:</a:t>
            </a:r>
            <a:r>
              <a:rPr lang="en-US" dirty="0" smtClean="0"/>
              <a:t> To realize a democratic political system founded on issue-based politics that respects the rule of law and protects the rights and freedoms of every individual in Kenya society.</a:t>
            </a:r>
            <a:endParaRPr lang="en-GB" dirty="0" smtClean="0"/>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2030</a:t>
            </a:r>
            <a:endParaRPr lang="en-GB" dirty="0"/>
          </a:p>
        </p:txBody>
      </p:sp>
      <p:sp>
        <p:nvSpPr>
          <p:cNvPr id="3" name="Content Placeholder 2"/>
          <p:cNvSpPr>
            <a:spLocks noGrp="1"/>
          </p:cNvSpPr>
          <p:nvPr>
            <p:ph idx="1"/>
          </p:nvPr>
        </p:nvSpPr>
        <p:spPr/>
        <p:txBody>
          <a:bodyPr>
            <a:normAutofit fontScale="85000" lnSpcReduction="10000"/>
          </a:bodyPr>
          <a:lstStyle/>
          <a:p>
            <a:r>
              <a:rPr lang="en-US" smtClean="0"/>
              <a:t>Kenya vision 2030 is the country's new developments blue print covering the period 2008 to 2030. It aims to transform Kenya into a newly industrializing," middle-income country providing a high quality life to all citizens by the year 2030"</a:t>
            </a:r>
            <a:endParaRPr lang="en-GB" smtClean="0"/>
          </a:p>
          <a:p>
            <a:r>
              <a:rPr lang="en-US" smtClean="0"/>
              <a:t>Development of the  vision:</a:t>
            </a:r>
            <a:endParaRPr lang="en-GB" smtClean="0"/>
          </a:p>
          <a:p>
            <a:pPr lvl="0"/>
            <a:r>
              <a:rPr lang="en-US" smtClean="0"/>
              <a:t>Was  through consultative forum involving all citizens -through workshops with all stake holders in public and private sectors,civil society,the media, and NGOs.</a:t>
            </a:r>
            <a:endParaRPr lang="en-GB" smtClean="0"/>
          </a:p>
          <a:p>
            <a:pPr lvl="0"/>
            <a:r>
              <a:rPr lang="en-US" smtClean="0"/>
              <a:t>Suggestions from leading and international experts-researchers,</a:t>
            </a:r>
            <a:endParaRPr lang="en-GB"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PHC ELEMENTS</a:t>
            </a:r>
            <a:endParaRPr lang="en-GB" dirty="0"/>
          </a:p>
        </p:txBody>
      </p:sp>
      <p:sp>
        <p:nvSpPr>
          <p:cNvPr id="3" name="Content Placeholder 2"/>
          <p:cNvSpPr>
            <a:spLocks noGrp="1"/>
          </p:cNvSpPr>
          <p:nvPr>
            <p:ph idx="1"/>
          </p:nvPr>
        </p:nvSpPr>
        <p:spPr>
          <a:xfrm>
            <a:off x="228600" y="1219200"/>
            <a:ext cx="8686800" cy="5410200"/>
          </a:xfrm>
        </p:spPr>
        <p:txBody>
          <a:bodyPr>
            <a:normAutofit fontScale="85000" lnSpcReduction="20000"/>
          </a:bodyPr>
          <a:lstStyle/>
          <a:p>
            <a:pPr>
              <a:buNone/>
            </a:pPr>
            <a:r>
              <a:rPr lang="en-US" dirty="0"/>
              <a:t>The PHC elements listed at the Alma Ata Declaration were as follows:</a:t>
            </a:r>
            <a:endParaRPr lang="en-GB" dirty="0"/>
          </a:p>
          <a:p>
            <a:pPr marL="0" indent="0" algn="just">
              <a:lnSpc>
                <a:spcPct val="120000"/>
              </a:lnSpc>
              <a:spcBef>
                <a:spcPts val="600"/>
              </a:spcBef>
              <a:buNone/>
            </a:pPr>
            <a:r>
              <a:rPr lang="en-US" dirty="0"/>
              <a:t>1. Education concerning prevailing health problems and the methods of preventing and controlling them</a:t>
            </a:r>
            <a:endParaRPr lang="en-GB" dirty="0"/>
          </a:p>
          <a:p>
            <a:pPr>
              <a:buNone/>
            </a:pPr>
            <a:r>
              <a:rPr lang="en-US" dirty="0"/>
              <a:t>2. Local disease control</a:t>
            </a:r>
            <a:endParaRPr lang="en-GB" dirty="0"/>
          </a:p>
          <a:p>
            <a:pPr>
              <a:buNone/>
            </a:pPr>
            <a:r>
              <a:rPr lang="en-US" dirty="0"/>
              <a:t>3. Expanded programme of immunization</a:t>
            </a:r>
            <a:endParaRPr lang="en-GB" dirty="0"/>
          </a:p>
          <a:p>
            <a:pPr indent="0" algn="just">
              <a:lnSpc>
                <a:spcPct val="120000"/>
              </a:lnSpc>
              <a:buNone/>
            </a:pPr>
            <a:r>
              <a:rPr lang="en-US" dirty="0" smtClean="0"/>
              <a:t>4</a:t>
            </a:r>
            <a:r>
              <a:rPr lang="en-US" dirty="0"/>
              <a:t>. Maternal and child health care </a:t>
            </a:r>
            <a:r>
              <a:rPr lang="en-US" dirty="0" smtClean="0"/>
              <a:t>and</a:t>
            </a:r>
            <a:r>
              <a:rPr lang="en-GB" dirty="0" smtClean="0"/>
              <a:t> </a:t>
            </a:r>
            <a:r>
              <a:rPr lang="en-US" dirty="0" smtClean="0"/>
              <a:t>family </a:t>
            </a:r>
            <a:r>
              <a:rPr lang="en-US" dirty="0"/>
              <a:t>planning</a:t>
            </a:r>
            <a:endParaRPr lang="en-GB" dirty="0"/>
          </a:p>
          <a:p>
            <a:pPr>
              <a:buNone/>
            </a:pPr>
            <a:r>
              <a:rPr lang="en-US" dirty="0"/>
              <a:t>5. Essential drug supply</a:t>
            </a:r>
            <a:endParaRPr lang="en-GB" dirty="0"/>
          </a:p>
          <a:p>
            <a:pPr>
              <a:buNone/>
            </a:pPr>
            <a:r>
              <a:rPr lang="en-US" dirty="0"/>
              <a:t>6. Nutrition and adequate food supply</a:t>
            </a:r>
            <a:endParaRPr lang="en-GB" dirty="0"/>
          </a:p>
          <a:p>
            <a:pPr>
              <a:buNone/>
            </a:pPr>
            <a:r>
              <a:rPr lang="en-US" dirty="0"/>
              <a:t>7. Treatment and prevention of </a:t>
            </a:r>
            <a:r>
              <a:rPr lang="en-US" dirty="0" smtClean="0"/>
              <a:t>common</a:t>
            </a:r>
            <a:r>
              <a:rPr lang="en-GB" dirty="0" smtClean="0"/>
              <a:t> </a:t>
            </a:r>
            <a:r>
              <a:rPr lang="en-US" dirty="0" smtClean="0"/>
              <a:t>diseases </a:t>
            </a:r>
            <a:r>
              <a:rPr lang="en-US" dirty="0"/>
              <a:t>and injuries</a:t>
            </a:r>
            <a:endParaRPr lang="en-GB" dirty="0"/>
          </a:p>
          <a:p>
            <a:pPr>
              <a:buNone/>
            </a:pPr>
            <a:r>
              <a:rPr lang="en-US" dirty="0"/>
              <a:t>8. Safe water supply and good sanitation</a:t>
            </a:r>
            <a:endParaRPr lang="en-GB" dirty="0"/>
          </a:p>
          <a:p>
            <a:pPr>
              <a:buNone/>
            </a:pPr>
            <a:r>
              <a:rPr lang="en-US" dirty="0"/>
              <a:t> </a:t>
            </a:r>
            <a:endParaRPr lang="en-GB" dirty="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Cont’d</a:t>
            </a:r>
            <a:endParaRPr lang="en-GB"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marL="0" indent="0" algn="just">
              <a:lnSpc>
                <a:spcPct val="110000"/>
              </a:lnSpc>
              <a:spcBef>
                <a:spcPts val="600"/>
              </a:spcBef>
            </a:pPr>
            <a:r>
              <a:rPr lang="en-US" dirty="0" smtClean="0"/>
              <a:t>Use the acronym 'ELEMENTS' to help you remember these eight elements.</a:t>
            </a:r>
            <a:endParaRPr lang="en-GB" dirty="0" smtClean="0"/>
          </a:p>
          <a:p>
            <a:r>
              <a:rPr lang="en-US" dirty="0" smtClean="0"/>
              <a:t>The Kenyan government has added additional PHC elements to the ones identified at the Alma Ata conference These are:</a:t>
            </a:r>
            <a:endParaRPr lang="en-GB" dirty="0" smtClean="0"/>
          </a:p>
          <a:p>
            <a:pPr>
              <a:buNone/>
            </a:pPr>
            <a:r>
              <a:rPr lang="en-US" dirty="0" smtClean="0"/>
              <a:t>• Mental health</a:t>
            </a:r>
            <a:endParaRPr lang="en-GB" dirty="0" smtClean="0"/>
          </a:p>
          <a:p>
            <a:pPr>
              <a:buNone/>
            </a:pPr>
            <a:r>
              <a:rPr lang="en-US" dirty="0" smtClean="0"/>
              <a:t>• Dental health</a:t>
            </a:r>
            <a:endParaRPr lang="en-GB" dirty="0" smtClean="0"/>
          </a:p>
          <a:p>
            <a:pPr>
              <a:buNone/>
            </a:pPr>
            <a:r>
              <a:rPr lang="en-US" dirty="0" smtClean="0"/>
              <a:t>• Community based rehabilitation</a:t>
            </a:r>
            <a:endParaRPr lang="en-GB" dirty="0" smtClean="0"/>
          </a:p>
          <a:p>
            <a:pPr>
              <a:buNone/>
            </a:pPr>
            <a:r>
              <a:rPr lang="en-US" dirty="0" smtClean="0"/>
              <a:t>• Malaria control</a:t>
            </a:r>
            <a:endParaRPr lang="en-GB" dirty="0" smtClean="0"/>
          </a:p>
          <a:p>
            <a:pPr>
              <a:buNone/>
            </a:pPr>
            <a:r>
              <a:rPr lang="en-US" dirty="0" smtClean="0"/>
              <a:t>• STI and HIV/AIDS prevention and control</a:t>
            </a:r>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PRINCIPLES OF PHC</a:t>
            </a:r>
            <a:endParaRPr lang="en-GB" dirty="0"/>
          </a:p>
        </p:txBody>
      </p:sp>
      <p:sp>
        <p:nvSpPr>
          <p:cNvPr id="3" name="Content Placeholder 2"/>
          <p:cNvSpPr>
            <a:spLocks noGrp="1"/>
          </p:cNvSpPr>
          <p:nvPr>
            <p:ph idx="1"/>
          </p:nvPr>
        </p:nvSpPr>
        <p:spPr>
          <a:xfrm>
            <a:off x="228600" y="1295400"/>
            <a:ext cx="8686800" cy="5334000"/>
          </a:xfrm>
        </p:spPr>
        <p:txBody>
          <a:bodyPr>
            <a:normAutofit fontScale="92500" lnSpcReduction="20000"/>
          </a:bodyPr>
          <a:lstStyle/>
          <a:p>
            <a:pPr marL="0" indent="0" algn="just">
              <a:lnSpc>
                <a:spcPct val="120000"/>
              </a:lnSpc>
              <a:spcBef>
                <a:spcPts val="600"/>
              </a:spcBef>
              <a:buNone/>
            </a:pPr>
            <a:r>
              <a:rPr lang="en-US" dirty="0"/>
              <a:t>A principle is a rule or basic belief that has a major influence on the way in which something is done. </a:t>
            </a:r>
            <a:endParaRPr lang="en-US" dirty="0" smtClean="0"/>
          </a:p>
          <a:p>
            <a:pPr marL="0" indent="0">
              <a:lnSpc>
                <a:spcPct val="120000"/>
              </a:lnSpc>
              <a:spcBef>
                <a:spcPts val="600"/>
              </a:spcBef>
              <a:buNone/>
            </a:pPr>
            <a:r>
              <a:rPr lang="en-US" dirty="0" smtClean="0"/>
              <a:t>Therefore </a:t>
            </a:r>
            <a:r>
              <a:rPr lang="en-US" dirty="0"/>
              <a:t>principles of PHC are rules or guidelines that govern the implementation of PHC activities.</a:t>
            </a:r>
            <a:endParaRPr lang="en-GB" dirty="0"/>
          </a:p>
          <a:p>
            <a:pPr>
              <a:lnSpc>
                <a:spcPct val="120000"/>
              </a:lnSpc>
              <a:buNone/>
            </a:pPr>
            <a:r>
              <a:rPr lang="en-US" dirty="0" smtClean="0"/>
              <a:t>There </a:t>
            </a:r>
            <a:r>
              <a:rPr lang="en-US" dirty="0"/>
              <a:t>are five basic principles which govern the implementation </a:t>
            </a:r>
            <a:r>
              <a:rPr lang="en-US" dirty="0" smtClean="0"/>
              <a:t>of PHC</a:t>
            </a:r>
            <a:r>
              <a:rPr lang="en-US" dirty="0"/>
              <a:t>. These are:</a:t>
            </a:r>
            <a:endParaRPr lang="en-GB" dirty="0"/>
          </a:p>
          <a:p>
            <a:pPr>
              <a:buNone/>
            </a:pPr>
            <a:r>
              <a:rPr lang="en-US" dirty="0"/>
              <a:t>• Equity</a:t>
            </a:r>
            <a:endParaRPr lang="en-GB" dirty="0"/>
          </a:p>
          <a:p>
            <a:pPr>
              <a:buNone/>
            </a:pPr>
            <a:r>
              <a:rPr lang="en-US" dirty="0"/>
              <a:t>• Manpower development</a:t>
            </a:r>
            <a:endParaRPr lang="en-GB" dirty="0"/>
          </a:p>
          <a:p>
            <a:pPr>
              <a:buNone/>
            </a:pPr>
            <a:r>
              <a:rPr lang="en-US" dirty="0"/>
              <a:t>• Community participation</a:t>
            </a:r>
            <a:endParaRPr lang="en-GB" dirty="0"/>
          </a:p>
          <a:p>
            <a:pPr>
              <a:buNone/>
            </a:pPr>
            <a:r>
              <a:rPr lang="en-US" dirty="0"/>
              <a:t>• Appropriate technology</a:t>
            </a:r>
            <a:endParaRPr lang="en-GB" dirty="0"/>
          </a:p>
          <a:p>
            <a:pPr>
              <a:buNone/>
            </a:pPr>
            <a:r>
              <a:rPr lang="en-US" dirty="0"/>
              <a:t>• Multi-</a:t>
            </a:r>
            <a:r>
              <a:rPr lang="en-US" dirty="0" err="1"/>
              <a:t>sectoral</a:t>
            </a:r>
            <a:r>
              <a:rPr lang="en-US" dirty="0"/>
              <a:t> approach</a:t>
            </a:r>
            <a:endParaRPr lang="en-GB"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EQUITABLE DISTRIBUTION</a:t>
            </a:r>
            <a:endParaRPr lang="en-GB" dirty="0"/>
          </a:p>
        </p:txBody>
      </p:sp>
      <p:sp>
        <p:nvSpPr>
          <p:cNvPr id="3" name="Content Placeholder 2"/>
          <p:cNvSpPr>
            <a:spLocks noGrp="1"/>
          </p:cNvSpPr>
          <p:nvPr>
            <p:ph idx="1"/>
          </p:nvPr>
        </p:nvSpPr>
        <p:spPr/>
        <p:txBody>
          <a:bodyPr/>
          <a:lstStyle/>
          <a:p>
            <a:pPr marL="0" indent="0" algn="just">
              <a:spcBef>
                <a:spcPts val="600"/>
              </a:spcBef>
            </a:pPr>
            <a:r>
              <a:rPr lang="en-US" dirty="0" smtClean="0"/>
              <a:t>Equity </a:t>
            </a:r>
            <a:r>
              <a:rPr lang="en-US" dirty="0"/>
              <a:t>is the fair and reasonable distribution of available resources to all individuals and families so that they can meet their fundamental and basic needs</a:t>
            </a:r>
            <a:r>
              <a:rPr lang="en-US" dirty="0" smtClean="0"/>
              <a:t>.</a:t>
            </a:r>
          </a:p>
          <a:p>
            <a:pPr marL="91440" indent="0" algn="just">
              <a:spcBef>
                <a:spcPts val="600"/>
              </a:spcBef>
            </a:pPr>
            <a:r>
              <a:rPr lang="en-US" dirty="0" smtClean="0"/>
              <a:t> </a:t>
            </a:r>
            <a:r>
              <a:rPr lang="en-US" dirty="0"/>
              <a:t>Services should be physically, socially and financially accessible to everyone. </a:t>
            </a:r>
            <a:endParaRPr lang="en-US" dirty="0" smtClean="0"/>
          </a:p>
          <a:p>
            <a:r>
              <a:rPr lang="en-US" dirty="0" smtClean="0"/>
              <a:t>People </a:t>
            </a:r>
            <a:r>
              <a:rPr lang="en-US" dirty="0"/>
              <a:t>with similar needs should have equal access to similar health services. </a:t>
            </a:r>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4080</Words>
  <Application>Microsoft Office PowerPoint</Application>
  <PresentationFormat>On-screen Show (4:3)</PresentationFormat>
  <Paragraphs>369</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PRIMARY HEALTH CARE</vt:lpstr>
      <vt:lpstr>Cont’d</vt:lpstr>
      <vt:lpstr>Cont’d</vt:lpstr>
      <vt:lpstr>DEFINITION OF PHC</vt:lpstr>
      <vt:lpstr>Slide 5</vt:lpstr>
      <vt:lpstr>PHC ELEMENTS</vt:lpstr>
      <vt:lpstr>Cont’d</vt:lpstr>
      <vt:lpstr>PRINCIPLES OF PHC</vt:lpstr>
      <vt:lpstr>EQUITABLE DISTRIBUTION</vt:lpstr>
      <vt:lpstr>MANPOWER DEVELOPMENT</vt:lpstr>
      <vt:lpstr>COMMUNITY PARTICIPATION</vt:lpstr>
      <vt:lpstr>APPROPRIATE TECHNOLOGY</vt:lpstr>
      <vt:lpstr>INTER-SECTORAL APPROACH</vt:lpstr>
      <vt:lpstr>Cont’d</vt:lpstr>
      <vt:lpstr>Health Services in Kenya Before Implementation of PHC </vt:lpstr>
      <vt:lpstr>Cont’d</vt:lpstr>
      <vt:lpstr>RURAL HEALTHDEMONSTRATION CENTRE</vt:lpstr>
      <vt:lpstr>POLICIES THAT GUIDED PHC</vt:lpstr>
      <vt:lpstr>LEVEL OF SUPPORT</vt:lpstr>
      <vt:lpstr>FUNCTION OF MINISTRY OF HEALTH </vt:lpstr>
      <vt:lpstr>HEALTH CARE SYSTEM </vt:lpstr>
      <vt:lpstr>IMPLEMENTATORS OF PHC</vt:lpstr>
      <vt:lpstr>QUALITIES OF CHV</vt:lpstr>
      <vt:lpstr>THE COMMUNITY</vt:lpstr>
      <vt:lpstr>COMMUNITY PARTICIPATION </vt:lpstr>
      <vt:lpstr>COMMUNITY AWARENESS</vt:lpstr>
      <vt:lpstr>COMMUNITY INVOLVEMENT</vt:lpstr>
      <vt:lpstr>THE GOVERNMENT</vt:lpstr>
      <vt:lpstr>NON –GOVERNMENTAL ORGANISATION (NGOs)</vt:lpstr>
      <vt:lpstr>CHALLENGES OF PHC </vt:lpstr>
      <vt:lpstr>ASSIGNMENT</vt:lpstr>
      <vt:lpstr>DISABILITY ACT KENYA PERSONS WITH DISABILITY 2003 </vt:lpstr>
      <vt:lpstr>Cont’d</vt:lpstr>
      <vt:lpstr>CAUSES OF DISABILITY</vt:lpstr>
      <vt:lpstr>Cont’d</vt:lpstr>
      <vt:lpstr> NEEDS OF PLWD</vt:lpstr>
      <vt:lpstr>MILLENNIUM DEVELOPMENT GOALS:- </vt:lpstr>
      <vt:lpstr>Cont’d</vt:lpstr>
      <vt:lpstr>Cont’d</vt:lpstr>
      <vt:lpstr>SUSTAINABLE DEVELOPMENT GOALS </vt:lpstr>
      <vt:lpstr>SDGs</vt:lpstr>
      <vt:lpstr>Slide 42</vt:lpstr>
      <vt:lpstr>Slide 43</vt:lpstr>
      <vt:lpstr>Slide 44</vt:lpstr>
      <vt:lpstr>Cont’d</vt:lpstr>
      <vt:lpstr>Cont’d</vt:lpstr>
      <vt:lpstr>Slide 47</vt:lpstr>
      <vt:lpstr>Slide 48</vt:lpstr>
      <vt:lpstr>Cont’d</vt:lpstr>
      <vt:lpstr>Cont’d</vt:lpstr>
      <vt:lpstr>VISION 2030</vt:lpstr>
      <vt:lpstr>PILLARS</vt:lpstr>
      <vt:lpstr>VISION 2030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HEALTH CARE</dc:title>
  <dc:creator>MR Gilbert Muchiri</dc:creator>
  <cp:lastModifiedBy>MR Gilbert Muchiri</cp:lastModifiedBy>
  <cp:revision>24</cp:revision>
  <dcterms:created xsi:type="dcterms:W3CDTF">2021-04-28T08:34:02Z</dcterms:created>
  <dcterms:modified xsi:type="dcterms:W3CDTF">2021-05-12T19:26:48Z</dcterms:modified>
</cp:coreProperties>
</file>