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3" r:id="rId18"/>
    <p:sldId id="274" r:id="rId19"/>
    <p:sldId id="272"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p:cViewPr varScale="1">
        <p:scale>
          <a:sx n="69" d="100"/>
          <a:sy n="69" d="100"/>
        </p:scale>
        <p:origin x="-1404" y="-9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05616F86-9578-4A80-8676-F9F325C25C1A}"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694790-64C3-4AE4-8380-100E1D058D86}" type="slidenum">
              <a:rPr lang="en-US" smtClean="0"/>
              <a:t>‹#›</a:t>
            </a:fld>
            <a:endParaRPr lang="en-US"/>
          </a:p>
        </p:txBody>
      </p:sp>
    </p:spTree>
    <p:extLst>
      <p:ext uri="{BB962C8B-B14F-4D97-AF65-F5344CB8AC3E}">
        <p14:creationId xmlns:p14="http://schemas.microsoft.com/office/powerpoint/2010/main" val="388900779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616F86-9578-4A80-8676-F9F325C25C1A}"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694790-64C3-4AE4-8380-100E1D058D86}" type="slidenum">
              <a:rPr lang="en-US" smtClean="0"/>
              <a:t>‹#›</a:t>
            </a:fld>
            <a:endParaRPr lang="en-US"/>
          </a:p>
        </p:txBody>
      </p:sp>
    </p:spTree>
    <p:extLst>
      <p:ext uri="{BB962C8B-B14F-4D97-AF65-F5344CB8AC3E}">
        <p14:creationId xmlns:p14="http://schemas.microsoft.com/office/powerpoint/2010/main" val="276275378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616F86-9578-4A80-8676-F9F325C25C1A}"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694790-64C3-4AE4-8380-100E1D058D86}" type="slidenum">
              <a:rPr lang="en-US" smtClean="0"/>
              <a:t>‹#›</a:t>
            </a:fld>
            <a:endParaRPr lang="en-US"/>
          </a:p>
        </p:txBody>
      </p:sp>
    </p:spTree>
    <p:extLst>
      <p:ext uri="{BB962C8B-B14F-4D97-AF65-F5344CB8AC3E}">
        <p14:creationId xmlns:p14="http://schemas.microsoft.com/office/powerpoint/2010/main" val="6974729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05616F86-9578-4A80-8676-F9F325C25C1A}"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694790-64C3-4AE4-8380-100E1D058D86}" type="slidenum">
              <a:rPr lang="en-US" smtClean="0"/>
              <a:t>‹#›</a:t>
            </a:fld>
            <a:endParaRPr lang="en-US"/>
          </a:p>
        </p:txBody>
      </p:sp>
    </p:spTree>
    <p:extLst>
      <p:ext uri="{BB962C8B-B14F-4D97-AF65-F5344CB8AC3E}">
        <p14:creationId xmlns:p14="http://schemas.microsoft.com/office/powerpoint/2010/main" val="2368487516"/>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05616F86-9578-4A80-8676-F9F325C25C1A}" type="datetimeFigureOut">
              <a:rPr lang="en-US" smtClean="0"/>
              <a:t>1/28/2021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D694790-64C3-4AE4-8380-100E1D058D86}" type="slidenum">
              <a:rPr lang="en-US" smtClean="0"/>
              <a:t>‹#›</a:t>
            </a:fld>
            <a:endParaRPr lang="en-US"/>
          </a:p>
        </p:txBody>
      </p:sp>
    </p:spTree>
    <p:extLst>
      <p:ext uri="{BB962C8B-B14F-4D97-AF65-F5344CB8AC3E}">
        <p14:creationId xmlns:p14="http://schemas.microsoft.com/office/powerpoint/2010/main" val="164836215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05616F86-9578-4A80-8676-F9F325C25C1A}"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694790-64C3-4AE4-8380-100E1D058D86}" type="slidenum">
              <a:rPr lang="en-US" smtClean="0"/>
              <a:t>‹#›</a:t>
            </a:fld>
            <a:endParaRPr lang="en-US"/>
          </a:p>
        </p:txBody>
      </p:sp>
    </p:spTree>
    <p:extLst>
      <p:ext uri="{BB962C8B-B14F-4D97-AF65-F5344CB8AC3E}">
        <p14:creationId xmlns:p14="http://schemas.microsoft.com/office/powerpoint/2010/main" val="21544082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05616F86-9578-4A80-8676-F9F325C25C1A}" type="datetimeFigureOut">
              <a:rPr lang="en-US" smtClean="0"/>
              <a:t>1/28/2021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D694790-64C3-4AE4-8380-100E1D058D86}" type="slidenum">
              <a:rPr lang="en-US" smtClean="0"/>
              <a:t>‹#›</a:t>
            </a:fld>
            <a:endParaRPr lang="en-US"/>
          </a:p>
        </p:txBody>
      </p:sp>
    </p:spTree>
    <p:extLst>
      <p:ext uri="{BB962C8B-B14F-4D97-AF65-F5344CB8AC3E}">
        <p14:creationId xmlns:p14="http://schemas.microsoft.com/office/powerpoint/2010/main" val="153902121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05616F86-9578-4A80-8676-F9F325C25C1A}" type="datetimeFigureOut">
              <a:rPr lang="en-US" smtClean="0"/>
              <a:t>1/28/2021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D694790-64C3-4AE4-8380-100E1D058D86}" type="slidenum">
              <a:rPr lang="en-US" smtClean="0"/>
              <a:t>‹#›</a:t>
            </a:fld>
            <a:endParaRPr lang="en-US"/>
          </a:p>
        </p:txBody>
      </p:sp>
    </p:spTree>
    <p:extLst>
      <p:ext uri="{BB962C8B-B14F-4D97-AF65-F5344CB8AC3E}">
        <p14:creationId xmlns:p14="http://schemas.microsoft.com/office/powerpoint/2010/main" val="319705426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05616F86-9578-4A80-8676-F9F325C25C1A}" type="datetimeFigureOut">
              <a:rPr lang="en-US" smtClean="0"/>
              <a:t>1/28/2021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D694790-64C3-4AE4-8380-100E1D058D86}" type="slidenum">
              <a:rPr lang="en-US" smtClean="0"/>
              <a:t>‹#›</a:t>
            </a:fld>
            <a:endParaRPr lang="en-US"/>
          </a:p>
        </p:txBody>
      </p:sp>
    </p:spTree>
    <p:extLst>
      <p:ext uri="{BB962C8B-B14F-4D97-AF65-F5344CB8AC3E}">
        <p14:creationId xmlns:p14="http://schemas.microsoft.com/office/powerpoint/2010/main" val="208812736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616F86-9578-4A80-8676-F9F325C25C1A}"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694790-64C3-4AE4-8380-100E1D058D86}" type="slidenum">
              <a:rPr lang="en-US" smtClean="0"/>
              <a:t>‹#›</a:t>
            </a:fld>
            <a:endParaRPr lang="en-US"/>
          </a:p>
        </p:txBody>
      </p:sp>
    </p:spTree>
    <p:extLst>
      <p:ext uri="{BB962C8B-B14F-4D97-AF65-F5344CB8AC3E}">
        <p14:creationId xmlns:p14="http://schemas.microsoft.com/office/powerpoint/2010/main" val="330187601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05616F86-9578-4A80-8676-F9F325C25C1A}" type="datetimeFigureOut">
              <a:rPr lang="en-US" smtClean="0"/>
              <a:t>1/28/2021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D694790-64C3-4AE4-8380-100E1D058D86}" type="slidenum">
              <a:rPr lang="en-US" smtClean="0"/>
              <a:t>‹#›</a:t>
            </a:fld>
            <a:endParaRPr lang="en-US"/>
          </a:p>
        </p:txBody>
      </p:sp>
    </p:spTree>
    <p:extLst>
      <p:ext uri="{BB962C8B-B14F-4D97-AF65-F5344CB8AC3E}">
        <p14:creationId xmlns:p14="http://schemas.microsoft.com/office/powerpoint/2010/main" val="234927721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05616F86-9578-4A80-8676-F9F325C25C1A}" type="datetimeFigureOut">
              <a:rPr lang="en-US" smtClean="0"/>
              <a:t>1/28/2021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D694790-64C3-4AE4-8380-100E1D058D86}" type="slidenum">
              <a:rPr lang="en-US" smtClean="0"/>
              <a:t>‹#›</a:t>
            </a:fld>
            <a:endParaRPr lang="en-US"/>
          </a:p>
        </p:txBody>
      </p:sp>
    </p:spTree>
    <p:extLst>
      <p:ext uri="{BB962C8B-B14F-4D97-AF65-F5344CB8AC3E}">
        <p14:creationId xmlns:p14="http://schemas.microsoft.com/office/powerpoint/2010/main" val="179628445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smtClean="0"/>
              <a:t>ANEMIA </a:t>
            </a:r>
            <a:endParaRPr lang="en-US" dirty="0"/>
          </a:p>
        </p:txBody>
      </p:sp>
      <p:sp>
        <p:nvSpPr>
          <p:cNvPr id="3" name="Subtitle 2"/>
          <p:cNvSpPr>
            <a:spLocks noGrp="1"/>
          </p:cNvSpPr>
          <p:nvPr>
            <p:ph type="subTitle" idx="1"/>
          </p:nvPr>
        </p:nvSpPr>
        <p:spPr/>
        <p:txBody>
          <a:bodyPr/>
          <a:lstStyle/>
          <a:p>
            <a:r>
              <a:rPr lang="en-US" dirty="0" smtClean="0"/>
              <a:t>SYLVIA NANJALA SIMIYU</a:t>
            </a:r>
            <a:endParaRPr lang="en-US" dirty="0"/>
          </a:p>
        </p:txBody>
      </p:sp>
    </p:spTree>
    <p:extLst>
      <p:ext uri="{BB962C8B-B14F-4D97-AF65-F5344CB8AC3E}">
        <p14:creationId xmlns:p14="http://schemas.microsoft.com/office/powerpoint/2010/main" val="108893439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Diagnostic Findings of Iron deficiency anemia</a:t>
            </a:r>
            <a:r>
              <a:rPr lang="en-US" dirty="0"/>
              <a:t/>
            </a:r>
            <a:br>
              <a:rPr lang="en-US" dirty="0"/>
            </a:br>
            <a:endParaRPr lang="en-US" dirty="0"/>
          </a:p>
        </p:txBody>
      </p:sp>
      <p:sp>
        <p:nvSpPr>
          <p:cNvPr id="3" name="Content Placeholder 2"/>
          <p:cNvSpPr>
            <a:spLocks noGrp="1"/>
          </p:cNvSpPr>
          <p:nvPr>
            <p:ph idx="1"/>
          </p:nvPr>
        </p:nvSpPr>
        <p:spPr/>
        <p:txBody>
          <a:bodyPr>
            <a:normAutofit fontScale="92500" lnSpcReduction="20000"/>
          </a:bodyPr>
          <a:lstStyle/>
          <a:p>
            <a:pPr lvl="0"/>
            <a:r>
              <a:rPr lang="en-US" dirty="0"/>
              <a:t>Bone marrow studies reveal depleted or absent iron stores and </a:t>
            </a:r>
            <a:r>
              <a:rPr lang="en-US" dirty="0" err="1"/>
              <a:t>normoblastic</a:t>
            </a:r>
            <a:r>
              <a:rPr lang="en-US" dirty="0"/>
              <a:t> hyperplasia.</a:t>
            </a:r>
          </a:p>
          <a:p>
            <a:pPr lvl="0"/>
            <a:r>
              <a:rPr lang="en-US" dirty="0" err="1"/>
              <a:t>Hb</a:t>
            </a:r>
            <a:r>
              <a:rPr lang="en-US" dirty="0"/>
              <a:t>, hematocrit, and serum ferritin levels are low.</a:t>
            </a:r>
          </a:p>
          <a:p>
            <a:pPr lvl="0"/>
            <a:r>
              <a:rPr lang="en-US" dirty="0"/>
              <a:t>Mean corpuscular </a:t>
            </a:r>
            <a:r>
              <a:rPr lang="en-US" dirty="0" err="1"/>
              <a:t>Hb</a:t>
            </a:r>
            <a:r>
              <a:rPr lang="en-US" dirty="0"/>
              <a:t> is decreased in severe anemia.</a:t>
            </a:r>
          </a:p>
          <a:p>
            <a:pPr lvl="0"/>
            <a:r>
              <a:rPr lang="en-US" dirty="0"/>
              <a:t>RBC count is low, with microcytic and hypochromic cells. (In early stages, RBC count may be normal, except in infants and children.)</a:t>
            </a:r>
          </a:p>
          <a:p>
            <a:pPr lvl="0"/>
            <a:r>
              <a:rPr lang="en-US" dirty="0"/>
              <a:t>Serum iron levels are low, with high binding capacity</a:t>
            </a:r>
            <a:r>
              <a:rPr lang="en-US" dirty="0" smtClean="0"/>
              <a:t>.</a:t>
            </a:r>
            <a:endParaRPr lang="en-US" dirty="0"/>
          </a:p>
        </p:txBody>
      </p:sp>
    </p:spTree>
    <p:extLst>
      <p:ext uri="{BB962C8B-B14F-4D97-AF65-F5344CB8AC3E}">
        <p14:creationId xmlns:p14="http://schemas.microsoft.com/office/powerpoint/2010/main" val="214541534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Treatment for iron deficiency anemia</a:t>
            </a:r>
            <a:endParaRPr lang="en-US" dirty="0"/>
          </a:p>
        </p:txBody>
      </p:sp>
      <p:sp>
        <p:nvSpPr>
          <p:cNvPr id="3" name="Content Placeholder 2"/>
          <p:cNvSpPr>
            <a:spLocks noGrp="1"/>
          </p:cNvSpPr>
          <p:nvPr>
            <p:ph idx="1"/>
          </p:nvPr>
        </p:nvSpPr>
        <p:spPr/>
        <p:txBody>
          <a:bodyPr/>
          <a:lstStyle/>
          <a:p>
            <a:pPr lvl="0"/>
            <a:r>
              <a:rPr lang="en-US" dirty="0"/>
              <a:t>If the </a:t>
            </a:r>
            <a:r>
              <a:rPr lang="en-US" dirty="0" err="1"/>
              <a:t>Hb</a:t>
            </a:r>
            <a:r>
              <a:rPr lang="en-US" dirty="0"/>
              <a:t>&lt; 5 g/dl transfuse 20 </a:t>
            </a:r>
            <a:r>
              <a:rPr lang="en-US" dirty="0" err="1"/>
              <a:t>mls</a:t>
            </a:r>
            <a:r>
              <a:rPr lang="en-US" dirty="0"/>
              <a:t>/kg whole blood</a:t>
            </a:r>
            <a:r>
              <a:rPr lang="en-US" b="1" dirty="0"/>
              <a:t> urgently, </a:t>
            </a:r>
            <a:r>
              <a:rPr lang="en-US" dirty="0"/>
              <a:t>give over 4 </a:t>
            </a:r>
            <a:r>
              <a:rPr lang="en-US" dirty="0" err="1"/>
              <a:t>hrs</a:t>
            </a:r>
            <a:endParaRPr lang="en-US" dirty="0"/>
          </a:p>
          <a:p>
            <a:pPr lvl="0"/>
            <a:r>
              <a:rPr lang="en-US" dirty="0"/>
              <a:t>Increased iron intake (for children and adolescents)by adding foods rich in iron to diet or (for infants) adding iron supplements	</a:t>
            </a:r>
          </a:p>
          <a:p>
            <a:r>
              <a:rPr lang="en-US" dirty="0"/>
              <a:t>Treatment for any underlying condition</a:t>
            </a:r>
          </a:p>
        </p:txBody>
      </p:sp>
    </p:spTree>
    <p:extLst>
      <p:ext uri="{BB962C8B-B14F-4D97-AF65-F5344CB8AC3E}">
        <p14:creationId xmlns:p14="http://schemas.microsoft.com/office/powerpoint/2010/main" val="361383426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Treatment for iron deficiency anemia</a:t>
            </a:r>
            <a:endParaRPr lang="en-US" dirty="0"/>
          </a:p>
        </p:txBody>
      </p:sp>
      <p:sp>
        <p:nvSpPr>
          <p:cNvPr id="3" name="Content Placeholder 2"/>
          <p:cNvSpPr>
            <a:spLocks noGrp="1"/>
          </p:cNvSpPr>
          <p:nvPr>
            <p:ph idx="1"/>
          </p:nvPr>
        </p:nvSpPr>
        <p:spPr/>
        <p:txBody>
          <a:bodyPr/>
          <a:lstStyle/>
          <a:p>
            <a:pPr lvl="0"/>
            <a:r>
              <a:rPr lang="en-US" dirty="0"/>
              <a:t>Oral preparation of iron or a combination of iron and ascorbic acid (which enhances iron absorption)</a:t>
            </a:r>
          </a:p>
          <a:p>
            <a:pPr lvl="0"/>
            <a:r>
              <a:rPr lang="en-US" dirty="0"/>
              <a:t>Cyanocobalamin (vitamin B12 ) if intrinsic factor is lacking give Folic acid 2.5mg alternate days</a:t>
            </a:r>
          </a:p>
          <a:p>
            <a:pPr lvl="0"/>
            <a:r>
              <a:rPr lang="en-US" dirty="0"/>
              <a:t>Iron dextran (</a:t>
            </a:r>
            <a:r>
              <a:rPr lang="en-US" dirty="0" err="1"/>
              <a:t>InFeD</a:t>
            </a:r>
            <a:r>
              <a:rPr lang="en-US" dirty="0"/>
              <a:t>) if additional therapy is needed</a:t>
            </a:r>
          </a:p>
          <a:p>
            <a:endParaRPr lang="en-US" dirty="0"/>
          </a:p>
        </p:txBody>
      </p:sp>
    </p:spTree>
    <p:extLst>
      <p:ext uri="{BB962C8B-B14F-4D97-AF65-F5344CB8AC3E}">
        <p14:creationId xmlns:p14="http://schemas.microsoft.com/office/powerpoint/2010/main" val="407133353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Nursing Interventions and Rationales </a:t>
            </a:r>
            <a:endParaRPr lang="en-US" dirty="0"/>
          </a:p>
        </p:txBody>
      </p:sp>
      <p:sp>
        <p:nvSpPr>
          <p:cNvPr id="3" name="Content Placeholder 2"/>
          <p:cNvSpPr>
            <a:spLocks noGrp="1"/>
          </p:cNvSpPr>
          <p:nvPr>
            <p:ph idx="1"/>
          </p:nvPr>
        </p:nvSpPr>
        <p:spPr/>
        <p:txBody>
          <a:bodyPr>
            <a:normAutofit fontScale="92500"/>
          </a:bodyPr>
          <a:lstStyle/>
          <a:p>
            <a:pPr lvl="0"/>
            <a:r>
              <a:rPr lang="en-US" dirty="0"/>
              <a:t>Carefully collect data on the child’s drug history. </a:t>
            </a:r>
            <a:r>
              <a:rPr lang="en-US" i="1" dirty="0"/>
              <a:t>Certain drugs, such as pancreatic enzymes and vitamin E, may interfere with iron metabolism and absorption and other drugs, such as aspirin and steroids, may cause GI bleeding</a:t>
            </a:r>
            <a:r>
              <a:rPr lang="en-US" dirty="0"/>
              <a:t>.</a:t>
            </a:r>
          </a:p>
          <a:p>
            <a:r>
              <a:rPr lang="en-US" dirty="0"/>
              <a:t>Provide passive stimulation; allow frequent rest periods; give small, frequent feedings; and elevate the head of the bed </a:t>
            </a:r>
            <a:r>
              <a:rPr lang="en-US" i="1" dirty="0"/>
              <a:t>to decrease oxygen demands</a:t>
            </a:r>
            <a:endParaRPr lang="en-US" dirty="0"/>
          </a:p>
        </p:txBody>
      </p:sp>
    </p:spTree>
    <p:extLst>
      <p:ext uri="{BB962C8B-B14F-4D97-AF65-F5344CB8AC3E}">
        <p14:creationId xmlns:p14="http://schemas.microsoft.com/office/powerpoint/2010/main" val="338957675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Nursing Interventions and Rationales </a:t>
            </a:r>
            <a:endParaRPr lang="en-US" dirty="0"/>
          </a:p>
        </p:txBody>
      </p:sp>
      <p:sp>
        <p:nvSpPr>
          <p:cNvPr id="3" name="Content Placeholder 2"/>
          <p:cNvSpPr>
            <a:spLocks noGrp="1"/>
          </p:cNvSpPr>
          <p:nvPr>
            <p:ph idx="1"/>
          </p:nvPr>
        </p:nvSpPr>
        <p:spPr/>
        <p:txBody>
          <a:bodyPr/>
          <a:lstStyle/>
          <a:p>
            <a:pPr lvl="0"/>
            <a:r>
              <a:rPr lang="en-US" dirty="0"/>
              <a:t>Educate about proper hand washing </a:t>
            </a:r>
            <a:r>
              <a:rPr lang="en-US" i="1" dirty="0"/>
              <a:t>to decrease risk of infection</a:t>
            </a:r>
            <a:r>
              <a:rPr lang="en-US" dirty="0"/>
              <a:t>.</a:t>
            </a:r>
          </a:p>
          <a:p>
            <a:pPr lvl="0"/>
            <a:r>
              <a:rPr lang="en-US" dirty="0"/>
              <a:t>Provide foods high in iron (liver, dark leafy vegetables, and whole grains) </a:t>
            </a:r>
            <a:r>
              <a:rPr lang="en-US" i="1" dirty="0"/>
              <a:t>to replenish iron stores.</a:t>
            </a:r>
            <a:endParaRPr lang="en-US" dirty="0"/>
          </a:p>
          <a:p>
            <a:pPr lvl="0"/>
            <a:r>
              <a:rPr lang="en-US" dirty="0"/>
              <a:t>Administer iron before meals with citrus juice. </a:t>
            </a:r>
            <a:r>
              <a:rPr lang="en-US" i="1" dirty="0"/>
              <a:t>Iron is best absorbed in an acidic environment.</a:t>
            </a:r>
            <a:endParaRPr lang="en-US" dirty="0"/>
          </a:p>
          <a:p>
            <a:endParaRPr lang="en-US" dirty="0"/>
          </a:p>
        </p:txBody>
      </p:sp>
    </p:spTree>
    <p:extLst>
      <p:ext uri="{BB962C8B-B14F-4D97-AF65-F5344CB8AC3E}">
        <p14:creationId xmlns:p14="http://schemas.microsoft.com/office/powerpoint/2010/main" val="151224630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Nursing Interventions and Rationales </a:t>
            </a:r>
            <a:endParaRPr lang="en-US" dirty="0"/>
          </a:p>
        </p:txBody>
      </p:sp>
      <p:sp>
        <p:nvSpPr>
          <p:cNvPr id="3" name="Content Placeholder 2"/>
          <p:cNvSpPr>
            <a:spLocks noGrp="1"/>
          </p:cNvSpPr>
          <p:nvPr>
            <p:ph idx="1"/>
          </p:nvPr>
        </p:nvSpPr>
        <p:spPr/>
        <p:txBody>
          <a:bodyPr>
            <a:normAutofit fontScale="92500"/>
          </a:bodyPr>
          <a:lstStyle/>
          <a:p>
            <a:pPr lvl="0"/>
            <a:r>
              <a:rPr lang="en-US" dirty="0"/>
              <a:t>Give liquid iron through a straw </a:t>
            </a:r>
            <a:r>
              <a:rPr lang="en-US" i="1" dirty="0"/>
              <a:t>to prevent staining the child’s skin and teeth</a:t>
            </a:r>
            <a:r>
              <a:rPr lang="en-US" dirty="0"/>
              <a:t>. For infants, administer by oral syringe toward the back of the mouth.</a:t>
            </a:r>
          </a:p>
          <a:p>
            <a:pPr lvl="0"/>
            <a:r>
              <a:rPr lang="en-US" dirty="0"/>
              <a:t>Don’t give iron with milk products. </a:t>
            </a:r>
            <a:r>
              <a:rPr lang="en-US" i="1" dirty="0"/>
              <a:t>Milk products may interfere with absorption of iron.</a:t>
            </a:r>
            <a:endParaRPr lang="en-US" dirty="0"/>
          </a:p>
          <a:p>
            <a:r>
              <a:rPr lang="en-US" dirty="0"/>
              <a:t>Be supportive of the family and keep them informed of the child’s status </a:t>
            </a:r>
            <a:r>
              <a:rPr lang="en-US" i="1" dirty="0"/>
              <a:t>to decrease anxiety</a:t>
            </a:r>
            <a:endParaRPr lang="en-US" dirty="0"/>
          </a:p>
        </p:txBody>
      </p:sp>
    </p:spTree>
    <p:extLst>
      <p:ext uri="{BB962C8B-B14F-4D97-AF65-F5344CB8AC3E}">
        <p14:creationId xmlns:p14="http://schemas.microsoft.com/office/powerpoint/2010/main" val="2398853524"/>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b="1" dirty="0"/>
              <a:t>Nursing Interventions and Rationales </a:t>
            </a:r>
            <a:endParaRPr lang="en-US" dirty="0"/>
          </a:p>
        </p:txBody>
      </p:sp>
      <p:sp>
        <p:nvSpPr>
          <p:cNvPr id="3" name="Content Placeholder 2"/>
          <p:cNvSpPr>
            <a:spLocks noGrp="1"/>
          </p:cNvSpPr>
          <p:nvPr>
            <p:ph idx="1"/>
          </p:nvPr>
        </p:nvSpPr>
        <p:spPr/>
        <p:txBody>
          <a:bodyPr/>
          <a:lstStyle/>
          <a:p>
            <a:pPr lvl="0"/>
            <a:r>
              <a:rPr lang="en-US" dirty="0"/>
              <a:t>Educate the family to keep iron supplements safely stored out of the child’s reach at home, brush the children’s teeth after iron administration and report reactions to iron supplementation, such as nausea, vomiting, diarrhea, constipation, fever, or severe stomach pain, which may require a dosage adjustment</a:t>
            </a:r>
          </a:p>
          <a:p>
            <a:endParaRPr lang="en-US" dirty="0"/>
          </a:p>
        </p:txBody>
      </p:sp>
    </p:spTree>
    <p:extLst>
      <p:ext uri="{BB962C8B-B14F-4D97-AF65-F5344CB8AC3E}">
        <p14:creationId xmlns:p14="http://schemas.microsoft.com/office/powerpoint/2010/main" val="2658649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Aplastic anemia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Bone marrow depression causing involvement of all blood elements. </a:t>
            </a:r>
          </a:p>
          <a:p>
            <a:r>
              <a:rPr lang="en-US" dirty="0" smtClean="0"/>
              <a:t>Aka pancytopenia</a:t>
            </a:r>
          </a:p>
          <a:p>
            <a:r>
              <a:rPr lang="en-US" dirty="0" smtClean="0"/>
              <a:t>Types:</a:t>
            </a:r>
          </a:p>
          <a:p>
            <a:pPr marL="0" indent="0">
              <a:buNone/>
            </a:pPr>
            <a:r>
              <a:rPr lang="en-US" b="1" dirty="0" smtClean="0"/>
              <a:t>Congenital aplastic anemia- </a:t>
            </a:r>
            <a:r>
              <a:rPr lang="en-US" dirty="0" smtClean="0"/>
              <a:t>may be present with other congenital anomalies</a:t>
            </a:r>
          </a:p>
          <a:p>
            <a:pPr marL="0" indent="0">
              <a:buNone/>
            </a:pPr>
            <a:r>
              <a:rPr lang="en-US" b="1" dirty="0" smtClean="0"/>
              <a:t>Acquired aplastic anemia- </a:t>
            </a:r>
            <a:r>
              <a:rPr lang="en-US" dirty="0" smtClean="0"/>
              <a:t>due viral, bacterial or parasitic infections (HIV, Hepatitis B, EBV), leukemia, osteoporosis, irradiation  from chemicals or immune mediated stem loss.</a:t>
            </a:r>
            <a:endParaRPr lang="en-US" dirty="0"/>
          </a:p>
        </p:txBody>
      </p:sp>
    </p:spTree>
    <p:extLst>
      <p:ext uri="{BB962C8B-B14F-4D97-AF65-F5344CB8AC3E}">
        <p14:creationId xmlns:p14="http://schemas.microsoft.com/office/powerpoint/2010/main" val="183954091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Treatment for anaplastic anemia</a:t>
            </a:r>
            <a:endParaRPr lang="en-US" dirty="0"/>
          </a:p>
        </p:txBody>
      </p:sp>
      <p:sp>
        <p:nvSpPr>
          <p:cNvPr id="3" name="Content Placeholder 2"/>
          <p:cNvSpPr>
            <a:spLocks noGrp="1"/>
          </p:cNvSpPr>
          <p:nvPr>
            <p:ph idx="1"/>
          </p:nvPr>
        </p:nvSpPr>
        <p:spPr/>
        <p:txBody>
          <a:bodyPr>
            <a:normAutofit lnSpcReduction="10000"/>
          </a:bodyPr>
          <a:lstStyle/>
          <a:p>
            <a:r>
              <a:rPr lang="en-US" dirty="0"/>
              <a:t>S</a:t>
            </a:r>
            <a:r>
              <a:rPr lang="en-US" dirty="0" smtClean="0"/>
              <a:t>topping </a:t>
            </a:r>
            <a:r>
              <a:rPr lang="en-US" dirty="0"/>
              <a:t>exposure to </a:t>
            </a:r>
            <a:r>
              <a:rPr lang="en-US" dirty="0" smtClean="0"/>
              <a:t>the possible cause</a:t>
            </a:r>
          </a:p>
          <a:p>
            <a:r>
              <a:rPr lang="en-US" dirty="0" smtClean="0"/>
              <a:t>Giving </a:t>
            </a:r>
            <a:r>
              <a:rPr lang="en-US" dirty="0"/>
              <a:t>frequent blood </a:t>
            </a:r>
            <a:r>
              <a:rPr lang="en-US" dirty="0" smtClean="0"/>
              <a:t>transfusions</a:t>
            </a:r>
            <a:endParaRPr lang="en-US" dirty="0"/>
          </a:p>
          <a:p>
            <a:r>
              <a:rPr lang="en-US" dirty="0" smtClean="0"/>
              <a:t>Administering </a:t>
            </a:r>
            <a:r>
              <a:rPr lang="en-US" dirty="0"/>
              <a:t>androgenic anabolic steroids as such </a:t>
            </a:r>
            <a:r>
              <a:rPr lang="en-US" dirty="0" smtClean="0"/>
              <a:t>or together </a:t>
            </a:r>
            <a:r>
              <a:rPr lang="en-US" dirty="0"/>
              <a:t>with </a:t>
            </a:r>
            <a:r>
              <a:rPr lang="en-US" dirty="0" smtClean="0"/>
              <a:t>corticosteroids.</a:t>
            </a:r>
          </a:p>
          <a:p>
            <a:r>
              <a:rPr lang="en-US" dirty="0" smtClean="0"/>
              <a:t>Antibiotic </a:t>
            </a:r>
            <a:r>
              <a:rPr lang="en-US" dirty="0"/>
              <a:t>cover </a:t>
            </a:r>
            <a:r>
              <a:rPr lang="en-US" dirty="0" smtClean="0"/>
              <a:t>is recommended. </a:t>
            </a:r>
          </a:p>
          <a:p>
            <a:r>
              <a:rPr lang="en-US" dirty="0" smtClean="0"/>
              <a:t>For severe or very severe aplastic anemia(neutrophil count of less than 200mm5- do allogeneic bone marrow transplantation (BMT)</a:t>
            </a:r>
            <a:endParaRPr lang="en-US" dirty="0"/>
          </a:p>
        </p:txBody>
      </p:sp>
    </p:spTree>
    <p:extLst>
      <p:ext uri="{BB962C8B-B14F-4D97-AF65-F5344CB8AC3E}">
        <p14:creationId xmlns:p14="http://schemas.microsoft.com/office/powerpoint/2010/main" val="67857335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Sickle cell anemia</a:t>
            </a:r>
            <a:endParaRPr lang="en-US" dirty="0"/>
          </a:p>
        </p:txBody>
      </p:sp>
      <p:sp>
        <p:nvSpPr>
          <p:cNvPr id="3" name="Content Placeholder 2"/>
          <p:cNvSpPr>
            <a:spLocks noGrp="1"/>
          </p:cNvSpPr>
          <p:nvPr>
            <p:ph idx="1"/>
          </p:nvPr>
        </p:nvSpPr>
        <p:spPr/>
        <p:txBody>
          <a:bodyPr/>
          <a:lstStyle/>
          <a:p>
            <a:r>
              <a:rPr lang="en-US" dirty="0"/>
              <a:t>O</a:t>
            </a:r>
            <a:r>
              <a:rPr lang="en-US" dirty="0" smtClean="0"/>
              <a:t>ccurs </a:t>
            </a:r>
            <a:r>
              <a:rPr lang="en-US" dirty="0"/>
              <a:t>when there is a defect in the </a:t>
            </a:r>
            <a:r>
              <a:rPr lang="en-US" dirty="0" err="1"/>
              <a:t>Hb</a:t>
            </a:r>
            <a:r>
              <a:rPr lang="en-US" dirty="0"/>
              <a:t> molecule that changes the oxygen-carrying capacity and shape of </a:t>
            </a:r>
            <a:r>
              <a:rPr lang="en-US" dirty="0" smtClean="0"/>
              <a:t>RBCs</a:t>
            </a:r>
          </a:p>
          <a:p>
            <a:r>
              <a:rPr lang="en-US" dirty="0"/>
              <a:t>The altered </a:t>
            </a:r>
            <a:r>
              <a:rPr lang="en-US" dirty="0" err="1"/>
              <a:t>Hb</a:t>
            </a:r>
            <a:r>
              <a:rPr lang="en-US" dirty="0"/>
              <a:t> molecule is referred to as </a:t>
            </a:r>
            <a:r>
              <a:rPr lang="en-US" dirty="0" err="1"/>
              <a:t>Hb</a:t>
            </a:r>
            <a:r>
              <a:rPr lang="en-US" dirty="0"/>
              <a:t> </a:t>
            </a:r>
            <a:r>
              <a:rPr lang="en-US" dirty="0" smtClean="0"/>
              <a:t>S.</a:t>
            </a:r>
          </a:p>
          <a:p>
            <a:r>
              <a:rPr lang="en-US" dirty="0" smtClean="0"/>
              <a:t>The RBCs acquire a sickle shape.</a:t>
            </a:r>
          </a:p>
          <a:p>
            <a:r>
              <a:rPr lang="en-US" dirty="0" smtClean="0"/>
              <a:t>Child may experience sickle cell crises, which may be triggered or intensified by dehydration, </a:t>
            </a:r>
            <a:r>
              <a:rPr lang="en-US" dirty="0" err="1" smtClean="0"/>
              <a:t>deoxygenation</a:t>
            </a:r>
            <a:r>
              <a:rPr lang="en-US" dirty="0" smtClean="0"/>
              <a:t> and acidosis</a:t>
            </a:r>
            <a:endParaRPr lang="en-US" dirty="0"/>
          </a:p>
        </p:txBody>
      </p:sp>
    </p:spTree>
    <p:extLst>
      <p:ext uri="{BB962C8B-B14F-4D97-AF65-F5344CB8AC3E}">
        <p14:creationId xmlns:p14="http://schemas.microsoft.com/office/powerpoint/2010/main" val="14210472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Anemia </a:t>
            </a:r>
            <a:endParaRPr lang="en-US" dirty="0"/>
          </a:p>
        </p:txBody>
      </p:sp>
      <p:sp>
        <p:nvSpPr>
          <p:cNvPr id="3" name="Content Placeholder 2"/>
          <p:cNvSpPr>
            <a:spLocks noGrp="1"/>
          </p:cNvSpPr>
          <p:nvPr>
            <p:ph idx="1"/>
          </p:nvPr>
        </p:nvSpPr>
        <p:spPr/>
        <p:txBody>
          <a:bodyPr/>
          <a:lstStyle/>
          <a:p>
            <a:r>
              <a:rPr lang="en-US" dirty="0" smtClean="0"/>
              <a:t>Classified according to etiology</a:t>
            </a:r>
          </a:p>
          <a:p>
            <a:pPr marL="514350" lvl="0" indent="-514350">
              <a:buFont typeface="+mj-lt"/>
              <a:buAutoNum type="alphaLcParenR"/>
            </a:pPr>
            <a:r>
              <a:rPr lang="en-US" dirty="0"/>
              <a:t>Decreased production of red blood cells (RBCs) - Iron deficiency anemia  and Aplastic anemia  </a:t>
            </a:r>
          </a:p>
          <a:p>
            <a:pPr marL="514350" lvl="0" indent="-514350">
              <a:buFont typeface="+mj-lt"/>
              <a:buAutoNum type="alphaLcParenR"/>
            </a:pPr>
            <a:r>
              <a:rPr lang="en-US" dirty="0"/>
              <a:t>Increased destruction of RBCs - Sickle cell anemia and Thalassemia </a:t>
            </a:r>
          </a:p>
          <a:p>
            <a:pPr marL="514350" lvl="0" indent="-514350">
              <a:buFont typeface="+mj-lt"/>
              <a:buAutoNum type="alphaLcParenR"/>
            </a:pPr>
            <a:r>
              <a:rPr lang="en-US" dirty="0"/>
              <a:t>Blood loss</a:t>
            </a:r>
          </a:p>
          <a:p>
            <a:endParaRPr lang="en-US" dirty="0"/>
          </a:p>
        </p:txBody>
      </p:sp>
    </p:spTree>
    <p:extLst>
      <p:ext uri="{BB962C8B-B14F-4D97-AF65-F5344CB8AC3E}">
        <p14:creationId xmlns:p14="http://schemas.microsoft.com/office/powerpoint/2010/main" val="291882974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Cause of sickle cell anemia</a:t>
            </a:r>
            <a:endParaRPr lang="en-US" dirty="0"/>
          </a:p>
        </p:txBody>
      </p:sp>
      <p:sp>
        <p:nvSpPr>
          <p:cNvPr id="3" name="Content Placeholder 2"/>
          <p:cNvSpPr>
            <a:spLocks noGrp="1"/>
          </p:cNvSpPr>
          <p:nvPr>
            <p:ph idx="1"/>
          </p:nvPr>
        </p:nvSpPr>
        <p:spPr/>
        <p:txBody>
          <a:bodyPr/>
          <a:lstStyle/>
          <a:p>
            <a:pPr lvl="0"/>
            <a:r>
              <a:rPr lang="en-US" b="1" dirty="0"/>
              <a:t>Genetic inheritance </a:t>
            </a:r>
            <a:r>
              <a:rPr lang="en-US" dirty="0"/>
              <a:t>(sickle cell anemia is an autosomal recessive trait; the child inherits the gene that produces </a:t>
            </a:r>
            <a:r>
              <a:rPr lang="en-US" dirty="0" err="1"/>
              <a:t>Hb</a:t>
            </a:r>
            <a:r>
              <a:rPr lang="en-US" dirty="0"/>
              <a:t> S from two healthy parents who carry the defective gene)</a:t>
            </a:r>
          </a:p>
          <a:p>
            <a:endParaRPr lang="en-US" dirty="0"/>
          </a:p>
        </p:txBody>
      </p:sp>
    </p:spTree>
    <p:extLst>
      <p:ext uri="{BB962C8B-B14F-4D97-AF65-F5344CB8AC3E}">
        <p14:creationId xmlns:p14="http://schemas.microsoft.com/office/powerpoint/2010/main" val="166336070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 &amp; S of sickle cell anemia</a:t>
            </a:r>
            <a:endParaRPr lang="en-US" dirty="0"/>
          </a:p>
        </p:txBody>
      </p:sp>
      <p:sp>
        <p:nvSpPr>
          <p:cNvPr id="3" name="Content Placeholder 2"/>
          <p:cNvSpPr>
            <a:spLocks noGrp="1"/>
          </p:cNvSpPr>
          <p:nvPr>
            <p:ph idx="1"/>
          </p:nvPr>
        </p:nvSpPr>
        <p:spPr/>
        <p:txBody>
          <a:bodyPr/>
          <a:lstStyle/>
          <a:p>
            <a:r>
              <a:rPr lang="en-US" dirty="0" smtClean="0"/>
              <a:t>Symptoms are rare </a:t>
            </a:r>
            <a:r>
              <a:rPr lang="en-US" dirty="0" smtClean="0"/>
              <a:t>before </a:t>
            </a:r>
            <a:r>
              <a:rPr lang="en-US" dirty="0" smtClean="0"/>
              <a:t>4 months of life- because fetal </a:t>
            </a:r>
            <a:r>
              <a:rPr lang="en-US" dirty="0" smtClean="0"/>
              <a:t>hemoglobin </a:t>
            </a:r>
            <a:r>
              <a:rPr lang="en-US" dirty="0" smtClean="0"/>
              <a:t>prevents excessive </a:t>
            </a:r>
            <a:r>
              <a:rPr lang="en-US" dirty="0" smtClean="0"/>
              <a:t>sickling</a:t>
            </a:r>
            <a:endParaRPr lang="en-US" dirty="0"/>
          </a:p>
        </p:txBody>
      </p:sp>
    </p:spTree>
    <p:extLst>
      <p:ext uri="{BB962C8B-B14F-4D97-AF65-F5344CB8AC3E}">
        <p14:creationId xmlns:p14="http://schemas.microsoft.com/office/powerpoint/2010/main" val="603579456"/>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 &amp; S in infants </a:t>
            </a:r>
            <a:endParaRPr lang="en-US" dirty="0"/>
          </a:p>
        </p:txBody>
      </p:sp>
      <p:sp>
        <p:nvSpPr>
          <p:cNvPr id="3" name="Content Placeholder 2"/>
          <p:cNvSpPr>
            <a:spLocks noGrp="1"/>
          </p:cNvSpPr>
          <p:nvPr>
            <p:ph idx="1"/>
          </p:nvPr>
        </p:nvSpPr>
        <p:spPr/>
        <p:txBody>
          <a:bodyPr/>
          <a:lstStyle/>
          <a:p>
            <a:pPr lvl="0"/>
            <a:r>
              <a:rPr lang="en-US" dirty="0"/>
              <a:t>Colic from pain caused by an abdominal infarction,  </a:t>
            </a:r>
            <a:endParaRPr lang="en-US" dirty="0" smtClean="0"/>
          </a:p>
          <a:p>
            <a:pPr lvl="0"/>
            <a:r>
              <a:rPr lang="en-US" dirty="0" err="1" smtClean="0"/>
              <a:t>Dactylitis</a:t>
            </a:r>
            <a:r>
              <a:rPr lang="en-US" dirty="0" smtClean="0"/>
              <a:t> </a:t>
            </a:r>
            <a:r>
              <a:rPr lang="en-US" dirty="0"/>
              <a:t>or hand-foot syndrome from infarction of the small bones of the hands and feet</a:t>
            </a:r>
          </a:p>
          <a:p>
            <a:pPr lvl="0"/>
            <a:r>
              <a:rPr lang="en-US" dirty="0"/>
              <a:t>Splenomegaly from sequestered RBCs</a:t>
            </a:r>
          </a:p>
          <a:p>
            <a:endParaRPr lang="en-US" dirty="0"/>
          </a:p>
        </p:txBody>
      </p:sp>
    </p:spTree>
    <p:extLst>
      <p:ext uri="{BB962C8B-B14F-4D97-AF65-F5344CB8AC3E}">
        <p14:creationId xmlns:p14="http://schemas.microsoft.com/office/powerpoint/2010/main" val="1677905626"/>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S &amp; S in toddlers and preschoolers</a:t>
            </a:r>
            <a:endParaRPr lang="en-US" dirty="0"/>
          </a:p>
        </p:txBody>
      </p:sp>
      <p:sp>
        <p:nvSpPr>
          <p:cNvPr id="3" name="Content Placeholder 2"/>
          <p:cNvSpPr>
            <a:spLocks noGrp="1"/>
          </p:cNvSpPr>
          <p:nvPr>
            <p:ph idx="1"/>
          </p:nvPr>
        </p:nvSpPr>
        <p:spPr/>
        <p:txBody>
          <a:bodyPr/>
          <a:lstStyle/>
          <a:p>
            <a:pPr lvl="0"/>
            <a:r>
              <a:rPr lang="en-US" dirty="0" err="1"/>
              <a:t>Hypovolemia</a:t>
            </a:r>
            <a:r>
              <a:rPr lang="en-US" dirty="0"/>
              <a:t> and shock from sequestration of large amounts of blood in spleen</a:t>
            </a:r>
          </a:p>
          <a:p>
            <a:pPr lvl="0"/>
            <a:r>
              <a:rPr lang="en-US" dirty="0"/>
              <a:t>Pain at site of </a:t>
            </a:r>
            <a:r>
              <a:rPr lang="en-US" dirty="0" err="1"/>
              <a:t>vaso</a:t>
            </a:r>
            <a:r>
              <a:rPr lang="en-US" dirty="0"/>
              <a:t>-occlusive crisis</a:t>
            </a:r>
          </a:p>
          <a:p>
            <a:endParaRPr lang="en-US" dirty="0"/>
          </a:p>
        </p:txBody>
      </p:sp>
    </p:spTree>
    <p:extLst>
      <p:ext uri="{BB962C8B-B14F-4D97-AF65-F5344CB8AC3E}">
        <p14:creationId xmlns:p14="http://schemas.microsoft.com/office/powerpoint/2010/main" val="45561420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 &amp; S in school aged children and </a:t>
            </a:r>
            <a:r>
              <a:rPr lang="en-US" dirty="0" smtClean="0"/>
              <a:t>adolescents </a:t>
            </a:r>
            <a:endParaRPr lang="en-US" dirty="0"/>
          </a:p>
        </p:txBody>
      </p:sp>
      <p:sp>
        <p:nvSpPr>
          <p:cNvPr id="3" name="Content Placeholder 2"/>
          <p:cNvSpPr>
            <a:spLocks noGrp="1"/>
          </p:cNvSpPr>
          <p:nvPr>
            <p:ph idx="1"/>
          </p:nvPr>
        </p:nvSpPr>
        <p:spPr/>
        <p:txBody>
          <a:bodyPr/>
          <a:lstStyle/>
          <a:p>
            <a:pPr lvl="0"/>
            <a:r>
              <a:rPr lang="en-US" dirty="0"/>
              <a:t>Delayed growth and development and delayed sexual maturity</a:t>
            </a:r>
          </a:p>
          <a:p>
            <a:pPr lvl="0"/>
            <a:r>
              <a:rPr lang="en-US" dirty="0"/>
              <a:t>Enuresis</a:t>
            </a:r>
          </a:p>
          <a:p>
            <a:pPr lvl="0"/>
            <a:r>
              <a:rPr lang="en-US" dirty="0"/>
              <a:t>Extreme pain at site of crisis</a:t>
            </a:r>
          </a:p>
          <a:p>
            <a:pPr lvl="0"/>
            <a:r>
              <a:rPr lang="en-US" dirty="0"/>
              <a:t>History of pneumococcal pneumonia another infections due to atrophied spleen</a:t>
            </a:r>
          </a:p>
          <a:p>
            <a:r>
              <a:rPr lang="en-US" dirty="0"/>
              <a:t>Poor healing of leg wounds from inadequate peripheral circulation of oxygenated blood</a:t>
            </a:r>
          </a:p>
        </p:txBody>
      </p:sp>
    </p:spTree>
    <p:extLst>
      <p:ext uri="{BB962C8B-B14F-4D97-AF65-F5344CB8AC3E}">
        <p14:creationId xmlns:p14="http://schemas.microsoft.com/office/powerpoint/2010/main" val="4027356963"/>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Lab and diagnostic finding in Sickle Cell Anemia</a:t>
            </a:r>
            <a:endParaRPr lang="en-US" dirty="0"/>
          </a:p>
        </p:txBody>
      </p:sp>
      <p:sp>
        <p:nvSpPr>
          <p:cNvPr id="3" name="Content Placeholder 2"/>
          <p:cNvSpPr>
            <a:spLocks noGrp="1"/>
          </p:cNvSpPr>
          <p:nvPr>
            <p:ph idx="1"/>
          </p:nvPr>
        </p:nvSpPr>
        <p:spPr/>
        <p:txBody>
          <a:bodyPr/>
          <a:lstStyle/>
          <a:p>
            <a:pPr lvl="0"/>
            <a:r>
              <a:rPr lang="en-US" dirty="0"/>
              <a:t>Laboratory studies show </a:t>
            </a:r>
            <a:r>
              <a:rPr lang="en-US" dirty="0" err="1"/>
              <a:t>Hb</a:t>
            </a:r>
            <a:r>
              <a:rPr lang="en-US" dirty="0"/>
              <a:t> level is 6 to 9 g/dl (in a toddler).</a:t>
            </a:r>
          </a:p>
          <a:p>
            <a:pPr lvl="0"/>
            <a:r>
              <a:rPr lang="en-US" dirty="0"/>
              <a:t>More than 50% </a:t>
            </a:r>
            <a:r>
              <a:rPr lang="en-US" dirty="0" err="1"/>
              <a:t>Hb</a:t>
            </a:r>
            <a:r>
              <a:rPr lang="en-US" dirty="0"/>
              <a:t> S indicates sickle cell disease; a lower level of </a:t>
            </a:r>
            <a:r>
              <a:rPr lang="en-US" dirty="0" err="1"/>
              <a:t>Hb</a:t>
            </a:r>
            <a:r>
              <a:rPr lang="en-US" dirty="0"/>
              <a:t> S indicates sickle cell trait.</a:t>
            </a:r>
          </a:p>
          <a:p>
            <a:pPr lvl="0"/>
            <a:r>
              <a:rPr lang="en-US" dirty="0"/>
              <a:t>RBCs are crescent-shaped and prone to agglutination.</a:t>
            </a:r>
          </a:p>
          <a:p>
            <a:pPr marL="0" indent="0">
              <a:buNone/>
            </a:pPr>
            <a:endParaRPr lang="en-US" dirty="0"/>
          </a:p>
        </p:txBody>
      </p:sp>
    </p:spTree>
    <p:extLst>
      <p:ext uri="{BB962C8B-B14F-4D97-AF65-F5344CB8AC3E}">
        <p14:creationId xmlns:p14="http://schemas.microsoft.com/office/powerpoint/2010/main" val="84415079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Treatment for sickle cell anemia</a:t>
            </a:r>
            <a:endParaRPr lang="en-US" dirty="0"/>
          </a:p>
        </p:txBody>
      </p:sp>
      <p:sp>
        <p:nvSpPr>
          <p:cNvPr id="3" name="Content Placeholder 2"/>
          <p:cNvSpPr>
            <a:spLocks noGrp="1"/>
          </p:cNvSpPr>
          <p:nvPr>
            <p:ph idx="1"/>
          </p:nvPr>
        </p:nvSpPr>
        <p:spPr/>
        <p:txBody>
          <a:bodyPr>
            <a:normAutofit fontScale="85000" lnSpcReduction="20000"/>
          </a:bodyPr>
          <a:lstStyle/>
          <a:p>
            <a:pPr lvl="0"/>
            <a:r>
              <a:rPr lang="en-US" dirty="0"/>
              <a:t>Bed rest</a:t>
            </a:r>
          </a:p>
          <a:p>
            <a:pPr lvl="0"/>
            <a:r>
              <a:rPr lang="en-US" dirty="0"/>
              <a:t>Hydration with oral or I.V. fluid (may be increased to 3 L/day during crisis)</a:t>
            </a:r>
          </a:p>
          <a:p>
            <a:pPr lvl="0"/>
            <a:r>
              <a:rPr lang="en-US" dirty="0"/>
              <a:t>Short-term oxygen therapy (long-term oxygen decreases bone marrow activity, further aggravating anemia)</a:t>
            </a:r>
          </a:p>
          <a:p>
            <a:pPr lvl="0"/>
            <a:r>
              <a:rPr lang="en-US" dirty="0"/>
              <a:t>Transfusion therapy as necessary</a:t>
            </a:r>
          </a:p>
          <a:p>
            <a:pPr lvl="0"/>
            <a:r>
              <a:rPr lang="en-US" dirty="0"/>
              <a:t>Treatment for acidosis as necessary</a:t>
            </a:r>
          </a:p>
          <a:p>
            <a:pPr lvl="0"/>
            <a:r>
              <a:rPr lang="en-US" b="1" dirty="0"/>
              <a:t>Drug: </a:t>
            </a:r>
            <a:r>
              <a:rPr lang="en-US" dirty="0"/>
              <a:t>Analgesic(morphine or </a:t>
            </a:r>
            <a:r>
              <a:rPr lang="en-US" dirty="0" err="1"/>
              <a:t>hydromorphone</a:t>
            </a:r>
            <a:r>
              <a:rPr lang="en-US" dirty="0"/>
              <a:t>), </a:t>
            </a:r>
            <a:r>
              <a:rPr lang="en-US" dirty="0" err="1"/>
              <a:t>Hydroxyurea</a:t>
            </a:r>
            <a:r>
              <a:rPr lang="en-US" dirty="0"/>
              <a:t> </a:t>
            </a:r>
          </a:p>
          <a:p>
            <a:pPr lvl="0"/>
            <a:r>
              <a:rPr lang="en-US" b="1" dirty="0"/>
              <a:t>Nursing:</a:t>
            </a:r>
            <a:r>
              <a:rPr lang="en-US" dirty="0"/>
              <a:t> Describe the nursing </a:t>
            </a:r>
            <a:r>
              <a:rPr lang="en-US" dirty="0" smtClean="0"/>
              <a:t>management</a:t>
            </a:r>
            <a:endParaRPr lang="en-US" dirty="0"/>
          </a:p>
        </p:txBody>
      </p:sp>
    </p:spTree>
    <p:extLst>
      <p:ext uri="{BB962C8B-B14F-4D97-AF65-F5344CB8AC3E}">
        <p14:creationId xmlns:p14="http://schemas.microsoft.com/office/powerpoint/2010/main" val="1699315109"/>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Patient and family education</a:t>
            </a:r>
            <a:endParaRPr lang="en-US" dirty="0"/>
          </a:p>
        </p:txBody>
      </p:sp>
      <p:sp>
        <p:nvSpPr>
          <p:cNvPr id="3" name="Content Placeholder 2"/>
          <p:cNvSpPr>
            <a:spLocks noGrp="1"/>
          </p:cNvSpPr>
          <p:nvPr>
            <p:ph idx="1"/>
          </p:nvPr>
        </p:nvSpPr>
        <p:spPr/>
        <p:txBody>
          <a:bodyPr/>
          <a:lstStyle/>
          <a:p>
            <a:pPr lvl="0"/>
            <a:r>
              <a:rPr lang="en-US" dirty="0"/>
              <a:t>Avoiding activities that promote a crisis, such as excessive exercise, mountain climbing, or deep sea diving</a:t>
            </a:r>
          </a:p>
          <a:p>
            <a:pPr lvl="0"/>
            <a:r>
              <a:rPr lang="en-US" dirty="0"/>
              <a:t>Avoiding high altitudes</a:t>
            </a:r>
          </a:p>
          <a:p>
            <a:pPr lvl="0"/>
            <a:r>
              <a:rPr lang="en-US" dirty="0"/>
              <a:t>Seeking early treatment of illness to prevent dehydration</a:t>
            </a:r>
          </a:p>
          <a:p>
            <a:pPr lvl="0"/>
            <a:r>
              <a:rPr lang="en-US" dirty="0"/>
              <a:t>Avoiding aspirin use, which enhances acidosis and promotes sickling</a:t>
            </a:r>
          </a:p>
          <a:p>
            <a:endParaRPr lang="en-US" dirty="0"/>
          </a:p>
        </p:txBody>
      </p:sp>
    </p:spTree>
    <p:extLst>
      <p:ext uri="{BB962C8B-B14F-4D97-AF65-F5344CB8AC3E}">
        <p14:creationId xmlns:p14="http://schemas.microsoft.com/office/powerpoint/2010/main" val="242946087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Thalassemia </a:t>
            </a:r>
            <a:endParaRPr lang="en-US" dirty="0"/>
          </a:p>
        </p:txBody>
      </p:sp>
      <p:sp>
        <p:nvSpPr>
          <p:cNvPr id="3" name="Content Placeholder 2"/>
          <p:cNvSpPr>
            <a:spLocks noGrp="1"/>
          </p:cNvSpPr>
          <p:nvPr>
            <p:ph idx="1"/>
          </p:nvPr>
        </p:nvSpPr>
        <p:spPr/>
        <p:txBody>
          <a:bodyPr>
            <a:normAutofit lnSpcReduction="10000"/>
          </a:bodyPr>
          <a:lstStyle/>
          <a:p>
            <a:r>
              <a:rPr lang="en-US" dirty="0" smtClean="0"/>
              <a:t>Hereditary hemolytic anemia with characteristic frog –like or mongoloid </a:t>
            </a:r>
            <a:r>
              <a:rPr lang="en-US" dirty="0" err="1" smtClean="0"/>
              <a:t>facies</a:t>
            </a:r>
            <a:r>
              <a:rPr lang="en-US" dirty="0" smtClean="0"/>
              <a:t>, skeletal changes and splenomegaly as first described by Cooley in 1925</a:t>
            </a:r>
          </a:p>
          <a:p>
            <a:r>
              <a:rPr lang="en-US" dirty="0" smtClean="0"/>
              <a:t>Basic defect is a hereditary inability to produce </a:t>
            </a:r>
            <a:r>
              <a:rPr lang="en-US" dirty="0"/>
              <a:t>beta-chains (normal adult hemoglobin, </a:t>
            </a:r>
            <a:r>
              <a:rPr lang="en-US" dirty="0" err="1"/>
              <a:t>Hb</a:t>
            </a:r>
            <a:r>
              <a:rPr lang="en-US" dirty="0"/>
              <a:t>-A) </a:t>
            </a:r>
            <a:r>
              <a:rPr lang="en-US" dirty="0" smtClean="0"/>
              <a:t>which results </a:t>
            </a:r>
            <a:r>
              <a:rPr lang="en-US" dirty="0"/>
              <a:t>in </a:t>
            </a:r>
            <a:r>
              <a:rPr lang="en-US" b="1" dirty="0"/>
              <a:t>erythrocytes</a:t>
            </a:r>
            <a:r>
              <a:rPr lang="en-US" dirty="0"/>
              <a:t> that are </a:t>
            </a:r>
            <a:r>
              <a:rPr lang="en-US" b="1" dirty="0"/>
              <a:t>thin</a:t>
            </a:r>
            <a:r>
              <a:rPr lang="en-US" dirty="0"/>
              <a:t> and have </a:t>
            </a:r>
            <a:r>
              <a:rPr lang="en-US" b="1" dirty="0" smtClean="0"/>
              <a:t>short lifespan</a:t>
            </a:r>
            <a:r>
              <a:rPr lang="en-US" b="1" dirty="0"/>
              <a:t>.</a:t>
            </a:r>
          </a:p>
        </p:txBody>
      </p:sp>
    </p:spTree>
    <p:extLst>
      <p:ext uri="{BB962C8B-B14F-4D97-AF65-F5344CB8AC3E}">
        <p14:creationId xmlns:p14="http://schemas.microsoft.com/office/powerpoint/2010/main" val="339641217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Thalassemia </a:t>
            </a:r>
            <a:endParaRPr lang="en-US" dirty="0"/>
          </a:p>
        </p:txBody>
      </p:sp>
      <p:sp>
        <p:nvSpPr>
          <p:cNvPr id="3" name="Content Placeholder 2"/>
          <p:cNvSpPr>
            <a:spLocks noGrp="1"/>
          </p:cNvSpPr>
          <p:nvPr>
            <p:ph idx="1"/>
          </p:nvPr>
        </p:nvSpPr>
        <p:spPr/>
        <p:txBody>
          <a:bodyPr>
            <a:normAutofit lnSpcReduction="10000"/>
          </a:bodyPr>
          <a:lstStyle/>
          <a:p>
            <a:r>
              <a:rPr lang="en-US" dirty="0"/>
              <a:t>The result is hemolytic anemia </a:t>
            </a:r>
            <a:r>
              <a:rPr lang="en-US" dirty="0" smtClean="0"/>
              <a:t>with characteristic </a:t>
            </a:r>
            <a:r>
              <a:rPr lang="en-US" dirty="0"/>
              <a:t>changes in blood and various organs</a:t>
            </a:r>
            <a:r>
              <a:rPr lang="en-US" dirty="0" smtClean="0"/>
              <a:t>.</a:t>
            </a:r>
          </a:p>
          <a:p>
            <a:r>
              <a:rPr lang="en-US" dirty="0" smtClean="0"/>
              <a:t>The body then compensates by increased production of fetal hemoglobin (</a:t>
            </a:r>
            <a:r>
              <a:rPr lang="en-US" dirty="0" err="1" smtClean="0"/>
              <a:t>Hb</a:t>
            </a:r>
            <a:r>
              <a:rPr lang="en-US" dirty="0" smtClean="0"/>
              <a:t>-F).</a:t>
            </a:r>
          </a:p>
          <a:p>
            <a:r>
              <a:rPr lang="en-US" dirty="0"/>
              <a:t>In the </a:t>
            </a:r>
            <a:r>
              <a:rPr lang="en-US" dirty="0" smtClean="0"/>
              <a:t>peripheral blood</a:t>
            </a:r>
            <a:r>
              <a:rPr lang="en-US" dirty="0"/>
              <a:t>, a large number of </a:t>
            </a:r>
            <a:r>
              <a:rPr lang="en-US" dirty="0" err="1"/>
              <a:t>normoblasts</a:t>
            </a:r>
            <a:r>
              <a:rPr lang="en-US" dirty="0"/>
              <a:t>, target cell </a:t>
            </a:r>
            <a:r>
              <a:rPr lang="en-US" dirty="0" smtClean="0"/>
              <a:t>and microcytic </a:t>
            </a:r>
            <a:r>
              <a:rPr lang="en-US" dirty="0"/>
              <a:t>hypochromic erythrocytes are present.</a:t>
            </a:r>
          </a:p>
          <a:p>
            <a:r>
              <a:rPr lang="en-US" dirty="0"/>
              <a:t>Reticulocyte count is increased.</a:t>
            </a:r>
          </a:p>
        </p:txBody>
      </p:sp>
    </p:spTree>
    <p:extLst>
      <p:ext uri="{BB962C8B-B14F-4D97-AF65-F5344CB8AC3E}">
        <p14:creationId xmlns:p14="http://schemas.microsoft.com/office/powerpoint/2010/main" val="12210198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Iron deficiency anemia</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Most common in childhood.</a:t>
            </a:r>
          </a:p>
          <a:p>
            <a:r>
              <a:rPr lang="en-US" dirty="0" err="1" smtClean="0"/>
              <a:t>Xtised</a:t>
            </a:r>
            <a:r>
              <a:rPr lang="en-US" dirty="0" smtClean="0"/>
              <a:t> by poor RBC production</a:t>
            </a:r>
          </a:p>
          <a:p>
            <a:r>
              <a:rPr lang="en-US" dirty="0" smtClean="0"/>
              <a:t>Insufficient body stores of iron lead to </a:t>
            </a:r>
          </a:p>
          <a:p>
            <a:pPr marL="514350" lvl="0" indent="-514350">
              <a:buFont typeface="+mj-lt"/>
              <a:buAutoNum type="alphaLcPeriod"/>
            </a:pPr>
            <a:r>
              <a:rPr lang="en-US" dirty="0"/>
              <a:t>D</a:t>
            </a:r>
            <a:r>
              <a:rPr lang="en-US" dirty="0" smtClean="0"/>
              <a:t>epleted </a:t>
            </a:r>
            <a:r>
              <a:rPr lang="en-US" dirty="0"/>
              <a:t>RBC mass</a:t>
            </a:r>
          </a:p>
          <a:p>
            <a:pPr marL="514350" lvl="0" indent="-514350">
              <a:buFont typeface="+mj-lt"/>
              <a:buAutoNum type="alphaLcPeriod"/>
            </a:pPr>
            <a:r>
              <a:rPr lang="en-US" dirty="0"/>
              <a:t>D</a:t>
            </a:r>
            <a:r>
              <a:rPr lang="en-US" dirty="0" smtClean="0"/>
              <a:t>ecreased </a:t>
            </a:r>
            <a:r>
              <a:rPr lang="en-US" dirty="0"/>
              <a:t>hemoglobin concentration (</a:t>
            </a:r>
            <a:r>
              <a:rPr lang="en-US" dirty="0" err="1"/>
              <a:t>hypochromia</a:t>
            </a:r>
            <a:r>
              <a:rPr lang="en-US" dirty="0"/>
              <a:t>)</a:t>
            </a:r>
          </a:p>
          <a:p>
            <a:pPr marL="514350" indent="-514350">
              <a:buFont typeface="+mj-lt"/>
              <a:buAutoNum type="alphaLcPeriod"/>
            </a:pPr>
            <a:r>
              <a:rPr lang="en-US" dirty="0"/>
              <a:t>Decreased oxygen-carrying capacity of the blood. </a:t>
            </a:r>
            <a:r>
              <a:rPr lang="en-US" dirty="0" smtClean="0"/>
              <a:t>Mostly occurs </a:t>
            </a:r>
            <a:r>
              <a:rPr lang="en-US" dirty="0"/>
              <a:t>when the child experiences rapid physical growth, low iron intake, inadequate iron absorption, or loss of blood</a:t>
            </a:r>
          </a:p>
        </p:txBody>
      </p:sp>
    </p:spTree>
    <p:extLst>
      <p:ext uri="{BB962C8B-B14F-4D97-AF65-F5344CB8AC3E}">
        <p14:creationId xmlns:p14="http://schemas.microsoft.com/office/powerpoint/2010/main" val="2485031719"/>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Thalassemia </a:t>
            </a:r>
            <a:r>
              <a:rPr lang="en-US" dirty="0" smtClean="0"/>
              <a:t>clinical features </a:t>
            </a:r>
            <a:endParaRPr lang="en-US" dirty="0"/>
          </a:p>
        </p:txBody>
      </p:sp>
      <p:sp>
        <p:nvSpPr>
          <p:cNvPr id="3" name="Content Placeholder 2"/>
          <p:cNvSpPr>
            <a:spLocks noGrp="1"/>
          </p:cNvSpPr>
          <p:nvPr>
            <p:ph idx="1"/>
          </p:nvPr>
        </p:nvSpPr>
        <p:spPr/>
        <p:txBody>
          <a:bodyPr>
            <a:normAutofit fontScale="92500" lnSpcReduction="20000"/>
          </a:bodyPr>
          <a:lstStyle/>
          <a:p>
            <a:r>
              <a:rPr lang="en-US" dirty="0" smtClean="0"/>
              <a:t>Symptoms start manifesting from about 3 months of age with </a:t>
            </a:r>
          </a:p>
          <a:p>
            <a:r>
              <a:rPr lang="en-US" dirty="0" smtClean="0"/>
              <a:t>Progressive pallor</a:t>
            </a:r>
          </a:p>
          <a:p>
            <a:r>
              <a:rPr lang="en-US" dirty="0"/>
              <a:t>G</a:t>
            </a:r>
            <a:r>
              <a:rPr lang="en-US" dirty="0" smtClean="0"/>
              <a:t>rowth failure</a:t>
            </a:r>
          </a:p>
          <a:p>
            <a:r>
              <a:rPr lang="en-US" dirty="0" smtClean="0"/>
              <a:t>Jaundice of varying </a:t>
            </a:r>
            <a:r>
              <a:rPr lang="en-US" dirty="0"/>
              <a:t>degree </a:t>
            </a:r>
          </a:p>
          <a:p>
            <a:r>
              <a:rPr lang="en-US" dirty="0" smtClean="0"/>
              <a:t>Enlargement </a:t>
            </a:r>
            <a:r>
              <a:rPr lang="en-US" dirty="0"/>
              <a:t>of liver and spleen.</a:t>
            </a:r>
          </a:p>
          <a:p>
            <a:r>
              <a:rPr lang="en-US" dirty="0"/>
              <a:t>Recurrent respiratory infections are common.</a:t>
            </a:r>
          </a:p>
          <a:p>
            <a:r>
              <a:rPr lang="en-US" dirty="0" smtClean="0"/>
              <a:t>Lymphadenopathy </a:t>
            </a:r>
            <a:r>
              <a:rPr lang="en-US" dirty="0"/>
              <a:t>may be present. </a:t>
            </a:r>
            <a:endParaRPr lang="en-US" dirty="0" smtClean="0"/>
          </a:p>
          <a:p>
            <a:r>
              <a:rPr lang="en-US" dirty="0" smtClean="0"/>
              <a:t>Physical</a:t>
            </a:r>
            <a:r>
              <a:rPr lang="en-US" dirty="0"/>
              <a:t> </a:t>
            </a:r>
            <a:r>
              <a:rPr lang="en-US" dirty="0" smtClean="0"/>
              <a:t>retardation </a:t>
            </a:r>
            <a:r>
              <a:rPr lang="en-US" dirty="0"/>
              <a:t>of growth may be accompanied </a:t>
            </a:r>
            <a:r>
              <a:rPr lang="en-US" dirty="0" smtClean="0"/>
              <a:t>by </a:t>
            </a:r>
            <a:r>
              <a:rPr lang="en-US" dirty="0" err="1" smtClean="0"/>
              <a:t>hypogonadism</a:t>
            </a:r>
            <a:r>
              <a:rPr lang="en-US" dirty="0"/>
              <a:t>.</a:t>
            </a:r>
          </a:p>
        </p:txBody>
      </p:sp>
    </p:spTree>
    <p:extLst>
      <p:ext uri="{BB962C8B-B14F-4D97-AF65-F5344CB8AC3E}">
        <p14:creationId xmlns:p14="http://schemas.microsoft.com/office/powerpoint/2010/main" val="12937246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Thalassemia </a:t>
            </a:r>
            <a:r>
              <a:rPr lang="en-US" dirty="0"/>
              <a:t>clinical features </a:t>
            </a:r>
          </a:p>
        </p:txBody>
      </p:sp>
      <p:sp>
        <p:nvSpPr>
          <p:cNvPr id="3" name="Content Placeholder 2"/>
          <p:cNvSpPr>
            <a:spLocks noGrp="1"/>
          </p:cNvSpPr>
          <p:nvPr>
            <p:ph idx="1"/>
          </p:nvPr>
        </p:nvSpPr>
        <p:spPr/>
        <p:txBody>
          <a:bodyPr>
            <a:normAutofit/>
          </a:bodyPr>
          <a:lstStyle/>
          <a:p>
            <a:r>
              <a:rPr lang="en-US" dirty="0"/>
              <a:t>The facial appearance is characteristic with </a:t>
            </a:r>
            <a:r>
              <a:rPr lang="en-US" dirty="0" smtClean="0"/>
              <a:t>frontal bossing</a:t>
            </a:r>
            <a:r>
              <a:rPr lang="en-US" dirty="0"/>
              <a:t>, prominent maxilla (exposing the teeth</a:t>
            </a:r>
            <a:r>
              <a:rPr lang="en-US" dirty="0" smtClean="0"/>
              <a:t>), depressed </a:t>
            </a:r>
            <a:r>
              <a:rPr lang="en-US" dirty="0"/>
              <a:t>bridge of nose, and malocclusion of teeth</a:t>
            </a:r>
          </a:p>
          <a:p>
            <a:r>
              <a:rPr lang="en-US" dirty="0" smtClean="0"/>
              <a:t>This </a:t>
            </a:r>
            <a:r>
              <a:rPr lang="en-US" dirty="0"/>
              <a:t>appearance is often </a:t>
            </a:r>
            <a:r>
              <a:rPr lang="en-US" dirty="0" smtClean="0"/>
              <a:t>referred to </a:t>
            </a:r>
            <a:r>
              <a:rPr lang="en-US" dirty="0"/>
              <a:t>as </a:t>
            </a:r>
            <a:r>
              <a:rPr lang="en-US" i="1" dirty="0" smtClean="0"/>
              <a:t>thalassemia </a:t>
            </a:r>
            <a:r>
              <a:rPr lang="en-US" dirty="0"/>
              <a:t>or </a:t>
            </a:r>
            <a:r>
              <a:rPr lang="en-US" i="1" dirty="0"/>
              <a:t>hemolytic </a:t>
            </a:r>
            <a:r>
              <a:rPr lang="en-US" i="1" dirty="0" err="1"/>
              <a:t>facies</a:t>
            </a:r>
            <a:r>
              <a:rPr lang="en-US" dirty="0"/>
              <a:t>.</a:t>
            </a:r>
          </a:p>
        </p:txBody>
      </p:sp>
    </p:spTree>
    <p:extLst>
      <p:ext uri="{BB962C8B-B14F-4D97-AF65-F5344CB8AC3E}">
        <p14:creationId xmlns:p14="http://schemas.microsoft.com/office/powerpoint/2010/main" val="138438385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Hemolytic </a:t>
            </a:r>
            <a:r>
              <a:rPr lang="en-US" dirty="0" err="1" smtClean="0"/>
              <a:t>facies</a:t>
            </a:r>
            <a:r>
              <a:rPr lang="en-US" dirty="0" smtClean="0"/>
              <a:t> of </a:t>
            </a:r>
            <a:r>
              <a:rPr lang="en-US" dirty="0" smtClean="0"/>
              <a:t>thalassemia</a:t>
            </a:r>
            <a:endParaRPr lang="en-US" dirty="0"/>
          </a:p>
        </p:txBody>
      </p:sp>
      <p:pic>
        <p:nvPicPr>
          <p:cNvPr id="1026" name="Picture 2"/>
          <p:cNvPicPr>
            <a:picLocks noGrp="1" noChangeAspect="1" noChangeArrowheads="1"/>
          </p:cNvPicPr>
          <p:nvPr>
            <p:ph idx="1"/>
          </p:nvPr>
        </p:nvPicPr>
        <p:blipFill>
          <a:blip r:embed="rId2">
            <a:extLst>
              <a:ext uri="{28A0092B-C50C-407E-A947-70E740481C1C}">
                <a14:useLocalDpi xmlns:a14="http://schemas.microsoft.com/office/drawing/2010/main" val="0"/>
              </a:ext>
            </a:extLst>
          </a:blip>
          <a:srcRect/>
          <a:stretch>
            <a:fillRect/>
          </a:stretch>
        </p:blipFill>
        <p:spPr bwMode="auto">
          <a:xfrm>
            <a:off x="1600200" y="1962944"/>
            <a:ext cx="5314950" cy="428545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7714775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Thalassemia clinical features</a:t>
            </a:r>
            <a:endParaRPr lang="en-US" dirty="0"/>
          </a:p>
        </p:txBody>
      </p:sp>
      <p:sp>
        <p:nvSpPr>
          <p:cNvPr id="3" name="Content Placeholder 2"/>
          <p:cNvSpPr>
            <a:spLocks noGrp="1"/>
          </p:cNvSpPr>
          <p:nvPr>
            <p:ph idx="1"/>
          </p:nvPr>
        </p:nvSpPr>
        <p:spPr/>
        <p:txBody>
          <a:bodyPr>
            <a:normAutofit fontScale="92500" lnSpcReduction="20000"/>
          </a:bodyPr>
          <a:lstStyle/>
          <a:p>
            <a:r>
              <a:rPr lang="en-US" dirty="0"/>
              <a:t>Increased pigmentation of the skin due to high </a:t>
            </a:r>
            <a:r>
              <a:rPr lang="en-US" dirty="0" smtClean="0"/>
              <a:t>level of </a:t>
            </a:r>
            <a:r>
              <a:rPr lang="en-US" dirty="0"/>
              <a:t>melanin in the epithelium and hemosiderin in </a:t>
            </a:r>
            <a:r>
              <a:rPr lang="en-US" dirty="0" smtClean="0"/>
              <a:t>the dermis </a:t>
            </a:r>
            <a:r>
              <a:rPr lang="en-US" dirty="0"/>
              <a:t>may </a:t>
            </a:r>
            <a:r>
              <a:rPr lang="en-US" dirty="0" smtClean="0"/>
              <a:t>occur</a:t>
            </a:r>
          </a:p>
          <a:p>
            <a:r>
              <a:rPr lang="en-US" dirty="0"/>
              <a:t>By adolescence</a:t>
            </a:r>
            <a:r>
              <a:rPr lang="en-US" dirty="0" smtClean="0"/>
              <a:t>, </a:t>
            </a:r>
            <a:r>
              <a:rPr lang="en-US" dirty="0"/>
              <a:t>subject develops </a:t>
            </a:r>
            <a:r>
              <a:rPr lang="en-US" dirty="0" smtClean="0"/>
              <a:t>significant cardiomyopathy </a:t>
            </a:r>
            <a:r>
              <a:rPr lang="en-US" dirty="0"/>
              <a:t>due to chronic anemia and </a:t>
            </a:r>
            <a:r>
              <a:rPr lang="en-US" dirty="0" smtClean="0"/>
              <a:t>progressive myocardial </a:t>
            </a:r>
            <a:r>
              <a:rPr lang="en-US" dirty="0"/>
              <a:t>iron deposition as a result of </a:t>
            </a:r>
            <a:r>
              <a:rPr lang="en-US" dirty="0" smtClean="0"/>
              <a:t>increased iron </a:t>
            </a:r>
            <a:r>
              <a:rPr lang="en-US" dirty="0"/>
              <a:t>turnover. </a:t>
            </a:r>
            <a:endParaRPr lang="en-US" dirty="0" smtClean="0"/>
          </a:p>
          <a:p>
            <a:r>
              <a:rPr lang="en-US" dirty="0" err="1" smtClean="0"/>
              <a:t>Dysarrhythmias</a:t>
            </a:r>
            <a:r>
              <a:rPr lang="en-US" dirty="0"/>
              <a:t>, </a:t>
            </a:r>
            <a:r>
              <a:rPr lang="en-US" dirty="0" err="1"/>
              <a:t>atrioventricular</a:t>
            </a:r>
            <a:r>
              <a:rPr lang="en-US" dirty="0"/>
              <a:t> </a:t>
            </a:r>
            <a:r>
              <a:rPr lang="en-US" dirty="0" smtClean="0"/>
              <a:t>blocks and </a:t>
            </a:r>
            <a:r>
              <a:rPr lang="en-US" dirty="0"/>
              <a:t>other conduction disorders, pericarditis and </a:t>
            </a:r>
            <a:r>
              <a:rPr lang="en-US" dirty="0" smtClean="0"/>
              <a:t>even cardiac </a:t>
            </a:r>
            <a:r>
              <a:rPr lang="en-US" dirty="0" err="1"/>
              <a:t>temponade</a:t>
            </a:r>
            <a:r>
              <a:rPr lang="en-US" dirty="0"/>
              <a:t>, CCF and ECG repolarization </a:t>
            </a:r>
            <a:r>
              <a:rPr lang="en-US" dirty="0" smtClean="0"/>
              <a:t>abnormalities may </a:t>
            </a:r>
            <a:r>
              <a:rPr lang="en-US" dirty="0"/>
              <a:t>be encountered</a:t>
            </a:r>
          </a:p>
        </p:txBody>
      </p:sp>
    </p:spTree>
    <p:extLst>
      <p:ext uri="{BB962C8B-B14F-4D97-AF65-F5344CB8AC3E}">
        <p14:creationId xmlns:p14="http://schemas.microsoft.com/office/powerpoint/2010/main" val="125922423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Diagnosis of </a:t>
            </a:r>
            <a:r>
              <a:rPr lang="en-US" dirty="0" smtClean="0"/>
              <a:t>thalassemia </a:t>
            </a:r>
            <a:endParaRPr lang="en-US" dirty="0"/>
          </a:p>
        </p:txBody>
      </p:sp>
      <p:sp>
        <p:nvSpPr>
          <p:cNvPr id="3" name="Content Placeholder 2"/>
          <p:cNvSpPr>
            <a:spLocks noGrp="1"/>
          </p:cNvSpPr>
          <p:nvPr>
            <p:ph idx="1"/>
          </p:nvPr>
        </p:nvSpPr>
        <p:spPr/>
        <p:txBody>
          <a:bodyPr/>
          <a:lstStyle/>
          <a:p>
            <a:r>
              <a:rPr lang="en-US" dirty="0"/>
              <a:t>Blood picture shows a microcytic hypochromic </a:t>
            </a:r>
            <a:r>
              <a:rPr lang="en-US" dirty="0" smtClean="0"/>
              <a:t>anemia (usually </a:t>
            </a:r>
            <a:r>
              <a:rPr lang="en-US" dirty="0"/>
              <a:t>the hemoglobin between 4 to 9 g/dl range</a:t>
            </a:r>
            <a:r>
              <a:rPr lang="en-US" dirty="0" smtClean="0"/>
              <a:t>)</a:t>
            </a:r>
          </a:p>
          <a:p>
            <a:r>
              <a:rPr lang="en-US" dirty="0"/>
              <a:t>Bone marrow </a:t>
            </a:r>
            <a:r>
              <a:rPr lang="en-US" dirty="0" smtClean="0"/>
              <a:t>shows </a:t>
            </a:r>
            <a:r>
              <a:rPr lang="en-US" dirty="0" err="1" smtClean="0"/>
              <a:t>erythroid</a:t>
            </a:r>
            <a:r>
              <a:rPr lang="en-US" dirty="0" smtClean="0"/>
              <a:t> hyperplasia</a:t>
            </a:r>
          </a:p>
          <a:p>
            <a:r>
              <a:rPr lang="en-US" i="1" dirty="0"/>
              <a:t>Fetal hemoglobin</a:t>
            </a:r>
            <a:r>
              <a:rPr lang="en-US" dirty="0"/>
              <a:t>, measured by </a:t>
            </a:r>
            <a:r>
              <a:rPr lang="en-US" dirty="0" smtClean="0"/>
              <a:t>electrophoresis, exceeds </a:t>
            </a:r>
            <a:r>
              <a:rPr lang="en-US" dirty="0"/>
              <a:t>40% of the total*.</a:t>
            </a:r>
          </a:p>
        </p:txBody>
      </p:sp>
    </p:spTree>
    <p:extLst>
      <p:ext uri="{BB962C8B-B14F-4D97-AF65-F5344CB8AC3E}">
        <p14:creationId xmlns:p14="http://schemas.microsoft.com/office/powerpoint/2010/main" val="3354941009"/>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Diagnosis of </a:t>
            </a:r>
            <a:r>
              <a:rPr lang="en-US" dirty="0" smtClean="0"/>
              <a:t>thalassemia</a:t>
            </a:r>
            <a:endParaRPr lang="en-US" dirty="0"/>
          </a:p>
        </p:txBody>
      </p:sp>
      <p:sp>
        <p:nvSpPr>
          <p:cNvPr id="3" name="Content Placeholder 2"/>
          <p:cNvSpPr>
            <a:spLocks noGrp="1"/>
          </p:cNvSpPr>
          <p:nvPr>
            <p:ph idx="1"/>
          </p:nvPr>
        </p:nvSpPr>
        <p:spPr/>
        <p:txBody>
          <a:bodyPr>
            <a:normAutofit lnSpcReduction="10000"/>
          </a:bodyPr>
          <a:lstStyle/>
          <a:p>
            <a:r>
              <a:rPr lang="en-US" i="1" dirty="0"/>
              <a:t>Radiologic findings </a:t>
            </a:r>
            <a:r>
              <a:rPr lang="en-US" dirty="0"/>
              <a:t>include thinning of the </a:t>
            </a:r>
            <a:r>
              <a:rPr lang="en-US" dirty="0" smtClean="0"/>
              <a:t>cortex, widening </a:t>
            </a:r>
            <a:r>
              <a:rPr lang="en-US" dirty="0"/>
              <a:t>of the medulla (due to marrow </a:t>
            </a:r>
            <a:r>
              <a:rPr lang="en-US" dirty="0" smtClean="0"/>
              <a:t>hyperplasia) and </a:t>
            </a:r>
            <a:r>
              <a:rPr lang="en-US" dirty="0"/>
              <a:t>coarsening of </a:t>
            </a:r>
            <a:r>
              <a:rPr lang="en-US" dirty="0" err="1"/>
              <a:t>trabeculations</a:t>
            </a:r>
            <a:r>
              <a:rPr lang="en-US" dirty="0"/>
              <a:t> in the long </a:t>
            </a:r>
            <a:r>
              <a:rPr lang="en-US" dirty="0" smtClean="0"/>
              <a:t>bones, metacarpals </a:t>
            </a:r>
            <a:r>
              <a:rPr lang="en-US" dirty="0"/>
              <a:t>and </a:t>
            </a:r>
            <a:r>
              <a:rPr lang="en-US" dirty="0" smtClean="0"/>
              <a:t>metatarsals</a:t>
            </a:r>
          </a:p>
          <a:p>
            <a:r>
              <a:rPr lang="en-US" dirty="0" smtClean="0"/>
              <a:t>Skull shows the </a:t>
            </a:r>
            <a:r>
              <a:rPr lang="en-US" dirty="0"/>
              <a:t>“hair-on-end” appearance due to vertical </a:t>
            </a:r>
            <a:r>
              <a:rPr lang="en-US" dirty="0" smtClean="0"/>
              <a:t>striations from </a:t>
            </a:r>
            <a:r>
              <a:rPr lang="en-US" dirty="0"/>
              <a:t>widening of the </a:t>
            </a:r>
            <a:r>
              <a:rPr lang="en-US" dirty="0" err="1"/>
              <a:t>diploic</a:t>
            </a:r>
            <a:r>
              <a:rPr lang="en-US" dirty="0"/>
              <a:t> space and atrophy of </a:t>
            </a:r>
            <a:r>
              <a:rPr lang="en-US" dirty="0" smtClean="0"/>
              <a:t>the outer </a:t>
            </a:r>
            <a:r>
              <a:rPr lang="en-US" dirty="0"/>
              <a:t>table of the skull </a:t>
            </a:r>
          </a:p>
        </p:txBody>
      </p:sp>
    </p:spTree>
    <p:extLst>
      <p:ext uri="{BB962C8B-B14F-4D97-AF65-F5344CB8AC3E}">
        <p14:creationId xmlns:p14="http://schemas.microsoft.com/office/powerpoint/2010/main" val="308752925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p:cNvSpPr>
            <a:spLocks noGrp="1"/>
          </p:cNvSpPr>
          <p:nvPr>
            <p:ph type="title"/>
          </p:nvPr>
        </p:nvSpPr>
        <p:spPr/>
        <p:txBody>
          <a:bodyPr/>
          <a:lstStyle/>
          <a:p>
            <a:r>
              <a:rPr lang="en-US" dirty="0" err="1" smtClean="0"/>
              <a:t>Thalasemmia</a:t>
            </a:r>
            <a:r>
              <a:rPr lang="en-US" dirty="0" smtClean="0"/>
              <a:t> </a:t>
            </a:r>
            <a:endParaRPr lang="en-US" dirty="0"/>
          </a:p>
        </p:txBody>
      </p:sp>
      <p:sp>
        <p:nvSpPr>
          <p:cNvPr id="5" name="Content Placeholder 4"/>
          <p:cNvSpPr>
            <a:spLocks noGrp="1"/>
          </p:cNvSpPr>
          <p:nvPr>
            <p:ph idx="1"/>
          </p:nvPr>
        </p:nvSpPr>
        <p:spPr/>
        <p:txBody>
          <a:bodyPr/>
          <a:lstStyle/>
          <a:p>
            <a:r>
              <a:rPr lang="en-US" dirty="0"/>
              <a:t>X-ray hand and forearm showing thinning of </a:t>
            </a:r>
            <a:r>
              <a:rPr lang="en-US" dirty="0" smtClean="0"/>
              <a:t>the cortex </a:t>
            </a:r>
            <a:r>
              <a:rPr lang="en-US" dirty="0"/>
              <a:t>and coarsening of </a:t>
            </a:r>
            <a:r>
              <a:rPr lang="en-US" dirty="0" err="1"/>
              <a:t>trabeculae</a:t>
            </a:r>
            <a:r>
              <a:rPr lang="en-US" dirty="0"/>
              <a:t> in thalassemia </a:t>
            </a:r>
            <a:r>
              <a:rPr lang="en-US" dirty="0" smtClean="0"/>
              <a:t>major</a:t>
            </a:r>
          </a:p>
          <a:p>
            <a:endParaRPr lang="en-US" dirty="0"/>
          </a:p>
        </p:txBody>
      </p:sp>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962400" y="2743200"/>
            <a:ext cx="4543425" cy="3867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77521540"/>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Treatment of </a:t>
            </a:r>
            <a:r>
              <a:rPr lang="en-US" dirty="0" smtClean="0"/>
              <a:t>thalassemia</a:t>
            </a:r>
            <a:endParaRPr lang="en-US" dirty="0"/>
          </a:p>
        </p:txBody>
      </p:sp>
      <p:sp>
        <p:nvSpPr>
          <p:cNvPr id="3" name="Content Placeholder 2"/>
          <p:cNvSpPr>
            <a:spLocks noGrp="1"/>
          </p:cNvSpPr>
          <p:nvPr>
            <p:ph idx="1"/>
          </p:nvPr>
        </p:nvSpPr>
        <p:spPr/>
        <p:txBody>
          <a:bodyPr/>
          <a:lstStyle/>
          <a:p>
            <a:r>
              <a:rPr lang="en-US" dirty="0" smtClean="0"/>
              <a:t>Allogeneic </a:t>
            </a:r>
            <a:r>
              <a:rPr lang="en-US" dirty="0" smtClean="0"/>
              <a:t>bone marrow </a:t>
            </a:r>
            <a:r>
              <a:rPr lang="en-US" dirty="0" smtClean="0"/>
              <a:t>transplant using </a:t>
            </a:r>
            <a:r>
              <a:rPr lang="en-US" dirty="0" smtClean="0"/>
              <a:t>a </a:t>
            </a:r>
            <a:r>
              <a:rPr lang="en-US" dirty="0" smtClean="0"/>
              <a:t>matched </a:t>
            </a:r>
            <a:r>
              <a:rPr lang="en-US" dirty="0" smtClean="0"/>
              <a:t>sibling donor is currently the curative treatment- though expensive</a:t>
            </a:r>
          </a:p>
          <a:p>
            <a:r>
              <a:rPr lang="en-US" dirty="0" smtClean="0"/>
              <a:t>Transfusion-chelation therapy-</a:t>
            </a:r>
          </a:p>
          <a:p>
            <a:r>
              <a:rPr lang="en-US" dirty="0" smtClean="0"/>
              <a:t>Blood transfusion every 3-5 weeks  </a:t>
            </a:r>
            <a:r>
              <a:rPr lang="en-US" dirty="0" smtClean="0"/>
              <a:t>maintaining </a:t>
            </a:r>
            <a:r>
              <a:rPr lang="en-US" dirty="0" smtClean="0"/>
              <a:t>HB between 9-11g/dl</a:t>
            </a:r>
            <a:endParaRPr lang="en-US" dirty="0"/>
          </a:p>
        </p:txBody>
      </p:sp>
    </p:spTree>
    <p:extLst>
      <p:ext uri="{BB962C8B-B14F-4D97-AF65-F5344CB8AC3E}">
        <p14:creationId xmlns:p14="http://schemas.microsoft.com/office/powerpoint/2010/main" val="991368621"/>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Treatment for </a:t>
            </a:r>
            <a:r>
              <a:rPr lang="en-US" dirty="0" smtClean="0"/>
              <a:t>thalassemia</a:t>
            </a:r>
            <a:endParaRPr lang="en-US" dirty="0"/>
          </a:p>
        </p:txBody>
      </p:sp>
      <p:sp>
        <p:nvSpPr>
          <p:cNvPr id="3" name="Content Placeholder 2"/>
          <p:cNvSpPr>
            <a:spLocks noGrp="1"/>
          </p:cNvSpPr>
          <p:nvPr>
            <p:ph idx="1"/>
          </p:nvPr>
        </p:nvSpPr>
        <p:spPr/>
        <p:txBody>
          <a:bodyPr/>
          <a:lstStyle/>
          <a:p>
            <a:r>
              <a:rPr lang="en-US" dirty="0" err="1" smtClean="0"/>
              <a:t>Desferrioxamine</a:t>
            </a:r>
            <a:r>
              <a:rPr lang="en-US" dirty="0" smtClean="0"/>
              <a:t>- most effective iron </a:t>
            </a:r>
            <a:r>
              <a:rPr lang="en-US" dirty="0" err="1" smtClean="0"/>
              <a:t>chelator</a:t>
            </a:r>
            <a:r>
              <a:rPr lang="en-US" dirty="0" smtClean="0"/>
              <a:t> available</a:t>
            </a:r>
          </a:p>
          <a:p>
            <a:r>
              <a:rPr lang="en-US" dirty="0" smtClean="0"/>
              <a:t>Folic acid supplementation</a:t>
            </a:r>
          </a:p>
          <a:p>
            <a:r>
              <a:rPr lang="en-US" dirty="0" smtClean="0"/>
              <a:t>Human recombinant </a:t>
            </a:r>
            <a:r>
              <a:rPr lang="en-US" dirty="0" smtClean="0"/>
              <a:t>erythropoietin </a:t>
            </a:r>
            <a:r>
              <a:rPr lang="en-US" dirty="0" smtClean="0"/>
              <a:t>may </a:t>
            </a:r>
            <a:r>
              <a:rPr lang="en-US" dirty="0" smtClean="0"/>
              <a:t>improve </a:t>
            </a:r>
            <a:r>
              <a:rPr lang="en-US" dirty="0" smtClean="0"/>
              <a:t>HB in beta </a:t>
            </a:r>
            <a:r>
              <a:rPr lang="en-US" dirty="0" smtClean="0"/>
              <a:t>thalassemia</a:t>
            </a:r>
            <a:endParaRPr lang="en-US" dirty="0" smtClean="0"/>
          </a:p>
          <a:p>
            <a:r>
              <a:rPr lang="en-US" dirty="0" smtClean="0"/>
              <a:t>Chemotherapeutic agents- </a:t>
            </a:r>
            <a:r>
              <a:rPr lang="en-US" dirty="0" err="1" smtClean="0"/>
              <a:t>hydroxyurea</a:t>
            </a:r>
            <a:r>
              <a:rPr lang="en-US" dirty="0" smtClean="0"/>
              <a:t>, butyrate salts, can be used to stimulate </a:t>
            </a:r>
            <a:r>
              <a:rPr lang="en-US" dirty="0" err="1" smtClean="0"/>
              <a:t>gammaglobulin</a:t>
            </a:r>
            <a:r>
              <a:rPr lang="en-US" dirty="0" smtClean="0"/>
              <a:t> chain synthesis</a:t>
            </a:r>
          </a:p>
          <a:p>
            <a:pPr marL="0" indent="0">
              <a:buNone/>
            </a:pPr>
            <a:endParaRPr lang="en-US" dirty="0"/>
          </a:p>
        </p:txBody>
      </p:sp>
    </p:spTree>
    <p:extLst>
      <p:ext uri="{BB962C8B-B14F-4D97-AF65-F5344CB8AC3E}">
        <p14:creationId xmlns:p14="http://schemas.microsoft.com/office/powerpoint/2010/main" val="3353648318"/>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dirty="0" err="1" smtClean="0"/>
              <a:t>Splenectomy</a:t>
            </a:r>
            <a:r>
              <a:rPr lang="en-US" dirty="0" smtClean="0"/>
              <a:t> </a:t>
            </a:r>
            <a:r>
              <a:rPr lang="en-US" dirty="0" smtClean="0"/>
              <a:t>in </a:t>
            </a:r>
            <a:r>
              <a:rPr lang="en-US" dirty="0" err="1" smtClean="0"/>
              <a:t>hypersplenism</a:t>
            </a:r>
            <a:r>
              <a:rPr lang="en-US" dirty="0" smtClean="0"/>
              <a:t> in children needing very frequent blood transfusions</a:t>
            </a:r>
          </a:p>
          <a:p>
            <a:r>
              <a:rPr lang="en-US" dirty="0" smtClean="0"/>
              <a:t>Gene therapy- insertion of </a:t>
            </a:r>
            <a:r>
              <a:rPr lang="en-US" dirty="0" smtClean="0"/>
              <a:t>normal </a:t>
            </a:r>
            <a:r>
              <a:rPr lang="en-US" dirty="0" smtClean="0"/>
              <a:t>gene with stem cells of </a:t>
            </a:r>
            <a:r>
              <a:rPr lang="en-US" dirty="0" err="1" smtClean="0"/>
              <a:t>receipient</a:t>
            </a:r>
            <a:endParaRPr lang="en-US" dirty="0"/>
          </a:p>
        </p:txBody>
      </p:sp>
    </p:spTree>
    <p:extLst>
      <p:ext uri="{BB962C8B-B14F-4D97-AF65-F5344CB8AC3E}">
        <p14:creationId xmlns:p14="http://schemas.microsoft.com/office/powerpoint/2010/main" val="346599374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Causes of iron deficiency anemia</a:t>
            </a:r>
            <a:endParaRPr lang="en-US" dirty="0"/>
          </a:p>
        </p:txBody>
      </p:sp>
      <p:sp>
        <p:nvSpPr>
          <p:cNvPr id="3" name="Content Placeholder 2"/>
          <p:cNvSpPr>
            <a:spLocks noGrp="1"/>
          </p:cNvSpPr>
          <p:nvPr>
            <p:ph idx="1"/>
          </p:nvPr>
        </p:nvSpPr>
        <p:spPr/>
        <p:txBody>
          <a:bodyPr>
            <a:normAutofit fontScale="92500"/>
          </a:bodyPr>
          <a:lstStyle/>
          <a:p>
            <a:pPr lvl="0"/>
            <a:r>
              <a:rPr lang="en-US" dirty="0"/>
              <a:t>Blood loss secondary to drug-induced GI bleeding (from anticoagulants, aspirin, or steroids) or due to heavy menses, hemorrhage from trauma, GI ulcers, or cancer</a:t>
            </a:r>
          </a:p>
          <a:p>
            <a:pPr lvl="0"/>
            <a:r>
              <a:rPr lang="en-US" dirty="0"/>
              <a:t>Inadequate dietary intake of iron (less than1 to 2 mg/day), which may occur following prolonged </a:t>
            </a:r>
            <a:r>
              <a:rPr lang="en-US" dirty="0" smtClean="0"/>
              <a:t>un-supplemented </a:t>
            </a:r>
            <a:r>
              <a:rPr lang="en-US" dirty="0"/>
              <a:t>breast-feeding or bottle-feeding of infants, or during periods of stress such as rapid growth in children and adolescents</a:t>
            </a:r>
          </a:p>
          <a:p>
            <a:endParaRPr lang="en-US" dirty="0"/>
          </a:p>
        </p:txBody>
      </p:sp>
    </p:spTree>
    <p:extLst>
      <p:ext uri="{BB962C8B-B14F-4D97-AF65-F5344CB8AC3E}">
        <p14:creationId xmlns:p14="http://schemas.microsoft.com/office/powerpoint/2010/main" val="2265094576"/>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Prognosis of </a:t>
            </a:r>
            <a:r>
              <a:rPr lang="en-US" dirty="0" smtClean="0"/>
              <a:t>thalassemia</a:t>
            </a:r>
            <a:endParaRPr lang="en-US" dirty="0"/>
          </a:p>
        </p:txBody>
      </p:sp>
      <p:sp>
        <p:nvSpPr>
          <p:cNvPr id="3" name="Content Placeholder 2"/>
          <p:cNvSpPr>
            <a:spLocks noGrp="1"/>
          </p:cNvSpPr>
          <p:nvPr>
            <p:ph idx="1"/>
          </p:nvPr>
        </p:nvSpPr>
        <p:spPr/>
        <p:txBody>
          <a:bodyPr/>
          <a:lstStyle/>
          <a:p>
            <a:r>
              <a:rPr lang="en-US" dirty="0" smtClean="0"/>
              <a:t>Prognosis is </a:t>
            </a:r>
            <a:r>
              <a:rPr lang="en-US" dirty="0" smtClean="0"/>
              <a:t>related </a:t>
            </a:r>
            <a:r>
              <a:rPr lang="en-US" dirty="0" smtClean="0"/>
              <a:t>to treatment in the form of high transfusion program DFX (</a:t>
            </a:r>
            <a:r>
              <a:rPr lang="en-US" dirty="0" err="1" smtClean="0"/>
              <a:t>desferrioxamine</a:t>
            </a:r>
            <a:r>
              <a:rPr lang="en-US" dirty="0" smtClean="0"/>
              <a:t>) therapy</a:t>
            </a:r>
          </a:p>
          <a:p>
            <a:r>
              <a:rPr lang="en-US" dirty="0"/>
              <a:t>This therapy may also be </a:t>
            </a:r>
            <a:r>
              <a:rPr lang="en-US" dirty="0" smtClean="0"/>
              <a:t>responsible for </a:t>
            </a:r>
            <a:r>
              <a:rPr lang="en-US" dirty="0"/>
              <a:t>hepatitis (preventable by hepatitis vaccine), </a:t>
            </a:r>
            <a:r>
              <a:rPr lang="en-US" dirty="0" smtClean="0"/>
              <a:t>failure of </a:t>
            </a:r>
            <a:r>
              <a:rPr lang="en-US" dirty="0"/>
              <a:t>puberty attainment and </a:t>
            </a:r>
            <a:r>
              <a:rPr lang="en-US" dirty="0" err="1"/>
              <a:t>hypoparathyroidism</a:t>
            </a:r>
            <a:endParaRPr lang="en-US" dirty="0"/>
          </a:p>
        </p:txBody>
      </p:sp>
    </p:spTree>
    <p:extLst>
      <p:ext uri="{BB962C8B-B14F-4D97-AF65-F5344CB8AC3E}">
        <p14:creationId xmlns:p14="http://schemas.microsoft.com/office/powerpoint/2010/main" val="2064819428"/>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Prevention and </a:t>
            </a:r>
            <a:r>
              <a:rPr lang="en-US" dirty="0" smtClean="0"/>
              <a:t>counseling</a:t>
            </a:r>
            <a:endParaRPr lang="en-US" dirty="0"/>
          </a:p>
        </p:txBody>
      </p:sp>
      <p:sp>
        <p:nvSpPr>
          <p:cNvPr id="3" name="Content Placeholder 2"/>
          <p:cNvSpPr>
            <a:spLocks noGrp="1"/>
          </p:cNvSpPr>
          <p:nvPr>
            <p:ph idx="1"/>
          </p:nvPr>
        </p:nvSpPr>
        <p:spPr/>
        <p:txBody>
          <a:bodyPr>
            <a:normAutofit fontScale="92500"/>
          </a:bodyPr>
          <a:lstStyle/>
          <a:p>
            <a:r>
              <a:rPr lang="en-US" dirty="0"/>
              <a:t>Screening for thalassemia carrier is possible </a:t>
            </a:r>
            <a:r>
              <a:rPr lang="en-US" dirty="0" smtClean="0"/>
              <a:t>using NESTROF </a:t>
            </a:r>
            <a:r>
              <a:rPr lang="en-US" dirty="0"/>
              <a:t>(naked eye single tube red cell </a:t>
            </a:r>
            <a:r>
              <a:rPr lang="en-US" dirty="0" smtClean="0"/>
              <a:t>osmotic fragility</a:t>
            </a:r>
            <a:r>
              <a:rPr lang="en-US" dirty="0"/>
              <a:t>) test or various red cell indices (MCV, </a:t>
            </a:r>
            <a:r>
              <a:rPr lang="en-US" dirty="0" smtClean="0"/>
              <a:t>RBC count</a:t>
            </a:r>
            <a:r>
              <a:rPr lang="en-US" dirty="0"/>
              <a:t>, </a:t>
            </a:r>
            <a:r>
              <a:rPr lang="en-US" dirty="0" err="1"/>
              <a:t>Mentzer</a:t>
            </a:r>
            <a:r>
              <a:rPr lang="en-US" dirty="0"/>
              <a:t> index, RDW </a:t>
            </a:r>
            <a:r>
              <a:rPr lang="en-US" dirty="0" err="1"/>
              <a:t>etc</a:t>
            </a:r>
            <a:r>
              <a:rPr lang="en-US" dirty="0" smtClean="0"/>
              <a:t>).</a:t>
            </a:r>
          </a:p>
          <a:p>
            <a:r>
              <a:rPr lang="en-US" dirty="0"/>
              <a:t>Confirmation </a:t>
            </a:r>
            <a:r>
              <a:rPr lang="en-US" dirty="0" smtClean="0"/>
              <a:t>of carrier </a:t>
            </a:r>
            <a:r>
              <a:rPr lang="en-US" dirty="0"/>
              <a:t>status comes from demonstration of </a:t>
            </a:r>
            <a:r>
              <a:rPr lang="en-US" dirty="0" smtClean="0"/>
              <a:t>elevated HbA2 </a:t>
            </a:r>
            <a:r>
              <a:rPr lang="en-US" dirty="0"/>
              <a:t>on electrophoresis. There are 1 in 4 chances </a:t>
            </a:r>
            <a:r>
              <a:rPr lang="en-US" dirty="0" smtClean="0"/>
              <a:t>of the </a:t>
            </a:r>
            <a:r>
              <a:rPr lang="en-US" dirty="0"/>
              <a:t>disease in the </a:t>
            </a:r>
            <a:r>
              <a:rPr lang="en-US" dirty="0" smtClean="0"/>
              <a:t>offspring </a:t>
            </a:r>
            <a:r>
              <a:rPr lang="en-US" dirty="0"/>
              <a:t>if both parents are carrier.</a:t>
            </a:r>
          </a:p>
        </p:txBody>
      </p:sp>
    </p:spTree>
    <p:extLst>
      <p:ext uri="{BB962C8B-B14F-4D97-AF65-F5344CB8AC3E}">
        <p14:creationId xmlns:p14="http://schemas.microsoft.com/office/powerpoint/2010/main" val="34733315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Prevention and </a:t>
            </a:r>
            <a:r>
              <a:rPr lang="en-US" dirty="0" smtClean="0"/>
              <a:t>counseling </a:t>
            </a:r>
            <a:r>
              <a:rPr lang="en-US" dirty="0" smtClean="0"/>
              <a:t>in </a:t>
            </a:r>
            <a:r>
              <a:rPr lang="en-US" dirty="0" smtClean="0"/>
              <a:t>thalassemia</a:t>
            </a:r>
            <a:endParaRPr lang="en-US" dirty="0"/>
          </a:p>
        </p:txBody>
      </p:sp>
      <p:sp>
        <p:nvSpPr>
          <p:cNvPr id="3" name="Content Placeholder 2"/>
          <p:cNvSpPr>
            <a:spLocks noGrp="1"/>
          </p:cNvSpPr>
          <p:nvPr>
            <p:ph idx="1"/>
          </p:nvPr>
        </p:nvSpPr>
        <p:spPr/>
        <p:txBody>
          <a:bodyPr/>
          <a:lstStyle/>
          <a:p>
            <a:r>
              <a:rPr lang="en-US" dirty="0"/>
              <a:t>Antenatal </a:t>
            </a:r>
            <a:r>
              <a:rPr lang="en-US" dirty="0" smtClean="0"/>
              <a:t>diagnosis </a:t>
            </a:r>
            <a:r>
              <a:rPr lang="en-US" dirty="0"/>
              <a:t>by </a:t>
            </a:r>
            <a:r>
              <a:rPr lang="en-US" dirty="0" err="1"/>
              <a:t>fetoscopy</a:t>
            </a:r>
            <a:r>
              <a:rPr lang="en-US" dirty="0"/>
              <a:t> </a:t>
            </a:r>
            <a:r>
              <a:rPr lang="en-US" dirty="0" smtClean="0"/>
              <a:t>at 18 </a:t>
            </a:r>
            <a:r>
              <a:rPr lang="en-US" dirty="0"/>
              <a:t>to 20 weeks, </a:t>
            </a:r>
            <a:r>
              <a:rPr lang="en-US" dirty="0" smtClean="0"/>
              <a:t>amniocentesis </a:t>
            </a:r>
            <a:r>
              <a:rPr lang="en-US" dirty="0"/>
              <a:t>at 17 weeks or </a:t>
            </a:r>
            <a:r>
              <a:rPr lang="en-US" dirty="0" smtClean="0"/>
              <a:t>chorionic villous </a:t>
            </a:r>
            <a:r>
              <a:rPr lang="en-US" dirty="0"/>
              <a:t>sampling during first trimester, the later </a:t>
            </a:r>
            <a:r>
              <a:rPr lang="en-US" dirty="0" smtClean="0"/>
              <a:t>being the </a:t>
            </a:r>
            <a:r>
              <a:rPr lang="en-US" dirty="0"/>
              <a:t>procedure of choice currently.</a:t>
            </a:r>
          </a:p>
        </p:txBody>
      </p:sp>
    </p:spTree>
    <p:extLst>
      <p:ext uri="{BB962C8B-B14F-4D97-AF65-F5344CB8AC3E}">
        <p14:creationId xmlns:p14="http://schemas.microsoft.com/office/powerpoint/2010/main" val="517341559"/>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Pernicious anemia </a:t>
            </a:r>
            <a:endParaRPr lang="en-US" dirty="0"/>
          </a:p>
        </p:txBody>
      </p:sp>
      <p:sp>
        <p:nvSpPr>
          <p:cNvPr id="3" name="Content Placeholder 2"/>
          <p:cNvSpPr>
            <a:spLocks noGrp="1"/>
          </p:cNvSpPr>
          <p:nvPr>
            <p:ph idx="1"/>
          </p:nvPr>
        </p:nvSpPr>
        <p:spPr/>
        <p:txBody>
          <a:bodyPr>
            <a:normAutofit/>
          </a:bodyPr>
          <a:lstStyle/>
          <a:p>
            <a:r>
              <a:rPr lang="en-US" dirty="0" smtClean="0"/>
              <a:t>This is a type of anemia that occurs due to absence of intrinsic factor.</a:t>
            </a:r>
          </a:p>
          <a:p>
            <a:r>
              <a:rPr lang="en-US" dirty="0" smtClean="0"/>
              <a:t>Intrinsic factor is </a:t>
            </a:r>
            <a:r>
              <a:rPr lang="en-US" dirty="0" smtClean="0"/>
              <a:t>normally secreted </a:t>
            </a:r>
            <a:r>
              <a:rPr lang="en-US" dirty="0" smtClean="0"/>
              <a:t>by cells  with gastric </a:t>
            </a:r>
            <a:r>
              <a:rPr lang="en-US" dirty="0" smtClean="0"/>
              <a:t>mucosa</a:t>
            </a:r>
            <a:endParaRPr lang="en-US" dirty="0" smtClean="0"/>
          </a:p>
          <a:p>
            <a:r>
              <a:rPr lang="en-US" dirty="0" smtClean="0"/>
              <a:t>It then binds </a:t>
            </a:r>
            <a:r>
              <a:rPr lang="en-US" dirty="0"/>
              <a:t>with </a:t>
            </a:r>
            <a:r>
              <a:rPr lang="en-US" dirty="0" smtClean="0"/>
              <a:t>dietary vitamin </a:t>
            </a:r>
            <a:r>
              <a:rPr lang="en-US" dirty="0"/>
              <a:t>B12 and travels with it to the ileum, where </a:t>
            </a:r>
            <a:r>
              <a:rPr lang="en-US" dirty="0" smtClean="0"/>
              <a:t>the it </a:t>
            </a:r>
            <a:r>
              <a:rPr lang="en-US" dirty="0"/>
              <a:t>is </a:t>
            </a:r>
            <a:r>
              <a:rPr lang="en-US" dirty="0" smtClean="0"/>
              <a:t>absorbed.</a:t>
            </a:r>
          </a:p>
          <a:p>
            <a:pPr marL="0" indent="0">
              <a:buNone/>
            </a:pPr>
            <a:endParaRPr lang="en-US" dirty="0"/>
          </a:p>
        </p:txBody>
      </p:sp>
    </p:spTree>
    <p:extLst>
      <p:ext uri="{BB962C8B-B14F-4D97-AF65-F5344CB8AC3E}">
        <p14:creationId xmlns:p14="http://schemas.microsoft.com/office/powerpoint/2010/main" val="1399624637"/>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Pernicious anemia</a:t>
            </a:r>
            <a:endParaRPr lang="en-US" dirty="0"/>
          </a:p>
        </p:txBody>
      </p:sp>
      <p:sp>
        <p:nvSpPr>
          <p:cNvPr id="3" name="Content Placeholder 2"/>
          <p:cNvSpPr>
            <a:spLocks noGrp="1"/>
          </p:cNvSpPr>
          <p:nvPr>
            <p:ph idx="1"/>
          </p:nvPr>
        </p:nvSpPr>
        <p:spPr/>
        <p:txBody>
          <a:bodyPr/>
          <a:lstStyle/>
          <a:p>
            <a:r>
              <a:rPr lang="en-US" dirty="0"/>
              <a:t>Without intrinsic factor, orally consumed vitamin B12 cannot be absorbed, and erythrocyte production is eventually diminished. </a:t>
            </a:r>
          </a:p>
          <a:p>
            <a:r>
              <a:rPr lang="en-US" dirty="0"/>
              <a:t>Even if adequate vitamin B12 and intrinsic factor are present, a deficiency may occur if disease involving the ileum or pancreas impairs absorption</a:t>
            </a:r>
          </a:p>
        </p:txBody>
      </p:sp>
    </p:spTree>
    <p:extLst>
      <p:ext uri="{BB962C8B-B14F-4D97-AF65-F5344CB8AC3E}">
        <p14:creationId xmlns:p14="http://schemas.microsoft.com/office/powerpoint/2010/main" val="269903248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Pernicious anemia </a:t>
            </a:r>
            <a:endParaRPr lang="en-US" dirty="0"/>
          </a:p>
        </p:txBody>
      </p:sp>
      <p:sp>
        <p:nvSpPr>
          <p:cNvPr id="3" name="Content Placeholder 2"/>
          <p:cNvSpPr>
            <a:spLocks noGrp="1"/>
          </p:cNvSpPr>
          <p:nvPr>
            <p:ph idx="1"/>
          </p:nvPr>
        </p:nvSpPr>
        <p:spPr/>
        <p:txBody>
          <a:bodyPr>
            <a:normAutofit fontScale="92500" lnSpcReduction="20000"/>
          </a:bodyPr>
          <a:lstStyle/>
          <a:p>
            <a:r>
              <a:rPr lang="en-US" dirty="0"/>
              <a:t>The body normally has large stores of vitamin B12, </a:t>
            </a:r>
            <a:r>
              <a:rPr lang="en-US" dirty="0" smtClean="0"/>
              <a:t>so years </a:t>
            </a:r>
            <a:r>
              <a:rPr lang="en-US" dirty="0"/>
              <a:t>may pass before the deficiency results in anemia. </a:t>
            </a:r>
            <a:endParaRPr lang="en-US" dirty="0" smtClean="0"/>
          </a:p>
          <a:p>
            <a:r>
              <a:rPr lang="en-US" dirty="0" smtClean="0"/>
              <a:t>Since </a:t>
            </a:r>
            <a:r>
              <a:rPr lang="en-US" dirty="0"/>
              <a:t> </a:t>
            </a:r>
            <a:r>
              <a:rPr lang="en-US" dirty="0" smtClean="0"/>
              <a:t>the </a:t>
            </a:r>
            <a:r>
              <a:rPr lang="en-US" dirty="0"/>
              <a:t>body compensates so well, the anemia can be </a:t>
            </a:r>
            <a:r>
              <a:rPr lang="en-US" dirty="0" smtClean="0"/>
              <a:t>severe before </a:t>
            </a:r>
            <a:r>
              <a:rPr lang="en-US" dirty="0"/>
              <a:t>the patient becomes </a:t>
            </a:r>
            <a:r>
              <a:rPr lang="en-US" dirty="0" smtClean="0"/>
              <a:t>symptomatic.</a:t>
            </a:r>
          </a:p>
          <a:p>
            <a:r>
              <a:rPr lang="en-US" dirty="0" smtClean="0"/>
              <a:t>Patients with pernicious </a:t>
            </a:r>
            <a:r>
              <a:rPr lang="en-US" dirty="0"/>
              <a:t>anemia have a higher incidence of gastric </a:t>
            </a:r>
            <a:r>
              <a:rPr lang="en-US" dirty="0" smtClean="0"/>
              <a:t>cancer than </a:t>
            </a:r>
            <a:r>
              <a:rPr lang="en-US" dirty="0"/>
              <a:t>the general population; these patients should have </a:t>
            </a:r>
            <a:r>
              <a:rPr lang="en-US" dirty="0" smtClean="0"/>
              <a:t>endoscopies at </a:t>
            </a:r>
            <a:r>
              <a:rPr lang="en-US" dirty="0"/>
              <a:t>regular intervals (every 1 to 2 years) to </a:t>
            </a:r>
            <a:r>
              <a:rPr lang="en-US" dirty="0" smtClean="0"/>
              <a:t>screen for </a:t>
            </a:r>
            <a:r>
              <a:rPr lang="en-US" dirty="0"/>
              <a:t>early gastric cancer</a:t>
            </a:r>
          </a:p>
        </p:txBody>
      </p:sp>
    </p:spTree>
    <p:extLst>
      <p:ext uri="{BB962C8B-B14F-4D97-AF65-F5344CB8AC3E}">
        <p14:creationId xmlns:p14="http://schemas.microsoft.com/office/powerpoint/2010/main" val="3702969372"/>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Clinical features of pernicious anemia </a:t>
            </a:r>
            <a:endParaRPr lang="en-US" dirty="0"/>
          </a:p>
        </p:txBody>
      </p:sp>
      <p:sp>
        <p:nvSpPr>
          <p:cNvPr id="3" name="Content Placeholder 2"/>
          <p:cNvSpPr>
            <a:spLocks noGrp="1"/>
          </p:cNvSpPr>
          <p:nvPr>
            <p:ph idx="1"/>
          </p:nvPr>
        </p:nvSpPr>
        <p:spPr/>
        <p:txBody>
          <a:bodyPr>
            <a:normAutofit fontScale="92500" lnSpcReduction="10000"/>
          </a:bodyPr>
          <a:lstStyle/>
          <a:p>
            <a:r>
              <a:rPr lang="en-US" dirty="0"/>
              <a:t>W</a:t>
            </a:r>
            <a:r>
              <a:rPr lang="en-US" dirty="0" smtClean="0"/>
              <a:t>eakness</a:t>
            </a:r>
            <a:r>
              <a:rPr lang="en-US" dirty="0"/>
              <a:t>, listlessness, </a:t>
            </a:r>
            <a:r>
              <a:rPr lang="en-US" dirty="0" smtClean="0"/>
              <a:t>fatigue</a:t>
            </a:r>
          </a:p>
          <a:p>
            <a:r>
              <a:rPr lang="en-US" dirty="0"/>
              <a:t>Patients with pernicious </a:t>
            </a:r>
            <a:r>
              <a:rPr lang="en-US" dirty="0" smtClean="0"/>
              <a:t>anemia develop </a:t>
            </a:r>
            <a:r>
              <a:rPr lang="en-US" dirty="0"/>
              <a:t>a smooth, sore, red tongue and mild diarrhea. </a:t>
            </a:r>
            <a:endParaRPr lang="en-US" dirty="0" smtClean="0"/>
          </a:p>
          <a:p>
            <a:r>
              <a:rPr lang="en-US" dirty="0" smtClean="0"/>
              <a:t>They</a:t>
            </a:r>
            <a:r>
              <a:rPr lang="en-US" dirty="0"/>
              <a:t> </a:t>
            </a:r>
            <a:r>
              <a:rPr lang="en-US" dirty="0" smtClean="0"/>
              <a:t>are </a:t>
            </a:r>
            <a:r>
              <a:rPr lang="en-US" dirty="0"/>
              <a:t>extremely pale, particularly in the mucous </a:t>
            </a:r>
            <a:r>
              <a:rPr lang="en-US" dirty="0" smtClean="0"/>
              <a:t>membranes</a:t>
            </a:r>
          </a:p>
          <a:p>
            <a:r>
              <a:rPr lang="en-US" dirty="0" smtClean="0"/>
              <a:t>Confused</a:t>
            </a:r>
          </a:p>
          <a:p>
            <a:r>
              <a:rPr lang="en-US" dirty="0" smtClean="0"/>
              <a:t>They </a:t>
            </a:r>
            <a:r>
              <a:rPr lang="en-US" dirty="0"/>
              <a:t>have </a:t>
            </a:r>
            <a:r>
              <a:rPr lang="en-US" dirty="0" err="1" smtClean="0"/>
              <a:t>paresthesias</a:t>
            </a:r>
            <a:r>
              <a:rPr lang="en-US" dirty="0"/>
              <a:t> </a:t>
            </a:r>
            <a:r>
              <a:rPr lang="en-US" dirty="0" smtClean="0"/>
              <a:t>in </a:t>
            </a:r>
            <a:r>
              <a:rPr lang="en-US" dirty="0"/>
              <a:t>the extremities (particularly numbness and tingling </a:t>
            </a:r>
            <a:r>
              <a:rPr lang="en-US" dirty="0" smtClean="0"/>
              <a:t>in the </a:t>
            </a:r>
            <a:r>
              <a:rPr lang="en-US" dirty="0"/>
              <a:t>feet and lower legs).</a:t>
            </a:r>
          </a:p>
        </p:txBody>
      </p:sp>
    </p:spTree>
    <p:extLst>
      <p:ext uri="{BB962C8B-B14F-4D97-AF65-F5344CB8AC3E}">
        <p14:creationId xmlns:p14="http://schemas.microsoft.com/office/powerpoint/2010/main" val="372130649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Clinical features of pernicious anemia</a:t>
            </a:r>
            <a:endParaRPr lang="en-US" dirty="0"/>
          </a:p>
        </p:txBody>
      </p:sp>
      <p:sp>
        <p:nvSpPr>
          <p:cNvPr id="3" name="Content Placeholder 2"/>
          <p:cNvSpPr>
            <a:spLocks noGrp="1"/>
          </p:cNvSpPr>
          <p:nvPr>
            <p:ph idx="1"/>
          </p:nvPr>
        </p:nvSpPr>
        <p:spPr/>
        <p:txBody>
          <a:bodyPr/>
          <a:lstStyle/>
          <a:p>
            <a:r>
              <a:rPr lang="en-US" dirty="0"/>
              <a:t>D</a:t>
            </a:r>
            <a:r>
              <a:rPr lang="en-US" dirty="0" smtClean="0"/>
              <a:t>ifficulty maintaining </a:t>
            </a:r>
            <a:r>
              <a:rPr lang="en-US" dirty="0"/>
              <a:t>balance because of damage to the spinal </a:t>
            </a:r>
            <a:r>
              <a:rPr lang="en-US" dirty="0" smtClean="0"/>
              <a:t>cord</a:t>
            </a:r>
            <a:r>
              <a:rPr lang="en-US" dirty="0"/>
              <a:t>.</a:t>
            </a:r>
          </a:p>
          <a:p>
            <a:r>
              <a:rPr lang="en-US" dirty="0"/>
              <a:t>T</a:t>
            </a:r>
            <a:r>
              <a:rPr lang="en-US" dirty="0" smtClean="0"/>
              <a:t>hey </a:t>
            </a:r>
            <a:r>
              <a:rPr lang="en-US" dirty="0"/>
              <a:t>also lose position sense (proprioception</a:t>
            </a:r>
          </a:p>
        </p:txBody>
      </p:sp>
    </p:spTree>
    <p:extLst>
      <p:ext uri="{BB962C8B-B14F-4D97-AF65-F5344CB8AC3E}">
        <p14:creationId xmlns:p14="http://schemas.microsoft.com/office/powerpoint/2010/main" val="229295259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DIAGNOSIS OF PERNICIOUS ANEMIA</a:t>
            </a:r>
            <a:endParaRPr lang="en-US" dirty="0"/>
          </a:p>
        </p:txBody>
      </p:sp>
      <p:sp>
        <p:nvSpPr>
          <p:cNvPr id="3" name="Content Placeholder 2"/>
          <p:cNvSpPr>
            <a:spLocks noGrp="1"/>
          </p:cNvSpPr>
          <p:nvPr>
            <p:ph idx="1"/>
          </p:nvPr>
        </p:nvSpPr>
        <p:spPr/>
        <p:txBody>
          <a:bodyPr/>
          <a:lstStyle/>
          <a:p>
            <a:r>
              <a:rPr lang="en-US" b="1" dirty="0"/>
              <a:t>Schilling test</a:t>
            </a:r>
            <a:r>
              <a:rPr lang="en-US" dirty="0"/>
              <a:t>, in which the patient </a:t>
            </a:r>
            <a:r>
              <a:rPr lang="en-US" dirty="0" smtClean="0"/>
              <a:t>receives a </a:t>
            </a:r>
            <a:r>
              <a:rPr lang="en-US" dirty="0"/>
              <a:t>small oral dose of radioactive vitamin B12, </a:t>
            </a:r>
            <a:r>
              <a:rPr lang="en-US" dirty="0" smtClean="0"/>
              <a:t>followed in </a:t>
            </a:r>
            <a:r>
              <a:rPr lang="en-US" dirty="0"/>
              <a:t>a few hours by a large, nonradioactive parenteral dose </a:t>
            </a:r>
            <a:r>
              <a:rPr lang="en-US" dirty="0" smtClean="0"/>
              <a:t>of vitamin </a:t>
            </a:r>
            <a:r>
              <a:rPr lang="en-US" dirty="0"/>
              <a:t>B12 (this aids in renal excretion of the </a:t>
            </a:r>
            <a:r>
              <a:rPr lang="en-US" dirty="0" smtClean="0"/>
              <a:t>radioactive dose</a:t>
            </a:r>
            <a:r>
              <a:rPr lang="en-US" dirty="0"/>
              <a:t>)</a:t>
            </a:r>
          </a:p>
        </p:txBody>
      </p:sp>
    </p:spTree>
    <p:extLst>
      <p:ext uri="{BB962C8B-B14F-4D97-AF65-F5344CB8AC3E}">
        <p14:creationId xmlns:p14="http://schemas.microsoft.com/office/powerpoint/2010/main" val="256529193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err="1" smtClean="0"/>
              <a:t>Dx</a:t>
            </a:r>
            <a:r>
              <a:rPr lang="en-US" dirty="0" smtClean="0"/>
              <a:t> of pernicious anemia </a:t>
            </a:r>
            <a:endParaRPr lang="en-US" dirty="0"/>
          </a:p>
        </p:txBody>
      </p:sp>
      <p:sp>
        <p:nvSpPr>
          <p:cNvPr id="3" name="Content Placeholder 2"/>
          <p:cNvSpPr>
            <a:spLocks noGrp="1"/>
          </p:cNvSpPr>
          <p:nvPr>
            <p:ph idx="1"/>
          </p:nvPr>
        </p:nvSpPr>
        <p:spPr/>
        <p:txBody>
          <a:bodyPr>
            <a:normAutofit lnSpcReduction="10000"/>
          </a:bodyPr>
          <a:lstStyle/>
          <a:p>
            <a:r>
              <a:rPr lang="en-US" dirty="0"/>
              <a:t>If the oral vitamin is absorbed, more than 8% is </a:t>
            </a:r>
            <a:r>
              <a:rPr lang="en-US" dirty="0" smtClean="0"/>
              <a:t>excreted in </a:t>
            </a:r>
            <a:r>
              <a:rPr lang="en-US" dirty="0"/>
              <a:t>the urine within 24 hours; therefore, if no </a:t>
            </a:r>
            <a:r>
              <a:rPr lang="en-US" dirty="0" smtClean="0"/>
              <a:t>radioactivity is </a:t>
            </a:r>
            <a:r>
              <a:rPr lang="en-US" dirty="0"/>
              <a:t>present in the urine (</a:t>
            </a:r>
            <a:r>
              <a:rPr lang="en-US" dirty="0" err="1"/>
              <a:t>ie</a:t>
            </a:r>
            <a:r>
              <a:rPr lang="en-US" dirty="0"/>
              <a:t>, the radioactive </a:t>
            </a:r>
            <a:r>
              <a:rPr lang="en-US" dirty="0" smtClean="0"/>
              <a:t>vitamin B12 </a:t>
            </a:r>
            <a:r>
              <a:rPr lang="en-US" dirty="0"/>
              <a:t>stays within the GI tract), the cause is </a:t>
            </a:r>
            <a:r>
              <a:rPr lang="en-US" dirty="0" smtClean="0"/>
              <a:t>GI </a:t>
            </a:r>
            <a:r>
              <a:rPr lang="en-US" dirty="0" err="1" smtClean="0"/>
              <a:t>malabsorption</a:t>
            </a:r>
            <a:r>
              <a:rPr lang="en-US" dirty="0" smtClean="0"/>
              <a:t> </a:t>
            </a:r>
            <a:r>
              <a:rPr lang="en-US" dirty="0"/>
              <a:t>of the vitamin B12</a:t>
            </a:r>
            <a:r>
              <a:rPr lang="en-US" dirty="0" smtClean="0"/>
              <a:t>.</a:t>
            </a:r>
          </a:p>
          <a:p>
            <a:r>
              <a:rPr lang="en-US" dirty="0"/>
              <a:t>Conversely, if </a:t>
            </a:r>
            <a:r>
              <a:rPr lang="en-US" dirty="0" smtClean="0"/>
              <a:t>radioactivity is </a:t>
            </a:r>
            <a:r>
              <a:rPr lang="en-US" dirty="0"/>
              <a:t>detected in the urine, the cause of the deficiency is </a:t>
            </a:r>
            <a:r>
              <a:rPr lang="en-US" dirty="0" smtClean="0"/>
              <a:t>not </a:t>
            </a:r>
            <a:r>
              <a:rPr lang="en-US" dirty="0" err="1" smtClean="0"/>
              <a:t>ileal</a:t>
            </a:r>
            <a:r>
              <a:rPr lang="en-US" dirty="0" smtClean="0"/>
              <a:t> </a:t>
            </a:r>
            <a:r>
              <a:rPr lang="en-US" dirty="0"/>
              <a:t>disease or pernicious anemia.</a:t>
            </a:r>
          </a:p>
        </p:txBody>
      </p:sp>
    </p:spTree>
    <p:extLst>
      <p:ext uri="{BB962C8B-B14F-4D97-AF65-F5344CB8AC3E}">
        <p14:creationId xmlns:p14="http://schemas.microsoft.com/office/powerpoint/2010/main" val="229365784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Causes of iron deficiency anemia</a:t>
            </a:r>
            <a:endParaRPr lang="en-US" dirty="0"/>
          </a:p>
        </p:txBody>
      </p:sp>
      <p:sp>
        <p:nvSpPr>
          <p:cNvPr id="3" name="Content Placeholder 2"/>
          <p:cNvSpPr>
            <a:spLocks noGrp="1"/>
          </p:cNvSpPr>
          <p:nvPr>
            <p:ph idx="1"/>
          </p:nvPr>
        </p:nvSpPr>
        <p:spPr/>
        <p:txBody>
          <a:bodyPr>
            <a:normAutofit lnSpcReduction="10000"/>
          </a:bodyPr>
          <a:lstStyle/>
          <a:p>
            <a:pPr lvl="0"/>
            <a:r>
              <a:rPr lang="en-US" dirty="0"/>
              <a:t>Iron </a:t>
            </a:r>
            <a:r>
              <a:rPr lang="en-US" dirty="0" err="1"/>
              <a:t>malabsorption</a:t>
            </a:r>
            <a:r>
              <a:rPr lang="en-US" dirty="0"/>
              <a:t>, as in chronic diarrhea, partial or total </a:t>
            </a:r>
            <a:r>
              <a:rPr lang="en-US" dirty="0" err="1"/>
              <a:t>gastrectomy</a:t>
            </a:r>
            <a:r>
              <a:rPr lang="en-US" dirty="0"/>
              <a:t>, and </a:t>
            </a:r>
            <a:r>
              <a:rPr lang="en-US" dirty="0" err="1"/>
              <a:t>malabsorption</a:t>
            </a:r>
            <a:r>
              <a:rPr lang="en-US" dirty="0"/>
              <a:t> syndromes, such as celiac disease and pernicious anemia.</a:t>
            </a:r>
          </a:p>
          <a:p>
            <a:pPr lvl="0"/>
            <a:r>
              <a:rPr lang="en-US" dirty="0"/>
              <a:t>Intravascular hemolysis-induced </a:t>
            </a:r>
            <a:r>
              <a:rPr lang="en-US" dirty="0" err="1"/>
              <a:t>hemoglobinuria</a:t>
            </a:r>
            <a:r>
              <a:rPr lang="en-US" dirty="0"/>
              <a:t> or paroxysmal nocturnal </a:t>
            </a:r>
            <a:r>
              <a:rPr lang="en-US" dirty="0" err="1"/>
              <a:t>hemoglobinuria</a:t>
            </a:r>
            <a:endParaRPr lang="en-US" dirty="0"/>
          </a:p>
          <a:p>
            <a:r>
              <a:rPr lang="en-US" dirty="0"/>
              <a:t> Mechanical erythrocyte trauma caused by </a:t>
            </a:r>
            <a:r>
              <a:rPr lang="en-US" dirty="0" smtClean="0"/>
              <a:t>a prosthetic </a:t>
            </a:r>
            <a:r>
              <a:rPr lang="en-US" dirty="0"/>
              <a:t>heart valve or vena cava filters</a:t>
            </a:r>
          </a:p>
        </p:txBody>
      </p:sp>
    </p:spTree>
    <p:extLst>
      <p:ext uri="{BB962C8B-B14F-4D97-AF65-F5344CB8AC3E}">
        <p14:creationId xmlns:p14="http://schemas.microsoft.com/office/powerpoint/2010/main" val="2098216054"/>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Treatment of pernicious anemia</a:t>
            </a:r>
            <a:endParaRPr lang="en-US" dirty="0"/>
          </a:p>
        </p:txBody>
      </p:sp>
      <p:sp>
        <p:nvSpPr>
          <p:cNvPr id="3" name="Content Placeholder 2"/>
          <p:cNvSpPr>
            <a:spLocks noGrp="1"/>
          </p:cNvSpPr>
          <p:nvPr>
            <p:ph idx="1"/>
          </p:nvPr>
        </p:nvSpPr>
        <p:spPr/>
        <p:txBody>
          <a:bodyPr>
            <a:normAutofit/>
          </a:bodyPr>
          <a:lstStyle/>
          <a:p>
            <a:r>
              <a:rPr lang="en-US" dirty="0"/>
              <a:t>V</a:t>
            </a:r>
            <a:r>
              <a:rPr lang="en-US" dirty="0" smtClean="0"/>
              <a:t>itamin </a:t>
            </a:r>
            <a:r>
              <a:rPr lang="en-US" dirty="0"/>
              <a:t>B12 replacement</a:t>
            </a:r>
            <a:r>
              <a:rPr lang="en-US" smtClean="0"/>
              <a:t>. </a:t>
            </a:r>
            <a:endParaRPr lang="en-US" dirty="0"/>
          </a:p>
          <a:p>
            <a:r>
              <a:rPr lang="en-US" dirty="0"/>
              <a:t>Vegetarians can prevent or treat </a:t>
            </a:r>
            <a:r>
              <a:rPr lang="en-US" dirty="0" smtClean="0"/>
              <a:t>deficiency with </a:t>
            </a:r>
            <a:r>
              <a:rPr lang="en-US" dirty="0"/>
              <a:t>oral supplements with vitamins or fortified soy milk</a:t>
            </a:r>
            <a:r>
              <a:rPr lang="en-US" dirty="0" smtClean="0"/>
              <a:t>.</a:t>
            </a:r>
          </a:p>
          <a:p>
            <a:r>
              <a:rPr lang="en-US" dirty="0" smtClean="0"/>
              <a:t>If deficiency </a:t>
            </a:r>
            <a:r>
              <a:rPr lang="en-US" dirty="0"/>
              <a:t>is due to the more common defect </a:t>
            </a:r>
            <a:r>
              <a:rPr lang="en-US" dirty="0" smtClean="0"/>
              <a:t>in absorption </a:t>
            </a:r>
            <a:r>
              <a:rPr lang="en-US" dirty="0"/>
              <a:t>or the absence of intrinsic factor, </a:t>
            </a:r>
            <a:r>
              <a:rPr lang="en-US" dirty="0" smtClean="0"/>
              <a:t>replacement is </a:t>
            </a:r>
            <a:r>
              <a:rPr lang="en-US" dirty="0"/>
              <a:t>by monthly IM injections of vitamin B12.</a:t>
            </a:r>
          </a:p>
        </p:txBody>
      </p:sp>
    </p:spTree>
    <p:extLst>
      <p:ext uri="{BB962C8B-B14F-4D97-AF65-F5344CB8AC3E}">
        <p14:creationId xmlns:p14="http://schemas.microsoft.com/office/powerpoint/2010/main" val="318186706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Pathophysiology </a:t>
            </a:r>
            <a:r>
              <a:rPr lang="en-US" dirty="0" smtClean="0"/>
              <a:t>of iron deficiency anemia </a:t>
            </a:r>
            <a:endParaRPr lang="en-US" dirty="0"/>
          </a:p>
        </p:txBody>
      </p:sp>
      <p:sp>
        <p:nvSpPr>
          <p:cNvPr id="3" name="Content Placeholder 2"/>
          <p:cNvSpPr>
            <a:spLocks noGrp="1"/>
          </p:cNvSpPr>
          <p:nvPr>
            <p:ph idx="1"/>
          </p:nvPr>
        </p:nvSpPr>
        <p:spPr/>
        <p:txBody>
          <a:bodyPr/>
          <a:lstStyle/>
          <a:p>
            <a:r>
              <a:rPr lang="en-US" dirty="0" smtClean="0"/>
              <a:t>In all children, iron is usually absorbed in the small intestines. Then it is passed to the blood stream, or, it is stored as ferritin in the intestinal epithelial cells.</a:t>
            </a:r>
          </a:p>
          <a:p>
            <a:r>
              <a:rPr lang="en-US" dirty="0" smtClean="0"/>
              <a:t>The iron in the intestinal cells is lost through sloughing off of epithelial cells.</a:t>
            </a:r>
          </a:p>
          <a:p>
            <a:r>
              <a:rPr lang="en-US" dirty="0" smtClean="0"/>
              <a:t>Iron in blood stream binds to iron transport molecule, transferrin.</a:t>
            </a:r>
            <a:endParaRPr lang="en-US" dirty="0"/>
          </a:p>
        </p:txBody>
      </p:sp>
    </p:spTree>
    <p:extLst>
      <p:ext uri="{BB962C8B-B14F-4D97-AF65-F5344CB8AC3E}">
        <p14:creationId xmlns:p14="http://schemas.microsoft.com/office/powerpoint/2010/main" val="189189990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Pathophysiology </a:t>
            </a:r>
            <a:endParaRPr lang="en-US" dirty="0"/>
          </a:p>
        </p:txBody>
      </p:sp>
      <p:sp>
        <p:nvSpPr>
          <p:cNvPr id="3" name="Content Placeholder 2"/>
          <p:cNvSpPr>
            <a:spLocks noGrp="1"/>
          </p:cNvSpPr>
          <p:nvPr>
            <p:ph idx="1"/>
          </p:nvPr>
        </p:nvSpPr>
        <p:spPr/>
        <p:txBody>
          <a:bodyPr>
            <a:normAutofit lnSpcReduction="10000"/>
          </a:bodyPr>
          <a:lstStyle/>
          <a:p>
            <a:r>
              <a:rPr lang="en-US" dirty="0" smtClean="0"/>
              <a:t>When an adolescent does not consume enough dietary iron the </a:t>
            </a:r>
            <a:r>
              <a:rPr lang="en-US" dirty="0"/>
              <a:t>normal process of obtaining iron for hemoglobin synthesis</a:t>
            </a:r>
            <a:r>
              <a:rPr lang="en-US" dirty="0" smtClean="0"/>
              <a:t> is impaired , since there isn't enough iron absorbed by small intestines</a:t>
            </a:r>
          </a:p>
          <a:p>
            <a:r>
              <a:rPr lang="en-US" dirty="0" smtClean="0"/>
              <a:t>When blood loss occurs there are less RBCs to be catabolized.</a:t>
            </a:r>
          </a:p>
          <a:p>
            <a:r>
              <a:rPr lang="en-US" dirty="0" smtClean="0"/>
              <a:t>Consequently the </a:t>
            </a:r>
            <a:r>
              <a:rPr lang="en-US" dirty="0"/>
              <a:t>F</a:t>
            </a:r>
            <a:r>
              <a:rPr lang="en-US" dirty="0" smtClean="0"/>
              <a:t>e in these cells cannot be recycled for future use</a:t>
            </a:r>
            <a:endParaRPr lang="en-US" dirty="0"/>
          </a:p>
        </p:txBody>
      </p:sp>
    </p:spTree>
    <p:extLst>
      <p:ext uri="{BB962C8B-B14F-4D97-AF65-F5344CB8AC3E}">
        <p14:creationId xmlns:p14="http://schemas.microsoft.com/office/powerpoint/2010/main" val="396930059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smtClean="0"/>
              <a:t>Signs and symptoms of iron deficiency anemia</a:t>
            </a:r>
            <a:endParaRPr lang="en-US" dirty="0"/>
          </a:p>
        </p:txBody>
      </p:sp>
      <p:sp>
        <p:nvSpPr>
          <p:cNvPr id="4" name="Content Placeholder 3"/>
          <p:cNvSpPr>
            <a:spLocks noGrp="1"/>
          </p:cNvSpPr>
          <p:nvPr>
            <p:ph sz="half" idx="1"/>
          </p:nvPr>
        </p:nvSpPr>
        <p:spPr/>
        <p:txBody>
          <a:bodyPr/>
          <a:lstStyle/>
          <a:p>
            <a:pPr lvl="0"/>
            <a:r>
              <a:rPr lang="en-US" dirty="0"/>
              <a:t>D</a:t>
            </a:r>
            <a:r>
              <a:rPr lang="en-US" dirty="0" smtClean="0"/>
              <a:t>yspnea </a:t>
            </a:r>
            <a:r>
              <a:rPr lang="en-US" dirty="0"/>
              <a:t>on exertion</a:t>
            </a:r>
          </a:p>
          <a:p>
            <a:pPr lvl="0"/>
            <a:r>
              <a:rPr lang="en-US" dirty="0"/>
              <a:t>F</a:t>
            </a:r>
            <a:r>
              <a:rPr lang="en-US" dirty="0" smtClean="0"/>
              <a:t>atigue</a:t>
            </a:r>
            <a:endParaRPr lang="en-US" dirty="0"/>
          </a:p>
          <a:p>
            <a:pPr lvl="0"/>
            <a:r>
              <a:rPr lang="en-US" dirty="0"/>
              <a:t>H</a:t>
            </a:r>
            <a:r>
              <a:rPr lang="en-US" dirty="0" smtClean="0"/>
              <a:t>eadache</a:t>
            </a:r>
            <a:endParaRPr lang="en-US" dirty="0"/>
          </a:p>
          <a:p>
            <a:pPr lvl="0"/>
            <a:r>
              <a:rPr lang="en-US" dirty="0"/>
              <a:t>I</a:t>
            </a:r>
            <a:r>
              <a:rPr lang="en-US" dirty="0" smtClean="0"/>
              <a:t>nability </a:t>
            </a:r>
            <a:r>
              <a:rPr lang="en-US" dirty="0"/>
              <a:t>to concentrate</a:t>
            </a:r>
          </a:p>
          <a:p>
            <a:pPr lvl="0"/>
            <a:r>
              <a:rPr lang="en-US" dirty="0"/>
              <a:t>I</a:t>
            </a:r>
            <a:r>
              <a:rPr lang="en-US" dirty="0" smtClean="0"/>
              <a:t>rritability</a:t>
            </a:r>
            <a:endParaRPr lang="en-US" dirty="0"/>
          </a:p>
          <a:p>
            <a:endParaRPr lang="en-US" dirty="0"/>
          </a:p>
        </p:txBody>
      </p:sp>
      <p:sp>
        <p:nvSpPr>
          <p:cNvPr id="5" name="Content Placeholder 4"/>
          <p:cNvSpPr>
            <a:spLocks noGrp="1"/>
          </p:cNvSpPr>
          <p:nvPr>
            <p:ph sz="half" idx="2"/>
          </p:nvPr>
        </p:nvSpPr>
        <p:spPr/>
        <p:txBody>
          <a:bodyPr/>
          <a:lstStyle/>
          <a:p>
            <a:pPr lvl="0"/>
            <a:r>
              <a:rPr lang="en-US" dirty="0" smtClean="0"/>
              <a:t>Listlessness/ lethargic</a:t>
            </a:r>
            <a:endParaRPr lang="en-US" dirty="0"/>
          </a:p>
          <a:p>
            <a:pPr lvl="0"/>
            <a:r>
              <a:rPr lang="en-US" dirty="0" smtClean="0"/>
              <a:t>Pallor</a:t>
            </a:r>
            <a:endParaRPr lang="en-US" dirty="0"/>
          </a:p>
          <a:p>
            <a:pPr lvl="0"/>
            <a:r>
              <a:rPr lang="en-US" dirty="0"/>
              <a:t>S</a:t>
            </a:r>
            <a:r>
              <a:rPr lang="en-US" dirty="0" smtClean="0"/>
              <a:t>usceptibility </a:t>
            </a:r>
            <a:r>
              <a:rPr lang="en-US" dirty="0"/>
              <a:t>to infection</a:t>
            </a:r>
          </a:p>
          <a:p>
            <a:r>
              <a:rPr lang="en-US" dirty="0"/>
              <a:t>T</a:t>
            </a:r>
            <a:r>
              <a:rPr lang="en-US" dirty="0" smtClean="0"/>
              <a:t>achycardia</a:t>
            </a:r>
            <a:endParaRPr lang="en-US" dirty="0"/>
          </a:p>
        </p:txBody>
      </p:sp>
    </p:spTree>
    <p:extLst>
      <p:ext uri="{BB962C8B-B14F-4D97-AF65-F5344CB8AC3E}">
        <p14:creationId xmlns:p14="http://schemas.microsoft.com/office/powerpoint/2010/main" val="20681252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normAutofit fontScale="90000"/>
          </a:bodyPr>
          <a:lstStyle/>
          <a:p>
            <a:r>
              <a:rPr lang="en-US" b="1" dirty="0"/>
              <a:t>Signs and symptoms of chronic iron deficiency anemia </a:t>
            </a:r>
            <a:r>
              <a:rPr lang="en-US" dirty="0"/>
              <a:t/>
            </a:r>
            <a:br>
              <a:rPr lang="en-US" dirty="0"/>
            </a:br>
            <a:endParaRPr lang="en-US" dirty="0"/>
          </a:p>
        </p:txBody>
      </p:sp>
      <p:sp>
        <p:nvSpPr>
          <p:cNvPr id="6" name="Content Placeholder 5"/>
          <p:cNvSpPr>
            <a:spLocks noGrp="1"/>
          </p:cNvSpPr>
          <p:nvPr>
            <p:ph idx="1"/>
          </p:nvPr>
        </p:nvSpPr>
        <p:spPr/>
        <p:txBody>
          <a:bodyPr/>
          <a:lstStyle/>
          <a:p>
            <a:pPr lvl="0"/>
            <a:r>
              <a:rPr lang="en-US" dirty="0"/>
              <a:t>D</a:t>
            </a:r>
            <a:r>
              <a:rPr lang="en-US" dirty="0" smtClean="0"/>
              <a:t>ysphagia</a:t>
            </a:r>
            <a:endParaRPr lang="en-US" dirty="0"/>
          </a:p>
          <a:p>
            <a:pPr lvl="0"/>
            <a:r>
              <a:rPr lang="en-US" dirty="0"/>
              <a:t>N</a:t>
            </a:r>
            <a:r>
              <a:rPr lang="en-US" dirty="0" smtClean="0"/>
              <a:t>euralgic </a:t>
            </a:r>
            <a:r>
              <a:rPr lang="en-US" dirty="0"/>
              <a:t>pain</a:t>
            </a:r>
          </a:p>
          <a:p>
            <a:pPr lvl="0"/>
            <a:r>
              <a:rPr lang="en-US" dirty="0"/>
              <a:t>N</a:t>
            </a:r>
            <a:r>
              <a:rPr lang="en-US" dirty="0" smtClean="0"/>
              <a:t>umbness </a:t>
            </a:r>
            <a:r>
              <a:rPr lang="en-US" dirty="0"/>
              <a:t>and tingling of the extremities</a:t>
            </a:r>
          </a:p>
          <a:p>
            <a:pPr lvl="0"/>
            <a:r>
              <a:rPr lang="en-US" dirty="0"/>
              <a:t>S</a:t>
            </a:r>
            <a:r>
              <a:rPr lang="en-US" dirty="0" smtClean="0"/>
              <a:t>mooth </a:t>
            </a:r>
            <a:r>
              <a:rPr lang="en-US" dirty="0"/>
              <a:t>tongue</a:t>
            </a:r>
          </a:p>
          <a:p>
            <a:pPr lvl="0"/>
            <a:r>
              <a:rPr lang="en-US" dirty="0"/>
              <a:t>S</a:t>
            </a:r>
            <a:r>
              <a:rPr lang="en-US" dirty="0" smtClean="0"/>
              <a:t>poon-shaped</a:t>
            </a:r>
            <a:r>
              <a:rPr lang="en-US" dirty="0"/>
              <a:t>, brittle nails</a:t>
            </a:r>
          </a:p>
          <a:p>
            <a:pPr lvl="0"/>
            <a:r>
              <a:rPr lang="en-US" dirty="0"/>
              <a:t>V</a:t>
            </a:r>
            <a:r>
              <a:rPr lang="en-US" dirty="0" smtClean="0"/>
              <a:t>asomotor </a:t>
            </a:r>
            <a:r>
              <a:rPr lang="en-US" dirty="0"/>
              <a:t>disturbances</a:t>
            </a:r>
          </a:p>
          <a:p>
            <a:pPr lvl="0"/>
            <a:r>
              <a:rPr lang="en-US" dirty="0"/>
              <a:t>C</a:t>
            </a:r>
            <a:r>
              <a:rPr lang="en-US" dirty="0" smtClean="0"/>
              <a:t>racks </a:t>
            </a:r>
            <a:r>
              <a:rPr lang="en-US" dirty="0"/>
              <a:t>in corners of the mouth</a:t>
            </a:r>
          </a:p>
          <a:p>
            <a:endParaRPr lang="en-US" dirty="0"/>
          </a:p>
        </p:txBody>
      </p:sp>
    </p:spTree>
    <p:extLst>
      <p:ext uri="{BB962C8B-B14F-4D97-AF65-F5344CB8AC3E}">
        <p14:creationId xmlns:p14="http://schemas.microsoft.com/office/powerpoint/2010/main" val="7556343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188</TotalTime>
  <Words>2346</Words>
  <Application>Microsoft Office PowerPoint</Application>
  <PresentationFormat>On-screen Show (4:3)</PresentationFormat>
  <Paragraphs>207</Paragraphs>
  <Slides>50</Slides>
  <Notes>0</Notes>
  <HiddenSlides>0</HiddenSlides>
  <MMClips>0</MMClips>
  <ScaleCrop>false</ScaleCrop>
  <HeadingPairs>
    <vt:vector size="4" baseType="variant">
      <vt:variant>
        <vt:lpstr>Theme</vt:lpstr>
      </vt:variant>
      <vt:variant>
        <vt:i4>1</vt:i4>
      </vt:variant>
      <vt:variant>
        <vt:lpstr>Slide Titles</vt:lpstr>
      </vt:variant>
      <vt:variant>
        <vt:i4>50</vt:i4>
      </vt:variant>
    </vt:vector>
  </HeadingPairs>
  <TitlesOfParts>
    <vt:vector size="51" baseType="lpstr">
      <vt:lpstr>Office Theme</vt:lpstr>
      <vt:lpstr>ANEMIA </vt:lpstr>
      <vt:lpstr>Anemia </vt:lpstr>
      <vt:lpstr>Iron deficiency anemia</vt:lpstr>
      <vt:lpstr>Causes of iron deficiency anemia</vt:lpstr>
      <vt:lpstr>Causes of iron deficiency anemia</vt:lpstr>
      <vt:lpstr>Pathophysiology of iron deficiency anemia </vt:lpstr>
      <vt:lpstr>Pathophysiology </vt:lpstr>
      <vt:lpstr>Signs and symptoms of iron deficiency anemia</vt:lpstr>
      <vt:lpstr>Signs and symptoms of chronic iron deficiency anemia  </vt:lpstr>
      <vt:lpstr>Diagnostic Findings of Iron deficiency anemia </vt:lpstr>
      <vt:lpstr>Treatment for iron deficiency anemia</vt:lpstr>
      <vt:lpstr>Treatment for iron deficiency anemia</vt:lpstr>
      <vt:lpstr>Nursing Interventions and Rationales </vt:lpstr>
      <vt:lpstr>Nursing Interventions and Rationales </vt:lpstr>
      <vt:lpstr>Nursing Interventions and Rationales </vt:lpstr>
      <vt:lpstr>Nursing Interventions and Rationales </vt:lpstr>
      <vt:lpstr>Aplastic anemia </vt:lpstr>
      <vt:lpstr>Treatment for anaplastic anemia</vt:lpstr>
      <vt:lpstr>Sickle cell anemia</vt:lpstr>
      <vt:lpstr>Cause of sickle cell anemia</vt:lpstr>
      <vt:lpstr>S &amp; S of sickle cell anemia</vt:lpstr>
      <vt:lpstr>S &amp; S in infants </vt:lpstr>
      <vt:lpstr>S &amp; S in toddlers and preschoolers</vt:lpstr>
      <vt:lpstr>S &amp; S in school aged children and adolescents </vt:lpstr>
      <vt:lpstr>Lab and diagnostic finding in Sickle Cell Anemia</vt:lpstr>
      <vt:lpstr>Treatment for sickle cell anemia</vt:lpstr>
      <vt:lpstr>Patient and family education</vt:lpstr>
      <vt:lpstr>Thalassemia </vt:lpstr>
      <vt:lpstr>Thalassemia </vt:lpstr>
      <vt:lpstr>Thalassemia clinical features </vt:lpstr>
      <vt:lpstr>Thalassemia clinical features </vt:lpstr>
      <vt:lpstr>Hemolytic facies of thalassemia</vt:lpstr>
      <vt:lpstr>Thalassemia clinical features</vt:lpstr>
      <vt:lpstr>Diagnosis of thalassemia </vt:lpstr>
      <vt:lpstr>Diagnosis of thalassemia</vt:lpstr>
      <vt:lpstr>Thalasemmia </vt:lpstr>
      <vt:lpstr>Treatment of thalassemia</vt:lpstr>
      <vt:lpstr>Treatment for thalassemia</vt:lpstr>
      <vt:lpstr>PowerPoint Presentation</vt:lpstr>
      <vt:lpstr>Prognosis of thalassemia</vt:lpstr>
      <vt:lpstr>Prevention and counseling</vt:lpstr>
      <vt:lpstr>Prevention and counseling in thalassemia</vt:lpstr>
      <vt:lpstr>Pernicious anemia </vt:lpstr>
      <vt:lpstr>Pernicious anemia</vt:lpstr>
      <vt:lpstr>Pernicious anemia </vt:lpstr>
      <vt:lpstr>Clinical features of pernicious anemia </vt:lpstr>
      <vt:lpstr>Clinical features of pernicious anemia</vt:lpstr>
      <vt:lpstr>DIAGNOSIS OF PERNICIOUS ANEMIA</vt:lpstr>
      <vt:lpstr>Dx of pernicious anemia </vt:lpstr>
      <vt:lpstr>Treatment of pernicious anemia</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ANEMIA</dc:title>
  <dc:creator>SYLVIA</dc:creator>
  <cp:lastModifiedBy>SYLVIA</cp:lastModifiedBy>
  <cp:revision>17</cp:revision>
  <dcterms:created xsi:type="dcterms:W3CDTF">2021-01-27T12:56:47Z</dcterms:created>
  <dcterms:modified xsi:type="dcterms:W3CDTF">2021-01-28T05:36:24Z</dcterms:modified>
</cp:coreProperties>
</file>