
<file path=[Content_Types].xml><?xml version="1.0" encoding="utf-8"?>
<Types xmlns="http://schemas.openxmlformats.org/package/2006/content-types">
  <Default Extension="rels" ContentType="application/vnd.openxmlformats-package.relationships+xml"/>
  <Default Extension="xml" ContentType="application/xml"/>
  <Default Extension="bin" ContentType="application/vnd.openxmlformats-officedocument.oleObjec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drawings/vmlDrawing5.vml" ContentType="application/vnd.openxmlformats-officedocument.vmlDrawing"/>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drawings/vmlDrawing6.vml" ContentType="application/vnd.openxmlformats-officedocument.vmlDrawing"/>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99" r:id="rId1"/>
  </p:sldMasterIdLst>
  <p:notesMasterIdLst>
    <p:notesMasterId r:id="rId2"/>
  </p:notesMasterIdLst>
  <p:sldIdLst>
    <p:sldId id="1227" r:id="rId3"/>
    <p:sldId id="1228" r:id="rId4"/>
    <p:sldId id="1229" r:id="rId5"/>
    <p:sldId id="1230" r:id="rId6"/>
    <p:sldId id="1231" r:id="rId7"/>
    <p:sldId id="1232" r:id="rId8"/>
    <p:sldId id="1233" r:id="rId9"/>
    <p:sldId id="1234" r:id="rId10"/>
    <p:sldId id="1235" r:id="rId11"/>
    <p:sldId id="1236" r:id="rId12"/>
    <p:sldId id="1237" r:id="rId13"/>
    <p:sldId id="1238" r:id="rId14"/>
    <p:sldId id="1239" r:id="rId15"/>
    <p:sldId id="1240" r:id="rId16"/>
    <p:sldId id="1241" r:id="rId17"/>
    <p:sldId id="1242" r:id="rId18"/>
    <p:sldId id="1243" r:id="rId19"/>
    <p:sldId id="1244" r:id="rId20"/>
    <p:sldId id="1245" r:id="rId21"/>
    <p:sldId id="1246" r:id="rId22"/>
    <p:sldId id="1247" r:id="rId23"/>
    <p:sldId id="1248" r:id="rId24"/>
    <p:sldId id="1249" r:id="rId25"/>
    <p:sldId id="1250" r:id="rId26"/>
    <p:sldId id="1251" r:id="rId27"/>
    <p:sldId id="1252" r:id="rId28"/>
    <p:sldId id="1253" r:id="rId29"/>
    <p:sldId id="1254" r:id="rId30"/>
    <p:sldId id="1255" r:id="rId31"/>
    <p:sldId id="1256" r:id="rId32"/>
    <p:sldId id="1257" r:id="rId33"/>
    <p:sldId id="1258" r:id="rId34"/>
    <p:sldId id="1259" r:id="rId35"/>
    <p:sldId id="1260" r:id="rId36"/>
    <p:sldId id="1261" r:id="rId37"/>
    <p:sldId id="1262" r:id="rId38"/>
    <p:sldId id="1263" r:id="rId39"/>
    <p:sldId id="1264" r:id="rId40"/>
    <p:sldId id="1265" r:id="rId41"/>
    <p:sldId id="1266" r:id="rId42"/>
    <p:sldId id="1267" r:id="rId43"/>
    <p:sldId id="1268" r:id="rId44"/>
    <p:sldId id="1269" r:id="rId45"/>
    <p:sldId id="1270" r:id="rId46"/>
    <p:sldId id="1271" r:id="rId47"/>
    <p:sldId id="1272" r:id="rId48"/>
    <p:sldId id="1273" r:id="rId49"/>
    <p:sldId id="1274" r:id="rId50"/>
    <p:sldId id="1275" r:id="rId51"/>
    <p:sldId id="1276" r:id="rId52"/>
    <p:sldId id="1277" r:id="rId53"/>
    <p:sldId id="1278" r:id="rId54"/>
    <p:sldId id="1279" r:id="rId55"/>
    <p:sldId id="1280" r:id="rId56"/>
    <p:sldId id="1281" r:id="rId57"/>
    <p:sldId id="1282" r:id="rId58"/>
    <p:sldId id="1283" r:id="rId59"/>
    <p:sldId id="1284" r:id="rId60"/>
    <p:sldId id="1285" r:id="rId61"/>
    <p:sldId id="1286" r:id="rId62"/>
    <p:sldId id="1287" r:id="rId63"/>
    <p:sldId id="1288" r:id="rId64"/>
    <p:sldId id="1289" r:id="rId65"/>
    <p:sldId id="1290" r:id="rId66"/>
    <p:sldId id="1291" r:id="rId67"/>
    <p:sldId id="1292" r:id="rId68"/>
    <p:sldId id="1293" r:id="rId69"/>
    <p:sldId id="1294" r:id="rId70"/>
    <p:sldId id="1295" r:id="rId71"/>
    <p:sldId id="1296" r:id="rId72"/>
    <p:sldId id="1297" r:id="rId73"/>
    <p:sldId id="1298" r:id="rId74"/>
    <p:sldId id="1299" r:id="rId75"/>
    <p:sldId id="1300" r:id="rId76"/>
    <p:sldId id="1301" r:id="rId77"/>
    <p:sldId id="1302" r:id="rId78"/>
    <p:sldId id="1303" r:id="rId79"/>
    <p:sldId id="1304" r:id="rId80"/>
    <p:sldId id="1305" r:id="rId81"/>
    <p:sldId id="1306" r:id="rId82"/>
    <p:sldId id="1307" r:id="rId83"/>
    <p:sldId id="1308" r:id="rId84"/>
    <p:sldId id="1309" r:id="rId85"/>
    <p:sldId id="1310" r:id="rId86"/>
    <p:sldId id="1311" r:id="rId87"/>
    <p:sldId id="1312" r:id="rId88"/>
    <p:sldId id="1313" r:id="rId89"/>
    <p:sldId id="1314" r:id="rId90"/>
    <p:sldId id="1315" r:id="rId91"/>
    <p:sldId id="1316" r:id="rId92"/>
    <p:sldId id="1317" r:id="rId93"/>
    <p:sldId id="1318" r:id="rId94"/>
    <p:sldId id="1319" r:id="rId95"/>
    <p:sldId id="1320" r:id="rId96"/>
    <p:sldId id="1321" r:id="rId97"/>
    <p:sldId id="1322" r:id="rId98"/>
    <p:sldId id="1323" r:id="rId99"/>
    <p:sldId id="1324" r:id="rId100"/>
    <p:sldId id="1325" r:id="rId101"/>
    <p:sldId id="1326" r:id="rId102"/>
    <p:sldId id="1327" r:id="rId103"/>
    <p:sldId id="1328" r:id="rId104"/>
    <p:sldId id="1329" r:id="rId105"/>
    <p:sldId id="1330" r:id="rId106"/>
    <p:sldId id="1331" r:id="rId107"/>
    <p:sldId id="1332" r:id="rId108"/>
    <p:sldId id="1333" r:id="rId109"/>
    <p:sldId id="1334" r:id="rId110"/>
    <p:sldId id="1335" r:id="rId111"/>
    <p:sldId id="1336" r:id="rId112"/>
    <p:sldId id="1337" r:id="rId113"/>
    <p:sldId id="1338" r:id="rId114"/>
    <p:sldId id="1339" r:id="rId115"/>
    <p:sldId id="1340" r:id="rId116"/>
    <p:sldId id="1341" r:id="rId117"/>
    <p:sldId id="1342" r:id="rId118"/>
    <p:sldId id="1343" r:id="rId119"/>
    <p:sldId id="1344" r:id="rId120"/>
    <p:sldId id="1345" r:id="rId121"/>
    <p:sldId id="1346" r:id="rId122"/>
    <p:sldId id="1347" r:id="rId123"/>
    <p:sldId id="1348" r:id="rId124"/>
    <p:sldId id="1349" r:id="rId125"/>
    <p:sldId id="1350" r:id="rId126"/>
    <p:sldId id="1351" r:id="rId127"/>
    <p:sldId id="1352" r:id="rId128"/>
    <p:sldId id="1353" r:id="rId129"/>
    <p:sldId id="1354" r:id="rId130"/>
    <p:sldId id="1355" r:id="rId131"/>
    <p:sldId id="1356" r:id="rId132"/>
    <p:sldId id="1357" r:id="rId133"/>
    <p:sldId id="1358" r:id="rId134"/>
    <p:sldId id="1359" r:id="rId135"/>
    <p:sldId id="1360" r:id="rId136"/>
    <p:sldId id="1361" r:id="rId137"/>
    <p:sldId id="1362" r:id="rId138"/>
    <p:sldId id="1363" r:id="rId139"/>
    <p:sldId id="1364" r:id="rId140"/>
    <p:sldId id="1365" r:id="rId141"/>
    <p:sldId id="1366" r:id="rId142"/>
    <p:sldId id="1367" r:id="rId143"/>
    <p:sldId id="1368" r:id="rId144"/>
    <p:sldId id="1369" r:id="rId145"/>
    <p:sldId id="1370" r:id="rId146"/>
    <p:sldId id="1371" r:id="rId147"/>
    <p:sldId id="1372" r:id="rId148"/>
    <p:sldId id="1373" r:id="rId149"/>
    <p:sldId id="1374" r:id="rId150"/>
    <p:sldId id="1375" r:id="rId151"/>
    <p:sldId id="1376" r:id="rId152"/>
    <p:sldId id="1377" r:id="rId153"/>
    <p:sldId id="1378" r:id="rId154"/>
    <p:sldId id="1379" r:id="rId155"/>
    <p:sldId id="1380" r:id="rId156"/>
    <p:sldId id="1381" r:id="rId157"/>
    <p:sldId id="1382" r:id="rId158"/>
    <p:sldId id="1383" r:id="rId159"/>
    <p:sldId id="1384" r:id="rId160"/>
    <p:sldId id="1385" r:id="rId161"/>
    <p:sldId id="1386" r:id="rId162"/>
    <p:sldId id="1387" r:id="rId163"/>
    <p:sldId id="1388" r:id="rId164"/>
    <p:sldId id="1389" r:id="rId165"/>
    <p:sldId id="1390" r:id="rId166"/>
    <p:sldId id="1391" r:id="rId167"/>
    <p:sldId id="1392" r:id="rId168"/>
    <p:sldId id="1393" r:id="rId169"/>
    <p:sldId id="1394" r:id="rId170"/>
    <p:sldId id="1395" r:id="rId171"/>
    <p:sldId id="1396" r:id="rId172"/>
    <p:sldId id="1397" r:id="rId173"/>
    <p:sldId id="1398" r:id="rId174"/>
    <p:sldId id="1399" r:id="rId175"/>
    <p:sldId id="1400" r:id="rId176"/>
    <p:sldId id="1401" r:id="rId177"/>
    <p:sldId id="1402" r:id="rId178"/>
    <p:sldId id="1403" r:id="rId179"/>
    <p:sldId id="1404" r:id="rId180"/>
    <p:sldId id="1405" r:id="rId181"/>
    <p:sldId id="1406" r:id="rId182"/>
    <p:sldId id="1407" r:id="rId183"/>
    <p:sldId id="1408" r:id="rId184"/>
    <p:sldId id="1409" r:id="rId185"/>
    <p:sldId id="1410" r:id="rId186"/>
    <p:sldId id="1411" r:id="rId187"/>
    <p:sldId id="1412" r:id="rId188"/>
    <p:sldId id="1413" r:id="rId189"/>
    <p:sldId id="1414" r:id="rId190"/>
    <p:sldId id="1415" r:id="rId191"/>
    <p:sldId id="1416" r:id="rId192"/>
    <p:sldId id="1417" r:id="rId193"/>
    <p:sldId id="1418" r:id="rId194"/>
    <p:sldId id="1419" r:id="rId195"/>
    <p:sldId id="1420" r:id="rId196"/>
    <p:sldId id="1421" r:id="rId197"/>
    <p:sldId id="1422" r:id="rId198"/>
    <p:sldId id="1423" r:id="rId199"/>
    <p:sldId id="1424" r:id="rId200"/>
    <p:sldId id="1425" r:id="rId201"/>
    <p:sldId id="1426" r:id="rId202"/>
    <p:sldId id="1427" r:id="rId203"/>
    <p:sldId id="1428" r:id="rId204"/>
    <p:sldId id="1429" r:id="rId205"/>
    <p:sldId id="1430" r:id="rId206"/>
    <p:sldId id="1431" r:id="rId207"/>
    <p:sldId id="1432" r:id="rId208"/>
    <p:sldId id="1433" r:id="rId209"/>
    <p:sldId id="1434" r:id="rId210"/>
    <p:sldId id="1435" r:id="rId21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6013" autoAdjust="0"/>
    <p:restoredTop sz="94660"/>
  </p:normalViewPr>
  <p:slideViewPr>
    <p:cSldViewPr snapToGrid="0">
      <p:cViewPr varScale="1">
        <p:scale>
          <a:sx n="79" d="100"/>
          <a:sy n="79" d="100"/>
        </p:scale>
        <p:origin x="162"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slide" Target="slides/slide206.xml"/><Relationship Id="rId209" Type="http://schemas.openxmlformats.org/officeDocument/2006/relationships/slide" Target="slides/slide207.xml"/><Relationship Id="rId210" Type="http://schemas.openxmlformats.org/officeDocument/2006/relationships/slide" Target="slides/slide208.xml"/><Relationship Id="rId211" Type="http://schemas.openxmlformats.org/officeDocument/2006/relationships/slide" Target="slides/slide209.xml"/><Relationship Id="rId212" Type="http://schemas.openxmlformats.org/officeDocument/2006/relationships/tableStyles" Target="tableStyles.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8" name=""/>
        <p:cNvGrpSpPr/>
        <p:nvPr/>
      </p:nvGrpSpPr>
      <p:grpSpPr>
        <a:xfrm>
          <a:off x="0" y="0"/>
          <a:ext cx="0" cy="0"/>
          <a:chOff x="0" y="0"/>
          <a:chExt cx="0" cy="0"/>
        </a:xfrm>
      </p:grpSpPr>
      <p:sp>
        <p:nvSpPr>
          <p:cNvPr id="104904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904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905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905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5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905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0" name=""/>
        <p:cNvGrpSpPr/>
        <p:nvPr/>
      </p:nvGrpSpPr>
      <p:grpSpPr>
        <a:xfrm>
          <a:off x="0" y="0"/>
          <a:ext cx="0" cy="0"/>
          <a:chOff x="0" y="0"/>
          <a:chExt cx="0" cy="0"/>
        </a:xfrm>
      </p:grpSpPr>
      <p:sp>
        <p:nvSpPr>
          <p:cNvPr id="1048600"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60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602" name="Date Placeholder 3"/>
          <p:cNvSpPr>
            <a:spLocks noGrp="1"/>
          </p:cNvSpPr>
          <p:nvPr>
            <p:ph type="dt" sz="half" idx="10"/>
          </p:nvPr>
        </p:nvSpPr>
        <p:spPr/>
        <p:txBody>
          <a:bodyPr/>
          <a:p>
            <a:fld id="{56E8248A-EBCA-4CBB-B1CB-C5522C2A6B0A}" type="datetimeFigureOut">
              <a:rPr lang="en-US" smtClean="0"/>
              <a:t>7/8/2019</a:t>
            </a:fld>
            <a:endParaRPr lang="en-US"/>
          </a:p>
        </p:txBody>
      </p:sp>
      <p:sp>
        <p:nvSpPr>
          <p:cNvPr id="1048603" name="Footer Placeholder 4"/>
          <p:cNvSpPr>
            <a:spLocks noGrp="1"/>
          </p:cNvSpPr>
          <p:nvPr>
            <p:ph type="ftr" sz="quarter" idx="11"/>
          </p:nvPr>
        </p:nvSpPr>
        <p:spPr/>
        <p:txBody>
          <a:bodyPr/>
          <a:p>
            <a:endParaRPr lang="en-US"/>
          </a:p>
        </p:txBody>
      </p:sp>
      <p:sp>
        <p:nvSpPr>
          <p:cNvPr id="1048604" name="Slide Number Placeholder 5"/>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1" name=""/>
        <p:cNvGrpSpPr/>
        <p:nvPr/>
      </p:nvGrpSpPr>
      <p:grpSpPr>
        <a:xfrm>
          <a:off x="0" y="0"/>
          <a:ext cx="0" cy="0"/>
          <a:chOff x="0" y="0"/>
          <a:chExt cx="0" cy="0"/>
        </a:xfrm>
      </p:grpSpPr>
      <p:sp>
        <p:nvSpPr>
          <p:cNvPr id="1049015" name="Title 1"/>
          <p:cNvSpPr>
            <a:spLocks noGrp="1"/>
          </p:cNvSpPr>
          <p:nvPr>
            <p:ph type="title"/>
          </p:nvPr>
        </p:nvSpPr>
        <p:spPr/>
        <p:txBody>
          <a:bodyPr/>
          <a:p>
            <a:r>
              <a:rPr lang="en-US" smtClean="0"/>
              <a:t>Click to edit Master title style</a:t>
            </a:r>
            <a:endParaRPr lang="en-US"/>
          </a:p>
        </p:txBody>
      </p:sp>
      <p:sp>
        <p:nvSpPr>
          <p:cNvPr id="104901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17" name="Date Placeholder 3"/>
          <p:cNvSpPr>
            <a:spLocks noGrp="1"/>
          </p:cNvSpPr>
          <p:nvPr>
            <p:ph type="dt" sz="half" idx="10"/>
          </p:nvPr>
        </p:nvSpPr>
        <p:spPr/>
        <p:txBody>
          <a:bodyPr/>
          <a:p>
            <a:fld id="{56E8248A-EBCA-4CBB-B1CB-C5522C2A6B0A}" type="datetimeFigureOut">
              <a:rPr lang="en-US" smtClean="0"/>
              <a:t>7/8/2019</a:t>
            </a:fld>
            <a:endParaRPr lang="en-US"/>
          </a:p>
        </p:txBody>
      </p:sp>
      <p:sp>
        <p:nvSpPr>
          <p:cNvPr id="1049018" name="Footer Placeholder 4"/>
          <p:cNvSpPr>
            <a:spLocks noGrp="1"/>
          </p:cNvSpPr>
          <p:nvPr>
            <p:ph type="ftr" sz="quarter" idx="11"/>
          </p:nvPr>
        </p:nvSpPr>
        <p:spPr/>
        <p:txBody>
          <a:bodyPr/>
          <a:p>
            <a:endParaRPr lang="en-US"/>
          </a:p>
        </p:txBody>
      </p:sp>
      <p:sp>
        <p:nvSpPr>
          <p:cNvPr id="1049019" name="Slide Number Placeholder 5"/>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9" name=""/>
        <p:cNvGrpSpPr/>
        <p:nvPr/>
      </p:nvGrpSpPr>
      <p:grpSpPr>
        <a:xfrm>
          <a:off x="0" y="0"/>
          <a:ext cx="0" cy="0"/>
          <a:chOff x="0" y="0"/>
          <a:chExt cx="0" cy="0"/>
        </a:xfrm>
      </p:grpSpPr>
      <p:sp>
        <p:nvSpPr>
          <p:cNvPr id="1049004"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9005"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06" name="Date Placeholder 3"/>
          <p:cNvSpPr>
            <a:spLocks noGrp="1"/>
          </p:cNvSpPr>
          <p:nvPr>
            <p:ph type="dt" sz="half" idx="10"/>
          </p:nvPr>
        </p:nvSpPr>
        <p:spPr/>
        <p:txBody>
          <a:bodyPr/>
          <a:p>
            <a:fld id="{56E8248A-EBCA-4CBB-B1CB-C5522C2A6B0A}" type="datetimeFigureOut">
              <a:rPr lang="en-US" smtClean="0"/>
              <a:t>7/8/2019</a:t>
            </a:fld>
            <a:endParaRPr lang="en-US"/>
          </a:p>
        </p:txBody>
      </p:sp>
      <p:sp>
        <p:nvSpPr>
          <p:cNvPr id="1049007" name="Footer Placeholder 4"/>
          <p:cNvSpPr>
            <a:spLocks noGrp="1"/>
          </p:cNvSpPr>
          <p:nvPr>
            <p:ph type="ftr" sz="quarter" idx="11"/>
          </p:nvPr>
        </p:nvSpPr>
        <p:spPr/>
        <p:txBody>
          <a:bodyPr/>
          <a:p>
            <a:endParaRPr lang="en-US"/>
          </a:p>
        </p:txBody>
      </p:sp>
      <p:sp>
        <p:nvSpPr>
          <p:cNvPr id="1049008" name="Slide Number Placeholder 5"/>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56E8248A-EBCA-4CBB-B1CB-C5522C2A6B0A}" type="datetimeFigureOut">
              <a:rPr lang="en-US" smtClean="0"/>
              <a:t>7/8/2019</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2" name=""/>
        <p:cNvGrpSpPr/>
        <p:nvPr/>
      </p:nvGrpSpPr>
      <p:grpSpPr>
        <a:xfrm>
          <a:off x="0" y="0"/>
          <a:ext cx="0" cy="0"/>
          <a:chOff x="0" y="0"/>
          <a:chExt cx="0" cy="0"/>
        </a:xfrm>
      </p:grpSpPr>
      <p:sp>
        <p:nvSpPr>
          <p:cNvPr id="1049020"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9021"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9022" name="Date Placeholder 3"/>
          <p:cNvSpPr>
            <a:spLocks noGrp="1"/>
          </p:cNvSpPr>
          <p:nvPr>
            <p:ph type="dt" sz="half" idx="10"/>
          </p:nvPr>
        </p:nvSpPr>
        <p:spPr/>
        <p:txBody>
          <a:bodyPr/>
          <a:p>
            <a:fld id="{56E8248A-EBCA-4CBB-B1CB-C5522C2A6B0A}" type="datetimeFigureOut">
              <a:rPr lang="en-US" smtClean="0"/>
              <a:t>7/8/2019</a:t>
            </a:fld>
            <a:endParaRPr lang="en-US"/>
          </a:p>
        </p:txBody>
      </p:sp>
      <p:sp>
        <p:nvSpPr>
          <p:cNvPr id="1049023" name="Footer Placeholder 4"/>
          <p:cNvSpPr>
            <a:spLocks noGrp="1"/>
          </p:cNvSpPr>
          <p:nvPr>
            <p:ph type="ftr" sz="quarter" idx="11"/>
          </p:nvPr>
        </p:nvSpPr>
        <p:spPr/>
        <p:txBody>
          <a:bodyPr/>
          <a:p>
            <a:endParaRPr lang="en-US"/>
          </a:p>
        </p:txBody>
      </p:sp>
      <p:sp>
        <p:nvSpPr>
          <p:cNvPr id="1049024" name="Slide Number Placeholder 5"/>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3" name=""/>
        <p:cNvGrpSpPr/>
        <p:nvPr/>
      </p:nvGrpSpPr>
      <p:grpSpPr>
        <a:xfrm>
          <a:off x="0" y="0"/>
          <a:ext cx="0" cy="0"/>
          <a:chOff x="0" y="0"/>
          <a:chExt cx="0" cy="0"/>
        </a:xfrm>
      </p:grpSpPr>
      <p:sp>
        <p:nvSpPr>
          <p:cNvPr id="1049025" name="Title 1"/>
          <p:cNvSpPr>
            <a:spLocks noGrp="1"/>
          </p:cNvSpPr>
          <p:nvPr>
            <p:ph type="title"/>
          </p:nvPr>
        </p:nvSpPr>
        <p:spPr/>
        <p:txBody>
          <a:bodyPr/>
          <a:p>
            <a:r>
              <a:rPr lang="en-US" smtClean="0"/>
              <a:t>Click to edit Master title style</a:t>
            </a:r>
            <a:endParaRPr lang="en-US"/>
          </a:p>
        </p:txBody>
      </p:sp>
      <p:sp>
        <p:nvSpPr>
          <p:cNvPr id="1049026"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27"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28" name="Date Placeholder 4"/>
          <p:cNvSpPr>
            <a:spLocks noGrp="1"/>
          </p:cNvSpPr>
          <p:nvPr>
            <p:ph type="dt" sz="half" idx="10"/>
          </p:nvPr>
        </p:nvSpPr>
        <p:spPr/>
        <p:txBody>
          <a:bodyPr/>
          <a:p>
            <a:fld id="{56E8248A-EBCA-4CBB-B1CB-C5522C2A6B0A}" type="datetimeFigureOut">
              <a:rPr lang="en-US" smtClean="0"/>
              <a:t>7/8/2019</a:t>
            </a:fld>
            <a:endParaRPr lang="en-US"/>
          </a:p>
        </p:txBody>
      </p:sp>
      <p:sp>
        <p:nvSpPr>
          <p:cNvPr id="1049029" name="Footer Placeholder 5"/>
          <p:cNvSpPr>
            <a:spLocks noGrp="1"/>
          </p:cNvSpPr>
          <p:nvPr>
            <p:ph type="ftr" sz="quarter" idx="11"/>
          </p:nvPr>
        </p:nvSpPr>
        <p:spPr/>
        <p:txBody>
          <a:bodyPr/>
          <a:p>
            <a:endParaRPr lang="en-US"/>
          </a:p>
        </p:txBody>
      </p:sp>
      <p:sp>
        <p:nvSpPr>
          <p:cNvPr id="1049030" name="Slide Number Placeholder 6"/>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4" name=""/>
        <p:cNvGrpSpPr/>
        <p:nvPr/>
      </p:nvGrpSpPr>
      <p:grpSpPr>
        <a:xfrm>
          <a:off x="0" y="0"/>
          <a:ext cx="0" cy="0"/>
          <a:chOff x="0" y="0"/>
          <a:chExt cx="0" cy="0"/>
        </a:xfrm>
      </p:grpSpPr>
      <p:sp>
        <p:nvSpPr>
          <p:cNvPr id="1049031"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903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33"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34"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35"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36" name="Date Placeholder 6"/>
          <p:cNvSpPr>
            <a:spLocks noGrp="1"/>
          </p:cNvSpPr>
          <p:nvPr>
            <p:ph type="dt" sz="half" idx="10"/>
          </p:nvPr>
        </p:nvSpPr>
        <p:spPr/>
        <p:txBody>
          <a:bodyPr/>
          <a:p>
            <a:fld id="{56E8248A-EBCA-4CBB-B1CB-C5522C2A6B0A}" type="datetimeFigureOut">
              <a:rPr lang="en-US" smtClean="0"/>
              <a:t>7/8/2019</a:t>
            </a:fld>
            <a:endParaRPr lang="en-US"/>
          </a:p>
        </p:txBody>
      </p:sp>
      <p:sp>
        <p:nvSpPr>
          <p:cNvPr id="1049037" name="Footer Placeholder 7"/>
          <p:cNvSpPr>
            <a:spLocks noGrp="1"/>
          </p:cNvSpPr>
          <p:nvPr>
            <p:ph type="ftr" sz="quarter" idx="11"/>
          </p:nvPr>
        </p:nvSpPr>
        <p:spPr/>
        <p:txBody>
          <a:bodyPr/>
          <a:p>
            <a:endParaRPr lang="en-US"/>
          </a:p>
        </p:txBody>
      </p:sp>
      <p:sp>
        <p:nvSpPr>
          <p:cNvPr id="1049038" name="Slide Number Placeholder 8"/>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8" name=""/>
        <p:cNvGrpSpPr/>
        <p:nvPr/>
      </p:nvGrpSpPr>
      <p:grpSpPr>
        <a:xfrm>
          <a:off x="0" y="0"/>
          <a:ext cx="0" cy="0"/>
          <a:chOff x="0" y="0"/>
          <a:chExt cx="0" cy="0"/>
        </a:xfrm>
      </p:grpSpPr>
      <p:sp>
        <p:nvSpPr>
          <p:cNvPr id="1049000" name="Title 1"/>
          <p:cNvSpPr>
            <a:spLocks noGrp="1"/>
          </p:cNvSpPr>
          <p:nvPr>
            <p:ph type="title"/>
          </p:nvPr>
        </p:nvSpPr>
        <p:spPr/>
        <p:txBody>
          <a:bodyPr/>
          <a:p>
            <a:r>
              <a:rPr lang="en-US" smtClean="0"/>
              <a:t>Click to edit Master title style</a:t>
            </a:r>
            <a:endParaRPr lang="en-US"/>
          </a:p>
        </p:txBody>
      </p:sp>
      <p:sp>
        <p:nvSpPr>
          <p:cNvPr id="1049001" name="Date Placeholder 2"/>
          <p:cNvSpPr>
            <a:spLocks noGrp="1"/>
          </p:cNvSpPr>
          <p:nvPr>
            <p:ph type="dt" sz="half" idx="10"/>
          </p:nvPr>
        </p:nvSpPr>
        <p:spPr/>
        <p:txBody>
          <a:bodyPr/>
          <a:p>
            <a:fld id="{56E8248A-EBCA-4CBB-B1CB-C5522C2A6B0A}" type="datetimeFigureOut">
              <a:rPr lang="en-US" smtClean="0"/>
              <a:t>7/8/2019</a:t>
            </a:fld>
            <a:endParaRPr lang="en-US"/>
          </a:p>
        </p:txBody>
      </p:sp>
      <p:sp>
        <p:nvSpPr>
          <p:cNvPr id="1049002" name="Footer Placeholder 3"/>
          <p:cNvSpPr>
            <a:spLocks noGrp="1"/>
          </p:cNvSpPr>
          <p:nvPr>
            <p:ph type="ftr" sz="quarter" idx="11"/>
          </p:nvPr>
        </p:nvSpPr>
        <p:spPr/>
        <p:txBody>
          <a:bodyPr/>
          <a:p>
            <a:endParaRPr lang="en-US"/>
          </a:p>
        </p:txBody>
      </p:sp>
      <p:sp>
        <p:nvSpPr>
          <p:cNvPr id="1049003" name="Slide Number Placeholder 4"/>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5" name=""/>
        <p:cNvGrpSpPr/>
        <p:nvPr/>
      </p:nvGrpSpPr>
      <p:grpSpPr>
        <a:xfrm>
          <a:off x="0" y="0"/>
          <a:ext cx="0" cy="0"/>
          <a:chOff x="0" y="0"/>
          <a:chExt cx="0" cy="0"/>
        </a:xfrm>
      </p:grpSpPr>
      <p:sp>
        <p:nvSpPr>
          <p:cNvPr id="1049039" name="Date Placeholder 1"/>
          <p:cNvSpPr>
            <a:spLocks noGrp="1"/>
          </p:cNvSpPr>
          <p:nvPr>
            <p:ph type="dt" sz="half" idx="10"/>
          </p:nvPr>
        </p:nvSpPr>
        <p:spPr/>
        <p:txBody>
          <a:bodyPr/>
          <a:p>
            <a:fld id="{56E8248A-EBCA-4CBB-B1CB-C5522C2A6B0A}" type="datetimeFigureOut">
              <a:rPr lang="en-US" smtClean="0"/>
              <a:t>7/8/2019</a:t>
            </a:fld>
            <a:endParaRPr lang="en-US"/>
          </a:p>
        </p:txBody>
      </p:sp>
      <p:sp>
        <p:nvSpPr>
          <p:cNvPr id="1049040" name="Footer Placeholder 2"/>
          <p:cNvSpPr>
            <a:spLocks noGrp="1"/>
          </p:cNvSpPr>
          <p:nvPr>
            <p:ph type="ftr" sz="quarter" idx="11"/>
          </p:nvPr>
        </p:nvSpPr>
        <p:spPr/>
        <p:txBody>
          <a:bodyPr/>
          <a:p>
            <a:endParaRPr lang="en-US"/>
          </a:p>
        </p:txBody>
      </p:sp>
      <p:sp>
        <p:nvSpPr>
          <p:cNvPr id="1049041" name="Slide Number Placeholder 3"/>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6" name=""/>
        <p:cNvGrpSpPr/>
        <p:nvPr/>
      </p:nvGrpSpPr>
      <p:grpSpPr>
        <a:xfrm>
          <a:off x="0" y="0"/>
          <a:ext cx="0" cy="0"/>
          <a:chOff x="0" y="0"/>
          <a:chExt cx="0" cy="0"/>
        </a:xfrm>
      </p:grpSpPr>
      <p:sp>
        <p:nvSpPr>
          <p:cNvPr id="104904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904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4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9045" name="Date Placeholder 4"/>
          <p:cNvSpPr>
            <a:spLocks noGrp="1"/>
          </p:cNvSpPr>
          <p:nvPr>
            <p:ph type="dt" sz="half" idx="10"/>
          </p:nvPr>
        </p:nvSpPr>
        <p:spPr/>
        <p:txBody>
          <a:bodyPr/>
          <a:p>
            <a:fld id="{56E8248A-EBCA-4CBB-B1CB-C5522C2A6B0A}" type="datetimeFigureOut">
              <a:rPr lang="en-US" smtClean="0"/>
              <a:t>7/8/2019</a:t>
            </a:fld>
            <a:endParaRPr lang="en-US"/>
          </a:p>
        </p:txBody>
      </p:sp>
      <p:sp>
        <p:nvSpPr>
          <p:cNvPr id="1049046" name="Footer Placeholder 5"/>
          <p:cNvSpPr>
            <a:spLocks noGrp="1"/>
          </p:cNvSpPr>
          <p:nvPr>
            <p:ph type="ftr" sz="quarter" idx="11"/>
          </p:nvPr>
        </p:nvSpPr>
        <p:spPr/>
        <p:txBody>
          <a:bodyPr/>
          <a:p>
            <a:endParaRPr lang="en-US"/>
          </a:p>
        </p:txBody>
      </p:sp>
      <p:sp>
        <p:nvSpPr>
          <p:cNvPr id="1049047" name="Slide Number Placeholder 6"/>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0" name=""/>
        <p:cNvGrpSpPr/>
        <p:nvPr/>
      </p:nvGrpSpPr>
      <p:grpSpPr>
        <a:xfrm>
          <a:off x="0" y="0"/>
          <a:ext cx="0" cy="0"/>
          <a:chOff x="0" y="0"/>
          <a:chExt cx="0" cy="0"/>
        </a:xfrm>
      </p:grpSpPr>
      <p:sp>
        <p:nvSpPr>
          <p:cNvPr id="1049009"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901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01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9012" name="Date Placeholder 4"/>
          <p:cNvSpPr>
            <a:spLocks noGrp="1"/>
          </p:cNvSpPr>
          <p:nvPr>
            <p:ph type="dt" sz="half" idx="10"/>
          </p:nvPr>
        </p:nvSpPr>
        <p:spPr/>
        <p:txBody>
          <a:bodyPr/>
          <a:p>
            <a:fld id="{56E8248A-EBCA-4CBB-B1CB-C5522C2A6B0A}" type="datetimeFigureOut">
              <a:rPr lang="en-US" smtClean="0"/>
              <a:t>7/8/2019</a:t>
            </a:fld>
            <a:endParaRPr lang="en-US"/>
          </a:p>
        </p:txBody>
      </p:sp>
      <p:sp>
        <p:nvSpPr>
          <p:cNvPr id="1049013" name="Footer Placeholder 5"/>
          <p:cNvSpPr>
            <a:spLocks noGrp="1"/>
          </p:cNvSpPr>
          <p:nvPr>
            <p:ph type="ftr" sz="quarter" idx="11"/>
          </p:nvPr>
        </p:nvSpPr>
        <p:spPr/>
        <p:txBody>
          <a:bodyPr/>
          <a:p>
            <a:endParaRPr lang="en-US"/>
          </a:p>
        </p:txBody>
      </p:sp>
      <p:sp>
        <p:nvSpPr>
          <p:cNvPr id="1049014" name="Slide Number Placeholder 6"/>
          <p:cNvSpPr>
            <a:spLocks noGrp="1"/>
          </p:cNvSpPr>
          <p:nvPr>
            <p:ph type="sldNum" sz="quarter" idx="12"/>
          </p:nvPr>
        </p:nvSpPr>
        <p:spPr/>
        <p:txBody>
          <a:bodyPr/>
          <a:p>
            <a:fld id="{BC1DCB09-E3E2-4A87-9467-DB7082DCAD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0"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6E8248A-EBCA-4CBB-B1CB-C5522C2A6B0A}" type="datetimeFigureOut">
              <a:rPr lang="en-US" smtClean="0"/>
              <a:t>7/8/2019</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BC1DCB09-E3E2-4A87-9467-DB7082DCADBA}"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13.png"/><Relationship Id="rId3" Type="http://schemas.openxmlformats.org/officeDocument/2006/relationships/slideLayout" Target="../slideLayouts/slideLayout2.xml"/><Relationship Id="rId4" Type="http://schemas.openxmlformats.org/officeDocument/2006/relationships/vmlDrawing" Target="../drawings/vmlDrawing5.v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4.png"/><Relationship Id="rId3" Type="http://schemas.openxmlformats.org/officeDocument/2006/relationships/oleObject" Target="../embeddings/oleObject2.bin"/><Relationship Id="rId4" Type="http://schemas.openxmlformats.org/officeDocument/2006/relationships/image" Target="../media/image15.png"/><Relationship Id="rId5" Type="http://schemas.openxmlformats.org/officeDocument/2006/relationships/slideLayout" Target="../slideLayouts/slideLayout2.xml"/><Relationship Id="rId6" Type="http://schemas.openxmlformats.org/officeDocument/2006/relationships/vmlDrawing" Target="../drawings/vmlDrawing6.v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hyperlink" Target="http://www.andjrnl.org/" TargetMode="Externa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605" name="Title 1"/>
          <p:cNvSpPr>
            <a:spLocks noGrp="1"/>
          </p:cNvSpPr>
          <p:nvPr>
            <p:ph type="ctrTitle"/>
          </p:nvPr>
        </p:nvSpPr>
        <p:spPr/>
        <p:txBody>
          <a:bodyPr>
            <a:normAutofit/>
          </a:bodyPr>
          <a:p>
            <a:r>
              <a:rPr b="1" dirty="0" sz="3600" lang="en-US" u="sng" smtClean="0"/>
              <a:t>BASIC NUTRITION</a:t>
            </a:r>
            <a:br>
              <a:rPr b="1" dirty="0" sz="3600" lang="en-US" u="sng" smtClean="0"/>
            </a:br>
            <a:r>
              <a:rPr b="1" dirty="0" sz="3200" lang="en-US" smtClean="0"/>
              <a:t>SEPTEMBER 2018 CLASS</a:t>
            </a:r>
            <a:br>
              <a:rPr b="1" dirty="0" sz="3200" lang="en-US" smtClean="0"/>
            </a:br>
            <a:r>
              <a:rPr b="1" dirty="0" sz="3200" lang="en-US" smtClean="0"/>
              <a:t>MTC ITEN CAMPUS</a:t>
            </a:r>
            <a:endParaRPr dirty="0" sz="3200" lang="en-US"/>
          </a:p>
        </p:txBody>
      </p:sp>
      <p:sp>
        <p:nvSpPr>
          <p:cNvPr id="1048606" name="Subtitle 2"/>
          <p:cNvSpPr>
            <a:spLocks noGrp="1"/>
          </p:cNvSpPr>
          <p:nvPr>
            <p:ph type="subTitle" idx="1"/>
          </p:nvPr>
        </p:nvSpPr>
        <p:spPr/>
        <p:txBody>
          <a:bodyPr/>
          <a:p>
            <a:r>
              <a:rPr b="1" dirty="0" sz="2800" lang="en-US"/>
              <a:t>Module competence</a:t>
            </a:r>
            <a:endParaRPr dirty="0" sz="2800" lang="en-US"/>
          </a:p>
          <a:p>
            <a:r>
              <a:rPr dirty="0" sz="2800" lang="en-US"/>
              <a:t>Acquire knowledge on nutrition, apply relevant skills and attitudes to promote health, prevent and manage illnesses</a:t>
            </a:r>
          </a:p>
          <a:p>
            <a:endParaRPr dirty="0"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623" name="Title 1"/>
          <p:cNvSpPr>
            <a:spLocks noGrp="1"/>
          </p:cNvSpPr>
          <p:nvPr>
            <p:ph type="title"/>
          </p:nvPr>
        </p:nvSpPr>
        <p:spPr/>
        <p:txBody>
          <a:bodyPr/>
          <a:p>
            <a:r>
              <a:rPr b="1" dirty="0" lang="en-US"/>
              <a:t> Nutrients</a:t>
            </a:r>
            <a:endParaRPr dirty="0" lang="en-US"/>
          </a:p>
        </p:txBody>
      </p:sp>
      <p:sp>
        <p:nvSpPr>
          <p:cNvPr id="1048624" name="Content Placeholder 2"/>
          <p:cNvSpPr>
            <a:spLocks noGrp="1"/>
          </p:cNvSpPr>
          <p:nvPr>
            <p:ph idx="1"/>
          </p:nvPr>
        </p:nvSpPr>
        <p:spPr/>
        <p:txBody>
          <a:bodyPr/>
          <a:p>
            <a:pPr indent="0" marL="0">
              <a:buNone/>
            </a:pPr>
            <a:r>
              <a:rPr dirty="0" lang="en-US"/>
              <a:t> </a:t>
            </a:r>
            <a:r>
              <a:rPr b="1" dirty="0" lang="en-US"/>
              <a:t>Macronutrients </a:t>
            </a:r>
            <a:endParaRPr b="1" dirty="0" lang="en-US" smtClean="0"/>
          </a:p>
          <a:p>
            <a:pPr indent="0" marL="0">
              <a:buNone/>
            </a:pPr>
            <a:r>
              <a:rPr dirty="0" lang="en-US" smtClean="0"/>
              <a:t>Proteins, fats, carbohydrate and  </a:t>
            </a:r>
            <a:r>
              <a:rPr dirty="0" lang="en-US"/>
              <a:t>water    </a:t>
            </a:r>
            <a:endParaRPr dirty="0" lang="en-US" smtClean="0"/>
          </a:p>
          <a:p>
            <a:pPr indent="0" marL="0">
              <a:buNone/>
            </a:pPr>
            <a:endParaRPr dirty="0" lang="en-US"/>
          </a:p>
          <a:p>
            <a:pPr indent="0" marL="0">
              <a:buNone/>
            </a:pPr>
            <a:r>
              <a:rPr b="1" dirty="0" lang="en-US" smtClean="0"/>
              <a:t>micronutrients</a:t>
            </a:r>
            <a:endParaRPr dirty="0" lang="en-US" smtClean="0"/>
          </a:p>
          <a:p>
            <a:pPr indent="0" marL="0">
              <a:buNone/>
            </a:pPr>
            <a:r>
              <a:rPr dirty="0" lang="en-US" smtClean="0"/>
              <a:t>vitamin</a:t>
            </a:r>
            <a:r>
              <a:rPr dirty="0" lang="en-US"/>
              <a:t>, minerals</a:t>
            </a:r>
          </a:p>
        </p:txBody>
      </p:sp>
    </p:spTree>
  </p:cSld>
  <p:clrMapOvr>
    <a:masterClrMapping/>
  </p:clrMapOvr>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8787" name="Title 1"/>
          <p:cNvSpPr>
            <a:spLocks noGrp="1"/>
          </p:cNvSpPr>
          <p:nvPr>
            <p:ph type="title"/>
          </p:nvPr>
        </p:nvSpPr>
        <p:spPr>
          <a:xfrm>
            <a:off x="853440" y="365125"/>
            <a:ext cx="10500360" cy="744347"/>
          </a:xfrm>
        </p:spPr>
        <p:txBody>
          <a:bodyPr>
            <a:normAutofit/>
          </a:bodyPr>
          <a:p>
            <a:r>
              <a:rPr b="1" dirty="0" sz="3200" lang="en-US">
                <a:effectLst>
                  <a:outerShdw algn="tl" blurRad="50800" dir="2700000" dist="38100">
                    <a:srgbClr val="000000">
                      <a:alpha val="40000"/>
                    </a:srgbClr>
                  </a:outerShdw>
                </a:effectLst>
                <a:latin typeface="Times New Roman" panose="02020603050405020304" pitchFamily="18" charset="0"/>
                <a:cs typeface="Times New Roman" panose="02020603050405020304" pitchFamily="18" charset="0"/>
              </a:rPr>
              <a:t>NUTRITION ASSESSMENT </a:t>
            </a:r>
            <a:endParaRPr dirty="0" sz="3200" lang="en-US">
              <a:latin typeface="Times New Roman" panose="02020603050405020304" pitchFamily="18" charset="0"/>
              <a:cs typeface="Times New Roman" panose="02020603050405020304" pitchFamily="18" charset="0"/>
            </a:endParaRPr>
          </a:p>
        </p:txBody>
      </p:sp>
      <p:sp>
        <p:nvSpPr>
          <p:cNvPr id="1048788" name="Content Placeholder 2"/>
          <p:cNvSpPr>
            <a:spLocks noGrp="1"/>
          </p:cNvSpPr>
          <p:nvPr>
            <p:ph idx="1"/>
          </p:nvPr>
        </p:nvSpPr>
        <p:spPr>
          <a:xfrm>
            <a:off x="853440" y="963168"/>
            <a:ext cx="10610088" cy="5754624"/>
          </a:xfrm>
        </p:spPr>
        <p:txBody>
          <a:bodyPr>
            <a:noAutofit/>
          </a:bodyPr>
          <a:p>
            <a:pPr indent="0" lvl="0" marL="0">
              <a:buNone/>
            </a:pPr>
            <a:r>
              <a:rPr b="1" dirty="0" lang="en-US"/>
              <a:t>ANTHROPOMETRY</a:t>
            </a:r>
            <a:endParaRPr dirty="0" lang="en-US"/>
          </a:p>
          <a:p>
            <a:pPr indent="0" marL="0">
              <a:buNone/>
            </a:pPr>
            <a:r>
              <a:rPr b="1" dirty="0" lang="en-US"/>
              <a:t>Nutritional Anthropometry</a:t>
            </a:r>
            <a:r>
              <a:rPr dirty="0" lang="en-US"/>
              <a:t> - measurement of the variations of the physical dimensions and the gross composition of the human body at different age levels and degree of nutrition.</a:t>
            </a:r>
          </a:p>
          <a:p>
            <a:pPr indent="0" marL="0">
              <a:buNone/>
            </a:pPr>
            <a:r>
              <a:rPr b="1" dirty="0" lang="en-US"/>
              <a:t>Advantages of Anthropometry</a:t>
            </a:r>
            <a:endParaRPr dirty="0" lang="en-US"/>
          </a:p>
          <a:p>
            <a:pPr indent="-514350" marL="514350">
              <a:lnSpc>
                <a:spcPct val="100000"/>
              </a:lnSpc>
              <a:buFont typeface="+mj-lt"/>
              <a:buAutoNum type="arabicPeriod"/>
            </a:pPr>
            <a:r>
              <a:rPr dirty="0" sz="2400" lang="en-US"/>
              <a:t>Procedures are simple, safe, noninvasive and are applicable to large sample </a:t>
            </a:r>
            <a:r>
              <a:rPr dirty="0" sz="2400" lang="en-US" smtClean="0"/>
              <a:t>sizes</a:t>
            </a:r>
            <a:endParaRPr dirty="0" sz="2400" lang="en-US"/>
          </a:p>
          <a:p>
            <a:pPr indent="-514350" marL="514350">
              <a:lnSpc>
                <a:spcPct val="100000"/>
              </a:lnSpc>
              <a:buFont typeface="+mj-lt"/>
              <a:buAutoNum type="arabicPeriod"/>
            </a:pPr>
            <a:r>
              <a:rPr dirty="0" sz="2400" lang="en-US"/>
              <a:t>Inexpensive, portable and durable </a:t>
            </a:r>
            <a:r>
              <a:rPr dirty="0" sz="2400" lang="en-US" smtClean="0"/>
              <a:t>equipment</a:t>
            </a:r>
            <a:r>
              <a:rPr dirty="0" sz="2400" lang="en-US"/>
              <a:t> </a:t>
            </a:r>
          </a:p>
          <a:p>
            <a:pPr indent="-514350" marL="514350">
              <a:lnSpc>
                <a:spcPct val="100000"/>
              </a:lnSpc>
              <a:buFont typeface="+mj-lt"/>
              <a:buAutoNum type="arabicPeriod"/>
            </a:pPr>
            <a:r>
              <a:rPr dirty="0" sz="2400" lang="en-US"/>
              <a:t>Relatively unskilled personnel can perform the </a:t>
            </a:r>
            <a:r>
              <a:rPr dirty="0" sz="2400" lang="en-US" smtClean="0"/>
              <a:t>procedures</a:t>
            </a:r>
            <a:endParaRPr dirty="0" sz="2400" lang="en-US"/>
          </a:p>
          <a:p>
            <a:pPr indent="-514350" marL="514350">
              <a:lnSpc>
                <a:spcPct val="170000"/>
              </a:lnSpc>
              <a:buFont typeface="+mj-lt"/>
              <a:buAutoNum type="arabicPeriod"/>
            </a:pPr>
            <a:r>
              <a:rPr dirty="0" lang="en-US"/>
              <a:t>Information is generated on past long-term nutritional history which cannot be obtained with equal confidence using other techniques</a:t>
            </a:r>
          </a:p>
        </p:txBody>
      </p:sp>
    </p:spTree>
  </p:cSld>
  <p:clrMapOvr>
    <a:masterClrMapping/>
  </p:clrMapOvr>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8789" name="Title 1"/>
          <p:cNvSpPr>
            <a:spLocks noGrp="1"/>
          </p:cNvSpPr>
          <p:nvPr>
            <p:ph type="title"/>
          </p:nvPr>
        </p:nvSpPr>
        <p:spPr/>
        <p:txBody>
          <a:bodyPr>
            <a:normAutofit/>
          </a:bodyPr>
          <a:p>
            <a:r>
              <a:rPr b="1" dirty="0" sz="3200" lang="en-US"/>
              <a:t>Disadvantages of Anthropometry</a:t>
            </a:r>
            <a:r>
              <a:rPr dirty="0" sz="3200" lang="en-US"/>
              <a:t/>
            </a:r>
            <a:br>
              <a:rPr dirty="0" sz="3200" lang="en-US"/>
            </a:br>
            <a:endParaRPr dirty="0" sz="3200" lang="en-US"/>
          </a:p>
        </p:txBody>
      </p:sp>
      <p:sp>
        <p:nvSpPr>
          <p:cNvPr id="1048790" name="Content Placeholder 2"/>
          <p:cNvSpPr>
            <a:spLocks noGrp="1"/>
          </p:cNvSpPr>
          <p:nvPr>
            <p:ph idx="1"/>
          </p:nvPr>
        </p:nvSpPr>
        <p:spPr>
          <a:xfrm>
            <a:off x="838200" y="1109472"/>
            <a:ext cx="10515600" cy="5067491"/>
          </a:xfrm>
        </p:spPr>
        <p:txBody>
          <a:bodyPr>
            <a:normAutofit/>
          </a:bodyPr>
          <a:p>
            <a:pPr indent="-514350" lvl="0" marL="514350">
              <a:buFont typeface="+mj-lt"/>
              <a:buAutoNum type="arabicPeriod"/>
            </a:pPr>
            <a:r>
              <a:rPr dirty="0" lang="en-US"/>
              <a:t>Cannot distinguish between specific nutrient deficiencies</a:t>
            </a:r>
          </a:p>
          <a:p>
            <a:pPr indent="-514350" lvl="0" marL="514350">
              <a:buFont typeface="+mj-lt"/>
              <a:buAutoNum type="arabicPeriod"/>
            </a:pPr>
            <a:r>
              <a:rPr dirty="0" lang="en-US"/>
              <a:t>Non nutritional factors can reduce specificity and sensitivity of </a:t>
            </a:r>
            <a:r>
              <a:rPr dirty="0" lang="en-US" smtClean="0"/>
              <a:t>anthropometry</a:t>
            </a:r>
            <a:r>
              <a:rPr dirty="0" lang="en-US"/>
              <a:t> </a:t>
            </a:r>
          </a:p>
          <a:p>
            <a:pPr indent="0" marL="0">
              <a:buNone/>
            </a:pPr>
            <a:r>
              <a:rPr b="1" dirty="0" lang="en-US"/>
              <a:t>Uses of anthropometry</a:t>
            </a:r>
            <a:endParaRPr dirty="0" lang="en-US"/>
          </a:p>
          <a:p>
            <a:pPr indent="-571500" lvl="0" marL="571500">
              <a:buFont typeface="+mj-lt"/>
              <a:buAutoNum type="romanUcPeriod"/>
            </a:pPr>
            <a:r>
              <a:rPr dirty="0" lang="en-US"/>
              <a:t>Identifying socio and economic inequalities</a:t>
            </a:r>
          </a:p>
          <a:p>
            <a:pPr indent="-571500" lvl="0" marL="571500">
              <a:buFont typeface="+mj-lt"/>
              <a:buAutoNum type="romanUcPeriod"/>
            </a:pPr>
            <a:r>
              <a:rPr dirty="0" lang="en-US"/>
              <a:t>Identifying individuals at risk of malnutrition</a:t>
            </a:r>
          </a:p>
          <a:p>
            <a:pPr indent="-571500" lvl="0" marL="571500">
              <a:buFont typeface="+mj-lt"/>
              <a:buAutoNum type="romanUcPeriod"/>
            </a:pPr>
            <a:r>
              <a:rPr dirty="0" lang="en-US"/>
              <a:t>Evaluating the effects of changing nutritional, health, or socioeconomic influences and interventions</a:t>
            </a:r>
          </a:p>
          <a:p>
            <a:pPr indent="-571500" lvl="0" marL="571500">
              <a:buFont typeface="+mj-lt"/>
              <a:buAutoNum type="romanUcPeriod"/>
            </a:pPr>
            <a:r>
              <a:rPr dirty="0" lang="en-US"/>
              <a:t>Excluding individuals from certain programs/treatment</a:t>
            </a:r>
          </a:p>
          <a:p>
            <a:pPr indent="-571500" lvl="0" marL="571500">
              <a:buFont typeface="+mj-lt"/>
              <a:buAutoNum type="romanUcPeriod"/>
            </a:pPr>
            <a:r>
              <a:rPr dirty="0" lang="en-US"/>
              <a:t>Research purposes</a:t>
            </a:r>
          </a:p>
          <a:p>
            <a:endParaRPr dirty="0" lang="en-US"/>
          </a:p>
        </p:txBody>
      </p:sp>
    </p:spTree>
  </p:cSld>
  <p:clrMapOvr>
    <a:masterClrMapping/>
  </p:clrMapOvr>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8791" name="Title 1"/>
          <p:cNvSpPr>
            <a:spLocks noGrp="1"/>
          </p:cNvSpPr>
          <p:nvPr>
            <p:ph type="title"/>
          </p:nvPr>
        </p:nvSpPr>
        <p:spPr/>
        <p:txBody>
          <a:bodyPr/>
          <a:p>
            <a:endParaRPr lang="en-US"/>
          </a:p>
        </p:txBody>
      </p:sp>
      <p:sp>
        <p:nvSpPr>
          <p:cNvPr id="1048792" name="Content Placeholder 2"/>
          <p:cNvSpPr>
            <a:spLocks noGrp="1"/>
          </p:cNvSpPr>
          <p:nvPr>
            <p:ph idx="1"/>
          </p:nvPr>
        </p:nvSpPr>
        <p:spPr/>
        <p:txBody>
          <a:bodyPr>
            <a:normAutofit lnSpcReduction="10000"/>
          </a:bodyPr>
          <a:p>
            <a:pPr indent="0" marL="0">
              <a:buNone/>
            </a:pPr>
            <a:r>
              <a:rPr b="1" dirty="0" lang="en-US"/>
              <a:t>Two groups of anthropometry </a:t>
            </a:r>
            <a:endParaRPr dirty="0" lang="en-US"/>
          </a:p>
          <a:p>
            <a:pPr indent="0" marL="0">
              <a:buNone/>
            </a:pPr>
            <a:r>
              <a:rPr b="1" dirty="0" lang="en-US"/>
              <a:t>Growth</a:t>
            </a:r>
            <a:r>
              <a:rPr dirty="0" lang="en-US"/>
              <a:t> -Measurements</a:t>
            </a:r>
          </a:p>
          <a:p>
            <a:pPr indent="-571500" lvl="0" marL="571500">
              <a:buFont typeface="+mj-lt"/>
              <a:buAutoNum type="romanUcPeriod"/>
            </a:pPr>
            <a:r>
              <a:rPr dirty="0" lang="en-US"/>
              <a:t>Height (stature)</a:t>
            </a:r>
          </a:p>
          <a:p>
            <a:pPr indent="-571500" lvl="0" marL="571500">
              <a:buFont typeface="+mj-lt"/>
              <a:buAutoNum type="romanUcPeriod"/>
            </a:pPr>
            <a:r>
              <a:rPr dirty="0" lang="en-US"/>
              <a:t>Weight</a:t>
            </a:r>
          </a:p>
          <a:p>
            <a:pPr indent="-571500" lvl="0" marL="571500">
              <a:buFont typeface="+mj-lt"/>
              <a:buAutoNum type="romanUcPeriod"/>
            </a:pPr>
            <a:r>
              <a:rPr dirty="0" lang="en-US" smtClean="0"/>
              <a:t>Age</a:t>
            </a:r>
            <a:endParaRPr dirty="0" lang="en-US"/>
          </a:p>
          <a:p>
            <a:pPr indent="0" marL="0">
              <a:buNone/>
            </a:pPr>
            <a:r>
              <a:rPr b="1" dirty="0" lang="en-US"/>
              <a:t>Body composition</a:t>
            </a:r>
            <a:endParaRPr dirty="0" lang="en-US"/>
          </a:p>
          <a:p>
            <a:r>
              <a:rPr dirty="0" lang="en-US"/>
              <a:t> </a:t>
            </a:r>
            <a:r>
              <a:rPr dirty="0" lang="en-US" smtClean="0"/>
              <a:t>Body </a:t>
            </a:r>
            <a:r>
              <a:rPr dirty="0" lang="en-US"/>
              <a:t>mass (fat free mass and body fat)</a:t>
            </a:r>
          </a:p>
          <a:p>
            <a:r>
              <a:rPr dirty="0" lang="en-US"/>
              <a:t> </a:t>
            </a:r>
            <a:r>
              <a:rPr dirty="0" lang="en-US" smtClean="0"/>
              <a:t>skinfolds </a:t>
            </a:r>
            <a:r>
              <a:rPr dirty="0" lang="en-US"/>
              <a:t>and circumferences</a:t>
            </a:r>
          </a:p>
          <a:p>
            <a:pPr indent="0" marL="0">
              <a:buNone/>
            </a:pPr>
            <a:r>
              <a:rPr dirty="0" lang="en-US"/>
              <a:t> </a:t>
            </a:r>
          </a:p>
        </p:txBody>
      </p:sp>
    </p:spTree>
  </p:cSld>
  <p:clrMapOvr>
    <a:masterClrMapping/>
  </p:clrMapOvr>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8793" name="Title 1"/>
          <p:cNvSpPr>
            <a:spLocks noGrp="1"/>
          </p:cNvSpPr>
          <p:nvPr>
            <p:ph type="title"/>
          </p:nvPr>
        </p:nvSpPr>
        <p:spPr/>
        <p:txBody>
          <a:bodyPr>
            <a:normAutofit/>
          </a:bodyPr>
          <a:p>
            <a:pPr indent="0" marL="0"/>
            <a:r>
              <a:rPr b="1" dirty="0" sz="3200" lang="en-US">
                <a:latin typeface="Times New Roman" panose="02020603050405020304" pitchFamily="18" charset="0"/>
                <a:cs typeface="Times New Roman" panose="02020603050405020304" pitchFamily="18" charset="0"/>
              </a:rPr>
              <a:t>Building blocks of anthropometry </a:t>
            </a:r>
          </a:p>
        </p:txBody>
      </p:sp>
      <p:sp>
        <p:nvSpPr>
          <p:cNvPr id="1048794" name="Content Placeholder 2"/>
          <p:cNvSpPr>
            <a:spLocks noGrp="1"/>
          </p:cNvSpPr>
          <p:nvPr>
            <p:ph idx="1"/>
          </p:nvPr>
        </p:nvSpPr>
        <p:spPr/>
        <p:txBody>
          <a:bodyPr/>
          <a:p>
            <a:pPr indent="0" marL="0">
              <a:buNone/>
            </a:pPr>
            <a:r>
              <a:rPr dirty="0" lang="en-US" smtClean="0"/>
              <a:t>Four </a:t>
            </a:r>
            <a:r>
              <a:rPr dirty="0" lang="en-US"/>
              <a:t>building blocks</a:t>
            </a:r>
          </a:p>
          <a:p>
            <a:pPr indent="0" marL="0">
              <a:buNone/>
            </a:pPr>
            <a:r>
              <a:rPr b="1" dirty="0" lang="en-US"/>
              <a:t>Age determination</a:t>
            </a:r>
            <a:endParaRPr dirty="0" lang="en-US"/>
          </a:p>
          <a:p>
            <a:pPr lvl="0"/>
            <a:r>
              <a:rPr dirty="0" lang="en-US"/>
              <a:t>Examine documented evidence priority</a:t>
            </a:r>
          </a:p>
          <a:p>
            <a:pPr lvl="0"/>
            <a:r>
              <a:rPr dirty="0" lang="en-US"/>
              <a:t>Reported by the mother</a:t>
            </a:r>
          </a:p>
          <a:p>
            <a:pPr lvl="0"/>
            <a:r>
              <a:rPr dirty="0" lang="en-US"/>
              <a:t>Local events calendar</a:t>
            </a:r>
          </a:p>
          <a:p>
            <a:pPr indent="0" marL="0">
              <a:buNone/>
            </a:pPr>
            <a:r>
              <a:rPr dirty="0" lang="en-US" smtClean="0"/>
              <a:t>N/B. RECORD </a:t>
            </a:r>
            <a:r>
              <a:rPr dirty="0" lang="en-US"/>
              <a:t>THE AGE IN TERMS OF DATE OF BIRTH</a:t>
            </a:r>
          </a:p>
          <a:p>
            <a:endParaRPr dirty="0" lang="en-US"/>
          </a:p>
        </p:txBody>
      </p:sp>
    </p:spTree>
  </p:cSld>
  <p:clrMapOvr>
    <a:masterClrMapping/>
  </p:clrMapOvr>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8795" name="Title 1"/>
          <p:cNvSpPr>
            <a:spLocks noGrp="1"/>
          </p:cNvSpPr>
          <p:nvPr>
            <p:ph type="title"/>
          </p:nvPr>
        </p:nvSpPr>
        <p:spPr/>
        <p:txBody>
          <a:bodyPr/>
          <a:p>
            <a:r>
              <a:rPr b="1" dirty="0" lang="en-US"/>
              <a:t>Equipment </a:t>
            </a:r>
            <a:endParaRPr dirty="0" lang="en-US"/>
          </a:p>
        </p:txBody>
      </p:sp>
      <p:sp>
        <p:nvSpPr>
          <p:cNvPr id="1048796" name="Content Placeholder 2"/>
          <p:cNvSpPr>
            <a:spLocks noGrp="1"/>
          </p:cNvSpPr>
          <p:nvPr>
            <p:ph idx="1"/>
          </p:nvPr>
        </p:nvSpPr>
        <p:spPr/>
        <p:txBody>
          <a:bodyPr/>
          <a:p>
            <a:pPr indent="0" marL="0">
              <a:buNone/>
            </a:pPr>
            <a:r>
              <a:rPr b="1" dirty="0" lang="en-US"/>
              <a:t>Weight</a:t>
            </a:r>
            <a:r>
              <a:rPr dirty="0" lang="en-US"/>
              <a:t> measurements</a:t>
            </a:r>
          </a:p>
          <a:p>
            <a:pPr indent="0" marL="0">
              <a:buNone/>
            </a:pPr>
            <a:r>
              <a:rPr dirty="0" lang="en-US"/>
              <a:t>Equipment – </a:t>
            </a:r>
            <a:r>
              <a:rPr b="1" dirty="0" lang="en-US"/>
              <a:t>spring scale</a:t>
            </a:r>
            <a:r>
              <a:rPr dirty="0" lang="en-US"/>
              <a:t> (Salter), Electronic weight scales, pediatric scale</a:t>
            </a:r>
          </a:p>
          <a:p>
            <a:pPr indent="0" marL="0">
              <a:buNone/>
            </a:pPr>
            <a:r>
              <a:rPr b="1" dirty="0" lang="en-US"/>
              <a:t>Height</a:t>
            </a:r>
            <a:r>
              <a:rPr dirty="0" lang="en-US"/>
              <a:t> (Length) Measurement</a:t>
            </a:r>
          </a:p>
          <a:p>
            <a:pPr indent="0" marL="0">
              <a:buNone/>
            </a:pPr>
            <a:r>
              <a:rPr dirty="0" lang="en-US"/>
              <a:t>Equipment – height board, length board, </a:t>
            </a:r>
            <a:r>
              <a:rPr dirty="0" lang="en-US" err="1"/>
              <a:t>microtoise</a:t>
            </a:r>
            <a:r>
              <a:rPr dirty="0" lang="en-US"/>
              <a:t> or measuring tape with head board.</a:t>
            </a:r>
          </a:p>
          <a:p>
            <a:pPr indent="0" marL="0">
              <a:buNone/>
            </a:pPr>
            <a:r>
              <a:rPr b="1" dirty="0" lang="en-US"/>
              <a:t>Mid Upper Arm Circumference</a:t>
            </a:r>
            <a:r>
              <a:rPr dirty="0" lang="en-US"/>
              <a:t> –measuring Tape, Colored strip</a:t>
            </a:r>
          </a:p>
          <a:p>
            <a:pPr indent="0" marL="0">
              <a:buNone/>
            </a:pPr>
            <a:r>
              <a:rPr b="1" dirty="0" lang="en-US"/>
              <a:t>Skinfolds</a:t>
            </a:r>
            <a:r>
              <a:rPr dirty="0" lang="en-US"/>
              <a:t> – Skinfold calipers</a:t>
            </a:r>
          </a:p>
        </p:txBody>
      </p:sp>
    </p:spTree>
  </p:cSld>
  <p:clrMapOvr>
    <a:masterClrMapping/>
  </p:clrMapOvr>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8797"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ANTHROPOMETRY DATA COLLECTION</a:t>
            </a:r>
            <a:r>
              <a:rPr dirty="0" lang="en-US"/>
              <a:t/>
            </a:r>
            <a:br>
              <a:rPr dirty="0" lang="en-US"/>
            </a:br>
            <a:endParaRPr dirty="0" lang="en-US"/>
          </a:p>
        </p:txBody>
      </p:sp>
      <p:sp>
        <p:nvSpPr>
          <p:cNvPr id="1048798" name="Content Placeholder 2"/>
          <p:cNvSpPr>
            <a:spLocks noGrp="1"/>
          </p:cNvSpPr>
          <p:nvPr>
            <p:ph idx="1"/>
          </p:nvPr>
        </p:nvSpPr>
        <p:spPr/>
        <p:txBody>
          <a:bodyPr/>
          <a:p>
            <a:pPr indent="0" marL="0">
              <a:buNone/>
            </a:pPr>
            <a:r>
              <a:rPr b="1" dirty="0" lang="en-US"/>
              <a:t>A. WEIGHT</a:t>
            </a:r>
            <a:endParaRPr dirty="0" lang="en-US"/>
          </a:p>
          <a:p>
            <a:pPr indent="0" marL="0">
              <a:buNone/>
            </a:pPr>
            <a:r>
              <a:rPr b="1" dirty="0" lang="en-US"/>
              <a:t>Weight</a:t>
            </a:r>
            <a:endParaRPr dirty="0" lang="en-US"/>
          </a:p>
          <a:p>
            <a:pPr indent="0" marL="0">
              <a:buNone/>
            </a:pPr>
            <a:r>
              <a:rPr b="1" dirty="0" lang="en-US"/>
              <a:t>B.  HEIGHT /LENGTH</a:t>
            </a:r>
            <a:endParaRPr dirty="0" lang="en-US"/>
          </a:p>
          <a:p>
            <a:pPr indent="0" marL="0">
              <a:buNone/>
            </a:pPr>
            <a:r>
              <a:rPr b="1" dirty="0" lang="en-US"/>
              <a:t>Height/length </a:t>
            </a:r>
            <a:endParaRPr dirty="0" lang="en-US"/>
          </a:p>
          <a:p>
            <a:pPr indent="0" lvl="0" marL="0">
              <a:buNone/>
            </a:pPr>
            <a:r>
              <a:rPr dirty="0" lang="en-US"/>
              <a:t>Length is measured for children less than 24 months of age and is referred to as the recumbent length.</a:t>
            </a:r>
          </a:p>
          <a:p>
            <a:pPr indent="0" lvl="0" marL="0">
              <a:buNone/>
            </a:pPr>
            <a:r>
              <a:rPr dirty="0" lang="en-US"/>
              <a:t>Height is measured for children older than 24 months of age </a:t>
            </a:r>
          </a:p>
        </p:txBody>
      </p:sp>
    </p:spTree>
  </p:cSld>
  <p:clrMapOvr>
    <a:masterClrMapping/>
  </p:clrMapOvr>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8799" name="Title 1"/>
          <p:cNvSpPr>
            <a:spLocks noGrp="1"/>
          </p:cNvSpPr>
          <p:nvPr>
            <p:ph type="title"/>
          </p:nvPr>
        </p:nvSpPr>
        <p:spPr/>
        <p:txBody>
          <a:bodyPr>
            <a:normAutofit/>
          </a:bodyPr>
          <a:p>
            <a:pPr lvl="0"/>
            <a:r>
              <a:rPr b="1" dirty="0" sz="3200" lang="en-US">
                <a:latin typeface="Times New Roman" panose="02020603050405020304" pitchFamily="18" charset="0"/>
                <a:cs typeface="Times New Roman" panose="02020603050405020304" pitchFamily="18" charset="0"/>
              </a:rPr>
              <a:t>Mid Upper Arm Circumference</a:t>
            </a:r>
            <a:endParaRPr dirty="0" sz="3200" lang="en-US">
              <a:latin typeface="Times New Roman" panose="02020603050405020304" pitchFamily="18" charset="0"/>
              <a:cs typeface="Times New Roman" panose="02020603050405020304" pitchFamily="18" charset="0"/>
            </a:endParaRPr>
          </a:p>
        </p:txBody>
      </p:sp>
      <p:sp>
        <p:nvSpPr>
          <p:cNvPr id="1048800" name="Content Placeholder 2"/>
          <p:cNvSpPr>
            <a:spLocks noGrp="1"/>
          </p:cNvSpPr>
          <p:nvPr>
            <p:ph idx="1"/>
          </p:nvPr>
        </p:nvSpPr>
        <p:spPr/>
        <p:txBody>
          <a:bodyPr/>
          <a:p>
            <a:pPr lvl="0"/>
            <a:r>
              <a:rPr dirty="0" lang="en-US"/>
              <a:t>Appropriate in Children 6 to 59 months of age</a:t>
            </a:r>
          </a:p>
          <a:p>
            <a:pPr lvl="0"/>
            <a:r>
              <a:rPr dirty="0" lang="en-US"/>
              <a:t>Measurement taken on the left upper arm with a flexible non stretch tape made of </a:t>
            </a:r>
            <a:r>
              <a:rPr dirty="0" lang="en-US" err="1"/>
              <a:t>fibreglass</a:t>
            </a:r>
            <a:r>
              <a:rPr dirty="0" lang="en-US"/>
              <a:t> or steel. </a:t>
            </a:r>
          </a:p>
          <a:p>
            <a:pPr lvl="0"/>
            <a:r>
              <a:rPr dirty="0" lang="en-US"/>
              <a:t>Measurements taken with a sleeveless shirt at the midpoint between the shoulder and the tip of the elbow. </a:t>
            </a:r>
          </a:p>
          <a:p>
            <a:pPr lvl="0"/>
            <a:r>
              <a:rPr dirty="0" lang="en-US"/>
              <a:t>To locate the midpoint of the upper arm – should be bent at the elbow</a:t>
            </a:r>
          </a:p>
          <a:p>
            <a:pPr lvl="0"/>
            <a:r>
              <a:rPr dirty="0" lang="en-US"/>
              <a:t>Identify the acromion and the olecranon processes</a:t>
            </a:r>
          </a:p>
          <a:p>
            <a:pPr lvl="0"/>
            <a:r>
              <a:rPr dirty="0" lang="en-US"/>
              <a:t>Measure the arm length and put a mark on the midpoint </a:t>
            </a:r>
          </a:p>
          <a:p>
            <a:endParaRPr dirty="0" lang="en-US"/>
          </a:p>
        </p:txBody>
      </p:sp>
    </p:spTree>
  </p:cSld>
  <p:clrMapOvr>
    <a:masterClrMapping/>
  </p:clrMapOvr>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8801"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Mid Upper Arm </a:t>
            </a:r>
            <a:r>
              <a:rPr b="1" dirty="0" lang="en-US" smtClean="0">
                <a:latin typeface="Times New Roman" panose="02020603050405020304" pitchFamily="18" charset="0"/>
                <a:cs typeface="Times New Roman" panose="02020603050405020304" pitchFamily="18" charset="0"/>
              </a:rPr>
              <a:t>Circumference……</a:t>
            </a:r>
            <a:endParaRPr dirty="0" lang="en-US"/>
          </a:p>
        </p:txBody>
      </p:sp>
      <p:sp>
        <p:nvSpPr>
          <p:cNvPr id="1048802" name="Content Placeholder 2"/>
          <p:cNvSpPr>
            <a:spLocks noGrp="1"/>
          </p:cNvSpPr>
          <p:nvPr>
            <p:ph idx="1"/>
          </p:nvPr>
        </p:nvSpPr>
        <p:spPr/>
        <p:txBody>
          <a:bodyPr>
            <a:normAutofit/>
          </a:bodyPr>
          <a:p>
            <a:pPr lvl="0"/>
            <a:r>
              <a:rPr dirty="0" lang="en-US">
                <a:latin typeface="Times New Roman" panose="02020603050405020304" pitchFamily="18" charset="0"/>
                <a:cs typeface="Times New Roman" panose="02020603050405020304" pitchFamily="18" charset="0"/>
              </a:rPr>
              <a:t>Extend the left arm of the subject so that it is hanging loosely by the side, with the palm facing </a:t>
            </a:r>
            <a:r>
              <a:rPr dirty="0" lang="en-US" smtClean="0">
                <a:latin typeface="Times New Roman" panose="02020603050405020304" pitchFamily="18" charset="0"/>
                <a:cs typeface="Times New Roman" panose="02020603050405020304" pitchFamily="18" charset="0"/>
              </a:rPr>
              <a:t>inwards</a:t>
            </a:r>
            <a:endParaRPr dirty="0" lang="en-US">
              <a:latin typeface="Times New Roman" panose="02020603050405020304" pitchFamily="18" charset="0"/>
              <a:cs typeface="Times New Roman" panose="02020603050405020304" pitchFamily="18" charset="0"/>
            </a:endParaRPr>
          </a:p>
          <a:p>
            <a:pPr lvl="0"/>
            <a:r>
              <a:rPr dirty="0" lang="en-US">
                <a:latin typeface="Times New Roman" panose="02020603050405020304" pitchFamily="18" charset="0"/>
                <a:cs typeface="Times New Roman" panose="02020603050405020304" pitchFamily="18" charset="0"/>
              </a:rPr>
              <a:t>Wrap the tape gently but firmly around the arm at the midpoint, care being taken to ensure that the arm is not being squeezed</a:t>
            </a:r>
            <a:r>
              <a:rPr dirty="0" lang="en-US" smtClean="0">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pPr lvl="0"/>
            <a:r>
              <a:rPr dirty="0" lang="en-US">
                <a:latin typeface="Times New Roman" panose="02020603050405020304" pitchFamily="18" charset="0"/>
                <a:cs typeface="Times New Roman" panose="02020603050405020304" pitchFamily="18" charset="0"/>
              </a:rPr>
              <a:t>Take and record the measurement to the nearest centimeter</a:t>
            </a:r>
          </a:p>
          <a:p>
            <a:pPr lvl="0"/>
            <a:r>
              <a:rPr dirty="0" lang="en-US" err="1">
                <a:latin typeface="Times New Roman" panose="02020603050405020304" pitchFamily="18" charset="0"/>
                <a:cs typeface="Times New Roman" panose="02020603050405020304" pitchFamily="18" charset="0"/>
              </a:rPr>
              <a:t>Coloured</a:t>
            </a:r>
            <a:r>
              <a:rPr dirty="0" lang="en-US">
                <a:latin typeface="Times New Roman" panose="02020603050405020304" pitchFamily="18" charset="0"/>
                <a:cs typeface="Times New Roman" panose="02020603050405020304" pitchFamily="18" charset="0"/>
              </a:rPr>
              <a:t> Strip – Rapid surveys</a:t>
            </a:r>
          </a:p>
          <a:p>
            <a:pPr lvl="0"/>
            <a:r>
              <a:rPr dirty="0" lang="en-US">
                <a:latin typeface="Times New Roman" panose="02020603050405020304" pitchFamily="18" charset="0"/>
                <a:cs typeface="Times New Roman" panose="02020603050405020304" pitchFamily="18" charset="0"/>
              </a:rPr>
              <a:t>Mid Upper Arm Circumference</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8803" name="Title 1"/>
          <p:cNvSpPr>
            <a:spLocks noGrp="1"/>
          </p:cNvSpPr>
          <p:nvPr>
            <p:ph type="title"/>
          </p:nvPr>
        </p:nvSpPr>
        <p:spPr/>
        <p:txBody>
          <a:bodyPr/>
          <a:p>
            <a:r>
              <a:rPr b="1" dirty="0" lang="en-US"/>
              <a:t>MUAC</a:t>
            </a:r>
            <a:r>
              <a:rPr dirty="0" lang="en-US"/>
              <a:t> cut off</a:t>
            </a:r>
          </a:p>
        </p:txBody>
      </p:sp>
      <p:graphicFrame>
        <p:nvGraphicFramePr>
          <p:cNvPr id="4194304" name="Content Placeholder 3"/>
          <p:cNvGraphicFramePr>
            <a:graphicFrameLocks noGrp="1"/>
          </p:cNvGraphicFramePr>
          <p:nvPr>
            <p:ph idx="1"/>
          </p:nvPr>
        </p:nvGraphicFramePr>
        <p:xfrm>
          <a:off x="1914143" y="1690689"/>
          <a:ext cx="6461761" cy="3100768"/>
        </p:xfrm>
        <a:graphic>
          <a:graphicData uri="http://schemas.openxmlformats.org/drawingml/2006/table">
            <a:tbl>
              <a:tblPr>
                <a:tableStyleId>{5C22544A-7EE6-4342-B048-85BDC9FD1C3A}</a:tableStyleId>
              </a:tblPr>
              <a:tblGrid>
                <a:gridCol w="1975625"/>
                <a:gridCol w="1334625"/>
                <a:gridCol w="3151511"/>
              </a:tblGrid>
              <a:tr h="1448638">
                <a:tc>
                  <a:txBody>
                    <a:bodyPr/>
                    <a:p>
                      <a:pPr algn="just" marL="365760" marR="0">
                        <a:lnSpc>
                          <a:spcPct val="150000"/>
                        </a:lnSpc>
                        <a:spcBef>
                          <a:spcPts val="0"/>
                        </a:spcBef>
                        <a:spcAft>
                          <a:spcPts val="0"/>
                        </a:spcAft>
                      </a:pPr>
                      <a:r>
                        <a:rPr sz="1200" kern="1200" lang="en-US">
                          <a:effectLst/>
                        </a:rPr>
                        <a:t>Arm Circumference (cm)</a:t>
                      </a:r>
                      <a:endParaRPr sz="1200" lang="en-US">
                        <a:effectLst/>
                        <a:latin typeface="Times New Roman" panose="02020603050405020304" pitchFamily="18" charset="0"/>
                        <a:ea typeface="Calibri" panose="020F0502020204030204" pitchFamily="34" charset="0"/>
                      </a:endParaRPr>
                    </a:p>
                  </a:txBody>
                </a:tc>
                <a:tc>
                  <a:txBody>
                    <a:bodyPr/>
                    <a:p>
                      <a:pPr algn="just" marL="0" marR="0">
                        <a:lnSpc>
                          <a:spcPct val="150000"/>
                        </a:lnSpc>
                        <a:spcBef>
                          <a:spcPts val="0"/>
                        </a:spcBef>
                        <a:spcAft>
                          <a:spcPts val="0"/>
                        </a:spcAft>
                      </a:pPr>
                      <a:r>
                        <a:rPr sz="1200" kern="1200" lang="en-US">
                          <a:effectLst/>
                        </a:rPr>
                        <a:t>Colour of Cord</a:t>
                      </a:r>
                      <a:endParaRPr sz="1200" lang="en-US">
                        <a:effectLst/>
                        <a:latin typeface="Times New Roman" panose="02020603050405020304" pitchFamily="18" charset="0"/>
                        <a:ea typeface="Calibri" panose="020F0502020204030204" pitchFamily="34" charset="0"/>
                      </a:endParaRPr>
                    </a:p>
                  </a:txBody>
                </a:tc>
                <a:tc>
                  <a:txBody>
                    <a:bodyPr/>
                    <a:p>
                      <a:pPr algn="just" marL="365760" marR="0">
                        <a:lnSpc>
                          <a:spcPct val="150000"/>
                        </a:lnSpc>
                        <a:spcBef>
                          <a:spcPts val="0"/>
                        </a:spcBef>
                        <a:spcAft>
                          <a:spcPts val="0"/>
                        </a:spcAft>
                      </a:pPr>
                      <a:r>
                        <a:rPr sz="1200" kern="1200" lang="en-US">
                          <a:effectLst/>
                        </a:rPr>
                        <a:t>Nutritional status</a:t>
                      </a:r>
                      <a:endParaRPr sz="1200" lang="en-US">
                        <a:effectLst/>
                        <a:latin typeface="Times New Roman" panose="02020603050405020304" pitchFamily="18" charset="0"/>
                        <a:ea typeface="Calibri" panose="020F0502020204030204" pitchFamily="34" charset="0"/>
                      </a:endParaRPr>
                    </a:p>
                  </a:txBody>
                </a:tc>
              </a:tr>
              <a:tr h="550710">
                <a:tc>
                  <a:txBody>
                    <a:bodyPr/>
                    <a:p>
                      <a:pPr algn="just" marL="365760" marR="0">
                        <a:lnSpc>
                          <a:spcPct val="150000"/>
                        </a:lnSpc>
                        <a:spcBef>
                          <a:spcPts val="0"/>
                        </a:spcBef>
                        <a:spcAft>
                          <a:spcPts val="0"/>
                        </a:spcAft>
                      </a:pPr>
                      <a:r>
                        <a:rPr sz="1200" kern="1200" lang="en-US">
                          <a:effectLst/>
                        </a:rPr>
                        <a:t>&lt;12.5</a:t>
                      </a:r>
                      <a:endParaRPr sz="1200" lang="en-US">
                        <a:effectLst/>
                        <a:latin typeface="Times New Roman" panose="02020603050405020304" pitchFamily="18" charset="0"/>
                        <a:ea typeface="Calibri" panose="020F0502020204030204" pitchFamily="34" charset="0"/>
                      </a:endParaRPr>
                    </a:p>
                  </a:txBody>
                </a:tc>
                <a:tc>
                  <a:txBody>
                    <a:bodyPr/>
                    <a:p>
                      <a:pPr algn="just" marL="365760" marR="0">
                        <a:lnSpc>
                          <a:spcPct val="150000"/>
                        </a:lnSpc>
                        <a:spcBef>
                          <a:spcPts val="0"/>
                        </a:spcBef>
                        <a:spcAft>
                          <a:spcPts val="0"/>
                        </a:spcAft>
                      </a:pPr>
                      <a:r>
                        <a:rPr sz="1200" kern="1200" lang="en-US">
                          <a:effectLst/>
                        </a:rPr>
                        <a:t>Red</a:t>
                      </a:r>
                      <a:endParaRPr sz="1200" lang="en-US">
                        <a:effectLst/>
                        <a:latin typeface="Times New Roman" panose="02020603050405020304" pitchFamily="18" charset="0"/>
                        <a:ea typeface="Calibri" panose="020F0502020204030204" pitchFamily="34" charset="0"/>
                      </a:endParaRPr>
                    </a:p>
                  </a:txBody>
                </a:tc>
                <a:tc>
                  <a:txBody>
                    <a:bodyPr/>
                    <a:p>
                      <a:pPr algn="just" marL="365760" marR="0">
                        <a:lnSpc>
                          <a:spcPct val="150000"/>
                        </a:lnSpc>
                        <a:spcBef>
                          <a:spcPts val="0"/>
                        </a:spcBef>
                        <a:spcAft>
                          <a:spcPts val="0"/>
                        </a:spcAft>
                      </a:pPr>
                      <a:r>
                        <a:rPr sz="1200" kern="1200" lang="en-US">
                          <a:effectLst/>
                        </a:rPr>
                        <a:t>Acute Malnutrition</a:t>
                      </a:r>
                      <a:endParaRPr sz="1200" lang="en-US">
                        <a:effectLst/>
                        <a:latin typeface="Times New Roman" panose="02020603050405020304" pitchFamily="18" charset="0"/>
                        <a:ea typeface="Calibri" panose="020F0502020204030204" pitchFamily="34" charset="0"/>
                      </a:endParaRPr>
                    </a:p>
                  </a:txBody>
                </a:tc>
              </a:tr>
              <a:tr h="550710">
                <a:tc>
                  <a:txBody>
                    <a:bodyPr/>
                    <a:p>
                      <a:pPr algn="just" marL="365760" marR="0">
                        <a:lnSpc>
                          <a:spcPct val="150000"/>
                        </a:lnSpc>
                        <a:spcBef>
                          <a:spcPts val="0"/>
                        </a:spcBef>
                        <a:spcAft>
                          <a:spcPts val="0"/>
                        </a:spcAft>
                      </a:pPr>
                      <a:r>
                        <a:rPr sz="1200" kern="1200" lang="en-US">
                          <a:effectLst/>
                        </a:rPr>
                        <a:t>12.5-13.5</a:t>
                      </a:r>
                      <a:endParaRPr sz="1200" lang="en-US">
                        <a:effectLst/>
                        <a:latin typeface="Times New Roman" panose="02020603050405020304" pitchFamily="18" charset="0"/>
                        <a:ea typeface="Calibri" panose="020F0502020204030204" pitchFamily="34" charset="0"/>
                      </a:endParaRPr>
                    </a:p>
                  </a:txBody>
                </a:tc>
                <a:tc>
                  <a:txBody>
                    <a:bodyPr/>
                    <a:p>
                      <a:pPr algn="just" marL="365760" marR="0">
                        <a:lnSpc>
                          <a:spcPct val="150000"/>
                        </a:lnSpc>
                        <a:spcBef>
                          <a:spcPts val="0"/>
                        </a:spcBef>
                        <a:spcAft>
                          <a:spcPts val="0"/>
                        </a:spcAft>
                      </a:pPr>
                      <a:r>
                        <a:rPr sz="1200" kern="1200" lang="en-US">
                          <a:effectLst/>
                        </a:rPr>
                        <a:t>Yellow</a:t>
                      </a:r>
                      <a:endParaRPr sz="1200" lang="en-US">
                        <a:effectLst/>
                        <a:latin typeface="Times New Roman" panose="02020603050405020304" pitchFamily="18" charset="0"/>
                        <a:ea typeface="Calibri" panose="020F0502020204030204" pitchFamily="34" charset="0"/>
                      </a:endParaRPr>
                    </a:p>
                  </a:txBody>
                </a:tc>
                <a:tc>
                  <a:txBody>
                    <a:bodyPr/>
                    <a:p>
                      <a:pPr algn="just" marL="365760" marR="0">
                        <a:lnSpc>
                          <a:spcPct val="150000"/>
                        </a:lnSpc>
                        <a:spcBef>
                          <a:spcPts val="0"/>
                        </a:spcBef>
                        <a:spcAft>
                          <a:spcPts val="0"/>
                        </a:spcAft>
                      </a:pPr>
                      <a:r>
                        <a:rPr sz="1200" kern="1200" lang="en-US">
                          <a:effectLst/>
                        </a:rPr>
                        <a:t>Mild Malnutrition</a:t>
                      </a:r>
                      <a:endParaRPr sz="1200" lang="en-US">
                        <a:effectLst/>
                        <a:latin typeface="Times New Roman" panose="02020603050405020304" pitchFamily="18" charset="0"/>
                        <a:ea typeface="Calibri" panose="020F0502020204030204" pitchFamily="34" charset="0"/>
                      </a:endParaRPr>
                    </a:p>
                  </a:txBody>
                </a:tc>
              </a:tr>
              <a:tr h="550710">
                <a:tc>
                  <a:txBody>
                    <a:bodyPr/>
                    <a:p>
                      <a:pPr algn="just" marL="365760" marR="0">
                        <a:lnSpc>
                          <a:spcPct val="150000"/>
                        </a:lnSpc>
                        <a:spcBef>
                          <a:spcPts val="0"/>
                        </a:spcBef>
                        <a:spcAft>
                          <a:spcPts val="0"/>
                        </a:spcAft>
                      </a:pPr>
                      <a:r>
                        <a:rPr sz="1200" kern="1200" lang="en-US">
                          <a:effectLst/>
                        </a:rPr>
                        <a:t>&gt;13.5</a:t>
                      </a:r>
                      <a:endParaRPr sz="1200" lang="en-US">
                        <a:effectLst/>
                        <a:latin typeface="Times New Roman" panose="02020603050405020304" pitchFamily="18" charset="0"/>
                        <a:ea typeface="Calibri" panose="020F0502020204030204" pitchFamily="34" charset="0"/>
                      </a:endParaRPr>
                    </a:p>
                  </a:txBody>
                </a:tc>
                <a:tc>
                  <a:txBody>
                    <a:bodyPr/>
                    <a:p>
                      <a:pPr algn="just" marL="365760" marR="0">
                        <a:lnSpc>
                          <a:spcPct val="150000"/>
                        </a:lnSpc>
                        <a:spcBef>
                          <a:spcPts val="0"/>
                        </a:spcBef>
                        <a:spcAft>
                          <a:spcPts val="0"/>
                        </a:spcAft>
                      </a:pPr>
                      <a:r>
                        <a:rPr sz="1200" kern="1200" lang="en-US">
                          <a:effectLst/>
                        </a:rPr>
                        <a:t>Green</a:t>
                      </a:r>
                      <a:endParaRPr sz="1200" lang="en-US">
                        <a:effectLst/>
                        <a:latin typeface="Times New Roman" panose="02020603050405020304" pitchFamily="18" charset="0"/>
                        <a:ea typeface="Calibri" panose="020F0502020204030204" pitchFamily="34" charset="0"/>
                      </a:endParaRPr>
                    </a:p>
                  </a:txBody>
                </a:tc>
                <a:tc>
                  <a:txBody>
                    <a:bodyPr/>
                    <a:p>
                      <a:pPr algn="just" marL="365760" marR="0">
                        <a:lnSpc>
                          <a:spcPct val="150000"/>
                        </a:lnSpc>
                        <a:spcBef>
                          <a:spcPts val="0"/>
                        </a:spcBef>
                        <a:spcAft>
                          <a:spcPts val="0"/>
                        </a:spcAft>
                      </a:pPr>
                      <a:r>
                        <a:rPr dirty="0" sz="1200" kern="1200" lang="en-US">
                          <a:effectLst/>
                        </a:rPr>
                        <a:t>Normal</a:t>
                      </a:r>
                      <a:endParaRPr dirty="0" sz="1200" lang="en-US">
                        <a:effectLst/>
                        <a:latin typeface="Times New Roman" panose="02020603050405020304" pitchFamily="18" charset="0"/>
                        <a:ea typeface="Calibri" panose="020F0502020204030204" pitchFamily="34" charset="0"/>
                      </a:endParaRPr>
                    </a:p>
                  </a:txBody>
                </a:tc>
              </a:tr>
            </a:tbl>
          </a:graphicData>
        </a:graphic>
      </p:graphicFrame>
    </p:spTree>
  </p:cSld>
  <p:clrMapOvr>
    <a:masterClrMapping/>
  </p:clrMapOvr>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8804"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Classifications</a:t>
            </a:r>
            <a:r>
              <a:rPr dirty="0" lang="en-US"/>
              <a:t> </a:t>
            </a:r>
          </a:p>
        </p:txBody>
      </p:sp>
      <p:sp>
        <p:nvSpPr>
          <p:cNvPr id="1048805" name="Content Placeholder 2"/>
          <p:cNvSpPr>
            <a:spLocks noGrp="1"/>
          </p:cNvSpPr>
          <p:nvPr>
            <p:ph idx="1"/>
          </p:nvPr>
        </p:nvSpPr>
        <p:spPr/>
        <p:txBody>
          <a:bodyPr/>
          <a:p>
            <a:pPr>
              <a:buFont typeface="Wingdings" panose="05000000000000000000" pitchFamily="2" charset="2"/>
              <a:buChar char="Ø"/>
            </a:pPr>
            <a:r>
              <a:rPr altLang="en-US" b="1" dirty="0" lang="en-US">
                <a:latin typeface="Times New Roman" panose="02020603050405020304" pitchFamily="18" charset="0"/>
                <a:cs typeface="Times New Roman" panose="02020603050405020304" pitchFamily="18" charset="0"/>
              </a:rPr>
              <a:t>UNDERWT	</a:t>
            </a:r>
            <a:r>
              <a:rPr altLang="en-US" dirty="0" lang="en-US">
                <a:latin typeface="Times New Roman" panose="02020603050405020304" pitchFamily="18" charset="0"/>
                <a:cs typeface="Times New Roman" panose="02020603050405020304" pitchFamily="18" charset="0"/>
              </a:rPr>
              <a:t>:&lt;18.5</a:t>
            </a:r>
          </a:p>
          <a:p>
            <a:pPr>
              <a:buFont typeface="Wingdings" panose="05000000000000000000" pitchFamily="2" charset="2"/>
              <a:buChar char="Ø"/>
            </a:pPr>
            <a:r>
              <a:rPr altLang="en-US" b="1" dirty="0" lang="en-US">
                <a:latin typeface="Times New Roman" panose="02020603050405020304" pitchFamily="18" charset="0"/>
                <a:cs typeface="Times New Roman" panose="02020603050405020304" pitchFamily="18" charset="0"/>
              </a:rPr>
              <a:t>NORMAL WT	:</a:t>
            </a:r>
            <a:r>
              <a:rPr altLang="en-US" dirty="0" lang="en-US">
                <a:latin typeface="Times New Roman" panose="02020603050405020304" pitchFamily="18" charset="0"/>
                <a:cs typeface="Times New Roman" panose="02020603050405020304" pitchFamily="18" charset="0"/>
              </a:rPr>
              <a:t>18.5 TO 24.9 </a:t>
            </a:r>
          </a:p>
          <a:p>
            <a:pPr>
              <a:buFont typeface="Wingdings" panose="05000000000000000000" pitchFamily="2" charset="2"/>
              <a:buChar char="Ø"/>
            </a:pPr>
            <a:r>
              <a:rPr altLang="en-US" b="1" dirty="0" lang="en-US">
                <a:latin typeface="Times New Roman" panose="02020603050405020304" pitchFamily="18" charset="0"/>
                <a:cs typeface="Times New Roman" panose="02020603050405020304" pitchFamily="18" charset="0"/>
              </a:rPr>
              <a:t>OVERWT	</a:t>
            </a:r>
            <a:r>
              <a:rPr altLang="en-US" dirty="0" lang="en-US">
                <a:latin typeface="Times New Roman" panose="02020603050405020304" pitchFamily="18" charset="0"/>
                <a:cs typeface="Times New Roman" panose="02020603050405020304" pitchFamily="18" charset="0"/>
              </a:rPr>
              <a:t>	:25-29.9</a:t>
            </a:r>
            <a:r>
              <a:rPr altLang="en-US" b="1" dirty="0" lang="en-US">
                <a:latin typeface="Times New Roman" panose="02020603050405020304" pitchFamily="18" charset="0"/>
                <a:cs typeface="Times New Roman" panose="02020603050405020304" pitchFamily="18" charset="0"/>
              </a:rPr>
              <a:t>  </a:t>
            </a:r>
          </a:p>
          <a:p>
            <a:pPr fontAlgn="ctr"/>
            <a:r>
              <a:rPr altLang="en-US" b="1" dirty="0" lang="en-US">
                <a:latin typeface="Times New Roman" panose="02020603050405020304" pitchFamily="18" charset="0"/>
                <a:cs typeface="Times New Roman" panose="02020603050405020304" pitchFamily="18" charset="0"/>
              </a:rPr>
              <a:t>Obese		</a:t>
            </a:r>
            <a:r>
              <a:rPr altLang="en-US" dirty="0" lang="en-US">
                <a:latin typeface="Times New Roman" panose="02020603050405020304" pitchFamily="18" charset="0"/>
                <a:cs typeface="Times New Roman" panose="02020603050405020304" pitchFamily="18" charset="0"/>
              </a:rPr>
              <a:t>: ≥30.00</a:t>
            </a:r>
          </a:p>
          <a:p>
            <a:pPr fontAlgn="ctr" lvl="1">
              <a:buFont typeface="Wingdings" panose="05000000000000000000" pitchFamily="2" charset="2"/>
              <a:buChar char="ü"/>
            </a:pPr>
            <a:r>
              <a:rPr altLang="en-US" dirty="0" sz="2800" lang="en-US">
                <a:latin typeface="Times New Roman" panose="02020603050405020304" pitchFamily="18" charset="0"/>
                <a:cs typeface="Times New Roman" panose="02020603050405020304" pitchFamily="18" charset="0"/>
              </a:rPr>
              <a:t>Obese class I	: 30.00 - 34.99</a:t>
            </a:r>
          </a:p>
          <a:p>
            <a:pPr fontAlgn="ctr" lvl="1">
              <a:buFont typeface="Wingdings" panose="05000000000000000000" pitchFamily="2" charset="2"/>
              <a:buChar char="ü"/>
            </a:pPr>
            <a:r>
              <a:rPr altLang="en-US" dirty="0" sz="2800" lang="en-US">
                <a:latin typeface="Times New Roman" panose="02020603050405020304" pitchFamily="18" charset="0"/>
                <a:cs typeface="Times New Roman" panose="02020603050405020304" pitchFamily="18" charset="0"/>
              </a:rPr>
              <a:t>Obese class II	: 35.00 - 39.99</a:t>
            </a:r>
          </a:p>
          <a:p>
            <a:pPr fontAlgn="ctr" lvl="1">
              <a:buFont typeface="Wingdings" panose="05000000000000000000" pitchFamily="2" charset="2"/>
              <a:buChar char="ü"/>
            </a:pPr>
            <a:r>
              <a:rPr altLang="en-US" dirty="0" sz="2800" lang="en-US">
                <a:latin typeface="Times New Roman" panose="02020603050405020304" pitchFamily="18" charset="0"/>
                <a:cs typeface="Times New Roman" panose="02020603050405020304" pitchFamily="18" charset="0"/>
              </a:rPr>
              <a:t>Obese class III	: ≥40.00</a:t>
            </a:r>
          </a:p>
          <a:p>
            <a:endParaRPr altLang="en-US"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625" name="Title 1"/>
          <p:cNvSpPr>
            <a:spLocks noGrp="1"/>
          </p:cNvSpPr>
          <p:nvPr>
            <p:ph type="title"/>
          </p:nvPr>
        </p:nvSpPr>
        <p:spPr/>
        <p:txBody>
          <a:bodyPr>
            <a:normAutofit/>
          </a:bodyPr>
          <a:p>
            <a:r>
              <a:rPr b="1" dirty="0" sz="3200" lang="en-US"/>
              <a:t>PROTEINS</a:t>
            </a:r>
            <a:endParaRPr dirty="0" sz="3200" lang="en-US"/>
          </a:p>
        </p:txBody>
      </p:sp>
      <p:sp>
        <p:nvSpPr>
          <p:cNvPr id="1048626" name="Content Placeholder 2"/>
          <p:cNvSpPr>
            <a:spLocks noGrp="1"/>
          </p:cNvSpPr>
          <p:nvPr>
            <p:ph idx="1"/>
          </p:nvPr>
        </p:nvSpPr>
        <p:spPr>
          <a:xfrm>
            <a:off x="707136" y="1365504"/>
            <a:ext cx="10646664" cy="4811459"/>
          </a:xfrm>
        </p:spPr>
        <p:txBody>
          <a:bodyPr/>
          <a:p>
            <a:r>
              <a:rPr dirty="0" lang="en-US"/>
              <a:t>They are the chief substances of the cells of the body. They are made up of simpler substances known as amino acids. These amino acids are made of carbon, hydrogen, oxygen and nitrogen.</a:t>
            </a:r>
          </a:p>
          <a:p>
            <a:r>
              <a:rPr dirty="0" lang="en-US"/>
              <a:t>They are categorized as essential and non-essential.</a:t>
            </a:r>
          </a:p>
          <a:p>
            <a:pPr lvl="0"/>
            <a:r>
              <a:rPr dirty="0" lang="en-US"/>
              <a:t>Essential- those not synthesized by the body and must be included in the diet.</a:t>
            </a:r>
          </a:p>
          <a:p>
            <a:r>
              <a:rPr dirty="0" lang="en-US"/>
              <a:t>They include-</a:t>
            </a:r>
            <a:r>
              <a:rPr dirty="0" lang="en-US" err="1"/>
              <a:t>histidine</a:t>
            </a:r>
            <a:r>
              <a:rPr dirty="0" lang="en-US"/>
              <a:t>, methionine, </a:t>
            </a:r>
            <a:r>
              <a:rPr dirty="0" lang="en-US" err="1"/>
              <a:t>tryphtophan</a:t>
            </a:r>
            <a:r>
              <a:rPr dirty="0" lang="en-US"/>
              <a:t>, isoleucine, </a:t>
            </a:r>
            <a:r>
              <a:rPr dirty="0" lang="en-US" err="1"/>
              <a:t>leucine,lysine</a:t>
            </a:r>
            <a:r>
              <a:rPr dirty="0" lang="en-US"/>
              <a:t>, threonine, </a:t>
            </a:r>
            <a:r>
              <a:rPr dirty="0" lang="en-US" err="1"/>
              <a:t>valine</a:t>
            </a:r>
            <a:r>
              <a:rPr dirty="0" lang="en-US"/>
              <a:t> and </a:t>
            </a:r>
            <a:r>
              <a:rPr dirty="0" lang="en-US" err="1"/>
              <a:t>phenilanine</a:t>
            </a:r>
            <a:r>
              <a:rPr dirty="0" lang="en-US"/>
              <a:t> </a:t>
            </a:r>
          </a:p>
        </p:txBody>
      </p:sp>
    </p:spTree>
  </p:cSld>
  <p:clrMapOvr>
    <a:masterClrMapping/>
  </p:clrMapOvr>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8806"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ANTHROPOMETRY FOR ADULTS</a:t>
            </a:r>
            <a:endParaRPr dirty="0" sz="3200" lang="en-US">
              <a:latin typeface="Times New Roman" panose="02020603050405020304" pitchFamily="18" charset="0"/>
              <a:cs typeface="Times New Roman" panose="02020603050405020304" pitchFamily="18" charset="0"/>
            </a:endParaRPr>
          </a:p>
        </p:txBody>
      </p:sp>
      <p:sp>
        <p:nvSpPr>
          <p:cNvPr id="1048807" name="Content Placeholder 2"/>
          <p:cNvSpPr>
            <a:spLocks noGrp="1"/>
          </p:cNvSpPr>
          <p:nvPr>
            <p:ph idx="1"/>
          </p:nvPr>
        </p:nvSpPr>
        <p:spPr/>
        <p:txBody>
          <a:bodyPr/>
          <a:p>
            <a:pPr indent="0" lvl="0" marL="0">
              <a:buNone/>
            </a:pPr>
            <a:r>
              <a:rPr dirty="0" lang="en-US"/>
              <a:t>Nutritional status of adults can be determined with Body Mass Index (BMI) which is the Weight (kg) divided by the square of height in meters:</a:t>
            </a:r>
          </a:p>
          <a:p>
            <a:pPr indent="0" marL="0">
              <a:buNone/>
            </a:pPr>
            <a:r>
              <a:rPr dirty="0" lang="en-US"/>
              <a:t>BMI = </a:t>
            </a:r>
            <a:r>
              <a:rPr dirty="0" lang="en-US" u="sng"/>
              <a:t>WEIGHT (KG</a:t>
            </a:r>
            <a:endParaRPr dirty="0" lang="en-US"/>
          </a:p>
          <a:p>
            <a:pPr indent="0" marL="0">
              <a:buNone/>
            </a:pPr>
            <a:r>
              <a:rPr dirty="0" lang="en-US"/>
              <a:t>		    HEIGHT (</a:t>
            </a:r>
            <a:r>
              <a:rPr dirty="0" lang="en-US" smtClean="0"/>
              <a:t>M)</a:t>
            </a:r>
            <a:r>
              <a:rPr baseline="30000" dirty="0" lang="en-US" smtClean="0"/>
              <a:t>2</a:t>
            </a:r>
          </a:p>
          <a:p>
            <a:pPr indent="0" marL="0">
              <a:buNone/>
            </a:pPr>
            <a:endParaRPr baseline="30000" dirty="0" lang="en-US"/>
          </a:p>
          <a:p>
            <a:pPr>
              <a:buFontTx/>
              <a:buNone/>
            </a:pPr>
            <a:r>
              <a:rPr altLang="en-US" dirty="0" lang="en-US">
                <a:latin typeface="Times New Roman" panose="02020603050405020304" pitchFamily="18" charset="0"/>
                <a:cs typeface="Times New Roman" panose="02020603050405020304" pitchFamily="18" charset="0"/>
              </a:rPr>
              <a:t>or</a:t>
            </a:r>
          </a:p>
          <a:p>
            <a:pPr lvl="1">
              <a:buFontTx/>
              <a:buNone/>
            </a:pPr>
            <a:r>
              <a:rPr altLang="en-US" dirty="0" sz="2800" lang="en-US" err="1" u="sng">
                <a:latin typeface="Times New Roman" panose="02020603050405020304" pitchFamily="18" charset="0"/>
                <a:cs typeface="Times New Roman" panose="02020603050405020304" pitchFamily="18" charset="0"/>
              </a:rPr>
              <a:t>wt</a:t>
            </a:r>
            <a:r>
              <a:rPr altLang="en-US" dirty="0" sz="2800" lang="en-US" u="sng">
                <a:latin typeface="Times New Roman" panose="02020603050405020304" pitchFamily="18" charset="0"/>
                <a:cs typeface="Times New Roman" panose="02020603050405020304" pitchFamily="18" charset="0"/>
              </a:rPr>
              <a:t> (</a:t>
            </a:r>
            <a:r>
              <a:rPr altLang="en-US" dirty="0" sz="2800" lang="en-US" err="1" u="sng">
                <a:latin typeface="Times New Roman" panose="02020603050405020304" pitchFamily="18" charset="0"/>
                <a:cs typeface="Times New Roman" panose="02020603050405020304" pitchFamily="18" charset="0"/>
              </a:rPr>
              <a:t>lb</a:t>
            </a:r>
            <a:r>
              <a:rPr altLang="en-US" dirty="0" sz="2800" lang="en-US" u="sng">
                <a:latin typeface="Times New Roman" panose="02020603050405020304" pitchFamily="18" charset="0"/>
                <a:cs typeface="Times New Roman" panose="02020603050405020304" pitchFamily="18" charset="0"/>
              </a:rPr>
              <a:t>) X 705</a:t>
            </a:r>
          </a:p>
          <a:p>
            <a:pPr lvl="1">
              <a:buFontTx/>
              <a:buNone/>
            </a:pPr>
            <a:r>
              <a:rPr altLang="en-US" dirty="0" sz="2800" lang="en-US" err="1">
                <a:latin typeface="Times New Roman" panose="02020603050405020304" pitchFamily="18" charset="0"/>
                <a:cs typeface="Times New Roman" panose="02020603050405020304" pitchFamily="18" charset="0"/>
              </a:rPr>
              <a:t>ht</a:t>
            </a:r>
            <a:r>
              <a:rPr altLang="en-US" dirty="0" sz="2800" lang="en-US">
                <a:latin typeface="Times New Roman" panose="02020603050405020304" pitchFamily="18" charset="0"/>
                <a:cs typeface="Times New Roman" panose="02020603050405020304" pitchFamily="18" charset="0"/>
              </a:rPr>
              <a:t> (inches) </a:t>
            </a:r>
            <a:r>
              <a:rPr altLang="en-US" baseline="30000" dirty="0" sz="2800" lang="en-US">
                <a:latin typeface="Times New Roman" panose="02020603050405020304" pitchFamily="18" charset="0"/>
                <a:cs typeface="Times New Roman" panose="02020603050405020304" pitchFamily="18" charset="0"/>
              </a:rPr>
              <a:t>2</a:t>
            </a:r>
          </a:p>
          <a:p>
            <a:pPr indent="0" marL="0">
              <a:buNone/>
            </a:pPr>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8808" name="Title 1"/>
          <p:cNvSpPr>
            <a:spLocks noGrp="1"/>
          </p:cNvSpPr>
          <p:nvPr>
            <p:ph type="title"/>
          </p:nvPr>
        </p:nvSpPr>
        <p:spPr/>
        <p:txBody>
          <a:bodyPr>
            <a:normAutofit/>
          </a:bodyPr>
          <a:p>
            <a:r>
              <a:rPr b="1" dirty="0" sz="3200" lang="en-US"/>
              <a:t>FOOD</a:t>
            </a:r>
            <a:endParaRPr dirty="0" sz="3200" lang="en-US"/>
          </a:p>
        </p:txBody>
      </p:sp>
      <p:sp>
        <p:nvSpPr>
          <p:cNvPr id="1048809" name="Content Placeholder 2"/>
          <p:cNvSpPr>
            <a:spLocks noGrp="1"/>
          </p:cNvSpPr>
          <p:nvPr>
            <p:ph idx="1"/>
          </p:nvPr>
        </p:nvSpPr>
        <p:spPr/>
        <p:txBody>
          <a:bodyPr/>
          <a:p>
            <a:r>
              <a:rPr dirty="0" lang="en-US"/>
              <a:t>The term </a:t>
            </a:r>
            <a:r>
              <a:rPr b="1" dirty="0" lang="en-US"/>
              <a:t>'food'</a:t>
            </a:r>
            <a:r>
              <a:rPr dirty="0" lang="en-US"/>
              <a:t> brings to our mind countless images. We think of items not only that we eat and drink but also how we eat them and the places and people with whom we eat and drink. Food plays an important role in our lives and is closely associated with our existence. It is probably one of the most important needs of our lives</a:t>
            </a:r>
            <a:r>
              <a:rPr dirty="0" lang="en-US" smtClean="0"/>
              <a:t>.</a:t>
            </a:r>
            <a:r>
              <a:rPr dirty="0" lang="en-US"/>
              <a:t> The term ‘food’ refers to anything that we eat and which nourishes the body. It includes solids, semi-solids and liquids. </a:t>
            </a:r>
            <a:endParaRPr dirty="0" lang="en-US" smtClean="0"/>
          </a:p>
          <a:p>
            <a:endParaRPr dirty="0" lang="en-US"/>
          </a:p>
          <a:p>
            <a:endParaRPr dirty="0"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8810" name="Title 1"/>
          <p:cNvSpPr>
            <a:spLocks noGrp="1"/>
          </p:cNvSpPr>
          <p:nvPr>
            <p:ph type="title"/>
          </p:nvPr>
        </p:nvSpPr>
        <p:spPr>
          <a:xfrm>
            <a:off x="841248" y="365125"/>
            <a:ext cx="10512552" cy="659003"/>
          </a:xfrm>
        </p:spPr>
        <p:txBody>
          <a:bodyPr>
            <a:normAutofit/>
          </a:bodyPr>
          <a:p>
            <a:r>
              <a:rPr b="1" dirty="0" sz="3200" lang="en-US"/>
              <a:t>FUNCTIONS OF FOOD </a:t>
            </a:r>
            <a:endParaRPr dirty="0" sz="3200" lang="en-US"/>
          </a:p>
        </p:txBody>
      </p:sp>
      <p:sp>
        <p:nvSpPr>
          <p:cNvPr id="1048811" name="Content Placeholder 2"/>
          <p:cNvSpPr>
            <a:spLocks noGrp="1"/>
          </p:cNvSpPr>
          <p:nvPr>
            <p:ph idx="1"/>
          </p:nvPr>
        </p:nvSpPr>
        <p:spPr>
          <a:xfrm>
            <a:off x="682752" y="877824"/>
            <a:ext cx="10671048" cy="5730240"/>
          </a:xfrm>
        </p:spPr>
        <p:txBody>
          <a:bodyPr>
            <a:normAutofit fontScale="92500" lnSpcReduction="10000"/>
          </a:bodyPr>
          <a:p>
            <a:pPr indent="0" marL="0">
              <a:buNone/>
            </a:pPr>
            <a:r>
              <a:rPr dirty="0" lang="en-US"/>
              <a:t>There are basically </a:t>
            </a:r>
            <a:r>
              <a:rPr b="1" dirty="0" lang="en-US"/>
              <a:t>three </a:t>
            </a:r>
            <a:r>
              <a:rPr dirty="0" lang="en-US"/>
              <a:t>important functions of food:</a:t>
            </a:r>
          </a:p>
          <a:p>
            <a:pPr indent="0" lvl="0" marL="0">
              <a:buNone/>
            </a:pPr>
            <a:r>
              <a:rPr b="1" dirty="0" lang="en-US"/>
              <a:t>Social Function</a:t>
            </a:r>
          </a:p>
          <a:p>
            <a:r>
              <a:rPr dirty="0" lang="en-US"/>
              <a:t>Food and eating have significant social meaning. Sharing food with any other person implies social acceptance. Food is also an integral part of festivity every where in the world. </a:t>
            </a:r>
            <a:endParaRPr dirty="0" lang="en-US" smtClean="0"/>
          </a:p>
          <a:p>
            <a:pPr indent="0" marL="0">
              <a:buNone/>
            </a:pPr>
            <a:r>
              <a:rPr b="1" dirty="0" lang="en-US" smtClean="0"/>
              <a:t>Psychological </a:t>
            </a:r>
            <a:r>
              <a:rPr b="1" dirty="0" lang="en-US"/>
              <a:t>Function</a:t>
            </a:r>
          </a:p>
          <a:p>
            <a:r>
              <a:rPr dirty="0" lang="en-US"/>
              <a:t>We all have emotional needs, such as need for security, love and </a:t>
            </a:r>
            <a:r>
              <a:rPr dirty="0" lang="en-US" smtClean="0"/>
              <a:t>affection</a:t>
            </a:r>
            <a:r>
              <a:rPr dirty="0" lang="en-US"/>
              <a:t>. Food is one way through which these needs are satisfied. </a:t>
            </a:r>
            <a:r>
              <a:rPr dirty="0" lang="en-US" smtClean="0"/>
              <a:t>Food </a:t>
            </a:r>
            <a:r>
              <a:rPr dirty="0" lang="en-US"/>
              <a:t>is often served as a </a:t>
            </a:r>
            <a:r>
              <a:rPr dirty="0" lang="en-US" smtClean="0"/>
              <a:t>reward</a:t>
            </a:r>
            <a:endParaRPr dirty="0" lang="en-US"/>
          </a:p>
          <a:p>
            <a:pPr indent="0" lvl="0" marL="0">
              <a:buNone/>
            </a:pPr>
            <a:r>
              <a:rPr b="1" dirty="0" lang="en-US"/>
              <a:t>Physiological Function</a:t>
            </a:r>
          </a:p>
          <a:p>
            <a:r>
              <a:rPr dirty="0" lang="en-US"/>
              <a:t>There are three physiological functions performed by food. These </a:t>
            </a:r>
            <a:r>
              <a:rPr dirty="0" lang="en-US" smtClean="0"/>
              <a:t>are </a:t>
            </a:r>
            <a:r>
              <a:rPr dirty="0" lang="en-US"/>
              <a:t>energy giving, body building, regulating body processes and </a:t>
            </a:r>
            <a:r>
              <a:rPr dirty="0" lang="en-US" smtClean="0"/>
              <a:t>providing </a:t>
            </a:r>
            <a:r>
              <a:rPr dirty="0" lang="en-US"/>
              <a:t>protection against diseases. Let us see them in detail.</a:t>
            </a:r>
          </a:p>
          <a:p>
            <a:pPr indent="0" marL="0">
              <a:buNone/>
            </a:pPr>
            <a:r>
              <a:rPr dirty="0" lang="en-US"/>
              <a:t> </a:t>
            </a:r>
          </a:p>
          <a:p>
            <a:endParaRPr dirty="0"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8812" name="Title 1"/>
          <p:cNvSpPr>
            <a:spLocks noGrp="1"/>
          </p:cNvSpPr>
          <p:nvPr>
            <p:ph type="title"/>
          </p:nvPr>
        </p:nvSpPr>
        <p:spPr/>
        <p:txBody>
          <a:bodyPr>
            <a:normAutofit/>
          </a:bodyPr>
          <a:p>
            <a:r>
              <a:rPr b="1" dirty="0" sz="3200" lang="en-US" smtClean="0">
                <a:latin typeface="Times New Roman" panose="02020603050405020304" pitchFamily="18" charset="0"/>
                <a:cs typeface="Times New Roman" panose="02020603050405020304" pitchFamily="18" charset="0"/>
              </a:rPr>
              <a:t>IMPORTANCE OF FOOD</a:t>
            </a:r>
            <a:endParaRPr b="1" dirty="0" sz="3200" lang="en-US">
              <a:latin typeface="Times New Roman" panose="02020603050405020304" pitchFamily="18" charset="0"/>
              <a:cs typeface="Times New Roman" panose="02020603050405020304" pitchFamily="18" charset="0"/>
            </a:endParaRPr>
          </a:p>
        </p:txBody>
      </p:sp>
      <p:sp>
        <p:nvSpPr>
          <p:cNvPr id="1048813" name="Content Placeholder 2"/>
          <p:cNvSpPr>
            <a:spLocks noGrp="1"/>
          </p:cNvSpPr>
          <p:nvPr>
            <p:ph idx="1"/>
          </p:nvPr>
        </p:nvSpPr>
        <p:spPr/>
        <p:txBody>
          <a:bodyPr/>
          <a:p>
            <a:pPr lvl="1" marL="228600">
              <a:spcBef>
                <a:spcPts val="1000"/>
              </a:spcBef>
            </a:pPr>
            <a:r>
              <a:rPr dirty="0" sz="2800" lang="en-US"/>
              <a:t>Food provides energy</a:t>
            </a:r>
          </a:p>
          <a:p>
            <a:pPr lvl="1" marL="228600">
              <a:spcBef>
                <a:spcPts val="1000"/>
              </a:spcBef>
            </a:pPr>
            <a:r>
              <a:rPr dirty="0" sz="2800" lang="en-US"/>
              <a:t>Food helps in body building</a:t>
            </a:r>
          </a:p>
          <a:p>
            <a:pPr lvl="1" marL="228600">
              <a:spcBef>
                <a:spcPts val="1000"/>
              </a:spcBef>
            </a:pPr>
            <a:r>
              <a:rPr dirty="0" sz="2800" lang="en-US"/>
              <a:t>Food regulates body processes and provides protection against diseases</a:t>
            </a:r>
          </a:p>
          <a:p>
            <a:endParaRPr dirty="0"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8814"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WEANING</a:t>
            </a:r>
            <a:r>
              <a:rPr dirty="0" lang="en-US"/>
              <a:t/>
            </a:r>
            <a:br>
              <a:rPr dirty="0" lang="en-US"/>
            </a:br>
            <a:endParaRPr dirty="0" lang="en-US"/>
          </a:p>
        </p:txBody>
      </p:sp>
      <p:sp>
        <p:nvSpPr>
          <p:cNvPr id="1048815" name="Content Placeholder 2"/>
          <p:cNvSpPr>
            <a:spLocks noGrp="1"/>
          </p:cNvSpPr>
          <p:nvPr>
            <p:ph idx="1"/>
          </p:nvPr>
        </p:nvSpPr>
        <p:spPr>
          <a:xfrm>
            <a:off x="838200" y="999744"/>
            <a:ext cx="10515600" cy="5474208"/>
          </a:xfrm>
        </p:spPr>
        <p:txBody>
          <a:bodyPr>
            <a:normAutofit/>
          </a:bodyPr>
          <a:p>
            <a:pPr indent="0" marL="0">
              <a:buNone/>
            </a:pPr>
            <a:r>
              <a:rPr dirty="0" lang="en-US">
                <a:latin typeface="Times New Roman" panose="02020603050405020304" pitchFamily="18" charset="0"/>
                <a:cs typeface="Times New Roman" panose="02020603050405020304" pitchFamily="18" charset="0"/>
              </a:rPr>
              <a:t>Is the process of gradually introducing an infant human or mammal to what will be its adult diet while withdrawing the supply of its mother's milk.</a:t>
            </a:r>
          </a:p>
          <a:p>
            <a:pPr indent="0" marL="0">
              <a:buNone/>
            </a:pPr>
            <a:r>
              <a:rPr b="1" dirty="0" lang="en-US">
                <a:latin typeface="Times New Roman" panose="02020603050405020304" pitchFamily="18" charset="0"/>
                <a:cs typeface="Times New Roman" panose="02020603050405020304" pitchFamily="18" charset="0"/>
              </a:rPr>
              <a:t>Factors to be considered before introducing weaning food includes:</a:t>
            </a:r>
            <a:endParaRPr dirty="0" lang="en-US">
              <a:latin typeface="Times New Roman" panose="02020603050405020304" pitchFamily="18" charset="0"/>
              <a:cs typeface="Times New Roman" panose="02020603050405020304" pitchFamily="18" charset="0"/>
            </a:endParaRPr>
          </a:p>
          <a:p>
            <a:pPr lvl="0"/>
            <a:r>
              <a:rPr dirty="0" lang="en-US">
                <a:latin typeface="Times New Roman" panose="02020603050405020304" pitchFamily="18" charset="0"/>
                <a:cs typeface="Times New Roman" panose="02020603050405020304" pitchFamily="18" charset="0"/>
              </a:rPr>
              <a:t>Allow the infant to become familiar with the food before trying to give another</a:t>
            </a:r>
            <a:r>
              <a:rPr dirty="0" lang="en-US" smtClean="0">
                <a:latin typeface="Times New Roman" panose="02020603050405020304" pitchFamily="18" charset="0"/>
                <a:cs typeface="Times New Roman" panose="02020603050405020304" pitchFamily="18" charset="0"/>
              </a:rPr>
              <a:t>.</a:t>
            </a:r>
            <a:r>
              <a:rPr dirty="0" lang="en-US">
                <a:latin typeface="Times New Roman" panose="02020603050405020304" pitchFamily="18" charset="0"/>
                <a:cs typeface="Times New Roman" panose="02020603050405020304" pitchFamily="18" charset="0"/>
              </a:rPr>
              <a:t> Introduce small amounts of any new food at the beginning.</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Weaning food can be gradually transitioned from liquids to mashed solids to </a:t>
            </a:r>
            <a:r>
              <a:rPr dirty="0" lang="en-US" err="1">
                <a:latin typeface="Times New Roman" panose="02020603050405020304" pitchFamily="18" charset="0"/>
                <a:cs typeface="Times New Roman" panose="02020603050405020304" pitchFamily="18" charset="0"/>
              </a:rPr>
              <a:t>unmashed</a:t>
            </a:r>
            <a:r>
              <a:rPr dirty="0" lang="en-US">
                <a:latin typeface="Times New Roman" panose="02020603050405020304" pitchFamily="18" charset="0"/>
                <a:cs typeface="Times New Roman" panose="02020603050405020304" pitchFamily="18" charset="0"/>
              </a:rPr>
              <a:t> solids.</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Variety in choice of foods is important.</a:t>
            </a:r>
          </a:p>
          <a:p>
            <a:pPr lvl="0"/>
            <a:r>
              <a:rPr dirty="0" lang="en-US" smtClean="0">
                <a:latin typeface="Times New Roman" panose="02020603050405020304" pitchFamily="18" charset="0"/>
                <a:cs typeface="Times New Roman" panose="02020603050405020304" pitchFamily="18" charset="0"/>
              </a:rPr>
              <a:t>If baby has an acute dislike for a particular food after few trials, omit that item for a week or two and then try again.</a:t>
            </a:r>
          </a:p>
          <a:p>
            <a:pPr lvl="0"/>
            <a:endParaRPr dirty="0" lang="en-US" smtClean="0">
              <a:latin typeface="Times New Roman" panose="02020603050405020304" pitchFamily="18" charset="0"/>
              <a:cs typeface="Times New Roman" panose="02020603050405020304" pitchFamily="18" charset="0"/>
            </a:endParaRPr>
          </a:p>
          <a:p>
            <a:pPr lvl="0"/>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8816" name="Title 1"/>
          <p:cNvSpPr>
            <a:spLocks noGrp="1"/>
          </p:cNvSpPr>
          <p:nvPr>
            <p:ph type="title"/>
          </p:nvPr>
        </p:nvSpPr>
        <p:spPr/>
        <p:txBody>
          <a:bodyPr>
            <a:normAutofit/>
          </a:bodyPr>
          <a:p>
            <a:r>
              <a:rPr b="1" dirty="0" sz="3200" lang="en-US" smtClean="0">
                <a:latin typeface="Times New Roman" panose="02020603050405020304" pitchFamily="18" charset="0"/>
                <a:cs typeface="Times New Roman" panose="02020603050405020304" pitchFamily="18" charset="0"/>
              </a:rPr>
              <a:t>Factors….</a:t>
            </a:r>
            <a:endParaRPr dirty="0" sz="3200" lang="en-US"/>
          </a:p>
        </p:txBody>
      </p:sp>
      <p:sp>
        <p:nvSpPr>
          <p:cNvPr id="1048817" name="Content Placeholder 2"/>
          <p:cNvSpPr>
            <a:spLocks noGrp="1"/>
          </p:cNvSpPr>
          <p:nvPr>
            <p:ph idx="1"/>
          </p:nvPr>
        </p:nvSpPr>
        <p:spPr/>
        <p:txBody>
          <a:bodyPr/>
          <a:p>
            <a:pPr lvl="0"/>
            <a:r>
              <a:rPr dirty="0" sz="3200" lang="en-US">
                <a:latin typeface="Times New Roman" panose="02020603050405020304" pitchFamily="18" charset="0"/>
                <a:cs typeface="Times New Roman" panose="02020603050405020304" pitchFamily="18" charset="0"/>
              </a:rPr>
              <a:t>Freshly prepared foods should be given.</a:t>
            </a:r>
          </a:p>
          <a:p>
            <a:pPr lvl="0"/>
            <a:r>
              <a:rPr dirty="0" sz="3200" lang="en-US">
                <a:latin typeface="Times New Roman" panose="02020603050405020304" pitchFamily="18" charset="0"/>
                <a:cs typeface="Times New Roman" panose="02020603050405020304" pitchFamily="18" charset="0"/>
              </a:rPr>
              <a:t>Food should be given between breast feeds.</a:t>
            </a:r>
          </a:p>
          <a:p>
            <a:pPr lvl="0"/>
            <a:r>
              <a:rPr dirty="0" sz="3200" lang="en-US">
                <a:latin typeface="Times New Roman" panose="02020603050405020304" pitchFamily="18" charset="0"/>
                <a:cs typeface="Times New Roman" panose="02020603050405020304" pitchFamily="18" charset="0"/>
              </a:rPr>
              <a:t>Foods should be only slightly seasoned when necessary.</a:t>
            </a:r>
          </a:p>
          <a:p>
            <a:pPr lvl="0"/>
            <a:r>
              <a:rPr dirty="0" sz="3200" lang="en-US">
                <a:latin typeface="Times New Roman" panose="02020603050405020304" pitchFamily="18" charset="0"/>
                <a:cs typeface="Times New Roman" panose="02020603050405020304" pitchFamily="18" charset="0"/>
              </a:rPr>
              <a:t>Do taste the food before feeding it to baby.</a:t>
            </a:r>
          </a:p>
          <a:p>
            <a:endParaRPr dirty="0"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8818"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The Three Stages of Weaning</a:t>
            </a:r>
            <a:r>
              <a:rPr dirty="0" sz="3200" lang="en-US">
                <a:latin typeface="Times New Roman" panose="02020603050405020304" pitchFamily="18" charset="0"/>
                <a:cs typeface="Times New Roman" panose="02020603050405020304" pitchFamily="18" charset="0"/>
              </a:rPr>
              <a:t/>
            </a:r>
            <a:br>
              <a:rPr dirty="0" sz="3200" lang="en-US">
                <a:latin typeface="Times New Roman" panose="02020603050405020304" pitchFamily="18" charset="0"/>
                <a:cs typeface="Times New Roman" panose="02020603050405020304" pitchFamily="18" charset="0"/>
              </a:rPr>
            </a:br>
            <a:endParaRPr dirty="0" sz="3200" lang="en-US">
              <a:latin typeface="Times New Roman" panose="02020603050405020304" pitchFamily="18" charset="0"/>
              <a:cs typeface="Times New Roman" panose="02020603050405020304" pitchFamily="18" charset="0"/>
            </a:endParaRPr>
          </a:p>
        </p:txBody>
      </p:sp>
      <p:sp>
        <p:nvSpPr>
          <p:cNvPr id="1048819" name="Content Placeholder 2"/>
          <p:cNvSpPr>
            <a:spLocks noGrp="1"/>
          </p:cNvSpPr>
          <p:nvPr>
            <p:ph idx="1"/>
          </p:nvPr>
        </p:nvSpPr>
        <p:spPr/>
        <p:txBody>
          <a:bodyPr/>
          <a:p>
            <a:pPr indent="-514350" marL="514350">
              <a:buFont typeface="+mj-lt"/>
              <a:buAutoNum type="arabicPeriod"/>
            </a:pPr>
            <a:r>
              <a:rPr dirty="0" lang="en-US"/>
              <a:t>Weaning at 6 months</a:t>
            </a:r>
          </a:p>
          <a:p>
            <a:pPr indent="-514350" marL="514350">
              <a:buFont typeface="+mj-lt"/>
              <a:buAutoNum type="arabicPeriod"/>
            </a:pPr>
            <a:r>
              <a:rPr dirty="0" lang="en-US"/>
              <a:t>Weaning at 6-9 months</a:t>
            </a:r>
          </a:p>
          <a:p>
            <a:pPr indent="-514350" marL="514350">
              <a:buFont typeface="+mj-lt"/>
              <a:buAutoNum type="arabicPeriod"/>
            </a:pPr>
            <a:r>
              <a:rPr dirty="0" lang="en-US"/>
              <a:t>Weaning at 9-12 months</a:t>
            </a:r>
          </a:p>
          <a:p>
            <a:r>
              <a:rPr b="1" dirty="0" lang="en-US"/>
              <a:t>Assignment read more on the three stages, advantages and disadvantages of weaning</a:t>
            </a:r>
            <a:endParaRPr dirty="0"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8820"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FOOD SECURITY</a:t>
            </a:r>
            <a:r>
              <a:rPr dirty="0" lang="en-US"/>
              <a:t/>
            </a:r>
            <a:br>
              <a:rPr dirty="0" lang="en-US"/>
            </a:br>
            <a:endParaRPr dirty="0" lang="en-US"/>
          </a:p>
        </p:txBody>
      </p:sp>
      <p:sp>
        <p:nvSpPr>
          <p:cNvPr id="1048821" name="Content Placeholder 2"/>
          <p:cNvSpPr>
            <a:spLocks noGrp="1"/>
          </p:cNvSpPr>
          <p:nvPr>
            <p:ph idx="1"/>
          </p:nvPr>
        </p:nvSpPr>
        <p:spPr/>
        <p:txBody>
          <a:bodyPr>
            <a:normAutofit/>
          </a:bodyPr>
          <a:p>
            <a:r>
              <a:rPr b="1" dirty="0" sz="3200" lang="en-US">
                <a:latin typeface="Times New Roman" panose="02020603050405020304" pitchFamily="18" charset="0"/>
                <a:cs typeface="Times New Roman" panose="02020603050405020304" pitchFamily="18" charset="0"/>
              </a:rPr>
              <a:t>Food security</a:t>
            </a:r>
            <a:r>
              <a:rPr dirty="0" sz="3200" lang="en-US">
                <a:latin typeface="Times New Roman" panose="02020603050405020304" pitchFamily="18" charset="0"/>
                <a:cs typeface="Times New Roman" panose="02020603050405020304" pitchFamily="18" charset="0"/>
              </a:rPr>
              <a:t> is a measure of the availability of food and individuals' accessibility to it, where accessibility includes affordability. </a:t>
            </a:r>
          </a:p>
          <a:p>
            <a:r>
              <a:rPr b="1" dirty="0" sz="3200" lang="en-US">
                <a:latin typeface="Times New Roman" panose="02020603050405020304" pitchFamily="18" charset="0"/>
                <a:cs typeface="Times New Roman" panose="02020603050405020304" pitchFamily="18" charset="0"/>
              </a:rPr>
              <a:t>Household food security: </a:t>
            </a:r>
            <a:r>
              <a:rPr dirty="0" sz="3200" lang="en-US">
                <a:latin typeface="Times New Roman" panose="02020603050405020304" pitchFamily="18" charset="0"/>
                <a:cs typeface="Times New Roman" panose="02020603050405020304" pitchFamily="18" charset="0"/>
              </a:rPr>
              <a:t>exists when all members, at all times, have access to enough food for an active, healthy life.</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341" name=""/>
        <p:cNvGrpSpPr/>
        <p:nvPr/>
      </p:nvGrpSpPr>
      <p:grpSpPr>
        <a:xfrm>
          <a:off x="0" y="0"/>
          <a:ext cx="0" cy="0"/>
          <a:chOff x="0" y="0"/>
          <a:chExt cx="0" cy="0"/>
        </a:xfrm>
      </p:grpSpPr>
      <p:sp>
        <p:nvSpPr>
          <p:cNvPr id="1048822" name="Title 1"/>
          <p:cNvSpPr>
            <a:spLocks noGrp="1"/>
          </p:cNvSpPr>
          <p:nvPr>
            <p:ph type="title"/>
          </p:nvPr>
        </p:nvSpPr>
        <p:spPr>
          <a:xfrm>
            <a:off x="838200" y="109729"/>
            <a:ext cx="10515600" cy="999743"/>
          </a:xfrm>
        </p:spPr>
        <p:txBody>
          <a:bodyPr>
            <a:normAutofit fontScale="90000"/>
          </a:bodyPr>
          <a:p>
            <a:r>
              <a:rPr b="1" dirty="0" sz="3200" lang="en-US">
                <a:latin typeface="Times New Roman" panose="02020603050405020304" pitchFamily="18" charset="0"/>
                <a:cs typeface="Times New Roman" panose="02020603050405020304" pitchFamily="18" charset="0"/>
              </a:rPr>
              <a:t>Measurement of food security</a:t>
            </a:r>
            <a:r>
              <a:rPr dirty="0" lang="en-US"/>
              <a:t/>
            </a:r>
            <a:br>
              <a:rPr dirty="0" lang="en-US"/>
            </a:br>
            <a:endParaRPr dirty="0" lang="en-US"/>
          </a:p>
        </p:txBody>
      </p:sp>
      <p:sp>
        <p:nvSpPr>
          <p:cNvPr id="1048823" name="Content Placeholder 2"/>
          <p:cNvSpPr>
            <a:spLocks noGrp="1"/>
          </p:cNvSpPr>
          <p:nvPr>
            <p:ph idx="1"/>
          </p:nvPr>
        </p:nvSpPr>
        <p:spPr>
          <a:xfrm>
            <a:off x="682752" y="597408"/>
            <a:ext cx="10671048" cy="6083808"/>
          </a:xfrm>
        </p:spPr>
        <p:txBody>
          <a:bodyPr>
            <a:normAutofit lnSpcReduction="10000"/>
          </a:bodyPr>
          <a:p>
            <a:pPr indent="0" marL="0">
              <a:buNone/>
            </a:pPr>
            <a:r>
              <a:rPr dirty="0" i="1" lang="en-US" smtClean="0"/>
              <a:t>1. </a:t>
            </a:r>
            <a:r>
              <a:rPr b="1" dirty="0" i="1" lang="en-US"/>
              <a:t>Household Food Insecurity Access Scale</a:t>
            </a:r>
            <a:r>
              <a:rPr b="1" dirty="0" lang="en-US"/>
              <a:t> (HFIAS) </a:t>
            </a:r>
            <a:r>
              <a:rPr dirty="0" lang="en-US"/>
              <a:t>– continuous measure of the degree of food insecurity (access) in the household in the previous month</a:t>
            </a:r>
          </a:p>
          <a:p>
            <a:pPr indent="0" marL="0">
              <a:buNone/>
            </a:pPr>
            <a:r>
              <a:rPr b="1" dirty="0" i="1" lang="en-US"/>
              <a:t>2. Household Dietary Diversity Scale</a:t>
            </a:r>
            <a:r>
              <a:rPr b="1" dirty="0" lang="en-US"/>
              <a:t> (HDDS) </a:t>
            </a:r>
            <a:r>
              <a:rPr dirty="0" lang="en-US"/>
              <a:t>– measures the number of different food groups consumed over a specific reference period (24hrs/48hrs/7days).</a:t>
            </a:r>
          </a:p>
          <a:p>
            <a:pPr indent="0" marL="0">
              <a:buNone/>
            </a:pPr>
            <a:r>
              <a:rPr b="1" dirty="0" i="1" lang="en-US"/>
              <a:t>3. Household Hunger Scale</a:t>
            </a:r>
            <a:r>
              <a:rPr b="1" dirty="0" lang="en-US"/>
              <a:t> (HHS)-</a:t>
            </a:r>
            <a:r>
              <a:rPr dirty="0" lang="en-US"/>
              <a:t> measures the experience of household food deprivation based on a set of predictable reactions, captured through a survey and summarized in a scale.</a:t>
            </a:r>
          </a:p>
          <a:p>
            <a:pPr indent="0" marL="0">
              <a:buNone/>
            </a:pPr>
            <a:r>
              <a:rPr b="1" dirty="0" i="1" lang="en-US"/>
              <a:t>4. Coping Strategies Index</a:t>
            </a:r>
            <a:r>
              <a:rPr b="1" dirty="0" lang="en-US"/>
              <a:t> (CSI) – </a:t>
            </a:r>
            <a:r>
              <a:rPr dirty="0" lang="en-US"/>
              <a:t>assesses household </a:t>
            </a:r>
            <a:r>
              <a:rPr dirty="0" lang="en-US" err="1"/>
              <a:t>behaviours</a:t>
            </a:r>
            <a:r>
              <a:rPr dirty="0" lang="en-US"/>
              <a:t> and rates them based on a set of varied established </a:t>
            </a:r>
            <a:r>
              <a:rPr dirty="0" lang="en-US" err="1"/>
              <a:t>behaviours</a:t>
            </a:r>
            <a:r>
              <a:rPr dirty="0" lang="en-US"/>
              <a:t> on how households cope with food shortages. The methodology for this research is based on collecting data on a single question: "What do you do when you do not have enough food, and do not have enough money to buy food?"</a:t>
            </a:r>
          </a:p>
          <a:p>
            <a:endParaRPr dirty="0"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8824"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Pillars of food security</a:t>
            </a:r>
            <a:r>
              <a:rPr dirty="0" lang="en-US"/>
              <a:t/>
            </a:r>
            <a:br>
              <a:rPr dirty="0" lang="en-US"/>
            </a:br>
            <a:endParaRPr dirty="0" lang="en-US"/>
          </a:p>
        </p:txBody>
      </p:sp>
      <p:sp>
        <p:nvSpPr>
          <p:cNvPr id="1048825" name="Content Placeholder 2"/>
          <p:cNvSpPr>
            <a:spLocks noGrp="1"/>
          </p:cNvSpPr>
          <p:nvPr>
            <p:ph idx="1"/>
          </p:nvPr>
        </p:nvSpPr>
        <p:spPr>
          <a:xfrm>
            <a:off x="694944" y="987552"/>
            <a:ext cx="10658856" cy="5608320"/>
          </a:xfrm>
        </p:spPr>
        <p:txBody>
          <a:bodyPr>
            <a:normAutofit/>
          </a:bodyPr>
          <a:p>
            <a:pPr indent="0" marL="0">
              <a:buNone/>
            </a:pPr>
            <a:r>
              <a:rPr dirty="0" lang="en-US"/>
              <a:t>In 2009, the World Summit on Food Security stated that the "four pillars of food security are availability, access, utilization, and stability".</a:t>
            </a:r>
          </a:p>
          <a:p>
            <a:pPr indent="0" marL="0">
              <a:buNone/>
            </a:pPr>
            <a:r>
              <a:rPr b="1" dirty="0" lang="en-US"/>
              <a:t>1.Availability:- </a:t>
            </a:r>
            <a:r>
              <a:rPr dirty="0" lang="en-US"/>
              <a:t>Food availability relates to the supply of food through production, distribution, and exchange.</a:t>
            </a:r>
          </a:p>
          <a:p>
            <a:pPr indent="0" marL="0">
              <a:buNone/>
            </a:pPr>
            <a:r>
              <a:rPr b="1" dirty="0" lang="en-US"/>
              <a:t>2</a:t>
            </a:r>
            <a:r>
              <a:rPr dirty="0" lang="en-US"/>
              <a:t>. </a:t>
            </a:r>
            <a:r>
              <a:rPr b="1" dirty="0" lang="en-US"/>
              <a:t>Access: - </a:t>
            </a:r>
            <a:r>
              <a:rPr dirty="0" lang="en-US"/>
              <a:t>Food access refers to the affordability and allocation of food, as well as the preferences of individuals and households</a:t>
            </a:r>
          </a:p>
          <a:p>
            <a:pPr indent="0" marL="0">
              <a:buNone/>
            </a:pPr>
            <a:r>
              <a:rPr dirty="0" lang="en-US"/>
              <a:t> </a:t>
            </a:r>
          </a:p>
          <a:p>
            <a:pPr indent="0" marL="0">
              <a:buNone/>
            </a:pPr>
            <a:r>
              <a:rPr b="1" dirty="0" lang="en-US"/>
              <a:t>3. Utilization: -</a:t>
            </a:r>
            <a:r>
              <a:rPr dirty="0" lang="en-US"/>
              <a:t>food utilization, which refers to the metabolism of food by individuals.  In order to achieve food security, the food ingested must be safe and must be enough to meet the physiological requirements of each individual</a:t>
            </a:r>
          </a:p>
          <a:p>
            <a:pPr indent="0" marL="0">
              <a:buNone/>
            </a:pPr>
            <a:r>
              <a:rPr b="1" dirty="0" lang="en-US"/>
              <a:t>4. Stability: -</a:t>
            </a:r>
            <a:r>
              <a:rPr dirty="0" lang="en-US"/>
              <a:t>refers to the ability to obtain food over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627" name="Title 1"/>
          <p:cNvSpPr>
            <a:spLocks noGrp="1"/>
          </p:cNvSpPr>
          <p:nvPr>
            <p:ph type="title"/>
          </p:nvPr>
        </p:nvSpPr>
        <p:spPr>
          <a:xfrm>
            <a:off x="1060704" y="231648"/>
            <a:ext cx="10402824" cy="999744"/>
          </a:xfrm>
        </p:spPr>
        <p:txBody>
          <a:bodyPr>
            <a:normAutofit/>
          </a:bodyPr>
          <a:p>
            <a:r>
              <a:rPr b="1" dirty="0" sz="3200" lang="en-US" smtClean="0"/>
              <a:t>PROTEINS…..CT</a:t>
            </a:r>
            <a:endParaRPr dirty="0" sz="3200" lang="en-US"/>
          </a:p>
        </p:txBody>
      </p:sp>
      <p:sp>
        <p:nvSpPr>
          <p:cNvPr id="1048628" name="Content Placeholder 2"/>
          <p:cNvSpPr>
            <a:spLocks noGrp="1"/>
          </p:cNvSpPr>
          <p:nvPr>
            <p:ph idx="1"/>
          </p:nvPr>
        </p:nvSpPr>
        <p:spPr>
          <a:xfrm>
            <a:off x="838200" y="1231392"/>
            <a:ext cx="10515600" cy="5205984"/>
          </a:xfrm>
        </p:spPr>
        <p:txBody>
          <a:bodyPr>
            <a:normAutofit/>
          </a:bodyPr>
          <a:p>
            <a:pPr indent="0" lvl="0" marL="0">
              <a:buNone/>
            </a:pPr>
            <a:r>
              <a:rPr b="1" dirty="0" lang="en-US"/>
              <a:t>Non-essential</a:t>
            </a:r>
            <a:r>
              <a:rPr dirty="0" lang="en-US"/>
              <a:t>- those that can be synthesized by the body and need not to be in the diet.</a:t>
            </a:r>
          </a:p>
          <a:p>
            <a:r>
              <a:rPr dirty="0" lang="en-US"/>
              <a:t>They include alanine, arginine, aspartic acid, asparagine, cysteine, </a:t>
            </a:r>
            <a:r>
              <a:rPr dirty="0" lang="en-US" err="1"/>
              <a:t>cystine</a:t>
            </a:r>
            <a:r>
              <a:rPr dirty="0" lang="en-US"/>
              <a:t>, glutamic acid, glutamine, glycine, </a:t>
            </a:r>
            <a:r>
              <a:rPr dirty="0" lang="en-US" err="1"/>
              <a:t>hydroxyproline</a:t>
            </a:r>
            <a:r>
              <a:rPr dirty="0" lang="en-US"/>
              <a:t>, </a:t>
            </a:r>
            <a:r>
              <a:rPr dirty="0" lang="en-US" err="1"/>
              <a:t>proline</a:t>
            </a:r>
            <a:r>
              <a:rPr dirty="0" lang="en-US"/>
              <a:t>, serine, and tyrosine</a:t>
            </a:r>
          </a:p>
          <a:p>
            <a:r>
              <a:rPr dirty="0" lang="en-US"/>
              <a:t>The nutritional value of protein depends on the amino acids of which it is composed of. Some foods are referred to as complete proteins because they contain all the essential amino acids in the proportions required to maintain health. They are derived almost entirely from animal sources e.g. meat, fish, milk, eggs, soya beans, and milk products excluding butter. They are also known as high quality proteins since they are easily digested.</a:t>
            </a:r>
          </a:p>
          <a:p>
            <a:endParaRPr dirty="0" lang="en-US"/>
          </a:p>
        </p:txBody>
      </p:sp>
    </p:spTree>
  </p:cSld>
  <p:clrMapOvr>
    <a:masterClrMapping/>
  </p:clrMapOvr>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8826" name="Title 1"/>
          <p:cNvSpPr>
            <a:spLocks noGrp="1"/>
          </p:cNvSpPr>
          <p:nvPr>
            <p:ph type="title"/>
          </p:nvPr>
        </p:nvSpPr>
        <p:spPr>
          <a:xfrm>
            <a:off x="890016" y="365125"/>
            <a:ext cx="10463784" cy="890651"/>
          </a:xfrm>
        </p:spPr>
        <p:txBody>
          <a:bodyPr>
            <a:normAutofit fontScale="90000"/>
          </a:bodyPr>
          <a:p>
            <a:r>
              <a:rPr b="1" dirty="0" sz="3200" lang="en-US">
                <a:latin typeface="Times New Roman" panose="02020603050405020304" pitchFamily="18" charset="0"/>
                <a:cs typeface="Times New Roman" panose="02020603050405020304" pitchFamily="18" charset="0"/>
              </a:rPr>
              <a:t>Challenges to achieving food security</a:t>
            </a:r>
            <a:r>
              <a:rPr dirty="0" sz="3200" lang="en-US">
                <a:latin typeface="Times New Roman" panose="02020603050405020304" pitchFamily="18" charset="0"/>
                <a:cs typeface="Times New Roman" panose="02020603050405020304" pitchFamily="18" charset="0"/>
              </a:rPr>
              <a:t/>
            </a:r>
            <a:br>
              <a:rPr dirty="0" sz="3200" lang="en-US">
                <a:latin typeface="Times New Roman" panose="02020603050405020304" pitchFamily="18" charset="0"/>
                <a:cs typeface="Times New Roman" panose="02020603050405020304" pitchFamily="18" charset="0"/>
              </a:rPr>
            </a:br>
            <a:endParaRPr dirty="0" sz="3200" lang="en-US">
              <a:latin typeface="Times New Roman" panose="02020603050405020304" pitchFamily="18" charset="0"/>
              <a:cs typeface="Times New Roman" panose="02020603050405020304" pitchFamily="18" charset="0"/>
            </a:endParaRPr>
          </a:p>
        </p:txBody>
      </p:sp>
      <p:sp>
        <p:nvSpPr>
          <p:cNvPr id="1048827" name="Content Placeholder 2"/>
          <p:cNvSpPr>
            <a:spLocks noGrp="1"/>
          </p:cNvSpPr>
          <p:nvPr>
            <p:ph idx="1"/>
          </p:nvPr>
        </p:nvSpPr>
        <p:spPr>
          <a:xfrm>
            <a:off x="780288" y="1072896"/>
            <a:ext cx="10573512" cy="5522976"/>
          </a:xfrm>
        </p:spPr>
        <p:txBody>
          <a:bodyPr>
            <a:normAutofit/>
          </a:bodyPr>
          <a:p>
            <a:pPr lvl="0">
              <a:buFont typeface="Wingdings" panose="05000000000000000000" pitchFamily="2" charset="2"/>
              <a:buChar char="ü"/>
            </a:pPr>
            <a:r>
              <a:rPr dirty="0" lang="en-US"/>
              <a:t>Global water crisis</a:t>
            </a:r>
          </a:p>
          <a:p>
            <a:pPr lvl="0">
              <a:buFont typeface="Wingdings" panose="05000000000000000000" pitchFamily="2" charset="2"/>
              <a:buChar char="ü"/>
            </a:pPr>
            <a:r>
              <a:rPr dirty="0" lang="en-US"/>
              <a:t>Land degradation</a:t>
            </a:r>
          </a:p>
          <a:p>
            <a:pPr lvl="0">
              <a:buFont typeface="Wingdings" panose="05000000000000000000" pitchFamily="2" charset="2"/>
              <a:buChar char="ü"/>
            </a:pPr>
            <a:r>
              <a:rPr dirty="0" lang="en-US"/>
              <a:t>Climate change</a:t>
            </a:r>
          </a:p>
          <a:p>
            <a:pPr lvl="0">
              <a:buFont typeface="Wingdings" panose="05000000000000000000" pitchFamily="2" charset="2"/>
              <a:buChar char="ü"/>
            </a:pPr>
            <a:r>
              <a:rPr dirty="0" lang="en-US"/>
              <a:t>Agricultural diseases</a:t>
            </a:r>
          </a:p>
          <a:p>
            <a:pPr lvl="0">
              <a:buFont typeface="Wingdings" panose="05000000000000000000" pitchFamily="2" charset="2"/>
              <a:buChar char="ü"/>
            </a:pPr>
            <a:r>
              <a:rPr dirty="0" lang="en-US"/>
              <a:t>Food versus fuel:-Farmland and other agricultural resources have long been used to produce non-food crops including industrial materials such as cotton, flax, and rubber.</a:t>
            </a:r>
          </a:p>
          <a:p>
            <a:pPr lvl="0">
              <a:buFont typeface="Wingdings" panose="05000000000000000000" pitchFamily="2" charset="2"/>
              <a:buChar char="ü"/>
            </a:pPr>
            <a:r>
              <a:rPr dirty="0" lang="en-US"/>
              <a:t>Politics</a:t>
            </a:r>
          </a:p>
          <a:p>
            <a:pPr lvl="0">
              <a:buFont typeface="Wingdings" panose="05000000000000000000" pitchFamily="2" charset="2"/>
              <a:buChar char="ü"/>
            </a:pPr>
            <a:r>
              <a:rPr dirty="0" lang="en-US"/>
              <a:t>Food waste</a:t>
            </a:r>
          </a:p>
          <a:p>
            <a:r>
              <a:rPr b="1" dirty="0" lang="en-US"/>
              <a:t>Assignment:</a:t>
            </a:r>
            <a:r>
              <a:rPr dirty="0" lang="en-US"/>
              <a:t>  </a:t>
            </a:r>
            <a:r>
              <a:rPr b="1" dirty="0" lang="en-US"/>
              <a:t>read and make note on Risks to food security</a:t>
            </a:r>
            <a:endParaRPr dirty="0" lang="en-US"/>
          </a:p>
          <a:p>
            <a:endParaRPr dirty="0"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8828" name="Title 1"/>
          <p:cNvSpPr>
            <a:spLocks noGrp="1"/>
          </p:cNvSpPr>
          <p:nvPr>
            <p:ph type="title"/>
          </p:nvPr>
        </p:nvSpPr>
        <p:spPr/>
        <p:txBody>
          <a:bodyPr>
            <a:normAutofit/>
          </a:bodyPr>
          <a:p>
            <a:r>
              <a:rPr b="1" dirty="0" sz="3200" lang="en-GB">
                <a:latin typeface="Times New Roman" panose="02020603050405020304" pitchFamily="18" charset="0"/>
                <a:cs typeface="Times New Roman" panose="02020603050405020304" pitchFamily="18" charset="0"/>
              </a:rPr>
              <a:t>Safe preparation and storage of foods</a:t>
            </a:r>
            <a:endParaRPr dirty="0" sz="3200" lang="en-US">
              <a:latin typeface="Times New Roman" panose="02020603050405020304" pitchFamily="18" charset="0"/>
              <a:cs typeface="Times New Roman" panose="02020603050405020304" pitchFamily="18" charset="0"/>
            </a:endParaRPr>
          </a:p>
        </p:txBody>
      </p:sp>
      <p:sp>
        <p:nvSpPr>
          <p:cNvPr id="1048829" name="Content Placeholder 2"/>
          <p:cNvSpPr>
            <a:spLocks noGrp="1"/>
          </p:cNvSpPr>
          <p:nvPr>
            <p:ph idx="1"/>
          </p:nvPr>
        </p:nvSpPr>
        <p:spPr>
          <a:xfrm>
            <a:off x="838200" y="1402080"/>
            <a:ext cx="10515600" cy="4774883"/>
          </a:xfrm>
        </p:spPr>
        <p:txBody>
          <a:bodyPr/>
          <a:p>
            <a:pPr>
              <a:buNone/>
            </a:pPr>
            <a:r>
              <a:rPr dirty="0" lang="en-GB" smtClean="0">
                <a:latin typeface="Trebuchet MS" panose="020B0603020202020204" pitchFamily="34" charset="0"/>
              </a:rPr>
              <a:t>a) </a:t>
            </a:r>
            <a:r>
              <a:rPr dirty="0" sz="3200" lang="en-GB">
                <a:latin typeface="Times New Roman" panose="02020603050405020304" pitchFamily="18" charset="0"/>
                <a:cs typeface="Times New Roman" panose="02020603050405020304" pitchFamily="18" charset="0"/>
              </a:rPr>
              <a:t>washing caregivers’ and children’s hands before food preparation and eating, </a:t>
            </a:r>
          </a:p>
          <a:p>
            <a:pPr>
              <a:buNone/>
            </a:pPr>
            <a:r>
              <a:rPr dirty="0" sz="3200" lang="en-GB">
                <a:latin typeface="Times New Roman" panose="02020603050405020304" pitchFamily="18" charset="0"/>
                <a:cs typeface="Times New Roman" panose="02020603050405020304" pitchFamily="18" charset="0"/>
              </a:rPr>
              <a:t>b) storing foods safely and serving foods immediately after preparation, </a:t>
            </a:r>
          </a:p>
          <a:p>
            <a:pPr>
              <a:buNone/>
            </a:pPr>
            <a:r>
              <a:rPr dirty="0" sz="3200" lang="en-GB">
                <a:latin typeface="Times New Roman" panose="02020603050405020304" pitchFamily="18" charset="0"/>
                <a:cs typeface="Times New Roman" panose="02020603050405020304" pitchFamily="18" charset="0"/>
              </a:rPr>
              <a:t>c) Using clean utensils to prepare and serve food, </a:t>
            </a:r>
          </a:p>
          <a:p>
            <a:pPr>
              <a:buNone/>
            </a:pPr>
            <a:r>
              <a:rPr dirty="0" sz="3200" lang="en-GB">
                <a:latin typeface="Times New Roman" panose="02020603050405020304" pitchFamily="18" charset="0"/>
                <a:cs typeface="Times New Roman" panose="02020603050405020304" pitchFamily="18" charset="0"/>
              </a:rPr>
              <a:t>d) using clean cups and bowls when feeding children, and </a:t>
            </a:r>
          </a:p>
          <a:p>
            <a:pPr>
              <a:buNone/>
            </a:pPr>
            <a:r>
              <a:rPr dirty="0" sz="3200" lang="en-GB">
                <a:latin typeface="Times New Roman" panose="02020603050405020304" pitchFamily="18" charset="0"/>
                <a:cs typeface="Times New Roman" panose="02020603050405020304" pitchFamily="18" charset="0"/>
              </a:rPr>
              <a:t>e) Avoiding the use of feeding bottles, which are difficult to keep clean.</a:t>
            </a:r>
          </a:p>
          <a:p>
            <a:endParaRPr dirty="0"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sp>
        <p:nvSpPr>
          <p:cNvPr id="1048830" name="Title 1"/>
          <p:cNvSpPr>
            <a:spLocks noGrp="1"/>
          </p:cNvSpPr>
          <p:nvPr>
            <p:ph type="title"/>
          </p:nvPr>
        </p:nvSpPr>
        <p:spPr/>
        <p:txBody>
          <a:bodyPr/>
          <a:p>
            <a:r>
              <a:rPr dirty="0" lang="en-GB"/>
              <a:t>Infant feeding</a:t>
            </a:r>
            <a:endParaRPr dirty="0" lang="en-US"/>
          </a:p>
        </p:txBody>
      </p:sp>
      <p:sp>
        <p:nvSpPr>
          <p:cNvPr id="1048831" name="Content Placeholder 2"/>
          <p:cNvSpPr>
            <a:spLocks noGrp="1"/>
          </p:cNvSpPr>
          <p:nvPr>
            <p:ph idx="1"/>
          </p:nvPr>
        </p:nvSpPr>
        <p:spPr/>
        <p:txBody>
          <a:bodyPr/>
          <a:p>
            <a:pPr indent="0" marL="0">
              <a:buNone/>
            </a:pPr>
            <a:r>
              <a:rPr b="1" dirty="0" lang="en-GB" smtClean="0"/>
              <a:t>Objectives</a:t>
            </a:r>
          </a:p>
          <a:p>
            <a:pPr>
              <a:buNone/>
            </a:pPr>
            <a:r>
              <a:rPr dirty="0" lang="en-GB"/>
              <a:t>By the end of this unit, the participants </a:t>
            </a:r>
          </a:p>
          <a:p>
            <a:pPr>
              <a:buNone/>
            </a:pPr>
            <a:r>
              <a:rPr dirty="0" lang="en-GB"/>
              <a:t>should be able to:</a:t>
            </a:r>
          </a:p>
          <a:p>
            <a:r>
              <a:rPr dirty="0" lang="en-GB"/>
              <a:t>Be familiar with the National infant feeding guidelines</a:t>
            </a:r>
          </a:p>
          <a:p>
            <a:r>
              <a:rPr dirty="0" lang="en-GB"/>
              <a:t>Discuss the two feeding options recommended for infants </a:t>
            </a:r>
          </a:p>
          <a:p>
            <a:r>
              <a:rPr dirty="0" lang="en-GB"/>
              <a:t>Discuss maternal and infant conditions</a:t>
            </a:r>
          </a:p>
          <a:p>
            <a:endParaRPr dirty="0"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346" name=""/>
        <p:cNvGrpSpPr/>
        <p:nvPr/>
      </p:nvGrpSpPr>
      <p:grpSpPr>
        <a:xfrm>
          <a:off x="0" y="0"/>
          <a:ext cx="0" cy="0"/>
          <a:chOff x="0" y="0"/>
          <a:chExt cx="0" cy="0"/>
        </a:xfrm>
      </p:grpSpPr>
      <p:sp>
        <p:nvSpPr>
          <p:cNvPr id="1048832" name="Title 1"/>
          <p:cNvSpPr>
            <a:spLocks noGrp="1"/>
          </p:cNvSpPr>
          <p:nvPr>
            <p:ph type="title"/>
          </p:nvPr>
        </p:nvSpPr>
        <p:spPr/>
        <p:txBody>
          <a:bodyPr/>
          <a:p>
            <a:r>
              <a:rPr dirty="0" lang="en-GB"/>
              <a:t>Definition of key terms</a:t>
            </a:r>
            <a:endParaRPr dirty="0" lang="en-US"/>
          </a:p>
        </p:txBody>
      </p:sp>
      <p:sp>
        <p:nvSpPr>
          <p:cNvPr id="1048833" name="Content Placeholder 2"/>
          <p:cNvSpPr>
            <a:spLocks noGrp="1"/>
          </p:cNvSpPr>
          <p:nvPr>
            <p:ph idx="1"/>
          </p:nvPr>
        </p:nvSpPr>
        <p:spPr/>
        <p:txBody>
          <a:bodyPr>
            <a:normAutofit/>
          </a:bodyPr>
          <a:p>
            <a:pPr indent="0" marL="0">
              <a:lnSpc>
                <a:spcPct val="80000"/>
              </a:lnSpc>
              <a:buNone/>
            </a:pPr>
            <a:r>
              <a:rPr b="1" dirty="0" lang="en-GB"/>
              <a:t>Exclusive breastfeeding:</a:t>
            </a:r>
            <a:r>
              <a:rPr dirty="0" lang="en-US"/>
              <a:t>is giving a baby only breast milk, and no other liquids or solids, not even water. Drops or syrups consisting of vitamins, mineral supplements or medicines are permitted.</a:t>
            </a:r>
          </a:p>
          <a:p>
            <a:pPr indent="0" marL="0">
              <a:lnSpc>
                <a:spcPct val="80000"/>
              </a:lnSpc>
              <a:buNone/>
            </a:pPr>
            <a:endParaRPr dirty="0" lang="en-US"/>
          </a:p>
          <a:p>
            <a:pPr indent="0" marL="0">
              <a:lnSpc>
                <a:spcPct val="80000"/>
              </a:lnSpc>
              <a:buNone/>
            </a:pPr>
            <a:r>
              <a:rPr b="1" dirty="0" lang="en-GB"/>
              <a:t> </a:t>
            </a:r>
            <a:r>
              <a:rPr b="1" dirty="0" lang="en-US"/>
              <a:t>Replacement feeding</a:t>
            </a:r>
            <a:r>
              <a:rPr dirty="0" lang="en-US"/>
              <a:t> is the process of feeding a child who is not breastfeeding with a diet that provides all the nutrients the child needs until the age at which the baby can be fully fed with family foods</a:t>
            </a:r>
          </a:p>
          <a:p>
            <a:pPr>
              <a:lnSpc>
                <a:spcPct val="80000"/>
              </a:lnSpc>
              <a:buFontTx/>
              <a:buNone/>
            </a:pPr>
            <a:endParaRPr dirty="0" lang="en-US"/>
          </a:p>
          <a:p>
            <a:pPr indent="0" marL="0">
              <a:lnSpc>
                <a:spcPct val="80000"/>
              </a:lnSpc>
              <a:buNone/>
            </a:pPr>
            <a:r>
              <a:rPr b="1" dirty="0" lang="en-GB"/>
              <a:t>Cup-feeding: </a:t>
            </a:r>
            <a:r>
              <a:rPr dirty="0" lang="en-GB"/>
              <a:t>Feeding from an open cup without a lid, whatever is in the cup.</a:t>
            </a:r>
          </a:p>
          <a:p>
            <a:endParaRPr dirty="0"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8834" name="Title 1"/>
          <p:cNvSpPr>
            <a:spLocks noGrp="1"/>
          </p:cNvSpPr>
          <p:nvPr>
            <p:ph type="title"/>
          </p:nvPr>
        </p:nvSpPr>
        <p:spPr>
          <a:xfrm>
            <a:off x="838200" y="365125"/>
            <a:ext cx="10515600" cy="646811"/>
          </a:xfrm>
        </p:spPr>
        <p:txBody>
          <a:bodyPr>
            <a:normAutofit/>
          </a:bodyPr>
          <a:p>
            <a:r>
              <a:rPr b="1" dirty="0" sz="3200" lang="en-GB">
                <a:latin typeface="Times New Roman" panose="02020603050405020304" pitchFamily="18" charset="0"/>
                <a:cs typeface="Times New Roman" panose="02020603050405020304" pitchFamily="18" charset="0"/>
              </a:rPr>
              <a:t>Exclusive breastfeeding</a:t>
            </a:r>
            <a:endParaRPr dirty="0" sz="3200" lang="en-US">
              <a:latin typeface="Times New Roman" panose="02020603050405020304" pitchFamily="18" charset="0"/>
              <a:cs typeface="Times New Roman" panose="02020603050405020304" pitchFamily="18" charset="0"/>
            </a:endParaRPr>
          </a:p>
        </p:txBody>
      </p:sp>
      <p:sp>
        <p:nvSpPr>
          <p:cNvPr id="1048835" name="Content Placeholder 2"/>
          <p:cNvSpPr>
            <a:spLocks noGrp="1"/>
          </p:cNvSpPr>
          <p:nvPr>
            <p:ph idx="1"/>
          </p:nvPr>
        </p:nvSpPr>
        <p:spPr>
          <a:xfrm>
            <a:off x="838200" y="1011936"/>
            <a:ext cx="10488168" cy="5583936"/>
          </a:xfrm>
        </p:spPr>
        <p:txBody>
          <a:bodyPr>
            <a:normAutofit/>
          </a:bodyPr>
          <a:p>
            <a:pPr indent="0" marL="0">
              <a:buNone/>
            </a:pPr>
            <a:r>
              <a:rPr b="1" dirty="0" lang="en-US" smtClean="0"/>
              <a:t>Advantages </a:t>
            </a:r>
            <a:r>
              <a:rPr b="1" dirty="0" lang="en-US"/>
              <a:t>of Exclusive </a:t>
            </a:r>
            <a:r>
              <a:rPr b="1" dirty="0" lang="en-US" smtClean="0"/>
              <a:t>Breastfeeding</a:t>
            </a:r>
          </a:p>
          <a:p>
            <a:r>
              <a:rPr dirty="0" lang="en-GB"/>
              <a:t>Breast milk is the perfect food for babies and protects them from diseases</a:t>
            </a:r>
          </a:p>
          <a:p>
            <a:r>
              <a:rPr dirty="0" lang="en-GB"/>
              <a:t>Breastfeeding improves brain growth and development</a:t>
            </a:r>
          </a:p>
          <a:p>
            <a:r>
              <a:rPr dirty="0" lang="en-GB"/>
              <a:t>Breast milk gives babies all of the nutrition and hydration they need</a:t>
            </a:r>
          </a:p>
          <a:p>
            <a:r>
              <a:rPr dirty="0" lang="en-GB"/>
              <a:t>Breast milk is always available and does not need special preparation</a:t>
            </a:r>
          </a:p>
          <a:p>
            <a:pPr>
              <a:buFontTx/>
              <a:buNone/>
            </a:pPr>
            <a:r>
              <a:rPr b="1" dirty="0" lang="en-US"/>
              <a:t>Breast milk</a:t>
            </a:r>
          </a:p>
          <a:p>
            <a:pPr>
              <a:buFontTx/>
              <a:buNone/>
            </a:pPr>
            <a:r>
              <a:rPr dirty="0" lang="en-US"/>
              <a:t>• Perfect nutrients</a:t>
            </a:r>
          </a:p>
          <a:p>
            <a:pPr>
              <a:buFontTx/>
              <a:buNone/>
            </a:pPr>
            <a:r>
              <a:rPr dirty="0" lang="en-US"/>
              <a:t>• Easily digested; and efficiently used</a:t>
            </a:r>
          </a:p>
          <a:p>
            <a:pPr>
              <a:buFontTx/>
              <a:buNone/>
            </a:pPr>
            <a:r>
              <a:rPr dirty="0" lang="en-US"/>
              <a:t>• Protects against infection</a:t>
            </a:r>
          </a:p>
          <a:p>
            <a:endParaRPr dirty="0"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8836" name="Title 1"/>
          <p:cNvSpPr>
            <a:spLocks noGrp="1"/>
          </p:cNvSpPr>
          <p:nvPr>
            <p:ph type="title"/>
          </p:nvPr>
        </p:nvSpPr>
        <p:spPr/>
        <p:txBody>
          <a:bodyPr>
            <a:normAutofit/>
          </a:bodyPr>
          <a:p>
            <a:r>
              <a:rPr dirty="0" sz="3200" lang="en-US" smtClean="0">
                <a:latin typeface="Times New Roman" panose="02020603050405020304" pitchFamily="18" charset="0"/>
                <a:cs typeface="Times New Roman" panose="02020603050405020304" pitchFamily="18" charset="0"/>
              </a:rPr>
              <a:t>Advantages of EBF…</a:t>
            </a:r>
            <a:endParaRPr dirty="0" sz="3200" lang="en-US">
              <a:latin typeface="Times New Roman" panose="02020603050405020304" pitchFamily="18" charset="0"/>
              <a:cs typeface="Times New Roman" panose="02020603050405020304" pitchFamily="18" charset="0"/>
            </a:endParaRPr>
          </a:p>
        </p:txBody>
      </p:sp>
      <p:sp>
        <p:nvSpPr>
          <p:cNvPr id="1048837" name="Content Placeholder 2"/>
          <p:cNvSpPr>
            <a:spLocks noGrp="1"/>
          </p:cNvSpPr>
          <p:nvPr>
            <p:ph idx="1"/>
          </p:nvPr>
        </p:nvSpPr>
        <p:spPr/>
        <p:txBody>
          <a:bodyPr/>
          <a:p>
            <a:r>
              <a:rPr dirty="0" lang="en-US"/>
              <a:t>Helps bonding and development</a:t>
            </a:r>
          </a:p>
          <a:p>
            <a:r>
              <a:rPr dirty="0" lang="en-US"/>
              <a:t>Helps delay a new pregnancy</a:t>
            </a:r>
          </a:p>
          <a:p>
            <a:r>
              <a:rPr dirty="0" lang="en-US"/>
              <a:t>Protects mothers’ health</a:t>
            </a:r>
          </a:p>
          <a:p>
            <a:r>
              <a:rPr dirty="0" lang="en-US"/>
              <a:t>Costs less than artificial feeding</a:t>
            </a:r>
          </a:p>
          <a:p>
            <a:endParaRPr dirty="0"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8838" name="Title 1"/>
          <p:cNvSpPr>
            <a:spLocks noGrp="1"/>
          </p:cNvSpPr>
          <p:nvPr>
            <p:ph type="title"/>
          </p:nvPr>
        </p:nvSpPr>
        <p:spPr>
          <a:xfrm>
            <a:off x="838200" y="365125"/>
            <a:ext cx="10515600" cy="634619"/>
          </a:xfrm>
        </p:spPr>
        <p:txBody>
          <a:bodyPr>
            <a:normAutofit/>
          </a:bodyPr>
          <a:p>
            <a:r>
              <a:rPr b="1" dirty="0" sz="3200" lang="en-US">
                <a:latin typeface="Times New Roman" panose="02020603050405020304" pitchFamily="18" charset="0"/>
                <a:cs typeface="Times New Roman" panose="02020603050405020304" pitchFamily="18" charset="0"/>
              </a:rPr>
              <a:t>How breastfeeding works</a:t>
            </a:r>
          </a:p>
        </p:txBody>
      </p:sp>
      <p:sp>
        <p:nvSpPr>
          <p:cNvPr id="1048839" name="Content Placeholder 2"/>
          <p:cNvSpPr>
            <a:spLocks noGrp="1"/>
          </p:cNvSpPr>
          <p:nvPr>
            <p:ph idx="1"/>
          </p:nvPr>
        </p:nvSpPr>
        <p:spPr>
          <a:xfrm>
            <a:off x="838200" y="999744"/>
            <a:ext cx="10515600" cy="5644896"/>
          </a:xfrm>
        </p:spPr>
        <p:txBody>
          <a:bodyPr>
            <a:normAutofit/>
          </a:bodyPr>
          <a:p>
            <a:r>
              <a:rPr dirty="0" lang="en-US"/>
              <a:t>When a baby suckles at the breast, sensory impulses go from the nipple to the brain. In response, the pituitary gland at the base of the brain secretes prolactin.</a:t>
            </a:r>
          </a:p>
          <a:p>
            <a:pPr>
              <a:buFontTx/>
              <a:buChar char="•"/>
            </a:pPr>
            <a:r>
              <a:rPr dirty="0" lang="en-US"/>
              <a:t>Prolactin goes in the blood to the breast, and makes the milk-secreting cells produce milk.</a:t>
            </a:r>
          </a:p>
          <a:p>
            <a:pPr>
              <a:buFontTx/>
              <a:buChar char="•"/>
            </a:pPr>
            <a:r>
              <a:rPr dirty="0" lang="en-US"/>
              <a:t> Most of the prolactin is in the blood about 30 minutes after the feed − so it makes the breast produce milk for the next feed. For this feed, the baby takes the milk which is already in the breast</a:t>
            </a:r>
            <a:r>
              <a:rPr dirty="0" lang="en-US" smtClean="0"/>
              <a:t>.</a:t>
            </a:r>
          </a:p>
          <a:p>
            <a:r>
              <a:rPr dirty="0" lang="en-US"/>
              <a:t>More prolactin is produced at night; so breastfeeding at night is especially helpful for keeping up the milk supply.</a:t>
            </a:r>
          </a:p>
          <a:p>
            <a:r>
              <a:rPr dirty="0" lang="en-US"/>
              <a:t>. Hormones related to prolactin suppress ovulation so breastfeeding can help to delay a new pregnancy. Breastfeeding at night is important for this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8840" name="Title 1"/>
          <p:cNvSpPr>
            <a:spLocks noGrp="1"/>
          </p:cNvSpPr>
          <p:nvPr>
            <p:ph type="title"/>
          </p:nvPr>
        </p:nvSpPr>
        <p:spPr>
          <a:xfrm>
            <a:off x="838200" y="109729"/>
            <a:ext cx="10515600" cy="560831"/>
          </a:xfrm>
        </p:spPr>
        <p:txBody>
          <a:bodyPr>
            <a:normAutofit/>
          </a:bodyPr>
          <a:p>
            <a:r>
              <a:rPr b="1" dirty="0" sz="3200" lang="en-US">
                <a:latin typeface="Times New Roman" panose="02020603050405020304" pitchFamily="18" charset="0"/>
                <a:cs typeface="Times New Roman" panose="02020603050405020304" pitchFamily="18" charset="0"/>
              </a:rPr>
              <a:t>Good Positioning And Good Attachment</a:t>
            </a:r>
          </a:p>
        </p:txBody>
      </p:sp>
      <p:sp>
        <p:nvSpPr>
          <p:cNvPr id="1048841" name="Content Placeholder 2"/>
          <p:cNvSpPr>
            <a:spLocks noGrp="1"/>
          </p:cNvSpPr>
          <p:nvPr>
            <p:ph idx="1"/>
          </p:nvPr>
        </p:nvSpPr>
        <p:spPr>
          <a:xfrm>
            <a:off x="838200" y="670560"/>
            <a:ext cx="10515600" cy="5913120"/>
          </a:xfrm>
        </p:spPr>
        <p:txBody>
          <a:bodyPr>
            <a:normAutofit/>
          </a:bodyPr>
          <a:p>
            <a:pPr defTabSz="457200" indent="0" lvl="1" marL="0">
              <a:lnSpc>
                <a:spcPct val="80000"/>
              </a:lnSpc>
              <a:buNone/>
            </a:pPr>
            <a:r>
              <a:rPr b="1" dirty="0" sz="2800" lang="en-GB">
                <a:latin typeface="Times New Roman" panose="02020603050405020304" pitchFamily="18" charset="0"/>
                <a:cs typeface="Times New Roman" panose="02020603050405020304" pitchFamily="18" charset="0"/>
              </a:rPr>
              <a:t>Good Positioning:</a:t>
            </a:r>
            <a:endParaRPr b="1" dirty="0" sz="2800" lang="en-US">
              <a:latin typeface="Times New Roman" panose="02020603050405020304" pitchFamily="18" charset="0"/>
              <a:cs typeface="Times New Roman" panose="02020603050405020304" pitchFamily="18" charset="0"/>
            </a:endParaRPr>
          </a:p>
          <a:p>
            <a:r>
              <a:rPr dirty="0" lang="en-GB" smtClean="0">
                <a:latin typeface="Times New Roman" panose="02020603050405020304" pitchFamily="18" charset="0"/>
                <a:cs typeface="Times New Roman" panose="02020603050405020304" pitchFamily="18" charset="0"/>
              </a:rPr>
              <a:t>Baby’s </a:t>
            </a:r>
            <a:r>
              <a:rPr dirty="0" lang="en-GB">
                <a:latin typeface="Times New Roman" panose="02020603050405020304" pitchFamily="18" charset="0"/>
                <a:cs typeface="Times New Roman" panose="02020603050405020304" pitchFamily="18" charset="0"/>
              </a:rPr>
              <a:t>head and body in line                                 </a:t>
            </a:r>
            <a:endParaRPr dirty="0" lang="en-US">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Baby held close to mother’s body                          </a:t>
            </a:r>
            <a:endParaRPr dirty="0" lang="en-US">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Baby’s whole body supported                                </a:t>
            </a:r>
            <a:endParaRPr dirty="0" lang="en-US">
              <a:latin typeface="Times New Roman" panose="02020603050405020304" pitchFamily="18" charset="0"/>
              <a:cs typeface="Times New Roman" panose="02020603050405020304" pitchFamily="18" charset="0"/>
            </a:endParaRPr>
          </a:p>
          <a:p>
            <a:pPr defTabSz="457200" indent="0" marL="0">
              <a:lnSpc>
                <a:spcPct val="80000"/>
              </a:lnSpc>
              <a:buNone/>
            </a:pPr>
            <a:r>
              <a:rPr dirty="0" lang="en-GB" smtClean="0">
                <a:latin typeface="Times New Roman" panose="02020603050405020304" pitchFamily="18" charset="0"/>
                <a:cs typeface="Times New Roman" panose="02020603050405020304" pitchFamily="18" charset="0"/>
              </a:rPr>
              <a:t>Baby </a:t>
            </a:r>
            <a:r>
              <a:rPr dirty="0" lang="en-GB">
                <a:latin typeface="Times New Roman" panose="02020603050405020304" pitchFamily="18" charset="0"/>
                <a:cs typeface="Times New Roman" panose="02020603050405020304" pitchFamily="18" charset="0"/>
              </a:rPr>
              <a:t>approaches breast, nose to </a:t>
            </a:r>
            <a:r>
              <a:rPr dirty="0" lang="en-GB" smtClean="0">
                <a:latin typeface="Times New Roman" panose="02020603050405020304" pitchFamily="18" charset="0"/>
                <a:cs typeface="Times New Roman" panose="02020603050405020304" pitchFamily="18" charset="0"/>
              </a:rPr>
              <a:t>nipple</a:t>
            </a:r>
          </a:p>
          <a:p>
            <a:pPr defTabSz="457200" indent="0" marL="0">
              <a:lnSpc>
                <a:spcPct val="80000"/>
              </a:lnSpc>
              <a:buNone/>
            </a:pPr>
            <a:endParaRPr dirty="0" lang="en-GB" smtClean="0">
              <a:latin typeface="Times New Roman" panose="02020603050405020304" pitchFamily="18" charset="0"/>
              <a:cs typeface="Times New Roman" panose="02020603050405020304" pitchFamily="18" charset="0"/>
            </a:endParaRPr>
          </a:p>
          <a:p>
            <a:pPr defTabSz="457200" indent="0" marL="0">
              <a:lnSpc>
                <a:spcPct val="80000"/>
              </a:lnSpc>
              <a:buNone/>
            </a:pPr>
            <a:r>
              <a:rPr b="1" dirty="0" lang="en-GB" smtClean="0">
                <a:latin typeface="Times New Roman" panose="02020603050405020304" pitchFamily="18" charset="0"/>
                <a:cs typeface="Times New Roman" panose="02020603050405020304" pitchFamily="18" charset="0"/>
              </a:rPr>
              <a:t>Good Attachment</a:t>
            </a:r>
          </a:p>
          <a:p>
            <a:r>
              <a:rPr dirty="0" lang="en-GB" smtClean="0">
                <a:latin typeface="Times New Roman" panose="02020603050405020304" pitchFamily="18" charset="0"/>
                <a:cs typeface="Times New Roman" panose="02020603050405020304" pitchFamily="18" charset="0"/>
              </a:rPr>
              <a:t>More </a:t>
            </a:r>
            <a:r>
              <a:rPr dirty="0" lang="en-GB">
                <a:latin typeface="Times New Roman" panose="02020603050405020304" pitchFamily="18" charset="0"/>
                <a:cs typeface="Times New Roman" panose="02020603050405020304" pitchFamily="18" charset="0"/>
              </a:rPr>
              <a:t>areola seen above baby’s top lip                      </a:t>
            </a:r>
            <a:endParaRPr dirty="0" lang="en-US">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 Baby’s mouth open wide                                            </a:t>
            </a:r>
            <a:endParaRPr dirty="0" lang="en-US">
              <a:latin typeface="Times New Roman" panose="02020603050405020304" pitchFamily="18" charset="0"/>
              <a:cs typeface="Times New Roman" panose="02020603050405020304" pitchFamily="18" charset="0"/>
            </a:endParaRPr>
          </a:p>
          <a:p>
            <a:r>
              <a:rPr dirty="0" lang="en-GB">
                <a:latin typeface="Times New Roman" panose="02020603050405020304" pitchFamily="18" charset="0"/>
                <a:cs typeface="Times New Roman" panose="02020603050405020304" pitchFamily="18" charset="0"/>
              </a:rPr>
              <a:t> Lower lip turned outwards                                          </a:t>
            </a:r>
            <a:endParaRPr dirty="0" lang="en-US">
              <a:latin typeface="Times New Roman" panose="02020603050405020304" pitchFamily="18" charset="0"/>
              <a:cs typeface="Times New Roman" panose="02020603050405020304" pitchFamily="18" charset="0"/>
            </a:endParaRPr>
          </a:p>
          <a:p>
            <a:r>
              <a:rPr b="1" dirty="0" lang="en-GB">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Baby’s chin touches breast</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8842"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Expressing and Heat-treating Breast Milk</a:t>
            </a:r>
          </a:p>
        </p:txBody>
      </p:sp>
      <p:sp>
        <p:nvSpPr>
          <p:cNvPr id="1048843" name="Content Placeholder 2"/>
          <p:cNvSpPr>
            <a:spLocks noGrp="1"/>
          </p:cNvSpPr>
          <p:nvPr>
            <p:ph idx="1"/>
          </p:nvPr>
        </p:nvSpPr>
        <p:spPr/>
        <p:txBody>
          <a:bodyPr/>
          <a:p>
            <a:r>
              <a:rPr b="1" dirty="0" lang="en-US"/>
              <a:t>Expressing milk</a:t>
            </a:r>
            <a:r>
              <a:rPr dirty="0" lang="en-US"/>
              <a:t>: Removing </a:t>
            </a:r>
            <a:br>
              <a:rPr dirty="0" lang="en-US"/>
            </a:br>
            <a:r>
              <a:rPr dirty="0" lang="en-US"/>
              <a:t>milk from the breast, usually by hand. However there are pumps that are used to express </a:t>
            </a:r>
            <a:r>
              <a:rPr dirty="0" lang="en-US" smtClean="0"/>
              <a:t>breast milk.</a:t>
            </a:r>
            <a:endParaRPr dirty="0" lang="en-US"/>
          </a:p>
          <a:p>
            <a:pPr>
              <a:buNone/>
            </a:pPr>
            <a:endParaRPr dirty="0" lang="en-US"/>
          </a:p>
          <a:p>
            <a:r>
              <a:rPr b="1" dirty="0" lang="en-US"/>
              <a:t>Heat-treating</a:t>
            </a:r>
            <a:r>
              <a:rPr dirty="0" lang="en-US"/>
              <a:t>: Heating the expressed milk to the boiling point to kill the HIV before the milk is fed to the infant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8844" name="Title 1"/>
          <p:cNvSpPr>
            <a:spLocks noGrp="1"/>
          </p:cNvSpPr>
          <p:nvPr>
            <p:ph type="title"/>
          </p:nvPr>
        </p:nvSpPr>
        <p:spPr/>
        <p:txBody>
          <a:bodyPr>
            <a:normAutofit/>
          </a:bodyPr>
          <a:p>
            <a:r>
              <a:rPr b="1" dirty="0" sz="3200" lang="en-GB">
                <a:latin typeface="Times New Roman" panose="02020603050405020304" pitchFamily="18" charset="0"/>
                <a:cs typeface="Times New Roman" panose="02020603050405020304" pitchFamily="18" charset="0"/>
              </a:rPr>
              <a:t>Exclusive Replacement Feeding</a:t>
            </a:r>
            <a:endParaRPr dirty="0" sz="3200" lang="en-US">
              <a:latin typeface="Times New Roman" panose="02020603050405020304" pitchFamily="18" charset="0"/>
              <a:cs typeface="Times New Roman" panose="02020603050405020304" pitchFamily="18" charset="0"/>
            </a:endParaRPr>
          </a:p>
        </p:txBody>
      </p:sp>
      <p:sp>
        <p:nvSpPr>
          <p:cNvPr id="1048845" name="Content Placeholder 2"/>
          <p:cNvSpPr>
            <a:spLocks noGrp="1"/>
          </p:cNvSpPr>
          <p:nvPr>
            <p:ph idx="1"/>
          </p:nvPr>
        </p:nvSpPr>
        <p:spPr/>
        <p:txBody>
          <a:bodyPr/>
          <a:p>
            <a:r>
              <a:rPr dirty="0" lang="en-GB"/>
              <a:t>When replacement feeding is </a:t>
            </a:r>
            <a:r>
              <a:rPr b="1" dirty="0" lang="en-GB"/>
              <a:t>acceptable, feasible, affordable, sustainable and safe</a:t>
            </a:r>
            <a:r>
              <a:rPr dirty="0" lang="en-GB"/>
              <a:t>, (AFASS) avoidance of all breastfeeding by HIV-positive mothers can be taken up as an alternative; otherwise, exclusive breastfeeding is recommended during the first months of life. </a:t>
            </a: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629" name="Title 1"/>
          <p:cNvSpPr>
            <a:spLocks noGrp="1"/>
          </p:cNvSpPr>
          <p:nvPr>
            <p:ph type="title"/>
          </p:nvPr>
        </p:nvSpPr>
        <p:spPr/>
        <p:txBody>
          <a:bodyPr>
            <a:normAutofit/>
          </a:bodyPr>
          <a:p>
            <a:r>
              <a:rPr b="1" dirty="0" sz="3200" lang="en-US"/>
              <a:t>Sources of proteins</a:t>
            </a:r>
            <a:endParaRPr dirty="0" sz="3200" lang="en-US"/>
          </a:p>
        </p:txBody>
      </p:sp>
      <p:sp>
        <p:nvSpPr>
          <p:cNvPr id="1048630" name="Content Placeholder 2"/>
          <p:cNvSpPr>
            <a:spLocks noGrp="1"/>
          </p:cNvSpPr>
          <p:nvPr>
            <p:ph idx="1"/>
          </p:nvPr>
        </p:nvSpPr>
        <p:spPr/>
        <p:txBody>
          <a:bodyPr/>
          <a:p>
            <a:pPr lvl="0"/>
            <a:r>
              <a:rPr dirty="0" lang="en-US"/>
              <a:t>Animal products</a:t>
            </a:r>
          </a:p>
          <a:p>
            <a:pPr lvl="0"/>
            <a:r>
              <a:rPr dirty="0" lang="en-US"/>
              <a:t>Plant products  e.g. legumes cereals</a:t>
            </a:r>
          </a:p>
          <a:p>
            <a:pPr lvl="0"/>
            <a:r>
              <a:rPr dirty="0" lang="en-US"/>
              <a:t>Other sources like oil seeds</a:t>
            </a:r>
          </a:p>
        </p:txBody>
      </p:sp>
    </p:spTree>
  </p:cSld>
  <p:clrMapOvr>
    <a:masterClrMapping/>
  </p:clrMapOvr>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8846" name="Title 1"/>
          <p:cNvSpPr>
            <a:spLocks noGrp="1"/>
          </p:cNvSpPr>
          <p:nvPr>
            <p:ph type="title"/>
          </p:nvPr>
        </p:nvSpPr>
        <p:spPr>
          <a:xfrm>
            <a:off x="999744" y="121921"/>
            <a:ext cx="10354056" cy="621791"/>
          </a:xfrm>
        </p:spPr>
        <p:txBody>
          <a:bodyPr>
            <a:normAutofit/>
          </a:bodyPr>
          <a:p>
            <a:r>
              <a:rPr b="1" dirty="0" sz="3200" lang="en-US" smtClean="0">
                <a:latin typeface="Times New Roman" panose="02020603050405020304" pitchFamily="18" charset="0"/>
                <a:cs typeface="Times New Roman" panose="02020603050405020304" pitchFamily="18" charset="0"/>
              </a:rPr>
              <a:t>AFASS…</a:t>
            </a:r>
            <a:endParaRPr b="1" dirty="0" sz="3200" lang="en-US">
              <a:latin typeface="Times New Roman" panose="02020603050405020304" pitchFamily="18" charset="0"/>
              <a:cs typeface="Times New Roman" panose="02020603050405020304" pitchFamily="18" charset="0"/>
            </a:endParaRPr>
          </a:p>
        </p:txBody>
      </p:sp>
      <p:sp>
        <p:nvSpPr>
          <p:cNvPr id="1048847" name="Content Placeholder 2"/>
          <p:cNvSpPr>
            <a:spLocks noGrp="1"/>
          </p:cNvSpPr>
          <p:nvPr>
            <p:ph idx="1"/>
          </p:nvPr>
        </p:nvSpPr>
        <p:spPr>
          <a:xfrm>
            <a:off x="719328" y="743712"/>
            <a:ext cx="10634472" cy="6059424"/>
          </a:xfrm>
        </p:spPr>
        <p:txBody>
          <a:bodyPr>
            <a:normAutofit fontScale="77500" lnSpcReduction="20000"/>
          </a:bodyPr>
          <a:p>
            <a:pPr indent="0" marL="0">
              <a:buNone/>
            </a:pPr>
            <a:r>
              <a:rPr b="1" dirty="0" lang="en-GB"/>
              <a:t>Acceptable:</a:t>
            </a:r>
          </a:p>
          <a:p>
            <a:pPr indent="0" marL="0">
              <a:buNone/>
            </a:pPr>
            <a:r>
              <a:rPr dirty="0" lang="en-GB"/>
              <a:t>The mother perceives no barrier to replacement feeding. Barriers may have cultural or</a:t>
            </a:r>
          </a:p>
          <a:p>
            <a:pPr indent="0" marL="0">
              <a:buNone/>
            </a:pPr>
            <a:r>
              <a:rPr dirty="0" lang="en-GB"/>
              <a:t>social reasons, or be due to fear of stigma or discrimination.</a:t>
            </a:r>
          </a:p>
          <a:p>
            <a:pPr indent="0" marL="0">
              <a:buNone/>
            </a:pPr>
            <a:r>
              <a:rPr b="1" dirty="0" lang="en-GB"/>
              <a:t>Feasible:</a:t>
            </a:r>
          </a:p>
          <a:p>
            <a:pPr indent="0" marL="0">
              <a:buNone/>
            </a:pPr>
            <a:r>
              <a:rPr dirty="0" lang="en-GB"/>
              <a:t>The mother (or family) has adequate time, knowledge, skills and other resources to prepare the replacement food and feed the infant up to 12 times in 24 hours.</a:t>
            </a:r>
          </a:p>
          <a:p>
            <a:pPr indent="0" marL="0">
              <a:buNone/>
            </a:pPr>
            <a:r>
              <a:rPr b="1" dirty="0" lang="en-GB"/>
              <a:t>Affordable:</a:t>
            </a:r>
          </a:p>
          <a:p>
            <a:pPr indent="0" marL="0">
              <a:buNone/>
            </a:pPr>
            <a:r>
              <a:rPr dirty="0" lang="en-GB"/>
              <a:t>The mother and family, with community or health-system support if necessary, can pay for the cost of purchasing/producing, preparing and using replacement feeding, including all ingredients, fuel, clean water, soap and equipment, without compromising the health and nutrition of the family.</a:t>
            </a:r>
          </a:p>
          <a:p>
            <a:pPr indent="0" marL="0">
              <a:buNone/>
            </a:pPr>
            <a:r>
              <a:rPr b="1" dirty="0" lang="en-GB"/>
              <a:t>Sustainable:</a:t>
            </a:r>
          </a:p>
          <a:p>
            <a:pPr indent="0" marL="0">
              <a:buNone/>
            </a:pPr>
            <a:r>
              <a:rPr dirty="0" lang="en-GB"/>
              <a:t>Availability of a continuous and uninterrupted supply, and dependable system of distribution for all ingredients and products needed for safe replacement feeding, for as long as the infant needs it, up to one year of age or longer.</a:t>
            </a:r>
          </a:p>
          <a:p>
            <a:pPr indent="0" marL="0">
              <a:buNone/>
            </a:pPr>
            <a:r>
              <a:rPr b="1" dirty="0" lang="en-GB"/>
              <a:t>Safe:</a:t>
            </a:r>
          </a:p>
          <a:p>
            <a:pPr indent="0" marL="0">
              <a:buNone/>
            </a:pPr>
            <a:r>
              <a:rPr dirty="0" lang="en-GB"/>
              <a:t>Replacement foods are correctly and hygienically prepared and stored and fed in</a:t>
            </a:r>
          </a:p>
          <a:p>
            <a:pPr indent="0" marL="0">
              <a:buNone/>
            </a:pPr>
            <a:r>
              <a:rPr dirty="0" lang="en-GB"/>
              <a:t>nutritionally adequate quantities with clean hands and using clean utensils, preferably by cup.</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8848" name="Title 1"/>
          <p:cNvSpPr>
            <a:spLocks noGrp="1"/>
          </p:cNvSpPr>
          <p:nvPr>
            <p:ph type="title"/>
          </p:nvPr>
        </p:nvSpPr>
        <p:spPr/>
        <p:txBody>
          <a:bodyPr>
            <a:normAutofit/>
          </a:bodyPr>
          <a:p>
            <a:r>
              <a:rPr b="1" dirty="0" sz="3200" lang="en-GB">
                <a:latin typeface="Times New Roman" panose="02020603050405020304" pitchFamily="18" charset="0"/>
                <a:cs typeface="Times New Roman" panose="02020603050405020304" pitchFamily="18" charset="0"/>
              </a:rPr>
              <a:t>Breast conditions</a:t>
            </a:r>
            <a:endParaRPr b="1" dirty="0" sz="3200" lang="en-US">
              <a:latin typeface="Times New Roman" panose="02020603050405020304" pitchFamily="18" charset="0"/>
              <a:cs typeface="Times New Roman" panose="02020603050405020304" pitchFamily="18" charset="0"/>
            </a:endParaRPr>
          </a:p>
        </p:txBody>
      </p:sp>
      <p:sp>
        <p:nvSpPr>
          <p:cNvPr id="1048849" name="Content Placeholder 2"/>
          <p:cNvSpPr>
            <a:spLocks noGrp="1"/>
          </p:cNvSpPr>
          <p:nvPr>
            <p:ph idx="1"/>
          </p:nvPr>
        </p:nvSpPr>
        <p:spPr>
          <a:xfrm>
            <a:off x="838200" y="1572768"/>
            <a:ext cx="10515600" cy="4604195"/>
          </a:xfrm>
        </p:spPr>
        <p:txBody>
          <a:bodyPr/>
          <a:p>
            <a:pPr>
              <a:buFont typeface="Wingdings" panose="05000000000000000000" pitchFamily="2" charset="2"/>
              <a:buChar char="Ø"/>
            </a:pPr>
            <a:r>
              <a:rPr dirty="0" lang="en-GB">
                <a:latin typeface="Times New Roman" panose="02020603050405020304" pitchFamily="18" charset="0"/>
                <a:cs typeface="Times New Roman" panose="02020603050405020304" pitchFamily="18" charset="0"/>
              </a:rPr>
              <a:t>Common breast conditions:</a:t>
            </a:r>
          </a:p>
          <a:p>
            <a:pPr>
              <a:buFont typeface="Wingdings" panose="05000000000000000000" pitchFamily="2" charset="2"/>
              <a:buChar char="Ø"/>
            </a:pPr>
            <a:r>
              <a:rPr dirty="0" lang="en-GB">
                <a:latin typeface="Times New Roman" panose="02020603050405020304" pitchFamily="18" charset="0"/>
                <a:cs typeface="Times New Roman" panose="02020603050405020304" pitchFamily="18" charset="0"/>
              </a:rPr>
              <a:t>Flat and inverted nipples</a:t>
            </a:r>
          </a:p>
          <a:p>
            <a:pPr>
              <a:buFont typeface="Wingdings" panose="05000000000000000000" pitchFamily="2" charset="2"/>
              <a:buChar char="Ø"/>
            </a:pPr>
            <a:r>
              <a:rPr dirty="0" lang="en-GB">
                <a:latin typeface="Times New Roman" panose="02020603050405020304" pitchFamily="18" charset="0"/>
                <a:cs typeface="Times New Roman" panose="02020603050405020304" pitchFamily="18" charset="0"/>
              </a:rPr>
              <a:t>Engorgement</a:t>
            </a:r>
          </a:p>
          <a:p>
            <a:pPr>
              <a:buFont typeface="Wingdings" panose="05000000000000000000" pitchFamily="2" charset="2"/>
              <a:buChar char="Ø"/>
            </a:pPr>
            <a:r>
              <a:rPr dirty="0" lang="en-GB">
                <a:latin typeface="Times New Roman" panose="02020603050405020304" pitchFamily="18" charset="0"/>
                <a:cs typeface="Times New Roman" panose="02020603050405020304" pitchFamily="18" charset="0"/>
              </a:rPr>
              <a:t>Blocked duct and mastitis</a:t>
            </a:r>
          </a:p>
          <a:p>
            <a:pPr>
              <a:buFont typeface="Wingdings" panose="05000000000000000000" pitchFamily="2" charset="2"/>
              <a:buChar char="Ø"/>
            </a:pPr>
            <a:r>
              <a:rPr dirty="0" lang="en-GB">
                <a:latin typeface="Times New Roman" panose="02020603050405020304" pitchFamily="18" charset="0"/>
                <a:cs typeface="Times New Roman" panose="02020603050405020304" pitchFamily="18" charset="0"/>
              </a:rPr>
              <a:t>Sore nipples and nipple </a:t>
            </a:r>
            <a:r>
              <a:rPr dirty="0" lang="en-GB" smtClean="0">
                <a:latin typeface="Times New Roman" panose="02020603050405020304" pitchFamily="18" charset="0"/>
                <a:cs typeface="Times New Roman" panose="02020603050405020304" pitchFamily="18" charset="0"/>
              </a:rPr>
              <a:t>fissure</a:t>
            </a:r>
          </a:p>
          <a:p>
            <a:pPr>
              <a:buFont typeface="Wingdings" panose="05000000000000000000" pitchFamily="2" charset="2"/>
              <a:buChar char="Ø"/>
            </a:pPr>
            <a:endParaRPr dirty="0" lang="en-GB">
              <a:latin typeface="Times New Roman" panose="02020603050405020304" pitchFamily="18" charset="0"/>
              <a:cs typeface="Times New Roman" panose="02020603050405020304" pitchFamily="18" charset="0"/>
            </a:endParaRPr>
          </a:p>
          <a:p>
            <a:pPr indent="0" marL="0">
              <a:buNone/>
            </a:pPr>
            <a:r>
              <a:rPr dirty="0" lang="en-GB" smtClean="0">
                <a:latin typeface="Times New Roman" panose="02020603050405020304" pitchFamily="18" charset="0"/>
                <a:cs typeface="Times New Roman" panose="02020603050405020304" pitchFamily="18" charset="0"/>
              </a:rPr>
              <a:t>Assignment; Read on each.</a:t>
            </a:r>
            <a:endParaRPr dirty="0" lang="en-GB">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dirty="0"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8850" name="Title 1"/>
          <p:cNvSpPr>
            <a:spLocks noGrp="1"/>
          </p:cNvSpPr>
          <p:nvPr>
            <p:ph type="title"/>
          </p:nvPr>
        </p:nvSpPr>
        <p:spPr>
          <a:xfrm>
            <a:off x="1121664" y="365125"/>
            <a:ext cx="10232136" cy="719963"/>
          </a:xfrm>
        </p:spPr>
        <p:txBody>
          <a:bodyPr>
            <a:normAutofit/>
          </a:bodyPr>
          <a:p>
            <a:r>
              <a:rPr b="1" dirty="0" sz="3200" lang="en-US">
                <a:latin typeface="Times New Roman" panose="02020603050405020304" pitchFamily="18" charset="0"/>
                <a:cs typeface="Times New Roman" panose="02020603050405020304" pitchFamily="18" charset="0"/>
              </a:rPr>
              <a:t>Benefits of breastfeeding</a:t>
            </a:r>
            <a:endParaRPr dirty="0" sz="3200" lang="en-US">
              <a:latin typeface="Times New Roman" panose="02020603050405020304" pitchFamily="18" charset="0"/>
              <a:cs typeface="Times New Roman" panose="02020603050405020304" pitchFamily="18" charset="0"/>
            </a:endParaRPr>
          </a:p>
        </p:txBody>
      </p:sp>
      <p:sp>
        <p:nvSpPr>
          <p:cNvPr id="1048851" name="Content Placeholder 2"/>
          <p:cNvSpPr>
            <a:spLocks noGrp="1"/>
          </p:cNvSpPr>
          <p:nvPr>
            <p:ph idx="1"/>
          </p:nvPr>
        </p:nvSpPr>
        <p:spPr>
          <a:xfrm>
            <a:off x="987552" y="1085088"/>
            <a:ext cx="10366248" cy="5352288"/>
          </a:xfrm>
        </p:spPr>
        <p:txBody>
          <a:bodyPr>
            <a:normAutofit/>
          </a:bodyPr>
          <a:p>
            <a:pPr indent="0" marL="0">
              <a:buNone/>
            </a:pPr>
            <a:r>
              <a:rPr b="1" dirty="0" lang="en-US"/>
              <a:t/>
            </a:r>
            <a:br>
              <a:rPr b="1" dirty="0" lang="en-US"/>
            </a:br>
            <a:r>
              <a:rPr b="1" dirty="0" sz="3200" lang="en-US">
                <a:latin typeface="Times New Roman" panose="02020603050405020304" pitchFamily="18" charset="0"/>
                <a:cs typeface="Times New Roman" panose="02020603050405020304" pitchFamily="18" charset="0"/>
              </a:rPr>
              <a:t>Breastfeeding has an extraordinary range of benefits</a:t>
            </a:r>
            <a:r>
              <a:rPr dirty="0" sz="3200" lang="en-US">
                <a:latin typeface="Times New Roman" panose="02020603050405020304" pitchFamily="18" charset="0"/>
                <a:cs typeface="Times New Roman" panose="02020603050405020304" pitchFamily="18" charset="0"/>
              </a:rPr>
              <a:t>. </a:t>
            </a:r>
            <a:endParaRPr dirty="0" sz="3200" lang="en-US" smtClean="0">
              <a:latin typeface="Times New Roman" panose="02020603050405020304" pitchFamily="18" charset="0"/>
              <a:cs typeface="Times New Roman" panose="02020603050405020304" pitchFamily="18" charset="0"/>
            </a:endParaRPr>
          </a:p>
          <a:p>
            <a:r>
              <a:rPr dirty="0" sz="3200" lang="en-US" smtClean="0">
                <a:latin typeface="Times New Roman" panose="02020603050405020304" pitchFamily="18" charset="0"/>
                <a:cs typeface="Times New Roman" panose="02020603050405020304" pitchFamily="18" charset="0"/>
              </a:rPr>
              <a:t>It </a:t>
            </a:r>
            <a:r>
              <a:rPr dirty="0" sz="3200" lang="en-US">
                <a:latin typeface="Times New Roman" panose="02020603050405020304" pitchFamily="18" charset="0"/>
                <a:cs typeface="Times New Roman" panose="02020603050405020304" pitchFamily="18" charset="0"/>
              </a:rPr>
              <a:t>has profound impact on a child’s survival, health, nutrition and development. Breast milk provides all of the nutrients, vitamins and minerals an infant needs for growth for the first six months, and no other liquids or food are needed. </a:t>
            </a:r>
            <a:endParaRPr dirty="0" sz="3200" lang="en-US" smtClean="0">
              <a:latin typeface="Times New Roman" panose="02020603050405020304" pitchFamily="18" charset="0"/>
              <a:cs typeface="Times New Roman" panose="02020603050405020304" pitchFamily="18" charset="0"/>
            </a:endParaRPr>
          </a:p>
          <a:p>
            <a:r>
              <a:rPr dirty="0" sz="3200" lang="en-US" smtClean="0">
                <a:latin typeface="Times New Roman" panose="02020603050405020304" pitchFamily="18" charset="0"/>
                <a:cs typeface="Times New Roman" panose="02020603050405020304" pitchFamily="18" charset="0"/>
              </a:rPr>
              <a:t>breast </a:t>
            </a:r>
            <a:r>
              <a:rPr dirty="0" sz="3200" lang="en-US">
                <a:latin typeface="Times New Roman" panose="02020603050405020304" pitchFamily="18" charset="0"/>
                <a:cs typeface="Times New Roman" panose="02020603050405020304" pitchFamily="18" charset="0"/>
              </a:rPr>
              <a:t>milk carries antibodies from the mother that help combat disease.  </a:t>
            </a:r>
            <a:endParaRPr dirty="0" sz="3200" lang="en-US" smtClean="0">
              <a:latin typeface="Times New Roman" panose="02020603050405020304" pitchFamily="18" charset="0"/>
              <a:cs typeface="Times New Roman" panose="02020603050405020304" pitchFamily="18" charset="0"/>
            </a:endParaRPr>
          </a:p>
          <a:p>
            <a:r>
              <a:rPr dirty="0" sz="3200" lang="en-US" smtClean="0">
                <a:latin typeface="Times New Roman" panose="02020603050405020304" pitchFamily="18" charset="0"/>
                <a:cs typeface="Times New Roman" panose="02020603050405020304" pitchFamily="18" charset="0"/>
              </a:rPr>
              <a:t>The </a:t>
            </a:r>
            <a:r>
              <a:rPr dirty="0" sz="3200" lang="en-US">
                <a:latin typeface="Times New Roman" panose="02020603050405020304" pitchFamily="18" charset="0"/>
                <a:cs typeface="Times New Roman" panose="02020603050405020304" pitchFamily="18" charset="0"/>
              </a:rPr>
              <a:t>act of breastfeeding itself stimulates proper growth of the mouth and jaw, and secretion of hormones for digestion and satiety. </a:t>
            </a:r>
            <a:endParaRPr dirty="0" sz="32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8852" name="Title 1"/>
          <p:cNvSpPr>
            <a:spLocks noGrp="1"/>
          </p:cNvSpPr>
          <p:nvPr>
            <p:ph type="title"/>
          </p:nvPr>
        </p:nvSpPr>
        <p:spPr/>
        <p:txBody>
          <a:bodyPr>
            <a:normAutofit/>
          </a:bodyPr>
          <a:p>
            <a:r>
              <a:rPr b="1" dirty="0" sz="3200" lang="en-US" smtClean="0">
                <a:latin typeface="Times New Roman" panose="02020603050405020304" pitchFamily="18" charset="0"/>
                <a:cs typeface="Times New Roman" panose="02020603050405020304" pitchFamily="18" charset="0"/>
              </a:rPr>
              <a:t>Benefits….</a:t>
            </a:r>
            <a:endParaRPr dirty="0" sz="3200" lang="en-US"/>
          </a:p>
        </p:txBody>
      </p:sp>
      <p:sp>
        <p:nvSpPr>
          <p:cNvPr id="1048853" name="Content Placeholder 2"/>
          <p:cNvSpPr>
            <a:spLocks noGrp="1"/>
          </p:cNvSpPr>
          <p:nvPr>
            <p:ph idx="1"/>
          </p:nvPr>
        </p:nvSpPr>
        <p:spPr>
          <a:xfrm>
            <a:off x="838200" y="1316736"/>
            <a:ext cx="10515600" cy="4860227"/>
          </a:xfrm>
        </p:spPr>
        <p:txBody>
          <a:bodyPr>
            <a:normAutofit/>
          </a:bodyPr>
          <a:p>
            <a:r>
              <a:rPr dirty="0" sz="3200" lang="en-US">
                <a:latin typeface="Times New Roman" panose="02020603050405020304" pitchFamily="18" charset="0"/>
                <a:cs typeface="Times New Roman" panose="02020603050405020304" pitchFamily="18" charset="0"/>
              </a:rPr>
              <a:t>Breastfeeding creates a special bond between mother and </a:t>
            </a:r>
            <a:r>
              <a:rPr dirty="0" sz="3200" lang="en-US" smtClean="0">
                <a:latin typeface="Times New Roman" panose="02020603050405020304" pitchFamily="18" charset="0"/>
                <a:cs typeface="Times New Roman" panose="02020603050405020304" pitchFamily="18" charset="0"/>
              </a:rPr>
              <a:t>baby. </a:t>
            </a:r>
          </a:p>
          <a:p>
            <a:r>
              <a:rPr dirty="0" sz="3200" lang="en-US" smtClean="0">
                <a:latin typeface="Times New Roman" panose="02020603050405020304" pitchFamily="18" charset="0"/>
                <a:cs typeface="Times New Roman" panose="02020603050405020304" pitchFamily="18" charset="0"/>
              </a:rPr>
              <a:t>Breastfeeding </a:t>
            </a:r>
            <a:r>
              <a:rPr dirty="0" sz="3200" lang="en-US">
                <a:latin typeface="Times New Roman" panose="02020603050405020304" pitchFamily="18" charset="0"/>
                <a:cs typeface="Times New Roman" panose="02020603050405020304" pitchFamily="18" charset="0"/>
              </a:rPr>
              <a:t>also lowers the risk of chronic conditions later in life, such as obesity, high cholesterol, high blood pressure, diabetes, childhood asthma and childhood </a:t>
            </a:r>
            <a:r>
              <a:rPr dirty="0" sz="3200" lang="en-US" err="1" smtClean="0">
                <a:latin typeface="Times New Roman" panose="02020603050405020304" pitchFamily="18" charset="0"/>
                <a:cs typeface="Times New Roman" panose="02020603050405020304" pitchFamily="18" charset="0"/>
              </a:rPr>
              <a:t>leukaemias</a:t>
            </a:r>
            <a:r>
              <a:rPr dirty="0" sz="3200" lang="en-US" smtClean="0">
                <a:latin typeface="Times New Roman" panose="02020603050405020304" pitchFamily="18" charset="0"/>
                <a:cs typeface="Times New Roman" panose="02020603050405020304" pitchFamily="18" charset="0"/>
              </a:rPr>
              <a:t>.</a:t>
            </a:r>
          </a:p>
          <a:p>
            <a:r>
              <a:rPr dirty="0" sz="3200" lang="en-US" smtClean="0">
                <a:latin typeface="Times New Roman" panose="02020603050405020304" pitchFamily="18" charset="0"/>
                <a:cs typeface="Times New Roman" panose="02020603050405020304" pitchFamily="18" charset="0"/>
              </a:rPr>
              <a:t>Studies </a:t>
            </a:r>
            <a:r>
              <a:rPr dirty="0" sz="3200" lang="en-US">
                <a:latin typeface="Times New Roman" panose="02020603050405020304" pitchFamily="18" charset="0"/>
                <a:cs typeface="Times New Roman" panose="02020603050405020304" pitchFamily="18" charset="0"/>
              </a:rPr>
              <a:t>have shown that breastfed infants do better on intelligence and </a:t>
            </a:r>
            <a:r>
              <a:rPr dirty="0" sz="3200" lang="en-US" err="1">
                <a:latin typeface="Times New Roman" panose="02020603050405020304" pitchFamily="18" charset="0"/>
                <a:cs typeface="Times New Roman" panose="02020603050405020304" pitchFamily="18" charset="0"/>
              </a:rPr>
              <a:t>behaviour</a:t>
            </a:r>
            <a:r>
              <a:rPr dirty="0" sz="3200" lang="en-US">
                <a:latin typeface="Times New Roman" panose="02020603050405020304" pitchFamily="18" charset="0"/>
                <a:cs typeface="Times New Roman" panose="02020603050405020304" pitchFamily="18" charset="0"/>
              </a:rPr>
              <a:t> tests into adulthood than formula-fed babies.</a:t>
            </a:r>
            <a:br>
              <a:rPr dirty="0" sz="3200" lang="en-US">
                <a:latin typeface="Times New Roman" panose="02020603050405020304" pitchFamily="18" charset="0"/>
                <a:cs typeface="Times New Roman" panose="02020603050405020304" pitchFamily="18" charset="0"/>
              </a:rPr>
            </a:br>
            <a:endParaRPr dirty="0" sz="320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8854" name="Title 1"/>
          <p:cNvSpPr>
            <a:spLocks noGrp="1"/>
          </p:cNvSpPr>
          <p:nvPr>
            <p:ph type="title"/>
          </p:nvPr>
        </p:nvSpPr>
        <p:spPr>
          <a:xfrm>
            <a:off x="1085088" y="365125"/>
            <a:ext cx="10268712" cy="719963"/>
          </a:xfrm>
        </p:spPr>
        <p:txBody>
          <a:bodyPr>
            <a:normAutofit/>
          </a:bodyPr>
          <a:p>
            <a:r>
              <a:rPr altLang="en-US" b="1" dirty="0" sz="3200" lang="en-GB">
                <a:latin typeface="Times New Roman" panose="02020603050405020304" pitchFamily="18" charset="0"/>
                <a:cs typeface="Times New Roman" panose="02020603050405020304" pitchFamily="18" charset="0"/>
              </a:rPr>
              <a:t>Barriers to breastfeeding</a:t>
            </a:r>
            <a:endParaRPr b="1" dirty="0" sz="3200" lang="en-US">
              <a:latin typeface="Times New Roman" panose="02020603050405020304" pitchFamily="18" charset="0"/>
              <a:cs typeface="Times New Roman" panose="02020603050405020304" pitchFamily="18" charset="0"/>
            </a:endParaRPr>
          </a:p>
        </p:txBody>
      </p:sp>
      <p:sp>
        <p:nvSpPr>
          <p:cNvPr id="1048855" name="Content Placeholder 2"/>
          <p:cNvSpPr>
            <a:spLocks noGrp="1"/>
          </p:cNvSpPr>
          <p:nvPr>
            <p:ph idx="1"/>
          </p:nvPr>
        </p:nvSpPr>
        <p:spPr>
          <a:xfrm>
            <a:off x="838200" y="1292352"/>
            <a:ext cx="10515600" cy="5401056"/>
          </a:xfrm>
        </p:spPr>
        <p:txBody>
          <a:bodyPr>
            <a:noAutofit/>
          </a:bodyPr>
          <a:p>
            <a:pPr algn="just" indent="-514350" marL="514350">
              <a:buFont typeface="+mj-lt"/>
              <a:buAutoNum type="arabicPeriod"/>
            </a:pPr>
            <a:r>
              <a:rPr altLang="en-US" dirty="0" sz="3200" lang="en-GB">
                <a:latin typeface="Times New Roman" panose="02020603050405020304" pitchFamily="18" charset="0"/>
                <a:cs typeface="Times New Roman" panose="02020603050405020304" pitchFamily="18" charset="0"/>
              </a:rPr>
              <a:t>Inaccurate information</a:t>
            </a:r>
          </a:p>
          <a:p>
            <a:pPr algn="just" indent="-514350" marL="514350">
              <a:buFont typeface="+mj-lt"/>
              <a:buAutoNum type="arabicPeriod"/>
            </a:pPr>
            <a:r>
              <a:rPr altLang="en-US" dirty="0" sz="3200" lang="en-GB">
                <a:latin typeface="Times New Roman" panose="02020603050405020304" pitchFamily="18" charset="0"/>
                <a:cs typeface="Times New Roman" panose="02020603050405020304" pitchFamily="18" charset="0"/>
              </a:rPr>
              <a:t>Lack  of support from male partners</a:t>
            </a:r>
          </a:p>
          <a:p>
            <a:pPr algn="just" indent="-514350" marL="514350">
              <a:buFont typeface="+mj-lt"/>
              <a:buAutoNum type="arabicPeriod"/>
            </a:pPr>
            <a:r>
              <a:rPr altLang="en-US" dirty="0" sz="3200" lang="en-GB">
                <a:latin typeface="Times New Roman" panose="02020603050405020304" pitchFamily="18" charset="0"/>
                <a:cs typeface="Times New Roman" panose="02020603050405020304" pitchFamily="18" charset="0"/>
              </a:rPr>
              <a:t>Lack of access to skilled counselling </a:t>
            </a:r>
          </a:p>
          <a:p>
            <a:pPr algn="just" indent="-514350" marL="514350">
              <a:buFont typeface="+mj-lt"/>
              <a:buAutoNum type="arabicPeriod"/>
            </a:pPr>
            <a:r>
              <a:rPr altLang="en-US" dirty="0" sz="3200" lang="en-GB">
                <a:latin typeface="Times New Roman" panose="02020603050405020304" pitchFamily="18" charset="0"/>
                <a:cs typeface="Times New Roman" panose="02020603050405020304" pitchFamily="18" charset="0"/>
              </a:rPr>
              <a:t>Face aggressive marketing of </a:t>
            </a:r>
            <a:r>
              <a:rPr altLang="en-US" dirty="0" sz="3200" lang="en-GB" err="1">
                <a:latin typeface="Times New Roman" panose="02020603050405020304" pitchFamily="18" charset="0"/>
                <a:cs typeface="Times New Roman" panose="02020603050405020304" pitchFamily="18" charset="0"/>
              </a:rPr>
              <a:t>breastmilk</a:t>
            </a:r>
            <a:r>
              <a:rPr altLang="en-US" dirty="0" sz="3200" lang="en-GB">
                <a:latin typeface="Times New Roman" panose="02020603050405020304" pitchFamily="18" charset="0"/>
                <a:cs typeface="Times New Roman" panose="02020603050405020304" pitchFamily="18" charset="0"/>
              </a:rPr>
              <a:t> substitutes </a:t>
            </a:r>
          </a:p>
          <a:p>
            <a:pPr algn="just" indent="-514350" marL="514350">
              <a:buFont typeface="+mj-lt"/>
              <a:buAutoNum type="arabicPeriod"/>
            </a:pPr>
            <a:r>
              <a:rPr altLang="en-US" dirty="0" sz="3200" lang="en-GB">
                <a:latin typeface="Times New Roman" panose="02020603050405020304" pitchFamily="18" charset="0"/>
                <a:cs typeface="Times New Roman" panose="02020603050405020304" pitchFamily="18" charset="0"/>
              </a:rPr>
              <a:t>Return to work soon after giving birth. </a:t>
            </a:r>
          </a:p>
          <a:p>
            <a:pPr algn="just" indent="-514350" marL="514350">
              <a:buFont typeface="+mj-lt"/>
              <a:buAutoNum type="arabicPeriod"/>
            </a:pPr>
            <a:r>
              <a:rPr altLang="en-US" dirty="0" sz="3200" lang="en-GB">
                <a:latin typeface="Times New Roman" panose="02020603050405020304" pitchFamily="18" charset="0"/>
                <a:cs typeface="Times New Roman" panose="02020603050405020304" pitchFamily="18" charset="0"/>
              </a:rPr>
              <a:t>These barriers make it exceedingly difficult for women to breastfeed exclusively for six months (with no additional liquids or food) and to continue breastfeeding for two years or longer, </a:t>
            </a:r>
          </a:p>
          <a:p>
            <a:endParaRPr dirty="0" sz="32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8856" name="Title 1"/>
          <p:cNvSpPr>
            <a:spLocks noGrp="1"/>
          </p:cNvSpPr>
          <p:nvPr>
            <p:ph type="title"/>
          </p:nvPr>
        </p:nvSpPr>
        <p:spPr>
          <a:xfrm>
            <a:off x="950976" y="365125"/>
            <a:ext cx="10402824" cy="671195"/>
          </a:xfrm>
        </p:spPr>
        <p:txBody>
          <a:bodyPr>
            <a:normAutofit/>
          </a:bodyPr>
          <a:p>
            <a:r>
              <a:rPr altLang="en-US" b="1" dirty="0" sz="3200" lang="en-GB">
                <a:latin typeface="Times New Roman" panose="02020603050405020304" pitchFamily="18" charset="0"/>
                <a:cs typeface="Times New Roman" panose="02020603050405020304" pitchFamily="18" charset="0"/>
              </a:rPr>
              <a:t>Nine Key action areas of global strategy and status</a:t>
            </a:r>
            <a:endParaRPr dirty="0" sz="3200" lang="en-US">
              <a:latin typeface="Times New Roman" panose="02020603050405020304" pitchFamily="18" charset="0"/>
              <a:cs typeface="Times New Roman" panose="02020603050405020304" pitchFamily="18" charset="0"/>
            </a:endParaRPr>
          </a:p>
        </p:txBody>
      </p:sp>
      <p:sp>
        <p:nvSpPr>
          <p:cNvPr id="1048857" name="Content Placeholder 2"/>
          <p:cNvSpPr>
            <a:spLocks noGrp="1"/>
          </p:cNvSpPr>
          <p:nvPr>
            <p:ph idx="1"/>
          </p:nvPr>
        </p:nvSpPr>
        <p:spPr>
          <a:xfrm>
            <a:off x="841248" y="1036320"/>
            <a:ext cx="10512552" cy="5730240"/>
          </a:xfrm>
        </p:spPr>
        <p:txBody>
          <a:bodyPr>
            <a:normAutofit/>
          </a:bodyPr>
          <a:p>
            <a:pPr indent="-514350" marL="514350">
              <a:buFont typeface="+mj-lt"/>
              <a:buAutoNum type="arabicPeriod"/>
            </a:pPr>
            <a:r>
              <a:rPr dirty="0" sz="3000" lang="en-US">
                <a:ea typeface="Times New Roman"/>
                <a:cs typeface="Times New Roman"/>
              </a:rPr>
              <a:t>Appoint a national breastfeeding coordinator and establish a breastfeeding committee</a:t>
            </a:r>
          </a:p>
          <a:p>
            <a:pPr indent="-514350" marL="514350">
              <a:buFont typeface="+mj-lt"/>
              <a:buAutoNum type="arabicPeriod"/>
            </a:pPr>
            <a:r>
              <a:rPr dirty="0" sz="3000" lang="en-US">
                <a:solidFill>
                  <a:srgbClr val="000000"/>
                </a:solidFill>
                <a:latin typeface="Gill Sans MT"/>
                <a:ea typeface="Times New Roman"/>
                <a:cs typeface="Times New Roman"/>
              </a:rPr>
              <a:t>Ensure that every maternity practice the ten steps to successful breastfeeding (Baby Friendly Hospital Initiative -BFHI)</a:t>
            </a:r>
          </a:p>
          <a:p>
            <a:pPr indent="-514350" marL="514350">
              <a:buFont typeface="+mj-lt"/>
              <a:buAutoNum type="arabicPeriod"/>
            </a:pPr>
            <a:r>
              <a:rPr altLang="en-US" dirty="0" sz="3000" lang="en-US"/>
              <a:t>Take action to give effect to international code of MBMS and subsequent relevant WHA </a:t>
            </a:r>
            <a:r>
              <a:rPr altLang="en-US" dirty="0" sz="3000" lang="en-US" smtClean="0"/>
              <a:t>resolutions-  Enactment </a:t>
            </a:r>
            <a:r>
              <a:rPr altLang="en-US" dirty="0" sz="3000" lang="en-US"/>
              <a:t>of national legislations (BMS) Act</a:t>
            </a:r>
          </a:p>
          <a:p>
            <a:pPr indent="-514350" marL="514350">
              <a:buFont typeface="+mj-lt"/>
              <a:buAutoNum type="arabicPeriod"/>
            </a:pPr>
            <a:r>
              <a:rPr altLang="en-US" dirty="0" sz="3000" lang="en-US"/>
              <a:t>Enact legislation protecting the breastfeeding rights of working women</a:t>
            </a:r>
          </a:p>
          <a:p>
            <a:pPr indent="-514350" marL="514350">
              <a:buFont typeface="+mj-lt"/>
              <a:buAutoNum type="arabicPeriod"/>
            </a:pPr>
            <a:endParaRPr altLang="en-US" dirty="0" sz="3000" lang="en-US"/>
          </a:p>
          <a:p>
            <a:pPr indent="-514350" marL="514350">
              <a:buFont typeface="+mj-lt"/>
              <a:buAutoNum type="arabicPeriod"/>
            </a:pPr>
            <a:r>
              <a:rPr altLang="en-US" dirty="0" sz="3000" lang="en-US"/>
              <a:t>Develop, implement, monitor and evaluate a comprehensive policy covering all aspects of MIYCN  </a:t>
            </a:r>
          </a:p>
          <a:p>
            <a:pPr indent="-514350" marL="514350">
              <a:buFont typeface="+mj-lt"/>
              <a:buAutoNum type="arabicPeriod"/>
            </a:pPr>
            <a:endParaRPr dirty="0"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8858" name="Title 1"/>
          <p:cNvSpPr>
            <a:spLocks noGrp="1"/>
          </p:cNvSpPr>
          <p:nvPr>
            <p:ph type="title"/>
          </p:nvPr>
        </p:nvSpPr>
        <p:spPr>
          <a:xfrm>
            <a:off x="926592" y="365125"/>
            <a:ext cx="10427208" cy="476123"/>
          </a:xfrm>
        </p:spPr>
        <p:txBody>
          <a:bodyPr>
            <a:normAutofit fontScale="90000"/>
          </a:bodyPr>
          <a:p>
            <a:r>
              <a:rPr altLang="en-US" b="1" dirty="0" sz="3200" lang="en-GB">
                <a:latin typeface="Times New Roman" panose="02020603050405020304" pitchFamily="18" charset="0"/>
                <a:cs typeface="Times New Roman" panose="02020603050405020304" pitchFamily="18" charset="0"/>
              </a:rPr>
              <a:t>Nine Key action areas of global strategy and status</a:t>
            </a:r>
            <a:endParaRPr dirty="0" sz="3200" lang="en-US"/>
          </a:p>
        </p:txBody>
      </p:sp>
      <p:sp>
        <p:nvSpPr>
          <p:cNvPr id="1048859" name="Content Placeholder 2"/>
          <p:cNvSpPr>
            <a:spLocks noGrp="1"/>
          </p:cNvSpPr>
          <p:nvPr>
            <p:ph idx="1"/>
          </p:nvPr>
        </p:nvSpPr>
        <p:spPr>
          <a:xfrm>
            <a:off x="816864" y="1036320"/>
            <a:ext cx="10536936" cy="5693664"/>
          </a:xfrm>
        </p:spPr>
        <p:txBody>
          <a:bodyPr>
            <a:normAutofit/>
          </a:bodyPr>
          <a:p>
            <a:pPr indent="0" marL="0">
              <a:buNone/>
            </a:pPr>
            <a:r>
              <a:rPr dirty="0" lang="en-US">
                <a:ea typeface="Times New Roman"/>
                <a:cs typeface="Times New Roman"/>
              </a:rPr>
              <a:t>6</a:t>
            </a:r>
            <a:r>
              <a:rPr dirty="0" lang="en-US" smtClean="0">
                <a:ea typeface="Times New Roman"/>
                <a:cs typeface="Times New Roman"/>
              </a:rPr>
              <a:t>. Ensure </a:t>
            </a:r>
            <a:r>
              <a:rPr dirty="0" lang="en-US">
                <a:ea typeface="Times New Roman"/>
                <a:cs typeface="Times New Roman"/>
              </a:rPr>
              <a:t>H/C systems and other relevant sectors protect, promote and </a:t>
            </a:r>
            <a:r>
              <a:rPr dirty="0" lang="en-US" smtClean="0">
                <a:ea typeface="Times New Roman"/>
                <a:cs typeface="Times New Roman"/>
              </a:rPr>
              <a:t>	support </a:t>
            </a:r>
            <a:r>
              <a:rPr dirty="0" lang="en-US">
                <a:ea typeface="Times New Roman"/>
                <a:cs typeface="Times New Roman"/>
              </a:rPr>
              <a:t>EBF and continued BF for </a:t>
            </a:r>
            <a:r>
              <a:rPr dirty="0" lang="en-US" smtClean="0">
                <a:ea typeface="Times New Roman"/>
                <a:cs typeface="Times New Roman"/>
              </a:rPr>
              <a:t>up to </a:t>
            </a:r>
            <a:r>
              <a:rPr dirty="0" lang="en-US">
                <a:ea typeface="Times New Roman"/>
                <a:cs typeface="Times New Roman"/>
              </a:rPr>
              <a:t>2yrs or beyond while </a:t>
            </a:r>
            <a:r>
              <a:rPr dirty="0" lang="en-US" smtClean="0">
                <a:ea typeface="Times New Roman"/>
                <a:cs typeface="Times New Roman"/>
              </a:rPr>
              <a:t>	providing </a:t>
            </a:r>
            <a:r>
              <a:rPr dirty="0" lang="en-US">
                <a:ea typeface="Times New Roman"/>
                <a:cs typeface="Times New Roman"/>
              </a:rPr>
              <a:t>women with support they require to achieve this goal </a:t>
            </a:r>
            <a:r>
              <a:rPr dirty="0" lang="en-US" smtClean="0">
                <a:ea typeface="Times New Roman"/>
                <a:cs typeface="Times New Roman"/>
              </a:rPr>
              <a:t>	in </a:t>
            </a:r>
            <a:r>
              <a:rPr dirty="0" lang="en-US">
                <a:ea typeface="Times New Roman"/>
                <a:cs typeface="Times New Roman"/>
              </a:rPr>
              <a:t>the family, community and workplace</a:t>
            </a:r>
            <a:endParaRPr dirty="0" lang="en-GB">
              <a:ea typeface="Times New Roman"/>
              <a:cs typeface="Times New Roman"/>
            </a:endParaRPr>
          </a:p>
          <a:p>
            <a:pPr indent="0" marL="0">
              <a:buNone/>
            </a:pPr>
            <a:r>
              <a:rPr altLang="en-US" dirty="0" lang="en-US" smtClean="0">
                <a:latin typeface="Gill Sans MT" pitchFamily="34" charset="0"/>
                <a:cs typeface="Times New Roman" pitchFamily="18" charset="0"/>
              </a:rPr>
              <a:t>7. Promote </a:t>
            </a:r>
            <a:r>
              <a:rPr altLang="en-US" dirty="0" lang="en-US">
                <a:latin typeface="Gill Sans MT" pitchFamily="34" charset="0"/>
                <a:cs typeface="Times New Roman" pitchFamily="18" charset="0"/>
              </a:rPr>
              <a:t>timely, adequate, appropriate and safe            	complementary feeding with continued breast feeding </a:t>
            </a:r>
            <a:r>
              <a:rPr altLang="en-US" dirty="0" lang="en-US" smtClean="0">
                <a:latin typeface="Gill Sans MT" pitchFamily="34" charset="0"/>
                <a:cs typeface="Times New Roman" pitchFamily="18" charset="0"/>
              </a:rPr>
              <a:t>up to </a:t>
            </a:r>
            <a:r>
              <a:rPr altLang="en-US" dirty="0" lang="en-US">
                <a:latin typeface="Gill Sans MT" pitchFamily="34" charset="0"/>
                <a:cs typeface="Times New Roman" pitchFamily="18" charset="0"/>
              </a:rPr>
              <a:t>2 </a:t>
            </a:r>
            <a:r>
              <a:rPr altLang="en-US" dirty="0" lang="en-US" smtClean="0">
                <a:latin typeface="Gill Sans MT" pitchFamily="34" charset="0"/>
                <a:cs typeface="Times New Roman" pitchFamily="18" charset="0"/>
              </a:rPr>
              <a:t>	years </a:t>
            </a:r>
            <a:r>
              <a:rPr altLang="en-US" dirty="0" lang="en-US">
                <a:latin typeface="Gill Sans MT" pitchFamily="34" charset="0"/>
                <a:cs typeface="Times New Roman" pitchFamily="18" charset="0"/>
              </a:rPr>
              <a:t>and </a:t>
            </a:r>
            <a:r>
              <a:rPr altLang="en-US" dirty="0" lang="en-US" smtClean="0">
                <a:latin typeface="Gill Sans MT" pitchFamily="34" charset="0"/>
                <a:cs typeface="Times New Roman" pitchFamily="18" charset="0"/>
              </a:rPr>
              <a:t>beyond</a:t>
            </a:r>
          </a:p>
          <a:p>
            <a:pPr indent="0" marL="0">
              <a:buNone/>
            </a:pPr>
            <a:r>
              <a:rPr dirty="0" lang="en-US">
                <a:ea typeface="Times New Roman"/>
                <a:cs typeface="Times New Roman"/>
              </a:rPr>
              <a:t>8</a:t>
            </a:r>
            <a:r>
              <a:rPr dirty="0" lang="en-US" smtClean="0">
                <a:ea typeface="Times New Roman"/>
                <a:cs typeface="Times New Roman"/>
              </a:rPr>
              <a:t>. Provide </a:t>
            </a:r>
            <a:r>
              <a:rPr dirty="0" lang="en-US">
                <a:ea typeface="Times New Roman"/>
                <a:cs typeface="Times New Roman"/>
              </a:rPr>
              <a:t>guidance on feeding of infants &amp; young children in </a:t>
            </a:r>
            <a:r>
              <a:rPr dirty="0" lang="en-US" smtClean="0">
                <a:ea typeface="Times New Roman"/>
                <a:cs typeface="Times New Roman"/>
              </a:rPr>
              <a:t>	exceptionally </a:t>
            </a:r>
            <a:r>
              <a:rPr dirty="0" lang="en-US">
                <a:ea typeface="Times New Roman"/>
                <a:cs typeface="Times New Roman"/>
              </a:rPr>
              <a:t>difficult circumstances</a:t>
            </a:r>
            <a:endParaRPr dirty="0" lang="en-GB">
              <a:ea typeface="Times New Roman"/>
              <a:cs typeface="Times New Roman"/>
            </a:endParaRPr>
          </a:p>
          <a:p>
            <a:pPr indent="0" marL="0">
              <a:buNone/>
            </a:pPr>
            <a:r>
              <a:rPr dirty="0" lang="en-US">
                <a:ea typeface="Times New Roman"/>
                <a:cs typeface="Times New Roman"/>
              </a:rPr>
              <a:t>9</a:t>
            </a:r>
            <a:r>
              <a:rPr dirty="0" lang="en-US" smtClean="0">
                <a:ea typeface="Times New Roman"/>
                <a:cs typeface="Times New Roman"/>
              </a:rPr>
              <a:t>. Consider </a:t>
            </a:r>
            <a:r>
              <a:rPr dirty="0" lang="en-US">
                <a:ea typeface="Times New Roman"/>
                <a:cs typeface="Times New Roman"/>
              </a:rPr>
              <a:t>what new legislations or other suitable measures that may </a:t>
            </a:r>
            <a:r>
              <a:rPr dirty="0" lang="en-US" smtClean="0">
                <a:ea typeface="Times New Roman"/>
                <a:cs typeface="Times New Roman"/>
              </a:rPr>
              <a:t>	be </a:t>
            </a:r>
            <a:r>
              <a:rPr dirty="0" lang="en-US">
                <a:ea typeface="Times New Roman"/>
                <a:cs typeface="Times New Roman"/>
              </a:rPr>
              <a:t>required to give effect to the principles and aim of  ICMBMS</a:t>
            </a:r>
            <a:endParaRPr dirty="0" lang="en-GB">
              <a:ea typeface="Times New Roman"/>
              <a:cs typeface="Times New Roman"/>
            </a:endParaRPr>
          </a:p>
          <a:p>
            <a:endParaRPr dirty="0"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8860" name="Title 1"/>
          <p:cNvSpPr>
            <a:spLocks noGrp="1"/>
          </p:cNvSpPr>
          <p:nvPr>
            <p:ph type="title"/>
          </p:nvPr>
        </p:nvSpPr>
        <p:spPr>
          <a:xfrm>
            <a:off x="938784" y="365125"/>
            <a:ext cx="10415016" cy="866267"/>
          </a:xfrm>
        </p:spPr>
        <p:txBody>
          <a:bodyPr>
            <a:normAutofit/>
          </a:bodyPr>
          <a:p>
            <a:r>
              <a:rPr altLang="en-US" b="1" dirty="0" sz="3200" lang="en-US">
                <a:latin typeface="Times New Roman" panose="02020603050405020304" pitchFamily="18" charset="0"/>
                <a:cs typeface="Times New Roman" panose="02020603050405020304" pitchFamily="18" charset="0"/>
              </a:rPr>
              <a:t>TEN STEPS TO SUCCESSFUL BREAST FEEDING</a:t>
            </a:r>
            <a:endParaRPr b="1" dirty="0" sz="3200" lang="en-US">
              <a:latin typeface="Times New Roman" panose="02020603050405020304" pitchFamily="18" charset="0"/>
              <a:cs typeface="Times New Roman" panose="02020603050405020304" pitchFamily="18" charset="0"/>
            </a:endParaRPr>
          </a:p>
        </p:txBody>
      </p:sp>
      <p:sp>
        <p:nvSpPr>
          <p:cNvPr id="1048861" name="Content Placeholder 2"/>
          <p:cNvSpPr>
            <a:spLocks noGrp="1"/>
          </p:cNvSpPr>
          <p:nvPr>
            <p:ph idx="1"/>
          </p:nvPr>
        </p:nvSpPr>
        <p:spPr>
          <a:xfrm>
            <a:off x="838200" y="1231392"/>
            <a:ext cx="10515600" cy="5291328"/>
          </a:xfrm>
        </p:spPr>
        <p:txBody>
          <a:bodyPr/>
          <a:p>
            <a:pPr indent="-514350" marL="514350">
              <a:lnSpc>
                <a:spcPct val="100000"/>
              </a:lnSpc>
              <a:buFont typeface="+mj-lt"/>
              <a:buAutoNum type="arabicPeriod"/>
            </a:pPr>
            <a:r>
              <a:rPr altLang="en-US" dirty="0" lang="en-GB">
                <a:latin typeface="Times New Roman" panose="02020603050405020304" pitchFamily="18" charset="0"/>
                <a:cs typeface="Times New Roman" panose="02020603050405020304" pitchFamily="18" charset="0"/>
              </a:rPr>
              <a:t>Have a written breastfeeding policy that is routinely communicated to all health care staff. </a:t>
            </a:r>
            <a:endParaRPr altLang="en-US" dirty="0" lang="en-US">
              <a:latin typeface="Times New Roman" panose="02020603050405020304" pitchFamily="18" charset="0"/>
              <a:cs typeface="Times New Roman" panose="02020603050405020304" pitchFamily="18" charset="0"/>
            </a:endParaRPr>
          </a:p>
          <a:p>
            <a:pPr indent="-514350" marL="514350">
              <a:lnSpc>
                <a:spcPct val="100000"/>
              </a:lnSpc>
              <a:buFont typeface="+mj-lt"/>
              <a:buAutoNum type="arabicPeriod"/>
            </a:pPr>
            <a:r>
              <a:rPr altLang="en-US" dirty="0" lang="en-GB">
                <a:latin typeface="Times New Roman" panose="02020603050405020304" pitchFamily="18" charset="0"/>
                <a:cs typeface="Times New Roman" panose="02020603050405020304" pitchFamily="18" charset="0"/>
              </a:rPr>
              <a:t>Train all health care staff in skills necessary to implement the policy. </a:t>
            </a:r>
            <a:endParaRPr altLang="en-US" dirty="0" lang="en-US">
              <a:latin typeface="Times New Roman" panose="02020603050405020304" pitchFamily="18" charset="0"/>
              <a:cs typeface="Times New Roman" panose="02020603050405020304" pitchFamily="18" charset="0"/>
            </a:endParaRPr>
          </a:p>
          <a:p>
            <a:pPr indent="-514350" marL="514350">
              <a:lnSpc>
                <a:spcPct val="100000"/>
              </a:lnSpc>
              <a:buFont typeface="+mj-lt"/>
              <a:buAutoNum type="arabicPeriod"/>
            </a:pPr>
            <a:r>
              <a:rPr altLang="en-US" dirty="0" lang="en-GB">
                <a:latin typeface="Times New Roman" panose="02020603050405020304" pitchFamily="18" charset="0"/>
                <a:cs typeface="Times New Roman" panose="02020603050405020304" pitchFamily="18" charset="0"/>
              </a:rPr>
              <a:t>Inform all pregnant women about the benefits and management of breastfeeding. </a:t>
            </a:r>
            <a:endParaRPr altLang="en-US" dirty="0" lang="en-US">
              <a:latin typeface="Times New Roman" panose="02020603050405020304" pitchFamily="18" charset="0"/>
              <a:cs typeface="Times New Roman" panose="02020603050405020304" pitchFamily="18" charset="0"/>
            </a:endParaRPr>
          </a:p>
          <a:p>
            <a:pPr indent="-514350" marL="514350">
              <a:lnSpc>
                <a:spcPct val="100000"/>
              </a:lnSpc>
              <a:buFont typeface="+mj-lt"/>
              <a:buAutoNum type="arabicPeriod"/>
            </a:pPr>
            <a:r>
              <a:rPr altLang="en-US" dirty="0" lang="en-GB">
                <a:latin typeface="Times New Roman" panose="02020603050405020304" pitchFamily="18" charset="0"/>
                <a:cs typeface="Times New Roman" panose="02020603050405020304" pitchFamily="18" charset="0"/>
              </a:rPr>
              <a:t>Help mothers initiate breastfeeding within half an hour of birth. </a:t>
            </a:r>
            <a:endParaRPr altLang="en-US" dirty="0" lang="en-US">
              <a:latin typeface="Times New Roman" panose="02020603050405020304" pitchFamily="18" charset="0"/>
              <a:cs typeface="Times New Roman" panose="02020603050405020304" pitchFamily="18" charset="0"/>
            </a:endParaRPr>
          </a:p>
          <a:p>
            <a:pPr indent="-514350" marL="514350">
              <a:lnSpc>
                <a:spcPct val="100000"/>
              </a:lnSpc>
              <a:buFont typeface="+mj-lt"/>
              <a:buAutoNum type="arabicPeriod"/>
            </a:pPr>
            <a:r>
              <a:rPr altLang="en-US" dirty="0" lang="en-GB">
                <a:latin typeface="Times New Roman" panose="02020603050405020304" pitchFamily="18" charset="0"/>
                <a:cs typeface="Times New Roman" panose="02020603050405020304" pitchFamily="18" charset="0"/>
              </a:rPr>
              <a:t>Show mothers how to breastfeed and how to maintain lactation, even if they should be separated from their infants</a:t>
            </a: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8862" name="Title 1"/>
          <p:cNvSpPr>
            <a:spLocks noGrp="1"/>
          </p:cNvSpPr>
          <p:nvPr>
            <p:ph type="title"/>
          </p:nvPr>
        </p:nvSpPr>
        <p:spPr>
          <a:xfrm>
            <a:off x="1011936" y="365125"/>
            <a:ext cx="10341864" cy="634619"/>
          </a:xfrm>
        </p:spPr>
        <p:txBody>
          <a:bodyPr>
            <a:normAutofit/>
          </a:bodyPr>
          <a:p>
            <a:r>
              <a:rPr altLang="en-US" b="1" dirty="0" sz="3200" lang="en-US">
                <a:latin typeface="Times New Roman" panose="02020603050405020304" pitchFamily="18" charset="0"/>
                <a:cs typeface="Times New Roman" panose="02020603050405020304" pitchFamily="18" charset="0"/>
              </a:rPr>
              <a:t>TEN </a:t>
            </a:r>
            <a:r>
              <a:rPr altLang="en-US" b="1" dirty="0" sz="3200" lang="en-US" smtClean="0">
                <a:latin typeface="Times New Roman" panose="02020603050405020304" pitchFamily="18" charset="0"/>
                <a:cs typeface="Times New Roman" panose="02020603050405020304" pitchFamily="18" charset="0"/>
              </a:rPr>
              <a:t>STEPS…</a:t>
            </a:r>
            <a:endParaRPr dirty="0" sz="3200" lang="en-US"/>
          </a:p>
        </p:txBody>
      </p:sp>
      <p:sp>
        <p:nvSpPr>
          <p:cNvPr id="1048863" name="Content Placeholder 2"/>
          <p:cNvSpPr>
            <a:spLocks noGrp="1"/>
          </p:cNvSpPr>
          <p:nvPr>
            <p:ph idx="1"/>
          </p:nvPr>
        </p:nvSpPr>
        <p:spPr>
          <a:xfrm>
            <a:off x="1011936" y="999744"/>
            <a:ext cx="10341864" cy="5177219"/>
          </a:xfrm>
        </p:spPr>
        <p:txBody>
          <a:bodyPr/>
          <a:p>
            <a:pPr indent="0" marL="0">
              <a:lnSpc>
                <a:spcPct val="100000"/>
              </a:lnSpc>
              <a:buNone/>
            </a:pPr>
            <a:r>
              <a:rPr altLang="en-US" dirty="0" lang="en-GB" smtClean="0"/>
              <a:t>6</a:t>
            </a:r>
            <a:r>
              <a:rPr altLang="en-US" dirty="0" lang="en-GB" smtClean="0">
                <a:latin typeface="Times New Roman" panose="02020603050405020304" pitchFamily="18" charset="0"/>
                <a:cs typeface="Times New Roman" panose="02020603050405020304" pitchFamily="18" charset="0"/>
              </a:rPr>
              <a:t>. Give </a:t>
            </a:r>
            <a:r>
              <a:rPr altLang="en-US" dirty="0" lang="en-GB">
                <a:latin typeface="Times New Roman" panose="02020603050405020304" pitchFamily="18" charset="0"/>
                <a:cs typeface="Times New Roman" panose="02020603050405020304" pitchFamily="18" charset="0"/>
              </a:rPr>
              <a:t>new-born infants no food or drink other than breast milk, </a:t>
            </a:r>
            <a:r>
              <a:rPr altLang="en-US" dirty="0" lang="en-GB" smtClean="0">
                <a:latin typeface="Times New Roman" panose="02020603050405020304" pitchFamily="18" charset="0"/>
                <a:cs typeface="Times New Roman" panose="02020603050405020304" pitchFamily="18" charset="0"/>
              </a:rPr>
              <a:t>	unless </a:t>
            </a:r>
            <a:r>
              <a:rPr altLang="en-US" dirty="0" lang="en-GB">
                <a:latin typeface="Times New Roman" panose="02020603050405020304" pitchFamily="18" charset="0"/>
                <a:cs typeface="Times New Roman" panose="02020603050405020304" pitchFamily="18" charset="0"/>
              </a:rPr>
              <a:t>medically indicated. </a:t>
            </a:r>
          </a:p>
          <a:p>
            <a:pPr indent="0" marL="0">
              <a:lnSpc>
                <a:spcPct val="100000"/>
              </a:lnSpc>
              <a:buNone/>
            </a:pPr>
            <a:r>
              <a:rPr altLang="en-US" dirty="0" lang="en-GB" smtClean="0">
                <a:latin typeface="Times New Roman" panose="02020603050405020304" pitchFamily="18" charset="0"/>
                <a:cs typeface="Times New Roman" panose="02020603050405020304" pitchFamily="18" charset="0"/>
              </a:rPr>
              <a:t>7. Practice </a:t>
            </a:r>
            <a:r>
              <a:rPr altLang="en-US" dirty="0" lang="en-GB">
                <a:latin typeface="Times New Roman" panose="02020603050405020304" pitchFamily="18" charset="0"/>
                <a:cs typeface="Times New Roman" panose="02020603050405020304" pitchFamily="18" charset="0"/>
              </a:rPr>
              <a:t>rooming-in - allow mothers and infants to remain together </a:t>
            </a:r>
            <a:r>
              <a:rPr altLang="en-US" dirty="0" lang="en-GB" smtClean="0">
                <a:latin typeface="Times New Roman" panose="02020603050405020304" pitchFamily="18" charset="0"/>
                <a:cs typeface="Times New Roman" panose="02020603050405020304" pitchFamily="18" charset="0"/>
              </a:rPr>
              <a:t>	- 24 </a:t>
            </a:r>
            <a:r>
              <a:rPr altLang="en-US" dirty="0" lang="en-GB">
                <a:latin typeface="Times New Roman" panose="02020603050405020304" pitchFamily="18" charset="0"/>
                <a:cs typeface="Times New Roman" panose="02020603050405020304" pitchFamily="18" charset="0"/>
              </a:rPr>
              <a:t>hours a day</a:t>
            </a:r>
            <a:endParaRPr altLang="en-US" dirty="0" lang="en-US">
              <a:latin typeface="Times New Roman" panose="02020603050405020304" pitchFamily="18" charset="0"/>
              <a:cs typeface="Times New Roman" panose="02020603050405020304" pitchFamily="18" charset="0"/>
            </a:endParaRPr>
          </a:p>
          <a:p>
            <a:pPr indent="0" marL="0">
              <a:lnSpc>
                <a:spcPct val="100000"/>
              </a:lnSpc>
              <a:buNone/>
            </a:pPr>
            <a:r>
              <a:rPr altLang="en-US" dirty="0" lang="en-GB" smtClean="0">
                <a:latin typeface="Times New Roman" panose="02020603050405020304" pitchFamily="18" charset="0"/>
                <a:cs typeface="Times New Roman" panose="02020603050405020304" pitchFamily="18" charset="0"/>
              </a:rPr>
              <a:t>8. Encourage </a:t>
            </a:r>
            <a:r>
              <a:rPr altLang="en-US" dirty="0" lang="en-GB">
                <a:latin typeface="Times New Roman" panose="02020603050405020304" pitchFamily="18" charset="0"/>
                <a:cs typeface="Times New Roman" panose="02020603050405020304" pitchFamily="18" charset="0"/>
              </a:rPr>
              <a:t>breastfeeding on demand.</a:t>
            </a:r>
            <a:endParaRPr altLang="en-US" dirty="0" lang="en-US">
              <a:latin typeface="Times New Roman" panose="02020603050405020304" pitchFamily="18" charset="0"/>
              <a:cs typeface="Times New Roman" panose="02020603050405020304" pitchFamily="18" charset="0"/>
            </a:endParaRPr>
          </a:p>
          <a:p>
            <a:pPr indent="0" marL="0">
              <a:lnSpc>
                <a:spcPct val="100000"/>
              </a:lnSpc>
              <a:buNone/>
            </a:pPr>
            <a:r>
              <a:rPr altLang="en-US" dirty="0" lang="en-GB" smtClean="0">
                <a:latin typeface="Times New Roman" panose="02020603050405020304" pitchFamily="18" charset="0"/>
                <a:cs typeface="Times New Roman" panose="02020603050405020304" pitchFamily="18" charset="0"/>
              </a:rPr>
              <a:t>9. Give </a:t>
            </a:r>
            <a:r>
              <a:rPr altLang="en-US" dirty="0" lang="en-GB">
                <a:latin typeface="Times New Roman" panose="02020603050405020304" pitchFamily="18" charset="0"/>
                <a:cs typeface="Times New Roman" panose="02020603050405020304" pitchFamily="18" charset="0"/>
              </a:rPr>
              <a:t>no artificial teats or pacifiers (also called dummies or soothers) </a:t>
            </a:r>
            <a:r>
              <a:rPr altLang="en-US" dirty="0" lang="en-GB" smtClean="0">
                <a:latin typeface="Times New Roman" panose="02020603050405020304" pitchFamily="18" charset="0"/>
                <a:cs typeface="Times New Roman" panose="02020603050405020304" pitchFamily="18" charset="0"/>
              </a:rPr>
              <a:t>	to </a:t>
            </a:r>
            <a:r>
              <a:rPr altLang="en-US" dirty="0" lang="en-GB">
                <a:latin typeface="Times New Roman" panose="02020603050405020304" pitchFamily="18" charset="0"/>
                <a:cs typeface="Times New Roman" panose="02020603050405020304" pitchFamily="18" charset="0"/>
              </a:rPr>
              <a:t>breastfeeding infants</a:t>
            </a:r>
            <a:endParaRPr altLang="en-US" dirty="0" lang="en-US">
              <a:latin typeface="Times New Roman" panose="02020603050405020304" pitchFamily="18" charset="0"/>
              <a:cs typeface="Times New Roman" panose="02020603050405020304" pitchFamily="18" charset="0"/>
            </a:endParaRPr>
          </a:p>
          <a:p>
            <a:pPr indent="0" marL="0">
              <a:lnSpc>
                <a:spcPct val="100000"/>
              </a:lnSpc>
              <a:buNone/>
            </a:pPr>
            <a:r>
              <a:rPr altLang="en-US" dirty="0" lang="en-GB" smtClean="0">
                <a:latin typeface="Times New Roman" panose="02020603050405020304" pitchFamily="18" charset="0"/>
                <a:cs typeface="Times New Roman" panose="02020603050405020304" pitchFamily="18" charset="0"/>
              </a:rPr>
              <a:t>10. Foster </a:t>
            </a:r>
            <a:r>
              <a:rPr altLang="en-US" dirty="0" lang="en-GB">
                <a:latin typeface="Times New Roman" panose="02020603050405020304" pitchFamily="18" charset="0"/>
                <a:cs typeface="Times New Roman" panose="02020603050405020304" pitchFamily="18" charset="0"/>
              </a:rPr>
              <a:t>the establishment of breastfeeding support groups and </a:t>
            </a:r>
            <a:r>
              <a:rPr altLang="en-US" dirty="0" lang="en-GB" smtClean="0">
                <a:latin typeface="Times New Roman" panose="02020603050405020304" pitchFamily="18" charset="0"/>
                <a:cs typeface="Times New Roman" panose="02020603050405020304" pitchFamily="18" charset="0"/>
              </a:rPr>
              <a:t>	refer </a:t>
            </a:r>
            <a:r>
              <a:rPr altLang="en-US" dirty="0" lang="en-GB">
                <a:latin typeface="Times New Roman" panose="02020603050405020304" pitchFamily="18" charset="0"/>
                <a:cs typeface="Times New Roman" panose="02020603050405020304" pitchFamily="18" charset="0"/>
              </a:rPr>
              <a:t>mothers to them on discharge from the hospital or clinic.</a:t>
            </a:r>
            <a:endParaRPr altLang="en-US" dirty="0" lang="en-US">
              <a:latin typeface="Times New Roman" panose="02020603050405020304" pitchFamily="18" charset="0"/>
              <a:cs typeface="Times New Roman" panose="02020603050405020304" pitchFamily="18" charset="0"/>
            </a:endParaRPr>
          </a:p>
          <a:p>
            <a:pPr>
              <a:lnSpc>
                <a:spcPct val="100000"/>
              </a:lnSpc>
            </a:pP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8864" name="Title 1"/>
          <p:cNvSpPr>
            <a:spLocks noGrp="1"/>
          </p:cNvSpPr>
          <p:nvPr>
            <p:ph type="title"/>
          </p:nvPr>
        </p:nvSpPr>
        <p:spPr/>
        <p:txBody>
          <a:bodyPr>
            <a:normAutofit/>
          </a:bodyPr>
          <a:p>
            <a:r>
              <a:rPr b="1" dirty="0" sz="3200" lang="en-US" smtClean="0">
                <a:latin typeface="Times New Roman" panose="02020603050405020304" pitchFamily="18" charset="0"/>
                <a:cs typeface="Times New Roman" panose="02020603050405020304" pitchFamily="18" charset="0"/>
              </a:rPr>
              <a:t>COMMON NUTRITIONAL DISORDERS</a:t>
            </a:r>
            <a:endParaRPr b="1" dirty="0" sz="3200" lang="en-US">
              <a:latin typeface="Times New Roman" panose="02020603050405020304" pitchFamily="18" charset="0"/>
              <a:cs typeface="Times New Roman" panose="02020603050405020304" pitchFamily="18" charset="0"/>
            </a:endParaRPr>
          </a:p>
        </p:txBody>
      </p:sp>
      <p:sp>
        <p:nvSpPr>
          <p:cNvPr id="1048865" name="Content Placeholder 2"/>
          <p:cNvSpPr>
            <a:spLocks noGrp="1"/>
          </p:cNvSpPr>
          <p:nvPr>
            <p:ph idx="1"/>
          </p:nvPr>
        </p:nvSpPr>
        <p:spPr>
          <a:xfrm>
            <a:off x="926592" y="1780032"/>
            <a:ext cx="10427208" cy="4901184"/>
          </a:xfrm>
        </p:spPr>
        <p:txBody>
          <a:bodyPr>
            <a:normAutofit/>
          </a:bodyPr>
          <a:p>
            <a:pPr indent="0" marL="0">
              <a:buNone/>
            </a:pPr>
            <a:endParaRPr b="1" dirty="0" lang="en-US" smtClean="0"/>
          </a:p>
          <a:p>
            <a:pPr indent="0" marL="0">
              <a:buNone/>
            </a:pPr>
            <a:r>
              <a:rPr b="1" dirty="0" lang="en-US" smtClean="0"/>
              <a:t>MALNUTRITION</a:t>
            </a:r>
            <a:endParaRPr dirty="0" lang="en-US"/>
          </a:p>
          <a:p>
            <a:pPr indent="0" marL="0">
              <a:buNone/>
            </a:pPr>
            <a:r>
              <a:rPr dirty="0" lang="en-US"/>
              <a:t> </a:t>
            </a:r>
            <a:r>
              <a:rPr b="1" dirty="0" lang="en-US">
                <a:latin typeface="Times New Roman" panose="02020603050405020304" pitchFamily="18" charset="0"/>
                <a:cs typeface="Times New Roman" panose="02020603050405020304" pitchFamily="18" charset="0"/>
              </a:rPr>
              <a:t>Def.1</a:t>
            </a:r>
            <a:r>
              <a:rPr dirty="0" lang="en-US"/>
              <a:t>-is deviation from good nourishment either under or over nutrition or is a body state of having deficiencies, excesses or imbalance of particular nutrients.</a:t>
            </a:r>
          </a:p>
          <a:p>
            <a:pPr indent="0" marL="0">
              <a:buNone/>
            </a:pPr>
            <a:r>
              <a:rPr b="1" dirty="0" lang="en-US"/>
              <a:t>Def. 2-Malnutrition </a:t>
            </a:r>
            <a:r>
              <a:rPr dirty="0" lang="en-US"/>
              <a:t>is defined as “a state in which the physical function of an individual </a:t>
            </a:r>
            <a:r>
              <a:rPr dirty="0" lang="en-US" smtClean="0"/>
              <a:t>is Impaired </a:t>
            </a:r>
            <a:r>
              <a:rPr dirty="0" lang="en-US"/>
              <a:t>to the point where he/she can no longer maintain adequate bodily </a:t>
            </a:r>
            <a:r>
              <a:rPr dirty="0" lang="en-US" smtClean="0"/>
              <a:t>performance Processes </a:t>
            </a:r>
            <a:r>
              <a:rPr dirty="0" lang="en-US"/>
              <a:t>such as growth, pregnancy, lactation, physical work, and resisting </a:t>
            </a:r>
            <a:r>
              <a:rPr dirty="0" lang="en-US" smtClean="0"/>
              <a:t>and Recovering </a:t>
            </a:r>
            <a:r>
              <a:rPr dirty="0" lang="en-US"/>
              <a:t>from disease</a:t>
            </a:r>
          </a:p>
          <a:p>
            <a:pPr indent="0" marL="0">
              <a:buNone/>
            </a:pP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631" name="Title 1"/>
          <p:cNvSpPr>
            <a:spLocks noGrp="1"/>
          </p:cNvSpPr>
          <p:nvPr>
            <p:ph type="title"/>
          </p:nvPr>
        </p:nvSpPr>
        <p:spPr/>
        <p:txBody>
          <a:bodyPr>
            <a:normAutofit/>
          </a:bodyPr>
          <a:p>
            <a:r>
              <a:rPr b="1" dirty="0" sz="3200" lang="en-US"/>
              <a:t>Functions of proteins</a:t>
            </a:r>
          </a:p>
        </p:txBody>
      </p:sp>
      <p:sp>
        <p:nvSpPr>
          <p:cNvPr id="1048632" name="Content Placeholder 2"/>
          <p:cNvSpPr>
            <a:spLocks noGrp="1"/>
          </p:cNvSpPr>
          <p:nvPr>
            <p:ph idx="1"/>
          </p:nvPr>
        </p:nvSpPr>
        <p:spPr>
          <a:xfrm>
            <a:off x="838200" y="1414272"/>
            <a:ext cx="10515600" cy="4762691"/>
          </a:xfrm>
        </p:spPr>
        <p:txBody>
          <a:bodyPr>
            <a:normAutofit/>
          </a:bodyPr>
          <a:p>
            <a:pPr indent="0" marL="0">
              <a:buNone/>
            </a:pPr>
            <a:r>
              <a:rPr b="1" dirty="0" lang="en-US"/>
              <a:t>Amino acids are used for;-</a:t>
            </a:r>
          </a:p>
          <a:p>
            <a:pPr lvl="0"/>
            <a:r>
              <a:rPr dirty="0" lang="en-US"/>
              <a:t>Growth and repair of body cells and tissues</a:t>
            </a:r>
          </a:p>
          <a:p>
            <a:pPr lvl="0"/>
            <a:r>
              <a:rPr dirty="0" lang="en-US"/>
              <a:t>Synthesis of enzymes, plasma proteins, immunoglobulin and some hormones.</a:t>
            </a:r>
          </a:p>
          <a:p>
            <a:pPr lvl="0"/>
            <a:r>
              <a:rPr dirty="0" lang="en-US"/>
              <a:t>Provision of energy. When consumed in excess or there is deficiency of carbohydrates in the diet and fat stores are depleted. 1 gram of protein produces 4.1 calories.</a:t>
            </a:r>
          </a:p>
          <a:p>
            <a:r>
              <a:rPr dirty="0" lang="en-US"/>
              <a:t>When proteins are consumed in excess of the body requirements the nitrogenous part is detached (deaminated) and excreted by the kidney as urea and the remainder is converted to fat for storage,</a:t>
            </a:r>
          </a:p>
          <a:p>
            <a:endParaRPr dirty="0" lang="en-US"/>
          </a:p>
        </p:txBody>
      </p:sp>
    </p:spTree>
  </p:cSld>
  <p:clrMapOvr>
    <a:masterClrMapping/>
  </p:clrMapOvr>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8866"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FACTORS INFLUENCING NUTRITION</a:t>
            </a:r>
            <a:r>
              <a:rPr dirty="0" lang="en-US"/>
              <a:t/>
            </a:r>
            <a:br>
              <a:rPr dirty="0" lang="en-US"/>
            </a:br>
            <a:endParaRPr dirty="0" lang="en-US"/>
          </a:p>
        </p:txBody>
      </p:sp>
      <p:sp>
        <p:nvSpPr>
          <p:cNvPr id="1048867" name="Content Placeholder 2"/>
          <p:cNvSpPr>
            <a:spLocks noGrp="1"/>
          </p:cNvSpPr>
          <p:nvPr>
            <p:ph idx="1"/>
          </p:nvPr>
        </p:nvSpPr>
        <p:spPr>
          <a:xfrm>
            <a:off x="963168" y="1036320"/>
            <a:ext cx="10390632" cy="5821680"/>
          </a:xfrm>
        </p:spPr>
        <p:txBody>
          <a:bodyPr>
            <a:normAutofit fontScale="92500" lnSpcReduction="10000"/>
          </a:bodyPr>
          <a:p>
            <a:pPr indent="0" marL="0">
              <a:buNone/>
            </a:pPr>
            <a:r>
              <a:rPr dirty="0" lang="en-US" smtClean="0"/>
              <a:t>1</a:t>
            </a:r>
            <a:r>
              <a:rPr dirty="0" sz="3000" lang="en-US">
                <a:latin typeface="Times New Roman" panose="02020603050405020304" pitchFamily="18" charset="0"/>
                <a:cs typeface="Times New Roman" panose="02020603050405020304" pitchFamily="18" charset="0"/>
              </a:rPr>
              <a:t>. </a:t>
            </a:r>
            <a:r>
              <a:rPr b="1" dirty="0" sz="3000" lang="en-US">
                <a:latin typeface="Times New Roman" panose="02020603050405020304" pitchFamily="18" charset="0"/>
                <a:cs typeface="Times New Roman" panose="02020603050405020304" pitchFamily="18" charset="0"/>
              </a:rPr>
              <a:t>Biological factors: </a:t>
            </a:r>
            <a:r>
              <a:rPr dirty="0" sz="3000" lang="en-US">
                <a:latin typeface="Times New Roman" panose="02020603050405020304" pitchFamily="18" charset="0"/>
                <a:cs typeface="Times New Roman" panose="02020603050405020304" pitchFamily="18" charset="0"/>
              </a:rPr>
              <a:t>–</a:t>
            </a:r>
          </a:p>
          <a:p>
            <a:pPr lvl="0"/>
            <a:r>
              <a:rPr b="1" dirty="0" sz="3000" lang="en-US">
                <a:latin typeface="Times New Roman" panose="02020603050405020304" pitchFamily="18" charset="0"/>
                <a:cs typeface="Times New Roman" panose="02020603050405020304" pitchFamily="18" charset="0"/>
              </a:rPr>
              <a:t> Age </a:t>
            </a:r>
            <a:r>
              <a:rPr dirty="0" sz="3000" lang="en-US">
                <a:latin typeface="Times New Roman" panose="02020603050405020304" pitchFamily="18" charset="0"/>
                <a:cs typeface="Times New Roman" panose="02020603050405020304" pitchFamily="18" charset="0"/>
              </a:rPr>
              <a:t>– different age groups require different RDA </a:t>
            </a:r>
            <a:r>
              <a:rPr dirty="0" sz="3000" lang="en-US" err="1">
                <a:latin typeface="Times New Roman" panose="02020603050405020304" pitchFamily="18" charset="0"/>
                <a:cs typeface="Times New Roman" panose="02020603050405020304" pitchFamily="18" charset="0"/>
              </a:rPr>
              <a:t>e.g</a:t>
            </a:r>
            <a:r>
              <a:rPr dirty="0" sz="3000" lang="en-US">
                <a:latin typeface="Times New Roman" panose="02020603050405020304" pitchFamily="18" charset="0"/>
                <a:cs typeface="Times New Roman" panose="02020603050405020304" pitchFamily="18" charset="0"/>
              </a:rPr>
              <a:t> infant, adolescent, elderly</a:t>
            </a:r>
          </a:p>
          <a:p>
            <a:pPr lvl="0"/>
            <a:r>
              <a:rPr b="1" dirty="0" sz="3000" lang="en-US">
                <a:latin typeface="Times New Roman" panose="02020603050405020304" pitchFamily="18" charset="0"/>
                <a:cs typeface="Times New Roman" panose="02020603050405020304" pitchFamily="18" charset="0"/>
              </a:rPr>
              <a:t>Sex</a:t>
            </a:r>
            <a:r>
              <a:rPr dirty="0" sz="3000" lang="en-US">
                <a:latin typeface="Times New Roman" panose="02020603050405020304" pitchFamily="18" charset="0"/>
                <a:cs typeface="Times New Roman" panose="02020603050405020304" pitchFamily="18" charset="0"/>
              </a:rPr>
              <a:t> – males require higher RDA than females</a:t>
            </a:r>
          </a:p>
          <a:p>
            <a:pPr lvl="0"/>
            <a:r>
              <a:rPr dirty="0" sz="3000" lang="en-US">
                <a:latin typeface="Times New Roman" panose="02020603050405020304" pitchFamily="18" charset="0"/>
                <a:cs typeface="Times New Roman" panose="02020603050405020304" pitchFamily="18" charset="0"/>
              </a:rPr>
              <a:t> </a:t>
            </a:r>
            <a:r>
              <a:rPr b="1" dirty="0" sz="3000" lang="en-US">
                <a:latin typeface="Times New Roman" panose="02020603050405020304" pitchFamily="18" charset="0"/>
                <a:cs typeface="Times New Roman" panose="02020603050405020304" pitchFamily="18" charset="0"/>
              </a:rPr>
              <a:t>Growth</a:t>
            </a:r>
            <a:r>
              <a:rPr dirty="0" sz="3000" lang="en-US">
                <a:latin typeface="Times New Roman" panose="02020603050405020304" pitchFamily="18" charset="0"/>
                <a:cs typeface="Times New Roman" panose="02020603050405020304" pitchFamily="18" charset="0"/>
              </a:rPr>
              <a:t> – the size of a person determines the quantity of food to be taken, children with poor developed milestone require high nutritive diet (energy and nutrient dense diet)</a:t>
            </a:r>
          </a:p>
          <a:p>
            <a:pPr lvl="0"/>
            <a:r>
              <a:rPr b="1" dirty="0" sz="3000" lang="en-US">
                <a:latin typeface="Times New Roman" panose="02020603050405020304" pitchFamily="18" charset="0"/>
                <a:cs typeface="Times New Roman" panose="02020603050405020304" pitchFamily="18" charset="0"/>
              </a:rPr>
              <a:t>Diseases state/condition </a:t>
            </a:r>
            <a:r>
              <a:rPr dirty="0" sz="3000" lang="en-US">
                <a:latin typeface="Times New Roman" panose="02020603050405020304" pitchFamily="18" charset="0"/>
                <a:cs typeface="Times New Roman" panose="02020603050405020304" pitchFamily="18" charset="0"/>
              </a:rPr>
              <a:t>– worms, malaria cause blood loss thus increases in nutrient needs, Pregnant/lactating mothers require increased RDA, DM/HTN require restricted diet, PLHIV require special diet rich in vitamins </a:t>
            </a:r>
            <a:r>
              <a:rPr dirty="0" sz="3000" lang="en-US" err="1">
                <a:latin typeface="Times New Roman" panose="02020603050405020304" pitchFamily="18" charset="0"/>
                <a:cs typeface="Times New Roman" panose="02020603050405020304" pitchFamily="18" charset="0"/>
              </a:rPr>
              <a:t>etc</a:t>
            </a:r>
            <a:endParaRPr dirty="0" sz="3000" lang="en-US">
              <a:latin typeface="Times New Roman" panose="02020603050405020304" pitchFamily="18" charset="0"/>
              <a:cs typeface="Times New Roman" panose="02020603050405020304" pitchFamily="18" charset="0"/>
            </a:endParaRPr>
          </a:p>
          <a:p>
            <a:pPr lvl="0"/>
            <a:r>
              <a:rPr b="1" dirty="0" sz="3000" lang="en-US">
                <a:latin typeface="Times New Roman" panose="02020603050405020304" pitchFamily="18" charset="0"/>
                <a:cs typeface="Times New Roman" panose="02020603050405020304" pitchFamily="18" charset="0"/>
              </a:rPr>
              <a:t>Genetic makeup </a:t>
            </a:r>
            <a:r>
              <a:rPr dirty="0" sz="3000" lang="en-US">
                <a:latin typeface="Times New Roman" panose="02020603050405020304" pitchFamily="18" charset="0"/>
                <a:cs typeface="Times New Roman" panose="02020603050405020304" pitchFamily="18" charset="0"/>
              </a:rPr>
              <a:t>– people have different growth hormone and different digestive juice production thus nutrition process are different to specific people</a:t>
            </a:r>
          </a:p>
          <a:p>
            <a:endParaRPr dirty="0"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sp>
        <p:nvSpPr>
          <p:cNvPr id="1048868" name="Title 1"/>
          <p:cNvSpPr>
            <a:spLocks noGrp="1"/>
          </p:cNvSpPr>
          <p:nvPr>
            <p:ph type="title"/>
          </p:nvPr>
        </p:nvSpPr>
        <p:spPr>
          <a:xfrm>
            <a:off x="838200" y="365125"/>
            <a:ext cx="10515600" cy="561467"/>
          </a:xfrm>
        </p:spPr>
        <p:txBody>
          <a:bodyPr>
            <a:normAutofit/>
          </a:bodyPr>
          <a:p>
            <a:r>
              <a:rPr b="1" dirty="0" sz="3200" lang="en-US">
                <a:latin typeface="Times New Roman" panose="02020603050405020304" pitchFamily="18" charset="0"/>
                <a:cs typeface="Times New Roman" panose="02020603050405020304" pitchFamily="18" charset="0"/>
              </a:rPr>
              <a:t>FACTORS INFLUENCING NUTRITION</a:t>
            </a:r>
            <a:endParaRPr dirty="0" sz="3200" lang="en-US"/>
          </a:p>
        </p:txBody>
      </p:sp>
      <p:sp>
        <p:nvSpPr>
          <p:cNvPr id="1048869" name="Content Placeholder 2"/>
          <p:cNvSpPr>
            <a:spLocks noGrp="1"/>
          </p:cNvSpPr>
          <p:nvPr>
            <p:ph idx="1"/>
          </p:nvPr>
        </p:nvSpPr>
        <p:spPr>
          <a:xfrm>
            <a:off x="838200" y="926592"/>
            <a:ext cx="10515600" cy="5681472"/>
          </a:xfrm>
        </p:spPr>
        <p:txBody>
          <a:bodyPr>
            <a:normAutofit/>
          </a:bodyPr>
          <a:p>
            <a:pPr indent="0" marL="0">
              <a:buNone/>
            </a:pPr>
            <a:r>
              <a:rPr b="1" dirty="0" lang="en-US" smtClean="0"/>
              <a:t>2. </a:t>
            </a:r>
            <a:r>
              <a:rPr b="1" dirty="0" lang="en-US"/>
              <a:t>Social economic </a:t>
            </a:r>
            <a:r>
              <a:rPr dirty="0" lang="en-US"/>
              <a:t>– poverty – no variation in nutrient intake, </a:t>
            </a:r>
            <a:r>
              <a:rPr dirty="0" lang="en-US" smtClean="0"/>
              <a:t>	household </a:t>
            </a:r>
            <a:r>
              <a:rPr dirty="0" lang="en-US"/>
              <a:t>food insecurity, those of low class may fail to afford </a:t>
            </a:r>
            <a:r>
              <a:rPr dirty="0" lang="en-US" smtClean="0"/>
              <a:t>	balanced </a:t>
            </a:r>
            <a:r>
              <a:rPr dirty="0" lang="en-US"/>
              <a:t>diet unlike the high class </a:t>
            </a:r>
          </a:p>
          <a:p>
            <a:pPr indent="0" marL="0">
              <a:buNone/>
            </a:pPr>
            <a:r>
              <a:rPr b="1" dirty="0" lang="en-US"/>
              <a:t>3</a:t>
            </a:r>
            <a:r>
              <a:rPr dirty="0" lang="en-US"/>
              <a:t>. </a:t>
            </a:r>
            <a:r>
              <a:rPr b="1" dirty="0" lang="en-US"/>
              <a:t>Climatic condition </a:t>
            </a:r>
            <a:r>
              <a:rPr dirty="0" lang="en-US"/>
              <a:t>– some season may have plenty of foods while others may have no food produce</a:t>
            </a:r>
          </a:p>
          <a:p>
            <a:pPr indent="0" marL="0">
              <a:buNone/>
            </a:pPr>
            <a:r>
              <a:rPr b="1" dirty="0" lang="en-US"/>
              <a:t>4</a:t>
            </a:r>
            <a:r>
              <a:rPr dirty="0" lang="en-US"/>
              <a:t>.</a:t>
            </a:r>
            <a:r>
              <a:rPr b="1" dirty="0" lang="en-US"/>
              <a:t> culture- </a:t>
            </a:r>
            <a:r>
              <a:rPr dirty="0" lang="en-US"/>
              <a:t>beliefs and superstitions may prevent someone from eating the right diet</a:t>
            </a:r>
          </a:p>
          <a:p>
            <a:pPr indent="0" marL="0">
              <a:buNone/>
            </a:pPr>
            <a:r>
              <a:rPr b="1" dirty="0" lang="en-US"/>
              <a:t>5. Family size </a:t>
            </a:r>
            <a:r>
              <a:rPr dirty="0" lang="en-US"/>
              <a:t>– large family size there is competition for food  </a:t>
            </a:r>
          </a:p>
          <a:p>
            <a:pPr indent="0" marL="0">
              <a:buNone/>
            </a:pPr>
            <a:r>
              <a:rPr b="1" dirty="0" lang="en-US"/>
              <a:t>6. Knowledge </a:t>
            </a:r>
            <a:r>
              <a:rPr dirty="0" lang="en-US"/>
              <a:t>– concept of preparing quality food</a:t>
            </a:r>
          </a:p>
          <a:p>
            <a:pPr indent="0" marL="0">
              <a:buNone/>
            </a:pPr>
            <a:r>
              <a:rPr b="1" dirty="0" lang="en-US"/>
              <a:t>7. Locality</a:t>
            </a:r>
            <a:r>
              <a:rPr dirty="0" lang="en-US"/>
              <a:t> – homestead might be located near locally available nutritious foods </a:t>
            </a:r>
            <a:r>
              <a:rPr dirty="0" lang="en-US" err="1"/>
              <a:t>e.g</a:t>
            </a:r>
            <a:r>
              <a:rPr dirty="0" lang="en-US"/>
              <a:t> those near the lakes get fish locally</a:t>
            </a:r>
          </a:p>
          <a:p>
            <a:pPr indent="0" marL="0">
              <a:buNone/>
            </a:pPr>
            <a:endParaRPr dirty="0"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8870" name="Title 1"/>
          <p:cNvSpPr>
            <a:spLocks noGrp="1"/>
          </p:cNvSpPr>
          <p:nvPr>
            <p:ph type="title"/>
          </p:nvPr>
        </p:nvSpPr>
        <p:spPr>
          <a:xfrm>
            <a:off x="963168" y="195073"/>
            <a:ext cx="10390632" cy="1048512"/>
          </a:xfrm>
        </p:spPr>
        <p:txBody>
          <a:bodyPr>
            <a:normAutofit fontScale="90000"/>
          </a:bodyPr>
          <a:p>
            <a:r>
              <a:rPr b="1" dirty="0" sz="3200" lang="en-US">
                <a:latin typeface="Times New Roman" panose="02020603050405020304" pitchFamily="18" charset="0"/>
                <a:cs typeface="Times New Roman" panose="02020603050405020304" pitchFamily="18" charset="0"/>
              </a:rPr>
              <a:t>CAUSES OF MALNUTRITION</a:t>
            </a:r>
            <a:r>
              <a:rPr dirty="0" lang="en-US"/>
              <a:t/>
            </a:r>
            <a:br>
              <a:rPr dirty="0" lang="en-US"/>
            </a:br>
            <a:endParaRPr dirty="0" lang="en-US"/>
          </a:p>
        </p:txBody>
      </p:sp>
      <p:sp>
        <p:nvSpPr>
          <p:cNvPr id="1048871" name="Content Placeholder 2"/>
          <p:cNvSpPr>
            <a:spLocks noGrp="1"/>
          </p:cNvSpPr>
          <p:nvPr>
            <p:ph idx="1"/>
          </p:nvPr>
        </p:nvSpPr>
        <p:spPr>
          <a:xfrm>
            <a:off x="963168" y="682752"/>
            <a:ext cx="10390632" cy="5937504"/>
          </a:xfrm>
        </p:spPr>
        <p:txBody>
          <a:bodyPr>
            <a:normAutofit/>
          </a:bodyPr>
          <a:p>
            <a:pPr indent="0" lvl="0" marL="0">
              <a:buNone/>
            </a:pPr>
            <a:r>
              <a:rPr b="1" dirty="0" lang="en-US"/>
              <a:t>Immediate Causes of Malnutrition:  </a:t>
            </a:r>
            <a:r>
              <a:rPr dirty="0" lang="en-US"/>
              <a:t>Lack of food intake and disease are immediate cause of malnutrition and create a vicious cycle in which disease and malnutrition exacerbate each other. It is known as the Malnutrition- Infection Complex. </a:t>
            </a:r>
            <a:r>
              <a:rPr dirty="0" lang="en-US" smtClean="0"/>
              <a:t>Thus</a:t>
            </a:r>
            <a:r>
              <a:rPr dirty="0" lang="en-US"/>
              <a:t>, lack of food intake and disease must both be addressed to support recovery from </a:t>
            </a:r>
            <a:r>
              <a:rPr dirty="0" lang="en-US" smtClean="0"/>
              <a:t>malnutrition</a:t>
            </a:r>
          </a:p>
          <a:p>
            <a:pPr indent="0" lvl="0" marL="0">
              <a:buNone/>
            </a:pPr>
            <a:r>
              <a:rPr b="1" dirty="0" lang="en-US" smtClean="0"/>
              <a:t>underlying </a:t>
            </a:r>
            <a:r>
              <a:rPr b="1" dirty="0" lang="en-US"/>
              <a:t>causes of malnutrition include: </a:t>
            </a:r>
            <a:endParaRPr dirty="0" lang="en-US"/>
          </a:p>
          <a:p>
            <a:pPr indent="0" marL="0">
              <a:buNone/>
            </a:pPr>
            <a:r>
              <a:rPr b="1" dirty="0" lang="en-US" smtClean="0"/>
              <a:t>Food</a:t>
            </a:r>
            <a:r>
              <a:rPr dirty="0" lang="en-US"/>
              <a:t>: Inadequate household food security (limited access or availability of food). </a:t>
            </a:r>
          </a:p>
          <a:p>
            <a:pPr indent="0" marL="0">
              <a:buNone/>
            </a:pPr>
            <a:r>
              <a:rPr b="1" dirty="0" lang="en-US" smtClean="0"/>
              <a:t>Health</a:t>
            </a:r>
            <a:r>
              <a:rPr dirty="0" lang="en-US"/>
              <a:t>: Limited access to adequate health services and/or inadequate environmental health conditions. </a:t>
            </a:r>
          </a:p>
          <a:p>
            <a:pPr indent="0" marL="0">
              <a:buNone/>
            </a:pPr>
            <a:r>
              <a:rPr b="1" dirty="0" lang="en-US" smtClean="0"/>
              <a:t> </a:t>
            </a:r>
            <a:r>
              <a:rPr b="1" dirty="0" lang="en-US"/>
              <a:t>Care</a:t>
            </a:r>
            <a:r>
              <a:rPr dirty="0" lang="en-US"/>
              <a:t>: Inadequate social and care environment in the household and local community, especially with regard to women and children. </a:t>
            </a:r>
          </a:p>
          <a:p>
            <a:endParaRPr dirty="0"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8872" name="Title 1"/>
          <p:cNvSpPr>
            <a:spLocks noGrp="1"/>
          </p:cNvSpPr>
          <p:nvPr>
            <p:ph type="title"/>
          </p:nvPr>
        </p:nvSpPr>
        <p:spPr/>
        <p:txBody>
          <a:bodyPr/>
          <a:p>
            <a:pPr lvl="0"/>
            <a:r>
              <a:rPr b="1" dirty="0" sz="3200" lang="en-US">
                <a:latin typeface="Times New Roman" panose="02020603050405020304" pitchFamily="18" charset="0"/>
                <a:cs typeface="Times New Roman" panose="02020603050405020304" pitchFamily="18" charset="0"/>
              </a:rPr>
              <a:t>Basic Causes of Malnutrition</a:t>
            </a:r>
            <a:r>
              <a:rPr dirty="0" lang="en-US"/>
              <a:t/>
            </a:r>
            <a:br>
              <a:rPr dirty="0" lang="en-US"/>
            </a:br>
            <a:endParaRPr dirty="0" lang="en-US"/>
          </a:p>
        </p:txBody>
      </p:sp>
      <p:sp>
        <p:nvSpPr>
          <p:cNvPr id="1048873" name="Content Placeholder 2"/>
          <p:cNvSpPr>
            <a:spLocks noGrp="1"/>
          </p:cNvSpPr>
          <p:nvPr>
            <p:ph idx="1"/>
          </p:nvPr>
        </p:nvSpPr>
        <p:spPr>
          <a:xfrm>
            <a:off x="838200" y="1011936"/>
            <a:ext cx="10515600" cy="5165027"/>
          </a:xfrm>
        </p:spPr>
        <p:txBody>
          <a:bodyPr>
            <a:normAutofit/>
          </a:bodyPr>
          <a:p>
            <a:r>
              <a:rPr dirty="0" lang="en-US">
                <a:latin typeface="Times New Roman" panose="02020603050405020304" pitchFamily="18" charset="0"/>
                <a:cs typeface="Times New Roman" panose="02020603050405020304" pitchFamily="18" charset="0"/>
              </a:rPr>
              <a:t>The basic causes of malnutrition in a community originate at the regional and national level, where strategies and policies that affect the allocation of resources (human, economic, political and cultural) influence what happens at community level. Geographical isolation and lack of access to markets due to poor infrastructure can have a huge negative impact on food security.</a:t>
            </a:r>
          </a:p>
          <a:p>
            <a:r>
              <a:rPr dirty="0" lang="en-US">
                <a:latin typeface="Times New Roman" panose="02020603050405020304" pitchFamily="18" charset="0"/>
                <a:cs typeface="Times New Roman" panose="02020603050405020304" pitchFamily="18" charset="0"/>
              </a:rPr>
              <a:t>When conducting an assessment to determine the causes of malnutrition in a community, it is important to research the actions at each level and how these actions, or inactions, influence malnutrition rates.</a:t>
            </a:r>
          </a:p>
          <a:p>
            <a:pPr indent="0" marL="0">
              <a:buNone/>
            </a:pP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8874"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The malnutrition surveillance goal is:</a:t>
            </a:r>
            <a:r>
              <a:rPr dirty="0" lang="en-US"/>
              <a:t/>
            </a:r>
            <a:br>
              <a:rPr dirty="0" lang="en-US"/>
            </a:br>
            <a:endParaRPr dirty="0" lang="en-US"/>
          </a:p>
        </p:txBody>
      </p:sp>
      <p:sp>
        <p:nvSpPr>
          <p:cNvPr id="1048875" name="Content Placeholder 2"/>
          <p:cNvSpPr>
            <a:spLocks noGrp="1"/>
          </p:cNvSpPr>
          <p:nvPr>
            <p:ph idx="1"/>
          </p:nvPr>
        </p:nvSpPr>
        <p:spPr/>
        <p:txBody>
          <a:bodyPr/>
          <a:p>
            <a:pPr indent="0" marL="0">
              <a:buNone/>
            </a:pPr>
            <a:r>
              <a:rPr dirty="0" lang="en-US">
                <a:latin typeface="Times New Roman" panose="02020603050405020304" pitchFamily="18" charset="0"/>
                <a:cs typeface="Times New Roman" panose="02020603050405020304" pitchFamily="18" charset="0"/>
              </a:rPr>
              <a:t>Ministry of Health has decided to integrate malnutrition into the routine surveillance system.</a:t>
            </a:r>
          </a:p>
          <a:p>
            <a:pPr indent="0" marL="0">
              <a:buNone/>
            </a:pPr>
            <a:r>
              <a:rPr b="1" dirty="0" lang="en-GB">
                <a:latin typeface="Times New Roman" panose="02020603050405020304" pitchFamily="18" charset="0"/>
                <a:cs typeface="Times New Roman" panose="02020603050405020304" pitchFamily="18" charset="0"/>
              </a:rPr>
              <a:t>Admission</a:t>
            </a:r>
            <a:r>
              <a:rPr dirty="0" lang="en-GB">
                <a:latin typeface="Times New Roman" panose="02020603050405020304" pitchFamily="18" charset="0"/>
                <a:cs typeface="Times New Roman" panose="02020603050405020304" pitchFamily="18" charset="0"/>
              </a:rPr>
              <a:t>: Children with SAM, appetite and no medical complication. Treated with food supplements such as RUTF and follow-up</a:t>
            </a:r>
            <a:endParaRPr dirty="0" lang="en-US">
              <a:latin typeface="Times New Roman" panose="02020603050405020304" pitchFamily="18" charset="0"/>
              <a:cs typeface="Times New Roman" panose="02020603050405020304" pitchFamily="18" charset="0"/>
            </a:endParaRPr>
          </a:p>
          <a:p>
            <a:pPr indent="0" marL="0">
              <a:buNone/>
            </a:pPr>
            <a:r>
              <a:rPr b="1" dirty="0" lang="en-GB">
                <a:latin typeface="Times New Roman" panose="02020603050405020304" pitchFamily="18" charset="0"/>
                <a:cs typeface="Times New Roman" panose="02020603050405020304" pitchFamily="18" charset="0"/>
              </a:rPr>
              <a:t>Rationale: </a:t>
            </a:r>
            <a:r>
              <a:rPr dirty="0" lang="en-GB">
                <a:latin typeface="Times New Roman" panose="02020603050405020304" pitchFamily="18" charset="0"/>
                <a:cs typeface="Times New Roman" panose="02020603050405020304" pitchFamily="18" charset="0"/>
              </a:rPr>
              <a:t>Children with uncomplicated SAM or those at risk of SAM can be identified and treated at home before complications arise. This will reduce chances of complicating and avoid congestion in hospitals </a:t>
            </a:r>
            <a:endParaRPr dirty="0" lang="en-US">
              <a:latin typeface="Times New Roman" panose="02020603050405020304" pitchFamily="18" charset="0"/>
              <a:cs typeface="Times New Roman" panose="02020603050405020304" pitchFamily="18" charset="0"/>
            </a:endParaRPr>
          </a:p>
          <a:p>
            <a:pPr indent="0" marL="0">
              <a:buNone/>
            </a:pPr>
            <a:r>
              <a:rPr dirty="0" lang="en-US">
                <a:latin typeface="Times New Roman" panose="02020603050405020304" pitchFamily="18" charset="0"/>
                <a:cs typeface="Times New Roman" panose="02020603050405020304" pitchFamily="18" charset="0"/>
              </a:rPr>
              <a:t> </a:t>
            </a:r>
          </a:p>
          <a:p>
            <a:endParaRPr dirty="0"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8876"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Triage of Acute Malnutrition</a:t>
            </a:r>
            <a:r>
              <a:rPr dirty="0" lang="en-US"/>
              <a:t/>
            </a:r>
            <a:br>
              <a:rPr dirty="0" lang="en-US"/>
            </a:br>
            <a:endParaRPr dirty="0" lang="en-US"/>
          </a:p>
        </p:txBody>
      </p:sp>
      <p:sp>
        <p:nvSpPr>
          <p:cNvPr id="1048877" name="Content Placeholder 2"/>
          <p:cNvSpPr>
            <a:spLocks noGrp="1"/>
          </p:cNvSpPr>
          <p:nvPr>
            <p:ph idx="1"/>
          </p:nvPr>
        </p:nvSpPr>
        <p:spPr/>
        <p:txBody>
          <a:bodyPr/>
          <a:p>
            <a:r>
              <a:rPr dirty="0" lang="en-US"/>
              <a:t>Community Health Workers (CHWs) can screen children in the community using MUAC And the presence of </a:t>
            </a:r>
            <a:r>
              <a:rPr dirty="0" lang="en-US" err="1"/>
              <a:t>oedema</a:t>
            </a:r>
            <a:r>
              <a:rPr dirty="0" lang="en-US"/>
              <a:t>. They refer those who are malnourished to a health facility.</a:t>
            </a:r>
          </a:p>
          <a:p>
            <a:r>
              <a:rPr dirty="0" lang="en-US"/>
              <a:t>However, the diagnosis of malnutrition for children under five years old is the responsibility Of health staff at a health clinic, health dispensary, or an out-patient department (OPD) and Hospital casualty department.</a:t>
            </a:r>
          </a:p>
          <a:p>
            <a:endParaRPr dirty="0"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8878"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Causes of malnutrition in </a:t>
            </a:r>
            <a:r>
              <a:rPr b="1" dirty="0" sz="3200" lang="en-US" err="1">
                <a:latin typeface="Times New Roman" panose="02020603050405020304" pitchFamily="18" charset="0"/>
                <a:cs typeface="Times New Roman" panose="02020603050405020304" pitchFamily="18" charset="0"/>
              </a:rPr>
              <a:t>kenya</a:t>
            </a:r>
            <a:r>
              <a:rPr dirty="0" lang="en-US"/>
              <a:t/>
            </a:r>
            <a:br>
              <a:rPr dirty="0" lang="en-US"/>
            </a:br>
            <a:endParaRPr dirty="0" lang="en-US"/>
          </a:p>
        </p:txBody>
      </p:sp>
      <p:sp>
        <p:nvSpPr>
          <p:cNvPr id="1048879" name="Content Placeholder 2"/>
          <p:cNvSpPr>
            <a:spLocks noGrp="1"/>
          </p:cNvSpPr>
          <p:nvPr>
            <p:ph idx="1"/>
          </p:nvPr>
        </p:nvSpPr>
        <p:spPr>
          <a:xfrm>
            <a:off x="838200" y="1146048"/>
            <a:ext cx="10515600" cy="5030915"/>
          </a:xfrm>
        </p:spPr>
        <p:txBody>
          <a:bodyPr/>
          <a:p>
            <a:pPr indent="-514350" lvl="0" marL="514350">
              <a:buFont typeface="+mj-lt"/>
              <a:buAutoNum type="arabicPeriod"/>
            </a:pPr>
            <a:r>
              <a:rPr b="1" dirty="0" lang="en-US"/>
              <a:t>Lifestyle</a:t>
            </a:r>
            <a:r>
              <a:rPr dirty="0" lang="en-US"/>
              <a:t> – </a:t>
            </a:r>
            <a:r>
              <a:rPr dirty="0" lang="en-US" err="1"/>
              <a:t>eg</a:t>
            </a:r>
            <a:r>
              <a:rPr dirty="0" lang="en-US"/>
              <a:t>. Smoking, alcohol, sedentary, junks, faddism</a:t>
            </a:r>
          </a:p>
          <a:p>
            <a:pPr indent="-514350" lvl="0" marL="514350">
              <a:buFont typeface="+mj-lt"/>
              <a:buAutoNum type="arabicPeriod"/>
            </a:pPr>
            <a:r>
              <a:rPr b="1" dirty="0" lang="en-US"/>
              <a:t>Poverty</a:t>
            </a:r>
            <a:r>
              <a:rPr dirty="0" lang="en-US"/>
              <a:t> – not able to afford balanced diet</a:t>
            </a:r>
          </a:p>
          <a:p>
            <a:pPr indent="-514350" lvl="0" marL="514350">
              <a:buFont typeface="+mj-lt"/>
              <a:buAutoNum type="arabicPeriod"/>
            </a:pPr>
            <a:r>
              <a:rPr b="1" dirty="0" lang="en-US"/>
              <a:t>Social economic Status</a:t>
            </a:r>
            <a:r>
              <a:rPr dirty="0" lang="en-US"/>
              <a:t> – feel locally available foods are not the best </a:t>
            </a:r>
          </a:p>
          <a:p>
            <a:pPr indent="-514350" lvl="0" marL="514350">
              <a:buFont typeface="+mj-lt"/>
              <a:buAutoNum type="arabicPeriod"/>
            </a:pPr>
            <a:r>
              <a:rPr b="1" dirty="0" lang="en-US" smtClean="0"/>
              <a:t>Culture Lack </a:t>
            </a:r>
            <a:r>
              <a:rPr b="1" dirty="0" lang="en-US"/>
              <a:t>of knowledge </a:t>
            </a:r>
            <a:r>
              <a:rPr dirty="0" lang="en-US"/>
              <a:t>– not able to make a balanced diet despite every nutrient being available</a:t>
            </a:r>
          </a:p>
          <a:p>
            <a:pPr indent="-514350" lvl="0" marL="514350">
              <a:buFont typeface="+mj-lt"/>
              <a:buAutoNum type="arabicPeriod"/>
            </a:pPr>
            <a:r>
              <a:rPr b="1" dirty="0" lang="en-US"/>
              <a:t>faddism</a:t>
            </a:r>
            <a:endParaRPr dirty="0" lang="en-US"/>
          </a:p>
          <a:p>
            <a:endParaRPr dirty="0"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370" name=""/>
        <p:cNvGrpSpPr/>
        <p:nvPr/>
      </p:nvGrpSpPr>
      <p:grpSpPr>
        <a:xfrm>
          <a:off x="0" y="0"/>
          <a:ext cx="0" cy="0"/>
          <a:chOff x="0" y="0"/>
          <a:chExt cx="0" cy="0"/>
        </a:xfrm>
      </p:grpSpPr>
      <p:sp>
        <p:nvSpPr>
          <p:cNvPr id="1048880" name="Title 1"/>
          <p:cNvSpPr>
            <a:spLocks noGrp="1"/>
          </p:cNvSpPr>
          <p:nvPr>
            <p:ph type="title"/>
          </p:nvPr>
        </p:nvSpPr>
        <p:spPr>
          <a:xfrm>
            <a:off x="938784" y="365125"/>
            <a:ext cx="10415016" cy="1085723"/>
          </a:xfrm>
        </p:spPr>
        <p:txBody>
          <a:bodyPr>
            <a:normAutofit fontScale="90000"/>
          </a:bodyPr>
          <a:p>
            <a:r>
              <a:rPr b="1" dirty="0" sz="3200" lang="en-US">
                <a:latin typeface="Times New Roman" panose="02020603050405020304" pitchFamily="18" charset="0"/>
                <a:cs typeface="Times New Roman" panose="02020603050405020304" pitchFamily="18" charset="0"/>
              </a:rPr>
              <a:t>Nutrition vulnerable groups</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endParaRPr dirty="0" lang="en-US">
              <a:latin typeface="Times New Roman" panose="02020603050405020304" pitchFamily="18" charset="0"/>
              <a:cs typeface="Times New Roman" panose="02020603050405020304" pitchFamily="18" charset="0"/>
            </a:endParaRPr>
          </a:p>
        </p:txBody>
      </p:sp>
      <p:sp>
        <p:nvSpPr>
          <p:cNvPr id="1048881" name="Content Placeholder 2"/>
          <p:cNvSpPr>
            <a:spLocks noGrp="1"/>
          </p:cNvSpPr>
          <p:nvPr>
            <p:ph idx="1"/>
          </p:nvPr>
        </p:nvSpPr>
        <p:spPr>
          <a:xfrm>
            <a:off x="838200" y="950976"/>
            <a:ext cx="10515600" cy="5225987"/>
          </a:xfrm>
        </p:spPr>
        <p:txBody>
          <a:bodyPr>
            <a:normAutofit lnSpcReduction="10000"/>
          </a:bodyPr>
          <a:p>
            <a:r>
              <a:rPr b="1" dirty="0" lang="en-US">
                <a:latin typeface="Times New Roman" panose="02020603050405020304" pitchFamily="18" charset="0"/>
                <a:cs typeface="Times New Roman" panose="02020603050405020304" pitchFamily="18" charset="0"/>
              </a:rPr>
              <a:t>Vulnerability</a:t>
            </a:r>
            <a:r>
              <a:rPr dirty="0" lang="en-US">
                <a:latin typeface="Times New Roman" panose="02020603050405020304" pitchFamily="18" charset="0"/>
                <a:cs typeface="Times New Roman" panose="02020603050405020304" pitchFamily="18" charset="0"/>
              </a:rPr>
              <a:t> is the degree to which a population or organization is unable to anticipate, cope with, resist and recover from the impacts of disasters (WHO, </a:t>
            </a:r>
            <a:r>
              <a:rPr dirty="0" lang="en-US" smtClean="0">
                <a:latin typeface="Times New Roman" panose="02020603050405020304" pitchFamily="18" charset="0"/>
                <a:cs typeface="Times New Roman" panose="02020603050405020304" pitchFamily="18" charset="0"/>
              </a:rPr>
              <a:t>2002) </a:t>
            </a:r>
          </a:p>
          <a:p>
            <a:r>
              <a:rPr dirty="0" lang="en-US" smtClean="0">
                <a:latin typeface="Times New Roman" panose="02020603050405020304" pitchFamily="18" charset="0"/>
                <a:cs typeface="Times New Roman" panose="02020603050405020304" pitchFamily="18" charset="0"/>
              </a:rPr>
              <a:t>Certain </a:t>
            </a:r>
            <a:r>
              <a:rPr dirty="0" lang="en-US">
                <a:latin typeface="Times New Roman" panose="02020603050405020304" pitchFamily="18" charset="0"/>
                <a:cs typeface="Times New Roman" panose="02020603050405020304" pitchFamily="18" charset="0"/>
              </a:rPr>
              <a:t>vulnerable groups in the population have special nutritional needs.</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Pregnant and lactating women</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Infants and children</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School age children</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Refugees and displaced persons</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The elderly</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Immuno suppressed</a:t>
            </a:r>
          </a:p>
          <a:p>
            <a:pPr indent="0" marL="0">
              <a:buNone/>
            </a:pPr>
            <a:r>
              <a:rPr dirty="0" lang="en-US">
                <a:latin typeface="Times New Roman" panose="02020603050405020304" pitchFamily="18" charset="0"/>
                <a:cs typeface="Times New Roman" panose="02020603050405020304" pitchFamily="18" charset="0"/>
              </a:rPr>
              <a:t> </a:t>
            </a:r>
          </a:p>
          <a:p>
            <a:endParaRPr dirty="0"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8882" name="Title 1"/>
          <p:cNvSpPr>
            <a:spLocks noGrp="1"/>
          </p:cNvSpPr>
          <p:nvPr>
            <p:ph type="title"/>
          </p:nvPr>
        </p:nvSpPr>
        <p:spPr>
          <a:xfrm>
            <a:off x="838200" y="365125"/>
            <a:ext cx="10515600" cy="585851"/>
          </a:xfrm>
        </p:spPr>
        <p:txBody>
          <a:bodyPr>
            <a:normAutofit/>
          </a:bodyPr>
          <a:p>
            <a:r>
              <a:rPr b="1" dirty="0" sz="3200" lang="en-US">
                <a:latin typeface="Times New Roman" panose="02020603050405020304" pitchFamily="18" charset="0"/>
                <a:cs typeface="Times New Roman" panose="02020603050405020304" pitchFamily="18" charset="0"/>
              </a:rPr>
              <a:t>Forms of malnutrition</a:t>
            </a:r>
            <a:endParaRPr dirty="0" sz="3200" lang="en-US">
              <a:latin typeface="Times New Roman" panose="02020603050405020304" pitchFamily="18" charset="0"/>
              <a:cs typeface="Times New Roman" panose="02020603050405020304" pitchFamily="18" charset="0"/>
            </a:endParaRPr>
          </a:p>
        </p:txBody>
      </p:sp>
      <p:sp>
        <p:nvSpPr>
          <p:cNvPr id="1048883" name="Content Placeholder 2"/>
          <p:cNvSpPr>
            <a:spLocks noGrp="1"/>
          </p:cNvSpPr>
          <p:nvPr>
            <p:ph idx="1"/>
          </p:nvPr>
        </p:nvSpPr>
        <p:spPr>
          <a:xfrm>
            <a:off x="838200" y="950976"/>
            <a:ext cx="10515600" cy="5779008"/>
          </a:xfrm>
        </p:spPr>
        <p:txBody>
          <a:bodyPr>
            <a:normAutofit/>
          </a:bodyPr>
          <a:p>
            <a:pPr indent="0" lvl="0" marL="0">
              <a:buNone/>
            </a:pPr>
            <a:r>
              <a:rPr b="1" dirty="0" lang="en-US" smtClean="0"/>
              <a:t>Under nutrition</a:t>
            </a:r>
            <a:r>
              <a:rPr dirty="0" lang="en-US" smtClean="0"/>
              <a:t>- </a:t>
            </a:r>
            <a:r>
              <a:rPr dirty="0" lang="en-US"/>
              <a:t>insufficient intake of food-energy and nutrients</a:t>
            </a:r>
          </a:p>
          <a:p>
            <a:pPr indent="0" lvl="0" marL="0">
              <a:buNone/>
            </a:pPr>
            <a:r>
              <a:rPr b="1" dirty="0" lang="en-US" smtClean="0"/>
              <a:t>Over nutrition</a:t>
            </a:r>
            <a:r>
              <a:rPr dirty="0" lang="en-US" smtClean="0"/>
              <a:t>- </a:t>
            </a:r>
            <a:r>
              <a:rPr dirty="0" lang="en-US"/>
              <a:t>excess intake of energy and nutrients</a:t>
            </a:r>
          </a:p>
          <a:p>
            <a:pPr indent="0" lvl="0" marL="0">
              <a:buNone/>
            </a:pPr>
            <a:r>
              <a:rPr b="1" dirty="0" lang="en-US"/>
              <a:t>Micronutrient deficiency</a:t>
            </a:r>
            <a:r>
              <a:rPr dirty="0" lang="en-US"/>
              <a:t>- hidden hunger</a:t>
            </a:r>
          </a:p>
          <a:p>
            <a:pPr indent="0" marL="0">
              <a:buNone/>
            </a:pPr>
            <a:r>
              <a:rPr b="1" dirty="0" lang="en-US"/>
              <a:t>Categories of malnutrition</a:t>
            </a:r>
            <a:endParaRPr dirty="0" lang="en-US"/>
          </a:p>
          <a:p>
            <a:pPr indent="0" marL="0">
              <a:buNone/>
            </a:pPr>
            <a:r>
              <a:rPr dirty="0" lang="en-US"/>
              <a:t>1.  </a:t>
            </a:r>
            <a:r>
              <a:rPr b="1" dirty="0" lang="en-US"/>
              <a:t>Chronic malnutrition</a:t>
            </a:r>
            <a:r>
              <a:rPr dirty="0" lang="en-US"/>
              <a:t>: Determined by a patient’s degree of stunting.</a:t>
            </a:r>
          </a:p>
          <a:p>
            <a:pPr indent="0" marL="0">
              <a:buNone/>
            </a:pPr>
            <a:r>
              <a:rPr dirty="0" lang="en-US"/>
              <a:t>2.  </a:t>
            </a:r>
            <a:r>
              <a:rPr b="1" dirty="0" lang="en-US"/>
              <a:t>Acute malnutrition</a:t>
            </a:r>
            <a:r>
              <a:rPr dirty="0" lang="en-US"/>
              <a:t>: Determined by the patient’s degree of wasting. </a:t>
            </a:r>
          </a:p>
          <a:p>
            <a:pPr indent="0" marL="0">
              <a:buNone/>
            </a:pPr>
            <a:r>
              <a:rPr b="1" dirty="0" lang="en-US"/>
              <a:t>Acute malnutrition is </a:t>
            </a:r>
            <a:r>
              <a:rPr b="1" dirty="0" lang="en-US" smtClean="0"/>
              <a:t>categorized </a:t>
            </a:r>
            <a:r>
              <a:rPr b="1" dirty="0" lang="en-US"/>
              <a:t>into</a:t>
            </a:r>
            <a:r>
              <a:rPr dirty="0" lang="en-US"/>
              <a:t>: </a:t>
            </a:r>
          </a:p>
          <a:p>
            <a:pPr indent="0" lvl="0" marL="0">
              <a:buNone/>
            </a:pPr>
            <a:r>
              <a:rPr dirty="0" lang="en-US"/>
              <a:t>Moderate Acute Malnutrition (</a:t>
            </a:r>
            <a:r>
              <a:rPr b="1" dirty="0" lang="en-US"/>
              <a:t>MAM) </a:t>
            </a:r>
            <a:r>
              <a:rPr dirty="0" lang="en-US"/>
              <a:t>and </a:t>
            </a:r>
          </a:p>
          <a:p>
            <a:pPr indent="0" lvl="0" marL="0">
              <a:buNone/>
            </a:pPr>
            <a:r>
              <a:rPr dirty="0" lang="en-US"/>
              <a:t>Severe Acute Malnutrition (</a:t>
            </a:r>
            <a:r>
              <a:rPr b="1" dirty="0" lang="en-US"/>
              <a:t>SAM</a:t>
            </a:r>
            <a:r>
              <a:rPr dirty="0" lang="en-US"/>
              <a:t>). </a:t>
            </a:r>
          </a:p>
          <a:p>
            <a:endParaRPr dirty="0"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8884"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PROTEIN ENERGY MALNUTRITION(PEM) / PROTEIN CALORIE MALNUTRITION</a:t>
            </a:r>
          </a:p>
        </p:txBody>
      </p:sp>
      <p:sp>
        <p:nvSpPr>
          <p:cNvPr id="1048885" name="Content Placeholder 2"/>
          <p:cNvSpPr>
            <a:spLocks noGrp="1"/>
          </p:cNvSpPr>
          <p:nvPr>
            <p:ph idx="1"/>
          </p:nvPr>
        </p:nvSpPr>
        <p:spPr/>
        <p:txBody>
          <a:bodyPr/>
          <a:p>
            <a:pPr indent="0" marL="0">
              <a:buNone/>
            </a:pPr>
            <a:r>
              <a:rPr dirty="0" lang="en-US" smtClean="0">
                <a:latin typeface="Times New Roman" panose="02020603050405020304" pitchFamily="18" charset="0"/>
                <a:cs typeface="Times New Roman" panose="02020603050405020304" pitchFamily="18" charset="0"/>
              </a:rPr>
              <a:t>PEM </a:t>
            </a:r>
          </a:p>
          <a:p>
            <a:pPr indent="0" marL="0">
              <a:buNone/>
            </a:pPr>
            <a:r>
              <a:rPr dirty="0" lang="en-US">
                <a:latin typeface="Times New Roman" panose="02020603050405020304" pitchFamily="18" charset="0"/>
                <a:cs typeface="Times New Roman" panose="02020603050405020304" pitchFamily="18" charset="0"/>
              </a:rPr>
              <a:t>is a condition that develops when the body does not get the proper amount of </a:t>
            </a:r>
            <a:r>
              <a:rPr b="1" dirty="0" lang="en-US">
                <a:solidFill>
                  <a:srgbClr val="FF0000"/>
                </a:solidFill>
                <a:latin typeface="Times New Roman" panose="02020603050405020304" pitchFamily="18" charset="0"/>
                <a:cs typeface="Times New Roman" panose="02020603050405020304" pitchFamily="18" charset="0"/>
              </a:rPr>
              <a:t>protein</a:t>
            </a:r>
            <a:r>
              <a:rPr dirty="0" lang="en-US">
                <a:solidFill>
                  <a:srgbClr val="FF0000"/>
                </a:solidFill>
                <a:latin typeface="Times New Roman" panose="02020603050405020304" pitchFamily="18" charset="0"/>
                <a:cs typeface="Times New Roman" panose="02020603050405020304" pitchFamily="18" charset="0"/>
              </a:rPr>
              <a:t>, </a:t>
            </a:r>
            <a:r>
              <a:rPr b="1" dirty="0" lang="en-US">
                <a:solidFill>
                  <a:srgbClr val="FF0000"/>
                </a:solidFill>
                <a:latin typeface="Times New Roman" panose="02020603050405020304" pitchFamily="18" charset="0"/>
                <a:cs typeface="Times New Roman" panose="02020603050405020304" pitchFamily="18" charset="0"/>
              </a:rPr>
              <a:t>CHO</a:t>
            </a:r>
            <a:r>
              <a:rPr dirty="0" lang="en-US">
                <a:solidFill>
                  <a:srgbClr val="FF0000"/>
                </a:solidFill>
                <a:latin typeface="Times New Roman" panose="02020603050405020304" pitchFamily="18" charset="0"/>
                <a:cs typeface="Times New Roman" panose="02020603050405020304" pitchFamily="18" charset="0"/>
              </a:rPr>
              <a:t>, vitamins and other nutrients </a:t>
            </a:r>
            <a:r>
              <a:rPr dirty="0" lang="en-US">
                <a:latin typeface="Times New Roman" panose="02020603050405020304" pitchFamily="18" charset="0"/>
                <a:cs typeface="Times New Roman" panose="02020603050405020304" pitchFamily="18" charset="0"/>
              </a:rPr>
              <a:t>it needs to </a:t>
            </a:r>
            <a:r>
              <a:rPr dirty="0" lang="en-US" smtClean="0">
                <a:latin typeface="Times New Roman" panose="02020603050405020304" pitchFamily="18" charset="0"/>
                <a:cs typeface="Times New Roman" panose="02020603050405020304" pitchFamily="18" charset="0"/>
              </a:rPr>
              <a:t>maintain </a:t>
            </a:r>
            <a:r>
              <a:rPr dirty="0" lang="en-US">
                <a:latin typeface="Times New Roman" panose="02020603050405020304" pitchFamily="18" charset="0"/>
                <a:cs typeface="Times New Roman" panose="02020603050405020304" pitchFamily="18" charset="0"/>
              </a:rPr>
              <a:t>healthy tissues and organ function</a:t>
            </a:r>
            <a:r>
              <a:rPr dirty="0" lang="en-US" smtClean="0">
                <a:latin typeface="Times New Roman" panose="02020603050405020304" pitchFamily="18" charset="0"/>
                <a:cs typeface="Times New Roman" panose="02020603050405020304" pitchFamily="18" charset="0"/>
              </a:rPr>
              <a:t>.</a:t>
            </a:r>
          </a:p>
          <a:p>
            <a:pPr indent="0" marL="0">
              <a:buNone/>
            </a:pPr>
            <a:r>
              <a:rPr altLang="en-US" b="1" dirty="0" lang="en-US" smtClean="0">
                <a:latin typeface="Times New Roman" panose="02020603050405020304" pitchFamily="18" charset="0"/>
                <a:cs typeface="Times New Roman" panose="02020603050405020304" pitchFamily="18" charset="0"/>
              </a:rPr>
              <a:t>Kwashiorkor </a:t>
            </a:r>
            <a:r>
              <a:rPr altLang="en-US" b="1" dirty="0" lang="en-US">
                <a:latin typeface="Times New Roman" panose="02020603050405020304" pitchFamily="18" charset="0"/>
                <a:cs typeface="Times New Roman" panose="02020603050405020304" pitchFamily="18" charset="0"/>
              </a:rPr>
              <a:t>and </a:t>
            </a:r>
            <a:r>
              <a:rPr altLang="en-US" b="1" dirty="0" lang="en-US" smtClean="0">
                <a:latin typeface="Times New Roman" panose="02020603050405020304" pitchFamily="18" charset="0"/>
                <a:cs typeface="Times New Roman" panose="02020603050405020304" pitchFamily="18" charset="0"/>
              </a:rPr>
              <a:t>marasmus</a:t>
            </a:r>
          </a:p>
          <a:p>
            <a:pPr indent="0" marL="0">
              <a:buNone/>
            </a:pPr>
            <a:r>
              <a:rPr dirty="0" lang="en-US">
                <a:latin typeface="Times New Roman" panose="02020603050405020304" pitchFamily="18" charset="0"/>
                <a:cs typeface="Times New Roman" panose="02020603050405020304" pitchFamily="18" charset="0"/>
              </a:rPr>
              <a:t>It occurs during periods of starvation and when dietary intake is inadequate to meet increased requirements</a:t>
            </a:r>
          </a:p>
          <a:p>
            <a:pPr indent="0" marL="0">
              <a:buNone/>
            </a:pPr>
            <a:endParaRPr altLang="en-US" b="1"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633" name="Title 1"/>
          <p:cNvSpPr>
            <a:spLocks noGrp="1"/>
          </p:cNvSpPr>
          <p:nvPr>
            <p:ph type="title"/>
          </p:nvPr>
        </p:nvSpPr>
        <p:spPr/>
        <p:txBody>
          <a:bodyPr>
            <a:normAutofit/>
          </a:bodyPr>
          <a:p>
            <a:r>
              <a:rPr b="1" dirty="0" sz="3200" lang="en-US"/>
              <a:t>Protein deficiency </a:t>
            </a:r>
            <a:r>
              <a:rPr dirty="0" sz="3200" lang="en-US"/>
              <a:t/>
            </a:r>
            <a:br>
              <a:rPr dirty="0" sz="3200" lang="en-US"/>
            </a:br>
            <a:endParaRPr dirty="0" sz="3200" lang="en-US"/>
          </a:p>
        </p:txBody>
      </p:sp>
      <p:sp>
        <p:nvSpPr>
          <p:cNvPr id="1048634" name="Content Placeholder 2"/>
          <p:cNvSpPr>
            <a:spLocks noGrp="1"/>
          </p:cNvSpPr>
          <p:nvPr>
            <p:ph idx="1"/>
          </p:nvPr>
        </p:nvSpPr>
        <p:spPr>
          <a:xfrm>
            <a:off x="838200" y="1267968"/>
            <a:ext cx="10515600" cy="5327904"/>
          </a:xfrm>
        </p:spPr>
        <p:txBody>
          <a:bodyPr>
            <a:normAutofit/>
          </a:bodyPr>
          <a:p>
            <a:pPr indent="0" marL="0">
              <a:buNone/>
            </a:pPr>
            <a:r>
              <a:rPr b="1" dirty="0" lang="en-US"/>
              <a:t>Protein energy malnutrition (PEM) </a:t>
            </a:r>
            <a:r>
              <a:rPr dirty="0" lang="en-US"/>
              <a:t>is one of the most common health problems in the developing countries. It is in two forms</a:t>
            </a:r>
          </a:p>
          <a:p>
            <a:pPr indent="0" lvl="0" marL="0">
              <a:buNone/>
            </a:pPr>
            <a:r>
              <a:rPr b="1" dirty="0" lang="en-US"/>
              <a:t>Marasmus-</a:t>
            </a:r>
            <a:r>
              <a:rPr dirty="0" lang="en-US"/>
              <a:t> due to starvation leading to auto digestion of body tissues. Kwashiorkor- unbalanced diet</a:t>
            </a:r>
          </a:p>
          <a:p>
            <a:pPr indent="0" marL="0">
              <a:buNone/>
            </a:pPr>
            <a:r>
              <a:rPr dirty="0" lang="en-US"/>
              <a:t>Essential features of </a:t>
            </a:r>
          </a:p>
          <a:p>
            <a:pPr indent="0" marL="0">
              <a:buNone/>
            </a:pPr>
            <a:r>
              <a:rPr dirty="0" lang="en-US"/>
              <a:t>  </a:t>
            </a:r>
            <a:r>
              <a:rPr b="1" dirty="0" lang="en-US"/>
              <a:t>Marasmus – </a:t>
            </a:r>
            <a:r>
              <a:rPr dirty="0" lang="en-US"/>
              <a:t>marked wasting of muscles, severe growth retardation and texture modification of hair.</a:t>
            </a:r>
          </a:p>
          <a:p>
            <a:pPr indent="0" marL="0">
              <a:buNone/>
            </a:pPr>
            <a:r>
              <a:rPr b="1" dirty="0" lang="en-US"/>
              <a:t>Kwashiorkor-</a:t>
            </a:r>
            <a:r>
              <a:rPr dirty="0" lang="en-US"/>
              <a:t> oedema of the face, lower limbs and sometimes generalized growth retardation less than in Marasmus, mental changes, hair usually sparse straight silky and depigmented and skin may be depigmented. </a:t>
            </a:r>
          </a:p>
        </p:txBody>
      </p:sp>
    </p:spTree>
  </p:cSld>
  <p:clrMapOvr>
    <a:masterClrMapping/>
  </p:clrMapOvr>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8886"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Prevalence of malnutrition </a:t>
            </a:r>
          </a:p>
        </p:txBody>
      </p:sp>
      <p:sp>
        <p:nvSpPr>
          <p:cNvPr id="1048887" name="Content Placeholder 2"/>
          <p:cNvSpPr>
            <a:spLocks noGrp="1"/>
          </p:cNvSpPr>
          <p:nvPr>
            <p:ph idx="1"/>
          </p:nvPr>
        </p:nvSpPr>
        <p:spPr>
          <a:xfrm>
            <a:off x="838200" y="1231392"/>
            <a:ext cx="10515600" cy="5449824"/>
          </a:xfrm>
        </p:spPr>
        <p:txBody>
          <a:bodyPr>
            <a:normAutofit/>
          </a:bodyPr>
          <a:p>
            <a:pPr algn="just">
              <a:buFont typeface="Wingdings 3" panose="05040102010807070707" pitchFamily="18" charset="2"/>
              <a:buNone/>
            </a:pPr>
            <a:r>
              <a:rPr dirty="0" lang="en-US">
                <a:latin typeface="Times New Roman" panose="02020603050405020304" pitchFamily="18" charset="0"/>
                <a:cs typeface="Times New Roman" panose="02020603050405020304" pitchFamily="18" charset="0"/>
              </a:rPr>
              <a:t>Malnutrition remains of the worlds highest priority health issues not only because its effects are so widespread and long lasting, but also because it can be eradicated. </a:t>
            </a:r>
          </a:p>
          <a:p>
            <a:pPr algn="just">
              <a:buFont typeface="Wingdings 3" panose="05040102010807070707" pitchFamily="18" charset="2"/>
              <a:buNone/>
            </a:pPr>
            <a:r>
              <a:rPr dirty="0" lang="en-US">
                <a:latin typeface="Times New Roman" panose="02020603050405020304" pitchFamily="18" charset="0"/>
                <a:cs typeface="Times New Roman" panose="02020603050405020304" pitchFamily="18" charset="0"/>
              </a:rPr>
              <a:t>         </a:t>
            </a:r>
          </a:p>
          <a:p>
            <a:pPr algn="just">
              <a:buFont typeface="Wingdings 3" panose="05040102010807070707" pitchFamily="18" charset="2"/>
              <a:buNone/>
            </a:pPr>
            <a:r>
              <a:rPr dirty="0" lang="en-US">
                <a:latin typeface="Times New Roman" panose="02020603050405020304" pitchFamily="18" charset="0"/>
                <a:cs typeface="Times New Roman" panose="02020603050405020304" pitchFamily="18" charset="0"/>
              </a:rPr>
              <a:t>More than 35% of all preschool age children in developing countries are under weight.</a:t>
            </a:r>
          </a:p>
          <a:p>
            <a:pPr algn="just">
              <a:buFont typeface="Wingdings 3" panose="05040102010807070707" pitchFamily="18" charset="2"/>
              <a:buNone/>
            </a:pPr>
            <a:r>
              <a:rPr dirty="0" lang="en-US">
                <a:latin typeface="Times New Roman" panose="02020603050405020304" pitchFamily="18" charset="0"/>
                <a:cs typeface="Times New Roman" panose="02020603050405020304" pitchFamily="18" charset="0"/>
              </a:rPr>
              <a:t>         </a:t>
            </a:r>
          </a:p>
          <a:p>
            <a:pPr algn="just">
              <a:buFont typeface="Wingdings 3" panose="05040102010807070707" pitchFamily="18" charset="2"/>
              <a:buNone/>
            </a:pPr>
            <a:r>
              <a:rPr dirty="0" lang="en-US">
                <a:latin typeface="Times New Roman" panose="02020603050405020304" pitchFamily="18" charset="0"/>
                <a:cs typeface="Times New Roman" panose="02020603050405020304" pitchFamily="18" charset="0"/>
              </a:rPr>
              <a:t>The </a:t>
            </a:r>
            <a:r>
              <a:rPr b="1" dirty="0" lang="en-US" err="1">
                <a:latin typeface="Times New Roman" panose="02020603050405020304" pitchFamily="18" charset="0"/>
                <a:cs typeface="Times New Roman" panose="02020603050405020304" pitchFamily="18" charset="0"/>
              </a:rPr>
              <a:t>unicef</a:t>
            </a:r>
            <a:r>
              <a:rPr dirty="0" lang="en-US">
                <a:latin typeface="Times New Roman" panose="02020603050405020304" pitchFamily="18" charset="0"/>
                <a:cs typeface="Times New Roman" panose="02020603050405020304" pitchFamily="18" charset="0"/>
              </a:rPr>
              <a:t> report found that </a:t>
            </a:r>
            <a:r>
              <a:rPr b="1" dirty="0" lang="en-US">
                <a:latin typeface="Times New Roman" panose="02020603050405020304" pitchFamily="18" charset="0"/>
                <a:cs typeface="Times New Roman" panose="02020603050405020304" pitchFamily="18" charset="0"/>
              </a:rPr>
              <a:t>146</a:t>
            </a:r>
            <a:r>
              <a:rPr dirty="0" lang="en-US">
                <a:latin typeface="Times New Roman" panose="02020603050405020304" pitchFamily="18" charset="0"/>
                <a:cs typeface="Times New Roman" panose="02020603050405020304" pitchFamily="18" charset="0"/>
              </a:rPr>
              <a:t> million children under five years in the developing world are suffering from insufficient food intake, repeated infections diseases, muscle wasting and vitamin deficiencies.</a:t>
            </a:r>
          </a:p>
          <a:p>
            <a:endParaRPr dirty="0"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8888" name="Title 1"/>
          <p:cNvSpPr>
            <a:spLocks noGrp="1"/>
          </p:cNvSpPr>
          <p:nvPr>
            <p:ph type="title"/>
          </p:nvPr>
        </p:nvSpPr>
        <p:spPr/>
        <p:txBody>
          <a:bodyPr>
            <a:normAutofit/>
          </a:bodyPr>
          <a:p>
            <a:r>
              <a:rPr b="1" dirty="0" sz="3600" lang="en-US">
                <a:latin typeface="Times New Roman" panose="02020603050405020304" pitchFamily="18" charset="0"/>
                <a:cs typeface="Times New Roman" panose="02020603050405020304" pitchFamily="18" charset="0"/>
              </a:rPr>
              <a:t>Severe Acute Malnutrition (SAM</a:t>
            </a:r>
            <a:r>
              <a:rPr b="1" dirty="0" sz="3600" lang="en-US" smtClean="0">
                <a:latin typeface="Times New Roman" panose="02020603050405020304" pitchFamily="18" charset="0"/>
                <a:cs typeface="Times New Roman" panose="02020603050405020304" pitchFamily="18" charset="0"/>
              </a:rPr>
              <a:t>)</a:t>
            </a:r>
            <a:r>
              <a:rPr dirty="0" lang="en-US"/>
              <a:t/>
            </a:r>
            <a:br>
              <a:rPr dirty="0" lang="en-US"/>
            </a:br>
            <a:endParaRPr dirty="0" lang="en-US"/>
          </a:p>
        </p:txBody>
      </p:sp>
      <p:sp>
        <p:nvSpPr>
          <p:cNvPr id="1048889" name="Content Placeholder 2"/>
          <p:cNvSpPr>
            <a:spLocks noGrp="1"/>
          </p:cNvSpPr>
          <p:nvPr>
            <p:ph idx="1"/>
          </p:nvPr>
        </p:nvSpPr>
        <p:spPr>
          <a:xfrm>
            <a:off x="838200" y="1243584"/>
            <a:ext cx="10515600" cy="5181600"/>
          </a:xfrm>
        </p:spPr>
        <p:txBody>
          <a:bodyPr>
            <a:normAutofit/>
          </a:bodyPr>
          <a:p>
            <a:pPr indent="0" marL="0">
              <a:buNone/>
            </a:pPr>
            <a:r>
              <a:rPr b="1" dirty="0" lang="en-US">
                <a:latin typeface="Times New Roman" panose="02020603050405020304" pitchFamily="18" charset="0"/>
                <a:cs typeface="Times New Roman" panose="02020603050405020304" pitchFamily="18" charset="0"/>
              </a:rPr>
              <a:t>(SAM) </a:t>
            </a:r>
            <a:r>
              <a:rPr b="1" dirty="0" lang="en-US" smtClean="0">
                <a:latin typeface="Times New Roman" panose="02020603050405020304" pitchFamily="18" charset="0"/>
                <a:cs typeface="Times New Roman" panose="02020603050405020304" pitchFamily="18" charset="0"/>
              </a:rPr>
              <a:t>is further </a:t>
            </a:r>
            <a:r>
              <a:rPr b="1" dirty="0" lang="en-US">
                <a:latin typeface="Times New Roman" panose="02020603050405020304" pitchFamily="18" charset="0"/>
                <a:cs typeface="Times New Roman" panose="02020603050405020304" pitchFamily="18" charset="0"/>
              </a:rPr>
              <a:t>divided into</a:t>
            </a:r>
            <a:r>
              <a:rPr dirty="0" lang="en-US" smtClean="0">
                <a:latin typeface="Times New Roman" panose="02020603050405020304" pitchFamily="18" charset="0"/>
                <a:cs typeface="Times New Roman" panose="02020603050405020304" pitchFamily="18" charset="0"/>
              </a:rPr>
              <a:t>:</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Marasmus</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Kwashiorkor </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Marasmic kwashiorkor ( combination of 1 &amp; 2</a:t>
            </a:r>
            <a:r>
              <a:rPr dirty="0" lang="en-US" smtClean="0">
                <a:latin typeface="Times New Roman" panose="02020603050405020304" pitchFamily="18" charset="0"/>
                <a:cs typeface="Times New Roman" panose="02020603050405020304" pitchFamily="18" charset="0"/>
              </a:rPr>
              <a:t>)</a:t>
            </a:r>
          </a:p>
          <a:p>
            <a:pPr indent="0" lvl="0" marL="0">
              <a:buNone/>
            </a:pPr>
            <a:endParaRPr dirty="0" lang="en-US">
              <a:latin typeface="Times New Roman" panose="02020603050405020304" pitchFamily="18" charset="0"/>
              <a:cs typeface="Times New Roman" panose="02020603050405020304" pitchFamily="18" charset="0"/>
            </a:endParaRPr>
          </a:p>
          <a:p>
            <a:pPr indent="0" marL="0">
              <a:buNone/>
            </a:pPr>
            <a:r>
              <a:rPr b="1" dirty="0" lang="en-US"/>
              <a:t>There are two basic objectives in the management of acute malnutrition:</a:t>
            </a:r>
            <a:endParaRPr dirty="0" lang="en-US"/>
          </a:p>
          <a:p>
            <a:pPr indent="0" marL="0">
              <a:buNone/>
            </a:pPr>
            <a:r>
              <a:rPr dirty="0" lang="en-US" smtClean="0"/>
              <a:t>1</a:t>
            </a:r>
            <a:r>
              <a:rPr dirty="0" lang="en-US"/>
              <a:t>. To prevent malnutrition by early identification, public health interventions </a:t>
            </a:r>
            <a:r>
              <a:rPr dirty="0" lang="en-US" smtClean="0"/>
              <a:t>	and </a:t>
            </a:r>
            <a:r>
              <a:rPr dirty="0" lang="en-US"/>
              <a:t>nutrition education </a:t>
            </a:r>
          </a:p>
          <a:p>
            <a:pPr indent="0" marL="0">
              <a:buNone/>
            </a:pPr>
            <a:r>
              <a:rPr dirty="0" lang="en-US"/>
              <a:t>2. To treat acute malnutrition to reduce morbidity and mortality. </a:t>
            </a:r>
          </a:p>
          <a:p>
            <a:pPr indent="0" marL="0">
              <a:buNone/>
            </a:pPr>
            <a:endParaRPr dirty="0"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8890"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MARASMUS</a:t>
            </a:r>
            <a:r>
              <a:rPr dirty="0" lang="en-US"/>
              <a:t/>
            </a:r>
            <a:br>
              <a:rPr dirty="0" lang="en-US"/>
            </a:br>
            <a:endParaRPr dirty="0" lang="en-US"/>
          </a:p>
        </p:txBody>
      </p:sp>
      <p:sp>
        <p:nvSpPr>
          <p:cNvPr id="1048891" name="Content Placeholder 2"/>
          <p:cNvSpPr>
            <a:spLocks noGrp="1"/>
          </p:cNvSpPr>
          <p:nvPr>
            <p:ph idx="1"/>
          </p:nvPr>
        </p:nvSpPr>
        <p:spPr>
          <a:xfrm>
            <a:off x="1011936" y="1036320"/>
            <a:ext cx="10341864" cy="5140643"/>
          </a:xfrm>
        </p:spPr>
        <p:txBody>
          <a:bodyPr/>
          <a:p>
            <a:pPr indent="-468904" marL="468904">
              <a:lnSpc>
                <a:spcPct val="80000"/>
              </a:lnSpc>
              <a:buFont typeface="Wingdings 3" panose="05040102010807070707" pitchFamily="18" charset="2"/>
              <a:buNone/>
            </a:pPr>
            <a:r>
              <a:rPr dirty="0" lang="en-US" u="sng"/>
              <a:t>Definition</a:t>
            </a:r>
            <a:r>
              <a:rPr dirty="0" sz="2400" lang="en-US"/>
              <a:t>:   </a:t>
            </a:r>
          </a:p>
          <a:p>
            <a:pPr algn="just" indent="-468904" marL="468904">
              <a:lnSpc>
                <a:spcPct val="80000"/>
              </a:lnSpc>
              <a:buFont typeface="Wingdings 3" panose="05040102010807070707" pitchFamily="18" charset="2"/>
              <a:buNone/>
            </a:pPr>
            <a:r>
              <a:rPr dirty="0" sz="2400" i="1" lang="en-US"/>
              <a:t>              </a:t>
            </a:r>
            <a:r>
              <a:rPr dirty="0" lang="en-US"/>
              <a:t>It is a clinical syndrome and a form of under nutrition characterized by failure to gain weight due to inadequate </a:t>
            </a:r>
            <a:r>
              <a:rPr dirty="0" i="1" lang="en-US"/>
              <a:t>caloric intake</a:t>
            </a:r>
            <a:r>
              <a:rPr dirty="0" lang="en-US"/>
              <a:t>.</a:t>
            </a:r>
            <a:endParaRPr dirty="0" lang="en-US" u="sng"/>
          </a:p>
          <a:p>
            <a:pPr indent="-468904" marL="468904">
              <a:lnSpc>
                <a:spcPct val="80000"/>
              </a:lnSpc>
              <a:buFont typeface="Wingdings 3" panose="05040102010807070707" pitchFamily="18" charset="2"/>
              <a:buNone/>
            </a:pPr>
            <a:endParaRPr dirty="0" i="1" lang="en-US" u="sng">
              <a:solidFill>
                <a:schemeClr val="folHlink"/>
              </a:solidFill>
            </a:endParaRPr>
          </a:p>
          <a:p>
            <a:pPr indent="-468904" marL="468904">
              <a:lnSpc>
                <a:spcPct val="80000"/>
              </a:lnSpc>
              <a:buFont typeface="Wingdings 3" panose="05040102010807070707" pitchFamily="18" charset="2"/>
              <a:buNone/>
            </a:pPr>
            <a:r>
              <a:rPr dirty="0" lang="en-US" u="sng"/>
              <a:t>Incidence:</a:t>
            </a:r>
            <a:r>
              <a:rPr dirty="0" sz="2400" lang="en-US" u="sng"/>
              <a:t>  </a:t>
            </a:r>
          </a:p>
          <a:p>
            <a:pPr indent="-468904" marL="468904">
              <a:lnSpc>
                <a:spcPct val="80000"/>
              </a:lnSpc>
              <a:buFont typeface="Wingdings 3" panose="05040102010807070707" pitchFamily="18" charset="2"/>
              <a:buNone/>
            </a:pPr>
            <a:r>
              <a:rPr dirty="0" sz="2400" i="1" lang="en-US"/>
              <a:t>              </a:t>
            </a:r>
            <a:r>
              <a:rPr dirty="0" lang="en-US"/>
              <a:t>commonly in infants between the age of 6months. - 2years.</a:t>
            </a:r>
            <a:endParaRPr dirty="0" sz="2400" i="1" lang="en-US"/>
          </a:p>
          <a:p>
            <a:r>
              <a:rPr dirty="0" lang="en-US"/>
              <a:t>Also referred as </a:t>
            </a:r>
            <a:r>
              <a:rPr dirty="0" lang="en-US" smtClean="0"/>
              <a:t>wasting Often </a:t>
            </a:r>
            <a:r>
              <a:rPr dirty="0" lang="en-US"/>
              <a:t>identified by person’s physical appearance which become skeletally </a:t>
            </a:r>
            <a:r>
              <a:rPr dirty="0" lang="en-US" smtClean="0"/>
              <a:t>thin due to Loss </a:t>
            </a:r>
            <a:r>
              <a:rPr dirty="0" lang="en-US"/>
              <a:t>of body fat and muscle tissues leads to withered appearance</a:t>
            </a:r>
          </a:p>
          <a:p>
            <a:pPr>
              <a:buFont typeface="Courier New" panose="02070309020205020404" pitchFamily="49" charset="0"/>
              <a:buChar char="o"/>
            </a:pPr>
            <a:endParaRPr dirty="0"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8892" name="Title 1"/>
          <p:cNvSpPr>
            <a:spLocks noGrp="1"/>
          </p:cNvSpPr>
          <p:nvPr>
            <p:ph type="title"/>
          </p:nvPr>
        </p:nvSpPr>
        <p:spPr>
          <a:xfrm>
            <a:off x="1024128" y="365125"/>
            <a:ext cx="10329672" cy="695579"/>
          </a:xfrm>
        </p:spPr>
        <p:txBody>
          <a:bodyPr>
            <a:normAutofit/>
          </a:bodyPr>
          <a:p>
            <a:r>
              <a:rPr b="1" dirty="0" sz="3200" lang="en-US">
                <a:latin typeface="Times New Roman" panose="02020603050405020304" pitchFamily="18" charset="0"/>
                <a:cs typeface="Times New Roman" panose="02020603050405020304" pitchFamily="18" charset="0"/>
              </a:rPr>
              <a:t>Etiology</a:t>
            </a:r>
          </a:p>
        </p:txBody>
      </p:sp>
      <p:sp>
        <p:nvSpPr>
          <p:cNvPr id="1048893" name="Content Placeholder 2"/>
          <p:cNvSpPr>
            <a:spLocks noGrp="1"/>
          </p:cNvSpPr>
          <p:nvPr>
            <p:ph idx="1"/>
          </p:nvPr>
        </p:nvSpPr>
        <p:spPr>
          <a:xfrm>
            <a:off x="938784" y="938784"/>
            <a:ext cx="10415016" cy="5693664"/>
          </a:xfrm>
        </p:spPr>
        <p:txBody>
          <a:bodyPr>
            <a:normAutofit lnSpcReduction="10000"/>
          </a:bodyPr>
          <a:p>
            <a:pPr indent="0" marL="0">
              <a:buNone/>
            </a:pPr>
            <a:r>
              <a:rPr b="1" dirty="0" lang="en-US"/>
              <a:t>1- Dietary errors</a:t>
            </a:r>
          </a:p>
          <a:p>
            <a:pPr indent="0" marL="0">
              <a:buNone/>
            </a:pPr>
            <a:r>
              <a:rPr b="1" dirty="0" lang="en-US"/>
              <a:t>2 – Infection :</a:t>
            </a:r>
            <a:r>
              <a:rPr dirty="0" lang="en-US"/>
              <a:t>Acute or chronic as T.B, otitis media </a:t>
            </a:r>
            <a:r>
              <a:rPr dirty="0" lang="en-US" err="1"/>
              <a:t>pyelo</a:t>
            </a:r>
            <a:r>
              <a:rPr dirty="0" lang="en-US"/>
              <a:t>  nephritis</a:t>
            </a:r>
            <a:endParaRPr b="1" dirty="0" lang="en-US"/>
          </a:p>
          <a:p>
            <a:pPr indent="0" marL="0">
              <a:buNone/>
            </a:pPr>
            <a:r>
              <a:rPr b="1" dirty="0" lang="en-US"/>
              <a:t>3- Gastroenteritis: </a:t>
            </a:r>
            <a:r>
              <a:rPr dirty="0" lang="en-US"/>
              <a:t>(acute or chronic )</a:t>
            </a:r>
            <a:endParaRPr b="1" dirty="0" lang="en-US"/>
          </a:p>
          <a:p>
            <a:pPr indent="0" marL="0">
              <a:buNone/>
            </a:pPr>
            <a:r>
              <a:rPr b="1" dirty="0" lang="en-US"/>
              <a:t>4- parasitic infection situations as:</a:t>
            </a:r>
            <a:r>
              <a:rPr dirty="0" lang="en-US"/>
              <a:t> </a:t>
            </a:r>
            <a:r>
              <a:rPr dirty="0" lang="en-US" err="1"/>
              <a:t>Ascaris</a:t>
            </a:r>
            <a:r>
              <a:rPr dirty="0" lang="en-US"/>
              <a:t>, </a:t>
            </a:r>
            <a:r>
              <a:rPr dirty="0" lang="en-US" err="1"/>
              <a:t>ankylostoma</a:t>
            </a:r>
            <a:r>
              <a:rPr dirty="0" lang="en-US"/>
              <a:t> ,giardia </a:t>
            </a:r>
          </a:p>
          <a:p>
            <a:pPr indent="0" marL="0">
              <a:buNone/>
            </a:pPr>
            <a:r>
              <a:rPr b="1" dirty="0" lang="en-US"/>
              <a:t>5-Congenital anomalies as: </a:t>
            </a:r>
            <a:r>
              <a:rPr dirty="0" lang="en-US"/>
              <a:t>Cardiac (P.D.A ,V.S.D, TF) ,Renal (renal agenesis, obstructive uropathy) ,G.I.T (pyloric stenosis , </a:t>
            </a:r>
            <a:r>
              <a:rPr dirty="0" lang="en-US" err="1"/>
              <a:t>cleftlip</a:t>
            </a:r>
            <a:r>
              <a:rPr dirty="0" lang="en-US"/>
              <a:t> or palate </a:t>
            </a:r>
            <a:endParaRPr b="1" dirty="0" lang="en-US"/>
          </a:p>
          <a:p>
            <a:pPr indent="0" marL="0">
              <a:buNone/>
            </a:pPr>
            <a:r>
              <a:rPr b="1" dirty="0" lang="en-US"/>
              <a:t>6-Metabolic diseases.:</a:t>
            </a:r>
            <a:r>
              <a:rPr dirty="0" lang="en-US"/>
              <a:t> Galactosemia, Fructose intolerance, Idiopathic hypocalcaemia </a:t>
            </a:r>
          </a:p>
          <a:p>
            <a:pPr indent="0" marL="0">
              <a:buNone/>
            </a:pPr>
            <a:r>
              <a:rPr b="1" dirty="0" lang="en-US"/>
              <a:t>7</a:t>
            </a:r>
            <a:r>
              <a:rPr dirty="0" lang="en-US"/>
              <a:t>-</a:t>
            </a:r>
            <a:r>
              <a:rPr b="1" dirty="0" lang="en-US"/>
              <a:t> Prematurity</a:t>
            </a:r>
          </a:p>
          <a:p>
            <a:pPr indent="0" marL="0">
              <a:buNone/>
            </a:pPr>
            <a:r>
              <a:rPr b="1" dirty="0" lang="en-US"/>
              <a:t>8- Some cases of mental retardation</a:t>
            </a:r>
          </a:p>
          <a:p>
            <a:pPr indent="0" marL="0">
              <a:buNone/>
            </a:pPr>
            <a:r>
              <a:rPr b="1" dirty="0" lang="en-US"/>
              <a:t>9- Low socio economic status </a:t>
            </a:r>
          </a:p>
          <a:p>
            <a:pPr indent="0" marL="0">
              <a:buNone/>
            </a:pPr>
            <a:r>
              <a:rPr b="1" dirty="0" lang="en-US"/>
              <a:t>10-Endocrine causes </a:t>
            </a:r>
            <a:r>
              <a:rPr dirty="0" lang="en-US"/>
              <a:t>(  </a:t>
            </a:r>
            <a:r>
              <a:rPr dirty="0" lang="en-US" err="1"/>
              <a:t>DM.hyperthyroidism</a:t>
            </a:r>
            <a:r>
              <a:rPr dirty="0" lang="en-US"/>
              <a:t> )</a:t>
            </a:r>
          </a:p>
          <a:p>
            <a:endParaRPr dirty="0"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8894"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Assessment of Marasmic Child/Infant </a:t>
            </a:r>
          </a:p>
        </p:txBody>
      </p:sp>
      <p:sp>
        <p:nvSpPr>
          <p:cNvPr id="1048895" name="Content Placeholder 2"/>
          <p:cNvSpPr>
            <a:spLocks noGrp="1"/>
          </p:cNvSpPr>
          <p:nvPr>
            <p:ph idx="1"/>
          </p:nvPr>
        </p:nvSpPr>
        <p:spPr/>
        <p:txBody>
          <a:bodyPr/>
          <a:p>
            <a:pPr algn="just" indent="-468904" marL="468904"/>
            <a:r>
              <a:rPr dirty="0" lang="en-US">
                <a:latin typeface="Times New Roman" panose="02020603050405020304" pitchFamily="18" charset="0"/>
                <a:cs typeface="Times New Roman" panose="02020603050405020304" pitchFamily="18" charset="0"/>
              </a:rPr>
              <a:t>failure  to thrive ,loss of weight (weight &lt; 60% of expected)</a:t>
            </a:r>
          </a:p>
          <a:p>
            <a:pPr algn="just" indent="-468904" marL="468904"/>
            <a:r>
              <a:rPr dirty="0" lang="en-US">
                <a:latin typeface="Times New Roman" panose="02020603050405020304" pitchFamily="18" charset="0"/>
                <a:cs typeface="Times New Roman" panose="02020603050405020304" pitchFamily="18" charset="0"/>
              </a:rPr>
              <a:t>loss of subcutaneous fat : measured at many parts of the body according to the degrees:-</a:t>
            </a:r>
          </a:p>
          <a:p>
            <a:pPr algn="just" indent="0" marL="0">
              <a:buNone/>
            </a:pPr>
            <a:r>
              <a:rPr b="1" dirty="0" lang="en-US">
                <a:latin typeface="Times New Roman" panose="02020603050405020304" pitchFamily="18" charset="0"/>
                <a:cs typeface="Times New Roman" panose="02020603050405020304" pitchFamily="18" charset="0"/>
              </a:rPr>
              <a:t>1 </a:t>
            </a:r>
            <a:r>
              <a:rPr b="1" dirty="0" lang="en-US" err="1">
                <a:latin typeface="Times New Roman" panose="02020603050405020304" pitchFamily="18" charset="0"/>
                <a:cs typeface="Times New Roman" panose="02020603050405020304" pitchFamily="18" charset="0"/>
              </a:rPr>
              <a:t>st</a:t>
            </a:r>
            <a:r>
              <a:rPr b="1" dirty="0" lang="en-US">
                <a:latin typeface="Times New Roman" panose="02020603050405020304" pitchFamily="18" charset="0"/>
                <a:cs typeface="Times New Roman" panose="02020603050405020304" pitchFamily="18" charset="0"/>
              </a:rPr>
              <a:t> degree </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s.c</a:t>
            </a:r>
            <a:r>
              <a:rPr dirty="0" lang="en-US">
                <a:latin typeface="Times New Roman" panose="02020603050405020304" pitchFamily="18" charset="0"/>
                <a:cs typeface="Times New Roman" panose="02020603050405020304" pitchFamily="18" charset="0"/>
              </a:rPr>
              <a:t> fat in the </a:t>
            </a:r>
            <a:r>
              <a:rPr dirty="0" lang="en-US" err="1">
                <a:latin typeface="Times New Roman" panose="02020603050405020304" pitchFamily="18" charset="0"/>
                <a:cs typeface="Times New Roman" panose="02020603050405020304" pitchFamily="18" charset="0"/>
              </a:rPr>
              <a:t>abd</a:t>
            </a:r>
            <a:r>
              <a:rPr dirty="0" lang="en-US">
                <a:latin typeface="Times New Roman" panose="02020603050405020304" pitchFamily="18" charset="0"/>
                <a:cs typeface="Times New Roman" panose="02020603050405020304" pitchFamily="18" charset="0"/>
              </a:rPr>
              <a:t>. wall</a:t>
            </a:r>
          </a:p>
          <a:p>
            <a:pPr algn="just" indent="0" marL="0">
              <a:buNone/>
            </a:pPr>
            <a:r>
              <a:rPr b="1" dirty="0" lang="en-US">
                <a:latin typeface="Times New Roman" panose="02020603050405020304" pitchFamily="18" charset="0"/>
                <a:cs typeface="Times New Roman" panose="02020603050405020304" pitchFamily="18" charset="0"/>
              </a:rPr>
              <a:t>2 </a:t>
            </a:r>
            <a:r>
              <a:rPr b="1" dirty="0" lang="en-US" err="1">
                <a:latin typeface="Times New Roman" panose="02020603050405020304" pitchFamily="18" charset="0"/>
                <a:cs typeface="Times New Roman" panose="02020603050405020304" pitchFamily="18" charset="0"/>
              </a:rPr>
              <a:t>nd</a:t>
            </a:r>
            <a:r>
              <a:rPr b="1" dirty="0" lang="en-US">
                <a:latin typeface="Times New Roman" panose="02020603050405020304" pitchFamily="18" charset="0"/>
                <a:cs typeface="Times New Roman" panose="02020603050405020304" pitchFamily="18" charset="0"/>
              </a:rPr>
              <a:t> degree </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s.c</a:t>
            </a:r>
            <a:r>
              <a:rPr dirty="0" lang="en-US">
                <a:latin typeface="Times New Roman" panose="02020603050405020304" pitchFamily="18" charset="0"/>
                <a:cs typeface="Times New Roman" panose="02020603050405020304" pitchFamily="18" charset="0"/>
              </a:rPr>
              <a:t> fat  in the </a:t>
            </a:r>
            <a:r>
              <a:rPr dirty="0" lang="en-US" err="1">
                <a:latin typeface="Times New Roman" panose="02020603050405020304" pitchFamily="18" charset="0"/>
                <a:cs typeface="Times New Roman" panose="02020603050405020304" pitchFamily="18" charset="0"/>
              </a:rPr>
              <a:t>abd</a:t>
            </a:r>
            <a:r>
              <a:rPr dirty="0" lang="en-US">
                <a:latin typeface="Times New Roman" panose="02020603050405020304" pitchFamily="18" charset="0"/>
                <a:cs typeface="Times New Roman" panose="02020603050405020304" pitchFamily="18" charset="0"/>
              </a:rPr>
              <a:t>. wall and limbs</a:t>
            </a:r>
          </a:p>
          <a:p>
            <a:pPr algn="just" indent="0" marL="0">
              <a:buNone/>
            </a:pPr>
            <a:r>
              <a:rPr b="1" dirty="0" lang="en-US">
                <a:latin typeface="Times New Roman" panose="02020603050405020304" pitchFamily="18" charset="0"/>
                <a:cs typeface="Times New Roman" panose="02020603050405020304" pitchFamily="18" charset="0"/>
              </a:rPr>
              <a:t>3 </a:t>
            </a:r>
            <a:r>
              <a:rPr b="1" dirty="0" lang="en-US" err="1">
                <a:latin typeface="Times New Roman" panose="02020603050405020304" pitchFamily="18" charset="0"/>
                <a:cs typeface="Times New Roman" panose="02020603050405020304" pitchFamily="18" charset="0"/>
              </a:rPr>
              <a:t>rd</a:t>
            </a:r>
            <a:r>
              <a:rPr b="1" dirty="0" lang="en-US">
                <a:latin typeface="Times New Roman" panose="02020603050405020304" pitchFamily="18" charset="0"/>
                <a:cs typeface="Times New Roman" panose="02020603050405020304" pitchFamily="18" charset="0"/>
              </a:rPr>
              <a:t> degree </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s.c</a:t>
            </a:r>
            <a:r>
              <a:rPr dirty="0" lang="en-US">
                <a:latin typeface="Times New Roman" panose="02020603050405020304" pitchFamily="18" charset="0"/>
                <a:cs typeface="Times New Roman" panose="02020603050405020304" pitchFamily="18" charset="0"/>
              </a:rPr>
              <a:t> fat  in the </a:t>
            </a:r>
            <a:r>
              <a:rPr dirty="0" lang="en-US" err="1">
                <a:latin typeface="Times New Roman" panose="02020603050405020304" pitchFamily="18" charset="0"/>
                <a:cs typeface="Times New Roman" panose="02020603050405020304" pitchFamily="18" charset="0"/>
              </a:rPr>
              <a:t>abd</a:t>
            </a:r>
            <a:r>
              <a:rPr dirty="0" lang="en-US">
                <a:latin typeface="Times New Roman" panose="02020603050405020304" pitchFamily="18" charset="0"/>
                <a:cs typeface="Times New Roman" panose="02020603050405020304" pitchFamily="18" charset="0"/>
              </a:rPr>
              <a:t>. wall and limbs and face</a:t>
            </a:r>
          </a:p>
          <a:p>
            <a:pPr indent="0" marL="0">
              <a:buNone/>
            </a:pP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8896" name="Title 1"/>
          <p:cNvSpPr>
            <a:spLocks noGrp="1"/>
          </p:cNvSpPr>
          <p:nvPr>
            <p:ph type="title"/>
          </p:nvPr>
        </p:nvSpPr>
        <p:spPr>
          <a:xfrm>
            <a:off x="1024128" y="365125"/>
            <a:ext cx="10329672" cy="902843"/>
          </a:xfrm>
        </p:spPr>
        <p:txBody>
          <a:bodyPr>
            <a:normAutofit/>
          </a:bodyPr>
          <a:p>
            <a:r>
              <a:rPr b="1" dirty="0" sz="3200" lang="en-US" smtClean="0">
                <a:latin typeface="Times New Roman" panose="02020603050405020304" pitchFamily="18" charset="0"/>
                <a:cs typeface="Times New Roman" panose="02020603050405020304" pitchFamily="18" charset="0"/>
              </a:rPr>
              <a:t>Pictures of </a:t>
            </a:r>
            <a:r>
              <a:rPr b="1" dirty="0" sz="3200" lang="en-US" err="1" smtClean="0">
                <a:latin typeface="Times New Roman" panose="02020603050405020304" pitchFamily="18" charset="0"/>
                <a:cs typeface="Times New Roman" panose="02020603050405020304" pitchFamily="18" charset="0"/>
              </a:rPr>
              <a:t>marasmic</a:t>
            </a:r>
            <a:r>
              <a:rPr b="1" dirty="0" sz="3200" lang="en-US" smtClean="0">
                <a:latin typeface="Times New Roman" panose="02020603050405020304" pitchFamily="18" charset="0"/>
                <a:cs typeface="Times New Roman" panose="02020603050405020304" pitchFamily="18" charset="0"/>
              </a:rPr>
              <a:t> child.</a:t>
            </a:r>
            <a:endParaRPr b="1" dirty="0" sz="3200" lang="en-US">
              <a:latin typeface="Times New Roman" panose="02020603050405020304" pitchFamily="18" charset="0"/>
              <a:cs typeface="Times New Roman" panose="02020603050405020304" pitchFamily="18" charset="0"/>
            </a:endParaRPr>
          </a:p>
        </p:txBody>
      </p:sp>
      <p:sp>
        <p:nvSpPr>
          <p:cNvPr id="1048897" name="Content Placeholder 2"/>
          <p:cNvSpPr>
            <a:spLocks noGrp="1"/>
          </p:cNvSpPr>
          <p:nvPr>
            <p:ph idx="1"/>
          </p:nvPr>
        </p:nvSpPr>
        <p:spPr>
          <a:xfrm>
            <a:off x="597408" y="1267968"/>
            <a:ext cx="10402824" cy="5205984"/>
          </a:xfrm>
        </p:spPr>
        <p:txBody>
          <a:bodyPr/>
          <a:p>
            <a:endParaRPr dirty="0" lang="en-US"/>
          </a:p>
        </p:txBody>
      </p:sp>
      <p:grpSp>
        <p:nvGrpSpPr>
          <p:cNvPr id="379" name="Group 14"/>
          <p:cNvGrpSpPr>
            <a:grpSpLocks noGrp="1"/>
          </p:cNvGrpSpPr>
          <p:nvPr/>
        </p:nvGrpSpPr>
        <p:grpSpPr bwMode="auto">
          <a:xfrm>
            <a:off x="926592" y="2426208"/>
            <a:ext cx="9960864" cy="2960180"/>
            <a:chOff x="431" y="2478"/>
            <a:chExt cx="5034" cy="1587"/>
          </a:xfrm>
        </p:grpSpPr>
        <p:grpSp>
          <p:nvGrpSpPr>
            <p:cNvPr id="380" name="Group 15"/>
            <p:cNvGrpSpPr/>
            <p:nvPr/>
          </p:nvGrpSpPr>
          <p:grpSpPr bwMode="auto">
            <a:xfrm>
              <a:off x="3966" y="2478"/>
              <a:ext cx="1499" cy="1587"/>
              <a:chOff x="7380" y="8280"/>
              <a:chExt cx="3122" cy="4234"/>
            </a:xfrm>
          </p:grpSpPr>
          <p:pic>
            <p:nvPicPr>
              <p:cNvPr id="2097154" name="Picture 16"/>
              <p:cNvPicPr>
                <a:picLocks noChangeAspect="1" noChangeArrowheads="1"/>
              </p:cNvPicPr>
              <p:nvPr/>
            </p:nvPicPr>
            <p:blipFill>
              <a:blip xmlns:r="http://schemas.openxmlformats.org/officeDocument/2006/relationships" r:embed="rId1"/>
              <a:srcRect/>
              <a:stretch>
                <a:fillRect/>
              </a:stretch>
            </p:blipFill>
            <p:spPr bwMode="auto">
              <a:xfrm>
                <a:off x="7380" y="8280"/>
                <a:ext cx="3122" cy="2990"/>
              </a:xfrm>
              <a:prstGeom prst="rect"/>
              <a:noFill/>
              <a:ln>
                <a:noFill/>
              </a:ln>
            </p:spPr>
          </p:pic>
          <p:pic>
            <p:nvPicPr>
              <p:cNvPr id="2097155" name="Picture 17"/>
              <p:cNvPicPr>
                <a:picLocks noChangeAspect="1" noChangeArrowheads="1"/>
              </p:cNvPicPr>
              <p:nvPr/>
            </p:nvPicPr>
            <p:blipFill>
              <a:blip xmlns:r="http://schemas.openxmlformats.org/officeDocument/2006/relationships" r:embed="rId2"/>
              <a:srcRect/>
              <a:stretch>
                <a:fillRect/>
              </a:stretch>
            </p:blipFill>
            <p:spPr bwMode="auto">
              <a:xfrm>
                <a:off x="7416" y="11250"/>
                <a:ext cx="3060" cy="1264"/>
              </a:xfrm>
              <a:prstGeom prst="rect"/>
              <a:noFill/>
              <a:ln>
                <a:noFill/>
              </a:ln>
            </p:spPr>
          </p:pic>
        </p:grpSp>
        <p:grpSp>
          <p:nvGrpSpPr>
            <p:cNvPr id="381" name="Group 18"/>
            <p:cNvGrpSpPr/>
            <p:nvPr/>
          </p:nvGrpSpPr>
          <p:grpSpPr bwMode="auto">
            <a:xfrm>
              <a:off x="2198" y="2478"/>
              <a:ext cx="1513" cy="1587"/>
              <a:chOff x="4500" y="10440"/>
              <a:chExt cx="2542" cy="2880"/>
            </a:xfrm>
          </p:grpSpPr>
          <p:pic>
            <p:nvPicPr>
              <p:cNvPr id="2097156" name="Picture 19"/>
              <p:cNvPicPr>
                <a:picLocks noChangeAspect="1" noChangeArrowheads="1"/>
              </p:cNvPicPr>
              <p:nvPr/>
            </p:nvPicPr>
            <p:blipFill>
              <a:blip xmlns:r="http://schemas.openxmlformats.org/officeDocument/2006/relationships" r:embed="rId3"/>
              <a:srcRect/>
              <a:stretch>
                <a:fillRect/>
              </a:stretch>
            </p:blipFill>
            <p:spPr bwMode="auto">
              <a:xfrm>
                <a:off x="4518" y="10440"/>
                <a:ext cx="2502" cy="1980"/>
              </a:xfrm>
              <a:prstGeom prst="rect"/>
              <a:noFill/>
              <a:ln>
                <a:noFill/>
              </a:ln>
            </p:spPr>
          </p:pic>
          <p:pic>
            <p:nvPicPr>
              <p:cNvPr id="2097157" name="Picture 20"/>
              <p:cNvPicPr>
                <a:picLocks noChangeAspect="1" noChangeArrowheads="1"/>
              </p:cNvPicPr>
              <p:nvPr/>
            </p:nvPicPr>
            <p:blipFill>
              <a:blip xmlns:r="http://schemas.openxmlformats.org/officeDocument/2006/relationships" r:embed="rId4"/>
              <a:srcRect/>
              <a:stretch>
                <a:fillRect/>
              </a:stretch>
            </p:blipFill>
            <p:spPr bwMode="auto">
              <a:xfrm>
                <a:off x="4500" y="12420"/>
                <a:ext cx="2542" cy="900"/>
              </a:xfrm>
              <a:prstGeom prst="rect"/>
              <a:noFill/>
              <a:ln>
                <a:noFill/>
              </a:ln>
            </p:spPr>
          </p:pic>
        </p:grpSp>
        <p:grpSp>
          <p:nvGrpSpPr>
            <p:cNvPr id="382" name="Group 21"/>
            <p:cNvGrpSpPr/>
            <p:nvPr/>
          </p:nvGrpSpPr>
          <p:grpSpPr bwMode="auto">
            <a:xfrm>
              <a:off x="431" y="2478"/>
              <a:ext cx="1499" cy="1587"/>
              <a:chOff x="1800" y="10440"/>
              <a:chExt cx="2520" cy="2700"/>
            </a:xfrm>
          </p:grpSpPr>
          <p:pic>
            <p:nvPicPr>
              <p:cNvPr id="2097158" name="Picture 22"/>
              <p:cNvPicPr>
                <a:picLocks noChangeAspect="1" noChangeArrowheads="1"/>
              </p:cNvPicPr>
              <p:nvPr/>
            </p:nvPicPr>
            <p:blipFill>
              <a:blip xmlns:r="http://schemas.openxmlformats.org/officeDocument/2006/relationships" r:embed="rId5"/>
              <a:srcRect t="41483"/>
              <a:stretch>
                <a:fillRect/>
              </a:stretch>
            </p:blipFill>
            <p:spPr bwMode="auto">
              <a:xfrm>
                <a:off x="1800" y="10440"/>
                <a:ext cx="2520" cy="1980"/>
              </a:xfrm>
              <a:prstGeom prst="rect"/>
              <a:noFill/>
              <a:ln>
                <a:noFill/>
              </a:ln>
            </p:spPr>
          </p:pic>
          <p:pic>
            <p:nvPicPr>
              <p:cNvPr id="2097159" name="Picture 23"/>
              <p:cNvPicPr>
                <a:picLocks noChangeAspect="1" noChangeArrowheads="1"/>
              </p:cNvPicPr>
              <p:nvPr/>
            </p:nvPicPr>
            <p:blipFill>
              <a:blip xmlns:r="http://schemas.openxmlformats.org/officeDocument/2006/relationships" r:embed="rId6"/>
              <a:srcRect/>
              <a:stretch>
                <a:fillRect/>
              </a:stretch>
            </p:blipFill>
            <p:spPr bwMode="auto">
              <a:xfrm>
                <a:off x="1800" y="12420"/>
                <a:ext cx="2520" cy="720"/>
              </a:xfrm>
              <a:prstGeom prst="rect"/>
              <a:noFill/>
              <a:ln>
                <a:noFill/>
              </a:ln>
            </p:spPr>
          </p:pic>
        </p:grpSp>
      </p:gr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8898"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Signs and symptoms</a:t>
            </a:r>
            <a:r>
              <a:rPr dirty="0" lang="en-US"/>
              <a:t/>
            </a:r>
            <a:br>
              <a:rPr dirty="0" lang="en-US"/>
            </a:br>
            <a:endParaRPr dirty="0" lang="en-US"/>
          </a:p>
        </p:txBody>
      </p:sp>
      <p:sp>
        <p:nvSpPr>
          <p:cNvPr id="1048899" name="Content Placeholder 2"/>
          <p:cNvSpPr>
            <a:spLocks noGrp="1"/>
          </p:cNvSpPr>
          <p:nvPr>
            <p:ph idx="1"/>
          </p:nvPr>
        </p:nvSpPr>
        <p:spPr>
          <a:xfrm>
            <a:off x="838200" y="1167257"/>
            <a:ext cx="10515600" cy="4351338"/>
          </a:xfrm>
        </p:spPr>
        <p:txBody>
          <a:bodyPr>
            <a:normAutofit lnSpcReduction="10000"/>
          </a:bodyPr>
          <a:p>
            <a:pPr indent="0" marL="0">
              <a:buNone/>
            </a:pPr>
            <a:r>
              <a:rPr dirty="0" lang="en-US" smtClean="0"/>
              <a:t>Severe </a:t>
            </a:r>
            <a:r>
              <a:rPr dirty="0" lang="en-US"/>
              <a:t>weight loss and wasting</a:t>
            </a:r>
          </a:p>
          <a:p>
            <a:pPr>
              <a:buFont typeface="Courier New" panose="02070309020205020404" pitchFamily="49" charset="0"/>
              <a:buChar char="o"/>
            </a:pPr>
            <a:r>
              <a:rPr dirty="0" lang="en-US"/>
              <a:t> Ribs prominent </a:t>
            </a:r>
          </a:p>
          <a:p>
            <a:pPr>
              <a:buFont typeface="Courier New" panose="02070309020205020404" pitchFamily="49" charset="0"/>
              <a:buChar char="o"/>
            </a:pPr>
            <a:r>
              <a:rPr dirty="0" lang="en-US"/>
              <a:t> Limbs emaciated </a:t>
            </a:r>
          </a:p>
          <a:p>
            <a:pPr>
              <a:buFont typeface="Courier New" panose="02070309020205020404" pitchFamily="49" charset="0"/>
              <a:buChar char="o"/>
            </a:pPr>
            <a:r>
              <a:rPr dirty="0" lang="en-US"/>
              <a:t>Muscle wasting </a:t>
            </a:r>
          </a:p>
          <a:p>
            <a:pPr>
              <a:buFont typeface="Courier New" panose="02070309020205020404" pitchFamily="49" charset="0"/>
              <a:buChar char="o"/>
            </a:pPr>
            <a:r>
              <a:rPr dirty="0" lang="en-US"/>
              <a:t>May have good </a:t>
            </a:r>
            <a:r>
              <a:rPr dirty="0" lang="en-US" smtClean="0"/>
              <a:t>appetite</a:t>
            </a:r>
          </a:p>
          <a:p>
            <a:pPr>
              <a:buFont typeface="Courier New" panose="02070309020205020404" pitchFamily="49" charset="0"/>
              <a:buChar char="o"/>
            </a:pPr>
            <a:r>
              <a:rPr altLang="en-US" dirty="0" lang="en-US"/>
              <a:t>Hair loss</a:t>
            </a:r>
          </a:p>
          <a:p>
            <a:pPr>
              <a:buFont typeface="Courier New" panose="02070309020205020404" pitchFamily="49" charset="0"/>
              <a:buChar char="o"/>
            </a:pPr>
            <a:r>
              <a:rPr altLang="en-US" dirty="0" lang="en-US"/>
              <a:t>Wrinkled skin</a:t>
            </a:r>
          </a:p>
          <a:p>
            <a:pPr>
              <a:buFont typeface="Courier New" panose="02070309020205020404" pitchFamily="49" charset="0"/>
              <a:buChar char="o"/>
            </a:pPr>
            <a:r>
              <a:rPr altLang="en-US" dirty="0" lang="en-US"/>
              <a:t>Old persons </a:t>
            </a:r>
            <a:r>
              <a:rPr altLang="en-US" dirty="0" lang="en-US" smtClean="0"/>
              <a:t>face</a:t>
            </a:r>
            <a:endParaRPr dirty="0" lang="en-US"/>
          </a:p>
          <a:p>
            <a:pPr indent="0" marL="0">
              <a:buNone/>
            </a:pPr>
            <a:r>
              <a:rPr b="1" dirty="0" lang="en-US"/>
              <a:t>With correct treatment, good prognosis</a:t>
            </a:r>
          </a:p>
          <a:p>
            <a:pPr>
              <a:buFont typeface="Courier New" panose="02070309020205020404" pitchFamily="49" charset="0"/>
              <a:buChar char="o"/>
            </a:pPr>
            <a:endParaRPr dirty="0" lang="en-US"/>
          </a:p>
          <a:p>
            <a:endParaRPr dirty="0"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8900"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Complications of Marasmus </a:t>
            </a:r>
          </a:p>
        </p:txBody>
      </p:sp>
      <p:sp>
        <p:nvSpPr>
          <p:cNvPr id="1048901" name="Content Placeholder 2"/>
          <p:cNvSpPr>
            <a:spLocks noGrp="1"/>
          </p:cNvSpPr>
          <p:nvPr>
            <p:ph idx="1"/>
          </p:nvPr>
        </p:nvSpPr>
        <p:spPr/>
        <p:txBody>
          <a:bodyPr/>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Intercurrent infection : Broncho pneumonia . is the cause of death                         </a:t>
            </a: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Gastro enteritis </a:t>
            </a: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Hemorrhagic tendency, </a:t>
            </a:r>
            <a:r>
              <a:rPr altLang="en-US" dirty="0" lang="en-US" err="1">
                <a:latin typeface="Times New Roman" panose="02020603050405020304" pitchFamily="18" charset="0"/>
                <a:cs typeface="Times New Roman" panose="02020603050405020304" pitchFamily="18" charset="0"/>
              </a:rPr>
              <a:t>purpura</a:t>
            </a:r>
            <a:endParaRPr altLang="en-US" dirty="0" lang="en-US">
              <a:latin typeface="Times New Roman" panose="02020603050405020304" pitchFamily="18" charset="0"/>
              <a:cs typeface="Times New Roman" panose="02020603050405020304" pitchFamily="18" charset="0"/>
            </a:endParaRP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Hypothermia </a:t>
            </a: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Hypoglycemia</a:t>
            </a: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Edema(</a:t>
            </a:r>
            <a:r>
              <a:rPr altLang="en-US" dirty="0" lang="en-US" err="1">
                <a:latin typeface="Times New Roman" panose="02020603050405020304" pitchFamily="18" charset="0"/>
                <a:cs typeface="Times New Roman" panose="02020603050405020304" pitchFamily="18" charset="0"/>
              </a:rPr>
              <a:t>marasmic</a:t>
            </a:r>
            <a:r>
              <a:rPr altLang="en-US" dirty="0" lang="en-US">
                <a:latin typeface="Times New Roman" panose="02020603050405020304" pitchFamily="18" charset="0"/>
                <a:cs typeface="Times New Roman" panose="02020603050405020304" pitchFamily="18" charset="0"/>
              </a:rPr>
              <a:t> kwashiorkor</a:t>
            </a:r>
          </a:p>
          <a:p>
            <a:endParaRPr dirty="0" 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8902" name="Title 1"/>
          <p:cNvSpPr>
            <a:spLocks noGrp="1"/>
          </p:cNvSpPr>
          <p:nvPr>
            <p:ph type="title"/>
          </p:nvPr>
        </p:nvSpPr>
        <p:spPr/>
        <p:txBody>
          <a:bodyPr>
            <a:normAutofit/>
          </a:bodyPr>
          <a:p>
            <a:r>
              <a:rPr dirty="0" sz="3200" lang="en-US">
                <a:latin typeface="Times New Roman" panose="02020603050405020304" pitchFamily="18" charset="0"/>
                <a:cs typeface="Times New Roman" panose="02020603050405020304" pitchFamily="18" charset="0"/>
              </a:rPr>
              <a:t>Investigations for Marasmic Infant</a:t>
            </a:r>
          </a:p>
        </p:txBody>
      </p:sp>
      <p:sp>
        <p:nvSpPr>
          <p:cNvPr id="1048903" name="Content Placeholder 2"/>
          <p:cNvSpPr>
            <a:spLocks noGrp="1"/>
          </p:cNvSpPr>
          <p:nvPr>
            <p:ph idx="1"/>
          </p:nvPr>
        </p:nvSpPr>
        <p:spPr/>
        <p:txBody>
          <a:bodyPr/>
          <a:p>
            <a:pPr indent="0" marL="0">
              <a:lnSpc>
                <a:spcPct val="80000"/>
              </a:lnSpc>
              <a:buNone/>
            </a:pPr>
            <a:r>
              <a:rPr altLang="en-US" b="1" dirty="0" i="1" lang="en-US" smtClean="0">
                <a:solidFill>
                  <a:srgbClr val="FF6600"/>
                </a:solidFill>
              </a:rPr>
              <a:t>1. </a:t>
            </a:r>
            <a:r>
              <a:rPr altLang="en-US" b="1" dirty="0" sz="3200" i="1" lang="en-US" smtClean="0">
                <a:solidFill>
                  <a:srgbClr val="FF6600"/>
                </a:solidFill>
                <a:latin typeface="Times New Roman" panose="02020603050405020304" pitchFamily="18" charset="0"/>
                <a:cs typeface="Times New Roman" panose="02020603050405020304" pitchFamily="18" charset="0"/>
              </a:rPr>
              <a:t>Urine </a:t>
            </a:r>
            <a:r>
              <a:rPr altLang="en-US" b="1" dirty="0" sz="3200" i="1" lang="en-US">
                <a:solidFill>
                  <a:srgbClr val="FF6600"/>
                </a:solidFill>
                <a:latin typeface="Times New Roman" panose="02020603050405020304" pitchFamily="18" charset="0"/>
                <a:cs typeface="Times New Roman" panose="02020603050405020304" pitchFamily="18" charset="0"/>
              </a:rPr>
              <a:t>analysis</a:t>
            </a:r>
            <a:r>
              <a:rPr altLang="en-US" dirty="0" sz="3200" lang="en-US">
                <a:latin typeface="Times New Roman" panose="02020603050405020304" pitchFamily="18" charset="0"/>
                <a:cs typeface="Times New Roman" panose="02020603050405020304" pitchFamily="18" charset="0"/>
              </a:rPr>
              <a:t>: culture, sugar, ketones, </a:t>
            </a:r>
            <a:r>
              <a:rPr altLang="en-US" dirty="0" sz="3200" lang="en-US" err="1">
                <a:latin typeface="Times New Roman" panose="02020603050405020304" pitchFamily="18" charset="0"/>
                <a:cs typeface="Times New Roman" panose="02020603050405020304" pitchFamily="18" charset="0"/>
              </a:rPr>
              <a:t>ca</a:t>
            </a:r>
            <a:r>
              <a:rPr altLang="en-US" dirty="0" sz="3200" lang="en-US">
                <a:latin typeface="Times New Roman" panose="02020603050405020304" pitchFamily="18" charset="0"/>
                <a:cs typeface="Times New Roman" panose="02020603050405020304" pitchFamily="18" charset="0"/>
              </a:rPr>
              <a:t>, phosphate, </a:t>
            </a:r>
            <a:r>
              <a:rPr altLang="en-US" dirty="0" sz="3200" lang="en-US" err="1">
                <a:latin typeface="Times New Roman" panose="02020603050405020304" pitchFamily="18" charset="0"/>
                <a:cs typeface="Times New Roman" panose="02020603050405020304" pitchFamily="18" charset="0"/>
              </a:rPr>
              <a:t>aminoacids</a:t>
            </a:r>
            <a:endParaRPr altLang="en-US" dirty="0" sz="3200" lang="en-US">
              <a:latin typeface="Times New Roman" panose="02020603050405020304" pitchFamily="18" charset="0"/>
              <a:cs typeface="Times New Roman" panose="02020603050405020304" pitchFamily="18" charset="0"/>
            </a:endParaRPr>
          </a:p>
          <a:p>
            <a:pPr indent="0" marL="0">
              <a:lnSpc>
                <a:spcPct val="80000"/>
              </a:lnSpc>
              <a:buNone/>
            </a:pPr>
            <a:r>
              <a:rPr altLang="en-US" b="1" dirty="0" sz="3200" i="1" lang="en-US">
                <a:solidFill>
                  <a:srgbClr val="FF6600"/>
                </a:solidFill>
                <a:latin typeface="Times New Roman" panose="02020603050405020304" pitchFamily="18" charset="0"/>
                <a:cs typeface="Times New Roman" panose="02020603050405020304" pitchFamily="18" charset="0"/>
              </a:rPr>
              <a:t>2. Stool analysis  </a:t>
            </a:r>
            <a:r>
              <a:rPr altLang="en-US" b="1" dirty="0" sz="3200" i="1" lang="en-US">
                <a:latin typeface="Times New Roman" panose="02020603050405020304" pitchFamily="18" charset="0"/>
                <a:cs typeface="Times New Roman" panose="02020603050405020304" pitchFamily="18" charset="0"/>
              </a:rPr>
              <a:t>for parasites</a:t>
            </a:r>
          </a:p>
          <a:p>
            <a:pPr indent="0" marL="0">
              <a:lnSpc>
                <a:spcPct val="80000"/>
              </a:lnSpc>
              <a:buNone/>
            </a:pPr>
            <a:r>
              <a:rPr altLang="en-US" b="1" dirty="0" sz="3200" lang="en-US">
                <a:solidFill>
                  <a:srgbClr val="FF6600"/>
                </a:solidFill>
                <a:latin typeface="Times New Roman" panose="02020603050405020304" pitchFamily="18" charset="0"/>
                <a:cs typeface="Times New Roman" panose="02020603050405020304" pitchFamily="18" charset="0"/>
              </a:rPr>
              <a:t>3. </a:t>
            </a:r>
            <a:r>
              <a:rPr altLang="en-US" b="1" dirty="0" sz="3200" i="1" lang="en-US">
                <a:solidFill>
                  <a:srgbClr val="FF6600"/>
                </a:solidFill>
                <a:latin typeface="Times New Roman" panose="02020603050405020304" pitchFamily="18" charset="0"/>
                <a:cs typeface="Times New Roman" panose="02020603050405020304" pitchFamily="18" charset="0"/>
              </a:rPr>
              <a:t>X- ray</a:t>
            </a:r>
            <a:r>
              <a:rPr altLang="en-US" dirty="0" sz="3200" i="1" lang="en-US">
                <a:latin typeface="Times New Roman" panose="02020603050405020304" pitchFamily="18" charset="0"/>
                <a:cs typeface="Times New Roman" panose="02020603050405020304" pitchFamily="18" charset="0"/>
              </a:rPr>
              <a:t> for chest and heart</a:t>
            </a:r>
            <a:r>
              <a:rPr altLang="en-US" dirty="0" sz="3200" lang="en-US">
                <a:latin typeface="Times New Roman" panose="02020603050405020304" pitchFamily="18" charset="0"/>
                <a:cs typeface="Times New Roman" panose="02020603050405020304" pitchFamily="18" charset="0"/>
              </a:rPr>
              <a:t> </a:t>
            </a:r>
          </a:p>
          <a:p>
            <a:pPr indent="0" marL="0">
              <a:lnSpc>
                <a:spcPct val="80000"/>
              </a:lnSpc>
              <a:buNone/>
            </a:pPr>
            <a:r>
              <a:rPr altLang="en-US" b="1" dirty="0" sz="3200" lang="en-US">
                <a:solidFill>
                  <a:srgbClr val="FF6600"/>
                </a:solidFill>
                <a:latin typeface="Times New Roman" panose="02020603050405020304" pitchFamily="18" charset="0"/>
                <a:cs typeface="Times New Roman" panose="02020603050405020304" pitchFamily="18" charset="0"/>
              </a:rPr>
              <a:t>4. </a:t>
            </a:r>
            <a:r>
              <a:rPr altLang="en-US" b="1" dirty="0" sz="3200" i="1" lang="en-US">
                <a:solidFill>
                  <a:srgbClr val="FF6600"/>
                </a:solidFill>
                <a:latin typeface="Times New Roman" panose="02020603050405020304" pitchFamily="18" charset="0"/>
                <a:cs typeface="Times New Roman" panose="02020603050405020304" pitchFamily="18" charset="0"/>
              </a:rPr>
              <a:t>Tuberculin test</a:t>
            </a:r>
            <a:r>
              <a:rPr altLang="en-US" dirty="0" sz="3200" i="1" lang="en-US">
                <a:latin typeface="Times New Roman" panose="02020603050405020304" pitchFamily="18" charset="0"/>
                <a:cs typeface="Times New Roman" panose="02020603050405020304" pitchFamily="18" charset="0"/>
              </a:rPr>
              <a:t> for T.B</a:t>
            </a:r>
          </a:p>
          <a:p>
            <a:pPr indent="0" marL="0">
              <a:lnSpc>
                <a:spcPct val="80000"/>
              </a:lnSpc>
              <a:buNone/>
            </a:pPr>
            <a:r>
              <a:rPr altLang="en-US" b="1" dirty="0" sz="3200" lang="en-US">
                <a:solidFill>
                  <a:srgbClr val="FF6600"/>
                </a:solidFill>
                <a:latin typeface="Times New Roman" panose="02020603050405020304" pitchFamily="18" charset="0"/>
                <a:cs typeface="Times New Roman" panose="02020603050405020304" pitchFamily="18" charset="0"/>
              </a:rPr>
              <a:t>6</a:t>
            </a:r>
            <a:r>
              <a:rPr altLang="en-US" b="1" dirty="0" sz="3200" lang="en-US" smtClean="0">
                <a:solidFill>
                  <a:srgbClr val="FF6600"/>
                </a:solidFill>
                <a:latin typeface="Times New Roman" panose="02020603050405020304" pitchFamily="18" charset="0"/>
                <a:cs typeface="Times New Roman" panose="02020603050405020304" pitchFamily="18" charset="0"/>
              </a:rPr>
              <a:t>. </a:t>
            </a:r>
            <a:r>
              <a:rPr altLang="en-US" b="1" dirty="0" sz="3200" i="1" lang="en-US">
                <a:solidFill>
                  <a:srgbClr val="FF6600"/>
                </a:solidFill>
                <a:latin typeface="Times New Roman" panose="02020603050405020304" pitchFamily="18" charset="0"/>
                <a:cs typeface="Times New Roman" panose="02020603050405020304" pitchFamily="18" charset="0"/>
              </a:rPr>
              <a:t>E.N.T examination</a:t>
            </a:r>
            <a:r>
              <a:rPr altLang="en-US" dirty="0" sz="3200" i="1" lang="en-US">
                <a:latin typeface="Times New Roman" panose="02020603050405020304" pitchFamily="18" charset="0"/>
                <a:cs typeface="Times New Roman" panose="02020603050405020304" pitchFamily="18" charset="0"/>
              </a:rPr>
              <a:t> for otitis media</a:t>
            </a:r>
            <a:r>
              <a:rPr altLang="en-US" dirty="0" sz="3200" lang="en-US">
                <a:latin typeface="Times New Roman" panose="02020603050405020304" pitchFamily="18" charset="0"/>
                <a:cs typeface="Times New Roman" panose="02020603050405020304" pitchFamily="18" charset="0"/>
              </a:rPr>
              <a:t> </a:t>
            </a:r>
          </a:p>
          <a:p>
            <a:pPr indent="0" marL="0">
              <a:lnSpc>
                <a:spcPct val="80000"/>
              </a:lnSpc>
              <a:buNone/>
            </a:pPr>
            <a:r>
              <a:rPr altLang="en-US" b="1" dirty="0" sz="3200" i="1" lang="en-US">
                <a:solidFill>
                  <a:srgbClr val="FF6600"/>
                </a:solidFill>
                <a:latin typeface="Times New Roman" panose="02020603050405020304" pitchFamily="18" charset="0"/>
                <a:cs typeface="Times New Roman" panose="02020603050405020304" pitchFamily="18" charset="0"/>
              </a:rPr>
              <a:t>7.Blood  analysis</a:t>
            </a:r>
            <a:r>
              <a:rPr altLang="en-US" dirty="0" sz="3200" lang="en-US">
                <a:latin typeface="Times New Roman" panose="02020603050405020304" pitchFamily="18" charset="0"/>
                <a:cs typeface="Times New Roman" panose="02020603050405020304" pitchFamily="18" charset="0"/>
              </a:rPr>
              <a:t>  :  (W.B.C ,Electrolytes Sugars, </a:t>
            </a:r>
            <a:r>
              <a:rPr altLang="en-US" dirty="0" sz="3200" lang="en-US" err="1">
                <a:latin typeface="Times New Roman" panose="02020603050405020304" pitchFamily="18" charset="0"/>
                <a:cs typeface="Times New Roman" panose="02020603050405020304" pitchFamily="18" charset="0"/>
              </a:rPr>
              <a:t>ketones,Plasma</a:t>
            </a:r>
            <a:r>
              <a:rPr altLang="en-US" dirty="0" sz="3200" lang="en-US">
                <a:latin typeface="Times New Roman" panose="02020603050405020304" pitchFamily="18" charset="0"/>
                <a:cs typeface="Times New Roman" panose="02020603050405020304" pitchFamily="18" charset="0"/>
              </a:rPr>
              <a:t> proteins , normal or lowered )</a:t>
            </a:r>
          </a:p>
          <a:p>
            <a:pPr indent="0" marL="0">
              <a:buNone/>
            </a:pPr>
            <a:endParaRPr dirty="0" sz="32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8904" name="Title 1"/>
          <p:cNvSpPr>
            <a:spLocks noGrp="1"/>
          </p:cNvSpPr>
          <p:nvPr>
            <p:ph type="title"/>
          </p:nvPr>
        </p:nvSpPr>
        <p:spPr/>
        <p:txBody>
          <a:bodyPr>
            <a:normAutofit/>
          </a:bodyPr>
          <a:p>
            <a:r>
              <a:rPr dirty="0" sz="3200" lang="en-US">
                <a:latin typeface="Times New Roman" panose="02020603050405020304" pitchFamily="18" charset="0"/>
                <a:cs typeface="Times New Roman" panose="02020603050405020304" pitchFamily="18" charset="0"/>
              </a:rPr>
              <a:t>Prevention</a:t>
            </a:r>
          </a:p>
        </p:txBody>
      </p:sp>
      <p:sp>
        <p:nvSpPr>
          <p:cNvPr id="1048905" name="Content Placeholder 2"/>
          <p:cNvSpPr>
            <a:spLocks noGrp="1"/>
          </p:cNvSpPr>
          <p:nvPr>
            <p:ph idx="1"/>
          </p:nvPr>
        </p:nvSpPr>
        <p:spPr/>
        <p:txBody>
          <a:bodyPr>
            <a:normAutofit lnSpcReduction="10000"/>
          </a:bodyPr>
          <a:p>
            <a:pPr algn="just" indent="-409575" lvl="1" marL="760413"/>
            <a:r>
              <a:rPr altLang="en-US" dirty="0" sz="3200" lang="en-US">
                <a:latin typeface="Times New Roman" panose="02020603050405020304" pitchFamily="18" charset="0"/>
                <a:cs typeface="Times New Roman" panose="02020603050405020304" pitchFamily="18" charset="0"/>
              </a:rPr>
              <a:t>proper diet ( balanced nutritional diet )</a:t>
            </a:r>
          </a:p>
          <a:p>
            <a:pPr algn="just" indent="-409575" lvl="1" marL="760413"/>
            <a:r>
              <a:rPr altLang="en-US" dirty="0" sz="3200" lang="en-US">
                <a:latin typeface="Times New Roman" panose="02020603050405020304" pitchFamily="18" charset="0"/>
                <a:cs typeface="Times New Roman" panose="02020603050405020304" pitchFamily="18" charset="0"/>
              </a:rPr>
              <a:t>encourage breast feeding up to 6/12months to  then weaning </a:t>
            </a:r>
          </a:p>
          <a:p>
            <a:pPr algn="just" indent="-409575" lvl="1" marL="760413"/>
            <a:r>
              <a:rPr altLang="en-US" dirty="0" sz="3200" lang="en-US">
                <a:latin typeface="Times New Roman" panose="02020603050405020304" pitchFamily="18" charset="0"/>
                <a:cs typeface="Times New Roman" panose="02020603050405020304" pitchFamily="18" charset="0"/>
              </a:rPr>
              <a:t>proper weaning </a:t>
            </a:r>
          </a:p>
          <a:p>
            <a:pPr algn="just" indent="-409575" lvl="1" marL="760413"/>
            <a:r>
              <a:rPr altLang="en-US" dirty="0" sz="3200" lang="en-US">
                <a:latin typeface="Times New Roman" panose="02020603050405020304" pitchFamily="18" charset="0"/>
                <a:cs typeface="Times New Roman" panose="02020603050405020304" pitchFamily="18" charset="0"/>
              </a:rPr>
              <a:t>proper vaccination as measles , T.B. whooping cough</a:t>
            </a:r>
          </a:p>
          <a:p>
            <a:pPr algn="just" indent="-409575" lvl="1" marL="760413"/>
            <a:r>
              <a:rPr altLang="en-US" dirty="0" sz="3200" lang="en-US">
                <a:latin typeface="Times New Roman" panose="02020603050405020304" pitchFamily="18" charset="0"/>
                <a:cs typeface="Times New Roman" panose="02020603050405020304" pitchFamily="18" charset="0"/>
              </a:rPr>
              <a:t>Education regarding the cheap sources of balanced diet, family planning. </a:t>
            </a:r>
          </a:p>
          <a:p>
            <a:pPr algn="just" indent="-409575" lvl="1" marL="760413"/>
            <a:r>
              <a:rPr altLang="en-US" dirty="0" sz="3200" lang="en-US">
                <a:latin typeface="Times New Roman" panose="02020603050405020304" pitchFamily="18" charset="0"/>
                <a:cs typeface="Times New Roman" panose="02020603050405020304" pitchFamily="18" charset="0"/>
              </a:rPr>
              <a:t>Proper follow up of the growth rate </a:t>
            </a:r>
          </a:p>
          <a:p>
            <a:pPr algn="just" indent="-409575" lvl="1" marL="760413"/>
            <a:r>
              <a:rPr altLang="en-US" dirty="0" sz="3200" lang="en-US">
                <a:latin typeface="Times New Roman" panose="02020603050405020304" pitchFamily="18" charset="0"/>
                <a:cs typeface="Times New Roman" panose="02020603050405020304" pitchFamily="18" charset="0"/>
              </a:rPr>
              <a:t>Early treatment of defects or associated diseases </a:t>
            </a:r>
          </a:p>
          <a:p>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635" name="Title 1"/>
          <p:cNvSpPr>
            <a:spLocks noGrp="1"/>
          </p:cNvSpPr>
          <p:nvPr>
            <p:ph type="title"/>
          </p:nvPr>
        </p:nvSpPr>
        <p:spPr/>
        <p:txBody>
          <a:bodyPr>
            <a:normAutofit/>
          </a:bodyPr>
          <a:p>
            <a:r>
              <a:rPr b="1" dirty="0" sz="3200" lang="en-US"/>
              <a:t>Body requirements</a:t>
            </a:r>
            <a:r>
              <a:rPr dirty="0" sz="3200" lang="en-US"/>
              <a:t/>
            </a:r>
            <a:br>
              <a:rPr dirty="0" sz="3200" lang="en-US"/>
            </a:br>
            <a:endParaRPr dirty="0" sz="3200" lang="en-US"/>
          </a:p>
        </p:txBody>
      </p:sp>
      <p:sp>
        <p:nvSpPr>
          <p:cNvPr id="1048636" name="Content Placeholder 2"/>
          <p:cNvSpPr>
            <a:spLocks noGrp="1"/>
          </p:cNvSpPr>
          <p:nvPr>
            <p:ph idx="1"/>
          </p:nvPr>
        </p:nvSpPr>
        <p:spPr/>
        <p:txBody>
          <a:bodyPr/>
          <a:p>
            <a:pPr indent="0" marL="0">
              <a:buNone/>
            </a:pPr>
            <a:r>
              <a:rPr dirty="0" lang="en-US"/>
              <a:t>These depend on the sex, physical factors, physiological factors, age among others. Generally 	1 gm. per kg body weight per day. An extra amount is to be provided for heavy workers and in convalescents or those with ailments involving either loss or destruction of body tissues e.g. blood loss, surgery etc.</a:t>
            </a:r>
          </a:p>
          <a:p>
            <a:endParaRPr dirty="0" lang="en-US"/>
          </a:p>
        </p:txBody>
      </p:sp>
    </p:spTree>
  </p:cSld>
  <p:clrMapOvr>
    <a:masterClrMapping/>
  </p:clrMapOvr>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8906" name="Title 1"/>
          <p:cNvSpPr>
            <a:spLocks noGrp="1"/>
          </p:cNvSpPr>
          <p:nvPr>
            <p:ph type="title"/>
          </p:nvPr>
        </p:nvSpPr>
        <p:spPr>
          <a:xfrm>
            <a:off x="838200" y="365125"/>
            <a:ext cx="10515600" cy="768731"/>
          </a:xfrm>
        </p:spPr>
        <p:txBody>
          <a:bodyPr>
            <a:normAutofit/>
          </a:bodyPr>
          <a:p>
            <a:r>
              <a:rPr b="1" dirty="0" sz="3200" lang="en-US">
                <a:latin typeface="Times New Roman" panose="02020603050405020304" pitchFamily="18" charset="0"/>
                <a:cs typeface="Times New Roman" panose="02020603050405020304" pitchFamily="18" charset="0"/>
              </a:rPr>
              <a:t>Curative treatment</a:t>
            </a:r>
          </a:p>
        </p:txBody>
      </p:sp>
      <p:sp>
        <p:nvSpPr>
          <p:cNvPr id="1048907" name="Content Placeholder 2"/>
          <p:cNvSpPr>
            <a:spLocks noGrp="1"/>
          </p:cNvSpPr>
          <p:nvPr>
            <p:ph idx="1"/>
          </p:nvPr>
        </p:nvSpPr>
        <p:spPr>
          <a:xfrm>
            <a:off x="987552" y="1133856"/>
            <a:ext cx="10366248" cy="5547360"/>
          </a:xfrm>
        </p:spPr>
        <p:txBody>
          <a:bodyPr>
            <a:normAutofit/>
          </a:bodyPr>
          <a:p>
            <a:pPr indent="-468904" marL="468904">
              <a:buFont typeface="Wingdings 3" panose="05040102010807070707" pitchFamily="18" charset="2"/>
              <a:buNone/>
            </a:pPr>
            <a:r>
              <a:rPr dirty="0" i="1" lang="en-US" u="sng"/>
              <a:t>A- Proper dietary management:-</a:t>
            </a:r>
            <a:endParaRPr dirty="0" lang="en-US"/>
          </a:p>
          <a:p>
            <a:pPr indent="-468904" marL="468904"/>
            <a:r>
              <a:rPr dirty="0" lang="en-US"/>
              <a:t>Adequate balanced feeding. teaching about nutritional </a:t>
            </a:r>
            <a:r>
              <a:rPr dirty="0" lang="en-US" smtClean="0"/>
              <a:t>needs. Preparation </a:t>
            </a:r>
            <a:r>
              <a:rPr dirty="0" lang="en-US"/>
              <a:t>of diet, technique of administration of food</a:t>
            </a:r>
          </a:p>
          <a:p>
            <a:pPr indent="-468904" marL="468904"/>
            <a:r>
              <a:rPr dirty="0" lang="en-US"/>
              <a:t>If there is vomiting or anorexia, give IV fluids  or </a:t>
            </a:r>
            <a:r>
              <a:rPr dirty="0" lang="en-US" err="1"/>
              <a:t>naso</a:t>
            </a:r>
            <a:r>
              <a:rPr dirty="0" lang="en-US"/>
              <a:t> gastric tube feeding.</a:t>
            </a:r>
          </a:p>
          <a:p>
            <a:pPr indent="-468904" marL="468904"/>
            <a:r>
              <a:rPr dirty="0" lang="en-US"/>
              <a:t>Gradual increase the amount and concentration  of formula (total calories is120-200cal kg d)</a:t>
            </a:r>
          </a:p>
          <a:p>
            <a:pPr indent="-468904" marL="468904">
              <a:buFont typeface="Wingdings 3" panose="05040102010807070707" pitchFamily="18" charset="2"/>
              <a:buNone/>
            </a:pPr>
            <a:r>
              <a:rPr dirty="0" lang="en-US"/>
              <a:t>B – Treatment of the cause </a:t>
            </a:r>
          </a:p>
          <a:p>
            <a:pPr indent="-468904" marL="468904">
              <a:buFont typeface="Wingdings 3" panose="05040102010807070707" pitchFamily="18" charset="2"/>
              <a:buNone/>
            </a:pPr>
            <a:r>
              <a:rPr dirty="0" lang="en-US"/>
              <a:t>C- Emergency treatment for complications </a:t>
            </a:r>
          </a:p>
          <a:p>
            <a:pPr indent="-468904" marL="468904">
              <a:buFont typeface="Wingdings 3" panose="05040102010807070707" pitchFamily="18" charset="2"/>
              <a:buNone/>
            </a:pPr>
            <a:r>
              <a:rPr dirty="0" lang="en-US"/>
              <a:t>D – Blood transfusion</a:t>
            </a:r>
          </a:p>
          <a:p>
            <a:pPr indent="-468904" marL="468904">
              <a:buFont typeface="Wingdings 3" panose="05040102010807070707" pitchFamily="18" charset="2"/>
              <a:buNone/>
            </a:pPr>
            <a:r>
              <a:rPr dirty="0" lang="en-US"/>
              <a:t>E – Vitamins and minerals supplementation </a:t>
            </a:r>
          </a:p>
          <a:p>
            <a:endParaRPr dirty="0" 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8908" name="Title 1"/>
          <p:cNvSpPr>
            <a:spLocks noGrp="1"/>
          </p:cNvSpPr>
          <p:nvPr>
            <p:ph type="title"/>
          </p:nvPr>
        </p:nvSpPr>
        <p:spPr>
          <a:xfrm>
            <a:off x="999744" y="207265"/>
            <a:ext cx="10354056" cy="1109472"/>
          </a:xfrm>
        </p:spPr>
        <p:txBody>
          <a:bodyPr>
            <a:normAutofit/>
          </a:bodyPr>
          <a:p>
            <a:r>
              <a:rPr b="1" dirty="0" sz="3200" lang="en-US">
                <a:latin typeface="Times New Roman" panose="02020603050405020304" pitchFamily="18" charset="0"/>
                <a:cs typeface="Times New Roman" panose="02020603050405020304" pitchFamily="18" charset="0"/>
              </a:rPr>
              <a:t>KWASHIORKOR</a:t>
            </a:r>
            <a:r>
              <a:rPr dirty="0" sz="3200" lang="en-US">
                <a:latin typeface="Times New Roman" panose="02020603050405020304" pitchFamily="18" charset="0"/>
                <a:cs typeface="Times New Roman" panose="02020603050405020304" pitchFamily="18" charset="0"/>
              </a:rPr>
              <a:t/>
            </a:r>
            <a:br>
              <a:rPr dirty="0" sz="3200" lang="en-US">
                <a:latin typeface="Times New Roman" panose="02020603050405020304" pitchFamily="18" charset="0"/>
                <a:cs typeface="Times New Roman" panose="02020603050405020304" pitchFamily="18" charset="0"/>
              </a:rPr>
            </a:br>
            <a:endParaRPr dirty="0" sz="3200" lang="en-US">
              <a:latin typeface="Times New Roman" panose="02020603050405020304" pitchFamily="18" charset="0"/>
              <a:cs typeface="Times New Roman" panose="02020603050405020304" pitchFamily="18" charset="0"/>
            </a:endParaRPr>
          </a:p>
        </p:txBody>
      </p:sp>
      <p:sp>
        <p:nvSpPr>
          <p:cNvPr id="1048909" name="Content Placeholder 2"/>
          <p:cNvSpPr>
            <a:spLocks noGrp="1"/>
          </p:cNvSpPr>
          <p:nvPr>
            <p:ph idx="1"/>
          </p:nvPr>
        </p:nvSpPr>
        <p:spPr>
          <a:xfrm>
            <a:off x="804672" y="890016"/>
            <a:ext cx="10549128" cy="5730240"/>
          </a:xfrm>
        </p:spPr>
        <p:txBody>
          <a:bodyPr>
            <a:normAutofit/>
          </a:bodyPr>
          <a:p>
            <a:r>
              <a:rPr altLang="en-US" dirty="0" sz="3200" lang="en-US">
                <a:latin typeface="Times New Roman" panose="02020603050405020304" pitchFamily="18" charset="0"/>
                <a:cs typeface="Times New Roman" panose="02020603050405020304" pitchFamily="18" charset="0"/>
              </a:rPr>
              <a:t>It is a clinical syndrome and a form of malnutrition characterized by slow rate of growth due to deficient of </a:t>
            </a:r>
            <a:r>
              <a:rPr altLang="en-US" b="1" dirty="0" sz="3200" lang="en-US">
                <a:latin typeface="Times New Roman" panose="02020603050405020304" pitchFamily="18" charset="0"/>
                <a:cs typeface="Times New Roman" panose="02020603050405020304" pitchFamily="18" charset="0"/>
              </a:rPr>
              <a:t>protein intake </a:t>
            </a:r>
            <a:r>
              <a:rPr altLang="en-US" dirty="0" sz="3200" lang="en-US">
                <a:latin typeface="Times New Roman" panose="02020603050405020304" pitchFamily="18" charset="0"/>
                <a:cs typeface="Times New Roman" panose="02020603050405020304" pitchFamily="18" charset="0"/>
              </a:rPr>
              <a:t>despite adequate calorie intake.</a:t>
            </a:r>
          </a:p>
          <a:p>
            <a:r>
              <a:rPr altLang="en-US" dirty="0" sz="3200" lang="en-US">
                <a:latin typeface="Times New Roman" panose="02020603050405020304" pitchFamily="18" charset="0"/>
                <a:cs typeface="Times New Roman" panose="02020603050405020304" pitchFamily="18" charset="0"/>
              </a:rPr>
              <a:t>Also called edematous malnutrition because its associated with edema(fluid retention)</a:t>
            </a:r>
          </a:p>
          <a:p>
            <a:endParaRPr altLang="en-US" dirty="0" sz="3200" lang="en-US">
              <a:latin typeface="Times New Roman" panose="02020603050405020304" pitchFamily="18" charset="0"/>
              <a:cs typeface="Times New Roman" panose="02020603050405020304" pitchFamily="18" charset="0"/>
            </a:endParaRPr>
          </a:p>
          <a:p>
            <a:endParaRPr altLang="en-US" dirty="0" sz="3200" lang="en-US">
              <a:latin typeface="Times New Roman" panose="02020603050405020304" pitchFamily="18" charset="0"/>
              <a:cs typeface="Times New Roman" panose="02020603050405020304" pitchFamily="18" charset="0"/>
            </a:endParaRPr>
          </a:p>
          <a:p>
            <a:r>
              <a:rPr altLang="en-US" dirty="0" sz="3200" lang="en-US">
                <a:latin typeface="Times New Roman" panose="02020603050405020304" pitchFamily="18" charset="0"/>
                <a:cs typeface="Times New Roman" panose="02020603050405020304" pitchFamily="18" charset="0"/>
              </a:rPr>
              <a:t>N/b: In kwashiorkor the main deficient nutrient is protein, while in marasmus the deficiency is calorie</a:t>
            </a:r>
          </a:p>
          <a:p>
            <a:endParaRPr dirty="0" sz="32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8910" name="Title 1"/>
          <p:cNvSpPr>
            <a:spLocks noGrp="1"/>
          </p:cNvSpPr>
          <p:nvPr>
            <p:ph type="title"/>
          </p:nvPr>
        </p:nvSpPr>
        <p:spPr>
          <a:xfrm>
            <a:off x="1024128" y="365125"/>
            <a:ext cx="10329672" cy="1024763"/>
          </a:xfrm>
        </p:spPr>
        <p:txBody>
          <a:bodyPr>
            <a:normAutofit/>
          </a:bodyPr>
          <a:p>
            <a:r>
              <a:rPr dirty="0" sz="3200" lang="en-US">
                <a:latin typeface="Times New Roman" panose="02020603050405020304" pitchFamily="18" charset="0"/>
                <a:cs typeface="Times New Roman" panose="02020603050405020304" pitchFamily="18" charset="0"/>
              </a:rPr>
              <a:t>Etiology</a:t>
            </a:r>
          </a:p>
        </p:txBody>
      </p:sp>
      <p:sp>
        <p:nvSpPr>
          <p:cNvPr id="1048911" name="Content Placeholder 2"/>
          <p:cNvSpPr>
            <a:spLocks noGrp="1"/>
          </p:cNvSpPr>
          <p:nvPr>
            <p:ph idx="1"/>
          </p:nvPr>
        </p:nvSpPr>
        <p:spPr/>
        <p:txBody>
          <a:bodyPr>
            <a:normAutofit/>
          </a:bodyPr>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Unbalanced diet (of protein, CHO.)</a:t>
            </a: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Improper weaning (during and post weaning period ) </a:t>
            </a:r>
            <a:r>
              <a:rPr altLang="en-US" dirty="0" lang="en-US" err="1">
                <a:latin typeface="Times New Roman" panose="02020603050405020304" pitchFamily="18" charset="0"/>
                <a:cs typeface="Times New Roman" panose="02020603050405020304" pitchFamily="18" charset="0"/>
              </a:rPr>
              <a:t>i.e</a:t>
            </a:r>
            <a:r>
              <a:rPr altLang="en-US" dirty="0" lang="en-US">
                <a:latin typeface="Times New Roman" panose="02020603050405020304" pitchFamily="18" charset="0"/>
                <a:cs typeface="Times New Roman" panose="02020603050405020304" pitchFamily="18" charset="0"/>
              </a:rPr>
              <a:t> change of breast milk to porridge</a:t>
            </a: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faulty management of </a:t>
            </a:r>
            <a:r>
              <a:rPr altLang="en-US" dirty="0" lang="en-US" err="1">
                <a:latin typeface="Times New Roman" panose="02020603050405020304" pitchFamily="18" charset="0"/>
                <a:cs typeface="Times New Roman" panose="02020603050405020304" pitchFamily="18" charset="0"/>
              </a:rPr>
              <a:t>marasmic</a:t>
            </a:r>
            <a:r>
              <a:rPr altLang="en-US" dirty="0" lang="en-US">
                <a:latin typeface="Times New Roman" panose="02020603050405020304" pitchFamily="18" charset="0"/>
                <a:cs typeface="Times New Roman" panose="02020603050405020304" pitchFamily="18" charset="0"/>
              </a:rPr>
              <a:t>  baby </a:t>
            </a: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Lack of nutritional knowledge</a:t>
            </a: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poverty due to lack of money to purchase a well balanced diet </a:t>
            </a:r>
          </a:p>
          <a:p>
            <a:pPr algn="just" indent="-468313" marL="468313">
              <a:buFont typeface="Wingdings" panose="05000000000000000000" pitchFamily="2" charset="2"/>
              <a:buAutoNum type="arabicPeriod"/>
            </a:pPr>
            <a:r>
              <a:rPr altLang="en-US" dirty="0" lang="en-US">
                <a:latin typeface="Times New Roman" panose="02020603050405020304" pitchFamily="18" charset="0"/>
                <a:cs typeface="Times New Roman" panose="02020603050405020304" pitchFamily="18" charset="0"/>
              </a:rPr>
              <a:t>precipitating factors such as(acute infection with measles, diarrhea  and malaria, parasitic infestations)-which tends to use up the scarce protein stored in the body</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8912" name="Title 1"/>
          <p:cNvSpPr>
            <a:spLocks noGrp="1"/>
          </p:cNvSpPr>
          <p:nvPr>
            <p:ph type="title"/>
          </p:nvPr>
        </p:nvSpPr>
        <p:spPr>
          <a:xfrm>
            <a:off x="1219200" y="365125"/>
            <a:ext cx="10134600" cy="500507"/>
          </a:xfrm>
        </p:spPr>
        <p:txBody>
          <a:bodyPr>
            <a:normAutofit fontScale="90000"/>
          </a:bodyPr>
          <a:p>
            <a:r>
              <a:rPr dirty="0" sz="3200" lang="en-US" smtClean="0">
                <a:latin typeface="Times New Roman" panose="02020603050405020304" pitchFamily="18" charset="0"/>
                <a:cs typeface="Times New Roman" panose="02020603050405020304" pitchFamily="18" charset="0"/>
              </a:rPr>
              <a:t>picture</a:t>
            </a:r>
            <a:endParaRPr dirty="0" sz="3200" lang="en-US">
              <a:latin typeface="Times New Roman" panose="02020603050405020304" pitchFamily="18" charset="0"/>
              <a:cs typeface="Times New Roman" panose="02020603050405020304" pitchFamily="18" charset="0"/>
            </a:endParaRPr>
          </a:p>
        </p:txBody>
      </p:sp>
      <p:pic>
        <p:nvPicPr>
          <p:cNvPr id="2097160" name="Content Placeholder 3"/>
          <p:cNvPicPr>
            <a:picLocks noChangeAspect="1" noGrp="1" noChangeArrowheads="1"/>
          </p:cNvPicPr>
          <p:nvPr>
            <p:ph idx="1"/>
          </p:nvPr>
        </p:nvPicPr>
        <p:blipFill>
          <a:blip xmlns:r="http://schemas.openxmlformats.org/officeDocument/2006/relationships" r:embed="rId1"/>
          <a:srcRect/>
          <a:stretch>
            <a:fillRect/>
          </a:stretch>
        </p:blipFill>
        <p:spPr>
          <a:xfrm>
            <a:off x="7278624" y="963168"/>
            <a:ext cx="3694176" cy="5602834"/>
          </a:xfrm>
        </p:spPr>
      </p:pic>
      <p:pic>
        <p:nvPicPr>
          <p:cNvPr id="2097161" name="Content Placeholder 3"/>
          <p:cNvPicPr>
            <a:picLocks noChangeAspect="1" noChangeArrowheads="1"/>
          </p:cNvPicPr>
          <p:nvPr/>
        </p:nvPicPr>
        <p:blipFill>
          <a:blip xmlns:r="http://schemas.openxmlformats.org/officeDocument/2006/relationships" r:embed="rId2"/>
          <a:srcRect/>
          <a:stretch>
            <a:fillRect/>
          </a:stretch>
        </p:blipFill>
        <p:spPr>
          <a:xfrm>
            <a:off x="132411" y="963168"/>
            <a:ext cx="6504032" cy="5361432"/>
          </a:xfrm>
          <a:prstGeom prst="rec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8913" name="Title 1"/>
          <p:cNvSpPr>
            <a:spLocks noGrp="1"/>
          </p:cNvSpPr>
          <p:nvPr>
            <p:ph type="title"/>
          </p:nvPr>
        </p:nvSpPr>
        <p:spPr>
          <a:xfrm>
            <a:off x="950976" y="365125"/>
            <a:ext cx="10402824" cy="134747"/>
          </a:xfrm>
        </p:spPr>
        <p:txBody>
          <a:bodyPr>
            <a:normAutofit fontScale="90000"/>
          </a:bodyPr>
          <a:p>
            <a:endParaRPr dirty="0" lang="en-US"/>
          </a:p>
        </p:txBody>
      </p:sp>
      <p:pic>
        <p:nvPicPr>
          <p:cNvPr id="2097162" name="Content Placeholder 3"/>
          <p:cNvPicPr>
            <a:picLocks noChangeAspect="1" noGrp="1" noChangeArrowheads="1"/>
          </p:cNvPicPr>
          <p:nvPr>
            <p:ph idx="1"/>
          </p:nvPr>
        </p:nvPicPr>
        <p:blipFill>
          <a:blip xmlns:r="http://schemas.openxmlformats.org/officeDocument/2006/relationships" r:embed="rId1"/>
          <a:srcRect/>
          <a:stretch>
            <a:fillRect/>
          </a:stretch>
        </p:blipFill>
        <p:spPr>
          <a:xfrm>
            <a:off x="1109472" y="602846"/>
            <a:ext cx="8631936" cy="6407554"/>
          </a:xfrm>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8914"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Symptoms of kwashiorkor</a:t>
            </a:r>
          </a:p>
        </p:txBody>
      </p:sp>
      <p:sp>
        <p:nvSpPr>
          <p:cNvPr id="1048915" name="Content Placeholder 2"/>
          <p:cNvSpPr>
            <a:spLocks noGrp="1"/>
          </p:cNvSpPr>
          <p:nvPr>
            <p:ph idx="1"/>
          </p:nvPr>
        </p:nvSpPr>
        <p:spPr>
          <a:xfrm>
            <a:off x="938784" y="1377696"/>
            <a:ext cx="10415016" cy="4799267"/>
          </a:xfrm>
        </p:spPr>
        <p:txBody>
          <a:bodyPr/>
          <a:p>
            <a:pPr lvl="0">
              <a:buFont typeface="Courier New" panose="02070309020205020404" pitchFamily="49" charset="0"/>
              <a:buChar char="o"/>
            </a:pPr>
            <a:r>
              <a:rPr dirty="0" lang="en-US"/>
              <a:t>Bi-lateral </a:t>
            </a:r>
            <a:r>
              <a:rPr dirty="0" lang="en-US" err="1"/>
              <a:t>oedema</a:t>
            </a:r>
            <a:r>
              <a:rPr dirty="0" lang="en-US"/>
              <a:t> and fluid accumulation </a:t>
            </a:r>
          </a:p>
          <a:p>
            <a:pPr lvl="0">
              <a:buFont typeface="Courier New" panose="02070309020205020404" pitchFamily="49" charset="0"/>
              <a:buChar char="o"/>
            </a:pPr>
            <a:r>
              <a:rPr dirty="0" lang="en-US"/>
              <a:t>Loss of appetite </a:t>
            </a:r>
          </a:p>
          <a:p>
            <a:pPr lvl="0">
              <a:buFont typeface="Courier New" panose="02070309020205020404" pitchFamily="49" charset="0"/>
              <a:buChar char="o"/>
            </a:pPr>
            <a:r>
              <a:rPr dirty="0" lang="en-US"/>
              <a:t>Brittle thinning hair</a:t>
            </a:r>
          </a:p>
          <a:p>
            <a:pPr lvl="0">
              <a:buFont typeface="Courier New" panose="02070309020205020404" pitchFamily="49" charset="0"/>
              <a:buChar char="o"/>
            </a:pPr>
            <a:r>
              <a:rPr dirty="0" lang="en-US"/>
              <a:t>Hair </a:t>
            </a:r>
            <a:r>
              <a:rPr dirty="0" lang="en-US" err="1"/>
              <a:t>colour</a:t>
            </a:r>
            <a:r>
              <a:rPr dirty="0" lang="en-US"/>
              <a:t> </a:t>
            </a:r>
            <a:r>
              <a:rPr dirty="0" lang="en-US" smtClean="0"/>
              <a:t>change - brownish</a:t>
            </a:r>
            <a:endParaRPr dirty="0" lang="en-US"/>
          </a:p>
          <a:p>
            <a:pPr lvl="0">
              <a:buFont typeface="Courier New" panose="02070309020205020404" pitchFamily="49" charset="0"/>
              <a:buChar char="o"/>
            </a:pPr>
            <a:r>
              <a:rPr dirty="0" lang="en-US"/>
              <a:t>A pathetic and irritable </a:t>
            </a:r>
          </a:p>
          <a:p>
            <a:pPr lvl="0">
              <a:buFont typeface="Courier New" panose="02070309020205020404" pitchFamily="49" charset="0"/>
              <a:buChar char="o"/>
            </a:pPr>
            <a:r>
              <a:rPr dirty="0" lang="en-US"/>
              <a:t>Face may seem </a:t>
            </a:r>
            <a:r>
              <a:rPr dirty="0" lang="en-US" smtClean="0"/>
              <a:t>swollen</a:t>
            </a:r>
          </a:p>
          <a:p>
            <a:pPr lvl="0">
              <a:buFont typeface="Courier New" panose="02070309020205020404" pitchFamily="49" charset="0"/>
              <a:buChar char="o"/>
            </a:pPr>
            <a:r>
              <a:rPr dirty="0" lang="en-US" err="1" smtClean="0"/>
              <a:t>Anaemia</a:t>
            </a:r>
            <a:endParaRPr dirty="0" lang="en-US" smtClean="0"/>
          </a:p>
          <a:p>
            <a:pPr lvl="0">
              <a:buFont typeface="Courier New" panose="02070309020205020404" pitchFamily="49" charset="0"/>
              <a:buChar char="o"/>
            </a:pPr>
            <a:r>
              <a:rPr dirty="0" lang="en-US" smtClean="0"/>
              <a:t>Mental </a:t>
            </a:r>
            <a:r>
              <a:rPr dirty="0" lang="en-US" err="1" smtClean="0"/>
              <a:t>rtetardation</a:t>
            </a:r>
            <a:r>
              <a:rPr dirty="0" lang="en-US" smtClean="0"/>
              <a:t>.</a:t>
            </a:r>
            <a:endParaRPr dirty="0" lang="en-US"/>
          </a:p>
          <a:p>
            <a:pPr lvl="0">
              <a:buFont typeface="Courier New" panose="02070309020205020404" pitchFamily="49" charset="0"/>
              <a:buChar char="o"/>
            </a:pPr>
            <a:r>
              <a:rPr dirty="0" lang="en-US"/>
              <a:t>High risk of death</a:t>
            </a:r>
          </a:p>
          <a:p>
            <a:endParaRPr dirty="0"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8916" name="Title 1"/>
          <p:cNvSpPr>
            <a:spLocks noGrp="1"/>
          </p:cNvSpPr>
          <p:nvPr>
            <p:ph type="title"/>
          </p:nvPr>
        </p:nvSpPr>
        <p:spPr>
          <a:xfrm>
            <a:off x="1328928" y="365125"/>
            <a:ext cx="10024872" cy="646811"/>
          </a:xfrm>
        </p:spPr>
        <p:txBody>
          <a:bodyPr>
            <a:normAutofit/>
          </a:bodyPr>
          <a:p>
            <a:r>
              <a:rPr b="1" dirty="0" sz="3200" lang="en-US">
                <a:latin typeface="Times New Roman" panose="02020603050405020304" pitchFamily="18" charset="0"/>
                <a:cs typeface="Times New Roman" panose="02020603050405020304" pitchFamily="18" charset="0"/>
              </a:rPr>
              <a:t>Assessment </a:t>
            </a:r>
          </a:p>
        </p:txBody>
      </p:sp>
      <p:sp>
        <p:nvSpPr>
          <p:cNvPr id="1048917" name="Content Placeholder 2"/>
          <p:cNvSpPr>
            <a:spLocks noGrp="1"/>
          </p:cNvSpPr>
          <p:nvPr>
            <p:ph idx="1"/>
          </p:nvPr>
        </p:nvSpPr>
        <p:spPr>
          <a:xfrm>
            <a:off x="938784" y="1158240"/>
            <a:ext cx="10415016" cy="5018723"/>
          </a:xfrm>
        </p:spPr>
        <p:txBody>
          <a:bodyPr>
            <a:normAutofit fontScale="92500"/>
          </a:bodyPr>
          <a:p>
            <a:pPr indent="-351678" lvl="2" marL="1055035">
              <a:buFont typeface="Wingdings 2" panose="05020102010507070707" pitchFamily="18" charset="2"/>
              <a:buNone/>
            </a:pPr>
            <a:r>
              <a:rPr b="1" dirty="0" sz="2800" i="1" lang="en-US" u="sng">
                <a:latin typeface="Times New Roman" panose="02020603050405020304" pitchFamily="18" charset="0"/>
                <a:cs typeface="Times New Roman" panose="02020603050405020304" pitchFamily="18" charset="0"/>
              </a:rPr>
              <a:t>cardinal manifestation):</a:t>
            </a:r>
          </a:p>
          <a:p>
            <a:pPr indent="-410291" lvl="1" marL="761970"/>
            <a:r>
              <a:rPr b="1" dirty="0" sz="2800" lang="en-US" u="sng">
                <a:latin typeface="Times New Roman" panose="02020603050405020304" pitchFamily="18" charset="0"/>
                <a:cs typeface="Times New Roman" panose="02020603050405020304" pitchFamily="18" charset="0"/>
              </a:rPr>
              <a:t>Growth retardation :</a:t>
            </a:r>
          </a:p>
          <a:p>
            <a:pPr indent="-342900" lvl="2" marL="932704">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Weight is diminished (60-80%) of expected</a:t>
            </a:r>
            <a:endParaRPr b="1" dirty="0" sz="2800" lang="en-US" u="sng">
              <a:latin typeface="Times New Roman" panose="02020603050405020304" pitchFamily="18" charset="0"/>
              <a:cs typeface="Times New Roman" panose="02020603050405020304" pitchFamily="18" charset="0"/>
            </a:endParaRPr>
          </a:p>
          <a:p>
            <a:pPr indent="-410291" lvl="1" marL="761970"/>
            <a:r>
              <a:rPr b="1" dirty="0" sz="2800" lang="en-US" u="sng">
                <a:latin typeface="Times New Roman" panose="02020603050405020304" pitchFamily="18" charset="0"/>
                <a:cs typeface="Times New Roman" panose="02020603050405020304" pitchFamily="18" charset="0"/>
              </a:rPr>
              <a:t>Edema</a:t>
            </a:r>
            <a:r>
              <a:rPr dirty="0" sz="2800" lang="en-US" u="sng">
                <a:latin typeface="Times New Roman" panose="02020603050405020304" pitchFamily="18" charset="0"/>
                <a:cs typeface="Times New Roman" panose="02020603050405020304" pitchFamily="18" charset="0"/>
              </a:rPr>
              <a:t> : </a:t>
            </a:r>
            <a:endParaRPr dirty="0" sz="2800" lang="en-US">
              <a:latin typeface="Times New Roman" panose="02020603050405020304" pitchFamily="18" charset="0"/>
              <a:cs typeface="Times New Roman" panose="02020603050405020304" pitchFamily="18" charset="0"/>
            </a:endParaRPr>
          </a:p>
          <a:p>
            <a:pPr indent="-342900" lvl="2" marL="836613">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It is due to hypo </a:t>
            </a:r>
            <a:r>
              <a:rPr dirty="0" sz="2800" lang="en-US" err="1">
                <a:latin typeface="Times New Roman" panose="02020603050405020304" pitchFamily="18" charset="0"/>
                <a:cs typeface="Times New Roman" panose="02020603050405020304" pitchFamily="18" charset="0"/>
              </a:rPr>
              <a:t>proteinemia</a:t>
            </a:r>
            <a:r>
              <a:rPr dirty="0" sz="2800" lang="en-US">
                <a:latin typeface="Times New Roman" panose="02020603050405020304" pitchFamily="18" charset="0"/>
                <a:cs typeface="Times New Roman" panose="02020603050405020304" pitchFamily="18" charset="0"/>
              </a:rPr>
              <a:t>. It is starts in the feet and lower parts of the legs) then becomes generalized edema to the face, hands, anus, feet and bulging abdomen </a:t>
            </a:r>
            <a:endParaRPr dirty="0" sz="2800" lang="en-US" smtClean="0">
              <a:latin typeface="Times New Roman" panose="02020603050405020304" pitchFamily="18" charset="0"/>
              <a:cs typeface="Times New Roman" panose="02020603050405020304" pitchFamily="18" charset="0"/>
            </a:endParaRPr>
          </a:p>
          <a:p>
            <a:pPr algn="just" indent="-293065" lvl="3" marL="1348100">
              <a:buFont typeface="Wingdings 2" panose="05020102010507070707" pitchFamily="18" charset="2"/>
              <a:buNone/>
            </a:pPr>
            <a:r>
              <a:rPr b="1" dirty="0" sz="2400" i="1" lang="en-US">
                <a:solidFill>
                  <a:srgbClr val="FF6600"/>
                </a:solidFill>
                <a:latin typeface="Times New Roman" panose="02020603050405020304" pitchFamily="18" charset="0"/>
                <a:cs typeface="Times New Roman" panose="02020603050405020304" pitchFamily="18" charset="0"/>
              </a:rPr>
              <a:t>Diminished muscle fat ratio</a:t>
            </a:r>
            <a:r>
              <a:rPr b="1" dirty="0" sz="2400" i="1" lang="en-US">
                <a:solidFill>
                  <a:srgbClr val="FF6600"/>
                </a:solidFill>
                <a:latin typeface="Times New Roman" panose="02020603050405020304" pitchFamily="18" charset="0"/>
                <a:cs typeface="Times New Roman" panose="02020603050405020304" pitchFamily="18" charset="0"/>
                <a:sym typeface="Wingdings" panose="05000000000000000000" pitchFamily="2" charset="2"/>
              </a:rPr>
              <a:t> (muscles being broken down for energy)</a:t>
            </a:r>
            <a:endParaRPr b="1" dirty="0" sz="2400" i="1" lang="en-US">
              <a:solidFill>
                <a:srgbClr val="FF6600"/>
              </a:solidFill>
              <a:latin typeface="Times New Roman" panose="02020603050405020304" pitchFamily="18" charset="0"/>
              <a:cs typeface="Times New Roman" panose="02020603050405020304" pitchFamily="18" charset="0"/>
            </a:endParaRPr>
          </a:p>
          <a:p>
            <a:pPr algn="just" indent="-351678" lvl="2" marL="1055035">
              <a:buFont typeface="Wingdings 2" panose="05020102010507070707" pitchFamily="18" charset="2"/>
              <a:buNone/>
            </a:pPr>
            <a:r>
              <a:rPr b="1" dirty="0" sz="2400" i="1" lang="en-US">
                <a:latin typeface="Times New Roman" panose="02020603050405020304" pitchFamily="18" charset="0"/>
                <a:cs typeface="Times New Roman" panose="02020603050405020304" pitchFamily="18" charset="0"/>
              </a:rPr>
              <a:t>        Generalized (muscle wasting) with subcutaneous fat </a:t>
            </a:r>
          </a:p>
          <a:p>
            <a:pPr algn="just" indent="-293065" lvl="3" marL="1348100">
              <a:buFont typeface="Wingdings 2" panose="05020102010507070707" pitchFamily="18" charset="2"/>
              <a:buNone/>
            </a:pPr>
            <a:r>
              <a:rPr b="1" dirty="0" sz="2400" i="1" lang="en-US">
                <a:solidFill>
                  <a:srgbClr val="FF6600"/>
                </a:solidFill>
                <a:latin typeface="Times New Roman" panose="02020603050405020304" pitchFamily="18" charset="0"/>
                <a:cs typeface="Times New Roman" panose="02020603050405020304" pitchFamily="18" charset="0"/>
              </a:rPr>
              <a:t>- Fatty liver :</a:t>
            </a:r>
            <a:r>
              <a:rPr b="1" dirty="0" sz="2400" i="1" lang="en-US">
                <a:latin typeface="Times New Roman" panose="02020603050405020304" pitchFamily="18" charset="0"/>
                <a:cs typeface="Times New Roman" panose="02020603050405020304" pitchFamily="18" charset="0"/>
              </a:rPr>
              <a:t>(due to accumulation of fats in the liver because of impaired synthesis of B lipoproteins)   It is detected by liver biopsy</a:t>
            </a:r>
          </a:p>
          <a:p>
            <a:pPr algn="just" indent="-293065" lvl="3" marL="1348100">
              <a:buFont typeface="Wingdings 2" panose="05020102010507070707" pitchFamily="18" charset="2"/>
              <a:buNone/>
            </a:pPr>
            <a:r>
              <a:rPr b="1" dirty="0" sz="2400" i="1" lang="en-US">
                <a:solidFill>
                  <a:srgbClr val="FF6600"/>
                </a:solidFill>
                <a:latin typeface="Times New Roman" panose="02020603050405020304" pitchFamily="18" charset="0"/>
                <a:cs typeface="Times New Roman" panose="02020603050405020304" pitchFamily="18" charset="0"/>
              </a:rPr>
              <a:t>- Mental changes :</a:t>
            </a:r>
          </a:p>
          <a:p>
            <a:pPr algn="just" indent="-293065" lvl="3" marL="1348100">
              <a:buFont typeface="Wingdings 2" panose="05020102010507070707" pitchFamily="18" charset="2"/>
              <a:buNone/>
            </a:pPr>
            <a:r>
              <a:rPr b="1" dirty="0" sz="2400" i="1" lang="en-US">
                <a:latin typeface="Times New Roman" panose="02020603050405020304" pitchFamily="18" charset="0"/>
                <a:cs typeface="Times New Roman" panose="02020603050405020304" pitchFamily="18" charset="0"/>
              </a:rPr>
              <a:t>     The infant is irritable, has apathy never smile, looks sad and his cry is weak</a:t>
            </a:r>
            <a:r>
              <a:rPr dirty="0" sz="2400" lang="en-US">
                <a:latin typeface="Times New Roman" panose="02020603050405020304" pitchFamily="18" charset="0"/>
                <a:cs typeface="Times New Roman" panose="02020603050405020304" pitchFamily="18" charset="0"/>
              </a:rPr>
              <a:t> </a:t>
            </a:r>
          </a:p>
          <a:p>
            <a:pPr indent="-342900" lvl="2" marL="836613">
              <a:buFont typeface="Wingdings" panose="05000000000000000000" pitchFamily="2" charset="2"/>
              <a:buChar char="Ø"/>
            </a:pP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8918" name="Title 1"/>
          <p:cNvSpPr>
            <a:spLocks noGrp="1"/>
          </p:cNvSpPr>
          <p:nvPr>
            <p:ph type="title"/>
          </p:nvPr>
        </p:nvSpPr>
        <p:spPr/>
        <p:txBody>
          <a:bodyPr/>
          <a:p>
            <a:endParaRPr lang="en-US"/>
          </a:p>
        </p:txBody>
      </p:sp>
      <p:pic>
        <p:nvPicPr>
          <p:cNvPr id="2097163" name="Picture 2"/>
          <p:cNvPicPr>
            <a:picLocks noChangeAspect="1" noGrp="1" noChangeArrowheads="1"/>
          </p:cNvPicPr>
          <p:nvPr>
            <p:ph idx="1"/>
          </p:nvPr>
        </p:nvPicPr>
        <p:blipFill>
          <a:blip xmlns:r="http://schemas.openxmlformats.org/officeDocument/2006/relationships" r:embed="rId1"/>
          <a:srcRect/>
          <a:stretch>
            <a:fillRect/>
          </a:stretch>
        </p:blipFill>
        <p:spPr>
          <a:xfrm>
            <a:off x="1277400" y="1459356"/>
            <a:ext cx="6799972" cy="5063364"/>
          </a:xfrm>
          <a:noFill/>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8919" name="Title 1"/>
          <p:cNvSpPr>
            <a:spLocks noGrp="1"/>
          </p:cNvSpPr>
          <p:nvPr>
            <p:ph type="title"/>
          </p:nvPr>
        </p:nvSpPr>
        <p:spPr/>
        <p:txBody>
          <a:bodyPr/>
          <a:p>
            <a:r>
              <a:rPr dirty="0" lang="en-US" err="1" smtClean="0"/>
              <a:t>Cont</a:t>
            </a:r>
            <a:r>
              <a:rPr dirty="0" lang="en-US" smtClean="0"/>
              <a:t>…</a:t>
            </a:r>
            <a:endParaRPr dirty="0" lang="en-US"/>
          </a:p>
        </p:txBody>
      </p:sp>
      <p:sp>
        <p:nvSpPr>
          <p:cNvPr id="1048920" name="Content Placeholder 2"/>
          <p:cNvSpPr>
            <a:spLocks noGrp="1"/>
          </p:cNvSpPr>
          <p:nvPr>
            <p:ph idx="1"/>
          </p:nvPr>
        </p:nvSpPr>
        <p:spPr/>
        <p:txBody>
          <a:bodyPr/>
          <a:p>
            <a:pPr>
              <a:buFont typeface="Wingdings" panose="05000000000000000000" pitchFamily="2" charset="2"/>
              <a:buChar char="Ø"/>
            </a:pPr>
            <a:r>
              <a:rPr altLang="en-US" dirty="0" lang="en-US"/>
              <a:t>Poor resistance and liability to infections</a:t>
            </a:r>
          </a:p>
          <a:p>
            <a:pPr>
              <a:buFont typeface="Wingdings" panose="05000000000000000000" pitchFamily="2" charset="2"/>
              <a:buChar char="Ø"/>
            </a:pPr>
            <a:r>
              <a:rPr altLang="en-US" dirty="0" lang="en-US"/>
              <a:t>Ascites and edema -due to reduced plasma protein</a:t>
            </a:r>
          </a:p>
          <a:p>
            <a:pPr>
              <a:buFont typeface="Wingdings" panose="05000000000000000000" pitchFamily="2" charset="2"/>
              <a:buChar char="Ø"/>
            </a:pPr>
            <a:r>
              <a:rPr altLang="en-US" dirty="0" lang="en-US"/>
              <a:t>Growth failure and muscle wasting-protein metabolism</a:t>
            </a:r>
          </a:p>
          <a:p>
            <a:pPr>
              <a:buFont typeface="Wingdings" panose="05000000000000000000" pitchFamily="2" charset="2"/>
              <a:buChar char="Ø"/>
            </a:pPr>
            <a:r>
              <a:rPr altLang="en-US" dirty="0" lang="en-US"/>
              <a:t>Mental apathy and irritability-loss of </a:t>
            </a:r>
            <a:r>
              <a:rPr altLang="en-US" dirty="0" lang="en-US" err="1"/>
              <a:t>potassioum</a:t>
            </a:r>
            <a:endParaRPr altLang="en-US" dirty="0" lang="en-US"/>
          </a:p>
          <a:p>
            <a:pPr>
              <a:buFont typeface="Wingdings" panose="05000000000000000000" pitchFamily="2" charset="2"/>
              <a:buChar char="Ø"/>
            </a:pPr>
            <a:r>
              <a:rPr altLang="en-US" dirty="0" lang="en-US"/>
              <a:t>Moon face-fat deposition</a:t>
            </a:r>
          </a:p>
          <a:p>
            <a:pPr>
              <a:buFont typeface="Wingdings" panose="05000000000000000000" pitchFamily="2" charset="2"/>
              <a:buChar char="Ø"/>
            </a:pPr>
            <a:r>
              <a:rPr altLang="en-US" dirty="0" lang="en-US"/>
              <a:t>Anemia-due to lack of certain micronutrients</a:t>
            </a:r>
          </a:p>
          <a:p>
            <a:endParaRPr dirty="0"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8921" name="Title 1"/>
          <p:cNvSpPr>
            <a:spLocks noGrp="1"/>
          </p:cNvSpPr>
          <p:nvPr>
            <p:ph type="title"/>
          </p:nvPr>
        </p:nvSpPr>
        <p:spPr/>
        <p:txBody>
          <a:bodyPr>
            <a:normAutofit/>
          </a:bodyPr>
          <a:p>
            <a:r>
              <a:rPr dirty="0" sz="3200" lang="en-US">
                <a:latin typeface="Times New Roman" panose="02020603050405020304" pitchFamily="18" charset="0"/>
                <a:cs typeface="Times New Roman" panose="02020603050405020304" pitchFamily="18" charset="0"/>
              </a:rPr>
              <a:t>Complication of kwashiorkor</a:t>
            </a:r>
          </a:p>
        </p:txBody>
      </p:sp>
      <p:sp>
        <p:nvSpPr>
          <p:cNvPr id="1048922" name="Content Placeholder 2"/>
          <p:cNvSpPr>
            <a:spLocks noGrp="1"/>
          </p:cNvSpPr>
          <p:nvPr>
            <p:ph idx="1"/>
          </p:nvPr>
        </p:nvSpPr>
        <p:spPr/>
        <p:txBody>
          <a:bodyPr/>
          <a:p>
            <a:pPr algn="just" indent="-293065" lvl="4" marL="1699778">
              <a:buFont typeface="Wingdings" pitchFamily="2" charset="2"/>
              <a:buAutoNum type="arabicPeriod"/>
            </a:pPr>
            <a:r>
              <a:rPr dirty="0" sz="3200" lang="en-US">
                <a:latin typeface="Times New Roman" panose="02020603050405020304" pitchFamily="18" charset="0"/>
                <a:cs typeface="Times New Roman" panose="02020603050405020304" pitchFamily="18" charset="0"/>
              </a:rPr>
              <a:t>Secondary infection ,fungal and bacterial infection</a:t>
            </a:r>
          </a:p>
          <a:p>
            <a:pPr algn="just" indent="-293065" lvl="4" marL="1699778">
              <a:buFont typeface="Wingdings" pitchFamily="2" charset="2"/>
              <a:buAutoNum type="arabicPeriod"/>
            </a:pPr>
            <a:r>
              <a:rPr dirty="0" sz="3200" lang="en-US">
                <a:latin typeface="Times New Roman" panose="02020603050405020304" pitchFamily="18" charset="0"/>
                <a:cs typeface="Times New Roman" panose="02020603050405020304" pitchFamily="18" charset="0"/>
              </a:rPr>
              <a:t>Hemorrhagic tendency, </a:t>
            </a:r>
            <a:r>
              <a:rPr dirty="0" sz="3200" lang="en-US" err="1">
                <a:latin typeface="Times New Roman" panose="02020603050405020304" pitchFamily="18" charset="0"/>
                <a:cs typeface="Times New Roman" panose="02020603050405020304" pitchFamily="18" charset="0"/>
              </a:rPr>
              <a:t>purpura</a:t>
            </a:r>
            <a:endParaRPr dirty="0" sz="3200" lang="en-US">
              <a:latin typeface="Times New Roman" panose="02020603050405020304" pitchFamily="18" charset="0"/>
              <a:cs typeface="Times New Roman" panose="02020603050405020304" pitchFamily="18" charset="0"/>
            </a:endParaRPr>
          </a:p>
          <a:p>
            <a:pPr algn="just" indent="-293065" lvl="4" marL="1699778">
              <a:buFont typeface="Wingdings" pitchFamily="2" charset="2"/>
              <a:buAutoNum type="arabicPeriod"/>
            </a:pPr>
            <a:r>
              <a:rPr dirty="0" sz="3200" lang="en-US">
                <a:latin typeface="Times New Roman" panose="02020603050405020304" pitchFamily="18" charset="0"/>
                <a:cs typeface="Times New Roman" panose="02020603050405020304" pitchFamily="18" charset="0"/>
              </a:rPr>
              <a:t>Gastroenteritis </a:t>
            </a:r>
          </a:p>
          <a:p>
            <a:pPr algn="just" indent="-293065" lvl="4" marL="1699778">
              <a:buFont typeface="Wingdings" pitchFamily="2" charset="2"/>
              <a:buAutoNum type="arabicPeriod"/>
            </a:pPr>
            <a:r>
              <a:rPr dirty="0" sz="3200" lang="en-US">
                <a:latin typeface="Times New Roman" panose="02020603050405020304" pitchFamily="18" charset="0"/>
                <a:cs typeface="Times New Roman" panose="02020603050405020304" pitchFamily="18" charset="0"/>
              </a:rPr>
              <a:t>Hypoglycemia</a:t>
            </a:r>
          </a:p>
          <a:p>
            <a:pPr algn="just" indent="-293065" lvl="4" marL="1699778">
              <a:buFont typeface="Wingdings" pitchFamily="2" charset="2"/>
              <a:buAutoNum type="arabicPeriod"/>
            </a:pPr>
            <a:r>
              <a:rPr dirty="0" sz="3200" lang="en-US">
                <a:latin typeface="Times New Roman" panose="02020603050405020304" pitchFamily="18" charset="0"/>
                <a:cs typeface="Times New Roman" panose="02020603050405020304" pitchFamily="18" charset="0"/>
              </a:rPr>
              <a:t>Hypothermia</a:t>
            </a:r>
          </a:p>
          <a:p>
            <a:pPr algn="just" indent="-293065" lvl="4" marL="1699778">
              <a:buFont typeface="Wingdings" pitchFamily="2" charset="2"/>
              <a:buAutoNum type="arabicPeriod"/>
            </a:pPr>
            <a:r>
              <a:rPr dirty="0" sz="3200" lang="en-US">
                <a:latin typeface="Times New Roman" panose="02020603050405020304" pitchFamily="18" charset="0"/>
                <a:cs typeface="Times New Roman" panose="02020603050405020304" pitchFamily="18" charset="0"/>
              </a:rPr>
              <a:t>Heart failure due to anemia and infection</a:t>
            </a:r>
          </a:p>
          <a:p>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637" name="Title 1"/>
          <p:cNvSpPr>
            <a:spLocks noGrp="1"/>
          </p:cNvSpPr>
          <p:nvPr>
            <p:ph type="title"/>
          </p:nvPr>
        </p:nvSpPr>
        <p:spPr>
          <a:xfrm>
            <a:off x="1411224" y="291973"/>
            <a:ext cx="10515600" cy="1325563"/>
          </a:xfrm>
        </p:spPr>
        <p:txBody>
          <a:bodyPr>
            <a:normAutofit/>
          </a:bodyPr>
          <a:p>
            <a:r>
              <a:rPr b="1" dirty="0" sz="3200" lang="en-US"/>
              <a:t>CARBOHYDRATES</a:t>
            </a:r>
            <a:endParaRPr dirty="0" sz="3200" lang="en-US"/>
          </a:p>
        </p:txBody>
      </p:sp>
      <p:sp>
        <p:nvSpPr>
          <p:cNvPr id="1048638" name="Content Placeholder 2"/>
          <p:cNvSpPr>
            <a:spLocks noGrp="1"/>
          </p:cNvSpPr>
          <p:nvPr>
            <p:ph idx="1"/>
          </p:nvPr>
        </p:nvSpPr>
        <p:spPr>
          <a:xfrm>
            <a:off x="838200" y="1901952"/>
            <a:ext cx="10515600" cy="4706112"/>
          </a:xfrm>
        </p:spPr>
        <p:txBody>
          <a:bodyPr>
            <a:normAutofit/>
          </a:bodyPr>
          <a:p>
            <a:r>
              <a:rPr dirty="0" lang="en-US"/>
              <a:t>They are the main sources of energy and are composed of carbon, hydrogen and oxygen. 1 gram of carbohydrates yields 4.1 calories. Carbohydrates are classified according to the complexity of the chemical substances from which they are formed.</a:t>
            </a:r>
          </a:p>
          <a:p>
            <a:r>
              <a:rPr dirty="0" lang="en-US"/>
              <a:t>Monosaccharaides – are the simplest forms and include glucose, fructose and </a:t>
            </a:r>
            <a:r>
              <a:rPr dirty="0" lang="en-US" err="1"/>
              <a:t>galactose</a:t>
            </a:r>
            <a:r>
              <a:rPr dirty="0" lang="en-US"/>
              <a:t>. They are broken down into CO2 + H2O + energy after being converted into glucose</a:t>
            </a:r>
            <a:r>
              <a:rPr dirty="0" lang="en-US" smtClean="0"/>
              <a:t>.</a:t>
            </a:r>
            <a:endParaRPr dirty="0" lang="en-US"/>
          </a:p>
        </p:txBody>
      </p:sp>
    </p:spTree>
  </p:cSld>
  <p:clrMapOvr>
    <a:masterClrMapping/>
  </p:clrMapOvr>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8923"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investigations for kwashiorkor </a:t>
            </a:r>
          </a:p>
        </p:txBody>
      </p:sp>
      <p:sp>
        <p:nvSpPr>
          <p:cNvPr id="1048924" name="Content Placeholder 2"/>
          <p:cNvSpPr>
            <a:spLocks noGrp="1"/>
          </p:cNvSpPr>
          <p:nvPr>
            <p:ph idx="1"/>
          </p:nvPr>
        </p:nvSpPr>
        <p:spPr/>
        <p:txBody>
          <a:bodyPr/>
          <a:p>
            <a:pPr indent="0" marL="0">
              <a:buNone/>
            </a:pPr>
            <a:r>
              <a:rPr altLang="en-US" b="1" dirty="0" lang="en-US"/>
              <a:t>1. Blood analysis:  (</a:t>
            </a:r>
            <a:r>
              <a:rPr altLang="en-US" dirty="0" lang="en-US"/>
              <a:t>Albumin&lt; 2.5gmld),</a:t>
            </a:r>
            <a:r>
              <a:rPr altLang="en-US" b="1" dirty="0" lang="en-US"/>
              <a:t> </a:t>
            </a:r>
            <a:r>
              <a:rPr altLang="en-US" dirty="0" lang="en-US"/>
              <a:t>Glucose (hypoglycemia)</a:t>
            </a:r>
            <a:r>
              <a:rPr altLang="en-US" b="1" dirty="0" lang="en-US"/>
              <a:t>, </a:t>
            </a:r>
            <a:r>
              <a:rPr altLang="en-US" dirty="0" lang="en-US"/>
              <a:t>k</a:t>
            </a:r>
            <a:r>
              <a:rPr altLang="en-US" b="1" dirty="0" lang="en-US"/>
              <a:t> </a:t>
            </a:r>
            <a:r>
              <a:rPr altLang="en-US" dirty="0" lang="en-US"/>
              <a:t>( hypokalemia )</a:t>
            </a:r>
            <a:endParaRPr altLang="en-US" b="1" dirty="0" lang="en-US"/>
          </a:p>
          <a:p>
            <a:pPr indent="0" marL="0">
              <a:buNone/>
            </a:pPr>
            <a:r>
              <a:rPr altLang="en-US" b="1" dirty="0" lang="en-US"/>
              <a:t>2. Low pancreatic and intestinal enzymes</a:t>
            </a:r>
          </a:p>
          <a:p>
            <a:pPr indent="0" marL="0">
              <a:buNone/>
            </a:pPr>
            <a:r>
              <a:rPr altLang="en-US" b="1" dirty="0" lang="en-US"/>
              <a:t>3. Urine analysis, </a:t>
            </a:r>
            <a:r>
              <a:rPr altLang="en-US" dirty="0" lang="en-US"/>
              <a:t>culture for infection</a:t>
            </a:r>
            <a:endParaRPr altLang="en-US" b="1" dirty="0" lang="en-US"/>
          </a:p>
          <a:p>
            <a:pPr indent="0" marL="0">
              <a:buNone/>
            </a:pPr>
            <a:r>
              <a:rPr altLang="en-US" b="1" dirty="0" lang="en-US"/>
              <a:t>4. Stool analysis for parasites</a:t>
            </a:r>
          </a:p>
          <a:p>
            <a:pPr indent="0" marL="0">
              <a:buNone/>
            </a:pPr>
            <a:r>
              <a:rPr altLang="en-US" b="1" dirty="0" lang="en-US"/>
              <a:t>5. Chest x-ray </a:t>
            </a:r>
          </a:p>
          <a:p>
            <a:pPr indent="0" marL="0">
              <a:buNone/>
            </a:pPr>
            <a:r>
              <a:rPr altLang="en-US" b="1" dirty="0" lang="en-US"/>
              <a:t>6. Tuberculin test</a:t>
            </a:r>
          </a:p>
          <a:p>
            <a:pPr indent="0" marL="0">
              <a:buNone/>
            </a:pP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8925" name="Title 1"/>
          <p:cNvSpPr>
            <a:spLocks noGrp="1"/>
          </p:cNvSpPr>
          <p:nvPr>
            <p:ph type="title"/>
          </p:nvPr>
        </p:nvSpPr>
        <p:spPr/>
        <p:txBody>
          <a:bodyPr>
            <a:normAutofit/>
          </a:bodyPr>
          <a:p>
            <a:r>
              <a:rPr b="1" dirty="0" sz="3200" lang="en-US"/>
              <a:t>Common Nursing Diagnoses of Marasmus and KWO</a:t>
            </a:r>
          </a:p>
        </p:txBody>
      </p:sp>
      <p:sp>
        <p:nvSpPr>
          <p:cNvPr id="1048926" name="Content Placeholder 2"/>
          <p:cNvSpPr>
            <a:spLocks noGrp="1"/>
          </p:cNvSpPr>
          <p:nvPr>
            <p:ph idx="1"/>
          </p:nvPr>
        </p:nvSpPr>
        <p:spPr>
          <a:xfrm>
            <a:off x="975360" y="1243584"/>
            <a:ext cx="10378440" cy="4933379"/>
          </a:xfrm>
        </p:spPr>
        <p:txBody>
          <a:bodyPr/>
          <a:p>
            <a:pPr algn="just"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Altered nutrition :less than body requirements related to knowledge deficit, infection, emotional problems, physical deficit</a:t>
            </a:r>
          </a:p>
          <a:p>
            <a:pPr algn="just"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Body temperature alteration (hypothermia) related to low subcutaneous fat and deficiency of food intake </a:t>
            </a:r>
          </a:p>
          <a:p>
            <a:pPr algn="just"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Impaired skin integrity related to vitamins  deficiency</a:t>
            </a:r>
          </a:p>
          <a:p>
            <a:pPr algn="just"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Fluid volume deficit related to active fluid loss </a:t>
            </a:r>
          </a:p>
          <a:p>
            <a:pPr algn="just"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High risk for infection related to low body resistance</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399" name=""/>
        <p:cNvGrpSpPr/>
        <p:nvPr/>
      </p:nvGrpSpPr>
      <p:grpSpPr>
        <a:xfrm>
          <a:off x="0" y="0"/>
          <a:ext cx="0" cy="0"/>
          <a:chOff x="0" y="0"/>
          <a:chExt cx="0" cy="0"/>
        </a:xfrm>
      </p:grpSpPr>
      <p:sp>
        <p:nvSpPr>
          <p:cNvPr id="1048927" name="Title 1"/>
          <p:cNvSpPr>
            <a:spLocks noGrp="1"/>
          </p:cNvSpPr>
          <p:nvPr>
            <p:ph type="title"/>
          </p:nvPr>
        </p:nvSpPr>
        <p:spPr>
          <a:xfrm>
            <a:off x="1060704" y="365125"/>
            <a:ext cx="10293096" cy="488315"/>
          </a:xfrm>
        </p:spPr>
        <p:txBody>
          <a:bodyPr>
            <a:normAutofit fontScale="90000"/>
          </a:bodyPr>
          <a:p>
            <a:r>
              <a:rPr b="1" dirty="0" sz="3200" lang="en-US">
                <a:latin typeface="Times New Roman" panose="02020603050405020304" pitchFamily="18" charset="0"/>
                <a:cs typeface="Times New Roman" panose="02020603050405020304" pitchFamily="18" charset="0"/>
              </a:rPr>
              <a:t>Nursing care of Marasmus</a:t>
            </a:r>
          </a:p>
        </p:txBody>
      </p:sp>
      <p:sp>
        <p:nvSpPr>
          <p:cNvPr id="1048928" name="Content Placeholder 2"/>
          <p:cNvSpPr>
            <a:spLocks noGrp="1"/>
          </p:cNvSpPr>
          <p:nvPr>
            <p:ph idx="1"/>
          </p:nvPr>
        </p:nvSpPr>
        <p:spPr>
          <a:xfrm>
            <a:off x="1060704" y="853440"/>
            <a:ext cx="10293096" cy="5839968"/>
          </a:xfrm>
        </p:spPr>
        <p:txBody>
          <a:bodyPr>
            <a:normAutofit fontScale="92500"/>
          </a:bodyPr>
          <a:p>
            <a:pPr indent="-410291" lvl="1" marL="761970">
              <a:buFont typeface="Verdana" panose="020B0604030504040204" pitchFamily="34" charset="0"/>
              <a:buNone/>
            </a:pPr>
            <a:r>
              <a:rPr b="1" dirty="0" sz="2800" lang="en-US">
                <a:solidFill>
                  <a:schemeClr val="folHlink"/>
                </a:solidFill>
                <a:latin typeface="Times New Roman" panose="02020603050405020304" pitchFamily="18" charset="0"/>
                <a:cs typeface="Times New Roman" panose="02020603050405020304" pitchFamily="18" charset="0"/>
              </a:rPr>
              <a:t>Support the infant and parents</a:t>
            </a:r>
            <a:endParaRPr dirty="0" sz="2800" lang="en-US">
              <a:solidFill>
                <a:schemeClr val="folHlink"/>
              </a:solidFill>
              <a:latin typeface="Times New Roman" panose="02020603050405020304" pitchFamily="18" charset="0"/>
              <a:cs typeface="Times New Roman" panose="02020603050405020304" pitchFamily="18" charset="0"/>
            </a:endParaRP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provide food rich in essential nutrients</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Give small amounts of foods limited in proteins, carbohydrates and fats </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Maintain body temperature </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Provide periods of rest and appropriate activity and stimulation</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Record intake and output </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Weight daily</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Change position frequently </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Proper treatment is given for infection </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Protection from infected persons and injuries </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Refer family to social worker for financial support </a:t>
            </a:r>
          </a:p>
          <a:p>
            <a:pPr indent="-468904" marL="468904">
              <a:buFont typeface="Wingdings" pitchFamily="2" charset="2"/>
              <a:buAutoNum type="arabicPeriod"/>
            </a:pPr>
            <a:r>
              <a:rPr dirty="0" lang="en-US">
                <a:latin typeface="Times New Roman" panose="02020603050405020304" pitchFamily="18" charset="0"/>
                <a:cs typeface="Times New Roman" panose="02020603050405020304" pitchFamily="18" charset="0"/>
              </a:rPr>
              <a:t>Education for parents about proper nutrition </a:t>
            </a:r>
          </a:p>
          <a:p>
            <a:endParaRPr dirty="0" 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400" name=""/>
        <p:cNvGrpSpPr/>
        <p:nvPr/>
      </p:nvGrpSpPr>
      <p:grpSpPr>
        <a:xfrm>
          <a:off x="0" y="0"/>
          <a:ext cx="0" cy="0"/>
          <a:chOff x="0" y="0"/>
          <a:chExt cx="0" cy="0"/>
        </a:xfrm>
      </p:grpSpPr>
      <p:sp>
        <p:nvSpPr>
          <p:cNvPr id="1048929" name="Title 1"/>
          <p:cNvSpPr>
            <a:spLocks noGrp="1"/>
          </p:cNvSpPr>
          <p:nvPr>
            <p:ph type="title"/>
          </p:nvPr>
        </p:nvSpPr>
        <p:spPr>
          <a:xfrm>
            <a:off x="1255776" y="365125"/>
            <a:ext cx="10098024" cy="512699"/>
          </a:xfrm>
        </p:spPr>
        <p:txBody>
          <a:bodyPr>
            <a:normAutofit fontScale="90000"/>
          </a:bodyPr>
          <a:p>
            <a:r>
              <a:rPr b="1" dirty="0" sz="3200" lang="en-US">
                <a:latin typeface="Times New Roman" panose="02020603050405020304" pitchFamily="18" charset="0"/>
                <a:cs typeface="Times New Roman" panose="02020603050405020304" pitchFamily="18" charset="0"/>
              </a:rPr>
              <a:t>Marasmus vs. </a:t>
            </a:r>
            <a:r>
              <a:rPr b="1" dirty="0" sz="3200" lang="en-US" err="1">
                <a:latin typeface="Times New Roman" panose="02020603050405020304" pitchFamily="18" charset="0"/>
                <a:cs typeface="Times New Roman" panose="02020603050405020304" pitchFamily="18" charset="0"/>
              </a:rPr>
              <a:t>kwarshiokor</a:t>
            </a:r>
            <a:endParaRPr b="1" dirty="0" sz="3200" lang="en-US">
              <a:latin typeface="Times New Roman" panose="02020603050405020304" pitchFamily="18" charset="0"/>
              <a:cs typeface="Times New Roman" panose="02020603050405020304" pitchFamily="18" charset="0"/>
            </a:endParaRPr>
          </a:p>
        </p:txBody>
      </p:sp>
      <p:graphicFrame>
        <p:nvGraphicFramePr>
          <p:cNvPr id="4194305" name="Object 4"/>
          <p:cNvGraphicFramePr>
            <a:graphicFrameLocks noGrp="1"/>
          </p:cNvGraphicFramePr>
          <p:nvPr>
            <p:ph idx="1"/>
          </p:nvPr>
        </p:nvGraphicFramePr>
        <p:xfrm>
          <a:off x="1365504" y="1097280"/>
          <a:ext cx="8400288" cy="5352288"/>
        </p:xfrm>
        <a:graphic>
          <a:graphicData uri="http://schemas.openxmlformats.org/presentationml/2006/ole">
            <mc:AlternateContent xmlns:mc="http://schemas.openxmlformats.org/markup-compatibility/2006">
              <mc:Choice xmlns:v="urn:schemas-microsoft-com:vml" Requires="v">
                <p:oleObj name="Picture" r:id="rId1" spid="_x0000_s1032" imgH="0" imgW="0" progId="StaticMetafile">
                  <p:embed/>
                </p:oleObj>
              </mc:Choice>
              <mc:Fallback>
                <p:oleObj name="Picture" r:id="rId1" spid="" imgH="0" imgW="0" progId="StaticMetafile">
                  <p:embed/>
                  <p:pic>
                    <p:nvPicPr>
                      <p:cNvPr id="2097164" name=""/>
                      <p:cNvPicPr>
                        <a:picLocks noChangeArrowheads="1"/>
                      </p:cNvPicPr>
                      <p:nvPr/>
                    </p:nvPicPr>
                    <p:blipFill>
                      <a:blip xmlns:r="http://schemas.openxmlformats.org/officeDocument/2006/relationships" r:embed="rId2"/>
                      <a:srcRect/>
                      <a:stretch>
                        <a:fillRect/>
                      </a:stretch>
                    </p:blipFill>
                    <p:spPr bwMode="auto">
                      <a:xfrm>
                        <a:off x="1365504" y="1097280"/>
                        <a:ext cx="8400288" cy="5352288"/>
                      </a:xfrm>
                      <a:prstGeom prst="rect"/>
                      <a:solidFill>
                        <a:srgbClr val="FFFFFF"/>
                      </a:solidFill>
                      <a:ln>
                        <a:noFill/>
                      </a:ln>
                    </p:spPr>
                  </p:pic>
                </p:oleObj>
              </mc:Fallback>
            </mc:AlternateContent>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8930" name="Title 1"/>
          <p:cNvSpPr>
            <a:spLocks noGrp="1"/>
          </p:cNvSpPr>
          <p:nvPr>
            <p:ph type="title"/>
          </p:nvPr>
        </p:nvSpPr>
        <p:spPr/>
        <p:txBody>
          <a:bodyPr>
            <a:normAutofit/>
          </a:bodyPr>
          <a:p>
            <a:r>
              <a:rPr b="1" dirty="0" sz="3200" lang="en-US" smtClean="0">
                <a:latin typeface="Times New Roman" panose="02020603050405020304" pitchFamily="18" charset="0"/>
                <a:cs typeface="Times New Roman" panose="02020603050405020304" pitchFamily="18" charset="0"/>
              </a:rPr>
              <a:t>Differences between PEMs</a:t>
            </a:r>
            <a:endParaRPr b="1" dirty="0" sz="3200" lang="en-US">
              <a:latin typeface="Times New Roman" panose="02020603050405020304" pitchFamily="18" charset="0"/>
              <a:cs typeface="Times New Roman" panose="02020603050405020304" pitchFamily="18" charset="0"/>
            </a:endParaRPr>
          </a:p>
        </p:txBody>
      </p:sp>
      <p:graphicFrame>
        <p:nvGraphicFramePr>
          <p:cNvPr id="4194306" name="Content Placeholder 3"/>
          <p:cNvGraphicFramePr>
            <a:graphicFrameLocks noGrp="1"/>
          </p:cNvGraphicFramePr>
          <p:nvPr>
            <p:ph idx="1"/>
          </p:nvPr>
        </p:nvGraphicFramePr>
        <p:xfrm>
          <a:off x="838200" y="1389884"/>
          <a:ext cx="10515600" cy="5047491"/>
        </p:xfrm>
        <a:graphic>
          <a:graphicData uri="http://schemas.openxmlformats.org/drawingml/2006/table">
            <a:tbl>
              <a:tblPr firstRow="1" bandRow="1">
                <a:tableStyleId>{5C22544A-7EE6-4342-B048-85BDC9FD1C3A}</a:tableStyleId>
              </a:tblPr>
              <a:tblGrid>
                <a:gridCol w="5257800"/>
                <a:gridCol w="5257800"/>
              </a:tblGrid>
              <a:tr h="636377">
                <a:tc>
                  <a:txBody>
                    <a:bodyPr/>
                    <a:p>
                      <a:r>
                        <a:rPr dirty="0" sz="1800" lang="en-US"/>
                        <a:t>Marasmus</a:t>
                      </a:r>
                    </a:p>
                  </a:txBody>
                  <a:tcPr marT="45729" marB="45729"/>
                </a:tc>
                <a:tc>
                  <a:txBody>
                    <a:bodyPr/>
                    <a:p>
                      <a:r>
                        <a:rPr dirty="0" sz="1800" lang="en-US" err="1"/>
                        <a:t>Kwashiokor</a:t>
                      </a:r>
                      <a:endParaRPr dirty="0" sz="1800" lang="en-US"/>
                    </a:p>
                  </a:txBody>
                  <a:tcPr marT="45729" marB="45729"/>
                </a:tc>
              </a:tr>
              <a:tr h="636377">
                <a:tc>
                  <a:txBody>
                    <a:bodyPr/>
                    <a:p>
                      <a:r>
                        <a:rPr dirty="0" sz="1800" lang="en-US"/>
                        <a:t>Edema</a:t>
                      </a:r>
                      <a:r>
                        <a:rPr baseline="0" dirty="0" sz="1800" lang="en-US"/>
                        <a:t> is absent</a:t>
                      </a:r>
                      <a:endParaRPr dirty="0" sz="1800" lang="en-US"/>
                    </a:p>
                  </a:txBody>
                  <a:tcPr marT="45729" marB="45729"/>
                </a:tc>
                <a:tc>
                  <a:txBody>
                    <a:bodyPr/>
                    <a:p>
                      <a:r>
                        <a:rPr dirty="0" sz="1800" lang="en-US"/>
                        <a:t>Edema is present</a:t>
                      </a:r>
                    </a:p>
                  </a:txBody>
                  <a:tcPr marT="45729" marB="45729"/>
                </a:tc>
              </a:tr>
              <a:tr h="1569180">
                <a:tc>
                  <a:txBody>
                    <a:bodyPr/>
                    <a:p>
                      <a:r>
                        <a:rPr dirty="0" sz="1800" lang="en-US"/>
                        <a:t>Severe</a:t>
                      </a:r>
                      <a:r>
                        <a:rPr baseline="0" dirty="0" sz="1800" lang="en-US"/>
                        <a:t> muscle wasting</a:t>
                      </a:r>
                    </a:p>
                    <a:p>
                      <a:endParaRPr baseline="0" dirty="0" sz="1800" lang="en-US"/>
                    </a:p>
                    <a:p>
                      <a:r>
                        <a:rPr baseline="0" dirty="0" sz="1800" lang="en-US"/>
                        <a:t>No hepatic enlargement</a:t>
                      </a:r>
                      <a:endParaRPr dirty="0" sz="1800" lang="en-US"/>
                    </a:p>
                  </a:txBody>
                  <a:tcPr marT="45729" marB="45729"/>
                </a:tc>
                <a:tc>
                  <a:txBody>
                    <a:bodyPr/>
                    <a:p>
                      <a:pPr algn="l" defTabSz="914400" eaLnBrk="1" fontAlgn="auto" hangingPunct="1" indent="0" latinLnBrk="0" lvl="0" marL="0" marR="0" rtl="0">
                        <a:lnSpc>
                          <a:spcPct val="100000"/>
                        </a:lnSpc>
                        <a:spcBef>
                          <a:spcPts val="0"/>
                        </a:spcBef>
                        <a:spcAft>
                          <a:spcPts val="0"/>
                        </a:spcAft>
                        <a:buClrTx/>
                        <a:buSzTx/>
                        <a:buFontTx/>
                        <a:buNone/>
                      </a:pPr>
                      <a:r>
                        <a:rPr dirty="0" sz="1800" lang="en-US"/>
                        <a:t>Muscle</a:t>
                      </a:r>
                      <a:r>
                        <a:rPr baseline="0" dirty="0" sz="1800" lang="en-US"/>
                        <a:t> wasting mild or absent</a:t>
                      </a:r>
                    </a:p>
                    <a:p>
                      <a:pPr algn="l" defTabSz="914400" eaLnBrk="1" fontAlgn="auto" hangingPunct="1" indent="0" latinLnBrk="0" lvl="0" marL="0" marR="0" rtl="0">
                        <a:lnSpc>
                          <a:spcPct val="100000"/>
                        </a:lnSpc>
                        <a:spcBef>
                          <a:spcPts val="0"/>
                        </a:spcBef>
                        <a:spcAft>
                          <a:spcPts val="0"/>
                        </a:spcAft>
                        <a:buClrTx/>
                        <a:buSzTx/>
                        <a:buFontTx/>
                        <a:buNone/>
                      </a:pPr>
                      <a:endParaRPr dirty="0" sz="1800" lang="en-US"/>
                    </a:p>
                    <a:p>
                      <a:r>
                        <a:rPr dirty="0" sz="1800" lang="en-US"/>
                        <a:t>Hepatic enlargement</a:t>
                      </a:r>
                    </a:p>
                  </a:txBody>
                  <a:tcPr marT="45729" marB="45729"/>
                </a:tc>
              </a:tr>
              <a:tr h="636377">
                <a:tc>
                  <a:txBody>
                    <a:bodyPr/>
                    <a:p>
                      <a:r>
                        <a:rPr dirty="0" sz="1800" lang="en-US"/>
                        <a:t>Main deficient nutrient is calorie</a:t>
                      </a:r>
                    </a:p>
                  </a:txBody>
                  <a:tcPr marT="45729" marB="45729"/>
                </a:tc>
                <a:tc>
                  <a:txBody>
                    <a:bodyPr/>
                    <a:p>
                      <a:r>
                        <a:rPr dirty="0" sz="1800" lang="en-US"/>
                        <a:t>Main deficient nutrient is protein</a:t>
                      </a:r>
                    </a:p>
                  </a:txBody>
                  <a:tcPr marT="45729" marB="45729"/>
                </a:tc>
              </a:tr>
              <a:tr h="1569180">
                <a:tc>
                  <a:txBody>
                    <a:bodyPr/>
                    <a:p>
                      <a:r>
                        <a:rPr dirty="0" sz="1800" lang="en-US"/>
                        <a:t>Good appetite</a:t>
                      </a:r>
                    </a:p>
                    <a:p>
                      <a:endParaRPr dirty="0" sz="1800" lang="en-US"/>
                    </a:p>
                    <a:p>
                      <a:r>
                        <a:rPr dirty="0" sz="1800" lang="en-US"/>
                        <a:t>Old persons face</a:t>
                      </a:r>
                    </a:p>
                  </a:txBody>
                  <a:tcPr marT="45729" marB="45729"/>
                </a:tc>
                <a:tc>
                  <a:txBody>
                    <a:bodyPr/>
                    <a:p>
                      <a:r>
                        <a:rPr dirty="0" sz="1800" lang="en-US"/>
                        <a:t>Poor appetite</a:t>
                      </a:r>
                    </a:p>
                    <a:p>
                      <a:endParaRPr dirty="0" sz="1800" lang="en-US"/>
                    </a:p>
                    <a:p>
                      <a:r>
                        <a:rPr dirty="0" sz="1800" lang="en-US"/>
                        <a:t>Moons</a:t>
                      </a:r>
                      <a:r>
                        <a:rPr baseline="0" dirty="0" sz="1800" lang="en-US"/>
                        <a:t> face</a:t>
                      </a:r>
                      <a:endParaRPr dirty="0" sz="1800" lang="en-US"/>
                    </a:p>
                  </a:txBody>
                  <a:tcPr marT="45729" marB="45729"/>
                </a:tc>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8931" name="Title 1"/>
          <p:cNvSpPr>
            <a:spLocks noGrp="1"/>
          </p:cNvSpPr>
          <p:nvPr>
            <p:ph type="title"/>
          </p:nvPr>
        </p:nvSpPr>
        <p:spPr>
          <a:xfrm>
            <a:off x="1280160" y="365125"/>
            <a:ext cx="10073640" cy="488315"/>
          </a:xfrm>
        </p:spPr>
        <p:txBody>
          <a:bodyPr>
            <a:noAutofit/>
          </a:bodyPr>
          <a:p>
            <a:r>
              <a:rPr dirty="0" sz="3200" lang="en-US">
                <a:latin typeface="Times New Roman" panose="02020603050405020304" pitchFamily="18" charset="0"/>
                <a:cs typeface="Times New Roman" panose="02020603050405020304" pitchFamily="18" charset="0"/>
              </a:rPr>
              <a:t>Rickets (</a:t>
            </a:r>
            <a:r>
              <a:rPr dirty="0" sz="3200" lang="en-US" err="1">
                <a:latin typeface="Times New Roman" panose="02020603050405020304" pitchFamily="18" charset="0"/>
                <a:cs typeface="Times New Roman" panose="02020603050405020304" pitchFamily="18" charset="0"/>
              </a:rPr>
              <a:t>Osteomalacia</a:t>
            </a:r>
            <a:endParaRPr dirty="0" sz="3200" lang="en-US">
              <a:latin typeface="Times New Roman" panose="02020603050405020304" pitchFamily="18" charset="0"/>
              <a:cs typeface="Times New Roman" panose="02020603050405020304" pitchFamily="18" charset="0"/>
            </a:endParaRPr>
          </a:p>
        </p:txBody>
      </p:sp>
      <p:sp>
        <p:nvSpPr>
          <p:cNvPr id="1048932" name="Content Placeholder 2"/>
          <p:cNvSpPr>
            <a:spLocks noGrp="1"/>
          </p:cNvSpPr>
          <p:nvPr>
            <p:ph idx="1"/>
          </p:nvPr>
        </p:nvSpPr>
        <p:spPr>
          <a:xfrm>
            <a:off x="1036320" y="853440"/>
            <a:ext cx="10317480" cy="5864352"/>
          </a:xfrm>
        </p:spPr>
        <p:txBody>
          <a:bodyPr>
            <a:noAutofit/>
          </a:bodyPr>
          <a:p>
            <a:pPr indent="-293065" lvl="2" marL="996422">
              <a:buNone/>
            </a:pPr>
            <a:r>
              <a:rPr b="1" dirty="0" sz="2800" lang="en-US" u="sng">
                <a:latin typeface="Times New Roman" panose="02020603050405020304" pitchFamily="18" charset="0"/>
                <a:cs typeface="Times New Roman" panose="02020603050405020304" pitchFamily="18" charset="0"/>
              </a:rPr>
              <a:t>Definition</a:t>
            </a:r>
            <a:r>
              <a:rPr dirty="0" sz="2800" lang="en-US">
                <a:latin typeface="Times New Roman" panose="02020603050405020304" pitchFamily="18" charset="0"/>
                <a:cs typeface="Times New Roman" panose="02020603050405020304" pitchFamily="18" charset="0"/>
              </a:rPr>
              <a:t>:  Its is a systemic metabolic disease due to inadequate intake of </a:t>
            </a:r>
            <a:r>
              <a:rPr dirty="0" sz="2800" lang="en-US" err="1">
                <a:latin typeface="Times New Roman" panose="02020603050405020304" pitchFamily="18" charset="0"/>
                <a:cs typeface="Times New Roman" panose="02020603050405020304" pitchFamily="18" charset="0"/>
              </a:rPr>
              <a:t>vit.D</a:t>
            </a:r>
            <a:r>
              <a:rPr dirty="0" sz="2800" lang="en-US">
                <a:latin typeface="Times New Roman" panose="02020603050405020304" pitchFamily="18" charset="0"/>
                <a:cs typeface="Times New Roman" panose="02020603050405020304" pitchFamily="18" charset="0"/>
              </a:rPr>
              <a:t> (it promotes calcium reabsorption) resulting to inadequate deposition of calcium in developing cartilage and bone leading to. bone deformities, </a:t>
            </a:r>
            <a:r>
              <a:rPr dirty="0" sz="2800" lang="en-US" err="1">
                <a:latin typeface="Times New Roman" panose="02020603050405020304" pitchFamily="18" charset="0"/>
                <a:cs typeface="Times New Roman" panose="02020603050405020304" pitchFamily="18" charset="0"/>
              </a:rPr>
              <a:t>hypotonia</a:t>
            </a:r>
            <a:r>
              <a:rPr dirty="0" sz="2800" lang="en-US">
                <a:latin typeface="Times New Roman" panose="02020603050405020304" pitchFamily="18" charset="0"/>
                <a:cs typeface="Times New Roman" panose="02020603050405020304" pitchFamily="18" charset="0"/>
              </a:rPr>
              <a:t>. </a:t>
            </a:r>
          </a:p>
          <a:p>
            <a:pPr indent="-293065" lvl="2" marL="996422">
              <a:buNone/>
            </a:pPr>
            <a:r>
              <a:rPr dirty="0" sz="2800" lang="en-US">
                <a:latin typeface="Times New Roman" panose="02020603050405020304" pitchFamily="18" charset="0"/>
                <a:cs typeface="Times New Roman" panose="02020603050405020304" pitchFamily="18" charset="0"/>
              </a:rPr>
              <a:t>It affects children and young adults</a:t>
            </a:r>
          </a:p>
          <a:p>
            <a:pPr indent="-293065" lvl="2" marL="996422">
              <a:buNone/>
            </a:pPr>
            <a:r>
              <a:rPr dirty="0" sz="2800" lang="en-US">
                <a:latin typeface="Times New Roman" panose="02020603050405020304" pitchFamily="18" charset="0"/>
                <a:cs typeface="Times New Roman" panose="02020603050405020304" pitchFamily="18" charset="0"/>
              </a:rPr>
              <a:t>Not the same as osteoporosis </a:t>
            </a:r>
            <a:endParaRPr b="1" dirty="0" sz="2800" lang="en-US" u="sng">
              <a:latin typeface="Times New Roman" panose="02020603050405020304" pitchFamily="18" charset="0"/>
              <a:cs typeface="Times New Roman" panose="02020603050405020304" pitchFamily="18" charset="0"/>
            </a:endParaRPr>
          </a:p>
          <a:p>
            <a:pPr indent="-293065" lvl="2" marL="996422">
              <a:buNone/>
            </a:pPr>
            <a:r>
              <a:rPr b="1" dirty="0" sz="2800" lang="en-US" u="sng">
                <a:latin typeface="Times New Roman" panose="02020603050405020304" pitchFamily="18" charset="0"/>
                <a:cs typeface="Times New Roman" panose="02020603050405020304" pitchFamily="18" charset="0"/>
              </a:rPr>
              <a:t>Vitamin D:-</a:t>
            </a:r>
            <a:r>
              <a:rPr dirty="0" sz="2800" lang="en-US">
                <a:latin typeface="Times New Roman" panose="02020603050405020304" pitchFamily="18" charset="0"/>
                <a:cs typeface="Times New Roman" panose="02020603050405020304" pitchFamily="18" charset="0"/>
              </a:rPr>
              <a:t> it is a group of  steroid fat soluble compounds </a:t>
            </a:r>
          </a:p>
          <a:p>
            <a:pPr indent="-293065" lvl="2" marL="996422"/>
            <a:r>
              <a:rPr dirty="0" sz="2800" lang="en-US">
                <a:latin typeface="Times New Roman" panose="02020603050405020304" pitchFamily="18" charset="0"/>
                <a:cs typeface="Times New Roman" panose="02020603050405020304" pitchFamily="18" charset="0"/>
              </a:rPr>
              <a:t>It helps in the reabsorption of </a:t>
            </a:r>
            <a:r>
              <a:rPr dirty="0" sz="2800" lang="en-US" err="1">
                <a:latin typeface="Times New Roman" panose="02020603050405020304" pitchFamily="18" charset="0"/>
                <a:cs typeface="Times New Roman" panose="02020603050405020304" pitchFamily="18" charset="0"/>
              </a:rPr>
              <a:t>ca</a:t>
            </a:r>
            <a:r>
              <a:rPr dirty="0" sz="2800" lang="en-US">
                <a:latin typeface="Times New Roman" panose="02020603050405020304" pitchFamily="18" charset="0"/>
                <a:cs typeface="Times New Roman" panose="02020603050405020304" pitchFamily="18" charset="0"/>
              </a:rPr>
              <a:t> in the small intestines</a:t>
            </a:r>
            <a:endParaRPr b="1" dirty="0" sz="2800" i="1" lang="en-US" u="sng">
              <a:latin typeface="Times New Roman" panose="02020603050405020304" pitchFamily="18" charset="0"/>
              <a:cs typeface="Times New Roman" panose="02020603050405020304" pitchFamily="18" charset="0"/>
            </a:endParaRPr>
          </a:p>
          <a:p>
            <a:pPr indent="-293065" lvl="2" marL="996422">
              <a:buNone/>
            </a:pPr>
            <a:r>
              <a:rPr b="1" dirty="0" sz="2800" lang="en-US" u="sng">
                <a:latin typeface="Times New Roman" panose="02020603050405020304" pitchFamily="18" charset="0"/>
                <a:cs typeface="Times New Roman" panose="02020603050405020304" pitchFamily="18" charset="0"/>
              </a:rPr>
              <a:t>It has two types:-</a:t>
            </a:r>
            <a:r>
              <a:rPr b="1" dirty="0" sz="2800" i="1" lang="en-US" u="sng">
                <a:latin typeface="Times New Roman" panose="02020603050405020304" pitchFamily="18" charset="0"/>
                <a:cs typeface="Times New Roman" panose="02020603050405020304" pitchFamily="18" charset="0"/>
              </a:rPr>
              <a:t> </a:t>
            </a:r>
            <a:endParaRPr dirty="0" sz="2800" lang="en-US">
              <a:latin typeface="Times New Roman" panose="02020603050405020304" pitchFamily="18" charset="0"/>
              <a:cs typeface="Times New Roman" panose="02020603050405020304" pitchFamily="18" charset="0"/>
            </a:endParaRPr>
          </a:p>
          <a:p>
            <a:pPr indent="-293065" lvl="2" marL="996422"/>
            <a:r>
              <a:rPr dirty="0" sz="2800" lang="en-US">
                <a:latin typeface="Times New Roman" panose="02020603050405020304" pitchFamily="18" charset="0"/>
                <a:cs typeface="Times New Roman" panose="02020603050405020304" pitchFamily="18" charset="0"/>
              </a:rPr>
              <a:t>Biologically ,</a:t>
            </a:r>
            <a:r>
              <a:rPr b="1" dirty="0" sz="2800" lang="en-US">
                <a:latin typeface="Times New Roman" panose="02020603050405020304" pitchFamily="18" charset="0"/>
                <a:cs typeface="Times New Roman" panose="02020603050405020304" pitchFamily="18" charset="0"/>
              </a:rPr>
              <a:t>D2</a:t>
            </a:r>
            <a:r>
              <a:rPr dirty="0" sz="2800" lang="en-US">
                <a:latin typeface="Times New Roman" panose="02020603050405020304" pitchFamily="18" charset="0"/>
                <a:cs typeface="Times New Roman" panose="02020603050405020304" pitchFamily="18" charset="0"/>
              </a:rPr>
              <a:t> and </a:t>
            </a:r>
            <a:r>
              <a:rPr b="1" dirty="0" sz="2800" lang="en-US">
                <a:latin typeface="Times New Roman" panose="02020603050405020304" pitchFamily="18" charset="0"/>
                <a:cs typeface="Times New Roman" panose="02020603050405020304" pitchFamily="18" charset="0"/>
              </a:rPr>
              <a:t>D3</a:t>
            </a:r>
            <a:r>
              <a:rPr dirty="0" sz="2800" lang="en-US">
                <a:latin typeface="Times New Roman" panose="02020603050405020304" pitchFamily="18" charset="0"/>
                <a:cs typeface="Times New Roman" panose="02020603050405020304" pitchFamily="18" charset="0"/>
              </a:rPr>
              <a:t> which are present (in-active) forms and latter transformed to (active form) in the liver as  (</a:t>
            </a:r>
            <a:r>
              <a:rPr dirty="0" sz="2800" lang="en-US" err="1">
                <a:latin typeface="Times New Roman" panose="02020603050405020304" pitchFamily="18" charset="0"/>
                <a:cs typeface="Times New Roman" panose="02020603050405020304" pitchFamily="18" charset="0"/>
              </a:rPr>
              <a:t>Calcitriol</a:t>
            </a:r>
            <a:r>
              <a:rPr dirty="0" sz="2800" lang="en-US">
                <a:latin typeface="Times New Roman" panose="02020603050405020304" pitchFamily="18" charset="0"/>
                <a:cs typeface="Times New Roman" panose="02020603050405020304" pitchFamily="18" charset="0"/>
              </a:rPr>
              <a:t>)</a:t>
            </a:r>
          </a:p>
          <a:p>
            <a:pPr indent="0" lvl="2" marL="703357">
              <a:buNone/>
            </a:pPr>
            <a:r>
              <a:rPr b="1" dirty="0" sz="2800" lang="en-US">
                <a:latin typeface="Times New Roman" panose="02020603050405020304" pitchFamily="18" charset="0"/>
                <a:cs typeface="Times New Roman" panose="02020603050405020304" pitchFamily="18" charset="0"/>
              </a:rPr>
              <a:t>- D2</a:t>
            </a:r>
            <a:r>
              <a:rPr dirty="0" sz="2800" lang="en-US">
                <a:latin typeface="Times New Roman" panose="02020603050405020304" pitchFamily="18" charset="0"/>
                <a:cs typeface="Times New Roman" panose="02020603050405020304" pitchFamily="18" charset="0"/>
              </a:rPr>
              <a:t> called (</a:t>
            </a:r>
            <a:r>
              <a:rPr dirty="0" sz="2800" lang="en-US" err="1">
                <a:latin typeface="Times New Roman" panose="02020603050405020304" pitchFamily="18" charset="0"/>
                <a:cs typeface="Times New Roman" panose="02020603050405020304" pitchFamily="18" charset="0"/>
              </a:rPr>
              <a:t>Calciferol</a:t>
            </a:r>
            <a:r>
              <a:rPr dirty="0" sz="2800" lang="en-US">
                <a:latin typeface="Times New Roman" panose="02020603050405020304" pitchFamily="18" charset="0"/>
                <a:cs typeface="Times New Roman" panose="02020603050405020304" pitchFamily="18" charset="0"/>
              </a:rPr>
              <a:t>.) and </a:t>
            </a:r>
            <a:r>
              <a:rPr b="1" dirty="0" sz="2800" lang="en-US">
                <a:latin typeface="Times New Roman" panose="02020603050405020304" pitchFamily="18" charset="0"/>
                <a:cs typeface="Times New Roman" panose="02020603050405020304" pitchFamily="18" charset="0"/>
              </a:rPr>
              <a:t> D3 </a:t>
            </a:r>
            <a:r>
              <a:rPr dirty="0" sz="2800" lang="en-US">
                <a:latin typeface="Times New Roman" panose="02020603050405020304" pitchFamily="18" charset="0"/>
                <a:cs typeface="Times New Roman" panose="02020603050405020304" pitchFamily="18" charset="0"/>
              </a:rPr>
              <a:t>called (</a:t>
            </a:r>
            <a:r>
              <a:rPr dirty="0" sz="2800" lang="en-US" err="1">
                <a:latin typeface="Times New Roman" panose="02020603050405020304" pitchFamily="18" charset="0"/>
                <a:cs typeface="Times New Roman" panose="02020603050405020304" pitchFamily="18" charset="0"/>
              </a:rPr>
              <a:t>Cholecalciferol</a:t>
            </a:r>
            <a:endParaRPr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8933" name="Title 1"/>
          <p:cNvSpPr>
            <a:spLocks noGrp="1"/>
          </p:cNvSpPr>
          <p:nvPr>
            <p:ph type="title"/>
          </p:nvPr>
        </p:nvSpPr>
        <p:spPr>
          <a:xfrm>
            <a:off x="1060704" y="365125"/>
            <a:ext cx="10293096" cy="463931"/>
          </a:xfrm>
        </p:spPr>
        <p:txBody>
          <a:bodyPr>
            <a:normAutofit fontScale="90000"/>
          </a:bodyPr>
          <a:p>
            <a:r>
              <a:rPr b="1" dirty="0" lang="en-US" smtClean="0"/>
              <a:t>pictures</a:t>
            </a:r>
            <a:endParaRPr b="1" dirty="0" lang="en-US"/>
          </a:p>
        </p:txBody>
      </p:sp>
      <p:graphicFrame>
        <p:nvGraphicFramePr>
          <p:cNvPr id="4194307" name="Object 6"/>
          <p:cNvGraphicFramePr>
            <a:graphicFrameLocks noGrp="1"/>
          </p:cNvGraphicFramePr>
          <p:nvPr>
            <p:ph idx="1"/>
          </p:nvPr>
        </p:nvGraphicFramePr>
        <p:xfrm>
          <a:off x="6583680" y="1572768"/>
          <a:ext cx="3340608" cy="4328159"/>
        </p:xfrm>
        <a:graphic>
          <a:graphicData uri="http://schemas.openxmlformats.org/presentationml/2006/ole">
            <mc:AlternateContent xmlns:mc="http://schemas.openxmlformats.org/markup-compatibility/2006">
              <mc:Choice xmlns:v="urn:schemas-microsoft-com:vml" Requires="v">
                <p:oleObj name="Picture" r:id="rId1" spid="_x0000_s2060" imgH="0" imgW="0" progId="StaticMetafile">
                  <p:embed/>
                </p:oleObj>
              </mc:Choice>
              <mc:Fallback>
                <p:oleObj name="Picture" r:id="rId1" spid="" imgH="0" imgW="0" progId="StaticMetafile">
                  <p:embed/>
                  <p:pic>
                    <p:nvPicPr>
                      <p:cNvPr id="2097166" name=""/>
                      <p:cNvPicPr>
                        <a:picLocks noChangeArrowheads="1"/>
                      </p:cNvPicPr>
                      <p:nvPr/>
                    </p:nvPicPr>
                    <p:blipFill>
                      <a:blip xmlns:r="http://schemas.openxmlformats.org/officeDocument/2006/relationships" r:embed="rId2"/>
                      <a:srcRect/>
                      <a:stretch>
                        <a:fillRect/>
                      </a:stretch>
                    </p:blipFill>
                    <p:spPr bwMode="auto">
                      <a:xfrm>
                        <a:off x="6583680" y="1572768"/>
                        <a:ext cx="3340608" cy="4328159"/>
                      </a:xfrm>
                      <a:prstGeom prst="rect"/>
                      <a:solidFill>
                        <a:srgbClr val="FFFFFF"/>
                      </a:solidFill>
                      <a:ln>
                        <a:noFill/>
                      </a:ln>
                    </p:spPr>
                  </p:pic>
                </p:oleObj>
              </mc:Fallback>
            </mc:AlternateContent>
          </a:graphicData>
        </a:graphic>
      </p:graphicFrame>
      <p:graphicFrame>
        <p:nvGraphicFramePr>
          <p:cNvPr id="4194308" name="Object 4"/>
          <p:cNvGraphicFramePr>
            <a:graphicFrameLocks/>
          </p:cNvGraphicFramePr>
          <p:nvPr/>
        </p:nvGraphicFramePr>
        <p:xfrm>
          <a:off x="1511807" y="1609344"/>
          <a:ext cx="3800857" cy="4352543"/>
        </p:xfrm>
        <a:graphic>
          <a:graphicData uri="http://schemas.openxmlformats.org/presentationml/2006/ole">
            <mc:AlternateContent xmlns:mc="http://schemas.openxmlformats.org/markup-compatibility/2006">
              <mc:Choice xmlns:v="urn:schemas-microsoft-com:vml" Requires="v">
                <p:oleObj name="Picture" r:id="rId3" spid="_x0000_s2061" imgH="0" imgW="0" progId="StaticMetafile">
                  <p:embed/>
                </p:oleObj>
              </mc:Choice>
              <mc:Fallback>
                <p:oleObj name="Picture" r:id="rId3" spid="" imgH="0" imgW="0" progId="StaticMetafile">
                  <p:embed/>
                  <p:pic>
                    <p:nvPicPr>
                      <p:cNvPr id="2097167" name=""/>
                      <p:cNvPicPr>
                        <a:picLocks noChangeArrowheads="1"/>
                      </p:cNvPicPr>
                      <p:nvPr/>
                    </p:nvPicPr>
                    <p:blipFill>
                      <a:blip xmlns:r="http://schemas.openxmlformats.org/officeDocument/2006/relationships" r:embed="rId4"/>
                      <a:srcRect/>
                      <a:stretch>
                        <a:fillRect/>
                      </a:stretch>
                    </p:blipFill>
                    <p:spPr bwMode="auto">
                      <a:xfrm>
                        <a:off x="1511807" y="1609344"/>
                        <a:ext cx="3800857" cy="4352543"/>
                      </a:xfrm>
                      <a:prstGeom prst="rect"/>
                      <a:solidFill>
                        <a:srgbClr val="FFFFFF"/>
                      </a:solidFill>
                      <a:ln>
                        <a:noFill/>
                      </a:ln>
                    </p:spPr>
                  </p:pic>
                </p:oleObj>
              </mc:Fallback>
            </mc:AlternateContent>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8934"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Causes of vitamin D. deficiency rickets</a:t>
            </a:r>
          </a:p>
        </p:txBody>
      </p:sp>
      <p:sp>
        <p:nvSpPr>
          <p:cNvPr id="1048935" name="Content Placeholder 2"/>
          <p:cNvSpPr>
            <a:spLocks noGrp="1"/>
          </p:cNvSpPr>
          <p:nvPr>
            <p:ph idx="1"/>
          </p:nvPr>
        </p:nvSpPr>
        <p:spPr/>
        <p:txBody>
          <a:bodyPr/>
          <a:p>
            <a:pPr indent="-350838" lvl="2" marL="1054100"/>
            <a:r>
              <a:rPr altLang="en-US" dirty="0" sz="2800" lang="en-US">
                <a:latin typeface="Times New Roman" panose="02020603050405020304" pitchFamily="18" charset="0"/>
                <a:cs typeface="Times New Roman" panose="02020603050405020304" pitchFamily="18" charset="0"/>
              </a:rPr>
              <a:t>lack of exposure to sun rays </a:t>
            </a:r>
          </a:p>
          <a:p>
            <a:pPr indent="-350838" lvl="2" marL="1054100"/>
            <a:r>
              <a:rPr altLang="en-US" dirty="0" sz="2800" lang="en-US">
                <a:latin typeface="Times New Roman" panose="02020603050405020304" pitchFamily="18" charset="0"/>
                <a:cs typeface="Times New Roman" panose="02020603050405020304" pitchFamily="18" charset="0"/>
              </a:rPr>
              <a:t>Malabsorption  of </a:t>
            </a:r>
            <a:r>
              <a:rPr altLang="en-US" dirty="0" sz="2800" lang="en-US" err="1">
                <a:latin typeface="Times New Roman" panose="02020603050405020304" pitchFamily="18" charset="0"/>
                <a:cs typeface="Times New Roman" panose="02020603050405020304" pitchFamily="18" charset="0"/>
              </a:rPr>
              <a:t>vit.D</a:t>
            </a:r>
            <a:r>
              <a:rPr altLang="en-US" dirty="0" sz="2800" lang="en-US">
                <a:latin typeface="Times New Roman" panose="02020603050405020304" pitchFamily="18" charset="0"/>
                <a:cs typeface="Times New Roman" panose="02020603050405020304" pitchFamily="18" charset="0"/>
              </a:rPr>
              <a:t> as in (obstructive jaundice ) </a:t>
            </a:r>
          </a:p>
          <a:p>
            <a:pPr indent="-350838" lvl="2" marL="1054100"/>
            <a:r>
              <a:rPr altLang="en-US" dirty="0" sz="2800" lang="en-US">
                <a:latin typeface="Times New Roman" panose="02020603050405020304" pitchFamily="18" charset="0"/>
                <a:cs typeface="Times New Roman" panose="02020603050405020304" pitchFamily="18" charset="0"/>
              </a:rPr>
              <a:t>Dietary deficiency of </a:t>
            </a:r>
            <a:r>
              <a:rPr altLang="en-US" dirty="0" sz="2800" lang="en-US" err="1">
                <a:latin typeface="Times New Roman" panose="02020603050405020304" pitchFamily="18" charset="0"/>
                <a:cs typeface="Times New Roman" panose="02020603050405020304" pitchFamily="18" charset="0"/>
              </a:rPr>
              <a:t>vit</a:t>
            </a:r>
            <a:r>
              <a:rPr altLang="en-US" dirty="0" sz="2800" lang="en-US">
                <a:latin typeface="Times New Roman" panose="02020603050405020304" pitchFamily="18" charset="0"/>
                <a:cs typeface="Times New Roman" panose="02020603050405020304" pitchFamily="18" charset="0"/>
              </a:rPr>
              <a:t>. D and </a:t>
            </a:r>
            <a:r>
              <a:rPr altLang="en-US" dirty="0" sz="2800" lang="en-US" err="1">
                <a:latin typeface="Times New Roman" panose="02020603050405020304" pitchFamily="18" charset="0"/>
                <a:cs typeface="Times New Roman" panose="02020603050405020304" pitchFamily="18" charset="0"/>
              </a:rPr>
              <a:t>Ca</a:t>
            </a:r>
            <a:endParaRPr altLang="en-US" dirty="0" sz="2800" lang="en-US">
              <a:latin typeface="Times New Roman" panose="02020603050405020304" pitchFamily="18" charset="0"/>
              <a:cs typeface="Times New Roman" panose="02020603050405020304" pitchFamily="18" charset="0"/>
            </a:endParaRPr>
          </a:p>
          <a:p>
            <a:pPr indent="-350838" lvl="2" marL="1054100"/>
            <a:r>
              <a:rPr altLang="en-US" dirty="0" sz="2800" lang="en-US">
                <a:latin typeface="Times New Roman" panose="02020603050405020304" pitchFamily="18" charset="0"/>
                <a:cs typeface="Times New Roman" panose="02020603050405020304" pitchFamily="18" charset="0"/>
              </a:rPr>
              <a:t>Congenital rickets </a:t>
            </a:r>
          </a:p>
          <a:p>
            <a:pPr indent="-350838" lvl="2" marL="1054100"/>
            <a:r>
              <a:rPr altLang="en-US" dirty="0" sz="2800" lang="en-US">
                <a:latin typeface="Times New Roman" panose="02020603050405020304" pitchFamily="18" charset="0"/>
                <a:cs typeface="Times New Roman" panose="02020603050405020304" pitchFamily="18" charset="0"/>
              </a:rPr>
              <a:t>Taking of anti convulsive drugs (calcium channel blocker)</a:t>
            </a:r>
          </a:p>
          <a:p>
            <a:pPr indent="-350838" lvl="2" marL="1054100"/>
            <a:r>
              <a:rPr altLang="en-US" dirty="0" sz="2800" lang="en-US">
                <a:latin typeface="Times New Roman" panose="02020603050405020304" pitchFamily="18" charset="0"/>
                <a:cs typeface="Times New Roman" panose="02020603050405020304" pitchFamily="18" charset="0"/>
              </a:rPr>
              <a:t>poor utilization of </a:t>
            </a:r>
            <a:r>
              <a:rPr altLang="en-US" dirty="0" sz="2800" lang="en-US" err="1">
                <a:latin typeface="Times New Roman" panose="02020603050405020304" pitchFamily="18" charset="0"/>
                <a:cs typeface="Times New Roman" panose="02020603050405020304" pitchFamily="18" charset="0"/>
              </a:rPr>
              <a:t>vit.D</a:t>
            </a:r>
            <a:r>
              <a:rPr altLang="en-US" dirty="0" sz="2800" lang="en-US">
                <a:latin typeface="Times New Roman" panose="02020603050405020304" pitchFamily="18" charset="0"/>
                <a:cs typeface="Times New Roman" panose="02020603050405020304" pitchFamily="18" charset="0"/>
              </a:rPr>
              <a:t> by the tissues leads to rickets as in :- </a:t>
            </a:r>
          </a:p>
          <a:p>
            <a:pPr indent="-292100" lvl="3" marL="1347788"/>
            <a:r>
              <a:rPr altLang="en-US" dirty="0" sz="2800" lang="en-US">
                <a:latin typeface="Times New Roman" panose="02020603050405020304" pitchFamily="18" charset="0"/>
                <a:cs typeface="Times New Roman" panose="02020603050405020304" pitchFamily="18" charset="0"/>
              </a:rPr>
              <a:t>hyperparathyroidism</a:t>
            </a:r>
          </a:p>
          <a:p>
            <a:pPr indent="-292100" lvl="3" marL="1347788"/>
            <a:r>
              <a:rPr altLang="en-US" dirty="0" sz="2800" lang="en-US">
                <a:latin typeface="Times New Roman" panose="02020603050405020304" pitchFamily="18" charset="0"/>
                <a:cs typeface="Times New Roman" panose="02020603050405020304" pitchFamily="18" charset="0"/>
              </a:rPr>
              <a:t>hypophosphatemia </a:t>
            </a:r>
          </a:p>
          <a:p>
            <a:pPr indent="-292100" lvl="3" marL="1347788"/>
            <a:r>
              <a:rPr altLang="en-US" dirty="0" sz="2800" lang="en-US">
                <a:latin typeface="Times New Roman" panose="02020603050405020304" pitchFamily="18" charset="0"/>
                <a:cs typeface="Times New Roman" panose="02020603050405020304" pitchFamily="18" charset="0"/>
              </a:rPr>
              <a:t>recurrent attacks of diarrhea due to G.E</a:t>
            </a:r>
          </a:p>
          <a:p>
            <a:endParaRPr dirty="0"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8936" name="Title 1"/>
          <p:cNvSpPr>
            <a:spLocks noGrp="1"/>
          </p:cNvSpPr>
          <p:nvPr>
            <p:ph type="title"/>
          </p:nvPr>
        </p:nvSpPr>
        <p:spPr/>
        <p:txBody>
          <a:bodyPr/>
          <a:p>
            <a:r>
              <a:rPr dirty="0" lang="en-US">
                <a:solidFill>
                  <a:schemeClr val="hlink"/>
                </a:solidFill>
              </a:rPr>
              <a:t>Clinical picture </a:t>
            </a:r>
            <a:endParaRPr dirty="0" lang="en-US"/>
          </a:p>
        </p:txBody>
      </p:sp>
      <p:sp>
        <p:nvSpPr>
          <p:cNvPr id="1048937" name="Content Placeholder 2"/>
          <p:cNvSpPr>
            <a:spLocks noGrp="1"/>
          </p:cNvSpPr>
          <p:nvPr>
            <p:ph idx="1"/>
          </p:nvPr>
        </p:nvSpPr>
        <p:spPr/>
        <p:txBody>
          <a:bodyPr/>
          <a:p>
            <a:pPr indent="-351678" lvl="2" marL="1055035">
              <a:buNone/>
            </a:pPr>
            <a:r>
              <a:rPr b="1" dirty="0" sz="2154" i="1" lang="en-US">
                <a:solidFill>
                  <a:schemeClr val="folHlink"/>
                </a:solidFill>
              </a:rPr>
              <a:t>During assessment of the child / infant with rickets, the chief complains are: </a:t>
            </a:r>
          </a:p>
          <a:p>
            <a:pPr indent="-351678" lvl="2" marL="1055035">
              <a:buNone/>
            </a:pPr>
            <a:endParaRPr b="1" dirty="0" sz="2154" i="1" lang="en-US">
              <a:solidFill>
                <a:schemeClr val="folHlink"/>
              </a:solidFill>
            </a:endParaRPr>
          </a:p>
          <a:p>
            <a:pPr indent="-351678" lvl="2" marL="1055035">
              <a:buFont typeface="Wingdings" pitchFamily="2" charset="2"/>
              <a:buAutoNum type="arabicPeriod"/>
            </a:pPr>
            <a:r>
              <a:rPr b="1" dirty="0" i="1" lang="en-US"/>
              <a:t>Delayed motor development  specially walking</a:t>
            </a:r>
          </a:p>
          <a:p>
            <a:pPr indent="-351678" lvl="2" marL="1055035">
              <a:buFont typeface="Wingdings" pitchFamily="2" charset="2"/>
              <a:buAutoNum type="arabicPeriod"/>
            </a:pPr>
            <a:r>
              <a:rPr b="1" dirty="0" i="1" lang="en-US"/>
              <a:t>Delayed dentition</a:t>
            </a:r>
          </a:p>
          <a:p>
            <a:pPr indent="-351678" lvl="2" marL="1055035">
              <a:buFont typeface="Wingdings" pitchFamily="2" charset="2"/>
              <a:buAutoNum type="arabicPeriod"/>
            </a:pPr>
            <a:r>
              <a:rPr b="1" dirty="0" i="1" lang="en-US"/>
              <a:t>Deformities of the bones</a:t>
            </a:r>
          </a:p>
          <a:p>
            <a:pPr indent="-351678" lvl="2" marL="1055035">
              <a:buFont typeface="Wingdings" pitchFamily="2" charset="2"/>
              <a:buAutoNum type="arabicPeriod"/>
            </a:pPr>
            <a:r>
              <a:rPr b="1" dirty="0" i="1" lang="en-US"/>
              <a:t>presence of one of any complications</a:t>
            </a:r>
          </a:p>
          <a:p>
            <a:endParaRPr dirty="0" 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8938" name="Title 1"/>
          <p:cNvSpPr>
            <a:spLocks noGrp="1"/>
          </p:cNvSpPr>
          <p:nvPr>
            <p:ph type="title"/>
          </p:nvPr>
        </p:nvSpPr>
        <p:spPr>
          <a:xfrm>
            <a:off x="1207008" y="365125"/>
            <a:ext cx="10146792" cy="512699"/>
          </a:xfrm>
        </p:spPr>
        <p:txBody>
          <a:bodyPr>
            <a:normAutofit fontScale="90000"/>
          </a:bodyPr>
          <a:p>
            <a:r>
              <a:rPr b="1" dirty="0" sz="3200" lang="en-US"/>
              <a:t>Physical examination </a:t>
            </a:r>
          </a:p>
        </p:txBody>
      </p:sp>
      <p:sp>
        <p:nvSpPr>
          <p:cNvPr id="1048939" name="Content Placeholder 2"/>
          <p:cNvSpPr>
            <a:spLocks noGrp="1"/>
          </p:cNvSpPr>
          <p:nvPr>
            <p:ph idx="1"/>
          </p:nvPr>
        </p:nvSpPr>
        <p:spPr>
          <a:xfrm>
            <a:off x="1207008" y="768096"/>
            <a:ext cx="10146792" cy="6089904"/>
          </a:xfrm>
        </p:spPr>
        <p:txBody>
          <a:bodyPr>
            <a:normAutofit lnSpcReduction="10000"/>
          </a:bodyPr>
          <a:p>
            <a:pPr indent="-351678" lvl="2" marL="1055035">
              <a:buNone/>
            </a:pPr>
            <a:r>
              <a:rPr b="1" dirty="0" sz="2800" i="1" lang="en-US">
                <a:latin typeface="Times New Roman" panose="02020603050405020304" pitchFamily="18" charset="0"/>
                <a:cs typeface="Times New Roman" panose="02020603050405020304" pitchFamily="18" charset="0"/>
              </a:rPr>
              <a:t>A-Early manifestations:</a:t>
            </a:r>
          </a:p>
          <a:p>
            <a:pPr indent="-351678" lvl="2" marL="1055035">
              <a:buNone/>
            </a:pPr>
            <a:endParaRPr b="1" dirty="0" sz="2800" i="1" lang="en-US">
              <a:latin typeface="Times New Roman" panose="02020603050405020304" pitchFamily="18" charset="0"/>
              <a:cs typeface="Times New Roman" panose="02020603050405020304" pitchFamily="18" charset="0"/>
            </a:endParaRPr>
          </a:p>
          <a:p>
            <a:pPr indent="-293065" lvl="3" marL="1348100"/>
            <a:r>
              <a:rPr b="1" dirty="0" sz="2800" i="1" lang="en-US" err="1">
                <a:latin typeface="Times New Roman" panose="02020603050405020304" pitchFamily="18" charset="0"/>
                <a:cs typeface="Times New Roman" panose="02020603050405020304" pitchFamily="18" charset="0"/>
              </a:rPr>
              <a:t>Craniotabes</a:t>
            </a:r>
            <a:r>
              <a:rPr b="1" dirty="0" sz="2800" i="1" lang="en-US">
                <a:latin typeface="Times New Roman" panose="02020603050405020304" pitchFamily="18" charset="0"/>
                <a:cs typeface="Times New Roman" panose="02020603050405020304" pitchFamily="18" charset="0"/>
              </a:rPr>
              <a:t>. (softening/thinning of the skull) in infant 3-8months.</a:t>
            </a:r>
          </a:p>
          <a:p>
            <a:pPr algn="just" indent="-293065" lvl="3" marL="1348100"/>
            <a:r>
              <a:rPr b="1" dirty="0" sz="2800" i="1" lang="en-US">
                <a:latin typeface="Times New Roman" panose="02020603050405020304" pitchFamily="18" charset="0"/>
                <a:cs typeface="Times New Roman" panose="02020603050405020304" pitchFamily="18" charset="0"/>
              </a:rPr>
              <a:t>Rickety rosary beads (along </a:t>
            </a:r>
            <a:r>
              <a:rPr b="1" dirty="0" sz="2800" i="1" lang="en-US" err="1">
                <a:latin typeface="Times New Roman" panose="02020603050405020304" pitchFamily="18" charset="0"/>
                <a:cs typeface="Times New Roman" panose="02020603050405020304" pitchFamily="18" charset="0"/>
              </a:rPr>
              <a:t>costochondral</a:t>
            </a:r>
            <a:r>
              <a:rPr b="1" dirty="0" sz="2800" i="1" lang="en-US">
                <a:latin typeface="Times New Roman" panose="02020603050405020304" pitchFamily="18" charset="0"/>
                <a:cs typeface="Times New Roman" panose="02020603050405020304" pitchFamily="18" charset="0"/>
              </a:rPr>
              <a:t> junction)</a:t>
            </a:r>
          </a:p>
          <a:p>
            <a:pPr algn="just" indent="-293065" lvl="3" marL="1348100"/>
            <a:r>
              <a:rPr b="1" dirty="0" sz="2800" i="1" lang="en-US">
                <a:latin typeface="Times New Roman" panose="02020603050405020304" pitchFamily="18" charset="0"/>
                <a:cs typeface="Times New Roman" panose="02020603050405020304" pitchFamily="18" charset="0"/>
              </a:rPr>
              <a:t>Enlargement of the lower </a:t>
            </a:r>
            <a:r>
              <a:rPr b="1" dirty="0" sz="2800" i="1" lang="en-US" err="1">
                <a:latin typeface="Times New Roman" panose="02020603050405020304" pitchFamily="18" charset="0"/>
                <a:cs typeface="Times New Roman" panose="02020603050405020304" pitchFamily="18" charset="0"/>
              </a:rPr>
              <a:t>radioulna</a:t>
            </a:r>
            <a:r>
              <a:rPr b="1" dirty="0" sz="2800" i="1" lang="en-US">
                <a:latin typeface="Times New Roman" panose="02020603050405020304" pitchFamily="18" charset="0"/>
                <a:cs typeface="Times New Roman" panose="02020603050405020304" pitchFamily="18" charset="0"/>
              </a:rPr>
              <a:t> epiphysis. (thickened  wrist) and ankles</a:t>
            </a:r>
          </a:p>
          <a:p>
            <a:pPr algn="just" indent="-293065" lvl="3" marL="1348100"/>
            <a:r>
              <a:rPr b="1" dirty="0" sz="2800" i="1" lang="en-US">
                <a:latin typeface="Times New Roman" panose="02020603050405020304" pitchFamily="18" charset="0"/>
                <a:cs typeface="Times New Roman" panose="02020603050405020304" pitchFamily="18" charset="0"/>
              </a:rPr>
              <a:t>Sweating at forehead,  </a:t>
            </a:r>
            <a:r>
              <a:rPr b="1" dirty="0" sz="2800" i="1" lang="en-US" smtClean="0">
                <a:latin typeface="Times New Roman" panose="02020603050405020304" pitchFamily="18" charset="0"/>
                <a:cs typeface="Times New Roman" panose="02020603050405020304" pitchFamily="18" charset="0"/>
              </a:rPr>
              <a:t>irritability</a:t>
            </a:r>
          </a:p>
          <a:p>
            <a:pPr indent="-351678" lvl="2" marL="1055035">
              <a:buNone/>
            </a:pPr>
            <a:r>
              <a:rPr b="1" dirty="0" sz="2800" i="1" lang="en-US" u="sng">
                <a:solidFill>
                  <a:schemeClr val="folHlink"/>
                </a:solidFill>
                <a:latin typeface="Times New Roman" panose="02020603050405020304" pitchFamily="18" charset="0"/>
                <a:cs typeface="Times New Roman" panose="02020603050405020304" pitchFamily="18" charset="0"/>
              </a:rPr>
              <a:t>B- Late manifestations:</a:t>
            </a:r>
          </a:p>
          <a:p>
            <a:pPr indent="-351678" lvl="2" marL="1055035">
              <a:buFont typeface="Wingdings" pitchFamily="2" charset="2"/>
              <a:buAutoNum type="arabicPeriod"/>
            </a:pPr>
            <a:r>
              <a:rPr b="1" dirty="0" sz="2800" i="1" lang="en-US" u="sng">
                <a:latin typeface="Times New Roman" panose="02020603050405020304" pitchFamily="18" charset="0"/>
                <a:cs typeface="Times New Roman" panose="02020603050405020304" pitchFamily="18" charset="0"/>
              </a:rPr>
              <a:t>Head  </a:t>
            </a:r>
            <a:endParaRPr b="1" dirty="0" sz="2800" i="1" lang="en-US">
              <a:latin typeface="Times New Roman" panose="02020603050405020304" pitchFamily="18" charset="0"/>
              <a:cs typeface="Times New Roman" panose="02020603050405020304" pitchFamily="18" charset="0"/>
            </a:endParaRPr>
          </a:p>
          <a:p>
            <a:pPr indent="-293065" lvl="3" marL="1348100"/>
            <a:r>
              <a:rPr b="1" dirty="0" sz="2800" i="1" lang="en-US">
                <a:latin typeface="Times New Roman" panose="02020603050405020304" pitchFamily="18" charset="0"/>
                <a:cs typeface="Times New Roman" panose="02020603050405020304" pitchFamily="18" charset="0"/>
              </a:rPr>
              <a:t>Enlargement of the head like (box shape skull) due to frontal and parietal bossing)-pronounced forehead</a:t>
            </a:r>
          </a:p>
          <a:p>
            <a:pPr indent="-293065" lvl="3" marL="1348100"/>
            <a:r>
              <a:rPr b="1" dirty="0" sz="2800" i="1" lang="en-US">
                <a:latin typeface="Times New Roman" panose="02020603050405020304" pitchFamily="18" charset="0"/>
                <a:cs typeface="Times New Roman" panose="02020603050405020304" pitchFamily="18" charset="0"/>
              </a:rPr>
              <a:t>Delayed closure of anterior fontanel</a:t>
            </a:r>
          </a:p>
          <a:p>
            <a:pPr indent="-293065" lvl="3" marL="1348100"/>
            <a:r>
              <a:rPr b="1" dirty="0" sz="2800" i="1" lang="en-US">
                <a:latin typeface="Times New Roman" panose="02020603050405020304" pitchFamily="18" charset="0"/>
                <a:cs typeface="Times New Roman" panose="02020603050405020304" pitchFamily="18" charset="0"/>
              </a:rPr>
              <a:t>Delayed dentition</a:t>
            </a:r>
          </a:p>
          <a:p>
            <a:pPr algn="just" indent="0" lvl="3" marL="1055035">
              <a:buNone/>
            </a:pPr>
            <a:endParaRPr b="1" dirty="0" sz="280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639" name="Title 1"/>
          <p:cNvSpPr>
            <a:spLocks noGrp="1"/>
          </p:cNvSpPr>
          <p:nvPr>
            <p:ph type="title"/>
          </p:nvPr>
        </p:nvSpPr>
        <p:spPr>
          <a:xfrm>
            <a:off x="838200" y="365125"/>
            <a:ext cx="10515600" cy="695579"/>
          </a:xfrm>
        </p:spPr>
        <p:txBody>
          <a:bodyPr>
            <a:normAutofit/>
          </a:bodyPr>
          <a:p>
            <a:r>
              <a:rPr b="1" dirty="0" sz="3200" lang="en-US" smtClean="0"/>
              <a:t>CARBOHYDRATES…..</a:t>
            </a:r>
            <a:r>
              <a:rPr b="1" dirty="0" sz="3200" lang="en-US" err="1" smtClean="0"/>
              <a:t>ct</a:t>
            </a:r>
            <a:endParaRPr dirty="0" sz="3200" lang="en-US"/>
          </a:p>
        </p:txBody>
      </p:sp>
      <p:sp>
        <p:nvSpPr>
          <p:cNvPr id="1048640" name="Content Placeholder 2"/>
          <p:cNvSpPr>
            <a:spLocks noGrp="1"/>
          </p:cNvSpPr>
          <p:nvPr>
            <p:ph idx="1"/>
          </p:nvPr>
        </p:nvSpPr>
        <p:spPr>
          <a:xfrm>
            <a:off x="731520" y="926592"/>
            <a:ext cx="10622280" cy="5669280"/>
          </a:xfrm>
        </p:spPr>
        <p:txBody>
          <a:bodyPr>
            <a:normAutofit/>
          </a:bodyPr>
          <a:p>
            <a:pPr indent="0" marL="0">
              <a:buNone/>
            </a:pPr>
            <a:r>
              <a:rPr b="1" dirty="0" lang="en-US"/>
              <a:t>Disaccharide</a:t>
            </a:r>
            <a:r>
              <a:rPr dirty="0" lang="en-US"/>
              <a:t>s – These consist of 2 monosaccharide molecules chemically combined. When the molecules are split into monosaccharaides energy is released for metabolic work. They include </a:t>
            </a:r>
          </a:p>
          <a:p>
            <a:pPr lvl="0"/>
            <a:r>
              <a:rPr dirty="0" lang="en-US"/>
              <a:t>Sucrose- glucose + fructose + water</a:t>
            </a:r>
          </a:p>
          <a:p>
            <a:pPr lvl="0"/>
            <a:r>
              <a:rPr dirty="0" lang="en-US"/>
              <a:t>Maltose- glucose + glucose + water</a:t>
            </a:r>
          </a:p>
          <a:p>
            <a:pPr lvl="0"/>
            <a:r>
              <a:rPr dirty="0" lang="en-US"/>
              <a:t>Lactose- </a:t>
            </a:r>
            <a:r>
              <a:rPr dirty="0" lang="en-US" err="1"/>
              <a:t>galactose</a:t>
            </a:r>
            <a:r>
              <a:rPr dirty="0" lang="en-US"/>
              <a:t> + glucose + water</a:t>
            </a:r>
          </a:p>
          <a:p>
            <a:pPr indent="0" marL="0">
              <a:buNone/>
            </a:pPr>
            <a:r>
              <a:rPr b="1" dirty="0" lang="en-US"/>
              <a:t>Polysaccharid</a:t>
            </a:r>
            <a:r>
              <a:rPr dirty="0" lang="en-US"/>
              <a:t>es- these are complex molecules made up of a large number of monosaccharide molecules in chemical combination e.g. starches, glycogen, cellulose </a:t>
            </a:r>
            <a:r>
              <a:rPr dirty="0" lang="en-US" err="1"/>
              <a:t>e.t.c</a:t>
            </a:r>
            <a:r>
              <a:rPr dirty="0" lang="en-US"/>
              <a:t> The polysaccharides are broken down during digestion to give </a:t>
            </a:r>
            <a:r>
              <a:rPr dirty="0" lang="en-US" err="1"/>
              <a:t>monosaccharides</a:t>
            </a:r>
            <a:r>
              <a:rPr dirty="0" lang="en-US"/>
              <a:t>. Not all polysaccharides can be digested by human .g cellulose, this is because the enzymes required to digest them are not produced by the body. Thus pass the alimentary canal untouched as roughage.</a:t>
            </a:r>
          </a:p>
        </p:txBody>
      </p:sp>
    </p:spTree>
  </p:cSld>
  <p:clrMapOvr>
    <a:masterClrMapping/>
  </p:clrMapOvr>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8940" name="Title 1"/>
          <p:cNvSpPr>
            <a:spLocks noGrp="1"/>
          </p:cNvSpPr>
          <p:nvPr>
            <p:ph type="title"/>
          </p:nvPr>
        </p:nvSpPr>
        <p:spPr>
          <a:xfrm>
            <a:off x="1292352" y="365125"/>
            <a:ext cx="10061448" cy="744347"/>
          </a:xfrm>
        </p:spPr>
        <p:txBody>
          <a:bodyPr>
            <a:normAutofit/>
          </a:bodyPr>
          <a:p>
            <a:r>
              <a:rPr b="1" dirty="0" sz="3200" lang="en-US">
                <a:latin typeface="Times New Roman" panose="02020603050405020304" pitchFamily="18" charset="0"/>
                <a:cs typeface="Times New Roman" panose="02020603050405020304" pitchFamily="18" charset="0"/>
              </a:rPr>
              <a:t>Physical examination </a:t>
            </a:r>
            <a:endParaRPr dirty="0" sz="3200" lang="en-US">
              <a:latin typeface="Times New Roman" panose="02020603050405020304" pitchFamily="18" charset="0"/>
              <a:cs typeface="Times New Roman" panose="02020603050405020304" pitchFamily="18" charset="0"/>
            </a:endParaRPr>
          </a:p>
        </p:txBody>
      </p:sp>
      <p:sp>
        <p:nvSpPr>
          <p:cNvPr id="1048941" name="Content Placeholder 2"/>
          <p:cNvSpPr>
            <a:spLocks noGrp="1"/>
          </p:cNvSpPr>
          <p:nvPr>
            <p:ph idx="1"/>
          </p:nvPr>
        </p:nvSpPr>
        <p:spPr>
          <a:xfrm>
            <a:off x="1158240" y="1194816"/>
            <a:ext cx="10195560" cy="4982147"/>
          </a:xfrm>
        </p:spPr>
        <p:txBody>
          <a:bodyPr>
            <a:normAutofit lnSpcReduction="10000"/>
          </a:bodyPr>
          <a:p>
            <a:pPr indent="-351678" lvl="2" marL="1055035">
              <a:buNone/>
            </a:pPr>
            <a:r>
              <a:rPr b="1" dirty="0" sz="2800" i="1" lang="en-US" u="sng">
                <a:latin typeface="Times New Roman" panose="02020603050405020304" pitchFamily="18" charset="0"/>
                <a:cs typeface="Times New Roman" panose="02020603050405020304" pitchFamily="18" charset="0"/>
              </a:rPr>
              <a:t>2-Thorax</a:t>
            </a:r>
          </a:p>
          <a:p>
            <a:pPr algn="just" indent="-293065" lvl="3" marL="1348100"/>
            <a:r>
              <a:rPr dirty="0" sz="2800" i="1" lang="en-US">
                <a:latin typeface="Times New Roman" panose="02020603050405020304" pitchFamily="18" charset="0"/>
                <a:cs typeface="Times New Roman" panose="02020603050405020304" pitchFamily="18" charset="0"/>
              </a:rPr>
              <a:t>Rickety rosary beads </a:t>
            </a:r>
          </a:p>
          <a:p>
            <a:pPr algn="just" indent="-293065" lvl="3" marL="1348100"/>
            <a:r>
              <a:rPr dirty="0" sz="2800" i="1" lang="en-US">
                <a:latin typeface="Times New Roman" panose="02020603050405020304" pitchFamily="18" charset="0"/>
                <a:cs typeface="Times New Roman" panose="02020603050405020304" pitchFamily="18" charset="0"/>
              </a:rPr>
              <a:t>Harrison sulcus (transverse groove at the lower part of the chest at the costal insertion of the diaphragm and ribs)</a:t>
            </a:r>
          </a:p>
          <a:p>
            <a:pPr algn="just" indent="-293065" lvl="3" marL="1348100"/>
            <a:r>
              <a:rPr dirty="0" sz="2800" i="1" lang="en-US">
                <a:latin typeface="Times New Roman" panose="02020603050405020304" pitchFamily="18" charset="0"/>
                <a:cs typeface="Times New Roman" panose="02020603050405020304" pitchFamily="18" charset="0"/>
              </a:rPr>
              <a:t>Longitudinal sulcus (lateral groove) </a:t>
            </a:r>
          </a:p>
          <a:p>
            <a:pPr algn="just" indent="-293065" lvl="3" marL="1348100"/>
            <a:r>
              <a:rPr dirty="0" sz="2800" i="1" lang="en-US">
                <a:latin typeface="Times New Roman" panose="02020603050405020304" pitchFamily="18" charset="0"/>
                <a:cs typeface="Times New Roman" panose="02020603050405020304" pitchFamily="18" charset="0"/>
              </a:rPr>
              <a:t>Pigeon chest</a:t>
            </a:r>
            <a:r>
              <a:rPr dirty="0" sz="2800" lang="en-US">
                <a:latin typeface="Times New Roman" panose="02020603050405020304" pitchFamily="18" charset="0"/>
                <a:cs typeface="Times New Roman" panose="02020603050405020304" pitchFamily="18" charset="0"/>
              </a:rPr>
              <a:t> (protrusion of the sternum and ribs)</a:t>
            </a:r>
          </a:p>
          <a:p>
            <a:pPr indent="-351678" lvl="2" marL="1055035">
              <a:buNone/>
            </a:pPr>
            <a:r>
              <a:rPr b="1" dirty="0" sz="2800" i="1" lang="en-US" u="sng">
                <a:latin typeface="Times New Roman" panose="02020603050405020304" pitchFamily="18" charset="0"/>
                <a:cs typeface="Times New Roman" panose="02020603050405020304" pitchFamily="18" charset="0"/>
              </a:rPr>
              <a:t>B- Late manifestations:</a:t>
            </a:r>
          </a:p>
          <a:p>
            <a:pPr indent="-351678" lvl="2" marL="1055035">
              <a:buNone/>
            </a:pPr>
            <a:r>
              <a:rPr b="1" dirty="0" sz="2800" i="1" lang="en-US">
                <a:latin typeface="Times New Roman" panose="02020603050405020304" pitchFamily="18" charset="0"/>
                <a:cs typeface="Times New Roman" panose="02020603050405020304" pitchFamily="18" charset="0"/>
              </a:rPr>
              <a:t>3- Spine : kyphosis,  scoliosis</a:t>
            </a:r>
          </a:p>
          <a:p>
            <a:pPr algn="just" indent="-351678" lvl="2" marL="1055035">
              <a:buNone/>
            </a:pPr>
            <a:r>
              <a:rPr b="1" dirty="0" sz="2800" i="1" lang="en-US">
                <a:latin typeface="Times New Roman" panose="02020603050405020304" pitchFamily="18" charset="0"/>
                <a:cs typeface="Times New Roman" panose="02020603050405020304" pitchFamily="18" charset="0"/>
              </a:rPr>
              <a:t>4- Pelvis : contracted pelvis </a:t>
            </a:r>
          </a:p>
          <a:p>
            <a:pPr algn="just" indent="-351678" lvl="2" marL="1055035">
              <a:buNone/>
            </a:pPr>
            <a:r>
              <a:rPr b="1" dirty="0" sz="2800" i="1" lang="en-US">
                <a:latin typeface="Times New Roman" panose="02020603050405020304" pitchFamily="18" charset="0"/>
                <a:cs typeface="Times New Roman" panose="02020603050405020304" pitchFamily="18" charset="0"/>
              </a:rPr>
              <a:t>5- Extremities : deformities , green stick fracture</a:t>
            </a:r>
          </a:p>
          <a:p>
            <a:pPr algn="just" indent="-351678" lvl="2" marL="1055035">
              <a:buNone/>
            </a:pPr>
            <a:r>
              <a:rPr b="1" dirty="0" sz="2800" i="1" lang="en-US">
                <a:latin typeface="Times New Roman" panose="02020603050405020304" pitchFamily="18" charset="0"/>
                <a:cs typeface="Times New Roman" panose="02020603050405020304" pitchFamily="18" charset="0"/>
              </a:rPr>
              <a:t>6- Muscles : weakness of muscles , hypotonic laxity of ligaments as  (In abdomen)</a:t>
            </a:r>
          </a:p>
          <a:p>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408" name=""/>
        <p:cNvGrpSpPr/>
        <p:nvPr/>
      </p:nvGrpSpPr>
      <p:grpSpPr>
        <a:xfrm>
          <a:off x="0" y="0"/>
          <a:ext cx="0" cy="0"/>
          <a:chOff x="0" y="0"/>
          <a:chExt cx="0" cy="0"/>
        </a:xfrm>
      </p:grpSpPr>
      <p:sp>
        <p:nvSpPr>
          <p:cNvPr id="1048942" name="Title 1"/>
          <p:cNvSpPr>
            <a:spLocks noGrp="1"/>
          </p:cNvSpPr>
          <p:nvPr>
            <p:ph type="title"/>
          </p:nvPr>
        </p:nvSpPr>
        <p:spPr>
          <a:xfrm>
            <a:off x="1341120" y="365125"/>
            <a:ext cx="10012680" cy="500507"/>
          </a:xfrm>
        </p:spPr>
        <p:txBody>
          <a:bodyPr>
            <a:normAutofit fontScale="90000"/>
          </a:bodyPr>
          <a:p>
            <a:r>
              <a:rPr b="1" dirty="0" sz="3200" lang="en-US">
                <a:latin typeface="Times New Roman" panose="02020603050405020304" pitchFamily="18" charset="0"/>
                <a:cs typeface="Times New Roman" panose="02020603050405020304" pitchFamily="18" charset="0"/>
              </a:rPr>
              <a:t>COMPLICATIONS</a:t>
            </a:r>
          </a:p>
        </p:txBody>
      </p:sp>
      <p:sp>
        <p:nvSpPr>
          <p:cNvPr id="1048943" name="Content Placeholder 2"/>
          <p:cNvSpPr>
            <a:spLocks noGrp="1"/>
          </p:cNvSpPr>
          <p:nvPr>
            <p:ph idx="1"/>
          </p:nvPr>
        </p:nvSpPr>
        <p:spPr>
          <a:xfrm>
            <a:off x="1060704" y="865632"/>
            <a:ext cx="10293096" cy="5839968"/>
          </a:xfrm>
        </p:spPr>
        <p:txBody>
          <a:bodyPr>
            <a:normAutofit/>
          </a:bodyPr>
          <a:p>
            <a:pPr algn="just" indent="-350838" lvl="2" marL="1054100">
              <a:buFont typeface="Wingdings" panose="05000000000000000000" pitchFamily="2" charset="2"/>
              <a:buAutoNum type="arabicPeriod"/>
            </a:pPr>
            <a:r>
              <a:rPr altLang="en-US" dirty="0" sz="2800" lang="en-US">
                <a:latin typeface="Times New Roman" panose="02020603050405020304" pitchFamily="18" charset="0"/>
                <a:cs typeface="Times New Roman" panose="02020603050405020304" pitchFamily="18" charset="0"/>
              </a:rPr>
              <a:t>Bone fractures, limbs deformities as the following:</a:t>
            </a:r>
          </a:p>
          <a:p>
            <a:pPr algn="just" indent="-350838" lvl="2" marL="1054100">
              <a:buFont typeface="Wingdings" panose="05000000000000000000" pitchFamily="2" charset="2"/>
              <a:buAutoNum type="arabicPeriod"/>
            </a:pPr>
            <a:endParaRPr altLang="en-US" dirty="0" sz="2800" lang="en-US">
              <a:latin typeface="Times New Roman" panose="02020603050405020304" pitchFamily="18" charset="0"/>
              <a:cs typeface="Times New Roman" panose="02020603050405020304" pitchFamily="18" charset="0"/>
            </a:endParaRPr>
          </a:p>
          <a:p>
            <a:pPr algn="just" indent="-350838" lvl="2" marL="1054100">
              <a:buNone/>
            </a:pPr>
            <a:endParaRPr altLang="en-US" dirty="0" sz="2800" lang="en-US">
              <a:latin typeface="Times New Roman" panose="02020603050405020304" pitchFamily="18" charset="0"/>
              <a:cs typeface="Times New Roman" panose="02020603050405020304" pitchFamily="18" charset="0"/>
            </a:endParaRPr>
          </a:p>
          <a:p>
            <a:pPr algn="just" indent="-350838" lvl="2" marL="1054100">
              <a:buNone/>
            </a:pPr>
            <a:endParaRPr altLang="en-US" dirty="0" sz="2800" lang="en-US">
              <a:latin typeface="Times New Roman" panose="02020603050405020304" pitchFamily="18" charset="0"/>
              <a:cs typeface="Times New Roman" panose="02020603050405020304" pitchFamily="18" charset="0"/>
            </a:endParaRPr>
          </a:p>
          <a:p>
            <a:pPr algn="just" indent="-350838" lvl="2" marL="1054100">
              <a:buNone/>
            </a:pPr>
            <a:endParaRPr altLang="en-US" dirty="0" sz="2800" lang="en-US">
              <a:latin typeface="Times New Roman" panose="02020603050405020304" pitchFamily="18" charset="0"/>
              <a:cs typeface="Times New Roman" panose="02020603050405020304" pitchFamily="18" charset="0"/>
            </a:endParaRPr>
          </a:p>
          <a:p>
            <a:pPr algn="just" indent="-350838" lvl="2" marL="1054100">
              <a:buNone/>
            </a:pPr>
            <a:r>
              <a:rPr altLang="en-US" dirty="0" sz="2800" lang="en-US">
                <a:latin typeface="Times New Roman" panose="02020603050405020304" pitchFamily="18" charset="0"/>
                <a:cs typeface="Times New Roman" panose="02020603050405020304" pitchFamily="18" charset="0"/>
              </a:rPr>
              <a:t>2- Tetany due to hypocalcaemia</a:t>
            </a:r>
          </a:p>
          <a:p>
            <a:pPr algn="just" indent="-350838" lvl="2" marL="1054100">
              <a:buNone/>
            </a:pPr>
            <a:r>
              <a:rPr altLang="en-US" dirty="0" sz="2800" lang="en-US">
                <a:latin typeface="Times New Roman" panose="02020603050405020304" pitchFamily="18" charset="0"/>
                <a:cs typeface="Times New Roman" panose="02020603050405020304" pitchFamily="18" charset="0"/>
              </a:rPr>
              <a:t>3- Anemia (due to chronic infections or deficiencies)</a:t>
            </a:r>
          </a:p>
          <a:p>
            <a:pPr algn="just" indent="-350838" lvl="2" marL="1054100">
              <a:buNone/>
            </a:pPr>
            <a:r>
              <a:rPr altLang="en-US" dirty="0" sz="2800" lang="en-US">
                <a:latin typeface="Times New Roman" panose="02020603050405020304" pitchFamily="18" charset="0"/>
                <a:cs typeface="Times New Roman" panose="02020603050405020304" pitchFamily="18" charset="0"/>
              </a:rPr>
              <a:t>4- G.I.T disturbances as: G.E, constipation- due to malabsorption </a:t>
            </a:r>
          </a:p>
          <a:p>
            <a:pPr algn="just" indent="-350838" lvl="2" marL="1054100">
              <a:buNone/>
            </a:pPr>
            <a:r>
              <a:rPr altLang="en-US" dirty="0" sz="2800" lang="en-US">
                <a:latin typeface="Times New Roman" panose="02020603050405020304" pitchFamily="18" charset="0"/>
                <a:cs typeface="Times New Roman" panose="02020603050405020304" pitchFamily="18" charset="0"/>
              </a:rPr>
              <a:t>5- Respiratory complications as pneumonia,  </a:t>
            </a:r>
            <a:r>
              <a:rPr altLang="en-US" dirty="0" sz="2800" lang="en-US" err="1">
                <a:latin typeface="Times New Roman" panose="02020603050405020304" pitchFamily="18" charset="0"/>
                <a:cs typeface="Times New Roman" panose="02020603050405020304" pitchFamily="18" charset="0"/>
              </a:rPr>
              <a:t>broncho</a:t>
            </a:r>
            <a:r>
              <a:rPr altLang="en-US" dirty="0" sz="2800" lang="en-US">
                <a:latin typeface="Times New Roman" panose="02020603050405020304" pitchFamily="18" charset="0"/>
                <a:cs typeface="Times New Roman" panose="02020603050405020304" pitchFamily="18" charset="0"/>
              </a:rPr>
              <a:t> –pneumonia-due to chest deformities</a:t>
            </a:r>
          </a:p>
          <a:p>
            <a:pPr algn="just" indent="-350838" lvl="2" marL="1054100">
              <a:buNone/>
            </a:pPr>
            <a:r>
              <a:rPr altLang="en-US" dirty="0" sz="2800" lang="en-US">
                <a:latin typeface="Times New Roman" panose="02020603050405020304" pitchFamily="18" charset="0"/>
                <a:cs typeface="Times New Roman" panose="02020603050405020304" pitchFamily="18" charset="0"/>
              </a:rPr>
              <a:t>6- low resistance , liability to infection as urinary tract infections</a:t>
            </a:r>
          </a:p>
          <a:p>
            <a:endParaRPr dirty="0" lang="en-US">
              <a:latin typeface="Times New Roman" panose="02020603050405020304" pitchFamily="18" charset="0"/>
              <a:cs typeface="Times New Roman" panose="02020603050405020304" pitchFamily="18" charset="0"/>
            </a:endParaRPr>
          </a:p>
        </p:txBody>
      </p:sp>
      <p:grpSp>
        <p:nvGrpSpPr>
          <p:cNvPr id="409" name="Group 19"/>
          <p:cNvGrpSpPr/>
          <p:nvPr/>
        </p:nvGrpSpPr>
        <p:grpSpPr bwMode="auto">
          <a:xfrm>
            <a:off x="4645152" y="1511808"/>
            <a:ext cx="4041649" cy="1633728"/>
            <a:chOff x="3379" y="2886"/>
            <a:chExt cx="1814" cy="1225"/>
          </a:xfrm>
        </p:grpSpPr>
        <p:pic>
          <p:nvPicPr>
            <p:cNvPr id="2097170" name="Picture 15" descr="Picture 002"/>
            <p:cNvPicPr>
              <a:picLocks noChangeAspect="1" noChangeArrowheads="1"/>
            </p:cNvPicPr>
            <p:nvPr/>
          </p:nvPicPr>
          <p:blipFill>
            <a:blip xmlns:r="http://schemas.openxmlformats.org/officeDocument/2006/relationships" r:embed="rId1"/>
            <a:srcRect l="72346" t="72206" r="6578" b="11281"/>
            <a:stretch>
              <a:fillRect/>
            </a:stretch>
          </p:blipFill>
          <p:spPr bwMode="auto">
            <a:xfrm>
              <a:off x="4422" y="2886"/>
              <a:ext cx="771" cy="1209"/>
            </a:xfrm>
            <a:prstGeom prst="rect"/>
            <a:noFill/>
            <a:ln>
              <a:noFill/>
            </a:ln>
          </p:spPr>
        </p:pic>
        <p:pic>
          <p:nvPicPr>
            <p:cNvPr id="2097171" name="Picture 17" descr="Picture 002"/>
            <p:cNvPicPr>
              <a:picLocks noChangeAspect="1" noChangeArrowheads="1"/>
            </p:cNvPicPr>
            <p:nvPr/>
          </p:nvPicPr>
          <p:blipFill>
            <a:blip xmlns:r="http://schemas.openxmlformats.org/officeDocument/2006/relationships" r:embed="rId1"/>
            <a:srcRect l="49181" t="72562" r="26958" b="10707"/>
            <a:stretch>
              <a:fillRect/>
            </a:stretch>
          </p:blipFill>
          <p:spPr bwMode="auto">
            <a:xfrm>
              <a:off x="3379" y="2886"/>
              <a:ext cx="862" cy="1225"/>
            </a:xfrm>
            <a:prstGeom prst="rect"/>
            <a:noFill/>
            <a:ln>
              <a:noFill/>
            </a:ln>
          </p:spPr>
        </p:pic>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accel="100000" fill="hold" id="5" nodeType="afterEffect" presetClass="entr" presetID="54" presetSubtype="0">
                                  <p:stCondLst>
                                    <p:cond delay="0"/>
                                  </p:stCondLst>
                                  <p:childTnLst>
                                    <p:set>
                                      <p:cBhvr>
                                        <p:cTn dur="1" fill="hold" id="6">
                                          <p:stCondLst>
                                            <p:cond delay="0"/>
                                          </p:stCondLst>
                                        </p:cTn>
                                        <p:tgtEl>
                                          <p:spTgt spid="409"/>
                                        </p:tgtEl>
                                        <p:attrNameLst>
                                          <p:attrName>style.visibility</p:attrName>
                                        </p:attrNameLst>
                                      </p:cBhvr>
                                      <p:to>
                                        <p:strVal val="visible"/>
                                      </p:to>
                                    </p:set>
                                    <p:anim calcmode="lin" valueType="num">
                                      <p:cBhvr>
                                        <p:cTn dur="2000" fill="hold" id="7"/>
                                        <p:tgtEl>
                                          <p:spTgt spid="409"/>
                                        </p:tgtEl>
                                        <p:attrNameLst>
                                          <p:attrName>ppt_w</p:attrName>
                                        </p:attrNameLst>
                                      </p:cBhvr>
                                      <p:tavLst>
                                        <p:tav tm="0">
                                          <p:val>
                                            <p:strVal val="#ppt_w*0.05"/>
                                          </p:val>
                                        </p:tav>
                                        <p:tav tm="100000">
                                          <p:val>
                                            <p:strVal val="#ppt_w"/>
                                          </p:val>
                                        </p:tav>
                                      </p:tavLst>
                                    </p:anim>
                                    <p:anim calcmode="lin" valueType="num">
                                      <p:cBhvr>
                                        <p:cTn dur="2000" fill="hold" id="8"/>
                                        <p:tgtEl>
                                          <p:spTgt spid="409"/>
                                        </p:tgtEl>
                                        <p:attrNameLst>
                                          <p:attrName>ppt_h</p:attrName>
                                        </p:attrNameLst>
                                      </p:cBhvr>
                                      <p:tavLst>
                                        <p:tav tm="0">
                                          <p:val>
                                            <p:strVal val="#ppt_h"/>
                                          </p:val>
                                        </p:tav>
                                        <p:tav tm="100000">
                                          <p:val>
                                            <p:strVal val="#ppt_h"/>
                                          </p:val>
                                        </p:tav>
                                      </p:tavLst>
                                    </p:anim>
                                    <p:anim calcmode="lin" valueType="num">
                                      <p:cBhvr>
                                        <p:cTn dur="2000" fill="hold" id="9"/>
                                        <p:tgtEl>
                                          <p:spTgt spid="409"/>
                                        </p:tgtEl>
                                        <p:attrNameLst>
                                          <p:attrName>ppt_x</p:attrName>
                                        </p:attrNameLst>
                                      </p:cBhvr>
                                      <p:tavLst>
                                        <p:tav tm="0">
                                          <p:val>
                                            <p:strVal val="#ppt_x-.2"/>
                                          </p:val>
                                        </p:tav>
                                        <p:tav tm="100000">
                                          <p:val>
                                            <p:strVal val="#ppt_x"/>
                                          </p:val>
                                        </p:tav>
                                      </p:tavLst>
                                    </p:anim>
                                    <p:anim calcmode="lin" valueType="num">
                                      <p:cBhvr>
                                        <p:cTn dur="2000" fill="hold" id="10"/>
                                        <p:tgtEl>
                                          <p:spTgt spid="409"/>
                                        </p:tgtEl>
                                        <p:attrNameLst>
                                          <p:attrName>ppt_y</p:attrName>
                                        </p:attrNameLst>
                                      </p:cBhvr>
                                      <p:tavLst>
                                        <p:tav tm="0">
                                          <p:val>
                                            <p:strVal val="#ppt_y"/>
                                          </p:val>
                                        </p:tav>
                                        <p:tav tm="100000">
                                          <p:val>
                                            <p:strVal val="#ppt_y"/>
                                          </p:val>
                                        </p:tav>
                                      </p:tavLst>
                                    </p:anim>
                                    <p:animEffect transition="in" filter="fade">
                                      <p:cBhvr>
                                        <p:cTn dur="2000" id="11"/>
                                        <p:tgtEl>
                                          <p:spTgt spid="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8944"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Treatment </a:t>
            </a:r>
          </a:p>
        </p:txBody>
      </p:sp>
      <p:sp>
        <p:nvSpPr>
          <p:cNvPr id="1048945" name="Content Placeholder 2"/>
          <p:cNvSpPr>
            <a:spLocks noGrp="1"/>
          </p:cNvSpPr>
          <p:nvPr>
            <p:ph idx="1"/>
          </p:nvPr>
        </p:nvSpPr>
        <p:spPr/>
        <p:txBody>
          <a:bodyPr>
            <a:normAutofit/>
          </a:bodyPr>
          <a:p>
            <a:pPr algn="just" indent="-457200" lvl="4" marL="1863913">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Oral calcium with </a:t>
            </a:r>
            <a:r>
              <a:rPr dirty="0" sz="2800" lang="en-US" err="1">
                <a:latin typeface="Times New Roman" panose="02020603050405020304" pitchFamily="18" charset="0"/>
                <a:cs typeface="Times New Roman" panose="02020603050405020304" pitchFamily="18" charset="0"/>
              </a:rPr>
              <a:t>vit.D</a:t>
            </a:r>
            <a:r>
              <a:rPr dirty="0" sz="2800" lang="en-US">
                <a:latin typeface="Times New Roman" panose="02020603050405020304" pitchFamily="18" charset="0"/>
                <a:cs typeface="Times New Roman" panose="02020603050405020304" pitchFamily="18" charset="0"/>
              </a:rPr>
              <a:t> intake should be increased.</a:t>
            </a:r>
          </a:p>
          <a:p>
            <a:pPr algn="just" indent="-457200" lvl="4" marL="1863913">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After healing, give. </a:t>
            </a:r>
            <a:r>
              <a:rPr dirty="0" sz="2800" lang="en-US" err="1">
                <a:latin typeface="Times New Roman" panose="02020603050405020304" pitchFamily="18" charset="0"/>
                <a:cs typeface="Times New Roman" panose="02020603050405020304" pitchFamily="18" charset="0"/>
              </a:rPr>
              <a:t>vit.D</a:t>
            </a:r>
            <a:r>
              <a:rPr dirty="0" sz="2800" lang="en-US">
                <a:latin typeface="Times New Roman" panose="02020603050405020304" pitchFamily="18" charset="0"/>
                <a:cs typeface="Times New Roman" panose="02020603050405020304" pitchFamily="18" charset="0"/>
              </a:rPr>
              <a:t> (400-800) IU and repeat blood analysis for calcium.</a:t>
            </a:r>
          </a:p>
          <a:p>
            <a:pPr algn="just" indent="-457200" lvl="4" marL="1863913">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Surgical correction of deformities</a:t>
            </a:r>
          </a:p>
          <a:p>
            <a:pPr algn="just" indent="-457200" lvl="4" marL="1863913">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Treatment of any complications</a:t>
            </a:r>
          </a:p>
          <a:p>
            <a:pPr algn="just" indent="-457200" lvl="4" marL="1863913">
              <a:buFont typeface="Wingdings" panose="05000000000000000000" pitchFamily="2" charset="2"/>
              <a:buChar char="v"/>
            </a:pPr>
            <a:r>
              <a:rPr dirty="0" sz="2800" lang="en-US" err="1">
                <a:latin typeface="Times New Roman" panose="02020603050405020304" pitchFamily="18" charset="0"/>
                <a:cs typeface="Times New Roman" panose="02020603050405020304" pitchFamily="18" charset="0"/>
              </a:rPr>
              <a:t>Vit</a:t>
            </a:r>
            <a:r>
              <a:rPr dirty="0" sz="2800" lang="en-US">
                <a:latin typeface="Times New Roman" panose="02020603050405020304" pitchFamily="18" charset="0"/>
                <a:cs typeface="Times New Roman" panose="02020603050405020304" pitchFamily="18" charset="0"/>
              </a:rPr>
              <a:t>-D  (1500-5000)IU/ d .for 2months</a:t>
            </a:r>
          </a:p>
          <a:p>
            <a:pPr>
              <a:buFont typeface="Wingdings" panose="05000000000000000000" pitchFamily="2" charset="2"/>
              <a:buChar char="v"/>
            </a:pP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48946" name="Title 1"/>
          <p:cNvSpPr>
            <a:spLocks noGrp="1"/>
          </p:cNvSpPr>
          <p:nvPr>
            <p:ph type="title"/>
          </p:nvPr>
        </p:nvSpPr>
        <p:spPr/>
        <p:txBody>
          <a:bodyPr>
            <a:normAutofit/>
          </a:bodyPr>
          <a:p>
            <a:r>
              <a:rPr b="1" dirty="0" sz="3200" i="1" lang="en-US">
                <a:latin typeface="Times New Roman" panose="02020603050405020304" pitchFamily="18" charset="0"/>
                <a:cs typeface="Times New Roman" panose="02020603050405020304" pitchFamily="18" charset="0"/>
              </a:rPr>
              <a:t>Common nursing diagnoses</a:t>
            </a:r>
            <a:r>
              <a:rPr b="1" dirty="0" sz="3200" lang="en-US">
                <a:latin typeface="Times New Roman" panose="02020603050405020304" pitchFamily="18" charset="0"/>
                <a:cs typeface="Times New Roman" panose="02020603050405020304" pitchFamily="18" charset="0"/>
              </a:rPr>
              <a:t> </a:t>
            </a:r>
          </a:p>
        </p:txBody>
      </p:sp>
      <p:sp>
        <p:nvSpPr>
          <p:cNvPr id="1048947" name="Content Placeholder 2"/>
          <p:cNvSpPr>
            <a:spLocks noGrp="1"/>
          </p:cNvSpPr>
          <p:nvPr>
            <p:ph idx="1"/>
          </p:nvPr>
        </p:nvSpPr>
        <p:spPr/>
        <p:txBody>
          <a:bodyPr>
            <a:normAutofit/>
          </a:bodyPr>
          <a:p>
            <a:pPr indent="-263525" lvl="3" marL="263525"/>
            <a:r>
              <a:rPr altLang="en-US" dirty="0" sz="2800" lang="en-US">
                <a:latin typeface="Times New Roman" panose="02020603050405020304" pitchFamily="18" charset="0"/>
                <a:cs typeface="Times New Roman" panose="02020603050405020304" pitchFamily="18" charset="0"/>
              </a:rPr>
              <a:t>Body image disturbance related to bone deformities</a:t>
            </a:r>
          </a:p>
          <a:p>
            <a:pPr indent="-263525" lvl="3" marL="263525"/>
            <a:r>
              <a:rPr altLang="en-US" dirty="0" sz="2800" lang="en-US">
                <a:latin typeface="Times New Roman" panose="02020603050405020304" pitchFamily="18" charset="0"/>
                <a:cs typeface="Times New Roman" panose="02020603050405020304" pitchFamily="18" charset="0"/>
              </a:rPr>
              <a:t>High risk for infection related to low of immunity.   </a:t>
            </a:r>
          </a:p>
          <a:p>
            <a:pPr indent="-263525" lvl="3" marL="263525"/>
            <a:r>
              <a:rPr altLang="en-US" dirty="0" sz="2800" lang="en-US">
                <a:latin typeface="Times New Roman" panose="02020603050405020304" pitchFamily="18" charset="0"/>
                <a:cs typeface="Times New Roman" panose="02020603050405020304" pitchFamily="18" charset="0"/>
              </a:rPr>
              <a:t>High risk for injury related to weakness of bones and deformities.</a:t>
            </a:r>
          </a:p>
          <a:p>
            <a:pPr indent="-263525" lvl="3" marL="263525"/>
            <a:r>
              <a:rPr altLang="en-US" dirty="0" sz="2800" lang="en-US">
                <a:latin typeface="Times New Roman" panose="02020603050405020304" pitchFamily="18" charset="0"/>
                <a:cs typeface="Times New Roman" panose="02020603050405020304" pitchFamily="18" charset="0"/>
              </a:rPr>
              <a:t>Altered nutritional  requirements related to deficiency of calcium </a:t>
            </a:r>
          </a:p>
          <a:p>
            <a:endParaRPr altLang="en-US" dirty="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8948" name="Title 1"/>
          <p:cNvSpPr>
            <a:spLocks noGrp="1"/>
          </p:cNvSpPr>
          <p:nvPr>
            <p:ph type="title"/>
          </p:nvPr>
        </p:nvSpPr>
        <p:spPr>
          <a:xfrm>
            <a:off x="999744" y="365125"/>
            <a:ext cx="10354056" cy="915035"/>
          </a:xfrm>
        </p:spPr>
        <p:txBody>
          <a:bodyPr>
            <a:normAutofit fontScale="90000"/>
          </a:bodyPr>
          <a:p>
            <a:r>
              <a:rPr b="1" dirty="0" sz="3200" lang="en-US">
                <a:latin typeface="Times New Roman" panose="02020603050405020304" pitchFamily="18" charset="0"/>
                <a:cs typeface="Times New Roman" panose="02020603050405020304" pitchFamily="18" charset="0"/>
              </a:rPr>
              <a:t>Vitamin A Deficiency and the Eye</a:t>
            </a:r>
            <a:br>
              <a:rPr b="1" dirty="0" sz="3200" lang="en-US">
                <a:latin typeface="Times New Roman" panose="02020603050405020304" pitchFamily="18" charset="0"/>
                <a:cs typeface="Times New Roman" panose="02020603050405020304" pitchFamily="18" charset="0"/>
              </a:rPr>
            </a:br>
            <a:r>
              <a:rPr b="1" dirty="0" sz="3200" lang="en-US">
                <a:latin typeface="Times New Roman" panose="02020603050405020304" pitchFamily="18" charset="0"/>
                <a:cs typeface="Times New Roman" panose="02020603050405020304" pitchFamily="18" charset="0"/>
              </a:rPr>
              <a:t> (</a:t>
            </a:r>
            <a:r>
              <a:rPr b="1" dirty="0" sz="3200" lang="en-US" err="1">
                <a:latin typeface="Times New Roman" panose="02020603050405020304" pitchFamily="18" charset="0"/>
                <a:cs typeface="Times New Roman" panose="02020603050405020304" pitchFamily="18" charset="0"/>
              </a:rPr>
              <a:t>Xerophthalmia</a:t>
            </a:r>
            <a:r>
              <a:rPr b="1" dirty="0" sz="3200" lang="en-US">
                <a:latin typeface="Times New Roman" panose="02020603050405020304" pitchFamily="18" charset="0"/>
                <a:cs typeface="Times New Roman" panose="02020603050405020304" pitchFamily="18" charset="0"/>
              </a:rPr>
              <a:t>)</a:t>
            </a:r>
          </a:p>
        </p:txBody>
      </p:sp>
      <p:sp>
        <p:nvSpPr>
          <p:cNvPr id="1048949" name="Content Placeholder 2"/>
          <p:cNvSpPr>
            <a:spLocks noGrp="1"/>
          </p:cNvSpPr>
          <p:nvPr>
            <p:ph idx="1"/>
          </p:nvPr>
        </p:nvSpPr>
        <p:spPr>
          <a:xfrm>
            <a:off x="999744" y="1280160"/>
            <a:ext cx="10354056" cy="4896803"/>
          </a:xfrm>
        </p:spPr>
        <p:txBody>
          <a:bodyPr>
            <a:normAutofit/>
          </a:bodyPr>
          <a:p>
            <a:r>
              <a:rPr altLang="en-US" dirty="0" lang="en-US">
                <a:latin typeface="Times New Roman" panose="02020603050405020304" pitchFamily="18" charset="0"/>
                <a:cs typeface="Times New Roman" panose="02020603050405020304" pitchFamily="18" charset="0"/>
              </a:rPr>
              <a:t>Commonest single cause of childhood blindness,  an estimated 350,000 new cases each year. </a:t>
            </a:r>
          </a:p>
          <a:p>
            <a:r>
              <a:rPr altLang="en-US" dirty="0" lang="en-US">
                <a:latin typeface="Times New Roman" panose="02020603050405020304" pitchFamily="18" charset="0"/>
                <a:cs typeface="Times New Roman" panose="02020603050405020304" pitchFamily="18" charset="0"/>
              </a:rPr>
              <a:t>About  60% to 80% of children who become blind from vitamin A deficiency die within a few years because of increased susceptibility to disease and sometimes lack of care.  </a:t>
            </a:r>
          </a:p>
          <a:p>
            <a:r>
              <a:rPr altLang="en-US" dirty="0" lang="en-US">
                <a:latin typeface="Times New Roman" panose="02020603050405020304" pitchFamily="18" charset="0"/>
                <a:cs typeface="Times New Roman" panose="02020603050405020304" pitchFamily="18" charset="0"/>
              </a:rPr>
              <a:t>Vitamin A deficiency can occur for three major reasons: </a:t>
            </a:r>
          </a:p>
          <a:p>
            <a:pPr lvl="1"/>
            <a:r>
              <a:rPr altLang="en-US" dirty="0" sz="2800" lang="en-US">
                <a:solidFill>
                  <a:srgbClr val="FF0000"/>
                </a:solidFill>
                <a:latin typeface="Times New Roman" panose="02020603050405020304" pitchFamily="18" charset="0"/>
                <a:cs typeface="Times New Roman" panose="02020603050405020304" pitchFamily="18" charset="0"/>
              </a:rPr>
              <a:t>because of reduced intake of foods rich in vitamin A </a:t>
            </a:r>
          </a:p>
          <a:p>
            <a:pPr lvl="1"/>
            <a:r>
              <a:rPr altLang="en-US" dirty="0" sz="2800" lang="en-US">
                <a:solidFill>
                  <a:srgbClr val="FF0000"/>
                </a:solidFill>
                <a:latin typeface="Times New Roman" panose="02020603050405020304" pitchFamily="18" charset="0"/>
                <a:cs typeface="Times New Roman" panose="02020603050405020304" pitchFamily="18" charset="0"/>
              </a:rPr>
              <a:t>because the vitamins are not absorbed, usually because of </a:t>
            </a:r>
            <a:r>
              <a:rPr altLang="en-US" dirty="0" sz="2800" lang="en-US" err="1">
                <a:solidFill>
                  <a:srgbClr val="FF0000"/>
                </a:solidFill>
                <a:latin typeface="Times New Roman" panose="02020603050405020304" pitchFamily="18" charset="0"/>
                <a:cs typeface="Times New Roman" panose="02020603050405020304" pitchFamily="18" charset="0"/>
              </a:rPr>
              <a:t>diarrhoea</a:t>
            </a:r>
            <a:r>
              <a:rPr altLang="en-US" dirty="0" sz="2800" lang="en-US">
                <a:solidFill>
                  <a:srgbClr val="FF0000"/>
                </a:solidFill>
                <a:latin typeface="Times New Roman" panose="02020603050405020304" pitchFamily="18" charset="0"/>
                <a:cs typeface="Times New Roman" panose="02020603050405020304" pitchFamily="18" charset="0"/>
              </a:rPr>
              <a:t> </a:t>
            </a:r>
          </a:p>
          <a:p>
            <a:pPr lvl="1"/>
            <a:r>
              <a:rPr altLang="en-US" dirty="0" sz="2800" lang="en-US">
                <a:solidFill>
                  <a:srgbClr val="FF0000"/>
                </a:solidFill>
                <a:latin typeface="Times New Roman" panose="02020603050405020304" pitchFamily="18" charset="0"/>
                <a:cs typeface="Times New Roman" panose="02020603050405020304" pitchFamily="18" charset="0"/>
              </a:rPr>
              <a:t>because of increased need for vitamin A, as occurs during infections, particularly measles. </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8950" name="Title 1"/>
          <p:cNvSpPr>
            <a:spLocks noGrp="1"/>
          </p:cNvSpPr>
          <p:nvPr>
            <p:ph type="title"/>
          </p:nvPr>
        </p:nvSpPr>
        <p:spPr>
          <a:xfrm>
            <a:off x="1121664" y="365125"/>
            <a:ext cx="10232136" cy="598043"/>
          </a:xfrm>
        </p:spPr>
        <p:txBody>
          <a:bodyPr>
            <a:normAutofit/>
          </a:bodyPr>
          <a:p>
            <a:r>
              <a:rPr b="1" dirty="0" sz="3200" lang="en-US">
                <a:latin typeface="Times New Roman" panose="02020603050405020304" pitchFamily="18" charset="0"/>
                <a:cs typeface="Times New Roman" panose="02020603050405020304" pitchFamily="18" charset="0"/>
              </a:rPr>
              <a:t>WHO Classification of </a:t>
            </a:r>
            <a:r>
              <a:rPr b="1" dirty="0" sz="3200" lang="en-US" err="1">
                <a:latin typeface="Times New Roman" panose="02020603050405020304" pitchFamily="18" charset="0"/>
                <a:cs typeface="Times New Roman" panose="02020603050405020304" pitchFamily="18" charset="0"/>
              </a:rPr>
              <a:t>Xerophthalmia</a:t>
            </a:r>
            <a:endParaRPr b="1" dirty="0" sz="3200" lang="en-US">
              <a:latin typeface="Times New Roman" panose="02020603050405020304" pitchFamily="18" charset="0"/>
              <a:cs typeface="Times New Roman" panose="02020603050405020304" pitchFamily="18" charset="0"/>
            </a:endParaRPr>
          </a:p>
        </p:txBody>
      </p:sp>
      <p:sp>
        <p:nvSpPr>
          <p:cNvPr id="1048951" name="Content Placeholder 2"/>
          <p:cNvSpPr>
            <a:spLocks noGrp="1"/>
          </p:cNvSpPr>
          <p:nvPr>
            <p:ph idx="1"/>
          </p:nvPr>
        </p:nvSpPr>
        <p:spPr>
          <a:xfrm>
            <a:off x="1121664" y="963168"/>
            <a:ext cx="10232136" cy="5535168"/>
          </a:xfrm>
        </p:spPr>
        <p:txBody>
          <a:bodyPr/>
          <a:p>
            <a:pPr>
              <a:lnSpc>
                <a:spcPct val="80000"/>
              </a:lnSpc>
            </a:pPr>
            <a:r>
              <a:rPr altLang="en-US" b="1" dirty="0" lang="en-US">
                <a:solidFill>
                  <a:srgbClr val="FF0000"/>
                </a:solidFill>
              </a:rPr>
              <a:t>Night blindness (XN)</a:t>
            </a:r>
            <a:r>
              <a:rPr altLang="en-US" dirty="0" lang="en-US">
                <a:solidFill>
                  <a:srgbClr val="FF0000"/>
                </a:solidFill>
              </a:rPr>
              <a:t>: </a:t>
            </a:r>
          </a:p>
          <a:p>
            <a:pPr lvl="1">
              <a:lnSpc>
                <a:spcPct val="80000"/>
              </a:lnSpc>
            </a:pPr>
            <a:r>
              <a:rPr altLang="en-US" dirty="0" lang="en-US"/>
              <a:t>Vitamin A is needed to replace the rhodopsin (visual purple) of the retina  and this is necessary for night vision/ low-light visions. </a:t>
            </a:r>
          </a:p>
          <a:p>
            <a:pPr lvl="1">
              <a:lnSpc>
                <a:spcPct val="80000"/>
              </a:lnSpc>
            </a:pPr>
            <a:r>
              <a:rPr altLang="en-US" dirty="0" lang="en-US"/>
              <a:t>An adult or older child will describe the problem of night blindness but a very small child will not be able to offer this information. </a:t>
            </a:r>
          </a:p>
          <a:p>
            <a:pPr>
              <a:lnSpc>
                <a:spcPct val="80000"/>
              </a:lnSpc>
            </a:pPr>
            <a:r>
              <a:rPr altLang="en-US" b="1" dirty="0" lang="en-US" err="1">
                <a:solidFill>
                  <a:srgbClr val="FF0000"/>
                </a:solidFill>
              </a:rPr>
              <a:t>Conjunctival</a:t>
            </a:r>
            <a:r>
              <a:rPr altLang="en-US" b="1" dirty="0" lang="en-US">
                <a:solidFill>
                  <a:srgbClr val="FF0000"/>
                </a:solidFill>
              </a:rPr>
              <a:t> </a:t>
            </a:r>
            <a:r>
              <a:rPr altLang="en-US" b="1" dirty="0" lang="en-US" err="1">
                <a:solidFill>
                  <a:srgbClr val="FF0000"/>
                </a:solidFill>
              </a:rPr>
              <a:t>xerosis</a:t>
            </a:r>
            <a:r>
              <a:rPr altLang="en-US" b="1" dirty="0" lang="en-US">
                <a:solidFill>
                  <a:srgbClr val="FF0000"/>
                </a:solidFill>
              </a:rPr>
              <a:t> (XIA)</a:t>
            </a:r>
            <a:r>
              <a:rPr altLang="en-US" dirty="0" lang="en-US">
                <a:solidFill>
                  <a:srgbClr val="FF0000"/>
                </a:solidFill>
              </a:rPr>
              <a:t>: </a:t>
            </a:r>
          </a:p>
          <a:p>
            <a:pPr lvl="1">
              <a:lnSpc>
                <a:spcPct val="80000"/>
              </a:lnSpc>
            </a:pPr>
            <a:r>
              <a:rPr altLang="en-US" dirty="0" lang="en-US"/>
              <a:t>Vitamin A is required for the production of secretions on the surface of the eye. This </a:t>
            </a:r>
            <a:r>
              <a:rPr altLang="en-US" b="1" dirty="0" lang="en-US"/>
              <a:t>dry appearance </a:t>
            </a:r>
            <a:r>
              <a:rPr altLang="en-US" dirty="0" lang="en-US"/>
              <a:t>together with </a:t>
            </a:r>
            <a:r>
              <a:rPr altLang="en-US" dirty="0" lang="en-US" err="1"/>
              <a:t>xerosis</a:t>
            </a:r>
            <a:r>
              <a:rPr altLang="en-US" dirty="0" lang="en-US"/>
              <a:t> of the corneal epithelium gives the condition its name, </a:t>
            </a:r>
            <a:r>
              <a:rPr altLang="en-US" dirty="0" lang="en-US" err="1"/>
              <a:t>xerophthalmia</a:t>
            </a:r>
            <a:r>
              <a:rPr altLang="en-US" dirty="0" lang="en-US"/>
              <a:t>. </a:t>
            </a:r>
          </a:p>
          <a:p>
            <a:pPr lvl="1">
              <a:lnSpc>
                <a:spcPct val="80000"/>
              </a:lnSpc>
            </a:pPr>
            <a:r>
              <a:rPr altLang="en-US" dirty="0" lang="en-US"/>
              <a:t>There is damage to the cells that produce secretions which moisten the surface of the eye. </a:t>
            </a:r>
          </a:p>
          <a:p>
            <a:endParaRPr dirty="0"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8952" name="Title 1"/>
          <p:cNvSpPr>
            <a:spLocks noGrp="1"/>
          </p:cNvSpPr>
          <p:nvPr>
            <p:ph type="title"/>
          </p:nvPr>
        </p:nvSpPr>
        <p:spPr>
          <a:xfrm>
            <a:off x="1341120" y="365125"/>
            <a:ext cx="10012680" cy="378587"/>
          </a:xfrm>
        </p:spPr>
        <p:txBody>
          <a:bodyPr>
            <a:normAutofit fontScale="90000"/>
          </a:bodyPr>
          <a:p>
            <a:r>
              <a:rPr dirty="0" sz="3200" lang="en-US" err="1">
                <a:latin typeface="Times New Roman" panose="02020603050405020304" pitchFamily="18" charset="0"/>
                <a:cs typeface="Times New Roman" panose="02020603050405020304" pitchFamily="18" charset="0"/>
              </a:rPr>
              <a:t>keratomalacia</a:t>
            </a:r>
            <a:endParaRPr dirty="0" sz="3200" lang="en-US">
              <a:latin typeface="Times New Roman" panose="02020603050405020304" pitchFamily="18" charset="0"/>
              <a:cs typeface="Times New Roman" panose="02020603050405020304" pitchFamily="18" charset="0"/>
            </a:endParaRPr>
          </a:p>
        </p:txBody>
      </p:sp>
      <p:sp>
        <p:nvSpPr>
          <p:cNvPr id="1048953" name="Content Placeholder 2"/>
          <p:cNvSpPr>
            <a:spLocks noGrp="1"/>
          </p:cNvSpPr>
          <p:nvPr>
            <p:ph idx="1"/>
          </p:nvPr>
        </p:nvSpPr>
        <p:spPr>
          <a:xfrm>
            <a:off x="926592" y="743712"/>
            <a:ext cx="10427208" cy="5900928"/>
          </a:xfrm>
        </p:spPr>
        <p:txBody>
          <a:bodyPr>
            <a:normAutofit fontScale="92500" lnSpcReduction="10000"/>
          </a:bodyPr>
          <a:p>
            <a:r>
              <a:rPr altLang="en-US" dirty="0" lang="en-US">
                <a:latin typeface="Times New Roman" panose="02020603050405020304" pitchFamily="18" charset="0"/>
                <a:cs typeface="Times New Roman" panose="02020603050405020304" pitchFamily="18" charset="0"/>
              </a:rPr>
              <a:t>Untreated </a:t>
            </a:r>
            <a:r>
              <a:rPr altLang="en-US" dirty="0" lang="en-US" err="1">
                <a:latin typeface="Times New Roman" panose="02020603050405020304" pitchFamily="18" charset="0"/>
                <a:cs typeface="Times New Roman" panose="02020603050405020304" pitchFamily="18" charset="0"/>
              </a:rPr>
              <a:t>Xerophalmia</a:t>
            </a:r>
            <a:r>
              <a:rPr altLang="en-US" dirty="0" lang="en-US">
                <a:latin typeface="Times New Roman" panose="02020603050405020304" pitchFamily="18" charset="0"/>
                <a:cs typeface="Times New Roman" panose="02020603050405020304" pitchFamily="18" charset="0"/>
              </a:rPr>
              <a:t> leads to </a:t>
            </a:r>
            <a:r>
              <a:rPr altLang="en-US" dirty="0" lang="en-US" err="1">
                <a:latin typeface="Times New Roman" panose="02020603050405020304" pitchFamily="18" charset="0"/>
                <a:cs typeface="Times New Roman" panose="02020603050405020304" pitchFamily="18" charset="0"/>
              </a:rPr>
              <a:t>keratomalacia</a:t>
            </a:r>
            <a:endParaRPr altLang="en-US" dirty="0" lang="en-US">
              <a:latin typeface="Times New Roman" panose="02020603050405020304" pitchFamily="18" charset="0"/>
              <a:cs typeface="Times New Roman" panose="02020603050405020304" pitchFamily="18" charset="0"/>
            </a:endParaRPr>
          </a:p>
          <a:p>
            <a:pPr>
              <a:lnSpc>
                <a:spcPct val="80000"/>
              </a:lnSpc>
            </a:pPr>
            <a:r>
              <a:rPr altLang="en-US" b="1" dirty="0" lang="en-US">
                <a:solidFill>
                  <a:srgbClr val="FF0000"/>
                </a:solidFill>
                <a:latin typeface="Times New Roman" panose="02020603050405020304" pitchFamily="18" charset="0"/>
                <a:cs typeface="Times New Roman" panose="02020603050405020304" pitchFamily="18" charset="0"/>
              </a:rPr>
              <a:t>Corneal ulceration/</a:t>
            </a:r>
            <a:r>
              <a:rPr altLang="en-US" b="1" dirty="0" lang="en-US" err="1">
                <a:solidFill>
                  <a:srgbClr val="FF0000"/>
                </a:solidFill>
                <a:latin typeface="Times New Roman" panose="02020603050405020304" pitchFamily="18" charset="0"/>
                <a:cs typeface="Times New Roman" panose="02020603050405020304" pitchFamily="18" charset="0"/>
              </a:rPr>
              <a:t>keratomalacia</a:t>
            </a:r>
            <a:r>
              <a:rPr altLang="en-US" b="1" dirty="0" lang="en-US">
                <a:solidFill>
                  <a:srgbClr val="FF0000"/>
                </a:solidFill>
                <a:latin typeface="Times New Roman" panose="02020603050405020304" pitchFamily="18" charset="0"/>
                <a:cs typeface="Times New Roman" panose="02020603050405020304" pitchFamily="18" charset="0"/>
              </a:rPr>
              <a:t> (X3B)</a:t>
            </a:r>
            <a:r>
              <a:rPr altLang="en-US" dirty="0" lang="en-US">
                <a:solidFill>
                  <a:srgbClr val="FF0000"/>
                </a:solidFill>
                <a:latin typeface="Times New Roman" panose="02020603050405020304" pitchFamily="18" charset="0"/>
                <a:cs typeface="Times New Roman" panose="02020603050405020304" pitchFamily="18" charset="0"/>
              </a:rPr>
              <a:t>:</a:t>
            </a:r>
          </a:p>
          <a:p>
            <a:pPr lvl="1">
              <a:lnSpc>
                <a:spcPct val="80000"/>
              </a:lnSpc>
            </a:pPr>
            <a:r>
              <a:rPr altLang="en-US" dirty="0" sz="2800" lang="en-US">
                <a:latin typeface="Times New Roman" panose="02020603050405020304" pitchFamily="18" charset="0"/>
                <a:cs typeface="Times New Roman" panose="02020603050405020304" pitchFamily="18" charset="0"/>
              </a:rPr>
              <a:t> Consequence of severe vitamin A deficiency. Onset is often sudden, and the cornea may melt/</a:t>
            </a:r>
            <a:r>
              <a:rPr altLang="en-US" dirty="0" sz="2800" lang="en-US" err="1">
                <a:latin typeface="Times New Roman" panose="02020603050405020304" pitchFamily="18" charset="0"/>
                <a:cs typeface="Times New Roman" panose="02020603050405020304" pitchFamily="18" charset="0"/>
              </a:rPr>
              <a:t>liquify</a:t>
            </a:r>
            <a:r>
              <a:rPr altLang="en-US" dirty="0" sz="2800" lang="en-US">
                <a:latin typeface="Times New Roman" panose="02020603050405020304" pitchFamily="18" charset="0"/>
                <a:cs typeface="Times New Roman" panose="02020603050405020304" pitchFamily="18" charset="0"/>
              </a:rPr>
              <a:t> very quickly, even over a few hours (</a:t>
            </a:r>
            <a:r>
              <a:rPr altLang="en-US" dirty="0" sz="2800" lang="en-US" err="1">
                <a:latin typeface="Times New Roman" panose="02020603050405020304" pitchFamily="18" charset="0"/>
                <a:cs typeface="Times New Roman" panose="02020603050405020304" pitchFamily="18" charset="0"/>
              </a:rPr>
              <a:t>keratomalacia</a:t>
            </a:r>
            <a:r>
              <a:rPr altLang="en-US" dirty="0" sz="2800" lang="en-US">
                <a:latin typeface="Times New Roman" panose="02020603050405020304" pitchFamily="18" charset="0"/>
                <a:cs typeface="Times New Roman" panose="02020603050405020304" pitchFamily="18" charset="0"/>
              </a:rPr>
              <a:t>). </a:t>
            </a:r>
          </a:p>
          <a:p>
            <a:pPr>
              <a:lnSpc>
                <a:spcPct val="80000"/>
              </a:lnSpc>
            </a:pPr>
            <a:r>
              <a:rPr altLang="en-US" b="1" dirty="0" lang="en-US">
                <a:solidFill>
                  <a:srgbClr val="FF0000"/>
                </a:solidFill>
                <a:latin typeface="Times New Roman" panose="02020603050405020304" pitchFamily="18" charset="0"/>
                <a:cs typeface="Times New Roman" panose="02020603050405020304" pitchFamily="18" charset="0"/>
              </a:rPr>
              <a:t>Corneal scarring (XS)</a:t>
            </a:r>
            <a:r>
              <a:rPr altLang="en-US" dirty="0" lang="en-US">
                <a:solidFill>
                  <a:srgbClr val="FF0000"/>
                </a:solidFill>
                <a:latin typeface="Times New Roman" panose="02020603050405020304" pitchFamily="18" charset="0"/>
                <a:cs typeface="Times New Roman" panose="02020603050405020304" pitchFamily="18" charset="0"/>
              </a:rPr>
              <a:t>: </a:t>
            </a:r>
          </a:p>
          <a:p>
            <a:pPr lvl="1">
              <a:lnSpc>
                <a:spcPct val="80000"/>
              </a:lnSpc>
            </a:pPr>
            <a:r>
              <a:rPr altLang="en-US" dirty="0" sz="2800" lang="en-US">
                <a:latin typeface="Times New Roman" panose="02020603050405020304" pitchFamily="18" charset="0"/>
                <a:cs typeface="Times New Roman" panose="02020603050405020304" pitchFamily="18" charset="0"/>
              </a:rPr>
              <a:t>End stage of malnutrition causing eye damage</a:t>
            </a:r>
          </a:p>
          <a:p>
            <a:pPr lvl="1">
              <a:lnSpc>
                <a:spcPct val="80000"/>
              </a:lnSpc>
            </a:pPr>
            <a:r>
              <a:rPr altLang="en-US" dirty="0" sz="2800" lang="en-US">
                <a:latin typeface="Times New Roman" panose="02020603050405020304" pitchFamily="18" charset="0"/>
                <a:cs typeface="Times New Roman" panose="02020603050405020304" pitchFamily="18" charset="0"/>
              </a:rPr>
              <a:t>Often has a marked effect on vision. </a:t>
            </a:r>
          </a:p>
          <a:p>
            <a:pPr lvl="1">
              <a:lnSpc>
                <a:spcPct val="80000"/>
              </a:lnSpc>
            </a:pPr>
            <a:r>
              <a:rPr altLang="en-US" dirty="0" sz="2800" lang="en-US">
                <a:latin typeface="Times New Roman" panose="02020603050405020304" pitchFamily="18" charset="0"/>
                <a:cs typeface="Times New Roman" panose="02020603050405020304" pitchFamily="18" charset="0"/>
              </a:rPr>
              <a:t>The anterior part of the eye may bulge forward (anterior </a:t>
            </a:r>
            <a:r>
              <a:rPr altLang="en-US" dirty="0" sz="2800" lang="en-US" err="1">
                <a:latin typeface="Times New Roman" panose="02020603050405020304" pitchFamily="18" charset="0"/>
                <a:cs typeface="Times New Roman" panose="02020603050405020304" pitchFamily="18" charset="0"/>
              </a:rPr>
              <a:t>staphyloma</a:t>
            </a:r>
            <a:r>
              <a:rPr altLang="en-US" dirty="0" sz="2800" lang="en-US">
                <a:latin typeface="Times New Roman" panose="02020603050405020304" pitchFamily="18" charset="0"/>
                <a:cs typeface="Times New Roman" panose="02020603050405020304" pitchFamily="18" charset="0"/>
              </a:rPr>
              <a:t>) or the opposite may occur and the eye shrinks (phthisis</a:t>
            </a:r>
            <a:r>
              <a:rPr altLang="en-US" dirty="0" sz="2800" lang="en-US" smtClean="0">
                <a:latin typeface="Times New Roman" panose="02020603050405020304" pitchFamily="18" charset="0"/>
                <a:cs typeface="Times New Roman" panose="02020603050405020304" pitchFamily="18" charset="0"/>
              </a:rPr>
              <a:t>).</a:t>
            </a:r>
            <a:endParaRPr altLang="en-US" b="1" dirty="0" sz="2800" lang="en-US">
              <a:latin typeface="Times New Roman" panose="02020603050405020304" pitchFamily="18" charset="0"/>
              <a:cs typeface="Times New Roman" panose="02020603050405020304" pitchFamily="18" charset="0"/>
            </a:endParaRPr>
          </a:p>
          <a:p>
            <a:pPr indent="0" lvl="1" marL="457200">
              <a:lnSpc>
                <a:spcPct val="80000"/>
              </a:lnSpc>
              <a:buNone/>
            </a:pPr>
            <a:r>
              <a:rPr altLang="en-US" b="1" dirty="0" sz="2800" lang="en-US" smtClean="0">
                <a:latin typeface="Times New Roman" panose="02020603050405020304" pitchFamily="18" charset="0"/>
                <a:cs typeface="Times New Roman" panose="02020603050405020304" pitchFamily="18" charset="0"/>
              </a:rPr>
              <a:t>N/B</a:t>
            </a:r>
            <a:r>
              <a:rPr altLang="en-US" dirty="0" sz="2800" lang="en-US" smtClean="0">
                <a:latin typeface="Times New Roman" panose="02020603050405020304" pitchFamily="18" charset="0"/>
                <a:cs typeface="Times New Roman" panose="02020603050405020304" pitchFamily="18" charset="0"/>
              </a:rPr>
              <a:t> Not </a:t>
            </a:r>
            <a:r>
              <a:rPr altLang="en-US" dirty="0" sz="2800" lang="en-US">
                <a:latin typeface="Times New Roman" panose="02020603050405020304" pitchFamily="18" charset="0"/>
                <a:cs typeface="Times New Roman" panose="02020603050405020304" pitchFamily="18" charset="0"/>
              </a:rPr>
              <a:t>every child who is vitamin A deficient and at risk of blindness will have obvious eye signs.</a:t>
            </a:r>
          </a:p>
          <a:p>
            <a:pPr lvl="1">
              <a:lnSpc>
                <a:spcPct val="80000"/>
              </a:lnSpc>
            </a:pPr>
            <a:r>
              <a:rPr altLang="en-US" dirty="0" sz="2800" lang="en-US">
                <a:latin typeface="Times New Roman" panose="02020603050405020304" pitchFamily="18" charset="0"/>
                <a:cs typeface="Times New Roman" panose="02020603050405020304" pitchFamily="18" charset="0"/>
              </a:rPr>
              <a:t> Evidence of </a:t>
            </a:r>
            <a:r>
              <a:rPr altLang="en-US" dirty="0" sz="2800" lang="en-US" err="1">
                <a:latin typeface="Times New Roman" panose="02020603050405020304" pitchFamily="18" charset="0"/>
                <a:cs typeface="Times New Roman" panose="02020603050405020304" pitchFamily="18" charset="0"/>
              </a:rPr>
              <a:t>xerophthalmia</a:t>
            </a:r>
            <a:r>
              <a:rPr altLang="en-US" dirty="0" sz="2800" lang="en-US">
                <a:latin typeface="Times New Roman" panose="02020603050405020304" pitchFamily="18" charset="0"/>
                <a:cs typeface="Times New Roman" panose="02020603050405020304" pitchFamily="18" charset="0"/>
              </a:rPr>
              <a:t> in one child will indicate that other children in the same family/community are also deficient.</a:t>
            </a:r>
          </a:p>
          <a:p>
            <a:pPr lvl="1">
              <a:lnSpc>
                <a:spcPct val="80000"/>
              </a:lnSpc>
            </a:pPr>
            <a:r>
              <a:rPr altLang="en-US" dirty="0" sz="2800" lang="en-US">
                <a:latin typeface="Times New Roman" panose="02020603050405020304" pitchFamily="18" charset="0"/>
                <a:cs typeface="Times New Roman" panose="02020603050405020304" pitchFamily="18" charset="0"/>
              </a:rPr>
              <a:t> A child may have just enough vitamin A but have very little reserve in the liver. </a:t>
            </a:r>
          </a:p>
          <a:p>
            <a:endParaRPr dirty="0" 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8954" name="Title 1"/>
          <p:cNvSpPr>
            <a:spLocks noGrp="1"/>
          </p:cNvSpPr>
          <p:nvPr>
            <p:ph type="title"/>
          </p:nvPr>
        </p:nvSpPr>
        <p:spPr>
          <a:xfrm>
            <a:off x="1158240" y="365125"/>
            <a:ext cx="10195560" cy="659003"/>
          </a:xfrm>
        </p:spPr>
        <p:txBody>
          <a:bodyPr>
            <a:normAutofit/>
          </a:bodyPr>
          <a:p>
            <a:r>
              <a:rPr b="1" dirty="0" sz="3200" lang="en-US">
                <a:latin typeface="Times New Roman" panose="02020603050405020304" pitchFamily="18" charset="0"/>
                <a:cs typeface="Times New Roman" panose="02020603050405020304" pitchFamily="18" charset="0"/>
              </a:rPr>
              <a:t>Treatment of </a:t>
            </a:r>
            <a:r>
              <a:rPr b="1" dirty="0" sz="3200" lang="en-US" err="1">
                <a:latin typeface="Times New Roman" panose="02020603050405020304" pitchFamily="18" charset="0"/>
                <a:cs typeface="Times New Roman" panose="02020603050405020304" pitchFamily="18" charset="0"/>
              </a:rPr>
              <a:t>Xerophthalmia</a:t>
            </a:r>
            <a:endParaRPr b="1" dirty="0" sz="3200" lang="en-US">
              <a:latin typeface="Times New Roman" panose="02020603050405020304" pitchFamily="18" charset="0"/>
              <a:cs typeface="Times New Roman" panose="02020603050405020304" pitchFamily="18" charset="0"/>
            </a:endParaRPr>
          </a:p>
        </p:txBody>
      </p:sp>
      <p:sp>
        <p:nvSpPr>
          <p:cNvPr id="1048955" name="Content Placeholder 2"/>
          <p:cNvSpPr>
            <a:spLocks noGrp="1"/>
          </p:cNvSpPr>
          <p:nvPr>
            <p:ph idx="1"/>
          </p:nvPr>
        </p:nvSpPr>
        <p:spPr>
          <a:xfrm>
            <a:off x="914400" y="1024128"/>
            <a:ext cx="10439400" cy="5705856"/>
          </a:xfrm>
        </p:spPr>
        <p:txBody>
          <a:bodyPr>
            <a:normAutofit/>
          </a:bodyPr>
          <a:p>
            <a:pPr>
              <a:lnSpc>
                <a:spcPct val="80000"/>
              </a:lnSpc>
              <a:buNone/>
            </a:pPr>
            <a:r>
              <a:rPr altLang="en-US" b="1" dirty="0" lang="en-US">
                <a:solidFill>
                  <a:srgbClr val="FF0000"/>
                </a:solidFill>
                <a:latin typeface="Times New Roman" panose="02020603050405020304" pitchFamily="18" charset="0"/>
                <a:cs typeface="Times New Roman" panose="02020603050405020304" pitchFamily="18" charset="0"/>
              </a:rPr>
              <a:t>WHO </a:t>
            </a:r>
            <a:r>
              <a:rPr altLang="en-US" dirty="0" lang="en-US">
                <a:solidFill>
                  <a:srgbClr val="FF0000"/>
                </a:solidFill>
                <a:latin typeface="Times New Roman" panose="02020603050405020304" pitchFamily="18" charset="0"/>
                <a:cs typeface="Times New Roman" panose="02020603050405020304" pitchFamily="18" charset="0"/>
              </a:rPr>
              <a:t> treatment schedule for children &gt;1 </a:t>
            </a:r>
            <a:r>
              <a:rPr altLang="en-US" dirty="0" lang="en-US" err="1">
                <a:solidFill>
                  <a:srgbClr val="FF0000"/>
                </a:solidFill>
                <a:latin typeface="Times New Roman" panose="02020603050405020304" pitchFamily="18" charset="0"/>
                <a:cs typeface="Times New Roman" panose="02020603050405020304" pitchFamily="18" charset="0"/>
              </a:rPr>
              <a:t>yr</a:t>
            </a:r>
            <a:r>
              <a:rPr altLang="en-US" dirty="0" lang="en-US">
                <a:solidFill>
                  <a:srgbClr val="FF0000"/>
                </a:solidFill>
                <a:latin typeface="Times New Roman" panose="02020603050405020304" pitchFamily="18" charset="0"/>
                <a:cs typeface="Times New Roman" panose="02020603050405020304" pitchFamily="18" charset="0"/>
              </a:rPr>
              <a:t> old. </a:t>
            </a:r>
          </a:p>
          <a:p>
            <a:pPr lvl="1">
              <a:lnSpc>
                <a:spcPct val="80000"/>
              </a:lnSpc>
              <a:buFontTx/>
              <a:buNone/>
            </a:pPr>
            <a:r>
              <a:rPr altLang="en-US" dirty="0" sz="2800" lang="en-US">
                <a:latin typeface="Times New Roman" panose="02020603050405020304" pitchFamily="18" charset="0"/>
                <a:cs typeface="Times New Roman" panose="02020603050405020304" pitchFamily="18" charset="0"/>
              </a:rPr>
              <a:t>• Immediately on diagnosis (Day 1) - 200,000 IU vitamin A orally† </a:t>
            </a:r>
          </a:p>
          <a:p>
            <a:pPr lvl="1">
              <a:lnSpc>
                <a:spcPct val="80000"/>
              </a:lnSpc>
              <a:buFontTx/>
              <a:buNone/>
            </a:pPr>
            <a:r>
              <a:rPr altLang="en-US" dirty="0" sz="2800" lang="en-US">
                <a:latin typeface="Times New Roman" panose="02020603050405020304" pitchFamily="18" charset="0"/>
                <a:cs typeface="Times New Roman" panose="02020603050405020304" pitchFamily="18" charset="0"/>
              </a:rPr>
              <a:t>• The following day (Day 2) - 200,000 IU vitamin A orally </a:t>
            </a:r>
          </a:p>
          <a:p>
            <a:pPr lvl="1">
              <a:lnSpc>
                <a:spcPct val="80000"/>
              </a:lnSpc>
              <a:buFontTx/>
              <a:buNone/>
            </a:pPr>
            <a:r>
              <a:rPr altLang="en-US" dirty="0" sz="2800" lang="en-US">
                <a:latin typeface="Times New Roman" panose="02020603050405020304" pitchFamily="18" charset="0"/>
                <a:cs typeface="Times New Roman" panose="02020603050405020304" pitchFamily="18" charset="0"/>
              </a:rPr>
              <a:t>• Four weeks later (Week 4) - 200,000 IU vitamin A orally </a:t>
            </a:r>
          </a:p>
          <a:p>
            <a:pPr>
              <a:lnSpc>
                <a:spcPct val="80000"/>
              </a:lnSpc>
            </a:pPr>
            <a:endParaRPr altLang="en-US" dirty="0" lang="en-US">
              <a:latin typeface="Times New Roman" panose="02020603050405020304" pitchFamily="18" charset="0"/>
              <a:cs typeface="Times New Roman" panose="02020603050405020304" pitchFamily="18" charset="0"/>
            </a:endParaRPr>
          </a:p>
          <a:p>
            <a:pPr>
              <a:lnSpc>
                <a:spcPct val="80000"/>
              </a:lnSpc>
            </a:pPr>
            <a:r>
              <a:rPr altLang="en-US" dirty="0" lang="en-US">
                <a:latin typeface="Times New Roman" panose="02020603050405020304" pitchFamily="18" charset="0"/>
                <a:cs typeface="Times New Roman" panose="02020603050405020304" pitchFamily="18" charset="0"/>
              </a:rPr>
              <a:t>† If there is vomiting, an IM-injection of 100,000 IU of water soluble vitamin A (not an oil-based preparation) may be used instead of the first oral dose. </a:t>
            </a:r>
          </a:p>
          <a:p>
            <a:pPr>
              <a:lnSpc>
                <a:spcPct val="80000"/>
              </a:lnSpc>
            </a:pPr>
            <a:r>
              <a:rPr altLang="en-US" b="1" dirty="0" lang="en-US">
                <a:latin typeface="Times New Roman" panose="02020603050405020304" pitchFamily="18" charset="0"/>
                <a:cs typeface="Times New Roman" panose="02020603050405020304" pitchFamily="18" charset="0"/>
              </a:rPr>
              <a:t>If a child is under one year old or, at any age, weighs less than 8 kg: Use half the doses of the regimen given above. </a:t>
            </a:r>
          </a:p>
          <a:p>
            <a:pPr lvl="1">
              <a:lnSpc>
                <a:spcPct val="80000"/>
              </a:lnSpc>
              <a:buNone/>
            </a:pPr>
            <a:r>
              <a:rPr altLang="en-US" dirty="0" sz="2800" lang="en-US">
                <a:latin typeface="Times New Roman" panose="02020603050405020304" pitchFamily="18" charset="0"/>
                <a:cs typeface="Times New Roman" panose="02020603050405020304" pitchFamily="18" charset="0"/>
              </a:rPr>
              <a:t>• Immediately on diagnosis (Day 1) - 100,000 IU vitamin A orally </a:t>
            </a:r>
          </a:p>
          <a:p>
            <a:pPr lvl="1">
              <a:lnSpc>
                <a:spcPct val="80000"/>
              </a:lnSpc>
              <a:buNone/>
            </a:pPr>
            <a:r>
              <a:rPr altLang="en-US" dirty="0" sz="2800" lang="en-US">
                <a:latin typeface="Times New Roman" panose="02020603050405020304" pitchFamily="18" charset="0"/>
                <a:cs typeface="Times New Roman" panose="02020603050405020304" pitchFamily="18" charset="0"/>
              </a:rPr>
              <a:t>• The following day (Day 2) - 100,000 IU vitamin A orally </a:t>
            </a:r>
          </a:p>
          <a:p>
            <a:pPr lvl="1">
              <a:lnSpc>
                <a:spcPct val="80000"/>
              </a:lnSpc>
              <a:buNone/>
            </a:pPr>
            <a:r>
              <a:rPr altLang="en-US" dirty="0" sz="2800" lang="en-US">
                <a:latin typeface="Times New Roman" panose="02020603050405020304" pitchFamily="18" charset="0"/>
                <a:cs typeface="Times New Roman" panose="02020603050405020304" pitchFamily="18" charset="0"/>
              </a:rPr>
              <a:t>• Four weeks later (Week 4) - 100,000 IU vitamin A orally </a:t>
            </a:r>
          </a:p>
          <a:p>
            <a:pPr>
              <a:lnSpc>
                <a:spcPct val="80000"/>
              </a:lnSpc>
            </a:pPr>
            <a:endParaRPr altLang="en-US" dirty="0" sz="1800" lang="en-US"/>
          </a:p>
          <a:p>
            <a:endParaRPr dirty="0" 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8956" name="Title 1"/>
          <p:cNvSpPr>
            <a:spLocks noGrp="1"/>
          </p:cNvSpPr>
          <p:nvPr>
            <p:ph type="title"/>
          </p:nvPr>
        </p:nvSpPr>
        <p:spPr>
          <a:xfrm>
            <a:off x="1170432" y="365125"/>
            <a:ext cx="10183368" cy="683387"/>
          </a:xfrm>
        </p:spPr>
        <p:txBody>
          <a:bodyPr>
            <a:normAutofit/>
          </a:bodyPr>
          <a:p>
            <a:r>
              <a:rPr b="1" dirty="0" sz="3200" lang="en-US">
                <a:latin typeface="Times New Roman" panose="02020603050405020304" pitchFamily="18" charset="0"/>
                <a:cs typeface="Times New Roman" panose="02020603050405020304" pitchFamily="18" charset="0"/>
              </a:rPr>
              <a:t>Treatment of </a:t>
            </a:r>
            <a:r>
              <a:rPr b="1" dirty="0" sz="3200" lang="en-US" err="1">
                <a:latin typeface="Times New Roman" panose="02020603050405020304" pitchFamily="18" charset="0"/>
                <a:cs typeface="Times New Roman" panose="02020603050405020304" pitchFamily="18" charset="0"/>
              </a:rPr>
              <a:t>Xerophthalmia</a:t>
            </a:r>
            <a:r>
              <a:rPr b="1" dirty="0" sz="3200" lang="en-US">
                <a:latin typeface="Times New Roman" panose="02020603050405020304" pitchFamily="18" charset="0"/>
                <a:cs typeface="Times New Roman" panose="02020603050405020304" pitchFamily="18" charset="0"/>
              </a:rPr>
              <a:t>-cont’d</a:t>
            </a:r>
          </a:p>
        </p:txBody>
      </p:sp>
      <p:sp>
        <p:nvSpPr>
          <p:cNvPr id="1048957" name="Content Placeholder 2"/>
          <p:cNvSpPr>
            <a:spLocks noGrp="1"/>
          </p:cNvSpPr>
          <p:nvPr>
            <p:ph idx="1"/>
          </p:nvPr>
        </p:nvSpPr>
        <p:spPr>
          <a:xfrm>
            <a:off x="838200" y="1475232"/>
            <a:ext cx="10515600" cy="4701731"/>
          </a:xfrm>
        </p:spPr>
        <p:txBody>
          <a:bodyPr>
            <a:normAutofit/>
          </a:bodyPr>
          <a:p>
            <a:pPr>
              <a:lnSpc>
                <a:spcPct val="80000"/>
              </a:lnSpc>
            </a:pPr>
            <a:r>
              <a:rPr altLang="en-US" dirty="0" lang="en-US">
                <a:latin typeface="Times New Roman" panose="02020603050405020304" pitchFamily="18" charset="0"/>
                <a:cs typeface="Times New Roman" panose="02020603050405020304" pitchFamily="18" charset="0"/>
              </a:rPr>
              <a:t>The third dose of vitamin A in both regimens may be given between one and 4 weeks if follow-up is likely to be uncertain. </a:t>
            </a:r>
          </a:p>
          <a:p>
            <a:pPr>
              <a:lnSpc>
                <a:spcPct val="80000"/>
              </a:lnSpc>
            </a:pPr>
            <a:r>
              <a:rPr altLang="en-US" dirty="0" lang="en-US">
                <a:latin typeface="Times New Roman" panose="02020603050405020304" pitchFamily="18" charset="0"/>
                <a:cs typeface="Times New Roman" panose="02020603050405020304" pitchFamily="18" charset="0"/>
              </a:rPr>
              <a:t>A topical antibiotic eye ointment such as tetracycline 1% or chloramphenicol 1%, 3 times daily, is recommended to reduce the possibility of secondary bacterial infection. </a:t>
            </a:r>
          </a:p>
          <a:p>
            <a:pPr>
              <a:lnSpc>
                <a:spcPct val="80000"/>
              </a:lnSpc>
            </a:pPr>
            <a:r>
              <a:rPr altLang="en-US" dirty="0" lang="en-US">
                <a:latin typeface="Times New Roman" panose="02020603050405020304" pitchFamily="18" charset="0"/>
                <a:cs typeface="Times New Roman" panose="02020603050405020304" pitchFamily="18" charset="0"/>
              </a:rPr>
              <a:t>Carefully apply an eye pad to the eye, making sure the eyelids are closed under the pad</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417" name=""/>
        <p:cNvGrpSpPr/>
        <p:nvPr/>
      </p:nvGrpSpPr>
      <p:grpSpPr>
        <a:xfrm>
          <a:off x="0" y="0"/>
          <a:ext cx="0" cy="0"/>
          <a:chOff x="0" y="0"/>
          <a:chExt cx="0" cy="0"/>
        </a:xfrm>
      </p:grpSpPr>
      <p:sp>
        <p:nvSpPr>
          <p:cNvPr id="1048958"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Prevention of </a:t>
            </a:r>
            <a:r>
              <a:rPr b="1" dirty="0" sz="3200" lang="en-US" err="1">
                <a:latin typeface="Times New Roman" panose="02020603050405020304" pitchFamily="18" charset="0"/>
                <a:cs typeface="Times New Roman" panose="02020603050405020304" pitchFamily="18" charset="0"/>
              </a:rPr>
              <a:t>Xerophthalmia</a:t>
            </a:r>
            <a:r>
              <a:rPr b="1" dirty="0" sz="3200" lang="en-US">
                <a:latin typeface="Times New Roman" panose="02020603050405020304" pitchFamily="18" charset="0"/>
                <a:cs typeface="Times New Roman" panose="02020603050405020304" pitchFamily="18" charset="0"/>
              </a:rPr>
              <a:t> </a:t>
            </a:r>
          </a:p>
        </p:txBody>
      </p:sp>
      <p:sp>
        <p:nvSpPr>
          <p:cNvPr id="1048959" name="Content Placeholder 2"/>
          <p:cNvSpPr>
            <a:spLocks noGrp="1"/>
          </p:cNvSpPr>
          <p:nvPr>
            <p:ph idx="1"/>
          </p:nvPr>
        </p:nvSpPr>
        <p:spPr/>
        <p:txBody>
          <a:bodyPr>
            <a:normAutofit lnSpcReduction="10000"/>
          </a:bodyPr>
          <a:p>
            <a:pPr>
              <a:lnSpc>
                <a:spcPct val="80000"/>
              </a:lnSpc>
            </a:pPr>
            <a:r>
              <a:rPr dirty="0" lang="en-US">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Education in nutrition</a:t>
            </a:r>
          </a:p>
          <a:p>
            <a:pPr lvl="1">
              <a:lnSpc>
                <a:spcPct val="80000"/>
              </a:lnSpc>
            </a:pPr>
            <a:r>
              <a:rPr dirty="0" sz="2800" lang="en-US">
                <a:latin typeface="Times New Roman" panose="02020603050405020304" pitchFamily="18" charset="0"/>
                <a:cs typeface="Times New Roman" panose="02020603050405020304" pitchFamily="18" charset="0"/>
              </a:rPr>
              <a:t> Encourage breast feeding. </a:t>
            </a:r>
          </a:p>
          <a:p>
            <a:pPr lvl="1">
              <a:lnSpc>
                <a:spcPct val="80000"/>
              </a:lnSpc>
            </a:pPr>
            <a:r>
              <a:rPr dirty="0" sz="2800" lang="en-US">
                <a:latin typeface="Times New Roman" panose="02020603050405020304" pitchFamily="18" charset="0"/>
                <a:cs typeface="Times New Roman" panose="02020603050405020304" pitchFamily="18" charset="0"/>
              </a:rPr>
              <a:t>Weaning foods should be rich in vitamin A. </a:t>
            </a:r>
          </a:p>
          <a:p>
            <a:pPr lvl="1">
              <a:lnSpc>
                <a:spcPct val="80000"/>
              </a:lnSpc>
            </a:pPr>
            <a:r>
              <a:rPr dirty="0" sz="2800" lang="en-US">
                <a:latin typeface="Times New Roman" panose="02020603050405020304" pitchFamily="18" charset="0"/>
                <a:cs typeface="Times New Roman" panose="02020603050405020304" pitchFamily="18" charset="0"/>
              </a:rPr>
              <a:t>Adequate intake of vitamin A for the mother. </a:t>
            </a:r>
          </a:p>
          <a:p>
            <a:pPr>
              <a:lnSpc>
                <a:spcPct val="80000"/>
              </a:lnSpc>
            </a:pPr>
            <a:r>
              <a:rPr b="1" dirty="0" lang="en-US">
                <a:latin typeface="Times New Roman" panose="02020603050405020304" pitchFamily="18" charset="0"/>
                <a:cs typeface="Times New Roman" panose="02020603050405020304" pitchFamily="18" charset="0"/>
              </a:rPr>
              <a:t>Mass Treatment:</a:t>
            </a:r>
          </a:p>
          <a:p>
            <a:pPr lvl="1">
              <a:lnSpc>
                <a:spcPct val="80000"/>
              </a:lnSpc>
            </a:pPr>
            <a:r>
              <a:rPr dirty="0" sz="2800" lang="en-US">
                <a:latin typeface="Times New Roman" panose="02020603050405020304" pitchFamily="18" charset="0"/>
                <a:cs typeface="Times New Roman" panose="02020603050405020304" pitchFamily="18" charset="0"/>
              </a:rPr>
              <a:t>Vitamin A capsules 200,000 IU may be given every 3 to 6 months to children of one to 6 years of age who are at high risk .Half doses are given to children between 6 and 12 months or if a child weighs less than 8 kg.</a:t>
            </a:r>
          </a:p>
          <a:p>
            <a:pPr lvl="1">
              <a:lnSpc>
                <a:spcPct val="80000"/>
              </a:lnSpc>
            </a:pPr>
            <a:r>
              <a:rPr dirty="0" sz="2800" lang="en-US">
                <a:latin typeface="Times New Roman" panose="02020603050405020304" pitchFamily="18" charset="0"/>
                <a:cs typeface="Times New Roman" panose="02020603050405020304" pitchFamily="18" charset="0"/>
              </a:rPr>
              <a:t> Each child with measles infection should have at least one dose of vitamin A 200,000 IU orally even if his or her eyes appear healthy</a:t>
            </a:r>
            <a:r>
              <a:rPr dirty="0" sz="2800" lang="en-US" smtClean="0">
                <a:latin typeface="Times New Roman" panose="02020603050405020304" pitchFamily="18" charset="0"/>
                <a:cs typeface="Times New Roman" panose="02020603050405020304" pitchFamily="18" charset="0"/>
              </a:rPr>
              <a:t>.</a:t>
            </a:r>
          </a:p>
          <a:p>
            <a:pPr lvl="1">
              <a:lnSpc>
                <a:spcPct val="80000"/>
              </a:lnSpc>
            </a:pPr>
            <a:r>
              <a:rPr dirty="0" sz="2800" lang="en-US" err="1" smtClean="0">
                <a:latin typeface="Times New Roman" panose="02020603050405020304" pitchFamily="18" charset="0"/>
                <a:cs typeface="Times New Roman" panose="02020603050405020304" pitchFamily="18" charset="0"/>
              </a:rPr>
              <a:t>Immunisation</a:t>
            </a:r>
            <a:r>
              <a:rPr dirty="0" sz="2800" lang="en-US" smtClean="0">
                <a:latin typeface="Times New Roman" panose="02020603050405020304" pitchFamily="18" charset="0"/>
                <a:cs typeface="Times New Roman" panose="02020603050405020304" pitchFamily="18" charset="0"/>
              </a:rPr>
              <a:t> –measles vaccine. </a:t>
            </a:r>
            <a:endParaRPr dirty="0" sz="280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641" name="Title 1"/>
          <p:cNvSpPr>
            <a:spLocks noGrp="1"/>
          </p:cNvSpPr>
          <p:nvPr>
            <p:ph type="title"/>
          </p:nvPr>
        </p:nvSpPr>
        <p:spPr>
          <a:xfrm>
            <a:off x="822960" y="422910"/>
            <a:ext cx="10515600" cy="1325563"/>
          </a:xfrm>
        </p:spPr>
        <p:txBody>
          <a:bodyPr/>
          <a:p>
            <a:r>
              <a:rPr b="1" dirty="0" lang="en-US"/>
              <a:t>Sources</a:t>
            </a:r>
            <a:r>
              <a:rPr dirty="0" lang="en-US"/>
              <a:t/>
            </a:r>
            <a:br>
              <a:rPr dirty="0" lang="en-US"/>
            </a:br>
            <a:endParaRPr dirty="0" lang="en-US"/>
          </a:p>
        </p:txBody>
      </p:sp>
      <p:sp>
        <p:nvSpPr>
          <p:cNvPr id="1048642" name="Content Placeholder 2"/>
          <p:cNvSpPr>
            <a:spLocks noGrp="1"/>
          </p:cNvSpPr>
          <p:nvPr>
            <p:ph idx="1"/>
          </p:nvPr>
        </p:nvSpPr>
        <p:spPr>
          <a:xfrm>
            <a:off x="822960" y="1389888"/>
            <a:ext cx="10530840" cy="4787075"/>
          </a:xfrm>
        </p:spPr>
        <p:txBody>
          <a:bodyPr/>
          <a:p>
            <a:pPr indent="0" lvl="0" marL="0">
              <a:buNone/>
            </a:pPr>
            <a:r>
              <a:rPr b="1" dirty="0" lang="en-US"/>
              <a:t>Starch</a:t>
            </a:r>
            <a:r>
              <a:rPr dirty="0" lang="en-US"/>
              <a:t>- cereals e.g. wheat rice, millet, maize.</a:t>
            </a:r>
          </a:p>
          <a:p>
            <a:pPr indent="0" lvl="0" marL="0">
              <a:buNone/>
            </a:pPr>
            <a:r>
              <a:rPr b="1" dirty="0" lang="en-US"/>
              <a:t>Sugars-</a:t>
            </a:r>
          </a:p>
          <a:p>
            <a:pPr indent="0" lvl="1" marL="457200">
              <a:buNone/>
            </a:pPr>
            <a:r>
              <a:rPr dirty="0" lang="en-US"/>
              <a:t> </a:t>
            </a:r>
            <a:r>
              <a:rPr dirty="0" lang="en-US" smtClean="0"/>
              <a:t>monosaccharaides  </a:t>
            </a:r>
            <a:r>
              <a:rPr dirty="0" lang="en-US"/>
              <a:t>are found in fruits, honey, milk</a:t>
            </a:r>
          </a:p>
          <a:p>
            <a:pPr indent="0" lvl="1" marL="457200">
              <a:buNone/>
            </a:pPr>
            <a:r>
              <a:rPr dirty="0" lang="en-US"/>
              <a:t>Disaccharides like sucrose- sugar, lactose-milk, maltose-starch.</a:t>
            </a:r>
          </a:p>
          <a:p>
            <a:pPr indent="0" lvl="0" marL="0">
              <a:buNone/>
            </a:pPr>
            <a:r>
              <a:rPr b="1" dirty="0" lang="en-US"/>
              <a:t>Cellulose</a:t>
            </a:r>
            <a:r>
              <a:rPr dirty="0" lang="en-US"/>
              <a:t>- fibrinous substance found in vegetables, fruits and cereals.</a:t>
            </a:r>
          </a:p>
        </p:txBody>
      </p:sp>
    </p:spTree>
  </p:cSld>
  <p:clrMapOvr>
    <a:masterClrMapping/>
  </p:clrMapOvr>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8960"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Prevention of </a:t>
            </a:r>
            <a:r>
              <a:rPr b="1" dirty="0" sz="3200" lang="en-US" err="1" smtClean="0">
                <a:latin typeface="Times New Roman" panose="02020603050405020304" pitchFamily="18" charset="0"/>
                <a:cs typeface="Times New Roman" panose="02020603050405020304" pitchFamily="18" charset="0"/>
              </a:rPr>
              <a:t>Xerophthalmia</a:t>
            </a:r>
            <a:r>
              <a:rPr b="1" dirty="0" sz="3200" lang="en-US" smtClean="0">
                <a:latin typeface="Times New Roman" panose="02020603050405020304" pitchFamily="18" charset="0"/>
                <a:cs typeface="Times New Roman" panose="02020603050405020304" pitchFamily="18" charset="0"/>
              </a:rPr>
              <a:t>…..</a:t>
            </a:r>
            <a:endParaRPr dirty="0" sz="3200" lang="en-US"/>
          </a:p>
        </p:txBody>
      </p:sp>
      <p:sp>
        <p:nvSpPr>
          <p:cNvPr id="1048961" name="Content Placeholder 2"/>
          <p:cNvSpPr>
            <a:spLocks noGrp="1"/>
          </p:cNvSpPr>
          <p:nvPr>
            <p:ph idx="1"/>
          </p:nvPr>
        </p:nvSpPr>
        <p:spPr>
          <a:xfrm>
            <a:off x="987552" y="1353312"/>
            <a:ext cx="10366248" cy="4823651"/>
          </a:xfrm>
        </p:spPr>
        <p:txBody>
          <a:bodyPr>
            <a:noAutofit/>
          </a:bodyPr>
          <a:p>
            <a:pPr lvl="1">
              <a:lnSpc>
                <a:spcPct val="80000"/>
              </a:lnSpc>
            </a:pPr>
            <a:r>
              <a:rPr altLang="en-US" dirty="0" sz="2800" lang="en-US">
                <a:latin typeface="Times New Roman" panose="02020603050405020304" pitchFamily="18" charset="0"/>
                <a:cs typeface="Times New Roman" panose="02020603050405020304" pitchFamily="18" charset="0"/>
              </a:rPr>
              <a:t>Immediately after her child is born a mother may be given 3 doses of 200,000 IU vitamin A orally on Day 1, Day 2, and Day 8 after delivery. This will help protect the breast-fed infant. </a:t>
            </a:r>
          </a:p>
          <a:p>
            <a:pPr>
              <a:lnSpc>
                <a:spcPct val="80000"/>
              </a:lnSpc>
            </a:pPr>
            <a:r>
              <a:rPr altLang="en-US" dirty="0" lang="en-US">
                <a:latin typeface="Times New Roman" panose="02020603050405020304" pitchFamily="18" charset="0"/>
                <a:cs typeface="Times New Roman" panose="02020603050405020304" pitchFamily="18" charset="0"/>
              </a:rPr>
              <a:t> </a:t>
            </a:r>
            <a:r>
              <a:rPr altLang="en-US" b="1" dirty="0" lang="en-US">
                <a:latin typeface="Times New Roman" panose="02020603050405020304" pitchFamily="18" charset="0"/>
                <a:cs typeface="Times New Roman" panose="02020603050405020304" pitchFamily="18" charset="0"/>
              </a:rPr>
              <a:t>Fortification of foods</a:t>
            </a:r>
          </a:p>
          <a:p>
            <a:pPr lvl="1">
              <a:lnSpc>
                <a:spcPct val="80000"/>
              </a:lnSpc>
            </a:pPr>
            <a:r>
              <a:rPr altLang="en-US" dirty="0" sz="2800" lang="en-US">
                <a:latin typeface="Times New Roman" panose="02020603050405020304" pitchFamily="18" charset="0"/>
                <a:cs typeface="Times New Roman" panose="02020603050405020304" pitchFamily="18" charset="0"/>
              </a:rPr>
              <a:t> Widely used food such as maize flour, sugar, milk-can be fortified</a:t>
            </a:r>
          </a:p>
          <a:p>
            <a:pPr>
              <a:lnSpc>
                <a:spcPct val="80000"/>
              </a:lnSpc>
            </a:pPr>
            <a:r>
              <a:rPr altLang="en-US" b="1" dirty="0" lang="en-US">
                <a:latin typeface="Times New Roman" panose="02020603050405020304" pitchFamily="18" charset="0"/>
                <a:cs typeface="Times New Roman" panose="02020603050405020304" pitchFamily="18" charset="0"/>
              </a:rPr>
              <a:t>Health Education:</a:t>
            </a:r>
            <a:r>
              <a:rPr altLang="en-US" dirty="0" lang="en-US">
                <a:latin typeface="Times New Roman" panose="02020603050405020304" pitchFamily="18" charset="0"/>
                <a:cs typeface="Times New Roman" panose="02020603050405020304" pitchFamily="18" charset="0"/>
              </a:rPr>
              <a:t> </a:t>
            </a:r>
          </a:p>
          <a:p>
            <a:pPr lvl="1">
              <a:lnSpc>
                <a:spcPct val="80000"/>
              </a:lnSpc>
            </a:pPr>
            <a:r>
              <a:rPr altLang="en-US" dirty="0" sz="2800" lang="en-US">
                <a:latin typeface="Times New Roman" panose="02020603050405020304" pitchFamily="18" charset="0"/>
                <a:cs typeface="Times New Roman" panose="02020603050405020304" pitchFamily="18" charset="0"/>
              </a:rPr>
              <a:t>Public knowledge of the eye condition.</a:t>
            </a:r>
          </a:p>
          <a:p>
            <a:pPr lvl="1">
              <a:lnSpc>
                <a:spcPct val="80000"/>
              </a:lnSpc>
            </a:pPr>
            <a:r>
              <a:rPr altLang="en-US" dirty="0" sz="2800" lang="en-US">
                <a:latin typeface="Times New Roman" panose="02020603050405020304" pitchFamily="18" charset="0"/>
                <a:cs typeface="Times New Roman" panose="02020603050405020304" pitchFamily="18" charset="0"/>
              </a:rPr>
              <a:t> Women and schoolgirls (the mothers of the next generation) especially need education.  </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8962" name="Title 1"/>
          <p:cNvSpPr>
            <a:spLocks noGrp="1"/>
          </p:cNvSpPr>
          <p:nvPr>
            <p:ph type="title"/>
          </p:nvPr>
        </p:nvSpPr>
        <p:spPr/>
        <p:txBody>
          <a:bodyPr>
            <a:normAutofit/>
          </a:bodyPr>
          <a:p>
            <a:r>
              <a:rPr b="1" dirty="0" sz="3200" lang="en-US" u="sng"/>
              <a:t>Prevention for high risk groups</a:t>
            </a:r>
            <a:endParaRPr dirty="0" sz="3200" lang="en-US"/>
          </a:p>
        </p:txBody>
      </p:sp>
      <p:sp>
        <p:nvSpPr>
          <p:cNvPr id="1048963" name="Content Placeholder 2"/>
          <p:cNvSpPr>
            <a:spLocks noGrp="1"/>
          </p:cNvSpPr>
          <p:nvPr>
            <p:ph idx="1"/>
          </p:nvPr>
        </p:nvSpPr>
        <p:spPr/>
        <p:txBody>
          <a:bodyPr/>
          <a:p>
            <a:pPr indent="0" marL="0">
              <a:buNone/>
            </a:pPr>
            <a:r>
              <a:rPr b="1" dirty="0" lang="en-US" smtClean="0"/>
              <a:t>Vitamin A</a:t>
            </a:r>
          </a:p>
          <a:p>
            <a:r>
              <a:rPr dirty="0" lang="en-US" smtClean="0"/>
              <a:t>Infants&lt;6 </a:t>
            </a:r>
            <a:r>
              <a:rPr dirty="0" lang="en-US"/>
              <a:t>months of age 50000 I.U</a:t>
            </a:r>
          </a:p>
          <a:p>
            <a:r>
              <a:rPr dirty="0" lang="en-US"/>
              <a:t>6-12 months 100,000 I.U</a:t>
            </a:r>
          </a:p>
          <a:p>
            <a:r>
              <a:rPr dirty="0" lang="en-US"/>
              <a:t>&gt;one year 200,000 I.U</a:t>
            </a:r>
          </a:p>
          <a:p>
            <a:r>
              <a:rPr b="1" dirty="0" lang="en-US" u="sng"/>
              <a:t>Supply</a:t>
            </a:r>
            <a:endParaRPr dirty="0" lang="en-US"/>
          </a:p>
          <a:p>
            <a:r>
              <a:rPr dirty="0" lang="en-US"/>
              <a:t>Soft gelatin capsules </a:t>
            </a:r>
            <a:r>
              <a:rPr dirty="0" lang="en-US" err="1"/>
              <a:t>e.g</a:t>
            </a:r>
            <a:r>
              <a:rPr dirty="0" lang="en-US"/>
              <a:t> 200000I.U of vitamin A +40 I.U of vitamin E</a:t>
            </a:r>
          </a:p>
          <a:p>
            <a:r>
              <a:rPr dirty="0" lang="en-US"/>
              <a:t>Sugar coated tablets with 10000 I.U of vitamin A for pregnant and fertile women.</a:t>
            </a:r>
            <a:r>
              <a:rPr b="1" dirty="0" lang="en-US"/>
              <a:t/>
            </a:r>
            <a:br>
              <a:rPr b="1" dirty="0" lang="en-US"/>
            </a:br>
            <a:endParaRPr dirty="0"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8964" name="Title 1"/>
          <p:cNvSpPr>
            <a:spLocks noGrp="1"/>
          </p:cNvSpPr>
          <p:nvPr>
            <p:ph type="title"/>
          </p:nvPr>
        </p:nvSpPr>
        <p:spPr>
          <a:xfrm>
            <a:off x="1536192" y="365125"/>
            <a:ext cx="9817608" cy="878459"/>
          </a:xfrm>
        </p:spPr>
        <p:txBody>
          <a:bodyPr>
            <a:normAutofit fontScale="90000"/>
          </a:bodyPr>
          <a:p>
            <a:r>
              <a:rPr b="1" dirty="0" sz="3200" lang="en-US">
                <a:latin typeface="Times New Roman" panose="02020603050405020304" pitchFamily="18" charset="0"/>
                <a:cs typeface="Times New Roman" panose="02020603050405020304" pitchFamily="18" charset="0"/>
              </a:rPr>
              <a:t>Integrated Management of Acute Malnutrition</a:t>
            </a:r>
            <a:r>
              <a:rPr dirty="0" sz="3200" lang="en-US"/>
              <a:t/>
            </a:r>
            <a:br>
              <a:rPr dirty="0" sz="3200" lang="en-US"/>
            </a:br>
            <a:endParaRPr dirty="0" sz="3200" lang="en-US"/>
          </a:p>
        </p:txBody>
      </p:sp>
      <p:sp>
        <p:nvSpPr>
          <p:cNvPr id="1048965" name="Content Placeholder 2"/>
          <p:cNvSpPr>
            <a:spLocks noGrp="1"/>
          </p:cNvSpPr>
          <p:nvPr>
            <p:ph idx="1"/>
          </p:nvPr>
        </p:nvSpPr>
        <p:spPr>
          <a:xfrm>
            <a:off x="1085088" y="890016"/>
            <a:ext cx="10268712" cy="5730240"/>
          </a:xfrm>
        </p:spPr>
        <p:txBody>
          <a:bodyPr>
            <a:normAutofit fontScale="85000" lnSpcReduction="20000"/>
          </a:bodyPr>
          <a:p>
            <a:pPr indent="0" marL="0">
              <a:buNone/>
            </a:pPr>
            <a:r>
              <a:rPr b="1" dirty="0" lang="en-US">
                <a:latin typeface="Times New Roman" panose="02020603050405020304" pitchFamily="18" charset="0"/>
                <a:cs typeface="Times New Roman" panose="02020603050405020304" pitchFamily="18" charset="0"/>
              </a:rPr>
              <a:t>Folic Acid</a:t>
            </a:r>
          </a:p>
          <a:p>
            <a:r>
              <a:rPr dirty="0" lang="en-US">
                <a:latin typeface="Times New Roman" panose="02020603050405020304" pitchFamily="18" charset="0"/>
                <a:cs typeface="Times New Roman" panose="02020603050405020304" pitchFamily="18" charset="0"/>
              </a:rPr>
              <a:t>There is sufficient folic acid in F75, F100 and RUTF to treat mild folate deficiency.5 If</a:t>
            </a:r>
          </a:p>
          <a:p>
            <a:r>
              <a:rPr dirty="0" lang="en-US">
                <a:latin typeface="Times New Roman" panose="02020603050405020304" pitchFamily="18" charset="0"/>
                <a:cs typeface="Times New Roman" panose="02020603050405020304" pitchFamily="18" charset="0"/>
              </a:rPr>
              <a:t>a patient shows clinical signs of </a:t>
            </a:r>
            <a:r>
              <a:rPr dirty="0" lang="en-US" err="1">
                <a:latin typeface="Times New Roman" panose="02020603050405020304" pitchFamily="18" charset="0"/>
                <a:cs typeface="Times New Roman" panose="02020603050405020304" pitchFamily="18" charset="0"/>
              </a:rPr>
              <a:t>anaemia</a:t>
            </a:r>
            <a:r>
              <a:rPr dirty="0" lang="en-US">
                <a:latin typeface="Times New Roman" panose="02020603050405020304" pitchFamily="18" charset="0"/>
                <a:cs typeface="Times New Roman" panose="02020603050405020304" pitchFamily="18" charset="0"/>
              </a:rPr>
              <a:t> give 5mgs of folic acid. Moderate </a:t>
            </a:r>
            <a:r>
              <a:rPr dirty="0" lang="en-US" err="1">
                <a:latin typeface="Times New Roman" panose="02020603050405020304" pitchFamily="18" charset="0"/>
                <a:cs typeface="Times New Roman" panose="02020603050405020304" pitchFamily="18" charset="0"/>
              </a:rPr>
              <a:t>Anaemia</a:t>
            </a:r>
            <a:r>
              <a:rPr dirty="0" lang="en-US">
                <a:latin typeface="Times New Roman" panose="02020603050405020304" pitchFamily="18" charset="0"/>
                <a:cs typeface="Times New Roman" panose="02020603050405020304" pitchFamily="18" charset="0"/>
              </a:rPr>
              <a:t> is</a:t>
            </a:r>
          </a:p>
          <a:p>
            <a:r>
              <a:rPr dirty="0" lang="en-US">
                <a:latin typeface="Times New Roman" panose="02020603050405020304" pitchFamily="18" charset="0"/>
                <a:cs typeface="Times New Roman" panose="02020603050405020304" pitchFamily="18" charset="0"/>
              </a:rPr>
              <a:t>Identified by palmer paler (very pale palms of the hands), and/or check conjunctiva </a:t>
            </a:r>
            <a:r>
              <a:rPr dirty="0" lang="en-US" err="1">
                <a:latin typeface="Times New Roman" panose="02020603050405020304" pitchFamily="18" charset="0"/>
                <a:cs typeface="Times New Roman" panose="02020603050405020304" pitchFamily="18" charset="0"/>
              </a:rPr>
              <a:t>colour</a:t>
            </a:r>
            <a:r>
              <a:rPr dirty="0" lang="en-US">
                <a:latin typeface="Times New Roman" panose="02020603050405020304" pitchFamily="18" charset="0"/>
                <a:cs typeface="Times New Roman" panose="02020603050405020304" pitchFamily="18" charset="0"/>
              </a:rPr>
              <a:t>.</a:t>
            </a:r>
          </a:p>
          <a:p>
            <a:r>
              <a:rPr dirty="0" lang="en-US">
                <a:latin typeface="Times New Roman" panose="02020603050405020304" pitchFamily="18" charset="0"/>
                <a:cs typeface="Times New Roman" panose="02020603050405020304" pitchFamily="18" charset="0"/>
              </a:rPr>
              <a:t>A very pale conjunctiva is a sign of moderate or severe </a:t>
            </a:r>
            <a:r>
              <a:rPr dirty="0" lang="en-US" err="1">
                <a:latin typeface="Times New Roman" panose="02020603050405020304" pitchFamily="18" charset="0"/>
                <a:cs typeface="Times New Roman" panose="02020603050405020304" pitchFamily="18" charset="0"/>
              </a:rPr>
              <a:t>anaemia</a:t>
            </a:r>
            <a:r>
              <a:rPr dirty="0" lang="en-US">
                <a:latin typeface="Times New Roman" panose="02020603050405020304" pitchFamily="18" charset="0"/>
                <a:cs typeface="Times New Roman" panose="02020603050405020304" pitchFamily="18" charset="0"/>
              </a:rPr>
              <a:t>.</a:t>
            </a:r>
          </a:p>
          <a:p>
            <a:pPr indent="0" marL="0">
              <a:buNone/>
            </a:pPr>
            <a:r>
              <a:rPr b="1" dirty="0" lang="en-US">
                <a:latin typeface="Times New Roman" panose="02020603050405020304" pitchFamily="18" charset="0"/>
                <a:cs typeface="Times New Roman" panose="02020603050405020304" pitchFamily="18" charset="0"/>
              </a:rPr>
              <a:t>Iron Supplementation</a:t>
            </a:r>
          </a:p>
          <a:p>
            <a:r>
              <a:rPr dirty="0" lang="en-US">
                <a:latin typeface="Times New Roman" panose="02020603050405020304" pitchFamily="18" charset="0"/>
                <a:cs typeface="Times New Roman" panose="02020603050405020304" pitchFamily="18" charset="0"/>
              </a:rPr>
              <a:t>High-dose iron tablets are contraindicated as they can increase the risk of severe infection</a:t>
            </a:r>
          </a:p>
          <a:p>
            <a:r>
              <a:rPr dirty="0" lang="en-US">
                <a:latin typeface="Times New Roman" panose="02020603050405020304" pitchFamily="18" charset="0"/>
                <a:cs typeface="Times New Roman" panose="02020603050405020304" pitchFamily="18" charset="0"/>
              </a:rPr>
              <a:t>in severe acute malnourished patients due to the presence of free iron in the blood.</a:t>
            </a:r>
          </a:p>
          <a:p>
            <a:pPr indent="0" marL="0">
              <a:buNone/>
            </a:pPr>
            <a:r>
              <a:rPr b="1" dirty="0" lang="en-US">
                <a:latin typeface="Times New Roman" panose="02020603050405020304" pitchFamily="18" charset="0"/>
                <a:cs typeface="Times New Roman" panose="02020603050405020304" pitchFamily="18" charset="0"/>
              </a:rPr>
              <a:t>If moderate </a:t>
            </a:r>
            <a:r>
              <a:rPr b="1" dirty="0" lang="en-US" err="1">
                <a:latin typeface="Times New Roman" panose="02020603050405020304" pitchFamily="18" charset="0"/>
                <a:cs typeface="Times New Roman" panose="02020603050405020304" pitchFamily="18" charset="0"/>
              </a:rPr>
              <a:t>anaemia</a:t>
            </a:r>
            <a:r>
              <a:rPr b="1" dirty="0" lang="en-US">
                <a:latin typeface="Times New Roman" panose="02020603050405020304" pitchFamily="18" charset="0"/>
                <a:cs typeface="Times New Roman" panose="02020603050405020304" pitchFamily="18" charset="0"/>
              </a:rPr>
              <a:t> is identified:</a:t>
            </a:r>
            <a:endParaRPr dirty="0" lang="en-US">
              <a:latin typeface="Times New Roman" panose="02020603050405020304" pitchFamily="18" charset="0"/>
              <a:cs typeface="Times New Roman" panose="02020603050405020304" pitchFamily="18" charset="0"/>
            </a:endParaRPr>
          </a:p>
          <a:p>
            <a:pPr indent="0" marL="0">
              <a:buNone/>
            </a:pPr>
            <a:r>
              <a:rPr dirty="0" lang="en-US">
                <a:latin typeface="Times New Roman" panose="02020603050405020304" pitchFamily="18" charset="0"/>
                <a:cs typeface="Times New Roman" panose="02020603050405020304" pitchFamily="18" charset="0"/>
              </a:rPr>
              <a:t>• For in-patients receiving entire treatment of acute malnutrition in the in-patient </a:t>
            </a:r>
            <a:r>
              <a:rPr dirty="0" lang="en-US" smtClean="0">
                <a:latin typeface="Times New Roman" panose="02020603050405020304" pitchFamily="18" charset="0"/>
                <a:cs typeface="Times New Roman" panose="02020603050405020304" pitchFamily="18" charset="0"/>
              </a:rPr>
              <a:t>health facility</a:t>
            </a:r>
            <a:r>
              <a:rPr dirty="0" lang="en-US">
                <a:latin typeface="Times New Roman" panose="02020603050405020304" pitchFamily="18" charset="0"/>
                <a:cs typeface="Times New Roman" panose="02020603050405020304" pitchFamily="18" charset="0"/>
              </a:rPr>
              <a:t>: Add iron to the F100 in Phase 2.</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8966" name="Title 1"/>
          <p:cNvSpPr>
            <a:spLocks noGrp="1"/>
          </p:cNvSpPr>
          <p:nvPr>
            <p:ph type="title"/>
          </p:nvPr>
        </p:nvSpPr>
        <p:spPr>
          <a:xfrm>
            <a:off x="1792224" y="365125"/>
            <a:ext cx="9561576" cy="1110107"/>
          </a:xfrm>
        </p:spPr>
        <p:txBody>
          <a:bodyPr>
            <a:normAutofit fontScale="90000"/>
          </a:bodyPr>
          <a:p>
            <a:r>
              <a:rPr b="1" dirty="0" sz="3200" lang="en-US">
                <a:latin typeface="Times New Roman" panose="02020603050405020304" pitchFamily="18" charset="0"/>
                <a:cs typeface="Times New Roman" panose="02020603050405020304" pitchFamily="18" charset="0"/>
              </a:rPr>
              <a:t>Other Nutrients</a:t>
            </a:r>
            <a:r>
              <a:rPr dirty="0" lang="en-US"/>
              <a:t/>
            </a:r>
            <a:br>
              <a:rPr dirty="0" lang="en-US"/>
            </a:br>
            <a:endParaRPr dirty="0" lang="en-US"/>
          </a:p>
        </p:txBody>
      </p:sp>
      <p:sp>
        <p:nvSpPr>
          <p:cNvPr id="1048967" name="Content Placeholder 2"/>
          <p:cNvSpPr>
            <a:spLocks noGrp="1"/>
          </p:cNvSpPr>
          <p:nvPr>
            <p:ph idx="1"/>
          </p:nvPr>
        </p:nvSpPr>
        <p:spPr>
          <a:xfrm>
            <a:off x="1011936" y="963168"/>
            <a:ext cx="10341864" cy="5681472"/>
          </a:xfrm>
        </p:spPr>
        <p:txBody>
          <a:bodyPr>
            <a:normAutofit/>
          </a:bodyPr>
          <a:p>
            <a:r>
              <a:rPr dirty="0" lang="en-US"/>
              <a:t>F75, F100, RUTF and locally-developed milks with CMV contain the </a:t>
            </a:r>
            <a:r>
              <a:rPr dirty="0" lang="en-US" smtClean="0"/>
              <a:t>micro-nutrients required </a:t>
            </a:r>
            <a:r>
              <a:rPr dirty="0" lang="en-US"/>
              <a:t>to treat the malnourished child. Additional potassium, magnesium or zinc </a:t>
            </a:r>
            <a:r>
              <a:rPr b="1" dirty="0" lang="en-US"/>
              <a:t>is </a:t>
            </a:r>
            <a:r>
              <a:rPr b="1" dirty="0" lang="en-US" smtClean="0"/>
              <a:t>not</a:t>
            </a:r>
            <a:r>
              <a:rPr dirty="0" lang="en-US"/>
              <a:t> </a:t>
            </a:r>
            <a:r>
              <a:rPr b="1" dirty="0" lang="en-US" smtClean="0"/>
              <a:t>administered</a:t>
            </a:r>
            <a:r>
              <a:rPr b="1" dirty="0" lang="en-US"/>
              <a:t>. </a:t>
            </a:r>
            <a:r>
              <a:rPr dirty="0" lang="en-US"/>
              <a:t>A “double dose” ---one coming from the diet and the other prescribed---</a:t>
            </a:r>
            <a:r>
              <a:rPr dirty="0" lang="en-US" smtClean="0"/>
              <a:t>is potentially </a:t>
            </a:r>
            <a:r>
              <a:rPr dirty="0" lang="en-US"/>
              <a:t>toxic. Additional potassium should never be given with these diets. Even for </a:t>
            </a:r>
            <a:r>
              <a:rPr dirty="0" lang="en-US" smtClean="0"/>
              <a:t>the severe </a:t>
            </a:r>
            <a:r>
              <a:rPr dirty="0" lang="en-US"/>
              <a:t>acute malnourished patient with </a:t>
            </a:r>
            <a:r>
              <a:rPr dirty="0" lang="en-US" err="1"/>
              <a:t>diarrhoea</a:t>
            </a:r>
            <a:r>
              <a:rPr dirty="0" lang="en-US"/>
              <a:t>, it is not advisable to give additional zinc.</a:t>
            </a:r>
          </a:p>
          <a:p>
            <a:r>
              <a:rPr dirty="0" lang="en-US"/>
              <a:t>Systematic Antibiotics</a:t>
            </a:r>
          </a:p>
          <a:p>
            <a:r>
              <a:rPr dirty="0" lang="en-US"/>
              <a:t>All severe acute malnourished children receive antibiotic treatment upon </a:t>
            </a:r>
            <a:r>
              <a:rPr dirty="0" lang="en-US" smtClean="0"/>
              <a:t>admission, regardless </a:t>
            </a:r>
            <a:r>
              <a:rPr dirty="0" lang="en-US"/>
              <a:t>if they have clinical signs and symptoms of systemic infection or not.</a:t>
            </a:r>
          </a:p>
          <a:p>
            <a:endParaRPr dirty="0" 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8968" name="Title 1"/>
          <p:cNvSpPr>
            <a:spLocks noGrp="1"/>
          </p:cNvSpPr>
          <p:nvPr>
            <p:ph type="title"/>
          </p:nvPr>
        </p:nvSpPr>
        <p:spPr>
          <a:xfrm>
            <a:off x="1133856" y="365125"/>
            <a:ext cx="10219944" cy="573659"/>
          </a:xfrm>
        </p:spPr>
        <p:txBody>
          <a:bodyPr>
            <a:normAutofit/>
          </a:bodyPr>
          <a:p>
            <a:r>
              <a:rPr b="1" dirty="0" sz="3200" lang="en-US">
                <a:latin typeface="Times New Roman" panose="02020603050405020304" pitchFamily="18" charset="0"/>
                <a:cs typeface="Times New Roman" panose="02020603050405020304" pitchFamily="18" charset="0"/>
              </a:rPr>
              <a:t>Summary of Management Severely malnutrition</a:t>
            </a:r>
            <a:endParaRPr dirty="0" sz="3200" lang="en-US">
              <a:latin typeface="Times New Roman" panose="02020603050405020304" pitchFamily="18" charset="0"/>
              <a:cs typeface="Times New Roman" panose="02020603050405020304" pitchFamily="18" charset="0"/>
            </a:endParaRPr>
          </a:p>
        </p:txBody>
      </p:sp>
      <p:sp>
        <p:nvSpPr>
          <p:cNvPr id="1048969" name="Content Placeholder 2"/>
          <p:cNvSpPr>
            <a:spLocks noGrp="1"/>
          </p:cNvSpPr>
          <p:nvPr>
            <p:ph idx="1"/>
          </p:nvPr>
        </p:nvSpPr>
        <p:spPr>
          <a:xfrm>
            <a:off x="890016" y="938784"/>
            <a:ext cx="10463784" cy="5718048"/>
          </a:xfrm>
        </p:spPr>
        <p:txBody>
          <a:bodyPr>
            <a:normAutofit/>
          </a:bodyPr>
          <a:p>
            <a:pPr indent="0" marL="0">
              <a:buNone/>
            </a:pPr>
            <a:r>
              <a:rPr dirty="0" lang="en-GB" smtClean="0"/>
              <a:t>1.Treat/prevent </a:t>
            </a:r>
            <a:r>
              <a:rPr dirty="0" lang="en-GB"/>
              <a:t>hypoglycaemia</a:t>
            </a:r>
            <a:endParaRPr dirty="0" lang="en-US"/>
          </a:p>
          <a:p>
            <a:pPr indent="0" marL="0">
              <a:buNone/>
            </a:pPr>
            <a:r>
              <a:rPr dirty="0" lang="en-GB"/>
              <a:t>2. Treat/prevent hypothermia</a:t>
            </a:r>
            <a:endParaRPr dirty="0" lang="en-US"/>
          </a:p>
          <a:p>
            <a:pPr indent="0" marL="0">
              <a:buNone/>
            </a:pPr>
            <a:r>
              <a:rPr dirty="0" lang="en-GB"/>
              <a:t>3. Treat/prevent dehydration</a:t>
            </a:r>
            <a:endParaRPr dirty="0" lang="en-US"/>
          </a:p>
          <a:p>
            <a:pPr indent="0" marL="0">
              <a:buNone/>
            </a:pPr>
            <a:r>
              <a:rPr dirty="0" lang="en-GB"/>
              <a:t>4. Correct electrolyte imbalance</a:t>
            </a:r>
            <a:endParaRPr dirty="0" lang="en-US"/>
          </a:p>
          <a:p>
            <a:pPr indent="0" marL="0">
              <a:buNone/>
            </a:pPr>
            <a:r>
              <a:rPr dirty="0" lang="en-GB"/>
              <a:t>5. Treat/prevent infection</a:t>
            </a:r>
            <a:endParaRPr dirty="0" lang="en-US"/>
          </a:p>
          <a:p>
            <a:pPr indent="0" marL="0">
              <a:buNone/>
            </a:pPr>
            <a:r>
              <a:rPr dirty="0" lang="en-GB"/>
              <a:t>6. Correct micronutrient deficiencies</a:t>
            </a:r>
            <a:endParaRPr dirty="0" lang="en-US"/>
          </a:p>
          <a:p>
            <a:pPr indent="0" marL="0">
              <a:buNone/>
            </a:pPr>
            <a:r>
              <a:rPr dirty="0" lang="en-GB"/>
              <a:t>7. Start cautious feeding</a:t>
            </a:r>
            <a:endParaRPr dirty="0" lang="en-US"/>
          </a:p>
          <a:p>
            <a:pPr indent="0" marL="0">
              <a:buNone/>
            </a:pPr>
            <a:r>
              <a:rPr dirty="0" lang="en-GB"/>
              <a:t>8. Achieve catch-up growth</a:t>
            </a:r>
            <a:endParaRPr dirty="0" lang="en-US"/>
          </a:p>
          <a:p>
            <a:pPr indent="0" marL="0">
              <a:buNone/>
            </a:pPr>
            <a:r>
              <a:rPr dirty="0" lang="en-GB"/>
              <a:t>9. Provide sensory stimulation and emotional support</a:t>
            </a:r>
            <a:endParaRPr dirty="0" lang="en-US"/>
          </a:p>
          <a:p>
            <a:pPr indent="0" marL="0">
              <a:buNone/>
            </a:pPr>
            <a:r>
              <a:rPr dirty="0" lang="en-GB"/>
              <a:t>10. Prepare for follow-up after recovery</a:t>
            </a:r>
            <a:endParaRPr dirty="0" lang="en-US"/>
          </a:p>
          <a:p>
            <a:pPr indent="0" marL="0">
              <a:buNone/>
            </a:pPr>
            <a:endParaRPr dirty="0" 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423" name=""/>
        <p:cNvGrpSpPr/>
        <p:nvPr/>
      </p:nvGrpSpPr>
      <p:grpSpPr>
        <a:xfrm>
          <a:off x="0" y="0"/>
          <a:ext cx="0" cy="0"/>
          <a:chOff x="0" y="0"/>
          <a:chExt cx="0" cy="0"/>
        </a:xfrm>
      </p:grpSpPr>
      <p:sp>
        <p:nvSpPr>
          <p:cNvPr id="1048970" name="Title 1"/>
          <p:cNvSpPr>
            <a:spLocks noGrp="1"/>
          </p:cNvSpPr>
          <p:nvPr>
            <p:ph type="title"/>
          </p:nvPr>
        </p:nvSpPr>
        <p:spPr/>
        <p:txBody>
          <a:bodyPr>
            <a:normAutofit/>
          </a:bodyPr>
          <a:p>
            <a:r>
              <a:rPr b="1" dirty="0" sz="3200" lang="en-US"/>
              <a:t>The malnutrition surveillance goal is:</a:t>
            </a:r>
            <a:r>
              <a:rPr dirty="0" sz="3200" lang="en-US"/>
              <a:t/>
            </a:r>
            <a:br>
              <a:rPr dirty="0" sz="3200" lang="en-US"/>
            </a:br>
            <a:endParaRPr dirty="0" sz="3200" lang="en-US"/>
          </a:p>
        </p:txBody>
      </p:sp>
      <p:sp>
        <p:nvSpPr>
          <p:cNvPr id="1048971" name="Content Placeholder 2"/>
          <p:cNvSpPr>
            <a:spLocks noGrp="1"/>
          </p:cNvSpPr>
          <p:nvPr>
            <p:ph idx="1"/>
          </p:nvPr>
        </p:nvSpPr>
        <p:spPr/>
        <p:txBody>
          <a:bodyPr/>
          <a:p>
            <a:pPr lvl="0"/>
            <a:r>
              <a:rPr dirty="0" lang="en-US"/>
              <a:t>Early warning and problem identification</a:t>
            </a:r>
          </a:p>
          <a:p>
            <a:pPr lvl="0"/>
            <a:r>
              <a:rPr dirty="0" lang="en-US"/>
              <a:t> Policy-making and planning</a:t>
            </a:r>
          </a:p>
          <a:p>
            <a:pPr lvl="0"/>
            <a:r>
              <a:rPr dirty="0" lang="en-US"/>
              <a:t>  Program management and evaluation</a:t>
            </a:r>
          </a:p>
          <a:p>
            <a:pPr lvl="0"/>
            <a:r>
              <a:rPr dirty="0" lang="en-US"/>
              <a:t> Assess effectiveness of public health response that address the causes of malnutrition in children </a:t>
            </a:r>
            <a:r>
              <a:rPr b="1" dirty="0" lang="en-US"/>
              <a:t>	</a:t>
            </a:r>
            <a:endParaRPr dirty="0" lang="en-US"/>
          </a:p>
          <a:p>
            <a:endParaRPr dirty="0" 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424" name=""/>
        <p:cNvGrpSpPr/>
        <p:nvPr/>
      </p:nvGrpSpPr>
      <p:grpSpPr>
        <a:xfrm>
          <a:off x="0" y="0"/>
          <a:ext cx="0" cy="0"/>
          <a:chOff x="0" y="0"/>
          <a:chExt cx="0" cy="0"/>
        </a:xfrm>
      </p:grpSpPr>
      <p:sp>
        <p:nvSpPr>
          <p:cNvPr id="1048972" name="Title 1"/>
          <p:cNvSpPr>
            <a:spLocks noGrp="1"/>
          </p:cNvSpPr>
          <p:nvPr>
            <p:ph type="title"/>
          </p:nvPr>
        </p:nvSpPr>
        <p:spPr>
          <a:xfrm>
            <a:off x="1463040" y="365125"/>
            <a:ext cx="9890760" cy="951611"/>
          </a:xfrm>
        </p:spPr>
        <p:txBody>
          <a:bodyPr>
            <a:normAutofit fontScale="90000"/>
          </a:bodyPr>
          <a:p>
            <a:r>
              <a:rPr b="1" dirty="0" sz="3200" lang="en-US">
                <a:latin typeface="Times New Roman" panose="02020603050405020304" pitchFamily="18" charset="0"/>
                <a:cs typeface="Times New Roman" panose="02020603050405020304" pitchFamily="18" charset="0"/>
              </a:rPr>
              <a:t>Effects of malnutrition</a:t>
            </a:r>
            <a:r>
              <a:rPr b="1" dirty="0" lang="en-US"/>
              <a:t> </a:t>
            </a:r>
            <a:r>
              <a:rPr dirty="0" lang="en-US"/>
              <a:t/>
            </a:r>
            <a:br>
              <a:rPr dirty="0" lang="en-US"/>
            </a:br>
            <a:endParaRPr dirty="0" lang="en-US"/>
          </a:p>
        </p:txBody>
      </p:sp>
      <p:sp>
        <p:nvSpPr>
          <p:cNvPr id="1048973" name="Content Placeholder 2"/>
          <p:cNvSpPr>
            <a:spLocks noGrp="1"/>
          </p:cNvSpPr>
          <p:nvPr>
            <p:ph idx="1"/>
          </p:nvPr>
        </p:nvSpPr>
        <p:spPr>
          <a:xfrm>
            <a:off x="838200" y="926592"/>
            <a:ext cx="10515600" cy="5250371"/>
          </a:xfrm>
        </p:spPr>
        <p:txBody>
          <a:bodyPr>
            <a:normAutofit/>
          </a:bodyPr>
          <a:p>
            <a:pPr indent="-514350" lvl="0" marL="514350">
              <a:buFont typeface="+mj-lt"/>
              <a:buAutoNum type="arabicPeriod"/>
            </a:pPr>
            <a:r>
              <a:rPr dirty="0" lang="en-US"/>
              <a:t>Impaired immune response</a:t>
            </a:r>
          </a:p>
          <a:p>
            <a:pPr indent="-514350" lvl="0" marL="514350">
              <a:buFont typeface="+mj-lt"/>
              <a:buAutoNum type="arabicPeriod"/>
            </a:pPr>
            <a:r>
              <a:rPr dirty="0" lang="en-US"/>
              <a:t>Impaired wound healing</a:t>
            </a:r>
          </a:p>
          <a:p>
            <a:pPr indent="-514350" lvl="0" marL="514350">
              <a:buFont typeface="+mj-lt"/>
              <a:buAutoNum type="arabicPeriod"/>
            </a:pPr>
            <a:r>
              <a:rPr dirty="0" lang="en-US"/>
              <a:t>Reduced muscle strength</a:t>
            </a:r>
          </a:p>
          <a:p>
            <a:pPr indent="-514350" lvl="0" marL="514350">
              <a:buFont typeface="+mj-lt"/>
              <a:buAutoNum type="arabicPeriod"/>
            </a:pPr>
            <a:r>
              <a:rPr dirty="0" lang="en-US"/>
              <a:t>Inactivity especially in bound patient</a:t>
            </a:r>
          </a:p>
          <a:p>
            <a:pPr indent="-514350" lvl="0" marL="514350">
              <a:buFont typeface="+mj-lt"/>
              <a:buAutoNum type="arabicPeriod"/>
            </a:pPr>
            <a:r>
              <a:rPr dirty="0" lang="en-US"/>
              <a:t> reduced respiratory muscle strength</a:t>
            </a:r>
          </a:p>
          <a:p>
            <a:pPr indent="-514350" lvl="0" marL="514350">
              <a:buFont typeface="+mj-lt"/>
              <a:buAutoNum type="arabicPeriod"/>
            </a:pPr>
            <a:r>
              <a:rPr dirty="0" lang="en-US"/>
              <a:t>Water and electrolyte disturbances </a:t>
            </a:r>
          </a:p>
          <a:p>
            <a:pPr indent="-514350" lvl="0" marL="514350">
              <a:buFont typeface="+mj-lt"/>
              <a:buAutoNum type="arabicPeriod"/>
            </a:pPr>
            <a:r>
              <a:rPr dirty="0" lang="en-US"/>
              <a:t>Impaired thermoregulation</a:t>
            </a:r>
          </a:p>
          <a:p>
            <a:pPr indent="-514350" lvl="0" marL="514350">
              <a:buFont typeface="+mj-lt"/>
              <a:buAutoNum type="arabicPeriod"/>
            </a:pPr>
            <a:r>
              <a:rPr dirty="0" lang="en-US"/>
              <a:t>Vitamin and other deficiencies</a:t>
            </a:r>
          </a:p>
          <a:p>
            <a:pPr indent="-514350" lvl="0" marL="514350">
              <a:buFont typeface="+mj-lt"/>
              <a:buAutoNum type="arabicPeriod"/>
            </a:pPr>
            <a:r>
              <a:rPr dirty="0" lang="en-US"/>
              <a:t>Menstrual irregularities / amenorrhea</a:t>
            </a:r>
          </a:p>
          <a:p>
            <a:pPr indent="-514350" lvl="0" marL="514350">
              <a:buFont typeface="+mj-lt"/>
              <a:buAutoNum type="arabicPeriod"/>
            </a:pPr>
            <a:r>
              <a:rPr dirty="0" lang="en-US"/>
              <a:t>Impaired </a:t>
            </a:r>
            <a:r>
              <a:rPr dirty="0" lang="en-US" err="1"/>
              <a:t>pyscho</a:t>
            </a:r>
            <a:r>
              <a:rPr dirty="0" lang="en-US"/>
              <a:t>-social function</a:t>
            </a:r>
          </a:p>
          <a:p>
            <a:endParaRPr dirty="0" 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8974" name="Title 1"/>
          <p:cNvSpPr>
            <a:spLocks noGrp="1"/>
          </p:cNvSpPr>
          <p:nvPr>
            <p:ph type="title"/>
          </p:nvPr>
        </p:nvSpPr>
        <p:spPr/>
        <p:txBody>
          <a:bodyPr>
            <a:noAutofit/>
          </a:bodyPr>
          <a:p>
            <a:r>
              <a:rPr b="1" dirty="0" sz="3200" lang="en-GB"/>
              <a:t>Interventions targeted at infants and young children (6–23 months) 20</a:t>
            </a:r>
            <a:r>
              <a:rPr dirty="0" sz="3200" lang="en-US"/>
              <a:t/>
            </a:r>
            <a:br>
              <a:rPr dirty="0" sz="3200" lang="en-US"/>
            </a:br>
            <a:endParaRPr dirty="0" sz="3200" lang="en-US"/>
          </a:p>
        </p:txBody>
      </p:sp>
      <p:sp>
        <p:nvSpPr>
          <p:cNvPr id="1048975" name="Content Placeholder 2"/>
          <p:cNvSpPr>
            <a:spLocks noGrp="1"/>
          </p:cNvSpPr>
          <p:nvPr>
            <p:ph idx="1"/>
          </p:nvPr>
        </p:nvSpPr>
        <p:spPr>
          <a:xfrm>
            <a:off x="1024128" y="1219200"/>
            <a:ext cx="10329672" cy="5425440"/>
          </a:xfrm>
        </p:spPr>
        <p:txBody>
          <a:bodyPr>
            <a:normAutofit/>
          </a:bodyPr>
          <a:p>
            <a:pPr lvl="0"/>
            <a:r>
              <a:rPr dirty="0" lang="en-GB"/>
              <a:t>Continued breastfeeding</a:t>
            </a:r>
            <a:endParaRPr dirty="0" lang="en-US"/>
          </a:p>
          <a:p>
            <a:pPr lvl="0"/>
            <a:r>
              <a:rPr dirty="0" lang="en-GB"/>
              <a:t>Complementary feeding </a:t>
            </a:r>
            <a:endParaRPr dirty="0" lang="en-US"/>
          </a:p>
          <a:p>
            <a:pPr lvl="0"/>
            <a:r>
              <a:rPr dirty="0" lang="en-GB"/>
              <a:t>Use of multiple micronutrient powders for home fortification of foods consumed by infants and young children 6–23 months 24</a:t>
            </a:r>
            <a:endParaRPr dirty="0" lang="en-US"/>
          </a:p>
          <a:p>
            <a:pPr lvl="0"/>
            <a:r>
              <a:rPr dirty="0" lang="en-GB"/>
              <a:t>Vitamin A supplementation for children under five years </a:t>
            </a:r>
            <a:endParaRPr dirty="0" lang="en-US"/>
          </a:p>
          <a:p>
            <a:pPr lvl="0"/>
            <a:r>
              <a:rPr dirty="0" lang="en-GB"/>
              <a:t>Vitamin A supplementation in children with measles </a:t>
            </a:r>
            <a:endParaRPr dirty="0" lang="en-US"/>
          </a:p>
          <a:p>
            <a:pPr lvl="0"/>
            <a:r>
              <a:rPr dirty="0" lang="en-GB"/>
              <a:t>Daily iron supplementation for children 6–23 months </a:t>
            </a:r>
            <a:endParaRPr dirty="0" lang="en-US"/>
          </a:p>
          <a:p>
            <a:pPr lvl="0"/>
            <a:r>
              <a:rPr dirty="0" lang="en-GB"/>
              <a:t>Zinc supplementation for diarrhoea management </a:t>
            </a:r>
            <a:endParaRPr dirty="0" lang="en-US"/>
          </a:p>
          <a:p>
            <a:pPr lvl="0"/>
            <a:r>
              <a:rPr dirty="0" lang="en-GB"/>
              <a:t>Reaching optimal iodine nutrition in young children </a:t>
            </a:r>
            <a:endParaRPr dirty="0" lang="en-US"/>
          </a:p>
          <a:p>
            <a:pPr lvl="0"/>
            <a:r>
              <a:rPr dirty="0" lang="en-GB"/>
              <a:t>Nutritional care and support of HIV-infected children 6 months to 14 years </a:t>
            </a:r>
            <a:endParaRPr dirty="0" lang="en-US"/>
          </a:p>
          <a:p>
            <a:endParaRPr dirty="0" lang="en-US"/>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sp>
        <p:nvSpPr>
          <p:cNvPr id="1048976" name="Title 1"/>
          <p:cNvSpPr>
            <a:spLocks noGrp="1"/>
          </p:cNvSpPr>
          <p:nvPr>
            <p:ph type="title"/>
          </p:nvPr>
        </p:nvSpPr>
        <p:spPr/>
        <p:txBody>
          <a:bodyPr>
            <a:normAutofit/>
          </a:bodyPr>
          <a:p>
            <a:r>
              <a:rPr b="1" dirty="0" sz="3200" lang="en-US"/>
              <a:t>VITAMIN C DEFICIENCY (SCURVY)</a:t>
            </a:r>
            <a:endParaRPr dirty="0" sz="3200" lang="en-US"/>
          </a:p>
        </p:txBody>
      </p:sp>
      <p:sp>
        <p:nvSpPr>
          <p:cNvPr id="1048977" name="Content Placeholder 2"/>
          <p:cNvSpPr>
            <a:spLocks noGrp="1"/>
          </p:cNvSpPr>
          <p:nvPr>
            <p:ph idx="1"/>
          </p:nvPr>
        </p:nvSpPr>
        <p:spPr>
          <a:xfrm>
            <a:off x="838200" y="1267968"/>
            <a:ext cx="10515600" cy="5388864"/>
          </a:xfrm>
        </p:spPr>
        <p:txBody>
          <a:bodyPr>
            <a:normAutofit lnSpcReduction="10000"/>
          </a:bodyPr>
          <a:p>
            <a:pPr indent="0" marL="0">
              <a:buNone/>
            </a:pPr>
            <a:r>
              <a:rPr b="1" dirty="0" lang="en-US"/>
              <a:t>Causes</a:t>
            </a:r>
            <a:endParaRPr dirty="0" lang="en-US"/>
          </a:p>
          <a:p>
            <a:r>
              <a:rPr dirty="0" lang="en-US"/>
              <a:t>Inadequate intake of food rich in ascorbic acid e.g. fresh fruits and green leafy vegetables. Prevalence is higher among pregnant, lactating women and adolescents male. Vitamin C favors absorption of iron.</a:t>
            </a:r>
          </a:p>
          <a:p>
            <a:pPr indent="0" marL="0">
              <a:buNone/>
            </a:pPr>
            <a:r>
              <a:rPr b="1" dirty="0" lang="en-US"/>
              <a:t>Signs and symptoms</a:t>
            </a:r>
            <a:endParaRPr dirty="0" lang="en-US"/>
          </a:p>
          <a:p>
            <a:pPr lvl="0"/>
            <a:r>
              <a:rPr dirty="0" lang="en-US"/>
              <a:t>Bleeding and swollen gums especially between teeth</a:t>
            </a:r>
          </a:p>
          <a:p>
            <a:pPr lvl="0"/>
            <a:r>
              <a:rPr dirty="0" lang="en-US"/>
              <a:t>Swollen and painful joints especially of the knees, hips and elbow</a:t>
            </a:r>
          </a:p>
          <a:p>
            <a:pPr lvl="0"/>
            <a:r>
              <a:rPr dirty="0" lang="en-US"/>
              <a:t>Easy bruising</a:t>
            </a:r>
          </a:p>
          <a:p>
            <a:pPr lvl="0"/>
            <a:r>
              <a:rPr dirty="0" lang="en-US"/>
              <a:t>Anemia</a:t>
            </a:r>
          </a:p>
          <a:p>
            <a:pPr lvl="0"/>
            <a:r>
              <a:rPr dirty="0" lang="en-US"/>
              <a:t>Gingivitis due to bleeding</a:t>
            </a:r>
          </a:p>
          <a:p>
            <a:pPr lvl="0"/>
            <a:r>
              <a:rPr dirty="0" lang="en-US"/>
              <a:t>Sub </a:t>
            </a:r>
            <a:r>
              <a:rPr dirty="0" lang="en-US" err="1"/>
              <a:t>periostal</a:t>
            </a:r>
            <a:r>
              <a:rPr dirty="0" lang="en-US"/>
              <a:t> hemorrhages leading to pseudo paralysis.</a:t>
            </a:r>
          </a:p>
          <a:p>
            <a:endParaRPr dirty="0" 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48978" name="Title 1"/>
          <p:cNvSpPr>
            <a:spLocks noGrp="1"/>
          </p:cNvSpPr>
          <p:nvPr>
            <p:ph type="title"/>
          </p:nvPr>
        </p:nvSpPr>
        <p:spPr/>
        <p:txBody>
          <a:bodyPr/>
          <a:p>
            <a:r>
              <a:rPr b="1" dirty="0" lang="en-US"/>
              <a:t>Treatment</a:t>
            </a:r>
            <a:r>
              <a:rPr dirty="0" lang="en-US"/>
              <a:t/>
            </a:r>
            <a:br>
              <a:rPr dirty="0" lang="en-US"/>
            </a:br>
            <a:endParaRPr dirty="0" lang="en-US"/>
          </a:p>
        </p:txBody>
      </p:sp>
      <p:sp>
        <p:nvSpPr>
          <p:cNvPr id="1048979" name="Content Placeholder 2"/>
          <p:cNvSpPr>
            <a:spLocks noGrp="1"/>
          </p:cNvSpPr>
          <p:nvPr>
            <p:ph idx="1"/>
          </p:nvPr>
        </p:nvSpPr>
        <p:spPr/>
        <p:txBody>
          <a:bodyPr/>
          <a:p>
            <a:pPr indent="0" marL="0">
              <a:buNone/>
            </a:pPr>
            <a:r>
              <a:rPr dirty="0" lang="en-US"/>
              <a:t>1g of ascorbic acid daily for 2-3 weeks</a:t>
            </a:r>
          </a:p>
          <a:p>
            <a:pPr indent="0" marL="0">
              <a:buNone/>
            </a:pPr>
            <a:r>
              <a:rPr b="1" dirty="0" lang="en-US"/>
              <a:t>Prevention </a:t>
            </a:r>
            <a:endParaRPr dirty="0" lang="en-US"/>
          </a:p>
          <a:p>
            <a:pPr indent="0" marL="0">
              <a:buNone/>
            </a:pPr>
            <a:r>
              <a:rPr dirty="0" lang="en-US"/>
              <a:t>At least 10mg of vitamin C daily in diet e.g. 15mls of fresh citrus juice, </a:t>
            </a:r>
            <a:r>
              <a:rPr dirty="0" lang="en-US" err="1"/>
              <a:t>aquarter</a:t>
            </a:r>
            <a:r>
              <a:rPr dirty="0" lang="en-US"/>
              <a:t> of an orange, small fresh tomato, and 20g of green leafy vegetables, fresh milk from cows, goats and camels contain good amount of vitamin C</a:t>
            </a:r>
          </a:p>
          <a:p>
            <a:pPr indent="0" marL="0">
              <a:buNone/>
            </a:pPr>
            <a:r>
              <a:rPr b="1" dirty="0" lang="en-US"/>
              <a:t>Treatment</a:t>
            </a:r>
            <a:endParaRPr dirty="0" lang="en-US"/>
          </a:p>
          <a:p>
            <a:pPr indent="0" marL="0">
              <a:buNone/>
            </a:pPr>
            <a:r>
              <a:rPr dirty="0" lang="en-US"/>
              <a:t>1g of ascorbic acid daily for 2-3 weeks.</a:t>
            </a:r>
          </a:p>
          <a:p>
            <a:pPr indent="0" marL="0">
              <a:buNone/>
            </a:pPr>
            <a:r>
              <a:rPr dirty="0" lang="en-US"/>
              <a:t> </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607" name="Title 1"/>
          <p:cNvSpPr>
            <a:spLocks noGrp="1"/>
          </p:cNvSpPr>
          <p:nvPr>
            <p:ph type="title"/>
          </p:nvPr>
        </p:nvSpPr>
        <p:spPr/>
        <p:txBody>
          <a:bodyPr>
            <a:normAutofit/>
          </a:bodyPr>
          <a:p>
            <a:r>
              <a:rPr b="1" dirty="0" sz="3600" lang="en-US"/>
              <a:t>Objectives</a:t>
            </a:r>
            <a:r>
              <a:rPr dirty="0" sz="3600" lang="en-US"/>
              <a:t/>
            </a:r>
            <a:br>
              <a:rPr dirty="0" sz="3600" lang="en-US"/>
            </a:br>
            <a:endParaRPr dirty="0" sz="3600" lang="en-US"/>
          </a:p>
        </p:txBody>
      </p:sp>
      <p:sp>
        <p:nvSpPr>
          <p:cNvPr id="1048608" name="Content Placeholder 2"/>
          <p:cNvSpPr>
            <a:spLocks noGrp="1"/>
          </p:cNvSpPr>
          <p:nvPr>
            <p:ph idx="1"/>
          </p:nvPr>
        </p:nvSpPr>
        <p:spPr/>
        <p:txBody>
          <a:bodyPr/>
          <a:p>
            <a:pPr lvl="0"/>
            <a:r>
              <a:rPr dirty="0" sz="3200" lang="en-US"/>
              <a:t>Demonstrate the understanding of importance of nutrition in disease prevention and maintenance of good health</a:t>
            </a:r>
          </a:p>
          <a:p>
            <a:pPr lvl="0"/>
            <a:r>
              <a:rPr dirty="0" sz="3200" lang="en-US"/>
              <a:t>Recognize and manage nutritional disorders</a:t>
            </a:r>
          </a:p>
          <a:p>
            <a:endParaRPr dirty="0"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643" name="Title 1"/>
          <p:cNvSpPr>
            <a:spLocks noGrp="1"/>
          </p:cNvSpPr>
          <p:nvPr>
            <p:ph type="title"/>
          </p:nvPr>
        </p:nvSpPr>
        <p:spPr/>
        <p:txBody>
          <a:bodyPr/>
          <a:p>
            <a:r>
              <a:rPr b="1" dirty="0" sz="3200" lang="en-US"/>
              <a:t>Functions</a:t>
            </a:r>
            <a:r>
              <a:rPr dirty="0" lang="en-US"/>
              <a:t/>
            </a:r>
            <a:br>
              <a:rPr dirty="0" lang="en-US"/>
            </a:br>
            <a:endParaRPr dirty="0" lang="en-US"/>
          </a:p>
        </p:txBody>
      </p:sp>
      <p:sp>
        <p:nvSpPr>
          <p:cNvPr id="1048644" name="Content Placeholder 2"/>
          <p:cNvSpPr>
            <a:spLocks noGrp="1"/>
          </p:cNvSpPr>
          <p:nvPr>
            <p:ph idx="1"/>
          </p:nvPr>
        </p:nvSpPr>
        <p:spPr>
          <a:xfrm>
            <a:off x="838200" y="1121664"/>
            <a:ext cx="10515600" cy="5055299"/>
          </a:xfrm>
        </p:spPr>
        <p:txBody>
          <a:bodyPr/>
          <a:p>
            <a:pPr indent="-514350" marL="514350">
              <a:buFont typeface="+mj-lt"/>
              <a:buAutoNum type="arabicPeriod"/>
            </a:pPr>
            <a:r>
              <a:rPr dirty="0" lang="en-US"/>
              <a:t>Provision of rapidly available energy and heat. Glucose is the main fuel molecule for energy production which is necessary for cellular activities.</a:t>
            </a:r>
          </a:p>
          <a:p>
            <a:pPr indent="-514350" marL="514350">
              <a:buFont typeface="+mj-lt"/>
              <a:buAutoNum type="arabicPeriod"/>
            </a:pPr>
            <a:r>
              <a:rPr dirty="0" lang="en-US"/>
              <a:t>It is essential for combustion of fats as fat is broken down using energy from catabolism of carbohydrates.</a:t>
            </a:r>
          </a:p>
          <a:p>
            <a:pPr indent="-514350" marL="514350">
              <a:buFont typeface="+mj-lt"/>
              <a:buAutoNum type="arabicPeriod"/>
            </a:pPr>
            <a:r>
              <a:rPr dirty="0" lang="en-US"/>
              <a:t>Protein sparing- with adequate supply protein is not used for energy</a:t>
            </a:r>
          </a:p>
          <a:p>
            <a:pPr indent="-514350" marL="514350">
              <a:buFont typeface="+mj-lt"/>
              <a:buAutoNum type="arabicPeriod"/>
            </a:pPr>
            <a:r>
              <a:rPr dirty="0" lang="en-US"/>
              <a:t>Provision of energy for storage, when eaten in excess. In form of </a:t>
            </a:r>
          </a:p>
          <a:p>
            <a:pPr lvl="1"/>
            <a:r>
              <a:rPr dirty="0" lang="en-US"/>
              <a:t>Glycogen –as a short term energy store in the liver and muscles</a:t>
            </a:r>
          </a:p>
          <a:p>
            <a:pPr lvl="1"/>
            <a:r>
              <a:rPr dirty="0" lang="en-US"/>
              <a:t>Fat and deposited in the fat depots under the skin and other areas.</a:t>
            </a:r>
          </a:p>
        </p:txBody>
      </p:sp>
    </p:spTree>
  </p:cSld>
  <p:clrMapOvr>
    <a:masterClrMapping/>
  </p:clrMapOvr>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8980" name="Title 1"/>
          <p:cNvSpPr>
            <a:spLocks noGrp="1"/>
          </p:cNvSpPr>
          <p:nvPr>
            <p:ph type="title"/>
          </p:nvPr>
        </p:nvSpPr>
        <p:spPr>
          <a:xfrm>
            <a:off x="1048512" y="365125"/>
            <a:ext cx="10305288" cy="854075"/>
          </a:xfrm>
        </p:spPr>
        <p:txBody>
          <a:bodyPr>
            <a:normAutofit fontScale="90000"/>
          </a:bodyPr>
          <a:p>
            <a:r>
              <a:rPr b="1" dirty="0" sz="3200" lang="en-US">
                <a:latin typeface="Times New Roman" panose="02020603050405020304" pitchFamily="18" charset="0"/>
                <a:cs typeface="Times New Roman" panose="02020603050405020304" pitchFamily="18" charset="0"/>
              </a:rPr>
              <a:t>VITAMIN B</a:t>
            </a:r>
            <a:r>
              <a:rPr baseline="-25000" b="1" dirty="0" sz="3200" lang="en-US">
                <a:latin typeface="Times New Roman" panose="02020603050405020304" pitchFamily="18" charset="0"/>
                <a:cs typeface="Times New Roman" panose="02020603050405020304" pitchFamily="18" charset="0"/>
              </a:rPr>
              <a:t>1 </a:t>
            </a:r>
            <a:r>
              <a:rPr b="1" dirty="0" sz="3200" lang="en-US">
                <a:latin typeface="Times New Roman" panose="02020603050405020304" pitchFamily="18" charset="0"/>
                <a:cs typeface="Times New Roman" panose="02020603050405020304" pitchFamily="18" charset="0"/>
              </a:rPr>
              <a:t>DEFICIENCY (BERIBERI)</a:t>
            </a:r>
            <a:r>
              <a:rPr dirty="0" sz="3200" lang="en-US">
                <a:latin typeface="Times New Roman" panose="02020603050405020304" pitchFamily="18" charset="0"/>
                <a:cs typeface="Times New Roman" panose="02020603050405020304" pitchFamily="18" charset="0"/>
              </a:rPr>
              <a:t/>
            </a:r>
            <a:br>
              <a:rPr dirty="0" sz="3200" lang="en-US">
                <a:latin typeface="Times New Roman" panose="02020603050405020304" pitchFamily="18" charset="0"/>
                <a:cs typeface="Times New Roman" panose="02020603050405020304" pitchFamily="18" charset="0"/>
              </a:rPr>
            </a:br>
            <a:endParaRPr dirty="0" sz="3200" lang="en-US">
              <a:latin typeface="Times New Roman" panose="02020603050405020304" pitchFamily="18" charset="0"/>
              <a:cs typeface="Times New Roman" panose="02020603050405020304" pitchFamily="18" charset="0"/>
            </a:endParaRPr>
          </a:p>
        </p:txBody>
      </p:sp>
      <p:sp>
        <p:nvSpPr>
          <p:cNvPr id="1048981" name="Content Placeholder 2"/>
          <p:cNvSpPr>
            <a:spLocks noGrp="1"/>
          </p:cNvSpPr>
          <p:nvPr>
            <p:ph idx="1"/>
          </p:nvPr>
        </p:nvSpPr>
        <p:spPr>
          <a:xfrm>
            <a:off x="853440" y="816864"/>
            <a:ext cx="10500360" cy="5360099"/>
          </a:xfrm>
        </p:spPr>
        <p:txBody>
          <a:bodyPr>
            <a:normAutofit/>
          </a:bodyPr>
          <a:p>
            <a:pPr indent="0" marL="0">
              <a:buNone/>
            </a:pPr>
            <a:r>
              <a:rPr dirty="0" lang="en-US"/>
              <a:t>Mostly common in area with polished rice, wheat and maize and occurs when energy expenditure is high e.g. in pregnant, lactating women and young active men. It is also common in alcoholism.</a:t>
            </a:r>
          </a:p>
          <a:p>
            <a:pPr indent="0" marL="0">
              <a:buNone/>
            </a:pPr>
            <a:r>
              <a:rPr b="1" dirty="0" lang="en-US"/>
              <a:t>Signs and symptoms</a:t>
            </a:r>
            <a:endParaRPr dirty="0" lang="en-US"/>
          </a:p>
          <a:p>
            <a:pPr indent="0" marL="0">
              <a:buNone/>
            </a:pPr>
            <a:r>
              <a:rPr b="1" dirty="0" lang="en-US" u="sng"/>
              <a:t>Wet form</a:t>
            </a:r>
            <a:endParaRPr dirty="0" lang="en-US"/>
          </a:p>
          <a:p>
            <a:pPr indent="0" marL="0">
              <a:buNone/>
            </a:pPr>
            <a:r>
              <a:rPr dirty="0" lang="en-US"/>
              <a:t>Heart enlargement and failure leading to acute swelling (edema)</a:t>
            </a:r>
          </a:p>
          <a:p>
            <a:pPr indent="0" marL="0">
              <a:buNone/>
            </a:pPr>
            <a:r>
              <a:rPr dirty="0" lang="en-US"/>
              <a:t>Increasing in breathlessness and sudden death</a:t>
            </a:r>
          </a:p>
          <a:p>
            <a:endParaRPr dirty="0" 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sp>
        <p:nvSpPr>
          <p:cNvPr id="1048982" name="Title 1"/>
          <p:cNvSpPr>
            <a:spLocks noGrp="1"/>
          </p:cNvSpPr>
          <p:nvPr>
            <p:ph type="title"/>
          </p:nvPr>
        </p:nvSpPr>
        <p:spPr>
          <a:xfrm>
            <a:off x="838200" y="365125"/>
            <a:ext cx="10515600" cy="866267"/>
          </a:xfrm>
        </p:spPr>
        <p:txBody>
          <a:bodyPr>
            <a:normAutofit/>
          </a:bodyPr>
          <a:p>
            <a:r>
              <a:rPr b="1" dirty="0" sz="3200" lang="en-US" smtClean="0"/>
              <a:t>Signs and symptoms…</a:t>
            </a:r>
            <a:endParaRPr b="1" dirty="0" sz="3200" lang="en-US"/>
          </a:p>
        </p:txBody>
      </p:sp>
      <p:sp>
        <p:nvSpPr>
          <p:cNvPr id="1048983" name="Content Placeholder 2"/>
          <p:cNvSpPr>
            <a:spLocks noGrp="1"/>
          </p:cNvSpPr>
          <p:nvPr>
            <p:ph idx="1"/>
          </p:nvPr>
        </p:nvSpPr>
        <p:spPr>
          <a:xfrm>
            <a:off x="1109472" y="987552"/>
            <a:ext cx="10585704" cy="5596128"/>
          </a:xfrm>
        </p:spPr>
        <p:txBody>
          <a:bodyPr>
            <a:noAutofit/>
          </a:bodyPr>
          <a:p>
            <a:pPr indent="0" marL="0">
              <a:buNone/>
            </a:pPr>
            <a:r>
              <a:rPr b="1" dirty="0" sz="2400" lang="en-US"/>
              <a:t>Dry form</a:t>
            </a:r>
            <a:endParaRPr dirty="0" sz="2400" lang="en-US"/>
          </a:p>
          <a:p>
            <a:pPr indent="0" marL="0">
              <a:buNone/>
            </a:pPr>
            <a:r>
              <a:rPr dirty="0" sz="2400" lang="en-US"/>
              <a:t>Weakness</a:t>
            </a:r>
          </a:p>
          <a:p>
            <a:pPr indent="0" marL="0">
              <a:buNone/>
            </a:pPr>
            <a:r>
              <a:rPr dirty="0" sz="2400" lang="en-US"/>
              <a:t>Weight loss</a:t>
            </a:r>
          </a:p>
          <a:p>
            <a:pPr indent="0" marL="0">
              <a:buNone/>
            </a:pPr>
            <a:r>
              <a:rPr dirty="0" sz="2400" lang="en-US"/>
              <a:t>Disturbance of sensation</a:t>
            </a:r>
          </a:p>
          <a:p>
            <a:pPr indent="0" marL="0">
              <a:buNone/>
            </a:pPr>
            <a:r>
              <a:rPr dirty="0" sz="2400" lang="en-US"/>
              <a:t>Progressive ascending paralysis of the toes, fingers, and limbs.</a:t>
            </a:r>
          </a:p>
          <a:p>
            <a:pPr indent="0" marL="0">
              <a:buNone/>
            </a:pPr>
            <a:r>
              <a:rPr dirty="0" sz="2400" lang="en-US"/>
              <a:t>If a person can’t be able to stand up from a squatting position without support it implies beriberi, anemia, or PEM.</a:t>
            </a:r>
          </a:p>
          <a:p>
            <a:pPr indent="0" marL="0">
              <a:buNone/>
            </a:pPr>
            <a:r>
              <a:rPr b="1" dirty="0" sz="2400" lang="en-US" u="sng"/>
              <a:t>Infantile form</a:t>
            </a:r>
            <a:r>
              <a:rPr dirty="0" sz="2400" lang="en-US"/>
              <a:t> </a:t>
            </a:r>
          </a:p>
          <a:p>
            <a:pPr indent="0" marL="0">
              <a:buNone/>
            </a:pPr>
            <a:r>
              <a:rPr dirty="0" sz="2400" lang="en-US"/>
              <a:t>Occurs after an acute infection with loss of appetite, vomiting, restlessness, and </a:t>
            </a:r>
            <a:r>
              <a:rPr dirty="0" sz="2400" lang="en-US" err="1"/>
              <a:t>palor</a:t>
            </a:r>
            <a:r>
              <a:rPr dirty="0" sz="2400" lang="en-US"/>
              <a:t>. The infant becomes breathless, </a:t>
            </a:r>
            <a:r>
              <a:rPr dirty="0" sz="2400" lang="en-US" err="1"/>
              <a:t>cynotic</a:t>
            </a:r>
            <a:r>
              <a:rPr dirty="0" sz="2400" lang="en-US"/>
              <a:t> with a weak rapid pulse. In severe cases </a:t>
            </a:r>
            <a:r>
              <a:rPr dirty="0" sz="2400" lang="en-US" err="1"/>
              <a:t>aphonia</a:t>
            </a:r>
            <a:r>
              <a:rPr dirty="0" sz="2400" lang="en-US"/>
              <a:t> occurs. In older infants CNS signs of spasmodic contraction of facial muscles and convulsions as well as fever.</a:t>
            </a:r>
            <a:endParaRPr dirty="0" sz="2400" lang="en-US"/>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8984" name="Title 1"/>
          <p:cNvSpPr>
            <a:spLocks noGrp="1"/>
          </p:cNvSpPr>
          <p:nvPr>
            <p:ph type="title"/>
          </p:nvPr>
        </p:nvSpPr>
        <p:spPr>
          <a:xfrm>
            <a:off x="975360" y="365125"/>
            <a:ext cx="10378440" cy="854075"/>
          </a:xfrm>
        </p:spPr>
        <p:txBody>
          <a:bodyPr>
            <a:normAutofit fontScale="90000"/>
          </a:bodyPr>
          <a:p>
            <a:r>
              <a:rPr b="1" dirty="0" sz="3200" lang="en-US"/>
              <a:t>Treatment.</a:t>
            </a:r>
            <a:br>
              <a:rPr b="1" dirty="0" sz="3200" lang="en-US"/>
            </a:br>
            <a:endParaRPr b="1" dirty="0" sz="3200" lang="en-US"/>
          </a:p>
        </p:txBody>
      </p:sp>
      <p:sp>
        <p:nvSpPr>
          <p:cNvPr id="1048985" name="Content Placeholder 2"/>
          <p:cNvSpPr>
            <a:spLocks noGrp="1"/>
          </p:cNvSpPr>
          <p:nvPr>
            <p:ph idx="1"/>
          </p:nvPr>
        </p:nvSpPr>
        <p:spPr>
          <a:xfrm>
            <a:off x="694944" y="999744"/>
            <a:ext cx="10658856" cy="5681472"/>
          </a:xfrm>
        </p:spPr>
        <p:txBody>
          <a:bodyPr>
            <a:normAutofit lnSpcReduction="10000"/>
          </a:bodyPr>
          <a:p>
            <a:r>
              <a:rPr dirty="0" lang="en-US"/>
              <a:t>In severe heart failure, convulsion or coma in infantile beriberi 25-50 mg of thiamine should be given by slow I.V infusion then I.M dose of 10 mg for about 6 weeks.</a:t>
            </a:r>
          </a:p>
          <a:p>
            <a:r>
              <a:rPr dirty="0" lang="en-US"/>
              <a:t>In less severe cases 10mg of thiamine per day P.O (I.M) during the first week followed by 3-5 mg per day orally for 6 weeks.</a:t>
            </a:r>
          </a:p>
          <a:p>
            <a:r>
              <a:rPr dirty="0" lang="en-US"/>
              <a:t>Critically ill adults 50-100mg of thiamine very slowly I.V followed by the same oral doses as the infants.</a:t>
            </a:r>
          </a:p>
          <a:p>
            <a:r>
              <a:rPr dirty="0" lang="en-US"/>
              <a:t>Lactating mothers with latent or mild beriberi should receive 10mg of thiamine P.O per day for 1 week then 3-5 mg per day for at least 6 weeks to prevent acute beriberi in their infants.</a:t>
            </a:r>
          </a:p>
          <a:p>
            <a:pPr indent="0" marL="0">
              <a:buNone/>
            </a:pPr>
            <a:r>
              <a:rPr b="1" dirty="0" lang="en-US"/>
              <a:t>Prevention.</a:t>
            </a:r>
            <a:endParaRPr dirty="0" lang="en-US"/>
          </a:p>
          <a:p>
            <a:r>
              <a:rPr dirty="0" lang="en-US"/>
              <a:t>1 mg of thiamine daily. Adequate amounts can be obtained from whole grain cereals, nuts,  dry yeast pulses ( beans) and red meats.</a:t>
            </a:r>
          </a:p>
          <a:p>
            <a:endParaRPr dirty="0" 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8986" name="Title 1"/>
          <p:cNvSpPr>
            <a:spLocks noGrp="1"/>
          </p:cNvSpPr>
          <p:nvPr>
            <p:ph type="title"/>
          </p:nvPr>
        </p:nvSpPr>
        <p:spPr>
          <a:xfrm>
            <a:off x="987552" y="365125"/>
            <a:ext cx="10366248" cy="988187"/>
          </a:xfrm>
        </p:spPr>
        <p:txBody>
          <a:bodyPr>
            <a:normAutofit fontScale="90000"/>
          </a:bodyPr>
          <a:p>
            <a:r>
              <a:rPr b="1" dirty="0" sz="3200" lang="en-US"/>
              <a:t>NIACIN DEFICIENCY (PELLAGRA)</a:t>
            </a:r>
            <a:r>
              <a:rPr dirty="0" lang="en-US"/>
              <a:t/>
            </a:r>
            <a:br>
              <a:rPr dirty="0" lang="en-US"/>
            </a:br>
            <a:endParaRPr dirty="0" lang="en-US"/>
          </a:p>
        </p:txBody>
      </p:sp>
      <p:sp>
        <p:nvSpPr>
          <p:cNvPr id="1048987" name="Content Placeholder 2"/>
          <p:cNvSpPr>
            <a:spLocks noGrp="1"/>
          </p:cNvSpPr>
          <p:nvPr>
            <p:ph idx="1"/>
          </p:nvPr>
        </p:nvSpPr>
        <p:spPr>
          <a:xfrm>
            <a:off x="877824" y="768096"/>
            <a:ext cx="10475976" cy="5827776"/>
          </a:xfrm>
        </p:spPr>
        <p:txBody>
          <a:bodyPr>
            <a:noAutofit/>
          </a:bodyPr>
          <a:p>
            <a:pPr indent="0" marL="0">
              <a:buNone/>
            </a:pPr>
            <a:r>
              <a:rPr b="1" dirty="0" lang="en-US"/>
              <a:t>Causes</a:t>
            </a:r>
            <a:endParaRPr dirty="0" lang="en-US"/>
          </a:p>
          <a:p>
            <a:pPr indent="0" marL="0">
              <a:buNone/>
            </a:pPr>
            <a:r>
              <a:rPr dirty="0" lang="en-US"/>
              <a:t>Occurs when diet is chronically deficient in nicotinic acid (niacin) or contains excess isoleucine. Occurs in population whose staples are maize and sorghum especially if stored for a long time.</a:t>
            </a:r>
          </a:p>
          <a:p>
            <a:pPr indent="0" marL="0">
              <a:buNone/>
            </a:pPr>
            <a:r>
              <a:rPr b="1" dirty="0" lang="en-US"/>
              <a:t> Signs and </a:t>
            </a:r>
            <a:r>
              <a:rPr b="1" dirty="0" lang="en-US" smtClean="0"/>
              <a:t>symptoms</a:t>
            </a:r>
            <a:r>
              <a:rPr dirty="0" lang="en-US"/>
              <a:t> </a:t>
            </a:r>
            <a:r>
              <a:rPr dirty="0" lang="en-US" smtClean="0"/>
              <a:t>- The </a:t>
            </a:r>
            <a:r>
              <a:rPr dirty="0" lang="en-US"/>
              <a:t>4 Ds</a:t>
            </a:r>
          </a:p>
          <a:p>
            <a:pPr indent="0" lvl="0" marL="0">
              <a:buNone/>
            </a:pPr>
            <a:r>
              <a:rPr b="1" dirty="0" lang="en-US" smtClean="0"/>
              <a:t>Dermatiti</a:t>
            </a:r>
            <a:r>
              <a:rPr dirty="0" lang="en-US" smtClean="0"/>
              <a:t>s- </a:t>
            </a:r>
            <a:r>
              <a:rPr dirty="0" lang="en-US"/>
              <a:t>characteristic symmetric rash where skin exposed to sunlight</a:t>
            </a:r>
          </a:p>
          <a:p>
            <a:pPr indent="0" lvl="0" marL="0">
              <a:buNone/>
            </a:pPr>
            <a:r>
              <a:rPr b="1" dirty="0" lang="en-US" err="1"/>
              <a:t>Diarrhoea</a:t>
            </a:r>
            <a:r>
              <a:rPr dirty="0" lang="en-US"/>
              <a:t>- severe </a:t>
            </a:r>
            <a:r>
              <a:rPr dirty="0" lang="en-US" err="1"/>
              <a:t>diarrhoea</a:t>
            </a:r>
            <a:endParaRPr dirty="0" lang="en-US"/>
          </a:p>
          <a:p>
            <a:pPr indent="0" lvl="0" marL="0">
              <a:buNone/>
            </a:pPr>
            <a:r>
              <a:rPr b="1" dirty="0" lang="en-US"/>
              <a:t>Dementia- </a:t>
            </a:r>
            <a:r>
              <a:rPr dirty="0" lang="en-US"/>
              <a:t>mental deterioration</a:t>
            </a:r>
          </a:p>
          <a:p>
            <a:pPr indent="0" lvl="0" marL="0">
              <a:buNone/>
            </a:pPr>
            <a:r>
              <a:rPr b="1" dirty="0" lang="en-US"/>
              <a:t>Death</a:t>
            </a:r>
            <a:r>
              <a:rPr dirty="0" lang="en-US"/>
              <a:t>- ultimately.</a:t>
            </a:r>
          </a:p>
          <a:p>
            <a:pPr indent="0" marL="0">
              <a:buNone/>
            </a:pPr>
            <a:r>
              <a:rPr dirty="0" lang="en-US"/>
              <a:t>The mouth is sore and tongue brilliant red or beef red in color swollen and </a:t>
            </a:r>
            <a:r>
              <a:rPr dirty="0" lang="en-US" err="1"/>
              <a:t>painfull</a:t>
            </a:r>
            <a:r>
              <a:rPr dirty="0" lang="en-US"/>
              <a:t>. It is common disease of the adults (20-50years) rarely after infants and young children.</a:t>
            </a:r>
          </a:p>
          <a:p>
            <a:pPr indent="0" marL="0">
              <a:buNone/>
            </a:pPr>
            <a:endParaRPr dirty="0" lang="en-US"/>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sp>
        <p:nvSpPr>
          <p:cNvPr id="1048988" name="Title 1"/>
          <p:cNvSpPr>
            <a:spLocks noGrp="1"/>
          </p:cNvSpPr>
          <p:nvPr>
            <p:ph type="title"/>
          </p:nvPr>
        </p:nvSpPr>
        <p:spPr/>
        <p:txBody>
          <a:bodyPr/>
          <a:p>
            <a:endParaRPr lang="en-US"/>
          </a:p>
        </p:txBody>
      </p:sp>
      <p:sp>
        <p:nvSpPr>
          <p:cNvPr id="1048989" name="Content Placeholder 2"/>
          <p:cNvSpPr>
            <a:spLocks noGrp="1"/>
          </p:cNvSpPr>
          <p:nvPr>
            <p:ph idx="1"/>
          </p:nvPr>
        </p:nvSpPr>
        <p:spPr/>
        <p:txBody>
          <a:bodyPr/>
          <a:p>
            <a:pPr indent="0" marL="0">
              <a:buNone/>
            </a:pPr>
            <a:r>
              <a:rPr b="1" dirty="0" lang="en-US">
                <a:latin typeface="Times New Roman" panose="02020603050405020304" pitchFamily="18" charset="0"/>
                <a:cs typeface="Times New Roman" panose="02020603050405020304" pitchFamily="18" charset="0"/>
              </a:rPr>
              <a:t>Treatment</a:t>
            </a:r>
            <a:endParaRPr dirty="0" lang="en-US">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Oral dose 300mg daily for 3-4 weeks. The </a:t>
            </a:r>
            <a:r>
              <a:rPr dirty="0" lang="en-US" err="1">
                <a:latin typeface="Times New Roman" panose="02020603050405020304" pitchFamily="18" charset="0"/>
                <a:cs typeface="Times New Roman" panose="02020603050405020304" pitchFamily="18" charset="0"/>
              </a:rPr>
              <a:t>nicotinamide</a:t>
            </a:r>
            <a:r>
              <a:rPr dirty="0" lang="en-US">
                <a:latin typeface="Times New Roman" panose="02020603050405020304" pitchFamily="18" charset="0"/>
                <a:cs typeface="Times New Roman" panose="02020603050405020304" pitchFamily="18" charset="0"/>
              </a:rPr>
              <a:t> form I.e.100mg 8 hourly is preferred for treatment since large dose of niacin cause flushing of skin, nausea and vomiting as well as numbness of the tongue and lower jaw</a:t>
            </a:r>
            <a:r>
              <a:rPr dirty="0" lang="en-US" smtClean="0">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pPr indent="0" marL="0">
              <a:buNone/>
            </a:pPr>
            <a:r>
              <a:rPr b="1" dirty="0" lang="en-US">
                <a:latin typeface="Times New Roman" panose="02020603050405020304" pitchFamily="18" charset="0"/>
                <a:cs typeface="Times New Roman" panose="02020603050405020304" pitchFamily="18" charset="0"/>
              </a:rPr>
              <a:t>Prevention</a:t>
            </a:r>
            <a:endParaRPr dirty="0" lang="en-US">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Intake of 15-20 mg per day of niacin.   Food sources are nuts, whole grains cereals, meat (especially liver), fish, milk, and cheese.</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sp>
        <p:nvSpPr>
          <p:cNvPr id="1048990" name="Title 1"/>
          <p:cNvSpPr>
            <a:spLocks noGrp="1"/>
          </p:cNvSpPr>
          <p:nvPr>
            <p:ph type="title"/>
          </p:nvPr>
        </p:nvSpPr>
        <p:spPr>
          <a:xfrm>
            <a:off x="938784" y="170689"/>
            <a:ext cx="10415016" cy="999743"/>
          </a:xfrm>
        </p:spPr>
        <p:txBody>
          <a:bodyPr>
            <a:normAutofit fontScale="90000"/>
          </a:bodyPr>
          <a:p>
            <a:r>
              <a:rPr b="1" dirty="0" sz="3200" lang="en-US"/>
              <a:t>IRON DEFICIENCY ANEMIA</a:t>
            </a:r>
            <a:r>
              <a:rPr dirty="0" lang="en-US"/>
              <a:t/>
            </a:r>
            <a:br>
              <a:rPr dirty="0" lang="en-US"/>
            </a:br>
            <a:endParaRPr dirty="0" lang="en-US"/>
          </a:p>
        </p:txBody>
      </p:sp>
      <p:sp>
        <p:nvSpPr>
          <p:cNvPr id="1048991" name="Content Placeholder 2"/>
          <p:cNvSpPr>
            <a:spLocks noGrp="1"/>
          </p:cNvSpPr>
          <p:nvPr>
            <p:ph idx="1"/>
          </p:nvPr>
        </p:nvSpPr>
        <p:spPr>
          <a:xfrm>
            <a:off x="804672" y="682752"/>
            <a:ext cx="10549128" cy="5494211"/>
          </a:xfrm>
        </p:spPr>
        <p:txBody>
          <a:bodyPr>
            <a:normAutofit/>
          </a:bodyPr>
          <a:p>
            <a:pPr indent="-514350" marL="514350">
              <a:buFont typeface="+mj-lt"/>
              <a:buAutoNum type="arabicPeriod"/>
            </a:pPr>
            <a:r>
              <a:rPr b="1" dirty="0" lang="en-US"/>
              <a:t>Causes</a:t>
            </a:r>
            <a:endParaRPr dirty="0" lang="en-US"/>
          </a:p>
          <a:p>
            <a:pPr indent="-514350" lvl="0" marL="514350">
              <a:buFont typeface="+mj-lt"/>
              <a:buAutoNum type="arabicPeriod"/>
            </a:pPr>
            <a:r>
              <a:rPr dirty="0" lang="en-US"/>
              <a:t>Nutritional deficiencies</a:t>
            </a:r>
          </a:p>
          <a:p>
            <a:pPr indent="-514350" lvl="0" marL="514350">
              <a:buFont typeface="+mj-lt"/>
              <a:buAutoNum type="arabicPeriod"/>
            </a:pPr>
            <a:r>
              <a:rPr dirty="0" lang="en-US"/>
              <a:t>Malaria</a:t>
            </a:r>
          </a:p>
          <a:p>
            <a:pPr indent="-514350" lvl="0" marL="514350">
              <a:buFont typeface="+mj-lt"/>
              <a:buAutoNum type="arabicPeriod"/>
            </a:pPr>
            <a:r>
              <a:rPr dirty="0" lang="en-US"/>
              <a:t>Intestinal </a:t>
            </a:r>
            <a:r>
              <a:rPr dirty="0" lang="en-US" err="1"/>
              <a:t>parastic</a:t>
            </a:r>
            <a:r>
              <a:rPr dirty="0" lang="en-US"/>
              <a:t> infections</a:t>
            </a:r>
          </a:p>
          <a:p>
            <a:pPr indent="-514350" lvl="0" marL="514350">
              <a:buFont typeface="+mj-lt"/>
              <a:buAutoNum type="arabicPeriod"/>
            </a:pPr>
            <a:r>
              <a:rPr dirty="0" lang="en-US"/>
              <a:t>Chronic infections e.g. HIV</a:t>
            </a:r>
          </a:p>
          <a:p>
            <a:pPr indent="-514350" lvl="0" marL="514350">
              <a:buFont typeface="+mj-lt"/>
              <a:buAutoNum type="arabicPeriod"/>
            </a:pPr>
            <a:r>
              <a:rPr dirty="0" lang="en-US"/>
              <a:t>Malabsorption.</a:t>
            </a:r>
          </a:p>
          <a:p>
            <a:pPr indent="-514350" lvl="0" marL="514350">
              <a:buFont typeface="+mj-lt"/>
              <a:buAutoNum type="arabicPeriod"/>
            </a:pPr>
            <a:r>
              <a:rPr dirty="0" lang="en-US"/>
              <a:t>Not breastfeeding</a:t>
            </a:r>
          </a:p>
          <a:p>
            <a:pPr indent="-514350" lvl="0" marL="514350">
              <a:buFont typeface="+mj-lt"/>
              <a:buAutoNum type="arabicPeriod"/>
            </a:pPr>
            <a:r>
              <a:rPr dirty="0" lang="en-US"/>
              <a:t>Diet rich in caffeine or cereals which inhibit iron absorption</a:t>
            </a:r>
            <a:r>
              <a:rPr dirty="0" lang="en-US" smtClean="0"/>
              <a:t>.</a:t>
            </a:r>
            <a:endParaRPr dirty="0" lang="en-US"/>
          </a:p>
          <a:p>
            <a:r>
              <a:rPr b="1" dirty="0" lang="en-US"/>
              <a:t>Assignment; read and make notes on signs and symptoms of anemia and the management</a:t>
            </a:r>
            <a:endParaRPr dirty="0" lang="en-US"/>
          </a:p>
          <a:p>
            <a:endParaRPr dirty="0" lang="en-US"/>
          </a:p>
          <a:p>
            <a:endParaRPr dirty="0" lang="en-US"/>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48992" name="Title 1"/>
          <p:cNvSpPr>
            <a:spLocks noGrp="1"/>
          </p:cNvSpPr>
          <p:nvPr>
            <p:ph type="title"/>
          </p:nvPr>
        </p:nvSpPr>
        <p:spPr>
          <a:xfrm>
            <a:off x="1060704" y="97537"/>
            <a:ext cx="10293096" cy="1280160"/>
          </a:xfrm>
        </p:spPr>
        <p:txBody>
          <a:bodyPr/>
          <a:p>
            <a:r>
              <a:rPr b="1" dirty="0" sz="3200" lang="en-US">
                <a:latin typeface="Times New Roman" panose="02020603050405020304" pitchFamily="18" charset="0"/>
                <a:cs typeface="Times New Roman" panose="02020603050405020304" pitchFamily="18" charset="0"/>
              </a:rPr>
              <a:t>IODINE DEFICIENCY</a:t>
            </a:r>
            <a:r>
              <a:rPr dirty="0" lang="en-US"/>
              <a:t/>
            </a:r>
            <a:br>
              <a:rPr dirty="0" lang="en-US"/>
            </a:br>
            <a:endParaRPr dirty="0" lang="en-US"/>
          </a:p>
        </p:txBody>
      </p:sp>
      <p:sp>
        <p:nvSpPr>
          <p:cNvPr id="1048993" name="Content Placeholder 2"/>
          <p:cNvSpPr>
            <a:spLocks noGrp="1"/>
          </p:cNvSpPr>
          <p:nvPr>
            <p:ph idx="1"/>
          </p:nvPr>
        </p:nvSpPr>
        <p:spPr>
          <a:xfrm>
            <a:off x="1060704" y="731520"/>
            <a:ext cx="10293096" cy="5791200"/>
          </a:xfrm>
        </p:spPr>
        <p:txBody>
          <a:bodyPr>
            <a:normAutofit fontScale="92500" lnSpcReduction="10000"/>
          </a:bodyPr>
          <a:p>
            <a:pPr indent="0" marL="0">
              <a:buNone/>
            </a:pPr>
            <a:r>
              <a:rPr dirty="0" lang="en-US"/>
              <a:t>Causes a variety of disorder including:-</a:t>
            </a:r>
          </a:p>
          <a:p>
            <a:pPr lvl="0"/>
            <a:r>
              <a:rPr dirty="0" lang="en-US"/>
              <a:t>Thyroid enlargement (goiter)</a:t>
            </a:r>
          </a:p>
          <a:p>
            <a:pPr lvl="0"/>
            <a:r>
              <a:rPr dirty="0" lang="en-US"/>
              <a:t>Miscarriages and still births</a:t>
            </a:r>
          </a:p>
          <a:p>
            <a:pPr lvl="0"/>
            <a:r>
              <a:rPr dirty="0" lang="en-US"/>
              <a:t>Neonatal and juvenile thyroid insufficiency</a:t>
            </a:r>
          </a:p>
          <a:p>
            <a:pPr lvl="0"/>
            <a:r>
              <a:rPr dirty="0" lang="en-US"/>
              <a:t>Dwarfism</a:t>
            </a:r>
          </a:p>
          <a:p>
            <a:pPr lvl="0"/>
            <a:r>
              <a:rPr dirty="0" lang="en-US"/>
              <a:t>Mental defects </a:t>
            </a:r>
          </a:p>
          <a:p>
            <a:pPr lvl="0"/>
            <a:r>
              <a:rPr dirty="0" lang="en-US"/>
              <a:t>Deaf </a:t>
            </a:r>
            <a:r>
              <a:rPr dirty="0" lang="en-US" err="1"/>
              <a:t>mutism</a:t>
            </a:r>
            <a:endParaRPr dirty="0" lang="en-US"/>
          </a:p>
          <a:p>
            <a:pPr lvl="0"/>
            <a:r>
              <a:rPr dirty="0" lang="en-US"/>
              <a:t>Spastic weakness and paralysis</a:t>
            </a:r>
          </a:p>
          <a:p>
            <a:pPr indent="0" marL="0">
              <a:buNone/>
            </a:pPr>
            <a:r>
              <a:rPr b="1" dirty="0" lang="en-US"/>
              <a:t>Causes</a:t>
            </a:r>
            <a:endParaRPr dirty="0" lang="en-US"/>
          </a:p>
          <a:p>
            <a:r>
              <a:rPr dirty="0" lang="en-US"/>
              <a:t>Lack of iodine in the diet</a:t>
            </a:r>
          </a:p>
          <a:p>
            <a:pPr indent="0" marL="0">
              <a:buNone/>
            </a:pPr>
            <a:r>
              <a:rPr b="1" dirty="0" lang="en-US"/>
              <a:t>Treatment</a:t>
            </a:r>
            <a:endParaRPr dirty="0" lang="en-US"/>
          </a:p>
          <a:p>
            <a:r>
              <a:rPr dirty="0" lang="en-US"/>
              <a:t>Iodized oil administered per oral 3, 6 or 12 monthly or I.M injection every 2 years.</a:t>
            </a:r>
          </a:p>
          <a:p>
            <a:endParaRPr dirty="0" 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8994" name="Title 1"/>
          <p:cNvSpPr>
            <a:spLocks noGrp="1"/>
          </p:cNvSpPr>
          <p:nvPr>
            <p:ph type="title"/>
          </p:nvPr>
        </p:nvSpPr>
        <p:spPr>
          <a:xfrm>
            <a:off x="1048512" y="365125"/>
            <a:ext cx="10305288" cy="1049147"/>
          </a:xfrm>
        </p:spPr>
        <p:txBody>
          <a:bodyPr>
            <a:normAutofit fontScale="90000"/>
          </a:bodyPr>
          <a:p>
            <a:r>
              <a:rPr b="1" dirty="0" sz="3200" lang="en-US"/>
              <a:t>Prevention</a:t>
            </a:r>
            <a:r>
              <a:rPr dirty="0" lang="en-US"/>
              <a:t/>
            </a:r>
            <a:br>
              <a:rPr dirty="0" lang="en-US"/>
            </a:br>
            <a:endParaRPr dirty="0" lang="en-US"/>
          </a:p>
        </p:txBody>
      </p:sp>
      <p:sp>
        <p:nvSpPr>
          <p:cNvPr id="1048995" name="Content Placeholder 2"/>
          <p:cNvSpPr>
            <a:spLocks noGrp="1"/>
          </p:cNvSpPr>
          <p:nvPr>
            <p:ph idx="1"/>
          </p:nvPr>
        </p:nvSpPr>
        <p:spPr>
          <a:xfrm>
            <a:off x="1048512" y="816864"/>
            <a:ext cx="10305288" cy="5730240"/>
          </a:xfrm>
        </p:spPr>
        <p:txBody>
          <a:bodyPr>
            <a:normAutofit/>
          </a:bodyPr>
          <a:p>
            <a:r>
              <a:rPr dirty="0" lang="en-US"/>
              <a:t>Intake of iodine in foods </a:t>
            </a:r>
            <a:r>
              <a:rPr dirty="0" lang="en-US" err="1"/>
              <a:t>e.g</a:t>
            </a:r>
            <a:r>
              <a:rPr dirty="0" lang="en-US"/>
              <a:t> iodized common salts</a:t>
            </a:r>
          </a:p>
          <a:p>
            <a:r>
              <a:rPr dirty="0" lang="en-US"/>
              <a:t>The adult requirement is 150 micrograms rising to 200 micrograms during pregnancy.</a:t>
            </a:r>
          </a:p>
          <a:p>
            <a:pPr indent="0" marL="0">
              <a:buNone/>
            </a:pPr>
            <a:r>
              <a:rPr b="1" dirty="0" lang="en-US"/>
              <a:t>Micronutrient deficiency</a:t>
            </a:r>
            <a:endParaRPr dirty="0" lang="en-US"/>
          </a:p>
          <a:p>
            <a:r>
              <a:rPr dirty="0" lang="en-US"/>
              <a:t>Most micronutrients are classed as </a:t>
            </a:r>
            <a:r>
              <a:rPr b="1" dirty="0" lang="en-US"/>
              <a:t>Type </a:t>
            </a:r>
            <a:r>
              <a:rPr b="1" dirty="0" lang="en-US" err="1"/>
              <a:t>I;</a:t>
            </a:r>
            <a:r>
              <a:rPr dirty="0" lang="en-US" err="1"/>
              <a:t>includes</a:t>
            </a:r>
            <a:r>
              <a:rPr dirty="0" lang="en-US"/>
              <a:t> iodine, iron, Vitamins A and C. </a:t>
            </a:r>
          </a:p>
          <a:p>
            <a:r>
              <a:rPr dirty="0" lang="en-US"/>
              <a:t>Deficiencies in </a:t>
            </a:r>
            <a:r>
              <a:rPr b="1" dirty="0" lang="en-US"/>
              <a:t>Type I </a:t>
            </a:r>
            <a:r>
              <a:rPr dirty="0" lang="en-US"/>
              <a:t>micronutrients do not affect growth (i.e. the individual can have normal growth with appropriate weight and still be deficient in micronutrients) and thus deficiency in </a:t>
            </a:r>
            <a:r>
              <a:rPr b="1" dirty="0" lang="en-US"/>
              <a:t>Type I </a:t>
            </a:r>
            <a:r>
              <a:rPr dirty="0" lang="en-US"/>
              <a:t>micronutrients is not determined by anthropometric measurement. </a:t>
            </a:r>
          </a:p>
          <a:p>
            <a:r>
              <a:rPr dirty="0" lang="en-US"/>
              <a:t>Deficiencies in </a:t>
            </a:r>
            <a:r>
              <a:rPr b="1" dirty="0" lang="en-US"/>
              <a:t>Type I </a:t>
            </a:r>
            <a:r>
              <a:rPr dirty="0" lang="en-US"/>
              <a:t>micronutrients will cause major illness such as </a:t>
            </a:r>
            <a:r>
              <a:rPr dirty="0" lang="en-US" err="1"/>
              <a:t>anaemia</a:t>
            </a:r>
            <a:r>
              <a:rPr dirty="0" lang="en-US"/>
              <a:t>, scurvy and impaired immunity. </a:t>
            </a:r>
          </a:p>
          <a:p>
            <a:endParaRPr dirty="0" lang="en-US"/>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8996" name="Title 1"/>
          <p:cNvSpPr>
            <a:spLocks noGrp="1"/>
          </p:cNvSpPr>
          <p:nvPr>
            <p:ph type="title"/>
          </p:nvPr>
        </p:nvSpPr>
        <p:spPr/>
        <p:txBody>
          <a:bodyPr/>
          <a:p>
            <a:r>
              <a:rPr b="1" dirty="0" lang="en-US"/>
              <a:t>Prevention</a:t>
            </a:r>
            <a:endParaRPr dirty="0" lang="en-US"/>
          </a:p>
        </p:txBody>
      </p:sp>
      <p:sp>
        <p:nvSpPr>
          <p:cNvPr id="1048997" name="Content Placeholder 2"/>
          <p:cNvSpPr>
            <a:spLocks noGrp="1"/>
          </p:cNvSpPr>
          <p:nvPr>
            <p:ph idx="1"/>
          </p:nvPr>
        </p:nvSpPr>
        <p:spPr>
          <a:xfrm>
            <a:off x="838200" y="1438656"/>
            <a:ext cx="10515600" cy="4738307"/>
          </a:xfrm>
        </p:spPr>
        <p:txBody>
          <a:bodyPr/>
          <a:p>
            <a:pPr indent="0" marL="0">
              <a:buNone/>
            </a:pPr>
            <a:r>
              <a:rPr b="1" dirty="0" lang="en-US"/>
              <a:t>Type II micronutrients</a:t>
            </a:r>
            <a:endParaRPr dirty="0" lang="en-US"/>
          </a:p>
          <a:p>
            <a:pPr indent="0" marL="0">
              <a:buNone/>
            </a:pPr>
            <a:r>
              <a:rPr dirty="0" lang="en-US"/>
              <a:t> </a:t>
            </a:r>
            <a:r>
              <a:rPr b="1" dirty="0" lang="en-US"/>
              <a:t>Type 2 </a:t>
            </a:r>
            <a:r>
              <a:rPr dirty="0" lang="en-US"/>
              <a:t>micronutrients, includes magnesium, </a:t>
            </a:r>
            <a:r>
              <a:rPr dirty="0" lang="en-US" err="1"/>
              <a:t>sulphur</a:t>
            </a:r>
            <a:r>
              <a:rPr dirty="0" lang="en-US"/>
              <a:t>, nitrogen, essential amino-acids, phosphorus, zinc, potassium, sodium and chloride, are essential for growth and tissue repair. </a:t>
            </a:r>
          </a:p>
          <a:p>
            <a:pPr indent="0" marL="0">
              <a:buNone/>
            </a:pPr>
            <a:r>
              <a:rPr b="1" dirty="0" lang="en-US"/>
              <a:t>Type 2 </a:t>
            </a:r>
            <a:r>
              <a:rPr dirty="0" lang="en-US"/>
              <a:t>micronutrients are required only in small quantities, but the correct balance is essential for good health. </a:t>
            </a:r>
          </a:p>
          <a:p>
            <a:pPr indent="0" marL="0">
              <a:buNone/>
            </a:pPr>
            <a:r>
              <a:rPr dirty="0" lang="en-US"/>
              <a:t>A deficiency in any of the </a:t>
            </a:r>
            <a:r>
              <a:rPr b="1" dirty="0" lang="en-US"/>
              <a:t>Type 2 </a:t>
            </a:r>
            <a:r>
              <a:rPr dirty="0" lang="en-US"/>
              <a:t>micronutrients will lead to growth failure, measured by stunting and wasting.</a:t>
            </a:r>
          </a:p>
          <a:p>
            <a:r>
              <a:rPr b="1" dirty="0" lang="en-US"/>
              <a:t>Assignment; read and make notes on mineral deficiencies</a:t>
            </a:r>
            <a:endParaRPr dirty="0" lang="en-US"/>
          </a:p>
          <a:p>
            <a:endParaRPr dirty="0" lang="en-US"/>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8998" name="Title 1"/>
          <p:cNvSpPr>
            <a:spLocks noGrp="1"/>
          </p:cNvSpPr>
          <p:nvPr>
            <p:ph type="title"/>
          </p:nvPr>
        </p:nvSpPr>
        <p:spPr/>
        <p:txBody>
          <a:bodyPr/>
          <a:p>
            <a:r>
              <a:rPr b="1" dirty="0" lang="en-US" smtClean="0"/>
              <a:t>References</a:t>
            </a:r>
            <a:endParaRPr b="1" dirty="0" lang="en-US"/>
          </a:p>
        </p:txBody>
      </p:sp>
      <p:sp>
        <p:nvSpPr>
          <p:cNvPr id="1048999" name="Content Placeholder 2"/>
          <p:cNvSpPr>
            <a:spLocks noGrp="1"/>
          </p:cNvSpPr>
          <p:nvPr>
            <p:ph idx="1"/>
          </p:nvPr>
        </p:nvSpPr>
        <p:spPr/>
        <p:txBody>
          <a:bodyPr/>
          <a:p>
            <a:r>
              <a:rPr altLang="en-US" dirty="0" lang="en-US"/>
              <a:t>Kenya National Clinical Nutrition and dietetics (2010)Reference Manual  . MOH,</a:t>
            </a:r>
          </a:p>
          <a:p>
            <a:r>
              <a:rPr altLang="en-US" dirty="0" lang="en-US"/>
              <a:t>Sue R.D( 2002)Essentials of Nutrition and Diet </a:t>
            </a:r>
            <a:r>
              <a:rPr altLang="en-US" dirty="0" lang="en-US" err="1"/>
              <a:t>therapy.california</a:t>
            </a:r>
            <a:r>
              <a:rPr altLang="en-US" dirty="0" lang="en-US"/>
              <a:t>  8</a:t>
            </a:r>
            <a:r>
              <a:rPr altLang="en-US" baseline="30000" dirty="0" lang="en-US"/>
              <a:t>th</a:t>
            </a:r>
            <a:r>
              <a:rPr altLang="en-US" dirty="0" lang="en-US"/>
              <a:t> ed.</a:t>
            </a:r>
          </a:p>
          <a:p>
            <a:r>
              <a:rPr altLang="en-US" dirty="0" lang="en-US">
                <a:hlinkClick r:id="rId1"/>
              </a:rPr>
              <a:t>www.andjrnl.org</a:t>
            </a:r>
            <a:endParaRPr altLang="en-US" dirty="0" lang="en-US"/>
          </a:p>
          <a:p>
            <a:r>
              <a:rPr altLang="en-US" dirty="0" lang="en-US"/>
              <a:t>Wood c. (2008 )community health  AMREF.</a:t>
            </a:r>
          </a:p>
          <a:p>
            <a:r>
              <a:rPr dirty="0" lang="en-US" err="1" smtClean="0"/>
              <a:t>Etc</a:t>
            </a:r>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645" name="Title 1"/>
          <p:cNvSpPr>
            <a:spLocks noGrp="1"/>
          </p:cNvSpPr>
          <p:nvPr>
            <p:ph type="title"/>
          </p:nvPr>
        </p:nvSpPr>
        <p:spPr/>
        <p:txBody>
          <a:bodyPr>
            <a:normAutofit/>
          </a:bodyPr>
          <a:p>
            <a:r>
              <a:rPr b="1" dirty="0" sz="3200" lang="en-US"/>
              <a:t>Daily requirements </a:t>
            </a:r>
            <a:r>
              <a:rPr dirty="0" sz="3200" lang="en-US"/>
              <a:t/>
            </a:r>
            <a:br>
              <a:rPr dirty="0" sz="3200" lang="en-US"/>
            </a:br>
            <a:endParaRPr dirty="0" sz="3200" lang="en-US"/>
          </a:p>
        </p:txBody>
      </p:sp>
      <p:sp>
        <p:nvSpPr>
          <p:cNvPr id="1048646" name="Content Placeholder 2"/>
          <p:cNvSpPr>
            <a:spLocks noGrp="1"/>
          </p:cNvSpPr>
          <p:nvPr>
            <p:ph idx="1"/>
          </p:nvPr>
        </p:nvSpPr>
        <p:spPr>
          <a:xfrm>
            <a:off x="838200" y="1414272"/>
            <a:ext cx="10515600" cy="4762691"/>
          </a:xfrm>
        </p:spPr>
        <p:txBody>
          <a:bodyPr>
            <a:normAutofit/>
          </a:bodyPr>
          <a:p>
            <a:pPr indent="0" marL="0">
              <a:buNone/>
            </a:pPr>
            <a:r>
              <a:rPr dirty="0" lang="en-US"/>
              <a:t>The optimum quantity is 50-70% of the total energy requirements.</a:t>
            </a:r>
          </a:p>
          <a:p>
            <a:pPr indent="0" marL="0">
              <a:buNone/>
            </a:pPr>
            <a:r>
              <a:rPr b="1" dirty="0" lang="en-US"/>
              <a:t>Deficiency /excess</a:t>
            </a:r>
            <a:endParaRPr dirty="0" lang="en-US"/>
          </a:p>
          <a:p>
            <a:r>
              <a:rPr dirty="0" lang="en-US" smtClean="0"/>
              <a:t>Since </a:t>
            </a:r>
            <a:r>
              <a:rPr dirty="0" lang="en-US"/>
              <a:t>it is necessary to prevent problems of muscle and fat breakdown, it is deficiency will result in the same wasting in Marasmus with production of ketone bodies in the blood resulting in ketosis.</a:t>
            </a:r>
          </a:p>
          <a:p>
            <a:r>
              <a:rPr dirty="0" lang="en-US" smtClean="0"/>
              <a:t>Some </a:t>
            </a:r>
            <a:r>
              <a:rPr dirty="0" lang="en-US"/>
              <a:t>diseases are thought to be predisposed by reduced intake of dietary intake of roughage/ </a:t>
            </a:r>
            <a:r>
              <a:rPr dirty="0" lang="en-US" err="1"/>
              <a:t>fibre</a:t>
            </a:r>
            <a:r>
              <a:rPr dirty="0" lang="en-US"/>
              <a:t> which results in constipation e.g. colonic cancer, appendicitis, gallstones etc.</a:t>
            </a:r>
          </a:p>
          <a:p>
            <a:pPr indent="0" marL="0">
              <a:buNone/>
            </a:pPr>
            <a:endParaRPr dirty="0" lang="en-US"/>
          </a:p>
          <a:p>
            <a:endParaRPr dirty="0"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647"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FATS</a:t>
            </a:r>
            <a:endParaRPr dirty="0" sz="3200" lang="en-US">
              <a:latin typeface="Times New Roman" panose="02020603050405020304" pitchFamily="18" charset="0"/>
              <a:cs typeface="Times New Roman" panose="02020603050405020304" pitchFamily="18" charset="0"/>
            </a:endParaRPr>
          </a:p>
        </p:txBody>
      </p:sp>
      <p:sp>
        <p:nvSpPr>
          <p:cNvPr id="1048648" name="Content Placeholder 2"/>
          <p:cNvSpPr>
            <a:spLocks noGrp="1"/>
          </p:cNvSpPr>
          <p:nvPr>
            <p:ph idx="1"/>
          </p:nvPr>
        </p:nvSpPr>
        <p:spPr>
          <a:xfrm>
            <a:off x="838200" y="1690688"/>
            <a:ext cx="10515600" cy="4486275"/>
          </a:xfrm>
        </p:spPr>
        <p:txBody>
          <a:bodyPr/>
          <a:p>
            <a:pPr indent="0" marL="0">
              <a:buNone/>
            </a:pPr>
            <a:r>
              <a:rPr dirty="0" lang="en-US"/>
              <a:t>These are lipids that are solid at room temperature. Lipids are compounds that are insoluble in water but soluble in organic solvents like ethanol or alcohol. They are made up of carbon, hydrogen and oxygen. The hydrogen and oxygen proportions are not the same as those of water and thus differ with carbohydrates.</a:t>
            </a:r>
          </a:p>
          <a:p>
            <a:pPr indent="0" marL="0">
              <a:buNone/>
            </a:pPr>
            <a:r>
              <a:rPr b="1" dirty="0" lang="en-US"/>
              <a:t>They are classified as saturated and non saturated fats.</a:t>
            </a:r>
          </a:p>
          <a:p>
            <a:endParaRPr b="1" dirty="0" lang="en-US"/>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649" name="Title 1"/>
          <p:cNvSpPr>
            <a:spLocks noGrp="1"/>
          </p:cNvSpPr>
          <p:nvPr>
            <p:ph type="title"/>
          </p:nvPr>
        </p:nvSpPr>
        <p:spPr>
          <a:xfrm>
            <a:off x="902208" y="365125"/>
            <a:ext cx="10451592" cy="793115"/>
          </a:xfrm>
        </p:spPr>
        <p:txBody>
          <a:bodyPr>
            <a:normAutofit/>
          </a:bodyPr>
          <a:p>
            <a:r>
              <a:rPr b="1" dirty="0" sz="3200" lang="en-US" smtClean="0">
                <a:latin typeface="Times New Roman" panose="02020603050405020304" pitchFamily="18" charset="0"/>
                <a:cs typeface="Times New Roman" panose="02020603050405020304" pitchFamily="18" charset="0"/>
              </a:rPr>
              <a:t>Fats…..</a:t>
            </a:r>
            <a:r>
              <a:rPr b="1" dirty="0" sz="3200" lang="en-US" err="1" smtClean="0">
                <a:latin typeface="Times New Roman" panose="02020603050405020304" pitchFamily="18" charset="0"/>
                <a:cs typeface="Times New Roman" panose="02020603050405020304" pitchFamily="18" charset="0"/>
              </a:rPr>
              <a:t>ct</a:t>
            </a:r>
            <a:endParaRPr b="1" dirty="0" sz="3200" lang="en-US">
              <a:latin typeface="Times New Roman" panose="02020603050405020304" pitchFamily="18" charset="0"/>
              <a:cs typeface="Times New Roman" panose="02020603050405020304" pitchFamily="18" charset="0"/>
            </a:endParaRPr>
          </a:p>
        </p:txBody>
      </p:sp>
      <p:sp>
        <p:nvSpPr>
          <p:cNvPr id="1048650" name="Content Placeholder 2"/>
          <p:cNvSpPr>
            <a:spLocks noGrp="1"/>
          </p:cNvSpPr>
          <p:nvPr>
            <p:ph idx="1"/>
          </p:nvPr>
        </p:nvSpPr>
        <p:spPr>
          <a:xfrm>
            <a:off x="743712" y="1036320"/>
            <a:ext cx="10610088" cy="5425440"/>
          </a:xfrm>
        </p:spPr>
        <p:txBody>
          <a:bodyPr>
            <a:normAutofit fontScale="95833" lnSpcReduction="10000"/>
          </a:bodyPr>
          <a:p>
            <a:pPr indent="0" lvl="0" marL="0">
              <a:buNone/>
            </a:pPr>
            <a:r>
              <a:rPr b="1" dirty="0" lang="en-US"/>
              <a:t>Saturate</a:t>
            </a:r>
            <a:r>
              <a:rPr dirty="0" lang="en-US"/>
              <a:t>d –these are animal fats and contain saturated fatty acids and glycerol. They are found in milk products, meat and eggs. All animal protein sources contain saturated fats. Cholesterol is a saturated fat of clinical importance and is produced in the body but can be found in meat and egg yolk.</a:t>
            </a:r>
          </a:p>
          <a:p>
            <a:pPr indent="0" lvl="0" marL="0">
              <a:buNone/>
            </a:pPr>
            <a:r>
              <a:rPr b="1" dirty="0" lang="en-US"/>
              <a:t>Unsaturated</a:t>
            </a:r>
            <a:r>
              <a:rPr dirty="0" lang="en-US"/>
              <a:t>- this is vegetable fat containing unsaturated fatty acids and glycerol and is found in margarine and vegetable oil. There are three main poly unsaturated fats which are essential in that they cannot be synthesized by the body. Thus must be contained in the diet since they are necessary in the synthesis of plasma membrane lipids, prostaglandins, </a:t>
            </a:r>
            <a:r>
              <a:rPr dirty="0" lang="en-US" err="1"/>
              <a:t>leukotrines</a:t>
            </a:r>
            <a:r>
              <a:rPr dirty="0" lang="en-US"/>
              <a:t> </a:t>
            </a:r>
            <a:r>
              <a:rPr dirty="0" lang="en-US" err="1"/>
              <a:t>e.t.c</a:t>
            </a:r>
            <a:r>
              <a:rPr dirty="0" lang="en-US"/>
              <a:t>. They are</a:t>
            </a:r>
          </a:p>
          <a:p>
            <a:pPr lvl="1"/>
            <a:r>
              <a:rPr dirty="0" lang="en-US"/>
              <a:t>Linoleic acid</a:t>
            </a:r>
          </a:p>
          <a:p>
            <a:pPr lvl="1"/>
            <a:r>
              <a:rPr dirty="0" lang="en-US" err="1"/>
              <a:t>Linolenic</a:t>
            </a:r>
            <a:r>
              <a:rPr dirty="0" lang="en-US"/>
              <a:t> acids</a:t>
            </a:r>
          </a:p>
          <a:p>
            <a:pPr lvl="1"/>
            <a:r>
              <a:rPr dirty="0" lang="en-US" err="1"/>
              <a:t>Arachidonic</a:t>
            </a:r>
            <a:r>
              <a:rPr dirty="0" lang="en-US"/>
              <a:t> acids</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651"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Functions</a:t>
            </a:r>
            <a:r>
              <a:rPr b="1" dirty="0" lang="en-US"/>
              <a:t> </a:t>
            </a:r>
            <a:endParaRPr dirty="0" lang="en-US"/>
          </a:p>
        </p:txBody>
      </p:sp>
      <p:sp>
        <p:nvSpPr>
          <p:cNvPr id="1048652" name="Content Placeholder 2"/>
          <p:cNvSpPr>
            <a:spLocks noGrp="1"/>
          </p:cNvSpPr>
          <p:nvPr>
            <p:ph idx="1"/>
          </p:nvPr>
        </p:nvSpPr>
        <p:spPr>
          <a:xfrm>
            <a:off x="838200" y="1313560"/>
            <a:ext cx="10475976" cy="5318887"/>
          </a:xfrm>
        </p:spPr>
        <p:txBody>
          <a:bodyPr>
            <a:normAutofit fontScale="96429" lnSpcReduction="10000"/>
          </a:bodyPr>
          <a:p>
            <a:pPr indent="-514350" lvl="0" marL="514350">
              <a:buFont typeface="+mj-lt"/>
              <a:buAutoNum type="arabicPeriod"/>
            </a:pPr>
            <a:r>
              <a:rPr dirty="0" lang="en-US"/>
              <a:t>Provision of most concentrated sources of chemical energy and heat.</a:t>
            </a:r>
          </a:p>
          <a:p>
            <a:pPr indent="-514350" lvl="0" marL="514350">
              <a:buFont typeface="+mj-lt"/>
              <a:buAutoNum type="arabicPeriod"/>
            </a:pPr>
            <a:r>
              <a:rPr dirty="0" lang="en-US"/>
              <a:t>Support of certain body organs e.g. kidneys, eyes</a:t>
            </a:r>
          </a:p>
          <a:p>
            <a:pPr indent="-514350" lvl="0" marL="514350">
              <a:buFont typeface="+mj-lt"/>
              <a:buAutoNum type="arabicPeriod"/>
            </a:pPr>
            <a:r>
              <a:rPr dirty="0" lang="en-US"/>
              <a:t>Transport and storage of fat soluble vitamins e.g. A, D, E, K.</a:t>
            </a:r>
          </a:p>
          <a:p>
            <a:pPr indent="-514350" lvl="0" marL="514350">
              <a:buFont typeface="+mj-lt"/>
              <a:buAutoNum type="arabicPeriod"/>
            </a:pPr>
            <a:r>
              <a:rPr dirty="0" lang="en-US"/>
              <a:t>Constituent of nerve sheaths and of sebum, the secretion of sebaceous glands in the skin.</a:t>
            </a:r>
          </a:p>
          <a:p>
            <a:pPr indent="-514350" lvl="0" marL="514350">
              <a:buFont typeface="+mj-lt"/>
              <a:buAutoNum type="arabicPeriod"/>
            </a:pPr>
            <a:r>
              <a:rPr dirty="0" lang="en-US"/>
              <a:t>Formulation of cholesterol and steroid hormones.</a:t>
            </a:r>
          </a:p>
          <a:p>
            <a:pPr indent="-514350" lvl="0" marL="514350">
              <a:buFont typeface="+mj-lt"/>
              <a:buAutoNum type="arabicPeriod"/>
            </a:pPr>
            <a:r>
              <a:rPr dirty="0" lang="en-US"/>
              <a:t>Insulation e.g. as a subcutaneous layer it reduces heat loss through the skin </a:t>
            </a:r>
          </a:p>
          <a:p>
            <a:pPr indent="-514350" lvl="0" marL="514350">
              <a:buFont typeface="+mj-lt"/>
              <a:buAutoNum type="arabicPeriod"/>
            </a:pPr>
            <a:r>
              <a:rPr dirty="0" lang="en-US"/>
              <a:t>Storage of energy in the adipose tissue</a:t>
            </a:r>
          </a:p>
          <a:p>
            <a:pPr indent="-514350" lvl="0" marL="514350">
              <a:buFont typeface="+mj-lt"/>
              <a:buAutoNum type="arabicPeriod"/>
            </a:pPr>
            <a:r>
              <a:rPr dirty="0" lang="en-US"/>
              <a:t>Satiety value- gastric emptying time is prolonged in chime containing fat thus prolonging the return of hunger</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653" name="Title 1"/>
          <p:cNvSpPr>
            <a:spLocks noGrp="1"/>
          </p:cNvSpPr>
          <p:nvPr>
            <p:ph type="title"/>
          </p:nvPr>
        </p:nvSpPr>
        <p:spPr>
          <a:xfrm>
            <a:off x="838200" y="365125"/>
            <a:ext cx="10515600" cy="890651"/>
          </a:xfrm>
        </p:spPr>
        <p:txBody>
          <a:bodyPr>
            <a:normAutofit/>
          </a:bodyPr>
          <a:p>
            <a:r>
              <a:rPr b="1" dirty="0" sz="3200" lang="en-US"/>
              <a:t>Sources</a:t>
            </a:r>
            <a:endParaRPr dirty="0" sz="3200" lang="en-US"/>
          </a:p>
        </p:txBody>
      </p:sp>
      <p:sp>
        <p:nvSpPr>
          <p:cNvPr id="1048654" name="Content Placeholder 2"/>
          <p:cNvSpPr>
            <a:spLocks noGrp="1"/>
          </p:cNvSpPr>
          <p:nvPr>
            <p:ph idx="1"/>
          </p:nvPr>
        </p:nvSpPr>
        <p:spPr>
          <a:xfrm>
            <a:off x="838200" y="1255776"/>
            <a:ext cx="10515600" cy="5315712"/>
          </a:xfrm>
        </p:spPr>
        <p:txBody>
          <a:bodyPr>
            <a:normAutofit/>
          </a:bodyPr>
          <a:p>
            <a:pPr indent="0" marL="0">
              <a:buNone/>
            </a:pPr>
            <a:r>
              <a:rPr b="1" dirty="0" lang="en-US"/>
              <a:t>Animal </a:t>
            </a:r>
            <a:r>
              <a:rPr dirty="0" lang="en-US"/>
              <a:t>sources for non-essential fatty acids and marine fish oils like cod-liver oil for essential fats</a:t>
            </a:r>
          </a:p>
          <a:p>
            <a:pPr indent="0" marL="0">
              <a:buNone/>
            </a:pPr>
            <a:r>
              <a:rPr b="1" dirty="0" lang="en-US" smtClean="0"/>
              <a:t>Vegetable </a:t>
            </a:r>
            <a:r>
              <a:rPr b="1" dirty="0" lang="en-US"/>
              <a:t>sources </a:t>
            </a:r>
            <a:r>
              <a:rPr dirty="0" lang="en-US"/>
              <a:t>– all vegetable oils have essential fat acids except coconut oil.</a:t>
            </a:r>
          </a:p>
          <a:p>
            <a:pPr indent="0" marL="0">
              <a:buNone/>
            </a:pPr>
            <a:r>
              <a:rPr b="1" dirty="0" lang="en-US"/>
              <a:t>Fat malnutrition</a:t>
            </a:r>
            <a:endParaRPr dirty="0" lang="en-US"/>
          </a:p>
          <a:p>
            <a:pPr indent="0" marL="0">
              <a:buNone/>
            </a:pPr>
            <a:r>
              <a:rPr dirty="0" lang="en-US" smtClean="0"/>
              <a:t>deficiency </a:t>
            </a:r>
            <a:r>
              <a:rPr dirty="0" lang="en-US"/>
              <a:t>results in a condition known as </a:t>
            </a:r>
            <a:r>
              <a:rPr dirty="0" lang="en-US" err="1"/>
              <a:t>phrynoderma</a:t>
            </a:r>
            <a:r>
              <a:rPr dirty="0" lang="en-US"/>
              <a:t> which is a form of keratosis of unknown </a:t>
            </a:r>
            <a:r>
              <a:rPr dirty="0" lang="en-US" err="1"/>
              <a:t>aetiology</a:t>
            </a:r>
            <a:r>
              <a:rPr dirty="0" lang="en-US"/>
              <a:t> but thought to be related to fat soluble vitamin deficiency</a:t>
            </a:r>
          </a:p>
          <a:p>
            <a:pPr indent="0" marL="0">
              <a:buNone/>
            </a:pPr>
            <a:r>
              <a:rPr dirty="0" lang="en-US" smtClean="0"/>
              <a:t>Excess </a:t>
            </a:r>
            <a:r>
              <a:rPr dirty="0" lang="en-US"/>
              <a:t>results in obesity and high levels of cholesterol in the body predisposing one to diseases like atherosclerosis, coronary occlusion in coronary heart disease and cerebral vascular accident.</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655" name="Title 1"/>
          <p:cNvSpPr>
            <a:spLocks noGrp="1"/>
          </p:cNvSpPr>
          <p:nvPr>
            <p:ph type="title"/>
          </p:nvPr>
        </p:nvSpPr>
        <p:spPr/>
        <p:txBody>
          <a:bodyPr/>
          <a:p>
            <a:r>
              <a:rPr b="1" dirty="0" lang="en-US"/>
              <a:t>Daily requirement </a:t>
            </a:r>
            <a:r>
              <a:rPr dirty="0" lang="en-US"/>
              <a:t/>
            </a:r>
            <a:br>
              <a:rPr dirty="0" lang="en-US"/>
            </a:br>
            <a:endParaRPr dirty="0" lang="en-US"/>
          </a:p>
        </p:txBody>
      </p:sp>
      <p:sp>
        <p:nvSpPr>
          <p:cNvPr id="1048656" name="Content Placeholder 2"/>
          <p:cNvSpPr>
            <a:spLocks noGrp="1"/>
          </p:cNvSpPr>
          <p:nvPr>
            <p:ph idx="1"/>
          </p:nvPr>
        </p:nvSpPr>
        <p:spPr/>
        <p:txBody>
          <a:bodyPr/>
          <a:p>
            <a:pPr indent="0" marL="0">
              <a:buNone/>
            </a:pPr>
            <a:r>
              <a:rPr dirty="0" lang="en-US"/>
              <a:t>It is suggested to be 10-20 grams of fat per day depending upon the level of calories consumed i.e. 20% of the total energy requirements</a:t>
            </a:r>
          </a:p>
          <a:p>
            <a:pPr indent="0" marL="0">
              <a:buNone/>
            </a:pPr>
            <a:endParaRPr dirty="0" lang="en-US"/>
          </a:p>
          <a:p>
            <a:endParaRPr dirty="0" lang="en-US"/>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598" name="Title 1"/>
          <p:cNvSpPr>
            <a:spLocks noGrp="1"/>
          </p:cNvSpPr>
          <p:nvPr>
            <p:ph type="title"/>
          </p:nvPr>
        </p:nvSpPr>
        <p:spPr>
          <a:xfrm>
            <a:off x="859536" y="85345"/>
            <a:ext cx="10515600" cy="1072896"/>
          </a:xfrm>
        </p:spPr>
        <p:txBody>
          <a:bodyPr>
            <a:normAutofit fontScale="90000"/>
          </a:bodyPr>
          <a:p>
            <a:r>
              <a:rPr b="1" dirty="0" lang="en-US"/>
              <a:t>WATER </a:t>
            </a:r>
            <a:r>
              <a:rPr dirty="0" lang="en-US"/>
              <a:t/>
            </a:r>
            <a:br>
              <a:rPr dirty="0" lang="en-US"/>
            </a:br>
            <a:endParaRPr dirty="0" lang="en-US"/>
          </a:p>
        </p:txBody>
      </p:sp>
      <p:sp>
        <p:nvSpPr>
          <p:cNvPr id="1048599" name="Content Placeholder 2"/>
          <p:cNvSpPr>
            <a:spLocks noGrp="1"/>
          </p:cNvSpPr>
          <p:nvPr>
            <p:ph idx="1"/>
          </p:nvPr>
        </p:nvSpPr>
        <p:spPr>
          <a:xfrm>
            <a:off x="859536" y="694944"/>
            <a:ext cx="10494264" cy="5998464"/>
          </a:xfrm>
        </p:spPr>
        <p:txBody>
          <a:bodyPr/>
          <a:p>
            <a:r>
              <a:rPr dirty="0" lang="en-US"/>
              <a:t>It is the most important nutrient because the functions of the cells occur in a fluid environment. Water makes up about 60-70% of the body weight, approximately 65 in men, 55 % in women and more in infants. Lean people’s body contains more water than that of the obese. Infants are the most vulnerable to water deprivation or loss but everyone needs water for survival. </a:t>
            </a:r>
            <a:endParaRPr dirty="0" lang="en-US" smtClean="0"/>
          </a:p>
          <a:p>
            <a:r>
              <a:rPr dirty="0" lang="en-US" smtClean="0"/>
              <a:t>Huge </a:t>
            </a:r>
            <a:r>
              <a:rPr dirty="0" lang="en-US"/>
              <a:t>amounts of water are lost every day in form of urine, sweat and faeces. This usually balanced in a normal individual by intake in food and fluids to satisfy thirst. Dehydration with serious consequences may occur if intake does not balance loss. There also can be a positive balance in some clinical conditions bringing about serious consequences.</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594" name="Title 1"/>
          <p:cNvSpPr>
            <a:spLocks noGrp="1"/>
          </p:cNvSpPr>
          <p:nvPr>
            <p:ph type="title"/>
          </p:nvPr>
        </p:nvSpPr>
        <p:spPr>
          <a:xfrm>
            <a:off x="838200" y="365125"/>
            <a:ext cx="10515600" cy="878459"/>
          </a:xfrm>
        </p:spPr>
        <p:txBody>
          <a:bodyPr>
            <a:normAutofit/>
          </a:bodyPr>
          <a:p>
            <a:r>
              <a:rPr b="1" dirty="0" sz="3200" lang="en-US"/>
              <a:t>Functions</a:t>
            </a:r>
            <a:endParaRPr dirty="0" sz="3200" lang="en-US"/>
          </a:p>
        </p:txBody>
      </p:sp>
      <p:sp>
        <p:nvSpPr>
          <p:cNvPr id="1048595" name="Content Placeholder 2"/>
          <p:cNvSpPr>
            <a:spLocks noGrp="1"/>
          </p:cNvSpPr>
          <p:nvPr>
            <p:ph idx="1"/>
          </p:nvPr>
        </p:nvSpPr>
        <p:spPr>
          <a:xfrm>
            <a:off x="838200" y="1048512"/>
            <a:ext cx="10515600" cy="5498592"/>
          </a:xfrm>
        </p:spPr>
        <p:txBody>
          <a:bodyPr/>
          <a:p>
            <a:pPr indent="-514350" lvl="0" marL="514350">
              <a:buFont typeface="+mj-lt"/>
              <a:buAutoNum type="arabicPeriod"/>
            </a:pPr>
            <a:r>
              <a:rPr dirty="0" lang="en-US"/>
              <a:t>Provision of a moist internal environment required by all living cell in the body </a:t>
            </a:r>
          </a:p>
          <a:p>
            <a:pPr indent="-514350" lvl="0" marL="514350">
              <a:buFont typeface="+mj-lt"/>
              <a:buAutoNum type="arabicPeriod"/>
            </a:pPr>
            <a:r>
              <a:rPr dirty="0" lang="en-US"/>
              <a:t>Participation in all the chemical reactions that occur in the body.</a:t>
            </a:r>
          </a:p>
          <a:p>
            <a:pPr indent="-514350" lvl="0" marL="514350">
              <a:buFont typeface="+mj-lt"/>
              <a:buAutoNum type="arabicPeriod"/>
            </a:pPr>
            <a:r>
              <a:rPr dirty="0" lang="en-US"/>
              <a:t>Moistening of food as saliva.</a:t>
            </a:r>
          </a:p>
          <a:p>
            <a:pPr indent="-514350" lvl="0" marL="514350">
              <a:buFont typeface="+mj-lt"/>
              <a:buAutoNum type="arabicPeriod"/>
            </a:pPr>
            <a:r>
              <a:rPr dirty="0" lang="en-US"/>
              <a:t>Regulation of body temperature as sweat</a:t>
            </a:r>
          </a:p>
          <a:p>
            <a:pPr indent="-514350" lvl="0" marL="514350">
              <a:buFont typeface="+mj-lt"/>
              <a:buAutoNum type="arabicPeriod"/>
            </a:pPr>
            <a:r>
              <a:rPr dirty="0" lang="en-US"/>
              <a:t>Major constituent of blood and tissue fluid thus is involved in transport of various substances in the body.</a:t>
            </a:r>
          </a:p>
          <a:p>
            <a:pPr indent="-514350" lvl="0" marL="514350">
              <a:buFont typeface="+mj-lt"/>
              <a:buAutoNum type="arabicPeriod"/>
            </a:pPr>
            <a:r>
              <a:rPr dirty="0" lang="en-US"/>
              <a:t>Dilution of waste products and poisonous substances in the body</a:t>
            </a:r>
          </a:p>
          <a:p>
            <a:pPr indent="-514350" lvl="0" marL="514350">
              <a:buFont typeface="+mj-lt"/>
              <a:buAutoNum type="arabicPeriod"/>
            </a:pPr>
            <a:r>
              <a:rPr dirty="0" lang="en-US"/>
              <a:t>Providing medium for secretion of waste products e.g. urine sweat.</a:t>
            </a: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590" name="Title 1"/>
          <p:cNvSpPr>
            <a:spLocks noGrp="1"/>
          </p:cNvSpPr>
          <p:nvPr>
            <p:ph type="title"/>
          </p:nvPr>
        </p:nvSpPr>
        <p:spPr/>
        <p:txBody>
          <a:bodyPr>
            <a:normAutofit/>
          </a:bodyPr>
          <a:p>
            <a:r>
              <a:rPr b="1" dirty="0" sz="3600" lang="en-US">
                <a:latin typeface="Times New Roman" panose="02020603050405020304" pitchFamily="18" charset="0"/>
                <a:cs typeface="Times New Roman" panose="02020603050405020304" pitchFamily="18" charset="0"/>
              </a:rPr>
              <a:t>MICRONUTRIENTS</a:t>
            </a:r>
            <a:r>
              <a:rPr dirty="0" sz="3600" lang="en-US">
                <a:latin typeface="Times New Roman" panose="02020603050405020304" pitchFamily="18" charset="0"/>
                <a:cs typeface="Times New Roman" panose="02020603050405020304" pitchFamily="18" charset="0"/>
              </a:rPr>
              <a:t/>
            </a:r>
            <a:br>
              <a:rPr dirty="0" sz="3600" lang="en-US">
                <a:latin typeface="Times New Roman" panose="02020603050405020304" pitchFamily="18" charset="0"/>
                <a:cs typeface="Times New Roman" panose="02020603050405020304" pitchFamily="18" charset="0"/>
              </a:rPr>
            </a:br>
            <a:endParaRPr dirty="0" sz="3600" lang="en-US">
              <a:latin typeface="Times New Roman" panose="02020603050405020304" pitchFamily="18" charset="0"/>
              <a:cs typeface="Times New Roman" panose="02020603050405020304" pitchFamily="18" charset="0"/>
            </a:endParaRPr>
          </a:p>
        </p:txBody>
      </p:sp>
      <p:sp>
        <p:nvSpPr>
          <p:cNvPr id="1048591" name="Content Placeholder 2"/>
          <p:cNvSpPr>
            <a:spLocks noGrp="1"/>
          </p:cNvSpPr>
          <p:nvPr>
            <p:ph idx="1"/>
          </p:nvPr>
        </p:nvSpPr>
        <p:spPr>
          <a:xfrm>
            <a:off x="838200" y="1475232"/>
            <a:ext cx="10515600" cy="4701731"/>
          </a:xfrm>
        </p:spPr>
        <p:txBody>
          <a:bodyPr/>
          <a:p>
            <a:pPr indent="0" marL="0">
              <a:buNone/>
            </a:pPr>
            <a:r>
              <a:rPr b="1" dirty="0" lang="en-US">
                <a:latin typeface="Times New Roman" panose="02020603050405020304" pitchFamily="18" charset="0"/>
                <a:cs typeface="Times New Roman" panose="02020603050405020304" pitchFamily="18" charset="0"/>
              </a:rPr>
              <a:t>VITAMINS</a:t>
            </a:r>
            <a:endParaRPr dirty="0" lang="en-US">
              <a:latin typeface="Times New Roman" panose="02020603050405020304" pitchFamily="18" charset="0"/>
              <a:cs typeface="Times New Roman" panose="02020603050405020304" pitchFamily="18" charset="0"/>
            </a:endParaRPr>
          </a:p>
          <a:p>
            <a:pPr indent="0" marL="0">
              <a:buNone/>
            </a:pPr>
            <a:r>
              <a:rPr dirty="0" lang="en-US">
                <a:latin typeface="Times New Roman" panose="02020603050405020304" pitchFamily="18" charset="0"/>
                <a:cs typeface="Times New Roman" panose="02020603050405020304" pitchFamily="18" charset="0"/>
              </a:rPr>
              <a:t>These are chemical compounds required in small quantities and are essential for normal metabolism. Many are not produced in the body thus have to be supplemented in the diet. They are contained in many foods but are affected by processing, storage and preparation of food. Thus vitamin content is highest in fresh foods that are used quickly with minimal exposure to heat, air and water.</a:t>
            </a:r>
          </a:p>
          <a:p>
            <a:endParaRPr dirty="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609" name="Title 1"/>
          <p:cNvSpPr>
            <a:spLocks noGrp="1"/>
          </p:cNvSpPr>
          <p:nvPr>
            <p:ph type="title"/>
          </p:nvPr>
        </p:nvSpPr>
        <p:spPr>
          <a:xfrm>
            <a:off x="838200" y="231649"/>
            <a:ext cx="10515600" cy="1182624"/>
          </a:xfrm>
        </p:spPr>
        <p:txBody>
          <a:bodyPr>
            <a:normAutofit/>
          </a:bodyPr>
          <a:p>
            <a:r>
              <a:rPr dirty="0" lang="en-US"/>
              <a:t> </a:t>
            </a:r>
            <a:r>
              <a:rPr b="1" dirty="0" sz="3200" lang="en-US"/>
              <a:t>Module content</a:t>
            </a:r>
            <a:r>
              <a:rPr dirty="0" sz="3200" lang="en-US"/>
              <a:t/>
            </a:r>
            <a:br>
              <a:rPr dirty="0" sz="3200" lang="en-US"/>
            </a:br>
            <a:r>
              <a:rPr b="1" dirty="0" sz="3200" lang="en-US"/>
              <a:t>Definitions</a:t>
            </a:r>
            <a:endParaRPr dirty="0" sz="3200" lang="en-US"/>
          </a:p>
        </p:txBody>
      </p:sp>
      <p:sp>
        <p:nvSpPr>
          <p:cNvPr id="1048610" name="Content Placeholder 2"/>
          <p:cNvSpPr>
            <a:spLocks noGrp="1"/>
          </p:cNvSpPr>
          <p:nvPr>
            <p:ph idx="1"/>
          </p:nvPr>
        </p:nvSpPr>
        <p:spPr>
          <a:xfrm>
            <a:off x="838200" y="1414272"/>
            <a:ext cx="10515600" cy="5303520"/>
          </a:xfrm>
        </p:spPr>
        <p:txBody>
          <a:bodyPr>
            <a:normAutofit lnSpcReduction="10000"/>
          </a:bodyPr>
          <a:p>
            <a:pPr indent="0" marL="0">
              <a:buNone/>
            </a:pPr>
            <a:r>
              <a:rPr b="1" dirty="0" lang="en-US">
                <a:effectLst>
                  <a:outerShdw algn="tl" blurRad="50800" dir="2700000" dist="38100">
                    <a:srgbClr val="000000">
                      <a:alpha val="40000"/>
                    </a:srgbClr>
                  </a:outerShdw>
                </a:effectLst>
              </a:rPr>
              <a:t>Nutrition</a:t>
            </a:r>
            <a:r>
              <a:rPr b="1" dirty="0" lang="en-US"/>
              <a:t>:</a:t>
            </a:r>
            <a:r>
              <a:rPr dirty="0" lang="en-US"/>
              <a:t>  is the sum total of the processes involved in the taking in and the utilization of food substances by which growth, repair and maintenance of the body are accomplished. </a:t>
            </a:r>
          </a:p>
          <a:p>
            <a:r>
              <a:rPr dirty="0" lang="en-US"/>
              <a:t>It involves ingestion, digestion, absorption and assimilation.</a:t>
            </a:r>
          </a:p>
          <a:p>
            <a:r>
              <a:rPr b="1" dirty="0" lang="en-US"/>
              <a:t>Nutrient- are</a:t>
            </a:r>
            <a:r>
              <a:rPr dirty="0" lang="en-US"/>
              <a:t> compounds in foods that are needed by human body for energy to work, for growth of body tissue, for repair and maintenance of body tissues and also to support body’s immune function all that works towards a healthy living. Basically, nutrients are substances required by the body to perform its basic functions</a:t>
            </a:r>
          </a:p>
          <a:p>
            <a:r>
              <a:rPr b="1" dirty="0" lang="en-US">
                <a:effectLst>
                  <a:outerShdw algn="tl" blurRad="50800" dir="2700000" dist="38100">
                    <a:srgbClr val="000000">
                      <a:alpha val="40000"/>
                    </a:srgbClr>
                  </a:outerShdw>
                </a:effectLst>
              </a:rPr>
              <a:t>Food:</a:t>
            </a:r>
            <a:r>
              <a:rPr dirty="0" lang="en-US"/>
              <a:t> any nourishing substance that is eaten, drunk, or otherwise taken into </a:t>
            </a:r>
            <a:r>
              <a:rPr dirty="0" lang="en-US" u="sng"/>
              <a:t>the</a:t>
            </a:r>
            <a:r>
              <a:rPr dirty="0" lang="en-US"/>
              <a:t> body to sustain life, provide </a:t>
            </a:r>
            <a:r>
              <a:rPr dirty="0" lang="en-US" u="sng"/>
              <a:t>energy</a:t>
            </a:r>
            <a:r>
              <a:rPr dirty="0" lang="en-US"/>
              <a:t>, promote growth,</a:t>
            </a:r>
          </a:p>
          <a:p>
            <a:r>
              <a:rPr b="1" dirty="0" lang="en-US"/>
              <a:t>Balanced diet: </a:t>
            </a:r>
            <a:r>
              <a:rPr dirty="0" lang="en-US"/>
              <a:t>a diet that provides the correct amount of nutrients for the needs of an individual</a:t>
            </a: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86"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Classification</a:t>
            </a:r>
            <a:r>
              <a:rPr dirty="0" lang="en-US"/>
              <a:t/>
            </a:r>
            <a:br>
              <a:rPr dirty="0" lang="en-US"/>
            </a:br>
            <a:endParaRPr dirty="0" lang="en-US"/>
          </a:p>
        </p:txBody>
      </p:sp>
      <p:sp>
        <p:nvSpPr>
          <p:cNvPr id="1048587" name="Content Placeholder 2"/>
          <p:cNvSpPr>
            <a:spLocks noGrp="1"/>
          </p:cNvSpPr>
          <p:nvPr>
            <p:ph idx="1"/>
          </p:nvPr>
        </p:nvSpPr>
        <p:spPr/>
        <p:txBody>
          <a:bodyPr/>
          <a:p>
            <a:pPr indent="0" marL="0">
              <a:buNone/>
            </a:pPr>
            <a:r>
              <a:rPr dirty="0" lang="en-US">
                <a:latin typeface="Times New Roman" panose="02020603050405020304" pitchFamily="18" charset="0"/>
                <a:cs typeface="Times New Roman" panose="02020603050405020304" pitchFamily="18" charset="0"/>
              </a:rPr>
              <a:t>They are grouped into water soluble and fat soluble vitamins depending on their solubility.</a:t>
            </a:r>
          </a:p>
          <a:p>
            <a:pPr lvl="0"/>
            <a:r>
              <a:rPr dirty="0" lang="en-US">
                <a:latin typeface="Times New Roman" panose="02020603050405020304" pitchFamily="18" charset="0"/>
                <a:cs typeface="Times New Roman" panose="02020603050405020304" pitchFamily="18" charset="0"/>
              </a:rPr>
              <a:t>Water soluble- vitamin B group and C</a:t>
            </a:r>
          </a:p>
          <a:p>
            <a:pPr lvl="0"/>
            <a:r>
              <a:rPr dirty="0" lang="en-US">
                <a:latin typeface="Times New Roman" panose="02020603050405020304" pitchFamily="18" charset="0"/>
                <a:cs typeface="Times New Roman" panose="02020603050405020304" pitchFamily="18" charset="0"/>
              </a:rPr>
              <a:t>Fat soluble are vitamin A, D, E, K</a:t>
            </a:r>
          </a:p>
          <a:p>
            <a:pPr indent="0" marL="0">
              <a:buNone/>
            </a:pPr>
            <a:r>
              <a:rPr b="1" dirty="0" lang="en-US">
                <a:latin typeface="Times New Roman" panose="02020603050405020304" pitchFamily="18" charset="0"/>
                <a:cs typeface="Times New Roman" panose="02020603050405020304" pitchFamily="18" charset="0"/>
              </a:rPr>
              <a:t>Requirement</a:t>
            </a:r>
            <a:endParaRPr dirty="0" lang="en-US">
              <a:latin typeface="Times New Roman" panose="02020603050405020304" pitchFamily="18" charset="0"/>
              <a:cs typeface="Times New Roman" panose="02020603050405020304" pitchFamily="18" charset="0"/>
            </a:endParaRPr>
          </a:p>
          <a:p>
            <a:pPr indent="0" marL="0">
              <a:buNone/>
            </a:pPr>
            <a:r>
              <a:rPr dirty="0" lang="en-US">
                <a:latin typeface="Times New Roman" panose="02020603050405020304" pitchFamily="18" charset="0"/>
                <a:cs typeface="Times New Roman" panose="02020603050405020304" pitchFamily="18" charset="0"/>
              </a:rPr>
              <a:t>Each vitamin has a specific function in the body. The minimum intake of many has been determined</a:t>
            </a:r>
            <a:r>
              <a:rPr b="1"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but</a:t>
            </a:r>
            <a:r>
              <a:rPr b="1"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optimum remains speculative.</a:t>
            </a:r>
          </a:p>
          <a:p>
            <a:pPr indent="0" marL="0">
              <a:buNone/>
            </a:pPr>
            <a:endParaRPr dirty="0" lang="en-US"/>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588" name="Title 1"/>
          <p:cNvSpPr>
            <a:spLocks noGrp="1"/>
          </p:cNvSpPr>
          <p:nvPr>
            <p:ph type="title"/>
          </p:nvPr>
        </p:nvSpPr>
        <p:spPr>
          <a:xfrm>
            <a:off x="838200" y="231648"/>
            <a:ext cx="10515600" cy="963168"/>
          </a:xfrm>
        </p:spPr>
        <p:txBody>
          <a:bodyPr>
            <a:normAutofit fontScale="90000"/>
          </a:bodyPr>
          <a:p>
            <a:r>
              <a:rPr b="1" dirty="0" sz="3200" lang="en-US"/>
              <a:t>WATER SOLUBLE</a:t>
            </a:r>
            <a:r>
              <a:rPr dirty="0" lang="en-US"/>
              <a:t/>
            </a:r>
            <a:br>
              <a:rPr dirty="0" lang="en-US"/>
            </a:br>
            <a:endParaRPr dirty="0" lang="en-US"/>
          </a:p>
        </p:txBody>
      </p:sp>
      <p:sp>
        <p:nvSpPr>
          <p:cNvPr id="1048589" name="Content Placeholder 2"/>
          <p:cNvSpPr>
            <a:spLocks noGrp="1"/>
          </p:cNvSpPr>
          <p:nvPr>
            <p:ph idx="1"/>
          </p:nvPr>
        </p:nvSpPr>
        <p:spPr>
          <a:xfrm>
            <a:off x="838200" y="987552"/>
            <a:ext cx="10415016" cy="5559552"/>
          </a:xfrm>
        </p:spPr>
        <p:txBody>
          <a:bodyPr>
            <a:normAutofit/>
          </a:bodyPr>
          <a:p>
            <a:pPr indent="0" marL="0">
              <a:buNone/>
            </a:pPr>
            <a:r>
              <a:rPr dirty="0" lang="en-US"/>
              <a:t>They cannot be stored in the body and must be provided in the daily intake. When there is enough of the specific vitamin to meet the catalytic demand, the rest of the vitamin supply acts as a free chemical and may be toxic to the body thus the body excretes it.</a:t>
            </a:r>
          </a:p>
          <a:p>
            <a:pPr indent="0" marL="0">
              <a:buNone/>
            </a:pPr>
            <a:r>
              <a:rPr b="1" dirty="0" lang="en-US" u="sng"/>
              <a:t>Vitamin C</a:t>
            </a:r>
            <a:endParaRPr dirty="0" lang="en-US"/>
          </a:p>
          <a:p>
            <a:r>
              <a:rPr dirty="0" lang="en-US"/>
              <a:t>It is very soluble and easily destroyed by heat, aging, chopping, salting and drying</a:t>
            </a:r>
            <a:r>
              <a:rPr dirty="0" lang="en-US" smtClean="0"/>
              <a:t>.</a:t>
            </a:r>
            <a:r>
              <a:rPr b="1" dirty="0" lang="en-US"/>
              <a:t> Sources</a:t>
            </a:r>
            <a:r>
              <a:rPr dirty="0" lang="en-US"/>
              <a:t> – citrus fruits, green vegetables liver and glandular tissues in animals.</a:t>
            </a:r>
          </a:p>
          <a:p>
            <a:pPr indent="0" marL="0">
              <a:buNone/>
            </a:pPr>
            <a:r>
              <a:rPr b="1" dirty="0" lang="en-US"/>
              <a:t>Daily requirements</a:t>
            </a:r>
            <a:r>
              <a:rPr dirty="0" lang="en-US"/>
              <a:t>-approximately 40mg daily that is </a:t>
            </a:r>
          </a:p>
          <a:p>
            <a:pPr lvl="0"/>
            <a:r>
              <a:rPr dirty="0" lang="en-US"/>
              <a:t>Adults-50mg</a:t>
            </a:r>
          </a:p>
          <a:p>
            <a:pPr lvl="0"/>
            <a:r>
              <a:rPr dirty="0" lang="en-US"/>
              <a:t>Pregnancy-50mg</a:t>
            </a:r>
          </a:p>
          <a:p>
            <a:pPr lvl="0"/>
            <a:r>
              <a:rPr dirty="0" lang="en-US"/>
              <a:t>Lactation – 50 + 30mg </a:t>
            </a:r>
          </a:p>
          <a:p>
            <a:pPr lvl="0"/>
            <a:r>
              <a:rPr dirty="0" lang="en-US"/>
              <a:t>Infants 30-50mg</a:t>
            </a:r>
          </a:p>
          <a:p>
            <a:endParaRPr dirty="0" lang="en-US" smtClean="0"/>
          </a:p>
          <a:p>
            <a:endParaRPr dirty="0" lang="en-US"/>
          </a:p>
          <a:p>
            <a:pPr indent="0" marL="0">
              <a:buNone/>
            </a:pPr>
            <a:endParaRPr dirty="0" lang="en-US"/>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592"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Deficiency</a:t>
            </a:r>
            <a:r>
              <a:rPr dirty="0" lang="en-US"/>
              <a:t/>
            </a:r>
            <a:br>
              <a:rPr dirty="0" lang="en-US"/>
            </a:br>
            <a:endParaRPr dirty="0" lang="en-US"/>
          </a:p>
        </p:txBody>
      </p:sp>
      <p:sp>
        <p:nvSpPr>
          <p:cNvPr id="1048593" name="Content Placeholder 2"/>
          <p:cNvSpPr>
            <a:spLocks noGrp="1"/>
          </p:cNvSpPr>
          <p:nvPr>
            <p:ph idx="1"/>
          </p:nvPr>
        </p:nvSpPr>
        <p:spPr/>
        <p:txBody>
          <a:bodyPr/>
          <a:p>
            <a:pPr indent="0" marL="0">
              <a:buNone/>
            </a:pPr>
            <a:r>
              <a:rPr dirty="0" lang="en-US"/>
              <a:t>It becomes apparent within 2-3 months with </a:t>
            </a:r>
          </a:p>
          <a:p>
            <a:pPr lvl="0">
              <a:buFont typeface="Wingdings" panose="05000000000000000000" pitchFamily="2" charset="2"/>
              <a:buChar char="§"/>
            </a:pPr>
            <a:r>
              <a:rPr dirty="0" lang="en-US"/>
              <a:t>Scurvy (severe deficiency)</a:t>
            </a:r>
          </a:p>
          <a:p>
            <a:pPr lvl="0">
              <a:buFont typeface="Wingdings" panose="05000000000000000000" pitchFamily="2" charset="2"/>
              <a:buChar char="§"/>
            </a:pPr>
            <a:r>
              <a:rPr dirty="0" lang="en-US"/>
              <a:t>Poor wound healing </a:t>
            </a:r>
          </a:p>
          <a:p>
            <a:pPr lvl="0">
              <a:buFont typeface="Wingdings" panose="05000000000000000000" pitchFamily="2" charset="2"/>
              <a:buChar char="§"/>
            </a:pPr>
            <a:r>
              <a:rPr dirty="0" lang="en-US"/>
              <a:t>Easy bruising and minor hemorrhages</a:t>
            </a:r>
          </a:p>
          <a:p>
            <a:pPr lvl="0">
              <a:buFont typeface="Wingdings" panose="05000000000000000000" pitchFamily="2" charset="2"/>
              <a:buChar char="§"/>
            </a:pPr>
            <a:r>
              <a:rPr dirty="0" lang="en-US"/>
              <a:t>Lose teeth</a:t>
            </a:r>
          </a:p>
          <a:p>
            <a:pPr lvl="0">
              <a:buFont typeface="Wingdings" panose="05000000000000000000" pitchFamily="2" charset="2"/>
              <a:buChar char="§"/>
            </a:pPr>
            <a:r>
              <a:rPr dirty="0" lang="en-US"/>
              <a:t>Anemia</a:t>
            </a:r>
          </a:p>
          <a:p>
            <a:endParaRPr dirty="0"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596" name="Title 1"/>
          <p:cNvSpPr>
            <a:spLocks noGrp="1"/>
          </p:cNvSpPr>
          <p:nvPr>
            <p:ph type="title"/>
          </p:nvPr>
        </p:nvSpPr>
        <p:spPr/>
        <p:txBody>
          <a:bodyPr>
            <a:normAutofit/>
          </a:bodyPr>
          <a:p>
            <a:r>
              <a:rPr b="1" dirty="0" sz="3200" lang="en-US" smtClean="0">
                <a:latin typeface="Times New Roman" panose="02020603050405020304" pitchFamily="18" charset="0"/>
                <a:cs typeface="Times New Roman" panose="02020603050405020304" pitchFamily="18" charset="0"/>
              </a:rPr>
              <a:t>VITAMIN C…..</a:t>
            </a:r>
            <a:endParaRPr b="1" dirty="0" sz="3200" lang="en-US">
              <a:latin typeface="Times New Roman" panose="02020603050405020304" pitchFamily="18" charset="0"/>
              <a:cs typeface="Times New Roman" panose="02020603050405020304" pitchFamily="18" charset="0"/>
            </a:endParaRPr>
          </a:p>
        </p:txBody>
      </p:sp>
      <p:sp>
        <p:nvSpPr>
          <p:cNvPr id="1048597" name="Content Placeholder 2"/>
          <p:cNvSpPr>
            <a:spLocks noGrp="1"/>
          </p:cNvSpPr>
          <p:nvPr>
            <p:ph idx="1"/>
          </p:nvPr>
        </p:nvSpPr>
        <p:spPr/>
        <p:txBody>
          <a:bodyPr/>
          <a:p>
            <a:pPr indent="0" marL="0">
              <a:buNone/>
            </a:pPr>
            <a:r>
              <a:rPr b="1" dirty="0" lang="en-US"/>
              <a:t>Excess</a:t>
            </a:r>
            <a:r>
              <a:rPr dirty="0" lang="en-US"/>
              <a:t> results in – </a:t>
            </a:r>
          </a:p>
          <a:p>
            <a:pPr lvl="0"/>
            <a:r>
              <a:rPr dirty="0" lang="en-US"/>
              <a:t>kidney stones due to crystal formation</a:t>
            </a:r>
          </a:p>
          <a:p>
            <a:pPr lvl="0"/>
            <a:r>
              <a:rPr dirty="0" lang="en-US"/>
              <a:t>Urinary tract infection</a:t>
            </a:r>
          </a:p>
          <a:p>
            <a:pPr lvl="0"/>
            <a:r>
              <a:rPr dirty="0" lang="en-US"/>
              <a:t>Scurvy on withdrawal</a:t>
            </a:r>
          </a:p>
          <a:p>
            <a:endParaRPr dirty="0" lang="en-US"/>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657" name="Title 1"/>
          <p:cNvSpPr>
            <a:spLocks noGrp="1"/>
          </p:cNvSpPr>
          <p:nvPr>
            <p:ph type="title"/>
          </p:nvPr>
        </p:nvSpPr>
        <p:spPr>
          <a:xfrm>
            <a:off x="707136" y="170689"/>
            <a:ext cx="10646664" cy="1146047"/>
          </a:xfrm>
        </p:spPr>
        <p:txBody>
          <a:bodyPr>
            <a:normAutofit fontScale="90000"/>
          </a:bodyPr>
          <a:p>
            <a:r>
              <a:rPr b="1" dirty="0" sz="3200" lang="en-US">
                <a:latin typeface="Times New Roman" panose="02020603050405020304" pitchFamily="18" charset="0"/>
                <a:cs typeface="Times New Roman" panose="02020603050405020304" pitchFamily="18" charset="0"/>
              </a:rPr>
              <a:t>Vitamin B1-thiamine</a:t>
            </a:r>
            <a:r>
              <a:rPr dirty="0" lang="en-US"/>
              <a:t/>
            </a:r>
            <a:br>
              <a:rPr dirty="0" lang="en-US"/>
            </a:br>
            <a:endParaRPr dirty="0" lang="en-US"/>
          </a:p>
        </p:txBody>
      </p:sp>
      <p:sp>
        <p:nvSpPr>
          <p:cNvPr id="1048658" name="Content Placeholder 2"/>
          <p:cNvSpPr>
            <a:spLocks noGrp="1"/>
          </p:cNvSpPr>
          <p:nvPr>
            <p:ph idx="1"/>
          </p:nvPr>
        </p:nvSpPr>
        <p:spPr>
          <a:xfrm>
            <a:off x="707136" y="1024128"/>
            <a:ext cx="10646664" cy="5571744"/>
          </a:xfrm>
        </p:spPr>
        <p:txBody>
          <a:bodyPr>
            <a:normAutofit/>
          </a:bodyPr>
          <a:p>
            <a:pPr indent="0" marL="0">
              <a:buNone/>
            </a:pPr>
            <a:r>
              <a:rPr dirty="0" lang="en-US"/>
              <a:t>It is a relatively stable to heat in the dry form but otherwise rapidly destroyed. The daily requirement is 0.8- 1 mg and the body stores about 30mg thus the intake should be 5mg for a 1000 calories</a:t>
            </a:r>
          </a:p>
          <a:p>
            <a:pPr indent="0" marL="0">
              <a:buNone/>
            </a:pPr>
            <a:r>
              <a:rPr b="1" dirty="0" lang="en-US"/>
              <a:t>Functions</a:t>
            </a:r>
            <a:endParaRPr dirty="0" lang="en-US"/>
          </a:p>
          <a:p>
            <a:pPr lvl="0"/>
            <a:r>
              <a:rPr dirty="0" lang="en-US"/>
              <a:t>Coenzyme in carbohydrate metabolism that is in the oxidation and citric acid cycle thus deficiency results in accumulation of lactic and pyruvic acids which may cause </a:t>
            </a:r>
            <a:r>
              <a:rPr dirty="0" lang="en-US" err="1"/>
              <a:t>oedema</a:t>
            </a:r>
            <a:endParaRPr dirty="0" lang="en-US"/>
          </a:p>
          <a:p>
            <a:pPr lvl="0"/>
            <a:r>
              <a:rPr dirty="0" lang="en-US"/>
              <a:t>It’s important for the nervous system function and muscles because of the dependency of these tissues on glucose for fuel</a:t>
            </a:r>
          </a:p>
          <a:p>
            <a:pPr lvl="0"/>
            <a:r>
              <a:rPr dirty="0" lang="en-US"/>
              <a:t>Important in maintaining appetite and normal digestion</a:t>
            </a:r>
          </a:p>
          <a:p>
            <a:pPr indent="0" marL="0">
              <a:buNone/>
            </a:pPr>
            <a:r>
              <a:rPr b="1" dirty="0" i="1" lang="en-US"/>
              <a:t>Sources</a:t>
            </a:r>
            <a:r>
              <a:rPr dirty="0" lang="en-US"/>
              <a:t>- whole grains, </a:t>
            </a:r>
            <a:r>
              <a:rPr dirty="0" lang="en-US" err="1"/>
              <a:t>unmilled</a:t>
            </a:r>
            <a:r>
              <a:rPr dirty="0" lang="en-US"/>
              <a:t> cereal, milk, nuts, meat, lentils, green leafy vegetables.</a:t>
            </a:r>
          </a:p>
          <a:p>
            <a:pPr indent="0" marL="0">
              <a:buNone/>
            </a:pPr>
            <a:endParaRPr dirty="0" lang="en-US"/>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659" name="Title 1"/>
          <p:cNvSpPr>
            <a:spLocks noGrp="1"/>
          </p:cNvSpPr>
          <p:nvPr>
            <p:ph type="title"/>
          </p:nvPr>
        </p:nvSpPr>
        <p:spPr>
          <a:xfrm>
            <a:off x="838200" y="365125"/>
            <a:ext cx="10515600" cy="1024763"/>
          </a:xfrm>
        </p:spPr>
        <p:txBody>
          <a:bodyPr>
            <a:normAutofit/>
          </a:bodyPr>
          <a:p>
            <a:r>
              <a:rPr b="1" dirty="0" sz="3200" lang="en-US"/>
              <a:t>Malnutrition </a:t>
            </a:r>
            <a:r>
              <a:rPr dirty="0" sz="3200" lang="en-US"/>
              <a:t/>
            </a:r>
            <a:br>
              <a:rPr dirty="0" sz="3200" lang="en-US"/>
            </a:br>
            <a:endParaRPr dirty="0" sz="3200" lang="en-US"/>
          </a:p>
        </p:txBody>
      </p:sp>
      <p:sp>
        <p:nvSpPr>
          <p:cNvPr id="1048660" name="Content Placeholder 2"/>
          <p:cNvSpPr>
            <a:spLocks noGrp="1"/>
          </p:cNvSpPr>
          <p:nvPr>
            <p:ph idx="1"/>
          </p:nvPr>
        </p:nvSpPr>
        <p:spPr>
          <a:xfrm>
            <a:off x="838200" y="950976"/>
            <a:ext cx="10515600" cy="5632704"/>
          </a:xfrm>
        </p:spPr>
        <p:txBody>
          <a:bodyPr>
            <a:normAutofit fontScale="96429"/>
          </a:bodyPr>
          <a:p>
            <a:pPr indent="0" marL="0">
              <a:buNone/>
            </a:pPr>
            <a:r>
              <a:rPr dirty="0" lang="en-US"/>
              <a:t>Deficiency results in </a:t>
            </a:r>
          </a:p>
          <a:p>
            <a:pPr indent="0" marL="0">
              <a:buNone/>
            </a:pPr>
            <a:r>
              <a:rPr b="1" dirty="0" lang="en-US"/>
              <a:t>B</a:t>
            </a:r>
            <a:r>
              <a:rPr b="1" dirty="0" lang="en-US" smtClean="0"/>
              <a:t>eriberi </a:t>
            </a:r>
            <a:r>
              <a:rPr b="1" dirty="0" lang="en-US"/>
              <a:t>where there is </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Severe muscle wasting </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Delayed growth in children </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Polyneuritis – degeneration of nerves</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Susceptibility to infections</a:t>
            </a:r>
          </a:p>
          <a:p>
            <a:pPr indent="0" lvl="0" marL="0">
              <a:buNone/>
            </a:pPr>
            <a:r>
              <a:rPr b="1" dirty="0" lang="en-US"/>
              <a:t>Wernicke encephalopathy</a:t>
            </a:r>
            <a:r>
              <a:rPr dirty="0" lang="en-US"/>
              <a:t> and </a:t>
            </a:r>
            <a:r>
              <a:rPr b="1" dirty="0" lang="en-US" err="1"/>
              <a:t>Korsacoff</a:t>
            </a:r>
            <a:r>
              <a:rPr b="1" dirty="0" lang="en-US"/>
              <a:t> syndromes</a:t>
            </a:r>
            <a:r>
              <a:rPr dirty="0" lang="en-US"/>
              <a:t> in alcoholics whereby there is irreversible memory loss, ataxia, visual disturbances (double vision) and cardiac enlargement arrhythmias, calf tenderness and mental confusion. Rx is thiamine.</a:t>
            </a:r>
          </a:p>
          <a:p>
            <a:pPr indent="0" marL="0">
              <a:buNone/>
            </a:pPr>
            <a:r>
              <a:rPr dirty="0" lang="en-US"/>
              <a:t>Excess results in rapid pulse headaches weakness insomnia and irritability</a:t>
            </a:r>
          </a:p>
          <a:p>
            <a:endParaRPr dirty="0" lang="en-US"/>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661"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Vitamin B2 </a:t>
            </a:r>
            <a:r>
              <a:rPr dirty="0" lang="en-US"/>
              <a:t/>
            </a:r>
            <a:br>
              <a:rPr dirty="0" lang="en-US"/>
            </a:br>
            <a:endParaRPr dirty="0" lang="en-US"/>
          </a:p>
        </p:txBody>
      </p:sp>
      <p:sp>
        <p:nvSpPr>
          <p:cNvPr id="1048662" name="Content Placeholder 2"/>
          <p:cNvSpPr>
            <a:spLocks noGrp="1"/>
          </p:cNvSpPr>
          <p:nvPr>
            <p:ph idx="1"/>
          </p:nvPr>
        </p:nvSpPr>
        <p:spPr>
          <a:xfrm>
            <a:off x="838200" y="1158240"/>
            <a:ext cx="10515600" cy="5205984"/>
          </a:xfrm>
        </p:spPr>
        <p:txBody>
          <a:bodyPr/>
          <a:p>
            <a:pPr indent="0" marL="0">
              <a:buNone/>
            </a:pPr>
            <a:r>
              <a:rPr dirty="0" lang="en-US"/>
              <a:t>It is also known as </a:t>
            </a:r>
            <a:r>
              <a:rPr b="1" dirty="0" lang="en-US"/>
              <a:t>R</a:t>
            </a:r>
            <a:r>
              <a:rPr b="1" dirty="0" lang="en-US" smtClean="0"/>
              <a:t>iboflavin</a:t>
            </a:r>
            <a:r>
              <a:rPr dirty="0" lang="en-US"/>
              <a:t>. The daily requirement is 1.1-1.3 mg. Only small amounts are kept in the body and it’s destroyed by light and alkalis.</a:t>
            </a:r>
          </a:p>
          <a:p>
            <a:pPr indent="0" marL="0">
              <a:buNone/>
            </a:pPr>
            <a:r>
              <a:rPr b="1" dirty="0" lang="en-US"/>
              <a:t>Functions</a:t>
            </a:r>
          </a:p>
          <a:p>
            <a:pPr indent="-514350" lvl="0" marL="514350">
              <a:buFont typeface="+mj-lt"/>
              <a:buAutoNum type="arabicPeriod"/>
            </a:pPr>
            <a:r>
              <a:rPr dirty="0" lang="en-US"/>
              <a:t>Coenzyme in protein metabolism </a:t>
            </a:r>
          </a:p>
          <a:p>
            <a:pPr indent="-514350" lvl="0" marL="514350">
              <a:buFont typeface="+mj-lt"/>
              <a:buAutoNum type="arabicPeriod"/>
            </a:pPr>
            <a:r>
              <a:rPr dirty="0" lang="en-US"/>
              <a:t>Promotes healthy skin and eyes</a:t>
            </a:r>
          </a:p>
          <a:p>
            <a:pPr indent="-514350" lvl="0" marL="514350">
              <a:buFont typeface="+mj-lt"/>
              <a:buAutoNum type="arabicPeriod"/>
            </a:pPr>
            <a:r>
              <a:rPr dirty="0" lang="en-US"/>
              <a:t>Oxidation and reduction of fats </a:t>
            </a:r>
          </a:p>
          <a:p>
            <a:pPr indent="0" marL="0">
              <a:buNone/>
            </a:pPr>
            <a:r>
              <a:rPr b="1" dirty="0" lang="en-US"/>
              <a:t>Sources</a:t>
            </a:r>
            <a:r>
              <a:rPr dirty="0" lang="en-US"/>
              <a:t>- yeast, green, vegetables, milk, liver, fish, eggs, whole grain</a:t>
            </a:r>
          </a:p>
          <a:p>
            <a:endParaRPr dirty="0"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663"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Deficiency</a:t>
            </a:r>
            <a:endParaRPr dirty="0" sz="3200" lang="en-US">
              <a:latin typeface="Times New Roman" panose="02020603050405020304" pitchFamily="18" charset="0"/>
              <a:cs typeface="Times New Roman" panose="02020603050405020304" pitchFamily="18" charset="0"/>
            </a:endParaRPr>
          </a:p>
        </p:txBody>
      </p:sp>
      <p:sp>
        <p:nvSpPr>
          <p:cNvPr id="1048664" name="Content Placeholder 2"/>
          <p:cNvSpPr>
            <a:spLocks noGrp="1"/>
          </p:cNvSpPr>
          <p:nvPr>
            <p:ph idx="1"/>
          </p:nvPr>
        </p:nvSpPr>
        <p:spPr/>
        <p:txBody>
          <a:bodyPr/>
          <a:p>
            <a:pPr>
              <a:buFont typeface="Wingdings" panose="05000000000000000000" pitchFamily="2" charset="2"/>
              <a:buChar char="§"/>
            </a:pPr>
            <a:r>
              <a:rPr dirty="0" lang="en-US">
                <a:latin typeface="Times New Roman" panose="02020603050405020304" pitchFamily="18" charset="0"/>
                <a:cs typeface="Times New Roman" panose="02020603050405020304" pitchFamily="18" charset="0"/>
              </a:rPr>
              <a:t>Cracking of the skin especially around the mouth – angular stomatitis</a:t>
            </a:r>
          </a:p>
          <a:p>
            <a:pPr>
              <a:buFont typeface="Wingdings" panose="05000000000000000000" pitchFamily="2" charset="2"/>
              <a:buChar char="§"/>
            </a:pPr>
            <a:r>
              <a:rPr dirty="0" lang="en-US">
                <a:latin typeface="Times New Roman" panose="02020603050405020304" pitchFamily="18" charset="0"/>
                <a:cs typeface="Times New Roman" panose="02020603050405020304" pitchFamily="18" charset="0"/>
              </a:rPr>
              <a:t>Inflammation of the tongue – </a:t>
            </a:r>
            <a:r>
              <a:rPr dirty="0" lang="en-US" err="1">
                <a:latin typeface="Times New Roman" panose="02020603050405020304" pitchFamily="18" charset="0"/>
                <a:cs typeface="Times New Roman" panose="02020603050405020304" pitchFamily="18" charset="0"/>
              </a:rPr>
              <a:t>glossitis</a:t>
            </a:r>
            <a:endParaRPr dirty="0" lang="en-US">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dirty="0" lang="en-US">
                <a:latin typeface="Times New Roman" panose="02020603050405020304" pitchFamily="18" charset="0"/>
                <a:cs typeface="Times New Roman" panose="02020603050405020304" pitchFamily="18" charset="0"/>
              </a:rPr>
              <a:t>Photophobia</a:t>
            </a:r>
          </a:p>
          <a:p>
            <a:pPr>
              <a:buFont typeface="Wingdings" panose="05000000000000000000" pitchFamily="2" charset="2"/>
              <a:buChar char="§"/>
            </a:pPr>
            <a:r>
              <a:rPr dirty="0" lang="en-US">
                <a:latin typeface="Times New Roman" panose="02020603050405020304" pitchFamily="18" charset="0"/>
                <a:cs typeface="Times New Roman" panose="02020603050405020304" pitchFamily="18" charset="0"/>
              </a:rPr>
              <a:t>Scrotal dermatitis</a:t>
            </a:r>
          </a:p>
          <a:p>
            <a:pPr>
              <a:buFont typeface="Wingdings" panose="05000000000000000000" pitchFamily="2" charset="2"/>
              <a:buChar char="§"/>
            </a:pPr>
            <a:r>
              <a:rPr dirty="0" lang="en-US">
                <a:latin typeface="Times New Roman" panose="02020603050405020304" pitchFamily="18" charset="0"/>
                <a:cs typeface="Times New Roman" panose="02020603050405020304" pitchFamily="18" charset="0"/>
              </a:rPr>
              <a:t>Greasy skin around the angle of the </a:t>
            </a:r>
            <a:r>
              <a:rPr dirty="0" lang="en-US" smtClean="0">
                <a:latin typeface="Times New Roman" panose="02020603050405020304" pitchFamily="18" charset="0"/>
                <a:cs typeface="Times New Roman" panose="02020603050405020304" pitchFamily="18" charset="0"/>
              </a:rPr>
              <a:t>nose</a:t>
            </a:r>
          </a:p>
          <a:p>
            <a:pPr>
              <a:buFont typeface="Wingdings" panose="05000000000000000000" pitchFamily="2" charset="2"/>
              <a:buChar char="§"/>
            </a:pPr>
            <a:endParaRPr dirty="0" lang="en-US">
              <a:latin typeface="Times New Roman" panose="02020603050405020304" pitchFamily="18" charset="0"/>
              <a:cs typeface="Times New Roman" panose="02020603050405020304" pitchFamily="18" charset="0"/>
            </a:endParaRPr>
          </a:p>
          <a:p>
            <a:pPr indent="0" marL="0">
              <a:buNone/>
            </a:pPr>
            <a:r>
              <a:rPr b="1" dirty="0" lang="en-US" smtClean="0">
                <a:latin typeface="Times New Roman" panose="02020603050405020304" pitchFamily="18" charset="0"/>
                <a:cs typeface="Times New Roman" panose="02020603050405020304" pitchFamily="18" charset="0"/>
              </a:rPr>
              <a:t>N/B</a:t>
            </a:r>
            <a:r>
              <a:rPr dirty="0" lang="en-US" smtClean="0">
                <a:latin typeface="Times New Roman" panose="02020603050405020304" pitchFamily="18" charset="0"/>
                <a:cs typeface="Times New Roman" panose="02020603050405020304" pitchFamily="18" charset="0"/>
              </a:rPr>
              <a:t> </a:t>
            </a:r>
            <a:r>
              <a:rPr b="1" dirty="0" lang="en-US" smtClean="0">
                <a:latin typeface="Times New Roman" panose="02020603050405020304" pitchFamily="18" charset="0"/>
                <a:cs typeface="Times New Roman" panose="02020603050405020304" pitchFamily="18" charset="0"/>
              </a:rPr>
              <a:t>Excess</a:t>
            </a:r>
            <a:r>
              <a:rPr dirty="0" lang="en-US" smtClean="0">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elevated blood glucose and uric acid in blood </a:t>
            </a:r>
          </a:p>
          <a:p>
            <a:pPr>
              <a:buFont typeface="Wingdings" panose="05000000000000000000" pitchFamily="2" charset="2"/>
              <a:buChar char="§"/>
            </a:pPr>
            <a:endParaRPr dirty="0" lang="en-US"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dirty="0" lang="en-US">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665" name="Title 1"/>
          <p:cNvSpPr>
            <a:spLocks noGrp="1"/>
          </p:cNvSpPr>
          <p:nvPr>
            <p:ph type="title"/>
          </p:nvPr>
        </p:nvSpPr>
        <p:spPr>
          <a:xfrm>
            <a:off x="838200" y="328549"/>
            <a:ext cx="10515600" cy="1110107"/>
          </a:xfrm>
        </p:spPr>
        <p:txBody>
          <a:bodyPr>
            <a:normAutofit/>
          </a:bodyPr>
          <a:p>
            <a:r>
              <a:rPr b="1" dirty="0" lang="en-US"/>
              <a:t>Folates</a:t>
            </a:r>
            <a:r>
              <a:rPr dirty="0" lang="en-US"/>
              <a:t/>
            </a:r>
            <a:br>
              <a:rPr dirty="0" lang="en-US"/>
            </a:br>
            <a:endParaRPr dirty="0" lang="en-US"/>
          </a:p>
        </p:txBody>
      </p:sp>
      <p:sp>
        <p:nvSpPr>
          <p:cNvPr id="1048666" name="Content Placeholder 2"/>
          <p:cNvSpPr>
            <a:spLocks noGrp="1"/>
          </p:cNvSpPr>
          <p:nvPr>
            <p:ph idx="1"/>
          </p:nvPr>
        </p:nvSpPr>
        <p:spPr>
          <a:xfrm>
            <a:off x="838200" y="1109472"/>
            <a:ext cx="10515600" cy="5067491"/>
          </a:xfrm>
        </p:spPr>
        <p:txBody>
          <a:bodyPr>
            <a:normAutofit/>
          </a:bodyPr>
          <a:p>
            <a:pPr indent="0" marL="0">
              <a:buNone/>
            </a:pPr>
            <a:r>
              <a:rPr dirty="0" lang="en-US"/>
              <a:t>Occurs in 2 forms in food</a:t>
            </a:r>
          </a:p>
          <a:p>
            <a:pPr indent="-514350" lvl="0" marL="514350">
              <a:buFont typeface="+mj-lt"/>
              <a:buAutoNum type="arabicPeriod"/>
            </a:pPr>
            <a:r>
              <a:rPr dirty="0" lang="en-US"/>
              <a:t>Free folates </a:t>
            </a:r>
          </a:p>
          <a:p>
            <a:pPr indent="-514350" lvl="0" marL="514350">
              <a:buFont typeface="+mj-lt"/>
              <a:buAutoNum type="arabicPeriod"/>
            </a:pPr>
            <a:r>
              <a:rPr dirty="0" lang="en-US"/>
              <a:t>Bound folates e.g. </a:t>
            </a:r>
            <a:r>
              <a:rPr dirty="0" lang="en-US" err="1"/>
              <a:t>folacin</a:t>
            </a:r>
            <a:r>
              <a:rPr dirty="0" lang="en-US"/>
              <a:t> folic acid</a:t>
            </a:r>
          </a:p>
          <a:p>
            <a:pPr indent="0" marL="0">
              <a:buNone/>
            </a:pPr>
            <a:r>
              <a:rPr dirty="0" lang="en-US"/>
              <a:t>It is synthesized by the bacteria in the large intestines. It is destroyed by heat and moisture. Daily requirements are</a:t>
            </a:r>
          </a:p>
          <a:p>
            <a:pPr lvl="0">
              <a:buFont typeface="Wingdings" panose="05000000000000000000" pitchFamily="2" charset="2"/>
              <a:buChar char="Ø"/>
            </a:pPr>
            <a:r>
              <a:rPr dirty="0" lang="en-US"/>
              <a:t>Healthy adults-100 micro grams</a:t>
            </a:r>
          </a:p>
          <a:p>
            <a:pPr lvl="0">
              <a:buFont typeface="Wingdings" panose="05000000000000000000" pitchFamily="2" charset="2"/>
              <a:buChar char="Ø"/>
            </a:pPr>
            <a:r>
              <a:rPr dirty="0" lang="en-US"/>
              <a:t>Pregnancy- 300 </a:t>
            </a:r>
          </a:p>
          <a:p>
            <a:pPr lvl="0">
              <a:buFont typeface="Wingdings" panose="05000000000000000000" pitchFamily="2" charset="2"/>
              <a:buChar char="Ø"/>
            </a:pPr>
            <a:r>
              <a:rPr dirty="0" lang="en-US"/>
              <a:t>Lactation-150</a:t>
            </a:r>
          </a:p>
          <a:p>
            <a:pPr lvl="0">
              <a:buFont typeface="Wingdings" panose="05000000000000000000" pitchFamily="2" charset="2"/>
              <a:buChar char="Ø"/>
            </a:pPr>
            <a:r>
              <a:rPr dirty="0" lang="en-US"/>
              <a:t>Children-100</a:t>
            </a:r>
          </a:p>
          <a:p>
            <a:pPr>
              <a:buFont typeface="Wingdings" panose="05000000000000000000" pitchFamily="2" charset="2"/>
              <a:buChar char="Ø"/>
            </a:pPr>
            <a:endParaRPr dirty="0" lang="en-US"/>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667" name="Title 1"/>
          <p:cNvSpPr>
            <a:spLocks noGrp="1"/>
          </p:cNvSpPr>
          <p:nvPr>
            <p:ph type="title"/>
          </p:nvPr>
        </p:nvSpPr>
        <p:spPr/>
        <p:txBody>
          <a:bodyPr>
            <a:normAutofit/>
          </a:bodyPr>
          <a:p>
            <a:r>
              <a:rPr b="1" dirty="0" sz="3200" lang="en-US" smtClean="0"/>
              <a:t>Folates……</a:t>
            </a:r>
            <a:endParaRPr dirty="0" sz="3200" lang="en-US"/>
          </a:p>
        </p:txBody>
      </p:sp>
      <p:sp>
        <p:nvSpPr>
          <p:cNvPr id="1048668" name="Content Placeholder 2"/>
          <p:cNvSpPr>
            <a:spLocks noGrp="1"/>
          </p:cNvSpPr>
          <p:nvPr>
            <p:ph idx="1"/>
          </p:nvPr>
        </p:nvSpPr>
        <p:spPr>
          <a:xfrm>
            <a:off x="838200" y="1438656"/>
            <a:ext cx="10515600" cy="5071872"/>
          </a:xfrm>
        </p:spPr>
        <p:txBody>
          <a:bodyPr/>
          <a:p>
            <a:pPr indent="0" marL="0">
              <a:buNone/>
            </a:pPr>
            <a:r>
              <a:rPr dirty="0" lang="en-US"/>
              <a:t>Only small amounts are stored in the body and deficiency is noted in a short time.</a:t>
            </a:r>
          </a:p>
          <a:p>
            <a:pPr indent="0" marL="0">
              <a:buNone/>
            </a:pPr>
            <a:r>
              <a:rPr b="1" dirty="0" lang="en-US"/>
              <a:t>Sources</a:t>
            </a:r>
            <a:r>
              <a:rPr dirty="0" lang="en-US"/>
              <a:t> – liver, kidney, fresh leafy green vegetables yeast and poultry functions</a:t>
            </a:r>
          </a:p>
          <a:p>
            <a:pPr lvl="0"/>
            <a:r>
              <a:rPr dirty="0" lang="en-US"/>
              <a:t>DNA synthesis – without it mitosis and cell division is impaired</a:t>
            </a:r>
          </a:p>
          <a:p>
            <a:pPr lvl="0"/>
            <a:r>
              <a:rPr dirty="0" lang="en-US"/>
              <a:t>Maturation of RBCs</a:t>
            </a:r>
          </a:p>
          <a:p>
            <a:pPr lvl="0"/>
            <a:r>
              <a:rPr dirty="0" lang="en-US"/>
              <a:t>Metabolism of amino acids ( synthesis of purine and </a:t>
            </a:r>
            <a:r>
              <a:rPr dirty="0" lang="en-US" err="1"/>
              <a:t>pyrimidines</a:t>
            </a:r>
            <a:r>
              <a:rPr dirty="0" lang="en-US"/>
              <a:t>) </a:t>
            </a:r>
          </a:p>
          <a:p>
            <a:pPr indent="0" marL="0">
              <a:buNone/>
            </a:pPr>
            <a:r>
              <a:rPr b="1" dirty="0" lang="en-US"/>
              <a:t>Deficiency</a:t>
            </a:r>
            <a:r>
              <a:rPr dirty="0" lang="en-US"/>
              <a:t> results in </a:t>
            </a:r>
            <a:r>
              <a:rPr dirty="0" lang="en-US" err="1"/>
              <a:t>megaloblastic</a:t>
            </a:r>
            <a:r>
              <a:rPr dirty="0" lang="en-US"/>
              <a:t> or macrocytic </a:t>
            </a:r>
            <a:r>
              <a:rPr dirty="0" lang="en-US" err="1" smtClean="0"/>
              <a:t>anaemia</a:t>
            </a:r>
            <a:endParaRPr dirty="0" lang="en-US"/>
          </a:p>
          <a:p>
            <a:pPr indent="0" marL="0">
              <a:buNone/>
            </a:pPr>
            <a:r>
              <a:rPr b="1" dirty="0" lang="en-US"/>
              <a:t>Excess</a:t>
            </a:r>
            <a:r>
              <a:rPr dirty="0" lang="en-US"/>
              <a:t>-masking of vitamin B12 deficiency, insomnia and diarrhea</a:t>
            </a:r>
          </a:p>
          <a:p>
            <a:endParaRPr dirty="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611" name="Title 1"/>
          <p:cNvSpPr>
            <a:spLocks noGrp="1"/>
          </p:cNvSpPr>
          <p:nvPr>
            <p:ph type="title"/>
          </p:nvPr>
        </p:nvSpPr>
        <p:spPr>
          <a:xfrm>
            <a:off x="838200" y="316993"/>
            <a:ext cx="10515600" cy="938784"/>
          </a:xfrm>
        </p:spPr>
        <p:txBody>
          <a:bodyPr>
            <a:normAutofit/>
          </a:bodyPr>
          <a:p>
            <a:r>
              <a:rPr b="1" dirty="0" sz="3200" lang="en-US" smtClean="0"/>
              <a:t>Definitions….</a:t>
            </a:r>
            <a:r>
              <a:rPr b="1" dirty="0" sz="3200" lang="en-US" err="1" smtClean="0"/>
              <a:t>ct</a:t>
            </a:r>
            <a:endParaRPr dirty="0" sz="3200" lang="en-US"/>
          </a:p>
        </p:txBody>
      </p:sp>
      <p:sp>
        <p:nvSpPr>
          <p:cNvPr id="1048612" name="Content Placeholder 2"/>
          <p:cNvSpPr>
            <a:spLocks noGrp="1"/>
          </p:cNvSpPr>
          <p:nvPr>
            <p:ph idx="1"/>
          </p:nvPr>
        </p:nvSpPr>
        <p:spPr>
          <a:xfrm>
            <a:off x="838200" y="1255776"/>
            <a:ext cx="10515600" cy="5315712"/>
          </a:xfrm>
        </p:spPr>
        <p:txBody>
          <a:bodyPr>
            <a:normAutofit lnSpcReduction="10000"/>
          </a:bodyPr>
          <a:p>
            <a:r>
              <a:rPr b="1" dirty="0" lang="en-US"/>
              <a:t>Malnutrition</a:t>
            </a:r>
            <a:r>
              <a:rPr dirty="0" lang="en-US"/>
              <a:t>: incorrect or unbalanced intake of nutrients, may be insufficient or excess</a:t>
            </a:r>
          </a:p>
          <a:p>
            <a:r>
              <a:rPr b="1" dirty="0" lang="en-US">
                <a:effectLst>
                  <a:outerShdw algn="tl" blurRad="50800" dir="2700000" dist="38100">
                    <a:srgbClr val="000000">
                      <a:alpha val="40000"/>
                    </a:srgbClr>
                  </a:outerShdw>
                </a:effectLst>
              </a:rPr>
              <a:t>Macronutrients</a:t>
            </a:r>
            <a:r>
              <a:rPr dirty="0" lang="en-US"/>
              <a:t>: an essential nutrient required in relatively large amounts, such as carbohydrates, fats, proteins, or water;</a:t>
            </a:r>
          </a:p>
          <a:p>
            <a:r>
              <a:rPr b="1" dirty="0" lang="en-US">
                <a:effectLst>
                  <a:outerShdw algn="tl" blurRad="50800" dir="2700000" dist="38100">
                    <a:srgbClr val="000000">
                      <a:alpha val="40000"/>
                    </a:srgbClr>
                  </a:outerShdw>
                </a:effectLst>
              </a:rPr>
              <a:t>Micronutrients</a:t>
            </a:r>
            <a:r>
              <a:rPr dirty="0" lang="en-US"/>
              <a:t>: A substance, such as a vitamin or mineral, that is essential in minute/small amounts for the proper growth and metabolism of a living organism. </a:t>
            </a:r>
          </a:p>
          <a:p>
            <a:r>
              <a:rPr b="1" dirty="0" lang="en-US">
                <a:effectLst>
                  <a:outerShdw algn="tl" blurRad="50800" dir="2700000" dist="38100">
                    <a:srgbClr val="000000">
                      <a:alpha val="40000"/>
                    </a:srgbClr>
                  </a:outerShdw>
                </a:effectLst>
              </a:rPr>
              <a:t>Community Nutrition: </a:t>
            </a:r>
            <a:r>
              <a:rPr dirty="0" lang="en-US"/>
              <a:t>Refers to the social, economic, cultural and psychological implications of food and eating.</a:t>
            </a:r>
          </a:p>
          <a:p>
            <a:r>
              <a:rPr b="1" dirty="0" lang="en-US"/>
              <a:t>Human nutrition:  </a:t>
            </a:r>
            <a:r>
              <a:rPr dirty="0" lang="en-US"/>
              <a:t>is the study of food in relation to health of individual and groups of people particularly the infants, adolescents, pregnant and lactating mothers (vulnerable groups) and functioning of the body organs and provide the energy the body requires.</a:t>
            </a:r>
          </a:p>
          <a:p>
            <a:endParaRPr dirty="0"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669"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Niacin- nicotinic acid</a:t>
            </a:r>
            <a:endParaRPr dirty="0" sz="3200" lang="en-US">
              <a:latin typeface="Times New Roman" panose="02020603050405020304" pitchFamily="18" charset="0"/>
              <a:cs typeface="Times New Roman" panose="02020603050405020304" pitchFamily="18" charset="0"/>
            </a:endParaRPr>
          </a:p>
        </p:txBody>
      </p:sp>
      <p:sp>
        <p:nvSpPr>
          <p:cNvPr id="1048670" name="Content Placeholder 2"/>
          <p:cNvSpPr>
            <a:spLocks noGrp="1"/>
          </p:cNvSpPr>
          <p:nvPr>
            <p:ph idx="1"/>
          </p:nvPr>
        </p:nvSpPr>
        <p:spPr/>
        <p:txBody>
          <a:bodyPr/>
          <a:p>
            <a:pPr indent="0" marL="0">
              <a:buNone/>
            </a:pPr>
            <a:r>
              <a:rPr dirty="0" lang="en-US">
                <a:latin typeface="Times New Roman" panose="02020603050405020304" pitchFamily="18" charset="0"/>
                <a:cs typeface="Times New Roman" panose="02020603050405020304" pitchFamily="18" charset="0"/>
              </a:rPr>
              <a:t>Required for utilization of carbohydrate. Amino acid tryptophan is converted to niacin in the body.</a:t>
            </a:r>
          </a:p>
          <a:p>
            <a:pPr indent="0" marL="0">
              <a:buNone/>
            </a:pPr>
            <a:r>
              <a:rPr b="1" dirty="0" lang="en-US">
                <a:latin typeface="Times New Roman" panose="02020603050405020304" pitchFamily="18" charset="0"/>
                <a:cs typeface="Times New Roman" panose="02020603050405020304" pitchFamily="18" charset="0"/>
              </a:rPr>
              <a:t>Sources</a:t>
            </a:r>
            <a:r>
              <a:rPr dirty="0" lang="en-US">
                <a:latin typeface="Times New Roman" panose="02020603050405020304" pitchFamily="18" charset="0"/>
                <a:cs typeface="Times New Roman" panose="02020603050405020304" pitchFamily="18" charset="0"/>
              </a:rPr>
              <a:t>-meat, whole grain cereals, eggs and dairy products</a:t>
            </a:r>
          </a:p>
          <a:p>
            <a:pPr indent="0" marL="0">
              <a:buNone/>
            </a:pPr>
            <a:r>
              <a:rPr dirty="0" lang="en-US">
                <a:latin typeface="Times New Roman" panose="02020603050405020304" pitchFamily="18" charset="0"/>
                <a:cs typeface="Times New Roman" panose="02020603050405020304" pitchFamily="18" charset="0"/>
              </a:rPr>
              <a:t>Requirements -6.6mg/1000 calories/day</a:t>
            </a:r>
          </a:p>
          <a:p>
            <a:pPr indent="0" marL="0">
              <a:buNone/>
            </a:pPr>
            <a:r>
              <a:rPr b="1" dirty="0" lang="en-US">
                <a:latin typeface="Times New Roman" panose="02020603050405020304" pitchFamily="18" charset="0"/>
                <a:cs typeface="Times New Roman" panose="02020603050405020304" pitchFamily="18" charset="0"/>
              </a:rPr>
              <a:t> </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671"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Functions</a:t>
            </a:r>
            <a:r>
              <a:rPr dirty="0" lang="en-US"/>
              <a:t/>
            </a:r>
            <a:br>
              <a:rPr dirty="0" lang="en-US"/>
            </a:br>
            <a:endParaRPr dirty="0" lang="en-US"/>
          </a:p>
        </p:txBody>
      </p:sp>
      <p:sp>
        <p:nvSpPr>
          <p:cNvPr id="1048672" name="Content Placeholder 2"/>
          <p:cNvSpPr>
            <a:spLocks noGrp="1"/>
          </p:cNvSpPr>
          <p:nvPr>
            <p:ph idx="1"/>
          </p:nvPr>
        </p:nvSpPr>
        <p:spPr>
          <a:xfrm>
            <a:off x="838200" y="1024128"/>
            <a:ext cx="10515600" cy="5681472"/>
          </a:xfrm>
        </p:spPr>
        <p:txBody>
          <a:bodyPr>
            <a:normAutofit lnSpcReduction="10000"/>
          </a:bodyPr>
          <a:p>
            <a:pPr indent="-514350" lvl="0" marL="514350">
              <a:buFont typeface="+mj-lt"/>
              <a:buAutoNum type="arabicPeriod"/>
            </a:pPr>
            <a:r>
              <a:rPr dirty="0" lang="en-US"/>
              <a:t>Coenzyme in energy production reactions</a:t>
            </a:r>
          </a:p>
          <a:p>
            <a:pPr indent="-514350" lvl="0" marL="514350">
              <a:buFont typeface="+mj-lt"/>
              <a:buAutoNum type="arabicPeriod"/>
            </a:pPr>
            <a:r>
              <a:rPr dirty="0" lang="en-US"/>
              <a:t>In fat metabolism it enables it inhibits production of cholesterol</a:t>
            </a:r>
          </a:p>
          <a:p>
            <a:pPr indent="-514350" lvl="0" marL="514350">
              <a:buFont typeface="+mj-lt"/>
              <a:buAutoNum type="arabicPeriod"/>
            </a:pPr>
            <a:r>
              <a:rPr dirty="0" lang="en-US"/>
              <a:t>Promotes healthy skin, gastrointestinal and nervous system functions</a:t>
            </a:r>
          </a:p>
          <a:p>
            <a:pPr indent="-514350" lvl="0" marL="514350">
              <a:buFont typeface="+mj-lt"/>
              <a:buAutoNum type="arabicPeriod"/>
            </a:pPr>
            <a:r>
              <a:rPr dirty="0" lang="en-US"/>
              <a:t>It helps in protein utilization </a:t>
            </a:r>
          </a:p>
          <a:p>
            <a:pPr indent="0" marL="0">
              <a:buNone/>
            </a:pPr>
            <a:r>
              <a:rPr b="1" dirty="0" lang="en-US"/>
              <a:t>Deficiency</a:t>
            </a:r>
            <a:r>
              <a:rPr dirty="0" lang="en-US"/>
              <a:t>-pellagra within 6-8 weeks of severe deficiency characterized by 3 Ds</a:t>
            </a:r>
          </a:p>
          <a:p>
            <a:pPr indent="-514350" lvl="0" marL="514350">
              <a:buFont typeface="+mj-lt"/>
              <a:buAutoNum type="arabicPeriod"/>
            </a:pPr>
            <a:r>
              <a:rPr dirty="0" lang="en-US"/>
              <a:t>Dementia</a:t>
            </a:r>
          </a:p>
          <a:p>
            <a:pPr indent="-514350" lvl="0" marL="514350">
              <a:buFont typeface="+mj-lt"/>
              <a:buAutoNum type="arabicPeriod"/>
            </a:pPr>
            <a:r>
              <a:rPr dirty="0" lang="en-US"/>
              <a:t>Dermatitis</a:t>
            </a:r>
          </a:p>
          <a:p>
            <a:pPr indent="-514350" lvl="0" marL="514350">
              <a:buFont typeface="+mj-lt"/>
              <a:buAutoNum type="arabicPeriod"/>
            </a:pPr>
            <a:r>
              <a:rPr dirty="0" lang="en-US"/>
              <a:t>Diarrhea- other gastrointestinal disturbances e.g. anorexia, nausea, dysphagia, inflammation of the oral mucosa.</a:t>
            </a:r>
          </a:p>
          <a:p>
            <a:pPr indent="0" marL="0">
              <a:buNone/>
            </a:pPr>
            <a:r>
              <a:rPr b="1" dirty="0" lang="en-US"/>
              <a:t>NB</a:t>
            </a:r>
            <a:r>
              <a:rPr dirty="0" lang="en-US"/>
              <a:t> isoniazid used in Rx of TB leads to deficiency of niacin</a:t>
            </a:r>
          </a:p>
          <a:p>
            <a:pPr indent="0" marL="0">
              <a:buNone/>
            </a:pPr>
            <a:r>
              <a:rPr b="1" dirty="0" lang="en-US"/>
              <a:t>Excess</a:t>
            </a:r>
            <a:r>
              <a:rPr dirty="0" lang="en-US"/>
              <a:t>- ulcer, liver dysfunction, increased blood glucose </a:t>
            </a:r>
            <a:r>
              <a:rPr dirty="0" lang="en-US" smtClean="0"/>
              <a:t>etc..</a:t>
            </a:r>
            <a:endParaRPr dirty="0" lang="en-US"/>
          </a:p>
          <a:p>
            <a:endParaRPr dirty="0" lang="en-US"/>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8673"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Vitamin B6 </a:t>
            </a:r>
            <a:r>
              <a:rPr dirty="0" lang="en-US"/>
              <a:t/>
            </a:r>
            <a:br>
              <a:rPr dirty="0" lang="en-US"/>
            </a:br>
            <a:endParaRPr dirty="0" lang="en-US"/>
          </a:p>
        </p:txBody>
      </p:sp>
      <p:sp>
        <p:nvSpPr>
          <p:cNvPr id="1048674" name="Content Placeholder 2"/>
          <p:cNvSpPr>
            <a:spLocks noGrp="1"/>
          </p:cNvSpPr>
          <p:nvPr>
            <p:ph idx="1"/>
          </p:nvPr>
        </p:nvSpPr>
        <p:spPr>
          <a:xfrm>
            <a:off x="838200" y="1072896"/>
            <a:ext cx="10515600" cy="5340096"/>
          </a:xfrm>
        </p:spPr>
        <p:txBody>
          <a:bodyPr>
            <a:normAutofit/>
          </a:bodyPr>
          <a:p>
            <a:pPr indent="0" marL="0">
              <a:buNone/>
            </a:pPr>
            <a:r>
              <a:rPr dirty="0" lang="en-US"/>
              <a:t>It occurs in the 3 forms</a:t>
            </a:r>
          </a:p>
          <a:p>
            <a:pPr indent="-514350" lvl="0" marL="514350">
              <a:buFont typeface="+mj-lt"/>
              <a:buAutoNum type="arabicPeriod"/>
            </a:pPr>
            <a:r>
              <a:rPr dirty="0" lang="en-US"/>
              <a:t>Pyridoxine</a:t>
            </a:r>
          </a:p>
          <a:p>
            <a:pPr indent="-514350" lvl="0" marL="514350">
              <a:buFont typeface="+mj-lt"/>
              <a:buAutoNum type="arabicPeriod"/>
            </a:pPr>
            <a:r>
              <a:rPr dirty="0" lang="en-US" err="1"/>
              <a:t>Pyridoxal</a:t>
            </a:r>
            <a:r>
              <a:rPr dirty="0" lang="en-US"/>
              <a:t> </a:t>
            </a:r>
          </a:p>
          <a:p>
            <a:pPr indent="-514350" lvl="0" marL="514350">
              <a:buFont typeface="+mj-lt"/>
              <a:buAutoNum type="arabicPeriod"/>
            </a:pPr>
            <a:r>
              <a:rPr dirty="0" lang="en-US" err="1"/>
              <a:t>Pyridoxamine</a:t>
            </a:r>
            <a:endParaRPr dirty="0" lang="en-US"/>
          </a:p>
          <a:p>
            <a:pPr indent="0" marL="0">
              <a:buNone/>
            </a:pPr>
            <a:r>
              <a:rPr b="1" dirty="0" i="1" lang="en-US"/>
              <a:t>Functions</a:t>
            </a:r>
            <a:endParaRPr dirty="0" lang="en-US"/>
          </a:p>
          <a:p>
            <a:pPr lvl="0"/>
            <a:r>
              <a:rPr dirty="0" lang="en-US"/>
              <a:t>Important in protein metabolism especially synthesis of nonessential amino acids and molecules like </a:t>
            </a:r>
            <a:r>
              <a:rPr dirty="0" lang="en-US" err="1"/>
              <a:t>haem</a:t>
            </a:r>
            <a:r>
              <a:rPr dirty="0" lang="en-US"/>
              <a:t> and nucleic acids.</a:t>
            </a:r>
          </a:p>
          <a:p>
            <a:pPr lvl="0"/>
            <a:r>
              <a:rPr dirty="0" lang="en-US"/>
              <a:t>Conversion of tryptophan to niacin</a:t>
            </a:r>
          </a:p>
          <a:p>
            <a:pPr lvl="0"/>
            <a:r>
              <a:rPr dirty="0" lang="en-US"/>
              <a:t>Proper functioning of the central nervous system</a:t>
            </a:r>
          </a:p>
          <a:p>
            <a:endParaRPr dirty="0" lang="en-US"/>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8675"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Vitamin B6 </a:t>
            </a:r>
            <a:r>
              <a:rPr dirty="0" lang="en-US"/>
              <a:t/>
            </a:r>
            <a:br>
              <a:rPr dirty="0" lang="en-US"/>
            </a:br>
            <a:endParaRPr dirty="0" lang="en-US"/>
          </a:p>
        </p:txBody>
      </p:sp>
      <p:sp>
        <p:nvSpPr>
          <p:cNvPr id="1048676" name="Content Placeholder 2"/>
          <p:cNvSpPr>
            <a:spLocks noGrp="1"/>
          </p:cNvSpPr>
          <p:nvPr>
            <p:ph idx="1"/>
          </p:nvPr>
        </p:nvSpPr>
        <p:spPr/>
        <p:txBody>
          <a:bodyPr/>
          <a:p>
            <a:pPr indent="0" marL="0">
              <a:buNone/>
            </a:pPr>
            <a:r>
              <a:rPr dirty="0" lang="en-US"/>
              <a:t>Daily requirements </a:t>
            </a:r>
            <a:r>
              <a:rPr dirty="0" lang="en-US" smtClean="0"/>
              <a:t>- 1.2-1.4 </a:t>
            </a:r>
            <a:r>
              <a:rPr dirty="0" lang="en-US"/>
              <a:t>mg and the dietary deficiency is rare but affected by like alcohol and anti </a:t>
            </a:r>
            <a:r>
              <a:rPr dirty="0" lang="en-US" err="1"/>
              <a:t>Tbs</a:t>
            </a:r>
            <a:r>
              <a:rPr dirty="0" lang="en-US"/>
              <a:t> </a:t>
            </a:r>
          </a:p>
          <a:p>
            <a:pPr indent="0" marL="0">
              <a:buNone/>
            </a:pPr>
            <a:r>
              <a:rPr b="1" dirty="0" lang="en-US"/>
              <a:t>Sources; </a:t>
            </a:r>
            <a:r>
              <a:rPr dirty="0" lang="en-US"/>
              <a:t>meat, eggs yolk, peas, beans, yeast, liver etc.</a:t>
            </a:r>
          </a:p>
          <a:p>
            <a:pPr indent="0" marL="0">
              <a:buNone/>
            </a:pPr>
            <a:r>
              <a:rPr b="1" dirty="0" lang="en-US"/>
              <a:t>Deficienc</a:t>
            </a:r>
            <a:r>
              <a:rPr dirty="0" lang="en-US"/>
              <a:t>y; </a:t>
            </a:r>
            <a:r>
              <a:rPr dirty="0" lang="en-US" err="1"/>
              <a:t>chilosis</a:t>
            </a:r>
            <a:r>
              <a:rPr dirty="0" lang="en-US"/>
              <a:t>, </a:t>
            </a:r>
            <a:r>
              <a:rPr dirty="0" lang="en-US" err="1"/>
              <a:t>anaemia</a:t>
            </a:r>
            <a:r>
              <a:rPr dirty="0" lang="en-US"/>
              <a:t>, skin lesions, CNS disturbances</a:t>
            </a:r>
          </a:p>
          <a:p>
            <a:endParaRPr dirty="0" lang="en-US"/>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677"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Vitamin B12 (</a:t>
            </a:r>
            <a:r>
              <a:rPr b="1" dirty="0" sz="3200" lang="en-US" err="1">
                <a:latin typeface="Times New Roman" panose="02020603050405020304" pitchFamily="18" charset="0"/>
                <a:cs typeface="Times New Roman" panose="02020603050405020304" pitchFamily="18" charset="0"/>
              </a:rPr>
              <a:t>cobalamin</a:t>
            </a:r>
            <a:r>
              <a:rPr b="1" dirty="0" sz="3200" lang="en-US">
                <a:latin typeface="Times New Roman" panose="02020603050405020304" pitchFamily="18" charset="0"/>
                <a:cs typeface="Times New Roman" panose="02020603050405020304" pitchFamily="18" charset="0"/>
              </a:rPr>
              <a:t>)</a:t>
            </a:r>
            <a:r>
              <a:rPr dirty="0" lang="en-US"/>
              <a:t/>
            </a:r>
            <a:br>
              <a:rPr dirty="0" lang="en-US"/>
            </a:br>
            <a:endParaRPr dirty="0" lang="en-US"/>
          </a:p>
        </p:txBody>
      </p:sp>
      <p:sp>
        <p:nvSpPr>
          <p:cNvPr id="1048678" name="Content Placeholder 2"/>
          <p:cNvSpPr>
            <a:spLocks noGrp="1"/>
          </p:cNvSpPr>
          <p:nvPr>
            <p:ph idx="1"/>
          </p:nvPr>
        </p:nvSpPr>
        <p:spPr>
          <a:xfrm>
            <a:off x="838200" y="1072896"/>
            <a:ext cx="10515600" cy="5364480"/>
          </a:xfrm>
        </p:spPr>
        <p:txBody>
          <a:bodyPr>
            <a:normAutofit/>
          </a:bodyPr>
          <a:p>
            <a:pPr indent="0" marL="0">
              <a:buNone/>
            </a:pPr>
            <a:r>
              <a:rPr dirty="0" lang="en-US"/>
              <a:t>It contains cobalt. It is found in food of vegetable origin. It is synthesized in the human colon but in bound form.</a:t>
            </a:r>
          </a:p>
          <a:p>
            <a:pPr indent="0" marL="0">
              <a:buNone/>
            </a:pPr>
            <a:r>
              <a:rPr b="1" dirty="0" i="1" lang="en-US"/>
              <a:t>Daily requirement </a:t>
            </a:r>
            <a:endParaRPr dirty="0" lang="en-US"/>
          </a:p>
          <a:p>
            <a:pPr lvl="0"/>
            <a:r>
              <a:rPr dirty="0" lang="en-US"/>
              <a:t>Adult -2 micrograms</a:t>
            </a:r>
          </a:p>
          <a:p>
            <a:pPr lvl="0"/>
            <a:r>
              <a:rPr dirty="0" lang="en-US"/>
              <a:t>Pregnancy- 2 micrograms</a:t>
            </a:r>
          </a:p>
          <a:p>
            <a:pPr lvl="0"/>
            <a:r>
              <a:rPr dirty="0" lang="en-US"/>
              <a:t>Lactation-2.5 micrograms</a:t>
            </a:r>
          </a:p>
          <a:p>
            <a:pPr indent="0" marL="0">
              <a:buNone/>
            </a:pPr>
            <a:r>
              <a:rPr b="1" dirty="0" i="1" lang="en-US"/>
              <a:t>Functions</a:t>
            </a:r>
            <a:endParaRPr dirty="0" lang="en-US"/>
          </a:p>
          <a:p>
            <a:pPr lvl="0"/>
            <a:r>
              <a:rPr dirty="0" lang="en-US"/>
              <a:t>It is essential for DNA synthesis that is synthesis of purine </a:t>
            </a:r>
          </a:p>
          <a:p>
            <a:pPr lvl="0"/>
            <a:r>
              <a:rPr dirty="0" lang="en-US"/>
              <a:t>Formation and maintenance of myelin-fatty substance protecting the nerves</a:t>
            </a:r>
          </a:p>
          <a:p>
            <a:pPr lvl="0"/>
            <a:r>
              <a:rPr dirty="0" lang="en-US"/>
              <a:t>Red blood cell maturation</a:t>
            </a:r>
          </a:p>
          <a:p>
            <a:pPr indent="0" marL="0">
              <a:buNone/>
            </a:pPr>
            <a:r>
              <a:rPr b="1" dirty="0" i="1" lang="en-US"/>
              <a:t>Sources</a:t>
            </a:r>
            <a:r>
              <a:rPr dirty="0" lang="en-US"/>
              <a:t> – milk, cheese, foods of animal origin</a:t>
            </a:r>
          </a:p>
          <a:p>
            <a:endParaRPr dirty="0" lang="en-US"/>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8679" name="Title 1"/>
          <p:cNvSpPr>
            <a:spLocks noGrp="1"/>
          </p:cNvSpPr>
          <p:nvPr>
            <p:ph type="title"/>
          </p:nvPr>
        </p:nvSpPr>
        <p:spPr/>
        <p:txBody>
          <a:bodyPr>
            <a:normAutofit/>
          </a:bodyPr>
          <a:p>
            <a:r>
              <a:rPr b="1" dirty="0" sz="3200" lang="en-US"/>
              <a:t>Deficiency</a:t>
            </a:r>
          </a:p>
        </p:txBody>
      </p:sp>
      <p:sp>
        <p:nvSpPr>
          <p:cNvPr id="1048680" name="Content Placeholder 2"/>
          <p:cNvSpPr>
            <a:spLocks noGrp="1"/>
          </p:cNvSpPr>
          <p:nvPr>
            <p:ph idx="1"/>
          </p:nvPr>
        </p:nvSpPr>
        <p:spPr/>
        <p:txBody>
          <a:bodyPr/>
          <a:p>
            <a:pPr indent="0" marL="0">
              <a:buNone/>
            </a:pPr>
            <a:r>
              <a:rPr dirty="0" lang="en-US">
                <a:latin typeface="Times New Roman" panose="02020603050405020304" pitchFamily="18" charset="0"/>
                <a:cs typeface="Times New Roman" panose="02020603050405020304" pitchFamily="18" charset="0"/>
              </a:rPr>
              <a:t>usually due to absence or insufficiency of intrinsic factor in stomach to assist in its absorption</a:t>
            </a:r>
          </a:p>
          <a:p>
            <a:pPr lvl="0"/>
            <a:r>
              <a:rPr dirty="0" lang="en-US">
                <a:latin typeface="Times New Roman" panose="02020603050405020304" pitchFamily="18" charset="0"/>
                <a:cs typeface="Times New Roman" panose="02020603050405020304" pitchFamily="18" charset="0"/>
              </a:rPr>
              <a:t>Megaloblastic </a:t>
            </a:r>
            <a:r>
              <a:rPr dirty="0" lang="en-US" err="1">
                <a:latin typeface="Times New Roman" panose="02020603050405020304" pitchFamily="18" charset="0"/>
                <a:cs typeface="Times New Roman" panose="02020603050405020304" pitchFamily="18" charset="0"/>
              </a:rPr>
              <a:t>anaemia</a:t>
            </a:r>
            <a:endParaRPr dirty="0" lang="en-US">
              <a:latin typeface="Times New Roman" panose="02020603050405020304" pitchFamily="18" charset="0"/>
              <a:cs typeface="Times New Roman" panose="02020603050405020304" pitchFamily="18" charset="0"/>
            </a:endParaRPr>
          </a:p>
          <a:p>
            <a:pPr lvl="0"/>
            <a:r>
              <a:rPr dirty="0" lang="en-US">
                <a:latin typeface="Times New Roman" panose="02020603050405020304" pitchFamily="18" charset="0"/>
                <a:cs typeface="Times New Roman" panose="02020603050405020304" pitchFamily="18" charset="0"/>
              </a:rPr>
              <a:t>Infertility</a:t>
            </a:r>
          </a:p>
          <a:p>
            <a:pPr lvl="0"/>
            <a:r>
              <a:rPr dirty="0" lang="en-US">
                <a:latin typeface="Times New Roman" panose="02020603050405020304" pitchFamily="18" charset="0"/>
                <a:cs typeface="Times New Roman" panose="02020603050405020304" pitchFamily="18" charset="0"/>
              </a:rPr>
              <a:t>Peripheral neuropathy.</a:t>
            </a:r>
          </a:p>
          <a:p>
            <a:endParaRPr dirty="0" lang="en-US"/>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8681" name="Title 1"/>
          <p:cNvSpPr>
            <a:spLocks noGrp="1"/>
          </p:cNvSpPr>
          <p:nvPr>
            <p:ph type="title"/>
          </p:nvPr>
        </p:nvSpPr>
        <p:spPr/>
        <p:txBody>
          <a:bodyPr>
            <a:normAutofit/>
          </a:bodyPr>
          <a:p>
            <a:r>
              <a:rPr b="1" dirty="0" sz="3200" lang="en-US" err="1">
                <a:latin typeface="Times New Roman" panose="02020603050405020304" pitchFamily="18" charset="0"/>
                <a:cs typeface="Times New Roman" panose="02020603050405020304" pitchFamily="18" charset="0"/>
              </a:rPr>
              <a:t>Pathothenic</a:t>
            </a:r>
            <a:r>
              <a:rPr b="1" dirty="0" sz="3200" lang="en-US">
                <a:latin typeface="Times New Roman" panose="02020603050405020304" pitchFamily="18" charset="0"/>
                <a:cs typeface="Times New Roman" panose="02020603050405020304" pitchFamily="18" charset="0"/>
              </a:rPr>
              <a:t> acid</a:t>
            </a:r>
            <a:r>
              <a:rPr dirty="0" sz="3200" lang="en-US">
                <a:latin typeface="Times New Roman" panose="02020603050405020304" pitchFamily="18" charset="0"/>
                <a:cs typeface="Times New Roman" panose="02020603050405020304" pitchFamily="18" charset="0"/>
              </a:rPr>
              <a:t/>
            </a:r>
            <a:br>
              <a:rPr dirty="0" sz="3200" lang="en-US">
                <a:latin typeface="Times New Roman" panose="02020603050405020304" pitchFamily="18" charset="0"/>
                <a:cs typeface="Times New Roman" panose="02020603050405020304" pitchFamily="18" charset="0"/>
              </a:rPr>
            </a:br>
            <a:endParaRPr dirty="0" sz="3200" lang="en-US">
              <a:latin typeface="Times New Roman" panose="02020603050405020304" pitchFamily="18" charset="0"/>
              <a:cs typeface="Times New Roman" panose="02020603050405020304" pitchFamily="18" charset="0"/>
            </a:endParaRPr>
          </a:p>
        </p:txBody>
      </p:sp>
      <p:sp>
        <p:nvSpPr>
          <p:cNvPr id="1048682" name="Content Placeholder 2"/>
          <p:cNvSpPr>
            <a:spLocks noGrp="1"/>
          </p:cNvSpPr>
          <p:nvPr>
            <p:ph idx="1"/>
          </p:nvPr>
        </p:nvSpPr>
        <p:spPr>
          <a:xfrm>
            <a:off x="838200" y="1146048"/>
            <a:ext cx="10515600" cy="5437632"/>
          </a:xfrm>
        </p:spPr>
        <p:txBody>
          <a:bodyPr>
            <a:normAutofit/>
          </a:bodyPr>
          <a:p>
            <a:pPr indent="0" marL="0">
              <a:buNone/>
            </a:pPr>
            <a:r>
              <a:rPr dirty="0" lang="en-US"/>
              <a:t>It is destroyed by heat and freezing </a:t>
            </a:r>
          </a:p>
          <a:p>
            <a:pPr indent="0" marL="0">
              <a:buNone/>
            </a:pPr>
            <a:r>
              <a:rPr b="1" dirty="0" i="1" lang="en-US"/>
              <a:t>Function</a:t>
            </a:r>
            <a:r>
              <a:rPr b="1" dirty="0" lang="en-US"/>
              <a:t>-</a:t>
            </a:r>
            <a:endParaRPr dirty="0" lang="en-US"/>
          </a:p>
          <a:p>
            <a:pPr lvl="0"/>
            <a:r>
              <a:rPr dirty="0" lang="en-US"/>
              <a:t>it is associated with amino acid metabolism </a:t>
            </a:r>
          </a:p>
          <a:p>
            <a:pPr lvl="0"/>
            <a:r>
              <a:rPr dirty="0" lang="en-US"/>
              <a:t>Cholesterol synthesis</a:t>
            </a:r>
          </a:p>
          <a:p>
            <a:pPr lvl="0"/>
            <a:r>
              <a:rPr dirty="0" lang="en-US"/>
              <a:t>Steroid hormones synthesis (activity of the adrenal cortex)</a:t>
            </a:r>
          </a:p>
          <a:p>
            <a:pPr indent="0" marL="0">
              <a:buNone/>
            </a:pPr>
            <a:r>
              <a:rPr b="1" dirty="0" i="1" lang="en-US"/>
              <a:t>Sources</a:t>
            </a:r>
            <a:r>
              <a:rPr dirty="0" lang="en-US"/>
              <a:t>- widely distributed in animal proteins</a:t>
            </a:r>
          </a:p>
          <a:p>
            <a:pPr indent="0" marL="0">
              <a:buNone/>
            </a:pPr>
            <a:r>
              <a:rPr b="1" dirty="0" i="1" lang="en-US"/>
              <a:t>Daily requirements</a:t>
            </a:r>
            <a:r>
              <a:rPr dirty="0" lang="en-US"/>
              <a:t> 3-7mg</a:t>
            </a:r>
          </a:p>
          <a:p>
            <a:pPr indent="0" marL="0">
              <a:buNone/>
            </a:pPr>
            <a:r>
              <a:rPr b="1" dirty="0" i="1" lang="en-US"/>
              <a:t>Deficiency</a:t>
            </a:r>
            <a:r>
              <a:rPr dirty="0" lang="en-US"/>
              <a:t>- no symptoms have been identified </a:t>
            </a:r>
          </a:p>
          <a:p>
            <a:pPr indent="0" marL="0">
              <a:buNone/>
            </a:pPr>
            <a:r>
              <a:rPr b="1" dirty="0" i="1" lang="en-US"/>
              <a:t>Excess</a:t>
            </a:r>
            <a:r>
              <a:rPr dirty="0" lang="en-US"/>
              <a:t>- increased need of thiamine, occasionally diarrhea and water retention </a:t>
            </a:r>
          </a:p>
          <a:p>
            <a:endParaRPr dirty="0" lang="en-US"/>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8683"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Biotin </a:t>
            </a:r>
            <a:r>
              <a:rPr dirty="0" lang="en-US"/>
              <a:t/>
            </a:r>
            <a:br>
              <a:rPr dirty="0" lang="en-US"/>
            </a:br>
            <a:endParaRPr dirty="0" lang="en-US"/>
          </a:p>
        </p:txBody>
      </p:sp>
      <p:sp>
        <p:nvSpPr>
          <p:cNvPr id="1048684" name="Content Placeholder 2"/>
          <p:cNvSpPr>
            <a:spLocks noGrp="1"/>
          </p:cNvSpPr>
          <p:nvPr>
            <p:ph idx="1"/>
          </p:nvPr>
        </p:nvSpPr>
        <p:spPr/>
        <p:txBody>
          <a:bodyPr/>
          <a:p>
            <a:pPr indent="0" marL="0">
              <a:buNone/>
            </a:pPr>
            <a:r>
              <a:rPr b="1" dirty="0" i="1" lang="en-US"/>
              <a:t>Function</a:t>
            </a:r>
            <a:r>
              <a:rPr b="1" dirty="0" lang="en-US"/>
              <a:t> – </a:t>
            </a:r>
            <a:r>
              <a:rPr dirty="0" lang="en-US"/>
              <a:t>synthesis of fatty acid</a:t>
            </a:r>
          </a:p>
          <a:p>
            <a:r>
              <a:rPr dirty="0" lang="en-US" smtClean="0"/>
              <a:t>Utilization </a:t>
            </a:r>
            <a:r>
              <a:rPr dirty="0" lang="en-US"/>
              <a:t>of glucose and vitamins B12, folate</a:t>
            </a:r>
          </a:p>
          <a:p>
            <a:pPr indent="0" marL="0">
              <a:buNone/>
            </a:pPr>
            <a:r>
              <a:rPr b="1" dirty="0" i="1" lang="en-US"/>
              <a:t>Deficiency</a:t>
            </a:r>
            <a:r>
              <a:rPr dirty="0" lang="en-US"/>
              <a:t>- not identified</a:t>
            </a:r>
          </a:p>
          <a:p>
            <a:pPr indent="0" marL="0">
              <a:buNone/>
            </a:pPr>
            <a:r>
              <a:rPr b="1" dirty="0" i="1" lang="en-US"/>
              <a:t>Sources</a:t>
            </a:r>
            <a:r>
              <a:rPr dirty="0" i="1" lang="en-US"/>
              <a:t> </a:t>
            </a:r>
            <a:r>
              <a:rPr dirty="0" lang="en-US"/>
              <a:t>– synthesized in the gut microbes, liver, kidney, egg yolk green vegetables</a:t>
            </a:r>
          </a:p>
          <a:p>
            <a:pPr indent="0" marL="0">
              <a:buNone/>
            </a:pPr>
            <a:r>
              <a:rPr b="1" dirty="0" i="1" lang="en-US"/>
              <a:t>Daily requirement</a:t>
            </a:r>
            <a:r>
              <a:rPr dirty="0" lang="en-US"/>
              <a:t> – 10-20 micrograms and is relatively stable compound</a:t>
            </a: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8685"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FAT SOLUBLE VITAMINS</a:t>
            </a:r>
            <a:r>
              <a:rPr dirty="0" lang="en-US"/>
              <a:t/>
            </a:r>
            <a:br>
              <a:rPr dirty="0" lang="en-US"/>
            </a:br>
            <a:endParaRPr dirty="0" lang="en-US"/>
          </a:p>
        </p:txBody>
      </p:sp>
      <p:sp>
        <p:nvSpPr>
          <p:cNvPr id="1048686" name="Content Placeholder 2"/>
          <p:cNvSpPr>
            <a:spLocks noGrp="1"/>
          </p:cNvSpPr>
          <p:nvPr>
            <p:ph idx="1"/>
          </p:nvPr>
        </p:nvSpPr>
        <p:spPr>
          <a:xfrm>
            <a:off x="707136" y="999744"/>
            <a:ext cx="10646664" cy="5657088"/>
          </a:xfrm>
        </p:spPr>
        <p:txBody>
          <a:bodyPr>
            <a:normAutofit lnSpcReduction="10000"/>
          </a:bodyPr>
          <a:p>
            <a:pPr indent="0" marL="0">
              <a:buNone/>
            </a:pPr>
            <a:r>
              <a:rPr dirty="0" lang="en-US"/>
              <a:t>These vitamins can only be absorbed if fat absorption is normal.</a:t>
            </a:r>
          </a:p>
          <a:p>
            <a:pPr indent="0" marL="0">
              <a:buNone/>
            </a:pPr>
            <a:r>
              <a:rPr b="1" dirty="0" lang="en-US" u="sng"/>
              <a:t>Vitamin A</a:t>
            </a:r>
            <a:endParaRPr dirty="0" lang="en-US"/>
          </a:p>
          <a:p>
            <a:pPr indent="0" marL="0">
              <a:buNone/>
            </a:pPr>
            <a:r>
              <a:rPr b="1" dirty="0" lang="en-US"/>
              <a:t>Sources</a:t>
            </a:r>
            <a:r>
              <a:rPr dirty="0" lang="en-US"/>
              <a:t>-can be formed in the body from certain chemicals known as carotenes whose sources are fruits, carrots and green vegetables but also found in milk egg yolk liver</a:t>
            </a:r>
          </a:p>
          <a:p>
            <a:pPr indent="0" marL="0">
              <a:buNone/>
            </a:pPr>
            <a:r>
              <a:rPr dirty="0" lang="en-US"/>
              <a:t>Daily requirements 600-700 micrograms</a:t>
            </a:r>
          </a:p>
          <a:p>
            <a:pPr indent="0" marL="0">
              <a:buNone/>
            </a:pPr>
            <a:r>
              <a:rPr b="1" dirty="0" i="1" lang="en-US"/>
              <a:t>Functions</a:t>
            </a:r>
            <a:endParaRPr dirty="0" lang="en-US"/>
          </a:p>
          <a:p>
            <a:pPr indent="-514350" marL="514350">
              <a:buFont typeface="+mj-lt"/>
              <a:buAutoNum type="arabicPeriod"/>
            </a:pPr>
            <a:r>
              <a:rPr dirty="0" lang="en-US"/>
              <a:t>Generation</a:t>
            </a:r>
            <a:r>
              <a:rPr b="1" dirty="0" lang="en-US"/>
              <a:t> </a:t>
            </a:r>
            <a:r>
              <a:rPr dirty="0" lang="en-US"/>
              <a:t>of the light sensitive pigment rhodopsin in the retina of the eye </a:t>
            </a:r>
          </a:p>
          <a:p>
            <a:pPr indent="-514350" marL="514350">
              <a:buFont typeface="+mj-lt"/>
              <a:buAutoNum type="arabicPeriod"/>
            </a:pPr>
            <a:r>
              <a:rPr dirty="0" lang="en-US"/>
              <a:t>Growth and differentiation especially fast-growing cells of the epithelium </a:t>
            </a:r>
          </a:p>
          <a:p>
            <a:pPr indent="-514350" marL="514350">
              <a:buFont typeface="+mj-lt"/>
              <a:buAutoNum type="arabicPeriod"/>
            </a:pPr>
            <a:r>
              <a:rPr dirty="0" lang="en-US"/>
              <a:t>Promotion of immunity and defense against infection</a:t>
            </a:r>
          </a:p>
          <a:p>
            <a:pPr indent="-514350" marL="514350">
              <a:buFont typeface="+mj-lt"/>
              <a:buAutoNum type="arabicPeriod"/>
            </a:pPr>
            <a:r>
              <a:rPr dirty="0" lang="en-US"/>
              <a:t>Promotion of growth through increas3 in the length of bones.</a:t>
            </a:r>
          </a:p>
          <a:p>
            <a:endParaRPr dirty="0" lang="en-US"/>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8687" name="Title 1"/>
          <p:cNvSpPr>
            <a:spLocks noGrp="1"/>
          </p:cNvSpPr>
          <p:nvPr>
            <p:ph type="title"/>
          </p:nvPr>
        </p:nvSpPr>
        <p:spPr/>
        <p:txBody>
          <a:bodyPr/>
          <a:p>
            <a:r>
              <a:rPr b="1" dirty="0" lang="en-US"/>
              <a:t>Deficiency </a:t>
            </a:r>
            <a:r>
              <a:rPr dirty="0" lang="en-US"/>
              <a:t/>
            </a:r>
            <a:br>
              <a:rPr dirty="0" lang="en-US"/>
            </a:br>
            <a:endParaRPr dirty="0" lang="en-US"/>
          </a:p>
        </p:txBody>
      </p:sp>
      <p:sp>
        <p:nvSpPr>
          <p:cNvPr id="1048688" name="Content Placeholder 2"/>
          <p:cNvSpPr>
            <a:spLocks noGrp="1"/>
          </p:cNvSpPr>
          <p:nvPr>
            <p:ph idx="1"/>
          </p:nvPr>
        </p:nvSpPr>
        <p:spPr/>
        <p:txBody>
          <a:bodyPr/>
          <a:p>
            <a:pPr indent="-514350" lvl="0" marL="514350">
              <a:buFont typeface="+mj-lt"/>
              <a:buAutoNum type="arabicPeriod"/>
            </a:pPr>
            <a:r>
              <a:rPr dirty="0" lang="en-US" err="1">
                <a:latin typeface="Times New Roman" panose="02020603050405020304" pitchFamily="18" charset="0"/>
                <a:cs typeface="Times New Roman" panose="02020603050405020304" pitchFamily="18" charset="0"/>
              </a:rPr>
              <a:t>Xerophthalmia</a:t>
            </a:r>
            <a:r>
              <a:rPr dirty="0" lang="en-US">
                <a:latin typeface="Times New Roman" panose="02020603050405020304" pitchFamily="18" charset="0"/>
                <a:cs typeface="Times New Roman" panose="02020603050405020304" pitchFamily="18" charset="0"/>
              </a:rPr>
              <a:t>-drying and thickening of the conjunctiva leading to ulceration</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Night blindness</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Atrophy and </a:t>
            </a:r>
            <a:r>
              <a:rPr dirty="0" lang="en-US" err="1">
                <a:latin typeface="Times New Roman" panose="02020603050405020304" pitchFamily="18" charset="0"/>
                <a:cs typeface="Times New Roman" panose="02020603050405020304" pitchFamily="18" charset="0"/>
              </a:rPr>
              <a:t>keratinisation</a:t>
            </a:r>
            <a:r>
              <a:rPr dirty="0" lang="en-US">
                <a:latin typeface="Times New Roman" panose="02020603050405020304" pitchFamily="18" charset="0"/>
                <a:cs typeface="Times New Roman" panose="02020603050405020304" pitchFamily="18" charset="0"/>
              </a:rPr>
              <a:t> of other epithelial tissues leading to increase of infections like the ear and respiratory tract infections</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Immunity and bone development is compromised.</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613" name="Title 1"/>
          <p:cNvSpPr>
            <a:spLocks noGrp="1"/>
          </p:cNvSpPr>
          <p:nvPr>
            <p:ph type="title"/>
          </p:nvPr>
        </p:nvSpPr>
        <p:spPr>
          <a:xfrm>
            <a:off x="838200" y="365125"/>
            <a:ext cx="10515600" cy="683387"/>
          </a:xfrm>
        </p:spPr>
        <p:txBody>
          <a:bodyPr>
            <a:normAutofit/>
          </a:bodyPr>
          <a:p>
            <a:r>
              <a:rPr b="1" dirty="0" sz="3200" lang="en-US" smtClean="0"/>
              <a:t>Definitions….CT</a:t>
            </a:r>
            <a:endParaRPr dirty="0" sz="3200" lang="en-US"/>
          </a:p>
        </p:txBody>
      </p:sp>
      <p:sp>
        <p:nvSpPr>
          <p:cNvPr id="1048614" name="Content Placeholder 2"/>
          <p:cNvSpPr>
            <a:spLocks noGrp="1"/>
          </p:cNvSpPr>
          <p:nvPr>
            <p:ph idx="1"/>
          </p:nvPr>
        </p:nvSpPr>
        <p:spPr>
          <a:xfrm>
            <a:off x="838200" y="1341120"/>
            <a:ext cx="10515600" cy="5516880"/>
          </a:xfrm>
        </p:spPr>
        <p:txBody>
          <a:bodyPr>
            <a:normAutofit/>
          </a:bodyPr>
          <a:p>
            <a:r>
              <a:rPr b="1" dirty="0" lang="en-US"/>
              <a:t>Food bio availability</a:t>
            </a:r>
            <a:r>
              <a:rPr dirty="0" lang="en-US"/>
              <a:t> – reduced or increases effects due to interaction </a:t>
            </a:r>
            <a:r>
              <a:rPr dirty="0" lang="en-US" smtClean="0"/>
              <a:t>e.g. </a:t>
            </a:r>
            <a:r>
              <a:rPr dirty="0" lang="en-US"/>
              <a:t>when spinach is mixed with meat in anaemic patient works excellent, spinach produces oxalic acids which binds to iron thus increase iron absorption but when taken with tea it works bad coz tea binds with iron preventing oxalic acid binding to iron absorption to the body hence iron deficit</a:t>
            </a:r>
          </a:p>
          <a:p>
            <a:r>
              <a:rPr b="1" dirty="0" lang="en-US"/>
              <a:t>Junk foods- </a:t>
            </a:r>
            <a:r>
              <a:rPr dirty="0" lang="en-US"/>
              <a:t>less important foods</a:t>
            </a:r>
          </a:p>
          <a:p>
            <a:r>
              <a:rPr b="1" dirty="0" lang="en-US"/>
              <a:t>Faddism</a:t>
            </a:r>
            <a:r>
              <a:rPr dirty="0" lang="en-US"/>
              <a:t> – false information in a community done as a fashion</a:t>
            </a:r>
          </a:p>
          <a:p>
            <a:r>
              <a:rPr b="1" dirty="0" lang="en-US"/>
              <a:t>Pulses</a:t>
            </a:r>
            <a:r>
              <a:rPr dirty="0" lang="en-US"/>
              <a:t> – green legumes – </a:t>
            </a:r>
            <a:r>
              <a:rPr dirty="0" lang="en-US" err="1"/>
              <a:t>miji</a:t>
            </a:r>
            <a:r>
              <a:rPr dirty="0" lang="en-US"/>
              <a:t>, French bean </a:t>
            </a:r>
          </a:p>
          <a:p>
            <a:r>
              <a:rPr b="1" dirty="0" lang="en-US"/>
              <a:t>Nutritional status </a:t>
            </a:r>
            <a:r>
              <a:rPr dirty="0" lang="en-US"/>
              <a:t>is a condition in the body resulting from intakes absorption and use of food.</a:t>
            </a:r>
          </a:p>
          <a:p>
            <a:endParaRPr dirty="0" lang="en-US"/>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8689"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Vitamin D</a:t>
            </a:r>
            <a:endParaRPr dirty="0" sz="3200" lang="en-US">
              <a:latin typeface="Times New Roman" panose="02020603050405020304" pitchFamily="18" charset="0"/>
              <a:cs typeface="Times New Roman" panose="02020603050405020304" pitchFamily="18" charset="0"/>
            </a:endParaRPr>
          </a:p>
        </p:txBody>
      </p:sp>
      <p:sp>
        <p:nvSpPr>
          <p:cNvPr id="1048690" name="Content Placeholder 2"/>
          <p:cNvSpPr>
            <a:spLocks noGrp="1"/>
          </p:cNvSpPr>
          <p:nvPr>
            <p:ph idx="1"/>
          </p:nvPr>
        </p:nvSpPr>
        <p:spPr>
          <a:xfrm>
            <a:off x="838200" y="1292352"/>
            <a:ext cx="10515600" cy="5230368"/>
          </a:xfrm>
        </p:spPr>
        <p:txBody>
          <a:bodyPr>
            <a:normAutofit/>
          </a:bodyPr>
          <a:p>
            <a:pPr indent="0" marL="0">
              <a:buNone/>
            </a:pPr>
            <a:r>
              <a:rPr dirty="0" lang="en-US"/>
              <a:t>Found mainly in animal fats e.g. butter, egg, cheese. Humans can </a:t>
            </a:r>
            <a:r>
              <a:rPr dirty="0" lang="en-US" smtClean="0"/>
              <a:t>synthesize </a:t>
            </a:r>
            <a:r>
              <a:rPr dirty="0" lang="en-US"/>
              <a:t>it by action of ultra violet rays of the sun on a form of cholesterol found in the skin (7-hydrocholesterol)</a:t>
            </a:r>
          </a:p>
          <a:p>
            <a:pPr indent="0" marL="0">
              <a:buNone/>
            </a:pPr>
            <a:r>
              <a:rPr b="1" dirty="0" i="1" lang="en-US"/>
              <a:t>Functions</a:t>
            </a:r>
            <a:endParaRPr dirty="0" lang="en-US"/>
          </a:p>
          <a:p>
            <a:r>
              <a:rPr dirty="0" lang="en-US"/>
              <a:t>Regulates calcium and phosphate metabolism by absorption in the gut and stimulating their retention by the kidney. Thus calcification of bones and teeth.</a:t>
            </a:r>
          </a:p>
          <a:p>
            <a:pPr indent="0" marL="0">
              <a:buNone/>
            </a:pPr>
            <a:r>
              <a:rPr b="1" dirty="0" i="1" lang="en-US"/>
              <a:t>Deficiency </a:t>
            </a:r>
            <a:r>
              <a:rPr dirty="0" lang="en-US"/>
              <a:t>– rickets in children and osteomalacia in adults</a:t>
            </a:r>
          </a:p>
          <a:p>
            <a:pPr indent="0" marL="0">
              <a:buNone/>
            </a:pPr>
            <a:r>
              <a:rPr b="1" dirty="0" i="1" lang="en-US"/>
              <a:t>Daily requirements</a:t>
            </a:r>
            <a:r>
              <a:rPr dirty="0" lang="en-US"/>
              <a:t>- 10 micro grams although it is also stored in the muscles and fats thus deficiency may not be apparent for several years.</a:t>
            </a:r>
          </a:p>
          <a:p>
            <a:endParaRPr dirty="0" lang="en-US"/>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8691"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Vitamin E</a:t>
            </a:r>
            <a:r>
              <a:rPr dirty="0" lang="en-US"/>
              <a:t/>
            </a:r>
            <a:br>
              <a:rPr dirty="0" lang="en-US"/>
            </a:br>
            <a:endParaRPr dirty="0" lang="en-US"/>
          </a:p>
        </p:txBody>
      </p:sp>
      <p:sp>
        <p:nvSpPr>
          <p:cNvPr id="1048692" name="Content Placeholder 2"/>
          <p:cNvSpPr>
            <a:spLocks noGrp="1"/>
          </p:cNvSpPr>
          <p:nvPr>
            <p:ph idx="1"/>
          </p:nvPr>
        </p:nvSpPr>
        <p:spPr>
          <a:xfrm>
            <a:off x="838200" y="938784"/>
            <a:ext cx="10515600" cy="5547360"/>
          </a:xfrm>
        </p:spPr>
        <p:txBody>
          <a:bodyPr>
            <a:normAutofit/>
          </a:bodyPr>
          <a:p>
            <a:pPr indent="0" marL="0">
              <a:buNone/>
            </a:pPr>
            <a:r>
              <a:rPr dirty="0" lang="en-US"/>
              <a:t>Also referred to as </a:t>
            </a:r>
            <a:r>
              <a:rPr dirty="0" lang="en-US" err="1"/>
              <a:t>tocopherol</a:t>
            </a:r>
            <a:r>
              <a:rPr dirty="0" lang="en-US"/>
              <a:t>, recently been shown to protect against coronary heart disease. Found in nuts, egg yolk, wheat germ,, whole cereal and milk</a:t>
            </a:r>
          </a:p>
          <a:p>
            <a:pPr indent="0" marL="0">
              <a:buNone/>
            </a:pPr>
            <a:r>
              <a:rPr b="1" dirty="0" i="1" lang="en-US"/>
              <a:t>Function</a:t>
            </a:r>
            <a:r>
              <a:rPr dirty="0" lang="en-US"/>
              <a:t>- antioxidant – protects the body constituent’s e.g. membrane lipids from being destroyed in oxidative reactions.</a:t>
            </a:r>
          </a:p>
          <a:p>
            <a:pPr indent="0" marL="0">
              <a:buNone/>
            </a:pPr>
            <a:r>
              <a:rPr b="1" dirty="0" i="1" lang="en-US"/>
              <a:t>Deficiency</a:t>
            </a:r>
            <a:r>
              <a:rPr dirty="0" lang="en-US"/>
              <a:t> is rare because of wide spread occurrence in foods but only seen in preterm babies and conditions of impaired fat absorption e.g. cystic fibrosis.</a:t>
            </a:r>
          </a:p>
          <a:p>
            <a:pPr>
              <a:buFont typeface="Wingdings" panose="05000000000000000000" pitchFamily="2" charset="2"/>
              <a:buChar char="q"/>
            </a:pPr>
            <a:r>
              <a:rPr dirty="0" lang="en-US" smtClean="0"/>
              <a:t>Hemolytic </a:t>
            </a:r>
            <a:r>
              <a:rPr dirty="0" lang="en-US"/>
              <a:t>anemia i.e. cell membrane rupture</a:t>
            </a:r>
          </a:p>
          <a:p>
            <a:pPr>
              <a:buFont typeface="Wingdings" panose="05000000000000000000" pitchFamily="2" charset="2"/>
              <a:buChar char="q"/>
            </a:pPr>
            <a:r>
              <a:rPr dirty="0" lang="en-US" smtClean="0"/>
              <a:t>Neurological </a:t>
            </a:r>
            <a:r>
              <a:rPr dirty="0" lang="en-US"/>
              <a:t>abnormalities such as ataxia, visual disturbances</a:t>
            </a:r>
          </a:p>
          <a:p>
            <a:pPr indent="0" marL="0">
              <a:buNone/>
            </a:pPr>
            <a:r>
              <a:rPr b="1" dirty="0" i="1" lang="en-US"/>
              <a:t>Dairy intake</a:t>
            </a:r>
            <a:r>
              <a:rPr dirty="0" lang="en-US"/>
              <a:t> -10mg –men, 8mg for women</a:t>
            </a:r>
          </a:p>
          <a:p>
            <a:pPr indent="0" marL="0">
              <a:buNone/>
            </a:pPr>
            <a:endParaRPr dirty="0" lang="en-US"/>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75" name=""/>
        <p:cNvGrpSpPr/>
        <p:nvPr/>
      </p:nvGrpSpPr>
      <p:grpSpPr>
        <a:xfrm>
          <a:off x="0" y="0"/>
          <a:ext cx="0" cy="0"/>
          <a:chOff x="0" y="0"/>
          <a:chExt cx="0" cy="0"/>
        </a:xfrm>
      </p:grpSpPr>
      <p:sp>
        <p:nvSpPr>
          <p:cNvPr id="1048693" name="Title 1"/>
          <p:cNvSpPr>
            <a:spLocks noGrp="1"/>
          </p:cNvSpPr>
          <p:nvPr>
            <p:ph type="title"/>
          </p:nvPr>
        </p:nvSpPr>
        <p:spPr/>
        <p:txBody>
          <a:bodyPr/>
          <a:p>
            <a:r>
              <a:rPr b="1" dirty="0" sz="3200" lang="en-US"/>
              <a:t>Vitamin K</a:t>
            </a:r>
            <a:r>
              <a:rPr dirty="0" lang="en-US"/>
              <a:t/>
            </a:r>
            <a:br>
              <a:rPr dirty="0" lang="en-US"/>
            </a:br>
            <a:endParaRPr dirty="0" lang="en-US"/>
          </a:p>
        </p:txBody>
      </p:sp>
      <p:sp>
        <p:nvSpPr>
          <p:cNvPr id="1048694" name="Content Placeholder 2"/>
          <p:cNvSpPr>
            <a:spLocks noGrp="1"/>
          </p:cNvSpPr>
          <p:nvPr>
            <p:ph idx="1"/>
          </p:nvPr>
        </p:nvSpPr>
        <p:spPr>
          <a:xfrm>
            <a:off x="838200" y="1036320"/>
            <a:ext cx="10515600" cy="5413248"/>
          </a:xfrm>
        </p:spPr>
        <p:txBody>
          <a:bodyPr>
            <a:normAutofit/>
          </a:bodyPr>
          <a:p>
            <a:pPr indent="0" marL="0">
              <a:buNone/>
            </a:pPr>
            <a:r>
              <a:rPr dirty="0" lang="en-US"/>
              <a:t>Synthesized in the large intestine by microbes and significant amounts are absorbed. Absorption depends on the bile salts in small intestine.</a:t>
            </a:r>
          </a:p>
          <a:p>
            <a:pPr indent="0" marL="0">
              <a:buNone/>
            </a:pPr>
            <a:r>
              <a:rPr dirty="0" lang="en-US"/>
              <a:t>Found in the liver, vegetable oils and leafy green vegetables.</a:t>
            </a:r>
          </a:p>
          <a:p>
            <a:pPr indent="0" marL="0">
              <a:buNone/>
            </a:pPr>
            <a:r>
              <a:rPr b="1" dirty="0" i="1" lang="en-US"/>
              <a:t>Daily requirements</a:t>
            </a:r>
            <a:r>
              <a:rPr dirty="0" lang="en-US"/>
              <a:t> 1 microgram / kg body weight</a:t>
            </a:r>
          </a:p>
          <a:p>
            <a:pPr indent="0" marL="0">
              <a:buNone/>
            </a:pPr>
            <a:r>
              <a:rPr b="1" dirty="0" i="1" lang="en-US"/>
              <a:t>Functions</a:t>
            </a:r>
            <a:r>
              <a:rPr dirty="0" lang="en-US"/>
              <a:t>- in the liver for production of </a:t>
            </a:r>
            <a:r>
              <a:rPr dirty="0" lang="en-US" err="1"/>
              <a:t>prothrombin</a:t>
            </a:r>
            <a:r>
              <a:rPr dirty="0" lang="en-US"/>
              <a:t> and factors VII, IX and X, all essential for blood clotting.</a:t>
            </a:r>
          </a:p>
          <a:p>
            <a:pPr indent="0" marL="0">
              <a:buNone/>
            </a:pPr>
            <a:r>
              <a:rPr b="1" dirty="0" i="1" lang="en-US"/>
              <a:t>Deficiency </a:t>
            </a:r>
            <a:r>
              <a:rPr dirty="0" lang="en-US"/>
              <a:t>occurs in adults with mal absorption problems e.g. celiac disease and liver problems in the form of coagulopathies.</a:t>
            </a:r>
          </a:p>
          <a:p>
            <a:pPr indent="0" marL="0">
              <a:buNone/>
            </a:pPr>
            <a:r>
              <a:rPr dirty="0" lang="en-US"/>
              <a:t>Newborn infants may be given vitamin K because their intestines are sterile and require several weeks to become colonized by the vitamin K producing bacteria. </a:t>
            </a:r>
          </a:p>
          <a:p>
            <a:pPr indent="0" marL="0">
              <a:buNone/>
            </a:pPr>
            <a:endParaRPr dirty="0" lang="en-US"/>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8695" name="Title 1"/>
          <p:cNvSpPr>
            <a:spLocks noGrp="1"/>
          </p:cNvSpPr>
          <p:nvPr>
            <p:ph type="title"/>
          </p:nvPr>
        </p:nvSpPr>
        <p:spPr>
          <a:xfrm>
            <a:off x="838200" y="215042"/>
            <a:ext cx="10515600" cy="1325563"/>
          </a:xfrm>
        </p:spPr>
        <p:txBody>
          <a:bodyPr/>
          <a:p>
            <a:r>
              <a:rPr b="1" dirty="0" sz="3200" lang="en-US">
                <a:latin typeface="Times New Roman" panose="02020603050405020304" pitchFamily="18" charset="0"/>
                <a:cs typeface="Times New Roman" panose="02020603050405020304" pitchFamily="18" charset="0"/>
              </a:rPr>
              <a:t>MINERAL SALTS</a:t>
            </a:r>
            <a:r>
              <a:rPr dirty="0" lang="en-US"/>
              <a:t/>
            </a:r>
            <a:br>
              <a:rPr dirty="0" lang="en-US"/>
            </a:br>
            <a:endParaRPr dirty="0" lang="en-US"/>
          </a:p>
        </p:txBody>
      </p:sp>
      <p:sp>
        <p:nvSpPr>
          <p:cNvPr id="1048696" name="Content Placeholder 2"/>
          <p:cNvSpPr>
            <a:spLocks noGrp="1"/>
          </p:cNvSpPr>
          <p:nvPr>
            <p:ph idx="1"/>
          </p:nvPr>
        </p:nvSpPr>
        <p:spPr>
          <a:xfrm>
            <a:off x="707136" y="877824"/>
            <a:ext cx="10646664" cy="5583936"/>
          </a:xfrm>
        </p:spPr>
        <p:txBody>
          <a:bodyPr>
            <a:normAutofit/>
          </a:bodyPr>
          <a:p>
            <a:pPr indent="0" marL="0">
              <a:buNone/>
            </a:pPr>
            <a:r>
              <a:rPr dirty="0" lang="en-US"/>
              <a:t>Necessary within the body for all body processes, usually in small amounts.</a:t>
            </a:r>
          </a:p>
          <a:p>
            <a:pPr indent="0" marL="0">
              <a:buNone/>
            </a:pPr>
            <a:r>
              <a:rPr b="1" dirty="0" lang="en-US" u="sng"/>
              <a:t>Calcium </a:t>
            </a:r>
            <a:endParaRPr dirty="0" lang="en-US"/>
          </a:p>
          <a:p>
            <a:pPr indent="0" marL="0">
              <a:buNone/>
            </a:pPr>
            <a:r>
              <a:rPr dirty="0" lang="en-US"/>
              <a:t>Found in milk, eggs, fish, and green vegetables. </a:t>
            </a:r>
          </a:p>
          <a:p>
            <a:pPr indent="0" marL="0">
              <a:buNone/>
            </a:pPr>
            <a:r>
              <a:rPr b="1" dirty="0" i="1" lang="en-US"/>
              <a:t>Functions</a:t>
            </a:r>
            <a:endParaRPr dirty="0" lang="en-US"/>
          </a:p>
          <a:p>
            <a:pPr indent="-514350" lvl="0" marL="514350">
              <a:buFont typeface="+mj-lt"/>
              <a:buAutoNum type="arabicPeriod"/>
            </a:pPr>
            <a:r>
              <a:rPr dirty="0" lang="en-US"/>
              <a:t>It is an essential structural component (bone) in the body. </a:t>
            </a:r>
          </a:p>
          <a:p>
            <a:pPr indent="-514350" lvl="0" marL="514350">
              <a:buFont typeface="+mj-lt"/>
              <a:buAutoNum type="arabicPeriod"/>
            </a:pPr>
            <a:r>
              <a:rPr dirty="0" lang="en-US"/>
              <a:t> It is important in coagulation of blood</a:t>
            </a:r>
          </a:p>
          <a:p>
            <a:pPr indent="-514350" lvl="0" marL="514350">
              <a:buFont typeface="+mj-lt"/>
              <a:buAutoNum type="arabicPeriod"/>
            </a:pPr>
            <a:r>
              <a:rPr dirty="0" lang="en-US"/>
              <a:t>Muscle contraction </a:t>
            </a:r>
          </a:p>
          <a:p>
            <a:pPr indent="-514350" marL="514350">
              <a:buFont typeface="+mj-lt"/>
              <a:buAutoNum type="arabicPeriod"/>
            </a:pPr>
            <a:r>
              <a:rPr dirty="0" lang="en-US"/>
              <a:t>Requirements are higher in children and pregnant women although can be adequate in a well balanced diet.</a:t>
            </a:r>
          </a:p>
          <a:p>
            <a:pPr indent="0" marL="0">
              <a:buNone/>
            </a:pPr>
            <a:endParaRPr dirty="0" lang="en-US"/>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8697" name="Title 1"/>
          <p:cNvSpPr>
            <a:spLocks noGrp="1"/>
          </p:cNvSpPr>
          <p:nvPr>
            <p:ph type="title"/>
          </p:nvPr>
        </p:nvSpPr>
        <p:spPr/>
        <p:txBody>
          <a:bodyPr>
            <a:normAutofit/>
          </a:bodyPr>
          <a:p>
            <a:r>
              <a:rPr b="1" dirty="0" sz="3200" lang="en-US" smtClean="0">
                <a:latin typeface="Times New Roman" panose="02020603050405020304" pitchFamily="18" charset="0"/>
                <a:cs typeface="Times New Roman" panose="02020603050405020304" pitchFamily="18" charset="0"/>
              </a:rPr>
              <a:t>CALCIUM …..</a:t>
            </a:r>
            <a:endParaRPr dirty="0" sz="3200" lang="en-US"/>
          </a:p>
        </p:txBody>
      </p:sp>
      <p:sp>
        <p:nvSpPr>
          <p:cNvPr id="1048698" name="Content Placeholder 2"/>
          <p:cNvSpPr>
            <a:spLocks noGrp="1"/>
          </p:cNvSpPr>
          <p:nvPr>
            <p:ph idx="1"/>
          </p:nvPr>
        </p:nvSpPr>
        <p:spPr>
          <a:xfrm>
            <a:off x="838200" y="1536192"/>
            <a:ext cx="10515600" cy="4640771"/>
          </a:xfrm>
        </p:spPr>
        <p:txBody>
          <a:bodyPr/>
          <a:p>
            <a:pPr indent="0" marL="0">
              <a:buNone/>
            </a:pPr>
            <a:r>
              <a:rPr b="1" dirty="0" lang="en-US"/>
              <a:t>Sources</a:t>
            </a:r>
            <a:r>
              <a:rPr dirty="0" lang="en-US"/>
              <a:t>- cheese, liver and kidney</a:t>
            </a:r>
          </a:p>
          <a:p>
            <a:pPr indent="0" marL="0">
              <a:buNone/>
            </a:pPr>
            <a:r>
              <a:rPr dirty="0" lang="en-US"/>
              <a:t>Deficiency- if there is adequate calcium in the body there is no deficiency</a:t>
            </a:r>
          </a:p>
          <a:p>
            <a:pPr indent="0" marL="0">
              <a:buNone/>
            </a:pPr>
            <a:r>
              <a:rPr b="1" dirty="0" lang="en-US"/>
              <a:t>Functions</a:t>
            </a:r>
          </a:p>
          <a:p>
            <a:pPr indent="-514350" lvl="0" marL="514350">
              <a:buFont typeface="+mj-lt"/>
              <a:buAutoNum type="arabicPeriod"/>
            </a:pPr>
            <a:r>
              <a:rPr dirty="0" lang="en-US"/>
              <a:t>Hardening of bone and teeth </a:t>
            </a:r>
          </a:p>
          <a:p>
            <a:pPr indent="-514350" lvl="0" marL="514350">
              <a:buFont typeface="+mj-lt"/>
              <a:buAutoNum type="arabicPeriod"/>
            </a:pPr>
            <a:r>
              <a:rPr dirty="0" lang="en-US"/>
              <a:t>Essential parts of nucleic acids (RNA, DNA)</a:t>
            </a:r>
          </a:p>
          <a:p>
            <a:pPr indent="-514350" lvl="0" marL="514350">
              <a:buFont typeface="+mj-lt"/>
              <a:buAutoNum type="arabicPeriod"/>
            </a:pPr>
            <a:r>
              <a:rPr dirty="0" lang="en-US"/>
              <a:t>Essential parts of energy storage molecules in cell ( ATP- adenosine triphosphate)</a:t>
            </a:r>
          </a:p>
          <a:p>
            <a:endParaRPr dirty="0" lang="en-US"/>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8699" name="Title 1"/>
          <p:cNvSpPr>
            <a:spLocks noGrp="1"/>
          </p:cNvSpPr>
          <p:nvPr>
            <p:ph type="title"/>
          </p:nvPr>
        </p:nvSpPr>
        <p:spPr/>
        <p:txBody>
          <a:bodyPr/>
          <a:p>
            <a:r>
              <a:rPr b="1" dirty="0" sz="3200" lang="en-US" smtClean="0">
                <a:latin typeface="Times New Roman" panose="02020603050405020304" pitchFamily="18" charset="0"/>
                <a:cs typeface="Times New Roman" panose="02020603050405020304" pitchFamily="18" charset="0"/>
              </a:rPr>
              <a:t>SODIUM</a:t>
            </a:r>
            <a:r>
              <a:rPr b="1" dirty="0" lang="en-US"/>
              <a:t/>
            </a:r>
            <a:br>
              <a:rPr b="1" dirty="0" lang="en-US"/>
            </a:br>
            <a:endParaRPr b="1" dirty="0" lang="en-US"/>
          </a:p>
        </p:txBody>
      </p:sp>
      <p:sp>
        <p:nvSpPr>
          <p:cNvPr id="1048700" name="Content Placeholder 2"/>
          <p:cNvSpPr>
            <a:spLocks noGrp="1"/>
          </p:cNvSpPr>
          <p:nvPr>
            <p:ph idx="1"/>
          </p:nvPr>
        </p:nvSpPr>
        <p:spPr/>
        <p:txBody>
          <a:bodyPr/>
          <a:p>
            <a:pPr indent="0" marL="0">
              <a:buNone/>
            </a:pPr>
            <a:r>
              <a:rPr dirty="0" lang="en-US">
                <a:latin typeface="Times New Roman" panose="02020603050405020304" pitchFamily="18" charset="0"/>
                <a:cs typeface="Times New Roman" panose="02020603050405020304" pitchFamily="18" charset="0"/>
              </a:rPr>
              <a:t>Found in all foods and table salt. Intake usually exceeds requirement thus excreted in urine. It is the most common occurring extracellular </a:t>
            </a:r>
            <a:r>
              <a:rPr dirty="0" lang="en-US" smtClean="0">
                <a:latin typeface="Times New Roman" panose="02020603050405020304" pitchFamily="18" charset="0"/>
                <a:cs typeface="Times New Roman" panose="02020603050405020304" pitchFamily="18" charset="0"/>
              </a:rPr>
              <a:t>sodium </a:t>
            </a:r>
            <a:r>
              <a:rPr dirty="0" lang="en-US">
                <a:latin typeface="Times New Roman" panose="02020603050405020304" pitchFamily="18" charset="0"/>
                <a:cs typeface="Times New Roman" panose="02020603050405020304" pitchFamily="18" charset="0"/>
              </a:rPr>
              <a:t>(Na+) and associated with;</a:t>
            </a:r>
          </a:p>
          <a:p>
            <a:pPr lvl="0"/>
            <a:r>
              <a:rPr dirty="0" lang="en-US">
                <a:latin typeface="Times New Roman" panose="02020603050405020304" pitchFamily="18" charset="0"/>
                <a:cs typeface="Times New Roman" panose="02020603050405020304" pitchFamily="18" charset="0"/>
              </a:rPr>
              <a:t>Muscle contraction</a:t>
            </a:r>
          </a:p>
          <a:p>
            <a:pPr lvl="0"/>
            <a:r>
              <a:rPr dirty="0" lang="en-US">
                <a:latin typeface="Times New Roman" panose="02020603050405020304" pitchFamily="18" charset="0"/>
                <a:cs typeface="Times New Roman" panose="02020603050405020304" pitchFamily="18" charset="0"/>
              </a:rPr>
              <a:t>Transmission of nerve impulses along axons</a:t>
            </a:r>
          </a:p>
          <a:p>
            <a:pPr lvl="0"/>
            <a:r>
              <a:rPr dirty="0" lang="en-US">
                <a:latin typeface="Times New Roman" panose="02020603050405020304" pitchFamily="18" charset="0"/>
                <a:cs typeface="Times New Roman" panose="02020603050405020304" pitchFamily="18" charset="0"/>
              </a:rPr>
              <a:t>Maintenance of electrolyte balance in the body.</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8701"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Potassium</a:t>
            </a:r>
            <a:endParaRPr b="1" dirty="0" sz="3200" lang="en-US"/>
          </a:p>
        </p:txBody>
      </p:sp>
      <p:sp>
        <p:nvSpPr>
          <p:cNvPr id="1048702" name="Content Placeholder 2"/>
          <p:cNvSpPr>
            <a:spLocks noGrp="1"/>
          </p:cNvSpPr>
          <p:nvPr>
            <p:ph idx="1"/>
          </p:nvPr>
        </p:nvSpPr>
        <p:spPr/>
        <p:txBody>
          <a:bodyPr/>
          <a:p>
            <a:pPr indent="0" marL="0">
              <a:buNone/>
            </a:pPr>
            <a:r>
              <a:rPr dirty="0" lang="en-US">
                <a:latin typeface="Times New Roman" panose="02020603050405020304" pitchFamily="18" charset="0"/>
                <a:cs typeface="Times New Roman" panose="02020603050405020304" pitchFamily="18" charset="0"/>
              </a:rPr>
              <a:t>Found in all foods especially fruits and vegetables and intake usually exceeds requirements. It is the most commonly occurring intracellular </a:t>
            </a:r>
            <a:r>
              <a:rPr dirty="0" lang="en-US" err="1">
                <a:latin typeface="Times New Roman" panose="02020603050405020304" pitchFamily="18" charset="0"/>
                <a:cs typeface="Times New Roman" panose="02020603050405020304" pitchFamily="18" charset="0"/>
              </a:rPr>
              <a:t>cation</a:t>
            </a:r>
            <a:r>
              <a:rPr dirty="0" lang="en-US">
                <a:latin typeface="Times New Roman" panose="02020603050405020304" pitchFamily="18" charset="0"/>
                <a:cs typeface="Times New Roman" panose="02020603050405020304" pitchFamily="18" charset="0"/>
              </a:rPr>
              <a:t> and involved in many chemical activities in the cells including</a:t>
            </a:r>
          </a:p>
          <a:p>
            <a:pPr lvl="0"/>
            <a:r>
              <a:rPr dirty="0" lang="en-US">
                <a:latin typeface="Times New Roman" panose="02020603050405020304" pitchFamily="18" charset="0"/>
                <a:cs typeface="Times New Roman" panose="02020603050405020304" pitchFamily="18" charset="0"/>
              </a:rPr>
              <a:t>Muscle contraction </a:t>
            </a:r>
          </a:p>
          <a:p>
            <a:pPr lvl="0"/>
            <a:r>
              <a:rPr dirty="0" lang="en-US">
                <a:latin typeface="Times New Roman" panose="02020603050405020304" pitchFamily="18" charset="0"/>
                <a:cs typeface="Times New Roman" panose="02020603050405020304" pitchFamily="18" charset="0"/>
              </a:rPr>
              <a:t>Maintenance of electrolyte balance</a:t>
            </a:r>
          </a:p>
          <a:p>
            <a:pPr lvl="0"/>
            <a:r>
              <a:rPr dirty="0" lang="en-US">
                <a:latin typeface="Times New Roman" panose="02020603050405020304" pitchFamily="18" charset="0"/>
                <a:cs typeface="Times New Roman" panose="02020603050405020304" pitchFamily="18" charset="0"/>
              </a:rPr>
              <a:t>Transmission of nerve impulses</a:t>
            </a:r>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8703"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Iron</a:t>
            </a:r>
            <a:r>
              <a:rPr b="1" dirty="0" lang="en-US" u="sng"/>
              <a:t> </a:t>
            </a:r>
            <a:endParaRPr dirty="0" lang="en-US"/>
          </a:p>
        </p:txBody>
      </p:sp>
      <p:sp>
        <p:nvSpPr>
          <p:cNvPr id="1048704" name="Content Placeholder 2"/>
          <p:cNvSpPr>
            <a:spLocks noGrp="1"/>
          </p:cNvSpPr>
          <p:nvPr>
            <p:ph idx="1"/>
          </p:nvPr>
        </p:nvSpPr>
        <p:spPr>
          <a:xfrm>
            <a:off x="838200" y="1280160"/>
            <a:ext cx="10515600" cy="5352288"/>
          </a:xfrm>
        </p:spPr>
        <p:txBody>
          <a:bodyPr>
            <a:normAutofit/>
          </a:bodyPr>
          <a:p>
            <a:pPr indent="0" marL="0">
              <a:buNone/>
            </a:pPr>
            <a:r>
              <a:rPr dirty="0" lang="en-US">
                <a:latin typeface="Times New Roman" panose="02020603050405020304" pitchFamily="18" charset="0"/>
                <a:cs typeface="Times New Roman" panose="02020603050405020304" pitchFamily="18" charset="0"/>
              </a:rPr>
              <a:t>It is a soluble compound found in the liver, the kidney, whole grain cereals and green vegetables. In adults about 1 mg of iron is used by the body daily. The normal daily diet contains 9-15mg but only 5-15% of the intake is absorbed.</a:t>
            </a:r>
          </a:p>
          <a:p>
            <a:pPr indent="0" marL="0">
              <a:buNone/>
            </a:pPr>
            <a:r>
              <a:rPr b="1" dirty="0" i="1" lang="en-US">
                <a:latin typeface="Times New Roman" panose="02020603050405020304" pitchFamily="18" charset="0"/>
                <a:cs typeface="Times New Roman" panose="02020603050405020304" pitchFamily="18" charset="0"/>
              </a:rPr>
              <a:t>Functions</a:t>
            </a:r>
            <a:endParaRPr dirty="0" lang="en-US">
              <a:latin typeface="Times New Roman" panose="02020603050405020304" pitchFamily="18" charset="0"/>
              <a:cs typeface="Times New Roman" panose="02020603050405020304" pitchFamily="18" charset="0"/>
            </a:endParaRP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Formation  of hemoglobin</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Oxidation of carbohydrates</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Synthesis of hormones and neurotransmitters.</a:t>
            </a:r>
          </a:p>
          <a:p>
            <a:pPr indent="-514350" marL="514350">
              <a:buFont typeface="+mj-lt"/>
              <a:buAutoNum type="arabicPeriod"/>
            </a:pPr>
            <a:r>
              <a:rPr dirty="0" lang="en-US">
                <a:latin typeface="Times New Roman" panose="02020603050405020304" pitchFamily="18" charset="0"/>
                <a:cs typeface="Times New Roman" panose="02020603050405020304" pitchFamily="18" charset="0"/>
              </a:rPr>
              <a:t>Deficiency results in </a:t>
            </a:r>
            <a:r>
              <a:rPr dirty="0" lang="en-US" err="1">
                <a:latin typeface="Times New Roman" panose="02020603050405020304" pitchFamily="18" charset="0"/>
                <a:cs typeface="Times New Roman" panose="02020603050405020304" pitchFamily="18" charset="0"/>
              </a:rPr>
              <a:t>anaemia</a:t>
            </a:r>
            <a:r>
              <a:rPr dirty="0" lang="en-US">
                <a:latin typeface="Times New Roman" panose="02020603050405020304" pitchFamily="18" charset="0"/>
                <a:cs typeface="Times New Roman" panose="02020603050405020304" pitchFamily="18" charset="0"/>
              </a:rPr>
              <a:t>. Menstruating women, young people experiencing growth spurts and pregnant mothers have increased iron requirements.</a:t>
            </a:r>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8705"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Iodine</a:t>
            </a:r>
            <a:r>
              <a:rPr b="1" dirty="0" lang="en-US" u="sng"/>
              <a:t> </a:t>
            </a:r>
            <a:endParaRPr dirty="0" lang="en-US"/>
          </a:p>
        </p:txBody>
      </p:sp>
      <p:sp>
        <p:nvSpPr>
          <p:cNvPr id="1048706" name="Content Placeholder 2"/>
          <p:cNvSpPr>
            <a:spLocks noGrp="1"/>
          </p:cNvSpPr>
          <p:nvPr>
            <p:ph idx="1"/>
          </p:nvPr>
        </p:nvSpPr>
        <p:spPr>
          <a:xfrm>
            <a:off x="838200" y="1511808"/>
            <a:ext cx="10515600" cy="4665155"/>
          </a:xfrm>
        </p:spPr>
        <p:txBody>
          <a:bodyPr/>
          <a:p>
            <a:pPr indent="0" marL="0">
              <a:buNone/>
            </a:pPr>
            <a:r>
              <a:rPr dirty="0" lang="en-US"/>
              <a:t>Found in salt water fish and vegetables containing iodine. In areas of the world where iodine is deficient in the soil, small quantities are added to table salt. Daily requirements depend upon the metabolic rate. </a:t>
            </a:r>
          </a:p>
          <a:p>
            <a:pPr indent="0" marL="0">
              <a:buNone/>
            </a:pPr>
            <a:r>
              <a:rPr b="1" dirty="0" i="1" lang="en-US"/>
              <a:t>Functions</a:t>
            </a:r>
            <a:r>
              <a:rPr dirty="0" lang="en-US"/>
              <a:t>- It is essential I the formation of </a:t>
            </a:r>
            <a:r>
              <a:rPr dirty="0" lang="en-US" err="1"/>
              <a:t>thyroxine</a:t>
            </a:r>
            <a:r>
              <a:rPr dirty="0" lang="en-US"/>
              <a:t> and tri-</a:t>
            </a:r>
            <a:r>
              <a:rPr dirty="0" lang="en-US" err="1"/>
              <a:t>idothyronine</a:t>
            </a:r>
            <a:r>
              <a:rPr dirty="0" lang="en-US"/>
              <a:t> which are secreted by the thyroid gland.</a:t>
            </a:r>
          </a:p>
          <a:p>
            <a:pPr indent="0" marL="0">
              <a:buNone/>
            </a:pPr>
            <a:r>
              <a:rPr b="1" dirty="0" i="1" lang="en-US"/>
              <a:t>Deficiency</a:t>
            </a:r>
            <a:r>
              <a:rPr dirty="0" lang="en-US"/>
              <a:t> results in goiter.</a:t>
            </a:r>
          </a:p>
          <a:p>
            <a:endParaRPr dirty="0" lang="en-US"/>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8707" name="Title 1"/>
          <p:cNvSpPr>
            <a:spLocks noGrp="1"/>
          </p:cNvSpPr>
          <p:nvPr>
            <p:ph type="title"/>
          </p:nvPr>
        </p:nvSpPr>
        <p:spPr>
          <a:xfrm>
            <a:off x="853440" y="1"/>
            <a:ext cx="10500360" cy="1109472"/>
          </a:xfrm>
        </p:spPr>
        <p:txBody>
          <a:bodyPr>
            <a:normAutofit/>
          </a:bodyPr>
          <a:p>
            <a:r>
              <a:rPr b="1" dirty="0" sz="3600" lang="en-US">
                <a:latin typeface="Times New Roman" panose="02020603050405020304" pitchFamily="18" charset="0"/>
                <a:cs typeface="Times New Roman" panose="02020603050405020304" pitchFamily="18" charset="0"/>
              </a:rPr>
              <a:t>VARIATIONS IN ENERGY AND NUTRIENT NEEDS</a:t>
            </a:r>
            <a:r>
              <a:rPr dirty="0" lang="en-US"/>
              <a:t/>
            </a:r>
            <a:br>
              <a:rPr dirty="0" lang="en-US"/>
            </a:br>
            <a:endParaRPr dirty="0" lang="en-US"/>
          </a:p>
        </p:txBody>
      </p:sp>
      <p:sp>
        <p:nvSpPr>
          <p:cNvPr id="1048708" name="Content Placeholder 2"/>
          <p:cNvSpPr>
            <a:spLocks noGrp="1"/>
          </p:cNvSpPr>
          <p:nvPr>
            <p:ph idx="1"/>
          </p:nvPr>
        </p:nvSpPr>
        <p:spPr>
          <a:xfrm>
            <a:off x="512064" y="841248"/>
            <a:ext cx="10841736" cy="5803392"/>
          </a:xfrm>
        </p:spPr>
        <p:txBody>
          <a:bodyPr>
            <a:normAutofit/>
          </a:bodyPr>
          <a:p>
            <a:pPr indent="0" marL="0">
              <a:buNone/>
            </a:pPr>
            <a:r>
              <a:rPr dirty="0" lang="en-US"/>
              <a:t>Energy and nutrient needs are given for various groups of people. The needs of the various groups that is age, sex </a:t>
            </a:r>
            <a:r>
              <a:rPr dirty="0" lang="en-US" smtClean="0"/>
              <a:t>etc. </a:t>
            </a:r>
            <a:r>
              <a:rPr dirty="0" lang="en-US"/>
              <a:t>vary.</a:t>
            </a:r>
          </a:p>
          <a:p>
            <a:pPr indent="0" marL="0">
              <a:buNone/>
            </a:pPr>
            <a:r>
              <a:rPr dirty="0" lang="en-US"/>
              <a:t>Children need more energy, protein and other nutrients per kilo body weight than adults. This is because they are growing very fast and require playing. For example the approximate calories needed for each kilo body weight a day is-</a:t>
            </a:r>
          </a:p>
          <a:p>
            <a:pPr>
              <a:buFont typeface="Wingdings" panose="05000000000000000000" pitchFamily="2" charset="2"/>
              <a:buChar char="Ø"/>
            </a:pPr>
            <a:r>
              <a:rPr dirty="0" lang="en-US"/>
              <a:t>0-1 year                      110kCal</a:t>
            </a:r>
          </a:p>
          <a:p>
            <a:pPr>
              <a:buFont typeface="Wingdings" panose="05000000000000000000" pitchFamily="2" charset="2"/>
              <a:buChar char="Ø"/>
            </a:pPr>
            <a:r>
              <a:rPr dirty="0" lang="en-US"/>
              <a:t>4-5 years                     95kCal</a:t>
            </a:r>
          </a:p>
          <a:p>
            <a:pPr>
              <a:buFont typeface="Wingdings" panose="05000000000000000000" pitchFamily="2" charset="2"/>
              <a:buChar char="Ø"/>
            </a:pPr>
            <a:r>
              <a:rPr dirty="0" lang="en-US"/>
              <a:t>9-10years                   65kCal</a:t>
            </a:r>
          </a:p>
          <a:p>
            <a:pPr>
              <a:buFont typeface="Wingdings" panose="05000000000000000000" pitchFamily="2" charset="2"/>
              <a:buChar char="Ø"/>
            </a:pPr>
            <a:r>
              <a:rPr dirty="0" lang="en-US"/>
              <a:t>14-16years                  45kCal</a:t>
            </a:r>
          </a:p>
          <a:p>
            <a:pPr>
              <a:buFont typeface="Wingdings" panose="05000000000000000000" pitchFamily="2" charset="2"/>
              <a:buChar char="Ø"/>
            </a:pPr>
            <a:r>
              <a:rPr dirty="0" lang="en-US"/>
              <a:t>20-30 years                40kCal</a:t>
            </a:r>
          </a:p>
          <a:p>
            <a:pPr>
              <a:buFont typeface="Wingdings" panose="05000000000000000000" pitchFamily="2" charset="2"/>
              <a:buChar char="Ø"/>
            </a:pPr>
            <a:r>
              <a:rPr dirty="0" lang="en-US"/>
              <a:t>&gt;60 years                   35 </a:t>
            </a:r>
            <a:r>
              <a:rPr dirty="0" lang="en-US" err="1"/>
              <a:t>kCal</a:t>
            </a:r>
            <a:endParaRPr dirty="0" lang="en-US"/>
          </a:p>
          <a:p>
            <a:pPr>
              <a:buFont typeface="Wingdings" panose="05000000000000000000" pitchFamily="2" charset="2"/>
              <a:buChar char="Ø"/>
            </a:pPr>
            <a:endParaRPr dirty="0"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615" name="Title 1"/>
          <p:cNvSpPr>
            <a:spLocks noGrp="1"/>
          </p:cNvSpPr>
          <p:nvPr>
            <p:ph type="title"/>
          </p:nvPr>
        </p:nvSpPr>
        <p:spPr>
          <a:xfrm>
            <a:off x="838200" y="365125"/>
            <a:ext cx="10515600" cy="1024763"/>
          </a:xfrm>
        </p:spPr>
        <p:txBody>
          <a:bodyPr>
            <a:normAutofit/>
          </a:bodyPr>
          <a:p>
            <a:r>
              <a:rPr b="1" dirty="0" sz="3200" lang="en-US" smtClean="0"/>
              <a:t>Definitions….</a:t>
            </a:r>
            <a:endParaRPr dirty="0" sz="3200" lang="en-US"/>
          </a:p>
        </p:txBody>
      </p:sp>
      <p:sp>
        <p:nvSpPr>
          <p:cNvPr id="1048616" name="Content Placeholder 2"/>
          <p:cNvSpPr>
            <a:spLocks noGrp="1"/>
          </p:cNvSpPr>
          <p:nvPr>
            <p:ph idx="1"/>
          </p:nvPr>
        </p:nvSpPr>
        <p:spPr>
          <a:xfrm>
            <a:off x="838200" y="1389888"/>
            <a:ext cx="10515600" cy="5059680"/>
          </a:xfrm>
        </p:spPr>
        <p:txBody>
          <a:bodyPr>
            <a:normAutofit/>
          </a:bodyPr>
          <a:p>
            <a:r>
              <a:rPr b="1" dirty="0" lang="en-US"/>
              <a:t>Malnutrition</a:t>
            </a:r>
            <a:r>
              <a:rPr dirty="0" lang="en-US"/>
              <a:t> is a term encompassing under nutrition (wasting, stunting, underweight and deficiencies of essential vitamins and minerals) and over nutrition (obesity)</a:t>
            </a:r>
          </a:p>
          <a:p>
            <a:r>
              <a:rPr b="1" dirty="0" lang="en-US"/>
              <a:t>Acute malnutrition (wasting</a:t>
            </a:r>
            <a:r>
              <a:rPr dirty="0" lang="en-US"/>
              <a:t>) is  the result of recent rapid weight loss or failure to gain weight and is associated with an increased risk of mortality. can be moderate or severe</a:t>
            </a:r>
          </a:p>
          <a:p>
            <a:r>
              <a:rPr b="1" dirty="0" lang="en-US"/>
              <a:t>Chronic malnutrition </a:t>
            </a:r>
            <a:r>
              <a:rPr dirty="0" lang="en-US"/>
              <a:t>(stunting)is the result of inadequate nutrition over a much longer period of time and is associated with an increased risk of disease/eventual death</a:t>
            </a:r>
          </a:p>
          <a:p>
            <a:r>
              <a:rPr b="1" dirty="0" lang="en-US"/>
              <a:t>Underweight</a:t>
            </a:r>
            <a:r>
              <a:rPr dirty="0" lang="en-US"/>
              <a:t> is the outcome of wasting or stunting or a combination of both and is associated with poor growth and development</a:t>
            </a:r>
          </a:p>
          <a:p>
            <a:endParaRPr dirty="0" lang="en-US"/>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8709" name="Title 1"/>
          <p:cNvSpPr>
            <a:spLocks noGrp="1"/>
          </p:cNvSpPr>
          <p:nvPr>
            <p:ph type="title"/>
          </p:nvPr>
        </p:nvSpPr>
        <p:spPr>
          <a:xfrm>
            <a:off x="975360" y="97537"/>
            <a:ext cx="10378440" cy="646175"/>
          </a:xfrm>
        </p:spPr>
        <p:txBody>
          <a:bodyPr>
            <a:normAutofit/>
          </a:bodyPr>
          <a:p>
            <a:r>
              <a:rPr b="1" dirty="0" sz="3200" lang="en-US" smtClean="0">
                <a:latin typeface="Times New Roman" panose="02020603050405020304" pitchFamily="18" charset="0"/>
                <a:cs typeface="Times New Roman" panose="02020603050405020304" pitchFamily="18" charset="0"/>
              </a:rPr>
              <a:t>VARIATIONS…..</a:t>
            </a:r>
            <a:endParaRPr dirty="0" sz="3200" lang="en-US"/>
          </a:p>
        </p:txBody>
      </p:sp>
      <p:sp>
        <p:nvSpPr>
          <p:cNvPr id="1048710" name="Content Placeholder 2"/>
          <p:cNvSpPr>
            <a:spLocks noGrp="1"/>
          </p:cNvSpPr>
          <p:nvPr>
            <p:ph idx="1"/>
          </p:nvPr>
        </p:nvSpPr>
        <p:spPr>
          <a:xfrm>
            <a:off x="877824" y="646176"/>
            <a:ext cx="10475976" cy="5998464"/>
          </a:xfrm>
        </p:spPr>
        <p:txBody>
          <a:bodyPr>
            <a:normAutofit/>
          </a:bodyPr>
          <a:p>
            <a:r>
              <a:rPr dirty="0" lang="en-US"/>
              <a:t>Women who menstruate need more iron than men. Pregnant women need extra energy and protein and other nutrients especially iron. Breast feeding mothers need extra energy and proteins.</a:t>
            </a:r>
          </a:p>
          <a:p>
            <a:r>
              <a:rPr dirty="0" lang="en-US"/>
              <a:t>Men need more energy than women even if they are of the same age and do the same activities. This is because men’s bodies contain more muscle and less fat than women’s bodies. Muscle uses more energy than fat.</a:t>
            </a:r>
          </a:p>
          <a:p>
            <a:r>
              <a:rPr dirty="0" lang="en-US"/>
              <a:t>Old people need less energy (if less active) than younger adults but similar amounts of nutrients. Women need less iron when they stop menstruating. </a:t>
            </a:r>
          </a:p>
          <a:p>
            <a:r>
              <a:rPr dirty="0" lang="en-US"/>
              <a:t>Big people need more energy, protein and some other nutrients than small ones. People who are very active need more energy compared to those that are in active.</a:t>
            </a:r>
          </a:p>
          <a:p>
            <a:endParaRPr dirty="0" lang="en-US"/>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8711" name="Title 1"/>
          <p:cNvSpPr>
            <a:spLocks noGrp="1"/>
          </p:cNvSpPr>
          <p:nvPr>
            <p:ph type="title"/>
          </p:nvPr>
        </p:nvSpPr>
        <p:spPr>
          <a:xfrm>
            <a:off x="838200" y="365125"/>
            <a:ext cx="10515600" cy="719963"/>
          </a:xfrm>
        </p:spPr>
        <p:txBody>
          <a:bodyPr>
            <a:normAutofit/>
          </a:bodyPr>
          <a:p>
            <a:r>
              <a:rPr b="1" dirty="0" sz="3200" lang="en-US">
                <a:latin typeface="Times New Roman" panose="02020603050405020304" pitchFamily="18" charset="0"/>
                <a:cs typeface="Times New Roman" panose="02020603050405020304" pitchFamily="18" charset="0"/>
              </a:rPr>
              <a:t>VARIATIONS…..</a:t>
            </a:r>
            <a:endParaRPr dirty="0" sz="3200" lang="en-US"/>
          </a:p>
        </p:txBody>
      </p:sp>
      <p:sp>
        <p:nvSpPr>
          <p:cNvPr id="1048712" name="Content Placeholder 2"/>
          <p:cNvSpPr>
            <a:spLocks noGrp="1"/>
          </p:cNvSpPr>
          <p:nvPr>
            <p:ph idx="1"/>
          </p:nvPr>
        </p:nvSpPr>
        <p:spPr>
          <a:xfrm>
            <a:off x="838200" y="1085088"/>
            <a:ext cx="10515600" cy="5486400"/>
          </a:xfrm>
        </p:spPr>
        <p:txBody>
          <a:bodyPr/>
          <a:p>
            <a:r>
              <a:rPr dirty="0" lang="en-US"/>
              <a:t>Nutrient needs and disease</a:t>
            </a:r>
          </a:p>
          <a:p>
            <a:r>
              <a:rPr dirty="0" lang="en-US"/>
              <a:t>Energy and nutrient needs increase during some infections e.g. energy, iron and folate needs increase during malaria. They also increase during recovery from disease because of catch up growth.</a:t>
            </a:r>
          </a:p>
          <a:p>
            <a:pPr indent="0" marL="0">
              <a:buNone/>
            </a:pPr>
            <a:r>
              <a:rPr b="1" dirty="0" lang="en-US"/>
              <a:t>Nutrient needs and the type of diet</a:t>
            </a:r>
            <a:endParaRPr dirty="0" lang="en-US"/>
          </a:p>
          <a:p>
            <a:r>
              <a:rPr dirty="0" lang="en-US"/>
              <a:t>Protein and iron needs vary with the type of diet. Protein needs are lower if the diet contains plenty of complete proteins and not too muscle </a:t>
            </a:r>
            <a:r>
              <a:rPr dirty="0" lang="en-US" err="1"/>
              <a:t>fibre</a:t>
            </a:r>
            <a:r>
              <a:rPr dirty="0" lang="en-US"/>
              <a:t>. Iron needs are lower if the diet contains plenty of </a:t>
            </a:r>
            <a:r>
              <a:rPr dirty="0" lang="en-US" err="1"/>
              <a:t>haem</a:t>
            </a:r>
            <a:r>
              <a:rPr dirty="0" lang="en-US"/>
              <a:t> iron and other foods e.g. vitamin C rich foods, which increase the absorption of non </a:t>
            </a:r>
            <a:r>
              <a:rPr dirty="0" lang="en-US" err="1"/>
              <a:t>haem</a:t>
            </a:r>
            <a:r>
              <a:rPr dirty="0" lang="en-US"/>
              <a:t> iron.</a:t>
            </a:r>
          </a:p>
          <a:p>
            <a:endParaRPr dirty="0" lang="en-US"/>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8713" name="Title 1"/>
          <p:cNvSpPr>
            <a:spLocks noGrp="1"/>
          </p:cNvSpPr>
          <p:nvPr>
            <p:ph type="title"/>
          </p:nvPr>
        </p:nvSpPr>
        <p:spPr>
          <a:xfrm>
            <a:off x="832104" y="109728"/>
            <a:ext cx="10515600" cy="1325563"/>
          </a:xfrm>
        </p:spPr>
        <p:txBody>
          <a:bodyPr/>
          <a:p>
            <a:r>
              <a:rPr b="1" dirty="0" sz="3200" lang="en-US"/>
              <a:t>Individual variation</a:t>
            </a:r>
            <a:r>
              <a:rPr b="1" dirty="0" lang="en-US"/>
              <a:t/>
            </a:r>
            <a:br>
              <a:rPr b="1" dirty="0" lang="en-US"/>
            </a:br>
            <a:endParaRPr b="1" dirty="0" lang="en-US"/>
          </a:p>
        </p:txBody>
      </p:sp>
      <p:sp>
        <p:nvSpPr>
          <p:cNvPr id="1048714" name="Content Placeholder 2"/>
          <p:cNvSpPr>
            <a:spLocks noGrp="1"/>
          </p:cNvSpPr>
          <p:nvPr>
            <p:ph idx="1"/>
          </p:nvPr>
        </p:nvSpPr>
        <p:spPr>
          <a:xfrm>
            <a:off x="832104" y="963168"/>
            <a:ext cx="10521696" cy="5632704"/>
          </a:xfrm>
        </p:spPr>
        <p:txBody>
          <a:bodyPr/>
          <a:p>
            <a:r>
              <a:rPr dirty="0" lang="en-US"/>
              <a:t>The energy and nutrient needs of an individual within the same age group vary. For example, the average individual daily need for a group of men is 57g but the need of each man in the group may vary between 53g-59g</a:t>
            </a:r>
          </a:p>
          <a:p>
            <a:pPr indent="0" marL="0">
              <a:buNone/>
            </a:pPr>
            <a:r>
              <a:rPr b="1" dirty="0" lang="en-US"/>
              <a:t>NB</a:t>
            </a:r>
            <a:r>
              <a:rPr dirty="0" lang="en-US"/>
              <a:t>; values in the attached table are for groups. Because of individual variation they can’t tell you exactly how many calories or how much of a nutrient a particular individual child or an adult needs.</a:t>
            </a:r>
          </a:p>
          <a:p>
            <a:endParaRPr dirty="0" lang="en-US"/>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8715"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MEAL PLANNING</a:t>
            </a:r>
            <a:endParaRPr dirty="0" sz="3200" lang="en-US">
              <a:latin typeface="Times New Roman" panose="02020603050405020304" pitchFamily="18" charset="0"/>
              <a:cs typeface="Times New Roman" panose="02020603050405020304" pitchFamily="18" charset="0"/>
            </a:endParaRPr>
          </a:p>
        </p:txBody>
      </p:sp>
      <p:sp>
        <p:nvSpPr>
          <p:cNvPr id="1048716" name="Content Placeholder 2"/>
          <p:cNvSpPr>
            <a:spLocks noGrp="1"/>
          </p:cNvSpPr>
          <p:nvPr>
            <p:ph idx="1"/>
          </p:nvPr>
        </p:nvSpPr>
        <p:spPr/>
        <p:txBody>
          <a:bodyPr/>
          <a:p>
            <a:pPr indent="0" marL="0">
              <a:buNone/>
            </a:pPr>
            <a:r>
              <a:rPr b="1" dirty="0" i="1" lang="en-US"/>
              <a:t>A MEAL:</a:t>
            </a:r>
            <a:r>
              <a:rPr dirty="0" lang="en-US"/>
              <a:t> is an occasion when food is eaten and can also refer to the food eaten in that occasion e.g. lunch, breakfast, supper etc.</a:t>
            </a:r>
          </a:p>
          <a:p>
            <a:pPr indent="0" marL="0">
              <a:buNone/>
            </a:pPr>
            <a:r>
              <a:rPr b="1" dirty="0" i="1" lang="en-US"/>
              <a:t>MEAL PLANNING</a:t>
            </a:r>
            <a:r>
              <a:rPr dirty="0" i="1" lang="en-US"/>
              <a:t>:</a:t>
            </a:r>
            <a:r>
              <a:rPr dirty="0" lang="en-US"/>
              <a:t> is organizing for an anticipated occasion of eating and the food that will be eaten. Meal planning is important to ensure individuals/ families eat food that will provide them with all the nutrients that will ensure maintenance of good health.</a:t>
            </a:r>
          </a:p>
          <a:p>
            <a:endParaRPr dirty="0" lang="en-US"/>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8717" name="Title 1"/>
          <p:cNvSpPr>
            <a:spLocks noGrp="1"/>
          </p:cNvSpPr>
          <p:nvPr>
            <p:ph type="title"/>
          </p:nvPr>
        </p:nvSpPr>
        <p:spPr>
          <a:xfrm>
            <a:off x="877824" y="195073"/>
            <a:ext cx="10475976" cy="1365503"/>
          </a:xfrm>
        </p:spPr>
        <p:txBody>
          <a:bodyPr>
            <a:normAutofit/>
          </a:bodyPr>
          <a:p>
            <a:r>
              <a:rPr b="1" dirty="0" sz="3600" lang="en-US">
                <a:latin typeface="Times New Roman" panose="02020603050405020304" pitchFamily="18" charset="0"/>
                <a:cs typeface="Times New Roman" panose="02020603050405020304" pitchFamily="18" charset="0"/>
              </a:rPr>
              <a:t>FACTORS THAT WILL INFLUENCE MEAL PLANNING</a:t>
            </a:r>
            <a:r>
              <a:rPr dirty="0" lang="en-US"/>
              <a:t/>
            </a:r>
            <a:br>
              <a:rPr dirty="0" lang="en-US"/>
            </a:br>
            <a:endParaRPr dirty="0" lang="en-US"/>
          </a:p>
        </p:txBody>
      </p:sp>
      <p:sp>
        <p:nvSpPr>
          <p:cNvPr id="1048718" name="Content Placeholder 2"/>
          <p:cNvSpPr>
            <a:spLocks noGrp="1"/>
          </p:cNvSpPr>
          <p:nvPr>
            <p:ph idx="1"/>
          </p:nvPr>
        </p:nvSpPr>
        <p:spPr>
          <a:xfrm>
            <a:off x="768096" y="1219200"/>
            <a:ext cx="10585704" cy="5437632"/>
          </a:xfrm>
        </p:spPr>
        <p:txBody>
          <a:bodyPr>
            <a:normAutofit lnSpcReduction="10000"/>
          </a:bodyPr>
          <a:p>
            <a:pPr indent="0" marL="0">
              <a:buNone/>
            </a:pPr>
            <a:r>
              <a:rPr b="1" dirty="0" lang="en-US"/>
              <a:t>Aims/objective/goals of the meals are:-</a:t>
            </a:r>
            <a:endParaRPr dirty="0" lang="en-US"/>
          </a:p>
          <a:p>
            <a:r>
              <a:rPr dirty="0" lang="en-US"/>
              <a:t>Provision of energy.</a:t>
            </a:r>
          </a:p>
          <a:p>
            <a:r>
              <a:rPr dirty="0" lang="en-US"/>
              <a:t>Protection against disease</a:t>
            </a:r>
          </a:p>
          <a:p>
            <a:r>
              <a:rPr dirty="0" lang="en-US"/>
              <a:t>Proper growth and repair of tissues</a:t>
            </a:r>
          </a:p>
          <a:p>
            <a:r>
              <a:rPr dirty="0" lang="en-US"/>
              <a:t>Adequate  hydration for normal body functioning</a:t>
            </a:r>
          </a:p>
          <a:p>
            <a:pPr indent="0" marL="0">
              <a:buNone/>
            </a:pPr>
            <a:r>
              <a:rPr b="1" dirty="0" lang="en-US"/>
              <a:t>Resources available</a:t>
            </a:r>
            <a:endParaRPr dirty="0" lang="en-US"/>
          </a:p>
          <a:p>
            <a:r>
              <a:rPr dirty="0" lang="en-US"/>
              <a:t>Time available to prepare the meal and the time the meal will be taken</a:t>
            </a:r>
          </a:p>
          <a:p>
            <a:r>
              <a:rPr dirty="0" lang="en-US"/>
              <a:t>Amount of food available or money to purchase it</a:t>
            </a:r>
            <a:r>
              <a:rPr dirty="0" lang="en-US" smtClean="0"/>
              <a:t>.</a:t>
            </a:r>
            <a:endParaRPr dirty="0" lang="en-US"/>
          </a:p>
          <a:p>
            <a:r>
              <a:rPr dirty="0" lang="en-US"/>
              <a:t>Availability of the materials/resources in the preparation of the meal</a:t>
            </a:r>
          </a:p>
          <a:p>
            <a:r>
              <a:rPr dirty="0" lang="en-US"/>
              <a:t>Knowledge ability and skills.</a:t>
            </a:r>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8719"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Target</a:t>
            </a:r>
            <a:r>
              <a:rPr dirty="0" lang="en-US"/>
              <a:t/>
            </a:r>
            <a:br>
              <a:rPr dirty="0" lang="en-US"/>
            </a:br>
            <a:endParaRPr dirty="0" lang="en-US"/>
          </a:p>
        </p:txBody>
      </p:sp>
      <p:sp>
        <p:nvSpPr>
          <p:cNvPr id="1048720" name="Content Placeholder 2"/>
          <p:cNvSpPr>
            <a:spLocks noGrp="1"/>
          </p:cNvSpPr>
          <p:nvPr>
            <p:ph idx="1"/>
          </p:nvPr>
        </p:nvSpPr>
        <p:spPr/>
        <p:txBody>
          <a:bodyPr/>
          <a:p>
            <a:r>
              <a:rPr dirty="0" lang="en-US">
                <a:latin typeface="Times New Roman" panose="02020603050405020304" pitchFamily="18" charset="0"/>
                <a:cs typeface="Times New Roman" panose="02020603050405020304" pitchFamily="18" charset="0"/>
              </a:rPr>
              <a:t>The number of people to be taking part in the meal.</a:t>
            </a:r>
          </a:p>
          <a:p>
            <a:r>
              <a:rPr dirty="0" lang="en-US">
                <a:latin typeface="Times New Roman" panose="02020603050405020304" pitchFamily="18" charset="0"/>
                <a:cs typeface="Times New Roman" panose="02020603050405020304" pitchFamily="18" charset="0"/>
              </a:rPr>
              <a:t>The age groups- to determine their nutritional needs</a:t>
            </a:r>
          </a:p>
          <a:p>
            <a:r>
              <a:rPr dirty="0" lang="en-US">
                <a:latin typeface="Times New Roman" panose="02020603050405020304" pitchFamily="18" charset="0"/>
                <a:cs typeface="Times New Roman" panose="02020603050405020304" pitchFamily="18" charset="0"/>
              </a:rPr>
              <a:t>The likes and dislikes.</a:t>
            </a:r>
          </a:p>
          <a:p>
            <a:r>
              <a:rPr dirty="0" lang="en-US">
                <a:latin typeface="Times New Roman" panose="02020603050405020304" pitchFamily="18" charset="0"/>
                <a:cs typeface="Times New Roman" panose="02020603050405020304" pitchFamily="18" charset="0"/>
              </a:rPr>
              <a:t>In planning one has to consider WHAT, WHEN, HOW, WHERE and WHOM</a:t>
            </a:r>
          </a:p>
          <a:p>
            <a:endParaRPr dirty="0" lang="en-US"/>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8721" name="Title 1"/>
          <p:cNvSpPr>
            <a:spLocks noGrp="1"/>
          </p:cNvSpPr>
          <p:nvPr>
            <p:ph type="title"/>
          </p:nvPr>
        </p:nvSpPr>
        <p:spPr>
          <a:xfrm>
            <a:off x="838200" y="97536"/>
            <a:ext cx="10515600" cy="694944"/>
          </a:xfrm>
        </p:spPr>
        <p:txBody>
          <a:bodyPr>
            <a:normAutofit/>
          </a:bodyPr>
          <a:p>
            <a:r>
              <a:rPr b="1" dirty="0" sz="3200" lang="en-US">
                <a:latin typeface="Times New Roman" panose="02020603050405020304" pitchFamily="18" charset="0"/>
                <a:cs typeface="Times New Roman" panose="02020603050405020304" pitchFamily="18" charset="0"/>
              </a:rPr>
              <a:t>TYPES OF MEALS</a:t>
            </a:r>
            <a:endParaRPr dirty="0" sz="3200" lang="en-US">
              <a:latin typeface="Times New Roman" panose="02020603050405020304" pitchFamily="18" charset="0"/>
              <a:cs typeface="Times New Roman" panose="02020603050405020304" pitchFamily="18" charset="0"/>
            </a:endParaRPr>
          </a:p>
        </p:txBody>
      </p:sp>
      <p:sp>
        <p:nvSpPr>
          <p:cNvPr id="1048722" name="Content Placeholder 2"/>
          <p:cNvSpPr>
            <a:spLocks noGrp="1"/>
          </p:cNvSpPr>
          <p:nvPr>
            <p:ph idx="1"/>
          </p:nvPr>
        </p:nvSpPr>
        <p:spPr>
          <a:xfrm>
            <a:off x="731520" y="621792"/>
            <a:ext cx="10619232" cy="5994083"/>
          </a:xfrm>
        </p:spPr>
        <p:txBody>
          <a:bodyPr>
            <a:normAutofit fontScale="92500" lnSpcReduction="10000"/>
          </a:bodyPr>
          <a:p>
            <a:pPr indent="0" marL="0">
              <a:buNone/>
            </a:pPr>
            <a:r>
              <a:rPr dirty="0" lang="en-US">
                <a:latin typeface="Times New Roman" panose="02020603050405020304" pitchFamily="18" charset="0"/>
                <a:cs typeface="Times New Roman" panose="02020603050405020304" pitchFamily="18" charset="0"/>
              </a:rPr>
              <a:t>There are two main types according to the nutrients required</a:t>
            </a:r>
          </a:p>
          <a:p>
            <a:pPr indent="-514350" marL="514350">
              <a:buFont typeface="+mj-lt"/>
              <a:buAutoNum type="arabicPeriod"/>
            </a:pPr>
            <a:r>
              <a:rPr b="1" dirty="0" lang="en-US">
                <a:latin typeface="Times New Roman" panose="02020603050405020304" pitchFamily="18" charset="0"/>
                <a:cs typeface="Times New Roman" panose="02020603050405020304" pitchFamily="18" charset="0"/>
              </a:rPr>
              <a:t>Normal meal: </a:t>
            </a:r>
            <a:r>
              <a:rPr dirty="0" lang="en-US">
                <a:latin typeface="Times New Roman" panose="02020603050405020304" pitchFamily="18" charset="0"/>
                <a:cs typeface="Times New Roman" panose="02020603050405020304" pitchFamily="18" charset="0"/>
              </a:rPr>
              <a:t>this entails the normal diet</a:t>
            </a:r>
          </a:p>
          <a:p>
            <a:pPr indent="-514350" marL="514350">
              <a:buFont typeface="+mj-lt"/>
              <a:buAutoNum type="arabicPeriod"/>
            </a:pPr>
            <a:r>
              <a:rPr b="1" dirty="0" lang="en-US">
                <a:latin typeface="Times New Roman" panose="02020603050405020304" pitchFamily="18" charset="0"/>
                <a:cs typeface="Times New Roman" panose="02020603050405020304" pitchFamily="18" charset="0"/>
              </a:rPr>
              <a:t>Special meals</a:t>
            </a:r>
            <a:r>
              <a:rPr dirty="0" lang="en-US">
                <a:latin typeface="Times New Roman" panose="02020603050405020304" pitchFamily="18" charset="0"/>
                <a:cs typeface="Times New Roman" panose="02020603050405020304" pitchFamily="18" charset="0"/>
              </a:rPr>
              <a:t>: these entails one that contain a diet that is to be taken by person with specific need or condition e.g. the therapeutic diet.</a:t>
            </a:r>
          </a:p>
          <a:p>
            <a:pPr indent="0" marL="0">
              <a:buNone/>
            </a:pPr>
            <a:r>
              <a:rPr dirty="0" lang="en-US">
                <a:latin typeface="Times New Roman" panose="02020603050405020304" pitchFamily="18" charset="0"/>
                <a:cs typeface="Times New Roman" panose="02020603050405020304" pitchFamily="18" charset="0"/>
              </a:rPr>
              <a:t>The type of meal may also be viewed from another angle as in:-</a:t>
            </a:r>
          </a:p>
          <a:p>
            <a:r>
              <a:rPr dirty="0" lang="en-US">
                <a:latin typeface="Times New Roman" panose="02020603050405020304" pitchFamily="18" charset="0"/>
                <a:cs typeface="Times New Roman" panose="02020603050405020304" pitchFamily="18" charset="0"/>
              </a:rPr>
              <a:t>A light meal</a:t>
            </a:r>
          </a:p>
          <a:p>
            <a:r>
              <a:rPr dirty="0" lang="en-US">
                <a:latin typeface="Times New Roman" panose="02020603050405020304" pitchFamily="18" charset="0"/>
                <a:cs typeface="Times New Roman" panose="02020603050405020304" pitchFamily="18" charset="0"/>
              </a:rPr>
              <a:t>Heavy meal</a:t>
            </a:r>
          </a:p>
          <a:p>
            <a:r>
              <a:rPr dirty="0" lang="en-US" smtClean="0">
                <a:latin typeface="Times New Roman" panose="02020603050405020304" pitchFamily="18" charset="0"/>
                <a:cs typeface="Times New Roman" panose="02020603050405020304" pitchFamily="18" charset="0"/>
              </a:rPr>
              <a:t>Snack</a:t>
            </a:r>
            <a:endParaRPr dirty="0" lang="en-US">
              <a:latin typeface="Times New Roman" panose="02020603050405020304" pitchFamily="18" charset="0"/>
              <a:cs typeface="Times New Roman" panose="02020603050405020304" pitchFamily="18" charset="0"/>
            </a:endParaRPr>
          </a:p>
          <a:p>
            <a:pPr indent="0" marL="0">
              <a:buNone/>
            </a:pPr>
            <a:r>
              <a:rPr dirty="0" lang="en-US">
                <a:latin typeface="Times New Roman" panose="02020603050405020304" pitchFamily="18" charset="0"/>
                <a:cs typeface="Times New Roman" panose="02020603050405020304" pitchFamily="18" charset="0"/>
              </a:rPr>
              <a:t>According to the occasion it may also be viewed as:-</a:t>
            </a:r>
          </a:p>
          <a:p>
            <a:r>
              <a:rPr dirty="0" lang="en-US">
                <a:latin typeface="Times New Roman" panose="02020603050405020304" pitchFamily="18" charset="0"/>
                <a:cs typeface="Times New Roman" panose="02020603050405020304" pitchFamily="18" charset="0"/>
              </a:rPr>
              <a:t>Lunch, breakfast, super</a:t>
            </a:r>
          </a:p>
          <a:p>
            <a:r>
              <a:rPr dirty="0" lang="en-US">
                <a:latin typeface="Times New Roman" panose="02020603050405020304" pitchFamily="18" charset="0"/>
                <a:cs typeface="Times New Roman" panose="02020603050405020304" pitchFamily="18" charset="0"/>
              </a:rPr>
              <a:t>Wedding meal</a:t>
            </a:r>
          </a:p>
          <a:p>
            <a:r>
              <a:rPr dirty="0" lang="en-US">
                <a:latin typeface="Times New Roman" panose="02020603050405020304" pitchFamily="18" charset="0"/>
                <a:cs typeface="Times New Roman" panose="02020603050405020304" pitchFamily="18" charset="0"/>
              </a:rPr>
              <a:t>Christmas party</a:t>
            </a:r>
          </a:p>
          <a:p>
            <a:r>
              <a:rPr dirty="0" lang="en-US">
                <a:latin typeface="Times New Roman" panose="02020603050405020304" pitchFamily="18" charset="0"/>
                <a:cs typeface="Times New Roman" panose="02020603050405020304" pitchFamily="18" charset="0"/>
              </a:rPr>
              <a:t>Birth day party</a:t>
            </a:r>
          </a:p>
          <a:p>
            <a:endParaRPr dirty="0" lang="en-US"/>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723"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METHODS OF MEAL PLANNING</a:t>
            </a:r>
            <a:endParaRPr dirty="0" sz="3200" lang="en-US">
              <a:latin typeface="Times New Roman" panose="02020603050405020304" pitchFamily="18" charset="0"/>
              <a:cs typeface="Times New Roman" panose="02020603050405020304" pitchFamily="18" charset="0"/>
            </a:endParaRPr>
          </a:p>
        </p:txBody>
      </p:sp>
      <p:sp>
        <p:nvSpPr>
          <p:cNvPr id="1048724" name="Content Placeholder 2"/>
          <p:cNvSpPr>
            <a:spLocks noGrp="1"/>
          </p:cNvSpPr>
          <p:nvPr>
            <p:ph idx="1"/>
          </p:nvPr>
        </p:nvSpPr>
        <p:spPr>
          <a:xfrm>
            <a:off x="838200" y="1690688"/>
            <a:ext cx="10515600" cy="4486275"/>
          </a:xfrm>
        </p:spPr>
        <p:txBody>
          <a:bodyPr/>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Food pyramid</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Signal system</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Hand jive</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Plate model</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Food exchange system</a:t>
            </a:r>
          </a:p>
          <a:p>
            <a:pPr indent="-514350" lvl="0" marL="514350">
              <a:buFont typeface="+mj-lt"/>
              <a:buAutoNum type="arabicPeriod"/>
            </a:pPr>
            <a:r>
              <a:rPr dirty="0" lang="en-US">
                <a:latin typeface="Times New Roman" panose="02020603050405020304" pitchFamily="18" charset="0"/>
                <a:cs typeface="Times New Roman" panose="02020603050405020304" pitchFamily="18" charset="0"/>
              </a:rPr>
              <a:t>Glycemic index</a:t>
            </a:r>
          </a:p>
          <a:p>
            <a:pPr indent="0" marL="0">
              <a:buNone/>
            </a:pPr>
            <a:r>
              <a:rPr dirty="0" lang="en-US">
                <a:latin typeface="Times New Roman" panose="02020603050405020304" pitchFamily="18" charset="0"/>
                <a:cs typeface="Times New Roman" panose="02020603050405020304" pitchFamily="18" charset="0"/>
              </a:rPr>
              <a:t> </a:t>
            </a:r>
          </a:p>
          <a:p>
            <a:endParaRPr dirty="0" lang="en-US"/>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8725" name="Title 1"/>
          <p:cNvSpPr>
            <a:spLocks noGrp="1"/>
          </p:cNvSpPr>
          <p:nvPr>
            <p:ph type="title"/>
          </p:nvPr>
        </p:nvSpPr>
        <p:spPr>
          <a:xfrm>
            <a:off x="999744" y="182881"/>
            <a:ext cx="10354056" cy="1133855"/>
          </a:xfrm>
        </p:spPr>
        <p:txBody>
          <a:bodyPr>
            <a:normAutofit fontScale="90000"/>
          </a:bodyPr>
          <a:p>
            <a:r>
              <a:rPr b="1" dirty="0" sz="3200" lang="en-US">
                <a:latin typeface="Times New Roman" panose="02020603050405020304" pitchFamily="18" charset="0"/>
                <a:cs typeface="Times New Roman" panose="02020603050405020304" pitchFamily="18" charset="0"/>
              </a:rPr>
              <a:t>Food group pyramid</a:t>
            </a:r>
            <a:r>
              <a:rPr dirty="0" lang="en-US"/>
              <a:t/>
            </a:r>
            <a:br>
              <a:rPr dirty="0" lang="en-US"/>
            </a:br>
            <a:endParaRPr dirty="0" lang="en-US"/>
          </a:p>
        </p:txBody>
      </p:sp>
      <p:pic>
        <p:nvPicPr>
          <p:cNvPr id="2097152" name="Content Placeholder 3" descr="Food Pyramid"/>
          <p:cNvPicPr>
            <a:picLocks noGrp="1"/>
          </p:cNvPicPr>
          <p:nvPr>
            <p:ph idx="1"/>
          </p:nvPr>
        </p:nvPicPr>
        <p:blipFill rotWithShape="1">
          <a:blip xmlns:r="http://schemas.openxmlformats.org/officeDocument/2006/relationships" r:embed="rId1" cstate="print"/>
          <a:srcRect/>
          <a:stretch>
            <a:fillRect/>
          </a:stretch>
        </p:blipFill>
        <p:spPr>
          <a:xfrm>
            <a:off x="999744" y="1316736"/>
            <a:ext cx="9960864" cy="5120608"/>
          </a:xfrm>
          <a:prstGeom prst="rect"/>
        </p:spPr>
      </p:pic>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8726" name="Title 1"/>
          <p:cNvSpPr>
            <a:spLocks noGrp="1"/>
          </p:cNvSpPr>
          <p:nvPr>
            <p:ph type="title"/>
          </p:nvPr>
        </p:nvSpPr>
        <p:spPr>
          <a:xfrm>
            <a:off x="865632" y="365125"/>
            <a:ext cx="10488168" cy="707771"/>
          </a:xfrm>
        </p:spPr>
        <p:txBody>
          <a:bodyPr>
            <a:normAutofit fontScale="90000"/>
          </a:bodyPr>
          <a:p>
            <a:r>
              <a:rPr b="1" dirty="0" lang="en-US" smtClean="0"/>
              <a:t>Food </a:t>
            </a:r>
            <a:r>
              <a:rPr b="1" dirty="0" lang="en-US"/>
              <a:t>signal system</a:t>
            </a:r>
            <a:r>
              <a:rPr dirty="0" lang="en-US"/>
              <a:t/>
            </a:r>
            <a:br>
              <a:rPr dirty="0" lang="en-US"/>
            </a:br>
            <a:r>
              <a:rPr b="1" dirty="0" lang="en-US"/>
              <a:t>Principle for health food choices and cooking methods</a:t>
            </a:r>
            <a:r>
              <a:rPr dirty="0" lang="en-US"/>
              <a:t>. </a:t>
            </a:r>
            <a:r>
              <a:rPr dirty="0" lang="en-US" smtClean="0"/>
              <a:t>od pyramid …..</a:t>
            </a:r>
            <a:endParaRPr dirty="0" lang="en-US"/>
          </a:p>
        </p:txBody>
      </p:sp>
      <p:pic>
        <p:nvPicPr>
          <p:cNvPr id="2097153" name="Content Placeholder 3"/>
          <p:cNvPicPr>
            <a:picLocks noGrp="1"/>
          </p:cNvPicPr>
          <p:nvPr>
            <p:ph idx="1"/>
          </p:nvPr>
        </p:nvPicPr>
        <p:blipFill rotWithShape="1">
          <a:blip xmlns:r="http://schemas.openxmlformats.org/officeDocument/2006/relationships" r:embed="rId1" cstate="print"/>
          <a:srcRect/>
          <a:stretch>
            <a:fillRect/>
          </a:stretch>
        </p:blipFill>
        <p:spPr>
          <a:xfrm>
            <a:off x="950976" y="1267968"/>
            <a:ext cx="10082785" cy="4364736"/>
          </a:xfrm>
          <a:prstGeom prst="rec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617" name="Title 1"/>
          <p:cNvSpPr>
            <a:spLocks noGrp="1"/>
          </p:cNvSpPr>
          <p:nvPr>
            <p:ph type="title"/>
          </p:nvPr>
        </p:nvSpPr>
        <p:spPr/>
        <p:txBody>
          <a:bodyPr>
            <a:normAutofit/>
          </a:bodyPr>
          <a:p>
            <a:r>
              <a:rPr b="1" dirty="0" sz="3200" lang="en-US"/>
              <a:t>IMPORTANCE OF GOOD NUTRITION</a:t>
            </a:r>
            <a:endParaRPr dirty="0" sz="3200" lang="en-US"/>
          </a:p>
        </p:txBody>
      </p:sp>
      <p:sp>
        <p:nvSpPr>
          <p:cNvPr id="1048618" name="Content Placeholder 2"/>
          <p:cNvSpPr>
            <a:spLocks noGrp="1"/>
          </p:cNvSpPr>
          <p:nvPr>
            <p:ph idx="1"/>
          </p:nvPr>
        </p:nvSpPr>
        <p:spPr>
          <a:xfrm>
            <a:off x="838200" y="1463040"/>
            <a:ext cx="10515600" cy="4713923"/>
          </a:xfrm>
        </p:spPr>
        <p:txBody>
          <a:bodyPr/>
          <a:p>
            <a:pPr indent="0" marL="0">
              <a:buNone/>
            </a:pPr>
            <a:r>
              <a:rPr b="1" dirty="0" lang="en-US">
                <a:effectLst>
                  <a:outerShdw algn="tl" blurRad="50800" dir="2700000" dist="38100">
                    <a:srgbClr val="000000">
                      <a:alpha val="40000"/>
                    </a:srgbClr>
                  </a:outerShdw>
                </a:effectLst>
              </a:rPr>
              <a:t>Its especially important for:</a:t>
            </a:r>
            <a:r>
              <a:rPr dirty="0" lang="en-US"/>
              <a:t> </a:t>
            </a:r>
          </a:p>
          <a:p>
            <a:pPr lvl="0"/>
            <a:r>
              <a:rPr dirty="0" lang="en-US"/>
              <a:t>Physical and mental dev. Of children and adolescents.</a:t>
            </a:r>
          </a:p>
          <a:p>
            <a:pPr lvl="0"/>
            <a:r>
              <a:rPr dirty="0" lang="en-US"/>
              <a:t>Healthy pregnancies and deliveries.</a:t>
            </a:r>
          </a:p>
          <a:p>
            <a:pPr lvl="0"/>
            <a:r>
              <a:rPr dirty="0" lang="en-US"/>
              <a:t>Resistance to infections</a:t>
            </a:r>
          </a:p>
          <a:p>
            <a:pPr lvl="0"/>
            <a:r>
              <a:rPr dirty="0" lang="en-US"/>
              <a:t>For energy for working well</a:t>
            </a:r>
          </a:p>
          <a:p>
            <a:pPr lvl="0"/>
            <a:r>
              <a:rPr dirty="0" lang="en-US"/>
              <a:t>To prevent deficiencies i.e. Kwashiorkor.</a:t>
            </a:r>
          </a:p>
          <a:p>
            <a:endParaRPr dirty="0" lang="en-US"/>
          </a:p>
          <a:p>
            <a:endParaRPr dirty="0" lang="en-US"/>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727" name="Title 1"/>
          <p:cNvSpPr>
            <a:spLocks noGrp="1"/>
          </p:cNvSpPr>
          <p:nvPr>
            <p:ph type="title"/>
          </p:nvPr>
        </p:nvSpPr>
        <p:spPr>
          <a:xfrm>
            <a:off x="848868" y="0"/>
            <a:ext cx="10515600" cy="1711897"/>
          </a:xfrm>
        </p:spPr>
        <p:txBody>
          <a:bodyPr/>
          <a:p>
            <a:r>
              <a:rPr b="1" dirty="0" sz="3200" lang="en-US">
                <a:latin typeface="Times New Roman" panose="02020603050405020304" pitchFamily="18" charset="0"/>
                <a:cs typeface="Times New Roman" panose="02020603050405020304" pitchFamily="18" charset="0"/>
              </a:rPr>
              <a:t>Food signal system</a:t>
            </a:r>
            <a:r>
              <a:rPr b="1" dirty="0" lang="en-US">
                <a:latin typeface="Times New Roman" panose="02020603050405020304" pitchFamily="18" charset="0"/>
                <a:cs typeface="Times New Roman" panose="02020603050405020304" pitchFamily="18" charset="0"/>
              </a:rPr>
              <a:t/>
            </a:r>
            <a:br>
              <a:rPr b="1" dirty="0" lang="en-US">
                <a:latin typeface="Times New Roman" panose="02020603050405020304" pitchFamily="18" charset="0"/>
                <a:cs typeface="Times New Roman" panose="02020603050405020304" pitchFamily="18" charset="0"/>
              </a:rPr>
            </a:br>
            <a:endParaRPr b="1" dirty="0" lang="en-US">
              <a:latin typeface="Times New Roman" panose="02020603050405020304" pitchFamily="18" charset="0"/>
              <a:cs typeface="Times New Roman" panose="02020603050405020304" pitchFamily="18" charset="0"/>
            </a:endParaRPr>
          </a:p>
        </p:txBody>
      </p:sp>
      <p:sp>
        <p:nvSpPr>
          <p:cNvPr id="1048728" name="Content Placeholder 2"/>
          <p:cNvSpPr>
            <a:spLocks noGrp="1"/>
          </p:cNvSpPr>
          <p:nvPr>
            <p:ph idx="1"/>
          </p:nvPr>
        </p:nvSpPr>
        <p:spPr>
          <a:xfrm>
            <a:off x="859536" y="1072896"/>
            <a:ext cx="10494264" cy="5632704"/>
          </a:xfrm>
        </p:spPr>
        <p:txBody>
          <a:bodyPr>
            <a:normAutofit/>
          </a:bodyPr>
          <a:p>
            <a:pPr indent="0" marL="0">
              <a:buNone/>
            </a:pPr>
            <a:r>
              <a:rPr b="1" dirty="0" lang="en-US">
                <a:latin typeface="Times New Roman" panose="02020603050405020304" pitchFamily="18" charset="0"/>
                <a:cs typeface="Times New Roman" panose="02020603050405020304" pitchFamily="18" charset="0"/>
              </a:rPr>
              <a:t>Principle for health food choices and cooking methods</a:t>
            </a:r>
            <a:r>
              <a:rPr dirty="0" lang="en-US">
                <a:latin typeface="Times New Roman" panose="02020603050405020304" pitchFamily="18" charset="0"/>
                <a:cs typeface="Times New Roman" panose="02020603050405020304" pitchFamily="18" charset="0"/>
              </a:rPr>
              <a:t>. This system is based on traffic light concept of </a:t>
            </a:r>
            <a:r>
              <a:rPr b="1" dirty="0" lang="en-US">
                <a:latin typeface="Times New Roman" panose="02020603050405020304" pitchFamily="18" charset="0"/>
                <a:cs typeface="Times New Roman" panose="02020603050405020304" pitchFamily="18" charset="0"/>
              </a:rPr>
              <a:t>red for “stop” </a:t>
            </a:r>
            <a:r>
              <a:rPr dirty="0" lang="en-US">
                <a:latin typeface="Times New Roman" panose="02020603050405020304" pitchFamily="18" charset="0"/>
                <a:cs typeface="Times New Roman" panose="02020603050405020304" pitchFamily="18" charset="0"/>
              </a:rPr>
              <a:t>which also denotes danger, </a:t>
            </a:r>
            <a:r>
              <a:rPr b="1" dirty="0" lang="en-US">
                <a:latin typeface="Times New Roman" panose="02020603050405020304" pitchFamily="18" charset="0"/>
                <a:cs typeface="Times New Roman" panose="02020603050405020304" pitchFamily="18" charset="0"/>
              </a:rPr>
              <a:t>yellow for go slow </a:t>
            </a:r>
            <a:r>
              <a:rPr dirty="0" lang="en-US">
                <a:latin typeface="Times New Roman" panose="02020603050405020304" pitchFamily="18" charset="0"/>
                <a:cs typeface="Times New Roman" panose="02020603050405020304" pitchFamily="18" charset="0"/>
              </a:rPr>
              <a:t>or cautious and </a:t>
            </a:r>
            <a:r>
              <a:rPr b="1" dirty="0" lang="en-US">
                <a:latin typeface="Times New Roman" panose="02020603050405020304" pitchFamily="18" charset="0"/>
                <a:cs typeface="Times New Roman" panose="02020603050405020304" pitchFamily="18" charset="0"/>
              </a:rPr>
              <a:t>green for “go” </a:t>
            </a:r>
            <a:r>
              <a:rPr dirty="0" lang="en-US">
                <a:latin typeface="Times New Roman" panose="02020603050405020304" pitchFamily="18" charset="0"/>
                <a:cs typeface="Times New Roman" panose="02020603050405020304" pitchFamily="18" charset="0"/>
              </a:rPr>
              <a:t>or safer road. It uses universally understood symbols which makes it simple and highly useful way for a person to make an informed choice.</a:t>
            </a:r>
          </a:p>
          <a:p>
            <a:r>
              <a:rPr dirty="0" lang="en-US">
                <a:latin typeface="Times New Roman" panose="02020603050405020304" pitchFamily="18" charset="0"/>
                <a:cs typeface="Times New Roman" panose="02020603050405020304" pitchFamily="18" charset="0"/>
              </a:rPr>
              <a:t>It focuses attention on processing and cooking, lays stress on GI (Glycemic Index), fiber content of food, the amount and type of fat used and the mode of cooking.</a:t>
            </a:r>
          </a:p>
          <a:p>
            <a:r>
              <a:rPr dirty="0" lang="en-US">
                <a:latin typeface="Times New Roman" panose="02020603050405020304" pitchFamily="18" charset="0"/>
                <a:cs typeface="Times New Roman" panose="02020603050405020304" pitchFamily="18" charset="0"/>
              </a:rPr>
              <a:t>It removes negative feeling about being on a diet and avoiding certain foods.</a:t>
            </a:r>
          </a:p>
          <a:p>
            <a:r>
              <a:rPr dirty="0" lang="en-US">
                <a:latin typeface="Times New Roman" panose="02020603050405020304" pitchFamily="18" charset="0"/>
                <a:cs typeface="Times New Roman" panose="02020603050405020304" pitchFamily="18" charset="0"/>
              </a:rPr>
              <a:t>It empowers the person to make behavior change towards healthy eating.</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729" name="Title 1"/>
          <p:cNvSpPr>
            <a:spLocks noGrp="1"/>
          </p:cNvSpPr>
          <p:nvPr>
            <p:ph type="title"/>
          </p:nvPr>
        </p:nvSpPr>
        <p:spPr>
          <a:xfrm>
            <a:off x="838200" y="-219455"/>
            <a:ext cx="10515600" cy="1544384"/>
          </a:xfrm>
        </p:spPr>
        <p:txBody>
          <a:bodyPr/>
          <a:p>
            <a:r>
              <a:rPr b="1" dirty="0" sz="3200" lang="en-US">
                <a:latin typeface="Times New Roman" panose="02020603050405020304" pitchFamily="18" charset="0"/>
                <a:cs typeface="Times New Roman" panose="02020603050405020304" pitchFamily="18" charset="0"/>
              </a:rPr>
              <a:t>Hand jive</a:t>
            </a:r>
            <a:r>
              <a:rPr dirty="0" lang="en-US"/>
              <a:t/>
            </a:r>
            <a:br>
              <a:rPr dirty="0" lang="en-US"/>
            </a:br>
            <a:endParaRPr dirty="0" lang="en-US"/>
          </a:p>
        </p:txBody>
      </p:sp>
      <p:sp>
        <p:nvSpPr>
          <p:cNvPr id="1048730" name="Content Placeholder 2"/>
          <p:cNvSpPr>
            <a:spLocks noGrp="1"/>
          </p:cNvSpPr>
          <p:nvPr>
            <p:ph idx="1"/>
          </p:nvPr>
        </p:nvSpPr>
        <p:spPr>
          <a:xfrm>
            <a:off x="838200" y="975360"/>
            <a:ext cx="10515600" cy="5681472"/>
          </a:xfrm>
        </p:spPr>
        <p:txBody>
          <a:bodyPr>
            <a:normAutofit lnSpcReduction="10000"/>
          </a:bodyPr>
          <a:p>
            <a:pPr indent="0" marL="0">
              <a:buNone/>
            </a:pPr>
            <a:r>
              <a:rPr dirty="0" lang="en-US"/>
              <a:t>Illustrates how to measure the amount of food “imaginatively” in a reasonably accurate manner without scales</a:t>
            </a:r>
          </a:p>
          <a:p>
            <a:pPr indent="0" marL="0">
              <a:buNone/>
            </a:pPr>
            <a:r>
              <a:rPr b="1" dirty="0" lang="en-US"/>
              <a:t>Carbohydrates</a:t>
            </a:r>
            <a:r>
              <a:rPr dirty="0" lang="en-US"/>
              <a:t> – choose an amount equivalent to size of your 2 fists.</a:t>
            </a:r>
          </a:p>
          <a:p>
            <a:pPr indent="0" marL="0">
              <a:buNone/>
            </a:pPr>
            <a:r>
              <a:rPr b="1" dirty="0" lang="en-US"/>
              <a:t>Protein</a:t>
            </a:r>
            <a:r>
              <a:rPr dirty="0" lang="en-US"/>
              <a:t> – choose an amount equivalent to your palm and thickness of your little finger</a:t>
            </a:r>
          </a:p>
          <a:p>
            <a:pPr indent="0" marL="0">
              <a:buNone/>
            </a:pPr>
            <a:r>
              <a:rPr b="1" dirty="0" lang="en-US"/>
              <a:t>Fat</a:t>
            </a:r>
            <a:r>
              <a:rPr dirty="0" lang="en-US"/>
              <a:t> – amount equivalent to tip of your thumb</a:t>
            </a:r>
          </a:p>
          <a:p>
            <a:pPr indent="0" marL="0">
              <a:buNone/>
            </a:pPr>
            <a:r>
              <a:rPr b="1" dirty="0" lang="en-US"/>
              <a:t>Vegetables</a:t>
            </a:r>
            <a:r>
              <a:rPr dirty="0" lang="en-US"/>
              <a:t> – choose as much as you can hold in both </a:t>
            </a:r>
            <a:r>
              <a:rPr dirty="0" lang="en-US" smtClean="0"/>
              <a:t>hands</a:t>
            </a:r>
            <a:endParaRPr dirty="0" lang="en-US"/>
          </a:p>
          <a:p>
            <a:pPr indent="0" marL="0">
              <a:buNone/>
            </a:pPr>
            <a:r>
              <a:rPr b="1" dirty="0" lang="en-US"/>
              <a:t>Model plate </a:t>
            </a:r>
            <a:endParaRPr dirty="0" lang="en-US"/>
          </a:p>
          <a:p>
            <a:pPr indent="0" marL="0">
              <a:buNone/>
            </a:pPr>
            <a:r>
              <a:rPr dirty="0" lang="en-US"/>
              <a:t>Plate is divided with portions.</a:t>
            </a:r>
          </a:p>
          <a:p>
            <a:pPr indent="0" marL="0">
              <a:buNone/>
            </a:pPr>
            <a:r>
              <a:rPr dirty="0" lang="en-US"/>
              <a:t>Sample basic meal planning guide</a:t>
            </a:r>
          </a:p>
          <a:p>
            <a:pPr indent="0" marL="0">
              <a:buNone/>
            </a:pPr>
            <a:r>
              <a:rPr dirty="0" lang="en-US"/>
              <a:t>Fruit and milk served outside the plate</a:t>
            </a:r>
          </a:p>
          <a:p>
            <a:pPr indent="0" marL="0">
              <a:buNone/>
            </a:pPr>
            <a:r>
              <a:rPr dirty="0" lang="en-US"/>
              <a:t> </a:t>
            </a:r>
          </a:p>
          <a:p>
            <a:endParaRPr dirty="0" lang="en-US"/>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8731"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Model plate </a:t>
            </a:r>
            <a:endParaRPr dirty="0" sz="3200" lang="en-US">
              <a:latin typeface="Times New Roman" panose="02020603050405020304" pitchFamily="18" charset="0"/>
              <a:cs typeface="Times New Roman" panose="02020603050405020304" pitchFamily="18" charset="0"/>
            </a:endParaRPr>
          </a:p>
        </p:txBody>
      </p:sp>
      <p:sp>
        <p:nvSpPr>
          <p:cNvPr id="1048732" name="Content Placeholder 2"/>
          <p:cNvSpPr>
            <a:spLocks noGrp="1"/>
          </p:cNvSpPr>
          <p:nvPr>
            <p:ph idx="1"/>
          </p:nvPr>
        </p:nvSpPr>
        <p:spPr>
          <a:xfrm>
            <a:off x="743712" y="1280160"/>
            <a:ext cx="10610088" cy="5205984"/>
          </a:xfrm>
        </p:spPr>
        <p:txBody>
          <a:bodyPr/>
          <a:p>
            <a:r>
              <a:rPr dirty="0" lang="en-US">
                <a:latin typeface="Times New Roman" panose="02020603050405020304" pitchFamily="18" charset="0"/>
                <a:cs typeface="Times New Roman" panose="02020603050405020304" pitchFamily="18" charset="0"/>
              </a:rPr>
              <a:t>Plate is divided with portions.</a:t>
            </a:r>
          </a:p>
          <a:p>
            <a:r>
              <a:rPr dirty="0" lang="en-US">
                <a:latin typeface="Times New Roman" panose="02020603050405020304" pitchFamily="18" charset="0"/>
                <a:cs typeface="Times New Roman" panose="02020603050405020304" pitchFamily="18" charset="0"/>
              </a:rPr>
              <a:t>Sample basic meal planning guide</a:t>
            </a:r>
          </a:p>
          <a:p>
            <a:r>
              <a:rPr dirty="0" lang="en-US">
                <a:latin typeface="Times New Roman" panose="02020603050405020304" pitchFamily="18" charset="0"/>
                <a:cs typeface="Times New Roman" panose="02020603050405020304" pitchFamily="18" charset="0"/>
              </a:rPr>
              <a:t>Fruit and milk served outside the </a:t>
            </a:r>
            <a:r>
              <a:rPr dirty="0" lang="en-US" smtClean="0">
                <a:latin typeface="Times New Roman" panose="02020603050405020304" pitchFamily="18" charset="0"/>
                <a:cs typeface="Times New Roman" panose="02020603050405020304" pitchFamily="18" charset="0"/>
              </a:rPr>
              <a:t>plate.</a:t>
            </a:r>
            <a:endParaRPr dirty="0" lang="en-US">
              <a:latin typeface="Times New Roman" panose="02020603050405020304" pitchFamily="18" charset="0"/>
              <a:cs typeface="Times New Roman" panose="02020603050405020304" pitchFamily="18" charset="0"/>
            </a:endParaRPr>
          </a:p>
          <a:p>
            <a:pPr indent="0" marL="0">
              <a:buNone/>
            </a:pPr>
            <a:r>
              <a:rPr b="1" dirty="0" lang="en-US">
                <a:latin typeface="Times New Roman" panose="02020603050405020304" pitchFamily="18" charset="0"/>
                <a:cs typeface="Times New Roman" panose="02020603050405020304" pitchFamily="18" charset="0"/>
              </a:rPr>
              <a:t>Food exchange</a:t>
            </a:r>
            <a:endParaRPr dirty="0" lang="en-US">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The word exchange refers to the food items on each list which may be substituted with any other food item on the same </a:t>
            </a:r>
            <a:r>
              <a:rPr dirty="0" lang="en-US" smtClean="0">
                <a:latin typeface="Times New Roman" panose="02020603050405020304" pitchFamily="18" charset="0"/>
                <a:cs typeface="Times New Roman" panose="02020603050405020304" pitchFamily="18" charset="0"/>
              </a:rPr>
              <a:t>list. One </a:t>
            </a:r>
            <a:r>
              <a:rPr dirty="0" lang="en-US">
                <a:latin typeface="Times New Roman" panose="02020603050405020304" pitchFamily="18" charset="0"/>
                <a:cs typeface="Times New Roman" panose="02020603050405020304" pitchFamily="18" charset="0"/>
              </a:rPr>
              <a:t>exchange is approximately equal to another in carbohydrate, calories, protein and fat within each food list.</a:t>
            </a:r>
          </a:p>
          <a:p>
            <a:endParaRPr dirty="0" lang="en-US"/>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733"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Glycemic Index</a:t>
            </a:r>
            <a:r>
              <a:rPr dirty="0" lang="en-US"/>
              <a:t/>
            </a:r>
            <a:br>
              <a:rPr dirty="0" lang="en-US"/>
            </a:br>
            <a:endParaRPr dirty="0" lang="en-US"/>
          </a:p>
        </p:txBody>
      </p:sp>
      <p:sp>
        <p:nvSpPr>
          <p:cNvPr id="1048734" name="Content Placeholder 2"/>
          <p:cNvSpPr>
            <a:spLocks noGrp="1"/>
          </p:cNvSpPr>
          <p:nvPr>
            <p:ph idx="1"/>
          </p:nvPr>
        </p:nvSpPr>
        <p:spPr>
          <a:xfrm>
            <a:off x="838200" y="1280160"/>
            <a:ext cx="10515600" cy="4896803"/>
          </a:xfrm>
        </p:spPr>
        <p:txBody>
          <a:bodyPr/>
          <a:p>
            <a:pPr indent="0" marL="0">
              <a:buNone/>
            </a:pPr>
            <a:r>
              <a:rPr dirty="0" lang="en-US">
                <a:latin typeface="Times New Roman" panose="02020603050405020304" pitchFamily="18" charset="0"/>
                <a:cs typeface="Times New Roman" panose="02020603050405020304" pitchFamily="18" charset="0"/>
              </a:rPr>
              <a:t>The Glycemic Index (GI) is a relative ranking of carbohydrate in foods according to how they affect blood glucose levels. Carbohydrates with a low GI value (55 or less) are more slowly digested, absorbed and metabolized and cause a lower and slower rise in blood glucose and, therefore usually, insulin levels.</a:t>
            </a:r>
          </a:p>
          <a:p>
            <a:pPr indent="0" marL="0">
              <a:buNone/>
            </a:pPr>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8735" name="Title 1"/>
          <p:cNvSpPr>
            <a:spLocks noGrp="1"/>
          </p:cNvSpPr>
          <p:nvPr>
            <p:ph type="title"/>
          </p:nvPr>
        </p:nvSpPr>
        <p:spPr>
          <a:xfrm>
            <a:off x="847344" y="195072"/>
            <a:ext cx="10515600" cy="1130491"/>
          </a:xfrm>
        </p:spPr>
        <p:txBody>
          <a:bodyPr>
            <a:normAutofit fontScale="90000"/>
          </a:bodyPr>
          <a:p>
            <a:r>
              <a:rPr b="1" dirty="0" sz="3200" lang="en-US">
                <a:latin typeface="Times New Roman" panose="02020603050405020304" pitchFamily="18" charset="0"/>
                <a:cs typeface="Times New Roman" panose="02020603050405020304" pitchFamily="18" charset="0"/>
              </a:rPr>
              <a:t>STEPS IN PLANNING</a:t>
            </a:r>
            <a:r>
              <a:rPr dirty="0" lang="en-US"/>
              <a:t/>
            </a:r>
            <a:br>
              <a:rPr dirty="0" lang="en-US"/>
            </a:br>
            <a:endParaRPr dirty="0" lang="en-US"/>
          </a:p>
        </p:txBody>
      </p:sp>
      <p:sp>
        <p:nvSpPr>
          <p:cNvPr id="1048736" name="Content Placeholder 2"/>
          <p:cNvSpPr>
            <a:spLocks noGrp="1"/>
          </p:cNvSpPr>
          <p:nvPr>
            <p:ph idx="1"/>
          </p:nvPr>
        </p:nvSpPr>
        <p:spPr>
          <a:xfrm>
            <a:off x="847344" y="1325563"/>
            <a:ext cx="10506456" cy="4851400"/>
          </a:xfrm>
        </p:spPr>
        <p:txBody>
          <a:bodyPr/>
          <a:p>
            <a:pPr indent="-514350" lvl="0" marL="514350">
              <a:buFont typeface="+mj-lt"/>
              <a:buAutoNum type="arabicPeriod"/>
            </a:pPr>
            <a:r>
              <a:rPr dirty="0" lang="en-US"/>
              <a:t>Assess the needs of the target group</a:t>
            </a:r>
          </a:p>
          <a:p>
            <a:pPr indent="-514350" lvl="0" marL="514350">
              <a:buFont typeface="+mj-lt"/>
              <a:buAutoNum type="arabicPeriod"/>
            </a:pPr>
            <a:r>
              <a:rPr dirty="0" lang="en-US"/>
              <a:t>Formulate the objectives to be achieved</a:t>
            </a:r>
          </a:p>
          <a:p>
            <a:pPr indent="-514350" lvl="0" marL="514350">
              <a:buFont typeface="+mj-lt"/>
              <a:buAutoNum type="arabicPeriod"/>
            </a:pPr>
            <a:r>
              <a:rPr dirty="0" lang="en-US"/>
              <a:t>Means of achieving the objectives.</a:t>
            </a:r>
          </a:p>
          <a:p>
            <a:pPr indent="-514350" marL="514350">
              <a:buFont typeface="+mj-lt"/>
              <a:buAutoNum type="arabicPeriod"/>
            </a:pPr>
            <a:r>
              <a:rPr dirty="0" lang="en-US"/>
              <a:t> How to acquire the food and what food to be acquired</a:t>
            </a:r>
          </a:p>
          <a:p>
            <a:pPr indent="-514350" marL="514350">
              <a:buFont typeface="+mj-lt"/>
              <a:buAutoNum type="arabicPeriod"/>
            </a:pPr>
            <a:r>
              <a:rPr dirty="0" lang="en-US"/>
              <a:t>How to prepare, cook, serve, and eat.</a:t>
            </a:r>
          </a:p>
          <a:p>
            <a:pPr indent="-514350" marL="514350">
              <a:buFont typeface="+mj-lt"/>
              <a:buAutoNum type="arabicPeriod"/>
            </a:pPr>
            <a:endParaRPr dirty="0" lang="en-US"/>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8737" name="Title 1"/>
          <p:cNvSpPr>
            <a:spLocks noGrp="1"/>
          </p:cNvSpPr>
          <p:nvPr>
            <p:ph type="title"/>
          </p:nvPr>
        </p:nvSpPr>
        <p:spPr>
          <a:xfrm>
            <a:off x="838200" y="365125"/>
            <a:ext cx="10515600" cy="1073531"/>
          </a:xfrm>
        </p:spPr>
        <p:txBody>
          <a:bodyPr>
            <a:normAutofit fontScale="90000"/>
          </a:bodyPr>
          <a:p>
            <a:r>
              <a:rPr b="1" dirty="0" sz="3600" lang="en-US" smtClean="0">
                <a:latin typeface="Times New Roman" panose="02020603050405020304" pitchFamily="18" charset="0"/>
                <a:cs typeface="Times New Roman" panose="02020603050405020304" pitchFamily="18" charset="0"/>
              </a:rPr>
              <a:t>principles </a:t>
            </a:r>
            <a:r>
              <a:rPr b="1" dirty="0" sz="3600" lang="en-US">
                <a:latin typeface="Times New Roman" panose="02020603050405020304" pitchFamily="18" charset="0"/>
                <a:cs typeface="Times New Roman" panose="02020603050405020304" pitchFamily="18" charset="0"/>
              </a:rPr>
              <a:t>to be considered when planning a meal</a:t>
            </a:r>
            <a:r>
              <a:rPr dirty="0" lang="en-US"/>
              <a:t/>
            </a:r>
            <a:br>
              <a:rPr dirty="0" lang="en-US"/>
            </a:br>
            <a:endParaRPr dirty="0" lang="en-US"/>
          </a:p>
        </p:txBody>
      </p:sp>
      <p:sp>
        <p:nvSpPr>
          <p:cNvPr id="1048738" name="Content Placeholder 2"/>
          <p:cNvSpPr>
            <a:spLocks noGrp="1"/>
          </p:cNvSpPr>
          <p:nvPr>
            <p:ph idx="1"/>
          </p:nvPr>
        </p:nvSpPr>
        <p:spPr>
          <a:xfrm>
            <a:off x="926592" y="1048512"/>
            <a:ext cx="10427208" cy="5340096"/>
          </a:xfrm>
        </p:spPr>
        <p:txBody>
          <a:bodyPr>
            <a:normAutofit/>
          </a:bodyPr>
          <a:p>
            <a:pPr indent="-514350" lvl="0" marL="514350">
              <a:buFont typeface="+mj-lt"/>
              <a:buAutoNum type="arabicPeriod"/>
            </a:pPr>
            <a:r>
              <a:rPr dirty="0" lang="en-US"/>
              <a:t>Adequacy in all nutrients-</a:t>
            </a:r>
          </a:p>
          <a:p>
            <a:pPr indent="-514350" lvl="0" marL="514350">
              <a:buFont typeface="+mj-lt"/>
              <a:buAutoNum type="arabicPeriod"/>
            </a:pPr>
            <a:r>
              <a:rPr dirty="0" lang="en-US"/>
              <a:t>Balance of foods and nutrients in the diet (proportionality between and among food groups)</a:t>
            </a:r>
          </a:p>
          <a:p>
            <a:pPr indent="-514350" lvl="0" marL="514350">
              <a:buFont typeface="+mj-lt"/>
              <a:buAutoNum type="arabicPeriod"/>
            </a:pPr>
            <a:r>
              <a:rPr dirty="0" lang="en-US"/>
              <a:t>Nutrient density- food that provided large amount of nutrient for a relatively small amounts.</a:t>
            </a:r>
          </a:p>
          <a:p>
            <a:pPr indent="-514350" lvl="0" marL="514350">
              <a:buFont typeface="+mj-lt"/>
              <a:buAutoNum type="arabicPeriod"/>
            </a:pPr>
            <a:r>
              <a:rPr dirty="0" lang="en-US"/>
              <a:t>Energy density - Amount of energy is real in a food compared with its weight </a:t>
            </a:r>
            <a:r>
              <a:rPr dirty="0" lang="en-US" smtClean="0"/>
              <a:t>e.g.. </a:t>
            </a:r>
            <a:r>
              <a:rPr dirty="0" lang="en-US"/>
              <a:t>Nuts, cookies, fried foods. </a:t>
            </a:r>
          </a:p>
          <a:p>
            <a:pPr indent="-514350" lvl="0" marL="514350">
              <a:buFont typeface="+mj-lt"/>
              <a:buAutoNum type="arabicPeriod"/>
            </a:pPr>
            <a:r>
              <a:rPr dirty="0" lang="en-US"/>
              <a:t>Low energy density foods include fruits, vegetables and any other food that incorporates a lot of water during cooking. Modified by adding on peanuts, ground nuts, oil etc. Increased Kcal in small amount.</a:t>
            </a:r>
          </a:p>
          <a:p>
            <a:endParaRPr dirty="0" lang="en-US"/>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8739" name="Title 1"/>
          <p:cNvSpPr>
            <a:spLocks noGrp="1"/>
          </p:cNvSpPr>
          <p:nvPr>
            <p:ph type="title"/>
          </p:nvPr>
        </p:nvSpPr>
        <p:spPr/>
        <p:txBody>
          <a:bodyPr>
            <a:normAutofit/>
          </a:bodyPr>
          <a:p>
            <a:r>
              <a:rPr b="1" dirty="0" sz="3200" lang="en-US" smtClean="0">
                <a:latin typeface="Times New Roman" panose="02020603050405020304" pitchFamily="18" charset="0"/>
                <a:cs typeface="Times New Roman" panose="02020603050405020304" pitchFamily="18" charset="0"/>
              </a:rPr>
              <a:t>Principles…..</a:t>
            </a:r>
            <a:endParaRPr dirty="0" sz="3200" lang="en-US"/>
          </a:p>
        </p:txBody>
      </p:sp>
      <p:sp>
        <p:nvSpPr>
          <p:cNvPr id="1048740" name="Content Placeholder 2"/>
          <p:cNvSpPr>
            <a:spLocks noGrp="1"/>
          </p:cNvSpPr>
          <p:nvPr>
            <p:ph idx="1"/>
          </p:nvPr>
        </p:nvSpPr>
        <p:spPr/>
        <p:txBody>
          <a:bodyPr/>
          <a:p>
            <a:pPr algn="just" indent="0" lvl="0" marL="0">
              <a:buNone/>
            </a:pPr>
            <a:r>
              <a:rPr dirty="0" lang="en-US" smtClean="0"/>
              <a:t>7. </a:t>
            </a:r>
            <a:r>
              <a:rPr dirty="0" lang="en-US" smtClean="0">
                <a:latin typeface="Times New Roman" panose="02020603050405020304" pitchFamily="18" charset="0"/>
                <a:cs typeface="Times New Roman" panose="02020603050405020304" pitchFamily="18" charset="0"/>
              </a:rPr>
              <a:t>Moderation </a:t>
            </a:r>
            <a:r>
              <a:rPr dirty="0" lang="en-US">
                <a:latin typeface="Times New Roman" panose="02020603050405020304" pitchFamily="18" charset="0"/>
                <a:cs typeface="Times New Roman" panose="02020603050405020304" pitchFamily="18" charset="0"/>
              </a:rPr>
              <a:t>in diet – portion size. This requires planning the entire </a:t>
            </a:r>
            <a:r>
              <a:rPr dirty="0" lang="en-US" smtClean="0">
                <a:latin typeface="Times New Roman" panose="02020603050405020304" pitchFamily="18" charset="0"/>
                <a:cs typeface="Times New Roman" panose="02020603050405020304" pitchFamily="18" charset="0"/>
              </a:rPr>
              <a:t>    day’s </a:t>
            </a:r>
            <a:r>
              <a:rPr dirty="0" lang="en-US">
                <a:latin typeface="Times New Roman" panose="02020603050405020304" pitchFamily="18" charset="0"/>
                <a:cs typeface="Times New Roman" panose="02020603050405020304" pitchFamily="18" charset="0"/>
              </a:rPr>
              <a:t>diet so as not to under/over consume any one food.  In planning the diets, the goal should be to moderate rather than eliminate intake of some foods.</a:t>
            </a:r>
          </a:p>
          <a:p>
            <a:pPr algn="just" indent="0" lvl="0" marL="0">
              <a:buNone/>
            </a:pPr>
            <a:r>
              <a:rPr dirty="0" lang="en-US" smtClean="0">
                <a:latin typeface="Times New Roman" panose="02020603050405020304" pitchFamily="18" charset="0"/>
                <a:cs typeface="Times New Roman" panose="02020603050405020304" pitchFamily="18" charset="0"/>
              </a:rPr>
              <a:t>8. Variety </a:t>
            </a:r>
            <a:r>
              <a:rPr dirty="0" lang="en-US">
                <a:latin typeface="Times New Roman" panose="02020603050405020304" pitchFamily="18" charset="0"/>
                <a:cs typeface="Times New Roman" panose="02020603050405020304" pitchFamily="18" charset="0"/>
              </a:rPr>
              <a:t>of food choice</a:t>
            </a:r>
          </a:p>
          <a:p>
            <a:pPr algn="just" indent="0" lvl="0" marL="0">
              <a:buNone/>
            </a:pPr>
            <a:r>
              <a:rPr dirty="0" lang="en-US" smtClean="0">
                <a:latin typeface="Times New Roman" panose="02020603050405020304" pitchFamily="18" charset="0"/>
                <a:cs typeface="Times New Roman" panose="02020603050405020304" pitchFamily="18" charset="0"/>
              </a:rPr>
              <a:t>9. Eat </a:t>
            </a:r>
            <a:r>
              <a:rPr dirty="0" lang="en-US">
                <a:latin typeface="Times New Roman" panose="02020603050405020304" pitchFamily="18" charset="0"/>
                <a:cs typeface="Times New Roman" panose="02020603050405020304" pitchFamily="18" charset="0"/>
              </a:rPr>
              <a:t>different variety of foods as per food groups.</a:t>
            </a:r>
          </a:p>
          <a:p>
            <a:endParaRPr dirty="0" lang="en-US"/>
          </a:p>
        </p:txBody>
      </p:sp>
    </p:spTree>
  </p:cSld>
  <p:clrMapOvr>
    <a:masterClrMapping/>
  </p:clrMapOvr>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8741"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IMPORTANCE OF MEAL PLANNING</a:t>
            </a:r>
            <a:endParaRPr dirty="0" sz="3200" lang="en-US">
              <a:latin typeface="Times New Roman" panose="02020603050405020304" pitchFamily="18" charset="0"/>
              <a:cs typeface="Times New Roman" panose="02020603050405020304" pitchFamily="18" charset="0"/>
            </a:endParaRPr>
          </a:p>
        </p:txBody>
      </p:sp>
      <p:sp>
        <p:nvSpPr>
          <p:cNvPr id="1048742" name="Content Placeholder 2"/>
          <p:cNvSpPr>
            <a:spLocks noGrp="1"/>
          </p:cNvSpPr>
          <p:nvPr>
            <p:ph idx="1"/>
          </p:nvPr>
        </p:nvSpPr>
        <p:spPr>
          <a:xfrm>
            <a:off x="731520" y="1328928"/>
            <a:ext cx="10622280" cy="5181600"/>
          </a:xfrm>
        </p:spPr>
        <p:txBody>
          <a:bodyPr/>
          <a:p>
            <a:pPr lvl="0">
              <a:buFont typeface="Wingdings" panose="05000000000000000000" pitchFamily="2" charset="2"/>
              <a:buChar char="Ø"/>
            </a:pPr>
            <a:r>
              <a:rPr dirty="0" lang="en-US"/>
              <a:t>It enables one to achieve the overall goal of adequate nutrition for health</a:t>
            </a:r>
          </a:p>
          <a:p>
            <a:pPr lvl="0">
              <a:buFont typeface="Wingdings" panose="05000000000000000000" pitchFamily="2" charset="2"/>
              <a:buChar char="Ø"/>
            </a:pPr>
            <a:r>
              <a:rPr dirty="0" lang="en-US"/>
              <a:t>Saves time</a:t>
            </a:r>
          </a:p>
          <a:p>
            <a:pPr lvl="0">
              <a:buFont typeface="Wingdings" panose="05000000000000000000" pitchFamily="2" charset="2"/>
              <a:buChar char="Ø"/>
            </a:pPr>
            <a:r>
              <a:rPr dirty="0" lang="en-US"/>
              <a:t>Enables one to spend within their pockets</a:t>
            </a:r>
          </a:p>
          <a:p>
            <a:pPr lvl="0">
              <a:buFont typeface="Wingdings" panose="05000000000000000000" pitchFamily="2" charset="2"/>
              <a:buChar char="Ø"/>
            </a:pPr>
            <a:r>
              <a:rPr dirty="0" lang="en-US"/>
              <a:t>Ensures use of variety of foods to avoid monotony and thus increase appetite of the at risk groups e.g. children.</a:t>
            </a:r>
          </a:p>
          <a:p>
            <a:pPr lvl="0">
              <a:buFont typeface="Wingdings" panose="05000000000000000000" pitchFamily="2" charset="2"/>
              <a:buChar char="Ø"/>
            </a:pPr>
            <a:r>
              <a:rPr dirty="0" lang="en-US"/>
              <a:t>Ensures efficiency in preparation, cooking and serving of the food.</a:t>
            </a:r>
          </a:p>
          <a:p>
            <a:pPr lvl="0">
              <a:buFont typeface="Wingdings" panose="05000000000000000000" pitchFamily="2" charset="2"/>
              <a:buChar char="Ø"/>
            </a:pPr>
            <a:r>
              <a:rPr dirty="0" lang="en-US"/>
              <a:t>Ensures regularity in the frequency of the meal times</a:t>
            </a:r>
          </a:p>
          <a:p>
            <a:endParaRPr dirty="0" lang="en-US"/>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8743" name="Title 1"/>
          <p:cNvSpPr>
            <a:spLocks noGrp="1"/>
          </p:cNvSpPr>
          <p:nvPr>
            <p:ph type="title"/>
          </p:nvPr>
        </p:nvSpPr>
        <p:spPr>
          <a:xfrm>
            <a:off x="838200" y="85345"/>
            <a:ext cx="10515600" cy="1060703"/>
          </a:xfrm>
        </p:spPr>
        <p:txBody>
          <a:bodyPr>
            <a:normAutofit fontScale="90000"/>
          </a:bodyPr>
          <a:p>
            <a:r>
              <a:rPr b="1" dirty="0" sz="3200" lang="en-US">
                <a:latin typeface="Times New Roman" panose="02020603050405020304" pitchFamily="18" charset="0"/>
                <a:cs typeface="Times New Roman" panose="02020603050405020304" pitchFamily="18" charset="0"/>
              </a:rPr>
              <a:t>8 Key messages for critical nutritional practices</a:t>
            </a:r>
            <a:r>
              <a:rPr dirty="0" lang="en-US"/>
              <a:t/>
            </a:r>
            <a:br>
              <a:rPr dirty="0" lang="en-US"/>
            </a:br>
            <a:endParaRPr dirty="0" lang="en-US"/>
          </a:p>
        </p:txBody>
      </p:sp>
      <p:sp>
        <p:nvSpPr>
          <p:cNvPr id="1048744" name="Content Placeholder 2"/>
          <p:cNvSpPr>
            <a:spLocks noGrp="1"/>
          </p:cNvSpPr>
          <p:nvPr>
            <p:ph idx="1"/>
          </p:nvPr>
        </p:nvSpPr>
        <p:spPr>
          <a:xfrm>
            <a:off x="838200" y="597408"/>
            <a:ext cx="10515600" cy="5998464"/>
          </a:xfrm>
        </p:spPr>
        <p:txBody>
          <a:bodyPr>
            <a:normAutofit fontScale="92500" lnSpcReduction="10000"/>
          </a:bodyPr>
          <a:p>
            <a:pPr indent="-514350" lvl="0" marL="514350">
              <a:buFont typeface="+mj-lt"/>
              <a:buAutoNum type="arabicPeriod"/>
            </a:pPr>
            <a:r>
              <a:rPr dirty="0" lang="en-US"/>
              <a:t>Have periodic nutritional assessment done especially weight (with problem monthly, without problem 3 monthly)</a:t>
            </a:r>
          </a:p>
          <a:p>
            <a:pPr indent="-514350" lvl="0" marL="514350">
              <a:buFont typeface="+mj-lt"/>
              <a:buAutoNum type="arabicPeriod"/>
            </a:pPr>
            <a:r>
              <a:rPr dirty="0" lang="en-US"/>
              <a:t>Increase energy intake by eating a variety of foods especially energy dense foods.</a:t>
            </a:r>
          </a:p>
          <a:p>
            <a:pPr indent="-514350" lvl="0" marL="514350">
              <a:buFont typeface="+mj-lt"/>
              <a:buAutoNum type="arabicPeriod"/>
            </a:pPr>
            <a:r>
              <a:rPr dirty="0" lang="en-US"/>
              <a:t>Drink plenty of clean and safe water (at least 8 glasses)  35 – 40ml/kg/24 hours</a:t>
            </a:r>
          </a:p>
          <a:p>
            <a:pPr indent="-514350" lvl="0" marL="514350">
              <a:buFont typeface="+mj-lt"/>
              <a:buAutoNum type="arabicPeriod"/>
            </a:pPr>
            <a:r>
              <a:rPr dirty="0" lang="en-US"/>
              <a:t>Live positively and practice healthy life style by avoiding risk behaviors' e.g. smoking, alcohol,</a:t>
            </a:r>
          </a:p>
          <a:p>
            <a:pPr indent="-514350" lvl="0" marL="514350">
              <a:buFont typeface="+mj-lt"/>
              <a:buAutoNum type="arabicPeriod"/>
            </a:pPr>
            <a:r>
              <a:rPr dirty="0" lang="en-US"/>
              <a:t>Maintain high levels of hygiene and sanitation (hand washing, avoid ready to use foods, wash fruits with soap under running Water).</a:t>
            </a:r>
          </a:p>
          <a:p>
            <a:pPr indent="-514350" lvl="0" marL="514350">
              <a:buFont typeface="+mj-lt"/>
              <a:buAutoNum type="arabicPeriod"/>
            </a:pPr>
            <a:r>
              <a:rPr dirty="0" lang="en-US"/>
              <a:t>Exercise physical activity – build muscles, improve appetite, manage stress, improve overall health, relieve stress</a:t>
            </a:r>
          </a:p>
          <a:p>
            <a:pPr indent="-514350" lvl="0" marL="514350">
              <a:buFont typeface="+mj-lt"/>
              <a:buAutoNum type="arabicPeriod"/>
            </a:pPr>
            <a:r>
              <a:rPr dirty="0" lang="en-US"/>
              <a:t>Seen easy for infectious and use dietary practices to manage symptoms when possible.</a:t>
            </a:r>
          </a:p>
          <a:p>
            <a:pPr indent="-514350" lvl="0" marL="514350">
              <a:buFont typeface="+mj-lt"/>
              <a:buAutoNum type="arabicPeriod"/>
            </a:pPr>
            <a:r>
              <a:rPr dirty="0" lang="en-US"/>
              <a:t>Manage food and drug interactions.</a:t>
            </a:r>
          </a:p>
          <a:p>
            <a:endParaRPr dirty="0" lang="en-US"/>
          </a:p>
        </p:txBody>
      </p:sp>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8745" name="Title 1"/>
          <p:cNvSpPr>
            <a:spLocks noGrp="1"/>
          </p:cNvSpPr>
          <p:nvPr>
            <p:ph type="title"/>
          </p:nvPr>
        </p:nvSpPr>
        <p:spPr>
          <a:xfrm>
            <a:off x="838200" y="149669"/>
            <a:ext cx="10515600" cy="1325563"/>
          </a:xfrm>
        </p:spPr>
        <p:txBody>
          <a:bodyPr>
            <a:normAutofit/>
          </a:bodyPr>
          <a:p>
            <a:r>
              <a:rPr b="1" dirty="0" sz="3200" lang="en-US">
                <a:latin typeface="Times New Roman" panose="02020603050405020304" pitchFamily="18" charset="0"/>
                <a:cs typeface="Times New Roman" panose="02020603050405020304" pitchFamily="18" charset="0"/>
              </a:rPr>
              <a:t>BUDGETING FOR FOOD.</a:t>
            </a:r>
            <a:r>
              <a:rPr dirty="0" sz="3200" lang="en-US"/>
              <a:t/>
            </a:r>
            <a:br>
              <a:rPr dirty="0" sz="3200" lang="en-US"/>
            </a:br>
            <a:endParaRPr dirty="0" sz="3200" lang="en-US"/>
          </a:p>
        </p:txBody>
      </p:sp>
      <p:sp>
        <p:nvSpPr>
          <p:cNvPr id="1048746" name="Content Placeholder 2"/>
          <p:cNvSpPr>
            <a:spLocks noGrp="1"/>
          </p:cNvSpPr>
          <p:nvPr>
            <p:ph idx="1"/>
          </p:nvPr>
        </p:nvSpPr>
        <p:spPr>
          <a:xfrm>
            <a:off x="743712" y="1402080"/>
            <a:ext cx="10610088" cy="5043107"/>
          </a:xfrm>
        </p:spPr>
        <p:txBody>
          <a:bodyPr/>
          <a:p>
            <a:pPr indent="0" marL="0">
              <a:buNone/>
            </a:pPr>
            <a:r>
              <a:rPr dirty="0" lang="en-US">
                <a:latin typeface="Times New Roman" panose="02020603050405020304" pitchFamily="18" charset="0"/>
                <a:cs typeface="Times New Roman" panose="02020603050405020304" pitchFamily="18" charset="0"/>
              </a:rPr>
              <a:t>It is planning for time and money. </a:t>
            </a:r>
            <a:r>
              <a:rPr dirty="0" lang="en-US" smtClean="0">
                <a:latin typeface="Times New Roman" panose="02020603050405020304" pitchFamily="18" charset="0"/>
                <a:cs typeface="Times New Roman" panose="02020603050405020304" pitchFamily="18" charset="0"/>
              </a:rPr>
              <a:t>In </a:t>
            </a:r>
            <a:r>
              <a:rPr dirty="0" lang="en-US">
                <a:latin typeface="Times New Roman" panose="02020603050405020304" pitchFamily="18" charset="0"/>
                <a:cs typeface="Times New Roman" panose="02020603050405020304" pitchFamily="18" charset="0"/>
              </a:rPr>
              <a:t>this case is planning for the amount of money available to buy food in a particular period of time. It also involves ensuring adequate amount of money is set aside specifically for food from available income.</a:t>
            </a:r>
          </a:p>
          <a:p>
            <a:pPr indent="0" marL="0">
              <a:buNone/>
            </a:pPr>
            <a:r>
              <a:rPr dirty="0" lang="en-US">
                <a:latin typeface="Times New Roman" panose="02020603050405020304" pitchFamily="18" charset="0"/>
                <a:cs typeface="Times New Roman" panose="02020603050405020304" pitchFamily="18" charset="0"/>
              </a:rPr>
              <a:t>CHW have a duty to educate clients/ community that food is a priority and spending enough on it ensure a well-nourished and thus health family thus is free of disease</a:t>
            </a:r>
          </a:p>
          <a:p>
            <a:endParaRPr dirty="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619"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FOOD CLASSIFICATION</a:t>
            </a:r>
            <a:r>
              <a:rPr dirty="0" lang="en-US"/>
              <a:t/>
            </a:r>
            <a:br>
              <a:rPr dirty="0" lang="en-US"/>
            </a:br>
            <a:endParaRPr dirty="0" lang="en-US"/>
          </a:p>
        </p:txBody>
      </p:sp>
      <p:sp>
        <p:nvSpPr>
          <p:cNvPr id="1048620" name="Content Placeholder 2"/>
          <p:cNvSpPr>
            <a:spLocks noGrp="1"/>
          </p:cNvSpPr>
          <p:nvPr>
            <p:ph idx="1"/>
          </p:nvPr>
        </p:nvSpPr>
        <p:spPr/>
        <p:txBody>
          <a:bodyPr/>
          <a:p>
            <a:pPr indent="0" marL="0">
              <a:buNone/>
            </a:pPr>
            <a:r>
              <a:rPr dirty="0" lang="en-US"/>
              <a:t>Food is classified according to the nutrients it contains and functions it performs. There are two types of nutrients according to the body requirements; -</a:t>
            </a:r>
          </a:p>
          <a:p>
            <a:pPr indent="-514350" lvl="0" marL="514350">
              <a:buFont typeface="+mj-lt"/>
              <a:buAutoNum type="arabicPeriod"/>
            </a:pPr>
            <a:r>
              <a:rPr b="1" dirty="0" lang="en-US"/>
              <a:t>Macronutrients</a:t>
            </a:r>
            <a:r>
              <a:rPr dirty="0" lang="en-US"/>
              <a:t> –those that the body requires in large quantities measured in grams.</a:t>
            </a:r>
          </a:p>
          <a:p>
            <a:pPr indent="-514350" lvl="0" marL="514350">
              <a:buFont typeface="+mj-lt"/>
              <a:buAutoNum type="arabicPeriod"/>
            </a:pPr>
            <a:r>
              <a:rPr b="1" dirty="0" lang="en-US"/>
              <a:t>Micronutrients</a:t>
            </a:r>
            <a:r>
              <a:rPr dirty="0" lang="en-US"/>
              <a:t> – those that the body requires in small quantities and are measured in </a:t>
            </a:r>
            <a:r>
              <a:rPr dirty="0" lang="en-US" err="1"/>
              <a:t>milli</a:t>
            </a:r>
            <a:r>
              <a:rPr dirty="0" lang="en-US"/>
              <a:t>- or micro grams.</a:t>
            </a:r>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8747" name="Title 1"/>
          <p:cNvSpPr>
            <a:spLocks noGrp="1"/>
          </p:cNvSpPr>
          <p:nvPr>
            <p:ph type="title"/>
          </p:nvPr>
        </p:nvSpPr>
        <p:spPr/>
        <p:txBody>
          <a:bodyPr/>
          <a:p>
            <a:r>
              <a:rPr b="1" dirty="0" lang="en-US"/>
              <a:t>Factors influencing budgeting.</a:t>
            </a:r>
            <a:br>
              <a:rPr b="1" dirty="0" lang="en-US"/>
            </a:br>
            <a:endParaRPr dirty="0" lang="en-US"/>
          </a:p>
        </p:txBody>
      </p:sp>
      <p:sp>
        <p:nvSpPr>
          <p:cNvPr id="1048748" name="Content Placeholder 2"/>
          <p:cNvSpPr>
            <a:spLocks noGrp="1"/>
          </p:cNvSpPr>
          <p:nvPr>
            <p:ph idx="1"/>
          </p:nvPr>
        </p:nvSpPr>
        <p:spPr>
          <a:xfrm>
            <a:off x="838200" y="999744"/>
            <a:ext cx="10515600" cy="5657088"/>
          </a:xfrm>
        </p:spPr>
        <p:txBody>
          <a:bodyPr>
            <a:normAutofit fontScale="92500"/>
          </a:bodyPr>
          <a:p>
            <a:pPr indent="-514350" marL="514350">
              <a:buFont typeface="+mj-lt"/>
              <a:buAutoNum type="arabicPeriod"/>
            </a:pPr>
            <a:r>
              <a:rPr dirty="0" lang="en-US" smtClean="0"/>
              <a:t>Size </a:t>
            </a:r>
            <a:r>
              <a:rPr dirty="0" lang="en-US"/>
              <a:t>of the family.</a:t>
            </a:r>
          </a:p>
          <a:p>
            <a:pPr indent="-514350" marL="514350">
              <a:buFont typeface="+mj-lt"/>
              <a:buAutoNum type="arabicPeriod"/>
            </a:pPr>
            <a:r>
              <a:rPr dirty="0" lang="en-US" smtClean="0"/>
              <a:t>Nutrition </a:t>
            </a:r>
            <a:r>
              <a:rPr dirty="0" lang="en-US"/>
              <a:t>needs which then determines the amount of food one requires. These vary with the age groups and the kind of work one does </a:t>
            </a:r>
            <a:r>
              <a:rPr dirty="0" lang="en-US" err="1"/>
              <a:t>E.g</a:t>
            </a:r>
            <a:endParaRPr dirty="0" lang="en-US"/>
          </a:p>
          <a:p>
            <a:pPr indent="-514350" marL="514350">
              <a:buFont typeface="+mj-lt"/>
              <a:buAutoNum type="arabicPeriod"/>
            </a:pPr>
            <a:r>
              <a:rPr dirty="0" lang="en-US"/>
              <a:t>adults and adolescents 3.5-4.5kg cereal,1.0-1.5 kg legumes,1kg of dark leaves a week</a:t>
            </a:r>
          </a:p>
          <a:p>
            <a:pPr indent="-514350" marL="514350">
              <a:buFont typeface="+mj-lt"/>
              <a:buAutoNum type="arabicPeriod"/>
            </a:pPr>
            <a:r>
              <a:rPr dirty="0" lang="en-US"/>
              <a:t>Young children not breast feeding 1.25-2 kg of cereal, 0.5-1.0kg of legumes,0.8kg green leaves etc.</a:t>
            </a:r>
          </a:p>
          <a:p>
            <a:pPr indent="-514350" marL="514350">
              <a:buFont typeface="+mj-lt"/>
              <a:buAutoNum type="arabicPeriod"/>
            </a:pPr>
            <a:r>
              <a:rPr dirty="0" lang="en-US" smtClean="0"/>
              <a:t>Available </a:t>
            </a:r>
            <a:r>
              <a:rPr dirty="0" lang="en-US"/>
              <a:t>amount of money to purchase the items.</a:t>
            </a:r>
          </a:p>
          <a:p>
            <a:pPr indent="-514350" marL="514350">
              <a:buFont typeface="+mj-lt"/>
              <a:buAutoNum type="arabicPeriod"/>
            </a:pPr>
            <a:r>
              <a:rPr dirty="0" lang="en-US" smtClean="0"/>
              <a:t>The </a:t>
            </a:r>
            <a:r>
              <a:rPr dirty="0" lang="en-US"/>
              <a:t>period of time one expects to use this food.</a:t>
            </a:r>
          </a:p>
          <a:p>
            <a:pPr indent="-514350" marL="514350">
              <a:buFont typeface="+mj-lt"/>
              <a:buAutoNum type="arabicPeriod"/>
            </a:pPr>
            <a:r>
              <a:rPr dirty="0" lang="en-US"/>
              <a:t>To ensure one gets foods that have a good value for their money one will Window shop for the lowest prices. It is cheaper to buy food in large amount as long as they are not perishable.</a:t>
            </a:r>
          </a:p>
          <a:p>
            <a:pPr indent="-514350" marL="514350">
              <a:buFont typeface="+mj-lt"/>
              <a:buAutoNum type="arabicPeriod"/>
            </a:pPr>
            <a:r>
              <a:rPr dirty="0" lang="en-US"/>
              <a:t>Check for the cheapest brands but also consider the quality.</a:t>
            </a:r>
          </a:p>
          <a:p>
            <a:pPr indent="-514350" marL="514350">
              <a:buFont typeface="+mj-lt"/>
              <a:buAutoNum type="arabicPeriod"/>
            </a:pPr>
            <a:endParaRPr dirty="0" lang="en-US"/>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8749" name="Title 1"/>
          <p:cNvSpPr>
            <a:spLocks noGrp="1"/>
          </p:cNvSpPr>
          <p:nvPr>
            <p:ph type="title"/>
          </p:nvPr>
        </p:nvSpPr>
        <p:spPr>
          <a:xfrm>
            <a:off x="987552" y="365125"/>
            <a:ext cx="10366248" cy="1061339"/>
          </a:xfrm>
        </p:spPr>
        <p:txBody>
          <a:bodyPr>
            <a:normAutofit fontScale="90000"/>
          </a:bodyPr>
          <a:p>
            <a:r>
              <a:rPr b="1" dirty="0" sz="3200" lang="en-US">
                <a:latin typeface="Times New Roman" panose="02020603050405020304" pitchFamily="18" charset="0"/>
                <a:cs typeface="Times New Roman" panose="02020603050405020304" pitchFamily="18" charset="0"/>
              </a:rPr>
              <a:t>STEPS IN FOOD BUDGETING.</a:t>
            </a:r>
            <a:r>
              <a:rPr dirty="0" lang="en-US"/>
              <a:t/>
            </a:r>
            <a:br>
              <a:rPr dirty="0" lang="en-US"/>
            </a:br>
            <a:endParaRPr dirty="0" lang="en-US"/>
          </a:p>
        </p:txBody>
      </p:sp>
      <p:sp>
        <p:nvSpPr>
          <p:cNvPr id="1048750" name="Content Placeholder 2"/>
          <p:cNvSpPr>
            <a:spLocks noGrp="1"/>
          </p:cNvSpPr>
          <p:nvPr>
            <p:ph idx="1"/>
          </p:nvPr>
        </p:nvSpPr>
        <p:spPr>
          <a:xfrm>
            <a:off x="877824" y="963168"/>
            <a:ext cx="10475976" cy="5213795"/>
          </a:xfrm>
        </p:spPr>
        <p:txBody>
          <a:bodyPr/>
          <a:p>
            <a:pPr lvl="0">
              <a:buFont typeface="Wingdings" panose="05000000000000000000" pitchFamily="2" charset="2"/>
              <a:buChar char="q"/>
            </a:pPr>
            <a:r>
              <a:rPr dirty="0" lang="en-US"/>
              <a:t>Establish the amount of money available.</a:t>
            </a:r>
          </a:p>
          <a:p>
            <a:pPr lvl="0">
              <a:buFont typeface="Wingdings" panose="05000000000000000000" pitchFamily="2" charset="2"/>
              <a:buChar char="q"/>
            </a:pPr>
            <a:r>
              <a:rPr dirty="0" lang="en-US"/>
              <a:t>Establish the period of time that money will be required to feed the family.</a:t>
            </a:r>
          </a:p>
          <a:p>
            <a:pPr lvl="0">
              <a:buFont typeface="Wingdings" panose="05000000000000000000" pitchFamily="2" charset="2"/>
              <a:buChar char="q"/>
            </a:pPr>
            <a:r>
              <a:rPr dirty="0" lang="en-US"/>
              <a:t>List food items that are available and those you may be able to buy in the 3 categories of foods.</a:t>
            </a:r>
          </a:p>
          <a:p>
            <a:pPr lvl="0">
              <a:buFont typeface="Wingdings" panose="05000000000000000000" pitchFamily="2" charset="2"/>
              <a:buChar char="q"/>
            </a:pPr>
            <a:r>
              <a:rPr dirty="0" lang="en-US"/>
              <a:t>Indicate the prices of each of the food items bought that will be required for that period of time.</a:t>
            </a:r>
          </a:p>
          <a:p>
            <a:pPr lvl="0">
              <a:buFont typeface="Wingdings" panose="05000000000000000000" pitchFamily="2" charset="2"/>
              <a:buChar char="q"/>
            </a:pPr>
            <a:r>
              <a:rPr dirty="0" lang="en-US"/>
              <a:t>Select the ones that will be friendly to your budget and will also be rich in nutrients.</a:t>
            </a:r>
          </a:p>
          <a:p>
            <a:pPr lvl="0">
              <a:buFont typeface="Wingdings" panose="05000000000000000000" pitchFamily="2" charset="2"/>
              <a:buChar char="q"/>
            </a:pPr>
            <a:r>
              <a:rPr dirty="0" lang="en-US"/>
              <a:t>Calculate the total cost of the items.</a:t>
            </a:r>
          </a:p>
          <a:p>
            <a:endParaRPr dirty="0" lang="en-US"/>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8751" name="Title 1"/>
          <p:cNvSpPr>
            <a:spLocks noGrp="1"/>
          </p:cNvSpPr>
          <p:nvPr>
            <p:ph type="title"/>
          </p:nvPr>
        </p:nvSpPr>
        <p:spPr>
          <a:xfrm>
            <a:off x="822960" y="0"/>
            <a:ext cx="10515600" cy="1325563"/>
          </a:xfrm>
        </p:spPr>
        <p:txBody>
          <a:bodyPr/>
          <a:p>
            <a:r>
              <a:rPr b="1" dirty="0" sz="3200" lang="en-US" smtClean="0">
                <a:latin typeface="Times New Roman" panose="02020603050405020304" pitchFamily="18" charset="0"/>
                <a:cs typeface="Times New Roman" panose="02020603050405020304" pitchFamily="18" charset="0"/>
              </a:rPr>
              <a:t>STEPS</a:t>
            </a:r>
            <a:r>
              <a:rPr b="1" dirty="0" lang="en-US" smtClean="0">
                <a:latin typeface="Times New Roman" panose="02020603050405020304" pitchFamily="18" charset="0"/>
                <a:cs typeface="Times New Roman" panose="02020603050405020304" pitchFamily="18" charset="0"/>
              </a:rPr>
              <a:t>………</a:t>
            </a:r>
            <a:endParaRPr dirty="0" lang="en-US"/>
          </a:p>
        </p:txBody>
      </p:sp>
      <p:sp>
        <p:nvSpPr>
          <p:cNvPr id="1048752" name="Content Placeholder 2"/>
          <p:cNvSpPr>
            <a:spLocks noGrp="1"/>
          </p:cNvSpPr>
          <p:nvPr>
            <p:ph idx="1"/>
          </p:nvPr>
        </p:nvSpPr>
        <p:spPr>
          <a:xfrm>
            <a:off x="822960" y="999744"/>
            <a:ext cx="10530840" cy="5177219"/>
          </a:xfrm>
        </p:spPr>
        <p:txBody>
          <a:bodyPr>
            <a:normAutofit/>
          </a:bodyPr>
          <a:p>
            <a:pPr lvl="0">
              <a:buFont typeface="Wingdings" panose="05000000000000000000" pitchFamily="2" charset="2"/>
              <a:buChar char="q"/>
            </a:pPr>
            <a:r>
              <a:rPr dirty="0" lang="en-US"/>
              <a:t>Add miscellaneous items e.g. tea leaves, salt, sugar; spices etc. then cost them per week and have the total.</a:t>
            </a:r>
          </a:p>
          <a:p>
            <a:pPr lvl="0">
              <a:buFont typeface="Wingdings" panose="05000000000000000000" pitchFamily="2" charset="2"/>
              <a:buChar char="q"/>
            </a:pPr>
            <a:r>
              <a:rPr dirty="0" lang="en-US"/>
              <a:t>Calculate 5% of the total cost of the items and add it to the total to cater for any emergency e.g. change of price. </a:t>
            </a:r>
          </a:p>
          <a:p>
            <a:pPr lvl="0">
              <a:buFont typeface="Wingdings" panose="05000000000000000000" pitchFamily="2" charset="2"/>
              <a:buChar char="q"/>
            </a:pPr>
            <a:r>
              <a:rPr dirty="0" lang="en-US"/>
              <a:t>It may be necessary to modify the current pattern of spending e.g. Keep track of all food expenses for 2 weeks. Determine whether you are spending more money than you should e.g. buy expensive food stuff.</a:t>
            </a:r>
          </a:p>
          <a:p>
            <a:pPr lvl="0">
              <a:buFont typeface="Wingdings" panose="05000000000000000000" pitchFamily="2" charset="2"/>
              <a:buChar char="q"/>
            </a:pPr>
            <a:r>
              <a:rPr dirty="0" lang="en-US"/>
              <a:t>Decide what to spend on food from your income.</a:t>
            </a:r>
          </a:p>
          <a:p>
            <a:pPr lvl="0">
              <a:buFont typeface="Wingdings" panose="05000000000000000000" pitchFamily="2" charset="2"/>
              <a:buChar char="q"/>
            </a:pPr>
            <a:r>
              <a:rPr dirty="0" lang="en-US"/>
              <a:t>The figure will form your budget.</a:t>
            </a:r>
          </a:p>
          <a:p>
            <a:pPr>
              <a:buFont typeface="Wingdings" panose="05000000000000000000" pitchFamily="2" charset="2"/>
              <a:buChar char="q"/>
            </a:pPr>
            <a:endParaRPr dirty="0" lang="en-US"/>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8753" name="Title 1"/>
          <p:cNvSpPr>
            <a:spLocks noGrp="1"/>
          </p:cNvSpPr>
          <p:nvPr>
            <p:ph type="title"/>
          </p:nvPr>
        </p:nvSpPr>
        <p:spPr/>
        <p:txBody>
          <a:bodyPr/>
          <a:p>
            <a:r>
              <a:rPr dirty="0" lang="en-US" smtClean="0"/>
              <a:t>water</a:t>
            </a:r>
            <a:endParaRPr dirty="0" lang="en-US"/>
          </a:p>
        </p:txBody>
      </p:sp>
      <p:sp>
        <p:nvSpPr>
          <p:cNvPr id="1048754" name="Content Placeholder 2"/>
          <p:cNvSpPr>
            <a:spLocks noGrp="1"/>
          </p:cNvSpPr>
          <p:nvPr>
            <p:ph idx="1"/>
          </p:nvPr>
        </p:nvSpPr>
        <p:spPr/>
        <p:txBody>
          <a:bodyPr/>
          <a:p>
            <a:pPr indent="0" marL="0">
              <a:buNone/>
            </a:pPr>
            <a:r>
              <a:rPr b="1" dirty="0" lang="en-US" smtClean="0"/>
              <a:t>Water </a:t>
            </a:r>
            <a:r>
              <a:rPr b="1" dirty="0" lang="en-US"/>
              <a:t>should be </a:t>
            </a:r>
          </a:p>
          <a:p>
            <a:pPr>
              <a:buFont typeface="Wingdings" panose="05000000000000000000" pitchFamily="2" charset="2"/>
              <a:buChar char="v"/>
            </a:pPr>
            <a:r>
              <a:rPr dirty="0" lang="en-US"/>
              <a:t>Adults:              - 35-40mls/kg/24 hours</a:t>
            </a:r>
          </a:p>
          <a:p>
            <a:pPr>
              <a:buFont typeface="Wingdings" panose="05000000000000000000" pitchFamily="2" charset="2"/>
              <a:buChar char="v"/>
            </a:pPr>
            <a:r>
              <a:rPr dirty="0" lang="en-US"/>
              <a:t>0 – 6 months   - 150mls/kg/24 </a:t>
            </a:r>
            <a:r>
              <a:rPr dirty="0" lang="en-US" err="1"/>
              <a:t>hrs</a:t>
            </a:r>
            <a:endParaRPr dirty="0" lang="en-US"/>
          </a:p>
          <a:p>
            <a:pPr>
              <a:buFont typeface="Wingdings" panose="05000000000000000000" pitchFamily="2" charset="2"/>
              <a:buChar char="v"/>
            </a:pPr>
            <a:r>
              <a:rPr dirty="0" lang="en-US"/>
              <a:t>7-12 months    - 120mls/kg/24 </a:t>
            </a:r>
            <a:r>
              <a:rPr dirty="0" lang="en-US" err="1"/>
              <a:t>hrs</a:t>
            </a:r>
            <a:endParaRPr dirty="0" lang="en-US"/>
          </a:p>
          <a:p>
            <a:pPr>
              <a:buFont typeface="Wingdings" panose="05000000000000000000" pitchFamily="2" charset="2"/>
              <a:buChar char="v"/>
            </a:pPr>
            <a:r>
              <a:rPr dirty="0" lang="en-US"/>
              <a:t>Starches – tubers – arrowroots, yams, cassava</a:t>
            </a:r>
          </a:p>
          <a:p>
            <a:pPr>
              <a:buFont typeface="Wingdings" panose="05000000000000000000" pitchFamily="2" charset="2"/>
              <a:buChar char="v"/>
            </a:pPr>
            <a:r>
              <a:rPr dirty="0" lang="en-US"/>
              <a:t>Cereals – bread, rice, </a:t>
            </a:r>
            <a:r>
              <a:rPr dirty="0" lang="en-US" err="1"/>
              <a:t>ugali</a:t>
            </a:r>
            <a:endParaRPr dirty="0" lang="en-US"/>
          </a:p>
          <a:p>
            <a:pPr>
              <a:buFont typeface="Wingdings" panose="05000000000000000000" pitchFamily="2" charset="2"/>
              <a:buChar char="v"/>
            </a:pPr>
            <a:r>
              <a:rPr dirty="0" lang="en-US"/>
              <a:t>Consume at least 4 foods – each group daily</a:t>
            </a:r>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307" name=""/>
        <p:cNvGrpSpPr/>
        <p:nvPr/>
      </p:nvGrpSpPr>
      <p:grpSpPr>
        <a:xfrm>
          <a:off x="0" y="0"/>
          <a:ext cx="0" cy="0"/>
          <a:chOff x="0" y="0"/>
          <a:chExt cx="0" cy="0"/>
        </a:xfrm>
      </p:grpSpPr>
      <p:sp>
        <p:nvSpPr>
          <p:cNvPr id="1048755"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FOOD HABITS AND PATTERNS</a:t>
            </a:r>
            <a:r>
              <a:rPr b="1" dirty="0" i="1" lang="en-US"/>
              <a:t>.</a:t>
            </a:r>
            <a:r>
              <a:rPr dirty="0" lang="en-US"/>
              <a:t/>
            </a:r>
            <a:br>
              <a:rPr dirty="0" lang="en-US"/>
            </a:br>
            <a:endParaRPr dirty="0" lang="en-US"/>
          </a:p>
        </p:txBody>
      </p:sp>
      <p:sp>
        <p:nvSpPr>
          <p:cNvPr id="1048756" name="Content Placeholder 2"/>
          <p:cNvSpPr>
            <a:spLocks noGrp="1"/>
          </p:cNvSpPr>
          <p:nvPr>
            <p:ph idx="1"/>
          </p:nvPr>
        </p:nvSpPr>
        <p:spPr>
          <a:xfrm>
            <a:off x="838200" y="1690688"/>
            <a:ext cx="10515600" cy="5705856"/>
          </a:xfrm>
        </p:spPr>
        <p:txBody>
          <a:bodyPr>
            <a:normAutofit/>
          </a:bodyPr>
          <a:p>
            <a:pPr indent="0" marL="0">
              <a:buNone/>
            </a:pPr>
            <a:r>
              <a:rPr b="1" dirty="0" i="1" lang="en-US"/>
              <a:t>Food habit:</a:t>
            </a:r>
            <a:r>
              <a:rPr dirty="0" lang="en-US"/>
              <a:t> is a characteristic, attitude or tendency or practice towards food.</a:t>
            </a:r>
          </a:p>
          <a:p>
            <a:pPr indent="0" marL="0">
              <a:buNone/>
            </a:pPr>
            <a:r>
              <a:rPr b="1" dirty="0" i="1" lang="en-US"/>
              <a:t>Food pattern: </a:t>
            </a:r>
            <a:r>
              <a:rPr dirty="0" lang="en-US"/>
              <a:t>is a system of feeding in an individual family.</a:t>
            </a:r>
          </a:p>
          <a:p>
            <a:pPr indent="0" marL="0">
              <a:buNone/>
            </a:pPr>
            <a:r>
              <a:rPr b="1" dirty="0" lang="en-US"/>
              <a:t>Factors that influence food habits and patterns</a:t>
            </a:r>
            <a:endParaRPr dirty="0" lang="en-US"/>
          </a:p>
          <a:p>
            <a:pPr indent="0" marL="0">
              <a:buNone/>
            </a:pPr>
            <a:r>
              <a:rPr dirty="0" lang="en-US"/>
              <a:t>They are grouped into two:-</a:t>
            </a:r>
          </a:p>
          <a:p>
            <a:pPr indent="0" marL="0">
              <a:buNone/>
            </a:pPr>
            <a:r>
              <a:rPr dirty="0" lang="en-US"/>
              <a:t>1. </a:t>
            </a:r>
            <a:r>
              <a:rPr b="1" dirty="0" lang="en-US"/>
              <a:t>Those that influence the consumer demand by making food acceptable:</a:t>
            </a:r>
            <a:endParaRPr dirty="0" lang="en-US"/>
          </a:p>
          <a:p>
            <a:pPr>
              <a:buFont typeface="Wingdings" panose="05000000000000000000" pitchFamily="2" charset="2"/>
              <a:buChar char="§"/>
            </a:pPr>
            <a:r>
              <a:rPr dirty="0" lang="en-US"/>
              <a:t>Concern about food makes one to eat the right foods.</a:t>
            </a:r>
          </a:p>
          <a:p>
            <a:pPr>
              <a:buFont typeface="Wingdings" panose="05000000000000000000" pitchFamily="2" charset="2"/>
              <a:buChar char="§"/>
            </a:pPr>
            <a:r>
              <a:rPr dirty="0" lang="en-US"/>
              <a:t>Status of health e.g. those who are ill/sick.</a:t>
            </a:r>
          </a:p>
          <a:p>
            <a:endParaRPr dirty="0" lang="en-US"/>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8757" name="Title 1"/>
          <p:cNvSpPr>
            <a:spLocks noGrp="1"/>
          </p:cNvSpPr>
          <p:nvPr>
            <p:ph type="title"/>
          </p:nvPr>
        </p:nvSpPr>
        <p:spPr/>
        <p:txBody>
          <a:bodyPr/>
          <a:p>
            <a:r>
              <a:rPr b="1" dirty="0" sz="3200" lang="en-US">
                <a:latin typeface="Times New Roman" panose="02020603050405020304" pitchFamily="18" charset="0"/>
                <a:cs typeface="Times New Roman" panose="02020603050405020304" pitchFamily="18" charset="0"/>
              </a:rPr>
              <a:t>FOOD HABITS AND </a:t>
            </a:r>
            <a:r>
              <a:rPr b="1" dirty="0" sz="3200" lang="en-US" smtClean="0">
                <a:latin typeface="Times New Roman" panose="02020603050405020304" pitchFamily="18" charset="0"/>
                <a:cs typeface="Times New Roman" panose="02020603050405020304" pitchFamily="18" charset="0"/>
              </a:rPr>
              <a:t>PATTERNS</a:t>
            </a:r>
            <a:r>
              <a:rPr b="1" dirty="0" sz="3200" i="1" lang="en-US" smtClean="0"/>
              <a:t>….</a:t>
            </a:r>
            <a:r>
              <a:rPr dirty="0" lang="en-US"/>
              <a:t/>
            </a:r>
            <a:br>
              <a:rPr dirty="0" lang="en-US"/>
            </a:br>
            <a:endParaRPr dirty="0" lang="en-US"/>
          </a:p>
        </p:txBody>
      </p:sp>
      <p:sp>
        <p:nvSpPr>
          <p:cNvPr id="1048758" name="Content Placeholder 2"/>
          <p:cNvSpPr>
            <a:spLocks noGrp="1"/>
          </p:cNvSpPr>
          <p:nvPr>
            <p:ph idx="1"/>
          </p:nvPr>
        </p:nvSpPr>
        <p:spPr/>
        <p:txBody>
          <a:bodyPr/>
          <a:p>
            <a:pPr lvl="0">
              <a:buFont typeface="Wingdings" panose="05000000000000000000" pitchFamily="2" charset="2"/>
              <a:buChar char="§"/>
            </a:pPr>
            <a:r>
              <a:rPr dirty="0" lang="en-US"/>
              <a:t>Exposure to the kind of food may be through media.</a:t>
            </a:r>
          </a:p>
          <a:p>
            <a:pPr lvl="0">
              <a:buFont typeface="Wingdings" panose="05000000000000000000" pitchFamily="2" charset="2"/>
              <a:buChar char="§"/>
            </a:pPr>
            <a:r>
              <a:rPr dirty="0" lang="en-US"/>
              <a:t>Food preference and the appeal due to previous exposure.</a:t>
            </a:r>
          </a:p>
          <a:p>
            <a:pPr lvl="0">
              <a:buFont typeface="Wingdings" panose="05000000000000000000" pitchFamily="2" charset="2"/>
              <a:buChar char="§"/>
            </a:pPr>
            <a:r>
              <a:rPr dirty="0" lang="en-US"/>
              <a:t>Lifestyle changes e.g. nomads</a:t>
            </a:r>
          </a:p>
          <a:p>
            <a:pPr lvl="0">
              <a:buFont typeface="Wingdings" panose="05000000000000000000" pitchFamily="2" charset="2"/>
              <a:buChar char="§"/>
            </a:pPr>
            <a:r>
              <a:rPr dirty="0" lang="en-US"/>
              <a:t>Level of education, thus economic status and nutritional know how.</a:t>
            </a:r>
          </a:p>
          <a:p>
            <a:pPr lvl="0">
              <a:buFont typeface="Wingdings" panose="05000000000000000000" pitchFamily="2" charset="2"/>
              <a:buChar char="§"/>
            </a:pPr>
            <a:r>
              <a:rPr dirty="0" lang="en-US"/>
              <a:t>Culture and religion.</a:t>
            </a:r>
          </a:p>
          <a:p>
            <a:endParaRPr dirty="0" lang="en-US"/>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8759" name="Title 1"/>
          <p:cNvSpPr>
            <a:spLocks noGrp="1"/>
          </p:cNvSpPr>
          <p:nvPr>
            <p:ph type="title"/>
          </p:nvPr>
        </p:nvSpPr>
        <p:spPr/>
        <p:txBody>
          <a:bodyPr>
            <a:normAutofit fontScale="90000"/>
          </a:bodyPr>
          <a:p>
            <a:r>
              <a:rPr b="1" dirty="0" lang="en-US" smtClean="0"/>
              <a:t>2. </a:t>
            </a:r>
            <a:r>
              <a:rPr b="1" dirty="0" sz="3600" lang="en-US" smtClean="0">
                <a:latin typeface="Times New Roman" panose="02020603050405020304" pitchFamily="18" charset="0"/>
                <a:cs typeface="Times New Roman" panose="02020603050405020304" pitchFamily="18" charset="0"/>
              </a:rPr>
              <a:t>Those </a:t>
            </a:r>
            <a:r>
              <a:rPr b="1" dirty="0" sz="3600" lang="en-US">
                <a:latin typeface="Times New Roman" panose="02020603050405020304" pitchFamily="18" charset="0"/>
                <a:cs typeface="Times New Roman" panose="02020603050405020304" pitchFamily="18" charset="0"/>
              </a:rPr>
              <a:t>that influence food availability thus food selection</a:t>
            </a:r>
            <a:r>
              <a:rPr dirty="0" sz="3600" lang="en-US">
                <a:latin typeface="Times New Roman" panose="02020603050405020304" pitchFamily="18" charset="0"/>
                <a:cs typeface="Times New Roman" panose="02020603050405020304" pitchFamily="18" charset="0"/>
              </a:rPr>
              <a:t>:</a:t>
            </a:r>
            <a:br>
              <a:rPr dirty="0" sz="3600" lang="en-US">
                <a:latin typeface="Times New Roman" panose="02020603050405020304" pitchFamily="18" charset="0"/>
                <a:cs typeface="Times New Roman" panose="02020603050405020304" pitchFamily="18" charset="0"/>
              </a:rPr>
            </a:br>
            <a:endParaRPr dirty="0" sz="3600" lang="en-US">
              <a:latin typeface="Times New Roman" panose="02020603050405020304" pitchFamily="18" charset="0"/>
              <a:cs typeface="Times New Roman" panose="02020603050405020304" pitchFamily="18" charset="0"/>
            </a:endParaRPr>
          </a:p>
        </p:txBody>
      </p:sp>
      <p:sp>
        <p:nvSpPr>
          <p:cNvPr id="1048760" name="Content Placeholder 2"/>
          <p:cNvSpPr>
            <a:spLocks noGrp="1"/>
          </p:cNvSpPr>
          <p:nvPr>
            <p:ph idx="1"/>
          </p:nvPr>
        </p:nvSpPr>
        <p:spPr>
          <a:xfrm>
            <a:off x="838200" y="1353312"/>
            <a:ext cx="10515600" cy="5279136"/>
          </a:xfrm>
        </p:spPr>
        <p:txBody>
          <a:bodyPr>
            <a:normAutofit/>
          </a:bodyPr>
          <a:p>
            <a:pPr lvl="0"/>
            <a:r>
              <a:rPr dirty="0" lang="en-US"/>
              <a:t>Climate,</a:t>
            </a:r>
          </a:p>
          <a:p>
            <a:pPr lvl="0"/>
            <a:r>
              <a:rPr dirty="0" lang="en-US"/>
              <a:t>Seasonal availability</a:t>
            </a:r>
          </a:p>
          <a:p>
            <a:pPr lvl="0"/>
            <a:r>
              <a:rPr dirty="0" lang="en-US"/>
              <a:t>Storage</a:t>
            </a:r>
          </a:p>
          <a:p>
            <a:pPr lvl="0"/>
            <a:r>
              <a:rPr dirty="0" lang="en-US"/>
              <a:t>Transportation </a:t>
            </a:r>
          </a:p>
          <a:p>
            <a:pPr lvl="0"/>
            <a:r>
              <a:rPr dirty="0" lang="en-US"/>
              <a:t>Production</a:t>
            </a:r>
          </a:p>
          <a:p>
            <a:pPr indent="0" marL="0">
              <a:buNone/>
            </a:pPr>
            <a:r>
              <a:rPr dirty="0" lang="en-US"/>
              <a:t>Food habits may be positive or negative towards health and nutrition.</a:t>
            </a:r>
          </a:p>
          <a:p>
            <a:pPr indent="0" marL="0">
              <a:buNone/>
            </a:pPr>
            <a:r>
              <a:rPr dirty="0" lang="en-US"/>
              <a:t>To ascertain the food habits of a certain community a health worker may have to collect information through observation, interviewing individuals and asking key informants as well as discussing in focused group discussion .</a:t>
            </a:r>
          </a:p>
          <a:p>
            <a:pPr indent="0" marL="0">
              <a:buNone/>
            </a:pPr>
            <a:endParaRPr dirty="0" lang="en-US"/>
          </a:p>
        </p:txBody>
      </p:sp>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8761" name="Title 1"/>
          <p:cNvSpPr>
            <a:spLocks noGrp="1"/>
          </p:cNvSpPr>
          <p:nvPr>
            <p:ph type="title"/>
          </p:nvPr>
        </p:nvSpPr>
        <p:spPr>
          <a:xfrm>
            <a:off x="838200" y="500062"/>
            <a:ext cx="10515600" cy="1325563"/>
          </a:xfrm>
        </p:spPr>
        <p:txBody>
          <a:bodyPr/>
          <a:p>
            <a:r>
              <a:rPr b="1" dirty="0" sz="3200" lang="en-US">
                <a:latin typeface="Times New Roman" panose="02020603050405020304" pitchFamily="18" charset="0"/>
                <a:cs typeface="Times New Roman" panose="02020603050405020304" pitchFamily="18" charset="0"/>
              </a:rPr>
              <a:t>Importance of good </a:t>
            </a:r>
            <a:r>
              <a:rPr b="1" dirty="0" sz="3200" lang="en-US" err="1" smtClean="0">
                <a:latin typeface="Times New Roman" panose="02020603050405020304" pitchFamily="18" charset="0"/>
                <a:cs typeface="Times New Roman" panose="02020603050405020304" pitchFamily="18" charset="0"/>
              </a:rPr>
              <a:t>habit</a:t>
            </a:r>
            <a:r>
              <a:rPr b="1" dirty="0" sz="3200" lang="en-US" err="1" smtClean="0"/>
              <a:t>S</a:t>
            </a:r>
            <a:r>
              <a:rPr b="1" dirty="0" lang="en-US" smtClean="0"/>
              <a:t> </a:t>
            </a:r>
            <a:r>
              <a:rPr dirty="0" lang="en-US"/>
              <a:t/>
            </a:r>
            <a:br>
              <a:rPr dirty="0" lang="en-US"/>
            </a:br>
            <a:endParaRPr dirty="0" lang="en-US"/>
          </a:p>
        </p:txBody>
      </p:sp>
      <p:sp>
        <p:nvSpPr>
          <p:cNvPr id="1048762" name="Content Placeholder 2"/>
          <p:cNvSpPr>
            <a:spLocks noGrp="1"/>
          </p:cNvSpPr>
          <p:nvPr>
            <p:ph idx="1"/>
          </p:nvPr>
        </p:nvSpPr>
        <p:spPr>
          <a:xfrm>
            <a:off x="838200" y="1267968"/>
            <a:ext cx="10515600" cy="4908995"/>
          </a:xfrm>
        </p:spPr>
        <p:txBody>
          <a:bodyPr>
            <a:normAutofit/>
          </a:bodyPr>
          <a:p>
            <a:pPr indent="0" marL="0">
              <a:buNone/>
            </a:pPr>
            <a:r>
              <a:rPr dirty="0" lang="en-US"/>
              <a:t>One may then group these habits into </a:t>
            </a:r>
            <a:r>
              <a:rPr b="1" dirty="0" lang="en-US"/>
              <a:t>good, neutral and negative or bad habits.</a:t>
            </a:r>
          </a:p>
          <a:p>
            <a:pPr indent="0" marL="0">
              <a:buNone/>
            </a:pPr>
            <a:r>
              <a:rPr dirty="0" lang="en-US"/>
              <a:t>The role of a nurse thus may be to reinforce the good habits and eradicate the bad ones by giving health education</a:t>
            </a:r>
            <a:r>
              <a:rPr dirty="0" lang="en-US" smtClean="0"/>
              <a:t>.</a:t>
            </a:r>
          </a:p>
          <a:p>
            <a:pPr indent="0" marL="0">
              <a:buNone/>
            </a:pPr>
            <a:r>
              <a:rPr dirty="0" lang="en-US" smtClean="0"/>
              <a:t>Good </a:t>
            </a:r>
            <a:r>
              <a:rPr dirty="0" lang="en-US"/>
              <a:t>habits will ensure good health due to provision of good nourishment / proper nutrition.</a:t>
            </a:r>
          </a:p>
          <a:p>
            <a:pPr indent="0" marL="0">
              <a:buNone/>
            </a:pPr>
            <a:r>
              <a:rPr dirty="0" lang="en-US"/>
              <a:t>To influence change a good health worker may need to involve the community through community participation and through a multi sectorial approach.</a:t>
            </a:r>
          </a:p>
          <a:p>
            <a:endParaRPr dirty="0" lang="en-US"/>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8763" name="Title 1"/>
          <p:cNvSpPr>
            <a:spLocks noGrp="1"/>
          </p:cNvSpPr>
          <p:nvPr>
            <p:ph type="title"/>
          </p:nvPr>
        </p:nvSpPr>
        <p:spPr>
          <a:xfrm>
            <a:off x="859536" y="447294"/>
            <a:ext cx="10515600" cy="1325563"/>
          </a:xfrm>
        </p:spPr>
        <p:txBody>
          <a:bodyPr>
            <a:noAutofit/>
          </a:bodyPr>
          <a:p>
            <a:r>
              <a:rPr b="1" dirty="0" sz="3200" lang="en-US">
                <a:latin typeface="Times New Roman" panose="02020603050405020304" pitchFamily="18" charset="0"/>
                <a:cs typeface="Times New Roman" panose="02020603050405020304" pitchFamily="18" charset="0"/>
              </a:rPr>
              <a:t>ROLES OF A COMMUNITY HEALTH NURSE IN INFLUENCING CHANGE</a:t>
            </a:r>
            <a:r>
              <a:rPr dirty="0" sz="3200" lang="en-US">
                <a:latin typeface="Times New Roman" panose="02020603050405020304" pitchFamily="18" charset="0"/>
                <a:cs typeface="Times New Roman" panose="02020603050405020304" pitchFamily="18" charset="0"/>
              </a:rPr>
              <a:t/>
            </a:r>
            <a:br>
              <a:rPr dirty="0" sz="3200" lang="en-US">
                <a:latin typeface="Times New Roman" panose="02020603050405020304" pitchFamily="18" charset="0"/>
                <a:cs typeface="Times New Roman" panose="02020603050405020304" pitchFamily="18" charset="0"/>
              </a:rPr>
            </a:br>
            <a:endParaRPr dirty="0" sz="3200" lang="en-US">
              <a:latin typeface="Times New Roman" panose="02020603050405020304" pitchFamily="18" charset="0"/>
              <a:cs typeface="Times New Roman" panose="02020603050405020304" pitchFamily="18" charset="0"/>
            </a:endParaRPr>
          </a:p>
        </p:txBody>
      </p:sp>
      <p:sp>
        <p:nvSpPr>
          <p:cNvPr id="1048764" name="Content Placeholder 2"/>
          <p:cNvSpPr>
            <a:spLocks noGrp="1"/>
          </p:cNvSpPr>
          <p:nvPr>
            <p:ph idx="1"/>
          </p:nvPr>
        </p:nvSpPr>
        <p:spPr>
          <a:xfrm>
            <a:off x="859536" y="1475232"/>
            <a:ext cx="10494264" cy="4949951"/>
          </a:xfrm>
        </p:spPr>
        <p:txBody>
          <a:bodyPr/>
          <a:p>
            <a:pPr lvl="0"/>
            <a:r>
              <a:rPr dirty="0" lang="en-US"/>
              <a:t>Encourage good nutrition e.g. knowledge</a:t>
            </a:r>
          </a:p>
          <a:p>
            <a:pPr lvl="0"/>
            <a:r>
              <a:rPr dirty="0" lang="en-US"/>
              <a:t>Food production e.g. climate, security</a:t>
            </a:r>
          </a:p>
          <a:p>
            <a:pPr lvl="0"/>
            <a:r>
              <a:rPr dirty="0" lang="en-US"/>
              <a:t>Food habits and patterns e.g. culture</a:t>
            </a:r>
          </a:p>
          <a:p>
            <a:pPr lvl="0"/>
            <a:r>
              <a:rPr dirty="0" lang="en-US"/>
              <a:t>Food availability: economy</a:t>
            </a:r>
          </a:p>
          <a:p>
            <a:r>
              <a:rPr dirty="0" lang="en-US"/>
              <a:t>Food adequacy: family planning</a:t>
            </a:r>
            <a:r>
              <a:rPr dirty="0" lang="en-US" smtClean="0"/>
              <a:t>.</a:t>
            </a:r>
            <a:r>
              <a:rPr dirty="0" lang="en-US"/>
              <a:t> </a:t>
            </a:r>
            <a:endParaRPr dirty="0" lang="en-US" smtClean="0"/>
          </a:p>
          <a:p>
            <a:pPr indent="0" marL="0">
              <a:buNone/>
            </a:pPr>
            <a:r>
              <a:rPr dirty="0" lang="en-US" smtClean="0"/>
              <a:t>The </a:t>
            </a:r>
            <a:r>
              <a:rPr dirty="0" lang="en-US"/>
              <a:t>nurse will collect data using various methods, to be able to identify the habits and classify them  </a:t>
            </a:r>
          </a:p>
          <a:p>
            <a:pPr indent="0" marL="0">
              <a:buNone/>
            </a:pPr>
            <a:r>
              <a:rPr dirty="0" lang="en-US" smtClean="0"/>
              <a:t>Plan </a:t>
            </a:r>
            <a:r>
              <a:rPr dirty="0" lang="en-US"/>
              <a:t>the action which she will take to encourage positive and discourage the negative habits. </a:t>
            </a:r>
            <a:endParaRPr dirty="0" lang="en-US" smtClean="0"/>
          </a:p>
          <a:p>
            <a:pPr lvl="0"/>
            <a:endParaRPr dirty="0" lang="en-US"/>
          </a:p>
          <a:p>
            <a:endParaRPr dirty="0" lang="en-US"/>
          </a:p>
        </p:txBody>
      </p:sp>
    </p:spTree>
  </p:cSld>
  <p:clrMapOvr>
    <a:masterClrMapping/>
  </p:clrMapOvr>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8765" name="Title 1"/>
          <p:cNvSpPr>
            <a:spLocks noGrp="1"/>
          </p:cNvSpPr>
          <p:nvPr>
            <p:ph type="title"/>
          </p:nvPr>
        </p:nvSpPr>
        <p:spPr>
          <a:xfrm>
            <a:off x="963168" y="365125"/>
            <a:ext cx="10390632" cy="1049147"/>
          </a:xfrm>
        </p:spPr>
        <p:txBody>
          <a:bodyPr>
            <a:normAutofit fontScale="90000"/>
          </a:bodyPr>
          <a:p>
            <a:r>
              <a:rPr b="1" dirty="0" sz="3200" lang="en-US">
                <a:latin typeface="Times New Roman" panose="02020603050405020304" pitchFamily="18" charset="0"/>
                <a:cs typeface="Times New Roman" panose="02020603050405020304" pitchFamily="18" charset="0"/>
              </a:rPr>
              <a:t>These actions may include</a:t>
            </a:r>
            <a:r>
              <a:rPr dirty="0" lang="en-US"/>
              <a:t>:-</a:t>
            </a:r>
            <a:br>
              <a:rPr dirty="0" lang="en-US"/>
            </a:br>
            <a:endParaRPr dirty="0" lang="en-US"/>
          </a:p>
        </p:txBody>
      </p:sp>
      <p:sp>
        <p:nvSpPr>
          <p:cNvPr id="1048766" name="Content Placeholder 2"/>
          <p:cNvSpPr>
            <a:spLocks noGrp="1"/>
          </p:cNvSpPr>
          <p:nvPr>
            <p:ph idx="1"/>
          </p:nvPr>
        </p:nvSpPr>
        <p:spPr>
          <a:xfrm>
            <a:off x="908304" y="1158240"/>
            <a:ext cx="10500360" cy="5311331"/>
          </a:xfrm>
        </p:spPr>
        <p:txBody>
          <a:bodyPr>
            <a:normAutofit fontScale="92500" lnSpcReduction="20000"/>
          </a:bodyPr>
          <a:p>
            <a:pPr lvl="0"/>
            <a:r>
              <a:rPr dirty="0" lang="en-US"/>
              <a:t>Encouraging breast feeding for at least 2 years.</a:t>
            </a:r>
          </a:p>
          <a:p>
            <a:pPr lvl="0"/>
            <a:r>
              <a:rPr dirty="0" lang="en-US"/>
              <a:t>Emphasize on the nutritional value of the locally available foods and advice on the mixed foods.</a:t>
            </a:r>
          </a:p>
          <a:p>
            <a:pPr lvl="0"/>
            <a:r>
              <a:rPr dirty="0" lang="en-US"/>
              <a:t>Advise on proper storage and preparation of food</a:t>
            </a:r>
          </a:p>
          <a:p>
            <a:pPr lvl="0"/>
            <a:r>
              <a:rPr dirty="0" lang="en-US"/>
              <a:t>Advise on the 3 classes of nutritional needs in terms of nutrients giving examples of the locally available food items.</a:t>
            </a:r>
          </a:p>
          <a:p>
            <a:pPr lvl="0"/>
            <a:r>
              <a:rPr dirty="0" lang="en-US"/>
              <a:t>Start demonstration </a:t>
            </a:r>
            <a:r>
              <a:rPr dirty="0" i="1" lang="en-US" err="1"/>
              <a:t>Shambas</a:t>
            </a:r>
            <a:r>
              <a:rPr dirty="0" lang="en-US"/>
              <a:t> at the health facilities to help educate on the importance, use, and maintenance of the kitchen garden.</a:t>
            </a:r>
          </a:p>
          <a:p>
            <a:pPr lvl="0"/>
            <a:r>
              <a:rPr dirty="0" lang="en-US"/>
              <a:t>Educate on environmental health to prevent diseases.</a:t>
            </a:r>
          </a:p>
          <a:p>
            <a:pPr lvl="0"/>
            <a:r>
              <a:rPr dirty="0" lang="en-US"/>
              <a:t>Encourage them to take children for immunization.</a:t>
            </a:r>
          </a:p>
          <a:p>
            <a:pPr lvl="0"/>
            <a:r>
              <a:rPr dirty="0" lang="en-US"/>
              <a:t>Encourage them to attend clinics where they can get health education as well as management for various ailments.</a:t>
            </a:r>
          </a:p>
          <a:p>
            <a:pPr lvl="0"/>
            <a:r>
              <a:rPr dirty="0" lang="en-US"/>
              <a:t>Encourage food programs to be run in the area by organization like the NGOs.</a:t>
            </a:r>
          </a:p>
          <a:p>
            <a:endParaRPr dirty="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621" name="Title 1"/>
          <p:cNvSpPr>
            <a:spLocks noGrp="1"/>
          </p:cNvSpPr>
          <p:nvPr>
            <p:ph type="title"/>
          </p:nvPr>
        </p:nvSpPr>
        <p:spPr>
          <a:xfrm>
            <a:off x="835152" y="133477"/>
            <a:ext cx="10515600" cy="1325563"/>
          </a:xfrm>
        </p:spPr>
        <p:txBody>
          <a:bodyPr>
            <a:normAutofit/>
          </a:bodyPr>
          <a:p>
            <a:r>
              <a:rPr b="1" dirty="0" sz="3200" lang="en-US" smtClean="0"/>
              <a:t>FOOD CLASSIFICATION</a:t>
            </a:r>
            <a:r>
              <a:rPr dirty="0" sz="3200" lang="en-US" smtClean="0"/>
              <a:t/>
            </a:r>
            <a:br>
              <a:rPr dirty="0" sz="3200" lang="en-US" smtClean="0"/>
            </a:br>
            <a:endParaRPr dirty="0" sz="3200" lang="en-US"/>
          </a:p>
        </p:txBody>
      </p:sp>
      <p:sp>
        <p:nvSpPr>
          <p:cNvPr id="1048622" name="Content Placeholder 2"/>
          <p:cNvSpPr>
            <a:spLocks noGrp="1"/>
          </p:cNvSpPr>
          <p:nvPr>
            <p:ph idx="1"/>
          </p:nvPr>
        </p:nvSpPr>
        <p:spPr>
          <a:xfrm>
            <a:off x="835152" y="975360"/>
            <a:ext cx="10518648" cy="5201603"/>
          </a:xfrm>
        </p:spPr>
        <p:txBody>
          <a:bodyPr/>
          <a:p>
            <a:r>
              <a:rPr dirty="0" lang="en-US"/>
              <a:t>Food is classified into 3 major groups according to nutritional functions.</a:t>
            </a:r>
          </a:p>
          <a:p>
            <a:pPr lvl="0"/>
            <a:r>
              <a:rPr dirty="0" lang="en-US"/>
              <a:t>Energy producing</a:t>
            </a:r>
          </a:p>
          <a:p>
            <a:pPr lvl="0"/>
            <a:r>
              <a:rPr dirty="0" lang="en-US"/>
              <a:t>Body building</a:t>
            </a:r>
          </a:p>
          <a:p>
            <a:pPr lvl="0"/>
            <a:r>
              <a:rPr dirty="0" lang="en-US"/>
              <a:t>Protective foods.</a:t>
            </a:r>
          </a:p>
        </p:txBody>
      </p:sp>
    </p:spTree>
  </p:cSld>
  <p:clrMapOvr>
    <a:masterClrMapping/>
  </p:clrMapOvr>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8767" name="Title 1"/>
          <p:cNvSpPr>
            <a:spLocks noGrp="1"/>
          </p:cNvSpPr>
          <p:nvPr>
            <p:ph type="title"/>
          </p:nvPr>
        </p:nvSpPr>
        <p:spPr/>
        <p:txBody>
          <a:bodyPr/>
          <a:p>
            <a:r>
              <a:rPr b="1" dirty="0" lang="en-US"/>
              <a:t>Feeding Methods </a:t>
            </a:r>
            <a:endParaRPr dirty="0" lang="en-US"/>
          </a:p>
        </p:txBody>
      </p:sp>
      <p:sp>
        <p:nvSpPr>
          <p:cNvPr id="1048768" name="Content Placeholder 2"/>
          <p:cNvSpPr>
            <a:spLocks noGrp="1"/>
          </p:cNvSpPr>
          <p:nvPr>
            <p:ph idx="1"/>
          </p:nvPr>
        </p:nvSpPr>
        <p:spPr/>
        <p:txBody>
          <a:bodyPr/>
          <a:p>
            <a:pPr indent="0" marL="0">
              <a:buNone/>
            </a:pPr>
            <a:r>
              <a:rPr b="1" dirty="0" lang="en-US" smtClean="0"/>
              <a:t>1. Tube </a:t>
            </a:r>
            <a:r>
              <a:rPr b="1" dirty="0" lang="en-US"/>
              <a:t>Feeding:</a:t>
            </a:r>
            <a:endParaRPr dirty="0" lang="en-US"/>
          </a:p>
          <a:p>
            <a:pPr indent="0" marL="0">
              <a:buNone/>
            </a:pPr>
            <a:r>
              <a:rPr dirty="0" lang="en-US"/>
              <a:t>This is done by passing a tube into the stomach or duodenum through nose which is nasogastric feeding. </a:t>
            </a:r>
          </a:p>
          <a:p>
            <a:pPr indent="0" marL="0">
              <a:buNone/>
            </a:pPr>
            <a:r>
              <a:rPr b="1" dirty="0" lang="en-US"/>
              <a:t>2. Parenteral Feeding:</a:t>
            </a:r>
            <a:endParaRPr dirty="0" lang="en-US"/>
          </a:p>
          <a:p>
            <a:pPr indent="0" marL="0">
              <a:buNone/>
            </a:pPr>
            <a:r>
              <a:rPr dirty="0" lang="en-US"/>
              <a:t>There are numerous occasions when it is desirable for a hospitalized patient to be given nutrients </a:t>
            </a:r>
            <a:r>
              <a:rPr dirty="0" lang="en-US" err="1"/>
              <a:t>parenterally</a:t>
            </a:r>
            <a:r>
              <a:rPr dirty="0" lang="en-US"/>
              <a:t>. This gives special attention to the provision of energy nutrients by peripheral or central vein.</a:t>
            </a:r>
          </a:p>
          <a:p>
            <a:endParaRPr dirty="0" lang="en-US"/>
          </a:p>
        </p:txBody>
      </p:sp>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8769" name="Title 1"/>
          <p:cNvSpPr>
            <a:spLocks noGrp="1"/>
          </p:cNvSpPr>
          <p:nvPr>
            <p:ph type="title"/>
          </p:nvPr>
        </p:nvSpPr>
        <p:spPr>
          <a:xfrm>
            <a:off x="838200" y="584581"/>
            <a:ext cx="10515600" cy="988187"/>
          </a:xfrm>
        </p:spPr>
        <p:txBody>
          <a:bodyPr>
            <a:normAutofit/>
          </a:bodyPr>
          <a:p>
            <a:r>
              <a:rPr b="1" dirty="0" sz="3200" lang="en-US" smtClean="0"/>
              <a:t>Methods….</a:t>
            </a:r>
            <a:endParaRPr b="1" dirty="0" sz="3200" lang="en-US"/>
          </a:p>
        </p:txBody>
      </p:sp>
      <p:sp>
        <p:nvSpPr>
          <p:cNvPr id="1048770" name="Content Placeholder 2"/>
          <p:cNvSpPr>
            <a:spLocks noGrp="1"/>
          </p:cNvSpPr>
          <p:nvPr>
            <p:ph idx="1"/>
          </p:nvPr>
        </p:nvSpPr>
        <p:spPr>
          <a:xfrm>
            <a:off x="987552" y="1816608"/>
            <a:ext cx="10366248" cy="4852416"/>
          </a:xfrm>
        </p:spPr>
        <p:txBody>
          <a:bodyPr>
            <a:noAutofit/>
          </a:bodyPr>
          <a:p>
            <a:pPr indent="0" marL="0">
              <a:buNone/>
            </a:pPr>
            <a:r>
              <a:rPr b="1" dirty="0" lang="en-US">
                <a:latin typeface="Times New Roman" panose="02020603050405020304" pitchFamily="18" charset="0"/>
                <a:cs typeface="Times New Roman" panose="02020603050405020304" pitchFamily="18" charset="0"/>
              </a:rPr>
              <a:t>Total Parenteral Nutrition [TPN]:</a:t>
            </a:r>
            <a:endParaRPr dirty="0" lang="en-US">
              <a:latin typeface="Times New Roman" panose="02020603050405020304" pitchFamily="18" charset="0"/>
              <a:cs typeface="Times New Roman" panose="02020603050405020304" pitchFamily="18" charset="0"/>
            </a:endParaRPr>
          </a:p>
          <a:p>
            <a:pPr indent="0" marL="0">
              <a:buNone/>
            </a:pPr>
            <a:r>
              <a:rPr dirty="0" lang="en-US">
                <a:latin typeface="Times New Roman" panose="02020603050405020304" pitchFamily="18" charset="0"/>
                <a:cs typeface="Times New Roman" panose="02020603050405020304" pitchFamily="18" charset="0"/>
              </a:rPr>
              <a:t>The most sophisticated method of nutritional support is the total parenteral nutrition [TPN]. It involves feeding the patients with sterile solution or glucose, amino acids, and micro-nutrients usually via an indwelling catheter inserted into the large central vein (i.e. superior vena cava). TPN entails either continuous infusion of nutrient solution round the clock or in a cyclic pattern of infusion in which there is set period of time.</a:t>
            </a:r>
          </a:p>
          <a:p>
            <a:pPr indent="0" marL="0">
              <a:buNone/>
            </a:pPr>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8771" name="Title 1"/>
          <p:cNvSpPr>
            <a:spLocks noGrp="1"/>
          </p:cNvSpPr>
          <p:nvPr>
            <p:ph type="title"/>
          </p:nvPr>
        </p:nvSpPr>
        <p:spPr>
          <a:xfrm>
            <a:off x="938784" y="365125"/>
            <a:ext cx="10415016" cy="707771"/>
          </a:xfrm>
        </p:spPr>
        <p:txBody>
          <a:bodyPr>
            <a:normAutofit/>
          </a:bodyPr>
          <a:p>
            <a:r>
              <a:rPr b="1" dirty="0" sz="3200" lang="en-US" smtClean="0"/>
              <a:t>Methods..</a:t>
            </a:r>
            <a:endParaRPr b="1" dirty="0" sz="3200" lang="en-US"/>
          </a:p>
        </p:txBody>
      </p:sp>
      <p:sp>
        <p:nvSpPr>
          <p:cNvPr id="1048772" name="Content Placeholder 2"/>
          <p:cNvSpPr>
            <a:spLocks noGrp="1"/>
          </p:cNvSpPr>
          <p:nvPr>
            <p:ph idx="1"/>
          </p:nvPr>
        </p:nvSpPr>
        <p:spPr/>
        <p:txBody>
          <a:bodyPr/>
          <a:p>
            <a:pPr indent="0" marL="0">
              <a:buNone/>
            </a:pPr>
            <a:r>
              <a:rPr b="1" dirty="0" lang="en-US" smtClean="0">
                <a:latin typeface="Times New Roman" panose="02020603050405020304" pitchFamily="18" charset="0"/>
                <a:cs typeface="Times New Roman" panose="02020603050405020304" pitchFamily="18" charset="0"/>
              </a:rPr>
              <a:t>4. Enteral </a:t>
            </a:r>
            <a:r>
              <a:rPr b="1" dirty="0" lang="en-US">
                <a:latin typeface="Times New Roman" panose="02020603050405020304" pitchFamily="18" charset="0"/>
                <a:cs typeface="Times New Roman" panose="02020603050405020304" pitchFamily="18" charset="0"/>
              </a:rPr>
              <a:t>Nutrition Delivery System:</a:t>
            </a:r>
            <a:endParaRPr dirty="0" lang="en-US">
              <a:latin typeface="Times New Roman" panose="02020603050405020304" pitchFamily="18" charset="0"/>
              <a:cs typeface="Times New Roman" panose="02020603050405020304" pitchFamily="18" charset="0"/>
            </a:endParaRPr>
          </a:p>
          <a:p>
            <a:pPr indent="0" marL="0">
              <a:buNone/>
            </a:pPr>
            <a:r>
              <a:rPr dirty="0" lang="en-US">
                <a:latin typeface="Times New Roman" panose="02020603050405020304" pitchFamily="18" charset="0"/>
                <a:cs typeface="Times New Roman" panose="02020603050405020304" pitchFamily="18" charset="0"/>
              </a:rPr>
              <a:t>The enteral nutrition is utilized when the patient cannot or will not take in adequate oral nutrients. Enteral route is preferred to parenteral nutrition as the later involves invasive procedures which are more expensive, painful and may cause local or systemic infections and sepsis.</a:t>
            </a:r>
          </a:p>
          <a:p>
            <a:endParaRPr dirty="0" lang="en-US"/>
          </a:p>
        </p:txBody>
      </p:sp>
    </p:spTree>
  </p:cSld>
  <p:clrMapOvr>
    <a:masterClrMapping/>
  </p:clrMapOvr>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8773" name="Title 1"/>
          <p:cNvSpPr>
            <a:spLocks noGrp="1"/>
          </p:cNvSpPr>
          <p:nvPr>
            <p:ph type="title"/>
          </p:nvPr>
        </p:nvSpPr>
        <p:spPr/>
        <p:txBody>
          <a:bodyPr/>
          <a:p>
            <a:r>
              <a:rPr dirty="0" lang="en-US" smtClean="0"/>
              <a:t>Methods…</a:t>
            </a:r>
            <a:endParaRPr dirty="0" lang="en-US"/>
          </a:p>
        </p:txBody>
      </p:sp>
      <p:sp>
        <p:nvSpPr>
          <p:cNvPr id="1048774" name="Content Placeholder 2"/>
          <p:cNvSpPr>
            <a:spLocks noGrp="1"/>
          </p:cNvSpPr>
          <p:nvPr>
            <p:ph idx="1"/>
          </p:nvPr>
        </p:nvSpPr>
        <p:spPr/>
        <p:txBody>
          <a:bodyPr>
            <a:normAutofit lnSpcReduction="10000"/>
          </a:bodyPr>
          <a:p>
            <a:pPr indent="0" marL="0">
              <a:buNone/>
            </a:pPr>
            <a:r>
              <a:rPr b="1" dirty="0" lang="en-US" smtClean="0">
                <a:latin typeface="Times New Roman" panose="02020603050405020304" pitchFamily="18" charset="0"/>
                <a:cs typeface="Times New Roman" panose="02020603050405020304" pitchFamily="18" charset="0"/>
              </a:rPr>
              <a:t>5. THERAPEUTIC </a:t>
            </a:r>
            <a:r>
              <a:rPr b="1" dirty="0" lang="en-US">
                <a:latin typeface="Times New Roman" panose="02020603050405020304" pitchFamily="18" charset="0"/>
                <a:cs typeface="Times New Roman" panose="02020603050405020304" pitchFamily="18" charset="0"/>
              </a:rPr>
              <a:t>DIET</a:t>
            </a:r>
            <a:endParaRPr dirty="0" lang="en-US">
              <a:latin typeface="Times New Roman" panose="02020603050405020304" pitchFamily="18" charset="0"/>
              <a:cs typeface="Times New Roman" panose="02020603050405020304" pitchFamily="18" charset="0"/>
            </a:endParaRPr>
          </a:p>
          <a:p>
            <a:pPr indent="0" marL="0">
              <a:buNone/>
            </a:pPr>
            <a:r>
              <a:rPr dirty="0" lang="en-US">
                <a:latin typeface="Times New Roman" panose="02020603050405020304" pitchFamily="18" charset="0"/>
                <a:cs typeface="Times New Roman" panose="02020603050405020304" pitchFamily="18" charset="0"/>
              </a:rPr>
              <a:t>A therapeutic diet is a meal plan that controls the intake of certain foods or nutrients. It is part of the treatment of a medical condition and are normally prescribed by a physician and planned by a dietician. </a:t>
            </a:r>
          </a:p>
          <a:p>
            <a:pPr indent="0" marL="0">
              <a:buNone/>
            </a:pPr>
            <a:r>
              <a:rPr dirty="0" lang="en-US">
                <a:latin typeface="Times New Roman" panose="02020603050405020304" pitchFamily="18" charset="0"/>
                <a:cs typeface="Times New Roman" panose="02020603050405020304" pitchFamily="18" charset="0"/>
              </a:rPr>
              <a:t>A therapeutic diet is usually a modification of a regular diet. It is modified or tailored to fit the nutrition needs of a particular person. Therapeutic diets are modified for</a:t>
            </a:r>
          </a:p>
          <a:p>
            <a:pPr indent="0" marL="0">
              <a:buNone/>
            </a:pPr>
            <a:r>
              <a:rPr dirty="0" lang="en-US">
                <a:latin typeface="Times New Roman" panose="02020603050405020304" pitchFamily="18" charset="0"/>
                <a:cs typeface="Times New Roman" panose="02020603050405020304" pitchFamily="18" charset="0"/>
              </a:rPr>
              <a:t> (1) nutrients</a:t>
            </a:r>
          </a:p>
          <a:p>
            <a:pPr indent="0" marL="0">
              <a:buNone/>
            </a:pPr>
            <a:r>
              <a:rPr dirty="0" lang="en-US">
                <a:latin typeface="Times New Roman" panose="02020603050405020304" pitchFamily="18" charset="0"/>
                <a:cs typeface="Times New Roman" panose="02020603050405020304" pitchFamily="18" charset="0"/>
              </a:rPr>
              <a:t> (2) texture</a:t>
            </a:r>
          </a:p>
          <a:p>
            <a:pPr indent="0" marL="0">
              <a:buNone/>
            </a:pPr>
            <a:r>
              <a:rPr dirty="0" lang="en-US">
                <a:latin typeface="Times New Roman" panose="02020603050405020304" pitchFamily="18" charset="0"/>
                <a:cs typeface="Times New Roman" panose="02020603050405020304" pitchFamily="18" charset="0"/>
              </a:rPr>
              <a:t> (3) food allergies or food intolerances.</a:t>
            </a:r>
          </a:p>
          <a:p>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8775" name="Title 1"/>
          <p:cNvSpPr>
            <a:spLocks noGrp="1"/>
          </p:cNvSpPr>
          <p:nvPr>
            <p:ph type="title"/>
          </p:nvPr>
        </p:nvSpPr>
        <p:spPr>
          <a:xfrm>
            <a:off x="838200" y="133477"/>
            <a:ext cx="10515600" cy="1325563"/>
          </a:xfrm>
        </p:spPr>
        <p:txBody>
          <a:bodyPr>
            <a:noAutofit/>
          </a:bodyPr>
          <a:p>
            <a:r>
              <a:rPr b="1" dirty="0" sz="3200" lang="en-US">
                <a:latin typeface="Times New Roman" panose="02020603050405020304" pitchFamily="18" charset="0"/>
                <a:cs typeface="Times New Roman" panose="02020603050405020304" pitchFamily="18" charset="0"/>
              </a:rPr>
              <a:t>Common reasons therapeutic diets may be ordered/importance of therapeutic diet</a:t>
            </a:r>
            <a:r>
              <a:rPr dirty="0" sz="3200" lang="en-US">
                <a:latin typeface="Times New Roman" panose="02020603050405020304" pitchFamily="18" charset="0"/>
                <a:cs typeface="Times New Roman" panose="02020603050405020304" pitchFamily="18" charset="0"/>
              </a:rPr>
              <a:t/>
            </a:r>
            <a:br>
              <a:rPr dirty="0" sz="3200" lang="en-US">
                <a:latin typeface="Times New Roman" panose="02020603050405020304" pitchFamily="18" charset="0"/>
                <a:cs typeface="Times New Roman" panose="02020603050405020304" pitchFamily="18" charset="0"/>
              </a:rPr>
            </a:br>
            <a:endParaRPr dirty="0" sz="3200" lang="en-US">
              <a:latin typeface="Times New Roman" panose="02020603050405020304" pitchFamily="18" charset="0"/>
              <a:cs typeface="Times New Roman" panose="02020603050405020304" pitchFamily="18" charset="0"/>
            </a:endParaRPr>
          </a:p>
        </p:txBody>
      </p:sp>
      <p:sp>
        <p:nvSpPr>
          <p:cNvPr id="1048776" name="Content Placeholder 2"/>
          <p:cNvSpPr>
            <a:spLocks noGrp="1"/>
          </p:cNvSpPr>
          <p:nvPr>
            <p:ph idx="1"/>
          </p:nvPr>
        </p:nvSpPr>
        <p:spPr>
          <a:xfrm>
            <a:off x="838200" y="1146048"/>
            <a:ext cx="10515600" cy="5437632"/>
          </a:xfrm>
        </p:spPr>
        <p:txBody>
          <a:bodyPr>
            <a:normAutofit fontScale="92500" lnSpcReduction="10000"/>
          </a:bodyPr>
          <a:p>
            <a:pPr indent="-514350" lvl="0" marL="514350">
              <a:buFont typeface="+mj-lt"/>
              <a:buAutoNum type="arabicPeriod"/>
            </a:pPr>
            <a:r>
              <a:rPr dirty="0" lang="en-US"/>
              <a:t>To maintain nutritional status </a:t>
            </a:r>
          </a:p>
          <a:p>
            <a:pPr indent="-514350" lvl="0" marL="514350">
              <a:buFont typeface="+mj-lt"/>
              <a:buAutoNum type="arabicPeriod"/>
            </a:pPr>
            <a:r>
              <a:rPr dirty="0" lang="en-US"/>
              <a:t>To restore nutritional status </a:t>
            </a:r>
          </a:p>
          <a:p>
            <a:pPr indent="-514350" lvl="0" marL="514350">
              <a:buFont typeface="+mj-lt"/>
              <a:buAutoNum type="arabicPeriod"/>
            </a:pPr>
            <a:r>
              <a:rPr dirty="0" lang="en-US"/>
              <a:t>To correct nutritional status  </a:t>
            </a:r>
          </a:p>
          <a:p>
            <a:pPr indent="-514350" lvl="0" marL="514350">
              <a:buFont typeface="+mj-lt"/>
              <a:buAutoNum type="arabicPeriod"/>
            </a:pPr>
            <a:r>
              <a:rPr dirty="0" lang="en-US"/>
              <a:t>To decrease calories for weight control</a:t>
            </a:r>
          </a:p>
          <a:p>
            <a:pPr indent="-514350" lvl="0" marL="514350">
              <a:buFont typeface="+mj-lt"/>
              <a:buAutoNum type="arabicPeriod"/>
            </a:pPr>
            <a:r>
              <a:rPr dirty="0" lang="en-US"/>
              <a:t>To provide extra calories for weight gain  </a:t>
            </a:r>
          </a:p>
          <a:p>
            <a:pPr indent="-514350" lvl="0" marL="514350">
              <a:buFont typeface="+mj-lt"/>
              <a:buAutoNum type="arabicPeriod"/>
            </a:pPr>
            <a:r>
              <a:rPr dirty="0" lang="en-US"/>
              <a:t>To balance amounts of carbohydrates, fat and protein for control of diabetes </a:t>
            </a:r>
          </a:p>
          <a:p>
            <a:pPr indent="-514350" lvl="0" marL="514350">
              <a:buFont typeface="+mj-lt"/>
              <a:buAutoNum type="arabicPeriod"/>
            </a:pPr>
            <a:r>
              <a:rPr dirty="0" lang="en-US"/>
              <a:t>To provide a greater amount of a nutrient such as protein </a:t>
            </a:r>
          </a:p>
          <a:p>
            <a:pPr indent="-514350" lvl="0" marL="514350">
              <a:buFont typeface="+mj-lt"/>
              <a:buAutoNum type="arabicPeriod"/>
            </a:pPr>
            <a:r>
              <a:rPr dirty="0" lang="en-US"/>
              <a:t>To decrease the amount of a nutrient such as sodium </a:t>
            </a:r>
          </a:p>
          <a:p>
            <a:pPr indent="-514350" lvl="0" marL="514350">
              <a:buFont typeface="+mj-lt"/>
              <a:buAutoNum type="arabicPeriod"/>
            </a:pPr>
            <a:r>
              <a:rPr dirty="0" lang="en-US"/>
              <a:t>To exclude foods due to allergies or food intolerance </a:t>
            </a:r>
          </a:p>
          <a:p>
            <a:pPr indent="-514350" lvl="0" marL="514350">
              <a:buFont typeface="+mj-lt"/>
              <a:buAutoNum type="arabicPeriod"/>
            </a:pPr>
            <a:r>
              <a:rPr dirty="0" lang="en-US"/>
              <a:t>To provide texture modifications due to problems with chewing and/or swallowing</a:t>
            </a:r>
          </a:p>
        </p:txBody>
      </p:sp>
    </p:spTree>
  </p:cSld>
  <p:clrMapOvr>
    <a:masterClrMapping/>
  </p:clrMapOvr>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8777" name="Title 1"/>
          <p:cNvSpPr>
            <a:spLocks noGrp="1"/>
          </p:cNvSpPr>
          <p:nvPr>
            <p:ph type="title"/>
          </p:nvPr>
        </p:nvSpPr>
        <p:spPr/>
        <p:txBody>
          <a:bodyPr>
            <a:normAutofit fontScale="90000"/>
          </a:bodyPr>
          <a:p>
            <a:r>
              <a:rPr b="1" dirty="0" sz="3600" lang="en-US">
                <a:latin typeface="Times New Roman" panose="02020603050405020304" pitchFamily="18" charset="0"/>
                <a:cs typeface="Times New Roman" panose="02020603050405020304" pitchFamily="18" charset="0"/>
              </a:rPr>
              <a:t>FACTORS TO BE CONSIDERED IN PLANNING THERAPEUTIC DIETS</a:t>
            </a:r>
            <a:r>
              <a:rPr dirty="0" lang="en-US"/>
              <a:t/>
            </a:r>
            <a:br>
              <a:rPr dirty="0" lang="en-US"/>
            </a:br>
            <a:endParaRPr dirty="0" lang="en-US"/>
          </a:p>
        </p:txBody>
      </p:sp>
      <p:sp>
        <p:nvSpPr>
          <p:cNvPr id="1048778" name="Content Placeholder 2"/>
          <p:cNvSpPr>
            <a:spLocks noGrp="1"/>
          </p:cNvSpPr>
          <p:nvPr>
            <p:ph idx="1"/>
          </p:nvPr>
        </p:nvSpPr>
        <p:spPr>
          <a:xfrm>
            <a:off x="838200" y="1158240"/>
            <a:ext cx="10515600" cy="5486400"/>
          </a:xfrm>
        </p:spPr>
        <p:txBody>
          <a:bodyPr>
            <a:normAutofit lnSpcReduction="10000"/>
          </a:bodyPr>
          <a:p>
            <a:pPr indent="-514350" lvl="0" marL="514350">
              <a:buFont typeface="+mj-lt"/>
              <a:buAutoNum type="arabicPeriod"/>
            </a:pPr>
            <a:r>
              <a:rPr dirty="0" lang="en-US"/>
              <a:t>The underlying disease conditions which require a change in the diet.</a:t>
            </a:r>
          </a:p>
          <a:p>
            <a:pPr indent="-514350" lvl="0" marL="514350">
              <a:buFont typeface="+mj-lt"/>
              <a:buAutoNum type="arabicPeriod"/>
            </a:pPr>
            <a:r>
              <a:rPr dirty="0" lang="en-US"/>
              <a:t>The possible duration of the disease.</a:t>
            </a:r>
          </a:p>
          <a:p>
            <a:pPr indent="-514350" lvl="0" marL="514350">
              <a:buFont typeface="+mj-lt"/>
              <a:buAutoNum type="arabicPeriod"/>
            </a:pPr>
            <a:r>
              <a:rPr dirty="0" lang="en-US"/>
              <a:t>The factors in the diet which must be altered to overcome these conditions.</a:t>
            </a:r>
          </a:p>
          <a:p>
            <a:pPr indent="-514350" lvl="0" marL="514350">
              <a:buFont typeface="+mj-lt"/>
              <a:buAutoNum type="arabicPeriod"/>
            </a:pPr>
            <a:r>
              <a:rPr dirty="0" lang="en-US"/>
              <a:t>The patient’s tolerance for food by mouth</a:t>
            </a:r>
          </a:p>
          <a:p>
            <a:pPr indent="-514350" marL="514350">
              <a:buFont typeface="+mj-lt"/>
              <a:buAutoNum type="arabicPeriod"/>
            </a:pPr>
            <a:r>
              <a:rPr dirty="0" lang="en-US"/>
              <a:t>The normal diet my be modified to</a:t>
            </a:r>
          </a:p>
          <a:p>
            <a:pPr indent="-514350" lvl="0" marL="514350">
              <a:buFont typeface="+mj-lt"/>
              <a:buAutoNum type="arabicPeriod"/>
            </a:pPr>
            <a:r>
              <a:rPr dirty="0" lang="en-US"/>
              <a:t>Provide change in consistency as in fluid and soft diets.</a:t>
            </a:r>
          </a:p>
          <a:p>
            <a:pPr indent="-514350" lvl="0" marL="514350">
              <a:buFont typeface="+mj-lt"/>
              <a:buAutoNum type="arabicPeriod"/>
            </a:pPr>
            <a:r>
              <a:rPr dirty="0" lang="en-US"/>
              <a:t>Increase or decrease the energy value.</a:t>
            </a:r>
          </a:p>
          <a:p>
            <a:pPr indent="-514350" lvl="0" marL="514350">
              <a:buFont typeface="+mj-lt"/>
              <a:buAutoNum type="arabicPeriod"/>
            </a:pPr>
            <a:r>
              <a:rPr dirty="0" lang="en-US"/>
              <a:t>Include greater or lesser amounts of one or more nutrients, for example, high protein, low sodium, etc.</a:t>
            </a:r>
          </a:p>
          <a:p>
            <a:pPr indent="-514350" lvl="0" marL="514350">
              <a:buFont typeface="+mj-lt"/>
              <a:buAutoNum type="arabicPeriod"/>
            </a:pPr>
            <a:r>
              <a:rPr dirty="0" lang="en-US"/>
              <a:t>Provide foods bland in flavour.</a:t>
            </a:r>
          </a:p>
        </p:txBody>
      </p:sp>
    </p:spTree>
  </p:cSld>
  <p:clrMapOvr>
    <a:masterClrMapping/>
  </p:clrMapOvr>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8779"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COMMON THERAPEUTIC DIETS</a:t>
            </a:r>
            <a:endParaRPr dirty="0" sz="3200" lang="en-US">
              <a:latin typeface="Times New Roman" panose="02020603050405020304" pitchFamily="18" charset="0"/>
              <a:cs typeface="Times New Roman" panose="02020603050405020304" pitchFamily="18" charset="0"/>
            </a:endParaRPr>
          </a:p>
        </p:txBody>
      </p:sp>
      <p:sp>
        <p:nvSpPr>
          <p:cNvPr id="1048780" name="Content Placeholder 2"/>
          <p:cNvSpPr>
            <a:spLocks noGrp="1"/>
          </p:cNvSpPr>
          <p:nvPr>
            <p:ph idx="1"/>
          </p:nvPr>
        </p:nvSpPr>
        <p:spPr>
          <a:xfrm>
            <a:off x="838200" y="1243584"/>
            <a:ext cx="10515600" cy="5401056"/>
          </a:xfrm>
        </p:spPr>
        <p:txBody>
          <a:bodyPr>
            <a:normAutofit fontScale="55000" lnSpcReduction="20000"/>
          </a:bodyPr>
          <a:p>
            <a:pPr indent="0" marL="0">
              <a:buNone/>
            </a:pPr>
            <a:r>
              <a:rPr b="1" dirty="0" lang="en-US"/>
              <a:t>1</a:t>
            </a:r>
            <a:r>
              <a:rPr b="1" dirty="0" sz="4000" lang="en-US"/>
              <a:t>. </a:t>
            </a:r>
            <a:r>
              <a:rPr b="1" dirty="0" sz="4000" lang="en-US">
                <a:latin typeface="Times New Roman" panose="02020603050405020304" pitchFamily="18" charset="0"/>
                <a:cs typeface="Times New Roman" panose="02020603050405020304" pitchFamily="18" charset="0"/>
              </a:rPr>
              <a:t>Clear liquid diet –</a:t>
            </a:r>
            <a:r>
              <a:rPr dirty="0" sz="4000" lang="en-US">
                <a:latin typeface="Times New Roman" panose="02020603050405020304" pitchFamily="18" charset="0"/>
                <a:cs typeface="Times New Roman" panose="02020603050405020304" pitchFamily="18" charset="0"/>
              </a:rPr>
              <a:t> Includes minimum residue fluids that can be seen through. Examples are juices without pulp, broth, and Jell-O. </a:t>
            </a:r>
          </a:p>
          <a:p>
            <a:pPr indent="0" marL="0">
              <a:buNone/>
            </a:pPr>
            <a:r>
              <a:rPr dirty="0" sz="4000" lang="en-US">
                <a:latin typeface="Times New Roman" panose="02020603050405020304" pitchFamily="18" charset="0"/>
                <a:cs typeface="Times New Roman" panose="02020603050405020304" pitchFamily="18" charset="0"/>
              </a:rPr>
              <a:t>Is often used as the first step to restarting oral feeding after surgery or an abdominal procedure. </a:t>
            </a:r>
          </a:p>
          <a:p>
            <a:pPr indent="0" marL="0">
              <a:buNone/>
            </a:pPr>
            <a:r>
              <a:rPr dirty="0" sz="4000" lang="en-US">
                <a:latin typeface="Times New Roman" panose="02020603050405020304" pitchFamily="18" charset="0"/>
                <a:cs typeface="Times New Roman" panose="02020603050405020304" pitchFamily="18" charset="0"/>
              </a:rPr>
              <a:t>Can also be used for fluid and electrolyte replacement in people with severe diarrhea. </a:t>
            </a:r>
          </a:p>
          <a:p>
            <a:pPr indent="0" lvl="0" marL="0">
              <a:buNone/>
            </a:pPr>
            <a:r>
              <a:rPr dirty="0" sz="4000" lang="en-US">
                <a:latin typeface="Times New Roman" panose="02020603050405020304" pitchFamily="18" charset="0"/>
                <a:cs typeface="Times New Roman" panose="02020603050405020304" pitchFamily="18" charset="0"/>
              </a:rPr>
              <a:t>Should not be used for an extended period as it does not provide enough calories and nutrients.</a:t>
            </a:r>
          </a:p>
          <a:p>
            <a:pPr indent="0" marL="0">
              <a:buNone/>
            </a:pPr>
            <a:endParaRPr dirty="0" sz="4000" lang="en-US">
              <a:latin typeface="Times New Roman" panose="02020603050405020304" pitchFamily="18" charset="0"/>
              <a:cs typeface="Times New Roman" panose="02020603050405020304" pitchFamily="18" charset="0"/>
            </a:endParaRPr>
          </a:p>
          <a:p>
            <a:pPr indent="0" marL="0">
              <a:buNone/>
            </a:pPr>
            <a:r>
              <a:rPr b="1" dirty="0" sz="4000" lang="en-US">
                <a:latin typeface="Times New Roman" panose="02020603050405020304" pitchFamily="18" charset="0"/>
                <a:cs typeface="Times New Roman" panose="02020603050405020304" pitchFamily="18" charset="0"/>
              </a:rPr>
              <a:t>2. Full liquid diet –</a:t>
            </a:r>
            <a:r>
              <a:rPr dirty="0" sz="4000" lang="en-US">
                <a:latin typeface="Times New Roman" panose="02020603050405020304" pitchFamily="18" charset="0"/>
                <a:cs typeface="Times New Roman" panose="02020603050405020304" pitchFamily="18" charset="0"/>
              </a:rPr>
              <a:t> Includes fluids that are creamy.  Some examples of food allowed are ice cream, pudding, thinned hot cereal, custard, strained cream soups, and juices with pulp. </a:t>
            </a:r>
          </a:p>
          <a:p>
            <a:pPr indent="0" marL="0">
              <a:buNone/>
            </a:pPr>
            <a:r>
              <a:rPr dirty="0" sz="4000" lang="en-US">
                <a:latin typeface="Times New Roman" panose="02020603050405020304" pitchFamily="18" charset="0"/>
                <a:cs typeface="Times New Roman" panose="02020603050405020304" pitchFamily="18" charset="0"/>
              </a:rPr>
              <a:t>Used as the second step to restarting oral feeding once clear liquids are tolerated.  Used for people who cannot tolerate a mechanical soft diet.  Should not be used for extended periods. </a:t>
            </a:r>
          </a:p>
          <a:p>
            <a:pPr indent="0" marL="0">
              <a:buNone/>
            </a:pPr>
            <a:r>
              <a:rPr dirty="0" sz="4000" lang="en-US">
                <a:latin typeface="Times New Roman" panose="02020603050405020304" pitchFamily="18" charset="0"/>
                <a:cs typeface="Times New Roman" panose="02020603050405020304" pitchFamily="18" charset="0"/>
              </a:rPr>
              <a:t> </a:t>
            </a:r>
          </a:p>
          <a:p>
            <a:pPr indent="0" marL="0">
              <a:buNone/>
            </a:pPr>
            <a:r>
              <a:rPr b="1" dirty="0" sz="4000" lang="en-US">
                <a:latin typeface="Times New Roman" panose="02020603050405020304" pitchFamily="18" charset="0"/>
                <a:cs typeface="Times New Roman" panose="02020603050405020304" pitchFamily="18" charset="0"/>
              </a:rPr>
              <a:t>3. No Concentrated Sweets (NCS) diet </a:t>
            </a:r>
            <a:endParaRPr dirty="0" sz="4000" lang="en-US">
              <a:latin typeface="Times New Roman" panose="02020603050405020304" pitchFamily="18" charset="0"/>
              <a:cs typeface="Times New Roman" panose="02020603050405020304" pitchFamily="18" charset="0"/>
            </a:endParaRPr>
          </a:p>
          <a:p>
            <a:pPr indent="0" marL="0">
              <a:buNone/>
            </a:pPr>
            <a:r>
              <a:rPr dirty="0" sz="4000" lang="en-US">
                <a:latin typeface="Times New Roman" panose="02020603050405020304" pitchFamily="18" charset="0"/>
                <a:cs typeface="Times New Roman" panose="02020603050405020304" pitchFamily="18" charset="0"/>
              </a:rPr>
              <a:t> Is considered a liberalized diet for diabetics when their weight and blood sugar levels are under control. It includes regular foods without the addition of sugar. </a:t>
            </a:r>
          </a:p>
          <a:p>
            <a:pPr indent="0" marL="0">
              <a:buNone/>
            </a:pPr>
            <a:r>
              <a:rPr dirty="0" sz="4000" lang="en-US">
                <a:latin typeface="Times New Roman" panose="02020603050405020304" pitchFamily="18" charset="0"/>
                <a:cs typeface="Times New Roman" panose="02020603050405020304" pitchFamily="18" charset="0"/>
              </a:rPr>
              <a:t>Calories are not counted as in ADA calorie controlled diets.</a:t>
            </a:r>
          </a:p>
          <a:p>
            <a:pPr indent="0" marL="0">
              <a:buNone/>
            </a:pPr>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8781" name="Title 1"/>
          <p:cNvSpPr>
            <a:spLocks noGrp="1"/>
          </p:cNvSpPr>
          <p:nvPr>
            <p:ph type="title"/>
          </p:nvPr>
        </p:nvSpPr>
        <p:spPr>
          <a:xfrm>
            <a:off x="938784" y="365125"/>
            <a:ext cx="10415016" cy="817499"/>
          </a:xfrm>
        </p:spPr>
        <p:txBody>
          <a:bodyPr>
            <a:normAutofit/>
          </a:bodyPr>
          <a:p>
            <a:r>
              <a:rPr b="1" dirty="0" sz="3200" lang="en-US">
                <a:latin typeface="Times New Roman" panose="02020603050405020304" pitchFamily="18" charset="0"/>
                <a:cs typeface="Times New Roman" panose="02020603050405020304" pitchFamily="18" charset="0"/>
              </a:rPr>
              <a:t>COMMON THERAPEUTIC DIETS</a:t>
            </a:r>
            <a:endParaRPr dirty="0" sz="3200" lang="en-US"/>
          </a:p>
        </p:txBody>
      </p:sp>
      <p:sp>
        <p:nvSpPr>
          <p:cNvPr id="1048782" name="Content Placeholder 2"/>
          <p:cNvSpPr>
            <a:spLocks noGrp="1"/>
          </p:cNvSpPr>
          <p:nvPr>
            <p:ph idx="1"/>
          </p:nvPr>
        </p:nvSpPr>
        <p:spPr>
          <a:xfrm>
            <a:off x="938784" y="938784"/>
            <a:ext cx="10415016" cy="5705855"/>
          </a:xfrm>
        </p:spPr>
        <p:txBody>
          <a:bodyPr>
            <a:normAutofit fontScale="70000" lnSpcReduction="20000"/>
          </a:bodyPr>
          <a:p>
            <a:pPr indent="0" marL="0">
              <a:buNone/>
            </a:pPr>
            <a:r>
              <a:rPr b="1" dirty="0" lang="en-US" smtClean="0"/>
              <a:t>4. </a:t>
            </a:r>
            <a:r>
              <a:rPr b="1" dirty="0" sz="4000" lang="en-US" smtClean="0">
                <a:latin typeface="Times New Roman" panose="02020603050405020304" pitchFamily="18" charset="0"/>
                <a:cs typeface="Times New Roman" panose="02020603050405020304" pitchFamily="18" charset="0"/>
              </a:rPr>
              <a:t>No </a:t>
            </a:r>
            <a:r>
              <a:rPr b="1" dirty="0" sz="4000" lang="en-US">
                <a:latin typeface="Times New Roman" panose="02020603050405020304" pitchFamily="18" charset="0"/>
                <a:cs typeface="Times New Roman" panose="02020603050405020304" pitchFamily="18" charset="0"/>
              </a:rPr>
              <a:t>Added Salt (NAS) diet –</a:t>
            </a:r>
            <a:r>
              <a:rPr dirty="0" sz="4000" lang="en-US">
                <a:latin typeface="Times New Roman" panose="02020603050405020304" pitchFamily="18" charset="0"/>
                <a:cs typeface="Times New Roman" panose="02020603050405020304" pitchFamily="18" charset="0"/>
              </a:rPr>
              <a:t> Is a regular diet with no salt packet on the tray. Food is seasoned as regular food.</a:t>
            </a:r>
          </a:p>
          <a:p>
            <a:pPr indent="0" marL="0">
              <a:buNone/>
            </a:pPr>
            <a:r>
              <a:rPr b="1" dirty="0" sz="4000" lang="en-US">
                <a:latin typeface="Times New Roman" panose="02020603050405020304" pitchFamily="18" charset="0"/>
                <a:cs typeface="Times New Roman" panose="02020603050405020304" pitchFamily="18" charset="0"/>
              </a:rPr>
              <a:t>5. Low Sodium (LS) diet –</a:t>
            </a:r>
            <a:r>
              <a:rPr dirty="0" sz="4000" lang="en-US">
                <a:latin typeface="Times New Roman" panose="02020603050405020304" pitchFamily="18" charset="0"/>
                <a:cs typeface="Times New Roman" panose="02020603050405020304" pitchFamily="18" charset="0"/>
              </a:rPr>
              <a:t> May also be called a 2 gram Sodium Diet.  Limits salt and salty foods such as bacon, sausage, cured meats, salty seasonings, pickled foods, salted crackers, etc. •Is used for people who may be “holding water” (edema) or who have high blood pressure, heart, liver , or first stages of kidney disease</a:t>
            </a:r>
          </a:p>
          <a:p>
            <a:pPr indent="0" marL="0">
              <a:buNone/>
            </a:pPr>
            <a:r>
              <a:rPr b="1" dirty="0" sz="4000" lang="en-US">
                <a:latin typeface="Times New Roman" panose="02020603050405020304" pitchFamily="18" charset="0"/>
                <a:cs typeface="Times New Roman" panose="02020603050405020304" pitchFamily="18" charset="0"/>
              </a:rPr>
              <a:t>6. Low fat/low cholesterol diet – </a:t>
            </a:r>
            <a:r>
              <a:rPr dirty="0" sz="4000" lang="en-US">
                <a:latin typeface="Times New Roman" panose="02020603050405020304" pitchFamily="18" charset="0"/>
                <a:cs typeface="Times New Roman" panose="02020603050405020304" pitchFamily="18" charset="0"/>
              </a:rPr>
              <a:t>Is used to reduce fat levels and/or treat medical conditions that interfere with how the body uses fat such as diseases of the liver, gallbladder, or pancreas. </a:t>
            </a:r>
          </a:p>
          <a:p>
            <a:pPr indent="0" marL="0">
              <a:buNone/>
            </a:pPr>
            <a:r>
              <a:rPr dirty="0" sz="4000" lang="en-US">
                <a:latin typeface="Times New Roman" panose="02020603050405020304" pitchFamily="18" charset="0"/>
                <a:cs typeface="Times New Roman" panose="02020603050405020304" pitchFamily="18" charset="0"/>
              </a:rPr>
              <a:t> Limits fat to 50 grams or no more than 30% calories derived from fat. </a:t>
            </a:r>
          </a:p>
          <a:p>
            <a:pPr indent="0" marL="0">
              <a:buNone/>
            </a:pPr>
            <a:r>
              <a:rPr dirty="0" sz="4000" lang="en-US">
                <a:latin typeface="Times New Roman" panose="02020603050405020304" pitchFamily="18" charset="0"/>
                <a:cs typeface="Times New Roman" panose="02020603050405020304" pitchFamily="18" charset="0"/>
              </a:rPr>
              <a:t> Is low in total fat and saturated fats and contains approximately 250-300 mg cholesterol.</a:t>
            </a:r>
          </a:p>
          <a:p>
            <a:pPr indent="0" marL="0">
              <a:buNone/>
            </a:pPr>
            <a:r>
              <a:rPr dirty="0" sz="4000" lang="en-US">
                <a:latin typeface="Times New Roman" panose="02020603050405020304" pitchFamily="18" charset="0"/>
                <a:cs typeface="Times New Roman" panose="02020603050405020304" pitchFamily="18" charset="0"/>
              </a:rPr>
              <a:t> </a:t>
            </a:r>
          </a:p>
        </p:txBody>
      </p:sp>
    </p:spTree>
  </p:cSld>
  <p:clrMapOvr>
    <a:masterClrMapping/>
  </p:clrMapOvr>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8783"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COMMON THERAPEUTIC DIETS</a:t>
            </a:r>
            <a:endParaRPr dirty="0" sz="3200" lang="en-US"/>
          </a:p>
        </p:txBody>
      </p:sp>
      <p:sp>
        <p:nvSpPr>
          <p:cNvPr id="1048784" name="Content Placeholder 2"/>
          <p:cNvSpPr>
            <a:spLocks noGrp="1"/>
          </p:cNvSpPr>
          <p:nvPr>
            <p:ph idx="1"/>
          </p:nvPr>
        </p:nvSpPr>
        <p:spPr>
          <a:xfrm>
            <a:off x="838200" y="1243584"/>
            <a:ext cx="10512552" cy="5368291"/>
          </a:xfrm>
        </p:spPr>
        <p:txBody>
          <a:bodyPr>
            <a:noAutofit/>
          </a:bodyPr>
          <a:p>
            <a:pPr indent="0" marL="0">
              <a:buNone/>
            </a:pPr>
            <a:r>
              <a:rPr b="1" dirty="0" sz="2000" lang="en-US" smtClean="0">
                <a:latin typeface="Times New Roman" panose="02020603050405020304" pitchFamily="18" charset="0"/>
                <a:cs typeface="Times New Roman" panose="02020603050405020304" pitchFamily="18" charset="0"/>
              </a:rPr>
              <a:t>7</a:t>
            </a:r>
            <a:r>
              <a:rPr b="1" dirty="0" lang="en-US" smtClean="0">
                <a:latin typeface="Times New Roman" panose="02020603050405020304" pitchFamily="18" charset="0"/>
                <a:cs typeface="Times New Roman" panose="02020603050405020304" pitchFamily="18" charset="0"/>
              </a:rPr>
              <a:t>. Renal </a:t>
            </a:r>
            <a:r>
              <a:rPr b="1" dirty="0" lang="en-US">
                <a:latin typeface="Times New Roman" panose="02020603050405020304" pitchFamily="18" charset="0"/>
                <a:cs typeface="Times New Roman" panose="02020603050405020304" pitchFamily="18" charset="0"/>
              </a:rPr>
              <a:t>diet –</a:t>
            </a:r>
            <a:r>
              <a:rPr dirty="0" lang="en-US">
                <a:latin typeface="Times New Roman" panose="02020603050405020304" pitchFamily="18" charset="0"/>
                <a:cs typeface="Times New Roman" panose="02020603050405020304" pitchFamily="18" charset="0"/>
              </a:rPr>
              <a:t> Is for renal/kidney people. The diet plan is individualized depending on if the person is on dialysis.  The diet restricts sodium, potassium, fluid, and protein specified levels. </a:t>
            </a:r>
          </a:p>
          <a:p>
            <a:pPr indent="0" marL="0">
              <a:buNone/>
            </a:pPr>
            <a:r>
              <a:rPr b="1" dirty="0" lang="en-US">
                <a:latin typeface="Times New Roman" panose="02020603050405020304" pitchFamily="18" charset="0"/>
                <a:cs typeface="Times New Roman" panose="02020603050405020304" pitchFamily="18" charset="0"/>
              </a:rPr>
              <a:t>8. Mechanically altered or soft diet – </a:t>
            </a:r>
            <a:r>
              <a:rPr dirty="0" lang="en-US">
                <a:latin typeface="Times New Roman" panose="02020603050405020304" pitchFamily="18" charset="0"/>
                <a:cs typeface="Times New Roman" panose="02020603050405020304" pitchFamily="18" charset="0"/>
              </a:rPr>
              <a:t> Is used when there are problems with chewing and swallowing. </a:t>
            </a:r>
          </a:p>
          <a:p>
            <a:pPr indent="0" marL="0">
              <a:buNone/>
            </a:pPr>
            <a:r>
              <a:rPr b="1" dirty="0" lang="en-US">
                <a:latin typeface="Times New Roman" panose="02020603050405020304" pitchFamily="18" charset="0"/>
                <a:cs typeface="Times New Roman" panose="02020603050405020304" pitchFamily="18" charset="0"/>
              </a:rPr>
              <a:t>9. Pureed diet – </a:t>
            </a:r>
            <a:r>
              <a:rPr dirty="0" lang="en-US">
                <a:latin typeface="Times New Roman" panose="02020603050405020304" pitchFamily="18" charset="0"/>
                <a:cs typeface="Times New Roman" panose="02020603050405020304" pitchFamily="18" charset="0"/>
              </a:rPr>
              <a:t>Changes the regular diet by pureeing it to a smooth liquid consistency. •Indicated for those with wired jaws extremely poor dentition in which chewing is inadequate. </a:t>
            </a:r>
          </a:p>
          <a:p>
            <a:pPr indent="0" marL="0">
              <a:buNone/>
            </a:pPr>
            <a:r>
              <a:rPr b="1" dirty="0" lang="en-US">
                <a:latin typeface="Times New Roman" panose="02020603050405020304" pitchFamily="18" charset="0"/>
                <a:cs typeface="Times New Roman" panose="02020603050405020304" pitchFamily="18" charset="0"/>
              </a:rPr>
              <a:t>10. Food allergy modification –</a:t>
            </a:r>
            <a:r>
              <a:rPr dirty="0" lang="en-US">
                <a:latin typeface="Times New Roman" panose="02020603050405020304" pitchFamily="18" charset="0"/>
                <a:cs typeface="Times New Roman" panose="02020603050405020304" pitchFamily="18" charset="0"/>
              </a:rPr>
              <a:t> Food allergies are due to an abnormal immune response to an otherwise harmless food.  The most common food allergens are milk, egg, soy, wheat, peanuts, tree nuts, fish, and shellfish.  A gluten free diet would include the elimination of wheat, rye, and barley. Replaced with potato, corn, and rice products.</a:t>
            </a:r>
          </a:p>
          <a:p>
            <a:endParaRPr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8785"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COMMON THERAPEUTIC DIETS</a:t>
            </a:r>
            <a:endParaRPr dirty="0" sz="3200" lang="en-US"/>
          </a:p>
        </p:txBody>
      </p:sp>
      <p:sp>
        <p:nvSpPr>
          <p:cNvPr id="1048786" name="Content Placeholder 2"/>
          <p:cNvSpPr>
            <a:spLocks noGrp="1"/>
          </p:cNvSpPr>
          <p:nvPr>
            <p:ph idx="1"/>
          </p:nvPr>
        </p:nvSpPr>
        <p:spPr/>
        <p:txBody>
          <a:bodyPr/>
          <a:p>
            <a:pPr indent="0" marL="0">
              <a:buNone/>
            </a:pPr>
            <a:r>
              <a:rPr b="1" dirty="0" lang="en-US">
                <a:latin typeface="Times New Roman" panose="02020603050405020304" pitchFamily="18" charset="0"/>
                <a:cs typeface="Times New Roman" panose="02020603050405020304" pitchFamily="18" charset="0"/>
              </a:rPr>
              <a:t>11. Food intolerance modification – </a:t>
            </a:r>
            <a:r>
              <a:rPr dirty="0" lang="en-US">
                <a:latin typeface="Times New Roman" panose="02020603050405020304" pitchFamily="18" charset="0"/>
                <a:cs typeface="Times New Roman" panose="02020603050405020304" pitchFamily="18" charset="0"/>
              </a:rPr>
              <a:t>The most common food intolerance is intolerance to lactose (milk sugar) because of a decreased amount of an enzyme in the body</a:t>
            </a:r>
            <a:r>
              <a:rPr dirty="0" lang="en-US" smtClean="0">
                <a:latin typeface="Times New Roman" panose="02020603050405020304" pitchFamily="18" charset="0"/>
                <a:cs typeface="Times New Roman" panose="02020603050405020304" pitchFamily="18" charset="0"/>
              </a:rPr>
              <a:t>.</a:t>
            </a:r>
          </a:p>
          <a:p>
            <a:pPr indent="0" marL="0">
              <a:buNone/>
            </a:pPr>
            <a:r>
              <a:rPr dirty="0" lang="en-US" smtClean="0">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Other common types of food intolerance include adverse reactions to certain products added to food to enhance taste, color, or protect against bacterial growth. Common symptoms involving food intolerances are vomiting, diarrhea, abdominal pain, and headaches.</a:t>
            </a:r>
          </a:p>
          <a:p>
            <a:pPr indent="0" marL="0">
              <a:buNone/>
            </a:pPr>
            <a:r>
              <a:rPr dirty="0" lang="en-US">
                <a:latin typeface="Times New Roman" panose="02020603050405020304" pitchFamily="18" charset="0"/>
                <a:cs typeface="Times New Roman" panose="02020603050405020304" pitchFamily="18" charset="0"/>
              </a:rPr>
              <a:t> </a:t>
            </a: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BASIC NUTRITION SEPTEMBER 2018 CLASS MTC ITEN CAMPUS</dc:title>
  <dc:creator>hp</dc:creator>
  <cp:lastModifiedBy>hp</cp:lastModifiedBy>
  <dcterms:created xsi:type="dcterms:W3CDTF">2019-06-29T13:17:00Z</dcterms:created>
  <dcterms:modified xsi:type="dcterms:W3CDTF">2024-05-28T18:10:23Z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b13bb618c9974fdebb6cf169a66525d2</vt:lpwstr>
  </property>
</Properties>
</file>