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339" r:id="rId9"/>
    <p:sldId id="34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348" r:id="rId23"/>
    <p:sldId id="276" r:id="rId24"/>
    <p:sldId id="349" r:id="rId25"/>
    <p:sldId id="277" r:id="rId26"/>
    <p:sldId id="278" r:id="rId27"/>
    <p:sldId id="279" r:id="rId28"/>
    <p:sldId id="350" r:id="rId29"/>
    <p:sldId id="351" r:id="rId30"/>
    <p:sldId id="352" r:id="rId31"/>
    <p:sldId id="280" r:id="rId32"/>
    <p:sldId id="355" r:id="rId33"/>
    <p:sldId id="281" r:id="rId34"/>
    <p:sldId id="282" r:id="rId35"/>
    <p:sldId id="353" r:id="rId36"/>
    <p:sldId id="354" r:id="rId37"/>
    <p:sldId id="283" r:id="rId38"/>
    <p:sldId id="284" r:id="rId39"/>
    <p:sldId id="285" r:id="rId40"/>
    <p:sldId id="286" r:id="rId41"/>
    <p:sldId id="287" r:id="rId42"/>
    <p:sldId id="288" r:id="rId43"/>
    <p:sldId id="289" r:id="rId44"/>
    <p:sldId id="290" r:id="rId45"/>
    <p:sldId id="291" r:id="rId46"/>
    <p:sldId id="366"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41" r:id="rId94"/>
    <p:sldId id="342" r:id="rId95"/>
    <p:sldId id="343" r:id="rId96"/>
    <p:sldId id="344" r:id="rId97"/>
    <p:sldId id="345" r:id="rId98"/>
    <p:sldId id="346" r:id="rId99"/>
    <p:sldId id="347" r:id="rId100"/>
    <p:sldId id="356" r:id="rId101"/>
    <p:sldId id="357" r:id="rId102"/>
    <p:sldId id="358" r:id="rId103"/>
    <p:sldId id="359" r:id="rId104"/>
    <p:sldId id="360" r:id="rId105"/>
    <p:sldId id="361" r:id="rId106"/>
    <p:sldId id="362" r:id="rId107"/>
    <p:sldId id="363" r:id="rId108"/>
    <p:sldId id="364" r:id="rId109"/>
    <p:sldId id="365"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560"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5/10/2016</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5/10/2016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5/10/2016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5/10/2016</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5/10/2016</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1000" y="3733800"/>
            <a:ext cx="8305800" cy="1143000"/>
          </a:xfrm>
          <a:blipFill>
            <a:blip r:embed="rId2"/>
            <a:stretch>
              <a:fillRect/>
            </a:stretch>
          </a:blipFill>
          <a:scene3d>
            <a:camera prst="isometricOffAxis1Right"/>
            <a:lightRig rig="threePt" dir="t"/>
          </a:scene3d>
          <a:sp3d/>
        </p:spPr>
        <p:txBody>
          <a:bodyPr>
            <a:normAutofit/>
          </a:bodyPr>
          <a:lstStyle/>
          <a:p>
            <a:pPr algn="r"/>
            <a:r>
              <a:rPr lang="en-US" dirty="0" smtClean="0">
                <a:solidFill>
                  <a:srgbClr val="C00000"/>
                </a:solidFill>
                <a:latin typeface="Algerian" pitchFamily="82" charset="0"/>
              </a:rPr>
              <a:t>Nutrition by madam mberenzu</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Are the main source of energy for the body when eaten and absorbed into the blood stream in form of glucose</a:t>
            </a:r>
          </a:p>
          <a:p>
            <a:r>
              <a:rPr lang="en-US" dirty="0" smtClean="0"/>
              <a:t>Glucose is very important for the brain and nerve function</a:t>
            </a:r>
          </a:p>
          <a:p>
            <a:r>
              <a:rPr lang="en-US" dirty="0" smtClean="0"/>
              <a:t>Carbohydrates can further be divided into 3 main categories </a:t>
            </a:r>
          </a:p>
          <a:p>
            <a:pPr marL="514350" indent="-514350">
              <a:buFont typeface="+mj-lt"/>
              <a:buAutoNum type="arabicPeriod"/>
            </a:pPr>
            <a:r>
              <a:rPr lang="en-US" dirty="0" smtClean="0"/>
              <a:t>Sugar</a:t>
            </a:r>
          </a:p>
          <a:p>
            <a:pPr marL="514350" indent="-514350">
              <a:buFont typeface="+mj-lt"/>
              <a:buAutoNum type="arabicPeriod"/>
            </a:pPr>
            <a:r>
              <a:rPr lang="en-US" dirty="0" smtClean="0"/>
              <a:t>Starch</a:t>
            </a:r>
          </a:p>
          <a:p>
            <a:pPr marL="514350" indent="-514350">
              <a:buFont typeface="+mj-lt"/>
              <a:buAutoNum type="arabicPeriod"/>
            </a:pPr>
            <a:r>
              <a:rPr lang="en-US" dirty="0" smtClean="0"/>
              <a:t>polysaccharides</a:t>
            </a:r>
            <a:endParaRPr lang="en-US" dirty="0"/>
          </a:p>
        </p:txBody>
      </p:sp>
      <p:sp>
        <p:nvSpPr>
          <p:cNvPr id="7" name="Title 6"/>
          <p:cNvSpPr>
            <a:spLocks noGrp="1"/>
          </p:cNvSpPr>
          <p:nvPr>
            <p:ph type="title"/>
          </p:nvPr>
        </p:nvSpPr>
        <p:spPr/>
        <p:txBody>
          <a:bodyPr/>
          <a:lstStyle/>
          <a:p>
            <a:r>
              <a:rPr lang="en-US" dirty="0" smtClean="0"/>
              <a:t>carbohydrates</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latin typeface="Mongolian Baiti" pitchFamily="66" charset="0"/>
                <a:cs typeface="Mongolian Baiti" pitchFamily="66" charset="0"/>
              </a:rPr>
              <a:t>Obesity in children is an important issue because if not monitored may become a problem in adult life.</a:t>
            </a:r>
          </a:p>
          <a:p>
            <a:r>
              <a:rPr lang="en-US" dirty="0" smtClean="0">
                <a:latin typeface="Mongolian Baiti" pitchFamily="66" charset="0"/>
                <a:cs typeface="Mongolian Baiti" pitchFamily="66" charset="0"/>
              </a:rPr>
              <a:t>It causes complications of the heart thereby reducing life expectancy.</a:t>
            </a:r>
          </a:p>
          <a:p>
            <a:r>
              <a:rPr lang="en-US" dirty="0" smtClean="0">
                <a:latin typeface="Mongolian Baiti" pitchFamily="66" charset="0"/>
                <a:cs typeface="Mongolian Baiti" pitchFamily="66" charset="0"/>
              </a:rPr>
              <a:t>Over nutrition increases the growth and onset of puberty.</a:t>
            </a:r>
          </a:p>
          <a:p>
            <a:r>
              <a:rPr lang="en-US" dirty="0" smtClean="0">
                <a:latin typeface="Mongolian Baiti" pitchFamily="66" charset="0"/>
                <a:cs typeface="Mongolian Baiti" pitchFamily="66" charset="0"/>
              </a:rPr>
              <a:t>The child may be teased and develops poor body image which affects their self confidence particularly when it comes in to establishing relationships with the opposite sex.</a:t>
            </a:r>
          </a:p>
          <a:p>
            <a:r>
              <a:rPr lang="en-US" dirty="0" smtClean="0">
                <a:latin typeface="Mongolian Baiti" pitchFamily="66" charset="0"/>
                <a:cs typeface="Mongolian Baiti" pitchFamily="66" charset="0"/>
              </a:rPr>
              <a:t>Obese children therefore require physiological support to overcome their problems.</a:t>
            </a:r>
          </a:p>
        </p:txBody>
      </p:sp>
      <p:sp>
        <p:nvSpPr>
          <p:cNvPr id="2" name="Title 1"/>
          <p:cNvSpPr>
            <a:spLocks noGrp="1"/>
          </p:cNvSpPr>
          <p:nvPr>
            <p:ph type="title"/>
          </p:nvPr>
        </p:nvSpPr>
        <p:spPr/>
        <p:txBody>
          <a:bodyPr/>
          <a:lstStyle/>
          <a:p>
            <a:r>
              <a:rPr lang="en-US" dirty="0" smtClean="0">
                <a:latin typeface="Algerian" pitchFamily="82" charset="0"/>
              </a:rPr>
              <a:t>obesity</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Mongolian Baiti" pitchFamily="66" charset="0"/>
                <a:cs typeface="Mongolian Baiti" pitchFamily="66" charset="0"/>
              </a:rPr>
              <a:t>You should emphasize on the importance of weight reduction in obese child though it is very difficult and to achieve this children because a lower energy diet is likely to interfere with the Childs activities.</a:t>
            </a:r>
          </a:p>
          <a:p>
            <a:r>
              <a:rPr lang="en-US" dirty="0" smtClean="0">
                <a:latin typeface="Mongolian Baiti" pitchFamily="66" charset="0"/>
                <a:cs typeface="Mongolian Baiti" pitchFamily="66" charset="0"/>
              </a:rPr>
              <a:t>The family should be asked to mend their diet intake to accommodate what the child requires.</a:t>
            </a:r>
          </a:p>
          <a:p>
            <a:r>
              <a:rPr lang="en-US" dirty="0" smtClean="0">
                <a:latin typeface="Mongolian Baiti" pitchFamily="66" charset="0"/>
                <a:cs typeface="Mongolian Baiti" pitchFamily="66" charset="0"/>
              </a:rPr>
              <a:t>A reduced calorie diet should be recommended starting with one or two denser foods per day with an emphasis on increasing low caloric food intake.</a:t>
            </a:r>
          </a:p>
          <a:p>
            <a:r>
              <a:rPr lang="en-US" dirty="0" smtClean="0">
                <a:latin typeface="Mongolian Baiti" pitchFamily="66" charset="0"/>
                <a:cs typeface="Mongolian Baiti" pitchFamily="66" charset="0"/>
              </a:rPr>
              <a:t>They should be educated on the medical complications of obesity so that they can make informed decision.</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Involve all the family members in the education programme.</a:t>
            </a:r>
          </a:p>
          <a:p>
            <a:r>
              <a:rPr lang="en-US" dirty="0" smtClean="0">
                <a:latin typeface="Mongolian Baiti" pitchFamily="66" charset="0"/>
                <a:cs typeface="Mongolian Baiti" pitchFamily="66" charset="0"/>
              </a:rPr>
              <a:t>Families should be encouraged to reduce inactivity in children by limiting television and computer games, encouraging children to walk instead of being driven to and from school and to actively play with their friends.</a:t>
            </a:r>
          </a:p>
          <a:p>
            <a:r>
              <a:rPr lang="en-US" dirty="0" smtClean="0">
                <a:latin typeface="Mongolian Baiti" pitchFamily="66" charset="0"/>
                <a:cs typeface="Mongolian Baiti" pitchFamily="66" charset="0"/>
              </a:rPr>
              <a:t>Families shd tries and take time of activity around 30 min to 1hr daily with their children.</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Mongolian Baiti" pitchFamily="66" charset="0"/>
                <a:cs typeface="Mongolian Baiti" pitchFamily="66" charset="0"/>
              </a:rPr>
              <a:t>1.orthopeadic.</a:t>
            </a:r>
          </a:p>
          <a:p>
            <a:r>
              <a:rPr lang="en-US" dirty="0" smtClean="0">
                <a:latin typeface="Mongolian Baiti" pitchFamily="66" charset="0"/>
                <a:cs typeface="Mongolian Baiti" pitchFamily="66" charset="0"/>
              </a:rPr>
              <a:t>Tibia vara (bow legged)</a:t>
            </a:r>
          </a:p>
          <a:p>
            <a:r>
              <a:rPr lang="en-US" dirty="0" smtClean="0">
                <a:latin typeface="Mongolian Baiti" pitchFamily="66" charset="0"/>
                <a:cs typeface="Mongolian Baiti" pitchFamily="66" charset="0"/>
              </a:rPr>
              <a:t>Slipped femoral epiphysis.</a:t>
            </a:r>
          </a:p>
          <a:p>
            <a:pPr>
              <a:buNone/>
            </a:pPr>
            <a:r>
              <a:rPr lang="en-US" dirty="0" smtClean="0">
                <a:latin typeface="Mongolian Baiti" pitchFamily="66" charset="0"/>
                <a:cs typeface="Mongolian Baiti" pitchFamily="66" charset="0"/>
              </a:rPr>
              <a:t>2.Benign intracranial hyper tension which manifests with headaches and blurred optic disk margins.</a:t>
            </a:r>
          </a:p>
          <a:p>
            <a:pPr>
              <a:buNone/>
            </a:pPr>
            <a:r>
              <a:rPr lang="en-US" dirty="0" smtClean="0">
                <a:latin typeface="Mongolian Baiti" pitchFamily="66" charset="0"/>
                <a:cs typeface="Mongolian Baiti" pitchFamily="66" charset="0"/>
              </a:rPr>
              <a:t>3. Hypovolation syndrome</a:t>
            </a:r>
          </a:p>
          <a:p>
            <a:pPr>
              <a:buNone/>
            </a:pPr>
            <a:r>
              <a:rPr lang="en-US" dirty="0" smtClean="0">
                <a:latin typeface="Mongolian Baiti" pitchFamily="66" charset="0"/>
                <a:cs typeface="Mongolian Baiti" pitchFamily="66" charset="0"/>
              </a:rPr>
              <a:t>4.Daytime somnolence.</a:t>
            </a:r>
          </a:p>
          <a:p>
            <a:pPr>
              <a:buNone/>
            </a:pPr>
            <a:r>
              <a:rPr lang="en-US" dirty="0" smtClean="0">
                <a:latin typeface="Mongolian Baiti" pitchFamily="66" charset="0"/>
                <a:cs typeface="Mongolian Baiti" pitchFamily="66" charset="0"/>
              </a:rPr>
              <a:t>5.Snoring</a:t>
            </a:r>
          </a:p>
          <a:p>
            <a:pPr>
              <a:buNone/>
            </a:pPr>
            <a:r>
              <a:rPr lang="en-US" dirty="0" smtClean="0">
                <a:latin typeface="Mongolian Baiti" pitchFamily="66" charset="0"/>
                <a:cs typeface="Mongolian Baiti" pitchFamily="66" charset="0"/>
              </a:rPr>
              <a:t>6. hypercopnea.(high concentration of CO2 in blood)</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dirty="0" smtClean="0">
                <a:latin typeface="Algerian" pitchFamily="82" charset="0"/>
              </a:rPr>
              <a:t>Complications of obesity </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Mongolian Baiti" pitchFamily="66" charset="0"/>
                <a:cs typeface="Mongolian Baiti" pitchFamily="66" charset="0"/>
              </a:rPr>
              <a:t>8. HTN</a:t>
            </a:r>
          </a:p>
          <a:p>
            <a:pPr>
              <a:buNone/>
            </a:pPr>
            <a:r>
              <a:rPr lang="en-US" dirty="0" smtClean="0">
                <a:latin typeface="Mongolian Baiti" pitchFamily="66" charset="0"/>
                <a:cs typeface="Mongolian Baiti" pitchFamily="66" charset="0"/>
              </a:rPr>
              <a:t>9.Gall bladder deceases</a:t>
            </a:r>
          </a:p>
          <a:p>
            <a:pPr>
              <a:buNone/>
            </a:pPr>
            <a:r>
              <a:rPr lang="en-US" dirty="0" smtClean="0">
                <a:latin typeface="Mongolian Baiti" pitchFamily="66" charset="0"/>
                <a:cs typeface="Mongolian Baiti" pitchFamily="66" charset="0"/>
              </a:rPr>
              <a:t>10.Polycystic ovary deceases</a:t>
            </a:r>
          </a:p>
          <a:p>
            <a:pPr>
              <a:buNone/>
            </a:pPr>
            <a:r>
              <a:rPr lang="en-US" dirty="0" smtClean="0">
                <a:latin typeface="Mongolian Baiti" pitchFamily="66" charset="0"/>
                <a:cs typeface="Mongolian Baiti" pitchFamily="66" charset="0"/>
              </a:rPr>
              <a:t>11.Non insulin dependant DM (juvenile)</a:t>
            </a:r>
          </a:p>
          <a:p>
            <a:pPr>
              <a:buNone/>
            </a:pPr>
            <a:r>
              <a:rPr lang="en-US" dirty="0" smtClean="0">
                <a:latin typeface="Mongolian Baiti" pitchFamily="66" charset="0"/>
                <a:cs typeface="Mongolian Baiti" pitchFamily="66" charset="0"/>
              </a:rPr>
              <a:t>12.Psychological consequences.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These is a disease resulting from metabolic disorder where the body has the inability to produce insulin or does not utilize the available insulin.</a:t>
            </a:r>
            <a:r>
              <a:rPr lang="en-US" sz="3200" dirty="0" smtClean="0">
                <a:solidFill>
                  <a:srgbClr val="C00000"/>
                </a:solidFill>
                <a:latin typeface="Mongolian Baiti" pitchFamily="66" charset="0"/>
                <a:cs typeface="Mongolian Baiti" pitchFamily="66" charset="0"/>
              </a:rPr>
              <a:t>             </a:t>
            </a:r>
          </a:p>
          <a:p>
            <a:r>
              <a:rPr lang="en-US" sz="3200" dirty="0" smtClean="0">
                <a:solidFill>
                  <a:srgbClr val="C00000"/>
                </a:solidFill>
                <a:latin typeface="Mongolian Baiti" pitchFamily="66" charset="0"/>
                <a:cs typeface="Mongolian Baiti" pitchFamily="66" charset="0"/>
              </a:rPr>
              <a:t>  </a:t>
            </a:r>
            <a:r>
              <a:rPr lang="en-US" sz="2800" b="1" dirty="0" smtClean="0">
                <a:latin typeface="Mongolian Baiti" pitchFamily="66" charset="0"/>
                <a:cs typeface="Mongolian Baiti" pitchFamily="66" charset="0"/>
              </a:rPr>
              <a:t>THIS MAY BE DUE TO</a:t>
            </a:r>
          </a:p>
          <a:p>
            <a:r>
              <a:rPr lang="en-US" dirty="0" smtClean="0">
                <a:latin typeface="Mongolian Baiti" pitchFamily="66" charset="0"/>
                <a:cs typeface="Mongolian Baiti" pitchFamily="66" charset="0"/>
              </a:rPr>
              <a:t>pancreatic disorder</a:t>
            </a:r>
          </a:p>
          <a:p>
            <a:r>
              <a:rPr lang="en-US" dirty="0" smtClean="0">
                <a:latin typeface="Mongolian Baiti" pitchFamily="66" charset="0"/>
                <a:cs typeface="Mongolian Baiti" pitchFamily="66" charset="0"/>
              </a:rPr>
              <a:t>Defects in the formation of insulin</a:t>
            </a:r>
          </a:p>
          <a:p>
            <a:r>
              <a:rPr lang="en-US" dirty="0" smtClean="0">
                <a:latin typeface="Mongolian Baiti" pitchFamily="66" charset="0"/>
                <a:cs typeface="Mongolian Baiti" pitchFamily="66" charset="0"/>
              </a:rPr>
              <a:t>Destruction of beta cells</a:t>
            </a:r>
          </a:p>
          <a:p>
            <a:r>
              <a:rPr lang="en-US" dirty="0" smtClean="0">
                <a:latin typeface="Mongolian Baiti" pitchFamily="66" charset="0"/>
                <a:cs typeface="Mongolian Baiti" pitchFamily="66" charset="0"/>
              </a:rPr>
              <a:t>Decreased insulin sensitivity.</a:t>
            </a:r>
          </a:p>
          <a:p>
            <a:r>
              <a:rPr lang="en-US" dirty="0" smtClean="0">
                <a:latin typeface="Mongolian Baiti" pitchFamily="66" charset="0"/>
                <a:cs typeface="Mongolian Baiti" pitchFamily="66" charset="0"/>
              </a:rPr>
              <a:t>Genetic defect.</a:t>
            </a:r>
          </a:p>
          <a:p>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Diabetes mellitus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Mongolian Baiti" pitchFamily="66" charset="0"/>
                <a:cs typeface="Mongolian Baiti" pitchFamily="66" charset="0"/>
              </a:rPr>
              <a:t>When DM is detected it should be adequately treated and controlled.</a:t>
            </a:r>
          </a:p>
          <a:p>
            <a:pPr>
              <a:buNone/>
            </a:pPr>
            <a:r>
              <a:rPr lang="en-US" dirty="0" smtClean="0">
                <a:latin typeface="Mongolian Baiti" pitchFamily="66" charset="0"/>
                <a:cs typeface="Mongolian Baiti" pitchFamily="66" charset="0"/>
              </a:rPr>
              <a:t>                 </a:t>
            </a:r>
            <a:r>
              <a:rPr lang="en-US" sz="3400" dirty="0" smtClean="0">
                <a:latin typeface="Mongolian Baiti" pitchFamily="66" charset="0"/>
                <a:cs typeface="Mongolian Baiti" pitchFamily="66" charset="0"/>
              </a:rPr>
              <a:t>aims of treatment</a:t>
            </a:r>
          </a:p>
          <a:p>
            <a:r>
              <a:rPr lang="en-US" dirty="0" smtClean="0">
                <a:latin typeface="Mongolian Baiti" pitchFamily="66" charset="0"/>
                <a:cs typeface="Mongolian Baiti" pitchFamily="66" charset="0"/>
              </a:rPr>
              <a:t>Maintain blood sugars within  the normal rage of 3.5-8mol/l</a:t>
            </a:r>
          </a:p>
          <a:p>
            <a:r>
              <a:rPr lang="en-US" dirty="0" smtClean="0">
                <a:latin typeface="Mongolian Baiti" pitchFamily="66" charset="0"/>
                <a:cs typeface="Mongolian Baiti" pitchFamily="66" charset="0"/>
              </a:rPr>
              <a:t>To maintain ideal body weight.</a:t>
            </a:r>
          </a:p>
          <a:p>
            <a:r>
              <a:rPr lang="en-US" dirty="0" smtClean="0">
                <a:latin typeface="Mongolian Baiti" pitchFamily="66" charset="0"/>
                <a:cs typeface="Mongolian Baiti" pitchFamily="66" charset="0"/>
              </a:rPr>
              <a:t>To maintain diet and oral antideabetic drugs.</a:t>
            </a:r>
          </a:p>
          <a:p>
            <a:r>
              <a:rPr lang="en-US" dirty="0" smtClean="0">
                <a:latin typeface="Mongolian Baiti" pitchFamily="66" charset="0"/>
                <a:cs typeface="Mongolian Baiti" pitchFamily="66" charset="0"/>
              </a:rPr>
              <a:t>Diet and insulin</a:t>
            </a:r>
          </a:p>
          <a:p>
            <a:pPr>
              <a:buFont typeface="Wingdings" pitchFamily="2" charset="2"/>
              <a:buChar char="§"/>
            </a:pPr>
            <a:r>
              <a:rPr lang="en-US" dirty="0" smtClean="0">
                <a:latin typeface="Mongolian Baiti" pitchFamily="66" charset="0"/>
                <a:cs typeface="Mongolian Baiti" pitchFamily="66" charset="0"/>
              </a:rPr>
              <a:t>Good control of blood glucose protects against development of complications.</a:t>
            </a:r>
          </a:p>
        </p:txBody>
      </p:sp>
      <p:sp>
        <p:nvSpPr>
          <p:cNvPr id="2" name="Title 1"/>
          <p:cNvSpPr>
            <a:spLocks noGrp="1"/>
          </p:cNvSpPr>
          <p:nvPr>
            <p:ph type="title"/>
          </p:nvPr>
        </p:nvSpPr>
        <p:spPr/>
        <p:txBody>
          <a:bodyPr>
            <a:normAutofit/>
          </a:bodyPr>
          <a:lstStyle/>
          <a:p>
            <a:r>
              <a:rPr lang="en-US" dirty="0" smtClean="0">
                <a:latin typeface="Algerian" pitchFamily="82" charset="0"/>
              </a:rPr>
              <a:t>Treatment and mnx of DM</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Routine checking of blood glucose level</a:t>
            </a:r>
          </a:p>
          <a:p>
            <a:r>
              <a:rPr lang="en-US" dirty="0" smtClean="0">
                <a:latin typeface="Mongolian Baiti" pitchFamily="66" charset="0"/>
                <a:cs typeface="Mongolian Baiti" pitchFamily="66" charset="0"/>
              </a:rPr>
              <a:t>Checking sugar, protein, ketons in urine.</a:t>
            </a:r>
          </a:p>
          <a:p>
            <a:r>
              <a:rPr lang="en-US" dirty="0" smtClean="0">
                <a:latin typeface="Mongolian Baiti" pitchFamily="66" charset="0"/>
                <a:cs typeface="Mongolian Baiti" pitchFamily="66" charset="0"/>
              </a:rPr>
              <a:t>Checking blood pressure.</a:t>
            </a:r>
          </a:p>
          <a:p>
            <a:r>
              <a:rPr lang="en-US" dirty="0" smtClean="0">
                <a:latin typeface="Mongolian Baiti" pitchFamily="66" charset="0"/>
                <a:cs typeface="Mongolian Baiti" pitchFamily="66" charset="0"/>
              </a:rPr>
              <a:t>Weight mnx.</a:t>
            </a:r>
          </a:p>
          <a:p>
            <a:r>
              <a:rPr lang="en-US" dirty="0" smtClean="0">
                <a:latin typeface="Mongolian Baiti" pitchFamily="66" charset="0"/>
                <a:cs typeface="Mongolian Baiti" pitchFamily="66" charset="0"/>
              </a:rPr>
              <a:t>Examine feet for loss of sensation.</a:t>
            </a:r>
          </a:p>
          <a:p>
            <a:pPr>
              <a:buNone/>
            </a:pP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Care of people with dm</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Adherent to drugs and diet as prescribed.</a:t>
            </a:r>
          </a:p>
          <a:p>
            <a:r>
              <a:rPr lang="en-US" dirty="0" smtClean="0">
                <a:latin typeface="Mongolian Baiti" pitchFamily="66" charset="0"/>
                <a:cs typeface="Mongolian Baiti" pitchFamily="66" charset="0"/>
              </a:rPr>
              <a:t>Examining of urine.</a:t>
            </a:r>
          </a:p>
          <a:p>
            <a:r>
              <a:rPr lang="en-US" dirty="0" smtClean="0">
                <a:latin typeface="Mongolian Baiti" pitchFamily="66" charset="0"/>
                <a:cs typeface="Mongolian Baiti" pitchFamily="66" charset="0"/>
              </a:rPr>
              <a:t>Blood glucose monitoring.</a:t>
            </a:r>
          </a:p>
          <a:p>
            <a:r>
              <a:rPr lang="en-US" dirty="0" smtClean="0">
                <a:latin typeface="Mongolian Baiti" pitchFamily="66" charset="0"/>
                <a:cs typeface="Mongolian Baiti" pitchFamily="66" charset="0"/>
              </a:rPr>
              <a:t>Self administration of insulin.</a:t>
            </a:r>
          </a:p>
          <a:p>
            <a:r>
              <a:rPr lang="en-US" dirty="0" smtClean="0">
                <a:latin typeface="Mongolian Baiti" pitchFamily="66" charset="0"/>
                <a:cs typeface="Mongolian Baiti" pitchFamily="66" charset="0"/>
              </a:rPr>
              <a:t>Attending check up.</a:t>
            </a:r>
          </a:p>
          <a:p>
            <a:r>
              <a:rPr lang="en-US" dirty="0" smtClean="0">
                <a:latin typeface="Mongolian Baiti" pitchFamily="66" charset="0"/>
                <a:cs typeface="Mongolian Baiti" pitchFamily="66" charset="0"/>
              </a:rPr>
              <a:t>Recognize symptoms related to hyper and hypo glycemia.</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Self care(the patient)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Reassurance</a:t>
            </a:r>
          </a:p>
          <a:p>
            <a:r>
              <a:rPr lang="en-US" dirty="0" smtClean="0">
                <a:latin typeface="Mongolian Baiti" pitchFamily="66" charset="0"/>
                <a:cs typeface="Mongolian Baiti" pitchFamily="66" charset="0"/>
              </a:rPr>
              <a:t>Education on diet and weight control.</a:t>
            </a:r>
          </a:p>
          <a:p>
            <a:r>
              <a:rPr lang="en-US" dirty="0" smtClean="0">
                <a:latin typeface="Mongolian Baiti" pitchFamily="66" charset="0"/>
                <a:cs typeface="Mongolian Baiti" pitchFamily="66" charset="0"/>
              </a:rPr>
              <a:t>Provide education on essential food constituents.</a:t>
            </a:r>
          </a:p>
          <a:p>
            <a:r>
              <a:rPr lang="en-US" dirty="0" smtClean="0">
                <a:latin typeface="Mongolian Baiti" pitchFamily="66" charset="0"/>
                <a:cs typeface="Mongolian Baiti" pitchFamily="66" charset="0"/>
              </a:rPr>
              <a:t>Supply of enough calorie for optimum growth.</a:t>
            </a:r>
          </a:p>
          <a:p>
            <a:r>
              <a:rPr lang="en-US" dirty="0" smtClean="0">
                <a:latin typeface="Mongolian Baiti" pitchFamily="66" charset="0"/>
                <a:cs typeface="Mongolian Baiti" pitchFamily="66" charset="0"/>
              </a:rPr>
              <a:t>Maintain the normal blood glucose levels.</a:t>
            </a:r>
          </a:p>
          <a:p>
            <a:r>
              <a:rPr lang="en-US" dirty="0" smtClean="0">
                <a:latin typeface="Mongolian Baiti" pitchFamily="66" charset="0"/>
                <a:cs typeface="Mongolian Baiti" pitchFamily="66" charset="0"/>
              </a:rPr>
              <a:t>A plate should be ½ full of vegetables, ¼  proteins and ¼ carbohydrates.</a:t>
            </a:r>
          </a:p>
          <a:p>
            <a:r>
              <a:rPr lang="en-US" dirty="0" smtClean="0">
                <a:latin typeface="Mongolian Baiti" pitchFamily="66" charset="0"/>
                <a:cs typeface="Mongolian Baiti" pitchFamily="66" charset="0"/>
              </a:rPr>
              <a:t>A DM patient should never skip a meal.</a:t>
            </a:r>
          </a:p>
          <a:p>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Nursing management.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They can further be obtained from; potatoes, fruits,cerials e.t.c</a:t>
            </a:r>
          </a:p>
          <a:p>
            <a:r>
              <a:rPr lang="en-US" dirty="0" smtClean="0"/>
              <a:t>Some carbohydrates from undigested polysaccharides and cellulose, form roughage essential for the stimulation of intestinal peristalsis</a:t>
            </a:r>
          </a:p>
          <a:p>
            <a:r>
              <a:rPr lang="en-US" dirty="0" smtClean="0"/>
              <a:t>When carbohydrate intake is low fats are metabolized in higher amounts than the body can huddle leading to accumulation of ketons</a:t>
            </a:r>
            <a:endParaRPr lang="en-US" dirty="0"/>
          </a:p>
        </p:txBody>
      </p:sp>
      <p:sp>
        <p:nvSpPr>
          <p:cNvPr id="2" name="Title 1"/>
          <p:cNvSpPr>
            <a:spLocks noGrp="1"/>
          </p:cNvSpPr>
          <p:nvPr>
            <p:ph type="title"/>
          </p:nvPr>
        </p:nvSpPr>
        <p:spPr/>
        <p:txBody>
          <a:bodyPr/>
          <a:lstStyle/>
          <a:p>
            <a:r>
              <a:rPr lang="en-US" dirty="0" smtClean="0"/>
              <a:t>C0nt……………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Have a higher caloric value but are less efficiently used by the brain and nerve tissue.</a:t>
            </a:r>
          </a:p>
          <a:p>
            <a:r>
              <a:rPr lang="en-US" dirty="0" smtClean="0"/>
              <a:t>However, fats are the bodies largest energy stores.</a:t>
            </a:r>
          </a:p>
          <a:p>
            <a:r>
              <a:rPr lang="en-US" dirty="0" smtClean="0"/>
              <a:t>They are found under the skin, and around internal organs such as kidneys to give protection and support from injury</a:t>
            </a:r>
            <a:endParaRPr lang="en-US" dirty="0"/>
          </a:p>
        </p:txBody>
      </p:sp>
      <p:sp>
        <p:nvSpPr>
          <p:cNvPr id="2" name="Title 1"/>
          <p:cNvSpPr>
            <a:spLocks noGrp="1"/>
          </p:cNvSpPr>
          <p:nvPr>
            <p:ph type="title"/>
          </p:nvPr>
        </p:nvSpPr>
        <p:spPr/>
        <p:txBody>
          <a:bodyPr/>
          <a:lstStyle/>
          <a:p>
            <a:r>
              <a:rPr lang="en-US" dirty="0" smtClean="0"/>
              <a:t>fats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Found around organs for protection and support</a:t>
            </a:r>
          </a:p>
          <a:p>
            <a:r>
              <a:rPr lang="en-US" dirty="0" smtClean="0"/>
              <a:t>Formation of cholesterol and steroid hormones</a:t>
            </a:r>
          </a:p>
          <a:p>
            <a:r>
              <a:rPr lang="en-US" dirty="0" smtClean="0"/>
              <a:t>They are vehicles for the absorption of vitamins ADEK	</a:t>
            </a: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Functions of fats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They are usually broken down to fatty acids and glycerol before being absorbed in the blood stream via the lacteals in the small intestines.</a:t>
            </a:r>
          </a:p>
          <a:p>
            <a:r>
              <a:rPr lang="en-US" dirty="0" smtClean="0"/>
              <a:t>Fats are available in; fatty meat, chicken.fish,butter,milk.</a:t>
            </a: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These are organic compounds and are classified as water soluble(B &amp; C) and fat soluble (ADEK)</a:t>
            </a:r>
          </a:p>
          <a:p>
            <a:r>
              <a:rPr lang="en-US" dirty="0" smtClean="0"/>
              <a:t>All vitamins are obtained through f00d consumption apart from vitamin D which is synthesized through the action of sunlight under the skin and vit K which is synthesized by the interstitial bacteria in the intestines. </a:t>
            </a:r>
          </a:p>
          <a:p>
            <a:r>
              <a:rPr lang="en-US" dirty="0" smtClean="0"/>
              <a:t>Fat soluble vitamins found in fish,meat,milk,butter and plant oil can easily be stored in the liver and adipose tissue.</a:t>
            </a:r>
            <a:endParaRPr lang="en-US" dirty="0"/>
          </a:p>
        </p:txBody>
      </p:sp>
      <p:sp>
        <p:nvSpPr>
          <p:cNvPr id="2" name="Title 1"/>
          <p:cNvSpPr>
            <a:spLocks noGrp="1"/>
          </p:cNvSpPr>
          <p:nvPr>
            <p:ph type="title"/>
          </p:nvPr>
        </p:nvSpPr>
        <p:spPr/>
        <p:txBody>
          <a:bodyPr/>
          <a:lstStyle/>
          <a:p>
            <a:r>
              <a:rPr lang="en-US" dirty="0" smtClean="0"/>
              <a:t>vitamins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0ver consumption of vitamins can lead to hypervitaminosis though it is a rear condition.</a:t>
            </a:r>
          </a:p>
          <a:p>
            <a:r>
              <a:rPr lang="en-US" dirty="0" smtClean="0"/>
              <a:t>Deficiency of fat soluble vitamins is rear but if it occurs it is due to trauma or illness.</a:t>
            </a:r>
          </a:p>
          <a:p>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 main ones include; Na, K, Zn, Fe, and iodine.</a:t>
            </a:r>
          </a:p>
          <a:p>
            <a:r>
              <a:rPr lang="en-US" dirty="0" smtClean="0"/>
              <a:t>Only small amounts of each minerals are required to sustain boy functions.</a:t>
            </a:r>
          </a:p>
          <a:p>
            <a:pPr>
              <a:buNone/>
            </a:pPr>
            <a:r>
              <a:rPr lang="en-US" dirty="0" smtClean="0"/>
              <a:t>             FUNCTIONS</a:t>
            </a:r>
          </a:p>
          <a:p>
            <a:r>
              <a:rPr lang="en-US" dirty="0" smtClean="0"/>
              <a:t>Essential for enzyme components those of significance are; Fe, Zn, and iodine</a:t>
            </a:r>
          </a:p>
          <a:p>
            <a:r>
              <a:rPr lang="en-US" dirty="0" smtClean="0"/>
              <a:t>Fe deficiency leads to anemia while iodine deficiency lead to goiter.</a:t>
            </a:r>
          </a:p>
          <a:p>
            <a:r>
              <a:rPr lang="en-US" dirty="0" smtClean="0"/>
              <a:t>Zn is also required for enzyme reaction during growth and would healing.</a:t>
            </a:r>
            <a:endParaRPr lang="en-US" dirty="0"/>
          </a:p>
        </p:txBody>
      </p:sp>
      <p:sp>
        <p:nvSpPr>
          <p:cNvPr id="2" name="Title 1"/>
          <p:cNvSpPr>
            <a:spLocks noGrp="1"/>
          </p:cNvSpPr>
          <p:nvPr>
            <p:ph type="title"/>
          </p:nvPr>
        </p:nvSpPr>
        <p:spPr/>
        <p:txBody>
          <a:bodyPr/>
          <a:lstStyle/>
          <a:p>
            <a:r>
              <a:rPr lang="en-US" dirty="0" smtClean="0"/>
              <a:t>Mineral salts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Is the major component of the body and the deity intake.</a:t>
            </a:r>
          </a:p>
          <a:p>
            <a:r>
              <a:rPr lang="en-US" dirty="0" smtClean="0"/>
              <a:t>Intake must be sufficient quantity to meet the daily needs.</a:t>
            </a:r>
          </a:p>
          <a:p>
            <a:r>
              <a:rPr lang="en-US" dirty="0" smtClean="0"/>
              <a:t>Without water the body tissues cannot fxn properly.</a:t>
            </a:r>
          </a:p>
          <a:p>
            <a:r>
              <a:rPr lang="en-US" dirty="0" smtClean="0"/>
              <a:t>Water is the solvent for cellular changes and acts as a medium for ion and nutrient transport as well as waste elimination.</a:t>
            </a:r>
            <a:endParaRPr lang="en-US" dirty="0"/>
          </a:p>
        </p:txBody>
      </p:sp>
      <p:sp>
        <p:nvSpPr>
          <p:cNvPr id="2" name="Title 1"/>
          <p:cNvSpPr>
            <a:spLocks noGrp="1"/>
          </p:cNvSpPr>
          <p:nvPr>
            <p:ph type="title"/>
          </p:nvPr>
        </p:nvSpPr>
        <p:spPr/>
        <p:txBody>
          <a:bodyPr/>
          <a:lstStyle/>
          <a:p>
            <a:r>
              <a:rPr lang="en-US" dirty="0" smtClean="0"/>
              <a:t>water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It is also important for temperature regulation </a:t>
            </a:r>
          </a:p>
          <a:p>
            <a:r>
              <a:rPr lang="en-US" dirty="0" smtClean="0"/>
              <a:t>Amount of water varies frm person to person though in children it depends with age.</a:t>
            </a: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latin typeface="Mongolian Baiti" pitchFamily="66" charset="0"/>
                <a:cs typeface="Mongolian Baiti" pitchFamily="66" charset="0"/>
              </a:rPr>
              <a:t>Is the study of food/science of food ,it nutrient and how it acts and interacts with our health</a:t>
            </a:r>
          </a:p>
          <a:p>
            <a:r>
              <a:rPr lang="en-US" dirty="0" smtClean="0">
                <a:latin typeface="Mongolian Baiti" pitchFamily="66" charset="0"/>
                <a:cs typeface="Mongolian Baiti" pitchFamily="66" charset="0"/>
              </a:rPr>
              <a:t>It is the study of food or science of food and it relation to heath and disease and the process by which the body receives food and uterises it and disposes the end materials. </a:t>
            </a:r>
            <a:endParaRPr lang="en-US" dirty="0">
              <a:latin typeface="Mongolian Baiti" pitchFamily="66" charset="0"/>
              <a:cs typeface="Mongolian Baiti" pitchFamily="66" charset="0"/>
            </a:endParaRPr>
          </a:p>
        </p:txBody>
      </p:sp>
      <p:sp>
        <p:nvSpPr>
          <p:cNvPr id="3" name="Title 2"/>
          <p:cNvSpPr>
            <a:spLocks noGrp="1"/>
          </p:cNvSpPr>
          <p:nvPr>
            <p:ph type="title"/>
          </p:nvPr>
        </p:nvSpPr>
        <p:spPr/>
        <p:txBody>
          <a:bodyPr/>
          <a:lstStyle/>
          <a:p>
            <a:r>
              <a:rPr lang="en-US" b="1" dirty="0" smtClean="0"/>
              <a:t>DEFINATION</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Water 62%</a:t>
            </a:r>
          </a:p>
          <a:p>
            <a:r>
              <a:rPr lang="en-US" dirty="0" smtClean="0"/>
              <a:t>Fat 14%</a:t>
            </a:r>
          </a:p>
          <a:p>
            <a:r>
              <a:rPr lang="en-US" dirty="0" smtClean="0"/>
              <a:t>Protein 18%</a:t>
            </a:r>
          </a:p>
          <a:p>
            <a:r>
              <a:rPr lang="en-US" dirty="0" smtClean="0"/>
              <a:t>Macro nutrients 6%</a:t>
            </a:r>
            <a:endParaRPr lang="en-US" dirty="0"/>
          </a:p>
        </p:txBody>
      </p:sp>
      <p:sp>
        <p:nvSpPr>
          <p:cNvPr id="2" name="Title 1"/>
          <p:cNvSpPr>
            <a:spLocks noGrp="1"/>
          </p:cNvSpPr>
          <p:nvPr>
            <p:ph type="title"/>
          </p:nvPr>
        </p:nvSpPr>
        <p:spPr/>
        <p:txBody>
          <a:bodyPr>
            <a:normAutofit/>
          </a:bodyPr>
          <a:lstStyle/>
          <a:p>
            <a:r>
              <a:rPr lang="en-US" dirty="0" smtClean="0"/>
              <a:t>Body composition of nutrients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dirty="0" smtClean="0"/>
              <a:t>Regulation of body temperature</a:t>
            </a:r>
          </a:p>
          <a:p>
            <a:pPr marL="514350" indent="-514350">
              <a:buFont typeface="+mj-lt"/>
              <a:buAutoNum type="arabicPeriod"/>
            </a:pPr>
            <a:r>
              <a:rPr lang="en-US" dirty="0" smtClean="0"/>
              <a:t>Repair of wour out tissues </a:t>
            </a:r>
          </a:p>
          <a:p>
            <a:pPr marL="514350" indent="-514350">
              <a:buFont typeface="+mj-lt"/>
              <a:buAutoNum type="arabicPeriod"/>
            </a:pPr>
            <a:r>
              <a:rPr lang="en-US" dirty="0" smtClean="0"/>
              <a:t>Protection against diseases</a:t>
            </a:r>
          </a:p>
          <a:p>
            <a:pPr marL="514350" indent="-514350">
              <a:buFont typeface="+mj-lt"/>
              <a:buAutoNum type="arabicPeriod"/>
            </a:pPr>
            <a:r>
              <a:rPr lang="en-US" dirty="0" smtClean="0"/>
              <a:t>Helping in chemical processes</a:t>
            </a:r>
          </a:p>
          <a:p>
            <a:pPr marL="514350" indent="-514350">
              <a:buFont typeface="+mj-lt"/>
              <a:buAutoNum type="arabicPeriod"/>
            </a:pPr>
            <a:r>
              <a:rPr lang="en-US" dirty="0" smtClean="0"/>
              <a:t>Used in growth and development </a:t>
            </a:r>
          </a:p>
          <a:p>
            <a:pPr marL="514350" indent="-514350">
              <a:buFont typeface="+mj-lt"/>
              <a:buAutoNum type="arabicPeriod"/>
            </a:pPr>
            <a:r>
              <a:rPr lang="en-US" dirty="0" smtClean="0"/>
              <a:t>Used during pregnancy for mother, foetus, and placenta</a:t>
            </a:r>
          </a:p>
          <a:p>
            <a:pPr marL="514350" indent="-514350">
              <a:buFont typeface="+mj-lt"/>
              <a:buAutoNum type="arabicPeriod"/>
            </a:pPr>
            <a:r>
              <a:rPr lang="en-US" dirty="0" smtClean="0"/>
              <a:t>Repair tissues during injury.</a:t>
            </a:r>
          </a:p>
          <a:p>
            <a:pPr marL="514350" indent="-514350">
              <a:buFont typeface="+mj-lt"/>
              <a:buAutoNum type="arabicPeriod"/>
            </a:pPr>
            <a:endParaRPr lang="en-US" dirty="0"/>
          </a:p>
        </p:txBody>
      </p:sp>
      <p:sp>
        <p:nvSpPr>
          <p:cNvPr id="2" name="Title 1"/>
          <p:cNvSpPr>
            <a:spLocks noGrp="1"/>
          </p:cNvSpPr>
          <p:nvPr>
            <p:ph type="title"/>
          </p:nvPr>
        </p:nvSpPr>
        <p:spPr/>
        <p:txBody>
          <a:bodyPr/>
          <a:lstStyle/>
          <a:p>
            <a:r>
              <a:rPr lang="en-US" dirty="0" smtClean="0"/>
              <a:t>Uses of nutrients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Are the major health problems in developing countries.</a:t>
            </a:r>
          </a:p>
          <a:p>
            <a:r>
              <a:rPr lang="en-US" dirty="0" smtClean="0">
                <a:latin typeface="Mongolian Baiti" pitchFamily="66" charset="0"/>
                <a:cs typeface="Mongolian Baiti" pitchFamily="66" charset="0"/>
              </a:rPr>
              <a:t>They affect vast majority numbers of population and responsible for approximately 55% of childhood death </a:t>
            </a:r>
          </a:p>
          <a:p>
            <a:r>
              <a:rPr lang="en-US" dirty="0" smtClean="0">
                <a:latin typeface="Mongolian Baiti" pitchFamily="66" charset="0"/>
                <a:cs typeface="Mongolian Baiti" pitchFamily="66" charset="0"/>
              </a:rPr>
              <a:t>They are important factors behind childhood illness like: respiratory infections, diarrhea etc</a:t>
            </a:r>
          </a:p>
          <a:p>
            <a:r>
              <a:rPr lang="en-US" dirty="0" smtClean="0">
                <a:latin typeface="Mongolian Baiti" pitchFamily="66" charset="0"/>
                <a:cs typeface="Mongolian Baiti" pitchFamily="66" charset="0"/>
              </a:rPr>
              <a:t>They contribute towards various physical and mental handicapped conditions in later life.</a:t>
            </a:r>
          </a:p>
          <a:p>
            <a:r>
              <a:rPr lang="en-US" dirty="0" smtClean="0">
                <a:latin typeface="Mongolian Baiti" pitchFamily="66" charset="0"/>
                <a:cs typeface="Mongolian Baiti" pitchFamily="66" charset="0"/>
              </a:rPr>
              <a:t>Though the frequency of nutritional disorder is difficult to estimate the condition is still threatening especially in our pediatric population.</a:t>
            </a:r>
          </a:p>
        </p:txBody>
      </p:sp>
      <p:sp>
        <p:nvSpPr>
          <p:cNvPr id="2" name="Title 1"/>
          <p:cNvSpPr>
            <a:spLocks noGrp="1"/>
          </p:cNvSpPr>
          <p:nvPr>
            <p:ph type="title"/>
          </p:nvPr>
        </p:nvSpPr>
        <p:spPr/>
        <p:txBody>
          <a:bodyPr/>
          <a:lstStyle/>
          <a:p>
            <a:r>
              <a:rPr lang="en-US" dirty="0" smtClean="0"/>
              <a:t>Nutritional deficiency disorders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MALNUTRITION- an impairment of health resulting  fr0m a deficiency, excess, or imbalance of nutrient intake of the body utilization.</a:t>
            </a:r>
          </a:p>
          <a:p>
            <a:r>
              <a:rPr lang="en-US" dirty="0" smtClean="0"/>
              <a:t>Pathological state resulting from a relative of absolute deficiency or excess of one or more essential nutrients.</a:t>
            </a:r>
          </a:p>
          <a:p>
            <a:pPr>
              <a:buNone/>
            </a:pP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It is more than a medical condition whose causes are dysfunction in;</a:t>
            </a:r>
          </a:p>
          <a:p>
            <a:pPr marL="514350" indent="-514350">
              <a:buFont typeface="+mj-lt"/>
              <a:buAutoNum type="arabicPeriod"/>
            </a:pPr>
            <a:r>
              <a:rPr lang="en-US" dirty="0" smtClean="0"/>
              <a:t>Economic status</a:t>
            </a:r>
          </a:p>
          <a:p>
            <a:pPr marL="514350" indent="-514350">
              <a:buFont typeface="+mj-lt"/>
              <a:buAutoNum type="arabicPeriod"/>
            </a:pPr>
            <a:r>
              <a:rPr lang="en-US" dirty="0" smtClean="0"/>
              <a:t>Demographic status </a:t>
            </a:r>
          </a:p>
          <a:p>
            <a:pPr marL="514350" indent="-514350">
              <a:buFont typeface="+mj-lt"/>
              <a:buAutoNum type="arabicPeriod"/>
            </a:pPr>
            <a:r>
              <a:rPr lang="en-US" dirty="0" smtClean="0"/>
              <a:t>Cultural status</a:t>
            </a:r>
          </a:p>
          <a:p>
            <a:pPr marL="514350" indent="-514350">
              <a:buFont typeface="+mj-lt"/>
              <a:buAutoNum type="arabicPeriod"/>
            </a:pPr>
            <a:r>
              <a:rPr lang="en-US" dirty="0" smtClean="0"/>
              <a:t>Religious status</a:t>
            </a:r>
          </a:p>
          <a:p>
            <a:pPr marL="514350" indent="-514350">
              <a:buFont typeface="+mj-lt"/>
              <a:buAutoNum type="arabicPeriod"/>
            </a:pPr>
            <a:r>
              <a:rPr lang="en-US" dirty="0" smtClean="0"/>
              <a:t>Ecological status</a:t>
            </a:r>
          </a:p>
          <a:p>
            <a:pPr marL="514350" indent="-514350"/>
            <a:r>
              <a:rPr lang="en-US" dirty="0" smtClean="0"/>
              <a:t>It maybe due to excess, deficient or imbalance in the essential components of balanced diet.</a:t>
            </a: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They are four;</a:t>
            </a:r>
          </a:p>
          <a:p>
            <a:pPr marL="514350" indent="-514350">
              <a:buFont typeface="+mj-lt"/>
              <a:buAutoNum type="arabicPeriod"/>
            </a:pPr>
            <a:r>
              <a:rPr lang="en-US" dirty="0" smtClean="0"/>
              <a:t>Over nutrition</a:t>
            </a:r>
          </a:p>
          <a:p>
            <a:pPr marL="514350" indent="-514350">
              <a:buFont typeface="+mj-lt"/>
              <a:buAutoNum type="arabicPeriod"/>
            </a:pPr>
            <a:r>
              <a:rPr lang="en-US" dirty="0" smtClean="0"/>
              <a:t>Under nutrition</a:t>
            </a:r>
          </a:p>
          <a:p>
            <a:pPr marL="514350" indent="-514350">
              <a:buFont typeface="+mj-lt"/>
              <a:buAutoNum type="arabicPeriod"/>
            </a:pPr>
            <a:r>
              <a:rPr lang="en-US" dirty="0" smtClean="0"/>
              <a:t>Imbalance </a:t>
            </a:r>
          </a:p>
          <a:p>
            <a:pPr marL="514350" indent="-514350">
              <a:buFont typeface="+mj-lt"/>
              <a:buAutoNum type="arabicPeriod"/>
            </a:pPr>
            <a:r>
              <a:rPr lang="en-US" dirty="0" smtClean="0"/>
              <a:t>Specific deficiency</a:t>
            </a:r>
          </a:p>
          <a:p>
            <a:pPr marL="514350" indent="-514350">
              <a:buNone/>
            </a:pPr>
            <a:r>
              <a:rPr lang="en-US" dirty="0" smtClean="0"/>
              <a:t>         </a:t>
            </a:r>
            <a:r>
              <a:rPr lang="en-US" dirty="0" smtClean="0">
                <a:solidFill>
                  <a:schemeClr val="tx2"/>
                </a:solidFill>
              </a:rPr>
              <a:t>OVER NUTRITION</a:t>
            </a:r>
          </a:p>
          <a:p>
            <a:pPr marL="514350" indent="-514350"/>
            <a:r>
              <a:rPr lang="en-US" dirty="0" smtClean="0"/>
              <a:t>Refers to ingestion of more food than expected for the body needs as may seen in obesity.</a:t>
            </a:r>
          </a:p>
          <a:p>
            <a:pPr marL="514350" indent="-514350"/>
            <a:r>
              <a:rPr lang="en-US" dirty="0" smtClean="0"/>
              <a:t>This is more common in developed countries.</a:t>
            </a:r>
            <a:endParaRPr lang="en-US" dirty="0"/>
          </a:p>
        </p:txBody>
      </p:sp>
      <p:sp>
        <p:nvSpPr>
          <p:cNvPr id="2" name="Title 1"/>
          <p:cNvSpPr>
            <a:spLocks noGrp="1"/>
          </p:cNvSpPr>
          <p:nvPr>
            <p:ph type="title"/>
          </p:nvPr>
        </p:nvSpPr>
        <p:spPr/>
        <p:txBody>
          <a:bodyPr/>
          <a:lstStyle/>
          <a:p>
            <a:r>
              <a:rPr lang="en-US" dirty="0" smtClean="0"/>
              <a:t>Types of malnutrition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describes a condition of poor state of  nutrition as a result of inadequate diet which interferes with the normal appetite and assimilation of ingested food.</a:t>
            </a:r>
          </a:p>
          <a:p>
            <a:r>
              <a:rPr lang="en-US" dirty="0" smtClean="0"/>
              <a:t>Inadequate or poor nourishment diet is more prevalent in the third world countries that are still developing and poor.</a:t>
            </a:r>
          </a:p>
          <a:p>
            <a:r>
              <a:rPr lang="en-US" dirty="0" smtClean="0"/>
              <a:t>Included in under nutrition are;</a:t>
            </a:r>
          </a:p>
          <a:p>
            <a:pPr marL="514350" indent="-514350">
              <a:buFont typeface="+mj-lt"/>
              <a:buAutoNum type="arabicPeriod"/>
            </a:pPr>
            <a:r>
              <a:rPr lang="en-US" dirty="0" smtClean="0"/>
              <a:t>Protein energy malnutrition</a:t>
            </a:r>
          </a:p>
          <a:p>
            <a:pPr marL="514350" indent="-514350">
              <a:buFont typeface="+mj-lt"/>
              <a:buAutoNum type="arabicPeriod"/>
            </a:pPr>
            <a:r>
              <a:rPr lang="en-US" dirty="0" smtClean="0"/>
              <a:t>Vitamin deficiency</a:t>
            </a:r>
          </a:p>
          <a:p>
            <a:pPr marL="514350" indent="-514350"/>
            <a:endParaRPr lang="en-US" dirty="0"/>
          </a:p>
        </p:txBody>
      </p:sp>
      <p:sp>
        <p:nvSpPr>
          <p:cNvPr id="2" name="Title 1"/>
          <p:cNvSpPr>
            <a:spLocks noGrp="1"/>
          </p:cNvSpPr>
          <p:nvPr>
            <p:ph type="title"/>
          </p:nvPr>
        </p:nvSpPr>
        <p:spPr/>
        <p:txBody>
          <a:bodyPr/>
          <a:lstStyle/>
          <a:p>
            <a:r>
              <a:rPr lang="en-US" dirty="0" smtClean="0"/>
              <a:t>Under nutrition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Insufficient food resources</a:t>
            </a:r>
          </a:p>
          <a:p>
            <a:r>
              <a:rPr lang="en-US" dirty="0" smtClean="0"/>
              <a:t>Lack of education on nutritional needs </a:t>
            </a:r>
          </a:p>
          <a:p>
            <a:r>
              <a:rPr lang="en-US" dirty="0" smtClean="0"/>
              <a:t>Poor social economic conditions</a:t>
            </a:r>
          </a:p>
          <a:p>
            <a:r>
              <a:rPr lang="en-US" dirty="0" smtClean="0"/>
              <a:t>Chronic illness</a:t>
            </a:r>
          </a:p>
          <a:p>
            <a:r>
              <a:rPr lang="en-US" dirty="0" smtClean="0"/>
              <a:t>Large families</a:t>
            </a:r>
          </a:p>
          <a:p>
            <a:r>
              <a:rPr lang="en-US" dirty="0" smtClean="0"/>
              <a:t>Repeated pregnancies</a:t>
            </a:r>
          </a:p>
          <a:p>
            <a:r>
              <a:rPr lang="en-US" dirty="0" smtClean="0"/>
              <a:t>Working mothers</a:t>
            </a:r>
          </a:p>
          <a:p>
            <a:r>
              <a:rPr lang="en-US" dirty="0" smtClean="0"/>
              <a:t>Infants with low birth weight</a:t>
            </a:r>
          </a:p>
          <a:p>
            <a:r>
              <a:rPr lang="en-US" dirty="0" smtClean="0"/>
              <a:t>Cultural and religious influence</a:t>
            </a:r>
            <a:endParaRPr lang="en-US" dirty="0"/>
          </a:p>
        </p:txBody>
      </p:sp>
      <p:sp>
        <p:nvSpPr>
          <p:cNvPr id="2" name="Title 1"/>
          <p:cNvSpPr>
            <a:spLocks noGrp="1"/>
          </p:cNvSpPr>
          <p:nvPr>
            <p:ph type="title"/>
          </p:nvPr>
        </p:nvSpPr>
        <p:spPr/>
        <p:txBody>
          <a:bodyPr>
            <a:normAutofit/>
          </a:bodyPr>
          <a:lstStyle/>
          <a:p>
            <a:r>
              <a:rPr lang="en-US" dirty="0" smtClean="0"/>
              <a:t>Main causes of under nutrition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Infection diseases are important responsible factors that cause mal-nutrition.</a:t>
            </a:r>
          </a:p>
          <a:p>
            <a:r>
              <a:rPr lang="en-US" dirty="0" smtClean="0"/>
              <a:t>Malnutrition predispose to infections and infections to malnutrition.</a:t>
            </a:r>
          </a:p>
          <a:p>
            <a:r>
              <a:rPr lang="en-US" dirty="0" smtClean="0"/>
              <a:t>Respiratory infections, intestinal worms, measles, whooping cough,TB malaria all contribute to malnutrition  directly or indirectly.</a:t>
            </a:r>
            <a:endParaRPr lang="en-US" dirty="0"/>
          </a:p>
        </p:txBody>
      </p:sp>
      <p:sp>
        <p:nvSpPr>
          <p:cNvPr id="2" name="Title 1"/>
          <p:cNvSpPr>
            <a:spLocks noGrp="1"/>
          </p:cNvSpPr>
          <p:nvPr>
            <p:ph type="title"/>
          </p:nvPr>
        </p:nvSpPr>
        <p:spPr/>
        <p:txBody>
          <a:bodyPr>
            <a:normAutofit fontScale="90000"/>
          </a:bodyPr>
          <a:lstStyle/>
          <a:p>
            <a:r>
              <a:rPr lang="en-US" dirty="0" smtClean="0"/>
              <a:t>Infection and disease conditions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latin typeface="Mongolian Baiti" pitchFamily="66" charset="0"/>
                <a:cs typeface="Mongolian Baiti" pitchFamily="66" charset="0"/>
              </a:rPr>
              <a:t>The assessment of the nutritional status of an individual involves various teqniquues:</a:t>
            </a:r>
          </a:p>
          <a:p>
            <a:pPr marL="514350" indent="-514350">
              <a:buFont typeface="+mj-lt"/>
              <a:buAutoNum type="arabicPeriod"/>
            </a:pPr>
            <a:r>
              <a:rPr lang="en-US" dirty="0" smtClean="0">
                <a:latin typeface="Mongolian Baiti" pitchFamily="66" charset="0"/>
                <a:cs typeface="Mongolian Baiti" pitchFamily="66" charset="0"/>
              </a:rPr>
              <a:t>Assessment of dietary intake by detailed HX taking and dietary pertaining  specific food consumed and it amount quality and adequacy in relation to nutrient value.</a:t>
            </a:r>
          </a:p>
          <a:p>
            <a:pPr marL="514350" indent="-514350">
              <a:buFont typeface="+mj-lt"/>
              <a:buAutoNum type="arabicPeriod"/>
            </a:pPr>
            <a:r>
              <a:rPr lang="en-US" dirty="0" smtClean="0">
                <a:latin typeface="Mongolian Baiti" pitchFamily="66" charset="0"/>
                <a:cs typeface="Mongolian Baiti" pitchFamily="66" charset="0"/>
              </a:rPr>
              <a:t>Anthronometic exam of the child including: weight, length, height, upper arm circumference, and valuable conditions of nutritional status.</a:t>
            </a:r>
          </a:p>
          <a:p>
            <a:pPr marL="514350" indent="-514350"/>
            <a:r>
              <a:rPr lang="en-US" dirty="0" smtClean="0">
                <a:latin typeface="Mongolian Baiti" pitchFamily="66" charset="0"/>
                <a:cs typeface="Mongolian Baiti" pitchFamily="66" charset="0"/>
              </a:rPr>
              <a:t>In young children head and chest circumference are important to access for growth and development or depreciation from normal.</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fontScale="90000"/>
          </a:bodyPr>
          <a:lstStyle/>
          <a:p>
            <a:r>
              <a:rPr lang="en-US" dirty="0" smtClean="0"/>
              <a:t>Assessment of nutritional problems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Is solid or liquid substance which when received by the body carries out the following function;</a:t>
            </a:r>
          </a:p>
          <a:p>
            <a:pPr marL="937260" lvl="1" indent="-571500"/>
            <a:r>
              <a:rPr lang="en-US" dirty="0" smtClean="0">
                <a:latin typeface="Mongolian Baiti" pitchFamily="66" charset="0"/>
                <a:cs typeface="Mongolian Baiti" pitchFamily="66" charset="0"/>
              </a:rPr>
              <a:t>Growth and repair </a:t>
            </a:r>
          </a:p>
          <a:p>
            <a:pPr marL="937260" lvl="1" indent="-571500"/>
            <a:r>
              <a:rPr lang="en-US" dirty="0" smtClean="0">
                <a:latin typeface="Mongolian Baiti" pitchFamily="66" charset="0"/>
                <a:cs typeface="Mongolian Baiti" pitchFamily="66" charset="0"/>
              </a:rPr>
              <a:t>Protection against illness </a:t>
            </a:r>
          </a:p>
          <a:p>
            <a:pPr marL="937260" lvl="1" indent="-571500"/>
            <a:r>
              <a:rPr lang="en-US" dirty="0" smtClean="0">
                <a:latin typeface="Mongolian Baiti" pitchFamily="66" charset="0"/>
                <a:cs typeface="Mongolian Baiti" pitchFamily="66" charset="0"/>
              </a:rPr>
              <a:t>Provision of energy</a:t>
            </a:r>
          </a:p>
          <a:p>
            <a:pPr marL="571500" indent="-571500"/>
            <a:r>
              <a:rPr lang="en-US" dirty="0" smtClean="0">
                <a:latin typeface="Mongolian Baiti" pitchFamily="66" charset="0"/>
                <a:cs typeface="Mongolian Baiti" pitchFamily="66" charset="0"/>
              </a:rPr>
              <a:t>NUTRIENTS- chemical substance obtained from food and used in the body to provide energy</a:t>
            </a:r>
          </a:p>
          <a:p>
            <a:pPr marL="571500" indent="-571500"/>
            <a:r>
              <a:rPr lang="en-US" dirty="0" smtClean="0">
                <a:latin typeface="Mongolian Baiti" pitchFamily="66" charset="0"/>
                <a:cs typeface="Mongolian Baiti" pitchFamily="66" charset="0"/>
              </a:rPr>
              <a:t>Structural materials regulating agents of support , growth , mentainance and repaire of body from deseases </a:t>
            </a:r>
          </a:p>
        </p:txBody>
      </p:sp>
      <p:sp>
        <p:nvSpPr>
          <p:cNvPr id="2" name="Title 1"/>
          <p:cNvSpPr>
            <a:spLocks noGrp="1"/>
          </p:cNvSpPr>
          <p:nvPr>
            <p:ph type="title"/>
          </p:nvPr>
        </p:nvSpPr>
        <p:spPr/>
        <p:txBody>
          <a:bodyPr/>
          <a:lstStyle/>
          <a:p>
            <a:r>
              <a:rPr lang="en-US" b="1" dirty="0" smtClean="0"/>
              <a:t>FOOD</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Mongolian Baiti" pitchFamily="66" charset="0"/>
                <a:cs typeface="Mongolian Baiti" pitchFamily="66" charset="0"/>
              </a:rPr>
              <a:t>3.Clinical exam of the child to access deficiency signs and associated problems. though head to toe exam to detect classical signs of various deficiency signs</a:t>
            </a:r>
            <a:r>
              <a:rPr lang="en-US" dirty="0" smtClean="0"/>
              <a:t>.</a:t>
            </a:r>
          </a:p>
          <a:p>
            <a:pPr>
              <a:buNone/>
            </a:pPr>
            <a:r>
              <a:rPr lang="en-US" dirty="0" smtClean="0"/>
              <a:t>4.Assesment  of associated problems</a:t>
            </a:r>
            <a:r>
              <a:rPr lang="en-US" sz="2400" dirty="0" smtClean="0"/>
              <a:t>. </a:t>
            </a:r>
            <a:r>
              <a:rPr lang="en-US" dirty="0" smtClean="0"/>
              <a:t> </a:t>
            </a:r>
          </a:p>
          <a:p>
            <a:pPr>
              <a:buNone/>
            </a:pP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PEM has been indentified as a major public health and nutritional problem..</a:t>
            </a:r>
          </a:p>
          <a:p>
            <a:r>
              <a:rPr lang="en-US" dirty="0" smtClean="0">
                <a:latin typeface="Mongolian Baiti" pitchFamily="66" charset="0"/>
                <a:cs typeface="Mongolian Baiti" pitchFamily="66" charset="0"/>
              </a:rPr>
              <a:t>It has been defined has:</a:t>
            </a:r>
          </a:p>
          <a:p>
            <a:r>
              <a:rPr lang="en-US" dirty="0" smtClean="0">
                <a:latin typeface="Mongolian Baiti" pitchFamily="66" charset="0"/>
                <a:cs typeface="Mongolian Baiti" pitchFamily="66" charset="0"/>
              </a:rPr>
              <a:t>A group of clinical conditions that may result from varying  degree of protein deficiency and energy(calorie) inadequacy.</a:t>
            </a:r>
          </a:p>
          <a:p>
            <a:r>
              <a:rPr lang="en-US" dirty="0" smtClean="0">
                <a:latin typeface="Mongolian Baiti" pitchFamily="66" charset="0"/>
                <a:cs typeface="Mongolian Baiti" pitchFamily="66" charset="0"/>
              </a:rPr>
              <a:t>Also called protein calorie malnutrition(PCM)</a:t>
            </a:r>
          </a:p>
          <a:p>
            <a:r>
              <a:rPr lang="en-US" dirty="0" smtClean="0">
                <a:latin typeface="Mongolian Baiti" pitchFamily="66" charset="0"/>
                <a:cs typeface="Mongolian Baiti" pitchFamily="66" charset="0"/>
              </a:rPr>
              <a:t>Its most common  forms of under nutrition in children</a:t>
            </a:r>
          </a:p>
        </p:txBody>
      </p:sp>
      <p:sp>
        <p:nvSpPr>
          <p:cNvPr id="2" name="Title 1"/>
          <p:cNvSpPr>
            <a:spLocks noGrp="1"/>
          </p:cNvSpPr>
          <p:nvPr>
            <p:ph type="title"/>
          </p:nvPr>
        </p:nvSpPr>
        <p:spPr/>
        <p:txBody>
          <a:bodyPr>
            <a:normAutofit/>
          </a:bodyPr>
          <a:lstStyle/>
          <a:p>
            <a:r>
              <a:rPr lang="en-US" dirty="0" smtClean="0">
                <a:latin typeface="Algerian" pitchFamily="82" charset="0"/>
              </a:rPr>
              <a:t>Protein energy malnutrition</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PCM can be classified as;</a:t>
            </a:r>
          </a:p>
          <a:p>
            <a:pPr marL="514350" indent="-514350">
              <a:buNone/>
            </a:pPr>
            <a:r>
              <a:rPr lang="en-US" dirty="0" smtClean="0">
                <a:latin typeface="Mongolian Baiti" pitchFamily="66" charset="0"/>
                <a:cs typeface="Mongolian Baiti" pitchFamily="66" charset="0"/>
              </a:rPr>
              <a:t>1.Primary type-the nutrition needs are not meet as a result of poor eating habits.</a:t>
            </a:r>
          </a:p>
          <a:p>
            <a:pPr marL="514350" indent="-514350">
              <a:buNone/>
            </a:pPr>
            <a:r>
              <a:rPr lang="en-US" dirty="0" smtClean="0">
                <a:latin typeface="Mongolian Baiti" pitchFamily="66" charset="0"/>
                <a:cs typeface="Mongolian Baiti" pitchFamily="66" charset="0"/>
              </a:rPr>
              <a:t>2.secondary type-malnutrition occurring due to an alternation in digestion, absorption and metabolism.</a:t>
            </a:r>
          </a:p>
          <a:p>
            <a:pPr marL="514350" indent="-514350"/>
            <a:r>
              <a:rPr lang="en-US" dirty="0" smtClean="0">
                <a:latin typeface="Mongolian Baiti" pitchFamily="66" charset="0"/>
                <a:cs typeface="Mongolian Baiti" pitchFamily="66" charset="0"/>
              </a:rPr>
              <a:t>In such cases the tissues needs are not met even though the daily intake would be satisfactory under normal circumstances e.g. in measles, TB, metabolic syndrome e.t.c. </a:t>
            </a:r>
          </a:p>
          <a:p>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Are divided into;</a:t>
            </a:r>
          </a:p>
          <a:p>
            <a:pPr marL="514350" indent="-514350">
              <a:buFont typeface="+mj-lt"/>
              <a:buAutoNum type="arabicPeriod"/>
            </a:pPr>
            <a:r>
              <a:rPr lang="en-US" dirty="0" smtClean="0">
                <a:latin typeface="Mongolian Baiti" pitchFamily="66" charset="0"/>
                <a:cs typeface="Mongolian Baiti" pitchFamily="66" charset="0"/>
              </a:rPr>
              <a:t>Kwashiorkor</a:t>
            </a:r>
          </a:p>
          <a:p>
            <a:pPr marL="514350" indent="-514350">
              <a:buFont typeface="+mj-lt"/>
              <a:buAutoNum type="arabicPeriod"/>
            </a:pPr>
            <a:r>
              <a:rPr lang="en-US" dirty="0" smtClean="0">
                <a:latin typeface="Mongolian Baiti" pitchFamily="66" charset="0"/>
                <a:cs typeface="Mongolian Baiti" pitchFamily="66" charset="0"/>
              </a:rPr>
              <a:t>Marasmus</a:t>
            </a:r>
          </a:p>
          <a:p>
            <a:pPr marL="514350" indent="-514350"/>
            <a:r>
              <a:rPr lang="en-US" dirty="0" smtClean="0">
                <a:latin typeface="Mongolian Baiti" pitchFamily="66" charset="0"/>
                <a:cs typeface="Mongolian Baiti" pitchFamily="66" charset="0"/>
              </a:rPr>
              <a:t>In kwashiorkor lack of proteins </a:t>
            </a:r>
          </a:p>
          <a:p>
            <a:pPr marL="514350" indent="-514350"/>
            <a:r>
              <a:rPr lang="en-US" dirty="0" smtClean="0">
                <a:latin typeface="Mongolian Baiti" pitchFamily="66" charset="0"/>
                <a:cs typeface="Mongolian Baiti" pitchFamily="66" charset="0"/>
              </a:rPr>
              <a:t>These are some children who fall in btn the two forms and suffer growth failure but exhibits no signs of either disease.</a:t>
            </a:r>
          </a:p>
          <a:p>
            <a:pPr marL="514350" indent="-514350"/>
            <a:r>
              <a:rPr lang="en-US" dirty="0" smtClean="0">
                <a:latin typeface="Mongolian Baiti" pitchFamily="66" charset="0"/>
                <a:cs typeface="Mongolian Baiti" pitchFamily="66" charset="0"/>
              </a:rPr>
              <a:t>Both conditions empire growth and if chronic will end up reducing the  size of the individual</a:t>
            </a:r>
            <a:r>
              <a:rPr lang="en-US" dirty="0" smtClean="0"/>
              <a:t>.  </a:t>
            </a:r>
            <a:endParaRPr lang="en-US" dirty="0"/>
          </a:p>
        </p:txBody>
      </p:sp>
      <p:sp>
        <p:nvSpPr>
          <p:cNvPr id="2" name="Title 1"/>
          <p:cNvSpPr>
            <a:spLocks noGrp="1"/>
          </p:cNvSpPr>
          <p:nvPr>
            <p:ph type="title"/>
          </p:nvPr>
        </p:nvSpPr>
        <p:spPr/>
        <p:txBody>
          <a:bodyPr/>
          <a:lstStyle/>
          <a:p>
            <a:r>
              <a:rPr lang="en-US" dirty="0" smtClean="0">
                <a:latin typeface="Algerian" pitchFamily="82" charset="0"/>
              </a:rPr>
              <a:t>Clinical forms of pem</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Was first described by a doctor Cecily William in 1933 but the particular term, kwashiorkor was introduced in 1935 according to local name for the disease in Ghana.</a:t>
            </a:r>
          </a:p>
          <a:p>
            <a:r>
              <a:rPr lang="en-US" dirty="0" smtClean="0">
                <a:latin typeface="Mongolian Baiti" pitchFamily="66" charset="0"/>
                <a:cs typeface="Mongolian Baiti" pitchFamily="66" charset="0"/>
              </a:rPr>
              <a:t>The term was used to mean (red boy) due to characteristics pigmentary changes.</a:t>
            </a:r>
          </a:p>
          <a:p>
            <a:r>
              <a:rPr lang="en-US" dirty="0" smtClean="0">
                <a:latin typeface="Mongolian Baiti" pitchFamily="66" charset="0"/>
                <a:cs typeface="Mongolian Baiti" pitchFamily="66" charset="0"/>
              </a:rPr>
              <a:t>The nutritional deficiency is mainly found in primary school children but may occur in any age</a:t>
            </a:r>
            <a:r>
              <a:rPr lang="en-US" dirty="0" smtClean="0"/>
              <a:t>.</a:t>
            </a:r>
            <a:endParaRPr lang="en-US" dirty="0"/>
          </a:p>
        </p:txBody>
      </p:sp>
      <p:sp>
        <p:nvSpPr>
          <p:cNvPr id="2" name="Title 1"/>
          <p:cNvSpPr>
            <a:spLocks noGrp="1"/>
          </p:cNvSpPr>
          <p:nvPr>
            <p:ph type="title"/>
          </p:nvPr>
        </p:nvSpPr>
        <p:spPr/>
        <p:txBody>
          <a:bodyPr/>
          <a:lstStyle/>
          <a:p>
            <a:r>
              <a:rPr lang="en-US" dirty="0" smtClean="0">
                <a:latin typeface="Algerian" pitchFamily="82" charset="0"/>
              </a:rPr>
              <a:t>kwashiorkor</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smtClean="0">
                <a:latin typeface="Mongolian Baiti" pitchFamily="66" charset="0"/>
                <a:cs typeface="Mongolian Baiti" pitchFamily="66" charset="0"/>
              </a:rPr>
              <a:t>Caused by sudden change frm breast milk to porridge witch is entirely formed by carbohydrates. this sudden change in feeding habits may be prompted when the mother realizes she is pregnant while still breast feeding.</a:t>
            </a:r>
          </a:p>
          <a:p>
            <a:pPr marL="514350" indent="-514350">
              <a:buFont typeface="+mj-lt"/>
              <a:buAutoNum type="arabicPeriod"/>
            </a:pPr>
            <a:r>
              <a:rPr lang="en-US" dirty="0" smtClean="0">
                <a:latin typeface="Mongolian Baiti" pitchFamily="66" charset="0"/>
                <a:cs typeface="Mongolian Baiti" pitchFamily="66" charset="0"/>
              </a:rPr>
              <a:t>Infections such as malaria, measles accompanied by fever which tend to use up the scares proteins stored in the body may result to kwashiorkor.</a:t>
            </a:r>
          </a:p>
          <a:p>
            <a:pPr marL="514350" indent="-514350">
              <a:buFont typeface="+mj-lt"/>
              <a:buAutoNum type="arabicPeriod"/>
            </a:pPr>
            <a:r>
              <a:rPr lang="en-US" dirty="0" smtClean="0">
                <a:latin typeface="Mongolian Baiti" pitchFamily="66" charset="0"/>
                <a:cs typeface="Mongolian Baiti" pitchFamily="66" charset="0"/>
              </a:rPr>
              <a:t>Anorexia due to other illnesses may also predispose to kwashiorkor because the person is not consuming the diet provided.</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Causes of kwashiorkor</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latin typeface="Mongolian Baiti" pitchFamily="66" charset="0"/>
                <a:cs typeface="Mongolian Baiti" pitchFamily="66" charset="0"/>
              </a:rPr>
              <a:t>4. Intestinal worms which draws all the child's food supply also predisposes to kwashiorkor.</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239000" cy="4846320"/>
          </a:xfrm>
        </p:spPr>
        <p:txBody>
          <a:bodyPr>
            <a:normAutofit/>
          </a:bodyPr>
          <a:lstStyle/>
          <a:p>
            <a:r>
              <a:rPr lang="en-US" dirty="0" smtClean="0">
                <a:latin typeface="Mongolian Baiti" pitchFamily="66" charset="0"/>
                <a:cs typeface="Mongolian Baiti" pitchFamily="66" charset="0"/>
              </a:rPr>
              <a:t>Marked growth retardation with low weight and height gain</a:t>
            </a:r>
          </a:p>
          <a:p>
            <a:r>
              <a:rPr lang="en-US" dirty="0" smtClean="0">
                <a:latin typeface="Mongolian Baiti" pitchFamily="66" charset="0"/>
                <a:cs typeface="Mongolian Baiti" pitchFamily="66" charset="0"/>
              </a:rPr>
              <a:t>Muscle wasting with retention of some sub- cetaceous fat.</a:t>
            </a:r>
          </a:p>
          <a:p>
            <a:r>
              <a:rPr lang="en-US" dirty="0" smtClean="0">
                <a:latin typeface="Mongolian Baiti" pitchFamily="66" charset="0"/>
                <a:cs typeface="Mongolian Baiti" pitchFamily="66" charset="0"/>
              </a:rPr>
              <a:t>Mental empathy and lack of interest to the environment </a:t>
            </a:r>
          </a:p>
          <a:p>
            <a:r>
              <a:rPr lang="en-US" dirty="0" smtClean="0">
                <a:latin typeface="Mongolian Baiti" pitchFamily="66" charset="0"/>
                <a:cs typeface="Mongolian Baiti" pitchFamily="66" charset="0"/>
              </a:rPr>
              <a:t>Dullness and loss of appetite</a:t>
            </a:r>
          </a:p>
          <a:p>
            <a:r>
              <a:rPr lang="en-US" dirty="0" smtClean="0">
                <a:latin typeface="Mongolian Baiti" pitchFamily="66" charset="0"/>
                <a:cs typeface="Mongolian Baiti" pitchFamily="66" charset="0"/>
              </a:rPr>
              <a:t>Pitting edema especially pre-tibia due to hypobililubia </a:t>
            </a:r>
            <a:endParaRPr lang="en-US" dirty="0">
              <a:latin typeface="Mongolian Baiti" pitchFamily="66" charset="0"/>
              <a:cs typeface="Mongolian Baiti" pitchFamily="66" charset="0"/>
            </a:endParaRPr>
          </a:p>
        </p:txBody>
      </p:sp>
      <p:sp>
        <p:nvSpPr>
          <p:cNvPr id="2" name="Title 1"/>
          <p:cNvSpPr>
            <a:spLocks noGrp="1"/>
          </p:cNvSpPr>
          <p:nvPr>
            <p:ph type="title"/>
          </p:nvPr>
        </p:nvSpPr>
        <p:spPr>
          <a:xfrm>
            <a:off x="457200" y="914400"/>
            <a:ext cx="8229600" cy="1295400"/>
          </a:xfrm>
        </p:spPr>
        <p:txBody>
          <a:bodyPr>
            <a:normAutofit fontScale="90000"/>
          </a:bodyPr>
          <a:lstStyle/>
          <a:p>
            <a:r>
              <a:rPr lang="en-US" dirty="0" smtClean="0">
                <a:latin typeface="Algerian" pitchFamily="82" charset="0"/>
              </a:rPr>
              <a:t>clinical features of kwashiorkor</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latin typeface="Mongolian Baiti" pitchFamily="66" charset="0"/>
                <a:cs typeface="Mongolian Baiti" pitchFamily="66" charset="0"/>
              </a:rPr>
              <a:t>Hair changes(right hair reddish brown hair) which becomes thin, dry, coarse, silky and easily pluckble.</a:t>
            </a:r>
          </a:p>
          <a:p>
            <a:r>
              <a:rPr lang="en-US" dirty="0" smtClean="0">
                <a:latin typeface="Mongolian Baiti" pitchFamily="66" charset="0"/>
                <a:cs typeface="Mongolian Baiti" pitchFamily="66" charset="0"/>
              </a:rPr>
              <a:t>Child may have alopesia </a:t>
            </a:r>
          </a:p>
          <a:p>
            <a:r>
              <a:rPr lang="en-US" dirty="0" smtClean="0">
                <a:latin typeface="Mongolian Baiti" pitchFamily="66" charset="0"/>
                <a:cs typeface="Mongolian Baiti" pitchFamily="66" charset="0"/>
              </a:rPr>
              <a:t>Skin changes hyper pigmentation</a:t>
            </a:r>
          </a:p>
          <a:p>
            <a:r>
              <a:rPr lang="en-US" dirty="0" smtClean="0">
                <a:latin typeface="Mongolian Baiti" pitchFamily="66" charset="0"/>
                <a:cs typeface="Mongolian Baiti" pitchFamily="66" charset="0"/>
              </a:rPr>
              <a:t>Child suffers repeated infection of GIT, diarrhea, vomiting anorexia dehydration</a:t>
            </a:r>
          </a:p>
          <a:p>
            <a:r>
              <a:rPr lang="en-US" dirty="0" smtClean="0">
                <a:latin typeface="Mongolian Baiti" pitchFamily="66" charset="0"/>
                <a:cs typeface="Mongolian Baiti" pitchFamily="66" charset="0"/>
              </a:rPr>
              <a:t>Respiratory infections </a:t>
            </a:r>
          </a:p>
          <a:p>
            <a:r>
              <a:rPr lang="en-US" dirty="0" smtClean="0">
                <a:latin typeface="Mongolian Baiti" pitchFamily="66" charset="0"/>
                <a:cs typeface="Mongolian Baiti" pitchFamily="66" charset="0"/>
              </a:rPr>
              <a:t>Metabolic disorders</a:t>
            </a:r>
          </a:p>
          <a:p>
            <a:r>
              <a:rPr lang="en-US" dirty="0" smtClean="0">
                <a:latin typeface="Mongolian Baiti" pitchFamily="66" charset="0"/>
                <a:cs typeface="Mongolian Baiti" pitchFamily="66" charset="0"/>
              </a:rPr>
              <a:t>Malabsorption syndrome</a:t>
            </a:r>
          </a:p>
          <a:p>
            <a:r>
              <a:rPr lang="en-US" dirty="0" smtClean="0">
                <a:latin typeface="Mongolian Baiti" pitchFamily="66" charset="0"/>
                <a:cs typeface="Mongolian Baiti" pitchFamily="66" charset="0"/>
              </a:rPr>
              <a:t>Manifestation of mineral vitamins syndrome</a:t>
            </a:r>
          </a:p>
          <a:p>
            <a:r>
              <a:rPr lang="en-US" dirty="0" smtClean="0">
                <a:latin typeface="Mongolian Baiti" pitchFamily="66" charset="0"/>
                <a:cs typeface="Mongolian Baiti" pitchFamily="66" charset="0"/>
              </a:rPr>
              <a:t>Hepatomegaly</a:t>
            </a:r>
          </a:p>
          <a:p>
            <a:r>
              <a:rPr lang="en-US" dirty="0" smtClean="0">
                <a:latin typeface="Mongolian Baiti" pitchFamily="66" charset="0"/>
                <a:cs typeface="Mongolian Baiti" pitchFamily="66" charset="0"/>
              </a:rPr>
              <a:t>Stunted growth</a:t>
            </a:r>
          </a:p>
          <a:p>
            <a:endParaRPr lang="en-US" dirty="0" smtClean="0"/>
          </a:p>
          <a:p>
            <a:endParaRPr lang="en-US" dirty="0"/>
          </a:p>
        </p:txBody>
      </p:sp>
      <p:sp>
        <p:nvSpPr>
          <p:cNvPr id="2" name="Title 1"/>
          <p:cNvSpPr>
            <a:spLocks noGrp="1"/>
          </p:cNvSpPr>
          <p:nvPr>
            <p:ph type="title"/>
          </p:nvPr>
        </p:nvSpPr>
        <p:spPr/>
        <p:txBody>
          <a:bodyPr/>
          <a:lstStyle/>
          <a:p>
            <a:r>
              <a:rPr lang="en-US" dirty="0" smtClean="0">
                <a:latin typeface="Algerian" pitchFamily="82" charset="0"/>
              </a:rPr>
              <a:t>Cont</a:t>
            </a:r>
            <a:r>
              <a:rPr lang="en-US" dirty="0" smtClean="0"/>
              <a: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Irritability</a:t>
            </a:r>
          </a:p>
          <a:p>
            <a:r>
              <a:rPr lang="en-US" dirty="0" smtClean="0">
                <a:latin typeface="Mongolian Baiti" pitchFamily="66" charset="0"/>
                <a:cs typeface="Mongolian Baiti" pitchFamily="66" charset="0"/>
              </a:rPr>
              <a:t>Face edema, hands, anus, bulging abdomen</a:t>
            </a:r>
          </a:p>
          <a:p>
            <a:pPr>
              <a:buFont typeface="Wingdings" pitchFamily="2" charset="2"/>
              <a:buChar char="§"/>
            </a:pPr>
            <a:r>
              <a:rPr lang="en-US" dirty="0" smtClean="0">
                <a:latin typeface="Mongolian Baiti" pitchFamily="66" charset="0"/>
                <a:cs typeface="Mongolian Baiti" pitchFamily="66" charset="0"/>
              </a:rPr>
              <a:t>When undertaking diagnostic investigations  keep the following procedure in mind;</a:t>
            </a:r>
          </a:p>
          <a:p>
            <a:pPr marL="514350" indent="-514350">
              <a:buFont typeface="+mj-lt"/>
              <a:buAutoNum type="arabicPeriod"/>
            </a:pPr>
            <a:r>
              <a:rPr lang="en-US" dirty="0" smtClean="0">
                <a:latin typeface="Mongolian Baiti" pitchFamily="66" charset="0"/>
                <a:cs typeface="Mongolian Baiti" pitchFamily="66" charset="0"/>
              </a:rPr>
              <a:t>Take a personal hx from the parent</a:t>
            </a:r>
          </a:p>
          <a:p>
            <a:pPr marL="514350" indent="-514350">
              <a:buFont typeface="+mj-lt"/>
              <a:buAutoNum type="arabicPeriod"/>
            </a:pPr>
            <a:r>
              <a:rPr lang="en-US" dirty="0" smtClean="0">
                <a:latin typeface="Mongolian Baiti" pitchFamily="66" charset="0"/>
                <a:cs typeface="Mongolian Baiti" pitchFamily="66" charset="0"/>
              </a:rPr>
              <a:t>Physical and lab exam should include infections e.g BS 4 MPS blood test for wbs count and hb exam</a:t>
            </a:r>
          </a:p>
          <a:p>
            <a:pPr marL="514350" indent="-514350">
              <a:buFont typeface="+mj-lt"/>
              <a:buAutoNum type="arabicPeriod"/>
            </a:pP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Mongolian Baiti" pitchFamily="66" charset="0"/>
                <a:cs typeface="Mongolian Baiti" pitchFamily="66" charset="0"/>
              </a:rPr>
              <a:t>Are chemical substances that are obtained when the food is broken down in the process of digestion </a:t>
            </a:r>
          </a:p>
          <a:p>
            <a:r>
              <a:rPr lang="en-US" b="1" dirty="0" smtClean="0">
                <a:latin typeface="Mongolian Baiti" pitchFamily="66" charset="0"/>
                <a:cs typeface="Mongolian Baiti" pitchFamily="66" charset="0"/>
              </a:rPr>
              <a:t>DIET</a:t>
            </a:r>
            <a:r>
              <a:rPr lang="en-US" dirty="0" smtClean="0">
                <a:latin typeface="Mongolian Baiti" pitchFamily="66" charset="0"/>
                <a:cs typeface="Mongolian Baiti" pitchFamily="66" charset="0"/>
              </a:rPr>
              <a:t>- is combination of different types of food consumed daily</a:t>
            </a:r>
          </a:p>
          <a:p>
            <a:r>
              <a:rPr lang="en-US" b="1" dirty="0" smtClean="0">
                <a:latin typeface="Mongolian Baiti" pitchFamily="66" charset="0"/>
                <a:cs typeface="Mongolian Baiti" pitchFamily="66" charset="0"/>
              </a:rPr>
              <a:t>NUTRIATIONAL  STATUS-is </a:t>
            </a:r>
            <a:r>
              <a:rPr lang="en-US" dirty="0" smtClean="0">
                <a:latin typeface="Mongolian Baiti" pitchFamily="66" charset="0"/>
                <a:cs typeface="Mongolian Baiti" pitchFamily="66" charset="0"/>
              </a:rPr>
              <a:t>a condition of health in relation to use of food in the body</a:t>
            </a:r>
          </a:p>
          <a:p>
            <a:r>
              <a:rPr lang="en-US" dirty="0" smtClean="0">
                <a:latin typeface="Mongolian Baiti" pitchFamily="66" charset="0"/>
                <a:cs typeface="Mongolian Baiti" pitchFamily="66" charset="0"/>
              </a:rPr>
              <a:t>It is determined by observing certain physical signs that suggest weather the nutritional status is good or poor.</a:t>
            </a:r>
          </a:p>
          <a:p>
            <a:r>
              <a:rPr lang="en-US" b="1" dirty="0" smtClean="0"/>
              <a:t>MALNUTRITION</a:t>
            </a:r>
            <a:r>
              <a:rPr lang="en-US" b="1" dirty="0" smtClean="0">
                <a:latin typeface="Mongolian Baiti" pitchFamily="66" charset="0"/>
                <a:cs typeface="Mongolian Baiti" pitchFamily="66" charset="0"/>
              </a:rPr>
              <a:t>-</a:t>
            </a:r>
            <a:r>
              <a:rPr lang="en-US" dirty="0" smtClean="0">
                <a:latin typeface="Mongolian Baiti" pitchFamily="66" charset="0"/>
                <a:cs typeface="Mongolian Baiti" pitchFamily="66" charset="0"/>
              </a:rPr>
              <a:t>Is an impairment of health resulting from deficiency , excess or imbalance of nutrient intake of body utilization.</a:t>
            </a:r>
          </a:p>
          <a:p>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Refers to starvation i.e. lack of food of any kind e.g. proteins, carbohydrates , fats and vitamins</a:t>
            </a:r>
          </a:p>
          <a:p>
            <a:r>
              <a:rPr lang="en-US" dirty="0" smtClean="0"/>
              <a:t>It occurs at any age but it more common in infants who don’t get enough breast feeding during the weaning process or when poor bottle feeding practices are followed or supplementary food are not enough.</a:t>
            </a:r>
            <a:endParaRPr lang="en-US" dirty="0"/>
          </a:p>
        </p:txBody>
      </p:sp>
      <p:sp>
        <p:nvSpPr>
          <p:cNvPr id="2" name="Title 1"/>
          <p:cNvSpPr>
            <a:spLocks noGrp="1"/>
          </p:cNvSpPr>
          <p:nvPr>
            <p:ph type="title"/>
          </p:nvPr>
        </p:nvSpPr>
        <p:spPr/>
        <p:txBody>
          <a:bodyPr/>
          <a:lstStyle/>
          <a:p>
            <a:r>
              <a:rPr lang="en-US" dirty="0" smtClean="0">
                <a:latin typeface="Algerian" pitchFamily="82" charset="0"/>
              </a:rPr>
              <a:t>marusmus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The weight of the affected child drops to 60% below the expected weight</a:t>
            </a:r>
          </a:p>
          <a:p>
            <a:r>
              <a:rPr lang="en-US" dirty="0" smtClean="0"/>
              <a:t>Muscular atrophy especially visible in the arms and les with loss of subcutaneous fats where the arms and legs are thin</a:t>
            </a:r>
          </a:p>
          <a:p>
            <a:r>
              <a:rPr lang="en-US" dirty="0" smtClean="0"/>
              <a:t> wrinkled thin and flaccid skin </a:t>
            </a:r>
          </a:p>
          <a:p>
            <a:r>
              <a:rPr lang="en-US" dirty="0" smtClean="0"/>
              <a:t>The face of the child looks old and anxious.</a:t>
            </a:r>
          </a:p>
          <a:p>
            <a:r>
              <a:rPr lang="en-US" dirty="0" smtClean="0"/>
              <a:t>The child may have diarrhea and constipation </a:t>
            </a:r>
          </a:p>
          <a:p>
            <a:r>
              <a:rPr lang="en-US" dirty="0" smtClean="0"/>
              <a:t>The child has very good appetite when feed but does not increase on weight </a:t>
            </a:r>
          </a:p>
          <a:p>
            <a:r>
              <a:rPr lang="en-US" dirty="0" smtClean="0"/>
              <a:t>Hypothermia due to lack of subcutaneous fat</a:t>
            </a:r>
            <a:endParaRPr lang="en-US" dirty="0"/>
          </a:p>
        </p:txBody>
      </p:sp>
      <p:sp>
        <p:nvSpPr>
          <p:cNvPr id="2" name="Title 1"/>
          <p:cNvSpPr>
            <a:spLocks noGrp="1"/>
          </p:cNvSpPr>
          <p:nvPr>
            <p:ph type="title"/>
          </p:nvPr>
        </p:nvSpPr>
        <p:spPr/>
        <p:txBody>
          <a:bodyPr/>
          <a:lstStyle/>
          <a:p>
            <a:r>
              <a:rPr lang="en-US" dirty="0" smtClean="0">
                <a:latin typeface="Algerian" pitchFamily="82" charset="0"/>
              </a:rPr>
              <a:t>Clinical features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Any child with kwashiorkor has some muscle wasting and loss of subcutaneous fat regardless of the presence of edema.</a:t>
            </a:r>
          </a:p>
          <a:p>
            <a:r>
              <a:rPr lang="en-US" dirty="0" smtClean="0"/>
              <a:t> if this process is sever enough to result in weight loss below 60% of the normal expected weight according to his/her age then the child is said to have MARASMATIC KWASHIORKOR.</a:t>
            </a:r>
          </a:p>
          <a:p>
            <a:r>
              <a:rPr lang="en-US" dirty="0" smtClean="0"/>
              <a:t> </a:t>
            </a:r>
            <a:endParaRPr lang="en-US" dirty="0"/>
          </a:p>
        </p:txBody>
      </p:sp>
      <p:sp>
        <p:nvSpPr>
          <p:cNvPr id="2" name="Title 1"/>
          <p:cNvSpPr>
            <a:spLocks noGrp="1"/>
          </p:cNvSpPr>
          <p:nvPr>
            <p:ph type="title"/>
          </p:nvPr>
        </p:nvSpPr>
        <p:spPr/>
        <p:txBody>
          <a:bodyPr/>
          <a:lstStyle/>
          <a:p>
            <a:r>
              <a:rPr lang="en-US" dirty="0" smtClean="0"/>
              <a:t>Marasmatic kwashiorkor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Mild nutritional problems are easy to deal with and pose no major problems</a:t>
            </a:r>
          </a:p>
          <a:p>
            <a:r>
              <a:rPr lang="en-US" dirty="0" smtClean="0"/>
              <a:t>The moderate and sever types of PEM must be investigated to enable the health care worker establish the origin or cause of malnutrition in various children. </a:t>
            </a:r>
            <a:endParaRPr lang="en-US" dirty="0"/>
          </a:p>
        </p:txBody>
      </p:sp>
      <p:sp>
        <p:nvSpPr>
          <p:cNvPr id="2" name="Title 1"/>
          <p:cNvSpPr>
            <a:spLocks noGrp="1"/>
          </p:cNvSpPr>
          <p:nvPr>
            <p:ph type="title"/>
          </p:nvPr>
        </p:nvSpPr>
        <p:spPr/>
        <p:txBody>
          <a:bodyPr>
            <a:normAutofit fontScale="90000"/>
          </a:bodyPr>
          <a:lstStyle/>
          <a:p>
            <a:r>
              <a:rPr lang="en-US" dirty="0" smtClean="0">
                <a:latin typeface="Algerian" pitchFamily="82" charset="0"/>
              </a:rPr>
              <a:t>Management of children suffering from pem</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As a nurse one must understand the route of the problem If one has to help the parent of malnourished children.</a:t>
            </a:r>
          </a:p>
          <a:p>
            <a:r>
              <a:rPr lang="en-US" dirty="0" smtClean="0"/>
              <a:t>Family and social hx are used to indentify the cause of the health problems. Weigh the child  and take the height.</a:t>
            </a:r>
          </a:p>
          <a:p>
            <a:r>
              <a:rPr lang="en-US" dirty="0" smtClean="0"/>
              <a:t>Conduct a physical examination to find out if the child is suffering frm another condition.</a:t>
            </a:r>
          </a:p>
          <a:p>
            <a:r>
              <a:rPr lang="en-US" dirty="0" smtClean="0"/>
              <a:t>Head and limp circumference </a:t>
            </a:r>
          </a:p>
          <a:p>
            <a:r>
              <a:rPr lang="en-US" dirty="0" smtClean="0"/>
              <a:t>Blood test for wbc count , HB levels, anemia, malaria parasites and stool test should be done to include the possibility of intestinal worms.</a:t>
            </a:r>
            <a:endParaRPr lang="en-US" dirty="0"/>
          </a:p>
        </p:txBody>
      </p:sp>
      <p:sp>
        <p:nvSpPr>
          <p:cNvPr id="2" name="Title 1"/>
          <p:cNvSpPr>
            <a:spLocks noGrp="1"/>
          </p:cNvSpPr>
          <p:nvPr>
            <p:ph type="title"/>
          </p:nvPr>
        </p:nvSpPr>
        <p:spPr/>
        <p:txBody>
          <a:bodyPr/>
          <a:lstStyle/>
          <a:p>
            <a:r>
              <a:rPr lang="en-US" dirty="0" smtClean="0">
                <a:latin typeface="Algerian" pitchFamily="82" charset="0"/>
              </a:rPr>
              <a:t>investigations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The immediate requirement for a person with PEM is energy.</a:t>
            </a:r>
          </a:p>
          <a:p>
            <a:r>
              <a:rPr lang="en-US" dirty="0" smtClean="0"/>
              <a:t>In the presence of edema the energy requirement is 100 calorie/kg/bwt OD </a:t>
            </a:r>
          </a:p>
          <a:p>
            <a:r>
              <a:rPr lang="en-US" dirty="0" smtClean="0"/>
              <a:t>In the marasmatic child when edema has subsided 150-200 calorie/kg/bwt OD is the recommended calorie intake.</a:t>
            </a:r>
          </a:p>
          <a:p>
            <a:r>
              <a:rPr lang="en-US" dirty="0" smtClean="0"/>
              <a:t>One should asses weather the child is able to consume food orally.</a:t>
            </a:r>
          </a:p>
          <a:p>
            <a:r>
              <a:rPr lang="en-US" dirty="0" smtClean="0"/>
              <a:t>If not possible an NGT is inserted for feeding purpose.</a:t>
            </a:r>
          </a:p>
          <a:p>
            <a:r>
              <a:rPr lang="en-US" dirty="0" smtClean="0"/>
              <a:t>If the child is very sick , cold or collapsed, he or she should be hospitalized on iv glucose as recommended.     </a:t>
            </a:r>
            <a:endParaRPr lang="en-US" dirty="0"/>
          </a:p>
        </p:txBody>
      </p:sp>
      <p:sp>
        <p:nvSpPr>
          <p:cNvPr id="2" name="Title 1"/>
          <p:cNvSpPr>
            <a:spLocks noGrp="1"/>
          </p:cNvSpPr>
          <p:nvPr>
            <p:ph type="title"/>
          </p:nvPr>
        </p:nvSpPr>
        <p:spPr/>
        <p:txBody>
          <a:bodyPr/>
          <a:lstStyle/>
          <a:p>
            <a:r>
              <a:rPr lang="en-US" dirty="0" smtClean="0">
                <a:latin typeface="Algerian" pitchFamily="82" charset="0"/>
              </a:rPr>
              <a:t>Specific management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Any infections shd be managed with appropriate antibiotics and child kept warm.</a:t>
            </a:r>
          </a:p>
          <a:p>
            <a:r>
              <a:rPr lang="en-US" dirty="0" smtClean="0">
                <a:latin typeface="Mongolian Baiti" pitchFamily="66" charset="0"/>
                <a:cs typeface="Mongolian Baiti" pitchFamily="66" charset="0"/>
              </a:rPr>
              <a:t>The amount and composition of food given should be worked out by a nutritionist or a dietarian.</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 child should be kept warm and a doctor called to review the baby.</a:t>
            </a:r>
          </a:p>
          <a:p>
            <a:r>
              <a:rPr lang="en-US" dirty="0" smtClean="0"/>
              <a:t>Sever cases should be tube feed.</a:t>
            </a:r>
          </a:p>
          <a:p>
            <a:r>
              <a:rPr lang="en-US" dirty="0" smtClean="0"/>
              <a:t>One should begin with milk products which may have to be diluted.</a:t>
            </a:r>
          </a:p>
          <a:p>
            <a:r>
              <a:rPr lang="en-US" dirty="0" smtClean="0"/>
              <a:t>Those should have added sugar and vitamins </a:t>
            </a:r>
          </a:p>
          <a:p>
            <a:r>
              <a:rPr lang="en-US" dirty="0" smtClean="0"/>
              <a:t>As the patient condition improves , undiluted milk, sugar oils and vits should be given.</a:t>
            </a:r>
          </a:p>
          <a:p>
            <a:r>
              <a:rPr lang="en-US" dirty="0" smtClean="0"/>
              <a:t>Other gradual feeds should be gradually introduced.</a:t>
            </a:r>
          </a:p>
          <a:p>
            <a:r>
              <a:rPr lang="en-US" dirty="0" smtClean="0"/>
              <a:t>A high calorie food should be commenced after 2-4days with solids being consciously and slowly introduced.  </a:t>
            </a:r>
          </a:p>
          <a:p>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As the child's condition gradually improves the NGT is removed and a spoon and cup is introduced to feed the child.</a:t>
            </a:r>
          </a:p>
          <a:p>
            <a:r>
              <a:rPr lang="en-US" dirty="0" smtClean="0"/>
              <a:t>The parent should be involved n the feeding under the instructions of the nurse </a:t>
            </a:r>
          </a:p>
          <a:p>
            <a:r>
              <a:rPr lang="en-US" dirty="0" smtClean="0"/>
              <a:t>Feeds should be given at 2-3 hrs intervals and later as the child improves the feeds can be increased and given 4hrly </a:t>
            </a:r>
          </a:p>
          <a:p>
            <a:r>
              <a:rPr lang="en-US" dirty="0" smtClean="0"/>
              <a:t>The amount given each time is documented in the fluids and feeding charts.</a:t>
            </a:r>
          </a:p>
          <a:p>
            <a:r>
              <a:rPr lang="en-US" dirty="0" smtClean="0"/>
              <a:t>Urine output is strictly monitored.</a:t>
            </a: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PEM as acute and long-term complications which influence the outcome </a:t>
            </a:r>
          </a:p>
          <a:p>
            <a:r>
              <a:rPr lang="en-US" dirty="0" smtClean="0"/>
              <a:t>The acute complications;</a:t>
            </a:r>
          </a:p>
          <a:p>
            <a:pPr marL="514350" indent="-514350">
              <a:buFont typeface="+mj-lt"/>
              <a:buAutoNum type="arabicPeriod"/>
            </a:pPr>
            <a:r>
              <a:rPr lang="en-US" dirty="0" smtClean="0"/>
              <a:t> systemic/local infections</a:t>
            </a:r>
          </a:p>
          <a:p>
            <a:pPr marL="514350" indent="-514350">
              <a:buFont typeface="+mj-lt"/>
              <a:buAutoNum type="arabicPeriod"/>
            </a:pPr>
            <a:r>
              <a:rPr lang="en-US" dirty="0" smtClean="0"/>
              <a:t>Sever dehydration</a:t>
            </a:r>
          </a:p>
          <a:p>
            <a:pPr marL="514350" indent="-514350">
              <a:buFont typeface="+mj-lt"/>
              <a:buAutoNum type="arabicPeriod"/>
            </a:pPr>
            <a:r>
              <a:rPr lang="en-US" dirty="0" smtClean="0"/>
              <a:t>Shock</a:t>
            </a:r>
          </a:p>
          <a:p>
            <a:pPr marL="514350" indent="-514350">
              <a:buFont typeface="+mj-lt"/>
              <a:buAutoNum type="arabicPeriod"/>
            </a:pPr>
            <a:r>
              <a:rPr lang="en-US" dirty="0" smtClean="0"/>
              <a:t>Hypoglaecemia</a:t>
            </a:r>
          </a:p>
          <a:p>
            <a:pPr marL="514350" indent="-514350">
              <a:buFont typeface="+mj-lt"/>
              <a:buAutoNum type="arabicPeriod"/>
            </a:pPr>
            <a:r>
              <a:rPr lang="en-US" dirty="0" smtClean="0"/>
              <a:t>Hypothermia</a:t>
            </a:r>
          </a:p>
          <a:p>
            <a:pPr marL="514350" indent="-514350">
              <a:buFont typeface="+mj-lt"/>
              <a:buAutoNum type="arabicPeriod"/>
            </a:pPr>
            <a:r>
              <a:rPr lang="en-US" dirty="0" smtClean="0"/>
              <a:t>Ccf</a:t>
            </a:r>
          </a:p>
          <a:p>
            <a:pPr marL="514350" indent="-514350">
              <a:buFont typeface="+mj-lt"/>
              <a:buAutoNum type="arabicPeriod"/>
            </a:pPr>
            <a:r>
              <a:rPr lang="en-US" dirty="0" smtClean="0"/>
              <a:t>Bleeding disorder</a:t>
            </a:r>
          </a:p>
          <a:p>
            <a:pPr marL="514350" indent="-514350">
              <a:buFont typeface="+mj-lt"/>
              <a:buAutoNum type="arabicPeriod"/>
            </a:pPr>
            <a:r>
              <a:rPr lang="en-US" dirty="0" smtClean="0"/>
              <a:t>Hepatic dysfunction</a:t>
            </a:r>
          </a:p>
          <a:p>
            <a:pPr marL="514350" indent="-514350">
              <a:buFont typeface="+mj-lt"/>
              <a:buAutoNum type="arabicPeriod"/>
            </a:pPr>
            <a:r>
              <a:rPr lang="en-US" dirty="0" smtClean="0"/>
              <a:t>Sudden infant death syndrome </a:t>
            </a:r>
          </a:p>
          <a:p>
            <a:pPr marL="514350" indent="-514350">
              <a:buFont typeface="+mj-lt"/>
              <a:buAutoNum type="arabicPeriod"/>
            </a:pPr>
            <a:r>
              <a:rPr lang="en-US" dirty="0" smtClean="0"/>
              <a:t>Convulsions</a:t>
            </a:r>
          </a:p>
          <a:p>
            <a:pPr marL="514350" indent="-514350">
              <a:buFont typeface="+mj-lt"/>
              <a:buAutoNum type="arabicPeriod"/>
            </a:pPr>
            <a:endParaRPr lang="en-US" dirty="0"/>
          </a:p>
        </p:txBody>
      </p:sp>
      <p:sp>
        <p:nvSpPr>
          <p:cNvPr id="2" name="Title 1"/>
          <p:cNvSpPr>
            <a:spLocks noGrp="1"/>
          </p:cNvSpPr>
          <p:nvPr>
            <p:ph type="title"/>
          </p:nvPr>
        </p:nvSpPr>
        <p:spPr/>
        <p:txBody>
          <a:bodyPr>
            <a:normAutofit fontScale="90000"/>
          </a:bodyPr>
          <a:lstStyle/>
          <a:p>
            <a:r>
              <a:rPr lang="en-US" dirty="0" smtClean="0"/>
              <a:t>Complications and prognosis of pem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r>
              <a:rPr lang="en-US" dirty="0" smtClean="0">
                <a:latin typeface="Mongolian Baiti" pitchFamily="66" charset="0"/>
                <a:cs typeface="Mongolian Baiti" pitchFamily="66" charset="0"/>
              </a:rPr>
              <a:t>Are classified/indentified with specific roles in the body e.g. </a:t>
            </a:r>
          </a:p>
          <a:p>
            <a:pPr marL="514350" indent="-514350">
              <a:buFont typeface="+mj-lt"/>
              <a:buAutoNum type="arabicPeriod"/>
            </a:pPr>
            <a:r>
              <a:rPr lang="en-US" dirty="0" smtClean="0">
                <a:latin typeface="Mongolian Baiti" pitchFamily="66" charset="0"/>
                <a:cs typeface="Mongolian Baiti" pitchFamily="66" charset="0"/>
              </a:rPr>
              <a:t>Body building foods which can help the body effect it own growth and also making new cells</a:t>
            </a:r>
          </a:p>
          <a:p>
            <a:pPr marL="514350" indent="-514350">
              <a:buFont typeface="+mj-lt"/>
              <a:buAutoNum type="arabicPeriod"/>
            </a:pPr>
            <a:r>
              <a:rPr lang="en-US" dirty="0" smtClean="0">
                <a:latin typeface="Mongolian Baiti" pitchFamily="66" charset="0"/>
                <a:cs typeface="Mongolian Baiti" pitchFamily="66" charset="0"/>
              </a:rPr>
              <a:t> energy and heat giving foods (carbohydrates and fats) </a:t>
            </a:r>
          </a:p>
          <a:p>
            <a:pPr marL="514350" indent="-514350">
              <a:buFont typeface="+mj-lt"/>
              <a:buAutoNum type="arabicPeriod"/>
            </a:pPr>
            <a:r>
              <a:rPr lang="en-US" dirty="0" smtClean="0">
                <a:latin typeface="Mongolian Baiti" pitchFamily="66" charset="0"/>
                <a:cs typeface="Mongolian Baiti" pitchFamily="66" charset="0"/>
              </a:rPr>
              <a:t>Protective foods- contains vitamins and minerals e.g. fruits and vegetables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b="1" dirty="0" smtClean="0"/>
              <a:t>CLASSIFICATION OF FOOD</a:t>
            </a:r>
            <a:endParaRPr lang="en-US"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Long term complications include;</a:t>
            </a:r>
          </a:p>
          <a:p>
            <a:pPr marL="514350" indent="-514350">
              <a:buFont typeface="+mj-lt"/>
              <a:buAutoNum type="arabicPeriod"/>
            </a:pPr>
            <a:r>
              <a:rPr lang="en-US" dirty="0" smtClean="0"/>
              <a:t>Cachexia </a:t>
            </a:r>
          </a:p>
          <a:p>
            <a:pPr marL="514350" indent="-514350">
              <a:buFont typeface="+mj-lt"/>
              <a:buAutoNum type="arabicPeriod"/>
            </a:pPr>
            <a:r>
              <a:rPr lang="en-US" dirty="0" smtClean="0"/>
              <a:t>Growth retardation</a:t>
            </a:r>
          </a:p>
          <a:p>
            <a:pPr marL="514350" indent="-514350">
              <a:buFont typeface="+mj-lt"/>
              <a:buAutoNum type="arabicPeriod"/>
            </a:pPr>
            <a:r>
              <a:rPr lang="en-US" dirty="0" smtClean="0"/>
              <a:t>Mental abnormality</a:t>
            </a:r>
          </a:p>
          <a:p>
            <a:pPr marL="514350" indent="-514350">
              <a:buFont typeface="+mj-lt"/>
              <a:buAutoNum type="arabicPeriod"/>
            </a:pPr>
            <a:r>
              <a:rPr lang="en-US" dirty="0" smtClean="0"/>
              <a:t>Visual and hearing disability</a:t>
            </a:r>
          </a:p>
          <a:p>
            <a:pPr marL="514350" indent="-514350"/>
            <a:r>
              <a:rPr lang="en-US" dirty="0" smtClean="0"/>
              <a:t>NB; prognoses depends upon good hospital and domiciliary care.</a:t>
            </a:r>
          </a:p>
          <a:p>
            <a:pPr marL="514350" indent="-514350"/>
            <a:r>
              <a:rPr lang="en-US" dirty="0" smtClean="0"/>
              <a:t>Acute complications may lead to poor prognosis and fetal outcome. </a:t>
            </a:r>
          </a:p>
          <a:p>
            <a:pPr marL="514350" indent="-514350">
              <a:buNone/>
            </a:pPr>
            <a:endParaRPr lang="en-US" dirty="0" smtClean="0"/>
          </a:p>
          <a:p>
            <a:pPr marL="514350" indent="-514350">
              <a:buFont typeface="+mj-lt"/>
              <a:buAutoNum type="arabicPeriod"/>
            </a:pP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There is no simple solution of the problem  of PEM.</a:t>
            </a:r>
          </a:p>
          <a:p>
            <a:r>
              <a:rPr lang="en-US" dirty="0" smtClean="0"/>
              <a:t>Its prevention needs various approaches from all levels.</a:t>
            </a:r>
          </a:p>
          <a:p>
            <a:r>
              <a:rPr lang="en-US" dirty="0" smtClean="0"/>
              <a:t>Nutritional education is the high priority to prevent with these problems. </a:t>
            </a:r>
          </a:p>
          <a:p>
            <a:r>
              <a:rPr lang="en-US" dirty="0" smtClean="0"/>
              <a:t>Other preventive measures include:</a:t>
            </a:r>
          </a:p>
          <a:p>
            <a:pPr>
              <a:buNone/>
            </a:pPr>
            <a:r>
              <a:rPr lang="en-US" dirty="0" smtClean="0"/>
              <a:t>          (</a:t>
            </a:r>
            <a:r>
              <a:rPr lang="en-US" dirty="0" smtClean="0">
                <a:solidFill>
                  <a:schemeClr val="tx2"/>
                </a:solidFill>
              </a:rPr>
              <a:t>a) health promotions</a:t>
            </a:r>
          </a:p>
          <a:p>
            <a:r>
              <a:rPr lang="en-US" dirty="0" smtClean="0"/>
              <a:t>Improvement of health of pre-pregnant mothers, pregnant mothers, and lactating mothers towards health mother for healthy child.</a:t>
            </a:r>
            <a:endParaRPr lang="en-US" dirty="0"/>
          </a:p>
        </p:txBody>
      </p:sp>
      <p:sp>
        <p:nvSpPr>
          <p:cNvPr id="2" name="Title 1"/>
          <p:cNvSpPr>
            <a:spLocks noGrp="1"/>
          </p:cNvSpPr>
          <p:nvPr>
            <p:ph type="title"/>
          </p:nvPr>
        </p:nvSpPr>
        <p:spPr/>
        <p:txBody>
          <a:bodyPr/>
          <a:lstStyle/>
          <a:p>
            <a:r>
              <a:rPr lang="en-US" dirty="0" smtClean="0"/>
              <a:t>Preventive mnx of pem</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Promotion of exclusive breast feeding up to six months of age to prepare from film base of child health and promote nutritional status.</a:t>
            </a:r>
          </a:p>
          <a:p>
            <a:r>
              <a:rPr lang="en-US" dirty="0" smtClean="0"/>
              <a:t>Appropriate weaning practices and necessary nutritional supplements.</a:t>
            </a:r>
          </a:p>
          <a:p>
            <a:r>
              <a:rPr lang="en-US" dirty="0" smtClean="0"/>
              <a:t>Improvement of family dietary habit with locally available low cost food items for a balanced diet.</a:t>
            </a:r>
          </a:p>
          <a:p>
            <a:r>
              <a:rPr lang="en-US" dirty="0" smtClean="0"/>
              <a:t>Nutritional education and counseling to promote correct feeding practices, food habits hygiene, safe water, environmental sanitation and to eliminate misconception regarding food and feedings.</a:t>
            </a: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Improvement of home economics, earning, income generating activities, adequate dietary budget and diet planning for members of the family. </a:t>
            </a:r>
          </a:p>
          <a:p>
            <a:r>
              <a:rPr lang="en-US" dirty="0" smtClean="0"/>
              <a:t>Birth spacing and regulating family size.</a:t>
            </a:r>
          </a:p>
          <a:p>
            <a:r>
              <a:rPr lang="en-US" dirty="0" smtClean="0"/>
              <a:t>Promotion of educational status especially women to improve the family health.</a:t>
            </a:r>
          </a:p>
          <a:p>
            <a:r>
              <a:rPr lang="en-US" dirty="0" smtClean="0"/>
              <a:t>Provision of nutritional supplements to centers like schools for mid day meals.</a:t>
            </a:r>
          </a:p>
          <a:p>
            <a:r>
              <a:rPr lang="en-US" dirty="0" smtClean="0"/>
              <a:t>Mentainance of healthy family environment for physical social and psychological development.</a:t>
            </a: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Provision of balanced diet with adequate protein and energy for all children according to their age.</a:t>
            </a:r>
          </a:p>
          <a:p>
            <a:r>
              <a:rPr lang="en-US" dirty="0" smtClean="0"/>
              <a:t>Immunizing against vaccine preventable diseases.</a:t>
            </a:r>
          </a:p>
          <a:p>
            <a:r>
              <a:rPr lang="en-US" dirty="0" smtClean="0"/>
              <a:t>Promotion of hygiene measures e.g. food hygiene and hand washing.</a:t>
            </a:r>
          </a:p>
          <a:p>
            <a:r>
              <a:rPr lang="en-US" dirty="0" smtClean="0"/>
              <a:t>Food fortification to enrich food items.</a:t>
            </a:r>
            <a:endParaRPr lang="en-US" dirty="0"/>
          </a:p>
        </p:txBody>
      </p:sp>
      <p:sp>
        <p:nvSpPr>
          <p:cNvPr id="2" name="Title 1"/>
          <p:cNvSpPr>
            <a:spLocks noGrp="1"/>
          </p:cNvSpPr>
          <p:nvPr>
            <p:ph type="title"/>
          </p:nvPr>
        </p:nvSpPr>
        <p:spPr/>
        <p:txBody>
          <a:bodyPr/>
          <a:lstStyle/>
          <a:p>
            <a:r>
              <a:rPr lang="en-US" dirty="0" smtClean="0"/>
              <a:t>Specific protection.</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Periodic H check up for all children for H supervision and mentainance of growth chats.</a:t>
            </a:r>
          </a:p>
          <a:p>
            <a:r>
              <a:rPr lang="en-US" dirty="0" smtClean="0"/>
              <a:t>Detection of growth failure as soon as possible.</a:t>
            </a:r>
          </a:p>
          <a:p>
            <a:r>
              <a:rPr lang="en-US" dirty="0" smtClean="0"/>
              <a:t>Early dx  and mnx of infections, worm investigations and common childhood illness.(diarrhea, measles, and malaria)</a:t>
            </a:r>
          </a:p>
          <a:p>
            <a:r>
              <a:rPr lang="en-US" dirty="0" smtClean="0"/>
              <a:t>Promotion of early rehydration therapy n the child with diarrhea without restriction of feeding.</a:t>
            </a:r>
          </a:p>
          <a:p>
            <a:endParaRPr lang="en-US" dirty="0"/>
          </a:p>
        </p:txBody>
      </p:sp>
      <p:sp>
        <p:nvSpPr>
          <p:cNvPr id="2" name="Title 1"/>
          <p:cNvSpPr>
            <a:spLocks noGrp="1"/>
          </p:cNvSpPr>
          <p:nvPr>
            <p:ph type="title"/>
          </p:nvPr>
        </p:nvSpPr>
        <p:spPr/>
        <p:txBody>
          <a:bodyPr/>
          <a:lstStyle/>
          <a:p>
            <a:r>
              <a:rPr lang="en-US" dirty="0" smtClean="0"/>
              <a:t>Early dx and rx of pem</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Vitamin deficiency diseases commonly occurs in association with PEM.</a:t>
            </a:r>
          </a:p>
          <a:p>
            <a:r>
              <a:rPr lang="en-US" dirty="0" smtClean="0"/>
              <a:t>Severely mal nourished child are there for likely to suffer from deficiencies of various vitamins which will have to be additional in the diet as part of the mnx of mal nutrition.</a:t>
            </a:r>
          </a:p>
          <a:p>
            <a:r>
              <a:rPr lang="en-US" dirty="0" smtClean="0"/>
              <a:t>With the normal balanced diet, supplemented by an additional intake of protective foods like fruits, vegetables deficiencies will be prevented. </a:t>
            </a:r>
            <a:endParaRPr lang="en-US" dirty="0"/>
          </a:p>
        </p:txBody>
      </p:sp>
      <p:sp>
        <p:nvSpPr>
          <p:cNvPr id="2" name="Title 1"/>
          <p:cNvSpPr>
            <a:spLocks noGrp="1"/>
          </p:cNvSpPr>
          <p:nvPr>
            <p:ph type="title"/>
          </p:nvPr>
        </p:nvSpPr>
        <p:spPr/>
        <p:txBody>
          <a:bodyPr/>
          <a:lstStyle/>
          <a:p>
            <a:r>
              <a:rPr lang="en-US" dirty="0" smtClean="0"/>
              <a:t>Vitamin deficiency</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It plays a number of important roles </a:t>
            </a:r>
          </a:p>
          <a:p>
            <a:r>
              <a:rPr lang="en-US" dirty="0" smtClean="0">
                <a:latin typeface="Mongolian Baiti" pitchFamily="66" charset="0"/>
                <a:cs typeface="Mongolian Baiti" pitchFamily="66" charset="0"/>
              </a:rPr>
              <a:t>It combines with specific proteins to form retinal pigment called: </a:t>
            </a:r>
            <a:r>
              <a:rPr lang="en-US" dirty="0" smtClean="0">
                <a:solidFill>
                  <a:schemeClr val="tx2"/>
                </a:solidFill>
                <a:latin typeface="Mongolian Baiti" pitchFamily="66" charset="0"/>
                <a:cs typeface="Mongolian Baiti" pitchFamily="66" charset="0"/>
              </a:rPr>
              <a:t>rhodopsin</a:t>
            </a:r>
            <a:r>
              <a:rPr lang="en-US" dirty="0" smtClean="0">
                <a:latin typeface="Mongolian Baiti" pitchFamily="66" charset="0"/>
                <a:cs typeface="Mongolian Baiti" pitchFamily="66" charset="0"/>
              </a:rPr>
              <a:t> and </a:t>
            </a:r>
            <a:r>
              <a:rPr lang="en-US" dirty="0" smtClean="0">
                <a:solidFill>
                  <a:schemeClr val="accent1"/>
                </a:solidFill>
                <a:latin typeface="Mongolian Baiti" pitchFamily="66" charset="0"/>
                <a:cs typeface="Mongolian Baiti" pitchFamily="66" charset="0"/>
              </a:rPr>
              <a:t>iodopsin</a:t>
            </a:r>
            <a:r>
              <a:rPr lang="en-US" dirty="0" smtClean="0">
                <a:latin typeface="Mongolian Baiti" pitchFamily="66" charset="0"/>
                <a:cs typeface="Mongolian Baiti" pitchFamily="66" charset="0"/>
              </a:rPr>
              <a:t>.</a:t>
            </a:r>
          </a:p>
          <a:p>
            <a:r>
              <a:rPr lang="en-US" dirty="0" smtClean="0">
                <a:latin typeface="Mongolian Baiti" pitchFamily="66" charset="0"/>
                <a:cs typeface="Mongolian Baiti" pitchFamily="66" charset="0"/>
              </a:rPr>
              <a:t>These are essential for provision of deem light.</a:t>
            </a:r>
          </a:p>
          <a:p>
            <a:r>
              <a:rPr lang="en-US" dirty="0" smtClean="0">
                <a:latin typeface="Mongolian Baiti" pitchFamily="66" charset="0"/>
                <a:cs typeface="Mongolian Baiti" pitchFamily="66" charset="0"/>
              </a:rPr>
              <a:t>Its necessary for the development of bone and teeth and essential in the formation of epithelia of the skin, eyes and other body systems.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b="1" dirty="0" smtClean="0"/>
              <a:t>VITAMIN A DEFICIENCY</a:t>
            </a:r>
            <a:endParaRPr 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latin typeface="Mongolian Baiti" pitchFamily="66" charset="0"/>
                <a:cs typeface="Mongolian Baiti" pitchFamily="66" charset="0"/>
              </a:rPr>
              <a:t>It also helps to build body resistance against diseases promote good health, help in growth and development and improve eyesight.</a:t>
            </a:r>
          </a:p>
          <a:p>
            <a:r>
              <a:rPr lang="en-US" dirty="0" smtClean="0">
                <a:latin typeface="Mongolian Baiti" pitchFamily="66" charset="0"/>
                <a:cs typeface="Mongolian Baiti" pitchFamily="66" charset="0"/>
              </a:rPr>
              <a:t>Children btn 0-6yrs are among the risk group of people with deficiencies.</a:t>
            </a:r>
          </a:p>
          <a:p>
            <a:r>
              <a:rPr lang="en-US" b="1" dirty="0" smtClean="0">
                <a:latin typeface="Mongolian Baiti" pitchFamily="66" charset="0"/>
                <a:cs typeface="Mongolian Baiti" pitchFamily="66" charset="0"/>
              </a:rPr>
              <a:t> FOODSTUFFS ARE RICH IN VIT A;</a:t>
            </a:r>
          </a:p>
          <a:p>
            <a:pPr marL="514350" indent="-514350">
              <a:buFont typeface="Wingdings" pitchFamily="2" charset="2"/>
              <a:buChar char="Ø"/>
            </a:pPr>
            <a:r>
              <a:rPr lang="en-US" dirty="0" smtClean="0">
                <a:latin typeface="Mongolian Baiti" pitchFamily="66" charset="0"/>
                <a:cs typeface="Mongolian Baiti" pitchFamily="66" charset="0"/>
              </a:rPr>
              <a:t>Breast milk</a:t>
            </a:r>
          </a:p>
          <a:p>
            <a:pPr marL="514350" indent="-514350">
              <a:buFont typeface="Wingdings" pitchFamily="2" charset="2"/>
              <a:buChar char="Ø"/>
            </a:pPr>
            <a:r>
              <a:rPr lang="en-US" dirty="0" smtClean="0">
                <a:latin typeface="Mongolian Baiti" pitchFamily="66" charset="0"/>
                <a:cs typeface="Mongolian Baiti" pitchFamily="66" charset="0"/>
              </a:rPr>
              <a:t>Other milk</a:t>
            </a:r>
          </a:p>
          <a:p>
            <a:pPr marL="514350" indent="-514350">
              <a:buFont typeface="Wingdings" pitchFamily="2" charset="2"/>
              <a:buChar char="Ø"/>
            </a:pPr>
            <a:r>
              <a:rPr lang="en-US" dirty="0" smtClean="0">
                <a:latin typeface="Mongolian Baiti" pitchFamily="66" charset="0"/>
                <a:cs typeface="Mongolian Baiti" pitchFamily="66" charset="0"/>
              </a:rPr>
              <a:t>Dark leaf vegetables </a:t>
            </a:r>
          </a:p>
          <a:p>
            <a:pPr marL="514350" indent="-514350">
              <a:buFont typeface="Wingdings" pitchFamily="2" charset="2"/>
              <a:buChar char="Ø"/>
            </a:pPr>
            <a:r>
              <a:rPr lang="en-US" dirty="0" smtClean="0">
                <a:latin typeface="Mongolian Baiti" pitchFamily="66" charset="0"/>
                <a:cs typeface="Mongolian Baiti" pitchFamily="66" charset="0"/>
              </a:rPr>
              <a:t>Carrots</a:t>
            </a:r>
          </a:p>
          <a:p>
            <a:pPr marL="514350" indent="-514350">
              <a:buFont typeface="Wingdings" pitchFamily="2" charset="2"/>
              <a:buChar char="Ø"/>
            </a:pPr>
            <a:r>
              <a:rPr lang="en-US" dirty="0" smtClean="0">
                <a:latin typeface="Mongolian Baiti" pitchFamily="66" charset="0"/>
                <a:cs typeface="Mongolian Baiti" pitchFamily="66" charset="0"/>
              </a:rPr>
              <a:t>Meat </a:t>
            </a:r>
          </a:p>
          <a:p>
            <a:pPr marL="514350" indent="-514350">
              <a:buFont typeface="Wingdings" pitchFamily="2" charset="2"/>
              <a:buChar char="Ø"/>
            </a:pPr>
            <a:r>
              <a:rPr lang="en-US" dirty="0" smtClean="0">
                <a:latin typeface="Mongolian Baiti" pitchFamily="66" charset="0"/>
                <a:cs typeface="Mongolian Baiti" pitchFamily="66" charset="0"/>
              </a:rPr>
              <a:t>Fish</a:t>
            </a:r>
          </a:p>
          <a:p>
            <a:pPr marL="514350" indent="-514350">
              <a:buFont typeface="Wingdings" pitchFamily="2" charset="2"/>
              <a:buChar char="Ø"/>
            </a:pPr>
            <a:r>
              <a:rPr lang="en-US" dirty="0" smtClean="0">
                <a:latin typeface="Mongolian Baiti" pitchFamily="66" charset="0"/>
                <a:cs typeface="Mongolian Baiti" pitchFamily="66" charset="0"/>
              </a:rPr>
              <a:t>Blue bird</a:t>
            </a:r>
          </a:p>
          <a:p>
            <a:pPr marL="514350" indent="-514350">
              <a:buFont typeface="+mj-lt"/>
              <a:buAutoNum type="arabicPeriod"/>
            </a:pPr>
            <a:endParaRPr lang="en-US" dirty="0" smtClean="0"/>
          </a:p>
          <a:p>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latin typeface="Mongolian Baiti" pitchFamily="66" charset="0"/>
                <a:cs typeface="Mongolian Baiti" pitchFamily="66" charset="0"/>
              </a:rPr>
              <a:t>Reversible dryness of the conjunctiva and exotealmia in early  ages.</a:t>
            </a:r>
          </a:p>
          <a:p>
            <a:r>
              <a:rPr lang="en-US" dirty="0" smtClean="0">
                <a:latin typeface="Mongolian Baiti" pitchFamily="66" charset="0"/>
                <a:cs typeface="Mongolian Baiti" pitchFamily="66" charset="0"/>
              </a:rPr>
              <a:t>Night blindness during early stages.</a:t>
            </a:r>
          </a:p>
          <a:p>
            <a:r>
              <a:rPr lang="en-US" dirty="0" smtClean="0">
                <a:latin typeface="Mongolian Baiti" pitchFamily="66" charset="0"/>
                <a:cs typeface="Mongolian Baiti" pitchFamily="66" charset="0"/>
              </a:rPr>
              <a:t>Kerotomalasia, irreversible corneal damage with streaming rupture of the eye ball causing blindness.</a:t>
            </a:r>
          </a:p>
          <a:p>
            <a:r>
              <a:rPr lang="en-US" dirty="0" smtClean="0">
                <a:latin typeface="Mongolian Baiti" pitchFamily="66" charset="0"/>
                <a:cs typeface="Mongolian Baiti" pitchFamily="66" charset="0"/>
              </a:rPr>
              <a:t>Bitols parts often seen at the lateral part of the sclera of the eye.</a:t>
            </a:r>
          </a:p>
          <a:p>
            <a:r>
              <a:rPr lang="en-US" dirty="0" smtClean="0">
                <a:latin typeface="Mongolian Baiti" pitchFamily="66" charset="0"/>
                <a:cs typeface="Mongolian Baiti" pitchFamily="66" charset="0"/>
              </a:rPr>
              <a:t>Vit A deficiency can be treated by administering 200,000  IU orally.</a:t>
            </a:r>
          </a:p>
          <a:p>
            <a:r>
              <a:rPr lang="en-US" dirty="0" smtClean="0">
                <a:latin typeface="Mongolian Baiti" pitchFamily="66" charset="0"/>
                <a:cs typeface="Mongolian Baiti" pitchFamily="66" charset="0"/>
              </a:rPr>
              <a:t>Start the following dose the second day.</a:t>
            </a:r>
          </a:p>
          <a:p>
            <a:r>
              <a:rPr lang="en-US" dirty="0" smtClean="0">
                <a:latin typeface="Mongolian Baiti" pitchFamily="66" charset="0"/>
                <a:cs typeface="Mongolian Baiti" pitchFamily="66" charset="0"/>
              </a:rPr>
              <a:t>In children below 12months the vit A dose is half.</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sz="3200" b="1" dirty="0" smtClean="0"/>
              <a:t>CLINICAL FEATURES OF VIT A DEFICIENCY</a:t>
            </a:r>
            <a:endParaRPr lang="en-US" sz="3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PROTEINS- all food stuffs that supply amino acids for the growth and repaire of body tissues </a:t>
            </a:r>
          </a:p>
          <a:p>
            <a:r>
              <a:rPr lang="en-US" dirty="0" smtClean="0">
                <a:latin typeface="Mongolian Baiti" pitchFamily="66" charset="0"/>
                <a:cs typeface="Mongolian Baiti" pitchFamily="66" charset="0"/>
              </a:rPr>
              <a:t>Protein play an important role in immunity and blood clotting mechanism, transport of body substances and regulation of osmotic pressure.</a:t>
            </a:r>
          </a:p>
          <a:p>
            <a:r>
              <a:rPr lang="en-US" dirty="0" smtClean="0">
                <a:latin typeface="Mongolian Baiti" pitchFamily="66" charset="0"/>
                <a:cs typeface="Mongolian Baiti" pitchFamily="66" charset="0"/>
              </a:rPr>
              <a:t>It follows therefore that a good amount should be given to patients especially children.</a:t>
            </a:r>
          </a:p>
          <a:p>
            <a:r>
              <a:rPr lang="en-US" dirty="0" smtClean="0">
                <a:latin typeface="Mongolian Baiti" pitchFamily="66" charset="0"/>
                <a:cs typeface="Mongolian Baiti" pitchFamily="66" charset="0"/>
              </a:rPr>
              <a:t>When taken into the body protein are broken down into amino acids which are then absorbed in the blood </a:t>
            </a:r>
            <a:r>
              <a:rPr lang="en-US" dirty="0" smtClean="0"/>
              <a:t>stream </a:t>
            </a:r>
            <a:r>
              <a:rPr lang="en-US" dirty="0" smtClean="0">
                <a:latin typeface="Mongolian Baiti" pitchFamily="66" charset="0"/>
                <a:cs typeface="Mongolian Baiti" pitchFamily="66" charset="0"/>
              </a:rPr>
              <a:t>via the villi in order to be utilized by the body.</a:t>
            </a:r>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Food nutrients and their functions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This is referred to as vit B complex because it consist of many natural components occurring together.</a:t>
            </a:r>
          </a:p>
          <a:p>
            <a:r>
              <a:rPr lang="en-US" dirty="0" smtClean="0">
                <a:latin typeface="Mongolian Baiti" pitchFamily="66" charset="0"/>
                <a:cs typeface="Mongolian Baiti" pitchFamily="66" charset="0"/>
              </a:rPr>
              <a:t>The deficiency of one factor is uncommon </a:t>
            </a:r>
          </a:p>
          <a:p>
            <a:r>
              <a:rPr lang="en-US" dirty="0" smtClean="0">
                <a:latin typeface="Mongolian Baiti" pitchFamily="66" charset="0"/>
                <a:cs typeface="Mongolian Baiti" pitchFamily="66" charset="0"/>
              </a:rPr>
              <a:t>A deficiency of vit B (thyminc/aureurine) is usually associated with rise and polished diet. </a:t>
            </a:r>
          </a:p>
          <a:p>
            <a:r>
              <a:rPr lang="en-US" dirty="0" smtClean="0">
                <a:latin typeface="Mongolian Baiti" pitchFamily="66" charset="0"/>
                <a:cs typeface="Mongolian Baiti" pitchFamily="66" charset="0"/>
              </a:rPr>
              <a:t>Its relatively uncommon in the African continent but when it does it occurs the children who suffer from Beriberi characterized by muscle weakness which may cause cardiac failure.</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b="1" dirty="0" smtClean="0"/>
              <a:t>VITAMIN B DEFICIENCY</a:t>
            </a:r>
            <a:endParaRPr lang="en-US"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Deficiencies lead to mucous membrane duplication leading to dry clacked lips, glossitis, stomatitis.</a:t>
            </a:r>
          </a:p>
          <a:p>
            <a:r>
              <a:rPr lang="en-US" dirty="0" smtClean="0">
                <a:latin typeface="Mongolian Baiti" pitchFamily="66" charset="0"/>
                <a:cs typeface="Mongolian Baiti" pitchFamily="66" charset="0"/>
              </a:rPr>
              <a:t>Nicotinic acid deficiencies is a problem that mainly affects adults in pellagra </a:t>
            </a:r>
          </a:p>
          <a:p>
            <a:pPr>
              <a:buNone/>
            </a:pPr>
            <a:r>
              <a:rPr lang="en-US" dirty="0" smtClean="0">
                <a:latin typeface="Mongolian Baiti" pitchFamily="66" charset="0"/>
                <a:cs typeface="Mongolian Baiti" pitchFamily="66" charset="0"/>
              </a:rPr>
              <a:t>         </a:t>
            </a:r>
            <a:r>
              <a:rPr lang="en-US" b="1" dirty="0" smtClean="0">
                <a:solidFill>
                  <a:schemeClr val="accent1"/>
                </a:solidFill>
                <a:latin typeface="Mongolian Baiti" pitchFamily="66" charset="0"/>
                <a:cs typeface="Mongolian Baiti" pitchFamily="66" charset="0"/>
              </a:rPr>
              <a:t>FOLIC ACID/ FOLATE ( VITAMIN B 12) </a:t>
            </a:r>
          </a:p>
          <a:p>
            <a:r>
              <a:rPr lang="en-US" dirty="0" smtClean="0">
                <a:latin typeface="Mongolian Baiti" pitchFamily="66" charset="0"/>
                <a:cs typeface="Mongolian Baiti" pitchFamily="66" charset="0"/>
              </a:rPr>
              <a:t>Deficiencies are rare in children though common in pregnant mothers and other conditions like recurrent hemolagic anemia and malaria where demand for manufactured  RBCs is high.</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b="1" dirty="0" smtClean="0">
                <a:latin typeface="Algerian" pitchFamily="82" charset="0"/>
              </a:rPr>
              <a:t>Vitamin b2 (riboflavin)</a:t>
            </a:r>
            <a:endParaRPr lang="en-US" b="1" dirty="0">
              <a:latin typeface="Algerian" pitchFamily="82"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A lack of vit B12 may be a contributing factor to anemia </a:t>
            </a:r>
          </a:p>
          <a:p>
            <a:r>
              <a:rPr lang="en-US" dirty="0" smtClean="0">
                <a:latin typeface="Mongolian Baiti" pitchFamily="66" charset="0"/>
                <a:cs typeface="Mongolian Baiti" pitchFamily="66" charset="0"/>
              </a:rPr>
              <a:t>The RX of vit B12 deficiencies usually involves vit B complex  in form of multivit most the oral adm.</a:t>
            </a:r>
          </a:p>
          <a:p>
            <a:pPr>
              <a:buNone/>
            </a:pPr>
            <a:r>
              <a:rPr lang="en-US" b="1" dirty="0" smtClean="0">
                <a:latin typeface="Mongolian Baiti" pitchFamily="66" charset="0"/>
                <a:cs typeface="Mongolian Baiti" pitchFamily="66" charset="0"/>
              </a:rPr>
              <a:t>         </a:t>
            </a:r>
            <a:r>
              <a:rPr lang="en-US" b="1" dirty="0" smtClean="0">
                <a:solidFill>
                  <a:schemeClr val="tx2"/>
                </a:solidFill>
                <a:latin typeface="Mongolian Baiti" pitchFamily="66" charset="0"/>
                <a:cs typeface="Mongolian Baiti" pitchFamily="66" charset="0"/>
              </a:rPr>
              <a:t>VITAMIN C DEFICIENCY </a:t>
            </a:r>
          </a:p>
          <a:p>
            <a:r>
              <a:rPr lang="en-US" dirty="0" smtClean="0">
                <a:latin typeface="Mongolian Baiti" pitchFamily="66" charset="0"/>
                <a:cs typeface="Mongolian Baiti" pitchFamily="66" charset="0"/>
              </a:rPr>
              <a:t>Also ascorbic acid is found in given vegetables  and fruit juice.</a:t>
            </a:r>
          </a:p>
          <a:p>
            <a:r>
              <a:rPr lang="en-US" dirty="0" smtClean="0">
                <a:latin typeface="Mongolian Baiti" pitchFamily="66" charset="0"/>
                <a:cs typeface="Mongolian Baiti" pitchFamily="66" charset="0"/>
              </a:rPr>
              <a:t>Useful in the iron absorption from the intestines to the blood stream for promotion of would healing.</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latin typeface="Mongolian Baiti" pitchFamily="66" charset="0"/>
                <a:cs typeface="Mongolian Baiti" pitchFamily="66" charset="0"/>
              </a:rPr>
              <a:t>A deficiency of vit C leads to scurvy, occurs in children btn 6-16 months of age.</a:t>
            </a:r>
          </a:p>
          <a:p>
            <a:r>
              <a:rPr lang="en-US" dirty="0" smtClean="0">
                <a:latin typeface="Mongolian Baiti" pitchFamily="66" charset="0"/>
                <a:cs typeface="Mongolian Baiti" pitchFamily="66" charset="0"/>
              </a:rPr>
              <a:t>Scurvy is characterized by heamorrege in the skin, gums, and under periosteoum of long bones witch becomes very painful.</a:t>
            </a:r>
          </a:p>
          <a:p>
            <a:r>
              <a:rPr lang="en-US" dirty="0" smtClean="0">
                <a:latin typeface="Mongolian Baiti" pitchFamily="66" charset="0"/>
                <a:cs typeface="Mongolian Baiti" pitchFamily="66" charset="0"/>
              </a:rPr>
              <a:t>RX involves course of ascorbic acid tablets witch are quite easily absorbable, vegetables, fruits and fruit juices are also successful  to prevent deficiency.</a:t>
            </a:r>
          </a:p>
          <a:p>
            <a:r>
              <a:rPr lang="en-US" dirty="0" smtClean="0">
                <a:latin typeface="Mongolian Baiti" pitchFamily="66" charset="0"/>
                <a:cs typeface="Mongolian Baiti" pitchFamily="66" charset="0"/>
              </a:rPr>
              <a:t>Vit D is essential for development of strong bones and teeth </a:t>
            </a:r>
          </a:p>
          <a:p>
            <a:r>
              <a:rPr lang="en-US" dirty="0" smtClean="0">
                <a:latin typeface="Mongolian Baiti" pitchFamily="66" charset="0"/>
                <a:cs typeface="Mongolian Baiti" pitchFamily="66" charset="0"/>
              </a:rPr>
              <a:t>A deficiency of vit D affects the epithelial structure of the skin, mucous membranes and the eye.</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7239000" cy="4846320"/>
          </a:xfrm>
        </p:spPr>
        <p:txBody>
          <a:bodyPr/>
          <a:lstStyle/>
          <a:p>
            <a:r>
              <a:rPr lang="en-US" dirty="0" smtClean="0">
                <a:latin typeface="Mongolian Baiti" pitchFamily="66" charset="0"/>
                <a:cs typeface="Mongolian Baiti" pitchFamily="66" charset="0"/>
              </a:rPr>
              <a:t>Can be described as failure in the mineralization of rapid growing bones or oestioid tissues. </a:t>
            </a:r>
          </a:p>
          <a:p>
            <a:r>
              <a:rPr lang="en-US" dirty="0" smtClean="0">
                <a:latin typeface="Mongolian Baiti" pitchFamily="66" charset="0"/>
                <a:cs typeface="Mongolian Baiti" pitchFamily="66" charset="0"/>
              </a:rPr>
              <a:t>It mostly occur in infants, toddlers and adolescents and is mainly as a result of vitamin deficiencies.</a:t>
            </a:r>
          </a:p>
          <a:p>
            <a:r>
              <a:rPr lang="en-US" dirty="0" smtClean="0">
                <a:latin typeface="Mongolian Baiti" pitchFamily="66" charset="0"/>
                <a:cs typeface="Mongolian Baiti" pitchFamily="66" charset="0"/>
              </a:rPr>
              <a:t>Childhood achieved rickets occurs when the diet lacks adequate vit D which is essential  for the metabolism of Ca2+ and P necessary for good growth of the bones.</a:t>
            </a:r>
            <a:endParaRPr lang="en-US" dirty="0">
              <a:latin typeface="Mongolian Baiti" pitchFamily="66" charset="0"/>
              <a:cs typeface="Mongolian Baiti" pitchFamily="66" charset="0"/>
            </a:endParaRPr>
          </a:p>
        </p:txBody>
      </p:sp>
      <p:sp>
        <p:nvSpPr>
          <p:cNvPr id="2" name="Title 1"/>
          <p:cNvSpPr>
            <a:spLocks noGrp="1"/>
          </p:cNvSpPr>
          <p:nvPr>
            <p:ph type="title"/>
          </p:nvPr>
        </p:nvSpPr>
        <p:spPr>
          <a:xfrm>
            <a:off x="457200" y="704088"/>
            <a:ext cx="8229600" cy="591312"/>
          </a:xfrm>
        </p:spPr>
        <p:txBody>
          <a:bodyPr>
            <a:normAutofit/>
          </a:bodyPr>
          <a:lstStyle/>
          <a:p>
            <a:r>
              <a:rPr lang="en-US" sz="3200" dirty="0" err="1" smtClean="0">
                <a:latin typeface="Algerian" pitchFamily="82" charset="0"/>
              </a:rPr>
              <a:t>Ricket</a:t>
            </a:r>
            <a:r>
              <a:rPr lang="en-US" sz="3200" b="1" dirty="0" smtClean="0">
                <a:latin typeface="Algerian" pitchFamily="82" charset="0"/>
              </a:rPr>
              <a:t> </a:t>
            </a:r>
            <a:endParaRPr lang="en-US" sz="3200" b="1" dirty="0">
              <a:latin typeface="Algerian" pitchFamily="82"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Its failure in the mineralization of mature bones </a:t>
            </a:r>
          </a:p>
          <a:p>
            <a:r>
              <a:rPr lang="en-US" dirty="0" smtClean="0">
                <a:latin typeface="Mongolian Baiti" pitchFamily="66" charset="0"/>
                <a:cs typeface="Mongolian Baiti" pitchFamily="66" charset="0"/>
              </a:rPr>
              <a:t>Common in people who stay indoors.</a:t>
            </a:r>
          </a:p>
          <a:p>
            <a:r>
              <a:rPr lang="en-US" dirty="0" smtClean="0">
                <a:latin typeface="Mongolian Baiti" pitchFamily="66" charset="0"/>
                <a:cs typeface="Mongolian Baiti" pitchFamily="66" charset="0"/>
              </a:rPr>
              <a:t>Occurs in adults whose bones are already fully grown.</a:t>
            </a:r>
          </a:p>
          <a:p>
            <a:r>
              <a:rPr lang="en-US" dirty="0" smtClean="0">
                <a:latin typeface="Mongolian Baiti" pitchFamily="66" charset="0"/>
                <a:cs typeface="Mongolian Baiti" pitchFamily="66" charset="0"/>
              </a:rPr>
              <a:t>   </a:t>
            </a:r>
            <a:r>
              <a:rPr lang="en-US" b="1" dirty="0" smtClean="0">
                <a:solidFill>
                  <a:schemeClr val="tx2"/>
                </a:solidFill>
                <a:latin typeface="Mongolian Baiti" pitchFamily="66" charset="0"/>
                <a:cs typeface="Mongolian Baiti" pitchFamily="66" charset="0"/>
              </a:rPr>
              <a:t>FACTORS PREDISPOSING TO RICKETS</a:t>
            </a:r>
          </a:p>
          <a:p>
            <a:r>
              <a:rPr lang="en-US" dirty="0" smtClean="0">
                <a:latin typeface="Mongolian Baiti" pitchFamily="66" charset="0"/>
                <a:cs typeface="Mongolian Baiti" pitchFamily="66" charset="0"/>
              </a:rPr>
              <a:t>Premature babies and are often predisposed because the deposits of Ca and P at birth are inadequate for the infants rapid growth.</a:t>
            </a:r>
          </a:p>
          <a:p>
            <a:r>
              <a:rPr lang="en-US" dirty="0" smtClean="0">
                <a:latin typeface="Mongolian Baiti" pitchFamily="66" charset="0"/>
                <a:cs typeface="Mongolian Baiti" pitchFamily="66" charset="0"/>
              </a:rPr>
              <a:t>A failure to expose infants to sunlight may result to deficiencies.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oestiomalacia</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Heredity factors can also be crucial for instance dark skinned people tend to block the U.V light that triggers vitamin D production leading to insufficient quanties of the afforminited vitamins.</a:t>
            </a:r>
          </a:p>
          <a:p>
            <a:r>
              <a:rPr lang="en-US" dirty="0" smtClean="0">
                <a:latin typeface="Mongolian Baiti" pitchFamily="66" charset="0"/>
                <a:cs typeface="Mongolian Baiti" pitchFamily="66" charset="0"/>
              </a:rPr>
              <a:t>Soon after birth the infant receives vit D from the mother </a:t>
            </a:r>
          </a:p>
          <a:p>
            <a:r>
              <a:rPr lang="en-US" dirty="0" smtClean="0">
                <a:latin typeface="Mongolian Baiti" pitchFamily="66" charset="0"/>
                <a:cs typeface="Mongolian Baiti" pitchFamily="66" charset="0"/>
              </a:rPr>
              <a:t>If the mother doesn’t breast feed adequately the baby may soon become deficient of vitamin D.</a:t>
            </a:r>
          </a:p>
          <a:p>
            <a:pPr>
              <a:buNone/>
            </a:pPr>
            <a:endParaRPr lang="en-US" dirty="0"/>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Similarly if the mother continues to breast feed but her own intake is inadequate the baby will suffer the same condition.</a:t>
            </a:r>
          </a:p>
          <a:p>
            <a:r>
              <a:rPr lang="en-US" dirty="0" smtClean="0">
                <a:latin typeface="Mongolian Baiti" pitchFamily="66" charset="0"/>
                <a:cs typeface="Mongolian Baiti" pitchFamily="66" charset="0"/>
              </a:rPr>
              <a:t>Cultural religious believes   e.g. vegetarianism may lead to vit D deficiency if the child is not exposed to adequate milk and milk products and  their substitutes.</a:t>
            </a:r>
          </a:p>
          <a:p>
            <a:r>
              <a:rPr lang="en-US" dirty="0" smtClean="0">
                <a:latin typeface="Mongolian Baiti" pitchFamily="66" charset="0"/>
                <a:cs typeface="Mongolian Baiti" pitchFamily="66" charset="0"/>
              </a:rPr>
              <a:t>The infant may have certain dses of celiac disease who may interfere with Ca and P metabolism may be predisposing factors though it occur mainly in adults.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The extent of rickets manifestation will depend on the age at which it occurs i.e. in children but it most notable in the 1</a:t>
            </a:r>
            <a:r>
              <a:rPr lang="en-US" baseline="30000" dirty="0" smtClean="0">
                <a:latin typeface="Mongolian Baiti" pitchFamily="66" charset="0"/>
                <a:cs typeface="Mongolian Baiti" pitchFamily="66" charset="0"/>
              </a:rPr>
              <a:t>st</a:t>
            </a:r>
            <a:r>
              <a:rPr lang="en-US" dirty="0" smtClean="0">
                <a:latin typeface="Mongolian Baiti" pitchFamily="66" charset="0"/>
                <a:cs typeface="Mongolian Baiti" pitchFamily="66" charset="0"/>
              </a:rPr>
              <a:t> or 2</a:t>
            </a:r>
            <a:r>
              <a:rPr lang="en-US" baseline="30000" dirty="0" smtClean="0">
                <a:latin typeface="Mongolian Baiti" pitchFamily="66" charset="0"/>
                <a:cs typeface="Mongolian Baiti" pitchFamily="66" charset="0"/>
              </a:rPr>
              <a:t>nd</a:t>
            </a:r>
            <a:r>
              <a:rPr lang="en-US" dirty="0" smtClean="0">
                <a:latin typeface="Mongolian Baiti" pitchFamily="66" charset="0"/>
                <a:cs typeface="Mongolian Baiti" pitchFamily="66" charset="0"/>
              </a:rPr>
              <a:t> year of life.</a:t>
            </a:r>
          </a:p>
          <a:p>
            <a:r>
              <a:rPr lang="en-US" dirty="0" smtClean="0">
                <a:latin typeface="Mongolian Baiti" pitchFamily="66" charset="0"/>
                <a:cs typeface="Mongolian Baiti" pitchFamily="66" charset="0"/>
              </a:rPr>
              <a:t>On the head the </a:t>
            </a:r>
            <a:r>
              <a:rPr lang="en-US" dirty="0" smtClean="0">
                <a:latin typeface="Mongolian Baiti" pitchFamily="66" charset="0"/>
                <a:cs typeface="Mongolian Baiti" pitchFamily="66" charset="0"/>
              </a:rPr>
              <a:t>anterior </a:t>
            </a:r>
            <a:r>
              <a:rPr lang="en-US" dirty="0" smtClean="0">
                <a:latin typeface="Mongolian Baiti" pitchFamily="66" charset="0"/>
                <a:cs typeface="Mongolian Baiti" pitchFamily="66" charset="0"/>
              </a:rPr>
              <a:t>fontanel takes longer than usual to close while the cranium appears soft.</a:t>
            </a:r>
          </a:p>
          <a:p>
            <a:r>
              <a:rPr lang="en-US" dirty="0" smtClean="0">
                <a:latin typeface="Mongolian Baiti" pitchFamily="66" charset="0"/>
                <a:cs typeface="Mongolian Baiti" pitchFamily="66" charset="0"/>
              </a:rPr>
              <a:t>Dentition is also delayed and teeth are definitive.</a:t>
            </a:r>
          </a:p>
          <a:p>
            <a:r>
              <a:rPr lang="en-US" dirty="0" smtClean="0">
                <a:latin typeface="Mongolian Baiti" pitchFamily="66" charset="0"/>
                <a:cs typeface="Mongolian Baiti" pitchFamily="66" charset="0"/>
              </a:rPr>
              <a:t>There is apparent forward projection of the sternum on the chest and there is tendency of RTI,</a:t>
            </a:r>
          </a:p>
        </p:txBody>
      </p:sp>
      <p:sp>
        <p:nvSpPr>
          <p:cNvPr id="2" name="Title 1"/>
          <p:cNvSpPr>
            <a:spLocks noGrp="1"/>
          </p:cNvSpPr>
          <p:nvPr>
            <p:ph type="title"/>
          </p:nvPr>
        </p:nvSpPr>
        <p:spPr/>
        <p:txBody>
          <a:bodyPr>
            <a:normAutofit/>
          </a:bodyPr>
          <a:lstStyle/>
          <a:p>
            <a:r>
              <a:rPr lang="en-US" sz="3200" dirty="0" smtClean="0">
                <a:latin typeface="Algerian" pitchFamily="82" charset="0"/>
              </a:rPr>
              <a:t>Clinical features of rickets</a:t>
            </a:r>
            <a:endParaRPr lang="en-US" sz="3200" dirty="0">
              <a:latin typeface="Algerian" pitchFamily="82"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The pelvic bone may become flatted, this may eventually lead to obstetric problem in their reproductive age. </a:t>
            </a:r>
          </a:p>
          <a:p>
            <a:r>
              <a:rPr lang="en-US" dirty="0" smtClean="0">
                <a:latin typeface="Mongolian Baiti" pitchFamily="66" charset="0"/>
                <a:cs typeface="Mongolian Baiti" pitchFamily="66" charset="0"/>
              </a:rPr>
              <a:t>Abdomen may protrude </a:t>
            </a:r>
          </a:p>
          <a:p>
            <a:r>
              <a:rPr lang="en-US" dirty="0" smtClean="0">
                <a:latin typeface="Mongolian Baiti" pitchFamily="66" charset="0"/>
                <a:cs typeface="Mongolian Baiti" pitchFamily="66" charset="0"/>
              </a:rPr>
              <a:t>Sweating, diarrhea and vomiting may occasionally be present.</a:t>
            </a:r>
          </a:p>
          <a:p>
            <a:r>
              <a:rPr lang="en-US" dirty="0" smtClean="0">
                <a:latin typeface="Mongolian Baiti" pitchFamily="66" charset="0"/>
                <a:cs typeface="Mongolian Baiti" pitchFamily="66" charset="0"/>
              </a:rPr>
              <a:t>The child is often miserable and sleeps less at night.</a:t>
            </a:r>
          </a:p>
          <a:p>
            <a:r>
              <a:rPr lang="en-US" dirty="0" smtClean="0">
                <a:latin typeface="Mongolian Baiti" pitchFamily="66" charset="0"/>
                <a:cs typeface="Mongolian Baiti" pitchFamily="66" charset="0"/>
              </a:rPr>
              <a:t>Tetong (shaking) may be present.</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t>C0NT……………..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SOURCES OF PROTEIN</a:t>
            </a:r>
            <a:endParaRPr lang="en-US" b="1" dirty="0"/>
          </a:p>
        </p:txBody>
      </p:sp>
      <p:sp>
        <p:nvSpPr>
          <p:cNvPr id="5" name="Text Placeholder 4"/>
          <p:cNvSpPr>
            <a:spLocks noGrp="1"/>
          </p:cNvSpPr>
          <p:nvPr>
            <p:ph type="body" idx="1"/>
          </p:nvPr>
        </p:nvSpPr>
        <p:spPr>
          <a:xfrm>
            <a:off x="304800" y="1905000"/>
            <a:ext cx="4040188" cy="1295400"/>
          </a:xfrm>
        </p:spPr>
        <p:txBody>
          <a:bodyPr/>
          <a:lstStyle/>
          <a:p>
            <a:r>
              <a:rPr lang="en-US" dirty="0" smtClean="0"/>
              <a:t>ANIMAL</a:t>
            </a:r>
          </a:p>
          <a:p>
            <a:endParaRPr lang="en-US" dirty="0"/>
          </a:p>
        </p:txBody>
      </p:sp>
      <p:sp>
        <p:nvSpPr>
          <p:cNvPr id="7" name="Text Placeholder 6"/>
          <p:cNvSpPr>
            <a:spLocks noGrp="1"/>
          </p:cNvSpPr>
          <p:nvPr>
            <p:ph type="body" sz="half" idx="3"/>
          </p:nvPr>
        </p:nvSpPr>
        <p:spPr>
          <a:xfrm>
            <a:off x="4645025" y="1859757"/>
            <a:ext cx="4041775" cy="1340643"/>
          </a:xfrm>
        </p:spPr>
        <p:txBody>
          <a:bodyPr/>
          <a:lstStyle/>
          <a:p>
            <a:r>
              <a:rPr lang="en-US" dirty="0" smtClean="0"/>
              <a:t>PLANT</a:t>
            </a:r>
          </a:p>
          <a:p>
            <a:endParaRPr lang="en-US" dirty="0"/>
          </a:p>
        </p:txBody>
      </p:sp>
      <p:sp>
        <p:nvSpPr>
          <p:cNvPr id="6" name="Content Placeholder 5"/>
          <p:cNvSpPr>
            <a:spLocks noGrp="1"/>
          </p:cNvSpPr>
          <p:nvPr>
            <p:ph sz="quarter" idx="2"/>
          </p:nvPr>
        </p:nvSpPr>
        <p:spPr/>
        <p:txBody>
          <a:bodyPr/>
          <a:lstStyle/>
          <a:p>
            <a:pPr marL="457200" indent="-457200">
              <a:buFont typeface="+mj-lt"/>
              <a:buAutoNum type="arabicPeriod"/>
            </a:pPr>
            <a:r>
              <a:rPr lang="en-US" dirty="0" smtClean="0">
                <a:latin typeface="Mongolian Baiti" pitchFamily="66" charset="0"/>
                <a:cs typeface="Mongolian Baiti" pitchFamily="66" charset="0"/>
              </a:rPr>
              <a:t>Meat</a:t>
            </a:r>
          </a:p>
          <a:p>
            <a:pPr marL="457200" indent="-457200">
              <a:buFont typeface="+mj-lt"/>
              <a:buAutoNum type="arabicPeriod"/>
            </a:pPr>
            <a:r>
              <a:rPr lang="en-US" dirty="0" smtClean="0">
                <a:latin typeface="Mongolian Baiti" pitchFamily="66" charset="0"/>
                <a:cs typeface="Mongolian Baiti" pitchFamily="66" charset="0"/>
              </a:rPr>
              <a:t>Chicken</a:t>
            </a:r>
          </a:p>
          <a:p>
            <a:pPr marL="457200" indent="-457200">
              <a:buFont typeface="+mj-lt"/>
              <a:buAutoNum type="arabicPeriod"/>
            </a:pPr>
            <a:r>
              <a:rPr lang="en-US" dirty="0" smtClean="0">
                <a:latin typeface="Mongolian Baiti" pitchFamily="66" charset="0"/>
                <a:cs typeface="Mongolian Baiti" pitchFamily="66" charset="0"/>
              </a:rPr>
              <a:t>Fish</a:t>
            </a:r>
          </a:p>
          <a:p>
            <a:pPr marL="457200" indent="-457200">
              <a:buFont typeface="+mj-lt"/>
              <a:buAutoNum type="arabicPeriod"/>
            </a:pPr>
            <a:r>
              <a:rPr lang="en-US" dirty="0" smtClean="0">
                <a:latin typeface="Mongolian Baiti" pitchFamily="66" charset="0"/>
                <a:cs typeface="Mongolian Baiti" pitchFamily="66" charset="0"/>
              </a:rPr>
              <a:t>eggs</a:t>
            </a:r>
          </a:p>
          <a:p>
            <a:pPr marL="457200" indent="-457200">
              <a:buFont typeface="+mj-lt"/>
              <a:buAutoNum type="arabicPeriod"/>
            </a:pPr>
            <a:endParaRPr lang="en-US" dirty="0"/>
          </a:p>
        </p:txBody>
      </p:sp>
      <p:sp>
        <p:nvSpPr>
          <p:cNvPr id="8" name="Content Placeholder 7"/>
          <p:cNvSpPr>
            <a:spLocks noGrp="1"/>
          </p:cNvSpPr>
          <p:nvPr>
            <p:ph sz="quarter" idx="4"/>
          </p:nvPr>
        </p:nvSpPr>
        <p:spPr/>
        <p:txBody>
          <a:bodyPr/>
          <a:lstStyle/>
          <a:p>
            <a:pPr marL="457200" indent="-457200">
              <a:buFont typeface="+mj-lt"/>
              <a:buAutoNum type="arabicPeriod"/>
            </a:pPr>
            <a:r>
              <a:rPr lang="en-US" dirty="0" smtClean="0">
                <a:latin typeface="Mongolian Baiti" pitchFamily="66" charset="0"/>
                <a:cs typeface="Mongolian Baiti" pitchFamily="66" charset="0"/>
              </a:rPr>
              <a:t>Peas</a:t>
            </a:r>
          </a:p>
          <a:p>
            <a:pPr marL="457200" indent="-457200">
              <a:buFont typeface="+mj-lt"/>
              <a:buAutoNum type="arabicPeriod"/>
            </a:pPr>
            <a:r>
              <a:rPr lang="en-US" dirty="0" smtClean="0">
                <a:latin typeface="Mongolian Baiti" pitchFamily="66" charset="0"/>
                <a:cs typeface="Mongolian Baiti" pitchFamily="66" charset="0"/>
              </a:rPr>
              <a:t>Groundnuts</a:t>
            </a:r>
          </a:p>
          <a:p>
            <a:pPr marL="457200" indent="-457200">
              <a:buFont typeface="+mj-lt"/>
              <a:buAutoNum type="arabicPeriod"/>
            </a:pPr>
            <a:r>
              <a:rPr lang="en-US" dirty="0" smtClean="0">
                <a:latin typeface="Mongolian Baiti" pitchFamily="66" charset="0"/>
                <a:cs typeface="Mongolian Baiti" pitchFamily="66" charset="0"/>
              </a:rPr>
              <a:t>Beans </a:t>
            </a:r>
          </a:p>
          <a:p>
            <a:pPr marL="457200" indent="-457200">
              <a:buFont typeface="+mj-lt"/>
              <a:buAutoNum type="arabicPeriod"/>
            </a:pPr>
            <a:r>
              <a:rPr lang="en-US" dirty="0" smtClean="0">
                <a:latin typeface="Mongolian Baiti" pitchFamily="66" charset="0"/>
                <a:cs typeface="Mongolian Baiti" pitchFamily="66" charset="0"/>
              </a:rPr>
              <a:t>black beans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The nurse should begin with a personal HX to find out the type of food content the child is given.</a:t>
            </a:r>
          </a:p>
          <a:p>
            <a:r>
              <a:rPr lang="en-US" dirty="0" smtClean="0">
                <a:latin typeface="Mongolian Baiti" pitchFamily="66" charset="0"/>
                <a:cs typeface="Mongolian Baiti" pitchFamily="66" charset="0"/>
              </a:rPr>
              <a:t>Blood for electrolytes is taken paying concern to Ca and P ions levels.</a:t>
            </a:r>
          </a:p>
          <a:p>
            <a:r>
              <a:rPr lang="en-US" dirty="0" smtClean="0">
                <a:latin typeface="Mongolian Baiti" pitchFamily="66" charset="0"/>
                <a:cs typeface="Mongolian Baiti" pitchFamily="66" charset="0"/>
              </a:rPr>
              <a:t>An X-ray of wrists should be done showing widening of the distal end of the ulna and radius.</a:t>
            </a:r>
          </a:p>
          <a:p>
            <a:r>
              <a:rPr lang="en-US" dirty="0" smtClean="0">
                <a:latin typeface="Mongolian Baiti" pitchFamily="66" charset="0"/>
                <a:cs typeface="Mongolian Baiti" pitchFamily="66" charset="0"/>
              </a:rPr>
              <a:t>The bone end density is down.</a:t>
            </a:r>
          </a:p>
          <a:p>
            <a:r>
              <a:rPr lang="en-US" dirty="0" smtClean="0">
                <a:latin typeface="Mongolian Baiti" pitchFamily="66" charset="0"/>
                <a:cs typeface="Mongolian Baiti" pitchFamily="66" charset="0"/>
              </a:rPr>
              <a:t>Urine specimens is taken for Ca and P levels.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dirty="0" smtClean="0">
                <a:latin typeface="Algerian" pitchFamily="82" charset="0"/>
              </a:rPr>
              <a:t>Diagnostic investigations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latin typeface="Mongolian Baiti" pitchFamily="66" charset="0"/>
                <a:cs typeface="Mongolian Baiti" pitchFamily="66" charset="0"/>
              </a:rPr>
              <a:t>Can be cured at any age.</a:t>
            </a:r>
          </a:p>
          <a:p>
            <a:r>
              <a:rPr lang="en-US" dirty="0" smtClean="0">
                <a:latin typeface="Mongolian Baiti" pitchFamily="66" charset="0"/>
                <a:cs typeface="Mongolian Baiti" pitchFamily="66" charset="0"/>
              </a:rPr>
              <a:t>Care consist of giving adequate vit D and minerals in the diet.</a:t>
            </a:r>
          </a:p>
          <a:p>
            <a:r>
              <a:rPr lang="en-US" dirty="0" smtClean="0">
                <a:latin typeface="Mongolian Baiti" pitchFamily="66" charset="0"/>
                <a:cs typeface="Mongolian Baiti" pitchFamily="66" charset="0"/>
              </a:rPr>
              <a:t>Vit D supplements should be continued daily at the dose of 500-50,000IU</a:t>
            </a:r>
          </a:p>
          <a:p>
            <a:r>
              <a:rPr lang="en-US" dirty="0" smtClean="0">
                <a:latin typeface="Mongolian Baiti" pitchFamily="66" charset="0"/>
                <a:cs typeface="Mongolian Baiti" pitchFamily="66" charset="0"/>
              </a:rPr>
              <a:t>It can also be given orally/liver injection</a:t>
            </a:r>
          </a:p>
          <a:p>
            <a:r>
              <a:rPr lang="en-US" dirty="0" smtClean="0">
                <a:latin typeface="Mongolian Baiti" pitchFamily="66" charset="0"/>
                <a:cs typeface="Mongolian Baiti" pitchFamily="66" charset="0"/>
              </a:rPr>
              <a:t>The child should be exposed to sunlight daily.</a:t>
            </a:r>
          </a:p>
          <a:p>
            <a:r>
              <a:rPr lang="en-US" dirty="0" smtClean="0">
                <a:latin typeface="Mongolian Baiti" pitchFamily="66" charset="0"/>
                <a:cs typeface="Mongolian Baiti" pitchFamily="66" charset="0"/>
              </a:rPr>
              <a:t>Parents should be advised not to use napkins.</a:t>
            </a:r>
          </a:p>
          <a:p>
            <a:r>
              <a:rPr lang="en-US" dirty="0" smtClean="0">
                <a:latin typeface="Mongolian Baiti" pitchFamily="66" charset="0"/>
                <a:cs typeface="Mongolian Baiti" pitchFamily="66" charset="0"/>
              </a:rPr>
              <a:t>The infant should be nursed flat on a hard mattress during acute stage with restriction of walking or crowing.</a:t>
            </a:r>
          </a:p>
          <a:p>
            <a:r>
              <a:rPr lang="en-US" dirty="0" smtClean="0">
                <a:latin typeface="Mongolian Baiti" pitchFamily="66" charset="0"/>
                <a:cs typeface="Mongolian Baiti" pitchFamily="66" charset="0"/>
              </a:rPr>
              <a:t>Weak splits should be used to correct the bowing.</a:t>
            </a:r>
          </a:p>
          <a:p>
            <a:endParaRPr lang="en-US" dirty="0" smtClean="0"/>
          </a:p>
        </p:txBody>
      </p:sp>
      <p:sp>
        <p:nvSpPr>
          <p:cNvPr id="2" name="Title 1"/>
          <p:cNvSpPr>
            <a:spLocks noGrp="1"/>
          </p:cNvSpPr>
          <p:nvPr>
            <p:ph type="title"/>
          </p:nvPr>
        </p:nvSpPr>
        <p:spPr/>
        <p:txBody>
          <a:bodyPr/>
          <a:lstStyle/>
          <a:p>
            <a:r>
              <a:rPr lang="en-US" dirty="0" smtClean="0">
                <a:latin typeface="Algerian" pitchFamily="82" charset="0"/>
              </a:rPr>
              <a:t>Mnx of rickets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Care should be taken to prevent sores.</a:t>
            </a:r>
          </a:p>
          <a:p>
            <a:r>
              <a:rPr lang="en-US" dirty="0" smtClean="0">
                <a:latin typeface="Mongolian Baiti" pitchFamily="66" charset="0"/>
                <a:cs typeface="Mongolian Baiti" pitchFamily="66" charset="0"/>
              </a:rPr>
              <a:t>In few cases surgical interventions may be required.</a:t>
            </a:r>
          </a:p>
          <a:p>
            <a:r>
              <a:rPr lang="en-US" dirty="0" smtClean="0">
                <a:latin typeface="Mongolian Baiti" pitchFamily="66" charset="0"/>
                <a:cs typeface="Mongolian Baiti" pitchFamily="66" charset="0"/>
              </a:rPr>
              <a:t>Rehabilitative care is essential.</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Expose babies to sunlight for few hours a day to ensure the infant has got enough supply of vitamin D.</a:t>
            </a:r>
          </a:p>
          <a:p>
            <a:r>
              <a:rPr lang="en-US" dirty="0" smtClean="0">
                <a:latin typeface="Mongolian Baiti" pitchFamily="66" charset="0"/>
                <a:cs typeface="Mongolian Baiti" pitchFamily="66" charset="0"/>
              </a:rPr>
              <a:t>All babies btn 2-5 yrs should be given a balanced diet especially vit D supplements.</a:t>
            </a:r>
          </a:p>
          <a:p>
            <a:r>
              <a:rPr lang="en-US" dirty="0" smtClean="0">
                <a:latin typeface="Mongolian Baiti" pitchFamily="66" charset="0"/>
                <a:cs typeface="Mongolian Baiti" pitchFamily="66" charset="0"/>
              </a:rPr>
              <a:t>Health education should be extended to schools so that all members of the community who interacts with children on daily basis can observe and take necessary actions when they notice changes on children postures.</a:t>
            </a:r>
          </a:p>
        </p:txBody>
      </p:sp>
      <p:sp>
        <p:nvSpPr>
          <p:cNvPr id="2" name="Title 1"/>
          <p:cNvSpPr>
            <a:spLocks noGrp="1"/>
          </p:cNvSpPr>
          <p:nvPr>
            <p:ph type="title"/>
          </p:nvPr>
        </p:nvSpPr>
        <p:spPr/>
        <p:txBody>
          <a:bodyPr/>
          <a:lstStyle/>
          <a:p>
            <a:r>
              <a:rPr lang="en-US" dirty="0" smtClean="0">
                <a:latin typeface="Algerian" pitchFamily="82" charset="0"/>
              </a:rPr>
              <a:t>Preventive care</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Minerals are nutritionally significantly for growth, repair, and regulation of body fxn.</a:t>
            </a:r>
          </a:p>
          <a:p>
            <a:r>
              <a:rPr lang="en-US" dirty="0" smtClean="0">
                <a:latin typeface="Mongolian Baiti" pitchFamily="66" charset="0"/>
                <a:cs typeface="Mongolian Baiti" pitchFamily="66" charset="0"/>
              </a:rPr>
              <a:t>Major minerals are: Ca, Na, Mg, p and K.</a:t>
            </a:r>
          </a:p>
          <a:p>
            <a:r>
              <a:rPr lang="en-US" dirty="0" smtClean="0">
                <a:latin typeface="Mongolian Baiti" pitchFamily="66" charset="0"/>
                <a:cs typeface="Mongolian Baiti" pitchFamily="66" charset="0"/>
              </a:rPr>
              <a:t>Traced elements required by the body are: Fe, Fl, Zn, iodine, nickel, tin and silicon.</a:t>
            </a:r>
          </a:p>
          <a:p>
            <a:r>
              <a:rPr lang="en-US" dirty="0" smtClean="0">
                <a:latin typeface="Mongolian Baiti" pitchFamily="66" charset="0"/>
                <a:cs typeface="Mongolian Baiti" pitchFamily="66" charset="0"/>
              </a:rPr>
              <a:t>There are some traced minerals with no known fxn: lead, Al, Hg and boron.</a:t>
            </a:r>
          </a:p>
          <a:p>
            <a:endParaRPr lang="en-US" dirty="0"/>
          </a:p>
        </p:txBody>
      </p:sp>
      <p:sp>
        <p:nvSpPr>
          <p:cNvPr id="2" name="Title 1"/>
          <p:cNvSpPr>
            <a:spLocks noGrp="1"/>
          </p:cNvSpPr>
          <p:nvPr>
            <p:ph type="title"/>
          </p:nvPr>
        </p:nvSpPr>
        <p:spPr/>
        <p:txBody>
          <a:bodyPr>
            <a:normAutofit/>
          </a:bodyPr>
          <a:lstStyle/>
          <a:p>
            <a:r>
              <a:rPr lang="en-US" sz="2800" dirty="0" smtClean="0">
                <a:latin typeface="Algerian" pitchFamily="82" charset="0"/>
              </a:rPr>
              <a:t>Minerals and their deficiency disorders</a:t>
            </a:r>
            <a:endParaRPr lang="en-US" sz="2800" dirty="0">
              <a:latin typeface="Algerian" pitchFamily="82"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Is an important mineral in the body mainly utilized in formation of bones and teeth.</a:t>
            </a:r>
          </a:p>
          <a:p>
            <a:r>
              <a:rPr lang="en-US" dirty="0" smtClean="0">
                <a:latin typeface="Mongolian Baiti" pitchFamily="66" charset="0"/>
                <a:cs typeface="Mongolian Baiti" pitchFamily="66" charset="0"/>
              </a:rPr>
              <a:t>It is also involved in blood clotting, cardiac fxn, muscle contraction and metabolism of enzymes and hormones. </a:t>
            </a:r>
          </a:p>
          <a:p>
            <a:r>
              <a:rPr lang="en-US" dirty="0" smtClean="0">
                <a:latin typeface="Mongolian Baiti" pitchFamily="66" charset="0"/>
                <a:cs typeface="Mongolian Baiti" pitchFamily="66" charset="0"/>
              </a:rPr>
              <a:t>It also transforms light to electrical impulse to the retina and to relay electrical and chemical messages to the cells of the body.</a:t>
            </a:r>
          </a:p>
          <a:p>
            <a:r>
              <a:rPr lang="en-US" dirty="0" smtClean="0">
                <a:latin typeface="Mongolian Baiti" pitchFamily="66" charset="0"/>
                <a:cs typeface="Mongolian Baiti" pitchFamily="66" charset="0"/>
              </a:rPr>
              <a:t>Ca metabolism is regulated  by calcitonin, vit D  and parathyroid hormone.</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Calcium ions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Mongolian Baiti" pitchFamily="66" charset="0"/>
                <a:cs typeface="Mongolian Baiti" pitchFamily="66" charset="0"/>
              </a:rPr>
              <a:t>Milk products, eggs, fish, </a:t>
            </a:r>
          </a:p>
          <a:p>
            <a:r>
              <a:rPr lang="en-US" dirty="0" smtClean="0">
                <a:latin typeface="Mongolian Baiti" pitchFamily="66" charset="0"/>
                <a:cs typeface="Mongolian Baiti" pitchFamily="66" charset="0"/>
              </a:rPr>
              <a:t>The cheapest sources are green leaf vegetables cereals, millet,</a:t>
            </a:r>
          </a:p>
          <a:p>
            <a:r>
              <a:rPr lang="en-US" dirty="0" smtClean="0">
                <a:latin typeface="Mongolian Baiti" pitchFamily="66" charset="0"/>
                <a:cs typeface="Mongolian Baiti" pitchFamily="66" charset="0"/>
              </a:rPr>
              <a:t>Rice is deficient of calcium</a:t>
            </a:r>
          </a:p>
          <a:p>
            <a:r>
              <a:rPr lang="en-US" dirty="0" smtClean="0">
                <a:latin typeface="Mongolian Baiti" pitchFamily="66" charset="0"/>
                <a:cs typeface="Mongolian Baiti" pitchFamily="66" charset="0"/>
              </a:rPr>
              <a:t> Ca absorption is aided by vit D, C and lactrose</a:t>
            </a:r>
          </a:p>
          <a:p>
            <a:r>
              <a:rPr lang="en-US" dirty="0" smtClean="0">
                <a:latin typeface="Mongolian Baiti" pitchFamily="66" charset="0"/>
                <a:cs typeface="Mongolian Baiti" pitchFamily="66" charset="0"/>
              </a:rPr>
              <a:t>Its hindered by excess intake of : </a:t>
            </a:r>
          </a:p>
          <a:p>
            <a:pPr marL="880110" lvl="1" indent="-514350">
              <a:buFont typeface="Wingdings" pitchFamily="2" charset="2"/>
              <a:buChar char="Ø"/>
            </a:pPr>
            <a:r>
              <a:rPr lang="en-US" dirty="0" smtClean="0">
                <a:latin typeface="Mongolian Baiti" pitchFamily="66" charset="0"/>
                <a:cs typeface="Mongolian Baiti" pitchFamily="66" charset="0"/>
              </a:rPr>
              <a:t>Oxalic acid</a:t>
            </a:r>
          </a:p>
          <a:p>
            <a:pPr marL="880110" lvl="1" indent="-514350">
              <a:buFont typeface="Wingdings" pitchFamily="2" charset="2"/>
              <a:buChar char="Ø"/>
            </a:pPr>
            <a:r>
              <a:rPr lang="en-US" dirty="0" smtClean="0">
                <a:latin typeface="Mongolian Baiti" pitchFamily="66" charset="0"/>
                <a:cs typeface="Mongolian Baiti" pitchFamily="66" charset="0"/>
              </a:rPr>
              <a:t>Phytic acid </a:t>
            </a:r>
          </a:p>
          <a:p>
            <a:pPr marL="880110" lvl="1" indent="-514350">
              <a:buFont typeface="Wingdings" pitchFamily="2" charset="2"/>
              <a:buChar char="Ø"/>
            </a:pPr>
            <a:r>
              <a:rPr lang="en-US" dirty="0" smtClean="0">
                <a:latin typeface="Mongolian Baiti" pitchFamily="66" charset="0"/>
                <a:cs typeface="Mongolian Baiti" pitchFamily="66" charset="0"/>
              </a:rPr>
              <a:t>Excess fat</a:t>
            </a:r>
          </a:p>
          <a:p>
            <a:pPr marL="880110" lvl="1" indent="-514350">
              <a:buFont typeface="Wingdings" pitchFamily="2" charset="2"/>
              <a:buChar char="Ø"/>
            </a:pPr>
            <a:r>
              <a:rPr lang="en-US" dirty="0" smtClean="0">
                <a:latin typeface="Mongolian Baiti" pitchFamily="66" charset="0"/>
                <a:cs typeface="Mongolian Baiti" pitchFamily="66" charset="0"/>
              </a:rPr>
              <a:t>Fibers</a:t>
            </a:r>
          </a:p>
          <a:p>
            <a:pPr marL="880110" lvl="1" indent="-514350">
              <a:buFont typeface="Wingdings" pitchFamily="2" charset="2"/>
              <a:buChar char="Ø"/>
            </a:pPr>
            <a:r>
              <a:rPr lang="en-US" dirty="0" smtClean="0">
                <a:latin typeface="Mongolian Baiti" pitchFamily="66" charset="0"/>
                <a:cs typeface="Mongolian Baiti" pitchFamily="66" charset="0"/>
              </a:rPr>
              <a:t>phosphate</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Sources of Calcium</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Produces rickets and </a:t>
            </a:r>
            <a:r>
              <a:rPr lang="en-US" dirty="0" err="1" smtClean="0">
                <a:latin typeface="Mongolian Baiti" pitchFamily="66" charset="0"/>
                <a:cs typeface="Mongolian Baiti" pitchFamily="66" charset="0"/>
              </a:rPr>
              <a:t>hypocalcaemic</a:t>
            </a:r>
            <a:r>
              <a:rPr lang="en-US" dirty="0" smtClean="0">
                <a:latin typeface="Mongolian Baiti" pitchFamily="66" charset="0"/>
                <a:cs typeface="Mongolian Baiti" pitchFamily="66" charset="0"/>
              </a:rPr>
              <a:t> vetancy i.e. muscle clumps, tingling sensation, dental carries, osteoporosis, oestiomalasia, and skin problems.</a:t>
            </a:r>
          </a:p>
          <a:p>
            <a:r>
              <a:rPr lang="en-US" dirty="0" smtClean="0">
                <a:latin typeface="Mongolian Baiti" pitchFamily="66" charset="0"/>
                <a:cs typeface="Mongolian Baiti" pitchFamily="66" charset="0"/>
              </a:rPr>
              <a:t>Joint pairs and palpations</a:t>
            </a:r>
          </a:p>
          <a:p>
            <a:r>
              <a:rPr lang="en-US" dirty="0" smtClean="0">
                <a:latin typeface="Mongolian Baiti" pitchFamily="66" charset="0"/>
                <a:cs typeface="Mongolian Baiti" pitchFamily="66" charset="0"/>
              </a:rPr>
              <a:t>It is prevented by increased dietary intake.</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dirty="0" smtClean="0">
                <a:latin typeface="Algerian" pitchFamily="82" charset="0"/>
              </a:rPr>
              <a:t>Calcium deficiency</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Mongolian Baiti" pitchFamily="66" charset="0"/>
                <a:cs typeface="Mongolian Baiti" pitchFamily="66" charset="0"/>
              </a:rPr>
              <a:t>Plays a vital role in protein, fat, carbohydrates metabolism.</a:t>
            </a:r>
          </a:p>
          <a:p>
            <a:r>
              <a:rPr lang="en-US" dirty="0" smtClean="0">
                <a:latin typeface="Mongolian Baiti" pitchFamily="66" charset="0"/>
                <a:cs typeface="Mongolian Baiti" pitchFamily="66" charset="0"/>
              </a:rPr>
              <a:t>Essential for the formation of bones and teeth</a:t>
            </a:r>
          </a:p>
          <a:p>
            <a:r>
              <a:rPr lang="en-US" dirty="0" smtClean="0">
                <a:latin typeface="Mongolian Baiti" pitchFamily="66" charset="0"/>
                <a:cs typeface="Mongolian Baiti" pitchFamily="66" charset="0"/>
              </a:rPr>
              <a:t>Synthesis of phospholipids and regulation of acid base equilibrium.</a:t>
            </a:r>
          </a:p>
          <a:p>
            <a:r>
              <a:rPr lang="en-US" dirty="0" smtClean="0">
                <a:latin typeface="Mongolian Baiti" pitchFamily="66" charset="0"/>
                <a:cs typeface="Mongolian Baiti" pitchFamily="66" charset="0"/>
              </a:rPr>
              <a:t>Significant diet sources are milk, fish, meat, eggs and cereals</a:t>
            </a:r>
          </a:p>
          <a:p>
            <a:r>
              <a:rPr lang="en-US" dirty="0" smtClean="0">
                <a:latin typeface="Mongolian Baiti" pitchFamily="66" charset="0"/>
                <a:cs typeface="Mongolian Baiti" pitchFamily="66" charset="0"/>
              </a:rPr>
              <a:t>Its widely available in foodstuffs therefore it deficiency is unoccasional.</a:t>
            </a:r>
          </a:p>
          <a:p>
            <a:r>
              <a:rPr lang="en-US" dirty="0" smtClean="0">
                <a:latin typeface="Mongolian Baiti" pitchFamily="66" charset="0"/>
                <a:cs typeface="Mongolian Baiti" pitchFamily="66" charset="0"/>
              </a:rPr>
              <a:t>Its deficiency may lead to rickets in growing children.</a:t>
            </a:r>
          </a:p>
          <a:p>
            <a:r>
              <a:rPr lang="en-US" dirty="0" smtClean="0">
                <a:latin typeface="Mongolian Baiti" pitchFamily="66" charset="0"/>
                <a:cs typeface="Mongolian Baiti" pitchFamily="66" charset="0"/>
              </a:rPr>
              <a:t>Hyper-phospholemia leads to renal failure.</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phosphorus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Its an important electrolyte in the body fluids mentainance.</a:t>
            </a:r>
          </a:p>
          <a:p>
            <a:r>
              <a:rPr lang="en-US" dirty="0" smtClean="0">
                <a:latin typeface="Mongolian Baiti" pitchFamily="66" charset="0"/>
                <a:cs typeface="Mongolian Baiti" pitchFamily="66" charset="0"/>
              </a:rPr>
              <a:t>Its essential for mentainance of osmotic pressures, muscle irritability, and nerve for acid base balance.</a:t>
            </a:r>
          </a:p>
          <a:p>
            <a:r>
              <a:rPr lang="en-US" dirty="0" smtClean="0">
                <a:latin typeface="Mongolian Baiti" pitchFamily="66" charset="0"/>
                <a:cs typeface="Mongolian Baiti" pitchFamily="66" charset="0"/>
              </a:rPr>
              <a:t>Its available in common salt, drinking water, </a:t>
            </a:r>
          </a:p>
          <a:p>
            <a:r>
              <a:rPr lang="en-US" dirty="0" smtClean="0">
                <a:latin typeface="Mongolian Baiti" pitchFamily="66" charset="0"/>
                <a:cs typeface="Mongolian Baiti" pitchFamily="66" charset="0"/>
              </a:rPr>
              <a:t> It is deficiency leads to hyponutriemia due to excess loss through secretions, vomiting, gastric aspiration, diarrhea, and dieresis.</a:t>
            </a:r>
          </a:p>
          <a:p>
            <a:pPr>
              <a:buNone/>
            </a:pP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sodium</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latin typeface="Mongolian Baiti" pitchFamily="66" charset="0"/>
                <a:cs typeface="Mongolian Baiti" pitchFamily="66" charset="0"/>
              </a:rPr>
              <a:t>Essential for growth and mentainance of body tissues.</a:t>
            </a:r>
          </a:p>
          <a:p>
            <a:r>
              <a:rPr lang="en-US" dirty="0" smtClean="0">
                <a:latin typeface="Mongolian Baiti" pitchFamily="66" charset="0"/>
                <a:cs typeface="Mongolian Baiti" pitchFamily="66" charset="0"/>
              </a:rPr>
              <a:t>Help regulate fluid balance in body cells(control of osmotic pressure)</a:t>
            </a:r>
          </a:p>
          <a:p>
            <a:r>
              <a:rPr lang="en-US" dirty="0" smtClean="0">
                <a:latin typeface="Mongolian Baiti" pitchFamily="66" charset="0"/>
                <a:cs typeface="Mongolian Baiti" pitchFamily="66" charset="0"/>
              </a:rPr>
              <a:t>Provide resistance to diseases through forming antibiotics and hemoglobin</a:t>
            </a:r>
          </a:p>
          <a:p>
            <a:r>
              <a:rPr lang="en-US" dirty="0" smtClean="0">
                <a:latin typeface="Mongolian Baiti" pitchFamily="66" charset="0"/>
                <a:cs typeface="Mongolian Baiti" pitchFamily="66" charset="0"/>
              </a:rPr>
              <a:t>Act as trace port mechanism for soluble lipid substances in blood.(lipoproteins)</a:t>
            </a:r>
          </a:p>
          <a:p>
            <a:r>
              <a:rPr lang="en-US" dirty="0" smtClean="0">
                <a:latin typeface="Mongolian Baiti" pitchFamily="66" charset="0"/>
                <a:cs typeface="Mongolian Baiti" pitchFamily="66" charset="0"/>
              </a:rPr>
              <a:t>Are potential sources of energy in absence of adequate intake of carbohydrates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7" name="Title 6"/>
          <p:cNvSpPr>
            <a:spLocks noGrp="1"/>
          </p:cNvSpPr>
          <p:nvPr>
            <p:ph type="title"/>
          </p:nvPr>
        </p:nvSpPr>
        <p:spPr/>
        <p:txBody>
          <a:bodyPr/>
          <a:lstStyle/>
          <a:p>
            <a:r>
              <a:rPr lang="en-US" b="1" dirty="0" smtClean="0"/>
              <a:t>FUNCTIONS OF PROTEINS</a:t>
            </a:r>
            <a:endParaRPr lang="en-US" b="1"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3474720"/>
          </a:xfrm>
        </p:spPr>
        <p:txBody>
          <a:bodyPr/>
          <a:lstStyle/>
          <a:p>
            <a:r>
              <a:rPr lang="en-US" dirty="0" smtClean="0">
                <a:latin typeface="Mongolian Baiti" pitchFamily="66" charset="0"/>
                <a:cs typeface="Mongolian Baiti" pitchFamily="66" charset="0"/>
              </a:rPr>
              <a:t>Dehydration </a:t>
            </a:r>
          </a:p>
          <a:p>
            <a:r>
              <a:rPr lang="en-US" dirty="0" smtClean="0">
                <a:latin typeface="Mongolian Baiti" pitchFamily="66" charset="0"/>
                <a:cs typeface="Mongolian Baiti" pitchFamily="66" charset="0"/>
              </a:rPr>
              <a:t>Weakness</a:t>
            </a:r>
          </a:p>
          <a:p>
            <a:r>
              <a:rPr lang="en-US" dirty="0" smtClean="0">
                <a:latin typeface="Mongolian Baiti" pitchFamily="66" charset="0"/>
                <a:cs typeface="Mongolian Baiti" pitchFamily="66" charset="0"/>
              </a:rPr>
              <a:t>Dizziness</a:t>
            </a:r>
          </a:p>
          <a:p>
            <a:r>
              <a:rPr lang="en-US" dirty="0" smtClean="0">
                <a:latin typeface="Mongolian Baiti" pitchFamily="66" charset="0"/>
                <a:cs typeface="Mongolian Baiti" pitchFamily="66" charset="0"/>
              </a:rPr>
              <a:t>Anoxia</a:t>
            </a:r>
          </a:p>
          <a:p>
            <a:r>
              <a:rPr lang="en-US" dirty="0" smtClean="0">
                <a:latin typeface="Mongolian Baiti" pitchFamily="66" charset="0"/>
                <a:cs typeface="Mongolian Baiti" pitchFamily="66" charset="0"/>
              </a:rPr>
              <a:t>Convulsions</a:t>
            </a:r>
          </a:p>
          <a:p>
            <a:r>
              <a:rPr lang="en-US" dirty="0" smtClean="0">
                <a:latin typeface="Mongolian Baiti" pitchFamily="66" charset="0"/>
                <a:cs typeface="Mongolian Baiti" pitchFamily="66" charset="0"/>
              </a:rPr>
              <a:t>Nausea</a:t>
            </a:r>
          </a:p>
          <a:p>
            <a:r>
              <a:rPr lang="en-US" dirty="0" smtClean="0">
                <a:latin typeface="Mongolian Baiti" pitchFamily="66" charset="0"/>
                <a:cs typeface="Mongolian Baiti" pitchFamily="66" charset="0"/>
              </a:rPr>
              <a:t>hypotension</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sz="3600" dirty="0" smtClean="0">
                <a:latin typeface="Algerian" pitchFamily="82" charset="0"/>
              </a:rPr>
              <a:t>Clinical features of low sodium</a:t>
            </a:r>
            <a:endParaRPr lang="en-US" sz="3600" dirty="0">
              <a:latin typeface="Algerian" pitchFamily="82"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An important element for muscular contractions, conduction of nerve impulses, cell permeability and enzyme action.</a:t>
            </a:r>
          </a:p>
          <a:p>
            <a:r>
              <a:rPr lang="en-US" dirty="0" smtClean="0">
                <a:latin typeface="Mongolian Baiti" pitchFamily="66" charset="0"/>
                <a:cs typeface="Mongolian Baiti" pitchFamily="66" charset="0"/>
              </a:rPr>
              <a:t>Essential for maintaining  osmotic pressure and electrolyte balance and integrity of cardiac muscle, excitability conduction and rhythm.</a:t>
            </a:r>
          </a:p>
          <a:p>
            <a:r>
              <a:rPr lang="en-US" dirty="0" smtClean="0">
                <a:latin typeface="Mongolian Baiti" pitchFamily="66" charset="0"/>
                <a:cs typeface="Mongolian Baiti" pitchFamily="66" charset="0"/>
              </a:rPr>
              <a:t>All foods have K ions and mostly in meat milk and cereals.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dirty="0" smtClean="0">
                <a:latin typeface="Algerian" pitchFamily="82" charset="0"/>
              </a:rPr>
              <a:t>Potassium</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400" dirty="0" smtClean="0">
                <a:latin typeface="Mongolian Baiti" pitchFamily="66" charset="0"/>
                <a:cs typeface="Mongolian Baiti" pitchFamily="66" charset="0"/>
              </a:rPr>
              <a:t>Doesn’t occur in healthy child.</a:t>
            </a:r>
          </a:p>
          <a:p>
            <a:r>
              <a:rPr lang="en-US" sz="2400" dirty="0" smtClean="0">
                <a:latin typeface="Mongolian Baiti" pitchFamily="66" charset="0"/>
                <a:cs typeface="Mongolian Baiti" pitchFamily="66" charset="0"/>
              </a:rPr>
              <a:t>Hypohalamia develop in starvation mal nutrition GE steroids and diuretics therapy.</a:t>
            </a:r>
          </a:p>
          <a:p>
            <a:r>
              <a:rPr lang="en-US" sz="2400" dirty="0" smtClean="0">
                <a:latin typeface="Mongolian Baiti" pitchFamily="66" charset="0"/>
                <a:cs typeface="Mongolian Baiti" pitchFamily="66" charset="0"/>
              </a:rPr>
              <a:t>It may be found in vomiting, gastric aspiration, loss of gastro enteric secretions in various conditions in fluid therapy with K ions.</a:t>
            </a:r>
          </a:p>
          <a:p>
            <a:r>
              <a:rPr lang="en-US" sz="2400" dirty="0" smtClean="0">
                <a:latin typeface="Mongolian Baiti" pitchFamily="66" charset="0"/>
                <a:cs typeface="Mongolian Baiti" pitchFamily="66" charset="0"/>
              </a:rPr>
              <a:t>Hypokalyemia  is manifested as: </a:t>
            </a:r>
          </a:p>
          <a:p>
            <a:pPr marL="880110" lvl="1" indent="-514350"/>
            <a:r>
              <a:rPr lang="en-US" sz="2200" dirty="0" smtClean="0">
                <a:latin typeface="Mongolian Baiti" pitchFamily="66" charset="0"/>
                <a:cs typeface="Mongolian Baiti" pitchFamily="66" charset="0"/>
              </a:rPr>
              <a:t>Tachycardia</a:t>
            </a:r>
          </a:p>
          <a:p>
            <a:pPr marL="880110" lvl="1" indent="-514350"/>
            <a:r>
              <a:rPr lang="en-US" sz="2200" dirty="0" smtClean="0">
                <a:latin typeface="Mongolian Baiti" pitchFamily="66" charset="0"/>
                <a:cs typeface="Mongolian Baiti" pitchFamily="66" charset="0"/>
              </a:rPr>
              <a:t>ECG changes</a:t>
            </a:r>
          </a:p>
          <a:p>
            <a:pPr marL="880110" lvl="1" indent="-514350"/>
            <a:r>
              <a:rPr lang="en-US" sz="2200" dirty="0" smtClean="0">
                <a:latin typeface="Mongolian Baiti" pitchFamily="66" charset="0"/>
                <a:cs typeface="Mongolian Baiti" pitchFamily="66" charset="0"/>
              </a:rPr>
              <a:t>Abdominal  distention</a:t>
            </a:r>
          </a:p>
          <a:p>
            <a:pPr marL="880110" lvl="1" indent="-514350"/>
            <a:r>
              <a:rPr lang="en-US" sz="2200" dirty="0" smtClean="0">
                <a:latin typeface="Mongolian Baiti" pitchFamily="66" charset="0"/>
                <a:cs typeface="Mongolian Baiti" pitchFamily="66" charset="0"/>
              </a:rPr>
              <a:t>Muscle weakness, drowsiness, hypotonia, hyperkalemia,</a:t>
            </a:r>
          </a:p>
          <a:p>
            <a:pPr marL="880110" lvl="1" indent="-514350"/>
            <a:r>
              <a:rPr lang="en-US" sz="2200" dirty="0" smtClean="0">
                <a:latin typeface="Mongolian Baiti" pitchFamily="66" charset="0"/>
                <a:cs typeface="Mongolian Baiti" pitchFamily="66" charset="0"/>
              </a:rPr>
              <a:t>Results from increased extracellular K most often due to renal failure and excess K therapy. </a:t>
            </a:r>
          </a:p>
          <a:p>
            <a:endParaRPr lang="en-US" dirty="0"/>
          </a:p>
        </p:txBody>
      </p:sp>
      <p:sp>
        <p:nvSpPr>
          <p:cNvPr id="2" name="Title 1"/>
          <p:cNvSpPr>
            <a:spLocks noGrp="1"/>
          </p:cNvSpPr>
          <p:nvPr>
            <p:ph type="title"/>
          </p:nvPr>
        </p:nvSpPr>
        <p:spPr/>
        <p:txBody>
          <a:bodyPr/>
          <a:lstStyle/>
          <a:p>
            <a:r>
              <a:rPr lang="en-US" dirty="0" smtClean="0">
                <a:latin typeface="Algerian" pitchFamily="82" charset="0"/>
              </a:rPr>
              <a:t>deficiency</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Muscle weakness </a:t>
            </a:r>
          </a:p>
          <a:p>
            <a:r>
              <a:rPr lang="en-US" dirty="0" smtClean="0">
                <a:latin typeface="Mongolian Baiti" pitchFamily="66" charset="0"/>
                <a:cs typeface="Mongolian Baiti" pitchFamily="66" charset="0"/>
              </a:rPr>
              <a:t>Restlessness</a:t>
            </a:r>
          </a:p>
          <a:p>
            <a:r>
              <a:rPr lang="en-US" dirty="0" smtClean="0">
                <a:latin typeface="Mongolian Baiti" pitchFamily="66" charset="0"/>
                <a:cs typeface="Mongolian Baiti" pitchFamily="66" charset="0"/>
              </a:rPr>
              <a:t>Diarrhea</a:t>
            </a:r>
          </a:p>
          <a:p>
            <a:r>
              <a:rPr lang="en-US" dirty="0" smtClean="0">
                <a:latin typeface="Mongolian Baiti" pitchFamily="66" charset="0"/>
                <a:cs typeface="Mongolian Baiti" pitchFamily="66" charset="0"/>
              </a:rPr>
              <a:t>Abnormal cardiac rhythm</a:t>
            </a:r>
          </a:p>
          <a:p>
            <a:r>
              <a:rPr lang="en-US" dirty="0" smtClean="0">
                <a:latin typeface="Mongolian Baiti" pitchFamily="66" charset="0"/>
                <a:cs typeface="Mongolian Baiti" pitchFamily="66" charset="0"/>
              </a:rPr>
              <a:t>Cardiac arrest </a:t>
            </a:r>
          </a:p>
          <a:p>
            <a:r>
              <a:rPr lang="en-US" dirty="0" smtClean="0">
                <a:latin typeface="Mongolian Baiti" pitchFamily="66" charset="0"/>
                <a:cs typeface="Mongolian Baiti" pitchFamily="66" charset="0"/>
              </a:rPr>
              <a:t>Ventricular fibrillation</a:t>
            </a:r>
          </a:p>
          <a:p>
            <a:r>
              <a:rPr lang="en-US" dirty="0" smtClean="0">
                <a:latin typeface="Mongolian Baiti" pitchFamily="66" charset="0"/>
                <a:cs typeface="Mongolian Baiti" pitchFamily="66" charset="0"/>
              </a:rPr>
              <a:t>Abdominal distension. </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Clinical features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Present in all body cells </a:t>
            </a:r>
          </a:p>
          <a:p>
            <a:r>
              <a:rPr lang="en-US" dirty="0" smtClean="0">
                <a:latin typeface="Mongolian Baiti" pitchFamily="66" charset="0"/>
                <a:cs typeface="Mongolian Baiti" pitchFamily="66" charset="0"/>
              </a:rPr>
              <a:t>Essential for formation of bones and teeth enzymematic action, carbohydrate metabolism synthesis of fatty acids and protein.</a:t>
            </a:r>
          </a:p>
          <a:p>
            <a:r>
              <a:rPr lang="en-US" dirty="0" smtClean="0">
                <a:latin typeface="Mongolian Baiti" pitchFamily="66" charset="0"/>
                <a:cs typeface="Mongolian Baiti" pitchFamily="66" charset="0"/>
              </a:rPr>
              <a:t>Help in metabolism of  Ca and K </a:t>
            </a:r>
          </a:p>
          <a:p>
            <a:r>
              <a:rPr lang="en-US" dirty="0" smtClean="0">
                <a:latin typeface="Mongolian Baiti" pitchFamily="66" charset="0"/>
                <a:cs typeface="Mongolian Baiti" pitchFamily="66" charset="0"/>
              </a:rPr>
              <a:t>It required for cardiac fxn and effect on myoneural junction.</a:t>
            </a:r>
            <a:endParaRPr lang="en-US" dirty="0">
              <a:latin typeface="Mongolian Baiti" pitchFamily="66" charset="0"/>
              <a:cs typeface="Mongolian Baiti" pitchFamily="66" charset="0"/>
            </a:endParaRPr>
          </a:p>
        </p:txBody>
      </p:sp>
      <p:sp>
        <p:nvSpPr>
          <p:cNvPr id="2" name="Title 1"/>
          <p:cNvSpPr>
            <a:spLocks noGrp="1"/>
          </p:cNvSpPr>
          <p:nvPr>
            <p:ph type="title"/>
          </p:nvPr>
        </p:nvSpPr>
        <p:spPr>
          <a:xfrm>
            <a:off x="533400" y="609600"/>
            <a:ext cx="8229600" cy="609600"/>
          </a:xfrm>
          <a:solidFill>
            <a:schemeClr val="bg2"/>
          </a:solidFill>
        </p:spPr>
        <p:txBody>
          <a:bodyPr>
            <a:normAutofit fontScale="90000"/>
          </a:bodyPr>
          <a:lstStyle/>
          <a:p>
            <a:r>
              <a:rPr lang="en-US" dirty="0" smtClean="0"/>
              <a:t/>
            </a:r>
            <a:br>
              <a:rPr lang="en-US" dirty="0" smtClean="0"/>
            </a:br>
            <a:r>
              <a:rPr lang="en-US" dirty="0" smtClean="0">
                <a:latin typeface="Algerian" pitchFamily="82" charset="0"/>
              </a:rPr>
              <a:t> Magnesium ions </a:t>
            </a:r>
            <a:r>
              <a:rPr lang="en-US" dirty="0" smtClean="0"/>
              <a:t/>
            </a:r>
            <a:br>
              <a:rPr lang="en-US" dirty="0" smtClean="0"/>
            </a:b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Bananas, cereals, nuts, meat, leafy vegetables </a:t>
            </a:r>
          </a:p>
          <a:p>
            <a:r>
              <a:rPr lang="en-US" dirty="0" smtClean="0">
                <a:latin typeface="Mongolian Baiti" pitchFamily="66" charset="0"/>
                <a:cs typeface="Mongolian Baiti" pitchFamily="66" charset="0"/>
              </a:rPr>
              <a:t>Deficiency is usually associated with PEM, mal absorption syndrome, chronic renal failure, diarrhea, persistent vomiting, gastric aspiration and hypokalemia. </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sources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dirty="0" smtClean="0">
                <a:latin typeface="Mongolian Baiti" pitchFamily="66" charset="0"/>
                <a:cs typeface="Mongolian Baiti" pitchFamily="66" charset="0"/>
              </a:rPr>
              <a:t>CNS symptoms e.g. irritability, convulsions, hyperflexia, ataxin, tetony, muscular weakness.</a:t>
            </a:r>
          </a:p>
          <a:p>
            <a:r>
              <a:rPr lang="en-US" b="1" dirty="0" smtClean="0">
                <a:solidFill>
                  <a:schemeClr val="tx2"/>
                </a:solidFill>
                <a:cs typeface="Mongolian Baiti" pitchFamily="66" charset="0"/>
              </a:rPr>
              <a:t>   HYPERMAGNESSIMEA</a:t>
            </a:r>
          </a:p>
          <a:p>
            <a:pPr lvl="1"/>
            <a:r>
              <a:rPr lang="en-US" dirty="0" smtClean="0">
                <a:latin typeface="Mongolian Baiti" pitchFamily="66" charset="0"/>
                <a:cs typeface="Mongolian Baiti" pitchFamily="66" charset="0"/>
              </a:rPr>
              <a:t>   Occurs in diminished urinary excretion and manifested as:</a:t>
            </a:r>
          </a:p>
          <a:p>
            <a:pPr marL="880110" lvl="1" indent="-514350"/>
            <a:r>
              <a:rPr lang="en-US" dirty="0" smtClean="0">
                <a:latin typeface="Mongolian Baiti" pitchFamily="66" charset="0"/>
                <a:cs typeface="Mongolian Baiti" pitchFamily="66" charset="0"/>
              </a:rPr>
              <a:t>Muscular weakness</a:t>
            </a:r>
          </a:p>
          <a:p>
            <a:pPr marL="880110" lvl="1" indent="-514350"/>
            <a:r>
              <a:rPr lang="en-US" dirty="0" smtClean="0">
                <a:latin typeface="Mongolian Baiti" pitchFamily="66" charset="0"/>
                <a:cs typeface="Mongolian Baiti" pitchFamily="66" charset="0"/>
              </a:rPr>
              <a:t>Low BP </a:t>
            </a:r>
          </a:p>
          <a:p>
            <a:pPr marL="880110" lvl="1" indent="-514350"/>
            <a:r>
              <a:rPr lang="en-US" dirty="0" smtClean="0">
                <a:latin typeface="Mongolian Baiti" pitchFamily="66" charset="0"/>
                <a:cs typeface="Mongolian Baiti" pitchFamily="66" charset="0"/>
              </a:rPr>
              <a:t>Extreme thirst</a:t>
            </a:r>
          </a:p>
          <a:p>
            <a:pPr marL="880110" lvl="1" indent="-514350"/>
            <a:r>
              <a:rPr lang="en-US" dirty="0" smtClean="0">
                <a:latin typeface="Mongolian Baiti" pitchFamily="66" charset="0"/>
                <a:cs typeface="Mongolian Baiti" pitchFamily="66" charset="0"/>
              </a:rPr>
              <a:t>Respiratory muscle paralysis.</a:t>
            </a:r>
            <a:endParaRPr lang="en-US" dirty="0">
              <a:latin typeface="Mongolian Baiti" pitchFamily="66" charset="0"/>
              <a:cs typeface="Mongolian Baiti" pitchFamily="66" charset="0"/>
            </a:endParaRPr>
          </a:p>
        </p:txBody>
      </p:sp>
      <p:sp>
        <p:nvSpPr>
          <p:cNvPr id="2" name="Title 1"/>
          <p:cNvSpPr>
            <a:spLocks noGrp="1"/>
          </p:cNvSpPr>
          <p:nvPr>
            <p:ph type="title"/>
          </p:nvPr>
        </p:nvSpPr>
        <p:spPr>
          <a:xfrm>
            <a:off x="457200" y="704088"/>
            <a:ext cx="8229600" cy="743712"/>
          </a:xfrm>
        </p:spPr>
        <p:txBody>
          <a:bodyPr>
            <a:normAutofit/>
          </a:bodyPr>
          <a:lstStyle/>
          <a:p>
            <a:r>
              <a:rPr lang="en-US" sz="2800" dirty="0" smtClean="0">
                <a:latin typeface="Algerian" pitchFamily="82" charset="0"/>
              </a:rPr>
              <a:t>Clinical features of hypo-magnessimea.</a:t>
            </a:r>
            <a:endParaRPr lang="en-US" sz="2800" dirty="0">
              <a:latin typeface="Algerian" pitchFamily="82"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Has a great significance as nutritional/ element</a:t>
            </a:r>
          </a:p>
          <a:p>
            <a:r>
              <a:rPr lang="en-US" dirty="0" smtClean="0">
                <a:latin typeface="Mongolian Baiti" pitchFamily="66" charset="0"/>
                <a:cs typeface="Mongolian Baiti" pitchFamily="66" charset="0"/>
              </a:rPr>
              <a:t>An important mineral in formation of hemoglobin and my globulin. </a:t>
            </a:r>
          </a:p>
          <a:p>
            <a:pPr marL="514350" indent="-514350"/>
            <a:r>
              <a:rPr lang="en-US" dirty="0" smtClean="0">
                <a:latin typeface="Mongolian Baiti" pitchFamily="66" charset="0"/>
                <a:cs typeface="Mongolian Baiti" pitchFamily="66" charset="0"/>
              </a:rPr>
              <a:t>Helps in development and fxn of brain: Regulation of body temperature, muscular activity, catectrolamine metabolism.</a:t>
            </a:r>
          </a:p>
          <a:p>
            <a:pPr marL="514350" indent="-514350"/>
            <a:r>
              <a:rPr lang="en-US" dirty="0" smtClean="0">
                <a:latin typeface="Mongolian Baiti" pitchFamily="66" charset="0"/>
                <a:cs typeface="Mongolian Baiti" pitchFamily="66" charset="0"/>
              </a:rPr>
              <a:t>Essential for production of antibodies and enzymes.</a:t>
            </a:r>
          </a:p>
          <a:p>
            <a:pPr marL="514350" indent="-514350"/>
            <a:r>
              <a:rPr lang="en-US" dirty="0" smtClean="0">
                <a:latin typeface="Mongolian Baiti" pitchFamily="66" charset="0"/>
                <a:cs typeface="Mongolian Baiti" pitchFamily="66" charset="0"/>
              </a:rPr>
              <a:t>The most important fxn is O2 transport in cell respiration.</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iron</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Milk, fish, meat.</a:t>
            </a:r>
          </a:p>
          <a:p>
            <a:r>
              <a:rPr lang="en-US" dirty="0" smtClean="0">
                <a:latin typeface="Mongolian Baiti" pitchFamily="66" charset="0"/>
                <a:cs typeface="Mongolian Baiti" pitchFamily="66" charset="0"/>
              </a:rPr>
              <a:t>It deficiency leads to nutritional anemia.</a:t>
            </a:r>
          </a:p>
          <a:p>
            <a:r>
              <a:rPr lang="en-US" dirty="0" smtClean="0">
                <a:latin typeface="Mongolian Baiti" pitchFamily="66" charset="0"/>
                <a:cs typeface="Mongolian Baiti" pitchFamily="66" charset="0"/>
              </a:rPr>
              <a:t>Conditions due to deficiency:</a:t>
            </a:r>
          </a:p>
          <a:p>
            <a:pPr marL="514350" indent="-514350">
              <a:buFont typeface="+mj-lt"/>
              <a:buAutoNum type="arabicPeriod"/>
            </a:pPr>
            <a:r>
              <a:rPr lang="en-US" dirty="0" smtClean="0">
                <a:latin typeface="Mongolian Baiti" pitchFamily="66" charset="0"/>
                <a:cs typeface="Mongolian Baiti" pitchFamily="66" charset="0"/>
              </a:rPr>
              <a:t>Impaired cell mediated immunity</a:t>
            </a:r>
          </a:p>
          <a:p>
            <a:pPr marL="514350" indent="-514350">
              <a:buFont typeface="+mj-lt"/>
              <a:buAutoNum type="arabicPeriod"/>
            </a:pPr>
            <a:r>
              <a:rPr lang="en-US" dirty="0" smtClean="0">
                <a:latin typeface="Mongolian Baiti" pitchFamily="66" charset="0"/>
                <a:cs typeface="Mongolian Baiti" pitchFamily="66" charset="0"/>
              </a:rPr>
              <a:t>Susceptible to infections</a:t>
            </a:r>
          </a:p>
          <a:p>
            <a:pPr marL="514350" indent="-514350">
              <a:buFont typeface="+mj-lt"/>
              <a:buAutoNum type="arabicPeriod"/>
            </a:pPr>
            <a:r>
              <a:rPr lang="en-US" dirty="0" smtClean="0">
                <a:latin typeface="Mongolian Baiti" pitchFamily="66" charset="0"/>
                <a:cs typeface="Mongolian Baiti" pitchFamily="66" charset="0"/>
              </a:rPr>
              <a:t>Increased morbidity and motility due to complications.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sources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A significant micro nutrient essential for synthesis of thyroid hormone:</a:t>
            </a:r>
          </a:p>
          <a:p>
            <a:pPr marL="514350" indent="-514350">
              <a:buFont typeface="+mj-lt"/>
              <a:buAutoNum type="arabicPeriod"/>
            </a:pPr>
            <a:r>
              <a:rPr lang="en-US" dirty="0" smtClean="0">
                <a:latin typeface="Mongolian Baiti" pitchFamily="66" charset="0"/>
                <a:cs typeface="Mongolian Baiti" pitchFamily="66" charset="0"/>
              </a:rPr>
              <a:t>Thyroxine T3</a:t>
            </a:r>
          </a:p>
          <a:p>
            <a:pPr marL="514350" indent="-514350">
              <a:buFont typeface="+mj-lt"/>
              <a:buAutoNum type="arabicPeriod"/>
            </a:pPr>
            <a:r>
              <a:rPr lang="en-US" dirty="0" smtClean="0">
                <a:latin typeface="Mongolian Baiti" pitchFamily="66" charset="0"/>
                <a:cs typeface="Mongolian Baiti" pitchFamily="66" charset="0"/>
              </a:rPr>
              <a:t>Tri- iodothyroxine T4</a:t>
            </a:r>
          </a:p>
          <a:p>
            <a:pPr marL="514350" indent="-514350"/>
            <a:r>
              <a:rPr lang="en-US" dirty="0" smtClean="0">
                <a:latin typeface="Mongolian Baiti" pitchFamily="66" charset="0"/>
                <a:cs typeface="Mongolian Baiti" pitchFamily="66" charset="0"/>
              </a:rPr>
              <a:t>Needed in small amount for growth and development</a:t>
            </a:r>
          </a:p>
        </p:txBody>
      </p:sp>
      <p:sp>
        <p:nvSpPr>
          <p:cNvPr id="2" name="Title 1"/>
          <p:cNvSpPr>
            <a:spLocks noGrp="1"/>
          </p:cNvSpPr>
          <p:nvPr>
            <p:ph type="title"/>
          </p:nvPr>
        </p:nvSpPr>
        <p:spPr/>
        <p:txBody>
          <a:bodyPr/>
          <a:lstStyle/>
          <a:p>
            <a:r>
              <a:rPr lang="en-US" dirty="0" smtClean="0">
                <a:latin typeface="Algerian" pitchFamily="82" charset="0"/>
              </a:rPr>
              <a:t>iodine</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Muscle wasting</a:t>
            </a:r>
          </a:p>
          <a:p>
            <a:r>
              <a:rPr lang="en-US" dirty="0" smtClean="0"/>
              <a:t>Pre-mature births and miscarriages</a:t>
            </a:r>
          </a:p>
          <a:p>
            <a:r>
              <a:rPr lang="en-US" dirty="0" smtClean="0"/>
              <a:t>Strutted growth</a:t>
            </a:r>
          </a:p>
          <a:p>
            <a:r>
              <a:rPr lang="en-US" dirty="0" smtClean="0"/>
              <a:t>Susceptibility to infections</a:t>
            </a:r>
          </a:p>
          <a:p>
            <a:r>
              <a:rPr lang="en-US" dirty="0" smtClean="0"/>
              <a:t>Slow recovery to illness</a:t>
            </a:r>
          </a:p>
          <a:p>
            <a:r>
              <a:rPr lang="en-US" dirty="0" smtClean="0"/>
              <a:t>Pre-mature ageing</a:t>
            </a:r>
            <a:endParaRPr lang="en-US" dirty="0"/>
          </a:p>
        </p:txBody>
      </p:sp>
      <p:sp>
        <p:nvSpPr>
          <p:cNvPr id="2" name="Title 1"/>
          <p:cNvSpPr>
            <a:spLocks noGrp="1"/>
          </p:cNvSpPr>
          <p:nvPr>
            <p:ph type="title"/>
          </p:nvPr>
        </p:nvSpPr>
        <p:spPr/>
        <p:txBody>
          <a:bodyPr/>
          <a:lstStyle/>
          <a:p>
            <a:r>
              <a:rPr lang="en-US" dirty="0" smtClean="0"/>
              <a:t>Effects of protein deficiency</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Sea foods(fish and salt) and veg that grow in soil with iodine </a:t>
            </a:r>
          </a:p>
          <a:p>
            <a:r>
              <a:rPr lang="en-US" dirty="0" smtClean="0">
                <a:latin typeface="Mongolian Baiti" pitchFamily="66" charset="0"/>
                <a:cs typeface="Mongolian Baiti" pitchFamily="66" charset="0"/>
              </a:rPr>
              <a:t>It deficiency causes:</a:t>
            </a:r>
          </a:p>
          <a:p>
            <a:pPr marL="514350" indent="-514350">
              <a:buFont typeface="+mj-lt"/>
              <a:buAutoNum type="arabicPeriod"/>
            </a:pPr>
            <a:r>
              <a:rPr lang="en-US" dirty="0" smtClean="0">
                <a:latin typeface="Mongolian Baiti" pitchFamily="66" charset="0"/>
                <a:cs typeface="Mongolian Baiti" pitchFamily="66" charset="0"/>
              </a:rPr>
              <a:t>Goiter</a:t>
            </a:r>
          </a:p>
          <a:p>
            <a:pPr marL="514350" indent="-514350">
              <a:buFont typeface="+mj-lt"/>
              <a:buAutoNum type="arabicPeriod"/>
            </a:pPr>
            <a:r>
              <a:rPr lang="en-US" dirty="0" smtClean="0">
                <a:latin typeface="Mongolian Baiti" pitchFamily="66" charset="0"/>
                <a:cs typeface="Mongolian Baiti" pitchFamily="66" charset="0"/>
              </a:rPr>
              <a:t>Hypothyroidion</a:t>
            </a:r>
          </a:p>
          <a:p>
            <a:pPr marL="514350" indent="-514350">
              <a:buFont typeface="+mj-lt"/>
              <a:buAutoNum type="arabicPeriod"/>
            </a:pPr>
            <a:r>
              <a:rPr lang="en-US" dirty="0" smtClean="0">
                <a:latin typeface="Mongolian Baiti" pitchFamily="66" charset="0"/>
                <a:cs typeface="Mongolian Baiti" pitchFamily="66" charset="0"/>
              </a:rPr>
              <a:t>Refinisym</a:t>
            </a:r>
          </a:p>
          <a:p>
            <a:pPr marL="514350" indent="-514350">
              <a:buFont typeface="+mj-lt"/>
              <a:buAutoNum type="arabicPeriod"/>
            </a:pPr>
            <a:r>
              <a:rPr lang="en-US" dirty="0" smtClean="0">
                <a:latin typeface="Mongolian Baiti" pitchFamily="66" charset="0"/>
                <a:cs typeface="Mongolian Baiti" pitchFamily="66" charset="0"/>
              </a:rPr>
              <a:t>Dwarfism</a:t>
            </a:r>
          </a:p>
          <a:p>
            <a:pPr marL="514350" indent="-514350">
              <a:buFont typeface="+mj-lt"/>
              <a:buAutoNum type="arabicPeriod"/>
            </a:pPr>
            <a:r>
              <a:rPr lang="en-US" dirty="0" smtClean="0">
                <a:latin typeface="Mongolian Baiti" pitchFamily="66" charset="0"/>
                <a:cs typeface="Mongolian Baiti" pitchFamily="66" charset="0"/>
              </a:rPr>
              <a:t>Delayed motal mile-stone</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sources</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latin typeface="Mongolian Baiti" pitchFamily="66" charset="0"/>
                <a:cs typeface="Mongolian Baiti" pitchFamily="66" charset="0"/>
              </a:rPr>
              <a:t>In normal circumstances infant who are breast feeding receive a thyroid hormone in the mothers milk witch is enough to compensate for their own deficiency.</a:t>
            </a:r>
          </a:p>
          <a:p>
            <a:r>
              <a:rPr lang="en-US" dirty="0" smtClean="0">
                <a:latin typeface="Mongolian Baiti" pitchFamily="66" charset="0"/>
                <a:cs typeface="Mongolian Baiti" pitchFamily="66" charset="0"/>
              </a:rPr>
              <a:t>They are therefore protected from:</a:t>
            </a:r>
          </a:p>
          <a:p>
            <a:pPr marL="514350" indent="-514350">
              <a:buFont typeface="+mj-lt"/>
              <a:buAutoNum type="arabicPeriod"/>
            </a:pPr>
            <a:r>
              <a:rPr lang="en-US" dirty="0" smtClean="0">
                <a:latin typeface="Mongolian Baiti" pitchFamily="66" charset="0"/>
                <a:cs typeface="Mongolian Baiti" pitchFamily="66" charset="0"/>
              </a:rPr>
              <a:t>Mental retardation</a:t>
            </a:r>
          </a:p>
          <a:p>
            <a:pPr marL="514350" indent="-514350">
              <a:buFont typeface="+mj-lt"/>
              <a:buAutoNum type="arabicPeriod"/>
            </a:pPr>
            <a:r>
              <a:rPr lang="en-US" dirty="0" smtClean="0">
                <a:latin typeface="Mongolian Baiti" pitchFamily="66" charset="0"/>
                <a:cs typeface="Mongolian Baiti" pitchFamily="66" charset="0"/>
              </a:rPr>
              <a:t>Neurological problem</a:t>
            </a:r>
          </a:p>
          <a:p>
            <a:pPr marL="514350" indent="-514350"/>
            <a:r>
              <a:rPr lang="en-US" dirty="0" smtClean="0">
                <a:latin typeface="Mongolian Baiti" pitchFamily="66" charset="0"/>
                <a:cs typeface="Mongolian Baiti" pitchFamily="66" charset="0"/>
              </a:rPr>
              <a:t>This is necessary till they are introduced to a solid diet </a:t>
            </a:r>
          </a:p>
          <a:p>
            <a:pPr marL="514350" indent="-514350"/>
            <a:r>
              <a:rPr lang="en-US" dirty="0" smtClean="0">
                <a:latin typeface="Mongolian Baiti" pitchFamily="66" charset="0"/>
                <a:cs typeface="Mongolian Baiti" pitchFamily="66" charset="0"/>
              </a:rPr>
              <a:t>During weaning period the mothers thyroid hormone supply to the infant becomes inadequate.</a:t>
            </a:r>
          </a:p>
          <a:p>
            <a:pPr marL="514350" indent="-514350"/>
            <a:r>
              <a:rPr lang="en-US" dirty="0" smtClean="0">
                <a:latin typeface="Mongolian Baiti" pitchFamily="66" charset="0"/>
                <a:cs typeface="Mongolian Baiti" pitchFamily="66" charset="0"/>
              </a:rPr>
              <a:t>Similarly B/feeding mothers who lack adequate iodine in their diet may end up with infants with hypothyroidism</a:t>
            </a:r>
            <a:r>
              <a:rPr lang="en-US" dirty="0" smtClean="0"/>
              <a:t>.</a:t>
            </a:r>
            <a:endParaRPr lang="en-US" dirty="0"/>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Infants should be kept warm and comfortable </a:t>
            </a:r>
          </a:p>
          <a:p>
            <a:r>
              <a:rPr lang="en-US" dirty="0" smtClean="0">
                <a:latin typeface="Mongolian Baiti" pitchFamily="66" charset="0"/>
                <a:cs typeface="Mongolian Baiti" pitchFamily="66" charset="0"/>
              </a:rPr>
              <a:t>Prevent the skin from breaking </a:t>
            </a:r>
          </a:p>
          <a:p>
            <a:r>
              <a:rPr lang="en-US" dirty="0" smtClean="0">
                <a:latin typeface="Mongolian Baiti" pitchFamily="66" charset="0"/>
                <a:cs typeface="Mongolian Baiti" pitchFamily="66" charset="0"/>
              </a:rPr>
              <a:t>Health education about maintaining the infant on long life use of thyroid medication </a:t>
            </a:r>
          </a:p>
          <a:p>
            <a:r>
              <a:rPr lang="en-US" dirty="0" smtClean="0">
                <a:latin typeface="Mongolian Baiti" pitchFamily="66" charset="0"/>
                <a:cs typeface="Mongolian Baiti" pitchFamily="66" charset="0"/>
              </a:rPr>
              <a:t>Vital signs for infants to be monitered,vomiting diarrhea, sweating ,loss of weight ,insomnia, personality change, which may emerge with the drug medication prescribed </a:t>
            </a:r>
          </a:p>
          <a:p>
            <a:r>
              <a:rPr lang="en-US" dirty="0" smtClean="0">
                <a:latin typeface="Mongolian Baiti" pitchFamily="66" charset="0"/>
                <a:cs typeface="Mongolian Baiti" pitchFamily="66" charset="0"/>
              </a:rPr>
              <a:t>Oral replacement therapy should be maintained </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sz="3600" dirty="0" smtClean="0">
                <a:latin typeface="Algerian" pitchFamily="82" charset="0"/>
              </a:rPr>
              <a:t>MANAGEMENT of iodine deficiency</a:t>
            </a:r>
            <a:endParaRPr lang="en-US" sz="3600" dirty="0">
              <a:latin typeface="Algerian" pitchFamily="82"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ongolian Baiti" pitchFamily="66" charset="0"/>
                <a:cs typeface="Mongolian Baiti" pitchFamily="66" charset="0"/>
              </a:rPr>
              <a:t>It an integrated strategy that takes into account the variety of factors that put children at various risks.</a:t>
            </a:r>
          </a:p>
          <a:p>
            <a:r>
              <a:rPr lang="en-US" dirty="0" smtClean="0">
                <a:latin typeface="Mongolian Baiti" pitchFamily="66" charset="0"/>
                <a:cs typeface="Mongolian Baiti" pitchFamily="66" charset="0"/>
              </a:rPr>
              <a:t>What does IMCI strive to do.</a:t>
            </a:r>
          </a:p>
          <a:p>
            <a:pPr marL="514350" indent="-514350">
              <a:buFont typeface="+mj-lt"/>
              <a:buAutoNum type="alphaUcPeriod"/>
            </a:pPr>
            <a:r>
              <a:rPr lang="en-US" dirty="0" smtClean="0">
                <a:latin typeface="Mongolian Baiti" pitchFamily="66" charset="0"/>
                <a:cs typeface="Mongolian Baiti" pitchFamily="66" charset="0"/>
              </a:rPr>
              <a:t>In the health facility strategy promote.</a:t>
            </a:r>
          </a:p>
          <a:p>
            <a:pPr marL="514350" indent="-514350">
              <a:buFont typeface="+mj-lt"/>
              <a:buAutoNum type="arabicPeriod"/>
            </a:pPr>
            <a:r>
              <a:rPr lang="en-US" dirty="0" smtClean="0">
                <a:latin typeface="Mongolian Baiti" pitchFamily="66" charset="0"/>
                <a:cs typeface="Mongolian Baiti" pitchFamily="66" charset="0"/>
              </a:rPr>
              <a:t>The accurate identification of childhood illness in out patient.</a:t>
            </a:r>
          </a:p>
          <a:p>
            <a:pPr marL="514350" indent="-514350">
              <a:buFont typeface="+mj-lt"/>
              <a:buAutoNum type="arabicPeriod"/>
            </a:pPr>
            <a:r>
              <a:rPr lang="en-US" dirty="0" smtClean="0">
                <a:latin typeface="Mongolian Baiti" pitchFamily="66" charset="0"/>
                <a:cs typeface="Mongolian Baiti" pitchFamily="66" charset="0"/>
              </a:rPr>
              <a:t>Must ensure appropriate combined treatment for all major illness.</a:t>
            </a:r>
          </a:p>
          <a:p>
            <a:pPr marL="514350" indent="-514350">
              <a:buFont typeface="+mj-lt"/>
              <a:buAutoNum type="arabicPeriod"/>
            </a:pPr>
            <a:r>
              <a:rPr lang="en-US" dirty="0" smtClean="0">
                <a:latin typeface="Mongolian Baiti" pitchFamily="66" charset="0"/>
                <a:cs typeface="Mongolian Baiti" pitchFamily="66" charset="0"/>
              </a:rPr>
              <a:t>Should strengthen thee counseling of care takers </a:t>
            </a:r>
          </a:p>
          <a:p>
            <a:pPr marL="514350" indent="-514350">
              <a:buFont typeface="+mj-lt"/>
              <a:buAutoNum type="arabicPeriod"/>
            </a:pPr>
            <a:r>
              <a:rPr lang="en-US" dirty="0" smtClean="0">
                <a:latin typeface="Mongolian Baiti" pitchFamily="66" charset="0"/>
                <a:cs typeface="Mongolian Baiti" pitchFamily="66" charset="0"/>
              </a:rPr>
              <a:t>Speeds up the referral for severely illed children.</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normAutofit/>
          </a:bodyPr>
          <a:lstStyle/>
          <a:p>
            <a:r>
              <a:rPr lang="en-US" sz="3200" dirty="0" smtClean="0">
                <a:latin typeface="Algerian" pitchFamily="82" charset="0"/>
              </a:rPr>
              <a:t>Integrated mnx of childhood illness</a:t>
            </a:r>
            <a:endParaRPr lang="en-US" sz="3200" dirty="0">
              <a:latin typeface="Algerian" pitchFamily="82"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dirty="0" smtClean="0"/>
              <a:t>B</a:t>
            </a:r>
            <a:r>
              <a:rPr lang="en-US" dirty="0" smtClean="0">
                <a:latin typeface="Mongolian Baiti" pitchFamily="66" charset="0"/>
                <a:cs typeface="Mongolian Baiti" pitchFamily="66" charset="0"/>
              </a:rPr>
              <a:t>. Home setting</a:t>
            </a:r>
          </a:p>
          <a:p>
            <a:r>
              <a:rPr lang="en-US" dirty="0" smtClean="0">
                <a:latin typeface="Mongolian Baiti" pitchFamily="66" charset="0"/>
                <a:cs typeface="Mongolian Baiti" pitchFamily="66" charset="0"/>
              </a:rPr>
              <a:t>Promote appropriate care seeking behavior, improved  nutrition and preventive care and correct implementation and prescribed care </a:t>
            </a:r>
          </a:p>
          <a:p>
            <a:r>
              <a:rPr lang="en-US" dirty="0" smtClean="0">
                <a:latin typeface="Mongolian Baiti" pitchFamily="66" charset="0"/>
                <a:cs typeface="Mongolian Baiti" pitchFamily="66" charset="0"/>
              </a:rPr>
              <a:t>NB: IMCI includes both preventive and curative elements that are implemented by families and communities as well as health services .</a:t>
            </a:r>
          </a:p>
          <a:p>
            <a:r>
              <a:rPr lang="en-US" dirty="0" smtClean="0">
                <a:latin typeface="Mongolian Baiti" pitchFamily="66" charset="0"/>
                <a:cs typeface="Mongolian Baiti" pitchFamily="66" charset="0"/>
              </a:rPr>
              <a:t>IMCI  combines improved mnx of childhood illness with aspect of nutrition, immunization and several other important influences on child health including maternal health.</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latin typeface="Mongolian Baiti" pitchFamily="66" charset="0"/>
                <a:cs typeface="Mongolian Baiti" pitchFamily="66" charset="0"/>
              </a:rPr>
              <a:t>The IMCI strategy aims at including infant mortality rate, severity of illness and disability by integrating treatment and prevention of major child hood illness to contribute to un improved growth and development.</a:t>
            </a:r>
          </a:p>
          <a:p>
            <a:r>
              <a:rPr lang="en-US" dirty="0" smtClean="0">
                <a:latin typeface="Mongolian Baiti" pitchFamily="66" charset="0"/>
                <a:cs typeface="Mongolian Baiti" pitchFamily="66" charset="0"/>
              </a:rPr>
              <a:t>The WHO working in collaboration with UNICEF introduced this new plan of IMCI for complete and strict MNX of childhood illness under the age of 5yrs timely.</a:t>
            </a:r>
          </a:p>
          <a:p>
            <a:r>
              <a:rPr lang="en-US" dirty="0" smtClean="0">
                <a:latin typeface="Mongolian Baiti" pitchFamily="66" charset="0"/>
                <a:cs typeface="Mongolian Baiti" pitchFamily="66" charset="0"/>
              </a:rPr>
              <a:t>The non initiative was born from the fact that 1.2m children in developed countries die before celebrating their 5</a:t>
            </a:r>
            <a:r>
              <a:rPr lang="en-US" baseline="30000" dirty="0" smtClean="0">
                <a:latin typeface="Mongolian Baiti" pitchFamily="66" charset="0"/>
                <a:cs typeface="Mongolian Baiti" pitchFamily="66" charset="0"/>
              </a:rPr>
              <a:t>th</a:t>
            </a:r>
            <a:r>
              <a:rPr lang="en-US" dirty="0" smtClean="0">
                <a:latin typeface="Mongolian Baiti" pitchFamily="66" charset="0"/>
                <a:cs typeface="Mongolian Baiti" pitchFamily="66" charset="0"/>
              </a:rPr>
              <a:t> birthday.</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Cont………..</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Mongolian Baiti" pitchFamily="66" charset="0"/>
                <a:cs typeface="Mongolian Baiti" pitchFamily="66" charset="0"/>
              </a:rPr>
              <a:t>It was further noted that 7out of 10 (58%) of deaths are mainly due to acute respiratory infection specifically pneumonia.</a:t>
            </a:r>
          </a:p>
          <a:p>
            <a:r>
              <a:rPr lang="en-US" dirty="0" smtClean="0">
                <a:latin typeface="Mongolian Baiti" pitchFamily="66" charset="0"/>
                <a:cs typeface="Mongolian Baiti" pitchFamily="66" charset="0"/>
              </a:rPr>
              <a:t>Other diseases in the category are diarrhea.</a:t>
            </a:r>
          </a:p>
          <a:p>
            <a:r>
              <a:rPr lang="en-US" dirty="0" smtClean="0">
                <a:latin typeface="Mongolian Baiti" pitchFamily="66" charset="0"/>
                <a:cs typeface="Mongolian Baiti" pitchFamily="66" charset="0"/>
              </a:rPr>
              <a:t>This diseases may occur singly but in most cases tend to develop in combination.</a:t>
            </a:r>
          </a:p>
          <a:p>
            <a:r>
              <a:rPr lang="en-US" dirty="0" smtClean="0">
                <a:latin typeface="Mongolian Baiti" pitchFamily="66" charset="0"/>
                <a:cs typeface="Mongolian Baiti" pitchFamily="66" charset="0"/>
              </a:rPr>
              <a:t>3 out of the 4 episodes of illness in children are caused by one of these diseases.</a:t>
            </a:r>
            <a:endParaRPr lang="en-US"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t>Cont…………..</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latin typeface="Mongolian Baiti" pitchFamily="66" charset="0"/>
                <a:cs typeface="Mongolian Baiti" pitchFamily="66" charset="0"/>
              </a:rPr>
              <a:t>To reduce childhood morbidity and mortality</a:t>
            </a:r>
          </a:p>
          <a:p>
            <a:pPr marL="514350" indent="-514350">
              <a:buFont typeface="+mj-lt"/>
              <a:buAutoNum type="arabicPeriod"/>
            </a:pPr>
            <a:r>
              <a:rPr lang="en-US" sz="2800" dirty="0" smtClean="0">
                <a:latin typeface="Mongolian Baiti" pitchFamily="66" charset="0"/>
                <a:cs typeface="Mongolian Baiti" pitchFamily="66" charset="0"/>
              </a:rPr>
              <a:t>At family and community level by improving family community practices for home management of illness</a:t>
            </a:r>
          </a:p>
          <a:p>
            <a:pPr marL="514350" indent="-514350">
              <a:buFont typeface="+mj-lt"/>
              <a:buAutoNum type="arabicPeriod"/>
            </a:pPr>
            <a:r>
              <a:rPr lang="en-US" sz="2800" dirty="0" smtClean="0">
                <a:latin typeface="Mongolian Baiti" pitchFamily="66" charset="0"/>
                <a:cs typeface="Mongolian Baiti" pitchFamily="66" charset="0"/>
              </a:rPr>
              <a:t>Improving case management for health worker in the winder heath system.</a:t>
            </a:r>
          </a:p>
          <a:p>
            <a:pPr marL="514350" indent="-514350">
              <a:buFont typeface="+mj-lt"/>
              <a:buAutoNum type="arabicPeriod"/>
            </a:pPr>
            <a:endParaRPr lang="en-US" sz="2000" dirty="0">
              <a:latin typeface="Mongolian Baiti" pitchFamily="66" charset="0"/>
              <a:cs typeface="Mongolian Baiti" pitchFamily="66" charset="0"/>
            </a:endParaRPr>
          </a:p>
        </p:txBody>
      </p:sp>
      <p:sp>
        <p:nvSpPr>
          <p:cNvPr id="2" name="Title 1"/>
          <p:cNvSpPr>
            <a:spLocks noGrp="1"/>
          </p:cNvSpPr>
          <p:nvPr>
            <p:ph type="title"/>
          </p:nvPr>
        </p:nvSpPr>
        <p:spPr/>
        <p:txBody>
          <a:bodyPr/>
          <a:lstStyle/>
          <a:p>
            <a:r>
              <a:rPr lang="en-US" dirty="0" smtClean="0">
                <a:latin typeface="Algerian" pitchFamily="82" charset="0"/>
              </a:rPr>
              <a:t>Objectives of IMCI</a:t>
            </a:r>
            <a:endParaRPr lang="en-US" dirty="0">
              <a:latin typeface="Algerian" pitchFamily="82"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920085"/>
            <a:ext cx="4038600" cy="3642515"/>
          </a:xfrm>
        </p:spPr>
        <p:txBody>
          <a:bodyPr>
            <a:normAutofit fontScale="92500"/>
          </a:bodyPr>
          <a:lstStyle/>
          <a:p>
            <a:r>
              <a:rPr lang="en-US" dirty="0" smtClean="0">
                <a:latin typeface="Mongolian Baiti" pitchFamily="66" charset="0"/>
                <a:cs typeface="Mongolian Baiti" pitchFamily="66" charset="0"/>
              </a:rPr>
              <a:t>Cough and or fast breathing</a:t>
            </a:r>
          </a:p>
          <a:p>
            <a:r>
              <a:rPr lang="en-US" dirty="0" smtClean="0">
                <a:latin typeface="Mongolian Baiti" pitchFamily="66" charset="0"/>
                <a:cs typeface="Mongolian Baiti" pitchFamily="66" charset="0"/>
              </a:rPr>
              <a:t>Lethargy unconsciousness</a:t>
            </a:r>
          </a:p>
          <a:p>
            <a:endParaRPr lang="en-US" dirty="0" smtClean="0">
              <a:latin typeface="Mongolian Baiti" pitchFamily="66" charset="0"/>
              <a:cs typeface="Mongolian Baiti" pitchFamily="66" charset="0"/>
            </a:endParaRPr>
          </a:p>
          <a:p>
            <a:r>
              <a:rPr lang="en-US" dirty="0" smtClean="0">
                <a:latin typeface="Mongolian Baiti" pitchFamily="66" charset="0"/>
                <a:cs typeface="Mongolian Baiti" pitchFamily="66" charset="0"/>
              </a:rPr>
              <a:t>Rush</a:t>
            </a:r>
          </a:p>
          <a:p>
            <a:pPr>
              <a:buNone/>
            </a:pPr>
            <a:endParaRPr lang="en-US" dirty="0" smtClean="0">
              <a:latin typeface="Mongolian Baiti" pitchFamily="66" charset="0"/>
              <a:cs typeface="Mongolian Baiti" pitchFamily="66" charset="0"/>
            </a:endParaRPr>
          </a:p>
          <a:p>
            <a:r>
              <a:rPr lang="en-US" dirty="0" smtClean="0">
                <a:latin typeface="Mongolian Baiti" pitchFamily="66" charset="0"/>
                <a:cs typeface="Mongolian Baiti" pitchFamily="66" charset="0"/>
              </a:rPr>
              <a:t>Very sick looking child with fever</a:t>
            </a:r>
            <a:endParaRPr lang="en-US" dirty="0">
              <a:latin typeface="Mongolian Baiti" pitchFamily="66" charset="0"/>
              <a:cs typeface="Mongolian Baiti" pitchFamily="66" charset="0"/>
            </a:endParaRPr>
          </a:p>
        </p:txBody>
      </p:sp>
      <p:sp>
        <p:nvSpPr>
          <p:cNvPr id="6" name="Content Placeholder 5"/>
          <p:cNvSpPr>
            <a:spLocks noGrp="1"/>
          </p:cNvSpPr>
          <p:nvPr>
            <p:ph sz="half" idx="2"/>
          </p:nvPr>
        </p:nvSpPr>
        <p:spPr>
          <a:xfrm>
            <a:off x="4648200" y="1920085"/>
            <a:ext cx="4038600" cy="3947315"/>
          </a:xfrm>
        </p:spPr>
        <p:txBody>
          <a:bodyPr>
            <a:normAutofit fontScale="92500"/>
          </a:bodyPr>
          <a:lstStyle/>
          <a:p>
            <a:r>
              <a:rPr lang="en-US" sz="2400" dirty="0" smtClean="0">
                <a:latin typeface="Mongolian Baiti" pitchFamily="66" charset="0"/>
                <a:cs typeface="Mongolian Baiti" pitchFamily="66" charset="0"/>
              </a:rPr>
              <a:t>Pneomonea,severe anemia and malaria</a:t>
            </a:r>
          </a:p>
          <a:p>
            <a:r>
              <a:rPr lang="en-US" sz="2400" dirty="0" smtClean="0">
                <a:latin typeface="Mongolian Baiti" pitchFamily="66" charset="0"/>
                <a:cs typeface="Mongolian Baiti" pitchFamily="66" charset="0"/>
              </a:rPr>
              <a:t>Cerebral malaria, meningitis, sever dehydration. and sever pneumonia</a:t>
            </a:r>
          </a:p>
          <a:p>
            <a:r>
              <a:rPr lang="en-US" sz="2400" dirty="0" smtClean="0">
                <a:latin typeface="Mongolian Baiti" pitchFamily="66" charset="0"/>
                <a:cs typeface="Mongolian Baiti" pitchFamily="66" charset="0"/>
              </a:rPr>
              <a:t>Measles and chickenpox</a:t>
            </a:r>
          </a:p>
          <a:p>
            <a:endParaRPr lang="en-US" sz="2400" dirty="0" smtClean="0">
              <a:latin typeface="Mongolian Baiti" pitchFamily="66" charset="0"/>
              <a:cs typeface="Mongolian Baiti" pitchFamily="66" charset="0"/>
            </a:endParaRPr>
          </a:p>
          <a:p>
            <a:r>
              <a:rPr lang="en-US" sz="2400" dirty="0" smtClean="0">
                <a:latin typeface="Mongolian Baiti" pitchFamily="66" charset="0"/>
                <a:cs typeface="Mongolian Baiti" pitchFamily="66" charset="0"/>
              </a:rPr>
              <a:t>Pneumonia, sepsis and meningitis</a:t>
            </a:r>
            <a:endParaRPr lang="en-US" sz="2400" dirty="0">
              <a:latin typeface="Mongolian Baiti" pitchFamily="66" charset="0"/>
              <a:cs typeface="Mongolian Baiti" pitchFamily="66" charset="0"/>
            </a:endParaRPr>
          </a:p>
        </p:txBody>
      </p:sp>
      <p:sp>
        <p:nvSpPr>
          <p:cNvPr id="4" name="Title 3"/>
          <p:cNvSpPr>
            <a:spLocks noGrp="1"/>
          </p:cNvSpPr>
          <p:nvPr>
            <p:ph type="title"/>
          </p:nvPr>
        </p:nvSpPr>
        <p:spPr/>
        <p:txBody>
          <a:bodyPr>
            <a:normAutofit/>
          </a:bodyPr>
          <a:lstStyle/>
          <a:p>
            <a:r>
              <a:rPr lang="en-US" sz="2800" dirty="0" smtClean="0">
                <a:latin typeface="Algerian" pitchFamily="82" charset="0"/>
              </a:rPr>
              <a:t>Presenting symptoms of childhood illness</a:t>
            </a:r>
            <a:endParaRPr lang="en-US" sz="2800" dirty="0">
              <a:latin typeface="Algerian" pitchFamily="82"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3400" y="1828800"/>
            <a:ext cx="8229600" cy="4693920"/>
          </a:xfrm>
        </p:spPr>
        <p:txBody>
          <a:bodyPr>
            <a:normAutofit fontScale="92500" lnSpcReduction="10000"/>
          </a:bodyPr>
          <a:lstStyle/>
          <a:p>
            <a:r>
              <a:rPr lang="en-US" dirty="0" smtClean="0">
                <a:latin typeface="Mongolian Baiti" pitchFamily="66" charset="0"/>
                <a:cs typeface="Mongolian Baiti" pitchFamily="66" charset="0"/>
              </a:rPr>
              <a:t>In smaller health facilities such as health centers the IMCI strategy has several advantages this include:</a:t>
            </a:r>
          </a:p>
          <a:p>
            <a:pPr marL="514350" indent="-514350">
              <a:buFont typeface="+mj-lt"/>
              <a:buAutoNum type="arabicPeriod"/>
            </a:pPr>
            <a:r>
              <a:rPr lang="en-US" dirty="0" smtClean="0">
                <a:latin typeface="Mongolian Baiti" pitchFamily="66" charset="0"/>
                <a:cs typeface="Mongolian Baiti" pitchFamily="66" charset="0"/>
              </a:rPr>
              <a:t>Promotion of accurate identification of childhood illness in the out patient situation.</a:t>
            </a:r>
          </a:p>
          <a:p>
            <a:pPr marL="514350" indent="-514350">
              <a:buFont typeface="+mj-lt"/>
              <a:buAutoNum type="arabicPeriod"/>
            </a:pPr>
            <a:r>
              <a:rPr lang="en-US" dirty="0" smtClean="0">
                <a:latin typeface="Mongolian Baiti" pitchFamily="66" charset="0"/>
                <a:cs typeface="Mongolian Baiti" pitchFamily="66" charset="0"/>
              </a:rPr>
              <a:t>Ensure appropriate combined treatment for all major illness.</a:t>
            </a:r>
          </a:p>
          <a:p>
            <a:pPr marL="514350" indent="-514350">
              <a:buFont typeface="+mj-lt"/>
              <a:buAutoNum type="arabicPeriod"/>
            </a:pPr>
            <a:r>
              <a:rPr lang="en-US" dirty="0" smtClean="0">
                <a:latin typeface="Mongolian Baiti" pitchFamily="66" charset="0"/>
                <a:cs typeface="Mongolian Baiti" pitchFamily="66" charset="0"/>
              </a:rPr>
              <a:t>Strengthens counseling of  relatives who are looking after the sick children </a:t>
            </a:r>
          </a:p>
          <a:p>
            <a:pPr marL="514350" indent="-514350">
              <a:buFont typeface="+mj-lt"/>
              <a:buAutoNum type="arabicPeriod"/>
            </a:pPr>
            <a:r>
              <a:rPr lang="en-US" dirty="0" smtClean="0">
                <a:latin typeface="Mongolian Baiti" pitchFamily="66" charset="0"/>
                <a:cs typeface="Mongolian Baiti" pitchFamily="66" charset="0"/>
              </a:rPr>
              <a:t>IMCI helps to accelerate the referral systems of severely ill children and improve the care of these patients </a:t>
            </a:r>
          </a:p>
          <a:p>
            <a:pPr marL="514350" indent="-514350">
              <a:buFont typeface="+mj-lt"/>
              <a:buAutoNum type="arabicPeriod"/>
            </a:pPr>
            <a:r>
              <a:rPr lang="en-US" dirty="0" smtClean="0">
                <a:latin typeface="Mongolian Baiti" pitchFamily="66" charset="0"/>
                <a:cs typeface="Mongolian Baiti" pitchFamily="66" charset="0"/>
              </a:rPr>
              <a:t>In the home environment the strategy promotes appropriate care seeking behaviors.   </a:t>
            </a:r>
            <a:endParaRPr lang="en-US" dirty="0">
              <a:latin typeface="Mongolian Baiti" pitchFamily="66" charset="0"/>
              <a:cs typeface="Mongolian Baiti" pitchFamily="66" charset="0"/>
            </a:endParaRPr>
          </a:p>
        </p:txBody>
      </p:sp>
      <p:sp>
        <p:nvSpPr>
          <p:cNvPr id="5" name="Title 4"/>
          <p:cNvSpPr>
            <a:spLocks noGrp="1"/>
          </p:cNvSpPr>
          <p:nvPr>
            <p:ph type="title"/>
          </p:nvPr>
        </p:nvSpPr>
        <p:spPr/>
        <p:txBody>
          <a:bodyPr>
            <a:normAutofit/>
          </a:bodyPr>
          <a:lstStyle/>
          <a:p>
            <a:r>
              <a:rPr lang="en-US" dirty="0" smtClean="0">
                <a:latin typeface="Algerian" pitchFamily="82" charset="0"/>
              </a:rPr>
              <a:t>Benefit of IMCI  strategy</a:t>
            </a:r>
            <a:endParaRPr lang="en-US" dirty="0">
              <a:latin typeface="Algerian" pitchFamily="82"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1441</TotalTime>
  <Words>6137</Words>
  <Application>Microsoft Office PowerPoint</Application>
  <PresentationFormat>On-screen Show (4:3)</PresentationFormat>
  <Paragraphs>669</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Concourse</vt:lpstr>
      <vt:lpstr>Nutrition by madam mberenzu</vt:lpstr>
      <vt:lpstr>DEFINATION</vt:lpstr>
      <vt:lpstr>FOOD</vt:lpstr>
      <vt:lpstr>Cont………..</vt:lpstr>
      <vt:lpstr>CLASSIFICATION OF FOOD</vt:lpstr>
      <vt:lpstr>Food nutrients and their functions</vt:lpstr>
      <vt:lpstr>SOURCES OF PROTEIN</vt:lpstr>
      <vt:lpstr>FUNCTIONS OF PROTEINS</vt:lpstr>
      <vt:lpstr>Effects of protein deficiency</vt:lpstr>
      <vt:lpstr>carbohydrates</vt:lpstr>
      <vt:lpstr>C0nt……………</vt:lpstr>
      <vt:lpstr>fats</vt:lpstr>
      <vt:lpstr>Functions of fats</vt:lpstr>
      <vt:lpstr>CONT……..</vt:lpstr>
      <vt:lpstr>vitamins</vt:lpstr>
      <vt:lpstr>Cont……………</vt:lpstr>
      <vt:lpstr>Mineral salts</vt:lpstr>
      <vt:lpstr>water</vt:lpstr>
      <vt:lpstr>Cont……………..</vt:lpstr>
      <vt:lpstr>Body composition of nutrients</vt:lpstr>
      <vt:lpstr>Uses of nutrients </vt:lpstr>
      <vt:lpstr>Nutritional deficiency disorders</vt:lpstr>
      <vt:lpstr>Cont…………..</vt:lpstr>
      <vt:lpstr>Cont…………..</vt:lpstr>
      <vt:lpstr>Types of malnutrition</vt:lpstr>
      <vt:lpstr>Under nutrition</vt:lpstr>
      <vt:lpstr>Main causes of under nutrition</vt:lpstr>
      <vt:lpstr>Infection and disease conditions</vt:lpstr>
      <vt:lpstr>Assessment of nutritional problems </vt:lpstr>
      <vt:lpstr>Cont…………..</vt:lpstr>
      <vt:lpstr>Protein energy malnutrition</vt:lpstr>
      <vt:lpstr>Cont…………….</vt:lpstr>
      <vt:lpstr>Clinical forms of pem</vt:lpstr>
      <vt:lpstr>kwashiorkor</vt:lpstr>
      <vt:lpstr>Causes of kwashiorkor</vt:lpstr>
      <vt:lpstr>Cont…………….</vt:lpstr>
      <vt:lpstr>clinical features of kwashiorkor </vt:lpstr>
      <vt:lpstr>Cont………….</vt:lpstr>
      <vt:lpstr>Cont…………..</vt:lpstr>
      <vt:lpstr>marusmus</vt:lpstr>
      <vt:lpstr>Clinical features</vt:lpstr>
      <vt:lpstr>Marasmatic kwashiorkor</vt:lpstr>
      <vt:lpstr>Management of children suffering from pem</vt:lpstr>
      <vt:lpstr>investigations</vt:lpstr>
      <vt:lpstr>Specific management</vt:lpstr>
      <vt:lpstr>Cont…………..</vt:lpstr>
      <vt:lpstr>Cont…………..</vt:lpstr>
      <vt:lpstr>Cont……..</vt:lpstr>
      <vt:lpstr>Complications and prognosis of pem</vt:lpstr>
      <vt:lpstr>Cont…………</vt:lpstr>
      <vt:lpstr>Preventive mnx of pem</vt:lpstr>
      <vt:lpstr>Cont………….</vt:lpstr>
      <vt:lpstr>Cont…………….</vt:lpstr>
      <vt:lpstr>Specific protection.</vt:lpstr>
      <vt:lpstr>Early dx and rx of pem</vt:lpstr>
      <vt:lpstr>Vitamin deficiency</vt:lpstr>
      <vt:lpstr>VITAMIN A DEFICIENCY</vt:lpstr>
      <vt:lpstr>Cont………….</vt:lpstr>
      <vt:lpstr>CLINICAL FEATURES OF VIT A DEFICIENCY</vt:lpstr>
      <vt:lpstr>VITAMIN B DEFICIENCY</vt:lpstr>
      <vt:lpstr>Vitamin b2 (riboflavin)</vt:lpstr>
      <vt:lpstr>Cont…………..</vt:lpstr>
      <vt:lpstr>Cont………..</vt:lpstr>
      <vt:lpstr>Ricket </vt:lpstr>
      <vt:lpstr>oestiomalacia</vt:lpstr>
      <vt:lpstr>Cont…………..</vt:lpstr>
      <vt:lpstr>Cont……..</vt:lpstr>
      <vt:lpstr>Clinical features of rickets</vt:lpstr>
      <vt:lpstr>C0NT……………..</vt:lpstr>
      <vt:lpstr>Diagnostic investigations</vt:lpstr>
      <vt:lpstr>Mnx of rickets</vt:lpstr>
      <vt:lpstr>Cont………….</vt:lpstr>
      <vt:lpstr>Preventive care</vt:lpstr>
      <vt:lpstr>Minerals and their deficiency disorders</vt:lpstr>
      <vt:lpstr>Calcium ions</vt:lpstr>
      <vt:lpstr>Sources of Calcium</vt:lpstr>
      <vt:lpstr>Calcium deficiency</vt:lpstr>
      <vt:lpstr>phosphorus</vt:lpstr>
      <vt:lpstr>sodium</vt:lpstr>
      <vt:lpstr>Clinical features of low sodium</vt:lpstr>
      <vt:lpstr>Potassium</vt:lpstr>
      <vt:lpstr>deficiency</vt:lpstr>
      <vt:lpstr>Clinical features</vt:lpstr>
      <vt:lpstr>  Magnesium ions  </vt:lpstr>
      <vt:lpstr>sources</vt:lpstr>
      <vt:lpstr>Clinical features of hypo-magnessimea.</vt:lpstr>
      <vt:lpstr>iron</vt:lpstr>
      <vt:lpstr>sources</vt:lpstr>
      <vt:lpstr>iodine</vt:lpstr>
      <vt:lpstr>sources</vt:lpstr>
      <vt:lpstr>Cont……………………..</vt:lpstr>
      <vt:lpstr>MANAGEMENT of iodine deficiency</vt:lpstr>
      <vt:lpstr>Integrated mnx of childhood illness</vt:lpstr>
      <vt:lpstr>Cont………………</vt:lpstr>
      <vt:lpstr>Cont………..</vt:lpstr>
      <vt:lpstr>Cont…………..</vt:lpstr>
      <vt:lpstr>Objectives of IMCI</vt:lpstr>
      <vt:lpstr>Presenting symptoms of childhood illness</vt:lpstr>
      <vt:lpstr>Benefit of IMCI  strategy</vt:lpstr>
      <vt:lpstr>obesity</vt:lpstr>
      <vt:lpstr>Cont……………..</vt:lpstr>
      <vt:lpstr>Cont…………..</vt:lpstr>
      <vt:lpstr>Complications of obesity </vt:lpstr>
      <vt:lpstr>Cont…………….</vt:lpstr>
      <vt:lpstr>Diabetes mellitus</vt:lpstr>
      <vt:lpstr>Treatment and mnx of DM</vt:lpstr>
      <vt:lpstr>Care of people with dm</vt:lpstr>
      <vt:lpstr>Self care(the patient)</vt:lpstr>
      <vt:lpstr>Nursing management.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 </dc:title>
  <dc:creator>kelvin</dc:creator>
  <cp:lastModifiedBy>Lenovo</cp:lastModifiedBy>
  <cp:revision>127</cp:revision>
  <dcterms:created xsi:type="dcterms:W3CDTF">2006-08-16T00:00:00Z</dcterms:created>
  <dcterms:modified xsi:type="dcterms:W3CDTF">2016-05-10T09:13:29Z</dcterms:modified>
</cp:coreProperties>
</file>