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145"/>
  </p:handoutMasterIdLst>
  <p:sldIdLst>
    <p:sldId id="354" r:id="rId3"/>
    <p:sldId id="256" r:id="rId4"/>
    <p:sldId id="257" r:id="rId5"/>
    <p:sldId id="423" r:id="rId6"/>
    <p:sldId id="427" r:id="rId7"/>
    <p:sldId id="428" r:id="rId8"/>
    <p:sldId id="429" r:id="rId9"/>
    <p:sldId id="430" r:id="rId10"/>
    <p:sldId id="431" r:id="rId11"/>
    <p:sldId id="432" r:id="rId12"/>
    <p:sldId id="433" r:id="rId13"/>
    <p:sldId id="434" r:id="rId14"/>
    <p:sldId id="435" r:id="rId15"/>
    <p:sldId id="258" r:id="rId16"/>
    <p:sldId id="356" r:id="rId17"/>
    <p:sldId id="424" r:id="rId18"/>
    <p:sldId id="357" r:id="rId19"/>
    <p:sldId id="358" r:id="rId20"/>
    <p:sldId id="355" r:id="rId21"/>
    <p:sldId id="259" r:id="rId22"/>
    <p:sldId id="359" r:id="rId23"/>
    <p:sldId id="260" r:id="rId24"/>
    <p:sldId id="360" r:id="rId25"/>
    <p:sldId id="261" r:id="rId26"/>
    <p:sldId id="262" r:id="rId27"/>
    <p:sldId id="425" r:id="rId29"/>
    <p:sldId id="436" r:id="rId30"/>
    <p:sldId id="437" r:id="rId31"/>
    <p:sldId id="438" r:id="rId32"/>
    <p:sldId id="440" r:id="rId33"/>
    <p:sldId id="439" r:id="rId34"/>
    <p:sldId id="441" r:id="rId35"/>
    <p:sldId id="442" r:id="rId36"/>
    <p:sldId id="362" r:id="rId37"/>
    <p:sldId id="363" r:id="rId38"/>
    <p:sldId id="361" r:id="rId39"/>
    <p:sldId id="263" r:id="rId40"/>
    <p:sldId id="353" r:id="rId41"/>
    <p:sldId id="397" r:id="rId42"/>
    <p:sldId id="398" r:id="rId43"/>
    <p:sldId id="264" r:id="rId44"/>
    <p:sldId id="364" r:id="rId45"/>
    <p:sldId id="265" r:id="rId46"/>
    <p:sldId id="365" r:id="rId47"/>
    <p:sldId id="366" r:id="rId48"/>
    <p:sldId id="266" r:id="rId49"/>
    <p:sldId id="367" r:id="rId50"/>
    <p:sldId id="267" r:id="rId51"/>
    <p:sldId id="374" r:id="rId52"/>
    <p:sldId id="375" r:id="rId53"/>
    <p:sldId id="376" r:id="rId54"/>
    <p:sldId id="377" r:id="rId55"/>
    <p:sldId id="378" r:id="rId56"/>
    <p:sldId id="379" r:id="rId57"/>
    <p:sldId id="380" r:id="rId58"/>
    <p:sldId id="269" r:id="rId59"/>
    <p:sldId id="370" r:id="rId60"/>
    <p:sldId id="270" r:id="rId61"/>
    <p:sldId id="371" r:id="rId62"/>
    <p:sldId id="373" r:id="rId63"/>
    <p:sldId id="446" r:id="rId64"/>
    <p:sldId id="447" r:id="rId65"/>
    <p:sldId id="271" r:id="rId66"/>
    <p:sldId id="369" r:id="rId67"/>
    <p:sldId id="372" r:id="rId68"/>
    <p:sldId id="381" r:id="rId69"/>
    <p:sldId id="368" r:id="rId70"/>
    <p:sldId id="443" r:id="rId71"/>
    <p:sldId id="445" r:id="rId72"/>
    <p:sldId id="444" r:id="rId73"/>
    <p:sldId id="272" r:id="rId74"/>
    <p:sldId id="330" r:id="rId75"/>
    <p:sldId id="390" r:id="rId76"/>
    <p:sldId id="396" r:id="rId77"/>
    <p:sldId id="382" r:id="rId78"/>
    <p:sldId id="383" r:id="rId79"/>
    <p:sldId id="328" r:id="rId80"/>
    <p:sldId id="276" r:id="rId81"/>
    <p:sldId id="388" r:id="rId82"/>
    <p:sldId id="389" r:id="rId83"/>
    <p:sldId id="384" r:id="rId84"/>
    <p:sldId id="277" r:id="rId85"/>
    <p:sldId id="385" r:id="rId86"/>
    <p:sldId id="278" r:id="rId87"/>
    <p:sldId id="280" r:id="rId88"/>
    <p:sldId id="386" r:id="rId89"/>
    <p:sldId id="387" r:id="rId90"/>
    <p:sldId id="282" r:id="rId91"/>
    <p:sldId id="283" r:id="rId92"/>
    <p:sldId id="279" r:id="rId93"/>
    <p:sldId id="426" r:id="rId94"/>
    <p:sldId id="284" r:id="rId95"/>
    <p:sldId id="395" r:id="rId96"/>
    <p:sldId id="391" r:id="rId97"/>
    <p:sldId id="392" r:id="rId98"/>
    <p:sldId id="393" r:id="rId99"/>
    <p:sldId id="394" r:id="rId100"/>
    <p:sldId id="404" r:id="rId101"/>
    <p:sldId id="417" r:id="rId102"/>
    <p:sldId id="405" r:id="rId103"/>
    <p:sldId id="407" r:id="rId104"/>
    <p:sldId id="406" r:id="rId105"/>
    <p:sldId id="288" r:id="rId106"/>
    <p:sldId id="402" r:id="rId107"/>
    <p:sldId id="289" r:id="rId108"/>
    <p:sldId id="290" r:id="rId109"/>
    <p:sldId id="418" r:id="rId110"/>
    <p:sldId id="291" r:id="rId111"/>
    <p:sldId id="403" r:id="rId112"/>
    <p:sldId id="292" r:id="rId113"/>
    <p:sldId id="293" r:id="rId114"/>
    <p:sldId id="295" r:id="rId115"/>
    <p:sldId id="301" r:id="rId116"/>
    <p:sldId id="408" r:id="rId117"/>
    <p:sldId id="302" r:id="rId118"/>
    <p:sldId id="419" r:id="rId119"/>
    <p:sldId id="409" r:id="rId120"/>
    <p:sldId id="303" r:id="rId121"/>
    <p:sldId id="304" r:id="rId122"/>
    <p:sldId id="305" r:id="rId123"/>
    <p:sldId id="420" r:id="rId124"/>
    <p:sldId id="306" r:id="rId125"/>
    <p:sldId id="410" r:id="rId126"/>
    <p:sldId id="307" r:id="rId127"/>
    <p:sldId id="308" r:id="rId128"/>
    <p:sldId id="411" r:id="rId129"/>
    <p:sldId id="309" r:id="rId130"/>
    <p:sldId id="315" r:id="rId131"/>
    <p:sldId id="345" r:id="rId132"/>
    <p:sldId id="316" r:id="rId133"/>
    <p:sldId id="344" r:id="rId134"/>
    <p:sldId id="317" r:id="rId135"/>
    <p:sldId id="346" r:id="rId136"/>
    <p:sldId id="318" r:id="rId137"/>
    <p:sldId id="349" r:id="rId138"/>
    <p:sldId id="414" r:id="rId139"/>
    <p:sldId id="415" r:id="rId140"/>
    <p:sldId id="416" r:id="rId141"/>
    <p:sldId id="421" r:id="rId142"/>
    <p:sldId id="400" r:id="rId143"/>
    <p:sldId id="334" r:id="rId1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46" autoAdjust="0"/>
  </p:normalViewPr>
  <p:slideViewPr>
    <p:cSldViewPr showGuides="1">
      <p:cViewPr varScale="1">
        <p:scale>
          <a:sx n="64" d="100"/>
          <a:sy n="64" d="100"/>
        </p:scale>
        <p:origin x="-155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8" Type="http://schemas.openxmlformats.org/officeDocument/2006/relationships/tableStyles" Target="tableStyles.xml"/><Relationship Id="rId147" Type="http://schemas.openxmlformats.org/officeDocument/2006/relationships/viewProps" Target="viewProps.xml"/><Relationship Id="rId146" Type="http://schemas.openxmlformats.org/officeDocument/2006/relationships/presProps" Target="presProps.xml"/><Relationship Id="rId145" Type="http://schemas.openxmlformats.org/officeDocument/2006/relationships/handoutMaster" Target="handoutMasters/handoutMaster1.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1BBF9D-0F77-40AE-B438-3C2842F35CD2}"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FC2B2C-AF10-4A70-9678-5FF51685334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E57F1E-AD71-457E-97E8-2005F173DB3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3FDF5-1AAA-470E-844C-4A42F576F48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7030A0"/>
                </a:solidFill>
              </a:rPr>
              <a:t>Vitamin </a:t>
            </a:r>
            <a:endParaRPr lang="en-US" dirty="0"/>
          </a:p>
        </p:txBody>
      </p:sp>
      <p:sp>
        <p:nvSpPr>
          <p:cNvPr id="4" name="Slide Number Placeholder 3"/>
          <p:cNvSpPr>
            <a:spLocks noGrp="1"/>
          </p:cNvSpPr>
          <p:nvPr>
            <p:ph type="sldNum" sz="quarter" idx="10"/>
          </p:nvPr>
        </p:nvSpPr>
        <p:spPr/>
        <p:txBody>
          <a:bodyPr/>
          <a:lstStyle/>
          <a:p>
            <a:fld id="{9503FDF5-1AAA-470E-844C-4A42F576F48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D44EA2-C7FC-4A39-A377-B231CE8999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D44EA2-C7FC-4A39-A377-B231CE8999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D44EA2-C7FC-4A39-A377-B231CE8999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CAD44EA2-C7FC-4A39-A377-B231CE8999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AD44EA2-C7FC-4A39-A377-B231CE89999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CAD44EA2-C7FC-4A39-A377-B231CE8999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CAD44EA2-C7FC-4A39-A377-B231CE89999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D44EA2-C7FC-4A39-A377-B231CE89999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44EA2-C7FC-4A39-A377-B231CE89999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D44EA2-C7FC-4A39-A377-B231CE8999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AD44EA2-C7FC-4A39-A377-B231CE89999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4861E-E711-4E82-92CF-7A3397F5F3B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44EA2-C7FC-4A39-A377-B231CE89999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4861E-E711-4E82-92CF-7A3397F5F3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b="1" dirty="0" smtClean="0">
                <a:solidFill>
                  <a:srgbClr val="FF0000"/>
                </a:solidFill>
              </a:rPr>
              <a:t>IMMUNIZATION PROGRAMME</a:t>
            </a:r>
            <a:endParaRPr lang="en-US" b="1" dirty="0">
              <a:solidFill>
                <a:srgbClr val="FF0000"/>
              </a:solidFill>
            </a:endParaRPr>
          </a:p>
        </p:txBody>
      </p:sp>
      <p:sp>
        <p:nvSpPr>
          <p:cNvPr id="3" name="Content Placeholder 2"/>
          <p:cNvSpPr>
            <a:spLocks noGrp="1"/>
          </p:cNvSpPr>
          <p:nvPr>
            <p:ph idx="1"/>
          </p:nvPr>
        </p:nvSpPr>
        <p:spPr>
          <a:xfrm>
            <a:off x="0" y="1295400"/>
            <a:ext cx="9144000" cy="5562600"/>
          </a:xfrm>
        </p:spPr>
        <p:txBody>
          <a:bodyPr/>
          <a:lstStyle/>
          <a:p>
            <a:pPr>
              <a:buNone/>
            </a:pPr>
            <a:r>
              <a:rPr lang="en-US" dirty="0" smtClean="0"/>
              <a:t>                               </a:t>
            </a:r>
            <a:endParaRPr lang="en-US" dirty="0" smtClean="0"/>
          </a:p>
          <a:p>
            <a:pPr algn="just">
              <a:buNone/>
            </a:pPr>
            <a:r>
              <a:rPr lang="en-US" sz="4000" b="1" dirty="0" smtClean="0">
                <a:solidFill>
                  <a:srgbClr val="C00000"/>
                </a:solidFill>
              </a:rPr>
              <a:t>                  INTRODUCTORY BLOCK</a:t>
            </a:r>
            <a:endParaRPr lang="en-US" sz="4000" b="1" dirty="0" smtClean="0">
              <a:solidFill>
                <a:srgbClr val="C00000"/>
              </a:solidFill>
            </a:endParaRPr>
          </a:p>
          <a:p>
            <a:pPr algn="just">
              <a:buNone/>
            </a:pPr>
            <a:endParaRPr lang="en-US" sz="4000" b="1" dirty="0" smtClean="0">
              <a:solidFill>
                <a:srgbClr val="C00000"/>
              </a:solidFill>
            </a:endParaRPr>
          </a:p>
          <a:p>
            <a:pPr algn="just">
              <a:buNone/>
            </a:pPr>
            <a:r>
              <a:rPr lang="en-US" sz="4000" b="1" dirty="0" smtClean="0">
                <a:solidFill>
                  <a:srgbClr val="0070C0"/>
                </a:solidFill>
              </a:rPr>
              <a:t>                         PRESENTED BY </a:t>
            </a:r>
            <a:endParaRPr lang="en-US" sz="4000" b="1" dirty="0" smtClean="0">
              <a:solidFill>
                <a:srgbClr val="0070C0"/>
              </a:solidFill>
            </a:endParaRPr>
          </a:p>
          <a:p>
            <a:pPr algn="just">
              <a:buNone/>
            </a:pPr>
            <a:r>
              <a:rPr lang="en-US" sz="4000" b="1" dirty="0" smtClean="0">
                <a:solidFill>
                  <a:srgbClr val="C00000"/>
                </a:solidFill>
              </a:rPr>
              <a:t>                        </a:t>
            </a:r>
            <a:r>
              <a:rPr lang="en-US" sz="4000" b="1" dirty="0" err="1" smtClean="0">
                <a:solidFill>
                  <a:srgbClr val="C00000"/>
                </a:solidFill>
              </a:rPr>
              <a:t>Sr</a:t>
            </a:r>
            <a:r>
              <a:rPr lang="en-US" sz="4000" b="1" dirty="0" smtClean="0">
                <a:solidFill>
                  <a:srgbClr val="C00000"/>
                </a:solidFill>
              </a:rPr>
              <a:t> </a:t>
            </a:r>
            <a:r>
              <a:rPr lang="en-US" sz="4000" b="1" dirty="0" err="1" smtClean="0">
                <a:solidFill>
                  <a:srgbClr val="C00000"/>
                </a:solidFill>
              </a:rPr>
              <a:t>M.Esther</a:t>
            </a:r>
            <a:endParaRPr lang="en-US" sz="4000" b="1" dirty="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used in immunology</a:t>
            </a:r>
            <a:endParaRPr lang="en-US" dirty="0"/>
          </a:p>
        </p:txBody>
      </p:sp>
      <p:sp>
        <p:nvSpPr>
          <p:cNvPr id="3" name="Content Placeholder 2"/>
          <p:cNvSpPr>
            <a:spLocks noGrp="1"/>
          </p:cNvSpPr>
          <p:nvPr>
            <p:ph idx="1"/>
          </p:nvPr>
        </p:nvSpPr>
        <p:spPr/>
        <p:txBody>
          <a:bodyPr>
            <a:normAutofit/>
          </a:bodyPr>
          <a:lstStyle/>
          <a:p>
            <a:r>
              <a:rPr lang="en-US" b="1" dirty="0"/>
              <a:t>Antigen: </a:t>
            </a:r>
            <a:r>
              <a:rPr lang="en-US" dirty="0"/>
              <a:t>Any substance, usually a protein that is capable of eliciting an immune response. </a:t>
            </a:r>
            <a:r>
              <a:rPr lang="en-US" dirty="0" smtClean="0"/>
              <a:t>The antigens </a:t>
            </a:r>
            <a:r>
              <a:rPr lang="en-US" dirty="0"/>
              <a:t>that can cause a disease are called pathogens.</a:t>
            </a:r>
            <a:endParaRPr lang="en-US" dirty="0"/>
          </a:p>
          <a:p>
            <a:r>
              <a:rPr lang="en-US" b="1" dirty="0"/>
              <a:t>Antibody: </a:t>
            </a:r>
            <a:r>
              <a:rPr lang="en-US" dirty="0"/>
              <a:t>A protein produced by plasma cells in response to an antigen</a:t>
            </a:r>
            <a:endParaRPr lang="en-US" dirty="0"/>
          </a:p>
          <a:p>
            <a:r>
              <a:rPr lang="en-US" b="1" dirty="0"/>
              <a:t>Immunity: </a:t>
            </a:r>
            <a:r>
              <a:rPr lang="en-US" dirty="0"/>
              <a:t>Protection against infectious disease</a:t>
            </a: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rmAutofit fontScale="90000"/>
          </a:bodyPr>
          <a:lstStyle/>
          <a:p>
            <a:endParaRPr lang="en-US" dirty="0"/>
          </a:p>
        </p:txBody>
      </p:sp>
      <p:sp>
        <p:nvSpPr>
          <p:cNvPr id="3" name="Content Placeholder 2"/>
          <p:cNvSpPr>
            <a:spLocks noGrp="1"/>
          </p:cNvSpPr>
          <p:nvPr>
            <p:ph idx="1"/>
          </p:nvPr>
        </p:nvSpPr>
        <p:spPr>
          <a:xfrm>
            <a:off x="0" y="457200"/>
            <a:ext cx="9144000" cy="6400800"/>
          </a:xfrm>
        </p:spPr>
        <p:txBody>
          <a:bodyPr>
            <a:normAutofit/>
          </a:bodyPr>
          <a:lstStyle/>
          <a:p>
            <a:pPr lvl="0">
              <a:buFont typeface="Wingdings" panose="05000000000000000000" pitchFamily="2" charset="2"/>
              <a:buChar char="v"/>
            </a:pPr>
            <a:r>
              <a:rPr lang="en-US" sz="3600" b="1" dirty="0" smtClean="0"/>
              <a:t>Health education</a:t>
            </a:r>
            <a:r>
              <a:rPr lang="en-US" sz="3600" dirty="0" smtClean="0"/>
              <a:t>, micro teaching which is carried out on daily basis to empower, especially the mothers and guardians in MCH/ FP clinics, maternity ward, out patient etcetera.</a:t>
            </a:r>
            <a:endParaRPr lang="en-US" sz="3600" dirty="0" smtClean="0"/>
          </a:p>
          <a:p>
            <a:pPr lvl="0">
              <a:buFont typeface="Wingdings" panose="05000000000000000000" pitchFamily="2" charset="2"/>
              <a:buChar char="v"/>
            </a:pPr>
            <a:r>
              <a:rPr lang="en-US" sz="3600" b="1" dirty="0" smtClean="0"/>
              <a:t>Surveillance</a:t>
            </a:r>
            <a:r>
              <a:rPr lang="en-US" sz="3600" dirty="0" smtClean="0"/>
              <a:t>, this routinely watching vigilantly, documenting and reporting of particularly childhood immunizable diseases. Notification of any of these cases is done immediately to the relevant  authority to facilitate effective action.</a:t>
            </a:r>
            <a:endParaRPr lang="en-US" sz="3600" dirty="0" smtClean="0"/>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04800"/>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pPr lvl="0">
              <a:buFont typeface="Wingdings" panose="05000000000000000000" pitchFamily="2" charset="2"/>
              <a:buChar char="v"/>
            </a:pPr>
            <a:r>
              <a:rPr lang="en-US" sz="3600" b="1" dirty="0" smtClean="0"/>
              <a:t>Cold chain</a:t>
            </a:r>
            <a:r>
              <a:rPr lang="en-US" sz="3600" dirty="0" smtClean="0"/>
              <a:t>;- this is the system of keeping vaccines cold  and in potent state from manufacturer to the consumer</a:t>
            </a:r>
            <a:endParaRPr lang="en-US" sz="3600" dirty="0" smtClean="0"/>
          </a:p>
          <a:p>
            <a:pPr lvl="0">
              <a:buNone/>
            </a:pPr>
            <a:r>
              <a:rPr lang="en-US" sz="3600" b="1" dirty="0" smtClean="0"/>
              <a:t>Social mobilization</a:t>
            </a:r>
            <a:r>
              <a:rPr lang="en-US" sz="3600" dirty="0" smtClean="0"/>
              <a:t>;- is a broad scale movement whereby people will be  encouraged to participate in achieving a specific development goal. For instance, incase of an epidemic people will be mobilized to take their children for immunization.</a:t>
            </a:r>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pPr lvl="0">
              <a:buNone/>
            </a:pPr>
            <a:endParaRPr lang="en-US" dirty="0" smtClean="0"/>
          </a:p>
          <a:p>
            <a:pPr lvl="0">
              <a:buNone/>
            </a:pPr>
            <a:r>
              <a:rPr lang="en-US" sz="4000" dirty="0" smtClean="0"/>
              <a:t>- During the exercise the following categories of people  will be involved,- decision and policy makers, opinion leaders,  religious associations , individuals and communities, etcetera.</a:t>
            </a:r>
            <a:endParaRPr lang="en-US" sz="4000" dirty="0" smtClean="0"/>
          </a:p>
          <a:p>
            <a:pPr>
              <a:buFont typeface="Wingdings" panose="05000000000000000000" pitchFamily="2" charset="2"/>
              <a:buChar char="v"/>
            </a:pPr>
            <a:r>
              <a:rPr lang="en-US" sz="4000" dirty="0" smtClean="0"/>
              <a:t> </a:t>
            </a:r>
            <a:r>
              <a:rPr lang="en-US" sz="4000" b="1" dirty="0" smtClean="0"/>
              <a:t>Logistics</a:t>
            </a:r>
            <a:r>
              <a:rPr lang="en-US" sz="4000" dirty="0" smtClean="0"/>
              <a:t>,- this involves various resources and equipment required in order to provide MCH/FP services. These include, vaccines, syringes, vaccine carriers, cold box, refrigerators etc.  </a:t>
            </a:r>
            <a:endParaRPr lang="en-US" sz="4000" dirty="0" smtClean="0"/>
          </a:p>
          <a:p>
            <a:pPr>
              <a:buNone/>
            </a:pPr>
            <a:endParaRPr lang="en-US" sz="40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u="sng" dirty="0" smtClean="0"/>
            </a:br>
            <a:r>
              <a:rPr lang="en-US" sz="4000" b="1" dirty="0" smtClean="0">
                <a:solidFill>
                  <a:srgbClr val="FF0000"/>
                </a:solidFill>
              </a:rPr>
              <a:t>COLD CHAIN SYSTEM </a:t>
            </a:r>
            <a:br>
              <a:rPr lang="en-US" sz="4000" dirty="0" smtClean="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a:bodyPr>
          <a:lstStyle/>
          <a:p>
            <a:r>
              <a:rPr lang="en-US" sz="3500" b="1" dirty="0" smtClean="0"/>
              <a:t> </a:t>
            </a:r>
            <a:r>
              <a:rPr lang="en-US" sz="4000" dirty="0" smtClean="0"/>
              <a:t>It’s a system of distributing vaccines in potent state from the manufacturer to the consumer.</a:t>
            </a:r>
            <a:endParaRPr lang="en-US" sz="4000" dirty="0" smtClean="0"/>
          </a:p>
          <a:p>
            <a:pPr>
              <a:buNone/>
            </a:pPr>
            <a:r>
              <a:rPr lang="en-US" sz="4000" b="1" dirty="0" smtClean="0"/>
              <a:t> General principles.</a:t>
            </a:r>
            <a:endParaRPr lang="en-US" sz="4000" dirty="0" smtClean="0"/>
          </a:p>
          <a:p>
            <a:r>
              <a:rPr lang="en-US" sz="4000" dirty="0" smtClean="0"/>
              <a:t>The vaccines should always be transported &amp; stored in the cold state throughout the line of distribution continuous monitoring maintenance cold chain must be strictly observed.</a:t>
            </a:r>
            <a:endParaRPr lang="en-US" sz="4000" dirty="0" smtClean="0"/>
          </a:p>
          <a:p>
            <a:pPr>
              <a:buNone/>
            </a:pPr>
            <a:endParaRPr lang="en-US" sz="3600"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381000"/>
            <a:ext cx="9144000" cy="6477000"/>
          </a:xfrm>
        </p:spPr>
        <p:txBody>
          <a:bodyPr/>
          <a:lstStyle/>
          <a:p>
            <a:pPr lvl="0"/>
            <a:r>
              <a:rPr lang="en-US" sz="3600" dirty="0" smtClean="0"/>
              <a:t>Personnel must have the skills and knowledge on how to organize and maintain the available cold chain equipment </a:t>
            </a:r>
            <a:endParaRPr lang="en-US" sz="3600" dirty="0" smtClean="0"/>
          </a:p>
          <a:p>
            <a:pPr lvl="0"/>
            <a:r>
              <a:rPr lang="en-US" sz="3600" dirty="0" smtClean="0"/>
              <a:t>Equipment must be of desired quality and quantity to enable the correct storage of vaccines as it travel from one state to another until it reaches the final consumers.</a:t>
            </a:r>
            <a:endParaRPr lang="en-US" sz="3600" dirty="0" smtClean="0"/>
          </a:p>
          <a:p>
            <a:r>
              <a:rPr lang="en-US" sz="3600" dirty="0" smtClean="0"/>
              <a:t>E.g. </a:t>
            </a:r>
            <a:r>
              <a:rPr lang="en-US" sz="3600" dirty="0" smtClean="0">
                <a:solidFill>
                  <a:srgbClr val="FF0000"/>
                </a:solidFill>
              </a:rPr>
              <a:t>Manufacturers </a:t>
            </a:r>
            <a:r>
              <a:rPr lang="en-US" sz="3600" dirty="0" smtClean="0"/>
              <a:t>i.e. Belgium  or Germany via Airport → </a:t>
            </a:r>
            <a:r>
              <a:rPr lang="en-US" sz="3600" dirty="0" smtClean="0">
                <a:solidFill>
                  <a:srgbClr val="FF0000"/>
                </a:solidFill>
              </a:rPr>
              <a:t>Central Stores </a:t>
            </a:r>
            <a:r>
              <a:rPr lang="en-US" sz="3600" dirty="0" smtClean="0"/>
              <a:t>→via vehicles </a:t>
            </a:r>
            <a:r>
              <a:rPr lang="en-US" sz="3600" dirty="0" smtClean="0">
                <a:solidFill>
                  <a:srgbClr val="FF0000"/>
                </a:solidFill>
              </a:rPr>
              <a:t>regional/ county store </a:t>
            </a:r>
            <a:r>
              <a:rPr lang="en-US" sz="3600" dirty="0" smtClean="0"/>
              <a:t>i.e. District Hospital →</a:t>
            </a:r>
            <a:r>
              <a:rPr lang="en-US" sz="3600" dirty="0" smtClean="0">
                <a:solidFill>
                  <a:srgbClr val="FF0000"/>
                </a:solidFill>
              </a:rPr>
              <a:t>Health Centers    dispensaries →consumer </a:t>
            </a:r>
            <a:endParaRPr lang="en-US" sz="3600" dirty="0" smtClean="0">
              <a:solidFill>
                <a:srgbClr val="FF0000"/>
              </a:solidFill>
            </a:endParaRPr>
          </a:p>
          <a:p>
            <a:pPr lvl="0"/>
            <a:endParaRPr lang="en-US" dirty="0" smtClean="0"/>
          </a:p>
          <a:p>
            <a:endParaRPr lang="en-US" dirty="0"/>
          </a:p>
        </p:txBody>
      </p:sp>
      <p:cxnSp>
        <p:nvCxnSpPr>
          <p:cNvPr id="5" name="Straight Arrow Connector 4"/>
          <p:cNvCxnSpPr/>
          <p:nvPr/>
        </p:nvCxnSpPr>
        <p:spPr>
          <a:xfrm>
            <a:off x="3657600" y="64770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br>
              <a:rPr lang="en-US" b="1" u="sng" dirty="0" smtClean="0"/>
            </a:br>
            <a:r>
              <a:rPr lang="en-US" b="1" dirty="0" smtClean="0">
                <a:solidFill>
                  <a:srgbClr val="FF0000"/>
                </a:solidFill>
              </a:rPr>
              <a:t>Cold chain equipment </a:t>
            </a:r>
            <a:br>
              <a:rPr lang="en-US" dirty="0" smtClean="0">
                <a:solidFill>
                  <a:srgbClr val="FF0000"/>
                </a:solidFill>
              </a:rPr>
            </a:br>
            <a:r>
              <a:rPr lang="en-US" b="1" dirty="0" smtClean="0">
                <a:solidFill>
                  <a:srgbClr val="FF0000"/>
                </a:solidFill>
              </a:rPr>
              <a:t>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lnSpcReduction="10000"/>
          </a:bodyPr>
          <a:lstStyle/>
          <a:p>
            <a:r>
              <a:rPr lang="en-US" sz="4000" b="1" dirty="0" smtClean="0"/>
              <a:t> </a:t>
            </a:r>
            <a:r>
              <a:rPr lang="en-US" sz="4000" dirty="0" smtClean="0"/>
              <a:t>Ice packs, Thermometer, cold chain record sheet, Refrigerators, Cold boxes, Vaccine carriers </a:t>
            </a:r>
            <a:r>
              <a:rPr lang="en-US" sz="4000" dirty="0" err="1" smtClean="0"/>
              <a:t>e.t.c</a:t>
            </a:r>
            <a:r>
              <a:rPr lang="en-US" sz="4000" dirty="0" smtClean="0"/>
              <a:t>. </a:t>
            </a:r>
            <a:endParaRPr lang="en-US" sz="4000" dirty="0" smtClean="0"/>
          </a:p>
          <a:p>
            <a:pPr>
              <a:buNone/>
            </a:pPr>
            <a:r>
              <a:rPr lang="en-US" sz="4000" dirty="0" smtClean="0"/>
              <a:t> </a:t>
            </a:r>
            <a:r>
              <a:rPr lang="en-US" sz="3600" b="1" u="sng" dirty="0" smtClean="0">
                <a:solidFill>
                  <a:srgbClr val="FF0000"/>
                </a:solidFill>
              </a:rPr>
              <a:t>COLD ROOM</a:t>
            </a:r>
            <a:endParaRPr lang="en-US" sz="3600" dirty="0" smtClean="0">
              <a:solidFill>
                <a:srgbClr val="FF0000"/>
              </a:solidFill>
            </a:endParaRPr>
          </a:p>
          <a:p>
            <a:pPr lvl="0"/>
            <a:r>
              <a:rPr lang="en-US" sz="4000" b="1" dirty="0" smtClean="0"/>
              <a:t> </a:t>
            </a:r>
            <a:r>
              <a:rPr lang="en-US" sz="4000" dirty="0" smtClean="0"/>
              <a:t>It’s a specially built thick walled room which is necessarily kept cold and the temperature being adjustable to the level at the central vaccine stores and regional stores where the bulk of vaccines are stored</a:t>
            </a: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lvl="0"/>
            <a:br>
              <a:rPr lang="en-US" b="1" u="sng" dirty="0" smtClean="0"/>
            </a:br>
            <a:br>
              <a:rPr lang="en-US" b="1" u="sng" dirty="0" smtClean="0"/>
            </a:br>
            <a:r>
              <a:rPr lang="en-US" b="1" u="sng" dirty="0" smtClean="0">
                <a:solidFill>
                  <a:srgbClr val="FF0000"/>
                </a:solidFill>
              </a:rPr>
              <a:t>Refrigeration’s </a:t>
            </a:r>
            <a:br>
              <a:rPr lang="en-US" dirty="0" smtClean="0">
                <a:solidFill>
                  <a:srgbClr val="FF0000"/>
                </a:solidFill>
              </a:rPr>
            </a:br>
            <a:r>
              <a:rPr lang="en-US" b="1" dirty="0" smtClean="0"/>
              <a:t> </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a:bodyPr>
          <a:lstStyle/>
          <a:p>
            <a:r>
              <a:rPr lang="en-US" sz="3600" b="1" dirty="0" smtClean="0"/>
              <a:t>Two types </a:t>
            </a:r>
            <a:r>
              <a:rPr lang="en-US" sz="3600" dirty="0" smtClean="0"/>
              <a:t>are currently used in Kenya for vaccines storage i.e.</a:t>
            </a:r>
            <a:endParaRPr lang="en-US" sz="3600" dirty="0" smtClean="0"/>
          </a:p>
          <a:p>
            <a:pPr marL="857250" lvl="0" indent="-857250">
              <a:buFont typeface="+mj-lt"/>
              <a:buAutoNum type="romanLcPeriod"/>
            </a:pPr>
            <a:r>
              <a:rPr lang="en-US" sz="3600" dirty="0" smtClean="0"/>
              <a:t>Compression refrigerators</a:t>
            </a:r>
            <a:endParaRPr lang="en-US" sz="3600" dirty="0" smtClean="0"/>
          </a:p>
          <a:p>
            <a:pPr marL="857250" lvl="0" indent="-857250">
              <a:buFont typeface="+mj-lt"/>
              <a:buAutoNum type="romanLcPeriod"/>
            </a:pPr>
            <a:r>
              <a:rPr lang="en-US" sz="3600" dirty="0" smtClean="0"/>
              <a:t>Absorption refrigerators</a:t>
            </a:r>
            <a:endParaRPr lang="en-US" sz="3600" dirty="0" smtClean="0"/>
          </a:p>
          <a:p>
            <a:pPr>
              <a:buNone/>
            </a:pP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br>
              <a:rPr lang="en-US" b="1" u="sng" dirty="0" smtClean="0"/>
            </a:br>
            <a:r>
              <a:rPr lang="en-US" b="1" u="sng" dirty="0" smtClean="0">
                <a:solidFill>
                  <a:srgbClr val="FF0000"/>
                </a:solidFill>
              </a:rPr>
              <a:t>Compression refrigerator</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a:bodyPr>
          <a:lstStyle/>
          <a:p>
            <a:r>
              <a:rPr lang="en-US" sz="4000" dirty="0" smtClean="0"/>
              <a:t>It uses electricity always and make noise always when its working.</a:t>
            </a:r>
            <a:endParaRPr lang="en-US" sz="4000" dirty="0" smtClean="0"/>
          </a:p>
          <a:p>
            <a:r>
              <a:rPr lang="en-US" sz="4000" dirty="0" smtClean="0"/>
              <a:t> It has the ice-lined freezer. There is an electrical motor compressor to circulate the cooling fluid called refrigerant.</a:t>
            </a:r>
            <a:endParaRPr lang="en-US" sz="4000" dirty="0" smtClean="0"/>
          </a:p>
          <a:p>
            <a:r>
              <a:rPr lang="en-US" sz="4000" dirty="0" smtClean="0"/>
              <a:t> The thin condensing pipe compresses the fluid from a gas state into liquid which gives off heat.</a:t>
            </a:r>
            <a:endParaRPr lang="en-US" sz="4000" dirty="0" smtClean="0"/>
          </a:p>
          <a:p>
            <a:endParaRPr lang="en-US" sz="40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381000"/>
            <a:ext cx="9144000" cy="6477000"/>
          </a:xfrm>
        </p:spPr>
        <p:txBody>
          <a:bodyPr>
            <a:normAutofit/>
          </a:bodyPr>
          <a:lstStyle/>
          <a:p>
            <a:pPr>
              <a:buNone/>
            </a:pPr>
            <a:endParaRPr lang="en-US" sz="4000" dirty="0" smtClean="0"/>
          </a:p>
          <a:p>
            <a:pPr>
              <a:buNone/>
            </a:pPr>
            <a:r>
              <a:rPr lang="en-US" sz="4000" dirty="0" smtClean="0"/>
              <a:t>NB/ it has  an automatic thermostat which stitched the compressor </a:t>
            </a:r>
            <a:r>
              <a:rPr lang="en-US" sz="4000" dirty="0" err="1" smtClean="0"/>
              <a:t>moter</a:t>
            </a:r>
            <a:r>
              <a:rPr lang="en-US" sz="4000" dirty="0" smtClean="0"/>
              <a:t> on and off at the desired temperature. The thermostat control knob can be turned towards a warmer or a cooler position PRN. It’s used in centre where there’s reliable electricity supply </a:t>
            </a:r>
            <a:endParaRPr lang="en-US" sz="4000" dirty="0" smtClean="0"/>
          </a:p>
          <a:p>
            <a:pPr>
              <a:buNone/>
            </a:pPr>
            <a:endParaRPr lang="en-US" sz="36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lvl="0"/>
            <a:br>
              <a:rPr lang="en-US" b="1" u="sng" dirty="0" smtClean="0"/>
            </a:br>
            <a:r>
              <a:rPr lang="en-US" b="1" u="sng" dirty="0" smtClean="0">
                <a:solidFill>
                  <a:srgbClr val="FF0000"/>
                </a:solidFill>
              </a:rPr>
              <a:t>Absorption refrigerator</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533400"/>
            <a:ext cx="9144000" cy="6324600"/>
          </a:xfrm>
        </p:spPr>
        <p:txBody>
          <a:bodyPr/>
          <a:lstStyle/>
          <a:p>
            <a:pPr lvl="0"/>
            <a:r>
              <a:rPr lang="en-US" sz="4000" dirty="0" smtClean="0"/>
              <a:t> Uses heat produced by electricity or solar or burner gas or kerosene. Its silent when its working </a:t>
            </a:r>
            <a:endParaRPr lang="en-US" sz="4000" dirty="0" smtClean="0"/>
          </a:p>
          <a:p>
            <a:r>
              <a:rPr lang="en-US" sz="4000" dirty="0" smtClean="0"/>
              <a:t>The heat causes ammonia &amp; water to circulate in a sealed system of pipes &amp; the ammonia turns to gas absorbing heat from the inside air.</a:t>
            </a:r>
            <a:endParaRPr lang="en-US" sz="4000" dirty="0" smtClean="0"/>
          </a:p>
          <a:p>
            <a:r>
              <a:rPr lang="en-US" sz="4000" dirty="0" smtClean="0"/>
              <a:t>It’s suitable in unreliable electricity supply  </a:t>
            </a:r>
            <a:endParaRPr lang="en-US" sz="4000" dirty="0" smtClean="0"/>
          </a:p>
          <a:p>
            <a:pPr lvl="0">
              <a:buNone/>
            </a:pPr>
            <a:endParaRPr lang="en-US"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normAutofit fontScale="92500"/>
          </a:bodyPr>
          <a:lstStyle/>
          <a:p>
            <a:r>
              <a:rPr lang="en-US" b="1" dirty="0"/>
              <a:t>Immunogenicity</a:t>
            </a:r>
            <a:r>
              <a:rPr lang="en-US" dirty="0"/>
              <a:t>: The inherent ability of an antigen to induce an immune response.</a:t>
            </a:r>
            <a:endParaRPr lang="en-US" dirty="0"/>
          </a:p>
          <a:p>
            <a:r>
              <a:rPr lang="en-US" b="1" dirty="0"/>
              <a:t>Seroconversion: </a:t>
            </a:r>
            <a:r>
              <a:rPr lang="en-US" dirty="0"/>
              <a:t>When an individual following a disease or vaccination generates antigen-specific</a:t>
            </a:r>
            <a:endParaRPr lang="en-US" dirty="0"/>
          </a:p>
          <a:p>
            <a:pPr marL="0" indent="0">
              <a:buNone/>
            </a:pPr>
            <a:r>
              <a:rPr lang="en-US" dirty="0"/>
              <a:t>antibodies.</a:t>
            </a:r>
            <a:endParaRPr lang="en-US" dirty="0"/>
          </a:p>
          <a:p>
            <a:r>
              <a:rPr lang="en-US" b="1" dirty="0"/>
              <a:t>Vaccination: </a:t>
            </a:r>
            <a:r>
              <a:rPr lang="en-US" dirty="0"/>
              <a:t>The process of administering a vaccine or manipulation of the immune system to</a:t>
            </a:r>
            <a:endParaRPr lang="en-US" dirty="0"/>
          </a:p>
          <a:p>
            <a:pPr marL="0" indent="0">
              <a:buNone/>
            </a:pPr>
            <a:r>
              <a:rPr lang="en-US" dirty="0"/>
              <a:t>induce protective immunity.</a:t>
            </a: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dirty="0" smtClean="0"/>
            </a:br>
            <a:r>
              <a:rPr lang="en-US" b="1" dirty="0" smtClean="0">
                <a:solidFill>
                  <a:srgbClr val="FF0000"/>
                </a:solidFill>
              </a:rPr>
              <a:t>Models of refrigerators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a:bodyPr>
          <a:lstStyle/>
          <a:p>
            <a:r>
              <a:rPr lang="en-US" sz="3600" dirty="0" smtClean="0"/>
              <a:t>Common models used in Kenya are </a:t>
            </a:r>
            <a:endParaRPr lang="en-US" sz="3600" dirty="0" smtClean="0"/>
          </a:p>
          <a:p>
            <a:r>
              <a:rPr lang="en-US" sz="3600" dirty="0" smtClean="0"/>
              <a:t>RCW 42 EG</a:t>
            </a:r>
            <a:endParaRPr lang="en-US" sz="3600" dirty="0" smtClean="0"/>
          </a:p>
          <a:p>
            <a:r>
              <a:rPr lang="en-US" sz="3600" dirty="0" smtClean="0"/>
              <a:t>RCW 50 EG</a:t>
            </a:r>
            <a:endParaRPr lang="en-US" sz="3600" dirty="0" smtClean="0"/>
          </a:p>
          <a:p>
            <a:r>
              <a:rPr lang="en-US" sz="3600" dirty="0" smtClean="0"/>
              <a:t>SIBIR V 170 GE</a:t>
            </a:r>
            <a:endParaRPr lang="en-US" sz="3600" dirty="0" smtClean="0"/>
          </a:p>
          <a:p>
            <a:r>
              <a:rPr lang="en-US" sz="3600" dirty="0" smtClean="0"/>
              <a:t>RA 1300</a:t>
            </a:r>
            <a:endParaRPr lang="en-US" sz="3600" dirty="0" smtClean="0"/>
          </a:p>
          <a:p>
            <a:r>
              <a:rPr lang="en-US" sz="3600" dirty="0" smtClean="0"/>
              <a:t>VR 50 Solar </a:t>
            </a:r>
            <a:endParaRPr lang="en-US" sz="3600" dirty="0" smtClean="0"/>
          </a:p>
          <a:p>
            <a:r>
              <a:rPr lang="en-US" sz="3600" dirty="0" smtClean="0"/>
              <a:t>It’s important to know the models of refrigerators for easy repair and maintenance.</a:t>
            </a:r>
            <a:endParaRPr lang="en-US" sz="3600" dirty="0" smtClean="0"/>
          </a:p>
          <a:p>
            <a:pPr>
              <a:buNone/>
            </a:pPr>
            <a:r>
              <a:rPr lang="en-US" sz="3600" b="1" dirty="0" smtClean="0"/>
              <a:t> </a:t>
            </a:r>
            <a:endParaRPr lang="en-US" sz="3600" dirty="0" smtClean="0"/>
          </a:p>
          <a:p>
            <a:pPr>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r>
              <a:rPr lang="en-US" sz="4000" b="1" dirty="0" smtClean="0">
                <a:solidFill>
                  <a:srgbClr val="FF0000"/>
                </a:solidFill>
              </a:rPr>
              <a:t>How to install a refrigerator </a:t>
            </a:r>
            <a:br>
              <a:rPr lang="en-US" sz="4000" dirty="0" smtClean="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lnSpcReduction="10000"/>
          </a:bodyPr>
          <a:lstStyle/>
          <a:p>
            <a:r>
              <a:rPr lang="en-US" sz="3600" dirty="0" smtClean="0"/>
              <a:t>Keep in a well ventilated place </a:t>
            </a:r>
            <a:endParaRPr lang="en-US" sz="3600" dirty="0" smtClean="0"/>
          </a:p>
          <a:p>
            <a:r>
              <a:rPr lang="en-US" sz="3600" dirty="0" smtClean="0"/>
              <a:t>Keep away from direct sunlight</a:t>
            </a:r>
            <a:endParaRPr lang="en-US" sz="3600" dirty="0" smtClean="0"/>
          </a:p>
          <a:p>
            <a:r>
              <a:rPr lang="en-US" sz="3600" dirty="0" smtClean="0"/>
              <a:t>Place it 30cm from the wall and 40cm from the ceiling to allow air circulation.</a:t>
            </a:r>
            <a:endParaRPr lang="en-US" sz="3600" dirty="0" smtClean="0"/>
          </a:p>
          <a:p>
            <a:r>
              <a:rPr lang="en-US" sz="3600" dirty="0" smtClean="0"/>
              <a:t>Keep where there’s enough source of power e.g. electricity </a:t>
            </a:r>
            <a:endParaRPr lang="en-US" sz="3600" dirty="0" smtClean="0"/>
          </a:p>
          <a:p>
            <a:r>
              <a:rPr lang="en-US" sz="3600" dirty="0" smtClean="0"/>
              <a:t>Should be kept far from the window or door </a:t>
            </a:r>
            <a:endParaRPr lang="en-US" sz="3600" dirty="0" smtClean="0"/>
          </a:p>
          <a:p>
            <a:r>
              <a:rPr lang="en-US" sz="3600" dirty="0" smtClean="0"/>
              <a:t>Place in the coolest part of the building </a:t>
            </a:r>
            <a:endParaRPr lang="en-US" sz="3600" dirty="0" smtClean="0"/>
          </a:p>
          <a:p>
            <a:r>
              <a:rPr lang="en-US" sz="3600" dirty="0" smtClean="0"/>
              <a:t>Kept in a clean dry place.</a:t>
            </a:r>
            <a:endParaRPr lang="en-US" sz="3600" dirty="0" smtClean="0"/>
          </a:p>
          <a:p>
            <a:r>
              <a:rPr lang="en-US" sz="3600" dirty="0" smtClean="0"/>
              <a:t>Must be well balanced always.</a:t>
            </a:r>
            <a:endParaRPr lang="en-US" sz="3600"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457200"/>
            <a:ext cx="9144000" cy="6400800"/>
          </a:xfrm>
        </p:spPr>
        <p:txBody>
          <a:bodyPr>
            <a:normAutofit/>
          </a:bodyPr>
          <a:lstStyle/>
          <a:p>
            <a:r>
              <a:rPr lang="en-US" sz="3600" dirty="0" smtClean="0"/>
              <a:t>Should have enough ice packs in the cooling compartments (help in cooling incase of power failure) </a:t>
            </a:r>
            <a:endParaRPr lang="en-US" sz="3600" dirty="0" smtClean="0"/>
          </a:p>
          <a:p>
            <a:r>
              <a:rPr lang="en-US" sz="3600" dirty="0" smtClean="0"/>
              <a:t>NB/ pack the vaccines leaving spaces between them to allow air movement </a:t>
            </a:r>
            <a:endParaRPr lang="en-US" sz="3600" dirty="0" smtClean="0"/>
          </a:p>
          <a:p>
            <a:r>
              <a:rPr lang="en-US" sz="3600" dirty="0" smtClean="0"/>
              <a:t>The newest vaccines should be kept on the right side of the refrigerator</a:t>
            </a:r>
            <a:endParaRPr lang="en-US" sz="3600" dirty="0" smtClean="0"/>
          </a:p>
          <a:p>
            <a:r>
              <a:rPr lang="en-US" sz="3600" dirty="0" smtClean="0"/>
              <a:t>Use vaccines on the left side first to make sure the oldest vaccines are used first</a:t>
            </a:r>
            <a:endParaRPr lang="en-US" sz="3600" dirty="0" smtClean="0"/>
          </a:p>
          <a:p>
            <a:r>
              <a:rPr lang="en-US" sz="3600" dirty="0" smtClean="0"/>
              <a:t>N.B: Consider the manufacturer’s instructions.</a:t>
            </a:r>
            <a:endParaRPr lang="en-US" sz="3600" dirty="0" smtClean="0"/>
          </a:p>
          <a:p>
            <a:pPr>
              <a:buNone/>
            </a:pPr>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sz="4000" b="1" dirty="0" smtClean="0"/>
            </a:br>
            <a:br>
              <a:rPr lang="en-US" sz="4000" b="1" dirty="0" smtClean="0"/>
            </a:br>
            <a:r>
              <a:rPr lang="en-US" sz="4000" b="1" dirty="0" smtClean="0">
                <a:solidFill>
                  <a:srgbClr val="FF0000"/>
                </a:solidFill>
              </a:rPr>
              <a:t>HOW TO TAKE CARE OF THE REFRIGERATOR</a:t>
            </a:r>
            <a:br>
              <a:rPr lang="en-US" dirty="0" smtClean="0">
                <a:solidFill>
                  <a:srgbClr val="FF0000"/>
                </a:solidFill>
              </a:rPr>
            </a:br>
            <a:r>
              <a:rPr lang="en-US" dirty="0" smtClean="0">
                <a:solidFill>
                  <a:srgbClr val="FF0000"/>
                </a:solidFill>
              </a:rPr>
              <a:t> </a:t>
            </a:r>
            <a:br>
              <a:rPr lang="en-US" dirty="0" smtClean="0"/>
            </a:br>
            <a:endParaRPr lang="en-US" dirty="0"/>
          </a:p>
        </p:txBody>
      </p:sp>
      <p:sp>
        <p:nvSpPr>
          <p:cNvPr id="3" name="Content Placeholder 2"/>
          <p:cNvSpPr>
            <a:spLocks noGrp="1"/>
          </p:cNvSpPr>
          <p:nvPr>
            <p:ph idx="1"/>
          </p:nvPr>
        </p:nvSpPr>
        <p:spPr>
          <a:xfrm>
            <a:off x="0" y="762000"/>
            <a:ext cx="9144000" cy="6096000"/>
          </a:xfrm>
        </p:spPr>
        <p:txBody>
          <a:bodyPr>
            <a:normAutofit/>
          </a:bodyPr>
          <a:lstStyle/>
          <a:p>
            <a:pPr lvl="0"/>
            <a:r>
              <a:rPr lang="en-US" sz="4000" dirty="0" smtClean="0"/>
              <a:t>Make sure it operates from only one source of power at a time. </a:t>
            </a:r>
            <a:endParaRPr lang="en-US" sz="4000" dirty="0" smtClean="0"/>
          </a:p>
          <a:p>
            <a:pPr lvl="0"/>
            <a:r>
              <a:rPr lang="en-US" sz="4000" dirty="0" smtClean="0"/>
              <a:t>Check the temperature inside the refrigerator and record on cold chain record sheet</a:t>
            </a:r>
            <a:endParaRPr lang="en-US" sz="4000" dirty="0" smtClean="0"/>
          </a:p>
          <a:p>
            <a:pPr lvl="0"/>
            <a:r>
              <a:rPr lang="en-US" sz="4000" dirty="0" smtClean="0"/>
              <a:t>If the fridge is using gas, check that the burner flame is blue which suggests a functional fridge that will maintain ideal temperature.</a:t>
            </a:r>
            <a:endParaRPr lang="en-US" sz="4000" dirty="0" smtClean="0"/>
          </a:p>
          <a:p>
            <a:pPr>
              <a:buNone/>
            </a:pPr>
            <a:endParaRPr lang="en-US" sz="36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fontScale="92500"/>
          </a:bodyPr>
          <a:lstStyle/>
          <a:p>
            <a:pPr lvl="0"/>
            <a:r>
              <a:rPr lang="en-US" sz="4000" dirty="0" smtClean="0"/>
              <a:t>If the burner flame is not blue, most likely there’s inadequate supply of gas which needs appropriate adjustment using the gas regulator.</a:t>
            </a:r>
            <a:endParaRPr lang="en-US" sz="4000" dirty="0" smtClean="0"/>
          </a:p>
          <a:p>
            <a:pPr lvl="0"/>
            <a:r>
              <a:rPr lang="en-US" sz="4000" dirty="0" smtClean="0"/>
              <a:t>Check for ice formation on the evaporator, </a:t>
            </a:r>
            <a:r>
              <a:rPr lang="en-US" sz="4000" b="1" dirty="0" smtClean="0">
                <a:solidFill>
                  <a:srgbClr val="FF0000"/>
                </a:solidFill>
              </a:rPr>
              <a:t>if the ice is thicker than 6-10mm, defrost </a:t>
            </a:r>
            <a:r>
              <a:rPr lang="en-US" sz="4000" dirty="0" smtClean="0"/>
              <a:t>the refrigerator. </a:t>
            </a:r>
            <a:endParaRPr lang="en-US" sz="4000" dirty="0" smtClean="0"/>
          </a:p>
          <a:p>
            <a:pPr lvl="0"/>
            <a:r>
              <a:rPr lang="en-US" sz="4000" dirty="0" smtClean="0"/>
              <a:t>Thick ice formation will make the temp to rise</a:t>
            </a:r>
            <a:endParaRPr lang="en-US" sz="4000" dirty="0" smtClean="0"/>
          </a:p>
          <a:p>
            <a:pPr lvl="0"/>
            <a:r>
              <a:rPr lang="en-US" sz="4000" dirty="0" smtClean="0"/>
              <a:t>Don’t keep anything else in the refrigerators</a:t>
            </a:r>
            <a:endParaRPr lang="en-US" sz="4000" dirty="0" smtClean="0"/>
          </a:p>
          <a:p>
            <a:endParaRPr lang="en-US" sz="36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sz="4000" b="1" dirty="0" smtClean="0">
                <a:solidFill>
                  <a:srgbClr val="FF0000"/>
                </a:solidFill>
              </a:rPr>
              <a:t>How to keep vaccines cold in the refrigerator</a:t>
            </a:r>
            <a:endParaRPr lang="en-US" sz="4000" b="1"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a:bodyPr>
          <a:lstStyle/>
          <a:p>
            <a:r>
              <a:rPr lang="en-US" sz="3600" dirty="0" smtClean="0"/>
              <a:t> Make sure there’s power </a:t>
            </a:r>
            <a:endParaRPr lang="en-US" sz="3600" dirty="0" smtClean="0"/>
          </a:p>
          <a:p>
            <a:pPr lvl="0"/>
            <a:r>
              <a:rPr lang="en-US" sz="3600" dirty="0" smtClean="0"/>
              <a:t>Ensure the vaccines are kept in the correct compartments/trays</a:t>
            </a:r>
            <a:endParaRPr lang="en-US" sz="3600" dirty="0" smtClean="0"/>
          </a:p>
          <a:p>
            <a:pPr lvl="0"/>
            <a:r>
              <a:rPr lang="en-US" sz="3600" dirty="0" smtClean="0"/>
              <a:t>Avoid opening the fridge unnecessary once or twice a day ensure the maintenance of ideal temperature + 2 </a:t>
            </a:r>
            <a:r>
              <a:rPr lang="en-US" sz="3600" baseline="30000" dirty="0" smtClean="0"/>
              <a:t>0</a:t>
            </a:r>
            <a:r>
              <a:rPr lang="en-US" sz="3600" dirty="0" smtClean="0"/>
              <a:t>C + 8 </a:t>
            </a:r>
            <a:r>
              <a:rPr lang="en-US" sz="3600" baseline="30000" dirty="0" smtClean="0"/>
              <a:t>0</a:t>
            </a:r>
            <a:r>
              <a:rPr lang="en-US" sz="3600" dirty="0" smtClean="0"/>
              <a:t>C</a:t>
            </a:r>
            <a:endParaRPr lang="en-US" sz="3600" dirty="0" smtClean="0"/>
          </a:p>
          <a:p>
            <a:pPr lvl="0"/>
            <a:r>
              <a:rPr lang="en-US" sz="3600" dirty="0" smtClean="0"/>
              <a:t>Defrost the fridge regularly</a:t>
            </a:r>
            <a:endParaRPr lang="en-US" sz="3600" dirty="0" smtClean="0"/>
          </a:p>
          <a:p>
            <a:pPr lvl="0"/>
            <a:r>
              <a:rPr lang="en-US" sz="3600" dirty="0" smtClean="0"/>
              <a:t>Place a deal thermometer inside to ensure the vaccines are in the required temp.</a:t>
            </a:r>
            <a:endParaRPr lang="en-US" sz="3600" dirty="0" smtClean="0"/>
          </a:p>
          <a:p>
            <a:pPr lvl="0"/>
            <a:endParaRPr lang="en-US" sz="3600" dirty="0" smtClean="0"/>
          </a:p>
          <a:p>
            <a:pPr lvl="0"/>
            <a:endParaRPr lang="en-US" sz="3600" dirty="0" smtClean="0"/>
          </a:p>
          <a:p>
            <a:pPr>
              <a:buNone/>
            </a:pPr>
            <a:endParaRPr lang="en-US" sz="36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br>
              <a:rPr lang="en-US" b="1" u="sng" dirty="0" smtClean="0"/>
            </a:br>
            <a:r>
              <a:rPr lang="en-US" b="1" u="sng" dirty="0" smtClean="0">
                <a:solidFill>
                  <a:srgbClr val="FF0000"/>
                </a:solidFill>
              </a:rPr>
              <a:t>Vaccines Carriers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pPr>
              <a:buNone/>
            </a:pPr>
            <a:r>
              <a:rPr lang="en-US" b="1" dirty="0" smtClean="0"/>
              <a:t> </a:t>
            </a:r>
            <a:r>
              <a:rPr lang="en-US" sz="4000" b="1" u="sng" dirty="0" smtClean="0"/>
              <a:t>Used : </a:t>
            </a:r>
            <a:endParaRPr lang="en-US" sz="4000" b="1" u="sng" dirty="0" smtClean="0"/>
          </a:p>
          <a:p>
            <a:r>
              <a:rPr lang="en-US" sz="4000" dirty="0" smtClean="0"/>
              <a:t>To carry small quantities of vaccines from health centers or store </a:t>
            </a:r>
            <a:endParaRPr lang="en-US" sz="4000" dirty="0" smtClean="0"/>
          </a:p>
          <a:p>
            <a:r>
              <a:rPr lang="en-US" sz="4000" dirty="0" smtClean="0"/>
              <a:t>To transport small quantities of vaccines by vehicle, bicycle for one day only </a:t>
            </a:r>
            <a:endParaRPr lang="en-US" sz="4000" dirty="0" smtClean="0"/>
          </a:p>
          <a:p>
            <a:r>
              <a:rPr lang="en-US" sz="4000" dirty="0" smtClean="0"/>
              <a:t>To keep vaccines cold during immunization sessions</a:t>
            </a:r>
            <a:endParaRPr lang="en-US" sz="4000" dirty="0" smtClean="0"/>
          </a:p>
          <a:p>
            <a:r>
              <a:rPr lang="en-US" sz="4000" dirty="0" smtClean="0"/>
              <a:t>To collect vaccine samples for laboratory test.</a:t>
            </a:r>
            <a:endParaRPr lang="en-US" sz="4000" dirty="0" smtClean="0"/>
          </a:p>
          <a:p>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4000" b="1" dirty="0" smtClean="0">
                <a:solidFill>
                  <a:srgbClr val="FF0000"/>
                </a:solidFill>
              </a:rPr>
              <a:t>Keeping Vaccine carrier in good condition </a:t>
            </a:r>
            <a:endParaRPr lang="en-US" sz="4000" b="1" dirty="0">
              <a:solidFill>
                <a:srgbClr val="FF0000"/>
              </a:solidFill>
            </a:endParaRPr>
          </a:p>
        </p:txBody>
      </p:sp>
      <p:sp>
        <p:nvSpPr>
          <p:cNvPr id="3" name="Content Placeholder 2"/>
          <p:cNvSpPr>
            <a:spLocks noGrp="1"/>
          </p:cNvSpPr>
          <p:nvPr>
            <p:ph idx="1"/>
          </p:nvPr>
        </p:nvSpPr>
        <p:spPr>
          <a:xfrm>
            <a:off x="0" y="533400"/>
            <a:ext cx="9144000" cy="6324600"/>
          </a:xfrm>
        </p:spPr>
        <p:txBody>
          <a:bodyPr/>
          <a:lstStyle/>
          <a:p>
            <a:pPr lvl="0"/>
            <a:r>
              <a:rPr lang="en-US" sz="4000" dirty="0" smtClean="0"/>
              <a:t>Examine the inside &amp; outside surface after every use for any cracks, if present repair should be done </a:t>
            </a:r>
            <a:endParaRPr lang="en-US" sz="4000" dirty="0" smtClean="0"/>
          </a:p>
          <a:p>
            <a:pPr lvl="0"/>
            <a:r>
              <a:rPr lang="en-US" sz="4000" dirty="0" smtClean="0"/>
              <a:t>Keep it off direct sunlight </a:t>
            </a:r>
            <a:endParaRPr lang="en-US" sz="4000" dirty="0" smtClean="0"/>
          </a:p>
          <a:p>
            <a:pPr lvl="0"/>
            <a:r>
              <a:rPr lang="en-US" sz="4000" dirty="0" smtClean="0"/>
              <a:t>Handle with care </a:t>
            </a:r>
            <a:endParaRPr lang="en-US" sz="4000" dirty="0" smtClean="0"/>
          </a:p>
          <a:p>
            <a:pPr lvl="0"/>
            <a:r>
              <a:rPr lang="en-US" sz="4000" dirty="0" smtClean="0"/>
              <a:t>The thermometer is put on top of the vaccines while in a vaccine carrier</a:t>
            </a:r>
            <a:endParaRPr lang="en-US" sz="4000" dirty="0" smtClean="0"/>
          </a:p>
          <a:p>
            <a:pPr lvl="0"/>
            <a:r>
              <a:rPr lang="en-US" sz="4000" dirty="0" smtClean="0"/>
              <a:t>Close the lid of the carrier tightly </a:t>
            </a:r>
            <a:endParaRPr lang="en-US" sz="4000" dirty="0" smtClean="0"/>
          </a:p>
          <a:p>
            <a:pPr lvl="0"/>
            <a:endParaRPr lang="en-US" sz="3600" dirty="0" smtClean="0"/>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br>
              <a:rPr lang="en-US" b="1" u="sng" dirty="0" smtClean="0"/>
            </a:br>
            <a:r>
              <a:rPr lang="en-US" b="1" u="sng" dirty="0" smtClean="0">
                <a:solidFill>
                  <a:srgbClr val="FF0000"/>
                </a:solidFill>
              </a:rPr>
              <a:t>Ice packs</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4000" dirty="0" smtClean="0"/>
              <a:t>Plastic bottles filled with water and frozen in the refrigerator </a:t>
            </a:r>
            <a:endParaRPr lang="en-US" sz="4000" dirty="0" smtClean="0"/>
          </a:p>
          <a:p>
            <a:r>
              <a:rPr lang="en-US" sz="4000" dirty="0" smtClean="0"/>
              <a:t>They are used in cold boxes and vaccine carriers to ensure coldness.</a:t>
            </a:r>
            <a:endParaRPr lang="en-US" sz="4000" dirty="0" smtClean="0"/>
          </a:p>
          <a:p>
            <a:r>
              <a:rPr lang="en-US" sz="4000" dirty="0" smtClean="0"/>
              <a:t>They are used during immunization sessions to place the vaccine to avoid frequent opening of the vaccine carriers or cold boxes or the refrigerator</a:t>
            </a: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07719"/>
          </a:xfrm>
        </p:spPr>
        <p:txBody>
          <a:bodyPr>
            <a:normAutofit fontScale="90000"/>
          </a:bodyPr>
          <a:lstStyle/>
          <a:p>
            <a:br>
              <a:rPr lang="en-US" b="1" u="sng" dirty="0" smtClean="0"/>
            </a:br>
            <a:r>
              <a:rPr lang="en-US" b="1" u="sng" dirty="0" smtClean="0">
                <a:solidFill>
                  <a:srgbClr val="FF0000"/>
                </a:solidFill>
              </a:rPr>
              <a:t>How to prepare ice packs </a:t>
            </a: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3600" b="1" dirty="0" smtClean="0"/>
              <a:t> </a:t>
            </a:r>
            <a:r>
              <a:rPr lang="en-US" sz="4000" dirty="0" smtClean="0"/>
              <a:t>Fill the plastic bottles with cold fresh H20 </a:t>
            </a:r>
            <a:endParaRPr lang="en-US" sz="4000" dirty="0" smtClean="0"/>
          </a:p>
          <a:p>
            <a:r>
              <a:rPr lang="en-US" sz="4000" dirty="0" smtClean="0"/>
              <a:t>Screw the cap down tightly to prevent water leakage</a:t>
            </a:r>
            <a:endParaRPr lang="en-US" sz="4000" dirty="0" smtClean="0"/>
          </a:p>
          <a:p>
            <a:r>
              <a:rPr lang="en-US" sz="4000" dirty="0" smtClean="0"/>
              <a:t>Keep the ice pack in the freezing compartment for 48hrs </a:t>
            </a:r>
            <a:endParaRPr lang="en-US" sz="4000" dirty="0" smtClean="0"/>
          </a:p>
          <a:p>
            <a:pPr lvl="0"/>
            <a:r>
              <a:rPr lang="en-US" sz="4000" dirty="0" smtClean="0"/>
              <a:t>Place ice packs on top of the vaccines and diluents &amp; make sure they are covered by frozen ice packs.</a:t>
            </a:r>
            <a:endParaRPr lang="en-US" sz="4000" dirty="0" smtClean="0"/>
          </a:p>
          <a:p>
            <a:pPr lvl="0">
              <a:buNone/>
            </a:pPr>
            <a:endParaRPr lang="en-US" sz="4000" dirty="0" smtClean="0"/>
          </a:p>
          <a:p>
            <a:pPr>
              <a:buNone/>
            </a:pPr>
            <a:endParaRPr lang="en-US" sz="4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normAutofit lnSpcReduction="10000"/>
          </a:bodyPr>
          <a:lstStyle/>
          <a:p>
            <a:r>
              <a:rPr lang="en-US" b="1" dirty="0"/>
              <a:t>Vaccine adjuvant</a:t>
            </a:r>
            <a:r>
              <a:rPr lang="en-US" dirty="0"/>
              <a:t>: Substance that is added to a vaccine to its immunogenicity without having </a:t>
            </a:r>
            <a:r>
              <a:rPr lang="en-US" dirty="0" smtClean="0"/>
              <a:t>any specific </a:t>
            </a:r>
            <a:r>
              <a:rPr lang="en-US" dirty="0"/>
              <a:t>antigenic effect in itself. </a:t>
            </a:r>
            <a:endParaRPr lang="en-US" dirty="0" smtClean="0"/>
          </a:p>
          <a:p>
            <a:r>
              <a:rPr lang="en-US" dirty="0" smtClean="0"/>
              <a:t>These </a:t>
            </a:r>
            <a:r>
              <a:rPr lang="en-US" dirty="0"/>
              <a:t>may include mineral salts (</a:t>
            </a:r>
            <a:r>
              <a:rPr lang="en-US" dirty="0" err="1"/>
              <a:t>aluminium</a:t>
            </a:r>
            <a:r>
              <a:rPr lang="en-US" dirty="0"/>
              <a:t> and calcium phosphate</a:t>
            </a:r>
            <a:r>
              <a:rPr lang="en-US" dirty="0" smtClean="0"/>
              <a:t>), organic </a:t>
            </a:r>
            <a:r>
              <a:rPr lang="en-US" dirty="0"/>
              <a:t>adjuvants, particulate adjuvants, </a:t>
            </a:r>
            <a:r>
              <a:rPr lang="en-US" dirty="0" err="1"/>
              <a:t>virosomes</a:t>
            </a:r>
            <a:r>
              <a:rPr lang="en-US" dirty="0"/>
              <a:t>, microbial derivatives, oil </a:t>
            </a:r>
            <a:r>
              <a:rPr lang="en-US" dirty="0" smtClean="0"/>
              <a:t>emulsions and </a:t>
            </a:r>
            <a:r>
              <a:rPr lang="en-US" dirty="0"/>
              <a:t>surfactant based </a:t>
            </a:r>
            <a:r>
              <a:rPr lang="en-US" dirty="0" smtClean="0"/>
              <a:t>formulations.( help create a stronger immune response in peoples living vaccine).</a:t>
            </a: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rmAutofit fontScale="90000"/>
          </a:bodyPr>
          <a:lstStyle/>
          <a:p>
            <a:br>
              <a:rPr lang="en-US" b="1" u="sng" dirty="0" smtClean="0"/>
            </a:br>
            <a:br>
              <a:rPr lang="en-US" b="1" u="sng" dirty="0" smtClean="0">
                <a:solidFill>
                  <a:srgbClr val="FF0000"/>
                </a:solidFill>
              </a:rPr>
            </a:br>
            <a:r>
              <a:rPr lang="en-US" b="1" u="sng" dirty="0" smtClean="0">
                <a:solidFill>
                  <a:srgbClr val="FF0000"/>
                </a:solidFill>
              </a:rPr>
              <a:t>How to keep the cold box in good order</a:t>
            </a:r>
            <a:br>
              <a:rPr lang="en-US" dirty="0" smtClean="0">
                <a:solidFill>
                  <a:srgbClr val="FF0000"/>
                </a:solidFill>
              </a:rPr>
            </a:br>
            <a:r>
              <a:rPr lang="en-US" b="1" dirty="0" smtClean="0"/>
              <a:t> </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70000" lnSpcReduction="20000"/>
          </a:bodyPr>
          <a:lstStyle/>
          <a:p>
            <a:pPr lvl="0"/>
            <a:r>
              <a:rPr lang="en-US" sz="5100" dirty="0" smtClean="0"/>
              <a:t>Leave the cold box open after use so that the inside can dry out </a:t>
            </a:r>
            <a:endParaRPr lang="en-US" sz="5100" dirty="0" smtClean="0"/>
          </a:p>
          <a:p>
            <a:pPr lvl="0"/>
            <a:r>
              <a:rPr lang="en-US" sz="5100" dirty="0" smtClean="0"/>
              <a:t>Examine &amp; ensure no cracks, if its repair it immediately </a:t>
            </a:r>
            <a:endParaRPr lang="en-US" sz="5100" dirty="0" smtClean="0"/>
          </a:p>
          <a:p>
            <a:pPr lvl="0"/>
            <a:r>
              <a:rPr lang="en-US" sz="5100" dirty="0" smtClean="0"/>
              <a:t>Oil the hinges &amp; the locks</a:t>
            </a:r>
            <a:endParaRPr lang="en-US" sz="5100" dirty="0" smtClean="0"/>
          </a:p>
          <a:p>
            <a:r>
              <a:rPr lang="en-US" sz="5100" dirty="0" smtClean="0"/>
              <a:t>If possible, store cold boxes and vaccine carriers with the lid open, when not being used.</a:t>
            </a:r>
            <a:endParaRPr lang="en-US" sz="5100" dirty="0" smtClean="0"/>
          </a:p>
          <a:p>
            <a:r>
              <a:rPr lang="en-US" sz="5100" dirty="0" smtClean="0"/>
              <a:t>Knocks and sunlight can cause cracks in the walls and lids of cold boxes and vaccine carriers. </a:t>
            </a:r>
            <a:endParaRPr lang="en-US" sz="5100" dirty="0" smtClean="0"/>
          </a:p>
          <a:p>
            <a:pPr lvl="0"/>
            <a:endParaRPr lang="en-US" sz="4000" dirty="0" smtClean="0"/>
          </a:p>
          <a:p>
            <a:pPr>
              <a:buNone/>
            </a:pPr>
            <a:r>
              <a:rPr lang="en-US" sz="4000" b="1" dirty="0" smtClean="0"/>
              <a:t> </a:t>
            </a:r>
            <a:endParaRPr lang="en-US" sz="4000"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04800"/>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r>
              <a:rPr lang="en-US" sz="4000" b="1" dirty="0" smtClean="0">
                <a:solidFill>
                  <a:srgbClr val="0070C0"/>
                </a:solidFill>
              </a:rPr>
              <a:t>Vaccine carriers and cold boxes must be well dried after their use. If they are left wet with their lids closed, they will become mould. Mould may affect the seal of the cold boxes and vaccine carriers. </a:t>
            </a:r>
            <a:endParaRPr lang="en-US" sz="4000" b="1" dirty="0" smtClean="0">
              <a:solidFill>
                <a:srgbClr val="0070C0"/>
              </a:solidFill>
            </a:endParaRPr>
          </a:p>
          <a:p>
            <a:endParaRPr lang="en-US" sz="4000"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US" b="1" u="sng" dirty="0" smtClean="0"/>
            </a:br>
            <a:r>
              <a:rPr lang="en-US" sz="4000" b="1" dirty="0" smtClean="0">
                <a:solidFill>
                  <a:srgbClr val="FF0000"/>
                </a:solidFill>
              </a:rPr>
              <a:t>How to pack a vaccine carrier/ cold box correctly</a:t>
            </a:r>
            <a:br>
              <a:rPr lang="en-US" sz="4000" dirty="0" smtClean="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fontScale="92500" lnSpcReduction="10000"/>
          </a:bodyPr>
          <a:lstStyle/>
          <a:p>
            <a:endParaRPr lang="en-US" dirty="0" smtClean="0"/>
          </a:p>
          <a:p>
            <a:r>
              <a:rPr lang="en-US" sz="4000" dirty="0" smtClean="0"/>
              <a:t>Put the frozen ice packs around the inside wall of the carrier </a:t>
            </a:r>
            <a:endParaRPr lang="en-US" sz="4000" dirty="0" smtClean="0"/>
          </a:p>
          <a:p>
            <a:r>
              <a:rPr lang="en-US" sz="4000" dirty="0" smtClean="0"/>
              <a:t>Place vaccines &amp; diluents carefully.</a:t>
            </a:r>
            <a:endParaRPr lang="en-US" sz="4000" dirty="0" smtClean="0"/>
          </a:p>
          <a:p>
            <a:pPr>
              <a:buNone/>
            </a:pPr>
            <a:r>
              <a:rPr lang="en-US" sz="4000" b="1" u="sng" dirty="0" smtClean="0"/>
              <a:t>How to change from electricity to gas operation</a:t>
            </a:r>
            <a:endParaRPr lang="en-US" sz="4000" dirty="0" smtClean="0"/>
          </a:p>
          <a:p>
            <a:r>
              <a:rPr lang="en-US" sz="4000" b="1" dirty="0" smtClean="0"/>
              <a:t> </a:t>
            </a:r>
            <a:r>
              <a:rPr lang="en-US" sz="4000" dirty="0" smtClean="0"/>
              <a:t>This is done when basically there’s power failure.</a:t>
            </a:r>
            <a:endParaRPr lang="en-US" sz="4000" dirty="0" smtClean="0"/>
          </a:p>
          <a:p>
            <a:r>
              <a:rPr lang="en-US" sz="4000" dirty="0" smtClean="0"/>
              <a:t>Switch off the electricity supplied to the refrigerator </a:t>
            </a:r>
            <a:endParaRPr lang="en-US" sz="4000" dirty="0" smtClean="0"/>
          </a:p>
          <a:p>
            <a:r>
              <a:rPr lang="en-US" sz="4000" dirty="0" smtClean="0"/>
              <a:t>Then switch on to the gas position </a:t>
            </a:r>
            <a:endParaRPr lang="en-US" sz="4000" dirty="0" smtClean="0"/>
          </a:p>
          <a:p>
            <a:pPr>
              <a:buNone/>
            </a:pPr>
            <a:endParaRPr lang="en-US" sz="40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19"/>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r>
              <a:rPr lang="en-US" sz="3600" dirty="0" smtClean="0"/>
              <a:t>Then fix the gas regulator to the gas cylinder and turn on the gas supply toothed regulator </a:t>
            </a:r>
            <a:endParaRPr lang="en-US" sz="3600" dirty="0" smtClean="0"/>
          </a:p>
          <a:p>
            <a:r>
              <a:rPr lang="en-US" sz="3600" dirty="0" smtClean="0"/>
              <a:t>Press the gas temperature control of the refrigerator for one minute to allow gas flow from the cylinder into the burner</a:t>
            </a:r>
            <a:endParaRPr lang="en-US" sz="3600" dirty="0" smtClean="0"/>
          </a:p>
          <a:p>
            <a:r>
              <a:rPr lang="en-US" sz="3600" dirty="0" smtClean="0"/>
              <a:t>Place the gas igniter button on the refrigerator 2-3 times to light up the flames </a:t>
            </a:r>
            <a:endParaRPr lang="en-US" sz="3600" dirty="0" smtClean="0"/>
          </a:p>
          <a:p>
            <a:r>
              <a:rPr lang="en-US" sz="3600" dirty="0" smtClean="0"/>
              <a:t>Check for the flame whether it’s burning steadily makes sure there’s no smell or sound of escaping gas from the cylinder or the fridges.</a:t>
            </a:r>
            <a:endParaRPr lang="en-US" sz="3600" dirty="0" smtClean="0"/>
          </a:p>
          <a:p>
            <a:endParaRPr lang="en-US" sz="3600" dirty="0" smtClean="0"/>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19"/>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Autofit/>
          </a:bodyPr>
          <a:lstStyle/>
          <a:p>
            <a:r>
              <a:rPr lang="en-US" sz="3600" dirty="0" smtClean="0"/>
              <a:t>Never have both gas &amp; electricity on at the same time</a:t>
            </a:r>
            <a:endParaRPr lang="en-US" sz="3600" dirty="0" smtClean="0"/>
          </a:p>
          <a:p>
            <a:r>
              <a:rPr lang="en-US" sz="3600" dirty="0" smtClean="0"/>
              <a:t>If there’s no electricity in the health facility you should have 2 gas cylinders, one is spare &amp; full</a:t>
            </a:r>
            <a:endParaRPr lang="en-US" sz="3600" dirty="0" smtClean="0"/>
          </a:p>
          <a:p>
            <a:r>
              <a:rPr lang="en-US" sz="3600" dirty="0" smtClean="0"/>
              <a:t>Ensure that there’s sufficient gas </a:t>
            </a:r>
            <a:endParaRPr lang="en-US" sz="3600" dirty="0" smtClean="0"/>
          </a:p>
          <a:p>
            <a:r>
              <a:rPr lang="en-US" sz="3600" dirty="0" smtClean="0"/>
              <a:t> Full gas cylinder gas may last for one month.</a:t>
            </a:r>
            <a:endParaRPr lang="en-US" sz="3600" dirty="0" smtClean="0"/>
          </a:p>
          <a:p>
            <a:pPr>
              <a:buNone/>
            </a:pPr>
            <a:r>
              <a:rPr lang="en-US" sz="3600" b="1" dirty="0" smtClean="0"/>
              <a:t> How to maintain the gas burner</a:t>
            </a:r>
            <a:endParaRPr lang="en-US" sz="3600" dirty="0" smtClean="0"/>
          </a:p>
          <a:p>
            <a:r>
              <a:rPr lang="en-US" sz="3600" b="1" dirty="0" smtClean="0"/>
              <a:t> </a:t>
            </a:r>
            <a:r>
              <a:rPr lang="en-US" sz="3600" dirty="0" smtClean="0"/>
              <a:t>Once a week check the burner jet if clean, look at the flame if it’s steadily blue flame and it’s smoothly, yellow in color or shaking </a:t>
            </a:r>
            <a:endParaRPr lang="en-US" sz="3600" dirty="0" smtClean="0"/>
          </a:p>
          <a:p>
            <a:pPr>
              <a:buNone/>
            </a:pPr>
            <a:endParaRPr lang="en-US" sz="36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br>
              <a:rPr lang="en-US" b="1" u="sng" dirty="0" smtClean="0"/>
            </a:br>
            <a:r>
              <a:rPr lang="en-US" b="1" dirty="0" smtClean="0">
                <a:solidFill>
                  <a:srgbClr val="FF0000"/>
                </a:solidFill>
              </a:rPr>
              <a:t>Monitoring of the cold chain system.</a:t>
            </a:r>
            <a:br>
              <a:rPr lang="en-US" dirty="0" smtClean="0">
                <a:solidFill>
                  <a:srgbClr val="FF0000"/>
                </a:solidFill>
              </a:rPr>
            </a:br>
            <a:r>
              <a:rPr lang="en-US" b="1" dirty="0" smtClean="0">
                <a:solidFill>
                  <a:srgbClr val="FF0000"/>
                </a:solidFill>
              </a:rPr>
              <a:t>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685800"/>
            <a:ext cx="9144000" cy="6172200"/>
          </a:xfrm>
        </p:spPr>
        <p:txBody>
          <a:bodyPr>
            <a:noAutofit/>
          </a:bodyPr>
          <a:lstStyle/>
          <a:p>
            <a:pPr marL="514350" indent="-514350">
              <a:buAutoNum type="arabicPeriod"/>
            </a:pPr>
            <a:r>
              <a:rPr lang="en-US" sz="3600" b="1" dirty="0" smtClean="0">
                <a:solidFill>
                  <a:schemeClr val="accent1">
                    <a:lumMod val="75000"/>
                  </a:schemeClr>
                </a:solidFill>
              </a:rPr>
              <a:t>Temperature recording</a:t>
            </a:r>
            <a:r>
              <a:rPr lang="en-US" sz="3600" dirty="0" smtClean="0">
                <a:solidFill>
                  <a:schemeClr val="accent1">
                    <a:lumMod val="75000"/>
                  </a:schemeClr>
                </a:solidFill>
              </a:rPr>
              <a:t> </a:t>
            </a:r>
            <a:endParaRPr lang="en-US" sz="3600" dirty="0" smtClean="0">
              <a:solidFill>
                <a:schemeClr val="accent1">
                  <a:lumMod val="75000"/>
                </a:schemeClr>
              </a:solidFill>
            </a:endParaRPr>
          </a:p>
          <a:p>
            <a:pPr marL="514350" indent="-514350"/>
            <a:r>
              <a:rPr lang="en-US" sz="3600" dirty="0" smtClean="0"/>
              <a:t>Its done twice a day: Morning – removing the vaccines, evening returning the reminder. The temperature recorded on cold chain recording sheet.</a:t>
            </a:r>
            <a:endParaRPr lang="en-US" sz="3600" dirty="0" smtClean="0"/>
          </a:p>
          <a:p>
            <a:r>
              <a:rPr lang="en-US" sz="3600" dirty="0" smtClean="0"/>
              <a:t>The forms are important because one can detect failure and action taken immediately by adjusting the thermostat. </a:t>
            </a:r>
            <a:endParaRPr lang="en-US" sz="3600" dirty="0" smtClean="0"/>
          </a:p>
          <a:p>
            <a:r>
              <a:rPr lang="en-US" sz="3600" dirty="0" smtClean="0"/>
              <a:t>These will safe the loss of vaccines and prevent administration of impotent vaccines </a:t>
            </a:r>
            <a:endParaRPr lang="en-US" sz="3600" dirty="0" smtClean="0"/>
          </a:p>
          <a:p>
            <a:pPr>
              <a:buNone/>
            </a:pPr>
            <a:endParaRPr lang="en-US" sz="34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dirty="0" smtClean="0"/>
            </a:br>
            <a:r>
              <a:rPr lang="en-US" b="1" dirty="0" smtClean="0">
                <a:solidFill>
                  <a:schemeClr val="accent1">
                    <a:lumMod val="75000"/>
                  </a:schemeClr>
                </a:solidFill>
              </a:rPr>
              <a:t>2- Cold chain temp monitoring devices  </a:t>
            </a:r>
            <a:br>
              <a:rPr lang="en-US" dirty="0" smtClean="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idx="1"/>
          </p:nvPr>
        </p:nvSpPr>
        <p:spPr>
          <a:xfrm>
            <a:off x="0" y="685800"/>
            <a:ext cx="9144000" cy="6172200"/>
          </a:xfrm>
        </p:spPr>
        <p:txBody>
          <a:bodyPr>
            <a:normAutofit/>
          </a:bodyPr>
          <a:lstStyle/>
          <a:p>
            <a:pPr>
              <a:buNone/>
            </a:pPr>
            <a:r>
              <a:rPr lang="en-US" b="1" dirty="0" smtClean="0"/>
              <a:t> </a:t>
            </a:r>
            <a:r>
              <a:rPr lang="en-US" sz="4000" b="1" dirty="0" smtClean="0"/>
              <a:t>Vaccine vial monitor: </a:t>
            </a:r>
            <a:r>
              <a:rPr lang="en-US" sz="4000" dirty="0" smtClean="0"/>
              <a:t>The monitor make use of chemical that changes  colour corresponding to temperature rise.</a:t>
            </a:r>
            <a:endParaRPr lang="en-US" sz="4000" dirty="0" smtClean="0"/>
          </a:p>
          <a:p>
            <a:pPr>
              <a:buNone/>
            </a:pPr>
            <a:r>
              <a:rPr lang="en-US" sz="4000" b="1" dirty="0" smtClean="0"/>
              <a:t> </a:t>
            </a:r>
            <a:r>
              <a:rPr lang="en-US" sz="4000" b="1" dirty="0" smtClean="0">
                <a:solidFill>
                  <a:schemeClr val="accent1">
                    <a:lumMod val="75000"/>
                  </a:schemeClr>
                </a:solidFill>
              </a:rPr>
              <a:t>3. Freeze watch: </a:t>
            </a:r>
            <a:endParaRPr lang="en-US" sz="4000" b="1" dirty="0" smtClean="0">
              <a:solidFill>
                <a:schemeClr val="accent1">
                  <a:lumMod val="75000"/>
                </a:schemeClr>
              </a:solidFill>
            </a:endParaRPr>
          </a:p>
          <a:p>
            <a:pPr>
              <a:buNone/>
            </a:pPr>
            <a:r>
              <a:rPr lang="en-US" sz="4000" b="1" dirty="0" smtClean="0"/>
              <a:t> I</a:t>
            </a:r>
            <a:r>
              <a:rPr lang="en-US" sz="4000" dirty="0" smtClean="0"/>
              <a:t>t’s an indicator with a small sealed glass </a:t>
            </a:r>
            <a:r>
              <a:rPr lang="en-US" sz="4000" dirty="0" err="1" smtClean="0"/>
              <a:t>ampule</a:t>
            </a:r>
            <a:r>
              <a:rPr lang="en-US" sz="4000" dirty="0" smtClean="0"/>
              <a:t>. It’s filled with </a:t>
            </a:r>
            <a:r>
              <a:rPr lang="en-US" sz="4000" dirty="0" err="1" smtClean="0"/>
              <a:t>coloured</a:t>
            </a:r>
            <a:r>
              <a:rPr lang="en-US" sz="4000" dirty="0" smtClean="0"/>
              <a:t> liquid, If the temp falls below -30</a:t>
            </a:r>
            <a:r>
              <a:rPr lang="en-US" sz="4000" baseline="30000" dirty="0" smtClean="0"/>
              <a:t>0</a:t>
            </a:r>
            <a:r>
              <a:rPr lang="en-US" sz="4000" dirty="0" smtClean="0"/>
              <a:t>C, the water will burst and stain the background</a:t>
            </a:r>
            <a:endParaRPr lang="en-US" sz="4000" dirty="0" smtClean="0"/>
          </a:p>
          <a:p>
            <a:pPr>
              <a:buNone/>
            </a:pPr>
            <a:r>
              <a:rPr lang="en-US" sz="4000" dirty="0" smtClean="0"/>
              <a:t> </a:t>
            </a:r>
            <a:endParaRPr lang="en-US" sz="4000" dirty="0" smtClean="0"/>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fontScale="77500" lnSpcReduction="20000"/>
          </a:bodyPr>
          <a:lstStyle/>
          <a:p>
            <a:pPr>
              <a:buNone/>
            </a:pPr>
            <a:r>
              <a:rPr lang="en-US" sz="6000" b="1" dirty="0" smtClean="0"/>
              <a:t>4</a:t>
            </a:r>
            <a:r>
              <a:rPr lang="en-US" sz="6000" b="1" dirty="0" smtClean="0">
                <a:solidFill>
                  <a:schemeClr val="accent1">
                    <a:lumMod val="75000"/>
                  </a:schemeClr>
                </a:solidFill>
              </a:rPr>
              <a:t>. Shake test-used in dead attenuated vaccines</a:t>
            </a:r>
            <a:endParaRPr lang="en-US" sz="6000" b="1" dirty="0" smtClean="0">
              <a:solidFill>
                <a:schemeClr val="accent1">
                  <a:lumMod val="75000"/>
                </a:schemeClr>
              </a:solidFill>
            </a:endParaRPr>
          </a:p>
          <a:p>
            <a:r>
              <a:rPr lang="en-US" sz="6000" dirty="0" smtClean="0"/>
              <a:t>Vaccines sedimentation rate is compared with a similar vaccine known to have been stored at the correct temperature shake both of them vigorously and inspect carefully in light.</a:t>
            </a:r>
            <a:endParaRPr lang="en-US" sz="6000" dirty="0" smtClean="0"/>
          </a:p>
          <a:p>
            <a:r>
              <a:rPr lang="en-US" sz="6000" dirty="0" smtClean="0"/>
              <a:t> The spoilt one has particles suspended inside it. </a:t>
            </a:r>
            <a:endParaRPr lang="en-US" sz="6000" dirty="0" smtClean="0"/>
          </a:p>
          <a:p>
            <a:pPr>
              <a:buNone/>
            </a:pP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br>
              <a:rPr lang="en-US" b="1" u="sng" dirty="0" smtClean="0">
                <a:solidFill>
                  <a:srgbClr val="C00000"/>
                </a:solidFill>
              </a:rPr>
            </a:br>
            <a:r>
              <a:rPr lang="en-US" b="1" u="sng" dirty="0" smtClean="0">
                <a:solidFill>
                  <a:srgbClr val="C00000"/>
                </a:solidFill>
              </a:rPr>
              <a:t>HOW TO MAINTAIN COLD CHAIN EQUIPMENT</a:t>
            </a:r>
            <a:br>
              <a:rPr lang="en-US" b="1" dirty="0" smtClean="0">
                <a:solidFill>
                  <a:srgbClr val="C00000"/>
                </a:solidFill>
              </a:rPr>
            </a:br>
            <a:endParaRPr lang="en-US" dirty="0"/>
          </a:p>
        </p:txBody>
      </p:sp>
      <p:sp>
        <p:nvSpPr>
          <p:cNvPr id="3" name="Content Placeholder 2"/>
          <p:cNvSpPr>
            <a:spLocks noGrp="1"/>
          </p:cNvSpPr>
          <p:nvPr>
            <p:ph idx="1"/>
          </p:nvPr>
        </p:nvSpPr>
        <p:spPr>
          <a:xfrm>
            <a:off x="0" y="1295400"/>
            <a:ext cx="9144000" cy="5334000"/>
          </a:xfrm>
        </p:spPr>
        <p:txBody>
          <a:bodyPr/>
          <a:lstStyle/>
          <a:p>
            <a:pPr>
              <a:buNone/>
            </a:pPr>
            <a:r>
              <a:rPr lang="en-US" sz="4000" b="1" u="sng" dirty="0" smtClean="0"/>
              <a:t> </a:t>
            </a:r>
            <a:endParaRPr lang="en-US" sz="4000" dirty="0" smtClean="0"/>
          </a:p>
          <a:p>
            <a:r>
              <a:rPr lang="en-US" sz="4000" b="1" dirty="0" smtClean="0">
                <a:solidFill>
                  <a:srgbClr val="00B050"/>
                </a:solidFill>
              </a:rPr>
              <a:t>Maintain vaccine refrigerators</a:t>
            </a:r>
            <a:endParaRPr lang="en-US" sz="4000" b="1" dirty="0" smtClean="0">
              <a:solidFill>
                <a:srgbClr val="00B050"/>
              </a:solidFill>
            </a:endParaRPr>
          </a:p>
          <a:p>
            <a:r>
              <a:rPr lang="en-US" sz="4000" b="1" dirty="0" smtClean="0">
                <a:solidFill>
                  <a:srgbClr val="00B050"/>
                </a:solidFill>
              </a:rPr>
              <a:t>A refrigerator works well only if it is properly installed, cleaned and defrosted regularly.</a:t>
            </a:r>
            <a:endParaRPr lang="en-US" sz="4000" b="1" dirty="0" smtClean="0">
              <a:solidFill>
                <a:srgbClr val="00B050"/>
              </a:solidFill>
            </a:endParaRPr>
          </a:p>
          <a:p>
            <a:r>
              <a:rPr lang="en-US" sz="4000" b="1" dirty="0" smtClean="0">
                <a:solidFill>
                  <a:srgbClr val="00B050"/>
                </a:solidFill>
              </a:rPr>
              <a:t>Thick ice in the freezer compartment does not keep refrigerator cool. </a:t>
            </a:r>
            <a:endParaRPr lang="en-US" sz="4000" b="1" dirty="0" smtClean="0">
              <a:solidFill>
                <a:srgbClr val="00B050"/>
              </a:solidFill>
            </a:endParaRPr>
          </a:p>
          <a:p>
            <a:pPr>
              <a:buNone/>
            </a:pPr>
            <a:endParaRPr lang="en-US" b="1" dirty="0">
              <a:solidFill>
                <a:srgbClr val="00B050"/>
              </a:solidFill>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b="1" dirty="0" smtClean="0">
                <a:solidFill>
                  <a:srgbClr val="7030A0"/>
                </a:solidFill>
              </a:rPr>
              <a:t>CT.</a:t>
            </a:r>
            <a:endParaRPr lang="en-US" b="1" dirty="0">
              <a:solidFill>
                <a:srgbClr val="7030A0"/>
              </a:solidFill>
            </a:endParaRPr>
          </a:p>
        </p:txBody>
      </p:sp>
      <p:sp>
        <p:nvSpPr>
          <p:cNvPr id="3" name="Content Placeholder 2"/>
          <p:cNvSpPr>
            <a:spLocks noGrp="1"/>
          </p:cNvSpPr>
          <p:nvPr>
            <p:ph idx="1"/>
          </p:nvPr>
        </p:nvSpPr>
        <p:spPr>
          <a:xfrm>
            <a:off x="228600" y="1371600"/>
            <a:ext cx="8686800" cy="5181600"/>
          </a:xfrm>
        </p:spPr>
        <p:txBody>
          <a:bodyPr>
            <a:normAutofit/>
          </a:bodyPr>
          <a:lstStyle/>
          <a:p>
            <a:pPr>
              <a:buNone/>
            </a:pPr>
            <a:r>
              <a:rPr lang="en-US" sz="4000" b="1" dirty="0" smtClean="0">
                <a:solidFill>
                  <a:srgbClr val="C00000"/>
                </a:solidFill>
              </a:rPr>
              <a:t>Instead, it makes the refrigerator work harder and uses more power, gas or kerosene. You should defrost the refrigerator when ice becomes more than 0.5 cm thick, or once a month, whichever comes first.</a:t>
            </a:r>
            <a:endParaRPr lang="en-US" sz="4000" b="1" dirty="0">
              <a:solidFill>
                <a:srgbClr val="C0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b="1" dirty="0"/>
              <a:t>Incubation period</a:t>
            </a:r>
            <a:r>
              <a:rPr lang="en-US" dirty="0"/>
              <a:t>: the interval between exposure to an infectious agent and onset of </a:t>
            </a:r>
            <a:r>
              <a:rPr lang="en-US" dirty="0" smtClean="0"/>
              <a:t>clinical symptoms</a:t>
            </a:r>
            <a:r>
              <a:rPr lang="en-US" dirty="0"/>
              <a:t>. </a:t>
            </a:r>
            <a:endParaRPr lang="en-US" dirty="0" smtClean="0"/>
          </a:p>
          <a:p>
            <a:r>
              <a:rPr lang="en-US" dirty="0" smtClean="0"/>
              <a:t>The </a:t>
            </a:r>
            <a:r>
              <a:rPr lang="en-US" dirty="0"/>
              <a:t>incubation period varies for different diseases from a few hours to several months</a:t>
            </a:r>
            <a:endParaRPr lang="en-US" dirty="0"/>
          </a:p>
          <a:p>
            <a:pPr marL="0" indent="0">
              <a:buNone/>
            </a:pPr>
            <a:r>
              <a:rPr lang="en-US" dirty="0"/>
              <a:t>or even longer for some diseases, e.g. leprosy.</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pPr algn="ctr">
              <a:buNone/>
            </a:pPr>
            <a:r>
              <a:rPr lang="en-US" sz="4000" b="1" dirty="0" smtClean="0">
                <a:solidFill>
                  <a:srgbClr val="C00000"/>
                </a:solidFill>
              </a:rPr>
              <a:t>TO DEFROST AND CLEAN A REFRIGERATOR</a:t>
            </a:r>
            <a:endParaRPr lang="en-US" sz="4000" b="1" dirty="0" smtClean="0">
              <a:solidFill>
                <a:srgbClr val="C00000"/>
              </a:solidFill>
            </a:endParaRPr>
          </a:p>
          <a:p>
            <a:pPr lvl="0"/>
            <a:r>
              <a:rPr lang="en-US" sz="4000" b="1" dirty="0" smtClean="0">
                <a:solidFill>
                  <a:srgbClr val="7030A0"/>
                </a:solidFill>
              </a:rPr>
              <a:t>Take out all the most heat-sensitive vaccines (OPV, measles, BCG, yellow fever) and transfer them to a cold box lined with frozen ice-packs.</a:t>
            </a:r>
            <a:endParaRPr lang="en-US" sz="4000" b="1" dirty="0" smtClean="0">
              <a:solidFill>
                <a:srgbClr val="7030A0"/>
              </a:solidFill>
            </a:endParaRPr>
          </a:p>
          <a:p>
            <a:pPr lvl="0"/>
            <a:r>
              <a:rPr lang="en-US" sz="4000" b="1" dirty="0" smtClean="0">
                <a:solidFill>
                  <a:srgbClr val="7030A0"/>
                </a:solidFill>
              </a:rPr>
              <a:t>Take out all the freeze-sensitive vaccines.</a:t>
            </a:r>
            <a:endParaRPr lang="en-US" sz="4000" b="1" dirty="0" smtClean="0">
              <a:solidFill>
                <a:srgbClr val="7030A0"/>
              </a:solidFill>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solidFill>
                  <a:srgbClr val="7030A0"/>
                </a:solidFill>
              </a:rPr>
              <a:t>CT</a:t>
            </a:r>
            <a:endParaRPr lang="en-US" b="1" dirty="0">
              <a:solidFill>
                <a:srgbClr val="7030A0"/>
              </a:solidFill>
            </a:endParaRPr>
          </a:p>
        </p:txBody>
      </p:sp>
      <p:sp>
        <p:nvSpPr>
          <p:cNvPr id="3" name="Content Placeholder 2"/>
          <p:cNvSpPr>
            <a:spLocks noGrp="1"/>
          </p:cNvSpPr>
          <p:nvPr>
            <p:ph idx="1"/>
          </p:nvPr>
        </p:nvSpPr>
        <p:spPr>
          <a:xfrm>
            <a:off x="0" y="685800"/>
            <a:ext cx="9144000" cy="6172200"/>
          </a:xfrm>
        </p:spPr>
        <p:txBody>
          <a:bodyPr>
            <a:normAutofit/>
          </a:bodyPr>
          <a:lstStyle/>
          <a:p>
            <a:pPr lvl="0"/>
            <a:r>
              <a:rPr lang="en-US" sz="4000" b="1" dirty="0" smtClean="0"/>
              <a:t>Turn off the power supply to the refrigerator:</a:t>
            </a:r>
            <a:endParaRPr lang="en-US" sz="4000" b="1" dirty="0" smtClean="0"/>
          </a:p>
          <a:p>
            <a:pPr lvl="0"/>
            <a:r>
              <a:rPr lang="en-US" sz="4000" b="1" dirty="0" smtClean="0"/>
              <a:t>Leave the door open and wait for the ice to melt.</a:t>
            </a:r>
            <a:endParaRPr lang="en-US" sz="4000" b="1" dirty="0" smtClean="0"/>
          </a:p>
          <a:p>
            <a:pPr lvl="0"/>
            <a:r>
              <a:rPr lang="en-US" sz="4000" b="1" dirty="0" smtClean="0"/>
              <a:t> Do not try to remove the ice with a knife or ice pick, since doing so can permanently damage the refrigerator.</a:t>
            </a:r>
            <a:endParaRPr lang="en-US" sz="4000" b="1" dirty="0" smtClean="0"/>
          </a:p>
          <a:p>
            <a:pPr lvl="0"/>
            <a:r>
              <a:rPr lang="en-US" sz="4000" b="1" dirty="0" smtClean="0"/>
              <a:t>You can place </a:t>
            </a:r>
            <a:r>
              <a:rPr lang="en-US" sz="4000" b="1" smtClean="0"/>
              <a:t>a basin </a:t>
            </a:r>
            <a:r>
              <a:rPr lang="en-US" sz="4000" b="1" dirty="0" smtClean="0"/>
              <a:t>of boiling water inside and close the door.</a:t>
            </a:r>
            <a:endParaRPr lang="en-US" sz="4000" b="1" dirty="0" smtClean="0"/>
          </a:p>
          <a:p>
            <a:pPr>
              <a:buNone/>
            </a:pPr>
            <a:endParaRPr lang="en-US" sz="4000" dirty="0" smtClean="0"/>
          </a:p>
          <a:p>
            <a:pPr>
              <a:buNone/>
            </a:pP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pPr lvl="0"/>
            <a:r>
              <a:rPr lang="en-US" sz="4000" b="1" dirty="0" smtClean="0"/>
              <a:t>Clean the inside of the refrigerator and door seal with a clean wet cloth.</a:t>
            </a:r>
            <a:endParaRPr lang="en-US" sz="4000" b="1" dirty="0" smtClean="0"/>
          </a:p>
          <a:p>
            <a:pPr lvl="0"/>
            <a:r>
              <a:rPr lang="en-US" sz="4000" b="1" dirty="0" smtClean="0"/>
              <a:t>Turn the refrigerator on again</a:t>
            </a:r>
            <a:endParaRPr lang="en-US" sz="4000" b="1" dirty="0" smtClean="0"/>
          </a:p>
          <a:p>
            <a:pPr lvl="0"/>
            <a:r>
              <a:rPr lang="en-US" sz="4000" b="1" dirty="0" smtClean="0"/>
              <a:t>When the temperature in the main section falls to +8</a:t>
            </a:r>
            <a:r>
              <a:rPr lang="en-US" sz="4000" b="1" baseline="30000" dirty="0" smtClean="0"/>
              <a:t>0</a:t>
            </a:r>
            <a:r>
              <a:rPr lang="en-US" sz="4000" b="1" dirty="0" smtClean="0"/>
              <a:t>C or lower (but not less than + 2</a:t>
            </a:r>
            <a:r>
              <a:rPr lang="en-US" sz="4000" b="1" baseline="30000" dirty="0" smtClean="0"/>
              <a:t>0</a:t>
            </a:r>
            <a:r>
              <a:rPr lang="en-US" sz="4000" b="1" dirty="0" smtClean="0"/>
              <a:t>C), return the vaccines, diluents, and ice-packs to their appropriate places.</a:t>
            </a:r>
            <a:endParaRPr lang="en-US" sz="4000" b="1" dirty="0" smtClean="0"/>
          </a:p>
          <a:p>
            <a:pPr>
              <a:buNone/>
            </a:pPr>
            <a:r>
              <a:rPr lang="en-US" sz="4000" b="1" dirty="0" smtClean="0"/>
              <a:t> </a:t>
            </a:r>
            <a:endParaRPr lang="en-US" sz="4000" b="1" dirty="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C00000"/>
                </a:solidFill>
              </a:rPr>
              <a:t>CT</a:t>
            </a:r>
            <a:endParaRPr lang="en-US" b="1" dirty="0">
              <a:solidFill>
                <a:srgbClr val="C00000"/>
              </a:solidFill>
            </a:endParaRPr>
          </a:p>
        </p:txBody>
      </p:sp>
      <p:sp>
        <p:nvSpPr>
          <p:cNvPr id="3" name="Content Placeholder 2"/>
          <p:cNvSpPr>
            <a:spLocks noGrp="1"/>
          </p:cNvSpPr>
          <p:nvPr>
            <p:ph idx="1"/>
          </p:nvPr>
        </p:nvSpPr>
        <p:spPr>
          <a:xfrm>
            <a:off x="228600" y="1066800"/>
            <a:ext cx="8763000" cy="5562600"/>
          </a:xfrm>
        </p:spPr>
        <p:txBody>
          <a:bodyPr>
            <a:normAutofit fontScale="92500" lnSpcReduction="10000"/>
          </a:bodyPr>
          <a:lstStyle/>
          <a:p>
            <a:r>
              <a:rPr lang="en-US" sz="4300" b="1" dirty="0" smtClean="0">
                <a:solidFill>
                  <a:srgbClr val="7030A0"/>
                </a:solidFill>
              </a:rPr>
              <a:t>If you need to defrost your refrigerator more than once a month, it could be because:</a:t>
            </a:r>
            <a:endParaRPr lang="en-US" sz="4300" b="1" dirty="0" smtClean="0">
              <a:solidFill>
                <a:srgbClr val="7030A0"/>
              </a:solidFill>
            </a:endParaRPr>
          </a:p>
          <a:p>
            <a:pPr lvl="0"/>
            <a:r>
              <a:rPr lang="en-US" sz="4300" b="1" dirty="0" smtClean="0">
                <a:solidFill>
                  <a:srgbClr val="7030A0"/>
                </a:solidFill>
              </a:rPr>
              <a:t>You may be opening it too often (more than three times daily); or</a:t>
            </a:r>
            <a:endParaRPr lang="en-US" sz="4300" b="1" dirty="0" smtClean="0">
              <a:solidFill>
                <a:srgbClr val="7030A0"/>
              </a:solidFill>
            </a:endParaRPr>
          </a:p>
          <a:p>
            <a:pPr lvl="0"/>
            <a:r>
              <a:rPr lang="en-US" sz="4300" b="1" dirty="0" smtClean="0">
                <a:solidFill>
                  <a:srgbClr val="7030A0"/>
                </a:solidFill>
              </a:rPr>
              <a:t>The door may not be closing properly; or</a:t>
            </a:r>
            <a:endParaRPr lang="en-US" sz="4300" b="1" dirty="0" smtClean="0">
              <a:solidFill>
                <a:srgbClr val="7030A0"/>
              </a:solidFill>
            </a:endParaRPr>
          </a:p>
          <a:p>
            <a:pPr lvl="0"/>
            <a:r>
              <a:rPr lang="en-US" sz="4300" b="1" dirty="0" smtClean="0">
                <a:solidFill>
                  <a:srgbClr val="7030A0"/>
                </a:solidFill>
              </a:rPr>
              <a:t>The door seal may need to be replaced.</a:t>
            </a:r>
            <a:endParaRPr lang="en-US" sz="4300" b="1" dirty="0" smtClean="0">
              <a:solidFill>
                <a:srgbClr val="7030A0"/>
              </a:solidFill>
            </a:endParaRPr>
          </a:p>
          <a:p>
            <a:pPr>
              <a:buNone/>
            </a:pPr>
            <a:endParaRPr lang="en-US" sz="4300" b="1" dirty="0" smtClean="0">
              <a:solidFill>
                <a:srgbClr val="7030A0"/>
              </a:solidFill>
            </a:endParaRPr>
          </a:p>
          <a:p>
            <a:pPr>
              <a:buNone/>
            </a:pP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normAutofit/>
          </a:bodyPr>
          <a:lstStyle/>
          <a:p>
            <a:pPr algn="ctr">
              <a:buNone/>
            </a:pPr>
            <a:r>
              <a:rPr lang="en-US" sz="4000" b="1" dirty="0" smtClean="0">
                <a:solidFill>
                  <a:srgbClr val="FF0000"/>
                </a:solidFill>
              </a:rPr>
              <a:t>What to do when a vaccine refrigerator is out of order</a:t>
            </a:r>
            <a:endParaRPr lang="en-US" sz="4000" b="1" dirty="0" smtClean="0">
              <a:solidFill>
                <a:srgbClr val="FF0000"/>
              </a:solidFill>
            </a:endParaRPr>
          </a:p>
          <a:p>
            <a:pPr>
              <a:buNone/>
            </a:pPr>
            <a:r>
              <a:rPr lang="en-US" b="1" dirty="0" smtClean="0">
                <a:solidFill>
                  <a:srgbClr val="7030A0"/>
                </a:solidFill>
              </a:rPr>
              <a:t> </a:t>
            </a:r>
            <a:endParaRPr lang="en-US" b="1" dirty="0" smtClean="0">
              <a:solidFill>
                <a:srgbClr val="7030A0"/>
              </a:solidFill>
            </a:endParaRPr>
          </a:p>
          <a:p>
            <a:r>
              <a:rPr lang="en-US" sz="4000" b="1" dirty="0" smtClean="0"/>
              <a:t>If your vaccine refrigerator stops working, first protect the vaccines and then repair the refrigerator.</a:t>
            </a:r>
            <a:endParaRPr lang="en-US" sz="4000" b="1" dirty="0" smtClean="0"/>
          </a:p>
          <a:p>
            <a:r>
              <a:rPr lang="en-US" sz="4000" b="1" dirty="0" smtClean="0"/>
              <a:t> Move the vaccines to another place until the refrigerator is repaired</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b="1" dirty="0" smtClean="0">
                <a:solidFill>
                  <a:srgbClr val="C00000"/>
                </a:solidFill>
              </a:rPr>
              <a:t>CT</a:t>
            </a:r>
            <a:endParaRPr lang="en-US" b="1" dirty="0">
              <a:solidFill>
                <a:srgbClr val="C00000"/>
              </a:solidFill>
            </a:endParaRPr>
          </a:p>
        </p:txBody>
      </p:sp>
      <p:sp>
        <p:nvSpPr>
          <p:cNvPr id="3" name="Content Placeholder 2"/>
          <p:cNvSpPr>
            <a:spLocks noGrp="1"/>
          </p:cNvSpPr>
          <p:nvPr>
            <p:ph idx="1"/>
          </p:nvPr>
        </p:nvSpPr>
        <p:spPr>
          <a:xfrm>
            <a:off x="0" y="838200"/>
            <a:ext cx="9144000" cy="6019800"/>
          </a:xfrm>
        </p:spPr>
        <p:txBody>
          <a:bodyPr>
            <a:normAutofit/>
          </a:bodyPr>
          <a:lstStyle/>
          <a:p>
            <a:r>
              <a:rPr lang="en-US" sz="4000" b="1" dirty="0" smtClean="0"/>
              <a:t>If you think that the problem will last only a short time, you may use a cold box or vaccine carrier lined with conditioned ice-packs for temporary storage. </a:t>
            </a:r>
            <a:endParaRPr lang="en-US" sz="4000" b="1" dirty="0" smtClean="0"/>
          </a:p>
          <a:p>
            <a:r>
              <a:rPr lang="en-US" sz="4000" b="1" dirty="0" smtClean="0"/>
              <a:t>For a longer duration, use another refrigerator. Always keep a freezer indicator with the freeze-sensitive vaccines to monitor eventual freezing.</a:t>
            </a:r>
            <a:endParaRPr lang="en-US" sz="4000" b="1" dirty="0" smtClean="0"/>
          </a:p>
          <a:p>
            <a:pPr>
              <a:buNone/>
            </a:pP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rmAutofit/>
          </a:bodyPr>
          <a:lstStyle/>
          <a:p>
            <a:r>
              <a:rPr lang="en-US" sz="3600" b="1" dirty="0" smtClean="0">
                <a:solidFill>
                  <a:srgbClr val="7030A0"/>
                </a:solidFill>
              </a:rPr>
              <a:t>HOW TO ASSESS A CHILD SUITABLE FOR IMMUNIZATION</a:t>
            </a:r>
            <a:endParaRPr lang="en-US" sz="3600" dirty="0"/>
          </a:p>
        </p:txBody>
      </p:sp>
      <p:sp>
        <p:nvSpPr>
          <p:cNvPr id="3" name="Content Placeholder 2"/>
          <p:cNvSpPr>
            <a:spLocks noGrp="1"/>
          </p:cNvSpPr>
          <p:nvPr>
            <p:ph idx="1"/>
          </p:nvPr>
        </p:nvSpPr>
        <p:spPr>
          <a:xfrm>
            <a:off x="0" y="1143000"/>
            <a:ext cx="9144000" cy="5715000"/>
          </a:xfrm>
        </p:spPr>
        <p:txBody>
          <a:bodyPr/>
          <a:lstStyle/>
          <a:p>
            <a:pPr algn="ctr">
              <a:buNone/>
            </a:pPr>
            <a:r>
              <a:rPr lang="en-US" b="1" dirty="0" smtClean="0">
                <a:solidFill>
                  <a:srgbClr val="FF0000"/>
                </a:solidFill>
              </a:rPr>
              <a:t>PHYSICAL EXAMINATION</a:t>
            </a:r>
            <a:endParaRPr lang="en-US" b="1" dirty="0" smtClean="0">
              <a:solidFill>
                <a:srgbClr val="FF0000"/>
              </a:solidFill>
            </a:endParaRPr>
          </a:p>
          <a:p>
            <a:r>
              <a:rPr lang="en-US" sz="3600" b="1" dirty="0" smtClean="0">
                <a:solidFill>
                  <a:srgbClr val="002060"/>
                </a:solidFill>
              </a:rPr>
              <a:t>Perform physical examination prior to immunization to detect any problem and advice the mother accordingly / refer</a:t>
            </a:r>
            <a:endParaRPr lang="en-US" sz="3600" b="1" dirty="0" smtClean="0">
              <a:solidFill>
                <a:srgbClr val="002060"/>
              </a:solidFill>
            </a:endParaRPr>
          </a:p>
          <a:p>
            <a:pPr>
              <a:buNone/>
            </a:pPr>
            <a:r>
              <a:rPr lang="en-US" sz="3600" b="1" dirty="0" smtClean="0">
                <a:solidFill>
                  <a:srgbClr val="FF0000"/>
                </a:solidFill>
              </a:rPr>
              <a:t>                       Weighing </a:t>
            </a:r>
            <a:endParaRPr lang="en-US" sz="3600" b="1" dirty="0" smtClean="0">
              <a:solidFill>
                <a:srgbClr val="FF0000"/>
              </a:solidFill>
            </a:endParaRPr>
          </a:p>
          <a:p>
            <a:r>
              <a:rPr lang="en-US" sz="3600" b="1" dirty="0" smtClean="0">
                <a:solidFill>
                  <a:srgbClr val="002060"/>
                </a:solidFill>
              </a:rPr>
              <a:t>Place the child on a clean light cloth, weigh, then record on road to health card after weighing, interpret the findings &amp; Counsel the guardian accordingly.</a:t>
            </a:r>
            <a:endParaRPr lang="en-US" sz="3600" b="1" dirty="0" smtClean="0">
              <a:solidFill>
                <a:srgbClr val="002060"/>
              </a:solidFill>
            </a:endParaRPr>
          </a:p>
          <a:p>
            <a:endParaRPr lang="en-US" sz="36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Ct….</a:t>
            </a: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3600" b="1" dirty="0" smtClean="0"/>
              <a:t>Explain the immunization of the day, the site, the remedy and the control of the disease. If no immunization give a return date. Tell her about family planning. </a:t>
            </a:r>
            <a:endParaRPr lang="en-US" sz="3600" b="1" dirty="0" smtClean="0"/>
          </a:p>
          <a:p>
            <a:r>
              <a:rPr lang="en-US" sz="3600" b="1" dirty="0" smtClean="0"/>
              <a:t>Advice on breastfeeding &amp; good nutrition for proper growth &amp; development</a:t>
            </a:r>
            <a:endParaRPr lang="en-US" sz="3600" b="1" dirty="0" smtClean="0"/>
          </a:p>
          <a:p>
            <a:pPr>
              <a:buNone/>
            </a:pPr>
            <a:r>
              <a:rPr lang="en-US" sz="3600" b="1" dirty="0" smtClean="0"/>
              <a:t>                 </a:t>
            </a:r>
            <a:r>
              <a:rPr lang="en-US" sz="3600" b="1" dirty="0" smtClean="0">
                <a:solidFill>
                  <a:srgbClr val="FF0000"/>
                </a:solidFill>
              </a:rPr>
              <a:t>Height</a:t>
            </a:r>
            <a:endParaRPr lang="en-US" sz="3600" b="1" dirty="0" smtClean="0">
              <a:solidFill>
                <a:srgbClr val="FF0000"/>
              </a:solidFill>
            </a:endParaRPr>
          </a:p>
          <a:p>
            <a:pPr>
              <a:buNone/>
            </a:pPr>
            <a:r>
              <a:rPr lang="en-US" sz="3600" b="1" dirty="0" smtClean="0"/>
              <a:t>Take the length of children less than 3 years to check nutritional status</a:t>
            </a:r>
            <a:endParaRPr lang="en-US" sz="3600" b="1" dirty="0" smtClean="0"/>
          </a:p>
          <a:p>
            <a:pPr>
              <a:buNone/>
            </a:pPr>
            <a:r>
              <a:rPr lang="en-US" sz="3600" b="1" dirty="0" smtClean="0">
                <a:solidFill>
                  <a:srgbClr val="FF0000"/>
                </a:solidFill>
              </a:rPr>
              <a:t>   Mid upper arm, chest &amp; head circumference</a:t>
            </a:r>
            <a:endParaRPr lang="en-US" sz="3600" b="1" dirty="0" smtClean="0">
              <a:solidFill>
                <a:srgbClr val="FF0000"/>
              </a:solidFill>
            </a:endParaRPr>
          </a:p>
          <a:p>
            <a:pPr>
              <a:buNone/>
            </a:pPr>
            <a:endParaRPr lang="en-US" sz="3600" b="1"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u="sng" dirty="0" smtClean="0">
                <a:solidFill>
                  <a:srgbClr val="FF0000"/>
                </a:solidFill>
              </a:rPr>
            </a:br>
            <a:r>
              <a:rPr lang="en-US" b="1" u="sng" dirty="0" smtClean="0">
                <a:solidFill>
                  <a:srgbClr val="FF0000"/>
                </a:solidFill>
              </a:rPr>
              <a:t>CLIENTS AT RISK  </a:t>
            </a:r>
            <a:br>
              <a:rPr lang="en-US" b="1" dirty="0" smtClean="0">
                <a:solidFill>
                  <a:srgbClr val="FF0000"/>
                </a:solidFill>
              </a:rPr>
            </a:b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10000"/>
          </a:bodyPr>
          <a:lstStyle/>
          <a:p>
            <a:r>
              <a:rPr lang="en-US" sz="3600" b="1" dirty="0" smtClean="0"/>
              <a:t>They need special care and more frequent clinic visits e.g. </a:t>
            </a:r>
            <a:endParaRPr lang="en-US" sz="3600" b="1" dirty="0" smtClean="0"/>
          </a:p>
          <a:p>
            <a:pPr lvl="0"/>
            <a:r>
              <a:rPr lang="en-US" sz="3600" b="1" dirty="0" smtClean="0"/>
              <a:t>Birth weight less than 2.5 kg (low birth weight)</a:t>
            </a:r>
            <a:endParaRPr lang="en-US" sz="3600" b="1" dirty="0" smtClean="0"/>
          </a:p>
          <a:p>
            <a:pPr lvl="0"/>
            <a:r>
              <a:rPr lang="en-US" sz="3600" b="1" dirty="0" smtClean="0"/>
              <a:t>Birth less than 2 years after last birth </a:t>
            </a:r>
            <a:endParaRPr lang="en-US" sz="3600" b="1" dirty="0" smtClean="0"/>
          </a:p>
          <a:p>
            <a:pPr lvl="0"/>
            <a:r>
              <a:rPr lang="en-US" sz="3600" b="1" dirty="0" smtClean="0"/>
              <a:t>Defaulters – don’t come to CWC</a:t>
            </a:r>
            <a:endParaRPr lang="en-US" sz="3600" b="1" dirty="0" smtClean="0"/>
          </a:p>
          <a:p>
            <a:pPr lvl="0"/>
            <a:r>
              <a:rPr lang="en-US" sz="3600" b="1" dirty="0" smtClean="0"/>
              <a:t>Fifth child or more </a:t>
            </a:r>
            <a:endParaRPr lang="en-US" sz="3600" b="1" dirty="0" smtClean="0"/>
          </a:p>
          <a:p>
            <a:pPr lvl="0"/>
            <a:r>
              <a:rPr lang="en-US" sz="3600" b="1" dirty="0" smtClean="0"/>
              <a:t>Single parent</a:t>
            </a:r>
            <a:endParaRPr lang="en-US" sz="3600" b="1" dirty="0" smtClean="0"/>
          </a:p>
          <a:p>
            <a:pPr lvl="0"/>
            <a:r>
              <a:rPr lang="en-US" sz="3600" b="1" dirty="0" smtClean="0"/>
              <a:t>Twins </a:t>
            </a:r>
            <a:endParaRPr lang="en-US" sz="3600" b="1" dirty="0" smtClean="0"/>
          </a:p>
          <a:p>
            <a:pPr lvl="0"/>
            <a:r>
              <a:rPr lang="en-US" sz="3600" b="1" dirty="0" smtClean="0"/>
              <a:t>Death of more children in the family </a:t>
            </a:r>
            <a:endParaRPr lang="en-US" sz="3600" b="1" dirty="0" smtClean="0"/>
          </a:p>
          <a:p>
            <a:pPr lvl="0"/>
            <a:r>
              <a:rPr lang="en-US" sz="3600" b="1" dirty="0" smtClean="0"/>
              <a:t>No weight gain for 3 months </a:t>
            </a:r>
            <a:endParaRPr lang="en-US" sz="3600" b="1" dirty="0" smtClean="0"/>
          </a:p>
          <a:p>
            <a:pPr lvl="0"/>
            <a:r>
              <a:rPr lang="en-US" sz="3600" b="1" dirty="0" smtClean="0"/>
              <a:t>Orphans / baby born of HIV + mother</a:t>
            </a:r>
            <a:endParaRPr lang="en-US" sz="3600" b="1" dirty="0" smtClean="0"/>
          </a:p>
          <a:p>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p:spPr>
        <p:txBody>
          <a:bodyPr>
            <a:normAutofit fontScale="90000"/>
          </a:bodyPr>
          <a:lstStyle/>
          <a:p>
            <a:br>
              <a:rPr lang="en-US" dirty="0" smtClean="0"/>
            </a:br>
            <a:r>
              <a:rPr lang="en-US" b="1" dirty="0" smtClean="0"/>
              <a:t>Communicating with care taker on immunization</a:t>
            </a:r>
            <a:endParaRPr lang="en-US" b="1" dirty="0"/>
          </a:p>
        </p:txBody>
      </p:sp>
      <p:sp>
        <p:nvSpPr>
          <p:cNvPr id="3" name="Content Placeholder 2"/>
          <p:cNvSpPr>
            <a:spLocks noGrp="1"/>
          </p:cNvSpPr>
          <p:nvPr>
            <p:ph idx="1"/>
          </p:nvPr>
        </p:nvSpPr>
        <p:spPr>
          <a:xfrm>
            <a:off x="0" y="1447800"/>
            <a:ext cx="9144000" cy="5410200"/>
          </a:xfrm>
        </p:spPr>
        <p:txBody>
          <a:bodyPr>
            <a:normAutofit/>
          </a:bodyPr>
          <a:lstStyle/>
          <a:p>
            <a:r>
              <a:rPr lang="en-US" sz="3600" b="1" dirty="0" smtClean="0"/>
              <a:t>Three ways of communicating( 3A’s)</a:t>
            </a:r>
            <a:endParaRPr lang="en-US" sz="3600" b="1" dirty="0" smtClean="0"/>
          </a:p>
          <a:p>
            <a:r>
              <a:rPr lang="en-US" sz="3600" b="1" dirty="0" smtClean="0">
                <a:solidFill>
                  <a:srgbClr val="FF0000"/>
                </a:solidFill>
              </a:rPr>
              <a:t>Advice: </a:t>
            </a:r>
            <a:r>
              <a:rPr lang="en-US" sz="3600" b="1" dirty="0" smtClean="0"/>
              <a:t>on what is given, name of vaccine &amp; diseases it prevents</a:t>
            </a:r>
            <a:endParaRPr lang="en-US" sz="3600" b="1" dirty="0" smtClean="0"/>
          </a:p>
          <a:p>
            <a:r>
              <a:rPr lang="en-US" sz="3600" b="1" dirty="0" smtClean="0">
                <a:solidFill>
                  <a:srgbClr val="FF0000"/>
                </a:solidFill>
              </a:rPr>
              <a:t>Alert:</a:t>
            </a:r>
            <a:r>
              <a:rPr lang="en-US" sz="3600" b="1" dirty="0" smtClean="0"/>
              <a:t> on side effects after immunization &amp; how to respond to them</a:t>
            </a:r>
            <a:endParaRPr lang="en-US" sz="3600" b="1" dirty="0" smtClean="0"/>
          </a:p>
          <a:p>
            <a:r>
              <a:rPr lang="en-US" sz="3600" b="1" dirty="0" smtClean="0">
                <a:solidFill>
                  <a:srgbClr val="FF0000"/>
                </a:solidFill>
              </a:rPr>
              <a:t>Arrange : </a:t>
            </a:r>
            <a:r>
              <a:rPr lang="en-US" sz="3600" b="1" dirty="0" smtClean="0"/>
              <a:t>the next appointment for immunizations or monitoring </a:t>
            </a:r>
            <a:endParaRPr lang="en-US" sz="36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sz="4000" b="1" dirty="0" smtClean="0">
                <a:solidFill>
                  <a:srgbClr val="FF0000"/>
                </a:solidFill>
              </a:rPr>
              <a:t>CT..</a:t>
            </a:r>
            <a:endParaRPr lang="en-US" sz="4000" b="1"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fontScale="92500" lnSpcReduction="10000"/>
          </a:bodyPr>
          <a:lstStyle/>
          <a:p>
            <a:pPr>
              <a:buFont typeface="Wingdings" panose="05000000000000000000" pitchFamily="2" charset="2"/>
              <a:buChar char="§"/>
            </a:pPr>
            <a:r>
              <a:rPr lang="en-US" sz="4100" dirty="0" smtClean="0"/>
              <a:t> </a:t>
            </a:r>
            <a:r>
              <a:rPr lang="en-US" sz="4100" b="1" dirty="0" smtClean="0"/>
              <a:t>Immunization</a:t>
            </a:r>
            <a:endParaRPr lang="en-US" sz="4100" b="1" dirty="0" smtClean="0"/>
          </a:p>
          <a:p>
            <a:pPr>
              <a:buFont typeface="Wingdings" panose="05000000000000000000" pitchFamily="2" charset="2"/>
              <a:buChar char="§"/>
            </a:pPr>
            <a:r>
              <a:rPr lang="en-US" sz="4100" dirty="0" smtClean="0"/>
              <a:t>Act </a:t>
            </a:r>
            <a:r>
              <a:rPr lang="en-US" sz="4100" dirty="0"/>
              <a:t>of creating immunity by artificial </a:t>
            </a:r>
            <a:r>
              <a:rPr lang="en-US" sz="4100" dirty="0" smtClean="0"/>
              <a:t>means. </a:t>
            </a:r>
            <a:endParaRPr lang="en-US" sz="4100" dirty="0"/>
          </a:p>
          <a:p>
            <a:pPr>
              <a:buFont typeface="Wingdings" panose="05000000000000000000" pitchFamily="2" charset="2"/>
              <a:buChar char="§"/>
            </a:pPr>
            <a:r>
              <a:rPr lang="en-US" sz="4100" dirty="0"/>
              <a:t>It’s a process of protecting a person from a specific </a:t>
            </a:r>
            <a:r>
              <a:rPr lang="en-US" sz="4100" dirty="0" smtClean="0"/>
              <a:t>disease </a:t>
            </a:r>
            <a:r>
              <a:rPr lang="en-US" sz="4100" dirty="0"/>
              <a:t>caused by presence of circulating antibodies and white blood cells. </a:t>
            </a:r>
            <a:endParaRPr lang="en-US" sz="4100" dirty="0" smtClean="0"/>
          </a:p>
          <a:p>
            <a:pPr>
              <a:buFont typeface="Wingdings" panose="05000000000000000000" pitchFamily="2" charset="2"/>
              <a:buChar char="§"/>
            </a:pPr>
            <a:r>
              <a:rPr lang="en-US" sz="4100" dirty="0" smtClean="0"/>
              <a:t>Antigens </a:t>
            </a:r>
            <a:r>
              <a:rPr lang="en-US" sz="4100" dirty="0"/>
              <a:t>stimulate the production of </a:t>
            </a:r>
            <a:r>
              <a:rPr lang="en-US" sz="4100" dirty="0" smtClean="0"/>
              <a:t>antibodies </a:t>
            </a:r>
            <a:endParaRPr lang="en-US" sz="4100" dirty="0" smtClean="0"/>
          </a:p>
          <a:p>
            <a:pPr marL="0" indent="0">
              <a:buNone/>
            </a:pPr>
            <a:endParaRPr lang="en-US" sz="4100" dirty="0"/>
          </a:p>
          <a:p>
            <a:pPr>
              <a:buNone/>
            </a:pPr>
            <a:r>
              <a:rPr lang="en-US" sz="4100" b="1" dirty="0"/>
              <a:t> </a:t>
            </a:r>
            <a:endParaRPr lang="en-US" sz="4100" dirty="0"/>
          </a:p>
          <a:p>
            <a:pPr>
              <a:buNone/>
            </a:pP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br>
              <a:rPr lang="en-US" b="1" u="sng" dirty="0" smtClean="0"/>
            </a:br>
            <a:r>
              <a:rPr lang="en-US" b="1" u="sng" dirty="0" smtClean="0">
                <a:solidFill>
                  <a:srgbClr val="FF0000"/>
                </a:solidFill>
              </a:rPr>
              <a:t>MOBILE &amp; OUTREACH SERVICES</a:t>
            </a:r>
            <a:br>
              <a:rPr lang="en-US" dirty="0" smtClean="0">
                <a:solidFill>
                  <a:srgbClr val="FF0000"/>
                </a:solidFill>
              </a:rPr>
            </a:br>
            <a:r>
              <a:rPr lang="en-US" b="1" dirty="0" smtClean="0">
                <a:solidFill>
                  <a:srgbClr val="FF0000"/>
                </a:solidFill>
              </a:rPr>
              <a:t> </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a:bodyPr>
          <a:lstStyle/>
          <a:p>
            <a:pPr>
              <a:buFont typeface="Wingdings" panose="05000000000000000000" pitchFamily="2" charset="2"/>
              <a:buChar char="Ø"/>
            </a:pPr>
            <a:r>
              <a:rPr lang="en-US" sz="3600" b="1" dirty="0" smtClean="0">
                <a:solidFill>
                  <a:srgbClr val="FF0000"/>
                </a:solidFill>
              </a:rPr>
              <a:t>Outreach clinic </a:t>
            </a:r>
            <a:r>
              <a:rPr lang="en-US" sz="3600" b="1" dirty="0" smtClean="0"/>
              <a:t>is where M.C.H services are given by health providers to a site away from the health facility on one day session, the staffs returns on the same day. All the MCH services are given e.g. immunization ,Health education, antenatal / postnatal services, and family planning. </a:t>
            </a:r>
            <a:endParaRPr lang="en-US" sz="3600" b="1" dirty="0" smtClean="0"/>
          </a:p>
          <a:p>
            <a:pPr>
              <a:buFont typeface="Wingdings" panose="05000000000000000000" pitchFamily="2" charset="2"/>
              <a:buChar char="Ø"/>
            </a:pPr>
            <a:r>
              <a:rPr lang="en-US" sz="3600" b="1" dirty="0" smtClean="0">
                <a:solidFill>
                  <a:srgbClr val="FF0000"/>
                </a:solidFill>
              </a:rPr>
              <a:t>Mobile clinic </a:t>
            </a:r>
            <a:r>
              <a:rPr lang="en-US" sz="3600" b="1" dirty="0" smtClean="0"/>
              <a:t>giving MCH services to the community by moving from one station to another &amp; lasting for more than one day.</a:t>
            </a:r>
            <a:endParaRPr lang="en-US" sz="3600" b="1" dirty="0" smtClean="0"/>
          </a:p>
          <a:p>
            <a:endParaRPr lang="en-US" sz="36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828800"/>
          </a:xfrm>
          <a:solidFill>
            <a:schemeClr val="accent6">
              <a:lumMod val="20000"/>
              <a:lumOff val="80000"/>
            </a:schemeClr>
          </a:solidFill>
        </p:spPr>
        <p:txBody>
          <a:bodyPr>
            <a:normAutofit/>
          </a:bodyPr>
          <a:lstStyle/>
          <a:p>
            <a:r>
              <a:rPr lang="en-US" b="1" dirty="0" smtClean="0"/>
              <a:t>BEST OF LUCK IN YOUR STUDIES</a:t>
            </a:r>
            <a:endParaRPr lang="en-US" b="1" dirty="0"/>
          </a:p>
        </p:txBody>
      </p:sp>
      <p:sp>
        <p:nvSpPr>
          <p:cNvPr id="3" name="Content Placeholder 2"/>
          <p:cNvSpPr>
            <a:spLocks noGrp="1"/>
          </p:cNvSpPr>
          <p:nvPr>
            <p:ph idx="1"/>
          </p:nvPr>
        </p:nvSpPr>
        <p:spPr>
          <a:xfrm>
            <a:off x="152400" y="2057400"/>
            <a:ext cx="8763000" cy="4572000"/>
          </a:xfrm>
        </p:spPr>
        <p:txBody>
          <a:bodyPr>
            <a:normAutofit/>
          </a:bodyPr>
          <a:lstStyle/>
          <a:p>
            <a:pPr>
              <a:buNone/>
            </a:pPr>
            <a:endParaRPr lang="en-US" b="1" dirty="0" smtClean="0"/>
          </a:p>
          <a:p>
            <a:pPr>
              <a:buNone/>
            </a:pPr>
            <a:r>
              <a:rPr lang="en-US" sz="5400" dirty="0" smtClean="0">
                <a:solidFill>
                  <a:srgbClr val="7030A0"/>
                </a:solidFill>
              </a:rPr>
              <a:t>          </a:t>
            </a:r>
            <a:r>
              <a:rPr lang="en-US" sz="5400" b="1" dirty="0" smtClean="0">
                <a:solidFill>
                  <a:srgbClr val="7030A0"/>
                </a:solidFill>
              </a:rPr>
              <a:t>THANK YOU </a:t>
            </a:r>
            <a:endParaRPr lang="en-US" sz="5400" b="1" dirty="0" smtClean="0">
              <a:solidFill>
                <a:srgbClr val="7030A0"/>
              </a:solidFill>
            </a:endParaRPr>
          </a:p>
          <a:p>
            <a:pPr>
              <a:buNone/>
            </a:pPr>
            <a:r>
              <a:rPr lang="en-US" sz="5400" dirty="0" smtClean="0">
                <a:solidFill>
                  <a:srgbClr val="7030A0"/>
                </a:solidFill>
              </a:rPr>
              <a:t>          </a:t>
            </a:r>
            <a:endParaRPr lang="en-US" sz="5400" dirty="0" smtClean="0">
              <a:solidFill>
                <a:srgbClr val="7030A0"/>
              </a:solidFill>
            </a:endParaRPr>
          </a:p>
          <a:p>
            <a:pPr>
              <a:buNone/>
            </a:pPr>
            <a:endParaRPr lang="en-US" sz="5400" dirty="0" smtClean="0">
              <a:solidFill>
                <a:srgbClr val="7030A0"/>
              </a:solidFill>
            </a:endParaRPr>
          </a:p>
          <a:p>
            <a:pPr>
              <a:buNone/>
            </a:pPr>
            <a:r>
              <a:rPr lang="en-US" sz="5400" b="1" dirty="0" smtClean="0">
                <a:solidFill>
                  <a:srgbClr val="7030A0"/>
                </a:solidFill>
              </a:rPr>
              <a:t>           </a:t>
            </a:r>
            <a:r>
              <a:rPr lang="en-US" sz="5400" b="1" dirty="0" smtClean="0"/>
              <a:t>QUESTIONS ?</a:t>
            </a:r>
            <a:endParaRPr lang="en-US" sz="5400" b="1" dirty="0" smtClean="0"/>
          </a:p>
          <a:p>
            <a:pPr>
              <a:buNone/>
            </a:pPr>
            <a:endParaRPr lang="en-US" sz="5400" dirty="0"/>
          </a:p>
        </p:txBody>
      </p:sp>
      <p:sp>
        <p:nvSpPr>
          <p:cNvPr id="5" name="Smiley Face 4"/>
          <p:cNvSpPr/>
          <p:nvPr/>
        </p:nvSpPr>
        <p:spPr>
          <a:xfrm>
            <a:off x="1981200" y="3429000"/>
            <a:ext cx="2895600" cy="2362200"/>
          </a:xfrm>
          <a:prstGeom prst="smileyFac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90600"/>
          </a:xfrm>
        </p:spPr>
        <p:txBody>
          <a:bodyPr>
            <a:normAutofit/>
          </a:bodyPr>
          <a:lstStyle/>
          <a:p>
            <a:r>
              <a:rPr lang="en-US" b="1" dirty="0" smtClean="0">
                <a:solidFill>
                  <a:srgbClr val="FF0000"/>
                </a:solidFill>
              </a:rPr>
              <a:t>IMMUNE SYSTEM</a:t>
            </a:r>
            <a:endParaRPr lang="en-US" b="1"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a:bodyPr>
          <a:lstStyle/>
          <a:p>
            <a:r>
              <a:rPr lang="en-US" sz="4000" dirty="0" smtClean="0"/>
              <a:t>The immune system is a network of cells &amp; chemical substances that responds in many different ways to the invasion of the body by  </a:t>
            </a:r>
            <a:r>
              <a:rPr lang="en-US" sz="4000" b="1" u="sng" dirty="0" smtClean="0"/>
              <a:t>antigens </a:t>
            </a:r>
            <a:r>
              <a:rPr lang="en-US" sz="4000" dirty="0" smtClean="0"/>
              <a:t> (microorganisms , toxins &amp; other harmful substances).</a:t>
            </a:r>
            <a:endParaRPr lang="en-US" sz="4000" dirty="0" smtClean="0"/>
          </a:p>
          <a:p>
            <a:r>
              <a:rPr lang="en-US" sz="4000" dirty="0" smtClean="0"/>
              <a:t>The immune system of the body responds to the presence of antigens in 2 main ways:</a:t>
            </a:r>
            <a:endParaRPr lang="en-US" sz="40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381000"/>
            <a:ext cx="9144000" cy="6477000"/>
          </a:xfrm>
        </p:spPr>
        <p:txBody>
          <a:bodyPr>
            <a:normAutofit/>
          </a:bodyPr>
          <a:lstStyle/>
          <a:p>
            <a:pPr>
              <a:buNone/>
            </a:pPr>
            <a:r>
              <a:rPr lang="en-US" sz="4000" dirty="0" err="1" smtClean="0">
                <a:solidFill>
                  <a:srgbClr val="FF0000"/>
                </a:solidFill>
              </a:rPr>
              <a:t>i</a:t>
            </a:r>
            <a:r>
              <a:rPr lang="en-US" sz="4000" dirty="0" smtClean="0">
                <a:solidFill>
                  <a:srgbClr val="FF0000"/>
                </a:solidFill>
              </a:rPr>
              <a:t>- Humoral immune system</a:t>
            </a:r>
            <a:r>
              <a:rPr lang="en-US" sz="4000" dirty="0" smtClean="0"/>
              <a:t>: where antibodies are produced by B- lymphocytes within the lymphatic tissues of the body. </a:t>
            </a:r>
            <a:endParaRPr lang="en-US" sz="4000" dirty="0" smtClean="0"/>
          </a:p>
          <a:p>
            <a:r>
              <a:rPr lang="en-US" sz="4000" dirty="0" smtClean="0"/>
              <a:t>Antibodies are complex chemical substances called immunoglobulin  </a:t>
            </a:r>
            <a:endParaRPr lang="en-US" sz="4000" dirty="0" smtClean="0"/>
          </a:p>
          <a:p>
            <a:r>
              <a:rPr lang="en-US" sz="4000" dirty="0" smtClean="0"/>
              <a:t>They match &amp; kill the particular antigen ( just as the key matches one lock only)</a:t>
            </a:r>
            <a:endParaRPr lang="en-US" sz="4000" dirty="0" smtClean="0"/>
          </a:p>
          <a:p>
            <a:endParaRPr lang="en-US"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228600"/>
            <a:ext cx="9144000" cy="6629400"/>
          </a:xfrm>
        </p:spPr>
        <p:txBody>
          <a:bodyPr>
            <a:noAutofit/>
          </a:bodyPr>
          <a:lstStyle/>
          <a:p>
            <a:pPr>
              <a:buNone/>
            </a:pPr>
            <a:r>
              <a:rPr lang="en-US" sz="3600" b="1" dirty="0" smtClean="0">
                <a:solidFill>
                  <a:srgbClr val="FF0000"/>
                </a:solidFill>
              </a:rPr>
              <a:t>ii-Cell-Mediated immune system: </a:t>
            </a:r>
            <a:r>
              <a:rPr lang="en-US" sz="3600" dirty="0" smtClean="0"/>
              <a:t>is via other special cells called T-Lymphocytes &amp; Macrophages that circulates through the body &amp; destroys micro-organism </a:t>
            </a:r>
            <a:endParaRPr lang="en-US" sz="3600" dirty="0" smtClean="0"/>
          </a:p>
          <a:p>
            <a:r>
              <a:rPr lang="en-US" sz="3600" dirty="0" smtClean="0"/>
              <a:t>These special T-cells are tuned in the same way as the antibodies to a particular infecting germ</a:t>
            </a:r>
            <a:endParaRPr lang="en-US" sz="3600" dirty="0" smtClean="0"/>
          </a:p>
          <a:p>
            <a:r>
              <a:rPr lang="en-US" sz="3600" dirty="0" smtClean="0"/>
              <a:t>Both immune systems are  capable of retaining the memory of the antigen &amp; since the response on immune system is to specific antigen, immunity develop against one disease..</a:t>
            </a:r>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381000"/>
            <a:ext cx="9144000" cy="6477000"/>
          </a:xfrm>
        </p:spPr>
        <p:txBody>
          <a:bodyPr>
            <a:noAutofit/>
          </a:bodyPr>
          <a:lstStyle/>
          <a:p>
            <a:r>
              <a:rPr lang="en-US" sz="4000" dirty="0" smtClean="0"/>
              <a:t>E.g. after suffering from measles/mumps, memory recall protects the body against subsequent attacks by the same antigens.</a:t>
            </a:r>
            <a:endParaRPr lang="en-US" sz="4000" dirty="0" smtClean="0"/>
          </a:p>
          <a:p>
            <a:r>
              <a:rPr lang="en-US" sz="4000" dirty="0" smtClean="0"/>
              <a:t>If an individual is exposed to an infection he/ she had already been vaccinated against, the body will recall the cell &amp; make more antibodies to neutralize the toxins/ fight off the micro-organisms. </a:t>
            </a:r>
            <a:endParaRPr lang="en-US" sz="4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br>
              <a:rPr lang="en-US" b="1" dirty="0" smtClean="0"/>
            </a:br>
            <a:r>
              <a:rPr lang="en-US" b="1" dirty="0" smtClean="0">
                <a:solidFill>
                  <a:srgbClr val="FF0000"/>
                </a:solidFill>
              </a:rPr>
              <a:t>TYPES OF IMMUNITY</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pPr algn="ctr">
              <a:buNone/>
            </a:pPr>
            <a:r>
              <a:rPr lang="en-US" sz="3600" b="1" dirty="0" smtClean="0">
                <a:solidFill>
                  <a:srgbClr val="FF0000"/>
                </a:solidFill>
              </a:rPr>
              <a:t>1. </a:t>
            </a:r>
            <a:r>
              <a:rPr lang="en-US" sz="3600" b="1" u="sng" dirty="0" smtClean="0">
                <a:solidFill>
                  <a:srgbClr val="FF0000"/>
                </a:solidFill>
              </a:rPr>
              <a:t>NATURAL IMMUNITY </a:t>
            </a:r>
            <a:endParaRPr lang="en-US" sz="3600" dirty="0" smtClean="0">
              <a:solidFill>
                <a:srgbClr val="FF0000"/>
              </a:solidFill>
            </a:endParaRPr>
          </a:p>
          <a:p>
            <a:pPr>
              <a:buNone/>
            </a:pPr>
            <a:r>
              <a:rPr lang="en-US" b="1" dirty="0" smtClean="0"/>
              <a:t> </a:t>
            </a:r>
            <a:endParaRPr lang="en-US" dirty="0" smtClean="0"/>
          </a:p>
          <a:p>
            <a:pPr>
              <a:buNone/>
            </a:pPr>
            <a:r>
              <a:rPr lang="en-US" b="1" dirty="0" smtClean="0"/>
              <a:t> (a)</a:t>
            </a:r>
            <a:r>
              <a:rPr lang="en-US" dirty="0" smtClean="0"/>
              <a:t> </a:t>
            </a:r>
            <a:r>
              <a:rPr lang="en-US" b="1" u="sng" dirty="0" smtClean="0"/>
              <a:t>Natural Active immunity </a:t>
            </a:r>
            <a:endParaRPr lang="en-US" dirty="0" smtClean="0"/>
          </a:p>
          <a:p>
            <a:pPr>
              <a:buNone/>
            </a:pPr>
            <a:r>
              <a:rPr lang="en-US" sz="3600" dirty="0" smtClean="0"/>
              <a:t>This occurs or can be acquired by natural </a:t>
            </a:r>
            <a:endParaRPr lang="en-US" sz="3600" dirty="0" smtClean="0"/>
          </a:p>
          <a:p>
            <a:pPr>
              <a:buNone/>
            </a:pPr>
            <a:r>
              <a:rPr lang="en-US" sz="3600" dirty="0" smtClean="0"/>
              <a:t>( infections) disease. </a:t>
            </a:r>
            <a:endParaRPr lang="en-US" sz="3600" dirty="0" smtClean="0"/>
          </a:p>
          <a:p>
            <a:pPr>
              <a:buNone/>
            </a:pPr>
            <a:r>
              <a:rPr lang="en-US" sz="3600" dirty="0" smtClean="0"/>
              <a:t>This is when a person gets an infection and develops immunity.</a:t>
            </a:r>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33399"/>
          </a:xfrm>
        </p:spPr>
        <p:txBody>
          <a:bodyPr>
            <a:normAutofit fontScale="90000"/>
          </a:bodyPr>
          <a:lstStyle/>
          <a:p>
            <a:r>
              <a:rPr lang="en-US" b="1" dirty="0" smtClean="0">
                <a:solidFill>
                  <a:srgbClr val="FF0000"/>
                </a:solidFill>
              </a:rPr>
              <a:t>IMMUNITY AND IMMUNIZATION</a:t>
            </a:r>
            <a:endParaRPr lang="en-US" b="1" dirty="0">
              <a:solidFill>
                <a:srgbClr val="FF0000"/>
              </a:solidFill>
            </a:endParaRPr>
          </a:p>
        </p:txBody>
      </p:sp>
      <p:sp>
        <p:nvSpPr>
          <p:cNvPr id="3" name="Subtitle 2"/>
          <p:cNvSpPr>
            <a:spLocks noGrp="1"/>
          </p:cNvSpPr>
          <p:nvPr>
            <p:ph type="subTitle" idx="1"/>
          </p:nvPr>
        </p:nvSpPr>
        <p:spPr>
          <a:xfrm>
            <a:off x="0" y="457200"/>
            <a:ext cx="9144000" cy="6400800"/>
          </a:xfrm>
        </p:spPr>
        <p:txBody>
          <a:bodyPr>
            <a:normAutofit/>
          </a:bodyPr>
          <a:lstStyle/>
          <a:p>
            <a:r>
              <a:rPr lang="en-US" sz="3600" b="1" dirty="0">
                <a:solidFill>
                  <a:schemeClr val="tx1"/>
                </a:solidFill>
              </a:rPr>
              <a:t>COURSE OBJECTIVE</a:t>
            </a:r>
            <a:endParaRPr lang="en-US" sz="3600" b="1" dirty="0">
              <a:solidFill>
                <a:schemeClr val="tx1"/>
              </a:solidFill>
            </a:endParaRPr>
          </a:p>
          <a:p>
            <a:r>
              <a:rPr lang="en-US" sz="3600" dirty="0" smtClean="0">
                <a:solidFill>
                  <a:schemeClr val="tx1"/>
                </a:solidFill>
              </a:rPr>
              <a:t>Following </a:t>
            </a:r>
            <a:r>
              <a:rPr lang="en-US" sz="3600" dirty="0">
                <a:solidFill>
                  <a:schemeClr val="tx1"/>
                </a:solidFill>
              </a:rPr>
              <a:t>completion of this unit the learner will be able to describe the immunization </a:t>
            </a:r>
            <a:r>
              <a:rPr lang="en-US" sz="3600" dirty="0" smtClean="0">
                <a:solidFill>
                  <a:schemeClr val="tx1"/>
                </a:solidFill>
              </a:rPr>
              <a:t>schedule &amp; </a:t>
            </a:r>
            <a:r>
              <a:rPr lang="en-US" sz="3600" dirty="0">
                <a:solidFill>
                  <a:schemeClr val="tx1"/>
                </a:solidFill>
              </a:rPr>
              <a:t>effectively maintain cold chain during immunization sessions</a:t>
            </a:r>
            <a:endParaRPr lang="en-US" sz="3600" dirty="0">
              <a:solidFill>
                <a:schemeClr val="tx1"/>
              </a:solidFill>
            </a:endParaRPr>
          </a:p>
          <a:p>
            <a:r>
              <a:rPr lang="en-US" sz="3600" b="1" dirty="0">
                <a:solidFill>
                  <a:schemeClr val="tx1"/>
                </a:solidFill>
              </a:rPr>
              <a:t>Supporting objectives</a:t>
            </a:r>
            <a:endParaRPr lang="en-US" sz="3600" dirty="0">
              <a:solidFill>
                <a:schemeClr val="tx1"/>
              </a:solidFill>
            </a:endParaRPr>
          </a:p>
          <a:p>
            <a:pPr>
              <a:buFont typeface="Wingdings" panose="05000000000000000000" pitchFamily="2" charset="2"/>
              <a:buChar char="§"/>
            </a:pPr>
            <a:r>
              <a:rPr lang="en-US" sz="3600" dirty="0">
                <a:solidFill>
                  <a:schemeClr val="tx1"/>
                </a:solidFill>
              </a:rPr>
              <a:t> </a:t>
            </a:r>
            <a:r>
              <a:rPr lang="en-US" sz="3600" dirty="0" smtClean="0">
                <a:solidFill>
                  <a:schemeClr val="tx1"/>
                </a:solidFill>
              </a:rPr>
              <a:t>Description </a:t>
            </a:r>
            <a:r>
              <a:rPr lang="en-US" sz="3600" dirty="0">
                <a:solidFill>
                  <a:schemeClr val="tx1"/>
                </a:solidFill>
              </a:rPr>
              <a:t>of the types of vaccines available in Kenya &amp; given in MCH clinic to </a:t>
            </a:r>
            <a:r>
              <a:rPr lang="en-US" sz="3600" dirty="0" smtClean="0">
                <a:solidFill>
                  <a:schemeClr val="tx1"/>
                </a:solidFill>
              </a:rPr>
              <a:t>include:</a:t>
            </a:r>
            <a:endParaRPr lang="en-US" sz="3600" dirty="0" smtClean="0">
              <a:solidFill>
                <a:schemeClr val="tx1"/>
              </a:solidFill>
            </a:endParaRPr>
          </a:p>
          <a:p>
            <a:pPr>
              <a:buFont typeface="Arial" panose="020B0604020202020204" pitchFamily="34" charset="0"/>
              <a:buChar char="•"/>
            </a:pPr>
            <a:r>
              <a:rPr lang="en-US" sz="3600" dirty="0" smtClean="0">
                <a:solidFill>
                  <a:schemeClr val="tx1"/>
                </a:solidFill>
              </a:rPr>
              <a:t>International vaccines</a:t>
            </a:r>
            <a:endParaRPr lang="en-US" sz="3600" dirty="0" smtClean="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3810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lnSpcReduction="10000"/>
          </a:bodyPr>
          <a:lstStyle/>
          <a:p>
            <a:pPr>
              <a:buNone/>
            </a:pPr>
            <a:r>
              <a:rPr lang="en-US" sz="3600" b="1" dirty="0" smtClean="0"/>
              <a:t> </a:t>
            </a:r>
            <a:r>
              <a:rPr lang="en-US" sz="3600" b="1" dirty="0"/>
              <a:t>(b)</a:t>
            </a:r>
            <a:r>
              <a:rPr lang="en-US" sz="3600" dirty="0"/>
              <a:t> </a:t>
            </a:r>
            <a:r>
              <a:rPr lang="en-US" sz="3600" b="1" u="sng" dirty="0"/>
              <a:t>Natural passive </a:t>
            </a:r>
            <a:r>
              <a:rPr lang="en-US" sz="3600" b="1" u="sng" dirty="0" smtClean="0"/>
              <a:t> immunity </a:t>
            </a:r>
            <a:r>
              <a:rPr lang="en-US" sz="3600" dirty="0" smtClean="0"/>
              <a:t>–is </a:t>
            </a:r>
            <a:r>
              <a:rPr lang="en-US" sz="3600" dirty="0"/>
              <a:t>protection provided from the transfer of antibodies from immune individuals. </a:t>
            </a:r>
            <a:endParaRPr lang="en-US" sz="3600" dirty="0" smtClean="0"/>
          </a:p>
          <a:p>
            <a:r>
              <a:rPr lang="en-US" sz="3600" dirty="0" smtClean="0"/>
              <a:t>Often </a:t>
            </a:r>
            <a:r>
              <a:rPr lang="en-US" sz="3600" dirty="0"/>
              <a:t>from the transfusion of blood or blood products including immunoglobulin. </a:t>
            </a:r>
            <a:r>
              <a:rPr lang="en-US" sz="3600" dirty="0" smtClean="0"/>
              <a:t> </a:t>
            </a:r>
            <a:endParaRPr lang="en-US" sz="3600" dirty="0" smtClean="0"/>
          </a:p>
          <a:p>
            <a:r>
              <a:rPr lang="en-US" sz="3600" dirty="0" smtClean="0"/>
              <a:t> Across the placenta ; </a:t>
            </a:r>
            <a:r>
              <a:rPr lang="en-US" sz="3600" dirty="0"/>
              <a:t>transfer of antibodies from mother to </a:t>
            </a:r>
            <a:r>
              <a:rPr lang="en-US" sz="3600" dirty="0" smtClean="0"/>
              <a:t>fetus </a:t>
            </a:r>
            <a:r>
              <a:rPr lang="en-US" sz="3600" dirty="0"/>
              <a:t>is more effective against some infections e.g. tetanus and measles, than for others e.g. poliomyelitis and whooping cough. This protection i</a:t>
            </a:r>
            <a:r>
              <a:rPr lang="en-US" sz="3600" dirty="0" smtClean="0"/>
              <a:t>s </a:t>
            </a:r>
            <a:r>
              <a:rPr lang="en-US" sz="3600" dirty="0"/>
              <a:t>temporary </a:t>
            </a:r>
            <a:r>
              <a:rPr lang="en-US" sz="3600" dirty="0" smtClean="0"/>
              <a:t> and common </a:t>
            </a:r>
            <a:r>
              <a:rPr lang="en-US" sz="3600" dirty="0"/>
              <a:t>for only a few weeks or months.</a:t>
            </a:r>
            <a:endParaRPr lang="en-US" sz="3600" dirty="0"/>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 </a:t>
            </a:r>
            <a:br>
              <a:rPr lang="en-US" b="1" dirty="0" smtClean="0"/>
            </a:br>
            <a:r>
              <a:rPr lang="en-US" b="1" dirty="0" smtClean="0">
                <a:solidFill>
                  <a:srgbClr val="FF0000"/>
                </a:solidFill>
              </a:rPr>
              <a:t>2.</a:t>
            </a:r>
            <a:r>
              <a:rPr lang="en-US" dirty="0" smtClean="0">
                <a:solidFill>
                  <a:srgbClr val="FF0000"/>
                </a:solidFill>
              </a:rPr>
              <a:t> </a:t>
            </a:r>
            <a:r>
              <a:rPr lang="en-US" b="1" u="sng" dirty="0" smtClean="0">
                <a:solidFill>
                  <a:srgbClr val="FF0000"/>
                </a:solidFill>
              </a:rPr>
              <a:t>ARTIFICIAL IMMUNITY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0" y="609600"/>
            <a:ext cx="9144000" cy="6248400"/>
          </a:xfrm>
        </p:spPr>
        <p:txBody>
          <a:bodyPr/>
          <a:lstStyle/>
          <a:p>
            <a:endParaRPr lang="en-US" b="1" dirty="0" smtClean="0"/>
          </a:p>
          <a:p>
            <a:pPr>
              <a:buNone/>
            </a:pPr>
            <a:r>
              <a:rPr lang="en-US" sz="3600" b="1" dirty="0" smtClean="0"/>
              <a:t> (a) Artificial Active immunity – </a:t>
            </a:r>
            <a:r>
              <a:rPr lang="en-US" sz="3600" dirty="0" smtClean="0"/>
              <a:t>This type of immunity is acquired through vaccination (administration of antigen). Vaccines generally provide immunity similar to that provided by the natural infection, but without the risk from the disease or its complications.</a:t>
            </a:r>
            <a:endParaRPr lang="en-US" sz="3600"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609600"/>
            <a:ext cx="9144000" cy="6248400"/>
          </a:xfrm>
        </p:spPr>
        <p:txBody>
          <a:bodyPr>
            <a:normAutofit lnSpcReduction="10000"/>
          </a:bodyPr>
          <a:lstStyle/>
          <a:p>
            <a:pPr>
              <a:buNone/>
            </a:pPr>
            <a:r>
              <a:rPr lang="en-US" sz="3600" b="1" dirty="0" smtClean="0"/>
              <a:t> </a:t>
            </a:r>
            <a:r>
              <a:rPr lang="en-US" sz="3600" b="1" dirty="0"/>
              <a:t>(b) Artificial </a:t>
            </a:r>
            <a:r>
              <a:rPr lang="en-US" sz="3600" b="1" dirty="0" smtClean="0"/>
              <a:t>passive immunity </a:t>
            </a:r>
            <a:r>
              <a:rPr lang="en-US" sz="3600" b="1" dirty="0"/>
              <a:t>– </a:t>
            </a:r>
            <a:r>
              <a:rPr lang="en-US" sz="3600" dirty="0" smtClean="0"/>
              <a:t>This is where </a:t>
            </a:r>
            <a:r>
              <a:rPr lang="en-US" sz="3600" dirty="0"/>
              <a:t>antibodies from </a:t>
            </a:r>
            <a:r>
              <a:rPr lang="en-US" sz="3600" dirty="0" smtClean="0"/>
              <a:t>animal/ human </a:t>
            </a:r>
            <a:r>
              <a:rPr lang="en-US" sz="3600" dirty="0"/>
              <a:t>source </a:t>
            </a:r>
            <a:r>
              <a:rPr lang="en-US" sz="3600" dirty="0" smtClean="0"/>
              <a:t>are injected to </a:t>
            </a:r>
            <a:r>
              <a:rPr lang="en-US" sz="3600" dirty="0"/>
              <a:t>the client e.g. </a:t>
            </a:r>
            <a:r>
              <a:rPr lang="en-US" sz="3600" dirty="0" smtClean="0"/>
              <a:t>Anti </a:t>
            </a:r>
            <a:r>
              <a:rPr lang="en-US" sz="3600" dirty="0"/>
              <a:t>T</a:t>
            </a:r>
            <a:r>
              <a:rPr lang="en-US" sz="3600" dirty="0" smtClean="0"/>
              <a:t>etanus </a:t>
            </a:r>
            <a:r>
              <a:rPr lang="en-US" sz="3600" dirty="0"/>
              <a:t>S</a:t>
            </a:r>
            <a:r>
              <a:rPr lang="en-US" sz="3600" dirty="0" smtClean="0"/>
              <a:t>erum </a:t>
            </a:r>
            <a:r>
              <a:rPr lang="en-US" sz="3600" dirty="0"/>
              <a:t>(ATS) </a:t>
            </a:r>
            <a:r>
              <a:rPr lang="en-US" sz="3600" dirty="0" smtClean="0"/>
              <a:t> &amp; Immunoglobulin . They </a:t>
            </a:r>
            <a:r>
              <a:rPr lang="en-US" sz="3600" dirty="0"/>
              <a:t>are short lived </a:t>
            </a:r>
            <a:endParaRPr lang="en-US" sz="3600" dirty="0"/>
          </a:p>
          <a:p>
            <a:pPr>
              <a:buNone/>
            </a:pPr>
            <a:r>
              <a:rPr lang="en-US" sz="3600" b="1" dirty="0"/>
              <a:t> </a:t>
            </a:r>
            <a:r>
              <a:rPr lang="en-US" sz="4000" b="1" dirty="0" smtClean="0">
                <a:solidFill>
                  <a:srgbClr val="FF0000"/>
                </a:solidFill>
              </a:rPr>
              <a:t>3</a:t>
            </a:r>
            <a:r>
              <a:rPr lang="en-US" sz="4000" b="1" dirty="0">
                <a:solidFill>
                  <a:srgbClr val="FF0000"/>
                </a:solidFill>
              </a:rPr>
              <a:t>.</a:t>
            </a:r>
            <a:r>
              <a:rPr lang="en-US" sz="4000" dirty="0">
                <a:solidFill>
                  <a:srgbClr val="FF0000"/>
                </a:solidFill>
              </a:rPr>
              <a:t> </a:t>
            </a:r>
            <a:r>
              <a:rPr lang="en-US" sz="4000" b="1" u="sng" dirty="0">
                <a:solidFill>
                  <a:srgbClr val="FF0000"/>
                </a:solidFill>
              </a:rPr>
              <a:t>Herd Immunity</a:t>
            </a:r>
            <a:r>
              <a:rPr lang="en-US" sz="4000" dirty="0">
                <a:solidFill>
                  <a:srgbClr val="FF0000"/>
                </a:solidFill>
              </a:rPr>
              <a:t> </a:t>
            </a:r>
            <a:r>
              <a:rPr lang="en-US" sz="3600" dirty="0"/>
              <a:t>– Is acquired from vaccination whereby at least 80% and above of population are immunized. The immunized population obtains some protection because the disease is less common this is effective for diseases passed from man to man e.g. measles, poliomyelitis or </a:t>
            </a:r>
            <a:r>
              <a:rPr lang="en-US" sz="3600" dirty="0" err="1" smtClean="0"/>
              <a:t>pertussis</a:t>
            </a:r>
            <a:r>
              <a:rPr lang="en-US" sz="3600" dirty="0" smtClean="0"/>
              <a:t> </a:t>
            </a:r>
            <a:r>
              <a:rPr lang="en-US" sz="3600" dirty="0" err="1" smtClean="0"/>
              <a:t>e.t.c</a:t>
            </a:r>
            <a:r>
              <a:rPr lang="en-US" sz="3600" dirty="0" smtClean="0"/>
              <a:t> :         </a:t>
            </a:r>
            <a:r>
              <a:rPr lang="en-US" sz="3600" dirty="0" smtClean="0">
                <a:solidFill>
                  <a:srgbClr val="7030A0"/>
                </a:solidFill>
              </a:rPr>
              <a:t>????Q What about Tetanus?</a:t>
            </a:r>
            <a:endParaRPr lang="en-US" sz="3600" dirty="0">
              <a:solidFill>
                <a:srgbClr val="7030A0"/>
              </a:solidFill>
            </a:endParaRPr>
          </a:p>
          <a:p>
            <a:pPr>
              <a:buNone/>
            </a:pPr>
            <a:endParaRPr lang="en-US" sz="3000" dirty="0"/>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b="1" dirty="0" smtClean="0">
                <a:solidFill>
                  <a:srgbClr val="FF0000"/>
                </a:solidFill>
              </a:rPr>
              <a:t>4- Innate or non specific immunity</a:t>
            </a:r>
            <a:endParaRPr lang="en-US"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a:bodyPr>
          <a:lstStyle/>
          <a:p>
            <a:pPr algn="just">
              <a:buNone/>
            </a:pPr>
            <a:r>
              <a:rPr lang="en-US" sz="3600" dirty="0" smtClean="0"/>
              <a:t>   This type of immunity is present from birth. It includes physical barriers e.g. intact skin, mucous membranes &amp; chemical barriers e.g. gastric acid, digestive enzymes and bacteriostatic (capable of inhibiting or retarding the growth and multiplication of bacterial, fatty acids of the skin, phagocytic cells and the complement system.</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u="sng" dirty="0" smtClean="0"/>
            </a:br>
            <a:r>
              <a:rPr lang="en-US" b="1" u="sng" dirty="0" smtClean="0"/>
              <a:t>VACCINES</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pPr>
              <a:buNone/>
            </a:pPr>
            <a:r>
              <a:rPr lang="en-US" sz="3700" b="1" dirty="0" smtClean="0"/>
              <a:t>There </a:t>
            </a:r>
            <a:r>
              <a:rPr lang="en-US" sz="3700" b="1" dirty="0"/>
              <a:t>are two Types </a:t>
            </a:r>
            <a:r>
              <a:rPr lang="en-US" sz="3700" b="1" dirty="0" smtClean="0"/>
              <a:t>/ </a:t>
            </a:r>
            <a:r>
              <a:rPr lang="en-US" sz="3700" b="1" dirty="0"/>
              <a:t>categories of vaccines: </a:t>
            </a:r>
            <a:endParaRPr lang="en-US" sz="3700" b="1" dirty="0"/>
          </a:p>
          <a:p>
            <a:pPr marL="742950" lvl="0" indent="-742950" algn="ctr">
              <a:buFont typeface="+mj-lt"/>
              <a:buAutoNum type="alphaLcPeriod"/>
            </a:pPr>
            <a:r>
              <a:rPr lang="en-US" sz="3700" b="1" dirty="0" smtClean="0"/>
              <a:t>Live </a:t>
            </a:r>
            <a:r>
              <a:rPr lang="en-US" sz="3700" b="1" dirty="0"/>
              <a:t>attenuated vaccines</a:t>
            </a:r>
            <a:endParaRPr lang="en-US" sz="3700" dirty="0"/>
          </a:p>
          <a:p>
            <a:pPr>
              <a:buNone/>
            </a:pPr>
            <a:r>
              <a:rPr lang="en-US" sz="3700" dirty="0" smtClean="0"/>
              <a:t>   Vaccines manufactured </a:t>
            </a:r>
            <a:r>
              <a:rPr lang="en-US" sz="3700" dirty="0"/>
              <a:t>from live bacteria </a:t>
            </a:r>
            <a:r>
              <a:rPr lang="en-US" sz="3700" dirty="0" smtClean="0"/>
              <a:t>/ viruses </a:t>
            </a:r>
            <a:r>
              <a:rPr lang="en-US" sz="3700" dirty="0"/>
              <a:t>that have been modified enough not to cause a severe infection but they have similar origin as the organisms of the body. They provide good protection after a </a:t>
            </a:r>
            <a:r>
              <a:rPr lang="en-US" sz="3700" dirty="0" smtClean="0"/>
              <a:t>single/ repeated dose(s). </a:t>
            </a:r>
            <a:r>
              <a:rPr lang="en-US" sz="3700" dirty="0"/>
              <a:t>E.g. </a:t>
            </a:r>
            <a:r>
              <a:rPr lang="en-US" sz="3700" b="1" dirty="0"/>
              <a:t>M</a:t>
            </a:r>
            <a:r>
              <a:rPr lang="en-US" sz="3700" b="1" dirty="0" smtClean="0"/>
              <a:t>easles</a:t>
            </a:r>
            <a:r>
              <a:rPr lang="en-US" sz="3700" b="1" dirty="0"/>
              <a:t>, BCG, </a:t>
            </a:r>
            <a:r>
              <a:rPr lang="en-US" sz="3700" b="1" dirty="0" smtClean="0"/>
              <a:t> polio, yellow fever &amp; Rotavirus  </a:t>
            </a:r>
            <a:endParaRPr lang="en-US" sz="3700" b="1" dirty="0"/>
          </a:p>
          <a:p>
            <a:pPr>
              <a:buNone/>
            </a:pPr>
            <a:r>
              <a:rPr lang="en-US" sz="3700" dirty="0"/>
              <a:t>NB/ polio vaccine contains </a:t>
            </a:r>
            <a:r>
              <a:rPr lang="en-US" sz="3700" dirty="0" smtClean="0"/>
              <a:t>3 strains/types </a:t>
            </a:r>
            <a:r>
              <a:rPr lang="en-US" sz="3700" dirty="0"/>
              <a:t>of polio virus. This is why it’s necessary to give 3 doses at least to stimulate antibody production for each </a:t>
            </a:r>
            <a:r>
              <a:rPr lang="en-US" sz="3700" dirty="0" smtClean="0"/>
              <a:t>strains.</a:t>
            </a:r>
            <a:endParaRPr lang="en-US" sz="3700" dirty="0"/>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pPr lvl="0"/>
            <a:br>
              <a:rPr lang="en-US" b="1" dirty="0" smtClean="0"/>
            </a:br>
            <a:r>
              <a:rPr lang="en-US" b="1" dirty="0" smtClean="0">
                <a:solidFill>
                  <a:srgbClr val="FF0000"/>
                </a:solidFill>
              </a:rPr>
              <a:t>b) Dead attenuated vaccines</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fontScale="25000" lnSpcReduction="20000"/>
          </a:bodyPr>
          <a:lstStyle/>
          <a:p>
            <a:pPr>
              <a:buNone/>
            </a:pPr>
            <a:endParaRPr lang="en-US" dirty="0" smtClean="0"/>
          </a:p>
          <a:p>
            <a:pPr>
              <a:buFont typeface="Wingdings" panose="05000000000000000000" pitchFamily="2" charset="2"/>
              <a:buChar char="Ø"/>
            </a:pPr>
            <a:r>
              <a:rPr lang="en-US" sz="16000" dirty="0" smtClean="0"/>
              <a:t>Are vaccine which are  made of dead bacteria or modifying the toxins that some bacteria produce. </a:t>
            </a:r>
            <a:endParaRPr lang="en-US" sz="16000" dirty="0" smtClean="0"/>
          </a:p>
          <a:p>
            <a:pPr>
              <a:buFont typeface="Wingdings" panose="05000000000000000000" pitchFamily="2" charset="2"/>
              <a:buChar char="Ø"/>
            </a:pPr>
            <a:r>
              <a:rPr lang="en-US" sz="16000" dirty="0" smtClean="0"/>
              <a:t>Modified toxins are called </a:t>
            </a:r>
            <a:r>
              <a:rPr lang="en-US" sz="16000" b="1" dirty="0" err="1" smtClean="0">
                <a:solidFill>
                  <a:srgbClr val="FF0000"/>
                </a:solidFill>
              </a:rPr>
              <a:t>toxoids</a:t>
            </a:r>
            <a:r>
              <a:rPr lang="en-US" sz="16000" b="1" dirty="0" smtClean="0"/>
              <a:t> </a:t>
            </a:r>
            <a:r>
              <a:rPr lang="en-US" sz="16000" dirty="0" smtClean="0"/>
              <a:t>i.e.</a:t>
            </a:r>
            <a:endParaRPr lang="en-US" sz="16000" dirty="0" smtClean="0"/>
          </a:p>
          <a:p>
            <a:pPr>
              <a:buFont typeface="Wingdings" panose="05000000000000000000" pitchFamily="2" charset="2"/>
              <a:buChar char="§"/>
            </a:pPr>
            <a:r>
              <a:rPr lang="en-US" sz="16000" b="1" dirty="0" smtClean="0">
                <a:solidFill>
                  <a:srgbClr val="7030A0"/>
                </a:solidFill>
              </a:rPr>
              <a:t>Tetanus </a:t>
            </a:r>
            <a:r>
              <a:rPr lang="en-US" sz="16000" b="1" dirty="0" err="1" smtClean="0">
                <a:solidFill>
                  <a:srgbClr val="7030A0"/>
                </a:solidFill>
              </a:rPr>
              <a:t>toxoid</a:t>
            </a:r>
            <a:endParaRPr lang="en-US" sz="16000" b="1" dirty="0" smtClean="0">
              <a:solidFill>
                <a:srgbClr val="7030A0"/>
              </a:solidFill>
            </a:endParaRPr>
          </a:p>
          <a:p>
            <a:pPr>
              <a:buFont typeface="Wingdings" panose="05000000000000000000" pitchFamily="2" charset="2"/>
              <a:buChar char="§"/>
            </a:pPr>
            <a:r>
              <a:rPr lang="en-US" sz="16000" b="1" dirty="0" err="1" smtClean="0">
                <a:solidFill>
                  <a:srgbClr val="FF0000"/>
                </a:solidFill>
              </a:rPr>
              <a:t>Pentavalent</a:t>
            </a:r>
            <a:r>
              <a:rPr lang="en-US" sz="16000" b="1" dirty="0" smtClean="0">
                <a:solidFill>
                  <a:srgbClr val="FF0000"/>
                </a:solidFill>
              </a:rPr>
              <a:t>  </a:t>
            </a:r>
            <a:r>
              <a:rPr lang="en-US" sz="16000" b="1" dirty="0" smtClean="0">
                <a:solidFill>
                  <a:srgbClr val="7030A0"/>
                </a:solidFill>
              </a:rPr>
              <a:t>( </a:t>
            </a:r>
            <a:r>
              <a:rPr lang="en-US" sz="16000" b="1" dirty="0" smtClean="0">
                <a:solidFill>
                  <a:srgbClr val="00B050"/>
                </a:solidFill>
              </a:rPr>
              <a:t>tetanus &amp; diphtheria parts=</a:t>
            </a:r>
            <a:r>
              <a:rPr lang="en-US" sz="16000" b="1" dirty="0" err="1" smtClean="0">
                <a:solidFill>
                  <a:srgbClr val="00B050"/>
                </a:solidFill>
              </a:rPr>
              <a:t>toxoids</a:t>
            </a:r>
            <a:r>
              <a:rPr lang="en-US" sz="16000" b="1" dirty="0" smtClean="0">
                <a:solidFill>
                  <a:srgbClr val="7030A0"/>
                </a:solidFill>
              </a:rPr>
              <a:t>),  </a:t>
            </a:r>
            <a:r>
              <a:rPr lang="en-US" sz="16000" b="1" dirty="0" err="1" smtClean="0">
                <a:solidFill>
                  <a:srgbClr val="7030A0"/>
                </a:solidFill>
              </a:rPr>
              <a:t>pertussis</a:t>
            </a:r>
            <a:r>
              <a:rPr lang="en-US" sz="16000" b="1" dirty="0" smtClean="0">
                <a:solidFill>
                  <a:srgbClr val="7030A0"/>
                </a:solidFill>
              </a:rPr>
              <a:t> &amp;HBV=dead </a:t>
            </a:r>
            <a:endParaRPr lang="en-US" sz="16000" b="1" dirty="0" smtClean="0">
              <a:solidFill>
                <a:srgbClr val="7030A0"/>
              </a:solidFill>
            </a:endParaRPr>
          </a:p>
          <a:p>
            <a:pPr>
              <a:buFont typeface="Wingdings" panose="05000000000000000000" pitchFamily="2" charset="2"/>
              <a:buChar char="§"/>
            </a:pPr>
            <a:r>
              <a:rPr lang="en-US" sz="16000" b="1" dirty="0" smtClean="0">
                <a:solidFill>
                  <a:srgbClr val="7030A0"/>
                </a:solidFill>
              </a:rPr>
              <a:t> Pneumococcal vaccines=</a:t>
            </a:r>
            <a:endParaRPr lang="en-US" sz="16000" b="1" dirty="0" smtClean="0">
              <a:solidFill>
                <a:srgbClr val="7030A0"/>
              </a:solidFill>
            </a:endParaRPr>
          </a:p>
          <a:p>
            <a:pPr>
              <a:buNone/>
            </a:pPr>
            <a:endParaRPr lang="en-US" sz="16000" b="1" dirty="0" smtClean="0">
              <a:solidFill>
                <a:srgbClr val="7030A0"/>
              </a:solidFill>
            </a:endParaRPr>
          </a:p>
          <a:p>
            <a:pPr>
              <a:buNone/>
            </a:pPr>
            <a:endParaRPr lang="en-US" sz="16000" dirty="0"/>
          </a:p>
          <a:p>
            <a:pPr>
              <a:buNone/>
            </a:pPr>
            <a:r>
              <a:rPr lang="en-US" sz="16000" dirty="0"/>
              <a:t> </a:t>
            </a:r>
            <a:endParaRPr lang="en-US" sz="16000" dirty="0"/>
          </a:p>
          <a:p>
            <a:pPr>
              <a:buNone/>
            </a:pPr>
            <a:r>
              <a:rPr lang="en-US" sz="16000" dirty="0"/>
              <a:t> </a:t>
            </a:r>
            <a:endParaRPr lang="en-US" sz="1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endParaRPr lang="en-US" dirty="0"/>
          </a:p>
        </p:txBody>
      </p:sp>
      <p:sp>
        <p:nvSpPr>
          <p:cNvPr id="3" name="Content Placeholder 2"/>
          <p:cNvSpPr>
            <a:spLocks noGrp="1"/>
          </p:cNvSpPr>
          <p:nvPr>
            <p:ph idx="1"/>
          </p:nvPr>
        </p:nvSpPr>
        <p:spPr>
          <a:xfrm>
            <a:off x="0" y="838200"/>
            <a:ext cx="9144000" cy="6019800"/>
          </a:xfrm>
        </p:spPr>
        <p:txBody>
          <a:bodyPr>
            <a:normAutofit fontScale="47500" lnSpcReduction="20000"/>
          </a:bodyPr>
          <a:lstStyle/>
          <a:p>
            <a:pPr>
              <a:buFont typeface="Wingdings" panose="05000000000000000000" pitchFamily="2" charset="2"/>
              <a:buChar char="Ø"/>
            </a:pPr>
            <a:r>
              <a:rPr lang="en-US" sz="9600" dirty="0" smtClean="0"/>
              <a:t>Dead vaccines are given x2 or x3 coz they don’t stimulate antibody reaction as fast as live VCNs</a:t>
            </a:r>
            <a:endParaRPr lang="en-US" sz="9600" dirty="0" smtClean="0"/>
          </a:p>
          <a:p>
            <a:pPr>
              <a:buFont typeface="Wingdings" panose="05000000000000000000" pitchFamily="2" charset="2"/>
              <a:buChar char="Ø"/>
            </a:pPr>
            <a:r>
              <a:rPr lang="en-US" sz="9600" dirty="0" smtClean="0"/>
              <a:t>When vaccine are given by orally/ injection, they act as antigens &amp; stimulates the body to produce the appropriate immunity in 7- 10 days.</a:t>
            </a:r>
            <a:endParaRPr lang="en-US" sz="9600" dirty="0" smtClean="0"/>
          </a:p>
          <a:p>
            <a:pPr>
              <a:buFont typeface="Wingdings" panose="05000000000000000000" pitchFamily="2" charset="2"/>
              <a:buChar char="Ø"/>
            </a:pPr>
            <a:r>
              <a:rPr lang="en-US" sz="9600" b="1" dirty="0" smtClean="0">
                <a:solidFill>
                  <a:srgbClr val="7030A0"/>
                </a:solidFill>
              </a:rPr>
              <a:t>Q? Can the vaccines cause the actual disease?</a:t>
            </a:r>
            <a:endParaRPr lang="en-US" sz="9600" b="1" dirty="0" smtClean="0">
              <a:solidFill>
                <a:srgbClr val="7030A0"/>
              </a:solidFill>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Vaccines constituents</a:t>
            </a:r>
            <a:endParaRPr lang="en-US" dirty="0"/>
          </a:p>
        </p:txBody>
      </p:sp>
      <p:sp>
        <p:nvSpPr>
          <p:cNvPr id="3" name="Content Placeholder 2"/>
          <p:cNvSpPr>
            <a:spLocks noGrp="1"/>
          </p:cNvSpPr>
          <p:nvPr>
            <p:ph idx="1"/>
          </p:nvPr>
        </p:nvSpPr>
        <p:spPr/>
        <p:txBody>
          <a:bodyPr>
            <a:normAutofit/>
          </a:bodyPr>
          <a:lstStyle/>
          <a:p>
            <a:r>
              <a:rPr lang="en-US" b="1" i="1" dirty="0"/>
              <a:t>Active material(s): </a:t>
            </a:r>
            <a:r>
              <a:rPr lang="en-US" dirty="0"/>
              <a:t>Antigens or molecules that react with specific receptors on T and B cells </a:t>
            </a:r>
            <a:r>
              <a:rPr lang="en-US" dirty="0" smtClean="0"/>
              <a:t>and activate these </a:t>
            </a:r>
            <a:r>
              <a:rPr lang="en-US" dirty="0"/>
              <a:t>cells to induce antigen-specific T and B immune responses.</a:t>
            </a:r>
            <a:endParaRPr lang="en-US" dirty="0"/>
          </a:p>
          <a:p>
            <a:r>
              <a:rPr lang="en-US" b="1" i="1" dirty="0"/>
              <a:t>Inactive </a:t>
            </a:r>
            <a:r>
              <a:rPr lang="en-US" b="1" i="1" dirty="0" smtClean="0"/>
              <a:t>materials:</a:t>
            </a:r>
            <a:r>
              <a:rPr lang="en-US" b="1" i="1" dirty="0"/>
              <a:t> </a:t>
            </a:r>
            <a:r>
              <a:rPr lang="en-US" b="1" dirty="0" smtClean="0"/>
              <a:t> </a:t>
            </a:r>
            <a:r>
              <a:rPr lang="en-US" dirty="0"/>
              <a:t>Adjuvants (</a:t>
            </a:r>
            <a:r>
              <a:rPr lang="en-US" dirty="0" err="1"/>
              <a:t>aluminium</a:t>
            </a:r>
            <a:r>
              <a:rPr lang="en-US" dirty="0"/>
              <a:t> salts, mono-phosphoryl lipid A or MPL, </a:t>
            </a:r>
            <a:r>
              <a:rPr lang="en-US" dirty="0" err="1"/>
              <a:t>etc</a:t>
            </a:r>
            <a:r>
              <a:rPr lang="en-US" dirty="0"/>
              <a:t>) enhance immune </a:t>
            </a:r>
            <a:r>
              <a:rPr lang="en-US" dirty="0" smtClean="0"/>
              <a:t>responses of </a:t>
            </a:r>
            <a:r>
              <a:rPr lang="en-US" dirty="0"/>
              <a:t>vaccine antigens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b="1" dirty="0" smtClean="0"/>
              <a:t>Preservatives: </a:t>
            </a:r>
            <a:r>
              <a:rPr lang="en-US" dirty="0"/>
              <a:t>(</a:t>
            </a:r>
            <a:r>
              <a:rPr lang="en-US" dirty="0" err="1"/>
              <a:t>phenoxyethanol</a:t>
            </a:r>
            <a:r>
              <a:rPr lang="en-US" dirty="0"/>
              <a:t>, formaldehyde, </a:t>
            </a:r>
            <a:r>
              <a:rPr lang="en-US" dirty="0" err="1"/>
              <a:t>thiomersal</a:t>
            </a:r>
            <a:r>
              <a:rPr lang="en-US" dirty="0"/>
              <a:t> / thimerosal, or antibiotics) </a:t>
            </a:r>
            <a:r>
              <a:rPr lang="en-US" dirty="0" smtClean="0"/>
              <a:t>prevent bacterial </a:t>
            </a:r>
            <a:r>
              <a:rPr lang="en-US" dirty="0"/>
              <a:t>growth especially in multi-dose vaccines</a:t>
            </a:r>
            <a:endParaRPr lang="en-US" dirty="0"/>
          </a:p>
          <a:p>
            <a:pPr marL="0" indent="0">
              <a:buNone/>
            </a:pPr>
            <a:r>
              <a:rPr lang="en-US" dirty="0"/>
              <a:t>• </a:t>
            </a:r>
            <a:r>
              <a:rPr lang="en-US" b="1" dirty="0" smtClean="0"/>
              <a:t>Stabilizers: </a:t>
            </a:r>
            <a:r>
              <a:rPr lang="en-US" dirty="0"/>
              <a:t>(proteins or other organic compounds) extend the shelf-life of the vaccine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b="1" dirty="0"/>
              <a:t>Salts and acidic </a:t>
            </a:r>
            <a:r>
              <a:rPr lang="en-US" b="1" dirty="0" smtClean="0"/>
              <a:t>solutions: </a:t>
            </a:r>
            <a:r>
              <a:rPr lang="en-US" dirty="0"/>
              <a:t>(sodium hydroxide, sodium chloride, sodium borate and acetic </a:t>
            </a:r>
            <a:r>
              <a:rPr lang="en-US" dirty="0" smtClean="0"/>
              <a:t>acid) maintain </a:t>
            </a:r>
            <a:r>
              <a:rPr lang="en-US" dirty="0"/>
              <a:t>pH</a:t>
            </a:r>
            <a:endParaRPr lang="en-US" dirty="0"/>
          </a:p>
          <a:p>
            <a:pPr marL="0" indent="0">
              <a:buNone/>
            </a:pPr>
            <a:r>
              <a:rPr lang="en-US" dirty="0"/>
              <a:t>• </a:t>
            </a:r>
            <a:r>
              <a:rPr lang="en-US" b="1" dirty="0" smtClean="0"/>
              <a:t>Solvents</a:t>
            </a:r>
            <a:r>
              <a:rPr lang="en-US" dirty="0" smtClean="0"/>
              <a:t>: </a:t>
            </a:r>
            <a:r>
              <a:rPr lang="en-US" dirty="0"/>
              <a:t>such as calcium carbonate, xanthan gum and sterile water</a:t>
            </a:r>
            <a:endParaRPr lang="en-US" dirty="0"/>
          </a:p>
          <a:p>
            <a:pPr marL="0" indent="0">
              <a:buNone/>
            </a:pPr>
            <a:r>
              <a:rPr lang="en-US" dirty="0"/>
              <a:t>• </a:t>
            </a:r>
            <a:r>
              <a:rPr lang="en-US" b="1" dirty="0" smtClean="0"/>
              <a:t>Diluents</a:t>
            </a:r>
            <a:r>
              <a:rPr lang="en-US" dirty="0" smtClean="0"/>
              <a:t>: </a:t>
            </a:r>
            <a:r>
              <a:rPr lang="en-US" dirty="0"/>
              <a:t>for reconstituting </a:t>
            </a:r>
            <a:r>
              <a:rPr lang="en-US" dirty="0" err="1"/>
              <a:t>lyophilised</a:t>
            </a:r>
            <a:r>
              <a:rPr lang="en-US" dirty="0"/>
              <a:t> or freeze-dried vaccines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a:bodyPr>
          <a:lstStyle/>
          <a:p>
            <a:r>
              <a:rPr lang="en-US" sz="4000" dirty="0" smtClean="0"/>
              <a:t>  mile-stones of vaccines</a:t>
            </a:r>
            <a:endParaRPr lang="en-US" sz="4000" dirty="0" smtClean="0"/>
          </a:p>
          <a:p>
            <a:r>
              <a:rPr lang="en-US" sz="4000" dirty="0" smtClean="0"/>
              <a:t>Definition of some terms</a:t>
            </a:r>
            <a:endParaRPr lang="en-US" sz="4000" dirty="0" smtClean="0"/>
          </a:p>
          <a:p>
            <a:r>
              <a:rPr lang="en-US" sz="4000" dirty="0" smtClean="0"/>
              <a:t>Current immunization schedule</a:t>
            </a:r>
            <a:endParaRPr lang="en-US" sz="4000" dirty="0" smtClean="0"/>
          </a:p>
          <a:p>
            <a:r>
              <a:rPr lang="en-US" sz="4000" dirty="0" smtClean="0"/>
              <a:t>Description of cold chain</a:t>
            </a:r>
            <a:endParaRPr lang="en-US" sz="3700" dirty="0" smtClean="0"/>
          </a:p>
          <a:p>
            <a:r>
              <a:rPr lang="en-US" sz="3700" dirty="0" smtClean="0"/>
              <a:t>Description </a:t>
            </a:r>
            <a:r>
              <a:rPr lang="en-US" sz="3700" dirty="0"/>
              <a:t>of the various types of DVI equipment  </a:t>
            </a:r>
            <a:endParaRPr lang="en-US" sz="3700" dirty="0"/>
          </a:p>
          <a:p>
            <a:r>
              <a:rPr lang="en-US" sz="3700" dirty="0" smtClean="0"/>
              <a:t>Maintenance </a:t>
            </a:r>
            <a:r>
              <a:rPr lang="en-US" sz="3700" dirty="0"/>
              <a:t>of vaccines potency during transportation, storage </a:t>
            </a:r>
            <a:r>
              <a:rPr lang="en-US" sz="3700" dirty="0" smtClean="0"/>
              <a:t>&amp; </a:t>
            </a:r>
            <a:r>
              <a:rPr lang="en-US" sz="3700" dirty="0"/>
              <a:t>immunization </a:t>
            </a:r>
            <a:endParaRPr lang="en-US" sz="3700" dirty="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an ideal vaccine</a:t>
            </a:r>
            <a:endParaRPr lang="en-US" dirty="0"/>
          </a:p>
        </p:txBody>
      </p:sp>
      <p:sp>
        <p:nvSpPr>
          <p:cNvPr id="3" name="Content Placeholder 2"/>
          <p:cNvSpPr>
            <a:spLocks noGrp="1"/>
          </p:cNvSpPr>
          <p:nvPr>
            <p:ph idx="1"/>
          </p:nvPr>
        </p:nvSpPr>
        <p:spPr/>
        <p:txBody>
          <a:bodyPr>
            <a:normAutofit/>
          </a:bodyPr>
          <a:lstStyle/>
          <a:p>
            <a:pPr marL="0" indent="0">
              <a:buNone/>
            </a:pPr>
            <a:r>
              <a:rPr lang="en-US" dirty="0"/>
              <a:t>1.</a:t>
            </a:r>
            <a:r>
              <a:rPr lang="en-US" b="1" dirty="0"/>
              <a:t> Immunogenic</a:t>
            </a:r>
            <a:r>
              <a:rPr lang="en-US" dirty="0"/>
              <a:t>, provoking a good immune response; but not pathogenic.</a:t>
            </a:r>
            <a:endParaRPr lang="en-US" dirty="0"/>
          </a:p>
          <a:p>
            <a:pPr marL="0" indent="0">
              <a:buNone/>
            </a:pPr>
            <a:r>
              <a:rPr lang="en-US" dirty="0"/>
              <a:t>2. Providing long-lasting immunity;</a:t>
            </a:r>
            <a:endParaRPr lang="en-US" dirty="0"/>
          </a:p>
          <a:p>
            <a:pPr marL="0" indent="0">
              <a:buNone/>
            </a:pPr>
            <a:r>
              <a:rPr lang="en-US" dirty="0"/>
              <a:t>3. Safe, with no or very rare adverse event following immunization (AEFIs); </a:t>
            </a:r>
            <a:endParaRPr lang="en-US" dirty="0" smtClean="0"/>
          </a:p>
          <a:p>
            <a:pPr marL="0" indent="0">
              <a:buNone/>
            </a:pPr>
            <a:r>
              <a:rPr lang="en-US" dirty="0" smtClean="0"/>
              <a:t>Vaccination is only </a:t>
            </a:r>
            <a:r>
              <a:rPr lang="en-US" dirty="0"/>
              <a:t>of benefit if it provides a significant degree of protection against a disease with </a:t>
            </a:r>
            <a:r>
              <a:rPr lang="en-US" dirty="0" smtClean="0"/>
              <a:t>minimum side </a:t>
            </a:r>
            <a:r>
              <a:rPr lang="en-US" dirty="0"/>
              <a:t>effects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pPr marL="0" indent="0">
              <a:buNone/>
            </a:pPr>
            <a:r>
              <a:rPr lang="en-US" dirty="0" smtClean="0"/>
              <a:t>4.Stable </a:t>
            </a:r>
            <a:r>
              <a:rPr lang="en-US" dirty="0"/>
              <a:t>in field conditions and can be stored reasonably long without or with minimum cold</a:t>
            </a:r>
            <a:endParaRPr lang="en-US" dirty="0"/>
          </a:p>
          <a:p>
            <a:pPr marL="0" indent="0">
              <a:buNone/>
            </a:pPr>
            <a:r>
              <a:rPr lang="en-US" dirty="0"/>
              <a:t>chain requirements (heat stable);</a:t>
            </a:r>
            <a:endParaRPr lang="en-US" dirty="0"/>
          </a:p>
          <a:p>
            <a:pPr marL="0" indent="0">
              <a:buNone/>
            </a:pPr>
            <a:r>
              <a:rPr lang="en-US" dirty="0"/>
              <a:t>5. Combined with several antigens producing immunity against a number of diseases;</a:t>
            </a:r>
            <a:endParaRPr lang="en-US" dirty="0"/>
          </a:p>
          <a:p>
            <a:pPr marL="0" indent="0">
              <a:buNone/>
            </a:pPr>
            <a:r>
              <a:rPr lang="en-US" dirty="0"/>
              <a:t>6. Effective after a single dose hence requires few </a:t>
            </a:r>
            <a:r>
              <a:rPr lang="en-US" dirty="0" smtClean="0"/>
              <a:t>immunizations </a:t>
            </a:r>
            <a:r>
              <a:rPr lang="en-US" dirty="0"/>
              <a:t>to induce </a:t>
            </a:r>
            <a:r>
              <a:rPr lang="en-US" dirty="0" smtClean="0"/>
              <a:t>protection.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pPr marL="0" indent="0">
              <a:buNone/>
            </a:pPr>
            <a:r>
              <a:rPr lang="en-US" dirty="0"/>
              <a:t>7. Administered preferably by </a:t>
            </a:r>
            <a:r>
              <a:rPr lang="en-US" i="1" dirty="0"/>
              <a:t>non-injectable routes </a:t>
            </a:r>
            <a:r>
              <a:rPr lang="en-US" dirty="0"/>
              <a:t>(oral or through inhalation);</a:t>
            </a:r>
            <a:endParaRPr lang="en-US" dirty="0"/>
          </a:p>
          <a:p>
            <a:pPr marL="0" indent="0">
              <a:buNone/>
            </a:pPr>
            <a:r>
              <a:rPr lang="en-US" dirty="0"/>
              <a:t>8. With affordable cost and accessible to all</a:t>
            </a:r>
            <a:r>
              <a:rPr lang="en-US" dirty="0" smtClean="0"/>
              <a:t>;</a:t>
            </a:r>
            <a:endParaRPr lang="en-US" dirty="0" smtClean="0"/>
          </a:p>
          <a:p>
            <a:pPr marL="0" indent="0">
              <a:buNone/>
            </a:pPr>
            <a:r>
              <a:rPr lang="en-US" dirty="0"/>
              <a:t>9. Suitable for administration early and late in life (Effective in the old &amp; very young)</a:t>
            </a:r>
            <a:endParaRPr lang="en-US" dirty="0"/>
          </a:p>
          <a:p>
            <a:pPr marL="0" indent="0">
              <a:buNone/>
            </a:pPr>
            <a:r>
              <a:rPr lang="en-US" dirty="0"/>
              <a:t>10. Give life-long immunity</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Ct...</a:t>
            </a:r>
            <a:endParaRPr lang="en-US" dirty="0"/>
          </a:p>
        </p:txBody>
      </p:sp>
      <p:sp>
        <p:nvSpPr>
          <p:cNvPr id="3" name="Content Placeholder 2"/>
          <p:cNvSpPr>
            <a:spLocks noGrp="1"/>
          </p:cNvSpPr>
          <p:nvPr>
            <p:ph idx="1"/>
          </p:nvPr>
        </p:nvSpPr>
        <p:spPr/>
        <p:txBody>
          <a:bodyPr/>
          <a:lstStyle/>
          <a:p>
            <a:pPr marL="0" indent="0">
              <a:buNone/>
            </a:pPr>
            <a:r>
              <a:rPr lang="en-US" dirty="0"/>
              <a:t>11. Broadly protective against all variants of organism</a:t>
            </a:r>
            <a:endParaRPr lang="en-US" dirty="0"/>
          </a:p>
          <a:p>
            <a:pPr marL="0" indent="0">
              <a:buNone/>
            </a:pPr>
            <a:r>
              <a:rPr lang="en-US" dirty="0"/>
              <a:t>12. Prevent disease transmission</a:t>
            </a:r>
            <a:endParaRPr lang="en-US" dirty="0"/>
          </a:p>
          <a:p>
            <a:pPr marL="0" indent="0">
              <a:buNone/>
            </a:pPr>
            <a:r>
              <a:rPr lang="en-US" dirty="0"/>
              <a:t>13. Rapidly induce immunity</a:t>
            </a:r>
            <a:endParaRPr lang="en-US" dirty="0"/>
          </a:p>
          <a:p>
            <a:pPr marL="0" indent="0">
              <a:buNone/>
            </a:pPr>
            <a:r>
              <a:rPr lang="en-US" dirty="0"/>
              <a:t>14. Transmit maternal protection to the baby</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THE VACCINES</a:t>
            </a:r>
            <a:endParaRPr lang="en-US" b="1" dirty="0"/>
          </a:p>
        </p:txBody>
      </p:sp>
      <p:sp>
        <p:nvSpPr>
          <p:cNvPr id="3" name="Content Placeholder 2"/>
          <p:cNvSpPr>
            <a:spLocks noGrp="1"/>
          </p:cNvSpPr>
          <p:nvPr>
            <p:ph idx="1"/>
          </p:nvPr>
        </p:nvSpPr>
        <p:spPr>
          <a:xfrm>
            <a:off x="0" y="533400"/>
            <a:ext cx="9144000" cy="6324600"/>
          </a:xfrm>
        </p:spPr>
        <p:txBody>
          <a:bodyPr>
            <a:normAutofit/>
          </a:bodyPr>
          <a:lstStyle/>
          <a:p>
            <a:r>
              <a:rPr lang="en-US" sz="3600" b="1" dirty="0" smtClean="0"/>
              <a:t>Bacillus- </a:t>
            </a:r>
            <a:r>
              <a:rPr lang="en-US" sz="3600" b="1" dirty="0" err="1" smtClean="0"/>
              <a:t>Calmette</a:t>
            </a:r>
            <a:r>
              <a:rPr lang="en-US" sz="3600" b="1" dirty="0" smtClean="0"/>
              <a:t>- Guerin (BCG ) Vaccine</a:t>
            </a:r>
            <a:endParaRPr lang="en-US" sz="3600" b="1" dirty="0" smtClean="0"/>
          </a:p>
          <a:p>
            <a:r>
              <a:rPr lang="en-US" sz="3600" dirty="0" smtClean="0"/>
              <a:t>It is a freeze dried live attenuated vaccine prepared from mycobacterium </a:t>
            </a:r>
            <a:r>
              <a:rPr lang="en-US" sz="3600" dirty="0" err="1" smtClean="0"/>
              <a:t>Bovis</a:t>
            </a:r>
            <a:endParaRPr lang="en-US" sz="3600" dirty="0" smtClean="0"/>
          </a:p>
          <a:p>
            <a:r>
              <a:rPr lang="en-US" sz="3600" dirty="0" smtClean="0"/>
              <a:t>It  stimulates the body to produce antibodies that protects the body against Tuberculosis( TB) &amp; Leprosy.</a:t>
            </a:r>
            <a:endParaRPr lang="en-US" sz="3600" dirty="0" smtClean="0"/>
          </a:p>
          <a:p>
            <a:r>
              <a:rPr lang="en-US" sz="3600" b="1" dirty="0" smtClean="0"/>
              <a:t>Indication </a:t>
            </a:r>
            <a:r>
              <a:rPr lang="en-US" sz="3600" dirty="0" smtClean="0"/>
              <a:t>: to all newborn  / 1</a:t>
            </a:r>
            <a:r>
              <a:rPr lang="en-US" sz="3600" baseline="30000" dirty="0" smtClean="0"/>
              <a:t>st</a:t>
            </a:r>
            <a:r>
              <a:rPr lang="en-US" sz="3600" dirty="0" smtClean="0"/>
              <a:t> contact with a baby/ child (those born at home)</a:t>
            </a:r>
            <a:endParaRPr lang="en-US" sz="3600" dirty="0" smtClean="0"/>
          </a:p>
          <a:p>
            <a:r>
              <a:rPr lang="en-US" sz="3600" dirty="0" smtClean="0"/>
              <a:t>Client above 15 yrs who are not suffering from TB &amp; have a negative </a:t>
            </a:r>
            <a:r>
              <a:rPr lang="en-US" sz="3600" dirty="0" err="1" smtClean="0"/>
              <a:t>Mantoux</a:t>
            </a:r>
            <a:r>
              <a:rPr lang="en-US" sz="3600" dirty="0" smtClean="0"/>
              <a:t> test</a:t>
            </a:r>
            <a:endParaRPr lang="en-US"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457200"/>
            <a:ext cx="9144000" cy="6400800"/>
          </a:xfrm>
        </p:spPr>
        <p:txBody>
          <a:bodyPr>
            <a:normAutofit/>
          </a:bodyPr>
          <a:lstStyle/>
          <a:p>
            <a:r>
              <a:rPr lang="en-US" sz="4000" dirty="0" smtClean="0"/>
              <a:t>Is very sensitive to </a:t>
            </a:r>
            <a:r>
              <a:rPr lang="en-US" sz="4000" b="1" dirty="0" smtClean="0"/>
              <a:t>light. </a:t>
            </a:r>
            <a:r>
              <a:rPr lang="en-US" sz="4000" dirty="0" smtClean="0"/>
              <a:t>It loses its potency after 3-5 minutes on exposure to sunlight therefore they should be covered with dark paper or metal foil or according to the manufacturer’s instructions, expiry date and batch number &amp; mfg – date.</a:t>
            </a:r>
            <a:endParaRPr lang="en-US" sz="4000" dirty="0" smtClean="0"/>
          </a:p>
          <a:p>
            <a:r>
              <a:rPr lang="en-US" sz="4000" dirty="0" smtClean="0"/>
              <a:t> It was introduced in the UK in 1953 and has undergone several changes since.</a:t>
            </a:r>
            <a:endParaRPr lang="en-US" sz="4000" dirty="0" smtClean="0"/>
          </a:p>
          <a:p>
            <a:endParaRPr lang="en-US" sz="3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b="1" u="sng" dirty="0" smtClean="0">
                <a:solidFill>
                  <a:srgbClr val="FF0000"/>
                </a:solidFill>
              </a:rPr>
              <a:t>DOSAGE AND ADMINISTRATION</a:t>
            </a:r>
            <a:endParaRPr lang="en-US"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fontScale="92500"/>
          </a:bodyPr>
          <a:lstStyle/>
          <a:p>
            <a:pPr>
              <a:buFont typeface="Wingdings" panose="05000000000000000000" pitchFamily="2" charset="2"/>
              <a:buChar char="§"/>
            </a:pPr>
            <a:r>
              <a:rPr lang="en-US" sz="3600" dirty="0" smtClean="0"/>
              <a:t>Under 1year – 0.05 ml/s</a:t>
            </a:r>
            <a:endParaRPr lang="en-US" sz="3600" dirty="0" smtClean="0"/>
          </a:p>
          <a:p>
            <a:pPr>
              <a:buFont typeface="Wingdings" panose="05000000000000000000" pitchFamily="2" charset="2"/>
              <a:buChar char="§"/>
            </a:pPr>
            <a:r>
              <a:rPr lang="en-US" sz="3600" dirty="0" smtClean="0"/>
              <a:t>Above 1year – 0.1 ml/s</a:t>
            </a:r>
            <a:endParaRPr lang="en-US" sz="3600" dirty="0" smtClean="0"/>
          </a:p>
          <a:p>
            <a:pPr>
              <a:buNone/>
            </a:pPr>
            <a:r>
              <a:rPr lang="en-US" sz="3600" b="1" dirty="0" smtClean="0"/>
              <a:t>Route of administration</a:t>
            </a:r>
            <a:endParaRPr lang="en-US" sz="3600" b="1" dirty="0" smtClean="0"/>
          </a:p>
          <a:p>
            <a:pPr>
              <a:buFont typeface="Wingdings" panose="05000000000000000000" pitchFamily="2" charset="2"/>
              <a:buChar char="§"/>
            </a:pPr>
            <a:r>
              <a:rPr lang="en-US" sz="3600" dirty="0" smtClean="0"/>
              <a:t>Intradermal into the outer a speck of the left forearm at the junction of the upper and middle arm.</a:t>
            </a:r>
            <a:endParaRPr lang="en-US" sz="3600" dirty="0" smtClean="0"/>
          </a:p>
          <a:p>
            <a:pPr>
              <a:buFont typeface="Wingdings" panose="05000000000000000000" pitchFamily="2" charset="2"/>
              <a:buChar char="§"/>
            </a:pPr>
            <a:r>
              <a:rPr lang="en-US" sz="3600" b="1" dirty="0" smtClean="0"/>
              <a:t>Storage : </a:t>
            </a:r>
            <a:r>
              <a:rPr lang="en-US" sz="3600" dirty="0" smtClean="0"/>
              <a:t>in the freezing compartment of the refrigerator at +2 degree C.</a:t>
            </a:r>
            <a:endParaRPr lang="en-US" sz="3600" dirty="0" smtClean="0"/>
          </a:p>
          <a:p>
            <a:pPr>
              <a:buFont typeface="Wingdings" panose="05000000000000000000" pitchFamily="2" charset="2"/>
              <a:buChar char="§"/>
            </a:pPr>
            <a:r>
              <a:rPr lang="en-US" sz="3600" dirty="0" smtClean="0"/>
              <a:t>Once reconstituted, loses potency after </a:t>
            </a:r>
            <a:r>
              <a:rPr lang="en-US" sz="3600" b="1" dirty="0" smtClean="0"/>
              <a:t>2-3 hrs</a:t>
            </a:r>
            <a:endParaRPr lang="en-US" sz="3600" b="1" dirty="0" smtClean="0"/>
          </a:p>
          <a:p>
            <a:pPr>
              <a:buNone/>
            </a:pPr>
            <a:r>
              <a:rPr lang="en-US" sz="3600" dirty="0" smtClean="0"/>
              <a:t> </a:t>
            </a:r>
            <a:endParaRPr lang="en-US" sz="3600" dirty="0" smtClean="0"/>
          </a:p>
          <a:p>
            <a:endParaRPr lang="en-US" sz="3600" dirty="0" smtClean="0"/>
          </a:p>
          <a:p>
            <a:pPr>
              <a:buNone/>
            </a:pPr>
            <a:endParaRPr lang="en-US"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533400"/>
          </a:xfrm>
        </p:spPr>
        <p:txBody>
          <a:bodyPr>
            <a:noAutofit/>
          </a:bodyPr>
          <a:lstStyle/>
          <a:p>
            <a:br>
              <a:rPr lang="en-US" sz="3600" b="1" dirty="0" smtClean="0"/>
            </a:br>
            <a:r>
              <a:rPr lang="en-US" sz="3600" b="1" dirty="0" smtClean="0">
                <a:solidFill>
                  <a:srgbClr val="FF0000"/>
                </a:solidFill>
              </a:rPr>
              <a:t>How to administer the  BCG vaccine</a:t>
            </a:r>
            <a:br>
              <a:rPr lang="en-US" sz="3600" b="1" dirty="0" smtClean="0">
                <a:solidFill>
                  <a:srgbClr val="FF0000"/>
                </a:solidFill>
              </a:rPr>
            </a:br>
            <a:endParaRPr lang="en-US" sz="3600" dirty="0">
              <a:solidFill>
                <a:srgbClr val="FF0000"/>
              </a:solidFill>
            </a:endParaRP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r>
              <a:rPr lang="en-US" sz="3700" dirty="0" smtClean="0"/>
              <a:t>Using your </a:t>
            </a:r>
            <a:r>
              <a:rPr lang="en-US" sz="3700" dirty="0"/>
              <a:t>left hand hold </a:t>
            </a:r>
            <a:r>
              <a:rPr lang="en-US" sz="3700" dirty="0" smtClean="0"/>
              <a:t>the </a:t>
            </a:r>
            <a:r>
              <a:rPr lang="en-US" sz="3700" dirty="0"/>
              <a:t>arm of the </a:t>
            </a:r>
            <a:r>
              <a:rPr lang="en-US" sz="3700" dirty="0" smtClean="0"/>
              <a:t>baby /child </a:t>
            </a:r>
            <a:r>
              <a:rPr lang="en-US" sz="3700" dirty="0"/>
              <a:t>stretch the skin over the site between the left index finger and the </a:t>
            </a:r>
            <a:r>
              <a:rPr lang="en-US" sz="3700" dirty="0" smtClean="0"/>
              <a:t>thumb</a:t>
            </a:r>
            <a:endParaRPr lang="en-US" sz="3700" dirty="0" smtClean="0"/>
          </a:p>
          <a:p>
            <a:r>
              <a:rPr lang="en-US" sz="3700" dirty="0" smtClean="0"/>
              <a:t>Clean </a:t>
            </a:r>
            <a:r>
              <a:rPr lang="en-US" sz="3700" dirty="0"/>
              <a:t>the site with a </a:t>
            </a:r>
            <a:r>
              <a:rPr lang="en-US" sz="3700" dirty="0" smtClean="0"/>
              <a:t>dry swab, </a:t>
            </a:r>
            <a:r>
              <a:rPr lang="en-US" sz="3700" dirty="0"/>
              <a:t>introduce the needle </a:t>
            </a:r>
            <a:r>
              <a:rPr lang="en-US" sz="3700" dirty="0" smtClean="0"/>
              <a:t>in to the skin at 15 degree on the outer(dorsal) aspect of the left fore arm at the junction of the upper &amp; middle thirds. </a:t>
            </a:r>
            <a:endParaRPr lang="en-US" sz="3700" dirty="0"/>
          </a:p>
          <a:p>
            <a:r>
              <a:rPr lang="en-US" sz="3700" dirty="0" smtClean="0"/>
              <a:t>A </a:t>
            </a:r>
            <a:r>
              <a:rPr lang="en-US" sz="3700" dirty="0"/>
              <a:t>wheel is formed that measures (7-8mm) if no wheel formed, the needle could be probably into subcutaneous tissue. Don’t rub the site of injection to avoid killing the </a:t>
            </a:r>
            <a:r>
              <a:rPr lang="en-US" sz="3700" dirty="0" smtClean="0"/>
              <a:t>antigens.</a:t>
            </a:r>
            <a:endParaRPr lang="en-US" sz="3700" dirty="0"/>
          </a:p>
          <a:p>
            <a:pPr>
              <a:buNone/>
            </a:pPr>
            <a:r>
              <a:rPr lang="en-US" sz="3700" dirty="0"/>
              <a:t>NB/: There are special needles and syringes that are used.</a:t>
            </a:r>
            <a:endParaRPr lang="en-US" sz="3700" dirty="0"/>
          </a:p>
          <a:p>
            <a:pPr>
              <a:buNone/>
            </a:pPr>
            <a:endParaRPr lang="en-US" sz="3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solidFill>
                  <a:srgbClr val="FF0000"/>
                </a:solidFill>
              </a:rPr>
              <a:t>MANTOUX TEST</a:t>
            </a:r>
            <a:endParaRPr lang="en-US" b="1"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sz="3900" dirty="0" smtClean="0"/>
              <a:t>It’s a tuberculin test to R/O whether a client is TB+/-</a:t>
            </a:r>
            <a:endParaRPr lang="en-US" sz="3900" dirty="0" smtClean="0"/>
          </a:p>
          <a:p>
            <a:r>
              <a:rPr lang="en-US" sz="3900" b="1" dirty="0" smtClean="0">
                <a:solidFill>
                  <a:srgbClr val="7030A0"/>
                </a:solidFill>
              </a:rPr>
              <a:t>Indicated to </a:t>
            </a:r>
            <a:r>
              <a:rPr lang="en-US" sz="3900" dirty="0" smtClean="0"/>
              <a:t>a client in contact with a pt with open TB/ Suspected of having TB/ Known TB +test</a:t>
            </a:r>
            <a:endParaRPr lang="en-US" sz="3900" dirty="0" smtClean="0"/>
          </a:p>
          <a:p>
            <a:pPr>
              <a:buNone/>
            </a:pPr>
            <a:r>
              <a:rPr lang="en-US" sz="3900" b="1" dirty="0" smtClean="0">
                <a:solidFill>
                  <a:srgbClr val="7030A0"/>
                </a:solidFill>
              </a:rPr>
              <a:t>Interpretation of the Monteux test </a:t>
            </a:r>
            <a:endParaRPr lang="en-US" sz="3900" b="1" dirty="0" smtClean="0">
              <a:solidFill>
                <a:srgbClr val="7030A0"/>
              </a:solidFill>
            </a:endParaRPr>
          </a:p>
          <a:p>
            <a:pPr>
              <a:buNone/>
            </a:pPr>
            <a:r>
              <a:rPr lang="en-US" sz="3900" dirty="0" smtClean="0"/>
              <a:t> Diameter of the wheal in duration:-</a:t>
            </a:r>
            <a:endParaRPr lang="en-US" sz="3900" dirty="0" smtClean="0"/>
          </a:p>
          <a:p>
            <a:pPr>
              <a:buFont typeface="Wingdings" panose="05000000000000000000" pitchFamily="2" charset="2"/>
              <a:buChar char="v"/>
            </a:pPr>
            <a:r>
              <a:rPr lang="en-US" sz="3900" dirty="0" smtClean="0"/>
              <a:t> O – 5MM Negative</a:t>
            </a:r>
            <a:endParaRPr lang="en-US" sz="3900" dirty="0" smtClean="0"/>
          </a:p>
          <a:p>
            <a:pPr>
              <a:buFont typeface="Wingdings" panose="05000000000000000000" pitchFamily="2" charset="2"/>
              <a:buChar char="v"/>
            </a:pPr>
            <a:r>
              <a:rPr lang="en-US" sz="3900" dirty="0" smtClean="0"/>
              <a:t> 6 – 14mm Positive</a:t>
            </a:r>
            <a:endParaRPr lang="en-US" sz="3900" dirty="0" smtClean="0"/>
          </a:p>
          <a:p>
            <a:pPr>
              <a:buFont typeface="Wingdings" panose="05000000000000000000" pitchFamily="2" charset="2"/>
              <a:buChar char="v"/>
            </a:pPr>
            <a:r>
              <a:rPr lang="en-US" sz="3900" dirty="0" smtClean="0"/>
              <a:t> 15 Plus Strongly positive</a:t>
            </a:r>
            <a:endParaRPr lang="en-US" sz="3900" dirty="0" smtClean="0"/>
          </a:p>
          <a:p>
            <a:pPr>
              <a:buNone/>
            </a:pPr>
            <a:r>
              <a:rPr lang="en-US" sz="3900" dirty="0" smtClean="0"/>
              <a:t>  NB:- The results should be ready exactly at seventy two (72) hours.</a:t>
            </a:r>
            <a:endParaRPr lang="en-US" sz="3900" dirty="0" smtClean="0"/>
          </a:p>
          <a:p>
            <a:pPr>
              <a:buNone/>
            </a:pPr>
            <a:endParaRPr lang="en-US" sz="3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u="sng" dirty="0" smtClean="0">
                <a:solidFill>
                  <a:srgbClr val="C00000"/>
                </a:solidFill>
              </a:rPr>
              <a:t>MANTOUX SKIN TESTING PROCEDURE </a:t>
            </a:r>
            <a:br>
              <a:rPr lang="en-US" b="1" dirty="0" smtClean="0">
                <a:solidFill>
                  <a:srgbClr val="C00000"/>
                </a:solidFill>
              </a:rPr>
            </a:br>
            <a:endParaRPr lang="en-US" dirty="0"/>
          </a:p>
        </p:txBody>
      </p:sp>
      <p:sp>
        <p:nvSpPr>
          <p:cNvPr id="3" name="Content Placeholder 2"/>
          <p:cNvSpPr>
            <a:spLocks noGrp="1"/>
          </p:cNvSpPr>
          <p:nvPr>
            <p:ph idx="1"/>
          </p:nvPr>
        </p:nvSpPr>
        <p:spPr>
          <a:xfrm>
            <a:off x="0" y="1143000"/>
            <a:ext cx="9144000" cy="5486400"/>
          </a:xfrm>
        </p:spPr>
        <p:txBody>
          <a:bodyPr/>
          <a:lstStyle/>
          <a:p>
            <a:pPr>
              <a:buNone/>
            </a:pPr>
            <a:r>
              <a:rPr lang="en-US" b="1" dirty="0" smtClean="0">
                <a:solidFill>
                  <a:srgbClr val="C00000"/>
                </a:solidFill>
              </a:rPr>
              <a:t> </a:t>
            </a:r>
            <a:endParaRPr lang="en-US" b="1" dirty="0" smtClean="0">
              <a:solidFill>
                <a:srgbClr val="C00000"/>
              </a:solidFill>
            </a:endParaRPr>
          </a:p>
          <a:p>
            <a:r>
              <a:rPr lang="en-US" sz="4000" b="1" dirty="0" smtClean="0">
                <a:solidFill>
                  <a:srgbClr val="7030A0"/>
                </a:solidFill>
              </a:rPr>
              <a:t>The site is the middle third of the forearm;-- penetrate the skin with the needle, bevel up {slope/slant at an angle},entering just the superficial layer of the skin. The needle should be visible through the epidermis. </a:t>
            </a:r>
            <a:endParaRPr lang="en-US" sz="4000" b="1" dirty="0" smtClean="0">
              <a:solidFill>
                <a:srgbClr val="7030A0"/>
              </a:solidFill>
            </a:endParaRPr>
          </a:p>
          <a:p>
            <a:pPr>
              <a:buNone/>
            </a:pPr>
            <a:endParaRPr lang="en-US" sz="4000"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a:bodyPr>
          <a:lstStyle/>
          <a:p>
            <a:r>
              <a:rPr lang="en-US" sz="3600" dirty="0" smtClean="0"/>
              <a:t>To demonstrate the ability to access children &amp; adults for immunization to include;-</a:t>
            </a:r>
            <a:endParaRPr lang="en-US" sz="3600" dirty="0" smtClean="0"/>
          </a:p>
          <a:p>
            <a:pPr lvl="0">
              <a:buFont typeface="Wingdings" panose="05000000000000000000" pitchFamily="2" charset="2"/>
              <a:buChar char="ü"/>
            </a:pPr>
            <a:r>
              <a:rPr lang="en-US" sz="3600" dirty="0" smtClean="0"/>
              <a:t>history taking, </a:t>
            </a:r>
            <a:endParaRPr lang="en-US" sz="3600" dirty="0" smtClean="0"/>
          </a:p>
          <a:p>
            <a:pPr lvl="0">
              <a:buFont typeface="Wingdings" panose="05000000000000000000" pitchFamily="2" charset="2"/>
              <a:buChar char="ü"/>
            </a:pPr>
            <a:r>
              <a:rPr lang="en-US" sz="3600" dirty="0" smtClean="0"/>
              <a:t>physical examination,</a:t>
            </a:r>
            <a:endParaRPr lang="en-US" sz="3600" dirty="0" smtClean="0"/>
          </a:p>
          <a:p>
            <a:pPr lvl="0">
              <a:buFont typeface="Wingdings" panose="05000000000000000000" pitchFamily="2" charset="2"/>
              <a:buChar char="ü"/>
            </a:pPr>
            <a:r>
              <a:rPr lang="en-US" sz="3600" dirty="0" smtClean="0"/>
              <a:t> maintenance of records, </a:t>
            </a:r>
            <a:endParaRPr lang="en-US" sz="3600" dirty="0" smtClean="0"/>
          </a:p>
          <a:p>
            <a:pPr lvl="0">
              <a:buFont typeface="Wingdings" panose="05000000000000000000" pitchFamily="2" charset="2"/>
              <a:buChar char="ü"/>
            </a:pPr>
            <a:r>
              <a:rPr lang="en-US" sz="3600" dirty="0" smtClean="0"/>
              <a:t>follow up of those at risk, </a:t>
            </a:r>
            <a:endParaRPr lang="en-US" sz="3600" dirty="0" smtClean="0"/>
          </a:p>
          <a:p>
            <a:pPr lvl="0"/>
            <a:r>
              <a:rPr lang="en-US" sz="3600" dirty="0" smtClean="0"/>
              <a:t>evaluation of MCH activities, </a:t>
            </a:r>
            <a:endParaRPr lang="en-US" sz="3600" dirty="0" smtClean="0"/>
          </a:p>
          <a:p>
            <a:pPr lvl="0"/>
            <a:r>
              <a:rPr lang="en-US" sz="3600" dirty="0" smtClean="0"/>
              <a:t>Appropriate documentation of the vaccine (s) administered in the road to health cards. </a:t>
            </a:r>
            <a:endParaRPr lang="en-US" sz="3600"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858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838200"/>
            <a:ext cx="9144000" cy="6019800"/>
          </a:xfrm>
        </p:spPr>
        <p:txBody>
          <a:bodyPr>
            <a:normAutofit fontScale="92500"/>
          </a:bodyPr>
          <a:lstStyle/>
          <a:p>
            <a:r>
              <a:rPr lang="en-US" b="1" dirty="0" smtClean="0">
                <a:solidFill>
                  <a:srgbClr val="C00000"/>
                </a:solidFill>
              </a:rPr>
              <a:t>During insertion inject the solution slowly and a small papule will appear and remain for about ten minutes.  </a:t>
            </a:r>
            <a:endParaRPr lang="en-US" b="1" dirty="0" smtClean="0">
              <a:solidFill>
                <a:srgbClr val="C00000"/>
              </a:solidFill>
            </a:endParaRPr>
          </a:p>
          <a:p>
            <a:r>
              <a:rPr lang="en-US" b="1" dirty="0" smtClean="0">
                <a:solidFill>
                  <a:srgbClr val="C00000"/>
                </a:solidFill>
              </a:rPr>
              <a:t>If no papule is formed, the solution might have been injected too deeply.</a:t>
            </a:r>
            <a:endParaRPr lang="en-US" b="1" dirty="0" smtClean="0">
              <a:solidFill>
                <a:srgbClr val="C00000"/>
              </a:solidFill>
            </a:endParaRPr>
          </a:p>
          <a:p>
            <a:pPr>
              <a:buNone/>
            </a:pPr>
            <a:r>
              <a:rPr lang="en-US" b="1" dirty="0" smtClean="0">
                <a:solidFill>
                  <a:srgbClr val="C00000"/>
                </a:solidFill>
              </a:rPr>
              <a:t> </a:t>
            </a:r>
            <a:r>
              <a:rPr lang="en-US" b="1" u="sng" dirty="0" smtClean="0">
                <a:solidFill>
                  <a:srgbClr val="C00000"/>
                </a:solidFill>
              </a:rPr>
              <a:t>HOW TO INTERPRETE THE MANTOUX TEST</a:t>
            </a:r>
            <a:endParaRPr lang="en-US" b="1" dirty="0" smtClean="0">
              <a:solidFill>
                <a:srgbClr val="C00000"/>
              </a:solidFill>
            </a:endParaRPr>
          </a:p>
          <a:p>
            <a:pPr>
              <a:buNone/>
            </a:pPr>
            <a:endParaRPr lang="en-US" b="1" dirty="0" smtClean="0">
              <a:solidFill>
                <a:srgbClr val="C00000"/>
              </a:solidFill>
            </a:endParaRPr>
          </a:p>
          <a:p>
            <a:pPr>
              <a:buNone/>
            </a:pPr>
            <a:r>
              <a:rPr lang="en-US" b="1" dirty="0" smtClean="0">
                <a:solidFill>
                  <a:srgbClr val="002060"/>
                </a:solidFill>
              </a:rPr>
              <a:t>Diameter of in duration;--</a:t>
            </a:r>
            <a:endParaRPr lang="en-US" b="1" dirty="0" smtClean="0">
              <a:solidFill>
                <a:srgbClr val="002060"/>
              </a:solidFill>
            </a:endParaRPr>
          </a:p>
          <a:p>
            <a:pPr>
              <a:buNone/>
            </a:pPr>
            <a:r>
              <a:rPr lang="en-US" b="1" dirty="0" smtClean="0">
                <a:solidFill>
                  <a:srgbClr val="002060"/>
                </a:solidFill>
              </a:rPr>
              <a:t> Negative----- 0—5mm</a:t>
            </a:r>
            <a:endParaRPr lang="en-US" b="1" dirty="0" smtClean="0">
              <a:solidFill>
                <a:srgbClr val="002060"/>
              </a:solidFill>
            </a:endParaRPr>
          </a:p>
          <a:p>
            <a:pPr>
              <a:buNone/>
            </a:pPr>
            <a:r>
              <a:rPr lang="en-US" b="1" dirty="0" smtClean="0">
                <a:solidFill>
                  <a:srgbClr val="002060"/>
                </a:solidFill>
              </a:rPr>
              <a:t> Positive-------6---14mm</a:t>
            </a:r>
            <a:endParaRPr lang="en-US" b="1" dirty="0" smtClean="0">
              <a:solidFill>
                <a:srgbClr val="002060"/>
              </a:solidFill>
            </a:endParaRPr>
          </a:p>
          <a:p>
            <a:pPr>
              <a:buNone/>
            </a:pPr>
            <a:r>
              <a:rPr lang="en-US" b="1" dirty="0" smtClean="0">
                <a:solidFill>
                  <a:srgbClr val="002060"/>
                </a:solidFill>
              </a:rPr>
              <a:t> Strongly Positive--- 15+ mm</a:t>
            </a:r>
            <a:endParaRPr lang="en-US" b="1" dirty="0" smtClean="0">
              <a:solidFill>
                <a:srgbClr val="002060"/>
              </a:solidFill>
            </a:endParaRPr>
          </a:p>
          <a:p>
            <a:pPr>
              <a:buNone/>
            </a:pPr>
            <a:r>
              <a:rPr lang="en-US" b="1" dirty="0" smtClean="0">
                <a:solidFill>
                  <a:srgbClr val="002060"/>
                </a:solidFill>
              </a:rPr>
              <a:t>   </a:t>
            </a:r>
            <a:endParaRPr lang="en-US" b="1"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r>
              <a:rPr lang="en-US" sz="4000" b="1" u="sng" dirty="0" smtClean="0">
                <a:solidFill>
                  <a:srgbClr val="FF0000"/>
                </a:solidFill>
              </a:rPr>
              <a:t>Normal reaction after BCG (injection)</a:t>
            </a:r>
            <a:br>
              <a:rPr lang="en-US" sz="4000" dirty="0" smtClean="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0" y="533400"/>
            <a:ext cx="9144000" cy="6324600"/>
          </a:xfrm>
        </p:spPr>
        <p:txBody>
          <a:bodyPr>
            <a:noAutofit/>
          </a:bodyPr>
          <a:lstStyle/>
          <a:p>
            <a:pPr>
              <a:buFont typeface="Wingdings" panose="05000000000000000000" pitchFamily="2" charset="2"/>
              <a:buChar char="§"/>
            </a:pPr>
            <a:r>
              <a:rPr lang="en-US" sz="3000" dirty="0" smtClean="0">
                <a:latin typeface="Arial Rounded MT Bold" panose="020F0704030504030204" pitchFamily="34" charset="0"/>
              </a:rPr>
              <a:t>A wheal forms( looks kike a mosquito bite) &amp; disappears </a:t>
            </a:r>
            <a:r>
              <a:rPr lang="en-US" sz="3000" dirty="0">
                <a:latin typeface="Arial Rounded MT Bold" panose="020F0704030504030204" pitchFamily="34" charset="0"/>
              </a:rPr>
              <a:t>after </a:t>
            </a:r>
            <a:r>
              <a:rPr lang="en-US" sz="3000" dirty="0" smtClean="0">
                <a:latin typeface="Arial Rounded MT Bold" panose="020F0704030504030204" pitchFamily="34" charset="0"/>
              </a:rPr>
              <a:t>30min coz </a:t>
            </a:r>
            <a:r>
              <a:rPr lang="en-US" sz="3000" dirty="0">
                <a:latin typeface="Arial Rounded MT Bold" panose="020F0704030504030204" pitchFamily="34" charset="0"/>
              </a:rPr>
              <a:t>it’s absorbed into the </a:t>
            </a:r>
            <a:r>
              <a:rPr lang="en-US" sz="3000" dirty="0" smtClean="0">
                <a:latin typeface="Arial Rounded MT Bold" panose="020F0704030504030204" pitchFamily="34" charset="0"/>
              </a:rPr>
              <a:t>tissue</a:t>
            </a:r>
            <a:endParaRPr lang="en-US" sz="3000" dirty="0" smtClean="0">
              <a:latin typeface="Arial Rounded MT Bold" panose="020F0704030504030204" pitchFamily="34" charset="0"/>
            </a:endParaRPr>
          </a:p>
          <a:p>
            <a:pPr>
              <a:buFont typeface="Wingdings" panose="05000000000000000000" pitchFamily="2" charset="2"/>
              <a:buChar char="§"/>
            </a:pPr>
            <a:r>
              <a:rPr lang="en-US" sz="3000" dirty="0" smtClean="0">
                <a:latin typeface="Arial Rounded MT Bold" panose="020F0704030504030204" pitchFamily="34" charset="0"/>
              </a:rPr>
              <a:t>Two </a:t>
            </a:r>
            <a:r>
              <a:rPr lang="en-US" sz="3000" dirty="0">
                <a:latin typeface="Arial Rounded MT Bold" panose="020F0704030504030204" pitchFamily="34" charset="0"/>
              </a:rPr>
              <a:t>weeks later, a small </a:t>
            </a:r>
            <a:r>
              <a:rPr lang="en-US" sz="3000" dirty="0" smtClean="0">
                <a:latin typeface="Arial Rounded MT Bold" panose="020F0704030504030204" pitchFamily="34" charset="0"/>
              </a:rPr>
              <a:t>red nodule (10mm) </a:t>
            </a:r>
            <a:r>
              <a:rPr lang="en-US" sz="3000" dirty="0">
                <a:latin typeface="Arial Rounded MT Bold" panose="020F0704030504030204" pitchFamily="34" charset="0"/>
              </a:rPr>
              <a:t>appears and it lasts for about two weeks. </a:t>
            </a:r>
            <a:endParaRPr lang="en-US" sz="3000" dirty="0" smtClean="0">
              <a:latin typeface="Arial Rounded MT Bold" panose="020F0704030504030204" pitchFamily="34" charset="0"/>
            </a:endParaRPr>
          </a:p>
          <a:p>
            <a:pPr>
              <a:buFont typeface="Wingdings" panose="05000000000000000000" pitchFamily="2" charset="2"/>
              <a:buChar char="§"/>
            </a:pPr>
            <a:r>
              <a:rPr lang="en-US" sz="3000" dirty="0" smtClean="0">
                <a:latin typeface="Arial Rounded MT Bold" panose="020F0704030504030204" pitchFamily="34" charset="0"/>
              </a:rPr>
              <a:t>The </a:t>
            </a:r>
            <a:r>
              <a:rPr lang="en-US" sz="3000" dirty="0">
                <a:latin typeface="Arial Rounded MT Bold" panose="020F0704030504030204" pitchFamily="34" charset="0"/>
              </a:rPr>
              <a:t>nodule develops into a small superficial abscess which cerates (forms a scar) in another 2 weeks. It also measures 10 mm. </a:t>
            </a:r>
            <a:endParaRPr lang="en-US" sz="3000" dirty="0" smtClean="0">
              <a:latin typeface="Arial Rounded MT Bold" panose="020F0704030504030204" pitchFamily="34" charset="0"/>
            </a:endParaRPr>
          </a:p>
          <a:p>
            <a:pPr>
              <a:buFont typeface="Wingdings" panose="05000000000000000000" pitchFamily="2" charset="2"/>
              <a:buChar char="§"/>
            </a:pPr>
            <a:r>
              <a:rPr lang="en-US" sz="3000" dirty="0" smtClean="0">
                <a:latin typeface="Arial Rounded MT Bold" panose="020F0704030504030204" pitchFamily="34" charset="0"/>
              </a:rPr>
              <a:t>The </a:t>
            </a:r>
            <a:r>
              <a:rPr lang="en-US" sz="3000" dirty="0">
                <a:latin typeface="Arial Rounded MT Bold" panose="020F0704030504030204" pitchFamily="34" charset="0"/>
              </a:rPr>
              <a:t>ulcer heals simultaneously and leaves a small scar measuring 5 mm – 7mm by the 12</a:t>
            </a:r>
            <a:r>
              <a:rPr lang="en-US" sz="3000" baseline="30000" dirty="0">
                <a:latin typeface="Arial Rounded MT Bold" panose="020F0704030504030204" pitchFamily="34" charset="0"/>
              </a:rPr>
              <a:t>th</a:t>
            </a:r>
            <a:r>
              <a:rPr lang="en-US" sz="3000" dirty="0">
                <a:latin typeface="Arial Rounded MT Bold" panose="020F0704030504030204" pitchFamily="34" charset="0"/>
              </a:rPr>
              <a:t> week. (Checking for BCG scar</a:t>
            </a:r>
            <a:r>
              <a:rPr lang="en-US" sz="3000" dirty="0" smtClean="0">
                <a:latin typeface="Arial Rounded MT Bold" panose="020F0704030504030204" pitchFamily="34" charset="0"/>
              </a:rPr>
              <a:t>).</a:t>
            </a:r>
            <a:endParaRPr lang="en-US" sz="3000" dirty="0">
              <a:latin typeface="Arial Rounded MT Bold" panose="020F0704030504030204" pitchFamily="34" charset="0"/>
            </a:endParaRPr>
          </a:p>
          <a:p>
            <a:pPr>
              <a:buFont typeface="Wingdings" panose="05000000000000000000" pitchFamily="2" charset="2"/>
              <a:buChar char="§"/>
            </a:pPr>
            <a:r>
              <a:rPr lang="en-US" sz="3000" dirty="0" smtClean="0">
                <a:latin typeface="Arial Rounded MT Bold" panose="020F0704030504030204" pitchFamily="34" charset="0"/>
              </a:rPr>
              <a:t>Advice </a:t>
            </a:r>
            <a:r>
              <a:rPr lang="en-US" sz="3000" dirty="0">
                <a:latin typeface="Arial Rounded MT Bold" panose="020F0704030504030204" pitchFamily="34" charset="0"/>
              </a:rPr>
              <a:t>the mother not to </a:t>
            </a:r>
            <a:r>
              <a:rPr lang="en-US" sz="3000" dirty="0" smtClean="0">
                <a:latin typeface="Arial Rounded MT Bold" panose="020F0704030504030204" pitchFamily="34" charset="0"/>
              </a:rPr>
              <a:t>apply any chemical/ herbs </a:t>
            </a:r>
            <a:r>
              <a:rPr lang="en-US" sz="3000" dirty="0">
                <a:latin typeface="Arial Rounded MT Bold" panose="020F0704030504030204" pitchFamily="34" charset="0"/>
              </a:rPr>
              <a:t>to the ulcer</a:t>
            </a:r>
            <a:r>
              <a:rPr lang="en-US" sz="3000" dirty="0" smtClean="0">
                <a:latin typeface="Arial Rounded MT Bold" panose="020F0704030504030204" pitchFamily="34" charset="0"/>
              </a:rPr>
              <a:t>, it heals spontaneously.</a:t>
            </a:r>
            <a:endParaRPr lang="en-US" sz="3000" dirty="0">
              <a:latin typeface="Arial Rounded MT Bold" panose="020F0704030504030204" pitchFamily="34" charset="0"/>
            </a:endParaRPr>
          </a:p>
          <a:p>
            <a:pPr>
              <a:buNone/>
            </a:pPr>
            <a:endParaRPr lang="en-US" sz="3000" dirty="0">
              <a:latin typeface="Arial Rounded MT Bold" panose="020F0704030504030204" pitchFamily="34" charset="0"/>
            </a:endParaRPr>
          </a:p>
          <a:p>
            <a:pPr>
              <a:buNone/>
            </a:pPr>
            <a:endParaRPr lang="en-US" sz="2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dirty="0" smtClean="0"/>
            </a:br>
            <a:r>
              <a:rPr lang="en-US" b="1" dirty="0" smtClean="0">
                <a:solidFill>
                  <a:srgbClr val="FF0000"/>
                </a:solidFill>
              </a:rPr>
              <a:t>Age &amp; weight of immunization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0" y="762000"/>
            <a:ext cx="9144000" cy="6172200"/>
          </a:xfrm>
        </p:spPr>
        <p:txBody>
          <a:bodyPr>
            <a:normAutofit fontScale="92500" lnSpcReduction="10000"/>
          </a:bodyPr>
          <a:lstStyle/>
          <a:p>
            <a:pPr>
              <a:buFont typeface="Wingdings" panose="05000000000000000000" pitchFamily="2" charset="2"/>
              <a:buChar char="Ø"/>
            </a:pPr>
            <a:r>
              <a:rPr lang="en-US" sz="3600" dirty="0" smtClean="0">
                <a:latin typeface="Berlin Sans FB" panose="020E0602020502020306" pitchFamily="34" charset="0"/>
              </a:rPr>
              <a:t>Given at birth &amp; baby should weigh 2kgs </a:t>
            </a:r>
            <a:endParaRPr lang="en-US" sz="3600" dirty="0" smtClean="0">
              <a:latin typeface="Berlin Sans FB" panose="020E0602020502020306" pitchFamily="34" charset="0"/>
            </a:endParaRPr>
          </a:p>
          <a:p>
            <a:pPr>
              <a:buFont typeface="Wingdings" panose="05000000000000000000" pitchFamily="2" charset="2"/>
              <a:buChar char="Ø"/>
            </a:pPr>
            <a:r>
              <a:rPr lang="en-US" sz="3600" dirty="0" smtClean="0">
                <a:latin typeface="Berlin Sans FB" panose="020E0602020502020306" pitchFamily="34" charset="0"/>
              </a:rPr>
              <a:t>1</a:t>
            </a:r>
            <a:r>
              <a:rPr lang="en-US" sz="3600" baseline="30000" dirty="0" smtClean="0">
                <a:latin typeface="Berlin Sans FB" panose="020E0602020502020306" pitchFamily="34" charset="0"/>
              </a:rPr>
              <a:t>st</a:t>
            </a:r>
            <a:r>
              <a:rPr lang="en-US" sz="3600" dirty="0" smtClean="0">
                <a:latin typeface="Berlin Sans FB" panose="020E0602020502020306" pitchFamily="34" charset="0"/>
              </a:rPr>
              <a:t> contact with a client not immunized with BCG</a:t>
            </a:r>
            <a:endParaRPr lang="en-US" sz="3600" dirty="0" smtClean="0">
              <a:latin typeface="Berlin Sans FB" panose="020E0602020502020306" pitchFamily="34" charset="0"/>
            </a:endParaRPr>
          </a:p>
          <a:p>
            <a:pPr>
              <a:buFont typeface="Wingdings" panose="05000000000000000000" pitchFamily="2" charset="2"/>
              <a:buChar char="Ø"/>
            </a:pPr>
            <a:r>
              <a:rPr lang="en-US" sz="3600" dirty="0" smtClean="0">
                <a:latin typeface="Berlin Sans FB" panose="020E0602020502020306" pitchFamily="34" charset="0"/>
              </a:rPr>
              <a:t>First contact with a Client above 15yrs if the person has  not suffered from TB &amp; not immunized.</a:t>
            </a:r>
            <a:endParaRPr lang="en-US" sz="3600" dirty="0" smtClean="0">
              <a:latin typeface="Berlin Sans FB" panose="020E0602020502020306" pitchFamily="34" charset="0"/>
            </a:endParaRPr>
          </a:p>
          <a:p>
            <a:pPr>
              <a:buNone/>
            </a:pPr>
            <a:r>
              <a:rPr lang="en-US" sz="3600" b="1" u="sng" dirty="0" smtClean="0">
                <a:latin typeface="Berlin Sans FB" panose="020E0602020502020306" pitchFamily="34" charset="0"/>
              </a:rPr>
              <a:t> </a:t>
            </a:r>
            <a:r>
              <a:rPr lang="en-US" sz="3600" b="1" u="sng" dirty="0" smtClean="0">
                <a:solidFill>
                  <a:srgbClr val="FF0000"/>
                </a:solidFill>
                <a:latin typeface="Berlin Sans FB" panose="020E0602020502020306" pitchFamily="34" charset="0"/>
              </a:rPr>
              <a:t>Complications of BCG immunization </a:t>
            </a:r>
            <a:r>
              <a:rPr lang="en-US" sz="3600" b="1" dirty="0" smtClean="0">
                <a:solidFill>
                  <a:srgbClr val="FF0000"/>
                </a:solidFill>
                <a:latin typeface="Berlin Sans FB" panose="020E0602020502020306" pitchFamily="34" charset="0"/>
              </a:rPr>
              <a:t> </a:t>
            </a:r>
            <a:endParaRPr lang="en-US" sz="3600" dirty="0" smtClean="0">
              <a:solidFill>
                <a:srgbClr val="FF0000"/>
              </a:solidFill>
              <a:latin typeface="Berlin Sans FB" panose="020E0602020502020306" pitchFamily="34" charset="0"/>
            </a:endParaRPr>
          </a:p>
          <a:p>
            <a:r>
              <a:rPr lang="en-US" sz="3600" dirty="0" smtClean="0">
                <a:latin typeface="Berlin Sans FB" panose="020E0602020502020306" pitchFamily="34" charset="0"/>
              </a:rPr>
              <a:t>If inj. Given S/C instead of </a:t>
            </a:r>
            <a:r>
              <a:rPr lang="en-US" sz="3600" dirty="0" err="1" smtClean="0">
                <a:latin typeface="Berlin Sans FB" panose="020E0602020502020306" pitchFamily="34" charset="0"/>
              </a:rPr>
              <a:t>Intradermal</a:t>
            </a:r>
            <a:r>
              <a:rPr lang="en-US" sz="3600" dirty="0" smtClean="0">
                <a:latin typeface="Berlin Sans FB" panose="020E0602020502020306" pitchFamily="34" charset="0"/>
              </a:rPr>
              <a:t>, leads to enlarged glands in the axillaries or above the clavicle which may breakdown &amp; discharge</a:t>
            </a:r>
            <a:endParaRPr lang="en-US" sz="3600" dirty="0" smtClean="0">
              <a:latin typeface="Berlin Sans FB" panose="020E0602020502020306" pitchFamily="34" charset="0"/>
            </a:endParaRPr>
          </a:p>
          <a:p>
            <a:r>
              <a:rPr lang="en-US" sz="3600" dirty="0" smtClean="0">
                <a:latin typeface="Berlin Sans FB" panose="020E0602020502020306" pitchFamily="34" charset="0"/>
              </a:rPr>
              <a:t>A chronic ulcer at the site of vaccination</a:t>
            </a:r>
            <a:endParaRPr lang="en-US" sz="3600" dirty="0" smtClean="0">
              <a:latin typeface="Berlin Sans FB" panose="020E0602020502020306" pitchFamily="34" charset="0"/>
            </a:endParaRPr>
          </a:p>
          <a:p>
            <a:r>
              <a:rPr lang="en-US" sz="3600" dirty="0" smtClean="0">
                <a:latin typeface="Berlin Sans FB" panose="020E0602020502020306" pitchFamily="34" charset="0"/>
              </a:rPr>
              <a:t>No treatment should be applied only sterile dry dressing </a:t>
            </a:r>
            <a:endParaRPr lang="en-US" sz="3600" dirty="0" smtClean="0">
              <a:latin typeface="Berlin Sans FB" panose="020E0602020502020306"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br>
              <a:rPr lang="en-US" b="1" u="sng" dirty="0" smtClean="0">
                <a:solidFill>
                  <a:srgbClr val="FF0000"/>
                </a:solidFill>
              </a:rPr>
            </a:br>
            <a:r>
              <a:rPr lang="en-US" sz="4000" b="1" u="sng" dirty="0" smtClean="0">
                <a:solidFill>
                  <a:srgbClr val="FF0000"/>
                </a:solidFill>
              </a:rPr>
              <a:t>CONTRAINDICATIONS</a:t>
            </a:r>
            <a:br>
              <a:rPr lang="en-US" sz="4000" dirty="0" smtClean="0"/>
            </a:br>
            <a:r>
              <a:rPr lang="en-US" sz="4000" b="1" dirty="0" smtClean="0"/>
              <a:t> </a:t>
            </a:r>
            <a:br>
              <a:rPr lang="en-US" dirty="0" smtClean="0"/>
            </a:br>
            <a:endParaRPr lang="en-US" dirty="0"/>
          </a:p>
        </p:txBody>
      </p:sp>
      <p:sp>
        <p:nvSpPr>
          <p:cNvPr id="3" name="Content Placeholder 2"/>
          <p:cNvSpPr>
            <a:spLocks noGrp="1"/>
          </p:cNvSpPr>
          <p:nvPr>
            <p:ph idx="1"/>
          </p:nvPr>
        </p:nvSpPr>
        <p:spPr>
          <a:xfrm>
            <a:off x="0" y="457200"/>
            <a:ext cx="9144000" cy="6400800"/>
          </a:xfrm>
        </p:spPr>
        <p:txBody>
          <a:bodyPr>
            <a:noAutofit/>
          </a:bodyPr>
          <a:lstStyle/>
          <a:p>
            <a:r>
              <a:rPr lang="en-US" sz="3600" dirty="0">
                <a:latin typeface="Arial Rounded MT Bold" panose="020F0704030504030204" pitchFamily="34" charset="0"/>
              </a:rPr>
              <a:t> </a:t>
            </a:r>
            <a:r>
              <a:rPr lang="en-US" sz="3600" dirty="0" smtClean="0">
                <a:latin typeface="Arial Rounded MT Bold" panose="020F0704030504030204" pitchFamily="34" charset="0"/>
              </a:rPr>
              <a:t>In </a:t>
            </a:r>
            <a:r>
              <a:rPr lang="en-US" sz="3600" dirty="0">
                <a:latin typeface="Arial Rounded MT Bold" panose="020F0704030504030204" pitchFamily="34" charset="0"/>
              </a:rPr>
              <a:t>acute illness needing hospitalization </a:t>
            </a:r>
            <a:endParaRPr lang="en-US" sz="3600" dirty="0" smtClean="0">
              <a:latin typeface="Arial Rounded MT Bold" panose="020F0704030504030204" pitchFamily="34" charset="0"/>
            </a:endParaRPr>
          </a:p>
          <a:p>
            <a:r>
              <a:rPr lang="en-US" sz="3600" dirty="0" smtClean="0">
                <a:latin typeface="Arial Rounded MT Bold" panose="020F0704030504030204" pitchFamily="34" charset="0"/>
              </a:rPr>
              <a:t>Those who are Tuberculin positive</a:t>
            </a:r>
            <a:endParaRPr lang="en-US" sz="3600" dirty="0" smtClean="0">
              <a:latin typeface="Arial Rounded MT Bold" panose="020F0704030504030204" pitchFamily="34" charset="0"/>
            </a:endParaRPr>
          </a:p>
          <a:p>
            <a:r>
              <a:rPr lang="en-US" sz="3600" dirty="0" smtClean="0">
                <a:latin typeface="Arial Rounded MT Bold" panose="020F0704030504030204" pitchFamily="34" charset="0"/>
              </a:rPr>
              <a:t>In symptomatic HIV Infections &amp; AIDS </a:t>
            </a:r>
            <a:endParaRPr lang="en-US" sz="3600" dirty="0" smtClean="0">
              <a:latin typeface="Arial Rounded MT Bold" panose="020F0704030504030204" pitchFamily="34" charset="0"/>
            </a:endParaRPr>
          </a:p>
          <a:p>
            <a:r>
              <a:rPr lang="en-US" sz="3600" dirty="0" smtClean="0">
                <a:latin typeface="Arial Rounded MT Bold" panose="020F0704030504030204" pitchFamily="34" charset="0"/>
              </a:rPr>
              <a:t>In other impairment of immunity response e.g. Leukemia</a:t>
            </a:r>
            <a:endParaRPr lang="en-US" sz="3600" dirty="0" smtClean="0">
              <a:latin typeface="Arial Rounded MT Bold" panose="020F0704030504030204" pitchFamily="34" charset="0"/>
            </a:endParaRPr>
          </a:p>
          <a:p>
            <a:r>
              <a:rPr lang="en-US" sz="3600" dirty="0" smtClean="0">
                <a:latin typeface="Arial Rounded MT Bold" panose="020F0704030504030204" pitchFamily="34" charset="0"/>
              </a:rPr>
              <a:t>Newborns below 2 kg</a:t>
            </a:r>
            <a:endParaRPr lang="en-US" sz="3600" dirty="0" smtClean="0">
              <a:latin typeface="Arial Rounded MT Bold" panose="020F0704030504030204" pitchFamily="34" charset="0"/>
            </a:endParaRPr>
          </a:p>
          <a:p>
            <a:pPr>
              <a:buNone/>
            </a:pPr>
            <a:r>
              <a:rPr lang="en-US" sz="3600" dirty="0" smtClean="0">
                <a:latin typeface="Arial Rounded MT Bold" panose="020F0704030504030204" pitchFamily="34" charset="0"/>
              </a:rPr>
              <a:t>Duration of immunity= many years</a:t>
            </a:r>
            <a:endParaRPr lang="en-US" sz="3600" dirty="0">
              <a:latin typeface="Arial Rounded MT Bold" panose="020F0704030504030204" pitchFamily="34" charset="0"/>
            </a:endParaRPr>
          </a:p>
          <a:p>
            <a:pPr>
              <a:buNone/>
            </a:pPr>
            <a:r>
              <a:rPr lang="en-US" sz="3600" dirty="0">
                <a:latin typeface="Arial Rounded MT Bold" panose="020F0704030504030204" pitchFamily="34" charset="0"/>
              </a:rPr>
              <a:t> </a:t>
            </a:r>
            <a:endParaRPr lang="en-US" sz="36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br>
              <a:rPr lang="en-US" b="1" dirty="0" smtClean="0"/>
            </a:br>
            <a:r>
              <a:rPr lang="en-US" sz="4000" b="1" dirty="0" smtClean="0"/>
              <a:t>(2)</a:t>
            </a:r>
            <a:r>
              <a:rPr lang="en-US" sz="4000" dirty="0" smtClean="0"/>
              <a:t> </a:t>
            </a:r>
            <a:r>
              <a:rPr lang="en-US" sz="4000" b="1" u="sng" dirty="0" smtClean="0"/>
              <a:t>ORAL- POLIO VACCINE</a:t>
            </a:r>
            <a:br>
              <a:rPr lang="en-US" sz="4000" dirty="0" smtClean="0"/>
            </a:br>
            <a:endParaRPr lang="en-US" sz="4000" dirty="0"/>
          </a:p>
        </p:txBody>
      </p:sp>
      <p:sp>
        <p:nvSpPr>
          <p:cNvPr id="3" name="Content Placeholder 2"/>
          <p:cNvSpPr>
            <a:spLocks noGrp="1"/>
          </p:cNvSpPr>
          <p:nvPr>
            <p:ph idx="1"/>
          </p:nvPr>
        </p:nvSpPr>
        <p:spPr>
          <a:xfrm>
            <a:off x="0" y="609600"/>
            <a:ext cx="9144000" cy="6248400"/>
          </a:xfrm>
        </p:spPr>
        <p:txBody>
          <a:bodyPr>
            <a:normAutofit/>
          </a:bodyPr>
          <a:lstStyle/>
          <a:p>
            <a:pPr>
              <a:buFont typeface="Wingdings" panose="05000000000000000000" pitchFamily="2" charset="2"/>
              <a:buChar char="Ø"/>
            </a:pPr>
            <a:r>
              <a:rPr lang="en-US" sz="3600" dirty="0" smtClean="0"/>
              <a:t>It’s a live attenuated vaccine made from 3 types of polio Virus: </a:t>
            </a:r>
            <a:endParaRPr lang="en-US" sz="3600" dirty="0" smtClean="0"/>
          </a:p>
          <a:p>
            <a:pPr>
              <a:buFont typeface="Wingdings" panose="05000000000000000000" pitchFamily="2" charset="2"/>
              <a:buChar char="Ø"/>
            </a:pPr>
            <a:r>
              <a:rPr lang="en-US" sz="3600" dirty="0" err="1" smtClean="0"/>
              <a:t>i</a:t>
            </a:r>
            <a:r>
              <a:rPr lang="en-US" sz="3600" dirty="0" smtClean="0"/>
              <a:t>- </a:t>
            </a:r>
            <a:r>
              <a:rPr lang="en-US" sz="3600" dirty="0" err="1" smtClean="0"/>
              <a:t>Brunhilde</a:t>
            </a:r>
            <a:r>
              <a:rPr lang="en-US" sz="3600" dirty="0" smtClean="0"/>
              <a:t> </a:t>
            </a:r>
            <a:endParaRPr lang="en-US" sz="3600" dirty="0" smtClean="0"/>
          </a:p>
          <a:p>
            <a:pPr>
              <a:buFont typeface="Wingdings" panose="05000000000000000000" pitchFamily="2" charset="2"/>
              <a:buChar char="Ø"/>
            </a:pPr>
            <a:r>
              <a:rPr lang="en-US" sz="3600" dirty="0" smtClean="0"/>
              <a:t>Ii- Lansing</a:t>
            </a:r>
            <a:endParaRPr lang="en-US" sz="3600" dirty="0" smtClean="0"/>
          </a:p>
          <a:p>
            <a:pPr>
              <a:buFont typeface="Wingdings" panose="05000000000000000000" pitchFamily="2" charset="2"/>
              <a:buChar char="Ø"/>
            </a:pPr>
            <a:r>
              <a:rPr lang="en-US" sz="3600" dirty="0" smtClean="0"/>
              <a:t>Iii- Leon</a:t>
            </a:r>
            <a:endParaRPr lang="en-US" sz="3600" dirty="0" smtClean="0"/>
          </a:p>
          <a:p>
            <a:pPr>
              <a:buFont typeface="Wingdings" panose="05000000000000000000" pitchFamily="2" charset="2"/>
              <a:buChar char="Ø"/>
            </a:pPr>
            <a:r>
              <a:rPr lang="en-US" sz="3600" dirty="0" smtClean="0"/>
              <a:t>It stimulates the body to produce antibodies against polio virus</a:t>
            </a:r>
            <a:endParaRPr lang="en-US" sz="3600" dirty="0" smtClean="0"/>
          </a:p>
          <a:p>
            <a:pPr>
              <a:buNone/>
            </a:pPr>
            <a:endParaRPr lang="en-US" b="1" dirty="0" smtClean="0"/>
          </a:p>
          <a:p>
            <a:pPr>
              <a:buNone/>
            </a:pPr>
            <a:endParaRPr lang="en-US" dirty="0" smtClean="0"/>
          </a:p>
          <a:p>
            <a:pPr>
              <a:buFont typeface="Wingdings" panose="05000000000000000000" pitchFamily="2" charset="2"/>
              <a:buChar char="ü"/>
            </a:pPr>
            <a:endParaRPr lang="en-US" dirty="0" smtClean="0"/>
          </a:p>
          <a:p>
            <a:pPr>
              <a:buFont typeface="Wingdings" panose="05000000000000000000"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11162"/>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a:bodyPr>
          <a:lstStyle/>
          <a:p>
            <a:pPr>
              <a:buFont typeface="Wingdings" panose="05000000000000000000" pitchFamily="2" charset="2"/>
              <a:buChar char="Ø"/>
            </a:pPr>
            <a:r>
              <a:rPr lang="en-US" sz="3600" dirty="0" smtClean="0"/>
              <a:t>Protects the child from poliomyelitis caused by the 3 strains of polio virus and it gives active artificial immunity.</a:t>
            </a:r>
            <a:endParaRPr lang="en-US" sz="3600" dirty="0" smtClean="0"/>
          </a:p>
          <a:p>
            <a:pPr>
              <a:buFont typeface="Wingdings" panose="05000000000000000000" pitchFamily="2" charset="2"/>
              <a:buChar char="Ø"/>
            </a:pPr>
            <a:r>
              <a:rPr lang="en-US" sz="3600" dirty="0" smtClean="0"/>
              <a:t>It’s given at birth (birth polio) birth, weight should be 2kgs and above and given within 2weeks after birth. </a:t>
            </a:r>
            <a:endParaRPr lang="en-US" sz="3600" dirty="0" smtClean="0"/>
          </a:p>
          <a:p>
            <a:pPr>
              <a:buFont typeface="Wingdings" panose="05000000000000000000" pitchFamily="2" charset="2"/>
              <a:buChar char="Ø"/>
            </a:pPr>
            <a:r>
              <a:rPr lang="en-US" sz="3600" dirty="0" smtClean="0"/>
              <a:t>1</a:t>
            </a:r>
            <a:r>
              <a:rPr lang="en-US" sz="3600" baseline="30000" dirty="0" smtClean="0"/>
              <a:t>st</a:t>
            </a:r>
            <a:r>
              <a:rPr lang="en-US" sz="3600" dirty="0" smtClean="0"/>
              <a:t> polio is given after 6 weeks, 2</a:t>
            </a:r>
            <a:r>
              <a:rPr lang="en-US" sz="3600" baseline="30000" dirty="0" smtClean="0"/>
              <a:t>nd</a:t>
            </a:r>
            <a:r>
              <a:rPr lang="en-US" sz="3600" dirty="0" smtClean="0"/>
              <a:t> polio at 10 wks &amp; 3</a:t>
            </a:r>
            <a:r>
              <a:rPr lang="en-US" sz="3600" baseline="30000" dirty="0" smtClean="0"/>
              <a:t>rd</a:t>
            </a:r>
            <a:r>
              <a:rPr lang="en-US" sz="3600" dirty="0" smtClean="0"/>
              <a:t> polio at 14 wks. </a:t>
            </a:r>
            <a:r>
              <a:rPr lang="en-US" sz="3600" dirty="0" smtClean="0">
                <a:solidFill>
                  <a:srgbClr val="FF0000"/>
                </a:solidFill>
              </a:rPr>
              <a:t>NB: repeated during national immunization day</a:t>
            </a:r>
            <a:endParaRPr lang="en-US" sz="3600" dirty="0" smtClean="0">
              <a:solidFill>
                <a:srgbClr val="FF0000"/>
              </a:solidFill>
            </a:endParaRP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br>
              <a:rPr lang="en-US" b="1" u="sng" dirty="0" smtClean="0"/>
            </a:br>
            <a:r>
              <a:rPr lang="en-US" b="1" u="sng" dirty="0" smtClean="0"/>
              <a:t>DOSE </a:t>
            </a:r>
            <a:br>
              <a:rPr lang="en-US" dirty="0" smtClean="0"/>
            </a:br>
            <a:endParaRPr lang="en-US" dirty="0"/>
          </a:p>
        </p:txBody>
      </p:sp>
      <p:sp>
        <p:nvSpPr>
          <p:cNvPr id="3" name="Content Placeholder 2"/>
          <p:cNvSpPr>
            <a:spLocks noGrp="1"/>
          </p:cNvSpPr>
          <p:nvPr>
            <p:ph idx="1"/>
          </p:nvPr>
        </p:nvSpPr>
        <p:spPr>
          <a:xfrm>
            <a:off x="0" y="381000"/>
            <a:ext cx="9144000" cy="6477000"/>
          </a:xfrm>
        </p:spPr>
        <p:txBody>
          <a:bodyPr>
            <a:normAutofit lnSpcReduction="10000"/>
          </a:bodyPr>
          <a:lstStyle/>
          <a:p>
            <a:pPr>
              <a:buNone/>
            </a:pPr>
            <a:r>
              <a:rPr lang="en-US" b="1" dirty="0"/>
              <a:t> </a:t>
            </a:r>
            <a:endParaRPr lang="en-US" dirty="0"/>
          </a:p>
          <a:p>
            <a:pPr>
              <a:buFont typeface="Wingdings" panose="05000000000000000000" pitchFamily="2" charset="2"/>
              <a:buChar char="§"/>
            </a:pPr>
            <a:r>
              <a:rPr lang="en-US" sz="3600" b="1" dirty="0" smtClean="0"/>
              <a:t>Rout</a:t>
            </a:r>
            <a:r>
              <a:rPr lang="en-US" sz="3600" dirty="0" smtClean="0"/>
              <a:t>: Oral</a:t>
            </a:r>
            <a:endParaRPr lang="en-US" sz="3600" dirty="0" smtClean="0"/>
          </a:p>
          <a:p>
            <a:pPr>
              <a:buFont typeface="Wingdings" panose="05000000000000000000" pitchFamily="2" charset="2"/>
              <a:buChar char="§"/>
            </a:pPr>
            <a:r>
              <a:rPr lang="en-US" sz="3600" b="1" dirty="0" smtClean="0"/>
              <a:t>Dose: </a:t>
            </a:r>
            <a:r>
              <a:rPr lang="en-US" sz="3600" dirty="0" smtClean="0"/>
              <a:t>Depends on </a:t>
            </a:r>
            <a:r>
              <a:rPr lang="en-US" sz="3600" dirty="0"/>
              <a:t>manufacturers </a:t>
            </a:r>
            <a:r>
              <a:rPr lang="en-US" sz="3600" dirty="0" smtClean="0"/>
              <a:t>instructions i.e.</a:t>
            </a:r>
            <a:r>
              <a:rPr lang="en-US" sz="3600" b="1" dirty="0" smtClean="0"/>
              <a:t> </a:t>
            </a:r>
            <a:r>
              <a:rPr lang="en-US" sz="3600" dirty="0" smtClean="0"/>
              <a:t>2 drops </a:t>
            </a:r>
            <a:endParaRPr lang="en-US" sz="3600" dirty="0" smtClean="0"/>
          </a:p>
          <a:p>
            <a:pPr>
              <a:buFont typeface="Wingdings" panose="05000000000000000000" pitchFamily="2" charset="2"/>
              <a:buChar char="§"/>
            </a:pPr>
            <a:r>
              <a:rPr lang="en-US" sz="3600" dirty="0" smtClean="0"/>
              <a:t>Don’t </a:t>
            </a:r>
            <a:r>
              <a:rPr lang="en-US" sz="3600" dirty="0"/>
              <a:t>administer if the interval is less than 4 weeks because the child may develop the disease </a:t>
            </a:r>
            <a:endParaRPr lang="en-US" sz="3600" dirty="0" smtClean="0"/>
          </a:p>
          <a:p>
            <a:pPr>
              <a:buFont typeface="Wingdings" panose="05000000000000000000" pitchFamily="2" charset="2"/>
              <a:buChar char="§"/>
            </a:pPr>
            <a:r>
              <a:rPr lang="en-US" sz="3600" dirty="0" smtClean="0"/>
              <a:t>In Africa 4 doses are administered as primary immunization in the 1</a:t>
            </a:r>
            <a:r>
              <a:rPr lang="en-US" sz="3600" baseline="30000" dirty="0" smtClean="0"/>
              <a:t>st</a:t>
            </a:r>
            <a:r>
              <a:rPr lang="en-US" sz="3600" dirty="0" smtClean="0"/>
              <a:t>  yr of life.</a:t>
            </a:r>
            <a:endParaRPr lang="en-US" sz="3600" dirty="0" smtClean="0"/>
          </a:p>
          <a:p>
            <a:pPr>
              <a:buFont typeface="Wingdings" panose="05000000000000000000" pitchFamily="2" charset="2"/>
              <a:buChar char="§"/>
            </a:pPr>
            <a:r>
              <a:rPr lang="en-US" sz="3600" dirty="0" smtClean="0"/>
              <a:t>Duration of immunity : around 6 years</a:t>
            </a:r>
            <a:endParaRPr lang="en-US" sz="3600" dirty="0"/>
          </a:p>
          <a:p>
            <a:pPr>
              <a:buNone/>
            </a:pPr>
            <a:r>
              <a:rPr lang="en-US" sz="3600" dirty="0"/>
              <a:t> </a:t>
            </a:r>
            <a:endParaRPr lang="en-US" sz="3600" dirty="0"/>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br>
              <a:rPr lang="en-US" b="1" dirty="0" smtClean="0"/>
            </a:br>
            <a:r>
              <a:rPr lang="en-US" b="1" dirty="0" smtClean="0"/>
              <a:t>Contraindications </a:t>
            </a:r>
            <a:br>
              <a:rPr lang="en-US" dirty="0" smtClean="0"/>
            </a:br>
            <a:endParaRPr lang="en-US" dirty="0"/>
          </a:p>
        </p:txBody>
      </p:sp>
      <p:sp>
        <p:nvSpPr>
          <p:cNvPr id="3" name="Content Placeholder 2"/>
          <p:cNvSpPr>
            <a:spLocks noGrp="1"/>
          </p:cNvSpPr>
          <p:nvPr>
            <p:ph idx="1"/>
          </p:nvPr>
        </p:nvSpPr>
        <p:spPr>
          <a:xfrm>
            <a:off x="0" y="762000"/>
            <a:ext cx="9144000" cy="6096000"/>
          </a:xfrm>
        </p:spPr>
        <p:txBody>
          <a:bodyPr/>
          <a:lstStyle/>
          <a:p>
            <a:r>
              <a:rPr lang="en-US" sz="4000" b="1" dirty="0" smtClean="0"/>
              <a:t> </a:t>
            </a:r>
            <a:r>
              <a:rPr lang="en-US" sz="4000" dirty="0" smtClean="0"/>
              <a:t>Children with severe diarrhea( it is not dangerous),but because viruses that’s causes these conditions do not allow polio vaccine to attach itself on mucosal lining, there4 vomited/ passed via the stool </a:t>
            </a:r>
            <a:endParaRPr lang="en-US" sz="4000" dirty="0" smtClean="0"/>
          </a:p>
          <a:p>
            <a:r>
              <a:rPr lang="en-US" sz="4000" dirty="0" smtClean="0"/>
              <a:t>Impaired immunity e.g. due to HIV/AIDS. </a:t>
            </a:r>
            <a:endParaRPr lang="en-US" sz="4000"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u="sng" dirty="0" smtClean="0"/>
            </a:br>
            <a:r>
              <a:rPr lang="en-US" b="1" dirty="0" smtClean="0"/>
              <a:t>Oral Polio Vaccine Administration.</a:t>
            </a:r>
            <a:br>
              <a:rPr lang="en-US" b="1" dirty="0" smtClean="0"/>
            </a:br>
            <a:r>
              <a:rPr lang="en-US" dirty="0" smtClean="0"/>
              <a:t> </a:t>
            </a:r>
            <a:endParaRPr lang="en-US" dirty="0"/>
          </a:p>
        </p:txBody>
      </p:sp>
      <p:sp>
        <p:nvSpPr>
          <p:cNvPr id="3" name="Content Placeholder 2"/>
          <p:cNvSpPr>
            <a:spLocks noGrp="1"/>
          </p:cNvSpPr>
          <p:nvPr>
            <p:ph idx="1"/>
          </p:nvPr>
        </p:nvSpPr>
        <p:spPr>
          <a:xfrm>
            <a:off x="0" y="457200"/>
            <a:ext cx="9144000" cy="6400800"/>
          </a:xfrm>
        </p:spPr>
        <p:txBody>
          <a:bodyPr>
            <a:normAutofit/>
          </a:bodyPr>
          <a:lstStyle/>
          <a:p>
            <a:pPr>
              <a:buFont typeface="Wingdings" panose="05000000000000000000" pitchFamily="2" charset="2"/>
              <a:buChar char="ü"/>
            </a:pPr>
            <a:r>
              <a:rPr lang="en-US" sz="2800" b="1" dirty="0"/>
              <a:t> </a:t>
            </a:r>
            <a:r>
              <a:rPr lang="en-US" sz="3600" dirty="0" smtClean="0"/>
              <a:t>Give </a:t>
            </a:r>
            <a:r>
              <a:rPr lang="en-US" sz="3600" dirty="0"/>
              <a:t>2-3 drops using a dropper. The dropper should not touch baby’s lips or tongue </a:t>
            </a:r>
            <a:r>
              <a:rPr lang="en-US" sz="3600" dirty="0" smtClean="0"/>
              <a:t>Ensure </a:t>
            </a:r>
            <a:r>
              <a:rPr lang="en-US" sz="3600" dirty="0"/>
              <a:t>the baby has swallowed the vaccine. </a:t>
            </a:r>
            <a:endParaRPr lang="en-US" sz="3600" dirty="0" smtClean="0"/>
          </a:p>
          <a:p>
            <a:pPr>
              <a:buFont typeface="Wingdings" panose="05000000000000000000" pitchFamily="2" charset="2"/>
              <a:buChar char="ü"/>
            </a:pPr>
            <a:r>
              <a:rPr lang="en-US" sz="3600" dirty="0" smtClean="0"/>
              <a:t>If </a:t>
            </a:r>
            <a:r>
              <a:rPr lang="en-US" sz="3600" dirty="0"/>
              <a:t>the baby spits out the vaccine, make sure you repeat. Explain to the mother and give a return date i.e. after 4 weeks </a:t>
            </a:r>
            <a:r>
              <a:rPr lang="en-US" sz="3600" dirty="0" smtClean="0"/>
              <a:t>(28 days) &amp; </a:t>
            </a:r>
            <a:r>
              <a:rPr lang="en-US" sz="3600" dirty="0"/>
              <a:t>should always keep the record to show the immunization given </a:t>
            </a:r>
            <a:endParaRPr lang="en-US" sz="3600" dirty="0"/>
          </a:p>
          <a:p>
            <a:pPr>
              <a:buNone/>
            </a:pPr>
            <a:r>
              <a:rPr lang="en-US" sz="3600" b="1" dirty="0"/>
              <a:t>NB: </a:t>
            </a:r>
            <a:r>
              <a:rPr lang="en-US" sz="3600" dirty="0"/>
              <a:t>In case of an </a:t>
            </a:r>
            <a:r>
              <a:rPr lang="en-US" sz="3600" dirty="0" smtClean="0"/>
              <a:t>epidemic </a:t>
            </a:r>
            <a:r>
              <a:rPr lang="en-US" sz="3600" dirty="0"/>
              <a:t>(outbreak) give mass immunization at the earliest indication of the outbreak. E.g. </a:t>
            </a:r>
            <a:r>
              <a:rPr lang="en-US" sz="3600" dirty="0" smtClean="0"/>
              <a:t>to all under 5 yrs children. </a:t>
            </a:r>
            <a:endParaRPr lang="en-US" sz="3600" dirty="0"/>
          </a:p>
          <a:p>
            <a:pPr>
              <a:buNone/>
            </a:pPr>
            <a:endParaRPr lang="en-US" sz="3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smtClean="0"/>
              <a:t>ROTA VIRUS VACCINE</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3600" dirty="0" smtClean="0"/>
              <a:t>Rota virus is the most common cause of diarrhea illness in children worldwide.</a:t>
            </a:r>
            <a:endParaRPr lang="en-US" sz="3600" dirty="0" smtClean="0"/>
          </a:p>
          <a:p>
            <a:r>
              <a:rPr lang="en-US" sz="3600" b="1" dirty="0" smtClean="0"/>
              <a:t>live attenuated vaccine</a:t>
            </a:r>
            <a:endParaRPr lang="en-US" sz="3600" b="1" dirty="0" smtClean="0"/>
          </a:p>
          <a:p>
            <a:r>
              <a:rPr lang="en-US" sz="3600" dirty="0" smtClean="0"/>
              <a:t>It is very infectious with high morbidity &amp; mortality rates esp. in developing countries.</a:t>
            </a:r>
            <a:endParaRPr lang="en-US" sz="3600" dirty="0" smtClean="0"/>
          </a:p>
          <a:p>
            <a:r>
              <a:rPr lang="en-US" sz="3600" dirty="0" smtClean="0"/>
              <a:t>Rota virus was discovered in 1973 by Ruth Bishop.</a:t>
            </a:r>
            <a:endParaRPr lang="en-US" sz="3600" dirty="0" smtClean="0"/>
          </a:p>
          <a:p>
            <a:r>
              <a:rPr lang="en-US" sz="3600" dirty="0" smtClean="0"/>
              <a:t>It is spread via </a:t>
            </a:r>
            <a:r>
              <a:rPr lang="en-US" sz="3600" dirty="0" err="1" smtClean="0"/>
              <a:t>faecal</a:t>
            </a:r>
            <a:r>
              <a:rPr lang="en-US" sz="3600" dirty="0" smtClean="0"/>
              <a:t> oral route ( 5 Fs ) </a:t>
            </a:r>
            <a:endParaRPr lang="en-US" sz="36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a:t>
            </a:r>
            <a:r>
              <a:rPr lang="en-US" dirty="0"/>
              <a:t>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Immunity</a:t>
            </a:r>
            <a:r>
              <a:rPr lang="en-US" dirty="0"/>
              <a:t> is the ability of the body to resist harmful disease organisms that can cause </a:t>
            </a:r>
            <a:r>
              <a:rPr lang="en-US" dirty="0" smtClean="0"/>
              <a:t>infectious diseases. </a:t>
            </a:r>
            <a:endParaRPr lang="en-US" dirty="0" smtClean="0"/>
          </a:p>
          <a:p>
            <a:r>
              <a:rPr lang="en-US" dirty="0" smtClean="0"/>
              <a:t> </a:t>
            </a:r>
            <a:r>
              <a:rPr lang="en-US" b="1" dirty="0"/>
              <a:t>I</a:t>
            </a:r>
            <a:r>
              <a:rPr lang="en-US" b="1" dirty="0" smtClean="0"/>
              <a:t>mmunology</a:t>
            </a:r>
            <a:r>
              <a:rPr lang="en-US" dirty="0" smtClean="0"/>
              <a:t> </a:t>
            </a:r>
            <a:r>
              <a:rPr lang="en-US" dirty="0"/>
              <a:t>is study of the origin, structure and function of the immune system</a:t>
            </a:r>
            <a:r>
              <a:rPr lang="en-US" dirty="0" smtClean="0"/>
              <a:t>.</a:t>
            </a:r>
            <a:endParaRPr lang="en-US" dirty="0" smtClean="0"/>
          </a:p>
          <a:p>
            <a:r>
              <a:rPr lang="en-US" dirty="0"/>
              <a:t>Vaccines are one of the success stories in the history of public health that have greatly reduced</a:t>
            </a:r>
            <a:endParaRPr lang="en-US" dirty="0"/>
          </a:p>
          <a:p>
            <a:pPr marL="0" indent="0">
              <a:buNone/>
            </a:pPr>
            <a:r>
              <a:rPr lang="en-US" b="1" dirty="0"/>
              <a:t>morbidity </a:t>
            </a:r>
            <a:r>
              <a:rPr lang="en-US" b="1" dirty="0" smtClean="0"/>
              <a:t>and mortality </a:t>
            </a:r>
            <a:r>
              <a:rPr lang="en-US" dirty="0"/>
              <a:t>worldwide</a:t>
            </a:r>
            <a:r>
              <a:rPr lang="en-US" dirty="0" smtClean="0"/>
              <a:t>.</a:t>
            </a:r>
            <a:endParaRPr lang="en-US" dirty="0" smtClean="0"/>
          </a:p>
          <a:p>
            <a:r>
              <a:rPr lang="en-US" dirty="0" smtClean="0"/>
              <a:t> </a:t>
            </a:r>
            <a:r>
              <a:rPr lang="en-US" b="1" dirty="0"/>
              <a:t>Vaccinology</a:t>
            </a:r>
            <a:r>
              <a:rPr lang="en-US" dirty="0"/>
              <a:t> began with the success of Jenner’s and </a:t>
            </a:r>
            <a:r>
              <a:rPr lang="en-US" dirty="0" smtClean="0"/>
              <a:t>Pasteur’s vaccines </a:t>
            </a:r>
            <a:r>
              <a:rPr lang="en-US" dirty="0"/>
              <a:t>against smallpox, anthrax and rabies.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solidFill>
                  <a:srgbClr val="FF0000"/>
                </a:solidFill>
              </a:rPr>
              <a:t>2 oral Rota virus vaccines</a:t>
            </a:r>
            <a:endParaRPr lang="en-US" b="1"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a:bodyPr>
          <a:lstStyle/>
          <a:p>
            <a:pPr marL="514350" indent="-514350">
              <a:buNone/>
            </a:pPr>
            <a:r>
              <a:rPr lang="en-US" dirty="0" smtClean="0">
                <a:latin typeface="Times New Roman" panose="02020603050405020304" charset="0"/>
                <a:cs typeface="Times New Roman" panose="02020603050405020304" charset="0"/>
              </a:rPr>
              <a:t>Currently there are 4 oral Rotavirus vaccines marketed internationally</a:t>
            </a:r>
            <a:endParaRPr lang="en-US" dirty="0" smtClean="0">
              <a:latin typeface="Times New Roman" panose="02020603050405020304" charset="0"/>
              <a:cs typeface="Times New Roman" panose="02020603050405020304" charset="0"/>
            </a:endParaRPr>
          </a:p>
          <a:p>
            <a:pPr marL="514350" indent="-514350">
              <a:buFont typeface="+mj-lt"/>
              <a:buAutoNum type="arabicPeriod"/>
            </a:pPr>
            <a:r>
              <a:rPr lang="en-US" dirty="0" err="1" smtClean="0">
                <a:latin typeface="Times New Roman" panose="02020603050405020304" charset="0"/>
                <a:cs typeface="Times New Roman" panose="02020603050405020304" charset="0"/>
              </a:rPr>
              <a:t>Rotarix </a:t>
            </a:r>
            <a:endParaRPr lang="en-US" dirty="0" err="1" smtClean="0">
              <a:latin typeface="Times New Roman" panose="02020603050405020304" charset="0"/>
              <a:cs typeface="Times New Roman" panose="02020603050405020304" charset="0"/>
            </a:endParaRPr>
          </a:p>
          <a:p>
            <a:pPr marL="514350" indent="-514350">
              <a:buFont typeface="+mj-lt"/>
              <a:buAutoNum type="arabicPeriod"/>
            </a:pPr>
            <a:r>
              <a:rPr lang="en-US" dirty="0" err="1" smtClean="0">
                <a:latin typeface="Times New Roman" panose="02020603050405020304" charset="0"/>
                <a:cs typeface="Times New Roman" panose="02020603050405020304" charset="0"/>
              </a:rPr>
              <a:t>RotaTeq</a:t>
            </a:r>
            <a:r>
              <a:rPr lang="en-US" dirty="0" smtClean="0">
                <a:latin typeface="Times New Roman" panose="02020603050405020304" charset="0"/>
                <a:cs typeface="Times New Roman" panose="02020603050405020304" charset="0"/>
              </a:rPr>
              <a:t> </a:t>
            </a:r>
            <a:endParaRPr lang="en-US" dirty="0" smtClean="0">
              <a:latin typeface="Times New Roman" panose="02020603050405020304" charset="0"/>
              <a:cs typeface="Times New Roman" panose="02020603050405020304" charset="0"/>
            </a:endParaRPr>
          </a:p>
          <a:p>
            <a:pPr marL="514350" indent="-514350">
              <a:buFont typeface="+mj-lt"/>
              <a:buAutoNum type="arabicPeriod"/>
            </a:pPr>
            <a:r>
              <a:rPr lang="en-US" dirty="0" smtClean="0">
                <a:latin typeface="Times New Roman" panose="02020603050405020304" charset="0"/>
                <a:cs typeface="Times New Roman" panose="02020603050405020304" charset="0"/>
              </a:rPr>
              <a:t>Rota vac</a:t>
            </a:r>
            <a:endParaRPr lang="en-US" dirty="0" smtClean="0">
              <a:latin typeface="Times New Roman" panose="02020603050405020304" charset="0"/>
              <a:cs typeface="Times New Roman" panose="02020603050405020304" charset="0"/>
            </a:endParaRPr>
          </a:p>
          <a:p>
            <a:pPr marL="514350" indent="-514350">
              <a:buFont typeface="+mj-lt"/>
              <a:buAutoNum type="arabicPeriod"/>
            </a:pPr>
            <a:r>
              <a:rPr lang="en-US" dirty="0" smtClean="0">
                <a:latin typeface="Times New Roman" panose="02020603050405020304" charset="0"/>
                <a:cs typeface="Times New Roman" panose="02020603050405020304" charset="0"/>
              </a:rPr>
              <a:t>rota siil</a:t>
            </a:r>
            <a:endParaRPr lang="en-US" dirty="0" smtClean="0">
              <a:latin typeface="Times New Roman" panose="02020603050405020304" charset="0"/>
              <a:cs typeface="Times New Roman" panose="02020603050405020304" charset="0"/>
            </a:endParaRPr>
          </a:p>
          <a:p>
            <a:pPr marL="0" indent="0">
              <a:buFont typeface="+mj-lt"/>
              <a:buNone/>
            </a:pPr>
            <a:r>
              <a:rPr lang="en-US" dirty="0" smtClean="0">
                <a:latin typeface="Times New Roman" panose="02020603050405020304" charset="0"/>
                <a:cs typeface="Times New Roman" panose="02020603050405020304" charset="0"/>
              </a:rPr>
              <a:t>administered  </a:t>
            </a:r>
            <a:r>
              <a:rPr lang="en-US" b="1" dirty="0" smtClean="0">
                <a:latin typeface="Times New Roman" panose="02020603050405020304" charset="0"/>
                <a:cs typeface="Times New Roman" panose="02020603050405020304" charset="0"/>
              </a:rPr>
              <a:t>(5drops)</a:t>
            </a:r>
            <a:endParaRPr lang="en-US" dirty="0" smtClean="0">
              <a:latin typeface="Times New Roman" panose="02020603050405020304" charset="0"/>
              <a:cs typeface="Times New Roman" panose="02020603050405020304" charset="0"/>
            </a:endParaRPr>
          </a:p>
          <a:p>
            <a:pPr marL="0" indent="0">
              <a:buFont typeface="+mj-lt"/>
              <a:buNone/>
            </a:pPr>
            <a:r>
              <a:rPr lang="en-US" dirty="0" smtClean="0">
                <a:latin typeface="Times New Roman" panose="02020603050405020304" charset="0"/>
                <a:cs typeface="Times New Roman" panose="02020603050405020304" charset="0"/>
              </a:rPr>
              <a:t>Doses 5 in one vial</a:t>
            </a:r>
            <a:endParaRPr lang="en-US" dirty="0" smtClean="0">
              <a:latin typeface="Times New Roman" panose="02020603050405020304" charset="0"/>
              <a:cs typeface="Times New Roman" panose="02020603050405020304" charset="0"/>
            </a:endParaRPr>
          </a:p>
          <a:p>
            <a:pPr marL="0" indent="0">
              <a:buFont typeface="+mj-lt"/>
              <a:buNone/>
            </a:pPr>
            <a:r>
              <a:rPr lang="en-US" dirty="0" smtClean="0">
                <a:solidFill>
                  <a:srgbClr val="FF0000"/>
                </a:solidFill>
                <a:latin typeface="Times New Roman" panose="02020603050405020304" charset="0"/>
                <a:cs typeface="Times New Roman" panose="02020603050405020304" charset="0"/>
              </a:rPr>
              <a:t>Discard after 6hrs</a:t>
            </a:r>
            <a:endParaRPr lang="en-US" dirty="0" smtClean="0">
              <a:solidFill>
                <a:srgbClr val="FF0000"/>
              </a:solidFill>
              <a:latin typeface="Times New Roman" panose="02020603050405020304" charset="0"/>
              <a:cs typeface="Times New Roman" panose="02020603050405020304" charset="0"/>
            </a:endParaRPr>
          </a:p>
          <a:p>
            <a:pPr marL="514350" indent="-514350">
              <a:buFont typeface="Wingdings" panose="05000000000000000000" pitchFamily="2" charset="2"/>
              <a:buChar char="§"/>
            </a:pPr>
            <a:r>
              <a:rPr lang="en-US" dirty="0" smtClean="0">
                <a:latin typeface="Times New Roman" panose="02020603050405020304" charset="0"/>
                <a:cs typeface="Times New Roman" panose="02020603050405020304" charset="0"/>
              </a:rPr>
              <a:t>Rotavirus vaccine was introduced in the national infant immunization schedule from July 2014</a:t>
            </a:r>
            <a:endParaRPr lang="en-US" dirty="0" smtClean="0">
              <a:latin typeface="Times New Roman" panose="02020603050405020304" charset="0"/>
              <a:cs typeface="Times New Roman" panose="02020603050405020304" charset="0"/>
            </a:endParaRPr>
          </a:p>
          <a:p>
            <a:pPr marL="514350" indent="-514350">
              <a:buFont typeface="Wingdings" panose="05000000000000000000" pitchFamily="2" charset="2"/>
              <a:buChar char="§"/>
            </a:pPr>
            <a:endParaRPr lang="en-US" dirty="0" smtClean="0">
              <a:latin typeface="Times New Roman" panose="02020603050405020304" charset="0"/>
              <a:cs typeface="Times New Roman" panose="02020603050405020304" charset="0"/>
            </a:endParaRPr>
          </a:p>
          <a:p>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b="1" dirty="0" smtClean="0"/>
              <a:t>Protection</a:t>
            </a:r>
            <a:endParaRPr lang="en-US" b="1" dirty="0"/>
          </a:p>
        </p:txBody>
      </p:sp>
      <p:sp>
        <p:nvSpPr>
          <p:cNvPr id="3" name="Content Placeholder 2"/>
          <p:cNvSpPr>
            <a:spLocks noGrp="1"/>
          </p:cNvSpPr>
          <p:nvPr>
            <p:ph idx="1"/>
          </p:nvPr>
        </p:nvSpPr>
        <p:spPr>
          <a:xfrm>
            <a:off x="0" y="533400"/>
            <a:ext cx="9144000" cy="6324600"/>
          </a:xfrm>
        </p:spPr>
        <p:txBody>
          <a:bodyPr>
            <a:noAutofit/>
          </a:bodyPr>
          <a:lstStyle/>
          <a:p>
            <a:r>
              <a:rPr lang="en-US" sz="3400" dirty="0" smtClean="0"/>
              <a:t>Rotavirus vaccine only prevent diarrhoea/vomiting caused by Rotavirus only but not other germs.</a:t>
            </a:r>
            <a:endParaRPr lang="en-US" sz="3400" dirty="0" smtClean="0"/>
          </a:p>
          <a:p>
            <a:r>
              <a:rPr lang="en-US" sz="3400" dirty="0" smtClean="0"/>
              <a:t>Route of administration: oral </a:t>
            </a:r>
            <a:endParaRPr lang="en-US" sz="3400" dirty="0" smtClean="0"/>
          </a:p>
          <a:p>
            <a:r>
              <a:rPr lang="en-US" sz="3400" dirty="0" smtClean="0"/>
              <a:t>Storage temp. +2 to +8 degree C, protected from light &amp; </a:t>
            </a:r>
            <a:r>
              <a:rPr lang="en-US" sz="3400" dirty="0" err="1" smtClean="0"/>
              <a:t>shd</a:t>
            </a:r>
            <a:r>
              <a:rPr lang="en-US" sz="3400" dirty="0" smtClean="0"/>
              <a:t> </a:t>
            </a:r>
            <a:r>
              <a:rPr lang="en-US" sz="3400" dirty="0" smtClean="0">
                <a:solidFill>
                  <a:srgbClr val="FF0000"/>
                </a:solidFill>
              </a:rPr>
              <a:t>not be frozen </a:t>
            </a:r>
            <a:r>
              <a:rPr lang="en-US" sz="3400" dirty="0" smtClean="0"/>
              <a:t>= </a:t>
            </a:r>
            <a:r>
              <a:rPr lang="en-US" sz="3400" dirty="0" smtClean="0">
                <a:solidFill>
                  <a:srgbClr val="7030A0"/>
                </a:solidFill>
              </a:rPr>
              <a:t>lose potency </a:t>
            </a:r>
            <a:endParaRPr lang="en-US" sz="3400" dirty="0" smtClean="0">
              <a:solidFill>
                <a:srgbClr val="7030A0"/>
              </a:solidFill>
            </a:endParaRPr>
          </a:p>
          <a:p>
            <a:r>
              <a:rPr lang="en-US" sz="3400" dirty="0" smtClean="0"/>
              <a:t>Vaccine vial monitor(VVM 14)</a:t>
            </a:r>
            <a:endParaRPr lang="en-US" sz="3400" dirty="0" smtClean="0"/>
          </a:p>
          <a:p>
            <a:r>
              <a:rPr lang="en-US" sz="3400" dirty="0" smtClean="0"/>
              <a:t>Shelf life: 36 months from manufacturing date stored at appropriate temp.</a:t>
            </a:r>
            <a:endParaRPr lang="en-US" sz="3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r>
              <a:rPr lang="en-US" sz="3600" b="1" dirty="0" smtClean="0"/>
              <a:t>Rotavirus co-administration</a:t>
            </a:r>
            <a:endParaRPr lang="en-US" sz="3600" b="1" dirty="0"/>
          </a:p>
        </p:txBody>
      </p:sp>
      <p:sp>
        <p:nvSpPr>
          <p:cNvPr id="3" name="Content Placeholder 2"/>
          <p:cNvSpPr>
            <a:spLocks noGrp="1"/>
          </p:cNvSpPr>
          <p:nvPr>
            <p:ph idx="1"/>
          </p:nvPr>
        </p:nvSpPr>
        <p:spPr>
          <a:xfrm>
            <a:off x="0" y="533400"/>
            <a:ext cx="9144000" cy="6324600"/>
          </a:xfrm>
        </p:spPr>
        <p:txBody>
          <a:bodyPr>
            <a:normAutofit lnSpcReduction="20000"/>
          </a:bodyPr>
          <a:lstStyle/>
          <a:p>
            <a:r>
              <a:rPr lang="en-US" sz="3600" dirty="0" smtClean="0"/>
              <a:t>It is administered together with </a:t>
            </a:r>
            <a:r>
              <a:rPr lang="en-US" sz="3600" dirty="0" err="1" smtClean="0"/>
              <a:t>penta</a:t>
            </a:r>
            <a:r>
              <a:rPr lang="en-US" sz="3600" dirty="0" smtClean="0"/>
              <a:t> valent &amp; OPV</a:t>
            </a:r>
            <a:endParaRPr lang="en-US" sz="3600" dirty="0" smtClean="0"/>
          </a:p>
          <a:p>
            <a:r>
              <a:rPr lang="en-US" sz="3600" dirty="0" smtClean="0"/>
              <a:t>Give rotavirus 1</a:t>
            </a:r>
            <a:r>
              <a:rPr lang="en-US" sz="3600" baseline="30000" dirty="0" smtClean="0"/>
              <a:t>st</a:t>
            </a:r>
            <a:r>
              <a:rPr lang="en-US" sz="3600" dirty="0" smtClean="0"/>
              <a:t> &amp; then administer other routine childhood vaccines</a:t>
            </a:r>
            <a:endParaRPr lang="en-US" sz="3600" dirty="0" smtClean="0"/>
          </a:p>
          <a:p>
            <a:pPr>
              <a:buNone/>
            </a:pPr>
            <a:r>
              <a:rPr lang="en-US" sz="3600" b="1" dirty="0" smtClean="0">
                <a:solidFill>
                  <a:srgbClr val="FF0000"/>
                </a:solidFill>
              </a:rPr>
              <a:t>       Given in three doses</a:t>
            </a:r>
            <a:endParaRPr lang="en-US" sz="3600" b="1" dirty="0" smtClean="0">
              <a:solidFill>
                <a:srgbClr val="FF0000"/>
              </a:solidFill>
            </a:endParaRPr>
          </a:p>
          <a:p>
            <a:pPr>
              <a:buFont typeface="Wingdings" panose="05000000000000000000" pitchFamily="2" charset="2"/>
              <a:buChar char="Ø"/>
            </a:pPr>
            <a:r>
              <a:rPr lang="en-US" sz="3600" dirty="0" smtClean="0"/>
              <a:t>Rota 1- At 6 wks /at 1</a:t>
            </a:r>
            <a:r>
              <a:rPr lang="en-US" sz="3600" baseline="30000" dirty="0" smtClean="0"/>
              <a:t>st</a:t>
            </a:r>
            <a:r>
              <a:rPr lang="en-US" sz="3600" dirty="0" smtClean="0"/>
              <a:t> contact if child less than 1 YR.</a:t>
            </a:r>
            <a:endParaRPr lang="en-US" sz="3600" dirty="0" smtClean="0"/>
          </a:p>
          <a:p>
            <a:pPr>
              <a:buFont typeface="Wingdings" panose="05000000000000000000" pitchFamily="2" charset="2"/>
              <a:buChar char="Ø"/>
            </a:pPr>
            <a:r>
              <a:rPr lang="en-US" sz="3600" dirty="0" smtClean="0"/>
              <a:t>Rota 2- at 10 wks / 4 wks after Rota 1.</a:t>
            </a:r>
            <a:endParaRPr lang="en-US" sz="3600" dirty="0" smtClean="0"/>
          </a:p>
          <a:p>
            <a:pPr>
              <a:buFont typeface="Wingdings" panose="05000000000000000000" pitchFamily="2" charset="2"/>
              <a:buChar char="Ø"/>
            </a:pPr>
            <a:r>
              <a:rPr lang="en-US" sz="3600" dirty="0" smtClean="0"/>
              <a:t>rota 3 at 14weeks/4weeks after rota 2</a:t>
            </a:r>
            <a:endParaRPr lang="en-US" sz="3600" dirty="0" smtClean="0"/>
          </a:p>
          <a:p>
            <a:pPr>
              <a:buFont typeface="Wingdings" panose="05000000000000000000" pitchFamily="2" charset="2"/>
              <a:buChar char="Ø"/>
            </a:pPr>
            <a:r>
              <a:rPr lang="en-US" sz="3600" dirty="0" smtClean="0"/>
              <a:t>Not beneficial to children aged over 2 years</a:t>
            </a:r>
            <a:endParaRPr lang="en-US" sz="3600" dirty="0" smtClean="0"/>
          </a:p>
          <a:p>
            <a:pPr>
              <a:buFont typeface="Wingdings" panose="05000000000000000000" pitchFamily="2" charset="2"/>
              <a:buChar char="Ø"/>
            </a:pPr>
            <a:r>
              <a:rPr lang="en-US" sz="3600" dirty="0" smtClean="0"/>
              <a:t>In Kenya it’s contraindicated to children above 1yr.</a:t>
            </a:r>
            <a:endParaRPr lang="en-US" sz="3600" dirty="0" smtClean="0"/>
          </a:p>
          <a:p>
            <a:pPr>
              <a:buFont typeface="Wingdings" panose="05000000000000000000" pitchFamily="2" charset="2"/>
              <a:buChar char="Ø"/>
            </a:pPr>
            <a:endParaRPr lang="en-US" sz="3600" dirty="0" smtClean="0"/>
          </a:p>
          <a:p>
            <a:pPr>
              <a:buFont typeface="Wingdings" panose="05000000000000000000"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sz="3600" b="1" dirty="0" smtClean="0">
                <a:solidFill>
                  <a:srgbClr val="FF0000"/>
                </a:solidFill>
              </a:rPr>
              <a:t>Side / adverse effects</a:t>
            </a:r>
            <a:endParaRPr lang="en-US" sz="3600" b="1"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pPr>
              <a:buNone/>
            </a:pPr>
            <a:r>
              <a:rPr lang="en-US" sz="3600" b="1" dirty="0" smtClean="0">
                <a:solidFill>
                  <a:srgbClr val="0070C0"/>
                </a:solidFill>
              </a:rPr>
              <a:t>Gastrointestinal</a:t>
            </a:r>
            <a:endParaRPr lang="en-US" sz="3600" b="1" dirty="0" smtClean="0">
              <a:solidFill>
                <a:srgbClr val="0070C0"/>
              </a:solidFill>
            </a:endParaRPr>
          </a:p>
          <a:p>
            <a:pPr>
              <a:buFont typeface="Wingdings" panose="05000000000000000000" pitchFamily="2" charset="2"/>
              <a:buChar char="ü"/>
            </a:pPr>
            <a:r>
              <a:rPr lang="en-US" sz="3600" dirty="0" smtClean="0"/>
              <a:t>Diarrhoea</a:t>
            </a:r>
            <a:endParaRPr lang="en-US" sz="3600" dirty="0" smtClean="0"/>
          </a:p>
          <a:p>
            <a:pPr>
              <a:buFont typeface="Wingdings" panose="05000000000000000000" pitchFamily="2" charset="2"/>
              <a:buChar char="ü"/>
            </a:pPr>
            <a:r>
              <a:rPr lang="en-US" sz="3600" dirty="0" smtClean="0"/>
              <a:t>Flatulence</a:t>
            </a:r>
            <a:endParaRPr lang="en-US" sz="3600" dirty="0" smtClean="0"/>
          </a:p>
          <a:p>
            <a:pPr>
              <a:buFont typeface="Wingdings" panose="05000000000000000000" pitchFamily="2" charset="2"/>
              <a:buChar char="ü"/>
            </a:pPr>
            <a:r>
              <a:rPr lang="en-US" sz="3600" dirty="0" smtClean="0"/>
              <a:t>Abdominal pain</a:t>
            </a:r>
            <a:endParaRPr lang="en-US" sz="3600" dirty="0" smtClean="0"/>
          </a:p>
          <a:p>
            <a:pPr>
              <a:buNone/>
            </a:pPr>
            <a:r>
              <a:rPr lang="en-US" sz="3600" b="1" dirty="0" smtClean="0">
                <a:solidFill>
                  <a:srgbClr val="0070C0"/>
                </a:solidFill>
              </a:rPr>
              <a:t>Skin irritability</a:t>
            </a:r>
            <a:endParaRPr lang="en-US" sz="3600" b="1" dirty="0" smtClean="0">
              <a:solidFill>
                <a:srgbClr val="0070C0"/>
              </a:solidFill>
            </a:endParaRPr>
          </a:p>
          <a:p>
            <a:pPr>
              <a:buFont typeface="Wingdings" panose="05000000000000000000" pitchFamily="2" charset="2"/>
              <a:buChar char="Ø"/>
            </a:pPr>
            <a:r>
              <a:rPr lang="en-US" sz="3600" dirty="0" smtClean="0"/>
              <a:t>Dermatitis</a:t>
            </a:r>
            <a:endParaRPr lang="en-US" sz="3600" dirty="0" smtClean="0"/>
          </a:p>
          <a:p>
            <a:pPr>
              <a:buFont typeface="Wingdings" panose="05000000000000000000" pitchFamily="2" charset="2"/>
              <a:buChar char="Ø"/>
            </a:pPr>
            <a:r>
              <a:rPr lang="en-US" sz="3600" dirty="0" smtClean="0"/>
              <a:t>Itching</a:t>
            </a:r>
            <a:endParaRPr lang="en-US" sz="3600" dirty="0" smtClean="0"/>
          </a:p>
          <a:p>
            <a:pPr>
              <a:buNone/>
            </a:pPr>
            <a:endParaRPr lang="en-US" sz="3600" b="1" dirty="0">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b="1" dirty="0" smtClean="0">
                <a:solidFill>
                  <a:srgbClr val="FF0000"/>
                </a:solidFill>
              </a:rPr>
              <a:t>Contraindication</a:t>
            </a:r>
            <a:endParaRPr lang="en-US" dirty="0"/>
          </a:p>
        </p:txBody>
      </p:sp>
      <p:sp>
        <p:nvSpPr>
          <p:cNvPr id="3" name="Content Placeholder 2"/>
          <p:cNvSpPr>
            <a:spLocks noGrp="1"/>
          </p:cNvSpPr>
          <p:nvPr>
            <p:ph idx="1"/>
          </p:nvPr>
        </p:nvSpPr>
        <p:spPr>
          <a:xfrm>
            <a:off x="0" y="762000"/>
            <a:ext cx="9144000" cy="6096000"/>
          </a:xfrm>
        </p:spPr>
        <p:txBody>
          <a:bodyPr>
            <a:normAutofit/>
          </a:bodyPr>
          <a:lstStyle/>
          <a:p>
            <a:pPr>
              <a:buNone/>
            </a:pPr>
            <a:r>
              <a:rPr lang="en-US" sz="3600" b="1" dirty="0" smtClean="0">
                <a:solidFill>
                  <a:srgbClr val="0070C0"/>
                </a:solidFill>
              </a:rPr>
              <a:t>Rotavirus should not be administered to children who have:</a:t>
            </a:r>
            <a:endParaRPr lang="en-US" sz="3600" b="1" dirty="0" smtClean="0">
              <a:solidFill>
                <a:srgbClr val="0070C0"/>
              </a:solidFill>
            </a:endParaRPr>
          </a:p>
          <a:p>
            <a:r>
              <a:rPr lang="en-US" sz="3600" dirty="0" err="1" smtClean="0"/>
              <a:t>Hx</a:t>
            </a:r>
            <a:r>
              <a:rPr lang="en-US" sz="3600" dirty="0" smtClean="0"/>
              <a:t> of allergy to either the active substance/ any of the vaccine components</a:t>
            </a:r>
            <a:endParaRPr lang="en-US" sz="3600" dirty="0" smtClean="0"/>
          </a:p>
          <a:p>
            <a:r>
              <a:rPr lang="en-US" sz="3600" dirty="0" err="1" smtClean="0"/>
              <a:t>Hx</a:t>
            </a:r>
            <a:r>
              <a:rPr lang="en-US" sz="3600" dirty="0" smtClean="0"/>
              <a:t> of adverse reactions after previous administration of rotavirus vaccine</a:t>
            </a:r>
            <a:endParaRPr lang="en-US" sz="3600" dirty="0" smtClean="0"/>
          </a:p>
          <a:p>
            <a:r>
              <a:rPr lang="en-US" sz="3600" dirty="0" err="1" smtClean="0"/>
              <a:t>Hx</a:t>
            </a:r>
            <a:r>
              <a:rPr lang="en-US" sz="3600" dirty="0" smtClean="0"/>
              <a:t> of </a:t>
            </a:r>
            <a:r>
              <a:rPr lang="en-US" sz="3600" dirty="0" err="1" smtClean="0"/>
              <a:t>intussusception</a:t>
            </a:r>
            <a:endParaRPr lang="en-US" sz="3600" dirty="0" smtClean="0"/>
          </a:p>
          <a:p>
            <a:r>
              <a:rPr lang="en-US" sz="3600" dirty="0" smtClean="0"/>
              <a:t>Uncorrected congenital malformation of GIT that may predispose to </a:t>
            </a:r>
            <a:r>
              <a:rPr lang="en-US" sz="3600" dirty="0" err="1" smtClean="0"/>
              <a:t>intussusception</a:t>
            </a:r>
            <a:endParaRPr lang="en-US" sz="36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rmAutofit/>
          </a:bodyPr>
          <a:lstStyle/>
          <a:p>
            <a:r>
              <a:rPr lang="en-US" sz="3600" dirty="0" smtClean="0"/>
              <a:t>Rotavirus is not contraindicated to children with minor infection.</a:t>
            </a:r>
            <a:endParaRPr lang="en-US" sz="3600" dirty="0" smtClean="0"/>
          </a:p>
          <a:p>
            <a:r>
              <a:rPr lang="en-US" sz="3600" dirty="0" smtClean="0"/>
              <a:t>However it </a:t>
            </a:r>
            <a:r>
              <a:rPr lang="en-US" sz="3600" dirty="0" err="1" smtClean="0"/>
              <a:t>shld</a:t>
            </a:r>
            <a:r>
              <a:rPr lang="en-US" sz="3600" dirty="0" smtClean="0"/>
              <a:t> be postponed if a child has acute severe febrile illness, diarrhoea or vomiting.</a:t>
            </a:r>
            <a:endParaRPr lang="en-US" sz="3600" dirty="0" smtClean="0"/>
          </a:p>
          <a:p>
            <a:r>
              <a:rPr lang="en-US" sz="3600" dirty="0" smtClean="0"/>
              <a:t>NB: Follow-up s/s  of </a:t>
            </a:r>
            <a:r>
              <a:rPr lang="en-US" sz="3600" dirty="0" err="1" smtClean="0"/>
              <a:t>intussusception</a:t>
            </a:r>
            <a:r>
              <a:rPr lang="en-US" sz="3600" dirty="0" smtClean="0"/>
              <a:t> ( severe abdominal Pains, persistent vomiting, bloody stools, abdominal Bloating &amp;/ or high fever).</a:t>
            </a:r>
            <a:endParaRPr lang="en-US" sz="3600" dirty="0" smtClean="0"/>
          </a:p>
          <a:p>
            <a:r>
              <a:rPr lang="en-US" sz="3600" dirty="0" smtClean="0"/>
              <a:t>Advice parents &amp; guardians to promptly report such symptoms. </a:t>
            </a:r>
            <a:endParaRPr lang="en-US" sz="3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br>
              <a:rPr lang="en-US" b="1" u="sng" dirty="0" smtClean="0"/>
            </a:br>
            <a:r>
              <a:rPr lang="en-US" b="1" dirty="0" smtClean="0"/>
              <a:t>PENTA VALENT </a:t>
            </a:r>
            <a:br>
              <a:rPr lang="en-US" dirty="0" smtClean="0"/>
            </a:br>
            <a:r>
              <a:rPr lang="en-US" b="1" dirty="0" smtClean="0"/>
              <a:t> </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Autofit/>
          </a:bodyPr>
          <a:lstStyle/>
          <a:p>
            <a:pPr>
              <a:buFont typeface="Wingdings" panose="05000000000000000000" pitchFamily="2" charset="2"/>
              <a:buChar char="§"/>
            </a:pPr>
            <a:r>
              <a:rPr lang="en-US" sz="3600" dirty="0" smtClean="0"/>
              <a:t>Is combination Vaccine that’s Protects </a:t>
            </a:r>
            <a:r>
              <a:rPr lang="en-US" sz="3600" dirty="0"/>
              <a:t>the child against </a:t>
            </a:r>
            <a:r>
              <a:rPr lang="en-US" sz="3600" dirty="0">
                <a:solidFill>
                  <a:srgbClr val="FF0000"/>
                </a:solidFill>
              </a:rPr>
              <a:t>5 diseases </a:t>
            </a:r>
            <a:r>
              <a:rPr lang="en-US" sz="3600" dirty="0" smtClean="0">
                <a:solidFill>
                  <a:srgbClr val="FF0000"/>
                </a:solidFill>
              </a:rPr>
              <a:t>: </a:t>
            </a:r>
            <a:r>
              <a:rPr lang="en-US" sz="3600" dirty="0" smtClean="0">
                <a:solidFill>
                  <a:schemeClr val="tx2"/>
                </a:solidFill>
              </a:rPr>
              <a:t>Diphtheria </a:t>
            </a:r>
            <a:r>
              <a:rPr lang="en-US" sz="3600" dirty="0" smtClean="0"/>
              <a:t>, </a:t>
            </a:r>
            <a:r>
              <a:rPr lang="en-US" sz="3600" dirty="0" smtClean="0">
                <a:solidFill>
                  <a:srgbClr val="FF0000"/>
                </a:solidFill>
              </a:rPr>
              <a:t>Pertussis</a:t>
            </a:r>
            <a:r>
              <a:rPr lang="en-US" sz="3600" dirty="0" smtClean="0"/>
              <a:t> (</a:t>
            </a:r>
            <a:r>
              <a:rPr lang="en-US" sz="3600" dirty="0" smtClean="0">
                <a:solidFill>
                  <a:srgbClr val="7030A0"/>
                </a:solidFill>
              </a:rPr>
              <a:t>whooping cough), </a:t>
            </a:r>
            <a:r>
              <a:rPr lang="en-US" sz="3600" dirty="0">
                <a:solidFill>
                  <a:srgbClr val="FF0000"/>
                </a:solidFill>
              </a:rPr>
              <a:t>tetanus</a:t>
            </a:r>
            <a:r>
              <a:rPr lang="en-US" sz="3600" dirty="0"/>
              <a:t>, </a:t>
            </a:r>
            <a:r>
              <a:rPr lang="en-US" sz="3600" dirty="0">
                <a:solidFill>
                  <a:schemeClr val="tx2"/>
                </a:solidFill>
              </a:rPr>
              <a:t>hepatitis B, </a:t>
            </a:r>
            <a:r>
              <a:rPr lang="en-US" sz="3600" dirty="0" err="1" smtClean="0">
                <a:solidFill>
                  <a:srgbClr val="FF0000"/>
                </a:solidFill>
              </a:rPr>
              <a:t>Hemophilus</a:t>
            </a:r>
            <a:r>
              <a:rPr lang="en-US" sz="3600" dirty="0" smtClean="0">
                <a:solidFill>
                  <a:srgbClr val="FF0000"/>
                </a:solidFill>
              </a:rPr>
              <a:t> </a:t>
            </a:r>
            <a:r>
              <a:rPr lang="en-US" sz="3600" dirty="0">
                <a:solidFill>
                  <a:srgbClr val="FF0000"/>
                </a:solidFill>
              </a:rPr>
              <a:t>influenza B</a:t>
            </a:r>
            <a:r>
              <a:rPr lang="en-US" sz="3600" dirty="0" smtClean="0">
                <a:solidFill>
                  <a:srgbClr val="FF0000"/>
                </a:solidFill>
              </a:rPr>
              <a:t>.</a:t>
            </a:r>
            <a:endParaRPr lang="en-US" sz="3600" dirty="0" smtClean="0">
              <a:solidFill>
                <a:srgbClr val="FF0000"/>
              </a:solidFill>
            </a:endParaRPr>
          </a:p>
          <a:p>
            <a:pPr>
              <a:buFont typeface="Wingdings" panose="05000000000000000000" pitchFamily="2" charset="2"/>
              <a:buChar char="§"/>
            </a:pPr>
            <a:r>
              <a:rPr lang="en-US" sz="3600" dirty="0" smtClean="0">
                <a:solidFill>
                  <a:srgbClr val="002060"/>
                </a:solidFill>
              </a:rPr>
              <a:t>DPT+ </a:t>
            </a:r>
            <a:r>
              <a:rPr lang="en-US" sz="3600" dirty="0" err="1" smtClean="0">
                <a:solidFill>
                  <a:srgbClr val="002060"/>
                </a:solidFill>
              </a:rPr>
              <a:t>HepB</a:t>
            </a:r>
            <a:r>
              <a:rPr lang="en-US" sz="3600" dirty="0" smtClean="0">
                <a:solidFill>
                  <a:srgbClr val="002060"/>
                </a:solidFill>
              </a:rPr>
              <a:t> + </a:t>
            </a:r>
            <a:r>
              <a:rPr lang="en-US" sz="3600" dirty="0" err="1" smtClean="0">
                <a:solidFill>
                  <a:srgbClr val="002060"/>
                </a:solidFill>
              </a:rPr>
              <a:t>HiB</a:t>
            </a:r>
            <a:endParaRPr lang="en-US" sz="3600" dirty="0">
              <a:solidFill>
                <a:srgbClr val="002060"/>
              </a:solidFill>
            </a:endParaRPr>
          </a:p>
          <a:p>
            <a:pPr>
              <a:buFont typeface="Wingdings" panose="05000000000000000000" pitchFamily="2" charset="2"/>
              <a:buChar char="§"/>
            </a:pPr>
            <a:r>
              <a:rPr lang="en-US" sz="3600" dirty="0" smtClean="0"/>
              <a:t>The </a:t>
            </a:r>
            <a:r>
              <a:rPr lang="en-US" sz="3600" dirty="0" smtClean="0">
                <a:solidFill>
                  <a:schemeClr val="tx2"/>
                </a:solidFill>
              </a:rPr>
              <a:t>Diphtheria &amp;</a:t>
            </a:r>
            <a:r>
              <a:rPr lang="en-US" sz="3600" dirty="0" smtClean="0"/>
              <a:t> </a:t>
            </a:r>
            <a:r>
              <a:rPr lang="en-US" sz="3600" dirty="0" smtClean="0">
                <a:solidFill>
                  <a:srgbClr val="FF0000"/>
                </a:solidFill>
              </a:rPr>
              <a:t>tetanus </a:t>
            </a:r>
            <a:r>
              <a:rPr lang="en-US" sz="3600" dirty="0" smtClean="0"/>
              <a:t>parts</a:t>
            </a:r>
            <a:r>
              <a:rPr lang="en-US" sz="3600" dirty="0" smtClean="0">
                <a:solidFill>
                  <a:srgbClr val="FF0000"/>
                </a:solidFill>
              </a:rPr>
              <a:t> </a:t>
            </a:r>
            <a:r>
              <a:rPr lang="en-US" sz="3600" dirty="0" smtClean="0"/>
              <a:t>are </a:t>
            </a:r>
            <a:r>
              <a:rPr lang="en-US" sz="3600" dirty="0"/>
              <a:t>made from </a:t>
            </a:r>
            <a:r>
              <a:rPr lang="en-US" sz="3600" dirty="0" err="1" smtClean="0"/>
              <a:t>toxoids</a:t>
            </a:r>
            <a:r>
              <a:rPr lang="en-US" sz="3600" dirty="0" smtClean="0"/>
              <a:t>, </a:t>
            </a:r>
            <a:r>
              <a:rPr lang="en-US" sz="3600" dirty="0" smtClean="0">
                <a:solidFill>
                  <a:srgbClr val="FF0000"/>
                </a:solidFill>
              </a:rPr>
              <a:t>Pertussis &amp;</a:t>
            </a:r>
            <a:r>
              <a:rPr lang="en-US" sz="3600" dirty="0" smtClean="0"/>
              <a:t> </a:t>
            </a:r>
            <a:r>
              <a:rPr lang="en-US" sz="3600" dirty="0" err="1" smtClean="0">
                <a:solidFill>
                  <a:srgbClr val="FF0000"/>
                </a:solidFill>
              </a:rPr>
              <a:t>Hemophilus</a:t>
            </a:r>
            <a:r>
              <a:rPr lang="en-US" sz="3600" dirty="0" smtClean="0">
                <a:solidFill>
                  <a:srgbClr val="FF0000"/>
                </a:solidFill>
              </a:rPr>
              <a:t> influenza B </a:t>
            </a:r>
            <a:r>
              <a:rPr lang="en-US" sz="3600" dirty="0" smtClean="0"/>
              <a:t>are dead </a:t>
            </a:r>
            <a:r>
              <a:rPr lang="en-US" sz="3600" dirty="0"/>
              <a:t>bacteria </a:t>
            </a:r>
            <a:r>
              <a:rPr lang="en-US" sz="3600" dirty="0" smtClean="0"/>
              <a:t>antigen &amp; is killed viral antigen. </a:t>
            </a:r>
            <a:r>
              <a:rPr lang="en-US" sz="3600" dirty="0"/>
              <a:t>They give active artificial </a:t>
            </a:r>
            <a:r>
              <a:rPr lang="en-US" sz="3600" dirty="0" smtClean="0"/>
              <a:t>immunity.</a:t>
            </a:r>
            <a:endParaRPr lang="en-US" sz="36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dirty="0" smtClean="0"/>
            </a:br>
            <a:r>
              <a:rPr lang="en-US" b="1" dirty="0" smtClean="0"/>
              <a:t>Diseases prevented by Pentavalent vaccine</a:t>
            </a:r>
            <a:endParaRPr lang="en-US" b="1" dirty="0"/>
          </a:p>
        </p:txBody>
      </p:sp>
      <p:sp>
        <p:nvSpPr>
          <p:cNvPr id="3" name="Content Placeholder 2"/>
          <p:cNvSpPr>
            <a:spLocks noGrp="1"/>
          </p:cNvSpPr>
          <p:nvPr>
            <p:ph idx="1"/>
          </p:nvPr>
        </p:nvSpPr>
        <p:spPr>
          <a:xfrm>
            <a:off x="0" y="533400"/>
            <a:ext cx="9144000" cy="6324600"/>
          </a:xfrm>
        </p:spPr>
        <p:txBody>
          <a:bodyPr>
            <a:normAutofit/>
          </a:bodyPr>
          <a:lstStyle/>
          <a:p>
            <a:endParaRPr lang="en-US" dirty="0" smtClean="0"/>
          </a:p>
          <a:p>
            <a:r>
              <a:rPr lang="en-US" sz="4000" dirty="0" smtClean="0">
                <a:solidFill>
                  <a:schemeClr val="tx2"/>
                </a:solidFill>
              </a:rPr>
              <a:t>DPT= prevents diphtheria,</a:t>
            </a:r>
            <a:r>
              <a:rPr lang="en-US" sz="4000" dirty="0" smtClean="0"/>
              <a:t> </a:t>
            </a:r>
            <a:r>
              <a:rPr lang="en-US" sz="4000" dirty="0" smtClean="0">
                <a:solidFill>
                  <a:srgbClr val="FF0000"/>
                </a:solidFill>
              </a:rPr>
              <a:t>Pertussis</a:t>
            </a:r>
            <a:r>
              <a:rPr lang="en-US" sz="4000" dirty="0" smtClean="0"/>
              <a:t> (</a:t>
            </a:r>
            <a:r>
              <a:rPr lang="en-US" sz="4000" dirty="0" smtClean="0">
                <a:solidFill>
                  <a:srgbClr val="7030A0"/>
                </a:solidFill>
              </a:rPr>
              <a:t>whooping cough) &amp; </a:t>
            </a:r>
            <a:r>
              <a:rPr lang="en-US" sz="4000" dirty="0" smtClean="0">
                <a:solidFill>
                  <a:srgbClr val="FF0000"/>
                </a:solidFill>
              </a:rPr>
              <a:t>tetanus </a:t>
            </a:r>
            <a:r>
              <a:rPr lang="en-US" sz="4000" dirty="0" smtClean="0"/>
              <a:t>respectively</a:t>
            </a:r>
            <a:endParaRPr lang="en-US" sz="4000" dirty="0" smtClean="0"/>
          </a:p>
          <a:p>
            <a:r>
              <a:rPr lang="en-US" sz="4000" dirty="0" smtClean="0">
                <a:solidFill>
                  <a:schemeClr val="tx2"/>
                </a:solidFill>
              </a:rPr>
              <a:t>Hepatitis B vaccine,= prevents hepatitis B</a:t>
            </a:r>
            <a:endParaRPr lang="en-US" sz="4000" dirty="0" smtClean="0">
              <a:solidFill>
                <a:schemeClr val="tx2"/>
              </a:solidFill>
            </a:endParaRPr>
          </a:p>
          <a:p>
            <a:r>
              <a:rPr lang="en-US" sz="4000" dirty="0" smtClean="0">
                <a:solidFill>
                  <a:schemeClr val="tx2"/>
                </a:solidFill>
              </a:rPr>
              <a:t> </a:t>
            </a:r>
            <a:r>
              <a:rPr lang="en-US" sz="4000" dirty="0" err="1" smtClean="0">
                <a:solidFill>
                  <a:srgbClr val="FF0000"/>
                </a:solidFill>
              </a:rPr>
              <a:t>Hemophilus</a:t>
            </a:r>
            <a:r>
              <a:rPr lang="en-US" sz="4000" dirty="0" smtClean="0">
                <a:solidFill>
                  <a:srgbClr val="FF0000"/>
                </a:solidFill>
              </a:rPr>
              <a:t> influenza B= </a:t>
            </a:r>
            <a:r>
              <a:rPr lang="en-US" sz="4000" dirty="0" smtClean="0"/>
              <a:t>prevents meningitis, pneumonia, </a:t>
            </a:r>
            <a:r>
              <a:rPr lang="en-US" sz="4000" dirty="0" err="1" smtClean="0"/>
              <a:t>epiglottitis</a:t>
            </a:r>
            <a:r>
              <a:rPr lang="en-US" sz="4000" dirty="0" smtClean="0"/>
              <a:t>, &amp; other serious infection caused by </a:t>
            </a:r>
            <a:r>
              <a:rPr lang="en-US" sz="4000" dirty="0" err="1" smtClean="0"/>
              <a:t>HiB</a:t>
            </a:r>
            <a:endParaRPr lang="en-US" sz="4000" dirty="0" smtClean="0"/>
          </a:p>
          <a:p>
            <a:r>
              <a:rPr lang="en-US" sz="4000" b="1" dirty="0" smtClean="0">
                <a:solidFill>
                  <a:srgbClr val="FF0000"/>
                </a:solidFill>
              </a:rPr>
              <a:t>Storage</a:t>
            </a:r>
            <a:r>
              <a:rPr lang="en-US" sz="4000" dirty="0" smtClean="0"/>
              <a:t>: + 2 to +8 degree Celsius</a:t>
            </a:r>
            <a:endParaRPr lang="en-US" sz="4000" dirty="0" smtClean="0"/>
          </a:p>
          <a:p>
            <a:endParaRPr lang="en-US" sz="4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sz="4000" dirty="0" smtClean="0">
                <a:solidFill>
                  <a:srgbClr val="FF0000"/>
                </a:solidFill>
              </a:rPr>
              <a:t>Administration &amp; dosage</a:t>
            </a:r>
            <a:endParaRPr lang="en-US" sz="4000"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lnSpcReduction="10000"/>
          </a:bodyPr>
          <a:lstStyle/>
          <a:p>
            <a:pPr>
              <a:buFont typeface="Wingdings" panose="05000000000000000000" pitchFamily="2" charset="2"/>
              <a:buChar char="Ø"/>
            </a:pPr>
            <a:r>
              <a:rPr lang="en-US" sz="3400" b="1" dirty="0" smtClean="0">
                <a:solidFill>
                  <a:srgbClr val="7030A0"/>
                </a:solidFill>
              </a:rPr>
              <a:t>DOSAGE</a:t>
            </a:r>
            <a:r>
              <a:rPr lang="en-US" sz="3400" b="1" dirty="0" smtClean="0"/>
              <a:t> </a:t>
            </a:r>
            <a:r>
              <a:rPr lang="en-US" sz="3400" dirty="0" smtClean="0"/>
              <a:t>– 0.5 </a:t>
            </a:r>
            <a:r>
              <a:rPr lang="en-US" sz="3400" dirty="0" err="1" smtClean="0"/>
              <a:t>mls</a:t>
            </a:r>
            <a:r>
              <a:rPr lang="en-US" sz="3400" dirty="0" smtClean="0"/>
              <a:t> </a:t>
            </a:r>
            <a:r>
              <a:rPr lang="en-US" sz="3400" dirty="0" err="1" smtClean="0"/>
              <a:t>Im</a:t>
            </a:r>
            <a:r>
              <a:rPr lang="en-US" sz="3400" dirty="0" smtClean="0"/>
              <a:t> at the upper outer aspect of </a:t>
            </a:r>
            <a:r>
              <a:rPr lang="en-US" sz="3400" dirty="0" smtClean="0">
                <a:solidFill>
                  <a:srgbClr val="FF0000"/>
                </a:solidFill>
              </a:rPr>
              <a:t>the left thigh </a:t>
            </a:r>
            <a:r>
              <a:rPr lang="en-US" sz="3400" dirty="0" smtClean="0"/>
              <a:t>using  dry/ distilled water swabs.</a:t>
            </a:r>
            <a:endParaRPr lang="en-US" sz="3400" dirty="0" smtClean="0"/>
          </a:p>
          <a:p>
            <a:pPr>
              <a:buFont typeface="Wingdings" panose="05000000000000000000" pitchFamily="2" charset="2"/>
              <a:buChar char="Ø"/>
            </a:pPr>
            <a:r>
              <a:rPr lang="en-US" sz="3400" b="1" dirty="0">
                <a:solidFill>
                  <a:srgbClr val="7030A0"/>
                </a:solidFill>
              </a:rPr>
              <a:t>  </a:t>
            </a:r>
            <a:r>
              <a:rPr lang="en-US" sz="3400" b="1" dirty="0" smtClean="0">
                <a:solidFill>
                  <a:srgbClr val="7030A0"/>
                </a:solidFill>
              </a:rPr>
              <a:t>DOSE</a:t>
            </a:r>
            <a:r>
              <a:rPr lang="en-US" sz="3400" dirty="0" smtClean="0"/>
              <a:t>:- 3 </a:t>
            </a:r>
            <a:r>
              <a:rPr lang="en-US" sz="3400" dirty="0"/>
              <a:t>doses</a:t>
            </a:r>
            <a:r>
              <a:rPr lang="en-US" sz="3400" dirty="0" smtClean="0"/>
              <a:t>, </a:t>
            </a:r>
            <a:r>
              <a:rPr lang="en-US" sz="3400" dirty="0"/>
              <a:t>at </a:t>
            </a:r>
            <a:r>
              <a:rPr lang="en-US" sz="3400" dirty="0" smtClean="0"/>
              <a:t>6 wks, </a:t>
            </a:r>
            <a:r>
              <a:rPr lang="en-US" sz="3400" dirty="0"/>
              <a:t>10 </a:t>
            </a:r>
            <a:r>
              <a:rPr lang="en-US" sz="3400" dirty="0" smtClean="0"/>
              <a:t>wks </a:t>
            </a:r>
            <a:r>
              <a:rPr lang="en-US" sz="3400" dirty="0"/>
              <a:t>then 14 </a:t>
            </a:r>
            <a:r>
              <a:rPr lang="en-US" sz="3400" dirty="0" smtClean="0"/>
              <a:t>wks post delivery. </a:t>
            </a:r>
            <a:r>
              <a:rPr lang="en-US" sz="3400" dirty="0"/>
              <a:t>At  an interval of 4 </a:t>
            </a:r>
            <a:r>
              <a:rPr lang="en-US" sz="3400" dirty="0" smtClean="0"/>
              <a:t>wks. </a:t>
            </a:r>
            <a:r>
              <a:rPr lang="en-US" sz="3400" smtClean="0"/>
              <a:t>DEAD attenuated </a:t>
            </a:r>
            <a:endParaRPr lang="en-US" sz="3400" dirty="0"/>
          </a:p>
          <a:p>
            <a:pPr>
              <a:buFont typeface="Wingdings" panose="05000000000000000000" pitchFamily="2" charset="2"/>
              <a:buChar char="Ø"/>
            </a:pPr>
            <a:r>
              <a:rPr lang="en-US" sz="3400" b="1" dirty="0" smtClean="0">
                <a:solidFill>
                  <a:srgbClr val="7030A0"/>
                </a:solidFill>
              </a:rPr>
              <a:t>REACTIONs</a:t>
            </a:r>
            <a:r>
              <a:rPr lang="en-US" sz="3400" dirty="0" smtClean="0"/>
              <a:t> </a:t>
            </a:r>
            <a:r>
              <a:rPr lang="en-US" sz="3400" dirty="0"/>
              <a:t>– there’s slight fever and </a:t>
            </a:r>
            <a:r>
              <a:rPr lang="en-US" sz="3400" dirty="0" smtClean="0"/>
              <a:t>pain at the injection site </a:t>
            </a:r>
            <a:r>
              <a:rPr lang="en-US" sz="3400" dirty="0"/>
              <a:t>after 24 hours advice the mother to give the child some analgesics e.g. paracetamol give </a:t>
            </a:r>
            <a:r>
              <a:rPr lang="en-US" sz="3400" dirty="0" smtClean="0">
                <a:solidFill>
                  <a:srgbClr val="FF0000"/>
                </a:solidFill>
              </a:rPr>
              <a:t>(dose)??? </a:t>
            </a:r>
            <a:r>
              <a:rPr lang="en-US" sz="3400" dirty="0" err="1"/>
              <a:t>tds</a:t>
            </a:r>
            <a:r>
              <a:rPr lang="en-US" sz="3400" dirty="0"/>
              <a:t> X 1/7 (</a:t>
            </a:r>
            <a:r>
              <a:rPr lang="en-US" sz="3400" dirty="0" err="1"/>
              <a:t>calpol</a:t>
            </a:r>
            <a:r>
              <a:rPr lang="en-US" sz="3400" dirty="0"/>
              <a:t>)</a:t>
            </a:r>
            <a:endParaRPr lang="en-US" sz="3400" dirty="0"/>
          </a:p>
          <a:p>
            <a:pPr lvl="0">
              <a:buNone/>
            </a:pPr>
            <a:r>
              <a:rPr lang="en-US" sz="3400" dirty="0"/>
              <a:t>Inflammation or swelling, at the site of injection, advice the mother to do warm compression or massage </a:t>
            </a:r>
            <a:endParaRPr lang="en-US" sz="3400" dirty="0"/>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AGE</a:t>
            </a:r>
            <a:endParaRPr lang="en-US"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r>
              <a:rPr lang="en-US" sz="4000" dirty="0" smtClean="0"/>
              <a:t>Should be administered from the age of 6 weeks to 14 weeks post birth</a:t>
            </a:r>
            <a:endParaRPr lang="en-US" sz="4000" dirty="0" smtClean="0"/>
          </a:p>
          <a:p>
            <a:r>
              <a:rPr lang="en-US" sz="4000" dirty="0" smtClean="0"/>
              <a:t>Duration of immunity: up to 5 years after 3 doses</a:t>
            </a:r>
            <a:endParaRPr lang="en-US" sz="4000" dirty="0" smtClean="0"/>
          </a:p>
          <a:p>
            <a:r>
              <a:rPr lang="en-US" sz="4000" dirty="0" smtClean="0"/>
              <a:t>Complications : are uncommon &amp; mild</a:t>
            </a:r>
            <a:endParaRPr lang="en-US" sz="4000" dirty="0" smtClean="0"/>
          </a:p>
          <a:p>
            <a:r>
              <a:rPr lang="en-US" sz="4000" b="1" u="sng" dirty="0" smtClean="0"/>
              <a:t>Contraindications </a:t>
            </a:r>
            <a:endParaRPr lang="en-US" sz="4000" dirty="0" smtClean="0"/>
          </a:p>
          <a:p>
            <a:pPr lvl="0"/>
            <a:r>
              <a:rPr lang="en-US" sz="4000" dirty="0" smtClean="0"/>
              <a:t>Acute severe febrile illness( Hyperthermia) e.g. Malaria</a:t>
            </a:r>
            <a:endParaRPr lang="en-US" sz="4000" dirty="0" smtClean="0"/>
          </a:p>
          <a:p>
            <a:r>
              <a:rPr lang="en-US" sz="4000" dirty="0" smtClean="0"/>
              <a:t>Pertussis vaccine (DPT) </a:t>
            </a:r>
            <a:r>
              <a:rPr lang="en-US" sz="4000" dirty="0" err="1" smtClean="0"/>
              <a:t>shld</a:t>
            </a:r>
            <a:r>
              <a:rPr lang="en-US" sz="4000" dirty="0" smtClean="0"/>
              <a:t> not be given after the age of 5years coz it can cause serious reactions.</a:t>
            </a:r>
            <a:endParaRPr lang="en-US" sz="4000" dirty="0" smtClean="0"/>
          </a:p>
          <a:p>
            <a:pPr lvl="0"/>
            <a:endParaRPr lang="en-US" sz="4000" dirty="0" smtClean="0"/>
          </a:p>
          <a:p>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dirty="0"/>
              <a:t>Subsequently there has been tremendous </a:t>
            </a:r>
            <a:r>
              <a:rPr lang="en-US" dirty="0" smtClean="0"/>
              <a:t>development in </a:t>
            </a:r>
            <a:r>
              <a:rPr lang="en-US" dirty="0"/>
              <a:t>the vaccine field with new antigens and technologies.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b="1" dirty="0" smtClean="0"/>
              <a:t>PNEUMOCOCCAL VACCINE</a:t>
            </a:r>
            <a:endParaRPr lang="en-US" b="1" dirty="0"/>
          </a:p>
        </p:txBody>
      </p:sp>
      <p:sp>
        <p:nvSpPr>
          <p:cNvPr id="3" name="Content Placeholder 2"/>
          <p:cNvSpPr>
            <a:spLocks noGrp="1"/>
          </p:cNvSpPr>
          <p:nvPr>
            <p:ph idx="1"/>
          </p:nvPr>
        </p:nvSpPr>
        <p:spPr>
          <a:xfrm>
            <a:off x="0" y="609600"/>
            <a:ext cx="9144000" cy="6248400"/>
          </a:xfrm>
        </p:spPr>
        <p:txBody>
          <a:bodyPr>
            <a:noAutofit/>
          </a:bodyPr>
          <a:lstStyle/>
          <a:p>
            <a:r>
              <a:rPr lang="en-US" sz="3500" dirty="0" smtClean="0"/>
              <a:t>It’s made up of the coating of many more types of pneumococcal </a:t>
            </a:r>
            <a:r>
              <a:rPr lang="en-US" sz="3500" dirty="0" smtClean="0"/>
              <a:t>bacteria </a:t>
            </a:r>
            <a:r>
              <a:rPr lang="en-US" sz="3500" dirty="0" smtClean="0">
                <a:solidFill>
                  <a:srgbClr val="FF0000"/>
                </a:solidFill>
              </a:rPr>
              <a:t>(inactivated)</a:t>
            </a:r>
            <a:endParaRPr lang="en-US" sz="3500" dirty="0" smtClean="0">
              <a:solidFill>
                <a:srgbClr val="FF0000"/>
              </a:solidFill>
            </a:endParaRPr>
          </a:p>
          <a:p>
            <a:r>
              <a:rPr lang="en-US" sz="3500" dirty="0" smtClean="0"/>
              <a:t>Protects infants &amp; children against </a:t>
            </a:r>
            <a:r>
              <a:rPr lang="en-US" sz="3600" b="1" dirty="0" smtClean="0"/>
              <a:t>Streptococcus </a:t>
            </a:r>
            <a:r>
              <a:rPr lang="en-US" sz="3500" b="1" dirty="0" smtClean="0"/>
              <a:t>pneumonia. </a:t>
            </a:r>
            <a:endParaRPr lang="en-US" sz="3500" b="1" dirty="0" smtClean="0"/>
          </a:p>
          <a:p>
            <a:r>
              <a:rPr lang="en-US" sz="3500" dirty="0" smtClean="0"/>
              <a:t>It is recommended for all the children with sickle cell anemia &amp; HIV to prevent severe infection.</a:t>
            </a:r>
            <a:endParaRPr lang="en-US" sz="3500" dirty="0" smtClean="0"/>
          </a:p>
          <a:p>
            <a:r>
              <a:rPr lang="en-US" sz="3500" b="1" dirty="0" smtClean="0">
                <a:solidFill>
                  <a:srgbClr val="7030A0"/>
                </a:solidFill>
              </a:rPr>
              <a:t> DOSE</a:t>
            </a:r>
            <a:r>
              <a:rPr lang="en-US" sz="3500" dirty="0" smtClean="0"/>
              <a:t>:-0.5 </a:t>
            </a:r>
            <a:r>
              <a:rPr lang="en-US" sz="3500" dirty="0" err="1" smtClean="0"/>
              <a:t>mls</a:t>
            </a:r>
            <a:r>
              <a:rPr lang="en-US" sz="3500" dirty="0" smtClean="0"/>
              <a:t>, 3 doses, at 6 wks, 10 wks then 14 wks post delivery, at  an interval of 4 wks. </a:t>
            </a:r>
            <a:endParaRPr lang="en-US" sz="3500" dirty="0" smtClean="0"/>
          </a:p>
          <a:p>
            <a:r>
              <a:rPr lang="en-US" sz="3500" dirty="0" smtClean="0"/>
              <a:t>Route: IM upper outer quadrant of the </a:t>
            </a:r>
            <a:r>
              <a:rPr lang="en-US" sz="3500" b="1" dirty="0" smtClean="0">
                <a:solidFill>
                  <a:srgbClr val="FF0000"/>
                </a:solidFill>
              </a:rPr>
              <a:t>right thigh</a:t>
            </a:r>
            <a:endParaRPr lang="en-US" sz="3500" b="1" dirty="0">
              <a:solidFill>
                <a:srgbClr val="FF0000"/>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 </a:t>
            </a:r>
            <a:endParaRPr lang="en-US" dirty="0"/>
          </a:p>
        </p:txBody>
      </p:sp>
      <p:sp>
        <p:nvSpPr>
          <p:cNvPr id="3" name="Content Placeholder 2"/>
          <p:cNvSpPr>
            <a:spLocks noGrp="1"/>
          </p:cNvSpPr>
          <p:nvPr>
            <p:ph idx="1"/>
          </p:nvPr>
        </p:nvSpPr>
        <p:spPr/>
        <p:txBody>
          <a:bodyPr/>
          <a:lstStyle/>
          <a:p>
            <a:r>
              <a:rPr lang="en-US" dirty="0" smtClean="0"/>
              <a:t>PCV protect children less than 2yrs against severe  pneumonia only if caused by pneumococcal </a:t>
            </a:r>
            <a:endParaRPr lang="en-US" dirty="0" smtClean="0"/>
          </a:p>
          <a:p>
            <a:r>
              <a:rPr lang="en-US" dirty="0" smtClean="0"/>
              <a:t>Side effect include pain on the injection site, </a:t>
            </a:r>
            <a:endParaRPr lang="en-US" dirty="0" smtClean="0"/>
          </a:p>
          <a:p>
            <a:r>
              <a:rPr lang="en-US" dirty="0" smtClean="0"/>
              <a:t>Temperature  increase above 37 degree c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Inactivated polio vaccine</a:t>
            </a:r>
            <a:endParaRPr lang="en-US" dirty="0"/>
          </a:p>
        </p:txBody>
      </p:sp>
      <p:sp>
        <p:nvSpPr>
          <p:cNvPr id="3" name="Content Placeholder 2"/>
          <p:cNvSpPr>
            <a:spLocks noGrp="1"/>
          </p:cNvSpPr>
          <p:nvPr>
            <p:ph idx="1"/>
          </p:nvPr>
        </p:nvSpPr>
        <p:spPr>
          <a:xfrm>
            <a:off x="457200" y="1219200"/>
            <a:ext cx="8229600" cy="5638800"/>
          </a:xfrm>
        </p:spPr>
        <p:txBody>
          <a:bodyPr>
            <a:normAutofit/>
          </a:bodyPr>
          <a:lstStyle/>
          <a:p>
            <a:r>
              <a:rPr lang="en-US" dirty="0" smtClean="0"/>
              <a:t> Dead attenuate </a:t>
            </a:r>
            <a:endParaRPr lang="en-US" dirty="0" smtClean="0"/>
          </a:p>
          <a:p>
            <a:r>
              <a:rPr lang="en-US" b="1" dirty="0" smtClean="0"/>
              <a:t>Site: </a:t>
            </a:r>
            <a:r>
              <a:rPr lang="en-US" dirty="0" err="1" smtClean="0"/>
              <a:t>Im</a:t>
            </a:r>
            <a:r>
              <a:rPr lang="en-US" dirty="0" smtClean="0"/>
              <a:t> right  upper outer </a:t>
            </a:r>
            <a:endParaRPr lang="en-US" dirty="0" smtClean="0"/>
          </a:p>
          <a:p>
            <a:r>
              <a:rPr lang="en-US" dirty="0" smtClean="0"/>
              <a:t>Given, one dose at 14wks</a:t>
            </a:r>
            <a:endParaRPr lang="en-US" dirty="0" smtClean="0"/>
          </a:p>
          <a:p>
            <a:r>
              <a:rPr lang="en-US" dirty="0" smtClean="0"/>
              <a:t>In some countries 4 doses are given, 2months, 4, months, 6 months and from 8months.</a:t>
            </a:r>
            <a:endParaRPr lang="en-US" dirty="0" smtClean="0"/>
          </a:p>
          <a:p>
            <a:r>
              <a:rPr lang="en-US" b="1" dirty="0" smtClean="0"/>
              <a:t>Side effect ; </a:t>
            </a:r>
            <a:r>
              <a:rPr lang="en-US" dirty="0" smtClean="0"/>
              <a:t>fever, redness at injection site</a:t>
            </a:r>
            <a:endParaRPr lang="en-US" dirty="0" smtClean="0"/>
          </a:p>
          <a:p>
            <a:r>
              <a:rPr lang="en-US" b="1" dirty="0" smtClean="0"/>
              <a:t>Contraindication:  </a:t>
            </a:r>
            <a:r>
              <a:rPr lang="en-US" dirty="0" smtClean="0"/>
              <a:t>severe allergy to antibiotics like neomycin, streptomycin </a:t>
            </a:r>
            <a:endParaRPr lang="en-US" dirty="0" smtClean="0"/>
          </a:p>
          <a:p>
            <a:r>
              <a:rPr lang="en-US" dirty="0" smtClean="0"/>
              <a:t>Allergic reactions to  an earlier  reaction of IPV.</a:t>
            </a:r>
            <a:endParaRPr lang="en-US" dirty="0" smtClean="0"/>
          </a:p>
          <a:p>
            <a:endParaRPr lang="en-US" b="1" dirty="0" smtClean="0"/>
          </a:p>
          <a:p>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r>
              <a:rPr lang="en-US" sz="3600" b="1" dirty="0" smtClean="0"/>
              <a:t>MEASLES</a:t>
            </a:r>
            <a:endParaRPr lang="en-US" sz="3600" dirty="0"/>
          </a:p>
        </p:txBody>
      </p:sp>
      <p:sp>
        <p:nvSpPr>
          <p:cNvPr id="3" name="Content Placeholder 2"/>
          <p:cNvSpPr>
            <a:spLocks noGrp="1"/>
          </p:cNvSpPr>
          <p:nvPr>
            <p:ph idx="1"/>
          </p:nvPr>
        </p:nvSpPr>
        <p:spPr>
          <a:xfrm>
            <a:off x="0" y="1066800"/>
            <a:ext cx="9144000" cy="5791200"/>
          </a:xfrm>
        </p:spPr>
        <p:txBody>
          <a:bodyPr>
            <a:normAutofit fontScale="40000" lnSpcReduction="20000"/>
          </a:bodyPr>
          <a:lstStyle/>
          <a:p>
            <a:pPr>
              <a:buNone/>
            </a:pPr>
            <a:endParaRPr lang="en-US" dirty="0" smtClean="0"/>
          </a:p>
          <a:p>
            <a:pPr>
              <a:buFont typeface="Wingdings" panose="05000000000000000000" pitchFamily="2" charset="2"/>
              <a:buChar char="§"/>
            </a:pPr>
            <a:r>
              <a:rPr lang="en-US" sz="10800" dirty="0" smtClean="0"/>
              <a:t>It’s live attenuated( weakened) freeze – dried vaccine (powdered). It has a special  diluent  for reconstitution.</a:t>
            </a:r>
            <a:endParaRPr lang="en-US" sz="10800" dirty="0" smtClean="0"/>
          </a:p>
          <a:p>
            <a:pPr>
              <a:buFont typeface="Wingdings" panose="05000000000000000000" pitchFamily="2" charset="2"/>
              <a:buChar char="§"/>
            </a:pPr>
            <a:r>
              <a:rPr lang="en-US" sz="10800" dirty="0" smtClean="0"/>
              <a:t>It stimulates the body  to form antibodies against measles virus</a:t>
            </a:r>
            <a:endParaRPr lang="en-US" sz="10800" dirty="0" smtClean="0"/>
          </a:p>
          <a:p>
            <a:pPr>
              <a:buFont typeface="Wingdings" panose="05000000000000000000" pitchFamily="2" charset="2"/>
              <a:buChar char="§"/>
            </a:pPr>
            <a:r>
              <a:rPr lang="en-US" sz="10800" dirty="0" smtClean="0"/>
              <a:t>Protects the baby against measles </a:t>
            </a:r>
            <a:endParaRPr lang="en-US" sz="10800" dirty="0" smtClean="0"/>
          </a:p>
          <a:p>
            <a:pPr>
              <a:buFont typeface="Wingdings" panose="05000000000000000000" pitchFamily="2" charset="2"/>
              <a:buChar char="§"/>
            </a:pPr>
            <a:r>
              <a:rPr lang="en-US" sz="10800" dirty="0" smtClean="0"/>
              <a:t>Storage at temp. of +2 to+8 loses</a:t>
            </a:r>
            <a:endParaRPr lang="en-US" sz="10800" dirty="0" smtClean="0"/>
          </a:p>
          <a:p>
            <a:pPr>
              <a:buNone/>
            </a:pPr>
            <a:endParaRPr lang="en-US" sz="108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sz="4000" b="1" dirty="0" smtClean="0"/>
              <a:t>Age of administration:</a:t>
            </a:r>
            <a:endParaRPr lang="en-US" sz="4000" dirty="0"/>
          </a:p>
        </p:txBody>
      </p:sp>
      <p:sp>
        <p:nvSpPr>
          <p:cNvPr id="3" name="Content Placeholder 2"/>
          <p:cNvSpPr>
            <a:spLocks noGrp="1"/>
          </p:cNvSpPr>
          <p:nvPr>
            <p:ph idx="1"/>
          </p:nvPr>
        </p:nvSpPr>
        <p:spPr>
          <a:xfrm>
            <a:off x="0" y="762000"/>
            <a:ext cx="9144000" cy="6096000"/>
          </a:xfrm>
        </p:spPr>
        <p:txBody>
          <a:bodyPr>
            <a:normAutofit fontScale="55000" lnSpcReduction="20000"/>
          </a:bodyPr>
          <a:lstStyle/>
          <a:p>
            <a:pPr>
              <a:buNone/>
            </a:pPr>
            <a:endParaRPr lang="en-US" sz="3600" dirty="0" smtClean="0"/>
          </a:p>
          <a:p>
            <a:pPr>
              <a:buFont typeface="Wingdings" panose="05000000000000000000" pitchFamily="2" charset="2"/>
              <a:buChar char="§"/>
            </a:pPr>
            <a:r>
              <a:rPr lang="en-US" sz="7600" dirty="0" smtClean="0"/>
              <a:t>At six (6) months for a baby born of  HIV positive mother, at nine (9) months and at eighteen (18) months or  if there's an outbreak. </a:t>
            </a:r>
            <a:endParaRPr lang="en-US" sz="7600" dirty="0" smtClean="0"/>
          </a:p>
          <a:p>
            <a:pPr>
              <a:buNone/>
            </a:pPr>
            <a:r>
              <a:rPr lang="en-US" sz="7600" dirty="0" smtClean="0"/>
              <a:t>NB: If the baby had suffered from measles don’t give the vaccine.</a:t>
            </a:r>
            <a:endParaRPr lang="en-US" sz="7600" dirty="0" smtClean="0"/>
          </a:p>
          <a:p>
            <a:pPr>
              <a:buFont typeface="Wingdings" panose="05000000000000000000" pitchFamily="2" charset="2"/>
              <a:buChar char="§"/>
            </a:pPr>
            <a:r>
              <a:rPr lang="en-US" sz="7600" dirty="0" smtClean="0"/>
              <a:t>Dosage- a single dose of 0.5mls given subcutaneously about half way between the outer aspect or </a:t>
            </a:r>
            <a:r>
              <a:rPr lang="en-US" sz="7600" smtClean="0"/>
              <a:t>the </a:t>
            </a:r>
            <a:r>
              <a:rPr lang="en-US" sz="7600" smtClean="0">
                <a:solidFill>
                  <a:srgbClr val="FF0000"/>
                </a:solidFill>
              </a:rPr>
              <a:t>RIGHT </a:t>
            </a:r>
            <a:r>
              <a:rPr lang="en-US" sz="7600" dirty="0" smtClean="0"/>
              <a:t>upper aspect in the deltoid muscle. </a:t>
            </a:r>
            <a:endParaRPr lang="en-US" sz="7600" dirty="0" smtClean="0"/>
          </a:p>
          <a:p>
            <a:endParaRPr lang="en-US" sz="73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fontScale="90000"/>
          </a:bodyPr>
          <a:lstStyle/>
          <a:p>
            <a:br>
              <a:rPr lang="en-US" dirty="0" smtClean="0"/>
            </a:br>
            <a:r>
              <a:rPr lang="en-US" dirty="0" smtClean="0"/>
              <a:t> </a:t>
            </a:r>
            <a:r>
              <a:rPr lang="en-US" b="1" dirty="0" smtClean="0"/>
              <a:t>Administration</a:t>
            </a: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buFont typeface="Wingdings" panose="05000000000000000000" pitchFamily="2" charset="2"/>
              <a:buChar char="§"/>
            </a:pPr>
            <a:r>
              <a:rPr lang="en-US" sz="3600" dirty="0" smtClean="0"/>
              <a:t> </a:t>
            </a:r>
            <a:r>
              <a:rPr lang="en-US" sz="4000" dirty="0" smtClean="0"/>
              <a:t>Keep the vaccine directly on frozen ice-pack</a:t>
            </a:r>
            <a:endParaRPr lang="en-US" sz="4000" dirty="0" smtClean="0"/>
          </a:p>
          <a:p>
            <a:pPr>
              <a:buFont typeface="Wingdings" panose="05000000000000000000" pitchFamily="2" charset="2"/>
              <a:buChar char="§"/>
            </a:pPr>
            <a:r>
              <a:rPr lang="en-US" sz="4000" dirty="0" smtClean="0"/>
              <a:t>Use dry swabs or soaked distilled sterile water, because it’s a live attenuated vaccine </a:t>
            </a:r>
            <a:endParaRPr lang="en-US" sz="4000" dirty="0" smtClean="0"/>
          </a:p>
          <a:p>
            <a:pPr>
              <a:buFont typeface="Wingdings" panose="05000000000000000000" pitchFamily="2" charset="2"/>
              <a:buChar char="§"/>
            </a:pPr>
            <a:r>
              <a:rPr lang="en-US" sz="4000" dirty="0" smtClean="0"/>
              <a:t>Don’t massage the site of injection.</a:t>
            </a:r>
            <a:endParaRPr lang="en-US" sz="4000" dirty="0" smtClean="0"/>
          </a:p>
          <a:p>
            <a:pPr>
              <a:buFont typeface="Wingdings" panose="05000000000000000000" pitchFamily="2" charset="2"/>
              <a:buChar char="§"/>
            </a:pPr>
            <a:r>
              <a:rPr lang="en-US" sz="4000" b="1" dirty="0" smtClean="0"/>
              <a:t>Reaction</a:t>
            </a:r>
            <a:r>
              <a:rPr lang="en-US" sz="4000" dirty="0" smtClean="0"/>
              <a:t>-fever and rash after 6- 10 days of immunization lasting for a day/two.</a:t>
            </a:r>
            <a:endParaRPr lang="en-US" sz="4000" dirty="0" smtClean="0"/>
          </a:p>
          <a:p>
            <a:pPr>
              <a:buFont typeface="Wingdings" panose="05000000000000000000" pitchFamily="2" charset="2"/>
              <a:buChar char="§"/>
            </a:pPr>
            <a:r>
              <a:rPr lang="en-US" sz="4000" dirty="0" smtClean="0"/>
              <a:t>Keep the records  return dates for growth developing and monitoring</a:t>
            </a:r>
            <a:endParaRPr lang="en-US" sz="4000"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28600"/>
          </a:xfrm>
        </p:spPr>
        <p:txBody>
          <a:bodyPr>
            <a:normAutofit fontScale="90000"/>
          </a:bodyPr>
          <a:lstStyle/>
          <a:p>
            <a:endParaRPr lang="en-US" dirty="0"/>
          </a:p>
        </p:txBody>
      </p:sp>
      <p:sp>
        <p:nvSpPr>
          <p:cNvPr id="3" name="Content Placeholder 2"/>
          <p:cNvSpPr>
            <a:spLocks noGrp="1"/>
          </p:cNvSpPr>
          <p:nvPr>
            <p:ph idx="1"/>
          </p:nvPr>
        </p:nvSpPr>
        <p:spPr>
          <a:xfrm>
            <a:off x="0" y="304800"/>
            <a:ext cx="9144000" cy="6553200"/>
          </a:xfrm>
        </p:spPr>
        <p:txBody>
          <a:bodyPr/>
          <a:lstStyle/>
          <a:p>
            <a:pPr>
              <a:buNone/>
            </a:pPr>
            <a:r>
              <a:rPr lang="en-US" sz="3600" dirty="0" smtClean="0">
                <a:solidFill>
                  <a:srgbClr val="FF0000"/>
                </a:solidFill>
              </a:rPr>
              <a:t>NB:</a:t>
            </a:r>
            <a:r>
              <a:rPr lang="en-US" sz="3600" dirty="0" smtClean="0"/>
              <a:t> There are no contraindications to immunization therefore illegible children should be immunized whether sick or not incase the child is admitted should not be discharged from the ward without having immunization status checked.</a:t>
            </a:r>
            <a:endParaRPr lang="en-US" sz="3600" dirty="0" smtClean="0"/>
          </a:p>
          <a:p>
            <a:r>
              <a:rPr lang="en-US" sz="3600" dirty="0" smtClean="0"/>
              <a:t>Check previous vaccine/antigens administered</a:t>
            </a:r>
            <a:endParaRPr lang="en-US" sz="3600" dirty="0" smtClean="0"/>
          </a:p>
          <a:p>
            <a:r>
              <a:rPr lang="en-US" sz="3600" dirty="0" smtClean="0"/>
              <a:t>Encouraged the mother to carry the road to health card whenever they go </a:t>
            </a:r>
            <a:endParaRPr lang="en-US" sz="3600" dirty="0" smtClean="0"/>
          </a:p>
          <a:p>
            <a:r>
              <a:rPr lang="en-US" sz="3600" dirty="0" smtClean="0"/>
              <a:t>Always check the immunization record of the child to identify missed immunization </a:t>
            </a:r>
            <a:endParaRPr lang="en-US" sz="3600"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br>
              <a:rPr lang="en-US" b="1" u="sng" dirty="0" smtClean="0"/>
            </a:br>
            <a:r>
              <a:rPr lang="en-US" b="1" u="sng" dirty="0" smtClean="0"/>
              <a:t>TETANUS TOXID</a:t>
            </a: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b="1" dirty="0" smtClean="0"/>
              <a:t> </a:t>
            </a:r>
            <a:r>
              <a:rPr lang="en-US" sz="3600" dirty="0" smtClean="0"/>
              <a:t>Its made from </a:t>
            </a:r>
            <a:r>
              <a:rPr lang="en-US" sz="3600" dirty="0" err="1" smtClean="0"/>
              <a:t>toxoids</a:t>
            </a:r>
            <a:r>
              <a:rPr lang="en-US" sz="3600" dirty="0" smtClean="0"/>
              <a:t>.</a:t>
            </a:r>
            <a:endParaRPr lang="en-US" sz="3600" dirty="0" smtClean="0"/>
          </a:p>
          <a:p>
            <a:r>
              <a:rPr lang="en-US" sz="3600" dirty="0" smtClean="0"/>
              <a:t> The vaccine is made from a cell free purified toxin extracted from a strain of clostridium Tetanii</a:t>
            </a:r>
            <a:endParaRPr lang="en-US" sz="3600" dirty="0" smtClean="0"/>
          </a:p>
          <a:p>
            <a:r>
              <a:rPr lang="en-US" sz="3600" dirty="0" smtClean="0"/>
              <a:t>Protects the person from tetanus disease and is given to all ages above 5 years. </a:t>
            </a:r>
            <a:endParaRPr lang="en-US" sz="3600" dirty="0" smtClean="0"/>
          </a:p>
          <a:p>
            <a:r>
              <a:rPr lang="en-US" sz="3600" dirty="0" smtClean="0"/>
              <a:t>TT provide passive immunity for fetus via transfer of the mothers antibodies. </a:t>
            </a:r>
            <a:endParaRPr lang="en-US" sz="3600" dirty="0" smtClean="0"/>
          </a:p>
          <a:p>
            <a:r>
              <a:rPr lang="en-US" sz="3600" b="1" dirty="0" smtClean="0"/>
              <a:t>Storage: </a:t>
            </a:r>
            <a:r>
              <a:rPr lang="en-US" sz="3600" dirty="0" smtClean="0"/>
              <a:t>temp of +2 to+8 dc</a:t>
            </a:r>
            <a:endParaRPr lang="en-US" sz="3600" dirty="0" smtClean="0"/>
          </a:p>
          <a:p>
            <a:endParaRPr lang="en-US" sz="36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ANTI-TETANUS SERUM</a:t>
            </a:r>
            <a:endParaRPr lang="en-US" dirty="0"/>
          </a:p>
        </p:txBody>
      </p:sp>
      <p:sp>
        <p:nvSpPr>
          <p:cNvPr id="3" name="Content Placeholder 2"/>
          <p:cNvSpPr>
            <a:spLocks noGrp="1"/>
          </p:cNvSpPr>
          <p:nvPr>
            <p:ph idx="1"/>
          </p:nvPr>
        </p:nvSpPr>
        <p:spPr/>
        <p:txBody>
          <a:bodyPr/>
          <a:lstStyle/>
          <a:p>
            <a:r>
              <a:rPr lang="en-US" dirty="0" smtClean="0"/>
              <a:t>Used for both preventing and curing tetanus</a:t>
            </a:r>
            <a:endParaRPr lang="en-US" dirty="0" smtClean="0"/>
          </a:p>
          <a:p>
            <a:r>
              <a:rPr lang="en-US" dirty="0" smtClean="0"/>
              <a:t>ATS is a solution of purified anti-bodies prepared from equine blood.</a:t>
            </a:r>
            <a:endParaRPr lang="en-US" dirty="0" smtClean="0"/>
          </a:p>
          <a:p>
            <a:r>
              <a:rPr lang="en-US" dirty="0" smtClean="0"/>
              <a:t>Available in ampules of 1ml…,3-4ml and 5ml </a:t>
            </a:r>
            <a:endParaRPr lang="en-US" dirty="0" smtClean="0"/>
          </a:p>
          <a:p>
            <a:r>
              <a:rPr lang="en-US" dirty="0" smtClean="0"/>
              <a:t>It offers  </a:t>
            </a:r>
            <a:r>
              <a:rPr lang="en-US" dirty="0" err="1" smtClean="0"/>
              <a:t>temporaly</a:t>
            </a:r>
            <a:r>
              <a:rPr lang="en-US" dirty="0" smtClean="0"/>
              <a:t> passive immunity</a:t>
            </a:r>
            <a:endParaRPr lang="en-US" dirty="0" smtClean="0"/>
          </a:p>
          <a:p>
            <a:r>
              <a:rPr lang="en-US" dirty="0" smtClean="0"/>
              <a:t>Dosage- by subcutaneous or intramuscular injection.</a:t>
            </a:r>
            <a:endParaRPr lang="en-US" dirty="0" smtClean="0"/>
          </a:p>
          <a:p>
            <a:r>
              <a:rPr lang="en-US" dirty="0" smtClean="0"/>
              <a:t>Prophylactic not less than1500 units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dirty="0" smtClean="0"/>
              <a:t>Immunity against tetanus for 2weeks</a:t>
            </a:r>
            <a:endParaRPr lang="en-US" dirty="0" smtClean="0"/>
          </a:p>
          <a:p>
            <a:r>
              <a:rPr lang="en-US" dirty="0" smtClean="0"/>
              <a:t>Contraindication – known allergy to tetanus antiserum</a:t>
            </a:r>
            <a:endParaRPr lang="en-US" dirty="0" smtClean="0"/>
          </a:p>
          <a:p>
            <a:r>
              <a:rPr lang="en-US" dirty="0" smtClean="0"/>
              <a:t>Indication prevent tetanus in wound management., non immunized or incomplete immunization, treatment of clinical tetanus</a:t>
            </a:r>
            <a:endParaRPr lang="en-US" dirty="0" smtClean="0"/>
          </a:p>
          <a:p>
            <a:r>
              <a:rPr lang="en-US" dirty="0" smtClean="0"/>
              <a:t>Neonate give 1500 IU CHILD/ADULT 10000iu</a:t>
            </a: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mile stone in vaccine development</a:t>
            </a:r>
            <a:endParaRPr lang="en-US" b="1" dirty="0"/>
          </a:p>
        </p:txBody>
      </p:sp>
      <p:sp>
        <p:nvSpPr>
          <p:cNvPr id="3" name="Content Placeholder 2"/>
          <p:cNvSpPr>
            <a:spLocks noGrp="1"/>
          </p:cNvSpPr>
          <p:nvPr>
            <p:ph idx="1"/>
          </p:nvPr>
        </p:nvSpPr>
        <p:spPr/>
        <p:txBody>
          <a:bodyPr/>
          <a:lstStyle/>
          <a:p>
            <a:r>
              <a:rPr lang="en-US" dirty="0"/>
              <a:t>1885: </a:t>
            </a:r>
            <a:r>
              <a:rPr lang="en-US" dirty="0" smtClean="0"/>
              <a:t>First </a:t>
            </a:r>
            <a:r>
              <a:rPr lang="en-US" dirty="0"/>
              <a:t>use of live attenuated viral vaccine (rabies) in humans</a:t>
            </a:r>
            <a:endParaRPr lang="en-US" dirty="0"/>
          </a:p>
          <a:p>
            <a:r>
              <a:rPr lang="en-US" dirty="0"/>
              <a:t>1909: </a:t>
            </a:r>
            <a:r>
              <a:rPr lang="en-US" dirty="0" smtClean="0"/>
              <a:t>First </a:t>
            </a:r>
            <a:r>
              <a:rPr lang="en-US" dirty="0"/>
              <a:t>live attenuated bacterial vaccine (Bacillus </a:t>
            </a:r>
            <a:r>
              <a:rPr lang="en-US" dirty="0" err="1"/>
              <a:t>Calmette</a:t>
            </a:r>
            <a:r>
              <a:rPr lang="en-US" dirty="0"/>
              <a:t>-Guerin, or BCG) created</a:t>
            </a:r>
            <a:endParaRPr lang="en-US" dirty="0"/>
          </a:p>
          <a:p>
            <a:pPr>
              <a:buNone/>
            </a:pPr>
            <a:r>
              <a:rPr lang="en-US" dirty="0"/>
              <a:t>for use against tuberculosis</a:t>
            </a:r>
            <a:endParaRPr lang="en-US" dirty="0"/>
          </a:p>
          <a:p>
            <a:r>
              <a:rPr lang="en-US" dirty="0"/>
              <a:t>1921: Diphtheria toxoid developed</a:t>
            </a:r>
            <a:endParaRPr lang="en-US" dirty="0"/>
          </a:p>
          <a:p>
            <a:r>
              <a:rPr lang="fr-FR" dirty="0"/>
              <a:t>1924: </a:t>
            </a:r>
            <a:r>
              <a:rPr lang="fr-FR" dirty="0" err="1" smtClean="0"/>
              <a:t>Tetanus</a:t>
            </a:r>
            <a:r>
              <a:rPr lang="fr-FR" dirty="0" smtClean="0"/>
              <a:t> </a:t>
            </a:r>
            <a:r>
              <a:rPr lang="fr-FR" dirty="0" err="1" smtClean="0"/>
              <a:t>toxoid</a:t>
            </a:r>
            <a:r>
              <a:rPr lang="fr-FR" dirty="0" smtClean="0"/>
              <a:t>  </a:t>
            </a:r>
            <a:r>
              <a:rPr lang="fr-FR" dirty="0"/>
              <a:t>produced</a:t>
            </a:r>
            <a:endParaRPr lang="fr-FR" dirty="0"/>
          </a:p>
          <a:p>
            <a:r>
              <a:rPr lang="en-US" dirty="0"/>
              <a:t>1930s: Pertussis vaccine developed</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dirty="0" smtClean="0"/>
              <a:t>Preferably under the cover of antihistamine.</a:t>
            </a:r>
            <a:endParaRPr lang="en-US" dirty="0" smtClean="0"/>
          </a:p>
          <a:p>
            <a:r>
              <a:rPr lang="en-US" dirty="0" smtClean="0"/>
              <a:t>Adverse drug reaction-  occasional sensitivity reactions acute anaphylactic shock which need immediate treatment.</a:t>
            </a:r>
            <a:endParaRPr lang="en-US" dirty="0" smtClean="0"/>
          </a:p>
          <a:p>
            <a:r>
              <a:rPr lang="en-US" dirty="0" smtClean="0"/>
              <a:t>Precautions- sensitivity test should be done wherever possible by administration of antihistamine and treatment for anaphylactic </a:t>
            </a:r>
            <a:endParaRPr lang="en-US" dirty="0" smtClean="0"/>
          </a:p>
          <a:p>
            <a:pPr marL="0" indent="0">
              <a:buNone/>
            </a:pPr>
            <a:r>
              <a:rPr lang="en-US" dirty="0" smtClean="0"/>
              <a:t>s</a:t>
            </a:r>
            <a:r>
              <a:rPr lang="en-US" dirty="0"/>
              <a:t>h</a:t>
            </a:r>
            <a:r>
              <a:rPr lang="en-US" dirty="0" smtClean="0"/>
              <a:t>ock should be kept ready.</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457200"/>
            <a:ext cx="9144000" cy="6400800"/>
          </a:xfrm>
        </p:spPr>
        <p:txBody>
          <a:bodyPr>
            <a:normAutofit fontScale="92500" lnSpcReduction="10000"/>
          </a:bodyPr>
          <a:lstStyle/>
          <a:p>
            <a:r>
              <a:rPr lang="en-US" sz="4400" b="1" u="sng" dirty="0" smtClean="0"/>
              <a:t>W.H.O proposed T.T immunization schedule for all women during pregnancy</a:t>
            </a:r>
            <a:endParaRPr lang="en-US" sz="4400" dirty="0" smtClean="0"/>
          </a:p>
          <a:p>
            <a:pPr>
              <a:buNone/>
            </a:pPr>
            <a:r>
              <a:rPr lang="en-US" sz="4400" dirty="0" smtClean="0"/>
              <a:t> </a:t>
            </a:r>
            <a:r>
              <a:rPr lang="en-US" b="1" u="sng" dirty="0" smtClean="0"/>
              <a:t>WHEN TO IMMUNIZE:</a:t>
            </a:r>
            <a:endParaRPr lang="en-US" b="1" u="sng" dirty="0" smtClean="0"/>
          </a:p>
          <a:p>
            <a:pPr>
              <a:buNone/>
            </a:pPr>
            <a:r>
              <a:rPr lang="en-US" b="1" u="sng" dirty="0" smtClean="0"/>
              <a:t>During the first </a:t>
            </a:r>
            <a:r>
              <a:rPr lang="en-US" b="1" u="sng" dirty="0" err="1" smtClean="0"/>
              <a:t>prgnancy</a:t>
            </a:r>
            <a:endParaRPr lang="en-US" b="1" u="sng" dirty="0" smtClean="0"/>
          </a:p>
          <a:p>
            <a:r>
              <a:rPr lang="en-US" b="1" dirty="0" smtClean="0">
                <a:solidFill>
                  <a:srgbClr val="FF0000"/>
                </a:solidFill>
              </a:rPr>
              <a:t>TT1 dose</a:t>
            </a:r>
            <a:endParaRPr lang="en-US" b="1" dirty="0" smtClean="0">
              <a:solidFill>
                <a:srgbClr val="FF0000"/>
              </a:solidFill>
            </a:endParaRPr>
          </a:p>
          <a:p>
            <a:r>
              <a:rPr lang="en-US" dirty="0" smtClean="0"/>
              <a:t>4- 6 months of pregnancy</a:t>
            </a:r>
            <a:endParaRPr lang="en-US" dirty="0" smtClean="0"/>
          </a:p>
          <a:p>
            <a:r>
              <a:rPr lang="en-US" b="1" dirty="0" smtClean="0"/>
              <a:t>duration of protection: </a:t>
            </a:r>
            <a:r>
              <a:rPr lang="en-US" dirty="0" smtClean="0"/>
              <a:t> uncertain</a:t>
            </a:r>
            <a:endParaRPr lang="en-US" dirty="0" smtClean="0"/>
          </a:p>
          <a:p>
            <a:pPr>
              <a:buNone/>
            </a:pPr>
            <a:r>
              <a:rPr lang="en-US" b="1" dirty="0" smtClean="0">
                <a:solidFill>
                  <a:srgbClr val="FF0000"/>
                </a:solidFill>
              </a:rPr>
              <a:t>TT2 dose</a:t>
            </a:r>
            <a:endParaRPr lang="en-US" b="1" dirty="0" smtClean="0">
              <a:solidFill>
                <a:srgbClr val="FF0000"/>
              </a:solidFill>
            </a:endParaRPr>
          </a:p>
          <a:p>
            <a:r>
              <a:rPr lang="en-US" dirty="0" smtClean="0"/>
              <a:t>1 month after 1</a:t>
            </a:r>
            <a:r>
              <a:rPr lang="en-US" baseline="30000" dirty="0" smtClean="0"/>
              <a:t>st</a:t>
            </a:r>
            <a:r>
              <a:rPr lang="en-US" dirty="0" smtClean="0"/>
              <a:t>  dose of TT1( 5</a:t>
            </a:r>
            <a:r>
              <a:rPr lang="en-US" baseline="30000" dirty="0" smtClean="0"/>
              <a:t>th</a:t>
            </a:r>
            <a:r>
              <a:rPr lang="en-US" dirty="0" smtClean="0"/>
              <a:t> &amp; 8</a:t>
            </a:r>
            <a:r>
              <a:rPr lang="en-US" baseline="30000" dirty="0" smtClean="0"/>
              <a:t>th</a:t>
            </a:r>
            <a:r>
              <a:rPr lang="en-US" dirty="0" smtClean="0"/>
              <a:t> month of </a:t>
            </a:r>
            <a:r>
              <a:rPr lang="en-US" dirty="0" err="1" smtClean="0"/>
              <a:t>prgncy</a:t>
            </a:r>
            <a:r>
              <a:rPr lang="en-US" dirty="0" smtClean="0"/>
              <a:t> </a:t>
            </a:r>
            <a:endParaRPr lang="en-US" dirty="0" smtClean="0"/>
          </a:p>
          <a:p>
            <a:r>
              <a:rPr lang="en-US" b="1" dirty="0" smtClean="0"/>
              <a:t>duration of protection: </a:t>
            </a:r>
            <a:r>
              <a:rPr lang="en-US" dirty="0" smtClean="0"/>
              <a:t>1- 3 years </a:t>
            </a:r>
            <a:endParaRPr lang="en-US" dirty="0" smtClean="0"/>
          </a:p>
          <a:p>
            <a:endParaRPr lang="en-US" dirty="0" smtClean="0"/>
          </a:p>
          <a:p>
            <a:pPr>
              <a:buNone/>
            </a:pP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smtClean="0"/>
              <a:t>CT TT SCHEDULE</a:t>
            </a: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pPr>
              <a:buNone/>
            </a:pPr>
            <a:r>
              <a:rPr lang="en-US" b="1" dirty="0" smtClean="0">
                <a:solidFill>
                  <a:srgbClr val="FF0000"/>
                </a:solidFill>
              </a:rPr>
              <a:t>TT3 </a:t>
            </a:r>
            <a:endParaRPr lang="en-US" b="1" dirty="0" smtClean="0">
              <a:solidFill>
                <a:srgbClr val="FF0000"/>
              </a:solidFill>
            </a:endParaRPr>
          </a:p>
          <a:p>
            <a:r>
              <a:rPr lang="en-US" sz="3500" dirty="0" smtClean="0"/>
              <a:t>At least 6 months after TT2 or during subsequent </a:t>
            </a:r>
            <a:r>
              <a:rPr lang="en-US" sz="3500" dirty="0" err="1" smtClean="0"/>
              <a:t>prgcy</a:t>
            </a:r>
            <a:endParaRPr lang="en-US" sz="3500" dirty="0" smtClean="0"/>
          </a:p>
          <a:p>
            <a:r>
              <a:rPr lang="en-US" b="1" dirty="0" smtClean="0"/>
              <a:t>duration of protection</a:t>
            </a:r>
            <a:endParaRPr lang="en-US" b="1" dirty="0" smtClean="0"/>
          </a:p>
          <a:p>
            <a:r>
              <a:rPr lang="en-US" dirty="0" smtClean="0"/>
              <a:t>5 years</a:t>
            </a:r>
            <a:endParaRPr lang="en-US" dirty="0" smtClean="0"/>
          </a:p>
          <a:p>
            <a:pPr>
              <a:buNone/>
            </a:pPr>
            <a:r>
              <a:rPr lang="en-US" b="1" dirty="0" smtClean="0">
                <a:solidFill>
                  <a:srgbClr val="FF0000"/>
                </a:solidFill>
              </a:rPr>
              <a:t>TT4</a:t>
            </a:r>
            <a:r>
              <a:rPr lang="en-US" b="1" dirty="0" smtClean="0"/>
              <a:t> </a:t>
            </a:r>
            <a:endParaRPr lang="en-US" b="1" dirty="0" smtClean="0"/>
          </a:p>
          <a:p>
            <a:r>
              <a:rPr lang="en-US" sz="3500" dirty="0" smtClean="0"/>
              <a:t>At least 1year after TT3</a:t>
            </a:r>
            <a:endParaRPr lang="en-US" sz="3500" dirty="0" smtClean="0"/>
          </a:p>
          <a:p>
            <a:pPr>
              <a:buNone/>
            </a:pPr>
            <a:r>
              <a:rPr lang="en-US" b="1" dirty="0" smtClean="0">
                <a:solidFill>
                  <a:srgbClr val="FF0000"/>
                </a:solidFill>
              </a:rPr>
              <a:t>TT5</a:t>
            </a:r>
            <a:r>
              <a:rPr lang="en-US" b="1" dirty="0" smtClean="0"/>
              <a:t> </a:t>
            </a:r>
            <a:endParaRPr lang="en-US" b="1" dirty="0" smtClean="0"/>
          </a:p>
          <a:p>
            <a:r>
              <a:rPr lang="en-US" dirty="0" smtClean="0"/>
              <a:t>1year after TT4 or during subsequent </a:t>
            </a:r>
            <a:r>
              <a:rPr lang="en-US" dirty="0" err="1" smtClean="0"/>
              <a:t>prgcy</a:t>
            </a:r>
            <a:endParaRPr lang="en-US" dirty="0" smtClean="0"/>
          </a:p>
          <a:p>
            <a:r>
              <a:rPr lang="en-US" b="1" dirty="0" smtClean="0"/>
              <a:t>duration of protection</a:t>
            </a:r>
            <a:endParaRPr lang="en-US" b="1" dirty="0" smtClean="0"/>
          </a:p>
          <a:p>
            <a:r>
              <a:rPr lang="en-US" dirty="0" smtClean="0"/>
              <a:t>Long life</a:t>
            </a:r>
            <a:endParaRPr lang="en-US" dirty="0" smtClean="0"/>
          </a:p>
          <a:p>
            <a:r>
              <a:rPr lang="en-US" dirty="0" smtClean="0">
                <a:solidFill>
                  <a:srgbClr val="FF0000"/>
                </a:solidFill>
              </a:rPr>
              <a:t>NB:</a:t>
            </a:r>
            <a:r>
              <a:rPr lang="en-US" dirty="0" smtClean="0"/>
              <a:t> One booster dose may be given at least </a:t>
            </a:r>
            <a:r>
              <a:rPr lang="en-US" b="1" dirty="0" smtClean="0"/>
              <a:t>20 years after TT5 </a:t>
            </a:r>
            <a:endParaRPr lang="en-US" b="1"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TT following wounds &amp; injuries</a:t>
            </a:r>
            <a:endParaRPr lang="en-US" b="1" dirty="0"/>
          </a:p>
        </p:txBody>
      </p:sp>
      <p:graphicFrame>
        <p:nvGraphicFramePr>
          <p:cNvPr id="4" name="Content Placeholder 3"/>
          <p:cNvGraphicFramePr>
            <a:graphicFrameLocks noGrp="1"/>
          </p:cNvGraphicFramePr>
          <p:nvPr>
            <p:ph idx="1"/>
          </p:nvPr>
        </p:nvGraphicFramePr>
        <p:xfrm>
          <a:off x="0" y="533400"/>
          <a:ext cx="9144000" cy="6362700"/>
        </p:xfrm>
        <a:graphic>
          <a:graphicData uri="http://schemas.openxmlformats.org/drawingml/2006/table">
            <a:tbl>
              <a:tblPr firstRow="1" bandRow="1">
                <a:tableStyleId>{5C22544A-7EE6-4342-B048-85BDC9FD1C3A}</a:tableStyleId>
              </a:tblPr>
              <a:tblGrid>
                <a:gridCol w="3048000"/>
                <a:gridCol w="3048000"/>
                <a:gridCol w="3048000"/>
              </a:tblGrid>
              <a:tr h="1054100">
                <a:tc>
                  <a:txBody>
                    <a:bodyPr/>
                    <a:lstStyle/>
                    <a:p>
                      <a:r>
                        <a:rPr lang="en-US" sz="3200" dirty="0" smtClean="0"/>
                        <a:t>T.T DOSE</a:t>
                      </a:r>
                      <a:endParaRPr lang="en-US" sz="3200" dirty="0"/>
                    </a:p>
                  </a:txBody>
                  <a:tcPr/>
                </a:tc>
                <a:tc>
                  <a:txBody>
                    <a:bodyPr/>
                    <a:lstStyle/>
                    <a:p>
                      <a:r>
                        <a:rPr lang="en-US" sz="3200" dirty="0" smtClean="0"/>
                        <a:t>ADMINISTR</a:t>
                      </a:r>
                      <a:r>
                        <a:rPr lang="en-US" sz="3200" baseline="0" dirty="0" smtClean="0"/>
                        <a:t> SCHEDULE</a:t>
                      </a:r>
                      <a:endParaRPr lang="en-US" sz="3200" dirty="0"/>
                    </a:p>
                  </a:txBody>
                  <a:tcPr/>
                </a:tc>
                <a:tc>
                  <a:txBody>
                    <a:bodyPr/>
                    <a:lstStyle/>
                    <a:p>
                      <a:r>
                        <a:rPr lang="en-US" sz="3200" dirty="0" smtClean="0"/>
                        <a:t>IMMUNITY DURATION</a:t>
                      </a:r>
                      <a:endParaRPr lang="en-US" sz="3200" dirty="0"/>
                    </a:p>
                  </a:txBody>
                  <a:tcPr/>
                </a:tc>
              </a:tr>
              <a:tr h="1054100">
                <a:tc>
                  <a:txBody>
                    <a:bodyPr/>
                    <a:lstStyle/>
                    <a:p>
                      <a:r>
                        <a:rPr lang="en-US" sz="3200" dirty="0" smtClean="0"/>
                        <a:t>1</a:t>
                      </a:r>
                      <a:r>
                        <a:rPr lang="en-US" sz="3200" baseline="30000" dirty="0" smtClean="0"/>
                        <a:t>ST</a:t>
                      </a:r>
                      <a:r>
                        <a:rPr lang="en-US" sz="3200" dirty="0" smtClean="0"/>
                        <a:t> TT</a:t>
                      </a:r>
                      <a:endParaRPr lang="en-US" sz="3200" dirty="0"/>
                    </a:p>
                  </a:txBody>
                  <a:tcPr/>
                </a:tc>
                <a:tc>
                  <a:txBody>
                    <a:bodyPr/>
                    <a:lstStyle/>
                    <a:p>
                      <a:r>
                        <a:rPr lang="en-US" sz="3200" dirty="0" smtClean="0"/>
                        <a:t>At 1</a:t>
                      </a:r>
                      <a:r>
                        <a:rPr lang="en-US" sz="3200" baseline="30000" dirty="0" smtClean="0"/>
                        <a:t>st</a:t>
                      </a:r>
                      <a:r>
                        <a:rPr lang="en-US" sz="3200" dirty="0" smtClean="0"/>
                        <a:t> contact</a:t>
                      </a:r>
                      <a:endParaRPr lang="en-US" sz="3200" dirty="0"/>
                    </a:p>
                  </a:txBody>
                  <a:tcPr/>
                </a:tc>
                <a:tc>
                  <a:txBody>
                    <a:bodyPr/>
                    <a:lstStyle/>
                    <a:p>
                      <a:r>
                        <a:rPr lang="en-US" sz="3200" dirty="0" smtClean="0"/>
                        <a:t>Nil</a:t>
                      </a:r>
                      <a:endParaRPr lang="en-US" sz="3200" dirty="0"/>
                    </a:p>
                  </a:txBody>
                  <a:tcPr/>
                </a:tc>
              </a:tr>
              <a:tr h="1054100">
                <a:tc>
                  <a:txBody>
                    <a:bodyPr/>
                    <a:lstStyle/>
                    <a:p>
                      <a:r>
                        <a:rPr lang="en-US" sz="3200" dirty="0" smtClean="0"/>
                        <a:t>2</a:t>
                      </a:r>
                      <a:r>
                        <a:rPr lang="en-US" sz="3200" baseline="30000" dirty="0" smtClean="0"/>
                        <a:t>ND</a:t>
                      </a:r>
                      <a:r>
                        <a:rPr lang="en-US" sz="3200" dirty="0" smtClean="0"/>
                        <a:t> TT</a:t>
                      </a:r>
                      <a:endParaRPr lang="en-US" sz="3200" dirty="0"/>
                    </a:p>
                  </a:txBody>
                  <a:tcPr/>
                </a:tc>
                <a:tc>
                  <a:txBody>
                    <a:bodyPr/>
                    <a:lstStyle/>
                    <a:p>
                      <a:r>
                        <a:rPr lang="en-US" sz="3200" dirty="0" smtClean="0"/>
                        <a:t>1 month after 1</a:t>
                      </a:r>
                      <a:r>
                        <a:rPr lang="en-US" sz="3200" baseline="30000" dirty="0" smtClean="0"/>
                        <a:t>st</a:t>
                      </a:r>
                      <a:r>
                        <a:rPr lang="en-US" sz="3200" dirty="0" smtClean="0"/>
                        <a:t> TT</a:t>
                      </a:r>
                      <a:endParaRPr lang="en-US" sz="3200" dirty="0"/>
                    </a:p>
                  </a:txBody>
                  <a:tcPr/>
                </a:tc>
                <a:tc>
                  <a:txBody>
                    <a:bodyPr/>
                    <a:lstStyle/>
                    <a:p>
                      <a:r>
                        <a:rPr lang="en-US" sz="3200" dirty="0" smtClean="0"/>
                        <a:t>1-3 YRS</a:t>
                      </a:r>
                      <a:endParaRPr lang="en-US" sz="3200" dirty="0"/>
                    </a:p>
                  </a:txBody>
                  <a:tcPr/>
                </a:tc>
              </a:tr>
              <a:tr h="1054100">
                <a:tc>
                  <a:txBody>
                    <a:bodyPr/>
                    <a:lstStyle/>
                    <a:p>
                      <a:r>
                        <a:rPr lang="en-US" sz="3200" dirty="0" smtClean="0"/>
                        <a:t>3</a:t>
                      </a:r>
                      <a:r>
                        <a:rPr lang="en-US" sz="3200" baseline="30000" dirty="0" smtClean="0"/>
                        <a:t>RD</a:t>
                      </a:r>
                      <a:r>
                        <a:rPr lang="en-US" sz="3200" dirty="0" smtClean="0"/>
                        <a:t> TT</a:t>
                      </a:r>
                      <a:endParaRPr lang="en-US" sz="3200" dirty="0"/>
                    </a:p>
                  </a:txBody>
                  <a:tcPr/>
                </a:tc>
                <a:tc>
                  <a:txBody>
                    <a:bodyPr/>
                    <a:lstStyle/>
                    <a:p>
                      <a:r>
                        <a:rPr lang="en-US" sz="3200" dirty="0" smtClean="0"/>
                        <a:t>6 months  after</a:t>
                      </a:r>
                      <a:r>
                        <a:rPr lang="en-US" sz="3200" baseline="0" dirty="0" smtClean="0"/>
                        <a:t>  2</a:t>
                      </a:r>
                      <a:r>
                        <a:rPr lang="en-US" sz="3200" baseline="30000" dirty="0" smtClean="0"/>
                        <a:t>nd</a:t>
                      </a:r>
                      <a:r>
                        <a:rPr lang="en-US" sz="3200" baseline="0" dirty="0" smtClean="0"/>
                        <a:t> TT</a:t>
                      </a:r>
                      <a:endParaRPr lang="en-US" sz="3200" dirty="0"/>
                    </a:p>
                  </a:txBody>
                  <a:tcPr/>
                </a:tc>
                <a:tc>
                  <a:txBody>
                    <a:bodyPr/>
                    <a:lstStyle/>
                    <a:p>
                      <a:r>
                        <a:rPr lang="en-US" sz="3200" dirty="0" smtClean="0"/>
                        <a:t>5 YRS</a:t>
                      </a:r>
                      <a:endParaRPr lang="en-US" sz="3200" dirty="0"/>
                    </a:p>
                  </a:txBody>
                  <a:tcPr/>
                </a:tc>
              </a:tr>
              <a:tr h="1054100">
                <a:tc>
                  <a:txBody>
                    <a:bodyPr/>
                    <a:lstStyle/>
                    <a:p>
                      <a:r>
                        <a:rPr lang="en-US" sz="3200" dirty="0" smtClean="0"/>
                        <a:t>4</a:t>
                      </a:r>
                      <a:r>
                        <a:rPr lang="en-US" sz="3200" baseline="30000" dirty="0" smtClean="0"/>
                        <a:t>TH</a:t>
                      </a:r>
                      <a:r>
                        <a:rPr lang="en-US" sz="3200" dirty="0" smtClean="0"/>
                        <a:t> TT</a:t>
                      </a:r>
                      <a:endParaRPr lang="en-US" sz="3200" dirty="0"/>
                    </a:p>
                  </a:txBody>
                  <a:tcPr/>
                </a:tc>
                <a:tc>
                  <a:txBody>
                    <a:bodyPr/>
                    <a:lstStyle/>
                    <a:p>
                      <a:r>
                        <a:rPr lang="en-US" sz="3200" dirty="0" smtClean="0"/>
                        <a:t>1 yr</a:t>
                      </a:r>
                      <a:r>
                        <a:rPr lang="en-US" sz="3200" baseline="0" dirty="0" smtClean="0"/>
                        <a:t> after 3</a:t>
                      </a:r>
                      <a:r>
                        <a:rPr lang="en-US" sz="3200" baseline="30000" dirty="0" smtClean="0"/>
                        <a:t>rd</a:t>
                      </a:r>
                      <a:r>
                        <a:rPr lang="en-US" sz="3200" baseline="0" dirty="0" smtClean="0"/>
                        <a:t> TT</a:t>
                      </a:r>
                      <a:endParaRPr lang="en-US" sz="3200" dirty="0"/>
                    </a:p>
                  </a:txBody>
                  <a:tcPr/>
                </a:tc>
                <a:tc>
                  <a:txBody>
                    <a:bodyPr/>
                    <a:lstStyle/>
                    <a:p>
                      <a:r>
                        <a:rPr lang="en-US" sz="3200" dirty="0" smtClean="0"/>
                        <a:t>10 YRS</a:t>
                      </a:r>
                      <a:endParaRPr lang="en-US" sz="3200" dirty="0"/>
                    </a:p>
                  </a:txBody>
                  <a:tcPr/>
                </a:tc>
              </a:tr>
              <a:tr h="1054100">
                <a:tc>
                  <a:txBody>
                    <a:bodyPr/>
                    <a:lstStyle/>
                    <a:p>
                      <a:r>
                        <a:rPr lang="en-US" sz="3200" dirty="0" smtClean="0"/>
                        <a:t>5</a:t>
                      </a:r>
                      <a:r>
                        <a:rPr lang="en-US" sz="3200" baseline="30000" dirty="0" smtClean="0"/>
                        <a:t>TH</a:t>
                      </a:r>
                      <a:r>
                        <a:rPr lang="en-US" sz="3200" dirty="0" smtClean="0"/>
                        <a:t> TT</a:t>
                      </a:r>
                      <a:endParaRPr lang="en-US" sz="3200" dirty="0"/>
                    </a:p>
                  </a:txBody>
                  <a:tcPr/>
                </a:tc>
                <a:tc>
                  <a:txBody>
                    <a:bodyPr/>
                    <a:lstStyle/>
                    <a:p>
                      <a:r>
                        <a:rPr lang="en-US" sz="3200" dirty="0" smtClean="0"/>
                        <a:t>1 yr after 4</a:t>
                      </a:r>
                      <a:r>
                        <a:rPr lang="en-US" sz="3200" baseline="30000" dirty="0" smtClean="0"/>
                        <a:t>TH</a:t>
                      </a:r>
                      <a:r>
                        <a:rPr lang="en-US" sz="3200" dirty="0" smtClean="0"/>
                        <a:t> TT</a:t>
                      </a:r>
                      <a:endParaRPr lang="en-US" sz="3200" dirty="0"/>
                    </a:p>
                  </a:txBody>
                  <a:tcPr/>
                </a:tc>
                <a:tc>
                  <a:txBody>
                    <a:bodyPr/>
                    <a:lstStyle/>
                    <a:p>
                      <a:r>
                        <a:rPr lang="en-US" sz="3200" dirty="0" smtClean="0"/>
                        <a:t>20 YRS</a:t>
                      </a:r>
                      <a:endParaRPr lang="en-US" sz="3200" dirty="0"/>
                    </a:p>
                  </a:txBody>
                  <a:tcPr/>
                </a:tc>
              </a:tr>
            </a:tbl>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b="1" dirty="0" smtClean="0">
                <a:solidFill>
                  <a:srgbClr val="0070C0"/>
                </a:solidFill>
              </a:rPr>
              <a:t>ANTI TETANUS SERUM</a:t>
            </a:r>
            <a:endParaRPr lang="en-US" dirty="0"/>
          </a:p>
        </p:txBody>
      </p:sp>
      <p:sp>
        <p:nvSpPr>
          <p:cNvPr id="3" name="Content Placeholder 2"/>
          <p:cNvSpPr>
            <a:spLocks noGrp="1"/>
          </p:cNvSpPr>
          <p:nvPr>
            <p:ph idx="1"/>
          </p:nvPr>
        </p:nvSpPr>
        <p:spPr>
          <a:xfrm>
            <a:off x="0" y="762000"/>
            <a:ext cx="9144000" cy="6096000"/>
          </a:xfrm>
        </p:spPr>
        <p:txBody>
          <a:bodyPr/>
          <a:lstStyle/>
          <a:p>
            <a:r>
              <a:rPr lang="en-US" sz="4000" dirty="0" smtClean="0"/>
              <a:t>Its anti-toxins (neutralizes the toxins produce by the clostridium tetanii bacteria.)</a:t>
            </a:r>
            <a:endParaRPr lang="en-US" sz="4000" dirty="0" smtClean="0"/>
          </a:p>
          <a:p>
            <a:r>
              <a:rPr lang="en-US" sz="4000" dirty="0" smtClean="0"/>
              <a:t>Dose – 10,000 international units (IU) administered </a:t>
            </a:r>
            <a:r>
              <a:rPr lang="en-US" sz="4000" dirty="0" err="1" smtClean="0"/>
              <a:t>Im</a:t>
            </a:r>
            <a:r>
              <a:rPr lang="en-US" sz="4000" dirty="0" smtClean="0"/>
              <a:t> /Iv </a:t>
            </a:r>
            <a:endParaRPr lang="en-US" sz="4000" dirty="0" smtClean="0"/>
          </a:p>
          <a:p>
            <a:r>
              <a:rPr lang="en-US" sz="4000" dirty="0" smtClean="0"/>
              <a:t>It’s a single dose </a:t>
            </a:r>
            <a:endParaRPr lang="en-US" sz="4000" dirty="0" smtClean="0"/>
          </a:p>
          <a:p>
            <a:r>
              <a:rPr lang="en-US" sz="4000" dirty="0" smtClean="0"/>
              <a:t>Storage  +2 to +8 </a:t>
            </a:r>
            <a:r>
              <a:rPr lang="en-US" sz="4000" baseline="30000" dirty="0" smtClean="0"/>
              <a:t>0</a:t>
            </a:r>
            <a:r>
              <a:rPr lang="en-US" sz="4000" dirty="0" smtClean="0"/>
              <a:t>C.  </a:t>
            </a:r>
            <a:endParaRPr lang="en-US" sz="4000" dirty="0" smtClean="0"/>
          </a:p>
          <a:p>
            <a:r>
              <a:rPr lang="en-US" sz="4000" dirty="0" smtClean="0"/>
              <a:t>A test dose is always given first it gives a passive immunity.</a:t>
            </a:r>
            <a:endParaRPr lang="en-US" sz="4000" dirty="0" smtClean="0">
              <a:solidFill>
                <a:srgbClr val="FF0000"/>
              </a:solidFill>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b="1" dirty="0" smtClean="0">
                <a:solidFill>
                  <a:srgbClr val="FF0000"/>
                </a:solidFill>
              </a:rPr>
              <a:t>YELLOW FEVER</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0" y="609600"/>
            <a:ext cx="9144000" cy="6248400"/>
          </a:xfrm>
        </p:spPr>
        <p:txBody>
          <a:bodyPr>
            <a:normAutofit/>
          </a:bodyPr>
          <a:lstStyle/>
          <a:p>
            <a:r>
              <a:rPr lang="en-US" sz="3600" dirty="0" smtClean="0"/>
              <a:t>It is a </a:t>
            </a:r>
            <a:r>
              <a:rPr lang="en-US" sz="3600" dirty="0" smtClean="0">
                <a:solidFill>
                  <a:srgbClr val="FF0000"/>
                </a:solidFill>
              </a:rPr>
              <a:t>live</a:t>
            </a:r>
            <a:r>
              <a:rPr lang="en-US" sz="3600" dirty="0" smtClean="0"/>
              <a:t> attenuated virus vaccine</a:t>
            </a:r>
            <a:endParaRPr lang="en-US" sz="3600" dirty="0" smtClean="0"/>
          </a:p>
          <a:p>
            <a:r>
              <a:rPr lang="en-US" sz="3600" dirty="0" smtClean="0"/>
              <a:t>It’s freeze-dried. </a:t>
            </a:r>
            <a:endParaRPr lang="en-US" sz="3600" dirty="0" smtClean="0"/>
          </a:p>
          <a:p>
            <a:r>
              <a:rPr lang="en-US" sz="3600" dirty="0" smtClean="0"/>
              <a:t> Storage +2</a:t>
            </a:r>
            <a:r>
              <a:rPr lang="en-US" sz="3600" baseline="30000" dirty="0" smtClean="0"/>
              <a:t>0</a:t>
            </a:r>
            <a:r>
              <a:rPr lang="en-US" sz="3600" dirty="0" smtClean="0"/>
              <a:t>-+8 </a:t>
            </a:r>
            <a:r>
              <a:rPr lang="en-US" sz="3600" baseline="30000" dirty="0" smtClean="0"/>
              <a:t>0</a:t>
            </a:r>
            <a:r>
              <a:rPr lang="en-US" sz="3600" dirty="0" smtClean="0"/>
              <a:t>C, to be used within 1hour after reconstitution.</a:t>
            </a:r>
            <a:endParaRPr lang="en-US" sz="3600" dirty="0" smtClean="0"/>
          </a:p>
          <a:p>
            <a:r>
              <a:rPr lang="en-US" sz="3600" dirty="0" smtClean="0"/>
              <a:t>Dosage 0.5mls ( 4 both adults &amp; children) subcutaneously in to </a:t>
            </a:r>
            <a:r>
              <a:rPr lang="en-US" sz="3600" b="1" dirty="0" smtClean="0">
                <a:solidFill>
                  <a:srgbClr val="FF0000"/>
                </a:solidFill>
              </a:rPr>
              <a:t>right upper </a:t>
            </a:r>
            <a:r>
              <a:rPr lang="en-US" sz="3600" dirty="0" smtClean="0"/>
              <a:t>deltoid muscles.</a:t>
            </a:r>
            <a:endParaRPr lang="en-US" sz="3600" dirty="0" smtClean="0"/>
          </a:p>
          <a:p>
            <a:pPr>
              <a:buNone/>
            </a:pPr>
            <a:endParaRPr lang="en-US" sz="3600"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533400"/>
            <a:ext cx="9144000" cy="6324600"/>
          </a:xfrm>
        </p:spPr>
        <p:txBody>
          <a:bodyPr>
            <a:noAutofit/>
          </a:bodyPr>
          <a:lstStyle/>
          <a:p>
            <a:r>
              <a:rPr lang="en-US" sz="3400" dirty="0" smtClean="0"/>
              <a:t>Age: at 9 months or 1</a:t>
            </a:r>
            <a:r>
              <a:rPr lang="en-US" sz="3400" baseline="30000" dirty="0" smtClean="0"/>
              <a:t>st</a:t>
            </a:r>
            <a:r>
              <a:rPr lang="en-US" sz="3400" dirty="0" smtClean="0"/>
              <a:t> contact</a:t>
            </a:r>
            <a:endParaRPr lang="en-US" sz="3400" dirty="0" smtClean="0"/>
          </a:p>
          <a:p>
            <a:r>
              <a:rPr lang="en-US" sz="3400" dirty="0" smtClean="0"/>
              <a:t>Validity of immunization – from 10 days to 10 years and a certificate is issued after immunization.(</a:t>
            </a:r>
            <a:r>
              <a:rPr lang="en-US" sz="3400" b="1" dirty="0" smtClean="0"/>
              <a:t>Immune response develops 10 days after vaccination &amp; will protect for 10 years)</a:t>
            </a:r>
            <a:endParaRPr lang="en-US" sz="3400" b="1" dirty="0" smtClean="0"/>
          </a:p>
          <a:p>
            <a:r>
              <a:rPr lang="en-US" sz="3400" dirty="0" smtClean="0"/>
              <a:t>After which it is advisable to revaccinate</a:t>
            </a:r>
            <a:endParaRPr lang="en-US" sz="3400" dirty="0" smtClean="0"/>
          </a:p>
          <a:p>
            <a:r>
              <a:rPr lang="en-US" sz="3600" dirty="0" smtClean="0"/>
              <a:t>Its an international vaccine given to travelers from or to Eastern Africa</a:t>
            </a:r>
            <a:endParaRPr lang="en-US" sz="3600" dirty="0" smtClean="0"/>
          </a:p>
          <a:p>
            <a:pPr>
              <a:buNone/>
            </a:pPr>
            <a:endParaRPr lang="en-US" sz="34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l"/>
            <a:r>
              <a:rPr lang="en-US" sz="3600" b="1" dirty="0" smtClean="0"/>
              <a:t>Counties WHERE YELLOW FEVER VACCINE IS APPLICABLE IN KENYA</a:t>
            </a:r>
            <a:endParaRPr lang="en-US" sz="3600" b="1" dirty="0"/>
          </a:p>
        </p:txBody>
      </p:sp>
      <p:sp>
        <p:nvSpPr>
          <p:cNvPr id="3" name="Content Placeholder 2"/>
          <p:cNvSpPr>
            <a:spLocks noGrp="1"/>
          </p:cNvSpPr>
          <p:nvPr>
            <p:ph idx="1"/>
          </p:nvPr>
        </p:nvSpPr>
        <p:spPr>
          <a:xfrm>
            <a:off x="0" y="1219200"/>
            <a:ext cx="9144000" cy="5638800"/>
          </a:xfrm>
        </p:spPr>
        <p:txBody>
          <a:bodyPr>
            <a:normAutofit/>
          </a:bodyPr>
          <a:lstStyle/>
          <a:p>
            <a:pPr>
              <a:buFont typeface="Wingdings" panose="05000000000000000000" pitchFamily="2" charset="2"/>
              <a:buChar char="v"/>
            </a:pPr>
            <a:r>
              <a:rPr lang="en-US" sz="3700" dirty="0" err="1" smtClean="0"/>
              <a:t>Baringo</a:t>
            </a:r>
            <a:endParaRPr lang="en-US" sz="3700" dirty="0" smtClean="0"/>
          </a:p>
          <a:p>
            <a:pPr>
              <a:buFont typeface="Wingdings" panose="05000000000000000000" pitchFamily="2" charset="2"/>
              <a:buChar char="v"/>
            </a:pPr>
            <a:r>
              <a:rPr lang="en-US" sz="3700" dirty="0" err="1" smtClean="0"/>
              <a:t>Elgryo</a:t>
            </a:r>
            <a:r>
              <a:rPr lang="en-US" sz="3700" dirty="0" smtClean="0"/>
              <a:t> </a:t>
            </a:r>
            <a:endParaRPr lang="en-US" sz="3700" dirty="0" smtClean="0"/>
          </a:p>
          <a:p>
            <a:pPr>
              <a:buFont typeface="Wingdings" panose="05000000000000000000" pitchFamily="2" charset="2"/>
              <a:buChar char="v"/>
            </a:pPr>
            <a:r>
              <a:rPr lang="en-US" sz="3700" dirty="0" err="1" smtClean="0"/>
              <a:t>Marakwet</a:t>
            </a:r>
            <a:endParaRPr lang="en-US" sz="3700" dirty="0" smtClean="0"/>
          </a:p>
          <a:p>
            <a:pPr>
              <a:buNone/>
            </a:pPr>
            <a:endParaRPr lang="en-US" sz="3700" dirty="0" smtClean="0"/>
          </a:p>
          <a:p>
            <a:pPr>
              <a:buNone/>
            </a:pPr>
            <a:endParaRPr lang="en-US" sz="37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br>
              <a:rPr lang="en-US" b="1" u="sng" dirty="0" smtClean="0"/>
            </a:br>
            <a:r>
              <a:rPr lang="en-US" b="1" u="sng" dirty="0" smtClean="0"/>
              <a:t>Contraindications of Yellow fever vaccine</a:t>
            </a:r>
            <a:br>
              <a:rPr lang="en-US" dirty="0" smtClean="0"/>
            </a:br>
            <a:r>
              <a:rPr lang="en-US" b="1" dirty="0" smtClean="0"/>
              <a:t> </a:t>
            </a:r>
            <a:br>
              <a:rPr lang="en-US" dirty="0" smtClean="0"/>
            </a:br>
            <a:endParaRPr lang="en-US" dirty="0"/>
          </a:p>
        </p:txBody>
      </p:sp>
      <p:sp>
        <p:nvSpPr>
          <p:cNvPr id="3" name="Content Placeholder 2"/>
          <p:cNvSpPr>
            <a:spLocks noGrp="1"/>
          </p:cNvSpPr>
          <p:nvPr>
            <p:ph idx="1"/>
          </p:nvPr>
        </p:nvSpPr>
        <p:spPr>
          <a:xfrm>
            <a:off x="0" y="457200"/>
            <a:ext cx="9144000" cy="6248400"/>
          </a:xfrm>
        </p:spPr>
        <p:txBody>
          <a:bodyPr>
            <a:normAutofit/>
          </a:bodyPr>
          <a:lstStyle/>
          <a:p>
            <a:pPr>
              <a:buNone/>
            </a:pPr>
            <a:endParaRPr lang="en-US" b="1" dirty="0" smtClean="0"/>
          </a:p>
          <a:p>
            <a:r>
              <a:rPr lang="en-US" sz="3600" dirty="0" smtClean="0"/>
              <a:t>Not given to infants under 6 months to prevent encephalitis (inflammation of the brain tissue).</a:t>
            </a:r>
            <a:endParaRPr lang="en-US" sz="3600" dirty="0" smtClean="0"/>
          </a:p>
          <a:p>
            <a:r>
              <a:rPr lang="en-US" sz="3600" dirty="0" smtClean="0"/>
              <a:t>Not given to pregnant women in 1</a:t>
            </a:r>
            <a:r>
              <a:rPr lang="en-US" sz="3600" baseline="30000" dirty="0" smtClean="0"/>
              <a:t>st</a:t>
            </a:r>
            <a:r>
              <a:rPr lang="en-US" sz="3600" dirty="0" smtClean="0"/>
              <a:t> trimester</a:t>
            </a:r>
            <a:endParaRPr lang="en-US" sz="3600" dirty="0" smtClean="0"/>
          </a:p>
          <a:p>
            <a:r>
              <a:rPr lang="en-US" sz="3600" dirty="0" smtClean="0"/>
              <a:t>Acute illness </a:t>
            </a:r>
            <a:endParaRPr lang="en-US" sz="3600" dirty="0" smtClean="0"/>
          </a:p>
          <a:p>
            <a:pPr>
              <a:buNone/>
            </a:pPr>
            <a:endParaRPr lang="en-US" dirty="0" smtClean="0"/>
          </a:p>
          <a:p>
            <a:endParaRPr lang="en-US" dirty="0" smtClean="0"/>
          </a:p>
          <a:p>
            <a:pPr>
              <a:buNone/>
            </a:pPr>
            <a:r>
              <a:rPr lang="en-US" b="1" dirty="0" smtClean="0"/>
              <a:t> </a:t>
            </a:r>
            <a:endParaRPr lang="en-US" dirty="0" smtClean="0"/>
          </a:p>
          <a:p>
            <a:pPr>
              <a:buNone/>
            </a:pPr>
            <a:r>
              <a:rPr lang="en-US" dirty="0" smtClean="0"/>
              <a:t>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dirty="0" smtClean="0">
                <a:solidFill>
                  <a:srgbClr val="FF0000"/>
                </a:solidFill>
              </a:rPr>
            </a:br>
            <a:br>
              <a:rPr lang="en-US" dirty="0" smtClean="0">
                <a:solidFill>
                  <a:srgbClr val="FF0000"/>
                </a:solidFill>
              </a:rPr>
            </a:br>
            <a:r>
              <a:rPr lang="en-US" b="1" dirty="0" smtClean="0">
                <a:solidFill>
                  <a:srgbClr val="FF0000"/>
                </a:solidFill>
              </a:rPr>
              <a:t>OTHER VACCINES </a:t>
            </a:r>
            <a:br>
              <a:rPr lang="en-US" b="1" dirty="0" smtClean="0">
                <a:solidFill>
                  <a:srgbClr val="FF0000"/>
                </a:solidFill>
              </a:rPr>
            </a:br>
            <a:br>
              <a:rPr lang="en-US" dirty="0" smtClean="0"/>
            </a:br>
            <a:endParaRPr lang="en-US" dirty="0"/>
          </a:p>
        </p:txBody>
      </p:sp>
      <p:sp>
        <p:nvSpPr>
          <p:cNvPr id="3" name="Content Placeholder 2"/>
          <p:cNvSpPr>
            <a:spLocks noGrp="1"/>
          </p:cNvSpPr>
          <p:nvPr>
            <p:ph idx="1"/>
          </p:nvPr>
        </p:nvSpPr>
        <p:spPr>
          <a:xfrm>
            <a:off x="0" y="685800"/>
            <a:ext cx="9144000" cy="6172200"/>
          </a:xfrm>
        </p:spPr>
        <p:txBody>
          <a:bodyPr>
            <a:normAutofit fontScale="92500"/>
          </a:bodyPr>
          <a:lstStyle/>
          <a:p>
            <a:pPr>
              <a:buNone/>
            </a:pPr>
            <a:r>
              <a:rPr lang="en-US" sz="3600" b="1" dirty="0" smtClean="0">
                <a:solidFill>
                  <a:srgbClr val="FF0000"/>
                </a:solidFill>
              </a:rPr>
              <a:t>  TYPHOID</a:t>
            </a:r>
            <a:endParaRPr lang="en-US" sz="3600" b="1" dirty="0" smtClean="0"/>
          </a:p>
          <a:p>
            <a:r>
              <a:rPr lang="en-US" b="1" dirty="0" smtClean="0"/>
              <a:t> </a:t>
            </a:r>
            <a:r>
              <a:rPr lang="en-US" sz="3600" dirty="0" smtClean="0"/>
              <a:t>Protects a person against Typhoid disease</a:t>
            </a:r>
            <a:endParaRPr lang="en-US" sz="3600" dirty="0" smtClean="0"/>
          </a:p>
          <a:p>
            <a:r>
              <a:rPr lang="en-US" sz="3600" dirty="0" smtClean="0"/>
              <a:t>It’s a dead bacteria vaccine including 3 different types of salmonella bacteria</a:t>
            </a:r>
            <a:r>
              <a:rPr lang="en-US" sz="3600" dirty="0" smtClean="0">
                <a:solidFill>
                  <a:srgbClr val="FF0000"/>
                </a:solidFill>
              </a:rPr>
              <a:t>.(live vaccine)</a:t>
            </a:r>
            <a:endParaRPr lang="en-US" sz="3600" dirty="0" smtClean="0">
              <a:solidFill>
                <a:srgbClr val="FF0000"/>
              </a:solidFill>
            </a:endParaRPr>
          </a:p>
          <a:p>
            <a:r>
              <a:rPr lang="it-IT" sz="3600" dirty="0" smtClean="0"/>
              <a:t>Salmonella typhii</a:t>
            </a:r>
            <a:endParaRPr lang="en-US" sz="3600" dirty="0" smtClean="0"/>
          </a:p>
          <a:p>
            <a:r>
              <a:rPr lang="it-IT" sz="3600" dirty="0" smtClean="0"/>
              <a:t>Salmonella paratyphii A&amp;B </a:t>
            </a:r>
            <a:endParaRPr lang="en-US" sz="3600" dirty="0" smtClean="0"/>
          </a:p>
          <a:p>
            <a:r>
              <a:rPr lang="en-US" sz="3600" dirty="0" smtClean="0"/>
              <a:t>Storage  +2 -8</a:t>
            </a:r>
            <a:r>
              <a:rPr lang="en-US" sz="3600" baseline="30000" dirty="0" smtClean="0"/>
              <a:t>0</a:t>
            </a:r>
            <a:r>
              <a:rPr lang="en-US" sz="3600" dirty="0" smtClean="0"/>
              <a:t>C Not frozen</a:t>
            </a:r>
            <a:endParaRPr lang="en-US" sz="3600" dirty="0" smtClean="0"/>
          </a:p>
          <a:p>
            <a:r>
              <a:rPr lang="en-US" sz="3600" dirty="0" smtClean="0"/>
              <a:t>Dosage  0.5 </a:t>
            </a:r>
            <a:r>
              <a:rPr lang="en-US" sz="3600" dirty="0" err="1" smtClean="0"/>
              <a:t>mls</a:t>
            </a:r>
            <a:r>
              <a:rPr lang="en-US" sz="3600" dirty="0" smtClean="0"/>
              <a:t> subcutaneously at the deltoid muscles 2 doses per 4 weeks interval.</a:t>
            </a:r>
            <a:endParaRPr lang="en-US" sz="3600" dirty="0" smtClean="0"/>
          </a:p>
          <a:p>
            <a:pPr>
              <a:buNone/>
            </a:pPr>
            <a:r>
              <a:rPr lang="en-US" sz="3600" b="1" dirty="0" smtClean="0"/>
              <a:t> </a:t>
            </a:r>
            <a:endParaRPr lang="en-US" sz="3600" dirty="0" smtClean="0"/>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dirty="0"/>
              <a:t>1932: Yellow fever vaccine developed</a:t>
            </a:r>
            <a:endParaRPr lang="en-US" dirty="0"/>
          </a:p>
          <a:p>
            <a:r>
              <a:rPr lang="en-US" dirty="0"/>
              <a:t>1940s: Diphtheria-tetanus-pertussis (DTP) combination introduced</a:t>
            </a:r>
            <a:endParaRPr lang="en-US" dirty="0"/>
          </a:p>
          <a:p>
            <a:r>
              <a:rPr lang="en-US" dirty="0"/>
              <a:t>1955: </a:t>
            </a:r>
            <a:r>
              <a:rPr lang="en-US" dirty="0" smtClean="0"/>
              <a:t>Inactivated </a:t>
            </a:r>
            <a:r>
              <a:rPr lang="en-US" dirty="0"/>
              <a:t>polio vaccine introduced</a:t>
            </a:r>
            <a:endParaRPr lang="en-US" dirty="0"/>
          </a:p>
          <a:p>
            <a:r>
              <a:rPr lang="en-US" dirty="0"/>
              <a:t>1963: Live attenuated oral polio vaccine introduced</a:t>
            </a:r>
            <a:endParaRPr lang="en-US" dirty="0"/>
          </a:p>
          <a:p>
            <a:r>
              <a:rPr lang="en-US" dirty="0"/>
              <a:t>1963: Measles vaccine introduced</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u="sng" dirty="0" smtClean="0"/>
            </a:br>
            <a:r>
              <a:rPr lang="en-US" b="1" u="sng" dirty="0" smtClean="0"/>
              <a:t>INDICATIONS </a:t>
            </a:r>
            <a:br>
              <a:rPr lang="en-US" b="1" u="sng" dirty="0" smtClean="0"/>
            </a:br>
            <a:endParaRPr lang="en-US" dirty="0"/>
          </a:p>
        </p:txBody>
      </p:sp>
      <p:sp>
        <p:nvSpPr>
          <p:cNvPr id="3" name="Content Placeholder 2"/>
          <p:cNvSpPr>
            <a:spLocks noGrp="1"/>
          </p:cNvSpPr>
          <p:nvPr>
            <p:ph idx="1"/>
          </p:nvPr>
        </p:nvSpPr>
        <p:spPr>
          <a:xfrm>
            <a:off x="0" y="533400"/>
            <a:ext cx="9144000" cy="6324600"/>
          </a:xfrm>
        </p:spPr>
        <p:txBody>
          <a:bodyPr>
            <a:normAutofit/>
          </a:bodyPr>
          <a:lstStyle/>
          <a:p>
            <a:pPr>
              <a:buFont typeface="Wingdings" panose="05000000000000000000" pitchFamily="2" charset="2"/>
              <a:buChar char="Ø"/>
            </a:pPr>
            <a:r>
              <a:rPr lang="en-US" sz="3600" dirty="0" smtClean="0"/>
              <a:t>Food handlers – chefs, butchers, cateress. Given to food handlers at an interval of 6 months.</a:t>
            </a:r>
            <a:endParaRPr lang="en-US" sz="3600" dirty="0" smtClean="0"/>
          </a:p>
          <a:p>
            <a:pPr>
              <a:buNone/>
            </a:pPr>
            <a:r>
              <a:rPr lang="en-US" sz="3600" b="1" dirty="0" smtClean="0"/>
              <a:t>  </a:t>
            </a:r>
            <a:endParaRPr lang="en-US" sz="3600" b="1" dirty="0" smtClean="0"/>
          </a:p>
          <a:p>
            <a:pPr>
              <a:buNone/>
            </a:pPr>
            <a:r>
              <a:rPr lang="en-US" sz="3600" b="1" u="sng" dirty="0" smtClean="0"/>
              <a:t>Contraindications</a:t>
            </a:r>
            <a:endParaRPr lang="en-US" sz="3600" b="1" u="sng" dirty="0" smtClean="0"/>
          </a:p>
          <a:p>
            <a:r>
              <a:rPr lang="en-US" sz="3600" dirty="0" smtClean="0"/>
              <a:t>Acute infectious disease </a:t>
            </a:r>
            <a:endParaRPr lang="en-US" sz="3600" dirty="0" smtClean="0"/>
          </a:p>
          <a:p>
            <a:r>
              <a:rPr lang="en-US" sz="3600" dirty="0" smtClean="0"/>
              <a:t>Last trimester of pregnancy </a:t>
            </a:r>
            <a:endParaRPr lang="en-US" sz="3600" dirty="0" smtClean="0"/>
          </a:p>
          <a:p>
            <a:pPr>
              <a:buNone/>
            </a:pPr>
            <a:r>
              <a:rPr lang="en-US" sz="3600" b="1" dirty="0" smtClean="0"/>
              <a:t>   REACTION</a:t>
            </a:r>
            <a:endParaRPr lang="en-US" sz="3600" b="1" dirty="0" smtClean="0"/>
          </a:p>
          <a:p>
            <a:r>
              <a:rPr lang="en-US" sz="3600" dirty="0" smtClean="0"/>
              <a:t>Local tenderness, swelling &amp; marked fever within 24 hours </a:t>
            </a:r>
            <a:endParaRPr lang="en-US" sz="36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br>
              <a:rPr lang="en-US" b="1" u="sng" dirty="0" smtClean="0"/>
            </a:br>
            <a:r>
              <a:rPr lang="en-US" sz="4000" b="1" dirty="0" smtClean="0">
                <a:solidFill>
                  <a:srgbClr val="FF0000"/>
                </a:solidFill>
              </a:rPr>
              <a:t>CHOLERA VACCINE </a:t>
            </a:r>
            <a:br>
              <a:rPr lang="en-US" sz="4000" b="1" dirty="0" smtClean="0">
                <a:solidFill>
                  <a:srgbClr val="FF0000"/>
                </a:solidFill>
              </a:rPr>
            </a:br>
            <a:r>
              <a:rPr lang="en-US" sz="4000" b="1" dirty="0" smtClean="0">
                <a:solidFill>
                  <a:srgbClr val="FF0000"/>
                </a:solidFill>
              </a:rPr>
              <a:t> </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sz="3600" dirty="0" smtClean="0"/>
              <a:t>Dead bacterial vaccine &amp; contains several strains of cholera</a:t>
            </a:r>
            <a:r>
              <a:rPr lang="en-US" sz="3600" dirty="0" smtClean="0"/>
              <a:t>. </a:t>
            </a:r>
            <a:r>
              <a:rPr lang="en-US" sz="3600" dirty="0" smtClean="0">
                <a:solidFill>
                  <a:srgbClr val="FF0000"/>
                </a:solidFill>
              </a:rPr>
              <a:t>(Inactivated vaccine)</a:t>
            </a:r>
            <a:endParaRPr lang="en-US" sz="3600" dirty="0" smtClean="0">
              <a:solidFill>
                <a:srgbClr val="FF0000"/>
              </a:solidFill>
            </a:endParaRPr>
          </a:p>
          <a:p>
            <a:r>
              <a:rPr lang="en-US" sz="3600" dirty="0" smtClean="0"/>
              <a:t>Storage +2</a:t>
            </a:r>
            <a:r>
              <a:rPr lang="en-US" sz="3600" baseline="30000" dirty="0" smtClean="0"/>
              <a:t>0</a:t>
            </a:r>
            <a:r>
              <a:rPr lang="en-US" sz="3600" dirty="0" smtClean="0"/>
              <a:t>+8</a:t>
            </a:r>
            <a:r>
              <a:rPr lang="en-US" sz="3600" baseline="30000" dirty="0" smtClean="0"/>
              <a:t>0</a:t>
            </a:r>
            <a:r>
              <a:rPr lang="en-US" sz="3600" dirty="0" smtClean="0"/>
              <a:t>c, used within 1hour after opening or to be kept in a refrigerator for 6-8 hours but don’t freeze it.</a:t>
            </a:r>
            <a:endParaRPr lang="en-US" sz="3600" dirty="0" smtClean="0"/>
          </a:p>
          <a:p>
            <a:r>
              <a:rPr lang="en-US" sz="3600" b="1" dirty="0" smtClean="0"/>
              <a:t>Dosage for children &amp; adults over 6 yrs</a:t>
            </a:r>
            <a:r>
              <a:rPr lang="en-US" sz="3600" dirty="0" smtClean="0"/>
              <a:t> </a:t>
            </a:r>
            <a:endParaRPr lang="en-US" sz="3600" dirty="0" smtClean="0"/>
          </a:p>
          <a:p>
            <a:r>
              <a:rPr lang="en-US" sz="3600" dirty="0" smtClean="0"/>
              <a:t> 1</a:t>
            </a:r>
            <a:r>
              <a:rPr lang="en-US" sz="3600" baseline="30000" dirty="0" smtClean="0"/>
              <a:t>st </a:t>
            </a:r>
            <a:r>
              <a:rPr lang="en-US" sz="3600" dirty="0" smtClean="0"/>
              <a:t>dose on contact day, 2</a:t>
            </a:r>
            <a:r>
              <a:rPr lang="en-US" sz="3600" baseline="30000" dirty="0" smtClean="0"/>
              <a:t>nd</a:t>
            </a:r>
            <a:r>
              <a:rPr lang="en-US" sz="3600" dirty="0" smtClean="0"/>
              <a:t> dose between one and six weeks after the first dose. Each dose should be dissolved in 150ml of the prepared buffer solution</a:t>
            </a:r>
            <a:endParaRPr lang="en-US" sz="3600" dirty="0" smtClean="0"/>
          </a:p>
          <a:p>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u="sng" dirty="0" smtClean="0"/>
            </a:br>
            <a:r>
              <a:rPr lang="en-US" b="1" u="sng" dirty="0" smtClean="0"/>
              <a:t>DOSE</a:t>
            </a:r>
            <a:br>
              <a:rPr lang="en-US" b="1" u="sng" dirty="0" smtClean="0"/>
            </a:br>
            <a:endParaRPr lang="en-US" dirty="0"/>
          </a:p>
        </p:txBody>
      </p:sp>
      <p:sp>
        <p:nvSpPr>
          <p:cNvPr id="3" name="Content Placeholder 2"/>
          <p:cNvSpPr>
            <a:spLocks noGrp="1"/>
          </p:cNvSpPr>
          <p:nvPr>
            <p:ph idx="1"/>
          </p:nvPr>
        </p:nvSpPr>
        <p:spPr>
          <a:xfrm>
            <a:off x="0" y="533400"/>
            <a:ext cx="9144000" cy="6172200"/>
          </a:xfrm>
        </p:spPr>
        <p:txBody>
          <a:bodyPr>
            <a:normAutofit fontScale="25000" lnSpcReduction="20000"/>
          </a:bodyPr>
          <a:lstStyle/>
          <a:p>
            <a:pPr>
              <a:buNone/>
            </a:pPr>
            <a:endParaRPr lang="en-US" dirty="0" smtClean="0"/>
          </a:p>
          <a:p>
            <a:r>
              <a:rPr lang="en-US" sz="14400" b="1" dirty="0" smtClean="0"/>
              <a:t>Children 2-6 years of age:-</a:t>
            </a:r>
            <a:endParaRPr lang="en-US" sz="14400" b="1" dirty="0" smtClean="0"/>
          </a:p>
          <a:p>
            <a:r>
              <a:rPr lang="en-US" sz="14400" dirty="0" smtClean="0"/>
              <a:t>1</a:t>
            </a:r>
            <a:r>
              <a:rPr lang="en-US" sz="14400" baseline="30000" dirty="0" smtClean="0"/>
              <a:t>st</a:t>
            </a:r>
            <a:r>
              <a:rPr lang="en-US" sz="14400" dirty="0" smtClean="0"/>
              <a:t> dose on contact day  </a:t>
            </a:r>
            <a:endParaRPr lang="en-US" sz="14400" dirty="0" smtClean="0"/>
          </a:p>
          <a:p>
            <a:r>
              <a:rPr lang="en-US" sz="14400" dirty="0" smtClean="0"/>
              <a:t>Second dose between one and six weeks after the first dose</a:t>
            </a:r>
            <a:endParaRPr lang="en-US" sz="14400" dirty="0" smtClean="0"/>
          </a:p>
          <a:p>
            <a:r>
              <a:rPr lang="en-US" sz="14400" dirty="0" smtClean="0"/>
              <a:t>Third dose between one and six weeks after the second dose</a:t>
            </a:r>
            <a:endParaRPr lang="en-US" sz="14400" dirty="0" smtClean="0"/>
          </a:p>
          <a:p>
            <a:pPr>
              <a:buNone/>
            </a:pPr>
            <a:r>
              <a:rPr lang="en-US" sz="14400" b="1" dirty="0" smtClean="0"/>
              <a:t> Immunization against Cholera is also recommended for the following categories of people</a:t>
            </a:r>
            <a:endParaRPr lang="en-US" sz="14400" b="1" dirty="0" smtClean="0"/>
          </a:p>
          <a:p>
            <a:r>
              <a:rPr lang="en-US" sz="14400" dirty="0" smtClean="0"/>
              <a:t>Laboratory workers who may be regularly exposed to cholera in the course of their work</a:t>
            </a:r>
            <a:endParaRPr lang="en-US" sz="14400" dirty="0" smtClean="0"/>
          </a:p>
          <a:p>
            <a:r>
              <a:rPr lang="en-US" sz="14400" dirty="0" smtClean="0"/>
              <a:t>Relief or disaster aid workers</a:t>
            </a:r>
            <a:endParaRPr lang="en-US" sz="14400" dirty="0" smtClean="0"/>
          </a:p>
          <a:p>
            <a:pPr>
              <a:buNone/>
            </a:pPr>
            <a:r>
              <a:rPr lang="en-US" sz="14400" b="1" dirty="0" smtClean="0"/>
              <a:t> </a:t>
            </a:r>
            <a:endParaRPr lang="en-US" sz="144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br>
              <a:rPr lang="en-US" b="1" dirty="0" smtClean="0"/>
            </a:br>
            <a:r>
              <a:rPr lang="en-US" b="1" dirty="0" smtClean="0"/>
              <a:t>Contra-indications</a:t>
            </a:r>
            <a:br>
              <a:rPr lang="en-US" dirty="0" smtClean="0"/>
            </a:br>
            <a:endParaRPr lang="en-US" dirty="0"/>
          </a:p>
        </p:txBody>
      </p:sp>
      <p:sp>
        <p:nvSpPr>
          <p:cNvPr id="3" name="Content Placeholder 2"/>
          <p:cNvSpPr>
            <a:spLocks noGrp="1"/>
          </p:cNvSpPr>
          <p:nvPr>
            <p:ph idx="1"/>
          </p:nvPr>
        </p:nvSpPr>
        <p:spPr>
          <a:xfrm>
            <a:off x="0" y="762000"/>
            <a:ext cx="9144000" cy="6096000"/>
          </a:xfrm>
        </p:spPr>
        <p:txBody>
          <a:bodyPr>
            <a:normAutofit/>
          </a:bodyPr>
          <a:lstStyle/>
          <a:p>
            <a:r>
              <a:rPr lang="en-US" sz="3600" b="1" dirty="0" smtClean="0"/>
              <a:t> </a:t>
            </a:r>
            <a:r>
              <a:rPr lang="en-US" sz="3600" dirty="0" smtClean="0"/>
              <a:t>A confirmed anaphylactic reaction to a previous dose of oral cholera vaccine </a:t>
            </a:r>
            <a:endParaRPr lang="en-US" sz="3600" dirty="0" smtClean="0"/>
          </a:p>
          <a:p>
            <a:r>
              <a:rPr lang="en-US" sz="3600" dirty="0" smtClean="0"/>
              <a:t>A confirmed anaphylactic reaction to formaldehyde or any of the components of the vaccine </a:t>
            </a:r>
            <a:endParaRPr lang="en-US" sz="3600" dirty="0" smtClean="0"/>
          </a:p>
          <a:p>
            <a:r>
              <a:rPr lang="en-US" sz="3600" dirty="0" smtClean="0"/>
              <a:t>Pregnant &amp; breastfeeding women</a:t>
            </a:r>
            <a:endParaRPr lang="en-US" sz="3600" dirty="0" smtClean="0"/>
          </a:p>
          <a:p>
            <a:pPr>
              <a:buNone/>
            </a:pPr>
            <a:r>
              <a:rPr lang="en-US" sz="3600" dirty="0" smtClean="0"/>
              <a:t> </a:t>
            </a:r>
            <a:endParaRPr lang="en-US" sz="3600"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br>
              <a:rPr lang="en-US" b="1" dirty="0" smtClean="0"/>
            </a:br>
            <a:r>
              <a:rPr lang="en-US" b="1" dirty="0" smtClean="0">
                <a:solidFill>
                  <a:srgbClr val="FF0000"/>
                </a:solidFill>
              </a:rPr>
              <a:t>RABIES VACCINE</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r>
              <a:rPr lang="en-US" sz="3800" b="1" dirty="0" smtClean="0"/>
              <a:t> </a:t>
            </a:r>
            <a:r>
              <a:rPr lang="en-US" sz="3800" dirty="0" smtClean="0"/>
              <a:t>Vaccine may be liquid or freeze dried form storage +</a:t>
            </a:r>
            <a:r>
              <a:rPr lang="en-US" sz="3800" dirty="0" smtClean="0"/>
              <a:t>2- +</a:t>
            </a:r>
            <a:r>
              <a:rPr lang="en-US" sz="3800" dirty="0" smtClean="0"/>
              <a:t>8</a:t>
            </a:r>
            <a:r>
              <a:rPr lang="en-US" sz="3800" baseline="30000" dirty="0" smtClean="0"/>
              <a:t>0</a:t>
            </a:r>
            <a:r>
              <a:rPr lang="en-US" sz="3800" dirty="0" smtClean="0"/>
              <a:t>c once reconstituted to be used immediately. </a:t>
            </a:r>
            <a:r>
              <a:rPr lang="en-US" sz="3800" dirty="0" smtClean="0">
                <a:solidFill>
                  <a:srgbClr val="FF0000"/>
                </a:solidFill>
              </a:rPr>
              <a:t>( inactivated vaccine)</a:t>
            </a:r>
            <a:endParaRPr lang="en-US" sz="3800" dirty="0" smtClean="0">
              <a:solidFill>
                <a:srgbClr val="FF0000"/>
              </a:solidFill>
            </a:endParaRPr>
          </a:p>
          <a:p>
            <a:r>
              <a:rPr lang="en-US" sz="3800" dirty="0" smtClean="0"/>
              <a:t>There are 2 types of rabies vaccine: </a:t>
            </a:r>
            <a:endParaRPr lang="en-US" sz="3800" dirty="0" smtClean="0"/>
          </a:p>
          <a:p>
            <a:pPr lvl="0"/>
            <a:r>
              <a:rPr lang="en-US" sz="3800" dirty="0" smtClean="0"/>
              <a:t>Human diploid cell vaccine (HDCV) </a:t>
            </a:r>
            <a:endParaRPr lang="en-US" sz="3800" dirty="0" smtClean="0"/>
          </a:p>
          <a:p>
            <a:pPr lvl="0"/>
            <a:r>
              <a:rPr lang="en-US" sz="3800" dirty="0" smtClean="0"/>
              <a:t>Purified chick embryo cell rabies vaccine (PCEC) </a:t>
            </a:r>
            <a:endParaRPr lang="en-US" sz="3800" dirty="0" smtClean="0"/>
          </a:p>
          <a:p>
            <a:pPr>
              <a:buNone/>
            </a:pPr>
            <a:r>
              <a:rPr lang="en-US" sz="3800" b="1" dirty="0" smtClean="0"/>
              <a:t>   Route of administration</a:t>
            </a:r>
            <a:endParaRPr lang="en-US" sz="3800" dirty="0" smtClean="0"/>
          </a:p>
          <a:p>
            <a:r>
              <a:rPr lang="en-US" sz="3800" b="1" dirty="0" smtClean="0"/>
              <a:t> </a:t>
            </a:r>
            <a:r>
              <a:rPr lang="en-US" sz="3800" dirty="0" smtClean="0"/>
              <a:t>Subcutaneously into different sites</a:t>
            </a:r>
            <a:endParaRPr lang="en-US" sz="3800" dirty="0" smtClean="0"/>
          </a:p>
          <a:p>
            <a:r>
              <a:rPr lang="en-US" sz="3800" dirty="0" smtClean="0"/>
              <a:t>Doses – 1.0 ml and according to manufacturer instructions </a:t>
            </a:r>
            <a:endParaRPr lang="en-US" sz="3800" dirty="0" smtClean="0"/>
          </a:p>
          <a:p>
            <a:r>
              <a:rPr lang="en-US" sz="3800" dirty="0" smtClean="0"/>
              <a:t>Upper arm</a:t>
            </a:r>
            <a:endParaRPr lang="en-US" sz="3800" dirty="0" smtClean="0"/>
          </a:p>
          <a:p>
            <a:pPr>
              <a:buNone/>
            </a:pPr>
            <a:r>
              <a:rPr lang="en-US" sz="3800" dirty="0" smtClean="0"/>
              <a:t> </a:t>
            </a:r>
            <a:endParaRPr lang="en-US" sz="3800" dirty="0" smtClean="0"/>
          </a:p>
          <a:p>
            <a:pPr>
              <a:buNone/>
            </a:pP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br>
              <a:rPr lang="en-US" b="1" u="sng" dirty="0" smtClean="0"/>
            </a:br>
            <a:br>
              <a:rPr lang="en-US" b="1" u="sng" dirty="0" smtClean="0"/>
            </a:br>
            <a:r>
              <a:rPr lang="en-US" b="1" u="sng" dirty="0" smtClean="0"/>
              <a:t>INDICATIONS</a:t>
            </a:r>
            <a:br>
              <a:rPr lang="en-US" dirty="0" smtClean="0"/>
            </a:br>
            <a:r>
              <a:rPr lang="en-US" b="1" dirty="0" smtClean="0"/>
              <a:t> </a:t>
            </a:r>
            <a:br>
              <a:rPr lang="en-US" dirty="0" smtClean="0"/>
            </a:br>
            <a:endParaRPr lang="en-US" dirty="0"/>
          </a:p>
        </p:txBody>
      </p:sp>
      <p:sp>
        <p:nvSpPr>
          <p:cNvPr id="3" name="Content Placeholder 2"/>
          <p:cNvSpPr>
            <a:spLocks noGrp="1"/>
          </p:cNvSpPr>
          <p:nvPr>
            <p:ph idx="1"/>
          </p:nvPr>
        </p:nvSpPr>
        <p:spPr>
          <a:xfrm>
            <a:off x="0" y="533400"/>
            <a:ext cx="9144000" cy="6324600"/>
          </a:xfrm>
        </p:spPr>
        <p:txBody>
          <a:bodyPr>
            <a:normAutofit fontScale="92500" lnSpcReduction="20000"/>
          </a:bodyPr>
          <a:lstStyle/>
          <a:p>
            <a:pPr lvl="0"/>
            <a:r>
              <a:rPr lang="en-US" sz="3900" dirty="0" smtClean="0"/>
              <a:t>To all animal handlers e.g. veterinary officers, farmers.</a:t>
            </a:r>
            <a:endParaRPr lang="en-US" sz="3900" dirty="0" smtClean="0"/>
          </a:p>
          <a:p>
            <a:pPr lvl="0"/>
            <a:r>
              <a:rPr lang="en-US" sz="3900" b="1" dirty="0" smtClean="0"/>
              <a:t>Dose : </a:t>
            </a:r>
            <a:r>
              <a:rPr lang="en-US" sz="3900" dirty="0" smtClean="0"/>
              <a:t>3 doses vaccine schedule i.e. on </a:t>
            </a:r>
            <a:r>
              <a:rPr lang="en-US" sz="3900" dirty="0" smtClean="0">
                <a:solidFill>
                  <a:srgbClr val="FF0000"/>
                </a:solidFill>
              </a:rPr>
              <a:t>days 0,7 and 28  </a:t>
            </a:r>
            <a:endParaRPr lang="en-US" sz="3900" dirty="0" smtClean="0">
              <a:solidFill>
                <a:srgbClr val="FF0000"/>
              </a:solidFill>
            </a:endParaRPr>
          </a:p>
          <a:p>
            <a:pPr lvl="0"/>
            <a:r>
              <a:rPr lang="en-US" sz="3900" dirty="0" smtClean="0"/>
              <a:t>Interval, booster dose at 6 months and repeat after 6 months </a:t>
            </a:r>
            <a:endParaRPr lang="en-US" sz="3900" dirty="0" smtClean="0"/>
          </a:p>
          <a:p>
            <a:pPr lvl="0"/>
            <a:r>
              <a:rPr lang="en-US" sz="3900" b="1" dirty="0" smtClean="0">
                <a:solidFill>
                  <a:srgbClr val="FF0000"/>
                </a:solidFill>
              </a:rPr>
              <a:t>NB: Anti rabies vaccine </a:t>
            </a:r>
            <a:r>
              <a:rPr lang="en-US" sz="3900" dirty="0" smtClean="0"/>
              <a:t>is a  form of treatment after being bitten or exposed to possible rabid animal e.g. dogs </a:t>
            </a:r>
            <a:endParaRPr lang="en-US" sz="3900" dirty="0" smtClean="0"/>
          </a:p>
          <a:p>
            <a:pPr>
              <a:buNone/>
            </a:pPr>
            <a:r>
              <a:rPr lang="en-US" sz="3900" b="1" dirty="0" smtClean="0"/>
              <a:t> </a:t>
            </a:r>
            <a:endParaRPr lang="en-US" sz="3900" dirty="0" smtClean="0"/>
          </a:p>
          <a:p>
            <a:endParaRPr lang="en-US" dirty="0" smtClean="0"/>
          </a:p>
          <a:p>
            <a:pPr>
              <a:buNone/>
            </a:pPr>
            <a:r>
              <a:rPr lang="en-US" b="1" dirty="0" smtClean="0"/>
              <a:t> </a:t>
            </a: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66800"/>
          </a:xfrm>
        </p:spPr>
        <p:txBody>
          <a:bodyPr/>
          <a:lstStyle/>
          <a:p>
            <a:r>
              <a:rPr lang="en-US" b="1" dirty="0" smtClean="0">
                <a:solidFill>
                  <a:srgbClr val="7030A0"/>
                </a:solidFill>
              </a:rPr>
              <a:t>ANTI RABIES SERUM</a:t>
            </a:r>
            <a:endParaRPr lang="en-US" dirty="0">
              <a:solidFill>
                <a:srgbClr val="7030A0"/>
              </a:solidFill>
            </a:endParaRPr>
          </a:p>
        </p:txBody>
      </p:sp>
      <p:sp>
        <p:nvSpPr>
          <p:cNvPr id="3" name="Content Placeholder 2"/>
          <p:cNvSpPr>
            <a:spLocks noGrp="1"/>
          </p:cNvSpPr>
          <p:nvPr>
            <p:ph idx="1"/>
          </p:nvPr>
        </p:nvSpPr>
        <p:spPr>
          <a:xfrm>
            <a:off x="0" y="838200"/>
            <a:ext cx="9144000" cy="6019800"/>
          </a:xfrm>
        </p:spPr>
        <p:txBody>
          <a:bodyPr/>
          <a:lstStyle/>
          <a:p>
            <a:r>
              <a:rPr lang="en-US" sz="3600" dirty="0" smtClean="0"/>
              <a:t>Used in addition to rabbis vaccine</a:t>
            </a:r>
            <a:endParaRPr lang="en-US" sz="3600" dirty="0" smtClean="0"/>
          </a:p>
          <a:p>
            <a:r>
              <a:rPr lang="en-US" sz="3600" dirty="0" smtClean="0"/>
              <a:t>They are </a:t>
            </a:r>
            <a:r>
              <a:rPr lang="en-US" sz="3600" dirty="0" smtClean="0">
                <a:solidFill>
                  <a:srgbClr val="FF0000"/>
                </a:solidFill>
              </a:rPr>
              <a:t>antibodies</a:t>
            </a:r>
            <a:r>
              <a:rPr lang="en-US" sz="3600" dirty="0" smtClean="0"/>
              <a:t> that give passive immunity in cases of severe exposure  </a:t>
            </a:r>
            <a:endParaRPr lang="en-US" sz="3600" dirty="0" smtClean="0"/>
          </a:p>
          <a:p>
            <a:r>
              <a:rPr lang="en-US" sz="3600" dirty="0" smtClean="0"/>
              <a:t>Dose – 0.1 cc intradermally </a:t>
            </a:r>
            <a:endParaRPr lang="en-US" sz="3600" dirty="0" smtClean="0"/>
          </a:p>
          <a:p>
            <a:r>
              <a:rPr lang="en-US" sz="3600" b="1" dirty="0" smtClean="0">
                <a:solidFill>
                  <a:srgbClr val="FF0000"/>
                </a:solidFill>
              </a:rPr>
              <a:t>NB/ give a test dose</a:t>
            </a:r>
            <a:r>
              <a:rPr lang="en-US" sz="3600" dirty="0" smtClean="0"/>
              <a:t>, observe for 10mins, if reaction takes place, don’t administer. </a:t>
            </a:r>
            <a:endParaRPr lang="en-US" sz="3600"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dirty="0" smtClean="0"/>
            </a:br>
            <a:br>
              <a:rPr lang="en-US" b="1" dirty="0" smtClean="0"/>
            </a:br>
            <a:r>
              <a:rPr lang="en-US" b="1" dirty="0" smtClean="0"/>
              <a:t>MENINGOCOCCAL VACCINE</a:t>
            </a:r>
            <a:br>
              <a:rPr lang="en-US" dirty="0" smtClean="0"/>
            </a:br>
            <a:r>
              <a:rPr lang="en-US" b="1" dirty="0" smtClean="0"/>
              <a:t> </a:t>
            </a:r>
            <a:br>
              <a:rPr lang="en-US" dirty="0" smtClean="0"/>
            </a:br>
            <a:endParaRPr lang="en-US" dirty="0"/>
          </a:p>
        </p:txBody>
      </p:sp>
      <p:sp>
        <p:nvSpPr>
          <p:cNvPr id="3" name="Content Placeholder 2"/>
          <p:cNvSpPr>
            <a:spLocks noGrp="1"/>
          </p:cNvSpPr>
          <p:nvPr>
            <p:ph idx="1"/>
          </p:nvPr>
        </p:nvSpPr>
        <p:spPr>
          <a:xfrm>
            <a:off x="0" y="914400"/>
            <a:ext cx="9144000" cy="5943600"/>
          </a:xfrm>
        </p:spPr>
        <p:txBody>
          <a:bodyPr>
            <a:normAutofit/>
          </a:bodyPr>
          <a:lstStyle/>
          <a:p>
            <a:r>
              <a:rPr lang="en-US" sz="3600" dirty="0" smtClean="0"/>
              <a:t>Is an extract from the coating of meningococcal </a:t>
            </a:r>
            <a:r>
              <a:rPr lang="en-US" sz="3600" dirty="0" smtClean="0"/>
              <a:t>bacteria </a:t>
            </a:r>
            <a:r>
              <a:rPr lang="en-US" sz="3600" dirty="0" smtClean="0">
                <a:solidFill>
                  <a:srgbClr val="FF0000"/>
                </a:solidFill>
              </a:rPr>
              <a:t>(inactivated )</a:t>
            </a:r>
            <a:endParaRPr lang="en-US" sz="3600" dirty="0" smtClean="0">
              <a:solidFill>
                <a:srgbClr val="FF0000"/>
              </a:solidFill>
            </a:endParaRPr>
          </a:p>
          <a:p>
            <a:r>
              <a:rPr lang="en-US" sz="3600" dirty="0" smtClean="0"/>
              <a:t>Usually given in mass campaigns, following outbreak of meningococcal infection to:</a:t>
            </a:r>
            <a:endParaRPr lang="en-US" sz="3600" dirty="0" smtClean="0"/>
          </a:p>
          <a:p>
            <a:pPr marL="571500" indent="-571500">
              <a:buFont typeface="+mj-lt"/>
              <a:buAutoNum type="romanUcPeriod"/>
            </a:pPr>
            <a:r>
              <a:rPr lang="en-US" sz="3600" dirty="0" smtClean="0"/>
              <a:t>Prevent further spread </a:t>
            </a:r>
            <a:endParaRPr lang="en-US" sz="3600" dirty="0" smtClean="0"/>
          </a:p>
          <a:p>
            <a:pPr marL="571500" indent="-571500">
              <a:buFont typeface="+mj-lt"/>
              <a:buAutoNum type="romanUcPeriod"/>
            </a:pPr>
            <a:r>
              <a:rPr lang="en-US" sz="3600" dirty="0" smtClean="0"/>
              <a:t>Stop epidemics</a:t>
            </a:r>
            <a:endParaRPr lang="en-US" sz="3600" dirty="0" smtClean="0"/>
          </a:p>
          <a:p>
            <a:r>
              <a:rPr lang="en-US" sz="3600" dirty="0" smtClean="0"/>
              <a:t>Provides protection to 3 types of </a:t>
            </a:r>
            <a:r>
              <a:rPr lang="en-US" sz="3600" dirty="0" err="1" smtClean="0"/>
              <a:t>meningococcus</a:t>
            </a:r>
            <a:r>
              <a:rPr lang="en-US" sz="3600" dirty="0" smtClean="0"/>
              <a:t>.  </a:t>
            </a:r>
            <a:endParaRPr lang="en-US" sz="36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br>
              <a:rPr lang="en-US" b="1" dirty="0" smtClean="0"/>
            </a:br>
            <a:br>
              <a:rPr lang="en-US" b="1" dirty="0" smtClean="0"/>
            </a:br>
            <a:r>
              <a:rPr lang="en-US" sz="4000" b="1" dirty="0" smtClean="0"/>
              <a:t>HEPATITIS B VACCINE</a:t>
            </a:r>
            <a:br>
              <a:rPr lang="en-US" sz="4000" dirty="0" smtClean="0"/>
            </a:br>
            <a:r>
              <a:rPr lang="en-US" sz="4000" b="1" dirty="0" smtClean="0"/>
              <a:t> </a:t>
            </a:r>
            <a:br>
              <a:rPr lang="en-US" dirty="0" smtClean="0"/>
            </a:br>
            <a:endParaRPr lang="en-US" dirty="0"/>
          </a:p>
        </p:txBody>
      </p:sp>
      <p:sp>
        <p:nvSpPr>
          <p:cNvPr id="3" name="Content Placeholder 2"/>
          <p:cNvSpPr>
            <a:spLocks noGrp="1"/>
          </p:cNvSpPr>
          <p:nvPr>
            <p:ph idx="1"/>
          </p:nvPr>
        </p:nvSpPr>
        <p:spPr>
          <a:xfrm>
            <a:off x="0" y="457200"/>
            <a:ext cx="9144000" cy="6400800"/>
          </a:xfrm>
        </p:spPr>
        <p:txBody>
          <a:bodyPr>
            <a:noAutofit/>
          </a:bodyPr>
          <a:lstStyle/>
          <a:p>
            <a:r>
              <a:rPr lang="en-US" sz="3400" dirty="0" smtClean="0"/>
              <a:t>Prepared from the serum of Hepatitis B virus. It contains </a:t>
            </a:r>
            <a:r>
              <a:rPr lang="en-US" sz="3400" dirty="0" smtClean="0"/>
              <a:t>HBSAG </a:t>
            </a:r>
            <a:r>
              <a:rPr lang="en-US" sz="3400" dirty="0" smtClean="0">
                <a:solidFill>
                  <a:srgbClr val="FF0000"/>
                </a:solidFill>
              </a:rPr>
              <a:t>( INACTIVATED)</a:t>
            </a:r>
            <a:endParaRPr lang="en-US" sz="3400" dirty="0" smtClean="0">
              <a:solidFill>
                <a:srgbClr val="FF0000"/>
              </a:solidFill>
            </a:endParaRPr>
          </a:p>
          <a:p>
            <a:r>
              <a:rPr lang="en-US" sz="3400" dirty="0" smtClean="0"/>
              <a:t>Storage +2 to + 8 </a:t>
            </a:r>
            <a:r>
              <a:rPr lang="en-US" sz="3400" baseline="30000" dirty="0" smtClean="0"/>
              <a:t>0</a:t>
            </a:r>
            <a:r>
              <a:rPr lang="en-US" sz="3400" dirty="0" smtClean="0"/>
              <a:t>c should not be frozen.</a:t>
            </a:r>
            <a:endParaRPr lang="en-US" sz="3400" dirty="0" smtClean="0"/>
          </a:p>
          <a:p>
            <a:r>
              <a:rPr lang="en-US" sz="3400" dirty="0" smtClean="0"/>
              <a:t>Dose – depends on the manufactures</a:t>
            </a:r>
            <a:endParaRPr lang="en-US" sz="3400" dirty="0" smtClean="0"/>
          </a:p>
          <a:p>
            <a:r>
              <a:rPr lang="en-US" sz="3400" dirty="0" smtClean="0"/>
              <a:t>Given mainly 3 doses. At first contact.</a:t>
            </a:r>
            <a:endParaRPr lang="en-US" sz="3400" dirty="0" smtClean="0"/>
          </a:p>
          <a:p>
            <a:r>
              <a:rPr lang="en-US" sz="3400" dirty="0" smtClean="0"/>
              <a:t>2</a:t>
            </a:r>
            <a:r>
              <a:rPr lang="en-US" sz="3400" baseline="30000" dirty="0" smtClean="0"/>
              <a:t>nd</a:t>
            </a:r>
            <a:r>
              <a:rPr lang="en-US" sz="3400" dirty="0" smtClean="0"/>
              <a:t> dose 30 days interval, 3</a:t>
            </a:r>
            <a:r>
              <a:rPr lang="en-US" sz="3400" baseline="30000" dirty="0" smtClean="0"/>
              <a:t>rd</a:t>
            </a:r>
            <a:r>
              <a:rPr lang="en-US" sz="3400" dirty="0" smtClean="0"/>
              <a:t> dose 6 months  </a:t>
            </a:r>
            <a:endParaRPr lang="en-US" sz="3400" dirty="0" smtClean="0"/>
          </a:p>
          <a:p>
            <a:r>
              <a:rPr lang="en-US" sz="3400" dirty="0" smtClean="0"/>
              <a:t>Dose: below 10yrs 0.5mls &amp; above 10yrs 1ml</a:t>
            </a:r>
            <a:endParaRPr lang="en-US" sz="3400" dirty="0" smtClean="0"/>
          </a:p>
          <a:p>
            <a:r>
              <a:rPr lang="en-US" sz="3400" dirty="0" smtClean="0"/>
              <a:t>This vaccine if given shortly after exposure. Is very effective at preventing infection. Should commence within 48hrs and considered up to a week after exposure. </a:t>
            </a:r>
            <a:endParaRPr lang="en-US" sz="3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US" b="1" dirty="0" smtClean="0"/>
              <a:t>Indications:</a:t>
            </a:r>
            <a:endParaRPr lang="en-US" dirty="0"/>
          </a:p>
        </p:txBody>
      </p:sp>
      <p:sp>
        <p:nvSpPr>
          <p:cNvPr id="3" name="Content Placeholder 2"/>
          <p:cNvSpPr>
            <a:spLocks noGrp="1"/>
          </p:cNvSpPr>
          <p:nvPr>
            <p:ph idx="1"/>
          </p:nvPr>
        </p:nvSpPr>
        <p:spPr>
          <a:xfrm>
            <a:off x="0" y="533400"/>
            <a:ext cx="9144000" cy="6324600"/>
          </a:xfrm>
        </p:spPr>
        <p:txBody>
          <a:bodyPr>
            <a:normAutofit lnSpcReduction="10000"/>
          </a:bodyPr>
          <a:lstStyle/>
          <a:p>
            <a:r>
              <a:rPr lang="en-US" sz="3400" dirty="0" smtClean="0"/>
              <a:t>given to all those at risk include:</a:t>
            </a:r>
            <a:endParaRPr lang="en-US" sz="3400" dirty="0" smtClean="0"/>
          </a:p>
          <a:p>
            <a:pPr lvl="0"/>
            <a:r>
              <a:rPr lang="en-US" sz="3400" dirty="0" smtClean="0"/>
              <a:t>Health workers </a:t>
            </a:r>
            <a:endParaRPr lang="en-US" sz="3400" dirty="0" smtClean="0"/>
          </a:p>
          <a:p>
            <a:pPr lvl="0"/>
            <a:r>
              <a:rPr lang="en-US" sz="3400" dirty="0" smtClean="0"/>
              <a:t>Close contacts of known carriers </a:t>
            </a:r>
            <a:endParaRPr lang="en-US" sz="3400" dirty="0" smtClean="0"/>
          </a:p>
          <a:p>
            <a:pPr lvl="0"/>
            <a:r>
              <a:rPr lang="en-US" sz="3400" dirty="0" smtClean="0"/>
              <a:t>Immune-compromised  individuals </a:t>
            </a:r>
            <a:endParaRPr lang="en-US" sz="3400" dirty="0" smtClean="0"/>
          </a:p>
          <a:p>
            <a:pPr lvl="0"/>
            <a:r>
              <a:rPr lang="en-US" sz="3400" dirty="0" smtClean="0"/>
              <a:t>Homosexuals </a:t>
            </a:r>
            <a:endParaRPr lang="en-US" sz="3400" dirty="0" smtClean="0"/>
          </a:p>
          <a:p>
            <a:pPr lvl="0"/>
            <a:r>
              <a:rPr lang="en-US" sz="3400" dirty="0" smtClean="0"/>
              <a:t>Drug addicts </a:t>
            </a:r>
            <a:endParaRPr lang="en-US" sz="3400" dirty="0" smtClean="0"/>
          </a:p>
          <a:p>
            <a:pPr lvl="0"/>
            <a:r>
              <a:rPr lang="en-US" sz="3400" dirty="0" smtClean="0"/>
              <a:t>Requiring frequent blood transfusion</a:t>
            </a:r>
            <a:r>
              <a:rPr lang="en-US" sz="3400" b="1" dirty="0" smtClean="0"/>
              <a:t> </a:t>
            </a:r>
            <a:endParaRPr lang="en-US" sz="3400" dirty="0" smtClean="0"/>
          </a:p>
          <a:p>
            <a:pPr>
              <a:buNone/>
            </a:pPr>
            <a:r>
              <a:rPr lang="en-US" sz="3400" b="1" dirty="0" smtClean="0"/>
              <a:t>Route of administration </a:t>
            </a:r>
            <a:endParaRPr lang="en-US" sz="3400" dirty="0" smtClean="0"/>
          </a:p>
          <a:p>
            <a:r>
              <a:rPr lang="en-US" sz="3400" dirty="0" smtClean="0"/>
              <a:t>IM at the thigh for neonates, adults at the deltoid region, immunity is passive and lasts for at least 5 years.</a:t>
            </a:r>
            <a:endParaRPr lang="en-US" sz="3400"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normAutofit fontScale="92500" lnSpcReduction="10000"/>
          </a:bodyPr>
          <a:lstStyle/>
          <a:p>
            <a:r>
              <a:rPr lang="en-US" dirty="0"/>
              <a:t>1986: </a:t>
            </a:r>
            <a:r>
              <a:rPr lang="en-US" dirty="0" smtClean="0"/>
              <a:t>First </a:t>
            </a:r>
            <a:r>
              <a:rPr lang="en-US" dirty="0"/>
              <a:t>recombinant vaccine (hepatitis B) introduced</a:t>
            </a:r>
            <a:endParaRPr lang="en-US" dirty="0"/>
          </a:p>
          <a:p>
            <a:r>
              <a:rPr lang="en-US" dirty="0"/>
              <a:t>1990: </a:t>
            </a:r>
            <a:r>
              <a:rPr lang="en-US" dirty="0" smtClean="0"/>
              <a:t>First </a:t>
            </a:r>
            <a:r>
              <a:rPr lang="en-US" dirty="0"/>
              <a:t>polysaccharide conjugate vaccine (</a:t>
            </a:r>
            <a:r>
              <a:rPr lang="en-US" dirty="0" err="1"/>
              <a:t>Haemophilus</a:t>
            </a:r>
            <a:r>
              <a:rPr lang="en-US" dirty="0"/>
              <a:t> </a:t>
            </a:r>
            <a:r>
              <a:rPr lang="en-US" dirty="0" smtClean="0"/>
              <a:t>influenza </a:t>
            </a:r>
            <a:r>
              <a:rPr lang="en-US" dirty="0"/>
              <a:t>type B</a:t>
            </a:r>
            <a:r>
              <a:rPr lang="en-US" dirty="0" smtClean="0"/>
              <a:t>) introduced</a:t>
            </a:r>
            <a:endParaRPr lang="en-US" dirty="0"/>
          </a:p>
          <a:p>
            <a:r>
              <a:rPr lang="en-US" dirty="0"/>
              <a:t>This was followed by faster </a:t>
            </a:r>
            <a:r>
              <a:rPr lang="en-US" dirty="0" smtClean="0"/>
              <a:t>introduction of </a:t>
            </a:r>
            <a:r>
              <a:rPr lang="en-US" dirty="0"/>
              <a:t>Meningococcal conjugate (MCV4), Pneumococcal</a:t>
            </a:r>
            <a:endParaRPr lang="en-US" dirty="0"/>
          </a:p>
          <a:p>
            <a:pPr marL="0" indent="0">
              <a:buNone/>
            </a:pPr>
            <a:r>
              <a:rPr lang="en-US" dirty="0"/>
              <a:t>Conjugate vaccine, Rotavirus Vaccine and Human papillomavirus (HPV) whereas Malaria and</a:t>
            </a:r>
            <a:endParaRPr lang="en-US" dirty="0"/>
          </a:p>
          <a:p>
            <a:pPr marL="0" indent="0">
              <a:buNone/>
            </a:pPr>
            <a:r>
              <a:rPr lang="en-US" dirty="0"/>
              <a:t>HIV Vaccines are under development.</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r>
              <a:rPr lang="en-US" sz="4000" b="1" dirty="0" smtClean="0"/>
              <a:t>IMMUNIZATION POLICIES</a:t>
            </a:r>
            <a:br>
              <a:rPr lang="en-US" sz="4000" dirty="0" smtClean="0"/>
            </a:br>
            <a:r>
              <a:rPr lang="en-US" sz="4000" b="1" dirty="0" smtClean="0"/>
              <a:t> </a:t>
            </a:r>
            <a:endParaRPr lang="en-US" sz="4000" dirty="0"/>
          </a:p>
        </p:txBody>
      </p:sp>
      <p:sp>
        <p:nvSpPr>
          <p:cNvPr id="3" name="Content Placeholder 2"/>
          <p:cNvSpPr>
            <a:spLocks noGrp="1"/>
          </p:cNvSpPr>
          <p:nvPr>
            <p:ph idx="1"/>
          </p:nvPr>
        </p:nvSpPr>
        <p:spPr>
          <a:xfrm>
            <a:off x="0" y="533400"/>
            <a:ext cx="9144000" cy="6324600"/>
          </a:xfrm>
        </p:spPr>
        <p:txBody>
          <a:bodyPr>
            <a:normAutofit fontScale="40000" lnSpcReduction="20000"/>
          </a:bodyPr>
          <a:lstStyle/>
          <a:p>
            <a:pPr>
              <a:buNone/>
            </a:pPr>
            <a:r>
              <a:rPr lang="en-US" sz="9200" b="1" dirty="0" smtClean="0"/>
              <a:t>W.H.O generally gives the policies in order to standardize the procedures and practices. In Kenya the policies are:</a:t>
            </a:r>
            <a:endParaRPr lang="en-US" sz="9200" b="1" dirty="0" smtClean="0"/>
          </a:p>
          <a:p>
            <a:r>
              <a:rPr lang="en-US" sz="9200" dirty="0" smtClean="0"/>
              <a:t>1. Integration immunization activities to MCH/FP framework</a:t>
            </a:r>
            <a:endParaRPr lang="en-US" sz="9200" dirty="0" smtClean="0"/>
          </a:p>
          <a:p>
            <a:r>
              <a:rPr lang="en-US" sz="9200" dirty="0" smtClean="0"/>
              <a:t>2. Use potent vaccines stored at +2</a:t>
            </a:r>
            <a:r>
              <a:rPr lang="en-US" sz="9200" baseline="30000" dirty="0" smtClean="0"/>
              <a:t>0</a:t>
            </a:r>
            <a:r>
              <a:rPr lang="en-US" sz="9200" dirty="0" smtClean="0"/>
              <a:t>C to +8</a:t>
            </a:r>
            <a:r>
              <a:rPr lang="en-US" sz="9200" baseline="30000" dirty="0" smtClean="0"/>
              <a:t>0</a:t>
            </a:r>
            <a:r>
              <a:rPr lang="en-US" sz="9200" dirty="0" smtClean="0"/>
              <a:t>C </a:t>
            </a:r>
            <a:endParaRPr lang="en-US" sz="9200" dirty="0" smtClean="0"/>
          </a:p>
          <a:p>
            <a:r>
              <a:rPr lang="en-US" sz="9200" dirty="0" smtClean="0"/>
              <a:t>3. Keep vaccines on frozen ice packs during vaccination sessions to maintain potency                        </a:t>
            </a:r>
            <a:endParaRPr lang="en-US" sz="9200" dirty="0" smtClean="0"/>
          </a:p>
          <a:p>
            <a:pPr>
              <a:buNone/>
            </a:pPr>
            <a:r>
              <a:rPr lang="en-US" sz="5500" dirty="0" smtClean="0"/>
              <a:t> </a:t>
            </a:r>
            <a:endParaRPr lang="en-US" sz="5500" dirty="0" smtClean="0"/>
          </a:p>
          <a:p>
            <a:pPr>
              <a:buNone/>
            </a:pP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000"/>
          </a:xfrm>
        </p:spPr>
        <p:txBody>
          <a:bodyPr>
            <a:normAutofit/>
          </a:bodyPr>
          <a:lstStyle/>
          <a:p>
            <a:r>
              <a:rPr lang="en-US" dirty="0" smtClean="0"/>
              <a:t>CT…..</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3600" dirty="0" smtClean="0"/>
              <a:t>4. Discard all open and unused vaccines at the end of the day </a:t>
            </a:r>
            <a:endParaRPr lang="en-US" sz="3600" dirty="0" smtClean="0"/>
          </a:p>
          <a:p>
            <a:r>
              <a:rPr lang="en-US" sz="3600" dirty="0" smtClean="0"/>
              <a:t>5. Hold vaccination sessions daily in facilities from 8am-5pm and to be supplemented by;   </a:t>
            </a:r>
            <a:endParaRPr lang="en-US" sz="3600" dirty="0" smtClean="0"/>
          </a:p>
          <a:p>
            <a:r>
              <a:rPr lang="en-US" sz="3600" dirty="0" smtClean="0"/>
              <a:t>outreach and mobile services if appropriate( Depends on the resources).</a:t>
            </a:r>
            <a:endParaRPr lang="en-US" sz="3600" dirty="0" smtClean="0"/>
          </a:p>
          <a:p>
            <a:endParaRPr lang="en-US" sz="36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r>
              <a:rPr lang="en-US" sz="4000" b="1" dirty="0" smtClean="0"/>
              <a:t>National immunization – primary vaccination</a:t>
            </a:r>
            <a:br>
              <a:rPr lang="en-US" dirty="0" smtClean="0"/>
            </a:br>
            <a:endParaRPr lang="en-US" dirty="0"/>
          </a:p>
        </p:txBody>
      </p:sp>
      <p:sp>
        <p:nvSpPr>
          <p:cNvPr id="3" name="Content Placeholder 2"/>
          <p:cNvSpPr>
            <a:spLocks noGrp="1"/>
          </p:cNvSpPr>
          <p:nvPr>
            <p:ph idx="1"/>
          </p:nvPr>
        </p:nvSpPr>
        <p:spPr>
          <a:xfrm>
            <a:off x="0" y="609600"/>
            <a:ext cx="9144000" cy="6248400"/>
          </a:xfrm>
        </p:spPr>
        <p:txBody>
          <a:bodyPr>
            <a:normAutofit lnSpcReduction="10000"/>
          </a:bodyPr>
          <a:lstStyle/>
          <a:p>
            <a:pPr>
              <a:buNone/>
            </a:pPr>
            <a:r>
              <a:rPr lang="en-US" b="1" dirty="0" smtClean="0"/>
              <a:t> </a:t>
            </a:r>
            <a:r>
              <a:rPr lang="en-US" dirty="0" smtClean="0"/>
              <a:t>These should be completed within first year of life</a:t>
            </a:r>
            <a:endParaRPr lang="en-US" dirty="0" smtClean="0"/>
          </a:p>
          <a:p>
            <a:r>
              <a:rPr lang="en-US" b="1" dirty="0" smtClean="0"/>
              <a:t> At Birth </a:t>
            </a:r>
            <a:r>
              <a:rPr lang="en-US" dirty="0" smtClean="0"/>
              <a:t>	</a:t>
            </a:r>
            <a:r>
              <a:rPr lang="en-US" b="1" dirty="0" smtClean="0"/>
              <a:t>–     </a:t>
            </a:r>
            <a:r>
              <a:rPr lang="en-US" b="1" dirty="0" smtClean="0">
                <a:solidFill>
                  <a:schemeClr val="tx2"/>
                </a:solidFill>
              </a:rPr>
              <a:t>BCG </a:t>
            </a:r>
            <a:r>
              <a:rPr lang="en-US" dirty="0" smtClean="0"/>
              <a:t>&amp; </a:t>
            </a:r>
            <a:r>
              <a:rPr lang="en-US" b="1" dirty="0" smtClean="0">
                <a:solidFill>
                  <a:srgbClr val="7030A0"/>
                </a:solidFill>
              </a:rPr>
              <a:t>Oral polio</a:t>
            </a:r>
            <a:r>
              <a:rPr lang="en-US" dirty="0" smtClean="0">
                <a:solidFill>
                  <a:srgbClr val="7030A0"/>
                </a:solidFill>
              </a:rPr>
              <a:t> </a:t>
            </a:r>
            <a:r>
              <a:rPr lang="en-US" dirty="0" smtClean="0"/>
              <a:t>(birth)</a:t>
            </a:r>
            <a:endParaRPr lang="en-US" dirty="0" smtClean="0"/>
          </a:p>
          <a:p>
            <a:r>
              <a:rPr lang="en-US" b="1" dirty="0" smtClean="0"/>
              <a:t>At 6 weeks </a:t>
            </a:r>
            <a:r>
              <a:rPr lang="en-US" dirty="0" smtClean="0"/>
              <a:t>- </a:t>
            </a:r>
            <a:r>
              <a:rPr lang="en-US" b="1" dirty="0" smtClean="0">
                <a:solidFill>
                  <a:schemeClr val="accent6">
                    <a:lumMod val="75000"/>
                  </a:schemeClr>
                </a:solidFill>
              </a:rPr>
              <a:t>Pentavalent</a:t>
            </a:r>
            <a:r>
              <a:rPr lang="en-US" b="1" dirty="0" smtClean="0">
                <a:solidFill>
                  <a:schemeClr val="accent6"/>
                </a:solidFill>
              </a:rPr>
              <a:t> </a:t>
            </a:r>
            <a:r>
              <a:rPr lang="en-US" dirty="0" smtClean="0"/>
              <a:t>I + </a:t>
            </a:r>
            <a:r>
              <a:rPr lang="en-US" b="1" dirty="0" smtClean="0">
                <a:solidFill>
                  <a:srgbClr val="FF0000"/>
                </a:solidFill>
              </a:rPr>
              <a:t>Pneumococcal I </a:t>
            </a:r>
            <a:r>
              <a:rPr lang="en-US" dirty="0" smtClean="0"/>
              <a:t>+ </a:t>
            </a:r>
            <a:r>
              <a:rPr lang="en-US" b="1" dirty="0" smtClean="0">
                <a:solidFill>
                  <a:srgbClr val="7030A0"/>
                </a:solidFill>
              </a:rPr>
              <a:t>oral        polio I</a:t>
            </a:r>
            <a:r>
              <a:rPr lang="en-US" dirty="0" smtClean="0"/>
              <a:t> &amp;</a:t>
            </a:r>
            <a:r>
              <a:rPr lang="en-US" b="1" dirty="0" smtClean="0">
                <a:solidFill>
                  <a:srgbClr val="00B050"/>
                </a:solidFill>
              </a:rPr>
              <a:t>Rota virus I</a:t>
            </a:r>
            <a:endParaRPr lang="en-US" b="1" dirty="0" smtClean="0">
              <a:solidFill>
                <a:srgbClr val="00B050"/>
              </a:solidFill>
            </a:endParaRPr>
          </a:p>
          <a:p>
            <a:r>
              <a:rPr lang="en-US" b="1" dirty="0" smtClean="0"/>
              <a:t>10 weeks </a:t>
            </a:r>
            <a:r>
              <a:rPr lang="en-US" dirty="0" smtClean="0"/>
              <a:t>- </a:t>
            </a:r>
            <a:r>
              <a:rPr lang="en-US" b="1" dirty="0" smtClean="0">
                <a:solidFill>
                  <a:schemeClr val="accent6">
                    <a:lumMod val="75000"/>
                  </a:schemeClr>
                </a:solidFill>
              </a:rPr>
              <a:t>Pentavalent II </a:t>
            </a:r>
            <a:r>
              <a:rPr lang="en-US" dirty="0" smtClean="0"/>
              <a:t>+ </a:t>
            </a:r>
            <a:r>
              <a:rPr lang="en-US" b="1" dirty="0" smtClean="0">
                <a:solidFill>
                  <a:srgbClr val="FF0000"/>
                </a:solidFill>
              </a:rPr>
              <a:t>pneumococcal II</a:t>
            </a:r>
            <a:endParaRPr lang="en-US" b="1" dirty="0" smtClean="0">
              <a:solidFill>
                <a:srgbClr val="FF0000"/>
              </a:solidFill>
            </a:endParaRPr>
          </a:p>
          <a:p>
            <a:pPr>
              <a:buNone/>
            </a:pPr>
            <a:r>
              <a:rPr lang="en-US" dirty="0" smtClean="0"/>
              <a:t>	+ </a:t>
            </a:r>
            <a:r>
              <a:rPr lang="en-US" b="1" dirty="0" smtClean="0">
                <a:solidFill>
                  <a:srgbClr val="7030A0"/>
                </a:solidFill>
              </a:rPr>
              <a:t>oral polio II </a:t>
            </a:r>
            <a:r>
              <a:rPr lang="en-US" dirty="0" smtClean="0"/>
              <a:t>&amp; </a:t>
            </a:r>
            <a:r>
              <a:rPr lang="en-US" b="1" dirty="0" smtClean="0">
                <a:solidFill>
                  <a:srgbClr val="00B050"/>
                </a:solidFill>
              </a:rPr>
              <a:t>Rota virus II</a:t>
            </a:r>
            <a:endParaRPr lang="en-US" b="1" dirty="0" smtClean="0">
              <a:solidFill>
                <a:srgbClr val="00B050"/>
              </a:solidFill>
            </a:endParaRPr>
          </a:p>
          <a:p>
            <a:r>
              <a:rPr lang="en-US" b="1" dirty="0" smtClean="0"/>
              <a:t>14 weeks </a:t>
            </a:r>
            <a:r>
              <a:rPr lang="en-US" dirty="0" smtClean="0"/>
              <a:t>- </a:t>
            </a:r>
            <a:r>
              <a:rPr lang="en-US" b="1" dirty="0" smtClean="0">
                <a:solidFill>
                  <a:schemeClr val="accent6">
                    <a:lumMod val="75000"/>
                  </a:schemeClr>
                </a:solidFill>
              </a:rPr>
              <a:t>Pentavalent III </a:t>
            </a:r>
            <a:r>
              <a:rPr lang="en-US" dirty="0" smtClean="0"/>
              <a:t>+ </a:t>
            </a:r>
            <a:r>
              <a:rPr lang="en-US" b="1" dirty="0" smtClean="0">
                <a:solidFill>
                  <a:srgbClr val="FF0000"/>
                </a:solidFill>
              </a:rPr>
              <a:t>Pneumococcal III</a:t>
            </a:r>
            <a:endParaRPr lang="en-US" b="1" dirty="0" smtClean="0">
              <a:solidFill>
                <a:srgbClr val="FF0000"/>
              </a:solidFill>
            </a:endParaRPr>
          </a:p>
          <a:p>
            <a:pPr>
              <a:buNone/>
            </a:pPr>
            <a:r>
              <a:rPr lang="en-US" dirty="0" smtClean="0"/>
              <a:t>+ </a:t>
            </a:r>
            <a:r>
              <a:rPr lang="en-US" b="1" dirty="0" smtClean="0">
                <a:solidFill>
                  <a:srgbClr val="7030A0"/>
                </a:solidFill>
              </a:rPr>
              <a:t>Oral polio III</a:t>
            </a:r>
            <a:endParaRPr lang="en-US" b="1" dirty="0" smtClean="0">
              <a:solidFill>
                <a:srgbClr val="7030A0"/>
              </a:solidFill>
            </a:endParaRPr>
          </a:p>
          <a:p>
            <a:r>
              <a:rPr lang="en-US" dirty="0" smtClean="0"/>
              <a:t>9 months </a:t>
            </a:r>
            <a:r>
              <a:rPr lang="en-US" b="1" dirty="0" smtClean="0">
                <a:solidFill>
                  <a:schemeClr val="tx2"/>
                </a:solidFill>
              </a:rPr>
              <a:t>- measles I</a:t>
            </a:r>
            <a:endParaRPr lang="en-US" b="1" dirty="0" smtClean="0">
              <a:solidFill>
                <a:schemeClr val="tx2"/>
              </a:solidFill>
            </a:endParaRPr>
          </a:p>
          <a:p>
            <a:r>
              <a:rPr lang="en-US" dirty="0" smtClean="0"/>
              <a:t>18 months - </a:t>
            </a:r>
            <a:r>
              <a:rPr lang="en-US" b="1" dirty="0" smtClean="0">
                <a:solidFill>
                  <a:schemeClr val="tx2"/>
                </a:solidFill>
              </a:rPr>
              <a:t>measles II</a:t>
            </a:r>
            <a:endParaRPr lang="en-US" b="1" dirty="0" smtClean="0">
              <a:solidFill>
                <a:schemeClr val="tx2"/>
              </a:solidFill>
            </a:endParaRPr>
          </a:p>
          <a:p>
            <a:r>
              <a:rPr lang="en-US" b="1" dirty="0" smtClean="0">
                <a:solidFill>
                  <a:srgbClr val="C00000"/>
                </a:solidFill>
              </a:rPr>
              <a:t>?QQQQ- ARRAGEMENT OF THE VACCINES IN AREF.</a:t>
            </a:r>
            <a:endParaRPr lang="en-US" b="1" dirty="0" smtClean="0">
              <a:solidFill>
                <a:srgbClr val="C00000"/>
              </a:solidFill>
            </a:endParaRPr>
          </a:p>
          <a:p>
            <a:pPr>
              <a:buNone/>
            </a:pP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fontScale="90000"/>
          </a:bodyPr>
          <a:lstStyle/>
          <a:p>
            <a:r>
              <a:rPr lang="en-US" sz="4000" b="1" dirty="0" smtClean="0">
                <a:solidFill>
                  <a:srgbClr val="FF0000"/>
                </a:solidFill>
              </a:rPr>
              <a:t>Vaccines arrangement in the RCW 42 EG &amp; RCW 50 EG refrigerator( chest opening)</a:t>
            </a:r>
            <a:endParaRPr lang="en-US" sz="4000" dirty="0"/>
          </a:p>
        </p:txBody>
      </p:sp>
      <p:sp>
        <p:nvSpPr>
          <p:cNvPr id="3" name="Content Placeholder 2"/>
          <p:cNvSpPr>
            <a:spLocks noGrp="1"/>
          </p:cNvSpPr>
          <p:nvPr>
            <p:ph idx="1"/>
          </p:nvPr>
        </p:nvSpPr>
        <p:spPr>
          <a:xfrm>
            <a:off x="0" y="990600"/>
            <a:ext cx="9144000" cy="5867400"/>
          </a:xfrm>
        </p:spPr>
        <p:txBody>
          <a:bodyPr>
            <a:normAutofit fontScale="85000" lnSpcReduction="20000"/>
          </a:bodyPr>
          <a:lstStyle/>
          <a:p>
            <a:pPr>
              <a:buNone/>
            </a:pPr>
            <a:r>
              <a:rPr lang="en-US" b="1" u="sng" dirty="0" smtClean="0"/>
              <a:t>TRAY COLOUR             VACCINE</a:t>
            </a:r>
            <a:endParaRPr lang="en-US" b="1" u="sng" dirty="0" smtClean="0"/>
          </a:p>
          <a:p>
            <a:r>
              <a:rPr lang="en-US" b="1" dirty="0" smtClean="0">
                <a:solidFill>
                  <a:srgbClr val="FF0000"/>
                </a:solidFill>
              </a:rPr>
              <a:t>Red tray  </a:t>
            </a:r>
            <a:r>
              <a:rPr lang="en-US" b="1" dirty="0" smtClean="0">
                <a:solidFill>
                  <a:srgbClr val="0070C0"/>
                </a:solidFill>
              </a:rPr>
              <a:t>		      </a:t>
            </a:r>
            <a:r>
              <a:rPr lang="en-US" b="1" dirty="0" smtClean="0"/>
              <a:t>PCV</a:t>
            </a:r>
            <a:endParaRPr lang="en-US" b="1" dirty="0" smtClean="0"/>
          </a:p>
          <a:p>
            <a:r>
              <a:rPr lang="en-US" b="1" dirty="0" smtClean="0">
                <a:solidFill>
                  <a:schemeClr val="accent6"/>
                </a:solidFill>
              </a:rPr>
              <a:t>Orange tray               </a:t>
            </a:r>
            <a:r>
              <a:rPr lang="en-US" b="1" dirty="0" smtClean="0"/>
              <a:t>Pentavalent</a:t>
            </a:r>
            <a:endParaRPr lang="en-US" b="1" dirty="0" smtClean="0"/>
          </a:p>
          <a:p>
            <a:r>
              <a:rPr lang="en-US" b="1" dirty="0" smtClean="0">
                <a:solidFill>
                  <a:srgbClr val="FFC000"/>
                </a:solidFill>
              </a:rPr>
              <a:t>Yellow tray                </a:t>
            </a:r>
            <a:r>
              <a:rPr lang="en-US" b="1" dirty="0" smtClean="0"/>
              <a:t>TT</a:t>
            </a:r>
            <a:r>
              <a:rPr lang="en-US" b="1" baseline="-25000" dirty="0" smtClean="0"/>
              <a:t>+</a:t>
            </a:r>
            <a:r>
              <a:rPr lang="en-US" b="1" dirty="0" smtClean="0"/>
              <a:t> IPV ( </a:t>
            </a:r>
            <a:r>
              <a:rPr lang="en-US" b="1" dirty="0" err="1" smtClean="0"/>
              <a:t>inactvated</a:t>
            </a:r>
            <a:r>
              <a:rPr lang="en-US" b="1" dirty="0" smtClean="0"/>
              <a:t> polio </a:t>
            </a:r>
            <a:r>
              <a:rPr lang="en-US" b="1" dirty="0" err="1" smtClean="0"/>
              <a:t>vacine</a:t>
            </a:r>
            <a:r>
              <a:rPr lang="en-US" b="1" dirty="0" smtClean="0"/>
              <a:t>)</a:t>
            </a:r>
            <a:endParaRPr lang="en-US" b="1" dirty="0" smtClean="0"/>
          </a:p>
          <a:p>
            <a:r>
              <a:rPr lang="en-US" b="1" dirty="0" smtClean="0">
                <a:solidFill>
                  <a:srgbClr val="00B050"/>
                </a:solidFill>
              </a:rPr>
              <a:t>Green tray                 </a:t>
            </a:r>
            <a:r>
              <a:rPr lang="en-US" b="1" dirty="0" smtClean="0"/>
              <a:t>Rotavirus</a:t>
            </a:r>
            <a:endParaRPr lang="en-US" b="1" dirty="0" smtClean="0"/>
          </a:p>
          <a:p>
            <a:r>
              <a:rPr lang="en-US" b="1" dirty="0" smtClean="0">
                <a:solidFill>
                  <a:srgbClr val="0070C0"/>
                </a:solidFill>
              </a:rPr>
              <a:t>Blue tray </a:t>
            </a:r>
            <a:r>
              <a:rPr lang="en-US" b="1" dirty="0" smtClean="0">
                <a:solidFill>
                  <a:srgbClr val="00B050"/>
                </a:solidFill>
              </a:rPr>
              <a:t>                   </a:t>
            </a:r>
            <a:r>
              <a:rPr lang="en-US" b="1" dirty="0" smtClean="0"/>
              <a:t>BCG &amp; MEASLES</a:t>
            </a:r>
            <a:endParaRPr lang="en-US" b="1" dirty="0" smtClean="0"/>
          </a:p>
          <a:p>
            <a:r>
              <a:rPr lang="en-US" b="1" dirty="0" smtClean="0">
                <a:solidFill>
                  <a:srgbClr val="7030A0"/>
                </a:solidFill>
              </a:rPr>
              <a:t>Purple Tray</a:t>
            </a:r>
            <a:r>
              <a:rPr lang="en-US" b="1" dirty="0" smtClean="0"/>
              <a:t>                OPV &amp; Yellow fever</a:t>
            </a:r>
            <a:endParaRPr lang="en-US" b="1" dirty="0" smtClean="0"/>
          </a:p>
          <a:p>
            <a:pPr>
              <a:buNone/>
            </a:pPr>
            <a:r>
              <a:rPr lang="en-US" b="1" dirty="0" smtClean="0"/>
              <a:t>                                                                             coolest</a:t>
            </a:r>
            <a:endParaRPr lang="en-US" b="1" dirty="0" smtClean="0"/>
          </a:p>
          <a:p>
            <a:pPr>
              <a:buNone/>
            </a:pPr>
            <a:r>
              <a:rPr lang="en-US" b="1" dirty="0" smtClean="0"/>
              <a:t>What about SIBIR V 170 GE </a:t>
            </a:r>
            <a:r>
              <a:rPr lang="en-US" b="1" dirty="0" smtClean="0">
                <a:solidFill>
                  <a:srgbClr val="0070C0"/>
                </a:solidFill>
              </a:rPr>
              <a:t>( front opening) ????</a:t>
            </a:r>
            <a:endParaRPr lang="en-US" b="1" dirty="0" smtClean="0">
              <a:solidFill>
                <a:srgbClr val="0070C0"/>
              </a:solidFill>
            </a:endParaRPr>
          </a:p>
          <a:p>
            <a:pPr>
              <a:buNone/>
            </a:pPr>
            <a:r>
              <a:rPr lang="en-US" b="1" dirty="0" smtClean="0">
                <a:solidFill>
                  <a:srgbClr val="0070C0"/>
                </a:solidFill>
              </a:rPr>
              <a:t>  </a:t>
            </a:r>
            <a:endParaRPr lang="en-US" b="1" dirty="0" smtClean="0">
              <a:solidFill>
                <a:srgbClr val="0070C0"/>
              </a:solidFill>
            </a:endParaRPr>
          </a:p>
          <a:p>
            <a:pPr>
              <a:buNone/>
            </a:pPr>
            <a:endParaRPr lang="en-US" b="1" dirty="0" smtClean="0">
              <a:solidFill>
                <a:srgbClr val="0070C0"/>
              </a:solidFill>
            </a:endParaRPr>
          </a:p>
          <a:p>
            <a:r>
              <a:rPr lang="en-US" b="1" dirty="0" smtClean="0"/>
              <a:t>Vice versa</a:t>
            </a:r>
            <a:endParaRPr lang="en-US" b="1" dirty="0" smtClean="0"/>
          </a:p>
          <a:p>
            <a:pPr>
              <a:buNone/>
            </a:pPr>
            <a:r>
              <a:rPr lang="en-US" b="1" dirty="0" smtClean="0"/>
              <a:t> </a:t>
            </a:r>
            <a:endParaRPr lang="en-US" b="1" dirty="0" smtClean="0"/>
          </a:p>
          <a:p>
            <a:endParaRPr lang="en-US" dirty="0"/>
          </a:p>
        </p:txBody>
      </p:sp>
      <p:sp>
        <p:nvSpPr>
          <p:cNvPr id="5" name="Down Arrow 4"/>
          <p:cNvSpPr/>
          <p:nvPr/>
        </p:nvSpPr>
        <p:spPr>
          <a:xfrm flipH="1">
            <a:off x="8001000" y="1752600"/>
            <a:ext cx="381000" cy="2286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a:off x="2286000" y="4876800"/>
            <a:ext cx="533400" cy="1447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fontScale="90000"/>
          </a:bodyPr>
          <a:lstStyle/>
          <a:p>
            <a:br>
              <a:rPr lang="en-US" b="1" u="sng" dirty="0" smtClean="0">
                <a:solidFill>
                  <a:srgbClr val="00B050"/>
                </a:solidFill>
              </a:rPr>
            </a:br>
            <a:r>
              <a:rPr lang="en-US" b="1" dirty="0" smtClean="0">
                <a:solidFill>
                  <a:srgbClr val="00B050"/>
                </a:solidFill>
              </a:rPr>
              <a:t>Vitamin A SUPPLEMENT</a:t>
            </a:r>
            <a:r>
              <a:rPr lang="en-US" sz="4000" b="1" dirty="0" smtClean="0">
                <a:solidFill>
                  <a:srgbClr val="FF0000"/>
                </a:solidFill>
              </a:rPr>
              <a:t>( is it a vaccine?)</a:t>
            </a:r>
            <a:br>
              <a:rPr lang="en-US" sz="4000" b="1" dirty="0" smtClean="0">
                <a:solidFill>
                  <a:srgbClr val="FF0000"/>
                </a:solidFill>
              </a:rPr>
            </a:br>
            <a:endParaRPr lang="en-US" sz="4000" dirty="0">
              <a:solidFill>
                <a:srgbClr val="FF0000"/>
              </a:solidFill>
            </a:endParaRPr>
          </a:p>
        </p:txBody>
      </p:sp>
      <p:sp>
        <p:nvSpPr>
          <p:cNvPr id="3" name="Content Placeholder 2"/>
          <p:cNvSpPr>
            <a:spLocks noGrp="1"/>
          </p:cNvSpPr>
          <p:nvPr>
            <p:ph idx="1"/>
          </p:nvPr>
        </p:nvSpPr>
        <p:spPr>
          <a:xfrm>
            <a:off x="0" y="533400"/>
            <a:ext cx="9144000" cy="6324600"/>
          </a:xfrm>
        </p:spPr>
        <p:txBody>
          <a:bodyPr>
            <a:normAutofit lnSpcReduction="10000"/>
          </a:bodyPr>
          <a:lstStyle/>
          <a:p>
            <a:pPr>
              <a:buNone/>
            </a:pPr>
            <a:r>
              <a:rPr lang="en-US" b="1" dirty="0" smtClean="0">
                <a:solidFill>
                  <a:srgbClr val="00B050"/>
                </a:solidFill>
              </a:rPr>
              <a:t> </a:t>
            </a:r>
            <a:endParaRPr lang="en-US" b="1" dirty="0" smtClean="0">
              <a:solidFill>
                <a:srgbClr val="00B050"/>
              </a:solidFill>
            </a:endParaRPr>
          </a:p>
          <a:p>
            <a:r>
              <a:rPr lang="en-US" sz="3600" b="1" dirty="0" smtClean="0">
                <a:solidFill>
                  <a:srgbClr val="00B050"/>
                </a:solidFill>
              </a:rPr>
              <a:t>Are inform of capsule – administered </a:t>
            </a:r>
            <a:r>
              <a:rPr lang="en-US" sz="3600" b="1" dirty="0" smtClean="0"/>
              <a:t>orally </a:t>
            </a:r>
            <a:r>
              <a:rPr lang="en-US" sz="3600" b="1" dirty="0" smtClean="0">
                <a:solidFill>
                  <a:srgbClr val="00B050"/>
                </a:solidFill>
              </a:rPr>
              <a:t>at first contact, having attained the age of 6 Months or after.</a:t>
            </a:r>
            <a:endParaRPr lang="en-US" sz="3600" b="1" dirty="0" smtClean="0">
              <a:solidFill>
                <a:srgbClr val="00B050"/>
              </a:solidFill>
            </a:endParaRPr>
          </a:p>
          <a:p>
            <a:r>
              <a:rPr lang="en-US" sz="3600" b="1" dirty="0" smtClean="0">
                <a:solidFill>
                  <a:srgbClr val="002060"/>
                </a:solidFill>
              </a:rPr>
              <a:t>DOSE AND THE AGE</a:t>
            </a:r>
            <a:endParaRPr lang="en-US" sz="3600" b="1" dirty="0" smtClean="0">
              <a:solidFill>
                <a:srgbClr val="002060"/>
              </a:solidFill>
            </a:endParaRPr>
          </a:p>
          <a:p>
            <a:r>
              <a:rPr lang="en-US" sz="3600" b="1" dirty="0" smtClean="0">
                <a:solidFill>
                  <a:srgbClr val="002060"/>
                </a:solidFill>
              </a:rPr>
              <a:t>100,000 IU ( 1 capsule) At 6 months – 11 months </a:t>
            </a:r>
            <a:endParaRPr lang="en-US" sz="3600" b="1" dirty="0" smtClean="0">
              <a:solidFill>
                <a:srgbClr val="002060"/>
              </a:solidFill>
            </a:endParaRPr>
          </a:p>
          <a:p>
            <a:r>
              <a:rPr lang="en-US" sz="3600" b="1" dirty="0" smtClean="0">
                <a:solidFill>
                  <a:srgbClr val="FF0000"/>
                </a:solidFill>
              </a:rPr>
              <a:t>200,000 IU At 12 months 1 year </a:t>
            </a:r>
            <a:endParaRPr lang="en-US" sz="3600" b="1" dirty="0" smtClean="0">
              <a:solidFill>
                <a:srgbClr val="FF0000"/>
              </a:solidFill>
            </a:endParaRPr>
          </a:p>
          <a:p>
            <a:r>
              <a:rPr lang="en-US" sz="3600" b="1" dirty="0" smtClean="0">
                <a:solidFill>
                  <a:srgbClr val="FF0000"/>
                </a:solidFill>
              </a:rPr>
              <a:t>200,000 IU At 18 months 1 1/2 year</a:t>
            </a:r>
            <a:endParaRPr lang="en-US" sz="3600" b="1" dirty="0" smtClean="0">
              <a:solidFill>
                <a:srgbClr val="FF0000"/>
              </a:solidFill>
            </a:endParaRPr>
          </a:p>
          <a:p>
            <a:r>
              <a:rPr lang="en-US" sz="3600" b="1" dirty="0" smtClean="0">
                <a:solidFill>
                  <a:srgbClr val="FF0000"/>
                </a:solidFill>
              </a:rPr>
              <a:t>200,000 IU At 24 months 2 years</a:t>
            </a:r>
            <a:endParaRPr lang="en-US" sz="3600" b="1" dirty="0" smtClean="0">
              <a:solidFill>
                <a:srgbClr val="FF0000"/>
              </a:solidFill>
            </a:endParaRPr>
          </a:p>
          <a:p>
            <a:r>
              <a:rPr lang="en-US" sz="3600" b="1" dirty="0" smtClean="0">
                <a:solidFill>
                  <a:srgbClr val="FF0000"/>
                </a:solidFill>
              </a:rPr>
              <a:t>200,000 IU At 30  months 2 1/2 years</a:t>
            </a:r>
            <a:endParaRPr lang="en-US" sz="3600" b="1" dirty="0" smtClean="0">
              <a:solidFill>
                <a:srgbClr val="FF0000"/>
              </a:solidFill>
            </a:endParaRPr>
          </a:p>
          <a:p>
            <a:endParaRPr lang="en-US" sz="3600" b="1" dirty="0" smtClean="0">
              <a:solidFill>
                <a:schemeClr val="tx2"/>
              </a:solidFill>
            </a:endParaRPr>
          </a:p>
          <a:p>
            <a:endParaRPr lang="en-US" sz="3600" b="1" dirty="0" smtClean="0">
              <a:solidFill>
                <a:srgbClr val="002060"/>
              </a:solidFill>
            </a:endParaRPr>
          </a:p>
          <a:p>
            <a:endParaRPr lang="en-US" b="1" dirty="0" smtClean="0">
              <a:solidFill>
                <a:srgbClr val="002060"/>
              </a:solidFill>
            </a:endParaRPr>
          </a:p>
          <a:p>
            <a:endParaRPr lang="en-US" b="1" dirty="0" smtClean="0">
              <a:solidFill>
                <a:srgbClr val="00B050"/>
              </a:solidFill>
            </a:endParaRPr>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685800"/>
            <a:ext cx="9144000" cy="6172200"/>
          </a:xfrm>
        </p:spPr>
        <p:txBody>
          <a:bodyPr>
            <a:normAutofit/>
          </a:bodyPr>
          <a:lstStyle/>
          <a:p>
            <a:r>
              <a:rPr lang="en-US" sz="3600" b="1" dirty="0" smtClean="0">
                <a:solidFill>
                  <a:srgbClr val="FF0000"/>
                </a:solidFill>
              </a:rPr>
              <a:t>200,000 IU At 36 months 3years</a:t>
            </a:r>
            <a:endParaRPr lang="en-US" sz="3600" b="1" dirty="0" smtClean="0">
              <a:solidFill>
                <a:srgbClr val="FF0000"/>
              </a:solidFill>
            </a:endParaRPr>
          </a:p>
          <a:p>
            <a:r>
              <a:rPr lang="en-US" sz="3600" b="1" dirty="0" smtClean="0">
                <a:solidFill>
                  <a:srgbClr val="FF0000"/>
                </a:solidFill>
              </a:rPr>
              <a:t>200,000 IU At 42 months  3 1/2 years</a:t>
            </a:r>
            <a:endParaRPr lang="en-US" sz="3600" b="1" dirty="0" smtClean="0">
              <a:solidFill>
                <a:srgbClr val="FF0000"/>
              </a:solidFill>
            </a:endParaRPr>
          </a:p>
          <a:p>
            <a:r>
              <a:rPr lang="en-US" sz="3600" b="1" dirty="0" smtClean="0">
                <a:solidFill>
                  <a:srgbClr val="FF0000"/>
                </a:solidFill>
              </a:rPr>
              <a:t>200,000 IU At 48 months 4 years</a:t>
            </a:r>
            <a:endParaRPr lang="en-US" sz="3600" b="1" dirty="0" smtClean="0">
              <a:solidFill>
                <a:srgbClr val="FF0000"/>
              </a:solidFill>
            </a:endParaRPr>
          </a:p>
          <a:p>
            <a:r>
              <a:rPr lang="en-US" sz="3600" b="1" dirty="0" smtClean="0">
                <a:solidFill>
                  <a:srgbClr val="FF0000"/>
                </a:solidFill>
              </a:rPr>
              <a:t>200,000 IU At 54 months 4 1/2 years</a:t>
            </a:r>
            <a:endParaRPr lang="en-US" sz="3600" b="1" dirty="0" smtClean="0">
              <a:solidFill>
                <a:srgbClr val="FF0000"/>
              </a:solidFill>
            </a:endParaRPr>
          </a:p>
          <a:p>
            <a:r>
              <a:rPr lang="en-US" sz="3600" b="1" dirty="0" smtClean="0">
                <a:solidFill>
                  <a:srgbClr val="FF0000"/>
                </a:solidFill>
              </a:rPr>
              <a:t>200,000IU At 60 months 5 years</a:t>
            </a:r>
            <a:endParaRPr lang="en-US" sz="3600" b="1" dirty="0" smtClean="0">
              <a:solidFill>
                <a:srgbClr val="FF0000"/>
              </a:solidFill>
            </a:endParaRPr>
          </a:p>
          <a:p>
            <a:pPr>
              <a:buNone/>
            </a:pPr>
            <a:r>
              <a:rPr lang="en-US" sz="3600" b="1" dirty="0" smtClean="0">
                <a:solidFill>
                  <a:srgbClr val="002060"/>
                </a:solidFill>
              </a:rPr>
              <a:t>NB: Continue administering every six months until the child is five years old (60) months</a:t>
            </a:r>
            <a:endParaRPr lang="en-US" sz="3600" b="1" dirty="0" smtClean="0">
              <a:solidFill>
                <a:srgbClr val="002060"/>
              </a:solidFill>
            </a:endParaRPr>
          </a:p>
          <a:p>
            <a:pPr>
              <a:buNone/>
            </a:pPr>
            <a:endParaRPr lang="en-US" sz="3600" b="1" dirty="0" smtClean="0">
              <a:solidFill>
                <a:srgbClr val="FF0000"/>
              </a:solidFill>
            </a:endParaRPr>
          </a:p>
          <a:p>
            <a:endParaRPr lang="en-US" sz="36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Autofit/>
          </a:bodyPr>
          <a:lstStyle/>
          <a:p>
            <a:pPr>
              <a:buNone/>
            </a:pPr>
            <a:r>
              <a:rPr lang="en-US" sz="3600" b="1" dirty="0" err="1" smtClean="0">
                <a:solidFill>
                  <a:srgbClr val="7030A0"/>
                </a:solidFill>
              </a:rPr>
              <a:t>Vit</a:t>
            </a:r>
            <a:r>
              <a:rPr lang="en-US" sz="3600" b="1" dirty="0" smtClean="0">
                <a:solidFill>
                  <a:srgbClr val="7030A0"/>
                </a:solidFill>
              </a:rPr>
              <a:t> A is a micronutrient required by the body in small amounts &amp; plays an important role in:- </a:t>
            </a:r>
            <a:endParaRPr lang="en-US" sz="3600" b="1" dirty="0" smtClean="0">
              <a:solidFill>
                <a:srgbClr val="7030A0"/>
              </a:solidFill>
            </a:endParaRPr>
          </a:p>
          <a:p>
            <a:r>
              <a:rPr lang="en-US" sz="3600" b="1" dirty="0" smtClean="0">
                <a:solidFill>
                  <a:srgbClr val="7030A0"/>
                </a:solidFill>
              </a:rPr>
              <a:t>Vision : </a:t>
            </a:r>
            <a:r>
              <a:rPr lang="en-US" sz="3600" b="1" dirty="0" smtClean="0">
                <a:solidFill>
                  <a:srgbClr val="00B050"/>
                </a:solidFill>
              </a:rPr>
              <a:t>Lack of </a:t>
            </a:r>
            <a:r>
              <a:rPr lang="en-US" sz="3600" b="1" dirty="0" err="1" smtClean="0">
                <a:solidFill>
                  <a:srgbClr val="00B050"/>
                </a:solidFill>
              </a:rPr>
              <a:t>vit</a:t>
            </a:r>
            <a:r>
              <a:rPr lang="en-US" sz="3600" b="1" dirty="0" smtClean="0">
                <a:solidFill>
                  <a:srgbClr val="00B050"/>
                </a:solidFill>
              </a:rPr>
              <a:t> A is the common cause of blindness </a:t>
            </a:r>
            <a:endParaRPr lang="en-US" sz="3600" b="1" dirty="0" smtClean="0">
              <a:solidFill>
                <a:srgbClr val="7030A0"/>
              </a:solidFill>
            </a:endParaRPr>
          </a:p>
          <a:p>
            <a:r>
              <a:rPr lang="en-US" sz="3600" b="1" dirty="0" smtClean="0">
                <a:solidFill>
                  <a:srgbClr val="7030A0"/>
                </a:solidFill>
              </a:rPr>
              <a:t>Bone growth </a:t>
            </a:r>
            <a:endParaRPr lang="en-US" sz="3600" b="1" dirty="0" smtClean="0">
              <a:solidFill>
                <a:srgbClr val="00B050"/>
              </a:solidFill>
            </a:endParaRPr>
          </a:p>
          <a:p>
            <a:r>
              <a:rPr lang="en-US" sz="3600" b="1" dirty="0" smtClean="0">
                <a:solidFill>
                  <a:srgbClr val="00B050"/>
                </a:solidFill>
              </a:rPr>
              <a:t>Resistance to infection: Lack of </a:t>
            </a:r>
            <a:r>
              <a:rPr lang="en-US" sz="3600" b="1" dirty="0" err="1" smtClean="0">
                <a:solidFill>
                  <a:srgbClr val="00B050"/>
                </a:solidFill>
              </a:rPr>
              <a:t>Vit</a:t>
            </a:r>
            <a:r>
              <a:rPr lang="en-US" sz="3600" b="1" dirty="0" smtClean="0">
                <a:solidFill>
                  <a:srgbClr val="00B050"/>
                </a:solidFill>
              </a:rPr>
              <a:t> A is associated with mortality among infants and young children.</a:t>
            </a:r>
            <a:endParaRPr lang="en-US" sz="3600" b="1" dirty="0" smtClean="0">
              <a:solidFill>
                <a:srgbClr val="00B050"/>
              </a:solidFill>
            </a:endParaRPr>
          </a:p>
          <a:p>
            <a:r>
              <a:rPr lang="en-US" sz="3600" b="1" dirty="0" err="1" smtClean="0">
                <a:solidFill>
                  <a:srgbClr val="00B050"/>
                </a:solidFill>
              </a:rPr>
              <a:t>Vit</a:t>
            </a:r>
            <a:r>
              <a:rPr lang="en-US" sz="3600" b="1" dirty="0" smtClean="0">
                <a:solidFill>
                  <a:srgbClr val="00B050"/>
                </a:solidFill>
              </a:rPr>
              <a:t> A is found naturally in some foods e.g.??</a:t>
            </a:r>
            <a:endParaRPr lang="en-US" sz="3600" b="1" dirty="0" smtClean="0">
              <a:solidFill>
                <a:srgbClr val="00B050"/>
              </a:solidFill>
            </a:endParaRPr>
          </a:p>
          <a:p>
            <a:r>
              <a:rPr lang="en-US" sz="3600" b="1" dirty="0" smtClean="0">
                <a:solidFill>
                  <a:srgbClr val="00B050"/>
                </a:solidFill>
              </a:rPr>
              <a:t>Breast milk</a:t>
            </a:r>
            <a:endParaRPr lang="en-US" sz="3600" b="1"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US" b="1" dirty="0" smtClean="0"/>
              <a:t> BENEFITS OF VIT A</a:t>
            </a:r>
            <a:endParaRPr lang="en-US" b="1" dirty="0"/>
          </a:p>
        </p:txBody>
      </p:sp>
      <p:sp>
        <p:nvSpPr>
          <p:cNvPr id="3" name="Content Placeholder 2"/>
          <p:cNvSpPr>
            <a:spLocks noGrp="1"/>
          </p:cNvSpPr>
          <p:nvPr>
            <p:ph idx="1"/>
          </p:nvPr>
        </p:nvSpPr>
        <p:spPr>
          <a:xfrm>
            <a:off x="0" y="533400"/>
            <a:ext cx="9144000" cy="6324600"/>
          </a:xfrm>
        </p:spPr>
        <p:txBody>
          <a:bodyPr>
            <a:normAutofit lnSpcReduction="10000"/>
          </a:bodyPr>
          <a:lstStyle/>
          <a:p>
            <a:pPr>
              <a:buFont typeface="Wingdings" panose="05000000000000000000" pitchFamily="2" charset="2"/>
              <a:buChar char="Ø"/>
            </a:pPr>
            <a:r>
              <a:rPr lang="en-US" sz="3600" b="1" dirty="0" smtClean="0">
                <a:solidFill>
                  <a:srgbClr val="0070C0"/>
                </a:solidFill>
              </a:rPr>
              <a:t> For healthy growth and development</a:t>
            </a:r>
            <a:endParaRPr lang="en-US" sz="3600" b="1" dirty="0" smtClean="0">
              <a:solidFill>
                <a:srgbClr val="0070C0"/>
              </a:solidFill>
            </a:endParaRPr>
          </a:p>
          <a:p>
            <a:pPr>
              <a:buFont typeface="Wingdings" panose="05000000000000000000" pitchFamily="2" charset="2"/>
              <a:buChar char="Ø"/>
            </a:pPr>
            <a:r>
              <a:rPr lang="en-US" sz="3600" b="1" dirty="0" smtClean="0">
                <a:solidFill>
                  <a:srgbClr val="0070C0"/>
                </a:solidFill>
              </a:rPr>
              <a:t> It increases the bodies resistance to diseases.</a:t>
            </a:r>
            <a:endParaRPr lang="en-US" sz="3600" b="1" dirty="0" smtClean="0">
              <a:solidFill>
                <a:srgbClr val="0070C0"/>
              </a:solidFill>
            </a:endParaRPr>
          </a:p>
          <a:p>
            <a:pPr>
              <a:buFont typeface="Wingdings" panose="05000000000000000000" pitchFamily="2" charset="2"/>
              <a:buChar char="Ø"/>
            </a:pPr>
            <a:r>
              <a:rPr lang="en-US" sz="3600" b="1" dirty="0" smtClean="0">
                <a:solidFill>
                  <a:srgbClr val="0070C0"/>
                </a:solidFill>
              </a:rPr>
              <a:t> It improves vision</a:t>
            </a:r>
            <a:endParaRPr lang="en-US" sz="3600" b="1" dirty="0" smtClean="0">
              <a:solidFill>
                <a:srgbClr val="0070C0"/>
              </a:solidFill>
            </a:endParaRPr>
          </a:p>
          <a:p>
            <a:pPr>
              <a:buNone/>
            </a:pPr>
            <a:r>
              <a:rPr lang="en-US" sz="3600" b="1" u="sng" dirty="0" smtClean="0">
                <a:solidFill>
                  <a:srgbClr val="0070C0"/>
                </a:solidFill>
              </a:rPr>
              <a:t>CAUSES OF VITAMIN A DEFICIENCY</a:t>
            </a:r>
            <a:endParaRPr lang="en-US" sz="3600" b="1" u="sng" dirty="0" smtClean="0">
              <a:solidFill>
                <a:srgbClr val="0070C0"/>
              </a:solidFill>
            </a:endParaRPr>
          </a:p>
          <a:p>
            <a:pPr>
              <a:buFont typeface="Wingdings" panose="05000000000000000000" pitchFamily="2" charset="2"/>
              <a:buChar char="§"/>
            </a:pPr>
            <a:r>
              <a:rPr lang="en-US" sz="3600" b="1" dirty="0" smtClean="0">
                <a:solidFill>
                  <a:srgbClr val="0070C0"/>
                </a:solidFill>
              </a:rPr>
              <a:t>Frequent infections ,especially diarrheal infections </a:t>
            </a:r>
            <a:endParaRPr lang="en-US" sz="3600" b="1" dirty="0" smtClean="0">
              <a:solidFill>
                <a:srgbClr val="0070C0"/>
              </a:solidFill>
            </a:endParaRPr>
          </a:p>
          <a:p>
            <a:pPr>
              <a:buFont typeface="Wingdings" panose="05000000000000000000" pitchFamily="2" charset="2"/>
              <a:buChar char="§"/>
            </a:pPr>
            <a:r>
              <a:rPr lang="en-US" sz="3600" b="1" dirty="0" smtClean="0">
                <a:solidFill>
                  <a:srgbClr val="0070C0"/>
                </a:solidFill>
              </a:rPr>
              <a:t> Worms/</a:t>
            </a:r>
            <a:r>
              <a:rPr lang="en-US" sz="3600" b="1" dirty="0" err="1" smtClean="0">
                <a:solidFill>
                  <a:srgbClr val="0070C0"/>
                </a:solidFill>
              </a:rPr>
              <a:t>helminths</a:t>
            </a:r>
            <a:r>
              <a:rPr lang="en-US" sz="3600" b="1" dirty="0" smtClean="0">
                <a:solidFill>
                  <a:srgbClr val="0070C0"/>
                </a:solidFill>
              </a:rPr>
              <a:t> </a:t>
            </a:r>
            <a:endParaRPr lang="en-US" sz="3600" b="1" dirty="0" smtClean="0">
              <a:solidFill>
                <a:srgbClr val="0070C0"/>
              </a:solidFill>
            </a:endParaRPr>
          </a:p>
          <a:p>
            <a:pPr>
              <a:buFont typeface="Wingdings" panose="05000000000000000000" pitchFamily="2" charset="2"/>
              <a:buChar char="§"/>
            </a:pPr>
            <a:r>
              <a:rPr lang="en-US" sz="3600" b="1" dirty="0" smtClean="0">
                <a:solidFill>
                  <a:srgbClr val="0070C0"/>
                </a:solidFill>
              </a:rPr>
              <a:t> </a:t>
            </a:r>
            <a:r>
              <a:rPr lang="en-US" sz="3600" b="1" dirty="0" err="1" smtClean="0">
                <a:solidFill>
                  <a:srgbClr val="0070C0"/>
                </a:solidFill>
              </a:rPr>
              <a:t>Anaemia</a:t>
            </a:r>
            <a:endParaRPr lang="en-US" sz="3600" b="1" dirty="0" smtClean="0">
              <a:solidFill>
                <a:srgbClr val="0070C0"/>
              </a:solidFill>
            </a:endParaRPr>
          </a:p>
          <a:p>
            <a:pPr>
              <a:buFont typeface="Wingdings" panose="05000000000000000000" pitchFamily="2" charset="2"/>
              <a:buChar char="§"/>
            </a:pPr>
            <a:r>
              <a:rPr lang="en-US" sz="3600" b="1" dirty="0" smtClean="0">
                <a:solidFill>
                  <a:srgbClr val="0070C0"/>
                </a:solidFill>
              </a:rPr>
              <a:t> Other infections </a:t>
            </a:r>
            <a:r>
              <a:rPr lang="en-US" sz="3600" b="1" dirty="0" err="1" smtClean="0">
                <a:solidFill>
                  <a:srgbClr val="0070C0"/>
                </a:solidFill>
              </a:rPr>
              <a:t>e.g</a:t>
            </a:r>
            <a:r>
              <a:rPr lang="en-US" sz="3600" b="1" dirty="0" smtClean="0">
                <a:solidFill>
                  <a:srgbClr val="0070C0"/>
                </a:solidFill>
              </a:rPr>
              <a:t> malaria and Respiratory infections</a:t>
            </a:r>
            <a:endParaRPr lang="en-US" sz="3600" b="1" dirty="0" smtClean="0">
              <a:solidFill>
                <a:srgbClr val="0070C0"/>
              </a:solidFill>
            </a:endParaRPr>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br>
              <a:rPr lang="en-US" b="1" u="sng" dirty="0" smtClean="0"/>
            </a:br>
            <a:br>
              <a:rPr lang="en-US" b="1" u="sng" dirty="0" smtClean="0"/>
            </a:br>
            <a:r>
              <a:rPr lang="en-US" sz="4000" b="1" u="sng" dirty="0" smtClean="0">
                <a:solidFill>
                  <a:srgbClr val="FF0000"/>
                </a:solidFill>
              </a:rPr>
              <a:t>P</a:t>
            </a:r>
            <a:r>
              <a:rPr lang="en-US" sz="4000" b="1" dirty="0" smtClean="0">
                <a:solidFill>
                  <a:srgbClr val="FF0000"/>
                </a:solidFill>
              </a:rPr>
              <a:t>rinciples of the division of vaccines and immunizations ( DVI)</a:t>
            </a:r>
            <a:br>
              <a:rPr lang="en-US" sz="4000" dirty="0" smtClean="0"/>
            </a:br>
            <a:endParaRPr lang="en-US" sz="4000" dirty="0"/>
          </a:p>
        </p:txBody>
      </p:sp>
      <p:sp>
        <p:nvSpPr>
          <p:cNvPr id="3" name="Content Placeholder 2"/>
          <p:cNvSpPr>
            <a:spLocks noGrp="1"/>
          </p:cNvSpPr>
          <p:nvPr>
            <p:ph idx="1"/>
          </p:nvPr>
        </p:nvSpPr>
        <p:spPr>
          <a:xfrm>
            <a:off x="0" y="1143000"/>
            <a:ext cx="9144000" cy="5715000"/>
          </a:xfrm>
        </p:spPr>
        <p:txBody>
          <a:bodyPr>
            <a:normAutofit/>
          </a:bodyPr>
          <a:lstStyle/>
          <a:p>
            <a:pPr>
              <a:buFont typeface="Wingdings" panose="05000000000000000000" pitchFamily="2" charset="2"/>
              <a:buChar char="v"/>
            </a:pPr>
            <a:r>
              <a:rPr lang="en-US" sz="3500" b="1" dirty="0" smtClean="0"/>
              <a:t>Integration of both  maternal,  child health, and  family planning  services</a:t>
            </a:r>
            <a:r>
              <a:rPr lang="en-US" sz="3500" dirty="0" smtClean="0"/>
              <a:t>;- These services will be offered in static points,  existing out reach and mobile clinics</a:t>
            </a:r>
            <a:endParaRPr lang="en-US" sz="3500" dirty="0" smtClean="0"/>
          </a:p>
          <a:p>
            <a:pPr lvl="0">
              <a:buFont typeface="Wingdings" panose="05000000000000000000" pitchFamily="2" charset="2"/>
              <a:buChar char="v"/>
            </a:pPr>
            <a:r>
              <a:rPr lang="en-US" sz="3500" b="1" dirty="0" smtClean="0"/>
              <a:t>Trainings</a:t>
            </a:r>
            <a:r>
              <a:rPr lang="en-US" sz="3500" dirty="0" smtClean="0"/>
              <a:t>;-  this is continuous staff development/empowerment, aimed at improving managerial skills of  the health workers at  four levels;-</a:t>
            </a:r>
            <a:endParaRPr lang="en-US" sz="3500" dirty="0" smtClean="0"/>
          </a:p>
          <a:p>
            <a:pPr lvl="1">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762000"/>
            <a:ext cx="9144000" cy="6096000"/>
          </a:xfrm>
        </p:spPr>
        <p:txBody>
          <a:bodyPr/>
          <a:lstStyle/>
          <a:p>
            <a:pPr lvl="1"/>
            <a:r>
              <a:rPr lang="en-US" sz="3600" dirty="0" smtClean="0"/>
              <a:t>High level training course, for health managers at central level</a:t>
            </a:r>
            <a:endParaRPr lang="en-US" sz="3600" dirty="0" smtClean="0"/>
          </a:p>
          <a:p>
            <a:pPr lvl="1"/>
            <a:r>
              <a:rPr lang="en-US" sz="3600" dirty="0" smtClean="0"/>
              <a:t>Middle level training course, designed for the provincial and district health team including faith based and private</a:t>
            </a:r>
            <a:endParaRPr lang="en-US" sz="3600" dirty="0" smtClean="0"/>
          </a:p>
          <a:p>
            <a:pPr lvl="1"/>
            <a:r>
              <a:rPr lang="en-US" sz="3600" dirty="0" smtClean="0"/>
              <a:t>Operational level, for health workers who perform actual immunization in the health facilities</a:t>
            </a:r>
            <a:endParaRPr lang="en-US" sz="3600" dirty="0" smtClean="0"/>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44358</Words>
  <Application>WPS Presentation</Application>
  <PresentationFormat>On-screen Show (4:3)</PresentationFormat>
  <Paragraphs>1223</Paragraphs>
  <Slides>141</Slides>
  <Notes>6</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141</vt:i4>
      </vt:variant>
    </vt:vector>
  </HeadingPairs>
  <TitlesOfParts>
    <vt:vector size="158" baseType="lpstr">
      <vt:lpstr>Arial</vt:lpstr>
      <vt:lpstr>SimSun</vt:lpstr>
      <vt:lpstr>Wingdings</vt:lpstr>
      <vt:lpstr>Calibri</vt:lpstr>
      <vt:lpstr>Microsoft YaHei</vt:lpstr>
      <vt:lpstr>Arial Unicode MS</vt:lpstr>
      <vt:lpstr>Arial Rounded MT Bold</vt:lpstr>
      <vt:lpstr>Berlin Sans FB</vt:lpstr>
      <vt:lpstr>Andalus</vt:lpstr>
      <vt:lpstr>Arabic Typesetting</vt:lpstr>
      <vt:lpstr>Aharoni</vt:lpstr>
      <vt:lpstr>AngsanaUPC</vt:lpstr>
      <vt:lpstr>Angsana New</vt:lpstr>
      <vt:lpstr>Times New Roman</vt:lpstr>
      <vt:lpstr>Vivaldi</vt:lpstr>
      <vt:lpstr>BatangChe</vt:lpstr>
      <vt:lpstr>Office Theme</vt:lpstr>
      <vt:lpstr>IMMUNIZATION PROGRAMME</vt:lpstr>
      <vt:lpstr>IMMUNITY AND IMMUNIZATION</vt:lpstr>
      <vt:lpstr>CT</vt:lpstr>
      <vt:lpstr>Ct…..</vt:lpstr>
      <vt:lpstr>Introduction</vt:lpstr>
      <vt:lpstr>CT…..</vt:lpstr>
      <vt:lpstr>mile stone in vaccine development</vt:lpstr>
      <vt:lpstr>Ct…</vt:lpstr>
      <vt:lpstr>Ct…..</vt:lpstr>
      <vt:lpstr>Terms used in immunology</vt:lpstr>
      <vt:lpstr>Ct…..</vt:lpstr>
      <vt:lpstr>Ct…</vt:lpstr>
      <vt:lpstr>Ct…</vt:lpstr>
      <vt:lpstr>CT..</vt:lpstr>
      <vt:lpstr>IMMUNE SYSTEM</vt:lpstr>
      <vt:lpstr>Ct….</vt:lpstr>
      <vt:lpstr>Ct……</vt:lpstr>
      <vt:lpstr>Ct…..</vt:lpstr>
      <vt:lpstr> TYPES OF IMMUNITY </vt:lpstr>
      <vt:lpstr>Ct……</vt:lpstr>
      <vt:lpstr>  2. ARTIFICIAL IMMUNITY  </vt:lpstr>
      <vt:lpstr>Ct….</vt:lpstr>
      <vt:lpstr>4- Innate or non specific immunity</vt:lpstr>
      <vt:lpstr> VACCINES </vt:lpstr>
      <vt:lpstr> b) Dead attenuated vaccines </vt:lpstr>
      <vt:lpstr>PowerPoint 演示文稿</vt:lpstr>
      <vt:lpstr>Vaccines constituents</vt:lpstr>
      <vt:lpstr>Ct….</vt:lpstr>
      <vt:lpstr>Ct…..</vt:lpstr>
      <vt:lpstr>Characteristics of an ideal vaccine</vt:lpstr>
      <vt:lpstr>Ct…</vt:lpstr>
      <vt:lpstr>Ct..</vt:lpstr>
      <vt:lpstr>Ct...</vt:lpstr>
      <vt:lpstr>THE VACCINES</vt:lpstr>
      <vt:lpstr>Ct….</vt:lpstr>
      <vt:lpstr>DOSAGE AND ADMINISTRATION</vt:lpstr>
      <vt:lpstr> How to administer the  BCG vaccine </vt:lpstr>
      <vt:lpstr>MANTOUX TEST</vt:lpstr>
      <vt:lpstr>MANTOUX SKIN TESTING PROCEDURE  </vt:lpstr>
      <vt:lpstr>Ct……</vt:lpstr>
      <vt:lpstr> Normal reaction after BCG (injection) </vt:lpstr>
      <vt:lpstr> Age &amp; weight of immunization  </vt:lpstr>
      <vt:lpstr>  CONTRAINDICATIONS   </vt:lpstr>
      <vt:lpstr> (2) ORAL- POLIO VACCINE </vt:lpstr>
      <vt:lpstr>Ct………</vt:lpstr>
      <vt:lpstr>  DOSE  </vt:lpstr>
      <vt:lpstr> Contraindications  </vt:lpstr>
      <vt:lpstr> Oral Polio Vaccine Administration.  </vt:lpstr>
      <vt:lpstr>ROTA VIRUS VACCINE</vt:lpstr>
      <vt:lpstr>2 oral Rota virus vaccines</vt:lpstr>
      <vt:lpstr>Protection</vt:lpstr>
      <vt:lpstr>Rotavirus co-administration</vt:lpstr>
      <vt:lpstr>Side / adverse effects</vt:lpstr>
      <vt:lpstr>Contraindication</vt:lpstr>
      <vt:lpstr>Ct……</vt:lpstr>
      <vt:lpstr>  PENTA VALENT    </vt:lpstr>
      <vt:lpstr> Diseases prevented by Pentavalent vaccine</vt:lpstr>
      <vt:lpstr>Administration &amp; dosage</vt:lpstr>
      <vt:lpstr>AGE</vt:lpstr>
      <vt:lpstr>PNEUMOCOCCAL VACCINE</vt:lpstr>
      <vt:lpstr>CT </vt:lpstr>
      <vt:lpstr>Inactivated polio vaccine</vt:lpstr>
      <vt:lpstr>MEASLES</vt:lpstr>
      <vt:lpstr>Age of administration:</vt:lpstr>
      <vt:lpstr>  Administration </vt:lpstr>
      <vt:lpstr>PowerPoint 演示文稿</vt:lpstr>
      <vt:lpstr> TETANUS TOXID </vt:lpstr>
      <vt:lpstr> ANTI-TETANUS SERUM</vt:lpstr>
      <vt:lpstr>Ct…</vt:lpstr>
      <vt:lpstr>Ct…</vt:lpstr>
      <vt:lpstr>PowerPoint 演示文稿</vt:lpstr>
      <vt:lpstr>CT TT SCHEDULE</vt:lpstr>
      <vt:lpstr>TT following wounds &amp; injuries</vt:lpstr>
      <vt:lpstr>ANTI TETANUS SERUM</vt:lpstr>
      <vt:lpstr>YELLOW FEVER </vt:lpstr>
      <vt:lpstr>Ct……….</vt:lpstr>
      <vt:lpstr>Counties WHERE YELLOW FEVER VACCINE IS APPLICABLE IN KENYA</vt:lpstr>
      <vt:lpstr>  Contraindications of Yellow fever vaccine   </vt:lpstr>
      <vt:lpstr>  OTHER VACCINES   </vt:lpstr>
      <vt:lpstr> INDICATIONS  </vt:lpstr>
      <vt:lpstr>  CHOLERA VACCINE    </vt:lpstr>
      <vt:lpstr> DOSE </vt:lpstr>
      <vt:lpstr> Contra-indications </vt:lpstr>
      <vt:lpstr> RABIES VACCINE </vt:lpstr>
      <vt:lpstr>  INDICATIONS   </vt:lpstr>
      <vt:lpstr>ANTI RABIES SERUM</vt:lpstr>
      <vt:lpstr>  MENINGOCOCCAL VACCINE   </vt:lpstr>
      <vt:lpstr>  HEPATITIS B VACCINE   </vt:lpstr>
      <vt:lpstr>Indications:</vt:lpstr>
      <vt:lpstr> IMMUNIZATION POLICIES  </vt:lpstr>
      <vt:lpstr>CT…..</vt:lpstr>
      <vt:lpstr> National immunization – primary vaccination </vt:lpstr>
      <vt:lpstr>Vaccines arrangement in the RCW 42 EG &amp; RCW 50 EG refrigerator( chest opening)</vt:lpstr>
      <vt:lpstr> Vitamin A SUPPLEMENT( is it a vaccine?) </vt:lpstr>
      <vt:lpstr>CT…..</vt:lpstr>
      <vt:lpstr>PowerPoint 演示文稿</vt:lpstr>
      <vt:lpstr> BENEFITS OF VIT A</vt:lpstr>
      <vt:lpstr>  Principles of the division of vaccines and immunizations ( DVI) </vt:lpstr>
      <vt:lpstr>Ct…..</vt:lpstr>
      <vt:lpstr>PowerPoint 演示文稿</vt:lpstr>
      <vt:lpstr>PowerPoint 演示文稿</vt:lpstr>
      <vt:lpstr>Ct….</vt:lpstr>
      <vt:lpstr> COLD CHAIN SYSTEM  </vt:lpstr>
      <vt:lpstr>Ct………</vt:lpstr>
      <vt:lpstr>  Cold chain equipment    </vt:lpstr>
      <vt:lpstr>  Refrigeration’s    </vt:lpstr>
      <vt:lpstr> Compression refrigerator </vt:lpstr>
      <vt:lpstr>Ct….</vt:lpstr>
      <vt:lpstr> Absorption refrigerator </vt:lpstr>
      <vt:lpstr> Models of refrigerators </vt:lpstr>
      <vt:lpstr> How to install a refrigerator  </vt:lpstr>
      <vt:lpstr>PowerPoint 演示文稿</vt:lpstr>
      <vt:lpstr>  HOW TO TAKE CARE OF THE REFRIGERATOR   </vt:lpstr>
      <vt:lpstr>Ct…..</vt:lpstr>
      <vt:lpstr>How to keep vaccines cold in the refrigerator</vt:lpstr>
      <vt:lpstr> Vaccines Carriers </vt:lpstr>
      <vt:lpstr>Keeping Vaccine carrier in good condition </vt:lpstr>
      <vt:lpstr> Ice packs </vt:lpstr>
      <vt:lpstr> How to prepare ice packs  </vt:lpstr>
      <vt:lpstr>  How to keep the cold box in good order   </vt:lpstr>
      <vt:lpstr>PowerPoint 演示文稿</vt:lpstr>
      <vt:lpstr> How to pack a vaccine carrier/ cold box correctly </vt:lpstr>
      <vt:lpstr>PowerPoint 演示文稿</vt:lpstr>
      <vt:lpstr>PowerPoint 演示文稿</vt:lpstr>
      <vt:lpstr>  Monitoring of the cold chain system.   </vt:lpstr>
      <vt:lpstr> 2- Cold chain temp monitoring devices   </vt:lpstr>
      <vt:lpstr>PowerPoint 演示文稿</vt:lpstr>
      <vt:lpstr> HOW TO MAINTAIN COLD CHAIN EQUIPMENT </vt:lpstr>
      <vt:lpstr>CT.</vt:lpstr>
      <vt:lpstr>PowerPoint 演示文稿</vt:lpstr>
      <vt:lpstr>CT</vt:lpstr>
      <vt:lpstr>PowerPoint 演示文稿</vt:lpstr>
      <vt:lpstr>CT</vt:lpstr>
      <vt:lpstr>PowerPoint 演示文稿</vt:lpstr>
      <vt:lpstr>CT</vt:lpstr>
      <vt:lpstr>HOW TO ASSESS A CHILD SUITABLE FOR IMMUNIZATION</vt:lpstr>
      <vt:lpstr>Ct….</vt:lpstr>
      <vt:lpstr> CLIENTS AT RISK   </vt:lpstr>
      <vt:lpstr> Communicating with care taker on immunization</vt:lpstr>
      <vt:lpstr>  MOBILE &amp; OUTREACH SERVICES   </vt:lpstr>
      <vt:lpstr>BEST OF LUCK IN YOUR STUDIES</vt:lpstr>
    </vt:vector>
  </TitlesOfParts>
  <Company>kijabe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IMMUNITY AND IMMUNIZATIONS</dc:title>
  <dc:creator>tutorfm</dc:creator>
  <cp:lastModifiedBy>USER</cp:lastModifiedBy>
  <cp:revision>191</cp:revision>
  <dcterms:created xsi:type="dcterms:W3CDTF">2012-10-09T09:03:00Z</dcterms:created>
  <dcterms:modified xsi:type="dcterms:W3CDTF">2023-10-19T13:56:47Z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CF5049727A84463E8470D7C065E3E7F8_12</vt:lpwstr>
  </property>
  <property fmtid="{D5CDD505-2E9C-101B-9397-08002B2CF9AE}" pid="3" name="KSOProductBuildVer">
    <vt:lpwstr>1033-12.2.0.13266</vt:lpwstr>
  </property>
</Properties>
</file>