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0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B7EC8-2076-4CF7-8D4E-8F0EC4247D43}" type="datetimeFigureOut">
              <a:rPr lang="en-US" smtClean="0"/>
              <a:pPr/>
              <a:t>9/25/2011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8A604-22AC-4F5D-B0E3-85676A8FC4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A604-22AC-4F5D-B0E3-85676A8FC41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8A604-22AC-4F5D-B0E3-85676A8FC41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9CAD-7809-4475-AA53-CF53E0713354}" type="datetime1">
              <a:rPr lang="en-US" smtClean="0"/>
              <a:t>9/25/2011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20A25-C638-4E56-90A1-E7DBB4C60AAB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4C539-2B18-4E34-A0EF-88B8BBA9ED42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3373D-0A7E-49DA-A1DF-A4C4EF784066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23D6F-B66A-410B-8052-B4314FD619B6}" type="datetime1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54F4D-DD0A-41B0-8634-54AD22BBCF4B}" type="datetime1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7D295-D915-4AC1-8EB0-F29C3FC40129}" type="datetime1">
              <a:rPr lang="en-US" smtClean="0"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21B1E-3F14-481F-9637-3E9B96E227AF}" type="datetime1">
              <a:rPr lang="en-US" smtClean="0"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D7F9-43E2-4C87-9B73-E6E353C2C833}" type="datetime1">
              <a:rPr lang="en-US" smtClean="0"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6DF18-D621-49D5-8DBB-75F379D9593B}" type="datetime1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BCB04-FB76-45CF-81BD-CE11C4B8C95A}" type="datetime1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8D60F5-2AC7-479F-B1FF-90C7E2812459}" type="datetime1">
              <a:rPr lang="en-US" smtClean="0"/>
              <a:t>9/25/2011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77CE2B-67C5-4AE3-94C8-32A3C5E3495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MENSTRUAL 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N.K. Njogu</a:t>
            </a:r>
          </a:p>
          <a:p>
            <a:r>
              <a:rPr lang="en-US" dirty="0" smtClean="0"/>
              <a:t>Lecturer Reproductive Health Department</a:t>
            </a:r>
          </a:p>
          <a:p>
            <a:r>
              <a:rPr lang="en-US" dirty="0" smtClean="0"/>
              <a:t>26-9-2011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Cells of Theca </a:t>
            </a:r>
            <a:r>
              <a:rPr lang="en-US" dirty="0" err="1" smtClean="0"/>
              <a:t>interna</a:t>
            </a:r>
            <a:r>
              <a:rPr lang="en-US" dirty="0" smtClean="0"/>
              <a:t> produce </a:t>
            </a:r>
            <a:r>
              <a:rPr lang="en-US" b="1" dirty="0" smtClean="0"/>
              <a:t>Estrogen.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u="sng" dirty="0" smtClean="0"/>
              <a:t>OVULATION</a:t>
            </a:r>
          </a:p>
          <a:p>
            <a:pPr>
              <a:buNone/>
            </a:pPr>
            <a:r>
              <a:rPr lang="en-US" dirty="0" smtClean="0"/>
              <a:t>Dominant follicle reaches surface of the ovary shortly before ovulation.</a:t>
            </a:r>
          </a:p>
          <a:p>
            <a:pPr>
              <a:buNone/>
            </a:pPr>
            <a:r>
              <a:rPr lang="en-US" dirty="0" smtClean="0"/>
              <a:t>Distended follicle ruptures and ovum is extruded into the abdominal cavity= Ovulation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Ovum picked by fimbriated ends of the fallopian tubes and transported to the uterus.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Minor bleeding from the follicle at ovulation may cause peritoneal irritation and lower abdominal pain= ‘</a:t>
            </a:r>
            <a:r>
              <a:rPr lang="en-US" dirty="0" err="1" smtClean="0"/>
              <a:t>Mittelschmerz</a:t>
            </a:r>
            <a:r>
              <a:rPr lang="en-US" dirty="0" smtClean="0"/>
              <a:t>’.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Ovulation occurs on day 14.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Luteal phase</a:t>
            </a:r>
          </a:p>
          <a:p>
            <a:pPr>
              <a:buNone/>
            </a:pPr>
            <a:r>
              <a:rPr lang="en-US" dirty="0" err="1" smtClean="0"/>
              <a:t>Granulosa</a:t>
            </a:r>
            <a:r>
              <a:rPr lang="en-US" dirty="0" smtClean="0"/>
              <a:t> and theca cells begin to proliferate and yellowish lipid rich luteal cells are formed. This forms the </a:t>
            </a:r>
            <a:r>
              <a:rPr lang="en-US" b="1" dirty="0" smtClean="0"/>
              <a:t>corpus luteum.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Luteal cells secrete  </a:t>
            </a:r>
            <a:r>
              <a:rPr lang="en-US" b="1" dirty="0" smtClean="0"/>
              <a:t>Progesterone</a:t>
            </a:r>
            <a:r>
              <a:rPr lang="en-US" dirty="0" smtClean="0"/>
              <a:t> and estrogen.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fertilization occurs, the corpus luteum persists.</a:t>
            </a:r>
          </a:p>
          <a:p>
            <a:pPr>
              <a:buNone/>
            </a:pPr>
            <a:r>
              <a:rPr lang="en-US" dirty="0" smtClean="0"/>
              <a:t>If fertilization does not occur it degenerates to form the corpus </a:t>
            </a:r>
            <a:r>
              <a:rPr lang="en-US" dirty="0" err="1" smtClean="0"/>
              <a:t>albicans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u="sng" dirty="0" smtClean="0"/>
              <a:t>Endometrial cycle/ Uterine cycle</a:t>
            </a:r>
          </a:p>
          <a:p>
            <a:r>
              <a:rPr lang="en-US" dirty="0" smtClean="0"/>
              <a:t> Endometrium is the lining of the uterus .</a:t>
            </a:r>
          </a:p>
          <a:p>
            <a:r>
              <a:rPr lang="en-US" dirty="0" smtClean="0"/>
              <a:t>Consists of surface epithelium, glands and blood vessels. </a:t>
            </a:r>
          </a:p>
          <a:p>
            <a:r>
              <a:rPr lang="en-US" dirty="0" smtClean="0"/>
              <a:t>2 distinct zones</a:t>
            </a:r>
          </a:p>
          <a:p>
            <a:pPr>
              <a:buNone/>
            </a:pPr>
            <a:r>
              <a:rPr lang="en-US" dirty="0" smtClean="0"/>
              <a:t>         Stratum </a:t>
            </a:r>
            <a:r>
              <a:rPr lang="en-US" dirty="0" err="1" smtClean="0"/>
              <a:t>basalis</a:t>
            </a:r>
            <a:r>
              <a:rPr lang="en-US" dirty="0" smtClean="0"/>
              <a:t> – Basal zone </a:t>
            </a:r>
          </a:p>
          <a:p>
            <a:pPr>
              <a:buNone/>
            </a:pPr>
            <a:r>
              <a:rPr lang="en-US" dirty="0" smtClean="0"/>
              <a:t>         Stratum </a:t>
            </a:r>
            <a:r>
              <a:rPr lang="en-US" dirty="0" err="1" smtClean="0"/>
              <a:t>functionale</a:t>
            </a:r>
            <a:r>
              <a:rPr lang="en-US" dirty="0" smtClean="0"/>
              <a:t>- </a:t>
            </a:r>
            <a:r>
              <a:rPr lang="en-US" dirty="0" smtClean="0"/>
              <a:t>Functional zone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Basal zone.</a:t>
            </a:r>
          </a:p>
          <a:p>
            <a:r>
              <a:rPr lang="en-US" dirty="0" smtClean="0"/>
              <a:t>Lies in contact with myometrium</a:t>
            </a:r>
          </a:p>
          <a:p>
            <a:r>
              <a:rPr lang="en-US" dirty="0" smtClean="0"/>
              <a:t>1/3 of depth of endometrium</a:t>
            </a:r>
          </a:p>
          <a:p>
            <a:r>
              <a:rPr lang="en-US" dirty="0" smtClean="0"/>
              <a:t>Uninfluenced by hormones hence no cyclic changes</a:t>
            </a:r>
          </a:p>
          <a:p>
            <a:r>
              <a:rPr lang="en-US" dirty="0" smtClean="0"/>
              <a:t>Regeneration of superficial layer occur from this zone.</a:t>
            </a:r>
          </a:p>
          <a:p>
            <a:r>
              <a:rPr lang="en-US" dirty="0" smtClean="0"/>
              <a:t>Supplied by short straight basilar arteries.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Functional zone.</a:t>
            </a:r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dirty="0" smtClean="0"/>
              <a:t>Under influence of fluctuating cyclic ovarian hormones( Estrogen and Progesterone).</a:t>
            </a:r>
          </a:p>
          <a:p>
            <a:pPr>
              <a:buNone/>
            </a:pPr>
            <a:r>
              <a:rPr lang="en-US" dirty="0" smtClean="0"/>
              <a:t>  Supplied by long coiled spiral arteries.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Proliferative phase;</a:t>
            </a:r>
          </a:p>
          <a:p>
            <a:pPr>
              <a:buNone/>
            </a:pPr>
            <a:r>
              <a:rPr lang="en-US" dirty="0" smtClean="0"/>
              <a:t>Under influence of estrogen from developing follicles, the endometrium regenerates from the deep layer.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Rapid increase in thickness from Day 5 to Day 16 of the menstrual cycle.</a:t>
            </a:r>
          </a:p>
          <a:p>
            <a:r>
              <a:rPr lang="en-US" dirty="0" smtClean="0"/>
              <a:t>Glands tubular and lie perpendicular to the surface. </a:t>
            </a:r>
          </a:p>
          <a:p>
            <a:r>
              <a:rPr lang="en-US" dirty="0" smtClean="0"/>
              <a:t>The glands do not secrete at this stage.</a:t>
            </a:r>
          </a:p>
          <a:p>
            <a:r>
              <a:rPr lang="en-US" dirty="0" smtClean="0"/>
              <a:t>Represent restoration of the functional layer.</a:t>
            </a:r>
          </a:p>
          <a:p>
            <a:r>
              <a:rPr lang="en-US" dirty="0" smtClean="0"/>
              <a:t>=</a:t>
            </a:r>
            <a:r>
              <a:rPr lang="en-US" b="1" dirty="0" smtClean="0"/>
              <a:t>Preovulatory or follicular phase 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Secretory</a:t>
            </a:r>
            <a:r>
              <a:rPr lang="en-US" b="1" dirty="0" smtClean="0"/>
              <a:t> or Luteal phase</a:t>
            </a:r>
          </a:p>
          <a:p>
            <a:r>
              <a:rPr lang="en-US" dirty="0" smtClean="0"/>
              <a:t>After ovulation , the endometrium becomes highly vascularised and edematous under influence of estrogen and progesterone from the corpus luteum.</a:t>
            </a:r>
          </a:p>
          <a:p>
            <a:r>
              <a:rPr lang="en-US" dirty="0" smtClean="0"/>
              <a:t>Gland become coiled and </a:t>
            </a:r>
            <a:r>
              <a:rPr lang="en-US" dirty="0" smtClean="0"/>
              <a:t>tortuous </a:t>
            </a:r>
            <a:r>
              <a:rPr lang="en-US" dirty="0" smtClean="0"/>
              <a:t>and begin to secrete  clear fluid.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Represents preparation for implantation of fertilized ovum.</a:t>
            </a:r>
          </a:p>
          <a:p>
            <a:r>
              <a:rPr lang="en-US" dirty="0" smtClean="0"/>
              <a:t>Constant </a:t>
            </a:r>
            <a:r>
              <a:rPr lang="en-US" dirty="0" smtClean="0"/>
              <a:t>length </a:t>
            </a:r>
            <a:r>
              <a:rPr lang="en-US" dirty="0" smtClean="0"/>
              <a:t>of 14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Menstruation</a:t>
            </a:r>
          </a:p>
          <a:p>
            <a:r>
              <a:rPr lang="en-US" dirty="0" smtClean="0"/>
              <a:t> Degeneration and casting off of endometrium prepared for pregnancy.</a:t>
            </a:r>
          </a:p>
          <a:p>
            <a:r>
              <a:rPr lang="en-US" dirty="0" smtClean="0"/>
              <a:t>As corpus luteum regresses, hormonal support for the endometrium is withdrawn.</a:t>
            </a:r>
          </a:p>
          <a:p>
            <a:r>
              <a:rPr lang="en-US" dirty="0" smtClean="0"/>
              <a:t>Endometrium becomes thinner which adds to the coiling of spiral arteries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</a:p>
          <a:p>
            <a:r>
              <a:rPr lang="en-US" dirty="0" smtClean="0"/>
              <a:t>Ovarian cycle</a:t>
            </a:r>
          </a:p>
          <a:p>
            <a:r>
              <a:rPr lang="en-US" dirty="0" smtClean="0"/>
              <a:t>Endometrial/ Uterine cycle</a:t>
            </a:r>
          </a:p>
          <a:p>
            <a:r>
              <a:rPr lang="en-US" dirty="0" smtClean="0"/>
              <a:t>Hormonal </a:t>
            </a:r>
            <a:r>
              <a:rPr lang="en-US" dirty="0" smtClean="0"/>
              <a:t>regulation</a:t>
            </a:r>
          </a:p>
          <a:p>
            <a:r>
              <a:rPr lang="en-US" dirty="0" smtClean="0"/>
              <a:t>Other effects of cyclic changes</a:t>
            </a:r>
            <a:endParaRPr lang="en-US" dirty="0" smtClean="0"/>
          </a:p>
          <a:p>
            <a:r>
              <a:rPr lang="en-US" dirty="0" smtClean="0"/>
              <a:t>Indicators </a:t>
            </a:r>
            <a:r>
              <a:rPr lang="en-US" dirty="0" smtClean="0"/>
              <a:t>of </a:t>
            </a:r>
            <a:r>
              <a:rPr lang="en-US" dirty="0" smtClean="0"/>
              <a:t>ovulation</a:t>
            </a:r>
          </a:p>
          <a:p>
            <a:r>
              <a:rPr lang="en-US" dirty="0" smtClean="0"/>
              <a:t>Menopause.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Foci of necrosis appear and these coalesce</a:t>
            </a:r>
          </a:p>
          <a:p>
            <a:r>
              <a:rPr lang="en-US" dirty="0" smtClean="0"/>
              <a:t> Necrosis in the walls of spiral arteries occur leading to spotty </a:t>
            </a:r>
            <a:r>
              <a:rPr lang="en-US" dirty="0" err="1" smtClean="0"/>
              <a:t>haemorrhages</a:t>
            </a:r>
            <a:r>
              <a:rPr lang="en-US" dirty="0" smtClean="0"/>
              <a:t> that become confluent to produce the menstrual flow.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Hormonal regulation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GnRH secreted  by hypothalamus in episodic bursts. </a:t>
            </a:r>
            <a:endParaRPr lang="en-US" dirty="0" smtClean="0"/>
          </a:p>
          <a:p>
            <a:r>
              <a:rPr lang="en-US" dirty="0" smtClean="0"/>
              <a:t>GnRH stimulate the release of FSH and LH from anterior pituitary.</a:t>
            </a:r>
          </a:p>
          <a:p>
            <a:r>
              <a:rPr lang="en-US" dirty="0" smtClean="0"/>
              <a:t>FSH &amp; LH influences follicular growth &amp; maturation.</a:t>
            </a:r>
          </a:p>
          <a:p>
            <a:r>
              <a:rPr lang="en-US" dirty="0" smtClean="0"/>
              <a:t>LH – Influences ovulation.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Estrogen from developing follicles inhibits GnRH &amp;  FSH/LH Secretion.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Other effects of </a:t>
            </a:r>
            <a:r>
              <a:rPr lang="en-US" dirty="0" smtClean="0"/>
              <a:t>the menstrual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u="sng" dirty="0" smtClean="0"/>
              <a:t>Cyclic changes in uterine cervix.</a:t>
            </a:r>
          </a:p>
          <a:p>
            <a:pPr>
              <a:buNone/>
            </a:pPr>
            <a:r>
              <a:rPr lang="en-US" dirty="0" smtClean="0"/>
              <a:t>Mucosa of uterine cervix does not undergo cyclic desquamation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There are regular changes in the cervical mucus</a:t>
            </a:r>
          </a:p>
          <a:p>
            <a:pPr>
              <a:buNone/>
            </a:pPr>
            <a:r>
              <a:rPr lang="en-US" b="1" dirty="0" smtClean="0"/>
              <a:t>Estrogen- </a:t>
            </a:r>
            <a:r>
              <a:rPr lang="en-US" dirty="0" smtClean="0"/>
              <a:t>Makes cervical mucus thinner and more alkaline. This promote survival and transport of sperms.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Progesterone- Make cervical mucus thick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Cervical mucus thinnest at time of ovulation.</a:t>
            </a:r>
          </a:p>
          <a:p>
            <a:r>
              <a:rPr lang="en-US" dirty="0" smtClean="0"/>
              <a:t>Its elasticity increases and by </a:t>
            </a:r>
            <a:r>
              <a:rPr lang="en-US" dirty="0" err="1" smtClean="0"/>
              <a:t>midcycle</a:t>
            </a:r>
            <a:r>
              <a:rPr lang="en-US" dirty="0" smtClean="0"/>
              <a:t> a drop can be stretched into a long thin thread 8-12 cm. </a:t>
            </a:r>
          </a:p>
          <a:p>
            <a:pPr>
              <a:buNone/>
            </a:pPr>
            <a:r>
              <a:rPr lang="en-US" dirty="0" smtClean="0"/>
              <a:t>          = </a:t>
            </a:r>
            <a:r>
              <a:rPr lang="en-US" b="1" dirty="0" smtClean="0"/>
              <a:t>Spinberkeit test.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midcycle</a:t>
            </a:r>
            <a:r>
              <a:rPr lang="en-US" dirty="0" smtClean="0"/>
              <a:t> it dries in a fern like pattern when a thin layer is spread on a slide.</a:t>
            </a:r>
          </a:p>
          <a:p>
            <a:pPr>
              <a:buNone/>
            </a:pPr>
            <a:r>
              <a:rPr lang="en-US" dirty="0" smtClean="0"/>
              <a:t>      Fern test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Vagina.</a:t>
            </a:r>
          </a:p>
          <a:p>
            <a:pPr>
              <a:buNone/>
            </a:pPr>
            <a:r>
              <a:rPr lang="en-US" dirty="0" smtClean="0"/>
              <a:t> Estrogen- Vaginal epithelium becomes </a:t>
            </a:r>
            <a:r>
              <a:rPr lang="en-US" dirty="0" err="1" smtClean="0"/>
              <a:t>cornified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Progesterone- Thick mucus secreted and epithelium proliferates and becomes infiltrated by leucocytes.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</a:t>
            </a:r>
            <a:r>
              <a:rPr lang="en-US" dirty="0" smtClean="0"/>
              <a:t>Cyclic changes in the Breasts</a:t>
            </a:r>
          </a:p>
          <a:p>
            <a:r>
              <a:rPr lang="en-US" b="1" dirty="0" smtClean="0"/>
              <a:t> Estrogen</a:t>
            </a:r>
            <a:r>
              <a:rPr lang="en-US" dirty="0" smtClean="0"/>
              <a:t> causes proliferation of </a:t>
            </a:r>
            <a:r>
              <a:rPr lang="en-US" dirty="0" smtClean="0"/>
              <a:t>mammary </a:t>
            </a:r>
            <a:r>
              <a:rPr lang="en-US" dirty="0" smtClean="0"/>
              <a:t>ducts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Progesterone</a:t>
            </a:r>
            <a:r>
              <a:rPr lang="en-US" dirty="0" smtClean="0"/>
              <a:t> causes growth of alveoli and lobules.</a:t>
            </a:r>
          </a:p>
          <a:p>
            <a:r>
              <a:rPr lang="en-US" dirty="0" smtClean="0"/>
              <a:t>Breast swelling , tenderness &amp; pain 10 days preceding menses is due to distension of ducts, hyperemia and edema of interstitial tissues of the breast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Body temperature</a:t>
            </a:r>
          </a:p>
          <a:p>
            <a:pPr>
              <a:buNone/>
            </a:pPr>
            <a:r>
              <a:rPr lang="en-US" dirty="0" smtClean="0"/>
              <a:t>Rise in body temperature  during luteal phase of the menstrual cycle.</a:t>
            </a:r>
          </a:p>
          <a:p>
            <a:pPr>
              <a:buNone/>
            </a:pPr>
            <a:r>
              <a:rPr lang="en-US" dirty="0" smtClean="0"/>
              <a:t>Progesterone has thermogenic effects.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Changes during sexual intercourse</a:t>
            </a:r>
          </a:p>
          <a:p>
            <a:r>
              <a:rPr lang="en-US" b="1" dirty="0" smtClean="0"/>
              <a:t>  </a:t>
            </a:r>
            <a:r>
              <a:rPr lang="en-US" dirty="0" smtClean="0"/>
              <a:t>During sexual excitation vaginal walls become moist as a result of transudation of fluid through the mucus membrane.</a:t>
            </a:r>
          </a:p>
          <a:p>
            <a:r>
              <a:rPr lang="en-US" dirty="0" smtClean="0"/>
              <a:t>Vestibular glands secrete lubricating mucus.</a:t>
            </a:r>
          </a:p>
          <a:p>
            <a:r>
              <a:rPr lang="en-US" dirty="0" smtClean="0"/>
              <a:t>Upper part of vagina is sensitive to stretch.</a:t>
            </a:r>
          </a:p>
          <a:p>
            <a:r>
              <a:rPr lang="en-US" dirty="0" smtClean="0"/>
              <a:t>Tactile stimulation from labia minora and clitoris add to sexual excitement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Stimuli reinforced by tactile stimulation from the breasts and visual and  auditory stimuli.</a:t>
            </a:r>
          </a:p>
          <a:p>
            <a:r>
              <a:rPr lang="en-US" dirty="0" smtClean="0"/>
              <a:t>Crescendo or climax known as orgasm is reached.</a:t>
            </a:r>
          </a:p>
          <a:p>
            <a:r>
              <a:rPr lang="en-US" dirty="0" smtClean="0"/>
              <a:t>Orgasm</a:t>
            </a:r>
          </a:p>
          <a:p>
            <a:pPr>
              <a:buNone/>
            </a:pPr>
            <a:r>
              <a:rPr lang="en-US" dirty="0" smtClean="0"/>
              <a:t>    rhythmic contractions of vaginal walls, Bulbocavernosus and Ischiocavernosus muscles.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MENSTRUAL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4200" b="1" u="sng" dirty="0" smtClean="0"/>
              <a:t>Definition</a:t>
            </a:r>
          </a:p>
          <a:p>
            <a:r>
              <a:rPr lang="en-US" dirty="0" smtClean="0"/>
              <a:t>Cyclic changes resulting in periodic preparation for fertilization and pregnancy.</a:t>
            </a:r>
          </a:p>
          <a:p>
            <a:pPr>
              <a:buNone/>
            </a:pPr>
            <a:r>
              <a:rPr lang="en-US" dirty="0" smtClean="0"/>
              <a:t>    Most prominent feature is </a:t>
            </a:r>
            <a:r>
              <a:rPr lang="en-US" b="1" dirty="0" smtClean="0"/>
              <a:t>menstruation.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Menstruation: </a:t>
            </a:r>
            <a:r>
              <a:rPr lang="en-US" dirty="0" smtClean="0"/>
              <a:t>Visible  manifestation of cyclic physiologic uterine bleeding.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Length of </a:t>
            </a:r>
            <a:r>
              <a:rPr lang="en-US" b="1" dirty="0" smtClean="0"/>
              <a:t>menstrual cycle </a:t>
            </a:r>
            <a:r>
              <a:rPr lang="en-US" dirty="0" smtClean="0"/>
              <a:t>variable.  21-35 days.</a:t>
            </a:r>
          </a:p>
          <a:p>
            <a:r>
              <a:rPr lang="en-US" dirty="0" smtClean="0"/>
              <a:t>Average  28 days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b="1" dirty="0" smtClean="0"/>
              <a:t>Indicators of ovulation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Knowledge important in increasing fertility and in contraception</a:t>
            </a:r>
          </a:p>
          <a:p>
            <a:pPr>
              <a:buNone/>
            </a:pPr>
            <a:r>
              <a:rPr lang="en-US" dirty="0" smtClean="0"/>
              <a:t>Rise in basal body temperature.</a:t>
            </a:r>
          </a:p>
          <a:p>
            <a:pPr>
              <a:buNone/>
            </a:pPr>
            <a:r>
              <a:rPr lang="en-US" dirty="0" smtClean="0"/>
              <a:t>Rise in urinary LH levels</a:t>
            </a:r>
          </a:p>
          <a:p>
            <a:pPr>
              <a:buNone/>
            </a:pPr>
            <a:r>
              <a:rPr lang="en-US" dirty="0" smtClean="0"/>
              <a:t>Cervical mucus- spinberkeit</a:t>
            </a:r>
          </a:p>
          <a:p>
            <a:pPr>
              <a:buNone/>
            </a:pPr>
            <a:r>
              <a:rPr lang="en-US" dirty="0" smtClean="0"/>
              <a:t>                           - Fern test +</a:t>
            </a:r>
            <a:r>
              <a:rPr lang="en-US" dirty="0" err="1" smtClean="0"/>
              <a:t>ve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 </a:t>
            </a:r>
            <a:r>
              <a:rPr lang="en-US" b="1" u="sng" dirty="0" err="1" smtClean="0"/>
              <a:t>Anovulatory</a:t>
            </a:r>
            <a:r>
              <a:rPr lang="en-US" b="1" u="sng" dirty="0" smtClean="0"/>
              <a:t> cycles</a:t>
            </a:r>
          </a:p>
          <a:p>
            <a:r>
              <a:rPr lang="en-US" dirty="0" smtClean="0"/>
              <a:t> Failure to ovulate in a menstrual cycle</a:t>
            </a:r>
          </a:p>
          <a:p>
            <a:r>
              <a:rPr lang="en-US" dirty="0" smtClean="0"/>
              <a:t> Common in first 12-18 months after ovulation</a:t>
            </a:r>
          </a:p>
          <a:p>
            <a:r>
              <a:rPr lang="en-US" dirty="0" smtClean="0"/>
              <a:t>Corpus luteum not formed hence effect of estrogen on endometrium is absent.</a:t>
            </a:r>
          </a:p>
          <a:p>
            <a:r>
              <a:rPr lang="en-US" dirty="0" smtClean="0"/>
              <a:t>Estrogen continue to cause growth of endometrium.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Endometrium sloughs off and bleeding is variable from scanty to relatively profuse.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Menopause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human ovary gradually become unresponsive to gonadotrophins with advancing age and its function declines.</a:t>
            </a:r>
          </a:p>
          <a:p>
            <a:r>
              <a:rPr lang="en-US" dirty="0" smtClean="0"/>
              <a:t>Menstruation disappears</a:t>
            </a:r>
          </a:p>
          <a:p>
            <a:r>
              <a:rPr lang="en-US" dirty="0" smtClean="0"/>
              <a:t>Production of </a:t>
            </a:r>
            <a:r>
              <a:rPr lang="en-US" dirty="0" smtClean="0"/>
              <a:t>progesterone </a:t>
            </a:r>
            <a:r>
              <a:rPr lang="en-US" dirty="0" smtClean="0"/>
              <a:t>and estrogen decline</a:t>
            </a:r>
          </a:p>
          <a:p>
            <a:r>
              <a:rPr lang="en-US" dirty="0" smtClean="0"/>
              <a:t>Uterus and vagina become atrophic</a:t>
            </a:r>
          </a:p>
          <a:p>
            <a:r>
              <a:rPr lang="en-US" dirty="0" smtClean="0"/>
              <a:t>FSH &amp; LH increase due to decline in negative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Menses become irregular between 45- 55 years</a:t>
            </a:r>
          </a:p>
          <a:p>
            <a:r>
              <a:rPr lang="en-US" dirty="0" smtClean="0"/>
              <a:t>Average age of menopause is 52 years.</a:t>
            </a:r>
          </a:p>
          <a:p>
            <a:r>
              <a:rPr lang="en-US" dirty="0" smtClean="0"/>
              <a:t>Hot flushes common after ovarian function ceases.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NB. Detailed coverage of Menopause in 3</a:t>
            </a:r>
            <a:r>
              <a:rPr lang="en-US" b="1" baseline="30000" dirty="0" smtClean="0"/>
              <a:t>rd</a:t>
            </a:r>
            <a:r>
              <a:rPr lang="en-US" b="1" dirty="0" smtClean="0"/>
              <a:t> year of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THANK YOU.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Duration 2-8 days</a:t>
            </a:r>
          </a:p>
          <a:p>
            <a:r>
              <a:rPr lang="en-US" dirty="0" smtClean="0"/>
              <a:t>Amount 20-80 ml</a:t>
            </a:r>
          </a:p>
          <a:p>
            <a:r>
              <a:rPr lang="en-US" dirty="0" smtClean="0"/>
              <a:t>Menstrual discharge consists of </a:t>
            </a:r>
          </a:p>
          <a:p>
            <a:pPr>
              <a:buNone/>
            </a:pPr>
            <a:r>
              <a:rPr lang="en-US" dirty="0" smtClean="0"/>
              <a:t>                Dark altered blood</a:t>
            </a:r>
          </a:p>
          <a:p>
            <a:pPr>
              <a:buNone/>
            </a:pPr>
            <a:r>
              <a:rPr lang="en-US" dirty="0" smtClean="0"/>
              <a:t>                Mucus</a:t>
            </a:r>
          </a:p>
          <a:p>
            <a:pPr>
              <a:buNone/>
            </a:pPr>
            <a:r>
              <a:rPr lang="en-US" dirty="0" smtClean="0"/>
              <a:t>                Vaginal epithelium</a:t>
            </a:r>
          </a:p>
          <a:p>
            <a:pPr>
              <a:buNone/>
            </a:pPr>
            <a:r>
              <a:rPr lang="en-US" dirty="0" smtClean="0"/>
              <a:t>                Fragments of endometrium</a:t>
            </a:r>
          </a:p>
          <a:p>
            <a:pPr>
              <a:buNone/>
            </a:pPr>
            <a:r>
              <a:rPr lang="en-US" dirty="0" smtClean="0"/>
              <a:t>                Prostaglandins, Enzymes and bacteria.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HPO Axis must be well coordinated for menstruation to occur</a:t>
            </a:r>
          </a:p>
          <a:p>
            <a:r>
              <a:rPr lang="en-US" dirty="0" smtClean="0"/>
              <a:t>    Endometrium- must be responsive to ovarian hormones (  E &amp; P).</a:t>
            </a:r>
          </a:p>
          <a:p>
            <a:r>
              <a:rPr lang="en-US" dirty="0" smtClean="0"/>
              <a:t>   Outflow tract must be patent.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Ovarian cycle</a:t>
            </a:r>
            <a:br>
              <a:rPr lang="en-US" b="1" u="sng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Development and maturation of a follicle, ovulation and formation of corpus luteum and its degeneration constitute an ovarian cycle.</a:t>
            </a:r>
          </a:p>
          <a:p>
            <a:r>
              <a:rPr lang="en-US" dirty="0" smtClean="0"/>
              <a:t>Occur within 4 weeks.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Primordial follicles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dirty="0" smtClean="0"/>
              <a:t>Present at birth under the ovarian capsule.</a:t>
            </a:r>
          </a:p>
          <a:p>
            <a:r>
              <a:rPr lang="en-US" dirty="0" smtClean="0"/>
              <a:t>Each contains an immature ovum.</a:t>
            </a:r>
          </a:p>
          <a:p>
            <a:r>
              <a:rPr lang="en-US" dirty="0" smtClean="0"/>
              <a:t>No new ova formed  after birth.</a:t>
            </a:r>
          </a:p>
          <a:p>
            <a:r>
              <a:rPr lang="en-US" dirty="0" smtClean="0"/>
              <a:t>2million </a:t>
            </a:r>
            <a:r>
              <a:rPr lang="en-US" dirty="0" smtClean="0"/>
              <a:t>at </a:t>
            </a:r>
            <a:r>
              <a:rPr lang="en-US" dirty="0" smtClean="0"/>
              <a:t>birth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400,00 at puberty the rest undergo </a:t>
            </a:r>
            <a:r>
              <a:rPr lang="en-US" dirty="0" err="1" smtClean="0"/>
              <a:t>atresia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400  Likely to ovulate in reproductive life </a:t>
            </a:r>
          </a:p>
          <a:p>
            <a:r>
              <a:rPr lang="en-US" dirty="0" smtClean="0"/>
              <a:t>One per cycle is ovulated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Follicular phase</a:t>
            </a:r>
          </a:p>
          <a:p>
            <a:r>
              <a:rPr lang="en-US" dirty="0" smtClean="0"/>
              <a:t>At the start of each cycle, several follicles enlarge and a cavity forms around the ovum</a:t>
            </a:r>
          </a:p>
          <a:p>
            <a:r>
              <a:rPr lang="en-US" dirty="0" smtClean="0"/>
              <a:t>Cavity filled with follicular fluid</a:t>
            </a:r>
          </a:p>
          <a:p>
            <a:r>
              <a:rPr lang="en-US" dirty="0" smtClean="0"/>
              <a:t>1 follicle in one ovary grows rapidly from</a:t>
            </a:r>
          </a:p>
          <a:p>
            <a:pPr>
              <a:buNone/>
            </a:pPr>
            <a:r>
              <a:rPr lang="en-US" dirty="0" smtClean="0"/>
              <a:t> day 6 </a:t>
            </a:r>
          </a:p>
          <a:p>
            <a:pPr>
              <a:buNone/>
            </a:pPr>
            <a:r>
              <a:rPr lang="en-US" dirty="0" smtClean="0"/>
              <a:t>= </a:t>
            </a:r>
            <a:r>
              <a:rPr lang="en-US" b="1" dirty="0" smtClean="0"/>
              <a:t>Dominant follicle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Graafian follicle= Mature ovarian follicle.</a:t>
            </a:r>
          </a:p>
          <a:p>
            <a:pPr>
              <a:buNone/>
            </a:pPr>
            <a:r>
              <a:rPr lang="en-US" dirty="0" smtClean="0"/>
              <a:t>     20mm prior to ovulation</a:t>
            </a:r>
          </a:p>
          <a:p>
            <a:pPr>
              <a:buNone/>
            </a:pPr>
            <a:r>
              <a:rPr lang="en-US" dirty="0" smtClean="0"/>
              <a:t>    Structure:</a:t>
            </a:r>
          </a:p>
          <a:p>
            <a:pPr>
              <a:buNone/>
            </a:pPr>
            <a:r>
              <a:rPr lang="en-US" dirty="0" smtClean="0"/>
              <a:t>            Theca </a:t>
            </a:r>
            <a:r>
              <a:rPr lang="en-US" dirty="0" err="1" smtClean="0"/>
              <a:t>externa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Theca </a:t>
            </a:r>
            <a:r>
              <a:rPr lang="en-US" dirty="0" err="1" smtClean="0"/>
              <a:t>interna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Membrana</a:t>
            </a:r>
            <a:r>
              <a:rPr lang="en-US" dirty="0" smtClean="0"/>
              <a:t> </a:t>
            </a:r>
            <a:r>
              <a:rPr lang="en-US" dirty="0" err="1" smtClean="0"/>
              <a:t>granulosa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Granulosa</a:t>
            </a:r>
            <a:r>
              <a:rPr lang="en-US" dirty="0" smtClean="0"/>
              <a:t> cells</a:t>
            </a:r>
          </a:p>
          <a:p>
            <a:pPr>
              <a:buNone/>
            </a:pPr>
            <a:r>
              <a:rPr lang="en-US" dirty="0" smtClean="0"/>
              <a:t>            Follicular fluid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Oocyte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7CE2B-67C5-4AE3-94C8-32A3C5E3495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289</TotalTime>
  <Words>1218</Words>
  <Application>Microsoft Office PowerPoint</Application>
  <PresentationFormat>On-screen Show (4:3)</PresentationFormat>
  <Paragraphs>225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Flow</vt:lpstr>
      <vt:lpstr>MENSTRUAL CYCLE</vt:lpstr>
      <vt:lpstr>Outline</vt:lpstr>
      <vt:lpstr>MENSTRUAL CYCLE</vt:lpstr>
      <vt:lpstr>Slide 4</vt:lpstr>
      <vt:lpstr>Slide 5</vt:lpstr>
      <vt:lpstr>  Ovarian cycle </vt:lpstr>
      <vt:lpstr>Primordial follicles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Hormonal regulation</vt:lpstr>
      <vt:lpstr>Slide 22</vt:lpstr>
      <vt:lpstr>Other effects of the menstrual cycle</vt:lpstr>
      <vt:lpstr>Slide 24</vt:lpstr>
      <vt:lpstr>Slide 25</vt:lpstr>
      <vt:lpstr>Slide 26</vt:lpstr>
      <vt:lpstr>Slide 27</vt:lpstr>
      <vt:lpstr>Slide 28</vt:lpstr>
      <vt:lpstr>Slide 29</vt:lpstr>
      <vt:lpstr>Indicators of ovulation</vt:lpstr>
      <vt:lpstr>Slide 31</vt:lpstr>
      <vt:lpstr>Slide 32</vt:lpstr>
      <vt:lpstr>Menopause</vt:lpstr>
      <vt:lpstr>Slide 34</vt:lpstr>
      <vt:lpstr>Slide 35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MENSTRUAL CYCLE</dc:title>
  <dc:creator>Acer</dc:creator>
  <cp:lastModifiedBy>Acer</cp:lastModifiedBy>
  <cp:revision>43</cp:revision>
  <dcterms:created xsi:type="dcterms:W3CDTF">2011-09-24T17:16:09Z</dcterms:created>
  <dcterms:modified xsi:type="dcterms:W3CDTF">2011-09-25T20:10:44Z</dcterms:modified>
</cp:coreProperties>
</file>