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75"/>
  </p:notesMasterIdLst>
  <p:sldIdLst>
    <p:sldId id="340" r:id="rId4"/>
    <p:sldId id="283" r:id="rId5"/>
    <p:sldId id="256" r:id="rId6"/>
    <p:sldId id="257" r:id="rId7"/>
    <p:sldId id="258" r:id="rId8"/>
    <p:sldId id="259" r:id="rId9"/>
    <p:sldId id="260" r:id="rId10"/>
    <p:sldId id="272" r:id="rId11"/>
    <p:sldId id="273" r:id="rId12"/>
    <p:sldId id="274" r:id="rId13"/>
    <p:sldId id="275" r:id="rId14"/>
    <p:sldId id="284" r:id="rId15"/>
    <p:sldId id="276" r:id="rId16"/>
    <p:sldId id="285" r:id="rId17"/>
    <p:sldId id="286" r:id="rId18"/>
    <p:sldId id="287" r:id="rId19"/>
    <p:sldId id="277" r:id="rId20"/>
    <p:sldId id="278" r:id="rId21"/>
    <p:sldId id="279" r:id="rId22"/>
    <p:sldId id="288" r:id="rId23"/>
    <p:sldId id="290" r:id="rId24"/>
    <p:sldId id="289" r:id="rId25"/>
    <p:sldId id="292" r:id="rId26"/>
    <p:sldId id="337" r:id="rId27"/>
    <p:sldId id="338" r:id="rId28"/>
    <p:sldId id="291" r:id="rId29"/>
    <p:sldId id="294" r:id="rId30"/>
    <p:sldId id="293" r:id="rId31"/>
    <p:sldId id="295" r:id="rId32"/>
    <p:sldId id="296" r:id="rId33"/>
    <p:sldId id="298" r:id="rId34"/>
    <p:sldId id="297" r:id="rId35"/>
    <p:sldId id="301" r:id="rId36"/>
    <p:sldId id="300" r:id="rId37"/>
    <p:sldId id="303" r:id="rId38"/>
    <p:sldId id="299" r:id="rId39"/>
    <p:sldId id="304" r:id="rId40"/>
    <p:sldId id="302" r:id="rId41"/>
    <p:sldId id="305" r:id="rId42"/>
    <p:sldId id="306" r:id="rId43"/>
    <p:sldId id="307" r:id="rId44"/>
    <p:sldId id="308" r:id="rId45"/>
    <p:sldId id="311" r:id="rId46"/>
    <p:sldId id="310" r:id="rId47"/>
    <p:sldId id="309" r:id="rId48"/>
    <p:sldId id="312" r:id="rId49"/>
    <p:sldId id="315" r:id="rId50"/>
    <p:sldId id="316" r:id="rId51"/>
    <p:sldId id="314" r:id="rId52"/>
    <p:sldId id="319" r:id="rId53"/>
    <p:sldId id="320" r:id="rId54"/>
    <p:sldId id="321" r:id="rId55"/>
    <p:sldId id="322" r:id="rId56"/>
    <p:sldId id="313" r:id="rId57"/>
    <p:sldId id="328" r:id="rId58"/>
    <p:sldId id="329" r:id="rId59"/>
    <p:sldId id="330" r:id="rId60"/>
    <p:sldId id="323" r:id="rId61"/>
    <p:sldId id="324" r:id="rId62"/>
    <p:sldId id="325" r:id="rId63"/>
    <p:sldId id="326" r:id="rId64"/>
    <p:sldId id="327" r:id="rId65"/>
    <p:sldId id="331" r:id="rId66"/>
    <p:sldId id="332" r:id="rId67"/>
    <p:sldId id="339" r:id="rId68"/>
    <p:sldId id="333" r:id="rId69"/>
    <p:sldId id="336" r:id="rId70"/>
    <p:sldId id="335" r:id="rId71"/>
    <p:sldId id="341" r:id="rId72"/>
    <p:sldId id="280" r:id="rId73"/>
    <p:sldId id="281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3383C-1044-43A4-B4B7-FFEA73F2A3A3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B916D-BA47-40DF-AF78-EE1CA0D4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79DFF9-945D-4FC2-BDC3-223A64C3DF85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79DFF9-945D-4FC2-BDC3-223A64C3DF85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79DFF9-945D-4FC2-BDC3-223A64C3DF85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79DFF9-945D-4FC2-BDC3-223A64C3DF85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79DFF9-945D-4FC2-BDC3-223A64C3DF85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70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6AC0732-8067-44E8-A0B3-10390E2159C7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26CE9C-1625-40A3-BABF-43268FB1A4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73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56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4988A4-281A-4C33-A2A0-972AEF3E1789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2616462-3ADC-42EC-BDCA-6F73B5394CE6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594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F58459-FD46-4870-9786-4998D74CF442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2C1167D-B2E2-46E3-A65A-A713B50651FC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05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06C92B-1529-481C-94A4-F588BD1FB49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D4FAD39-671E-47CB-B7BE-C01FAB135997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456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67455B9-08F7-4E2C-A9AA-8A02798BF6B3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92D55CF-0C55-4E4C-BA61-12F7467113E3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624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D4BACAD-F95D-4FD5-8B7E-03900173479C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75E85A-1324-466E-A425-BE2C20F2A963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91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63139BA-5C74-47C5-B092-F872BF9CC657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3DCE336-B473-4539-86AE-379163760A4E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71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D37D8A3-18E2-408E-B68C-83B9A808857F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A54A709-B0ED-4D8A-B385-0A454BEFB3EC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 fontAlgn="base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754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E0EC8F-E87D-4F74-9875-51DC0F4B6632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027A736-FAA7-4A81-85ED-244BD8829800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548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3FAA6F3-E982-447A-8645-F8ABC9607663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5EA00C2-6165-460B-B3BA-26868229E7C9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24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6AC0732-8067-44E8-A0B3-10390E2159C7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26CE9C-1625-40A3-BABF-43268FB1A4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281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184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4988A4-281A-4C33-A2A0-972AEF3E1789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2616462-3ADC-42EC-BDCA-6F73B5394CE6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65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F58459-FD46-4870-9786-4998D74CF442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2C1167D-B2E2-46E3-A65A-A713B50651FC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2701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06C92B-1529-481C-94A4-F588BD1FB49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D4FAD39-671E-47CB-B7BE-C01FAB135997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02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67455B9-08F7-4E2C-A9AA-8A02798BF6B3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92D55CF-0C55-4E4C-BA61-12F7467113E3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643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D4BACAD-F95D-4FD5-8B7E-03900173479C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75E85A-1324-466E-A425-BE2C20F2A963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80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63139BA-5C74-47C5-B092-F872BF9CC657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3DCE336-B473-4539-86AE-379163760A4E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234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D37D8A3-18E2-408E-B68C-83B9A808857F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A54A709-B0ED-4D8A-B385-0A454BEFB3EC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 fontAlgn="base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847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E0EC8F-E87D-4F74-9875-51DC0F4B6632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027A736-FAA7-4A81-85ED-244BD8829800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247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3FAA6F3-E982-447A-8645-F8ABC9607663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5EA00C2-6165-460B-B3BA-26868229E7C9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4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AE5247-F76B-45D7-9DBE-C7ED3C60A332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  <a:latin typeface="Arial" charset="0"/>
                <a:cs typeface="Arial" charset="0"/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8593E2-7BC3-4DDE-80F2-A4219A4CBE52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62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AE5247-F76B-45D7-9DBE-C7ED3C60A332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  <a:latin typeface="Arial" charset="0"/>
                <a:cs typeface="Arial" charset="0"/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8593E2-7BC3-4DDE-80F2-A4219A4CBE52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44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90600"/>
            <a:ext cx="7391400" cy="2667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>
                <a:effectLst/>
                <a:latin typeface="Gill Sans MT" pitchFamily="34" charset="0"/>
              </a:rPr>
              <a:t>FOCUSED ANTENATAL CARE</a:t>
            </a:r>
            <a:r>
              <a:rPr lang="en-US" sz="6000" b="1" dirty="0" smtClean="0">
                <a:latin typeface="Gill Sans MT" pitchFamily="34" charset="0"/>
              </a:rPr>
              <a:t/>
            </a:r>
            <a:br>
              <a:rPr lang="en-US" sz="6000" b="1" dirty="0" smtClean="0">
                <a:latin typeface="Gill Sans MT" pitchFamily="34" charset="0"/>
              </a:rPr>
            </a:br>
            <a:r>
              <a:rPr lang="en-US" sz="4400" dirty="0" smtClean="0">
                <a:effectLst/>
                <a:latin typeface="Gill Sans MT" pitchFamily="34" charset="0"/>
              </a:rPr>
              <a:t>(FANC)</a:t>
            </a:r>
            <a:endParaRPr lang="en-US" sz="4400" b="1" i="1" dirty="0">
              <a:effectLst/>
              <a:latin typeface="Gill Sans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953000"/>
            <a:ext cx="54102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 smtClean="0">
                <a:latin typeface="Gill Sans MT" pitchFamily="34" charset="0"/>
              </a:rPr>
              <a:t>Mr. </a:t>
            </a:r>
            <a:r>
              <a:rPr lang="en-US" sz="3200" i="1" dirty="0" err="1" smtClean="0">
                <a:latin typeface="Gill Sans MT" pitchFamily="34" charset="0"/>
              </a:rPr>
              <a:t>Koros</a:t>
            </a:r>
            <a:r>
              <a:rPr lang="en-US" sz="3200" i="1" dirty="0" smtClean="0">
                <a:latin typeface="Gill Sans MT" pitchFamily="34" charset="0"/>
              </a:rPr>
              <a:t> E.K., </a:t>
            </a:r>
            <a:r>
              <a:rPr lang="en-US" sz="3200" i="1" dirty="0" err="1" smtClean="0">
                <a:latin typeface="Gill Sans MT" pitchFamily="34" charset="0"/>
              </a:rPr>
              <a:t>BSc.N</a:t>
            </a:r>
            <a:r>
              <a:rPr lang="en-US" sz="3200" i="1" dirty="0" smtClean="0">
                <a:latin typeface="Gill Sans MT" pitchFamily="34" charset="0"/>
              </a:rPr>
              <a:t>, </a:t>
            </a:r>
            <a:r>
              <a:rPr lang="en-US" sz="3200" i="1" dirty="0" err="1" smtClean="0">
                <a:latin typeface="Gill Sans MT" pitchFamily="34" charset="0"/>
              </a:rPr>
              <a:t>UoN</a:t>
            </a:r>
            <a:r>
              <a:rPr lang="en-US" sz="3200" i="1" dirty="0" smtClean="0">
                <a:latin typeface="Gill Sans MT" pitchFamily="34" charset="0"/>
              </a:rPr>
              <a:t>,</a:t>
            </a:r>
          </a:p>
          <a:p>
            <a:pPr algn="ctr"/>
            <a:r>
              <a:rPr lang="en-US" sz="3200" i="1" dirty="0" smtClean="0">
                <a:latin typeface="Gill Sans MT" pitchFamily="34" charset="0"/>
              </a:rPr>
              <a:t>Lecturer, AIC </a:t>
            </a:r>
            <a:r>
              <a:rPr lang="en-US" sz="3200" i="1" dirty="0" err="1" smtClean="0">
                <a:latin typeface="Gill Sans MT" pitchFamily="34" charset="0"/>
              </a:rPr>
              <a:t>Litein</a:t>
            </a:r>
            <a:r>
              <a:rPr lang="en-US" sz="3200" i="1" dirty="0" smtClean="0">
                <a:latin typeface="Gill Sans MT" pitchFamily="34" charset="0"/>
              </a:rPr>
              <a:t> MTC</a:t>
            </a:r>
            <a:endParaRPr lang="en-US" sz="3200" i="1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u="sng" dirty="0" smtClean="0">
                <a:effectLst/>
              </a:rPr>
              <a:t>FANC 1</a:t>
            </a:r>
            <a:r>
              <a:rPr lang="en-US" sz="4000" b="1" u="sng" baseline="30000" dirty="0" smtClean="0">
                <a:effectLst/>
              </a:rPr>
              <a:t>ST</a:t>
            </a:r>
            <a:r>
              <a:rPr lang="en-US" sz="4000" b="1" u="sng" dirty="0" smtClean="0">
                <a:effectLst/>
              </a:rPr>
              <a:t> VISIT</a:t>
            </a:r>
            <a:endParaRPr lang="en-US" sz="40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897688" cy="5386536"/>
          </a:xfrm>
        </p:spPr>
        <p:txBody>
          <a:bodyPr>
            <a:normAutofit fontScale="92500"/>
          </a:bodyPr>
          <a:lstStyle/>
          <a:p>
            <a:pPr marL="596646" indent="-514350">
              <a:buClrTx/>
              <a:buFont typeface="+mj-lt"/>
              <a:buAutoNum type="arabicPeriod"/>
            </a:pPr>
            <a:r>
              <a:rPr lang="en-US" b="1" u="sng" dirty="0"/>
              <a:t>H</a:t>
            </a:r>
            <a:r>
              <a:rPr lang="en-US" b="1" u="sng" dirty="0" smtClean="0"/>
              <a:t>istory </a:t>
            </a:r>
            <a:r>
              <a:rPr lang="en-US" b="1" u="sng" dirty="0"/>
              <a:t>T</a:t>
            </a:r>
            <a:r>
              <a:rPr lang="en-US" b="1" u="sng" dirty="0" smtClean="0"/>
              <a:t>aking</a:t>
            </a:r>
            <a:r>
              <a:rPr lang="en-US" dirty="0" smtClean="0"/>
              <a:t>; obtain info on the following;</a:t>
            </a:r>
          </a:p>
          <a:p>
            <a:pPr marL="870966" lvl="1" indent="-514350">
              <a:buClrTx/>
              <a:buFont typeface="+mj-lt"/>
              <a:buAutoNum type="alphaLcParenR"/>
            </a:pPr>
            <a:r>
              <a:rPr lang="en-US" b="1" i="1" u="sng" dirty="0" smtClean="0"/>
              <a:t>Personal history</a:t>
            </a:r>
            <a:r>
              <a:rPr lang="en-US" b="1" i="1" u="sng" dirty="0"/>
              <a:t>; </a:t>
            </a:r>
            <a:r>
              <a:rPr lang="en-US" b="1" i="1" u="sng" dirty="0" smtClean="0"/>
              <a:t> </a:t>
            </a:r>
          </a:p>
          <a:p>
            <a:pPr marL="1060704" lvl="2" indent="-457200">
              <a:buClrTx/>
            </a:pPr>
            <a:r>
              <a:rPr lang="en-US" sz="2800" dirty="0"/>
              <a:t>N</a:t>
            </a:r>
            <a:r>
              <a:rPr lang="en-US" sz="2800" dirty="0" smtClean="0"/>
              <a:t>ame,  </a:t>
            </a:r>
          </a:p>
          <a:p>
            <a:pPr marL="1060704" lvl="2" indent="-457200">
              <a:buClrTx/>
            </a:pPr>
            <a:r>
              <a:rPr lang="en-US" sz="2800" dirty="0" smtClean="0"/>
              <a:t>Age (or date </a:t>
            </a:r>
            <a:r>
              <a:rPr lang="en-US" sz="2800" dirty="0"/>
              <a:t>of birth</a:t>
            </a:r>
            <a:r>
              <a:rPr lang="en-US" sz="2800" dirty="0" smtClean="0"/>
              <a:t>), </a:t>
            </a:r>
          </a:p>
          <a:p>
            <a:pPr marL="1060704" lvl="2" indent="-457200">
              <a:buClrTx/>
            </a:pPr>
            <a:r>
              <a:rPr lang="en-US" sz="2800" dirty="0"/>
              <a:t>P</a:t>
            </a:r>
            <a:r>
              <a:rPr lang="en-US" sz="2800" dirty="0" smtClean="0"/>
              <a:t>hysical address, telephone number, </a:t>
            </a:r>
          </a:p>
          <a:p>
            <a:pPr marL="1060704" lvl="2" indent="-457200">
              <a:buClrTx/>
            </a:pPr>
            <a:r>
              <a:rPr lang="en-US" sz="2800" dirty="0"/>
              <a:t>M</a:t>
            </a:r>
            <a:r>
              <a:rPr lang="en-US" sz="2800" dirty="0" smtClean="0"/>
              <a:t>arital status, </a:t>
            </a:r>
          </a:p>
          <a:p>
            <a:pPr marL="1060704" lvl="2" indent="-457200">
              <a:buClrTx/>
            </a:pPr>
            <a:r>
              <a:rPr lang="en-US" sz="2800" dirty="0" smtClean="0"/>
              <a:t>Educational </a:t>
            </a:r>
            <a:r>
              <a:rPr lang="en-US" sz="2800" dirty="0"/>
              <a:t>level: primary, secondary, </a:t>
            </a:r>
            <a:r>
              <a:rPr lang="en-US" sz="2800" dirty="0" err="1" smtClean="0"/>
              <a:t>tertiery</a:t>
            </a:r>
            <a:r>
              <a:rPr lang="en-US" sz="2800" dirty="0" smtClean="0"/>
              <a:t> </a:t>
            </a:r>
            <a:r>
              <a:rPr lang="en-US" sz="2800" dirty="0" err="1" smtClean="0"/>
              <a:t>etc</a:t>
            </a:r>
            <a:r>
              <a:rPr lang="en-US" sz="2800" dirty="0" smtClean="0"/>
              <a:t>, </a:t>
            </a:r>
          </a:p>
          <a:p>
            <a:pPr marL="1060704" lvl="2" indent="-457200">
              <a:buClrTx/>
            </a:pPr>
            <a:r>
              <a:rPr lang="en-US" sz="2800" dirty="0" smtClean="0"/>
              <a:t>Occupation of client and/or husband</a:t>
            </a:r>
          </a:p>
          <a:p>
            <a:pPr marL="1060704" lvl="2" indent="-457200">
              <a:buClrTx/>
            </a:pPr>
            <a:r>
              <a:rPr lang="en-US" sz="2800" dirty="0"/>
              <a:t>P</a:t>
            </a:r>
            <a:r>
              <a:rPr lang="en-US" sz="2800" dirty="0" smtClean="0"/>
              <a:t>osition </a:t>
            </a:r>
            <a:r>
              <a:rPr lang="en-US" sz="2800" dirty="0"/>
              <a:t>of patient and </a:t>
            </a:r>
            <a:r>
              <a:rPr lang="en-US" sz="2800" dirty="0" smtClean="0"/>
              <a:t>husband/guardian, </a:t>
            </a:r>
          </a:p>
          <a:p>
            <a:pPr marL="1060704" lvl="2" indent="-457200">
              <a:buClrTx/>
            </a:pPr>
            <a:r>
              <a:rPr lang="en-US" sz="2800" dirty="0" smtClean="0"/>
              <a:t>Alcohol and tobacco </a:t>
            </a:r>
            <a:r>
              <a:rPr lang="en-US" sz="2800" dirty="0"/>
              <a:t>use (smoking or chewing habit) or use of other harmful </a:t>
            </a:r>
            <a:r>
              <a:rPr lang="en-US" sz="2800" dirty="0" smtClean="0"/>
              <a:t>substances</a:t>
            </a:r>
          </a:p>
          <a:p>
            <a:pPr marL="870966" lvl="1" indent="-514350">
              <a:buClrTx/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 and FANC</a:t>
            </a:r>
            <a:endParaRPr lang="en-GB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10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0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57200"/>
            <a:ext cx="8045896" cy="6068144"/>
          </a:xfrm>
        </p:spPr>
        <p:txBody>
          <a:bodyPr>
            <a:normAutofit fontScale="92500" lnSpcReduction="20000"/>
          </a:bodyPr>
          <a:lstStyle/>
          <a:p>
            <a:pPr marL="596646" lvl="0" indent="-514350">
              <a:buClrTx/>
              <a:buFont typeface="+mj-lt"/>
              <a:buAutoNum type="alphaLcParenR" startAt="2"/>
            </a:pPr>
            <a:r>
              <a:rPr lang="en-US" sz="3500" b="1" i="1" u="sng" dirty="0">
                <a:solidFill>
                  <a:prstClr val="black"/>
                </a:solidFill>
              </a:rPr>
              <a:t>Obstetric history</a:t>
            </a:r>
            <a:r>
              <a:rPr lang="en-US" sz="2700" b="1" i="1" u="sng" dirty="0">
                <a:solidFill>
                  <a:prstClr val="black"/>
                </a:solidFill>
              </a:rPr>
              <a:t> </a:t>
            </a:r>
            <a:endParaRPr lang="en-US" sz="2700" b="1" i="1" u="sng" dirty="0" smtClean="0">
              <a:solidFill>
                <a:prstClr val="black"/>
              </a:solidFill>
            </a:endParaRPr>
          </a:p>
          <a:p>
            <a:pPr marL="870966" lvl="1" indent="-514350">
              <a:buClrTx/>
              <a:buFont typeface="+mj-lt"/>
              <a:buAutoNum type="romanLcPeriod"/>
            </a:pPr>
            <a:r>
              <a:rPr lang="en-US" sz="3000" b="1" i="1" u="sng" dirty="0" smtClean="0">
                <a:solidFill>
                  <a:prstClr val="black"/>
                </a:solidFill>
              </a:rPr>
              <a:t>Present obstetric history/history of present pregnancy</a:t>
            </a:r>
          </a:p>
          <a:p>
            <a:pPr marL="813816" lvl="1" indent="-457200">
              <a:buClrTx/>
              <a:buFont typeface="Wingdings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first day of the last normal menstrual period</a:t>
            </a:r>
            <a:r>
              <a:rPr lang="en-US" dirty="0" smtClean="0"/>
              <a:t>, </a:t>
            </a:r>
            <a:r>
              <a:rPr lang="en-US" b="1" dirty="0" smtClean="0"/>
              <a:t>(LNMP) </a:t>
            </a:r>
            <a:r>
              <a:rPr lang="en-US" dirty="0" smtClean="0"/>
              <a:t>estimated </a:t>
            </a:r>
            <a:r>
              <a:rPr lang="en-US" dirty="0"/>
              <a:t>by </a:t>
            </a:r>
            <a:r>
              <a:rPr lang="en-US" dirty="0" smtClean="0"/>
              <a:t>certainty of </a:t>
            </a:r>
            <a:r>
              <a:rPr lang="en-US" dirty="0"/>
              <a:t>dates </a:t>
            </a:r>
            <a:r>
              <a:rPr lang="en-US" dirty="0" smtClean="0"/>
              <a:t>(regularity</a:t>
            </a:r>
            <a:r>
              <a:rPr lang="en-US" dirty="0"/>
              <a:t>, accuracy of recall and other </a:t>
            </a:r>
            <a:r>
              <a:rPr lang="en-US" dirty="0" smtClean="0"/>
              <a:t>relevant  </a:t>
            </a:r>
            <a:r>
              <a:rPr lang="en-US" dirty="0"/>
              <a:t>information  including  contraceptive  history)</a:t>
            </a:r>
            <a:endParaRPr lang="en-US" dirty="0" smtClean="0"/>
          </a:p>
          <a:p>
            <a:pPr marL="813816" lvl="1" indent="-457200">
              <a:buClrTx/>
              <a:buFont typeface="Wingdings" pitchFamily="2" charset="2"/>
              <a:buChar char="§"/>
            </a:pPr>
            <a:r>
              <a:rPr lang="en-US" b="1" dirty="0" smtClean="0"/>
              <a:t>Parity</a:t>
            </a:r>
          </a:p>
          <a:p>
            <a:pPr marL="813816" lvl="1" indent="-457200">
              <a:buClrTx/>
              <a:buFont typeface="Wingdings" pitchFamily="2" charset="2"/>
              <a:buChar char="§"/>
            </a:pPr>
            <a:r>
              <a:rPr lang="en-US" b="1" dirty="0" smtClean="0"/>
              <a:t>Gravidity</a:t>
            </a:r>
            <a:r>
              <a:rPr lang="en-US" b="1" dirty="0"/>
              <a:t>. </a:t>
            </a:r>
            <a:endParaRPr lang="en-US" b="1" dirty="0" smtClean="0"/>
          </a:p>
          <a:p>
            <a:pPr marL="813816" lvl="1" indent="-457200">
              <a:buClrTx/>
              <a:buFont typeface="Wingdings" pitchFamily="2" charset="2"/>
              <a:buChar char="§"/>
            </a:pPr>
            <a:r>
              <a:rPr lang="en-US" b="1" dirty="0"/>
              <a:t>Quickening</a:t>
            </a:r>
            <a:r>
              <a:rPr lang="en-US" dirty="0"/>
              <a:t> if applicable </a:t>
            </a:r>
          </a:p>
          <a:p>
            <a:pPr marL="813816" lvl="1" indent="-457200">
              <a:buClrTx/>
              <a:buFont typeface="Wingdings" pitchFamily="2" charset="2"/>
              <a:buChar char="§"/>
            </a:pPr>
            <a:r>
              <a:rPr lang="en-US" dirty="0" smtClean="0"/>
              <a:t>Any </a:t>
            </a:r>
            <a:r>
              <a:rPr lang="en-US" b="1" dirty="0"/>
              <a:t>unexpected event</a:t>
            </a:r>
            <a:r>
              <a:rPr lang="en-US" dirty="0"/>
              <a:t> (pain, vaginal bleeding, other: specify</a:t>
            </a:r>
            <a:r>
              <a:rPr lang="en-US" dirty="0" smtClean="0"/>
              <a:t>); malaria </a:t>
            </a:r>
            <a:r>
              <a:rPr lang="en-US" dirty="0"/>
              <a:t>attacks </a:t>
            </a:r>
            <a:endParaRPr lang="en-US" dirty="0" smtClean="0"/>
          </a:p>
          <a:p>
            <a:pPr marL="813816" lvl="1" indent="-457200">
              <a:buClrTx/>
              <a:buFont typeface="Wingdings" pitchFamily="2" charset="2"/>
              <a:buChar char="§"/>
            </a:pPr>
            <a:r>
              <a:rPr lang="en-US" b="1" dirty="0" smtClean="0"/>
              <a:t>Current habits</a:t>
            </a:r>
            <a:r>
              <a:rPr lang="en-US" b="1" dirty="0"/>
              <a:t>:</a:t>
            </a:r>
            <a:r>
              <a:rPr lang="en-US" dirty="0"/>
              <a:t> smoking/chewing tobacco, alcohol, drugs (frequency and quantity) </a:t>
            </a:r>
            <a:endParaRPr lang="en-US" dirty="0" smtClean="0"/>
          </a:p>
          <a:p>
            <a:pPr marL="813816" lvl="1" indent="-457200">
              <a:buClrTx/>
              <a:buFont typeface="Wingdings" pitchFamily="2" charset="2"/>
              <a:buChar char="§"/>
            </a:pPr>
            <a:r>
              <a:rPr lang="en-US" dirty="0" smtClean="0"/>
              <a:t>Expected </a:t>
            </a:r>
            <a:r>
              <a:rPr lang="en-US" dirty="0"/>
              <a:t>Date of Delivery </a:t>
            </a:r>
            <a:r>
              <a:rPr lang="en-US" b="1" dirty="0"/>
              <a:t>(</a:t>
            </a:r>
            <a:r>
              <a:rPr lang="en-US" b="1" dirty="0" smtClean="0"/>
              <a:t>EDD) </a:t>
            </a:r>
            <a:r>
              <a:rPr lang="en-US" dirty="0" smtClean="0"/>
              <a:t>or expected date of birth </a:t>
            </a:r>
            <a:r>
              <a:rPr lang="en-US" b="1" dirty="0" smtClean="0"/>
              <a:t>(EDB)</a:t>
            </a:r>
            <a:endParaRPr lang="en-US" sz="2700" b="1" i="1" u="sng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11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9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57200"/>
            <a:ext cx="7943088" cy="5943600"/>
          </a:xfrm>
        </p:spPr>
        <p:txBody>
          <a:bodyPr>
            <a:normAutofit/>
          </a:bodyPr>
          <a:lstStyle/>
          <a:p>
            <a:pPr marL="356616" lvl="1" indent="0" algn="ctr">
              <a:buClrTx/>
              <a:buNone/>
            </a:pPr>
            <a:r>
              <a:rPr lang="en-US" b="1" u="sng" dirty="0" smtClean="0"/>
              <a:t>Calculation of the Expected </a:t>
            </a:r>
            <a:r>
              <a:rPr lang="en-US" b="1" u="sng" dirty="0"/>
              <a:t>Date of Delivery (EDD); </a:t>
            </a:r>
            <a:r>
              <a:rPr lang="en-US" b="1" u="sng" dirty="0" err="1" smtClean="0"/>
              <a:t>Naegele’s</a:t>
            </a:r>
            <a:r>
              <a:rPr lang="en-US" b="1" u="sng" dirty="0" smtClean="0"/>
              <a:t> Rule</a:t>
            </a:r>
            <a:endParaRPr lang="en-US" b="1" u="sng" dirty="0"/>
          </a:p>
          <a:p>
            <a:pPr marL="425196" indent="-342900">
              <a:buClrTx/>
            </a:pPr>
            <a:r>
              <a:rPr lang="en-US" sz="2800" dirty="0" smtClean="0"/>
              <a:t>Two ways of calculating EDD/EDB</a:t>
            </a:r>
          </a:p>
          <a:p>
            <a:pPr marL="1060704" lvl="2" indent="-457200">
              <a:buClrTx/>
              <a:buFont typeface="+mj-lt"/>
              <a:buAutoNum type="arabicPeriod"/>
            </a:pPr>
            <a:r>
              <a:rPr lang="en-US" sz="2800" dirty="0"/>
              <a:t>C</a:t>
            </a:r>
            <a:r>
              <a:rPr lang="en-US" sz="2800" dirty="0" smtClean="0"/>
              <a:t>alculated </a:t>
            </a:r>
            <a:r>
              <a:rPr lang="en-US" sz="2800" dirty="0"/>
              <a:t>by adding seven </a:t>
            </a:r>
            <a:r>
              <a:rPr lang="en-US" sz="2800" dirty="0" smtClean="0"/>
              <a:t>days (+7days) </a:t>
            </a:r>
            <a:r>
              <a:rPr lang="en-US" sz="2800" dirty="0"/>
              <a:t>to the first day of the last normal menstrual period and subtracting three months </a:t>
            </a:r>
            <a:r>
              <a:rPr lang="en-US" sz="2800" dirty="0" smtClean="0"/>
              <a:t>(-3months) from </a:t>
            </a:r>
            <a:r>
              <a:rPr lang="en-US" sz="2800" dirty="0"/>
              <a:t>that month. </a:t>
            </a:r>
            <a:endParaRPr lang="en-US" sz="2800" dirty="0" smtClean="0"/>
          </a:p>
          <a:p>
            <a:pPr marL="1156716" lvl="3" indent="-342900">
              <a:buClrTx/>
              <a:buFont typeface="Gill Sans MT" pitchFamily="34" charset="0"/>
              <a:buChar char="–"/>
            </a:pPr>
            <a:r>
              <a:rPr lang="en-US" sz="2600" i="1" dirty="0" smtClean="0"/>
              <a:t>For </a:t>
            </a:r>
            <a:r>
              <a:rPr lang="en-US" sz="2600" i="1" dirty="0"/>
              <a:t>example</a:t>
            </a:r>
            <a:r>
              <a:rPr lang="en-US" sz="2600" dirty="0"/>
              <a:t>, if her last period started on 18th June, 18 plus 7 gives you 25. Then June minus three months, (6-3) will give March. </a:t>
            </a:r>
            <a:endParaRPr lang="en-US" sz="2600" dirty="0" smtClean="0"/>
          </a:p>
          <a:p>
            <a:pPr marL="1156716" lvl="3" indent="-342900">
              <a:buClrTx/>
              <a:buFont typeface="Gill Sans MT" pitchFamily="34" charset="0"/>
              <a:buChar char="–"/>
            </a:pPr>
            <a:r>
              <a:rPr lang="en-US" sz="2600" dirty="0" smtClean="0"/>
              <a:t>So </a:t>
            </a:r>
            <a:r>
              <a:rPr lang="en-US" sz="2600" dirty="0"/>
              <a:t>the EDD </a:t>
            </a:r>
            <a:r>
              <a:rPr lang="en-US" sz="2600" dirty="0" smtClean="0"/>
              <a:t>would be </a:t>
            </a:r>
            <a:r>
              <a:rPr lang="en-US" sz="2600" dirty="0"/>
              <a:t>March 25th of the following year</a:t>
            </a:r>
            <a:r>
              <a:rPr lang="en-US" sz="2600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12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0"/>
            <a:ext cx="7924800" cy="4800600"/>
          </a:xfrm>
        </p:spPr>
        <p:txBody>
          <a:bodyPr>
            <a:normAutofit/>
          </a:bodyPr>
          <a:lstStyle/>
          <a:p>
            <a:pPr marL="813816" lvl="1" indent="-457200">
              <a:buClrTx/>
              <a:buFont typeface="+mj-lt"/>
              <a:buAutoNum type="arabicPeriod" startAt="2"/>
            </a:pPr>
            <a:r>
              <a:rPr lang="en-US" dirty="0">
                <a:solidFill>
                  <a:prstClr val="black"/>
                </a:solidFill>
              </a:rPr>
              <a:t>EDD can also be calculated by adding seven days (+</a:t>
            </a:r>
            <a:r>
              <a:rPr lang="en-US" dirty="0" smtClean="0">
                <a:solidFill>
                  <a:prstClr val="black"/>
                </a:solidFill>
              </a:rPr>
              <a:t>7days) </a:t>
            </a:r>
            <a:r>
              <a:rPr lang="en-US" dirty="0">
                <a:solidFill>
                  <a:prstClr val="black"/>
                </a:solidFill>
              </a:rPr>
              <a:t>to the first day of the last normal menstrual period and adding nine months (+</a:t>
            </a:r>
            <a:r>
              <a:rPr lang="en-US" dirty="0" smtClean="0">
                <a:solidFill>
                  <a:prstClr val="black"/>
                </a:solidFill>
              </a:rPr>
              <a:t>9 months) </a:t>
            </a:r>
            <a:r>
              <a:rPr lang="en-US" dirty="0">
                <a:solidFill>
                  <a:prstClr val="black"/>
                </a:solidFill>
              </a:rPr>
              <a:t>from that month. </a:t>
            </a:r>
            <a:endParaRPr lang="en-US" dirty="0" smtClean="0">
              <a:solidFill>
                <a:prstClr val="black"/>
              </a:solidFill>
            </a:endParaRPr>
          </a:p>
          <a:p>
            <a:pPr lvl="2">
              <a:buClrTx/>
              <a:buFont typeface="Gill Sans MT" pitchFamily="34" charset="0"/>
              <a:buChar char="–"/>
            </a:pPr>
            <a:r>
              <a:rPr lang="en-US" sz="2600" i="1" dirty="0" smtClean="0">
                <a:solidFill>
                  <a:prstClr val="black"/>
                </a:solidFill>
              </a:rPr>
              <a:t>For </a:t>
            </a:r>
            <a:r>
              <a:rPr lang="en-US" sz="2600" i="1" dirty="0">
                <a:solidFill>
                  <a:prstClr val="black"/>
                </a:solidFill>
              </a:rPr>
              <a:t>example</a:t>
            </a:r>
            <a:r>
              <a:rPr lang="en-US" sz="2600" dirty="0">
                <a:solidFill>
                  <a:prstClr val="black"/>
                </a:solidFill>
              </a:rPr>
              <a:t>, if her last period started on 18th January, 18 plus 7 gives you 25. Then January plus nine months, (1+9) will give October. </a:t>
            </a:r>
            <a:endParaRPr lang="en-US" sz="2600" dirty="0" smtClean="0">
              <a:solidFill>
                <a:prstClr val="black"/>
              </a:solidFill>
            </a:endParaRPr>
          </a:p>
          <a:p>
            <a:pPr lvl="2">
              <a:buClrTx/>
              <a:buFont typeface="Gill Sans MT" pitchFamily="34" charset="0"/>
              <a:buChar char="–"/>
            </a:pPr>
            <a:r>
              <a:rPr lang="en-US" sz="2600" dirty="0" smtClean="0">
                <a:solidFill>
                  <a:prstClr val="black"/>
                </a:solidFill>
              </a:rPr>
              <a:t>So </a:t>
            </a:r>
            <a:r>
              <a:rPr lang="en-US" sz="2600" dirty="0">
                <a:solidFill>
                  <a:prstClr val="black"/>
                </a:solidFill>
              </a:rPr>
              <a:t>the EDD </a:t>
            </a:r>
            <a:r>
              <a:rPr lang="en-US" sz="2600" dirty="0" smtClean="0">
                <a:solidFill>
                  <a:prstClr val="black"/>
                </a:solidFill>
              </a:rPr>
              <a:t>would be </a:t>
            </a:r>
            <a:r>
              <a:rPr lang="en-US" sz="2600" dirty="0">
                <a:solidFill>
                  <a:prstClr val="black"/>
                </a:solidFill>
              </a:rPr>
              <a:t>October 25th of the same year</a:t>
            </a:r>
            <a:r>
              <a:rPr lang="en-US" sz="2600" dirty="0" smtClean="0">
                <a:solidFill>
                  <a:prstClr val="black"/>
                </a:solidFill>
              </a:rPr>
              <a:t>.</a:t>
            </a:r>
            <a:endParaRPr lang="en-US" sz="26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13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1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38200"/>
            <a:ext cx="7790688" cy="5257800"/>
          </a:xfrm>
        </p:spPr>
        <p:txBody>
          <a:bodyPr>
            <a:normAutofit fontScale="92500" lnSpcReduction="10000"/>
          </a:bodyPr>
          <a:lstStyle/>
          <a:p>
            <a:pPr marL="82296" lvl="2" indent="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800" b="1" dirty="0"/>
              <a:t>NB:</a:t>
            </a:r>
            <a:r>
              <a:rPr lang="en-US" sz="2800" dirty="0"/>
              <a:t> </a:t>
            </a:r>
            <a:endParaRPr lang="en-US" sz="2800" dirty="0" smtClean="0"/>
          </a:p>
          <a:p>
            <a:pPr marL="365760" lvl="2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 dirty="0" smtClean="0"/>
              <a:t>If </a:t>
            </a:r>
            <a:r>
              <a:rPr lang="en-US" sz="2800" dirty="0"/>
              <a:t>the LNMP falls within January-March, it is much simpler to add +7 days +9months and EDD will fall within the same </a:t>
            </a:r>
            <a:r>
              <a:rPr lang="en-US" sz="2800" dirty="0" smtClean="0"/>
              <a:t>year</a:t>
            </a:r>
          </a:p>
          <a:p>
            <a:pPr marL="365760" lvl="2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 dirty="0" smtClean="0"/>
              <a:t>If </a:t>
            </a:r>
            <a:r>
              <a:rPr lang="en-US" sz="2800" dirty="0"/>
              <a:t>LNMP falls within April-December, it is easier to add 7 days and minus 3 months, EDD will fall within the following year.</a:t>
            </a:r>
          </a:p>
          <a:p>
            <a:pPr marL="365760" lvl="2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 dirty="0" smtClean="0"/>
              <a:t>If </a:t>
            </a:r>
            <a:r>
              <a:rPr lang="en-US" sz="2800" dirty="0"/>
              <a:t>you decide to add +7 days, +9 months to a LNMP that falls within April-December, remember to subtract 12 months (1 year) from the total months you get and carry forward that month(s) to the following year to get the EDD. </a:t>
            </a:r>
            <a:endParaRPr lang="en-US" sz="2800" dirty="0" smtClean="0"/>
          </a:p>
          <a:p>
            <a:pPr marL="365760" lvl="2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 dirty="0" smtClean="0"/>
              <a:t>[</a:t>
            </a:r>
            <a:r>
              <a:rPr lang="en-US" sz="2800" dirty="0"/>
              <a:t>logic is that a term pregnancy would last 9 months].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14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0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90688" cy="731838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effectLst/>
              </a:rPr>
              <a:t>Assumptions of </a:t>
            </a:r>
            <a:r>
              <a:rPr lang="en-US" sz="3200" b="1" u="sng" dirty="0" err="1" smtClean="0">
                <a:effectLst/>
              </a:rPr>
              <a:t>Naegel’s</a:t>
            </a:r>
            <a:r>
              <a:rPr lang="en-US" sz="3200" b="1" u="sng" dirty="0" smtClean="0">
                <a:effectLst/>
              </a:rPr>
              <a:t> Rule</a:t>
            </a:r>
            <a:endParaRPr lang="en-US" sz="32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866888" cy="5257800"/>
          </a:xfrm>
        </p:spPr>
        <p:txBody>
          <a:bodyPr>
            <a:normAutofit lnSpcReduction="1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That the woman takes regular note of regularity and length of time between periods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That conception occurred 14 days after the first day of the last normal menstrual period (this is true if the woman has a regular 28-day cycle)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That the last period of bleeding was true menstruation, implantation of the ovum may cause slight bleeding 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That breakthrough bleeding and anovulation can be affected by the contraceptive pill thus impacting on the accuracy of a last menstrual period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62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7866888" cy="56388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eriod" startAt="5"/>
            </a:pPr>
            <a:r>
              <a:rPr lang="en-US" sz="2800" dirty="0" smtClean="0"/>
              <a:t>Duration of pregnancy is 280 days </a:t>
            </a:r>
          </a:p>
          <a:p>
            <a:pPr marL="356616" lvl="1" indent="0">
              <a:buNone/>
            </a:pPr>
            <a:r>
              <a:rPr lang="en-US" dirty="0" smtClean="0"/>
              <a:t>(However, if the woman has a 35 day cycle then 7 days should be added; if her cycle is less than 28 days, then the appropriate number of days is subtracted. A woman should do ultrasound at around 12 weeks of pregnancy.)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7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332656"/>
            <a:ext cx="7920880" cy="6336704"/>
          </a:xfrm>
        </p:spPr>
        <p:txBody>
          <a:bodyPr>
            <a:normAutofit fontScale="77500" lnSpcReduction="20000"/>
          </a:bodyPr>
          <a:lstStyle/>
          <a:p>
            <a:pPr marL="653796" indent="-571500">
              <a:buClrTx/>
              <a:buFont typeface="+mj-lt"/>
              <a:buAutoNum type="romanLcPeriod" startAt="2"/>
            </a:pPr>
            <a:r>
              <a:rPr lang="en-US" sz="4100" b="1" i="1" u="sng" dirty="0" smtClean="0"/>
              <a:t>Past Obstetric </a:t>
            </a:r>
            <a:r>
              <a:rPr lang="en-US" sz="4100" b="1" i="1" u="sng" dirty="0"/>
              <a:t>H</a:t>
            </a:r>
            <a:r>
              <a:rPr lang="en-US" sz="4100" b="1" i="1" u="sng" dirty="0" smtClean="0"/>
              <a:t>istory;</a:t>
            </a:r>
            <a:r>
              <a:rPr lang="en-US" sz="4100" i="1" dirty="0" smtClean="0"/>
              <a:t> </a:t>
            </a:r>
          </a:p>
          <a:p>
            <a:pPr>
              <a:buClrTx/>
            </a:pPr>
            <a:r>
              <a:rPr lang="en-US" dirty="0" smtClean="0"/>
              <a:t>Number</a:t>
            </a:r>
            <a:r>
              <a:rPr lang="en-US" i="1" dirty="0" smtClean="0"/>
              <a:t> </a:t>
            </a:r>
            <a:r>
              <a:rPr lang="en-US" dirty="0"/>
              <a:t>of </a:t>
            </a:r>
            <a:r>
              <a:rPr lang="en-US" b="1" dirty="0"/>
              <a:t>previous </a:t>
            </a:r>
            <a:r>
              <a:rPr lang="en-US" b="1" dirty="0" smtClean="0"/>
              <a:t>pregnancies </a:t>
            </a:r>
            <a:r>
              <a:rPr lang="en-US" dirty="0" smtClean="0"/>
              <a:t>(Parity, Gravidity)</a:t>
            </a:r>
          </a:p>
          <a:p>
            <a:pPr>
              <a:buClrTx/>
            </a:pPr>
            <a:r>
              <a:rPr lang="en-US" b="1" dirty="0" smtClean="0"/>
              <a:t>Date</a:t>
            </a:r>
            <a:r>
              <a:rPr lang="en-US" dirty="0" smtClean="0"/>
              <a:t>  </a:t>
            </a:r>
            <a:r>
              <a:rPr lang="en-US" dirty="0"/>
              <a:t>(month,  year)  and  </a:t>
            </a:r>
            <a:r>
              <a:rPr lang="en-US" b="1" dirty="0"/>
              <a:t>outcome</a:t>
            </a:r>
            <a:r>
              <a:rPr lang="en-US" dirty="0"/>
              <a:t>  of  each  event  (live  </a:t>
            </a:r>
            <a:r>
              <a:rPr lang="en-US" dirty="0" smtClean="0"/>
              <a:t>births,  stillbirths,  </a:t>
            </a:r>
            <a:r>
              <a:rPr lang="en-US" dirty="0"/>
              <a:t>neonatal  </a:t>
            </a:r>
            <a:r>
              <a:rPr lang="en-US" dirty="0" smtClean="0"/>
              <a:t>deaths,  abortions, </a:t>
            </a:r>
            <a:r>
              <a:rPr lang="en-US" dirty="0" err="1" smtClean="0"/>
              <a:t>ectopics</a:t>
            </a:r>
            <a:r>
              <a:rPr lang="en-US" dirty="0" smtClean="0"/>
              <a:t>, </a:t>
            </a:r>
            <a:r>
              <a:rPr lang="en-US" dirty="0" err="1"/>
              <a:t>hydatidiform</a:t>
            </a:r>
            <a:r>
              <a:rPr lang="en-US" dirty="0"/>
              <a:t> </a:t>
            </a:r>
            <a:r>
              <a:rPr lang="en-US" dirty="0" smtClean="0"/>
              <a:t>moles) etc. </a:t>
            </a:r>
          </a:p>
          <a:p>
            <a:pPr>
              <a:buClrTx/>
            </a:pPr>
            <a:r>
              <a:rPr lang="en-US" b="1" dirty="0" smtClean="0"/>
              <a:t>Place of birth </a:t>
            </a:r>
            <a:r>
              <a:rPr lang="en-US" dirty="0" smtClean="0"/>
              <a:t>(home or hospital)</a:t>
            </a:r>
          </a:p>
          <a:p>
            <a:pPr>
              <a:buClrTx/>
            </a:pPr>
            <a:r>
              <a:rPr lang="en-US" dirty="0" smtClean="0"/>
              <a:t>Specify </a:t>
            </a:r>
            <a:r>
              <a:rPr lang="en-US" dirty="0"/>
              <a:t>(validate) preterm births </a:t>
            </a:r>
            <a:endParaRPr lang="en-US" dirty="0" smtClean="0"/>
          </a:p>
          <a:p>
            <a:pPr>
              <a:buClrTx/>
            </a:pPr>
            <a:r>
              <a:rPr lang="en-US" dirty="0" smtClean="0"/>
              <a:t>Specify </a:t>
            </a:r>
            <a:r>
              <a:rPr lang="en-US" b="1" dirty="0"/>
              <a:t>type and gestation of any abortion</a:t>
            </a:r>
            <a:r>
              <a:rPr lang="en-US" dirty="0"/>
              <a:t>, and management if possible (MVA, D&amp;C) </a:t>
            </a:r>
            <a:endParaRPr lang="en-US" dirty="0" smtClean="0"/>
          </a:p>
          <a:p>
            <a:pPr>
              <a:buClrTx/>
            </a:pPr>
            <a:r>
              <a:rPr lang="en-US" b="1" dirty="0" smtClean="0"/>
              <a:t>Birth </a:t>
            </a:r>
            <a:r>
              <a:rPr lang="en-US" b="1" dirty="0"/>
              <a:t>weight </a:t>
            </a:r>
            <a:r>
              <a:rPr lang="en-US" dirty="0"/>
              <a:t>of previous pregnancies (if known) </a:t>
            </a:r>
            <a:endParaRPr lang="en-US" dirty="0" smtClean="0"/>
          </a:p>
          <a:p>
            <a:pPr>
              <a:buClrTx/>
            </a:pPr>
            <a:r>
              <a:rPr lang="en-US" b="1" dirty="0" smtClean="0"/>
              <a:t>Sex</a:t>
            </a:r>
            <a:r>
              <a:rPr lang="en-US" dirty="0" smtClean="0"/>
              <a:t> </a:t>
            </a:r>
            <a:r>
              <a:rPr lang="en-US" dirty="0"/>
              <a:t>of the baby / babies </a:t>
            </a:r>
            <a:endParaRPr lang="en-US" dirty="0" smtClean="0"/>
          </a:p>
          <a:p>
            <a:pPr>
              <a:buClrTx/>
            </a:pPr>
            <a:r>
              <a:rPr lang="en-US" b="1" dirty="0" err="1" smtClean="0"/>
              <a:t>Puerperium</a:t>
            </a:r>
            <a:r>
              <a:rPr lang="en-US" dirty="0" smtClean="0"/>
              <a:t> </a:t>
            </a:r>
            <a:r>
              <a:rPr lang="en-US" dirty="0"/>
              <a:t>(eventful or uneventful) </a:t>
            </a:r>
            <a:endParaRPr lang="en-US" dirty="0" smtClean="0"/>
          </a:p>
          <a:p>
            <a:pPr>
              <a:buClrTx/>
            </a:pPr>
            <a:r>
              <a:rPr lang="en-US" dirty="0" smtClean="0"/>
              <a:t>Periods </a:t>
            </a:r>
            <a:r>
              <a:rPr lang="en-US" dirty="0"/>
              <a:t>of </a:t>
            </a:r>
            <a:r>
              <a:rPr lang="en-US" b="1" dirty="0"/>
              <a:t>exclusive breast-feeding</a:t>
            </a:r>
            <a:r>
              <a:rPr lang="en-US" dirty="0"/>
              <a:t>: when? For how long? </a:t>
            </a:r>
            <a:endParaRPr lang="en-US" dirty="0" smtClean="0"/>
          </a:p>
          <a:p>
            <a:pPr>
              <a:buClrTx/>
            </a:pPr>
            <a:r>
              <a:rPr lang="en-US" dirty="0" smtClean="0"/>
              <a:t>Previous </a:t>
            </a:r>
            <a:r>
              <a:rPr lang="en-US" b="1" dirty="0" smtClean="0"/>
              <a:t>surgery</a:t>
            </a:r>
            <a:r>
              <a:rPr lang="en-US" dirty="0" smtClean="0"/>
              <a:t> on reproductive tract (C/S, myomectomy, cone biopsy, cervical </a:t>
            </a:r>
            <a:r>
              <a:rPr lang="en-US" dirty="0" err="1" smtClean="0"/>
              <a:t>cerclage</a:t>
            </a:r>
            <a:r>
              <a:rPr lang="en-US" dirty="0" smtClean="0"/>
              <a:t>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17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2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476672"/>
            <a:ext cx="7920880" cy="619268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Special maternal </a:t>
            </a:r>
            <a:r>
              <a:rPr lang="en-US" sz="2800" b="1" dirty="0"/>
              <a:t>complications</a:t>
            </a:r>
            <a:r>
              <a:rPr lang="en-US" sz="2800" dirty="0"/>
              <a:t> and events in previous pregnancies; </a:t>
            </a:r>
            <a:r>
              <a:rPr lang="en-US" sz="2800" dirty="0" smtClean="0"/>
              <a:t> s</a:t>
            </a:r>
            <a:r>
              <a:rPr lang="en-US" sz="2900" dirty="0" smtClean="0"/>
              <a:t>pecify </a:t>
            </a:r>
            <a:r>
              <a:rPr lang="en-US" sz="2900" dirty="0"/>
              <a:t>which pregnancy, validate by records (if possible): </a:t>
            </a:r>
            <a:endParaRPr lang="en-US" sz="2900" dirty="0" smtClean="0"/>
          </a:p>
          <a:p>
            <a:pPr lvl="1">
              <a:buFont typeface="Gill Sans MT" pitchFamily="34" charset="0"/>
              <a:buChar char="–"/>
            </a:pPr>
            <a:r>
              <a:rPr lang="en-US" sz="2900" dirty="0"/>
              <a:t>R</a:t>
            </a:r>
            <a:r>
              <a:rPr lang="en-US" sz="2900" dirty="0" smtClean="0"/>
              <a:t>ecurrent </a:t>
            </a:r>
            <a:r>
              <a:rPr lang="en-US" sz="2900" dirty="0"/>
              <a:t>early </a:t>
            </a:r>
            <a:r>
              <a:rPr lang="en-US" sz="2900" dirty="0" smtClean="0"/>
              <a:t>abortion, induced </a:t>
            </a:r>
            <a:r>
              <a:rPr lang="en-US" sz="2900" dirty="0"/>
              <a:t>abortion and any associated </a:t>
            </a:r>
            <a:r>
              <a:rPr lang="en-US" sz="2900" dirty="0" smtClean="0"/>
              <a:t>complications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2900" dirty="0"/>
              <a:t>T</a:t>
            </a:r>
            <a:r>
              <a:rPr lang="en-US" sz="2900" dirty="0" smtClean="0"/>
              <a:t>hrombosis</a:t>
            </a:r>
            <a:r>
              <a:rPr lang="en-US" sz="2900" dirty="0"/>
              <a:t>, embolus </a:t>
            </a:r>
            <a:endParaRPr lang="en-US" sz="2900" dirty="0" smtClean="0"/>
          </a:p>
          <a:p>
            <a:pPr lvl="1">
              <a:buFont typeface="Gill Sans MT" pitchFamily="34" charset="0"/>
              <a:buChar char="–"/>
            </a:pPr>
            <a:r>
              <a:rPr lang="en-US" sz="2900" dirty="0"/>
              <a:t>H</a:t>
            </a:r>
            <a:r>
              <a:rPr lang="en-US" sz="2900" dirty="0" smtClean="0"/>
              <a:t>ypertension</a:t>
            </a:r>
            <a:r>
              <a:rPr lang="en-US" sz="2900" dirty="0"/>
              <a:t>, pre-</a:t>
            </a:r>
            <a:r>
              <a:rPr lang="en-US" sz="2900" dirty="0" err="1"/>
              <a:t>eclampsia</a:t>
            </a:r>
            <a:r>
              <a:rPr lang="en-US" sz="2900" dirty="0"/>
              <a:t> or </a:t>
            </a:r>
            <a:r>
              <a:rPr lang="en-US" sz="2900" dirty="0" err="1"/>
              <a:t>eclampsia</a:t>
            </a:r>
            <a:r>
              <a:rPr lang="en-US" sz="2900" dirty="0"/>
              <a:t> </a:t>
            </a:r>
            <a:endParaRPr lang="en-US" sz="2900" dirty="0" smtClean="0"/>
          </a:p>
          <a:p>
            <a:pPr lvl="1">
              <a:buFont typeface="Gill Sans MT" pitchFamily="34" charset="0"/>
              <a:buChar char="–"/>
            </a:pPr>
            <a:r>
              <a:rPr lang="en-US" sz="2900" dirty="0"/>
              <a:t>Gestational diabetes.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2900" dirty="0" smtClean="0"/>
              <a:t>Placental </a:t>
            </a:r>
            <a:r>
              <a:rPr lang="en-US" sz="2900" dirty="0"/>
              <a:t>abruption </a:t>
            </a:r>
            <a:r>
              <a:rPr lang="en-US" sz="2900" dirty="0" smtClean="0"/>
              <a:t>or placenta </a:t>
            </a:r>
            <a:r>
              <a:rPr lang="en-US" sz="2900" dirty="0" err="1"/>
              <a:t>praevia</a:t>
            </a:r>
            <a:r>
              <a:rPr lang="en-US" sz="2900" dirty="0"/>
              <a:t>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2900" dirty="0"/>
              <a:t>B</a:t>
            </a:r>
            <a:r>
              <a:rPr lang="en-US" sz="2900" dirty="0" smtClean="0"/>
              <a:t>reech </a:t>
            </a:r>
            <a:r>
              <a:rPr lang="en-US" sz="2900" dirty="0"/>
              <a:t>or transverse presentation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2900" dirty="0"/>
              <a:t>O</a:t>
            </a:r>
            <a:r>
              <a:rPr lang="en-US" sz="2900" dirty="0" smtClean="0"/>
              <a:t>bstructed </a:t>
            </a:r>
            <a:r>
              <a:rPr lang="en-US" sz="2900" dirty="0" err="1"/>
              <a:t>labour</a:t>
            </a:r>
            <a:r>
              <a:rPr lang="en-US" sz="2900" dirty="0"/>
              <a:t>, including dystocia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2900" dirty="0" smtClean="0"/>
              <a:t>Third-degree </a:t>
            </a:r>
            <a:r>
              <a:rPr lang="en-US" sz="2900" dirty="0"/>
              <a:t>tears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2900" dirty="0" smtClean="0"/>
              <a:t>Third </a:t>
            </a:r>
            <a:r>
              <a:rPr lang="en-US" sz="2900" dirty="0"/>
              <a:t>stage excessive bleeding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2900" dirty="0" smtClean="0"/>
              <a:t>Puerperal </a:t>
            </a:r>
            <a:r>
              <a:rPr lang="en-US" sz="2900" dirty="0"/>
              <a:t>sepsis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18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3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8001000" cy="5410200"/>
          </a:xfrm>
        </p:spPr>
        <p:txBody>
          <a:bodyPr/>
          <a:lstStyle/>
          <a:p>
            <a:pPr marL="653796" indent="-571500">
              <a:buFont typeface="+mj-lt"/>
              <a:buAutoNum type="romanLcPeriod" startAt="3"/>
            </a:pPr>
            <a:r>
              <a:rPr lang="en-US" b="1" i="1" u="sng" dirty="0"/>
              <a:t>Obstetrical </a:t>
            </a:r>
            <a:r>
              <a:rPr lang="en-US" b="1" i="1" u="sng" dirty="0" smtClean="0"/>
              <a:t>Operations</a:t>
            </a:r>
            <a:r>
              <a:rPr lang="en-US" b="1" i="1" u="sng" dirty="0"/>
              <a:t>: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/>
              <a:t>C</a:t>
            </a:r>
            <a:r>
              <a:rPr lang="en-US" dirty="0" smtClean="0"/>
              <a:t>aesarean </a:t>
            </a:r>
            <a:r>
              <a:rPr lang="en-US" dirty="0"/>
              <a:t>section (indication, if known)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/>
              <a:t>F</a:t>
            </a:r>
            <a:r>
              <a:rPr lang="en-US" dirty="0" smtClean="0"/>
              <a:t>orceps delivery or </a:t>
            </a:r>
            <a:r>
              <a:rPr lang="en-US" dirty="0"/>
              <a:t>vacuum extraction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/>
              <a:t>M</a:t>
            </a:r>
            <a:r>
              <a:rPr lang="en-US" dirty="0" smtClean="0"/>
              <a:t>anual </a:t>
            </a:r>
            <a:r>
              <a:rPr lang="en-US" dirty="0"/>
              <a:t>removal of the placenta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/>
              <a:t>D</a:t>
            </a:r>
            <a:r>
              <a:rPr lang="en-US" dirty="0" smtClean="0"/>
              <a:t>estructive </a:t>
            </a:r>
            <a:r>
              <a:rPr lang="en-US" dirty="0"/>
              <a:t>procedures (craniotomy, decapitation)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19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990600"/>
            <a:ext cx="7208472" cy="778098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effectLst/>
              </a:rPr>
              <a:t>Outline of Objectives</a:t>
            </a:r>
            <a:endParaRPr lang="en-US" sz="40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7688088" cy="3505200"/>
          </a:xfrm>
        </p:spPr>
        <p:txBody>
          <a:bodyPr>
            <a:normAutofit/>
          </a:bodyPr>
          <a:lstStyle/>
          <a:p>
            <a:pPr marL="653796" indent="-571500">
              <a:buClrTx/>
              <a:buFont typeface="+mj-lt"/>
              <a:buAutoNum type="romanLcPeriod"/>
            </a:pPr>
            <a:r>
              <a:rPr lang="en-US" sz="2800" dirty="0" smtClean="0"/>
              <a:t>Definition </a:t>
            </a:r>
            <a:r>
              <a:rPr lang="en-US" sz="2800" dirty="0"/>
              <a:t>of </a:t>
            </a:r>
            <a:r>
              <a:rPr lang="en-US" sz="2800" dirty="0" smtClean="0"/>
              <a:t>focused antenatal care (FANC)</a:t>
            </a:r>
          </a:p>
          <a:p>
            <a:pPr marL="653796" indent="-571500">
              <a:buClrTx/>
              <a:buFont typeface="+mj-lt"/>
              <a:buAutoNum type="romanLcPeriod"/>
            </a:pPr>
            <a:r>
              <a:rPr lang="en-US" sz="2800" dirty="0" smtClean="0"/>
              <a:t>Objectives </a:t>
            </a:r>
            <a:r>
              <a:rPr lang="en-US" sz="2800" dirty="0"/>
              <a:t>of focused antenatal </a:t>
            </a:r>
            <a:r>
              <a:rPr lang="en-US" sz="2800" dirty="0" smtClean="0"/>
              <a:t>care</a:t>
            </a:r>
          </a:p>
          <a:p>
            <a:pPr marL="653796" indent="-571500">
              <a:buClrTx/>
              <a:buFont typeface="+mj-lt"/>
              <a:buAutoNum type="romanLcPeriod"/>
            </a:pPr>
            <a:r>
              <a:rPr lang="en-US" sz="2800" dirty="0" smtClean="0"/>
              <a:t>Schedule and Contents of FANC visits</a:t>
            </a:r>
          </a:p>
          <a:p>
            <a:pPr marL="653796" indent="-571500">
              <a:buClrTx/>
              <a:buFont typeface="+mj-lt"/>
              <a:buAutoNum type="romanLcPeriod"/>
            </a:pPr>
            <a:r>
              <a:rPr lang="en-US" sz="2800" dirty="0" smtClean="0"/>
              <a:t>Summary of Mother and Child Health booklet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2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3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33400"/>
            <a:ext cx="7790688" cy="5715000"/>
          </a:xfrm>
        </p:spPr>
        <p:txBody>
          <a:bodyPr>
            <a:normAutofit fontScale="92500"/>
          </a:bodyPr>
          <a:lstStyle/>
          <a:p>
            <a:pPr marL="653796" indent="-571500">
              <a:buFont typeface="+mj-lt"/>
              <a:buAutoNum type="romanLcPeriod" startAt="4"/>
            </a:pPr>
            <a:r>
              <a:rPr lang="en-US" sz="3000" i="1" dirty="0"/>
              <a:t>Special </a:t>
            </a:r>
            <a:r>
              <a:rPr lang="en-US" sz="3000" b="1" i="1" dirty="0"/>
              <a:t>perinatal (</a:t>
            </a:r>
            <a:r>
              <a:rPr lang="en-US" sz="3000" b="1" i="1" dirty="0" err="1"/>
              <a:t>foetal</a:t>
            </a:r>
            <a:r>
              <a:rPr lang="en-US" sz="3000" b="1" i="1" dirty="0"/>
              <a:t>, newborn) complications </a:t>
            </a:r>
            <a:r>
              <a:rPr lang="en-US" sz="3000" i="1" dirty="0"/>
              <a:t>and events in </a:t>
            </a:r>
            <a:r>
              <a:rPr lang="en-US" sz="3000" i="1" dirty="0" smtClean="0"/>
              <a:t>previous pregnancies</a:t>
            </a:r>
            <a:r>
              <a:rPr lang="en-US" sz="3000" i="1" dirty="0"/>
              <a:t>; specify which pregnancy, validate by records (if possible):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twins </a:t>
            </a:r>
            <a:r>
              <a:rPr lang="en-US" dirty="0"/>
              <a:t>or higher order multiples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low </a:t>
            </a:r>
            <a:r>
              <a:rPr lang="en-US" dirty="0"/>
              <a:t>birth weight: &lt;2500 g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err="1"/>
              <a:t>macrosomic</a:t>
            </a:r>
            <a:r>
              <a:rPr lang="en-US" dirty="0"/>
              <a:t> (&gt;4500g) newborn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intrauterine </a:t>
            </a:r>
            <a:r>
              <a:rPr lang="en-US" dirty="0"/>
              <a:t>growth restriction (if validated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rhesus-antibody </a:t>
            </a:r>
            <a:r>
              <a:rPr lang="en-US" dirty="0"/>
              <a:t>affection (</a:t>
            </a:r>
            <a:r>
              <a:rPr lang="en-US" dirty="0" err="1"/>
              <a:t>hydrops</a:t>
            </a:r>
            <a:r>
              <a:rPr lang="en-US" dirty="0"/>
              <a:t>)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malformed </a:t>
            </a:r>
            <a:r>
              <a:rPr lang="en-US" dirty="0"/>
              <a:t>or chromosomally abnormal child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resuscitation </a:t>
            </a:r>
            <a:r>
              <a:rPr lang="en-US" dirty="0"/>
              <a:t>or other treatment of newborn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perinatal</a:t>
            </a:r>
            <a:r>
              <a:rPr lang="en-US" dirty="0"/>
              <a:t>, neonatal or infant death (also: later death)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20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981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81000"/>
            <a:ext cx="7790688" cy="5943600"/>
          </a:xfrm>
        </p:spPr>
        <p:txBody>
          <a:bodyPr>
            <a:normAutofit fontScale="85000" lnSpcReduction="20000"/>
          </a:bodyPr>
          <a:lstStyle/>
          <a:p>
            <a:pPr marL="596646" indent="-514350">
              <a:buFont typeface="+mj-lt"/>
              <a:buAutoNum type="alphaLcParenR" startAt="3"/>
            </a:pPr>
            <a:r>
              <a:rPr lang="en-US" b="1" i="1" u="sng" dirty="0"/>
              <a:t>Medical </a:t>
            </a:r>
            <a:r>
              <a:rPr lang="en-US" b="1" i="1" u="sng" dirty="0" smtClean="0"/>
              <a:t>and Surgical History;</a:t>
            </a:r>
            <a:endParaRPr lang="en-US" b="1" i="1" u="sng" dirty="0"/>
          </a:p>
          <a:p>
            <a:r>
              <a:rPr lang="en-US" dirty="0" smtClean="0"/>
              <a:t>Specific </a:t>
            </a:r>
            <a:r>
              <a:rPr lang="en-US" b="1" dirty="0"/>
              <a:t>diseases</a:t>
            </a:r>
            <a:r>
              <a:rPr lang="en-US" dirty="0"/>
              <a:t> and </a:t>
            </a:r>
            <a:r>
              <a:rPr lang="en-US" b="1" dirty="0"/>
              <a:t>conditions</a:t>
            </a:r>
            <a:r>
              <a:rPr lang="en-US" dirty="0"/>
              <a:t>: </a:t>
            </a:r>
            <a:endParaRPr lang="en-US" dirty="0" smtClean="0"/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TB, </a:t>
            </a:r>
            <a:r>
              <a:rPr lang="en-US" dirty="0" smtClean="0"/>
              <a:t>DM, heart </a:t>
            </a:r>
            <a:r>
              <a:rPr lang="en-US" dirty="0"/>
              <a:t>disease, chronic renal disease, epilepsy, diabetes </a:t>
            </a:r>
            <a:r>
              <a:rPr lang="en-US" dirty="0" smtClean="0"/>
              <a:t>mellitus, RTIs, </a:t>
            </a:r>
            <a:r>
              <a:rPr lang="en-US" dirty="0" smtClean="0"/>
              <a:t>STIs, HIV </a:t>
            </a:r>
            <a:r>
              <a:rPr lang="en-US" dirty="0"/>
              <a:t>status, if known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/>
              <a:t>O</a:t>
            </a:r>
            <a:r>
              <a:rPr lang="en-US" dirty="0" smtClean="0"/>
              <a:t>ther </a:t>
            </a:r>
            <a:r>
              <a:rPr lang="en-US" dirty="0"/>
              <a:t>specific conditions depending on prevalence in the region, e.g. hepatitis, malaria, </a:t>
            </a:r>
            <a:r>
              <a:rPr lang="en-US" dirty="0" smtClean="0"/>
              <a:t>sickle </a:t>
            </a:r>
            <a:r>
              <a:rPr lang="en-US" dirty="0"/>
              <a:t>cell trait </a:t>
            </a:r>
            <a:endParaRPr lang="en-US" dirty="0" smtClean="0"/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Prior o</a:t>
            </a:r>
            <a:r>
              <a:rPr lang="en-US" dirty="0" smtClean="0"/>
              <a:t>perations </a:t>
            </a:r>
            <a:r>
              <a:rPr lang="en-US" dirty="0"/>
              <a:t>other than caesarean section </a:t>
            </a:r>
            <a:endParaRPr lang="en-US" dirty="0" smtClean="0"/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Injuries/accidents involving the bony pelvis </a:t>
            </a:r>
            <a:endParaRPr lang="en-US" dirty="0"/>
          </a:p>
          <a:p>
            <a:pPr lvl="1">
              <a:buFont typeface="Gill Sans MT" pitchFamily="34" charset="0"/>
              <a:buChar char="–"/>
            </a:pPr>
            <a:r>
              <a:rPr lang="en-US" dirty="0"/>
              <a:t>B</a:t>
            </a:r>
            <a:r>
              <a:rPr lang="en-US" dirty="0" smtClean="0"/>
              <a:t>lood </a:t>
            </a:r>
            <a:r>
              <a:rPr lang="en-US" dirty="0"/>
              <a:t>transfusions </a:t>
            </a:r>
            <a:endParaRPr lang="en-US" dirty="0" smtClean="0"/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Rhesus  </a:t>
            </a:r>
            <a:r>
              <a:rPr lang="en-US" dirty="0"/>
              <a:t>D negative antibodies </a:t>
            </a:r>
            <a:endParaRPr lang="en-US" dirty="0" smtClean="0"/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Current </a:t>
            </a:r>
            <a:r>
              <a:rPr lang="en-US" dirty="0"/>
              <a:t>use of medicines: specify </a:t>
            </a:r>
            <a:endParaRPr lang="en-US" dirty="0" smtClean="0"/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Infertility, if any; period </a:t>
            </a:r>
            <a:r>
              <a:rPr lang="en-US" dirty="0"/>
              <a:t>of infertility: when? duration, cause(s)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other diseases, past or chronic; </a:t>
            </a:r>
          </a:p>
          <a:p>
            <a:r>
              <a:rPr lang="en-US" b="1" dirty="0" smtClean="0"/>
              <a:t>Allergy</a:t>
            </a:r>
            <a:r>
              <a:rPr lang="en-US" dirty="0" smtClean="0"/>
              <a:t> of any drug, food, or substance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21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35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u="sng" dirty="0" smtClean="0">
                <a:effectLst/>
              </a:rPr>
              <a:t>2. Perform Physical </a:t>
            </a:r>
            <a:r>
              <a:rPr lang="en-US" sz="3600" b="1" u="sng" dirty="0">
                <a:effectLst/>
              </a:rPr>
              <a:t>E</a:t>
            </a:r>
            <a:r>
              <a:rPr lang="en-US" sz="3600" b="1" u="sng" dirty="0" smtClean="0">
                <a:effectLst/>
              </a:rPr>
              <a:t>xamination</a:t>
            </a:r>
            <a:endParaRPr lang="en-US" sz="36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7943088" cy="5257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General </a:t>
            </a:r>
            <a:r>
              <a:rPr lang="en-US" b="1" dirty="0"/>
              <a:t>appearance </a:t>
            </a:r>
          </a:p>
          <a:p>
            <a:r>
              <a:rPr lang="en-US" b="1" dirty="0" smtClean="0"/>
              <a:t>Head </a:t>
            </a:r>
            <a:r>
              <a:rPr lang="en-US" b="1" dirty="0"/>
              <a:t>to toe examination </a:t>
            </a:r>
          </a:p>
          <a:p>
            <a:pPr>
              <a:buFont typeface="Gill Sans MT" pitchFamily="34" charset="0"/>
              <a:buChar char="–"/>
            </a:pPr>
            <a:r>
              <a:rPr lang="en-US" dirty="0" smtClean="0"/>
              <a:t>Take vital signs and record them; measure </a:t>
            </a:r>
            <a:r>
              <a:rPr lang="en-US" dirty="0"/>
              <a:t>blood pressure, pulse, </a:t>
            </a:r>
            <a:r>
              <a:rPr lang="en-US" dirty="0" smtClean="0"/>
              <a:t>temperature, weight </a:t>
            </a:r>
            <a:r>
              <a:rPr lang="en-US" dirty="0"/>
              <a:t>(kilograms) and height (</a:t>
            </a:r>
            <a:r>
              <a:rPr lang="en-US" dirty="0" err="1"/>
              <a:t>metres</a:t>
            </a:r>
            <a:r>
              <a:rPr lang="en-US" dirty="0"/>
              <a:t>) to assess the mother's nutritional status  </a:t>
            </a:r>
            <a:endParaRPr lang="en-US" dirty="0" smtClean="0"/>
          </a:p>
          <a:p>
            <a:pPr>
              <a:buFont typeface="Gill Sans MT" pitchFamily="34" charset="0"/>
              <a:buChar char="–"/>
            </a:pPr>
            <a:r>
              <a:rPr lang="en-US" dirty="0" smtClean="0"/>
              <a:t>Check  </a:t>
            </a:r>
            <a:r>
              <a:rPr lang="en-US" dirty="0"/>
              <a:t>for  signs  of  </a:t>
            </a:r>
            <a:r>
              <a:rPr lang="en-US" dirty="0" err="1"/>
              <a:t>anaemia</a:t>
            </a:r>
            <a:r>
              <a:rPr lang="en-US" dirty="0"/>
              <a:t>:  pale  complexion,  fingernails,  conjunctiva,  oral  mucosa,  tip  of  tongue </a:t>
            </a:r>
            <a:r>
              <a:rPr lang="en-US" dirty="0" smtClean="0"/>
              <a:t>and </a:t>
            </a:r>
            <a:r>
              <a:rPr lang="en-US" dirty="0"/>
              <a:t>shortness of </a:t>
            </a:r>
            <a:r>
              <a:rPr lang="en-US" dirty="0" smtClean="0"/>
              <a:t>breath</a:t>
            </a:r>
          </a:p>
          <a:p>
            <a:pPr>
              <a:buFont typeface="Gill Sans MT" pitchFamily="34" charset="0"/>
              <a:buChar char="–"/>
            </a:pPr>
            <a:r>
              <a:rPr lang="en-US" dirty="0" smtClean="0"/>
              <a:t>Examine </a:t>
            </a:r>
            <a:r>
              <a:rPr lang="en-US" dirty="0"/>
              <a:t>the chest, including breast exam and heart </a:t>
            </a:r>
            <a:r>
              <a:rPr lang="en-US" dirty="0" smtClean="0"/>
              <a:t>auscultation</a:t>
            </a:r>
          </a:p>
          <a:p>
            <a:pPr>
              <a:buFont typeface="Gill Sans MT" pitchFamily="34" charset="0"/>
              <a:buChar char="–"/>
            </a:pPr>
            <a:r>
              <a:rPr lang="en-US" dirty="0" smtClean="0"/>
              <a:t>Measure </a:t>
            </a:r>
            <a:r>
              <a:rPr lang="en-US" dirty="0"/>
              <a:t>uterine size (fundal </a:t>
            </a:r>
            <a:r>
              <a:rPr lang="en-US" dirty="0" smtClean="0"/>
              <a:t>height)</a:t>
            </a:r>
          </a:p>
          <a:p>
            <a:pPr>
              <a:buFont typeface="Gill Sans MT" pitchFamily="34" charset="0"/>
              <a:buChar char="–"/>
            </a:pPr>
            <a:r>
              <a:rPr lang="en-US" dirty="0" smtClean="0"/>
              <a:t>Check for signs </a:t>
            </a:r>
            <a:r>
              <a:rPr lang="en-US" dirty="0"/>
              <a:t>of previous caesarean section (scar) </a:t>
            </a:r>
          </a:p>
          <a:p>
            <a:pPr>
              <a:buFont typeface="Gill Sans MT" pitchFamily="34" charset="0"/>
              <a:buChar char="–"/>
            </a:pPr>
            <a:r>
              <a:rPr lang="en-US" dirty="0" err="1" smtClean="0"/>
              <a:t>Foetal</a:t>
            </a:r>
            <a:r>
              <a:rPr lang="en-US" dirty="0" smtClean="0"/>
              <a:t> </a:t>
            </a:r>
            <a:r>
              <a:rPr lang="en-US" dirty="0"/>
              <a:t>presentation and heart sounds if applicable </a:t>
            </a:r>
          </a:p>
          <a:p>
            <a:pPr>
              <a:buFont typeface="Gill Sans MT" pitchFamily="34" charset="0"/>
              <a:buChar char="–"/>
            </a:pPr>
            <a:r>
              <a:rPr lang="en-US" dirty="0" smtClean="0"/>
              <a:t>Inspection </a:t>
            </a:r>
            <a:r>
              <a:rPr lang="en-US" dirty="0"/>
              <a:t>of the external genitalia to assess for abnormalities: 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FGM </a:t>
            </a:r>
            <a:r>
              <a:rPr lang="en-US" dirty="0"/>
              <a:t>status: - If type III discuss the possibility of de-infibulation (opening up either </a:t>
            </a:r>
            <a:r>
              <a:rPr lang="en-US" dirty="0" err="1" smtClean="0"/>
              <a:t>antenatally</a:t>
            </a:r>
            <a:r>
              <a:rPr lang="en-US" dirty="0" smtClean="0"/>
              <a:t> </a:t>
            </a:r>
            <a:r>
              <a:rPr lang="en-US" dirty="0"/>
              <a:t>or during </a:t>
            </a:r>
            <a:r>
              <a:rPr lang="en-US" dirty="0" err="1"/>
              <a:t>labour</a:t>
            </a:r>
            <a:r>
              <a:rPr lang="en-US" dirty="0"/>
              <a:t>)  </a:t>
            </a:r>
            <a:endParaRPr lang="en-US" dirty="0" smtClean="0"/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Varicosities</a:t>
            </a:r>
            <a:r>
              <a:rPr lang="en-US" dirty="0"/>
              <a:t>, warts, discharge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22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7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792162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effectLst/>
              </a:rPr>
              <a:t>3. Investigations</a:t>
            </a:r>
            <a:endParaRPr lang="en-US" sz="36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90688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Perform </a:t>
            </a:r>
            <a:r>
              <a:rPr lang="en-US" dirty="0"/>
              <a:t>the following tests: 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Urine Analysis:</a:t>
            </a:r>
            <a:r>
              <a:rPr lang="en-US" dirty="0" smtClean="0"/>
              <a:t> </a:t>
            </a:r>
            <a:r>
              <a:rPr lang="en-US" dirty="0"/>
              <a:t>multiple dipstick test for proteinuria, acetone and sugar for all </a:t>
            </a:r>
            <a:r>
              <a:rPr lang="en-US" dirty="0" smtClean="0"/>
              <a:t>women and </a:t>
            </a:r>
            <a:r>
              <a:rPr lang="en-US" dirty="0"/>
              <a:t>urinalysis for </a:t>
            </a:r>
            <a:r>
              <a:rPr lang="en-US" dirty="0" err="1" smtClean="0"/>
              <a:t>bacteriuria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Blood tests for:</a:t>
            </a:r>
            <a:r>
              <a:rPr lang="en-US" dirty="0" smtClean="0"/>
              <a:t>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Syphilis </a:t>
            </a:r>
            <a:r>
              <a:rPr lang="en-US" dirty="0"/>
              <a:t>(VDRL or </a:t>
            </a:r>
            <a:r>
              <a:rPr lang="en-US" dirty="0" smtClean="0"/>
              <a:t>RPR-Rapid Plasma </a:t>
            </a:r>
            <a:r>
              <a:rPr lang="en-US" dirty="0" err="1" smtClean="0"/>
              <a:t>Reagen</a:t>
            </a:r>
            <a:r>
              <a:rPr lang="en-US" dirty="0" smtClean="0"/>
              <a:t>)  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Blood-group </a:t>
            </a:r>
            <a:r>
              <a:rPr lang="en-US" dirty="0"/>
              <a:t>typing (</a:t>
            </a:r>
            <a:r>
              <a:rPr lang="en-US" dirty="0" smtClean="0"/>
              <a:t>ABO)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Rhesus factor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Haemoglobin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Hb</a:t>
            </a:r>
            <a:r>
              <a:rPr lang="en-US" dirty="0"/>
              <a:t>) </a:t>
            </a:r>
            <a:r>
              <a:rPr lang="en-US" dirty="0" smtClean="0"/>
              <a:t> and </a:t>
            </a:r>
            <a:r>
              <a:rPr lang="en-US" dirty="0" err="1" smtClean="0"/>
              <a:t>Haematocrit</a:t>
            </a:r>
            <a:r>
              <a:rPr lang="en-US" dirty="0" smtClean="0"/>
              <a:t> (PCV)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Counselling</a:t>
            </a:r>
            <a:r>
              <a:rPr lang="en-US" dirty="0" smtClean="0"/>
              <a:t> </a:t>
            </a:r>
            <a:r>
              <a:rPr lang="en-US" dirty="0"/>
              <a:t>and testing for HIV  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Sputum</a:t>
            </a:r>
            <a:r>
              <a:rPr lang="en-US" dirty="0" smtClean="0"/>
              <a:t> </a:t>
            </a:r>
            <a:r>
              <a:rPr lang="en-US" dirty="0"/>
              <a:t>for AFB if indicated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23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72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114300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effectLst/>
              </a:rPr>
              <a:t>Investigations </a:t>
            </a:r>
            <a:r>
              <a:rPr lang="en-US" sz="4000" b="1" u="sng" dirty="0" err="1" smtClean="0">
                <a:effectLst/>
              </a:rPr>
              <a:t>cont</a:t>
            </a:r>
            <a:r>
              <a:rPr lang="en-US" sz="4000" b="1" dirty="0" smtClean="0">
                <a:effectLst/>
              </a:rPr>
              <a:t>…</a:t>
            </a:r>
            <a:endParaRPr lang="en-US" sz="40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12" y="1295400"/>
            <a:ext cx="8095488" cy="4800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/>
              <a:t>Rubella </a:t>
            </a:r>
          </a:p>
          <a:p>
            <a:pPr>
              <a:buFont typeface="Wingdings" pitchFamily="2" charset="2"/>
              <a:buChar char="§"/>
            </a:pPr>
            <a:r>
              <a:rPr lang="en-US" b="1" dirty="0" err="1" smtClean="0"/>
              <a:t>Papanicolaou</a:t>
            </a:r>
            <a:r>
              <a:rPr lang="en-US" b="1" dirty="0" smtClean="0"/>
              <a:t> </a:t>
            </a:r>
            <a:r>
              <a:rPr lang="en-US" b="1" dirty="0"/>
              <a:t>(pap) </a:t>
            </a:r>
            <a:r>
              <a:rPr lang="en-US" b="1" dirty="0" smtClean="0"/>
              <a:t>smear </a:t>
            </a:r>
            <a:r>
              <a:rPr lang="en-US" dirty="0" smtClean="0"/>
              <a:t>test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b="1" dirty="0"/>
              <a:t>Sexually transmitted infections</a:t>
            </a:r>
            <a:r>
              <a:rPr lang="en-US" dirty="0"/>
              <a:t> e.g. </a:t>
            </a:r>
            <a:r>
              <a:rPr lang="en-US" dirty="0" smtClean="0"/>
              <a:t>Chlamydia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Glucose </a:t>
            </a:r>
            <a:r>
              <a:rPr lang="en-US" dirty="0" smtClean="0"/>
              <a:t>(random blood sugar-RBS)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b="1" dirty="0"/>
              <a:t>Stool analysis</a:t>
            </a:r>
            <a:r>
              <a:rPr lang="ar-SA" dirty="0"/>
              <a:t> </a:t>
            </a:r>
            <a:r>
              <a:rPr lang="en-US" dirty="0" smtClean="0"/>
              <a:t> for O/C</a:t>
            </a:r>
          </a:p>
          <a:p>
            <a:pPr marL="82296" indent="0">
              <a:buNone/>
            </a:pPr>
            <a:r>
              <a:rPr lang="en-US" b="1" dirty="0" smtClean="0"/>
              <a:t>NB:</a:t>
            </a:r>
          </a:p>
          <a:p>
            <a:r>
              <a:rPr lang="en-US" b="1" i="1" dirty="0"/>
              <a:t>Hemoglobin</a:t>
            </a:r>
            <a:r>
              <a:rPr lang="en-US" dirty="0"/>
              <a:t> will be repeated:</a:t>
            </a:r>
          </a:p>
          <a:p>
            <a:pPr lvl="1">
              <a:buFont typeface="Wingdings" pitchFamily="2" charset="2"/>
              <a:buChar char="§"/>
            </a:pPr>
            <a:r>
              <a:rPr lang="en-US" sz="3000" dirty="0" smtClean="0"/>
              <a:t>At </a:t>
            </a:r>
            <a:r>
              <a:rPr lang="en-US" sz="3000" dirty="0"/>
              <a:t>36 weeks of gestation.</a:t>
            </a:r>
          </a:p>
          <a:p>
            <a:pPr lvl="1">
              <a:buFont typeface="Wingdings" pitchFamily="2" charset="2"/>
              <a:buChar char="§"/>
            </a:pPr>
            <a:r>
              <a:rPr lang="en-US" sz="3000" dirty="0" smtClean="0"/>
              <a:t>Every </a:t>
            </a:r>
            <a:r>
              <a:rPr lang="en-US" sz="3000" dirty="0"/>
              <a:t>4 weeks if </a:t>
            </a:r>
            <a:r>
              <a:rPr lang="en-US" sz="3000" dirty="0" err="1"/>
              <a:t>Hb</a:t>
            </a:r>
            <a:r>
              <a:rPr lang="en-US" sz="3000" dirty="0"/>
              <a:t> is&lt;9g/dl.</a:t>
            </a:r>
          </a:p>
          <a:p>
            <a:pPr lvl="1">
              <a:buFont typeface="Wingdings" pitchFamily="2" charset="2"/>
              <a:buChar char="§"/>
            </a:pPr>
            <a:r>
              <a:rPr lang="en-US" sz="3000" dirty="0" smtClean="0"/>
              <a:t>If </a:t>
            </a:r>
            <a:r>
              <a:rPr lang="en-US" sz="3000" dirty="0"/>
              <a:t>there is any other clinical reason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24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164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790688" cy="4572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4000" b="1" dirty="0" smtClean="0"/>
              <a:t>Ultrasound; </a:t>
            </a:r>
          </a:p>
          <a:p>
            <a:r>
              <a:rPr lang="en-US" dirty="0" smtClean="0"/>
              <a:t>is </a:t>
            </a:r>
            <a:r>
              <a:rPr lang="en-US" dirty="0"/>
              <a:t>performed to: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Estimate </a:t>
            </a:r>
            <a:r>
              <a:rPr lang="en-US" dirty="0"/>
              <a:t>the </a:t>
            </a:r>
            <a:r>
              <a:rPr lang="en-US" dirty="0" smtClean="0"/>
              <a:t>gestational age (mostly done when the pregnant mother is not sure of her LNMP).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Check amniotic fluid volume.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Check the position of the placenta.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Check the </a:t>
            </a:r>
            <a:r>
              <a:rPr lang="en-US" dirty="0"/>
              <a:t>position of the baby.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Detect multiple </a:t>
            </a:r>
            <a:r>
              <a:rPr lang="en-US" dirty="0"/>
              <a:t>pregnancy.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25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460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792162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effectLst/>
              </a:rPr>
              <a:t>4. Interventions</a:t>
            </a:r>
            <a:endParaRPr lang="en-US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943088" cy="5410200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dirty="0"/>
              <a:t>Implement the following interventions: </a:t>
            </a:r>
          </a:p>
          <a:p>
            <a:r>
              <a:rPr lang="en-US" dirty="0" smtClean="0"/>
              <a:t>Give </a:t>
            </a:r>
            <a:r>
              <a:rPr lang="en-US" b="1" dirty="0" smtClean="0"/>
              <a:t>Iron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folic acid </a:t>
            </a:r>
            <a:r>
              <a:rPr lang="en-US" dirty="0"/>
              <a:t>supplements to all women </a:t>
            </a:r>
          </a:p>
          <a:p>
            <a:r>
              <a:rPr lang="en-US" dirty="0" smtClean="0"/>
              <a:t>If </a:t>
            </a:r>
            <a:r>
              <a:rPr lang="en-US" dirty="0"/>
              <a:t>test for syphilis is positive: treat </a:t>
            </a:r>
            <a:endParaRPr lang="en-US" dirty="0" smtClean="0"/>
          </a:p>
          <a:p>
            <a:r>
              <a:rPr lang="en-US" dirty="0" smtClean="0"/>
              <a:t>Give</a:t>
            </a:r>
            <a:r>
              <a:rPr lang="en-US" b="1" dirty="0" smtClean="0"/>
              <a:t> tetanus toxoid </a:t>
            </a:r>
            <a:r>
              <a:rPr lang="en-US" dirty="0" smtClean="0"/>
              <a:t>(as </a:t>
            </a:r>
            <a:r>
              <a:rPr lang="en-US" dirty="0"/>
              <a:t>per the </a:t>
            </a:r>
            <a:r>
              <a:rPr lang="en-US" dirty="0" smtClean="0"/>
              <a:t>Kenya </a:t>
            </a:r>
            <a:r>
              <a:rPr lang="en-US" dirty="0"/>
              <a:t>guidelines) </a:t>
            </a:r>
          </a:p>
          <a:p>
            <a:r>
              <a:rPr lang="en-US" b="1" dirty="0" smtClean="0"/>
              <a:t>Refer</a:t>
            </a:r>
            <a:r>
              <a:rPr lang="en-US" dirty="0" smtClean="0"/>
              <a:t> </a:t>
            </a:r>
            <a:r>
              <a:rPr lang="en-US" dirty="0"/>
              <a:t>woman when complications arise that cannot be managed at that facility, e.g.: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Severe </a:t>
            </a:r>
            <a:r>
              <a:rPr lang="en-US" dirty="0" err="1"/>
              <a:t>anaemia</a:t>
            </a:r>
            <a:r>
              <a:rPr lang="en-US" dirty="0"/>
              <a:t>, </a:t>
            </a:r>
            <a:r>
              <a:rPr lang="en-US" dirty="0" err="1"/>
              <a:t>Hb</a:t>
            </a:r>
            <a:r>
              <a:rPr lang="en-US" dirty="0"/>
              <a:t> &lt;7.0 g/ml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Antepartum </a:t>
            </a:r>
            <a:r>
              <a:rPr lang="en-US" dirty="0" err="1"/>
              <a:t>Haemorrhage</a:t>
            </a:r>
            <a:r>
              <a:rPr lang="en-US" dirty="0"/>
              <a:t>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High </a:t>
            </a:r>
            <a:r>
              <a:rPr lang="en-US" dirty="0"/>
              <a:t>blood pressure  (&gt;140/90 mm Hg) 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Intra-uterine </a:t>
            </a:r>
            <a:r>
              <a:rPr lang="en-US" dirty="0"/>
              <a:t>growth restriction / </a:t>
            </a:r>
            <a:r>
              <a:rPr lang="en-US" dirty="0" smtClean="0"/>
              <a:t>IUGR</a:t>
            </a:r>
            <a:endParaRPr lang="en-US" dirty="0"/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Underweight</a:t>
            </a:r>
            <a:r>
              <a:rPr lang="en-US" dirty="0"/>
              <a:t>, </a:t>
            </a:r>
            <a:r>
              <a:rPr lang="en-US" dirty="0" smtClean="0"/>
              <a:t>(use </a:t>
            </a:r>
            <a:r>
              <a:rPr lang="en-US" dirty="0"/>
              <a:t>mid upper arm circumference(MUAC)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err="1" smtClean="0"/>
              <a:t>Polyhydramnios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Tuberculosis </a:t>
            </a:r>
            <a:endParaRPr lang="en-US" dirty="0"/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Opportunistic </a:t>
            </a:r>
            <a:r>
              <a:rPr lang="en-US" dirty="0"/>
              <a:t>infections / AIDS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26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7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85800"/>
            <a:ext cx="7943088" cy="5715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Fetal Kick Count;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Instruct the mother to report fetal kick count; e.g. at least 10 movements in 12 hours.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NB:</a:t>
            </a:r>
            <a:r>
              <a:rPr lang="en-US" dirty="0" smtClean="0"/>
              <a:t> Absence of fetal movements precedes intrauterine fetal death by 48 hours.</a:t>
            </a:r>
          </a:p>
          <a:p>
            <a:pPr marL="82296" indent="0">
              <a:buNone/>
            </a:pPr>
            <a:r>
              <a:rPr lang="en-US" b="1" dirty="0" smtClean="0"/>
              <a:t>NB: </a:t>
            </a:r>
          </a:p>
          <a:p>
            <a:r>
              <a:rPr lang="en-US" dirty="0" smtClean="0"/>
              <a:t>If </a:t>
            </a:r>
            <a:r>
              <a:rPr lang="en-US" dirty="0"/>
              <a:t>the first visit is </a:t>
            </a:r>
            <a:r>
              <a:rPr lang="en-US" b="1" u="sng" dirty="0"/>
              <a:t>after 16 weeks</a:t>
            </a:r>
            <a:r>
              <a:rPr lang="en-US" dirty="0"/>
              <a:t>, give: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SP (</a:t>
            </a:r>
            <a:r>
              <a:rPr lang="en-US" dirty="0" err="1" smtClean="0"/>
              <a:t>sulfadoxine</a:t>
            </a:r>
            <a:r>
              <a:rPr lang="en-US" dirty="0" smtClean="0"/>
              <a:t>/</a:t>
            </a:r>
            <a:r>
              <a:rPr lang="en-US" dirty="0" err="1" smtClean="0"/>
              <a:t>pyrimethamine</a:t>
            </a:r>
            <a:r>
              <a:rPr lang="en-US" dirty="0" smtClean="0"/>
              <a:t>) for IPT in  </a:t>
            </a:r>
            <a:r>
              <a:rPr lang="en-US" dirty="0"/>
              <a:t>malaria  endemic  </a:t>
            </a:r>
            <a:r>
              <a:rPr lang="en-US" dirty="0" smtClean="0"/>
              <a:t>areas: three tablets once (3x1) to be taken at the facility </a:t>
            </a:r>
            <a:r>
              <a:rPr lang="en-US" dirty="0"/>
              <a:t>under </a:t>
            </a:r>
            <a:r>
              <a:rPr lang="en-US" dirty="0" smtClean="0"/>
              <a:t>supervision (</a:t>
            </a:r>
            <a:r>
              <a:rPr lang="en-US" dirty="0"/>
              <a:t>DOT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Gill Sans MT" pitchFamily="34" charset="0"/>
              <a:buChar char="–"/>
            </a:pPr>
            <a:r>
              <a:rPr lang="en-US" dirty="0" err="1" smtClean="0"/>
              <a:t>Mebendazole</a:t>
            </a:r>
            <a:r>
              <a:rPr lang="en-US" dirty="0" smtClean="0"/>
              <a:t> </a:t>
            </a:r>
            <a:r>
              <a:rPr lang="en-US" dirty="0"/>
              <a:t>500mg </a:t>
            </a:r>
            <a:r>
              <a:rPr lang="en-US" dirty="0" smtClean="0"/>
              <a:t>stat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27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23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effectLst/>
              </a:rPr>
              <a:t>5. Specialized Care</a:t>
            </a:r>
            <a:endParaRPr lang="en-US" sz="36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7943088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Assess the need for </a:t>
            </a:r>
            <a:r>
              <a:rPr lang="en-US" dirty="0" smtClean="0"/>
              <a:t>specialized </a:t>
            </a:r>
            <a:r>
              <a:rPr lang="en-US" dirty="0"/>
              <a:t>care </a:t>
            </a:r>
          </a:p>
          <a:p>
            <a:r>
              <a:rPr lang="en-US" dirty="0"/>
              <a:t>Determine whether the woman is in need of special care and/or referral to a specialized clinic or </a:t>
            </a:r>
            <a:r>
              <a:rPr lang="en-US" dirty="0" smtClean="0"/>
              <a:t>hospital</a:t>
            </a:r>
            <a:r>
              <a:rPr lang="en-US" dirty="0"/>
              <a:t> </a:t>
            </a:r>
            <a:r>
              <a:rPr lang="en-US" dirty="0" smtClean="0"/>
              <a:t>if she has the following </a:t>
            </a:r>
            <a:r>
              <a:rPr lang="en-US" dirty="0"/>
              <a:t>conditions </a:t>
            </a:r>
            <a:r>
              <a:rPr lang="en-US" dirty="0" smtClean="0"/>
              <a:t>which might </a:t>
            </a:r>
            <a:r>
              <a:rPr lang="en-US" dirty="0"/>
              <a:t>require </a:t>
            </a:r>
            <a:r>
              <a:rPr lang="en-US" dirty="0" smtClean="0"/>
              <a:t>specialized </a:t>
            </a:r>
            <a:r>
              <a:rPr lang="en-US" dirty="0"/>
              <a:t>care: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Diabetes </a:t>
            </a:r>
            <a:endParaRPr lang="en-US" dirty="0"/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Heart </a:t>
            </a:r>
            <a:r>
              <a:rPr lang="en-US" dirty="0"/>
              <a:t>disease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Renal </a:t>
            </a:r>
            <a:r>
              <a:rPr lang="en-US" dirty="0"/>
              <a:t>disease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Epilepsy </a:t>
            </a:r>
            <a:endParaRPr lang="en-US" dirty="0"/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Drug </a:t>
            </a:r>
            <a:r>
              <a:rPr lang="en-US" dirty="0"/>
              <a:t>abuse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Family </a:t>
            </a:r>
            <a:r>
              <a:rPr lang="en-US" dirty="0"/>
              <a:t>history of genetic disease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28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01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715962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effectLst/>
              </a:rPr>
              <a:t>6. Individual Birth Plan (IBP)</a:t>
            </a:r>
            <a:endParaRPr lang="en-US" sz="36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943088" cy="5486400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 smtClean="0"/>
              <a:t>Assist</a:t>
            </a:r>
            <a:r>
              <a:rPr lang="en-US" dirty="0" smtClean="0"/>
              <a:t> </a:t>
            </a:r>
            <a:r>
              <a:rPr lang="en-US" dirty="0"/>
              <a:t>the pregnant woman to </a:t>
            </a:r>
            <a:r>
              <a:rPr lang="en-US" u="sng" dirty="0"/>
              <a:t>develop an Individual Birth Plan</a:t>
            </a:r>
            <a:r>
              <a:rPr lang="en-US" dirty="0"/>
              <a:t> (IBP). </a:t>
            </a:r>
            <a:endParaRPr lang="en-US" dirty="0" smtClean="0"/>
          </a:p>
          <a:p>
            <a:r>
              <a:rPr lang="en-US" dirty="0" smtClean="0"/>
              <a:t>Encourage </a:t>
            </a:r>
            <a:r>
              <a:rPr lang="en-US" dirty="0"/>
              <a:t>the </a:t>
            </a:r>
            <a:r>
              <a:rPr lang="en-US" u="sng" dirty="0"/>
              <a:t>male </a:t>
            </a:r>
            <a:r>
              <a:rPr lang="en-US" u="sng" dirty="0" smtClean="0"/>
              <a:t>partner</a:t>
            </a:r>
            <a:r>
              <a:rPr lang="en-US" dirty="0" smtClean="0"/>
              <a:t> to </a:t>
            </a:r>
            <a:r>
              <a:rPr lang="en-US" dirty="0"/>
              <a:t>be involved in the health care of the mother-to-be and his baby and they should </a:t>
            </a:r>
            <a:r>
              <a:rPr lang="en-US" dirty="0" smtClean="0"/>
              <a:t>know</a:t>
            </a:r>
            <a:r>
              <a:rPr lang="en-US" dirty="0"/>
              <a:t> </a:t>
            </a:r>
            <a:r>
              <a:rPr lang="en-US" dirty="0" smtClean="0"/>
              <a:t>the components of individual birth plan </a:t>
            </a:r>
            <a:r>
              <a:rPr lang="en-US" b="1" i="1" dirty="0" smtClean="0"/>
              <a:t>(see next slide for checklist of IBP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Where women have a </a:t>
            </a:r>
            <a:r>
              <a:rPr lang="en-US" u="sng" dirty="0" smtClean="0"/>
              <a:t>bad obstetric history</a:t>
            </a:r>
            <a:r>
              <a:rPr lang="en-US" dirty="0" smtClean="0"/>
              <a:t> like previous  </a:t>
            </a:r>
            <a:r>
              <a:rPr lang="en-US" dirty="0"/>
              <a:t>caesarean </a:t>
            </a:r>
            <a:r>
              <a:rPr lang="en-US" dirty="0" smtClean="0"/>
              <a:t>section</a:t>
            </a:r>
            <a:r>
              <a:rPr lang="en-US" dirty="0"/>
              <a:t>,  stillbirth, </a:t>
            </a:r>
            <a:r>
              <a:rPr lang="en-US" dirty="0" smtClean="0"/>
              <a:t>retained placenta /PPH</a:t>
            </a:r>
            <a:r>
              <a:rPr lang="en-US" dirty="0"/>
              <a:t>, </a:t>
            </a:r>
            <a:r>
              <a:rPr lang="en-US" dirty="0" smtClean="0"/>
              <a:t>the woman should be advised to deliver at a facility that can provide Comprehensive </a:t>
            </a:r>
            <a:r>
              <a:rPr lang="en-US" dirty="0"/>
              <a:t>Emergency Obstetric and Newborn Care (CEONC) </a:t>
            </a:r>
          </a:p>
          <a:p>
            <a:r>
              <a:rPr lang="en-US" dirty="0" smtClean="0"/>
              <a:t>Where </a:t>
            </a:r>
            <a:r>
              <a:rPr lang="en-US" u="sng" dirty="0"/>
              <a:t>multiple </a:t>
            </a:r>
            <a:r>
              <a:rPr lang="en-US" u="sng" dirty="0" smtClean="0"/>
              <a:t>pregnancy</a:t>
            </a:r>
            <a:r>
              <a:rPr lang="en-US" dirty="0" smtClean="0"/>
              <a:t> has been diagnosed</a:t>
            </a:r>
            <a:r>
              <a:rPr lang="en-US" dirty="0"/>
              <a:t>,  the  woman should </a:t>
            </a:r>
            <a:r>
              <a:rPr lang="en-US" dirty="0" smtClean="0"/>
              <a:t>be referred immediately </a:t>
            </a:r>
            <a:r>
              <a:rPr lang="en-US" dirty="0"/>
              <a:t>to </a:t>
            </a:r>
            <a:r>
              <a:rPr lang="en-US" dirty="0" smtClean="0"/>
              <a:t>a CEONC </a:t>
            </a:r>
            <a:r>
              <a:rPr lang="en-US" dirty="0"/>
              <a:t>facility for confirmation of the multiple pregnancy and planning for the delivery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29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6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8077200" cy="6096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FANC refers  </a:t>
            </a:r>
            <a:r>
              <a:rPr lang="en-US" dirty="0">
                <a:latin typeface="+mj-lt"/>
                <a:cs typeface="Times New Roman" pitchFamily="18" charset="0"/>
              </a:rPr>
              <a:t>to  a  minimum  number  of  four  </a:t>
            </a:r>
            <a:r>
              <a:rPr lang="en-US" dirty="0" smtClean="0">
                <a:latin typeface="+mj-lt"/>
                <a:cs typeface="Times New Roman" pitchFamily="18" charset="0"/>
              </a:rPr>
              <a:t>comprehensive, personalized antenatal visits, each  of which </a:t>
            </a:r>
            <a:r>
              <a:rPr lang="en-US" dirty="0">
                <a:latin typeface="+mj-lt"/>
                <a:cs typeface="Times New Roman" pitchFamily="18" charset="0"/>
              </a:rPr>
              <a:t>has specific items of client assessment, education and care to ensure prevention or early detection </a:t>
            </a:r>
            <a:r>
              <a:rPr lang="en-US" dirty="0" smtClean="0">
                <a:latin typeface="+mj-lt"/>
                <a:cs typeface="Times New Roman" pitchFamily="18" charset="0"/>
              </a:rPr>
              <a:t>and prompt management of complications</a:t>
            </a:r>
            <a:r>
              <a:rPr lang="en-US" dirty="0">
                <a:latin typeface="+mj-lt"/>
                <a:cs typeface="Times New Roman" pitchFamily="18" charset="0"/>
              </a:rPr>
              <a:t>. 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r>
              <a:rPr lang="en-US" dirty="0" smtClean="0">
                <a:latin typeface="+mj-lt"/>
                <a:cs typeface="Times New Roman" pitchFamily="18" charset="0"/>
              </a:rPr>
              <a:t>The focus is on birth preparedness and/or individuals readiness </a:t>
            </a:r>
            <a:r>
              <a:rPr lang="en-US" dirty="0">
                <a:latin typeface="+mj-lt"/>
                <a:cs typeface="Times New Roman" pitchFamily="18" charset="0"/>
              </a:rPr>
              <a:t>to handle complications.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r>
              <a:rPr lang="en-US" dirty="0" smtClean="0">
                <a:latin typeface="+mj-lt"/>
                <a:cs typeface="Times New Roman" pitchFamily="18" charset="0"/>
              </a:rPr>
              <a:t>Always </a:t>
            </a:r>
            <a:r>
              <a:rPr lang="en-US" dirty="0">
                <a:latin typeface="+mj-lt"/>
                <a:cs typeface="Times New Roman" pitchFamily="18" charset="0"/>
              </a:rPr>
              <a:t>view each visit as if it were the only visit the woman may </a:t>
            </a:r>
            <a:r>
              <a:rPr lang="en-US" dirty="0" smtClean="0">
                <a:latin typeface="+mj-lt"/>
                <a:cs typeface="Times New Roman" pitchFamily="18" charset="0"/>
              </a:rPr>
              <a:t>make.</a:t>
            </a:r>
            <a:endParaRPr lang="en-US" dirty="0">
              <a:latin typeface="+mj-lt"/>
              <a:cs typeface="Times New Roman" pitchFamily="18" charset="0"/>
            </a:endParaRPr>
          </a:p>
          <a:p>
            <a:r>
              <a:rPr lang="en-US" dirty="0" smtClean="0">
                <a:latin typeface="+mj-lt"/>
                <a:cs typeface="Times New Roman" pitchFamily="18" charset="0"/>
              </a:rPr>
              <a:t>FANC is an approach to ANC that emphasizes on:</a:t>
            </a:r>
          </a:p>
          <a:p>
            <a:pPr lvl="2">
              <a:buClrTx/>
              <a:buFont typeface="Wingdings" pitchFamily="2" charset="2"/>
              <a:buChar char="§"/>
            </a:pPr>
            <a:r>
              <a:rPr lang="en-US" sz="3300" dirty="0" smtClean="0">
                <a:latin typeface="+mj-lt"/>
                <a:cs typeface="Times New Roman" pitchFamily="18" charset="0"/>
              </a:rPr>
              <a:t>Individualized care</a:t>
            </a:r>
          </a:p>
          <a:p>
            <a:pPr lvl="2">
              <a:buClrTx/>
              <a:buFont typeface="Wingdings" pitchFamily="2" charset="2"/>
              <a:buChar char="§"/>
            </a:pPr>
            <a:r>
              <a:rPr lang="en-US" sz="3300" dirty="0" smtClean="0">
                <a:latin typeface="+mj-lt"/>
                <a:cs typeface="Times New Roman" pitchFamily="18" charset="0"/>
              </a:rPr>
              <a:t>Client-centered</a:t>
            </a:r>
          </a:p>
          <a:p>
            <a:pPr lvl="2">
              <a:buClrTx/>
              <a:buFont typeface="Wingdings" pitchFamily="2" charset="2"/>
              <a:buChar char="§"/>
            </a:pPr>
            <a:r>
              <a:rPr lang="en-US" sz="3300" dirty="0" smtClean="0">
                <a:latin typeface="+mj-lt"/>
                <a:cs typeface="Times New Roman" pitchFamily="18" charset="0"/>
              </a:rPr>
              <a:t>Fewer but comprehensive visits</a:t>
            </a:r>
          </a:p>
          <a:p>
            <a:pPr lvl="2">
              <a:buClrTx/>
              <a:buFont typeface="Wingdings" pitchFamily="2" charset="2"/>
              <a:buChar char="§"/>
            </a:pPr>
            <a:r>
              <a:rPr lang="en-US" sz="3300" dirty="0" smtClean="0">
                <a:latin typeface="+mj-lt"/>
                <a:cs typeface="Times New Roman" pitchFamily="18" charset="0"/>
              </a:rPr>
              <a:t>Disease detection, not risk</a:t>
            </a:r>
          </a:p>
          <a:p>
            <a:pPr lvl="2">
              <a:buClrTx/>
              <a:buFont typeface="Wingdings" pitchFamily="2" charset="2"/>
              <a:buChar char="§"/>
            </a:pPr>
            <a:r>
              <a:rPr lang="en-US" sz="3300" dirty="0" smtClean="0">
                <a:latin typeface="+mj-lt"/>
                <a:cs typeface="Times New Roman" pitchFamily="18" charset="0"/>
              </a:rPr>
              <a:t>Care by a skilled health care provider</a:t>
            </a:r>
            <a:endParaRPr lang="en-GB" sz="3300" dirty="0" smtClean="0">
              <a:latin typeface="+mj-lt"/>
              <a:cs typeface="Times New Roman" pitchFamily="18" charset="0"/>
            </a:endParaRPr>
          </a:p>
          <a:p>
            <a:endParaRPr lang="en-GB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39B18-0A1C-475B-9BC1-09481F647541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38725-3701-4AF8-890B-F38F01032BCD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3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62000"/>
            <a:ext cx="8153400" cy="5486400"/>
          </a:xfrm>
        </p:spPr>
        <p:txBody>
          <a:bodyPr>
            <a:normAutofit fontScale="70000" lnSpcReduction="20000"/>
          </a:bodyPr>
          <a:lstStyle/>
          <a:p>
            <a:pPr marL="82296" indent="0" algn="ctr">
              <a:buNone/>
            </a:pPr>
            <a:r>
              <a:rPr lang="en-US" sz="4600" b="1" u="sng" dirty="0" smtClean="0"/>
              <a:t>Components of Individual Birth Plan;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The woman should know her </a:t>
            </a:r>
            <a:r>
              <a:rPr lang="en-US" u="sng" dirty="0"/>
              <a:t>Expected Date of Delivery</a:t>
            </a:r>
            <a:r>
              <a:rPr lang="en-US" dirty="0"/>
              <a:t> (EDD</a:t>
            </a:r>
            <a:r>
              <a:rPr lang="en-US" dirty="0" smtClean="0"/>
              <a:t>)</a:t>
            </a:r>
            <a:endParaRPr lang="en-US" dirty="0"/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u="sng" dirty="0"/>
              <a:t>danger signs in pregnancy</a:t>
            </a:r>
            <a:r>
              <a:rPr lang="en-US" dirty="0"/>
              <a:t>, </a:t>
            </a:r>
            <a:r>
              <a:rPr lang="en-US" u="sng" dirty="0"/>
              <a:t>childbirth</a:t>
            </a:r>
            <a:r>
              <a:rPr lang="en-US" dirty="0"/>
              <a:t> and the </a:t>
            </a:r>
            <a:r>
              <a:rPr lang="en-US" u="sng" dirty="0"/>
              <a:t>postpartum</a:t>
            </a:r>
            <a:r>
              <a:rPr lang="en-US" dirty="0"/>
              <a:t> period.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u="sng" dirty="0"/>
              <a:t>danger signs for the newborn</a:t>
            </a:r>
            <a:r>
              <a:rPr lang="en-US" dirty="0"/>
              <a:t>.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She </a:t>
            </a:r>
            <a:r>
              <a:rPr lang="en-US" dirty="0"/>
              <a:t>should </a:t>
            </a:r>
            <a:r>
              <a:rPr lang="en-US" dirty="0" smtClean="0"/>
              <a:t>identify a </a:t>
            </a:r>
            <a:r>
              <a:rPr lang="en-US" u="sng" dirty="0" smtClean="0"/>
              <a:t>skilled birth attendant </a:t>
            </a:r>
            <a:r>
              <a:rPr lang="en-US" dirty="0"/>
              <a:t>at her </a:t>
            </a:r>
            <a:r>
              <a:rPr lang="en-US" dirty="0" smtClean="0"/>
              <a:t>delivery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She should also identify a </a:t>
            </a:r>
            <a:r>
              <a:rPr lang="en-US" u="sng" dirty="0" smtClean="0"/>
              <a:t>healthcare facility</a:t>
            </a:r>
            <a:r>
              <a:rPr lang="en-US" dirty="0" smtClean="0"/>
              <a:t> for delivery  </a:t>
            </a:r>
            <a:endParaRPr lang="en-US" dirty="0"/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She </a:t>
            </a:r>
            <a:r>
              <a:rPr lang="en-US" dirty="0"/>
              <a:t>should be advised to identify a </a:t>
            </a:r>
            <a:r>
              <a:rPr lang="en-US" u="sng" dirty="0"/>
              <a:t>birth companion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u="sng" dirty="0" smtClean="0"/>
              <a:t>means of transport </a:t>
            </a:r>
            <a:r>
              <a:rPr lang="en-US" dirty="0"/>
              <a:t>she will use before, during </a:t>
            </a:r>
            <a:r>
              <a:rPr lang="en-US" dirty="0" err="1"/>
              <a:t>labour</a:t>
            </a:r>
            <a:r>
              <a:rPr lang="en-US" dirty="0"/>
              <a:t> and after delivery  if complications arise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she will raise </a:t>
            </a:r>
            <a:r>
              <a:rPr lang="en-US" u="sng" dirty="0"/>
              <a:t>funds</a:t>
            </a:r>
            <a:r>
              <a:rPr lang="en-US" dirty="0"/>
              <a:t> for transport, delivery charges and for essential items/supplies </a:t>
            </a:r>
            <a:r>
              <a:rPr lang="en-US" dirty="0" smtClean="0"/>
              <a:t>as well as for emergency.</a:t>
            </a:r>
            <a:endParaRPr lang="en-US" dirty="0"/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Identification </a:t>
            </a:r>
            <a:r>
              <a:rPr lang="en-US" dirty="0"/>
              <a:t>of possible </a:t>
            </a:r>
            <a:r>
              <a:rPr lang="en-US" u="sng" dirty="0"/>
              <a:t>blood donors</a:t>
            </a:r>
            <a:r>
              <a:rPr lang="en-US" dirty="0"/>
              <a:t> in case of </a:t>
            </a:r>
            <a:r>
              <a:rPr lang="en-US" dirty="0" err="1"/>
              <a:t>haemorrhage</a:t>
            </a:r>
            <a:r>
              <a:rPr lang="en-US" dirty="0"/>
              <a:t>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Her </a:t>
            </a:r>
            <a:r>
              <a:rPr lang="en-US" u="sng" dirty="0"/>
              <a:t>postpartum contraception plans</a:t>
            </a:r>
            <a:r>
              <a:rPr lang="en-US" dirty="0"/>
              <a:t> and subsequent reproductive goals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u="sng" dirty="0"/>
              <a:t>decision maker</a:t>
            </a:r>
            <a:r>
              <a:rPr lang="en-US" dirty="0"/>
              <a:t> is identified in case of emergency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30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28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effectLst/>
              </a:rPr>
              <a:t>7. Complications and Danger Signs</a:t>
            </a:r>
            <a:endParaRPr lang="en-US" sz="32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866888" cy="5334000"/>
          </a:xfrm>
        </p:spPr>
        <p:txBody>
          <a:bodyPr>
            <a:normAutofit fontScale="85000" lnSpcReduction="20000"/>
          </a:bodyPr>
          <a:lstStyle/>
          <a:p>
            <a:r>
              <a:rPr lang="en-US" sz="3300" u="sng" dirty="0" smtClean="0"/>
              <a:t>Advice/counsel</a:t>
            </a:r>
            <a:r>
              <a:rPr lang="en-US" sz="3300" dirty="0" smtClean="0"/>
              <a:t> the mother on possible complications </a:t>
            </a:r>
            <a:r>
              <a:rPr lang="en-US" sz="3300" dirty="0"/>
              <a:t>and danger </a:t>
            </a:r>
            <a:r>
              <a:rPr lang="en-US" sz="3300" dirty="0" smtClean="0"/>
              <a:t>signs during </a:t>
            </a:r>
            <a:r>
              <a:rPr lang="en-US" sz="3300" dirty="0"/>
              <a:t>pregnancy, </a:t>
            </a:r>
            <a:r>
              <a:rPr lang="en-US" sz="3300" dirty="0" err="1"/>
              <a:t>labour</a:t>
            </a:r>
            <a:r>
              <a:rPr lang="en-US" sz="3300" dirty="0"/>
              <a:t> and postpartum period </a:t>
            </a:r>
          </a:p>
          <a:p>
            <a:r>
              <a:rPr lang="en-US" b="1" i="1" dirty="0" smtClean="0"/>
              <a:t>Danger </a:t>
            </a:r>
            <a:r>
              <a:rPr lang="en-US" b="1" i="1" dirty="0"/>
              <a:t>signs in </a:t>
            </a:r>
            <a:r>
              <a:rPr lang="en-US" b="1" i="1" dirty="0" smtClean="0"/>
              <a:t>pregnancy;</a:t>
            </a:r>
          </a:p>
          <a:p>
            <a:pPr lvl="2">
              <a:buFont typeface="Gill Sans MT" pitchFamily="34" charset="0"/>
              <a:buChar char="–"/>
            </a:pPr>
            <a:r>
              <a:rPr lang="en-US" sz="3000" dirty="0" smtClean="0"/>
              <a:t>Bleeding </a:t>
            </a:r>
            <a:r>
              <a:rPr lang="en-US" sz="3000" dirty="0"/>
              <a:t>per vagina </a:t>
            </a:r>
          </a:p>
          <a:p>
            <a:pPr lvl="2">
              <a:buFont typeface="Gill Sans MT" pitchFamily="34" charset="0"/>
              <a:buChar char="–"/>
            </a:pPr>
            <a:r>
              <a:rPr lang="en-US" sz="3500" dirty="0" smtClean="0"/>
              <a:t>Bleeding  </a:t>
            </a:r>
            <a:endParaRPr lang="en-US" sz="3500" dirty="0"/>
          </a:p>
          <a:p>
            <a:pPr lvl="2">
              <a:buFont typeface="Gill Sans MT" pitchFamily="34" charset="0"/>
              <a:buChar char="–"/>
            </a:pPr>
            <a:r>
              <a:rPr lang="en-US" sz="3500" dirty="0" smtClean="0"/>
              <a:t>Drainage </a:t>
            </a:r>
            <a:r>
              <a:rPr lang="en-US" sz="3500" dirty="0"/>
              <a:t>of liquor </a:t>
            </a:r>
          </a:p>
          <a:p>
            <a:pPr lvl="2">
              <a:buFont typeface="Gill Sans MT" pitchFamily="34" charset="0"/>
              <a:buChar char="–"/>
            </a:pPr>
            <a:r>
              <a:rPr lang="en-US" sz="3500" dirty="0" smtClean="0"/>
              <a:t>Severe </a:t>
            </a:r>
            <a:r>
              <a:rPr lang="en-US" sz="3500" dirty="0"/>
              <a:t>abdominal pains </a:t>
            </a:r>
          </a:p>
          <a:p>
            <a:pPr lvl="2">
              <a:buFont typeface="Gill Sans MT" pitchFamily="34" charset="0"/>
              <a:buChar char="–"/>
            </a:pPr>
            <a:r>
              <a:rPr lang="en-US" sz="3500" dirty="0" smtClean="0"/>
              <a:t>Severe </a:t>
            </a:r>
            <a:r>
              <a:rPr lang="en-US" sz="3500" dirty="0"/>
              <a:t>headaches </a:t>
            </a:r>
          </a:p>
          <a:p>
            <a:pPr lvl="2">
              <a:buFont typeface="Gill Sans MT" pitchFamily="34" charset="0"/>
              <a:buChar char="–"/>
            </a:pPr>
            <a:r>
              <a:rPr lang="en-US" sz="3500" dirty="0" smtClean="0"/>
              <a:t>Generalized </a:t>
            </a:r>
            <a:r>
              <a:rPr lang="en-US" sz="3500" dirty="0"/>
              <a:t>body swelling </a:t>
            </a:r>
          </a:p>
          <a:p>
            <a:pPr lvl="2">
              <a:buFont typeface="Gill Sans MT" pitchFamily="34" charset="0"/>
              <a:buChar char="–"/>
            </a:pPr>
            <a:r>
              <a:rPr lang="en-US" sz="3500" dirty="0" smtClean="0"/>
              <a:t>Reduced </a:t>
            </a:r>
            <a:r>
              <a:rPr lang="en-US" sz="3500" dirty="0" err="1"/>
              <a:t>foetal</a:t>
            </a:r>
            <a:r>
              <a:rPr lang="en-US" sz="3500" dirty="0"/>
              <a:t> movements </a:t>
            </a:r>
          </a:p>
          <a:p>
            <a:pPr lvl="2">
              <a:buFont typeface="Gill Sans MT" pitchFamily="34" charset="0"/>
              <a:buChar char="–"/>
            </a:pPr>
            <a:r>
              <a:rPr lang="en-US" sz="3500" dirty="0" smtClean="0"/>
              <a:t>Convulsions</a:t>
            </a:r>
            <a:endParaRPr lang="en-US" sz="3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31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50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85800"/>
            <a:ext cx="7790688" cy="4419600"/>
          </a:xfrm>
        </p:spPr>
        <p:txBody>
          <a:bodyPr>
            <a:normAutofit/>
          </a:bodyPr>
          <a:lstStyle/>
          <a:p>
            <a:r>
              <a:rPr lang="en-US" b="1" i="1" dirty="0"/>
              <a:t>Danger signs in </a:t>
            </a:r>
            <a:r>
              <a:rPr lang="en-US" b="1" i="1" dirty="0" err="1" smtClean="0"/>
              <a:t>labour</a:t>
            </a:r>
            <a:r>
              <a:rPr lang="en-US" b="1" i="1" dirty="0" smtClean="0"/>
              <a:t>;</a:t>
            </a:r>
          </a:p>
          <a:p>
            <a:pPr lvl="1"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dirty="0" err="1" smtClean="0"/>
              <a:t>Labour</a:t>
            </a:r>
            <a:r>
              <a:rPr lang="en-US" dirty="0" smtClean="0"/>
              <a:t> </a:t>
            </a:r>
            <a:r>
              <a:rPr lang="en-US" dirty="0"/>
              <a:t>pains for more than 12 </a:t>
            </a:r>
            <a:r>
              <a:rPr lang="en-US" dirty="0" smtClean="0"/>
              <a:t>hours</a:t>
            </a:r>
            <a:endParaRPr lang="en-US" dirty="0"/>
          </a:p>
          <a:p>
            <a:pPr lvl="1"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dirty="0" smtClean="0"/>
              <a:t>Excessive </a:t>
            </a:r>
            <a:r>
              <a:rPr lang="en-US" dirty="0"/>
              <a:t>bleeding  </a:t>
            </a:r>
          </a:p>
          <a:p>
            <a:pPr lvl="1"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dirty="0" smtClean="0"/>
              <a:t>Ruptured </a:t>
            </a:r>
            <a:r>
              <a:rPr lang="en-US" dirty="0"/>
              <a:t>membranes without </a:t>
            </a:r>
            <a:r>
              <a:rPr lang="en-US" dirty="0" err="1"/>
              <a:t>labour</a:t>
            </a:r>
            <a:r>
              <a:rPr lang="en-US" dirty="0"/>
              <a:t> for more than 12 hours  </a:t>
            </a:r>
          </a:p>
          <a:p>
            <a:pPr lvl="1"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dirty="0" smtClean="0"/>
              <a:t>Convulsions </a:t>
            </a:r>
            <a:r>
              <a:rPr lang="en-US" dirty="0"/>
              <a:t>during </a:t>
            </a:r>
            <a:r>
              <a:rPr lang="en-US" dirty="0" err="1"/>
              <a:t>labour</a:t>
            </a:r>
            <a:r>
              <a:rPr lang="en-US" dirty="0"/>
              <a:t> </a:t>
            </a:r>
          </a:p>
          <a:p>
            <a:pPr lvl="1"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dirty="0" smtClean="0"/>
              <a:t>Loss </a:t>
            </a:r>
            <a:r>
              <a:rPr lang="en-US" dirty="0"/>
              <a:t>of consciousness </a:t>
            </a:r>
          </a:p>
          <a:p>
            <a:pPr lvl="1"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dirty="0" smtClean="0"/>
              <a:t>Cord</a:t>
            </a:r>
            <a:r>
              <a:rPr lang="en-US" dirty="0"/>
              <a:t>, arm or leg prolapse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32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19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85800"/>
            <a:ext cx="80010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b="1" i="1" u="sng" dirty="0"/>
              <a:t>Danger signs in postpartum period </a:t>
            </a:r>
            <a:r>
              <a:rPr lang="en-US" b="1" i="1" u="sng" dirty="0" smtClean="0"/>
              <a:t>(mother</a:t>
            </a:r>
            <a:r>
              <a:rPr lang="en-US" b="1" i="1" u="sng" dirty="0"/>
              <a:t>)</a:t>
            </a:r>
            <a:r>
              <a:rPr lang="en-US" b="1" i="1" dirty="0"/>
              <a:t> </a:t>
            </a:r>
          </a:p>
          <a:p>
            <a:pPr lvl="1"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sz="3000" dirty="0" smtClean="0"/>
              <a:t>Excessive </a:t>
            </a:r>
            <a:r>
              <a:rPr lang="en-US" sz="3000" dirty="0"/>
              <a:t>bleeding </a:t>
            </a:r>
          </a:p>
          <a:p>
            <a:pPr lvl="1"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sz="3000" dirty="0" smtClean="0"/>
              <a:t>Fever </a:t>
            </a:r>
            <a:endParaRPr lang="en-US" sz="3000" dirty="0"/>
          </a:p>
          <a:p>
            <a:pPr lvl="1"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sz="3000" dirty="0" smtClean="0"/>
              <a:t>Foul </a:t>
            </a:r>
            <a:r>
              <a:rPr lang="en-US" sz="3000" dirty="0"/>
              <a:t>smelling discharge </a:t>
            </a:r>
          </a:p>
          <a:p>
            <a:pPr lvl="1"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sz="3000" dirty="0" smtClean="0"/>
              <a:t>Abdominal </a:t>
            </a:r>
            <a:r>
              <a:rPr lang="en-US" sz="3000" dirty="0"/>
              <a:t>cramps or pains </a:t>
            </a:r>
          </a:p>
          <a:p>
            <a:pPr lvl="1"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sz="3000" dirty="0" smtClean="0"/>
              <a:t>Painful </a:t>
            </a:r>
            <a:r>
              <a:rPr lang="en-US" sz="3000" dirty="0"/>
              <a:t>breasts or cracked nipples </a:t>
            </a:r>
          </a:p>
          <a:p>
            <a:pPr lvl="1"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sz="3000" dirty="0" smtClean="0"/>
              <a:t>Mental </a:t>
            </a:r>
            <a:r>
              <a:rPr lang="en-US" sz="3000" dirty="0"/>
              <a:t>disturbances </a:t>
            </a:r>
          </a:p>
          <a:p>
            <a:pPr lvl="1"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sz="3000" dirty="0" smtClean="0"/>
              <a:t>Extreme </a:t>
            </a:r>
            <a:r>
              <a:rPr lang="en-US" sz="3000" dirty="0"/>
              <a:t>fatigue </a:t>
            </a:r>
          </a:p>
          <a:p>
            <a:pPr lvl="1"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sz="3000" dirty="0" smtClean="0"/>
              <a:t>Facial </a:t>
            </a:r>
            <a:r>
              <a:rPr lang="en-US" sz="3000" dirty="0"/>
              <a:t>or hand swelling </a:t>
            </a:r>
          </a:p>
          <a:p>
            <a:pPr lvl="1"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sz="3000" dirty="0" smtClean="0"/>
              <a:t>Headaches </a:t>
            </a:r>
            <a:endParaRPr lang="en-US" sz="3000" dirty="0"/>
          </a:p>
          <a:p>
            <a:pPr lvl="1"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sz="3000" dirty="0" smtClean="0"/>
              <a:t>Convulsions </a:t>
            </a:r>
            <a:endParaRPr lang="en-US" sz="3000" dirty="0"/>
          </a:p>
          <a:p>
            <a:pPr lvl="1"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sz="3000" dirty="0" smtClean="0"/>
              <a:t>Painful </a:t>
            </a:r>
            <a:r>
              <a:rPr lang="en-US" sz="3000" dirty="0"/>
              <a:t>calf muscles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33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164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7866888" cy="5410200"/>
          </a:xfrm>
        </p:spPr>
        <p:txBody>
          <a:bodyPr>
            <a:normAutofit fontScale="85000" lnSpcReduction="10000"/>
          </a:bodyPr>
          <a:lstStyle/>
          <a:p>
            <a:r>
              <a:rPr lang="en-US" sz="3300" b="1" i="1" u="sng" dirty="0"/>
              <a:t>Danger signs in postpartum period (newborn) </a:t>
            </a:r>
          </a:p>
          <a:p>
            <a:pPr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sz="3300" dirty="0" smtClean="0"/>
              <a:t>Fast </a:t>
            </a:r>
            <a:r>
              <a:rPr lang="en-US" sz="3300" dirty="0"/>
              <a:t>breathing(more than 60 breaths/minute) </a:t>
            </a:r>
          </a:p>
          <a:p>
            <a:pPr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sz="3300" dirty="0" smtClean="0"/>
              <a:t>Slow </a:t>
            </a:r>
            <a:r>
              <a:rPr lang="en-US" sz="3300" dirty="0"/>
              <a:t>breathing less than 30 breaths per minute </a:t>
            </a:r>
          </a:p>
          <a:p>
            <a:pPr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sz="3300" dirty="0" smtClean="0"/>
              <a:t>Severe </a:t>
            </a:r>
            <a:r>
              <a:rPr lang="en-US" sz="3300" dirty="0"/>
              <a:t>chest in-drawing </a:t>
            </a:r>
            <a:endParaRPr lang="en-US" sz="3300" dirty="0" smtClean="0"/>
          </a:p>
          <a:p>
            <a:pPr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sz="3300" dirty="0" smtClean="0"/>
              <a:t>Grunting </a:t>
            </a:r>
            <a:endParaRPr lang="en-US" sz="3300" dirty="0"/>
          </a:p>
          <a:p>
            <a:pPr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sz="3300" dirty="0" smtClean="0"/>
              <a:t>Umbilicus </a:t>
            </a:r>
            <a:r>
              <a:rPr lang="en-US" sz="3300" dirty="0"/>
              <a:t>draining pus /redness extending to skin </a:t>
            </a:r>
          </a:p>
          <a:p>
            <a:pPr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sz="3300" dirty="0"/>
              <a:t>Bleeding from umbilical stump/cut</a:t>
            </a:r>
          </a:p>
          <a:p>
            <a:pPr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sz="3300" dirty="0" smtClean="0"/>
              <a:t>Floppy </a:t>
            </a:r>
            <a:r>
              <a:rPr lang="en-US" sz="3300" dirty="0"/>
              <a:t>or stiff </a:t>
            </a:r>
          </a:p>
          <a:p>
            <a:pPr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sz="3300" dirty="0" smtClean="0"/>
              <a:t>Fever </a:t>
            </a:r>
            <a:r>
              <a:rPr lang="en-US" sz="3300" i="1" dirty="0" smtClean="0"/>
              <a:t>(Temp. 38</a:t>
            </a:r>
            <a:r>
              <a:rPr lang="en-US" sz="3300" i="1" baseline="30000" dirty="0" smtClean="0"/>
              <a:t>o</a:t>
            </a:r>
            <a:r>
              <a:rPr lang="en-US" sz="3300" i="1" dirty="0" smtClean="0"/>
              <a:t>C </a:t>
            </a:r>
            <a:r>
              <a:rPr lang="en-US" sz="3300" i="1" dirty="0"/>
              <a:t>and </a:t>
            </a:r>
            <a:r>
              <a:rPr lang="en-US" sz="3300" i="1" dirty="0" smtClean="0"/>
              <a:t>above)</a:t>
            </a:r>
            <a:endParaRPr lang="en-US" sz="3300" i="1" dirty="0"/>
          </a:p>
          <a:p>
            <a:pPr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sz="3300" dirty="0" smtClean="0"/>
              <a:t>Convulsions </a:t>
            </a:r>
            <a:endParaRPr lang="en-US" sz="3300" dirty="0"/>
          </a:p>
          <a:p>
            <a:pPr>
              <a:buClr>
                <a:srgbClr val="FF0000"/>
              </a:buClr>
              <a:buFont typeface="Gill Sans MT" pitchFamily="34" charset="0"/>
              <a:buChar char="–"/>
            </a:pPr>
            <a:r>
              <a:rPr lang="en-US" sz="3300" dirty="0" smtClean="0"/>
              <a:t>More </a:t>
            </a:r>
            <a:r>
              <a:rPr lang="en-US" sz="3300" dirty="0"/>
              <a:t>than 10 skin pustules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34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128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90688" cy="3429000"/>
          </a:xfrm>
        </p:spPr>
        <p:txBody>
          <a:bodyPr/>
          <a:lstStyle/>
          <a:p>
            <a:pPr marL="82296" indent="0">
              <a:buNone/>
            </a:pPr>
            <a:r>
              <a:rPr lang="en-US" b="1" dirty="0" smtClean="0"/>
              <a:t>NB: </a:t>
            </a:r>
          </a:p>
          <a:p>
            <a:r>
              <a:rPr lang="en-US" dirty="0"/>
              <a:t>Give advice on whom to call or where to go in case of any of the above complications / </a:t>
            </a:r>
            <a:r>
              <a:rPr lang="en-US" dirty="0" smtClean="0"/>
              <a:t>emergencies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35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42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782762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effectLst/>
              </a:rPr>
              <a:t>8. Health Promotion, Questions, Answers, Scheduling the next visit/appointment</a:t>
            </a:r>
            <a:endParaRPr lang="en-US" sz="36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866888" cy="4343400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Advice</a:t>
            </a:r>
            <a:r>
              <a:rPr lang="en-US" dirty="0"/>
              <a:t> on </a:t>
            </a:r>
            <a:r>
              <a:rPr lang="en-US" i="1" u="sng" dirty="0"/>
              <a:t>personal hygiene</a:t>
            </a:r>
            <a:r>
              <a:rPr lang="en-US" dirty="0"/>
              <a:t>, </a:t>
            </a:r>
            <a:r>
              <a:rPr lang="en-US" i="1" u="sng" dirty="0"/>
              <a:t>rest</a:t>
            </a:r>
            <a:r>
              <a:rPr lang="en-US" dirty="0"/>
              <a:t>, </a:t>
            </a:r>
            <a:r>
              <a:rPr lang="en-US" i="1" u="sng" dirty="0"/>
              <a:t>nutrition</a:t>
            </a:r>
            <a:r>
              <a:rPr lang="en-US" dirty="0"/>
              <a:t>, </a:t>
            </a:r>
            <a:r>
              <a:rPr lang="en-US" i="1" u="sng" dirty="0"/>
              <a:t>family planning</a:t>
            </a:r>
            <a:r>
              <a:rPr lang="en-US" dirty="0"/>
              <a:t>, </a:t>
            </a:r>
            <a:r>
              <a:rPr lang="en-US" i="1" u="sng" dirty="0"/>
              <a:t>malaria</a:t>
            </a:r>
            <a:r>
              <a:rPr lang="en-US" dirty="0"/>
              <a:t>, </a:t>
            </a:r>
            <a:r>
              <a:rPr lang="en-US" i="1" u="sng" dirty="0"/>
              <a:t>worm infestations</a:t>
            </a:r>
            <a:r>
              <a:rPr lang="en-US" dirty="0"/>
              <a:t>, </a:t>
            </a:r>
            <a:r>
              <a:rPr lang="en-US" i="1" u="sng" dirty="0"/>
              <a:t>HIV/AIDS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u="sng" dirty="0" smtClean="0"/>
              <a:t>clinic attendance</a:t>
            </a:r>
            <a:r>
              <a:rPr lang="en-US" dirty="0" smtClean="0"/>
              <a:t> for PMTCT</a:t>
            </a:r>
            <a:r>
              <a:rPr lang="en-US" dirty="0"/>
              <a:t>. </a:t>
            </a:r>
          </a:p>
          <a:p>
            <a:r>
              <a:rPr lang="en-US" dirty="0" smtClean="0"/>
              <a:t>Give </a:t>
            </a:r>
            <a:r>
              <a:rPr lang="en-US" u="sng" dirty="0"/>
              <a:t>advice on safer sex</a:t>
            </a:r>
            <a:r>
              <a:rPr lang="en-US" dirty="0"/>
              <a:t>.  Emphasize the risk of acquiring or transmitting HIV or STIs without </a:t>
            </a:r>
            <a:r>
              <a:rPr lang="en-US" dirty="0" smtClean="0"/>
              <a:t>the use </a:t>
            </a:r>
            <a:r>
              <a:rPr lang="en-US" dirty="0"/>
              <a:t>of condoms </a:t>
            </a:r>
          </a:p>
          <a:p>
            <a:r>
              <a:rPr lang="en-US" u="sng" dirty="0" smtClean="0"/>
              <a:t>Advise</a:t>
            </a:r>
            <a:r>
              <a:rPr lang="en-US" dirty="0" smtClean="0"/>
              <a:t> </a:t>
            </a:r>
            <a:r>
              <a:rPr lang="en-US" dirty="0"/>
              <a:t>women to </a:t>
            </a:r>
            <a:r>
              <a:rPr lang="en-US" u="sng" dirty="0"/>
              <a:t>stop the use of tobacco </a:t>
            </a:r>
            <a:r>
              <a:rPr lang="en-US" dirty="0"/>
              <a:t>(both smoking and chewing), alcohol and other harmful </a:t>
            </a:r>
            <a:r>
              <a:rPr lang="en-US" dirty="0" smtClean="0"/>
              <a:t>substances if she was using them,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36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43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868362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effectLst/>
              </a:rPr>
              <a:t>Cont</a:t>
            </a:r>
            <a:r>
              <a:rPr lang="en-US" sz="4000" b="1" dirty="0" smtClean="0">
                <a:effectLst/>
              </a:rPr>
              <a:t>’…</a:t>
            </a:r>
            <a:endParaRPr lang="en-US" sz="40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866888" cy="5334000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Counsel</a:t>
            </a:r>
            <a:r>
              <a:rPr lang="en-US" sz="2800" dirty="0" smtClean="0"/>
              <a:t> </a:t>
            </a:r>
            <a:r>
              <a:rPr lang="en-US" sz="2800" dirty="0"/>
              <a:t>on </a:t>
            </a:r>
            <a:r>
              <a:rPr lang="en-US" sz="2800" i="1" u="sng" dirty="0"/>
              <a:t>breast-feeding</a:t>
            </a:r>
            <a:r>
              <a:rPr lang="en-US" sz="2800" dirty="0"/>
              <a:t> of the last born child;  when to stop breast-feeding, generally </a:t>
            </a:r>
            <a:r>
              <a:rPr lang="en-US" sz="2800" dirty="0" smtClean="0"/>
              <a:t>until seven </a:t>
            </a:r>
            <a:r>
              <a:rPr lang="en-US" sz="2800" dirty="0"/>
              <a:t>months gestation (but avoid breastfeeding if there is history of habitual abortion)  </a:t>
            </a:r>
            <a:endParaRPr lang="en-US" sz="2800" dirty="0" smtClean="0"/>
          </a:p>
          <a:p>
            <a:r>
              <a:rPr lang="en-US" sz="2800" u="sng" dirty="0" smtClean="0"/>
              <a:t>Counsel</a:t>
            </a:r>
            <a:r>
              <a:rPr lang="en-US" sz="2800" dirty="0" smtClean="0"/>
              <a:t> </a:t>
            </a:r>
            <a:r>
              <a:rPr lang="en-US" sz="2800" dirty="0"/>
              <a:t>on </a:t>
            </a:r>
            <a:r>
              <a:rPr lang="en-US" sz="2800" u="sng" dirty="0"/>
              <a:t>exclusive</a:t>
            </a:r>
            <a:r>
              <a:rPr lang="en-US" sz="2800" dirty="0"/>
              <a:t> and </a:t>
            </a:r>
            <a:r>
              <a:rPr lang="en-US" sz="2800" u="sng" dirty="0"/>
              <a:t>early initiation</a:t>
            </a:r>
            <a:r>
              <a:rPr lang="en-US" sz="2800" dirty="0"/>
              <a:t> of </a:t>
            </a:r>
            <a:r>
              <a:rPr lang="en-US" sz="2800" dirty="0" smtClean="0"/>
              <a:t>breast-feeding </a:t>
            </a:r>
            <a:endParaRPr lang="en-US" sz="2800" dirty="0"/>
          </a:p>
          <a:p>
            <a:r>
              <a:rPr lang="en-US" sz="2800" u="sng" dirty="0" smtClean="0"/>
              <a:t>Counsel</a:t>
            </a:r>
            <a:r>
              <a:rPr lang="en-US" sz="2800" dirty="0" smtClean="0"/>
              <a:t> </a:t>
            </a:r>
            <a:r>
              <a:rPr lang="en-US" sz="2800" dirty="0"/>
              <a:t>on the </a:t>
            </a:r>
            <a:r>
              <a:rPr lang="en-US" sz="2800" u="sng" dirty="0"/>
              <a:t>signs of </a:t>
            </a:r>
            <a:r>
              <a:rPr lang="en-US" sz="2800" u="sng" dirty="0" err="1"/>
              <a:t>labour</a:t>
            </a:r>
            <a:r>
              <a:rPr lang="en-US" sz="2800" dirty="0"/>
              <a:t> (contractions, vaginal discharge, lower abdominal pains</a:t>
            </a:r>
            <a:r>
              <a:rPr lang="en-US" sz="2800" dirty="0" smtClean="0"/>
              <a:t>)</a:t>
            </a:r>
          </a:p>
          <a:p>
            <a:r>
              <a:rPr lang="en-US" sz="2800" u="sng" dirty="0"/>
              <a:t>In case of an emergency home delivery the mother should be encouraged to visit the health facility</a:t>
            </a:r>
            <a:r>
              <a:rPr lang="en-US" sz="2800" dirty="0"/>
              <a:t> within 48 </a:t>
            </a:r>
            <a:r>
              <a:rPr lang="en-US" sz="2800" dirty="0" smtClean="0"/>
              <a:t>hours for a </a:t>
            </a:r>
            <a:r>
              <a:rPr lang="en-US" sz="2800" dirty="0"/>
              <a:t>postnatal </a:t>
            </a:r>
            <a:r>
              <a:rPr lang="en-US" sz="2800" dirty="0" smtClean="0"/>
              <a:t>check-up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37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07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715962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effectLst/>
              </a:rPr>
              <a:t>Cont</a:t>
            </a:r>
            <a:r>
              <a:rPr lang="en-US" sz="3600" b="1" dirty="0" smtClean="0">
                <a:effectLst/>
              </a:rPr>
              <a:t>’…</a:t>
            </a:r>
            <a:endParaRPr lang="en-US" sz="36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7866888" cy="548640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Request</a:t>
            </a:r>
            <a:r>
              <a:rPr lang="en-US" dirty="0" smtClean="0"/>
              <a:t> </a:t>
            </a:r>
            <a:r>
              <a:rPr lang="en-US" dirty="0"/>
              <a:t>the woman to </a:t>
            </a:r>
            <a:r>
              <a:rPr lang="en-US" u="sng" dirty="0"/>
              <a:t>record</a:t>
            </a:r>
            <a:r>
              <a:rPr lang="en-US" dirty="0"/>
              <a:t> when she notes the first </a:t>
            </a:r>
            <a:r>
              <a:rPr lang="en-US" u="sng" dirty="0" err="1"/>
              <a:t>foetal</a:t>
            </a:r>
            <a:r>
              <a:rPr lang="en-US" u="sng" dirty="0"/>
              <a:t> movement </a:t>
            </a:r>
          </a:p>
          <a:p>
            <a:r>
              <a:rPr lang="en-US" dirty="0" smtClean="0"/>
              <a:t>Questions </a:t>
            </a:r>
            <a:r>
              <a:rPr lang="en-US" dirty="0"/>
              <a:t>&amp; </a:t>
            </a:r>
            <a:r>
              <a:rPr lang="en-US" dirty="0" smtClean="0"/>
              <a:t>answers allows time </a:t>
            </a:r>
            <a:r>
              <a:rPr lang="en-US" dirty="0"/>
              <a:t>for free communication </a:t>
            </a:r>
          </a:p>
          <a:p>
            <a:r>
              <a:rPr lang="en-US" u="sng" dirty="0" smtClean="0"/>
              <a:t>Advise</a:t>
            </a:r>
            <a:r>
              <a:rPr lang="en-US" dirty="0" smtClean="0"/>
              <a:t> </a:t>
            </a:r>
            <a:r>
              <a:rPr lang="en-US" dirty="0"/>
              <a:t>the woman to </a:t>
            </a:r>
            <a:r>
              <a:rPr lang="en-US" u="sng" dirty="0"/>
              <a:t>bring her partner</a:t>
            </a:r>
            <a:r>
              <a:rPr lang="en-US" dirty="0"/>
              <a:t> (or a family member or friend) to later ANC visits so that </a:t>
            </a:r>
            <a:r>
              <a:rPr lang="en-US" dirty="0" smtClean="0"/>
              <a:t>they </a:t>
            </a:r>
            <a:r>
              <a:rPr lang="en-US" dirty="0"/>
              <a:t>can be involved in the activities and can learn how to support the woman throughout her </a:t>
            </a:r>
            <a:r>
              <a:rPr lang="en-US" dirty="0" smtClean="0"/>
              <a:t>pregnancy</a:t>
            </a:r>
            <a:r>
              <a:rPr lang="en-US" dirty="0"/>
              <a:t>, childbirth and postnatal period </a:t>
            </a:r>
          </a:p>
          <a:p>
            <a:r>
              <a:rPr lang="en-US" u="sng" dirty="0" smtClean="0"/>
              <a:t>Schedule appointment </a:t>
            </a:r>
            <a:r>
              <a:rPr lang="en-US" dirty="0" smtClean="0"/>
              <a:t>as per recommendations (</a:t>
            </a:r>
            <a:r>
              <a:rPr lang="en-US" dirty="0"/>
              <a:t>state </a:t>
            </a:r>
            <a:r>
              <a:rPr lang="en-US" dirty="0" smtClean="0"/>
              <a:t>date</a:t>
            </a:r>
            <a:r>
              <a:rPr lang="en-US" dirty="0"/>
              <a:t>, </a:t>
            </a:r>
            <a:r>
              <a:rPr lang="en-US" dirty="0" smtClean="0"/>
              <a:t>and hour</a:t>
            </a:r>
            <a:r>
              <a:rPr lang="en-US" dirty="0"/>
              <a:t>). </a:t>
            </a:r>
            <a:r>
              <a:rPr lang="en-US" dirty="0" smtClean="0"/>
              <a:t>This should be written in the </a:t>
            </a:r>
            <a:r>
              <a:rPr lang="en-US" dirty="0"/>
              <a:t>woman’s antenatal card and in the </a:t>
            </a:r>
            <a:r>
              <a:rPr lang="en-US" dirty="0" smtClean="0"/>
              <a:t>clinic’s appointment </a:t>
            </a:r>
            <a:r>
              <a:rPr lang="en-US" dirty="0"/>
              <a:t>book.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38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308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944562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effectLst/>
              </a:rPr>
              <a:t>9. Documentation</a:t>
            </a:r>
            <a:endParaRPr lang="en-US" sz="36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790688" cy="4495800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Record</a:t>
            </a:r>
            <a:r>
              <a:rPr lang="en-US" sz="2800" dirty="0" smtClean="0"/>
              <a:t> all the relevant clinical findings in the </a:t>
            </a:r>
            <a:r>
              <a:rPr lang="en-US" sz="2800" u="sng" dirty="0" smtClean="0"/>
              <a:t>ANC register</a:t>
            </a:r>
            <a:r>
              <a:rPr lang="en-US" sz="2800" dirty="0" smtClean="0"/>
              <a:t> and the </a:t>
            </a:r>
            <a:r>
              <a:rPr lang="en-US" sz="2800" u="sng" dirty="0" smtClean="0"/>
              <a:t>client’s card/booklet</a:t>
            </a:r>
          </a:p>
          <a:p>
            <a:r>
              <a:rPr lang="en-US" sz="2800" dirty="0" smtClean="0"/>
              <a:t>Ensure that you maintain complete clinical </a:t>
            </a:r>
            <a:r>
              <a:rPr lang="en-US" sz="2800" dirty="0"/>
              <a:t>record. </a:t>
            </a:r>
            <a:endParaRPr lang="en-US" sz="2800" dirty="0" smtClean="0"/>
          </a:p>
          <a:p>
            <a:r>
              <a:rPr lang="en-US" sz="2800" dirty="0" smtClean="0"/>
              <a:t>Give </a:t>
            </a:r>
            <a:r>
              <a:rPr lang="en-US" sz="2800" dirty="0"/>
              <a:t>the ANC </a:t>
            </a:r>
            <a:r>
              <a:rPr lang="en-US" sz="2800" dirty="0" smtClean="0"/>
              <a:t>card/mother </a:t>
            </a:r>
            <a:r>
              <a:rPr lang="en-US" sz="2800" dirty="0"/>
              <a:t>child </a:t>
            </a:r>
            <a:r>
              <a:rPr lang="en-US" sz="2800" dirty="0" smtClean="0"/>
              <a:t>health booklet </a:t>
            </a:r>
            <a:r>
              <a:rPr lang="en-US" sz="2800" dirty="0"/>
              <a:t>to the patient and advise her to </a:t>
            </a:r>
            <a:r>
              <a:rPr lang="en-US" sz="2800" dirty="0" smtClean="0"/>
              <a:t>bring it </a:t>
            </a:r>
            <a:r>
              <a:rPr lang="en-US" sz="2800" dirty="0"/>
              <a:t>with her to all appointments she may have with any health services.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39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4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200800" cy="850106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effectLst/>
              </a:rPr>
              <a:t>Objectives </a:t>
            </a:r>
            <a:r>
              <a:rPr lang="en-US" b="1" u="sng" dirty="0">
                <a:effectLst/>
              </a:rPr>
              <a:t>of </a:t>
            </a:r>
            <a:r>
              <a:rPr lang="en-US" b="1" u="sng" dirty="0" smtClean="0">
                <a:effectLst/>
              </a:rPr>
              <a:t>FANC</a:t>
            </a:r>
            <a:endParaRPr lang="en-US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52736"/>
            <a:ext cx="8122096" cy="5500464"/>
          </a:xfrm>
        </p:spPr>
        <p:txBody>
          <a:bodyPr>
            <a:normAutofit fontScale="85000" lnSpcReduction="20000"/>
          </a:bodyPr>
          <a:lstStyle/>
          <a:p>
            <a:pPr marL="596646" indent="-514350">
              <a:buClrTx/>
              <a:buFont typeface="+mj-lt"/>
              <a:buAutoNum type="arabicPeriod"/>
            </a:pPr>
            <a:r>
              <a:rPr lang="en-US" u="sng" dirty="0" smtClean="0"/>
              <a:t>Early </a:t>
            </a:r>
            <a:r>
              <a:rPr lang="en-US" u="sng" dirty="0"/>
              <a:t>detection and treatment</a:t>
            </a:r>
            <a:r>
              <a:rPr lang="en-US" dirty="0"/>
              <a:t> of </a:t>
            </a:r>
            <a:r>
              <a:rPr lang="en-US" dirty="0" smtClean="0"/>
              <a:t>existing problems/diseases e.g. </a:t>
            </a:r>
            <a:r>
              <a:rPr lang="en-US" dirty="0" err="1"/>
              <a:t>A</a:t>
            </a:r>
            <a:r>
              <a:rPr lang="en-US" dirty="0" err="1" smtClean="0"/>
              <a:t>naemia</a:t>
            </a:r>
            <a:r>
              <a:rPr lang="en-US" dirty="0" smtClean="0"/>
              <a:t>, HTN, Diabetes, </a:t>
            </a:r>
            <a:r>
              <a:rPr lang="en-US" dirty="0" err="1" smtClean="0"/>
              <a:t>etc</a:t>
            </a:r>
            <a:endParaRPr lang="en-US" dirty="0"/>
          </a:p>
          <a:p>
            <a:pPr marL="596646" indent="-514350">
              <a:buClrTx/>
              <a:buFont typeface="+mj-lt"/>
              <a:buAutoNum type="arabicPeriod"/>
            </a:pPr>
            <a:r>
              <a:rPr lang="en-US" u="sng" dirty="0" smtClean="0"/>
              <a:t>Early detection and prevention </a:t>
            </a:r>
            <a:r>
              <a:rPr lang="en-US" u="sng" dirty="0"/>
              <a:t>of complications</a:t>
            </a:r>
            <a:r>
              <a:rPr lang="en-US" dirty="0"/>
              <a:t> using safe, simple and cost-effective </a:t>
            </a:r>
            <a:r>
              <a:rPr lang="en-US" dirty="0" smtClean="0"/>
              <a:t>interventions</a:t>
            </a:r>
          </a:p>
          <a:p>
            <a:pPr lvl="2">
              <a:buClrTx/>
              <a:buFont typeface="Wingdings" pitchFamily="2" charset="2"/>
              <a:buChar char="§"/>
            </a:pPr>
            <a:r>
              <a:rPr lang="en-US" sz="3000" i="1" dirty="0" smtClean="0"/>
              <a:t>Fe, </a:t>
            </a:r>
            <a:r>
              <a:rPr lang="en-US" sz="3000" i="1" dirty="0" err="1" smtClean="0"/>
              <a:t>Folate</a:t>
            </a:r>
            <a:r>
              <a:rPr lang="en-US" sz="3000" i="1" dirty="0" smtClean="0"/>
              <a:t>, ITNs, Hygiene,  </a:t>
            </a:r>
            <a:r>
              <a:rPr lang="en-US" sz="3000" i="1" dirty="0" err="1" smtClean="0"/>
              <a:t>antihelmintics</a:t>
            </a:r>
            <a:r>
              <a:rPr lang="en-US" sz="3000" i="1" dirty="0" smtClean="0"/>
              <a:t>.</a:t>
            </a:r>
            <a:endParaRPr lang="en-US" sz="3000" i="1" dirty="0"/>
          </a:p>
          <a:p>
            <a:pPr marL="596646" indent="-514350">
              <a:buClrTx/>
              <a:buFont typeface="+mj-lt"/>
              <a:buAutoNum type="arabicPeriod"/>
            </a:pPr>
            <a:r>
              <a:rPr lang="en-US" u="sng" dirty="0" smtClean="0"/>
              <a:t>Birth </a:t>
            </a:r>
            <a:r>
              <a:rPr lang="en-US" u="sng" dirty="0"/>
              <a:t>preparedness and complication </a:t>
            </a:r>
            <a:r>
              <a:rPr lang="en-US" u="sng" dirty="0" smtClean="0"/>
              <a:t>readiness</a:t>
            </a:r>
          </a:p>
          <a:p>
            <a:pPr marL="1060704" lvl="2" indent="-457200">
              <a:buClrTx/>
              <a:buFont typeface="Wingdings" pitchFamily="2" charset="2"/>
              <a:buChar char="§"/>
            </a:pPr>
            <a:r>
              <a:rPr lang="en-US" sz="3000" i="1" dirty="0" smtClean="0"/>
              <a:t>Availability of funds, transport, clothing, items, company, danger signs in pregnancy, </a:t>
            </a:r>
            <a:r>
              <a:rPr lang="en-US" sz="3000" i="1" dirty="0" err="1" smtClean="0"/>
              <a:t>labour</a:t>
            </a:r>
            <a:r>
              <a:rPr lang="en-US" sz="3000" i="1" dirty="0" smtClean="0"/>
              <a:t> etc.</a:t>
            </a:r>
            <a:endParaRPr lang="en-US" sz="3000" i="1" dirty="0"/>
          </a:p>
          <a:p>
            <a:pPr marL="596646" indent="-514350">
              <a:buClrTx/>
              <a:buFont typeface="+mj-lt"/>
              <a:buAutoNum type="arabicPeriod"/>
            </a:pPr>
            <a:r>
              <a:rPr lang="en-US" u="sng" dirty="0" smtClean="0"/>
              <a:t>Health promotion</a:t>
            </a:r>
            <a:r>
              <a:rPr lang="en-US" dirty="0" smtClean="0"/>
              <a:t> and </a:t>
            </a:r>
            <a:r>
              <a:rPr lang="en-US" u="sng" dirty="0" smtClean="0"/>
              <a:t>disease prevention </a:t>
            </a:r>
            <a:r>
              <a:rPr lang="en-US" dirty="0" smtClean="0"/>
              <a:t>using </a:t>
            </a:r>
            <a:r>
              <a:rPr lang="en-US" dirty="0"/>
              <a:t>health messages and counseling </a:t>
            </a:r>
            <a:r>
              <a:rPr lang="en-US" sz="3000" i="1" dirty="0" smtClean="0"/>
              <a:t>e.g. hygiene, nutrition, safe sex, FP, early and exclusive breastfeeding, newborn care.</a:t>
            </a:r>
            <a:endParaRPr lang="en-US" sz="3000" i="1" dirty="0"/>
          </a:p>
          <a:p>
            <a:pPr marL="596646" indent="-514350">
              <a:buClrTx/>
              <a:buFont typeface="+mj-lt"/>
              <a:buAutoNum type="arabicPeriod"/>
            </a:pPr>
            <a:r>
              <a:rPr lang="en-US" dirty="0" smtClean="0"/>
              <a:t>Provision </a:t>
            </a:r>
            <a:r>
              <a:rPr lang="en-US" dirty="0"/>
              <a:t>of </a:t>
            </a:r>
            <a:r>
              <a:rPr lang="en-US" u="sng" dirty="0"/>
              <a:t>care by a skilled </a:t>
            </a:r>
            <a:r>
              <a:rPr lang="en-US" u="sng" dirty="0" smtClean="0"/>
              <a:t>birth attendant</a:t>
            </a:r>
            <a:r>
              <a:rPr lang="en-US" dirty="0" smtClean="0"/>
              <a:t>, accredited health profession i.e. trained midwife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4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effectLst/>
              </a:rPr>
              <a:t>FANC 2</a:t>
            </a:r>
            <a:r>
              <a:rPr lang="en-US" sz="4000" b="1" u="sng" baseline="30000" dirty="0" smtClean="0">
                <a:effectLst/>
              </a:rPr>
              <a:t>ND</a:t>
            </a:r>
            <a:r>
              <a:rPr lang="en-US" sz="4000" b="1" u="sng" dirty="0" smtClean="0">
                <a:effectLst/>
              </a:rPr>
              <a:t> VISIT</a:t>
            </a:r>
            <a:endParaRPr lang="en-US" sz="40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943088" cy="5486400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dirty="0" smtClean="0"/>
              <a:t>1. </a:t>
            </a:r>
            <a:r>
              <a:rPr lang="en-US" b="1" u="sng" dirty="0" smtClean="0"/>
              <a:t>History:</a:t>
            </a:r>
            <a:r>
              <a:rPr lang="en-US" dirty="0" smtClean="0"/>
              <a:t> obtain </a:t>
            </a:r>
            <a:r>
              <a:rPr lang="en-US" dirty="0"/>
              <a:t>information on: </a:t>
            </a:r>
          </a:p>
          <a:p>
            <a:r>
              <a:rPr lang="en-US" i="1" dirty="0" smtClean="0"/>
              <a:t>Personal history;</a:t>
            </a:r>
            <a:endParaRPr lang="en-US" i="1" dirty="0"/>
          </a:p>
          <a:p>
            <a:pPr lvl="1"/>
            <a:r>
              <a:rPr lang="en-US" dirty="0" smtClean="0"/>
              <a:t>Note </a:t>
            </a:r>
            <a:r>
              <a:rPr lang="en-US" dirty="0"/>
              <a:t>any changes since first visit </a:t>
            </a:r>
          </a:p>
          <a:p>
            <a:pPr lvl="1"/>
            <a:r>
              <a:rPr lang="en-US" dirty="0" smtClean="0"/>
              <a:t>Check-up </a:t>
            </a:r>
            <a:r>
              <a:rPr lang="en-US" dirty="0"/>
              <a:t>on habits: smoking, alcohol, other </a:t>
            </a:r>
          </a:p>
          <a:p>
            <a:r>
              <a:rPr lang="en-US" i="1" dirty="0" smtClean="0"/>
              <a:t>Present pregnancy; </a:t>
            </a:r>
            <a:endParaRPr lang="en-US" i="1" dirty="0"/>
          </a:p>
          <a:p>
            <a:pPr lvl="1"/>
            <a:r>
              <a:rPr lang="en-US" dirty="0" smtClean="0"/>
              <a:t>Note </a:t>
            </a:r>
            <a:r>
              <a:rPr lang="en-US" dirty="0"/>
              <a:t>abnormal changes in body features or physical capacity (e.g. peripheral swelling, shortness of </a:t>
            </a:r>
            <a:r>
              <a:rPr lang="en-US" dirty="0" smtClean="0"/>
              <a:t>breath</a:t>
            </a:r>
            <a:r>
              <a:rPr lang="en-US" dirty="0"/>
              <a:t>), observed by the woman herself, by her partner, or other family members </a:t>
            </a:r>
            <a:endParaRPr lang="en-US" dirty="0" smtClean="0"/>
          </a:p>
          <a:p>
            <a:pPr lvl="1"/>
            <a:r>
              <a:rPr lang="en-US" dirty="0" smtClean="0"/>
              <a:t>Record </a:t>
            </a:r>
            <a:r>
              <a:rPr lang="en-US" dirty="0"/>
              <a:t>symptoms and events since first visit: e.g. pain, bleeding, vaginal discharge (amniotic fluid </a:t>
            </a:r>
            <a:r>
              <a:rPr lang="en-US" dirty="0" smtClean="0"/>
              <a:t>or </a:t>
            </a:r>
            <a:r>
              <a:rPr lang="en-US" dirty="0"/>
              <a:t>any other), and manage appropriately 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for signs and symptoms of </a:t>
            </a:r>
            <a:r>
              <a:rPr lang="en-US" dirty="0" err="1"/>
              <a:t>anaemia</a:t>
            </a:r>
            <a:r>
              <a:rPr lang="en-US" dirty="0"/>
              <a:t>. </a:t>
            </a:r>
          </a:p>
          <a:p>
            <a:pPr lvl="1"/>
            <a:r>
              <a:rPr lang="en-US" dirty="0" smtClean="0"/>
              <a:t>Note </a:t>
            </a:r>
            <a:r>
              <a:rPr lang="en-US" dirty="0" err="1"/>
              <a:t>foetal</a:t>
            </a:r>
            <a:r>
              <a:rPr lang="en-US" dirty="0"/>
              <a:t> movements; record time of first recognition </a:t>
            </a:r>
          </a:p>
          <a:p>
            <a:pPr lvl="1"/>
            <a:r>
              <a:rPr lang="en-US" dirty="0" smtClean="0"/>
              <a:t>Review </a:t>
            </a:r>
            <a:r>
              <a:rPr lang="en-US" dirty="0"/>
              <a:t>the </a:t>
            </a:r>
            <a:r>
              <a:rPr lang="en-US" dirty="0" smtClean="0"/>
              <a:t>individualized </a:t>
            </a:r>
            <a:r>
              <a:rPr lang="en-US" dirty="0"/>
              <a:t>birth plan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40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82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38200"/>
            <a:ext cx="7790688" cy="54102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Obstetric </a:t>
            </a:r>
            <a:r>
              <a:rPr lang="en-US" i="1" dirty="0" smtClean="0"/>
              <a:t>history; </a:t>
            </a:r>
            <a:endParaRPr lang="en-US" i="1" dirty="0"/>
          </a:p>
          <a:p>
            <a:pPr lvl="1"/>
            <a:r>
              <a:rPr lang="en-US" dirty="0"/>
              <a:t>Review relevant issues of obstetric history as recorded at first visit. </a:t>
            </a:r>
          </a:p>
          <a:p>
            <a:r>
              <a:rPr lang="en-US" i="1" dirty="0"/>
              <a:t>Medical </a:t>
            </a:r>
            <a:r>
              <a:rPr lang="en-US" i="1" dirty="0" smtClean="0"/>
              <a:t>history;</a:t>
            </a:r>
            <a:endParaRPr lang="en-US" i="1" dirty="0"/>
          </a:p>
          <a:p>
            <a:pPr lvl="1"/>
            <a:r>
              <a:rPr lang="en-US" dirty="0"/>
              <a:t>Review relevant issues of medical history as recorded at first visit </a:t>
            </a:r>
          </a:p>
          <a:p>
            <a:pPr lvl="1"/>
            <a:r>
              <a:rPr lang="en-US" dirty="0" smtClean="0"/>
              <a:t>Note </a:t>
            </a:r>
            <a:r>
              <a:rPr lang="en-US" dirty="0"/>
              <a:t>any inter-current diseases, injuries, or other conditions since first visit </a:t>
            </a:r>
          </a:p>
          <a:p>
            <a:pPr lvl="1"/>
            <a:r>
              <a:rPr lang="en-US" dirty="0"/>
              <a:t>Note intake of medicines, e.g. </a:t>
            </a:r>
            <a:r>
              <a:rPr lang="en-US" dirty="0" smtClean="0"/>
              <a:t>anti-TBs,  ARTs </a:t>
            </a:r>
            <a:r>
              <a:rPr lang="en-US" dirty="0"/>
              <a:t>and check on compliance </a:t>
            </a:r>
          </a:p>
          <a:p>
            <a:pPr lvl="1"/>
            <a:r>
              <a:rPr lang="en-US" dirty="0"/>
              <a:t>Iron and </a:t>
            </a:r>
            <a:r>
              <a:rPr lang="en-US" dirty="0" err="1"/>
              <a:t>folate</a:t>
            </a:r>
            <a:r>
              <a:rPr lang="en-US" dirty="0"/>
              <a:t> intake: check on compliance </a:t>
            </a:r>
          </a:p>
          <a:p>
            <a:pPr lvl="1"/>
            <a:r>
              <a:rPr lang="en-US" dirty="0"/>
              <a:t>Note other medical consultations, hospitalization or sick-leave since last visit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41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790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866888" cy="4038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800" b="1" dirty="0" smtClean="0"/>
              <a:t>2. Perform Physical Examination </a:t>
            </a:r>
            <a:endParaRPr lang="en-US" sz="2800" b="1" dirty="0"/>
          </a:p>
          <a:p>
            <a:r>
              <a:rPr lang="en-US" sz="2800" dirty="0" smtClean="0"/>
              <a:t>Take vital signs especially BP </a:t>
            </a:r>
            <a:r>
              <a:rPr lang="en-US" sz="2800" dirty="0"/>
              <a:t>and </a:t>
            </a:r>
            <a:r>
              <a:rPr lang="en-US" sz="2800" dirty="0" smtClean="0"/>
              <a:t>HR (pulse) </a:t>
            </a:r>
            <a:endParaRPr lang="en-US" sz="2800" dirty="0"/>
          </a:p>
          <a:p>
            <a:r>
              <a:rPr lang="en-US" sz="2800" dirty="0" smtClean="0"/>
              <a:t>Measure Fundal </a:t>
            </a:r>
            <a:r>
              <a:rPr lang="en-US" sz="2800" dirty="0"/>
              <a:t>height  </a:t>
            </a:r>
          </a:p>
          <a:p>
            <a:r>
              <a:rPr lang="en-US" sz="2800" dirty="0" smtClean="0"/>
              <a:t>Check for </a:t>
            </a:r>
            <a:r>
              <a:rPr lang="en-US" sz="2800" dirty="0" err="1" smtClean="0"/>
              <a:t>oedema</a:t>
            </a:r>
            <a:r>
              <a:rPr lang="en-US" sz="2800" dirty="0"/>
              <a:t> </a:t>
            </a:r>
            <a:r>
              <a:rPr lang="en-US" sz="2800" dirty="0" smtClean="0"/>
              <a:t>and other </a:t>
            </a:r>
            <a:r>
              <a:rPr lang="en-US" sz="2800" dirty="0"/>
              <a:t>signs of </a:t>
            </a:r>
            <a:r>
              <a:rPr lang="en-US" sz="2800" dirty="0" smtClean="0"/>
              <a:t>disease e.g. shortness </a:t>
            </a:r>
            <a:r>
              <a:rPr lang="en-US" sz="2800" dirty="0"/>
              <a:t>of breath, coughing</a:t>
            </a:r>
            <a:r>
              <a:rPr lang="en-US" sz="2800" dirty="0" smtClean="0"/>
              <a:t>, etc.</a:t>
            </a:r>
            <a:endParaRPr lang="en-US" sz="2800" dirty="0"/>
          </a:p>
          <a:p>
            <a:r>
              <a:rPr lang="en-US" sz="2800" dirty="0" smtClean="0"/>
              <a:t>Do vaginal examination only if indicated</a:t>
            </a:r>
            <a:r>
              <a:rPr lang="en-US" sz="2800" dirty="0"/>
              <a:t>. </a:t>
            </a:r>
            <a:r>
              <a:rPr lang="en-US" sz="2800" dirty="0" smtClean="0"/>
              <a:t>If  </a:t>
            </a:r>
            <a:r>
              <a:rPr lang="en-US" sz="2800" dirty="0"/>
              <a:t>patient </a:t>
            </a:r>
            <a:r>
              <a:rPr lang="en-US" sz="2800" dirty="0" smtClean="0"/>
              <a:t>is bleeding or spotting</a:t>
            </a:r>
            <a:r>
              <a:rPr lang="en-US" sz="2800" dirty="0"/>
              <a:t>, </a:t>
            </a:r>
            <a:r>
              <a:rPr lang="en-US" sz="2800" dirty="0" smtClean="0"/>
              <a:t>do not perform vaginal examination </a:t>
            </a:r>
            <a:r>
              <a:rPr lang="en-US" sz="2800" dirty="0"/>
              <a:t>but refer for further management.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42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74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90688" cy="4953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u="sng" dirty="0" smtClean="0"/>
              <a:t>3. Investigations;</a:t>
            </a:r>
          </a:p>
          <a:p>
            <a:r>
              <a:rPr lang="en-US" dirty="0" smtClean="0"/>
              <a:t>Perform </a:t>
            </a:r>
            <a:r>
              <a:rPr lang="en-US" dirty="0"/>
              <a:t>the following tests: </a:t>
            </a:r>
          </a:p>
          <a:p>
            <a:pPr lvl="1">
              <a:buFont typeface="Gill Sans MT" pitchFamily="34" charset="0"/>
              <a:buChar char="–"/>
            </a:pPr>
            <a:r>
              <a:rPr lang="en-US" b="1" i="1" u="sng" dirty="0" smtClean="0"/>
              <a:t>Urine</a:t>
            </a:r>
            <a:r>
              <a:rPr lang="en-US" dirty="0"/>
              <a:t>: repeat multiple dipstick test to detect urinary-tract infection, proteinuria, and sugar </a:t>
            </a:r>
            <a:endParaRPr lang="en-US" dirty="0" smtClean="0"/>
          </a:p>
          <a:p>
            <a:pPr lvl="1">
              <a:buFont typeface="Gill Sans MT" pitchFamily="34" charset="0"/>
              <a:buChar char="–"/>
            </a:pPr>
            <a:r>
              <a:rPr lang="en-US" b="1" i="1" u="sng" dirty="0" smtClean="0"/>
              <a:t>Blood</a:t>
            </a:r>
            <a:r>
              <a:rPr lang="en-US" b="1" i="1" u="sng" dirty="0"/>
              <a:t>:</a:t>
            </a:r>
            <a:r>
              <a:rPr lang="en-US" dirty="0"/>
              <a:t>  repeat  </a:t>
            </a:r>
            <a:r>
              <a:rPr lang="en-US" dirty="0" err="1"/>
              <a:t>Hb</a:t>
            </a:r>
            <a:r>
              <a:rPr lang="en-US" dirty="0"/>
              <a:t>  if  </a:t>
            </a:r>
            <a:r>
              <a:rPr lang="en-US" dirty="0" err="1"/>
              <a:t>Hb</a:t>
            </a:r>
            <a:r>
              <a:rPr lang="en-US" dirty="0"/>
              <a:t>  at  first  visit  was  below  7.0  g/m1  or  signs  of  </a:t>
            </a:r>
            <a:r>
              <a:rPr lang="en-US" dirty="0" err="1"/>
              <a:t>anaemia</a:t>
            </a:r>
            <a:r>
              <a:rPr lang="en-US" dirty="0"/>
              <a:t>  are  detected  on </a:t>
            </a:r>
            <a:r>
              <a:rPr lang="en-US" dirty="0" smtClean="0"/>
              <a:t>examination</a:t>
            </a:r>
            <a:r>
              <a:rPr lang="en-US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43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35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792162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effectLst/>
              </a:rPr>
              <a:t>4. Interventions</a:t>
            </a:r>
            <a:endParaRPr lang="en-US" sz="36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866888" cy="5257800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dirty="0" smtClean="0"/>
              <a:t>Implement </a:t>
            </a:r>
            <a:r>
              <a:rPr lang="en-US" dirty="0"/>
              <a:t>the following interventions: </a:t>
            </a:r>
          </a:p>
          <a:p>
            <a:r>
              <a:rPr lang="en-US" dirty="0" smtClean="0"/>
              <a:t>Continue to give second dose of iron and </a:t>
            </a:r>
            <a:r>
              <a:rPr lang="en-US" dirty="0" err="1" smtClean="0"/>
              <a:t>folate</a:t>
            </a:r>
            <a:r>
              <a:rPr lang="en-US" dirty="0" smtClean="0"/>
              <a:t> if </a:t>
            </a:r>
            <a:r>
              <a:rPr lang="en-US" dirty="0" err="1" smtClean="0"/>
              <a:t>Hb</a:t>
            </a:r>
            <a:r>
              <a:rPr lang="en-US" dirty="0" smtClean="0"/>
              <a:t> is &gt;7 g/dl; but if </a:t>
            </a:r>
            <a:r>
              <a:rPr lang="en-US" dirty="0" err="1"/>
              <a:t>Hb</a:t>
            </a:r>
            <a:r>
              <a:rPr lang="en-US" dirty="0"/>
              <a:t> is &lt;7.0 </a:t>
            </a:r>
            <a:r>
              <a:rPr lang="en-US" dirty="0" smtClean="0"/>
              <a:t>g/dl</a:t>
            </a:r>
            <a:r>
              <a:rPr lang="en-US" dirty="0"/>
              <a:t>, consider further investigations </a:t>
            </a:r>
          </a:p>
          <a:p>
            <a:r>
              <a:rPr lang="en-US" dirty="0" smtClean="0"/>
              <a:t>If </a:t>
            </a:r>
            <a:r>
              <a:rPr lang="en-US" dirty="0" err="1"/>
              <a:t>bacteriuria</a:t>
            </a:r>
            <a:r>
              <a:rPr lang="en-US" dirty="0"/>
              <a:t> was treated at first visit and test is still positive, consider culture, change treatment </a:t>
            </a:r>
            <a:r>
              <a:rPr lang="en-US" dirty="0" smtClean="0"/>
              <a:t>and/or </a:t>
            </a:r>
            <a:r>
              <a:rPr lang="en-US" dirty="0"/>
              <a:t>refer </a:t>
            </a:r>
          </a:p>
          <a:p>
            <a:r>
              <a:rPr lang="en-US" dirty="0" smtClean="0"/>
              <a:t>Give second dose of tetanus </a:t>
            </a:r>
            <a:r>
              <a:rPr lang="en-US" dirty="0"/>
              <a:t>toxoid in line with national guidelines  </a:t>
            </a:r>
          </a:p>
          <a:p>
            <a:r>
              <a:rPr lang="en-US" dirty="0" smtClean="0"/>
              <a:t>Administer IPT in </a:t>
            </a:r>
            <a:r>
              <a:rPr lang="en-US" dirty="0"/>
              <a:t>malaria endemic </a:t>
            </a:r>
            <a:r>
              <a:rPr lang="en-US" dirty="0" smtClean="0"/>
              <a:t>areas as </a:t>
            </a:r>
            <a:r>
              <a:rPr lang="en-US" dirty="0"/>
              <a:t>per national guidelines  </a:t>
            </a:r>
          </a:p>
          <a:p>
            <a:r>
              <a:rPr lang="en-US" dirty="0" smtClean="0"/>
              <a:t>Administer </a:t>
            </a:r>
            <a:r>
              <a:rPr lang="en-US" dirty="0" err="1"/>
              <a:t>mebendazole</a:t>
            </a:r>
            <a:r>
              <a:rPr lang="en-US" dirty="0"/>
              <a:t> 500mg stat after 1st trimester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44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7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90688" cy="1036638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effectLst/>
              </a:rPr>
              <a:t>5. </a:t>
            </a:r>
            <a:r>
              <a:rPr lang="en-US" sz="3200" b="1" u="sng" dirty="0">
                <a:effectLst/>
              </a:rPr>
              <a:t>Re-assess for complications and possible </a:t>
            </a:r>
            <a:r>
              <a:rPr lang="en-US" sz="3200" b="1" u="sng" dirty="0" smtClean="0">
                <a:effectLst/>
              </a:rPr>
              <a:t>referral</a:t>
            </a:r>
            <a:endParaRPr lang="en-US" sz="32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866888" cy="5105400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 smtClean="0"/>
              <a:t>Reassess</a:t>
            </a:r>
            <a:r>
              <a:rPr lang="en-US" sz="3600" dirty="0" smtClean="0"/>
              <a:t>  </a:t>
            </a:r>
            <a:r>
              <a:rPr lang="en-US" sz="3600" dirty="0"/>
              <a:t>whether  the  woman  has  developed  any  </a:t>
            </a:r>
            <a:r>
              <a:rPr lang="en-US" sz="3600" b="1" dirty="0"/>
              <a:t>new  complications  </a:t>
            </a:r>
            <a:r>
              <a:rPr lang="en-US" sz="3600" dirty="0"/>
              <a:t>since  first  visit,  and </a:t>
            </a:r>
            <a:r>
              <a:rPr lang="en-US" sz="3600" dirty="0" smtClean="0"/>
              <a:t>refer/manage </a:t>
            </a:r>
            <a:r>
              <a:rPr lang="en-US" sz="3600" dirty="0"/>
              <a:t>appropriately </a:t>
            </a:r>
            <a:r>
              <a:rPr lang="en-US" sz="3600" dirty="0" smtClean="0"/>
              <a:t>e.g.</a:t>
            </a:r>
            <a:endParaRPr lang="en-US" sz="3600" dirty="0"/>
          </a:p>
          <a:p>
            <a:pPr lvl="1">
              <a:buFont typeface="Gill Sans MT" pitchFamily="34" charset="0"/>
              <a:buChar char="–"/>
            </a:pPr>
            <a:r>
              <a:rPr lang="en-US" sz="3300" dirty="0" err="1" smtClean="0"/>
              <a:t>Hb</a:t>
            </a:r>
            <a:r>
              <a:rPr lang="en-US" sz="3300" dirty="0" smtClean="0"/>
              <a:t>  </a:t>
            </a:r>
            <a:r>
              <a:rPr lang="en-US" sz="3300" dirty="0"/>
              <a:t>&lt;7.0 g/ml at first and present (second) visit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300" dirty="0" smtClean="0"/>
              <a:t>APH </a:t>
            </a:r>
            <a:r>
              <a:rPr lang="en-US" sz="3300" dirty="0"/>
              <a:t>/ spotting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300" dirty="0" smtClean="0"/>
              <a:t>high </a:t>
            </a:r>
            <a:r>
              <a:rPr lang="en-US" sz="3300" dirty="0"/>
              <a:t>blood pressure  (&gt;140/90 mm Hg):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300" dirty="0" err="1" smtClean="0"/>
              <a:t>foetal</a:t>
            </a:r>
            <a:r>
              <a:rPr lang="en-US" sz="3300" dirty="0" smtClean="0"/>
              <a:t> </a:t>
            </a:r>
            <a:r>
              <a:rPr lang="en-US" sz="3300" dirty="0"/>
              <a:t>growth restriction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300" dirty="0" smtClean="0"/>
              <a:t>gestation </a:t>
            </a:r>
            <a:r>
              <a:rPr lang="en-US" sz="3300" dirty="0"/>
              <a:t>diabetes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300" dirty="0" smtClean="0"/>
              <a:t>reduced </a:t>
            </a:r>
            <a:r>
              <a:rPr lang="en-US" sz="3300" dirty="0" err="1"/>
              <a:t>foetal</a:t>
            </a:r>
            <a:r>
              <a:rPr lang="en-US" sz="3300" dirty="0"/>
              <a:t> movement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300" dirty="0" err="1" smtClean="0"/>
              <a:t>polyhydramnios</a:t>
            </a:r>
            <a:r>
              <a:rPr lang="en-US" sz="3300" dirty="0" smtClean="0"/>
              <a:t> </a:t>
            </a:r>
            <a:endParaRPr lang="en-US" sz="3300" dirty="0"/>
          </a:p>
          <a:p>
            <a:pPr lvl="1">
              <a:buFont typeface="Gill Sans MT" pitchFamily="34" charset="0"/>
              <a:buChar char="–"/>
            </a:pPr>
            <a:r>
              <a:rPr lang="en-US" sz="3300" dirty="0" smtClean="0"/>
              <a:t>malnutrition </a:t>
            </a:r>
            <a:endParaRPr lang="en-US" sz="3300" dirty="0"/>
          </a:p>
          <a:p>
            <a:pPr lvl="1">
              <a:buFont typeface="Gill Sans MT" pitchFamily="34" charset="0"/>
              <a:buChar char="–"/>
            </a:pPr>
            <a:r>
              <a:rPr lang="en-US" sz="3300" dirty="0" smtClean="0"/>
              <a:t>opportunistic </a:t>
            </a:r>
            <a:r>
              <a:rPr lang="en-US" sz="3300" dirty="0"/>
              <a:t>infections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300" dirty="0" smtClean="0"/>
              <a:t>any </a:t>
            </a:r>
            <a:r>
              <a:rPr lang="en-US" sz="3300" dirty="0"/>
              <a:t>other alarming symptoms or signs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45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9226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09600"/>
            <a:ext cx="7866888" cy="5867400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b="1" u="sng" dirty="0" smtClean="0"/>
              <a:t>5. Advice</a:t>
            </a:r>
            <a:r>
              <a:rPr lang="en-US" b="1" u="sng" dirty="0"/>
              <a:t>, questions and answers, and scheduling the next </a:t>
            </a:r>
            <a:r>
              <a:rPr lang="en-US" b="1" u="sng" dirty="0" smtClean="0"/>
              <a:t>appointment; </a:t>
            </a:r>
            <a:endParaRPr lang="en-US" b="1" u="sng" dirty="0"/>
          </a:p>
          <a:p>
            <a:r>
              <a:rPr lang="en-US" dirty="0" smtClean="0"/>
              <a:t>Repeat </a:t>
            </a:r>
            <a:r>
              <a:rPr lang="en-US" dirty="0"/>
              <a:t>all the advice given at the first visit </a:t>
            </a:r>
          </a:p>
          <a:p>
            <a:r>
              <a:rPr lang="en-US" dirty="0" smtClean="0"/>
              <a:t>Allow the mother to ask questions and answer them; this also allows time </a:t>
            </a:r>
            <a:r>
              <a:rPr lang="en-US" dirty="0"/>
              <a:t>for </a:t>
            </a:r>
            <a:r>
              <a:rPr lang="en-US" dirty="0" smtClean="0"/>
              <a:t>free communication </a:t>
            </a:r>
            <a:endParaRPr lang="en-US" dirty="0"/>
          </a:p>
          <a:p>
            <a:r>
              <a:rPr lang="en-US" dirty="0" smtClean="0"/>
              <a:t>Schedule </a:t>
            </a:r>
            <a:r>
              <a:rPr lang="en-US" dirty="0"/>
              <a:t>the next appointment </a:t>
            </a:r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b="1" u="sng" dirty="0" smtClean="0"/>
              <a:t>6. Maintain </a:t>
            </a:r>
            <a:r>
              <a:rPr lang="en-US" b="1" u="sng" dirty="0"/>
              <a:t>complete </a:t>
            </a:r>
            <a:r>
              <a:rPr lang="en-US" b="1" u="sng" dirty="0" smtClean="0"/>
              <a:t>records;</a:t>
            </a:r>
            <a:endParaRPr lang="en-US" b="1" u="sng" dirty="0"/>
          </a:p>
          <a:p>
            <a:r>
              <a:rPr lang="en-US" dirty="0"/>
              <a:t>Complete clinic record. </a:t>
            </a:r>
            <a:endParaRPr lang="en-US" dirty="0" smtClean="0"/>
          </a:p>
          <a:p>
            <a:r>
              <a:rPr lang="en-US" dirty="0" smtClean="0"/>
              <a:t>Give </a:t>
            </a:r>
            <a:r>
              <a:rPr lang="en-US" dirty="0"/>
              <a:t>the ANC card /mother child booklet to the patient and advise her to bring it </a:t>
            </a:r>
            <a:r>
              <a:rPr lang="en-US" dirty="0" smtClean="0"/>
              <a:t>with </a:t>
            </a:r>
            <a:r>
              <a:rPr lang="en-US" dirty="0"/>
              <a:t>her to all appointments she may have with any health services.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46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8572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715962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effectLst/>
              </a:rPr>
              <a:t>FANC 3</a:t>
            </a:r>
            <a:r>
              <a:rPr lang="en-US" sz="3600" b="1" u="sng" baseline="30000" dirty="0" smtClean="0">
                <a:effectLst/>
              </a:rPr>
              <a:t>RD</a:t>
            </a:r>
            <a:r>
              <a:rPr lang="en-US" sz="3600" b="1" u="sng" dirty="0" smtClean="0">
                <a:effectLst/>
              </a:rPr>
              <a:t> VISIT</a:t>
            </a:r>
            <a:endParaRPr lang="en-US" sz="36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7943088" cy="5562600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dirty="0" smtClean="0"/>
              <a:t>1. </a:t>
            </a:r>
            <a:r>
              <a:rPr lang="en-US" b="1" u="sng" dirty="0" smtClean="0"/>
              <a:t>History</a:t>
            </a:r>
            <a:r>
              <a:rPr lang="en-US" b="1" dirty="0" smtClean="0"/>
              <a:t>; </a:t>
            </a:r>
            <a:r>
              <a:rPr lang="en-US" dirty="0" smtClean="0"/>
              <a:t>obtain </a:t>
            </a:r>
            <a:r>
              <a:rPr lang="en-US" dirty="0"/>
              <a:t>information on: </a:t>
            </a:r>
          </a:p>
          <a:p>
            <a:r>
              <a:rPr lang="en-US" i="1" dirty="0" smtClean="0"/>
              <a:t>Personal history; </a:t>
            </a:r>
            <a:endParaRPr lang="en-US" i="1" dirty="0"/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Note </a:t>
            </a:r>
            <a:r>
              <a:rPr lang="en-US" dirty="0"/>
              <a:t>any changes since second visit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Check-up </a:t>
            </a:r>
            <a:r>
              <a:rPr lang="en-US" dirty="0"/>
              <a:t>on habits: smoking, alcohol, </a:t>
            </a:r>
            <a:r>
              <a:rPr lang="en-US" dirty="0" smtClean="0"/>
              <a:t>etc. </a:t>
            </a:r>
            <a:endParaRPr lang="en-US" dirty="0"/>
          </a:p>
          <a:p>
            <a:r>
              <a:rPr lang="en-US" i="1" dirty="0" smtClean="0"/>
              <a:t>Present pregnancy;</a:t>
            </a:r>
            <a:endParaRPr lang="en-US" i="1" dirty="0"/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Note </a:t>
            </a:r>
            <a:r>
              <a:rPr lang="en-US" dirty="0"/>
              <a:t>abnormal changes in body features or physical capacity (e.g. peripheral swelling, shortness of </a:t>
            </a:r>
            <a:r>
              <a:rPr lang="en-US" dirty="0" smtClean="0"/>
              <a:t>breath</a:t>
            </a:r>
            <a:r>
              <a:rPr lang="en-US" dirty="0"/>
              <a:t>), observed by the woman herself, by her partner, or other family </a:t>
            </a:r>
            <a:r>
              <a:rPr lang="en-US" dirty="0" smtClean="0"/>
              <a:t>members),</a:t>
            </a:r>
            <a:endParaRPr lang="en-US" dirty="0"/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Record  </a:t>
            </a:r>
            <a:r>
              <a:rPr lang="en-US" dirty="0"/>
              <a:t>symptoms  and  events  since  second  visit:  e.g.  pain,  bleeding,  vaginal  discharge  (amniotic </a:t>
            </a:r>
            <a:r>
              <a:rPr lang="en-US" dirty="0" smtClean="0"/>
              <a:t>fluid </a:t>
            </a:r>
            <a:r>
              <a:rPr lang="en-US" dirty="0"/>
              <a:t>or any other), and manage appropriately </a:t>
            </a:r>
            <a:endParaRPr lang="en-US" dirty="0" smtClean="0"/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Check </a:t>
            </a:r>
            <a:r>
              <a:rPr lang="en-US" dirty="0"/>
              <a:t>for signs and symptoms of </a:t>
            </a:r>
            <a:r>
              <a:rPr lang="en-US" dirty="0" err="1"/>
              <a:t>anaemia</a:t>
            </a:r>
            <a:r>
              <a:rPr lang="en-US" dirty="0"/>
              <a:t>.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Note </a:t>
            </a:r>
            <a:r>
              <a:rPr lang="en-US" dirty="0" err="1"/>
              <a:t>foetal</a:t>
            </a:r>
            <a:r>
              <a:rPr lang="en-US" dirty="0"/>
              <a:t> movements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Review </a:t>
            </a:r>
            <a:r>
              <a:rPr lang="en-US" dirty="0"/>
              <a:t>the </a:t>
            </a:r>
            <a:r>
              <a:rPr lang="en-US" dirty="0" smtClean="0"/>
              <a:t>individualized </a:t>
            </a:r>
            <a:r>
              <a:rPr lang="en-US" dirty="0"/>
              <a:t>birth plan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47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365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943088" cy="53340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Obstetric </a:t>
            </a:r>
            <a:r>
              <a:rPr lang="en-US" i="1" dirty="0" smtClean="0"/>
              <a:t>history; </a:t>
            </a:r>
            <a:endParaRPr lang="en-US" i="1" dirty="0"/>
          </a:p>
          <a:p>
            <a:pPr lvl="1">
              <a:buFont typeface="Gill Sans MT" pitchFamily="34" charset="0"/>
              <a:buChar char="–"/>
            </a:pPr>
            <a:r>
              <a:rPr lang="en-US" sz="3000" dirty="0"/>
              <a:t>Review relevant issues of obstetric history as recorded at first visit. </a:t>
            </a:r>
          </a:p>
          <a:p>
            <a:r>
              <a:rPr lang="en-US" sz="3400" i="1" dirty="0"/>
              <a:t>Medical </a:t>
            </a:r>
            <a:r>
              <a:rPr lang="en-US" sz="3400" i="1" dirty="0" smtClean="0"/>
              <a:t>history; </a:t>
            </a:r>
            <a:endParaRPr lang="en-US" sz="3400" i="1" dirty="0"/>
          </a:p>
          <a:p>
            <a:pPr lvl="1">
              <a:buFont typeface="Gill Sans MT" pitchFamily="34" charset="0"/>
              <a:buChar char="–"/>
            </a:pPr>
            <a:r>
              <a:rPr lang="en-US" sz="3000" dirty="0"/>
              <a:t>Review relevant issues of medical history as recorded at first and second visit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000" dirty="0"/>
              <a:t>Note any inter-current diseases, injuries, or other conditions since second visit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000" dirty="0"/>
              <a:t>Note intake of medicines, e.g. anti-TB, </a:t>
            </a:r>
            <a:r>
              <a:rPr lang="en-US" sz="3000" dirty="0" smtClean="0"/>
              <a:t> ARTs </a:t>
            </a:r>
            <a:r>
              <a:rPr lang="en-US" sz="3000" dirty="0"/>
              <a:t>and check on compliance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000" dirty="0"/>
              <a:t>Iron and </a:t>
            </a:r>
            <a:r>
              <a:rPr lang="en-US" sz="3000" dirty="0" err="1"/>
              <a:t>folate</a:t>
            </a:r>
            <a:r>
              <a:rPr lang="en-US" sz="3000" dirty="0"/>
              <a:t> intake: check on compliance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000" dirty="0"/>
              <a:t>Note other medical consultations, hospitalization or sick-leave since last visit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48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2415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90688" cy="808038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effectLst/>
              </a:rPr>
              <a:t>2. Physical Examination</a:t>
            </a:r>
            <a:endParaRPr lang="en-US" sz="36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 smtClean="0"/>
              <a:t>Perform </a:t>
            </a:r>
            <a:r>
              <a:rPr lang="en-US" dirty="0"/>
              <a:t>physical </a:t>
            </a:r>
            <a:r>
              <a:rPr lang="en-US" dirty="0" smtClean="0"/>
              <a:t>examination;</a:t>
            </a:r>
            <a:endParaRPr lang="en-US" dirty="0"/>
          </a:p>
          <a:p>
            <a:r>
              <a:rPr lang="en-US" sz="2800" dirty="0" smtClean="0"/>
              <a:t>Measure BP, HR (pulse), fundal </a:t>
            </a:r>
            <a:r>
              <a:rPr lang="en-US" sz="2800" dirty="0"/>
              <a:t>height  </a:t>
            </a:r>
          </a:p>
          <a:p>
            <a:r>
              <a:rPr lang="en-US" sz="2800" dirty="0" smtClean="0"/>
              <a:t>Palpate </a:t>
            </a:r>
            <a:r>
              <a:rPr lang="en-US" sz="2800" dirty="0"/>
              <a:t>abdomen for multiple pregnancy </a:t>
            </a:r>
          </a:p>
          <a:p>
            <a:r>
              <a:rPr lang="en-US" sz="2800" dirty="0" smtClean="0"/>
              <a:t>Check for edema and other </a:t>
            </a:r>
            <a:r>
              <a:rPr lang="en-US" sz="2800" dirty="0"/>
              <a:t>signs of </a:t>
            </a:r>
            <a:r>
              <a:rPr lang="en-US" sz="2800" dirty="0" smtClean="0"/>
              <a:t>disease: shortness </a:t>
            </a:r>
            <a:r>
              <a:rPr lang="en-US" sz="2800" dirty="0"/>
              <a:t>of breath, coughing, others. </a:t>
            </a:r>
          </a:p>
          <a:p>
            <a:r>
              <a:rPr lang="en-US" sz="2800" dirty="0" smtClean="0"/>
              <a:t>Do VE only if indicated</a:t>
            </a:r>
            <a:r>
              <a:rPr lang="en-US" sz="2800" dirty="0"/>
              <a:t>.  If </a:t>
            </a:r>
            <a:r>
              <a:rPr lang="en-US" sz="2800" dirty="0" smtClean="0"/>
              <a:t>patient is bleeding or  </a:t>
            </a:r>
            <a:r>
              <a:rPr lang="en-US" sz="2800" dirty="0"/>
              <a:t>spotting, </a:t>
            </a:r>
            <a:r>
              <a:rPr lang="en-US" sz="2800" dirty="0" smtClean="0"/>
              <a:t>do not perform VE refer </a:t>
            </a:r>
            <a:r>
              <a:rPr lang="en-US" sz="2800" dirty="0"/>
              <a:t>for further management.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49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4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778098"/>
          </a:xfrm>
        </p:spPr>
        <p:txBody>
          <a:bodyPr/>
          <a:lstStyle/>
          <a:p>
            <a:pPr algn="ctr"/>
            <a:r>
              <a:rPr lang="en-GB" b="1" u="sng" dirty="0" smtClean="0">
                <a:effectLst/>
                <a:cs typeface="Times New Roman" pitchFamily="18" charset="0"/>
              </a:rPr>
              <a:t>The FANC System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8064896" cy="52565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Privacy/confidentiality are assured &amp; ensured.</a:t>
            </a:r>
          </a:p>
          <a:p>
            <a:r>
              <a:rPr lang="en-US" dirty="0" smtClean="0">
                <a:latin typeface="+mj-lt"/>
                <a:cs typeface="Times New Roman" pitchFamily="18" charset="0"/>
              </a:rPr>
              <a:t>Continuous care provided by same provider. </a:t>
            </a:r>
          </a:p>
          <a:p>
            <a:r>
              <a:rPr lang="en-US" dirty="0" smtClean="0">
                <a:latin typeface="+mj-lt"/>
                <a:cs typeface="Times New Roman" pitchFamily="18" charset="0"/>
              </a:rPr>
              <a:t>Promotes partner/support person involvement </a:t>
            </a:r>
          </a:p>
          <a:p>
            <a:r>
              <a:rPr lang="en-US" dirty="0" smtClean="0">
                <a:latin typeface="+mj-lt"/>
                <a:cs typeface="Times New Roman" pitchFamily="18" charset="0"/>
              </a:rPr>
              <a:t>Adheres to national protocols</a:t>
            </a:r>
          </a:p>
          <a:p>
            <a:r>
              <a:rPr lang="en-US" dirty="0" smtClean="0">
                <a:latin typeface="+mj-lt"/>
                <a:cs typeface="Times New Roman" pitchFamily="18" charset="0"/>
              </a:rPr>
              <a:t>Referral facilitated</a:t>
            </a:r>
          </a:p>
          <a:p>
            <a:r>
              <a:rPr lang="en-US" dirty="0" smtClean="0">
                <a:latin typeface="+mj-lt"/>
                <a:cs typeface="Times New Roman" pitchFamily="18" charset="0"/>
              </a:rPr>
              <a:t>ANC, PNC and family planning services are linked and housed within the same location if possible</a:t>
            </a:r>
          </a:p>
          <a:p>
            <a:endParaRPr lang="en-GB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C92D3-C772-4B2D-9444-D8CEB21C061C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B43CE-48B6-4516-9EEF-698C61C0EA52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5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3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90688" cy="4953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u="sng" dirty="0" smtClean="0"/>
              <a:t>3. </a:t>
            </a:r>
            <a:r>
              <a:rPr lang="en-US" sz="3600" b="1" u="sng" dirty="0" smtClean="0"/>
              <a:t>Investigations;</a:t>
            </a:r>
          </a:p>
          <a:p>
            <a:r>
              <a:rPr lang="en-US" dirty="0" smtClean="0"/>
              <a:t>Perform </a:t>
            </a:r>
            <a:r>
              <a:rPr lang="en-US" dirty="0"/>
              <a:t>the following tests: </a:t>
            </a:r>
          </a:p>
          <a:p>
            <a:pPr lvl="1">
              <a:buFont typeface="Gill Sans MT" pitchFamily="34" charset="0"/>
              <a:buChar char="–"/>
            </a:pPr>
            <a:r>
              <a:rPr lang="en-US" b="1" i="1" u="sng" dirty="0" smtClean="0"/>
              <a:t>Urine</a:t>
            </a:r>
            <a:r>
              <a:rPr lang="en-US" dirty="0"/>
              <a:t>: repeat multiple dipstick test to detect urinary-tract infection, proteinuria, and sugar </a:t>
            </a:r>
            <a:endParaRPr lang="en-US" dirty="0" smtClean="0"/>
          </a:p>
          <a:p>
            <a:pPr lvl="1">
              <a:buFont typeface="Gill Sans MT" pitchFamily="34" charset="0"/>
              <a:buChar char="–"/>
            </a:pPr>
            <a:r>
              <a:rPr lang="en-US" b="1" i="1" u="sng" dirty="0" smtClean="0"/>
              <a:t>Blood</a:t>
            </a:r>
            <a:r>
              <a:rPr lang="en-US" b="1" i="1" u="sng" dirty="0"/>
              <a:t>:</a:t>
            </a:r>
            <a:r>
              <a:rPr lang="en-US" dirty="0"/>
              <a:t>  repeat </a:t>
            </a:r>
            <a:r>
              <a:rPr lang="en-US" dirty="0" err="1" smtClean="0"/>
              <a:t>Hb</a:t>
            </a:r>
            <a:r>
              <a:rPr lang="en-US" dirty="0" smtClean="0"/>
              <a:t> if at second </a:t>
            </a:r>
            <a:r>
              <a:rPr lang="en-US" dirty="0"/>
              <a:t>visit </a:t>
            </a:r>
            <a:r>
              <a:rPr lang="en-US" dirty="0" smtClean="0"/>
              <a:t>it </a:t>
            </a:r>
            <a:r>
              <a:rPr lang="en-US" dirty="0"/>
              <a:t>was  below </a:t>
            </a:r>
            <a:r>
              <a:rPr lang="en-US" dirty="0" smtClean="0"/>
              <a:t>7.0 g/d1 or signs of </a:t>
            </a:r>
            <a:r>
              <a:rPr lang="en-US" dirty="0" err="1" smtClean="0"/>
              <a:t>anaemia</a:t>
            </a:r>
            <a:r>
              <a:rPr lang="en-US" dirty="0" smtClean="0"/>
              <a:t> are detected  </a:t>
            </a:r>
            <a:r>
              <a:rPr lang="en-US" dirty="0"/>
              <a:t>on </a:t>
            </a:r>
            <a:r>
              <a:rPr lang="en-US" dirty="0" smtClean="0"/>
              <a:t>examination</a:t>
            </a:r>
            <a:r>
              <a:rPr lang="en-US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50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18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792162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effectLst/>
              </a:rPr>
              <a:t>4. Interventions</a:t>
            </a:r>
            <a:endParaRPr lang="en-US" sz="36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866888" cy="5029200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dirty="0" smtClean="0"/>
              <a:t>Implement </a:t>
            </a:r>
            <a:r>
              <a:rPr lang="en-US" dirty="0"/>
              <a:t>the following interventions: </a:t>
            </a:r>
          </a:p>
          <a:p>
            <a:r>
              <a:rPr lang="en-US" dirty="0" smtClean="0"/>
              <a:t>Continue to give second dose of iron and </a:t>
            </a:r>
            <a:r>
              <a:rPr lang="en-US" dirty="0" err="1" smtClean="0"/>
              <a:t>folate</a:t>
            </a:r>
            <a:r>
              <a:rPr lang="en-US" dirty="0" smtClean="0"/>
              <a:t> if </a:t>
            </a:r>
            <a:r>
              <a:rPr lang="en-US" dirty="0" err="1" smtClean="0"/>
              <a:t>Hb</a:t>
            </a:r>
            <a:r>
              <a:rPr lang="en-US" dirty="0" smtClean="0"/>
              <a:t> is &gt;7 g/dl; but if </a:t>
            </a:r>
            <a:r>
              <a:rPr lang="en-US" dirty="0" err="1"/>
              <a:t>Hb</a:t>
            </a:r>
            <a:r>
              <a:rPr lang="en-US" dirty="0"/>
              <a:t> is &lt;7.0 </a:t>
            </a:r>
            <a:r>
              <a:rPr lang="en-US" dirty="0" smtClean="0"/>
              <a:t>g/dl</a:t>
            </a:r>
            <a:r>
              <a:rPr lang="en-US" dirty="0"/>
              <a:t>, consider further investigations </a:t>
            </a:r>
          </a:p>
          <a:p>
            <a:r>
              <a:rPr lang="en-US" dirty="0" smtClean="0"/>
              <a:t>If </a:t>
            </a:r>
            <a:r>
              <a:rPr lang="en-US" dirty="0" err="1"/>
              <a:t>bacteriuria</a:t>
            </a:r>
            <a:r>
              <a:rPr lang="en-US" dirty="0"/>
              <a:t> was treated at first visit and test is still positive, consider culture, change treatment </a:t>
            </a:r>
            <a:r>
              <a:rPr lang="en-US" dirty="0" smtClean="0"/>
              <a:t>and/or </a:t>
            </a:r>
            <a:r>
              <a:rPr lang="en-US" dirty="0"/>
              <a:t>refer </a:t>
            </a:r>
          </a:p>
          <a:p>
            <a:r>
              <a:rPr lang="en-US" dirty="0" smtClean="0"/>
              <a:t>Give tetanus </a:t>
            </a:r>
            <a:r>
              <a:rPr lang="en-US" dirty="0"/>
              <a:t>toxoid in line with national guidelines  </a:t>
            </a:r>
          </a:p>
          <a:p>
            <a:r>
              <a:rPr lang="en-US" dirty="0" smtClean="0"/>
              <a:t>Administer IPT in malaria </a:t>
            </a:r>
            <a:r>
              <a:rPr lang="en-US" dirty="0"/>
              <a:t>endemic </a:t>
            </a:r>
            <a:r>
              <a:rPr lang="en-US" dirty="0" smtClean="0"/>
              <a:t>areas as </a:t>
            </a:r>
            <a:r>
              <a:rPr lang="en-US" dirty="0"/>
              <a:t>per national </a:t>
            </a:r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51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07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90688" cy="1036638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effectLst/>
              </a:rPr>
              <a:t>5. </a:t>
            </a:r>
            <a:r>
              <a:rPr lang="en-US" sz="3200" b="1" u="sng" dirty="0">
                <a:effectLst/>
              </a:rPr>
              <a:t>Re-assess for complications and possible </a:t>
            </a:r>
            <a:r>
              <a:rPr lang="en-US" sz="3200" b="1" u="sng" dirty="0" smtClean="0">
                <a:effectLst/>
              </a:rPr>
              <a:t>referral</a:t>
            </a:r>
            <a:endParaRPr lang="en-US" sz="32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866888" cy="5105400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 smtClean="0"/>
              <a:t>Reassess</a:t>
            </a:r>
            <a:r>
              <a:rPr lang="en-US" sz="3600" dirty="0" smtClean="0"/>
              <a:t>  </a:t>
            </a:r>
            <a:r>
              <a:rPr lang="en-US" sz="3600" dirty="0"/>
              <a:t>whether  the  woman  has  developed  any  </a:t>
            </a:r>
            <a:r>
              <a:rPr lang="en-US" sz="3600" b="1" dirty="0"/>
              <a:t>new  complications  </a:t>
            </a:r>
            <a:r>
              <a:rPr lang="en-US" sz="3600" dirty="0"/>
              <a:t>since </a:t>
            </a:r>
            <a:r>
              <a:rPr lang="en-US" sz="3600" dirty="0" smtClean="0"/>
              <a:t>the subsequent  visits </a:t>
            </a:r>
            <a:r>
              <a:rPr lang="en-US" sz="3600" dirty="0"/>
              <a:t>and </a:t>
            </a:r>
            <a:r>
              <a:rPr lang="en-US" sz="3600" dirty="0" smtClean="0"/>
              <a:t>refer/manage </a:t>
            </a:r>
            <a:r>
              <a:rPr lang="en-US" sz="3600" dirty="0"/>
              <a:t>appropriately </a:t>
            </a:r>
            <a:r>
              <a:rPr lang="en-US" sz="3600" dirty="0" smtClean="0"/>
              <a:t>e.g.</a:t>
            </a:r>
            <a:endParaRPr lang="en-US" sz="3600" dirty="0"/>
          </a:p>
          <a:p>
            <a:pPr lvl="1">
              <a:buFont typeface="Gill Sans MT" pitchFamily="34" charset="0"/>
              <a:buChar char="–"/>
            </a:pPr>
            <a:r>
              <a:rPr lang="en-US" sz="3300" dirty="0" err="1" smtClean="0"/>
              <a:t>Hb</a:t>
            </a:r>
            <a:r>
              <a:rPr lang="en-US" sz="3300" dirty="0" smtClean="0"/>
              <a:t>  </a:t>
            </a:r>
            <a:r>
              <a:rPr lang="en-US" sz="3300" dirty="0"/>
              <a:t>&lt;7.0 g/ml at first and present (second) visit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300" dirty="0" smtClean="0"/>
              <a:t>APH </a:t>
            </a:r>
            <a:r>
              <a:rPr lang="en-US" sz="3300" dirty="0"/>
              <a:t>/ spotting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300" dirty="0" smtClean="0"/>
              <a:t>high </a:t>
            </a:r>
            <a:r>
              <a:rPr lang="en-US" sz="3300" dirty="0"/>
              <a:t>blood pressure  (&gt;140/90 mm Hg):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300" dirty="0" err="1" smtClean="0"/>
              <a:t>foetal</a:t>
            </a:r>
            <a:r>
              <a:rPr lang="en-US" sz="3300" dirty="0" smtClean="0"/>
              <a:t> </a:t>
            </a:r>
            <a:r>
              <a:rPr lang="en-US" sz="3300" dirty="0"/>
              <a:t>growth restriction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300" dirty="0" smtClean="0"/>
              <a:t>gestation </a:t>
            </a:r>
            <a:r>
              <a:rPr lang="en-US" sz="3300" dirty="0"/>
              <a:t>diabetes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300" dirty="0" smtClean="0"/>
              <a:t>reduced </a:t>
            </a:r>
            <a:r>
              <a:rPr lang="en-US" sz="3300" dirty="0" err="1"/>
              <a:t>foetal</a:t>
            </a:r>
            <a:r>
              <a:rPr lang="en-US" sz="3300" dirty="0"/>
              <a:t> movement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300" dirty="0" err="1" smtClean="0"/>
              <a:t>polyhydramnios</a:t>
            </a:r>
            <a:r>
              <a:rPr lang="en-US" sz="3300" dirty="0" smtClean="0"/>
              <a:t> </a:t>
            </a:r>
            <a:endParaRPr lang="en-US" sz="3300" dirty="0"/>
          </a:p>
          <a:p>
            <a:pPr lvl="1">
              <a:buFont typeface="Gill Sans MT" pitchFamily="34" charset="0"/>
              <a:buChar char="–"/>
            </a:pPr>
            <a:r>
              <a:rPr lang="en-US" sz="3300" dirty="0" smtClean="0"/>
              <a:t>malnutrition </a:t>
            </a:r>
            <a:endParaRPr lang="en-US" sz="3300" dirty="0"/>
          </a:p>
          <a:p>
            <a:pPr lvl="1">
              <a:buFont typeface="Gill Sans MT" pitchFamily="34" charset="0"/>
              <a:buChar char="–"/>
            </a:pPr>
            <a:r>
              <a:rPr lang="en-US" sz="3300" dirty="0" smtClean="0"/>
              <a:t>opportunistic </a:t>
            </a:r>
            <a:r>
              <a:rPr lang="en-US" sz="3300" dirty="0"/>
              <a:t>infections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300" dirty="0" smtClean="0"/>
              <a:t>any </a:t>
            </a:r>
            <a:r>
              <a:rPr lang="en-US" sz="3300" dirty="0"/>
              <a:t>other alarming symptoms or signs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52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939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153400" cy="6172200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b="1" u="sng" dirty="0" smtClean="0"/>
              <a:t>5. Advice</a:t>
            </a:r>
            <a:r>
              <a:rPr lang="en-US" b="1" u="sng" dirty="0"/>
              <a:t>, questions and answers, and scheduling the next </a:t>
            </a:r>
            <a:r>
              <a:rPr lang="en-US" b="1" u="sng" dirty="0" smtClean="0"/>
              <a:t>appointment; </a:t>
            </a:r>
            <a:endParaRPr lang="en-US" b="1" u="sng" dirty="0"/>
          </a:p>
          <a:p>
            <a:r>
              <a:rPr lang="en-US" dirty="0" smtClean="0"/>
              <a:t>Repeat </a:t>
            </a:r>
            <a:r>
              <a:rPr lang="en-US" dirty="0"/>
              <a:t>all the advice given at the first </a:t>
            </a:r>
            <a:r>
              <a:rPr lang="en-US" dirty="0" smtClean="0"/>
              <a:t>and second visit </a:t>
            </a:r>
          </a:p>
          <a:p>
            <a:r>
              <a:rPr lang="en-US" dirty="0"/>
              <a:t>Give advice on measures to be taken in case of (preterm) </a:t>
            </a:r>
            <a:r>
              <a:rPr lang="en-US" dirty="0" err="1"/>
              <a:t>labour</a:t>
            </a:r>
            <a:r>
              <a:rPr lang="en-US" dirty="0"/>
              <a:t> </a:t>
            </a:r>
          </a:p>
          <a:p>
            <a:r>
              <a:rPr lang="en-US" dirty="0"/>
              <a:t>In </a:t>
            </a:r>
            <a:r>
              <a:rPr lang="en-US" dirty="0" smtClean="0"/>
              <a:t>case of suspected twins</a:t>
            </a:r>
            <a:r>
              <a:rPr lang="en-US" dirty="0"/>
              <a:t>, </a:t>
            </a:r>
            <a:r>
              <a:rPr lang="en-US" dirty="0" smtClean="0"/>
              <a:t>advice mother to visit a facility that can provide Comprehensive Emergency Obstetric </a:t>
            </a:r>
            <a:r>
              <a:rPr lang="en-US" dirty="0"/>
              <a:t>and Newborn Care to prepare for delivery </a:t>
            </a:r>
          </a:p>
          <a:p>
            <a:r>
              <a:rPr lang="en-US" dirty="0"/>
              <a:t>Reconfirm in writing on whom to call and where to go in case of emergency or any other need </a:t>
            </a:r>
          </a:p>
          <a:p>
            <a:r>
              <a:rPr lang="en-US" dirty="0"/>
              <a:t>Plans to ensure transport is available in case of need during </a:t>
            </a:r>
            <a:r>
              <a:rPr lang="en-US" dirty="0" err="1"/>
              <a:t>labour</a:t>
            </a:r>
            <a:r>
              <a:rPr lang="en-US" dirty="0"/>
              <a:t> </a:t>
            </a:r>
          </a:p>
          <a:p>
            <a:r>
              <a:rPr lang="en-US" dirty="0" smtClean="0"/>
              <a:t>Q </a:t>
            </a:r>
            <a:r>
              <a:rPr lang="en-US" dirty="0"/>
              <a:t>&amp; </a:t>
            </a:r>
            <a:r>
              <a:rPr lang="en-US" dirty="0" smtClean="0"/>
              <a:t>A:  allow time </a:t>
            </a:r>
            <a:r>
              <a:rPr lang="en-US" dirty="0"/>
              <a:t>for free communication </a:t>
            </a:r>
            <a:endParaRPr lang="en-US" dirty="0" smtClean="0"/>
          </a:p>
          <a:p>
            <a:r>
              <a:rPr lang="en-US" dirty="0"/>
              <a:t>Provide </a:t>
            </a:r>
            <a:r>
              <a:rPr lang="en-US" dirty="0" smtClean="0"/>
              <a:t>recommendations on lactation</a:t>
            </a:r>
            <a:r>
              <a:rPr lang="en-US" dirty="0"/>
              <a:t>, </a:t>
            </a:r>
            <a:r>
              <a:rPr lang="en-US" dirty="0" smtClean="0"/>
              <a:t>contraception and  </a:t>
            </a:r>
            <a:r>
              <a:rPr lang="en-US" dirty="0"/>
              <a:t>the </a:t>
            </a:r>
            <a:r>
              <a:rPr lang="en-US" dirty="0" smtClean="0"/>
              <a:t>importance of the postpartum visits</a:t>
            </a:r>
            <a:r>
              <a:rPr lang="en-US" dirty="0"/>
              <a:t>. </a:t>
            </a:r>
          </a:p>
          <a:p>
            <a:r>
              <a:rPr lang="en-US" dirty="0" smtClean="0"/>
              <a:t>Schedule next appointment i.e. fourth </a:t>
            </a:r>
            <a:r>
              <a:rPr lang="en-US" dirty="0"/>
              <a:t>visit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53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286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7790688" cy="5257800"/>
          </a:xfrm>
        </p:spPr>
        <p:txBody>
          <a:bodyPr/>
          <a:lstStyle/>
          <a:p>
            <a:pPr marL="82296" indent="0">
              <a:buNone/>
            </a:pPr>
            <a:r>
              <a:rPr lang="en-US" sz="2800" b="1" u="sng" dirty="0"/>
              <a:t>6. Maintain complete records;</a:t>
            </a:r>
          </a:p>
          <a:p>
            <a:r>
              <a:rPr lang="en-US" sz="2800" dirty="0"/>
              <a:t>Complete clinic record. </a:t>
            </a:r>
          </a:p>
          <a:p>
            <a:r>
              <a:rPr lang="en-US" sz="2800" dirty="0"/>
              <a:t>Give the ANC card /mother child booklet to the patient and advise her to bring it with her to all appointments she may have with any health services.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54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6924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715962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effectLst/>
              </a:rPr>
              <a:t>FANC 4</a:t>
            </a:r>
            <a:r>
              <a:rPr lang="en-US" sz="3600" b="1" u="sng" baseline="30000" dirty="0" smtClean="0">
                <a:effectLst/>
              </a:rPr>
              <a:t>th</a:t>
            </a:r>
            <a:r>
              <a:rPr lang="en-US" sz="3600" b="1" u="sng" dirty="0" smtClean="0">
                <a:effectLst/>
              </a:rPr>
              <a:t> VISIT</a:t>
            </a:r>
            <a:endParaRPr lang="en-US" sz="36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7943088" cy="5562600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dirty="0" smtClean="0"/>
              <a:t>1. </a:t>
            </a:r>
            <a:r>
              <a:rPr lang="en-US" b="1" u="sng" dirty="0" smtClean="0"/>
              <a:t>History</a:t>
            </a:r>
            <a:r>
              <a:rPr lang="en-US" b="1" dirty="0" smtClean="0"/>
              <a:t>; </a:t>
            </a:r>
            <a:r>
              <a:rPr lang="en-US" dirty="0" smtClean="0"/>
              <a:t>obtain </a:t>
            </a:r>
            <a:r>
              <a:rPr lang="en-US" dirty="0"/>
              <a:t>information on: </a:t>
            </a:r>
          </a:p>
          <a:p>
            <a:r>
              <a:rPr lang="en-US" i="1" dirty="0" smtClean="0"/>
              <a:t>Personal history; </a:t>
            </a:r>
            <a:endParaRPr lang="en-US" i="1" dirty="0"/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Note </a:t>
            </a:r>
            <a:r>
              <a:rPr lang="en-US" dirty="0"/>
              <a:t>any changes since </a:t>
            </a:r>
            <a:r>
              <a:rPr lang="en-US" dirty="0" smtClean="0"/>
              <a:t>third </a:t>
            </a:r>
            <a:r>
              <a:rPr lang="en-US" dirty="0"/>
              <a:t>visit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Check-up </a:t>
            </a:r>
            <a:r>
              <a:rPr lang="en-US" dirty="0"/>
              <a:t>on habits: smoking, alcohol, </a:t>
            </a:r>
            <a:r>
              <a:rPr lang="en-US" dirty="0" smtClean="0"/>
              <a:t>etc. </a:t>
            </a:r>
            <a:endParaRPr lang="en-US" dirty="0"/>
          </a:p>
          <a:p>
            <a:r>
              <a:rPr lang="en-US" i="1" dirty="0" smtClean="0"/>
              <a:t>Present pregnancy;</a:t>
            </a:r>
            <a:endParaRPr lang="en-US" i="1" dirty="0"/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Note </a:t>
            </a:r>
            <a:r>
              <a:rPr lang="en-US" dirty="0"/>
              <a:t>abnormal changes in body features or physical capacity (e.g. peripheral swelling, shortness of </a:t>
            </a:r>
            <a:r>
              <a:rPr lang="en-US" dirty="0" smtClean="0"/>
              <a:t>breath</a:t>
            </a:r>
            <a:r>
              <a:rPr lang="en-US" dirty="0"/>
              <a:t>), observed by the woman herself, by her partner, or other family </a:t>
            </a:r>
            <a:r>
              <a:rPr lang="en-US" dirty="0" smtClean="0"/>
              <a:t>members),</a:t>
            </a:r>
            <a:endParaRPr lang="en-US" dirty="0"/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Record  </a:t>
            </a:r>
            <a:r>
              <a:rPr lang="en-US" dirty="0"/>
              <a:t>symptoms </a:t>
            </a:r>
            <a:r>
              <a:rPr lang="en-US" dirty="0" smtClean="0"/>
              <a:t>and events since third </a:t>
            </a:r>
            <a:r>
              <a:rPr lang="en-US" dirty="0"/>
              <a:t>visit:  e.g.  pain,  bleeding,  vaginal </a:t>
            </a:r>
            <a:r>
              <a:rPr lang="en-US" dirty="0" smtClean="0"/>
              <a:t>discharge (</a:t>
            </a:r>
            <a:r>
              <a:rPr lang="en-US" dirty="0"/>
              <a:t>amniotic </a:t>
            </a:r>
            <a:r>
              <a:rPr lang="en-US" dirty="0" smtClean="0"/>
              <a:t>fluid </a:t>
            </a:r>
            <a:r>
              <a:rPr lang="en-US" dirty="0"/>
              <a:t>or any other), and manage appropriately </a:t>
            </a:r>
            <a:endParaRPr lang="en-US" dirty="0" smtClean="0"/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Check </a:t>
            </a:r>
            <a:r>
              <a:rPr lang="en-US" dirty="0"/>
              <a:t>for signs and symptoms of </a:t>
            </a:r>
            <a:r>
              <a:rPr lang="en-US" dirty="0" err="1"/>
              <a:t>anaemia</a:t>
            </a:r>
            <a:r>
              <a:rPr lang="en-US" dirty="0"/>
              <a:t>.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Note </a:t>
            </a:r>
            <a:r>
              <a:rPr lang="en-US" dirty="0" err="1"/>
              <a:t>foetal</a:t>
            </a:r>
            <a:r>
              <a:rPr lang="en-US" dirty="0"/>
              <a:t> movements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Review </a:t>
            </a:r>
            <a:r>
              <a:rPr lang="en-US" dirty="0"/>
              <a:t>the </a:t>
            </a:r>
            <a:r>
              <a:rPr lang="en-US" dirty="0" smtClean="0"/>
              <a:t>individualized </a:t>
            </a:r>
            <a:r>
              <a:rPr lang="en-US" dirty="0"/>
              <a:t>birth plan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55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452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943088" cy="53340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Obstetric </a:t>
            </a:r>
            <a:r>
              <a:rPr lang="en-US" i="1" dirty="0" smtClean="0"/>
              <a:t>history; </a:t>
            </a:r>
            <a:endParaRPr lang="en-US" i="1" dirty="0"/>
          </a:p>
          <a:p>
            <a:pPr lvl="1">
              <a:buFont typeface="Gill Sans MT" pitchFamily="34" charset="0"/>
              <a:buChar char="–"/>
            </a:pPr>
            <a:r>
              <a:rPr lang="en-US" sz="3000" dirty="0"/>
              <a:t>Review relevant issues of obstetric history as recorded at first visit. </a:t>
            </a:r>
          </a:p>
          <a:p>
            <a:r>
              <a:rPr lang="en-US" sz="3400" i="1" dirty="0"/>
              <a:t>Medical </a:t>
            </a:r>
            <a:r>
              <a:rPr lang="en-US" sz="3400" i="1" dirty="0" smtClean="0"/>
              <a:t>history; </a:t>
            </a:r>
            <a:endParaRPr lang="en-US" sz="3400" i="1" dirty="0"/>
          </a:p>
          <a:p>
            <a:pPr lvl="1">
              <a:buFont typeface="Gill Sans MT" pitchFamily="34" charset="0"/>
              <a:buChar char="–"/>
            </a:pPr>
            <a:r>
              <a:rPr lang="en-US" sz="3000" dirty="0"/>
              <a:t>Review relevant issues of medical history as recorded at </a:t>
            </a:r>
            <a:r>
              <a:rPr lang="en-US" sz="3000" dirty="0" smtClean="0"/>
              <a:t>previous visits </a:t>
            </a:r>
            <a:endParaRPr lang="en-US" sz="3000" dirty="0"/>
          </a:p>
          <a:p>
            <a:pPr lvl="1">
              <a:buFont typeface="Gill Sans MT" pitchFamily="34" charset="0"/>
              <a:buChar char="–"/>
            </a:pPr>
            <a:r>
              <a:rPr lang="en-US" sz="3000" dirty="0"/>
              <a:t>Note any inter-current diseases, injuries, or other conditions since second visit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000" dirty="0"/>
              <a:t>Note intake of medicines, e.g. anti-TB, </a:t>
            </a:r>
            <a:r>
              <a:rPr lang="en-US" sz="3000" dirty="0" smtClean="0"/>
              <a:t> ARTs </a:t>
            </a:r>
            <a:r>
              <a:rPr lang="en-US" sz="3000" dirty="0"/>
              <a:t>and check on compliance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000" dirty="0"/>
              <a:t>Iron and </a:t>
            </a:r>
            <a:r>
              <a:rPr lang="en-US" sz="3000" dirty="0" err="1"/>
              <a:t>folate</a:t>
            </a:r>
            <a:r>
              <a:rPr lang="en-US" sz="3000" dirty="0"/>
              <a:t> intake: check on compliance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000" dirty="0"/>
              <a:t>Note other medical consultations, hospitalization or sick-leave since last visit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56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1866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90688" cy="808038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effectLst/>
              </a:rPr>
              <a:t>2. Physical Examination</a:t>
            </a:r>
            <a:endParaRPr lang="en-US" sz="36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 smtClean="0"/>
              <a:t>Perform </a:t>
            </a:r>
            <a:r>
              <a:rPr lang="en-US" dirty="0"/>
              <a:t>physical </a:t>
            </a:r>
            <a:r>
              <a:rPr lang="en-US" dirty="0" smtClean="0"/>
              <a:t>examination;</a:t>
            </a:r>
            <a:endParaRPr lang="en-US" dirty="0"/>
          </a:p>
          <a:p>
            <a:r>
              <a:rPr lang="en-US" sz="2800" dirty="0" smtClean="0"/>
              <a:t>Measure BP, HR (pulse), fundal </a:t>
            </a:r>
            <a:r>
              <a:rPr lang="en-US" sz="2800" dirty="0"/>
              <a:t>height  </a:t>
            </a:r>
          </a:p>
          <a:p>
            <a:r>
              <a:rPr lang="en-US" sz="2800" dirty="0" smtClean="0"/>
              <a:t>Palpate </a:t>
            </a:r>
            <a:r>
              <a:rPr lang="en-US" sz="2800" dirty="0"/>
              <a:t>abdomen for multiple pregnancy </a:t>
            </a:r>
            <a:r>
              <a:rPr lang="en-US" sz="2800" dirty="0" smtClean="0"/>
              <a:t>and presentation.</a:t>
            </a:r>
            <a:endParaRPr lang="en-US" sz="2800" dirty="0"/>
          </a:p>
          <a:p>
            <a:r>
              <a:rPr lang="en-US" sz="2800" dirty="0" smtClean="0"/>
              <a:t>Check for edema and other </a:t>
            </a:r>
            <a:r>
              <a:rPr lang="en-US" sz="2800" dirty="0"/>
              <a:t>signs of </a:t>
            </a:r>
            <a:r>
              <a:rPr lang="en-US" sz="2800" dirty="0" smtClean="0"/>
              <a:t>disease: shortness </a:t>
            </a:r>
            <a:r>
              <a:rPr lang="en-US" sz="2800" dirty="0"/>
              <a:t>of breath, coughing, others. </a:t>
            </a:r>
          </a:p>
          <a:p>
            <a:r>
              <a:rPr lang="en-US" sz="2800" dirty="0" smtClean="0"/>
              <a:t>Do VE only if indicated</a:t>
            </a:r>
            <a:r>
              <a:rPr lang="en-US" sz="2800" dirty="0"/>
              <a:t>.  If </a:t>
            </a:r>
            <a:r>
              <a:rPr lang="en-US" sz="2800" dirty="0" smtClean="0"/>
              <a:t>patient is bleeding or  </a:t>
            </a:r>
            <a:r>
              <a:rPr lang="en-US" sz="2800" dirty="0"/>
              <a:t>spotting, </a:t>
            </a:r>
            <a:r>
              <a:rPr lang="en-US" sz="2800" dirty="0" smtClean="0"/>
              <a:t>do not perform VE refer </a:t>
            </a:r>
            <a:r>
              <a:rPr lang="en-US" sz="2800" dirty="0"/>
              <a:t>for further management.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57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94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90688" cy="4953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u="sng" dirty="0" smtClean="0"/>
              <a:t>3. </a:t>
            </a:r>
            <a:r>
              <a:rPr lang="en-US" sz="3600" b="1" u="sng" dirty="0" smtClean="0"/>
              <a:t>Investigations;</a:t>
            </a:r>
          </a:p>
          <a:p>
            <a:r>
              <a:rPr lang="en-US" dirty="0" smtClean="0"/>
              <a:t>Perform </a:t>
            </a:r>
            <a:r>
              <a:rPr lang="en-US" dirty="0"/>
              <a:t>the following tests: </a:t>
            </a:r>
          </a:p>
          <a:p>
            <a:pPr lvl="1">
              <a:buFont typeface="Gill Sans MT" pitchFamily="34" charset="0"/>
              <a:buChar char="–"/>
            </a:pPr>
            <a:r>
              <a:rPr lang="en-US" b="1" i="1" u="sng" dirty="0" smtClean="0"/>
              <a:t>Urine</a:t>
            </a:r>
            <a:r>
              <a:rPr lang="en-US" dirty="0"/>
              <a:t>: repeat multiple dipstick test to detect urinary-tract infection, proteinuria, and sugar </a:t>
            </a:r>
            <a:endParaRPr lang="en-US" dirty="0" smtClean="0"/>
          </a:p>
          <a:p>
            <a:pPr lvl="1">
              <a:buFont typeface="Gill Sans MT" pitchFamily="34" charset="0"/>
              <a:buChar char="–"/>
            </a:pPr>
            <a:r>
              <a:rPr lang="en-US" b="1" i="1" u="sng" dirty="0" smtClean="0"/>
              <a:t>Blood</a:t>
            </a:r>
            <a:r>
              <a:rPr lang="en-US" b="1" i="1" u="sng" dirty="0"/>
              <a:t>:</a:t>
            </a:r>
            <a:r>
              <a:rPr lang="en-US" dirty="0"/>
              <a:t>  repeat </a:t>
            </a:r>
            <a:r>
              <a:rPr lang="en-US" dirty="0" err="1" smtClean="0"/>
              <a:t>Hb</a:t>
            </a:r>
            <a:r>
              <a:rPr lang="en-US" dirty="0" smtClean="0"/>
              <a:t> if at second </a:t>
            </a:r>
            <a:r>
              <a:rPr lang="en-US" dirty="0"/>
              <a:t>visit </a:t>
            </a:r>
            <a:r>
              <a:rPr lang="en-US" dirty="0" smtClean="0"/>
              <a:t>it </a:t>
            </a:r>
            <a:r>
              <a:rPr lang="en-US" dirty="0"/>
              <a:t>was  below </a:t>
            </a:r>
            <a:r>
              <a:rPr lang="en-US" dirty="0" smtClean="0"/>
              <a:t>7.0 g/d1 or signs of </a:t>
            </a:r>
            <a:r>
              <a:rPr lang="en-US" dirty="0" err="1" smtClean="0"/>
              <a:t>anaemia</a:t>
            </a:r>
            <a:r>
              <a:rPr lang="en-US" dirty="0" smtClean="0"/>
              <a:t> are detected  </a:t>
            </a:r>
            <a:r>
              <a:rPr lang="en-US" dirty="0"/>
              <a:t>on </a:t>
            </a:r>
            <a:r>
              <a:rPr lang="en-US" dirty="0" smtClean="0"/>
              <a:t>examination</a:t>
            </a:r>
            <a:r>
              <a:rPr lang="en-US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58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9270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792162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effectLst/>
              </a:rPr>
              <a:t>4. Interventions</a:t>
            </a:r>
            <a:endParaRPr lang="en-US" sz="36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866888" cy="5029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 smtClean="0"/>
              <a:t>Implement </a:t>
            </a:r>
            <a:r>
              <a:rPr lang="en-US" dirty="0"/>
              <a:t>the following interventions: </a:t>
            </a:r>
          </a:p>
          <a:p>
            <a:r>
              <a:rPr lang="en-US" dirty="0" smtClean="0"/>
              <a:t>Continue to give third dose of iron and </a:t>
            </a:r>
            <a:r>
              <a:rPr lang="en-US" dirty="0" err="1" smtClean="0"/>
              <a:t>folate</a:t>
            </a:r>
            <a:r>
              <a:rPr lang="en-US" dirty="0" smtClean="0"/>
              <a:t> if </a:t>
            </a:r>
            <a:r>
              <a:rPr lang="en-US" dirty="0" err="1" smtClean="0"/>
              <a:t>Hb</a:t>
            </a:r>
            <a:r>
              <a:rPr lang="en-US" dirty="0" smtClean="0"/>
              <a:t> is &gt;7 g/dl; but if </a:t>
            </a:r>
            <a:r>
              <a:rPr lang="en-US" dirty="0" err="1"/>
              <a:t>Hb</a:t>
            </a:r>
            <a:r>
              <a:rPr lang="en-US" dirty="0"/>
              <a:t> is &lt;7.0 </a:t>
            </a:r>
            <a:r>
              <a:rPr lang="en-US" dirty="0" smtClean="0"/>
              <a:t>g/dl</a:t>
            </a:r>
            <a:r>
              <a:rPr lang="en-US" dirty="0"/>
              <a:t>, consider further investigations </a:t>
            </a:r>
          </a:p>
          <a:p>
            <a:r>
              <a:rPr lang="en-US" dirty="0" smtClean="0"/>
              <a:t>If </a:t>
            </a:r>
            <a:r>
              <a:rPr lang="en-US" dirty="0" err="1"/>
              <a:t>bacteriuria</a:t>
            </a:r>
            <a:r>
              <a:rPr lang="en-US" dirty="0"/>
              <a:t> was treated at first visit and test is still positive, consider culture, change treatment </a:t>
            </a:r>
            <a:r>
              <a:rPr lang="en-US" dirty="0" smtClean="0"/>
              <a:t>and/or </a:t>
            </a:r>
            <a:r>
              <a:rPr lang="en-US" dirty="0"/>
              <a:t>refer </a:t>
            </a:r>
          </a:p>
          <a:p>
            <a:r>
              <a:rPr lang="en-US" dirty="0" smtClean="0"/>
              <a:t>Administer IPT in malaria </a:t>
            </a:r>
            <a:r>
              <a:rPr lang="en-US" dirty="0"/>
              <a:t>endemic </a:t>
            </a:r>
            <a:r>
              <a:rPr lang="en-US" dirty="0" smtClean="0"/>
              <a:t>areas as </a:t>
            </a:r>
            <a:r>
              <a:rPr lang="en-US" dirty="0"/>
              <a:t>per national </a:t>
            </a:r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59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50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effectLst/>
              </a:rPr>
              <a:t>WHO </a:t>
            </a:r>
            <a:r>
              <a:rPr lang="en-US" b="1" u="sng" dirty="0">
                <a:effectLst/>
              </a:rPr>
              <a:t>R</a:t>
            </a:r>
            <a:r>
              <a:rPr lang="en-US" b="1" u="sng" dirty="0" smtClean="0">
                <a:effectLst/>
              </a:rPr>
              <a:t>ecommendations;</a:t>
            </a:r>
            <a:endParaRPr lang="en-US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52736"/>
            <a:ext cx="7818072" cy="5328592"/>
          </a:xfrm>
        </p:spPr>
        <p:txBody>
          <a:bodyPr/>
          <a:lstStyle/>
          <a:p>
            <a:r>
              <a:rPr lang="en-US" dirty="0" smtClean="0"/>
              <a:t>A few ANC visits as long as these visits are thorough.</a:t>
            </a:r>
          </a:p>
          <a:p>
            <a:r>
              <a:rPr lang="en-US" b="1" u="sng" dirty="0" smtClean="0"/>
              <a:t>At least 4</a:t>
            </a:r>
            <a:r>
              <a:rPr lang="en-US" b="1" dirty="0" smtClean="0"/>
              <a:t> </a:t>
            </a:r>
            <a:r>
              <a:rPr lang="en-US" dirty="0" smtClean="0"/>
              <a:t>thorough comprehensive personalized ANC visits, spread out during entire pregnancy.</a:t>
            </a:r>
          </a:p>
          <a:p>
            <a:r>
              <a:rPr lang="en-US" dirty="0" smtClean="0"/>
              <a:t>Always the health care provider should view each visit as if it were the only visit the woman may make.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72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90688" cy="1036638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effectLst/>
              </a:rPr>
              <a:t>5. </a:t>
            </a:r>
            <a:r>
              <a:rPr lang="en-US" sz="3200" b="1" u="sng" dirty="0">
                <a:effectLst/>
              </a:rPr>
              <a:t>Re-assess for complications and possible </a:t>
            </a:r>
            <a:r>
              <a:rPr lang="en-US" sz="3200" b="1" u="sng" dirty="0" smtClean="0">
                <a:effectLst/>
              </a:rPr>
              <a:t>referral</a:t>
            </a:r>
            <a:endParaRPr lang="en-US" sz="32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866888" cy="5105400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 smtClean="0"/>
              <a:t>Follow up </a:t>
            </a:r>
            <a:r>
              <a:rPr lang="en-US" sz="3600" dirty="0" smtClean="0"/>
              <a:t>on previous observations and </a:t>
            </a:r>
            <a:r>
              <a:rPr lang="en-US" sz="3600" b="1" dirty="0" smtClean="0"/>
              <a:t>assess</a:t>
            </a:r>
            <a:r>
              <a:rPr lang="en-US" sz="3600" dirty="0" smtClean="0"/>
              <a:t>  for </a:t>
            </a:r>
            <a:r>
              <a:rPr lang="en-US" sz="3600" b="1" dirty="0" smtClean="0"/>
              <a:t>new  </a:t>
            </a:r>
            <a:r>
              <a:rPr lang="en-US" sz="3600" b="1" dirty="0"/>
              <a:t>complications  </a:t>
            </a:r>
            <a:r>
              <a:rPr lang="en-US" sz="3600" dirty="0"/>
              <a:t>since </a:t>
            </a:r>
            <a:r>
              <a:rPr lang="en-US" sz="3600" dirty="0" smtClean="0"/>
              <a:t>the subsequent  visits </a:t>
            </a:r>
            <a:r>
              <a:rPr lang="en-US" sz="3600" dirty="0"/>
              <a:t>and </a:t>
            </a:r>
            <a:r>
              <a:rPr lang="en-US" sz="3600" dirty="0" smtClean="0"/>
              <a:t>refer/manage </a:t>
            </a:r>
            <a:r>
              <a:rPr lang="en-US" sz="3600" dirty="0"/>
              <a:t>appropriately </a:t>
            </a:r>
            <a:r>
              <a:rPr lang="en-US" sz="3600" dirty="0" smtClean="0"/>
              <a:t>e.g.</a:t>
            </a:r>
            <a:endParaRPr lang="en-US" sz="3600" dirty="0"/>
          </a:p>
          <a:p>
            <a:pPr lvl="1">
              <a:buFont typeface="Gill Sans MT" pitchFamily="34" charset="0"/>
              <a:buChar char="–"/>
            </a:pPr>
            <a:r>
              <a:rPr lang="en-US" sz="3300" dirty="0" err="1" smtClean="0"/>
              <a:t>Hb</a:t>
            </a:r>
            <a:r>
              <a:rPr lang="en-US" sz="3300" dirty="0" smtClean="0"/>
              <a:t>  </a:t>
            </a:r>
            <a:r>
              <a:rPr lang="en-US" sz="3300" dirty="0"/>
              <a:t>&lt;7.0 g/ml at first and present (second) visit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300" dirty="0" smtClean="0"/>
              <a:t>APH </a:t>
            </a:r>
            <a:r>
              <a:rPr lang="en-US" sz="3300" dirty="0"/>
              <a:t>/ spotting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300" dirty="0" smtClean="0"/>
              <a:t>high </a:t>
            </a:r>
            <a:r>
              <a:rPr lang="en-US" sz="3300" dirty="0"/>
              <a:t>blood pressure  (&gt;140/90 mm Hg):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300" dirty="0" err="1" smtClean="0"/>
              <a:t>foetal</a:t>
            </a:r>
            <a:r>
              <a:rPr lang="en-US" sz="3300" dirty="0" smtClean="0"/>
              <a:t> </a:t>
            </a:r>
            <a:r>
              <a:rPr lang="en-US" sz="3300" dirty="0"/>
              <a:t>growth restriction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300" dirty="0" smtClean="0"/>
              <a:t>gestation </a:t>
            </a:r>
            <a:r>
              <a:rPr lang="en-US" sz="3300" dirty="0"/>
              <a:t>diabetes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300" dirty="0" smtClean="0"/>
              <a:t>reduced </a:t>
            </a:r>
            <a:r>
              <a:rPr lang="en-US" sz="3300" dirty="0" err="1"/>
              <a:t>foetal</a:t>
            </a:r>
            <a:r>
              <a:rPr lang="en-US" sz="3300" dirty="0"/>
              <a:t> movement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300" dirty="0" err="1" smtClean="0"/>
              <a:t>polyhydramnios</a:t>
            </a:r>
            <a:r>
              <a:rPr lang="en-US" sz="3300" dirty="0" smtClean="0"/>
              <a:t> </a:t>
            </a:r>
            <a:endParaRPr lang="en-US" sz="3300" dirty="0"/>
          </a:p>
          <a:p>
            <a:pPr lvl="1">
              <a:buFont typeface="Gill Sans MT" pitchFamily="34" charset="0"/>
              <a:buChar char="–"/>
            </a:pPr>
            <a:r>
              <a:rPr lang="en-US" sz="3300" dirty="0" smtClean="0"/>
              <a:t>malnutrition </a:t>
            </a:r>
            <a:endParaRPr lang="en-US" sz="3300" dirty="0"/>
          </a:p>
          <a:p>
            <a:pPr lvl="1">
              <a:buFont typeface="Gill Sans MT" pitchFamily="34" charset="0"/>
              <a:buChar char="–"/>
            </a:pPr>
            <a:r>
              <a:rPr lang="en-US" sz="3300" dirty="0" smtClean="0"/>
              <a:t>opportunistic </a:t>
            </a:r>
            <a:r>
              <a:rPr lang="en-US" sz="3300" dirty="0"/>
              <a:t>infections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3300" dirty="0" smtClean="0"/>
              <a:t>any </a:t>
            </a:r>
            <a:r>
              <a:rPr lang="en-US" sz="3300" dirty="0"/>
              <a:t>other alarming symptoms or signs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60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6365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153400" cy="5943600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b="1" u="sng" dirty="0" smtClean="0"/>
              <a:t>5. Advice</a:t>
            </a:r>
            <a:r>
              <a:rPr lang="en-US" b="1" u="sng" dirty="0"/>
              <a:t>, questions and answers, and scheduling the next </a:t>
            </a:r>
            <a:r>
              <a:rPr lang="en-US" b="1" u="sng" dirty="0" smtClean="0"/>
              <a:t>appointment; </a:t>
            </a:r>
            <a:endParaRPr lang="en-US" b="1" u="sng" dirty="0"/>
          </a:p>
          <a:p>
            <a:r>
              <a:rPr lang="en-US" dirty="0" smtClean="0"/>
              <a:t>Repeat </a:t>
            </a:r>
            <a:r>
              <a:rPr lang="en-US" dirty="0"/>
              <a:t>all the advice given at the first </a:t>
            </a:r>
            <a:r>
              <a:rPr lang="en-US" dirty="0" smtClean="0"/>
              <a:t>and second visit </a:t>
            </a:r>
          </a:p>
          <a:p>
            <a:r>
              <a:rPr lang="en-US" dirty="0"/>
              <a:t>Give advice on measures to be taken in case </a:t>
            </a:r>
            <a:r>
              <a:rPr lang="en-US" dirty="0" smtClean="0"/>
              <a:t>of initiation of </a:t>
            </a:r>
            <a:r>
              <a:rPr lang="en-US" dirty="0" err="1" smtClean="0"/>
              <a:t>labour</a:t>
            </a:r>
            <a:r>
              <a:rPr lang="en-US" dirty="0" smtClean="0"/>
              <a:t> and leakage of amniotic fluid. 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smtClean="0"/>
              <a:t>case of suspected twins and/or </a:t>
            </a:r>
            <a:r>
              <a:rPr lang="en-US" dirty="0" err="1" smtClean="0"/>
              <a:t>malpresentation</a:t>
            </a:r>
            <a:r>
              <a:rPr lang="en-US" dirty="0" smtClean="0"/>
              <a:t>, advice mother to deliver at a facility that can provide Comprehensive Emergency Obstetric </a:t>
            </a:r>
            <a:r>
              <a:rPr lang="en-US" dirty="0"/>
              <a:t>and Newborn Care </a:t>
            </a:r>
          </a:p>
          <a:p>
            <a:r>
              <a:rPr lang="en-US" dirty="0"/>
              <a:t>Reconfirm in writing on whom to call and where to go in case of emergency or any other need </a:t>
            </a:r>
          </a:p>
          <a:p>
            <a:r>
              <a:rPr lang="en-US" dirty="0"/>
              <a:t>Plans to ensure transport is available in case of need during </a:t>
            </a:r>
            <a:r>
              <a:rPr lang="en-US" dirty="0" err="1" smtClean="0"/>
              <a:t>labour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61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721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85800"/>
            <a:ext cx="7866888" cy="55626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Q &amp; A:  allow time for free communication </a:t>
            </a:r>
          </a:p>
          <a:p>
            <a:r>
              <a:rPr lang="en-US" sz="2800" dirty="0"/>
              <a:t>Provide recommendations on lactation, contraception and </a:t>
            </a:r>
            <a:r>
              <a:rPr lang="en-US" sz="2800" dirty="0" smtClean="0"/>
              <a:t>the </a:t>
            </a:r>
            <a:r>
              <a:rPr lang="en-US" sz="2800" dirty="0"/>
              <a:t>importance of the postpartum visits. </a:t>
            </a:r>
          </a:p>
          <a:p>
            <a:r>
              <a:rPr lang="en-US" sz="2800" dirty="0"/>
              <a:t>Schedule next appointment;  if not delivered by end of week 41(state date and write it in the ANC card), go to hospital for check up.</a:t>
            </a:r>
          </a:p>
          <a:p>
            <a:pPr marL="82296" indent="0">
              <a:buNone/>
            </a:pPr>
            <a:endParaRPr lang="en-US" sz="2800" b="1" u="sng" dirty="0" smtClean="0"/>
          </a:p>
          <a:p>
            <a:pPr marL="82296" indent="0">
              <a:buNone/>
            </a:pPr>
            <a:r>
              <a:rPr lang="en-US" sz="2800" b="1" u="sng" dirty="0" smtClean="0"/>
              <a:t>6</a:t>
            </a:r>
            <a:r>
              <a:rPr lang="en-US" sz="2800" b="1" u="sng" dirty="0"/>
              <a:t>. Maintain complete records;</a:t>
            </a:r>
          </a:p>
          <a:p>
            <a:r>
              <a:rPr lang="en-US" sz="2800" dirty="0"/>
              <a:t>Complete clinic record. </a:t>
            </a:r>
          </a:p>
          <a:p>
            <a:r>
              <a:rPr lang="en-US" sz="2800" dirty="0"/>
              <a:t>Give the ANC card /mother child booklet to the patient and advise her to bring it with her to all appointments she may have with any health services.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62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9111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7866888" cy="5334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3500" b="1" dirty="0" smtClean="0"/>
              <a:t>NB: </a:t>
            </a:r>
            <a:r>
              <a:rPr lang="en-US" sz="3500" b="1" i="1" dirty="0" smtClean="0"/>
              <a:t>Late </a:t>
            </a:r>
            <a:r>
              <a:rPr lang="en-US" sz="3500" b="1" i="1" dirty="0"/>
              <a:t>enrolment and missed </a:t>
            </a:r>
            <a:r>
              <a:rPr lang="en-US" sz="3500" b="1" i="1" dirty="0" smtClean="0"/>
              <a:t>visits;</a:t>
            </a:r>
            <a:endParaRPr lang="en-US" sz="3500" b="1" i="1" dirty="0"/>
          </a:p>
          <a:p>
            <a:r>
              <a:rPr lang="en-US" sz="2800" dirty="0"/>
              <a:t>It is very likely that </a:t>
            </a:r>
            <a:r>
              <a:rPr lang="en-US" sz="2800" dirty="0" smtClean="0"/>
              <a:t>a </a:t>
            </a:r>
            <a:r>
              <a:rPr lang="en-US" sz="2800" dirty="0"/>
              <a:t>good number of women will not </a:t>
            </a:r>
            <a:r>
              <a:rPr lang="en-US" sz="2800" dirty="0" smtClean="0"/>
              <a:t>initiate </a:t>
            </a:r>
            <a:r>
              <a:rPr lang="en-US" sz="2800" dirty="0"/>
              <a:t>ANC early enough </a:t>
            </a:r>
            <a:r>
              <a:rPr lang="en-US" sz="2800" dirty="0" smtClean="0"/>
              <a:t>in pregnancy </a:t>
            </a:r>
            <a:r>
              <a:rPr lang="en-US" sz="2800" dirty="0"/>
              <a:t>to follow the focused </a:t>
            </a:r>
            <a:r>
              <a:rPr lang="en-US" sz="2800" dirty="0" smtClean="0"/>
              <a:t>four </a:t>
            </a:r>
            <a:r>
              <a:rPr lang="en-US" sz="2800" dirty="0"/>
              <a:t>antenatal visits. These women, particularly those starting after 32 weeks of gestation, should </a:t>
            </a:r>
            <a:r>
              <a:rPr lang="en-US" sz="2800" dirty="0" smtClean="0"/>
              <a:t>have in their </a:t>
            </a:r>
            <a:r>
              <a:rPr lang="en-US" sz="2800" dirty="0"/>
              <a:t>first </a:t>
            </a:r>
            <a:r>
              <a:rPr lang="en-US" sz="2800" dirty="0" smtClean="0"/>
              <a:t>visit all activities recommended for  </a:t>
            </a:r>
            <a:r>
              <a:rPr lang="en-US" sz="2800" dirty="0"/>
              <a:t>the </a:t>
            </a:r>
            <a:r>
              <a:rPr lang="en-US" sz="2800" dirty="0" smtClean="0"/>
              <a:t>previous visits</a:t>
            </a:r>
            <a:r>
              <a:rPr lang="en-US" sz="2800" dirty="0"/>
              <a:t>, </a:t>
            </a:r>
            <a:r>
              <a:rPr lang="en-US" sz="2800" dirty="0" smtClean="0"/>
              <a:t>as well as those which correspond to the present visit</a:t>
            </a:r>
            <a:r>
              <a:rPr lang="en-US" sz="2800" dirty="0"/>
              <a:t>. </a:t>
            </a:r>
            <a:r>
              <a:rPr lang="en-US" sz="2800" dirty="0" smtClean="0"/>
              <a:t>It is expected</a:t>
            </a:r>
            <a:r>
              <a:rPr lang="en-US" sz="2800" dirty="0"/>
              <a:t>, therefore, that a late first visit will take more time than a regular first </a:t>
            </a:r>
            <a:r>
              <a:rPr lang="en-US" sz="2800" dirty="0" smtClean="0"/>
              <a:t>visit.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63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18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868362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effectLst/>
              </a:rPr>
              <a:t>Summary of the Mother </a:t>
            </a:r>
            <a:r>
              <a:rPr lang="en-US" sz="3200" b="1" u="sng" dirty="0">
                <a:effectLst/>
              </a:rPr>
              <a:t>and Child Health </a:t>
            </a:r>
            <a:r>
              <a:rPr lang="en-US" sz="3200" b="1" u="sng" dirty="0" smtClean="0">
                <a:effectLst/>
              </a:rPr>
              <a:t>(MCH) Booklet </a:t>
            </a:r>
            <a:endParaRPr lang="en-US" sz="32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866888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b="1" i="1" dirty="0"/>
              <a:t>new </a:t>
            </a:r>
            <a:r>
              <a:rPr lang="en-US" b="1" i="1" dirty="0" smtClean="0"/>
              <a:t>Ministry of Health MCH Booklet</a:t>
            </a:r>
            <a:r>
              <a:rPr lang="en-US" dirty="0"/>
              <a:t>, you will see a place to </a:t>
            </a:r>
            <a:r>
              <a:rPr lang="en-US" dirty="0" smtClean="0"/>
              <a:t>record</a:t>
            </a:r>
            <a:r>
              <a:rPr lang="en-US" dirty="0"/>
              <a:t> </a:t>
            </a:r>
            <a:r>
              <a:rPr lang="en-US" dirty="0" smtClean="0"/>
              <a:t>the following information;</a:t>
            </a:r>
            <a:endParaRPr lang="en-US" dirty="0"/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Personal </a:t>
            </a:r>
            <a:r>
              <a:rPr lang="en-US" dirty="0"/>
              <a:t>information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Medical </a:t>
            </a:r>
            <a:r>
              <a:rPr lang="en-US" dirty="0"/>
              <a:t>and </a:t>
            </a:r>
            <a:r>
              <a:rPr lang="en-US" dirty="0" smtClean="0"/>
              <a:t>Surgical </a:t>
            </a:r>
            <a:r>
              <a:rPr lang="en-US" dirty="0"/>
              <a:t>history; information on previous pregnancies, </a:t>
            </a:r>
            <a:r>
              <a:rPr lang="en-US" dirty="0" err="1"/>
              <a:t>gravida</a:t>
            </a:r>
            <a:r>
              <a:rPr lang="en-US" dirty="0"/>
              <a:t> and parity. 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Findings </a:t>
            </a:r>
            <a:r>
              <a:rPr lang="en-US" dirty="0"/>
              <a:t>of the general physical examination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 smtClean="0"/>
              <a:t>A  </a:t>
            </a:r>
            <a:r>
              <a:rPr lang="en-US" dirty="0"/>
              <a:t>checklist  to  record  additional  data:  urine,  </a:t>
            </a:r>
            <a:r>
              <a:rPr lang="en-US" dirty="0" err="1"/>
              <a:t>Hb</a:t>
            </a:r>
            <a:r>
              <a:rPr lang="en-US" dirty="0"/>
              <a:t>,  pallor,  maturity,  fundal  height,  presentation,  </a:t>
            </a:r>
            <a:r>
              <a:rPr lang="en-US" dirty="0" smtClean="0"/>
              <a:t>lie, </a:t>
            </a:r>
            <a:r>
              <a:rPr lang="en-US" dirty="0" err="1" smtClean="0"/>
              <a:t>foetal</a:t>
            </a:r>
            <a:r>
              <a:rPr lang="en-US" dirty="0" smtClean="0"/>
              <a:t> </a:t>
            </a:r>
            <a:r>
              <a:rPr lang="en-US" dirty="0"/>
              <a:t>heart rate and </a:t>
            </a:r>
            <a:r>
              <a:rPr lang="en-US" dirty="0" err="1"/>
              <a:t>oedema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64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897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7498080" cy="762000"/>
          </a:xfrm>
        </p:spPr>
        <p:txBody>
          <a:bodyPr/>
          <a:lstStyle/>
          <a:p>
            <a:r>
              <a:rPr lang="en-US" sz="3200" b="1" u="sng" dirty="0">
                <a:solidFill>
                  <a:srgbClr val="4F271C">
                    <a:satMod val="130000"/>
                  </a:srgbClr>
                </a:solidFill>
                <a:effectLst/>
              </a:rPr>
              <a:t>Summary </a:t>
            </a:r>
            <a:r>
              <a:rPr lang="en-US" sz="3200" b="1" u="sng" dirty="0" smtClean="0">
                <a:solidFill>
                  <a:srgbClr val="4F271C">
                    <a:satMod val="130000"/>
                  </a:srgbClr>
                </a:solidFill>
                <a:effectLst/>
              </a:rPr>
              <a:t>of </a:t>
            </a:r>
            <a:r>
              <a:rPr lang="en-US" sz="3200" b="1" u="sng" dirty="0">
                <a:solidFill>
                  <a:srgbClr val="4F271C">
                    <a:satMod val="130000"/>
                  </a:srgbClr>
                </a:solidFill>
                <a:effectLst/>
              </a:rPr>
              <a:t>(</a:t>
            </a:r>
            <a:r>
              <a:rPr lang="en-US" sz="3200" b="1" u="sng" dirty="0" smtClean="0">
                <a:solidFill>
                  <a:srgbClr val="4F271C">
                    <a:satMod val="130000"/>
                  </a:srgbClr>
                </a:solidFill>
                <a:effectLst/>
              </a:rPr>
              <a:t>MCH) Booklet </a:t>
            </a:r>
            <a:r>
              <a:rPr lang="en-US" sz="3200" b="1" u="sng" dirty="0" err="1" smtClean="0">
                <a:solidFill>
                  <a:srgbClr val="4F271C">
                    <a:satMod val="130000"/>
                  </a:srgbClr>
                </a:solidFill>
                <a:effectLst/>
              </a:rPr>
              <a:t>Cont</a:t>
            </a:r>
            <a:r>
              <a:rPr lang="en-US" sz="3200" b="1" dirty="0" smtClean="0">
                <a:solidFill>
                  <a:srgbClr val="4F271C">
                    <a:satMod val="130000"/>
                  </a:srgbClr>
                </a:solidFill>
                <a:effectLst/>
              </a:rPr>
              <a:t>’…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71600"/>
            <a:ext cx="7714488" cy="4876800"/>
          </a:xfrm>
        </p:spPr>
        <p:txBody>
          <a:bodyPr/>
          <a:lstStyle/>
          <a:p>
            <a:pPr lvl="1">
              <a:buFont typeface="Gill Sans MT" pitchFamily="34" charset="0"/>
              <a:buChar char="–"/>
            </a:pPr>
            <a:r>
              <a:rPr lang="en-US" dirty="0"/>
              <a:t>Intermittent Preventive Treatment for Malaria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/>
              <a:t>Complications and/or referral information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/>
              <a:t>Laboratory data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/>
              <a:t>Delivery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/>
              <a:t>Immunization and maternal medication information.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/>
              <a:t>Post natal information and a place to record general "notes" </a:t>
            </a:r>
          </a:p>
          <a:p>
            <a:pPr lvl="1">
              <a:buFont typeface="Gill Sans MT" pitchFamily="34" charset="0"/>
              <a:buChar char="–"/>
            </a:pPr>
            <a:r>
              <a:rPr lang="en-US" dirty="0"/>
              <a:t>Family Planning usage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65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6380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639762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>
                <a:effectLst/>
              </a:rPr>
              <a:t>National </a:t>
            </a:r>
            <a:r>
              <a:rPr lang="en-US" sz="3200" b="1" u="sng" dirty="0" smtClean="0">
                <a:effectLst/>
              </a:rPr>
              <a:t>Guidelines </a:t>
            </a:r>
            <a:r>
              <a:rPr lang="en-US" sz="3200" b="1" u="sng" dirty="0">
                <a:effectLst/>
              </a:rPr>
              <a:t>for </a:t>
            </a:r>
            <a:r>
              <a:rPr lang="en-US" sz="3200" b="1" u="sng" dirty="0" smtClean="0">
                <a:effectLst/>
              </a:rPr>
              <a:t>IPT</a:t>
            </a:r>
            <a:endParaRPr lang="en-US" sz="32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7866888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Intermittent </a:t>
            </a:r>
            <a:r>
              <a:rPr lang="en-US" dirty="0"/>
              <a:t>Preventive Treatment (IPT) is an effective approach to preventing malaria in pregnant </a:t>
            </a:r>
            <a:r>
              <a:rPr lang="en-US" dirty="0" smtClean="0"/>
              <a:t>women by giving antimalarial  </a:t>
            </a:r>
            <a:r>
              <a:rPr lang="en-US" dirty="0"/>
              <a:t>drugs </a:t>
            </a:r>
            <a:r>
              <a:rPr lang="en-US" dirty="0" smtClean="0"/>
              <a:t>in treatment doses at defined intervals after quickening to clear </a:t>
            </a:r>
            <a:r>
              <a:rPr lang="en-US" dirty="0"/>
              <a:t>a presumed burden of parasites  </a:t>
            </a:r>
          </a:p>
          <a:p>
            <a:r>
              <a:rPr lang="en-US" dirty="0" smtClean="0"/>
              <a:t>The </a:t>
            </a:r>
            <a:r>
              <a:rPr lang="en-US" dirty="0"/>
              <a:t>Ministry of Health Guidelines on Malaria directs us to </a:t>
            </a:r>
            <a:r>
              <a:rPr lang="en-US" u="sng" dirty="0"/>
              <a:t>give SP to pregnant women in </a:t>
            </a:r>
            <a:r>
              <a:rPr lang="en-US" u="sng" dirty="0" smtClean="0"/>
              <a:t>endemic malaria areas</a:t>
            </a:r>
            <a:r>
              <a:rPr lang="en-US" u="sng" dirty="0"/>
              <a:t>,  at </a:t>
            </a:r>
            <a:r>
              <a:rPr lang="en-US" u="sng" dirty="0" smtClean="0"/>
              <a:t>least twice during each pregnancy</a:t>
            </a:r>
            <a:r>
              <a:rPr lang="en-US" dirty="0"/>
              <a:t>,  even </a:t>
            </a:r>
            <a:r>
              <a:rPr lang="en-US" dirty="0" smtClean="0"/>
              <a:t>if she has no physical signs and her </a:t>
            </a:r>
            <a:r>
              <a:rPr lang="en-US" dirty="0" err="1" smtClean="0"/>
              <a:t>haemoglobin</a:t>
            </a:r>
            <a:r>
              <a:rPr lang="en-US" dirty="0" smtClean="0"/>
              <a:t> </a:t>
            </a:r>
            <a:r>
              <a:rPr lang="en-US" dirty="0"/>
              <a:t>is within </a:t>
            </a:r>
            <a:r>
              <a:rPr lang="en-US" dirty="0" smtClean="0"/>
              <a:t>normal range</a:t>
            </a:r>
            <a:r>
              <a:rPr lang="en-US" dirty="0"/>
              <a:t>. </a:t>
            </a:r>
          </a:p>
          <a:p>
            <a:r>
              <a:rPr lang="en-US" dirty="0" smtClean="0"/>
              <a:t>Administer </a:t>
            </a:r>
            <a:r>
              <a:rPr lang="en-US" dirty="0"/>
              <a:t>IPT with each scheduled visit after quickening (16 weeks) to ensure women receive </a:t>
            </a:r>
            <a:r>
              <a:rPr lang="en-US" u="sng" dirty="0" smtClean="0"/>
              <a:t>at least </a:t>
            </a:r>
            <a:r>
              <a:rPr lang="en-US" u="sng" dirty="0"/>
              <a:t>2 doses at an interval of at least 4 weeks</a:t>
            </a:r>
            <a:r>
              <a:rPr lang="en-US" dirty="0"/>
              <a:t>. </a:t>
            </a:r>
          </a:p>
          <a:p>
            <a:r>
              <a:rPr lang="en-US" u="sng" dirty="0" smtClean="0"/>
              <a:t>IPT </a:t>
            </a:r>
            <a:r>
              <a:rPr lang="en-US" u="sng" dirty="0"/>
              <a:t>should be given under Directly Observed </a:t>
            </a:r>
            <a:r>
              <a:rPr lang="en-US" u="sng" dirty="0" smtClean="0"/>
              <a:t>Therapy </a:t>
            </a:r>
            <a:r>
              <a:rPr lang="en-US" dirty="0" smtClean="0"/>
              <a:t>(DOT</a:t>
            </a:r>
            <a:r>
              <a:rPr lang="en-US" dirty="0"/>
              <a:t>) in the ANC clinic and can be given </a:t>
            </a:r>
            <a:r>
              <a:rPr lang="en-US" dirty="0" smtClean="0"/>
              <a:t>on an </a:t>
            </a:r>
            <a:r>
              <a:rPr lang="en-US" dirty="0"/>
              <a:t>empty stomach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66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587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7772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u="sng" dirty="0">
                <a:effectLst/>
              </a:rPr>
              <a:t>National G</a:t>
            </a:r>
            <a:r>
              <a:rPr lang="en-US" sz="3600" b="1" u="sng" dirty="0" smtClean="0">
                <a:effectLst/>
              </a:rPr>
              <a:t>uidelines </a:t>
            </a:r>
            <a:r>
              <a:rPr lang="en-US" sz="3600" b="1" u="sng" dirty="0">
                <a:effectLst/>
              </a:rPr>
              <a:t>for Tetanus </a:t>
            </a:r>
            <a:r>
              <a:rPr lang="en-US" sz="3600" b="1" u="sng" dirty="0" smtClean="0">
                <a:effectLst/>
              </a:rPr>
              <a:t>Toxoid</a:t>
            </a:r>
            <a:endParaRPr lang="en-US" sz="3600" b="1" u="sng" dirty="0">
              <a:effectLst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720879"/>
              </p:ext>
            </p:extLst>
          </p:nvPr>
        </p:nvGraphicFramePr>
        <p:xfrm>
          <a:off x="457200" y="2133600"/>
          <a:ext cx="84582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4770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DOSE OF T.T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WHEN TO GIVE 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TT1</a:t>
                      </a:r>
                      <a:r>
                        <a:rPr lang="en-US" sz="2000" baseline="0" dirty="0" smtClean="0"/>
                        <a:t> (1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baseline="0" dirty="0" smtClean="0"/>
                        <a:t> T.T)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 first contact or as early as possible in pregnancy</a:t>
                      </a:r>
                      <a:endParaRPr lang="en-US" sz="20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TT</a:t>
                      </a:r>
                      <a:r>
                        <a:rPr lang="en-US" sz="2000" baseline="0" dirty="0" smtClean="0"/>
                        <a:t> 2 (2</a:t>
                      </a:r>
                      <a:r>
                        <a:rPr lang="en-US" sz="2000" baseline="30000" dirty="0" smtClean="0"/>
                        <a:t>nd</a:t>
                      </a:r>
                      <a:r>
                        <a:rPr lang="en-US" sz="2000" baseline="0" dirty="0" smtClean="0"/>
                        <a:t> T.T)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 least 4 weeks after TT1</a:t>
                      </a:r>
                      <a:endParaRPr lang="en-US" sz="20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TT 3 (3</a:t>
                      </a:r>
                      <a:r>
                        <a:rPr lang="en-US" sz="2000" baseline="30000" dirty="0" smtClean="0"/>
                        <a:t>rd</a:t>
                      </a:r>
                      <a:r>
                        <a:rPr lang="en-US" sz="2000" dirty="0" smtClean="0"/>
                        <a:t> T.T)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At least 6 months after TT2 or during subsequent pregnancy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TT 4 (4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 T.T)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 least 1 year after TT3 or during subsequent pregnancy </a:t>
                      </a:r>
                      <a:endParaRPr lang="en-US" sz="20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TT 5 (5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 T.T)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At least 1 year after TT4 or during subsequent pregnancy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67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934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7010400" cy="1600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effectLst/>
              </a:rPr>
              <a:t>ANY QUESTIONS??</a:t>
            </a:r>
            <a:endParaRPr lang="en-US" sz="4400" b="1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68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361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688848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effectLst/>
              </a:rPr>
              <a:t>Revision Questions</a:t>
            </a:r>
            <a:endParaRPr lang="en-US" sz="36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90688" cy="5410200"/>
          </a:xfrm>
        </p:spPr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Given the following LNMPs, calculate the EDD using </a:t>
            </a:r>
            <a:r>
              <a:rPr lang="en-US" dirty="0" err="1" smtClean="0"/>
              <a:t>Naegele’s</a:t>
            </a:r>
            <a:r>
              <a:rPr lang="en-US" dirty="0" smtClean="0"/>
              <a:t> rule;</a:t>
            </a:r>
          </a:p>
          <a:p>
            <a:pPr marL="1117854" lvl="2" indent="-514350">
              <a:buFont typeface="+mj-lt"/>
              <a:buAutoNum type="alphaLcParenR"/>
            </a:pPr>
            <a:r>
              <a:rPr lang="en-US" dirty="0" smtClean="0"/>
              <a:t>1/1/2016</a:t>
            </a:r>
          </a:p>
          <a:p>
            <a:pPr marL="1117854" lvl="2" indent="-514350">
              <a:buFont typeface="+mj-lt"/>
              <a:buAutoNum type="alphaLcParenR"/>
            </a:pPr>
            <a:r>
              <a:rPr lang="en-US" dirty="0" smtClean="0"/>
              <a:t>30/1/2016</a:t>
            </a:r>
          </a:p>
          <a:p>
            <a:pPr marL="1117854" lvl="2" indent="-514350">
              <a:buFont typeface="+mj-lt"/>
              <a:buAutoNum type="alphaLcParenR"/>
            </a:pPr>
            <a:r>
              <a:rPr lang="en-US" dirty="0" smtClean="0"/>
              <a:t>31/7/2016</a:t>
            </a:r>
          </a:p>
          <a:p>
            <a:pPr marL="1117854" lvl="2" indent="-514350">
              <a:buFont typeface="+mj-lt"/>
              <a:buAutoNum type="alphaLcParenR"/>
            </a:pP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-10</a:t>
            </a:r>
            <a:r>
              <a:rPr lang="en-US" baseline="30000" dirty="0" smtClean="0"/>
              <a:t>th</a:t>
            </a:r>
            <a:r>
              <a:rPr lang="en-US" dirty="0" smtClean="0"/>
              <a:t> of December this year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69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91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u="sng" dirty="0" smtClean="0">
                <a:effectLst/>
                <a:cs typeface="Times New Roman" pitchFamily="18" charset="0"/>
              </a:rPr>
              <a:t>Focused ANC schedule visits for healthy clients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990600" y="1628800"/>
            <a:ext cx="8045896" cy="4752528"/>
          </a:xfrm>
        </p:spPr>
        <p:txBody>
          <a:bodyPr>
            <a:normAutofit lnSpcReduction="10000"/>
          </a:bodyPr>
          <a:lstStyle/>
          <a:p>
            <a:pPr>
              <a:tabLst>
                <a:tab pos="2973388" algn="l"/>
              </a:tabLst>
            </a:pPr>
            <a:r>
              <a:rPr lang="en-US" b="1" dirty="0" smtClean="0">
                <a:latin typeface="+mj-lt"/>
                <a:cs typeface="Times New Roman" pitchFamily="18" charset="0"/>
              </a:rPr>
              <a:t>Four individualized visits: </a:t>
            </a:r>
          </a:p>
          <a:p>
            <a:pPr lvl="3">
              <a:buClrTx/>
              <a:buFont typeface="Wingdings" pitchFamily="2" charset="2"/>
              <a:buChar char="v"/>
              <a:tabLst>
                <a:tab pos="2973388" algn="l"/>
              </a:tabLst>
            </a:pPr>
            <a:r>
              <a:rPr lang="en-US" sz="3200" u="sng" dirty="0" smtClean="0">
                <a:latin typeface="+mj-lt"/>
                <a:cs typeface="Times New Roman" pitchFamily="18" charset="0"/>
              </a:rPr>
              <a:t>First Visit	     &lt;16 Weeks</a:t>
            </a:r>
          </a:p>
          <a:p>
            <a:pPr lvl="3">
              <a:buClrTx/>
              <a:buFont typeface="Wingdings" pitchFamily="2" charset="2"/>
              <a:buChar char="v"/>
              <a:tabLst>
                <a:tab pos="2973388" algn="l"/>
              </a:tabLst>
            </a:pPr>
            <a:r>
              <a:rPr lang="en-US" sz="3200" u="sng" dirty="0" smtClean="0">
                <a:latin typeface="+mj-lt"/>
                <a:cs typeface="Times New Roman" pitchFamily="18" charset="0"/>
              </a:rPr>
              <a:t>Second Visit	 16 – 28 weeks</a:t>
            </a:r>
          </a:p>
          <a:p>
            <a:pPr lvl="3">
              <a:buClrTx/>
              <a:buFont typeface="Wingdings" pitchFamily="2" charset="2"/>
              <a:buChar char="v"/>
              <a:tabLst>
                <a:tab pos="2973388" algn="l"/>
              </a:tabLst>
            </a:pPr>
            <a:r>
              <a:rPr lang="en-US" sz="3200" u="sng" dirty="0" smtClean="0">
                <a:latin typeface="+mj-lt"/>
                <a:cs typeface="Times New Roman" pitchFamily="18" charset="0"/>
              </a:rPr>
              <a:t>Third Visit	       28 – 32 weeks</a:t>
            </a:r>
          </a:p>
          <a:p>
            <a:pPr lvl="3">
              <a:buClrTx/>
              <a:buFont typeface="Wingdings" pitchFamily="2" charset="2"/>
              <a:buChar char="v"/>
              <a:tabLst>
                <a:tab pos="2973388" algn="l"/>
              </a:tabLst>
            </a:pPr>
            <a:r>
              <a:rPr lang="en-US" sz="3200" u="sng" dirty="0" smtClean="0">
                <a:latin typeface="+mj-lt"/>
                <a:cs typeface="Times New Roman" pitchFamily="18" charset="0"/>
              </a:rPr>
              <a:t>Fourth Visit	 32 – 40 weeks</a:t>
            </a:r>
          </a:p>
          <a:p>
            <a:pPr>
              <a:tabLst>
                <a:tab pos="2973388" algn="l"/>
              </a:tabLst>
            </a:pPr>
            <a:r>
              <a:rPr lang="en-US" b="1" dirty="0" smtClean="0">
                <a:latin typeface="+mj-lt"/>
                <a:cs typeface="Times New Roman" pitchFamily="18" charset="0"/>
              </a:rPr>
              <a:t>Note: </a:t>
            </a:r>
            <a:r>
              <a:rPr lang="en-US" dirty="0" smtClean="0">
                <a:latin typeface="+mj-lt"/>
                <a:cs typeface="Times New Roman" pitchFamily="18" charset="0"/>
              </a:rPr>
              <a:t>A</a:t>
            </a:r>
            <a:r>
              <a:rPr lang="en-US" b="1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  <a:cs typeface="Times New Roman" pitchFamily="18" charset="0"/>
              </a:rPr>
              <a:t>good clinical decision must be made at each visit because depending on individual need, some women will require additional visits. </a:t>
            </a:r>
          </a:p>
          <a:p>
            <a:pPr>
              <a:tabLst>
                <a:tab pos="2973388" algn="l"/>
              </a:tabLst>
            </a:pPr>
            <a:endParaRPr lang="en-GB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495899-E471-4B16-BE83-6D3A75296C13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BD564-9B3E-4337-BD12-DF3A993FC6CE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7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9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70609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effectLst/>
                <a:cs typeface="Times New Roman" pitchFamily="18" charset="0"/>
              </a:rPr>
              <a:t>REFERENCES</a:t>
            </a:r>
            <a:endParaRPr lang="en-GB" sz="3600" u="sng" dirty="0" smtClean="0">
              <a:effectLst/>
              <a:cs typeface="Times New Roman" pitchFamily="18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043608" y="1052736"/>
            <a:ext cx="7992888" cy="5805264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Barbara </a:t>
            </a:r>
            <a:r>
              <a:rPr lang="en-US" dirty="0"/>
              <a:t>F. Weller (2000) </a:t>
            </a:r>
            <a:r>
              <a:rPr lang="en-US" b="1" dirty="0" err="1"/>
              <a:t>Bailliere’s</a:t>
            </a:r>
            <a:r>
              <a:rPr lang="en-US" b="1" dirty="0"/>
              <a:t> Nurses Dictionary</a:t>
            </a:r>
            <a:r>
              <a:rPr lang="en-US" dirty="0"/>
              <a:t>, 23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dirty="0" err="1" smtClean="0"/>
              <a:t>ed</a:t>
            </a:r>
            <a:endParaRPr lang="en-US" dirty="0"/>
          </a:p>
          <a:p>
            <a:r>
              <a:rPr lang="en-US" dirty="0"/>
              <a:t>Diane M, Margaret A, Anne G; (2010); </a:t>
            </a:r>
            <a:r>
              <a:rPr lang="en-US" b="1" dirty="0"/>
              <a:t>Myles Textbook for Midwives</a:t>
            </a:r>
            <a:r>
              <a:rPr lang="en-US" dirty="0"/>
              <a:t>; Churchill, Philadelphia</a:t>
            </a:r>
          </a:p>
          <a:p>
            <a:pPr lvl="0"/>
            <a:r>
              <a:rPr lang="en-US" dirty="0" err="1">
                <a:latin typeface="+mj-lt"/>
                <a:cs typeface="Times New Roman" pitchFamily="18" charset="0"/>
              </a:rPr>
              <a:t>Duttas</a:t>
            </a:r>
            <a:r>
              <a:rPr lang="en-US" dirty="0">
                <a:latin typeface="+mj-lt"/>
                <a:cs typeface="Times New Roman" pitchFamily="18" charset="0"/>
              </a:rPr>
              <a:t> D.G (2011); Text book of Obstetric; New Central Book Agency, India</a:t>
            </a:r>
            <a:r>
              <a:rPr lang="en-US" dirty="0" smtClean="0">
                <a:latin typeface="+mj-lt"/>
                <a:cs typeface="Times New Roman" pitchFamily="18" charset="0"/>
              </a:rPr>
              <a:t>.</a:t>
            </a:r>
          </a:p>
          <a:p>
            <a:pPr lvl="0"/>
            <a:r>
              <a:rPr lang="en-US" dirty="0" smtClean="0"/>
              <a:t>MOPHS </a:t>
            </a:r>
            <a:r>
              <a:rPr lang="en-US" dirty="0"/>
              <a:t>and MOMS (2012). </a:t>
            </a:r>
            <a:r>
              <a:rPr lang="en-US" b="1" dirty="0"/>
              <a:t>National Guidelines for Quality Obstetrics and Perinatal Care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Nursing Council of Kenya: </a:t>
            </a:r>
            <a:r>
              <a:rPr lang="en-US" b="1" dirty="0"/>
              <a:t>Kenya Registered Community Health Nursing Basic (Pre-Service) </a:t>
            </a:r>
            <a:r>
              <a:rPr lang="en-US" b="1" dirty="0" err="1"/>
              <a:t>Programme</a:t>
            </a:r>
            <a:r>
              <a:rPr lang="en-US" i="1" dirty="0"/>
              <a:t>, Students’ Training Materials File</a:t>
            </a:r>
            <a:r>
              <a:rPr lang="en-US" dirty="0"/>
              <a:t>, Feb 2009.</a:t>
            </a:r>
          </a:p>
          <a:p>
            <a:pPr lvl="0"/>
            <a:r>
              <a:rPr lang="en-US" dirty="0"/>
              <a:t>Nursing Council of Kenya. </a:t>
            </a:r>
            <a:r>
              <a:rPr lang="en-US" b="1" dirty="0"/>
              <a:t>Manual of Clinical Procedures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Edition (2009) and 2</a:t>
            </a:r>
            <a:r>
              <a:rPr lang="en-US" baseline="30000" dirty="0"/>
              <a:t>nd</a:t>
            </a:r>
            <a:r>
              <a:rPr lang="en-US" dirty="0"/>
              <a:t> Edition (Jul, 1998).</a:t>
            </a:r>
          </a:p>
          <a:p>
            <a:pPr lvl="0"/>
            <a:r>
              <a:rPr lang="en-US" dirty="0" err="1" smtClean="0"/>
              <a:t>Odanga</a:t>
            </a:r>
            <a:r>
              <a:rPr lang="en-US" dirty="0" smtClean="0"/>
              <a:t> </a:t>
            </a:r>
            <a:r>
              <a:rPr lang="en-US" dirty="0"/>
              <a:t>O. A, (2004). </a:t>
            </a:r>
            <a:r>
              <a:rPr lang="en-US" b="1" dirty="0"/>
              <a:t>Essentials of Midwifery</a:t>
            </a:r>
            <a:r>
              <a:rPr lang="en-US" dirty="0"/>
              <a:t>, </a:t>
            </a:r>
            <a:r>
              <a:rPr lang="en-US" dirty="0" err="1"/>
              <a:t>Nambale</a:t>
            </a:r>
            <a:r>
              <a:rPr lang="en-US" dirty="0"/>
              <a:t>, Kenya.</a:t>
            </a:r>
          </a:p>
          <a:p>
            <a:pPr lvl="0"/>
            <a:r>
              <a:rPr lang="en-US" dirty="0"/>
              <a:t>Waugh A. and Grant A. (2001). </a:t>
            </a:r>
            <a:r>
              <a:rPr lang="en-US" b="1" dirty="0"/>
              <a:t>Ross and Wilson Anatomy and Physiology </a:t>
            </a:r>
            <a:r>
              <a:rPr lang="en-US" dirty="0"/>
              <a:t>in health and illness, 12</a:t>
            </a:r>
            <a:r>
              <a:rPr lang="en-US" baseline="30000" dirty="0"/>
              <a:t>th</a:t>
            </a:r>
            <a:r>
              <a:rPr lang="en-US" dirty="0"/>
              <a:t> edition.</a:t>
            </a:r>
          </a:p>
          <a:p>
            <a:pPr lvl="0"/>
            <a:r>
              <a:rPr lang="en-US" dirty="0"/>
              <a:t>WHO (2000) </a:t>
            </a:r>
            <a:r>
              <a:rPr lang="en-US" b="1" dirty="0"/>
              <a:t>Integrated Management of Pregnancy and Child birth</a:t>
            </a:r>
            <a:r>
              <a:rPr lang="en-US" dirty="0"/>
              <a:t>, guidelines for midwives and doctors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ABDE3A-A149-454E-B441-33BD9C8916AB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9A6C4-964E-418F-9DBC-511216BD58CE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70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94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996952"/>
            <a:ext cx="6521928" cy="864096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71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962088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effectLst/>
              </a:rPr>
              <a:t>Components of FANC 1</a:t>
            </a:r>
            <a:r>
              <a:rPr lang="en-US" b="1" u="sng" baseline="30000" dirty="0" smtClean="0">
                <a:effectLst/>
              </a:rPr>
              <a:t>st</a:t>
            </a:r>
            <a:r>
              <a:rPr lang="en-US" b="1" u="sng" dirty="0" smtClean="0">
                <a:effectLst/>
              </a:rPr>
              <a:t> Visit </a:t>
            </a:r>
            <a:endParaRPr lang="en-US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455" y="924973"/>
            <a:ext cx="7992888" cy="5900509"/>
          </a:xfrm>
        </p:spPr>
        <p:txBody>
          <a:bodyPr>
            <a:normAutofit fontScale="85000" lnSpcReduction="20000"/>
          </a:bodyPr>
          <a:lstStyle/>
          <a:p>
            <a:pPr marL="596646" indent="-514350">
              <a:buClrTx/>
              <a:buFont typeface="+mj-lt"/>
              <a:buAutoNum type="arabicPeriod"/>
            </a:pPr>
            <a:r>
              <a:rPr lang="en-US" u="sng" dirty="0" smtClean="0"/>
              <a:t>History Taking</a:t>
            </a:r>
            <a:r>
              <a:rPr lang="en-US" dirty="0" smtClean="0"/>
              <a:t>; personal history, history of present pregnancy (present obstetric </a:t>
            </a:r>
            <a:r>
              <a:rPr lang="en-US" dirty="0" err="1" smtClean="0"/>
              <a:t>hx</a:t>
            </a:r>
            <a:r>
              <a:rPr lang="en-US" dirty="0" smtClean="0"/>
              <a:t>), past obstetric history, perinatal complications, medical history etc.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en-US" u="sng" dirty="0" smtClean="0"/>
              <a:t>Physical Examination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en-US" u="sng" dirty="0" smtClean="0"/>
              <a:t>Investigations </a:t>
            </a:r>
            <a:r>
              <a:rPr lang="en-US" dirty="0" smtClean="0"/>
              <a:t>e.g.  ANC profile.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en-US" u="sng" dirty="0" smtClean="0"/>
              <a:t>Interventions</a:t>
            </a:r>
            <a:r>
              <a:rPr lang="en-US" dirty="0" smtClean="0"/>
              <a:t> 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en-US" u="sng" dirty="0" smtClean="0"/>
              <a:t>Assess need for specialized care </a:t>
            </a:r>
            <a:r>
              <a:rPr lang="en-US" dirty="0" smtClean="0"/>
              <a:t>e.g. diseases in pregnancy,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en-US" u="sng" dirty="0" smtClean="0"/>
              <a:t>Development of individual birth plan </a:t>
            </a:r>
            <a:r>
              <a:rPr lang="en-US" dirty="0" smtClean="0"/>
              <a:t>(checklist)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en-US" u="sng" dirty="0" smtClean="0"/>
              <a:t>Advise on complications and danger signs</a:t>
            </a:r>
            <a:r>
              <a:rPr lang="en-US" dirty="0" smtClean="0"/>
              <a:t> to both mother and fetus during pregnancy, </a:t>
            </a:r>
            <a:r>
              <a:rPr lang="en-US" dirty="0" err="1" smtClean="0"/>
              <a:t>labour</a:t>
            </a:r>
            <a:r>
              <a:rPr lang="en-US" dirty="0" smtClean="0"/>
              <a:t> and postpartum,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en-US" u="sng" dirty="0" smtClean="0"/>
              <a:t>Health promotions, questions, answers, scheduling the next appointment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en-US" u="sng" dirty="0" smtClean="0"/>
              <a:t>Maintaining of complete records/Documentation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8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5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82495-29C7-43DE-84F8-01FB99C9B48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15-Nov-16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ANC</a:t>
            </a: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F9226-C4B8-402E-89C2-2374C6F88F44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9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1028" name="Picture 4" descr="C:\Users\Evans\Desktop\E.KO\1. INTRODUCTORY BLOCK\MIDWIFERY INTRO BLOCK\KOROS E.K MIDWIFERY INTRO BLOCK\FANC 4 VISI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856984" cy="628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1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5244</Words>
  <Application>Microsoft Office PowerPoint</Application>
  <PresentationFormat>On-screen Show (4:3)</PresentationFormat>
  <Paragraphs>729</Paragraphs>
  <Slides>71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71</vt:i4>
      </vt:variant>
    </vt:vector>
  </HeadingPairs>
  <TitlesOfParts>
    <vt:vector size="74" baseType="lpstr">
      <vt:lpstr>Office Theme</vt:lpstr>
      <vt:lpstr>Solstice</vt:lpstr>
      <vt:lpstr>1_Solstice</vt:lpstr>
      <vt:lpstr>FOCUSED ANTENATAL CARE (FANC)</vt:lpstr>
      <vt:lpstr>Outline of Objectives</vt:lpstr>
      <vt:lpstr>PowerPoint Presentation</vt:lpstr>
      <vt:lpstr>Objectives of FANC</vt:lpstr>
      <vt:lpstr>The FANC System</vt:lpstr>
      <vt:lpstr>WHO Recommendations;</vt:lpstr>
      <vt:lpstr>Focused ANC schedule visits for healthy clients</vt:lpstr>
      <vt:lpstr>Components of FANC 1st Visit </vt:lpstr>
      <vt:lpstr>PowerPoint Presentation</vt:lpstr>
      <vt:lpstr>FANC 1ST VISIT</vt:lpstr>
      <vt:lpstr>PowerPoint Presentation</vt:lpstr>
      <vt:lpstr>PowerPoint Presentation</vt:lpstr>
      <vt:lpstr>PowerPoint Presentation</vt:lpstr>
      <vt:lpstr>PowerPoint Presentation</vt:lpstr>
      <vt:lpstr>Assumptions of Naegel’s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Perform Physical Examination</vt:lpstr>
      <vt:lpstr>3. Investigations</vt:lpstr>
      <vt:lpstr>Investigations cont…</vt:lpstr>
      <vt:lpstr>PowerPoint Presentation</vt:lpstr>
      <vt:lpstr>4. Interventions</vt:lpstr>
      <vt:lpstr>PowerPoint Presentation</vt:lpstr>
      <vt:lpstr>5. Specialized Care</vt:lpstr>
      <vt:lpstr>6. Individual Birth Plan (IBP)</vt:lpstr>
      <vt:lpstr>PowerPoint Presentation</vt:lpstr>
      <vt:lpstr>7. Complications and Danger Signs</vt:lpstr>
      <vt:lpstr>PowerPoint Presentation</vt:lpstr>
      <vt:lpstr>PowerPoint Presentation</vt:lpstr>
      <vt:lpstr>PowerPoint Presentation</vt:lpstr>
      <vt:lpstr>PowerPoint Presentation</vt:lpstr>
      <vt:lpstr>8. Health Promotion, Questions, Answers, Scheduling the next visit/appointment</vt:lpstr>
      <vt:lpstr>Cont’…</vt:lpstr>
      <vt:lpstr>Cont’…</vt:lpstr>
      <vt:lpstr>9. Documentation</vt:lpstr>
      <vt:lpstr>FANC 2ND VISIT</vt:lpstr>
      <vt:lpstr>PowerPoint Presentation</vt:lpstr>
      <vt:lpstr>PowerPoint Presentation</vt:lpstr>
      <vt:lpstr>PowerPoint Presentation</vt:lpstr>
      <vt:lpstr>4. Interventions</vt:lpstr>
      <vt:lpstr>5. Re-assess for complications and possible referral</vt:lpstr>
      <vt:lpstr>PowerPoint Presentation</vt:lpstr>
      <vt:lpstr>FANC 3RD VISIT</vt:lpstr>
      <vt:lpstr>PowerPoint Presentation</vt:lpstr>
      <vt:lpstr>2. Physical Examination</vt:lpstr>
      <vt:lpstr>PowerPoint Presentation</vt:lpstr>
      <vt:lpstr>4. Interventions</vt:lpstr>
      <vt:lpstr>5. Re-assess for complications and possible referral</vt:lpstr>
      <vt:lpstr>PowerPoint Presentation</vt:lpstr>
      <vt:lpstr>PowerPoint Presentation</vt:lpstr>
      <vt:lpstr>FANC 4th VISIT</vt:lpstr>
      <vt:lpstr>PowerPoint Presentation</vt:lpstr>
      <vt:lpstr>2. Physical Examination</vt:lpstr>
      <vt:lpstr>PowerPoint Presentation</vt:lpstr>
      <vt:lpstr>4. Interventions</vt:lpstr>
      <vt:lpstr>5. Re-assess for complications and possible referral</vt:lpstr>
      <vt:lpstr>PowerPoint Presentation</vt:lpstr>
      <vt:lpstr>PowerPoint Presentation</vt:lpstr>
      <vt:lpstr>PowerPoint Presentation</vt:lpstr>
      <vt:lpstr>Summary of the Mother and Child Health (MCH) Booklet </vt:lpstr>
      <vt:lpstr>Summary of (MCH) Booklet Cont’…</vt:lpstr>
      <vt:lpstr>National Guidelines for IPT</vt:lpstr>
      <vt:lpstr>National Guidelines for Tetanus Toxoid</vt:lpstr>
      <vt:lpstr>ANY QUESTIONS??</vt:lpstr>
      <vt:lpstr>Revision Questions</vt:lpstr>
      <vt:lpstr>REFERENCES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FOCUSED ANTENATAL CARE (FANC)</dc:title>
  <dc:creator>Evans</dc:creator>
  <cp:lastModifiedBy>Evans</cp:lastModifiedBy>
  <cp:revision>53</cp:revision>
  <dcterms:created xsi:type="dcterms:W3CDTF">2006-08-16T00:00:00Z</dcterms:created>
  <dcterms:modified xsi:type="dcterms:W3CDTF">2016-11-15T04:18:05Z</dcterms:modified>
</cp:coreProperties>
</file>