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0"/>
  </p:notesMasterIdLst>
  <p:handoutMasterIdLst>
    <p:handoutMasterId r:id="rId271"/>
  </p:handoutMasterIdLst>
  <p:sldIdLst>
    <p:sldId id="683" r:id="rId2"/>
    <p:sldId id="469" r:id="rId3"/>
    <p:sldId id="470" r:id="rId4"/>
    <p:sldId id="475" r:id="rId5"/>
    <p:sldId id="476" r:id="rId6"/>
    <p:sldId id="477"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338"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 id="529" r:id="rId60"/>
    <p:sldId id="530" r:id="rId61"/>
    <p:sldId id="531" r:id="rId62"/>
    <p:sldId id="532" r:id="rId63"/>
    <p:sldId id="533" r:id="rId64"/>
    <p:sldId id="534" r:id="rId65"/>
    <p:sldId id="535" r:id="rId66"/>
    <p:sldId id="536" r:id="rId67"/>
    <p:sldId id="537" r:id="rId68"/>
    <p:sldId id="538" r:id="rId69"/>
    <p:sldId id="539" r:id="rId70"/>
    <p:sldId id="540" r:id="rId71"/>
    <p:sldId id="541" r:id="rId72"/>
    <p:sldId id="542" r:id="rId73"/>
    <p:sldId id="543" r:id="rId74"/>
    <p:sldId id="544" r:id="rId75"/>
    <p:sldId id="545" r:id="rId76"/>
    <p:sldId id="546" r:id="rId77"/>
    <p:sldId id="547" r:id="rId78"/>
    <p:sldId id="339" r:id="rId79"/>
    <p:sldId id="445" r:id="rId80"/>
    <p:sldId id="340" r:id="rId81"/>
    <p:sldId id="341" r:id="rId82"/>
    <p:sldId id="457" r:id="rId83"/>
    <p:sldId id="458" r:id="rId84"/>
    <p:sldId id="459" r:id="rId85"/>
    <p:sldId id="460" r:id="rId86"/>
    <p:sldId id="461" r:id="rId87"/>
    <p:sldId id="462" r:id="rId88"/>
    <p:sldId id="463" r:id="rId89"/>
    <p:sldId id="464" r:id="rId90"/>
    <p:sldId id="465" r:id="rId91"/>
    <p:sldId id="466" r:id="rId92"/>
    <p:sldId id="467" r:id="rId93"/>
    <p:sldId id="361" r:id="rId94"/>
    <p:sldId id="362" r:id="rId95"/>
    <p:sldId id="468" r:id="rId96"/>
    <p:sldId id="363" r:id="rId97"/>
    <p:sldId id="364" r:id="rId98"/>
    <p:sldId id="390" r:id="rId99"/>
    <p:sldId id="447" r:id="rId100"/>
    <p:sldId id="391" r:id="rId101"/>
    <p:sldId id="392" r:id="rId102"/>
    <p:sldId id="448" r:id="rId103"/>
    <p:sldId id="393" r:id="rId104"/>
    <p:sldId id="449" r:id="rId105"/>
    <p:sldId id="394" r:id="rId106"/>
    <p:sldId id="395" r:id="rId107"/>
    <p:sldId id="472" r:id="rId108"/>
    <p:sldId id="396" r:id="rId109"/>
    <p:sldId id="397" r:id="rId110"/>
    <p:sldId id="398" r:id="rId111"/>
    <p:sldId id="351" r:id="rId112"/>
    <p:sldId id="352" r:id="rId113"/>
    <p:sldId id="353" r:id="rId114"/>
    <p:sldId id="354" r:id="rId115"/>
    <p:sldId id="355" r:id="rId116"/>
    <p:sldId id="356" r:id="rId117"/>
    <p:sldId id="357" r:id="rId118"/>
    <p:sldId id="358" r:id="rId119"/>
    <p:sldId id="359" r:id="rId120"/>
    <p:sldId id="360" r:id="rId121"/>
    <p:sldId id="365" r:id="rId122"/>
    <p:sldId id="471" r:id="rId123"/>
    <p:sldId id="684" r:id="rId124"/>
    <p:sldId id="685" r:id="rId125"/>
    <p:sldId id="686" r:id="rId126"/>
    <p:sldId id="687" r:id="rId127"/>
    <p:sldId id="688" r:id="rId128"/>
    <p:sldId id="689" r:id="rId129"/>
    <p:sldId id="690" r:id="rId130"/>
    <p:sldId id="691" r:id="rId131"/>
    <p:sldId id="692" r:id="rId132"/>
    <p:sldId id="693" r:id="rId133"/>
    <p:sldId id="694" r:id="rId134"/>
    <p:sldId id="695" r:id="rId135"/>
    <p:sldId id="696" r:id="rId136"/>
    <p:sldId id="697" r:id="rId137"/>
    <p:sldId id="698" r:id="rId138"/>
    <p:sldId id="699" r:id="rId139"/>
    <p:sldId id="549" r:id="rId140"/>
    <p:sldId id="550" r:id="rId141"/>
    <p:sldId id="551" r:id="rId142"/>
    <p:sldId id="552" r:id="rId143"/>
    <p:sldId id="553" r:id="rId144"/>
    <p:sldId id="554" r:id="rId145"/>
    <p:sldId id="555" r:id="rId146"/>
    <p:sldId id="556" r:id="rId147"/>
    <p:sldId id="557" r:id="rId148"/>
    <p:sldId id="558" r:id="rId149"/>
    <p:sldId id="559" r:id="rId150"/>
    <p:sldId id="560" r:id="rId151"/>
    <p:sldId id="561" r:id="rId152"/>
    <p:sldId id="562" r:id="rId153"/>
    <p:sldId id="563" r:id="rId154"/>
    <p:sldId id="564" r:id="rId155"/>
    <p:sldId id="565" r:id="rId156"/>
    <p:sldId id="566" r:id="rId157"/>
    <p:sldId id="567" r:id="rId158"/>
    <p:sldId id="568" r:id="rId159"/>
    <p:sldId id="569" r:id="rId160"/>
    <p:sldId id="570" r:id="rId161"/>
    <p:sldId id="571" r:id="rId162"/>
    <p:sldId id="572" r:id="rId163"/>
    <p:sldId id="573" r:id="rId164"/>
    <p:sldId id="574" r:id="rId165"/>
    <p:sldId id="575" r:id="rId166"/>
    <p:sldId id="576" r:id="rId167"/>
    <p:sldId id="577" r:id="rId168"/>
    <p:sldId id="578" r:id="rId169"/>
    <p:sldId id="579" r:id="rId170"/>
    <p:sldId id="580" r:id="rId171"/>
    <p:sldId id="581" r:id="rId172"/>
    <p:sldId id="582" r:id="rId173"/>
    <p:sldId id="583" r:id="rId174"/>
    <p:sldId id="584" r:id="rId175"/>
    <p:sldId id="585" r:id="rId176"/>
    <p:sldId id="586" r:id="rId177"/>
    <p:sldId id="587" r:id="rId178"/>
    <p:sldId id="588" r:id="rId179"/>
    <p:sldId id="589" r:id="rId180"/>
    <p:sldId id="590" r:id="rId181"/>
    <p:sldId id="591" r:id="rId182"/>
    <p:sldId id="592" r:id="rId183"/>
    <p:sldId id="593" r:id="rId184"/>
    <p:sldId id="594" r:id="rId185"/>
    <p:sldId id="595" r:id="rId186"/>
    <p:sldId id="597" r:id="rId187"/>
    <p:sldId id="598" r:id="rId188"/>
    <p:sldId id="599" r:id="rId189"/>
    <p:sldId id="600" r:id="rId190"/>
    <p:sldId id="601" r:id="rId191"/>
    <p:sldId id="602" r:id="rId192"/>
    <p:sldId id="603" r:id="rId193"/>
    <p:sldId id="604" r:id="rId194"/>
    <p:sldId id="605" r:id="rId195"/>
    <p:sldId id="606" r:id="rId196"/>
    <p:sldId id="607" r:id="rId197"/>
    <p:sldId id="608" r:id="rId198"/>
    <p:sldId id="609" r:id="rId199"/>
    <p:sldId id="610" r:id="rId200"/>
    <p:sldId id="611" r:id="rId201"/>
    <p:sldId id="612" r:id="rId202"/>
    <p:sldId id="613" r:id="rId203"/>
    <p:sldId id="614" r:id="rId204"/>
    <p:sldId id="615" r:id="rId205"/>
    <p:sldId id="616" r:id="rId206"/>
    <p:sldId id="617" r:id="rId207"/>
    <p:sldId id="618" r:id="rId208"/>
    <p:sldId id="619" r:id="rId209"/>
    <p:sldId id="620" r:id="rId210"/>
    <p:sldId id="622" r:id="rId211"/>
    <p:sldId id="623" r:id="rId212"/>
    <p:sldId id="625" r:id="rId213"/>
    <p:sldId id="626" r:id="rId214"/>
    <p:sldId id="627" r:id="rId215"/>
    <p:sldId id="628" r:id="rId216"/>
    <p:sldId id="629" r:id="rId217"/>
    <p:sldId id="630" r:id="rId218"/>
    <p:sldId id="631" r:id="rId219"/>
    <p:sldId id="632" r:id="rId220"/>
    <p:sldId id="633" r:id="rId221"/>
    <p:sldId id="634" r:id="rId222"/>
    <p:sldId id="635" r:id="rId223"/>
    <p:sldId id="636" r:id="rId224"/>
    <p:sldId id="637" r:id="rId225"/>
    <p:sldId id="638" r:id="rId226"/>
    <p:sldId id="639" r:id="rId227"/>
    <p:sldId id="640" r:id="rId228"/>
    <p:sldId id="641" r:id="rId229"/>
    <p:sldId id="642" r:id="rId230"/>
    <p:sldId id="643" r:id="rId231"/>
    <p:sldId id="644" r:id="rId232"/>
    <p:sldId id="645" r:id="rId233"/>
    <p:sldId id="646" r:id="rId234"/>
    <p:sldId id="647" r:id="rId235"/>
    <p:sldId id="648" r:id="rId236"/>
    <p:sldId id="649" r:id="rId237"/>
    <p:sldId id="650" r:id="rId238"/>
    <p:sldId id="651" r:id="rId239"/>
    <p:sldId id="652" r:id="rId240"/>
    <p:sldId id="653" r:id="rId241"/>
    <p:sldId id="655" r:id="rId242"/>
    <p:sldId id="656" r:id="rId243"/>
    <p:sldId id="657" r:id="rId244"/>
    <p:sldId id="658" r:id="rId245"/>
    <p:sldId id="659" r:id="rId246"/>
    <p:sldId id="660" r:id="rId247"/>
    <p:sldId id="661" r:id="rId248"/>
    <p:sldId id="662" r:id="rId249"/>
    <p:sldId id="663" r:id="rId250"/>
    <p:sldId id="664" r:id="rId251"/>
    <p:sldId id="665" r:id="rId252"/>
    <p:sldId id="666" r:id="rId253"/>
    <p:sldId id="667" r:id="rId254"/>
    <p:sldId id="668" r:id="rId255"/>
    <p:sldId id="669" r:id="rId256"/>
    <p:sldId id="670" r:id="rId257"/>
    <p:sldId id="671" r:id="rId258"/>
    <p:sldId id="672" r:id="rId259"/>
    <p:sldId id="673" r:id="rId260"/>
    <p:sldId id="674" r:id="rId261"/>
    <p:sldId id="675" r:id="rId262"/>
    <p:sldId id="676" r:id="rId263"/>
    <p:sldId id="677" r:id="rId264"/>
    <p:sldId id="678" r:id="rId265"/>
    <p:sldId id="679" r:id="rId266"/>
    <p:sldId id="680" r:id="rId267"/>
    <p:sldId id="681" r:id="rId268"/>
    <p:sldId id="682" r:id="rId26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handoutMaster" Target="handoutMasters/handout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E9BED04-DC63-42BC-B68E-34EFFC7D1558}" type="datetimeFigureOut">
              <a:rPr lang="en-US" smtClean="0"/>
              <a:t>4/20/2020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CBEACB2D-4073-43C0-8660-124818721EC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CC7D923-119F-42D1-9C20-B5AB9C2BCF32}" type="datetimeFigureOut">
              <a:rPr lang="en-US" smtClean="0"/>
              <a:pPr/>
              <a:t>4/20/2020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674A7E9-451D-452D-A264-3F263A5105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4A7E9-451D-452D-A264-3F263A510557}" type="slidenum">
              <a:rPr lang="en-US" smtClean="0"/>
              <a:pPr/>
              <a:t>81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76D4E5EE-5F38-4214-A097-851C6E991D4C}" type="slidenum">
              <a:rPr lang="en-US" smtClean="0"/>
              <a:pPr/>
              <a:t>192</a:t>
            </a:fld>
            <a:endParaRPr lang="en-US" smtClean="0"/>
          </a:p>
        </p:txBody>
      </p:sp>
      <p:sp>
        <p:nvSpPr>
          <p:cNvPr id="21401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214020" name="Rectangle 3"/>
          <p:cNvSpPr>
            <a:spLocks noGrp="1" noChangeArrowheads="1"/>
          </p:cNvSpPr>
          <p:nvPr>
            <p:ph type="body" idx="1"/>
          </p:nvPr>
        </p:nvSpPr>
        <p:spPr>
          <a:solidFill>
            <a:schemeClr val="accent1"/>
          </a:solidFill>
          <a:ln>
            <a:solidFill>
              <a:schemeClr val="tx1"/>
            </a:solidFill>
          </a:ln>
        </p:spPr>
        <p:txBody>
          <a:bodyPr lIns="91427" tIns="45713" rIns="91427" bIns="45713"/>
          <a:lstStyle/>
          <a:p>
            <a:pPr eaLnBrk="1" hangingPunct="1"/>
            <a:endParaRPr lang="sw-KE" b="1" smtClean="0">
              <a:solidFill>
                <a:schemeClr val="hlink"/>
              </a:solidFill>
            </a:endParaRPr>
          </a:p>
        </p:txBody>
      </p:sp>
    </p:spTree>
    <p:extLst>
      <p:ext uri="{BB962C8B-B14F-4D97-AF65-F5344CB8AC3E}">
        <p14:creationId xmlns:p14="http://schemas.microsoft.com/office/powerpoint/2010/main" val="297342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w="9525"/>
        </p:spPr>
        <p:txBody>
          <a:bodyPr/>
          <a:lstStyle/>
          <a:p>
            <a:endParaRPr lang="en-GB" smtClean="0"/>
          </a:p>
        </p:txBody>
      </p:sp>
      <p:sp>
        <p:nvSpPr>
          <p:cNvPr id="215044" name="Slide Number Placeholder 3"/>
          <p:cNvSpPr>
            <a:spLocks noGrp="1"/>
          </p:cNvSpPr>
          <p:nvPr>
            <p:ph type="sldNum" sz="quarter" idx="5"/>
          </p:nvPr>
        </p:nvSpPr>
        <p:spPr>
          <a:noFill/>
        </p:spPr>
        <p:txBody>
          <a:bodyPr/>
          <a:lstStyle/>
          <a:p>
            <a:fld id="{6A01FFBF-FA41-4EFC-8C09-BFB84312894F}" type="slidenum">
              <a:rPr lang="en-US" smtClean="0"/>
              <a:pPr/>
              <a:t>197</a:t>
            </a:fld>
            <a:endParaRPr lang="en-US" smtClean="0"/>
          </a:p>
        </p:txBody>
      </p:sp>
    </p:spTree>
    <p:extLst>
      <p:ext uri="{BB962C8B-B14F-4D97-AF65-F5344CB8AC3E}">
        <p14:creationId xmlns:p14="http://schemas.microsoft.com/office/powerpoint/2010/main" val="299247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noFill/>
          <a:ln w="9525"/>
        </p:spPr>
        <p:txBody>
          <a:bodyPr/>
          <a:lstStyle/>
          <a:p>
            <a:r>
              <a:rPr lang="en-US" smtClean="0"/>
              <a:t>AZT  can be substi</a:t>
            </a:r>
          </a:p>
        </p:txBody>
      </p:sp>
      <p:sp>
        <p:nvSpPr>
          <p:cNvPr id="216068" name="Slide Number Placeholder 3"/>
          <p:cNvSpPr>
            <a:spLocks noGrp="1"/>
          </p:cNvSpPr>
          <p:nvPr>
            <p:ph type="sldNum" sz="quarter" idx="5"/>
          </p:nvPr>
        </p:nvSpPr>
        <p:spPr>
          <a:noFill/>
        </p:spPr>
        <p:txBody>
          <a:bodyPr/>
          <a:lstStyle/>
          <a:p>
            <a:fld id="{6A0526DD-2F15-4B61-9E0D-3D31DB6B2638}" type="slidenum">
              <a:rPr lang="en-US" smtClean="0"/>
              <a:pPr/>
              <a:t>199</a:t>
            </a:fld>
            <a:endParaRPr lang="en-US" smtClean="0"/>
          </a:p>
        </p:txBody>
      </p:sp>
    </p:spTree>
    <p:extLst>
      <p:ext uri="{BB962C8B-B14F-4D97-AF65-F5344CB8AC3E}">
        <p14:creationId xmlns:p14="http://schemas.microsoft.com/office/powerpoint/2010/main" val="185348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w="9525"/>
        </p:spPr>
        <p:txBody>
          <a:bodyPr/>
          <a:lstStyle/>
          <a:p>
            <a:endParaRPr lang="en-US" smtClean="0"/>
          </a:p>
        </p:txBody>
      </p:sp>
      <p:sp>
        <p:nvSpPr>
          <p:cNvPr id="217092" name="Slide Number Placeholder 3"/>
          <p:cNvSpPr>
            <a:spLocks noGrp="1"/>
          </p:cNvSpPr>
          <p:nvPr>
            <p:ph type="sldNum" sz="quarter" idx="5"/>
          </p:nvPr>
        </p:nvSpPr>
        <p:spPr>
          <a:noFill/>
        </p:spPr>
        <p:txBody>
          <a:bodyPr/>
          <a:lstStyle/>
          <a:p>
            <a:fld id="{96E5BD7F-49A6-4E49-8ACE-798C7F8B26B1}" type="slidenum">
              <a:rPr lang="en-US" smtClean="0"/>
              <a:pPr/>
              <a:t>200</a:t>
            </a:fld>
            <a:endParaRPr lang="en-US" smtClean="0"/>
          </a:p>
        </p:txBody>
      </p:sp>
    </p:spTree>
    <p:extLst>
      <p:ext uri="{BB962C8B-B14F-4D97-AF65-F5344CB8AC3E}">
        <p14:creationId xmlns:p14="http://schemas.microsoft.com/office/powerpoint/2010/main" val="39591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w="9525"/>
        </p:spPr>
        <p:txBody>
          <a:bodyPr/>
          <a:lstStyle/>
          <a:p>
            <a:endParaRPr lang="en-US" smtClean="0"/>
          </a:p>
        </p:txBody>
      </p:sp>
      <p:sp>
        <p:nvSpPr>
          <p:cNvPr id="218116" name="Slide Number Placeholder 3"/>
          <p:cNvSpPr>
            <a:spLocks noGrp="1"/>
          </p:cNvSpPr>
          <p:nvPr>
            <p:ph type="sldNum" sz="quarter" idx="5"/>
          </p:nvPr>
        </p:nvSpPr>
        <p:spPr>
          <a:noFill/>
        </p:spPr>
        <p:txBody>
          <a:bodyPr/>
          <a:lstStyle/>
          <a:p>
            <a:fld id="{0FF639AF-82C3-4F64-8D6C-D99F70793E98}" type="slidenum">
              <a:rPr lang="en-US" smtClean="0"/>
              <a:pPr/>
              <a:t>201</a:t>
            </a:fld>
            <a:endParaRPr lang="en-US" smtClean="0"/>
          </a:p>
        </p:txBody>
      </p:sp>
    </p:spTree>
    <p:extLst>
      <p:ext uri="{BB962C8B-B14F-4D97-AF65-F5344CB8AC3E}">
        <p14:creationId xmlns:p14="http://schemas.microsoft.com/office/powerpoint/2010/main" val="37359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ln/>
        </p:spPr>
      </p:sp>
      <p:sp>
        <p:nvSpPr>
          <p:cNvPr id="219139" name="Notes Placeholder 2"/>
          <p:cNvSpPr>
            <a:spLocks noGrp="1"/>
          </p:cNvSpPr>
          <p:nvPr>
            <p:ph type="body" idx="1"/>
          </p:nvPr>
        </p:nvSpPr>
        <p:spPr>
          <a:noFill/>
          <a:ln w="9525"/>
        </p:spPr>
        <p:txBody>
          <a:bodyPr/>
          <a:lstStyle/>
          <a:p>
            <a:endParaRPr lang="en-US" smtClean="0"/>
          </a:p>
        </p:txBody>
      </p:sp>
      <p:sp>
        <p:nvSpPr>
          <p:cNvPr id="219140" name="Slide Number Placeholder 3"/>
          <p:cNvSpPr>
            <a:spLocks noGrp="1"/>
          </p:cNvSpPr>
          <p:nvPr>
            <p:ph type="sldNum" sz="quarter" idx="5"/>
          </p:nvPr>
        </p:nvSpPr>
        <p:spPr>
          <a:noFill/>
        </p:spPr>
        <p:txBody>
          <a:bodyPr/>
          <a:lstStyle/>
          <a:p>
            <a:fld id="{6765F442-E22E-405F-BDA2-F369A9CF7EEF}" type="slidenum">
              <a:rPr lang="en-US" smtClean="0"/>
              <a:pPr/>
              <a:t>202</a:t>
            </a:fld>
            <a:endParaRPr lang="en-US" smtClean="0"/>
          </a:p>
        </p:txBody>
      </p:sp>
    </p:spTree>
    <p:extLst>
      <p:ext uri="{BB962C8B-B14F-4D97-AF65-F5344CB8AC3E}">
        <p14:creationId xmlns:p14="http://schemas.microsoft.com/office/powerpoint/2010/main" val="344115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AA448D9-F9CF-486C-A1EB-017767874AE4}" type="slidenum">
              <a:rPr lang="en-GB" smtClean="0"/>
              <a:pPr/>
              <a:t>212</a:t>
            </a:fld>
            <a:endParaRPr lang="en-GB"/>
          </a:p>
        </p:txBody>
      </p:sp>
    </p:spTree>
    <p:extLst>
      <p:ext uri="{BB962C8B-B14F-4D97-AF65-F5344CB8AC3E}">
        <p14:creationId xmlns:p14="http://schemas.microsoft.com/office/powerpoint/2010/main" val="3749527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4/20/2020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4/20/2020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4/20/2020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4/20/2020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590800"/>
          </a:xfrm>
        </p:spPr>
        <p:txBody>
          <a:bodyPr>
            <a:normAutofit/>
          </a:bodyPr>
          <a:lstStyle/>
          <a:p>
            <a:pPr algn="ctr"/>
            <a:r>
              <a:rPr lang="en-US" dirty="0" smtClean="0"/>
              <a:t>MARCH 2020  KRCHN</a:t>
            </a:r>
          </a:p>
          <a:p>
            <a:pPr algn="ctr"/>
            <a:endParaRPr lang="en-US" dirty="0" smtClean="0"/>
          </a:p>
          <a:p>
            <a:pPr algn="ctr"/>
            <a:r>
              <a:rPr lang="en-US" dirty="0" smtClean="0"/>
              <a:t>RUGENDO </a:t>
            </a:r>
            <a:r>
              <a:rPr lang="en-US" dirty="0" smtClean="0"/>
              <a:t>.M. MORRIS</a:t>
            </a:r>
          </a:p>
          <a:p>
            <a:pPr algn="ctr"/>
            <a:r>
              <a:rPr lang="en-US" dirty="0" smtClean="0"/>
              <a:t>LECTURER</a:t>
            </a:r>
          </a:p>
          <a:p>
            <a:pPr algn="ctr"/>
            <a:r>
              <a:rPr lang="en-US" dirty="0" smtClean="0"/>
              <a:t>KMTC-KABARNET CAMPUS</a:t>
            </a:r>
            <a:endParaRPr lang="en-US" dirty="0"/>
          </a:p>
        </p:txBody>
      </p:sp>
      <p:sp>
        <p:nvSpPr>
          <p:cNvPr id="3" name="Title 2"/>
          <p:cNvSpPr>
            <a:spLocks noGrp="1"/>
          </p:cNvSpPr>
          <p:nvPr>
            <p:ph type="title"/>
          </p:nvPr>
        </p:nvSpPr>
        <p:spPr>
          <a:xfrm>
            <a:off x="1295400" y="1676400"/>
            <a:ext cx="7848600" cy="762000"/>
          </a:xfrm>
        </p:spPr>
        <p:txBody>
          <a:bodyPr>
            <a:noAutofit/>
          </a:bodyPr>
          <a:lstStyle/>
          <a:p>
            <a:pPr algn="ctr"/>
            <a:r>
              <a:rPr lang="en-US" sz="3200" dirty="0" smtClean="0"/>
              <a:t>MATERNAL AND NEWBORN HEALTH I</a:t>
            </a:r>
            <a:br>
              <a:rPr lang="en-US" sz="3200" dirty="0" smtClean="0"/>
            </a:br>
            <a:r>
              <a:rPr lang="en-US" sz="3200" dirty="0" smtClean="0"/>
              <a:t>NORMAL </a:t>
            </a:r>
            <a:r>
              <a:rPr lang="en-US" sz="3200" dirty="0" smtClean="0"/>
              <a:t>PREGNANCY</a:t>
            </a:r>
            <a:endParaRPr lang="en-US" sz="3200" dirty="0"/>
          </a:p>
        </p:txBody>
      </p:sp>
    </p:spTree>
    <p:extLst>
      <p:ext uri="{BB962C8B-B14F-4D97-AF65-F5344CB8AC3E}">
        <p14:creationId xmlns:p14="http://schemas.microsoft.com/office/powerpoint/2010/main" val="345198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FUNDAL HEIGHT</a:t>
            </a:r>
            <a:br>
              <a:rPr lang="en-US" b="1" dirty="0" smtClean="0"/>
            </a:br>
            <a:endParaRPr lang="en-US" b="1" dirty="0"/>
          </a:p>
        </p:txBody>
      </p:sp>
      <p:sp>
        <p:nvSpPr>
          <p:cNvPr id="3" name="Content Placeholder 2"/>
          <p:cNvSpPr>
            <a:spLocks noGrp="1"/>
          </p:cNvSpPr>
          <p:nvPr>
            <p:ph idx="1"/>
          </p:nvPr>
        </p:nvSpPr>
        <p:spPr/>
        <p:txBody>
          <a:bodyPr>
            <a:noAutofit/>
          </a:bodyPr>
          <a:lstStyle/>
          <a:p>
            <a:endParaRPr lang="en-US" sz="3000" dirty="0"/>
          </a:p>
          <a:p>
            <a:pPr>
              <a:buNone/>
            </a:pPr>
            <a:r>
              <a:rPr lang="en-US" sz="3000" dirty="0" smtClean="0"/>
              <a:t>Fundal height </a:t>
            </a:r>
            <a:r>
              <a:rPr lang="en-US" sz="3000" dirty="0"/>
              <a:t>Is measured to estimate whether </a:t>
            </a:r>
            <a:r>
              <a:rPr lang="en-US" sz="3000" dirty="0" smtClean="0"/>
              <a:t>this</a:t>
            </a:r>
          </a:p>
          <a:p>
            <a:pPr>
              <a:buNone/>
            </a:pPr>
            <a:r>
              <a:rPr lang="en-US" sz="3000" dirty="0" smtClean="0"/>
              <a:t> </a:t>
            </a:r>
            <a:r>
              <a:rPr lang="en-US" sz="3000" dirty="0"/>
              <a:t>is in keeping with the expected date of birth. </a:t>
            </a:r>
            <a:r>
              <a:rPr lang="en-US" sz="3000" dirty="0" smtClean="0"/>
              <a:t>This</a:t>
            </a:r>
          </a:p>
          <a:p>
            <a:pPr>
              <a:buNone/>
            </a:pPr>
            <a:r>
              <a:rPr lang="en-US" sz="3000" dirty="0" smtClean="0"/>
              <a:t> </a:t>
            </a:r>
            <a:r>
              <a:rPr lang="en-US" sz="3000" dirty="0"/>
              <a:t>can be done using landmarks i.e. xiphisternum, </a:t>
            </a:r>
            <a:endParaRPr lang="en-US" sz="3000" dirty="0" smtClean="0"/>
          </a:p>
          <a:p>
            <a:pPr>
              <a:buNone/>
            </a:pPr>
            <a:r>
              <a:rPr lang="en-US" sz="3000" dirty="0" smtClean="0"/>
              <a:t>where </a:t>
            </a:r>
            <a:r>
              <a:rPr lang="en-US" sz="3000" dirty="0"/>
              <a:t>the </a:t>
            </a:r>
            <a:r>
              <a:rPr lang="en-US" sz="3000" dirty="0" smtClean="0"/>
              <a:t>fundal height </a:t>
            </a:r>
            <a:r>
              <a:rPr lang="en-US" sz="3000" dirty="0"/>
              <a:t>can be measured by </a:t>
            </a:r>
            <a:endParaRPr lang="en-US" sz="3000" dirty="0" smtClean="0"/>
          </a:p>
          <a:p>
            <a:pPr>
              <a:buNone/>
            </a:pPr>
            <a:r>
              <a:rPr lang="en-US" sz="3000" dirty="0" smtClean="0"/>
              <a:t>fingerbreadths </a:t>
            </a:r>
            <a:r>
              <a:rPr lang="en-US" sz="3000" dirty="0"/>
              <a:t>in relation to this, and the period of </a:t>
            </a:r>
            <a:endParaRPr lang="en-US" sz="3000" dirty="0" smtClean="0"/>
          </a:p>
          <a:p>
            <a:pPr>
              <a:buNone/>
            </a:pPr>
            <a:r>
              <a:rPr lang="en-US" sz="3000" dirty="0" smtClean="0"/>
              <a:t>gestation </a:t>
            </a:r>
            <a:r>
              <a:rPr lang="en-US" sz="3000" dirty="0"/>
              <a:t>is calculated. </a:t>
            </a:r>
          </a:p>
          <a:p>
            <a:endParaRPr lang="en-US" sz="3000" dirty="0"/>
          </a:p>
          <a:p>
            <a:endParaRPr lang="en-US" sz="3000" dirty="0"/>
          </a:p>
          <a:p>
            <a:pPr>
              <a:buNone/>
            </a:pPr>
            <a:r>
              <a:rPr lang="en-US" sz="3000" b="1" dirty="0" smtClean="0"/>
              <a:t> </a:t>
            </a:r>
            <a:endParaRPr lang="en-US" sz="3000" dirty="0"/>
          </a:p>
        </p:txBody>
      </p:sp>
    </p:spTree>
    <p:extLst>
      <p:ext uri="{BB962C8B-B14F-4D97-AF65-F5344CB8AC3E}">
        <p14:creationId xmlns:p14="http://schemas.microsoft.com/office/powerpoint/2010/main" val="1514243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regions of the skull are</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dirty="0" smtClean="0"/>
              <a:t>The </a:t>
            </a:r>
            <a:r>
              <a:rPr lang="en-US" b="1" dirty="0" smtClean="0"/>
              <a:t>occiput</a:t>
            </a:r>
            <a:r>
              <a:rPr lang="en-US" dirty="0" smtClean="0"/>
              <a:t>, which lies between the foramen magnum and the posterior fontanelle. The sub-occipital region is the part below the occipital protuberance.</a:t>
            </a:r>
          </a:p>
          <a:p>
            <a:pPr>
              <a:buNone/>
            </a:pPr>
            <a:r>
              <a:rPr lang="en-US" dirty="0" smtClean="0"/>
              <a:t>• The </a:t>
            </a:r>
            <a:r>
              <a:rPr lang="en-US" b="1" dirty="0" smtClean="0"/>
              <a:t>vertex</a:t>
            </a:r>
            <a:r>
              <a:rPr lang="en-US" dirty="0" smtClean="0"/>
              <a:t>, which is bounded by the posterior fontanelle, the two parietal eminences and the anterior fontanelle.</a:t>
            </a:r>
          </a:p>
          <a:p>
            <a:pPr>
              <a:buNone/>
            </a:pPr>
            <a:r>
              <a:rPr lang="en-US" dirty="0" smtClean="0"/>
              <a:t>• The </a:t>
            </a:r>
            <a:r>
              <a:rPr lang="en-US" b="1" dirty="0" smtClean="0"/>
              <a:t>sinciput or brow</a:t>
            </a:r>
            <a:r>
              <a:rPr lang="en-US" dirty="0" smtClean="0"/>
              <a:t>, which occurs from the anterior fontanelle and the coronal suture to the orbital ridge.</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b="1" dirty="0" smtClean="0"/>
              <a:t/>
            </a:r>
            <a:br>
              <a:rPr lang="en-US" b="1" dirty="0" smtClean="0"/>
            </a:br>
            <a:r>
              <a:rPr lang="en-US" b="1" dirty="0" smtClean="0"/>
              <a:t>The Foetal Skull - The Sutures</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r>
              <a:rPr lang="en-US" dirty="0" smtClean="0"/>
              <a:t>Sutures and fontanelles separate the bones of the skull from each other. These allow for a degree of overlapping during labour and delivery. </a:t>
            </a:r>
          </a:p>
          <a:p>
            <a:r>
              <a:rPr lang="en-US" dirty="0" smtClean="0"/>
              <a:t>They are cranial points that are formed where two bones adjoin. They include:</a:t>
            </a:r>
          </a:p>
          <a:p>
            <a:pPr>
              <a:buFont typeface="Wingdings" pitchFamily="2" charset="2"/>
              <a:buChar char="v"/>
            </a:pPr>
            <a:r>
              <a:rPr lang="en-US" dirty="0" smtClean="0"/>
              <a:t>The </a:t>
            </a:r>
            <a:r>
              <a:rPr lang="en-US" b="1" dirty="0" smtClean="0"/>
              <a:t>lambdoidal suture</a:t>
            </a:r>
            <a:r>
              <a:rPr lang="en-US" dirty="0" smtClean="0"/>
              <a:t>-separates the occipital bone from the two parietal bones.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Sutures cont…..</a:t>
            </a:r>
            <a:endParaRPr lang="en-US"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The </a:t>
            </a:r>
            <a:r>
              <a:rPr lang="en-US" b="1" dirty="0" smtClean="0"/>
              <a:t>saggital suture</a:t>
            </a:r>
            <a:r>
              <a:rPr lang="en-US" dirty="0" smtClean="0"/>
              <a:t>- lies between the parietal bones.</a:t>
            </a:r>
          </a:p>
          <a:p>
            <a:pPr>
              <a:buFont typeface="Wingdings" pitchFamily="2" charset="2"/>
              <a:buChar char="v"/>
            </a:pPr>
            <a:r>
              <a:rPr lang="en-US" dirty="0" smtClean="0"/>
              <a:t>The </a:t>
            </a:r>
            <a:r>
              <a:rPr lang="en-US" b="1" dirty="0" smtClean="0"/>
              <a:t>coronal suture- </a:t>
            </a:r>
            <a:r>
              <a:rPr lang="en-US" dirty="0" smtClean="0"/>
              <a:t>separates the frontal bones from the parietal bones.</a:t>
            </a:r>
          </a:p>
          <a:p>
            <a:pPr>
              <a:buFont typeface="Wingdings" pitchFamily="2" charset="2"/>
              <a:buChar char="v"/>
            </a:pPr>
            <a:r>
              <a:rPr lang="en-US" dirty="0" smtClean="0"/>
              <a:t>The </a:t>
            </a:r>
            <a:r>
              <a:rPr lang="en-US" b="1" dirty="0" smtClean="0"/>
              <a:t>frontal suture- </a:t>
            </a:r>
            <a:r>
              <a:rPr lang="en-US" dirty="0" smtClean="0"/>
              <a:t>runs between the two halves of the frontal bone, becomes obliterated with time while the other sutures become fixed joints.</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Foetal Skull - The Fontanelles</a:t>
            </a:r>
          </a:p>
        </p:txBody>
      </p:sp>
      <p:sp>
        <p:nvSpPr>
          <p:cNvPr id="3" name="Content Placeholder 2"/>
          <p:cNvSpPr>
            <a:spLocks noGrp="1"/>
          </p:cNvSpPr>
          <p:nvPr>
            <p:ph idx="1"/>
          </p:nvPr>
        </p:nvSpPr>
        <p:spPr>
          <a:xfrm>
            <a:off x="457200" y="1295400"/>
            <a:ext cx="8229600" cy="5257800"/>
          </a:xfrm>
        </p:spPr>
        <p:txBody>
          <a:bodyPr>
            <a:normAutofit/>
          </a:bodyPr>
          <a:lstStyle/>
          <a:p>
            <a:pPr>
              <a:buNone/>
            </a:pPr>
            <a:endParaRPr lang="en-US" dirty="0" smtClean="0"/>
          </a:p>
          <a:p>
            <a:pPr>
              <a:buNone/>
            </a:pPr>
            <a:r>
              <a:rPr lang="en-US" dirty="0" smtClean="0"/>
              <a:t>This refers to the point where two or more sutures meet. They include:</a:t>
            </a:r>
          </a:p>
          <a:p>
            <a:pPr>
              <a:buNone/>
            </a:pPr>
            <a:r>
              <a:rPr lang="en-US" dirty="0" smtClean="0"/>
              <a:t>• The </a:t>
            </a:r>
            <a:r>
              <a:rPr lang="en-US" b="1" dirty="0" smtClean="0"/>
              <a:t>posterior fontanelle </a:t>
            </a:r>
            <a:r>
              <a:rPr lang="en-US" dirty="0" smtClean="0"/>
              <a:t>or </a:t>
            </a:r>
            <a:r>
              <a:rPr lang="en-US" b="1" dirty="0" smtClean="0"/>
              <a:t>lambda</a:t>
            </a:r>
          </a:p>
          <a:p>
            <a:r>
              <a:rPr lang="en-US" dirty="0" smtClean="0"/>
              <a:t>Located at the junction of the lambdoidal and saggital sutures</a:t>
            </a:r>
          </a:p>
          <a:p>
            <a:r>
              <a:rPr lang="en-US" dirty="0" smtClean="0"/>
              <a:t> triangular in shape and can be recognized per vagina. </a:t>
            </a:r>
          </a:p>
          <a:p>
            <a:r>
              <a:rPr lang="en-US" dirty="0" smtClean="0"/>
              <a:t>Normally it closes at about six to eight weeks of age.</a:t>
            </a:r>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Anterior fontanelle</a:t>
            </a:r>
            <a:r>
              <a:rPr lang="en-US" dirty="0" smtClean="0"/>
              <a:t> or </a:t>
            </a:r>
            <a:r>
              <a:rPr lang="en-US" b="1" dirty="0" err="1" smtClean="0"/>
              <a:t>bregma</a:t>
            </a:r>
            <a:endParaRPr lang="en-US" dirty="0"/>
          </a:p>
        </p:txBody>
      </p:sp>
      <p:sp>
        <p:nvSpPr>
          <p:cNvPr id="3" name="Content Placeholder 2"/>
          <p:cNvSpPr>
            <a:spLocks noGrp="1"/>
          </p:cNvSpPr>
          <p:nvPr>
            <p:ph sz="quarter" idx="1"/>
          </p:nvPr>
        </p:nvSpPr>
        <p:spPr/>
        <p:txBody>
          <a:bodyPr/>
          <a:lstStyle/>
          <a:p>
            <a:r>
              <a:rPr lang="en-US" dirty="0" smtClean="0"/>
              <a:t>Located at the junction of the saggital, coronal and frontal sutures</a:t>
            </a:r>
          </a:p>
          <a:p>
            <a:r>
              <a:rPr lang="en-US" dirty="0" smtClean="0"/>
              <a:t> Broad and diamond shaped and measures 3 to 4 centimetres long and 1.5 to 2 centimetres wide. </a:t>
            </a:r>
          </a:p>
          <a:p>
            <a:r>
              <a:rPr lang="en-US" dirty="0" smtClean="0"/>
              <a:t>The average time of closure is 18 months, but the fontanelle may close as early as 9 to 12 months.</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Diameters of the </a:t>
            </a:r>
            <a:r>
              <a:rPr lang="en-US" b="1" dirty="0" err="1" smtClean="0"/>
              <a:t>Foetal</a:t>
            </a:r>
            <a:r>
              <a:rPr lang="en-US" b="1" dirty="0" smtClean="0"/>
              <a:t> Skull</a:t>
            </a:r>
            <a:endParaRPr lang="en-US" dirty="0"/>
          </a:p>
        </p:txBody>
      </p:sp>
      <p:sp>
        <p:nvSpPr>
          <p:cNvPr id="3" name="Content Placeholder 2"/>
          <p:cNvSpPr>
            <a:spLocks noGrp="1"/>
          </p:cNvSpPr>
          <p:nvPr>
            <p:ph idx="1"/>
          </p:nvPr>
        </p:nvSpPr>
        <p:spPr>
          <a:xfrm>
            <a:off x="457200" y="1295400"/>
            <a:ext cx="8229600" cy="5334000"/>
          </a:xfrm>
        </p:spPr>
        <p:txBody>
          <a:bodyPr>
            <a:normAutofit/>
          </a:bodyPr>
          <a:lstStyle/>
          <a:p>
            <a:endParaRPr lang="en-US" dirty="0" smtClean="0"/>
          </a:p>
          <a:p>
            <a:r>
              <a:rPr lang="en-US" dirty="0" smtClean="0"/>
              <a:t>The foetal skull has eight measurements. There are two transverse diameters and six longitudinal or antero-posterior diameters.</a:t>
            </a:r>
          </a:p>
          <a:p>
            <a:r>
              <a:rPr lang="en-US" dirty="0" smtClean="0"/>
              <a:t>The transverse diameters are:</a:t>
            </a:r>
          </a:p>
          <a:p>
            <a:pPr>
              <a:buNone/>
            </a:pPr>
            <a:r>
              <a:rPr lang="en-US" dirty="0" smtClean="0"/>
              <a:t>• </a:t>
            </a:r>
            <a:r>
              <a:rPr lang="en-US" b="1" dirty="0" smtClean="0"/>
              <a:t>The biparietal diameter-</a:t>
            </a:r>
            <a:r>
              <a:rPr lang="en-US" dirty="0" smtClean="0"/>
              <a:t>between the two parietal eminences , 9.5 cm.</a:t>
            </a:r>
          </a:p>
          <a:p>
            <a:pPr>
              <a:buNone/>
            </a:pPr>
            <a:r>
              <a:rPr lang="en-US" dirty="0" smtClean="0"/>
              <a:t>• The </a:t>
            </a:r>
            <a:r>
              <a:rPr lang="en-US" b="1" dirty="0" smtClean="0"/>
              <a:t>bitemporal diameter -</a:t>
            </a:r>
            <a:r>
              <a:rPr lang="en-US" dirty="0" smtClean="0"/>
              <a:t> between the furthest points of the coronal sutures and the temples. 8.2 cm</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Longitudinal or Anteroposterior diameter</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 </a:t>
            </a:r>
            <a:r>
              <a:rPr lang="en-US" b="1" dirty="0" smtClean="0"/>
              <a:t>Sub-occipitobregmatic</a:t>
            </a:r>
            <a:r>
              <a:rPr lang="en-US" dirty="0" smtClean="0"/>
              <a:t>-9.5 cm running from below the  occipital protuberance to the centre of the anterior fontanelle.</a:t>
            </a:r>
          </a:p>
          <a:p>
            <a:r>
              <a:rPr lang="en-US" dirty="0" smtClean="0"/>
              <a:t> </a:t>
            </a:r>
            <a:r>
              <a:rPr lang="en-US" b="1" dirty="0" smtClean="0"/>
              <a:t>Sub- </a:t>
            </a:r>
            <a:r>
              <a:rPr lang="en-US" b="1" dirty="0" err="1" smtClean="0"/>
              <a:t>occipitofrontal</a:t>
            </a:r>
            <a:r>
              <a:rPr lang="en-US" dirty="0" smtClean="0"/>
              <a:t>- 10 cm,  from below the occipital protuberance to the centre or the frontal suture.</a:t>
            </a:r>
          </a:p>
          <a:p>
            <a:r>
              <a:rPr lang="en-US" b="1" dirty="0" smtClean="0"/>
              <a:t>Occipitofrontal, </a:t>
            </a:r>
            <a:r>
              <a:rPr lang="en-US" dirty="0" smtClean="0"/>
              <a:t>which measures 11.5 cm from the occipital  protuberance to the glabella.</a:t>
            </a:r>
          </a:p>
          <a:p>
            <a:pPr>
              <a:buNone/>
            </a:pPr>
            <a:endParaRPr lang="en-US" dirty="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Diameters continued..</a:t>
            </a:r>
            <a:endParaRPr lang="en-US" dirty="0"/>
          </a:p>
        </p:txBody>
      </p:sp>
      <p:sp>
        <p:nvSpPr>
          <p:cNvPr id="3" name="Content Placeholder 2"/>
          <p:cNvSpPr>
            <a:spLocks noGrp="1"/>
          </p:cNvSpPr>
          <p:nvPr>
            <p:ph sz="quarter" idx="1"/>
          </p:nvPr>
        </p:nvSpPr>
        <p:spPr/>
        <p:txBody>
          <a:bodyPr/>
          <a:lstStyle/>
          <a:p>
            <a:r>
              <a:rPr lang="en-US" b="1" dirty="0" smtClean="0"/>
              <a:t>Mentovertical</a:t>
            </a:r>
            <a:r>
              <a:rPr lang="en-US" dirty="0" smtClean="0"/>
              <a:t>- 13.5 cm, from the point of the chin to the highest point on the vertex.</a:t>
            </a:r>
          </a:p>
          <a:p>
            <a:r>
              <a:rPr lang="en-US" b="1" dirty="0" smtClean="0"/>
              <a:t>Sub-</a:t>
            </a:r>
            <a:r>
              <a:rPr lang="en-US" b="1" dirty="0" err="1" smtClean="0"/>
              <a:t>mentovertical</a:t>
            </a:r>
            <a:r>
              <a:rPr lang="en-US" dirty="0" smtClean="0"/>
              <a:t>-</a:t>
            </a:r>
            <a:r>
              <a:rPr lang="en-US" dirty="0" err="1" smtClean="0"/>
              <a:t>11.5cm</a:t>
            </a:r>
            <a:r>
              <a:rPr lang="en-US" dirty="0" smtClean="0"/>
              <a:t>, from the point where the chin joins the neck to the highest point of the vertex.</a:t>
            </a:r>
          </a:p>
          <a:p>
            <a:r>
              <a:rPr lang="en-US" b="1" dirty="0" smtClean="0"/>
              <a:t>Sub-</a:t>
            </a:r>
            <a:r>
              <a:rPr lang="en-US" b="1" dirty="0" err="1" smtClean="0"/>
              <a:t>mentobregmatic</a:t>
            </a:r>
            <a:r>
              <a:rPr lang="en-US" dirty="0" smtClean="0"/>
              <a:t>, which measures 9.5 centimetres from the point where the chin joins the neck to the centre of the </a:t>
            </a:r>
            <a:r>
              <a:rPr lang="en-US" dirty="0" err="1" smtClean="0"/>
              <a:t>bregma</a:t>
            </a:r>
            <a:r>
              <a:rPr lang="en-US" dirty="0" smtClean="0"/>
              <a:t>.</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Diameters</a:t>
            </a:r>
            <a:endParaRPr lang="en-US" dirty="0"/>
          </a:p>
        </p:txBody>
      </p:sp>
      <p:sp>
        <p:nvSpPr>
          <p:cNvPr id="3" name="Content Placeholder 2"/>
          <p:cNvSpPr>
            <a:spLocks noGrp="1"/>
          </p:cNvSpPr>
          <p:nvPr>
            <p:ph idx="1"/>
          </p:nvPr>
        </p:nvSpPr>
        <p:spPr/>
        <p:txBody>
          <a:bodyPr>
            <a:normAutofit/>
          </a:bodyPr>
          <a:lstStyle/>
          <a:p>
            <a:r>
              <a:rPr lang="en-US" dirty="0" smtClean="0"/>
              <a:t>SOB -Sub-</a:t>
            </a:r>
            <a:r>
              <a:rPr lang="en-US" dirty="0" err="1" smtClean="0"/>
              <a:t>occipitobregmatic</a:t>
            </a:r>
            <a:r>
              <a:rPr lang="en-US" dirty="0" smtClean="0"/>
              <a:t> 9.5 </a:t>
            </a:r>
            <a:r>
              <a:rPr lang="en-US" dirty="0" err="1" smtClean="0"/>
              <a:t>cms</a:t>
            </a:r>
            <a:endParaRPr lang="en-US" dirty="0" smtClean="0"/>
          </a:p>
          <a:p>
            <a:r>
              <a:rPr lang="en-US" dirty="0" smtClean="0"/>
              <a:t>SOF -Sub-</a:t>
            </a:r>
            <a:r>
              <a:rPr lang="en-US" dirty="0" err="1" smtClean="0"/>
              <a:t>occipitofrontal</a:t>
            </a:r>
            <a:r>
              <a:rPr lang="en-US" dirty="0" smtClean="0"/>
              <a:t> 10.0 </a:t>
            </a:r>
            <a:r>
              <a:rPr lang="en-US" dirty="0" err="1" smtClean="0"/>
              <a:t>cms</a:t>
            </a:r>
            <a:endParaRPr lang="en-US" dirty="0" smtClean="0"/>
          </a:p>
          <a:p>
            <a:r>
              <a:rPr lang="en-US" dirty="0" smtClean="0"/>
              <a:t>OF- Occipitofrontal 11.5 </a:t>
            </a:r>
            <a:r>
              <a:rPr lang="en-US" dirty="0" err="1" smtClean="0"/>
              <a:t>cms</a:t>
            </a:r>
            <a:endParaRPr lang="en-US" dirty="0" smtClean="0"/>
          </a:p>
          <a:p>
            <a:r>
              <a:rPr lang="en-US" dirty="0" smtClean="0"/>
              <a:t>MV-</a:t>
            </a:r>
            <a:r>
              <a:rPr lang="en-US" dirty="0" err="1" smtClean="0"/>
              <a:t>Mentovertical</a:t>
            </a:r>
            <a:r>
              <a:rPr lang="en-US" dirty="0" smtClean="0"/>
              <a:t> 13.5 </a:t>
            </a:r>
            <a:r>
              <a:rPr lang="en-US" dirty="0" err="1" smtClean="0"/>
              <a:t>cms</a:t>
            </a:r>
            <a:endParaRPr lang="en-US" dirty="0" smtClean="0"/>
          </a:p>
          <a:p>
            <a:r>
              <a:rPr lang="en-US" dirty="0" smtClean="0"/>
              <a:t>SMV- Sub-</a:t>
            </a:r>
            <a:r>
              <a:rPr lang="en-US" dirty="0" err="1" smtClean="0"/>
              <a:t>mentovertical</a:t>
            </a:r>
            <a:r>
              <a:rPr lang="en-US" dirty="0" smtClean="0"/>
              <a:t> 11.5 </a:t>
            </a:r>
            <a:r>
              <a:rPr lang="en-US" dirty="0" err="1" smtClean="0"/>
              <a:t>cms</a:t>
            </a:r>
            <a:endParaRPr lang="en-US" dirty="0" smtClean="0"/>
          </a:p>
          <a:p>
            <a:r>
              <a:rPr lang="en-US" dirty="0" smtClean="0"/>
              <a:t>SMB -Sub-</a:t>
            </a:r>
            <a:r>
              <a:rPr lang="en-US" dirty="0" err="1" smtClean="0"/>
              <a:t>mentobregmatic</a:t>
            </a:r>
            <a:r>
              <a:rPr lang="en-US" dirty="0" smtClean="0"/>
              <a:t> 9.5 </a:t>
            </a:r>
            <a:r>
              <a:rPr lang="en-US" dirty="0" err="1" smtClean="0"/>
              <a:t>cms</a:t>
            </a:r>
            <a:endParaRPr lang="en-US" dirty="0" smtClean="0"/>
          </a:p>
          <a:p>
            <a:pPr>
              <a:buNone/>
            </a:pPr>
            <a:r>
              <a:rPr lang="en-US" b="1" dirty="0" smtClean="0"/>
              <a:t>Describe the presenting diameters in vertex, brow and face presentation</a:t>
            </a:r>
            <a:endParaRPr lang="en-US"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Foetal Skull - Moulding</a:t>
            </a:r>
          </a:p>
        </p:txBody>
      </p:sp>
      <p:sp>
        <p:nvSpPr>
          <p:cNvPr id="3" name="Content Placeholder 2"/>
          <p:cNvSpPr>
            <a:spLocks noGrp="1"/>
          </p:cNvSpPr>
          <p:nvPr>
            <p:ph idx="1"/>
          </p:nvPr>
        </p:nvSpPr>
        <p:spPr>
          <a:xfrm>
            <a:off x="457200" y="1371600"/>
            <a:ext cx="8229600" cy="5486400"/>
          </a:xfrm>
        </p:spPr>
        <p:txBody>
          <a:bodyPr>
            <a:normAutofit/>
          </a:bodyPr>
          <a:lstStyle/>
          <a:p>
            <a:pPr>
              <a:buNone/>
            </a:pPr>
            <a:r>
              <a:rPr lang="en-US" dirty="0" smtClean="0"/>
              <a:t>Term applied to the alteration in the shape of the foetal head that takes place during its passage through the birth canal. </a:t>
            </a:r>
          </a:p>
          <a:p>
            <a:r>
              <a:rPr lang="en-US" dirty="0" smtClean="0"/>
              <a:t> Bones of the vault allow a slight degree of bending and the skull bones are able to override at the sutures.</a:t>
            </a:r>
          </a:p>
          <a:p>
            <a:r>
              <a:rPr lang="en-US" dirty="0" smtClean="0"/>
              <a:t>The overriding allows a reduction in the size of the presenting diameters while the diameter at right angles to the presenting diameters is able to lengthen due to the give of the skull bones.</a:t>
            </a:r>
            <a:r>
              <a:rPr lang="en-US" b="1"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Fundal height</a:t>
            </a:r>
            <a:endParaRPr lang="en-US" b="1" dirty="0"/>
          </a:p>
        </p:txBody>
      </p:sp>
      <p:pic>
        <p:nvPicPr>
          <p:cNvPr id="3074" name="Picture 2"/>
          <p:cNvPicPr>
            <a:picLocks noGrp="1" noChangeAspect="1" noChangeArrowheads="1"/>
          </p:cNvPicPr>
          <p:nvPr>
            <p:ph idx="1"/>
          </p:nvPr>
        </p:nvPicPr>
        <p:blipFill>
          <a:blip r:embed="rId2"/>
          <a:srcRect/>
          <a:stretch>
            <a:fillRect/>
          </a:stretch>
        </p:blipFill>
        <p:spPr bwMode="auto">
          <a:xfrm>
            <a:off x="1600200" y="1981200"/>
            <a:ext cx="6217919" cy="4663440"/>
          </a:xfrm>
          <a:prstGeom prst="rect">
            <a:avLst/>
          </a:prstGeom>
          <a:noFill/>
          <a:ln w="9525">
            <a:noFill/>
            <a:miter lim="800000"/>
            <a:headEnd/>
            <a:tailEnd/>
          </a:ln>
          <a:effectLst/>
        </p:spPr>
      </p:pic>
    </p:spTree>
    <p:extLst>
      <p:ext uri="{BB962C8B-B14F-4D97-AF65-F5344CB8AC3E}">
        <p14:creationId xmlns:p14="http://schemas.microsoft.com/office/powerpoint/2010/main" val="16933380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Moulding is a protective mechanism and prevents the foetal brain from being compressed as long as it is not excessive, too rapid or in an </a:t>
            </a:r>
            <a:r>
              <a:rPr lang="en-US" dirty="0" err="1" smtClean="0"/>
              <a:t>unfavourable</a:t>
            </a:r>
            <a:r>
              <a:rPr lang="en-US" dirty="0" smtClean="0"/>
              <a:t> direction.</a:t>
            </a:r>
          </a:p>
          <a:p>
            <a:r>
              <a:rPr lang="en-US" dirty="0" smtClean="0"/>
              <a:t>If the foetal skull is subjected to abnormal moulding during normal delivery certain structures may be damaged</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Physiological changes in pregnancy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reproductive organs</a:t>
            </a:r>
          </a:p>
          <a:p>
            <a:r>
              <a:rPr lang="en-US" dirty="0" smtClean="0"/>
              <a:t>The cardiovascular system</a:t>
            </a:r>
          </a:p>
          <a:p>
            <a:r>
              <a:rPr lang="en-US" dirty="0" smtClean="0"/>
              <a:t>The respiratory system</a:t>
            </a:r>
          </a:p>
          <a:p>
            <a:r>
              <a:rPr lang="en-US" dirty="0" smtClean="0"/>
              <a:t>The renal system</a:t>
            </a:r>
          </a:p>
          <a:p>
            <a:r>
              <a:rPr lang="en-US" dirty="0" smtClean="0"/>
              <a:t>The gastrointestinal system</a:t>
            </a:r>
          </a:p>
          <a:p>
            <a:r>
              <a:rPr lang="en-US" dirty="0" smtClean="0"/>
              <a:t>Endocrine system</a:t>
            </a:r>
          </a:p>
          <a:p>
            <a:r>
              <a:rPr lang="en-US" dirty="0" smtClean="0"/>
              <a:t>Maternal weight</a:t>
            </a:r>
          </a:p>
          <a:p>
            <a:r>
              <a:rPr lang="en-US" dirty="0" smtClean="0"/>
              <a:t> Musculo-skeletal system</a:t>
            </a:r>
          </a:p>
          <a:p>
            <a:r>
              <a:rPr lang="en-US" dirty="0" smtClean="0"/>
              <a:t>The skin</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Reproductive Organs</a:t>
            </a:r>
            <a:endParaRPr lang="en-US" dirty="0"/>
          </a:p>
        </p:txBody>
      </p:sp>
      <p:sp>
        <p:nvSpPr>
          <p:cNvPr id="3" name="Content Placeholder 2"/>
          <p:cNvSpPr>
            <a:spLocks noGrp="1"/>
          </p:cNvSpPr>
          <p:nvPr>
            <p:ph sz="quarter" idx="1"/>
          </p:nvPr>
        </p:nvSpPr>
        <p:spPr>
          <a:xfrm>
            <a:off x="457200" y="1371600"/>
            <a:ext cx="8229600" cy="5181600"/>
          </a:xfrm>
        </p:spPr>
        <p:txBody>
          <a:bodyPr/>
          <a:lstStyle/>
          <a:p>
            <a:pPr>
              <a:buNone/>
            </a:pPr>
            <a:r>
              <a:rPr lang="en-US" b="1" dirty="0" smtClean="0"/>
              <a:t>Uterus</a:t>
            </a:r>
          </a:p>
          <a:p>
            <a:r>
              <a:rPr lang="en-US" dirty="0" smtClean="0"/>
              <a:t>Uterine muscle fibre increases in size (</a:t>
            </a:r>
            <a:r>
              <a:rPr lang="en-US" b="1" dirty="0" smtClean="0"/>
              <a:t>hypertrophy</a:t>
            </a:r>
            <a:r>
              <a:rPr lang="en-US" dirty="0" smtClean="0"/>
              <a:t>) and in number (</a:t>
            </a:r>
            <a:r>
              <a:rPr lang="en-US" b="1" dirty="0" smtClean="0"/>
              <a:t>hyperplasia</a:t>
            </a:r>
            <a:r>
              <a:rPr lang="en-US" dirty="0" smtClean="0"/>
              <a:t>) </a:t>
            </a:r>
          </a:p>
          <a:p>
            <a:r>
              <a:rPr lang="en-US" dirty="0" smtClean="0"/>
              <a:t>60 grams - 900 grams. At term </a:t>
            </a:r>
            <a:r>
              <a:rPr lang="en-US" dirty="0" err="1" smtClean="0"/>
              <a:t>1100g</a:t>
            </a:r>
            <a:endParaRPr lang="en-US" dirty="0" smtClean="0"/>
          </a:p>
          <a:p>
            <a:r>
              <a:rPr lang="en-US" dirty="0" smtClean="0"/>
              <a:t>Braxton Hicks contractions-8</a:t>
            </a:r>
            <a:r>
              <a:rPr lang="en-US" baseline="30000" dirty="0" smtClean="0"/>
              <a:t>th</a:t>
            </a:r>
            <a:r>
              <a:rPr lang="en-US" dirty="0" smtClean="0"/>
              <a:t>  week</a:t>
            </a:r>
          </a:p>
          <a:p>
            <a:r>
              <a:rPr lang="en-US" dirty="0" smtClean="0"/>
              <a:t>Blood supply increases</a:t>
            </a:r>
          </a:p>
          <a:p>
            <a:endParaRPr lang="en-US" dirty="0" smtClean="0"/>
          </a:p>
          <a:p>
            <a:pPr>
              <a:buNone/>
            </a:pPr>
            <a:r>
              <a:rPr lang="en-US" b="1" i="1" dirty="0" smtClean="0"/>
              <a:t>ASSIGNMENT: review changes in uterine shape and size</a:t>
            </a:r>
            <a:endParaRPr lang="en-US" b="1" i="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Reproductive Organs</a:t>
            </a:r>
            <a:endParaRPr lang="en-US" dirty="0"/>
          </a:p>
        </p:txBody>
      </p:sp>
      <p:sp>
        <p:nvSpPr>
          <p:cNvPr id="3" name="Content Placeholder 2"/>
          <p:cNvSpPr>
            <a:spLocks noGrp="1"/>
          </p:cNvSpPr>
          <p:nvPr>
            <p:ph sz="quarter" idx="1"/>
          </p:nvPr>
        </p:nvSpPr>
        <p:spPr/>
        <p:txBody>
          <a:bodyPr/>
          <a:lstStyle/>
          <a:p>
            <a:pPr>
              <a:buNone/>
            </a:pPr>
            <a:r>
              <a:rPr lang="en-US" b="1" dirty="0" smtClean="0"/>
              <a:t>Cervix</a:t>
            </a:r>
            <a:r>
              <a:rPr lang="en-US" dirty="0" smtClean="0"/>
              <a:t> </a:t>
            </a:r>
          </a:p>
          <a:p>
            <a:r>
              <a:rPr lang="en-US" dirty="0" smtClean="0"/>
              <a:t>Under the influence of progesterone, the </a:t>
            </a:r>
            <a:r>
              <a:rPr lang="en-US" b="1" dirty="0" smtClean="0"/>
              <a:t>endocervical cells </a:t>
            </a:r>
            <a:r>
              <a:rPr lang="en-US" dirty="0" smtClean="0"/>
              <a:t>secrete mucus, which becomes a cervical plug –</a:t>
            </a:r>
            <a:r>
              <a:rPr lang="en-US" b="1" dirty="0" smtClean="0"/>
              <a:t>operculum</a:t>
            </a:r>
          </a:p>
          <a:p>
            <a:r>
              <a:rPr lang="en-US" dirty="0" smtClean="0"/>
              <a:t>In late pregnancy, the cervix softens in response to increasing painless contractions</a:t>
            </a:r>
            <a:endParaRPr lang="en-US"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Reproductive Organs</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Vagina</a:t>
            </a:r>
          </a:p>
          <a:p>
            <a:r>
              <a:rPr lang="en-US" dirty="0" smtClean="0"/>
              <a:t>More elastic due to oestrogen</a:t>
            </a:r>
          </a:p>
          <a:p>
            <a:r>
              <a:rPr lang="en-US" dirty="0" smtClean="0"/>
              <a:t>Increased  amount of the normal white vaginal discharge - </a:t>
            </a:r>
            <a:r>
              <a:rPr lang="en-US" b="1" dirty="0" smtClean="0"/>
              <a:t>leucorrhoea</a:t>
            </a:r>
          </a:p>
          <a:p>
            <a:r>
              <a:rPr lang="en-US" dirty="0" smtClean="0"/>
              <a:t>Ph  becomes more </a:t>
            </a:r>
            <a:r>
              <a:rPr lang="en-US" b="1" dirty="0" smtClean="0"/>
              <a:t>acidic</a:t>
            </a:r>
            <a:r>
              <a:rPr lang="en-US" dirty="0" smtClean="0"/>
              <a:t> to provide protection to some micro-organisms but also increases susceptibility to others such as </a:t>
            </a:r>
            <a:r>
              <a:rPr lang="en-US" b="1" i="1" dirty="0" err="1" smtClean="0"/>
              <a:t>candida</a:t>
            </a:r>
            <a:r>
              <a:rPr lang="en-US" b="1" i="1" dirty="0" smtClean="0"/>
              <a:t> albicans.</a:t>
            </a:r>
            <a:endParaRPr lang="en-US" b="1" i="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t>Cardiovascular System</a:t>
            </a:r>
            <a:endParaRPr lang="en-US" dirty="0"/>
          </a:p>
        </p:txBody>
      </p:sp>
      <p:sp>
        <p:nvSpPr>
          <p:cNvPr id="3" name="Content Placeholder 2"/>
          <p:cNvSpPr>
            <a:spLocks noGrp="1"/>
          </p:cNvSpPr>
          <p:nvPr>
            <p:ph sz="quarter" idx="1"/>
          </p:nvPr>
        </p:nvSpPr>
        <p:spPr>
          <a:xfrm>
            <a:off x="457200" y="1447800"/>
            <a:ext cx="8229600" cy="5257800"/>
          </a:xfrm>
        </p:spPr>
        <p:txBody>
          <a:bodyPr>
            <a:normAutofit/>
          </a:bodyPr>
          <a:lstStyle/>
          <a:p>
            <a:r>
              <a:rPr lang="en-US" dirty="0" smtClean="0"/>
              <a:t>Includes; heart, blood and B/vessels</a:t>
            </a:r>
          </a:p>
          <a:p>
            <a:r>
              <a:rPr lang="en-US" dirty="0" smtClean="0"/>
              <a:t>Cardiac output increases from 5 litres to 7 litres per minute by late pregnancy</a:t>
            </a:r>
          </a:p>
          <a:p>
            <a:r>
              <a:rPr lang="en-US" dirty="0" smtClean="0"/>
              <a:t>Caused by an </a:t>
            </a:r>
            <a:r>
              <a:rPr lang="en-US" b="1" dirty="0" smtClean="0"/>
              <a:t>increase in resting heart rate </a:t>
            </a:r>
            <a:r>
              <a:rPr lang="en-US" dirty="0" smtClean="0"/>
              <a:t>of about 15 beats per minute by the end of pregnancy and an </a:t>
            </a:r>
            <a:r>
              <a:rPr lang="en-US" b="1" dirty="0" smtClean="0"/>
              <a:t>increase in blood volume</a:t>
            </a:r>
            <a:r>
              <a:rPr lang="en-US" dirty="0" smtClean="0"/>
              <a:t>.</a:t>
            </a:r>
          </a:p>
          <a:p>
            <a:r>
              <a:rPr lang="en-US" dirty="0" smtClean="0"/>
              <a:t>Red cell mass and plasma volume increases</a:t>
            </a:r>
          </a:p>
          <a:p>
            <a:r>
              <a:rPr lang="en-US" dirty="0" smtClean="0"/>
              <a:t>Plasma increase is greater than that  of the red cell mass- </a:t>
            </a:r>
            <a:r>
              <a:rPr lang="en-US" b="1" dirty="0" smtClean="0"/>
              <a:t>haemodilution </a:t>
            </a:r>
            <a:r>
              <a:rPr lang="en-US" dirty="0" smtClean="0"/>
              <a:t>effect-physiological anaemia</a:t>
            </a:r>
          </a:p>
          <a:p>
            <a:r>
              <a:rPr lang="en-US" b="1" i="1" dirty="0" smtClean="0"/>
              <a:t>Review changes caused by increased plasma vol.</a:t>
            </a:r>
            <a:endParaRPr lang="en-US" b="1" i="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systems </a:t>
            </a:r>
            <a:endParaRPr lang="en-US" dirty="0"/>
          </a:p>
        </p:txBody>
      </p:sp>
      <p:sp>
        <p:nvSpPr>
          <p:cNvPr id="3" name="Content Placeholder 2"/>
          <p:cNvSpPr>
            <a:spLocks noGrp="1"/>
          </p:cNvSpPr>
          <p:nvPr>
            <p:ph sz="quarter" idx="1"/>
          </p:nvPr>
        </p:nvSpPr>
        <p:spPr/>
        <p:txBody>
          <a:bodyPr/>
          <a:lstStyle/>
          <a:p>
            <a:pPr>
              <a:buNone/>
            </a:pPr>
            <a:r>
              <a:rPr lang="en-US" b="1" dirty="0" smtClean="0"/>
              <a:t>Respiratory</a:t>
            </a:r>
            <a:r>
              <a:rPr lang="en-US" dirty="0" smtClean="0"/>
              <a:t>-amount of air inhaled per minute increases from 7 to 11 litres</a:t>
            </a:r>
          </a:p>
          <a:p>
            <a:r>
              <a:rPr lang="en-US" dirty="0" smtClean="0"/>
              <a:t>In late pregnancy resp.  rate increases due to compression</a:t>
            </a:r>
          </a:p>
          <a:p>
            <a:pPr>
              <a:buNone/>
            </a:pPr>
            <a:r>
              <a:rPr lang="en-US" b="1" dirty="0" smtClean="0"/>
              <a:t>Renal System-</a:t>
            </a:r>
            <a:r>
              <a:rPr lang="en-US" dirty="0" smtClean="0"/>
              <a:t>dilation and kinking due to </a:t>
            </a:r>
            <a:r>
              <a:rPr lang="en-US" b="1" dirty="0" smtClean="0"/>
              <a:t>Progesterone</a:t>
            </a:r>
            <a:r>
              <a:rPr lang="en-US" dirty="0" smtClean="0"/>
              <a:t> which relaxes the walls of the ureters. Slowing down or stasis of urinary flow-predisposition to infection</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Other systems </a:t>
            </a:r>
            <a:endParaRPr lang="en-US" dirty="0"/>
          </a:p>
        </p:txBody>
      </p:sp>
      <p:sp>
        <p:nvSpPr>
          <p:cNvPr id="3" name="Content Placeholder 2"/>
          <p:cNvSpPr>
            <a:spLocks noGrp="1"/>
          </p:cNvSpPr>
          <p:nvPr>
            <p:ph sz="quarter" idx="1"/>
          </p:nvPr>
        </p:nvSpPr>
        <p:spPr>
          <a:xfrm>
            <a:off x="457200" y="1447800"/>
            <a:ext cx="8229600" cy="5181600"/>
          </a:xfrm>
        </p:spPr>
        <p:txBody>
          <a:bodyPr>
            <a:normAutofit lnSpcReduction="10000"/>
          </a:bodyPr>
          <a:lstStyle/>
          <a:p>
            <a:pPr>
              <a:buNone/>
            </a:pPr>
            <a:r>
              <a:rPr lang="en-US" b="1" dirty="0" smtClean="0"/>
              <a:t>Gastrointestinal Tract-</a:t>
            </a:r>
            <a:r>
              <a:rPr lang="en-US" dirty="0" smtClean="0"/>
              <a:t>increased salivation</a:t>
            </a:r>
          </a:p>
          <a:p>
            <a:r>
              <a:rPr lang="en-US" dirty="0" smtClean="0"/>
              <a:t>Changes  in sense of taste leads to dietary changes and food cravings</a:t>
            </a:r>
          </a:p>
          <a:p>
            <a:r>
              <a:rPr lang="en-US" b="1" dirty="0" smtClean="0"/>
              <a:t>Pica</a:t>
            </a:r>
            <a:r>
              <a:rPr lang="en-US" dirty="0" smtClean="0"/>
              <a:t>-Craving for substances such as bricks/soil</a:t>
            </a:r>
          </a:p>
          <a:p>
            <a:r>
              <a:rPr lang="en-US" b="1" dirty="0" smtClean="0"/>
              <a:t>Gastric emptying</a:t>
            </a:r>
            <a:r>
              <a:rPr lang="en-US" dirty="0" smtClean="0"/>
              <a:t> and </a:t>
            </a:r>
            <a:r>
              <a:rPr lang="en-US" b="1" dirty="0" smtClean="0"/>
              <a:t>peristalsis</a:t>
            </a:r>
            <a:r>
              <a:rPr lang="en-US" dirty="0" smtClean="0"/>
              <a:t> reduced -maximise the absorption of nutrients</a:t>
            </a:r>
          </a:p>
          <a:p>
            <a:r>
              <a:rPr lang="en-US" b="1" dirty="0" smtClean="0"/>
              <a:t>Gastric  reflux </a:t>
            </a:r>
            <a:r>
              <a:rPr lang="en-US" dirty="0" smtClean="0"/>
              <a:t>due to relaxation of the cardiac sphincter</a:t>
            </a:r>
          </a:p>
          <a:p>
            <a:r>
              <a:rPr lang="en-US" b="1" dirty="0" smtClean="0"/>
              <a:t>Constipation</a:t>
            </a:r>
            <a:r>
              <a:rPr lang="en-US" dirty="0" smtClean="0"/>
              <a:t> due to sluggish gut motility</a:t>
            </a:r>
          </a:p>
          <a:p>
            <a:r>
              <a:rPr lang="en-US" b="1" dirty="0" smtClean="0"/>
              <a:t>Nausea and vomiting </a:t>
            </a:r>
            <a:r>
              <a:rPr lang="en-US" dirty="0" smtClean="0"/>
              <a:t>occur mainly during early pregnancy due to raised hormonal levels</a:t>
            </a:r>
          </a:p>
          <a:p>
            <a:endParaRPr lang="en-US" dirty="0" smtClean="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sz="quarter" idx="1"/>
          </p:nvPr>
        </p:nvSpPr>
        <p:spPr>
          <a:xfrm>
            <a:off x="457200" y="1600200"/>
            <a:ext cx="8229600" cy="4876800"/>
          </a:xfrm>
        </p:spPr>
        <p:txBody>
          <a:bodyPr/>
          <a:lstStyle/>
          <a:p>
            <a:pPr>
              <a:buNone/>
            </a:pPr>
            <a:r>
              <a:rPr lang="en-US" b="1" dirty="0" smtClean="0"/>
              <a:t>Maternal Weight-</a:t>
            </a:r>
            <a:r>
              <a:rPr lang="en-US" dirty="0" smtClean="0"/>
              <a:t>continuous weight increase due foetus and fat deposition.</a:t>
            </a:r>
          </a:p>
          <a:p>
            <a:r>
              <a:rPr lang="en-US" dirty="0" smtClean="0"/>
              <a:t>2 kilograms in the first 20 weeks followed by an average of 0.5 kilogram per week until term leading to 12 kilograms in total</a:t>
            </a:r>
          </a:p>
          <a:p>
            <a:r>
              <a:rPr lang="en-US" b="1" dirty="0" err="1" smtClean="0"/>
              <a:t>Musculo</a:t>
            </a:r>
            <a:r>
              <a:rPr lang="en-US" b="1" dirty="0" smtClean="0"/>
              <a:t>-Skeletal System-</a:t>
            </a:r>
            <a:r>
              <a:rPr lang="en-US" dirty="0" smtClean="0"/>
              <a:t>relaxation of ligaments and muscles thus backaches and ligamental pain especially in the hip joint</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457200" y="1295400"/>
            <a:ext cx="8229600" cy="5181600"/>
          </a:xfrm>
        </p:spPr>
        <p:txBody>
          <a:bodyPr>
            <a:normAutofit/>
          </a:bodyPr>
          <a:lstStyle/>
          <a:p>
            <a:r>
              <a:rPr lang="en-US" b="1" dirty="0" smtClean="0"/>
              <a:t>Skin-</a:t>
            </a:r>
            <a:r>
              <a:rPr lang="en-US" dirty="0" smtClean="0"/>
              <a:t> increased activity of the melanin-stimulating hormone causes deeper pigmentation.</a:t>
            </a:r>
          </a:p>
          <a:p>
            <a:r>
              <a:rPr lang="en-US" dirty="0" smtClean="0"/>
              <a:t>Deeper, patchy colouring on the face –</a:t>
            </a:r>
            <a:r>
              <a:rPr lang="en-US" b="1" dirty="0" smtClean="0"/>
              <a:t>chloasma</a:t>
            </a:r>
          </a:p>
          <a:p>
            <a:r>
              <a:rPr lang="en-US" b="1" dirty="0" smtClean="0"/>
              <a:t>Linea </a:t>
            </a:r>
            <a:r>
              <a:rPr lang="en-US" b="1" dirty="0" err="1" smtClean="0"/>
              <a:t>nigra</a:t>
            </a:r>
            <a:r>
              <a:rPr lang="en-US" b="1" dirty="0" smtClean="0"/>
              <a:t>-</a:t>
            </a:r>
            <a:r>
              <a:rPr lang="en-US" dirty="0" smtClean="0"/>
              <a:t> pigmented line running from the pubis to the umbilicus</a:t>
            </a:r>
          </a:p>
          <a:p>
            <a:r>
              <a:rPr lang="en-US" dirty="0" smtClean="0"/>
              <a:t>Thin stretch marks called </a:t>
            </a:r>
            <a:r>
              <a:rPr lang="en-US" b="1" dirty="0" err="1" smtClean="0"/>
              <a:t>striae</a:t>
            </a:r>
            <a:r>
              <a:rPr lang="en-US" b="1" dirty="0" smtClean="0"/>
              <a:t> </a:t>
            </a:r>
            <a:r>
              <a:rPr lang="en-US" b="1" dirty="0" err="1" smtClean="0"/>
              <a:t>gravidarum</a:t>
            </a:r>
            <a:endParaRPr lang="en-US" b="1" dirty="0" smtClean="0"/>
          </a:p>
          <a:p>
            <a:r>
              <a:rPr lang="en-US" dirty="0" smtClean="0"/>
              <a:t>Sweating – increased blood supply. progesterone- induced rises in temperature of 0.45°C together with </a:t>
            </a:r>
            <a:r>
              <a:rPr lang="en-US" dirty="0" err="1" smtClean="0"/>
              <a:t>vasodilation</a:t>
            </a:r>
            <a:r>
              <a:rPr lang="en-US" dirty="0" smtClean="0"/>
              <a: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Estimating  the fundal height</a:t>
            </a:r>
            <a:endParaRPr lang="en-US" b="1" dirty="0"/>
          </a:p>
        </p:txBody>
      </p:sp>
      <p:pic>
        <p:nvPicPr>
          <p:cNvPr id="4098" name="Picture 2"/>
          <p:cNvPicPr>
            <a:picLocks noGrp="1" noChangeAspect="1" noChangeArrowheads="1"/>
          </p:cNvPicPr>
          <p:nvPr>
            <p:ph idx="1"/>
          </p:nvPr>
        </p:nvPicPr>
        <p:blipFill>
          <a:blip r:embed="rId2"/>
          <a:srcRect/>
          <a:stretch>
            <a:fillRect/>
          </a:stretch>
        </p:blipFill>
        <p:spPr bwMode="auto">
          <a:xfrm>
            <a:off x="1752600" y="1524000"/>
            <a:ext cx="5974080" cy="4480560"/>
          </a:xfrm>
          <a:prstGeom prst="rect">
            <a:avLst/>
          </a:prstGeom>
          <a:noFill/>
          <a:ln w="9525">
            <a:noFill/>
            <a:miter lim="800000"/>
            <a:headEnd/>
            <a:tailEnd/>
          </a:ln>
          <a:effectLst/>
        </p:spPr>
      </p:pic>
    </p:spTree>
    <p:extLst>
      <p:ext uri="{BB962C8B-B14F-4D97-AF65-F5344CB8AC3E}">
        <p14:creationId xmlns:p14="http://schemas.microsoft.com/office/powerpoint/2010/main" val="22896973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None/>
            </a:pPr>
            <a:r>
              <a:rPr lang="en-US" b="1" dirty="0" smtClean="0"/>
              <a:t>Breast</a:t>
            </a:r>
          </a:p>
          <a:p>
            <a:r>
              <a:rPr lang="en-US" dirty="0" smtClean="0"/>
              <a:t>Enlarges due to increased tissue growth, blood supply and fat deposition.</a:t>
            </a:r>
          </a:p>
          <a:p>
            <a:r>
              <a:rPr lang="en-US" dirty="0" smtClean="0"/>
              <a:t>Deposition of melanin toughens the nipple area in preparation for breastfeeding</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of pregnancy</a:t>
            </a:r>
            <a:endParaRPr lang="en-US" dirty="0"/>
          </a:p>
        </p:txBody>
      </p:sp>
      <p:sp>
        <p:nvSpPr>
          <p:cNvPr id="3" name="Content Placeholder 2"/>
          <p:cNvSpPr>
            <a:spLocks noGrp="1"/>
          </p:cNvSpPr>
          <p:nvPr>
            <p:ph sz="quarter" idx="1"/>
          </p:nvPr>
        </p:nvSpPr>
        <p:spPr>
          <a:xfrm>
            <a:off x="457200" y="1447800"/>
            <a:ext cx="8229600" cy="5410200"/>
          </a:xfrm>
        </p:spPr>
        <p:txBody>
          <a:bodyPr>
            <a:normAutofit/>
          </a:bodyPr>
          <a:lstStyle/>
          <a:p>
            <a:pPr>
              <a:buNone/>
            </a:pPr>
            <a:r>
              <a:rPr lang="en-US" b="1" dirty="0" smtClean="0"/>
              <a:t>Signs </a:t>
            </a:r>
          </a:p>
          <a:p>
            <a:r>
              <a:rPr lang="en-US" b="1" dirty="0" smtClean="0"/>
              <a:t>Possible/ presumptive</a:t>
            </a:r>
            <a:r>
              <a:rPr lang="en-US" dirty="0" smtClean="0"/>
              <a:t>-breast changes, amenorrhoea, morning sickness, bladder irritability, quickening</a:t>
            </a:r>
          </a:p>
          <a:p>
            <a:r>
              <a:rPr lang="en-US" b="1" dirty="0" smtClean="0"/>
              <a:t>Probable</a:t>
            </a:r>
            <a:r>
              <a:rPr lang="en-US" dirty="0" smtClean="0"/>
              <a:t>-HCG in urine and blood, softened isthmus (</a:t>
            </a:r>
            <a:r>
              <a:rPr lang="en-US" b="1" dirty="0" smtClean="0"/>
              <a:t>hegar’s sign</a:t>
            </a:r>
            <a:r>
              <a:rPr lang="en-US" dirty="0" smtClean="0"/>
              <a:t>) blueing of vagina (</a:t>
            </a:r>
            <a:r>
              <a:rPr lang="en-US" b="1" dirty="0" smtClean="0"/>
              <a:t>Chadwick's</a:t>
            </a:r>
            <a:r>
              <a:rPr lang="en-US" dirty="0" smtClean="0"/>
              <a:t>) sign pulsation of fornices(</a:t>
            </a:r>
            <a:r>
              <a:rPr lang="en-US" b="1" dirty="0" err="1" smtClean="0"/>
              <a:t>osiander’</a:t>
            </a:r>
            <a:r>
              <a:rPr lang="en-US" dirty="0" err="1" smtClean="0"/>
              <a:t>s</a:t>
            </a:r>
            <a:r>
              <a:rPr lang="en-US" dirty="0" smtClean="0"/>
              <a:t>) uterine growth, skin pigmentation changes, uterine souffle, </a:t>
            </a:r>
            <a:r>
              <a:rPr lang="en-US" dirty="0" err="1" smtClean="0"/>
              <a:t>braxton</a:t>
            </a:r>
            <a:r>
              <a:rPr lang="en-US" dirty="0" smtClean="0"/>
              <a:t> hicks contractions, ballottement</a:t>
            </a:r>
          </a:p>
          <a:p>
            <a:pPr>
              <a:buNone/>
            </a:pPr>
            <a:endParaRPr lang="en-US" b="1"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continued……</a:t>
            </a:r>
            <a:endParaRPr lang="en-US" dirty="0"/>
          </a:p>
        </p:txBody>
      </p:sp>
      <p:sp>
        <p:nvSpPr>
          <p:cNvPr id="3" name="Content Placeholder 2"/>
          <p:cNvSpPr>
            <a:spLocks noGrp="1"/>
          </p:cNvSpPr>
          <p:nvPr>
            <p:ph sz="quarter" idx="1"/>
          </p:nvPr>
        </p:nvSpPr>
        <p:spPr/>
        <p:txBody>
          <a:bodyPr/>
          <a:lstStyle/>
          <a:p>
            <a:r>
              <a:rPr lang="en-US" b="1" dirty="0" smtClean="0"/>
              <a:t>Positive /confirmatory</a:t>
            </a:r>
            <a:r>
              <a:rPr lang="en-US" dirty="0" smtClean="0"/>
              <a:t>- visualisation of gestational sac, heart pulsation, fetal heart sounds, fetal movements, fetal part palpation, visualisation of fetus by x-ray</a:t>
            </a:r>
          </a:p>
          <a:p>
            <a:pPr>
              <a:buNone/>
            </a:pPr>
            <a:r>
              <a:rPr lang="en-US" b="1" dirty="0" smtClean="0"/>
              <a:t>What are the gestation of the above signs and differential diagnosis?</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57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DIAGNOSIS OF PREGNACY</a:t>
            </a:r>
            <a:br>
              <a:rPr lang="en-US" dirty="0" smtClean="0"/>
            </a:br>
            <a:endParaRPr lang="en-US" dirty="0"/>
          </a:p>
        </p:txBody>
      </p:sp>
      <p:sp>
        <p:nvSpPr>
          <p:cNvPr id="5" name="Content Placeholder 4"/>
          <p:cNvSpPr>
            <a:spLocks noGrp="1"/>
          </p:cNvSpPr>
          <p:nvPr>
            <p:ph idx="1"/>
          </p:nvPr>
        </p:nvSpPr>
        <p:spPr>
          <a:xfrm>
            <a:off x="304800" y="1143000"/>
            <a:ext cx="8229600" cy="4389120"/>
          </a:xfrm>
        </p:spPr>
        <p:txBody>
          <a:bodyPr>
            <a:normAutofit fontScale="77500" lnSpcReduction="20000"/>
          </a:bodyPr>
          <a:lstStyle/>
          <a:p>
            <a:endParaRPr lang="en-US" sz="3300" b="1" dirty="0" smtClean="0"/>
          </a:p>
          <a:p>
            <a:r>
              <a:rPr lang="en-US" sz="3300" b="1" dirty="0" smtClean="0"/>
              <a:t>Introduction </a:t>
            </a:r>
          </a:p>
          <a:p>
            <a:pPr>
              <a:buNone/>
            </a:pPr>
            <a:r>
              <a:rPr lang="en-US" sz="3300" dirty="0" smtClean="0"/>
              <a:t>The diagnosis of pregnancy is usually made on the basis of</a:t>
            </a:r>
          </a:p>
          <a:p>
            <a:r>
              <a:rPr lang="en-US" sz="3300" dirty="0" smtClean="0"/>
              <a:t>-</a:t>
            </a:r>
            <a:r>
              <a:rPr lang="en-US" sz="3300" dirty="0" err="1" smtClean="0"/>
              <a:t>hxo</a:t>
            </a:r>
            <a:r>
              <a:rPr lang="en-US" sz="3300" dirty="0" smtClean="0"/>
              <a:t> of </a:t>
            </a:r>
            <a:r>
              <a:rPr lang="en-US" sz="3300" dirty="0" err="1" smtClean="0"/>
              <a:t>amenorrhoea</a:t>
            </a:r>
            <a:endParaRPr lang="en-US" sz="3300" dirty="0" smtClean="0"/>
          </a:p>
          <a:p>
            <a:r>
              <a:rPr lang="en-US" sz="3300" dirty="0" smtClean="0"/>
              <a:t>-enlarging uterus</a:t>
            </a:r>
          </a:p>
          <a:p>
            <a:r>
              <a:rPr lang="en-US" sz="3300" dirty="0" smtClean="0"/>
              <a:t>-positive pregnancy test</a:t>
            </a:r>
          </a:p>
          <a:p>
            <a:pPr>
              <a:buNone/>
            </a:pPr>
            <a:r>
              <a:rPr lang="en-US" sz="3300" b="1" dirty="0" smtClean="0"/>
              <a:t>The manifestation of pregnancy are classified into 3 groups</a:t>
            </a:r>
          </a:p>
          <a:p>
            <a:pPr lvl="0"/>
            <a:r>
              <a:rPr lang="en-US" sz="3300" dirty="0" smtClean="0"/>
              <a:t>Presumptive manifestation </a:t>
            </a:r>
          </a:p>
          <a:p>
            <a:pPr lvl="0"/>
            <a:r>
              <a:rPr lang="en-US" sz="3300" dirty="0" smtClean="0"/>
              <a:t>Probable manifestation</a:t>
            </a:r>
          </a:p>
          <a:p>
            <a:pPr lvl="0"/>
            <a:r>
              <a:rPr lang="en-US" sz="3300" dirty="0" smtClean="0"/>
              <a:t>Positive manifestation</a:t>
            </a:r>
          </a:p>
          <a:p>
            <a:endParaRPr lang="en-US" dirty="0"/>
          </a:p>
        </p:txBody>
      </p:sp>
    </p:spTree>
    <p:extLst>
      <p:ext uri="{BB962C8B-B14F-4D97-AF65-F5344CB8AC3E}">
        <p14:creationId xmlns:p14="http://schemas.microsoft.com/office/powerpoint/2010/main" val="40783191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PRESUMPTIVE MANIFESTATION</a:t>
            </a:r>
            <a:br>
              <a:rPr lang="en-US" dirty="0" smtClean="0"/>
            </a:br>
            <a:endParaRPr lang="en-US" dirty="0"/>
          </a:p>
        </p:txBody>
      </p:sp>
      <p:sp>
        <p:nvSpPr>
          <p:cNvPr id="3" name="Content Placeholder 2"/>
          <p:cNvSpPr>
            <a:spLocks noGrp="1"/>
          </p:cNvSpPr>
          <p:nvPr>
            <p:ph idx="1"/>
          </p:nvPr>
        </p:nvSpPr>
        <p:spPr>
          <a:xfrm>
            <a:off x="457200" y="1600200"/>
            <a:ext cx="8229600" cy="4389120"/>
          </a:xfrm>
        </p:spPr>
        <p:txBody>
          <a:bodyPr>
            <a:normAutofit fontScale="92500" lnSpcReduction="10000"/>
          </a:bodyPr>
          <a:lstStyle/>
          <a:p>
            <a:pPr lvl="0"/>
            <a:r>
              <a:rPr lang="en-US" b="1" dirty="0" smtClean="0"/>
              <a:t>A) SYMPTOMS</a:t>
            </a:r>
          </a:p>
          <a:p>
            <a:pPr lvl="0">
              <a:buNone/>
            </a:pPr>
            <a:r>
              <a:rPr lang="en-US" dirty="0" smtClean="0"/>
              <a:t>1.</a:t>
            </a:r>
            <a:r>
              <a:rPr lang="en-US" b="1" i="1" dirty="0" smtClean="0"/>
              <a:t>Amenorrhoea</a:t>
            </a:r>
          </a:p>
          <a:p>
            <a:r>
              <a:rPr lang="en-US" dirty="0" smtClean="0"/>
              <a:t>Cessation of </a:t>
            </a:r>
            <a:r>
              <a:rPr lang="en-US" dirty="0" err="1" smtClean="0"/>
              <a:t>mensis</a:t>
            </a:r>
            <a:r>
              <a:rPr lang="en-US" dirty="0" smtClean="0"/>
              <a:t> due to increasing </a:t>
            </a:r>
            <a:r>
              <a:rPr lang="en-US" dirty="0" err="1" smtClean="0"/>
              <a:t>eostrogen</a:t>
            </a:r>
            <a:r>
              <a:rPr lang="en-US" dirty="0" smtClean="0"/>
              <a:t> and progesterone levels produced by the corpus </a:t>
            </a:r>
            <a:r>
              <a:rPr lang="en-US" dirty="0" err="1" smtClean="0"/>
              <a:t>luteum</a:t>
            </a:r>
            <a:r>
              <a:rPr lang="en-US" dirty="0" smtClean="0"/>
              <a:t> of pregnancy. This is common in  patient in with regular menstrual flow.</a:t>
            </a:r>
          </a:p>
          <a:p>
            <a:pPr lvl="0">
              <a:buNone/>
            </a:pPr>
            <a:r>
              <a:rPr lang="en-US" dirty="0" smtClean="0"/>
              <a:t>2</a:t>
            </a:r>
            <a:r>
              <a:rPr lang="en-US" b="1" i="1" dirty="0" smtClean="0"/>
              <a:t>. Nausea and vomiting</a:t>
            </a:r>
          </a:p>
          <a:p>
            <a:r>
              <a:rPr lang="en-US" dirty="0" smtClean="0"/>
              <a:t>-Common symptoms</a:t>
            </a:r>
          </a:p>
          <a:p>
            <a:r>
              <a:rPr lang="en-US" dirty="0" smtClean="0"/>
              <a:t>-occurs in more than 10% of pregnancies and is marked at 2-12/40 G.A due to increased level of </a:t>
            </a:r>
            <a:r>
              <a:rPr lang="en-US" dirty="0" err="1" smtClean="0"/>
              <a:t>Hcg</a:t>
            </a:r>
            <a:endParaRPr lang="en-US" dirty="0" smtClean="0"/>
          </a:p>
          <a:p>
            <a:endParaRPr lang="en-US" dirty="0"/>
          </a:p>
        </p:txBody>
      </p:sp>
    </p:spTree>
    <p:extLst>
      <p:ext uri="{BB962C8B-B14F-4D97-AF65-F5344CB8AC3E}">
        <p14:creationId xmlns:p14="http://schemas.microsoft.com/office/powerpoint/2010/main" val="8806306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-severe in the morning but may occur any other time.</a:t>
            </a:r>
          </a:p>
          <a:p>
            <a:r>
              <a:rPr lang="en-US" dirty="0" smtClean="0"/>
              <a:t>-extreme nausea and vomiting may be a sign of  multiple gestation or molar pregnancy.</a:t>
            </a:r>
          </a:p>
          <a:p>
            <a:r>
              <a:rPr lang="en-US" dirty="0" smtClean="0"/>
              <a:t>-Is associated with dehydration and </a:t>
            </a:r>
            <a:r>
              <a:rPr lang="en-US" dirty="0" err="1" smtClean="0"/>
              <a:t>ketonuria</a:t>
            </a:r>
            <a:r>
              <a:rPr lang="en-US" dirty="0" smtClean="0"/>
              <a:t>(</a:t>
            </a:r>
            <a:r>
              <a:rPr lang="en-US" dirty="0" err="1" smtClean="0"/>
              <a:t>hyperemesis</a:t>
            </a:r>
            <a:r>
              <a:rPr lang="en-US" dirty="0" smtClean="0"/>
              <a:t> </a:t>
            </a:r>
            <a:r>
              <a:rPr lang="en-US" dirty="0" err="1" smtClean="0"/>
              <a:t>gravidarum</a:t>
            </a:r>
            <a:r>
              <a:rPr lang="en-US" dirty="0" smtClean="0"/>
              <a:t>) which is a biochemical Diagnosis</a:t>
            </a:r>
          </a:p>
          <a:p>
            <a:r>
              <a:rPr lang="en-US" b="1" i="1" dirty="0" smtClean="0"/>
              <a:t>Treatment is by</a:t>
            </a:r>
          </a:p>
          <a:p>
            <a:r>
              <a:rPr lang="en-US" dirty="0" smtClean="0"/>
              <a:t>-rehydration</a:t>
            </a:r>
          </a:p>
          <a:p>
            <a:r>
              <a:rPr lang="en-US" dirty="0" smtClean="0"/>
              <a:t>-light dry food</a:t>
            </a:r>
          </a:p>
          <a:p>
            <a:r>
              <a:rPr lang="en-US" dirty="0" smtClean="0"/>
              <a:t>-emotional support</a:t>
            </a:r>
          </a:p>
          <a:p>
            <a:r>
              <a:rPr lang="en-US" dirty="0" smtClean="0"/>
              <a:t>-anti emetic </a:t>
            </a:r>
            <a:r>
              <a:rPr lang="en-US" dirty="0" err="1" smtClean="0"/>
              <a:t>i.e</a:t>
            </a:r>
            <a:r>
              <a:rPr lang="en-US" dirty="0" smtClean="0"/>
              <a:t> </a:t>
            </a:r>
            <a:r>
              <a:rPr lang="en-US" dirty="0" err="1" smtClean="0"/>
              <a:t>prignodoxine</a:t>
            </a:r>
            <a:r>
              <a:rPr lang="en-US" dirty="0" smtClean="0"/>
              <a:t> ,</a:t>
            </a:r>
            <a:r>
              <a:rPr lang="en-US" dirty="0" err="1" smtClean="0"/>
              <a:t>promethazine,plasil</a:t>
            </a:r>
            <a:r>
              <a:rPr lang="en-US" dirty="0" smtClean="0"/>
              <a:t> etc</a:t>
            </a:r>
            <a:endParaRPr lang="en-US" dirty="0"/>
          </a:p>
        </p:txBody>
      </p:sp>
    </p:spTree>
    <p:extLst>
      <p:ext uri="{BB962C8B-B14F-4D97-AF65-F5344CB8AC3E}">
        <p14:creationId xmlns:p14="http://schemas.microsoft.com/office/powerpoint/2010/main" val="5452557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3. Breast changes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a:t>
            </a:r>
            <a:r>
              <a:rPr lang="en-US" b="1" i="1" dirty="0" smtClean="0"/>
              <a:t>) </a:t>
            </a:r>
            <a:r>
              <a:rPr lang="en-US" b="1" i="1" dirty="0" err="1" smtClean="0"/>
              <a:t>mastodynia</a:t>
            </a:r>
            <a:r>
              <a:rPr lang="en-US" dirty="0" smtClean="0"/>
              <a:t>-breast </a:t>
            </a:r>
            <a:r>
              <a:rPr lang="en-US" dirty="0" err="1" smtClean="0"/>
              <a:t>terdeness</a:t>
            </a:r>
            <a:r>
              <a:rPr lang="en-US" dirty="0" smtClean="0"/>
              <a:t> that range from tingling sensation to frank pain   This is due to hormonal response. </a:t>
            </a:r>
          </a:p>
          <a:p>
            <a:pPr>
              <a:buNone/>
            </a:pPr>
            <a:r>
              <a:rPr lang="en-US" dirty="0" smtClean="0"/>
              <a:t>b) </a:t>
            </a:r>
            <a:r>
              <a:rPr lang="en-US" b="1" i="1" dirty="0" err="1" smtClean="0"/>
              <a:t>Enlagement</a:t>
            </a:r>
            <a:r>
              <a:rPr lang="en-US" b="1" i="1" dirty="0" smtClean="0"/>
              <a:t> of the </a:t>
            </a:r>
            <a:r>
              <a:rPr lang="en-US" b="1" i="1" dirty="0" err="1" smtClean="0"/>
              <a:t>circumlacteal</a:t>
            </a:r>
            <a:r>
              <a:rPr lang="en-US" b="1" i="1" dirty="0" smtClean="0"/>
              <a:t> </a:t>
            </a:r>
            <a:r>
              <a:rPr lang="en-US" b="1" i="1" dirty="0" err="1" smtClean="0"/>
              <a:t>sebaious</a:t>
            </a:r>
            <a:r>
              <a:rPr lang="en-US" b="1" i="1" dirty="0" smtClean="0"/>
              <a:t> glands of the </a:t>
            </a:r>
            <a:r>
              <a:rPr lang="en-US" b="1" i="1" dirty="0" err="1" smtClean="0"/>
              <a:t>areolar</a:t>
            </a:r>
            <a:r>
              <a:rPr lang="en-US" b="1" i="1" dirty="0" smtClean="0"/>
              <a:t>( </a:t>
            </a:r>
            <a:r>
              <a:rPr lang="en-US" b="1" i="1" dirty="0" err="1" smtClean="0"/>
              <a:t>ontgomery’s</a:t>
            </a:r>
            <a:r>
              <a:rPr lang="en-US" b="1" i="1" dirty="0" smtClean="0"/>
              <a:t> tubercle)</a:t>
            </a:r>
            <a:r>
              <a:rPr lang="en-US" dirty="0" smtClean="0"/>
              <a:t> at6-8/40 G.A due to Hormonal stimulation.</a:t>
            </a:r>
          </a:p>
          <a:p>
            <a:pPr>
              <a:buNone/>
            </a:pPr>
            <a:r>
              <a:rPr lang="en-US" dirty="0" smtClean="0"/>
              <a:t>c</a:t>
            </a:r>
            <a:r>
              <a:rPr lang="en-US" b="1" i="1" dirty="0" smtClean="0"/>
              <a:t>) colostrums secretion </a:t>
            </a:r>
            <a:r>
              <a:rPr lang="en-US" dirty="0" smtClean="0"/>
              <a:t>begins at 16/40 GA</a:t>
            </a:r>
          </a:p>
          <a:p>
            <a:pPr>
              <a:buNone/>
            </a:pPr>
            <a:r>
              <a:rPr lang="en-US" dirty="0" smtClean="0"/>
              <a:t>d) </a:t>
            </a:r>
            <a:r>
              <a:rPr lang="en-US" b="1" i="1" dirty="0" smtClean="0"/>
              <a:t>secondary breast </a:t>
            </a:r>
            <a:r>
              <a:rPr lang="en-US" dirty="0" smtClean="0"/>
              <a:t>–become prominent in size and col0ration along the nipple line and hypertrophy of </a:t>
            </a:r>
            <a:r>
              <a:rPr lang="en-US" dirty="0" err="1" smtClean="0"/>
              <a:t>axilla</a:t>
            </a:r>
            <a:r>
              <a:rPr lang="en-US" dirty="0" smtClean="0"/>
              <a:t> breast tissue.</a:t>
            </a:r>
          </a:p>
          <a:p>
            <a:endParaRPr lang="en-US" dirty="0"/>
          </a:p>
        </p:txBody>
      </p:sp>
    </p:spTree>
    <p:extLst>
      <p:ext uri="{BB962C8B-B14F-4D97-AF65-F5344CB8AC3E}">
        <p14:creationId xmlns:p14="http://schemas.microsoft.com/office/powerpoint/2010/main" val="19640271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4. </a:t>
            </a:r>
            <a:r>
              <a:rPr lang="en-US" b="1" dirty="0" smtClean="0"/>
              <a:t>Quickening</a:t>
            </a:r>
          </a:p>
          <a:p>
            <a:r>
              <a:rPr lang="en-US" dirty="0" smtClean="0"/>
              <a:t>    -perception of </a:t>
            </a:r>
            <a:r>
              <a:rPr lang="en-US" dirty="0" err="1" smtClean="0"/>
              <a:t>featal</a:t>
            </a:r>
            <a:r>
              <a:rPr lang="en-US" dirty="0" smtClean="0"/>
              <a:t> movement</a:t>
            </a:r>
          </a:p>
          <a:p>
            <a:r>
              <a:rPr lang="en-US" dirty="0" smtClean="0"/>
              <a:t>  - primigravida-18-22 weeks</a:t>
            </a:r>
          </a:p>
          <a:p>
            <a:r>
              <a:rPr lang="en-US" dirty="0" smtClean="0"/>
              <a:t>    </a:t>
            </a:r>
            <a:r>
              <a:rPr lang="en-US" dirty="0" err="1" smtClean="0"/>
              <a:t>Multiparous</a:t>
            </a:r>
            <a:r>
              <a:rPr lang="en-US" dirty="0" smtClean="0"/>
              <a:t> 16-18 weeks</a:t>
            </a:r>
          </a:p>
          <a:p>
            <a:pPr>
              <a:buNone/>
            </a:pPr>
            <a:r>
              <a:rPr lang="en-US" b="1" dirty="0" smtClean="0"/>
              <a:t>5) Urinary tract symptoms</a:t>
            </a:r>
          </a:p>
          <a:p>
            <a:r>
              <a:rPr lang="en-US" dirty="0" smtClean="0"/>
              <a:t>a) bladder </a:t>
            </a:r>
            <a:r>
              <a:rPr lang="en-US" dirty="0" err="1" smtClean="0"/>
              <a:t>iritability</a:t>
            </a:r>
            <a:r>
              <a:rPr lang="en-US" dirty="0" smtClean="0"/>
              <a:t>, frequency and </a:t>
            </a:r>
            <a:r>
              <a:rPr lang="en-US" dirty="0" err="1" smtClean="0"/>
              <a:t>nocturia</a:t>
            </a:r>
            <a:r>
              <a:rPr lang="en-US" dirty="0" smtClean="0"/>
              <a:t> due to bladder compression </a:t>
            </a:r>
          </a:p>
          <a:p>
            <a:r>
              <a:rPr lang="en-US" dirty="0" smtClean="0"/>
              <a:t>b) recurrent U.T.I due to urine stasis  </a:t>
            </a:r>
          </a:p>
          <a:p>
            <a:endParaRPr lang="en-US" dirty="0" smtClean="0"/>
          </a:p>
          <a:p>
            <a:endParaRPr lang="en-US" dirty="0"/>
          </a:p>
        </p:txBody>
      </p:sp>
    </p:spTree>
    <p:extLst>
      <p:ext uri="{BB962C8B-B14F-4D97-AF65-F5344CB8AC3E}">
        <p14:creationId xmlns:p14="http://schemas.microsoft.com/office/powerpoint/2010/main" val="7250335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SIGNS</a:t>
            </a:r>
            <a:br>
              <a:rPr lang="en-US" dirty="0" smtClean="0"/>
            </a:br>
            <a:endParaRPr lang="en-US" dirty="0"/>
          </a:p>
        </p:txBody>
      </p:sp>
      <p:sp>
        <p:nvSpPr>
          <p:cNvPr id="3" name="Content Placeholder 2"/>
          <p:cNvSpPr>
            <a:spLocks noGrp="1"/>
          </p:cNvSpPr>
          <p:nvPr>
            <p:ph idx="1"/>
          </p:nvPr>
        </p:nvSpPr>
        <p:spPr>
          <a:xfrm>
            <a:off x="381000" y="1447800"/>
            <a:ext cx="8229600" cy="4389120"/>
          </a:xfrm>
        </p:spPr>
        <p:txBody>
          <a:bodyPr>
            <a:normAutofit lnSpcReduction="10000"/>
          </a:bodyPr>
          <a:lstStyle/>
          <a:p>
            <a:pPr>
              <a:buNone/>
            </a:pPr>
            <a:r>
              <a:rPr lang="en-US" dirty="0" smtClean="0"/>
              <a:t>1. </a:t>
            </a:r>
            <a:r>
              <a:rPr lang="en-US" b="1" i="1" dirty="0" err="1" smtClean="0"/>
              <a:t>Inreased</a:t>
            </a:r>
            <a:r>
              <a:rPr lang="en-US" b="1" i="1" dirty="0" smtClean="0"/>
              <a:t> basal body temperature</a:t>
            </a:r>
            <a:r>
              <a:rPr lang="en-US" dirty="0" smtClean="0"/>
              <a:t> due to hormones.</a:t>
            </a:r>
            <a:endParaRPr lang="en-US" b="1" i="1" dirty="0" smtClean="0"/>
          </a:p>
          <a:p>
            <a:pPr>
              <a:buNone/>
            </a:pPr>
            <a:r>
              <a:rPr lang="en-US" b="1" i="1" dirty="0" smtClean="0"/>
              <a:t>2, skin changes </a:t>
            </a:r>
          </a:p>
          <a:p>
            <a:pPr>
              <a:buNone/>
            </a:pPr>
            <a:r>
              <a:rPr lang="en-US" dirty="0" smtClean="0"/>
              <a:t>  a)</a:t>
            </a:r>
            <a:r>
              <a:rPr lang="en-US" i="1" dirty="0" err="1" smtClean="0">
                <a:solidFill>
                  <a:srgbClr val="FF0000"/>
                </a:solidFill>
              </a:rPr>
              <a:t>chloasm</a:t>
            </a:r>
            <a:r>
              <a:rPr lang="en-US" dirty="0" err="1" smtClean="0">
                <a:solidFill>
                  <a:srgbClr val="FF0000"/>
                </a:solidFill>
              </a:rPr>
              <a:t>a</a:t>
            </a:r>
            <a:r>
              <a:rPr lang="en-US" dirty="0" smtClean="0"/>
              <a:t>-mask of pregnancy start  above 16/40 .</a:t>
            </a:r>
          </a:p>
          <a:p>
            <a:pPr>
              <a:buNone/>
            </a:pPr>
            <a:r>
              <a:rPr lang="en-US" dirty="0" smtClean="0"/>
              <a:t>      darkening of the skin- </a:t>
            </a:r>
            <a:r>
              <a:rPr lang="en-US" dirty="0" err="1" smtClean="0"/>
              <a:t>forehead,nose,checkbones</a:t>
            </a:r>
            <a:r>
              <a:rPr lang="en-US" dirty="0" smtClean="0"/>
              <a:t>.</a:t>
            </a:r>
          </a:p>
          <a:p>
            <a:pPr>
              <a:buNone/>
            </a:pPr>
            <a:r>
              <a:rPr lang="en-US" dirty="0" smtClean="0"/>
              <a:t> b) </a:t>
            </a:r>
            <a:r>
              <a:rPr lang="en-US" i="1" dirty="0" err="1" smtClean="0">
                <a:solidFill>
                  <a:srgbClr val="FF0000"/>
                </a:solidFill>
              </a:rPr>
              <a:t>linea</a:t>
            </a:r>
            <a:r>
              <a:rPr lang="en-US" i="1" dirty="0" smtClean="0">
                <a:solidFill>
                  <a:srgbClr val="FF0000"/>
                </a:solidFill>
              </a:rPr>
              <a:t> </a:t>
            </a:r>
            <a:r>
              <a:rPr lang="en-US" i="1" dirty="0" err="1" smtClean="0">
                <a:solidFill>
                  <a:srgbClr val="FF0000"/>
                </a:solidFill>
              </a:rPr>
              <a:t>nigra</a:t>
            </a:r>
            <a:r>
              <a:rPr lang="en-US" i="1" dirty="0" smtClean="0">
                <a:solidFill>
                  <a:srgbClr val="FF0000"/>
                </a:solidFill>
              </a:rPr>
              <a:t> </a:t>
            </a:r>
            <a:r>
              <a:rPr lang="en-US" dirty="0" smtClean="0"/>
              <a:t>–darkening of the skin  along the midline of the abdomen and in </a:t>
            </a:r>
            <a:r>
              <a:rPr lang="en-US" dirty="0" err="1" smtClean="0"/>
              <a:t>areolar</a:t>
            </a:r>
            <a:r>
              <a:rPr lang="en-US" dirty="0" smtClean="0"/>
              <a:t> and nipple due to increased </a:t>
            </a:r>
            <a:r>
              <a:rPr lang="en-US" dirty="0" err="1" smtClean="0"/>
              <a:t>melanocytes</a:t>
            </a:r>
            <a:r>
              <a:rPr lang="en-US" dirty="0" smtClean="0"/>
              <a:t> stimulating hormone.</a:t>
            </a:r>
          </a:p>
          <a:p>
            <a:pPr>
              <a:buNone/>
            </a:pPr>
            <a:r>
              <a:rPr lang="en-US" dirty="0" smtClean="0"/>
              <a:t>c) </a:t>
            </a:r>
            <a:r>
              <a:rPr lang="en-US" i="1" dirty="0" smtClean="0">
                <a:solidFill>
                  <a:srgbClr val="FF0000"/>
                </a:solidFill>
              </a:rPr>
              <a:t>stretch marks or </a:t>
            </a:r>
            <a:r>
              <a:rPr lang="en-US" i="1" dirty="0" err="1" smtClean="0">
                <a:solidFill>
                  <a:srgbClr val="FF0000"/>
                </a:solidFill>
              </a:rPr>
              <a:t>striae</a:t>
            </a:r>
            <a:r>
              <a:rPr lang="en-US" i="1" dirty="0" smtClean="0">
                <a:solidFill>
                  <a:srgbClr val="FF0000"/>
                </a:solidFill>
              </a:rPr>
              <a:t> </a:t>
            </a:r>
            <a:r>
              <a:rPr lang="en-US" i="1" dirty="0" err="1" smtClean="0">
                <a:solidFill>
                  <a:srgbClr val="FF0000"/>
                </a:solidFill>
              </a:rPr>
              <a:t>gravidarum</a:t>
            </a:r>
            <a:r>
              <a:rPr lang="en-US" i="1" dirty="0" smtClean="0">
                <a:solidFill>
                  <a:srgbClr val="FF0000"/>
                </a:solidFill>
              </a:rPr>
              <a:t> </a:t>
            </a:r>
            <a:r>
              <a:rPr lang="en-US" dirty="0" smtClean="0"/>
              <a:t>due to separation of collagen tissue due to </a:t>
            </a:r>
            <a:r>
              <a:rPr lang="en-US" dirty="0" err="1" smtClean="0"/>
              <a:t>adenocortisteroid</a:t>
            </a:r>
            <a:r>
              <a:rPr lang="en-US" dirty="0" smtClean="0"/>
              <a:t> response.</a:t>
            </a:r>
          </a:p>
          <a:p>
            <a:endParaRPr lang="en-US" dirty="0"/>
          </a:p>
        </p:txBody>
      </p:sp>
    </p:spTree>
    <p:extLst>
      <p:ext uri="{BB962C8B-B14F-4D97-AF65-F5344CB8AC3E}">
        <p14:creationId xmlns:p14="http://schemas.microsoft.com/office/powerpoint/2010/main" val="36359124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d</a:t>
            </a:r>
            <a:r>
              <a:rPr lang="en-US" i="1" dirty="0" smtClean="0">
                <a:solidFill>
                  <a:srgbClr val="FF0000"/>
                </a:solidFill>
              </a:rPr>
              <a:t>) spider </a:t>
            </a:r>
            <a:r>
              <a:rPr lang="en-US" i="1" dirty="0" err="1" smtClean="0">
                <a:solidFill>
                  <a:srgbClr val="FF0000"/>
                </a:solidFill>
              </a:rPr>
              <a:t>telangiactasia-palmar</a:t>
            </a:r>
            <a:r>
              <a:rPr lang="en-US" i="1" dirty="0" smtClean="0">
                <a:solidFill>
                  <a:srgbClr val="FF0000"/>
                </a:solidFill>
              </a:rPr>
              <a:t> </a:t>
            </a:r>
            <a:r>
              <a:rPr lang="en-US" i="1" dirty="0" err="1" smtClean="0">
                <a:solidFill>
                  <a:srgbClr val="FF0000"/>
                </a:solidFill>
              </a:rPr>
              <a:t>erythema</a:t>
            </a:r>
            <a:r>
              <a:rPr lang="en-US" i="1" dirty="0" smtClean="0">
                <a:solidFill>
                  <a:srgbClr val="FF0000"/>
                </a:solidFill>
              </a:rPr>
              <a:t> </a:t>
            </a:r>
            <a:r>
              <a:rPr lang="en-US" dirty="0" smtClean="0"/>
              <a:t>or skin lesion due to increased levels of </a:t>
            </a:r>
            <a:r>
              <a:rPr lang="en-US" dirty="0" err="1" smtClean="0"/>
              <a:t>eostrogen</a:t>
            </a:r>
            <a:r>
              <a:rPr lang="en-US" dirty="0" smtClean="0"/>
              <a:t>.</a:t>
            </a:r>
          </a:p>
          <a:p>
            <a:endParaRPr lang="en-US" dirty="0"/>
          </a:p>
        </p:txBody>
      </p:sp>
    </p:spTree>
    <p:extLst>
      <p:ext uri="{BB962C8B-B14F-4D97-AF65-F5344CB8AC3E}">
        <p14:creationId xmlns:p14="http://schemas.microsoft.com/office/powerpoint/2010/main" val="270752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FUNDAL PALPATION</a:t>
            </a:r>
            <a:br>
              <a:rPr lang="en-US" b="1" dirty="0" smtClean="0"/>
            </a:b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Using the flat interior of the tips of the middle fingers of both hands the fundus is palpated to identify the fetal pole (cephalic or breech). If no pole is located the lie is not longitudinal.</a:t>
            </a:r>
            <a:endParaRPr lang="en-US" dirty="0"/>
          </a:p>
          <a:p>
            <a:r>
              <a:rPr lang="en-US" dirty="0" smtClean="0"/>
              <a:t>Fundal palpation </a:t>
            </a:r>
            <a:r>
              <a:rPr lang="en-US" dirty="0"/>
              <a:t>is carried out to find out the lie and presentation of the fetus. Things which influence the </a:t>
            </a:r>
            <a:r>
              <a:rPr lang="en-US" dirty="0" smtClean="0"/>
              <a:t>fundal height </a:t>
            </a:r>
            <a:r>
              <a:rPr lang="en-US" dirty="0"/>
              <a:t>are: maternal parity, size, full bladder, the lie and the number of </a:t>
            </a:r>
            <a:r>
              <a:rPr lang="en-US" dirty="0" smtClean="0"/>
              <a:t>fetuses</a:t>
            </a:r>
            <a:r>
              <a:rPr lang="en-US" dirty="0"/>
              <a:t>. To determine what is found in the </a:t>
            </a:r>
            <a:r>
              <a:rPr lang="en-US" dirty="0" smtClean="0"/>
              <a:t>fundus a </a:t>
            </a:r>
            <a:r>
              <a:rPr lang="en-US" dirty="0"/>
              <a:t>hand is placed on the abdomen below the </a:t>
            </a:r>
            <a:r>
              <a:rPr lang="en-US" dirty="0" smtClean="0"/>
              <a:t>xiphisternum and </a:t>
            </a:r>
            <a:r>
              <a:rPr lang="en-US" dirty="0"/>
              <a:t>gently moved downwards until the </a:t>
            </a:r>
            <a:r>
              <a:rPr lang="en-US" dirty="0" smtClean="0"/>
              <a:t>fundus is </a:t>
            </a:r>
            <a:r>
              <a:rPr lang="en-US" dirty="0"/>
              <a:t>felt.</a:t>
            </a:r>
          </a:p>
          <a:p>
            <a:endParaRPr lang="en-US" dirty="0"/>
          </a:p>
        </p:txBody>
      </p:sp>
    </p:spTree>
    <p:extLst>
      <p:ext uri="{BB962C8B-B14F-4D97-AF65-F5344CB8AC3E}">
        <p14:creationId xmlns:p14="http://schemas.microsoft.com/office/powerpoint/2010/main" val="18149868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PROBABLE MANIFESTAION </a:t>
            </a:r>
            <a:br>
              <a:rPr lang="en-US" dirty="0" smtClean="0"/>
            </a:br>
            <a:endParaRPr lang="en-US" dirty="0"/>
          </a:p>
        </p:txBody>
      </p:sp>
      <p:sp>
        <p:nvSpPr>
          <p:cNvPr id="3" name="Content Placeholder 2"/>
          <p:cNvSpPr>
            <a:spLocks noGrp="1"/>
          </p:cNvSpPr>
          <p:nvPr>
            <p:ph idx="1"/>
          </p:nvPr>
        </p:nvSpPr>
        <p:spPr>
          <a:xfrm>
            <a:off x="381000" y="1600200"/>
            <a:ext cx="8229600" cy="4389120"/>
          </a:xfrm>
        </p:spPr>
        <p:txBody>
          <a:bodyPr>
            <a:normAutofit fontScale="92500" lnSpcReduction="20000"/>
          </a:bodyPr>
          <a:lstStyle/>
          <a:p>
            <a:pPr lvl="0">
              <a:buNone/>
            </a:pPr>
            <a:r>
              <a:rPr lang="en-US" b="1" dirty="0" smtClean="0"/>
              <a:t>A).Symptoms </a:t>
            </a:r>
            <a:r>
              <a:rPr lang="en-US" dirty="0" smtClean="0"/>
              <a:t>are as in presumptive manifestation</a:t>
            </a:r>
          </a:p>
          <a:p>
            <a:pPr lvl="0">
              <a:buNone/>
            </a:pPr>
            <a:r>
              <a:rPr lang="en-US" b="1" dirty="0" smtClean="0"/>
              <a:t>B).Signs</a:t>
            </a:r>
          </a:p>
          <a:p>
            <a:pPr>
              <a:buNone/>
            </a:pPr>
            <a:r>
              <a:rPr lang="en-US" dirty="0" smtClean="0"/>
              <a:t>1. </a:t>
            </a:r>
            <a:r>
              <a:rPr lang="en-US" b="1" dirty="0" smtClean="0"/>
              <a:t>Pelvic organs- </a:t>
            </a:r>
            <a:r>
              <a:rPr lang="en-US" dirty="0" smtClean="0"/>
              <a:t>many changes are noticed by experienced physician/health workers</a:t>
            </a:r>
          </a:p>
          <a:p>
            <a:pPr>
              <a:buNone/>
            </a:pPr>
            <a:r>
              <a:rPr lang="en-US" dirty="0" smtClean="0"/>
              <a:t> a). </a:t>
            </a:r>
            <a:r>
              <a:rPr lang="en-US" i="1" dirty="0" err="1" smtClean="0">
                <a:solidFill>
                  <a:srgbClr val="FF0000"/>
                </a:solidFill>
              </a:rPr>
              <a:t>Chadwickcs</a:t>
            </a:r>
            <a:r>
              <a:rPr lang="en-US" i="1" dirty="0" smtClean="0">
                <a:solidFill>
                  <a:srgbClr val="FF0000"/>
                </a:solidFill>
              </a:rPr>
              <a:t> sign</a:t>
            </a:r>
            <a:r>
              <a:rPr lang="en-US" dirty="0" smtClean="0"/>
              <a:t>-bluish or purplish discoloration of vagina &amp; vagina and cervix due to pelvic  congestion vasculature</a:t>
            </a:r>
          </a:p>
          <a:p>
            <a:pPr lvl="0">
              <a:buNone/>
            </a:pPr>
            <a:r>
              <a:rPr lang="en-US" dirty="0" smtClean="0"/>
              <a:t>b). </a:t>
            </a:r>
            <a:r>
              <a:rPr lang="en-US" i="1" dirty="0" err="1" smtClean="0">
                <a:solidFill>
                  <a:srgbClr val="FF0000"/>
                </a:solidFill>
              </a:rPr>
              <a:t>Leukorrhea</a:t>
            </a:r>
            <a:r>
              <a:rPr lang="en-US" dirty="0" smtClean="0"/>
              <a:t>-increased vaginal discharge consisting of epithelia cell</a:t>
            </a:r>
          </a:p>
          <a:p>
            <a:pPr>
              <a:buNone/>
            </a:pPr>
            <a:r>
              <a:rPr lang="en-US" dirty="0" smtClean="0"/>
              <a:t>c). </a:t>
            </a:r>
            <a:r>
              <a:rPr lang="en-US" i="1" dirty="0" err="1" smtClean="0">
                <a:solidFill>
                  <a:srgbClr val="FF0000"/>
                </a:solidFill>
              </a:rPr>
              <a:t>Gododell’s</a:t>
            </a:r>
            <a:r>
              <a:rPr lang="en-US" i="1" dirty="0" smtClean="0">
                <a:solidFill>
                  <a:srgbClr val="FF0000"/>
                </a:solidFill>
              </a:rPr>
              <a:t> sign- </a:t>
            </a:r>
            <a:r>
              <a:rPr lang="en-US" dirty="0" err="1" smtClean="0"/>
              <a:t>cynosis</a:t>
            </a:r>
            <a:r>
              <a:rPr lang="en-US" dirty="0" smtClean="0"/>
              <a:t> and softening of the cervix due to increased </a:t>
            </a:r>
            <a:r>
              <a:rPr lang="en-US" dirty="0" err="1" smtClean="0"/>
              <a:t>vascularity</a:t>
            </a:r>
            <a:endParaRPr lang="en-US" dirty="0" smtClean="0"/>
          </a:p>
          <a:p>
            <a:endParaRPr lang="en-US" dirty="0"/>
          </a:p>
        </p:txBody>
      </p:sp>
    </p:spTree>
    <p:extLst>
      <p:ext uri="{BB962C8B-B14F-4D97-AF65-F5344CB8AC3E}">
        <p14:creationId xmlns:p14="http://schemas.microsoft.com/office/powerpoint/2010/main" val="179650868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 </a:t>
            </a:r>
            <a:r>
              <a:rPr lang="en-US" i="1" dirty="0" err="1" smtClean="0">
                <a:solidFill>
                  <a:srgbClr val="FF0000"/>
                </a:solidFill>
              </a:rPr>
              <a:t>Ladin’s</a:t>
            </a:r>
            <a:r>
              <a:rPr lang="en-US" i="1" dirty="0" smtClean="0">
                <a:solidFill>
                  <a:srgbClr val="FF0000"/>
                </a:solidFill>
              </a:rPr>
              <a:t> sign </a:t>
            </a:r>
            <a:r>
              <a:rPr lang="en-US" dirty="0" smtClean="0"/>
              <a:t>–uterine softening in the ant midline at 6 weeks of G.A </a:t>
            </a:r>
          </a:p>
          <a:p>
            <a:pPr>
              <a:buNone/>
            </a:pPr>
            <a:r>
              <a:rPr lang="en-US" dirty="0" smtClean="0"/>
              <a:t>e</a:t>
            </a:r>
            <a:r>
              <a:rPr lang="en-US" i="1" dirty="0" smtClean="0">
                <a:solidFill>
                  <a:srgbClr val="FF0000"/>
                </a:solidFill>
              </a:rPr>
              <a:t>). </a:t>
            </a:r>
            <a:r>
              <a:rPr lang="en-US" i="1" dirty="0" err="1" smtClean="0">
                <a:solidFill>
                  <a:srgbClr val="FF0000"/>
                </a:solidFill>
              </a:rPr>
              <a:t>Hegar’s</a:t>
            </a:r>
            <a:r>
              <a:rPr lang="en-US" i="1" dirty="0" smtClean="0">
                <a:solidFill>
                  <a:srgbClr val="FF0000"/>
                </a:solidFill>
              </a:rPr>
              <a:t> sign</a:t>
            </a:r>
            <a:r>
              <a:rPr lang="en-US" dirty="0" smtClean="0"/>
              <a:t>-widening of the softened area of isthmus leading to compressibility of isthmus on bimanual examination.</a:t>
            </a:r>
          </a:p>
          <a:p>
            <a:pPr>
              <a:buNone/>
            </a:pPr>
            <a:r>
              <a:rPr lang="en-US" dirty="0" smtClean="0"/>
              <a:t>f). </a:t>
            </a:r>
            <a:r>
              <a:rPr lang="en-US" i="1" dirty="0" smtClean="0">
                <a:solidFill>
                  <a:srgbClr val="FF0000"/>
                </a:solidFill>
              </a:rPr>
              <a:t>MacDonald’s sign </a:t>
            </a:r>
            <a:r>
              <a:rPr lang="en-US" dirty="0" smtClean="0"/>
              <a:t>–uterus flexible at </a:t>
            </a:r>
            <a:r>
              <a:rPr lang="en-US" dirty="0" err="1" smtClean="0"/>
              <a:t>ueterocervical</a:t>
            </a:r>
            <a:r>
              <a:rPr lang="en-US" dirty="0" smtClean="0"/>
              <a:t> junction at 7-8 weeks G.A</a:t>
            </a:r>
          </a:p>
          <a:p>
            <a:pPr>
              <a:buNone/>
            </a:pPr>
            <a:r>
              <a:rPr lang="en-US" dirty="0" smtClean="0"/>
              <a:t>g). Von </a:t>
            </a:r>
            <a:r>
              <a:rPr lang="en-US" dirty="0" err="1" smtClean="0"/>
              <a:t>Fernwaid’s</a:t>
            </a:r>
            <a:r>
              <a:rPr lang="en-US" dirty="0" smtClean="0"/>
              <a:t> sign- irregular softening of the </a:t>
            </a:r>
            <a:r>
              <a:rPr lang="en-US" dirty="0" err="1" smtClean="0"/>
              <a:t>fundus</a:t>
            </a:r>
            <a:r>
              <a:rPr lang="en-US" dirty="0" smtClean="0"/>
              <a:t> over the site of implantation 4-5/52 .if occur at the </a:t>
            </a:r>
            <a:r>
              <a:rPr lang="en-US" dirty="0" err="1" smtClean="0"/>
              <a:t>cornual</a:t>
            </a:r>
            <a:r>
              <a:rPr lang="en-US" dirty="0" smtClean="0"/>
              <a:t> area is called </a:t>
            </a:r>
            <a:r>
              <a:rPr lang="en-US" dirty="0" err="1" smtClean="0"/>
              <a:t>piskacek’s</a:t>
            </a:r>
            <a:r>
              <a:rPr lang="en-US" dirty="0" smtClean="0"/>
              <a:t> sign </a:t>
            </a:r>
          </a:p>
          <a:p>
            <a:pPr>
              <a:buNone/>
            </a:pPr>
            <a:r>
              <a:rPr lang="en-US" dirty="0" smtClean="0"/>
              <a:t> </a:t>
            </a:r>
            <a:endParaRPr lang="en-US" dirty="0"/>
          </a:p>
        </p:txBody>
      </p:sp>
    </p:spTree>
    <p:extLst>
      <p:ext uri="{BB962C8B-B14F-4D97-AF65-F5344CB8AC3E}">
        <p14:creationId xmlns:p14="http://schemas.microsoft.com/office/powerpoint/2010/main" val="4072053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f). </a:t>
            </a:r>
            <a:r>
              <a:rPr lang="en-US" dirty="0" smtClean="0">
                <a:solidFill>
                  <a:srgbClr val="FF0000"/>
                </a:solidFill>
              </a:rPr>
              <a:t>Bones and Ligaments of the pelvis- </a:t>
            </a:r>
            <a:r>
              <a:rPr lang="en-US" dirty="0" smtClean="0"/>
              <a:t>there I s increase relaxation ,sometimes to a stretching degree </a:t>
            </a:r>
          </a:p>
          <a:p>
            <a:pPr>
              <a:buNone/>
            </a:pPr>
            <a:r>
              <a:rPr lang="en-US" dirty="0" smtClean="0"/>
              <a:t>3. </a:t>
            </a:r>
            <a:r>
              <a:rPr lang="en-US" b="1" dirty="0" smtClean="0"/>
              <a:t>Abdominal enlargement </a:t>
            </a:r>
            <a:r>
              <a:rPr lang="en-US" dirty="0" smtClean="0"/>
              <a:t>–which is progressive from, 7-28/52. out of the pelvis into abdominal cavity.</a:t>
            </a:r>
          </a:p>
          <a:p>
            <a:pPr>
              <a:buNone/>
            </a:pPr>
            <a:r>
              <a:rPr lang="en-US" dirty="0" smtClean="0"/>
              <a:t>4</a:t>
            </a:r>
            <a:r>
              <a:rPr lang="en-US" b="1" dirty="0" smtClean="0"/>
              <a:t>. Uterine contractions </a:t>
            </a:r>
            <a:r>
              <a:rPr lang="en-US" dirty="0" smtClean="0"/>
              <a:t>–uterus </a:t>
            </a:r>
            <a:r>
              <a:rPr lang="en-US" dirty="0" err="1" smtClean="0"/>
              <a:t>anlarge</a:t>
            </a:r>
            <a:r>
              <a:rPr lang="en-US" dirty="0" smtClean="0"/>
              <a:t> and become globular.</a:t>
            </a:r>
          </a:p>
          <a:p>
            <a:r>
              <a:rPr lang="en-US" dirty="0" smtClean="0"/>
              <a:t>Painless contractions (Braxton Hicks) are felt as tightening pressures. They stat at 28/52 and disappear with </a:t>
            </a:r>
            <a:r>
              <a:rPr lang="en-US" dirty="0" err="1" smtClean="0"/>
              <a:t>walkng</a:t>
            </a:r>
            <a:r>
              <a:rPr lang="en-US" dirty="0" smtClean="0"/>
              <a:t> or exercise while true </a:t>
            </a:r>
            <a:r>
              <a:rPr lang="en-US" dirty="0" err="1" smtClean="0"/>
              <a:t>labour</a:t>
            </a:r>
            <a:r>
              <a:rPr lang="en-US" dirty="0" smtClean="0"/>
              <a:t> contractions become intense.</a:t>
            </a:r>
            <a:endParaRPr lang="en-US" dirty="0"/>
          </a:p>
        </p:txBody>
      </p:sp>
    </p:spTree>
    <p:extLst>
      <p:ext uri="{BB962C8B-B14F-4D97-AF65-F5344CB8AC3E}">
        <p14:creationId xmlns:p14="http://schemas.microsoft.com/office/powerpoint/2010/main" val="14213763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5. </a:t>
            </a:r>
            <a:r>
              <a:rPr lang="en-US" b="1" dirty="0" smtClean="0"/>
              <a:t>Ballottement of uterus </a:t>
            </a:r>
            <a:r>
              <a:rPr lang="en-US" dirty="0" smtClean="0"/>
              <a:t>–palpable at 16/52 G.A , feels as a floating object above the pelvis.</a:t>
            </a:r>
          </a:p>
          <a:p>
            <a:pPr>
              <a:buNone/>
            </a:pPr>
            <a:r>
              <a:rPr lang="en-US" dirty="0" smtClean="0"/>
              <a:t>6. </a:t>
            </a:r>
            <a:r>
              <a:rPr lang="en-US" b="1" dirty="0" smtClean="0"/>
              <a:t>Uterine </a:t>
            </a:r>
            <a:r>
              <a:rPr lang="en-US" b="1" dirty="0" err="1" smtClean="0"/>
              <a:t>soufle</a:t>
            </a:r>
            <a:r>
              <a:rPr lang="en-US" b="1" dirty="0" smtClean="0"/>
              <a:t> </a:t>
            </a:r>
            <a:r>
              <a:rPr lang="en-US" dirty="0" smtClean="0"/>
              <a:t>-Auscultation of abdomen after 16/52 elicits a rushing sound which is a pulse like due to movement of maternal blood filling through placenta vessels and sinuses within </a:t>
            </a:r>
            <a:r>
              <a:rPr lang="en-US" dirty="0" err="1" smtClean="0"/>
              <a:t>intervilli</a:t>
            </a:r>
            <a:r>
              <a:rPr lang="en-US" dirty="0" smtClean="0"/>
              <a:t> space.</a:t>
            </a:r>
          </a:p>
          <a:p>
            <a:pPr>
              <a:buNone/>
            </a:pPr>
            <a:r>
              <a:rPr lang="en-US" dirty="0" smtClean="0"/>
              <a:t>Intensity vary from a whisper to a loud rash –it mask fetal Heart for many months.</a:t>
            </a:r>
          </a:p>
          <a:p>
            <a:endParaRPr lang="en-US" dirty="0"/>
          </a:p>
        </p:txBody>
      </p:sp>
    </p:spTree>
    <p:extLst>
      <p:ext uri="{BB962C8B-B14F-4D97-AF65-F5344CB8AC3E}">
        <p14:creationId xmlns:p14="http://schemas.microsoft.com/office/powerpoint/2010/main" val="22025699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manifestation</a:t>
            </a:r>
            <a:endParaRPr lang="en-US" dirty="0"/>
          </a:p>
        </p:txBody>
      </p:sp>
      <p:sp>
        <p:nvSpPr>
          <p:cNvPr id="3" name="Content Placeholder 2"/>
          <p:cNvSpPr>
            <a:spLocks noGrp="1"/>
          </p:cNvSpPr>
          <p:nvPr>
            <p:ph idx="1"/>
          </p:nvPr>
        </p:nvSpPr>
        <p:spPr/>
        <p:txBody>
          <a:bodyPr/>
          <a:lstStyle/>
          <a:p>
            <a:r>
              <a:rPr lang="en-US" dirty="0" smtClean="0"/>
              <a:t>Various </a:t>
            </a:r>
            <a:r>
              <a:rPr lang="en-US" dirty="0" err="1" smtClean="0"/>
              <a:t>s+s</a:t>
            </a:r>
            <a:r>
              <a:rPr lang="en-US" dirty="0" smtClean="0"/>
              <a:t> of </a:t>
            </a:r>
            <a:r>
              <a:rPr lang="en-US" dirty="0" err="1" smtClean="0"/>
              <a:t>pregancy</a:t>
            </a:r>
            <a:r>
              <a:rPr lang="en-US" dirty="0" smtClean="0"/>
              <a:t> are often reliable but non diagnostic. So positive diagnosis must be made upon objective finding .</a:t>
            </a:r>
          </a:p>
          <a:p>
            <a:r>
              <a:rPr lang="en-US" b="1" dirty="0" smtClean="0"/>
              <a:t>A .Fetal Heart Tones</a:t>
            </a:r>
            <a:r>
              <a:rPr lang="en-US" dirty="0" smtClean="0"/>
              <a:t>.</a:t>
            </a:r>
          </a:p>
          <a:p>
            <a:pPr>
              <a:buNone/>
            </a:pPr>
            <a:r>
              <a:rPr lang="en-US" dirty="0" smtClean="0"/>
              <a:t>   auscultation with fetal scope is  audible at 16 -18 /52. normal FHR 120-160 b/min .electronic device utilizing </a:t>
            </a:r>
            <a:r>
              <a:rPr lang="en-US" dirty="0" err="1" smtClean="0"/>
              <a:t>Dopler</a:t>
            </a:r>
            <a:r>
              <a:rPr lang="en-US" dirty="0" smtClean="0"/>
              <a:t> can detect FHT  at 8 G.A</a:t>
            </a:r>
          </a:p>
          <a:p>
            <a:pPr>
              <a:buNone/>
            </a:pPr>
            <a:r>
              <a:rPr lang="en-US" dirty="0" smtClean="0"/>
              <a:t>   </a:t>
            </a:r>
            <a:r>
              <a:rPr lang="en-US" b="1" dirty="0" smtClean="0"/>
              <a:t>B. Palpation of fetus</a:t>
            </a:r>
          </a:p>
          <a:p>
            <a:pPr>
              <a:buNone/>
            </a:pPr>
            <a:r>
              <a:rPr lang="en-US" dirty="0" smtClean="0"/>
              <a:t>  can be palpable from 18/52 </a:t>
            </a:r>
            <a:r>
              <a:rPr lang="en-US" dirty="0" err="1" smtClean="0"/>
              <a:t>G.a</a:t>
            </a:r>
            <a:r>
              <a:rPr lang="en-US" dirty="0" smtClean="0"/>
              <a:t>  </a:t>
            </a:r>
          </a:p>
        </p:txBody>
      </p:sp>
    </p:spTree>
    <p:extLst>
      <p:ext uri="{BB962C8B-B14F-4D97-AF65-F5344CB8AC3E}">
        <p14:creationId xmlns:p14="http://schemas.microsoft.com/office/powerpoint/2010/main" val="14974348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C. X-ray of the fetus</a:t>
            </a:r>
            <a:r>
              <a:rPr lang="en-US" dirty="0" smtClean="0"/>
              <a:t>.</a:t>
            </a:r>
          </a:p>
          <a:p>
            <a:pPr>
              <a:buNone/>
            </a:pPr>
            <a:r>
              <a:rPr lang="en-US" dirty="0" smtClean="0"/>
              <a:t>Should be avoided because of genetic or </a:t>
            </a:r>
            <a:r>
              <a:rPr lang="en-US" dirty="0" err="1" smtClean="0"/>
              <a:t>oncongenic</a:t>
            </a:r>
            <a:r>
              <a:rPr lang="en-US" dirty="0" smtClean="0"/>
              <a:t> risk but where benefit outweigh risk it can be done and will show ossified fetal bones &gt; 12/52 and bowel shadow  and pelvic bone configuration</a:t>
            </a:r>
          </a:p>
          <a:p>
            <a:pPr>
              <a:buNone/>
            </a:pPr>
            <a:r>
              <a:rPr lang="en-US" dirty="0" smtClean="0"/>
              <a:t>D. </a:t>
            </a:r>
            <a:r>
              <a:rPr lang="en-US" b="1" dirty="0" smtClean="0"/>
              <a:t>Ultrasound exam of the fetus</a:t>
            </a:r>
          </a:p>
          <a:p>
            <a:pPr>
              <a:buNone/>
            </a:pPr>
            <a:r>
              <a:rPr lang="en-US" dirty="0" smtClean="0"/>
              <a:t>Most useful technical aids in diagnosing and monitoring pregnancy. The fetal pole is seen at 7-8 /52 and heart tone is evidenced.</a:t>
            </a:r>
          </a:p>
          <a:p>
            <a:pPr>
              <a:buNone/>
            </a:pPr>
            <a:r>
              <a:rPr lang="en-US" dirty="0" smtClean="0"/>
              <a:t>Can reveal every organ in the fetus.</a:t>
            </a:r>
            <a:endParaRPr lang="en-US" dirty="0"/>
          </a:p>
        </p:txBody>
      </p:sp>
    </p:spTree>
    <p:extLst>
      <p:ext uri="{BB962C8B-B14F-4D97-AF65-F5344CB8AC3E}">
        <p14:creationId xmlns:p14="http://schemas.microsoft.com/office/powerpoint/2010/main" val="354162921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 . Pregnancy test </a:t>
            </a:r>
          </a:p>
          <a:p>
            <a:r>
              <a:rPr lang="en-US" dirty="0" smtClean="0"/>
              <a:t>Most sensitive parameter in early pregnancy.</a:t>
            </a:r>
          </a:p>
          <a:p>
            <a:r>
              <a:rPr lang="en-US" dirty="0" smtClean="0"/>
              <a:t>Measures changes in </a:t>
            </a:r>
            <a:r>
              <a:rPr lang="en-US" dirty="0" err="1" smtClean="0"/>
              <a:t>hcg</a:t>
            </a:r>
            <a:r>
              <a:rPr lang="en-US" dirty="0" smtClean="0"/>
              <a:t> produced by the </a:t>
            </a:r>
            <a:r>
              <a:rPr lang="en-US" dirty="0" err="1" smtClean="0"/>
              <a:t>syncytiotrophoblast</a:t>
            </a:r>
            <a:r>
              <a:rPr lang="en-US" dirty="0" smtClean="0"/>
              <a:t> after 8 days of fertilization and may be detected in maternal serum as early as 9 days and in urine within 21 days that is the 5</a:t>
            </a:r>
            <a:r>
              <a:rPr lang="en-US" baseline="30000" dirty="0" smtClean="0"/>
              <a:t>th</a:t>
            </a:r>
            <a:r>
              <a:rPr lang="en-US" dirty="0" smtClean="0"/>
              <a:t> week from the LNMP.</a:t>
            </a:r>
          </a:p>
          <a:p>
            <a:r>
              <a:rPr lang="en-US" dirty="0" err="1" smtClean="0"/>
              <a:t>Hcg</a:t>
            </a:r>
            <a:r>
              <a:rPr lang="en-US" dirty="0" smtClean="0"/>
              <a:t> peaks at 65 days and decreases in 2</a:t>
            </a:r>
            <a:r>
              <a:rPr lang="en-US" baseline="30000" dirty="0" smtClean="0"/>
              <a:t>nd</a:t>
            </a:r>
            <a:r>
              <a:rPr lang="en-US" dirty="0" smtClean="0"/>
              <a:t> and 3</a:t>
            </a:r>
            <a:r>
              <a:rPr lang="en-US" baseline="30000" dirty="0" smtClean="0"/>
              <a:t>rd</a:t>
            </a:r>
            <a:r>
              <a:rPr lang="en-US" dirty="0" smtClean="0"/>
              <a:t> trimester but it increases at 34 weeks.</a:t>
            </a:r>
          </a:p>
          <a:p>
            <a:r>
              <a:rPr lang="en-US" dirty="0" smtClean="0"/>
              <a:t>Half life of </a:t>
            </a:r>
            <a:r>
              <a:rPr lang="en-US" dirty="0" err="1" smtClean="0"/>
              <a:t>hcg</a:t>
            </a:r>
            <a:r>
              <a:rPr lang="en-US" dirty="0" smtClean="0"/>
              <a:t> is 1-5 days so after termination of pregnancy levels drop to normal serum urine in 10 to 24 days.</a:t>
            </a:r>
            <a:endParaRPr lang="en-US" dirty="0"/>
          </a:p>
        </p:txBody>
      </p:sp>
    </p:spTree>
    <p:extLst>
      <p:ext uri="{BB962C8B-B14F-4D97-AF65-F5344CB8AC3E}">
        <p14:creationId xmlns:p14="http://schemas.microsoft.com/office/powerpoint/2010/main" val="5509980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of pregnancy at term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1.By obstetric physical examination</a:t>
            </a:r>
          </a:p>
          <a:p>
            <a:r>
              <a:rPr lang="en-US" b="1" dirty="0" smtClean="0"/>
              <a:t>2.EDD/EDC</a:t>
            </a:r>
          </a:p>
          <a:p>
            <a:r>
              <a:rPr lang="en-US" b="1" dirty="0" smtClean="0"/>
              <a:t>3. Amniotic fluid analysis by doing shake test/lecithin </a:t>
            </a:r>
            <a:r>
              <a:rPr lang="en-US" b="1" dirty="0" err="1" smtClean="0"/>
              <a:t>sphingomyline</a:t>
            </a:r>
            <a:r>
              <a:rPr lang="en-US" b="1" dirty="0" smtClean="0"/>
              <a:t> ratio/bubble test</a:t>
            </a:r>
            <a:r>
              <a:rPr lang="en-US" dirty="0" smtClean="0"/>
              <a:t>.</a:t>
            </a:r>
          </a:p>
          <a:p>
            <a:pPr>
              <a:buNone/>
            </a:pPr>
            <a:r>
              <a:rPr lang="en-US" dirty="0" smtClean="0"/>
              <a:t>   a tube  containing 1mls amniotic fluid is mixed with 1mls of 95% ethanol is compared with a second tube containing 1mls of amniotic fluid, 0.5mls of ethanol and 0.5mls normal saline. Then shake the two tubes for 30 seconds. If a ring of bubbles form in the second tube L:S ratio of greater than 2 is assumed and baby is mature (lung maturity) to survive ex </a:t>
            </a:r>
            <a:r>
              <a:rPr lang="en-US" dirty="0" err="1" smtClean="0"/>
              <a:t>utero</a:t>
            </a:r>
            <a:r>
              <a:rPr lang="en-US" dirty="0" smtClean="0"/>
              <a:t>.  </a:t>
            </a:r>
          </a:p>
          <a:p>
            <a:pPr>
              <a:buNone/>
            </a:pPr>
            <a:r>
              <a:rPr lang="en-US" b="1" dirty="0" smtClean="0"/>
              <a:t>   4. </a:t>
            </a:r>
            <a:r>
              <a:rPr lang="en-US" b="1" dirty="0" err="1" smtClean="0"/>
              <a:t>Obst</a:t>
            </a:r>
            <a:r>
              <a:rPr lang="en-US" b="1" dirty="0" smtClean="0"/>
              <a:t> U/S- </a:t>
            </a:r>
            <a:r>
              <a:rPr lang="en-US" dirty="0" smtClean="0"/>
              <a:t>by use of biometric measurement of the fetus-HC,BPD, AC and FL </a:t>
            </a:r>
          </a:p>
          <a:p>
            <a:endParaRPr lang="en-US" dirty="0"/>
          </a:p>
        </p:txBody>
      </p:sp>
    </p:spTree>
    <p:extLst>
      <p:ext uri="{BB962C8B-B14F-4D97-AF65-F5344CB8AC3E}">
        <p14:creationId xmlns:p14="http://schemas.microsoft.com/office/powerpoint/2010/main" val="27826893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DDX of pregnancy</a:t>
            </a:r>
            <a:endParaRPr lang="en-US" dirty="0"/>
          </a:p>
        </p:txBody>
      </p:sp>
      <p:sp>
        <p:nvSpPr>
          <p:cNvPr id="3" name="Content Placeholder 2"/>
          <p:cNvSpPr>
            <a:spLocks noGrp="1"/>
          </p:cNvSpPr>
          <p:nvPr>
            <p:ph idx="1"/>
          </p:nvPr>
        </p:nvSpPr>
        <p:spPr/>
        <p:txBody>
          <a:bodyPr/>
          <a:lstStyle/>
          <a:p>
            <a:r>
              <a:rPr lang="en-US" dirty="0" smtClean="0"/>
              <a:t>Uterine </a:t>
            </a:r>
            <a:r>
              <a:rPr lang="en-US" dirty="0" err="1" smtClean="0"/>
              <a:t>myomas</a:t>
            </a:r>
            <a:endParaRPr lang="en-US" dirty="0" smtClean="0"/>
          </a:p>
          <a:p>
            <a:r>
              <a:rPr lang="en-US" dirty="0" smtClean="0"/>
              <a:t>Missed abortion</a:t>
            </a:r>
          </a:p>
          <a:p>
            <a:r>
              <a:rPr lang="en-US" dirty="0" smtClean="0"/>
              <a:t>Ovarian </a:t>
            </a:r>
            <a:r>
              <a:rPr lang="en-US" dirty="0" err="1" smtClean="0"/>
              <a:t>tumours</a:t>
            </a:r>
            <a:endParaRPr lang="en-US" dirty="0" smtClean="0"/>
          </a:p>
          <a:p>
            <a:r>
              <a:rPr lang="en-US" dirty="0" smtClean="0"/>
              <a:t>H. mole</a:t>
            </a:r>
          </a:p>
          <a:p>
            <a:r>
              <a:rPr lang="en-US" dirty="0" err="1" smtClean="0"/>
              <a:t>Choriocarcinoma</a:t>
            </a:r>
            <a:endParaRPr lang="en-US" dirty="0" smtClean="0"/>
          </a:p>
          <a:p>
            <a:r>
              <a:rPr lang="en-US" dirty="0" smtClean="0"/>
              <a:t>Malaria </a:t>
            </a:r>
            <a:endParaRPr lang="en-US" dirty="0"/>
          </a:p>
        </p:txBody>
      </p:sp>
    </p:spTree>
    <p:extLst>
      <p:ext uri="{BB962C8B-B14F-4D97-AF65-F5344CB8AC3E}">
        <p14:creationId xmlns:p14="http://schemas.microsoft.com/office/powerpoint/2010/main" val="11119059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RUGENDO</a:t>
            </a:r>
            <a:endParaRPr lang="en-GB" dirty="0"/>
          </a:p>
        </p:txBody>
      </p:sp>
      <p:sp>
        <p:nvSpPr>
          <p:cNvPr id="2" name="Title 1"/>
          <p:cNvSpPr>
            <a:spLocks noGrp="1"/>
          </p:cNvSpPr>
          <p:nvPr>
            <p:ph type="ctrTitle"/>
          </p:nvPr>
        </p:nvSpPr>
        <p:spPr/>
        <p:txBody>
          <a:bodyPr/>
          <a:lstStyle/>
          <a:p>
            <a:r>
              <a:rPr lang="en-GB" b="1" dirty="0" smtClean="0"/>
              <a:t>FOCUSED ANTENATAL CARE</a:t>
            </a:r>
            <a:endParaRPr lang="en-GB" b="1" dirty="0"/>
          </a:p>
        </p:txBody>
      </p:sp>
    </p:spTree>
    <p:extLst>
      <p:ext uri="{BB962C8B-B14F-4D97-AF65-F5344CB8AC3E}">
        <p14:creationId xmlns:p14="http://schemas.microsoft.com/office/powerpoint/2010/main" val="225116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FUNDAL PALAPATION</a:t>
            </a:r>
            <a:br>
              <a:rPr lang="en-US" b="1" dirty="0" smtClean="0"/>
            </a:br>
            <a:endParaRPr lang="en-US" b="1" dirty="0"/>
          </a:p>
        </p:txBody>
      </p:sp>
      <p:pic>
        <p:nvPicPr>
          <p:cNvPr id="5122" name="Picture 2"/>
          <p:cNvPicPr>
            <a:picLocks noGrp="1" noChangeAspect="1" noChangeArrowheads="1"/>
          </p:cNvPicPr>
          <p:nvPr>
            <p:ph idx="1"/>
          </p:nvPr>
        </p:nvPicPr>
        <p:blipFill>
          <a:blip r:embed="rId2"/>
          <a:srcRect/>
          <a:stretch>
            <a:fillRect/>
          </a:stretch>
        </p:blipFill>
        <p:spPr bwMode="auto">
          <a:xfrm>
            <a:off x="1981200" y="1676400"/>
            <a:ext cx="6339840" cy="4754880"/>
          </a:xfrm>
          <a:prstGeom prst="rect">
            <a:avLst/>
          </a:prstGeom>
          <a:noFill/>
          <a:ln w="9525">
            <a:noFill/>
            <a:miter lim="800000"/>
            <a:headEnd/>
            <a:tailEnd/>
          </a:ln>
          <a:effectLst/>
        </p:spPr>
      </p:pic>
    </p:spTree>
    <p:extLst>
      <p:ext uri="{BB962C8B-B14F-4D97-AF65-F5344CB8AC3E}">
        <p14:creationId xmlns:p14="http://schemas.microsoft.com/office/powerpoint/2010/main" val="21323337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Outline</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smtClean="0"/>
              <a:t>Introduction to FANC</a:t>
            </a:r>
          </a:p>
          <a:p>
            <a:r>
              <a:rPr lang="en-GB" dirty="0" smtClean="0"/>
              <a:t>Aim of FANC</a:t>
            </a:r>
          </a:p>
          <a:p>
            <a:r>
              <a:rPr lang="en-GB" dirty="0" smtClean="0"/>
              <a:t>Integrated FANC services</a:t>
            </a:r>
          </a:p>
          <a:p>
            <a:pPr lvl="1"/>
            <a:r>
              <a:rPr lang="en-GB" sz="2000" b="1" i="1" dirty="0" smtClean="0"/>
              <a:t>TB</a:t>
            </a:r>
          </a:p>
          <a:p>
            <a:pPr lvl="1"/>
            <a:r>
              <a:rPr lang="en-GB" sz="2000" b="1" i="1" dirty="0" smtClean="0"/>
              <a:t>Malaria</a:t>
            </a:r>
          </a:p>
          <a:p>
            <a:pPr lvl="1"/>
            <a:r>
              <a:rPr lang="en-GB" sz="2000" dirty="0" smtClean="0"/>
              <a:t>PMTCT</a:t>
            </a:r>
          </a:p>
          <a:p>
            <a:pPr lvl="1"/>
            <a:r>
              <a:rPr lang="en-GB" sz="2000" dirty="0" smtClean="0"/>
              <a:t>Lab</a:t>
            </a:r>
          </a:p>
          <a:p>
            <a:pPr lvl="1"/>
            <a:r>
              <a:rPr lang="en-GB" sz="2000" dirty="0" smtClean="0"/>
              <a:t>CCC</a:t>
            </a:r>
          </a:p>
          <a:p>
            <a:pPr lvl="1"/>
            <a:r>
              <a:rPr lang="en-GB" sz="2000" dirty="0" smtClean="0"/>
              <a:t>STI</a:t>
            </a:r>
          </a:p>
          <a:p>
            <a:r>
              <a:rPr lang="en-GB" dirty="0" smtClean="0"/>
              <a:t>Tuberculosis in Pregnancy</a:t>
            </a:r>
          </a:p>
          <a:p>
            <a:r>
              <a:rPr lang="en-GB" dirty="0" smtClean="0"/>
              <a:t>Malaria in pregnancy</a:t>
            </a:r>
            <a:endParaRPr lang="en-GB" dirty="0"/>
          </a:p>
        </p:txBody>
      </p:sp>
    </p:spTree>
    <p:extLst>
      <p:ext uri="{BB962C8B-B14F-4D97-AF65-F5344CB8AC3E}">
        <p14:creationId xmlns:p14="http://schemas.microsoft.com/office/powerpoint/2010/main" val="33950049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sz="quarter" idx="1"/>
          </p:nvPr>
        </p:nvSpPr>
        <p:spPr/>
        <p:txBody>
          <a:bodyPr>
            <a:normAutofit fontScale="92500"/>
          </a:bodyPr>
          <a:lstStyle/>
          <a:p>
            <a:r>
              <a:rPr lang="en-GB" dirty="0" smtClean="0"/>
              <a:t>Antenatal care is care that a woman receives during pregnancy to ensure healthy outcome for women and newborns</a:t>
            </a:r>
          </a:p>
          <a:p>
            <a:r>
              <a:rPr lang="en-GB" dirty="0" smtClean="0"/>
              <a:t>FANC is personalised care provided to a pregnant woman which emphasises on the woman’s overall health, her preparation for child birth and readiness for complications ( emergency preparedness)</a:t>
            </a:r>
          </a:p>
          <a:p>
            <a:r>
              <a:rPr lang="en-GB" dirty="0" smtClean="0"/>
              <a:t>It is timely, friendly, simple and safe service to a pregnant woman</a:t>
            </a:r>
          </a:p>
          <a:p>
            <a:pPr>
              <a:buNone/>
            </a:pPr>
            <a:r>
              <a:rPr lang="en-GB" dirty="0" smtClean="0"/>
              <a:t> </a:t>
            </a:r>
            <a:endParaRPr lang="en-GB" dirty="0"/>
          </a:p>
        </p:txBody>
      </p:sp>
    </p:spTree>
    <p:extLst>
      <p:ext uri="{BB962C8B-B14F-4D97-AF65-F5344CB8AC3E}">
        <p14:creationId xmlns:p14="http://schemas.microsoft.com/office/powerpoint/2010/main" val="746391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FANC</a:t>
            </a:r>
            <a:endParaRPr lang="en-GB" dirty="0"/>
          </a:p>
        </p:txBody>
      </p:sp>
      <p:sp>
        <p:nvSpPr>
          <p:cNvPr id="3" name="Content Placeholder 2"/>
          <p:cNvSpPr>
            <a:spLocks noGrp="1"/>
          </p:cNvSpPr>
          <p:nvPr>
            <p:ph sz="quarter" idx="1"/>
          </p:nvPr>
        </p:nvSpPr>
        <p:spPr/>
        <p:txBody>
          <a:bodyPr/>
          <a:lstStyle/>
          <a:p>
            <a:r>
              <a:rPr lang="en-GB" dirty="0" smtClean="0"/>
              <a:t>To achieve a good outcome for the mother and baby and prevent any complications that  may occur in pregnancy, labour delivery and post partum</a:t>
            </a:r>
            <a:endParaRPr lang="en-GB" dirty="0"/>
          </a:p>
        </p:txBody>
      </p:sp>
    </p:spTree>
    <p:extLst>
      <p:ext uri="{BB962C8B-B14F-4D97-AF65-F5344CB8AC3E}">
        <p14:creationId xmlns:p14="http://schemas.microsoft.com/office/powerpoint/2010/main" val="103324092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Recommendations</a:t>
            </a:r>
            <a:endParaRPr lang="en-GB" dirty="0"/>
          </a:p>
        </p:txBody>
      </p:sp>
      <p:sp>
        <p:nvSpPr>
          <p:cNvPr id="3" name="Content Placeholder 2"/>
          <p:cNvSpPr>
            <a:spLocks noGrp="1"/>
          </p:cNvSpPr>
          <p:nvPr>
            <p:ph sz="quarter" idx="1"/>
          </p:nvPr>
        </p:nvSpPr>
        <p:spPr/>
        <p:txBody>
          <a:bodyPr>
            <a:normAutofit/>
          </a:bodyPr>
          <a:lstStyle/>
          <a:p>
            <a:r>
              <a:rPr lang="en-GB" dirty="0" smtClean="0"/>
              <a:t>Women can benefit from just a few antenatal visits as long as those visits are thorough</a:t>
            </a:r>
          </a:p>
          <a:p>
            <a:r>
              <a:rPr lang="en-GB" dirty="0" smtClean="0"/>
              <a:t>Ideally women should receive at least 4 thorough comprehensive , personalised antenatal visit, spread out during the entire pregnancy</a:t>
            </a:r>
          </a:p>
          <a:p>
            <a:r>
              <a:rPr lang="en-GB" dirty="0" smtClean="0"/>
              <a:t>Each visit should be viewed as if it were the only visit the woman may make. Many women cannot come for 4 visits</a:t>
            </a:r>
            <a:endParaRPr lang="en-GB" dirty="0"/>
          </a:p>
        </p:txBody>
      </p:sp>
    </p:spTree>
    <p:extLst>
      <p:ext uri="{BB962C8B-B14F-4D97-AF65-F5344CB8AC3E}">
        <p14:creationId xmlns:p14="http://schemas.microsoft.com/office/powerpoint/2010/main" val="9279049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 comprehensive, personalised antenatal visits</a:t>
            </a:r>
            <a:endParaRPr lang="en-GB" dirty="0"/>
          </a:p>
        </p:txBody>
      </p:sp>
      <p:sp>
        <p:nvSpPr>
          <p:cNvPr id="3" name="Content Placeholder 2"/>
          <p:cNvSpPr>
            <a:spLocks noGrp="1"/>
          </p:cNvSpPr>
          <p:nvPr>
            <p:ph sz="quarter" idx="1"/>
          </p:nvPr>
        </p:nvSpPr>
        <p:spPr/>
        <p:txBody>
          <a:bodyPr>
            <a:normAutofit/>
          </a:bodyPr>
          <a:lstStyle/>
          <a:p>
            <a:pPr algn="ctr">
              <a:buNone/>
            </a:pPr>
            <a:r>
              <a:rPr lang="en-GB" sz="3600" dirty="0" smtClean="0">
                <a:latin typeface="Arial" pitchFamily="34" charset="0"/>
                <a:cs typeface="Arial" pitchFamily="34" charset="0"/>
              </a:rPr>
              <a:t>1</a:t>
            </a:r>
            <a:r>
              <a:rPr lang="en-GB" sz="3600" baseline="30000" dirty="0" smtClean="0">
                <a:latin typeface="Arial" pitchFamily="34" charset="0"/>
                <a:cs typeface="Arial" pitchFamily="34" charset="0"/>
              </a:rPr>
              <a:t>st</a:t>
            </a:r>
            <a:r>
              <a:rPr lang="en-GB" sz="3600" dirty="0" smtClean="0">
                <a:latin typeface="Arial" pitchFamily="34" charset="0"/>
                <a:cs typeface="Arial" pitchFamily="34" charset="0"/>
              </a:rPr>
              <a:t> visit:&lt;16 weeks</a:t>
            </a:r>
          </a:p>
          <a:p>
            <a:pPr algn="ctr">
              <a:buNone/>
            </a:pPr>
            <a:r>
              <a:rPr lang="en-GB" sz="3600" dirty="0" smtClean="0">
                <a:latin typeface="Arial" pitchFamily="34" charset="0"/>
                <a:cs typeface="Arial" pitchFamily="34" charset="0"/>
              </a:rPr>
              <a:t>2</a:t>
            </a:r>
            <a:r>
              <a:rPr lang="en-GB" sz="3600" baseline="30000" dirty="0" smtClean="0">
                <a:latin typeface="Arial" pitchFamily="34" charset="0"/>
                <a:cs typeface="Arial" pitchFamily="34" charset="0"/>
              </a:rPr>
              <a:t>nd</a:t>
            </a:r>
            <a:r>
              <a:rPr lang="en-GB" sz="3600" dirty="0" smtClean="0">
                <a:latin typeface="Arial" pitchFamily="34" charset="0"/>
                <a:cs typeface="Arial" pitchFamily="34" charset="0"/>
              </a:rPr>
              <a:t> visit:16-28 weeks</a:t>
            </a:r>
          </a:p>
          <a:p>
            <a:pPr algn="ctr">
              <a:buNone/>
            </a:pPr>
            <a:r>
              <a:rPr lang="en-GB" sz="3600" dirty="0" smtClean="0">
                <a:latin typeface="Arial" pitchFamily="34" charset="0"/>
                <a:cs typeface="Arial" pitchFamily="34" charset="0"/>
              </a:rPr>
              <a:t>3</a:t>
            </a:r>
            <a:r>
              <a:rPr lang="en-GB" sz="3600" baseline="30000" dirty="0" smtClean="0">
                <a:latin typeface="Arial" pitchFamily="34" charset="0"/>
                <a:cs typeface="Arial" pitchFamily="34" charset="0"/>
              </a:rPr>
              <a:t>rd</a:t>
            </a:r>
            <a:r>
              <a:rPr lang="en-GB" sz="3600" dirty="0" smtClean="0">
                <a:latin typeface="Arial" pitchFamily="34" charset="0"/>
                <a:cs typeface="Arial" pitchFamily="34" charset="0"/>
              </a:rPr>
              <a:t> visit:28-32 weeks</a:t>
            </a:r>
          </a:p>
          <a:p>
            <a:pPr algn="ctr">
              <a:buNone/>
            </a:pPr>
            <a:r>
              <a:rPr lang="en-GB" sz="3600" dirty="0" smtClean="0">
                <a:latin typeface="Arial" pitchFamily="34" charset="0"/>
                <a:cs typeface="Arial" pitchFamily="34" charset="0"/>
              </a:rPr>
              <a:t>4</a:t>
            </a:r>
            <a:r>
              <a:rPr lang="en-GB" sz="3600" baseline="30000" dirty="0" smtClean="0">
                <a:latin typeface="Arial" pitchFamily="34" charset="0"/>
                <a:cs typeface="Arial" pitchFamily="34" charset="0"/>
              </a:rPr>
              <a:t>th</a:t>
            </a:r>
            <a:r>
              <a:rPr lang="en-GB" sz="3600" dirty="0" smtClean="0">
                <a:latin typeface="Arial" pitchFamily="34" charset="0"/>
                <a:cs typeface="Arial" pitchFamily="34" charset="0"/>
              </a:rPr>
              <a:t> visit:32-40 weeks</a:t>
            </a:r>
            <a:endParaRPr lang="en-GB" sz="3600" dirty="0">
              <a:latin typeface="Arial" pitchFamily="34" charset="0"/>
              <a:cs typeface="Arial" pitchFamily="34" charset="0"/>
            </a:endParaRPr>
          </a:p>
        </p:txBody>
      </p:sp>
    </p:spTree>
    <p:extLst>
      <p:ext uri="{BB962C8B-B14F-4D97-AF65-F5344CB8AC3E}">
        <p14:creationId xmlns:p14="http://schemas.microsoft.com/office/powerpoint/2010/main" val="256559058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of FANC</a:t>
            </a:r>
            <a:endParaRPr lang="en-GB" dirty="0"/>
          </a:p>
        </p:txBody>
      </p:sp>
      <p:sp>
        <p:nvSpPr>
          <p:cNvPr id="3" name="Content Placeholder 2"/>
          <p:cNvSpPr>
            <a:spLocks noGrp="1"/>
          </p:cNvSpPr>
          <p:nvPr>
            <p:ph sz="quarter" idx="1"/>
          </p:nvPr>
        </p:nvSpPr>
        <p:spPr/>
        <p:txBody>
          <a:bodyPr/>
          <a:lstStyle/>
          <a:p>
            <a:r>
              <a:rPr lang="en-GB" dirty="0" smtClean="0"/>
              <a:t>Early detection and treatment of problems</a:t>
            </a:r>
          </a:p>
          <a:p>
            <a:r>
              <a:rPr lang="en-GB" dirty="0" smtClean="0"/>
              <a:t>Prevention of complications using safe, simple and cost effective interventions</a:t>
            </a:r>
          </a:p>
          <a:p>
            <a:r>
              <a:rPr lang="en-GB" dirty="0" smtClean="0"/>
              <a:t>Birth preparedness and complication readiness</a:t>
            </a:r>
          </a:p>
          <a:p>
            <a:r>
              <a:rPr lang="en-GB" dirty="0" smtClean="0"/>
              <a:t>Health promotion using health messages and counselling</a:t>
            </a:r>
            <a:endParaRPr lang="en-GB" dirty="0"/>
          </a:p>
          <a:p>
            <a:r>
              <a:rPr lang="en-GB" dirty="0" smtClean="0"/>
              <a:t>Provision of care by a skilled attendant</a:t>
            </a:r>
            <a:endParaRPr lang="en-GB" dirty="0"/>
          </a:p>
        </p:txBody>
      </p:sp>
    </p:spTree>
    <p:extLst>
      <p:ext uri="{BB962C8B-B14F-4D97-AF65-F5344CB8AC3E}">
        <p14:creationId xmlns:p14="http://schemas.microsoft.com/office/powerpoint/2010/main" val="6226872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 1: early detection &amp; treatment of health problems</a:t>
            </a:r>
            <a:endParaRPr lang="en-GB" dirty="0"/>
          </a:p>
        </p:txBody>
      </p:sp>
      <p:sp>
        <p:nvSpPr>
          <p:cNvPr id="3" name="Content Placeholder 2"/>
          <p:cNvSpPr>
            <a:spLocks noGrp="1"/>
          </p:cNvSpPr>
          <p:nvPr>
            <p:ph sz="quarter" idx="1"/>
          </p:nvPr>
        </p:nvSpPr>
        <p:spPr/>
        <p:txBody>
          <a:bodyPr>
            <a:normAutofit lnSpcReduction="10000"/>
          </a:bodyPr>
          <a:lstStyle/>
          <a:p>
            <a:r>
              <a:rPr lang="en-US" dirty="0" smtClean="0"/>
              <a:t>Service providers should identify existing medical, surgical or obstetric conditions during pregnancy such as:</a:t>
            </a:r>
          </a:p>
          <a:p>
            <a:pPr lvl="1"/>
            <a:r>
              <a:rPr lang="en-US" dirty="0" smtClean="0"/>
              <a:t>Severe anemia (</a:t>
            </a:r>
            <a:r>
              <a:rPr lang="en-US" dirty="0" err="1" smtClean="0"/>
              <a:t>Hb</a:t>
            </a:r>
            <a:r>
              <a:rPr lang="en-US" dirty="0" smtClean="0"/>
              <a:t>&lt;7g/dl)</a:t>
            </a:r>
          </a:p>
          <a:p>
            <a:pPr lvl="1"/>
            <a:r>
              <a:rPr lang="en-US" dirty="0" smtClean="0"/>
              <a:t>Vaginal bleeding</a:t>
            </a:r>
          </a:p>
          <a:p>
            <a:pPr lvl="1"/>
            <a:r>
              <a:rPr lang="en-US" dirty="0" smtClean="0"/>
              <a:t>Pre-</a:t>
            </a:r>
            <a:r>
              <a:rPr lang="en-US" dirty="0" err="1" smtClean="0"/>
              <a:t>eclampsia</a:t>
            </a:r>
            <a:r>
              <a:rPr lang="en-US" dirty="0" smtClean="0"/>
              <a:t> (increased BP,s severe edema)</a:t>
            </a:r>
          </a:p>
          <a:p>
            <a:pPr lvl="1"/>
            <a:r>
              <a:rPr lang="en-US" dirty="0" smtClean="0"/>
              <a:t>STI’S , HIV/AIDS, TB and Malaria</a:t>
            </a:r>
          </a:p>
          <a:p>
            <a:pPr lvl="1"/>
            <a:r>
              <a:rPr lang="en-US" dirty="0" smtClean="0"/>
              <a:t>Chronic disease(</a:t>
            </a:r>
            <a:r>
              <a:rPr lang="en-US" dirty="0" err="1" smtClean="0"/>
              <a:t>DM,heart</a:t>
            </a:r>
            <a:r>
              <a:rPr lang="en-US" dirty="0" smtClean="0"/>
              <a:t> or kidney problems)</a:t>
            </a:r>
          </a:p>
          <a:p>
            <a:pPr lvl="1"/>
            <a:r>
              <a:rPr lang="en-US" dirty="0" smtClean="0"/>
              <a:t>Decreased/absent fetal movement</a:t>
            </a:r>
          </a:p>
          <a:p>
            <a:pPr lvl="1"/>
            <a:r>
              <a:rPr lang="en-US" dirty="0" smtClean="0"/>
              <a:t>Fetal </a:t>
            </a:r>
            <a:r>
              <a:rPr lang="en-US" dirty="0" err="1" smtClean="0"/>
              <a:t>malpresentation</a:t>
            </a:r>
            <a:r>
              <a:rPr lang="en-US" dirty="0" smtClean="0"/>
              <a:t> after 36 weeks</a:t>
            </a:r>
            <a:endParaRPr lang="en-GB" dirty="0"/>
          </a:p>
        </p:txBody>
      </p:sp>
    </p:spTree>
    <p:extLst>
      <p:ext uri="{BB962C8B-B14F-4D97-AF65-F5344CB8AC3E}">
        <p14:creationId xmlns:p14="http://schemas.microsoft.com/office/powerpoint/2010/main" val="138754995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 2: Prevention of complications</a:t>
            </a:r>
            <a:endParaRPr lang="en-GB" dirty="0"/>
          </a:p>
        </p:txBody>
      </p:sp>
      <p:sp>
        <p:nvSpPr>
          <p:cNvPr id="3" name="Content Placeholder 2"/>
          <p:cNvSpPr>
            <a:spLocks noGrp="1"/>
          </p:cNvSpPr>
          <p:nvPr>
            <p:ph sz="quarter" idx="1"/>
          </p:nvPr>
        </p:nvSpPr>
        <p:spPr/>
        <p:txBody>
          <a:bodyPr>
            <a:normAutofit lnSpcReduction="10000"/>
          </a:bodyPr>
          <a:lstStyle/>
          <a:p>
            <a:pPr>
              <a:lnSpc>
                <a:spcPct val="90000"/>
              </a:lnSpc>
              <a:buNone/>
            </a:pPr>
            <a:r>
              <a:rPr lang="en-GB" dirty="0" smtClean="0"/>
              <a:t>Service provider ensures prevention/protection of  complications by  providing:</a:t>
            </a:r>
          </a:p>
          <a:p>
            <a:pPr>
              <a:lnSpc>
                <a:spcPct val="90000"/>
              </a:lnSpc>
            </a:pPr>
            <a:r>
              <a:rPr lang="en-GB" dirty="0" smtClean="0"/>
              <a:t>TT to prevent maternal &amp; neonatal tetanus</a:t>
            </a:r>
          </a:p>
          <a:p>
            <a:pPr>
              <a:lnSpc>
                <a:spcPct val="90000"/>
              </a:lnSpc>
            </a:pPr>
            <a:r>
              <a:rPr lang="en-GB" dirty="0" smtClean="0"/>
              <a:t>Iron /</a:t>
            </a:r>
            <a:r>
              <a:rPr lang="en-GB" dirty="0" err="1" smtClean="0"/>
              <a:t>folate</a:t>
            </a:r>
            <a:r>
              <a:rPr lang="en-GB" dirty="0" smtClean="0"/>
              <a:t> supplements to prevent anaemia ( ferrous </a:t>
            </a:r>
            <a:r>
              <a:rPr lang="en-GB" dirty="0" err="1" smtClean="0"/>
              <a:t>Fumarate</a:t>
            </a:r>
            <a:r>
              <a:rPr lang="en-GB" dirty="0" smtClean="0"/>
              <a:t> )</a:t>
            </a:r>
          </a:p>
          <a:p>
            <a:pPr>
              <a:lnSpc>
                <a:spcPct val="90000"/>
              </a:lnSpc>
            </a:pPr>
            <a:r>
              <a:rPr lang="en-GB" dirty="0" smtClean="0"/>
              <a:t>IPT/ITNs to prevent malaria/anaemia</a:t>
            </a:r>
          </a:p>
          <a:p>
            <a:pPr>
              <a:lnSpc>
                <a:spcPct val="90000"/>
              </a:lnSpc>
            </a:pPr>
            <a:r>
              <a:rPr lang="en-GB" dirty="0" smtClean="0"/>
              <a:t>Ensure environmental hygiene to prevent intestinal worms</a:t>
            </a:r>
          </a:p>
          <a:p>
            <a:pPr>
              <a:lnSpc>
                <a:spcPct val="90000"/>
              </a:lnSpc>
              <a:buNone/>
            </a:pPr>
            <a:r>
              <a:rPr lang="en-GB" dirty="0" smtClean="0"/>
              <a:t>-Presumptive treatment of hookworm with </a:t>
            </a:r>
            <a:r>
              <a:rPr lang="en-GB" dirty="0" err="1" smtClean="0"/>
              <a:t>mebendazole</a:t>
            </a:r>
            <a:r>
              <a:rPr lang="en-GB" dirty="0" smtClean="0"/>
              <a:t> 500 mg STAT anytime after the 1</a:t>
            </a:r>
            <a:r>
              <a:rPr lang="en-GB" baseline="30000" dirty="0" smtClean="0"/>
              <a:t>st</a:t>
            </a:r>
            <a:r>
              <a:rPr lang="en-GB" dirty="0" smtClean="0"/>
              <a:t> trimester inviting </a:t>
            </a:r>
            <a:endParaRPr lang="en-US" dirty="0" smtClean="0"/>
          </a:p>
          <a:p>
            <a:endParaRPr lang="en-GB" dirty="0"/>
          </a:p>
        </p:txBody>
      </p:sp>
    </p:spTree>
    <p:extLst>
      <p:ext uri="{BB962C8B-B14F-4D97-AF65-F5344CB8AC3E}">
        <p14:creationId xmlns:p14="http://schemas.microsoft.com/office/powerpoint/2010/main" val="19042878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 3: Birth preparedness and complication readiness</a:t>
            </a:r>
            <a:endParaRPr lang="en-GB" dirty="0"/>
          </a:p>
        </p:txBody>
      </p:sp>
      <p:sp>
        <p:nvSpPr>
          <p:cNvPr id="3" name="Content Placeholder 2"/>
          <p:cNvSpPr>
            <a:spLocks noGrp="1"/>
          </p:cNvSpPr>
          <p:nvPr>
            <p:ph sz="quarter" idx="1"/>
          </p:nvPr>
        </p:nvSpPr>
        <p:spPr/>
        <p:txBody>
          <a:bodyPr>
            <a:normAutofit fontScale="92500" lnSpcReduction="10000"/>
          </a:bodyPr>
          <a:lstStyle/>
          <a:p>
            <a:r>
              <a:rPr lang="en-GB" sz="2800" dirty="0" smtClean="0"/>
              <a:t>Service providers should discuss components of birth plan which include:</a:t>
            </a:r>
          </a:p>
          <a:p>
            <a:pPr lvl="1"/>
            <a:r>
              <a:rPr lang="en-GB" sz="2400" dirty="0" smtClean="0"/>
              <a:t>Place of birth</a:t>
            </a:r>
          </a:p>
          <a:p>
            <a:pPr lvl="1"/>
            <a:r>
              <a:rPr lang="en-GB" sz="2400" dirty="0" smtClean="0"/>
              <a:t>Skilled attendant</a:t>
            </a:r>
          </a:p>
          <a:p>
            <a:pPr lvl="1"/>
            <a:r>
              <a:rPr lang="en-GB" sz="2400" dirty="0" smtClean="0"/>
              <a:t>Transport</a:t>
            </a:r>
          </a:p>
          <a:p>
            <a:pPr lvl="1"/>
            <a:r>
              <a:rPr lang="en-GB" sz="2400" dirty="0" smtClean="0"/>
              <a:t>Funds</a:t>
            </a:r>
          </a:p>
          <a:p>
            <a:pPr lvl="1"/>
            <a:r>
              <a:rPr lang="en-GB" sz="2400" dirty="0" smtClean="0"/>
              <a:t>Birth companion</a:t>
            </a:r>
          </a:p>
          <a:p>
            <a:pPr lvl="1"/>
            <a:r>
              <a:rPr lang="en-GB" sz="2400" dirty="0" smtClean="0"/>
              <a:t>Items for clean and safe birth for newborn</a:t>
            </a:r>
          </a:p>
          <a:p>
            <a:pPr lvl="1"/>
            <a:r>
              <a:rPr lang="en-GB" sz="2400" dirty="0" smtClean="0"/>
              <a:t>Knowledge of danger signs; what to do if they rise</a:t>
            </a:r>
          </a:p>
          <a:p>
            <a:pPr lvl="1"/>
            <a:r>
              <a:rPr lang="en-GB" sz="2400" dirty="0" smtClean="0"/>
              <a:t>Choose decision maker</a:t>
            </a:r>
          </a:p>
          <a:p>
            <a:pPr lvl="1"/>
            <a:r>
              <a:rPr lang="en-GB" sz="2400" dirty="0" smtClean="0"/>
              <a:t>Blood donor</a:t>
            </a:r>
            <a:endParaRPr lang="en-GB" sz="2400" dirty="0"/>
          </a:p>
        </p:txBody>
      </p:sp>
    </p:spTree>
    <p:extLst>
      <p:ext uri="{BB962C8B-B14F-4D97-AF65-F5344CB8AC3E}">
        <p14:creationId xmlns:p14="http://schemas.microsoft.com/office/powerpoint/2010/main" val="5805633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 4: Health promotion using health messages and counselling</a:t>
            </a:r>
            <a:endParaRPr lang="en-GB" dirty="0"/>
          </a:p>
        </p:txBody>
      </p:sp>
      <p:sp>
        <p:nvSpPr>
          <p:cNvPr id="3" name="Content Placeholder 2"/>
          <p:cNvSpPr>
            <a:spLocks noGrp="1"/>
          </p:cNvSpPr>
          <p:nvPr>
            <p:ph sz="quarter" idx="1"/>
          </p:nvPr>
        </p:nvSpPr>
        <p:spPr/>
        <p:txBody>
          <a:bodyPr>
            <a:normAutofit fontScale="85000" lnSpcReduction="10000"/>
          </a:bodyPr>
          <a:lstStyle/>
          <a:p>
            <a:pPr>
              <a:lnSpc>
                <a:spcPct val="90000"/>
              </a:lnSpc>
              <a:buNone/>
            </a:pPr>
            <a:r>
              <a:rPr lang="en-GB" dirty="0" smtClean="0"/>
              <a:t>Encourage dialogue on the following:</a:t>
            </a:r>
          </a:p>
          <a:p>
            <a:pPr>
              <a:lnSpc>
                <a:spcPct val="90000"/>
              </a:lnSpc>
            </a:pPr>
            <a:r>
              <a:rPr lang="en-GB" dirty="0" smtClean="0"/>
              <a:t>Nutrition</a:t>
            </a:r>
          </a:p>
          <a:p>
            <a:pPr>
              <a:lnSpc>
                <a:spcPct val="90000"/>
              </a:lnSpc>
            </a:pPr>
            <a:r>
              <a:rPr lang="en-GB" dirty="0" smtClean="0"/>
              <a:t>Rest &amp; hygiene</a:t>
            </a:r>
          </a:p>
          <a:p>
            <a:pPr>
              <a:lnSpc>
                <a:spcPct val="90000"/>
              </a:lnSpc>
            </a:pPr>
            <a:r>
              <a:rPr lang="en-GB" dirty="0" smtClean="0"/>
              <a:t>Safer sex</a:t>
            </a:r>
          </a:p>
          <a:p>
            <a:pPr>
              <a:lnSpc>
                <a:spcPct val="90000"/>
              </a:lnSpc>
            </a:pPr>
            <a:r>
              <a:rPr lang="en-GB" dirty="0" smtClean="0"/>
              <a:t>Care for common discomforts</a:t>
            </a:r>
          </a:p>
          <a:p>
            <a:pPr>
              <a:lnSpc>
                <a:spcPct val="90000"/>
              </a:lnSpc>
            </a:pPr>
            <a:r>
              <a:rPr lang="en-GB" dirty="0" smtClean="0"/>
              <a:t>Avoidance of alcohol&amp; tobacco</a:t>
            </a:r>
          </a:p>
          <a:p>
            <a:pPr>
              <a:lnSpc>
                <a:spcPct val="90000"/>
              </a:lnSpc>
            </a:pPr>
            <a:r>
              <a:rPr lang="en-GB" dirty="0" smtClean="0"/>
              <a:t>Use of IPT &amp; ITNs</a:t>
            </a:r>
          </a:p>
          <a:p>
            <a:pPr>
              <a:lnSpc>
                <a:spcPct val="90000"/>
              </a:lnSpc>
            </a:pPr>
            <a:r>
              <a:rPr lang="en-GB" dirty="0" smtClean="0"/>
              <a:t>Drug compliance</a:t>
            </a:r>
            <a:endParaRPr lang="en-US" dirty="0" smtClean="0"/>
          </a:p>
          <a:p>
            <a:r>
              <a:rPr lang="en-GB" dirty="0" smtClean="0"/>
              <a:t>Family planning/health timing and spacing of pregnancy</a:t>
            </a:r>
          </a:p>
          <a:p>
            <a:r>
              <a:rPr lang="en-GB" dirty="0" smtClean="0"/>
              <a:t>Early and exclusive breastfeeding</a:t>
            </a:r>
          </a:p>
          <a:p>
            <a:r>
              <a:rPr lang="en-GB" dirty="0" smtClean="0"/>
              <a:t>Newborn care</a:t>
            </a:r>
            <a:endParaRPr lang="en-GB" dirty="0"/>
          </a:p>
        </p:txBody>
      </p:sp>
    </p:spTree>
    <p:extLst>
      <p:ext uri="{BB962C8B-B14F-4D97-AF65-F5344CB8AC3E}">
        <p14:creationId xmlns:p14="http://schemas.microsoft.com/office/powerpoint/2010/main" val="340766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PALPATION</a:t>
            </a:r>
            <a:endParaRPr lang="en-US" b="1" dirty="0"/>
          </a:p>
        </p:txBody>
      </p:sp>
      <p:sp>
        <p:nvSpPr>
          <p:cNvPr id="3" name="Content Placeholder 2"/>
          <p:cNvSpPr>
            <a:spLocks noGrp="1"/>
          </p:cNvSpPr>
          <p:nvPr>
            <p:ph idx="1"/>
          </p:nvPr>
        </p:nvSpPr>
        <p:spPr/>
        <p:txBody>
          <a:bodyPr>
            <a:normAutofit/>
          </a:bodyPr>
          <a:lstStyle/>
          <a:p>
            <a:pPr>
              <a:buNone/>
            </a:pPr>
            <a:r>
              <a:rPr lang="en-US" dirty="0" smtClean="0"/>
              <a:t>	Lateral </a:t>
            </a:r>
            <a:r>
              <a:rPr lang="en-US" dirty="0"/>
              <a:t>palpation assesses the main body of the uterus to confirm the lie and identify the </a:t>
            </a:r>
            <a:r>
              <a:rPr lang="en-US" dirty="0" smtClean="0"/>
              <a:t>fetal position</a:t>
            </a:r>
            <a:r>
              <a:rPr lang="en-US" dirty="0"/>
              <a:t>. The </a:t>
            </a:r>
            <a:r>
              <a:rPr lang="en-US" dirty="0" smtClean="0"/>
              <a:t>fetal back </a:t>
            </a:r>
            <a:r>
              <a:rPr lang="en-US" dirty="0"/>
              <a:t>is usually firmer and more regular in form than the other side of the </a:t>
            </a:r>
            <a:r>
              <a:rPr lang="en-US" dirty="0" smtClean="0"/>
              <a:t>fetus i.e</a:t>
            </a:r>
            <a:r>
              <a:rPr lang="en-US" dirty="0"/>
              <a:t>. the abdomen and the limbs. One hand is placed on one side of the uterus to apply pressure, whilst the other attempts, using the flats of the fingertips, to identify what is found in the opposite side. </a:t>
            </a:r>
          </a:p>
        </p:txBody>
      </p:sp>
    </p:spTree>
    <p:extLst>
      <p:ext uri="{BB962C8B-B14F-4D97-AF65-F5344CB8AC3E}">
        <p14:creationId xmlns:p14="http://schemas.microsoft.com/office/powerpoint/2010/main" val="33093493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 5: provision of skilled care at birth</a:t>
            </a:r>
            <a:endParaRPr lang="en-GB" dirty="0"/>
          </a:p>
        </p:txBody>
      </p:sp>
      <p:sp>
        <p:nvSpPr>
          <p:cNvPr id="3" name="Content Placeholder 2"/>
          <p:cNvSpPr>
            <a:spLocks noGrp="1"/>
          </p:cNvSpPr>
          <p:nvPr>
            <p:ph sz="quarter" idx="1"/>
          </p:nvPr>
        </p:nvSpPr>
        <p:spPr/>
        <p:txBody>
          <a:bodyPr>
            <a:normAutofit/>
          </a:bodyPr>
          <a:lstStyle/>
          <a:p>
            <a:r>
              <a:rPr lang="en-GB" dirty="0" smtClean="0"/>
              <a:t>Currently only 41% of pregnant women receive skilled care at birth</a:t>
            </a:r>
          </a:p>
          <a:p>
            <a:r>
              <a:rPr lang="en-GB" dirty="0" smtClean="0"/>
              <a:t>By 2015, it is expected that three quarter pregnant women should receive skilled care at birth</a:t>
            </a:r>
          </a:p>
          <a:p>
            <a:r>
              <a:rPr lang="en-GB" dirty="0" smtClean="0"/>
              <a:t>A skilled attendant offers services either at the health facility or within the community</a:t>
            </a:r>
          </a:p>
          <a:p>
            <a:r>
              <a:rPr lang="en-GB" dirty="0" smtClean="0"/>
              <a:t>FANC provides an opportunity to increase skilled care</a:t>
            </a:r>
            <a:endParaRPr lang="en-GB" dirty="0"/>
          </a:p>
        </p:txBody>
      </p:sp>
    </p:spTree>
    <p:extLst>
      <p:ext uri="{BB962C8B-B14F-4D97-AF65-F5344CB8AC3E}">
        <p14:creationId xmlns:p14="http://schemas.microsoft.com/office/powerpoint/2010/main" val="33959481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During FANC visits ensure that the following have been accomplished</a:t>
            </a:r>
            <a:endParaRPr lang="en-GB" dirty="0"/>
          </a:p>
        </p:txBody>
      </p:sp>
      <p:sp>
        <p:nvSpPr>
          <p:cNvPr id="4" name="Content Placeholder 3"/>
          <p:cNvSpPr>
            <a:spLocks noGrp="1"/>
          </p:cNvSpPr>
          <p:nvPr>
            <p:ph sz="quarter" idx="1"/>
          </p:nvPr>
        </p:nvSpPr>
        <p:spPr>
          <a:xfrm>
            <a:off x="914400" y="1447800"/>
            <a:ext cx="3749040" cy="4789512"/>
          </a:xfrm>
        </p:spPr>
        <p:txBody>
          <a:bodyPr>
            <a:normAutofit fontScale="92500" lnSpcReduction="20000"/>
          </a:bodyPr>
          <a:lstStyle/>
          <a:p>
            <a:r>
              <a:rPr lang="en-GB" sz="2800" b="1" dirty="0" smtClean="0"/>
              <a:t>History taking</a:t>
            </a:r>
          </a:p>
          <a:p>
            <a:pPr lvl="1"/>
            <a:r>
              <a:rPr lang="en-GB" sz="2200" dirty="0" smtClean="0"/>
              <a:t>Current complaints/identify danger signs</a:t>
            </a:r>
          </a:p>
          <a:p>
            <a:pPr lvl="1"/>
            <a:r>
              <a:rPr lang="en-GB" sz="2200" dirty="0" smtClean="0"/>
              <a:t>Diet</a:t>
            </a:r>
          </a:p>
          <a:p>
            <a:pPr lvl="1"/>
            <a:r>
              <a:rPr lang="en-GB" sz="2200" dirty="0" smtClean="0"/>
              <a:t>TTvaccination</a:t>
            </a:r>
          </a:p>
          <a:p>
            <a:pPr lvl="1"/>
            <a:r>
              <a:rPr lang="en-GB" sz="2200" dirty="0" smtClean="0"/>
              <a:t>RH</a:t>
            </a:r>
          </a:p>
          <a:p>
            <a:pPr lvl="1"/>
            <a:r>
              <a:rPr lang="en-GB" sz="2200" dirty="0" smtClean="0"/>
              <a:t>History of presenting illness</a:t>
            </a:r>
          </a:p>
          <a:p>
            <a:r>
              <a:rPr lang="en-GB" sz="2800" b="1" dirty="0" smtClean="0"/>
              <a:t>Physical</a:t>
            </a:r>
            <a:r>
              <a:rPr lang="en-GB" sz="2200" b="1" dirty="0" smtClean="0"/>
              <a:t> exam</a:t>
            </a:r>
          </a:p>
          <a:p>
            <a:pPr lvl="1"/>
            <a:r>
              <a:rPr lang="en-GB" sz="2200" dirty="0" smtClean="0"/>
              <a:t>General health</a:t>
            </a:r>
          </a:p>
          <a:p>
            <a:pPr lvl="1"/>
            <a:r>
              <a:rPr lang="en-GB" sz="2200" dirty="0" smtClean="0"/>
              <a:t>Swollen glands</a:t>
            </a:r>
          </a:p>
          <a:p>
            <a:pPr lvl="1"/>
            <a:r>
              <a:rPr lang="en-GB" sz="2200" dirty="0" smtClean="0"/>
              <a:t>BP, </a:t>
            </a:r>
            <a:r>
              <a:rPr lang="en-GB" sz="2200" dirty="0" err="1" smtClean="0"/>
              <a:t>edema</a:t>
            </a:r>
            <a:r>
              <a:rPr lang="en-GB" sz="2200" dirty="0" smtClean="0"/>
              <a:t> and </a:t>
            </a:r>
            <a:r>
              <a:rPr lang="en-GB" sz="2200" dirty="0" err="1" smtClean="0"/>
              <a:t>proteinuria</a:t>
            </a:r>
            <a:endParaRPr lang="en-GB" sz="2200" dirty="0" smtClean="0"/>
          </a:p>
          <a:p>
            <a:pPr lvl="1"/>
            <a:r>
              <a:rPr lang="en-GB" sz="2200" dirty="0" smtClean="0"/>
              <a:t>Check for anaemia</a:t>
            </a:r>
          </a:p>
          <a:p>
            <a:pPr lvl="1"/>
            <a:r>
              <a:rPr lang="en-GB" sz="2200" dirty="0" smtClean="0"/>
              <a:t>Check baby’s growth</a:t>
            </a:r>
            <a:endParaRPr lang="en-GB" sz="2200" dirty="0"/>
          </a:p>
        </p:txBody>
      </p:sp>
      <p:sp>
        <p:nvSpPr>
          <p:cNvPr id="5" name="Content Placeholder 4"/>
          <p:cNvSpPr>
            <a:spLocks noGrp="1"/>
          </p:cNvSpPr>
          <p:nvPr>
            <p:ph sz="quarter" idx="2"/>
          </p:nvPr>
        </p:nvSpPr>
        <p:spPr>
          <a:xfrm>
            <a:off x="4933950" y="1447800"/>
            <a:ext cx="3749040" cy="5005536"/>
          </a:xfrm>
        </p:spPr>
        <p:txBody>
          <a:bodyPr>
            <a:normAutofit fontScale="92500" lnSpcReduction="20000"/>
          </a:bodyPr>
          <a:lstStyle/>
          <a:p>
            <a:r>
              <a:rPr lang="en-GB" b="1" dirty="0" smtClean="0"/>
              <a:t>Provide</a:t>
            </a:r>
          </a:p>
          <a:p>
            <a:pPr lvl="1"/>
            <a:r>
              <a:rPr lang="en-GB" sz="1800" dirty="0" smtClean="0"/>
              <a:t>Iron </a:t>
            </a:r>
            <a:r>
              <a:rPr lang="en-GB" sz="1800" dirty="0" err="1" smtClean="0"/>
              <a:t>folate</a:t>
            </a:r>
            <a:r>
              <a:rPr lang="en-GB" sz="1800" dirty="0" smtClean="0"/>
              <a:t>, TT, ARVs</a:t>
            </a:r>
          </a:p>
          <a:p>
            <a:r>
              <a:rPr lang="en-GB" b="1" dirty="0" smtClean="0"/>
              <a:t>Counsel on</a:t>
            </a:r>
          </a:p>
          <a:p>
            <a:pPr lvl="1"/>
            <a:r>
              <a:rPr lang="en-GB" sz="2200" dirty="0" smtClean="0"/>
              <a:t>Danger signs</a:t>
            </a:r>
          </a:p>
          <a:p>
            <a:pPr lvl="1"/>
            <a:r>
              <a:rPr lang="en-GB" sz="2200" dirty="0" smtClean="0"/>
              <a:t>IBP</a:t>
            </a:r>
          </a:p>
          <a:p>
            <a:pPr lvl="1"/>
            <a:r>
              <a:rPr lang="en-GB" sz="2200" dirty="0" smtClean="0"/>
              <a:t>Complication readiness</a:t>
            </a:r>
          </a:p>
          <a:p>
            <a:pPr lvl="1"/>
            <a:r>
              <a:rPr lang="en-GB" sz="2200" dirty="0" smtClean="0"/>
              <a:t>Nutrition, breastfeeding, FP</a:t>
            </a:r>
          </a:p>
          <a:p>
            <a:pPr lvl="1"/>
            <a:r>
              <a:rPr lang="en-GB" sz="2200" dirty="0" smtClean="0"/>
              <a:t>PMTCT</a:t>
            </a:r>
          </a:p>
          <a:p>
            <a:pPr lvl="1"/>
            <a:r>
              <a:rPr lang="en-GB" sz="2200" dirty="0" smtClean="0"/>
              <a:t>Return date</a:t>
            </a:r>
            <a:endParaRPr lang="en-GB" sz="2200" b="1" dirty="0" smtClean="0"/>
          </a:p>
          <a:p>
            <a:r>
              <a:rPr lang="en-GB" sz="2200" b="1" dirty="0" smtClean="0"/>
              <a:t>ANC PROFILE</a:t>
            </a:r>
          </a:p>
          <a:p>
            <a:pPr lvl="1"/>
            <a:r>
              <a:rPr lang="en-GB" sz="1800" dirty="0" smtClean="0"/>
              <a:t>Lab work done during first visit</a:t>
            </a:r>
          </a:p>
          <a:p>
            <a:pPr lvl="2"/>
            <a:r>
              <a:rPr lang="en-GB" sz="1700" dirty="0" smtClean="0"/>
              <a:t>Sputum </a:t>
            </a:r>
            <a:r>
              <a:rPr lang="en-GB" sz="1700" dirty="0" err="1" smtClean="0"/>
              <a:t>forAFB</a:t>
            </a:r>
            <a:endParaRPr lang="en-GB" sz="1700" dirty="0" smtClean="0"/>
          </a:p>
          <a:p>
            <a:pPr lvl="2"/>
            <a:r>
              <a:rPr lang="en-GB" sz="1700" dirty="0" smtClean="0"/>
              <a:t>Urinalysis</a:t>
            </a:r>
          </a:p>
          <a:p>
            <a:pPr lvl="2"/>
            <a:r>
              <a:rPr lang="en-GB" sz="1700" dirty="0" smtClean="0"/>
              <a:t>HB, grouping and RH factor</a:t>
            </a:r>
          </a:p>
          <a:p>
            <a:pPr lvl="2"/>
            <a:r>
              <a:rPr lang="en-GB" sz="1700" dirty="0" smtClean="0"/>
              <a:t>VDRL</a:t>
            </a:r>
          </a:p>
          <a:p>
            <a:pPr lvl="2"/>
            <a:r>
              <a:rPr lang="en-GB" sz="1700" dirty="0" smtClean="0"/>
              <a:t>Stool and hepatitis </a:t>
            </a:r>
            <a:endParaRPr lang="en-GB" sz="1700" dirty="0"/>
          </a:p>
        </p:txBody>
      </p:sp>
    </p:spTree>
    <p:extLst>
      <p:ext uri="{BB962C8B-B14F-4D97-AF65-F5344CB8AC3E}">
        <p14:creationId xmlns:p14="http://schemas.microsoft.com/office/powerpoint/2010/main" val="3799096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GB" smtClean="0"/>
              <a:t>FANC visits-1</a:t>
            </a:r>
            <a:r>
              <a:rPr lang="en-GB" baseline="30000" smtClean="0"/>
              <a:t>st</a:t>
            </a:r>
            <a:r>
              <a:rPr lang="en-GB" smtClean="0"/>
              <a:t> visit</a:t>
            </a:r>
            <a:endParaRPr lang="en-US" smtClean="0"/>
          </a:p>
        </p:txBody>
      </p:sp>
      <p:sp>
        <p:nvSpPr>
          <p:cNvPr id="18435" name="Rectangle 3"/>
          <p:cNvSpPr>
            <a:spLocks noGrp="1" noChangeArrowheads="1"/>
          </p:cNvSpPr>
          <p:nvPr>
            <p:ph sz="quarter" idx="1"/>
          </p:nvPr>
        </p:nvSpPr>
        <p:spPr/>
        <p:txBody>
          <a:bodyPr/>
          <a:lstStyle/>
          <a:p>
            <a:pPr eaLnBrk="1" hangingPunct="1"/>
            <a:r>
              <a:rPr lang="en-GB" dirty="0" smtClean="0"/>
              <a:t>Advise on IBP</a:t>
            </a:r>
          </a:p>
          <a:p>
            <a:pPr eaLnBrk="1" hangingPunct="1"/>
            <a:r>
              <a:rPr lang="en-GB" dirty="0" smtClean="0"/>
              <a:t>Take history</a:t>
            </a:r>
          </a:p>
          <a:p>
            <a:pPr eaLnBrk="1" hangingPunct="1"/>
            <a:r>
              <a:rPr lang="en-GB" dirty="0" smtClean="0"/>
              <a:t>Do physical exam</a:t>
            </a:r>
          </a:p>
          <a:p>
            <a:pPr eaLnBrk="1" hangingPunct="1"/>
            <a:r>
              <a:rPr lang="en-GB" dirty="0" smtClean="0"/>
              <a:t>Look for anaemia</a:t>
            </a:r>
          </a:p>
          <a:p>
            <a:pPr eaLnBrk="1" hangingPunct="1"/>
            <a:r>
              <a:rPr lang="en-GB" dirty="0" smtClean="0"/>
              <a:t>Screen for syphilis</a:t>
            </a:r>
          </a:p>
          <a:p>
            <a:pPr eaLnBrk="1" hangingPunct="1"/>
            <a:r>
              <a:rPr lang="en-GB" dirty="0" smtClean="0"/>
              <a:t>Give TT, iron &amp; </a:t>
            </a:r>
            <a:r>
              <a:rPr lang="en-GB" dirty="0" err="1" smtClean="0"/>
              <a:t>folate</a:t>
            </a:r>
            <a:endParaRPr lang="en-GB" dirty="0" smtClean="0"/>
          </a:p>
          <a:p>
            <a:pPr eaLnBrk="1" hangingPunct="1"/>
            <a:r>
              <a:rPr lang="en-GB" dirty="0" smtClean="0"/>
              <a:t>Give sp if more than 16 weeks</a:t>
            </a:r>
          </a:p>
          <a:p>
            <a:pPr eaLnBrk="1" hangingPunct="1"/>
            <a:endParaRPr lang="en-US" dirty="0" smtClean="0"/>
          </a:p>
        </p:txBody>
      </p:sp>
    </p:spTree>
    <p:extLst>
      <p:ext uri="{BB962C8B-B14F-4D97-AF65-F5344CB8AC3E}">
        <p14:creationId xmlns:p14="http://schemas.microsoft.com/office/powerpoint/2010/main" val="124793826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INDIVIDUAL BIRTH PLAN</a:t>
            </a:r>
            <a:endParaRPr lang="en-GB" dirty="0"/>
          </a:p>
        </p:txBody>
      </p:sp>
      <p:sp>
        <p:nvSpPr>
          <p:cNvPr id="3" name="Content Placeholder 2"/>
          <p:cNvSpPr>
            <a:spLocks noGrp="1"/>
          </p:cNvSpPr>
          <p:nvPr>
            <p:ph sz="quarter" idx="1"/>
          </p:nvPr>
        </p:nvSpPr>
        <p:spPr/>
        <p:txBody>
          <a:bodyPr>
            <a:normAutofit lnSpcReduction="10000"/>
          </a:bodyPr>
          <a:lstStyle/>
          <a:p>
            <a:r>
              <a:rPr lang="en-GB" dirty="0" smtClean="0"/>
              <a:t>The IDP ensures that the client:</a:t>
            </a:r>
          </a:p>
          <a:p>
            <a:pPr lvl="1"/>
            <a:r>
              <a:rPr lang="en-GB" dirty="0" smtClean="0"/>
              <a:t>Knows when her baby is due</a:t>
            </a:r>
          </a:p>
          <a:p>
            <a:pPr lvl="1"/>
            <a:r>
              <a:rPr lang="en-GB" dirty="0" smtClean="0"/>
              <a:t>Identifies a skilled birth attendant</a:t>
            </a:r>
          </a:p>
          <a:p>
            <a:pPr lvl="1"/>
            <a:r>
              <a:rPr lang="en-GB" dirty="0" smtClean="0"/>
              <a:t>Identifies a health facility for delivery</a:t>
            </a:r>
          </a:p>
          <a:p>
            <a:pPr lvl="1"/>
            <a:r>
              <a:rPr lang="en-GB" dirty="0" smtClean="0"/>
              <a:t>Can list danger signs in pregnancy and delivery and know what to do if they occur</a:t>
            </a:r>
          </a:p>
          <a:p>
            <a:pPr lvl="1"/>
            <a:r>
              <a:rPr lang="en-GB" dirty="0" smtClean="0"/>
              <a:t>Identifies a decision maker in  case of emergency</a:t>
            </a:r>
          </a:p>
          <a:p>
            <a:pPr lvl="1"/>
            <a:r>
              <a:rPr lang="en-GB" dirty="0" smtClean="0"/>
              <a:t>Knows hoe to get money in case of emergency</a:t>
            </a:r>
          </a:p>
          <a:p>
            <a:pPr lvl="1"/>
            <a:r>
              <a:rPr lang="en-GB" dirty="0" smtClean="0"/>
              <a:t>Has a birth partner/ companion for the birth</a:t>
            </a:r>
          </a:p>
          <a:p>
            <a:pPr lvl="1"/>
            <a:r>
              <a:rPr lang="en-GB" dirty="0" smtClean="0"/>
              <a:t>Has collected the basic supplies for birth	</a:t>
            </a:r>
          </a:p>
          <a:p>
            <a:pPr lvl="1"/>
            <a:endParaRPr lang="en-GB" dirty="0"/>
          </a:p>
        </p:txBody>
      </p:sp>
    </p:spTree>
    <p:extLst>
      <p:ext uri="{BB962C8B-B14F-4D97-AF65-F5344CB8AC3E}">
        <p14:creationId xmlns:p14="http://schemas.microsoft.com/office/powerpoint/2010/main" val="42689578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GB" smtClean="0"/>
              <a:t>1</a:t>
            </a:r>
            <a:r>
              <a:rPr lang="en-GB" baseline="30000" smtClean="0"/>
              <a:t>st</a:t>
            </a:r>
            <a:r>
              <a:rPr lang="en-GB" smtClean="0"/>
              <a:t> Visit</a:t>
            </a:r>
            <a:endParaRPr lang="en-US" smtClean="0"/>
          </a:p>
        </p:txBody>
      </p:sp>
      <p:sp>
        <p:nvSpPr>
          <p:cNvPr id="19459" name="Rectangle 3"/>
          <p:cNvSpPr>
            <a:spLocks noGrp="1" noChangeArrowheads="1"/>
          </p:cNvSpPr>
          <p:nvPr>
            <p:ph sz="quarter" idx="1"/>
          </p:nvPr>
        </p:nvSpPr>
        <p:spPr/>
        <p:txBody>
          <a:bodyPr/>
          <a:lstStyle/>
          <a:p>
            <a:pPr eaLnBrk="1" hangingPunct="1"/>
            <a:r>
              <a:rPr lang="en-GB" smtClean="0"/>
              <a:t>Tell her about danger signs</a:t>
            </a:r>
          </a:p>
          <a:p>
            <a:pPr eaLnBrk="1" hangingPunct="1"/>
            <a:r>
              <a:rPr lang="en-GB" smtClean="0"/>
              <a:t>Counsel for HIV</a:t>
            </a:r>
          </a:p>
          <a:p>
            <a:pPr eaLnBrk="1" hangingPunct="1"/>
            <a:r>
              <a:rPr lang="en-GB" smtClean="0"/>
              <a:t>Screen for TB</a:t>
            </a:r>
            <a:endParaRPr lang="en-US" smtClean="0"/>
          </a:p>
        </p:txBody>
      </p:sp>
    </p:spTree>
    <p:extLst>
      <p:ext uri="{BB962C8B-B14F-4D97-AF65-F5344CB8AC3E}">
        <p14:creationId xmlns:p14="http://schemas.microsoft.com/office/powerpoint/2010/main" val="54544023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GB" smtClean="0"/>
              <a:t>2</a:t>
            </a:r>
            <a:r>
              <a:rPr lang="en-GB" baseline="30000" smtClean="0"/>
              <a:t>nd</a:t>
            </a:r>
            <a:r>
              <a:rPr lang="en-GB" smtClean="0"/>
              <a:t> visit</a:t>
            </a:r>
            <a:endParaRPr lang="en-US" smtClean="0"/>
          </a:p>
        </p:txBody>
      </p:sp>
      <p:sp>
        <p:nvSpPr>
          <p:cNvPr id="20483" name="Rectangle 3"/>
          <p:cNvSpPr>
            <a:spLocks noGrp="1" noChangeArrowheads="1"/>
          </p:cNvSpPr>
          <p:nvPr>
            <p:ph sz="quarter" idx="1"/>
          </p:nvPr>
        </p:nvSpPr>
        <p:spPr/>
        <p:txBody>
          <a:bodyPr/>
          <a:lstStyle/>
          <a:p>
            <a:pPr eaLnBrk="1" hangingPunct="1"/>
            <a:r>
              <a:rPr lang="en-GB" smtClean="0"/>
              <a:t>Check on individual birth plan</a:t>
            </a:r>
          </a:p>
          <a:p>
            <a:pPr eaLnBrk="1" hangingPunct="1"/>
            <a:r>
              <a:rPr lang="en-GB" smtClean="0"/>
              <a:t>Give 1</a:t>
            </a:r>
            <a:r>
              <a:rPr lang="en-GB" baseline="30000" smtClean="0"/>
              <a:t>st</a:t>
            </a:r>
            <a:r>
              <a:rPr lang="en-GB" smtClean="0"/>
              <a:t> sp, iron &amp; folate</a:t>
            </a:r>
          </a:p>
          <a:p>
            <a:pPr eaLnBrk="1" hangingPunct="1"/>
            <a:r>
              <a:rPr lang="en-GB" smtClean="0"/>
              <a:t>Listen to foetal heart sound</a:t>
            </a:r>
          </a:p>
          <a:p>
            <a:pPr eaLnBrk="1" hangingPunct="1"/>
            <a:r>
              <a:rPr lang="en-GB" smtClean="0"/>
              <a:t>Counsel &amp; educate</a:t>
            </a:r>
          </a:p>
          <a:p>
            <a:pPr eaLnBrk="1" hangingPunct="1"/>
            <a:endParaRPr lang="en-US" smtClean="0"/>
          </a:p>
        </p:txBody>
      </p:sp>
    </p:spTree>
    <p:extLst>
      <p:ext uri="{BB962C8B-B14F-4D97-AF65-F5344CB8AC3E}">
        <p14:creationId xmlns:p14="http://schemas.microsoft.com/office/powerpoint/2010/main" val="203694598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GB" smtClean="0"/>
              <a:t>3</a:t>
            </a:r>
            <a:r>
              <a:rPr lang="en-GB" baseline="30000" smtClean="0"/>
              <a:t>rd</a:t>
            </a:r>
            <a:r>
              <a:rPr lang="en-GB" smtClean="0"/>
              <a:t> visit</a:t>
            </a:r>
            <a:endParaRPr lang="en-US" smtClean="0"/>
          </a:p>
        </p:txBody>
      </p:sp>
      <p:sp>
        <p:nvSpPr>
          <p:cNvPr id="21507" name="Rectangle 3"/>
          <p:cNvSpPr>
            <a:spLocks noGrp="1" noChangeArrowheads="1"/>
          </p:cNvSpPr>
          <p:nvPr>
            <p:ph sz="quarter" idx="1"/>
          </p:nvPr>
        </p:nvSpPr>
        <p:spPr/>
        <p:txBody>
          <a:bodyPr/>
          <a:lstStyle/>
          <a:p>
            <a:pPr eaLnBrk="1" hangingPunct="1"/>
            <a:r>
              <a:rPr lang="en-GB" smtClean="0"/>
              <a:t>Check on IBP</a:t>
            </a:r>
          </a:p>
          <a:p>
            <a:pPr eaLnBrk="1" hangingPunct="1"/>
            <a:r>
              <a:rPr lang="en-GB" smtClean="0"/>
              <a:t>Give 2</a:t>
            </a:r>
            <a:r>
              <a:rPr lang="en-GB" baseline="30000" smtClean="0"/>
              <a:t>nd</a:t>
            </a:r>
            <a:r>
              <a:rPr lang="en-GB" smtClean="0"/>
              <a:t> sp, iron &amp; folate</a:t>
            </a:r>
          </a:p>
          <a:p>
            <a:pPr eaLnBrk="1" hangingPunct="1"/>
            <a:r>
              <a:rPr lang="en-GB" smtClean="0"/>
              <a:t>Give TT(if 4 weeks from the 1</a:t>
            </a:r>
            <a:r>
              <a:rPr lang="en-GB" baseline="30000" smtClean="0"/>
              <a:t>st</a:t>
            </a:r>
            <a:r>
              <a:rPr lang="en-GB" smtClean="0"/>
              <a:t>)</a:t>
            </a:r>
          </a:p>
          <a:p>
            <a:pPr eaLnBrk="1" hangingPunct="1"/>
            <a:r>
              <a:rPr lang="en-GB" smtClean="0"/>
              <a:t>Listen to foetal heart sound</a:t>
            </a:r>
          </a:p>
          <a:p>
            <a:pPr eaLnBrk="1" hangingPunct="1"/>
            <a:r>
              <a:rPr lang="en-GB" smtClean="0"/>
              <a:t>Counsel &amp; educate</a:t>
            </a:r>
            <a:endParaRPr lang="en-US" smtClean="0"/>
          </a:p>
        </p:txBody>
      </p:sp>
    </p:spTree>
    <p:extLst>
      <p:ext uri="{BB962C8B-B14F-4D97-AF65-F5344CB8AC3E}">
        <p14:creationId xmlns:p14="http://schemas.microsoft.com/office/powerpoint/2010/main" val="6342448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GB" dirty="0" smtClean="0"/>
              <a:t>4</a:t>
            </a:r>
            <a:r>
              <a:rPr lang="en-GB" baseline="30000" dirty="0" smtClean="0"/>
              <a:t>th</a:t>
            </a:r>
            <a:r>
              <a:rPr lang="en-GB" dirty="0" smtClean="0"/>
              <a:t> visit</a:t>
            </a:r>
            <a:endParaRPr lang="en-US" dirty="0" smtClean="0"/>
          </a:p>
        </p:txBody>
      </p:sp>
      <p:sp>
        <p:nvSpPr>
          <p:cNvPr id="22531" name="Rectangle 3"/>
          <p:cNvSpPr>
            <a:spLocks noGrp="1" noChangeArrowheads="1"/>
          </p:cNvSpPr>
          <p:nvPr>
            <p:ph sz="quarter" idx="1"/>
          </p:nvPr>
        </p:nvSpPr>
        <p:spPr/>
        <p:txBody>
          <a:bodyPr/>
          <a:lstStyle/>
          <a:p>
            <a:pPr eaLnBrk="1" hangingPunct="1"/>
            <a:r>
              <a:rPr lang="en-GB" dirty="0" smtClean="0"/>
              <a:t>Update on IBP</a:t>
            </a:r>
          </a:p>
          <a:p>
            <a:pPr eaLnBrk="1" hangingPunct="1"/>
            <a:r>
              <a:rPr lang="en-GB" dirty="0" smtClean="0"/>
              <a:t>Check for </a:t>
            </a:r>
            <a:r>
              <a:rPr lang="en-GB" dirty="0" err="1" smtClean="0"/>
              <a:t>anemia</a:t>
            </a:r>
            <a:endParaRPr lang="en-GB" dirty="0" smtClean="0"/>
          </a:p>
          <a:p>
            <a:pPr eaLnBrk="1" hangingPunct="1"/>
            <a:r>
              <a:rPr lang="en-GB" dirty="0" smtClean="0"/>
              <a:t>Check for foetal presentation</a:t>
            </a:r>
          </a:p>
          <a:p>
            <a:pPr eaLnBrk="1" hangingPunct="1"/>
            <a:r>
              <a:rPr lang="en-GB" dirty="0" smtClean="0"/>
              <a:t>Do vaginal exam</a:t>
            </a:r>
          </a:p>
          <a:p>
            <a:pPr eaLnBrk="1" hangingPunct="1"/>
            <a:r>
              <a:rPr lang="en-GB" dirty="0" smtClean="0"/>
              <a:t>Give iron &amp; </a:t>
            </a:r>
            <a:r>
              <a:rPr lang="en-GB" dirty="0" err="1" smtClean="0"/>
              <a:t>folate</a:t>
            </a:r>
            <a:endParaRPr lang="en-GB" dirty="0" smtClean="0"/>
          </a:p>
          <a:p>
            <a:pPr eaLnBrk="1" hangingPunct="1"/>
            <a:r>
              <a:rPr lang="en-GB" dirty="0" smtClean="0"/>
              <a:t>Counsel &amp; educate</a:t>
            </a:r>
            <a:endParaRPr lang="en-US" dirty="0" smtClean="0"/>
          </a:p>
        </p:txBody>
      </p:sp>
    </p:spTree>
    <p:extLst>
      <p:ext uri="{BB962C8B-B14F-4D97-AF65-F5344CB8AC3E}">
        <p14:creationId xmlns:p14="http://schemas.microsoft.com/office/powerpoint/2010/main" val="29814614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GB" smtClean="0"/>
              <a:t>Danger signs</a:t>
            </a:r>
            <a:endParaRPr lang="en-US" smtClean="0"/>
          </a:p>
        </p:txBody>
      </p:sp>
      <p:sp>
        <p:nvSpPr>
          <p:cNvPr id="23555" name="Rectangle 3"/>
          <p:cNvSpPr>
            <a:spLocks noGrp="1" noChangeArrowheads="1"/>
          </p:cNvSpPr>
          <p:nvPr>
            <p:ph sz="quarter" idx="1"/>
          </p:nvPr>
        </p:nvSpPr>
        <p:spPr/>
        <p:txBody>
          <a:bodyPr/>
          <a:lstStyle/>
          <a:p>
            <a:pPr marL="609600" indent="-609600" eaLnBrk="1" hangingPunct="1"/>
            <a:r>
              <a:rPr lang="en-US" dirty="0" smtClean="0"/>
              <a:t>Danger sign is a sign or symptom indicating that a woman or fetus has a health problem and should get medical care as soon as possible.</a:t>
            </a:r>
          </a:p>
          <a:p>
            <a:pPr marL="609600" indent="-609600" eaLnBrk="1" hangingPunct="1">
              <a:buFontTx/>
              <a:buNone/>
            </a:pPr>
            <a:r>
              <a:rPr lang="en-GB" dirty="0" smtClean="0"/>
              <a:t>Classified as:</a:t>
            </a:r>
          </a:p>
          <a:p>
            <a:pPr marL="609600" indent="-609600" eaLnBrk="1" hangingPunct="1">
              <a:buFontTx/>
              <a:buAutoNum type="arabicPeriod"/>
            </a:pPr>
            <a:r>
              <a:rPr lang="en-GB" dirty="0" smtClean="0"/>
              <a:t>Danger signs in pregnancy</a:t>
            </a:r>
          </a:p>
          <a:p>
            <a:pPr marL="609600" indent="-609600" eaLnBrk="1" hangingPunct="1">
              <a:buFontTx/>
              <a:buAutoNum type="arabicPeriod"/>
            </a:pPr>
            <a:r>
              <a:rPr lang="en-GB" dirty="0" smtClean="0"/>
              <a:t>Danger signs during labour &amp; delivery</a:t>
            </a:r>
          </a:p>
          <a:p>
            <a:pPr marL="609600" indent="-609600" eaLnBrk="1" hangingPunct="1">
              <a:buFontTx/>
              <a:buAutoNum type="arabicPeriod"/>
            </a:pPr>
            <a:r>
              <a:rPr lang="en-GB" dirty="0" smtClean="0"/>
              <a:t>Danger signs after delivery</a:t>
            </a:r>
            <a:endParaRPr lang="en-US" dirty="0" smtClean="0"/>
          </a:p>
        </p:txBody>
      </p:sp>
    </p:spTree>
    <p:extLst>
      <p:ext uri="{BB962C8B-B14F-4D97-AF65-F5344CB8AC3E}">
        <p14:creationId xmlns:p14="http://schemas.microsoft.com/office/powerpoint/2010/main" val="20840903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GB" smtClean="0"/>
              <a:t>Danger signs in pregnancy</a:t>
            </a:r>
            <a:endParaRPr lang="en-US" smtClean="0"/>
          </a:p>
        </p:txBody>
      </p:sp>
      <p:sp>
        <p:nvSpPr>
          <p:cNvPr id="24579" name="Rectangle 3"/>
          <p:cNvSpPr>
            <a:spLocks noGrp="1" noChangeArrowheads="1"/>
          </p:cNvSpPr>
          <p:nvPr>
            <p:ph sz="quarter" idx="1"/>
          </p:nvPr>
        </p:nvSpPr>
        <p:spPr/>
        <p:txBody>
          <a:bodyPr/>
          <a:lstStyle/>
          <a:p>
            <a:pPr eaLnBrk="1" hangingPunct="1">
              <a:lnSpc>
                <a:spcPct val="90000"/>
              </a:lnSpc>
            </a:pPr>
            <a:r>
              <a:rPr lang="en-GB" smtClean="0"/>
              <a:t>Any vaginal bleeding (APH, abortion)</a:t>
            </a:r>
          </a:p>
          <a:p>
            <a:pPr eaLnBrk="1" hangingPunct="1">
              <a:lnSpc>
                <a:spcPct val="90000"/>
              </a:lnSpc>
            </a:pPr>
            <a:r>
              <a:rPr lang="en-GB" smtClean="0"/>
              <a:t>Severe headache or blurred vision (High BP, eclampsia)</a:t>
            </a:r>
          </a:p>
          <a:p>
            <a:pPr eaLnBrk="1" hangingPunct="1">
              <a:lnSpc>
                <a:spcPct val="90000"/>
              </a:lnSpc>
            </a:pPr>
            <a:r>
              <a:rPr lang="en-GB" smtClean="0"/>
              <a:t>Swelling of face &amp; hands (high BP, eclampsia)</a:t>
            </a:r>
          </a:p>
          <a:p>
            <a:pPr eaLnBrk="1" hangingPunct="1">
              <a:lnSpc>
                <a:spcPct val="90000"/>
              </a:lnSpc>
            </a:pPr>
            <a:r>
              <a:rPr lang="en-GB" smtClean="0"/>
              <a:t>Convulsions/fits</a:t>
            </a:r>
          </a:p>
          <a:p>
            <a:pPr eaLnBrk="1" hangingPunct="1">
              <a:lnSpc>
                <a:spcPct val="90000"/>
              </a:lnSpc>
            </a:pPr>
            <a:r>
              <a:rPr lang="en-GB" smtClean="0"/>
              <a:t>High fever&gt;38 degrees</a:t>
            </a:r>
          </a:p>
          <a:p>
            <a:pPr eaLnBrk="1" hangingPunct="1">
              <a:lnSpc>
                <a:spcPct val="90000"/>
              </a:lnSpc>
            </a:pPr>
            <a:r>
              <a:rPr lang="en-GB" smtClean="0"/>
              <a:t>Laboured breathing (pneumonia, heart problems, severe anaemia)</a:t>
            </a:r>
          </a:p>
          <a:p>
            <a:pPr eaLnBrk="1" hangingPunct="1">
              <a:lnSpc>
                <a:spcPct val="90000"/>
              </a:lnSpc>
            </a:pPr>
            <a:endParaRPr lang="en-GB" smtClean="0"/>
          </a:p>
          <a:p>
            <a:pPr eaLnBrk="1" hangingPunct="1">
              <a:lnSpc>
                <a:spcPct val="90000"/>
              </a:lnSpc>
            </a:pPr>
            <a:endParaRPr lang="en-US" smtClean="0"/>
          </a:p>
        </p:txBody>
      </p:sp>
    </p:spTree>
    <p:extLst>
      <p:ext uri="{BB962C8B-B14F-4D97-AF65-F5344CB8AC3E}">
        <p14:creationId xmlns:p14="http://schemas.microsoft.com/office/powerpoint/2010/main" val="310628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PALPATION</a:t>
            </a:r>
            <a:endParaRPr lang="en-US" b="1" dirty="0"/>
          </a:p>
        </p:txBody>
      </p:sp>
      <p:pic>
        <p:nvPicPr>
          <p:cNvPr id="6146" name="Picture 2"/>
          <p:cNvPicPr>
            <a:picLocks noGrp="1" noChangeAspect="1" noChangeArrowheads="1"/>
          </p:cNvPicPr>
          <p:nvPr>
            <p:ph idx="1"/>
          </p:nvPr>
        </p:nvPicPr>
        <p:blipFill>
          <a:blip r:embed="rId2"/>
          <a:srcRect/>
          <a:stretch>
            <a:fillRect/>
          </a:stretch>
        </p:blipFill>
        <p:spPr bwMode="auto">
          <a:xfrm>
            <a:off x="1600200" y="11430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273864178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GB" smtClean="0"/>
              <a:t>Danger signs in pregnancy</a:t>
            </a:r>
            <a:endParaRPr lang="en-US" smtClean="0"/>
          </a:p>
        </p:txBody>
      </p:sp>
      <p:sp>
        <p:nvSpPr>
          <p:cNvPr id="25603" name="Rectangle 3"/>
          <p:cNvSpPr>
            <a:spLocks noGrp="1" noChangeArrowheads="1"/>
          </p:cNvSpPr>
          <p:nvPr>
            <p:ph sz="quarter" idx="1"/>
          </p:nvPr>
        </p:nvSpPr>
        <p:spPr/>
        <p:txBody>
          <a:bodyPr/>
          <a:lstStyle/>
          <a:p>
            <a:pPr eaLnBrk="1" hangingPunct="1"/>
            <a:r>
              <a:rPr lang="en-GB" smtClean="0"/>
              <a:t>Premature labour pains</a:t>
            </a:r>
          </a:p>
          <a:p>
            <a:pPr eaLnBrk="1" hangingPunct="1"/>
            <a:r>
              <a:rPr lang="en-GB" smtClean="0"/>
              <a:t>Reduced or absent foetal movements (foetal distress, IUD)</a:t>
            </a:r>
          </a:p>
          <a:p>
            <a:pPr eaLnBrk="1" hangingPunct="1"/>
            <a:r>
              <a:rPr lang="en-GB" smtClean="0"/>
              <a:t>Feeling very weak/tired (anemia, severe disease, multiple pregnancy)</a:t>
            </a:r>
          </a:p>
          <a:p>
            <a:pPr eaLnBrk="1" hangingPunct="1"/>
            <a:r>
              <a:rPr lang="en-GB" smtClean="0"/>
              <a:t>Vaginal discharge</a:t>
            </a:r>
          </a:p>
          <a:p>
            <a:pPr eaLnBrk="1" hangingPunct="1">
              <a:buFontTx/>
              <a:buNone/>
            </a:pPr>
            <a:endParaRPr lang="en-GB" smtClean="0"/>
          </a:p>
          <a:p>
            <a:pPr eaLnBrk="1" hangingPunct="1"/>
            <a:endParaRPr lang="en-US" smtClean="0"/>
          </a:p>
        </p:txBody>
      </p:sp>
    </p:spTree>
    <p:extLst>
      <p:ext uri="{BB962C8B-B14F-4D97-AF65-F5344CB8AC3E}">
        <p14:creationId xmlns:p14="http://schemas.microsoft.com/office/powerpoint/2010/main" val="205481861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GB" smtClean="0"/>
              <a:t>Danger signs in pregnancy</a:t>
            </a:r>
            <a:endParaRPr lang="en-US" smtClean="0"/>
          </a:p>
        </p:txBody>
      </p:sp>
      <p:sp>
        <p:nvSpPr>
          <p:cNvPr id="26627" name="Rectangle 3"/>
          <p:cNvSpPr>
            <a:spLocks noGrp="1" noChangeArrowheads="1"/>
          </p:cNvSpPr>
          <p:nvPr>
            <p:ph sz="quarter" idx="1"/>
          </p:nvPr>
        </p:nvSpPr>
        <p:spPr/>
        <p:txBody>
          <a:bodyPr/>
          <a:lstStyle/>
          <a:p>
            <a:pPr eaLnBrk="1" hangingPunct="1"/>
            <a:r>
              <a:rPr lang="en-GB" smtClean="0"/>
              <a:t>Abdominal pain</a:t>
            </a:r>
          </a:p>
          <a:p>
            <a:pPr eaLnBrk="1" hangingPunct="1"/>
            <a:r>
              <a:rPr lang="en-GB" smtClean="0"/>
              <a:t>Genital ulcers</a:t>
            </a:r>
          </a:p>
          <a:p>
            <a:pPr eaLnBrk="1" hangingPunct="1"/>
            <a:r>
              <a:rPr lang="en-GB" smtClean="0"/>
              <a:t>Painful urination</a:t>
            </a:r>
          </a:p>
          <a:p>
            <a:pPr eaLnBrk="1" hangingPunct="1"/>
            <a:r>
              <a:rPr lang="en-GB" smtClean="0"/>
              <a:t>Persistent vomiting</a:t>
            </a:r>
            <a:endParaRPr lang="en-US" smtClean="0"/>
          </a:p>
        </p:txBody>
      </p:sp>
    </p:spTree>
    <p:extLst>
      <p:ext uri="{BB962C8B-B14F-4D97-AF65-F5344CB8AC3E}">
        <p14:creationId xmlns:p14="http://schemas.microsoft.com/office/powerpoint/2010/main" val="111989032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defRPr/>
            </a:pPr>
            <a:r>
              <a:rPr lang="en-GB" sz="4000" smtClean="0"/>
              <a:t>Danger signs during labour &amp; delivery</a:t>
            </a:r>
            <a:endParaRPr lang="en-US" sz="4000" smtClean="0"/>
          </a:p>
        </p:txBody>
      </p:sp>
      <p:sp>
        <p:nvSpPr>
          <p:cNvPr id="27651" name="Rectangle 3"/>
          <p:cNvSpPr>
            <a:spLocks noGrp="1" noChangeArrowheads="1"/>
          </p:cNvSpPr>
          <p:nvPr>
            <p:ph sz="quarter" idx="1"/>
          </p:nvPr>
        </p:nvSpPr>
        <p:spPr/>
        <p:txBody>
          <a:bodyPr/>
          <a:lstStyle/>
          <a:p>
            <a:pPr eaLnBrk="1" hangingPunct="1">
              <a:lnSpc>
                <a:spcPct val="90000"/>
              </a:lnSpc>
            </a:pPr>
            <a:r>
              <a:rPr lang="en-GB" smtClean="0"/>
              <a:t>Severe headache</a:t>
            </a:r>
          </a:p>
          <a:p>
            <a:pPr eaLnBrk="1" hangingPunct="1">
              <a:lnSpc>
                <a:spcPct val="90000"/>
              </a:lnSpc>
            </a:pPr>
            <a:r>
              <a:rPr lang="en-GB" smtClean="0"/>
              <a:t>Severe abdominal pain</a:t>
            </a:r>
          </a:p>
          <a:p>
            <a:pPr eaLnBrk="1" hangingPunct="1">
              <a:lnSpc>
                <a:spcPct val="90000"/>
              </a:lnSpc>
            </a:pPr>
            <a:r>
              <a:rPr lang="en-GB" smtClean="0"/>
              <a:t>Convulsions/fits</a:t>
            </a:r>
          </a:p>
          <a:p>
            <a:pPr eaLnBrk="1" hangingPunct="1">
              <a:lnSpc>
                <a:spcPct val="90000"/>
              </a:lnSpc>
            </a:pPr>
            <a:r>
              <a:rPr lang="en-GB" smtClean="0"/>
              <a:t>High fever</a:t>
            </a:r>
          </a:p>
          <a:p>
            <a:pPr eaLnBrk="1" hangingPunct="1">
              <a:lnSpc>
                <a:spcPct val="90000"/>
              </a:lnSpc>
            </a:pPr>
            <a:r>
              <a:rPr lang="en-GB" smtClean="0"/>
              <a:t>Foul vaginal discharge</a:t>
            </a:r>
          </a:p>
          <a:p>
            <a:pPr eaLnBrk="1" hangingPunct="1">
              <a:lnSpc>
                <a:spcPct val="90000"/>
              </a:lnSpc>
            </a:pPr>
            <a:r>
              <a:rPr lang="en-GB" smtClean="0"/>
              <a:t>Labour pains &gt;12 hours</a:t>
            </a:r>
          </a:p>
          <a:p>
            <a:pPr eaLnBrk="1" hangingPunct="1">
              <a:lnSpc>
                <a:spcPct val="90000"/>
              </a:lnSpc>
            </a:pPr>
            <a:r>
              <a:rPr lang="en-GB" smtClean="0"/>
              <a:t>Ruptured membranes without labour for &gt;12 hours</a:t>
            </a:r>
            <a:endParaRPr lang="en-US" smtClean="0"/>
          </a:p>
        </p:txBody>
      </p:sp>
    </p:spTree>
    <p:extLst>
      <p:ext uri="{BB962C8B-B14F-4D97-AF65-F5344CB8AC3E}">
        <p14:creationId xmlns:p14="http://schemas.microsoft.com/office/powerpoint/2010/main" val="216594554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defRPr/>
            </a:pPr>
            <a:r>
              <a:rPr lang="en-GB" sz="4000" smtClean="0"/>
              <a:t>Danger signs during labour &amp; delivery</a:t>
            </a:r>
            <a:endParaRPr lang="en-US" sz="4000" smtClean="0"/>
          </a:p>
        </p:txBody>
      </p:sp>
      <p:sp>
        <p:nvSpPr>
          <p:cNvPr id="28675" name="Rectangle 3"/>
          <p:cNvSpPr>
            <a:spLocks noGrp="1" noChangeArrowheads="1"/>
          </p:cNvSpPr>
          <p:nvPr>
            <p:ph sz="quarter" idx="1"/>
          </p:nvPr>
        </p:nvSpPr>
        <p:spPr/>
        <p:txBody>
          <a:bodyPr/>
          <a:lstStyle/>
          <a:p>
            <a:pPr eaLnBrk="1" hangingPunct="1"/>
            <a:r>
              <a:rPr lang="en-GB" smtClean="0"/>
              <a:t>Excessive bleeding during delivery</a:t>
            </a:r>
          </a:p>
          <a:p>
            <a:pPr eaLnBrk="1" hangingPunct="1"/>
            <a:r>
              <a:rPr lang="en-GB" smtClean="0"/>
              <a:t>Cord, arm or leg prolapse</a:t>
            </a:r>
            <a:endParaRPr lang="en-US" smtClean="0"/>
          </a:p>
        </p:txBody>
      </p:sp>
    </p:spTree>
    <p:extLst>
      <p:ext uri="{BB962C8B-B14F-4D97-AF65-F5344CB8AC3E}">
        <p14:creationId xmlns:p14="http://schemas.microsoft.com/office/powerpoint/2010/main" val="379208396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GB" smtClean="0"/>
              <a:t>Danger signs after delivery</a:t>
            </a:r>
            <a:endParaRPr lang="en-US" smtClean="0"/>
          </a:p>
        </p:txBody>
      </p:sp>
      <p:sp>
        <p:nvSpPr>
          <p:cNvPr id="29699" name="Rectangle 3"/>
          <p:cNvSpPr>
            <a:spLocks noGrp="1" noChangeArrowheads="1"/>
          </p:cNvSpPr>
          <p:nvPr>
            <p:ph sz="quarter" idx="1"/>
          </p:nvPr>
        </p:nvSpPr>
        <p:spPr/>
        <p:txBody>
          <a:bodyPr/>
          <a:lstStyle/>
          <a:p>
            <a:pPr eaLnBrk="1" hangingPunct="1">
              <a:lnSpc>
                <a:spcPct val="90000"/>
              </a:lnSpc>
            </a:pPr>
            <a:r>
              <a:rPr lang="en-GB" smtClean="0"/>
              <a:t>Placenta not delivered within 30 minutes of baby’s birth</a:t>
            </a:r>
          </a:p>
          <a:p>
            <a:pPr eaLnBrk="1" hangingPunct="1">
              <a:lnSpc>
                <a:spcPct val="90000"/>
              </a:lnSpc>
            </a:pPr>
            <a:r>
              <a:rPr lang="en-GB" smtClean="0"/>
              <a:t>Excessive bleeding after delivery</a:t>
            </a:r>
          </a:p>
          <a:p>
            <a:pPr eaLnBrk="1" hangingPunct="1">
              <a:lnSpc>
                <a:spcPct val="90000"/>
              </a:lnSpc>
            </a:pPr>
            <a:r>
              <a:rPr lang="en-GB" smtClean="0"/>
              <a:t>Severe abdominal pain</a:t>
            </a:r>
          </a:p>
          <a:p>
            <a:pPr eaLnBrk="1" hangingPunct="1">
              <a:lnSpc>
                <a:spcPct val="90000"/>
              </a:lnSpc>
            </a:pPr>
            <a:r>
              <a:rPr lang="en-GB" smtClean="0"/>
              <a:t>Convulsions/fits</a:t>
            </a:r>
          </a:p>
          <a:p>
            <a:pPr eaLnBrk="1" hangingPunct="1">
              <a:lnSpc>
                <a:spcPct val="90000"/>
              </a:lnSpc>
            </a:pPr>
            <a:r>
              <a:rPr lang="en-GB" smtClean="0"/>
              <a:t>High fever with or without chills</a:t>
            </a:r>
          </a:p>
          <a:p>
            <a:pPr eaLnBrk="1" hangingPunct="1">
              <a:lnSpc>
                <a:spcPct val="90000"/>
              </a:lnSpc>
            </a:pPr>
            <a:r>
              <a:rPr lang="en-GB" smtClean="0"/>
              <a:t>Foul vaginal discharge</a:t>
            </a:r>
          </a:p>
          <a:p>
            <a:pPr eaLnBrk="1" hangingPunct="1">
              <a:lnSpc>
                <a:spcPct val="90000"/>
              </a:lnSpc>
            </a:pPr>
            <a:r>
              <a:rPr lang="en-GB" smtClean="0"/>
              <a:t>Mood swings (depression)</a:t>
            </a:r>
          </a:p>
          <a:p>
            <a:pPr eaLnBrk="1" hangingPunct="1">
              <a:lnSpc>
                <a:spcPct val="90000"/>
              </a:lnSpc>
            </a:pPr>
            <a:endParaRPr lang="en-US" smtClean="0"/>
          </a:p>
        </p:txBody>
      </p:sp>
    </p:spTree>
    <p:extLst>
      <p:ext uri="{BB962C8B-B14F-4D97-AF65-F5344CB8AC3E}">
        <p14:creationId xmlns:p14="http://schemas.microsoft.com/office/powerpoint/2010/main" val="125131875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GB" smtClean="0"/>
              <a:t>NOTE</a:t>
            </a:r>
            <a:endParaRPr lang="en-US" smtClean="0"/>
          </a:p>
        </p:txBody>
      </p:sp>
      <p:sp>
        <p:nvSpPr>
          <p:cNvPr id="30723" name="Rectangle 3"/>
          <p:cNvSpPr>
            <a:spLocks noGrp="1" noChangeArrowheads="1"/>
          </p:cNvSpPr>
          <p:nvPr>
            <p:ph sz="quarter" idx="1"/>
          </p:nvPr>
        </p:nvSpPr>
        <p:spPr/>
        <p:txBody>
          <a:bodyPr/>
          <a:lstStyle/>
          <a:p>
            <a:pPr eaLnBrk="1" hangingPunct="1">
              <a:lnSpc>
                <a:spcPct val="90000"/>
              </a:lnSpc>
            </a:pPr>
            <a:r>
              <a:rPr lang="en-GB" smtClean="0"/>
              <a:t>Ensure clients, friends &amp; family members can recognise danger signs &amp; get prompt medical attention</a:t>
            </a:r>
          </a:p>
          <a:p>
            <a:pPr eaLnBrk="1" hangingPunct="1">
              <a:lnSpc>
                <a:spcPct val="90000"/>
              </a:lnSpc>
            </a:pPr>
            <a:r>
              <a:rPr lang="en-GB" smtClean="0"/>
              <a:t>A woman can die in a short period of time:</a:t>
            </a:r>
          </a:p>
          <a:p>
            <a:pPr lvl="1" eaLnBrk="1" hangingPunct="1">
              <a:lnSpc>
                <a:spcPct val="90000"/>
              </a:lnSpc>
              <a:buFont typeface="Wingdings" pitchFamily="2" charset="2"/>
              <a:buChar char="§"/>
            </a:pPr>
            <a:r>
              <a:rPr lang="en-GB" smtClean="0"/>
              <a:t>In APH she can die in just 12 hours</a:t>
            </a:r>
          </a:p>
          <a:p>
            <a:pPr lvl="1" eaLnBrk="1" hangingPunct="1">
              <a:lnSpc>
                <a:spcPct val="90000"/>
              </a:lnSpc>
              <a:buFont typeface="Wingdings" pitchFamily="2" charset="2"/>
              <a:buChar char="§"/>
            </a:pPr>
            <a:r>
              <a:rPr lang="en-GB" smtClean="0"/>
              <a:t>In PPPH she can die in just 2 hours</a:t>
            </a:r>
          </a:p>
          <a:p>
            <a:pPr lvl="1" eaLnBrk="1" hangingPunct="1">
              <a:lnSpc>
                <a:spcPct val="90000"/>
              </a:lnSpc>
              <a:buFont typeface="Wingdings" pitchFamily="2" charset="2"/>
              <a:buChar char="§"/>
            </a:pPr>
            <a:r>
              <a:rPr lang="en-GB" smtClean="0"/>
              <a:t>With complications of eclampsia in just 12 hours</a:t>
            </a:r>
          </a:p>
          <a:p>
            <a:pPr lvl="1" eaLnBrk="1" hangingPunct="1">
              <a:lnSpc>
                <a:spcPct val="90000"/>
              </a:lnSpc>
              <a:buFont typeface="Wingdings" pitchFamily="2" charset="2"/>
              <a:buChar char="§"/>
            </a:pPr>
            <a:r>
              <a:rPr lang="en-GB" smtClean="0"/>
              <a:t>With sepsis in just 3 days</a:t>
            </a:r>
          </a:p>
          <a:p>
            <a:pPr eaLnBrk="1" hangingPunct="1">
              <a:lnSpc>
                <a:spcPct val="90000"/>
              </a:lnSpc>
            </a:pPr>
            <a:endParaRPr lang="en-US" smtClean="0"/>
          </a:p>
        </p:txBody>
      </p:sp>
    </p:spTree>
    <p:extLst>
      <p:ext uri="{BB962C8B-B14F-4D97-AF65-F5344CB8AC3E}">
        <p14:creationId xmlns:p14="http://schemas.microsoft.com/office/powerpoint/2010/main" val="40831588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US" dirty="0" smtClean="0"/>
              <a:t>Essential Elements of FANC</a:t>
            </a:r>
            <a:endParaRPr lang="en-US" dirty="0"/>
          </a:p>
        </p:txBody>
      </p:sp>
      <p:sp>
        <p:nvSpPr>
          <p:cNvPr id="3" name="Content Placeholder 2"/>
          <p:cNvSpPr>
            <a:spLocks noGrp="1"/>
          </p:cNvSpPr>
          <p:nvPr>
            <p:ph sz="quarter" idx="1"/>
          </p:nvPr>
        </p:nvSpPr>
        <p:spPr>
          <a:xfrm>
            <a:off x="251520" y="908720"/>
            <a:ext cx="8712968" cy="5328592"/>
          </a:xfrm>
        </p:spPr>
        <p:txBody>
          <a:bodyPr>
            <a:normAutofit fontScale="92500" lnSpcReduction="10000"/>
          </a:bodyPr>
          <a:lstStyle/>
          <a:p>
            <a:r>
              <a:rPr lang="en-US" dirty="0" smtClean="0"/>
              <a:t>Identification and surveillance of the pregnant woman and her expected child </a:t>
            </a:r>
          </a:p>
          <a:p>
            <a:r>
              <a:rPr lang="en-US" dirty="0" smtClean="0"/>
              <a:t>Recognition and management of pregnancy-related complications, particularly pre-</a:t>
            </a:r>
            <a:r>
              <a:rPr lang="en-US" dirty="0" err="1" smtClean="0"/>
              <a:t>eclampsia</a:t>
            </a:r>
            <a:endParaRPr lang="en-US" dirty="0" smtClean="0"/>
          </a:p>
          <a:p>
            <a:r>
              <a:rPr lang="en-US" dirty="0" smtClean="0"/>
              <a:t>Recognition and treatment of underlying or concurrent illness </a:t>
            </a:r>
          </a:p>
          <a:p>
            <a:r>
              <a:rPr lang="en-US" dirty="0" smtClean="0"/>
              <a:t>Screening for conditions and diseases such as </a:t>
            </a:r>
            <a:r>
              <a:rPr lang="en-US" dirty="0" err="1" smtClean="0"/>
              <a:t>anaemia,STIs</a:t>
            </a:r>
            <a:r>
              <a:rPr lang="en-US" dirty="0" smtClean="0"/>
              <a:t> (particularly syphilis), HIV infection, mental health problems, and/or symptoms of stress or domestic violence </a:t>
            </a:r>
          </a:p>
          <a:p>
            <a:r>
              <a:rPr lang="en-US" dirty="0" smtClean="0"/>
              <a:t>Preventive measures, including tetanus </a:t>
            </a:r>
            <a:r>
              <a:rPr lang="en-US" dirty="0" err="1" smtClean="0"/>
              <a:t>toxoid</a:t>
            </a:r>
            <a:r>
              <a:rPr lang="en-US" dirty="0" smtClean="0"/>
              <a:t> </a:t>
            </a:r>
            <a:r>
              <a:rPr lang="en-US" dirty="0" err="1" smtClean="0"/>
              <a:t>immunisation</a:t>
            </a:r>
            <a:r>
              <a:rPr lang="en-US" dirty="0" smtClean="0"/>
              <a:t>, de-worming, iron and folic </a:t>
            </a:r>
            <a:r>
              <a:rPr lang="en-US" dirty="0" err="1" smtClean="0"/>
              <a:t>acid,intermittent</a:t>
            </a:r>
            <a:r>
              <a:rPr lang="en-US" dirty="0" smtClean="0"/>
              <a:t> preventive treatment of malaria in pregnancy (</a:t>
            </a:r>
            <a:r>
              <a:rPr lang="en-US" dirty="0" err="1" smtClean="0"/>
              <a:t>IPTp</a:t>
            </a:r>
            <a:r>
              <a:rPr lang="en-US" dirty="0" smtClean="0"/>
              <a:t>), insecticide treated </a:t>
            </a:r>
            <a:r>
              <a:rPr lang="en-US" dirty="0" err="1" smtClean="0"/>
              <a:t>bednets</a:t>
            </a:r>
            <a:r>
              <a:rPr lang="en-US" dirty="0" smtClean="0"/>
              <a:t> (ITN)</a:t>
            </a:r>
            <a:endParaRPr lang="en-US" dirty="0"/>
          </a:p>
        </p:txBody>
      </p:sp>
    </p:spTree>
    <p:extLst>
      <p:ext uri="{BB962C8B-B14F-4D97-AF65-F5344CB8AC3E}">
        <p14:creationId xmlns:p14="http://schemas.microsoft.com/office/powerpoint/2010/main" val="341352354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90066"/>
          </a:xfrm>
        </p:spPr>
        <p:txBody>
          <a:bodyPr>
            <a:normAutofit fontScale="90000"/>
          </a:bodyPr>
          <a:lstStyle/>
          <a:p>
            <a:r>
              <a:rPr lang="en-US" dirty="0" smtClean="0"/>
              <a:t>Essential Elements of FANC</a:t>
            </a:r>
            <a:endParaRPr lang="en-US" dirty="0"/>
          </a:p>
        </p:txBody>
      </p:sp>
      <p:sp>
        <p:nvSpPr>
          <p:cNvPr id="3" name="Content Placeholder 2"/>
          <p:cNvSpPr>
            <a:spLocks noGrp="1"/>
          </p:cNvSpPr>
          <p:nvPr>
            <p:ph sz="quarter" idx="1"/>
          </p:nvPr>
        </p:nvSpPr>
        <p:spPr>
          <a:xfrm>
            <a:off x="179512" y="836712"/>
            <a:ext cx="8784976" cy="6021288"/>
          </a:xfrm>
        </p:spPr>
        <p:txBody>
          <a:bodyPr>
            <a:normAutofit fontScale="85000" lnSpcReduction="20000"/>
          </a:bodyPr>
          <a:lstStyle/>
          <a:p>
            <a:endParaRPr lang="en-US" dirty="0" smtClean="0"/>
          </a:p>
          <a:p>
            <a:endParaRPr lang="en-US" dirty="0"/>
          </a:p>
          <a:p>
            <a:r>
              <a:rPr lang="en-US" dirty="0" smtClean="0"/>
              <a:t>Advice and support to the woman and her family for developing healthy home </a:t>
            </a:r>
            <a:r>
              <a:rPr lang="en-US" dirty="0" err="1" smtClean="0"/>
              <a:t>behaviours</a:t>
            </a:r>
            <a:r>
              <a:rPr lang="en-US" dirty="0" smtClean="0"/>
              <a:t> and a birth and emergency preparedness plan to:</a:t>
            </a:r>
          </a:p>
          <a:p>
            <a:pPr lvl="2">
              <a:buFont typeface="Wingdings 2" pitchFamily="18" charset="2"/>
              <a:buChar char="P"/>
            </a:pPr>
            <a:r>
              <a:rPr lang="en-US" sz="2400" dirty="0" smtClean="0"/>
              <a:t>Increase awareness of maternal and newborn  health needs and self care during pregnancy and the postnatal period, including the need for social support during and after pregnancy</a:t>
            </a:r>
          </a:p>
          <a:p>
            <a:pPr lvl="2">
              <a:buFont typeface="Wingdings 2" pitchFamily="18" charset="2"/>
              <a:buChar char="P"/>
            </a:pPr>
            <a:r>
              <a:rPr lang="en-US" sz="2400" dirty="0" smtClean="0"/>
              <a:t>Promote healthy behaviors in the home, including healthy lifestyles and diet, safety and injury prevention, and support and care in the home, such s advice and adherence support for preventive interventions like iron supplementation, condom use, and use of ITN</a:t>
            </a:r>
          </a:p>
          <a:p>
            <a:pPr lvl="2">
              <a:buFont typeface="Wingdings 2" pitchFamily="18" charset="2"/>
              <a:buChar char="P"/>
            </a:pPr>
            <a:r>
              <a:rPr lang="en-US" sz="2400" dirty="0" smtClean="0"/>
              <a:t>Support care seeking behavior, including recognition of danger signs for the woman and the newborn as well as transport and funding plans in case of emergencies</a:t>
            </a:r>
          </a:p>
          <a:p>
            <a:pPr lvl="2">
              <a:buFont typeface="Wingdings 2" pitchFamily="18" charset="2"/>
              <a:buChar char="P"/>
            </a:pPr>
            <a:r>
              <a:rPr lang="en-US" sz="2400" dirty="0" smtClean="0"/>
              <a:t>Help the pregnant woman and her partner prepare emotionally and physically for birth and care of their baby, particularly preparing for early and exclusive breastfeeding and essential newborn care and considering the role of a supportive companion at birth</a:t>
            </a:r>
          </a:p>
          <a:p>
            <a:pPr lvl="2">
              <a:buFont typeface="Wingdings 2" pitchFamily="18" charset="2"/>
              <a:buChar char="P"/>
            </a:pPr>
            <a:r>
              <a:rPr lang="en-US" sz="2400" dirty="0" smtClean="0"/>
              <a:t>Promote postnatal family planning/birth spacing</a:t>
            </a:r>
            <a:endParaRPr lang="en-US" sz="2400" dirty="0"/>
          </a:p>
        </p:txBody>
      </p:sp>
    </p:spTree>
    <p:extLst>
      <p:ext uri="{BB962C8B-B14F-4D97-AF65-F5344CB8AC3E}">
        <p14:creationId xmlns:p14="http://schemas.microsoft.com/office/powerpoint/2010/main" val="35177318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Integrated FANC services</a:t>
            </a:r>
            <a:endParaRPr lang="en-GB" dirty="0"/>
          </a:p>
        </p:txBody>
      </p:sp>
      <p:pic>
        <p:nvPicPr>
          <p:cNvPr id="4" name="Content Placeholder 3" descr="p.jpg"/>
          <p:cNvPicPr>
            <a:picLocks noGrp="1" noChangeAspect="1"/>
          </p:cNvPicPr>
          <p:nvPr>
            <p:ph sz="quarter" idx="1"/>
          </p:nvPr>
        </p:nvPicPr>
        <p:blipFill>
          <a:blip r:embed="rId2" cstate="print"/>
          <a:stretch>
            <a:fillRect/>
          </a:stretch>
        </p:blipFill>
        <p:spPr>
          <a:xfrm>
            <a:off x="1979712" y="1628800"/>
            <a:ext cx="3851746" cy="4076700"/>
          </a:xfrm>
        </p:spPr>
      </p:pic>
      <p:sp>
        <p:nvSpPr>
          <p:cNvPr id="5" name="Rectangular Callout 4"/>
          <p:cNvSpPr/>
          <p:nvPr/>
        </p:nvSpPr>
        <p:spPr>
          <a:xfrm>
            <a:off x="395536" y="1556792"/>
            <a:ext cx="914400" cy="612648"/>
          </a:xfrm>
          <a:prstGeom prst="wedgeRectCallout">
            <a:avLst>
              <a:gd name="adj1" fmla="val 114378"/>
              <a:gd name="adj2" fmla="val 91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FANC</a:t>
            </a:r>
            <a:endParaRPr lang="en-GB" dirty="0"/>
          </a:p>
        </p:txBody>
      </p:sp>
      <p:sp>
        <p:nvSpPr>
          <p:cNvPr id="6" name="Rectangular Callout 5"/>
          <p:cNvSpPr/>
          <p:nvPr/>
        </p:nvSpPr>
        <p:spPr>
          <a:xfrm>
            <a:off x="395536" y="2852936"/>
            <a:ext cx="914400" cy="612648"/>
          </a:xfrm>
          <a:prstGeom prst="wedgeRectCallout">
            <a:avLst>
              <a:gd name="adj1" fmla="val 162266"/>
              <a:gd name="adj2" fmla="val -2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STI</a:t>
            </a:r>
            <a:endParaRPr lang="en-GB" dirty="0"/>
          </a:p>
        </p:txBody>
      </p:sp>
      <p:sp>
        <p:nvSpPr>
          <p:cNvPr id="7" name="Rectangular Callout 6"/>
          <p:cNvSpPr/>
          <p:nvPr/>
        </p:nvSpPr>
        <p:spPr>
          <a:xfrm>
            <a:off x="539552" y="4653136"/>
            <a:ext cx="914400" cy="612648"/>
          </a:xfrm>
          <a:prstGeom prst="wedgeRectCallout">
            <a:avLst>
              <a:gd name="adj1" fmla="val 149590"/>
              <a:gd name="adj2" fmla="val -166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LAB</a:t>
            </a:r>
            <a:endParaRPr lang="en-GB" dirty="0"/>
          </a:p>
        </p:txBody>
      </p:sp>
      <p:sp>
        <p:nvSpPr>
          <p:cNvPr id="8" name="Rectangular Callout 7"/>
          <p:cNvSpPr/>
          <p:nvPr/>
        </p:nvSpPr>
        <p:spPr>
          <a:xfrm>
            <a:off x="7020272" y="5157192"/>
            <a:ext cx="914400" cy="612648"/>
          </a:xfrm>
          <a:prstGeom prst="wedgeRectCallout">
            <a:avLst>
              <a:gd name="adj1" fmla="val -185622"/>
              <a:gd name="adj2" fmla="val -128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PMTCT</a:t>
            </a:r>
            <a:endParaRPr lang="en-GB" dirty="0"/>
          </a:p>
        </p:txBody>
      </p:sp>
      <p:sp>
        <p:nvSpPr>
          <p:cNvPr id="9" name="Rectangular Callout 8"/>
          <p:cNvSpPr/>
          <p:nvPr/>
        </p:nvSpPr>
        <p:spPr>
          <a:xfrm>
            <a:off x="7236296" y="4005064"/>
            <a:ext cx="914400" cy="612648"/>
          </a:xfrm>
          <a:prstGeom prst="wedgeRectCallout">
            <a:avLst>
              <a:gd name="adj1" fmla="val -205340"/>
              <a:gd name="adj2" fmla="val -97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CCC</a:t>
            </a:r>
            <a:endParaRPr lang="en-GB" dirty="0"/>
          </a:p>
        </p:txBody>
      </p:sp>
      <p:sp>
        <p:nvSpPr>
          <p:cNvPr id="10" name="Rectangular Callout 9"/>
          <p:cNvSpPr/>
          <p:nvPr/>
        </p:nvSpPr>
        <p:spPr>
          <a:xfrm>
            <a:off x="6948264" y="2564904"/>
            <a:ext cx="914400" cy="612648"/>
          </a:xfrm>
          <a:prstGeom prst="wedgeRectCallout">
            <a:avLst>
              <a:gd name="adj1" fmla="val -165903"/>
              <a:gd name="adj2" fmla="val 75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Malaria</a:t>
            </a:r>
            <a:endParaRPr lang="en-GB" dirty="0"/>
          </a:p>
        </p:txBody>
      </p:sp>
      <p:sp>
        <p:nvSpPr>
          <p:cNvPr id="11" name="Rectangular Callout 10"/>
          <p:cNvSpPr/>
          <p:nvPr/>
        </p:nvSpPr>
        <p:spPr>
          <a:xfrm>
            <a:off x="6660232" y="1340768"/>
            <a:ext cx="914400" cy="612648"/>
          </a:xfrm>
          <a:prstGeom prst="wedgeRectCallout">
            <a:avLst>
              <a:gd name="adj1" fmla="val -143368"/>
              <a:gd name="adj2" fmla="val 79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TB</a:t>
            </a:r>
            <a:endParaRPr lang="en-GB" dirty="0"/>
          </a:p>
        </p:txBody>
      </p:sp>
    </p:spTree>
    <p:extLst>
      <p:ext uri="{BB962C8B-B14F-4D97-AF65-F5344CB8AC3E}">
        <p14:creationId xmlns:p14="http://schemas.microsoft.com/office/powerpoint/2010/main" val="39024390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TUBERCULOSIS IN PREGNANCY</a:t>
            </a:r>
            <a:endParaRPr lang="en-GB" dirty="0"/>
          </a:p>
        </p:txBody>
      </p:sp>
      <p:sp>
        <p:nvSpPr>
          <p:cNvPr id="3" name="Content Placeholder 2"/>
          <p:cNvSpPr>
            <a:spLocks noGrp="1"/>
          </p:cNvSpPr>
          <p:nvPr>
            <p:ph sz="quarter" idx="1"/>
          </p:nvPr>
        </p:nvSpPr>
        <p:spPr/>
        <p:txBody>
          <a:bodyPr/>
          <a:lstStyle/>
          <a:p>
            <a:r>
              <a:rPr lang="en-GB" dirty="0" smtClean="0"/>
              <a:t>Tuberculosis is a chronic infectious disease caused by an organism called mycobacterium tuberculosis</a:t>
            </a:r>
          </a:p>
          <a:p>
            <a:r>
              <a:rPr lang="en-GB" dirty="0" smtClean="0"/>
              <a:t>TB is one of the leading infectious causes of death among women of reproductive age</a:t>
            </a:r>
          </a:p>
          <a:p>
            <a:r>
              <a:rPr lang="en-GB" dirty="0" smtClean="0"/>
              <a:t>Pregnant women who are infected with TB can pass  TB to the baby.</a:t>
            </a:r>
          </a:p>
          <a:p>
            <a:r>
              <a:rPr lang="en-GB" dirty="0" smtClean="0"/>
              <a:t>During pregnancy the </a:t>
            </a:r>
            <a:r>
              <a:rPr lang="en-GB" dirty="0" err="1" smtClean="0"/>
              <a:t>mycobacteria</a:t>
            </a:r>
            <a:r>
              <a:rPr lang="en-GB" dirty="0" smtClean="0"/>
              <a:t> passes through the placenta barrier causing foetal death or infection</a:t>
            </a:r>
            <a:endParaRPr lang="en-GB" dirty="0"/>
          </a:p>
        </p:txBody>
      </p:sp>
    </p:spTree>
    <p:extLst>
      <p:ext uri="{BB962C8B-B14F-4D97-AF65-F5344CB8AC3E}">
        <p14:creationId xmlns:p14="http://schemas.microsoft.com/office/powerpoint/2010/main" val="1995859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PALPATION</a:t>
            </a:r>
            <a:endParaRPr lang="en-US" b="1" dirty="0"/>
          </a:p>
        </p:txBody>
      </p:sp>
      <p:pic>
        <p:nvPicPr>
          <p:cNvPr id="7170" name="Picture 2"/>
          <p:cNvPicPr>
            <a:picLocks noGrp="1" noChangeAspect="1" noChangeArrowheads="1"/>
          </p:cNvPicPr>
          <p:nvPr>
            <p:ph idx="1"/>
          </p:nvPr>
        </p:nvPicPr>
        <p:blipFill>
          <a:blip r:embed="rId2"/>
          <a:srcRect/>
          <a:stretch>
            <a:fillRect/>
          </a:stretch>
        </p:blipFill>
        <p:spPr bwMode="auto">
          <a:xfrm>
            <a:off x="2209800" y="1524000"/>
            <a:ext cx="6096000" cy="4572000"/>
          </a:xfrm>
          <a:prstGeom prst="rect">
            <a:avLst/>
          </a:prstGeom>
          <a:noFill/>
          <a:ln w="9525">
            <a:noFill/>
            <a:miter lim="800000"/>
            <a:headEnd/>
            <a:tailEnd/>
          </a:ln>
          <a:effectLst/>
        </p:spPr>
      </p:pic>
    </p:spTree>
    <p:extLst>
      <p:ext uri="{BB962C8B-B14F-4D97-AF65-F5344CB8AC3E}">
        <p14:creationId xmlns:p14="http://schemas.microsoft.com/office/powerpoint/2010/main" val="18903135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integration of TB in FANC</a:t>
            </a:r>
            <a:endParaRPr lang="en-GB" dirty="0"/>
          </a:p>
        </p:txBody>
      </p:sp>
      <p:sp>
        <p:nvSpPr>
          <p:cNvPr id="3" name="Content Placeholder 2"/>
          <p:cNvSpPr>
            <a:spLocks noGrp="1"/>
          </p:cNvSpPr>
          <p:nvPr>
            <p:ph sz="quarter" idx="1"/>
          </p:nvPr>
        </p:nvSpPr>
        <p:spPr/>
        <p:txBody>
          <a:bodyPr/>
          <a:lstStyle/>
          <a:p>
            <a:r>
              <a:rPr lang="en-GB" dirty="0" smtClean="0"/>
              <a:t>Since the onset of HIV epidemic in the early eighties in Kenya, the prevalence of  TB has risen sharply</a:t>
            </a:r>
          </a:p>
          <a:p>
            <a:r>
              <a:rPr lang="en-GB" dirty="0" smtClean="0"/>
              <a:t>HIV increases the livelihood of  developing  TB</a:t>
            </a:r>
          </a:p>
          <a:p>
            <a:r>
              <a:rPr lang="en-GB" dirty="0" smtClean="0"/>
              <a:t>Pregnancy also increase  the likelihood of  TB</a:t>
            </a:r>
          </a:p>
          <a:p>
            <a:r>
              <a:rPr lang="en-GB" dirty="0" smtClean="0"/>
              <a:t>At least one out of eight HIV pregnant women could have TB (USAID Bureau  for Africa, 2000)</a:t>
            </a:r>
            <a:endParaRPr lang="en-GB" dirty="0"/>
          </a:p>
        </p:txBody>
      </p:sp>
    </p:spTree>
    <p:extLst>
      <p:ext uri="{BB962C8B-B14F-4D97-AF65-F5344CB8AC3E}">
        <p14:creationId xmlns:p14="http://schemas.microsoft.com/office/powerpoint/2010/main" val="285816247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steps to integrating TB case finding into FANC</a:t>
            </a:r>
            <a:endParaRPr lang="en-GB" dirty="0"/>
          </a:p>
        </p:txBody>
      </p:sp>
      <p:sp>
        <p:nvSpPr>
          <p:cNvPr id="3" name="Content Placeholder 2"/>
          <p:cNvSpPr>
            <a:spLocks noGrp="1"/>
          </p:cNvSpPr>
          <p:nvPr>
            <p:ph sz="quarter" idx="1"/>
          </p:nvPr>
        </p:nvSpPr>
        <p:spPr/>
        <p:txBody>
          <a:bodyPr/>
          <a:lstStyle/>
          <a:p>
            <a:r>
              <a:rPr lang="en-GB" dirty="0" smtClean="0"/>
              <a:t>Asses client</a:t>
            </a:r>
          </a:p>
          <a:p>
            <a:r>
              <a:rPr lang="en-GB" dirty="0" smtClean="0"/>
              <a:t>Refer to laboratory</a:t>
            </a:r>
          </a:p>
          <a:p>
            <a:r>
              <a:rPr lang="en-GB" dirty="0" smtClean="0"/>
              <a:t>Refer to TB clinic</a:t>
            </a:r>
          </a:p>
          <a:p>
            <a:r>
              <a:rPr lang="en-GB" dirty="0" smtClean="0"/>
              <a:t>Follow up  visits: progress in TB Management</a:t>
            </a:r>
          </a:p>
          <a:p>
            <a:endParaRPr lang="en-GB" dirty="0"/>
          </a:p>
        </p:txBody>
      </p:sp>
    </p:spTree>
    <p:extLst>
      <p:ext uri="{BB962C8B-B14F-4D97-AF65-F5344CB8AC3E}">
        <p14:creationId xmlns:p14="http://schemas.microsoft.com/office/powerpoint/2010/main" val="33330373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Assessing the client</a:t>
            </a:r>
            <a:endParaRPr lang="en-GB" dirty="0"/>
          </a:p>
        </p:txBody>
      </p:sp>
      <p:sp>
        <p:nvSpPr>
          <p:cNvPr id="3" name="Content Placeholder 2"/>
          <p:cNvSpPr>
            <a:spLocks noGrp="1"/>
          </p:cNvSpPr>
          <p:nvPr>
            <p:ph sz="quarter" idx="1"/>
          </p:nvPr>
        </p:nvSpPr>
        <p:spPr/>
        <p:txBody>
          <a:bodyPr/>
          <a:lstStyle/>
          <a:p>
            <a:r>
              <a:rPr lang="en-GB" dirty="0" smtClean="0"/>
              <a:t>Ask the client the following:</a:t>
            </a:r>
          </a:p>
          <a:p>
            <a:pPr lvl="1"/>
            <a:r>
              <a:rPr lang="en-GB" dirty="0" smtClean="0"/>
              <a:t>Persistent cough for two weeks or more with or without blood stained sputum</a:t>
            </a:r>
          </a:p>
          <a:p>
            <a:pPr lvl="1"/>
            <a:r>
              <a:rPr lang="en-GB" dirty="0" smtClean="0"/>
              <a:t>Loss of weight</a:t>
            </a:r>
          </a:p>
          <a:p>
            <a:pPr lvl="1"/>
            <a:r>
              <a:rPr lang="en-GB" dirty="0" smtClean="0"/>
              <a:t>Fevers that come and go</a:t>
            </a:r>
          </a:p>
          <a:p>
            <a:pPr lvl="1"/>
            <a:r>
              <a:rPr lang="en-GB" dirty="0" smtClean="0"/>
              <a:t>Excessive sweating at night</a:t>
            </a:r>
          </a:p>
          <a:p>
            <a:pPr lvl="1"/>
            <a:r>
              <a:rPr lang="en-GB" dirty="0" smtClean="0"/>
              <a:t>Presence of swollen glands</a:t>
            </a:r>
            <a:endParaRPr lang="en-GB" dirty="0"/>
          </a:p>
        </p:txBody>
      </p:sp>
    </p:spTree>
    <p:extLst>
      <p:ext uri="{BB962C8B-B14F-4D97-AF65-F5344CB8AC3E}">
        <p14:creationId xmlns:p14="http://schemas.microsoft.com/office/powerpoint/2010/main" val="217583516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 to lab</a:t>
            </a:r>
            <a:endParaRPr lang="en-GB" dirty="0"/>
          </a:p>
        </p:txBody>
      </p:sp>
      <p:sp>
        <p:nvSpPr>
          <p:cNvPr id="3" name="Content Placeholder 2"/>
          <p:cNvSpPr>
            <a:spLocks noGrp="1"/>
          </p:cNvSpPr>
          <p:nvPr>
            <p:ph sz="quarter" idx="1"/>
          </p:nvPr>
        </p:nvSpPr>
        <p:spPr/>
        <p:txBody>
          <a:bodyPr/>
          <a:lstStyle/>
          <a:p>
            <a:r>
              <a:rPr lang="en-GB" dirty="0" smtClean="0"/>
              <a:t>If the pregnant woman has a cough for two weeks or more explain  that three specimens of her sputum must be collected to help confirm the presence or absence of TB</a:t>
            </a:r>
            <a:endParaRPr lang="en-GB" dirty="0"/>
          </a:p>
        </p:txBody>
      </p:sp>
    </p:spTree>
    <p:extLst>
      <p:ext uri="{BB962C8B-B14F-4D97-AF65-F5344CB8AC3E}">
        <p14:creationId xmlns:p14="http://schemas.microsoft.com/office/powerpoint/2010/main" val="17285535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 to TB clinic</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Explain that TB can be treated over a  6-8 month period and the drugs are safe to use during pregnancy and breastfeeding</a:t>
            </a:r>
          </a:p>
          <a:p>
            <a:r>
              <a:rPr lang="en-GB" dirty="0" smtClean="0"/>
              <a:t>If the sputum is positive</a:t>
            </a:r>
          </a:p>
          <a:p>
            <a:pPr lvl="1"/>
            <a:r>
              <a:rPr lang="en-GB" dirty="0" smtClean="0"/>
              <a:t>Send the woman to the TB clinic directly</a:t>
            </a:r>
          </a:p>
          <a:p>
            <a:pPr lvl="1"/>
            <a:r>
              <a:rPr lang="en-GB" dirty="0" smtClean="0"/>
              <a:t>Document the positive results in the register</a:t>
            </a:r>
          </a:p>
          <a:p>
            <a:r>
              <a:rPr lang="en-GB" dirty="0" smtClean="0"/>
              <a:t>If the sputum is negative but the woman is symptomatic, , send her to the TB clinic anyway</a:t>
            </a:r>
          </a:p>
          <a:p>
            <a:pPr lvl="1"/>
            <a:r>
              <a:rPr lang="en-GB" dirty="0" smtClean="0"/>
              <a:t>N.B Negative smear test for TB but does not exclude TB</a:t>
            </a:r>
          </a:p>
          <a:p>
            <a:pPr lvl="1"/>
            <a:r>
              <a:rPr lang="en-GB" dirty="0" smtClean="0"/>
              <a:t>Explain that after delivery, barrier methods of FP are necessary as some TB drugs interfere with the absorption of hormonal contraceptives</a:t>
            </a:r>
            <a:endParaRPr lang="en-GB" dirty="0"/>
          </a:p>
        </p:txBody>
      </p:sp>
    </p:spTree>
    <p:extLst>
      <p:ext uri="{BB962C8B-B14F-4D97-AF65-F5344CB8AC3E}">
        <p14:creationId xmlns:p14="http://schemas.microsoft.com/office/powerpoint/2010/main" val="339055259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TB treatment</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If a pregnant woman is confirmed to have TB the treatment will last 6-8 months</a:t>
            </a:r>
          </a:p>
          <a:p>
            <a:pPr lvl="1"/>
            <a:r>
              <a:rPr lang="en-GB" dirty="0" smtClean="0"/>
              <a:t>Intensive phase (2Months)</a:t>
            </a:r>
          </a:p>
          <a:p>
            <a:pPr lvl="2"/>
            <a:r>
              <a:rPr lang="en-GB" dirty="0" smtClean="0"/>
              <a:t>RHZE</a:t>
            </a:r>
          </a:p>
          <a:p>
            <a:pPr lvl="1"/>
            <a:r>
              <a:rPr lang="en-GB" dirty="0" smtClean="0"/>
              <a:t>Continuation phase (4-6) months)</a:t>
            </a:r>
          </a:p>
          <a:p>
            <a:pPr lvl="2"/>
            <a:r>
              <a:rPr lang="en-GB" dirty="0" smtClean="0"/>
              <a:t>RH(4months)</a:t>
            </a:r>
          </a:p>
          <a:p>
            <a:pPr lvl="2"/>
            <a:r>
              <a:rPr lang="en-GB" dirty="0" smtClean="0"/>
              <a:t>EH (6 months)</a:t>
            </a:r>
          </a:p>
          <a:p>
            <a:r>
              <a:rPr lang="en-GB" dirty="0" smtClean="0"/>
              <a:t>For pregnant women who are HIV+ and also have TB, the TB treatment should be continued and client referred to the CCC</a:t>
            </a:r>
          </a:p>
          <a:p>
            <a:r>
              <a:rPr lang="en-GB" dirty="0" smtClean="0"/>
              <a:t>All co-infected patients HIV and TB should be started on </a:t>
            </a:r>
            <a:r>
              <a:rPr lang="en-GB" dirty="0" err="1" smtClean="0"/>
              <a:t>cotrimoxazole</a:t>
            </a:r>
            <a:r>
              <a:rPr lang="en-GB" dirty="0" smtClean="0"/>
              <a:t> prophylaxis as it reduces mortality</a:t>
            </a:r>
            <a:endParaRPr lang="en-GB" dirty="0"/>
          </a:p>
        </p:txBody>
      </p:sp>
    </p:spTree>
    <p:extLst>
      <p:ext uri="{BB962C8B-B14F-4D97-AF65-F5344CB8AC3E}">
        <p14:creationId xmlns:p14="http://schemas.microsoft.com/office/powerpoint/2010/main" val="1263153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Follow-up Visits</a:t>
            </a:r>
            <a:endParaRPr lang="en-GB" dirty="0"/>
          </a:p>
        </p:txBody>
      </p:sp>
      <p:sp>
        <p:nvSpPr>
          <p:cNvPr id="3" name="Content Placeholder 2"/>
          <p:cNvSpPr>
            <a:spLocks noGrp="1"/>
          </p:cNvSpPr>
          <p:nvPr>
            <p:ph sz="quarter" idx="1"/>
          </p:nvPr>
        </p:nvSpPr>
        <p:spPr/>
        <p:txBody>
          <a:bodyPr/>
          <a:lstStyle/>
          <a:p>
            <a:r>
              <a:rPr lang="en-GB" dirty="0" smtClean="0"/>
              <a:t>At each subsequent FANC visit, nurse inquires about TB treatment progress, looks for TB clinic information and documents updates in the register</a:t>
            </a:r>
          </a:p>
          <a:p>
            <a:r>
              <a:rPr lang="en-GB" dirty="0" smtClean="0"/>
              <a:t>Continue follow-up into the postnatal period</a:t>
            </a:r>
            <a:endParaRPr lang="en-GB" dirty="0"/>
          </a:p>
        </p:txBody>
      </p:sp>
    </p:spTree>
    <p:extLst>
      <p:ext uri="{BB962C8B-B14F-4D97-AF65-F5344CB8AC3E}">
        <p14:creationId xmlns:p14="http://schemas.microsoft.com/office/powerpoint/2010/main" val="170681288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summary</a:t>
            </a:r>
            <a:endParaRPr lang="en-GB" dirty="0"/>
          </a:p>
        </p:txBody>
      </p:sp>
      <p:sp>
        <p:nvSpPr>
          <p:cNvPr id="3" name="Content Placeholder 2"/>
          <p:cNvSpPr>
            <a:spLocks noGrp="1"/>
          </p:cNvSpPr>
          <p:nvPr>
            <p:ph sz="quarter" idx="1"/>
          </p:nvPr>
        </p:nvSpPr>
        <p:spPr/>
        <p:txBody>
          <a:bodyPr/>
          <a:lstStyle/>
          <a:p>
            <a:r>
              <a:rPr lang="en-GB" dirty="0" smtClean="0"/>
              <a:t>Check for signs and symptoms of TB</a:t>
            </a:r>
          </a:p>
          <a:p>
            <a:r>
              <a:rPr lang="en-GB" dirty="0" smtClean="0"/>
              <a:t>Procedure for TB diagnosis and referral</a:t>
            </a:r>
          </a:p>
          <a:p>
            <a:r>
              <a:rPr lang="en-GB" dirty="0" smtClean="0"/>
              <a:t>Documentation all along the way</a:t>
            </a:r>
          </a:p>
          <a:p>
            <a:r>
              <a:rPr lang="en-GB" dirty="0" smtClean="0"/>
              <a:t>Plan for follow-up</a:t>
            </a:r>
            <a:endParaRPr lang="en-GB" dirty="0"/>
          </a:p>
        </p:txBody>
      </p:sp>
    </p:spTree>
    <p:extLst>
      <p:ext uri="{BB962C8B-B14F-4D97-AF65-F5344CB8AC3E}">
        <p14:creationId xmlns:p14="http://schemas.microsoft.com/office/powerpoint/2010/main" val="166968674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Malaria in Pregnancy</a:t>
            </a:r>
            <a:endParaRPr lang="en-GB" dirty="0"/>
          </a:p>
        </p:txBody>
      </p:sp>
      <p:sp>
        <p:nvSpPr>
          <p:cNvPr id="3" name="Content Placeholder 2"/>
          <p:cNvSpPr>
            <a:spLocks noGrp="1"/>
          </p:cNvSpPr>
          <p:nvPr>
            <p:ph sz="quarter" idx="1"/>
          </p:nvPr>
        </p:nvSpPr>
        <p:spPr/>
        <p:txBody>
          <a:bodyPr/>
          <a:lstStyle/>
          <a:p>
            <a:r>
              <a:rPr lang="en-GB" dirty="0" smtClean="0"/>
              <a:t>Kenya policy on malaria prevention and control during pregnancy in endemic areas emphasizes the use of</a:t>
            </a:r>
          </a:p>
          <a:p>
            <a:pPr lvl="1"/>
            <a:r>
              <a:rPr lang="en-GB" dirty="0" smtClean="0"/>
              <a:t>IPT</a:t>
            </a:r>
          </a:p>
          <a:p>
            <a:pPr lvl="1"/>
            <a:r>
              <a:rPr lang="en-GB" dirty="0" smtClean="0"/>
              <a:t>ITN,s</a:t>
            </a:r>
          </a:p>
          <a:p>
            <a:pPr lvl="1"/>
            <a:r>
              <a:rPr lang="en-GB" dirty="0" smtClean="0"/>
              <a:t>Effective case management of malaria illness and anaemia</a:t>
            </a:r>
            <a:endParaRPr lang="en-GB" dirty="0"/>
          </a:p>
        </p:txBody>
      </p:sp>
    </p:spTree>
    <p:extLst>
      <p:ext uri="{BB962C8B-B14F-4D97-AF65-F5344CB8AC3E}">
        <p14:creationId xmlns:p14="http://schemas.microsoft.com/office/powerpoint/2010/main" val="21880291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happens when a pregnant woman gets malaria</a:t>
            </a:r>
            <a:endParaRPr lang="en-GB" dirty="0"/>
          </a:p>
        </p:txBody>
      </p:sp>
      <p:sp>
        <p:nvSpPr>
          <p:cNvPr id="3" name="Content Placeholder 2"/>
          <p:cNvSpPr>
            <a:spLocks noGrp="1"/>
          </p:cNvSpPr>
          <p:nvPr>
            <p:ph sz="quarter" idx="1"/>
          </p:nvPr>
        </p:nvSpPr>
        <p:spPr/>
        <p:txBody>
          <a:bodyPr/>
          <a:lstStyle/>
          <a:p>
            <a:r>
              <a:rPr lang="en-GB" dirty="0" smtClean="0"/>
              <a:t>The woman may have no signs and Symptoms of malaria</a:t>
            </a:r>
          </a:p>
          <a:p>
            <a:r>
              <a:rPr lang="en-GB" dirty="0" smtClean="0"/>
              <a:t>The parasites hide in the placenta and may not be found when you take finger blood sample of the mother</a:t>
            </a:r>
          </a:p>
          <a:p>
            <a:r>
              <a:rPr lang="en-GB" dirty="0" smtClean="0"/>
              <a:t>The parasites in the placenta interferes with passage of nutrients and oxygen to the unborn baby, slowing down its normal growth</a:t>
            </a:r>
            <a:endParaRPr lang="en-GB" dirty="0"/>
          </a:p>
        </p:txBody>
      </p:sp>
    </p:spTree>
    <p:extLst>
      <p:ext uri="{BB962C8B-B14F-4D97-AF65-F5344CB8AC3E}">
        <p14:creationId xmlns:p14="http://schemas.microsoft.com/office/powerpoint/2010/main" val="1070683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PALPATION</a:t>
            </a:r>
            <a:endParaRPr lang="en-US" b="1" dirty="0"/>
          </a:p>
        </p:txBody>
      </p:sp>
      <p:pic>
        <p:nvPicPr>
          <p:cNvPr id="8194" name="Picture 2"/>
          <p:cNvPicPr>
            <a:picLocks noGrp="1" noChangeAspect="1" noChangeArrowheads="1"/>
          </p:cNvPicPr>
          <p:nvPr>
            <p:ph idx="1"/>
          </p:nvPr>
        </p:nvPicPr>
        <p:blipFill>
          <a:blip r:embed="rId2"/>
          <a:srcRect/>
          <a:stretch>
            <a:fillRect/>
          </a:stretch>
        </p:blipFill>
        <p:spPr bwMode="auto">
          <a:xfrm>
            <a:off x="1981200" y="1600200"/>
            <a:ext cx="6096000" cy="4572000"/>
          </a:xfrm>
          <a:prstGeom prst="rect">
            <a:avLst/>
          </a:prstGeom>
          <a:noFill/>
          <a:ln w="9525">
            <a:noFill/>
            <a:miter lim="800000"/>
            <a:headEnd/>
            <a:tailEnd/>
          </a:ln>
          <a:effectLst/>
        </p:spPr>
      </p:pic>
    </p:spTree>
    <p:extLst>
      <p:ext uri="{BB962C8B-B14F-4D97-AF65-F5344CB8AC3E}">
        <p14:creationId xmlns:p14="http://schemas.microsoft.com/office/powerpoint/2010/main" val="375044451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IPT</a:t>
            </a:r>
            <a:endParaRPr lang="en-GB" dirty="0"/>
          </a:p>
        </p:txBody>
      </p:sp>
      <p:sp>
        <p:nvSpPr>
          <p:cNvPr id="3" name="Content Placeholder 2"/>
          <p:cNvSpPr>
            <a:spLocks noGrp="1"/>
          </p:cNvSpPr>
          <p:nvPr>
            <p:ph sz="quarter" idx="1"/>
          </p:nvPr>
        </p:nvSpPr>
        <p:spPr/>
        <p:txBody>
          <a:bodyPr/>
          <a:lstStyle/>
          <a:p>
            <a:r>
              <a:rPr lang="en-GB" dirty="0" smtClean="0"/>
              <a:t>IPT is an effective approach to preventing malaria in pregnancy by giving </a:t>
            </a:r>
            <a:r>
              <a:rPr lang="en-GB" dirty="0" err="1" smtClean="0"/>
              <a:t>antimalarial</a:t>
            </a:r>
            <a:r>
              <a:rPr lang="en-GB" dirty="0" smtClean="0"/>
              <a:t> drugs at defied intervals after quickening to clear presumed burden of parasites</a:t>
            </a:r>
          </a:p>
          <a:p>
            <a:r>
              <a:rPr lang="en-GB" dirty="0" smtClean="0"/>
              <a:t>Administer IPT with each scheduled visit after quickening to ensure women receive at least 2 doses at an interval of at least 4 weeks</a:t>
            </a:r>
          </a:p>
          <a:p>
            <a:r>
              <a:rPr lang="en-GB" dirty="0" smtClean="0"/>
              <a:t>IPT should be given under DOT in the ANC clinic and can be given on an empty stomach</a:t>
            </a:r>
            <a:endParaRPr lang="en-GB" dirty="0"/>
          </a:p>
        </p:txBody>
      </p:sp>
    </p:spTree>
    <p:extLst>
      <p:ext uri="{BB962C8B-B14F-4D97-AF65-F5344CB8AC3E}">
        <p14:creationId xmlns:p14="http://schemas.microsoft.com/office/powerpoint/2010/main" val="28898142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Sulfadoxine</a:t>
            </a:r>
            <a:r>
              <a:rPr lang="en-GB" dirty="0" smtClean="0"/>
              <a:t> </a:t>
            </a:r>
            <a:r>
              <a:rPr lang="en-GB" dirty="0" err="1" smtClean="0"/>
              <a:t>Pyrimethamine</a:t>
            </a:r>
            <a:endParaRPr lang="en-GB" dirty="0"/>
          </a:p>
        </p:txBody>
      </p:sp>
      <p:sp>
        <p:nvSpPr>
          <p:cNvPr id="3" name="Content Placeholder 2"/>
          <p:cNvSpPr>
            <a:spLocks noGrp="1"/>
          </p:cNvSpPr>
          <p:nvPr>
            <p:ph sz="quarter" idx="1"/>
          </p:nvPr>
        </p:nvSpPr>
        <p:spPr/>
        <p:txBody>
          <a:bodyPr>
            <a:normAutofit fontScale="85000" lnSpcReduction="20000"/>
          </a:bodyPr>
          <a:lstStyle/>
          <a:p>
            <a:r>
              <a:rPr lang="en-GB" dirty="0" smtClean="0"/>
              <a:t>It is a combination of two different drugs</a:t>
            </a:r>
          </a:p>
          <a:p>
            <a:pPr lvl="1"/>
            <a:r>
              <a:rPr lang="en-GB" dirty="0" smtClean="0"/>
              <a:t>500mg </a:t>
            </a:r>
            <a:r>
              <a:rPr lang="en-GB" dirty="0" err="1" smtClean="0"/>
              <a:t>Sulfadoxine</a:t>
            </a:r>
            <a:endParaRPr lang="en-GB" dirty="0" smtClean="0"/>
          </a:p>
          <a:p>
            <a:pPr lvl="1"/>
            <a:r>
              <a:rPr lang="en-GB" dirty="0" smtClean="0"/>
              <a:t>25 mg </a:t>
            </a:r>
            <a:r>
              <a:rPr lang="en-GB" dirty="0" err="1" smtClean="0"/>
              <a:t>Pyrimethamine</a:t>
            </a:r>
            <a:endParaRPr lang="en-GB" dirty="0" smtClean="0"/>
          </a:p>
          <a:p>
            <a:r>
              <a:rPr lang="en-GB" dirty="0" smtClean="0"/>
              <a:t>A single dose  consists of 3 tablets of Sp taken ay once</a:t>
            </a:r>
          </a:p>
          <a:p>
            <a:r>
              <a:rPr lang="en-GB" dirty="0" smtClean="0"/>
              <a:t>There is no evidence that receiving 3 or more doses of SP as IPT will result in increased risk of adverse drug reactions</a:t>
            </a:r>
          </a:p>
          <a:p>
            <a:r>
              <a:rPr lang="en-GB" dirty="0" smtClean="0"/>
              <a:t>WHO recommends that SP is safe up to 40 weeks gestation</a:t>
            </a:r>
          </a:p>
          <a:p>
            <a:r>
              <a:rPr lang="en-GB" dirty="0" smtClean="0"/>
              <a:t>Taking of folic acid should be delayed for 2 weeks after taking SP</a:t>
            </a:r>
          </a:p>
          <a:p>
            <a:r>
              <a:rPr lang="en-GB" dirty="0" smtClean="0"/>
              <a:t>Always ask about side-effects from the first dose of SP before giving the second dose</a:t>
            </a:r>
          </a:p>
          <a:p>
            <a:r>
              <a:rPr lang="en-GB" dirty="0" smtClean="0"/>
              <a:t>Sp is given to mothers in endemic areas</a:t>
            </a:r>
            <a:endParaRPr lang="en-GB" dirty="0"/>
          </a:p>
        </p:txBody>
      </p:sp>
    </p:spTree>
    <p:extLst>
      <p:ext uri="{BB962C8B-B14F-4D97-AF65-F5344CB8AC3E}">
        <p14:creationId xmlns:p14="http://schemas.microsoft.com/office/powerpoint/2010/main" val="249665159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ITN</a:t>
            </a:r>
            <a:endParaRPr lang="en-GB" dirty="0"/>
          </a:p>
        </p:txBody>
      </p:sp>
      <p:sp>
        <p:nvSpPr>
          <p:cNvPr id="3" name="Content Placeholder 2"/>
          <p:cNvSpPr>
            <a:spLocks noGrp="1"/>
          </p:cNvSpPr>
          <p:nvPr>
            <p:ph sz="quarter" idx="1"/>
          </p:nvPr>
        </p:nvSpPr>
        <p:spPr/>
        <p:txBody>
          <a:bodyPr/>
          <a:lstStyle/>
          <a:p>
            <a:r>
              <a:rPr lang="en-GB" dirty="0" smtClean="0"/>
              <a:t>There are two types of treated nets</a:t>
            </a:r>
          </a:p>
          <a:p>
            <a:pPr lvl="1"/>
            <a:r>
              <a:rPr lang="en-GB" dirty="0" smtClean="0"/>
              <a:t>Insecticide treated nets-requires re-treatment with  a recommended insecticide KO Tab </a:t>
            </a:r>
          </a:p>
          <a:p>
            <a:pPr lvl="1"/>
            <a:r>
              <a:rPr lang="en-GB" dirty="0" smtClean="0"/>
              <a:t>Long lasting insecticidal net-have  been specially treated to last for the life time last or 21 washes which ever comes first</a:t>
            </a:r>
          </a:p>
          <a:p>
            <a:endParaRPr lang="en-GB" dirty="0"/>
          </a:p>
        </p:txBody>
      </p:sp>
    </p:spTree>
    <p:extLst>
      <p:ext uri="{BB962C8B-B14F-4D97-AF65-F5344CB8AC3E}">
        <p14:creationId xmlns:p14="http://schemas.microsoft.com/office/powerpoint/2010/main" val="188530711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prevention of malaria in pregnancy</a:t>
            </a:r>
            <a:endParaRPr lang="en-GB" dirty="0"/>
          </a:p>
        </p:txBody>
      </p:sp>
      <p:pic>
        <p:nvPicPr>
          <p:cNvPr id="4" name="Content Placeholder 3" descr="400-04320628t.jpg"/>
          <p:cNvPicPr>
            <a:picLocks noGrp="1" noChangeAspect="1"/>
          </p:cNvPicPr>
          <p:nvPr>
            <p:ph sz="quarter" idx="1"/>
          </p:nvPr>
        </p:nvPicPr>
        <p:blipFill>
          <a:blip r:embed="rId2" cstate="print"/>
          <a:stretch>
            <a:fillRect/>
          </a:stretch>
        </p:blipFill>
        <p:spPr>
          <a:xfrm>
            <a:off x="3635896" y="1700808"/>
            <a:ext cx="1978000" cy="4635938"/>
          </a:xfrm>
        </p:spPr>
      </p:pic>
      <p:sp>
        <p:nvSpPr>
          <p:cNvPr id="5" name="Oval Callout 4"/>
          <p:cNvSpPr/>
          <p:nvPr/>
        </p:nvSpPr>
        <p:spPr>
          <a:xfrm>
            <a:off x="395536" y="1412776"/>
            <a:ext cx="1872208" cy="1152128"/>
          </a:xfrm>
          <a:prstGeom prst="wedgeEllipseCallout">
            <a:avLst>
              <a:gd name="adj1" fmla="val 110875"/>
              <a:gd name="adj2" fmla="val 48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Antenatal Care&amp; health education</a:t>
            </a:r>
            <a:endParaRPr lang="en-GB" dirty="0"/>
          </a:p>
        </p:txBody>
      </p:sp>
      <p:sp>
        <p:nvSpPr>
          <p:cNvPr id="6" name="Oval Callout 5"/>
          <p:cNvSpPr/>
          <p:nvPr/>
        </p:nvSpPr>
        <p:spPr>
          <a:xfrm>
            <a:off x="539552" y="4077072"/>
            <a:ext cx="1872208" cy="1152128"/>
          </a:xfrm>
          <a:prstGeom prst="wedgeEllipseCallout">
            <a:avLst>
              <a:gd name="adj1" fmla="val 121882"/>
              <a:gd name="adj2" fmla="val -112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Case management of symptomatic women</a:t>
            </a:r>
            <a:endParaRPr lang="en-GB" sz="1600" dirty="0"/>
          </a:p>
        </p:txBody>
      </p:sp>
      <p:sp>
        <p:nvSpPr>
          <p:cNvPr id="7" name="Oval Callout 6"/>
          <p:cNvSpPr/>
          <p:nvPr/>
        </p:nvSpPr>
        <p:spPr>
          <a:xfrm>
            <a:off x="7020272" y="4149080"/>
            <a:ext cx="1872208" cy="1152128"/>
          </a:xfrm>
          <a:prstGeom prst="wedgeEllipseCallout">
            <a:avLst>
              <a:gd name="adj1" fmla="val -131953"/>
              <a:gd name="adj2" fmla="val -1294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Insecticide Treated Nets</a:t>
            </a:r>
            <a:endParaRPr lang="en-GB" dirty="0"/>
          </a:p>
        </p:txBody>
      </p:sp>
      <p:sp>
        <p:nvSpPr>
          <p:cNvPr id="8" name="Oval Callout 7"/>
          <p:cNvSpPr/>
          <p:nvPr/>
        </p:nvSpPr>
        <p:spPr>
          <a:xfrm>
            <a:off x="7271792" y="1412776"/>
            <a:ext cx="1872208" cy="1152128"/>
          </a:xfrm>
          <a:prstGeom prst="wedgeEllipseCallout">
            <a:avLst>
              <a:gd name="adj1" fmla="val -102373"/>
              <a:gd name="adj2" fmla="val 75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Intermittent Preventive treatment</a:t>
            </a:r>
            <a:endParaRPr lang="en-GB" dirty="0"/>
          </a:p>
        </p:txBody>
      </p:sp>
    </p:spTree>
    <p:extLst>
      <p:ext uri="{BB962C8B-B14F-4D97-AF65-F5344CB8AC3E}">
        <p14:creationId xmlns:p14="http://schemas.microsoft.com/office/powerpoint/2010/main" val="29564808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pic>
        <p:nvPicPr>
          <p:cNvPr id="4" name="Content Placeholder 3" descr="p.jpg"/>
          <p:cNvPicPr>
            <a:picLocks noGrp="1" noChangeAspect="1"/>
          </p:cNvPicPr>
          <p:nvPr>
            <p:ph sz="quarter" idx="1"/>
          </p:nvPr>
        </p:nvPicPr>
        <p:blipFill>
          <a:blip r:embed="rId2" cstate="print"/>
          <a:stretch>
            <a:fillRect/>
          </a:stretch>
        </p:blipFill>
        <p:spPr>
          <a:xfrm>
            <a:off x="1979712" y="1628800"/>
            <a:ext cx="3851746" cy="4076700"/>
          </a:xfrm>
        </p:spPr>
      </p:pic>
      <p:sp>
        <p:nvSpPr>
          <p:cNvPr id="5" name="Rectangular Callout 4"/>
          <p:cNvSpPr/>
          <p:nvPr/>
        </p:nvSpPr>
        <p:spPr>
          <a:xfrm>
            <a:off x="395536" y="1556792"/>
            <a:ext cx="914400" cy="612648"/>
          </a:xfrm>
          <a:prstGeom prst="wedgeRectCallout">
            <a:avLst>
              <a:gd name="adj1" fmla="val 114378"/>
              <a:gd name="adj2" fmla="val 91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FANC</a:t>
            </a:r>
            <a:endParaRPr lang="en-GB" dirty="0"/>
          </a:p>
        </p:txBody>
      </p:sp>
      <p:sp>
        <p:nvSpPr>
          <p:cNvPr id="6" name="Rectangular Callout 5"/>
          <p:cNvSpPr/>
          <p:nvPr/>
        </p:nvSpPr>
        <p:spPr>
          <a:xfrm>
            <a:off x="395536" y="2852936"/>
            <a:ext cx="914400" cy="612648"/>
          </a:xfrm>
          <a:prstGeom prst="wedgeRectCallout">
            <a:avLst>
              <a:gd name="adj1" fmla="val 162266"/>
              <a:gd name="adj2" fmla="val -2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STI</a:t>
            </a:r>
            <a:endParaRPr lang="en-GB" dirty="0"/>
          </a:p>
        </p:txBody>
      </p:sp>
      <p:sp>
        <p:nvSpPr>
          <p:cNvPr id="7" name="Rectangular Callout 6"/>
          <p:cNvSpPr/>
          <p:nvPr/>
        </p:nvSpPr>
        <p:spPr>
          <a:xfrm>
            <a:off x="539552" y="4653136"/>
            <a:ext cx="914400" cy="612648"/>
          </a:xfrm>
          <a:prstGeom prst="wedgeRectCallout">
            <a:avLst>
              <a:gd name="adj1" fmla="val 149590"/>
              <a:gd name="adj2" fmla="val -166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LAB</a:t>
            </a:r>
            <a:endParaRPr lang="en-GB" dirty="0"/>
          </a:p>
        </p:txBody>
      </p:sp>
      <p:sp>
        <p:nvSpPr>
          <p:cNvPr id="8" name="Rectangular Callout 7"/>
          <p:cNvSpPr/>
          <p:nvPr/>
        </p:nvSpPr>
        <p:spPr>
          <a:xfrm>
            <a:off x="7020272" y="5157192"/>
            <a:ext cx="914400" cy="612648"/>
          </a:xfrm>
          <a:prstGeom prst="wedgeRectCallout">
            <a:avLst>
              <a:gd name="adj1" fmla="val -185622"/>
              <a:gd name="adj2" fmla="val -128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PMTCT</a:t>
            </a:r>
            <a:endParaRPr lang="en-GB" dirty="0"/>
          </a:p>
        </p:txBody>
      </p:sp>
      <p:sp>
        <p:nvSpPr>
          <p:cNvPr id="9" name="Rectangular Callout 8"/>
          <p:cNvSpPr/>
          <p:nvPr/>
        </p:nvSpPr>
        <p:spPr>
          <a:xfrm>
            <a:off x="7236296" y="4005064"/>
            <a:ext cx="914400" cy="612648"/>
          </a:xfrm>
          <a:prstGeom prst="wedgeRectCallout">
            <a:avLst>
              <a:gd name="adj1" fmla="val -205340"/>
              <a:gd name="adj2" fmla="val -97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CCC</a:t>
            </a:r>
            <a:endParaRPr lang="en-GB" dirty="0"/>
          </a:p>
        </p:txBody>
      </p:sp>
      <p:sp>
        <p:nvSpPr>
          <p:cNvPr id="10" name="Rectangular Callout 9"/>
          <p:cNvSpPr/>
          <p:nvPr/>
        </p:nvSpPr>
        <p:spPr>
          <a:xfrm>
            <a:off x="6948264" y="2564904"/>
            <a:ext cx="914400" cy="612648"/>
          </a:xfrm>
          <a:prstGeom prst="wedgeRectCallout">
            <a:avLst>
              <a:gd name="adj1" fmla="val -165903"/>
              <a:gd name="adj2" fmla="val 75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Malaria</a:t>
            </a:r>
            <a:endParaRPr lang="en-GB" dirty="0"/>
          </a:p>
        </p:txBody>
      </p:sp>
      <p:sp>
        <p:nvSpPr>
          <p:cNvPr id="11" name="Rectangular Callout 10"/>
          <p:cNvSpPr/>
          <p:nvPr/>
        </p:nvSpPr>
        <p:spPr>
          <a:xfrm>
            <a:off x="6660232" y="1340768"/>
            <a:ext cx="914400" cy="612648"/>
          </a:xfrm>
          <a:prstGeom prst="wedgeRectCallout">
            <a:avLst>
              <a:gd name="adj1" fmla="val -143368"/>
              <a:gd name="adj2" fmla="val 79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TB</a:t>
            </a:r>
            <a:endParaRPr lang="en-GB" dirty="0"/>
          </a:p>
        </p:txBody>
      </p:sp>
    </p:spTree>
    <p:extLst>
      <p:ext uri="{BB962C8B-B14F-4D97-AF65-F5344CB8AC3E}">
        <p14:creationId xmlns:p14="http://schemas.microsoft.com/office/powerpoint/2010/main" val="341211778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a:t>
            </a:r>
            <a:endParaRPr lang="en-GB" dirty="0"/>
          </a:p>
        </p:txBody>
      </p:sp>
      <p:sp>
        <p:nvSpPr>
          <p:cNvPr id="3" name="Content Placeholder 2"/>
          <p:cNvSpPr>
            <a:spLocks noGrp="1"/>
          </p:cNvSpPr>
          <p:nvPr>
            <p:ph sz="quarter" idx="1"/>
          </p:nvPr>
        </p:nvSpPr>
        <p:spPr/>
        <p:txBody>
          <a:bodyPr/>
          <a:lstStyle/>
          <a:p>
            <a:r>
              <a:rPr lang="en-GB" dirty="0" smtClean="0"/>
              <a:t>MOH-DRH, 2007. </a:t>
            </a:r>
            <a:r>
              <a:rPr lang="en-GB" i="1" dirty="0" smtClean="0"/>
              <a:t>Focused Antenatal Care; Orientation package for service providers</a:t>
            </a:r>
            <a:r>
              <a:rPr lang="en-GB" dirty="0" smtClean="0"/>
              <a:t>. 4</a:t>
            </a:r>
            <a:r>
              <a:rPr lang="en-GB" baseline="30000" dirty="0" smtClean="0"/>
              <a:t>th</a:t>
            </a:r>
            <a:r>
              <a:rPr lang="en-GB" dirty="0" smtClean="0"/>
              <a:t> Edition</a:t>
            </a:r>
            <a:endParaRPr lang="en-GB" dirty="0"/>
          </a:p>
        </p:txBody>
      </p:sp>
    </p:spTree>
    <p:extLst>
      <p:ext uri="{BB962C8B-B14F-4D97-AF65-F5344CB8AC3E}">
        <p14:creationId xmlns:p14="http://schemas.microsoft.com/office/powerpoint/2010/main" val="411310306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ea typeface="Calibri" pitchFamily="34" charset="0"/>
                <a:cs typeface="Calibri" pitchFamily="34" charset="0"/>
              </a:rPr>
              <a:t>Prevention of Mother to Child Transmission (</a:t>
            </a:r>
            <a:r>
              <a:rPr lang="en-US" dirty="0" smtClean="0"/>
              <a:t>PMTCT)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58459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lstStyle/>
          <a:p>
            <a:r>
              <a:rPr lang="en-US" dirty="0" smtClean="0"/>
              <a:t>Describe the </a:t>
            </a:r>
            <a:r>
              <a:rPr lang="en-US" dirty="0" err="1" smtClean="0"/>
              <a:t>MTCT</a:t>
            </a:r>
            <a:endParaRPr lang="en-US" dirty="0" smtClean="0"/>
          </a:p>
          <a:p>
            <a:r>
              <a:rPr lang="en-US" dirty="0" smtClean="0"/>
              <a:t>Describe risk factors associated with </a:t>
            </a:r>
            <a:r>
              <a:rPr lang="en-US" dirty="0" err="1" smtClean="0"/>
              <a:t>MTCT</a:t>
            </a:r>
            <a:endParaRPr lang="en-US" dirty="0" smtClean="0"/>
          </a:p>
          <a:p>
            <a:r>
              <a:rPr lang="en-US" dirty="0" smtClean="0"/>
              <a:t>Describe the PMTCT in Pregnancy, delivery and postpartum</a:t>
            </a:r>
          </a:p>
          <a:p>
            <a:r>
              <a:rPr lang="en-US" dirty="0" smtClean="0"/>
              <a:t>Explain the benefits of PMTCT</a:t>
            </a:r>
            <a:endParaRPr lang="en-US" dirty="0"/>
          </a:p>
        </p:txBody>
      </p:sp>
    </p:spTree>
    <p:extLst>
      <p:ext uri="{BB962C8B-B14F-4D97-AF65-F5344CB8AC3E}">
        <p14:creationId xmlns:p14="http://schemas.microsoft.com/office/powerpoint/2010/main" val="20376911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cs typeface="Calibri" pitchFamily="34" charset="0"/>
              </a:rPr>
              <a:t>Introduction</a:t>
            </a:r>
            <a:endParaRPr lang="en-US" dirty="0"/>
          </a:p>
        </p:txBody>
      </p:sp>
      <p:sp>
        <p:nvSpPr>
          <p:cNvPr id="3" name="Content Placeholder 2"/>
          <p:cNvSpPr>
            <a:spLocks noGrp="1"/>
          </p:cNvSpPr>
          <p:nvPr>
            <p:ph sz="quarter" idx="1"/>
          </p:nvPr>
        </p:nvSpPr>
        <p:spPr/>
        <p:txBody>
          <a:bodyPr/>
          <a:lstStyle/>
          <a:p>
            <a:r>
              <a:rPr lang="en-US" dirty="0" err="1" smtClean="0">
                <a:ea typeface="Calibri" pitchFamily="34" charset="0"/>
                <a:cs typeface="Calibri" pitchFamily="34" charset="0"/>
              </a:rPr>
              <a:t>MTCT</a:t>
            </a:r>
            <a:r>
              <a:rPr lang="en-US" dirty="0" smtClean="0">
                <a:ea typeface="Calibri" pitchFamily="34" charset="0"/>
                <a:cs typeface="Calibri" pitchFamily="34" charset="0"/>
              </a:rPr>
              <a:t> (Mother to child transmission) is the transmission of the HIV virus from the infected mother to her baby through:</a:t>
            </a:r>
          </a:p>
          <a:p>
            <a:r>
              <a:rPr lang="en-US" dirty="0" smtClean="0">
                <a:ea typeface="Calibri" pitchFamily="34" charset="0"/>
                <a:cs typeface="Calibri" pitchFamily="34" charset="0"/>
              </a:rPr>
              <a:t>Pregnancy,</a:t>
            </a:r>
          </a:p>
          <a:p>
            <a:r>
              <a:rPr lang="en-US" dirty="0" smtClean="0">
                <a:ea typeface="Calibri" pitchFamily="34" charset="0"/>
                <a:cs typeface="Calibri" pitchFamily="34" charset="0"/>
              </a:rPr>
              <a:t>Labour and delivery </a:t>
            </a:r>
          </a:p>
          <a:p>
            <a:r>
              <a:rPr lang="en-US" dirty="0" smtClean="0">
                <a:ea typeface="Calibri" pitchFamily="34" charset="0"/>
                <a:cs typeface="Calibri" pitchFamily="34" charset="0"/>
              </a:rPr>
              <a:t>Breastfeeding (vertical transmission) </a:t>
            </a:r>
          </a:p>
          <a:p>
            <a:pPr>
              <a:buNone/>
            </a:pPr>
            <a:r>
              <a:rPr lang="en-US" dirty="0" smtClean="0">
                <a:ea typeface="Calibri" pitchFamily="34" charset="0"/>
                <a:cs typeface="Calibri" pitchFamily="34" charset="0"/>
              </a:rPr>
              <a:t>Accounts for over 90% of pediatric infections.</a:t>
            </a:r>
          </a:p>
          <a:p>
            <a:endParaRPr lang="en-US" dirty="0"/>
          </a:p>
        </p:txBody>
      </p:sp>
    </p:spTree>
    <p:extLst>
      <p:ext uri="{BB962C8B-B14F-4D97-AF65-F5344CB8AC3E}">
        <p14:creationId xmlns:p14="http://schemas.microsoft.com/office/powerpoint/2010/main" val="20744856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Timing and Magnitude of </a:t>
            </a:r>
            <a:r>
              <a:rPr lang="en-US" dirty="0" err="1" smtClean="0"/>
              <a:t>MTCT</a:t>
            </a:r>
            <a:r>
              <a:rPr lang="en-US" dirty="0" smtClean="0"/>
              <a:t> of HIV</a:t>
            </a:r>
            <a:endParaRPr lang="en-US" dirty="0"/>
          </a:p>
        </p:txBody>
      </p:sp>
      <p:graphicFrame>
        <p:nvGraphicFramePr>
          <p:cNvPr id="4" name="Content Placeholder 3"/>
          <p:cNvGraphicFramePr>
            <a:graphicFrameLocks noGrp="1"/>
          </p:cNvGraphicFramePr>
          <p:nvPr>
            <p:ph sz="quarter" idx="1"/>
          </p:nvPr>
        </p:nvGraphicFramePr>
        <p:xfrm>
          <a:off x="457200" y="1828800"/>
          <a:ext cx="8229600" cy="4419600"/>
        </p:xfrm>
        <a:graphic>
          <a:graphicData uri="http://schemas.openxmlformats.org/drawingml/2006/table">
            <a:tbl>
              <a:tblPr firstRow="1" bandRow="1">
                <a:tableStyleId>{C083E6E3-FA7D-4D7B-A595-EF9225AFEA82}</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8392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smtClean="0">
                          <a:ln>
                            <a:noFill/>
                          </a:ln>
                          <a:effectLst/>
                        </a:rPr>
                        <a:t>Absolute risk of transmission  </a:t>
                      </a:r>
                    </a:p>
                    <a:p>
                      <a:endParaRPr lang="en-US" dirty="0"/>
                    </a:p>
                  </a:txBody>
                  <a:tcPr/>
                </a:tc>
                <a:extLst>
                  <a:ext uri="{0D108BD9-81ED-4DB2-BD59-A6C34878D82A}">
                    <a16:rowId xmlns:a16="http://schemas.microsoft.com/office/drawing/2014/main" val="10000"/>
                  </a:ext>
                </a:extLst>
              </a:tr>
              <a:tr h="883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During pregnancy</a:t>
                      </a:r>
                    </a:p>
                    <a:p>
                      <a:endParaRPr lang="en-US" dirty="0"/>
                    </a:p>
                  </a:txBody>
                  <a:tcPr/>
                </a:tc>
                <a:tc>
                  <a:txBody>
                    <a:bodyPr/>
                    <a:lstStyle/>
                    <a:p>
                      <a:r>
                        <a:rPr lang="en-US" dirty="0" smtClean="0"/>
                        <a:t>5-10%</a:t>
                      </a:r>
                      <a:endParaRPr lang="en-US" dirty="0"/>
                    </a:p>
                  </a:txBody>
                  <a:tcPr/>
                </a:tc>
                <a:extLst>
                  <a:ext uri="{0D108BD9-81ED-4DB2-BD59-A6C34878D82A}">
                    <a16:rowId xmlns:a16="http://schemas.microsoft.com/office/drawing/2014/main" val="10001"/>
                  </a:ext>
                </a:extLst>
              </a:tr>
              <a:tr h="883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During labour and delivery</a:t>
                      </a:r>
                    </a:p>
                    <a:p>
                      <a:endParaRPr lang="en-US" dirty="0"/>
                    </a:p>
                  </a:txBody>
                  <a:tcPr/>
                </a:tc>
                <a:tc>
                  <a:txBody>
                    <a:bodyPr/>
                    <a:lstStyle/>
                    <a:p>
                      <a:r>
                        <a:rPr lang="en-US" dirty="0" smtClean="0"/>
                        <a:t>10-20%</a:t>
                      </a:r>
                      <a:endParaRPr lang="en-US" dirty="0"/>
                    </a:p>
                  </a:txBody>
                  <a:tcPr/>
                </a:tc>
                <a:extLst>
                  <a:ext uri="{0D108BD9-81ED-4DB2-BD59-A6C34878D82A}">
                    <a16:rowId xmlns:a16="http://schemas.microsoft.com/office/drawing/2014/main" val="10002"/>
                  </a:ext>
                </a:extLst>
              </a:tr>
              <a:tr h="883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During breastfeeding</a:t>
                      </a:r>
                    </a:p>
                    <a:p>
                      <a:endParaRPr lang="en-US" dirty="0"/>
                    </a:p>
                  </a:txBody>
                  <a:tcPr/>
                </a:tc>
                <a:tc>
                  <a:txBody>
                    <a:bodyPr/>
                    <a:lstStyle/>
                    <a:p>
                      <a:r>
                        <a:rPr lang="en-US" dirty="0" smtClean="0"/>
                        <a:t>5-20%</a:t>
                      </a:r>
                      <a:endParaRPr lang="en-US" dirty="0"/>
                    </a:p>
                  </a:txBody>
                  <a:tcPr/>
                </a:tc>
                <a:extLst>
                  <a:ext uri="{0D108BD9-81ED-4DB2-BD59-A6C34878D82A}">
                    <a16:rowId xmlns:a16="http://schemas.microsoft.com/office/drawing/2014/main" val="10003"/>
                  </a:ext>
                </a:extLst>
              </a:tr>
              <a:tr h="883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000000"/>
                          </a:solidFill>
                          <a:effectLst/>
                          <a:latin typeface="Calibri" pitchFamily="34" charset="0"/>
                          <a:cs typeface="Arial" charset="0"/>
                        </a:rPr>
                        <a:t>Overall rate without PMTCT</a:t>
                      </a:r>
                    </a:p>
                    <a:p>
                      <a:endParaRPr lang="en-US" dirty="0"/>
                    </a:p>
                  </a:txBody>
                  <a:tcPr/>
                </a:tc>
                <a:tc>
                  <a:txBody>
                    <a:bodyPr/>
                    <a:lstStyle/>
                    <a:p>
                      <a:r>
                        <a:rPr lang="en-US" dirty="0" smtClean="0"/>
                        <a:t>25-40%</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995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LATERAL PALPATION</a:t>
            </a:r>
            <a:endParaRPr lang="en-US" b="1" dirty="0"/>
          </a:p>
        </p:txBody>
      </p:sp>
      <p:pic>
        <p:nvPicPr>
          <p:cNvPr id="9218" name="Picture 2"/>
          <p:cNvPicPr>
            <a:picLocks noGrp="1" noChangeAspect="1" noChangeArrowheads="1"/>
          </p:cNvPicPr>
          <p:nvPr>
            <p:ph idx="1"/>
          </p:nvPr>
        </p:nvPicPr>
        <p:blipFill>
          <a:blip r:embed="rId2"/>
          <a:srcRect/>
          <a:stretch>
            <a:fillRect/>
          </a:stretch>
        </p:blipFill>
        <p:spPr bwMode="auto">
          <a:xfrm>
            <a:off x="1676400" y="1219200"/>
            <a:ext cx="6096000" cy="4572000"/>
          </a:xfrm>
          <a:prstGeom prst="rect">
            <a:avLst/>
          </a:prstGeom>
          <a:noFill/>
          <a:ln w="9525">
            <a:noFill/>
            <a:miter lim="800000"/>
            <a:headEnd/>
            <a:tailEnd/>
          </a:ln>
          <a:effectLst/>
        </p:spPr>
      </p:pic>
    </p:spTree>
    <p:extLst>
      <p:ext uri="{BB962C8B-B14F-4D97-AF65-F5344CB8AC3E}">
        <p14:creationId xmlns:p14="http://schemas.microsoft.com/office/powerpoint/2010/main" val="2581628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KENYA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HIV prevalence in pregnancy is 6.3%</a:t>
            </a:r>
          </a:p>
          <a:p>
            <a:r>
              <a:rPr lang="en-US" dirty="0" smtClean="0"/>
              <a:t>~ 97,272 birth to HIV-infected Mothers</a:t>
            </a:r>
          </a:p>
          <a:p>
            <a:r>
              <a:rPr lang="en-US" dirty="0" smtClean="0"/>
              <a:t>~38,900 HIV positive infants </a:t>
            </a:r>
            <a:r>
              <a:rPr lang="en-US" dirty="0" err="1" smtClean="0"/>
              <a:t>p.a</a:t>
            </a:r>
            <a:r>
              <a:rPr lang="en-US" dirty="0" smtClean="0"/>
              <a:t> assuming 40% transmission without intervention</a:t>
            </a:r>
          </a:p>
          <a:p>
            <a:pPr>
              <a:buNone/>
            </a:pPr>
            <a:endParaRPr lang="en-US" dirty="0" smtClean="0"/>
          </a:p>
          <a:p>
            <a:pPr>
              <a:buNone/>
            </a:pPr>
            <a:r>
              <a:rPr lang="en-US" b="1" dirty="0" smtClean="0"/>
              <a:t>NB </a:t>
            </a:r>
            <a:r>
              <a:rPr lang="en-US" dirty="0" smtClean="0"/>
              <a:t>:The target in Kenya is </a:t>
            </a:r>
            <a:r>
              <a:rPr lang="en-US" dirty="0" err="1" smtClean="0"/>
              <a:t>EMTCT</a:t>
            </a:r>
            <a:r>
              <a:rPr lang="en-US" dirty="0" smtClean="0"/>
              <a:t>( Elimination of Mother to Child Transmission of HIV/AIDS)</a:t>
            </a:r>
          </a:p>
          <a:p>
            <a:pPr>
              <a:buNone/>
            </a:pPr>
            <a:r>
              <a:rPr lang="en-US" dirty="0" smtClean="0"/>
              <a:t>I.e. (</a:t>
            </a:r>
            <a:r>
              <a:rPr lang="en-US" dirty="0" err="1" smtClean="0"/>
              <a:t>MTCT</a:t>
            </a:r>
            <a:r>
              <a:rPr lang="en-US" dirty="0" smtClean="0"/>
              <a:t> rate of &lt;5% among breast feeding populations</a:t>
            </a:r>
          </a:p>
          <a:p>
            <a:pPr>
              <a:buNone/>
            </a:pPr>
            <a:r>
              <a:rPr lang="en-US" dirty="0" smtClean="0"/>
              <a:t>or 90% reduction in mother to child HIV transmission rates by 2015)</a:t>
            </a:r>
          </a:p>
        </p:txBody>
      </p:sp>
    </p:spTree>
    <p:extLst>
      <p:ext uri="{BB962C8B-B14F-4D97-AF65-F5344CB8AC3E}">
        <p14:creationId xmlns:p14="http://schemas.microsoft.com/office/powerpoint/2010/main" val="1966728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a:xfrm>
            <a:off x="381000" y="1"/>
            <a:ext cx="7647843" cy="1303338"/>
          </a:xfrm>
        </p:spPr>
        <p:txBody>
          <a:bodyPr>
            <a:noAutofit/>
          </a:bodyPr>
          <a:lstStyle/>
          <a:p>
            <a:pPr eaLnBrk="1" hangingPunct="1"/>
            <a:r>
              <a:rPr lang="en-US" sz="4000" b="1" dirty="0" smtClean="0">
                <a:solidFill>
                  <a:srgbClr val="000000"/>
                </a:solidFill>
              </a:rPr>
              <a:t>Preventing mother-to-child transmission (PMTCT) of HIV</a:t>
            </a:r>
            <a:endParaRPr lang="en-GB" sz="4000" b="1" dirty="0" smtClean="0"/>
          </a:p>
        </p:txBody>
      </p:sp>
      <p:graphicFrame>
        <p:nvGraphicFramePr>
          <p:cNvPr id="5" name="Content Placeholder 4"/>
          <p:cNvGraphicFramePr>
            <a:graphicFrameLocks noGrp="1"/>
          </p:cNvGraphicFramePr>
          <p:nvPr>
            <p:ph sz="quarter" idx="1"/>
          </p:nvPr>
        </p:nvGraphicFramePr>
        <p:xfrm>
          <a:off x="228601" y="1341439"/>
          <a:ext cx="8686799" cy="5516561"/>
        </p:xfrm>
        <a:graphic>
          <a:graphicData uri="http://schemas.openxmlformats.org/drawingml/2006/table">
            <a:tbl>
              <a:tblPr firstRow="1" bandRow="1">
                <a:tableStyleId>{5C22544A-7EE6-4342-B048-85BDC9FD1C3A}</a:tableStyleId>
              </a:tblPr>
              <a:tblGrid>
                <a:gridCol w="1647496">
                  <a:extLst>
                    <a:ext uri="{9D8B030D-6E8A-4147-A177-3AD203B41FA5}">
                      <a16:colId xmlns:a16="http://schemas.microsoft.com/office/drawing/2014/main" val="20000"/>
                    </a:ext>
                  </a:extLst>
                </a:gridCol>
                <a:gridCol w="2546130">
                  <a:extLst>
                    <a:ext uri="{9D8B030D-6E8A-4147-A177-3AD203B41FA5}">
                      <a16:colId xmlns:a16="http://schemas.microsoft.com/office/drawing/2014/main" val="20001"/>
                    </a:ext>
                  </a:extLst>
                </a:gridCol>
                <a:gridCol w="2160606">
                  <a:extLst>
                    <a:ext uri="{9D8B030D-6E8A-4147-A177-3AD203B41FA5}">
                      <a16:colId xmlns:a16="http://schemas.microsoft.com/office/drawing/2014/main" val="20002"/>
                    </a:ext>
                  </a:extLst>
                </a:gridCol>
                <a:gridCol w="2332567">
                  <a:extLst>
                    <a:ext uri="{9D8B030D-6E8A-4147-A177-3AD203B41FA5}">
                      <a16:colId xmlns:a16="http://schemas.microsoft.com/office/drawing/2014/main" val="20003"/>
                    </a:ext>
                  </a:extLst>
                </a:gridCol>
              </a:tblGrid>
              <a:tr h="57068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dirty="0" smtClean="0"/>
                        <a:t>Risk factors for MTCT</a:t>
                      </a:r>
                    </a:p>
                  </a:txBody>
                  <a:tcPr marL="91428" marR="91428" marT="45717" marB="45717"/>
                </a:tc>
                <a:tc hMerge="1">
                  <a:txBody>
                    <a:bodyPr/>
                    <a:lstStyle/>
                    <a:p>
                      <a:endParaRPr lang="en-GB" sz="1400" dirty="0"/>
                    </a:p>
                  </a:txBody>
                  <a:tcPr marL="99060" marR="99060" marT="45723" marB="45723"/>
                </a:tc>
                <a:tc hMerge="1">
                  <a:txBody>
                    <a:bodyPr/>
                    <a:lstStyle/>
                    <a:p>
                      <a:endParaRPr lang="en-GB" sz="1400" dirty="0"/>
                    </a:p>
                  </a:txBody>
                  <a:tcPr marL="99060" marR="99060" marT="45723" marB="45723"/>
                </a:tc>
                <a:tc hMerge="1">
                  <a:txBody>
                    <a:bodyPr/>
                    <a:lstStyle/>
                    <a:p>
                      <a:endParaRPr lang="en-GB" sz="1400" dirty="0"/>
                    </a:p>
                  </a:txBody>
                  <a:tcPr marL="99060" marR="99060" marT="45723" marB="45723"/>
                </a:tc>
                <a:extLst>
                  <a:ext uri="{0D108BD9-81ED-4DB2-BD59-A6C34878D82A}">
                    <a16:rowId xmlns:a16="http://schemas.microsoft.com/office/drawing/2014/main" val="10000"/>
                  </a:ext>
                </a:extLst>
              </a:tr>
              <a:tr h="646771">
                <a:tc>
                  <a:txBody>
                    <a:bodyPr/>
                    <a:lstStyle/>
                    <a:p>
                      <a:r>
                        <a:rPr lang="en-GB" sz="1400" b="1" dirty="0" smtClean="0"/>
                        <a:t>Viral/</a:t>
                      </a:r>
                    </a:p>
                    <a:p>
                      <a:r>
                        <a:rPr lang="en-GB" sz="1400" b="1" dirty="0" smtClean="0"/>
                        <a:t>Immunological</a:t>
                      </a:r>
                      <a:endParaRPr lang="en-GB" sz="1400" b="1" dirty="0"/>
                    </a:p>
                  </a:txBody>
                  <a:tcPr marL="91428" marR="91428" marT="45717" marB="45717"/>
                </a:tc>
                <a:tc>
                  <a:txBody>
                    <a:bodyPr/>
                    <a:lstStyle/>
                    <a:p>
                      <a:r>
                        <a:rPr lang="en-GB" sz="1400" b="1" dirty="0" smtClean="0"/>
                        <a:t>Maternal</a:t>
                      </a:r>
                      <a:endParaRPr lang="en-GB" sz="1400" b="1" dirty="0"/>
                    </a:p>
                  </a:txBody>
                  <a:tcPr marL="91428" marR="91428" marT="45717" marB="45717"/>
                </a:tc>
                <a:tc>
                  <a:txBody>
                    <a:bodyPr/>
                    <a:lstStyle/>
                    <a:p>
                      <a:r>
                        <a:rPr lang="en-GB" sz="1400" b="1" dirty="0" smtClean="0"/>
                        <a:t>Obstetric factors</a:t>
                      </a:r>
                      <a:endParaRPr lang="en-GB" sz="1400" b="1" dirty="0"/>
                    </a:p>
                  </a:txBody>
                  <a:tcPr marL="91428" marR="91428" marT="45717" marB="45717"/>
                </a:tc>
                <a:tc>
                  <a:txBody>
                    <a:bodyPr/>
                    <a:lstStyle/>
                    <a:p>
                      <a:r>
                        <a:rPr lang="en-GB" sz="1400" b="1" dirty="0" smtClean="0"/>
                        <a:t>Infant</a:t>
                      </a:r>
                      <a:endParaRPr lang="en-GB" sz="1400" b="1" dirty="0"/>
                    </a:p>
                  </a:txBody>
                  <a:tcPr marL="91428" marR="91428" marT="45717" marB="45717"/>
                </a:tc>
                <a:extLst>
                  <a:ext uri="{0D108BD9-81ED-4DB2-BD59-A6C34878D82A}">
                    <a16:rowId xmlns:a16="http://schemas.microsoft.com/office/drawing/2014/main" val="10001"/>
                  </a:ext>
                </a:extLst>
              </a:tr>
              <a:tr h="646771">
                <a:tc>
                  <a:txBody>
                    <a:bodyPr/>
                    <a:lstStyle/>
                    <a:p>
                      <a:r>
                        <a:rPr lang="en-GB" sz="1400" dirty="0" smtClean="0"/>
                        <a:t>High</a:t>
                      </a:r>
                      <a:r>
                        <a:rPr lang="en-GB" sz="1400" baseline="0" dirty="0" smtClean="0"/>
                        <a:t> viral load</a:t>
                      </a:r>
                      <a:endParaRPr lang="en-GB" sz="1400" dirty="0"/>
                    </a:p>
                  </a:txBody>
                  <a:tcPr marL="91428" marR="91428" marT="45717" marB="45717"/>
                </a:tc>
                <a:tc>
                  <a:txBody>
                    <a:bodyPr/>
                    <a:lstStyle/>
                    <a:p>
                      <a:r>
                        <a:rPr lang="en-GB" sz="1400" dirty="0" smtClean="0"/>
                        <a:t>Multiple sexual partners</a:t>
                      </a:r>
                      <a:endParaRPr lang="en-GB" sz="1400" dirty="0"/>
                    </a:p>
                  </a:txBody>
                  <a:tcPr marL="91428" marR="91428" marT="45717" marB="45717"/>
                </a:tc>
                <a:tc>
                  <a:txBody>
                    <a:bodyPr/>
                    <a:lstStyle/>
                    <a:p>
                      <a:r>
                        <a:rPr lang="en-GB" sz="1400" dirty="0" smtClean="0"/>
                        <a:t>Invasive foetal monitoring </a:t>
                      </a:r>
                      <a:endParaRPr lang="en-GB" sz="1400" dirty="0"/>
                    </a:p>
                  </a:txBody>
                  <a:tcPr marL="91428" marR="91428" marT="45717" marB="45717"/>
                </a:tc>
                <a:tc>
                  <a:txBody>
                    <a:bodyPr/>
                    <a:lstStyle/>
                    <a:p>
                      <a:r>
                        <a:rPr lang="en-GB" sz="1400" dirty="0" smtClean="0"/>
                        <a:t>Preterm delivery</a:t>
                      </a:r>
                    </a:p>
                    <a:p>
                      <a:r>
                        <a:rPr lang="en-GB" sz="1400" dirty="0" smtClean="0"/>
                        <a:t>Low birth weight</a:t>
                      </a:r>
                      <a:endParaRPr lang="en-GB" sz="1400" dirty="0"/>
                    </a:p>
                  </a:txBody>
                  <a:tcPr marL="91428" marR="91428" marT="45717" marB="45717"/>
                </a:tc>
                <a:extLst>
                  <a:ext uri="{0D108BD9-81ED-4DB2-BD59-A6C34878D82A}">
                    <a16:rowId xmlns:a16="http://schemas.microsoft.com/office/drawing/2014/main" val="10002"/>
                  </a:ext>
                </a:extLst>
              </a:tr>
              <a:tr h="1179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New infection in pregnancy</a:t>
                      </a:r>
                    </a:p>
                    <a:p>
                      <a:r>
                        <a:rPr lang="en-GB" sz="1400" dirty="0" smtClean="0"/>
                        <a:t>Breastfeeding</a:t>
                      </a:r>
                      <a:r>
                        <a:rPr lang="en-GB" sz="1400" baseline="0" dirty="0" smtClean="0"/>
                        <a:t>  period</a:t>
                      </a:r>
                      <a:endParaRPr lang="en-GB" sz="1400" dirty="0"/>
                    </a:p>
                  </a:txBody>
                  <a:tcPr marL="91428" marR="91428" marT="45717" marB="45717"/>
                </a:tc>
                <a:tc>
                  <a:txBody>
                    <a:bodyPr/>
                    <a:lstStyle/>
                    <a:p>
                      <a:r>
                        <a:rPr lang="en-GB" sz="1400" dirty="0" smtClean="0"/>
                        <a:t>Unprotected sex with HIV infected partner</a:t>
                      </a:r>
                    </a:p>
                  </a:txBody>
                  <a:tcPr marL="91428" marR="91428" marT="45717" marB="45717"/>
                </a:tc>
                <a:tc>
                  <a:txBody>
                    <a:bodyPr/>
                    <a:lstStyle/>
                    <a:p>
                      <a:r>
                        <a:rPr lang="en-GB" sz="1400" dirty="0" smtClean="0"/>
                        <a:t>PROM (&gt; 4 hours)</a:t>
                      </a:r>
                      <a:endParaRPr lang="en-GB" sz="1400" dirty="0"/>
                    </a:p>
                  </a:txBody>
                  <a:tcPr marL="91428" marR="91428" marT="45717" marB="45717"/>
                </a:tc>
                <a:tc>
                  <a:txBody>
                    <a:bodyPr/>
                    <a:lstStyle/>
                    <a:p>
                      <a:r>
                        <a:rPr lang="en-GB" sz="1400" dirty="0" smtClean="0"/>
                        <a:t>Neonatal birth injuries</a:t>
                      </a:r>
                    </a:p>
                    <a:p>
                      <a:r>
                        <a:rPr lang="en-GB" sz="1400" dirty="0" smtClean="0"/>
                        <a:t>Oral candidiasis/sores</a:t>
                      </a:r>
                      <a:endParaRPr lang="en-GB" sz="1400" dirty="0"/>
                    </a:p>
                  </a:txBody>
                  <a:tcPr marL="91428" marR="91428" marT="45717" marB="45717"/>
                </a:tc>
                <a:extLst>
                  <a:ext uri="{0D108BD9-81ED-4DB2-BD59-A6C34878D82A}">
                    <a16:rowId xmlns:a16="http://schemas.microsoft.com/office/drawing/2014/main" val="10003"/>
                  </a:ext>
                </a:extLst>
              </a:tr>
              <a:tr h="91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Advanced</a:t>
                      </a:r>
                      <a:r>
                        <a:rPr lang="en-GB" sz="1400" baseline="0" dirty="0" smtClean="0"/>
                        <a:t> HIV clinical stage</a:t>
                      </a:r>
                      <a:endParaRPr lang="en-GB" sz="1400" dirty="0" smtClean="0"/>
                    </a:p>
                    <a:p>
                      <a:endParaRPr lang="en-GB" sz="1400" dirty="0"/>
                    </a:p>
                  </a:txBody>
                  <a:tcPr marL="91428" marR="91428" marT="45717" marB="45717"/>
                </a:tc>
                <a:tc>
                  <a:txBody>
                    <a:bodyPr/>
                    <a:lstStyle/>
                    <a:p>
                      <a:r>
                        <a:rPr lang="en-GB" sz="1400" dirty="0" smtClean="0"/>
                        <a:t>STIs and Malaria in pregnancy</a:t>
                      </a:r>
                      <a:endParaRPr lang="en-GB" sz="1400" dirty="0"/>
                    </a:p>
                  </a:txBody>
                  <a:tcPr marL="91428" marR="91428" marT="45717" marB="45717"/>
                </a:tc>
                <a:tc>
                  <a:txBody>
                    <a:bodyPr/>
                    <a:lstStyle/>
                    <a:p>
                      <a:r>
                        <a:rPr lang="en-GB" sz="1400" dirty="0" smtClean="0"/>
                        <a:t>Version </a:t>
                      </a:r>
                      <a:r>
                        <a:rPr lang="en-GB" sz="1400" baseline="0" dirty="0" smtClean="0"/>
                        <a:t> (Includes abdominal massage),</a:t>
                      </a:r>
                    </a:p>
                    <a:p>
                      <a:r>
                        <a:rPr lang="en-GB" sz="1400" dirty="0" smtClean="0"/>
                        <a:t>Routine episiotomy</a:t>
                      </a:r>
                    </a:p>
                  </a:txBody>
                  <a:tcPr marL="91428" marR="91428" marT="45717" marB="45717"/>
                </a:tc>
                <a:tc>
                  <a:txBody>
                    <a:bodyPr/>
                    <a:lstStyle/>
                    <a:p>
                      <a:r>
                        <a:rPr lang="en-GB" sz="1400" dirty="0" smtClean="0"/>
                        <a:t>Vigorous </a:t>
                      </a:r>
                      <a:r>
                        <a:rPr lang="en-GB" sz="1400" dirty="0" err="1" smtClean="0"/>
                        <a:t>naso</a:t>
                      </a:r>
                      <a:r>
                        <a:rPr lang="en-GB" sz="1400" dirty="0" smtClean="0"/>
                        <a:t>-gastric suction</a:t>
                      </a:r>
                      <a:endParaRPr lang="en-GB" sz="1400" dirty="0"/>
                    </a:p>
                  </a:txBody>
                  <a:tcPr marL="91428" marR="91428" marT="45717" marB="45717"/>
                </a:tc>
                <a:extLst>
                  <a:ext uri="{0D108BD9-81ED-4DB2-BD59-A6C34878D82A}">
                    <a16:rowId xmlns:a16="http://schemas.microsoft.com/office/drawing/2014/main" val="10004"/>
                  </a:ext>
                </a:extLst>
              </a:tr>
              <a:tr h="913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Low CD4 count</a:t>
                      </a:r>
                    </a:p>
                  </a:txBody>
                  <a:tcPr marL="91428" marR="91428" marT="45717" marB="45717"/>
                </a:tc>
                <a:tc>
                  <a:txBody>
                    <a:bodyPr/>
                    <a:lstStyle/>
                    <a:p>
                      <a:r>
                        <a:rPr lang="en-GB" sz="1400" dirty="0" smtClean="0"/>
                        <a:t>Not on ARVS</a:t>
                      </a:r>
                    </a:p>
                    <a:p>
                      <a:r>
                        <a:rPr lang="en-GB" sz="1400" dirty="0" smtClean="0"/>
                        <a:t>Vitamin A deficiency</a:t>
                      </a:r>
                    </a:p>
                    <a:p>
                      <a:r>
                        <a:rPr lang="en-GB" sz="1400" dirty="0" smtClean="0"/>
                        <a:t>Mastitis/abscess</a:t>
                      </a:r>
                      <a:endParaRPr lang="en-GB" sz="1400" dirty="0"/>
                    </a:p>
                  </a:txBody>
                  <a:tcPr marL="91428" marR="91428" marT="45717" marB="45717"/>
                </a:tc>
                <a:tc>
                  <a:txBody>
                    <a:bodyPr/>
                    <a:lstStyle/>
                    <a:p>
                      <a:r>
                        <a:rPr lang="en-GB" sz="1400" dirty="0" smtClean="0"/>
                        <a:t>APH</a:t>
                      </a:r>
                      <a:endParaRPr lang="en-GB" sz="1400" dirty="0"/>
                    </a:p>
                  </a:txBody>
                  <a:tcPr marL="91428" marR="91428" marT="45717" marB="45717"/>
                </a:tc>
                <a:tc>
                  <a:txBody>
                    <a:bodyPr/>
                    <a:lstStyle/>
                    <a:p>
                      <a:r>
                        <a:rPr lang="en-GB" sz="1400" dirty="0" smtClean="0"/>
                        <a:t>Mixed feeding (Increases</a:t>
                      </a:r>
                      <a:r>
                        <a:rPr lang="en-GB" sz="1400" baseline="0" dirty="0" smtClean="0"/>
                        <a:t> MTCT by 10 times)</a:t>
                      </a:r>
                      <a:endParaRPr lang="en-GB" sz="1400" dirty="0"/>
                    </a:p>
                  </a:txBody>
                  <a:tcPr marL="91428" marR="91428" marT="45717" marB="45717"/>
                </a:tc>
                <a:extLst>
                  <a:ext uri="{0D108BD9-81ED-4DB2-BD59-A6C34878D82A}">
                    <a16:rowId xmlns:a16="http://schemas.microsoft.com/office/drawing/2014/main" val="10005"/>
                  </a:ext>
                </a:extLst>
              </a:tr>
              <a:tr h="646771">
                <a:tc>
                  <a:txBody>
                    <a:bodyPr/>
                    <a:lstStyle/>
                    <a:p>
                      <a:r>
                        <a:rPr lang="en-GB" sz="1400" dirty="0" smtClean="0"/>
                        <a:t>_</a:t>
                      </a:r>
                      <a:endParaRPr lang="en-GB" sz="1400" dirty="0"/>
                    </a:p>
                  </a:txBody>
                  <a:tcPr marL="91428" marR="91428" marT="45717" marB="45717"/>
                </a:tc>
                <a:tc>
                  <a:txBody>
                    <a:bodyPr/>
                    <a:lstStyle/>
                    <a:p>
                      <a:r>
                        <a:rPr lang="en-GB" sz="1400" dirty="0" smtClean="0"/>
                        <a:t>Alcohol and substance abuse</a:t>
                      </a:r>
                    </a:p>
                    <a:p>
                      <a:r>
                        <a:rPr lang="en-GB" sz="1400" dirty="0" smtClean="0"/>
                        <a:t>Cigarette smoking</a:t>
                      </a:r>
                      <a:endParaRPr lang="en-GB" sz="1400" dirty="0"/>
                    </a:p>
                  </a:txBody>
                  <a:tcPr marL="91428" marR="91428" marT="45717" marB="45717"/>
                </a:tc>
                <a:tc>
                  <a:txBody>
                    <a:bodyPr/>
                    <a:lstStyle/>
                    <a:p>
                      <a:r>
                        <a:rPr lang="en-GB" sz="1400" dirty="0" smtClean="0"/>
                        <a:t>Instrumental delivery (forceps, vacuum)</a:t>
                      </a:r>
                      <a:endParaRPr lang="en-GB" sz="1400" dirty="0"/>
                    </a:p>
                  </a:txBody>
                  <a:tcPr marL="91428" marR="91428" marT="45717" marB="45717"/>
                </a:tc>
                <a:tc>
                  <a:txBody>
                    <a:bodyPr/>
                    <a:lstStyle/>
                    <a:p>
                      <a:r>
                        <a:rPr lang="en-GB" sz="1400" dirty="0" smtClean="0"/>
                        <a:t>Breastfeeding without ARV</a:t>
                      </a:r>
                      <a:endParaRPr lang="en-GB" sz="1400" dirty="0"/>
                    </a:p>
                  </a:txBody>
                  <a:tcPr marL="91428" marR="91428" marT="45717" marB="4571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2143735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idx="4294967295"/>
          </p:nvPr>
        </p:nvSpPr>
        <p:spPr>
          <a:xfrm>
            <a:off x="2135188" y="665163"/>
            <a:ext cx="7008812" cy="534987"/>
          </a:xfrm>
        </p:spPr>
        <p:txBody>
          <a:bodyPr lIns="92075" tIns="46038" rIns="92075" bIns="46038"/>
          <a:lstStyle/>
          <a:p>
            <a:pPr eaLnBrk="1" hangingPunct="1"/>
            <a:r>
              <a:rPr lang="en-US" sz="2800" b="1" dirty="0" smtClean="0"/>
              <a:t>PMTCT: Four-Pronged Approach</a:t>
            </a:r>
          </a:p>
        </p:txBody>
      </p:sp>
      <p:sp>
        <p:nvSpPr>
          <p:cNvPr id="30724" name="AutoShape 3"/>
          <p:cNvSpPr>
            <a:spLocks noChangeArrowheads="1"/>
          </p:cNvSpPr>
          <p:nvPr/>
        </p:nvSpPr>
        <p:spPr bwMode="auto">
          <a:xfrm>
            <a:off x="4114800" y="3124200"/>
            <a:ext cx="914400" cy="1219200"/>
          </a:xfrm>
          <a:prstGeom prst="plus">
            <a:avLst>
              <a:gd name="adj" fmla="val 25000"/>
            </a:avLst>
          </a:prstGeom>
          <a:gradFill rotWithShape="1">
            <a:gsLst>
              <a:gs pos="0">
                <a:srgbClr val="DCEBF5"/>
              </a:gs>
              <a:gs pos="3999">
                <a:srgbClr val="83A7C3"/>
              </a:gs>
              <a:gs pos="6500">
                <a:srgbClr val="768FB9"/>
              </a:gs>
              <a:gs pos="10501">
                <a:srgbClr val="83A7C3"/>
              </a:gs>
              <a:gs pos="25999">
                <a:srgbClr val="FFFFFF"/>
              </a:gs>
              <a:gs pos="28000">
                <a:srgbClr val="9C6563"/>
              </a:gs>
              <a:gs pos="28999">
                <a:srgbClr val="80302D"/>
              </a:gs>
              <a:gs pos="35501">
                <a:srgbClr val="C0524E"/>
              </a:gs>
              <a:gs pos="47000">
                <a:srgbClr val="EBDAD4"/>
              </a:gs>
              <a:gs pos="50000">
                <a:srgbClr val="55261C"/>
              </a:gs>
              <a:gs pos="53000">
                <a:srgbClr val="EBDAD4"/>
              </a:gs>
              <a:gs pos="64500">
                <a:srgbClr val="C0524E"/>
              </a:gs>
              <a:gs pos="71001">
                <a:srgbClr val="80302D"/>
              </a:gs>
              <a:gs pos="72000">
                <a:srgbClr val="9C6563"/>
              </a:gs>
              <a:gs pos="74001">
                <a:srgbClr val="FFFFFF"/>
              </a:gs>
              <a:gs pos="89500">
                <a:srgbClr val="83A7C3"/>
              </a:gs>
              <a:gs pos="93500">
                <a:srgbClr val="768FB9"/>
              </a:gs>
              <a:gs pos="96001">
                <a:srgbClr val="83A7C3"/>
              </a:gs>
              <a:gs pos="100000">
                <a:srgbClr val="DCEBF5"/>
              </a:gs>
            </a:gsLst>
            <a:lin ang="5400000" scaled="1"/>
          </a:gradFill>
          <a:ln w="9525">
            <a:solidFill>
              <a:schemeClr val="tx1"/>
            </a:solidFill>
            <a:miter lim="800000"/>
            <a:headEnd/>
            <a:tailEnd/>
          </a:ln>
        </p:spPr>
        <p:txBody>
          <a:bodyPr wrap="none" anchor="ctr"/>
          <a:lstStyle/>
          <a:p>
            <a:pPr algn="ctr">
              <a:defRPr/>
            </a:pPr>
            <a:endParaRPr lang="sw-KE" sz="2400">
              <a:latin typeface="Tahoma" pitchFamily="34" charset="0"/>
              <a:ea typeface="+mn-ea"/>
            </a:endParaRPr>
          </a:p>
        </p:txBody>
      </p:sp>
      <p:sp>
        <p:nvSpPr>
          <p:cNvPr id="402436" name="AutoShape 4"/>
          <p:cNvSpPr>
            <a:spLocks noChangeArrowheads="1"/>
          </p:cNvSpPr>
          <p:nvPr/>
        </p:nvSpPr>
        <p:spPr bwMode="auto">
          <a:xfrm>
            <a:off x="3175489" y="4748214"/>
            <a:ext cx="3758711" cy="1423986"/>
          </a:xfrm>
          <a:prstGeom prst="roundRect">
            <a:avLst>
              <a:gd name="adj" fmla="val 16667"/>
            </a:avLst>
          </a:prstGeom>
          <a:solidFill>
            <a:schemeClr val="accent5">
              <a:lumMod val="60000"/>
              <a:lumOff val="40000"/>
            </a:schemeClr>
          </a:solidFill>
          <a:ln w="57150">
            <a:solidFill>
              <a:schemeClr val="tx1"/>
            </a:solidFill>
            <a:round/>
            <a:headEnd/>
            <a:tailEnd/>
          </a:ln>
          <a:effectLst/>
        </p:spPr>
        <p:txBody>
          <a:bodyPr wrap="none" anchor="ctr"/>
          <a:lstStyle/>
          <a:p>
            <a:pPr algn="ctr">
              <a:spcBef>
                <a:spcPct val="20000"/>
              </a:spcBef>
              <a:buClr>
                <a:schemeClr val="folHlink"/>
              </a:buClr>
              <a:buSzPct val="60000"/>
              <a:buFont typeface="Wingdings" pitchFamily="2" charset="2"/>
              <a:buNone/>
              <a:defRPr/>
            </a:pPr>
            <a:endParaRPr lang="en-US" sz="2200" b="1" dirty="0">
              <a:effectLst>
                <a:outerShdw blurRad="38100" dist="38100" dir="2700000" algn="tl">
                  <a:srgbClr val="000000"/>
                </a:outerShdw>
              </a:effectLst>
              <a:latin typeface="Tahoma" pitchFamily="34" charset="0"/>
              <a:ea typeface="+mn-ea"/>
            </a:endParaRP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000000"/>
                  </a:outerShdw>
                </a:effectLst>
                <a:latin typeface="Tahoma" pitchFamily="34" charset="0"/>
                <a:ea typeface="+mn-ea"/>
              </a:rPr>
              <a:t>Prong 3: </a:t>
            </a: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000000"/>
                  </a:outerShdw>
                </a:effectLst>
                <a:latin typeface="Tahoma" pitchFamily="34" charset="0"/>
                <a:ea typeface="+mn-ea"/>
              </a:rPr>
              <a:t>PMTCT interventions </a:t>
            </a: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000000"/>
                  </a:outerShdw>
                </a:effectLst>
                <a:latin typeface="Tahoma" pitchFamily="34" charset="0"/>
                <a:ea typeface="+mn-ea"/>
              </a:rPr>
              <a:t>among Infected Women</a:t>
            </a:r>
          </a:p>
          <a:p>
            <a:pPr algn="ctr">
              <a:defRPr/>
            </a:pPr>
            <a:endParaRPr lang="en-US" u="sng" dirty="0">
              <a:latin typeface="Tahoma" pitchFamily="34" charset="0"/>
              <a:ea typeface="+mn-ea"/>
            </a:endParaRPr>
          </a:p>
        </p:txBody>
      </p:sp>
      <p:sp>
        <p:nvSpPr>
          <p:cNvPr id="402437" name="AutoShape 5"/>
          <p:cNvSpPr>
            <a:spLocks noChangeArrowheads="1"/>
          </p:cNvSpPr>
          <p:nvPr/>
        </p:nvSpPr>
        <p:spPr bwMode="auto">
          <a:xfrm>
            <a:off x="5334000" y="3124200"/>
            <a:ext cx="3352800" cy="1219200"/>
          </a:xfrm>
          <a:prstGeom prst="roundRect">
            <a:avLst>
              <a:gd name="adj" fmla="val 16667"/>
            </a:avLst>
          </a:prstGeom>
          <a:solidFill>
            <a:srgbClr val="FF9900"/>
          </a:solidFill>
          <a:ln w="57150">
            <a:solidFill>
              <a:schemeClr val="tx1"/>
            </a:solidFill>
            <a:round/>
            <a:headEnd/>
            <a:tailEnd/>
          </a:ln>
        </p:spPr>
        <p:txBody>
          <a:bodyPr wrap="none" anchor="ctr"/>
          <a:lstStyle/>
          <a:p>
            <a:pPr algn="ctr">
              <a:defRPr/>
            </a:pPr>
            <a:r>
              <a:rPr lang="en-US" sz="2200" b="1" dirty="0">
                <a:effectLst>
                  <a:outerShdw blurRad="38100" dist="38100" dir="2700000" algn="tl">
                    <a:srgbClr val="FFFFFF"/>
                  </a:outerShdw>
                </a:effectLst>
                <a:latin typeface="Tahoma" pitchFamily="34" charset="0"/>
              </a:rPr>
              <a:t>Prong 2: Prevent</a:t>
            </a:r>
          </a:p>
          <a:p>
            <a:pPr algn="ctr">
              <a:defRPr/>
            </a:pPr>
            <a:r>
              <a:rPr lang="en-US" sz="2200" b="1" dirty="0">
                <a:effectLst>
                  <a:outerShdw blurRad="38100" dist="38100" dir="2700000" algn="tl">
                    <a:srgbClr val="FFFFFF"/>
                  </a:outerShdw>
                </a:effectLst>
                <a:latin typeface="Tahoma" pitchFamily="34" charset="0"/>
              </a:rPr>
              <a:t>Unwanted Pregnancies </a:t>
            </a:r>
          </a:p>
          <a:p>
            <a:pPr algn="ctr">
              <a:defRPr/>
            </a:pPr>
            <a:r>
              <a:rPr lang="en-US" sz="2200" b="1" dirty="0">
                <a:effectLst>
                  <a:outerShdw blurRad="38100" dist="38100" dir="2700000" algn="tl">
                    <a:srgbClr val="FFFFFF"/>
                  </a:outerShdw>
                </a:effectLst>
                <a:latin typeface="Tahoma" pitchFamily="34" charset="0"/>
              </a:rPr>
              <a:t>among </a:t>
            </a:r>
            <a:r>
              <a:rPr lang="en-US" sz="2200" b="1" dirty="0" err="1">
                <a:effectLst>
                  <a:outerShdw blurRad="38100" dist="38100" dir="2700000" algn="tl">
                    <a:srgbClr val="FFFFFF"/>
                  </a:outerShdw>
                </a:effectLst>
                <a:latin typeface="Tahoma" pitchFamily="34" charset="0"/>
              </a:rPr>
              <a:t>HIV+ve</a:t>
            </a:r>
            <a:r>
              <a:rPr lang="en-US" sz="2200" b="1" dirty="0">
                <a:effectLst>
                  <a:outerShdw blurRad="38100" dist="38100" dir="2700000" algn="tl">
                    <a:srgbClr val="FFFFFF"/>
                  </a:outerShdw>
                </a:effectLst>
                <a:latin typeface="Tahoma" pitchFamily="34" charset="0"/>
              </a:rPr>
              <a:t> women</a:t>
            </a:r>
          </a:p>
        </p:txBody>
      </p:sp>
      <p:sp>
        <p:nvSpPr>
          <p:cNvPr id="402438" name="AutoShape 6"/>
          <p:cNvSpPr>
            <a:spLocks noChangeArrowheads="1"/>
          </p:cNvSpPr>
          <p:nvPr/>
        </p:nvSpPr>
        <p:spPr bwMode="auto">
          <a:xfrm>
            <a:off x="915866" y="2933700"/>
            <a:ext cx="2894134" cy="1562100"/>
          </a:xfrm>
          <a:prstGeom prst="roundRect">
            <a:avLst>
              <a:gd name="adj" fmla="val 16667"/>
            </a:avLst>
          </a:prstGeom>
          <a:solidFill>
            <a:srgbClr val="92D050"/>
          </a:solidFill>
          <a:ln w="57150">
            <a:solidFill>
              <a:schemeClr val="tx1"/>
            </a:solidFill>
            <a:round/>
            <a:headEnd/>
            <a:tailEnd/>
          </a:ln>
        </p:spPr>
        <p:txBody>
          <a:bodyPr wrap="none" anchor="ctr"/>
          <a:lstStyle/>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FFFFFF"/>
                  </a:outerShdw>
                </a:effectLst>
                <a:latin typeface="Tahoma" pitchFamily="34" charset="0"/>
              </a:rPr>
              <a:t>Prong 4:</a:t>
            </a: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FFFFFF"/>
                  </a:outerShdw>
                </a:effectLst>
                <a:latin typeface="Tahoma" pitchFamily="34" charset="0"/>
              </a:rPr>
              <a:t>Care &amp; Treatment for</a:t>
            </a: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FFFFFF"/>
                  </a:outerShdw>
                </a:effectLst>
                <a:latin typeface="Tahoma" pitchFamily="34" charset="0"/>
              </a:rPr>
              <a:t> HIV infected Women </a:t>
            </a:r>
          </a:p>
          <a:p>
            <a:pPr algn="ctr">
              <a:spcBef>
                <a:spcPct val="20000"/>
              </a:spcBef>
              <a:buClr>
                <a:schemeClr val="folHlink"/>
              </a:buClr>
              <a:buSzPct val="60000"/>
              <a:buFont typeface="Wingdings" pitchFamily="2" charset="2"/>
              <a:buNone/>
              <a:defRPr/>
            </a:pPr>
            <a:r>
              <a:rPr lang="en-US" sz="2200" b="1" dirty="0">
                <a:effectLst>
                  <a:outerShdw blurRad="38100" dist="38100" dir="2700000" algn="tl">
                    <a:srgbClr val="FFFFFF"/>
                  </a:outerShdw>
                </a:effectLst>
                <a:latin typeface="Tahoma" pitchFamily="34" charset="0"/>
              </a:rPr>
              <a:t>&amp; their families</a:t>
            </a:r>
          </a:p>
        </p:txBody>
      </p:sp>
      <p:sp>
        <p:nvSpPr>
          <p:cNvPr id="402439" name="AutoShape 7"/>
          <p:cNvSpPr>
            <a:spLocks noChangeArrowheads="1"/>
          </p:cNvSpPr>
          <p:nvPr/>
        </p:nvSpPr>
        <p:spPr bwMode="auto">
          <a:xfrm>
            <a:off x="3175489" y="1557338"/>
            <a:ext cx="3301511" cy="1193800"/>
          </a:xfrm>
          <a:prstGeom prst="roundRect">
            <a:avLst>
              <a:gd name="adj" fmla="val 16667"/>
            </a:avLst>
          </a:prstGeom>
          <a:solidFill>
            <a:srgbClr val="3366FF"/>
          </a:solidFill>
          <a:ln w="57150">
            <a:solidFill>
              <a:schemeClr val="tx1"/>
            </a:solidFill>
            <a:round/>
            <a:headEnd/>
            <a:tailEnd/>
          </a:ln>
        </p:spPr>
        <p:txBody>
          <a:bodyPr wrap="none" anchor="ctr"/>
          <a:lstStyle/>
          <a:p>
            <a:pPr algn="ctr">
              <a:spcBef>
                <a:spcPct val="20000"/>
              </a:spcBef>
              <a:buClr>
                <a:schemeClr val="folHlink"/>
              </a:buClr>
              <a:buSzPct val="60000"/>
              <a:buFont typeface="Wingdings" pitchFamily="2" charset="2"/>
              <a:buNone/>
              <a:defRPr/>
            </a:pPr>
            <a:r>
              <a:rPr lang="en-US" sz="2200" b="1" dirty="0">
                <a:solidFill>
                  <a:srgbClr val="FFFF00"/>
                </a:solidFill>
                <a:effectLst>
                  <a:outerShdw blurRad="38100" dist="38100" dir="2700000" algn="tl">
                    <a:srgbClr val="000000"/>
                  </a:outerShdw>
                </a:effectLst>
                <a:latin typeface="Tahoma" pitchFamily="34" charset="0"/>
              </a:rPr>
              <a:t>Prong 1: </a:t>
            </a:r>
          </a:p>
          <a:p>
            <a:pPr algn="ctr">
              <a:spcBef>
                <a:spcPct val="20000"/>
              </a:spcBef>
              <a:buClr>
                <a:schemeClr val="folHlink"/>
              </a:buClr>
              <a:buSzPct val="60000"/>
              <a:buFont typeface="Wingdings" pitchFamily="2" charset="2"/>
              <a:buNone/>
              <a:defRPr/>
            </a:pPr>
            <a:r>
              <a:rPr lang="en-US" sz="2200" b="1" dirty="0">
                <a:solidFill>
                  <a:srgbClr val="FFFF00"/>
                </a:solidFill>
                <a:effectLst>
                  <a:outerShdw blurRad="38100" dist="38100" dir="2700000" algn="tl">
                    <a:srgbClr val="000000"/>
                  </a:outerShdw>
                </a:effectLst>
                <a:latin typeface="Tahoma" pitchFamily="34" charset="0"/>
              </a:rPr>
              <a:t>Keep all Women HIV –ve</a:t>
            </a:r>
          </a:p>
          <a:p>
            <a:pPr algn="ctr">
              <a:defRPr/>
            </a:pPr>
            <a:endParaRPr lang="en-US" sz="2200" dirty="0">
              <a:effectLst>
                <a:outerShdw blurRad="38100" dist="38100" dir="2700000" algn="tl">
                  <a:srgbClr val="FFFFFF"/>
                </a:outerShdw>
              </a:effectLst>
              <a:latin typeface="Tahoma" pitchFamily="34" charset="0"/>
            </a:endParaRPr>
          </a:p>
        </p:txBody>
      </p:sp>
      <p:sp>
        <p:nvSpPr>
          <p:cNvPr id="30729" name="Line 8"/>
          <p:cNvSpPr>
            <a:spLocks noChangeShapeType="1"/>
          </p:cNvSpPr>
          <p:nvPr/>
        </p:nvSpPr>
        <p:spPr bwMode="auto">
          <a:xfrm flipV="1">
            <a:off x="4572000" y="2743200"/>
            <a:ext cx="0" cy="381000"/>
          </a:xfrm>
          <a:prstGeom prst="line">
            <a:avLst/>
          </a:prstGeom>
          <a:noFill/>
          <a:ln w="57150">
            <a:solidFill>
              <a:schemeClr val="tx1"/>
            </a:solidFill>
            <a:round/>
            <a:headEnd/>
            <a:tailEnd/>
          </a:ln>
        </p:spPr>
        <p:txBody>
          <a:bodyPr/>
          <a:lstStyle/>
          <a:p>
            <a:pPr>
              <a:defRPr/>
            </a:pPr>
            <a:endParaRPr lang="en-GB">
              <a:ea typeface="+mn-ea"/>
            </a:endParaRPr>
          </a:p>
        </p:txBody>
      </p:sp>
      <p:sp>
        <p:nvSpPr>
          <p:cNvPr id="30730" name="Line 9"/>
          <p:cNvSpPr>
            <a:spLocks noChangeShapeType="1"/>
          </p:cNvSpPr>
          <p:nvPr/>
        </p:nvSpPr>
        <p:spPr bwMode="auto">
          <a:xfrm flipH="1">
            <a:off x="3810000" y="3657600"/>
            <a:ext cx="304800" cy="0"/>
          </a:xfrm>
          <a:prstGeom prst="line">
            <a:avLst/>
          </a:prstGeom>
          <a:noFill/>
          <a:ln w="57150">
            <a:solidFill>
              <a:schemeClr val="tx1"/>
            </a:solidFill>
            <a:round/>
            <a:headEnd/>
            <a:tailEnd/>
          </a:ln>
        </p:spPr>
        <p:txBody>
          <a:bodyPr/>
          <a:lstStyle/>
          <a:p>
            <a:pPr>
              <a:defRPr/>
            </a:pPr>
            <a:endParaRPr lang="en-GB">
              <a:ea typeface="+mn-ea"/>
            </a:endParaRPr>
          </a:p>
        </p:txBody>
      </p:sp>
      <p:sp>
        <p:nvSpPr>
          <p:cNvPr id="30731" name="Line 10"/>
          <p:cNvSpPr>
            <a:spLocks noChangeShapeType="1"/>
          </p:cNvSpPr>
          <p:nvPr/>
        </p:nvSpPr>
        <p:spPr bwMode="auto">
          <a:xfrm flipV="1">
            <a:off x="4572000" y="4343400"/>
            <a:ext cx="0" cy="381000"/>
          </a:xfrm>
          <a:prstGeom prst="line">
            <a:avLst/>
          </a:prstGeom>
          <a:noFill/>
          <a:ln w="57150">
            <a:solidFill>
              <a:schemeClr val="tx1"/>
            </a:solidFill>
            <a:round/>
            <a:headEnd/>
            <a:tailEnd/>
          </a:ln>
        </p:spPr>
        <p:txBody>
          <a:bodyPr/>
          <a:lstStyle/>
          <a:p>
            <a:pPr>
              <a:defRPr/>
            </a:pPr>
            <a:endParaRPr lang="en-GB">
              <a:ea typeface="+mn-ea"/>
            </a:endParaRPr>
          </a:p>
        </p:txBody>
      </p:sp>
      <p:sp>
        <p:nvSpPr>
          <p:cNvPr id="30732" name="Line 11"/>
          <p:cNvSpPr>
            <a:spLocks noChangeShapeType="1"/>
          </p:cNvSpPr>
          <p:nvPr/>
        </p:nvSpPr>
        <p:spPr bwMode="auto">
          <a:xfrm flipH="1">
            <a:off x="5029200" y="3657600"/>
            <a:ext cx="304800" cy="0"/>
          </a:xfrm>
          <a:prstGeom prst="line">
            <a:avLst/>
          </a:prstGeom>
          <a:noFill/>
          <a:ln w="57150">
            <a:solidFill>
              <a:schemeClr val="tx1"/>
            </a:solidFill>
            <a:round/>
            <a:headEnd/>
            <a:tailEnd/>
          </a:ln>
        </p:spPr>
        <p:txBody>
          <a:bodyPr/>
          <a:lstStyle/>
          <a:p>
            <a:pPr>
              <a:defRPr/>
            </a:pPr>
            <a:endParaRPr lang="en-GB">
              <a:ea typeface="+mn-ea"/>
            </a:endParaRPr>
          </a:p>
        </p:txBody>
      </p:sp>
      <p:sp>
        <p:nvSpPr>
          <p:cNvPr id="30733" name="Line 13"/>
          <p:cNvSpPr>
            <a:spLocks noChangeShapeType="1"/>
          </p:cNvSpPr>
          <p:nvPr/>
        </p:nvSpPr>
        <p:spPr bwMode="auto">
          <a:xfrm>
            <a:off x="457200" y="6705600"/>
            <a:ext cx="4876800" cy="0"/>
          </a:xfrm>
          <a:prstGeom prst="line">
            <a:avLst/>
          </a:prstGeom>
          <a:noFill/>
          <a:ln w="38100">
            <a:solidFill>
              <a:srgbClr val="FF9900"/>
            </a:solidFill>
            <a:round/>
            <a:headEnd/>
            <a:tailEnd/>
          </a:ln>
        </p:spPr>
        <p:txBody>
          <a:bodyPr/>
          <a:lstStyle/>
          <a:p>
            <a:pPr>
              <a:defRPr/>
            </a:pPr>
            <a:endParaRPr lang="en-GB">
              <a:ea typeface="+mn-ea"/>
            </a:endParaRPr>
          </a:p>
        </p:txBody>
      </p:sp>
    </p:spTree>
    <p:extLst>
      <p:ext uri="{BB962C8B-B14F-4D97-AF65-F5344CB8AC3E}">
        <p14:creationId xmlns:p14="http://schemas.microsoft.com/office/powerpoint/2010/main" val="2869999347"/>
      </p:ext>
    </p:extLst>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00"/>
                </a:solidFill>
              </a:rPr>
              <a:t>Preventing mother-to-child transmission (PMTCT) of HIV</a:t>
            </a:r>
            <a:endParaRPr lang="en-US" dirty="0"/>
          </a:p>
        </p:txBody>
      </p:sp>
      <p:sp>
        <p:nvSpPr>
          <p:cNvPr id="3" name="Content Placeholder 2"/>
          <p:cNvSpPr>
            <a:spLocks noGrp="1"/>
          </p:cNvSpPr>
          <p:nvPr>
            <p:ph sz="quarter" idx="1"/>
          </p:nvPr>
        </p:nvSpPr>
        <p:spPr/>
        <p:txBody>
          <a:bodyPr/>
          <a:lstStyle/>
          <a:p>
            <a:pPr marL="0" indent="0">
              <a:buNone/>
            </a:pPr>
            <a:r>
              <a:rPr lang="en-US" b="1" dirty="0" smtClean="0"/>
              <a:t>Benefits of PMTCT include</a:t>
            </a:r>
          </a:p>
          <a:p>
            <a:pPr lvl="1">
              <a:buFont typeface="Wingdings" pitchFamily="2" charset="2"/>
              <a:buChar char="v"/>
            </a:pPr>
            <a:r>
              <a:rPr lang="en-US" sz="2400" dirty="0" smtClean="0"/>
              <a:t>Improved child health and child survival</a:t>
            </a:r>
          </a:p>
          <a:p>
            <a:pPr lvl="1">
              <a:buFont typeface="Wingdings" pitchFamily="2" charset="2"/>
              <a:buChar char="v"/>
            </a:pPr>
            <a:r>
              <a:rPr lang="en-US" sz="2400" dirty="0" smtClean="0"/>
              <a:t>Keeping HIV positive mothers alive</a:t>
            </a:r>
          </a:p>
          <a:p>
            <a:pPr lvl="1">
              <a:buFont typeface="Wingdings" pitchFamily="2" charset="2"/>
              <a:buChar char="v"/>
            </a:pPr>
            <a:r>
              <a:rPr lang="en-US" sz="2400" dirty="0" smtClean="0"/>
              <a:t>Decreased burden to the health care system</a:t>
            </a:r>
          </a:p>
          <a:p>
            <a:pPr lvl="1">
              <a:buFont typeface="Wingdings" pitchFamily="2" charset="2"/>
              <a:buChar char="v"/>
            </a:pPr>
            <a:r>
              <a:rPr lang="en-US" sz="2400" dirty="0" smtClean="0"/>
              <a:t>Increased public understanding of the HIV/AIDS epidemic </a:t>
            </a:r>
          </a:p>
          <a:p>
            <a:pPr lvl="1">
              <a:buFont typeface="Wingdings" pitchFamily="2" charset="2"/>
              <a:buChar char="v"/>
            </a:pPr>
            <a:r>
              <a:rPr lang="en-US" sz="2400" dirty="0" smtClean="0"/>
              <a:t>Help increase acceptance of people living with HIV/AIDS (</a:t>
            </a:r>
            <a:r>
              <a:rPr lang="en-US" sz="2400" dirty="0" err="1" smtClean="0"/>
              <a:t>PLWHIV</a:t>
            </a:r>
            <a:r>
              <a:rPr lang="en-US" sz="2400" dirty="0" smtClean="0"/>
              <a:t>) by reducing stigma and discrimination</a:t>
            </a:r>
          </a:p>
          <a:p>
            <a:endParaRPr lang="en-US" dirty="0"/>
          </a:p>
        </p:txBody>
      </p:sp>
    </p:spTree>
    <p:extLst>
      <p:ext uri="{BB962C8B-B14F-4D97-AF65-F5344CB8AC3E}">
        <p14:creationId xmlns:p14="http://schemas.microsoft.com/office/powerpoint/2010/main" val="30682486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304800" y="1"/>
            <a:ext cx="8381999" cy="1219200"/>
          </a:xfrm>
        </p:spPr>
        <p:txBody>
          <a:bodyPr>
            <a:noAutofit/>
          </a:bodyPr>
          <a:lstStyle/>
          <a:p>
            <a:r>
              <a:rPr lang="en-GB" b="1" dirty="0" smtClean="0"/>
              <a:t>Key PMTCT interventions</a:t>
            </a:r>
          </a:p>
        </p:txBody>
      </p:sp>
      <p:sp>
        <p:nvSpPr>
          <p:cNvPr id="3" name="Content Placeholder 2"/>
          <p:cNvSpPr>
            <a:spLocks noGrp="1"/>
          </p:cNvSpPr>
          <p:nvPr>
            <p:ph sz="quarter" idx="1"/>
          </p:nvPr>
        </p:nvSpPr>
        <p:spPr>
          <a:xfrm>
            <a:off x="228600" y="1628776"/>
            <a:ext cx="8610600" cy="5000624"/>
          </a:xfrm>
        </p:spPr>
        <p:txBody>
          <a:bodyPr rtlCol="0">
            <a:normAutofit fontScale="92500" lnSpcReduction="20000"/>
          </a:bodyPr>
          <a:lstStyle/>
          <a:p>
            <a:pPr marL="0" indent="0" eaLnBrk="1" fontAlgn="auto" hangingPunct="1">
              <a:lnSpc>
                <a:spcPct val="75000"/>
              </a:lnSpc>
              <a:spcBef>
                <a:spcPct val="5000"/>
              </a:spcBef>
              <a:spcAft>
                <a:spcPts val="0"/>
              </a:spcAft>
              <a:buFont typeface="Brush Script MT" pitchFamily="66" charset="0"/>
              <a:buNone/>
              <a:defRPr/>
            </a:pPr>
            <a:r>
              <a:rPr lang="en-GB" sz="2800" b="1" dirty="0" smtClean="0"/>
              <a:t>For all women during pregnancy, labour, delivery and post delivery period</a:t>
            </a:r>
          </a:p>
          <a:p>
            <a:pPr marL="0" indent="0" eaLnBrk="1" fontAlgn="auto" hangingPunct="1">
              <a:lnSpc>
                <a:spcPct val="75000"/>
              </a:lnSpc>
              <a:spcBef>
                <a:spcPct val="5000"/>
              </a:spcBef>
              <a:spcAft>
                <a:spcPts val="0"/>
              </a:spcAft>
              <a:buFont typeface="Brush Script MT" pitchFamily="66" charset="0"/>
              <a:buNone/>
              <a:defRPr/>
            </a:pPr>
            <a:endParaRPr lang="en-GB" sz="2000" b="1" dirty="0" smtClean="0"/>
          </a:p>
          <a:p>
            <a:pPr lvl="1" eaLnBrk="1" fontAlgn="auto" hangingPunct="1">
              <a:lnSpc>
                <a:spcPct val="75000"/>
              </a:lnSpc>
              <a:spcBef>
                <a:spcPct val="5000"/>
              </a:spcBef>
              <a:spcAft>
                <a:spcPts val="0"/>
              </a:spcAft>
              <a:buFont typeface="Wingdings" pitchFamily="2" charset="2"/>
              <a:buChar char="v"/>
              <a:defRPr/>
            </a:pPr>
            <a:r>
              <a:rPr lang="en-GB" sz="2400" dirty="0" smtClean="0"/>
              <a:t>Treat clients with dignity and privacy</a:t>
            </a:r>
          </a:p>
          <a:p>
            <a:pPr lvl="1" eaLnBrk="1" fontAlgn="auto" hangingPunct="1">
              <a:lnSpc>
                <a:spcPct val="75000"/>
              </a:lnSpc>
              <a:spcBef>
                <a:spcPct val="5000"/>
              </a:spcBef>
              <a:spcAft>
                <a:spcPts val="0"/>
              </a:spcAft>
              <a:buFont typeface="Wingdings" pitchFamily="2" charset="2"/>
              <a:buChar char="v"/>
              <a:defRPr/>
            </a:pPr>
            <a:endParaRPr lang="en-GB" sz="2400" dirty="0" smtClean="0"/>
          </a:p>
          <a:p>
            <a:pPr lvl="1" eaLnBrk="1" fontAlgn="auto" hangingPunct="1">
              <a:lnSpc>
                <a:spcPct val="75000"/>
              </a:lnSpc>
              <a:spcBef>
                <a:spcPct val="5000"/>
              </a:spcBef>
              <a:spcAft>
                <a:spcPts val="0"/>
              </a:spcAft>
              <a:buFont typeface="Wingdings" pitchFamily="2" charset="2"/>
              <a:buChar char="v"/>
              <a:defRPr/>
            </a:pPr>
            <a:r>
              <a:rPr lang="en-GB" sz="2400" dirty="0" smtClean="0"/>
              <a:t>Good interpersonal communication skills</a:t>
            </a:r>
          </a:p>
          <a:p>
            <a:pPr lvl="1" eaLnBrk="1" fontAlgn="auto" hangingPunct="1">
              <a:lnSpc>
                <a:spcPct val="75000"/>
              </a:lnSpc>
              <a:spcBef>
                <a:spcPct val="5000"/>
              </a:spcBef>
              <a:spcAft>
                <a:spcPts val="0"/>
              </a:spcAft>
              <a:buFont typeface="Wingdings" pitchFamily="2" charset="2"/>
              <a:buChar char="v"/>
              <a:defRPr/>
            </a:pPr>
            <a:endParaRPr lang="en-GB" sz="2400" dirty="0" smtClean="0"/>
          </a:p>
          <a:p>
            <a:pPr lvl="1" eaLnBrk="1" fontAlgn="auto" hangingPunct="1">
              <a:lnSpc>
                <a:spcPct val="75000"/>
              </a:lnSpc>
              <a:spcBef>
                <a:spcPct val="5000"/>
              </a:spcBef>
              <a:spcAft>
                <a:spcPts val="0"/>
              </a:spcAft>
              <a:buFont typeface="Wingdings" pitchFamily="2" charset="2"/>
              <a:buChar char="v"/>
              <a:defRPr/>
            </a:pPr>
            <a:r>
              <a:rPr lang="en-GB" sz="2400" dirty="0" smtClean="0"/>
              <a:t>A thorough history taking and physical examination</a:t>
            </a:r>
          </a:p>
          <a:p>
            <a:pPr lvl="2" eaLnBrk="1" fontAlgn="auto" hangingPunct="1">
              <a:lnSpc>
                <a:spcPct val="75000"/>
              </a:lnSpc>
              <a:spcBef>
                <a:spcPct val="5000"/>
              </a:spcBef>
              <a:spcAft>
                <a:spcPts val="0"/>
              </a:spcAft>
              <a:buFont typeface="Wingdings" pitchFamily="2" charset="2"/>
              <a:buChar char="Ø"/>
              <a:defRPr/>
            </a:pPr>
            <a:r>
              <a:rPr lang="en-GB" sz="2400" dirty="0" smtClean="0"/>
              <a:t>Antenatal profile</a:t>
            </a:r>
            <a:endParaRPr lang="en-US" sz="2400" dirty="0" smtClean="0"/>
          </a:p>
          <a:p>
            <a:pPr lvl="2" eaLnBrk="1" fontAlgn="auto" hangingPunct="1">
              <a:spcAft>
                <a:spcPts val="0"/>
              </a:spcAft>
              <a:buFont typeface="Wingdings" pitchFamily="2" charset="2"/>
              <a:buChar char="Ø"/>
              <a:defRPr/>
            </a:pPr>
            <a:r>
              <a:rPr lang="en-US" sz="2400" dirty="0" smtClean="0"/>
              <a:t>Offer HIV testing and counseling to all women (Opt out approach) and retest all HIV negative women  after 3 months</a:t>
            </a:r>
          </a:p>
          <a:p>
            <a:pPr lvl="2" eaLnBrk="1" fontAlgn="auto" hangingPunct="1">
              <a:spcAft>
                <a:spcPts val="0"/>
              </a:spcAft>
              <a:buFont typeface="Wingdings" pitchFamily="2" charset="2"/>
              <a:buChar char="Ø"/>
              <a:defRPr/>
            </a:pPr>
            <a:endParaRPr lang="en-US" sz="2400" dirty="0" smtClean="0"/>
          </a:p>
          <a:p>
            <a:pPr lvl="1" eaLnBrk="1" fontAlgn="auto" hangingPunct="1">
              <a:lnSpc>
                <a:spcPct val="75000"/>
              </a:lnSpc>
              <a:spcBef>
                <a:spcPct val="5000"/>
              </a:spcBef>
              <a:spcAft>
                <a:spcPts val="0"/>
              </a:spcAft>
              <a:buFont typeface="Wingdings" pitchFamily="2" charset="2"/>
              <a:buChar char="v"/>
              <a:defRPr/>
            </a:pPr>
            <a:r>
              <a:rPr lang="en-GB" sz="2400" dirty="0" smtClean="0"/>
              <a:t>Counsel all women on</a:t>
            </a:r>
          </a:p>
          <a:p>
            <a:pPr lvl="2" eaLnBrk="1" fontAlgn="auto" hangingPunct="1">
              <a:lnSpc>
                <a:spcPct val="160000"/>
              </a:lnSpc>
              <a:spcBef>
                <a:spcPct val="5000"/>
              </a:spcBef>
              <a:spcAft>
                <a:spcPts val="0"/>
              </a:spcAft>
              <a:buFont typeface="Wingdings" pitchFamily="2" charset="2"/>
              <a:buChar char="Ø"/>
              <a:defRPr/>
            </a:pPr>
            <a:r>
              <a:rPr lang="en-GB" sz="2400" dirty="0" smtClean="0"/>
              <a:t>Importance of early ANC, </a:t>
            </a:r>
            <a:r>
              <a:rPr lang="en-GB" sz="2400" i="1" dirty="0" smtClean="0"/>
              <a:t>(4 targeted FANC visits</a:t>
            </a:r>
            <a:r>
              <a:rPr lang="en-GB" sz="2400" i="1" dirty="0"/>
              <a:t>)</a:t>
            </a:r>
            <a:r>
              <a:rPr lang="en-GB" sz="2400" i="1" dirty="0" smtClean="0"/>
              <a:t> </a:t>
            </a:r>
          </a:p>
          <a:p>
            <a:pPr lvl="2" eaLnBrk="1" fontAlgn="auto" hangingPunct="1">
              <a:lnSpc>
                <a:spcPct val="160000"/>
              </a:lnSpc>
              <a:spcBef>
                <a:spcPct val="5000"/>
              </a:spcBef>
              <a:spcAft>
                <a:spcPts val="0"/>
              </a:spcAft>
              <a:buFont typeface="Wingdings" pitchFamily="2" charset="2"/>
              <a:buChar char="Ø"/>
              <a:defRPr/>
            </a:pPr>
            <a:r>
              <a:rPr lang="en-GB" sz="2400" dirty="0" smtClean="0"/>
              <a:t>Prevention of malaria in pregnancy strategies </a:t>
            </a:r>
            <a:r>
              <a:rPr lang="en-GB" sz="2400" b="1" dirty="0" smtClean="0"/>
              <a:t>(malaria interacts with HIV)</a:t>
            </a:r>
          </a:p>
          <a:p>
            <a:pPr marL="274320" indent="-274320" eaLnBrk="1" fontAlgn="auto" hangingPunct="1">
              <a:lnSpc>
                <a:spcPct val="75000"/>
              </a:lnSpc>
              <a:spcBef>
                <a:spcPct val="5000"/>
              </a:spcBef>
              <a:spcAft>
                <a:spcPts val="0"/>
              </a:spcAft>
              <a:buNone/>
              <a:defRPr/>
            </a:pPr>
            <a:endParaRPr lang="en-GB" sz="2400" dirty="0"/>
          </a:p>
        </p:txBody>
      </p:sp>
    </p:spTree>
    <p:extLst>
      <p:ext uri="{BB962C8B-B14F-4D97-AF65-F5344CB8AC3E}">
        <p14:creationId xmlns:p14="http://schemas.microsoft.com/office/powerpoint/2010/main" val="22424622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Antenatal Care and Prevention of </a:t>
            </a:r>
            <a:r>
              <a:rPr lang="en-US" dirty="0" err="1" smtClean="0"/>
              <a:t>MTCT</a:t>
            </a:r>
            <a:r>
              <a:rPr lang="en-US" dirty="0" smtClean="0"/>
              <a:t> of HIV</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Use Essential Package of Integrated Antenatal Care Services which include</a:t>
            </a:r>
            <a:r>
              <a:rPr lang="en-US" dirty="0" smtClean="0"/>
              <a:t>:</a:t>
            </a:r>
          </a:p>
          <a:p>
            <a:pPr>
              <a:buFont typeface="Wingdings" pitchFamily="2" charset="2"/>
              <a:buChar char="Ø"/>
            </a:pPr>
            <a:r>
              <a:rPr lang="en-US" dirty="0" smtClean="0"/>
              <a:t>Group Education</a:t>
            </a:r>
          </a:p>
          <a:p>
            <a:pPr>
              <a:buFont typeface="Wingdings" pitchFamily="2" charset="2"/>
              <a:buChar char="Ø"/>
            </a:pPr>
            <a:r>
              <a:rPr lang="en-US" dirty="0" smtClean="0"/>
              <a:t>Client history </a:t>
            </a:r>
          </a:p>
          <a:p>
            <a:pPr>
              <a:buFont typeface="Wingdings" pitchFamily="2" charset="2"/>
              <a:buChar char="Ø"/>
            </a:pPr>
            <a:r>
              <a:rPr lang="en-US" dirty="0" smtClean="0"/>
              <a:t>Physical examination</a:t>
            </a:r>
          </a:p>
          <a:p>
            <a:pPr>
              <a:buFont typeface="Wingdings" pitchFamily="2" charset="2"/>
              <a:buChar char="Ø"/>
            </a:pPr>
            <a:r>
              <a:rPr lang="en-US" dirty="0" smtClean="0"/>
              <a:t>Abdominal and genital examination</a:t>
            </a:r>
          </a:p>
          <a:p>
            <a:pPr>
              <a:buFont typeface="Wingdings" pitchFamily="2" charset="2"/>
              <a:buChar char="Ø"/>
            </a:pPr>
            <a:r>
              <a:rPr lang="en-US" dirty="0" smtClean="0"/>
              <a:t>ANC profile</a:t>
            </a:r>
          </a:p>
          <a:p>
            <a:pPr>
              <a:buFont typeface="Wingdings" pitchFamily="2" charset="2"/>
              <a:buChar char="Ø"/>
            </a:pPr>
            <a:r>
              <a:rPr lang="en-US" dirty="0" smtClean="0"/>
              <a:t>Counselling on birth preparedness, danger signs, infant feeding</a:t>
            </a:r>
            <a:endParaRPr lang="en-US" dirty="0"/>
          </a:p>
        </p:txBody>
      </p:sp>
    </p:spTree>
    <p:extLst>
      <p:ext uri="{BB962C8B-B14F-4D97-AF65-F5344CB8AC3E}">
        <p14:creationId xmlns:p14="http://schemas.microsoft.com/office/powerpoint/2010/main" val="68114813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Antenatal Care and Prevention of </a:t>
            </a:r>
            <a:r>
              <a:rPr lang="en-US" dirty="0" err="1" smtClean="0"/>
              <a:t>MTCT</a:t>
            </a:r>
            <a:r>
              <a:rPr lang="en-US" dirty="0" smtClean="0"/>
              <a:t> of HIV</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CONT……</a:t>
            </a:r>
          </a:p>
          <a:p>
            <a:pPr>
              <a:buFont typeface="Wingdings" pitchFamily="2" charset="2"/>
              <a:buChar char="Ø"/>
            </a:pPr>
            <a:r>
              <a:rPr lang="en-US" dirty="0" smtClean="0"/>
              <a:t>Nutritional assessment, counselling and education</a:t>
            </a:r>
          </a:p>
          <a:p>
            <a:pPr>
              <a:buFont typeface="Wingdings" pitchFamily="2" charset="2"/>
              <a:buChar char="Ø"/>
            </a:pPr>
            <a:r>
              <a:rPr lang="en-US" dirty="0" smtClean="0"/>
              <a:t>Counselling on HIV/AIDS</a:t>
            </a:r>
          </a:p>
          <a:p>
            <a:pPr>
              <a:buFont typeface="Wingdings" pitchFamily="2" charset="2"/>
              <a:buChar char="Ø"/>
            </a:pPr>
            <a:r>
              <a:rPr lang="en-US" dirty="0" smtClean="0"/>
              <a:t>Counselling HIV –ve woman and her partner</a:t>
            </a:r>
          </a:p>
          <a:p>
            <a:pPr>
              <a:buFont typeface="Wingdings" pitchFamily="2" charset="2"/>
              <a:buChar char="Ø"/>
            </a:pPr>
            <a:r>
              <a:rPr lang="en-US" dirty="0" smtClean="0"/>
              <a:t>RTI, TB screening</a:t>
            </a:r>
          </a:p>
          <a:p>
            <a:pPr>
              <a:buFont typeface="Wingdings" pitchFamily="2" charset="2"/>
              <a:buChar char="Ø"/>
            </a:pPr>
            <a:r>
              <a:rPr lang="en-US" dirty="0" smtClean="0"/>
              <a:t>TT, Antimalarials, ITNs</a:t>
            </a:r>
          </a:p>
          <a:p>
            <a:pPr>
              <a:buFont typeface="Wingdings" pitchFamily="2" charset="2"/>
              <a:buChar char="Ø"/>
            </a:pPr>
            <a:r>
              <a:rPr lang="en-US" dirty="0" smtClean="0"/>
              <a:t>ARV and OI prophylaxis and treatment</a:t>
            </a:r>
          </a:p>
          <a:p>
            <a:pPr>
              <a:buFont typeface="Wingdings" pitchFamily="2" charset="2"/>
              <a:buChar char="Ø"/>
            </a:pPr>
            <a:r>
              <a:rPr lang="en-US" dirty="0" smtClean="0"/>
              <a:t>Prevention with positives and effective contraceptive plan</a:t>
            </a:r>
            <a:endParaRPr lang="en-US" dirty="0"/>
          </a:p>
        </p:txBody>
      </p:sp>
    </p:spTree>
    <p:extLst>
      <p:ext uri="{BB962C8B-B14F-4D97-AF65-F5344CB8AC3E}">
        <p14:creationId xmlns:p14="http://schemas.microsoft.com/office/powerpoint/2010/main" val="34330697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304800" y="0"/>
            <a:ext cx="8458200" cy="1219200"/>
          </a:xfrm>
        </p:spPr>
        <p:txBody>
          <a:bodyPr>
            <a:normAutofit/>
          </a:bodyPr>
          <a:lstStyle/>
          <a:p>
            <a:pPr eaLnBrk="1" hangingPunct="1"/>
            <a:r>
              <a:rPr lang="en-US" sz="3200" b="1" dirty="0" smtClean="0">
                <a:solidFill>
                  <a:srgbClr val="000000"/>
                </a:solidFill>
              </a:rPr>
              <a:t>Preventing mother-to-child transmission (PMTCT) of HIV</a:t>
            </a:r>
            <a:endParaRPr lang="en-GB" sz="3200" b="1" dirty="0" smtClean="0"/>
          </a:p>
        </p:txBody>
      </p:sp>
      <p:sp>
        <p:nvSpPr>
          <p:cNvPr id="156699"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smtClean="0"/>
              <a:t>         </a:t>
            </a:r>
          </a:p>
          <a:p>
            <a:pPr>
              <a:defRPr/>
            </a:pPr>
            <a:endParaRPr lang="en-US" sz="1400" smtClean="0"/>
          </a:p>
        </p:txBody>
      </p:sp>
      <p:sp>
        <p:nvSpPr>
          <p:cNvPr id="5" name="Footer Placeholder 4"/>
          <p:cNvSpPr>
            <a:spLocks noGrp="1"/>
          </p:cNvSpPr>
          <p:nvPr>
            <p:ph type="ftr" sz="quarter" idx="11"/>
          </p:nvPr>
        </p:nvSpPr>
        <p:spPr/>
        <p:txBody>
          <a:bodyPr/>
          <a:lstStyle/>
          <a:p>
            <a:pPr>
              <a:defRPr/>
            </a:pPr>
            <a:endParaRPr lang="en-US" smtClean="0"/>
          </a:p>
          <a:p>
            <a:pPr>
              <a:defRPr/>
            </a:pPr>
            <a:endParaRPr lang="en-US" smtClean="0"/>
          </a:p>
          <a:p>
            <a:pPr>
              <a:defRPr/>
            </a:pPr>
            <a:endParaRPr lang="en-US" smtClean="0"/>
          </a:p>
          <a:p>
            <a:pPr>
              <a:defRPr/>
            </a:pPr>
            <a:r>
              <a:rPr lang="en-US" smtClean="0"/>
              <a:t> </a:t>
            </a:r>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GB" smtClean="0"/>
          </a:p>
          <a:p>
            <a:pPr>
              <a:defRPr/>
            </a:pPr>
            <a:endParaRPr lang="en-GB" smtClean="0"/>
          </a:p>
          <a:p>
            <a:pPr>
              <a:defRPr/>
            </a:pPr>
            <a:endParaRPr lang="en-GB" smtClean="0"/>
          </a:p>
          <a:p>
            <a:pPr>
              <a:defRPr/>
            </a:pPr>
            <a:r>
              <a:rPr lang="en-GB" smtClean="0"/>
              <a:t>                                                                  </a:t>
            </a:r>
          </a:p>
          <a:p>
            <a:pPr>
              <a:defRPr/>
            </a:pPr>
            <a:endParaRPr lang="en-GB" smtClean="0"/>
          </a:p>
          <a:p>
            <a:pPr>
              <a:defRPr/>
            </a:pPr>
            <a:endParaRPr lang="en-GB" smtClean="0"/>
          </a:p>
          <a:p>
            <a:pPr>
              <a:defRPr/>
            </a:pPr>
            <a:r>
              <a:rPr lang="en-GB" smtClean="0"/>
              <a:t>                                                                           </a:t>
            </a:r>
            <a:endParaRPr lang="en-US" smtClean="0"/>
          </a:p>
          <a:p>
            <a:pPr>
              <a:defRPr/>
            </a:pPr>
            <a:endParaRPr lang="en-US"/>
          </a:p>
        </p:txBody>
      </p:sp>
      <p:graphicFrame>
        <p:nvGraphicFramePr>
          <p:cNvPr id="7" name="Content Placeholder 6"/>
          <p:cNvGraphicFramePr>
            <a:graphicFrameLocks noGrp="1"/>
          </p:cNvGraphicFramePr>
          <p:nvPr>
            <p:ph sz="quarter" idx="1"/>
          </p:nvPr>
        </p:nvGraphicFramePr>
        <p:xfrm>
          <a:off x="152400" y="1600200"/>
          <a:ext cx="8839200" cy="5029201"/>
        </p:xfrm>
        <a:graphic>
          <a:graphicData uri="http://schemas.openxmlformats.org/drawingml/2006/table">
            <a:tbl>
              <a:tblPr firstRow="1" bandRow="1">
                <a:tableStyleId>{5C22544A-7EE6-4342-B048-85BDC9FD1C3A}</a:tableStyleId>
              </a:tblPr>
              <a:tblGrid>
                <a:gridCol w="3016162">
                  <a:extLst>
                    <a:ext uri="{9D8B030D-6E8A-4147-A177-3AD203B41FA5}">
                      <a16:colId xmlns:a16="http://schemas.microsoft.com/office/drawing/2014/main" val="20000"/>
                    </a:ext>
                  </a:extLst>
                </a:gridCol>
                <a:gridCol w="2911519">
                  <a:extLst>
                    <a:ext uri="{9D8B030D-6E8A-4147-A177-3AD203B41FA5}">
                      <a16:colId xmlns:a16="http://schemas.microsoft.com/office/drawing/2014/main" val="20001"/>
                    </a:ext>
                  </a:extLst>
                </a:gridCol>
                <a:gridCol w="2911519">
                  <a:extLst>
                    <a:ext uri="{9D8B030D-6E8A-4147-A177-3AD203B41FA5}">
                      <a16:colId xmlns:a16="http://schemas.microsoft.com/office/drawing/2014/main" val="20002"/>
                    </a:ext>
                  </a:extLst>
                </a:gridCol>
              </a:tblGrid>
              <a:tr h="1252417">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smtClean="0"/>
                        <a:t>SPECIFIC INTERVENTIONS FOR PMTCT DURING ANC, L/D AND POST DELIVERY PERIOD  </a:t>
                      </a:r>
                      <a:r>
                        <a:rPr lang="en-GB" sz="2400" b="1" dirty="0" smtClean="0">
                          <a:solidFill>
                            <a:srgbClr val="0000CC"/>
                          </a:solidFill>
                        </a:rPr>
                        <a:t>(</a:t>
                      </a:r>
                      <a:r>
                        <a:rPr lang="en-GB" sz="2400" dirty="0" smtClean="0">
                          <a:solidFill>
                            <a:srgbClr val="0000CC"/>
                          </a:solidFill>
                        </a:rPr>
                        <a:t>For HIV</a:t>
                      </a:r>
                      <a:r>
                        <a:rPr lang="en-GB" sz="2400" baseline="0" dirty="0" smtClean="0">
                          <a:solidFill>
                            <a:srgbClr val="0000CC"/>
                          </a:solidFill>
                        </a:rPr>
                        <a:t> Positive women</a:t>
                      </a:r>
                      <a:r>
                        <a:rPr lang="en-GB" sz="2400" dirty="0" smtClean="0">
                          <a:solidFill>
                            <a:srgbClr val="0000CC"/>
                          </a:solidFill>
                        </a:rPr>
                        <a:t> )</a:t>
                      </a:r>
                    </a:p>
                  </a:txBody>
                  <a:tcPr marL="84390" marR="84390" marT="45712" marB="4571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6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1" dirty="0" smtClean="0"/>
                        <a:t>Prenatal and ANC</a:t>
                      </a:r>
                    </a:p>
                  </a:txBody>
                  <a:tcPr marL="84390" marR="84390" marT="45712" marB="457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1" dirty="0" smtClean="0"/>
                        <a:t>Labour and Delivery</a:t>
                      </a:r>
                      <a:endParaRPr lang="en-GB" sz="2000" b="1" i="1" dirty="0"/>
                    </a:p>
                  </a:txBody>
                  <a:tcPr marL="84390" marR="84390" marT="45712" marB="457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1" dirty="0" smtClean="0"/>
                        <a:t>Post delivery</a:t>
                      </a:r>
                      <a:endParaRPr lang="en-GB" sz="2000" b="1" i="1" dirty="0"/>
                    </a:p>
                  </a:txBody>
                  <a:tcPr marL="84390" marR="84390" marT="45712" marB="45712"/>
                </a:tc>
                <a:extLst>
                  <a:ext uri="{0D108BD9-81ED-4DB2-BD59-A6C34878D82A}">
                    <a16:rowId xmlns:a16="http://schemas.microsoft.com/office/drawing/2014/main" val="10001"/>
                  </a:ext>
                </a:extLst>
              </a:tr>
              <a:tr h="1130663">
                <a:tc>
                  <a:txBody>
                    <a:bodyPr/>
                    <a:lstStyle/>
                    <a:p>
                      <a:r>
                        <a:rPr lang="en-GB" sz="1800" dirty="0" smtClean="0"/>
                        <a:t>History of previous Opportunistic infections (OIs)</a:t>
                      </a:r>
                      <a:endParaRPr lang="en-GB" sz="1800" dirty="0"/>
                    </a:p>
                  </a:txBody>
                  <a:tcPr marL="84390" marR="84390" marT="45712" marB="45712"/>
                </a:tc>
                <a:tc>
                  <a:txBody>
                    <a:bodyPr/>
                    <a:lstStyle/>
                    <a:p>
                      <a:r>
                        <a:rPr lang="en-GB" sz="1800" dirty="0" smtClean="0"/>
                        <a:t>Skilled delivery</a:t>
                      </a:r>
                      <a:endParaRPr lang="en-GB" sz="1800" dirty="0"/>
                    </a:p>
                  </a:txBody>
                  <a:tcPr marL="84390" marR="84390" marT="45712" marB="457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Maternal ART/ARV prophylaxis, CTX (integrated in MCH)</a:t>
                      </a:r>
                      <a:endParaRPr lang="en-GB" sz="1800" dirty="0"/>
                    </a:p>
                  </a:txBody>
                  <a:tcPr marL="84390" marR="84390" marT="45712" marB="45712"/>
                </a:tc>
                <a:extLst>
                  <a:ext uri="{0D108BD9-81ED-4DB2-BD59-A6C34878D82A}">
                    <a16:rowId xmlns:a16="http://schemas.microsoft.com/office/drawing/2014/main" val="10002"/>
                  </a:ext>
                </a:extLst>
              </a:tr>
              <a:tr h="1091885">
                <a:tc>
                  <a:txBody>
                    <a:bodyPr/>
                    <a:lstStyle/>
                    <a:p>
                      <a:r>
                        <a:rPr lang="en-GB" sz="1800" dirty="0" smtClean="0"/>
                        <a:t>Targeted physical exam</a:t>
                      </a:r>
                      <a:endParaRPr lang="en-GB" sz="1800" dirty="0"/>
                    </a:p>
                  </a:txBody>
                  <a:tcPr marL="84390" marR="84390" marT="45712" marB="45712"/>
                </a:tc>
                <a:tc>
                  <a:txBody>
                    <a:bodyPr/>
                    <a:lstStyle/>
                    <a:p>
                      <a:r>
                        <a:rPr lang="en-GB" sz="1800" dirty="0" smtClean="0"/>
                        <a:t>ART/ARV prophylaxis, CTX, Psychosocial support(PSS)</a:t>
                      </a:r>
                      <a:endParaRPr lang="en-GB" sz="1800" dirty="0"/>
                    </a:p>
                  </a:txBody>
                  <a:tcPr marL="84390" marR="84390" marT="45712" marB="4571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Universal precautions,</a:t>
                      </a:r>
                      <a:r>
                        <a:rPr lang="en-GB" sz="1800" baseline="0" dirty="0" smtClean="0"/>
                        <a:t> avoid vigorous suction of infants, </a:t>
                      </a:r>
                      <a:endParaRPr lang="en-GB" sz="1800" dirty="0" smtClean="0"/>
                    </a:p>
                  </a:txBody>
                  <a:tcPr marL="84390" marR="84390" marT="45712" marB="45712"/>
                </a:tc>
                <a:extLst>
                  <a:ext uri="{0D108BD9-81ED-4DB2-BD59-A6C34878D82A}">
                    <a16:rowId xmlns:a16="http://schemas.microsoft.com/office/drawing/2014/main" val="10003"/>
                  </a:ext>
                </a:extLst>
              </a:tr>
              <a:tr h="927812">
                <a:tc>
                  <a:txBody>
                    <a:bodyPr/>
                    <a:lstStyle/>
                    <a:p>
                      <a:r>
                        <a:rPr lang="en-GB" sz="1800" dirty="0" smtClean="0"/>
                        <a:t>CD4, Viral load where applicable,</a:t>
                      </a:r>
                      <a:endParaRPr lang="en-GB" sz="1800" dirty="0"/>
                    </a:p>
                  </a:txBody>
                  <a:tcPr marL="84390" marR="84390" marT="45712" marB="45712"/>
                </a:tc>
                <a:tc>
                  <a:txBody>
                    <a:bodyPr/>
                    <a:lstStyle/>
                    <a:p>
                      <a:r>
                        <a:rPr lang="en-GB" sz="1800" dirty="0" smtClean="0"/>
                        <a:t>Birth companion</a:t>
                      </a:r>
                      <a:endParaRPr lang="en-GB" sz="1800" dirty="0"/>
                    </a:p>
                  </a:txBody>
                  <a:tcPr marL="84390" marR="84390" marT="45712" marB="45712"/>
                </a:tc>
                <a:tc>
                  <a:txBody>
                    <a:bodyPr/>
                    <a:lstStyle/>
                    <a:p>
                      <a:r>
                        <a:rPr lang="en-GB" sz="1800" dirty="0" smtClean="0"/>
                        <a:t>Infant ARV prophylaxis, CTX from 6 weeks</a:t>
                      </a:r>
                      <a:endParaRPr lang="en-GB" sz="1800" dirty="0"/>
                    </a:p>
                  </a:txBody>
                  <a:tcPr marL="84390" marR="84390" marT="45712" marB="45712"/>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832881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304800" y="228601"/>
            <a:ext cx="8382000" cy="914399"/>
          </a:xfrm>
        </p:spPr>
        <p:txBody>
          <a:bodyPr>
            <a:noAutofit/>
          </a:bodyPr>
          <a:lstStyle/>
          <a:p>
            <a:pPr eaLnBrk="1" hangingPunct="1"/>
            <a:r>
              <a:rPr lang="en-US" sz="3200" b="1" dirty="0" smtClean="0">
                <a:solidFill>
                  <a:srgbClr val="000000"/>
                </a:solidFill>
              </a:rPr>
              <a:t>Preventing mother-to-child transmission (PMTCT) of HIV</a:t>
            </a:r>
            <a:endParaRPr lang="en-GB" sz="3200" b="1" dirty="0" smtClean="0"/>
          </a:p>
        </p:txBody>
      </p:sp>
      <p:sp>
        <p:nvSpPr>
          <p:cNvPr id="157727"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smtClean="0"/>
              <a:t>         </a:t>
            </a:r>
          </a:p>
          <a:p>
            <a:pPr>
              <a:defRPr/>
            </a:pPr>
            <a:endParaRPr lang="en-US" sz="1400" smtClean="0"/>
          </a:p>
        </p:txBody>
      </p:sp>
      <p:sp>
        <p:nvSpPr>
          <p:cNvPr id="5" name="Footer Placeholder 4"/>
          <p:cNvSpPr>
            <a:spLocks noGrp="1"/>
          </p:cNvSpPr>
          <p:nvPr>
            <p:ph type="ftr" sz="quarter" idx="11"/>
          </p:nvPr>
        </p:nvSpPr>
        <p:spPr/>
        <p:txBody>
          <a:bodyPr/>
          <a:lstStyle/>
          <a:p>
            <a:pPr>
              <a:defRPr/>
            </a:pPr>
            <a:endParaRPr lang="en-US" smtClean="0"/>
          </a:p>
          <a:p>
            <a:pPr>
              <a:defRPr/>
            </a:pPr>
            <a:endParaRPr lang="en-US" smtClean="0"/>
          </a:p>
          <a:p>
            <a:pPr>
              <a:defRPr/>
            </a:pPr>
            <a:endParaRPr lang="en-US" smtClean="0"/>
          </a:p>
          <a:p>
            <a:pPr>
              <a:defRPr/>
            </a:pPr>
            <a:r>
              <a:rPr lang="en-US" smtClean="0"/>
              <a:t> </a:t>
            </a:r>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GB" smtClean="0"/>
          </a:p>
          <a:p>
            <a:pPr>
              <a:defRPr/>
            </a:pPr>
            <a:endParaRPr lang="en-GB" smtClean="0"/>
          </a:p>
          <a:p>
            <a:pPr>
              <a:defRPr/>
            </a:pPr>
            <a:endParaRPr lang="en-GB" smtClean="0"/>
          </a:p>
          <a:p>
            <a:pPr>
              <a:defRPr/>
            </a:pPr>
            <a:r>
              <a:rPr lang="en-GB" smtClean="0"/>
              <a:t>                                                                  </a:t>
            </a:r>
          </a:p>
          <a:p>
            <a:pPr>
              <a:defRPr/>
            </a:pPr>
            <a:endParaRPr lang="en-GB" smtClean="0"/>
          </a:p>
          <a:p>
            <a:pPr>
              <a:defRPr/>
            </a:pPr>
            <a:endParaRPr lang="en-GB" smtClean="0"/>
          </a:p>
          <a:p>
            <a:pPr>
              <a:defRPr/>
            </a:pPr>
            <a:r>
              <a:rPr lang="en-GB" smtClean="0"/>
              <a:t>                                                                           </a:t>
            </a:r>
            <a:endParaRPr lang="en-US" smtClean="0"/>
          </a:p>
          <a:p>
            <a:pPr>
              <a:defRPr/>
            </a:pPr>
            <a:endParaRPr lang="en-US"/>
          </a:p>
        </p:txBody>
      </p:sp>
      <p:graphicFrame>
        <p:nvGraphicFramePr>
          <p:cNvPr id="7" name="Content Placeholder 6"/>
          <p:cNvGraphicFramePr>
            <a:graphicFrameLocks noGrp="1"/>
          </p:cNvGraphicFramePr>
          <p:nvPr>
            <p:ph sz="quarter" idx="1"/>
          </p:nvPr>
        </p:nvGraphicFramePr>
        <p:xfrm>
          <a:off x="228600" y="1447799"/>
          <a:ext cx="8686800" cy="5375375"/>
        </p:xfrm>
        <a:graphic>
          <a:graphicData uri="http://schemas.openxmlformats.org/drawingml/2006/table">
            <a:tbl>
              <a:tblPr firstRow="1" bandRow="1">
                <a:tableStyleId>{5C22544A-7EE6-4342-B048-85BDC9FD1C3A}</a:tableStyleId>
              </a:tblPr>
              <a:tblGrid>
                <a:gridCol w="2660821">
                  <a:extLst>
                    <a:ext uri="{9D8B030D-6E8A-4147-A177-3AD203B41FA5}">
                      <a16:colId xmlns:a16="http://schemas.microsoft.com/office/drawing/2014/main" val="20000"/>
                    </a:ext>
                  </a:extLst>
                </a:gridCol>
                <a:gridCol w="3521675">
                  <a:extLst>
                    <a:ext uri="{9D8B030D-6E8A-4147-A177-3AD203B41FA5}">
                      <a16:colId xmlns:a16="http://schemas.microsoft.com/office/drawing/2014/main" val="20001"/>
                    </a:ext>
                  </a:extLst>
                </a:gridCol>
                <a:gridCol w="2504304">
                  <a:extLst>
                    <a:ext uri="{9D8B030D-6E8A-4147-A177-3AD203B41FA5}">
                      <a16:colId xmlns:a16="http://schemas.microsoft.com/office/drawing/2014/main" val="20002"/>
                    </a:ext>
                  </a:extLst>
                </a:gridCol>
              </a:tblGrid>
              <a:tr h="784251">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SPECIFIC INTERVENTIONS FOR PMTCT DURING FANC, L/D AND POST DELIVERY PERIOD </a:t>
                      </a:r>
                      <a:r>
                        <a:rPr lang="en-GB" sz="2000" b="1" dirty="0" smtClean="0">
                          <a:solidFill>
                            <a:srgbClr val="0000CC"/>
                          </a:solidFill>
                        </a:rPr>
                        <a:t>(</a:t>
                      </a:r>
                      <a:r>
                        <a:rPr lang="en-GB" sz="2000" dirty="0" smtClean="0">
                          <a:solidFill>
                            <a:srgbClr val="0000CC"/>
                          </a:solidFill>
                        </a:rPr>
                        <a:t>HIV</a:t>
                      </a:r>
                      <a:r>
                        <a:rPr lang="en-GB" sz="2000" baseline="0" dirty="0" smtClean="0">
                          <a:solidFill>
                            <a:srgbClr val="0000CC"/>
                          </a:solidFill>
                        </a:rPr>
                        <a:t> Positive women)</a:t>
                      </a:r>
                      <a:r>
                        <a:rPr lang="en-GB" sz="2000" dirty="0" smtClean="0">
                          <a:solidFill>
                            <a:srgbClr val="0000CC"/>
                          </a:solidFill>
                        </a:rPr>
                        <a:t> </a:t>
                      </a:r>
                      <a:endParaRPr lang="en-GB" sz="2000" dirty="0">
                        <a:solidFill>
                          <a:srgbClr val="0000CC"/>
                        </a:solidFill>
                      </a:endParaRPr>
                    </a:p>
                  </a:txBody>
                  <a:tcPr marL="84407" marR="84407" marT="45719" marB="45719"/>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val="10000"/>
                  </a:ext>
                </a:extLst>
              </a:tr>
              <a:tr h="397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1" dirty="0" smtClean="0"/>
                        <a:t>Prenatal and ANC</a:t>
                      </a:r>
                    </a:p>
                  </a:txBody>
                  <a:tcPr marL="84407" marR="84407"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1" dirty="0" smtClean="0"/>
                        <a:t>Labour and Delivery</a:t>
                      </a:r>
                      <a:endParaRPr lang="en-GB" sz="1800" b="1" i="1" dirty="0"/>
                    </a:p>
                  </a:txBody>
                  <a:tcPr marL="84407" marR="84407"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1" dirty="0" smtClean="0"/>
                        <a:t>Post delivery</a:t>
                      </a:r>
                      <a:endParaRPr lang="en-GB" sz="1800" b="1" i="1" dirty="0"/>
                    </a:p>
                  </a:txBody>
                  <a:tcPr marL="84407" marR="84407" marT="45719" marB="45719"/>
                </a:tc>
                <a:extLst>
                  <a:ext uri="{0D108BD9-81ED-4DB2-BD59-A6C34878D82A}">
                    <a16:rowId xmlns:a16="http://schemas.microsoft.com/office/drawing/2014/main" val="10001"/>
                  </a:ext>
                </a:extLst>
              </a:tr>
              <a:tr h="1293428">
                <a:tc>
                  <a:txBody>
                    <a:bodyPr/>
                    <a:lstStyle/>
                    <a:p>
                      <a:r>
                        <a:rPr lang="en-GB" sz="1800" dirty="0" smtClean="0"/>
                        <a:t>Partner</a:t>
                      </a:r>
                      <a:r>
                        <a:rPr lang="en-GB" sz="1800" baseline="0" dirty="0" smtClean="0"/>
                        <a:t> testing</a:t>
                      </a:r>
                      <a:endParaRPr lang="en-GB" sz="1800" dirty="0"/>
                    </a:p>
                  </a:txBody>
                  <a:tcPr marL="84407" marR="84407" marT="45719" marB="45719"/>
                </a:tc>
                <a:tc>
                  <a:txBody>
                    <a:bodyPr/>
                    <a:lstStyle/>
                    <a:p>
                      <a:r>
                        <a:rPr lang="en-GB" sz="1800" dirty="0" smtClean="0"/>
                        <a:t>Universal precautions, Use partograph, avoid</a:t>
                      </a:r>
                      <a:r>
                        <a:rPr lang="en-GB" sz="1800" baseline="0" dirty="0" smtClean="0"/>
                        <a:t> ARM, prolonged PROM /labour, episiotomy</a:t>
                      </a:r>
                      <a:endParaRPr lang="en-GB" sz="1800" dirty="0"/>
                    </a:p>
                  </a:txBody>
                  <a:tcPr marL="84407" marR="84407" marT="45719" marB="45719"/>
                </a:tc>
                <a:tc>
                  <a:txBody>
                    <a:bodyPr/>
                    <a:lstStyle/>
                    <a:p>
                      <a:r>
                        <a:rPr lang="en-GB" sz="1800" dirty="0" smtClean="0"/>
                        <a:t>Support chosen option for IYCF, Nutrition counselling</a:t>
                      </a:r>
                      <a:endParaRPr lang="en-GB" sz="1800" dirty="0"/>
                    </a:p>
                  </a:txBody>
                  <a:tcPr marL="84407" marR="84407" marT="45719" marB="45719"/>
                </a:tc>
                <a:extLst>
                  <a:ext uri="{0D108BD9-81ED-4DB2-BD59-A6C34878D82A}">
                    <a16:rowId xmlns:a16="http://schemas.microsoft.com/office/drawing/2014/main" val="10002"/>
                  </a:ext>
                </a:extLst>
              </a:tr>
              <a:tr h="994945">
                <a:tc>
                  <a:txBody>
                    <a:bodyPr/>
                    <a:lstStyle/>
                    <a:p>
                      <a:r>
                        <a:rPr lang="en-GB" sz="1800" dirty="0" smtClean="0"/>
                        <a:t>ART/ARV prophylaxis, CTX PSS.(integrated in MCH) </a:t>
                      </a:r>
                      <a:endParaRPr lang="en-GB" sz="1800" dirty="0"/>
                    </a:p>
                  </a:txBody>
                  <a:tcPr marL="84407" marR="84407" marT="45719" marB="45719"/>
                </a:tc>
                <a:tc>
                  <a:txBody>
                    <a:bodyPr/>
                    <a:lstStyle/>
                    <a:p>
                      <a:r>
                        <a:rPr lang="en-GB" sz="1800" dirty="0" smtClean="0"/>
                        <a:t>Initiate chosen option for Infant and young child feeding (IYCF)</a:t>
                      </a:r>
                      <a:endParaRPr lang="en-GB" sz="1800" dirty="0"/>
                    </a:p>
                  </a:txBody>
                  <a:tcPr marL="84407" marR="84407" marT="45719" marB="45719"/>
                </a:tc>
                <a:tc>
                  <a:txBody>
                    <a:bodyPr/>
                    <a:lstStyle/>
                    <a:p>
                      <a:r>
                        <a:rPr lang="en-GB" sz="1800" dirty="0" smtClean="0"/>
                        <a:t>Psychosocial</a:t>
                      </a:r>
                      <a:r>
                        <a:rPr lang="en-GB" sz="1800" baseline="0" dirty="0" smtClean="0"/>
                        <a:t> support</a:t>
                      </a:r>
                    </a:p>
                    <a:p>
                      <a:r>
                        <a:rPr lang="en-GB" sz="1800" baseline="0" dirty="0" smtClean="0"/>
                        <a:t>Linkage to chronic HIV care</a:t>
                      </a:r>
                      <a:endParaRPr lang="en-GB" sz="1800" dirty="0"/>
                    </a:p>
                  </a:txBody>
                  <a:tcPr marL="84407" marR="84407" marT="45719" marB="45719"/>
                </a:tc>
                <a:extLst>
                  <a:ext uri="{0D108BD9-81ED-4DB2-BD59-A6C34878D82A}">
                    <a16:rowId xmlns:a16="http://schemas.microsoft.com/office/drawing/2014/main" val="10003"/>
                  </a:ext>
                </a:extLst>
              </a:tr>
              <a:tr h="994945">
                <a:tc>
                  <a:txBody>
                    <a:bodyPr/>
                    <a:lstStyle/>
                    <a:p>
                      <a:r>
                        <a:rPr lang="en-GB" sz="1800" dirty="0" smtClean="0"/>
                        <a:t>Offer additional ANC visits</a:t>
                      </a:r>
                      <a:endParaRPr lang="en-GB" sz="1800" dirty="0"/>
                    </a:p>
                  </a:txBody>
                  <a:tcPr marL="84407" marR="84407" marT="45719" marB="45719"/>
                </a:tc>
                <a:tc>
                  <a:txBody>
                    <a:bodyPr/>
                    <a:lstStyle/>
                    <a:p>
                      <a:r>
                        <a:rPr lang="en-GB" sz="1800" dirty="0" smtClean="0"/>
                        <a:t>Avoid PPH</a:t>
                      </a:r>
                      <a:endParaRPr lang="en-GB" sz="1800" dirty="0"/>
                    </a:p>
                  </a:txBody>
                  <a:tcPr marL="84407" marR="84407" marT="45719" marB="45719"/>
                </a:tc>
                <a:tc>
                  <a:txBody>
                    <a:bodyPr/>
                    <a:lstStyle/>
                    <a:p>
                      <a:r>
                        <a:rPr lang="en-GB" sz="1800" dirty="0" smtClean="0"/>
                        <a:t>Early infant diagnosis (EID)- see algorithm in the guideline, Immunizations, LLIN</a:t>
                      </a:r>
                      <a:endParaRPr lang="en-GB" sz="1800" dirty="0"/>
                    </a:p>
                  </a:txBody>
                  <a:tcPr marL="84407" marR="84407" marT="45719" marB="45719"/>
                </a:tc>
                <a:extLst>
                  <a:ext uri="{0D108BD9-81ED-4DB2-BD59-A6C34878D82A}">
                    <a16:rowId xmlns:a16="http://schemas.microsoft.com/office/drawing/2014/main" val="10004"/>
                  </a:ext>
                </a:extLst>
              </a:tr>
              <a:tr h="716056">
                <a:tc>
                  <a:txBody>
                    <a:bodyPr/>
                    <a:lstStyle/>
                    <a:p>
                      <a:r>
                        <a:rPr lang="en-GB" sz="1800" dirty="0" smtClean="0"/>
                        <a:t>LLIN, Nutrition counselling</a:t>
                      </a:r>
                      <a:endParaRPr lang="en-GB" sz="1800" dirty="0"/>
                    </a:p>
                  </a:txBody>
                  <a:tcPr marL="84407" marR="84407" marT="45719" marB="45719"/>
                </a:tc>
                <a:tc>
                  <a:txBody>
                    <a:bodyPr/>
                    <a:lstStyle/>
                    <a:p>
                      <a:r>
                        <a:rPr lang="en-GB" sz="1800" dirty="0" smtClean="0"/>
                        <a:t>Hygiene and infection prevention</a:t>
                      </a:r>
                      <a:r>
                        <a:rPr lang="en-GB" sz="1800" baseline="0" dirty="0" smtClean="0"/>
                        <a:t> counselling</a:t>
                      </a:r>
                      <a:endParaRPr lang="en-GB" sz="1800" dirty="0"/>
                    </a:p>
                  </a:txBody>
                  <a:tcPr marL="84407" marR="84407" marT="45719" marB="45719"/>
                </a:tc>
                <a:tc>
                  <a:txBody>
                    <a:bodyPr/>
                    <a:lstStyle/>
                    <a:p>
                      <a:r>
                        <a:rPr lang="en-GB" sz="1800" dirty="0" smtClean="0"/>
                        <a:t>Cervical cancer screening and FP</a:t>
                      </a:r>
                      <a:endParaRPr lang="en-GB" sz="1800" dirty="0"/>
                    </a:p>
                  </a:txBody>
                  <a:tcPr marL="84407" marR="84407" marT="45719" marB="4571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414138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3"/>
          <p:cNvSpPr>
            <a:spLocks noGrp="1"/>
          </p:cNvSpPr>
          <p:nvPr>
            <p:ph type="title"/>
          </p:nvPr>
        </p:nvSpPr>
        <p:spPr>
          <a:xfrm>
            <a:off x="228600" y="228601"/>
            <a:ext cx="8534400" cy="914399"/>
          </a:xfrm>
        </p:spPr>
        <p:txBody>
          <a:bodyPr>
            <a:normAutofit fontScale="90000"/>
          </a:bodyPr>
          <a:lstStyle/>
          <a:p>
            <a:pPr eaLnBrk="1" hangingPunct="1"/>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3600" b="1" dirty="0" smtClean="0"/>
              <a:t/>
            </a:r>
            <a:br>
              <a:rPr lang="en-US" sz="3600" b="1" dirty="0" smtClean="0"/>
            </a:br>
            <a:r>
              <a:rPr lang="en-US" sz="3600" b="1" dirty="0" smtClean="0">
                <a:solidFill>
                  <a:srgbClr val="000000"/>
                </a:solidFill>
              </a:rPr>
              <a:t>Preventing mother-to-child transmission (PMTCT) of HIV</a:t>
            </a:r>
            <a:r>
              <a:rPr lang="en-US" sz="2800" dirty="0" smtClean="0"/>
              <a:t/>
            </a:r>
            <a:br>
              <a:rPr lang="en-US" sz="2800"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endParaRPr lang="en-US" sz="2400" dirty="0" smtClean="0"/>
          </a:p>
        </p:txBody>
      </p:sp>
      <p:sp>
        <p:nvSpPr>
          <p:cNvPr id="132099" name="Content Placeholder 4"/>
          <p:cNvSpPr>
            <a:spLocks noGrp="1"/>
          </p:cNvSpPr>
          <p:nvPr>
            <p:ph sz="quarter" idx="1"/>
          </p:nvPr>
        </p:nvSpPr>
        <p:spPr>
          <a:xfrm>
            <a:off x="228600" y="1557339"/>
            <a:ext cx="8610600" cy="4995861"/>
          </a:xfrm>
        </p:spPr>
        <p:txBody>
          <a:bodyPr>
            <a:normAutofit/>
          </a:bodyPr>
          <a:lstStyle/>
          <a:p>
            <a:pPr eaLnBrk="1" hangingPunct="1">
              <a:buFont typeface="Wingdings" pitchFamily="2" charset="2"/>
              <a:buChar char="v"/>
            </a:pPr>
            <a:r>
              <a:rPr lang="en-US" b="1" dirty="0" smtClean="0"/>
              <a:t>Criteria for initiation of ART (Lifelong ) </a:t>
            </a:r>
          </a:p>
          <a:p>
            <a:pPr lvl="2" eaLnBrk="1" hangingPunct="1">
              <a:buFont typeface="Wingdings" pitchFamily="2" charset="2"/>
              <a:buChar char="Ø"/>
            </a:pPr>
            <a:r>
              <a:rPr lang="en-US" dirty="0" err="1" smtClean="0"/>
              <a:t>CD4</a:t>
            </a:r>
            <a:r>
              <a:rPr lang="en-US" u="sng" dirty="0" smtClean="0"/>
              <a:t> </a:t>
            </a:r>
            <a:r>
              <a:rPr lang="en-US" dirty="0" smtClean="0"/>
              <a:t>≤350 irrespective of the WHO stage</a:t>
            </a:r>
          </a:p>
          <a:p>
            <a:pPr lvl="2" eaLnBrk="1" hangingPunct="1">
              <a:buFont typeface="Wingdings" pitchFamily="2" charset="2"/>
              <a:buChar char="Ø"/>
            </a:pPr>
            <a:r>
              <a:rPr lang="en-US" dirty="0" smtClean="0"/>
              <a:t>WHO stage 3, 4 regardless of </a:t>
            </a:r>
            <a:r>
              <a:rPr lang="en-US" dirty="0" err="1" smtClean="0"/>
              <a:t>CD4</a:t>
            </a:r>
            <a:r>
              <a:rPr lang="en-US" dirty="0" smtClean="0"/>
              <a:t> </a:t>
            </a:r>
          </a:p>
          <a:p>
            <a:pPr lvl="2" eaLnBrk="1" hangingPunct="1">
              <a:buFont typeface="Wingdings" pitchFamily="2" charset="2"/>
              <a:buChar char="Ø"/>
            </a:pPr>
            <a:r>
              <a:rPr lang="en-US" dirty="0" smtClean="0"/>
              <a:t>All patients with HIV and TB</a:t>
            </a:r>
            <a:r>
              <a:rPr lang="en-US" b="1" dirty="0" smtClean="0"/>
              <a:t/>
            </a:r>
            <a:br>
              <a:rPr lang="en-US" b="1" dirty="0" smtClean="0"/>
            </a:br>
            <a:endParaRPr lang="en-US" dirty="0" smtClean="0"/>
          </a:p>
          <a:p>
            <a:pPr eaLnBrk="1" hangingPunct="1">
              <a:buFont typeface="Wingdings" pitchFamily="2" charset="2"/>
              <a:buChar char="v"/>
            </a:pPr>
            <a:r>
              <a:rPr lang="en-US" b="1" dirty="0" smtClean="0"/>
              <a:t>ART for PMTCT and mothers own health</a:t>
            </a:r>
          </a:p>
          <a:p>
            <a:pPr lvl="2" eaLnBrk="1" hangingPunct="1">
              <a:buFont typeface="Wingdings" pitchFamily="2" charset="2"/>
              <a:buChar char="Ø"/>
            </a:pPr>
            <a:r>
              <a:rPr lang="en-US" b="1" u="sng" dirty="0" smtClean="0"/>
              <a:t>What to start</a:t>
            </a:r>
          </a:p>
          <a:p>
            <a:pPr lvl="4" eaLnBrk="1" hangingPunct="1">
              <a:buFont typeface="Wingdings" pitchFamily="2" charset="2"/>
              <a:buChar char="ü"/>
            </a:pPr>
            <a:r>
              <a:rPr lang="en-US" sz="1800" dirty="0" err="1" smtClean="0"/>
              <a:t>AZT+3TC</a:t>
            </a:r>
            <a:r>
              <a:rPr lang="en-US" sz="1800" dirty="0" smtClean="0"/>
              <a:t>+ </a:t>
            </a:r>
            <a:r>
              <a:rPr lang="en-US" sz="1800" dirty="0" err="1" smtClean="0"/>
              <a:t>NVP</a:t>
            </a:r>
            <a:r>
              <a:rPr lang="en-US" sz="1800" dirty="0" smtClean="0"/>
              <a:t> or </a:t>
            </a:r>
            <a:r>
              <a:rPr lang="en-US" sz="1800" dirty="0" err="1" smtClean="0"/>
              <a:t>EFV</a:t>
            </a:r>
            <a:r>
              <a:rPr lang="en-US" sz="1800" dirty="0" smtClean="0"/>
              <a:t>* or </a:t>
            </a:r>
            <a:r>
              <a:rPr lang="en-US" sz="1800" dirty="0" err="1" smtClean="0"/>
              <a:t>LPV</a:t>
            </a:r>
            <a:r>
              <a:rPr lang="en-US" sz="1800" dirty="0" smtClean="0"/>
              <a:t>/r</a:t>
            </a:r>
          </a:p>
          <a:p>
            <a:pPr lvl="4" eaLnBrk="1" hangingPunct="1">
              <a:buFont typeface="Wingdings" pitchFamily="2" charset="2"/>
              <a:buChar char="ü"/>
            </a:pPr>
            <a:r>
              <a:rPr lang="en-US" sz="1800" dirty="0" smtClean="0"/>
              <a:t>*(</a:t>
            </a:r>
            <a:r>
              <a:rPr lang="en-US" sz="1800" dirty="0" err="1" smtClean="0"/>
              <a:t>EFV</a:t>
            </a:r>
            <a:r>
              <a:rPr lang="en-US" sz="1800" dirty="0" smtClean="0"/>
              <a:t>-not to be used in first Fourteen weeks of pregnancy)</a:t>
            </a:r>
          </a:p>
          <a:p>
            <a:pPr lvl="4" eaLnBrk="1" hangingPunct="1">
              <a:buFont typeface="Wingdings" pitchFamily="2" charset="2"/>
              <a:buChar char="ü"/>
            </a:pPr>
            <a:r>
              <a:rPr lang="en-US" sz="1800" dirty="0" smtClean="0"/>
              <a:t>Patients on ART at conception should continue the regimen (Regimen switching may be necessary)</a:t>
            </a:r>
          </a:p>
          <a:p>
            <a:pPr eaLnBrk="1" hangingPunct="1">
              <a:buFont typeface="Wingdings" pitchFamily="2" charset="2"/>
              <a:buNone/>
            </a:pPr>
            <a:endParaRPr lang="en-US" dirty="0" smtClean="0">
              <a:solidFill>
                <a:schemeClr val="accent1"/>
              </a:solidFill>
            </a:endParaRPr>
          </a:p>
          <a:p>
            <a:pPr eaLnBrk="1" hangingPunct="1"/>
            <a:endParaRPr lang="en-US" dirty="0" smtClean="0"/>
          </a:p>
        </p:txBody>
      </p:sp>
    </p:spTree>
    <p:extLst>
      <p:ext uri="{BB962C8B-B14F-4D97-AF65-F5344CB8AC3E}">
        <p14:creationId xmlns:p14="http://schemas.microsoft.com/office/powerpoint/2010/main" val="221305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Course objectives</a:t>
            </a:r>
            <a:endParaRPr lang="en-US" dirty="0"/>
          </a:p>
        </p:txBody>
      </p:sp>
      <p:sp>
        <p:nvSpPr>
          <p:cNvPr id="3" name="Content Placeholder 2"/>
          <p:cNvSpPr>
            <a:spLocks noGrp="1"/>
          </p:cNvSpPr>
          <p:nvPr>
            <p:ph sz="quarter" idx="1"/>
          </p:nvPr>
        </p:nvSpPr>
        <p:spPr>
          <a:xfrm>
            <a:off x="381000" y="1524000"/>
            <a:ext cx="8229600" cy="5029200"/>
          </a:xfrm>
        </p:spPr>
        <p:txBody>
          <a:bodyPr>
            <a:normAutofit/>
          </a:bodyPr>
          <a:lstStyle/>
          <a:p>
            <a:pPr marL="514350" indent="-514350">
              <a:lnSpc>
                <a:spcPct val="120000"/>
              </a:lnSpc>
              <a:buFont typeface="+mj-lt"/>
              <a:buAutoNum type="arabicPeriod"/>
            </a:pPr>
            <a:r>
              <a:rPr lang="en-US" b="1" dirty="0" smtClean="0"/>
              <a:t>Review</a:t>
            </a:r>
            <a:r>
              <a:rPr lang="en-US" dirty="0" smtClean="0"/>
              <a:t> the anatomy and physiology of the reproductive system. Both  Female  &amp;  Male</a:t>
            </a:r>
          </a:p>
          <a:p>
            <a:pPr marL="514350" indent="-514350">
              <a:lnSpc>
                <a:spcPct val="120000"/>
              </a:lnSpc>
              <a:buFont typeface="+mj-lt"/>
              <a:buAutoNum type="arabicPeriod"/>
            </a:pPr>
            <a:r>
              <a:rPr lang="en-US" dirty="0" smtClean="0"/>
              <a:t>Explain </a:t>
            </a:r>
            <a:r>
              <a:rPr lang="en-US" b="1" dirty="0" smtClean="0"/>
              <a:t>physiological/ psychosocial changes </a:t>
            </a:r>
            <a:r>
              <a:rPr lang="en-US" dirty="0" smtClean="0"/>
              <a:t>in pregnancy.</a:t>
            </a:r>
          </a:p>
          <a:p>
            <a:pPr marL="514350" indent="-514350">
              <a:lnSpc>
                <a:spcPct val="120000"/>
              </a:lnSpc>
              <a:buFont typeface="+mj-lt"/>
              <a:buAutoNum type="arabicPeriod"/>
            </a:pPr>
            <a:r>
              <a:rPr lang="en-US" b="1" dirty="0" smtClean="0"/>
              <a:t>Describe</a:t>
            </a:r>
            <a:r>
              <a:rPr lang="en-US" dirty="0" smtClean="0"/>
              <a:t> the fetal skull</a:t>
            </a:r>
          </a:p>
          <a:p>
            <a:pPr marL="514350" indent="-514350">
              <a:lnSpc>
                <a:spcPct val="120000"/>
              </a:lnSpc>
              <a:buNone/>
            </a:pPr>
            <a:r>
              <a:rPr lang="en-US" dirty="0" smtClean="0"/>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LATERAL PALPATION</a:t>
            </a:r>
            <a:endParaRPr lang="en-US" b="1" dirty="0"/>
          </a:p>
        </p:txBody>
      </p:sp>
      <p:sp>
        <p:nvSpPr>
          <p:cNvPr id="3" name="Content Placeholder 2"/>
          <p:cNvSpPr>
            <a:spLocks noGrp="1"/>
          </p:cNvSpPr>
          <p:nvPr>
            <p:ph idx="1"/>
          </p:nvPr>
        </p:nvSpPr>
        <p:spPr/>
        <p:txBody>
          <a:bodyPr>
            <a:normAutofit lnSpcReduction="10000"/>
          </a:bodyPr>
          <a:lstStyle/>
          <a:p>
            <a:endParaRPr lang="en-US" dirty="0"/>
          </a:p>
          <a:p>
            <a:pPr>
              <a:buNone/>
            </a:pPr>
            <a:r>
              <a:rPr lang="en-US" dirty="0" smtClean="0"/>
              <a:t>	The </a:t>
            </a:r>
            <a:r>
              <a:rPr lang="en-US" dirty="0"/>
              <a:t>same manoeuvres are then carried out on the other side of the uterus, that is the right hand held firmly on the mothers left side of the uterus and the flats of the insides of the fingertips identify the shape and form of the right side of the uterus. </a:t>
            </a:r>
          </a:p>
          <a:p>
            <a:r>
              <a:rPr lang="en-US" dirty="0" smtClean="0"/>
              <a:t>Lateral </a:t>
            </a:r>
            <a:r>
              <a:rPr lang="en-US" dirty="0"/>
              <a:t>palpation also provides insight into the size of the fetus, the tone of the uterus, amniotic fluid volume and also whether </a:t>
            </a:r>
            <a:r>
              <a:rPr lang="en-US" dirty="0" smtClean="0"/>
              <a:t>fetal movements </a:t>
            </a:r>
            <a:r>
              <a:rPr lang="en-US" dirty="0"/>
              <a:t>are present. </a:t>
            </a:r>
          </a:p>
        </p:txBody>
      </p:sp>
    </p:spTree>
    <p:extLst>
      <p:ext uri="{BB962C8B-B14F-4D97-AF65-F5344CB8AC3E}">
        <p14:creationId xmlns:p14="http://schemas.microsoft.com/office/powerpoint/2010/main" val="136456434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3"/>
          <p:cNvSpPr>
            <a:spLocks noGrp="1"/>
          </p:cNvSpPr>
          <p:nvPr>
            <p:ph type="title"/>
          </p:nvPr>
        </p:nvSpPr>
        <p:spPr>
          <a:xfrm>
            <a:off x="228600" y="0"/>
            <a:ext cx="8534400" cy="1341439"/>
          </a:xfrm>
        </p:spPr>
        <p:txBody>
          <a:bodyPr>
            <a:normAutofit fontScale="90000"/>
          </a:bodyPr>
          <a:lstStyle/>
          <a:p>
            <a:pPr eaLnBrk="1" hangingPunct="1"/>
            <a:r>
              <a:rPr lang="en-US" sz="3600" b="1" dirty="0" smtClean="0"/>
              <a:t/>
            </a:r>
            <a:br>
              <a:rPr lang="en-US" sz="3600" b="1" dirty="0" smtClean="0"/>
            </a:br>
            <a:r>
              <a:rPr lang="en-US" sz="3600" b="1" dirty="0" smtClean="0">
                <a:solidFill>
                  <a:srgbClr val="000000"/>
                </a:solidFill>
              </a:rPr>
              <a:t>Preventing mother-to-child transmission (PMTCT) of HIV</a:t>
            </a:r>
            <a:r>
              <a:rPr lang="en-US" sz="3200" b="1" dirty="0" smtClean="0"/>
              <a:t/>
            </a:r>
            <a:br>
              <a:rPr lang="en-US" sz="3200" b="1" dirty="0" smtClean="0"/>
            </a:br>
            <a:endParaRPr lang="en-US" sz="3200" dirty="0" smtClean="0"/>
          </a:p>
        </p:txBody>
      </p:sp>
      <p:sp>
        <p:nvSpPr>
          <p:cNvPr id="138243" name="Content Placeholder 4"/>
          <p:cNvSpPr>
            <a:spLocks noGrp="1"/>
          </p:cNvSpPr>
          <p:nvPr>
            <p:ph sz="quarter" idx="1"/>
          </p:nvPr>
        </p:nvSpPr>
        <p:spPr>
          <a:xfrm>
            <a:off x="304800" y="1524000"/>
            <a:ext cx="8534400" cy="5105400"/>
          </a:xfrm>
        </p:spPr>
        <p:txBody>
          <a:bodyPr>
            <a:normAutofit fontScale="92500" lnSpcReduction="20000"/>
          </a:bodyPr>
          <a:lstStyle/>
          <a:p>
            <a:pPr eaLnBrk="1" hangingPunct="1">
              <a:lnSpc>
                <a:spcPct val="90000"/>
              </a:lnSpc>
              <a:buFont typeface="Wingdings" pitchFamily="2" charset="2"/>
              <a:buChar char="v"/>
              <a:defRPr/>
            </a:pPr>
            <a:endParaRPr lang="en-US" b="1" dirty="0" smtClean="0"/>
          </a:p>
          <a:p>
            <a:pPr eaLnBrk="1" hangingPunct="1">
              <a:lnSpc>
                <a:spcPct val="90000"/>
              </a:lnSpc>
              <a:buFont typeface="Wingdings" pitchFamily="2" charset="2"/>
              <a:buChar char="v"/>
              <a:defRPr/>
            </a:pPr>
            <a:r>
              <a:rPr lang="en-US" b="1" dirty="0" smtClean="0"/>
              <a:t>Recommendations </a:t>
            </a:r>
            <a:r>
              <a:rPr lang="en-US" b="1" dirty="0"/>
              <a:t>for ARV prophylaxis for HIV positive </a:t>
            </a:r>
            <a:r>
              <a:rPr lang="en-US" b="1" dirty="0" smtClean="0"/>
              <a:t>women</a:t>
            </a:r>
          </a:p>
          <a:p>
            <a:pPr lvl="1" eaLnBrk="1" hangingPunct="1">
              <a:lnSpc>
                <a:spcPct val="90000"/>
              </a:lnSpc>
              <a:buFont typeface="Wingdings" pitchFamily="2" charset="2"/>
              <a:buChar char="Ø"/>
              <a:defRPr/>
            </a:pPr>
            <a:r>
              <a:rPr lang="en-US" b="1" u="sng" dirty="0" smtClean="0"/>
              <a:t>Criteria for ARV Prophylaxis</a:t>
            </a:r>
            <a:r>
              <a:rPr lang="en-US" u="sng" dirty="0" smtClean="0"/>
              <a:t>: </a:t>
            </a:r>
            <a:r>
              <a:rPr lang="en-US" b="1" u="sng" dirty="0" smtClean="0"/>
              <a:t>option A</a:t>
            </a:r>
          </a:p>
          <a:p>
            <a:pPr marL="1074737" lvl="2" indent="-342900" eaLnBrk="1" hangingPunct="1">
              <a:lnSpc>
                <a:spcPct val="90000"/>
              </a:lnSpc>
              <a:buFont typeface="Wingdings" pitchFamily="2" charset="2"/>
              <a:buChar char="ü"/>
              <a:defRPr/>
            </a:pPr>
            <a:r>
              <a:rPr lang="en-US" sz="2600" dirty="0" smtClean="0"/>
              <a:t>–WHO Clinical stage 1&amp; 2</a:t>
            </a:r>
          </a:p>
          <a:p>
            <a:pPr marL="1074737" lvl="2" indent="-342900" eaLnBrk="1" hangingPunct="1">
              <a:lnSpc>
                <a:spcPct val="90000"/>
              </a:lnSpc>
              <a:buFont typeface="Wingdings" pitchFamily="2" charset="2"/>
              <a:buChar char="ü"/>
              <a:defRPr/>
            </a:pPr>
            <a:r>
              <a:rPr lang="en-US" sz="2600" dirty="0" smtClean="0"/>
              <a:t>–CD4 count &gt;350 cells/mm3</a:t>
            </a:r>
          </a:p>
          <a:p>
            <a:pPr lvl="1" eaLnBrk="1" hangingPunct="1">
              <a:lnSpc>
                <a:spcPct val="90000"/>
              </a:lnSpc>
              <a:buFont typeface="Wingdings" pitchFamily="2" charset="2"/>
              <a:buChar char="Ø"/>
              <a:defRPr/>
            </a:pPr>
            <a:r>
              <a:rPr lang="en-US" b="1" u="sng" dirty="0" smtClean="0"/>
              <a:t>Antenata</a:t>
            </a:r>
            <a:r>
              <a:rPr lang="en-US" dirty="0" smtClean="0"/>
              <a:t>l–</a:t>
            </a:r>
          </a:p>
          <a:p>
            <a:pPr lvl="2" eaLnBrk="1" hangingPunct="1">
              <a:lnSpc>
                <a:spcPct val="90000"/>
              </a:lnSpc>
              <a:buFont typeface="Wingdings" pitchFamily="2" charset="2"/>
              <a:buChar char="Ø"/>
              <a:defRPr/>
            </a:pPr>
            <a:r>
              <a:rPr lang="en-US" sz="2600" dirty="0" smtClean="0"/>
              <a:t>AZT 300 mg twice daily starting at 14 weeks or soon thereafter . AZT may be started at any other time up to 38 weeks. No dietary restrictions.</a:t>
            </a:r>
          </a:p>
          <a:p>
            <a:pPr lvl="1" eaLnBrk="1" hangingPunct="1">
              <a:lnSpc>
                <a:spcPct val="90000"/>
              </a:lnSpc>
              <a:buFont typeface="Wingdings" pitchFamily="2" charset="2"/>
              <a:buChar char="Ø"/>
              <a:defRPr/>
            </a:pPr>
            <a:r>
              <a:rPr lang="en-US" b="1" u="sng" dirty="0" smtClean="0"/>
              <a:t>Intrapartum</a:t>
            </a:r>
          </a:p>
          <a:p>
            <a:pPr lvl="2" eaLnBrk="1" hangingPunct="1">
              <a:lnSpc>
                <a:spcPct val="90000"/>
              </a:lnSpc>
              <a:buFont typeface="Wingdings" pitchFamily="2" charset="2"/>
              <a:buChar char="Ø"/>
              <a:defRPr/>
            </a:pPr>
            <a:r>
              <a:rPr lang="en-US" sz="2600" dirty="0" smtClean="0"/>
              <a:t>AZT 600 mg stat (or 300mg BD) + 3TC 150mg BD + single-dose NVP200 mg at onset of labour</a:t>
            </a:r>
          </a:p>
          <a:p>
            <a:pPr lvl="1" eaLnBrk="1" hangingPunct="1">
              <a:lnSpc>
                <a:spcPct val="90000"/>
              </a:lnSpc>
              <a:buFont typeface="Wingdings" pitchFamily="2" charset="2"/>
              <a:buChar char="Ø"/>
              <a:defRPr/>
            </a:pPr>
            <a:r>
              <a:rPr lang="en-US" b="1" u="sng" dirty="0" smtClean="0"/>
              <a:t>Post partum</a:t>
            </a:r>
          </a:p>
          <a:p>
            <a:pPr lvl="2" eaLnBrk="1" hangingPunct="1">
              <a:lnSpc>
                <a:spcPct val="90000"/>
              </a:lnSpc>
              <a:buFont typeface="Wingdings" pitchFamily="2" charset="2"/>
              <a:buChar char="Ø"/>
              <a:defRPr/>
            </a:pPr>
            <a:r>
              <a:rPr lang="en-US" sz="2600" dirty="0" smtClean="0"/>
              <a:t>AZT 300mg BD +3TC 150mg BD for seven days</a:t>
            </a:r>
            <a:endParaRPr lang="en-US" sz="2600" b="1" dirty="0" smtClean="0"/>
          </a:p>
          <a:p>
            <a:pPr eaLnBrk="1" hangingPunct="1">
              <a:lnSpc>
                <a:spcPct val="90000"/>
              </a:lnSpc>
              <a:buFont typeface="Wingdings" pitchFamily="2" charset="2"/>
              <a:buNone/>
              <a:defRPr/>
            </a:pPr>
            <a:r>
              <a:rPr lang="en-US" sz="2600" b="1" dirty="0" smtClean="0"/>
              <a:t> </a:t>
            </a:r>
            <a:endParaRPr lang="en-US" sz="2600" dirty="0" smtClean="0"/>
          </a:p>
          <a:p>
            <a:pPr eaLnBrk="1" hangingPunct="1">
              <a:lnSpc>
                <a:spcPct val="90000"/>
              </a:lnSpc>
              <a:defRPr/>
            </a:pPr>
            <a:endParaRPr lang="en-US" dirty="0" smtClean="0"/>
          </a:p>
          <a:p>
            <a:pPr eaLnBrk="1" hangingPunct="1">
              <a:lnSpc>
                <a:spcPct val="90000"/>
              </a:lnSpc>
              <a:defRPr/>
            </a:pPr>
            <a:endParaRPr lang="en-US" dirty="0" smtClean="0"/>
          </a:p>
        </p:txBody>
      </p:sp>
    </p:spTree>
    <p:extLst>
      <p:ext uri="{BB962C8B-B14F-4D97-AF65-F5344CB8AC3E}">
        <p14:creationId xmlns:p14="http://schemas.microsoft.com/office/powerpoint/2010/main" val="172275893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3"/>
          <p:cNvSpPr>
            <a:spLocks noGrp="1"/>
          </p:cNvSpPr>
          <p:nvPr>
            <p:ph type="title"/>
          </p:nvPr>
        </p:nvSpPr>
        <p:spPr>
          <a:xfrm>
            <a:off x="0" y="228600"/>
            <a:ext cx="8294077" cy="1184275"/>
          </a:xfrm>
        </p:spPr>
        <p:txBody>
          <a:bodyPr>
            <a:noAutofit/>
          </a:bodyPr>
          <a:lstStyle/>
          <a:p>
            <a:pPr>
              <a:defRPr/>
            </a:pPr>
            <a:r>
              <a:rPr lang="en-US" sz="3200" b="1" dirty="0" smtClean="0"/>
              <a:t>Special circumstances for HIV positive women</a:t>
            </a:r>
          </a:p>
        </p:txBody>
      </p:sp>
      <p:sp>
        <p:nvSpPr>
          <p:cNvPr id="5" name="Content Placeholder 4"/>
          <p:cNvSpPr>
            <a:spLocks noGrp="1"/>
          </p:cNvSpPr>
          <p:nvPr>
            <p:ph sz="quarter" idx="1"/>
          </p:nvPr>
        </p:nvSpPr>
        <p:spPr>
          <a:xfrm>
            <a:off x="228600" y="1557338"/>
            <a:ext cx="8610600" cy="5072062"/>
          </a:xfrm>
        </p:spPr>
        <p:txBody>
          <a:bodyPr rtlCol="0">
            <a:normAutofit/>
          </a:bodyPr>
          <a:lstStyle/>
          <a:p>
            <a:pPr lvl="1" eaLnBrk="1" fontAlgn="auto" hangingPunct="1">
              <a:spcAft>
                <a:spcPts val="0"/>
              </a:spcAft>
              <a:buFont typeface="Wingdings" pitchFamily="2" charset="2"/>
              <a:buChar char="v"/>
              <a:defRPr/>
            </a:pPr>
            <a:r>
              <a:rPr lang="en-US" sz="2000" dirty="0" smtClean="0">
                <a:latin typeface="Times New Roman" pitchFamily="18" charset="0"/>
                <a:cs typeface="Times New Roman" pitchFamily="18" charset="0"/>
              </a:rPr>
              <a:t>In settings with the </a:t>
            </a:r>
            <a:r>
              <a:rPr lang="en-US" sz="2000" dirty="0">
                <a:latin typeface="Times New Roman" pitchFamily="18" charset="0"/>
                <a:cs typeface="Times New Roman" pitchFamily="18" charset="0"/>
              </a:rPr>
              <a:t>capacity to initiate and monitor triple </a:t>
            </a:r>
            <a:r>
              <a:rPr lang="en-US" sz="2000" dirty="0" smtClean="0">
                <a:latin typeface="Times New Roman" pitchFamily="18" charset="0"/>
                <a:cs typeface="Times New Roman" pitchFamily="18" charset="0"/>
              </a:rPr>
              <a:t>therapy (</a:t>
            </a:r>
            <a:r>
              <a:rPr lang="en-US" sz="2000" b="1" dirty="0" smtClean="0">
                <a:latin typeface="Times New Roman" pitchFamily="18" charset="0"/>
                <a:cs typeface="Times New Roman" pitchFamily="18" charset="0"/>
              </a:rPr>
              <a:t>Option B plus), </a:t>
            </a:r>
          </a:p>
          <a:p>
            <a:pPr lvl="2" eaLnBrk="1" fontAlgn="auto" hangingPunct="1">
              <a:spcAft>
                <a:spcPts val="0"/>
              </a:spcAft>
              <a:buFont typeface="Wingdings" pitchFamily="2" charset="2"/>
              <a:buChar char="Ø"/>
              <a:defRPr/>
            </a:pPr>
            <a:r>
              <a:rPr lang="en-US" sz="2000" dirty="0" smtClean="0">
                <a:latin typeface="Times New Roman" pitchFamily="18" charset="0"/>
                <a:cs typeface="Times New Roman" pitchFamily="18" charset="0"/>
              </a:rPr>
              <a:t>Triple </a:t>
            </a:r>
            <a:r>
              <a:rPr lang="en-US" sz="2000" dirty="0">
                <a:latin typeface="Times New Roman" pitchFamily="18" charset="0"/>
                <a:cs typeface="Times New Roman" pitchFamily="18" charset="0"/>
              </a:rPr>
              <a:t>ARV </a:t>
            </a:r>
            <a:r>
              <a:rPr lang="en-US" sz="2000" dirty="0" smtClean="0">
                <a:latin typeface="Times New Roman" pitchFamily="18" charset="0"/>
                <a:cs typeface="Times New Roman" pitchFamily="18" charset="0"/>
              </a:rPr>
              <a:t>prophylaxis (HAART) can </a:t>
            </a:r>
            <a:r>
              <a:rPr lang="en-US" sz="2000" dirty="0">
                <a:latin typeface="Times New Roman" pitchFamily="18" charset="0"/>
                <a:cs typeface="Times New Roman" pitchFamily="18" charset="0"/>
              </a:rPr>
              <a:t>be </a:t>
            </a:r>
            <a:r>
              <a:rPr lang="en-US" sz="2000" dirty="0" smtClean="0">
                <a:latin typeface="Times New Roman" pitchFamily="18" charset="0"/>
                <a:cs typeface="Times New Roman" pitchFamily="18" charset="0"/>
              </a:rPr>
              <a:t>used in women who meet the above criteria. </a:t>
            </a:r>
          </a:p>
          <a:p>
            <a:pPr lvl="2" eaLnBrk="1" fontAlgn="auto" hangingPunct="1">
              <a:spcAft>
                <a:spcPts val="0"/>
              </a:spcAft>
              <a:buFont typeface="Wingdings" pitchFamily="2" charset="2"/>
              <a:buChar char="Ø"/>
              <a:defRPr/>
            </a:pPr>
            <a:r>
              <a:rPr lang="en-US" sz="2000" dirty="0" smtClean="0">
                <a:latin typeface="Times New Roman" pitchFamily="18" charset="0"/>
                <a:cs typeface="Times New Roman" pitchFamily="18" charset="0"/>
              </a:rPr>
              <a:t>Current evidence shows that once started , they should continue for life</a:t>
            </a:r>
          </a:p>
          <a:p>
            <a:pPr lvl="1" eaLnBrk="1" fontAlgn="auto" hangingPunct="1">
              <a:spcAft>
                <a:spcPts val="0"/>
              </a:spcAft>
              <a:buFont typeface="Wingdings" pitchFamily="2" charset="2"/>
              <a:buChar char="v"/>
              <a:defRPr/>
            </a:pPr>
            <a:r>
              <a:rPr lang="en-GB" sz="2000" dirty="0">
                <a:latin typeface="Times New Roman" pitchFamily="18" charset="0"/>
                <a:cs typeface="Times New Roman" pitchFamily="18" charset="0"/>
              </a:rPr>
              <a:t>Where available and feasible, women with viral load &gt;1000 copies </a:t>
            </a:r>
            <a:r>
              <a:rPr lang="en-GB" sz="2000" dirty="0" smtClean="0">
                <a:latin typeface="Times New Roman" pitchFamily="18" charset="0"/>
                <a:cs typeface="Times New Roman" pitchFamily="18" charset="0"/>
              </a:rPr>
              <a:t>at term, </a:t>
            </a:r>
          </a:p>
          <a:p>
            <a:pPr lvl="2" eaLnBrk="1" fontAlgn="auto" hangingPunct="1">
              <a:spcAft>
                <a:spcPts val="0"/>
              </a:spcAft>
              <a:buFont typeface="Wingdings" pitchFamily="2" charset="2"/>
              <a:buChar char="Ø"/>
              <a:defRPr/>
            </a:pPr>
            <a:r>
              <a:rPr lang="en-GB" sz="2000" dirty="0" smtClean="0">
                <a:latin typeface="Times New Roman" pitchFamily="18" charset="0"/>
                <a:cs typeface="Times New Roman" pitchFamily="18" charset="0"/>
              </a:rPr>
              <a:t>should </a:t>
            </a:r>
            <a:r>
              <a:rPr lang="en-GB" sz="2000" dirty="0">
                <a:latin typeface="Times New Roman" pitchFamily="18" charset="0"/>
                <a:cs typeface="Times New Roman" pitchFamily="18" charset="0"/>
              </a:rPr>
              <a:t>be offered elective CS </a:t>
            </a:r>
            <a:endParaRPr lang="en-US" sz="2000" dirty="0" smtClean="0">
              <a:latin typeface="Times New Roman" pitchFamily="18" charset="0"/>
              <a:cs typeface="Times New Roman" pitchFamily="18" charset="0"/>
            </a:endParaRPr>
          </a:p>
          <a:p>
            <a:pPr lvl="1" eaLnBrk="1" fontAlgn="auto" hangingPunct="1">
              <a:spcAft>
                <a:spcPts val="0"/>
              </a:spcAft>
              <a:buFont typeface="Wingdings" pitchFamily="2" charset="2"/>
              <a:buChar char="v"/>
              <a:defRPr/>
            </a:pPr>
            <a:r>
              <a:rPr lang="en-US" sz="2000" dirty="0" smtClean="0">
                <a:latin typeface="Times New Roman" pitchFamily="18" charset="0"/>
                <a:cs typeface="Times New Roman" pitchFamily="18" charset="0"/>
              </a:rPr>
              <a:t>ARV choice in severe anaemia (Hb &lt;8 g/dl): </a:t>
            </a:r>
          </a:p>
          <a:p>
            <a:pPr lvl="2" eaLnBrk="1" fontAlgn="auto" hangingPunct="1">
              <a:spcAft>
                <a:spcPts val="0"/>
              </a:spcAft>
              <a:buFont typeface="Wingdings" pitchFamily="2" charset="2"/>
              <a:buChar char="Ø"/>
              <a:defRPr/>
            </a:pPr>
            <a:r>
              <a:rPr lang="en-US" sz="2000" b="1" dirty="0" smtClean="0">
                <a:latin typeface="Times New Roman" pitchFamily="18" charset="0"/>
                <a:cs typeface="Times New Roman" pitchFamily="18" charset="0"/>
              </a:rPr>
              <a:t>AZT is contraindicated</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2" eaLnBrk="1" fontAlgn="auto" hangingPunct="1">
              <a:spcAft>
                <a:spcPts val="0"/>
              </a:spcAft>
              <a:buFont typeface="Wingdings" pitchFamily="2" charset="2"/>
              <a:buChar char="Ø"/>
              <a:defRPr/>
            </a:pPr>
            <a:r>
              <a:rPr lang="en-US" sz="2000" dirty="0" smtClean="0">
                <a:latin typeface="Times New Roman" pitchFamily="18" charset="0"/>
                <a:cs typeface="Times New Roman" pitchFamily="18" charset="0"/>
              </a:rPr>
              <a:t>Initiate </a:t>
            </a:r>
            <a:r>
              <a:rPr lang="en-US" sz="2000" dirty="0">
                <a:latin typeface="Times New Roman" pitchFamily="18" charset="0"/>
                <a:cs typeface="Times New Roman" pitchFamily="18" charset="0"/>
              </a:rPr>
              <a:t>ART with TDF in place of </a:t>
            </a:r>
            <a:r>
              <a:rPr lang="en-US" sz="2000" dirty="0" smtClean="0">
                <a:latin typeface="Times New Roman" pitchFamily="18" charset="0"/>
                <a:cs typeface="Times New Roman" pitchFamily="18" charset="0"/>
              </a:rPr>
              <a:t>AZT irrespective of WHO stage and CD4 count. (Regimen: </a:t>
            </a:r>
            <a:r>
              <a:rPr lang="en-GB" sz="2000" dirty="0" smtClean="0">
                <a:latin typeface="Times New Roman" pitchFamily="18" charset="0"/>
                <a:cs typeface="Times New Roman" pitchFamily="18" charset="0"/>
              </a:rPr>
              <a:t>TDF+3TC+NVP/EFV). </a:t>
            </a:r>
          </a:p>
          <a:p>
            <a:pPr lvl="2" eaLnBrk="1" fontAlgn="auto" hangingPunct="1">
              <a:spcAft>
                <a:spcPts val="0"/>
              </a:spcAft>
              <a:buFont typeface="Wingdings" pitchFamily="2" charset="2"/>
              <a:buChar char="Ø"/>
              <a:defRPr/>
            </a:pPr>
            <a:endParaRPr lang="en-GB" sz="1800" dirty="0" smtClean="0"/>
          </a:p>
          <a:p>
            <a:pPr marL="0" indent="0" eaLnBrk="1" fontAlgn="auto" hangingPunct="1">
              <a:spcAft>
                <a:spcPts val="0"/>
              </a:spcAft>
              <a:buFont typeface="Wingdings" pitchFamily="2" charset="2"/>
              <a:buNone/>
              <a:defRPr/>
            </a:pPr>
            <a:r>
              <a:rPr lang="en-GB" dirty="0">
                <a:solidFill>
                  <a:srgbClr val="FF0000"/>
                </a:solidFill>
              </a:rPr>
              <a:t> </a:t>
            </a:r>
            <a:r>
              <a:rPr lang="en-GB" dirty="0" smtClean="0">
                <a:solidFill>
                  <a:srgbClr val="FF0000"/>
                </a:solidFill>
              </a:rPr>
              <a:t> </a:t>
            </a:r>
            <a:r>
              <a:rPr lang="en-GB" b="1" dirty="0" smtClean="0">
                <a:solidFill>
                  <a:srgbClr val="FF0000"/>
                </a:solidFill>
              </a:rPr>
              <a:t>Transfuse </a:t>
            </a:r>
            <a:r>
              <a:rPr lang="en-GB" b="1" dirty="0">
                <a:solidFill>
                  <a:srgbClr val="FF0000"/>
                </a:solidFill>
              </a:rPr>
              <a:t>irrespective of </a:t>
            </a:r>
            <a:r>
              <a:rPr lang="en-GB" b="1" dirty="0" smtClean="0">
                <a:solidFill>
                  <a:srgbClr val="FF0000"/>
                </a:solidFill>
              </a:rPr>
              <a:t>gestation if </a:t>
            </a:r>
            <a:r>
              <a:rPr lang="en-GB" b="1" dirty="0" err="1" smtClean="0">
                <a:solidFill>
                  <a:srgbClr val="FF0000"/>
                </a:solidFill>
              </a:rPr>
              <a:t>Hb</a:t>
            </a:r>
            <a:r>
              <a:rPr lang="en-GB" b="1" dirty="0" smtClean="0">
                <a:solidFill>
                  <a:srgbClr val="FF0000"/>
                </a:solidFill>
              </a:rPr>
              <a:t> &lt; 6g/dl</a:t>
            </a:r>
            <a:endParaRPr lang="en-US" b="1" dirty="0">
              <a:solidFill>
                <a:srgbClr val="FF0000"/>
              </a:solidFill>
            </a:endParaRPr>
          </a:p>
          <a:p>
            <a:pPr marL="0" indent="0" eaLnBrk="1" fontAlgn="auto" hangingPunct="1">
              <a:spcAft>
                <a:spcPts val="0"/>
              </a:spcAft>
              <a:buFont typeface="Wingdings" pitchFamily="2" charset="2"/>
              <a:buNone/>
              <a:defRPr/>
            </a:pPr>
            <a:endParaRPr lang="en-US" dirty="0"/>
          </a:p>
        </p:txBody>
      </p:sp>
    </p:spTree>
    <p:extLst>
      <p:ext uri="{BB962C8B-B14F-4D97-AF65-F5344CB8AC3E}">
        <p14:creationId xmlns:p14="http://schemas.microsoft.com/office/powerpoint/2010/main" val="364065252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3"/>
          <p:cNvSpPr>
            <a:spLocks noGrp="1"/>
          </p:cNvSpPr>
          <p:nvPr>
            <p:ph type="title"/>
          </p:nvPr>
        </p:nvSpPr>
        <p:spPr>
          <a:xfrm>
            <a:off x="304800" y="228600"/>
            <a:ext cx="8458200" cy="1112839"/>
          </a:xfrm>
        </p:spPr>
        <p:txBody>
          <a:bodyPr>
            <a:normAutofit/>
          </a:bodyPr>
          <a:lstStyle/>
          <a:p>
            <a:pPr eaLnBrk="1" hangingPunct="1"/>
            <a:r>
              <a:rPr lang="en-US" sz="3200" b="1" dirty="0" smtClean="0">
                <a:solidFill>
                  <a:srgbClr val="000000"/>
                </a:solidFill>
              </a:rPr>
              <a:t>Preventing mother-to-child transmission (PMTCT) of HIV</a:t>
            </a:r>
            <a:endParaRPr lang="en-US" sz="3200" b="1" dirty="0" smtClean="0"/>
          </a:p>
        </p:txBody>
      </p:sp>
      <p:graphicFrame>
        <p:nvGraphicFramePr>
          <p:cNvPr id="6" name="Content Placeholder 5"/>
          <p:cNvGraphicFramePr>
            <a:graphicFrameLocks noGrp="1"/>
          </p:cNvGraphicFramePr>
          <p:nvPr>
            <p:ph sz="quarter" idx="1"/>
          </p:nvPr>
        </p:nvGraphicFramePr>
        <p:xfrm>
          <a:off x="228597" y="1523999"/>
          <a:ext cx="8763002" cy="4953002"/>
        </p:xfrm>
        <a:graphic>
          <a:graphicData uri="http://schemas.openxmlformats.org/drawingml/2006/table">
            <a:tbl>
              <a:tblPr firstRow="1" bandRow="1">
                <a:tableStyleId>{5C22544A-7EE6-4342-B048-85BDC9FD1C3A}</a:tableStyleId>
              </a:tblPr>
              <a:tblGrid>
                <a:gridCol w="4381501">
                  <a:extLst>
                    <a:ext uri="{9D8B030D-6E8A-4147-A177-3AD203B41FA5}">
                      <a16:colId xmlns:a16="http://schemas.microsoft.com/office/drawing/2014/main" val="20000"/>
                    </a:ext>
                  </a:extLst>
                </a:gridCol>
                <a:gridCol w="4381501">
                  <a:extLst>
                    <a:ext uri="{9D8B030D-6E8A-4147-A177-3AD203B41FA5}">
                      <a16:colId xmlns:a16="http://schemas.microsoft.com/office/drawing/2014/main" val="20001"/>
                    </a:ext>
                  </a:extLst>
                </a:gridCol>
              </a:tblGrid>
              <a:tr h="231140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Extended  Infant  NVP prophylaxis  dosing</a:t>
                      </a:r>
                    </a:p>
                    <a:p>
                      <a:r>
                        <a:rPr lang="en-US" sz="1800" dirty="0" smtClean="0">
                          <a:solidFill>
                            <a:schemeClr val="tx1"/>
                          </a:solidFill>
                        </a:rPr>
                        <a:t>Birth - 6 weeks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sz="1800" dirty="0" smtClean="0">
                          <a:solidFill>
                            <a:schemeClr val="tx1"/>
                          </a:solidFill>
                        </a:rPr>
                        <a:t>Birth weight &lt;2,500gms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1 ml OD (10mg daily )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sz="1800" dirty="0" smtClean="0">
                          <a:solidFill>
                            <a:schemeClr val="tx1"/>
                          </a:solidFill>
                        </a:rPr>
                        <a:t>Birth weight &gt;2,500gms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1.5ml OD (15mg daily) </a:t>
                      </a:r>
                    </a:p>
                  </a:txBody>
                  <a:tcPr marL="91429" marR="91429" marT="45718" marB="45718"/>
                </a:tc>
                <a:tc hMerge="1">
                  <a:txBody>
                    <a:bodyPr/>
                    <a:lstStyle/>
                    <a:p>
                      <a:endParaRPr lang="en-US" sz="1800" dirty="0" smtClean="0"/>
                    </a:p>
                  </a:txBody>
                  <a:tcPr marL="99060" marR="99060" marT="45719" marB="45719"/>
                </a:tc>
                <a:extLst>
                  <a:ext uri="{0D108BD9-81ED-4DB2-BD59-A6C34878D82A}">
                    <a16:rowId xmlns:a16="http://schemas.microsoft.com/office/drawing/2014/main" val="10000"/>
                  </a:ext>
                </a:extLst>
              </a:tr>
              <a:tr h="660399">
                <a:tc>
                  <a:txBody>
                    <a:bodyPr/>
                    <a:lstStyle/>
                    <a:p>
                      <a:r>
                        <a:rPr lang="en-US" sz="1800" dirty="0" smtClean="0"/>
                        <a:t>6 weeks</a:t>
                      </a:r>
                      <a:r>
                        <a:rPr lang="en-US" sz="1800" baseline="0" dirty="0" smtClean="0"/>
                        <a:t> to 3 months</a:t>
                      </a:r>
                      <a:endParaRPr lang="en-US" sz="1800" dirty="0"/>
                    </a:p>
                  </a:txBody>
                  <a:tcPr marL="91429" marR="91429" marT="45718" marB="45718"/>
                </a:tc>
                <a:tc>
                  <a:txBody>
                    <a:bodyPr/>
                    <a:lstStyle/>
                    <a:p>
                      <a:r>
                        <a:rPr lang="en-US" sz="1800" dirty="0" smtClean="0"/>
                        <a:t>2ml  OD  (20mg</a:t>
                      </a:r>
                      <a:r>
                        <a:rPr lang="en-US" sz="1800" baseline="0" dirty="0" smtClean="0"/>
                        <a:t> daily</a:t>
                      </a:r>
                      <a:r>
                        <a:rPr lang="en-US" sz="1800" dirty="0" smtClean="0"/>
                        <a:t>)</a:t>
                      </a:r>
                      <a:endParaRPr lang="en-US" sz="1800" dirty="0"/>
                    </a:p>
                  </a:txBody>
                  <a:tcPr marL="91429" marR="91429" marT="45718" marB="45718"/>
                </a:tc>
                <a:extLst>
                  <a:ext uri="{0D108BD9-81ED-4DB2-BD59-A6C34878D82A}">
                    <a16:rowId xmlns:a16="http://schemas.microsoft.com/office/drawing/2014/main" val="10001"/>
                  </a:ext>
                </a:extLst>
              </a:tr>
              <a:tr h="660399">
                <a:tc>
                  <a:txBody>
                    <a:bodyPr/>
                    <a:lstStyle/>
                    <a:p>
                      <a:r>
                        <a:rPr lang="en-US" sz="1800" dirty="0" smtClean="0"/>
                        <a:t>&gt;3months to 6 months</a:t>
                      </a:r>
                      <a:endParaRPr lang="en-US" sz="1800" dirty="0"/>
                    </a:p>
                  </a:txBody>
                  <a:tcPr marL="91429" marR="91429" marT="45718" marB="45718"/>
                </a:tc>
                <a:tc>
                  <a:txBody>
                    <a:bodyPr/>
                    <a:lstStyle/>
                    <a:p>
                      <a:r>
                        <a:rPr lang="en-US" sz="1800" dirty="0" smtClean="0"/>
                        <a:t>2.5 ml OD (25mg daily)</a:t>
                      </a:r>
                      <a:endParaRPr lang="en-US" sz="1800" dirty="0"/>
                    </a:p>
                  </a:txBody>
                  <a:tcPr marL="91429" marR="91429" marT="45718" marB="45718"/>
                </a:tc>
                <a:extLst>
                  <a:ext uri="{0D108BD9-81ED-4DB2-BD59-A6C34878D82A}">
                    <a16:rowId xmlns:a16="http://schemas.microsoft.com/office/drawing/2014/main" val="10002"/>
                  </a:ext>
                </a:extLst>
              </a:tr>
              <a:tr h="660399">
                <a:tc>
                  <a:txBody>
                    <a:bodyPr/>
                    <a:lstStyle/>
                    <a:p>
                      <a:r>
                        <a:rPr lang="en-US" sz="1800" dirty="0" smtClean="0"/>
                        <a:t>&gt;6</a:t>
                      </a:r>
                      <a:r>
                        <a:rPr lang="en-US" sz="1800" baseline="0" dirty="0" smtClean="0"/>
                        <a:t> to 9 months</a:t>
                      </a:r>
                      <a:endParaRPr lang="en-US" sz="1800" dirty="0"/>
                    </a:p>
                  </a:txBody>
                  <a:tcPr marL="91429" marR="91429" marT="45718" marB="4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3 ml OD (30mg daily)</a:t>
                      </a:r>
                      <a:endParaRPr lang="en-US" sz="1800" dirty="0"/>
                    </a:p>
                  </a:txBody>
                  <a:tcPr marL="91429" marR="91429" marT="45718" marB="45718"/>
                </a:tc>
                <a:extLst>
                  <a:ext uri="{0D108BD9-81ED-4DB2-BD59-A6C34878D82A}">
                    <a16:rowId xmlns:a16="http://schemas.microsoft.com/office/drawing/2014/main" val="10003"/>
                  </a:ext>
                </a:extLst>
              </a:tr>
              <a:tr h="660399">
                <a:tc>
                  <a:txBody>
                    <a:bodyPr/>
                    <a:lstStyle/>
                    <a:p>
                      <a:r>
                        <a:rPr lang="en-US" sz="1800" dirty="0" smtClean="0"/>
                        <a:t>&gt;9months to end of BF</a:t>
                      </a:r>
                      <a:endParaRPr lang="en-US" sz="1800" dirty="0"/>
                    </a:p>
                  </a:txBody>
                  <a:tcPr marL="91429" marR="91429" marT="45718" marB="45718"/>
                </a:tc>
                <a:tc>
                  <a:txBody>
                    <a:bodyPr/>
                    <a:lstStyle/>
                    <a:p>
                      <a:r>
                        <a:rPr lang="en-US" sz="1800" dirty="0" smtClean="0"/>
                        <a:t>4ml OD (40mg daily) </a:t>
                      </a:r>
                      <a:endParaRPr lang="en-US" sz="1800" dirty="0"/>
                    </a:p>
                  </a:txBody>
                  <a:tcPr marL="91429" marR="91429" marT="45718" marB="4571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011431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itchFamily="34" charset="0"/>
                <a:cs typeface="Times New Roman" pitchFamily="18" charset="0"/>
              </a:rPr>
              <a:t/>
            </a:r>
            <a:br>
              <a:rPr lang="en-GB" dirty="0" smtClean="0">
                <a:latin typeface="Arial" pitchFamily="34" charset="0"/>
                <a:cs typeface="Times New Roman" pitchFamily="18" charset="0"/>
              </a:rPr>
            </a:br>
            <a:r>
              <a:rPr lang="en-GB" dirty="0" smtClean="0">
                <a:latin typeface="Arial" pitchFamily="34" charset="0"/>
                <a:cs typeface="Times New Roman" pitchFamily="18" charset="0"/>
              </a:rPr>
              <a:t>Note:</a:t>
            </a:r>
            <a:br>
              <a:rPr lang="en-GB" dirty="0" smtClean="0">
                <a:latin typeface="Arial" pitchFamily="34" charset="0"/>
                <a:cs typeface="Times New Roman" pitchFamily="18" charset="0"/>
              </a:rPr>
            </a:br>
            <a:endParaRPr lang="en-US" dirty="0"/>
          </a:p>
        </p:txBody>
      </p:sp>
      <p:sp>
        <p:nvSpPr>
          <p:cNvPr id="3" name="Content Placeholder 2"/>
          <p:cNvSpPr>
            <a:spLocks noGrp="1"/>
          </p:cNvSpPr>
          <p:nvPr>
            <p:ph sz="quarter" idx="1"/>
          </p:nvPr>
        </p:nvSpPr>
        <p:spPr/>
        <p:txBody>
          <a:bodyPr>
            <a:normAutofit/>
          </a:bodyPr>
          <a:lstStyle/>
          <a:p>
            <a:pPr marL="285750" indent="-285750">
              <a:buFont typeface="Wingdings" pitchFamily="2" charset="2"/>
              <a:buChar char="Ø"/>
              <a:defRPr/>
            </a:pPr>
            <a:r>
              <a:rPr lang="en-US" dirty="0" smtClean="0">
                <a:latin typeface="Times New Roman" pitchFamily="18" charset="0"/>
                <a:cs typeface="Times New Roman" pitchFamily="18" charset="0"/>
              </a:rPr>
              <a:t>AZT 15mg/kg twice daily for 6 weeks is an alternative for infants who are not breast fed or whose mothers are on ART/triple prophylaxis</a:t>
            </a:r>
          </a:p>
          <a:p>
            <a:pPr marL="285750" indent="-285750">
              <a:buFont typeface="Wingdings" pitchFamily="2" charset="2"/>
              <a:buChar char="Ø"/>
              <a:defRPr/>
            </a:pPr>
            <a:endParaRPr lang="en-US" dirty="0" smtClean="0">
              <a:latin typeface="Times New Roman" pitchFamily="18" charset="0"/>
              <a:cs typeface="Times New Roman" pitchFamily="18" charset="0"/>
            </a:endParaRPr>
          </a:p>
          <a:p>
            <a:pPr marL="285750" indent="-285750">
              <a:buFont typeface="Wingdings" pitchFamily="2" charset="2"/>
              <a:buChar char="Ø"/>
              <a:defRPr/>
            </a:pPr>
            <a:r>
              <a:rPr lang="en-US" dirty="0" err="1" smtClean="0">
                <a:latin typeface="Times New Roman" pitchFamily="18" charset="0"/>
                <a:cs typeface="Times New Roman" pitchFamily="18" charset="0"/>
              </a:rPr>
              <a:t>3TC</a:t>
            </a:r>
            <a:r>
              <a:rPr lang="en-US" dirty="0" smtClean="0">
                <a:latin typeface="Times New Roman" pitchFamily="18" charset="0"/>
                <a:cs typeface="Times New Roman" pitchFamily="18" charset="0"/>
              </a:rPr>
              <a:t> is an alternative for infants with severe </a:t>
            </a:r>
            <a:r>
              <a:rPr lang="en-US" dirty="0" err="1" smtClean="0">
                <a:latin typeface="Times New Roman" pitchFamily="18" charset="0"/>
                <a:cs typeface="Times New Roman" pitchFamily="18" charset="0"/>
              </a:rPr>
              <a:t>NVP</a:t>
            </a:r>
            <a:r>
              <a:rPr lang="en-US" dirty="0" smtClean="0">
                <a:latin typeface="Times New Roman" pitchFamily="18" charset="0"/>
                <a:cs typeface="Times New Roman" pitchFamily="18" charset="0"/>
              </a:rPr>
              <a:t> toxicity (grade 3 or 4)/or if baby is on TB treatment with rifampicin containing regimen</a:t>
            </a:r>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7871416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Title 3"/>
          <p:cNvSpPr>
            <a:spLocks noGrp="1"/>
          </p:cNvSpPr>
          <p:nvPr>
            <p:ph type="title"/>
          </p:nvPr>
        </p:nvSpPr>
        <p:spPr>
          <a:xfrm>
            <a:off x="0" y="152401"/>
            <a:ext cx="9144000" cy="1260476"/>
          </a:xfrm>
        </p:spPr>
        <p:txBody>
          <a:bodyPr>
            <a:normAutofit/>
          </a:bodyPr>
          <a:lstStyle/>
          <a:p>
            <a:pPr eaLnBrk="1" hangingPunct="1"/>
            <a:r>
              <a:rPr lang="en-US" sz="3200" b="1" dirty="0" smtClean="0">
                <a:solidFill>
                  <a:srgbClr val="000000"/>
                </a:solidFill>
              </a:rPr>
              <a:t>Preventing mother-to-child transmission (PMTCT) of HIV</a:t>
            </a:r>
            <a:endParaRPr lang="en-US" sz="3200" b="1" dirty="0" smtClean="0"/>
          </a:p>
        </p:txBody>
      </p:sp>
      <p:sp>
        <p:nvSpPr>
          <p:cNvPr id="162820"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smtClean="0"/>
              <a:t>         </a:t>
            </a:r>
          </a:p>
          <a:p>
            <a:pPr>
              <a:defRPr/>
            </a:pPr>
            <a:endParaRPr lang="en-US" sz="1400" smtClean="0"/>
          </a:p>
        </p:txBody>
      </p:sp>
      <p:sp>
        <p:nvSpPr>
          <p:cNvPr id="5" name="Footer Placeholder 4"/>
          <p:cNvSpPr>
            <a:spLocks noGrp="1"/>
          </p:cNvSpPr>
          <p:nvPr>
            <p:ph type="ftr" sz="quarter" idx="11"/>
          </p:nvPr>
        </p:nvSpPr>
        <p:spPr/>
        <p:txBody>
          <a:bodyPr/>
          <a:lstStyle/>
          <a:p>
            <a:pPr>
              <a:defRPr/>
            </a:pPr>
            <a:endParaRPr lang="en-US" smtClean="0"/>
          </a:p>
          <a:p>
            <a:pPr>
              <a:defRPr/>
            </a:pPr>
            <a:endParaRPr lang="en-US" smtClean="0"/>
          </a:p>
          <a:p>
            <a:pPr>
              <a:defRPr/>
            </a:pPr>
            <a:endParaRPr lang="en-US" smtClean="0"/>
          </a:p>
          <a:p>
            <a:pPr>
              <a:defRPr/>
            </a:pPr>
            <a:r>
              <a:rPr lang="en-US" smtClean="0"/>
              <a:t> </a:t>
            </a:r>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GB" smtClean="0"/>
          </a:p>
          <a:p>
            <a:pPr>
              <a:defRPr/>
            </a:pPr>
            <a:endParaRPr lang="en-GB" smtClean="0"/>
          </a:p>
          <a:p>
            <a:pPr>
              <a:defRPr/>
            </a:pPr>
            <a:endParaRPr lang="en-GB" smtClean="0"/>
          </a:p>
          <a:p>
            <a:pPr>
              <a:defRPr/>
            </a:pPr>
            <a:r>
              <a:rPr lang="en-GB" smtClean="0"/>
              <a:t>                                                                  </a:t>
            </a:r>
          </a:p>
          <a:p>
            <a:pPr>
              <a:defRPr/>
            </a:pPr>
            <a:endParaRPr lang="en-GB" smtClean="0"/>
          </a:p>
          <a:p>
            <a:pPr>
              <a:defRPr/>
            </a:pPr>
            <a:endParaRPr lang="en-GB" smtClean="0"/>
          </a:p>
          <a:p>
            <a:pPr>
              <a:defRPr/>
            </a:pPr>
            <a:r>
              <a:rPr lang="en-GB" smtClean="0"/>
              <a:t>                                                                           </a:t>
            </a:r>
            <a:endParaRPr lang="en-US" smtClean="0"/>
          </a:p>
          <a:p>
            <a:pPr>
              <a:defRPr/>
            </a:pPr>
            <a:endParaRPr lang="en-US"/>
          </a:p>
        </p:txBody>
      </p:sp>
      <p:sp>
        <p:nvSpPr>
          <p:cNvPr id="141315" name="Content Placeholder 2"/>
          <p:cNvSpPr>
            <a:spLocks noGrp="1"/>
          </p:cNvSpPr>
          <p:nvPr>
            <p:ph sz="quarter" idx="1"/>
          </p:nvPr>
        </p:nvSpPr>
        <p:spPr>
          <a:xfrm>
            <a:off x="228600" y="1484314"/>
            <a:ext cx="8534400" cy="5145086"/>
          </a:xfrm>
        </p:spPr>
        <p:txBody>
          <a:bodyPr>
            <a:normAutofit lnSpcReduction="10000"/>
          </a:bodyPr>
          <a:lstStyle/>
          <a:p>
            <a:pPr marL="0" indent="0" eaLnBrk="1" hangingPunct="1">
              <a:buFont typeface="Brush Script MT" pitchFamily="66" charset="0"/>
              <a:buNone/>
              <a:defRPr/>
            </a:pPr>
            <a:r>
              <a:rPr lang="en-GB" b="1" dirty="0" smtClean="0"/>
              <a:t>Safer Infant feeding choices</a:t>
            </a:r>
          </a:p>
          <a:p>
            <a:pPr lvl="1" eaLnBrk="1" hangingPunct="1">
              <a:buFont typeface="Wingdings" pitchFamily="2" charset="2"/>
              <a:buChar char="v"/>
              <a:defRPr/>
            </a:pPr>
            <a:r>
              <a:rPr lang="en-US" sz="2400" dirty="0" smtClean="0"/>
              <a:t>All mothers who are HIV-negative or are of unknown HIV status should be encouraged and supported to</a:t>
            </a:r>
          </a:p>
          <a:p>
            <a:pPr lvl="3" eaLnBrk="1" hangingPunct="1">
              <a:buFont typeface="Wingdings" pitchFamily="2" charset="2"/>
              <a:buChar char="Ø"/>
              <a:defRPr/>
            </a:pPr>
            <a:r>
              <a:rPr lang="en-US" sz="2400" b="1" dirty="0" smtClean="0"/>
              <a:t>Exclusively </a:t>
            </a:r>
            <a:r>
              <a:rPr lang="en-US" sz="2400" dirty="0" smtClean="0"/>
              <a:t>breastfeed for the first 6 months </a:t>
            </a:r>
          </a:p>
          <a:p>
            <a:pPr lvl="3" eaLnBrk="1" hangingPunct="1">
              <a:buFont typeface="Wingdings" pitchFamily="2" charset="2"/>
              <a:buChar char="Ø"/>
              <a:defRPr/>
            </a:pPr>
            <a:r>
              <a:rPr lang="en-US" sz="2400" dirty="0" smtClean="0"/>
              <a:t>Continue breastfeeding with appropriate complementary feeds introduced thereafter.</a:t>
            </a:r>
          </a:p>
          <a:p>
            <a:pPr lvl="3" eaLnBrk="1" hangingPunct="1">
              <a:buFont typeface="Wingdings" pitchFamily="2" charset="2"/>
              <a:buChar char="Ø"/>
              <a:defRPr/>
            </a:pPr>
            <a:endParaRPr lang="en-US" sz="2400" dirty="0" smtClean="0"/>
          </a:p>
          <a:p>
            <a:pPr lvl="1" eaLnBrk="1" hangingPunct="1">
              <a:buFont typeface="Wingdings" pitchFamily="2" charset="2"/>
              <a:buChar char="v"/>
              <a:defRPr/>
            </a:pPr>
            <a:r>
              <a:rPr lang="en-US" sz="2400" dirty="0" smtClean="0"/>
              <a:t> All HIV-positive mothers should be given accurate information on</a:t>
            </a:r>
          </a:p>
          <a:p>
            <a:pPr lvl="3" eaLnBrk="1" hangingPunct="1">
              <a:buFont typeface="Wingdings" pitchFamily="2" charset="2"/>
              <a:buChar char="Ø"/>
              <a:defRPr/>
            </a:pPr>
            <a:r>
              <a:rPr lang="en-US" sz="2400" dirty="0" smtClean="0"/>
              <a:t> Infant feeding options including the challenges </a:t>
            </a:r>
          </a:p>
          <a:p>
            <a:pPr lvl="3" eaLnBrk="1" hangingPunct="1">
              <a:buFont typeface="Wingdings" pitchFamily="2" charset="2"/>
              <a:buChar char="Ø"/>
              <a:defRPr/>
            </a:pPr>
            <a:r>
              <a:rPr lang="en-US" sz="2400" dirty="0" smtClean="0"/>
              <a:t> Benefits of each option in order to help them make an informed decision on which infant feeding option best suits their  </a:t>
            </a:r>
            <a:r>
              <a:rPr lang="en-GB" sz="2400" dirty="0" smtClean="0"/>
              <a:t>circumstances</a:t>
            </a:r>
            <a:endParaRPr lang="en-US" sz="2400" dirty="0" smtClean="0"/>
          </a:p>
          <a:p>
            <a:pPr eaLnBrk="1" hangingPunct="1">
              <a:defRPr/>
            </a:pPr>
            <a:endParaRPr lang="en-GB" sz="2400" dirty="0" smtClean="0"/>
          </a:p>
        </p:txBody>
      </p:sp>
    </p:spTree>
    <p:extLst>
      <p:ext uri="{BB962C8B-B14F-4D97-AF65-F5344CB8AC3E}">
        <p14:creationId xmlns:p14="http://schemas.microsoft.com/office/powerpoint/2010/main" val="317508178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Title 3"/>
          <p:cNvSpPr>
            <a:spLocks noGrp="1"/>
          </p:cNvSpPr>
          <p:nvPr>
            <p:ph type="title"/>
          </p:nvPr>
        </p:nvSpPr>
        <p:spPr>
          <a:xfrm>
            <a:off x="228600" y="0"/>
            <a:ext cx="8458200" cy="1219200"/>
          </a:xfrm>
        </p:spPr>
        <p:txBody>
          <a:bodyPr>
            <a:normAutofit fontScale="90000"/>
          </a:bodyPr>
          <a:lstStyle/>
          <a:p>
            <a:r>
              <a:rPr lang="en-GB" sz="2000" b="1" dirty="0" smtClean="0"/>
              <a:t/>
            </a:r>
            <a:br>
              <a:rPr lang="en-GB" sz="2000" b="1" dirty="0" smtClean="0"/>
            </a:br>
            <a:r>
              <a:rPr lang="en-GB" sz="2000" b="1" dirty="0" smtClean="0"/>
              <a:t/>
            </a:r>
            <a:br>
              <a:rPr lang="en-GB" sz="2000" b="1" dirty="0" smtClean="0"/>
            </a:br>
            <a:r>
              <a:rPr lang="en-GB" sz="4900" b="1" dirty="0" smtClean="0"/>
              <a:t>Safer Infant feeding choices</a:t>
            </a:r>
            <a:r>
              <a:rPr lang="en-GB" sz="4000" b="1" dirty="0" smtClean="0"/>
              <a:t/>
            </a:r>
            <a:br>
              <a:rPr lang="en-GB" sz="4000" b="1" dirty="0" smtClean="0"/>
            </a:br>
            <a:endParaRPr lang="en-US" sz="4000" b="1" dirty="0" smtClean="0"/>
          </a:p>
        </p:txBody>
      </p:sp>
      <p:sp>
        <p:nvSpPr>
          <p:cNvPr id="163844"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smtClean="0"/>
              <a:t>         </a:t>
            </a:r>
          </a:p>
          <a:p>
            <a:pPr>
              <a:defRPr/>
            </a:pPr>
            <a:endParaRPr lang="en-US" sz="1400" smtClean="0"/>
          </a:p>
        </p:txBody>
      </p:sp>
      <p:sp>
        <p:nvSpPr>
          <p:cNvPr id="142339" name="Content Placeholder 2"/>
          <p:cNvSpPr>
            <a:spLocks noGrp="1"/>
          </p:cNvSpPr>
          <p:nvPr>
            <p:ph sz="quarter" idx="1"/>
          </p:nvPr>
        </p:nvSpPr>
        <p:spPr>
          <a:xfrm>
            <a:off x="228600" y="1341438"/>
            <a:ext cx="8686800" cy="5287962"/>
          </a:xfrm>
        </p:spPr>
        <p:txBody>
          <a:bodyPr>
            <a:normAutofit/>
          </a:bodyPr>
          <a:lstStyle/>
          <a:p>
            <a:pPr eaLnBrk="1" hangingPunct="1">
              <a:buFont typeface="Wingdings" pitchFamily="2" charset="2"/>
              <a:buChar char="v"/>
              <a:defRPr/>
            </a:pPr>
            <a:endParaRPr lang="en-US" sz="2400" dirty="0" smtClean="0"/>
          </a:p>
          <a:p>
            <a:pPr eaLnBrk="1" hangingPunct="1">
              <a:buFont typeface="Wingdings" pitchFamily="2" charset="2"/>
              <a:buChar char="v"/>
              <a:defRPr/>
            </a:pPr>
            <a:r>
              <a:rPr lang="en-US" sz="2800" dirty="0" smtClean="0"/>
              <a:t>Breastfeeding with </a:t>
            </a:r>
            <a:r>
              <a:rPr lang="en-US" sz="2800" dirty="0" smtClean="0">
                <a:solidFill>
                  <a:srgbClr val="FF0000"/>
                </a:solidFill>
              </a:rPr>
              <a:t>infant ARV prophylaxis </a:t>
            </a:r>
            <a:r>
              <a:rPr lang="en-US" sz="2800" dirty="0" smtClean="0"/>
              <a:t>is recommended for HIV positive mothers.  </a:t>
            </a:r>
          </a:p>
          <a:p>
            <a:pPr lvl="2" eaLnBrk="1" hangingPunct="1">
              <a:buFont typeface="Wingdings" pitchFamily="2" charset="2"/>
              <a:buChar char="Ø"/>
              <a:defRPr/>
            </a:pPr>
            <a:r>
              <a:rPr lang="en-US" sz="2800" dirty="0" smtClean="0"/>
              <a:t>They should be encouraged and supported to exclusively breastfeed for the first  6 months </a:t>
            </a:r>
          </a:p>
          <a:p>
            <a:pPr lvl="2" eaLnBrk="1" hangingPunct="1">
              <a:buFont typeface="Wingdings" pitchFamily="2" charset="2"/>
              <a:buChar char="Ø"/>
              <a:defRPr/>
            </a:pPr>
            <a:r>
              <a:rPr lang="en-US" sz="2800" dirty="0" smtClean="0"/>
              <a:t>Mothers should continue feeding with appropriate complementary feeds thereafter.  </a:t>
            </a:r>
          </a:p>
          <a:p>
            <a:pPr lvl="2" eaLnBrk="1" hangingPunct="1">
              <a:buFont typeface="Wingdings" pitchFamily="2" charset="2"/>
              <a:buChar char="Ø"/>
              <a:defRPr/>
            </a:pPr>
            <a:r>
              <a:rPr lang="en-US" sz="2800" dirty="0" smtClean="0"/>
              <a:t>Infants of these mothers should receive Nevirapine prophylaxis throughout breastfeeding and until one week after complete cessation of breastfeeding </a:t>
            </a:r>
          </a:p>
        </p:txBody>
      </p:sp>
    </p:spTree>
    <p:extLst>
      <p:ext uri="{BB962C8B-B14F-4D97-AF65-F5344CB8AC3E}">
        <p14:creationId xmlns:p14="http://schemas.microsoft.com/office/powerpoint/2010/main" val="125948285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Safer Infant feeding choices</a:t>
            </a:r>
            <a:br>
              <a:rPr lang="en-GB" b="1" dirty="0" smtClean="0"/>
            </a:b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pPr>
              <a:buFont typeface="Wingdings" pitchFamily="2" charset="2"/>
              <a:buChar char="v"/>
              <a:defRPr/>
            </a:pPr>
            <a:r>
              <a:rPr lang="en-US" sz="2400" dirty="0" smtClean="0"/>
              <a:t>All HIV-positive mothers who choose </a:t>
            </a:r>
            <a:r>
              <a:rPr lang="en-US" sz="2400" dirty="0" smtClean="0">
                <a:solidFill>
                  <a:srgbClr val="FF0000"/>
                </a:solidFill>
              </a:rPr>
              <a:t>not to breastfeed  </a:t>
            </a:r>
            <a:r>
              <a:rPr lang="en-US" sz="2400" dirty="0" smtClean="0"/>
              <a:t>(meet AFASS criteria) should be counseled and supported </a:t>
            </a:r>
          </a:p>
          <a:p>
            <a:pPr lvl="1">
              <a:buFont typeface="Wingdings" pitchFamily="2" charset="2"/>
              <a:buChar char="Ø"/>
              <a:defRPr/>
            </a:pPr>
            <a:r>
              <a:rPr lang="en-US" sz="2400" dirty="0" smtClean="0"/>
              <a:t>To provide exclusive replacement feeding for the first 6 months </a:t>
            </a:r>
          </a:p>
          <a:p>
            <a:pPr lvl="1">
              <a:buFont typeface="Wingdings" pitchFamily="2" charset="2"/>
              <a:buChar char="Ø"/>
              <a:defRPr/>
            </a:pPr>
            <a:r>
              <a:rPr lang="en-US" sz="2400" dirty="0" smtClean="0"/>
              <a:t>To introduce appropriate complementary feeds thereafter. </a:t>
            </a:r>
          </a:p>
          <a:p>
            <a:pPr lvl="1">
              <a:buFont typeface="Wingdings" pitchFamily="2" charset="2"/>
              <a:buChar char="Ø"/>
              <a:defRPr/>
            </a:pPr>
            <a:r>
              <a:rPr lang="en-US" sz="2400" dirty="0" smtClean="0"/>
              <a:t>Infants of these mothers should be provided with Nevirapine prophylaxis from birth until 6 weeks of age </a:t>
            </a:r>
          </a:p>
          <a:p>
            <a:pPr lvl="1">
              <a:buNone/>
              <a:defRPr/>
            </a:pPr>
            <a:endParaRPr lang="en-US" sz="2400" dirty="0" smtClean="0"/>
          </a:p>
          <a:p>
            <a:pPr lvl="1">
              <a:buNone/>
              <a:defRPr/>
            </a:pPr>
            <a:r>
              <a:rPr lang="en-US" sz="2400" b="1" dirty="0" smtClean="0"/>
              <a:t>AFASS- Acceptable, Feasible, Affordable, Sustainable and Safe</a:t>
            </a:r>
          </a:p>
          <a:p>
            <a:endParaRPr lang="en-US" dirty="0"/>
          </a:p>
        </p:txBody>
      </p:sp>
    </p:spTree>
    <p:extLst>
      <p:ext uri="{BB962C8B-B14F-4D97-AF65-F5344CB8AC3E}">
        <p14:creationId xmlns:p14="http://schemas.microsoft.com/office/powerpoint/2010/main" val="49300605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6" name="Title 3"/>
          <p:cNvSpPr>
            <a:spLocks noGrp="1"/>
          </p:cNvSpPr>
          <p:nvPr>
            <p:ph type="title"/>
          </p:nvPr>
        </p:nvSpPr>
        <p:spPr>
          <a:xfrm>
            <a:off x="381000" y="228601"/>
            <a:ext cx="8305799" cy="990600"/>
          </a:xfrm>
        </p:spPr>
        <p:txBody>
          <a:bodyPr>
            <a:normAutofit/>
          </a:bodyPr>
          <a:lstStyle/>
          <a:p>
            <a:pPr eaLnBrk="1" hangingPunct="1"/>
            <a:r>
              <a:rPr lang="en-US" sz="2800" b="1" dirty="0" smtClean="0">
                <a:solidFill>
                  <a:srgbClr val="000000"/>
                </a:solidFill>
              </a:rPr>
              <a:t>Preventing mother-to-child transmission (PMTCT) of HIV</a:t>
            </a:r>
            <a:endParaRPr lang="en-US" sz="4800" b="1" dirty="0" smtClean="0"/>
          </a:p>
        </p:txBody>
      </p:sp>
      <p:sp>
        <p:nvSpPr>
          <p:cNvPr id="164868"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smtClean="0"/>
              <a:t>         </a:t>
            </a:r>
          </a:p>
          <a:p>
            <a:pPr>
              <a:defRPr/>
            </a:pPr>
            <a:endParaRPr lang="en-US" sz="1400" smtClean="0"/>
          </a:p>
        </p:txBody>
      </p:sp>
      <p:sp>
        <p:nvSpPr>
          <p:cNvPr id="5" name="Footer Placeholder 4"/>
          <p:cNvSpPr>
            <a:spLocks noGrp="1"/>
          </p:cNvSpPr>
          <p:nvPr>
            <p:ph type="ftr" sz="quarter" idx="11"/>
          </p:nvPr>
        </p:nvSpPr>
        <p:spPr/>
        <p:txBody>
          <a:bodyPr/>
          <a:lstStyle/>
          <a:p>
            <a:pPr>
              <a:defRPr/>
            </a:pPr>
            <a:endParaRPr lang="en-US" smtClean="0"/>
          </a:p>
          <a:p>
            <a:pPr>
              <a:defRPr/>
            </a:pPr>
            <a:endParaRPr lang="en-US" smtClean="0"/>
          </a:p>
          <a:p>
            <a:pPr>
              <a:defRPr/>
            </a:pPr>
            <a:endParaRPr lang="en-US" smtClean="0"/>
          </a:p>
          <a:p>
            <a:pPr>
              <a:defRPr/>
            </a:pPr>
            <a:r>
              <a:rPr lang="en-US" smtClean="0"/>
              <a:t> </a:t>
            </a:r>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US" smtClean="0"/>
          </a:p>
          <a:p>
            <a:pPr>
              <a:defRPr/>
            </a:pPr>
            <a:endParaRPr lang="en-GB" smtClean="0"/>
          </a:p>
          <a:p>
            <a:pPr>
              <a:defRPr/>
            </a:pPr>
            <a:endParaRPr lang="en-GB" smtClean="0"/>
          </a:p>
          <a:p>
            <a:pPr>
              <a:defRPr/>
            </a:pPr>
            <a:endParaRPr lang="en-GB" smtClean="0"/>
          </a:p>
          <a:p>
            <a:pPr>
              <a:defRPr/>
            </a:pPr>
            <a:r>
              <a:rPr lang="en-GB" smtClean="0"/>
              <a:t>                                                                  </a:t>
            </a:r>
          </a:p>
          <a:p>
            <a:pPr>
              <a:defRPr/>
            </a:pPr>
            <a:endParaRPr lang="en-GB" smtClean="0"/>
          </a:p>
          <a:p>
            <a:pPr>
              <a:defRPr/>
            </a:pPr>
            <a:endParaRPr lang="en-GB" smtClean="0"/>
          </a:p>
          <a:p>
            <a:pPr>
              <a:defRPr/>
            </a:pPr>
            <a:r>
              <a:rPr lang="en-GB" smtClean="0"/>
              <a:t>                                                                           </a:t>
            </a:r>
            <a:endParaRPr lang="en-US" smtClean="0"/>
          </a:p>
          <a:p>
            <a:pPr>
              <a:defRPr/>
            </a:pPr>
            <a:endParaRPr lang="en-US"/>
          </a:p>
        </p:txBody>
      </p:sp>
      <p:sp>
        <p:nvSpPr>
          <p:cNvPr id="143363" name="Content Placeholder 2"/>
          <p:cNvSpPr>
            <a:spLocks noGrp="1"/>
          </p:cNvSpPr>
          <p:nvPr>
            <p:ph sz="quarter" idx="1"/>
          </p:nvPr>
        </p:nvSpPr>
        <p:spPr>
          <a:xfrm>
            <a:off x="304800" y="1524000"/>
            <a:ext cx="8305800" cy="5105400"/>
          </a:xfrm>
        </p:spPr>
        <p:txBody>
          <a:bodyPr>
            <a:normAutofit/>
          </a:bodyPr>
          <a:lstStyle/>
          <a:p>
            <a:pPr marL="0" indent="0" eaLnBrk="1" hangingPunct="1">
              <a:buFont typeface="Brush Script MT" pitchFamily="66" charset="0"/>
              <a:buNone/>
              <a:defRPr/>
            </a:pPr>
            <a:r>
              <a:rPr lang="en-GB" b="1" dirty="0" smtClean="0"/>
              <a:t>Safer Infant feeding choices cont..</a:t>
            </a:r>
          </a:p>
          <a:p>
            <a:pPr eaLnBrk="1" hangingPunct="1">
              <a:buFont typeface="Wingdings" pitchFamily="2" charset="2"/>
              <a:buChar char="v"/>
              <a:defRPr/>
            </a:pPr>
            <a:r>
              <a:rPr lang="en-US" dirty="0" smtClean="0"/>
              <a:t>Mixed feeding i.e. feeding both breast milk and other foods or liquids to an infant less than </a:t>
            </a:r>
            <a:r>
              <a:rPr lang="en-US" dirty="0" smtClean="0">
                <a:solidFill>
                  <a:srgbClr val="FF0000"/>
                </a:solidFill>
              </a:rPr>
              <a:t>6 months of age is strongly discouraged </a:t>
            </a:r>
            <a:r>
              <a:rPr lang="en-US" dirty="0" smtClean="0"/>
              <a:t>as it is associated with an increased risk of HIV transmission to the infant (10.8 times)</a:t>
            </a:r>
          </a:p>
          <a:p>
            <a:pPr eaLnBrk="1" hangingPunct="1">
              <a:defRPr/>
            </a:pPr>
            <a:endParaRPr lang="en-GB" dirty="0" smtClean="0"/>
          </a:p>
        </p:txBody>
      </p:sp>
    </p:spTree>
    <p:extLst>
      <p:ext uri="{BB962C8B-B14F-4D97-AF65-F5344CB8AC3E}">
        <p14:creationId xmlns:p14="http://schemas.microsoft.com/office/powerpoint/2010/main" val="51357251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1" name="Title 3"/>
          <p:cNvSpPr>
            <a:spLocks noGrp="1"/>
          </p:cNvSpPr>
          <p:nvPr>
            <p:ph type="title"/>
          </p:nvPr>
        </p:nvSpPr>
        <p:spPr>
          <a:xfrm>
            <a:off x="381000" y="0"/>
            <a:ext cx="8534399" cy="1514475"/>
          </a:xfrm>
        </p:spPr>
        <p:txBody>
          <a:bodyPr>
            <a:normAutofit/>
          </a:bodyPr>
          <a:lstStyle/>
          <a:p>
            <a:pPr eaLnBrk="1" hangingPunct="1"/>
            <a:r>
              <a:rPr lang="en-US" sz="3200" b="1" dirty="0" smtClean="0">
                <a:solidFill>
                  <a:srgbClr val="000000"/>
                </a:solidFill>
              </a:rPr>
              <a:t>Preventing mother-to-child transmission (PMTCT) of HIV</a:t>
            </a:r>
            <a:endParaRPr lang="en-US" sz="3200" b="1" dirty="0" smtClean="0"/>
          </a:p>
        </p:txBody>
      </p:sp>
      <p:sp>
        <p:nvSpPr>
          <p:cNvPr id="165890"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b="1" smtClean="0">
                <a:solidFill>
                  <a:schemeClr val="bg2"/>
                </a:solidFill>
                <a:latin typeface="Arial" pitchFamily="34" charset="0"/>
              </a:rPr>
              <a:t>         </a:t>
            </a:r>
          </a:p>
          <a:p>
            <a:pPr algn="ctr">
              <a:defRPr/>
            </a:pPr>
            <a:endParaRPr lang="en-US" sz="1400" smtClean="0"/>
          </a:p>
        </p:txBody>
      </p:sp>
      <p:sp>
        <p:nvSpPr>
          <p:cNvPr id="6" name="Footer Placeholder 4"/>
          <p:cNvSpPr>
            <a:spLocks noGrp="1"/>
          </p:cNvSpPr>
          <p:nvPr>
            <p:ph type="ftr" sz="quarter" idx="11"/>
          </p:nvPr>
        </p:nvSpPr>
        <p:spPr/>
        <p:txBody>
          <a:bodyPr/>
          <a:lstStyle/>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r>
              <a:rPr lang="en-US">
                <a:solidFill>
                  <a:schemeClr val="bg2"/>
                </a:solidFill>
              </a:rPr>
              <a:t> </a:t>
            </a: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GB" b="1"/>
          </a:p>
          <a:p>
            <a:pPr>
              <a:defRPr/>
            </a:pPr>
            <a:endParaRPr lang="en-GB" b="1"/>
          </a:p>
          <a:p>
            <a:pPr>
              <a:defRPr/>
            </a:pPr>
            <a:endParaRPr lang="en-GB" b="1"/>
          </a:p>
          <a:p>
            <a:pPr>
              <a:defRPr/>
            </a:pPr>
            <a:r>
              <a:rPr lang="en-GB" b="1"/>
              <a:t>                                                                  </a:t>
            </a:r>
          </a:p>
          <a:p>
            <a:pPr>
              <a:defRPr/>
            </a:pPr>
            <a:endParaRPr lang="en-GB" b="1"/>
          </a:p>
          <a:p>
            <a:pPr>
              <a:defRPr/>
            </a:pPr>
            <a:endParaRPr lang="en-GB" b="1"/>
          </a:p>
          <a:p>
            <a:pPr>
              <a:defRPr/>
            </a:pPr>
            <a:r>
              <a:rPr lang="en-GB" b="1"/>
              <a:t>                                                                           </a:t>
            </a:r>
            <a:endParaRPr lang="en-US">
              <a:solidFill>
                <a:schemeClr val="bg2"/>
              </a:solidFill>
            </a:endParaRPr>
          </a:p>
          <a:p>
            <a:pPr>
              <a:defRPr/>
            </a:pPr>
            <a:endParaRPr lang="en-US">
              <a:solidFill>
                <a:schemeClr val="bg2"/>
              </a:solidFill>
            </a:endParaRPr>
          </a:p>
        </p:txBody>
      </p:sp>
      <p:sp>
        <p:nvSpPr>
          <p:cNvPr id="205830" name="Rectangle 3"/>
          <p:cNvSpPr>
            <a:spLocks noGrp="1" noChangeArrowheads="1"/>
          </p:cNvSpPr>
          <p:nvPr>
            <p:ph sz="quarter" idx="1"/>
          </p:nvPr>
        </p:nvSpPr>
        <p:spPr>
          <a:xfrm>
            <a:off x="228600" y="1700214"/>
            <a:ext cx="6553200" cy="5005386"/>
          </a:xfrm>
        </p:spPr>
        <p:txBody>
          <a:bodyPr rtlCol="0">
            <a:noAutofit/>
          </a:bodyPr>
          <a:lstStyle/>
          <a:p>
            <a:pPr marL="0" indent="0" eaLnBrk="1" fontAlgn="auto" hangingPunct="1">
              <a:spcAft>
                <a:spcPts val="0"/>
              </a:spcAft>
              <a:buFont typeface="Brush Script MT" pitchFamily="66" charset="0"/>
              <a:buNone/>
              <a:defRPr/>
            </a:pPr>
            <a:r>
              <a:rPr lang="en-US" b="1" dirty="0"/>
              <a:t>Continuum of care</a:t>
            </a:r>
          </a:p>
          <a:p>
            <a:pPr eaLnBrk="1" fontAlgn="auto" hangingPunct="1">
              <a:spcAft>
                <a:spcPts val="0"/>
              </a:spcAft>
              <a:buFont typeface="Wingdings" pitchFamily="2" charset="2"/>
              <a:buChar char="v"/>
              <a:defRPr/>
            </a:pPr>
            <a:r>
              <a:rPr lang="en-US" sz="2000" dirty="0" smtClean="0"/>
              <a:t>Link HIV-infected mothers and their families to </a:t>
            </a:r>
          </a:p>
          <a:p>
            <a:pPr lvl="1" eaLnBrk="1" fontAlgn="auto" hangingPunct="1">
              <a:spcAft>
                <a:spcPts val="0"/>
              </a:spcAft>
              <a:buFont typeface="Wingdings" pitchFamily="2" charset="2"/>
              <a:buChar char="Ø"/>
              <a:defRPr/>
            </a:pPr>
            <a:r>
              <a:rPr lang="en-US" sz="2000" dirty="0" smtClean="0"/>
              <a:t>HIV-related treatment, care, support within the healthcare setting </a:t>
            </a:r>
          </a:p>
          <a:p>
            <a:pPr lvl="1" eaLnBrk="1" fontAlgn="auto" hangingPunct="1">
              <a:spcAft>
                <a:spcPts val="0"/>
              </a:spcAft>
              <a:buFont typeface="Wingdings" pitchFamily="2" charset="2"/>
              <a:buChar char="Ø"/>
              <a:defRPr/>
            </a:pPr>
            <a:r>
              <a:rPr lang="en-US" sz="2000" dirty="0" smtClean="0"/>
              <a:t>The community including  </a:t>
            </a:r>
            <a:r>
              <a:rPr lang="en-US" sz="2000" dirty="0"/>
              <a:t>Male partner </a:t>
            </a:r>
            <a:r>
              <a:rPr lang="en-US" sz="2000" dirty="0" smtClean="0"/>
              <a:t>involvement</a:t>
            </a:r>
          </a:p>
          <a:p>
            <a:pPr lvl="1" eaLnBrk="1" fontAlgn="auto" hangingPunct="1">
              <a:spcAft>
                <a:spcPts val="0"/>
              </a:spcAft>
              <a:buFont typeface="Wingdings" pitchFamily="2" charset="2"/>
              <a:buChar char="Ø"/>
              <a:defRPr/>
            </a:pPr>
            <a:endParaRPr lang="en-US" sz="2000" dirty="0"/>
          </a:p>
          <a:p>
            <a:pPr eaLnBrk="1" fontAlgn="auto" hangingPunct="1">
              <a:spcAft>
                <a:spcPts val="0"/>
              </a:spcAft>
              <a:buFont typeface="Wingdings" pitchFamily="2" charset="2"/>
              <a:buChar char="v"/>
              <a:defRPr/>
            </a:pPr>
            <a:r>
              <a:rPr lang="en-US" sz="2000" dirty="0" smtClean="0">
                <a:latin typeface="Comic Sans MS" pitchFamily="66" charset="0"/>
              </a:rPr>
              <a:t> </a:t>
            </a:r>
            <a:r>
              <a:rPr lang="en-US" sz="2000" dirty="0"/>
              <a:t>Integrating a </a:t>
            </a:r>
            <a:r>
              <a:rPr lang="en-US" sz="2000" dirty="0" smtClean="0"/>
              <a:t>comprehensive </a:t>
            </a:r>
            <a:r>
              <a:rPr lang="en-US" sz="2000" dirty="0"/>
              <a:t>prevention of MTCT of </a:t>
            </a:r>
            <a:r>
              <a:rPr lang="en-US" sz="2000" dirty="0" smtClean="0"/>
              <a:t>HIV </a:t>
            </a:r>
            <a:r>
              <a:rPr lang="en-US" sz="2000" dirty="0"/>
              <a:t>with MCH programs </a:t>
            </a:r>
            <a:endParaRPr lang="en-US" sz="2000" dirty="0" smtClean="0"/>
          </a:p>
          <a:p>
            <a:pPr lvl="1" eaLnBrk="1" fontAlgn="auto" hangingPunct="1">
              <a:spcAft>
                <a:spcPts val="0"/>
              </a:spcAft>
              <a:buFont typeface="Wingdings" pitchFamily="2" charset="2"/>
              <a:buChar char="Ø"/>
              <a:defRPr/>
            </a:pPr>
            <a:r>
              <a:rPr lang="en-US" sz="1800" dirty="0" smtClean="0"/>
              <a:t>Significantly </a:t>
            </a:r>
            <a:r>
              <a:rPr lang="en-US" sz="1800" dirty="0"/>
              <a:t>reduce the number of HIV- infected infants </a:t>
            </a:r>
            <a:endParaRPr lang="en-US" sz="1800" dirty="0" smtClean="0"/>
          </a:p>
          <a:p>
            <a:pPr lvl="1" eaLnBrk="1" fontAlgn="auto" hangingPunct="1">
              <a:spcAft>
                <a:spcPts val="0"/>
              </a:spcAft>
              <a:buFont typeface="Wingdings" pitchFamily="2" charset="2"/>
              <a:buChar char="Ø"/>
              <a:defRPr/>
            </a:pPr>
            <a:endParaRPr lang="en-US" sz="1800" dirty="0"/>
          </a:p>
          <a:p>
            <a:pPr eaLnBrk="1" fontAlgn="auto" hangingPunct="1">
              <a:spcAft>
                <a:spcPts val="0"/>
              </a:spcAft>
              <a:buFont typeface="Wingdings" pitchFamily="2" charset="2"/>
              <a:buChar char="v"/>
              <a:defRPr/>
            </a:pPr>
            <a:r>
              <a:rPr lang="en-US" sz="2000" dirty="0" smtClean="0"/>
              <a:t>ART </a:t>
            </a:r>
            <a:r>
              <a:rPr lang="en-US" sz="2000" dirty="0"/>
              <a:t>services should be integrated </a:t>
            </a:r>
            <a:r>
              <a:rPr lang="en-US" sz="2000" dirty="0" smtClean="0"/>
              <a:t>in MCH at least up to 18months</a:t>
            </a:r>
            <a:endParaRPr lang="en-US" sz="2000" dirty="0"/>
          </a:p>
          <a:p>
            <a:pPr marL="274320" indent="-274320" eaLnBrk="1" fontAlgn="auto" hangingPunct="1">
              <a:spcAft>
                <a:spcPts val="0"/>
              </a:spcAft>
              <a:defRPr/>
            </a:pPr>
            <a:endParaRPr lang="en-US" sz="2000" dirty="0" smtClean="0"/>
          </a:p>
        </p:txBody>
      </p:sp>
      <p:pic>
        <p:nvPicPr>
          <p:cNvPr id="139270" name="Picture 7"/>
          <p:cNvPicPr>
            <a:picLocks noGrp="1" noChangeAspect="1" noChangeArrowheads="1"/>
          </p:cNvPicPr>
          <p:nvPr/>
        </p:nvPicPr>
        <p:blipFill>
          <a:blip r:embed="rId2" cstate="print"/>
          <a:srcRect/>
          <a:stretch>
            <a:fillRect/>
          </a:stretch>
        </p:blipFill>
        <p:spPr bwMode="auto">
          <a:xfrm>
            <a:off x="6698274" y="2349500"/>
            <a:ext cx="1661746" cy="1898650"/>
          </a:xfrm>
          <a:prstGeom prst="rect">
            <a:avLst/>
          </a:prstGeom>
          <a:noFill/>
          <a:ln w="9525">
            <a:noFill/>
            <a:miter lim="800000"/>
            <a:headEnd/>
            <a:tailEnd/>
          </a:ln>
        </p:spPr>
      </p:pic>
    </p:spTree>
    <p:extLst>
      <p:ext uri="{BB962C8B-B14F-4D97-AF65-F5344CB8AC3E}">
        <p14:creationId xmlns:p14="http://schemas.microsoft.com/office/powerpoint/2010/main" val="423837316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Title 3"/>
          <p:cNvSpPr>
            <a:spLocks noGrp="1"/>
          </p:cNvSpPr>
          <p:nvPr>
            <p:ph type="title"/>
          </p:nvPr>
        </p:nvSpPr>
        <p:spPr>
          <a:xfrm>
            <a:off x="228600" y="0"/>
            <a:ext cx="8610600" cy="1370013"/>
          </a:xfrm>
        </p:spPr>
        <p:txBody>
          <a:bodyPr>
            <a:normAutofit/>
          </a:bodyPr>
          <a:lstStyle/>
          <a:p>
            <a:pPr eaLnBrk="1" hangingPunct="1"/>
            <a:r>
              <a:rPr lang="en-US" sz="3200" b="1" dirty="0" smtClean="0">
                <a:solidFill>
                  <a:srgbClr val="000000"/>
                </a:solidFill>
              </a:rPr>
              <a:t>Preventing mother-to-child transmission (PMTCT) of HIV</a:t>
            </a:r>
            <a:endParaRPr lang="en-US" sz="3200" b="1" dirty="0" smtClean="0"/>
          </a:p>
        </p:txBody>
      </p:sp>
      <p:sp>
        <p:nvSpPr>
          <p:cNvPr id="166914"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b="1" smtClean="0">
                <a:solidFill>
                  <a:schemeClr val="bg2"/>
                </a:solidFill>
                <a:latin typeface="Arial" pitchFamily="34" charset="0"/>
              </a:rPr>
              <a:t>         </a:t>
            </a:r>
          </a:p>
          <a:p>
            <a:pPr algn="ctr">
              <a:defRPr/>
            </a:pPr>
            <a:endParaRPr lang="en-US" sz="1400" smtClean="0"/>
          </a:p>
        </p:txBody>
      </p:sp>
      <p:sp>
        <p:nvSpPr>
          <p:cNvPr id="6" name="Footer Placeholder 4"/>
          <p:cNvSpPr>
            <a:spLocks noGrp="1"/>
          </p:cNvSpPr>
          <p:nvPr>
            <p:ph type="ftr" sz="quarter" idx="11"/>
          </p:nvPr>
        </p:nvSpPr>
        <p:spPr/>
        <p:txBody>
          <a:bodyPr/>
          <a:lstStyle/>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r>
              <a:rPr lang="en-US">
                <a:solidFill>
                  <a:schemeClr val="bg2"/>
                </a:solidFill>
              </a:rPr>
              <a:t> </a:t>
            </a: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US">
              <a:solidFill>
                <a:schemeClr val="bg2"/>
              </a:solidFill>
            </a:endParaRPr>
          </a:p>
          <a:p>
            <a:pPr>
              <a:defRPr/>
            </a:pPr>
            <a:endParaRPr lang="en-GB" b="1"/>
          </a:p>
          <a:p>
            <a:pPr>
              <a:defRPr/>
            </a:pPr>
            <a:endParaRPr lang="en-GB" b="1"/>
          </a:p>
          <a:p>
            <a:pPr>
              <a:defRPr/>
            </a:pPr>
            <a:endParaRPr lang="en-GB" b="1"/>
          </a:p>
          <a:p>
            <a:pPr>
              <a:defRPr/>
            </a:pPr>
            <a:r>
              <a:rPr lang="en-GB" b="1"/>
              <a:t>                                                                  </a:t>
            </a:r>
          </a:p>
          <a:p>
            <a:pPr>
              <a:defRPr/>
            </a:pPr>
            <a:endParaRPr lang="en-GB" b="1"/>
          </a:p>
          <a:p>
            <a:pPr>
              <a:defRPr/>
            </a:pPr>
            <a:endParaRPr lang="en-GB" b="1"/>
          </a:p>
          <a:p>
            <a:pPr>
              <a:defRPr/>
            </a:pPr>
            <a:r>
              <a:rPr lang="en-GB" b="1"/>
              <a:t>                                                                           </a:t>
            </a:r>
            <a:endParaRPr lang="en-US">
              <a:solidFill>
                <a:schemeClr val="bg2"/>
              </a:solidFill>
            </a:endParaRPr>
          </a:p>
          <a:p>
            <a:pPr>
              <a:defRPr/>
            </a:pPr>
            <a:endParaRPr lang="en-US">
              <a:solidFill>
                <a:schemeClr val="bg2"/>
              </a:solidFill>
            </a:endParaRPr>
          </a:p>
        </p:txBody>
      </p:sp>
      <p:sp>
        <p:nvSpPr>
          <p:cNvPr id="205830" name="Rectangle 3"/>
          <p:cNvSpPr>
            <a:spLocks noGrp="1" noChangeArrowheads="1"/>
          </p:cNvSpPr>
          <p:nvPr>
            <p:ph sz="quarter" idx="1"/>
          </p:nvPr>
        </p:nvSpPr>
        <p:spPr>
          <a:xfrm>
            <a:off x="228600" y="1793876"/>
            <a:ext cx="8305800" cy="4835524"/>
          </a:xfrm>
        </p:spPr>
        <p:txBody>
          <a:bodyPr rtlCol="0">
            <a:normAutofit/>
          </a:bodyPr>
          <a:lstStyle/>
          <a:p>
            <a:pPr marL="0" indent="0" eaLnBrk="1" fontAlgn="auto" hangingPunct="1">
              <a:spcAft>
                <a:spcPts val="0"/>
              </a:spcAft>
              <a:buFont typeface="Brush Script MT" pitchFamily="66" charset="0"/>
              <a:buNone/>
              <a:defRPr/>
            </a:pPr>
            <a:r>
              <a:rPr lang="en-US" b="1" dirty="0" smtClean="0"/>
              <a:t>Continuum of care services include:</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Prevention and treatment of opportunistic infections </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Good nutrition</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Social support</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EID, CTX, ART for HIV positive infants,</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FP, Nutrition , risk reduction, and other Prevention with Positive (</a:t>
            </a:r>
            <a:r>
              <a:rPr lang="en-US" dirty="0" err="1" smtClean="0">
                <a:ea typeface="ＭＳ Ｐゴシック" charset="0"/>
              </a:rPr>
              <a:t>PwP</a:t>
            </a:r>
            <a:r>
              <a:rPr lang="en-US" dirty="0" smtClean="0">
                <a:ea typeface="ＭＳ Ｐゴシック" charset="0"/>
              </a:rPr>
              <a:t>) package</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Disclosure and male involvement</a:t>
            </a:r>
          </a:p>
          <a:p>
            <a:pPr marL="708660" lvl="1" indent="-342900" eaLnBrk="1" fontAlgn="auto" hangingPunct="1">
              <a:spcAft>
                <a:spcPts val="0"/>
              </a:spcAft>
              <a:buClr>
                <a:srgbClr val="CC0000"/>
              </a:buClr>
              <a:buSzPct val="125000"/>
              <a:buFont typeface="Wingdings" pitchFamily="2" charset="2"/>
              <a:buChar char="v"/>
              <a:defRPr/>
            </a:pPr>
            <a:r>
              <a:rPr lang="en-US" dirty="0" smtClean="0">
                <a:ea typeface="ＭＳ Ｐゴシック" charset="0"/>
              </a:rPr>
              <a:t>ART for mother and partner (Linkage to CCC)</a:t>
            </a:r>
          </a:p>
          <a:p>
            <a:pPr marL="640080" lvl="1" indent="-274320" eaLnBrk="1" fontAlgn="auto" hangingPunct="1">
              <a:spcAft>
                <a:spcPts val="0"/>
              </a:spcAft>
              <a:buClr>
                <a:srgbClr val="CC0000"/>
              </a:buClr>
              <a:buSzPct val="125000"/>
              <a:buFont typeface="Comic Sans MS" pitchFamily="66" charset="0"/>
              <a:buChar char="–"/>
              <a:defRPr/>
            </a:pPr>
            <a:endParaRPr lang="en-US" dirty="0" smtClean="0">
              <a:ea typeface="ＭＳ Ｐゴシック" charset="0"/>
            </a:endParaRPr>
          </a:p>
          <a:p>
            <a:pPr marL="640080" lvl="1" indent="-274320" eaLnBrk="1" fontAlgn="auto" hangingPunct="1">
              <a:spcAft>
                <a:spcPts val="0"/>
              </a:spcAft>
              <a:buClr>
                <a:srgbClr val="CC0000"/>
              </a:buClr>
              <a:buSzPct val="125000"/>
              <a:buFont typeface="Comic Sans MS" pitchFamily="66" charset="0"/>
              <a:buChar char="–"/>
              <a:defRPr/>
            </a:pPr>
            <a:endParaRPr lang="en-US" dirty="0" smtClean="0">
              <a:ea typeface="ＭＳ Ｐゴシック" charset="0"/>
            </a:endParaRPr>
          </a:p>
        </p:txBody>
      </p:sp>
      <p:pic>
        <p:nvPicPr>
          <p:cNvPr id="140294" name="Picture 7"/>
          <p:cNvPicPr>
            <a:picLocks noGrp="1" noChangeAspect="1" noChangeArrowheads="1"/>
          </p:cNvPicPr>
          <p:nvPr/>
        </p:nvPicPr>
        <p:blipFill>
          <a:blip r:embed="rId2" cstate="print"/>
          <a:srcRect/>
          <a:stretch>
            <a:fillRect/>
          </a:stretch>
        </p:blipFill>
        <p:spPr bwMode="auto">
          <a:xfrm>
            <a:off x="7177454" y="2667000"/>
            <a:ext cx="1966546" cy="1574800"/>
          </a:xfrm>
          <a:prstGeom prst="rect">
            <a:avLst/>
          </a:prstGeom>
          <a:noFill/>
          <a:ln w="9525">
            <a:noFill/>
            <a:miter lim="800000"/>
            <a:headEnd/>
            <a:tailEnd/>
          </a:ln>
        </p:spPr>
      </p:pic>
    </p:spTree>
    <p:extLst>
      <p:ext uri="{BB962C8B-B14F-4D97-AF65-F5344CB8AC3E}">
        <p14:creationId xmlns:p14="http://schemas.microsoft.com/office/powerpoint/2010/main" val="111646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Pelvic palpation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Pelvic </a:t>
            </a:r>
            <a:r>
              <a:rPr lang="en-US" dirty="0"/>
              <a:t>palpation is used to identify the presentation, that is the part of the </a:t>
            </a:r>
            <a:r>
              <a:rPr lang="en-US" dirty="0" smtClean="0"/>
              <a:t>fetus lying </a:t>
            </a:r>
            <a:r>
              <a:rPr lang="en-US" dirty="0"/>
              <a:t>in the lower pole of the uterus, over the pelvic brim. It can be determined whether:•the </a:t>
            </a:r>
            <a:r>
              <a:rPr lang="en-US" dirty="0" smtClean="0"/>
              <a:t>fetuses </a:t>
            </a:r>
            <a:r>
              <a:rPr lang="en-US" dirty="0"/>
              <a:t>flexed or </a:t>
            </a:r>
            <a:r>
              <a:rPr lang="en-US" dirty="0" smtClean="0"/>
              <a:t>extended the </a:t>
            </a:r>
            <a:r>
              <a:rPr lang="en-US" dirty="0"/>
              <a:t>presenting part is engaged or </a:t>
            </a:r>
            <a:r>
              <a:rPr lang="en-US" dirty="0" smtClean="0"/>
              <a:t>not the </a:t>
            </a:r>
            <a:r>
              <a:rPr lang="en-US" dirty="0"/>
              <a:t>presenting part is mobile (ballotable), or engaging To carry out pelvic palpation both hands are used. </a:t>
            </a:r>
          </a:p>
        </p:txBody>
      </p:sp>
    </p:spTree>
    <p:extLst>
      <p:ext uri="{BB962C8B-B14F-4D97-AF65-F5344CB8AC3E}">
        <p14:creationId xmlns:p14="http://schemas.microsoft.com/office/powerpoint/2010/main" val="120674751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Title 3"/>
          <p:cNvSpPr>
            <a:spLocks noGrp="1"/>
          </p:cNvSpPr>
          <p:nvPr>
            <p:ph type="title"/>
          </p:nvPr>
        </p:nvSpPr>
        <p:spPr>
          <a:xfrm>
            <a:off x="457200" y="152401"/>
            <a:ext cx="7702062" cy="1066800"/>
          </a:xfrm>
        </p:spPr>
        <p:txBody>
          <a:bodyPr>
            <a:normAutofit/>
          </a:bodyPr>
          <a:lstStyle/>
          <a:p>
            <a:pPr eaLnBrk="1" hangingPunct="1"/>
            <a:r>
              <a:rPr lang="en-US" sz="2800" b="1" dirty="0" smtClean="0">
                <a:solidFill>
                  <a:srgbClr val="000000"/>
                </a:solidFill>
              </a:rPr>
              <a:t>Preventing mother-to-child transmission (PMTCT) of HIV</a:t>
            </a:r>
            <a:endParaRPr lang="en-US" sz="4800" b="1" dirty="0" smtClean="0"/>
          </a:p>
        </p:txBody>
      </p:sp>
      <p:sp>
        <p:nvSpPr>
          <p:cNvPr id="168962" name="Date Placeholder 3"/>
          <p:cNvSpPr>
            <a:spLocks noGrp="1"/>
          </p:cNvSpPr>
          <p:nvPr>
            <p:ph type="dt" sz="half"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3200">
                <a:solidFill>
                  <a:schemeClr val="tx1"/>
                </a:solidFill>
                <a:latin typeface="Comic Sans MS" pitchFamily="66" charset="0"/>
                <a:ea typeface="MS PGothic" pitchFamily="34" charset="-128"/>
              </a:defRPr>
            </a:lvl1pPr>
            <a:lvl2pPr marL="742950" indent="-285750">
              <a:defRPr sz="3200">
                <a:solidFill>
                  <a:schemeClr val="tx1"/>
                </a:solidFill>
                <a:latin typeface="Comic Sans MS" pitchFamily="66" charset="0"/>
                <a:ea typeface="MS PGothic" pitchFamily="34" charset="-128"/>
              </a:defRPr>
            </a:lvl2pPr>
            <a:lvl3pPr marL="1143000" indent="-228600">
              <a:defRPr sz="3200">
                <a:solidFill>
                  <a:schemeClr val="tx1"/>
                </a:solidFill>
                <a:latin typeface="Comic Sans MS" pitchFamily="66" charset="0"/>
                <a:ea typeface="MS PGothic" pitchFamily="34" charset="-128"/>
              </a:defRPr>
            </a:lvl3pPr>
            <a:lvl4pPr marL="1600200" indent="-228600">
              <a:defRPr sz="3200">
                <a:solidFill>
                  <a:schemeClr val="tx1"/>
                </a:solidFill>
                <a:latin typeface="Comic Sans MS" pitchFamily="66" charset="0"/>
                <a:ea typeface="MS PGothic" pitchFamily="34" charset="-128"/>
              </a:defRPr>
            </a:lvl4pPr>
            <a:lvl5pPr marL="2057400" indent="-228600">
              <a:defRPr sz="32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32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32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32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3200">
                <a:solidFill>
                  <a:schemeClr val="tx1"/>
                </a:solidFill>
                <a:latin typeface="Comic Sans MS" pitchFamily="66" charset="0"/>
                <a:ea typeface="MS PGothic" pitchFamily="34" charset="-128"/>
              </a:defRPr>
            </a:lvl9pPr>
          </a:lstStyle>
          <a:p>
            <a:pPr>
              <a:defRPr/>
            </a:pPr>
            <a:r>
              <a:rPr lang="en-US" sz="1400" b="1" dirty="0" smtClean="0">
                <a:solidFill>
                  <a:schemeClr val="bg2"/>
                </a:solidFill>
                <a:latin typeface="Arial" pitchFamily="34" charset="0"/>
              </a:rPr>
              <a:t>         </a:t>
            </a:r>
          </a:p>
          <a:p>
            <a:pPr algn="ctr">
              <a:defRPr/>
            </a:pPr>
            <a:endParaRPr lang="en-US" sz="1400" dirty="0" smtClean="0"/>
          </a:p>
        </p:txBody>
      </p:sp>
      <p:sp>
        <p:nvSpPr>
          <p:cNvPr id="142338" name="Rectangle 3"/>
          <p:cNvSpPr>
            <a:spLocks noGrp="1" noChangeArrowheads="1"/>
          </p:cNvSpPr>
          <p:nvPr>
            <p:ph sz="quarter" idx="1"/>
          </p:nvPr>
        </p:nvSpPr>
        <p:spPr>
          <a:xfrm>
            <a:off x="915866" y="1844675"/>
            <a:ext cx="7312269" cy="3887788"/>
          </a:xfrm>
        </p:spPr>
        <p:txBody>
          <a:bodyPr/>
          <a:lstStyle/>
          <a:p>
            <a:pPr marL="0" indent="0" eaLnBrk="1" hangingPunct="1">
              <a:lnSpc>
                <a:spcPct val="90000"/>
              </a:lnSpc>
              <a:buFont typeface="Brush Script MT" pitchFamily="66" charset="0"/>
              <a:buNone/>
            </a:pPr>
            <a:r>
              <a:rPr lang="en-US" b="1" dirty="0" smtClean="0"/>
              <a:t>SUMMARY: how to prevent </a:t>
            </a:r>
            <a:r>
              <a:rPr lang="en-US" b="1" dirty="0" err="1" smtClean="0"/>
              <a:t>MTCT</a:t>
            </a:r>
            <a:endParaRPr lang="en-US" b="1" dirty="0" smtClean="0"/>
          </a:p>
          <a:p>
            <a:pPr lvl="1" eaLnBrk="1" hangingPunct="1">
              <a:lnSpc>
                <a:spcPct val="90000"/>
              </a:lnSpc>
              <a:buFont typeface="Wingdings" pitchFamily="2" charset="2"/>
              <a:buChar char="v"/>
            </a:pPr>
            <a:r>
              <a:rPr lang="en-US" sz="2000" dirty="0" smtClean="0"/>
              <a:t>Don</a:t>
            </a:r>
            <a:r>
              <a:rPr lang="ja-JP" altLang="en-US" sz="2000" smtClean="0"/>
              <a:t>’</a:t>
            </a:r>
            <a:r>
              <a:rPr lang="en-US" altLang="ja-JP" sz="2000" dirty="0" smtClean="0"/>
              <a:t>t discriminate against HIV+ people!</a:t>
            </a:r>
          </a:p>
          <a:p>
            <a:pPr lvl="1" eaLnBrk="1" hangingPunct="1">
              <a:lnSpc>
                <a:spcPct val="90000"/>
              </a:lnSpc>
              <a:buFont typeface="Wingdings" pitchFamily="2" charset="2"/>
              <a:buChar char="v"/>
            </a:pPr>
            <a:r>
              <a:rPr lang="en-US" sz="2000" dirty="0" smtClean="0"/>
              <a:t>Encourage every pregnant woman to get tested for HIV</a:t>
            </a:r>
          </a:p>
          <a:p>
            <a:pPr lvl="1" eaLnBrk="1" hangingPunct="1">
              <a:lnSpc>
                <a:spcPct val="90000"/>
              </a:lnSpc>
              <a:buFont typeface="Wingdings" pitchFamily="2" charset="2"/>
              <a:buChar char="v"/>
            </a:pPr>
            <a:r>
              <a:rPr lang="en-US" sz="2000" dirty="0" smtClean="0"/>
              <a:t>Encourage every pregnant woman to seek early  antenatal care</a:t>
            </a:r>
          </a:p>
          <a:p>
            <a:pPr lvl="1" eaLnBrk="1" hangingPunct="1">
              <a:lnSpc>
                <a:spcPct val="90000"/>
              </a:lnSpc>
              <a:buFont typeface="Wingdings" pitchFamily="2" charset="2"/>
              <a:buChar char="v"/>
            </a:pPr>
            <a:r>
              <a:rPr lang="en-US" sz="2000" dirty="0" smtClean="0"/>
              <a:t>Encourage every pregnant woman to deliver at a health facility or clinic with PMTCT services</a:t>
            </a:r>
          </a:p>
          <a:p>
            <a:pPr lvl="1" eaLnBrk="1" hangingPunct="1">
              <a:lnSpc>
                <a:spcPct val="90000"/>
              </a:lnSpc>
              <a:buFont typeface="Wingdings" pitchFamily="2" charset="2"/>
              <a:buChar char="v"/>
            </a:pPr>
            <a:r>
              <a:rPr lang="en-US" sz="2000" dirty="0" smtClean="0"/>
              <a:t>Provide counseling about infant feeding choices</a:t>
            </a:r>
          </a:p>
          <a:p>
            <a:pPr lvl="1" eaLnBrk="1" hangingPunct="1">
              <a:lnSpc>
                <a:spcPct val="90000"/>
              </a:lnSpc>
              <a:buFont typeface="Wingdings" pitchFamily="2" charset="2"/>
              <a:buChar char="v"/>
            </a:pPr>
            <a:r>
              <a:rPr lang="en-US" sz="2000" dirty="0" smtClean="0"/>
              <a:t>Counseling on family planning (dual method) to prevent pregnancy in HIV positive women</a:t>
            </a:r>
          </a:p>
          <a:p>
            <a:pPr lvl="1" eaLnBrk="1" hangingPunct="1">
              <a:lnSpc>
                <a:spcPct val="90000"/>
              </a:lnSpc>
              <a:buFont typeface="Wingdings" pitchFamily="2" charset="2"/>
              <a:buChar char="v"/>
            </a:pPr>
            <a:r>
              <a:rPr lang="en-US" sz="2000" dirty="0" smtClean="0"/>
              <a:t>Counsel on Adherence to ART/ARV prophylaxis </a:t>
            </a:r>
          </a:p>
          <a:p>
            <a:pPr lvl="1" eaLnBrk="1" hangingPunct="1">
              <a:lnSpc>
                <a:spcPct val="90000"/>
              </a:lnSpc>
              <a:buFont typeface="Wingdings" pitchFamily="2" charset="2"/>
              <a:buChar char="v"/>
            </a:pPr>
            <a:endParaRPr lang="en-US" sz="2000" dirty="0" smtClean="0"/>
          </a:p>
        </p:txBody>
      </p:sp>
    </p:spTree>
    <p:extLst>
      <p:ext uri="{BB962C8B-B14F-4D97-AF65-F5344CB8AC3E}">
        <p14:creationId xmlns:p14="http://schemas.microsoft.com/office/powerpoint/2010/main" val="423771102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r>
              <a:rPr lang="en-US" dirty="0" smtClean="0"/>
              <a:t>Review the WHO HIV staging</a:t>
            </a:r>
          </a:p>
          <a:p>
            <a:r>
              <a:rPr lang="en-US" dirty="0" smtClean="0"/>
              <a:t>Review the classification of ART</a:t>
            </a:r>
            <a:endParaRPr lang="en-US" dirty="0"/>
          </a:p>
        </p:txBody>
      </p:sp>
    </p:spTree>
    <p:extLst>
      <p:ext uri="{BB962C8B-B14F-4D97-AF65-F5344CB8AC3E}">
        <p14:creationId xmlns:p14="http://schemas.microsoft.com/office/powerpoint/2010/main" val="313923250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HIV IN PREGNANCY</a:t>
            </a:r>
            <a:endParaRPr lang="en-GB" b="1"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55467000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US" dirty="0" smtClean="0"/>
              <a:t>HIV is a family infection</a:t>
            </a:r>
          </a:p>
          <a:p>
            <a:r>
              <a:rPr lang="en-US" dirty="0" smtClean="0"/>
              <a:t>Mothers and fathers have an impact on transmission of HIV to the baby</a:t>
            </a:r>
          </a:p>
          <a:p>
            <a:r>
              <a:rPr lang="en-US" dirty="0" smtClean="0"/>
              <a:t>There is increased chance of transmission to the baby when a woman becomes infected with HIV when she is pregnant or breastfeeding</a:t>
            </a:r>
          </a:p>
          <a:p>
            <a:r>
              <a:rPr lang="en-US" dirty="0" smtClean="0"/>
              <a:t>Partners should have safer sex throughout pregnancy and while breastfeeding</a:t>
            </a:r>
          </a:p>
          <a:p>
            <a:endParaRPr lang="en-GB" dirty="0"/>
          </a:p>
        </p:txBody>
      </p:sp>
    </p:spTree>
    <p:extLst>
      <p:ext uri="{BB962C8B-B14F-4D97-AF65-F5344CB8AC3E}">
        <p14:creationId xmlns:p14="http://schemas.microsoft.com/office/powerpoint/2010/main" val="266726950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Pregnancy Outcome: Goals</a:t>
            </a:r>
            <a:endParaRPr lang="en-GB" dirty="0"/>
          </a:p>
        </p:txBody>
      </p:sp>
      <p:sp>
        <p:nvSpPr>
          <p:cNvPr id="3" name="Content Placeholder 2"/>
          <p:cNvSpPr>
            <a:spLocks noGrp="1"/>
          </p:cNvSpPr>
          <p:nvPr>
            <p:ph idx="1"/>
          </p:nvPr>
        </p:nvSpPr>
        <p:spPr/>
        <p:txBody>
          <a:bodyPr/>
          <a:lstStyle/>
          <a:p>
            <a:r>
              <a:rPr lang="en-US" dirty="0" smtClean="0"/>
              <a:t>Uncomplicated pregnancy</a:t>
            </a:r>
          </a:p>
          <a:p>
            <a:r>
              <a:rPr lang="en-US" dirty="0" smtClean="0"/>
              <a:t>Healthy, uninfected infant</a:t>
            </a:r>
          </a:p>
          <a:p>
            <a:r>
              <a:rPr lang="en-US" dirty="0" smtClean="0"/>
              <a:t>Healthy mother who has not compromised her future options for HIV therapy</a:t>
            </a:r>
          </a:p>
          <a:p>
            <a:endParaRPr lang="en-GB" dirty="0"/>
          </a:p>
        </p:txBody>
      </p:sp>
    </p:spTree>
    <p:extLst>
      <p:ext uri="{BB962C8B-B14F-4D97-AF65-F5344CB8AC3E}">
        <p14:creationId xmlns:p14="http://schemas.microsoft.com/office/powerpoint/2010/main" val="151239542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Status of Mother-to-Child Transmission</a:t>
            </a:r>
            <a:endParaRPr lang="en-GB" dirty="0"/>
          </a:p>
        </p:txBody>
      </p:sp>
      <p:sp>
        <p:nvSpPr>
          <p:cNvPr id="3" name="Content Placeholder 2"/>
          <p:cNvSpPr>
            <a:spLocks noGrp="1"/>
          </p:cNvSpPr>
          <p:nvPr>
            <p:ph idx="1"/>
          </p:nvPr>
        </p:nvSpPr>
        <p:spPr/>
        <p:txBody>
          <a:bodyPr/>
          <a:lstStyle/>
          <a:p>
            <a:r>
              <a:rPr lang="en-US" dirty="0" smtClean="0"/>
              <a:t>Estimates of HIV transmission rates from women to children are about 20-40% </a:t>
            </a:r>
          </a:p>
          <a:p>
            <a:r>
              <a:rPr lang="en-US" dirty="0" smtClean="0"/>
              <a:t>MTCT is by far the largest source of HIV infection in children under 15</a:t>
            </a:r>
          </a:p>
          <a:p>
            <a:endParaRPr lang="en-US" dirty="0" smtClean="0"/>
          </a:p>
          <a:p>
            <a:endParaRPr lang="en-GB" dirty="0"/>
          </a:p>
        </p:txBody>
      </p:sp>
    </p:spTree>
    <p:extLst>
      <p:ext uri="{BB962C8B-B14F-4D97-AF65-F5344CB8AC3E}">
        <p14:creationId xmlns:p14="http://schemas.microsoft.com/office/powerpoint/2010/main" val="27074112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Effects of pregnancy on HIV/AIDS</a:t>
            </a:r>
            <a:endParaRPr lang="en-GB" b="1" dirty="0"/>
          </a:p>
        </p:txBody>
      </p:sp>
      <p:sp>
        <p:nvSpPr>
          <p:cNvPr id="3" name="Content Placeholder 2"/>
          <p:cNvSpPr>
            <a:spLocks noGrp="1"/>
          </p:cNvSpPr>
          <p:nvPr>
            <p:ph idx="1"/>
          </p:nvPr>
        </p:nvSpPr>
        <p:spPr/>
        <p:txBody>
          <a:bodyPr/>
          <a:lstStyle/>
          <a:p>
            <a:r>
              <a:rPr lang="en-GB" dirty="0" smtClean="0"/>
              <a:t>Immune response is suppressed</a:t>
            </a:r>
          </a:p>
          <a:p>
            <a:r>
              <a:rPr lang="en-GB" dirty="0" smtClean="0"/>
              <a:t>CD4 counts decline more rapidly compared to non-pregnant women</a:t>
            </a:r>
          </a:p>
          <a:p>
            <a:r>
              <a:rPr lang="en-GB" dirty="0" smtClean="0"/>
              <a:t>At increased risk of UTI</a:t>
            </a:r>
          </a:p>
          <a:p>
            <a:r>
              <a:rPr lang="en-GB" dirty="0" smtClean="0"/>
              <a:t>It may accelerate the progress to full blown AIDS or quicker deterioration if the final stage of AIDS.</a:t>
            </a:r>
          </a:p>
          <a:p>
            <a:endParaRPr lang="en-GB" dirty="0"/>
          </a:p>
        </p:txBody>
      </p:sp>
    </p:spTree>
    <p:extLst>
      <p:ext uri="{BB962C8B-B14F-4D97-AF65-F5344CB8AC3E}">
        <p14:creationId xmlns:p14="http://schemas.microsoft.com/office/powerpoint/2010/main" val="254690760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Effects of HIV/AIDS on the pregnancy</a:t>
            </a:r>
            <a:endParaRPr lang="en-GB" b="1" dirty="0"/>
          </a:p>
        </p:txBody>
      </p:sp>
      <p:sp>
        <p:nvSpPr>
          <p:cNvPr id="3" name="Content Placeholder 2"/>
          <p:cNvSpPr>
            <a:spLocks noGrp="1"/>
          </p:cNvSpPr>
          <p:nvPr>
            <p:ph idx="1"/>
          </p:nvPr>
        </p:nvSpPr>
        <p:spPr/>
        <p:txBody>
          <a:bodyPr/>
          <a:lstStyle/>
          <a:p>
            <a:r>
              <a:rPr lang="en-GB" dirty="0" smtClean="0"/>
              <a:t>Associated with other STIs</a:t>
            </a:r>
          </a:p>
          <a:p>
            <a:r>
              <a:rPr lang="en-GB" dirty="0" smtClean="0"/>
              <a:t> They are more likely to have </a:t>
            </a:r>
            <a:r>
              <a:rPr lang="en-GB" dirty="0" err="1" smtClean="0"/>
              <a:t>candidal</a:t>
            </a:r>
            <a:r>
              <a:rPr lang="en-GB" dirty="0" smtClean="0"/>
              <a:t> </a:t>
            </a:r>
            <a:r>
              <a:rPr lang="en-GB" dirty="0" err="1" smtClean="0"/>
              <a:t>vaginitis</a:t>
            </a:r>
            <a:endParaRPr lang="en-GB" dirty="0" smtClean="0"/>
          </a:p>
          <a:p>
            <a:r>
              <a:rPr lang="en-GB" dirty="0" smtClean="0"/>
              <a:t> in crease of other infections </a:t>
            </a:r>
            <a:r>
              <a:rPr lang="en-GB" dirty="0" err="1" smtClean="0"/>
              <a:t>e.g</a:t>
            </a:r>
            <a:r>
              <a:rPr lang="en-GB" dirty="0" smtClean="0"/>
              <a:t> UTIs</a:t>
            </a:r>
          </a:p>
          <a:p>
            <a:r>
              <a:rPr lang="en-GB" dirty="0" smtClean="0"/>
              <a:t>Rate of ectopic pregnancy is 4 times higher in HIV +ve women.</a:t>
            </a:r>
          </a:p>
          <a:p>
            <a:r>
              <a:rPr lang="en-GB" dirty="0" smtClean="0"/>
              <a:t>Higher rates of abortions and stillbirths have been reported in some African studies</a:t>
            </a:r>
          </a:p>
          <a:p>
            <a:r>
              <a:rPr lang="en-GB" dirty="0" smtClean="0"/>
              <a:t>Preterm labour and PPROM</a:t>
            </a:r>
          </a:p>
          <a:p>
            <a:endParaRPr lang="en-GB" dirty="0" smtClean="0"/>
          </a:p>
          <a:p>
            <a:endParaRPr lang="en-GB" dirty="0"/>
          </a:p>
        </p:txBody>
      </p:sp>
    </p:spTree>
    <p:extLst>
      <p:ext uri="{BB962C8B-B14F-4D97-AF65-F5344CB8AC3E}">
        <p14:creationId xmlns:p14="http://schemas.microsoft.com/office/powerpoint/2010/main" val="419217426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Effects of HIV/AIDS on the pregnancy cont…</a:t>
            </a:r>
            <a:endParaRPr lang="en-GB" dirty="0"/>
          </a:p>
        </p:txBody>
      </p:sp>
      <p:sp>
        <p:nvSpPr>
          <p:cNvPr id="3" name="Content Placeholder 2"/>
          <p:cNvSpPr>
            <a:spLocks noGrp="1"/>
          </p:cNvSpPr>
          <p:nvPr>
            <p:ph idx="1"/>
          </p:nvPr>
        </p:nvSpPr>
        <p:spPr/>
        <p:txBody>
          <a:bodyPr/>
          <a:lstStyle/>
          <a:p>
            <a:r>
              <a:rPr lang="en-GB" dirty="0" smtClean="0"/>
              <a:t>Higher rate of </a:t>
            </a:r>
            <a:r>
              <a:rPr lang="en-GB" dirty="0" err="1" smtClean="0"/>
              <a:t>abruptio</a:t>
            </a:r>
            <a:r>
              <a:rPr lang="en-GB" dirty="0" smtClean="0"/>
              <a:t> placenta in HIV +ve women.</a:t>
            </a:r>
          </a:p>
          <a:p>
            <a:r>
              <a:rPr lang="en-GB" dirty="0" err="1" smtClean="0"/>
              <a:t>Chorio-amniotis</a:t>
            </a:r>
            <a:r>
              <a:rPr lang="en-GB" dirty="0" smtClean="0"/>
              <a:t> is more common in women with HIV infection.</a:t>
            </a:r>
          </a:p>
          <a:p>
            <a:r>
              <a:rPr lang="en-GB" dirty="0" smtClean="0"/>
              <a:t>HIV is a major cause of anaemia in pregnancy in Africa</a:t>
            </a:r>
            <a:endParaRPr lang="en-GB" dirty="0"/>
          </a:p>
        </p:txBody>
      </p:sp>
    </p:spTree>
    <p:extLst>
      <p:ext uri="{BB962C8B-B14F-4D97-AF65-F5344CB8AC3E}">
        <p14:creationId xmlns:p14="http://schemas.microsoft.com/office/powerpoint/2010/main" val="325766176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PREVENTING MOTHER TO CHILD TRANSISSION (PMTCT) OF HIV</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r>
              <a:rPr lang="en-GB" dirty="0" smtClean="0"/>
              <a:t>MTCT </a:t>
            </a:r>
            <a:r>
              <a:rPr lang="en-GB" dirty="0"/>
              <a:t>occurs when the HIV virus is passed from the mother to the baby</a:t>
            </a:r>
          </a:p>
          <a:p>
            <a:r>
              <a:rPr lang="en-GB" dirty="0"/>
              <a:t>This happens as follows.</a:t>
            </a:r>
          </a:p>
          <a:p>
            <a:pPr lvl="0"/>
            <a:r>
              <a:rPr lang="en-GB" dirty="0"/>
              <a:t>During pregnancy5-10%</a:t>
            </a:r>
          </a:p>
          <a:p>
            <a:pPr lvl="0"/>
            <a:r>
              <a:rPr lang="en-GB" dirty="0"/>
              <a:t>During labour </a:t>
            </a:r>
            <a:r>
              <a:rPr lang="en-GB" dirty="0" smtClean="0"/>
              <a:t>and delivery </a:t>
            </a:r>
            <a:r>
              <a:rPr lang="en-GB" dirty="0"/>
              <a:t>10-20%</a:t>
            </a:r>
          </a:p>
          <a:p>
            <a:pPr lvl="0"/>
            <a:r>
              <a:rPr lang="en-GB" dirty="0"/>
              <a:t>During breastfeeding 5-20%</a:t>
            </a:r>
          </a:p>
          <a:p>
            <a:endParaRPr lang="en-GB" dirty="0"/>
          </a:p>
        </p:txBody>
      </p:sp>
    </p:spTree>
    <p:extLst>
      <p:ext uri="{BB962C8B-B14F-4D97-AF65-F5344CB8AC3E}">
        <p14:creationId xmlns:p14="http://schemas.microsoft.com/office/powerpoint/2010/main" val="427653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PELVIC PALPATION</a:t>
            </a:r>
            <a:endParaRPr lang="en-US" b="1" dirty="0"/>
          </a:p>
        </p:txBody>
      </p:sp>
      <p:sp>
        <p:nvSpPr>
          <p:cNvPr id="3" name="Content Placeholder 2"/>
          <p:cNvSpPr>
            <a:spLocks noGrp="1"/>
          </p:cNvSpPr>
          <p:nvPr>
            <p:ph idx="1"/>
          </p:nvPr>
        </p:nvSpPr>
        <p:spPr/>
        <p:txBody>
          <a:bodyPr/>
          <a:lstStyle/>
          <a:p>
            <a:r>
              <a:rPr lang="en-US" dirty="0" smtClean="0"/>
              <a:t>One hand is placed on either side of the presentation and pressure is applied. The presentation can be felt. It may help if the woman takes a deep breath and blows out. Engagement of the presentation is assessed according to the passage of the widest diameter of the presenting part through the pelvic brim.</a:t>
            </a:r>
          </a:p>
          <a:p>
            <a:endParaRPr lang="en-US" dirty="0"/>
          </a:p>
        </p:txBody>
      </p:sp>
    </p:spTree>
    <p:extLst>
      <p:ext uri="{BB962C8B-B14F-4D97-AF65-F5344CB8AC3E}">
        <p14:creationId xmlns:p14="http://schemas.microsoft.com/office/powerpoint/2010/main" val="36693963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BENEFITS OF PMTCT</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0"/>
            <a:r>
              <a:rPr lang="en-GB" dirty="0" smtClean="0"/>
              <a:t>Improved child health and child survival</a:t>
            </a:r>
          </a:p>
          <a:p>
            <a:pPr lvl="0"/>
            <a:r>
              <a:rPr lang="en-GB" dirty="0" smtClean="0"/>
              <a:t>Decreased burden to the health care system</a:t>
            </a:r>
          </a:p>
          <a:p>
            <a:pPr lvl="0"/>
            <a:r>
              <a:rPr lang="en-GB" dirty="0" smtClean="0"/>
              <a:t>Increased public understanding of the HIV/AIDS epidemic</a:t>
            </a:r>
          </a:p>
          <a:p>
            <a:pPr lvl="0"/>
            <a:r>
              <a:rPr lang="en-GB" dirty="0" smtClean="0"/>
              <a:t>Help increase acceptance of people living with HIV/AIDS</a:t>
            </a:r>
          </a:p>
          <a:p>
            <a:endParaRPr lang="en-GB" dirty="0"/>
          </a:p>
        </p:txBody>
      </p:sp>
    </p:spTree>
    <p:extLst>
      <p:ext uri="{BB962C8B-B14F-4D97-AF65-F5344CB8AC3E}">
        <p14:creationId xmlns:p14="http://schemas.microsoft.com/office/powerpoint/2010/main" val="24412970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FOUR PILLARS OF WHO TO REDUCE MTCT</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pPr lvl="0"/>
            <a:r>
              <a:rPr lang="en-GB" dirty="0" smtClean="0"/>
              <a:t>Preventing </a:t>
            </a:r>
            <a:r>
              <a:rPr lang="en-GB" dirty="0"/>
              <a:t>of unintended pregnancy in HIV+ women through family planning.</a:t>
            </a:r>
          </a:p>
          <a:p>
            <a:pPr lvl="0"/>
            <a:r>
              <a:rPr lang="en-GB" dirty="0"/>
              <a:t>Prevention of HIV infection in women through use of ABCD</a:t>
            </a:r>
          </a:p>
          <a:p>
            <a:pPr lvl="0"/>
            <a:r>
              <a:rPr lang="en-GB" dirty="0"/>
              <a:t>PMTCT in pregnancy: testing and counselling to identify HIV+ women; provide ARVS to mother and baby; use of infection prevention practices.</a:t>
            </a:r>
          </a:p>
          <a:p>
            <a:pPr lvl="0"/>
            <a:r>
              <a:rPr lang="en-GB" dirty="0"/>
              <a:t>Care and support o those living with HIV/AIDS.</a:t>
            </a:r>
          </a:p>
          <a:p>
            <a:endParaRPr lang="en-GB" dirty="0"/>
          </a:p>
        </p:txBody>
      </p:sp>
    </p:spTree>
    <p:extLst>
      <p:ext uri="{BB962C8B-B14F-4D97-AF65-F5344CB8AC3E}">
        <p14:creationId xmlns:p14="http://schemas.microsoft.com/office/powerpoint/2010/main" val="5411889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Risk factor for MTCT</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r>
              <a:rPr lang="en-GB" b="1" dirty="0" smtClean="0"/>
              <a:t>Viral </a:t>
            </a:r>
            <a:r>
              <a:rPr lang="en-GB" b="1" dirty="0"/>
              <a:t>factor</a:t>
            </a:r>
            <a:endParaRPr lang="en-GB" dirty="0"/>
          </a:p>
          <a:p>
            <a:pPr lvl="0"/>
            <a:r>
              <a:rPr lang="en-GB" dirty="0"/>
              <a:t>Clinical stage of infection: new and advanced infections</a:t>
            </a:r>
          </a:p>
          <a:p>
            <a:pPr lvl="0"/>
            <a:r>
              <a:rPr lang="en-GB" dirty="0"/>
              <a:t>Low maternal CD4 count( the number of cells per cubic millimetre of blood)</a:t>
            </a:r>
          </a:p>
          <a:p>
            <a:pPr lvl="0"/>
            <a:r>
              <a:rPr lang="en-GB" dirty="0"/>
              <a:t>High viral load in blood and genital tract</a:t>
            </a:r>
          </a:p>
          <a:p>
            <a:pPr>
              <a:buNone/>
            </a:pPr>
            <a:endParaRPr lang="en-GB" dirty="0"/>
          </a:p>
        </p:txBody>
      </p:sp>
    </p:spTree>
    <p:extLst>
      <p:ext uri="{BB962C8B-B14F-4D97-AF65-F5344CB8AC3E}">
        <p14:creationId xmlns:p14="http://schemas.microsoft.com/office/powerpoint/2010/main" val="311220527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Maternal factors </a:t>
            </a:r>
            <a:endParaRPr lang="en-GB" dirty="0"/>
          </a:p>
        </p:txBody>
      </p:sp>
      <p:sp>
        <p:nvSpPr>
          <p:cNvPr id="3" name="Content Placeholder 2"/>
          <p:cNvSpPr>
            <a:spLocks noGrp="1"/>
          </p:cNvSpPr>
          <p:nvPr>
            <p:ph idx="1"/>
          </p:nvPr>
        </p:nvSpPr>
        <p:spPr/>
        <p:txBody>
          <a:bodyPr>
            <a:normAutofit fontScale="92500" lnSpcReduction="10000"/>
          </a:bodyPr>
          <a:lstStyle/>
          <a:p>
            <a:pPr lvl="0"/>
            <a:r>
              <a:rPr lang="en-GB" dirty="0" smtClean="0"/>
              <a:t>Vitamin A deficiency</a:t>
            </a:r>
          </a:p>
          <a:p>
            <a:pPr lvl="0"/>
            <a:r>
              <a:rPr lang="en-GB" dirty="0" smtClean="0"/>
              <a:t>Unprotected sex with an infected </a:t>
            </a:r>
            <a:r>
              <a:rPr lang="en-GB" dirty="0" err="1" smtClean="0"/>
              <a:t>partener</a:t>
            </a:r>
            <a:endParaRPr lang="en-GB" dirty="0" smtClean="0"/>
          </a:p>
          <a:p>
            <a:pPr lvl="0"/>
            <a:r>
              <a:rPr lang="en-GB" dirty="0" smtClean="0"/>
              <a:t>Mother not taking ARV agents</a:t>
            </a:r>
          </a:p>
          <a:p>
            <a:pPr lvl="0"/>
            <a:r>
              <a:rPr lang="en-GB" dirty="0" smtClean="0"/>
              <a:t>HIV infection during pregnancy</a:t>
            </a:r>
          </a:p>
          <a:p>
            <a:pPr lvl="0"/>
            <a:r>
              <a:rPr lang="en-GB" dirty="0" smtClean="0"/>
              <a:t>Malaria infection in pregnant women.</a:t>
            </a:r>
          </a:p>
          <a:p>
            <a:pPr lvl="0"/>
            <a:r>
              <a:rPr lang="en-GB" dirty="0" smtClean="0"/>
              <a:t>Unprotected sex with multiple </a:t>
            </a:r>
            <a:r>
              <a:rPr lang="en-GB" dirty="0" err="1" smtClean="0"/>
              <a:t>parterners</a:t>
            </a:r>
            <a:endParaRPr lang="en-GB" dirty="0" smtClean="0"/>
          </a:p>
          <a:p>
            <a:pPr lvl="0"/>
            <a:r>
              <a:rPr lang="en-GB" dirty="0" smtClean="0"/>
              <a:t>Substance abuse</a:t>
            </a:r>
          </a:p>
          <a:p>
            <a:pPr lvl="0"/>
            <a:r>
              <a:rPr lang="en-GB" dirty="0" smtClean="0"/>
              <a:t>Smoking</a:t>
            </a:r>
          </a:p>
          <a:p>
            <a:pPr lvl="0"/>
            <a:r>
              <a:rPr lang="en-GB" dirty="0" smtClean="0"/>
              <a:t>STIs and other co infections</a:t>
            </a:r>
          </a:p>
          <a:p>
            <a:pPr lvl="0"/>
            <a:endParaRPr lang="en-GB" dirty="0" smtClean="0"/>
          </a:p>
          <a:p>
            <a:endParaRPr lang="en-GB" dirty="0"/>
          </a:p>
        </p:txBody>
      </p:sp>
    </p:spTree>
    <p:extLst>
      <p:ext uri="{BB962C8B-B14F-4D97-AF65-F5344CB8AC3E}">
        <p14:creationId xmlns:p14="http://schemas.microsoft.com/office/powerpoint/2010/main" val="173300037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Obstetric factors</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92500" lnSpcReduction="10000"/>
          </a:bodyPr>
          <a:lstStyle/>
          <a:p>
            <a:pPr lvl="0"/>
            <a:r>
              <a:rPr lang="en-GB" dirty="0" smtClean="0"/>
              <a:t>Invasive </a:t>
            </a:r>
            <a:r>
              <a:rPr lang="en-GB" dirty="0"/>
              <a:t>fetal monitoring</a:t>
            </a:r>
          </a:p>
          <a:p>
            <a:pPr lvl="0"/>
            <a:r>
              <a:rPr lang="en-GB" dirty="0" smtClean="0"/>
              <a:t>Routine </a:t>
            </a:r>
            <a:r>
              <a:rPr lang="en-GB" dirty="0"/>
              <a:t>episiotomy</a:t>
            </a:r>
          </a:p>
          <a:p>
            <a:pPr lvl="0"/>
            <a:r>
              <a:rPr lang="en-GB" dirty="0"/>
              <a:t>Placental </a:t>
            </a:r>
            <a:r>
              <a:rPr lang="en-GB" dirty="0" smtClean="0"/>
              <a:t>disruption</a:t>
            </a:r>
          </a:p>
          <a:p>
            <a:pPr lvl="0"/>
            <a:r>
              <a:rPr lang="en-GB" dirty="0" smtClean="0"/>
              <a:t>Prolonged rupture of membranes (&gt;4 hours)</a:t>
            </a:r>
          </a:p>
          <a:p>
            <a:pPr lvl="0"/>
            <a:r>
              <a:rPr lang="en-GB" dirty="0" smtClean="0"/>
              <a:t>Injury to birth canal during child birth</a:t>
            </a:r>
          </a:p>
          <a:p>
            <a:pPr lvl="0"/>
            <a:r>
              <a:rPr lang="en-GB" dirty="0" err="1" smtClean="0"/>
              <a:t>Antepartum</a:t>
            </a:r>
            <a:r>
              <a:rPr lang="en-GB" dirty="0" smtClean="0"/>
              <a:t> procedures</a:t>
            </a:r>
          </a:p>
          <a:p>
            <a:pPr lvl="0"/>
            <a:r>
              <a:rPr lang="en-GB" dirty="0" smtClean="0"/>
              <a:t>Acute </a:t>
            </a:r>
            <a:r>
              <a:rPr lang="en-GB" dirty="0" err="1" smtClean="0"/>
              <a:t>chorioamnionitis</a:t>
            </a:r>
            <a:r>
              <a:rPr lang="en-GB" dirty="0" smtClean="0"/>
              <a:t> </a:t>
            </a:r>
          </a:p>
          <a:p>
            <a:pPr lvl="0"/>
            <a:r>
              <a:rPr lang="en-GB" dirty="0" smtClean="0"/>
              <a:t>Instrumental delivery</a:t>
            </a:r>
          </a:p>
          <a:p>
            <a:pPr lvl="0"/>
            <a:r>
              <a:rPr lang="en-GB" dirty="0" smtClean="0"/>
              <a:t>Mixing of maternal and fetal body fluids</a:t>
            </a:r>
          </a:p>
          <a:p>
            <a:pPr lvl="0"/>
            <a:endParaRPr lang="en-GB" dirty="0"/>
          </a:p>
          <a:p>
            <a:endParaRPr lang="en-GB" dirty="0"/>
          </a:p>
        </p:txBody>
      </p:sp>
    </p:spTree>
    <p:extLst>
      <p:ext uri="{BB962C8B-B14F-4D97-AF65-F5344CB8AC3E}">
        <p14:creationId xmlns:p14="http://schemas.microsoft.com/office/powerpoint/2010/main" val="227077269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Infant factors</a:t>
            </a:r>
            <a:r>
              <a:rPr lang="en-GB" dirty="0" smtClean="0"/>
              <a:t/>
            </a:r>
            <a:br>
              <a:rPr lang="en-GB" dirty="0" smtClean="0"/>
            </a:br>
            <a:endParaRPr lang="en-GB" dirty="0"/>
          </a:p>
        </p:txBody>
      </p:sp>
      <p:sp>
        <p:nvSpPr>
          <p:cNvPr id="3" name="Content Placeholder 2"/>
          <p:cNvSpPr>
            <a:spLocks noGrp="1"/>
          </p:cNvSpPr>
          <p:nvPr>
            <p:ph idx="1"/>
          </p:nvPr>
        </p:nvSpPr>
        <p:spPr/>
        <p:txBody>
          <a:bodyPr/>
          <a:lstStyle/>
          <a:p>
            <a:pPr lvl="0"/>
            <a:r>
              <a:rPr lang="en-GB" dirty="0" smtClean="0"/>
              <a:t>Breastfeeding</a:t>
            </a:r>
            <a:endParaRPr lang="en-GB" dirty="0"/>
          </a:p>
          <a:p>
            <a:pPr lvl="0"/>
            <a:r>
              <a:rPr lang="en-GB" dirty="0"/>
              <a:t>Preterm delivery</a:t>
            </a:r>
          </a:p>
          <a:p>
            <a:pPr lvl="0"/>
            <a:r>
              <a:rPr lang="en-GB" dirty="0"/>
              <a:t>Neonatal birth injuries</a:t>
            </a:r>
          </a:p>
          <a:p>
            <a:pPr lvl="0"/>
            <a:r>
              <a:rPr lang="en-GB" dirty="0"/>
              <a:t>Vigorous </a:t>
            </a:r>
            <a:r>
              <a:rPr lang="en-GB" dirty="0" err="1"/>
              <a:t>naso</a:t>
            </a:r>
            <a:r>
              <a:rPr lang="en-GB" dirty="0"/>
              <a:t>-gastric tube </a:t>
            </a:r>
            <a:r>
              <a:rPr lang="en-GB" dirty="0" smtClean="0"/>
              <a:t>suction</a:t>
            </a:r>
          </a:p>
          <a:p>
            <a:pPr lvl="0"/>
            <a:endParaRPr lang="en-GB" dirty="0" smtClean="0"/>
          </a:p>
          <a:p>
            <a:endParaRPr lang="en-GB" dirty="0"/>
          </a:p>
        </p:txBody>
      </p:sp>
    </p:spTree>
    <p:extLst>
      <p:ext uri="{BB962C8B-B14F-4D97-AF65-F5344CB8AC3E}">
        <p14:creationId xmlns:p14="http://schemas.microsoft.com/office/powerpoint/2010/main" val="20632008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Antenatal care</a:t>
            </a:r>
            <a:endParaRPr lang="en-GB" dirty="0"/>
          </a:p>
        </p:txBody>
      </p:sp>
      <p:sp>
        <p:nvSpPr>
          <p:cNvPr id="3" name="Content Placeholder 2"/>
          <p:cNvSpPr>
            <a:spLocks noGrp="1"/>
          </p:cNvSpPr>
          <p:nvPr>
            <p:ph idx="1"/>
          </p:nvPr>
        </p:nvSpPr>
        <p:spPr/>
        <p:txBody>
          <a:bodyPr>
            <a:normAutofit/>
          </a:bodyPr>
          <a:lstStyle/>
          <a:p>
            <a:r>
              <a:rPr lang="en-GB" dirty="0" smtClean="0"/>
              <a:t>Primary prevention during pregnancy </a:t>
            </a:r>
            <a:endParaRPr lang="en-US" dirty="0" smtClean="0"/>
          </a:p>
          <a:p>
            <a:pPr lvl="1"/>
            <a:r>
              <a:rPr lang="en-GB" dirty="0" smtClean="0"/>
              <a:t>Education about safer sex with use of condoms</a:t>
            </a:r>
            <a:r>
              <a:rPr lang="en-US" dirty="0" smtClean="0"/>
              <a:t> for mother and father</a:t>
            </a:r>
          </a:p>
          <a:p>
            <a:pPr lvl="1"/>
            <a:r>
              <a:rPr lang="en-GB" dirty="0" smtClean="0"/>
              <a:t>Early treatment of STIs</a:t>
            </a:r>
          </a:p>
          <a:p>
            <a:pPr lvl="1"/>
            <a:r>
              <a:rPr lang="en-GB" dirty="0" smtClean="0"/>
              <a:t>Safer sex during pregnancy and lactation</a:t>
            </a:r>
          </a:p>
          <a:p>
            <a:r>
              <a:rPr lang="en-US" dirty="0" smtClean="0"/>
              <a:t>Offer VCT to all pregnant women</a:t>
            </a:r>
          </a:p>
          <a:p>
            <a:r>
              <a:rPr lang="en-US" dirty="0" smtClean="0"/>
              <a:t>Antenatal visits are vital opportunities for PMTCT for both HIV-positive and HIV-negative women</a:t>
            </a:r>
          </a:p>
          <a:p>
            <a:endParaRPr lang="en-GB" dirty="0"/>
          </a:p>
        </p:txBody>
      </p:sp>
    </p:spTree>
    <p:extLst>
      <p:ext uri="{BB962C8B-B14F-4D97-AF65-F5344CB8AC3E}">
        <p14:creationId xmlns:p14="http://schemas.microsoft.com/office/powerpoint/2010/main" val="208749719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examination</a:t>
            </a:r>
            <a:endParaRPr lang="en-GB" dirty="0"/>
          </a:p>
        </p:txBody>
      </p:sp>
      <p:sp>
        <p:nvSpPr>
          <p:cNvPr id="3" name="Content Placeholder 2"/>
          <p:cNvSpPr>
            <a:spLocks noGrp="1"/>
          </p:cNvSpPr>
          <p:nvPr>
            <p:ph idx="1"/>
          </p:nvPr>
        </p:nvSpPr>
        <p:spPr/>
        <p:txBody>
          <a:bodyPr/>
          <a:lstStyle/>
          <a:p>
            <a:r>
              <a:rPr lang="en-US" sz="2400" dirty="0" smtClean="0"/>
              <a:t>All pregnant women</a:t>
            </a:r>
          </a:p>
          <a:p>
            <a:pPr lvl="1"/>
            <a:r>
              <a:rPr lang="en-US" sz="2000" dirty="0" smtClean="0"/>
              <a:t>Syphilis test</a:t>
            </a:r>
          </a:p>
          <a:p>
            <a:pPr lvl="1"/>
            <a:r>
              <a:rPr lang="en-US" sz="2000" dirty="0" err="1" smtClean="0"/>
              <a:t>Hgb</a:t>
            </a:r>
            <a:r>
              <a:rPr lang="en-US" sz="2000" dirty="0" smtClean="0"/>
              <a:t> </a:t>
            </a:r>
          </a:p>
          <a:p>
            <a:pPr lvl="1"/>
            <a:r>
              <a:rPr lang="en-US" sz="2000" dirty="0" smtClean="0"/>
              <a:t>HIV counseling and consent</a:t>
            </a:r>
          </a:p>
          <a:p>
            <a:pPr lvl="1"/>
            <a:r>
              <a:rPr lang="en-US" sz="2000" dirty="0" smtClean="0"/>
              <a:t>HIV test (rapid, if available)</a:t>
            </a:r>
          </a:p>
          <a:p>
            <a:pPr lvl="1"/>
            <a:r>
              <a:rPr lang="en-US" sz="2000" dirty="0" smtClean="0"/>
              <a:t>Rule out active TB</a:t>
            </a:r>
          </a:p>
          <a:p>
            <a:r>
              <a:rPr lang="en-US" sz="2400" dirty="0" smtClean="0"/>
              <a:t>If HIV positive:</a:t>
            </a:r>
          </a:p>
          <a:p>
            <a:pPr lvl="1"/>
            <a:r>
              <a:rPr lang="en-US" sz="2000" dirty="0" smtClean="0"/>
              <a:t>Baseline TLC</a:t>
            </a:r>
          </a:p>
          <a:p>
            <a:pPr lvl="1"/>
            <a:r>
              <a:rPr lang="en-US" sz="2000" dirty="0" smtClean="0"/>
              <a:t>CD4 and CD8 counts</a:t>
            </a:r>
          </a:p>
          <a:p>
            <a:pPr lvl="1"/>
            <a:r>
              <a:rPr lang="en-US" sz="2000" dirty="0" smtClean="0"/>
              <a:t>CD4/CD8 ratio and all other baseline tests (CBC, LFT, etc.)</a:t>
            </a:r>
          </a:p>
          <a:p>
            <a:pPr lvl="1"/>
            <a:r>
              <a:rPr lang="en-US" sz="2000" dirty="0" smtClean="0"/>
              <a:t>Viral load screening</a:t>
            </a:r>
          </a:p>
          <a:p>
            <a:endParaRPr lang="en-GB" dirty="0"/>
          </a:p>
        </p:txBody>
      </p:sp>
    </p:spTree>
    <p:extLst>
      <p:ext uri="{BB962C8B-B14F-4D97-AF65-F5344CB8AC3E}">
        <p14:creationId xmlns:p14="http://schemas.microsoft.com/office/powerpoint/2010/main" val="27938769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examination cont…</a:t>
            </a:r>
            <a:endParaRPr lang="en-GB" dirty="0"/>
          </a:p>
        </p:txBody>
      </p:sp>
      <p:sp>
        <p:nvSpPr>
          <p:cNvPr id="3" name="Content Placeholder 2"/>
          <p:cNvSpPr>
            <a:spLocks noGrp="1"/>
          </p:cNvSpPr>
          <p:nvPr>
            <p:ph idx="1"/>
          </p:nvPr>
        </p:nvSpPr>
        <p:spPr/>
        <p:txBody>
          <a:bodyPr/>
          <a:lstStyle/>
          <a:p>
            <a:r>
              <a:rPr lang="en-US" dirty="0" smtClean="0"/>
              <a:t>Additionally, if HIV+:</a:t>
            </a:r>
          </a:p>
          <a:p>
            <a:pPr lvl="1"/>
            <a:r>
              <a:rPr lang="en-US" dirty="0" smtClean="0"/>
              <a:t>Duration of known HIV+ status</a:t>
            </a:r>
          </a:p>
          <a:p>
            <a:pPr lvl="1"/>
            <a:r>
              <a:rPr lang="en-US" dirty="0" smtClean="0"/>
              <a:t>Past history of HIV-related illness and HAART</a:t>
            </a:r>
          </a:p>
          <a:p>
            <a:pPr lvl="1"/>
            <a:r>
              <a:rPr lang="en-US" dirty="0" smtClean="0"/>
              <a:t>WHO Staging</a:t>
            </a:r>
          </a:p>
          <a:p>
            <a:pPr lvl="1"/>
            <a:r>
              <a:rPr lang="en-US" dirty="0" smtClean="0"/>
              <a:t>Status of other children, partner, and partner disclosure and referral</a:t>
            </a:r>
          </a:p>
          <a:p>
            <a:pPr lvl="1"/>
            <a:r>
              <a:rPr lang="en-US" dirty="0" smtClean="0"/>
              <a:t>Any medications taken for HIV-related illness since beginning of pregnancy</a:t>
            </a:r>
          </a:p>
          <a:p>
            <a:endParaRPr lang="en-GB" dirty="0"/>
          </a:p>
        </p:txBody>
      </p:sp>
    </p:spTree>
    <p:extLst>
      <p:ext uri="{BB962C8B-B14F-4D97-AF65-F5344CB8AC3E}">
        <p14:creationId xmlns:p14="http://schemas.microsoft.com/office/powerpoint/2010/main" val="31935395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Maternal Psychosocial</a:t>
            </a:r>
            <a:br>
              <a:rPr lang="en-US" dirty="0" smtClean="0"/>
            </a:br>
            <a:r>
              <a:rPr lang="en-US" dirty="0" smtClean="0"/>
              <a:t>Status</a:t>
            </a:r>
            <a:endParaRPr lang="en-GB" dirty="0"/>
          </a:p>
        </p:txBody>
      </p:sp>
      <p:sp>
        <p:nvSpPr>
          <p:cNvPr id="3" name="Content Placeholder 2"/>
          <p:cNvSpPr>
            <a:spLocks noGrp="1"/>
          </p:cNvSpPr>
          <p:nvPr>
            <p:ph idx="1"/>
          </p:nvPr>
        </p:nvSpPr>
        <p:spPr/>
        <p:txBody>
          <a:bodyPr>
            <a:normAutofit/>
          </a:bodyPr>
          <a:lstStyle/>
          <a:p>
            <a:r>
              <a:rPr lang="en-US" dirty="0" smtClean="0"/>
              <a:t>Generalities and pains		</a:t>
            </a:r>
          </a:p>
          <a:p>
            <a:r>
              <a:rPr lang="en-US" dirty="0" smtClean="0"/>
              <a:t>Headaches</a:t>
            </a:r>
          </a:p>
          <a:p>
            <a:r>
              <a:rPr lang="en-US" dirty="0" smtClean="0"/>
              <a:t>Anxiety</a:t>
            </a:r>
          </a:p>
          <a:p>
            <a:r>
              <a:rPr lang="en-US" dirty="0" smtClean="0"/>
              <a:t>General malaise</a:t>
            </a:r>
          </a:p>
          <a:p>
            <a:r>
              <a:rPr lang="en-US" dirty="0" smtClean="0"/>
              <a:t>Depression</a:t>
            </a:r>
          </a:p>
          <a:p>
            <a:r>
              <a:rPr lang="en-US" dirty="0" smtClean="0"/>
              <a:t>Palpitations</a:t>
            </a:r>
          </a:p>
          <a:p>
            <a:r>
              <a:rPr lang="en-US" dirty="0" smtClean="0"/>
              <a:t>Insomnia</a:t>
            </a:r>
          </a:p>
          <a:p>
            <a:r>
              <a:rPr lang="en-US" dirty="0" smtClean="0"/>
              <a:t>Irritability</a:t>
            </a:r>
          </a:p>
          <a:p>
            <a:endParaRPr lang="en-US" dirty="0" smtClean="0"/>
          </a:p>
          <a:p>
            <a:endParaRPr lang="en-GB" dirty="0"/>
          </a:p>
        </p:txBody>
      </p:sp>
    </p:spTree>
    <p:extLst>
      <p:ext uri="{BB962C8B-B14F-4D97-AF65-F5344CB8AC3E}">
        <p14:creationId xmlns:p14="http://schemas.microsoft.com/office/powerpoint/2010/main" val="466109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Pelvic palpation</a:t>
            </a:r>
            <a:br>
              <a:rPr lang="en-US" b="1" dirty="0" smtClean="0"/>
            </a:b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600200" y="1295400"/>
            <a:ext cx="6096000" cy="4572000"/>
          </a:xfrm>
          <a:prstGeom prst="rect">
            <a:avLst/>
          </a:prstGeom>
          <a:noFill/>
          <a:ln w="9525">
            <a:noFill/>
            <a:miter lim="800000"/>
            <a:headEnd/>
            <a:tailEnd/>
          </a:ln>
          <a:effectLst/>
        </p:spPr>
      </p:pic>
    </p:spTree>
    <p:extLst>
      <p:ext uri="{BB962C8B-B14F-4D97-AF65-F5344CB8AC3E}">
        <p14:creationId xmlns:p14="http://schemas.microsoft.com/office/powerpoint/2010/main" val="34945985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 of the HIV+ Pregnant Woman </a:t>
            </a:r>
            <a:endParaRPr lang="en-GB" dirty="0"/>
          </a:p>
        </p:txBody>
      </p:sp>
      <p:sp>
        <p:nvSpPr>
          <p:cNvPr id="3" name="Content Placeholder 2"/>
          <p:cNvSpPr>
            <a:spLocks noGrp="1"/>
          </p:cNvSpPr>
          <p:nvPr>
            <p:ph idx="1"/>
          </p:nvPr>
        </p:nvSpPr>
        <p:spPr/>
        <p:txBody>
          <a:bodyPr>
            <a:normAutofit fontScale="92500" lnSpcReduction="10000"/>
          </a:bodyPr>
          <a:lstStyle/>
          <a:p>
            <a:r>
              <a:rPr lang="en-US" sz="2300" dirty="0" smtClean="0"/>
              <a:t>Treatment: </a:t>
            </a:r>
          </a:p>
          <a:p>
            <a:pPr lvl="1"/>
            <a:r>
              <a:rPr lang="en-US" sz="1800" dirty="0" smtClean="0"/>
              <a:t>OIs </a:t>
            </a:r>
          </a:p>
          <a:p>
            <a:pPr lvl="1"/>
            <a:r>
              <a:rPr lang="en-US" sz="1800" dirty="0" smtClean="0"/>
              <a:t>STI</a:t>
            </a:r>
          </a:p>
          <a:p>
            <a:pPr lvl="1"/>
            <a:r>
              <a:rPr lang="en-US" sz="1800" dirty="0" smtClean="0"/>
              <a:t>UTI</a:t>
            </a:r>
          </a:p>
          <a:p>
            <a:pPr lvl="1"/>
            <a:r>
              <a:rPr lang="en-US" sz="1800" dirty="0" smtClean="0"/>
              <a:t>Vaginal </a:t>
            </a:r>
            <a:r>
              <a:rPr lang="en-US" sz="1800" dirty="0" err="1" smtClean="0"/>
              <a:t>candidiasis</a:t>
            </a:r>
            <a:endParaRPr lang="en-US" sz="1800" dirty="0" smtClean="0"/>
          </a:p>
          <a:p>
            <a:pPr lvl="1"/>
            <a:r>
              <a:rPr lang="en-US" sz="1800" dirty="0" smtClean="0"/>
              <a:t>ARV </a:t>
            </a:r>
          </a:p>
          <a:p>
            <a:pPr lvl="1"/>
            <a:r>
              <a:rPr lang="en-US" sz="1800" dirty="0" smtClean="0"/>
              <a:t>Vitamin supplements</a:t>
            </a:r>
          </a:p>
          <a:p>
            <a:r>
              <a:rPr lang="en-US" sz="2300" dirty="0" smtClean="0"/>
              <a:t>Prophylaxis: </a:t>
            </a:r>
          </a:p>
          <a:p>
            <a:pPr lvl="1"/>
            <a:r>
              <a:rPr lang="en-US" sz="1800" dirty="0" smtClean="0"/>
              <a:t>Anemia</a:t>
            </a:r>
          </a:p>
          <a:p>
            <a:pPr lvl="1"/>
            <a:r>
              <a:rPr lang="en-US" sz="1800" dirty="0" smtClean="0"/>
              <a:t>Tetanus (Toxic-TT)</a:t>
            </a:r>
          </a:p>
          <a:p>
            <a:pPr lvl="1"/>
            <a:r>
              <a:rPr lang="en-US" sz="1800" dirty="0" smtClean="0"/>
              <a:t>Vitamin deficiency</a:t>
            </a:r>
          </a:p>
          <a:p>
            <a:pPr lvl="1"/>
            <a:r>
              <a:rPr lang="en-US" sz="1800" dirty="0" smtClean="0"/>
              <a:t>Malaria</a:t>
            </a:r>
          </a:p>
          <a:p>
            <a:pPr lvl="1"/>
            <a:r>
              <a:rPr lang="en-US" sz="1800" dirty="0" smtClean="0"/>
              <a:t>Pneumonia (PCP)</a:t>
            </a:r>
          </a:p>
          <a:p>
            <a:pPr lvl="1"/>
            <a:r>
              <a:rPr lang="en-US" sz="1800" dirty="0" smtClean="0"/>
              <a:t>TB</a:t>
            </a:r>
          </a:p>
          <a:p>
            <a:endParaRPr lang="en-GB" dirty="0"/>
          </a:p>
        </p:txBody>
      </p:sp>
    </p:spTree>
    <p:extLst>
      <p:ext uri="{BB962C8B-B14F-4D97-AF65-F5344CB8AC3E}">
        <p14:creationId xmlns:p14="http://schemas.microsoft.com/office/powerpoint/2010/main" val="1176793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t>Best practices during FANC</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Treating clients with dignity and privacy</a:t>
            </a:r>
          </a:p>
          <a:p>
            <a:r>
              <a:rPr lang="en-GB" dirty="0" smtClean="0"/>
              <a:t>Using good interpersonal communication skills</a:t>
            </a:r>
          </a:p>
          <a:p>
            <a:r>
              <a:rPr lang="en-GB" dirty="0" smtClean="0"/>
              <a:t>Clean, safe service delivery points, with well organised client flow.</a:t>
            </a:r>
          </a:p>
          <a:p>
            <a:r>
              <a:rPr lang="en-GB" dirty="0" smtClean="0"/>
              <a:t>Providing access to consistent services.</a:t>
            </a:r>
          </a:p>
          <a:p>
            <a:r>
              <a:rPr lang="en-GB" dirty="0" smtClean="0"/>
              <a:t>Self assessment by providers themselves</a:t>
            </a:r>
          </a:p>
          <a:p>
            <a:r>
              <a:rPr lang="en-GB" dirty="0" smtClean="0"/>
              <a:t>A thorough history taking and physical examination.</a:t>
            </a:r>
            <a:endParaRPr lang="en-GB" dirty="0"/>
          </a:p>
        </p:txBody>
      </p:sp>
    </p:spTree>
    <p:extLst>
      <p:ext uri="{BB962C8B-B14F-4D97-AF65-F5344CB8AC3E}">
        <p14:creationId xmlns:p14="http://schemas.microsoft.com/office/powerpoint/2010/main" val="248738684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Best practices during FANC cont..</a:t>
            </a:r>
            <a:endParaRPr lang="en-GB" b="1" dirty="0"/>
          </a:p>
        </p:txBody>
      </p:sp>
      <p:sp>
        <p:nvSpPr>
          <p:cNvPr id="3" name="Content Placeholder 2"/>
          <p:cNvSpPr>
            <a:spLocks noGrp="1"/>
          </p:cNvSpPr>
          <p:nvPr>
            <p:ph idx="1"/>
          </p:nvPr>
        </p:nvSpPr>
        <p:spPr/>
        <p:txBody>
          <a:bodyPr/>
          <a:lstStyle/>
          <a:p>
            <a:r>
              <a:rPr lang="en-GB" dirty="0" smtClean="0"/>
              <a:t>Every pregnant woman should be offered HIV testing.</a:t>
            </a:r>
          </a:p>
          <a:p>
            <a:r>
              <a:rPr lang="en-GB" dirty="0" smtClean="0"/>
              <a:t>HIV testing should be voluntary.</a:t>
            </a:r>
          </a:p>
          <a:p>
            <a:r>
              <a:rPr lang="en-GB" dirty="0" smtClean="0"/>
              <a:t>PMTCT depends on being able to identify women who can benefit from interventions.</a:t>
            </a:r>
            <a:endParaRPr lang="en-GB" dirty="0"/>
          </a:p>
        </p:txBody>
      </p:sp>
    </p:spTree>
    <p:extLst>
      <p:ext uri="{BB962C8B-B14F-4D97-AF65-F5344CB8AC3E}">
        <p14:creationId xmlns:p14="http://schemas.microsoft.com/office/powerpoint/2010/main" val="273745508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Care of HIV +ve women in FANC</a:t>
            </a:r>
            <a:endParaRPr lang="en-GB" b="1" dirty="0"/>
          </a:p>
        </p:txBody>
      </p:sp>
      <p:sp>
        <p:nvSpPr>
          <p:cNvPr id="3" name="Content Placeholder 2"/>
          <p:cNvSpPr>
            <a:spLocks noGrp="1"/>
          </p:cNvSpPr>
          <p:nvPr>
            <p:ph idx="1"/>
          </p:nvPr>
        </p:nvSpPr>
        <p:spPr/>
        <p:txBody>
          <a:bodyPr/>
          <a:lstStyle/>
          <a:p>
            <a:r>
              <a:rPr lang="en-GB" dirty="0" smtClean="0"/>
              <a:t>Women with HIV should have medical care during pregnancy</a:t>
            </a:r>
          </a:p>
          <a:p>
            <a:pPr lvl="1">
              <a:buFont typeface="Wingdings" pitchFamily="2" charset="2"/>
              <a:buChar char="§"/>
            </a:pPr>
            <a:r>
              <a:rPr lang="en-GB" dirty="0" smtClean="0"/>
              <a:t>Look for and treat other infections.</a:t>
            </a:r>
          </a:p>
          <a:p>
            <a:pPr lvl="1">
              <a:buFont typeface="Wingdings" pitchFamily="2" charset="2"/>
              <a:buChar char="§"/>
            </a:pPr>
            <a:r>
              <a:rPr lang="en-GB" dirty="0" smtClean="0"/>
              <a:t>Nutritional counselling and supplements</a:t>
            </a:r>
          </a:p>
          <a:p>
            <a:pPr lvl="1">
              <a:buFont typeface="Wingdings" pitchFamily="2" charset="2"/>
              <a:buChar char="§"/>
            </a:pPr>
            <a:r>
              <a:rPr lang="en-GB" dirty="0" smtClean="0"/>
              <a:t>Monitor the HIV infection</a:t>
            </a:r>
          </a:p>
          <a:p>
            <a:pPr lvl="1">
              <a:buFont typeface="Wingdings" pitchFamily="2" charset="2"/>
              <a:buChar char="§"/>
            </a:pPr>
            <a:r>
              <a:rPr lang="en-GB" dirty="0" smtClean="0"/>
              <a:t>Counselling about infant feeding, other infections, danger signs, condo</a:t>
            </a:r>
            <a:endParaRPr lang="en-GB" dirty="0"/>
          </a:p>
        </p:txBody>
      </p:sp>
    </p:spTree>
    <p:extLst>
      <p:ext uri="{BB962C8B-B14F-4D97-AF65-F5344CB8AC3E}">
        <p14:creationId xmlns:p14="http://schemas.microsoft.com/office/powerpoint/2010/main" val="420581257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Care of HIV +ve women in FANC</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Antiretroviral treatment</a:t>
            </a:r>
          </a:p>
          <a:p>
            <a:pPr lvl="1"/>
            <a:r>
              <a:rPr lang="en-GB" dirty="0" smtClean="0"/>
              <a:t>The main aim is to prevent MTCT which may be lowered by 60-70%</a:t>
            </a:r>
          </a:p>
          <a:p>
            <a:pPr lvl="1"/>
            <a:r>
              <a:rPr lang="en-GB" b="1" dirty="0" smtClean="0"/>
              <a:t> ante partum </a:t>
            </a:r>
            <a:r>
              <a:rPr lang="en-GB" dirty="0" smtClean="0"/>
              <a:t>AZT –ZDV 300 mg bid or 200mg </a:t>
            </a:r>
            <a:r>
              <a:rPr lang="en-GB" dirty="0" err="1" smtClean="0"/>
              <a:t>tid</a:t>
            </a:r>
            <a:r>
              <a:rPr lang="en-GB" dirty="0" smtClean="0"/>
              <a:t> given from 14 weeks</a:t>
            </a:r>
          </a:p>
          <a:p>
            <a:pPr lvl="1"/>
            <a:r>
              <a:rPr lang="en-GB" b="1" dirty="0" err="1" smtClean="0"/>
              <a:t>Intrapartum</a:t>
            </a:r>
            <a:r>
              <a:rPr lang="en-GB" b="1" dirty="0" smtClean="0"/>
              <a:t>-</a:t>
            </a:r>
            <a:r>
              <a:rPr lang="en-GB" dirty="0" smtClean="0"/>
              <a:t> IV ZDV loading dose of 2mg/kg in one hour, followed by 1mg/kg till delivery.</a:t>
            </a:r>
          </a:p>
          <a:p>
            <a:pPr lvl="1"/>
            <a:r>
              <a:rPr lang="en-GB" b="1" dirty="0" smtClean="0"/>
              <a:t>Postpartum </a:t>
            </a:r>
            <a:r>
              <a:rPr lang="en-GB" dirty="0" smtClean="0"/>
              <a:t>ZDV syrup at 2mg/kg q 6hour to a newborn began at 8-12 hour for 6 weeks.</a:t>
            </a:r>
          </a:p>
          <a:p>
            <a:pPr lvl="1"/>
            <a:r>
              <a:rPr lang="en-GB" dirty="0" smtClean="0"/>
              <a:t/>
            </a:r>
            <a:br>
              <a:rPr lang="en-GB" dirty="0" smtClean="0"/>
            </a:br>
            <a:endParaRPr lang="en-GB" dirty="0" smtClean="0"/>
          </a:p>
        </p:txBody>
      </p:sp>
    </p:spTree>
    <p:extLst>
      <p:ext uri="{BB962C8B-B14F-4D97-AF65-F5344CB8AC3E}">
        <p14:creationId xmlns:p14="http://schemas.microsoft.com/office/powerpoint/2010/main" val="419877881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 during labour</a:t>
            </a:r>
            <a:endParaRPr lang="en-GB" b="1" dirty="0"/>
          </a:p>
        </p:txBody>
      </p:sp>
      <p:sp>
        <p:nvSpPr>
          <p:cNvPr id="3" name="Content Placeholder 2"/>
          <p:cNvSpPr>
            <a:spLocks noGrp="1"/>
          </p:cNvSpPr>
          <p:nvPr>
            <p:ph idx="1"/>
          </p:nvPr>
        </p:nvSpPr>
        <p:spPr/>
        <p:txBody>
          <a:bodyPr>
            <a:normAutofit fontScale="70000" lnSpcReduction="20000"/>
          </a:bodyPr>
          <a:lstStyle/>
          <a:p>
            <a:r>
              <a:rPr lang="en-GB" b="1" smtClean="0"/>
              <a:t>Antiretroviral therapy</a:t>
            </a:r>
          </a:p>
          <a:p>
            <a:endParaRPr lang="en-GB" dirty="0" smtClean="0"/>
          </a:p>
          <a:p>
            <a:pPr lvl="1"/>
            <a:r>
              <a:rPr lang="en-GB" dirty="0" smtClean="0"/>
              <a:t>The mother should take </a:t>
            </a:r>
            <a:r>
              <a:rPr lang="en-GB" dirty="0" err="1" smtClean="0"/>
              <a:t>nevirapine</a:t>
            </a:r>
            <a:r>
              <a:rPr lang="en-GB" dirty="0" smtClean="0"/>
              <a:t> at the onset of labour</a:t>
            </a:r>
          </a:p>
          <a:p>
            <a:endParaRPr lang="en-GB" b="1" dirty="0"/>
          </a:p>
          <a:p>
            <a:r>
              <a:rPr lang="en-GB" b="1" dirty="0" smtClean="0"/>
              <a:t>Prevention of injury to the </a:t>
            </a:r>
            <a:r>
              <a:rPr lang="en-GB" b="1" dirty="0" err="1" smtClean="0"/>
              <a:t>fetus</a:t>
            </a:r>
            <a:endParaRPr lang="en-GB" b="1" dirty="0" smtClean="0"/>
          </a:p>
          <a:p>
            <a:r>
              <a:rPr lang="en-GB" dirty="0" smtClean="0"/>
              <a:t>The following procedures should be avoided</a:t>
            </a:r>
          </a:p>
          <a:p>
            <a:r>
              <a:rPr lang="en-GB" dirty="0" smtClean="0"/>
              <a:t>Artificial rupture of membranes</a:t>
            </a:r>
          </a:p>
          <a:p>
            <a:r>
              <a:rPr lang="en-GB" dirty="0" smtClean="0"/>
              <a:t>Scalp electrodes</a:t>
            </a:r>
          </a:p>
          <a:p>
            <a:r>
              <a:rPr lang="en-GB" dirty="0" err="1" smtClean="0"/>
              <a:t>Amnioinfusion</a:t>
            </a:r>
            <a:endParaRPr lang="en-GB" dirty="0" smtClean="0"/>
          </a:p>
          <a:p>
            <a:r>
              <a:rPr lang="en-GB" dirty="0" smtClean="0"/>
              <a:t>Amniocentesis</a:t>
            </a:r>
          </a:p>
          <a:p>
            <a:r>
              <a:rPr lang="en-GB" dirty="0" smtClean="0"/>
              <a:t>Forceps and vacuum delivery</a:t>
            </a:r>
          </a:p>
          <a:p>
            <a:r>
              <a:rPr lang="en-GB" dirty="0" err="1" smtClean="0"/>
              <a:t>Oropharngeal</a:t>
            </a:r>
            <a:r>
              <a:rPr lang="en-GB" dirty="0" smtClean="0"/>
              <a:t> suctioning of the newborn to prevent injury to the mucosa</a:t>
            </a:r>
            <a:endParaRPr lang="en-GB" dirty="0"/>
          </a:p>
        </p:txBody>
      </p:sp>
    </p:spTree>
    <p:extLst>
      <p:ext uri="{BB962C8B-B14F-4D97-AF65-F5344CB8AC3E}">
        <p14:creationId xmlns:p14="http://schemas.microsoft.com/office/powerpoint/2010/main" val="381182708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Management during labour cont…</a:t>
            </a:r>
            <a:endParaRPr lang="en-GB" dirty="0"/>
          </a:p>
        </p:txBody>
      </p:sp>
      <p:sp>
        <p:nvSpPr>
          <p:cNvPr id="3" name="Content Placeholder 2"/>
          <p:cNvSpPr>
            <a:spLocks noGrp="1"/>
          </p:cNvSpPr>
          <p:nvPr>
            <p:ph idx="1"/>
          </p:nvPr>
        </p:nvSpPr>
        <p:spPr/>
        <p:txBody>
          <a:bodyPr>
            <a:normAutofit/>
          </a:bodyPr>
          <a:lstStyle/>
          <a:p>
            <a:r>
              <a:rPr lang="en-GB" b="1" dirty="0" smtClean="0"/>
              <a:t>Prevention of contamination with maternal blood and fluids</a:t>
            </a:r>
          </a:p>
          <a:p>
            <a:pPr lvl="1"/>
            <a:r>
              <a:rPr lang="en-GB" dirty="0" err="1" smtClean="0"/>
              <a:t>Perineal</a:t>
            </a:r>
            <a:r>
              <a:rPr lang="en-GB" dirty="0" smtClean="0"/>
              <a:t> trauma and episiotomies should be avoided</a:t>
            </a:r>
          </a:p>
          <a:p>
            <a:pPr lvl="1"/>
            <a:r>
              <a:rPr lang="en-GB" dirty="0" smtClean="0"/>
              <a:t>Baby should be wiped immediately after birth.</a:t>
            </a:r>
          </a:p>
          <a:p>
            <a:r>
              <a:rPr lang="en-GB" b="1" dirty="0" smtClean="0"/>
              <a:t>Prevention of intrauterine contamination with vaginal secretion</a:t>
            </a:r>
          </a:p>
          <a:p>
            <a:pPr lvl="1"/>
            <a:r>
              <a:rPr lang="en-GB" dirty="0" smtClean="0"/>
              <a:t>Shorten length of ruptured membranes to less than 4 hours</a:t>
            </a:r>
          </a:p>
          <a:p>
            <a:pPr lvl="1"/>
            <a:r>
              <a:rPr lang="en-GB" dirty="0" smtClean="0"/>
              <a:t>Limit the number of vagina examination</a:t>
            </a:r>
            <a:endParaRPr lang="en-GB" dirty="0"/>
          </a:p>
        </p:txBody>
      </p:sp>
    </p:spTree>
    <p:extLst>
      <p:ext uri="{BB962C8B-B14F-4D97-AF65-F5344CB8AC3E}">
        <p14:creationId xmlns:p14="http://schemas.microsoft.com/office/powerpoint/2010/main" val="13166367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 during labour cont..</a:t>
            </a:r>
            <a:endParaRPr lang="en-GB" dirty="0"/>
          </a:p>
        </p:txBody>
      </p:sp>
      <p:sp>
        <p:nvSpPr>
          <p:cNvPr id="3" name="Content Placeholder 2"/>
          <p:cNvSpPr>
            <a:spLocks noGrp="1"/>
          </p:cNvSpPr>
          <p:nvPr>
            <p:ph idx="1"/>
          </p:nvPr>
        </p:nvSpPr>
        <p:spPr/>
        <p:txBody>
          <a:bodyPr>
            <a:normAutofit/>
          </a:bodyPr>
          <a:lstStyle/>
          <a:p>
            <a:r>
              <a:rPr lang="en-GB" b="1" dirty="0" smtClean="0"/>
              <a:t>Prevent and treat other infections and complications.</a:t>
            </a:r>
          </a:p>
          <a:p>
            <a:pPr lvl="1"/>
            <a:r>
              <a:rPr lang="en-GB" dirty="0" smtClean="0"/>
              <a:t>Check for and manage UTIs at the start of labour</a:t>
            </a:r>
          </a:p>
          <a:p>
            <a:pPr lvl="1"/>
            <a:r>
              <a:rPr lang="en-GB" dirty="0" smtClean="0"/>
              <a:t>Active management of third stage of </a:t>
            </a:r>
            <a:r>
              <a:rPr lang="en-GB" dirty="0" err="1" smtClean="0"/>
              <a:t>labout</a:t>
            </a:r>
            <a:r>
              <a:rPr lang="en-GB" dirty="0" smtClean="0"/>
              <a:t> to prevent PPH.</a:t>
            </a:r>
          </a:p>
          <a:p>
            <a:r>
              <a:rPr lang="en-GB" b="1" dirty="0" err="1" smtClean="0"/>
              <a:t>Caesarian</a:t>
            </a:r>
            <a:r>
              <a:rPr lang="en-GB" b="1" dirty="0" smtClean="0"/>
              <a:t> section</a:t>
            </a:r>
          </a:p>
          <a:p>
            <a:pPr lvl="1"/>
            <a:r>
              <a:rPr lang="en-GB" dirty="0" smtClean="0"/>
              <a:t>The incidence of MTCT is lower in cases of elective CS</a:t>
            </a:r>
            <a:endParaRPr lang="en-GB" dirty="0"/>
          </a:p>
        </p:txBody>
      </p:sp>
    </p:spTree>
    <p:extLst>
      <p:ext uri="{BB962C8B-B14F-4D97-AF65-F5344CB8AC3E}">
        <p14:creationId xmlns:p14="http://schemas.microsoft.com/office/powerpoint/2010/main" val="25570589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 during postpartum</a:t>
            </a:r>
            <a:endParaRPr lang="en-GB" b="1" dirty="0"/>
          </a:p>
        </p:txBody>
      </p:sp>
      <p:sp>
        <p:nvSpPr>
          <p:cNvPr id="3" name="Content Placeholder 2"/>
          <p:cNvSpPr>
            <a:spLocks noGrp="1"/>
          </p:cNvSpPr>
          <p:nvPr>
            <p:ph idx="1"/>
          </p:nvPr>
        </p:nvSpPr>
        <p:spPr/>
        <p:txBody>
          <a:bodyPr/>
          <a:lstStyle/>
          <a:p>
            <a:r>
              <a:rPr lang="en-GB" dirty="0" smtClean="0"/>
              <a:t>Exclusive breastfeeding  reduces the chance of HIV transmission to the baby.</a:t>
            </a:r>
          </a:p>
          <a:p>
            <a:pPr lvl="1"/>
            <a:r>
              <a:rPr lang="en-GB" dirty="0" smtClean="0"/>
              <a:t>Mixed feeding, presence of mastitis and cracked nipples increases the risk of HIV transmission.</a:t>
            </a:r>
          </a:p>
          <a:p>
            <a:pPr lvl="1"/>
            <a:r>
              <a:rPr lang="en-GB" dirty="0" smtClean="0"/>
              <a:t>Breastfeeding should be exclusive for 6 months, if breastfeeding is chosen teach the mother good breastfeeding technique to avoid cracked nipples and mastitis which can increase MTCT.</a:t>
            </a:r>
            <a:endParaRPr lang="en-GB" dirty="0"/>
          </a:p>
        </p:txBody>
      </p:sp>
    </p:spTree>
    <p:extLst>
      <p:ext uri="{BB962C8B-B14F-4D97-AF65-F5344CB8AC3E}">
        <p14:creationId xmlns:p14="http://schemas.microsoft.com/office/powerpoint/2010/main" val="47237869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formula  feeding</a:t>
            </a:r>
            <a:br>
              <a:rPr lang="en-GB" b="1" dirty="0" smtClean="0"/>
            </a:br>
            <a:endParaRPr lang="en-GB" dirty="0"/>
          </a:p>
        </p:txBody>
      </p:sp>
      <p:sp>
        <p:nvSpPr>
          <p:cNvPr id="3" name="Content Placeholder 2"/>
          <p:cNvSpPr>
            <a:spLocks noGrp="1"/>
          </p:cNvSpPr>
          <p:nvPr>
            <p:ph idx="1"/>
          </p:nvPr>
        </p:nvSpPr>
        <p:spPr/>
        <p:txBody>
          <a:bodyPr>
            <a:normAutofit lnSpcReduction="10000"/>
          </a:bodyPr>
          <a:lstStyle/>
          <a:p>
            <a:r>
              <a:rPr lang="en-GB" b="1" dirty="0" smtClean="0"/>
              <a:t>AFASS criteria to see if mother is able to follow exclusive formula feeding(EFF)</a:t>
            </a:r>
          </a:p>
          <a:p>
            <a:pPr lvl="1"/>
            <a:r>
              <a:rPr lang="en-GB" dirty="0" smtClean="0"/>
              <a:t>Acceptability: is EFF acceptable for the mother</a:t>
            </a:r>
          </a:p>
          <a:p>
            <a:pPr lvl="1"/>
            <a:r>
              <a:rPr lang="en-GB" dirty="0" smtClean="0"/>
              <a:t>Feasibility: is the mother able to begin EFF correctly for the required period</a:t>
            </a:r>
          </a:p>
          <a:p>
            <a:pPr lvl="1"/>
            <a:r>
              <a:rPr lang="en-GB" dirty="0" smtClean="0"/>
              <a:t>Affordability: is the mother able to afford the cost of EFF</a:t>
            </a:r>
          </a:p>
          <a:p>
            <a:pPr lvl="1"/>
            <a:r>
              <a:rPr lang="en-GB" dirty="0" smtClean="0"/>
              <a:t>Sustainability: will the mother be able to continue the recommended EFF standards for the required period</a:t>
            </a:r>
          </a:p>
          <a:p>
            <a:pPr lvl="1"/>
            <a:r>
              <a:rPr lang="en-GB" dirty="0" smtClean="0"/>
              <a:t>Safety: will the mother be able to practice EFF safely</a:t>
            </a:r>
            <a:endParaRPr lang="en-GB" dirty="0"/>
          </a:p>
        </p:txBody>
      </p:sp>
    </p:spTree>
    <p:extLst>
      <p:ext uri="{BB962C8B-B14F-4D97-AF65-F5344CB8AC3E}">
        <p14:creationId xmlns:p14="http://schemas.microsoft.com/office/powerpoint/2010/main" val="2527996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Pelvic palpation</a:t>
            </a:r>
            <a:br>
              <a:rPr lang="en-US" b="1" dirty="0" smtClean="0"/>
            </a:b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524000" y="12954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368343679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Birth control for HIV +ve women</a:t>
            </a:r>
            <a:endParaRPr lang="en-GB" dirty="0"/>
          </a:p>
        </p:txBody>
      </p:sp>
      <p:sp>
        <p:nvSpPr>
          <p:cNvPr id="3" name="Content Placeholder 2"/>
          <p:cNvSpPr>
            <a:spLocks noGrp="1"/>
          </p:cNvSpPr>
          <p:nvPr>
            <p:ph idx="1"/>
          </p:nvPr>
        </p:nvSpPr>
        <p:spPr/>
        <p:txBody>
          <a:bodyPr/>
          <a:lstStyle/>
          <a:p>
            <a:r>
              <a:rPr lang="en-GB" dirty="0" smtClean="0"/>
              <a:t>Condoms are the best choice as they also prevent HIV transmission</a:t>
            </a:r>
            <a:endParaRPr lang="en-GB" dirty="0"/>
          </a:p>
        </p:txBody>
      </p:sp>
    </p:spTree>
    <p:extLst>
      <p:ext uri="{BB962C8B-B14F-4D97-AF65-F5344CB8AC3E}">
        <p14:creationId xmlns:p14="http://schemas.microsoft.com/office/powerpoint/2010/main" val="298358027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idx="1"/>
          </p:nvPr>
        </p:nvSpPr>
        <p:spPr/>
        <p:txBody>
          <a:bodyPr>
            <a:normAutofit lnSpcReduction="10000"/>
          </a:bodyPr>
          <a:lstStyle/>
          <a:p>
            <a:pPr eaLnBrk="1" hangingPunct="1">
              <a:buFont typeface="Wingdings 3" panose="05040102010807070707" pitchFamily="18" charset="2"/>
              <a:buNone/>
            </a:pPr>
            <a:r>
              <a:rPr lang="en-US" altLang="en-US" smtClean="0"/>
              <a:t>INTRODUCTION</a:t>
            </a:r>
          </a:p>
          <a:p>
            <a:pPr eaLnBrk="1" hangingPunct="1">
              <a:buFont typeface="Wingdings 3" panose="05040102010807070707" pitchFamily="18" charset="2"/>
              <a:buNone/>
            </a:pPr>
            <a:r>
              <a:rPr lang="en-US" altLang="en-US" smtClean="0"/>
              <a:t>The physiologic , biochemical and anatomic changes that occur during pregnancy are extensive and may be systemic or local</a:t>
            </a:r>
          </a:p>
          <a:p>
            <a:pPr eaLnBrk="1" hangingPunct="1">
              <a:buFont typeface="Wingdings 3" panose="05040102010807070707" pitchFamily="18" charset="2"/>
              <a:buNone/>
            </a:pPr>
            <a:r>
              <a:rPr lang="en-US" altLang="en-US" smtClean="0"/>
              <a:t>Most systems return to normal pre-pregnancy status between the time of delivery and 6 weeks postpartum.</a:t>
            </a:r>
          </a:p>
          <a:p>
            <a:pPr eaLnBrk="1" hangingPunct="1">
              <a:buFont typeface="Wingdings 3" panose="05040102010807070707" pitchFamily="18" charset="2"/>
              <a:buNone/>
            </a:pPr>
            <a:r>
              <a:rPr lang="en-US" altLang="en-US" smtClean="0"/>
              <a:t>An understanding of normal physiologic changes induced by pregnancy is essential in understanding coincidental disease process</a:t>
            </a:r>
          </a:p>
        </p:txBody>
      </p:sp>
      <p:sp>
        <p:nvSpPr>
          <p:cNvPr id="4" name="Title 3"/>
          <p:cNvSpPr>
            <a:spLocks noGrp="1"/>
          </p:cNvSpPr>
          <p:nvPr>
            <p:ph type="title"/>
          </p:nvPr>
        </p:nvSpPr>
        <p:spPr/>
        <p:txBody>
          <a:bodyPr>
            <a:normAutofit fontScale="90000"/>
          </a:bodyPr>
          <a:lstStyle/>
          <a:p>
            <a:pPr eaLnBrk="1" fontAlgn="auto" hangingPunct="1">
              <a:spcAft>
                <a:spcPts val="0"/>
              </a:spcAft>
              <a:defRPr/>
            </a:pPr>
            <a:r>
              <a:rPr lang="en-US" dirty="0" smtClean="0"/>
              <a:t>MATERNAL PHYSIOLOGY DURING PREGNANCY</a:t>
            </a:r>
            <a:endParaRPr lang="en-US" dirty="0"/>
          </a:p>
        </p:txBody>
      </p:sp>
    </p:spTree>
    <p:extLst>
      <p:ext uri="{BB962C8B-B14F-4D97-AF65-F5344CB8AC3E}">
        <p14:creationId xmlns:p14="http://schemas.microsoft.com/office/powerpoint/2010/main" val="165016766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pPr eaLnBrk="1" hangingPunct="1"/>
            <a:r>
              <a:rPr lang="en-US" altLang="en-US" smtClean="0"/>
              <a:t>Pregnant women tent to rest more often ,conserving their energy thereby enhancing fetal nutrients.</a:t>
            </a:r>
          </a:p>
          <a:p>
            <a:pPr eaLnBrk="1" hangingPunct="1"/>
            <a:r>
              <a:rPr lang="en-US" altLang="en-US" smtClean="0"/>
              <a:t>Some mothers appetite increase leading to increased food intake and some have decreased appetite or experience nausea and vomiting.</a:t>
            </a:r>
          </a:p>
          <a:p>
            <a:pPr eaLnBrk="1" hangingPunct="1"/>
            <a:r>
              <a:rPr lang="en-US" altLang="en-US" smtClean="0"/>
              <a:t>These symptoms are related relatively to hcg levels</a:t>
            </a:r>
          </a:p>
        </p:txBody>
      </p:sp>
      <p:sp>
        <p:nvSpPr>
          <p:cNvPr id="3" name="Title 2"/>
          <p:cNvSpPr>
            <a:spLocks noGrp="1"/>
          </p:cNvSpPr>
          <p:nvPr>
            <p:ph type="title"/>
          </p:nvPr>
        </p:nvSpPr>
        <p:spPr/>
        <p:txBody>
          <a:bodyPr/>
          <a:lstStyle/>
          <a:p>
            <a:pPr eaLnBrk="1" hangingPunct="1">
              <a:defRPr/>
            </a:pPr>
            <a:r>
              <a:rPr lang="en-US" dirty="0" smtClean="0"/>
              <a:t>Gastro intestinal tract</a:t>
            </a:r>
            <a:endParaRPr lang="en-US" dirty="0"/>
          </a:p>
        </p:txBody>
      </p:sp>
    </p:spTree>
    <p:extLst>
      <p:ext uri="{BB962C8B-B14F-4D97-AF65-F5344CB8AC3E}">
        <p14:creationId xmlns:p14="http://schemas.microsoft.com/office/powerpoint/2010/main" val="62059894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pPr eaLnBrk="1" hangingPunct="1"/>
            <a:r>
              <a:rPr lang="en-US" altLang="en-US" b="1" smtClean="0"/>
              <a:t>Oral cavity</a:t>
            </a:r>
          </a:p>
          <a:p>
            <a:pPr eaLnBrk="1" hangingPunct="1"/>
            <a:r>
              <a:rPr lang="en-US" altLang="en-US" smtClean="0"/>
              <a:t>Increased salvation which is more acidic –increasing chances of tooth decay.</a:t>
            </a:r>
          </a:p>
          <a:p>
            <a:pPr eaLnBrk="1" hangingPunct="1"/>
            <a:r>
              <a:rPr lang="en-US" altLang="en-US" smtClean="0"/>
              <a:t>Gums are hypertrophic and hyperemic ,they also become spongy and friable and so bleeds easily.</a:t>
            </a:r>
          </a:p>
          <a:p>
            <a:pPr eaLnBrk="1" hangingPunct="1"/>
            <a:r>
              <a:rPr lang="en-US" altLang="en-US" smtClean="0"/>
              <a:t>These is due to systemic estrogen, though oral and vitamin C deficiency may cause similar problem.</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37082792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normAutofit fontScale="92500" lnSpcReduction="10000"/>
          </a:bodyPr>
          <a:lstStyle/>
          <a:p>
            <a:pPr eaLnBrk="1" hangingPunct="1"/>
            <a:r>
              <a:rPr lang="en-US" altLang="en-US" smtClean="0"/>
              <a:t>Reduced gastro intestinal motility –leading to slow gastric emptying causing constipation.</a:t>
            </a:r>
          </a:p>
          <a:p>
            <a:pPr eaLnBrk="1" hangingPunct="1"/>
            <a:r>
              <a:rPr lang="en-US" altLang="en-US" smtClean="0"/>
              <a:t>There is decreased  smooth muscle tone </a:t>
            </a:r>
          </a:p>
          <a:p>
            <a:pPr eaLnBrk="1" hangingPunct="1"/>
            <a:r>
              <a:rPr lang="en-US" altLang="en-US" smtClean="0"/>
              <a:t>This is due to increased level of progesterone.</a:t>
            </a:r>
          </a:p>
          <a:p>
            <a:pPr eaLnBrk="1" hangingPunct="1"/>
            <a:r>
              <a:rPr lang="en-US" altLang="en-US" b="1" smtClean="0"/>
              <a:t>Stomach and oesophagus</a:t>
            </a:r>
          </a:p>
          <a:p>
            <a:pPr eaLnBrk="1" hangingPunct="1"/>
            <a:r>
              <a:rPr lang="en-US" altLang="en-US" smtClean="0"/>
              <a:t>There is increased production of Hcl mostly the 1</a:t>
            </a:r>
            <a:r>
              <a:rPr lang="en-US" altLang="en-US" baseline="30000" smtClean="0"/>
              <a:t>st</a:t>
            </a:r>
            <a:r>
              <a:rPr lang="en-US" altLang="en-US" smtClean="0"/>
              <a:t> trimester but usually there is low Acidity.</a:t>
            </a:r>
          </a:p>
          <a:p>
            <a:pPr eaLnBrk="1" hangingPunct="1"/>
            <a:r>
              <a:rPr lang="en-US" altLang="en-US" smtClean="0"/>
              <a:t>Gastrin hormone witch is also manufactured by the placenta increase leading to increase to stamach volume and decreased stomach </a:t>
            </a:r>
          </a:p>
        </p:txBody>
      </p:sp>
      <p:sp>
        <p:nvSpPr>
          <p:cNvPr id="3" name="Title 2"/>
          <p:cNvSpPr>
            <a:spLocks noGrp="1"/>
          </p:cNvSpPr>
          <p:nvPr>
            <p:ph type="title"/>
          </p:nvPr>
        </p:nvSpPr>
        <p:spPr/>
        <p:txBody>
          <a:bodyPr/>
          <a:lstStyle/>
          <a:p>
            <a:pPr eaLnBrk="1" hangingPunct="1">
              <a:defRPr/>
            </a:pPr>
            <a:r>
              <a:rPr lang="en-US" dirty="0" smtClean="0"/>
              <a:t>General motility</a:t>
            </a:r>
            <a:endParaRPr lang="en-US" dirty="0"/>
          </a:p>
        </p:txBody>
      </p:sp>
    </p:spTree>
    <p:extLst>
      <p:ext uri="{BB962C8B-B14F-4D97-AF65-F5344CB8AC3E}">
        <p14:creationId xmlns:p14="http://schemas.microsoft.com/office/powerpoint/2010/main" val="15791478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normAutofit fontScale="92500" lnSpcReduction="10000"/>
          </a:bodyPr>
          <a:lstStyle/>
          <a:p>
            <a:pPr eaLnBrk="1" hangingPunct="1"/>
            <a:r>
              <a:rPr lang="en-US" altLang="en-US" smtClean="0"/>
              <a:t>Ph (acidic)</a:t>
            </a:r>
          </a:p>
          <a:p>
            <a:pPr eaLnBrk="1" hangingPunct="1"/>
            <a:r>
              <a:rPr lang="en-US" altLang="en-US" smtClean="0"/>
              <a:t>Increased gastric mucus production</a:t>
            </a:r>
          </a:p>
          <a:p>
            <a:pPr eaLnBrk="1" hangingPunct="1"/>
            <a:r>
              <a:rPr lang="en-US" altLang="en-US" smtClean="0"/>
              <a:t>Decreased oesophangel peristalsis later accompanied  by gastric reflux because of slow emptying and dilation or relaxation of cardiac sphincter, gastric reflux is commmon in later pregnancy due to stomach elevation by enlarging uterus.</a:t>
            </a:r>
          </a:p>
          <a:p>
            <a:pPr eaLnBrk="1" hangingPunct="1"/>
            <a:r>
              <a:rPr lang="en-US" altLang="en-US" smtClean="0"/>
              <a:t>Small ,large intestine and the appedix</a:t>
            </a:r>
          </a:p>
          <a:p>
            <a:pPr eaLnBrk="1" hangingPunct="1"/>
            <a:r>
              <a:rPr lang="en-US" altLang="en-US" smtClean="0"/>
              <a:t>Small and large moves  upward and laterally due to enlarging uterus ,stomach moving upwards.</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30633726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eaLnBrk="1" hangingPunct="1">
              <a:buFont typeface="Wingdings" panose="05000000000000000000" pitchFamily="2" charset="2"/>
              <a:buChar char="Ø"/>
            </a:pPr>
            <a:r>
              <a:rPr lang="en-US" altLang="en-US" smtClean="0"/>
              <a:t> Appendix is displaced superiorly in the Rt lumber/flank.</a:t>
            </a:r>
          </a:p>
          <a:p>
            <a:pPr eaLnBrk="1" hangingPunct="1">
              <a:buFont typeface="Wingdings" panose="05000000000000000000" pitchFamily="2" charset="2"/>
              <a:buChar char="Ø"/>
            </a:pPr>
            <a:r>
              <a:rPr lang="en-US" altLang="en-US" smtClean="0"/>
              <a:t>Gall bladder</a:t>
            </a:r>
          </a:p>
          <a:p>
            <a:pPr eaLnBrk="1" hangingPunct="1">
              <a:buFont typeface="Wingdings" panose="05000000000000000000" pitchFamily="2" charset="2"/>
              <a:buChar char="Ø"/>
            </a:pPr>
            <a:r>
              <a:rPr lang="en-US" altLang="en-US" smtClean="0"/>
              <a:t>Emptying of bile is slow due to hypotonia of smooth muscles</a:t>
            </a:r>
          </a:p>
          <a:p>
            <a:pPr eaLnBrk="1" hangingPunct="1">
              <a:buFont typeface="Wingdings" panose="05000000000000000000" pitchFamily="2" charset="2"/>
              <a:buChar char="Ø"/>
            </a:pPr>
            <a:r>
              <a:rPr lang="en-US" altLang="en-US" smtClean="0"/>
              <a:t>Bile stasis may cause bile stone</a:t>
            </a:r>
          </a:p>
          <a:p>
            <a:pPr eaLnBrk="1" hangingPunct="1">
              <a:buFont typeface="Wingdings" panose="05000000000000000000" pitchFamily="2" charset="2"/>
              <a:buChar char="Ø"/>
            </a:pPr>
            <a:r>
              <a:rPr lang="en-US" altLang="en-US" smtClean="0"/>
              <a:t>Plasma cholinesterase (breaks Acetycholine) activity is altered.</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291941458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a:lstStyle/>
          <a:p>
            <a:pPr eaLnBrk="1" hangingPunct="1"/>
            <a:r>
              <a:rPr lang="en-US" altLang="en-US" smtClean="0"/>
              <a:t>No morphologic changes but functional alterations.</a:t>
            </a:r>
          </a:p>
          <a:p>
            <a:pPr eaLnBrk="1" hangingPunct="1"/>
            <a:r>
              <a:rPr lang="en-US" altLang="en-US" smtClean="0"/>
              <a:t>There is increased serum alkaline phosphatase activity because of increased placenta alkaline isozymes.</a:t>
            </a:r>
          </a:p>
          <a:p>
            <a:pPr eaLnBrk="1" hangingPunct="1"/>
            <a:r>
              <a:rPr lang="en-US" altLang="en-US" smtClean="0"/>
              <a:t>Decreased plasma albumin and plasma globulins so that the  ratio decreases where in normal cases is an indication of liver disease. </a:t>
            </a:r>
          </a:p>
        </p:txBody>
      </p:sp>
      <p:sp>
        <p:nvSpPr>
          <p:cNvPr id="3" name="Title 2"/>
          <p:cNvSpPr>
            <a:spLocks noGrp="1"/>
          </p:cNvSpPr>
          <p:nvPr>
            <p:ph type="title"/>
          </p:nvPr>
        </p:nvSpPr>
        <p:spPr/>
        <p:txBody>
          <a:bodyPr/>
          <a:lstStyle/>
          <a:p>
            <a:pPr eaLnBrk="1" hangingPunct="1">
              <a:defRPr/>
            </a:pPr>
            <a:r>
              <a:rPr lang="en-US" dirty="0" smtClean="0"/>
              <a:t>Liver </a:t>
            </a:r>
            <a:endParaRPr lang="en-US" dirty="0"/>
          </a:p>
        </p:txBody>
      </p:sp>
    </p:spTree>
    <p:extLst>
      <p:ext uri="{BB962C8B-B14F-4D97-AF65-F5344CB8AC3E}">
        <p14:creationId xmlns:p14="http://schemas.microsoft.com/office/powerpoint/2010/main" val="228886087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eaLnBrk="1" hangingPunct="1"/>
            <a:r>
              <a:rPr lang="en-US" altLang="en-US" b="1" smtClean="0"/>
              <a:t>Kidney</a:t>
            </a:r>
          </a:p>
          <a:p>
            <a:pPr eaLnBrk="1" hangingPunct="1"/>
            <a:r>
              <a:rPr lang="en-US" altLang="en-US" smtClean="0"/>
              <a:t>There is renal dilatation and the kidney increases in length by 1-1.5cm and wt too.</a:t>
            </a:r>
          </a:p>
          <a:p>
            <a:pPr eaLnBrk="1" hangingPunct="1"/>
            <a:r>
              <a:rPr lang="en-US" altLang="en-US" smtClean="0"/>
              <a:t>Renal pelvis dilate upto 60mls (10mls is the normal volume in non pregnancy)</a:t>
            </a:r>
          </a:p>
          <a:p>
            <a:pPr eaLnBrk="1" hangingPunct="1"/>
            <a:r>
              <a:rPr lang="en-US" altLang="en-US" smtClean="0"/>
              <a:t>Ureters –dilate above the brim of the bony pelvis. </a:t>
            </a:r>
          </a:p>
          <a:p>
            <a:pPr eaLnBrk="1" hangingPunct="1"/>
            <a:r>
              <a:rPr lang="en-US" altLang="en-US" smtClean="0"/>
              <a:t>Become elongated widen and become more curved leading to urine stasis thus causing hydroureters and hydronephrosis due to</a:t>
            </a:r>
          </a:p>
          <a:p>
            <a:pPr eaLnBrk="1" hangingPunct="1"/>
            <a:endParaRPr lang="en-US" altLang="en-US" smtClean="0"/>
          </a:p>
        </p:txBody>
      </p:sp>
      <p:sp>
        <p:nvSpPr>
          <p:cNvPr id="3" name="Title 2"/>
          <p:cNvSpPr>
            <a:spLocks noGrp="1"/>
          </p:cNvSpPr>
          <p:nvPr>
            <p:ph type="title"/>
          </p:nvPr>
        </p:nvSpPr>
        <p:spPr/>
        <p:txBody>
          <a:bodyPr/>
          <a:lstStyle/>
          <a:p>
            <a:pPr eaLnBrk="1" hangingPunct="1">
              <a:defRPr/>
            </a:pPr>
            <a:r>
              <a:rPr lang="en-US" dirty="0" smtClean="0"/>
              <a:t>Genital urinary system.</a:t>
            </a:r>
            <a:endParaRPr lang="en-US" dirty="0"/>
          </a:p>
        </p:txBody>
      </p:sp>
    </p:spTree>
    <p:extLst>
      <p:ext uri="{BB962C8B-B14F-4D97-AF65-F5344CB8AC3E}">
        <p14:creationId xmlns:p14="http://schemas.microsoft.com/office/powerpoint/2010/main" val="367817018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normAutofit fontScale="92500" lnSpcReduction="20000"/>
          </a:bodyPr>
          <a:lstStyle/>
          <a:p>
            <a:pPr eaLnBrk="1" hangingPunct="1"/>
            <a:r>
              <a:rPr lang="en-US" altLang="en-US" smtClean="0"/>
              <a:t>1. increased progesterone cause hypotonia to smooth muscle in the ureters.</a:t>
            </a:r>
          </a:p>
          <a:p>
            <a:pPr eaLnBrk="1" hangingPunct="1"/>
            <a:r>
              <a:rPr lang="en-US" altLang="en-US" smtClean="0"/>
              <a:t>2. ovarian vein complex may enlarge to compress the ureters</a:t>
            </a:r>
          </a:p>
          <a:p>
            <a:pPr eaLnBrk="1" hangingPunct="1"/>
            <a:r>
              <a:rPr lang="en-US" altLang="en-US" smtClean="0"/>
              <a:t>3. Dextrorotation of uterus.</a:t>
            </a:r>
          </a:p>
          <a:p>
            <a:pPr eaLnBrk="1" hangingPunct="1"/>
            <a:r>
              <a:rPr lang="en-US" altLang="en-US" smtClean="0"/>
              <a:t>Hyperplasia of smooth muscles in distal 1/3 of ureters may cause reduction in luminal size leading to dilatation in upper 2/3</a:t>
            </a:r>
          </a:p>
          <a:p>
            <a:pPr eaLnBrk="1" hangingPunct="1"/>
            <a:r>
              <a:rPr lang="en-US" altLang="en-US" smtClean="0"/>
              <a:t>Note the effect of stasis may lead to recurrent UTI and so renal function test in pregnancy become difficult to interpret.</a:t>
            </a:r>
          </a:p>
          <a:p>
            <a:pPr eaLnBrk="1" hangingPunct="1"/>
            <a:r>
              <a:rPr lang="en-US" altLang="en-US" smtClean="0"/>
              <a:t>.</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1772121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Pelvic palpation</a:t>
            </a:r>
            <a:br>
              <a:rPr lang="en-US" b="1" dirty="0" smtClean="0"/>
            </a:b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600200" y="12954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367042252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eaLnBrk="1" hangingPunct="1"/>
            <a:r>
              <a:rPr lang="en-US" altLang="en-US" smtClean="0"/>
              <a:t>The urinary system appears more efficient during pregnancy.</a:t>
            </a:r>
          </a:p>
          <a:p>
            <a:pPr eaLnBrk="1" hangingPunct="1"/>
            <a:r>
              <a:rPr lang="en-US" altLang="en-US" smtClean="0"/>
              <a:t>These is due to increased maternal and placental hormones Adrenacorticotrophic hormone (ACTH) ,ADH, Aldesterone,Cortisol, human chorionic somatomammotropin (hcs), thyroid hormones.</a:t>
            </a:r>
          </a:p>
          <a:p>
            <a:pPr eaLnBrk="1" hangingPunct="1"/>
            <a:r>
              <a:rPr lang="en-US" altLang="en-US" smtClean="0"/>
              <a:t>There is increased plasma volume leading to increased glomerular filtration rate by a bout 50% until 20wks postpartum</a:t>
            </a:r>
          </a:p>
        </p:txBody>
      </p:sp>
      <p:sp>
        <p:nvSpPr>
          <p:cNvPr id="3" name="Title 2"/>
          <p:cNvSpPr>
            <a:spLocks noGrp="1"/>
          </p:cNvSpPr>
          <p:nvPr>
            <p:ph type="title"/>
          </p:nvPr>
        </p:nvSpPr>
        <p:spPr/>
        <p:txBody>
          <a:bodyPr/>
          <a:lstStyle/>
          <a:p>
            <a:pPr eaLnBrk="1" hangingPunct="1">
              <a:defRPr/>
            </a:pPr>
            <a:r>
              <a:rPr lang="en-US" dirty="0" smtClean="0"/>
              <a:t>Renal function</a:t>
            </a:r>
            <a:endParaRPr lang="en-US" dirty="0"/>
          </a:p>
        </p:txBody>
      </p:sp>
    </p:spTree>
    <p:extLst>
      <p:ext uri="{BB962C8B-B14F-4D97-AF65-F5344CB8AC3E}">
        <p14:creationId xmlns:p14="http://schemas.microsoft.com/office/powerpoint/2010/main" val="208699887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eaLnBrk="1" hangingPunct="1"/>
            <a:r>
              <a:rPr lang="en-US" altLang="en-US" smtClean="0"/>
              <a:t>Renal plasma flow increases by 25-50 % through out early and mid pregnancy. In late pregnancy it remains constant.</a:t>
            </a:r>
          </a:p>
          <a:p>
            <a:pPr eaLnBrk="1" hangingPunct="1"/>
            <a:r>
              <a:rPr lang="en-US" altLang="en-US" smtClean="0"/>
              <a:t>About 20% of cardiac output is delivered to the kidneys and as much as 50% is reabsorbed in proximal tubules independent of hormonal control.</a:t>
            </a:r>
          </a:p>
          <a:p>
            <a:pPr eaLnBrk="1" hangingPunct="1"/>
            <a:r>
              <a:rPr lang="en-US" altLang="en-US" smtClean="0"/>
              <a:t>Despite increased GFR volume of urine still remains normal due to sodium re-absorption In distal tubules in response to Aldosterone </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137036542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normAutofit lnSpcReduction="10000"/>
          </a:bodyPr>
          <a:lstStyle/>
          <a:p>
            <a:pPr eaLnBrk="1" hangingPunct="1"/>
            <a:r>
              <a:rPr lang="en-US" altLang="en-US" smtClean="0"/>
              <a:t>Creatinine  clearance decreases as term approaches.</a:t>
            </a:r>
          </a:p>
          <a:p>
            <a:pPr eaLnBrk="1" hangingPunct="1"/>
            <a:r>
              <a:rPr lang="en-US" altLang="en-US" smtClean="0"/>
              <a:t>Blood urea Nitrogen is reduced .</a:t>
            </a:r>
          </a:p>
          <a:p>
            <a:pPr eaLnBrk="1" hangingPunct="1"/>
            <a:r>
              <a:rPr lang="en-US" altLang="en-US" smtClean="0"/>
              <a:t>Glycosuria during pregnancy is not necessary abnormal ,this due to increase in GFR with impairment of tubular re absorption capacity for filtered glucose. Its not related to blood glucose though should be monitored to R/O DM</a:t>
            </a:r>
          </a:p>
          <a:p>
            <a:pPr eaLnBrk="1" hangingPunct="1"/>
            <a:r>
              <a:rPr lang="en-US" altLang="en-US" smtClean="0"/>
              <a:t> There is increased  loss of nutrients in urine e.g amino acids, H2osoluble vitamins etc </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111442800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hangingPunct="1"/>
            <a:r>
              <a:rPr lang="en-US" altLang="en-US" smtClean="0"/>
              <a:t>Renin ezymes increases until term and acts on angiotensinogen  in the liver converting angiotensin 1 and 2  which is a vasoconstrictor but it does not occur and so no rise in BP (normal pregnancy are resistant to the pressor effect of increased levels of angiontensin 2 but those with PET are not resistant</a:t>
            </a:r>
          </a:p>
          <a:p>
            <a:pPr eaLnBrk="1" hangingPunct="1"/>
            <a:r>
              <a:rPr lang="en-US" altLang="en-US" smtClean="0"/>
              <a:t>Angiotensin 2 stimulate adrenocortical secretions of aldosterone which in conjunction with ADH encourages salt and H2o retention in pregnancy.</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57530882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US" altLang="en-US" smtClean="0"/>
              <a:t>Uterus enlarges and bladder is displaced upward and flattened in the ant posterior diameter.</a:t>
            </a:r>
          </a:p>
          <a:p>
            <a:pPr eaLnBrk="1" hangingPunct="1"/>
            <a:r>
              <a:rPr lang="en-US" altLang="en-US" smtClean="0"/>
              <a:t>This pressure leads to increased urinary frequency and urgency</a:t>
            </a:r>
          </a:p>
          <a:p>
            <a:pPr eaLnBrk="1" hangingPunct="1"/>
            <a:r>
              <a:rPr lang="en-US" altLang="en-US" smtClean="0"/>
              <a:t>Bladder vascularity increases and muscle tone decreases leading increased capacity upto 1500mls </a:t>
            </a:r>
          </a:p>
        </p:txBody>
      </p:sp>
      <p:sp>
        <p:nvSpPr>
          <p:cNvPr id="3" name="Title 2"/>
          <p:cNvSpPr>
            <a:spLocks noGrp="1"/>
          </p:cNvSpPr>
          <p:nvPr>
            <p:ph type="title"/>
          </p:nvPr>
        </p:nvSpPr>
        <p:spPr/>
        <p:txBody>
          <a:bodyPr/>
          <a:lstStyle/>
          <a:p>
            <a:pPr eaLnBrk="1" hangingPunct="1">
              <a:defRPr/>
            </a:pPr>
            <a:r>
              <a:rPr lang="en-US" dirty="0" smtClean="0"/>
              <a:t>bladder</a:t>
            </a:r>
            <a:endParaRPr lang="en-US" dirty="0"/>
          </a:p>
        </p:txBody>
      </p:sp>
    </p:spTree>
    <p:extLst>
      <p:ext uri="{BB962C8B-B14F-4D97-AF65-F5344CB8AC3E}">
        <p14:creationId xmlns:p14="http://schemas.microsoft.com/office/powerpoint/2010/main" val="422492896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hangingPunct="1"/>
            <a:r>
              <a:rPr lang="en-US" altLang="en-US" b="1" smtClean="0"/>
              <a:t>Blood volume;</a:t>
            </a:r>
          </a:p>
          <a:p>
            <a:pPr eaLnBrk="1" hangingPunct="1"/>
            <a:r>
              <a:rPr lang="en-US" altLang="en-US" smtClean="0"/>
              <a:t>Increase in blood volume depend on the size of women, no of pregnancies she has had , no of deliveries and either one or multiple fetuses.</a:t>
            </a:r>
          </a:p>
          <a:p>
            <a:pPr eaLnBrk="1" hangingPunct="1"/>
            <a:r>
              <a:rPr lang="en-US" altLang="en-US" smtClean="0"/>
              <a:t>Hypervolaemia begin in 1</a:t>
            </a:r>
            <a:r>
              <a:rPr lang="en-US" altLang="en-US" baseline="30000" smtClean="0"/>
              <a:t>st</a:t>
            </a:r>
            <a:r>
              <a:rPr lang="en-US" altLang="en-US" smtClean="0"/>
              <a:t> trimester and increases rapidly in 2</a:t>
            </a:r>
            <a:r>
              <a:rPr lang="en-US" altLang="en-US" baseline="30000" smtClean="0"/>
              <a:t>nd</a:t>
            </a:r>
            <a:r>
              <a:rPr lang="en-US" altLang="en-US" smtClean="0"/>
              <a:t> trimester and plateus at 30/wks G.A</a:t>
            </a:r>
          </a:p>
          <a:p>
            <a:pPr eaLnBrk="1" hangingPunct="1"/>
            <a:r>
              <a:rPr lang="en-US" altLang="en-US" smtClean="0"/>
              <a:t>Mechanism of increased blood volume is not understood but increased Aldosterone, estrogen and progesterone are believed to be responsible. </a:t>
            </a:r>
          </a:p>
        </p:txBody>
      </p:sp>
      <p:sp>
        <p:nvSpPr>
          <p:cNvPr id="3" name="Title 2"/>
          <p:cNvSpPr>
            <a:spLocks noGrp="1"/>
          </p:cNvSpPr>
          <p:nvPr>
            <p:ph type="title"/>
          </p:nvPr>
        </p:nvSpPr>
        <p:spPr/>
        <p:txBody>
          <a:bodyPr/>
          <a:lstStyle/>
          <a:p>
            <a:pPr eaLnBrk="1" hangingPunct="1">
              <a:defRPr/>
            </a:pPr>
            <a:r>
              <a:rPr lang="en-US" dirty="0" err="1" smtClean="0"/>
              <a:t>Haematologic</a:t>
            </a:r>
            <a:r>
              <a:rPr lang="en-US" dirty="0" smtClean="0"/>
              <a:t> </a:t>
            </a:r>
            <a:r>
              <a:rPr lang="en-US" dirty="0" err="1" smtClean="0"/>
              <a:t>sysytem</a:t>
            </a:r>
            <a:endParaRPr lang="en-US" dirty="0"/>
          </a:p>
        </p:txBody>
      </p:sp>
    </p:spTree>
    <p:extLst>
      <p:ext uri="{BB962C8B-B14F-4D97-AF65-F5344CB8AC3E}">
        <p14:creationId xmlns:p14="http://schemas.microsoft.com/office/powerpoint/2010/main" val="90170701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eaLnBrk="1" hangingPunct="1">
              <a:buFont typeface="Wingdings 3" panose="05040102010807070707" pitchFamily="18" charset="2"/>
              <a:buNone/>
            </a:pPr>
            <a:r>
              <a:rPr lang="en-US" altLang="en-US" b="1" smtClean="0"/>
              <a:t>The extra blood is needed for;</a:t>
            </a:r>
          </a:p>
          <a:p>
            <a:pPr eaLnBrk="1" hangingPunct="1"/>
            <a:r>
              <a:rPr lang="en-US" altLang="en-US" smtClean="0"/>
              <a:t>Extra blood flow to the uterus</a:t>
            </a:r>
          </a:p>
          <a:p>
            <a:pPr eaLnBrk="1" hangingPunct="1"/>
            <a:r>
              <a:rPr lang="en-US" altLang="en-US" smtClean="0"/>
              <a:t>Extra metabolic needs for the fetus</a:t>
            </a:r>
          </a:p>
          <a:p>
            <a:pPr eaLnBrk="1" hangingPunct="1"/>
            <a:r>
              <a:rPr lang="en-US" altLang="en-US" smtClean="0"/>
              <a:t>Increased perfusion of other organs ,i.e kidneys</a:t>
            </a:r>
          </a:p>
          <a:p>
            <a:pPr eaLnBrk="1" hangingPunct="1"/>
            <a:r>
              <a:rPr lang="en-US" altLang="en-US" smtClean="0"/>
              <a:t>To the skin to allow dissipation of heat due to increased metabolic rate.</a:t>
            </a:r>
          </a:p>
          <a:p>
            <a:pPr eaLnBrk="1" hangingPunct="1"/>
            <a:r>
              <a:rPr lang="en-US" altLang="en-US" smtClean="0"/>
              <a:t>Compensation of maternal loss during delivery.(SVD 300-500mls) </a:t>
            </a:r>
          </a:p>
        </p:txBody>
      </p:sp>
      <p:sp>
        <p:nvSpPr>
          <p:cNvPr id="3" name="Title 2"/>
          <p:cNvSpPr>
            <a:spLocks noGrp="1"/>
          </p:cNvSpPr>
          <p:nvPr>
            <p:ph type="title"/>
          </p:nvPr>
        </p:nvSpPr>
        <p:spPr/>
        <p:txBody>
          <a:bodyPr/>
          <a:lstStyle/>
          <a:p>
            <a:pPr eaLnBrk="1" hangingPunct="1">
              <a:defRPr/>
            </a:pPr>
            <a:r>
              <a:rPr lang="en-US" dirty="0" smtClean="0"/>
              <a:t>cont</a:t>
            </a:r>
            <a:endParaRPr lang="en-US" dirty="0"/>
          </a:p>
        </p:txBody>
      </p:sp>
    </p:spTree>
    <p:extLst>
      <p:ext uri="{BB962C8B-B14F-4D97-AF65-F5344CB8AC3E}">
        <p14:creationId xmlns:p14="http://schemas.microsoft.com/office/powerpoint/2010/main" val="393733044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eaLnBrk="1" hangingPunct="1"/>
            <a:r>
              <a:rPr lang="en-US" altLang="en-US" smtClean="0"/>
              <a:t>RBC mass increases to about 33%=450mls of erythrocytes.</a:t>
            </a:r>
          </a:p>
          <a:p>
            <a:pPr eaLnBrk="1" hangingPunct="1"/>
            <a:r>
              <a:rPr lang="en-US" altLang="en-US" smtClean="0"/>
              <a:t>Erythrocytes volume increases steadily with or no Iron supplement given, though increase is greater with supplement.</a:t>
            </a:r>
          </a:p>
          <a:p>
            <a:pPr eaLnBrk="1" hangingPunct="1"/>
            <a:r>
              <a:rPr lang="en-US" altLang="en-US" smtClean="0"/>
              <a:t>Haematocrit (pvc) falls until end of 2</a:t>
            </a:r>
            <a:r>
              <a:rPr lang="en-US" altLang="en-US" baseline="30000" smtClean="0"/>
              <a:t>nd</a:t>
            </a:r>
            <a:r>
              <a:rPr lang="en-US" altLang="en-US" smtClean="0"/>
              <a:t> trimester because plasma volume increase earlier in pregnancy and faster than RBC.</a:t>
            </a:r>
          </a:p>
        </p:txBody>
      </p:sp>
      <p:sp>
        <p:nvSpPr>
          <p:cNvPr id="3" name="Title 2"/>
          <p:cNvSpPr>
            <a:spLocks noGrp="1"/>
          </p:cNvSpPr>
          <p:nvPr>
            <p:ph type="title"/>
          </p:nvPr>
        </p:nvSpPr>
        <p:spPr/>
        <p:txBody>
          <a:bodyPr/>
          <a:lstStyle/>
          <a:p>
            <a:pPr eaLnBrk="1" hangingPunct="1">
              <a:defRPr/>
            </a:pPr>
            <a:r>
              <a:rPr lang="en-US" dirty="0" smtClean="0"/>
              <a:t>RBCs </a:t>
            </a:r>
            <a:endParaRPr lang="en-US" dirty="0"/>
          </a:p>
        </p:txBody>
      </p:sp>
    </p:spTree>
    <p:extLst>
      <p:ext uri="{BB962C8B-B14F-4D97-AF65-F5344CB8AC3E}">
        <p14:creationId xmlns:p14="http://schemas.microsoft.com/office/powerpoint/2010/main" val="206782379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normAutofit fontScale="92500" lnSpcReduction="10000"/>
          </a:bodyPr>
          <a:lstStyle/>
          <a:p>
            <a:pPr eaLnBrk="1" hangingPunct="1"/>
            <a:r>
              <a:rPr lang="en-US" altLang="en-US" smtClean="0"/>
              <a:t>Increase in  RBC levels leads  to increase need for iron for production of haemoglobin .if supplement iron is not added then there will be iron deficiency anaemia</a:t>
            </a:r>
          </a:p>
          <a:p>
            <a:pPr eaLnBrk="1" hangingPunct="1"/>
            <a:r>
              <a:rPr lang="en-US" altLang="en-US" smtClean="0"/>
              <a:t>If iron is not readily available ,the fetus uses the iron from the maternal stores.</a:t>
            </a:r>
          </a:p>
          <a:p>
            <a:pPr eaLnBrk="1" hangingPunct="1"/>
            <a:r>
              <a:rPr lang="en-US" altLang="en-US" smtClean="0"/>
              <a:t>Production of fetal haemoglobin is adequate even if mother is severely anaemic.</a:t>
            </a:r>
          </a:p>
          <a:p>
            <a:pPr eaLnBrk="1" hangingPunct="1"/>
            <a:r>
              <a:rPr lang="en-US" altLang="en-US" smtClean="0"/>
              <a:t>WBC</a:t>
            </a:r>
          </a:p>
          <a:p>
            <a:pPr eaLnBrk="1" hangingPunct="1"/>
            <a:r>
              <a:rPr lang="en-US" altLang="en-US" smtClean="0"/>
              <a:t>Total wbc increase during pregnancy to above 1200microm/l</a:t>
            </a:r>
          </a:p>
        </p:txBody>
      </p:sp>
      <p:sp>
        <p:nvSpPr>
          <p:cNvPr id="3" name="Title 2"/>
          <p:cNvSpPr>
            <a:spLocks noGrp="1"/>
          </p:cNvSpPr>
          <p:nvPr>
            <p:ph type="title"/>
          </p:nvPr>
        </p:nvSpPr>
        <p:spPr/>
        <p:txBody>
          <a:bodyPr/>
          <a:lstStyle/>
          <a:p>
            <a:pPr eaLnBrk="1" hangingPunct="1">
              <a:defRPr/>
            </a:pPr>
            <a:r>
              <a:rPr lang="en-US" dirty="0" smtClean="0"/>
              <a:t>IRON</a:t>
            </a:r>
            <a:endParaRPr lang="en-US" dirty="0"/>
          </a:p>
        </p:txBody>
      </p:sp>
    </p:spTree>
    <p:extLst>
      <p:ext uri="{BB962C8B-B14F-4D97-AF65-F5344CB8AC3E}">
        <p14:creationId xmlns:p14="http://schemas.microsoft.com/office/powerpoint/2010/main" val="282730693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normAutofit lnSpcReduction="10000"/>
          </a:bodyPr>
          <a:lstStyle/>
          <a:p>
            <a:r>
              <a:rPr lang="en-US" altLang="en-US" smtClean="0"/>
              <a:t>Lymphocytes and monocytes are usually normal </a:t>
            </a:r>
          </a:p>
          <a:p>
            <a:r>
              <a:rPr lang="en-US" altLang="en-US" smtClean="0"/>
              <a:t>Polymorph nuclear leucocytes are the primary contributor to WBC increase</a:t>
            </a:r>
          </a:p>
          <a:p>
            <a:r>
              <a:rPr lang="en-US" altLang="en-US" smtClean="0"/>
              <a:t>Basophils decrease slightly.</a:t>
            </a:r>
          </a:p>
          <a:p>
            <a:r>
              <a:rPr lang="en-US" altLang="en-US" b="1" smtClean="0"/>
              <a:t>PLATELLETS </a:t>
            </a:r>
          </a:p>
          <a:p>
            <a:r>
              <a:rPr lang="en-US" altLang="en-US" smtClean="0"/>
              <a:t>Increased thrombocytopoesis is accompanied by progressive platellets consumption .</a:t>
            </a:r>
          </a:p>
          <a:p>
            <a:r>
              <a:rPr lang="en-US" altLang="en-US" b="1" smtClean="0"/>
              <a:t>Clotting factors</a:t>
            </a:r>
            <a:r>
              <a:rPr lang="en-US" altLang="en-US" smtClean="0"/>
              <a:t>.</a:t>
            </a:r>
          </a:p>
          <a:p>
            <a:r>
              <a:rPr lang="en-US" altLang="en-US" smtClean="0"/>
              <a:t>Lvels of essential coagulation factors increase.</a:t>
            </a:r>
          </a:p>
          <a:p>
            <a:endParaRPr lang="en-US" altLang="en-US" smtClean="0"/>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648597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Pelvic palpation</a:t>
            </a:r>
            <a:br>
              <a:rPr lang="en-US" b="1" dirty="0" smtClean="0"/>
            </a:b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676400" y="14478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185572056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57200" y="1143000"/>
            <a:ext cx="8229600" cy="4525963"/>
          </a:xfrm>
        </p:spPr>
        <p:txBody>
          <a:bodyPr>
            <a:normAutofit fontScale="92500" lnSpcReduction="10000"/>
          </a:bodyPr>
          <a:lstStyle/>
          <a:p>
            <a:endParaRPr lang="en-US" altLang="en-US" dirty="0" smtClean="0"/>
          </a:p>
          <a:p>
            <a:r>
              <a:rPr lang="en-US" altLang="en-US" dirty="0" smtClean="0"/>
              <a:t>Mostly in fibrinogen –Factor 1and 8 are highly increased while Factor 7, 9.10,12 and less increased.</a:t>
            </a:r>
          </a:p>
          <a:p>
            <a:r>
              <a:rPr lang="en-US" altLang="en-US" dirty="0" smtClean="0"/>
              <a:t>Plasma fibrinogen concentration increase from normal non pregnant 1.5-4.5g/l to 4.5-6.5g/l in late pregnancy. </a:t>
            </a:r>
          </a:p>
          <a:p>
            <a:r>
              <a:rPr lang="en-US" altLang="en-US" dirty="0" smtClean="0"/>
              <a:t>Factor 2 and 5 remains normal or increase slightly</a:t>
            </a:r>
          </a:p>
          <a:p>
            <a:r>
              <a:rPr lang="en-US" altLang="en-US" dirty="0" smtClean="0"/>
              <a:t>Understanding of these physiologic changes is necessary in management of Hemorrhage, </a:t>
            </a:r>
            <a:r>
              <a:rPr lang="en-US" altLang="en-US" dirty="0" err="1" smtClean="0"/>
              <a:t>Thrombo</a:t>
            </a:r>
            <a:r>
              <a:rPr lang="en-US" altLang="en-US" dirty="0" smtClean="0"/>
              <a:t> embolic disorders which are both caused by </a:t>
            </a:r>
            <a:r>
              <a:rPr lang="en-US" altLang="en-US" dirty="0" err="1" smtClean="0"/>
              <a:t>hemostsis</a:t>
            </a:r>
            <a:r>
              <a:rPr lang="en-US" altLang="en-US" dirty="0" smtClean="0"/>
              <a:t> disorders.</a:t>
            </a:r>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325121318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r>
              <a:rPr lang="en-US" altLang="en-US" smtClean="0"/>
              <a:t>Uterus enlarges-diaphragm  and Heart is displaced upward  to the left so that the Apex is moved laterally.</a:t>
            </a:r>
          </a:p>
          <a:p>
            <a:r>
              <a:rPr lang="en-US" altLang="en-US" smtClean="0"/>
              <a:t>Cardiac capacity increases by 70-80 mls due to increased volume or hypertrophy of cardiac muscle  and so heart size increases by 12%</a:t>
            </a:r>
          </a:p>
          <a:p>
            <a:r>
              <a:rPr lang="en-US" altLang="en-US" smtClean="0"/>
              <a:t>No pathological murmurs may occur but physiologic murmur may occur due to anatomic changes and mostly systolic or injection murmur.</a:t>
            </a:r>
          </a:p>
        </p:txBody>
      </p:sp>
      <p:sp>
        <p:nvSpPr>
          <p:cNvPr id="3" name="Title 2"/>
          <p:cNvSpPr>
            <a:spLocks noGrp="1"/>
          </p:cNvSpPr>
          <p:nvPr>
            <p:ph type="title"/>
          </p:nvPr>
        </p:nvSpPr>
        <p:spPr/>
        <p:txBody>
          <a:bodyPr/>
          <a:lstStyle/>
          <a:p>
            <a:pPr>
              <a:defRPr/>
            </a:pPr>
            <a:r>
              <a:rPr lang="en-US" dirty="0" smtClean="0"/>
              <a:t>CVS</a:t>
            </a:r>
            <a:endParaRPr lang="en-US" dirty="0"/>
          </a:p>
        </p:txBody>
      </p:sp>
    </p:spTree>
    <p:extLst>
      <p:ext uri="{BB962C8B-B14F-4D97-AF65-F5344CB8AC3E}">
        <p14:creationId xmlns:p14="http://schemas.microsoft.com/office/powerpoint/2010/main" val="106960713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normAutofit fontScale="92500" lnSpcReduction="10000"/>
          </a:bodyPr>
          <a:lstStyle/>
          <a:p>
            <a:r>
              <a:rPr lang="en-US" altLang="en-US" smtClean="0"/>
              <a:t>Cardiac output increases to about 1.5l/min over the normal 2.5-4.5 l/min/m2 </a:t>
            </a:r>
          </a:p>
          <a:p>
            <a:r>
              <a:rPr lang="en-US" altLang="en-US" smtClean="0"/>
              <a:t>Heart rate increases with G .A	and at term is approximately 15b/min higher than normal.</a:t>
            </a:r>
          </a:p>
          <a:p>
            <a:pPr>
              <a:buFont typeface="Wingdings 3" panose="05040102010807070707" pitchFamily="18" charset="2"/>
              <a:buNone/>
            </a:pPr>
            <a:r>
              <a:rPr lang="en-US" altLang="en-US" b="1" smtClean="0"/>
              <a:t>BP</a:t>
            </a:r>
          </a:p>
          <a:p>
            <a:r>
              <a:rPr lang="en-US" altLang="en-US" smtClean="0"/>
              <a:t> Declines slightly</a:t>
            </a:r>
          </a:p>
          <a:p>
            <a:r>
              <a:rPr lang="en-US" altLang="en-US" smtClean="0"/>
              <a:t>There is slight changes in systolic BP  but  diastolic BP is reduced by 5-10 mmHg from about 12-26 weeks</a:t>
            </a:r>
          </a:p>
          <a:p>
            <a:r>
              <a:rPr lang="en-US" altLang="en-US" smtClean="0"/>
              <a:t>Venous pressure in upper body is unchanged but in lower extremities it increases with G.a    </a:t>
            </a:r>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252920537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normAutofit fontScale="92500" lnSpcReduction="10000"/>
          </a:bodyPr>
          <a:lstStyle/>
          <a:p>
            <a:r>
              <a:rPr lang="en-US" altLang="en-US" smtClean="0"/>
              <a:t>As the uterus compress the inferior vena cava leading to reduced cardiac output  the low BP thus causing oedema of the lower limbs.</a:t>
            </a:r>
          </a:p>
          <a:p>
            <a:r>
              <a:rPr lang="en-US" altLang="en-US" b="1" smtClean="0"/>
              <a:t>Effect of labour on cvs</a:t>
            </a:r>
          </a:p>
          <a:p>
            <a:pPr>
              <a:buFont typeface="Wingdings 3" panose="05040102010807070707" pitchFamily="18" charset="2"/>
              <a:buNone/>
            </a:pPr>
            <a:r>
              <a:rPr lang="en-US" altLang="en-US" smtClean="0"/>
              <a:t>When mother is supine position uterine contractions cause; </a:t>
            </a:r>
          </a:p>
          <a:p>
            <a:r>
              <a:rPr lang="en-US" altLang="en-US" smtClean="0"/>
              <a:t>25% increase in maternal cardiac output  </a:t>
            </a:r>
          </a:p>
          <a:p>
            <a:r>
              <a:rPr lang="en-US" altLang="en-US" smtClean="0"/>
              <a:t>15% decrease in Heart rate.</a:t>
            </a:r>
          </a:p>
          <a:p>
            <a:r>
              <a:rPr lang="en-US" altLang="en-US" smtClean="0"/>
              <a:t>33% increase in stroke volume</a:t>
            </a:r>
          </a:p>
          <a:p>
            <a:r>
              <a:rPr lang="en-US" altLang="en-US" smtClean="0"/>
              <a:t>But in lateral position these hemodynamic parameters stabilizes with</a:t>
            </a:r>
          </a:p>
          <a:p>
            <a:endParaRPr lang="en-US" altLang="en-US" smtClean="0"/>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2233278826"/>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r>
              <a:rPr lang="en-US" altLang="en-US" smtClean="0"/>
              <a:t>7.5% increase in maternal cardiac output</a:t>
            </a:r>
          </a:p>
          <a:p>
            <a:r>
              <a:rPr lang="en-US" altLang="en-US" smtClean="0"/>
              <a:t>0.7% decrease in Heart rate</a:t>
            </a:r>
          </a:p>
          <a:p>
            <a:r>
              <a:rPr lang="en-US" altLang="en-US" smtClean="0"/>
              <a:t>7.7 % increase in stroke volume</a:t>
            </a:r>
          </a:p>
          <a:p>
            <a:pPr>
              <a:buFont typeface="Wingdings 3" panose="05040102010807070707" pitchFamily="18" charset="2"/>
              <a:buNone/>
            </a:pPr>
            <a:r>
              <a:rPr lang="en-US" altLang="en-US" smtClean="0"/>
              <a:t>These differences are due to inferior vena cava occlusion by gravid uterus  .</a:t>
            </a:r>
          </a:p>
          <a:p>
            <a:r>
              <a:rPr lang="en-US" altLang="en-US" smtClean="0"/>
              <a:t>Cardiopulmonary blood volume increases byb300-500mls during contractions.  </a:t>
            </a:r>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1701282513"/>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a:normAutofit fontScale="92500"/>
          </a:bodyPr>
          <a:lstStyle/>
          <a:p>
            <a:r>
              <a:rPr lang="en-US" altLang="en-US" smtClean="0"/>
              <a:t>Dead space volume increase due to  muscle relaxation. </a:t>
            </a:r>
          </a:p>
          <a:p>
            <a:r>
              <a:rPr lang="en-US" altLang="en-US" smtClean="0"/>
              <a:t>Tidal volume increases </a:t>
            </a:r>
          </a:p>
          <a:p>
            <a:r>
              <a:rPr lang="en-US" altLang="en-US" smtClean="0"/>
              <a:t>Inspiratory capacity  reaches maximum at 24wks G.A.</a:t>
            </a:r>
          </a:p>
          <a:p>
            <a:r>
              <a:rPr lang="en-US" altLang="en-US" smtClean="0"/>
              <a:t>Increased respiratory rate.</a:t>
            </a:r>
          </a:p>
          <a:p>
            <a:r>
              <a:rPr lang="en-US" altLang="en-US" smtClean="0"/>
              <a:t>Increased O2 consumption due to increased metabolic rate of the mother and the fetus.</a:t>
            </a:r>
          </a:p>
          <a:p>
            <a:pPr>
              <a:buFont typeface="Wingdings 3" panose="05040102010807070707" pitchFamily="18" charset="2"/>
              <a:buNone/>
            </a:pPr>
            <a:r>
              <a:rPr lang="en-US" altLang="en-US" b="1" smtClean="0"/>
              <a:t>There is decrease by 20% in </a:t>
            </a:r>
          </a:p>
          <a:p>
            <a:r>
              <a:rPr lang="en-US" altLang="en-US" smtClean="0"/>
              <a:t>Total lung capacity due to diaphragm elevation</a:t>
            </a:r>
          </a:p>
          <a:p>
            <a:endParaRPr lang="en-US" altLang="en-US" smtClean="0"/>
          </a:p>
        </p:txBody>
      </p:sp>
      <p:sp>
        <p:nvSpPr>
          <p:cNvPr id="3" name="Title 2"/>
          <p:cNvSpPr>
            <a:spLocks noGrp="1"/>
          </p:cNvSpPr>
          <p:nvPr>
            <p:ph type="title"/>
          </p:nvPr>
        </p:nvSpPr>
        <p:spPr/>
        <p:txBody>
          <a:bodyPr/>
          <a:lstStyle/>
          <a:p>
            <a:pPr>
              <a:defRPr/>
            </a:pPr>
            <a:r>
              <a:rPr lang="en-US" dirty="0" smtClean="0"/>
              <a:t>Respiratory system</a:t>
            </a:r>
            <a:endParaRPr lang="en-US" dirty="0"/>
          </a:p>
        </p:txBody>
      </p:sp>
    </p:spTree>
    <p:extLst>
      <p:ext uri="{BB962C8B-B14F-4D97-AF65-F5344CB8AC3E}">
        <p14:creationId xmlns:p14="http://schemas.microsoft.com/office/powerpoint/2010/main" val="420504556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r>
              <a:rPr lang="en-US" altLang="en-US" smtClean="0"/>
              <a:t>Functional residual capacity</a:t>
            </a:r>
          </a:p>
          <a:p>
            <a:r>
              <a:rPr lang="en-US" altLang="en-US" smtClean="0"/>
              <a:t>Residual volume</a:t>
            </a:r>
          </a:p>
          <a:p>
            <a:r>
              <a:rPr lang="en-US" altLang="en-US" smtClean="0"/>
              <a:t>Expiratory reserve volume</a:t>
            </a:r>
          </a:p>
          <a:p>
            <a:r>
              <a:rPr lang="en-US" altLang="en-US" smtClean="0"/>
              <a:t>Note –as respiratory minute volume increase hyperventilation  of pregnancy occur causing</a:t>
            </a:r>
          </a:p>
          <a:p>
            <a:r>
              <a:rPr lang="en-US" altLang="en-US" smtClean="0"/>
              <a:t>Decrease in alveolar CO2 which</a:t>
            </a:r>
          </a:p>
          <a:p>
            <a:r>
              <a:rPr lang="en-US" altLang="en-US" smtClean="0"/>
              <a:t>Lower maternal blood CO2 tension </a:t>
            </a:r>
          </a:p>
          <a:p>
            <a:r>
              <a:rPr lang="en-US" altLang="en-US" smtClean="0"/>
              <a:t>So alveolar O2 tension is maintained </a:t>
            </a:r>
          </a:p>
          <a:p>
            <a:pPr>
              <a:buFont typeface="Wingdings 3" panose="05040102010807070707" pitchFamily="18" charset="2"/>
              <a:buNone/>
            </a:pPr>
            <a:endParaRPr lang="en-US" altLang="en-US" smtClean="0"/>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425398271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altLang="en-US" smtClean="0"/>
              <a:t>During labour –anxiety ,fear, emotional reactions may affect the depth and rate of respiration consequently CO2 content of blood.</a:t>
            </a:r>
          </a:p>
          <a:p>
            <a:r>
              <a:rPr lang="en-US" altLang="en-US" smtClean="0"/>
              <a:t>This lead to patient becoming dyspnoenic , hyperventilate and develop respiratory Alkalosis  leading to carpopedal spasm and Acid base imbalance.pt also have tingling sensation due to increased excitability of peripheral nerves due to Alkalosis and low serum calcium levels</a:t>
            </a:r>
          </a:p>
        </p:txBody>
      </p:sp>
      <p:sp>
        <p:nvSpPr>
          <p:cNvPr id="3" name="Title 2"/>
          <p:cNvSpPr>
            <a:spLocks noGrp="1"/>
          </p:cNvSpPr>
          <p:nvPr>
            <p:ph type="title"/>
          </p:nvPr>
        </p:nvSpPr>
        <p:spPr/>
        <p:txBody>
          <a:bodyPr/>
          <a:lstStyle/>
          <a:p>
            <a:pPr>
              <a:defRPr/>
            </a:pPr>
            <a:r>
              <a:rPr lang="en-US" dirty="0" smtClean="0"/>
              <a:t>Effects of </a:t>
            </a:r>
            <a:r>
              <a:rPr lang="en-US" dirty="0" err="1" smtClean="0"/>
              <a:t>labour</a:t>
            </a:r>
            <a:r>
              <a:rPr lang="en-US" dirty="0" smtClean="0"/>
              <a:t> in RS</a:t>
            </a:r>
            <a:endParaRPr lang="en-US" dirty="0"/>
          </a:p>
        </p:txBody>
      </p:sp>
    </p:spTree>
    <p:extLst>
      <p:ext uri="{BB962C8B-B14F-4D97-AF65-F5344CB8AC3E}">
        <p14:creationId xmlns:p14="http://schemas.microsoft.com/office/powerpoint/2010/main" val="395333729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altLang="en-US" smtClean="0"/>
              <a:t>Pts may present with tremors or fits of the carpal joints, hands, feet's, mouth and sometimes the whole body.</a:t>
            </a:r>
          </a:p>
          <a:p>
            <a:r>
              <a:rPr lang="en-US" altLang="en-US" smtClean="0"/>
              <a:t>Assignment.</a:t>
            </a:r>
          </a:p>
          <a:p>
            <a:r>
              <a:rPr lang="en-US" altLang="en-US" smtClean="0"/>
              <a:t>Make notes on metabolic changes.</a:t>
            </a:r>
          </a:p>
        </p:txBody>
      </p:sp>
      <p:sp>
        <p:nvSpPr>
          <p:cNvPr id="3" name="Title 2"/>
          <p:cNvSpPr>
            <a:spLocks noGrp="1"/>
          </p:cNvSpPr>
          <p:nvPr>
            <p:ph type="title"/>
          </p:nvPr>
        </p:nvSpPr>
        <p:spPr/>
        <p:txBody>
          <a:bodyPr/>
          <a:lstStyle/>
          <a:p>
            <a:pPr>
              <a:defRPr/>
            </a:pPr>
            <a:r>
              <a:rPr lang="en-US" dirty="0" smtClean="0"/>
              <a:t>cont</a:t>
            </a:r>
            <a:endParaRPr lang="en-US" dirty="0"/>
          </a:p>
        </p:txBody>
      </p:sp>
    </p:spTree>
    <p:extLst>
      <p:ext uri="{BB962C8B-B14F-4D97-AF65-F5344CB8AC3E}">
        <p14:creationId xmlns:p14="http://schemas.microsoft.com/office/powerpoint/2010/main" val="2992405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Auscultation</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The fetal heart </a:t>
            </a:r>
            <a:r>
              <a:rPr lang="en-US" dirty="0"/>
              <a:t>is assessed for its presence, its rate and its regularity. The normal heart rate is between 110 &amp; 150 beats per minute.</a:t>
            </a:r>
          </a:p>
          <a:p>
            <a:r>
              <a:rPr lang="en-US" dirty="0"/>
              <a:t>This is easy to distinguish from the maternal heart rate, which must also be assessed to determine that the </a:t>
            </a:r>
            <a:r>
              <a:rPr lang="en-US" dirty="0" smtClean="0"/>
              <a:t>fetal heart </a:t>
            </a:r>
            <a:r>
              <a:rPr lang="en-US" dirty="0"/>
              <a:t>is actually being listened to.</a:t>
            </a:r>
          </a:p>
          <a:p>
            <a:r>
              <a:rPr lang="en-US" dirty="0"/>
              <a:t>Following the procedure the findings are discussed with the mother and documentation and follow up carried out as appropriate.</a:t>
            </a:r>
          </a:p>
          <a:p>
            <a:endParaRPr lang="en-US" dirty="0"/>
          </a:p>
          <a:p>
            <a:endParaRPr lang="en-US" dirty="0"/>
          </a:p>
          <a:p>
            <a:endParaRPr lang="en-US" dirty="0"/>
          </a:p>
        </p:txBody>
      </p:sp>
    </p:spTree>
    <p:extLst>
      <p:ext uri="{BB962C8B-B14F-4D97-AF65-F5344CB8AC3E}">
        <p14:creationId xmlns:p14="http://schemas.microsoft.com/office/powerpoint/2010/main" val="396889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Points of listening to the fetal HR</a:t>
            </a:r>
            <a:endParaRPr lang="en-US" b="1" dirty="0"/>
          </a:p>
        </p:txBody>
      </p:sp>
      <p:pic>
        <p:nvPicPr>
          <p:cNvPr id="14338" name="Picture 2"/>
          <p:cNvPicPr>
            <a:picLocks noGrp="1" noChangeAspect="1" noChangeArrowheads="1"/>
          </p:cNvPicPr>
          <p:nvPr>
            <p:ph idx="1"/>
          </p:nvPr>
        </p:nvPicPr>
        <p:blipFill>
          <a:blip r:embed="rId2"/>
          <a:srcRect/>
          <a:stretch>
            <a:fillRect/>
          </a:stretch>
        </p:blipFill>
        <p:spPr bwMode="auto">
          <a:xfrm>
            <a:off x="1447800" y="12954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23100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auscultation</a:t>
            </a:r>
            <a:endParaRPr lang="en-US" b="1" dirty="0"/>
          </a:p>
        </p:txBody>
      </p:sp>
      <p:pic>
        <p:nvPicPr>
          <p:cNvPr id="15362" name="Picture 2"/>
          <p:cNvPicPr>
            <a:picLocks noGrp="1" noChangeAspect="1" noChangeArrowheads="1"/>
          </p:cNvPicPr>
          <p:nvPr>
            <p:ph idx="1"/>
          </p:nvPr>
        </p:nvPicPr>
        <p:blipFill>
          <a:blip r:embed="rId2"/>
          <a:srcRect/>
          <a:stretch>
            <a:fillRect/>
          </a:stretch>
        </p:blipFill>
        <p:spPr bwMode="auto">
          <a:xfrm>
            <a:off x="1524000" y="1524000"/>
            <a:ext cx="6217920" cy="4663440"/>
          </a:xfrm>
          <a:prstGeom prst="rect">
            <a:avLst/>
          </a:prstGeom>
          <a:noFill/>
          <a:ln w="9525">
            <a:noFill/>
            <a:miter lim="800000"/>
            <a:headEnd/>
            <a:tailEnd/>
          </a:ln>
          <a:effectLst/>
        </p:spPr>
      </p:pic>
    </p:spTree>
    <p:extLst>
      <p:ext uri="{BB962C8B-B14F-4D97-AF65-F5344CB8AC3E}">
        <p14:creationId xmlns:p14="http://schemas.microsoft.com/office/powerpoint/2010/main" val="68705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Myles textbook for midwives from 12</a:t>
            </a:r>
            <a:r>
              <a:rPr lang="en-US" baseline="30000" dirty="0" smtClean="0"/>
              <a:t>th</a:t>
            </a:r>
            <a:r>
              <a:rPr lang="en-US" dirty="0" smtClean="0"/>
              <a:t> edition</a:t>
            </a:r>
          </a:p>
          <a:p>
            <a:r>
              <a:rPr lang="en-US" dirty="0" smtClean="0"/>
              <a:t>A&amp; P Ross and Wilson 11</a:t>
            </a:r>
            <a:r>
              <a:rPr lang="en-US" baseline="30000" dirty="0" smtClean="0"/>
              <a:t>th</a:t>
            </a:r>
            <a:r>
              <a:rPr lang="en-US" dirty="0" smtClean="0"/>
              <a:t> edition</a:t>
            </a:r>
          </a:p>
          <a:p>
            <a:r>
              <a:rPr lang="en-US" dirty="0" smtClean="0"/>
              <a:t>National Guidelines and strategies</a:t>
            </a:r>
          </a:p>
          <a:p>
            <a:r>
              <a:rPr lang="en-US" dirty="0" smtClean="0"/>
              <a:t>NCK modules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Records </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	</a:t>
            </a:r>
            <a:r>
              <a:rPr lang="en-US" dirty="0" smtClean="0"/>
              <a:t>Records of the abdominal examination should include the following features: the fundal height, the lie, presentation and degree of engagement, the position (if identified), the fetal heart rate and whether fetal movements are felt. </a:t>
            </a:r>
          </a:p>
          <a:p>
            <a:endParaRPr lang="en-US" dirty="0"/>
          </a:p>
        </p:txBody>
      </p:sp>
    </p:spTree>
    <p:extLst>
      <p:ext uri="{BB962C8B-B14F-4D97-AF65-F5344CB8AC3E}">
        <p14:creationId xmlns:p14="http://schemas.microsoft.com/office/powerpoint/2010/main" val="2824159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Abdominal examination during pregnancy</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Abdominal </a:t>
            </a:r>
            <a:r>
              <a:rPr lang="en-US" dirty="0"/>
              <a:t>examination provides the woman with information that pregnancy is progressing well. She can be reassured regarding </a:t>
            </a:r>
            <a:r>
              <a:rPr lang="en-US" dirty="0" smtClean="0"/>
              <a:t>fetal growth </a:t>
            </a:r>
            <a:r>
              <a:rPr lang="en-US" dirty="0"/>
              <a:t>and </a:t>
            </a:r>
            <a:r>
              <a:rPr lang="en-US" dirty="0" smtClean="0"/>
              <a:t>fetal wellbeing</a:t>
            </a:r>
            <a:r>
              <a:rPr lang="en-US" dirty="0"/>
              <a:t>. Other examinations and tests are used in conjunction with the abdominal examination, for example ultrasonic scan. </a:t>
            </a:r>
          </a:p>
        </p:txBody>
      </p:sp>
    </p:spTree>
    <p:extLst>
      <p:ext uri="{BB962C8B-B14F-4D97-AF65-F5344CB8AC3E}">
        <p14:creationId xmlns:p14="http://schemas.microsoft.com/office/powerpoint/2010/main" val="622696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Abdominal examination during labour</a:t>
            </a:r>
            <a:endParaRPr lang="en-US" dirty="0"/>
          </a:p>
        </p:txBody>
      </p:sp>
      <p:sp>
        <p:nvSpPr>
          <p:cNvPr id="3" name="Content Placeholder 2"/>
          <p:cNvSpPr>
            <a:spLocks noGrp="1"/>
          </p:cNvSpPr>
          <p:nvPr>
            <p:ph idx="1"/>
          </p:nvPr>
        </p:nvSpPr>
        <p:spPr/>
        <p:txBody>
          <a:bodyPr>
            <a:normAutofit/>
          </a:bodyPr>
          <a:lstStyle/>
          <a:p>
            <a:pPr>
              <a:buNone/>
            </a:pPr>
            <a:r>
              <a:rPr lang="en-US" dirty="0" smtClean="0"/>
              <a:t>It is undertaken </a:t>
            </a:r>
            <a:r>
              <a:rPr lang="en-US" dirty="0"/>
              <a:t>to assess progress and to help make decisions regarding the care required by the woman during labour. </a:t>
            </a:r>
            <a:endParaRPr lang="en-US" dirty="0" smtClean="0"/>
          </a:p>
          <a:p>
            <a:pPr>
              <a:buNone/>
            </a:pPr>
            <a:r>
              <a:rPr lang="en-US" dirty="0" smtClean="0"/>
              <a:t>This </a:t>
            </a:r>
            <a:r>
              <a:rPr lang="en-US" dirty="0"/>
              <a:t>examination is used with other information for example: input from the woman findings from vaginal examination and other maternal and </a:t>
            </a:r>
            <a:r>
              <a:rPr lang="en-US" dirty="0" smtClean="0"/>
              <a:t>fetal information </a:t>
            </a:r>
            <a:r>
              <a:rPr lang="en-US" dirty="0"/>
              <a:t>(blood tests, scans, other information gathered</a:t>
            </a:r>
            <a:r>
              <a:rPr lang="en-US" dirty="0" smtClean="0"/>
              <a:t>). </a:t>
            </a:r>
            <a:endParaRPr lang="en-US" dirty="0"/>
          </a:p>
        </p:txBody>
      </p:sp>
    </p:spTree>
    <p:extLst>
      <p:ext uri="{BB962C8B-B14F-4D97-AF65-F5344CB8AC3E}">
        <p14:creationId xmlns:p14="http://schemas.microsoft.com/office/powerpoint/2010/main" val="1392318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Abdominal examination during labour</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dirty="0" smtClean="0"/>
              <a:t>Reasons for carrying out abdominal examination in labour are:</a:t>
            </a:r>
          </a:p>
          <a:p>
            <a:r>
              <a:rPr lang="en-US" dirty="0" smtClean="0"/>
              <a:t>to determine the gestational age, the lie, the position, presentation and engagement of the fetal head and to listen to the fetal heart. </a:t>
            </a:r>
          </a:p>
          <a:p>
            <a:r>
              <a:rPr lang="en-US" dirty="0" smtClean="0"/>
              <a:t>The progress of labour is assessed as is descent and rotation of the presenting part.</a:t>
            </a:r>
          </a:p>
        </p:txBody>
      </p:sp>
    </p:spTree>
    <p:extLst>
      <p:ext uri="{BB962C8B-B14F-4D97-AF65-F5344CB8AC3E}">
        <p14:creationId xmlns:p14="http://schemas.microsoft.com/office/powerpoint/2010/main" val="282220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Abdominal examination during labour</a:t>
            </a:r>
            <a:endParaRPr lang="en-US" dirty="0"/>
          </a:p>
        </p:txBody>
      </p:sp>
      <p:sp>
        <p:nvSpPr>
          <p:cNvPr id="3" name="Content Placeholder 2"/>
          <p:cNvSpPr>
            <a:spLocks noGrp="1"/>
          </p:cNvSpPr>
          <p:nvPr>
            <p:ph idx="1"/>
          </p:nvPr>
        </p:nvSpPr>
        <p:spPr/>
        <p:txBody>
          <a:bodyPr>
            <a:normAutofit/>
          </a:bodyPr>
          <a:lstStyle/>
          <a:p>
            <a:pPr>
              <a:buNone/>
            </a:pPr>
            <a:r>
              <a:rPr lang="en-US" dirty="0" smtClean="0"/>
              <a:t>Reasons for carrying out abdominal examination in labour are:</a:t>
            </a:r>
          </a:p>
          <a:p>
            <a:r>
              <a:rPr lang="en-US" dirty="0" smtClean="0"/>
              <a:t>Abdominal examination is always carried out prior to auscultation and before fetal monitoring (CTG).</a:t>
            </a:r>
          </a:p>
          <a:p>
            <a:r>
              <a:rPr lang="en-US" dirty="0" smtClean="0"/>
              <a:t> done before performing the vaginal examination. It is important to carry out abdominal examination between multiple births, for example, after the first twin and the first and second triplet.</a:t>
            </a:r>
          </a:p>
          <a:p>
            <a:endParaRPr lang="en-US" dirty="0"/>
          </a:p>
        </p:txBody>
      </p:sp>
    </p:spTree>
    <p:extLst>
      <p:ext uri="{BB962C8B-B14F-4D97-AF65-F5344CB8AC3E}">
        <p14:creationId xmlns:p14="http://schemas.microsoft.com/office/powerpoint/2010/main" val="2855840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Fertilization</a:t>
            </a:r>
            <a:endParaRPr lang="en-US" dirty="0"/>
          </a:p>
        </p:txBody>
      </p:sp>
      <p:sp>
        <p:nvSpPr>
          <p:cNvPr id="3" name="Content Placeholder 2"/>
          <p:cNvSpPr>
            <a:spLocks noGrp="1"/>
          </p:cNvSpPr>
          <p:nvPr>
            <p:ph sz="quarter" idx="1"/>
          </p:nvPr>
        </p:nvSpPr>
        <p:spPr>
          <a:xfrm>
            <a:off x="457200" y="1295400"/>
            <a:ext cx="8229600" cy="5334000"/>
          </a:xfrm>
        </p:spPr>
        <p:txBody>
          <a:bodyPr>
            <a:normAutofit/>
          </a:bodyPr>
          <a:lstStyle/>
          <a:p>
            <a:r>
              <a:rPr lang="en-US" dirty="0" smtClean="0"/>
              <a:t>Fertilization takes place when the sperm meets the ovum in the fallopian tube. </a:t>
            </a:r>
          </a:p>
          <a:p>
            <a:r>
              <a:rPr lang="en-US" dirty="0" smtClean="0"/>
              <a:t>After ovulation, the ovum passes into the fallopian tube and is moved along by the cilia and the peristaltic muscular contraction of the tube. </a:t>
            </a:r>
          </a:p>
          <a:p>
            <a:r>
              <a:rPr lang="en-US" dirty="0" smtClean="0"/>
              <a:t>Cervix produces alkaline mucus that attracts the spermatozoa.</a:t>
            </a:r>
          </a:p>
          <a:p>
            <a:r>
              <a:rPr lang="en-US" dirty="0" smtClean="0"/>
              <a:t>When intercourse takes place many  spermatozoa (about 300 million) are deposited in the upper vagina. </a:t>
            </a:r>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985399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Focused Antenatal Care </a:t>
            </a:r>
            <a:endParaRPr lang="en-US" dirty="0"/>
          </a:p>
        </p:txBody>
      </p:sp>
      <p:sp>
        <p:nvSpPr>
          <p:cNvPr id="3" name="Subtitle 2"/>
          <p:cNvSpPr>
            <a:spLocks noGrp="1"/>
          </p:cNvSpPr>
          <p:nvPr>
            <p:ph type="subTitle" idx="1"/>
          </p:nvPr>
        </p:nvSpPr>
        <p:spPr/>
        <p:txBody>
          <a:bodyPr/>
          <a:lstStyle/>
          <a:p>
            <a:endParaRPr lang="en-US" dirty="0"/>
          </a:p>
          <a:p>
            <a:endParaRPr lang="en-US" dirty="0" smtClean="0"/>
          </a:p>
        </p:txBody>
      </p:sp>
    </p:spTree>
    <p:extLst>
      <p:ext uri="{BB962C8B-B14F-4D97-AF65-F5344CB8AC3E}">
        <p14:creationId xmlns:p14="http://schemas.microsoft.com/office/powerpoint/2010/main" val="11198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t>Definition of antenatal care </a:t>
            </a:r>
            <a:endParaRPr lang="en-US" dirty="0"/>
          </a:p>
          <a:p>
            <a:pPr>
              <a:buNone/>
            </a:pPr>
            <a:r>
              <a:rPr lang="en-US" dirty="0"/>
              <a:t> </a:t>
            </a:r>
            <a:r>
              <a:rPr lang="en-US" dirty="0" smtClean="0"/>
              <a:t>  Antenatal </a:t>
            </a:r>
            <a:r>
              <a:rPr lang="en-US" dirty="0"/>
              <a:t>care (ANC) is health care given to a pregnant woman from conception to the onset of labour. </a:t>
            </a:r>
          </a:p>
          <a:p>
            <a:pPr>
              <a:buNone/>
            </a:pPr>
            <a:r>
              <a:rPr lang="en-US" dirty="0"/>
              <a:t> </a:t>
            </a:r>
            <a:r>
              <a:rPr lang="en-US" dirty="0" smtClean="0"/>
              <a:t>	</a:t>
            </a:r>
            <a:r>
              <a:rPr lang="en-US" b="1" dirty="0" smtClean="0"/>
              <a:t>Aim </a:t>
            </a:r>
            <a:r>
              <a:rPr lang="en-US" b="1" dirty="0"/>
              <a:t>of antenatal care </a:t>
            </a:r>
            <a:endParaRPr lang="en-US" dirty="0"/>
          </a:p>
          <a:p>
            <a:r>
              <a:rPr lang="en-US" dirty="0"/>
              <a:t>To achieve a good outcome for the mother and baby and prevent any complications that may occur in pregnancy, labour, delivery and the post partum  period </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97355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The approach </a:t>
            </a:r>
            <a:endParaRPr lang="en-US" dirty="0" smtClean="0"/>
          </a:p>
          <a:p>
            <a:pPr>
              <a:buNone/>
            </a:pPr>
            <a:r>
              <a:rPr lang="en-US" dirty="0" smtClean="0"/>
              <a:t> 	The risk approach to antenatal care has not resulted in significant improvement in maternal survival. Life threatening complications of pregnancy are difficult to predict with any degree of certainty. Health care providers must, therefore, consider the possibility of complications in every pregnancy and prepare clients accordingly. </a:t>
            </a:r>
          </a:p>
          <a:p>
            <a:endParaRPr lang="en-US" dirty="0"/>
          </a:p>
        </p:txBody>
      </p:sp>
    </p:spTree>
    <p:extLst>
      <p:ext uri="{BB962C8B-B14F-4D97-AF65-F5344CB8AC3E}">
        <p14:creationId xmlns:p14="http://schemas.microsoft.com/office/powerpoint/2010/main" val="416389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ABDOMINAL EXAMINATION</a:t>
            </a:r>
            <a:endParaRPr lang="en-US" dirty="0"/>
          </a:p>
        </p:txBody>
      </p:sp>
      <p:sp>
        <p:nvSpPr>
          <p:cNvPr id="3" name="Subtitle 2"/>
          <p:cNvSpPr>
            <a:spLocks noGrp="1"/>
          </p:cNvSpPr>
          <p:nvPr>
            <p:ph type="subTitle" idx="1"/>
          </p:nvPr>
        </p:nvSpPr>
        <p:spPr/>
        <p:txBody>
          <a:bodyPr/>
          <a:lstStyle/>
          <a:p>
            <a:r>
              <a:rPr lang="en-US" dirty="0" smtClean="0"/>
              <a:t>RUGENDO</a:t>
            </a:r>
            <a:endParaRPr lang="en-US" dirty="0"/>
          </a:p>
        </p:txBody>
      </p:sp>
    </p:spTree>
    <p:extLst>
      <p:ext uri="{BB962C8B-B14F-4D97-AF65-F5344CB8AC3E}">
        <p14:creationId xmlns:p14="http://schemas.microsoft.com/office/powerpoint/2010/main" val="116146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FANC: Focused antenatal care </a:t>
            </a:r>
            <a:endParaRPr lang="en-US" dirty="0" smtClean="0"/>
          </a:p>
          <a:p>
            <a:pPr>
              <a:buNone/>
            </a:pPr>
            <a:r>
              <a:rPr lang="en-US" dirty="0" smtClean="0"/>
              <a:t>Focused or targeted ANC refers to a minimum number of four comprehensive personalized antenatal visits, each of which has specific items of client assessment, education and care to ensure prevention or early detection and prompt management of complications. The focus is on birth preparedness and on individuals in readiness to handle complications. Always view each visit as if it were the only visit the woman may make. </a:t>
            </a:r>
          </a:p>
          <a:p>
            <a:endParaRPr lang="en-US" dirty="0"/>
          </a:p>
        </p:txBody>
      </p:sp>
    </p:spTree>
    <p:extLst>
      <p:ext uri="{BB962C8B-B14F-4D97-AF65-F5344CB8AC3E}">
        <p14:creationId xmlns:p14="http://schemas.microsoft.com/office/powerpoint/2010/main" val="1320541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objectives of focused antenatal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a:t> </a:t>
            </a:r>
          </a:p>
          <a:p>
            <a:pPr lvl="0"/>
            <a:r>
              <a:rPr lang="en-US" dirty="0"/>
              <a:t>Early detection and treatment of problems </a:t>
            </a:r>
          </a:p>
          <a:p>
            <a:pPr lvl="0"/>
            <a:r>
              <a:rPr lang="en-US" dirty="0"/>
              <a:t>Prevention of complications using safe, simple and cost-effective interventions </a:t>
            </a:r>
          </a:p>
          <a:p>
            <a:pPr lvl="0"/>
            <a:r>
              <a:rPr lang="en-US" dirty="0"/>
              <a:t>Birth preparedness and complication readiness </a:t>
            </a:r>
          </a:p>
          <a:p>
            <a:pPr lvl="0"/>
            <a:r>
              <a:rPr lang="en-US" dirty="0"/>
              <a:t>Health promotion using health messages and counseling </a:t>
            </a:r>
          </a:p>
          <a:p>
            <a:pPr lvl="0"/>
            <a:r>
              <a:rPr lang="en-US" dirty="0"/>
              <a:t>Provision of care by a skilled attendant </a:t>
            </a:r>
          </a:p>
          <a:p>
            <a:endParaRPr lang="en-US" dirty="0"/>
          </a:p>
        </p:txBody>
      </p:sp>
    </p:spTree>
    <p:extLst>
      <p:ext uri="{BB962C8B-B14F-4D97-AF65-F5344CB8AC3E}">
        <p14:creationId xmlns:p14="http://schemas.microsoft.com/office/powerpoint/2010/main" val="373906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Schedule of Visits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It </a:t>
            </a:r>
            <a:r>
              <a:rPr lang="en-US" dirty="0"/>
              <a:t>is recommended that the pregnant </a:t>
            </a:r>
            <a:r>
              <a:rPr lang="en-US" dirty="0" smtClean="0"/>
              <a:t>woman should </a:t>
            </a:r>
            <a:r>
              <a:rPr lang="en-US" dirty="0"/>
              <a:t>attend a </a:t>
            </a:r>
            <a:r>
              <a:rPr lang="en-US" b="1" dirty="0"/>
              <a:t>minimum of four </a:t>
            </a:r>
            <a:r>
              <a:rPr lang="en-US" dirty="0"/>
              <a:t>comprehensive personalized antenatal </a:t>
            </a:r>
            <a:endParaRPr lang="en-US" dirty="0" smtClean="0"/>
          </a:p>
          <a:p>
            <a:r>
              <a:rPr lang="en-US" dirty="0" smtClean="0"/>
              <a:t>First </a:t>
            </a:r>
            <a:r>
              <a:rPr lang="en-US" dirty="0"/>
              <a:t>visit less than 16 weeks </a:t>
            </a:r>
          </a:p>
          <a:p>
            <a:pPr lvl="0"/>
            <a:r>
              <a:rPr lang="en-US" dirty="0"/>
              <a:t>Second visit 16 - 28 weeks </a:t>
            </a:r>
          </a:p>
          <a:p>
            <a:pPr lvl="0"/>
            <a:r>
              <a:rPr lang="en-US" dirty="0"/>
              <a:t>Third visit 28-32 weeks </a:t>
            </a:r>
          </a:p>
          <a:p>
            <a:pPr lvl="0"/>
            <a:r>
              <a:rPr lang="en-US" dirty="0"/>
              <a:t>Fourth visit 32 – 40 weeks </a:t>
            </a:r>
          </a:p>
          <a:p>
            <a:pPr>
              <a:buNone/>
            </a:pPr>
            <a:r>
              <a:rPr lang="en-US" dirty="0"/>
              <a:t> </a:t>
            </a:r>
          </a:p>
          <a:p>
            <a:endParaRPr lang="en-US" dirty="0"/>
          </a:p>
        </p:txBody>
      </p:sp>
    </p:spTree>
    <p:extLst>
      <p:ext uri="{BB962C8B-B14F-4D97-AF65-F5344CB8AC3E}">
        <p14:creationId xmlns:p14="http://schemas.microsoft.com/office/powerpoint/2010/main" val="738857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first visit: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a:t>
            </a:r>
            <a:r>
              <a:rPr lang="en-US" b="1" dirty="0" smtClean="0"/>
              <a:t>Content </a:t>
            </a:r>
            <a:r>
              <a:rPr lang="en-US" b="1" dirty="0"/>
              <a:t>of the first visit </a:t>
            </a:r>
            <a:endParaRPr lang="en-US" dirty="0"/>
          </a:p>
          <a:p>
            <a:pPr>
              <a:buNone/>
            </a:pPr>
            <a:r>
              <a:rPr lang="en-US" b="1" i="1" dirty="0" smtClean="0"/>
              <a:t> Obtain </a:t>
            </a:r>
            <a:r>
              <a:rPr lang="en-US" b="1" i="1" dirty="0"/>
              <a:t>information on: </a:t>
            </a:r>
            <a:endParaRPr lang="en-US" b="1" i="1" dirty="0" smtClean="0"/>
          </a:p>
          <a:p>
            <a:pPr>
              <a:buNone/>
            </a:pPr>
            <a:r>
              <a:rPr lang="en-US" b="1" dirty="0" smtClean="0"/>
              <a:t>Personal </a:t>
            </a:r>
            <a:r>
              <a:rPr lang="en-US" b="1" dirty="0"/>
              <a:t>history </a:t>
            </a:r>
            <a:endParaRPr lang="en-US" dirty="0"/>
          </a:p>
          <a:p>
            <a:pPr lvl="0"/>
            <a:r>
              <a:rPr lang="en-US" dirty="0"/>
              <a:t>Name </a:t>
            </a:r>
          </a:p>
          <a:p>
            <a:pPr lvl="0"/>
            <a:r>
              <a:rPr lang="en-US" dirty="0"/>
              <a:t>Age (date of birth) </a:t>
            </a:r>
          </a:p>
          <a:p>
            <a:pPr lvl="0"/>
            <a:r>
              <a:rPr lang="en-US" dirty="0"/>
              <a:t>Physical address and telephone number </a:t>
            </a:r>
          </a:p>
          <a:p>
            <a:pPr lvl="0"/>
            <a:r>
              <a:rPr lang="en-US" dirty="0"/>
              <a:t>Marital status </a:t>
            </a:r>
          </a:p>
          <a:p>
            <a:pPr lvl="0"/>
            <a:r>
              <a:rPr lang="en-US" dirty="0"/>
              <a:t>Educational level: </a:t>
            </a:r>
            <a:endParaRPr lang="en-US" dirty="0" smtClean="0"/>
          </a:p>
          <a:p>
            <a:pPr lvl="0"/>
            <a:r>
              <a:rPr lang="en-US" dirty="0" smtClean="0"/>
              <a:t>Economic </a:t>
            </a:r>
            <a:r>
              <a:rPr lang="en-US" dirty="0"/>
              <a:t>resources: employed? Type of work, position of patient and husband/guardian </a:t>
            </a:r>
          </a:p>
          <a:p>
            <a:pPr lvl="0"/>
            <a:r>
              <a:rPr lang="en-US" dirty="0"/>
              <a:t>Tobacco </a:t>
            </a:r>
            <a:r>
              <a:rPr lang="en-US" dirty="0" smtClean="0"/>
              <a:t>use</a:t>
            </a:r>
            <a:endParaRPr lang="en-US" dirty="0"/>
          </a:p>
        </p:txBody>
      </p:sp>
    </p:spTree>
    <p:extLst>
      <p:ext uri="{BB962C8B-B14F-4D97-AF65-F5344CB8AC3E}">
        <p14:creationId xmlns:p14="http://schemas.microsoft.com/office/powerpoint/2010/main" val="3200091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History of present pregnancy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Date </a:t>
            </a:r>
            <a:r>
              <a:rPr lang="en-US" dirty="0"/>
              <a:t>of last menstrual period (LMP); </a:t>
            </a:r>
            <a:endParaRPr lang="en-US" dirty="0" smtClean="0"/>
          </a:p>
          <a:p>
            <a:r>
              <a:rPr lang="en-US" dirty="0" smtClean="0"/>
              <a:t>Quickening </a:t>
            </a:r>
            <a:r>
              <a:rPr lang="en-US" dirty="0"/>
              <a:t>if applicable </a:t>
            </a:r>
          </a:p>
          <a:p>
            <a:r>
              <a:rPr lang="en-US" dirty="0" smtClean="0"/>
              <a:t>Any </a:t>
            </a:r>
            <a:r>
              <a:rPr lang="en-US" dirty="0"/>
              <a:t>unexpected event (pain, vaginal bleeding, other: specify) </a:t>
            </a:r>
          </a:p>
          <a:p>
            <a:r>
              <a:rPr lang="en-US" dirty="0" smtClean="0"/>
              <a:t>Malaria </a:t>
            </a:r>
            <a:r>
              <a:rPr lang="en-US" dirty="0"/>
              <a:t>attacks </a:t>
            </a:r>
          </a:p>
          <a:p>
            <a:r>
              <a:rPr lang="en-US" dirty="0" smtClean="0"/>
              <a:t>Habits</a:t>
            </a:r>
            <a:r>
              <a:rPr lang="en-US" dirty="0"/>
              <a:t>: smoking/chewing tobacco, alcohol, drugs (frequency and quantity) </a:t>
            </a:r>
          </a:p>
          <a:p>
            <a:pPr>
              <a:buNone/>
            </a:pPr>
            <a:r>
              <a:rPr lang="en-US" dirty="0"/>
              <a:t> </a:t>
            </a:r>
          </a:p>
          <a:p>
            <a:endParaRPr lang="en-US" dirty="0"/>
          </a:p>
        </p:txBody>
      </p:sp>
    </p:spTree>
    <p:extLst>
      <p:ext uri="{BB962C8B-B14F-4D97-AF65-F5344CB8AC3E}">
        <p14:creationId xmlns:p14="http://schemas.microsoft.com/office/powerpoint/2010/main" val="1694758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Obstetric history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Number </a:t>
            </a:r>
            <a:r>
              <a:rPr lang="en-US" dirty="0"/>
              <a:t>of previous pregnancies (</a:t>
            </a:r>
            <a:r>
              <a:rPr lang="en-US" dirty="0" err="1"/>
              <a:t>Gravida</a:t>
            </a:r>
            <a:r>
              <a:rPr lang="en-US" dirty="0"/>
              <a:t> and Parity) </a:t>
            </a:r>
          </a:p>
          <a:p>
            <a:pPr lvl="0"/>
            <a:r>
              <a:rPr lang="en-US" dirty="0"/>
              <a:t>Date (month, year) and outcome of each event (live birth, stillbirth, neonatal death, abortion, ectopic, </a:t>
            </a:r>
            <a:r>
              <a:rPr lang="en-US" dirty="0" err="1"/>
              <a:t>hydatidiform</a:t>
            </a:r>
            <a:r>
              <a:rPr lang="en-US" dirty="0"/>
              <a:t> mole) </a:t>
            </a:r>
          </a:p>
          <a:p>
            <a:pPr lvl="0"/>
            <a:r>
              <a:rPr lang="en-US" dirty="0"/>
              <a:t>Specify (validate) preterm births </a:t>
            </a:r>
          </a:p>
          <a:p>
            <a:pPr lvl="0"/>
            <a:r>
              <a:rPr lang="en-US" dirty="0"/>
              <a:t>Specify type and gestation of any abortion, and management if possible (MVA, D&amp;C) </a:t>
            </a:r>
          </a:p>
          <a:p>
            <a:pPr lvl="0"/>
            <a:r>
              <a:rPr lang="en-US" dirty="0"/>
              <a:t>Birth weight of previous pregnancies (if known) </a:t>
            </a:r>
          </a:p>
          <a:p>
            <a:pPr lvl="0"/>
            <a:r>
              <a:rPr lang="en-US" dirty="0"/>
              <a:t>Sex of the baby / babies </a:t>
            </a:r>
          </a:p>
          <a:p>
            <a:pPr lvl="0"/>
            <a:r>
              <a:rPr lang="en-US" dirty="0"/>
              <a:t>Puerperium (eventful or uneventful) </a:t>
            </a:r>
          </a:p>
          <a:p>
            <a:pPr lvl="0"/>
            <a:r>
              <a:rPr lang="en-US" dirty="0"/>
              <a:t>Periods of exclusive breast-feeding: when? For how long? </a:t>
            </a:r>
          </a:p>
          <a:p>
            <a:endParaRPr lang="en-US" dirty="0"/>
          </a:p>
        </p:txBody>
      </p:sp>
    </p:spTree>
    <p:extLst>
      <p:ext uri="{BB962C8B-B14F-4D97-AF65-F5344CB8AC3E}">
        <p14:creationId xmlns:p14="http://schemas.microsoft.com/office/powerpoint/2010/main" val="670688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Special maternal complications and events in previous pregnancies; </a:t>
            </a:r>
            <a:br>
              <a:rPr lang="en-US" dirty="0" smtClean="0"/>
            </a:br>
            <a:endParaRPr lang="en-US" dirty="0"/>
          </a:p>
        </p:txBody>
      </p:sp>
      <p:sp>
        <p:nvSpPr>
          <p:cNvPr id="3" name="Content Placeholder 2"/>
          <p:cNvSpPr>
            <a:spLocks noGrp="1"/>
          </p:cNvSpPr>
          <p:nvPr>
            <p:ph sz="half" idx="1"/>
          </p:nvPr>
        </p:nvSpPr>
        <p:spPr/>
        <p:txBody>
          <a:bodyPr>
            <a:normAutofit lnSpcReduction="10000"/>
          </a:bodyPr>
          <a:lstStyle/>
          <a:p>
            <a:pPr lvl="1"/>
            <a:r>
              <a:rPr lang="en-US" dirty="0" smtClean="0"/>
              <a:t>recurrent early abortion </a:t>
            </a:r>
          </a:p>
          <a:p>
            <a:pPr lvl="1"/>
            <a:r>
              <a:rPr lang="en-US" dirty="0" smtClean="0"/>
              <a:t>induced abortion and any associated complications </a:t>
            </a:r>
          </a:p>
          <a:p>
            <a:pPr lvl="1"/>
            <a:r>
              <a:rPr lang="en-US" dirty="0" smtClean="0"/>
              <a:t>thrombosis, embolus </a:t>
            </a:r>
          </a:p>
          <a:p>
            <a:pPr lvl="1"/>
            <a:r>
              <a:rPr lang="en-US" dirty="0" smtClean="0"/>
              <a:t>hypertension, pre-</a:t>
            </a:r>
            <a:r>
              <a:rPr lang="en-US" dirty="0" err="1" smtClean="0"/>
              <a:t>eclampsia</a:t>
            </a:r>
            <a:r>
              <a:rPr lang="en-US" dirty="0" smtClean="0"/>
              <a:t> or </a:t>
            </a:r>
            <a:r>
              <a:rPr lang="en-US" dirty="0" err="1" smtClean="0"/>
              <a:t>eclampsia</a:t>
            </a:r>
            <a:r>
              <a:rPr lang="en-US" dirty="0" smtClean="0"/>
              <a:t> </a:t>
            </a:r>
          </a:p>
          <a:p>
            <a:pPr lvl="1"/>
            <a:r>
              <a:rPr lang="en-US" dirty="0" smtClean="0"/>
              <a:t>placental abruption </a:t>
            </a:r>
          </a:p>
          <a:p>
            <a:pPr lvl="1"/>
            <a:r>
              <a:rPr lang="en-US" dirty="0" smtClean="0"/>
              <a:t>placenta praevia </a:t>
            </a:r>
          </a:p>
          <a:p>
            <a:endParaRPr lang="en-US" dirty="0"/>
          </a:p>
        </p:txBody>
      </p:sp>
      <p:sp>
        <p:nvSpPr>
          <p:cNvPr id="4" name="Content Placeholder 3"/>
          <p:cNvSpPr>
            <a:spLocks noGrp="1"/>
          </p:cNvSpPr>
          <p:nvPr>
            <p:ph sz="half" idx="2"/>
          </p:nvPr>
        </p:nvSpPr>
        <p:spPr/>
        <p:txBody>
          <a:bodyPr>
            <a:normAutofit lnSpcReduction="10000"/>
          </a:bodyPr>
          <a:lstStyle/>
          <a:p>
            <a:pPr lvl="1"/>
            <a:r>
              <a:rPr lang="en-US" dirty="0" smtClean="0"/>
              <a:t>placenta praevia </a:t>
            </a:r>
          </a:p>
          <a:p>
            <a:pPr lvl="1"/>
            <a:r>
              <a:rPr lang="en-US" dirty="0" smtClean="0"/>
              <a:t>breech or transverse presentation </a:t>
            </a:r>
          </a:p>
          <a:p>
            <a:pPr lvl="1"/>
            <a:r>
              <a:rPr lang="en-US" dirty="0" smtClean="0"/>
              <a:t>obstructed labour, including </a:t>
            </a:r>
            <a:r>
              <a:rPr lang="en-US" dirty="0" err="1" smtClean="0"/>
              <a:t>dystocia</a:t>
            </a:r>
            <a:r>
              <a:rPr lang="en-US" dirty="0" smtClean="0"/>
              <a:t> </a:t>
            </a:r>
          </a:p>
          <a:p>
            <a:pPr lvl="1"/>
            <a:r>
              <a:rPr lang="en-US" dirty="0" smtClean="0"/>
              <a:t>third-degree tears </a:t>
            </a:r>
          </a:p>
          <a:p>
            <a:pPr lvl="1"/>
            <a:r>
              <a:rPr lang="en-US" dirty="0" smtClean="0"/>
              <a:t>third stage excessive bleeding </a:t>
            </a:r>
          </a:p>
          <a:p>
            <a:pPr lvl="1"/>
            <a:r>
              <a:rPr lang="en-US" dirty="0" smtClean="0"/>
              <a:t>puerperal sepsis </a:t>
            </a:r>
          </a:p>
          <a:p>
            <a:pPr lvl="1"/>
            <a:r>
              <a:rPr lang="en-US" dirty="0" smtClean="0"/>
              <a:t>Gestational diabetes. </a:t>
            </a:r>
          </a:p>
          <a:p>
            <a:endParaRPr lang="en-US" dirty="0" smtClean="0"/>
          </a:p>
          <a:p>
            <a:endParaRPr lang="en-US" dirty="0"/>
          </a:p>
        </p:txBody>
      </p:sp>
    </p:spTree>
    <p:extLst>
      <p:ext uri="{BB962C8B-B14F-4D97-AF65-F5344CB8AC3E}">
        <p14:creationId xmlns:p14="http://schemas.microsoft.com/office/powerpoint/2010/main" val="405189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Obstetrical operations: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caesarean section (indication, if known) </a:t>
            </a:r>
          </a:p>
          <a:p>
            <a:r>
              <a:rPr lang="en-US" dirty="0" smtClean="0"/>
              <a:t> </a:t>
            </a:r>
            <a:r>
              <a:rPr lang="en-US" dirty="0"/>
              <a:t>forceps or vacuum extraction </a:t>
            </a:r>
          </a:p>
          <a:p>
            <a:r>
              <a:rPr lang="en-US" dirty="0" smtClean="0"/>
              <a:t> </a:t>
            </a:r>
            <a:r>
              <a:rPr lang="en-US" dirty="0"/>
              <a:t>manual removal of the placenta </a:t>
            </a:r>
          </a:p>
          <a:p>
            <a:r>
              <a:rPr lang="en-US" dirty="0" smtClean="0"/>
              <a:t>destructive </a:t>
            </a:r>
            <a:r>
              <a:rPr lang="en-US" dirty="0"/>
              <a:t>procedures (craniotomy, decapitation) </a:t>
            </a:r>
          </a:p>
          <a:p>
            <a:pPr>
              <a:buNone/>
            </a:pPr>
            <a:endParaRPr lang="en-US" dirty="0"/>
          </a:p>
          <a:p>
            <a:endParaRPr lang="en-US" dirty="0"/>
          </a:p>
        </p:txBody>
      </p:sp>
    </p:spTree>
    <p:extLst>
      <p:ext uri="{BB962C8B-B14F-4D97-AF65-F5344CB8AC3E}">
        <p14:creationId xmlns:p14="http://schemas.microsoft.com/office/powerpoint/2010/main" val="2817189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Special </a:t>
            </a:r>
            <a:r>
              <a:rPr lang="en-US" b="1" dirty="0" err="1" smtClean="0"/>
              <a:t>perinatal</a:t>
            </a:r>
            <a:r>
              <a:rPr lang="en-US" b="1" dirty="0" smtClean="0"/>
              <a:t> (foetal, newborn) complications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twins or higher order multiples </a:t>
            </a:r>
          </a:p>
          <a:p>
            <a:r>
              <a:rPr lang="en-US" dirty="0" smtClean="0"/>
              <a:t>low birth weight: &lt;2500 g </a:t>
            </a:r>
          </a:p>
          <a:p>
            <a:r>
              <a:rPr lang="en-US" dirty="0" smtClean="0"/>
              <a:t>intrauterine growth restriction (if validated)  </a:t>
            </a:r>
          </a:p>
          <a:p>
            <a:r>
              <a:rPr lang="en-US" dirty="0" smtClean="0"/>
              <a:t>rhesus-antibody affection (</a:t>
            </a:r>
            <a:r>
              <a:rPr lang="en-US" dirty="0" err="1" smtClean="0"/>
              <a:t>hydrops</a:t>
            </a:r>
            <a:r>
              <a:rPr lang="en-US" dirty="0" smtClean="0"/>
              <a:t>) </a:t>
            </a:r>
          </a:p>
          <a:p>
            <a:r>
              <a:rPr lang="en-US" dirty="0" smtClean="0"/>
              <a:t>malformed or chromosomally abnormal child </a:t>
            </a:r>
          </a:p>
          <a:p>
            <a:r>
              <a:rPr lang="en-US" dirty="0" err="1" smtClean="0"/>
              <a:t>macrosomic</a:t>
            </a:r>
            <a:r>
              <a:rPr lang="en-US" dirty="0" smtClean="0"/>
              <a:t> (&gt;4500g) newborn </a:t>
            </a:r>
          </a:p>
          <a:p>
            <a:r>
              <a:rPr lang="en-US" dirty="0" smtClean="0"/>
              <a:t> resuscitation or other treatment of newborn </a:t>
            </a:r>
          </a:p>
          <a:p>
            <a:r>
              <a:rPr lang="en-US" dirty="0" smtClean="0"/>
              <a:t> </a:t>
            </a:r>
            <a:r>
              <a:rPr lang="en-US" dirty="0" err="1" smtClean="0"/>
              <a:t>perinatal</a:t>
            </a:r>
            <a:r>
              <a:rPr lang="en-US" dirty="0" smtClean="0"/>
              <a:t>, neonatal or infant death (also: later death) </a:t>
            </a:r>
          </a:p>
          <a:p>
            <a:pPr>
              <a:buNone/>
            </a:pPr>
            <a:r>
              <a:rPr lang="en-US" dirty="0" smtClean="0"/>
              <a:t> </a:t>
            </a:r>
          </a:p>
          <a:p>
            <a:endParaRPr lang="en-US" dirty="0"/>
          </a:p>
        </p:txBody>
      </p:sp>
    </p:spTree>
    <p:extLst>
      <p:ext uri="{BB962C8B-B14F-4D97-AF65-F5344CB8AC3E}">
        <p14:creationId xmlns:p14="http://schemas.microsoft.com/office/powerpoint/2010/main" val="1921124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Medical history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Specific </a:t>
            </a:r>
            <a:r>
              <a:rPr lang="en-US" dirty="0"/>
              <a:t>diseases and conditions: </a:t>
            </a:r>
          </a:p>
          <a:p>
            <a:pPr lvl="0"/>
            <a:r>
              <a:rPr lang="en-US" dirty="0"/>
              <a:t>tuberculosis, heart disease, chronic renal disease, epilepsy, diabetes mellitus </a:t>
            </a:r>
          </a:p>
          <a:p>
            <a:pPr lvl="0"/>
            <a:r>
              <a:rPr lang="en-US" dirty="0"/>
              <a:t>RTIs </a:t>
            </a:r>
          </a:p>
          <a:p>
            <a:pPr lvl="0"/>
            <a:r>
              <a:rPr lang="en-US" dirty="0"/>
              <a:t>HIV status, if known </a:t>
            </a:r>
          </a:p>
          <a:p>
            <a:pPr lvl="0"/>
            <a:r>
              <a:rPr lang="en-US" dirty="0"/>
              <a:t>other specific conditions depending on prevalence in the region, e.g. hepatitis, malaria, sickle cell trait </a:t>
            </a:r>
          </a:p>
        </p:txBody>
      </p:sp>
    </p:spTree>
    <p:extLst>
      <p:ext uri="{BB962C8B-B14F-4D97-AF65-F5344CB8AC3E}">
        <p14:creationId xmlns:p14="http://schemas.microsoft.com/office/powerpoint/2010/main" val="158603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ABDOMINAL EXAMINATION</a:t>
            </a:r>
            <a:endParaRPr lang="en-US" b="1" dirty="0"/>
          </a:p>
        </p:txBody>
      </p:sp>
      <p:sp>
        <p:nvSpPr>
          <p:cNvPr id="3" name="Content Placeholder 2"/>
          <p:cNvSpPr>
            <a:spLocks noGrp="1"/>
          </p:cNvSpPr>
          <p:nvPr>
            <p:ph idx="1"/>
          </p:nvPr>
        </p:nvSpPr>
        <p:spPr/>
        <p:txBody>
          <a:bodyPr>
            <a:normAutofit/>
          </a:bodyPr>
          <a:lstStyle/>
          <a:p>
            <a:pPr>
              <a:buNone/>
            </a:pPr>
            <a:r>
              <a:rPr lang="en-US" dirty="0" smtClean="0"/>
              <a:t>The </a:t>
            </a:r>
            <a:r>
              <a:rPr lang="en-US" dirty="0"/>
              <a:t>abdominal examination consists of:</a:t>
            </a:r>
          </a:p>
          <a:p>
            <a:pPr>
              <a:buNone/>
            </a:pPr>
            <a:r>
              <a:rPr lang="en-US" dirty="0"/>
              <a:t>1 -Preparation for this </a:t>
            </a:r>
          </a:p>
          <a:p>
            <a:pPr>
              <a:buNone/>
            </a:pPr>
            <a:r>
              <a:rPr lang="en-US" dirty="0"/>
              <a:t>2 -Inspection</a:t>
            </a:r>
          </a:p>
          <a:p>
            <a:pPr>
              <a:buNone/>
            </a:pPr>
            <a:r>
              <a:rPr lang="en-US" dirty="0"/>
              <a:t>3 </a:t>
            </a:r>
            <a:r>
              <a:rPr lang="en-US" dirty="0" smtClean="0"/>
              <a:t>–Fundal palpation</a:t>
            </a:r>
            <a:r>
              <a:rPr lang="en-US" dirty="0"/>
              <a:t>,</a:t>
            </a:r>
          </a:p>
          <a:p>
            <a:pPr>
              <a:buNone/>
            </a:pPr>
            <a:r>
              <a:rPr lang="en-US" dirty="0"/>
              <a:t>4 -Lateral palpation</a:t>
            </a:r>
          </a:p>
          <a:p>
            <a:pPr>
              <a:buNone/>
            </a:pPr>
            <a:r>
              <a:rPr lang="en-US" dirty="0"/>
              <a:t>5 -Pelvic palpation</a:t>
            </a:r>
          </a:p>
          <a:p>
            <a:pPr>
              <a:buNone/>
            </a:pPr>
            <a:r>
              <a:rPr lang="en-US" dirty="0"/>
              <a:t>6 -Auscultation</a:t>
            </a:r>
          </a:p>
          <a:p>
            <a:pPr>
              <a:buNone/>
            </a:pPr>
            <a:r>
              <a:rPr lang="en-US" dirty="0"/>
              <a:t>7 -Documentation and decision making</a:t>
            </a:r>
          </a:p>
        </p:txBody>
      </p:sp>
    </p:spTree>
    <p:extLst>
      <p:ext uri="{BB962C8B-B14F-4D97-AF65-F5344CB8AC3E}">
        <p14:creationId xmlns:p14="http://schemas.microsoft.com/office/powerpoint/2010/main" val="332683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Medical history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operations other than caesarean section </a:t>
            </a:r>
          </a:p>
          <a:p>
            <a:pPr lvl="0"/>
            <a:r>
              <a:rPr lang="en-US" dirty="0" smtClean="0"/>
              <a:t>blood transfusions </a:t>
            </a:r>
          </a:p>
          <a:p>
            <a:pPr lvl="0"/>
            <a:r>
              <a:rPr lang="en-US" dirty="0" smtClean="0"/>
              <a:t>Rhesus D negative antibodies </a:t>
            </a:r>
          </a:p>
          <a:p>
            <a:pPr lvl="0"/>
            <a:r>
              <a:rPr lang="en-US" dirty="0" smtClean="0"/>
              <a:t>current use of medicines: specify </a:t>
            </a:r>
          </a:p>
          <a:p>
            <a:pPr lvl="0"/>
            <a:r>
              <a:rPr lang="en-US" dirty="0" smtClean="0"/>
              <a:t>Period of infertility: when? duration, cause(s) </a:t>
            </a:r>
          </a:p>
          <a:p>
            <a:pPr lvl="0"/>
            <a:r>
              <a:rPr lang="en-US" dirty="0" smtClean="0"/>
              <a:t>Any other diseases, past or chronic; allergy </a:t>
            </a:r>
          </a:p>
          <a:p>
            <a:endParaRPr lang="en-US" dirty="0"/>
          </a:p>
        </p:txBody>
      </p:sp>
    </p:spTree>
    <p:extLst>
      <p:ext uri="{BB962C8B-B14F-4D97-AF65-F5344CB8AC3E}">
        <p14:creationId xmlns:p14="http://schemas.microsoft.com/office/powerpoint/2010/main" val="239761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 physical examination </a:t>
            </a:r>
            <a:endParaRPr lang="en-US" dirty="0"/>
          </a:p>
        </p:txBody>
      </p:sp>
      <p:sp>
        <p:nvSpPr>
          <p:cNvPr id="3" name="Content Placeholder 2"/>
          <p:cNvSpPr>
            <a:spLocks noGrp="1"/>
          </p:cNvSpPr>
          <p:nvPr>
            <p:ph idx="1"/>
          </p:nvPr>
        </p:nvSpPr>
        <p:spPr/>
        <p:txBody>
          <a:bodyPr>
            <a:normAutofit/>
          </a:bodyPr>
          <a:lstStyle/>
          <a:p>
            <a:pPr lvl="0"/>
            <a:r>
              <a:rPr lang="en-US" dirty="0" smtClean="0"/>
              <a:t>General </a:t>
            </a:r>
            <a:r>
              <a:rPr lang="en-US" dirty="0"/>
              <a:t>appearance </a:t>
            </a:r>
          </a:p>
          <a:p>
            <a:pPr lvl="0"/>
            <a:r>
              <a:rPr lang="en-US" dirty="0"/>
              <a:t>Head to toe examination </a:t>
            </a:r>
          </a:p>
          <a:p>
            <a:pPr lvl="0"/>
            <a:r>
              <a:rPr lang="en-US" dirty="0"/>
              <a:t>Measure blood pressure, pulse, temperature </a:t>
            </a:r>
          </a:p>
          <a:p>
            <a:pPr lvl="0"/>
            <a:r>
              <a:rPr lang="en-US" dirty="0"/>
              <a:t>Record weight (kilograms) and height (</a:t>
            </a:r>
            <a:r>
              <a:rPr lang="en-US" dirty="0" err="1"/>
              <a:t>metres</a:t>
            </a:r>
            <a:r>
              <a:rPr lang="en-US" dirty="0"/>
              <a:t>) to assess the mother's nutritional status </a:t>
            </a:r>
          </a:p>
          <a:p>
            <a:pPr lvl="0"/>
            <a:r>
              <a:rPr lang="en-US" dirty="0"/>
              <a:t>Check for signs of anaemia: pale complexion, fingernails, conjunctiva, oral mucosa, tip of tongue and shortness of breath </a:t>
            </a:r>
          </a:p>
          <a:p>
            <a:endParaRPr lang="en-US" dirty="0"/>
          </a:p>
          <a:p>
            <a:endParaRPr lang="en-US" dirty="0"/>
          </a:p>
        </p:txBody>
      </p:sp>
    </p:spTree>
    <p:extLst>
      <p:ext uri="{BB962C8B-B14F-4D97-AF65-F5344CB8AC3E}">
        <p14:creationId xmlns:p14="http://schemas.microsoft.com/office/powerpoint/2010/main" val="1009361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 physical examination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endParaRPr lang="en-US" dirty="0" smtClean="0"/>
          </a:p>
          <a:p>
            <a:r>
              <a:rPr lang="en-US" dirty="0" smtClean="0"/>
              <a:t>Examine the chest, including breast exam and heart auscultation </a:t>
            </a:r>
          </a:p>
          <a:p>
            <a:pPr lvl="0"/>
            <a:r>
              <a:rPr lang="en-US" dirty="0" smtClean="0"/>
              <a:t>Measure uterine size (fundal height) </a:t>
            </a:r>
          </a:p>
          <a:p>
            <a:pPr lvl="0"/>
            <a:r>
              <a:rPr lang="en-US" dirty="0" smtClean="0"/>
              <a:t>Signs of previous caesarean section (scar) </a:t>
            </a:r>
          </a:p>
          <a:p>
            <a:pPr lvl="0"/>
            <a:r>
              <a:rPr lang="en-US" dirty="0" smtClean="0"/>
              <a:t>Foetal presentation and heart sounds if applicable </a:t>
            </a:r>
          </a:p>
          <a:p>
            <a:pPr lvl="0"/>
            <a:r>
              <a:rPr lang="en-US" dirty="0" smtClean="0"/>
              <a:t>Inspection of the external genitalia to assess for abnormalities: </a:t>
            </a:r>
          </a:p>
          <a:p>
            <a:pPr lvl="0"/>
            <a:r>
              <a:rPr lang="en-US" dirty="0" smtClean="0"/>
              <a:t>FGM status: - Varicosities, warts, discharge </a:t>
            </a:r>
          </a:p>
          <a:p>
            <a:endParaRPr lang="en-US" dirty="0"/>
          </a:p>
        </p:txBody>
      </p:sp>
    </p:spTree>
    <p:extLst>
      <p:ext uri="{BB962C8B-B14F-4D97-AF65-F5344CB8AC3E}">
        <p14:creationId xmlns:p14="http://schemas.microsoft.com/office/powerpoint/2010/main" val="191880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Perform the following tests: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Urine: </a:t>
            </a:r>
            <a:r>
              <a:rPr lang="en-US" dirty="0"/>
              <a:t>test for </a:t>
            </a:r>
            <a:r>
              <a:rPr lang="en-US" dirty="0" err="1"/>
              <a:t>proteinuria</a:t>
            </a:r>
            <a:r>
              <a:rPr lang="en-US" dirty="0"/>
              <a:t>, acetone and sugar for all women and urinalysis for </a:t>
            </a:r>
            <a:r>
              <a:rPr lang="en-US" dirty="0" err="1"/>
              <a:t>bacteriuria</a:t>
            </a:r>
            <a:r>
              <a:rPr lang="en-US" dirty="0"/>
              <a:t> </a:t>
            </a:r>
          </a:p>
          <a:p>
            <a:pPr lvl="0"/>
            <a:r>
              <a:rPr lang="en-US" dirty="0"/>
              <a:t>Blood: syphilis (VDRL or RPR) </a:t>
            </a:r>
          </a:p>
          <a:p>
            <a:pPr lvl="0"/>
            <a:r>
              <a:rPr lang="en-US" dirty="0"/>
              <a:t>Blood-group typing (ABO and rhesus) </a:t>
            </a:r>
          </a:p>
          <a:p>
            <a:pPr lvl="0"/>
            <a:r>
              <a:rPr lang="en-US" dirty="0"/>
              <a:t>Haemoglobin (</a:t>
            </a:r>
            <a:r>
              <a:rPr lang="en-US" dirty="0" err="1"/>
              <a:t>Hb</a:t>
            </a:r>
            <a:r>
              <a:rPr lang="en-US" dirty="0"/>
              <a:t>) </a:t>
            </a:r>
          </a:p>
          <a:p>
            <a:pPr lvl="0"/>
            <a:r>
              <a:rPr lang="en-US" dirty="0" smtClean="0"/>
              <a:t>Counseling </a:t>
            </a:r>
            <a:r>
              <a:rPr lang="en-US" dirty="0"/>
              <a:t>and testing for HIV </a:t>
            </a:r>
          </a:p>
          <a:p>
            <a:pPr lvl="0"/>
            <a:r>
              <a:rPr lang="en-US" dirty="0"/>
              <a:t>Sputum for AFB if indicated </a:t>
            </a:r>
          </a:p>
          <a:p>
            <a:endParaRPr lang="en-US" dirty="0"/>
          </a:p>
        </p:txBody>
      </p:sp>
    </p:spTree>
    <p:extLst>
      <p:ext uri="{BB962C8B-B14F-4D97-AF65-F5344CB8AC3E}">
        <p14:creationId xmlns:p14="http://schemas.microsoft.com/office/powerpoint/2010/main" val="1876630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i="1" dirty="0"/>
              <a:t>Implement the following interventions: </a:t>
            </a:r>
            <a:endParaRPr lang="en-US" dirty="0"/>
          </a:p>
          <a:p>
            <a:pPr lvl="0"/>
            <a:r>
              <a:rPr lang="en-US" dirty="0"/>
              <a:t>Iron and folic acid supplements to all women </a:t>
            </a:r>
          </a:p>
          <a:p>
            <a:pPr lvl="0"/>
            <a:r>
              <a:rPr lang="en-US" dirty="0"/>
              <a:t>If test for syphilis is positive: treat </a:t>
            </a:r>
          </a:p>
          <a:p>
            <a:pPr lvl="0"/>
            <a:r>
              <a:rPr lang="en-US" dirty="0"/>
              <a:t>Tetanus toxoid ( See the 5 TT schedule as per the Kenya guidelines) </a:t>
            </a:r>
          </a:p>
          <a:p>
            <a:pPr lvl="0"/>
            <a:r>
              <a:rPr lang="en-US" dirty="0"/>
              <a:t>Refer woman when complications arise that cannot be managed at that facility, e.g.: </a:t>
            </a:r>
          </a:p>
          <a:p>
            <a:pPr lvl="1"/>
            <a:r>
              <a:rPr lang="en-US" dirty="0"/>
              <a:t>Severe anaemia, </a:t>
            </a:r>
            <a:r>
              <a:rPr lang="en-US" dirty="0" err="1"/>
              <a:t>Hb</a:t>
            </a:r>
            <a:r>
              <a:rPr lang="en-US" dirty="0"/>
              <a:t> &lt;7.0 g/ml </a:t>
            </a:r>
          </a:p>
          <a:p>
            <a:pPr lvl="1"/>
            <a:r>
              <a:rPr lang="en-US" dirty="0" err="1"/>
              <a:t>Antepartum</a:t>
            </a:r>
            <a:r>
              <a:rPr lang="en-US" dirty="0"/>
              <a:t> Haemorrhage </a:t>
            </a:r>
          </a:p>
          <a:p>
            <a:pPr lvl="1"/>
            <a:r>
              <a:rPr lang="en-US" dirty="0"/>
              <a:t>High blood pressure (&gt;140/90 mm Hg) </a:t>
            </a:r>
          </a:p>
          <a:p>
            <a:pPr lvl="1"/>
            <a:r>
              <a:rPr lang="en-US" dirty="0"/>
              <a:t>Intra-uterine growth restriction / IUCD </a:t>
            </a:r>
          </a:p>
          <a:p>
            <a:pPr lvl="1"/>
            <a:r>
              <a:rPr lang="en-US" dirty="0"/>
              <a:t>Underweight, use mid upper arm circumference(MUAC) </a:t>
            </a:r>
          </a:p>
          <a:p>
            <a:endParaRPr lang="en-US" dirty="0"/>
          </a:p>
        </p:txBody>
      </p:sp>
    </p:spTree>
    <p:extLst>
      <p:ext uri="{BB962C8B-B14F-4D97-AF65-F5344CB8AC3E}">
        <p14:creationId xmlns:p14="http://schemas.microsoft.com/office/powerpoint/2010/main" val="2434900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 woman when complications arise</a:t>
            </a:r>
            <a:endParaRPr lang="en-US" dirty="0"/>
          </a:p>
        </p:txBody>
      </p:sp>
      <p:sp>
        <p:nvSpPr>
          <p:cNvPr id="3" name="Content Placeholder 2"/>
          <p:cNvSpPr>
            <a:spLocks noGrp="1"/>
          </p:cNvSpPr>
          <p:nvPr>
            <p:ph idx="1"/>
          </p:nvPr>
        </p:nvSpPr>
        <p:spPr/>
        <p:txBody>
          <a:bodyPr/>
          <a:lstStyle/>
          <a:p>
            <a:pPr lvl="1"/>
            <a:r>
              <a:rPr lang="en-US" dirty="0" err="1" smtClean="0"/>
              <a:t>Polyhydramnios</a:t>
            </a:r>
            <a:r>
              <a:rPr lang="en-US" dirty="0" smtClean="0"/>
              <a:t> </a:t>
            </a:r>
          </a:p>
          <a:p>
            <a:pPr lvl="1"/>
            <a:r>
              <a:rPr lang="en-US" dirty="0" smtClean="0"/>
              <a:t>Tuberculosis </a:t>
            </a:r>
          </a:p>
          <a:p>
            <a:pPr lvl="1"/>
            <a:r>
              <a:rPr lang="en-US" dirty="0" smtClean="0"/>
              <a:t>Opportunistic infections / AIDS </a:t>
            </a:r>
          </a:p>
          <a:p>
            <a:pPr lvl="1"/>
            <a:r>
              <a:rPr lang="en-US" dirty="0" smtClean="0"/>
              <a:t>If the first visit is </a:t>
            </a:r>
            <a:r>
              <a:rPr lang="en-US" b="1" dirty="0" smtClean="0"/>
              <a:t>after 16 weeks</a:t>
            </a:r>
            <a:r>
              <a:rPr lang="en-US" dirty="0" smtClean="0"/>
              <a:t>, give: </a:t>
            </a:r>
          </a:p>
          <a:p>
            <a:pPr lvl="1"/>
            <a:r>
              <a:rPr lang="en-US" dirty="0" smtClean="0"/>
              <a:t>In malaria endemic areas: </a:t>
            </a:r>
            <a:r>
              <a:rPr lang="en-US" dirty="0" err="1" smtClean="0"/>
              <a:t>sufadoxine</a:t>
            </a:r>
            <a:r>
              <a:rPr lang="en-US" dirty="0" smtClean="0"/>
              <a:t>/</a:t>
            </a:r>
            <a:r>
              <a:rPr lang="en-US" dirty="0" err="1" smtClean="0"/>
              <a:t>pyrimethamine</a:t>
            </a:r>
            <a:r>
              <a:rPr lang="en-US" dirty="0" smtClean="0"/>
              <a:t> (IPT), three tablets once to be taken at the facility under supervision(DOT) </a:t>
            </a:r>
          </a:p>
          <a:p>
            <a:pPr lvl="1"/>
            <a:r>
              <a:rPr lang="en-US" dirty="0" err="1" smtClean="0"/>
              <a:t>Mebendazole</a:t>
            </a:r>
            <a:r>
              <a:rPr lang="en-US" dirty="0" smtClean="0"/>
              <a:t> 500mg stat </a:t>
            </a:r>
          </a:p>
          <a:p>
            <a:endParaRPr lang="en-US" dirty="0"/>
          </a:p>
        </p:txBody>
      </p:sp>
    </p:spTree>
    <p:extLst>
      <p:ext uri="{BB962C8B-B14F-4D97-AF65-F5344CB8AC3E}">
        <p14:creationId xmlns:p14="http://schemas.microsoft.com/office/powerpoint/2010/main" val="2434916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Assess the need for </a:t>
            </a:r>
            <a:r>
              <a:rPr lang="en-US" b="1" i="1" dirty="0" err="1" smtClean="0"/>
              <a:t>specialised</a:t>
            </a:r>
            <a:r>
              <a:rPr lang="en-US" b="1" i="1" dirty="0" smtClean="0"/>
              <a:t> care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Determine </a:t>
            </a:r>
            <a:r>
              <a:rPr lang="en-US" dirty="0"/>
              <a:t>whether the woman is in need of special care and/or referral to a specialized clinic or hospital. The following conditions might require </a:t>
            </a:r>
            <a:r>
              <a:rPr lang="en-US" dirty="0" err="1"/>
              <a:t>specialised</a:t>
            </a:r>
            <a:r>
              <a:rPr lang="en-US" dirty="0"/>
              <a:t> care: </a:t>
            </a:r>
          </a:p>
          <a:p>
            <a:r>
              <a:rPr lang="en-US" dirty="0"/>
              <a:t>Diabetes </a:t>
            </a:r>
          </a:p>
          <a:p>
            <a:r>
              <a:rPr lang="en-US" dirty="0"/>
              <a:t>Heart disease </a:t>
            </a:r>
          </a:p>
          <a:p>
            <a:r>
              <a:rPr lang="en-US" dirty="0"/>
              <a:t>Renal disease </a:t>
            </a:r>
          </a:p>
          <a:p>
            <a:r>
              <a:rPr lang="en-US" dirty="0"/>
              <a:t>Epilepsy </a:t>
            </a:r>
          </a:p>
          <a:p>
            <a:r>
              <a:rPr lang="en-US" dirty="0"/>
              <a:t>Drug abuse </a:t>
            </a:r>
          </a:p>
          <a:p>
            <a:r>
              <a:rPr lang="en-US" dirty="0"/>
              <a:t>Family history of genetic disease </a:t>
            </a:r>
          </a:p>
          <a:p>
            <a:endParaRPr lang="en-US" dirty="0"/>
          </a:p>
          <a:p>
            <a:endParaRPr lang="en-US" dirty="0"/>
          </a:p>
        </p:txBody>
      </p:sp>
    </p:spTree>
    <p:extLst>
      <p:ext uri="{BB962C8B-B14F-4D97-AF65-F5344CB8AC3E}">
        <p14:creationId xmlns:p14="http://schemas.microsoft.com/office/powerpoint/2010/main" val="564907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INDIVIDUAL BIRTH PLAN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a:t>
            </a:r>
            <a:r>
              <a:rPr lang="en-US" dirty="0"/>
              <a:t>Expected Date of Delivery (EDD) </a:t>
            </a:r>
          </a:p>
          <a:p>
            <a:r>
              <a:rPr lang="en-US" dirty="0"/>
              <a:t>The danger signs in pregnancy, childbirth and the postpartum period. </a:t>
            </a:r>
          </a:p>
          <a:p>
            <a:r>
              <a:rPr lang="en-US" dirty="0"/>
              <a:t>The danger signs for the newborn. </a:t>
            </a:r>
          </a:p>
          <a:p>
            <a:r>
              <a:rPr lang="en-US" dirty="0"/>
              <a:t>She should decide on who will be the skilled attendant at her delivery and where </a:t>
            </a:r>
          </a:p>
          <a:p>
            <a:r>
              <a:rPr lang="en-US" dirty="0"/>
              <a:t>She should be advised to identify a birth companion </a:t>
            </a:r>
          </a:p>
          <a:p>
            <a:r>
              <a:rPr lang="en-US" dirty="0"/>
              <a:t> What transport she will use before, during labour and after delivery if complications arise </a:t>
            </a:r>
          </a:p>
          <a:p>
            <a:r>
              <a:rPr lang="en-US" dirty="0"/>
              <a:t> How she will raise funds for transport, delivery charges and for essential items/supplies </a:t>
            </a:r>
          </a:p>
          <a:p>
            <a:endParaRPr lang="en-US" dirty="0"/>
          </a:p>
        </p:txBody>
      </p:sp>
    </p:spTree>
    <p:extLst>
      <p:ext uri="{BB962C8B-B14F-4D97-AF65-F5344CB8AC3E}">
        <p14:creationId xmlns:p14="http://schemas.microsoft.com/office/powerpoint/2010/main" val="1461880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INDIVIDUAL BIRTH PLAN</a:t>
            </a:r>
            <a:br>
              <a:rPr lang="en-US" dirty="0" smtClean="0"/>
            </a:br>
            <a:endParaRPr lang="en-US" dirty="0"/>
          </a:p>
        </p:txBody>
      </p:sp>
      <p:sp>
        <p:nvSpPr>
          <p:cNvPr id="3" name="Content Placeholder 2"/>
          <p:cNvSpPr>
            <a:spLocks noGrp="1"/>
          </p:cNvSpPr>
          <p:nvPr>
            <p:ph idx="1"/>
          </p:nvPr>
        </p:nvSpPr>
        <p:spPr/>
        <p:txBody>
          <a:bodyPr>
            <a:noAutofit/>
          </a:bodyPr>
          <a:lstStyle/>
          <a:p>
            <a:r>
              <a:rPr lang="en-US" sz="2400" dirty="0" smtClean="0"/>
              <a:t>Identification of possible blood donors in case of haemorrhage </a:t>
            </a:r>
          </a:p>
          <a:p>
            <a:r>
              <a:rPr lang="en-US" sz="2400" dirty="0" smtClean="0"/>
              <a:t>Her postpartum contraception plans and subsequent reproductive goals </a:t>
            </a:r>
          </a:p>
          <a:p>
            <a:r>
              <a:rPr lang="en-US" sz="2400" dirty="0" smtClean="0"/>
              <a:t>A decision maker is identified in case of emergency </a:t>
            </a:r>
          </a:p>
          <a:p>
            <a:r>
              <a:rPr lang="en-US" sz="2400" dirty="0" smtClean="0"/>
              <a:t>Where women have a </a:t>
            </a:r>
            <a:r>
              <a:rPr lang="en-US" sz="2400" b="1" dirty="0" smtClean="0"/>
              <a:t>bad obstetric history </a:t>
            </a:r>
            <a:r>
              <a:rPr lang="en-US" sz="2400" dirty="0" smtClean="0"/>
              <a:t>like previous caesarean section, stillbirth, retained placenta / PPH, the Where </a:t>
            </a:r>
            <a:r>
              <a:rPr lang="en-US" sz="2400" b="1" dirty="0" smtClean="0"/>
              <a:t>multiple pregnancy </a:t>
            </a:r>
            <a:r>
              <a:rPr lang="en-US" sz="2400" dirty="0" smtClean="0"/>
              <a:t>has been diagnosed, the woman should be referred immediately to a CEONC facility for confirmation of the multiple pregnancy and planning for the delivery </a:t>
            </a:r>
          </a:p>
          <a:p>
            <a:endParaRPr lang="en-US" sz="2400" dirty="0"/>
          </a:p>
        </p:txBody>
      </p:sp>
    </p:spTree>
    <p:extLst>
      <p:ext uri="{BB962C8B-B14F-4D97-AF65-F5344CB8AC3E}">
        <p14:creationId xmlns:p14="http://schemas.microsoft.com/office/powerpoint/2010/main" val="3525017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Birth Plan and emergency preparedness checklist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Is </a:t>
            </a:r>
            <a:r>
              <a:rPr lang="en-US" dirty="0"/>
              <a:t>the EDD known? </a:t>
            </a:r>
          </a:p>
          <a:p>
            <a:pPr lvl="0"/>
            <a:r>
              <a:rPr lang="en-US" dirty="0"/>
              <a:t>Has a skilled professional birth attendant been identified? </a:t>
            </a:r>
          </a:p>
          <a:p>
            <a:pPr lvl="0"/>
            <a:r>
              <a:rPr lang="en-US" dirty="0"/>
              <a:t>Has a facility been identified? </a:t>
            </a:r>
          </a:p>
          <a:p>
            <a:pPr lvl="0"/>
            <a:r>
              <a:rPr lang="en-US" dirty="0"/>
              <a:t>Has a birth companion been identified? </a:t>
            </a:r>
          </a:p>
          <a:p>
            <a:pPr lvl="0"/>
            <a:r>
              <a:rPr lang="en-US" dirty="0"/>
              <a:t>Has a decision maker been identified? </a:t>
            </a:r>
          </a:p>
          <a:p>
            <a:pPr lvl="0"/>
            <a:r>
              <a:rPr lang="en-US" dirty="0"/>
              <a:t>Are emergency funds identified? </a:t>
            </a:r>
          </a:p>
          <a:p>
            <a:pPr lvl="0"/>
            <a:r>
              <a:rPr lang="en-US" dirty="0"/>
              <a:t>Who is the custodian of the emergency funds? </a:t>
            </a:r>
          </a:p>
          <a:p>
            <a:pPr lvl="0"/>
            <a:r>
              <a:rPr lang="en-US" dirty="0"/>
              <a:t>Has financial support been identified? </a:t>
            </a:r>
          </a:p>
          <a:p>
            <a:pPr lvl="0"/>
            <a:r>
              <a:rPr lang="en-US" dirty="0"/>
              <a:t>Has means of transport been identified? </a:t>
            </a:r>
          </a:p>
          <a:p>
            <a:pPr lvl="0"/>
            <a:r>
              <a:rPr lang="en-US" dirty="0"/>
              <a:t>Has a blood donor been identified </a:t>
            </a:r>
          </a:p>
          <a:p>
            <a:endParaRPr lang="en-US" dirty="0"/>
          </a:p>
        </p:txBody>
      </p:sp>
    </p:spTree>
    <p:extLst>
      <p:ext uri="{BB962C8B-B14F-4D97-AF65-F5344CB8AC3E}">
        <p14:creationId xmlns:p14="http://schemas.microsoft.com/office/powerpoint/2010/main" val="328675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PREPARATION</a:t>
            </a:r>
            <a:endParaRPr lang="en-US" b="1" dirty="0"/>
          </a:p>
        </p:txBody>
      </p:sp>
      <p:sp>
        <p:nvSpPr>
          <p:cNvPr id="3" name="Content Placeholder 2"/>
          <p:cNvSpPr>
            <a:spLocks noGrp="1"/>
          </p:cNvSpPr>
          <p:nvPr>
            <p:ph idx="1"/>
          </p:nvPr>
        </p:nvSpPr>
        <p:spPr/>
        <p:txBody>
          <a:bodyPr>
            <a:normAutofit/>
          </a:bodyPr>
          <a:lstStyle/>
          <a:p>
            <a:pPr lvl="1">
              <a:buNone/>
            </a:pPr>
            <a:r>
              <a:rPr lang="en-US" sz="3000" dirty="0" smtClean="0"/>
              <a:t>It is important to carry out the usual essential care skills such as:</a:t>
            </a:r>
          </a:p>
          <a:p>
            <a:pPr lvl="1"/>
            <a:r>
              <a:rPr lang="en-US" sz="3000" dirty="0" smtClean="0"/>
              <a:t>Introduce yourself to the woman</a:t>
            </a:r>
          </a:p>
          <a:p>
            <a:pPr lvl="1"/>
            <a:r>
              <a:rPr lang="en-US" sz="3000" dirty="0" smtClean="0"/>
              <a:t>Consult the antenatal notes</a:t>
            </a:r>
          </a:p>
          <a:p>
            <a:pPr lvl="1"/>
            <a:r>
              <a:rPr lang="en-US" sz="3000" dirty="0" smtClean="0"/>
              <a:t>Determine the level of risk and the maternity care needs of the woman</a:t>
            </a:r>
          </a:p>
          <a:p>
            <a:pPr lvl="1"/>
            <a:r>
              <a:rPr lang="en-US" sz="3000" dirty="0" smtClean="0"/>
              <a:t>Respect hygiene measures and the privacy of the woman.</a:t>
            </a:r>
          </a:p>
          <a:p>
            <a:endParaRPr lang="en-US" sz="3000" dirty="0" smtClean="0"/>
          </a:p>
          <a:p>
            <a:endParaRPr lang="en-US" sz="3000" dirty="0"/>
          </a:p>
        </p:txBody>
      </p:sp>
    </p:spTree>
    <p:extLst>
      <p:ext uri="{BB962C8B-B14F-4D97-AF65-F5344CB8AC3E}">
        <p14:creationId xmlns:p14="http://schemas.microsoft.com/office/powerpoint/2010/main" val="701392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smtClean="0"/>
              <a:t/>
            </a:r>
            <a:br>
              <a:rPr lang="en-US" b="1" i="1" dirty="0" smtClean="0"/>
            </a:br>
            <a:r>
              <a:rPr lang="en-US" b="1" i="1" dirty="0" smtClean="0"/>
              <a:t>Advice on complications and danger signs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lvl="0">
              <a:buNone/>
            </a:pPr>
            <a:r>
              <a:rPr lang="en-US" b="1" dirty="0" smtClean="0"/>
              <a:t>Danger </a:t>
            </a:r>
            <a:r>
              <a:rPr lang="en-US" b="1" dirty="0"/>
              <a:t>signs in pregnancy </a:t>
            </a:r>
          </a:p>
          <a:p>
            <a:pPr lvl="0"/>
            <a:r>
              <a:rPr lang="en-US" dirty="0" smtClean="0"/>
              <a:t>Bleeding </a:t>
            </a:r>
            <a:r>
              <a:rPr lang="en-US" dirty="0"/>
              <a:t>per vagina </a:t>
            </a:r>
          </a:p>
          <a:p>
            <a:pPr lvl="0"/>
            <a:r>
              <a:rPr lang="en-US" dirty="0" smtClean="0"/>
              <a:t> </a:t>
            </a:r>
            <a:r>
              <a:rPr lang="en-US" dirty="0"/>
              <a:t>Bleeding </a:t>
            </a:r>
          </a:p>
          <a:p>
            <a:pPr lvl="0"/>
            <a:r>
              <a:rPr lang="en-US" dirty="0" smtClean="0"/>
              <a:t>Drainage </a:t>
            </a:r>
            <a:r>
              <a:rPr lang="en-US" dirty="0"/>
              <a:t>of liquor </a:t>
            </a:r>
          </a:p>
          <a:p>
            <a:pPr lvl="0"/>
            <a:r>
              <a:rPr lang="en-US" dirty="0" smtClean="0"/>
              <a:t>Severe </a:t>
            </a:r>
            <a:r>
              <a:rPr lang="en-US" dirty="0"/>
              <a:t>abdominal pains </a:t>
            </a:r>
          </a:p>
          <a:p>
            <a:pPr lvl="0"/>
            <a:r>
              <a:rPr lang="en-US" dirty="0" smtClean="0"/>
              <a:t>Severe </a:t>
            </a:r>
            <a:r>
              <a:rPr lang="en-US" dirty="0"/>
              <a:t>headaches </a:t>
            </a:r>
          </a:p>
          <a:p>
            <a:pPr lvl="0"/>
            <a:r>
              <a:rPr lang="en-US" dirty="0" smtClean="0"/>
              <a:t>Generalized </a:t>
            </a:r>
            <a:r>
              <a:rPr lang="en-US" dirty="0"/>
              <a:t>body swelling </a:t>
            </a:r>
          </a:p>
          <a:p>
            <a:pPr lvl="0"/>
            <a:r>
              <a:rPr lang="en-US" dirty="0" smtClean="0"/>
              <a:t> </a:t>
            </a:r>
            <a:r>
              <a:rPr lang="en-US" dirty="0"/>
              <a:t>Reduced foetal movements </a:t>
            </a:r>
          </a:p>
          <a:p>
            <a:pPr lvl="0"/>
            <a:r>
              <a:rPr lang="en-US" dirty="0" smtClean="0"/>
              <a:t>Convulsions </a:t>
            </a:r>
            <a:endParaRPr lang="en-US" dirty="0"/>
          </a:p>
          <a:p>
            <a:endParaRPr lang="en-US" dirty="0"/>
          </a:p>
        </p:txBody>
      </p:sp>
    </p:spTree>
    <p:extLst>
      <p:ext uri="{BB962C8B-B14F-4D97-AF65-F5344CB8AC3E}">
        <p14:creationId xmlns:p14="http://schemas.microsoft.com/office/powerpoint/2010/main" val="3148840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Danger signs in labour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Labour </a:t>
            </a:r>
            <a:r>
              <a:rPr lang="en-US" dirty="0"/>
              <a:t>pains for more than 12 hours (sun rise to sunset) </a:t>
            </a:r>
          </a:p>
          <a:p>
            <a:pPr lvl="0"/>
            <a:r>
              <a:rPr lang="en-US" dirty="0"/>
              <a:t> Excessive bleeding </a:t>
            </a:r>
          </a:p>
          <a:p>
            <a:pPr lvl="0"/>
            <a:r>
              <a:rPr lang="en-US" dirty="0"/>
              <a:t>Ruptured membranes without labour for more than 12 hours </a:t>
            </a:r>
          </a:p>
          <a:p>
            <a:pPr lvl="0"/>
            <a:r>
              <a:rPr lang="en-US" dirty="0"/>
              <a:t>Convulsions during labour </a:t>
            </a:r>
          </a:p>
          <a:p>
            <a:pPr lvl="0"/>
            <a:r>
              <a:rPr lang="en-US" dirty="0"/>
              <a:t>Loss of consciousness </a:t>
            </a:r>
          </a:p>
          <a:p>
            <a:pPr lvl="0"/>
            <a:r>
              <a:rPr lang="en-US" dirty="0"/>
              <a:t>Cord, arm or leg </a:t>
            </a:r>
            <a:r>
              <a:rPr lang="en-US" dirty="0" err="1"/>
              <a:t>prolapse</a:t>
            </a:r>
            <a:r>
              <a:rPr lang="en-US" dirty="0"/>
              <a:t> </a:t>
            </a:r>
          </a:p>
          <a:p>
            <a:endParaRPr lang="en-US" dirty="0"/>
          </a:p>
        </p:txBody>
      </p:sp>
    </p:spTree>
    <p:extLst>
      <p:ext uri="{BB962C8B-B14F-4D97-AF65-F5344CB8AC3E}">
        <p14:creationId xmlns:p14="http://schemas.microsoft.com/office/powerpoint/2010/main" val="3310076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Danger signs in postpartum period (mother)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Excessive </a:t>
            </a:r>
            <a:r>
              <a:rPr lang="en-US" dirty="0"/>
              <a:t>bleeding </a:t>
            </a:r>
          </a:p>
          <a:p>
            <a:pPr lvl="0"/>
            <a:r>
              <a:rPr lang="en-US" dirty="0"/>
              <a:t>Fever </a:t>
            </a:r>
          </a:p>
          <a:p>
            <a:pPr lvl="0"/>
            <a:r>
              <a:rPr lang="en-US" dirty="0"/>
              <a:t>Foul smelling discharge </a:t>
            </a:r>
          </a:p>
          <a:p>
            <a:pPr lvl="0"/>
            <a:r>
              <a:rPr lang="en-US" dirty="0"/>
              <a:t> Abdominal cramps or pains </a:t>
            </a:r>
          </a:p>
          <a:p>
            <a:pPr lvl="0"/>
            <a:r>
              <a:rPr lang="en-US" dirty="0"/>
              <a:t> Painful breasts or cracked nipples </a:t>
            </a:r>
          </a:p>
          <a:p>
            <a:pPr lvl="0"/>
            <a:r>
              <a:rPr lang="en-US" dirty="0"/>
              <a:t> Mental disturbances </a:t>
            </a:r>
          </a:p>
          <a:p>
            <a:pPr lvl="0"/>
            <a:r>
              <a:rPr lang="en-US" dirty="0"/>
              <a:t>Extreme fatigue </a:t>
            </a:r>
          </a:p>
          <a:p>
            <a:pPr lvl="0"/>
            <a:r>
              <a:rPr lang="en-US" dirty="0"/>
              <a:t>Facial or hand swelling </a:t>
            </a:r>
          </a:p>
          <a:p>
            <a:pPr lvl="0"/>
            <a:r>
              <a:rPr lang="en-US" dirty="0"/>
              <a:t>Headaches </a:t>
            </a:r>
          </a:p>
          <a:p>
            <a:pPr lvl="0"/>
            <a:r>
              <a:rPr lang="en-US" dirty="0"/>
              <a:t>Convulsions </a:t>
            </a:r>
          </a:p>
          <a:p>
            <a:pPr lvl="0"/>
            <a:r>
              <a:rPr lang="en-US" dirty="0"/>
              <a:t>Painful calf muscles </a:t>
            </a:r>
          </a:p>
          <a:p>
            <a:pPr>
              <a:buNone/>
            </a:pPr>
            <a:endParaRPr lang="en-US" dirty="0"/>
          </a:p>
        </p:txBody>
      </p:sp>
    </p:spTree>
    <p:extLst>
      <p:ext uri="{BB962C8B-B14F-4D97-AF65-F5344CB8AC3E}">
        <p14:creationId xmlns:p14="http://schemas.microsoft.com/office/powerpoint/2010/main" val="3311753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Danger signs in postpartum period (newborn)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Fast breathing(more than 60 breaths/minute) </a:t>
            </a:r>
          </a:p>
          <a:p>
            <a:r>
              <a:rPr lang="en-US" dirty="0" smtClean="0"/>
              <a:t>Slow </a:t>
            </a:r>
            <a:r>
              <a:rPr lang="en-US" dirty="0"/>
              <a:t>breathing less than 30 breaths per minute </a:t>
            </a:r>
          </a:p>
          <a:p>
            <a:r>
              <a:rPr lang="en-US" dirty="0" smtClean="0"/>
              <a:t> </a:t>
            </a:r>
            <a:r>
              <a:rPr lang="en-US" dirty="0"/>
              <a:t>Severe chest in-drawing - Grunting </a:t>
            </a:r>
          </a:p>
          <a:p>
            <a:r>
              <a:rPr lang="en-US" dirty="0" smtClean="0"/>
              <a:t> </a:t>
            </a:r>
            <a:r>
              <a:rPr lang="en-US" dirty="0"/>
              <a:t>Umbilicus draining pus /redness extending to skin </a:t>
            </a:r>
          </a:p>
          <a:p>
            <a:r>
              <a:rPr lang="en-US" dirty="0" smtClean="0"/>
              <a:t>Floppy </a:t>
            </a:r>
            <a:r>
              <a:rPr lang="en-US" dirty="0"/>
              <a:t>or stiff </a:t>
            </a:r>
          </a:p>
          <a:p>
            <a:r>
              <a:rPr lang="en-US" dirty="0" smtClean="0"/>
              <a:t>Fever(temp </a:t>
            </a:r>
            <a:r>
              <a:rPr lang="en-US" dirty="0"/>
              <a:t>38 degree c and above </a:t>
            </a:r>
          </a:p>
          <a:p>
            <a:r>
              <a:rPr lang="en-US" dirty="0" smtClean="0"/>
              <a:t>Convulsions </a:t>
            </a:r>
            <a:endParaRPr lang="en-US" dirty="0"/>
          </a:p>
          <a:p>
            <a:r>
              <a:rPr lang="en-US" dirty="0" smtClean="0"/>
              <a:t> </a:t>
            </a:r>
            <a:r>
              <a:rPr lang="en-US" dirty="0"/>
              <a:t>More than 10 skin pustules </a:t>
            </a:r>
          </a:p>
          <a:p>
            <a:r>
              <a:rPr lang="en-US" dirty="0" smtClean="0"/>
              <a:t>Bleeding </a:t>
            </a:r>
            <a:r>
              <a:rPr lang="en-US" dirty="0"/>
              <a:t>from stump/cut </a:t>
            </a:r>
          </a:p>
          <a:p>
            <a:endParaRPr lang="en-US" dirty="0"/>
          </a:p>
        </p:txBody>
      </p:sp>
    </p:spTree>
    <p:extLst>
      <p:ext uri="{BB962C8B-B14F-4D97-AF65-F5344CB8AC3E}">
        <p14:creationId xmlns:p14="http://schemas.microsoft.com/office/powerpoint/2010/main" val="241624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DANGER SIGNS DURING POSTPARTUM</a:t>
            </a:r>
            <a:endParaRPr lang="en-US" dirty="0"/>
          </a:p>
        </p:txBody>
      </p:sp>
      <p:sp>
        <p:nvSpPr>
          <p:cNvPr id="3" name="Content Placeholder 2"/>
          <p:cNvSpPr>
            <a:spLocks noGrp="1"/>
          </p:cNvSpPr>
          <p:nvPr>
            <p:ph sz="half" idx="1"/>
          </p:nvPr>
        </p:nvSpPr>
        <p:spPr/>
        <p:txBody>
          <a:bodyPr>
            <a:noAutofit/>
          </a:bodyPr>
          <a:lstStyle/>
          <a:p>
            <a:pPr lvl="0"/>
            <a:r>
              <a:rPr lang="en-US" sz="3200" dirty="0" smtClean="0"/>
              <a:t>Excessive bleeding </a:t>
            </a:r>
          </a:p>
          <a:p>
            <a:pPr lvl="0"/>
            <a:r>
              <a:rPr lang="en-US" sz="3200" dirty="0" smtClean="0"/>
              <a:t>Fever </a:t>
            </a:r>
          </a:p>
          <a:p>
            <a:pPr lvl="0"/>
            <a:r>
              <a:rPr lang="en-US" sz="3200" dirty="0" smtClean="0"/>
              <a:t>Foul smelling discharge </a:t>
            </a:r>
          </a:p>
          <a:p>
            <a:pPr lvl="0"/>
            <a:r>
              <a:rPr lang="en-US" sz="3200" dirty="0" smtClean="0"/>
              <a:t> Abdominal cramps or pains </a:t>
            </a:r>
          </a:p>
          <a:p>
            <a:pPr lvl="0"/>
            <a:r>
              <a:rPr lang="en-US" sz="3200" dirty="0" smtClean="0"/>
              <a:t> Painful breasts or cracked nipples </a:t>
            </a:r>
          </a:p>
          <a:p>
            <a:pPr lvl="0">
              <a:buNone/>
            </a:pPr>
            <a:r>
              <a:rPr lang="en-US" sz="3200" dirty="0" smtClean="0"/>
              <a:t> </a:t>
            </a:r>
            <a:endParaRPr lang="en-US" sz="3200" dirty="0"/>
          </a:p>
        </p:txBody>
      </p:sp>
      <p:sp>
        <p:nvSpPr>
          <p:cNvPr id="4" name="Content Placeholder 3"/>
          <p:cNvSpPr>
            <a:spLocks noGrp="1"/>
          </p:cNvSpPr>
          <p:nvPr>
            <p:ph sz="half" idx="2"/>
          </p:nvPr>
        </p:nvSpPr>
        <p:spPr/>
        <p:txBody>
          <a:bodyPr>
            <a:normAutofit/>
          </a:bodyPr>
          <a:lstStyle/>
          <a:p>
            <a:pPr lvl="0"/>
            <a:r>
              <a:rPr lang="en-US" sz="3200" dirty="0" smtClean="0"/>
              <a:t>Mental disturbances </a:t>
            </a:r>
          </a:p>
          <a:p>
            <a:pPr lvl="0"/>
            <a:r>
              <a:rPr lang="en-US" sz="3200" dirty="0" smtClean="0"/>
              <a:t>Extreme fatigue </a:t>
            </a:r>
          </a:p>
          <a:p>
            <a:pPr lvl="0"/>
            <a:r>
              <a:rPr lang="en-US" sz="3200" dirty="0" smtClean="0"/>
              <a:t>Facial or hand swelling </a:t>
            </a:r>
          </a:p>
          <a:p>
            <a:pPr lvl="0"/>
            <a:r>
              <a:rPr lang="en-US" sz="3200" dirty="0" smtClean="0"/>
              <a:t>Headaches </a:t>
            </a:r>
          </a:p>
          <a:p>
            <a:pPr lvl="0"/>
            <a:r>
              <a:rPr lang="en-US" sz="3200" dirty="0" smtClean="0"/>
              <a:t>Convulsions </a:t>
            </a:r>
          </a:p>
          <a:p>
            <a:pPr lvl="0"/>
            <a:r>
              <a:rPr lang="en-US" sz="3200" dirty="0" smtClean="0"/>
              <a:t>Painful calf muscles </a:t>
            </a:r>
          </a:p>
          <a:p>
            <a:endParaRPr lang="en-US" sz="3200" dirty="0"/>
          </a:p>
        </p:txBody>
      </p:sp>
    </p:spTree>
    <p:extLst>
      <p:ext uri="{BB962C8B-B14F-4D97-AF65-F5344CB8AC3E}">
        <p14:creationId xmlns:p14="http://schemas.microsoft.com/office/powerpoint/2010/main" val="1388689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Health promotion,</a:t>
            </a:r>
            <a:br>
              <a:rPr lang="en-US" b="1" i="1"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Advice </a:t>
            </a:r>
            <a:r>
              <a:rPr lang="en-US" dirty="0"/>
              <a:t>on personal hygiene, rest, nutrition, family planning, malaria, worm infestations, HIV/AIDS and PMTCT. </a:t>
            </a:r>
          </a:p>
          <a:p>
            <a:pPr lvl="0"/>
            <a:r>
              <a:rPr lang="en-US" dirty="0"/>
              <a:t>Give advice on safer sex. </a:t>
            </a:r>
            <a:endParaRPr lang="en-US" dirty="0" smtClean="0"/>
          </a:p>
          <a:p>
            <a:pPr lvl="0"/>
            <a:r>
              <a:rPr lang="en-US" dirty="0" smtClean="0"/>
              <a:t>Advise </a:t>
            </a:r>
            <a:r>
              <a:rPr lang="en-US" dirty="0"/>
              <a:t>women to stop the use of </a:t>
            </a:r>
            <a:r>
              <a:rPr lang="en-US" dirty="0" smtClean="0"/>
              <a:t>tobacco</a:t>
            </a:r>
            <a:endParaRPr lang="en-US" dirty="0"/>
          </a:p>
          <a:p>
            <a:pPr lvl="0"/>
            <a:r>
              <a:rPr lang="en-US" dirty="0"/>
              <a:t>Counsel on breast-feeding of the last born child</a:t>
            </a:r>
            <a:r>
              <a:rPr lang="en-US" dirty="0" smtClean="0"/>
              <a:t>;</a:t>
            </a:r>
            <a:endParaRPr lang="en-US" dirty="0"/>
          </a:p>
          <a:p>
            <a:pPr lvl="0"/>
            <a:r>
              <a:rPr lang="en-US" dirty="0"/>
              <a:t>Counsel on exclusive and early initiation of breast-feeding </a:t>
            </a:r>
            <a:r>
              <a:rPr lang="en-US" dirty="0" smtClean="0"/>
              <a:t>Counsel </a:t>
            </a:r>
            <a:r>
              <a:rPr lang="en-US" dirty="0"/>
              <a:t>on the signs of labour </a:t>
            </a:r>
            <a:endParaRPr lang="en-US" dirty="0" smtClean="0"/>
          </a:p>
          <a:p>
            <a:pPr lvl="0"/>
            <a:r>
              <a:rPr lang="en-US" dirty="0" smtClean="0"/>
              <a:t>In </a:t>
            </a:r>
            <a:r>
              <a:rPr lang="en-US" dirty="0"/>
              <a:t>case of an emergency home delivery the mother should be encouraged to visit the health facility within 48 hrs for a postnatal check-up </a:t>
            </a:r>
          </a:p>
          <a:p>
            <a:endParaRPr lang="en-US" dirty="0"/>
          </a:p>
        </p:txBody>
      </p:sp>
    </p:spTree>
    <p:extLst>
      <p:ext uri="{BB962C8B-B14F-4D97-AF65-F5344CB8AC3E}">
        <p14:creationId xmlns:p14="http://schemas.microsoft.com/office/powerpoint/2010/main" val="3281260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Health promotion,</a:t>
            </a:r>
            <a:br>
              <a:rPr lang="en-US" b="1" i="1" dirty="0" smtClean="0"/>
            </a:br>
            <a:endParaRPr lang="en-US" dirty="0"/>
          </a:p>
        </p:txBody>
      </p:sp>
      <p:sp>
        <p:nvSpPr>
          <p:cNvPr id="3" name="Content Placeholder 2"/>
          <p:cNvSpPr>
            <a:spLocks noGrp="1"/>
          </p:cNvSpPr>
          <p:nvPr>
            <p:ph idx="1"/>
          </p:nvPr>
        </p:nvSpPr>
        <p:spPr/>
        <p:txBody>
          <a:bodyPr>
            <a:normAutofit fontScale="40000" lnSpcReduction="20000"/>
          </a:bodyPr>
          <a:lstStyle/>
          <a:p>
            <a:r>
              <a:rPr lang="en-US" sz="6000" b="1" i="1" dirty="0"/>
              <a:t>questions and answers, and scheduling the next appointment </a:t>
            </a:r>
            <a:endParaRPr lang="en-US" sz="6000" dirty="0"/>
          </a:p>
          <a:p>
            <a:pPr lvl="0"/>
            <a:endParaRPr lang="en-US" dirty="0" smtClean="0"/>
          </a:p>
          <a:p>
            <a:pPr lvl="0">
              <a:buNone/>
            </a:pPr>
            <a:r>
              <a:rPr lang="en-US" sz="5900" dirty="0" smtClean="0"/>
              <a:t>Request </a:t>
            </a:r>
            <a:r>
              <a:rPr lang="en-US" sz="5900" dirty="0"/>
              <a:t>the woman to record when she notes the first foetal movement </a:t>
            </a:r>
          </a:p>
          <a:p>
            <a:pPr lvl="0"/>
            <a:r>
              <a:rPr lang="en-US" sz="5900" dirty="0"/>
              <a:t>Questions &amp; answers: time for free communication </a:t>
            </a:r>
          </a:p>
          <a:p>
            <a:pPr lvl="0"/>
            <a:r>
              <a:rPr lang="en-US" sz="5900" dirty="0"/>
              <a:t>Advise the woman to bring her partner (or a family member or friend) to later ANC visits so that they can be involved in the activities and can learn how to support the woman throughout her pregnancy, childbirth and postnatal period </a:t>
            </a:r>
          </a:p>
          <a:p>
            <a:pPr lvl="0"/>
            <a:r>
              <a:rPr lang="en-US" sz="5900" dirty="0"/>
              <a:t>Schedule appointment as per recommendations (state date, and hour). This should be written in the woman’s antenatal card and in the clinic’s appointment book. </a:t>
            </a:r>
          </a:p>
          <a:p>
            <a:r>
              <a:rPr lang="en-US" dirty="0"/>
              <a:t> </a:t>
            </a:r>
          </a:p>
          <a:p>
            <a:endParaRPr lang="en-US" dirty="0"/>
          </a:p>
        </p:txBody>
      </p:sp>
    </p:spTree>
    <p:extLst>
      <p:ext uri="{BB962C8B-B14F-4D97-AF65-F5344CB8AC3E}">
        <p14:creationId xmlns:p14="http://schemas.microsoft.com/office/powerpoint/2010/main" val="1241368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Second Visit: </a:t>
            </a:r>
            <a:r>
              <a:rPr lang="en-US" dirty="0"/>
              <a:t> </a:t>
            </a:r>
          </a:p>
          <a:p>
            <a:pPr>
              <a:buNone/>
            </a:pPr>
            <a:r>
              <a:rPr lang="en-US" b="1" i="1" dirty="0" smtClean="0"/>
              <a:t>a</a:t>
            </a:r>
            <a:r>
              <a:rPr lang="en-US" b="1" i="1" dirty="0"/>
              <a:t>) Obtain information on: </a:t>
            </a:r>
            <a:endParaRPr lang="en-US" dirty="0"/>
          </a:p>
          <a:p>
            <a:pPr lvl="0"/>
            <a:r>
              <a:rPr lang="en-US" dirty="0"/>
              <a:t>Personal history </a:t>
            </a:r>
          </a:p>
          <a:p>
            <a:pPr lvl="0"/>
            <a:r>
              <a:rPr lang="en-US" dirty="0"/>
              <a:t>Note any changes since first visit </a:t>
            </a:r>
          </a:p>
          <a:p>
            <a:pPr lvl="0"/>
            <a:r>
              <a:rPr lang="en-US" dirty="0"/>
              <a:t>Check-up on habits: smoking, alcohol, other </a:t>
            </a:r>
          </a:p>
          <a:p>
            <a:endParaRPr lang="en-US" dirty="0"/>
          </a:p>
        </p:txBody>
      </p:sp>
    </p:spTree>
    <p:extLst>
      <p:ext uri="{BB962C8B-B14F-4D97-AF65-F5344CB8AC3E}">
        <p14:creationId xmlns:p14="http://schemas.microsoft.com/office/powerpoint/2010/main" val="5428735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Present pregnancy </a:t>
            </a:r>
            <a:endParaRPr lang="en-US" dirty="0"/>
          </a:p>
          <a:p>
            <a:pPr lvl="0"/>
            <a:r>
              <a:rPr lang="en-US" dirty="0"/>
              <a:t>Note abnormal changes in body features or physical capacity (e.g. peripheral swelling, shortness of breath), observed by the woman herself, by her partner, or other family members </a:t>
            </a:r>
          </a:p>
          <a:p>
            <a:pPr lvl="0"/>
            <a:r>
              <a:rPr lang="en-US" dirty="0"/>
              <a:t>Record symptoms and events since first visit: e.g. pain, bleeding, vaginal discharge (amniotic fluid or any other), and manage appropriately </a:t>
            </a:r>
          </a:p>
          <a:p>
            <a:pPr lvl="0"/>
            <a:r>
              <a:rPr lang="en-US" dirty="0"/>
              <a:t>Check for signs and symptoms of anaemia. </a:t>
            </a:r>
          </a:p>
          <a:p>
            <a:pPr lvl="0"/>
            <a:r>
              <a:rPr lang="en-US" dirty="0"/>
              <a:t>Note foetal movements; record time of first recognition </a:t>
            </a:r>
          </a:p>
          <a:p>
            <a:pPr lvl="0"/>
            <a:r>
              <a:rPr lang="en-US" dirty="0"/>
              <a:t>Review the </a:t>
            </a:r>
            <a:r>
              <a:rPr lang="en-US" dirty="0" err="1"/>
              <a:t>individualised</a:t>
            </a:r>
            <a:r>
              <a:rPr lang="en-US" dirty="0"/>
              <a:t> birth plan </a:t>
            </a:r>
          </a:p>
          <a:p>
            <a:endParaRPr lang="en-US" dirty="0"/>
          </a:p>
        </p:txBody>
      </p:sp>
    </p:spTree>
    <p:extLst>
      <p:ext uri="{BB962C8B-B14F-4D97-AF65-F5344CB8AC3E}">
        <p14:creationId xmlns:p14="http://schemas.microsoft.com/office/powerpoint/2010/main" val="4130582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sz="5100" b="1" dirty="0"/>
              <a:t>Obstetric history </a:t>
            </a:r>
            <a:endParaRPr lang="en-US" sz="5100" dirty="0"/>
          </a:p>
          <a:p>
            <a:r>
              <a:rPr lang="en-US" sz="5100" dirty="0"/>
              <a:t>Review relevant issues of obstetric history as recorded at first visit. </a:t>
            </a:r>
          </a:p>
          <a:p>
            <a:r>
              <a:rPr lang="en-US" sz="5100" b="1" dirty="0"/>
              <a:t>Medical history </a:t>
            </a:r>
            <a:endParaRPr lang="en-US" sz="5100" dirty="0"/>
          </a:p>
          <a:p>
            <a:pPr lvl="0"/>
            <a:r>
              <a:rPr lang="en-US" sz="5100" dirty="0"/>
              <a:t>Review relevant issues of medical history as recorded at first visit </a:t>
            </a:r>
          </a:p>
          <a:p>
            <a:pPr lvl="0"/>
            <a:r>
              <a:rPr lang="en-US" sz="5100" dirty="0"/>
              <a:t>Note any inter-current diseases, injuries, or other conditions since first visit </a:t>
            </a:r>
          </a:p>
          <a:p>
            <a:pPr lvl="0"/>
            <a:r>
              <a:rPr lang="en-US" sz="5100" dirty="0"/>
              <a:t>Note intake of medicines, e.g. anti-TB, ARTs and check on compliance </a:t>
            </a:r>
          </a:p>
          <a:p>
            <a:pPr lvl="0"/>
            <a:r>
              <a:rPr lang="en-US" sz="5100" dirty="0"/>
              <a:t>Iron and </a:t>
            </a:r>
            <a:r>
              <a:rPr lang="en-US" sz="5100" dirty="0" err="1"/>
              <a:t>folate</a:t>
            </a:r>
            <a:r>
              <a:rPr lang="en-US" sz="5100" dirty="0"/>
              <a:t> intake: check on compliance </a:t>
            </a:r>
          </a:p>
          <a:p>
            <a:pPr lvl="0"/>
            <a:r>
              <a:rPr lang="en-US" sz="5100" dirty="0"/>
              <a:t>Note other medical consultations, hospitalization or sick-leave since last visit </a:t>
            </a:r>
          </a:p>
          <a:p>
            <a:endParaRPr lang="en-US" dirty="0"/>
          </a:p>
        </p:txBody>
      </p:sp>
    </p:spTree>
    <p:extLst>
      <p:ext uri="{BB962C8B-B14F-4D97-AF65-F5344CB8AC3E}">
        <p14:creationId xmlns:p14="http://schemas.microsoft.com/office/powerpoint/2010/main" val="205785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preparation</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600200"/>
            <a:ext cx="6705600" cy="5029200"/>
          </a:xfrm>
          <a:prstGeom prst="rect">
            <a:avLst/>
          </a:prstGeom>
          <a:noFill/>
          <a:ln w="9525">
            <a:noFill/>
            <a:miter lim="800000"/>
            <a:headEnd/>
            <a:tailEnd/>
          </a:ln>
          <a:effectLst/>
        </p:spPr>
      </p:pic>
    </p:spTree>
    <p:extLst>
      <p:ext uri="{BB962C8B-B14F-4D97-AF65-F5344CB8AC3E}">
        <p14:creationId xmlns:p14="http://schemas.microsoft.com/office/powerpoint/2010/main" val="2086698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i="1" dirty="0"/>
              <a:t>) Perform physical examination </a:t>
            </a:r>
            <a:endParaRPr lang="en-US" dirty="0"/>
          </a:p>
          <a:p>
            <a:pPr lvl="0"/>
            <a:r>
              <a:rPr lang="en-US" dirty="0"/>
              <a:t>Measure blood pressure and pulse </a:t>
            </a:r>
          </a:p>
          <a:p>
            <a:pPr lvl="0"/>
            <a:r>
              <a:rPr lang="en-US" dirty="0"/>
              <a:t>Fundal height </a:t>
            </a:r>
          </a:p>
          <a:p>
            <a:pPr lvl="0"/>
            <a:r>
              <a:rPr lang="en-US" dirty="0"/>
              <a:t>Oedema </a:t>
            </a:r>
          </a:p>
          <a:p>
            <a:pPr lvl="0"/>
            <a:r>
              <a:rPr lang="en-US" dirty="0"/>
              <a:t>Other signs of disease: shortness of breath, coughing, others. </a:t>
            </a:r>
          </a:p>
          <a:p>
            <a:pPr lvl="0"/>
            <a:r>
              <a:rPr lang="en-US" dirty="0"/>
              <a:t>Vaginal examination: do only if indicated. If patient is bleeding or spotting, do not perform vaginal examination but refer for further management. </a:t>
            </a:r>
          </a:p>
          <a:p>
            <a:r>
              <a:rPr lang="en-US" dirty="0"/>
              <a:t> </a:t>
            </a:r>
          </a:p>
          <a:p>
            <a:endParaRPr lang="en-US" dirty="0"/>
          </a:p>
        </p:txBody>
      </p:sp>
    </p:spTree>
    <p:extLst>
      <p:ext uri="{BB962C8B-B14F-4D97-AF65-F5344CB8AC3E}">
        <p14:creationId xmlns:p14="http://schemas.microsoft.com/office/powerpoint/2010/main" val="3137298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Perform the following tests: </a:t>
            </a:r>
            <a:endParaRPr lang="en-US" dirty="0"/>
          </a:p>
          <a:p>
            <a:pPr lvl="0"/>
            <a:r>
              <a:rPr lang="en-US" dirty="0"/>
              <a:t>Urine: repeat multiple dipstick test to detect urinary-tract infection, </a:t>
            </a:r>
            <a:r>
              <a:rPr lang="en-US" dirty="0" err="1"/>
              <a:t>proteinuria</a:t>
            </a:r>
            <a:r>
              <a:rPr lang="en-US" dirty="0"/>
              <a:t>, and sugar </a:t>
            </a:r>
          </a:p>
          <a:p>
            <a:pPr lvl="0"/>
            <a:r>
              <a:rPr lang="en-US" dirty="0"/>
              <a:t>Blood: repeat </a:t>
            </a:r>
            <a:r>
              <a:rPr lang="en-US" dirty="0" err="1"/>
              <a:t>Hb</a:t>
            </a:r>
            <a:r>
              <a:rPr lang="en-US" dirty="0"/>
              <a:t> if </a:t>
            </a:r>
            <a:r>
              <a:rPr lang="en-US" dirty="0" err="1"/>
              <a:t>Hb</a:t>
            </a:r>
            <a:r>
              <a:rPr lang="en-US" dirty="0"/>
              <a:t> at first visit was below 7.0 g/m1 or signs of anaemia are detected on examination. </a:t>
            </a:r>
          </a:p>
          <a:p>
            <a:r>
              <a:rPr lang="en-US" dirty="0" smtClean="0"/>
              <a:t> </a:t>
            </a:r>
          </a:p>
          <a:p>
            <a:endParaRPr lang="en-US" dirty="0"/>
          </a:p>
        </p:txBody>
      </p:sp>
    </p:spTree>
    <p:extLst>
      <p:ext uri="{BB962C8B-B14F-4D97-AF65-F5344CB8AC3E}">
        <p14:creationId xmlns:p14="http://schemas.microsoft.com/office/powerpoint/2010/main" val="2110164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i="1" dirty="0" smtClean="0"/>
              <a:t> </a:t>
            </a:r>
            <a:r>
              <a:rPr lang="en-US" b="1" i="1" dirty="0"/>
              <a:t>Implement the following interventions: </a:t>
            </a:r>
            <a:endParaRPr lang="en-US" dirty="0"/>
          </a:p>
          <a:p>
            <a:pPr lvl="0"/>
            <a:r>
              <a:rPr lang="en-US" dirty="0"/>
              <a:t>Iron: continue; if </a:t>
            </a:r>
            <a:r>
              <a:rPr lang="en-US" dirty="0" err="1"/>
              <a:t>Hb</a:t>
            </a:r>
            <a:r>
              <a:rPr lang="en-US" dirty="0"/>
              <a:t> is &lt;7.0 g/ml, consider further investigations </a:t>
            </a:r>
          </a:p>
          <a:p>
            <a:pPr lvl="0"/>
            <a:r>
              <a:rPr lang="en-US" dirty="0"/>
              <a:t>If </a:t>
            </a:r>
            <a:r>
              <a:rPr lang="en-US" dirty="0" err="1"/>
              <a:t>bacteriuria</a:t>
            </a:r>
            <a:r>
              <a:rPr lang="en-US" dirty="0"/>
              <a:t> was treated at first visit and test is still positive, consider culture, change treatment and/or refer </a:t>
            </a:r>
          </a:p>
          <a:p>
            <a:pPr lvl="0"/>
            <a:r>
              <a:rPr lang="en-US" dirty="0"/>
              <a:t>Tetanus toxoid in line with national guidelines </a:t>
            </a:r>
          </a:p>
          <a:p>
            <a:pPr lvl="0"/>
            <a:r>
              <a:rPr lang="en-US" dirty="0"/>
              <a:t>In malaria endemic areas: administer </a:t>
            </a:r>
            <a:r>
              <a:rPr lang="en-US" dirty="0" err="1"/>
              <a:t>sufadoxine</a:t>
            </a:r>
            <a:r>
              <a:rPr lang="en-US" dirty="0"/>
              <a:t>/</a:t>
            </a:r>
            <a:r>
              <a:rPr lang="en-US" dirty="0" err="1"/>
              <a:t>pyrimethamine</a:t>
            </a:r>
            <a:r>
              <a:rPr lang="en-US" dirty="0"/>
              <a:t> as per national guidelines </a:t>
            </a:r>
          </a:p>
          <a:p>
            <a:pPr lvl="0"/>
            <a:r>
              <a:rPr lang="en-US" dirty="0"/>
              <a:t>Administer </a:t>
            </a:r>
            <a:r>
              <a:rPr lang="en-US" dirty="0" err="1"/>
              <a:t>mebendazole</a:t>
            </a:r>
            <a:r>
              <a:rPr lang="en-US" dirty="0"/>
              <a:t> 500mg stat after 1st trimester </a:t>
            </a:r>
          </a:p>
          <a:p>
            <a:endParaRPr lang="en-US" dirty="0"/>
          </a:p>
        </p:txBody>
      </p:sp>
    </p:spTree>
    <p:extLst>
      <p:ext uri="{BB962C8B-B14F-4D97-AF65-F5344CB8AC3E}">
        <p14:creationId xmlns:p14="http://schemas.microsoft.com/office/powerpoint/2010/main" val="140604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i="1" dirty="0"/>
              <a:t>Re-assess for complications and possible referral </a:t>
            </a:r>
            <a:endParaRPr lang="en-US" dirty="0"/>
          </a:p>
          <a:p>
            <a:r>
              <a:rPr lang="en-US" dirty="0"/>
              <a:t>Reassess whether the woman has developed any new complications since first visit, and refer/manage appropriately </a:t>
            </a:r>
          </a:p>
          <a:p>
            <a:r>
              <a:rPr lang="en-US" dirty="0" err="1"/>
              <a:t>Hb</a:t>
            </a:r>
            <a:r>
              <a:rPr lang="en-US" dirty="0"/>
              <a:t> &lt;7.0 g/ml at first and present (second) visit </a:t>
            </a:r>
          </a:p>
          <a:p>
            <a:r>
              <a:rPr lang="en-US" dirty="0"/>
              <a:t>APH / spotting </a:t>
            </a:r>
          </a:p>
          <a:p>
            <a:r>
              <a:rPr lang="en-US" dirty="0"/>
              <a:t> high blood pressure (&gt;140/90 mm Hg): </a:t>
            </a:r>
          </a:p>
          <a:p>
            <a:r>
              <a:rPr lang="en-US" dirty="0"/>
              <a:t>foetal growth restriction </a:t>
            </a:r>
          </a:p>
          <a:p>
            <a:r>
              <a:rPr lang="en-US" dirty="0"/>
              <a:t> gestation diabetes </a:t>
            </a:r>
          </a:p>
          <a:p>
            <a:r>
              <a:rPr lang="en-US" dirty="0"/>
              <a:t>reduced foetal movement </a:t>
            </a:r>
          </a:p>
          <a:p>
            <a:r>
              <a:rPr lang="en-US" dirty="0" err="1"/>
              <a:t>polyhydramnios</a:t>
            </a:r>
            <a:r>
              <a:rPr lang="en-US" dirty="0"/>
              <a:t> </a:t>
            </a:r>
          </a:p>
          <a:p>
            <a:r>
              <a:rPr lang="en-US" dirty="0"/>
              <a:t> malnutrition </a:t>
            </a:r>
          </a:p>
          <a:p>
            <a:r>
              <a:rPr lang="en-US" dirty="0"/>
              <a:t>opportunistic infections </a:t>
            </a:r>
          </a:p>
          <a:p>
            <a:r>
              <a:rPr lang="en-US" dirty="0"/>
              <a:t>any other alarming symptoms or signs </a:t>
            </a:r>
          </a:p>
          <a:p>
            <a:endParaRPr lang="en-US" dirty="0"/>
          </a:p>
        </p:txBody>
      </p:sp>
    </p:spTree>
    <p:extLst>
      <p:ext uri="{BB962C8B-B14F-4D97-AF65-F5344CB8AC3E}">
        <p14:creationId xmlns:p14="http://schemas.microsoft.com/office/powerpoint/2010/main" val="1823075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The third visit: </a:t>
            </a:r>
            <a:endParaRPr lang="en-US" dirty="0"/>
          </a:p>
          <a:p>
            <a:r>
              <a:rPr lang="en-US" dirty="0"/>
              <a:t> </a:t>
            </a:r>
          </a:p>
          <a:p>
            <a:r>
              <a:rPr lang="en-US" b="1" dirty="0"/>
              <a:t>Contents of the third visit </a:t>
            </a:r>
            <a:endParaRPr lang="en-US" dirty="0"/>
          </a:p>
          <a:p>
            <a:r>
              <a:rPr lang="en-US" b="1" i="1" dirty="0"/>
              <a:t>a) Obtain information on: </a:t>
            </a:r>
            <a:endParaRPr lang="en-US" dirty="0"/>
          </a:p>
          <a:p>
            <a:r>
              <a:rPr lang="en-US" b="1" dirty="0"/>
              <a:t>Personal history </a:t>
            </a:r>
            <a:endParaRPr lang="en-US" dirty="0"/>
          </a:p>
          <a:p>
            <a:r>
              <a:rPr lang="en-US" dirty="0"/>
              <a:t>Note any changes since second visit </a:t>
            </a:r>
          </a:p>
          <a:p>
            <a:r>
              <a:rPr lang="en-US" dirty="0"/>
              <a:t>Check-up on habits: smoking, alcohol, other </a:t>
            </a:r>
          </a:p>
          <a:p>
            <a:r>
              <a:rPr lang="en-US" b="1" dirty="0"/>
              <a:t> </a:t>
            </a:r>
            <a:endParaRPr lang="en-US" dirty="0"/>
          </a:p>
        </p:txBody>
      </p:sp>
    </p:spTree>
    <p:extLst>
      <p:ext uri="{BB962C8B-B14F-4D97-AF65-F5344CB8AC3E}">
        <p14:creationId xmlns:p14="http://schemas.microsoft.com/office/powerpoint/2010/main" val="4985968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Present pregnancy </a:t>
            </a:r>
            <a:endParaRPr lang="en-US" dirty="0" smtClean="0"/>
          </a:p>
          <a:p>
            <a:r>
              <a:rPr lang="en-US" dirty="0" smtClean="0"/>
              <a:t>Note abnormal changes in body features or physical capacity (e.g. peripheral swelling, shortness of breath), observed by the woman herself, by her partner, or other family members </a:t>
            </a:r>
          </a:p>
          <a:p>
            <a:r>
              <a:rPr lang="en-US" dirty="0" smtClean="0"/>
              <a:t>Record symptoms and events since second visit: e.g. pain, bleeding, vaginal discharge (amniotic fluid or any other), and manage appropriately </a:t>
            </a:r>
          </a:p>
          <a:p>
            <a:r>
              <a:rPr lang="en-US" dirty="0" smtClean="0"/>
              <a:t>Check for signs and symptoms of anaemia. </a:t>
            </a:r>
          </a:p>
          <a:p>
            <a:r>
              <a:rPr lang="en-US" dirty="0" smtClean="0"/>
              <a:t>Note foetal movements </a:t>
            </a:r>
          </a:p>
          <a:p>
            <a:r>
              <a:rPr lang="en-US" dirty="0" smtClean="0"/>
              <a:t>Review the </a:t>
            </a:r>
            <a:r>
              <a:rPr lang="en-US" dirty="0" err="1" smtClean="0"/>
              <a:t>individualised</a:t>
            </a:r>
            <a:r>
              <a:rPr lang="en-US" dirty="0" smtClean="0"/>
              <a:t> birth plan </a:t>
            </a:r>
          </a:p>
          <a:p>
            <a:endParaRPr lang="en-US" dirty="0" smtClean="0"/>
          </a:p>
          <a:p>
            <a:endParaRPr lang="en-US" dirty="0"/>
          </a:p>
        </p:txBody>
      </p:sp>
    </p:spTree>
    <p:extLst>
      <p:ext uri="{BB962C8B-B14F-4D97-AF65-F5344CB8AC3E}">
        <p14:creationId xmlns:p14="http://schemas.microsoft.com/office/powerpoint/2010/main" val="571662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Obstetric history</a:t>
            </a:r>
            <a:endParaRPr lang="en-US" dirty="0"/>
          </a:p>
          <a:p>
            <a:pPr>
              <a:buNone/>
            </a:pPr>
            <a:r>
              <a:rPr lang="en-US" b="1" dirty="0"/>
              <a:t> </a:t>
            </a:r>
            <a:endParaRPr lang="en-US" dirty="0"/>
          </a:p>
          <a:p>
            <a:pPr>
              <a:buNone/>
            </a:pPr>
            <a:r>
              <a:rPr lang="en-US" dirty="0"/>
              <a:t>Review relevant issues of obstetric history as recorded at first visit. </a:t>
            </a:r>
          </a:p>
          <a:p>
            <a:pPr>
              <a:buNone/>
            </a:pPr>
            <a:r>
              <a:rPr lang="en-US" b="1" dirty="0"/>
              <a:t>Medical history </a:t>
            </a:r>
            <a:endParaRPr lang="en-US" dirty="0"/>
          </a:p>
          <a:p>
            <a:pPr lvl="0"/>
            <a:r>
              <a:rPr lang="en-US" dirty="0"/>
              <a:t>Review relevant issues of medical history as recorded at first and second visit </a:t>
            </a:r>
          </a:p>
          <a:p>
            <a:pPr lvl="0"/>
            <a:r>
              <a:rPr lang="en-US" dirty="0" smtClean="0"/>
              <a:t>Note </a:t>
            </a:r>
            <a:r>
              <a:rPr lang="en-US" dirty="0"/>
              <a:t>any inter-current diseases, injuries, or other conditions since second visit </a:t>
            </a:r>
          </a:p>
          <a:p>
            <a:pPr lvl="0"/>
            <a:r>
              <a:rPr lang="en-US" dirty="0"/>
              <a:t>Note intake of medicines, e.g. anti-TB, ARTs and check on compliance </a:t>
            </a:r>
          </a:p>
          <a:p>
            <a:pPr lvl="0"/>
            <a:r>
              <a:rPr lang="en-US" dirty="0"/>
              <a:t>Iron and </a:t>
            </a:r>
            <a:r>
              <a:rPr lang="en-US" dirty="0" err="1"/>
              <a:t>folate</a:t>
            </a:r>
            <a:r>
              <a:rPr lang="en-US" dirty="0"/>
              <a:t> intake: check on compliance </a:t>
            </a:r>
          </a:p>
          <a:p>
            <a:pPr lvl="0"/>
            <a:r>
              <a:rPr lang="en-US" dirty="0"/>
              <a:t>Note other medical consultations, hospitalization or sick-leave since last visit </a:t>
            </a:r>
          </a:p>
          <a:p>
            <a:endParaRPr lang="en-US" dirty="0"/>
          </a:p>
        </p:txBody>
      </p:sp>
    </p:spTree>
    <p:extLst>
      <p:ext uri="{BB962C8B-B14F-4D97-AF65-F5344CB8AC3E}">
        <p14:creationId xmlns:p14="http://schemas.microsoft.com/office/powerpoint/2010/main" val="1275809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dirty="0"/>
              <a:t> </a:t>
            </a:r>
            <a:endParaRPr lang="en-US" dirty="0"/>
          </a:p>
          <a:p>
            <a:r>
              <a:rPr lang="en-US" b="1" i="1" dirty="0"/>
              <a:t>Perform physical examination </a:t>
            </a:r>
            <a:endParaRPr lang="en-US" dirty="0"/>
          </a:p>
          <a:p>
            <a:pPr lvl="0"/>
            <a:r>
              <a:rPr lang="en-US" dirty="0"/>
              <a:t>Measure blood pressure and pulse </a:t>
            </a:r>
          </a:p>
          <a:p>
            <a:pPr lvl="0"/>
            <a:r>
              <a:rPr lang="en-US" dirty="0"/>
              <a:t>Fundal height </a:t>
            </a:r>
          </a:p>
          <a:p>
            <a:pPr lvl="0"/>
            <a:r>
              <a:rPr lang="en-US" dirty="0"/>
              <a:t>Palpate abdomen for multiple pregnancy </a:t>
            </a:r>
          </a:p>
          <a:p>
            <a:pPr lvl="0"/>
            <a:r>
              <a:rPr lang="en-US" dirty="0"/>
              <a:t>Oedema </a:t>
            </a:r>
          </a:p>
          <a:p>
            <a:pPr lvl="0"/>
            <a:r>
              <a:rPr lang="en-US" dirty="0"/>
              <a:t>Other signs of disease: shortness of breath, coughing, others. </a:t>
            </a:r>
          </a:p>
          <a:p>
            <a:pPr lvl="0"/>
            <a:r>
              <a:rPr lang="en-US" dirty="0"/>
              <a:t>Vaginal examination: do only if indicated. If patient is bleeding or spotting, do not perform vaginal examination but refer for further management. </a:t>
            </a:r>
          </a:p>
          <a:p>
            <a:endParaRPr lang="en-US" dirty="0"/>
          </a:p>
        </p:txBody>
      </p:sp>
    </p:spTree>
    <p:extLst>
      <p:ext uri="{BB962C8B-B14F-4D97-AF65-F5344CB8AC3E}">
        <p14:creationId xmlns:p14="http://schemas.microsoft.com/office/powerpoint/2010/main" val="4097255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dirty="0" smtClean="0"/>
              <a:t/>
            </a:r>
            <a:br>
              <a:rPr lang="en-US" dirty="0" smtClean="0"/>
            </a:br>
            <a:r>
              <a:rPr lang="en-US" dirty="0" smtClean="0"/>
              <a:t>Cont.</a:t>
            </a:r>
            <a:endParaRPr lang="en-US" dirty="0"/>
          </a:p>
        </p:txBody>
      </p:sp>
      <p:sp>
        <p:nvSpPr>
          <p:cNvPr id="3" name="Content Placeholder 2"/>
          <p:cNvSpPr>
            <a:spLocks noGrp="1"/>
          </p:cNvSpPr>
          <p:nvPr>
            <p:ph sz="quarter" idx="1"/>
          </p:nvPr>
        </p:nvSpPr>
        <p:spPr>
          <a:xfrm>
            <a:off x="457200" y="1524000"/>
            <a:ext cx="8229600" cy="4953000"/>
          </a:xfrm>
        </p:spPr>
        <p:txBody>
          <a:bodyPr>
            <a:normAutofit/>
          </a:bodyPr>
          <a:lstStyle/>
          <a:p>
            <a:r>
              <a:rPr lang="en-US" dirty="0" smtClean="0"/>
              <a:t>Those that reach the light cervical mucus survive and propel themselves towards the fallopian tubes while the rest are destroyed by the acid medium of the vagina.</a:t>
            </a:r>
          </a:p>
          <a:p>
            <a:r>
              <a:rPr lang="en-US" dirty="0" smtClean="0"/>
              <a:t>Many sperm will reach the fallopian tube where they meet the ovum.</a:t>
            </a:r>
          </a:p>
          <a:p>
            <a:r>
              <a:rPr lang="en-US" dirty="0" smtClean="0"/>
              <a:t> During this journey the sperm mature and are capable of producing an enzyme known as hyaluronidase, which will help penetration into the ovum.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Fertilization cont…</a:t>
            </a:r>
            <a:endParaRPr lang="en-US" dirty="0"/>
          </a:p>
        </p:txBody>
      </p:sp>
      <p:sp>
        <p:nvSpPr>
          <p:cNvPr id="3" name="Content Placeholder 2"/>
          <p:cNvSpPr>
            <a:spLocks noGrp="1"/>
          </p:cNvSpPr>
          <p:nvPr>
            <p:ph sz="quarter" idx="1"/>
          </p:nvPr>
        </p:nvSpPr>
        <p:spPr/>
        <p:txBody>
          <a:bodyPr/>
          <a:lstStyle/>
          <a:p>
            <a:r>
              <a:rPr lang="en-US" dirty="0" smtClean="0"/>
              <a:t>Only one sperm will enter the ovum. After the sperm goes into the ovum, the membrane is sealed to prevent other sperm from entering.</a:t>
            </a:r>
          </a:p>
          <a:p>
            <a:r>
              <a:rPr lang="en-US" dirty="0" smtClean="0"/>
              <a:t>The unfertilized ovum stays alive for about 24 hours and spermatozoa for up to 48 hours in the genital tract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INSPECTION</a:t>
            </a:r>
            <a:endParaRPr lang="en-US" b="1" dirty="0"/>
          </a:p>
        </p:txBody>
      </p:sp>
      <p:sp>
        <p:nvSpPr>
          <p:cNvPr id="3" name="Content Placeholder 2"/>
          <p:cNvSpPr>
            <a:spLocks noGrp="1"/>
          </p:cNvSpPr>
          <p:nvPr>
            <p:ph idx="1"/>
          </p:nvPr>
        </p:nvSpPr>
        <p:spPr/>
        <p:txBody>
          <a:bodyPr>
            <a:normAutofit/>
          </a:bodyPr>
          <a:lstStyle/>
          <a:p>
            <a:pPr>
              <a:buNone/>
            </a:pPr>
            <a:endParaRPr lang="en-US" dirty="0" smtClean="0"/>
          </a:p>
          <a:p>
            <a:pPr lvl="1">
              <a:buNone/>
            </a:pPr>
            <a:r>
              <a:rPr lang="en-US" sz="3600" dirty="0" smtClean="0"/>
              <a:t>The woman’s abdomen is inspected for it’s shape. This can indicate size and lie of the fetus, the amount of amniotic fluid and sometimes fetal movement may be noticed. Obvious scars will be seen and this information may be significant.</a:t>
            </a:r>
          </a:p>
          <a:p>
            <a:endParaRPr lang="en-US" dirty="0" smtClean="0"/>
          </a:p>
          <a:p>
            <a:endParaRPr lang="en-US" dirty="0"/>
          </a:p>
        </p:txBody>
      </p:sp>
    </p:spTree>
    <p:extLst>
      <p:ext uri="{BB962C8B-B14F-4D97-AF65-F5344CB8AC3E}">
        <p14:creationId xmlns:p14="http://schemas.microsoft.com/office/powerpoint/2010/main" val="3821498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457200" y="1295400"/>
            <a:ext cx="8229600" cy="4830763"/>
          </a:xfrm>
        </p:spPr>
        <p:txBody>
          <a:bodyPr>
            <a:normAutofit/>
          </a:bodyPr>
          <a:lstStyle/>
          <a:p>
            <a:r>
              <a:rPr lang="en-US" dirty="0" smtClean="0"/>
              <a:t>The sperm and the ovum will each contribute 23 chromosomes to make a total of 46 chromosomes.</a:t>
            </a:r>
          </a:p>
          <a:p>
            <a:r>
              <a:rPr lang="en-US" dirty="0" smtClean="0"/>
              <a:t> The fertilized ovum is now known as a </a:t>
            </a:r>
            <a:r>
              <a:rPr lang="en-US" b="1" dirty="0" smtClean="0"/>
              <a:t>zygote</a:t>
            </a:r>
            <a:r>
              <a:rPr lang="en-US" dirty="0" smtClean="0"/>
              <a:t>.</a:t>
            </a:r>
          </a:p>
          <a:p>
            <a:r>
              <a:rPr lang="en-US" b="1" dirty="0" smtClean="0"/>
              <a:t>Embryo</a:t>
            </a:r>
            <a:r>
              <a:rPr lang="en-US" dirty="0" smtClean="0"/>
              <a:t> is the name given to the blastocyst for the period from implantation up to eight weeks. </a:t>
            </a:r>
          </a:p>
          <a:p>
            <a:r>
              <a:rPr lang="en-US" dirty="0" smtClean="0"/>
              <a:t>During this period all the organs and systems of the body are laid down and thereafter they only grow. </a:t>
            </a:r>
          </a:p>
          <a:p>
            <a:r>
              <a:rPr lang="en-US" dirty="0" smtClean="0"/>
              <a:t>From the eighth week through to delivery, the embryo is known as a </a:t>
            </a:r>
            <a:r>
              <a:rPr lang="en-US" b="1" dirty="0" smtClean="0"/>
              <a:t>foetus</a:t>
            </a:r>
            <a:r>
              <a:rPr lang="en-US" dirty="0" smtClean="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228600" y="1600200"/>
            <a:ext cx="8763000" cy="5105400"/>
          </a:xfrm>
        </p:spPr>
        <p:txBody>
          <a:bodyPr/>
          <a:lstStyle/>
          <a:p>
            <a:r>
              <a:rPr lang="en-US" dirty="0" smtClean="0"/>
              <a:t>OVUM +SPERM   ZYGOTE    MORULA                		</a:t>
            </a:r>
          </a:p>
          <a:p>
            <a:pPr>
              <a:buNone/>
            </a:pPr>
            <a:r>
              <a:rPr lang="en-US" dirty="0" smtClean="0"/>
              <a:t>                      BLASTOCYST </a:t>
            </a:r>
          </a:p>
          <a:p>
            <a:endParaRPr lang="en-US" dirty="0" smtClean="0"/>
          </a:p>
          <a:p>
            <a:pPr marL="342900" lvl="5" indent="-342900">
              <a:buNone/>
            </a:pPr>
            <a:r>
              <a:rPr lang="en-US" sz="2800" dirty="0" smtClean="0"/>
              <a:t>        TROPHOBLAST                        INNER CELL MASS</a:t>
            </a:r>
          </a:p>
          <a:p>
            <a:pPr marL="342900" lvl="5" indent="-342900">
              <a:buNone/>
            </a:pPr>
            <a:endParaRPr lang="en-US" sz="2800" dirty="0" smtClean="0"/>
          </a:p>
          <a:p>
            <a:pPr marL="342900" lvl="5" indent="-342900">
              <a:buNone/>
            </a:pPr>
            <a:r>
              <a:rPr lang="en-US" sz="2800" dirty="0" smtClean="0"/>
              <a:t>PLACENTA     CHORION         AMNION   U.CORD  FOETUS</a:t>
            </a:r>
          </a:p>
          <a:p>
            <a:pPr>
              <a:buNone/>
            </a:pPr>
            <a:endParaRPr lang="en-US" dirty="0" smtClean="0"/>
          </a:p>
          <a:p>
            <a:pPr>
              <a:buNone/>
            </a:pPr>
            <a:endParaRPr lang="en-US" dirty="0" smtClean="0"/>
          </a:p>
        </p:txBody>
      </p:sp>
      <p:sp>
        <p:nvSpPr>
          <p:cNvPr id="5" name="Right Arrow 4"/>
          <p:cNvSpPr/>
          <p:nvPr/>
        </p:nvSpPr>
        <p:spPr>
          <a:xfrm>
            <a:off x="3048000" y="18288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572000" y="18288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MORULA</a:t>
            </a:r>
            <a:endParaRPr lang="en-US" dirty="0"/>
          </a:p>
        </p:txBody>
      </p:sp>
      <p:cxnSp>
        <p:nvCxnSpPr>
          <p:cNvPr id="12" name="Straight Arrow Connector 11"/>
          <p:cNvCxnSpPr/>
          <p:nvPr/>
        </p:nvCxnSpPr>
        <p:spPr>
          <a:xfrm rot="10800000" flipV="1">
            <a:off x="1376980" y="4267199"/>
            <a:ext cx="528021" cy="401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43400" y="31242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886200" y="2057400"/>
            <a:ext cx="2057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1981200" y="32004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57400" y="4267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5410200" y="43434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325394" y="4495800"/>
            <a:ext cx="304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29400" y="43434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sz="4000"/>
              <a:t>Developmental History of a Human</a:t>
            </a:r>
          </a:p>
        </p:txBody>
      </p:sp>
      <p:pic>
        <p:nvPicPr>
          <p:cNvPr id="3077" name="Picture 5" descr="f3-1_developmental_hist_c"/>
          <p:cNvPicPr>
            <a:picLocks noChangeAspect="1" noChangeArrowheads="1"/>
          </p:cNvPicPr>
          <p:nvPr/>
        </p:nvPicPr>
        <p:blipFill>
          <a:blip r:embed="rId2" cstate="print"/>
          <a:srcRect/>
          <a:stretch>
            <a:fillRect/>
          </a:stretch>
        </p:blipFill>
        <p:spPr bwMode="auto">
          <a:xfrm>
            <a:off x="1752600" y="1465263"/>
            <a:ext cx="5365750" cy="5392737"/>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1.  Fertilization</a:t>
            </a:r>
          </a:p>
        </p:txBody>
      </p:sp>
      <p:pic>
        <p:nvPicPr>
          <p:cNvPr id="6148" name="Picture 4" descr="f3-3_fertilization_of_a_cb"/>
          <p:cNvPicPr>
            <a:picLocks noChangeAspect="1" noChangeArrowheads="1"/>
          </p:cNvPicPr>
          <p:nvPr/>
        </p:nvPicPr>
        <p:blipFill>
          <a:blip r:embed="rId2" cstate="print"/>
          <a:srcRect/>
          <a:stretch>
            <a:fillRect/>
          </a:stretch>
        </p:blipFill>
        <p:spPr bwMode="auto">
          <a:xfrm>
            <a:off x="838200" y="1143000"/>
            <a:ext cx="7313613" cy="57150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2. Cleavage</a:t>
            </a:r>
          </a:p>
        </p:txBody>
      </p:sp>
      <p:pic>
        <p:nvPicPr>
          <p:cNvPr id="9219" name="Picture 3" descr="f3-4_cleavage_in_the_pr_c"/>
          <p:cNvPicPr>
            <a:picLocks noChangeAspect="1" noChangeArrowheads="1"/>
          </p:cNvPicPr>
          <p:nvPr/>
        </p:nvPicPr>
        <p:blipFill>
          <a:blip r:embed="rId2" cstate="print"/>
          <a:srcRect b="39999"/>
          <a:stretch>
            <a:fillRect/>
          </a:stretch>
        </p:blipFill>
        <p:spPr bwMode="auto">
          <a:xfrm>
            <a:off x="1752600" y="1752600"/>
            <a:ext cx="5813425" cy="3843338"/>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3.  Morula</a:t>
            </a:r>
          </a:p>
        </p:txBody>
      </p:sp>
      <p:pic>
        <p:nvPicPr>
          <p:cNvPr id="14339" name="Picture 3" descr="f3-5_transit_of_the_pre_c"/>
          <p:cNvPicPr>
            <a:picLocks noChangeAspect="1" noChangeArrowheads="1"/>
          </p:cNvPicPr>
          <p:nvPr/>
        </p:nvPicPr>
        <p:blipFill>
          <a:blip r:embed="rId2" cstate="print"/>
          <a:srcRect/>
          <a:stretch>
            <a:fillRect/>
          </a:stretch>
        </p:blipFill>
        <p:spPr bwMode="auto">
          <a:xfrm>
            <a:off x="1981200" y="1828800"/>
            <a:ext cx="4876800" cy="4919663"/>
          </a:xfrm>
          <a:prstGeom prst="rect">
            <a:avLst/>
          </a:prstGeom>
          <a:noFill/>
        </p:spPr>
      </p:pic>
      <p:sp>
        <p:nvSpPr>
          <p:cNvPr id="14340" name="Line 4"/>
          <p:cNvSpPr>
            <a:spLocks noChangeShapeType="1"/>
          </p:cNvSpPr>
          <p:nvPr/>
        </p:nvSpPr>
        <p:spPr bwMode="auto">
          <a:xfrm flipV="1">
            <a:off x="2971800" y="5334000"/>
            <a:ext cx="914400" cy="1143000"/>
          </a:xfrm>
          <a:prstGeom prst="line">
            <a:avLst/>
          </a:prstGeom>
          <a:noFill/>
          <a:ln w="38100">
            <a:solidFill>
              <a:schemeClr val="tx1"/>
            </a:solidFill>
            <a:round/>
            <a:headEnd/>
            <a:tailEnd type="triangle" w="med" len="med"/>
          </a:ln>
          <a:effectLst/>
        </p:spPr>
        <p:txBody>
          <a:bodyPr/>
          <a:lstStyle/>
          <a:p>
            <a:endParaRPr lang="en-US"/>
          </a:p>
        </p:txBody>
      </p:sp>
      <p:sp>
        <p:nvSpPr>
          <p:cNvPr id="14341" name="Line 5"/>
          <p:cNvSpPr>
            <a:spLocks noChangeShapeType="1"/>
          </p:cNvSpPr>
          <p:nvPr/>
        </p:nvSpPr>
        <p:spPr bwMode="auto">
          <a:xfrm flipH="1">
            <a:off x="5410200" y="2514600"/>
            <a:ext cx="838200" cy="1447800"/>
          </a:xfrm>
          <a:prstGeom prst="line">
            <a:avLst/>
          </a:prstGeom>
          <a:noFill/>
          <a:ln w="38100">
            <a:solidFill>
              <a:schemeClr val="tx1"/>
            </a:solidFill>
            <a:round/>
            <a:headEnd/>
            <a:tailEnd type="triangle" w="med" len="med"/>
          </a:ln>
          <a:effectLst/>
        </p:spPr>
        <p:txBody>
          <a:bodyPr/>
          <a:lstStyle/>
          <a:p>
            <a:endParaRPr lang="en-US"/>
          </a:p>
        </p:txBody>
      </p:sp>
      <p:sp>
        <p:nvSpPr>
          <p:cNvPr id="14342" name="Text Box 6"/>
          <p:cNvSpPr txBox="1">
            <a:spLocks noChangeArrowheads="1"/>
          </p:cNvSpPr>
          <p:nvPr/>
        </p:nvSpPr>
        <p:spPr bwMode="auto">
          <a:xfrm>
            <a:off x="6384925" y="1944688"/>
            <a:ext cx="2401888" cy="1187450"/>
          </a:xfrm>
          <a:prstGeom prst="rect">
            <a:avLst/>
          </a:prstGeom>
          <a:noFill/>
          <a:ln w="9525">
            <a:noFill/>
            <a:miter lim="800000"/>
            <a:headEnd/>
            <a:tailEnd/>
          </a:ln>
          <a:effectLst/>
        </p:spPr>
        <p:txBody>
          <a:bodyPr wrap="none">
            <a:spAutoFit/>
          </a:bodyPr>
          <a:lstStyle/>
          <a:p>
            <a:r>
              <a:rPr lang="en-US" sz="2400" b="1"/>
              <a:t>72 hours post-</a:t>
            </a:r>
          </a:p>
          <a:p>
            <a:r>
              <a:rPr lang="en-US" sz="2400" b="1"/>
              <a:t>fertilization</a:t>
            </a:r>
          </a:p>
          <a:p>
            <a:r>
              <a:rPr lang="en-US" sz="2400" b="1"/>
              <a:t>entering uterus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4.  Blastocyst</a:t>
            </a:r>
          </a:p>
        </p:txBody>
      </p:sp>
      <p:sp>
        <p:nvSpPr>
          <p:cNvPr id="18435" name="Rectangle 3"/>
          <p:cNvSpPr>
            <a:spLocks noGrp="1" noChangeArrowheads="1"/>
          </p:cNvSpPr>
          <p:nvPr>
            <p:ph type="body" idx="1"/>
          </p:nvPr>
        </p:nvSpPr>
        <p:spPr/>
        <p:txBody>
          <a:bodyPr/>
          <a:lstStyle/>
          <a:p>
            <a:r>
              <a:rPr lang="en-US"/>
              <a:t>Blastocyst has fluid-filled inner cavity</a:t>
            </a:r>
          </a:p>
          <a:p>
            <a:r>
              <a:rPr lang="en-US"/>
              <a:t>Evolves from morula on day 5</a:t>
            </a:r>
          </a:p>
          <a:p>
            <a:endParaRPr lang="en-US"/>
          </a:p>
        </p:txBody>
      </p:sp>
      <p:pic>
        <p:nvPicPr>
          <p:cNvPr id="18436" name="Picture 4" descr="f3-4_cleavage_in_the_pr_c"/>
          <p:cNvPicPr>
            <a:picLocks noChangeAspect="1" noChangeArrowheads="1"/>
          </p:cNvPicPr>
          <p:nvPr/>
        </p:nvPicPr>
        <p:blipFill>
          <a:blip r:embed="rId2" cstate="print"/>
          <a:srcRect/>
          <a:stretch>
            <a:fillRect/>
          </a:stretch>
        </p:blipFill>
        <p:spPr bwMode="auto">
          <a:xfrm>
            <a:off x="2667000" y="2895600"/>
            <a:ext cx="3317875" cy="3652838"/>
          </a:xfrm>
          <a:prstGeom prst="rect">
            <a:avLst/>
          </a:prstGeom>
          <a:noFill/>
        </p:spPr>
      </p:pic>
      <p:sp>
        <p:nvSpPr>
          <p:cNvPr id="18437" name="Line 5"/>
          <p:cNvSpPr>
            <a:spLocks noChangeShapeType="1"/>
          </p:cNvSpPr>
          <p:nvPr/>
        </p:nvSpPr>
        <p:spPr bwMode="auto">
          <a:xfrm flipH="1">
            <a:off x="3962400" y="5029200"/>
            <a:ext cx="457200" cy="381000"/>
          </a:xfrm>
          <a:prstGeom prst="line">
            <a:avLst/>
          </a:prstGeom>
          <a:noFill/>
          <a:ln w="57150">
            <a:solidFill>
              <a:schemeClr val="tx1"/>
            </a:solidFill>
            <a:round/>
            <a:headEnd/>
            <a:tailEnd type="triangle" w="med" len="med"/>
          </a:ln>
          <a:effectLst/>
        </p:spPr>
        <p:txBody>
          <a:bodyPr/>
          <a:lstStyle/>
          <a:p>
            <a:endParaRPr lang="en-US"/>
          </a:p>
        </p:txBody>
      </p:sp>
      <p:sp>
        <p:nvSpPr>
          <p:cNvPr id="18438" name="Line 6"/>
          <p:cNvSpPr>
            <a:spLocks noChangeShapeType="1"/>
          </p:cNvSpPr>
          <p:nvPr/>
        </p:nvSpPr>
        <p:spPr bwMode="auto">
          <a:xfrm>
            <a:off x="4038600" y="6324600"/>
            <a:ext cx="685800" cy="0"/>
          </a:xfrm>
          <a:prstGeom prst="line">
            <a:avLst/>
          </a:prstGeom>
          <a:noFill/>
          <a:ln w="57150">
            <a:solidFill>
              <a:schemeClr val="tx1"/>
            </a:solidFill>
            <a:round/>
            <a:headEnd/>
            <a:tailEnd type="triangle" w="med" len="med"/>
          </a:ln>
          <a:effectLst/>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Implantation</a:t>
            </a:r>
          </a:p>
        </p:txBody>
      </p:sp>
      <p:pic>
        <p:nvPicPr>
          <p:cNvPr id="20483" name="Picture 3" descr="f3-6_implantation_of_th_c"/>
          <p:cNvPicPr>
            <a:picLocks noChangeAspect="1" noChangeArrowheads="1"/>
          </p:cNvPicPr>
          <p:nvPr/>
        </p:nvPicPr>
        <p:blipFill>
          <a:blip r:embed="rId2" cstate="print"/>
          <a:srcRect/>
          <a:stretch>
            <a:fillRect/>
          </a:stretch>
        </p:blipFill>
        <p:spPr bwMode="auto">
          <a:xfrm>
            <a:off x="5257800" y="1676400"/>
            <a:ext cx="3733800" cy="4724400"/>
          </a:xfrm>
          <a:prstGeom prst="rect">
            <a:avLst/>
          </a:prstGeom>
          <a:noFill/>
        </p:spPr>
      </p:pic>
      <p:pic>
        <p:nvPicPr>
          <p:cNvPr id="20484" name="Picture 4" descr="f3-5_transit_of_the_pre_c"/>
          <p:cNvPicPr>
            <a:picLocks noChangeAspect="1" noChangeArrowheads="1"/>
          </p:cNvPicPr>
          <p:nvPr/>
        </p:nvPicPr>
        <p:blipFill>
          <a:blip r:embed="rId3" cstate="print"/>
          <a:srcRect/>
          <a:stretch>
            <a:fillRect/>
          </a:stretch>
        </p:blipFill>
        <p:spPr bwMode="auto">
          <a:xfrm>
            <a:off x="533400" y="1828800"/>
            <a:ext cx="3962400" cy="4462463"/>
          </a:xfrm>
          <a:prstGeom prst="rect">
            <a:avLst/>
          </a:prstGeom>
          <a:noFill/>
        </p:spPr>
      </p:pic>
      <p:sp>
        <p:nvSpPr>
          <p:cNvPr id="20485" name="Line 5"/>
          <p:cNvSpPr>
            <a:spLocks noChangeShapeType="1"/>
          </p:cNvSpPr>
          <p:nvPr/>
        </p:nvSpPr>
        <p:spPr bwMode="auto">
          <a:xfrm>
            <a:off x="5029200" y="1219200"/>
            <a:ext cx="0" cy="5638800"/>
          </a:xfrm>
          <a:prstGeom prst="line">
            <a:avLst/>
          </a:prstGeom>
          <a:noFill/>
          <a:ln w="38100">
            <a:solidFill>
              <a:schemeClr val="tx1"/>
            </a:solidFill>
            <a:round/>
            <a:headEnd/>
            <a:tailEnd/>
          </a:ln>
          <a:effectLst/>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Week 2</a:t>
            </a:r>
          </a:p>
        </p:txBody>
      </p:sp>
      <p:sp>
        <p:nvSpPr>
          <p:cNvPr id="24579" name="Rectangle 3"/>
          <p:cNvSpPr>
            <a:spLocks noGrp="1" noChangeArrowheads="1"/>
          </p:cNvSpPr>
          <p:nvPr>
            <p:ph type="body" idx="1"/>
          </p:nvPr>
        </p:nvSpPr>
        <p:spPr/>
        <p:txBody>
          <a:bodyPr/>
          <a:lstStyle/>
          <a:p>
            <a:r>
              <a:rPr lang="en-US"/>
              <a:t>Implantation continues</a:t>
            </a:r>
          </a:p>
          <a:p>
            <a:r>
              <a:rPr lang="en-US"/>
              <a:t>Erosion of maternal blood</a:t>
            </a:r>
          </a:p>
          <a:p>
            <a:pPr>
              <a:buFontTx/>
              <a:buNone/>
            </a:pPr>
            <a:r>
              <a:rPr lang="en-US"/>
              <a:t>vessels</a:t>
            </a:r>
          </a:p>
          <a:p>
            <a:r>
              <a:rPr lang="en-US"/>
              <a:t>Complete emersion into</a:t>
            </a:r>
          </a:p>
          <a:p>
            <a:pPr>
              <a:buFontTx/>
              <a:buNone/>
            </a:pPr>
            <a:r>
              <a:rPr lang="en-US"/>
              <a:t>endometrium of uterus</a:t>
            </a:r>
          </a:p>
        </p:txBody>
      </p:sp>
      <p:pic>
        <p:nvPicPr>
          <p:cNvPr id="24580" name="Picture 4" descr="f3-6_implantation_of_th_c"/>
          <p:cNvPicPr>
            <a:picLocks noChangeAspect="1" noChangeArrowheads="1"/>
          </p:cNvPicPr>
          <p:nvPr/>
        </p:nvPicPr>
        <p:blipFill>
          <a:blip r:embed="rId2" cstate="print"/>
          <a:srcRect/>
          <a:stretch>
            <a:fillRect/>
          </a:stretch>
        </p:blipFill>
        <p:spPr bwMode="auto">
          <a:xfrm>
            <a:off x="5715000" y="1600200"/>
            <a:ext cx="3581400" cy="49530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Weeks 3-4</a:t>
            </a:r>
          </a:p>
        </p:txBody>
      </p:sp>
      <p:sp>
        <p:nvSpPr>
          <p:cNvPr id="25603" name="Rectangle 3"/>
          <p:cNvSpPr>
            <a:spLocks noGrp="1" noChangeArrowheads="1"/>
          </p:cNvSpPr>
          <p:nvPr>
            <p:ph type="body" idx="1"/>
          </p:nvPr>
        </p:nvSpPr>
        <p:spPr/>
        <p:txBody>
          <a:bodyPr/>
          <a:lstStyle/>
          <a:p>
            <a:r>
              <a:rPr lang="en-US"/>
              <a:t>Development of CV and nervous systems</a:t>
            </a:r>
          </a:p>
        </p:txBody>
      </p:sp>
      <p:pic>
        <p:nvPicPr>
          <p:cNvPr id="25604" name="Picture 4" descr="f3-7a-b_formation_of_ex_c"/>
          <p:cNvPicPr>
            <a:picLocks noChangeAspect="1" noChangeArrowheads="1"/>
          </p:cNvPicPr>
          <p:nvPr/>
        </p:nvPicPr>
        <p:blipFill>
          <a:blip r:embed="rId2" cstate="print"/>
          <a:srcRect/>
          <a:stretch>
            <a:fillRect/>
          </a:stretch>
        </p:blipFill>
        <p:spPr bwMode="auto">
          <a:xfrm>
            <a:off x="2209800" y="2133600"/>
            <a:ext cx="4876800" cy="1584325"/>
          </a:xfrm>
          <a:prstGeom prst="rect">
            <a:avLst/>
          </a:prstGeom>
          <a:noFill/>
        </p:spPr>
      </p:pic>
      <p:pic>
        <p:nvPicPr>
          <p:cNvPr id="25605" name="Picture 5" descr="f3-7c_formation_of_extr_c"/>
          <p:cNvPicPr>
            <a:picLocks noChangeAspect="1" noChangeArrowheads="1"/>
          </p:cNvPicPr>
          <p:nvPr/>
        </p:nvPicPr>
        <p:blipFill>
          <a:blip r:embed="rId3" cstate="print"/>
          <a:srcRect/>
          <a:stretch>
            <a:fillRect/>
          </a:stretch>
        </p:blipFill>
        <p:spPr bwMode="auto">
          <a:xfrm>
            <a:off x="2133600" y="3621088"/>
            <a:ext cx="4876800" cy="323691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INSPECTION</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2438400" y="1524000"/>
            <a:ext cx="5974080" cy="4480560"/>
          </a:xfrm>
          <a:prstGeom prst="rect">
            <a:avLst/>
          </a:prstGeom>
          <a:noFill/>
          <a:ln w="9525">
            <a:noFill/>
            <a:miter lim="800000"/>
            <a:headEnd/>
            <a:tailEnd/>
          </a:ln>
          <a:effectLst/>
        </p:spPr>
      </p:pic>
    </p:spTree>
    <p:extLst>
      <p:ext uri="{BB962C8B-B14F-4D97-AF65-F5344CB8AC3E}">
        <p14:creationId xmlns:p14="http://schemas.microsoft.com/office/powerpoint/2010/main" val="11567291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Weeks 5-8</a:t>
            </a:r>
          </a:p>
        </p:txBody>
      </p:sp>
      <p:sp>
        <p:nvSpPr>
          <p:cNvPr id="26627" name="Rectangle 3"/>
          <p:cNvSpPr>
            <a:spLocks noGrp="1" noChangeArrowheads="1"/>
          </p:cNvSpPr>
          <p:nvPr>
            <p:ph type="body" idx="1"/>
          </p:nvPr>
        </p:nvSpPr>
        <p:spPr/>
        <p:txBody>
          <a:bodyPr/>
          <a:lstStyle/>
          <a:p>
            <a:r>
              <a:rPr lang="en-US"/>
              <a:t>Embryo will develop all structures that an adult has by the end of week 8</a:t>
            </a:r>
          </a:p>
        </p:txBody>
      </p:sp>
      <p:pic>
        <p:nvPicPr>
          <p:cNvPr id="26628" name="Picture 4" descr="table3-2b_events_in_emb_c"/>
          <p:cNvPicPr>
            <a:picLocks noChangeAspect="1" noChangeArrowheads="1"/>
          </p:cNvPicPr>
          <p:nvPr/>
        </p:nvPicPr>
        <p:blipFill>
          <a:blip r:embed="rId2" cstate="print"/>
          <a:srcRect/>
          <a:stretch>
            <a:fillRect/>
          </a:stretch>
        </p:blipFill>
        <p:spPr bwMode="auto">
          <a:xfrm>
            <a:off x="3505200" y="2819400"/>
            <a:ext cx="2266950" cy="36576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Embryo/Fetus</a:t>
            </a:r>
          </a:p>
        </p:txBody>
      </p:sp>
      <p:sp>
        <p:nvSpPr>
          <p:cNvPr id="27651" name="Rectangle 3"/>
          <p:cNvSpPr>
            <a:spLocks noGrp="1" noChangeArrowheads="1"/>
          </p:cNvSpPr>
          <p:nvPr>
            <p:ph type="body" idx="1"/>
          </p:nvPr>
        </p:nvSpPr>
        <p:spPr/>
        <p:txBody>
          <a:bodyPr/>
          <a:lstStyle/>
          <a:p>
            <a:r>
              <a:rPr lang="en-US"/>
              <a:t>Embryonic period is weeks 1-8</a:t>
            </a:r>
          </a:p>
          <a:p>
            <a:r>
              <a:rPr lang="en-US"/>
              <a:t>Fetal period begins on week 9 and goes until birth at 38 weeks.</a:t>
            </a:r>
          </a:p>
          <a:p>
            <a:r>
              <a:rPr lang="en-US"/>
              <a:t>Embryonic period is characterized by development of structures (organs).</a:t>
            </a:r>
          </a:p>
          <a:p>
            <a:r>
              <a:rPr lang="en-US"/>
              <a:t>Fetal period is characterized by growth of those structures.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74638"/>
            <a:ext cx="8229600" cy="1143000"/>
          </a:xfrm>
        </p:spPr>
        <p:txBody>
          <a:bodyPr/>
          <a:lstStyle/>
          <a:p>
            <a:r>
              <a:rPr lang="en-US"/>
              <a:t>Fetal Period</a:t>
            </a:r>
          </a:p>
        </p:txBody>
      </p:sp>
      <p:pic>
        <p:nvPicPr>
          <p:cNvPr id="28675" name="Picture 3" descr="table3-3t_fetal_stage_o"/>
          <p:cNvPicPr>
            <a:picLocks noChangeAspect="1" noChangeArrowheads="1"/>
          </p:cNvPicPr>
          <p:nvPr/>
        </p:nvPicPr>
        <p:blipFill>
          <a:blip r:embed="rId2" cstate="print"/>
          <a:srcRect r="50626"/>
          <a:stretch>
            <a:fillRect/>
          </a:stretch>
        </p:blipFill>
        <p:spPr bwMode="auto">
          <a:xfrm>
            <a:off x="685800" y="1295400"/>
            <a:ext cx="3602038" cy="4438650"/>
          </a:xfrm>
          <a:prstGeom prst="rect">
            <a:avLst/>
          </a:prstGeom>
          <a:noFill/>
        </p:spPr>
      </p:pic>
      <p:pic>
        <p:nvPicPr>
          <p:cNvPr id="28676" name="Picture 4" descr="table3-3b_fetal_stage_o"/>
          <p:cNvPicPr>
            <a:picLocks noChangeAspect="1" noChangeArrowheads="1"/>
          </p:cNvPicPr>
          <p:nvPr/>
        </p:nvPicPr>
        <p:blipFill>
          <a:blip r:embed="rId3" cstate="print"/>
          <a:srcRect r="52872"/>
          <a:stretch>
            <a:fillRect/>
          </a:stretch>
        </p:blipFill>
        <p:spPr bwMode="auto">
          <a:xfrm>
            <a:off x="5334000" y="1295400"/>
            <a:ext cx="2751138" cy="4573588"/>
          </a:xfrm>
          <a:prstGeom prst="rect">
            <a:avLst/>
          </a:prstGeom>
          <a:noFill/>
        </p:spPr>
      </p:pic>
      <p:sp>
        <p:nvSpPr>
          <p:cNvPr id="28677" name="Text Box 5"/>
          <p:cNvSpPr txBox="1">
            <a:spLocks noChangeArrowheads="1"/>
          </p:cNvSpPr>
          <p:nvPr/>
        </p:nvSpPr>
        <p:spPr bwMode="auto">
          <a:xfrm>
            <a:off x="3184525" y="2859088"/>
            <a:ext cx="965200" cy="2647950"/>
          </a:xfrm>
          <a:prstGeom prst="rect">
            <a:avLst/>
          </a:prstGeom>
          <a:noFill/>
          <a:ln w="9525">
            <a:noFill/>
            <a:miter lim="800000"/>
            <a:headEnd/>
            <a:tailEnd/>
          </a:ln>
          <a:effectLst/>
        </p:spPr>
        <p:txBody>
          <a:bodyPr wrap="none">
            <a:spAutoFit/>
          </a:bodyPr>
          <a:lstStyle/>
          <a:p>
            <a:r>
              <a:rPr lang="en-US" sz="2400" b="1"/>
              <a:t>9-12</a:t>
            </a:r>
          </a:p>
          <a:p>
            <a:endParaRPr lang="en-US" sz="2400" b="1"/>
          </a:p>
          <a:p>
            <a:endParaRPr lang="en-US" sz="2400" b="1"/>
          </a:p>
          <a:p>
            <a:endParaRPr lang="en-US" sz="2400" b="1"/>
          </a:p>
          <a:p>
            <a:endParaRPr lang="en-US" sz="2400" b="1"/>
          </a:p>
          <a:p>
            <a:endParaRPr lang="en-US" sz="2400" b="1"/>
          </a:p>
          <a:p>
            <a:r>
              <a:rPr lang="en-US" sz="2400" b="1"/>
              <a:t>13-16</a:t>
            </a:r>
          </a:p>
        </p:txBody>
      </p:sp>
      <p:sp>
        <p:nvSpPr>
          <p:cNvPr id="28678" name="Text Box 6"/>
          <p:cNvSpPr txBox="1">
            <a:spLocks noChangeArrowheads="1"/>
          </p:cNvSpPr>
          <p:nvPr/>
        </p:nvSpPr>
        <p:spPr bwMode="auto">
          <a:xfrm>
            <a:off x="5318125" y="2859088"/>
            <a:ext cx="965200" cy="3013075"/>
          </a:xfrm>
          <a:prstGeom prst="rect">
            <a:avLst/>
          </a:prstGeom>
          <a:noFill/>
          <a:ln w="9525">
            <a:noFill/>
            <a:miter lim="800000"/>
            <a:headEnd/>
            <a:tailEnd/>
          </a:ln>
          <a:effectLst/>
        </p:spPr>
        <p:txBody>
          <a:bodyPr wrap="none">
            <a:spAutoFit/>
          </a:bodyPr>
          <a:lstStyle/>
          <a:p>
            <a:r>
              <a:rPr lang="en-US" sz="2400" b="1"/>
              <a:t>17-20</a:t>
            </a:r>
          </a:p>
          <a:p>
            <a:endParaRPr lang="en-US" sz="2400" b="1"/>
          </a:p>
          <a:p>
            <a:endParaRPr lang="en-US" sz="2400" b="1"/>
          </a:p>
          <a:p>
            <a:endParaRPr lang="en-US" sz="2400" b="1"/>
          </a:p>
          <a:p>
            <a:endParaRPr lang="en-US" sz="2400" b="1"/>
          </a:p>
          <a:p>
            <a:endParaRPr lang="en-US" sz="2400" b="1"/>
          </a:p>
          <a:p>
            <a:endParaRPr lang="en-US" sz="2400" b="1"/>
          </a:p>
          <a:p>
            <a:r>
              <a:rPr lang="en-US" sz="2400" b="1"/>
              <a:t>21-38</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development of the embryo </a:t>
            </a:r>
            <a:endParaRPr lang="en-US" dirty="0"/>
          </a:p>
        </p:txBody>
      </p:sp>
      <p:sp>
        <p:nvSpPr>
          <p:cNvPr id="3" name="Content Placeholder 2"/>
          <p:cNvSpPr>
            <a:spLocks noGrp="1"/>
          </p:cNvSpPr>
          <p:nvPr>
            <p:ph sz="quarter" idx="1"/>
          </p:nvPr>
        </p:nvSpPr>
        <p:spPr>
          <a:xfrm>
            <a:off x="457200" y="1371600"/>
            <a:ext cx="8229600" cy="5257800"/>
          </a:xfrm>
        </p:spPr>
        <p:txBody>
          <a:bodyPr>
            <a:normAutofit lnSpcReduction="10000"/>
          </a:bodyPr>
          <a:lstStyle/>
          <a:p>
            <a:pPr>
              <a:buNone/>
            </a:pPr>
            <a:r>
              <a:rPr lang="en-US" b="1" dirty="0" smtClean="0"/>
              <a:t>0 – 4 weeks</a:t>
            </a:r>
            <a:r>
              <a:rPr lang="en-US" dirty="0" smtClean="0"/>
              <a:t>: Primitive central nervous system forms. The heart develops and begins to beat and limb buds form.</a:t>
            </a:r>
          </a:p>
          <a:p>
            <a:pPr>
              <a:buNone/>
            </a:pPr>
            <a:r>
              <a:rPr lang="en-US" b="1" dirty="0" smtClean="0"/>
              <a:t>4 - 8weeks</a:t>
            </a:r>
            <a:r>
              <a:rPr lang="en-US" dirty="0" smtClean="0"/>
              <a:t>:There is very rapid cell division. Head and facial features develop and all major body organs are in place in primitive form. Early movements are visible on ultrasound.</a:t>
            </a:r>
          </a:p>
          <a:p>
            <a:pPr>
              <a:buNone/>
            </a:pPr>
            <a:r>
              <a:rPr lang="en-US" b="1" dirty="0" smtClean="0"/>
              <a:t>8 – 12 weeks</a:t>
            </a:r>
            <a:r>
              <a:rPr lang="en-US" dirty="0" smtClean="0"/>
              <a:t>: Eyelids fuse and kidneys begin to function. From 12 weeks the foetus begins to pass urine. </a:t>
            </a:r>
            <a:r>
              <a:rPr lang="en-US" dirty="0" err="1" smtClean="0"/>
              <a:t>Lanugo</a:t>
            </a:r>
            <a:r>
              <a:rPr lang="en-US" dirty="0" smtClean="0"/>
              <a:t> appears</a:t>
            </a:r>
          </a:p>
          <a:p>
            <a:r>
              <a:rPr lang="en-US" dirty="0" smtClean="0"/>
              <a:t>Circulation functions properly and sucking and swallowing begin. External genitalia present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219200"/>
          </a:xfrm>
        </p:spPr>
        <p:txBody>
          <a:bodyPr/>
          <a:lstStyle/>
          <a:p>
            <a:r>
              <a:rPr lang="en-US" dirty="0" smtClean="0"/>
              <a:t>Cont---------</a:t>
            </a:r>
            <a:endParaRPr lang="en-US" dirty="0"/>
          </a:p>
        </p:txBody>
      </p:sp>
      <p:sp>
        <p:nvSpPr>
          <p:cNvPr id="3" name="Content Placeholder 2"/>
          <p:cNvSpPr>
            <a:spLocks noGrp="1"/>
          </p:cNvSpPr>
          <p:nvPr>
            <p:ph sz="quarter" idx="1"/>
          </p:nvPr>
        </p:nvSpPr>
        <p:spPr>
          <a:xfrm>
            <a:off x="457200" y="1447800"/>
            <a:ext cx="8229600" cy="5181600"/>
          </a:xfrm>
        </p:spPr>
        <p:txBody>
          <a:bodyPr>
            <a:normAutofit fontScale="92500"/>
          </a:bodyPr>
          <a:lstStyle/>
          <a:p>
            <a:pPr>
              <a:lnSpc>
                <a:spcPct val="120000"/>
              </a:lnSpc>
              <a:buNone/>
            </a:pPr>
            <a:r>
              <a:rPr lang="en-US" b="1" dirty="0" smtClean="0"/>
              <a:t>12 – 16 weeks</a:t>
            </a:r>
            <a:r>
              <a:rPr lang="en-US" dirty="0" smtClean="0"/>
              <a:t>: There is rapid skeletal development and meconium is present in the gut. Nasal septum and palate fuse.</a:t>
            </a:r>
          </a:p>
          <a:p>
            <a:pPr>
              <a:lnSpc>
                <a:spcPct val="120000"/>
              </a:lnSpc>
              <a:buNone/>
            </a:pPr>
            <a:r>
              <a:rPr lang="en-US" b="1" dirty="0" smtClean="0"/>
              <a:t>16 – 20 weeks</a:t>
            </a:r>
            <a:r>
              <a:rPr lang="en-US" dirty="0" smtClean="0"/>
              <a:t>: Mother feels foetal movements or quickening. Foetal heart is heard on auscultation.</a:t>
            </a:r>
          </a:p>
          <a:p>
            <a:pPr>
              <a:lnSpc>
                <a:spcPct val="120000"/>
              </a:lnSpc>
              <a:buNone/>
            </a:pPr>
            <a:r>
              <a:rPr lang="en-US" b="1" dirty="0" smtClean="0"/>
              <a:t>20 - 24weeks</a:t>
            </a:r>
            <a:r>
              <a:rPr lang="en-US" dirty="0" smtClean="0"/>
              <a:t>: Most organs are able to function and foetus responds to sound. The skin is red and wrinkled.</a:t>
            </a:r>
          </a:p>
          <a:p>
            <a:pPr>
              <a:lnSpc>
                <a:spcPct val="120000"/>
              </a:lnSpc>
              <a:buNone/>
            </a:pPr>
            <a:r>
              <a:rPr lang="en-US" b="1" dirty="0" smtClean="0"/>
              <a:t>24 – 28 weeks: </a:t>
            </a:r>
            <a:r>
              <a:rPr lang="en-US" dirty="0" smtClean="0"/>
              <a:t>May</a:t>
            </a:r>
            <a:r>
              <a:rPr lang="en-US" b="1" dirty="0" smtClean="0"/>
              <a:t> </a:t>
            </a:r>
            <a:r>
              <a:rPr lang="en-US" dirty="0" smtClean="0"/>
              <a:t>survive if born at this stage. There is respiratory movement and eyelids open.</a:t>
            </a:r>
          </a:p>
          <a:p>
            <a:pPr>
              <a:lnSpc>
                <a:spcPct val="120000"/>
              </a:lnSpc>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lnSpcReduction="10000"/>
          </a:bodyPr>
          <a:lstStyle/>
          <a:p>
            <a:pPr>
              <a:lnSpc>
                <a:spcPct val="120000"/>
              </a:lnSpc>
              <a:buNone/>
            </a:pPr>
            <a:r>
              <a:rPr lang="en-US" b="1" dirty="0" smtClean="0"/>
              <a:t>28 – 32 weeks</a:t>
            </a:r>
            <a:r>
              <a:rPr lang="en-US" dirty="0" smtClean="0"/>
              <a:t>: The testes descend into the scrotum. Foetus begins to store fat and iron. Skin becomes less wrinkled.</a:t>
            </a:r>
          </a:p>
          <a:p>
            <a:pPr>
              <a:lnSpc>
                <a:spcPct val="120000"/>
              </a:lnSpc>
              <a:buNone/>
            </a:pPr>
            <a:r>
              <a:rPr lang="en-US" b="1" dirty="0" smtClean="0"/>
              <a:t>32 – 36 weeks</a:t>
            </a:r>
            <a:r>
              <a:rPr lang="en-US" dirty="0" smtClean="0"/>
              <a:t>: The body is more rounded because of increased fat deposit and head hair is grown, nails reach finger tips and ear cartilage is soft.</a:t>
            </a:r>
          </a:p>
          <a:p>
            <a:pPr>
              <a:lnSpc>
                <a:spcPct val="120000"/>
              </a:lnSpc>
              <a:buNone/>
            </a:pPr>
            <a:r>
              <a:rPr lang="en-US" b="1" dirty="0" smtClean="0"/>
              <a:t>36 – 40 weeks</a:t>
            </a:r>
            <a:r>
              <a:rPr lang="en-US" dirty="0" smtClean="0"/>
              <a:t>: Skull is firm and contours rounded. Birth is due.</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Placenta</a:t>
            </a:r>
            <a:endParaRPr lang="en-US" dirty="0"/>
          </a:p>
        </p:txBody>
      </p:sp>
      <p:sp>
        <p:nvSpPr>
          <p:cNvPr id="3" name="Content Placeholder 2"/>
          <p:cNvSpPr>
            <a:spLocks noGrp="1"/>
          </p:cNvSpPr>
          <p:nvPr>
            <p:ph sz="quarter" idx="1"/>
          </p:nvPr>
        </p:nvSpPr>
        <p:spPr>
          <a:xfrm>
            <a:off x="457200" y="1295400"/>
            <a:ext cx="8229600" cy="5257800"/>
          </a:xfrm>
        </p:spPr>
        <p:txBody>
          <a:bodyPr>
            <a:normAutofit/>
          </a:bodyPr>
          <a:lstStyle/>
          <a:p>
            <a:r>
              <a:rPr lang="en-US" dirty="0" smtClean="0"/>
              <a:t>Circular in shape, approx.  20 cm diameter,  and 2.5 cm thick. </a:t>
            </a:r>
          </a:p>
          <a:p>
            <a:r>
              <a:rPr lang="en-US" dirty="0" smtClean="0"/>
              <a:t>It weighs about 500g and is dark red in colour.</a:t>
            </a:r>
          </a:p>
          <a:p>
            <a:r>
              <a:rPr lang="en-US" dirty="0" smtClean="0"/>
              <a:t>Develops from 14</a:t>
            </a:r>
            <a:r>
              <a:rPr lang="en-US" baseline="30000" dirty="0" smtClean="0"/>
              <a:t>th</a:t>
            </a:r>
            <a:r>
              <a:rPr lang="en-US" dirty="0" smtClean="0"/>
              <a:t> day -16</a:t>
            </a:r>
            <a:r>
              <a:rPr lang="en-US" baseline="30000" dirty="0" smtClean="0"/>
              <a:t>th</a:t>
            </a:r>
            <a:r>
              <a:rPr lang="en-US" dirty="0" smtClean="0"/>
              <a:t> wk</a:t>
            </a:r>
          </a:p>
          <a:p>
            <a:r>
              <a:rPr lang="en-US" dirty="0" smtClean="0"/>
              <a:t>Its divided into 15 to 20 lobes by deep grooves. </a:t>
            </a:r>
          </a:p>
          <a:p>
            <a:r>
              <a:rPr lang="en-US" dirty="0" smtClean="0"/>
              <a:t>The umbilical cord has two arteries and one vein</a:t>
            </a:r>
          </a:p>
          <a:p>
            <a:pPr>
              <a:buNone/>
            </a:pPr>
            <a:r>
              <a:rPr lang="en-US" b="1" i="1" dirty="0" smtClean="0"/>
              <a:t>Review anatomical variations of placenta and cord</a:t>
            </a:r>
          </a:p>
          <a:p>
            <a:pPr>
              <a:buNone/>
            </a:pPr>
            <a:r>
              <a:rPr lang="en-US" b="1" i="1" dirty="0" smtClean="0"/>
              <a:t>Describe fetal circulation</a:t>
            </a:r>
            <a:endParaRPr lang="en-US" b="1" i="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sz="quarter" idx="1"/>
          </p:nvPr>
        </p:nvSpPr>
        <p:spPr/>
        <p:txBody>
          <a:bodyPr/>
          <a:lstStyle/>
          <a:p>
            <a:r>
              <a:rPr lang="en-US" dirty="0" smtClean="0"/>
              <a:t>Respiration</a:t>
            </a:r>
          </a:p>
          <a:p>
            <a:r>
              <a:rPr lang="en-US" dirty="0" smtClean="0"/>
              <a:t>Nutrition</a:t>
            </a:r>
          </a:p>
          <a:p>
            <a:r>
              <a:rPr lang="en-US" dirty="0" smtClean="0"/>
              <a:t>Storage </a:t>
            </a:r>
          </a:p>
          <a:p>
            <a:r>
              <a:rPr lang="en-US" dirty="0" smtClean="0"/>
              <a:t>Excretion</a:t>
            </a:r>
          </a:p>
          <a:p>
            <a:r>
              <a:rPr lang="en-US" dirty="0" smtClean="0"/>
              <a:t>Protection</a:t>
            </a:r>
          </a:p>
          <a:p>
            <a:r>
              <a:rPr lang="en-US" dirty="0" smtClean="0"/>
              <a:t>Endocrine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Foetal Skull</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pPr>
              <a:buNone/>
            </a:pPr>
            <a:r>
              <a:rPr lang="en-US" dirty="0" smtClean="0"/>
              <a:t>The foetal skull contains a delicate brain, which may be subjected to great pressures as the head passes through the birth canal</a:t>
            </a:r>
          </a:p>
          <a:p>
            <a:pPr>
              <a:buNone/>
            </a:pPr>
            <a:r>
              <a:rPr lang="en-US" dirty="0" smtClean="0"/>
              <a:t>The </a:t>
            </a:r>
            <a:r>
              <a:rPr lang="en-US" b="1" dirty="0" smtClean="0"/>
              <a:t>landmarks of the skull </a:t>
            </a:r>
            <a:r>
              <a:rPr lang="en-US" dirty="0" smtClean="0"/>
              <a:t>are described as: </a:t>
            </a:r>
          </a:p>
          <a:p>
            <a:pPr>
              <a:buNone/>
            </a:pPr>
            <a:r>
              <a:rPr lang="en-US" dirty="0" smtClean="0"/>
              <a:t>• The </a:t>
            </a:r>
            <a:r>
              <a:rPr lang="en-US" b="1" dirty="0" smtClean="0"/>
              <a:t>vault,</a:t>
            </a:r>
            <a:r>
              <a:rPr lang="en-US" dirty="0" smtClean="0"/>
              <a:t> which lies between the orbital ridges and the nape of the neck- bones are thin and pliable so as to allow for alterations of the skull at birth, composed of the occipital bone, two parietal bones and two frontal bones.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Landmarks cont….</a:t>
            </a:r>
            <a:endParaRPr lang="en-US" dirty="0"/>
          </a:p>
        </p:txBody>
      </p:sp>
      <p:sp>
        <p:nvSpPr>
          <p:cNvPr id="3" name="Content Placeholder 2"/>
          <p:cNvSpPr>
            <a:spLocks noGrp="1"/>
          </p:cNvSpPr>
          <p:nvPr>
            <p:ph sz="quarter" idx="1"/>
          </p:nvPr>
        </p:nvSpPr>
        <p:spPr/>
        <p:txBody>
          <a:bodyPr/>
          <a:lstStyle/>
          <a:p>
            <a:r>
              <a:rPr lang="en-US" dirty="0" smtClean="0"/>
              <a:t>The </a:t>
            </a:r>
            <a:r>
              <a:rPr lang="en-US" b="1" dirty="0" smtClean="0"/>
              <a:t>base -</a:t>
            </a:r>
            <a:r>
              <a:rPr lang="en-US" dirty="0" smtClean="0"/>
              <a:t>comprised of firmly united bones that protect the vital centres in the medulla.</a:t>
            </a:r>
          </a:p>
          <a:p>
            <a:r>
              <a:rPr lang="en-US" dirty="0" smtClean="0"/>
              <a:t>The </a:t>
            </a:r>
            <a:r>
              <a:rPr lang="en-US" b="1" dirty="0" smtClean="0"/>
              <a:t>face </a:t>
            </a:r>
            <a:r>
              <a:rPr lang="en-US" dirty="0" smtClean="0"/>
              <a:t>-composed of 14 small bones that are firmly united and cannot be compressed.</a:t>
            </a:r>
          </a:p>
          <a:p>
            <a:r>
              <a:rPr lang="en-US" dirty="0" smtClean="0"/>
              <a:t>The </a:t>
            </a:r>
            <a:r>
              <a:rPr lang="en-US" b="1" dirty="0" smtClean="0"/>
              <a:t>mentum</a:t>
            </a:r>
            <a:r>
              <a:rPr lang="en-US" dirty="0" smtClean="0"/>
              <a:t>, also called the </a:t>
            </a:r>
            <a:r>
              <a:rPr lang="en-US" b="1" dirty="0" smtClean="0"/>
              <a:t>chin</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1435</TotalTime>
  <Words>12378</Words>
  <Application>Microsoft Office PowerPoint</Application>
  <PresentationFormat>On-screen Show (4:3)</PresentationFormat>
  <Paragraphs>1765</Paragraphs>
  <Slides>268</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268</vt:i4>
      </vt:variant>
    </vt:vector>
  </HeadingPairs>
  <TitlesOfParts>
    <vt:vector size="282" baseType="lpstr">
      <vt:lpstr>MS PGothic</vt:lpstr>
      <vt:lpstr>MS PGothic</vt:lpstr>
      <vt:lpstr>Arial</vt:lpstr>
      <vt:lpstr>Brush Script MT</vt:lpstr>
      <vt:lpstr>Calibri</vt:lpstr>
      <vt:lpstr>Comic Sans MS</vt:lpstr>
      <vt:lpstr>HGPｺﾞｼｯｸE</vt:lpstr>
      <vt:lpstr>Tahoma</vt:lpstr>
      <vt:lpstr>Times New Roman</vt:lpstr>
      <vt:lpstr>Tw Cen MT</vt:lpstr>
      <vt:lpstr>Wingdings</vt:lpstr>
      <vt:lpstr>Wingdings 2</vt:lpstr>
      <vt:lpstr>Wingdings 3</vt:lpstr>
      <vt:lpstr>Median</vt:lpstr>
      <vt:lpstr>MATERNAL AND NEWBORN HEALTH I NORMAL PREGNANCY</vt:lpstr>
      <vt:lpstr>Course objectives</vt:lpstr>
      <vt:lpstr>REFERENCES</vt:lpstr>
      <vt:lpstr>ABDOMINAL EXAMINATION</vt:lpstr>
      <vt:lpstr>ABDOMINAL EXAMINATION</vt:lpstr>
      <vt:lpstr>PREPARATION</vt:lpstr>
      <vt:lpstr>preparation</vt:lpstr>
      <vt:lpstr>INSPECTION</vt:lpstr>
      <vt:lpstr>INSPECTION</vt:lpstr>
      <vt:lpstr> FUNDAL HEIGHT </vt:lpstr>
      <vt:lpstr>Fundal height</vt:lpstr>
      <vt:lpstr>Estimating  the fundal height</vt:lpstr>
      <vt:lpstr>FUNDAL PALPATION </vt:lpstr>
      <vt:lpstr>FUNDAL PALAPATION </vt:lpstr>
      <vt:lpstr>LATERAL PALPATION</vt:lpstr>
      <vt:lpstr>LATERAL PALPATION</vt:lpstr>
      <vt:lpstr>LATERAL PALPATION</vt:lpstr>
      <vt:lpstr>LATERAL PALPATION</vt:lpstr>
      <vt:lpstr>LATERAL PALPATION</vt:lpstr>
      <vt:lpstr> LATERAL PALPATION</vt:lpstr>
      <vt:lpstr>Pelvic palpation </vt:lpstr>
      <vt:lpstr>PELVIC PALPATION</vt:lpstr>
      <vt:lpstr> Pelvic palpation </vt:lpstr>
      <vt:lpstr> Pelvic palpation </vt:lpstr>
      <vt:lpstr> Pelvic palpation </vt:lpstr>
      <vt:lpstr> Pelvic palpation </vt:lpstr>
      <vt:lpstr> Auscultation </vt:lpstr>
      <vt:lpstr>Points of listening to the fetal HR</vt:lpstr>
      <vt:lpstr>auscultation</vt:lpstr>
      <vt:lpstr> Records  </vt:lpstr>
      <vt:lpstr> Abdominal examination during pregnancy </vt:lpstr>
      <vt:lpstr>Abdominal examination during labour</vt:lpstr>
      <vt:lpstr>Abdominal examination during labour </vt:lpstr>
      <vt:lpstr>Abdominal examination during labour</vt:lpstr>
      <vt:lpstr>Fertilization</vt:lpstr>
      <vt:lpstr>PowerPoint Presentation</vt:lpstr>
      <vt:lpstr>Focused Antenatal Care </vt:lpstr>
      <vt:lpstr>PowerPoint Presentation</vt:lpstr>
      <vt:lpstr>PowerPoint Presentation</vt:lpstr>
      <vt:lpstr>PowerPoint Presentation</vt:lpstr>
      <vt:lpstr>The objectives of focused antenatal  </vt:lpstr>
      <vt:lpstr> Schedule of Visits  </vt:lpstr>
      <vt:lpstr>The first visit:  </vt:lpstr>
      <vt:lpstr>History of present pregnancy  </vt:lpstr>
      <vt:lpstr> Obstetric history  </vt:lpstr>
      <vt:lpstr> Special maternal complications and events in previous pregnancies;  </vt:lpstr>
      <vt:lpstr> Obstetrical operations:  </vt:lpstr>
      <vt:lpstr>Special perinatal (foetal, newborn) complications</vt:lpstr>
      <vt:lpstr>Medical history  </vt:lpstr>
      <vt:lpstr>Medical history  </vt:lpstr>
      <vt:lpstr>Perform physical examination </vt:lpstr>
      <vt:lpstr>Perform physical examination  </vt:lpstr>
      <vt:lpstr>Perform the following tests:  </vt:lpstr>
      <vt:lpstr>PowerPoint Presentation</vt:lpstr>
      <vt:lpstr>Refer woman when complications arise</vt:lpstr>
      <vt:lpstr> Assess the need for specialised care  </vt:lpstr>
      <vt:lpstr> INDIVIDUAL BIRTH PLAN </vt:lpstr>
      <vt:lpstr> INDIVIDUAL BIRTH PLAN </vt:lpstr>
      <vt:lpstr> Birth Plan and emergency preparedness checklist  </vt:lpstr>
      <vt:lpstr> Advice on complications and danger signs  </vt:lpstr>
      <vt:lpstr>Danger signs in labour  </vt:lpstr>
      <vt:lpstr>Danger signs in postpartum period (mother)  </vt:lpstr>
      <vt:lpstr> Danger signs in postpartum period (newborn)   </vt:lpstr>
      <vt:lpstr>DANGER SIGNS DURING POSTPARTUM</vt:lpstr>
      <vt:lpstr>Health promotion, </vt:lpstr>
      <vt:lpstr>Health promotion,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vt:lpstr>
      <vt:lpstr>Fertilization cont…</vt:lpstr>
      <vt:lpstr>Cont…..</vt:lpstr>
      <vt:lpstr>Cont……</vt:lpstr>
      <vt:lpstr>Developmental History of a Human</vt:lpstr>
      <vt:lpstr>1.  Fertilization</vt:lpstr>
      <vt:lpstr>2. Cleavage</vt:lpstr>
      <vt:lpstr>3.  Morula</vt:lpstr>
      <vt:lpstr>4.  Blastocyst</vt:lpstr>
      <vt:lpstr>Implantation</vt:lpstr>
      <vt:lpstr>Week 2</vt:lpstr>
      <vt:lpstr>Weeks 3-4</vt:lpstr>
      <vt:lpstr>Weeks 5-8</vt:lpstr>
      <vt:lpstr>Embryo/Fetus</vt:lpstr>
      <vt:lpstr>Fetal Period</vt:lpstr>
      <vt:lpstr>The development of the embryo </vt:lpstr>
      <vt:lpstr>Cont---------</vt:lpstr>
      <vt:lpstr>Cont……..</vt:lpstr>
      <vt:lpstr>The Placenta</vt:lpstr>
      <vt:lpstr>Functions</vt:lpstr>
      <vt:lpstr>The Foetal Skull</vt:lpstr>
      <vt:lpstr>Landmarks cont….</vt:lpstr>
      <vt:lpstr>The regions of the skull are</vt:lpstr>
      <vt:lpstr> The Foetal Skull - The Sutures</vt:lpstr>
      <vt:lpstr>Sutures cont…..</vt:lpstr>
      <vt:lpstr>The Foetal Skull - The Fontanelles</vt:lpstr>
      <vt:lpstr>Anterior fontanelle or bregma</vt:lpstr>
      <vt:lpstr>Diameters of the Foetal Skull</vt:lpstr>
      <vt:lpstr>Longitudinal or Anteroposterior diameter</vt:lpstr>
      <vt:lpstr>Diameters continued..</vt:lpstr>
      <vt:lpstr>Diameters</vt:lpstr>
      <vt:lpstr>The Foetal Skull - Moulding</vt:lpstr>
      <vt:lpstr>Cont,………………….</vt:lpstr>
      <vt:lpstr>Physiological changes in pregnancy</vt:lpstr>
      <vt:lpstr>Reproductive Organs</vt:lpstr>
      <vt:lpstr>Reproductive Organs</vt:lpstr>
      <vt:lpstr>Reproductive Organs</vt:lpstr>
      <vt:lpstr>Cardiovascular System</vt:lpstr>
      <vt:lpstr>Other systems </vt:lpstr>
      <vt:lpstr>Other systems </vt:lpstr>
      <vt:lpstr> CONT……………</vt:lpstr>
      <vt:lpstr>CONT……………</vt:lpstr>
      <vt:lpstr>CONT……………</vt:lpstr>
      <vt:lpstr>Diagnosis of pregnancy</vt:lpstr>
      <vt:lpstr>Diagnosis continued……</vt:lpstr>
      <vt:lpstr>   DIAGNOSIS OF PREGNACY </vt:lpstr>
      <vt:lpstr>PRESUMPTIVE MANIFESTATION </vt:lpstr>
      <vt:lpstr>Cont</vt:lpstr>
      <vt:lpstr> 3. Breast changes</vt:lpstr>
      <vt:lpstr>cont</vt:lpstr>
      <vt:lpstr>B. SIGNS </vt:lpstr>
      <vt:lpstr>cont</vt:lpstr>
      <vt:lpstr>PROBABLE MANIFESTAION  </vt:lpstr>
      <vt:lpstr>cont</vt:lpstr>
      <vt:lpstr>cont</vt:lpstr>
      <vt:lpstr>cont</vt:lpstr>
      <vt:lpstr>Positive manifestation</vt:lpstr>
      <vt:lpstr>cont</vt:lpstr>
      <vt:lpstr>cont</vt:lpstr>
      <vt:lpstr>Diagnosis of pregnancy at term</vt:lpstr>
      <vt:lpstr>DDX of pregnancy</vt:lpstr>
      <vt:lpstr>FOCUSED ANTENATAL CARE</vt:lpstr>
      <vt:lpstr>Course Outline</vt:lpstr>
      <vt:lpstr>Introduction </vt:lpstr>
      <vt:lpstr>AIM OF FANC</vt:lpstr>
      <vt:lpstr>WHO Recommendations</vt:lpstr>
      <vt:lpstr>Four comprehensive, personalised antenatal visits</vt:lpstr>
      <vt:lpstr>Objectives of FANC</vt:lpstr>
      <vt:lpstr>Objective 1: early detection &amp; treatment of health problems</vt:lpstr>
      <vt:lpstr>Objective 2: Prevention of complications</vt:lpstr>
      <vt:lpstr>Objective 3: Birth preparedness and complication readiness</vt:lpstr>
      <vt:lpstr>Objective 4: Health promotion using health messages and counselling</vt:lpstr>
      <vt:lpstr>Objective 5: provision of skilled care at birth</vt:lpstr>
      <vt:lpstr>During FANC visits ensure that the following have been accomplished</vt:lpstr>
      <vt:lpstr>FANC visits-1st visit</vt:lpstr>
      <vt:lpstr>INDIVIDUAL BIRTH PLAN</vt:lpstr>
      <vt:lpstr>1st Visit</vt:lpstr>
      <vt:lpstr>2nd visit</vt:lpstr>
      <vt:lpstr>3rd visit</vt:lpstr>
      <vt:lpstr>4th visit</vt:lpstr>
      <vt:lpstr>Danger signs</vt:lpstr>
      <vt:lpstr>Danger signs in pregnancy</vt:lpstr>
      <vt:lpstr>Danger signs in pregnancy</vt:lpstr>
      <vt:lpstr>Danger signs in pregnancy</vt:lpstr>
      <vt:lpstr>Danger signs during labour &amp; delivery</vt:lpstr>
      <vt:lpstr>Danger signs during labour &amp; delivery</vt:lpstr>
      <vt:lpstr>Danger signs after delivery</vt:lpstr>
      <vt:lpstr>NOTE</vt:lpstr>
      <vt:lpstr>Essential Elements of FANC</vt:lpstr>
      <vt:lpstr>Essential Elements of FANC</vt:lpstr>
      <vt:lpstr>Integrated FANC services</vt:lpstr>
      <vt:lpstr>TUBERCULOSIS IN PREGNANCY</vt:lpstr>
      <vt:lpstr>Why integration of TB in FANC</vt:lpstr>
      <vt:lpstr>Key steps to integrating TB case finding into FANC</vt:lpstr>
      <vt:lpstr>Assessing the client</vt:lpstr>
      <vt:lpstr>Refer to lab</vt:lpstr>
      <vt:lpstr>Refer to TB clinic</vt:lpstr>
      <vt:lpstr>TB treatment</vt:lpstr>
      <vt:lpstr>Follow-up Visits</vt:lpstr>
      <vt:lpstr>In summary</vt:lpstr>
      <vt:lpstr>Malaria in Pregnancy</vt:lpstr>
      <vt:lpstr>What happens when a pregnant woman gets malaria</vt:lpstr>
      <vt:lpstr>IPT</vt:lpstr>
      <vt:lpstr>What is Sulfadoxine Pyrimethamine</vt:lpstr>
      <vt:lpstr>ITN</vt:lpstr>
      <vt:lpstr>Summary: prevention of malaria in pregnancy</vt:lpstr>
      <vt:lpstr>Summary</vt:lpstr>
      <vt:lpstr>Reference </vt:lpstr>
      <vt:lpstr>Prevention of Mother to Child Transmission (PMTCT)</vt:lpstr>
      <vt:lpstr>Objectives</vt:lpstr>
      <vt:lpstr>Introduction</vt:lpstr>
      <vt:lpstr>Timing and Magnitude of MTCT of HIV</vt:lpstr>
      <vt:lpstr>KENYA</vt:lpstr>
      <vt:lpstr>Preventing mother-to-child transmission (PMTCT) of HIV</vt:lpstr>
      <vt:lpstr>PMTCT: Four-Pronged Approach</vt:lpstr>
      <vt:lpstr>Preventing mother-to-child transmission (PMTCT) of HIV</vt:lpstr>
      <vt:lpstr>Key PMTCT interventions</vt:lpstr>
      <vt:lpstr>Antenatal Care and Prevention of MTCT of HIV</vt:lpstr>
      <vt:lpstr>Antenatal Care and Prevention of MTCT of HIV</vt:lpstr>
      <vt:lpstr>Preventing mother-to-child transmission (PMTCT) of HIV</vt:lpstr>
      <vt:lpstr>Preventing mother-to-child transmission (PMTCT) of HIV</vt:lpstr>
      <vt:lpstr>     Preventing mother-to-child transmission (PMTCT) of HIV     </vt:lpstr>
      <vt:lpstr> Preventing mother-to-child transmission (PMTCT) of HIV </vt:lpstr>
      <vt:lpstr>Special circumstances for HIV positive women</vt:lpstr>
      <vt:lpstr>Preventing mother-to-child transmission (PMTCT) of HIV</vt:lpstr>
      <vt:lpstr> Note: </vt:lpstr>
      <vt:lpstr>Preventing mother-to-child transmission (PMTCT) of HIV</vt:lpstr>
      <vt:lpstr>  Safer Infant feeding choices </vt:lpstr>
      <vt:lpstr> Safer Infant feeding choices </vt:lpstr>
      <vt:lpstr>Preventing mother-to-child transmission (PMTCT) of HIV</vt:lpstr>
      <vt:lpstr>Preventing mother-to-child transmission (PMTCT) of HIV</vt:lpstr>
      <vt:lpstr>Preventing mother-to-child transmission (PMTCT) of HIV</vt:lpstr>
      <vt:lpstr>Preventing mother-to-child transmission (PMTCT) of HIV</vt:lpstr>
      <vt:lpstr>Assignment</vt:lpstr>
      <vt:lpstr>HIV IN PREGNANCY</vt:lpstr>
      <vt:lpstr>introduction</vt:lpstr>
      <vt:lpstr>Pregnancy Outcome: Goals</vt:lpstr>
      <vt:lpstr>Current Status of Mother-to-Child Transmission</vt:lpstr>
      <vt:lpstr>Effects of pregnancy on HIV/AIDS</vt:lpstr>
      <vt:lpstr>Effects of HIV/AIDS on the pregnancy</vt:lpstr>
      <vt:lpstr>Effects of HIV/AIDS on the pregnancy cont…</vt:lpstr>
      <vt:lpstr> PREVENTING MOTHER TO CHILD TRANSISSION (PMTCT) OF HIV </vt:lpstr>
      <vt:lpstr>BENEFITS OF PMTCT </vt:lpstr>
      <vt:lpstr> FOUR PILLARS OF WHO TO REDUCE MTCT </vt:lpstr>
      <vt:lpstr>Risk factor for MTCT </vt:lpstr>
      <vt:lpstr>Maternal factors </vt:lpstr>
      <vt:lpstr> Obstetric factors </vt:lpstr>
      <vt:lpstr>Infant factors </vt:lpstr>
      <vt:lpstr>Antenatal care</vt:lpstr>
      <vt:lpstr>Initial examination</vt:lpstr>
      <vt:lpstr>Initial examination cont…</vt:lpstr>
      <vt:lpstr>Assess Maternal Psychosocial Status</vt:lpstr>
      <vt:lpstr>Care of the HIV+ Pregnant Woman </vt:lpstr>
      <vt:lpstr> Best practices during FANC </vt:lpstr>
      <vt:lpstr>Best practices during FANC cont..</vt:lpstr>
      <vt:lpstr>Care of HIV +ve women in FANC</vt:lpstr>
      <vt:lpstr>Care of HIV +ve women in FANC</vt:lpstr>
      <vt:lpstr>Management during labour</vt:lpstr>
      <vt:lpstr>Management during labour cont…</vt:lpstr>
      <vt:lpstr>Management during labour cont..</vt:lpstr>
      <vt:lpstr>Management during postpartum</vt:lpstr>
      <vt:lpstr> formula  feeding </vt:lpstr>
      <vt:lpstr>Birth control for HIV +ve women</vt:lpstr>
      <vt:lpstr>MATERNAL PHYSIOLOGY DURING PREGNANCY</vt:lpstr>
      <vt:lpstr>Gastro intestinal tract</vt:lpstr>
      <vt:lpstr>cont</vt:lpstr>
      <vt:lpstr>General motility</vt:lpstr>
      <vt:lpstr>cont</vt:lpstr>
      <vt:lpstr>cont</vt:lpstr>
      <vt:lpstr>Liver </vt:lpstr>
      <vt:lpstr>Genital urinary system.</vt:lpstr>
      <vt:lpstr>cont</vt:lpstr>
      <vt:lpstr>Renal function</vt:lpstr>
      <vt:lpstr>cont</vt:lpstr>
      <vt:lpstr>cont</vt:lpstr>
      <vt:lpstr>cont</vt:lpstr>
      <vt:lpstr>bladder</vt:lpstr>
      <vt:lpstr>Haematologic sysytem</vt:lpstr>
      <vt:lpstr>cont</vt:lpstr>
      <vt:lpstr>RBCs </vt:lpstr>
      <vt:lpstr>IRON</vt:lpstr>
      <vt:lpstr>cont</vt:lpstr>
      <vt:lpstr>cont</vt:lpstr>
      <vt:lpstr>CVS</vt:lpstr>
      <vt:lpstr>cont</vt:lpstr>
      <vt:lpstr>cont</vt:lpstr>
      <vt:lpstr>cont</vt:lpstr>
      <vt:lpstr>Respiratory system</vt:lpstr>
      <vt:lpstr>cont</vt:lpstr>
      <vt:lpstr>Effects of labour in RS</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REPRODUCTIVE SYSTEM</dc:title>
  <dc:creator>Morris</dc:creator>
  <cp:lastModifiedBy>Morris Mugambi</cp:lastModifiedBy>
  <cp:revision>147</cp:revision>
  <dcterms:created xsi:type="dcterms:W3CDTF">2006-08-16T00:00:00Z</dcterms:created>
  <dcterms:modified xsi:type="dcterms:W3CDTF">2020-04-20T06:29:10Z</dcterms:modified>
</cp:coreProperties>
</file>