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5" r:id="rId19"/>
    <p:sldId id="276" r:id="rId20"/>
    <p:sldId id="277" r:id="rId21"/>
    <p:sldId id="273" r:id="rId22"/>
    <p:sldId id="274"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5" d="100"/>
          <a:sy n="75" d="100"/>
        </p:scale>
        <p:origin x="-1140" y="14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955DD8-D181-4176-BECD-F6E1D41C82A5}" type="datetimeFigureOut">
              <a:rPr lang="en-US" smtClean="0"/>
              <a:pPr/>
              <a:t>1/13/2015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24AE03-9D55-4A62-AD98-02F6A9C2002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324AE03-9D55-4A62-AD98-02F6A9C2002A}"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r>
              <a:rPr lang="en-US" smtClean="0"/>
              <a:t>1/11/2015</a:t>
            </a:r>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en-US" smtClean="0"/>
              <a:t>M.Nyamasi</a:t>
            </a:r>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9E00EFB6-7047-437C-8BB4-764987E8DA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1/11/2015</a:t>
            </a:r>
            <a:endParaRPr lang="en-US"/>
          </a:p>
        </p:txBody>
      </p:sp>
      <p:sp>
        <p:nvSpPr>
          <p:cNvPr id="5" name="Footer Placeholder 4"/>
          <p:cNvSpPr>
            <a:spLocks noGrp="1"/>
          </p:cNvSpPr>
          <p:nvPr>
            <p:ph type="ftr" sz="quarter" idx="11"/>
          </p:nvPr>
        </p:nvSpPr>
        <p:spPr/>
        <p:txBody>
          <a:bodyPr/>
          <a:lstStyle/>
          <a:p>
            <a:r>
              <a:rPr lang="en-US" smtClean="0"/>
              <a:t>M.Nyamasi</a:t>
            </a:r>
            <a:endParaRPr lang="en-US"/>
          </a:p>
        </p:txBody>
      </p:sp>
      <p:sp>
        <p:nvSpPr>
          <p:cNvPr id="6" name="Slide Number Placeholder 5"/>
          <p:cNvSpPr>
            <a:spLocks noGrp="1"/>
          </p:cNvSpPr>
          <p:nvPr>
            <p:ph type="sldNum" sz="quarter" idx="12"/>
          </p:nvPr>
        </p:nvSpPr>
        <p:spPr/>
        <p:txBody>
          <a:bodyPr/>
          <a:lstStyle/>
          <a:p>
            <a:fld id="{9E00EFB6-7047-437C-8BB4-764987E8DA2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r>
              <a:rPr lang="en-US" smtClean="0"/>
              <a:t>1/11/2015</a:t>
            </a:r>
            <a:endParaRPr lang="en-US"/>
          </a:p>
        </p:txBody>
      </p:sp>
      <p:sp>
        <p:nvSpPr>
          <p:cNvPr id="5" name="Footer Placeholder 4"/>
          <p:cNvSpPr>
            <a:spLocks noGrp="1"/>
          </p:cNvSpPr>
          <p:nvPr>
            <p:ph type="ftr" sz="quarter" idx="11"/>
          </p:nvPr>
        </p:nvSpPr>
        <p:spPr>
          <a:xfrm>
            <a:off x="457201" y="6248207"/>
            <a:ext cx="5573483" cy="365125"/>
          </a:xfrm>
        </p:spPr>
        <p:txBody>
          <a:bodyPr/>
          <a:lstStyle/>
          <a:p>
            <a:r>
              <a:rPr lang="en-US" smtClean="0"/>
              <a:t>M.Nyamasi</a:t>
            </a:r>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9E00EFB6-7047-437C-8BB4-764987E8DA2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r>
              <a:rPr lang="en-US" smtClean="0"/>
              <a:t>1/11/2015</a:t>
            </a:r>
            <a:endParaRPr lang="en-US"/>
          </a:p>
        </p:txBody>
      </p:sp>
      <p:sp>
        <p:nvSpPr>
          <p:cNvPr id="5" name="Footer Placeholder 4"/>
          <p:cNvSpPr>
            <a:spLocks noGrp="1"/>
          </p:cNvSpPr>
          <p:nvPr>
            <p:ph type="ftr" sz="quarter" idx="11"/>
          </p:nvPr>
        </p:nvSpPr>
        <p:spPr/>
        <p:txBody>
          <a:bodyPr/>
          <a:lstStyle/>
          <a:p>
            <a:r>
              <a:rPr lang="en-US" smtClean="0"/>
              <a:t>M.Nyamasi</a:t>
            </a:r>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9E00EFB6-7047-437C-8BB4-764987E8DA23}"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r>
              <a:rPr lang="en-US" smtClean="0"/>
              <a:t>1/11/2015</a:t>
            </a:r>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9E00EFB6-7047-437C-8BB4-764987E8DA23}" type="slidenum">
              <a:rPr lang="en-US" smtClean="0"/>
              <a:pPr/>
              <a:t>‹#›</a:t>
            </a:fld>
            <a:endParaRPr lang="en-US"/>
          </a:p>
        </p:txBody>
      </p:sp>
      <p:sp>
        <p:nvSpPr>
          <p:cNvPr id="14" name="Footer Placeholder 13"/>
          <p:cNvSpPr>
            <a:spLocks noGrp="1"/>
          </p:cNvSpPr>
          <p:nvPr>
            <p:ph type="ftr" sz="quarter" idx="12"/>
          </p:nvPr>
        </p:nvSpPr>
        <p:spPr/>
        <p:txBody>
          <a:bodyPr/>
          <a:lstStyle/>
          <a:p>
            <a:r>
              <a:rPr lang="en-US" smtClean="0"/>
              <a:t>M.Nyamasi</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r>
              <a:rPr lang="en-US" smtClean="0"/>
              <a:t>1/11/2015</a:t>
            </a:r>
            <a:endParaRPr lang="en-US"/>
          </a:p>
        </p:txBody>
      </p:sp>
      <p:sp>
        <p:nvSpPr>
          <p:cNvPr id="10" name="Slide Number Placeholder 9"/>
          <p:cNvSpPr>
            <a:spLocks noGrp="1"/>
          </p:cNvSpPr>
          <p:nvPr>
            <p:ph type="sldNum" sz="quarter" idx="16"/>
          </p:nvPr>
        </p:nvSpPr>
        <p:spPr/>
        <p:txBody>
          <a:bodyPr rtlCol="0"/>
          <a:lstStyle/>
          <a:p>
            <a:fld id="{9E00EFB6-7047-437C-8BB4-764987E8DA23}" type="slidenum">
              <a:rPr lang="en-US" smtClean="0"/>
              <a:pPr/>
              <a:t>‹#›</a:t>
            </a:fld>
            <a:endParaRPr lang="en-US"/>
          </a:p>
        </p:txBody>
      </p:sp>
      <p:sp>
        <p:nvSpPr>
          <p:cNvPr id="12" name="Footer Placeholder 11"/>
          <p:cNvSpPr>
            <a:spLocks noGrp="1"/>
          </p:cNvSpPr>
          <p:nvPr>
            <p:ph type="ftr" sz="quarter" idx="17"/>
          </p:nvPr>
        </p:nvSpPr>
        <p:spPr/>
        <p:txBody>
          <a:bodyPr rtlCol="0"/>
          <a:lstStyle/>
          <a:p>
            <a:r>
              <a:rPr lang="en-US" smtClean="0"/>
              <a:t>M.Nyamasi</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r>
              <a:rPr lang="en-US" smtClean="0"/>
              <a:t>1/11/2015</a:t>
            </a:r>
            <a:endParaRPr lang="en-US"/>
          </a:p>
        </p:txBody>
      </p:sp>
      <p:sp>
        <p:nvSpPr>
          <p:cNvPr id="12" name="Slide Number Placeholder 11"/>
          <p:cNvSpPr>
            <a:spLocks noGrp="1"/>
          </p:cNvSpPr>
          <p:nvPr>
            <p:ph type="sldNum" sz="quarter" idx="16"/>
          </p:nvPr>
        </p:nvSpPr>
        <p:spPr/>
        <p:txBody>
          <a:bodyPr rtlCol="0"/>
          <a:lstStyle/>
          <a:p>
            <a:fld id="{9E00EFB6-7047-437C-8BB4-764987E8DA23}" type="slidenum">
              <a:rPr lang="en-US" smtClean="0"/>
              <a:pPr/>
              <a:t>‹#›</a:t>
            </a:fld>
            <a:endParaRPr lang="en-US"/>
          </a:p>
        </p:txBody>
      </p:sp>
      <p:sp>
        <p:nvSpPr>
          <p:cNvPr id="14" name="Footer Placeholder 13"/>
          <p:cNvSpPr>
            <a:spLocks noGrp="1"/>
          </p:cNvSpPr>
          <p:nvPr>
            <p:ph type="ftr" sz="quarter" idx="17"/>
          </p:nvPr>
        </p:nvSpPr>
        <p:spPr/>
        <p:txBody>
          <a:bodyPr rtlCol="0"/>
          <a:lstStyle/>
          <a:p>
            <a:r>
              <a:rPr lang="en-US" smtClean="0"/>
              <a:t>M.Nyamasi</a:t>
            </a:r>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r>
              <a:rPr lang="en-US" smtClean="0"/>
              <a:t>1/11/2015</a:t>
            </a:r>
            <a:endParaRPr lang="en-US"/>
          </a:p>
        </p:txBody>
      </p:sp>
      <p:sp>
        <p:nvSpPr>
          <p:cNvPr id="4" name="Footer Placeholder 3"/>
          <p:cNvSpPr>
            <a:spLocks noGrp="1"/>
          </p:cNvSpPr>
          <p:nvPr>
            <p:ph type="ftr" sz="quarter" idx="11"/>
          </p:nvPr>
        </p:nvSpPr>
        <p:spPr/>
        <p:txBody>
          <a:bodyPr/>
          <a:lstStyle/>
          <a:p>
            <a:r>
              <a:rPr lang="en-US" smtClean="0"/>
              <a:t>M.Nyamasi</a:t>
            </a:r>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9E00EFB6-7047-437C-8BB4-764987E8DA2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1/11/2015</a:t>
            </a:r>
            <a:endParaRPr lang="en-US"/>
          </a:p>
        </p:txBody>
      </p:sp>
      <p:sp>
        <p:nvSpPr>
          <p:cNvPr id="3" name="Footer Placeholder 2"/>
          <p:cNvSpPr>
            <a:spLocks noGrp="1"/>
          </p:cNvSpPr>
          <p:nvPr>
            <p:ph type="ftr" sz="quarter" idx="11"/>
          </p:nvPr>
        </p:nvSpPr>
        <p:spPr/>
        <p:txBody>
          <a:bodyPr/>
          <a:lstStyle/>
          <a:p>
            <a:r>
              <a:rPr lang="en-US" smtClean="0"/>
              <a:t>M.Nyamasi</a:t>
            </a:r>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9E00EFB6-7047-437C-8BB4-764987E8DA2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r>
              <a:rPr lang="en-US" smtClean="0"/>
              <a:t>1/11/2015</a:t>
            </a:r>
            <a:endParaRPr lang="en-US"/>
          </a:p>
        </p:txBody>
      </p:sp>
      <p:sp>
        <p:nvSpPr>
          <p:cNvPr id="6" name="Footer Placeholder 5"/>
          <p:cNvSpPr>
            <a:spLocks noGrp="1"/>
          </p:cNvSpPr>
          <p:nvPr>
            <p:ph type="ftr" sz="quarter" idx="11"/>
          </p:nvPr>
        </p:nvSpPr>
        <p:spPr/>
        <p:txBody>
          <a:bodyPr/>
          <a:lstStyle/>
          <a:p>
            <a:r>
              <a:rPr lang="en-US" smtClean="0"/>
              <a:t>M.Nyamasi</a:t>
            </a:r>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9E00EFB6-7047-437C-8BB4-764987E8DA23}"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r>
              <a:rPr lang="en-US" smtClean="0"/>
              <a:t>1/11/2015</a:t>
            </a:r>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9E00EFB6-7047-437C-8BB4-764987E8DA23}"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r>
              <a:rPr lang="en-US" smtClean="0"/>
              <a:t>M.Nyamasi</a:t>
            </a:r>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r>
              <a:rPr lang="en-US" smtClean="0"/>
              <a:t>1/11/2015</a:t>
            </a:r>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en-US" smtClean="0"/>
              <a:t>M.Nyamasi</a:t>
            </a:r>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9E00EFB6-7047-437C-8BB4-764987E8DA2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TOPIC 6: DIAGNOSIS OF PREGNANCY AND MINOR DISORDERS </a:t>
            </a:r>
            <a:endParaRPr lang="en-US" dirty="0"/>
          </a:p>
        </p:txBody>
      </p:sp>
      <p:sp>
        <p:nvSpPr>
          <p:cNvPr id="3" name="Subtitle 2"/>
          <p:cNvSpPr>
            <a:spLocks noGrp="1"/>
          </p:cNvSpPr>
          <p:nvPr>
            <p:ph type="subTitle" idx="1"/>
          </p:nvPr>
        </p:nvSpPr>
        <p:spPr/>
        <p:txBody>
          <a:bodyPr/>
          <a:lstStyle/>
          <a:p>
            <a:r>
              <a:rPr lang="en-US" dirty="0" smtClean="0"/>
              <a:t>OJECTIVES</a:t>
            </a:r>
            <a:endParaRPr lang="en-US" dirty="0"/>
          </a:p>
        </p:txBody>
      </p:sp>
      <p:sp>
        <p:nvSpPr>
          <p:cNvPr id="4" name="Date Placeholder 3"/>
          <p:cNvSpPr>
            <a:spLocks noGrp="1"/>
          </p:cNvSpPr>
          <p:nvPr>
            <p:ph type="dt" sz="half" idx="10"/>
          </p:nvPr>
        </p:nvSpPr>
        <p:spPr/>
        <p:txBody>
          <a:bodyPr/>
          <a:lstStyle/>
          <a:p>
            <a:r>
              <a:rPr lang="en-US" smtClean="0"/>
              <a:t>1/11/2015</a:t>
            </a:r>
            <a:endParaRPr lang="en-US"/>
          </a:p>
        </p:txBody>
      </p:sp>
      <p:sp>
        <p:nvSpPr>
          <p:cNvPr id="5" name="Slide Number Placeholder 4"/>
          <p:cNvSpPr>
            <a:spLocks noGrp="1"/>
          </p:cNvSpPr>
          <p:nvPr>
            <p:ph type="sldNum" sz="quarter" idx="12"/>
          </p:nvPr>
        </p:nvSpPr>
        <p:spPr/>
        <p:txBody>
          <a:bodyPr/>
          <a:lstStyle/>
          <a:p>
            <a:fld id="{9E00EFB6-7047-437C-8BB4-764987E8DA23}" type="slidenum">
              <a:rPr lang="en-US" smtClean="0"/>
              <a:pPr/>
              <a:t>1</a:t>
            </a:fld>
            <a:endParaRPr lang="en-US"/>
          </a:p>
        </p:txBody>
      </p:sp>
      <p:sp>
        <p:nvSpPr>
          <p:cNvPr id="6" name="Footer Placeholder 5"/>
          <p:cNvSpPr>
            <a:spLocks noGrp="1"/>
          </p:cNvSpPr>
          <p:nvPr>
            <p:ph type="ftr" sz="quarter" idx="11"/>
          </p:nvPr>
        </p:nvSpPr>
        <p:spPr/>
        <p:txBody>
          <a:bodyPr/>
          <a:lstStyle/>
          <a:p>
            <a:r>
              <a:rPr lang="en-US" smtClean="0"/>
              <a:t>M.Nyamasi</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85000" lnSpcReduction="10000"/>
          </a:bodyPr>
          <a:lstStyle/>
          <a:p>
            <a:r>
              <a:rPr lang="en-US" dirty="0" smtClean="0"/>
              <a:t>Cervical signs: cervix becomes soft as early as 6 weeks(</a:t>
            </a:r>
            <a:r>
              <a:rPr lang="en-US" dirty="0" err="1" smtClean="0"/>
              <a:t>hegar’s</a:t>
            </a:r>
            <a:r>
              <a:rPr lang="en-US" dirty="0" smtClean="0"/>
              <a:t>/</a:t>
            </a:r>
            <a:r>
              <a:rPr lang="en-US" dirty="0" err="1" smtClean="0"/>
              <a:t>Goodell’s</a:t>
            </a:r>
            <a:r>
              <a:rPr lang="en-US" dirty="0" smtClean="0"/>
              <a:t> sign). The pregnant cervix feels like the lips of the mouth, while in the non pregnant state, like the tip of the nose. On speculum examination, the bluish discoloration of the cervix is visible, due to increased vascularity.</a:t>
            </a:r>
          </a:p>
          <a:p>
            <a:r>
              <a:rPr lang="en-US" dirty="0" err="1" smtClean="0"/>
              <a:t>Imunological</a:t>
            </a:r>
            <a:r>
              <a:rPr lang="en-US" dirty="0" smtClean="0"/>
              <a:t> test: positive pregnancy test-detection or presence of </a:t>
            </a:r>
            <a:r>
              <a:rPr lang="en-US" dirty="0" err="1" smtClean="0"/>
              <a:t>Hcg</a:t>
            </a:r>
            <a:r>
              <a:rPr lang="en-US" dirty="0" smtClean="0"/>
              <a:t> in maternal urine or serum</a:t>
            </a:r>
          </a:p>
          <a:p>
            <a:r>
              <a:rPr lang="en-US" b="1" dirty="0" smtClean="0"/>
              <a:t>SECOND TRIMESTER(13-28 WEEKS</a:t>
            </a:r>
            <a:r>
              <a:rPr lang="en-US" dirty="0" smtClean="0"/>
              <a:t>)</a:t>
            </a:r>
          </a:p>
          <a:p>
            <a:r>
              <a:rPr lang="en-US" dirty="0" smtClean="0"/>
              <a:t>The subjective  symptoms such as nausea, vomiting and frequency of </a:t>
            </a:r>
            <a:r>
              <a:rPr lang="en-US" dirty="0" err="1" smtClean="0"/>
              <a:t>micturation</a:t>
            </a:r>
            <a:r>
              <a:rPr lang="en-US" dirty="0" smtClean="0"/>
              <a:t> usually subside, while </a:t>
            </a:r>
            <a:r>
              <a:rPr lang="en-US" dirty="0" err="1" smtClean="0"/>
              <a:t>ammenorhea</a:t>
            </a:r>
            <a:r>
              <a:rPr lang="en-US" dirty="0" smtClean="0"/>
              <a:t> </a:t>
            </a:r>
            <a:r>
              <a:rPr lang="en-US" dirty="0" err="1" smtClean="0"/>
              <a:t>continues.The</a:t>
            </a:r>
            <a:r>
              <a:rPr lang="en-US" dirty="0" smtClean="0"/>
              <a:t> new features that appear are:</a:t>
            </a:r>
            <a:endParaRPr lang="en-US" dirty="0"/>
          </a:p>
        </p:txBody>
      </p:sp>
      <p:sp>
        <p:nvSpPr>
          <p:cNvPr id="4" name="Date Placeholder 3"/>
          <p:cNvSpPr>
            <a:spLocks noGrp="1"/>
          </p:cNvSpPr>
          <p:nvPr>
            <p:ph type="dt" sz="half" idx="10"/>
          </p:nvPr>
        </p:nvSpPr>
        <p:spPr/>
        <p:txBody>
          <a:bodyPr/>
          <a:lstStyle/>
          <a:p>
            <a:r>
              <a:rPr lang="en-US" smtClean="0"/>
              <a:t>1/11/2015</a:t>
            </a:r>
            <a:endParaRPr lang="en-US"/>
          </a:p>
        </p:txBody>
      </p:sp>
      <p:sp>
        <p:nvSpPr>
          <p:cNvPr id="5" name="Slide Number Placeholder 4"/>
          <p:cNvSpPr>
            <a:spLocks noGrp="1"/>
          </p:cNvSpPr>
          <p:nvPr>
            <p:ph type="sldNum" sz="quarter" idx="12"/>
          </p:nvPr>
        </p:nvSpPr>
        <p:spPr/>
        <p:txBody>
          <a:bodyPr>
            <a:normAutofit fontScale="85000" lnSpcReduction="20000"/>
          </a:bodyPr>
          <a:lstStyle/>
          <a:p>
            <a:fld id="{9E00EFB6-7047-437C-8BB4-764987E8DA23}" type="slidenum">
              <a:rPr lang="en-US" smtClean="0"/>
              <a:pPr/>
              <a:t>10</a:t>
            </a:fld>
            <a:endParaRPr lang="en-US"/>
          </a:p>
        </p:txBody>
      </p:sp>
      <p:sp>
        <p:nvSpPr>
          <p:cNvPr id="6" name="Footer Placeholder 5"/>
          <p:cNvSpPr>
            <a:spLocks noGrp="1"/>
          </p:cNvSpPr>
          <p:nvPr>
            <p:ph type="ftr" sz="quarter" idx="11"/>
          </p:nvPr>
        </p:nvSpPr>
        <p:spPr/>
        <p:txBody>
          <a:bodyPr/>
          <a:lstStyle/>
          <a:p>
            <a:r>
              <a:rPr lang="en-US" smtClean="0"/>
              <a:t>M.Nyamasi</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Quickening-(feeling of life) denotes the perception of active fetal movements by the woman. It is usually felt about the 18</a:t>
            </a:r>
            <a:r>
              <a:rPr lang="en-US" baseline="30000" dirty="0" smtClean="0"/>
              <a:t>th</a:t>
            </a:r>
            <a:r>
              <a:rPr lang="en-US" dirty="0" smtClean="0"/>
              <a:t> week , about two weeks earlier in </a:t>
            </a:r>
            <a:r>
              <a:rPr lang="en-US" dirty="0" err="1" smtClean="0"/>
              <a:t>multiparae</a:t>
            </a:r>
            <a:r>
              <a:rPr lang="en-US" dirty="0" smtClean="0"/>
              <a:t>  women, </a:t>
            </a:r>
          </a:p>
          <a:p>
            <a:r>
              <a:rPr lang="en-US" dirty="0" smtClean="0"/>
              <a:t>There is also progressive enlargement of the lower enlargement by the growing uterus.</a:t>
            </a:r>
          </a:p>
          <a:p>
            <a:r>
              <a:rPr lang="en-US" b="1" dirty="0" smtClean="0"/>
              <a:t>GENERAL EXAMINATION</a:t>
            </a:r>
          </a:p>
          <a:p>
            <a:r>
              <a:rPr lang="en-US" dirty="0" err="1" smtClean="0"/>
              <a:t>Chloasma</a:t>
            </a:r>
            <a:r>
              <a:rPr lang="en-US" dirty="0" smtClean="0"/>
              <a:t>-pigmentation over the forehead and neck , may appear at about 24 weeks</a:t>
            </a:r>
            <a:r>
              <a:rPr lang="en-US" b="1" dirty="0" smtClean="0"/>
              <a:t>.</a:t>
            </a:r>
            <a:endParaRPr lang="en-US" b="1" dirty="0"/>
          </a:p>
        </p:txBody>
      </p:sp>
      <p:sp>
        <p:nvSpPr>
          <p:cNvPr id="4" name="Date Placeholder 3"/>
          <p:cNvSpPr>
            <a:spLocks noGrp="1"/>
          </p:cNvSpPr>
          <p:nvPr>
            <p:ph type="dt" sz="half" idx="10"/>
          </p:nvPr>
        </p:nvSpPr>
        <p:spPr/>
        <p:txBody>
          <a:bodyPr/>
          <a:lstStyle/>
          <a:p>
            <a:r>
              <a:rPr lang="en-US" smtClean="0"/>
              <a:t>1/11/2015</a:t>
            </a:r>
            <a:endParaRPr lang="en-US"/>
          </a:p>
        </p:txBody>
      </p:sp>
      <p:sp>
        <p:nvSpPr>
          <p:cNvPr id="5" name="Slide Number Placeholder 4"/>
          <p:cNvSpPr>
            <a:spLocks noGrp="1"/>
          </p:cNvSpPr>
          <p:nvPr>
            <p:ph type="sldNum" sz="quarter" idx="12"/>
          </p:nvPr>
        </p:nvSpPr>
        <p:spPr/>
        <p:txBody>
          <a:bodyPr>
            <a:normAutofit fontScale="85000" lnSpcReduction="20000"/>
          </a:bodyPr>
          <a:lstStyle/>
          <a:p>
            <a:fld id="{9E00EFB6-7047-437C-8BB4-764987E8DA23}" type="slidenum">
              <a:rPr lang="en-US" smtClean="0"/>
              <a:pPr/>
              <a:t>11</a:t>
            </a:fld>
            <a:endParaRPr lang="en-US"/>
          </a:p>
        </p:txBody>
      </p:sp>
      <p:sp>
        <p:nvSpPr>
          <p:cNvPr id="6" name="Footer Placeholder 5"/>
          <p:cNvSpPr>
            <a:spLocks noGrp="1"/>
          </p:cNvSpPr>
          <p:nvPr>
            <p:ph type="ftr" sz="quarter" idx="11"/>
          </p:nvPr>
        </p:nvSpPr>
        <p:spPr/>
        <p:txBody>
          <a:bodyPr/>
          <a:lstStyle/>
          <a:p>
            <a:r>
              <a:rPr lang="en-US" smtClean="0"/>
              <a:t>M.Nyamasi</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r>
              <a:rPr lang="en-US" smtClean="0"/>
              <a:t>1/11/2015</a:t>
            </a:r>
            <a:endParaRPr lang="en-US"/>
          </a:p>
        </p:txBody>
      </p:sp>
      <p:sp>
        <p:nvSpPr>
          <p:cNvPr id="4" name="Footer Placeholder 3"/>
          <p:cNvSpPr>
            <a:spLocks noGrp="1"/>
          </p:cNvSpPr>
          <p:nvPr>
            <p:ph type="ftr" sz="quarter" idx="11"/>
          </p:nvPr>
        </p:nvSpPr>
        <p:spPr/>
        <p:txBody>
          <a:bodyPr/>
          <a:lstStyle/>
          <a:p>
            <a:r>
              <a:rPr lang="en-US" smtClean="0"/>
              <a:t>M.Nyamasi</a:t>
            </a:r>
            <a:endParaRPr lang="en-US"/>
          </a:p>
        </p:txBody>
      </p:sp>
      <p:sp>
        <p:nvSpPr>
          <p:cNvPr id="5" name="Slide Number Placeholder 4"/>
          <p:cNvSpPr>
            <a:spLocks noGrp="1"/>
          </p:cNvSpPr>
          <p:nvPr>
            <p:ph type="sldNum" sz="quarter" idx="12"/>
          </p:nvPr>
        </p:nvSpPr>
        <p:spPr/>
        <p:txBody>
          <a:bodyPr>
            <a:normAutofit fontScale="85000" lnSpcReduction="20000"/>
          </a:bodyPr>
          <a:lstStyle/>
          <a:p>
            <a:fld id="{9E00EFB6-7047-437C-8BB4-764987E8DA23}" type="slidenum">
              <a:rPr lang="en-US" smtClean="0"/>
              <a:pPr/>
              <a:t>12</a:t>
            </a:fld>
            <a:endParaRPr lang="en-US"/>
          </a:p>
        </p:txBody>
      </p:sp>
      <p:sp>
        <p:nvSpPr>
          <p:cNvPr id="6" name="Content Placeholder 5"/>
          <p:cNvSpPr>
            <a:spLocks noGrp="1"/>
          </p:cNvSpPr>
          <p:nvPr>
            <p:ph sz="quarter" idx="1"/>
          </p:nvPr>
        </p:nvSpPr>
        <p:spPr/>
        <p:txBody>
          <a:bodyPr>
            <a:normAutofit lnSpcReduction="10000"/>
          </a:bodyPr>
          <a:lstStyle/>
          <a:p>
            <a:r>
              <a:rPr lang="en-US" dirty="0" smtClean="0"/>
              <a:t>Breast changes- breasts are more enlarged , secondary areola and </a:t>
            </a:r>
            <a:r>
              <a:rPr lang="en-US" dirty="0" err="1" smtClean="0"/>
              <a:t>montgomery’s</a:t>
            </a:r>
            <a:r>
              <a:rPr lang="en-US" dirty="0" smtClean="0"/>
              <a:t> tubercles are more prominent, </a:t>
            </a:r>
            <a:r>
              <a:rPr lang="en-US" dirty="0" err="1" smtClean="0"/>
              <a:t>colostrum</a:t>
            </a:r>
            <a:r>
              <a:rPr lang="en-US" dirty="0" smtClean="0"/>
              <a:t> becomes more thick, and there is variable degree of </a:t>
            </a:r>
            <a:r>
              <a:rPr lang="en-US" dirty="0" err="1" smtClean="0"/>
              <a:t>straiae</a:t>
            </a:r>
            <a:r>
              <a:rPr lang="en-US" dirty="0" smtClean="0"/>
              <a:t> </a:t>
            </a:r>
            <a:r>
              <a:rPr lang="en-US" dirty="0" err="1" smtClean="0"/>
              <a:t>gravidarum</a:t>
            </a:r>
            <a:r>
              <a:rPr lang="en-US" dirty="0" smtClean="0"/>
              <a:t> may be more visible.</a:t>
            </a:r>
          </a:p>
          <a:p>
            <a:r>
              <a:rPr lang="en-US" b="1" dirty="0" smtClean="0"/>
              <a:t>ABDOMINAL EXAMINATION</a:t>
            </a:r>
          </a:p>
          <a:p>
            <a:r>
              <a:rPr lang="en-US" b="1" dirty="0" smtClean="0"/>
              <a:t>Inspection: </a:t>
            </a:r>
            <a:r>
              <a:rPr lang="en-US" dirty="0" err="1" smtClean="0"/>
              <a:t>linea</a:t>
            </a:r>
            <a:r>
              <a:rPr lang="en-US" dirty="0" smtClean="0"/>
              <a:t> </a:t>
            </a:r>
            <a:r>
              <a:rPr lang="en-US" dirty="0" err="1" smtClean="0"/>
              <a:t>nigra</a:t>
            </a:r>
            <a:r>
              <a:rPr lang="en-US" dirty="0" smtClean="0"/>
              <a:t> visible, </a:t>
            </a:r>
            <a:r>
              <a:rPr lang="en-US" dirty="0" err="1" smtClean="0"/>
              <a:t>striae</a:t>
            </a:r>
            <a:r>
              <a:rPr lang="en-US" dirty="0" smtClean="0"/>
              <a:t>  visible in the lower abdomen  towards the flanks</a:t>
            </a:r>
          </a:p>
          <a:p>
            <a:r>
              <a:rPr lang="en-US" dirty="0" smtClean="0"/>
              <a:t>Palpation-Fundal height is increased with progressive enlargement of the uterus.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r>
              <a:rPr lang="en-US" smtClean="0"/>
              <a:t>1/11/2015</a:t>
            </a:r>
            <a:endParaRPr lang="en-US"/>
          </a:p>
        </p:txBody>
      </p:sp>
      <p:sp>
        <p:nvSpPr>
          <p:cNvPr id="4" name="Footer Placeholder 3"/>
          <p:cNvSpPr>
            <a:spLocks noGrp="1"/>
          </p:cNvSpPr>
          <p:nvPr>
            <p:ph type="ftr" sz="quarter" idx="11"/>
          </p:nvPr>
        </p:nvSpPr>
        <p:spPr/>
        <p:txBody>
          <a:bodyPr/>
          <a:lstStyle/>
          <a:p>
            <a:r>
              <a:rPr lang="en-US" dirty="0" smtClean="0"/>
              <a:t>M.Nyamasi</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9E00EFB6-7047-437C-8BB4-764987E8DA23}" type="slidenum">
              <a:rPr lang="en-US" smtClean="0"/>
              <a:pPr/>
              <a:t>13</a:t>
            </a:fld>
            <a:endParaRPr lang="en-US"/>
          </a:p>
        </p:txBody>
      </p:sp>
      <p:sp>
        <p:nvSpPr>
          <p:cNvPr id="6" name="Content Placeholder 5"/>
          <p:cNvSpPr>
            <a:spLocks noGrp="1"/>
          </p:cNvSpPr>
          <p:nvPr>
            <p:ph sz="quarter" idx="1"/>
          </p:nvPr>
        </p:nvSpPr>
        <p:spPr/>
        <p:txBody>
          <a:bodyPr/>
          <a:lstStyle/>
          <a:p>
            <a:r>
              <a:rPr lang="en-US" dirty="0" smtClean="0"/>
              <a:t>Note: approximate duration of pregnancy can be ascertained by noting the height of the uterus in relation to different levels in the abdomen.</a:t>
            </a:r>
          </a:p>
          <a:p>
            <a:r>
              <a:rPr lang="en-US" dirty="0" smtClean="0"/>
              <a:t>The height of the uterus is midway between the </a:t>
            </a:r>
            <a:r>
              <a:rPr lang="en-US" dirty="0" err="1" smtClean="0"/>
              <a:t>symphysis</a:t>
            </a:r>
            <a:r>
              <a:rPr lang="en-US" dirty="0" smtClean="0"/>
              <a:t> pubis and umbilicus at 16</a:t>
            </a:r>
            <a:r>
              <a:rPr lang="en-US" baseline="30000" dirty="0" smtClean="0"/>
              <a:t>th</a:t>
            </a:r>
            <a:r>
              <a:rPr lang="en-US" dirty="0" smtClean="0"/>
              <a:t> week, at the level of umbilicus at 24 weeks and at the junction of the lower third and upper two third of the distance between the umbilicus and </a:t>
            </a:r>
            <a:r>
              <a:rPr lang="en-US" dirty="0" err="1" smtClean="0"/>
              <a:t>ensiform</a:t>
            </a:r>
            <a:r>
              <a:rPr lang="en-US" dirty="0" smtClean="0"/>
              <a:t> cartilage at 28 weeks.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r>
              <a:rPr lang="en-US" smtClean="0"/>
              <a:t>1/11/2015</a:t>
            </a:r>
            <a:endParaRPr lang="en-US"/>
          </a:p>
        </p:txBody>
      </p:sp>
      <p:sp>
        <p:nvSpPr>
          <p:cNvPr id="4" name="Footer Placeholder 3"/>
          <p:cNvSpPr>
            <a:spLocks noGrp="1"/>
          </p:cNvSpPr>
          <p:nvPr>
            <p:ph type="ftr" sz="quarter" idx="11"/>
          </p:nvPr>
        </p:nvSpPr>
        <p:spPr/>
        <p:txBody>
          <a:bodyPr/>
          <a:lstStyle/>
          <a:p>
            <a:r>
              <a:rPr lang="en-US" smtClean="0"/>
              <a:t>M.Nyamasi</a:t>
            </a:r>
            <a:endParaRPr lang="en-US"/>
          </a:p>
        </p:txBody>
      </p:sp>
      <p:sp>
        <p:nvSpPr>
          <p:cNvPr id="5" name="Slide Number Placeholder 4"/>
          <p:cNvSpPr>
            <a:spLocks noGrp="1"/>
          </p:cNvSpPr>
          <p:nvPr>
            <p:ph type="sldNum" sz="quarter" idx="12"/>
          </p:nvPr>
        </p:nvSpPr>
        <p:spPr/>
        <p:txBody>
          <a:bodyPr>
            <a:normAutofit fontScale="85000" lnSpcReduction="20000"/>
          </a:bodyPr>
          <a:lstStyle/>
          <a:p>
            <a:fld id="{9E00EFB6-7047-437C-8BB4-764987E8DA23}" type="slidenum">
              <a:rPr lang="en-US" smtClean="0"/>
              <a:pPr/>
              <a:t>14</a:t>
            </a:fld>
            <a:endParaRPr lang="en-US"/>
          </a:p>
        </p:txBody>
      </p:sp>
      <p:sp>
        <p:nvSpPr>
          <p:cNvPr id="6" name="Content Placeholder 5"/>
          <p:cNvSpPr>
            <a:spLocks noGrp="1"/>
          </p:cNvSpPr>
          <p:nvPr>
            <p:ph sz="quarter" idx="1"/>
          </p:nvPr>
        </p:nvSpPr>
        <p:spPr/>
        <p:txBody>
          <a:bodyPr>
            <a:normAutofit fontScale="92500"/>
          </a:bodyPr>
          <a:lstStyle/>
          <a:p>
            <a:r>
              <a:rPr lang="en-US" dirty="0" smtClean="0"/>
              <a:t>Generally, the uterus feels soft and elastic</a:t>
            </a:r>
          </a:p>
          <a:p>
            <a:r>
              <a:rPr lang="en-US" b="1" dirty="0" smtClean="0"/>
              <a:t>Braxton </a:t>
            </a:r>
            <a:r>
              <a:rPr lang="en-US" dirty="0" smtClean="0"/>
              <a:t>–Hicks contractions are evident</a:t>
            </a:r>
          </a:p>
          <a:p>
            <a:r>
              <a:rPr lang="en-US" b="1" dirty="0" smtClean="0"/>
              <a:t>Palpation of the fetal parts- </a:t>
            </a:r>
            <a:r>
              <a:rPr lang="en-US" dirty="0" smtClean="0"/>
              <a:t>Can be felt distinctly by 20</a:t>
            </a:r>
            <a:r>
              <a:rPr lang="en-US" baseline="30000" dirty="0" smtClean="0"/>
              <a:t>th</a:t>
            </a:r>
            <a:r>
              <a:rPr lang="en-US" dirty="0" smtClean="0"/>
              <a:t> week. The findings are of value not only to diagnose pregnancy but also to identify the presentation and position of the fetus in later weeks.</a:t>
            </a:r>
          </a:p>
          <a:p>
            <a:r>
              <a:rPr lang="en-US" b="1" dirty="0" smtClean="0"/>
              <a:t>Active fetal movements</a:t>
            </a:r>
            <a:r>
              <a:rPr lang="en-US" dirty="0" smtClean="0"/>
              <a:t>: Can be felt at intervals by placing the hand over the uterus as early as 20 weeks. It not only gives positive evidence of pregnancy but of a live fetus. </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r>
              <a:rPr lang="en-US" smtClean="0"/>
              <a:t>1/11/2015</a:t>
            </a:r>
            <a:endParaRPr lang="en-US"/>
          </a:p>
        </p:txBody>
      </p:sp>
      <p:sp>
        <p:nvSpPr>
          <p:cNvPr id="4" name="Footer Placeholder 3"/>
          <p:cNvSpPr>
            <a:spLocks noGrp="1"/>
          </p:cNvSpPr>
          <p:nvPr>
            <p:ph type="ftr" sz="quarter" idx="11"/>
          </p:nvPr>
        </p:nvSpPr>
        <p:spPr/>
        <p:txBody>
          <a:bodyPr/>
          <a:lstStyle/>
          <a:p>
            <a:r>
              <a:rPr lang="en-US" dirty="0" smtClean="0"/>
              <a:t>M.Nyamasi</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9E00EFB6-7047-437C-8BB4-764987E8DA23}" type="slidenum">
              <a:rPr lang="en-US" smtClean="0"/>
              <a:pPr/>
              <a:t>15</a:t>
            </a:fld>
            <a:endParaRPr lang="en-US"/>
          </a:p>
        </p:txBody>
      </p:sp>
      <p:sp>
        <p:nvSpPr>
          <p:cNvPr id="6" name="Content Placeholder 5"/>
          <p:cNvSpPr>
            <a:spLocks noGrp="1"/>
          </p:cNvSpPr>
          <p:nvPr>
            <p:ph sz="quarter" idx="1"/>
          </p:nvPr>
        </p:nvSpPr>
        <p:spPr/>
        <p:txBody>
          <a:bodyPr>
            <a:normAutofit fontScale="77500" lnSpcReduction="20000"/>
          </a:bodyPr>
          <a:lstStyle/>
          <a:p>
            <a:r>
              <a:rPr lang="en-US" dirty="0" smtClean="0"/>
              <a:t>External </a:t>
            </a:r>
            <a:r>
              <a:rPr lang="en-US" dirty="0" err="1" smtClean="0"/>
              <a:t>ballotment</a:t>
            </a:r>
            <a:r>
              <a:rPr lang="en-US" dirty="0" smtClean="0"/>
              <a:t>- is usually elicited as early as 20</a:t>
            </a:r>
            <a:r>
              <a:rPr lang="en-US" baseline="30000" dirty="0" smtClean="0"/>
              <a:t>th</a:t>
            </a:r>
            <a:r>
              <a:rPr lang="en-US" dirty="0" smtClean="0"/>
              <a:t> week when the fetus is relatively smaller </a:t>
            </a:r>
            <a:r>
              <a:rPr lang="en-US" dirty="0" smtClean="0"/>
              <a:t>than the </a:t>
            </a:r>
            <a:r>
              <a:rPr lang="en-US" dirty="0" smtClean="0"/>
              <a:t>volume amniotic fluid. It is difficult to elicit in women who are obese.</a:t>
            </a:r>
          </a:p>
          <a:p>
            <a:r>
              <a:rPr lang="en-US" dirty="0" smtClean="0"/>
              <a:t>AUSCULTATION-Fetal heart sounds(FHS) is the most conclusive clinical sign of </a:t>
            </a:r>
            <a:r>
              <a:rPr lang="en-US" dirty="0" err="1" smtClean="0"/>
              <a:t>pregnancy.with</a:t>
            </a:r>
            <a:r>
              <a:rPr lang="en-US" dirty="0" smtClean="0"/>
              <a:t> an ordinary stethoscope or </a:t>
            </a:r>
            <a:r>
              <a:rPr lang="en-US" dirty="0" err="1" smtClean="0"/>
              <a:t>fetoscope</a:t>
            </a:r>
            <a:r>
              <a:rPr lang="en-US" dirty="0" smtClean="0"/>
              <a:t>, it can be </a:t>
            </a:r>
            <a:r>
              <a:rPr lang="en-US" dirty="0" smtClean="0"/>
              <a:t>detected </a:t>
            </a:r>
            <a:r>
              <a:rPr lang="en-US" dirty="0" smtClean="0"/>
              <a:t>between 18- 20 weeks of gestation. The sounds resemble the tick of a watch under a pillow. Its location varies with the position of the  of the uterus. The rate varies from 110- 160 </a:t>
            </a:r>
            <a:r>
              <a:rPr lang="en-US" dirty="0" smtClean="0"/>
              <a:t>beats </a:t>
            </a:r>
            <a:r>
              <a:rPr lang="en-US" dirty="0" smtClean="0"/>
              <a:t>per minute.</a:t>
            </a:r>
          </a:p>
          <a:p>
            <a:r>
              <a:rPr lang="en-US" dirty="0" smtClean="0"/>
              <a:t>Two other sounds are confused with fetal heart sounds. They are-</a:t>
            </a:r>
          </a:p>
          <a:p>
            <a:pPr marL="514350" indent="-514350">
              <a:buFont typeface="+mj-lt"/>
              <a:buAutoNum type="arabicPeriod"/>
            </a:pPr>
            <a:r>
              <a:rPr lang="en-US" dirty="0" smtClean="0"/>
              <a:t>Uterine </a:t>
            </a:r>
            <a:r>
              <a:rPr lang="en-US" dirty="0" err="1" smtClean="0"/>
              <a:t>souffle</a:t>
            </a:r>
            <a:r>
              <a:rPr lang="en-US" dirty="0" smtClean="0"/>
              <a:t> and</a:t>
            </a:r>
          </a:p>
          <a:p>
            <a:pPr marL="514350" indent="-514350">
              <a:buFont typeface="+mj-lt"/>
              <a:buAutoNum type="arabicPeriod"/>
            </a:pPr>
            <a:r>
              <a:rPr lang="en-US" dirty="0" err="1" smtClean="0"/>
              <a:t>Funic</a:t>
            </a:r>
            <a:r>
              <a:rPr lang="en-US" dirty="0" smtClean="0"/>
              <a:t> or fetal </a:t>
            </a:r>
            <a:r>
              <a:rPr lang="en-US" dirty="0" err="1" smtClean="0"/>
              <a:t>souffle</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r>
              <a:rPr lang="en-US" smtClean="0"/>
              <a:t>1/11/2015</a:t>
            </a:r>
            <a:endParaRPr lang="en-US"/>
          </a:p>
        </p:txBody>
      </p:sp>
      <p:sp>
        <p:nvSpPr>
          <p:cNvPr id="4" name="Footer Placeholder 3"/>
          <p:cNvSpPr>
            <a:spLocks noGrp="1"/>
          </p:cNvSpPr>
          <p:nvPr>
            <p:ph type="ftr" sz="quarter" idx="11"/>
          </p:nvPr>
        </p:nvSpPr>
        <p:spPr/>
        <p:txBody>
          <a:bodyPr/>
          <a:lstStyle/>
          <a:p>
            <a:r>
              <a:rPr lang="en-US" smtClean="0"/>
              <a:t>M.Nyamasi</a:t>
            </a:r>
            <a:endParaRPr lang="en-US"/>
          </a:p>
        </p:txBody>
      </p:sp>
      <p:sp>
        <p:nvSpPr>
          <p:cNvPr id="5" name="Slide Number Placeholder 4"/>
          <p:cNvSpPr>
            <a:spLocks noGrp="1"/>
          </p:cNvSpPr>
          <p:nvPr>
            <p:ph type="sldNum" sz="quarter" idx="12"/>
          </p:nvPr>
        </p:nvSpPr>
        <p:spPr/>
        <p:txBody>
          <a:bodyPr>
            <a:normAutofit fontScale="85000" lnSpcReduction="20000"/>
          </a:bodyPr>
          <a:lstStyle/>
          <a:p>
            <a:fld id="{9E00EFB6-7047-437C-8BB4-764987E8DA23}" type="slidenum">
              <a:rPr lang="en-US" smtClean="0"/>
              <a:pPr/>
              <a:t>16</a:t>
            </a:fld>
            <a:endParaRPr lang="en-US"/>
          </a:p>
        </p:txBody>
      </p:sp>
      <p:sp>
        <p:nvSpPr>
          <p:cNvPr id="6" name="Content Placeholder 5"/>
          <p:cNvSpPr>
            <a:spLocks noGrp="1"/>
          </p:cNvSpPr>
          <p:nvPr>
            <p:ph sz="quarter" idx="1"/>
          </p:nvPr>
        </p:nvSpPr>
        <p:spPr/>
        <p:txBody>
          <a:bodyPr/>
          <a:lstStyle/>
          <a:p>
            <a:r>
              <a:rPr lang="en-US" dirty="0" smtClean="0"/>
              <a:t>Uterine </a:t>
            </a:r>
            <a:r>
              <a:rPr lang="en-US" dirty="0" err="1" smtClean="0"/>
              <a:t>souffle</a:t>
            </a:r>
            <a:r>
              <a:rPr lang="en-US" dirty="0" smtClean="0"/>
              <a:t>- Is a soft blowing  systolic murmur heard low down at the sides of the uterus, best on the left side. The sound is synchronous with the maternal pulse and is due to increase in blood flow through the dilated uterine vessels.</a:t>
            </a:r>
          </a:p>
          <a:p>
            <a:r>
              <a:rPr lang="en-US" dirty="0" smtClean="0"/>
              <a:t>Fetal </a:t>
            </a:r>
            <a:r>
              <a:rPr lang="en-US" dirty="0" err="1" smtClean="0"/>
              <a:t>souffle</a:t>
            </a:r>
            <a:r>
              <a:rPr lang="en-US" dirty="0" smtClean="0"/>
              <a:t>- Is due to rush  of blood through the umbilical arteries. It is soft , blowing murmur synchronous with fetal heart sounds.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Last trimester (29-40 weeks)</a:t>
            </a:r>
            <a:endParaRPr lang="en-US" dirty="0"/>
          </a:p>
        </p:txBody>
      </p:sp>
      <p:sp>
        <p:nvSpPr>
          <p:cNvPr id="3" name="Date Placeholder 2"/>
          <p:cNvSpPr>
            <a:spLocks noGrp="1"/>
          </p:cNvSpPr>
          <p:nvPr>
            <p:ph type="dt" sz="half" idx="10"/>
          </p:nvPr>
        </p:nvSpPr>
        <p:spPr/>
        <p:txBody>
          <a:bodyPr/>
          <a:lstStyle/>
          <a:p>
            <a:r>
              <a:rPr lang="en-US" smtClean="0"/>
              <a:t>1/11/2015</a:t>
            </a:r>
            <a:endParaRPr lang="en-US"/>
          </a:p>
        </p:txBody>
      </p:sp>
      <p:sp>
        <p:nvSpPr>
          <p:cNvPr id="4" name="Footer Placeholder 3"/>
          <p:cNvSpPr>
            <a:spLocks noGrp="1"/>
          </p:cNvSpPr>
          <p:nvPr>
            <p:ph type="ftr" sz="quarter" idx="11"/>
          </p:nvPr>
        </p:nvSpPr>
        <p:spPr/>
        <p:txBody>
          <a:bodyPr/>
          <a:lstStyle/>
          <a:p>
            <a:r>
              <a:rPr lang="en-US" dirty="0" smtClean="0"/>
              <a:t>M.Nyamasi</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9E00EFB6-7047-437C-8BB4-764987E8DA23}" type="slidenum">
              <a:rPr lang="en-US" smtClean="0"/>
              <a:pPr/>
              <a:t>17</a:t>
            </a:fld>
            <a:endParaRPr lang="en-US"/>
          </a:p>
        </p:txBody>
      </p:sp>
      <p:sp>
        <p:nvSpPr>
          <p:cNvPr id="6" name="Content Placeholder 5"/>
          <p:cNvSpPr>
            <a:spLocks noGrp="1"/>
          </p:cNvSpPr>
          <p:nvPr>
            <p:ph sz="quarter" idx="1"/>
          </p:nvPr>
        </p:nvSpPr>
        <p:spPr/>
        <p:txBody>
          <a:bodyPr>
            <a:normAutofit fontScale="92500" lnSpcReduction="10000"/>
          </a:bodyPr>
          <a:lstStyle/>
          <a:p>
            <a:r>
              <a:rPr lang="en-US" dirty="0" smtClean="0"/>
              <a:t>SYMPTOMS</a:t>
            </a:r>
          </a:p>
          <a:p>
            <a:r>
              <a:rPr lang="en-US" dirty="0" err="1" smtClean="0"/>
              <a:t>Amennorhoea</a:t>
            </a:r>
            <a:r>
              <a:rPr lang="en-US" dirty="0" smtClean="0"/>
              <a:t>-persists</a:t>
            </a:r>
          </a:p>
          <a:p>
            <a:r>
              <a:rPr lang="en-US" dirty="0" smtClean="0"/>
              <a:t>Enlargement of the abdomen– is progressive and produces some mechanical discomfort to the mother such as palpitations or </a:t>
            </a:r>
            <a:r>
              <a:rPr lang="en-US" dirty="0" err="1" smtClean="0"/>
              <a:t>dyspnoea</a:t>
            </a:r>
            <a:r>
              <a:rPr lang="en-US" dirty="0" smtClean="0"/>
              <a:t>  following exertion</a:t>
            </a:r>
          </a:p>
          <a:p>
            <a:r>
              <a:rPr lang="en-US" dirty="0" smtClean="0"/>
              <a:t>Lightening- at about 36 </a:t>
            </a:r>
            <a:r>
              <a:rPr lang="en-US" dirty="0" err="1" smtClean="0"/>
              <a:t>weeks,a</a:t>
            </a:r>
            <a:r>
              <a:rPr lang="en-US" dirty="0" smtClean="0"/>
              <a:t> sense of relief of the pressure symptoms is obtained due to engagement of the presenting part</a:t>
            </a:r>
          </a:p>
          <a:p>
            <a:r>
              <a:rPr lang="en-US" dirty="0" smtClean="0"/>
              <a:t>Frequency of </a:t>
            </a:r>
            <a:r>
              <a:rPr lang="en-US" dirty="0" err="1" smtClean="0"/>
              <a:t>micturation</a:t>
            </a:r>
            <a:r>
              <a:rPr lang="en-US" dirty="0" smtClean="0"/>
              <a:t> reappears</a:t>
            </a:r>
          </a:p>
          <a:p>
            <a:r>
              <a:rPr lang="en-US" dirty="0" smtClean="0"/>
              <a:t>Fetal movements are more </a:t>
            </a:r>
            <a:r>
              <a:rPr lang="en-US" dirty="0" err="1" smtClean="0"/>
              <a:t>prounounced</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r>
              <a:rPr lang="en-US" smtClean="0"/>
              <a:t>1/11/2015</a:t>
            </a:r>
            <a:endParaRPr lang="en-US"/>
          </a:p>
        </p:txBody>
      </p:sp>
      <p:sp>
        <p:nvSpPr>
          <p:cNvPr id="4" name="Footer Placeholder 3"/>
          <p:cNvSpPr>
            <a:spLocks noGrp="1"/>
          </p:cNvSpPr>
          <p:nvPr>
            <p:ph type="ftr" sz="quarter" idx="11"/>
          </p:nvPr>
        </p:nvSpPr>
        <p:spPr/>
        <p:txBody>
          <a:bodyPr/>
          <a:lstStyle/>
          <a:p>
            <a:r>
              <a:rPr lang="en-US" dirty="0" smtClean="0"/>
              <a:t>M.Nyamasi</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9E00EFB6-7047-437C-8BB4-764987E8DA23}" type="slidenum">
              <a:rPr lang="en-US" smtClean="0"/>
              <a:pPr/>
              <a:t>18</a:t>
            </a:fld>
            <a:endParaRPr lang="en-US"/>
          </a:p>
        </p:txBody>
      </p:sp>
      <p:sp>
        <p:nvSpPr>
          <p:cNvPr id="6" name="Content Placeholder 5"/>
          <p:cNvSpPr>
            <a:spLocks noGrp="1"/>
          </p:cNvSpPr>
          <p:nvPr>
            <p:ph sz="quarter" idx="1"/>
          </p:nvPr>
        </p:nvSpPr>
        <p:spPr/>
        <p:txBody>
          <a:bodyPr>
            <a:normAutofit fontScale="92500" lnSpcReduction="20000"/>
          </a:bodyPr>
          <a:lstStyle/>
          <a:p>
            <a:r>
              <a:rPr lang="en-US" dirty="0" err="1" smtClean="0"/>
              <a:t>Sonography</a:t>
            </a:r>
            <a:endParaRPr lang="en-US" dirty="0" smtClean="0"/>
          </a:p>
          <a:p>
            <a:r>
              <a:rPr lang="en-US" b="1" dirty="0" smtClean="0"/>
              <a:t>SUMMARY OF DIAGNOSIS PREGNANCY</a:t>
            </a:r>
          </a:p>
          <a:p>
            <a:r>
              <a:rPr lang="en-US" dirty="0" smtClean="0"/>
              <a:t>Positive  or absolute signs</a:t>
            </a:r>
          </a:p>
          <a:p>
            <a:r>
              <a:rPr lang="en-US" dirty="0" smtClean="0"/>
              <a:t>Palpation of fetal parts and perception of active fetal movements by the examiner at about 20 weeks gestation</a:t>
            </a:r>
          </a:p>
          <a:p>
            <a:r>
              <a:rPr lang="en-US" dirty="0" smtClean="0"/>
              <a:t>Auscultation of fetal heart sounds</a:t>
            </a:r>
          </a:p>
          <a:p>
            <a:r>
              <a:rPr lang="en-US" dirty="0" smtClean="0"/>
              <a:t>Ultra sound evidence of embryo as early as  6</a:t>
            </a:r>
            <a:r>
              <a:rPr lang="en-US" baseline="30000" dirty="0" smtClean="0"/>
              <a:t>th</a:t>
            </a:r>
            <a:r>
              <a:rPr lang="en-US" dirty="0" smtClean="0"/>
              <a:t> week and later own on the fetus</a:t>
            </a:r>
          </a:p>
          <a:p>
            <a:r>
              <a:rPr lang="en-US" dirty="0" smtClean="0"/>
              <a:t>Radiological demonstration  of the fetal skeleton at 16</a:t>
            </a:r>
            <a:r>
              <a:rPr lang="en-US" baseline="30000" dirty="0" smtClean="0"/>
              <a:t>th</a:t>
            </a:r>
            <a:r>
              <a:rPr lang="en-US" dirty="0" smtClean="0"/>
              <a:t> week and onwards.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r>
              <a:rPr lang="en-US" smtClean="0"/>
              <a:t>1/11/2015</a:t>
            </a:r>
            <a:endParaRPr lang="en-US"/>
          </a:p>
        </p:txBody>
      </p:sp>
      <p:sp>
        <p:nvSpPr>
          <p:cNvPr id="4" name="Footer Placeholder 3"/>
          <p:cNvSpPr>
            <a:spLocks noGrp="1"/>
          </p:cNvSpPr>
          <p:nvPr>
            <p:ph type="ftr" sz="quarter" idx="11"/>
          </p:nvPr>
        </p:nvSpPr>
        <p:spPr/>
        <p:txBody>
          <a:bodyPr/>
          <a:lstStyle/>
          <a:p>
            <a:r>
              <a:rPr lang="en-US" smtClean="0"/>
              <a:t>M.Nyamasi</a:t>
            </a:r>
            <a:endParaRPr lang="en-US"/>
          </a:p>
        </p:txBody>
      </p:sp>
      <p:sp>
        <p:nvSpPr>
          <p:cNvPr id="5" name="Slide Number Placeholder 4"/>
          <p:cNvSpPr>
            <a:spLocks noGrp="1"/>
          </p:cNvSpPr>
          <p:nvPr>
            <p:ph type="sldNum" sz="quarter" idx="12"/>
          </p:nvPr>
        </p:nvSpPr>
        <p:spPr/>
        <p:txBody>
          <a:bodyPr>
            <a:normAutofit fontScale="85000" lnSpcReduction="20000"/>
          </a:bodyPr>
          <a:lstStyle/>
          <a:p>
            <a:fld id="{9E00EFB6-7047-437C-8BB4-764987E8DA23}" type="slidenum">
              <a:rPr lang="en-US" smtClean="0"/>
              <a:pPr/>
              <a:t>19</a:t>
            </a:fld>
            <a:endParaRPr lang="en-US"/>
          </a:p>
        </p:txBody>
      </p:sp>
      <p:sp>
        <p:nvSpPr>
          <p:cNvPr id="6" name="Content Placeholder 5"/>
          <p:cNvSpPr>
            <a:spLocks noGrp="1"/>
          </p:cNvSpPr>
          <p:nvPr>
            <p:ph sz="quarter" idx="1"/>
          </p:nvPr>
        </p:nvSpPr>
        <p:spPr/>
        <p:txBody>
          <a:bodyPr>
            <a:normAutofit lnSpcReduction="10000"/>
          </a:bodyPr>
          <a:lstStyle/>
          <a:p>
            <a:r>
              <a:rPr lang="en-US" dirty="0" smtClean="0"/>
              <a:t>Presumptive symptoms and signs- These includes </a:t>
            </a:r>
            <a:r>
              <a:rPr lang="en-US" dirty="0" smtClean="0"/>
              <a:t>features mainly appreciated  </a:t>
            </a:r>
            <a:r>
              <a:rPr lang="en-US" dirty="0" smtClean="0"/>
              <a:t>by the woman</a:t>
            </a:r>
          </a:p>
          <a:p>
            <a:r>
              <a:rPr lang="en-US" dirty="0" smtClean="0"/>
              <a:t>Amenorrhea</a:t>
            </a:r>
          </a:p>
          <a:p>
            <a:r>
              <a:rPr lang="en-US" dirty="0" smtClean="0"/>
              <a:t>Frequency of </a:t>
            </a:r>
            <a:r>
              <a:rPr lang="en-US" dirty="0" err="1" smtClean="0"/>
              <a:t>micturation</a:t>
            </a:r>
            <a:endParaRPr lang="en-US" dirty="0" smtClean="0"/>
          </a:p>
          <a:p>
            <a:r>
              <a:rPr lang="en-US" dirty="0" smtClean="0"/>
              <a:t>Morning sickness</a:t>
            </a:r>
          </a:p>
          <a:p>
            <a:r>
              <a:rPr lang="en-US" dirty="0" err="1" smtClean="0"/>
              <a:t>Fatique</a:t>
            </a:r>
            <a:endParaRPr lang="en-US" dirty="0" smtClean="0"/>
          </a:p>
          <a:p>
            <a:r>
              <a:rPr lang="en-US" dirty="0" smtClean="0"/>
              <a:t>Breast changes</a:t>
            </a:r>
          </a:p>
          <a:p>
            <a:r>
              <a:rPr lang="en-US" dirty="0" smtClean="0"/>
              <a:t>Skin changes</a:t>
            </a:r>
          </a:p>
          <a:p>
            <a:r>
              <a:rPr lang="en-US" dirty="0" smtClean="0"/>
              <a:t>quickening</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sz="quarter" idx="1"/>
          </p:nvPr>
        </p:nvSpPr>
        <p:spPr/>
        <p:txBody>
          <a:bodyPr/>
          <a:lstStyle/>
          <a:p>
            <a:r>
              <a:rPr lang="en-US" dirty="0" smtClean="0"/>
              <a:t>OVERVIEW</a:t>
            </a:r>
          </a:p>
          <a:p>
            <a:r>
              <a:rPr lang="en-US" dirty="0" smtClean="0"/>
              <a:t>FIRST TRIMESTER(FIRST 12 WEEKS)</a:t>
            </a:r>
          </a:p>
          <a:p>
            <a:r>
              <a:rPr lang="en-US" dirty="0" smtClean="0"/>
              <a:t>SECOND TRIMESTER(13-28 weeks)</a:t>
            </a:r>
          </a:p>
          <a:p>
            <a:r>
              <a:rPr lang="en-US" dirty="0" smtClean="0"/>
              <a:t>LAST TRIMESTER(29-40 WEEKS)</a:t>
            </a:r>
          </a:p>
          <a:p>
            <a:r>
              <a:rPr lang="en-US" dirty="0" smtClean="0"/>
              <a:t>SUMMARY OF DIAGNOSIS OF PREGNANACY.</a:t>
            </a:r>
            <a:endParaRPr lang="en-US" dirty="0"/>
          </a:p>
        </p:txBody>
      </p:sp>
      <p:sp>
        <p:nvSpPr>
          <p:cNvPr id="4" name="Date Placeholder 3"/>
          <p:cNvSpPr>
            <a:spLocks noGrp="1"/>
          </p:cNvSpPr>
          <p:nvPr>
            <p:ph type="dt" sz="half" idx="10"/>
          </p:nvPr>
        </p:nvSpPr>
        <p:spPr/>
        <p:txBody>
          <a:bodyPr/>
          <a:lstStyle/>
          <a:p>
            <a:r>
              <a:rPr lang="en-US" smtClean="0"/>
              <a:t>1/11/2015</a:t>
            </a:r>
            <a:endParaRPr lang="en-US"/>
          </a:p>
        </p:txBody>
      </p:sp>
      <p:sp>
        <p:nvSpPr>
          <p:cNvPr id="5" name="Slide Number Placeholder 4"/>
          <p:cNvSpPr>
            <a:spLocks noGrp="1"/>
          </p:cNvSpPr>
          <p:nvPr>
            <p:ph type="sldNum" sz="quarter" idx="12"/>
          </p:nvPr>
        </p:nvSpPr>
        <p:spPr/>
        <p:txBody>
          <a:bodyPr>
            <a:normAutofit fontScale="85000" lnSpcReduction="20000"/>
          </a:bodyPr>
          <a:lstStyle/>
          <a:p>
            <a:fld id="{9E00EFB6-7047-437C-8BB4-764987E8DA23}" type="slidenum">
              <a:rPr lang="en-US" smtClean="0"/>
              <a:pPr/>
              <a:t>2</a:t>
            </a:fld>
            <a:endParaRPr lang="en-US"/>
          </a:p>
        </p:txBody>
      </p:sp>
      <p:sp>
        <p:nvSpPr>
          <p:cNvPr id="6" name="Footer Placeholder 5"/>
          <p:cNvSpPr>
            <a:spLocks noGrp="1"/>
          </p:cNvSpPr>
          <p:nvPr>
            <p:ph type="ftr" sz="quarter" idx="11"/>
          </p:nvPr>
        </p:nvSpPr>
        <p:spPr/>
        <p:txBody>
          <a:bodyPr/>
          <a:lstStyle/>
          <a:p>
            <a:r>
              <a:rPr lang="en-US" smtClean="0"/>
              <a:t>M.Nyamasi</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r>
              <a:rPr lang="en-US" smtClean="0"/>
              <a:t>1/11/2015</a:t>
            </a:r>
            <a:endParaRPr lang="en-US"/>
          </a:p>
        </p:txBody>
      </p:sp>
      <p:sp>
        <p:nvSpPr>
          <p:cNvPr id="4" name="Footer Placeholder 3"/>
          <p:cNvSpPr>
            <a:spLocks noGrp="1"/>
          </p:cNvSpPr>
          <p:nvPr>
            <p:ph type="ftr" sz="quarter" idx="11"/>
          </p:nvPr>
        </p:nvSpPr>
        <p:spPr/>
        <p:txBody>
          <a:bodyPr/>
          <a:lstStyle/>
          <a:p>
            <a:r>
              <a:rPr lang="en-US" smtClean="0"/>
              <a:t>M.Nyamasi</a:t>
            </a:r>
            <a:endParaRPr lang="en-US"/>
          </a:p>
        </p:txBody>
      </p:sp>
      <p:sp>
        <p:nvSpPr>
          <p:cNvPr id="5" name="Slide Number Placeholder 4"/>
          <p:cNvSpPr>
            <a:spLocks noGrp="1"/>
          </p:cNvSpPr>
          <p:nvPr>
            <p:ph type="sldNum" sz="quarter" idx="12"/>
          </p:nvPr>
        </p:nvSpPr>
        <p:spPr/>
        <p:txBody>
          <a:bodyPr>
            <a:normAutofit fontScale="85000" lnSpcReduction="20000"/>
          </a:bodyPr>
          <a:lstStyle/>
          <a:p>
            <a:fld id="{9E00EFB6-7047-437C-8BB4-764987E8DA23}" type="slidenum">
              <a:rPr lang="en-US" smtClean="0"/>
              <a:pPr/>
              <a:t>20</a:t>
            </a:fld>
            <a:endParaRPr lang="en-US"/>
          </a:p>
        </p:txBody>
      </p:sp>
      <p:sp>
        <p:nvSpPr>
          <p:cNvPr id="6" name="Content Placeholder 5"/>
          <p:cNvSpPr>
            <a:spLocks noGrp="1"/>
          </p:cNvSpPr>
          <p:nvPr>
            <p:ph sz="quarter" idx="1"/>
          </p:nvPr>
        </p:nvSpPr>
        <p:spPr/>
        <p:txBody>
          <a:bodyPr/>
          <a:lstStyle/>
          <a:p>
            <a:r>
              <a:rPr lang="en-US" dirty="0" smtClean="0"/>
              <a:t>Probable signs</a:t>
            </a:r>
          </a:p>
          <a:p>
            <a:r>
              <a:rPr lang="en-US" dirty="0" smtClean="0"/>
              <a:t>abdominal enlargement</a:t>
            </a:r>
          </a:p>
          <a:p>
            <a:r>
              <a:rPr lang="en-US" dirty="0" smtClean="0"/>
              <a:t>Braxton Hicks </a:t>
            </a:r>
            <a:r>
              <a:rPr lang="en-US" dirty="0" err="1" smtClean="0"/>
              <a:t>contractons</a:t>
            </a:r>
            <a:r>
              <a:rPr lang="en-US" smtClean="0"/>
              <a:t> </a:t>
            </a:r>
          </a:p>
          <a:p>
            <a:r>
              <a:rPr lang="en-US" smtClean="0"/>
              <a:t>external </a:t>
            </a:r>
            <a:r>
              <a:rPr lang="en-US" dirty="0" err="1" smtClean="0"/>
              <a:t>ballotment</a:t>
            </a:r>
            <a:endParaRPr lang="en-US" dirty="0" smtClean="0"/>
          </a:p>
          <a:p>
            <a:r>
              <a:rPr lang="en-US" dirty="0" err="1" smtClean="0"/>
              <a:t>Jaqmier;s</a:t>
            </a:r>
            <a:r>
              <a:rPr lang="en-US" dirty="0" smtClean="0"/>
              <a:t> sign</a:t>
            </a:r>
          </a:p>
          <a:p>
            <a:r>
              <a:rPr lang="en-US" dirty="0" err="1" smtClean="0"/>
              <a:t>Osiendar’s</a:t>
            </a:r>
            <a:r>
              <a:rPr lang="en-US" dirty="0" smtClean="0"/>
              <a:t> sign</a:t>
            </a:r>
          </a:p>
          <a:p>
            <a:endParaRPr lang="en-US" dirty="0" smtClean="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r>
              <a:rPr lang="en-US" smtClean="0"/>
              <a:t>1/11/2015</a:t>
            </a:r>
            <a:endParaRPr lang="en-US"/>
          </a:p>
        </p:txBody>
      </p:sp>
      <p:sp>
        <p:nvSpPr>
          <p:cNvPr id="4" name="Footer Placeholder 3"/>
          <p:cNvSpPr>
            <a:spLocks noGrp="1"/>
          </p:cNvSpPr>
          <p:nvPr>
            <p:ph type="ftr" sz="quarter" idx="11"/>
          </p:nvPr>
        </p:nvSpPr>
        <p:spPr/>
        <p:txBody>
          <a:bodyPr/>
          <a:lstStyle/>
          <a:p>
            <a:r>
              <a:rPr lang="en-US" smtClean="0"/>
              <a:t>M.Nyamasi</a:t>
            </a:r>
            <a:endParaRPr lang="en-US"/>
          </a:p>
        </p:txBody>
      </p:sp>
      <p:sp>
        <p:nvSpPr>
          <p:cNvPr id="5" name="Slide Number Placeholder 4"/>
          <p:cNvSpPr>
            <a:spLocks noGrp="1"/>
          </p:cNvSpPr>
          <p:nvPr>
            <p:ph type="sldNum" sz="quarter" idx="12"/>
          </p:nvPr>
        </p:nvSpPr>
        <p:spPr/>
        <p:txBody>
          <a:bodyPr>
            <a:normAutofit fontScale="85000" lnSpcReduction="20000"/>
          </a:bodyPr>
          <a:lstStyle/>
          <a:p>
            <a:fld id="{9E00EFB6-7047-437C-8BB4-764987E8DA23}" type="slidenum">
              <a:rPr lang="en-US" smtClean="0"/>
              <a:pPr/>
              <a:t>21</a:t>
            </a:fld>
            <a:endParaRPr lang="en-US"/>
          </a:p>
        </p:txBody>
      </p:sp>
      <p:sp>
        <p:nvSpPr>
          <p:cNvPr id="6" name="Content Placeholder 5"/>
          <p:cNvSpPr>
            <a:spLocks noGrp="1"/>
          </p:cNvSpPr>
          <p:nvPr>
            <p:ph sz="quarter" idx="1"/>
          </p:nvPr>
        </p:nvSpPr>
        <p:spPr/>
        <p:txBody>
          <a:bodyPr>
            <a:normAutofit fontScale="92500" lnSpcReduction="20000"/>
          </a:bodyPr>
          <a:lstStyle/>
          <a:p>
            <a:r>
              <a:rPr lang="en-US" dirty="0" smtClean="0"/>
              <a:t>SIGNS</a:t>
            </a:r>
          </a:p>
          <a:p>
            <a:r>
              <a:rPr lang="en-US" dirty="0" smtClean="0"/>
              <a:t>Skin- </a:t>
            </a:r>
            <a:r>
              <a:rPr lang="en-US" dirty="0" err="1" smtClean="0"/>
              <a:t>chanes</a:t>
            </a:r>
            <a:r>
              <a:rPr lang="en-US" dirty="0" smtClean="0"/>
              <a:t> more prominent with increased  </a:t>
            </a:r>
            <a:r>
              <a:rPr lang="en-US" dirty="0" err="1" smtClean="0"/>
              <a:t>pigmentataion</a:t>
            </a:r>
            <a:r>
              <a:rPr lang="en-US" dirty="0" smtClean="0"/>
              <a:t> and </a:t>
            </a:r>
            <a:r>
              <a:rPr lang="en-US" dirty="0" err="1" smtClean="0"/>
              <a:t>striae</a:t>
            </a:r>
            <a:endParaRPr lang="en-US" dirty="0" smtClean="0"/>
          </a:p>
          <a:p>
            <a:r>
              <a:rPr lang="en-US" dirty="0" smtClean="0"/>
              <a:t>Uterine shape-is changed from cylindrical to spherical beyond 36 weeks</a:t>
            </a:r>
          </a:p>
          <a:p>
            <a:r>
              <a:rPr lang="en-US" dirty="0" smtClean="0"/>
              <a:t>Fundal height-the distance between the umbilicus and the </a:t>
            </a:r>
            <a:r>
              <a:rPr lang="en-US" dirty="0" err="1" smtClean="0"/>
              <a:t>ensiform</a:t>
            </a:r>
            <a:r>
              <a:rPr lang="en-US" dirty="0" smtClean="0"/>
              <a:t> cartilage is divided into three equal parts. The fundal height corresponds to the junction of the upper  and middle third at 32 </a:t>
            </a:r>
            <a:r>
              <a:rPr lang="en-US" dirty="0" err="1" smtClean="0"/>
              <a:t>weeks,upto</a:t>
            </a:r>
            <a:r>
              <a:rPr lang="en-US" dirty="0" smtClean="0"/>
              <a:t>  the level of the </a:t>
            </a:r>
            <a:r>
              <a:rPr lang="en-US" dirty="0" err="1" smtClean="0"/>
              <a:t>ensiform</a:t>
            </a:r>
            <a:r>
              <a:rPr lang="en-US" dirty="0" smtClean="0"/>
              <a:t> </a:t>
            </a:r>
            <a:r>
              <a:rPr lang="en-US" dirty="0" err="1" smtClean="0"/>
              <a:t>cartilge</a:t>
            </a:r>
            <a:r>
              <a:rPr lang="en-US" dirty="0" smtClean="0"/>
              <a:t> at 36</a:t>
            </a:r>
            <a:r>
              <a:rPr lang="en-US" baseline="30000" dirty="0" smtClean="0"/>
              <a:t>th</a:t>
            </a:r>
            <a:r>
              <a:rPr lang="en-US" dirty="0" smtClean="0"/>
              <a:t> week and it goes down to 32 week level at 40</a:t>
            </a:r>
            <a:r>
              <a:rPr lang="en-US" baseline="30000" dirty="0" smtClean="0"/>
              <a:t>th</a:t>
            </a:r>
            <a:r>
              <a:rPr lang="en-US" dirty="0" smtClean="0"/>
              <a:t>  week because of engagement of the presenting part.</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r>
              <a:rPr lang="en-US" smtClean="0"/>
              <a:t>1/11/2015</a:t>
            </a:r>
            <a:endParaRPr lang="en-US"/>
          </a:p>
        </p:txBody>
      </p:sp>
      <p:sp>
        <p:nvSpPr>
          <p:cNvPr id="4" name="Footer Placeholder 3"/>
          <p:cNvSpPr>
            <a:spLocks noGrp="1"/>
          </p:cNvSpPr>
          <p:nvPr>
            <p:ph type="ftr" sz="quarter" idx="11"/>
          </p:nvPr>
        </p:nvSpPr>
        <p:spPr/>
        <p:txBody>
          <a:bodyPr/>
          <a:lstStyle/>
          <a:p>
            <a:r>
              <a:rPr lang="en-US" smtClean="0"/>
              <a:t>M.Nyamasi</a:t>
            </a:r>
            <a:endParaRPr lang="en-US"/>
          </a:p>
        </p:txBody>
      </p:sp>
      <p:sp>
        <p:nvSpPr>
          <p:cNvPr id="5" name="Slide Number Placeholder 4"/>
          <p:cNvSpPr>
            <a:spLocks noGrp="1"/>
          </p:cNvSpPr>
          <p:nvPr>
            <p:ph type="sldNum" sz="quarter" idx="12"/>
          </p:nvPr>
        </p:nvSpPr>
        <p:spPr/>
        <p:txBody>
          <a:bodyPr>
            <a:normAutofit fontScale="85000" lnSpcReduction="20000"/>
          </a:bodyPr>
          <a:lstStyle/>
          <a:p>
            <a:fld id="{9E00EFB6-7047-437C-8BB4-764987E8DA23}" type="slidenum">
              <a:rPr lang="en-US" smtClean="0"/>
              <a:pPr/>
              <a:t>22</a:t>
            </a:fld>
            <a:endParaRPr lang="en-US"/>
          </a:p>
        </p:txBody>
      </p:sp>
      <p:sp>
        <p:nvSpPr>
          <p:cNvPr id="6" name="Content Placeholder 5"/>
          <p:cNvSpPr>
            <a:spLocks noGrp="1"/>
          </p:cNvSpPr>
          <p:nvPr>
            <p:ph sz="quarter" idx="1"/>
          </p:nvPr>
        </p:nvSpPr>
        <p:spPr/>
        <p:txBody>
          <a:bodyPr>
            <a:normAutofit fontScale="92500" lnSpcReduction="20000"/>
          </a:bodyPr>
          <a:lstStyle/>
          <a:p>
            <a:r>
              <a:rPr lang="en-US" dirty="0" smtClean="0"/>
              <a:t>To determine whether the height of the uterus corresponds to 32 weeks or 40 weeks, engagement of the head should be tested. </a:t>
            </a:r>
            <a:r>
              <a:rPr lang="en-US" b="1" dirty="0" smtClean="0"/>
              <a:t>If  the head is floating, it is of 32 weeks pregnancy and if the head is engaged, it is 40 weeks pregnancy.</a:t>
            </a:r>
          </a:p>
          <a:p>
            <a:r>
              <a:rPr lang="en-US" b="1" dirty="0" smtClean="0"/>
              <a:t>OTHERS</a:t>
            </a:r>
          </a:p>
          <a:p>
            <a:r>
              <a:rPr lang="en-US" b="1" dirty="0" smtClean="0"/>
              <a:t>Braxton </a:t>
            </a:r>
            <a:r>
              <a:rPr lang="en-US" dirty="0" smtClean="0"/>
              <a:t>Hicks contraction are more evident</a:t>
            </a:r>
          </a:p>
          <a:p>
            <a:r>
              <a:rPr lang="en-US" dirty="0" smtClean="0"/>
              <a:t>Fetal movements are easily fel</a:t>
            </a:r>
            <a:r>
              <a:rPr lang="en-US" b="1" dirty="0" smtClean="0"/>
              <a:t>t</a:t>
            </a:r>
          </a:p>
          <a:p>
            <a:r>
              <a:rPr lang="en-US" dirty="0" smtClean="0"/>
              <a:t>Palpation of the fetal parts and their identification  becomes much easier. Lie. Presentation and position of the fetus are determined</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sz="quarter" idx="1"/>
          </p:nvPr>
        </p:nvSpPr>
        <p:spPr/>
        <p:txBody>
          <a:bodyPr/>
          <a:lstStyle/>
          <a:p>
            <a:r>
              <a:rPr lang="en-US" dirty="0" smtClean="0"/>
              <a:t>The signs and symptoms of pregnancy are often enough to cause a woman to suspect pregnancy.</a:t>
            </a:r>
          </a:p>
          <a:p>
            <a:r>
              <a:rPr lang="en-US" dirty="0" smtClean="0"/>
              <a:t>Diagnosis of pregnancy usually begins when a woman presents with such symptoms and  possibly a positive pregnancy test.(students to brain storm)</a:t>
            </a:r>
          </a:p>
          <a:p>
            <a:r>
              <a:rPr lang="en-US" dirty="0" smtClean="0"/>
              <a:t>Traditionally diagnosis has been based on history and physical examination, and the important aspect of the history must be obtained, and that is the date of the last  menstrual history .i.e. first day.</a:t>
            </a:r>
            <a:endParaRPr lang="en-US" dirty="0"/>
          </a:p>
        </p:txBody>
      </p:sp>
      <p:sp>
        <p:nvSpPr>
          <p:cNvPr id="4" name="Date Placeholder 3"/>
          <p:cNvSpPr>
            <a:spLocks noGrp="1"/>
          </p:cNvSpPr>
          <p:nvPr>
            <p:ph type="dt" sz="half" idx="10"/>
          </p:nvPr>
        </p:nvSpPr>
        <p:spPr/>
        <p:txBody>
          <a:bodyPr/>
          <a:lstStyle/>
          <a:p>
            <a:r>
              <a:rPr lang="en-US" smtClean="0"/>
              <a:t>1/11/2015</a:t>
            </a:r>
            <a:endParaRPr lang="en-US"/>
          </a:p>
        </p:txBody>
      </p:sp>
      <p:sp>
        <p:nvSpPr>
          <p:cNvPr id="5" name="Slide Number Placeholder 4"/>
          <p:cNvSpPr>
            <a:spLocks noGrp="1"/>
          </p:cNvSpPr>
          <p:nvPr>
            <p:ph type="sldNum" sz="quarter" idx="12"/>
          </p:nvPr>
        </p:nvSpPr>
        <p:spPr/>
        <p:txBody>
          <a:bodyPr>
            <a:normAutofit fontScale="85000" lnSpcReduction="20000"/>
          </a:bodyPr>
          <a:lstStyle/>
          <a:p>
            <a:fld id="{9E00EFB6-7047-437C-8BB4-764987E8DA23}" type="slidenum">
              <a:rPr lang="en-US" smtClean="0"/>
              <a:pPr/>
              <a:t>3</a:t>
            </a:fld>
            <a:endParaRPr lang="en-US"/>
          </a:p>
        </p:txBody>
      </p:sp>
      <p:sp>
        <p:nvSpPr>
          <p:cNvPr id="6" name="Footer Placeholder 5"/>
          <p:cNvSpPr>
            <a:spLocks noGrp="1"/>
          </p:cNvSpPr>
          <p:nvPr>
            <p:ph type="ftr" sz="quarter" idx="11"/>
          </p:nvPr>
        </p:nvSpPr>
        <p:spPr/>
        <p:txBody>
          <a:bodyPr/>
          <a:lstStyle/>
          <a:p>
            <a:r>
              <a:rPr lang="en-US" smtClean="0"/>
              <a:t>M.Nyamasi</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TRIMESTER(FIRST 12 WEEKS)</a:t>
            </a:r>
            <a:endParaRPr lang="en-US" dirty="0"/>
          </a:p>
        </p:txBody>
      </p:sp>
      <p:sp>
        <p:nvSpPr>
          <p:cNvPr id="3" name="Content Placeholder 2"/>
          <p:cNvSpPr>
            <a:spLocks noGrp="1"/>
          </p:cNvSpPr>
          <p:nvPr>
            <p:ph sz="quarter" idx="1"/>
          </p:nvPr>
        </p:nvSpPr>
        <p:spPr/>
        <p:txBody>
          <a:bodyPr>
            <a:normAutofit fontScale="92500"/>
          </a:bodyPr>
          <a:lstStyle/>
          <a:p>
            <a:r>
              <a:rPr lang="en-US" dirty="0" smtClean="0"/>
              <a:t>Diagnosis of pregnancy can be done depending upon when a woman first report to the ante natal clinic. This could be during the first , second or third trimester.</a:t>
            </a:r>
          </a:p>
          <a:p>
            <a:r>
              <a:rPr lang="en-US" dirty="0" smtClean="0"/>
              <a:t>During the first trimester, the features are divided into subjective and objective.</a:t>
            </a:r>
          </a:p>
          <a:p>
            <a:r>
              <a:rPr lang="en-US" b="1" dirty="0" smtClean="0"/>
              <a:t>SUBJECTIVE SYMPTOMS</a:t>
            </a:r>
          </a:p>
          <a:p>
            <a:r>
              <a:rPr lang="en-US" b="1" dirty="0" smtClean="0"/>
              <a:t>1</a:t>
            </a:r>
            <a:r>
              <a:rPr lang="en-US" dirty="0" smtClean="0"/>
              <a:t>. Amenorrhea- Is lack of menses. During  the reproductive period in an otherwise healthy individual having previous normal periods, is likely due to pregnancy unless proved otherwise </a:t>
            </a:r>
            <a:r>
              <a:rPr lang="en-US" b="1" dirty="0" smtClean="0"/>
              <a:t> </a:t>
            </a:r>
            <a:endParaRPr lang="en-US" b="1" dirty="0"/>
          </a:p>
        </p:txBody>
      </p:sp>
      <p:sp>
        <p:nvSpPr>
          <p:cNvPr id="4" name="Date Placeholder 3"/>
          <p:cNvSpPr>
            <a:spLocks noGrp="1"/>
          </p:cNvSpPr>
          <p:nvPr>
            <p:ph type="dt" sz="half" idx="10"/>
          </p:nvPr>
        </p:nvSpPr>
        <p:spPr/>
        <p:txBody>
          <a:bodyPr/>
          <a:lstStyle/>
          <a:p>
            <a:r>
              <a:rPr lang="en-US" smtClean="0"/>
              <a:t>1/11/2015</a:t>
            </a:r>
            <a:endParaRPr lang="en-US"/>
          </a:p>
        </p:txBody>
      </p:sp>
      <p:sp>
        <p:nvSpPr>
          <p:cNvPr id="5" name="Slide Number Placeholder 4"/>
          <p:cNvSpPr>
            <a:spLocks noGrp="1"/>
          </p:cNvSpPr>
          <p:nvPr>
            <p:ph type="sldNum" sz="quarter" idx="12"/>
          </p:nvPr>
        </p:nvSpPr>
        <p:spPr/>
        <p:txBody>
          <a:bodyPr>
            <a:normAutofit fontScale="85000" lnSpcReduction="20000"/>
          </a:bodyPr>
          <a:lstStyle/>
          <a:p>
            <a:fld id="{9E00EFB6-7047-437C-8BB4-764987E8DA23}" type="slidenum">
              <a:rPr lang="en-US" smtClean="0"/>
              <a:pPr/>
              <a:t>4</a:t>
            </a:fld>
            <a:endParaRPr lang="en-US"/>
          </a:p>
        </p:txBody>
      </p:sp>
      <p:sp>
        <p:nvSpPr>
          <p:cNvPr id="6" name="Footer Placeholder 5"/>
          <p:cNvSpPr>
            <a:spLocks noGrp="1"/>
          </p:cNvSpPr>
          <p:nvPr>
            <p:ph type="ftr" sz="quarter" idx="11"/>
          </p:nvPr>
        </p:nvSpPr>
        <p:spPr/>
        <p:txBody>
          <a:bodyPr/>
          <a:lstStyle/>
          <a:p>
            <a:r>
              <a:rPr lang="en-US" smtClean="0"/>
              <a:t>M.Nyamasi</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b="1" dirty="0" smtClean="0"/>
              <a:t>Morning sickness-Is </a:t>
            </a:r>
            <a:r>
              <a:rPr lang="en-US" dirty="0" smtClean="0"/>
              <a:t>consistently present in about 50% cases, more often in the first pregnancy than in the subsequent ones. It usually appears soon  following the missed  period and rarely lasts beyond the first trimester</a:t>
            </a:r>
          </a:p>
          <a:p>
            <a:r>
              <a:rPr lang="en-US" dirty="0" smtClean="0"/>
              <a:t>Its intensity varies from nausea on rising from bed to loss of appetite or even vomiting. It usually  does not affect the health status of the mother.</a:t>
            </a:r>
            <a:endParaRPr lang="en-US" dirty="0"/>
          </a:p>
        </p:txBody>
      </p:sp>
      <p:sp>
        <p:nvSpPr>
          <p:cNvPr id="4" name="Date Placeholder 3"/>
          <p:cNvSpPr>
            <a:spLocks noGrp="1"/>
          </p:cNvSpPr>
          <p:nvPr>
            <p:ph type="dt" sz="half" idx="10"/>
          </p:nvPr>
        </p:nvSpPr>
        <p:spPr/>
        <p:txBody>
          <a:bodyPr/>
          <a:lstStyle/>
          <a:p>
            <a:r>
              <a:rPr lang="en-US" smtClean="0"/>
              <a:t>1/11/2015</a:t>
            </a:r>
            <a:endParaRPr lang="en-US"/>
          </a:p>
        </p:txBody>
      </p:sp>
      <p:sp>
        <p:nvSpPr>
          <p:cNvPr id="5" name="Slide Number Placeholder 4"/>
          <p:cNvSpPr>
            <a:spLocks noGrp="1"/>
          </p:cNvSpPr>
          <p:nvPr>
            <p:ph type="sldNum" sz="quarter" idx="12"/>
          </p:nvPr>
        </p:nvSpPr>
        <p:spPr/>
        <p:txBody>
          <a:bodyPr>
            <a:normAutofit fontScale="85000" lnSpcReduction="20000"/>
          </a:bodyPr>
          <a:lstStyle/>
          <a:p>
            <a:fld id="{9E00EFB6-7047-437C-8BB4-764987E8DA23}" type="slidenum">
              <a:rPr lang="en-US" smtClean="0"/>
              <a:pPr/>
              <a:t>5</a:t>
            </a:fld>
            <a:endParaRPr lang="en-US"/>
          </a:p>
        </p:txBody>
      </p:sp>
      <p:sp>
        <p:nvSpPr>
          <p:cNvPr id="6" name="Footer Placeholder 5"/>
          <p:cNvSpPr>
            <a:spLocks noGrp="1"/>
          </p:cNvSpPr>
          <p:nvPr>
            <p:ph type="ftr" sz="quarter" idx="11"/>
          </p:nvPr>
        </p:nvSpPr>
        <p:spPr/>
        <p:txBody>
          <a:bodyPr/>
          <a:lstStyle/>
          <a:p>
            <a:r>
              <a:rPr lang="en-US" smtClean="0"/>
              <a:t>M.Nyamasi</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b="1" dirty="0" smtClean="0"/>
              <a:t>Frequency of </a:t>
            </a:r>
            <a:r>
              <a:rPr lang="en-US" b="1" dirty="0" err="1" smtClean="0"/>
              <a:t>micturation</a:t>
            </a:r>
            <a:r>
              <a:rPr lang="en-US" b="1" dirty="0" smtClean="0"/>
              <a:t>- </a:t>
            </a:r>
            <a:r>
              <a:rPr lang="en-US" dirty="0" smtClean="0"/>
              <a:t>Is quite a troublesome symptom during the 8-12</a:t>
            </a:r>
            <a:r>
              <a:rPr lang="en-US" baseline="30000" dirty="0" smtClean="0"/>
              <a:t>th</a:t>
            </a:r>
            <a:r>
              <a:rPr lang="en-US" dirty="0" smtClean="0"/>
              <a:t>  week of pregnancy. It is due to: 1, resting of the uterus on the </a:t>
            </a:r>
            <a:r>
              <a:rPr lang="en-US" dirty="0" err="1" smtClean="0"/>
              <a:t>fundus</a:t>
            </a:r>
            <a:r>
              <a:rPr lang="en-US" dirty="0" smtClean="0"/>
              <a:t> of the bladder because of exaggerated </a:t>
            </a:r>
            <a:r>
              <a:rPr lang="en-US" dirty="0" err="1" smtClean="0"/>
              <a:t>antervated</a:t>
            </a:r>
            <a:r>
              <a:rPr lang="en-US" dirty="0" smtClean="0"/>
              <a:t> position of the uterus, 2, congestion of the bladder mucosa and 3, changes in maternal </a:t>
            </a:r>
            <a:r>
              <a:rPr lang="en-US" dirty="0" err="1" smtClean="0"/>
              <a:t>osmoregulation</a:t>
            </a:r>
            <a:r>
              <a:rPr lang="en-US" dirty="0" smtClean="0"/>
              <a:t> causing increased thirst and </a:t>
            </a:r>
            <a:r>
              <a:rPr lang="en-US" dirty="0" err="1" smtClean="0"/>
              <a:t>polyuria</a:t>
            </a:r>
            <a:r>
              <a:rPr lang="en-US" dirty="0" smtClean="0"/>
              <a:t>. As the uterus straightens up after the 12</a:t>
            </a:r>
            <a:r>
              <a:rPr lang="en-US" baseline="30000" dirty="0" smtClean="0"/>
              <a:t>th</a:t>
            </a:r>
            <a:r>
              <a:rPr lang="en-US" dirty="0" smtClean="0"/>
              <a:t> week, the symptom disappears. </a:t>
            </a:r>
            <a:endParaRPr lang="en-US" dirty="0"/>
          </a:p>
        </p:txBody>
      </p:sp>
      <p:sp>
        <p:nvSpPr>
          <p:cNvPr id="4" name="Date Placeholder 3"/>
          <p:cNvSpPr>
            <a:spLocks noGrp="1"/>
          </p:cNvSpPr>
          <p:nvPr>
            <p:ph type="dt" sz="half" idx="10"/>
          </p:nvPr>
        </p:nvSpPr>
        <p:spPr/>
        <p:txBody>
          <a:bodyPr/>
          <a:lstStyle/>
          <a:p>
            <a:r>
              <a:rPr lang="en-US" smtClean="0"/>
              <a:t>1/11/2015</a:t>
            </a:r>
            <a:endParaRPr lang="en-US"/>
          </a:p>
        </p:txBody>
      </p:sp>
      <p:sp>
        <p:nvSpPr>
          <p:cNvPr id="5" name="Slide Number Placeholder 4"/>
          <p:cNvSpPr>
            <a:spLocks noGrp="1"/>
          </p:cNvSpPr>
          <p:nvPr>
            <p:ph type="sldNum" sz="quarter" idx="12"/>
          </p:nvPr>
        </p:nvSpPr>
        <p:spPr/>
        <p:txBody>
          <a:bodyPr>
            <a:normAutofit fontScale="85000" lnSpcReduction="20000"/>
          </a:bodyPr>
          <a:lstStyle/>
          <a:p>
            <a:fld id="{9E00EFB6-7047-437C-8BB4-764987E8DA23}" type="slidenum">
              <a:rPr lang="en-US" smtClean="0"/>
              <a:pPr/>
              <a:t>6</a:t>
            </a:fld>
            <a:endParaRPr lang="en-US"/>
          </a:p>
        </p:txBody>
      </p:sp>
      <p:sp>
        <p:nvSpPr>
          <p:cNvPr id="6" name="Footer Placeholder 5"/>
          <p:cNvSpPr>
            <a:spLocks noGrp="1"/>
          </p:cNvSpPr>
          <p:nvPr>
            <p:ph type="ftr" sz="quarter" idx="11"/>
          </p:nvPr>
        </p:nvSpPr>
        <p:spPr/>
        <p:txBody>
          <a:bodyPr/>
          <a:lstStyle/>
          <a:p>
            <a:r>
              <a:rPr lang="en-US" smtClean="0"/>
              <a:t>M.Nyamasi</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a:bodyPr>
          <a:lstStyle/>
          <a:p>
            <a:r>
              <a:rPr lang="en-US" b="1" dirty="0" smtClean="0"/>
              <a:t>Breast discomfort- </a:t>
            </a:r>
            <a:r>
              <a:rPr lang="en-US" dirty="0" smtClean="0"/>
              <a:t>the discomfort is in the form of  feeling of fullness and pricking sensation. This is evident as early as 6-8 weeks especially in primigravidae.</a:t>
            </a:r>
          </a:p>
          <a:p>
            <a:r>
              <a:rPr lang="en-US" dirty="0" smtClean="0"/>
              <a:t>Fatigue- is a frequent symptom which may occur early in pregnancy</a:t>
            </a:r>
          </a:p>
          <a:p>
            <a:r>
              <a:rPr lang="en-US" dirty="0" smtClean="0"/>
              <a:t>OBJECTIVE SIGNS</a:t>
            </a:r>
          </a:p>
          <a:p>
            <a:r>
              <a:rPr lang="en-US" dirty="0" smtClean="0"/>
              <a:t>Breast  changes-the breasts are enlarged  and the changes are evident from the 6 </a:t>
            </a:r>
            <a:r>
              <a:rPr lang="en-US" dirty="0" err="1" smtClean="0"/>
              <a:t>th</a:t>
            </a:r>
            <a:r>
              <a:rPr lang="en-US" dirty="0" smtClean="0"/>
              <a:t> week. </a:t>
            </a:r>
            <a:r>
              <a:rPr lang="en-US" dirty="0" err="1" smtClean="0"/>
              <a:t>Ther</a:t>
            </a:r>
            <a:r>
              <a:rPr lang="en-US" dirty="0" smtClean="0"/>
              <a:t> is enlargement with vascular engorgement evidence d by the delicate veins visible under the skin.</a:t>
            </a:r>
          </a:p>
          <a:p>
            <a:endParaRPr lang="en-US" dirty="0"/>
          </a:p>
        </p:txBody>
      </p:sp>
      <p:sp>
        <p:nvSpPr>
          <p:cNvPr id="4" name="Date Placeholder 3"/>
          <p:cNvSpPr>
            <a:spLocks noGrp="1"/>
          </p:cNvSpPr>
          <p:nvPr>
            <p:ph type="dt" sz="half" idx="10"/>
          </p:nvPr>
        </p:nvSpPr>
        <p:spPr/>
        <p:txBody>
          <a:bodyPr/>
          <a:lstStyle/>
          <a:p>
            <a:r>
              <a:rPr lang="en-US" smtClean="0"/>
              <a:t>1/11/2015</a:t>
            </a:r>
            <a:endParaRPr lang="en-US"/>
          </a:p>
        </p:txBody>
      </p:sp>
      <p:sp>
        <p:nvSpPr>
          <p:cNvPr id="5" name="Slide Number Placeholder 4"/>
          <p:cNvSpPr>
            <a:spLocks noGrp="1"/>
          </p:cNvSpPr>
          <p:nvPr>
            <p:ph type="sldNum" sz="quarter" idx="12"/>
          </p:nvPr>
        </p:nvSpPr>
        <p:spPr/>
        <p:txBody>
          <a:bodyPr>
            <a:normAutofit fontScale="85000" lnSpcReduction="20000"/>
          </a:bodyPr>
          <a:lstStyle/>
          <a:p>
            <a:fld id="{9E00EFB6-7047-437C-8BB4-764987E8DA23}" type="slidenum">
              <a:rPr lang="en-US" smtClean="0"/>
              <a:pPr/>
              <a:t>7</a:t>
            </a:fld>
            <a:endParaRPr lang="en-US"/>
          </a:p>
        </p:txBody>
      </p:sp>
      <p:sp>
        <p:nvSpPr>
          <p:cNvPr id="6" name="Footer Placeholder 5"/>
          <p:cNvSpPr>
            <a:spLocks noGrp="1"/>
          </p:cNvSpPr>
          <p:nvPr>
            <p:ph type="ftr" sz="quarter" idx="11"/>
          </p:nvPr>
        </p:nvSpPr>
        <p:spPr/>
        <p:txBody>
          <a:bodyPr/>
          <a:lstStyle/>
          <a:p>
            <a:r>
              <a:rPr lang="en-US" smtClean="0"/>
              <a:t>M.Nyamasi</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a:bodyPr>
          <a:lstStyle/>
          <a:p>
            <a:r>
              <a:rPr lang="en-US" dirty="0" smtClean="0"/>
              <a:t>The nipple and the areola(primary) become more pigmented .Montgomery's tubercles are prominent.</a:t>
            </a:r>
          </a:p>
          <a:p>
            <a:r>
              <a:rPr lang="en-US" dirty="0" smtClean="0"/>
              <a:t>Thick yellowish secretion(</a:t>
            </a:r>
            <a:r>
              <a:rPr lang="en-US" dirty="0" err="1" smtClean="0"/>
              <a:t>colostrum</a:t>
            </a:r>
            <a:r>
              <a:rPr lang="en-US" dirty="0" smtClean="0"/>
              <a:t>) can be expressed as early as 12</a:t>
            </a:r>
            <a:r>
              <a:rPr lang="en-US" baseline="30000" dirty="0" smtClean="0"/>
              <a:t>th</a:t>
            </a:r>
            <a:r>
              <a:rPr lang="en-US" dirty="0" smtClean="0"/>
              <a:t>week</a:t>
            </a:r>
          </a:p>
          <a:p>
            <a:r>
              <a:rPr lang="en-US" b="1" dirty="0" smtClean="0"/>
              <a:t>Abdomen</a:t>
            </a:r>
            <a:r>
              <a:rPr lang="en-US" dirty="0" smtClean="0"/>
              <a:t>-uterus remains a pelvic organ until12th week, it may be just felt per abdomen as a supra-pubic bulge.</a:t>
            </a:r>
          </a:p>
          <a:p>
            <a:r>
              <a:rPr lang="en-US" dirty="0" smtClean="0"/>
              <a:t>Pelvic changes-these are diverse and appear at different periods. Collectively, these may be informative at arriving at a diagnosis of pregnancy. They include:</a:t>
            </a:r>
            <a:endParaRPr lang="en-US" dirty="0"/>
          </a:p>
        </p:txBody>
      </p:sp>
      <p:sp>
        <p:nvSpPr>
          <p:cNvPr id="4" name="Date Placeholder 3"/>
          <p:cNvSpPr>
            <a:spLocks noGrp="1"/>
          </p:cNvSpPr>
          <p:nvPr>
            <p:ph type="dt" sz="half" idx="10"/>
          </p:nvPr>
        </p:nvSpPr>
        <p:spPr/>
        <p:txBody>
          <a:bodyPr/>
          <a:lstStyle/>
          <a:p>
            <a:r>
              <a:rPr lang="en-US" smtClean="0"/>
              <a:t>1/11/2015</a:t>
            </a:r>
            <a:endParaRPr lang="en-US"/>
          </a:p>
        </p:txBody>
      </p:sp>
      <p:sp>
        <p:nvSpPr>
          <p:cNvPr id="5" name="Slide Number Placeholder 4"/>
          <p:cNvSpPr>
            <a:spLocks noGrp="1"/>
          </p:cNvSpPr>
          <p:nvPr>
            <p:ph type="sldNum" sz="quarter" idx="12"/>
          </p:nvPr>
        </p:nvSpPr>
        <p:spPr/>
        <p:txBody>
          <a:bodyPr>
            <a:normAutofit fontScale="85000" lnSpcReduction="20000"/>
          </a:bodyPr>
          <a:lstStyle/>
          <a:p>
            <a:fld id="{9E00EFB6-7047-437C-8BB4-764987E8DA23}" type="slidenum">
              <a:rPr lang="en-US" smtClean="0"/>
              <a:pPr/>
              <a:t>8</a:t>
            </a:fld>
            <a:endParaRPr lang="en-US"/>
          </a:p>
        </p:txBody>
      </p:sp>
      <p:sp>
        <p:nvSpPr>
          <p:cNvPr id="6" name="Footer Placeholder 5"/>
          <p:cNvSpPr>
            <a:spLocks noGrp="1"/>
          </p:cNvSpPr>
          <p:nvPr>
            <p:ph type="ftr" sz="quarter" idx="11"/>
          </p:nvPr>
        </p:nvSpPr>
        <p:spPr/>
        <p:txBody>
          <a:bodyPr/>
          <a:lstStyle/>
          <a:p>
            <a:r>
              <a:rPr lang="en-US" smtClean="0"/>
              <a:t>M.Nyamasi</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lnSpcReduction="10000"/>
          </a:bodyPr>
          <a:lstStyle/>
          <a:p>
            <a:r>
              <a:rPr lang="en-US" dirty="0" smtClean="0"/>
              <a:t>1. </a:t>
            </a:r>
            <a:r>
              <a:rPr lang="en-US" b="1" dirty="0" err="1" smtClean="0"/>
              <a:t>jacquemier’s</a:t>
            </a:r>
            <a:r>
              <a:rPr lang="en-US" b="1" dirty="0" smtClean="0"/>
              <a:t> or </a:t>
            </a:r>
            <a:r>
              <a:rPr lang="en-US" b="1" dirty="0" err="1" smtClean="0"/>
              <a:t>chadwick’s</a:t>
            </a:r>
            <a:r>
              <a:rPr lang="en-US" b="1" dirty="0" smtClean="0"/>
              <a:t> sign- </a:t>
            </a:r>
            <a:r>
              <a:rPr lang="en-US" dirty="0" smtClean="0"/>
              <a:t>is the dusky hue of the vestibule and anterior vaginal wall visible at about 8 weeks. The discoloration is due to local vascular congestion.</a:t>
            </a:r>
          </a:p>
          <a:p>
            <a:r>
              <a:rPr lang="en-US" b="1" dirty="0" smtClean="0"/>
              <a:t>2.Vaginal sign: </a:t>
            </a:r>
            <a:r>
              <a:rPr lang="en-US" dirty="0" smtClean="0"/>
              <a:t>Apart</a:t>
            </a:r>
            <a:r>
              <a:rPr lang="en-US" b="1" dirty="0" smtClean="0"/>
              <a:t> </a:t>
            </a:r>
            <a:r>
              <a:rPr lang="en-US" dirty="0" smtClean="0"/>
              <a:t>from the bluish  discoloration of the anterior vaginal wall, the walls become softened and copious non irritating mucoid  discharge appears, there is increases pulsation, felt  through the lateral fornices at 8 weeks called </a:t>
            </a:r>
            <a:r>
              <a:rPr lang="en-US" b="1" dirty="0" err="1" smtClean="0"/>
              <a:t>Osiender’s</a:t>
            </a:r>
            <a:r>
              <a:rPr lang="en-US" b="1" dirty="0" smtClean="0"/>
              <a:t> sign.</a:t>
            </a:r>
            <a:endParaRPr lang="en-US" b="1" dirty="0"/>
          </a:p>
        </p:txBody>
      </p:sp>
      <p:sp>
        <p:nvSpPr>
          <p:cNvPr id="4" name="Date Placeholder 3"/>
          <p:cNvSpPr>
            <a:spLocks noGrp="1"/>
          </p:cNvSpPr>
          <p:nvPr>
            <p:ph type="dt" sz="half" idx="10"/>
          </p:nvPr>
        </p:nvSpPr>
        <p:spPr/>
        <p:txBody>
          <a:bodyPr/>
          <a:lstStyle/>
          <a:p>
            <a:r>
              <a:rPr lang="en-US" smtClean="0"/>
              <a:t>1/11/2015</a:t>
            </a:r>
            <a:endParaRPr lang="en-US"/>
          </a:p>
        </p:txBody>
      </p:sp>
      <p:sp>
        <p:nvSpPr>
          <p:cNvPr id="5" name="Slide Number Placeholder 4"/>
          <p:cNvSpPr>
            <a:spLocks noGrp="1"/>
          </p:cNvSpPr>
          <p:nvPr>
            <p:ph type="sldNum" sz="quarter" idx="12"/>
          </p:nvPr>
        </p:nvSpPr>
        <p:spPr/>
        <p:txBody>
          <a:bodyPr>
            <a:normAutofit fontScale="85000" lnSpcReduction="20000"/>
          </a:bodyPr>
          <a:lstStyle/>
          <a:p>
            <a:fld id="{9E00EFB6-7047-437C-8BB4-764987E8DA23}" type="slidenum">
              <a:rPr lang="en-US" smtClean="0"/>
              <a:pPr/>
              <a:t>9</a:t>
            </a:fld>
            <a:endParaRPr lang="en-US"/>
          </a:p>
        </p:txBody>
      </p:sp>
      <p:sp>
        <p:nvSpPr>
          <p:cNvPr id="6" name="Footer Placeholder 5"/>
          <p:cNvSpPr>
            <a:spLocks noGrp="1"/>
          </p:cNvSpPr>
          <p:nvPr>
            <p:ph type="ftr" sz="quarter" idx="11"/>
          </p:nvPr>
        </p:nvSpPr>
        <p:spPr/>
        <p:txBody>
          <a:bodyPr/>
          <a:lstStyle/>
          <a:p>
            <a:r>
              <a:rPr lang="en-US" smtClean="0"/>
              <a:t>M.Nyamasi</a:t>
            </a:r>
            <a:endParaRPr lang="en-US"/>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344</TotalTime>
  <Words>1518</Words>
  <Application>Microsoft Office PowerPoint</Application>
  <PresentationFormat>On-screen Show (4:3)</PresentationFormat>
  <Paragraphs>159</Paragraphs>
  <Slides>22</Slides>
  <Notes>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Median</vt:lpstr>
      <vt:lpstr>TOPIC 6: DIAGNOSIS OF PREGNANCY AND MINOR DISORDERS </vt:lpstr>
      <vt:lpstr>OBJECTIVES</vt:lpstr>
      <vt:lpstr>OVERVIEW</vt:lpstr>
      <vt:lpstr>FIRST TRIMESTER(FIRST 12 WEEKS)</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Last trimester (29-40 weeks)</vt:lpstr>
      <vt:lpstr>Slide 18</vt:lpstr>
      <vt:lpstr>Slide 19</vt:lpstr>
      <vt:lpstr>Slide 20</vt:lpstr>
      <vt:lpstr>Slide 21</vt:lpstr>
      <vt:lpstr>Slide 22</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6: DIAGNOSIS OF PREGNANCY AND MINOR DISORDERS</dc:title>
  <dc:creator>mtc bondo</dc:creator>
  <cp:lastModifiedBy>mtc bondo</cp:lastModifiedBy>
  <cp:revision>34</cp:revision>
  <dcterms:created xsi:type="dcterms:W3CDTF">2015-01-09T11:53:43Z</dcterms:created>
  <dcterms:modified xsi:type="dcterms:W3CDTF">2015-01-13T06:33:43Z</dcterms:modified>
</cp:coreProperties>
</file>