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5"/>
  </p:notesMasterIdLst>
  <p:handoutMasterIdLst>
    <p:handoutMasterId r:id="rId226"/>
  </p:handout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259" r:id="rId49"/>
    <p:sldId id="257" r:id="rId50"/>
    <p:sldId id="258" r:id="rId51"/>
    <p:sldId id="260" r:id="rId52"/>
    <p:sldId id="261" r:id="rId53"/>
    <p:sldId id="320" r:id="rId54"/>
    <p:sldId id="262" r:id="rId55"/>
    <p:sldId id="321" r:id="rId56"/>
    <p:sldId id="263" r:id="rId57"/>
    <p:sldId id="264" r:id="rId58"/>
    <p:sldId id="265" r:id="rId59"/>
    <p:sldId id="266" r:id="rId60"/>
    <p:sldId id="267" r:id="rId61"/>
    <p:sldId id="268" r:id="rId62"/>
    <p:sldId id="269" r:id="rId63"/>
    <p:sldId id="270" r:id="rId64"/>
    <p:sldId id="324" r:id="rId65"/>
    <p:sldId id="323" r:id="rId66"/>
    <p:sldId id="322" r:id="rId67"/>
    <p:sldId id="325" r:id="rId68"/>
    <p:sldId id="326" r:id="rId69"/>
    <p:sldId id="327" r:id="rId70"/>
    <p:sldId id="328" r:id="rId71"/>
    <p:sldId id="329" r:id="rId72"/>
    <p:sldId id="330" r:id="rId73"/>
    <p:sldId id="333" r:id="rId74"/>
    <p:sldId id="332" r:id="rId75"/>
    <p:sldId id="331"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271" r:id="rId98"/>
    <p:sldId id="357" r:id="rId99"/>
    <p:sldId id="355" r:id="rId100"/>
    <p:sldId id="356" r:id="rId101"/>
    <p:sldId id="359" r:id="rId102"/>
    <p:sldId id="360" r:id="rId103"/>
    <p:sldId id="361" r:id="rId104"/>
    <p:sldId id="362" r:id="rId105"/>
    <p:sldId id="363" r:id="rId106"/>
    <p:sldId id="364" r:id="rId107"/>
    <p:sldId id="365" r:id="rId108"/>
    <p:sldId id="366" r:id="rId109"/>
    <p:sldId id="367" r:id="rId110"/>
    <p:sldId id="368" r:id="rId111"/>
    <p:sldId id="369" r:id="rId112"/>
    <p:sldId id="373" r:id="rId113"/>
    <p:sldId id="375" r:id="rId114"/>
    <p:sldId id="378" r:id="rId115"/>
    <p:sldId id="418" r:id="rId116"/>
    <p:sldId id="379" r:id="rId117"/>
    <p:sldId id="374"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420" r:id="rId134"/>
    <p:sldId id="422" r:id="rId135"/>
    <p:sldId id="423" r:id="rId136"/>
    <p:sldId id="424" r:id="rId137"/>
    <p:sldId id="427" r:id="rId138"/>
    <p:sldId id="426" r:id="rId139"/>
    <p:sldId id="402" r:id="rId140"/>
    <p:sldId id="403" r:id="rId141"/>
    <p:sldId id="404" r:id="rId142"/>
    <p:sldId id="405" r:id="rId143"/>
    <p:sldId id="406" r:id="rId144"/>
    <p:sldId id="407" r:id="rId145"/>
    <p:sldId id="408" r:id="rId146"/>
    <p:sldId id="409" r:id="rId147"/>
    <p:sldId id="410" r:id="rId148"/>
    <p:sldId id="416" r:id="rId149"/>
    <p:sldId id="417" r:id="rId150"/>
    <p:sldId id="412" r:id="rId151"/>
    <p:sldId id="413" r:id="rId152"/>
    <p:sldId id="414" r:id="rId153"/>
    <p:sldId id="415" r:id="rId154"/>
    <p:sldId id="419" r:id="rId155"/>
    <p:sldId id="421" r:id="rId156"/>
    <p:sldId id="428" r:id="rId157"/>
    <p:sldId id="429" r:id="rId158"/>
    <p:sldId id="430" r:id="rId159"/>
    <p:sldId id="431" r:id="rId160"/>
    <p:sldId id="432" r:id="rId161"/>
    <p:sldId id="433" r:id="rId162"/>
    <p:sldId id="434" r:id="rId163"/>
    <p:sldId id="435" r:id="rId164"/>
    <p:sldId id="436" r:id="rId165"/>
    <p:sldId id="437" r:id="rId166"/>
    <p:sldId id="438" r:id="rId167"/>
    <p:sldId id="439" r:id="rId168"/>
    <p:sldId id="441" r:id="rId169"/>
    <p:sldId id="442" r:id="rId170"/>
    <p:sldId id="443" r:id="rId171"/>
    <p:sldId id="444" r:id="rId172"/>
    <p:sldId id="445" r:id="rId173"/>
    <p:sldId id="446" r:id="rId174"/>
    <p:sldId id="447" r:id="rId175"/>
    <p:sldId id="448" r:id="rId176"/>
    <p:sldId id="449" r:id="rId177"/>
    <p:sldId id="450" r:id="rId178"/>
    <p:sldId id="451" r:id="rId179"/>
    <p:sldId id="452" r:id="rId180"/>
    <p:sldId id="453" r:id="rId181"/>
    <p:sldId id="454" r:id="rId182"/>
    <p:sldId id="455" r:id="rId183"/>
    <p:sldId id="456" r:id="rId184"/>
    <p:sldId id="457" r:id="rId185"/>
    <p:sldId id="458" r:id="rId186"/>
    <p:sldId id="459" r:id="rId187"/>
    <p:sldId id="460" r:id="rId188"/>
    <p:sldId id="461" r:id="rId189"/>
    <p:sldId id="462" r:id="rId190"/>
    <p:sldId id="463" r:id="rId191"/>
    <p:sldId id="464" r:id="rId192"/>
    <p:sldId id="465" r:id="rId193"/>
    <p:sldId id="466" r:id="rId194"/>
    <p:sldId id="467" r:id="rId195"/>
    <p:sldId id="468" r:id="rId196"/>
    <p:sldId id="469" r:id="rId197"/>
    <p:sldId id="470" r:id="rId198"/>
    <p:sldId id="471" r:id="rId199"/>
    <p:sldId id="472" r:id="rId200"/>
    <p:sldId id="473" r:id="rId201"/>
    <p:sldId id="474" r:id="rId202"/>
    <p:sldId id="475" r:id="rId203"/>
    <p:sldId id="476" r:id="rId204"/>
    <p:sldId id="477" r:id="rId205"/>
    <p:sldId id="478" r:id="rId206"/>
    <p:sldId id="479" r:id="rId207"/>
    <p:sldId id="480" r:id="rId208"/>
    <p:sldId id="481" r:id="rId209"/>
    <p:sldId id="482" r:id="rId210"/>
    <p:sldId id="483" r:id="rId211"/>
    <p:sldId id="484" r:id="rId212"/>
    <p:sldId id="485" r:id="rId213"/>
    <p:sldId id="486" r:id="rId214"/>
    <p:sldId id="487" r:id="rId215"/>
    <p:sldId id="488" r:id="rId216"/>
    <p:sldId id="489" r:id="rId217"/>
    <p:sldId id="490" r:id="rId218"/>
    <p:sldId id="491" r:id="rId219"/>
    <p:sldId id="492" r:id="rId220"/>
    <p:sldId id="493" r:id="rId221"/>
    <p:sldId id="494" r:id="rId222"/>
    <p:sldId id="495" r:id="rId223"/>
    <p:sldId id="496" r:id="rId2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824" autoAdjust="0"/>
    <p:restoredTop sz="94660"/>
  </p:normalViewPr>
  <p:slideViewPr>
    <p:cSldViewPr>
      <p:cViewPr>
        <p:scale>
          <a:sx n="70" d="100"/>
          <a:sy n="70" d="100"/>
        </p:scale>
        <p:origin x="-1458"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presProps" Target="presProps.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theme" Target="theme/theme1.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4A8419A-5B29-4556-93E5-75296DCA6B69}" type="datetimeFigureOut">
              <a:rPr lang="en-US" smtClean="0"/>
              <a:pPr/>
              <a:t>1/22/2016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DCEAF800-99BF-461A-B38B-69745EB4D9DE}"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E0076B6-B99C-43AD-A547-393053EFFC02}" type="datetimeFigureOut">
              <a:rPr lang="en-US" smtClean="0"/>
              <a:pPr/>
              <a:t>1/22/2016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9F97C52-02E6-428F-AB01-28A1506664B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F97C52-02E6-428F-AB01-28A1506664B8}" type="slidenum">
              <a:rPr lang="en-US" smtClean="0"/>
              <a:pPr/>
              <a:t>58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F97C52-02E6-428F-AB01-28A1506664B8}" type="slidenum">
              <a:rPr lang="en-US" smtClean="0"/>
              <a:pPr/>
              <a:t>63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F97C52-02E6-428F-AB01-28A1506664B8}" type="slidenum">
              <a:rPr lang="en-US" smtClean="0"/>
              <a:pPr/>
              <a:t>156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F97C52-02E6-428F-AB01-28A1506664B8}" type="slidenum">
              <a:rPr lang="en-US" smtClean="0"/>
              <a:pPr/>
              <a:t>222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356FF8-7968-47FE-A12C-030182BC664B}" type="datetime1">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BE47B2-E1B1-411E-8573-E136C389DE0F}" type="datetime1">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2ABE7-4DEC-4A47-985D-4D0592F6DAE5}" type="datetime1">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804BC2-EC48-4013-A76B-03D18561E1A3}" type="datetime1">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8576C9-7CDC-435B-B81A-C4C68705B443}" type="datetime1">
              <a:rPr lang="en-US" smtClean="0"/>
              <a:pPr/>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F42AF4-DE80-40BE-9972-1AD3FBEE9C17}" type="datetime1">
              <a:rPr lang="en-US" smtClean="0"/>
              <a:pPr/>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234EE2-C91E-4E12-B86E-69B97554521E}" type="datetime1">
              <a:rPr lang="en-US" smtClean="0"/>
              <a:pPr/>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17E09F-7C53-4C00-92B7-502D3285060A}" type="datetime1">
              <a:rPr lang="en-US" smtClean="0"/>
              <a:pPr/>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AA98E-6C90-4259-987E-1E05BDC0F492}" type="datetime1">
              <a:rPr lang="en-US" smtClean="0"/>
              <a:pPr/>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87D3BD-46CB-4254-B83B-48754715E540}" type="datetime1">
              <a:rPr lang="en-US" smtClean="0"/>
              <a:pPr/>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C9617-BFF6-466E-92B4-9275C16934F6}" type="datetime1">
              <a:rPr lang="en-US" smtClean="0"/>
              <a:pPr/>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D7027F-9DD7-42F5-9876-DCFEA7DF389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2A54B-E00B-41D7-9BE1-457721227B72}" type="datetime1">
              <a:rPr lang="en-US" smtClean="0"/>
              <a:pPr/>
              <a:t>1/22/2016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7027F-9DD7-42F5-9876-DCFEA7DF389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8839200" cy="533399"/>
          </a:xfrm>
        </p:spPr>
        <p:txBody>
          <a:bodyPr>
            <a:normAutofit fontScale="90000"/>
          </a:bodyPr>
          <a:lstStyle/>
          <a:p>
            <a:r>
              <a:rPr lang="en-US" u="sng" dirty="0" smtClean="0"/>
              <a:t>Terms used in midwifery</a:t>
            </a:r>
            <a:endParaRPr lang="en-US" u="sng" dirty="0"/>
          </a:p>
        </p:txBody>
      </p:sp>
      <p:sp>
        <p:nvSpPr>
          <p:cNvPr id="3" name="Subtitle 2"/>
          <p:cNvSpPr>
            <a:spLocks noGrp="1"/>
          </p:cNvSpPr>
          <p:nvPr>
            <p:ph type="subTitle" idx="1"/>
          </p:nvPr>
        </p:nvSpPr>
        <p:spPr>
          <a:xfrm>
            <a:off x="152400" y="762000"/>
            <a:ext cx="8839200" cy="5943600"/>
          </a:xfrm>
        </p:spPr>
        <p:txBody>
          <a:bodyPr>
            <a:normAutofit/>
          </a:bodyPr>
          <a:lstStyle/>
          <a:p>
            <a:pPr algn="just">
              <a:buFont typeface="Wingdings" pitchFamily="2" charset="2"/>
              <a:buChar char="Ø"/>
            </a:pPr>
            <a:r>
              <a:rPr lang="en-US" b="1" u="sng" dirty="0" smtClean="0">
                <a:solidFill>
                  <a:schemeClr val="tx1"/>
                </a:solidFill>
              </a:rPr>
              <a:t> Amenorrhea</a:t>
            </a:r>
          </a:p>
          <a:p>
            <a:pPr algn="just"/>
            <a:r>
              <a:rPr lang="en-US" dirty="0" smtClean="0">
                <a:solidFill>
                  <a:schemeClr val="tx1"/>
                </a:solidFill>
              </a:rPr>
              <a:t>Absence of menstrual period or cessation , usually due to pregnancy</a:t>
            </a:r>
          </a:p>
          <a:p>
            <a:pPr algn="just">
              <a:buFont typeface="Wingdings" pitchFamily="2" charset="2"/>
              <a:buChar char="Ø"/>
            </a:pPr>
            <a:r>
              <a:rPr lang="en-US" b="1" u="sng" dirty="0" smtClean="0">
                <a:solidFill>
                  <a:schemeClr val="tx1"/>
                </a:solidFill>
              </a:rPr>
              <a:t>menarche </a:t>
            </a:r>
          </a:p>
          <a:p>
            <a:pPr algn="just"/>
            <a:r>
              <a:rPr lang="en-US" dirty="0" smtClean="0">
                <a:solidFill>
                  <a:schemeClr val="tx1"/>
                </a:solidFill>
              </a:rPr>
              <a:t>First onset of menstruation</a:t>
            </a:r>
          </a:p>
          <a:p>
            <a:pPr algn="just">
              <a:buFont typeface="Wingdings" pitchFamily="2" charset="2"/>
              <a:buChar char="Ø"/>
            </a:pPr>
            <a:r>
              <a:rPr lang="en-US" b="1" u="sng" dirty="0" smtClean="0">
                <a:solidFill>
                  <a:schemeClr val="tx1"/>
                </a:solidFill>
              </a:rPr>
              <a:t>Menopause</a:t>
            </a:r>
          </a:p>
          <a:p>
            <a:pPr algn="just"/>
            <a:r>
              <a:rPr lang="en-US" dirty="0" smtClean="0">
                <a:solidFill>
                  <a:schemeClr val="tx1"/>
                </a:solidFill>
              </a:rPr>
              <a:t>Cessation of menstrual period probably due to old age</a:t>
            </a:r>
          </a:p>
          <a:p>
            <a:pPr algn="just">
              <a:buFont typeface="Wingdings" pitchFamily="2" charset="2"/>
              <a:buChar char="Ø"/>
            </a:pPr>
            <a:r>
              <a:rPr lang="en-US" b="1" dirty="0" smtClean="0">
                <a:solidFill>
                  <a:schemeClr val="tx1"/>
                </a:solidFill>
              </a:rPr>
              <a:t>Dysmenorrhoea</a:t>
            </a:r>
          </a:p>
          <a:p>
            <a:pPr algn="just"/>
            <a:r>
              <a:rPr lang="en-US" dirty="0" smtClean="0">
                <a:solidFill>
                  <a:schemeClr val="tx1"/>
                </a:solidFill>
              </a:rPr>
              <a:t>Painful menstrual flow/periods</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b="1" u="sng" dirty="0" smtClean="0"/>
              <a:t>Lie </a:t>
            </a:r>
          </a:p>
          <a:p>
            <a:pPr>
              <a:buNone/>
            </a:pPr>
            <a:r>
              <a:rPr lang="en-US" dirty="0" smtClean="0"/>
              <a:t>Is the relationship of long axis of the foetus to the long axis of the uterus. This could be longitudinal, oblique, or transverse</a:t>
            </a:r>
          </a:p>
          <a:p>
            <a:pPr>
              <a:buFont typeface="Wingdings" pitchFamily="2" charset="2"/>
              <a:buChar char="Ø"/>
            </a:pPr>
            <a:r>
              <a:rPr lang="en-US" b="1" u="sng" dirty="0" smtClean="0"/>
              <a:t>Attitude </a:t>
            </a:r>
          </a:p>
          <a:p>
            <a:pPr>
              <a:buNone/>
            </a:pPr>
            <a:r>
              <a:rPr lang="en-US" dirty="0" smtClean="0"/>
              <a:t>The relationship of the foetal head and limbs its trunk e.g. flexed, deflexed, or extended</a:t>
            </a:r>
          </a:p>
          <a:p>
            <a:pPr>
              <a:buFont typeface="Wingdings" pitchFamily="2" charset="2"/>
              <a:buChar char="Ø"/>
            </a:pPr>
            <a:r>
              <a:rPr lang="en-US" b="1" u="sng" dirty="0" smtClean="0"/>
              <a:t>Presentation</a:t>
            </a:r>
          </a:p>
          <a:p>
            <a:pPr>
              <a:buNone/>
            </a:pPr>
            <a:r>
              <a:rPr lang="en-US" dirty="0" smtClean="0"/>
              <a:t>The lowest part of the foetus that lie in the lower segment of the uterus(pelvic brim). example</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3" pitchFamily="18" charset="2"/>
              <a:buNone/>
            </a:pPr>
            <a:r>
              <a:rPr lang="en-US" dirty="0" smtClean="0"/>
              <a:t>Knowledge of the diameters of the foetal skull helps in the reduction of maternal and foetal mortality and morbidity rate since malpositions can be diagnosed and managed early </a:t>
            </a:r>
          </a:p>
          <a:p>
            <a:r>
              <a:rPr lang="en-US" b="1" dirty="0" smtClean="0"/>
              <a:t>DIVISIONS </a:t>
            </a:r>
          </a:p>
          <a:p>
            <a:pPr>
              <a:buFont typeface="Arial" charset="0"/>
              <a:buChar char="•"/>
            </a:pPr>
            <a:r>
              <a:rPr lang="en-US" dirty="0" smtClean="0"/>
              <a:t>The foetal skull is made of the vault, face and base. </a:t>
            </a:r>
          </a:p>
          <a:p>
            <a:pPr>
              <a:buFont typeface="Arial" charset="0"/>
              <a:buChar char="•"/>
            </a:pPr>
            <a:r>
              <a:rPr lang="en-US" dirty="0" smtClean="0"/>
              <a:t>The vault is the most significant in relation to labour because it undergoes changes; for example moulding involves this part of the skull. </a:t>
            </a:r>
            <a:endParaRPr lang="en-US" b="1" dirty="0" smtClean="0"/>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228600" y="685800"/>
            <a:ext cx="8686800" cy="5943600"/>
          </a:xfrm>
        </p:spPr>
        <p:txBody>
          <a:bodyPr/>
          <a:lstStyle/>
          <a:p>
            <a:pPr>
              <a:buFont typeface="Arial" charset="0"/>
              <a:buChar char="•"/>
            </a:pPr>
            <a:r>
              <a:rPr lang="en-US" sz="2800" dirty="0" smtClean="0"/>
              <a:t>The position of the sutures and fontanelles in relation to the different areas of the pelvis indicate the position of the head during labour. </a:t>
            </a:r>
          </a:p>
          <a:p>
            <a:r>
              <a:rPr lang="en-US" sz="2800" b="1" dirty="0" smtClean="0"/>
              <a:t> REGIONS OF THE SKULL </a:t>
            </a:r>
            <a:endParaRPr lang="en-US" sz="2800" dirty="0" smtClean="0"/>
          </a:p>
          <a:p>
            <a:pPr>
              <a:buFont typeface="Wingdings 3" pitchFamily="18" charset="2"/>
              <a:buNone/>
            </a:pPr>
            <a:r>
              <a:rPr lang="en-US" sz="2800" b="1" i="1" dirty="0" smtClean="0"/>
              <a:t>Significance </a:t>
            </a:r>
          </a:p>
          <a:p>
            <a:pPr>
              <a:buFont typeface="Wingdings 3" pitchFamily="18" charset="2"/>
              <a:buNone/>
            </a:pPr>
            <a:r>
              <a:rPr lang="en-US" sz="2800" dirty="0" smtClean="0"/>
              <a:t>Knowledge of the regions of the foetal skull helps the midwife/ health worker to state precisely what area of the skull is presenting over the lower uterine pole during labour. </a:t>
            </a:r>
          </a:p>
          <a:p>
            <a:pPr>
              <a:buFont typeface="Wingdings 3" pitchFamily="18" charset="2"/>
              <a:buNone/>
            </a:pPr>
            <a:r>
              <a:rPr lang="en-US" sz="2800" dirty="0" smtClean="0"/>
              <a:t>Some presentations are associated with prolonged and obstructed labour</a:t>
            </a:r>
          </a:p>
        </p:txBody>
      </p:sp>
      <p:sp>
        <p:nvSpPr>
          <p:cNvPr id="3" name="Title 2"/>
          <p:cNvSpPr>
            <a:spLocks noGrp="1"/>
          </p:cNvSpPr>
          <p:nvPr>
            <p:ph type="title"/>
          </p:nvPr>
        </p:nvSpPr>
        <p:spPr>
          <a:xfrm>
            <a:off x="457200" y="152400"/>
            <a:ext cx="8229600" cy="533400"/>
          </a:xfrm>
        </p:spPr>
        <p:txBody>
          <a:bodyPr>
            <a:normAutofit fontScale="90000"/>
          </a:bodyPr>
          <a:lstStyle/>
          <a:p>
            <a:pPr>
              <a:defRPr/>
            </a:pPr>
            <a:r>
              <a:rPr lang="en-US" dirty="0" smtClean="0"/>
              <a:t>               Cont……..</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152400" y="609600"/>
            <a:ext cx="8763000" cy="6096000"/>
          </a:xfrm>
        </p:spPr>
        <p:txBody>
          <a:bodyPr/>
          <a:lstStyle/>
          <a:p>
            <a:pPr>
              <a:buFont typeface="Wingdings 3" pitchFamily="18" charset="2"/>
              <a:buNone/>
            </a:pPr>
            <a:endParaRPr lang="en-US" b="1" smtClean="0"/>
          </a:p>
          <a:p>
            <a:pPr>
              <a:buFont typeface="Wingdings 3" pitchFamily="18" charset="2"/>
              <a:buNone/>
            </a:pPr>
            <a:r>
              <a:rPr lang="en-US" sz="3200" b="1" smtClean="0"/>
              <a:t>Vertex: </a:t>
            </a:r>
          </a:p>
          <a:p>
            <a:pPr>
              <a:buFont typeface="Arial" charset="0"/>
              <a:buChar char="•"/>
            </a:pPr>
            <a:r>
              <a:rPr lang="en-US" sz="3200" smtClean="0"/>
              <a:t>This is the area of the skull bounded by the anterior fontanelle in front, the posterior fontanelle behind and the two parietal eminences on either side.</a:t>
            </a:r>
          </a:p>
          <a:p>
            <a:pPr>
              <a:buFont typeface="Arial" charset="0"/>
              <a:buChar char="•"/>
            </a:pPr>
            <a:r>
              <a:rPr lang="en-US" sz="3200" smtClean="0"/>
              <a:t> It presents when the head is well flexed </a:t>
            </a:r>
          </a:p>
          <a:p>
            <a:pPr>
              <a:buFont typeface="Wingdings 3" pitchFamily="18" charset="2"/>
              <a:buNone/>
            </a:pPr>
            <a:endParaRPr lang="en-US" smtClean="0"/>
          </a:p>
        </p:txBody>
      </p:sp>
      <p:sp>
        <p:nvSpPr>
          <p:cNvPr id="3" name="Title 2"/>
          <p:cNvSpPr>
            <a:spLocks noGrp="1"/>
          </p:cNvSpPr>
          <p:nvPr>
            <p:ph type="title"/>
          </p:nvPr>
        </p:nvSpPr>
        <p:spPr>
          <a:xfrm>
            <a:off x="457200" y="152400"/>
            <a:ext cx="8229600" cy="609600"/>
          </a:xfrm>
        </p:spPr>
        <p:txBody>
          <a:bodyPr>
            <a:normAutofit fontScale="90000"/>
          </a:bodyPr>
          <a:lstStyle/>
          <a:p>
            <a:pPr>
              <a:defRPr/>
            </a:pPr>
            <a:r>
              <a:rPr lang="en-US" dirty="0" smtClean="0"/>
              <a:t>The four regions</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a:xfrm>
            <a:off x="152400" y="609600"/>
            <a:ext cx="8839200" cy="6096000"/>
          </a:xfrm>
        </p:spPr>
        <p:txBody>
          <a:bodyPr/>
          <a:lstStyle/>
          <a:p>
            <a:pPr>
              <a:buFont typeface="Wingdings 3" pitchFamily="18" charset="2"/>
              <a:buNone/>
            </a:pPr>
            <a:endParaRPr lang="en-US" b="1" smtClean="0"/>
          </a:p>
          <a:p>
            <a:pPr>
              <a:buFont typeface="Wingdings 3" pitchFamily="18" charset="2"/>
              <a:buNone/>
            </a:pPr>
            <a:r>
              <a:rPr lang="en-US" b="1" smtClean="0"/>
              <a:t>Sinciput or brow: </a:t>
            </a:r>
          </a:p>
          <a:p>
            <a:pPr>
              <a:buFont typeface="Arial" charset="0"/>
              <a:buChar char="•"/>
            </a:pPr>
            <a:r>
              <a:rPr lang="en-US" sz="3200" smtClean="0"/>
              <a:t>This is the area from the orbital ridges to the coronal suture and the anterior fontanelle. (At the centre of this area is the forehead).</a:t>
            </a:r>
          </a:p>
          <a:p>
            <a:pPr>
              <a:buFont typeface="Arial" charset="0"/>
              <a:buChar char="•"/>
            </a:pPr>
            <a:r>
              <a:rPr lang="en-US" sz="3200" smtClean="0"/>
              <a:t> It presents when the head is deflexed, and leads to prolonged and obstructed labour</a:t>
            </a:r>
            <a:r>
              <a:rPr lang="en-US" sz="3200" b="1" smtClean="0"/>
              <a:t>. </a:t>
            </a:r>
          </a:p>
          <a:p>
            <a:pPr>
              <a:buFont typeface="Wingdings 3" pitchFamily="18" charset="2"/>
              <a:buNone/>
            </a:pPr>
            <a:endParaRPr lang="en-US" smtClean="0"/>
          </a:p>
        </p:txBody>
      </p:sp>
      <p:sp>
        <p:nvSpPr>
          <p:cNvPr id="3" name="Title 2"/>
          <p:cNvSpPr>
            <a:spLocks noGrp="1"/>
          </p:cNvSpPr>
          <p:nvPr>
            <p:ph type="title"/>
          </p:nvPr>
        </p:nvSpPr>
        <p:spPr>
          <a:xfrm>
            <a:off x="457200" y="152400"/>
            <a:ext cx="8229600" cy="533400"/>
          </a:xfrm>
        </p:spPr>
        <p:txBody>
          <a:bodyPr>
            <a:normAutofit fontScale="90000"/>
          </a:bodyPr>
          <a:lstStyle/>
          <a:p>
            <a:pPr>
              <a:defRPr/>
            </a:pPr>
            <a:r>
              <a:rPr lang="en-US" dirty="0" smtClean="0"/>
              <a:t>                 Cont….</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152400" y="609600"/>
            <a:ext cx="8839200" cy="6096000"/>
          </a:xfrm>
        </p:spPr>
        <p:txBody>
          <a:bodyPr/>
          <a:lstStyle/>
          <a:p>
            <a:pPr>
              <a:buFont typeface="Wingdings 3" pitchFamily="18" charset="2"/>
              <a:buNone/>
            </a:pPr>
            <a:r>
              <a:rPr lang="en-US" b="1" smtClean="0"/>
              <a:t>Occiput: </a:t>
            </a:r>
          </a:p>
          <a:p>
            <a:pPr>
              <a:buFont typeface="Arial" charset="0"/>
              <a:buChar char="•"/>
            </a:pPr>
            <a:r>
              <a:rPr lang="en-US" sz="3200" smtClean="0"/>
              <a:t>This is the area below the lambdoidal suture and posterior fontanelle. </a:t>
            </a:r>
          </a:p>
          <a:p>
            <a:pPr>
              <a:buFont typeface="Arial" charset="0"/>
              <a:buChar char="•"/>
            </a:pPr>
            <a:r>
              <a:rPr lang="en-US" sz="3200" smtClean="0"/>
              <a:t>It is the first part of the head to be delivered in a vertex presentation i.e. it escapes under the pubic arch</a:t>
            </a:r>
          </a:p>
          <a:p>
            <a:pPr>
              <a:buFont typeface="Wingdings 3" pitchFamily="18" charset="2"/>
              <a:buNone/>
            </a:pPr>
            <a:r>
              <a:rPr lang="en-US" sz="3200" b="1" smtClean="0"/>
              <a:t> Face:</a:t>
            </a:r>
          </a:p>
          <a:p>
            <a:pPr>
              <a:buFont typeface="Arial" charset="0"/>
              <a:buChar char="•"/>
            </a:pPr>
            <a:r>
              <a:rPr lang="en-US" sz="3200" b="1" smtClean="0"/>
              <a:t> </a:t>
            </a:r>
            <a:r>
              <a:rPr lang="en-US" sz="3200" smtClean="0"/>
              <a:t>It presents when the head is extends</a:t>
            </a:r>
          </a:p>
          <a:p>
            <a:pPr>
              <a:buFont typeface="Arial" charset="0"/>
              <a:buChar char="•"/>
            </a:pPr>
            <a:r>
              <a:rPr lang="en-US" sz="3200" smtClean="0"/>
              <a:t>This is the part of the skull from the orbital ridges to the chin or mentum</a:t>
            </a:r>
          </a:p>
        </p:txBody>
      </p:sp>
      <p:sp>
        <p:nvSpPr>
          <p:cNvPr id="3" name="Title 2"/>
          <p:cNvSpPr>
            <a:spLocks noGrp="1"/>
          </p:cNvSpPr>
          <p:nvPr>
            <p:ph type="title"/>
          </p:nvPr>
        </p:nvSpPr>
        <p:spPr>
          <a:xfrm>
            <a:off x="457200" y="152400"/>
            <a:ext cx="8229600" cy="457200"/>
          </a:xfrm>
        </p:spPr>
        <p:txBody>
          <a:bodyPr>
            <a:normAutofit fontScale="90000"/>
          </a:bodyPr>
          <a:lstStyle/>
          <a:p>
            <a:pPr>
              <a:defRPr/>
            </a:pPr>
            <a:r>
              <a:rPr lang="en-US" dirty="0" smtClean="0"/>
              <a:t>                   Cont….</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228600" y="685800"/>
            <a:ext cx="8686800" cy="6019800"/>
          </a:xfrm>
        </p:spPr>
        <p:txBody>
          <a:bodyPr/>
          <a:lstStyle/>
          <a:p>
            <a:pPr>
              <a:buFont typeface="Wingdings 3" pitchFamily="18" charset="2"/>
              <a:buNone/>
            </a:pPr>
            <a:r>
              <a:rPr lang="en-US" sz="2800" smtClean="0"/>
              <a:t> </a:t>
            </a:r>
            <a:r>
              <a:rPr lang="en-US" sz="2800" b="1" smtClean="0"/>
              <a:t>Sub-occipito -bregmatic diameter: </a:t>
            </a:r>
          </a:p>
          <a:p>
            <a:pPr>
              <a:buFont typeface="Arial" charset="0"/>
              <a:buChar char="•"/>
            </a:pPr>
            <a:r>
              <a:rPr lang="en-US" sz="2800" smtClean="0"/>
              <a:t>Equals 9.5 cm. </a:t>
            </a:r>
          </a:p>
          <a:p>
            <a:pPr>
              <a:buFont typeface="Arial" charset="0"/>
              <a:buChar char="•"/>
            </a:pPr>
            <a:r>
              <a:rPr lang="en-US" sz="2800" smtClean="0"/>
              <a:t>It follows a line drawn from the middle of the anterior fontanelle to the under surface of the occipital bone just where it joins the neck. </a:t>
            </a:r>
          </a:p>
          <a:p>
            <a:pPr>
              <a:buFont typeface="Arial" charset="0"/>
              <a:buChar char="•"/>
            </a:pPr>
            <a:r>
              <a:rPr lang="en-US" sz="2800" smtClean="0"/>
              <a:t>It presents when there is full flexion resulting in vertex presentation </a:t>
            </a:r>
          </a:p>
          <a:p>
            <a:pPr>
              <a:buFont typeface="Wingdings 3" pitchFamily="18" charset="2"/>
              <a:buNone/>
            </a:pPr>
            <a:endParaRPr lang="en-US" smtClean="0"/>
          </a:p>
        </p:txBody>
      </p:sp>
      <p:sp>
        <p:nvSpPr>
          <p:cNvPr id="3" name="Title 2"/>
          <p:cNvSpPr>
            <a:spLocks noGrp="1"/>
          </p:cNvSpPr>
          <p:nvPr>
            <p:ph type="title"/>
          </p:nvPr>
        </p:nvSpPr>
        <p:spPr>
          <a:xfrm>
            <a:off x="152400" y="228600"/>
            <a:ext cx="8839200" cy="533400"/>
          </a:xfrm>
        </p:spPr>
        <p:txBody>
          <a:bodyPr>
            <a:normAutofit fontScale="90000"/>
          </a:bodyPr>
          <a:lstStyle/>
          <a:p>
            <a:pPr>
              <a:defRPr/>
            </a:pPr>
            <a:r>
              <a:rPr lang="en-US" dirty="0" smtClean="0"/>
              <a:t/>
            </a:r>
            <a:br>
              <a:rPr lang="en-US" dirty="0" smtClean="0"/>
            </a:br>
            <a:r>
              <a:rPr lang="en-US" sz="3100" dirty="0" smtClean="0"/>
              <a:t>IMPORTANT DIAMETERS OF THE FOETAL SKULL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152400" y="609600"/>
            <a:ext cx="8763000" cy="6096000"/>
          </a:xfrm>
        </p:spPr>
        <p:txBody>
          <a:bodyPr/>
          <a:lstStyle/>
          <a:p>
            <a:pPr>
              <a:buFont typeface="Wingdings 3" pitchFamily="18" charset="2"/>
              <a:buNone/>
            </a:pPr>
            <a:r>
              <a:rPr lang="en-US" sz="3200" smtClean="0"/>
              <a:t> </a:t>
            </a:r>
            <a:r>
              <a:rPr lang="en-US" sz="3200" b="1" smtClean="0"/>
              <a:t>Sub-occipito -frontal diameter</a:t>
            </a:r>
            <a:r>
              <a:rPr lang="en-US" sz="3200" smtClean="0"/>
              <a:t>: </a:t>
            </a:r>
          </a:p>
          <a:p>
            <a:pPr>
              <a:buFont typeface="Arial" charset="0"/>
              <a:buChar char="•"/>
            </a:pPr>
            <a:r>
              <a:rPr lang="en-US" sz="3200" smtClean="0"/>
              <a:t>Extends from under the occiput to the centre of the brow or sinciput.</a:t>
            </a:r>
          </a:p>
          <a:p>
            <a:pPr>
              <a:buFont typeface="Arial" charset="0"/>
              <a:buChar char="•"/>
            </a:pPr>
            <a:r>
              <a:rPr lang="en-US" sz="3200" smtClean="0"/>
              <a:t> Measurement =10 cm.</a:t>
            </a:r>
          </a:p>
          <a:p>
            <a:pPr>
              <a:buFont typeface="Arial" charset="0"/>
              <a:buChar char="•"/>
            </a:pPr>
            <a:r>
              <a:rPr lang="en-US" sz="3200" smtClean="0"/>
              <a:t> Presents when the head is almost fully flexed (e.g. occipito - posterior or occipito lateral positions). </a:t>
            </a:r>
          </a:p>
          <a:p>
            <a:pPr>
              <a:buFont typeface="Wingdings 3" pitchFamily="18" charset="2"/>
              <a:buNone/>
            </a:pPr>
            <a:endParaRPr lang="en-US" smtClean="0"/>
          </a:p>
          <a:p>
            <a:pPr>
              <a:buFont typeface="Wingdings 3" pitchFamily="18" charset="2"/>
              <a:buNone/>
            </a:pPr>
            <a:endParaRPr lang="en-US" smtClean="0"/>
          </a:p>
        </p:txBody>
      </p:sp>
      <p:sp>
        <p:nvSpPr>
          <p:cNvPr id="3" name="Title 2"/>
          <p:cNvSpPr>
            <a:spLocks noGrp="1"/>
          </p:cNvSpPr>
          <p:nvPr>
            <p:ph type="title"/>
          </p:nvPr>
        </p:nvSpPr>
        <p:spPr>
          <a:xfrm>
            <a:off x="457200" y="152400"/>
            <a:ext cx="8229600" cy="457200"/>
          </a:xfrm>
        </p:spPr>
        <p:txBody>
          <a:bodyPr>
            <a:normAutofit fontScale="90000"/>
          </a:bodyPr>
          <a:lstStyle/>
          <a:p>
            <a:pPr>
              <a:defRPr/>
            </a:pPr>
            <a:r>
              <a:rPr lang="en-US" dirty="0" smtClean="0"/>
              <a:t>                Cont….</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1"/>
          <p:cNvSpPr>
            <a:spLocks noGrp="1"/>
          </p:cNvSpPr>
          <p:nvPr>
            <p:ph idx="1"/>
          </p:nvPr>
        </p:nvSpPr>
        <p:spPr>
          <a:xfrm>
            <a:off x="152400" y="609600"/>
            <a:ext cx="8763000" cy="6096000"/>
          </a:xfrm>
        </p:spPr>
        <p:txBody>
          <a:bodyPr/>
          <a:lstStyle/>
          <a:p>
            <a:pPr>
              <a:buFont typeface="Wingdings 3" pitchFamily="18" charset="2"/>
              <a:buNone/>
            </a:pPr>
            <a:r>
              <a:rPr lang="en-US" sz="2800" smtClean="0"/>
              <a:t> </a:t>
            </a:r>
            <a:r>
              <a:rPr lang="en-US" sz="2800" b="1" smtClean="0"/>
              <a:t>Occipital –frontal diameter:</a:t>
            </a:r>
          </a:p>
          <a:p>
            <a:pPr>
              <a:buFont typeface="Arial" charset="0"/>
              <a:buChar char="•"/>
            </a:pPr>
            <a:r>
              <a:rPr lang="en-US" sz="2800" b="1" smtClean="0"/>
              <a:t> </a:t>
            </a:r>
            <a:r>
              <a:rPr lang="en-US" sz="3200" smtClean="0"/>
              <a:t>Equals 11.5 cm. </a:t>
            </a:r>
          </a:p>
          <a:p>
            <a:pPr>
              <a:buFont typeface="Arial" charset="0"/>
              <a:buChar char="•"/>
            </a:pPr>
            <a:r>
              <a:rPr lang="en-US" sz="3200" smtClean="0"/>
              <a:t>It follows a line extending from a point just above the root of the nose to the most prominent potion of the occipital bone.</a:t>
            </a:r>
          </a:p>
          <a:p>
            <a:pPr>
              <a:buFont typeface="Arial" charset="0"/>
              <a:buChar char="•"/>
            </a:pPr>
            <a:r>
              <a:rPr lang="en-US" sz="3200" smtClean="0"/>
              <a:t> It presents when there is deficient flexion (deep transverse arrest)</a:t>
            </a:r>
          </a:p>
        </p:txBody>
      </p:sp>
      <p:sp>
        <p:nvSpPr>
          <p:cNvPr id="3" name="Title 2"/>
          <p:cNvSpPr>
            <a:spLocks noGrp="1"/>
          </p:cNvSpPr>
          <p:nvPr>
            <p:ph type="title"/>
          </p:nvPr>
        </p:nvSpPr>
        <p:spPr>
          <a:xfrm>
            <a:off x="457200" y="152400"/>
            <a:ext cx="8229600" cy="457200"/>
          </a:xfrm>
        </p:spPr>
        <p:txBody>
          <a:bodyPr>
            <a:normAutofit fontScale="90000"/>
          </a:bodyPr>
          <a:lstStyle/>
          <a:p>
            <a:pPr>
              <a:defRPr/>
            </a:pPr>
            <a:r>
              <a:rPr lang="en-US" dirty="0" smtClean="0"/>
              <a:t>              Cont…….</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p:cNvSpPr>
            <a:spLocks noGrp="1"/>
          </p:cNvSpPr>
          <p:nvPr>
            <p:ph idx="1"/>
          </p:nvPr>
        </p:nvSpPr>
        <p:spPr>
          <a:xfrm>
            <a:off x="152400" y="685800"/>
            <a:ext cx="8839200" cy="6019800"/>
          </a:xfrm>
        </p:spPr>
        <p:txBody>
          <a:bodyPr/>
          <a:lstStyle/>
          <a:p>
            <a:pPr>
              <a:buFont typeface="Wingdings 3" pitchFamily="18" charset="2"/>
              <a:buNone/>
            </a:pPr>
            <a:r>
              <a:rPr lang="en-US" smtClean="0"/>
              <a:t> </a:t>
            </a:r>
            <a:r>
              <a:rPr lang="en-US" b="1" smtClean="0"/>
              <a:t>Mento -vertical diameter:</a:t>
            </a:r>
          </a:p>
          <a:p>
            <a:pPr>
              <a:buFont typeface="Arial" charset="0"/>
              <a:buChar char="•"/>
            </a:pPr>
            <a:r>
              <a:rPr lang="en-US" sz="2800" smtClean="0"/>
              <a:t> Equals 14cm. </a:t>
            </a:r>
          </a:p>
          <a:p>
            <a:pPr>
              <a:buFont typeface="Arial" charset="0"/>
              <a:buChar char="•"/>
            </a:pPr>
            <a:r>
              <a:rPr lang="en-US" sz="2800" smtClean="0"/>
              <a:t>It extends from the point of the chin to the centre of the posterior fontanelle. </a:t>
            </a:r>
          </a:p>
          <a:p>
            <a:pPr>
              <a:buFont typeface="Arial" charset="0"/>
              <a:buChar char="•"/>
            </a:pPr>
            <a:r>
              <a:rPr lang="en-US" sz="2800" smtClean="0"/>
              <a:t>It presents when there is partial extension (brow presentation) </a:t>
            </a:r>
          </a:p>
          <a:p>
            <a:pPr>
              <a:buFont typeface="Wingdings 3" pitchFamily="18" charset="2"/>
              <a:buNone/>
            </a:pPr>
            <a:r>
              <a:rPr lang="en-US" sz="2800" smtClean="0"/>
              <a:t>Sub mento -bregmatic diameter:</a:t>
            </a:r>
          </a:p>
          <a:p>
            <a:pPr>
              <a:buFont typeface="Arial" charset="0"/>
              <a:buChar char="•"/>
            </a:pPr>
            <a:r>
              <a:rPr lang="en-US" sz="2800" smtClean="0"/>
              <a:t> Equals 9.5cm. </a:t>
            </a:r>
          </a:p>
          <a:p>
            <a:pPr>
              <a:buFont typeface="Arial" charset="0"/>
              <a:buChar char="•"/>
            </a:pPr>
            <a:r>
              <a:rPr lang="en-US" sz="2800" smtClean="0"/>
              <a:t>It is from below the chin to the centre of the anterior fontanelle.</a:t>
            </a:r>
          </a:p>
          <a:p>
            <a:pPr>
              <a:buFont typeface="Arial" charset="0"/>
              <a:buChar char="•"/>
            </a:pPr>
            <a:r>
              <a:rPr lang="en-US" sz="2800" smtClean="0"/>
              <a:t> Presents when the head is fully extended (face presentation</a:t>
            </a:r>
          </a:p>
        </p:txBody>
      </p:sp>
      <p:sp>
        <p:nvSpPr>
          <p:cNvPr id="3" name="Title 2"/>
          <p:cNvSpPr>
            <a:spLocks noGrp="1"/>
          </p:cNvSpPr>
          <p:nvPr>
            <p:ph type="title"/>
          </p:nvPr>
        </p:nvSpPr>
        <p:spPr>
          <a:xfrm>
            <a:off x="457200" y="152400"/>
            <a:ext cx="8229600" cy="533400"/>
          </a:xfrm>
        </p:spPr>
        <p:txBody>
          <a:bodyPr>
            <a:normAutofit fontScale="90000"/>
          </a:bodyPr>
          <a:lstStyle/>
          <a:p>
            <a:pPr>
              <a:defRPr/>
            </a:pPr>
            <a:r>
              <a:rPr lang="en-US" dirty="0" smtClean="0"/>
              <a:t>                 Cont……..</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b="1" u="sng" dirty="0" smtClean="0"/>
              <a:t>MATERNAL PHYSIOLOGICAL CHANGES DURING PREGNANCY </a:t>
            </a:r>
            <a:endParaRPr lang="en-US" b="1" u="sng" dirty="0"/>
          </a:p>
        </p:txBody>
      </p:sp>
      <p:sp>
        <p:nvSpPr>
          <p:cNvPr id="3" name="Content Placeholder 2"/>
          <p:cNvSpPr>
            <a:spLocks noGrp="1"/>
          </p:cNvSpPr>
          <p:nvPr>
            <p:ph idx="1"/>
          </p:nvPr>
        </p:nvSpPr>
        <p:spPr>
          <a:xfrm>
            <a:off x="152400" y="1295400"/>
            <a:ext cx="8839200" cy="5410200"/>
          </a:xfrm>
        </p:spPr>
        <p:txBody>
          <a:bodyPr/>
          <a:lstStyle/>
          <a:p>
            <a:r>
              <a:rPr lang="en-US" dirty="0" smtClean="0"/>
              <a:t>Pregnancy is associated with ;</a:t>
            </a:r>
          </a:p>
          <a:p>
            <a:pPr>
              <a:buFont typeface="Wingdings" pitchFamily="2" charset="2"/>
              <a:buChar char="ü"/>
            </a:pPr>
            <a:r>
              <a:rPr lang="en-US" dirty="0" smtClean="0"/>
              <a:t> physiological</a:t>
            </a:r>
          </a:p>
          <a:p>
            <a:pPr>
              <a:buFont typeface="Wingdings" pitchFamily="2" charset="2"/>
              <a:buChar char="ü"/>
            </a:pPr>
            <a:r>
              <a:rPr lang="en-US" dirty="0" smtClean="0"/>
              <a:t> biochemical</a:t>
            </a:r>
          </a:p>
          <a:p>
            <a:pPr>
              <a:buFont typeface="Wingdings" pitchFamily="2" charset="2"/>
              <a:buChar char="ü"/>
            </a:pPr>
            <a:r>
              <a:rPr lang="en-US" dirty="0" smtClean="0"/>
              <a:t> anatomic changes that may be local or systemic.</a:t>
            </a:r>
          </a:p>
          <a:p>
            <a:r>
              <a:rPr lang="en-US" dirty="0" smtClean="0"/>
              <a:t>These alterations maintain a healthy environment for the foetus without compromising the mother’s health</a:t>
            </a:r>
          </a:p>
          <a:p>
            <a:r>
              <a:rPr lang="en-US" dirty="0" smtClean="0"/>
              <a:t> sometimes there maybe some discomfort to the mother.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dirty="0" smtClean="0"/>
              <a:t>Cephalic-head</a:t>
            </a:r>
          </a:p>
          <a:p>
            <a:pPr>
              <a:buNone/>
            </a:pPr>
            <a:r>
              <a:rPr lang="en-US" dirty="0" smtClean="0"/>
              <a:t>Breech-buttocks</a:t>
            </a:r>
          </a:p>
          <a:p>
            <a:pPr>
              <a:buNone/>
            </a:pPr>
            <a:r>
              <a:rPr lang="en-US" dirty="0" smtClean="0"/>
              <a:t>Shoulder-transverse</a:t>
            </a:r>
          </a:p>
          <a:p>
            <a:pPr>
              <a:buNone/>
            </a:pPr>
            <a:r>
              <a:rPr lang="en-US" dirty="0" smtClean="0"/>
              <a:t>Face</a:t>
            </a:r>
          </a:p>
          <a:p>
            <a:pPr>
              <a:buNone/>
            </a:pPr>
            <a:r>
              <a:rPr lang="en-US" dirty="0" smtClean="0"/>
              <a:t>Brow</a:t>
            </a:r>
          </a:p>
          <a:p>
            <a:pPr>
              <a:buFont typeface="Wingdings" pitchFamily="2" charset="2"/>
              <a:buChar char="Ø"/>
            </a:pPr>
            <a:r>
              <a:rPr lang="en-US" b="1" u="sng" dirty="0" smtClean="0"/>
              <a:t>Presenting part</a:t>
            </a:r>
          </a:p>
          <a:p>
            <a:pPr>
              <a:buNone/>
            </a:pPr>
            <a:r>
              <a:rPr lang="en-US" dirty="0" smtClean="0"/>
              <a:t>Is the part of the presentation that lies in front of the cervix e.g. vertex</a:t>
            </a:r>
          </a:p>
          <a:p>
            <a:pPr>
              <a:buNone/>
            </a:pPr>
            <a:endParaRPr lang="en-US" dirty="0" smtClean="0"/>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Gastrointestinal Tract </a:t>
            </a:r>
            <a:endParaRPr lang="en-US" dirty="0"/>
          </a:p>
        </p:txBody>
      </p:sp>
      <p:sp>
        <p:nvSpPr>
          <p:cNvPr id="3" name="Content Placeholder 2"/>
          <p:cNvSpPr>
            <a:spLocks noGrp="1"/>
          </p:cNvSpPr>
          <p:nvPr>
            <p:ph idx="1"/>
          </p:nvPr>
        </p:nvSpPr>
        <p:spPr>
          <a:xfrm>
            <a:off x="152400" y="762000"/>
            <a:ext cx="8839200" cy="5943600"/>
          </a:xfrm>
        </p:spPr>
        <p:txBody>
          <a:bodyPr/>
          <a:lstStyle/>
          <a:p>
            <a:r>
              <a:rPr lang="en-US" dirty="0" smtClean="0"/>
              <a:t>During pregnancy, nutritional requirements, including those for vitamins and minerals, are increased, and several maternal alterations occur to meet this demand.</a:t>
            </a:r>
          </a:p>
          <a:p>
            <a:r>
              <a:rPr lang="en-US" dirty="0" smtClean="0"/>
              <a:t> The mother’s appetite usually increases, so that food intake is greater. </a:t>
            </a:r>
          </a:p>
          <a:p>
            <a:r>
              <a:rPr lang="en-US" dirty="0" smtClean="0"/>
              <a:t>Some women however have a reduced appetite or experience nausea and vomiting. </a:t>
            </a:r>
          </a:p>
          <a:p>
            <a:r>
              <a:rPr lang="en-US" dirty="0" smtClean="0"/>
              <a:t>These symptoms may be related to rising levels of human Chorionic Gonadotrophin (HCG) and this is normal.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20000"/>
          </a:bodyPr>
          <a:lstStyle/>
          <a:p>
            <a:r>
              <a:rPr lang="en-US" b="1" dirty="0" smtClean="0"/>
              <a:t>Oral Cavity:</a:t>
            </a:r>
          </a:p>
          <a:p>
            <a:pPr>
              <a:buFont typeface="Wingdings" pitchFamily="2" charset="2"/>
              <a:buChar char="ü"/>
            </a:pPr>
            <a:r>
              <a:rPr lang="en-US" dirty="0" smtClean="0"/>
              <a:t>Salivation may seem to increase due to difficulty in swallowing associated with nausea.</a:t>
            </a:r>
          </a:p>
          <a:p>
            <a:pPr>
              <a:buFont typeface="Wingdings" pitchFamily="2" charset="2"/>
              <a:buChar char="ü"/>
            </a:pPr>
            <a:r>
              <a:rPr lang="en-US" dirty="0" smtClean="0"/>
              <a:t> This is prevalent mainly in the first trimester and should reduce with time. </a:t>
            </a:r>
          </a:p>
          <a:p>
            <a:pPr>
              <a:buFont typeface="Wingdings" pitchFamily="2" charset="2"/>
              <a:buChar char="ü"/>
            </a:pPr>
            <a:r>
              <a:rPr lang="en-US" dirty="0" smtClean="0"/>
              <a:t>Tooth decay during pregnancy, is not due to lack of calcium in the teeth.</a:t>
            </a:r>
          </a:p>
          <a:p>
            <a:pPr>
              <a:buFont typeface="Wingdings" pitchFamily="2" charset="2"/>
              <a:buChar char="ü"/>
            </a:pPr>
            <a:r>
              <a:rPr lang="en-US" dirty="0" smtClean="0"/>
              <a:t> Indeed, dental calcium is stable and not mobilized during pregnancy as is bone calcium.</a:t>
            </a:r>
          </a:p>
          <a:p>
            <a:pPr>
              <a:buFont typeface="Wingdings" pitchFamily="2" charset="2"/>
              <a:buChar char="ü"/>
            </a:pPr>
            <a:r>
              <a:rPr lang="en-US" dirty="0" smtClean="0"/>
              <a:t> If the pH of the oral cavity increases, tooth decay may occur.</a:t>
            </a:r>
          </a:p>
          <a:p>
            <a:pPr>
              <a:buFont typeface="Wingdings" pitchFamily="2" charset="2"/>
              <a:buChar char="ü"/>
            </a:pPr>
            <a:r>
              <a:rPr lang="en-US" dirty="0" smtClean="0"/>
              <a:t> Pregnant women are therefore encouraged to maintain good oral hygiene. </a:t>
            </a:r>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20000"/>
          </a:bodyPr>
          <a:lstStyle/>
          <a:p>
            <a:pPr>
              <a:buFont typeface="Wingdings" pitchFamily="2" charset="2"/>
              <a:buChar char="ü"/>
            </a:pPr>
            <a:r>
              <a:rPr lang="en-US" dirty="0" smtClean="0"/>
              <a:t>The gums may become hypertrophic hyperaemic and friable, this may be due to increased systemic oestrogen.</a:t>
            </a:r>
          </a:p>
          <a:p>
            <a:pPr>
              <a:buFont typeface="Wingdings" pitchFamily="2" charset="2"/>
              <a:buChar char="ü"/>
            </a:pPr>
            <a:r>
              <a:rPr lang="en-US" dirty="0" smtClean="0"/>
              <a:t> Vitamin C deficiency can also cause tenderness and bleeding of the gums. </a:t>
            </a:r>
          </a:p>
          <a:p>
            <a:pPr>
              <a:buFont typeface="Wingdings" pitchFamily="2" charset="2"/>
              <a:buChar char="ü"/>
            </a:pPr>
            <a:r>
              <a:rPr lang="en-US" dirty="0" smtClean="0"/>
              <a:t>The gums should return to normal in the early puerperium </a:t>
            </a:r>
          </a:p>
          <a:p>
            <a:pPr>
              <a:buFont typeface="Wingdings" pitchFamily="2" charset="2"/>
              <a:buChar char="ü"/>
            </a:pPr>
            <a:r>
              <a:rPr lang="en-US" dirty="0" smtClean="0"/>
              <a:t>During pregnancy, the large and small bowels are displaced upward and laterally, the appendix is displaced superiorly in the right flank area.</a:t>
            </a:r>
          </a:p>
          <a:p>
            <a:pPr>
              <a:buFont typeface="Wingdings" pitchFamily="2" charset="2"/>
              <a:buChar char="ü"/>
            </a:pPr>
            <a:r>
              <a:rPr lang="en-US" dirty="0" smtClean="0"/>
              <a:t> These organs return to the normal positions in the early puerperium.</a:t>
            </a:r>
          </a:p>
          <a:p>
            <a:pPr>
              <a:buFont typeface="Wingdings" pitchFamily="2" charset="2"/>
              <a:buChar char="ü"/>
            </a:pPr>
            <a:r>
              <a:rPr lang="en-US" dirty="0" smtClean="0"/>
              <a:t> As noted previously, motility and gastrointestinal tone are decreased.</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r>
              <a:rPr lang="en-US" b="1" dirty="0" smtClean="0"/>
              <a:t>Stomach and Oesophagus </a:t>
            </a:r>
          </a:p>
          <a:p>
            <a:pPr>
              <a:buFont typeface="Wingdings" pitchFamily="2" charset="2"/>
              <a:buChar char="ü"/>
            </a:pPr>
            <a:r>
              <a:rPr lang="en-US" dirty="0" smtClean="0"/>
              <a:t>Gastric production of hydrochloric acid may be increased leading to hyperacidity (heart burn). </a:t>
            </a:r>
          </a:p>
          <a:p>
            <a:pPr>
              <a:buFont typeface="Wingdings" pitchFamily="2" charset="2"/>
              <a:buChar char="ü"/>
            </a:pPr>
            <a:r>
              <a:rPr lang="en-US" dirty="0" smtClean="0"/>
              <a:t>Oesophageal peristalsis is decreased, accompanied by gastric reflux because of the slower emptying time and dilatation or relaxation of the gastro- oesophageal sphincter. </a:t>
            </a:r>
          </a:p>
          <a:p>
            <a:pPr>
              <a:buFont typeface="Wingdings" pitchFamily="2" charset="2"/>
              <a:buChar char="ü"/>
            </a:pPr>
            <a:r>
              <a:rPr lang="en-US" dirty="0" smtClean="0"/>
              <a:t>Gastric reflux is more prevalent in later pregnancy owing to elevation of the stomach by the enlarged uterus. </a:t>
            </a:r>
          </a:p>
          <a:p>
            <a:pPr>
              <a:buFont typeface="Wingdings" pitchFamily="2" charset="2"/>
              <a:buChar char="ü"/>
            </a:pPr>
            <a:endParaRPr lang="en-US" b="1"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These alterations as well as lying in the supine position, make the use of anaesthesia more hazardous because of the increased possibility of regurgitation and aspiration.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r>
              <a:rPr lang="en-US" b="1" dirty="0" smtClean="0"/>
              <a:t>Gastrointestinal Motility </a:t>
            </a:r>
          </a:p>
          <a:p>
            <a:pPr>
              <a:buFont typeface="Wingdings" pitchFamily="2" charset="2"/>
              <a:buChar char="ü"/>
            </a:pPr>
            <a:r>
              <a:rPr lang="en-US" dirty="0" smtClean="0"/>
              <a:t>Gastrointestinal motility may be reduced during pregnancy due to increased levels of progesterone, which in turn decrease the production of motilin, a hormonal peptide that is known to stimulate smooth muscle in the gut. </a:t>
            </a:r>
          </a:p>
          <a:p>
            <a:pPr>
              <a:buFont typeface="Wingdings" pitchFamily="2" charset="2"/>
              <a:buChar char="ü"/>
            </a:pPr>
            <a:r>
              <a:rPr lang="en-US" dirty="0" smtClean="0"/>
              <a:t>This leads to a feeling of bloatedness which is common among pregnant women. </a:t>
            </a:r>
          </a:p>
          <a:p>
            <a:pPr>
              <a:buFont typeface="Wingdings" pitchFamily="2" charset="2"/>
              <a:buChar char="ü"/>
            </a:pPr>
            <a:r>
              <a:rPr lang="en-US" dirty="0" smtClean="0"/>
              <a:t>Transit time of food throughout the gastrointestinal tract may be so much slower that more water than normal is reabsorbed, leading to constipation.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
            </a:r>
            <a:br>
              <a:rPr lang="en-US" b="1" dirty="0" smtClean="0"/>
            </a:br>
            <a:r>
              <a:rPr lang="en-US" b="1" dirty="0" smtClean="0"/>
              <a:t>Small and Large Bowel and Appendix </a:t>
            </a:r>
            <a:br>
              <a:rPr lang="en-US" b="1" dirty="0" smtClean="0"/>
            </a:br>
            <a:endParaRPr lang="en-US" dirty="0"/>
          </a:p>
        </p:txBody>
      </p:sp>
      <p:sp>
        <p:nvSpPr>
          <p:cNvPr id="3" name="Content Placeholder 2"/>
          <p:cNvSpPr>
            <a:spLocks noGrp="1"/>
          </p:cNvSpPr>
          <p:nvPr>
            <p:ph idx="1"/>
          </p:nvPr>
        </p:nvSpPr>
        <p:spPr>
          <a:xfrm>
            <a:off x="152400" y="685800"/>
            <a:ext cx="8839200" cy="6019800"/>
          </a:xfrm>
        </p:spPr>
        <p:txBody>
          <a:bodyPr>
            <a:normAutofit lnSpcReduction="10000"/>
          </a:bodyPr>
          <a:lstStyle/>
          <a:p>
            <a:pPr>
              <a:buFont typeface="Wingdings" pitchFamily="2" charset="2"/>
              <a:buChar char="ü"/>
            </a:pPr>
            <a:endParaRPr lang="en-US" dirty="0" smtClean="0"/>
          </a:p>
          <a:p>
            <a:pPr>
              <a:buFont typeface="Wingdings" pitchFamily="2" charset="2"/>
              <a:buChar char="ü"/>
            </a:pPr>
            <a:r>
              <a:rPr lang="en-US" dirty="0" smtClean="0"/>
              <a:t>During pregnancy, the large and small bowels are displaced upward and laterally, the appendix is displaced superiorly in the right flank area. </a:t>
            </a:r>
          </a:p>
          <a:p>
            <a:pPr>
              <a:buFont typeface="Wingdings" pitchFamily="2" charset="2"/>
              <a:buChar char="ü"/>
            </a:pPr>
            <a:r>
              <a:rPr lang="en-US" dirty="0" smtClean="0"/>
              <a:t>These organs return to the normal positions in the early puerperium.</a:t>
            </a:r>
          </a:p>
          <a:p>
            <a:pPr>
              <a:buFont typeface="Wingdings" pitchFamily="2" charset="2"/>
              <a:buChar char="ü"/>
            </a:pPr>
            <a:r>
              <a:rPr lang="en-US" dirty="0" smtClean="0"/>
              <a:t> As noted previously, motility and gastrointestinal tone are decreased. </a:t>
            </a:r>
          </a:p>
          <a:p>
            <a:pPr>
              <a:buNone/>
            </a:pPr>
            <a:r>
              <a:rPr lang="en-US" b="1" dirty="0" smtClean="0"/>
              <a:t> </a:t>
            </a:r>
          </a:p>
          <a:p>
            <a:pPr>
              <a:buNone/>
            </a:pPr>
            <a:r>
              <a:rPr lang="en-US" dirty="0" smtClean="0"/>
              <a:t> </a:t>
            </a:r>
            <a:r>
              <a:rPr lang="en-US" b="1" dirty="0" smtClean="0"/>
              <a:t> </a:t>
            </a:r>
          </a:p>
          <a:p>
            <a:pPr>
              <a:buNone/>
            </a:pPr>
            <a:r>
              <a:rPr lang="en-US" b="1"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b="1" dirty="0" smtClean="0"/>
              <a:t>Gallbladder </a:t>
            </a:r>
          </a:p>
          <a:p>
            <a:pPr>
              <a:buFont typeface="Wingdings" pitchFamily="2" charset="2"/>
              <a:buChar char="ü"/>
            </a:pPr>
            <a:r>
              <a:rPr lang="en-US" dirty="0" smtClean="0"/>
              <a:t> Gallbladder function is also altered during pregnancy because of the hypotonia of the smooth muscle wall. </a:t>
            </a:r>
          </a:p>
          <a:p>
            <a:pPr>
              <a:buFont typeface="Wingdings" pitchFamily="2" charset="2"/>
              <a:buChar char="ü"/>
            </a:pPr>
            <a:r>
              <a:rPr lang="en-US" dirty="0" smtClean="0"/>
              <a:t>Emptying time is slowed and often incomplete. </a:t>
            </a:r>
          </a:p>
          <a:p>
            <a:pPr>
              <a:buFont typeface="Wingdings" pitchFamily="2" charset="2"/>
              <a:buChar char="ü"/>
            </a:pPr>
            <a:r>
              <a:rPr lang="en-US" dirty="0" smtClean="0"/>
              <a:t>Bile can become thick, and bile stasis may lead to gallstone formation. </a:t>
            </a:r>
            <a:endParaRPr lang="en-US" b="1" dirty="0" smtClean="0"/>
          </a:p>
          <a:p>
            <a:pPr>
              <a:buNone/>
            </a:pPr>
            <a:r>
              <a:rPr lang="en-US" b="1"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Liver </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There are no apparent morphologic changes in the liver during normal pregnancy, but there are functional alterations. </a:t>
            </a:r>
          </a:p>
          <a:p>
            <a:pPr>
              <a:buFont typeface="Wingdings" pitchFamily="2" charset="2"/>
              <a:buChar char="ü"/>
            </a:pPr>
            <a:r>
              <a:rPr lang="en-US" dirty="0" smtClean="0"/>
              <a:t>Serum alkaline phosphatase activity can double, probably because of increased placental alkaline phosphatase isoenzymes. </a:t>
            </a:r>
          </a:p>
          <a:p>
            <a:pPr>
              <a:buFont typeface="Wingdings" pitchFamily="2" charset="2"/>
              <a:buChar char="ü"/>
            </a:pPr>
            <a:r>
              <a:rPr lang="en-US" dirty="0" smtClean="0"/>
              <a:t>Thus, a decrease in the albumin/globulin ratio occurs normally in pregnancy.</a:t>
            </a:r>
          </a:p>
          <a:p>
            <a:pPr>
              <a:buFont typeface="Wingdings" pitchFamily="2" charset="2"/>
              <a:buChar char="ü"/>
            </a:pPr>
            <a:r>
              <a:rPr lang="en-US" dirty="0" smtClean="0"/>
              <a:t> This needs to be taken into consideration when interpreting LFT results. </a:t>
            </a:r>
          </a:p>
          <a:p>
            <a:pPr>
              <a:buNone/>
            </a:pPr>
            <a:r>
              <a:rPr lang="en-US" b="1"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Kidneys and Urinary Tract </a:t>
            </a:r>
            <a:endParaRPr lang="en-US" dirty="0"/>
          </a:p>
        </p:txBody>
      </p:sp>
      <p:sp>
        <p:nvSpPr>
          <p:cNvPr id="3" name="Content Placeholder 2"/>
          <p:cNvSpPr>
            <a:spLocks noGrp="1"/>
          </p:cNvSpPr>
          <p:nvPr>
            <p:ph idx="1"/>
          </p:nvPr>
        </p:nvSpPr>
        <p:spPr>
          <a:xfrm>
            <a:off x="152400" y="685800"/>
            <a:ext cx="8839200" cy="6019800"/>
          </a:xfrm>
        </p:spPr>
        <p:txBody>
          <a:bodyPr/>
          <a:lstStyle/>
          <a:p>
            <a:r>
              <a:rPr lang="en-US" b="1" dirty="0" smtClean="0"/>
              <a:t>Renal Dilatation </a:t>
            </a:r>
          </a:p>
          <a:p>
            <a:pPr>
              <a:buFont typeface="Wingdings" pitchFamily="2" charset="2"/>
              <a:buChar char="ü"/>
            </a:pPr>
            <a:r>
              <a:rPr lang="en-US" dirty="0" smtClean="0"/>
              <a:t>During pregnancy, each kidney increases in length by 1-1.5cm, with a concomitant increase in weight. </a:t>
            </a:r>
          </a:p>
          <a:p>
            <a:pPr>
              <a:buFont typeface="Wingdings" pitchFamily="2" charset="2"/>
              <a:buChar char="ü"/>
            </a:pPr>
            <a:r>
              <a:rPr lang="en-US" dirty="0" smtClean="0"/>
              <a:t>The renal pelvis usually dilates. </a:t>
            </a:r>
          </a:p>
          <a:p>
            <a:pPr>
              <a:buFont typeface="Wingdings" pitchFamily="2" charset="2"/>
              <a:buChar char="ü"/>
            </a:pPr>
            <a:r>
              <a:rPr lang="en-US" dirty="0" smtClean="0"/>
              <a:t>The ureters dilate, elongate, widen, and become more curved. </a:t>
            </a:r>
          </a:p>
          <a:p>
            <a:pPr>
              <a:buFont typeface="Wingdings" pitchFamily="2" charset="2"/>
              <a:buChar char="ü"/>
            </a:pPr>
            <a:r>
              <a:rPr lang="en-US" dirty="0" smtClean="0"/>
              <a:t>Thus there is an increase in urinary stasis, this may lead to infection and may make tests of renal function difficult to interpret. </a:t>
            </a:r>
          </a:p>
          <a:p>
            <a:pPr>
              <a:buNone/>
            </a:pPr>
            <a:r>
              <a:rPr lang="en-US" b="1" dirty="0" smtClean="0"/>
              <a:t> </a:t>
            </a:r>
            <a:r>
              <a:rPr lang="en-US"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Ø"/>
            </a:pPr>
            <a:r>
              <a:rPr lang="en-US" b="1" u="sng" dirty="0" smtClean="0"/>
              <a:t>Vertex</a:t>
            </a:r>
          </a:p>
          <a:p>
            <a:pPr>
              <a:buNone/>
            </a:pPr>
            <a:r>
              <a:rPr lang="en-US" dirty="0" smtClean="0"/>
              <a:t>Is the area of the foetal skull surrounded by anterior and posterior fontanelles and biparietal eminences</a:t>
            </a:r>
          </a:p>
          <a:p>
            <a:pPr>
              <a:buFont typeface="Wingdings" pitchFamily="2" charset="2"/>
              <a:buChar char="Ø"/>
            </a:pPr>
            <a:r>
              <a:rPr lang="en-US" b="1" u="sng" dirty="0" smtClean="0"/>
              <a:t>Denominator </a:t>
            </a:r>
          </a:p>
          <a:p>
            <a:pPr>
              <a:buNone/>
            </a:pPr>
            <a:r>
              <a:rPr lang="en-US" dirty="0" smtClean="0"/>
              <a:t>The part of presentation that determines or indicates the position. E.g.</a:t>
            </a:r>
          </a:p>
          <a:p>
            <a:pPr>
              <a:buNone/>
            </a:pPr>
            <a:r>
              <a:rPr lang="en-US" dirty="0" smtClean="0"/>
              <a:t>Occiput-vertex</a:t>
            </a:r>
          </a:p>
          <a:p>
            <a:pPr>
              <a:buNone/>
            </a:pPr>
            <a:r>
              <a:rPr lang="en-US" dirty="0" smtClean="0"/>
              <a:t>Sacrum-breech</a:t>
            </a:r>
          </a:p>
          <a:p>
            <a:pPr>
              <a:buNone/>
            </a:pPr>
            <a:r>
              <a:rPr lang="en-US" dirty="0" smtClean="0"/>
              <a:t>Mentum-face</a:t>
            </a:r>
          </a:p>
          <a:p>
            <a:pPr>
              <a:buNone/>
            </a:pPr>
            <a:r>
              <a:rPr lang="en-US" dirty="0" smtClean="0"/>
              <a:t>Acromnion-shoulder</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a:t>
            </a:fld>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b="1" dirty="0" smtClean="0"/>
              <a:t>Renal Function</a:t>
            </a:r>
          </a:p>
          <a:p>
            <a:pPr>
              <a:buFont typeface="Wingdings" pitchFamily="2" charset="2"/>
              <a:buChar char="ü"/>
            </a:pPr>
            <a:r>
              <a:rPr lang="en-US" b="1" dirty="0" smtClean="0"/>
              <a:t> </a:t>
            </a:r>
            <a:r>
              <a:rPr lang="en-US" dirty="0" smtClean="0"/>
              <a:t>The glomerular filtration rate (GFR) increases during pregnancy by about 50% .</a:t>
            </a:r>
          </a:p>
          <a:p>
            <a:pPr>
              <a:buFont typeface="Wingdings" pitchFamily="2" charset="2"/>
              <a:buChar char="ü"/>
            </a:pPr>
            <a:r>
              <a:rPr lang="en-US" dirty="0" smtClean="0"/>
              <a:t>The renal plasma flow rate increases by as much as 25-50%. </a:t>
            </a:r>
          </a:p>
          <a:p>
            <a:pPr>
              <a:buFont typeface="Wingdings" pitchFamily="2" charset="2"/>
              <a:buChar char="ü"/>
            </a:pPr>
            <a:r>
              <a:rPr lang="en-US" dirty="0" smtClean="0"/>
              <a:t>Urinary flow and sodium excretion rates in late pregnancy can be altered by posture, being twice as great in the lateral recumbent position as in the supine position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120</a:t>
            </a:fld>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pPr>
              <a:buFont typeface="Wingdings" pitchFamily="2" charset="2"/>
              <a:buChar char="ü"/>
            </a:pPr>
            <a:r>
              <a:rPr lang="en-US" dirty="0" smtClean="0"/>
              <a:t>Even though the GFR increases dramatically during pregnancy, the volume of the urine passed each day does not increase.</a:t>
            </a:r>
          </a:p>
          <a:p>
            <a:pPr>
              <a:buFont typeface="Wingdings" pitchFamily="2" charset="2"/>
              <a:buChar char="ü"/>
            </a:pPr>
            <a:r>
              <a:rPr lang="en-US" dirty="0" smtClean="0"/>
              <a:t> Consequently the serum urea and creatinine levels are reduced </a:t>
            </a:r>
          </a:p>
          <a:p>
            <a:pPr>
              <a:buFont typeface="Wingdings" pitchFamily="2" charset="2"/>
              <a:buChar char="ü"/>
            </a:pPr>
            <a:r>
              <a:rPr lang="en-US" dirty="0" smtClean="0"/>
              <a:t>The increase in GFR coupled with the impairment of tubular reabsorption capacity for filtered glucose leads to glycosuria. </a:t>
            </a:r>
          </a:p>
          <a:p>
            <a:pPr>
              <a:buFont typeface="Wingdings" pitchFamily="2" charset="2"/>
              <a:buChar char="ü"/>
            </a:pPr>
            <a:r>
              <a:rPr lang="en-US" dirty="0" smtClean="0"/>
              <a:t>There may be susceptibility to urinary tract infection (UTI).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ü"/>
            </a:pPr>
            <a:r>
              <a:rPr lang="en-US" dirty="0" smtClean="0"/>
              <a:t>Normally there is little change in Proteinuria during pregnancy; and therefore if more than 500mg/24h is lost, a disease process should be suspected e.g. pre eclampsia/ eclampsia </a:t>
            </a:r>
            <a:endParaRPr lang="en-US" b="1" dirty="0" smtClean="0"/>
          </a:p>
          <a:p>
            <a:r>
              <a:rPr lang="en-US" b="1" dirty="0" smtClean="0"/>
              <a:t>Water Retention</a:t>
            </a:r>
          </a:p>
          <a:p>
            <a:pPr>
              <a:buFont typeface="Wingdings" pitchFamily="2" charset="2"/>
              <a:buChar char="ü"/>
            </a:pPr>
            <a:r>
              <a:rPr lang="en-US" dirty="0" smtClean="0"/>
              <a:t>Fluid retention, swelling or 'edema' affects about 65% of healthy pregnant women with a normal blood pressure.</a:t>
            </a:r>
          </a:p>
          <a:p>
            <a:pPr>
              <a:buFont typeface="Wingdings" pitchFamily="2" charset="2"/>
              <a:buChar char="ü"/>
            </a:pPr>
            <a:r>
              <a:rPr lang="en-US" dirty="0" smtClean="0"/>
              <a:t> While it can occur at any time in the pregnancy, it more commonly happens in the last 3 months of the pregnancy. </a:t>
            </a:r>
          </a:p>
          <a:p>
            <a:endParaRPr lang="en-US" b="1"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ü"/>
            </a:pPr>
            <a:r>
              <a:rPr lang="en-US" dirty="0" smtClean="0"/>
              <a:t>This is because by about 32 weeks, the blood circulating in the woman's body has increased by up to 50%.</a:t>
            </a:r>
          </a:p>
          <a:p>
            <a:pPr>
              <a:buFont typeface="Wingdings" pitchFamily="2" charset="2"/>
              <a:buChar char="ü"/>
            </a:pPr>
            <a:r>
              <a:rPr lang="en-US" dirty="0" smtClean="0"/>
              <a:t> It typically involves the lower extremities but occasionally appears as swelling or puffiness in the face or hands.</a:t>
            </a:r>
            <a:endParaRPr lang="en-US" b="1" dirty="0" smtClean="0"/>
          </a:p>
          <a:p>
            <a:r>
              <a:rPr lang="en-US" b="1" dirty="0" smtClean="0"/>
              <a:t>Etiology</a:t>
            </a:r>
          </a:p>
          <a:p>
            <a:pPr>
              <a:buFont typeface="Wingdings" pitchFamily="2" charset="2"/>
              <a:buChar char="ü"/>
            </a:pPr>
            <a:r>
              <a:rPr lang="en-US" dirty="0" smtClean="0"/>
              <a:t>The most common cause of edema in pregnancy is Physiologic edema.</a:t>
            </a:r>
          </a:p>
          <a:p>
            <a:pPr>
              <a:buFont typeface="Wingdings" pitchFamily="2" charset="2"/>
              <a:buChar char="ü"/>
            </a:pPr>
            <a:r>
              <a:rPr lang="en-US" dirty="0" smtClean="0"/>
              <a:t> This is due to an increase in the total amount of body fluid and a lower concentration of protein to keep the fluid in the blood vessels </a:t>
            </a:r>
            <a:r>
              <a:rPr lang="en-US" b="1"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pPr>
              <a:buFont typeface="Wingdings" pitchFamily="2" charset="2"/>
              <a:buChar char="ü"/>
            </a:pPr>
            <a:r>
              <a:rPr lang="en-US" dirty="0" smtClean="0"/>
              <a:t>It may also result from hormone-induced sodium retention. </a:t>
            </a:r>
          </a:p>
          <a:p>
            <a:pPr>
              <a:buFont typeface="Wingdings" pitchFamily="2" charset="2"/>
              <a:buChar char="ü"/>
            </a:pPr>
            <a:r>
              <a:rPr lang="en-US" dirty="0" smtClean="0"/>
              <a:t>Pedal edema may also occur when the enlarged uterus intermittently compresses the inferior vena cava during recumbency, obstructing outflow from both femoral veins. </a:t>
            </a:r>
          </a:p>
          <a:p>
            <a:pPr>
              <a:buFont typeface="Wingdings" pitchFamily="2" charset="2"/>
              <a:buChar char="ü"/>
            </a:pPr>
            <a:r>
              <a:rPr lang="en-US" dirty="0" smtClean="0"/>
              <a:t>Pathologic causes of edema are less common but often dangerous. </a:t>
            </a:r>
          </a:p>
          <a:p>
            <a:pPr>
              <a:buFont typeface="Wingdings" pitchFamily="2" charset="2"/>
              <a:buChar char="ü"/>
            </a:pPr>
            <a:r>
              <a:rPr lang="en-US" dirty="0" smtClean="0"/>
              <a:t>They include deep venous thrombosis (DVT), preeclampsia, renal disease and cardiac disease in pregnancy.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ü"/>
            </a:pPr>
            <a:r>
              <a:rPr lang="en-US" dirty="0" smtClean="0"/>
              <a:t>Extensive, cellulitis, which usually causes focal erythema, may resemble general edema </a:t>
            </a:r>
          </a:p>
          <a:p>
            <a:pPr>
              <a:buFont typeface="Wingdings" pitchFamily="2" charset="2"/>
              <a:buChar char="ü"/>
            </a:pPr>
            <a:r>
              <a:rPr lang="en-US" dirty="0" smtClean="0"/>
              <a:t>Physiological oedema is a diagnosis of exclusion. (Physical examination aims to rule out the pathologic causes).</a:t>
            </a:r>
          </a:p>
          <a:p>
            <a:pPr>
              <a:buFont typeface="Wingdings" pitchFamily="2" charset="2"/>
              <a:buChar char="ü"/>
            </a:pPr>
            <a:r>
              <a:rPr lang="en-US" dirty="0" smtClean="0"/>
              <a:t> Physiologic oedema tends to worsen during the day especially when the patient is ambulant. </a:t>
            </a:r>
            <a:r>
              <a:rPr lang="en-US" i="1" dirty="0" smtClean="0"/>
              <a:t> </a:t>
            </a:r>
          </a:p>
          <a:p>
            <a:pPr>
              <a:buFont typeface="Wingdings" pitchFamily="2" charset="2"/>
              <a:buChar char="ü"/>
            </a:pPr>
            <a:r>
              <a:rPr lang="en-US" dirty="0" smtClean="0"/>
              <a:t>reduced by lying in the left lateral decubitus position, elevating the lower extremities, and using compression stockings.</a:t>
            </a:r>
          </a:p>
          <a:p>
            <a:pPr>
              <a:buFont typeface="Wingdings" pitchFamily="2" charset="2"/>
              <a:buChar char="ü"/>
            </a:pPr>
            <a:r>
              <a:rPr lang="en-US" dirty="0" smtClean="0"/>
              <a:t> Pathological oedema on the other hand, usually persists, even after elevating the feet.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b="1" dirty="0" smtClean="0"/>
              <a:t>Bladder </a:t>
            </a:r>
          </a:p>
          <a:p>
            <a:pPr>
              <a:buFont typeface="Wingdings" pitchFamily="2" charset="2"/>
              <a:buChar char="ü"/>
            </a:pPr>
            <a:r>
              <a:rPr lang="en-US" dirty="0" smtClean="0"/>
              <a:t>As the uterus enlarges, the urinary bladder is displaced upward and is flattened in the anterior-posterior diameter. </a:t>
            </a:r>
          </a:p>
          <a:p>
            <a:pPr>
              <a:buFont typeface="Wingdings" pitchFamily="2" charset="2"/>
              <a:buChar char="ü"/>
            </a:pPr>
            <a:r>
              <a:rPr lang="en-US" dirty="0" smtClean="0"/>
              <a:t>Bladder vascularity increases and muscle tone decreases, thereby increasing its capacity up to 1500ml.</a:t>
            </a:r>
          </a:p>
          <a:p>
            <a:pPr>
              <a:buFont typeface="Wingdings" pitchFamily="2" charset="2"/>
              <a:buChar char="ü"/>
            </a:pPr>
            <a:r>
              <a:rPr lang="en-US" dirty="0" smtClean="0"/>
              <a:t> Pressure from the uterus leads to increase in urinary frequency. </a:t>
            </a:r>
          </a:p>
          <a:p>
            <a:pPr>
              <a:buFont typeface="Wingdings" pitchFamily="2" charset="2"/>
              <a:buChar char="ü"/>
            </a:pPr>
            <a:r>
              <a:rPr lang="en-US" dirty="0" smtClean="0"/>
              <a:t>This effect increases as pregnancy advances.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b="1" dirty="0" smtClean="0"/>
              <a:t>Hematologic System </a:t>
            </a:r>
          </a:p>
          <a:p>
            <a:r>
              <a:rPr lang="en-US" b="1" dirty="0" smtClean="0"/>
              <a:t>Blood Volume ` </a:t>
            </a:r>
          </a:p>
          <a:p>
            <a:pPr>
              <a:buFont typeface="Wingdings" pitchFamily="2" charset="2"/>
              <a:buChar char="ü"/>
            </a:pPr>
            <a:r>
              <a:rPr lang="en-US" dirty="0" smtClean="0"/>
              <a:t>The blood volume increases progressively until term by about 45-50% and is higher in multiple pregnancies. </a:t>
            </a:r>
          </a:p>
          <a:p>
            <a:pPr>
              <a:buFont typeface="Wingdings" pitchFamily="2" charset="2"/>
              <a:buChar char="ü"/>
            </a:pPr>
            <a:r>
              <a:rPr lang="en-US" dirty="0" smtClean="0"/>
              <a:t>This increase is needed for extra blood flow to the uterus, extra metabolic needs of foetus and increased perfusion of other organs, especially kidneys. </a:t>
            </a:r>
          </a:p>
          <a:p>
            <a:pPr>
              <a:buFont typeface="Wingdings" pitchFamily="2" charset="2"/>
              <a:buChar char="ü"/>
            </a:pPr>
            <a:r>
              <a:rPr lang="en-US" dirty="0" smtClean="0"/>
              <a:t>The increased volume also compensates for maternal blood loss during delivery.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b="1" dirty="0" smtClean="0"/>
              <a:t>Red Blood Cells</a:t>
            </a:r>
          </a:p>
          <a:p>
            <a:pPr>
              <a:buFont typeface="Wingdings" pitchFamily="2" charset="2"/>
              <a:buChar char="ü"/>
            </a:pPr>
            <a:r>
              <a:rPr lang="en-US" dirty="0" smtClean="0"/>
              <a:t>The red blood cell mass increases by about 33%, however the plasma volume increases earlier and faster than red blood cell volume.</a:t>
            </a:r>
          </a:p>
          <a:p>
            <a:pPr>
              <a:buFont typeface="Wingdings" pitchFamily="2" charset="2"/>
              <a:buChar char="ü"/>
            </a:pPr>
            <a:r>
              <a:rPr lang="en-US" dirty="0" smtClean="0"/>
              <a:t> This leads to physiologic anaemia in pregnancy.</a:t>
            </a:r>
          </a:p>
          <a:p>
            <a:pPr>
              <a:buFont typeface="Wingdings" pitchFamily="2" charset="2"/>
              <a:buChar char="ü"/>
            </a:pPr>
            <a:r>
              <a:rPr lang="en-US" dirty="0" smtClean="0"/>
              <a:t>The hematocrit (PCV) then stabilizes or may increase slightly near term. </a:t>
            </a:r>
          </a:p>
          <a:p>
            <a:pPr>
              <a:buNone/>
            </a:pPr>
            <a:r>
              <a:rPr lang="en-US" b="1" dirty="0" smtClean="0"/>
              <a:t>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r>
              <a:rPr lang="en-US" b="1" dirty="0" smtClean="0"/>
              <a:t>Iron </a:t>
            </a:r>
          </a:p>
          <a:p>
            <a:pPr>
              <a:buFont typeface="Wingdings" pitchFamily="2" charset="2"/>
              <a:buChar char="ü"/>
            </a:pPr>
            <a:r>
              <a:rPr lang="en-US" dirty="0" smtClean="0"/>
              <a:t>With the increase in red blood cells, the need for iron for the production of haemoglobin naturally increases. </a:t>
            </a:r>
          </a:p>
          <a:p>
            <a:pPr>
              <a:buFont typeface="Wingdings" pitchFamily="2" charset="2"/>
              <a:buChar char="ü"/>
            </a:pPr>
            <a:r>
              <a:rPr lang="en-US" dirty="0" smtClean="0"/>
              <a:t>If supplemental iron is not added to the diet, iron deficiency anaemia will result. </a:t>
            </a:r>
          </a:p>
          <a:p>
            <a:pPr>
              <a:buFont typeface="Wingdings" pitchFamily="2" charset="2"/>
              <a:buChar char="ü"/>
            </a:pPr>
            <a:r>
              <a:rPr lang="en-US" dirty="0" smtClean="0"/>
              <a:t>Maternal requirements can reach 5-6mg/d in the latter half of pregnancy.</a:t>
            </a:r>
          </a:p>
          <a:p>
            <a:pPr>
              <a:buFont typeface="Wingdings" pitchFamily="2" charset="2"/>
              <a:buChar char="ü"/>
            </a:pPr>
            <a:r>
              <a:rPr lang="en-US" dirty="0" smtClean="0"/>
              <a:t> If iron is not readily available, the foetus uses iron from maternal stores.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b="1" u="sng" dirty="0" smtClean="0"/>
              <a:t>Position</a:t>
            </a:r>
          </a:p>
          <a:p>
            <a:pPr>
              <a:buNone/>
            </a:pPr>
            <a:r>
              <a:rPr lang="en-US" dirty="0" smtClean="0"/>
              <a:t>The relationship of the denominator to the six areas of the pelvic brim e.g.</a:t>
            </a:r>
          </a:p>
          <a:p>
            <a:pPr>
              <a:buFont typeface="Wingdings" pitchFamily="2" charset="2"/>
              <a:buChar char="ü"/>
            </a:pPr>
            <a:r>
              <a:rPr lang="en-US" dirty="0" smtClean="0"/>
              <a:t>Right-anterior, posterior or lateral</a:t>
            </a:r>
          </a:p>
          <a:p>
            <a:pPr>
              <a:buFont typeface="Wingdings" pitchFamily="2" charset="2"/>
              <a:buChar char="ü"/>
            </a:pPr>
            <a:r>
              <a:rPr lang="en-US" dirty="0" smtClean="0"/>
              <a:t>Left-anterior, posterior or lateral</a:t>
            </a:r>
          </a:p>
          <a:p>
            <a:pPr>
              <a:buNone/>
            </a:pPr>
            <a:r>
              <a:rPr lang="en-US" dirty="0" smtClean="0"/>
              <a:t>  (Loa , left occipito anterior)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Thus, the production of foetal haemoglobin is usually adequate even if the mother is severely iron deficient  and therefore anaemia in the newborn is rarely a problem.</a:t>
            </a:r>
          </a:p>
          <a:p>
            <a:pPr>
              <a:buFont typeface="Wingdings" pitchFamily="2" charset="2"/>
              <a:buChar char="ü"/>
            </a:pPr>
            <a:r>
              <a:rPr lang="en-US" dirty="0" smtClean="0"/>
              <a:t> Instead, maternal iron deficiency more commonly may cause preterm labour and late spontaneous abortion, increasing the incidence of foetal wastage and maternal morbidity.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b="1" dirty="0" smtClean="0"/>
              <a:t>White Blood Cells </a:t>
            </a:r>
          </a:p>
          <a:p>
            <a:pPr>
              <a:buFont typeface="Wingdings" pitchFamily="2" charset="2"/>
              <a:buChar char="ü"/>
            </a:pPr>
            <a:r>
              <a:rPr lang="en-US" dirty="0" smtClean="0"/>
              <a:t>The total blood leukocyte count increases during pregnancy from a pre-pregnancy level of 4300-4500/ml to 5000-12000/ml in the last trimester. </a:t>
            </a:r>
          </a:p>
          <a:p>
            <a:pPr>
              <a:buFont typeface="Wingdings" pitchFamily="2" charset="2"/>
              <a:buChar char="ü"/>
            </a:pPr>
            <a:r>
              <a:rPr lang="en-US" dirty="0" smtClean="0"/>
              <a:t>The polymorphonuclear leucocytes are the main contributors to this increase.</a:t>
            </a:r>
          </a:p>
          <a:p>
            <a:pPr>
              <a:buFont typeface="Wingdings" pitchFamily="2" charset="2"/>
              <a:buChar char="ü"/>
            </a:pPr>
            <a:r>
              <a:rPr lang="en-US" dirty="0" smtClean="0"/>
              <a:t> Lymphocyte and monocyte numbers stay essentially the same throughout pregnancy.</a:t>
            </a:r>
          </a:p>
          <a:p>
            <a:pPr>
              <a:buFont typeface="Wingdings" pitchFamily="2" charset="2"/>
              <a:buChar char="ü"/>
            </a:pPr>
            <a:r>
              <a:rPr lang="en-US" dirty="0" smtClean="0"/>
              <a:t> This should be taken into account when interpreting results of WBC counts in pregnancy.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fontScale="92500" lnSpcReduction="20000"/>
          </a:bodyPr>
          <a:lstStyle/>
          <a:p>
            <a:r>
              <a:rPr lang="en-US" sz="4600" b="1" dirty="0" smtClean="0"/>
              <a:t>Clotting Factors </a:t>
            </a:r>
          </a:p>
          <a:p>
            <a:pPr>
              <a:buFont typeface="Wingdings" pitchFamily="2" charset="2"/>
              <a:buChar char="ü"/>
            </a:pPr>
            <a:r>
              <a:rPr lang="en-US" sz="4600" dirty="0" smtClean="0"/>
              <a:t>During pregnancy, levels of several essential coagulation factors increase.</a:t>
            </a:r>
          </a:p>
          <a:p>
            <a:pPr>
              <a:buFont typeface="Wingdings" pitchFamily="2" charset="2"/>
              <a:buChar char="ü"/>
            </a:pPr>
            <a:r>
              <a:rPr lang="en-US" sz="4600" dirty="0" smtClean="0"/>
              <a:t> There are marked increases in fibrinogen and factor VIII.</a:t>
            </a:r>
          </a:p>
          <a:p>
            <a:pPr>
              <a:buFont typeface="Wingdings" pitchFamily="2" charset="2"/>
              <a:buChar char="ü"/>
            </a:pPr>
            <a:r>
              <a:rPr lang="en-US" sz="4600" dirty="0" smtClean="0"/>
              <a:t> Factors VII, IX, X, and XII also increased but to a lesser extent. </a:t>
            </a:r>
          </a:p>
          <a:p>
            <a:endParaRPr lang="en-US" dirty="0" smtClean="0"/>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lnSpcReduction="10000"/>
          </a:bodyPr>
          <a:lstStyle/>
          <a:p>
            <a:r>
              <a:rPr lang="en-US" b="1" dirty="0" smtClean="0"/>
              <a:t>Fibrinolytic activity</a:t>
            </a:r>
          </a:p>
          <a:p>
            <a:pPr>
              <a:buFont typeface="Wingdings" pitchFamily="2" charset="2"/>
              <a:buChar char="ü"/>
            </a:pPr>
            <a:r>
              <a:rPr lang="en-US" dirty="0" smtClean="0"/>
              <a:t>is depressed during pregnancy and labour, although the precise mechanism is unknown.</a:t>
            </a:r>
          </a:p>
          <a:p>
            <a:pPr>
              <a:buFont typeface="Wingdings" pitchFamily="2" charset="2"/>
              <a:buChar char="ü"/>
            </a:pPr>
            <a:r>
              <a:rPr lang="en-US" dirty="0" smtClean="0"/>
              <a:t> Plasminogen levels increase concomitantly with fibrinogens levels, causing equilibrium of clotting and lysing activity. </a:t>
            </a:r>
          </a:p>
          <a:p>
            <a:pPr>
              <a:buFont typeface="Wingdings" pitchFamily="2" charset="2"/>
              <a:buChar char="ü"/>
            </a:pPr>
            <a:r>
              <a:rPr lang="en-US" dirty="0" smtClean="0"/>
              <a:t>Understanding these physiologic changes is necessary to manage two of the more serious problems of pregnancy – (that is haemorrhage and thromboembolic disease both caused by disorders in the mechanism of haemostasis). .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Cardiovascular System </a:t>
            </a:r>
            <a:endParaRPr lang="en-US" dirty="0"/>
          </a:p>
        </p:txBody>
      </p:sp>
      <p:sp>
        <p:nvSpPr>
          <p:cNvPr id="3" name="Content Placeholder 2"/>
          <p:cNvSpPr>
            <a:spLocks noGrp="1"/>
          </p:cNvSpPr>
          <p:nvPr>
            <p:ph idx="1"/>
          </p:nvPr>
        </p:nvSpPr>
        <p:spPr>
          <a:xfrm>
            <a:off x="152400" y="685800"/>
            <a:ext cx="8839200" cy="6019800"/>
          </a:xfrm>
        </p:spPr>
        <p:txBody>
          <a:bodyPr/>
          <a:lstStyle/>
          <a:p>
            <a:r>
              <a:rPr lang="en-US" b="1" dirty="0" smtClean="0"/>
              <a:t>Position and Size of Heart</a:t>
            </a:r>
          </a:p>
          <a:p>
            <a:pPr>
              <a:buFont typeface="Wingdings" pitchFamily="2" charset="2"/>
              <a:buChar char="ü"/>
            </a:pPr>
            <a:r>
              <a:rPr lang="en-US" b="1" dirty="0" smtClean="0"/>
              <a:t> </a:t>
            </a:r>
            <a:r>
              <a:rPr lang="en-US" dirty="0" smtClean="0"/>
              <a:t>As the uterus enlarges and the diaphragm becomes elevated the heart is displaced upward and somewhat to the left with rotation on its long axis, so that the apex beat is moved laterally.</a:t>
            </a:r>
          </a:p>
          <a:p>
            <a:pPr>
              <a:buFont typeface="Wingdings" pitchFamily="2" charset="2"/>
              <a:buChar char="ü"/>
            </a:pPr>
            <a:r>
              <a:rPr lang="en-US" dirty="0" smtClean="0"/>
              <a:t>Cardiac capacity increases by 70-80mL, this may be due to increased volume or hypertrophy of cardiac muscle.</a:t>
            </a:r>
          </a:p>
          <a:p>
            <a:pPr>
              <a:buFont typeface="Wingdings" pitchFamily="2" charset="2"/>
              <a:buChar char="ü"/>
            </a:pPr>
            <a:r>
              <a:rPr lang="en-US" dirty="0" smtClean="0"/>
              <a:t> The size of the heart appears to increase by about 12%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r>
              <a:rPr lang="en-US" b="1" dirty="0" smtClean="0"/>
              <a:t>Cardiac Output</a:t>
            </a:r>
          </a:p>
          <a:p>
            <a:pPr>
              <a:buFont typeface="Wingdings" pitchFamily="2" charset="2"/>
              <a:buChar char="ü"/>
            </a:pPr>
            <a:r>
              <a:rPr lang="en-US" dirty="0" smtClean="0"/>
              <a:t>Cardiac output increases approximately 40% during pregnancy, reaching its maximum at 20-24 weeks gestation and continuing at this level until term. </a:t>
            </a:r>
          </a:p>
          <a:p>
            <a:pPr>
              <a:buFont typeface="Wingdings" pitchFamily="2" charset="2"/>
              <a:buChar char="ü"/>
            </a:pPr>
            <a:r>
              <a:rPr lang="en-US" dirty="0" smtClean="0"/>
              <a:t>The increase in output can be as much as1.5L/min over the non pregnant level and is higher in multiple pregnancy. </a:t>
            </a:r>
          </a:p>
          <a:p>
            <a:pPr>
              <a:buFont typeface="Wingdings" pitchFamily="2" charset="2"/>
              <a:buChar char="ü"/>
            </a:pPr>
            <a:r>
              <a:rPr lang="en-US" dirty="0" smtClean="0"/>
              <a:t>Cardiac output is very sensitive to changes in body position.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Font typeface="Wingdings" pitchFamily="2" charset="2"/>
              <a:buChar char="ü"/>
            </a:pPr>
            <a:r>
              <a:rPr lang="en-US" dirty="0" smtClean="0"/>
              <a:t>This sensitivity increases with advancing gestation.</a:t>
            </a:r>
          </a:p>
          <a:p>
            <a:pPr>
              <a:buFont typeface="Wingdings" pitchFamily="2" charset="2"/>
              <a:buChar char="ü"/>
            </a:pPr>
            <a:r>
              <a:rPr lang="en-US" dirty="0" smtClean="0"/>
              <a:t> In a pregnant woman lying flat on her back, the uterus impinges upon the inferior vena cava, thereby decreasing venous return to the heart leading to supine hypotension syndrome.</a:t>
            </a:r>
          </a:p>
          <a:p>
            <a:pPr>
              <a:buFont typeface="Wingdings" pitchFamily="2" charset="2"/>
              <a:buChar char="ü"/>
            </a:pPr>
            <a:r>
              <a:rPr lang="en-US" dirty="0" smtClean="0"/>
              <a:t> Clients in advanced pregnancy are therefore discouraged from lying in this position. </a:t>
            </a:r>
            <a:r>
              <a:rPr lang="en-US" b="1" dirty="0" smtClean="0"/>
              <a:t> </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r>
              <a:rPr lang="en-US" b="1" dirty="0" smtClean="0"/>
              <a:t>Peripheral Resistance </a:t>
            </a:r>
          </a:p>
          <a:p>
            <a:pPr>
              <a:buFont typeface="Wingdings" pitchFamily="2" charset="2"/>
              <a:buChar char="ü"/>
            </a:pPr>
            <a:r>
              <a:rPr lang="en-US" dirty="0" smtClean="0"/>
              <a:t>Peripheral resistance = blood pressure </a:t>
            </a:r>
          </a:p>
          <a:p>
            <a:pPr>
              <a:buNone/>
            </a:pPr>
            <a:r>
              <a:rPr lang="en-US" dirty="0" smtClean="0"/>
              <a:t>÷Cardiac output. </a:t>
            </a:r>
          </a:p>
          <a:p>
            <a:pPr>
              <a:buFont typeface="Wingdings" pitchFamily="2" charset="2"/>
              <a:buChar char="ü"/>
            </a:pPr>
            <a:r>
              <a:rPr lang="en-US" dirty="0" smtClean="0"/>
              <a:t>Peripheral resistance declines because of decreased blood pressure and increased cardiac output.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r>
              <a:rPr lang="en-US" b="1" dirty="0" smtClean="0"/>
              <a:t>Blood Pressure </a:t>
            </a:r>
          </a:p>
          <a:p>
            <a:pPr>
              <a:buFont typeface="Wingdings" pitchFamily="2" charset="2"/>
              <a:buChar char="ü"/>
            </a:pPr>
            <a:r>
              <a:rPr lang="en-US" dirty="0" smtClean="0"/>
              <a:t>Systemic blood pressure declines slightly during pregnancy.</a:t>
            </a:r>
          </a:p>
          <a:p>
            <a:pPr>
              <a:buFont typeface="Wingdings" pitchFamily="2" charset="2"/>
              <a:buChar char="ü"/>
            </a:pPr>
            <a:r>
              <a:rPr lang="en-US" dirty="0" smtClean="0"/>
              <a:t> There is a little change in systolic blood pressure, but diastolic pressure is reduced (5-10mmHg) from about 12-26 weeks.</a:t>
            </a:r>
          </a:p>
          <a:p>
            <a:pPr>
              <a:buFont typeface="Wingdings" pitchFamily="2" charset="2"/>
              <a:buChar char="ü"/>
            </a:pPr>
            <a:r>
              <a:rPr lang="en-US" dirty="0" smtClean="0"/>
              <a:t> Diastolic pressure increases thereafter to pre-pregnancy levels by about 36 weeks. (It is important to know the pre-pregnancy diastolic BP in order to accurately diagnose hypertensive disease in pregnancy).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762000"/>
            <a:ext cx="8839200" cy="5943600"/>
          </a:xfrm>
        </p:spPr>
        <p:txBody>
          <a:bodyPr>
            <a:normAutofit/>
          </a:bodyPr>
          <a:lstStyle/>
          <a:p>
            <a:r>
              <a:rPr lang="en-US" b="1" dirty="0" smtClean="0"/>
              <a:t>Effects of the Labour on the Cardiovascular System</a:t>
            </a:r>
            <a:r>
              <a:rPr lang="en-US" dirty="0" smtClean="0"/>
              <a:t> </a:t>
            </a:r>
          </a:p>
          <a:p>
            <a:pPr>
              <a:buFont typeface="Wingdings" pitchFamily="2" charset="2"/>
              <a:buChar char="ü"/>
            </a:pPr>
            <a:r>
              <a:rPr lang="en-US" dirty="0" smtClean="0"/>
              <a:t>When a patient is in supine position, uterine contractions can cause a 25% increase in maternal cardiac output, a 15% decrease in heart rate, and a resultant 33% increase in stroke volume. </a:t>
            </a:r>
          </a:p>
          <a:p>
            <a:pPr>
              <a:buFont typeface="Wingdings" pitchFamily="2" charset="2"/>
              <a:buChar char="ü"/>
            </a:pPr>
            <a:r>
              <a:rPr lang="en-US" dirty="0" smtClean="0"/>
              <a:t>However when the labouring patient is in the lateral recumbent position, the hemodynamic parameters stabilize , with only a 7.6% increase in cardiac output, a 0.7% decrease in heart rate, and a 7.7% increase in stroke volume.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b="1" u="sng" dirty="0" smtClean="0"/>
              <a:t>Crowning of the head</a:t>
            </a:r>
          </a:p>
          <a:p>
            <a:pPr>
              <a:buNone/>
            </a:pPr>
            <a:r>
              <a:rPr lang="en-US" dirty="0" smtClean="0"/>
              <a:t>When the occipital prominence escapes under the symphysis pubis and the does not recede between uterine contractions</a:t>
            </a:r>
          </a:p>
          <a:p>
            <a:pPr>
              <a:buNone/>
            </a:pPr>
            <a:r>
              <a:rPr lang="en-US" b="1" u="sng" dirty="0" smtClean="0"/>
              <a:t>Caput </a:t>
            </a:r>
          </a:p>
          <a:p>
            <a:pPr>
              <a:buNone/>
            </a:pPr>
            <a:r>
              <a:rPr lang="en-US" dirty="0" smtClean="0"/>
              <a:t>Head</a:t>
            </a:r>
          </a:p>
          <a:p>
            <a:pPr>
              <a:buNone/>
            </a:pPr>
            <a:r>
              <a:rPr lang="en-US" b="1" u="sng" dirty="0" smtClean="0"/>
              <a:t>Caput succedaneum</a:t>
            </a:r>
          </a:p>
          <a:p>
            <a:pPr>
              <a:buNone/>
            </a:pPr>
            <a:r>
              <a:rPr lang="en-US" dirty="0" smtClean="0"/>
              <a:t>An oedematous swelling which forms during labour on the presenting part of the foetus.</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762000"/>
            <a:ext cx="8839200" cy="5943600"/>
          </a:xfrm>
        </p:spPr>
        <p:txBody>
          <a:bodyPr>
            <a:normAutofit fontScale="92500" lnSpcReduction="20000"/>
          </a:bodyPr>
          <a:lstStyle/>
          <a:p>
            <a:r>
              <a:rPr lang="en-US" dirty="0" smtClean="0"/>
              <a:t>These significant differences are attributable to inferior vena cava occlusion caused by the gravid uterus.</a:t>
            </a:r>
          </a:p>
          <a:p>
            <a:r>
              <a:rPr lang="en-US" dirty="0" smtClean="0"/>
              <a:t> During contractions, pulse pressure increases 26% in the supine position but only 6% in the lateral recumbent position. </a:t>
            </a:r>
          </a:p>
          <a:p>
            <a:r>
              <a:rPr lang="en-US" dirty="0" smtClean="0"/>
              <a:t>Central venous pressure increases in direct relationship to the intensity of uterine contraction and increased intra abdominal pressure.</a:t>
            </a:r>
          </a:p>
          <a:p>
            <a:r>
              <a:rPr lang="en-US" dirty="0" smtClean="0"/>
              <a:t> Additionally, cardiopulmonary blood volume increases 300-500mL during contractions.</a:t>
            </a:r>
          </a:p>
          <a:p>
            <a:r>
              <a:rPr lang="en-US" dirty="0" smtClean="0"/>
              <a:t> At the time of delivery, hemodynamic alterations vary with the anaesthetic used.  </a:t>
            </a:r>
          </a:p>
          <a:p>
            <a:pPr>
              <a:buNone/>
            </a:pPr>
            <a:r>
              <a:rPr lang="en-US" b="1" dirty="0" smtClean="0"/>
              <a:t>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Pulmonary System </a:t>
            </a:r>
            <a:endParaRPr lang="en-US" dirty="0"/>
          </a:p>
        </p:txBody>
      </p:sp>
      <p:sp>
        <p:nvSpPr>
          <p:cNvPr id="3" name="Content Placeholder 2"/>
          <p:cNvSpPr>
            <a:spLocks noGrp="1"/>
          </p:cNvSpPr>
          <p:nvPr>
            <p:ph idx="1"/>
          </p:nvPr>
        </p:nvSpPr>
        <p:spPr>
          <a:xfrm>
            <a:off x="152400" y="685800"/>
            <a:ext cx="8839200" cy="6019800"/>
          </a:xfrm>
        </p:spPr>
        <p:txBody>
          <a:bodyPr>
            <a:normAutofit/>
          </a:bodyPr>
          <a:lstStyle/>
          <a:p>
            <a:r>
              <a:rPr lang="en-US" b="1" dirty="0" smtClean="0"/>
              <a:t>Anatomic and Physiologic Changes</a:t>
            </a:r>
          </a:p>
          <a:p>
            <a:pPr>
              <a:buFont typeface="Wingdings" pitchFamily="2" charset="2"/>
              <a:buChar char="ü"/>
            </a:pPr>
            <a:r>
              <a:rPr lang="en-US" dirty="0" smtClean="0"/>
              <a:t>Pregnancy produces anatomic and physiologic changes that affect respiratory performance.</a:t>
            </a:r>
          </a:p>
          <a:p>
            <a:pPr>
              <a:buFont typeface="Wingdings" pitchFamily="2" charset="2"/>
              <a:buChar char="ü"/>
            </a:pPr>
            <a:r>
              <a:rPr lang="en-US" dirty="0" smtClean="0"/>
              <a:t> Early in pregnancy, capillary dilatation occurs throughout the respiratory tract, leading to engorgement of the nasopharynx, larynx, trachea and bronchi. </a:t>
            </a:r>
          </a:p>
          <a:p>
            <a:pPr>
              <a:buFont typeface="Wingdings" pitchFamily="2" charset="2"/>
              <a:buChar char="ü"/>
            </a:pPr>
            <a:r>
              <a:rPr lang="en-US" dirty="0" smtClean="0"/>
              <a:t>This causes the voice to change and makes breathing though the nose difficult. </a:t>
            </a:r>
          </a:p>
          <a:p>
            <a:pPr>
              <a:buFont typeface="Wingdings" pitchFamily="2" charset="2"/>
              <a:buChar char="ü"/>
            </a:pPr>
            <a:r>
              <a:rPr lang="en-US" dirty="0" smtClean="0"/>
              <a:t>Respiratory infections and preeclampsia aggravate these symptoms.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85800"/>
            <a:ext cx="8839200" cy="6019800"/>
          </a:xfrm>
        </p:spPr>
        <p:txBody>
          <a:bodyPr>
            <a:normAutofit lnSpcReduction="10000"/>
          </a:bodyPr>
          <a:lstStyle/>
          <a:p>
            <a:pPr>
              <a:buFont typeface="Wingdings" pitchFamily="2" charset="2"/>
              <a:buChar char="ü"/>
            </a:pPr>
            <a:r>
              <a:rPr lang="en-US" dirty="0" smtClean="0"/>
              <a:t>Chest X-rays reveal increased vascular makings in the lungs. </a:t>
            </a:r>
          </a:p>
          <a:p>
            <a:pPr>
              <a:buFont typeface="Wingdings" pitchFamily="2" charset="2"/>
              <a:buChar char="ü"/>
            </a:pPr>
            <a:r>
              <a:rPr lang="en-US" dirty="0" smtClean="0"/>
              <a:t>As the uterus enlarges, the diaphragm is elevated as much as 4cm, and the rib cage is displaced upward and widens, increasing the lower thoracic diameter by 2cm and the thoracic circumference by up to 6cm.</a:t>
            </a:r>
          </a:p>
          <a:p>
            <a:pPr>
              <a:buFont typeface="Wingdings" pitchFamily="2" charset="2"/>
              <a:buChar char="ü"/>
            </a:pPr>
            <a:r>
              <a:rPr lang="en-US" dirty="0" smtClean="0"/>
              <a:t> Elevation of the diaphragm does not impede its movement.</a:t>
            </a:r>
          </a:p>
          <a:p>
            <a:pPr>
              <a:buFont typeface="Wingdings" pitchFamily="2" charset="2"/>
              <a:buChar char="ü"/>
            </a:pPr>
            <a:r>
              <a:rPr lang="en-US" dirty="0" smtClean="0"/>
              <a:t> Abdominal muscles have less tone and are less active during the pregnancy, causing respiration to be mainly diaphragmatic  </a:t>
            </a:r>
            <a:r>
              <a:rPr lang="en-US" b="1"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85800"/>
            <a:ext cx="8839200" cy="6019800"/>
          </a:xfrm>
        </p:spPr>
        <p:txBody>
          <a:bodyPr>
            <a:normAutofit/>
          </a:bodyPr>
          <a:lstStyle/>
          <a:p>
            <a:r>
              <a:rPr lang="en-US" b="1" dirty="0" smtClean="0"/>
              <a:t>Lung Volumes and Capacities</a:t>
            </a:r>
          </a:p>
          <a:p>
            <a:pPr>
              <a:buFont typeface="Wingdings" pitchFamily="2" charset="2"/>
              <a:buChar char="ü"/>
            </a:pPr>
            <a:r>
              <a:rPr lang="en-US" dirty="0" smtClean="0"/>
              <a:t>Alterations occurring in lung volumes and capacities during pregnancy include the following: </a:t>
            </a:r>
          </a:p>
          <a:p>
            <a:pPr>
              <a:buFont typeface="Wingdings" pitchFamily="2" charset="2"/>
              <a:buChar char="ü"/>
            </a:pPr>
            <a:r>
              <a:rPr lang="en-US" dirty="0" smtClean="0"/>
              <a:t>Dead volume increases owing to relaxation of the musculature of conducting airways.</a:t>
            </a:r>
          </a:p>
          <a:p>
            <a:pPr>
              <a:buFont typeface="Wingdings" pitchFamily="2" charset="2"/>
              <a:buChar char="ü"/>
            </a:pPr>
            <a:r>
              <a:rPr lang="en-US" dirty="0" smtClean="0"/>
              <a:t> Tidal volume increases gradually (35-50%) as pregnancy progresses. </a:t>
            </a:r>
          </a:p>
          <a:p>
            <a:pPr>
              <a:buFont typeface="Wingdings" pitchFamily="2" charset="2"/>
              <a:buChar char="ü"/>
            </a:pPr>
            <a:r>
              <a:rPr lang="en-US" dirty="0" smtClean="0"/>
              <a:t>Total lung capacity is reduced (4-5%) by the elevation of the diaphragm.</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a:buFont typeface="Wingdings" pitchFamily="2" charset="2"/>
              <a:buChar char="ü"/>
            </a:pPr>
            <a:r>
              <a:rPr lang="en-US" dirty="0" smtClean="0"/>
              <a:t> Functional residual capacity, residual volume, and respiratory reserve volume all decrease by about 20%. </a:t>
            </a:r>
          </a:p>
          <a:p>
            <a:pPr>
              <a:buFont typeface="Wingdings" pitchFamily="2" charset="2"/>
              <a:buChar char="ü"/>
            </a:pPr>
            <a:r>
              <a:rPr lang="en-US" dirty="0" smtClean="0"/>
              <a:t>Larger tidal volume and smaller residual volume cause increased alveolar ventilation (about 65%) during pregnancy.</a:t>
            </a:r>
          </a:p>
          <a:p>
            <a:pPr>
              <a:buFont typeface="Wingdings" pitchFamily="2" charset="2"/>
              <a:buChar char="ü"/>
            </a:pPr>
            <a:r>
              <a:rPr lang="en-US" dirty="0" smtClean="0"/>
              <a:t> Inspiratory capacity increases by 5-10%.</a:t>
            </a:r>
          </a:p>
          <a:p>
            <a:pPr>
              <a:buFont typeface="Wingdings" pitchFamily="2" charset="2"/>
              <a:buChar char="ü"/>
            </a:pPr>
            <a:r>
              <a:rPr lang="en-US" dirty="0" smtClean="0"/>
              <a:t> Functional respiratory changes include a slight increase in respiratory rate, a 50% increase in minute ventilation, a 40% increase in tidal volume, and a progressive increase in oxygen consumption of up to 15-20% above non pregnant levels by term.</a:t>
            </a:r>
          </a:p>
          <a:p>
            <a:pPr>
              <a:buFont typeface="Wingdings" pitchFamily="2" charset="2"/>
              <a:buChar char="ü"/>
            </a:pPr>
            <a:r>
              <a:rPr lang="en-US"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r>
              <a:rPr lang="en-US" dirty="0" smtClean="0"/>
              <a:t>With the increase in respiratory tidal volume associated with a normal respiratory rate, there is an increase in respiratory minute volume of approximately 26%.</a:t>
            </a:r>
          </a:p>
          <a:p>
            <a:r>
              <a:rPr lang="en-US" dirty="0" smtClean="0"/>
              <a:t> As the respiratory minute volume increases, “hyperventilation of pregnancy “occurs, causing a decrease in alveolar CO2.</a:t>
            </a:r>
          </a:p>
          <a:p>
            <a:r>
              <a:rPr lang="en-US" dirty="0" smtClean="0"/>
              <a:t> This decrease lowers the maternal blood CO2 tension; however alveolar oxygen tension is maintained within normal limits.</a:t>
            </a:r>
          </a:p>
          <a:p>
            <a:r>
              <a:rPr lang="en-US" dirty="0" smtClean="0"/>
              <a:t> Maternal hyperventilation is considered a protective measure that prevents the foetus from the exposure to excessive levels of CO2.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145</a:t>
            </a:fld>
            <a:endParaRPr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r>
              <a:rPr lang="en-US" dirty="0" smtClean="0"/>
              <a:t>Effects of Labour on the Pulmonary System</a:t>
            </a:r>
          </a:p>
          <a:p>
            <a:pPr>
              <a:buFont typeface="Wingdings" pitchFamily="2" charset="2"/>
              <a:buChar char="ü"/>
            </a:pPr>
            <a:r>
              <a:rPr lang="en-US" dirty="0" smtClean="0"/>
              <a:t>There is a further decrease in functional residual capacity (FRC) during the early phase of each uterine contraction, resulting from redistribution of blood from the uterus to the central venous pool. </a:t>
            </a:r>
          </a:p>
          <a:p>
            <a:pPr>
              <a:buFont typeface="Wingdings" pitchFamily="2" charset="2"/>
              <a:buChar char="ü"/>
            </a:pPr>
            <a:r>
              <a:rPr lang="en-US" dirty="0" smtClean="0"/>
              <a:t>Because this decrease in FRC occurs without a concomitant change in dead space, there is little residual dilution and, therefore, presumably more efficient gas exchange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146</a:t>
            </a:fld>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a:bodyPr>
          <a:lstStyle/>
          <a:p>
            <a:pPr>
              <a:buFont typeface="Wingdings" pitchFamily="2" charset="2"/>
              <a:buChar char="ü"/>
            </a:pPr>
            <a:r>
              <a:rPr lang="en-US" dirty="0" smtClean="0"/>
              <a:t>As the foetus and placenta grow and place increasing demands on the mother, phenomenal alterations in metabolism occur. </a:t>
            </a:r>
          </a:p>
          <a:p>
            <a:pPr>
              <a:buFont typeface="Wingdings" pitchFamily="2" charset="2"/>
              <a:buChar char="ü"/>
            </a:pPr>
            <a:r>
              <a:rPr lang="en-US" dirty="0" smtClean="0"/>
              <a:t>The most obvious physical changes are weight gain and altered body shape.</a:t>
            </a:r>
            <a:r>
              <a:rPr lang="en-US" i="1" dirty="0" smtClean="0"/>
              <a:t> </a:t>
            </a:r>
          </a:p>
          <a:p>
            <a:pPr>
              <a:buFont typeface="Wingdings" pitchFamily="2" charset="2"/>
              <a:buChar char="ü"/>
            </a:pPr>
            <a:r>
              <a:rPr lang="en-US" dirty="0" smtClean="0"/>
              <a:t>gain is due not only to the uterus and its contents but also to increase breast tissue, blood and water volume in the form of extra vascular and extracellular fluid. </a:t>
            </a:r>
          </a:p>
          <a:p>
            <a:pPr>
              <a:buFont typeface="Wingdings" pitchFamily="2" charset="2"/>
              <a:buChar char="ü"/>
            </a:pPr>
            <a:r>
              <a:rPr lang="en-US" dirty="0" smtClean="0"/>
              <a:t>Deposition of fat and protein and increased cellular water are added to the maternal stores. </a:t>
            </a:r>
          </a:p>
          <a:p>
            <a:pPr>
              <a:buFont typeface="Wingdings" pitchFamily="2" charset="2"/>
              <a:buChar char="ü"/>
            </a:pPr>
            <a:r>
              <a:rPr lang="en-US" dirty="0" smtClean="0"/>
              <a:t>The average weight gain during pregnancy is 12.5Kg.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147</a:t>
            </a:fld>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a:buFont typeface="Wingdings" pitchFamily="2" charset="2"/>
              <a:buChar char="ü"/>
            </a:pPr>
            <a:r>
              <a:rPr lang="en-US" dirty="0" smtClean="0"/>
              <a:t>During normal pregnancy, approximately 1000g of weight gain is attributable to protein.</a:t>
            </a:r>
          </a:p>
          <a:p>
            <a:pPr>
              <a:buFont typeface="Wingdings" pitchFamily="2" charset="2"/>
              <a:buChar char="ü"/>
            </a:pPr>
            <a:r>
              <a:rPr lang="en-US" dirty="0" smtClean="0"/>
              <a:t> Half of this is found in the foetus and the placenta, with the rest being distributed as uterine contractile protein, breast glandular tissue, plasma protein, and haemoglobin </a:t>
            </a:r>
          </a:p>
          <a:p>
            <a:pPr>
              <a:buFont typeface="Wingdings" pitchFamily="2" charset="2"/>
              <a:buChar char="ü"/>
            </a:pPr>
            <a:r>
              <a:rPr lang="en-US" dirty="0" smtClean="0"/>
              <a:t>Total body fat increases during pregnancy, but the amount varies with total weight gain.</a:t>
            </a:r>
          </a:p>
          <a:p>
            <a:pPr>
              <a:buFont typeface="Wingdings" pitchFamily="2" charset="2"/>
              <a:buChar char="ü"/>
            </a:pPr>
            <a:r>
              <a:rPr lang="en-US" dirty="0" smtClean="0"/>
              <a:t> During the second half of pregnancy, plasma lipids increase, but triglycerides, cholesterol and lipoproteins decrease soon after delivery. </a:t>
            </a:r>
          </a:p>
          <a:p>
            <a:pPr>
              <a:buFont typeface="Wingdings" pitchFamily="2" charset="2"/>
              <a:buChar char="ü"/>
            </a:pPr>
            <a:r>
              <a:rPr lang="en-US" dirty="0" smtClean="0"/>
              <a:t>The ratio of low density lipoproteins to high density lipoproteins increases during pregnancy. </a:t>
            </a:r>
          </a:p>
          <a:p>
            <a:pPr>
              <a:buNone/>
            </a:pPr>
            <a:endParaRPr lang="en-US" b="1"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148</a:t>
            </a:fld>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dirty="0" smtClean="0"/>
              <a:t>Focused Antenatal Care </a:t>
            </a:r>
            <a:endParaRPr lang="en-US" dirty="0"/>
          </a:p>
        </p:txBody>
      </p:sp>
      <p:sp>
        <p:nvSpPr>
          <p:cNvPr id="3" name="Content Placeholder 2"/>
          <p:cNvSpPr>
            <a:spLocks noGrp="1"/>
          </p:cNvSpPr>
          <p:nvPr>
            <p:ph idx="1"/>
          </p:nvPr>
        </p:nvSpPr>
        <p:spPr>
          <a:xfrm>
            <a:off x="152400" y="914400"/>
            <a:ext cx="8839200" cy="5791200"/>
          </a:xfrm>
        </p:spPr>
        <p:txBody>
          <a:bodyPr/>
          <a:lstStyle/>
          <a:p>
            <a:r>
              <a:rPr lang="en-US" dirty="0" smtClean="0"/>
              <a:t>Definition</a:t>
            </a:r>
          </a:p>
          <a:p>
            <a:pPr>
              <a:buFont typeface="Wingdings" pitchFamily="2" charset="2"/>
              <a:buChar char="ü"/>
            </a:pPr>
            <a:r>
              <a:rPr lang="en-US" dirty="0" smtClean="0"/>
              <a:t>It is personalized care provided to a pregnant woman which emphasizes on the woman’s overall health, her for child birth and readiness for complications</a:t>
            </a:r>
          </a:p>
          <a:p>
            <a:pPr>
              <a:buFont typeface="Wingdings" pitchFamily="2" charset="2"/>
              <a:buChar char="ü"/>
            </a:pPr>
            <a:r>
              <a:rPr lang="en-US" dirty="0" smtClean="0"/>
              <a:t>It is timely, friendly, simple and safe service to a pregnant woman</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149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20000"/>
          </a:bodyPr>
          <a:lstStyle/>
          <a:p>
            <a:pPr>
              <a:buNone/>
            </a:pPr>
            <a:r>
              <a:rPr lang="en-US" b="1" u="sng" dirty="0" smtClean="0"/>
              <a:t>Anoxia</a:t>
            </a:r>
          </a:p>
          <a:p>
            <a:pPr>
              <a:buNone/>
            </a:pPr>
            <a:r>
              <a:rPr lang="en-US" dirty="0" smtClean="0"/>
              <a:t>Lack of oxygen</a:t>
            </a:r>
          </a:p>
          <a:p>
            <a:pPr>
              <a:buNone/>
            </a:pPr>
            <a:r>
              <a:rPr lang="en-US" b="1" u="sng" dirty="0" smtClean="0"/>
              <a:t>Asphyxia neonatorum</a:t>
            </a:r>
          </a:p>
          <a:p>
            <a:pPr>
              <a:buNone/>
            </a:pPr>
            <a:r>
              <a:rPr lang="en-US" dirty="0" smtClean="0"/>
              <a:t>Failure of respiration to be established immediately after birth of a baby.</a:t>
            </a:r>
          </a:p>
          <a:p>
            <a:pPr>
              <a:buNone/>
            </a:pPr>
            <a:r>
              <a:rPr lang="en-US" b="1" u="sng" dirty="0" smtClean="0"/>
              <a:t>Maceration</a:t>
            </a:r>
          </a:p>
          <a:p>
            <a:pPr>
              <a:buNone/>
            </a:pPr>
            <a:r>
              <a:rPr lang="en-US" dirty="0" smtClean="0"/>
              <a:t>Process that occurs when a dead foetus is retained in the uterus for more than 24hrs</a:t>
            </a:r>
          </a:p>
          <a:p>
            <a:pPr>
              <a:buNone/>
            </a:pPr>
            <a:r>
              <a:rPr lang="en-US" b="1" u="sng" dirty="0" smtClean="0"/>
              <a:t>Still birth</a:t>
            </a:r>
          </a:p>
          <a:p>
            <a:pPr>
              <a:buNone/>
            </a:pPr>
            <a:r>
              <a:rPr lang="en-US" dirty="0" smtClean="0"/>
              <a:t>A baby born after the 24</a:t>
            </a:r>
            <a:r>
              <a:rPr lang="en-US" baseline="30000" dirty="0" smtClean="0"/>
              <a:t>th</a:t>
            </a:r>
            <a:r>
              <a:rPr lang="en-US" dirty="0" smtClean="0"/>
              <a:t> week of pregnancy and does show any sign of after being completely expelled from its mother.</a:t>
            </a:r>
            <a:r>
              <a:rPr lang="en-US" b="1" u="sng" dirty="0" smtClean="0"/>
              <a:t> </a:t>
            </a:r>
          </a:p>
          <a:p>
            <a:pPr>
              <a:buNone/>
            </a:pPr>
            <a:r>
              <a:rPr lang="en-US" b="1" u="sng" dirty="0" smtClean="0"/>
              <a:t> </a:t>
            </a:r>
          </a:p>
          <a:p>
            <a:endParaRPr lang="en-US" b="1" u="sng"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a:t>
            </a:fld>
            <a:endParaRPr lang="en-US"/>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b="1" dirty="0" smtClean="0"/>
              <a:t>Aim of FANC</a:t>
            </a:r>
          </a:p>
          <a:p>
            <a:pPr>
              <a:buFont typeface="Wingdings" pitchFamily="2" charset="2"/>
              <a:buChar char="v"/>
            </a:pPr>
            <a:r>
              <a:rPr lang="en-US" dirty="0" smtClean="0"/>
              <a:t>To achieve a good outcome for the mother and baby and prevent any complications that may occur in pregnancy, labour, delivery and postpartum</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150</a:t>
            </a:fld>
            <a:endParaRPr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Objectives of focused antenatal care </a:t>
            </a:r>
          </a:p>
          <a:p>
            <a:pPr>
              <a:buFont typeface="Wingdings" pitchFamily="2" charset="2"/>
              <a:buChar char="ü"/>
            </a:pPr>
            <a:r>
              <a:rPr lang="en-US" dirty="0" smtClean="0"/>
              <a:t>Early detection and treatment of problems</a:t>
            </a:r>
          </a:p>
          <a:p>
            <a:pPr>
              <a:buFont typeface="Wingdings" pitchFamily="2" charset="2"/>
              <a:buChar char="ü"/>
            </a:pPr>
            <a:r>
              <a:rPr lang="en-US" dirty="0" smtClean="0"/>
              <a:t>Prevention of complications using safe, simple and cost-effective interventions</a:t>
            </a:r>
          </a:p>
          <a:p>
            <a:pPr>
              <a:buFont typeface="Wingdings" pitchFamily="2" charset="2"/>
              <a:buChar char="ü"/>
            </a:pPr>
            <a:r>
              <a:rPr lang="en-US" dirty="0" smtClean="0"/>
              <a:t>Birth preparedness and complication readiness</a:t>
            </a:r>
          </a:p>
          <a:p>
            <a:pPr>
              <a:buFont typeface="Wingdings" pitchFamily="2" charset="2"/>
              <a:buChar char="ü"/>
            </a:pPr>
            <a:r>
              <a:rPr lang="en-US" dirty="0" smtClean="0"/>
              <a:t>Health promotion using health messages and counseling </a:t>
            </a:r>
          </a:p>
          <a:p>
            <a:pPr>
              <a:buFont typeface="Wingdings" pitchFamily="2" charset="2"/>
              <a:buChar char="ü"/>
            </a:pPr>
            <a:r>
              <a:rPr lang="en-US" dirty="0" smtClean="0"/>
              <a:t>Provision of care by a skilled attendant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151</a:t>
            </a:fld>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b="1" dirty="0" smtClean="0"/>
              <a:t>Schedule of Visits</a:t>
            </a:r>
          </a:p>
          <a:p>
            <a:pPr>
              <a:buFont typeface="Wingdings" pitchFamily="2" charset="2"/>
              <a:buChar char="ü"/>
            </a:pPr>
            <a:r>
              <a:rPr lang="en-US" dirty="0" smtClean="0"/>
              <a:t>It is recommended that the pregnant woman should attend a minimum of four comprehensive personalized antenatal visits spread out during the entire pregnancy during which specific focused activities are carried out to guide the woman along the path of survival, as follows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152</a:t>
            </a:fld>
            <a:endParaRPr 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endParaRPr lang="en-US" dirty="0" smtClean="0"/>
          </a:p>
          <a:p>
            <a:r>
              <a:rPr lang="en-US" dirty="0" smtClean="0"/>
              <a:t>First visit less than 16 weeks </a:t>
            </a:r>
          </a:p>
          <a:p>
            <a:endParaRPr lang="en-US" dirty="0" smtClean="0"/>
          </a:p>
          <a:p>
            <a:r>
              <a:rPr lang="en-US" dirty="0" smtClean="0"/>
              <a:t>Second visit 16 - 28 weeks </a:t>
            </a:r>
          </a:p>
          <a:p>
            <a:endParaRPr lang="en-US" dirty="0" smtClean="0"/>
          </a:p>
          <a:p>
            <a:r>
              <a:rPr lang="en-US" dirty="0" smtClean="0"/>
              <a:t> Third visit 28-32 weeks </a:t>
            </a:r>
          </a:p>
          <a:p>
            <a:endParaRPr lang="en-US" dirty="0" smtClean="0"/>
          </a:p>
          <a:p>
            <a:r>
              <a:rPr lang="en-US" dirty="0" smtClean="0"/>
              <a:t>Fourth visit 32 – 40 weeks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153</a:t>
            </a:fld>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20000"/>
          </a:bodyPr>
          <a:lstStyle/>
          <a:p>
            <a:r>
              <a:rPr lang="en-US" b="1" dirty="0" smtClean="0"/>
              <a:t>The first visit:</a:t>
            </a:r>
          </a:p>
          <a:p>
            <a:pPr>
              <a:buFont typeface="Wingdings" pitchFamily="2" charset="2"/>
              <a:buChar char="v"/>
            </a:pPr>
            <a:r>
              <a:rPr lang="en-US" b="1" dirty="0" smtClean="0"/>
              <a:t>Content of the first visit </a:t>
            </a:r>
          </a:p>
          <a:p>
            <a:pPr>
              <a:buFont typeface="Wingdings" pitchFamily="2" charset="2"/>
              <a:buChar char="Ø"/>
            </a:pPr>
            <a:r>
              <a:rPr lang="en-US" b="1" i="1" dirty="0" smtClean="0"/>
              <a:t>a) Obtain information on: </a:t>
            </a:r>
            <a:r>
              <a:rPr lang="en-US" b="1" dirty="0" smtClean="0"/>
              <a:t> </a:t>
            </a:r>
            <a:endParaRPr lang="en-US" dirty="0" smtClean="0"/>
          </a:p>
          <a:p>
            <a:pPr>
              <a:buFont typeface="Wingdings" pitchFamily="2" charset="2"/>
              <a:buChar char="ü"/>
            </a:pPr>
            <a:r>
              <a:rPr lang="en-US" b="1" dirty="0" smtClean="0"/>
              <a:t>Personal history </a:t>
            </a:r>
          </a:p>
          <a:p>
            <a:r>
              <a:rPr lang="en-US" dirty="0" smtClean="0"/>
              <a:t>Name </a:t>
            </a:r>
          </a:p>
          <a:p>
            <a:r>
              <a:rPr lang="en-US" dirty="0" smtClean="0"/>
              <a:t>Age (date of birth) </a:t>
            </a:r>
          </a:p>
          <a:p>
            <a:r>
              <a:rPr lang="en-US" dirty="0" smtClean="0"/>
              <a:t>Physical address and telephone number </a:t>
            </a:r>
          </a:p>
          <a:p>
            <a:r>
              <a:rPr lang="en-US" dirty="0" smtClean="0"/>
              <a:t>Marital status </a:t>
            </a:r>
          </a:p>
          <a:p>
            <a:r>
              <a:rPr lang="en-US" dirty="0" smtClean="0"/>
              <a:t>Educational level: primary, secondary, university </a:t>
            </a:r>
          </a:p>
          <a:p>
            <a:r>
              <a:rPr lang="en-US" dirty="0" smtClean="0"/>
              <a:t>Economic resources: employed? Type of work, position of patient and husband/guardian </a:t>
            </a:r>
          </a:p>
          <a:p>
            <a:r>
              <a:rPr lang="en-US" dirty="0" smtClean="0"/>
              <a:t>Tobacco use (smoking or chewing habit) or use of other harmful substances?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154</a:t>
            </a:fld>
            <a:endParaRPr 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endParaRPr lang="en-US" dirty="0" smtClean="0"/>
          </a:p>
          <a:p>
            <a:r>
              <a:rPr lang="en-US" b="1" dirty="0" smtClean="0"/>
              <a:t>History of present pregnancy </a:t>
            </a:r>
          </a:p>
          <a:p>
            <a:pPr>
              <a:buFont typeface="Wingdings" pitchFamily="2" charset="2"/>
              <a:buChar char="ü"/>
            </a:pPr>
            <a:r>
              <a:rPr lang="en-US" dirty="0" smtClean="0"/>
              <a:t> Date of last menstrual period (LMP)</a:t>
            </a:r>
          </a:p>
          <a:p>
            <a:pPr>
              <a:buFont typeface="Wingdings" pitchFamily="2" charset="2"/>
              <a:buChar char="ü"/>
            </a:pPr>
            <a:r>
              <a:rPr lang="en-US" dirty="0" smtClean="0"/>
              <a:t> certainty of dates (by regularity, accuracy of recall and other relevant information including contraceptive history).</a:t>
            </a:r>
          </a:p>
          <a:p>
            <a:pPr>
              <a:buFont typeface="Wingdings" pitchFamily="2" charset="2"/>
              <a:buChar char="ü"/>
            </a:pPr>
            <a:r>
              <a:rPr lang="en-US" dirty="0" smtClean="0"/>
              <a:t>Determine the expected date of delivery based on LMP and all other relevant information.</a:t>
            </a:r>
          </a:p>
          <a:p>
            <a:pPr>
              <a:buFont typeface="Wingdings" pitchFamily="2" charset="2"/>
              <a:buChar char="ü"/>
            </a:pPr>
            <a:r>
              <a:rPr lang="en-US" dirty="0" smtClean="0"/>
              <a:t> Use 280-day rule (LMP + 280 days).</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155</a:t>
            </a:fld>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534400" cy="6172200"/>
          </a:xfrm>
        </p:spPr>
        <p:txBody>
          <a:bodyPr/>
          <a:lstStyle/>
          <a:p>
            <a:pPr>
              <a:buFont typeface="Wingdings" pitchFamily="2" charset="2"/>
              <a:buChar char="ü"/>
            </a:pPr>
            <a:r>
              <a:rPr lang="en-US" dirty="0" smtClean="0"/>
              <a:t> Some women will refer to the date of the first missed period when asked about LMP, which may lead to miscalculation of term by four weeks </a:t>
            </a:r>
          </a:p>
          <a:p>
            <a:r>
              <a:rPr lang="en-US" dirty="0" smtClean="0"/>
              <a:t> Quickening if applicable </a:t>
            </a:r>
          </a:p>
          <a:p>
            <a:r>
              <a:rPr lang="en-US" dirty="0" smtClean="0"/>
              <a:t> Any unexpected event (pain, vaginal bleeding, other: specify) </a:t>
            </a:r>
          </a:p>
          <a:p>
            <a:r>
              <a:rPr lang="en-US" dirty="0" smtClean="0"/>
              <a:t> Malaria attacks </a:t>
            </a:r>
          </a:p>
          <a:p>
            <a:r>
              <a:rPr lang="en-US" dirty="0" smtClean="0"/>
              <a:t> Habits: smoking/chewing tobacco, alcohol, drugs (frequency and quantity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156</a:t>
            </a:fld>
            <a:endParaRPr 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r>
              <a:rPr lang="en-US" b="1" dirty="0" smtClean="0"/>
              <a:t>Obstetric history </a:t>
            </a:r>
          </a:p>
          <a:p>
            <a:pPr>
              <a:buFont typeface="Wingdings" pitchFamily="2" charset="2"/>
              <a:buChar char="ü"/>
            </a:pPr>
            <a:r>
              <a:rPr lang="en-US" dirty="0" smtClean="0"/>
              <a:t>Number of previous pregnancies (Gravida and Parity) </a:t>
            </a:r>
          </a:p>
          <a:p>
            <a:pPr>
              <a:buFont typeface="Wingdings" pitchFamily="2" charset="2"/>
              <a:buChar char="ü"/>
            </a:pPr>
            <a:r>
              <a:rPr lang="en-US" dirty="0" smtClean="0"/>
              <a:t>Date (month, year) and outcome of each event (live birth, stillbirth, neonatal death, abortion, ectopic, hydatidiform mole) </a:t>
            </a:r>
          </a:p>
          <a:p>
            <a:pPr>
              <a:buFont typeface="Wingdings" pitchFamily="2" charset="2"/>
              <a:buChar char="ü"/>
            </a:pPr>
            <a:r>
              <a:rPr lang="en-US" dirty="0" smtClean="0"/>
              <a:t>Specify (validate) preterm births </a:t>
            </a:r>
          </a:p>
          <a:p>
            <a:pPr>
              <a:buFont typeface="Wingdings" pitchFamily="2" charset="2"/>
              <a:buChar char="ü"/>
            </a:pPr>
            <a:r>
              <a:rPr lang="en-US" dirty="0" smtClean="0"/>
              <a:t>Specify type and gestation of any abortion, and management if possible (MVA, D&amp;C) </a:t>
            </a:r>
          </a:p>
          <a:p>
            <a:pPr>
              <a:buFont typeface="Wingdings" pitchFamily="2" charset="2"/>
              <a:buChar char="ü"/>
            </a:pPr>
            <a:r>
              <a:rPr lang="en-US" dirty="0" smtClean="0"/>
              <a:t>Birth weight of previous pregnancies (if known)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157</a:t>
            </a:fld>
            <a:endParaRPr 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Sex of the baby / babies </a:t>
            </a:r>
          </a:p>
          <a:p>
            <a:pPr>
              <a:buFont typeface="Wingdings" pitchFamily="2" charset="2"/>
              <a:buChar char="ü"/>
            </a:pPr>
            <a:r>
              <a:rPr lang="en-US" dirty="0" smtClean="0"/>
              <a:t>Puerperium (eventful or uneventful) </a:t>
            </a:r>
          </a:p>
          <a:p>
            <a:pPr>
              <a:buFont typeface="Wingdings" pitchFamily="2" charset="2"/>
              <a:buChar char="ü"/>
            </a:pPr>
            <a:r>
              <a:rPr lang="en-US" dirty="0" smtClean="0"/>
              <a:t>Periods of exclusive breast-feeding: when? For how long? </a:t>
            </a:r>
          </a:p>
          <a:p>
            <a:pPr>
              <a:buFont typeface="Wingdings" pitchFamily="2" charset="2"/>
              <a:buChar char="ü"/>
            </a:pPr>
            <a:r>
              <a:rPr lang="en-US" dirty="0" smtClean="0"/>
              <a:t>Special maternal complications and events in previous pregnancies; </a:t>
            </a:r>
          </a:p>
          <a:p>
            <a:pPr>
              <a:buFont typeface="Wingdings" pitchFamily="2" charset="2"/>
              <a:buChar char="ü"/>
            </a:pPr>
            <a:r>
              <a:rPr lang="en-US" dirty="0" smtClean="0"/>
              <a:t>Specify which pregnancy, validate by records (if possible):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158</a:t>
            </a:fld>
            <a:endParaRPr 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r>
              <a:rPr lang="en-US" dirty="0" smtClean="0"/>
              <a:t>recurrent early abortion </a:t>
            </a:r>
          </a:p>
          <a:p>
            <a:r>
              <a:rPr lang="en-US" dirty="0" smtClean="0"/>
              <a:t> induced abortion and any associated complications </a:t>
            </a:r>
          </a:p>
          <a:p>
            <a:r>
              <a:rPr lang="en-US" dirty="0" smtClean="0"/>
              <a:t> thrombosis, embolus </a:t>
            </a:r>
          </a:p>
          <a:p>
            <a:r>
              <a:rPr lang="en-US" dirty="0" smtClean="0"/>
              <a:t> hypertension, pre-eclampsia or eclampsia </a:t>
            </a:r>
          </a:p>
          <a:p>
            <a:r>
              <a:rPr lang="en-US" dirty="0" smtClean="0"/>
              <a:t> placental abruption </a:t>
            </a:r>
          </a:p>
          <a:p>
            <a:r>
              <a:rPr lang="en-US" dirty="0" smtClean="0"/>
              <a:t> placenta praevia </a:t>
            </a:r>
          </a:p>
          <a:p>
            <a:r>
              <a:rPr lang="en-US" dirty="0" smtClean="0"/>
              <a:t> breech or transverse presentation </a:t>
            </a:r>
          </a:p>
          <a:p>
            <a:r>
              <a:rPr lang="en-US" dirty="0" smtClean="0"/>
              <a:t> obstructed labour, including dystocia </a:t>
            </a:r>
          </a:p>
          <a:p>
            <a:r>
              <a:rPr lang="en-US" dirty="0" smtClean="0"/>
              <a:t> third-degree tears </a:t>
            </a:r>
          </a:p>
          <a:p>
            <a:r>
              <a:rPr lang="en-US" dirty="0" smtClean="0"/>
              <a:t> third stage excessive bleeding </a:t>
            </a:r>
          </a:p>
          <a:p>
            <a:r>
              <a:rPr lang="en-US" dirty="0" smtClean="0"/>
              <a:t> puerperal sepsis </a:t>
            </a:r>
          </a:p>
          <a:p>
            <a:r>
              <a:rPr lang="en-US" dirty="0" smtClean="0"/>
              <a:t> Gestational diabetes.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159</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None/>
            </a:pPr>
            <a:r>
              <a:rPr lang="en-US" b="1" u="sng" dirty="0" smtClean="0"/>
              <a:t>Neonatal</a:t>
            </a:r>
          </a:p>
          <a:p>
            <a:pPr>
              <a:buNone/>
            </a:pPr>
            <a:r>
              <a:rPr lang="en-US" dirty="0" smtClean="0"/>
              <a:t>A period within 28 days after the birth of a baby</a:t>
            </a:r>
          </a:p>
          <a:p>
            <a:pPr>
              <a:buNone/>
            </a:pPr>
            <a:r>
              <a:rPr lang="en-US" b="1" u="sng" dirty="0" smtClean="0"/>
              <a:t>Perinatal period</a:t>
            </a:r>
          </a:p>
          <a:p>
            <a:pPr>
              <a:buNone/>
            </a:pPr>
            <a:r>
              <a:rPr lang="en-US" dirty="0" smtClean="0"/>
              <a:t>Around the time of birth</a:t>
            </a:r>
          </a:p>
          <a:p>
            <a:pPr>
              <a:buNone/>
            </a:pPr>
            <a:r>
              <a:rPr lang="en-US" b="1" u="sng" dirty="0" smtClean="0"/>
              <a:t>Mortality rate </a:t>
            </a:r>
          </a:p>
          <a:p>
            <a:pPr>
              <a:buNone/>
            </a:pPr>
            <a:r>
              <a:rPr lang="en-US" dirty="0" smtClean="0"/>
              <a:t>Death rate</a:t>
            </a:r>
          </a:p>
          <a:p>
            <a:pPr>
              <a:buNone/>
            </a:pPr>
            <a:r>
              <a:rPr lang="en-US" b="1" u="sng" dirty="0" smtClean="0"/>
              <a:t>Perinatal mortality</a:t>
            </a:r>
          </a:p>
          <a:p>
            <a:pPr>
              <a:buNone/>
            </a:pPr>
            <a:r>
              <a:rPr lang="en-US" dirty="0" smtClean="0"/>
              <a:t>This include still births and neonatal death during the 1</a:t>
            </a:r>
            <a:r>
              <a:rPr lang="en-US" baseline="30000" dirty="0" smtClean="0"/>
              <a:t>st</a:t>
            </a:r>
            <a:r>
              <a:rPr lang="en-US" dirty="0" smtClean="0"/>
              <a:t> week of life.</a:t>
            </a:r>
          </a:p>
          <a:p>
            <a:pPr>
              <a:buNone/>
            </a:pPr>
            <a:r>
              <a:rPr lang="en-US" dirty="0" smtClean="0"/>
              <a:t>Pnmr : no of Sb+nndX100 ÷ no of sb+live births in a given period of one year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830"/>
            <a:ext cx="8229600" cy="33437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b="1" dirty="0" smtClean="0"/>
              <a:t>Obstetrical operations: </a:t>
            </a:r>
          </a:p>
          <a:p>
            <a:pPr>
              <a:buFont typeface="Wingdings" pitchFamily="2" charset="2"/>
              <a:buChar char="ü"/>
            </a:pPr>
            <a:r>
              <a:rPr lang="en-US" dirty="0" smtClean="0"/>
              <a:t> caesarean section (indication, if known) </a:t>
            </a:r>
          </a:p>
          <a:p>
            <a:pPr>
              <a:buFont typeface="Wingdings" pitchFamily="2" charset="2"/>
              <a:buChar char="ü"/>
            </a:pPr>
            <a:r>
              <a:rPr lang="en-US" dirty="0" smtClean="0"/>
              <a:t> forceps or vacuum extraction </a:t>
            </a:r>
          </a:p>
          <a:p>
            <a:pPr>
              <a:buFont typeface="Wingdings" pitchFamily="2" charset="2"/>
              <a:buChar char="ü"/>
            </a:pPr>
            <a:r>
              <a:rPr lang="en-US" dirty="0" smtClean="0"/>
              <a:t> manual removal of the placenta </a:t>
            </a:r>
          </a:p>
          <a:p>
            <a:pPr>
              <a:buFont typeface="Wingdings" pitchFamily="2" charset="2"/>
              <a:buChar char="ü"/>
            </a:pPr>
            <a:r>
              <a:rPr lang="en-US" dirty="0" smtClean="0"/>
              <a:t>destructive procedures (craniotomy, decapitation)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160</a:t>
            </a:fld>
            <a:endParaRPr 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19800"/>
          </a:xfrm>
        </p:spPr>
        <p:txBody>
          <a:bodyPr/>
          <a:lstStyle/>
          <a:p>
            <a:pPr>
              <a:buNone/>
            </a:pPr>
            <a:endParaRPr lang="en-US" dirty="0" smtClean="0"/>
          </a:p>
          <a:p>
            <a:r>
              <a:rPr lang="en-US" b="1" dirty="0" smtClean="0"/>
              <a:t>Special perinatal (foetal, newborn) complications and events in previous </a:t>
            </a:r>
          </a:p>
          <a:p>
            <a:pPr>
              <a:buFont typeface="Wingdings" pitchFamily="2" charset="2"/>
              <a:buChar char="Ø"/>
            </a:pPr>
            <a:r>
              <a:rPr lang="en-US" dirty="0" smtClean="0"/>
              <a:t>Pregnancies;</a:t>
            </a:r>
          </a:p>
          <a:p>
            <a:pPr>
              <a:buFont typeface="Courier New" pitchFamily="49" charset="0"/>
              <a:buChar char="o"/>
            </a:pPr>
            <a:r>
              <a:rPr lang="en-US" dirty="0" smtClean="0"/>
              <a:t> specify which pregnancy, validate by records (if possible): </a:t>
            </a:r>
          </a:p>
          <a:p>
            <a:pPr>
              <a:buFont typeface="Wingdings" pitchFamily="2" charset="2"/>
              <a:buChar char="ü"/>
            </a:pPr>
            <a:r>
              <a:rPr lang="en-US" dirty="0" smtClean="0"/>
              <a:t>twins or higher order multiples </a:t>
            </a:r>
          </a:p>
          <a:p>
            <a:pPr>
              <a:buFont typeface="Wingdings" pitchFamily="2" charset="2"/>
              <a:buChar char="ü"/>
            </a:pPr>
            <a:r>
              <a:rPr lang="en-US" dirty="0" smtClean="0"/>
              <a:t> low birth weight: &lt;2500 g </a:t>
            </a:r>
          </a:p>
          <a:p>
            <a:pPr>
              <a:buFont typeface="Wingdings" pitchFamily="2" charset="2"/>
              <a:buChar char="ü"/>
            </a:pPr>
            <a:r>
              <a:rPr lang="en-US" dirty="0" smtClean="0"/>
              <a:t> intrauterine growth restriction (if validated)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161</a:t>
            </a:fld>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endParaRPr lang="en-US" dirty="0" smtClean="0"/>
          </a:p>
          <a:p>
            <a:pPr>
              <a:buFont typeface="Wingdings" pitchFamily="2" charset="2"/>
              <a:buChar char="ü"/>
            </a:pPr>
            <a:r>
              <a:rPr lang="en-US" dirty="0" smtClean="0"/>
              <a:t>rhesus-antibody affection (hydrops) </a:t>
            </a:r>
          </a:p>
          <a:p>
            <a:pPr>
              <a:buFont typeface="Wingdings" pitchFamily="2" charset="2"/>
              <a:buChar char="ü"/>
            </a:pPr>
            <a:r>
              <a:rPr lang="en-US" dirty="0" smtClean="0"/>
              <a:t> malformed or chromosomally abnormal child</a:t>
            </a:r>
          </a:p>
          <a:p>
            <a:pPr>
              <a:buFont typeface="Wingdings" pitchFamily="2" charset="2"/>
              <a:buChar char="ü"/>
            </a:pPr>
            <a:r>
              <a:rPr lang="en-US" dirty="0" smtClean="0"/>
              <a:t>macrosomic (&gt;4500g) newborn </a:t>
            </a:r>
          </a:p>
          <a:p>
            <a:pPr>
              <a:buFont typeface="Wingdings" pitchFamily="2" charset="2"/>
              <a:buChar char="ü"/>
            </a:pPr>
            <a:r>
              <a:rPr lang="en-US" dirty="0" smtClean="0"/>
              <a:t> resuscitation or other treatment of newborn </a:t>
            </a:r>
          </a:p>
          <a:p>
            <a:pPr>
              <a:buFont typeface="Wingdings" pitchFamily="2" charset="2"/>
              <a:buChar char="ü"/>
            </a:pPr>
            <a:r>
              <a:rPr lang="en-US" dirty="0" smtClean="0"/>
              <a:t> perinatal, neonatal or infant death (also: later death)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162</a:t>
            </a:fld>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r>
              <a:rPr lang="en-US" b="1" dirty="0" smtClean="0"/>
              <a:t>Medical history </a:t>
            </a:r>
          </a:p>
          <a:p>
            <a:pPr>
              <a:buFont typeface="Wingdings" pitchFamily="2" charset="2"/>
              <a:buChar char="Ø"/>
            </a:pPr>
            <a:r>
              <a:rPr lang="en-US" dirty="0" smtClean="0"/>
              <a:t>Specific diseases and conditions: </a:t>
            </a:r>
          </a:p>
          <a:p>
            <a:pPr>
              <a:buFont typeface="Wingdings" pitchFamily="2" charset="2"/>
              <a:buChar char="ü"/>
            </a:pPr>
            <a:r>
              <a:rPr lang="en-US" dirty="0" smtClean="0"/>
              <a:t> tuberculosis, heart disease, chronic renal disease, epilepsy, diabetes mellitus </a:t>
            </a:r>
          </a:p>
          <a:p>
            <a:pPr>
              <a:buFont typeface="Wingdings" pitchFamily="2" charset="2"/>
              <a:buChar char="ü"/>
            </a:pPr>
            <a:r>
              <a:rPr lang="en-US" dirty="0" smtClean="0"/>
              <a:t> RTIs </a:t>
            </a:r>
          </a:p>
          <a:p>
            <a:pPr>
              <a:buFont typeface="Wingdings" pitchFamily="2" charset="2"/>
              <a:buChar char="ü"/>
            </a:pPr>
            <a:r>
              <a:rPr lang="en-US" dirty="0" smtClean="0"/>
              <a:t> HIV status, if known </a:t>
            </a:r>
          </a:p>
          <a:p>
            <a:pPr>
              <a:buFont typeface="Wingdings" pitchFamily="2" charset="2"/>
              <a:buChar char="ü"/>
            </a:pPr>
            <a:r>
              <a:rPr lang="en-US" dirty="0" smtClean="0"/>
              <a:t> other specific conditions depending on prevalence in the region, e.g. hepatitis, malaria, sickle cell trait </a:t>
            </a:r>
          </a:p>
          <a:p>
            <a:pPr>
              <a:buFont typeface="Wingdings" pitchFamily="2" charset="2"/>
              <a:buChar char="ü"/>
            </a:pPr>
            <a:r>
              <a:rPr lang="en-US" dirty="0" smtClean="0"/>
              <a:t> operations other than caesarean section </a:t>
            </a:r>
          </a:p>
          <a:p>
            <a:pPr>
              <a:buFont typeface="Wingdings" pitchFamily="2" charset="2"/>
              <a:buChar char="ü"/>
            </a:pPr>
            <a:r>
              <a:rPr lang="en-US" dirty="0" smtClean="0"/>
              <a:t> blood transfusions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163</a:t>
            </a:fld>
            <a:endParaRPr 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55000" lnSpcReduction="20000"/>
          </a:bodyPr>
          <a:lstStyle/>
          <a:p>
            <a:pPr>
              <a:buNone/>
            </a:pPr>
            <a:r>
              <a:rPr lang="en-US" sz="5800" b="1" dirty="0" smtClean="0"/>
              <a:t>b) Perform physical examination </a:t>
            </a:r>
          </a:p>
          <a:p>
            <a:pPr>
              <a:buFont typeface="Wingdings" pitchFamily="2" charset="2"/>
              <a:buChar char="ü"/>
            </a:pPr>
            <a:r>
              <a:rPr lang="en-US" sz="5800" dirty="0" smtClean="0"/>
              <a:t>General appearance </a:t>
            </a:r>
          </a:p>
          <a:p>
            <a:pPr>
              <a:buFont typeface="Wingdings" pitchFamily="2" charset="2"/>
              <a:buChar char="ü"/>
            </a:pPr>
            <a:r>
              <a:rPr lang="en-US" sz="5800" dirty="0" smtClean="0"/>
              <a:t>Head to toe examination </a:t>
            </a:r>
          </a:p>
          <a:p>
            <a:pPr>
              <a:buFont typeface="Wingdings" pitchFamily="2" charset="2"/>
              <a:buChar char="ü"/>
            </a:pPr>
            <a:r>
              <a:rPr lang="en-US" sz="5800" dirty="0" smtClean="0"/>
              <a:t>Measure blood</a:t>
            </a:r>
          </a:p>
          <a:p>
            <a:pPr>
              <a:buFont typeface="Wingdings" pitchFamily="2" charset="2"/>
              <a:buChar char="ü"/>
            </a:pPr>
            <a:r>
              <a:rPr lang="en-US" sz="5800" dirty="0" smtClean="0"/>
              <a:t> Rhesus D negative antibodies </a:t>
            </a:r>
          </a:p>
          <a:p>
            <a:pPr>
              <a:buFont typeface="Wingdings" pitchFamily="2" charset="2"/>
              <a:buChar char="ü"/>
            </a:pPr>
            <a:r>
              <a:rPr lang="en-US" sz="5800" dirty="0" smtClean="0"/>
              <a:t> current use of medicines: specify </a:t>
            </a:r>
          </a:p>
          <a:p>
            <a:pPr>
              <a:buFont typeface="Wingdings" pitchFamily="2" charset="2"/>
              <a:buChar char="ü"/>
            </a:pPr>
            <a:r>
              <a:rPr lang="en-US" sz="5800" dirty="0" smtClean="0"/>
              <a:t> Period of infertility: when? duration, cause(s) </a:t>
            </a:r>
          </a:p>
          <a:p>
            <a:pPr>
              <a:buFont typeface="Wingdings" pitchFamily="2" charset="2"/>
              <a:buChar char="ü"/>
            </a:pPr>
            <a:r>
              <a:rPr lang="en-US" sz="5800" dirty="0" smtClean="0"/>
              <a:t>Any other diseases, past or chronic allergy</a:t>
            </a:r>
          </a:p>
          <a:p>
            <a:pPr>
              <a:buFont typeface="Wingdings" pitchFamily="2" charset="2"/>
              <a:buChar char="ü"/>
            </a:pPr>
            <a:r>
              <a:rPr lang="en-US" sz="5800" dirty="0" smtClean="0"/>
              <a:t>pressure, pulse, temperature</a:t>
            </a:r>
          </a:p>
          <a:p>
            <a:pPr>
              <a:buFont typeface="Wingdings" pitchFamily="2" charset="2"/>
              <a:buChar char="ü"/>
            </a:pPr>
            <a:endParaRPr lang="en-US" dirty="0" smtClean="0"/>
          </a:p>
          <a:p>
            <a:pPr>
              <a:buNone/>
            </a:pPr>
            <a:r>
              <a:rPr lang="en-US" dirty="0" smtClean="0"/>
              <a:t> </a:t>
            </a:r>
          </a:p>
          <a:p>
            <a:pPr>
              <a:buNone/>
            </a:pPr>
            <a:r>
              <a:rPr lang="en-US" dirty="0" smtClean="0"/>
              <a:t> </a:t>
            </a:r>
          </a:p>
          <a:p>
            <a:endParaRPr lang="en-US" dirty="0" smtClean="0"/>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164</a:t>
            </a:fld>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ü"/>
            </a:pPr>
            <a:r>
              <a:rPr lang="en-US" dirty="0" smtClean="0"/>
              <a:t>Record weight (kilograms) and height (metres) to assess the mother's nutritional status </a:t>
            </a:r>
          </a:p>
          <a:p>
            <a:r>
              <a:rPr lang="en-US" dirty="0" smtClean="0"/>
              <a:t>Check for signs of anaemia: </a:t>
            </a:r>
          </a:p>
          <a:p>
            <a:pPr>
              <a:buFont typeface="Wingdings" pitchFamily="2" charset="2"/>
              <a:buChar char="ü"/>
            </a:pPr>
            <a:r>
              <a:rPr lang="en-US" dirty="0" smtClean="0"/>
              <a:t>pale complexion, fingernails, conjunctiva, oral mucosa, tip of tongue and shortness of breath </a:t>
            </a:r>
          </a:p>
          <a:p>
            <a:r>
              <a:rPr lang="en-US" dirty="0" smtClean="0"/>
              <a:t>Examine the chest, including breast exam and heart auscultation </a:t>
            </a:r>
          </a:p>
          <a:p>
            <a:r>
              <a:rPr lang="en-US" dirty="0" smtClean="0"/>
              <a:t>Measure uterine size (fundal height)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165</a:t>
            </a:fld>
            <a:endParaRPr lang="en-US"/>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85800"/>
            <a:ext cx="8839200" cy="6019800"/>
          </a:xfrm>
        </p:spPr>
        <p:txBody>
          <a:bodyPr/>
          <a:lstStyle/>
          <a:p>
            <a:r>
              <a:rPr lang="en-US" dirty="0" smtClean="0"/>
              <a:t>Signs of previous caesarean section (scar) </a:t>
            </a:r>
          </a:p>
          <a:p>
            <a:r>
              <a:rPr lang="en-US" dirty="0" smtClean="0"/>
              <a:t>Foetal presentation and heart sounds if applicable </a:t>
            </a:r>
          </a:p>
          <a:p>
            <a:r>
              <a:rPr lang="en-US" dirty="0" smtClean="0"/>
              <a:t>Inspection of the external genitalia to assess for abnormalities: </a:t>
            </a:r>
          </a:p>
          <a:p>
            <a:pPr>
              <a:buFont typeface="Wingdings" pitchFamily="2" charset="2"/>
              <a:buChar char="ü"/>
            </a:pPr>
            <a:r>
              <a:rPr lang="en-US" dirty="0" smtClean="0"/>
              <a:t>FGM status: - If type III discuss the possibility of de-</a:t>
            </a:r>
            <a:r>
              <a:rPr lang="en-US" dirty="0" err="1" smtClean="0"/>
              <a:t>infibulation</a:t>
            </a:r>
            <a:r>
              <a:rPr lang="en-US" dirty="0" smtClean="0"/>
              <a:t> (opening up either antenataly or during labour) </a:t>
            </a:r>
          </a:p>
          <a:p>
            <a:pPr>
              <a:buFont typeface="Wingdings" pitchFamily="2" charset="2"/>
              <a:buChar char="ü"/>
            </a:pPr>
            <a:r>
              <a:rPr lang="en-US" dirty="0" smtClean="0"/>
              <a:t>Varicosities, warts, discharge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166</a:t>
            </a:fld>
            <a:endParaRPr 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b="1" i="1" dirty="0" smtClean="0"/>
              <a:t>c) Perform the following tests: </a:t>
            </a:r>
          </a:p>
          <a:p>
            <a:r>
              <a:rPr lang="en-US" dirty="0" smtClean="0"/>
              <a:t>Urine: multiple dipstick test for proteinuria, acetone and sugar for all women and urinalysis for bacteriuria </a:t>
            </a:r>
          </a:p>
          <a:p>
            <a:r>
              <a:rPr lang="en-US" dirty="0" smtClean="0"/>
              <a:t>Blood: syphilis (VDRL or RPR) </a:t>
            </a:r>
          </a:p>
          <a:p>
            <a:r>
              <a:rPr lang="en-US" dirty="0" smtClean="0"/>
              <a:t>Blood-group typing (ABO and rhesus) </a:t>
            </a:r>
          </a:p>
          <a:p>
            <a:r>
              <a:rPr lang="en-US" dirty="0" smtClean="0"/>
              <a:t>Haemoglobin (Hb) </a:t>
            </a:r>
          </a:p>
          <a:p>
            <a:r>
              <a:rPr lang="en-US" dirty="0" smtClean="0"/>
              <a:t>Counseling and testing for HIV </a:t>
            </a:r>
          </a:p>
          <a:p>
            <a:r>
              <a:rPr lang="en-US" dirty="0" smtClean="0"/>
              <a:t>Sputum for AFB if indicated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167</a:t>
            </a:fld>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b="1" i="1" dirty="0" smtClean="0"/>
              <a:t>d) Implement the following interventions: </a:t>
            </a:r>
          </a:p>
          <a:p>
            <a:r>
              <a:rPr lang="en-US" dirty="0" smtClean="0"/>
              <a:t>Iron and folic acid supplements to all women </a:t>
            </a:r>
          </a:p>
          <a:p>
            <a:r>
              <a:rPr lang="en-US" dirty="0" smtClean="0"/>
              <a:t>If test for syphilis is positive: treat </a:t>
            </a:r>
          </a:p>
          <a:p>
            <a:r>
              <a:rPr lang="en-US" dirty="0" smtClean="0"/>
              <a:t>Tetanus toxoid ( See the 5 TT schedule as per the Kenya guidelines) </a:t>
            </a:r>
          </a:p>
          <a:p>
            <a:r>
              <a:rPr lang="en-US" dirty="0" smtClean="0"/>
              <a:t>Refer woman when complications arise that cannot be managed at that facility, e.g. </a:t>
            </a:r>
          </a:p>
          <a:p>
            <a:pPr>
              <a:buFont typeface="Wingdings" pitchFamily="2" charset="2"/>
              <a:buChar char="ü"/>
            </a:pPr>
            <a:r>
              <a:rPr lang="en-US" dirty="0" smtClean="0"/>
              <a:t> Severe anaemia, Hb &lt;7.0 g/ml </a:t>
            </a:r>
          </a:p>
          <a:p>
            <a:pPr>
              <a:buFont typeface="Wingdings" pitchFamily="2" charset="2"/>
              <a:buChar char="ü"/>
            </a:pPr>
            <a:r>
              <a:rPr lang="en-US" dirty="0" smtClean="0"/>
              <a:t> Antepartum Haemorrhage </a:t>
            </a:r>
          </a:p>
          <a:p>
            <a:pPr>
              <a:buFont typeface="Wingdings" pitchFamily="2" charset="2"/>
              <a:buChar char="ü"/>
            </a:pPr>
            <a:r>
              <a:rPr lang="en-US" dirty="0" smtClean="0"/>
              <a:t> High blood pressure (&gt;140/90 mm Hg)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168</a:t>
            </a:fld>
            <a:endParaRPr 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a:buFont typeface="Wingdings" pitchFamily="2" charset="2"/>
              <a:buChar char="ü"/>
            </a:pPr>
            <a:r>
              <a:rPr lang="en-US" dirty="0" smtClean="0"/>
              <a:t> Intra-uterine growth restriction / IUCD </a:t>
            </a:r>
          </a:p>
          <a:p>
            <a:pPr>
              <a:buFont typeface="Wingdings" pitchFamily="2" charset="2"/>
              <a:buChar char="ü"/>
            </a:pPr>
            <a:r>
              <a:rPr lang="en-US" dirty="0" smtClean="0"/>
              <a:t>Underweight, use mid upper arm circumference(MUAC) </a:t>
            </a:r>
          </a:p>
          <a:p>
            <a:pPr>
              <a:buFont typeface="Wingdings" pitchFamily="2" charset="2"/>
              <a:buChar char="ü"/>
            </a:pPr>
            <a:r>
              <a:rPr lang="en-US" dirty="0" smtClean="0"/>
              <a:t> Polyhydramnios </a:t>
            </a:r>
          </a:p>
          <a:p>
            <a:pPr>
              <a:buFont typeface="Wingdings" pitchFamily="2" charset="2"/>
              <a:buChar char="ü"/>
            </a:pPr>
            <a:r>
              <a:rPr lang="en-US" dirty="0" smtClean="0"/>
              <a:t> Tuberculosis </a:t>
            </a:r>
          </a:p>
          <a:p>
            <a:pPr>
              <a:buFont typeface="Wingdings" pitchFamily="2" charset="2"/>
              <a:buChar char="ü"/>
            </a:pPr>
            <a:r>
              <a:rPr lang="en-US" dirty="0" smtClean="0"/>
              <a:t> Opportunistic infections / AIDS </a:t>
            </a:r>
          </a:p>
          <a:p>
            <a:r>
              <a:rPr lang="en-US" dirty="0" smtClean="0"/>
              <a:t>If the first visit is </a:t>
            </a:r>
            <a:r>
              <a:rPr lang="en-US" b="1" dirty="0" smtClean="0"/>
              <a:t>after 16 weeks, give: </a:t>
            </a:r>
          </a:p>
          <a:p>
            <a:pPr>
              <a:buFont typeface="Wingdings" pitchFamily="2" charset="2"/>
              <a:buChar char="ü"/>
            </a:pPr>
            <a:r>
              <a:rPr lang="en-US" dirty="0" smtClean="0"/>
              <a:t> In malaria endemic areas: sufadoxine/</a:t>
            </a:r>
            <a:r>
              <a:rPr lang="en-US" dirty="0" err="1" smtClean="0"/>
              <a:t>pyrimethamine</a:t>
            </a:r>
            <a:r>
              <a:rPr lang="en-US" dirty="0" smtClean="0"/>
              <a:t> (IPT), three tablets once to be taken at the facility under supervision(DOT) </a:t>
            </a:r>
          </a:p>
          <a:p>
            <a:pPr>
              <a:buFont typeface="Wingdings" pitchFamily="2" charset="2"/>
              <a:buChar char="ü"/>
            </a:pPr>
            <a:r>
              <a:rPr lang="en-US" dirty="0" smtClean="0"/>
              <a:t> Mebendazole 500mg stat </a:t>
            </a:r>
          </a:p>
          <a:p>
            <a:pPr>
              <a:buNone/>
            </a:pPr>
            <a:r>
              <a:rPr lang="en-US" b="1" i="1" dirty="0" smtClean="0"/>
              <a:t> </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169</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b="1" u="sng" dirty="0" smtClean="0"/>
              <a:t>Neonatal mortality rate</a:t>
            </a:r>
          </a:p>
          <a:p>
            <a:pPr>
              <a:buNone/>
            </a:pPr>
            <a:r>
              <a:rPr lang="en-US" dirty="0" smtClean="0"/>
              <a:t> no of nndX1000÷no of live births</a:t>
            </a:r>
          </a:p>
          <a:p>
            <a:pPr>
              <a:buNone/>
            </a:pPr>
            <a:r>
              <a:rPr lang="en-US" b="1" u="sng" dirty="0" smtClean="0"/>
              <a:t>Morbidity rate</a:t>
            </a:r>
          </a:p>
          <a:p>
            <a:pPr>
              <a:buNone/>
            </a:pPr>
            <a:r>
              <a:rPr lang="en-US" dirty="0" smtClean="0"/>
              <a:t>Percentage disability caused by conditions which endanger the live of a baby or mother due to pregnancy, labour and puerperium</a:t>
            </a:r>
          </a:p>
          <a:p>
            <a:pPr>
              <a:buNone/>
            </a:pPr>
            <a:r>
              <a:rPr lang="en-US" b="1" u="sng" dirty="0" smtClean="0"/>
              <a:t>Elderly primigravida</a:t>
            </a:r>
          </a:p>
          <a:p>
            <a:pPr>
              <a:buNone/>
            </a:pPr>
            <a:r>
              <a:rPr lang="en-US" dirty="0" smtClean="0"/>
              <a:t>A woman who is pregnant for the 1</a:t>
            </a:r>
            <a:r>
              <a:rPr lang="en-US" baseline="30000" dirty="0" smtClean="0"/>
              <a:t>st</a:t>
            </a:r>
            <a:r>
              <a:rPr lang="en-US" dirty="0" smtClean="0"/>
              <a:t> time at or after 35 years of age.</a:t>
            </a:r>
            <a:r>
              <a:rPr lang="en-US" b="1" u="sng" dirty="0" smtClean="0"/>
              <a:t>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a:t>
            </a:fld>
            <a:endParaRPr lang="en-US"/>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None/>
            </a:pPr>
            <a:r>
              <a:rPr lang="en-US" b="1" i="1" dirty="0" smtClean="0"/>
              <a:t>e) Assess the need for specialized care </a:t>
            </a:r>
          </a:p>
          <a:p>
            <a:r>
              <a:rPr lang="en-US" dirty="0" smtClean="0"/>
              <a:t>Determine whether the woman is in need of special care and/or referral to a specialized clinic or hospital. </a:t>
            </a:r>
          </a:p>
          <a:p>
            <a:r>
              <a:rPr lang="en-US" dirty="0" smtClean="0"/>
              <a:t>The following conditions might require specialized care: </a:t>
            </a:r>
          </a:p>
          <a:p>
            <a:pPr>
              <a:buFont typeface="Wingdings" pitchFamily="2" charset="2"/>
              <a:buChar char="ü"/>
            </a:pPr>
            <a:r>
              <a:rPr lang="en-US" dirty="0" smtClean="0"/>
              <a:t>Diabetes </a:t>
            </a:r>
          </a:p>
          <a:p>
            <a:pPr>
              <a:buFont typeface="Wingdings" pitchFamily="2" charset="2"/>
              <a:buChar char="ü"/>
            </a:pPr>
            <a:r>
              <a:rPr lang="en-US" dirty="0" smtClean="0"/>
              <a:t>Heart disease Renal disease </a:t>
            </a:r>
          </a:p>
          <a:p>
            <a:pPr>
              <a:buFont typeface="Wingdings" pitchFamily="2" charset="2"/>
              <a:buChar char="ü"/>
            </a:pPr>
            <a:r>
              <a:rPr lang="en-US" dirty="0" smtClean="0"/>
              <a:t>Epilepsy </a:t>
            </a:r>
          </a:p>
          <a:p>
            <a:pPr>
              <a:buFont typeface="Wingdings" pitchFamily="2" charset="2"/>
              <a:buChar char="ü"/>
            </a:pPr>
            <a:r>
              <a:rPr lang="en-US" dirty="0" smtClean="0"/>
              <a:t>Drug abuse </a:t>
            </a:r>
          </a:p>
          <a:p>
            <a:pPr>
              <a:buFont typeface="Wingdings" pitchFamily="2" charset="2"/>
              <a:buChar char="ü"/>
            </a:pPr>
            <a:r>
              <a:rPr lang="en-US" dirty="0" smtClean="0"/>
              <a:t>Family history of genetic disease </a:t>
            </a:r>
          </a:p>
          <a:p>
            <a:endParaRPr lang="en-US"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170</a:t>
            </a:fld>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b="1" i="1" dirty="0" smtClean="0"/>
              <a:t>f) Development of an individual birth plan</a:t>
            </a:r>
            <a:endParaRPr lang="en-US" dirty="0" smtClean="0"/>
          </a:p>
          <a:p>
            <a:r>
              <a:rPr lang="en-US" dirty="0" smtClean="0"/>
              <a:t>Assist the pregnant woman to develop an </a:t>
            </a:r>
            <a:r>
              <a:rPr lang="en-US" b="1" dirty="0" smtClean="0"/>
              <a:t>Individual Birth Plan (IBP).</a:t>
            </a:r>
          </a:p>
          <a:p>
            <a:r>
              <a:rPr lang="en-US" b="1" dirty="0" smtClean="0"/>
              <a:t> Encourage the male partner to be involved in the health care of the mother-to-be and his baby and they should know: </a:t>
            </a:r>
          </a:p>
          <a:p>
            <a:pPr>
              <a:buFont typeface="Wingdings" pitchFamily="2" charset="2"/>
              <a:buChar char="ü"/>
            </a:pPr>
            <a:r>
              <a:rPr lang="en-US" dirty="0" smtClean="0"/>
              <a:t> The Expected Date of Delivery (EDD) </a:t>
            </a:r>
          </a:p>
          <a:p>
            <a:pPr>
              <a:buFont typeface="Wingdings" pitchFamily="2" charset="2"/>
              <a:buChar char="ü"/>
            </a:pPr>
            <a:r>
              <a:rPr lang="en-US" dirty="0" smtClean="0"/>
              <a:t> The danger signs in pregnancy, childbirth and the postpartum period. </a:t>
            </a:r>
          </a:p>
          <a:p>
            <a:pPr>
              <a:buFont typeface="Wingdings" pitchFamily="2" charset="2"/>
              <a:buChar char="ü"/>
            </a:pPr>
            <a:r>
              <a:rPr lang="en-US" dirty="0" smtClean="0"/>
              <a:t> The danger signs for the newborn. </a:t>
            </a:r>
          </a:p>
          <a:p>
            <a:pPr>
              <a:buNone/>
            </a:pPr>
            <a:r>
              <a:rPr lang="en-US" b="1" i="1"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171</a:t>
            </a:fld>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ü"/>
            </a:pPr>
            <a:r>
              <a:rPr lang="en-US" dirty="0" smtClean="0"/>
              <a:t>She should decide on who will be the skilled attendant at her delivery and where </a:t>
            </a:r>
          </a:p>
          <a:p>
            <a:pPr>
              <a:buFont typeface="Wingdings" pitchFamily="2" charset="2"/>
              <a:buChar char="ü"/>
            </a:pPr>
            <a:r>
              <a:rPr lang="en-US" dirty="0" smtClean="0"/>
              <a:t> She should be advised to identify a birth companion </a:t>
            </a:r>
          </a:p>
          <a:p>
            <a:pPr>
              <a:buFont typeface="Wingdings" pitchFamily="2" charset="2"/>
              <a:buChar char="ü"/>
            </a:pPr>
            <a:r>
              <a:rPr lang="en-US" dirty="0" smtClean="0"/>
              <a:t> What transport she will use before, during labour and after delivery if complications arise</a:t>
            </a:r>
          </a:p>
          <a:p>
            <a:pPr>
              <a:buFont typeface="Wingdings" pitchFamily="2" charset="2"/>
              <a:buChar char="ü"/>
            </a:pPr>
            <a:r>
              <a:rPr lang="en-US" dirty="0" smtClean="0"/>
              <a:t>How she will raise funds for transport, delivery charges and for essential items/supplies </a:t>
            </a:r>
          </a:p>
          <a:p>
            <a:pPr>
              <a:buFont typeface="Wingdings" pitchFamily="2" charset="2"/>
              <a:buChar char="ü"/>
            </a:pPr>
            <a:r>
              <a:rPr lang="en-US" dirty="0" smtClean="0"/>
              <a:t> Identification of possible blood donors in case of haemorrhage </a:t>
            </a:r>
          </a:p>
          <a:p>
            <a:pPr>
              <a:buFont typeface="Wingdings" pitchFamily="2" charset="2"/>
              <a:buChar char="ü"/>
            </a:pPr>
            <a:endParaRPr lang="en-US" dirty="0" smtClean="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172</a:t>
            </a:fld>
            <a:endParaRPr lang="en-US"/>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ü"/>
            </a:pPr>
            <a:r>
              <a:rPr lang="en-US" dirty="0" smtClean="0"/>
              <a:t> Her postpartum contraception plans and subsequent reproductive goals </a:t>
            </a:r>
          </a:p>
          <a:p>
            <a:pPr>
              <a:buFont typeface="Wingdings" pitchFamily="2" charset="2"/>
              <a:buChar char="ü"/>
            </a:pPr>
            <a:r>
              <a:rPr lang="en-US" dirty="0" smtClean="0"/>
              <a:t> A decision maker is identified in case of emergency </a:t>
            </a:r>
          </a:p>
          <a:p>
            <a:r>
              <a:rPr lang="en-US" dirty="0" smtClean="0"/>
              <a:t>Where women have a </a:t>
            </a:r>
            <a:r>
              <a:rPr lang="en-US" b="1" dirty="0" smtClean="0"/>
              <a:t>bad obstetric history like;</a:t>
            </a:r>
          </a:p>
          <a:p>
            <a:pPr>
              <a:buFont typeface="Wingdings" pitchFamily="2" charset="2"/>
              <a:buChar char="ü"/>
            </a:pPr>
            <a:r>
              <a:rPr lang="en-US" dirty="0" smtClean="0"/>
              <a:t>previous caesarean section </a:t>
            </a:r>
          </a:p>
          <a:p>
            <a:pPr>
              <a:buFont typeface="Wingdings" pitchFamily="2" charset="2"/>
              <a:buChar char="ü"/>
            </a:pPr>
            <a:r>
              <a:rPr lang="en-US" dirty="0" smtClean="0"/>
              <a:t>stillbirth, </a:t>
            </a:r>
          </a:p>
          <a:p>
            <a:pPr>
              <a:buFont typeface="Wingdings" pitchFamily="2" charset="2"/>
              <a:buChar char="ü"/>
            </a:pPr>
            <a:r>
              <a:rPr lang="en-US" dirty="0" smtClean="0"/>
              <a:t>retained placenta / PPH, </a:t>
            </a:r>
          </a:p>
          <a:p>
            <a:pPr>
              <a:buFont typeface="Wingdings" pitchFamily="2" charset="2"/>
              <a:buChar char="ü"/>
            </a:pPr>
            <a:r>
              <a:rPr lang="en-US" dirty="0" smtClean="0"/>
              <a:t>the woman should be counseled to deliver at a facility that can provide Comprehensive Emergency Obstetric and Newborn Care (CEONC) </a:t>
            </a:r>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173</a:t>
            </a:fld>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Where </a:t>
            </a:r>
            <a:r>
              <a:rPr lang="en-US" b="1" dirty="0" smtClean="0"/>
              <a:t>multiple pregnancy has been diagnosed, the woman should be referred immediately to a CEONC facility for confirmation of the multiple pregnancy and planning for the delivery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174</a:t>
            </a:fld>
            <a:endParaRPr lang="en-US"/>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20000"/>
          </a:bodyPr>
          <a:lstStyle/>
          <a:p>
            <a:pPr>
              <a:buNone/>
            </a:pPr>
            <a:r>
              <a:rPr lang="en-US" b="1" i="1" dirty="0" smtClean="0"/>
              <a:t>Birth Plan and emergency preparedness checklist </a:t>
            </a:r>
          </a:p>
          <a:p>
            <a:pPr>
              <a:buFont typeface="Wingdings" pitchFamily="2" charset="2"/>
              <a:buChar char="ü"/>
            </a:pPr>
            <a:r>
              <a:rPr lang="en-US" dirty="0" smtClean="0"/>
              <a:t>Is the EDD known? </a:t>
            </a:r>
          </a:p>
          <a:p>
            <a:pPr>
              <a:buFont typeface="Wingdings" pitchFamily="2" charset="2"/>
              <a:buChar char="ü"/>
            </a:pPr>
            <a:r>
              <a:rPr lang="en-US" dirty="0" smtClean="0"/>
              <a:t>Has a skilled professional birth attendant been identified? </a:t>
            </a:r>
          </a:p>
          <a:p>
            <a:pPr>
              <a:buFont typeface="Wingdings" pitchFamily="2" charset="2"/>
              <a:buChar char="ü"/>
            </a:pPr>
            <a:r>
              <a:rPr lang="en-US" dirty="0" smtClean="0"/>
              <a:t>Has a facility been identified? </a:t>
            </a:r>
          </a:p>
          <a:p>
            <a:pPr>
              <a:buFont typeface="Wingdings" pitchFamily="2" charset="2"/>
              <a:buChar char="ü"/>
            </a:pPr>
            <a:r>
              <a:rPr lang="en-US" dirty="0" smtClean="0"/>
              <a:t>Has a birth companion been identified? </a:t>
            </a:r>
          </a:p>
          <a:p>
            <a:pPr>
              <a:buFont typeface="Wingdings" pitchFamily="2" charset="2"/>
              <a:buChar char="ü"/>
            </a:pPr>
            <a:r>
              <a:rPr lang="en-US" dirty="0" smtClean="0"/>
              <a:t>Has a decision maker been identified? </a:t>
            </a:r>
          </a:p>
          <a:p>
            <a:pPr>
              <a:buFont typeface="Wingdings" pitchFamily="2" charset="2"/>
              <a:buChar char="ü"/>
            </a:pPr>
            <a:r>
              <a:rPr lang="en-US" dirty="0" smtClean="0"/>
              <a:t>Are emergency funds identified? </a:t>
            </a:r>
          </a:p>
          <a:p>
            <a:pPr>
              <a:buFont typeface="Wingdings" pitchFamily="2" charset="2"/>
              <a:buChar char="ü"/>
            </a:pPr>
            <a:r>
              <a:rPr lang="en-US" dirty="0" smtClean="0"/>
              <a:t>Who is the custodian of the emergency funds? </a:t>
            </a:r>
          </a:p>
          <a:p>
            <a:pPr>
              <a:buFont typeface="Wingdings" pitchFamily="2" charset="2"/>
              <a:buChar char="ü"/>
            </a:pPr>
            <a:r>
              <a:rPr lang="en-US" dirty="0" smtClean="0"/>
              <a:t>Has financial support been identified? </a:t>
            </a:r>
          </a:p>
          <a:p>
            <a:pPr>
              <a:buFont typeface="Wingdings" pitchFamily="2" charset="2"/>
              <a:buChar char="ü"/>
            </a:pPr>
            <a:r>
              <a:rPr lang="en-US" dirty="0" smtClean="0"/>
              <a:t>Has means of transport been identified? </a:t>
            </a:r>
          </a:p>
          <a:p>
            <a:pPr>
              <a:buFont typeface="Wingdings" pitchFamily="2" charset="2"/>
              <a:buChar char="ü"/>
            </a:pPr>
            <a:r>
              <a:rPr lang="en-US" dirty="0" smtClean="0"/>
              <a:t>Has a blood donor been identified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175</a:t>
            </a:fld>
            <a:endParaRPr 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b="1" i="1" dirty="0" smtClean="0"/>
              <a:t>g)</a:t>
            </a:r>
            <a:r>
              <a:rPr lang="en-US" dirty="0" smtClean="0"/>
              <a:t> </a:t>
            </a:r>
            <a:r>
              <a:rPr lang="en-US" b="1" dirty="0" smtClean="0"/>
              <a:t>Counsel</a:t>
            </a:r>
            <a:r>
              <a:rPr lang="en-US" b="1" i="1" dirty="0" smtClean="0"/>
              <a:t> on complications and danger signs</a:t>
            </a:r>
            <a:endParaRPr lang="en-US" dirty="0" smtClean="0"/>
          </a:p>
          <a:p>
            <a:r>
              <a:rPr lang="en-US" dirty="0" smtClean="0"/>
              <a:t>Counsel on possible complications during pregnancy, labour and postpartum period; </a:t>
            </a:r>
          </a:p>
          <a:p>
            <a:pPr>
              <a:buFont typeface="Wingdings" pitchFamily="2" charset="2"/>
              <a:buChar char="ü"/>
            </a:pPr>
            <a:r>
              <a:rPr lang="en-US" dirty="0" smtClean="0"/>
              <a:t>Danger signs in pregnancy </a:t>
            </a:r>
          </a:p>
          <a:p>
            <a:pPr>
              <a:buFont typeface="Wingdings" pitchFamily="2" charset="2"/>
              <a:buChar char="ü"/>
            </a:pPr>
            <a:r>
              <a:rPr lang="en-US" dirty="0" smtClean="0"/>
              <a:t> Bleeding per vagina </a:t>
            </a:r>
          </a:p>
          <a:p>
            <a:pPr>
              <a:buFont typeface="Wingdings" pitchFamily="2" charset="2"/>
              <a:buChar char="ü"/>
            </a:pPr>
            <a:r>
              <a:rPr lang="en-US" dirty="0" smtClean="0"/>
              <a:t> Bleeding </a:t>
            </a:r>
          </a:p>
          <a:p>
            <a:pPr>
              <a:buFont typeface="Wingdings" pitchFamily="2" charset="2"/>
              <a:buChar char="ü"/>
            </a:pPr>
            <a:r>
              <a:rPr lang="en-US" dirty="0" smtClean="0"/>
              <a:t> Drainage of liquor </a:t>
            </a:r>
          </a:p>
          <a:p>
            <a:pPr>
              <a:buFont typeface="Wingdings" pitchFamily="2" charset="2"/>
              <a:buChar char="ü"/>
            </a:pPr>
            <a:r>
              <a:rPr lang="en-US" dirty="0" smtClean="0"/>
              <a:t> Severe abdominal pains </a:t>
            </a:r>
          </a:p>
          <a:p>
            <a:pPr>
              <a:buFont typeface="Wingdings" pitchFamily="2" charset="2"/>
              <a:buChar char="ü"/>
            </a:pPr>
            <a:r>
              <a:rPr lang="en-US" dirty="0" smtClean="0"/>
              <a:t> Severe headaches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176</a:t>
            </a:fld>
            <a:endParaRPr 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ü"/>
            </a:pPr>
            <a:r>
              <a:rPr lang="en-US" dirty="0" smtClean="0"/>
              <a:t> Generalized body swelling </a:t>
            </a:r>
          </a:p>
          <a:p>
            <a:pPr>
              <a:buFont typeface="Wingdings" pitchFamily="2" charset="2"/>
              <a:buChar char="ü"/>
            </a:pPr>
            <a:r>
              <a:rPr lang="en-US" dirty="0" smtClean="0"/>
              <a:t> Reduced foetal movements </a:t>
            </a:r>
          </a:p>
          <a:p>
            <a:pPr>
              <a:buFont typeface="Wingdings" pitchFamily="2" charset="2"/>
              <a:buChar char="ü"/>
            </a:pPr>
            <a:r>
              <a:rPr lang="en-US" dirty="0" smtClean="0"/>
              <a:t> Convulsions </a:t>
            </a:r>
          </a:p>
          <a:p>
            <a:r>
              <a:rPr lang="en-US" dirty="0" smtClean="0"/>
              <a:t>Danger signs in labour </a:t>
            </a:r>
          </a:p>
          <a:p>
            <a:pPr>
              <a:buFont typeface="Wingdings" pitchFamily="2" charset="2"/>
              <a:buChar char="ü"/>
            </a:pPr>
            <a:r>
              <a:rPr lang="en-US" dirty="0" smtClean="0"/>
              <a:t> Labour pains for more than 12 hours (sun rise to sunset) </a:t>
            </a:r>
          </a:p>
          <a:p>
            <a:pPr>
              <a:buFont typeface="Wingdings" pitchFamily="2" charset="2"/>
              <a:buChar char="ü"/>
            </a:pPr>
            <a:r>
              <a:rPr lang="en-US" dirty="0" smtClean="0"/>
              <a:t> Excessive bleeding </a:t>
            </a:r>
          </a:p>
          <a:p>
            <a:pPr>
              <a:buFont typeface="Wingdings" pitchFamily="2" charset="2"/>
              <a:buChar char="ü"/>
            </a:pPr>
            <a:r>
              <a:rPr lang="en-US" dirty="0" smtClean="0"/>
              <a:t>Ruptured membranes without labour for more than 12 hours </a:t>
            </a:r>
          </a:p>
          <a:p>
            <a:pPr>
              <a:buNone/>
            </a:pPr>
            <a:r>
              <a:rPr lang="en-US" dirty="0" smtClean="0"/>
              <a:t> </a:t>
            </a:r>
          </a:p>
          <a:p>
            <a:pPr>
              <a:buNone/>
            </a:pPr>
            <a:r>
              <a:rPr lang="en-US" b="1" i="1"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177</a:t>
            </a:fld>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Convulsions during labour </a:t>
            </a:r>
          </a:p>
          <a:p>
            <a:pPr>
              <a:buFont typeface="Wingdings" pitchFamily="2" charset="2"/>
              <a:buChar char="ü"/>
            </a:pPr>
            <a:r>
              <a:rPr lang="en-US" dirty="0" smtClean="0"/>
              <a:t> Loss of consciousness </a:t>
            </a:r>
          </a:p>
          <a:p>
            <a:pPr>
              <a:buFont typeface="Wingdings" pitchFamily="2" charset="2"/>
              <a:buChar char="ü"/>
            </a:pPr>
            <a:r>
              <a:rPr lang="en-US" dirty="0" smtClean="0"/>
              <a:t> Cord, arm or leg prolapse</a:t>
            </a:r>
          </a:p>
          <a:p>
            <a:r>
              <a:rPr lang="en-US" dirty="0" smtClean="0"/>
              <a:t>Danger signs in postpartum period (mother)</a:t>
            </a:r>
          </a:p>
          <a:p>
            <a:pPr>
              <a:buFont typeface="Wingdings" pitchFamily="2" charset="2"/>
              <a:buChar char="ü"/>
            </a:pPr>
            <a:r>
              <a:rPr lang="en-US" dirty="0" smtClean="0"/>
              <a:t>Excessive bleeding </a:t>
            </a:r>
          </a:p>
          <a:p>
            <a:pPr>
              <a:buFont typeface="Wingdings" pitchFamily="2" charset="2"/>
              <a:buChar char="ü"/>
            </a:pPr>
            <a:r>
              <a:rPr lang="en-US" dirty="0" smtClean="0"/>
              <a:t>Fever </a:t>
            </a:r>
          </a:p>
          <a:p>
            <a:pPr>
              <a:buFont typeface="Wingdings" pitchFamily="2" charset="2"/>
              <a:buChar char="ü"/>
            </a:pPr>
            <a:r>
              <a:rPr lang="en-US" dirty="0" smtClean="0"/>
              <a:t> Foul smelling discharge </a:t>
            </a:r>
          </a:p>
          <a:p>
            <a:pPr>
              <a:buFont typeface="Wingdings" pitchFamily="2" charset="2"/>
              <a:buChar char="ü"/>
            </a:pPr>
            <a:r>
              <a:rPr lang="en-US" dirty="0" smtClean="0"/>
              <a:t>Abdominal cramps or pains </a:t>
            </a:r>
          </a:p>
          <a:p>
            <a:pPr>
              <a:buFont typeface="Wingdings" pitchFamily="2" charset="2"/>
              <a:buChar char="ü"/>
            </a:pPr>
            <a:r>
              <a:rPr lang="en-US" dirty="0" smtClean="0"/>
              <a:t> Painful breasts or cracked nipples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178</a:t>
            </a:fld>
            <a:endParaRPr 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Mental disturbances </a:t>
            </a:r>
          </a:p>
          <a:p>
            <a:pPr>
              <a:buFont typeface="Wingdings" pitchFamily="2" charset="2"/>
              <a:buChar char="ü"/>
            </a:pPr>
            <a:r>
              <a:rPr lang="en-US" dirty="0" smtClean="0"/>
              <a:t> Extreme fatigue </a:t>
            </a:r>
          </a:p>
          <a:p>
            <a:pPr>
              <a:buFont typeface="Wingdings" pitchFamily="2" charset="2"/>
              <a:buChar char="ü"/>
            </a:pPr>
            <a:r>
              <a:rPr lang="en-US" dirty="0" smtClean="0"/>
              <a:t> Facial or hand swelling </a:t>
            </a:r>
          </a:p>
          <a:p>
            <a:pPr>
              <a:buFont typeface="Wingdings" pitchFamily="2" charset="2"/>
              <a:buChar char="ü"/>
            </a:pPr>
            <a:r>
              <a:rPr lang="en-US" dirty="0" smtClean="0"/>
              <a:t> Headaches </a:t>
            </a:r>
          </a:p>
          <a:p>
            <a:pPr>
              <a:buFont typeface="Wingdings" pitchFamily="2" charset="2"/>
              <a:buChar char="ü"/>
            </a:pPr>
            <a:r>
              <a:rPr lang="en-US" dirty="0" smtClean="0"/>
              <a:t> Convulsions </a:t>
            </a:r>
          </a:p>
          <a:p>
            <a:pPr>
              <a:buFont typeface="Wingdings" pitchFamily="2" charset="2"/>
              <a:buChar char="ü"/>
            </a:pPr>
            <a:r>
              <a:rPr lang="en-US" dirty="0" smtClean="0"/>
              <a:t> Painful calf muscles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179</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a:buNone/>
            </a:pPr>
            <a:r>
              <a:rPr lang="en-US" b="1" u="sng" dirty="0" smtClean="0"/>
              <a:t>Primipara </a:t>
            </a:r>
          </a:p>
          <a:p>
            <a:pPr>
              <a:buNone/>
            </a:pPr>
            <a:r>
              <a:rPr lang="en-US" dirty="0" smtClean="0"/>
              <a:t>A woman who has delivered one baby whose viability has not gone beyond 24 weeks </a:t>
            </a:r>
          </a:p>
          <a:p>
            <a:pPr>
              <a:buNone/>
            </a:pPr>
            <a:r>
              <a:rPr lang="en-US" b="1" u="sng" dirty="0" smtClean="0"/>
              <a:t>Grandemultipara </a:t>
            </a:r>
          </a:p>
          <a:p>
            <a:pPr>
              <a:buNone/>
            </a:pPr>
            <a:r>
              <a:rPr lang="en-US" dirty="0" smtClean="0"/>
              <a:t>A woman who has delivered 5 or more times babies after 24</a:t>
            </a:r>
            <a:r>
              <a:rPr lang="en-US" baseline="30000" dirty="0" smtClean="0"/>
              <a:t>th</a:t>
            </a:r>
            <a:r>
              <a:rPr lang="en-US" dirty="0" smtClean="0"/>
              <a:t> week of pregnancy</a:t>
            </a:r>
          </a:p>
          <a:p>
            <a:pPr>
              <a:buNone/>
            </a:pPr>
            <a:r>
              <a:rPr lang="en-US" b="1" u="sng" dirty="0" smtClean="0"/>
              <a:t>Intrapartum haemorrhage</a:t>
            </a:r>
          </a:p>
          <a:p>
            <a:pPr>
              <a:buNone/>
            </a:pPr>
            <a:r>
              <a:rPr lang="en-US" dirty="0" smtClean="0"/>
              <a:t>Excessive bleeding during labour</a:t>
            </a:r>
          </a:p>
          <a:p>
            <a:pPr>
              <a:buNone/>
            </a:pPr>
            <a:r>
              <a:rPr lang="en-US" b="1" u="sng" dirty="0" smtClean="0"/>
              <a:t>Centile</a:t>
            </a:r>
          </a:p>
          <a:p>
            <a:pPr>
              <a:buNone/>
            </a:pPr>
            <a:r>
              <a:rPr lang="en-US" dirty="0" smtClean="0"/>
              <a:t>The percentage in increase of weight of the foetus during gestational period.</a:t>
            </a:r>
          </a:p>
          <a:p>
            <a:pPr>
              <a:buNone/>
            </a:pPr>
            <a:r>
              <a:rPr lang="en-US" dirty="0" smtClean="0"/>
              <a:t>The normal is 10</a:t>
            </a:r>
            <a:r>
              <a:rPr lang="en-US" baseline="30000" dirty="0" smtClean="0"/>
              <a:t>th</a:t>
            </a:r>
            <a:r>
              <a:rPr lang="en-US" dirty="0" smtClean="0"/>
              <a:t> centile. </a:t>
            </a:r>
            <a:r>
              <a:rPr lang="en-US" b="1" u="sng" dirty="0" smtClean="0"/>
              <a:t> </a:t>
            </a:r>
            <a:endParaRPr lang="en-US" b="1" u="sng"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a:t>
            </a:fld>
            <a:endParaRPr lang="en-US"/>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r>
              <a:rPr lang="en-US" dirty="0" smtClean="0"/>
              <a:t>Danger signs in postpartum period (newborn)</a:t>
            </a:r>
          </a:p>
          <a:p>
            <a:pPr>
              <a:buFont typeface="Wingdings" pitchFamily="2" charset="2"/>
              <a:buChar char="ü"/>
            </a:pPr>
            <a:r>
              <a:rPr lang="en-US" dirty="0" smtClean="0"/>
              <a:t> Fast breathing(more than 60 breaths/minute)</a:t>
            </a:r>
          </a:p>
          <a:p>
            <a:pPr>
              <a:buFont typeface="Wingdings" pitchFamily="2" charset="2"/>
              <a:buChar char="ü"/>
            </a:pPr>
            <a:r>
              <a:rPr lang="en-US" dirty="0" smtClean="0"/>
              <a:t>Slow breathing less than 30 breaths per minute</a:t>
            </a:r>
          </a:p>
          <a:p>
            <a:pPr>
              <a:buFont typeface="Wingdings" pitchFamily="2" charset="2"/>
              <a:buChar char="ü"/>
            </a:pPr>
            <a:r>
              <a:rPr lang="en-US" dirty="0" smtClean="0"/>
              <a:t>Severe chest in-drawing - Grunting </a:t>
            </a:r>
          </a:p>
          <a:p>
            <a:pPr>
              <a:buFont typeface="Wingdings" pitchFamily="2" charset="2"/>
              <a:buChar char="ü"/>
            </a:pPr>
            <a:r>
              <a:rPr lang="en-US" dirty="0" smtClean="0"/>
              <a:t> Umbilicus draining pus /redness extending to skin </a:t>
            </a:r>
          </a:p>
          <a:p>
            <a:pPr>
              <a:buFont typeface="Wingdings" pitchFamily="2" charset="2"/>
              <a:buChar char="ü"/>
            </a:pPr>
            <a:r>
              <a:rPr lang="en-US" dirty="0" smtClean="0"/>
              <a:t>Floppy or stiff </a:t>
            </a:r>
          </a:p>
          <a:p>
            <a:pPr>
              <a:buFont typeface="Wingdings" pitchFamily="2" charset="2"/>
              <a:buChar char="ü"/>
            </a:pPr>
            <a:r>
              <a:rPr lang="en-US" dirty="0" smtClean="0"/>
              <a:t>Fever(temp 38 degree c and above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180</a:t>
            </a:fld>
            <a:endParaRPr lang="en-US"/>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ü"/>
            </a:pPr>
            <a:r>
              <a:rPr lang="en-US" dirty="0" smtClean="0"/>
              <a:t> Convulsions </a:t>
            </a:r>
          </a:p>
          <a:p>
            <a:pPr>
              <a:buFont typeface="Wingdings" pitchFamily="2" charset="2"/>
              <a:buChar char="ü"/>
            </a:pPr>
            <a:r>
              <a:rPr lang="en-US" dirty="0" smtClean="0"/>
              <a:t> More than 10 skin pustules </a:t>
            </a:r>
          </a:p>
          <a:p>
            <a:pPr>
              <a:buFont typeface="Wingdings" pitchFamily="2" charset="2"/>
              <a:buChar char="ü"/>
            </a:pPr>
            <a:r>
              <a:rPr lang="en-US" dirty="0" smtClean="0"/>
              <a:t> Bleeding from stump/cut </a:t>
            </a:r>
          </a:p>
          <a:p>
            <a:r>
              <a:rPr lang="en-US" dirty="0" smtClean="0"/>
              <a:t>counsel on whom to call or where to go in case of any of the above complications / emergencies </a:t>
            </a:r>
          </a:p>
          <a:p>
            <a:pPr>
              <a:buNone/>
            </a:pPr>
            <a:r>
              <a:rPr lang="en-US" b="1" i="1" dirty="0" smtClean="0"/>
              <a:t>h) Health promotion, questions and answers, and scheduling the next appointment </a:t>
            </a:r>
          </a:p>
          <a:p>
            <a:r>
              <a:rPr lang="en-US" dirty="0" smtClean="0"/>
              <a:t>Counsel on;</a:t>
            </a:r>
          </a:p>
          <a:p>
            <a:pPr>
              <a:buFont typeface="Wingdings" pitchFamily="2" charset="2"/>
              <a:buChar char="ü"/>
            </a:pPr>
            <a:r>
              <a:rPr lang="en-US" dirty="0" smtClean="0"/>
              <a:t> personal hygiene </a:t>
            </a:r>
          </a:p>
          <a:p>
            <a:pPr>
              <a:buFont typeface="Wingdings" pitchFamily="2" charset="2"/>
              <a:buChar char="ü"/>
            </a:pPr>
            <a:r>
              <a:rPr lang="en-US" dirty="0" smtClean="0"/>
              <a:t>rest</a:t>
            </a:r>
          </a:p>
          <a:p>
            <a:pPr>
              <a:buFont typeface="Wingdings" pitchFamily="2" charset="2"/>
              <a:buChar char="ü"/>
            </a:pPr>
            <a:r>
              <a:rPr lang="en-US" dirty="0" smtClean="0"/>
              <a:t> nutrition</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181</a:t>
            </a:fld>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a:buFont typeface="Wingdings" pitchFamily="2" charset="2"/>
              <a:buChar char="ü"/>
            </a:pPr>
            <a:r>
              <a:rPr lang="en-US" dirty="0" smtClean="0"/>
              <a:t> family planning</a:t>
            </a:r>
          </a:p>
          <a:p>
            <a:pPr>
              <a:buFont typeface="Wingdings" pitchFamily="2" charset="2"/>
              <a:buChar char="ü"/>
            </a:pPr>
            <a:r>
              <a:rPr lang="en-US" dirty="0" smtClean="0"/>
              <a:t> malaria  </a:t>
            </a:r>
          </a:p>
          <a:p>
            <a:pPr>
              <a:buFont typeface="Wingdings" pitchFamily="2" charset="2"/>
              <a:buChar char="ü"/>
            </a:pPr>
            <a:r>
              <a:rPr lang="en-US" dirty="0" smtClean="0"/>
              <a:t>worm infestations</a:t>
            </a:r>
          </a:p>
          <a:p>
            <a:pPr>
              <a:buFont typeface="Wingdings" pitchFamily="2" charset="2"/>
              <a:buChar char="ü"/>
            </a:pPr>
            <a:r>
              <a:rPr lang="en-US" dirty="0" smtClean="0"/>
              <a:t> HIV/AIDS and PMTCT</a:t>
            </a:r>
          </a:p>
          <a:p>
            <a:r>
              <a:rPr lang="en-US" dirty="0" smtClean="0"/>
              <a:t>counsel on safer sex.</a:t>
            </a:r>
          </a:p>
          <a:p>
            <a:r>
              <a:rPr lang="en-US" dirty="0" smtClean="0"/>
              <a:t> Emphasize the risk of acquiring or transmitting HIV or STIs without the use of condoms</a:t>
            </a:r>
          </a:p>
          <a:p>
            <a:r>
              <a:rPr lang="en-US" dirty="0" smtClean="0"/>
              <a:t>Counsel women to stop the use of tobacco (both smoking and chewing), alcohol and other harmful substances </a:t>
            </a:r>
          </a:p>
          <a:p>
            <a:endParaRPr lang="en-US" dirty="0" smtClean="0"/>
          </a:p>
          <a:p>
            <a:pPr>
              <a:buNone/>
            </a:pPr>
            <a:r>
              <a:rPr lang="en-US" dirty="0" smtClean="0"/>
              <a: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182</a:t>
            </a:fld>
            <a:endParaRPr lang="en-US"/>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609600"/>
            <a:ext cx="8229600" cy="6019800"/>
          </a:xfrm>
        </p:spPr>
        <p:txBody>
          <a:bodyPr>
            <a:normAutofit fontScale="92500" lnSpcReduction="10000"/>
          </a:bodyPr>
          <a:lstStyle/>
          <a:p>
            <a:r>
              <a:rPr lang="en-US" dirty="0" smtClean="0"/>
              <a:t>Counsel on breast-feeding of the last born child</a:t>
            </a:r>
          </a:p>
          <a:p>
            <a:r>
              <a:rPr lang="en-US" dirty="0" smtClean="0"/>
              <a:t> when to stop breast-feeding, generally until seven months gestation (but avoid breastfeeding if there is history of habitual abortion) </a:t>
            </a:r>
          </a:p>
          <a:p>
            <a:r>
              <a:rPr lang="en-US" dirty="0" smtClean="0"/>
              <a:t>Counsel on exclusive and early initiation of breast-feeding (alternative options will be discussed in other chapters) </a:t>
            </a:r>
          </a:p>
          <a:p>
            <a:r>
              <a:rPr lang="en-US" dirty="0" smtClean="0"/>
              <a:t>Counsel on the signs of labour (contractions, vaginal discharge, lower abdominal pains) </a:t>
            </a:r>
          </a:p>
          <a:p>
            <a:r>
              <a:rPr lang="en-US" dirty="0" smtClean="0"/>
              <a:t>In case of an emergency home delivery the mother should be encouraged to visit the health </a:t>
            </a:r>
            <a:r>
              <a:rPr lang="en-US" dirty="0" err="1" smtClean="0"/>
              <a:t>facilitywithin</a:t>
            </a:r>
            <a:r>
              <a:rPr lang="en-US" dirty="0" smtClean="0"/>
              <a:t> 48 hrs for a postnatal check-up </a:t>
            </a:r>
          </a:p>
          <a:p>
            <a:pPr>
              <a:buNone/>
            </a:pPr>
            <a:r>
              <a:rPr lang="en-US" dirty="0" smtClean="0"/>
              <a: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183</a:t>
            </a:fld>
            <a:endParaRPr 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a:bodyPr>
          <a:lstStyle/>
          <a:p>
            <a:r>
              <a:rPr lang="en-US" dirty="0" smtClean="0"/>
              <a:t>Request the woman to record when she notes the first foetal movement </a:t>
            </a:r>
          </a:p>
          <a:p>
            <a:r>
              <a:rPr lang="en-US" dirty="0" smtClean="0"/>
              <a:t>Questions &amp; answers: time for free communication </a:t>
            </a:r>
          </a:p>
          <a:p>
            <a:r>
              <a:rPr lang="en-US" dirty="0" smtClean="0"/>
              <a:t>Advise the woman to bring her partner (or a family member or friend) to later ANC visits so that they can be involved in the activities and can learn how to support the woman throughout her pregnancy, childbirth and postnatal period </a:t>
            </a:r>
          </a:p>
          <a:p>
            <a:r>
              <a:rPr lang="en-US" dirty="0" smtClean="0"/>
              <a:t>Schedule appointment as per recommendations (state date, and hour). </a:t>
            </a:r>
          </a:p>
          <a:p>
            <a:r>
              <a:rPr lang="en-US" dirty="0" smtClean="0"/>
              <a:t>This should be written in the woman’s antenatal card and in the clinic’s appointment book.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184</a:t>
            </a:fld>
            <a:endParaRPr lang="en-US"/>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None/>
            </a:pPr>
            <a:r>
              <a:rPr lang="en-US" b="1" i="1" dirty="0" smtClean="0"/>
              <a:t>I) Maintain complete records </a:t>
            </a:r>
            <a:endParaRPr lang="en-US" dirty="0" smtClean="0"/>
          </a:p>
          <a:p>
            <a:r>
              <a:rPr lang="en-US" dirty="0" smtClean="0"/>
              <a:t>Complete clinic record.</a:t>
            </a:r>
          </a:p>
          <a:p>
            <a:r>
              <a:rPr lang="en-US" dirty="0" smtClean="0"/>
              <a:t> Give the ANC card/ mother child booklet to the patient and explain her to bring it with her to all appointments she may have with any health services</a:t>
            </a:r>
          </a:p>
          <a:p>
            <a:r>
              <a:rPr lang="en-US" b="1" dirty="0" smtClean="0"/>
              <a:t>Although every pregnancy is at risk, the following conditions require careful monitoring; 	</a:t>
            </a:r>
          </a:p>
          <a:p>
            <a:pPr>
              <a:buNone/>
            </a:pPr>
            <a:r>
              <a:rPr lang="en-US" dirty="0" smtClean="0"/>
              <a:t>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185</a:t>
            </a:fld>
            <a:endParaRPr lang="en-US"/>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r>
              <a:rPr lang="en-US" dirty="0" smtClean="0"/>
              <a:t>Poor obstetrical history </a:t>
            </a:r>
          </a:p>
          <a:p>
            <a:r>
              <a:rPr lang="en-US" dirty="0" smtClean="0"/>
              <a:t> Strikingly short stature </a:t>
            </a:r>
          </a:p>
          <a:p>
            <a:r>
              <a:rPr lang="en-US" dirty="0" smtClean="0"/>
              <a:t> Very young maternal age (below 15 years) </a:t>
            </a:r>
          </a:p>
          <a:p>
            <a:r>
              <a:rPr lang="en-US" dirty="0" smtClean="0"/>
              <a:t>Nulliparity and grandmultiparity </a:t>
            </a:r>
          </a:p>
          <a:p>
            <a:r>
              <a:rPr lang="en-US" dirty="0" smtClean="0"/>
              <a:t>Size-date discrepancy </a:t>
            </a:r>
          </a:p>
          <a:p>
            <a:r>
              <a:rPr lang="en-US" dirty="0" smtClean="0"/>
              <a:t> Unwanted pregnancy </a:t>
            </a:r>
          </a:p>
          <a:p>
            <a:r>
              <a:rPr lang="en-US" dirty="0" smtClean="0"/>
              <a:t> Extreme social disruption or deprivation </a:t>
            </a:r>
          </a:p>
          <a:p>
            <a:r>
              <a:rPr lang="en-US" dirty="0" smtClean="0"/>
              <a:t>Preterm labour in previous pregnancy </a:t>
            </a:r>
          </a:p>
          <a:p>
            <a:r>
              <a:rPr lang="en-US" dirty="0" smtClean="0"/>
              <a:t> Multiple gestation </a:t>
            </a:r>
          </a:p>
          <a:p>
            <a:r>
              <a:rPr lang="en-US" dirty="0" smtClean="0"/>
              <a:t> Abnormal lie/presentation </a:t>
            </a:r>
          </a:p>
          <a:p>
            <a:r>
              <a:rPr lang="en-US" dirty="0" smtClean="0"/>
              <a:t> Previous uterine scar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186</a:t>
            </a:fld>
            <a:endParaRPr lang="en-US"/>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The second visit: </a:t>
            </a:r>
            <a:endParaRPr lang="en-US" dirty="0"/>
          </a:p>
        </p:txBody>
      </p:sp>
      <p:sp>
        <p:nvSpPr>
          <p:cNvPr id="3" name="Content Placeholder 2"/>
          <p:cNvSpPr>
            <a:spLocks noGrp="1"/>
          </p:cNvSpPr>
          <p:nvPr>
            <p:ph idx="1"/>
          </p:nvPr>
        </p:nvSpPr>
        <p:spPr>
          <a:xfrm>
            <a:off x="152400" y="685800"/>
            <a:ext cx="8839200" cy="6019800"/>
          </a:xfrm>
        </p:spPr>
        <p:txBody>
          <a:bodyPr>
            <a:normAutofit fontScale="92500" lnSpcReduction="20000"/>
          </a:bodyPr>
          <a:lstStyle/>
          <a:p>
            <a:pPr>
              <a:buNone/>
            </a:pPr>
            <a:r>
              <a:rPr lang="en-US" b="1" dirty="0" smtClean="0"/>
              <a:t>Contents of the second visit </a:t>
            </a:r>
          </a:p>
          <a:p>
            <a:pPr>
              <a:buNone/>
            </a:pPr>
            <a:r>
              <a:rPr lang="en-US" b="1" i="1" dirty="0" smtClean="0"/>
              <a:t>a) Obtain information on: </a:t>
            </a:r>
            <a:endParaRPr lang="en-US" dirty="0" smtClean="0"/>
          </a:p>
          <a:p>
            <a:r>
              <a:rPr lang="en-US" dirty="0" smtClean="0"/>
              <a:t>Personal history </a:t>
            </a:r>
          </a:p>
          <a:p>
            <a:pPr>
              <a:buFont typeface="Wingdings" pitchFamily="2" charset="2"/>
              <a:buChar char="ü"/>
            </a:pPr>
            <a:r>
              <a:rPr lang="en-US" dirty="0" smtClean="0"/>
              <a:t> Note any changes since first visit </a:t>
            </a:r>
          </a:p>
          <a:p>
            <a:pPr>
              <a:buFont typeface="Wingdings" pitchFamily="2" charset="2"/>
              <a:buChar char="ü"/>
            </a:pPr>
            <a:r>
              <a:rPr lang="en-US" dirty="0" smtClean="0"/>
              <a:t> Check-up on habits: smoking, alcohol, other </a:t>
            </a:r>
          </a:p>
          <a:p>
            <a:r>
              <a:rPr lang="en-US" dirty="0" smtClean="0"/>
              <a:t>Present pregnancy </a:t>
            </a:r>
          </a:p>
          <a:p>
            <a:pPr>
              <a:buFont typeface="Wingdings" pitchFamily="2" charset="2"/>
              <a:buChar char="ü"/>
            </a:pPr>
            <a:r>
              <a:rPr lang="en-US" dirty="0" smtClean="0"/>
              <a:t>Note abnormal changes in body features or physical capacity (e.g. peripheral swelling, shortness of breath), observed by the woman herself, by her partner, or other family members </a:t>
            </a:r>
          </a:p>
          <a:p>
            <a:pPr>
              <a:buFont typeface="Wingdings" pitchFamily="2" charset="2"/>
              <a:buChar char="ü"/>
            </a:pPr>
            <a:r>
              <a:rPr lang="en-US" dirty="0" smtClean="0"/>
              <a:t> Record symptoms and events since first visit: e.g. pain, bleeding, vaginal discharge (amniotic fluid or any other), and manage appropriately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187</a:t>
            </a:fld>
            <a:endParaRPr lang="en-US"/>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ü"/>
            </a:pPr>
            <a:r>
              <a:rPr lang="en-US" dirty="0" smtClean="0"/>
              <a:t> Check for signs and symptoms of anaemia. </a:t>
            </a:r>
          </a:p>
          <a:p>
            <a:pPr>
              <a:buFont typeface="Wingdings" pitchFamily="2" charset="2"/>
              <a:buChar char="ü"/>
            </a:pPr>
            <a:r>
              <a:rPr lang="en-US" dirty="0" smtClean="0"/>
              <a:t>Note foetal movements; record time of first recognition </a:t>
            </a:r>
          </a:p>
          <a:p>
            <a:pPr>
              <a:buFont typeface="Wingdings" pitchFamily="2" charset="2"/>
              <a:buChar char="ü"/>
            </a:pPr>
            <a:r>
              <a:rPr lang="en-US" dirty="0" smtClean="0"/>
              <a:t> Review the individualized birth plan </a:t>
            </a:r>
          </a:p>
          <a:p>
            <a:r>
              <a:rPr lang="en-US" dirty="0" smtClean="0"/>
              <a:t>Obstetric history </a:t>
            </a:r>
          </a:p>
          <a:p>
            <a:pPr>
              <a:buFont typeface="Wingdings" pitchFamily="2" charset="2"/>
              <a:buChar char="ü"/>
            </a:pPr>
            <a:r>
              <a:rPr lang="en-US" dirty="0" smtClean="0"/>
              <a:t> Review relevant issues of obstetric history as recorded at first visit. </a:t>
            </a:r>
          </a:p>
          <a:p>
            <a:r>
              <a:rPr lang="en-US" dirty="0" smtClean="0"/>
              <a:t>Medical history </a:t>
            </a:r>
          </a:p>
          <a:p>
            <a:pPr>
              <a:buFont typeface="Wingdings" pitchFamily="2" charset="2"/>
              <a:buChar char="ü"/>
            </a:pPr>
            <a:r>
              <a:rPr lang="en-US" dirty="0" smtClean="0"/>
              <a:t> Review relevant issues of medical history as recorded at first visit </a:t>
            </a:r>
          </a:p>
          <a:p>
            <a:pPr>
              <a:buFont typeface="Wingdings" pitchFamily="2" charset="2"/>
              <a:buChar char="ü"/>
            </a:pPr>
            <a:r>
              <a:rPr lang="en-US" dirty="0" smtClean="0"/>
              <a:t> Note any inter-current diseases, injuries, or other conditions since first visit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188</a:t>
            </a:fld>
            <a:endParaRPr 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ü"/>
            </a:pPr>
            <a:r>
              <a:rPr lang="en-US" dirty="0" smtClean="0"/>
              <a:t>Note intake of medicines, e.g. anti-TB, ARTs and check on compliance </a:t>
            </a:r>
          </a:p>
          <a:p>
            <a:pPr>
              <a:buFont typeface="Wingdings" pitchFamily="2" charset="2"/>
              <a:buChar char="ü"/>
            </a:pPr>
            <a:r>
              <a:rPr lang="en-US" dirty="0" smtClean="0"/>
              <a:t> Iron and folate intake: check on compliance </a:t>
            </a:r>
          </a:p>
          <a:p>
            <a:pPr>
              <a:buFont typeface="Wingdings" pitchFamily="2" charset="2"/>
              <a:buChar char="ü"/>
            </a:pPr>
            <a:r>
              <a:rPr lang="en-US" dirty="0" smtClean="0"/>
              <a:t> Note other medical consultations, hospitalization or sick-leave since last visit </a:t>
            </a:r>
          </a:p>
          <a:p>
            <a:pPr>
              <a:buNone/>
            </a:pPr>
            <a:r>
              <a:rPr lang="en-US" b="1" i="1" dirty="0" smtClean="0"/>
              <a:t>b) Perform physical examination </a:t>
            </a:r>
            <a:endParaRPr lang="en-US" dirty="0" smtClean="0"/>
          </a:p>
          <a:p>
            <a:pPr>
              <a:buFont typeface="Wingdings" pitchFamily="2" charset="2"/>
              <a:buChar char="ü"/>
            </a:pPr>
            <a:r>
              <a:rPr lang="en-US" dirty="0" smtClean="0"/>
              <a:t>Measure blood pressure and pulse </a:t>
            </a:r>
          </a:p>
          <a:p>
            <a:pPr>
              <a:buFont typeface="Wingdings" pitchFamily="2" charset="2"/>
              <a:buChar char="ü"/>
            </a:pPr>
            <a:r>
              <a:rPr lang="en-US" dirty="0" smtClean="0"/>
              <a:t>Fundal height </a:t>
            </a:r>
          </a:p>
          <a:p>
            <a:pPr>
              <a:buFont typeface="Wingdings" pitchFamily="2" charset="2"/>
              <a:buChar char="ü"/>
            </a:pPr>
            <a:r>
              <a:rPr lang="en-US" dirty="0" smtClean="0"/>
              <a:t>Oedema </a:t>
            </a:r>
          </a:p>
          <a:p>
            <a:pPr>
              <a:buFont typeface="Wingdings" pitchFamily="2" charset="2"/>
              <a:buChar char="ü"/>
            </a:pPr>
            <a:r>
              <a:rPr lang="en-US" dirty="0" smtClean="0"/>
              <a:t>Other signs of disease: shortness of breath, coughing, others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189</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b="1" u="sng" dirty="0" smtClean="0"/>
              <a:t>Infant mortality rate</a:t>
            </a:r>
          </a:p>
          <a:p>
            <a:pPr>
              <a:buNone/>
            </a:pPr>
            <a:r>
              <a:rPr lang="en-US" dirty="0" smtClean="0"/>
              <a:t>The number of deaths registered during the year of infants dying under one year of age per 1000 registered live and births in the year</a:t>
            </a:r>
          </a:p>
          <a:p>
            <a:pPr>
              <a:buNone/>
            </a:pPr>
            <a:r>
              <a:rPr lang="en-US" dirty="0" smtClean="0"/>
              <a:t>      no. of infant deathsX1000÷no of </a:t>
            </a:r>
            <a:r>
              <a:rPr lang="en-US" smtClean="0"/>
              <a:t>live births</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a:t>
            </a:fld>
            <a:endParaRPr lang="en-US"/>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85800"/>
            <a:ext cx="8839200" cy="5943600"/>
          </a:xfrm>
        </p:spPr>
        <p:txBody>
          <a:bodyPr>
            <a:normAutofit/>
          </a:bodyPr>
          <a:lstStyle/>
          <a:p>
            <a:r>
              <a:rPr lang="en-US" dirty="0" smtClean="0"/>
              <a:t>Vaginal examination, do only if indicated. </a:t>
            </a:r>
          </a:p>
          <a:p>
            <a:r>
              <a:rPr lang="en-US" dirty="0" smtClean="0"/>
              <a:t>If patient is bleeding or spotting, do not perform vaginal examination but refer for further management. </a:t>
            </a:r>
          </a:p>
          <a:p>
            <a:pPr>
              <a:buNone/>
            </a:pPr>
            <a:r>
              <a:rPr lang="en-US" b="1" i="1" dirty="0" smtClean="0"/>
              <a:t>c) Perform the following tests: </a:t>
            </a:r>
          </a:p>
          <a:p>
            <a:r>
              <a:rPr lang="en-US" dirty="0" smtClean="0"/>
              <a:t>Urine: repeat multiple dipstick test to detect urinary-tract infection, proteinuria, and sugar </a:t>
            </a:r>
          </a:p>
          <a:p>
            <a:r>
              <a:rPr lang="en-US" dirty="0" smtClean="0"/>
              <a:t>Blood: repeat Hb if Hb at first visit was below 7.0 g/m1 or signs of anaemia are detected on examination. </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190</a:t>
            </a:fld>
            <a:endParaRPr lang="en-US"/>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a:buNone/>
            </a:pPr>
            <a:r>
              <a:rPr lang="en-US" b="1" i="1" dirty="0" smtClean="0"/>
              <a:t>d) Implement the following interventions: </a:t>
            </a:r>
          </a:p>
          <a:p>
            <a:r>
              <a:rPr lang="en-US" dirty="0" smtClean="0"/>
              <a:t>Iron</a:t>
            </a:r>
          </a:p>
          <a:p>
            <a:pPr>
              <a:buFont typeface="Wingdings" pitchFamily="2" charset="2"/>
              <a:buChar char="ü"/>
            </a:pPr>
            <a:r>
              <a:rPr lang="en-US" dirty="0" smtClean="0"/>
              <a:t> continue if Hb is &lt;7.0 g/ml, consider further investigations </a:t>
            </a:r>
          </a:p>
          <a:p>
            <a:r>
              <a:rPr lang="en-US" dirty="0" smtClean="0"/>
              <a:t>If bacteriuria was treated at first visit and test is still positive, consider culture, change treatment and/or refer </a:t>
            </a:r>
          </a:p>
          <a:p>
            <a:r>
              <a:rPr lang="en-US" dirty="0" smtClean="0"/>
              <a:t>Tetanus toxoid in line with national guidelines </a:t>
            </a:r>
          </a:p>
          <a:p>
            <a:r>
              <a:rPr lang="en-US" dirty="0" smtClean="0"/>
              <a:t> In malaria endemic areas, administer sufadoxine/</a:t>
            </a:r>
            <a:r>
              <a:rPr lang="en-US" dirty="0" err="1" smtClean="0"/>
              <a:t>pyrimethamine</a:t>
            </a:r>
            <a:r>
              <a:rPr lang="en-US" dirty="0" smtClean="0"/>
              <a:t> as per national guidelines </a:t>
            </a:r>
          </a:p>
          <a:p>
            <a:r>
              <a:rPr lang="en-US" dirty="0" smtClean="0"/>
              <a:t>Administer mebendazole 500mg stat after 1st trimester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191</a:t>
            </a:fld>
            <a:endParaRPr lang="en-US"/>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b="1" i="1" dirty="0" smtClean="0"/>
              <a:t>e) Re-assess for complications and possible referral</a:t>
            </a:r>
            <a:endParaRPr lang="en-US" dirty="0" smtClean="0"/>
          </a:p>
          <a:p>
            <a:r>
              <a:rPr lang="en-US" dirty="0" smtClean="0"/>
              <a:t>Reassess whether the woman has developed any new complications since first visit, and refer/manage appropriately </a:t>
            </a:r>
          </a:p>
          <a:p>
            <a:pPr>
              <a:buFont typeface="Wingdings" pitchFamily="2" charset="2"/>
              <a:buChar char="ü"/>
            </a:pPr>
            <a:r>
              <a:rPr lang="en-US" dirty="0" smtClean="0"/>
              <a:t> Hb &lt;7.0 g/ml at first and present (second) visit  </a:t>
            </a:r>
          </a:p>
          <a:p>
            <a:pPr>
              <a:buFont typeface="Wingdings" pitchFamily="2" charset="2"/>
              <a:buChar char="ü"/>
            </a:pPr>
            <a:r>
              <a:rPr lang="en-US" dirty="0" smtClean="0"/>
              <a:t>APH / spotting </a:t>
            </a:r>
          </a:p>
          <a:p>
            <a:pPr>
              <a:buFont typeface="Wingdings" pitchFamily="2" charset="2"/>
              <a:buChar char="ü"/>
            </a:pPr>
            <a:r>
              <a:rPr lang="en-US" dirty="0" smtClean="0"/>
              <a:t> high blood pressure (&gt;140/90 mm Hg): </a:t>
            </a:r>
          </a:p>
          <a:p>
            <a:pPr>
              <a:buFont typeface="Wingdings" pitchFamily="2" charset="2"/>
              <a:buChar char="ü"/>
            </a:pPr>
            <a:r>
              <a:rPr lang="en-US" dirty="0" smtClean="0"/>
              <a:t> foetal growth restriction </a:t>
            </a:r>
          </a:p>
          <a:p>
            <a:pPr>
              <a:buFont typeface="Wingdings" pitchFamily="2" charset="2"/>
              <a:buChar char="ü"/>
            </a:pPr>
            <a:r>
              <a:rPr lang="en-US" dirty="0" smtClean="0"/>
              <a:t> gestation diabetes </a:t>
            </a:r>
          </a:p>
          <a:p>
            <a:pPr>
              <a:buFont typeface="Wingdings" pitchFamily="2" charset="2"/>
              <a:buChar char="ü"/>
            </a:pPr>
            <a:r>
              <a:rPr lang="en-US" dirty="0" smtClean="0"/>
              <a:t> reduced foetal movement </a:t>
            </a:r>
          </a:p>
          <a:p>
            <a:pPr>
              <a:buNone/>
            </a:pPr>
            <a:endParaRPr lang="en-US" dirty="0" smtClean="0"/>
          </a:p>
          <a:p>
            <a:pPr>
              <a:buNone/>
            </a:pPr>
            <a:endParaRPr lang="en-US" b="1" i="1" dirty="0" smtClean="0"/>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192</a:t>
            </a:fld>
            <a:endParaRPr lang="en-US"/>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ü"/>
            </a:pPr>
            <a:r>
              <a:rPr lang="en-US" dirty="0" smtClean="0"/>
              <a:t>Polyhydramnios </a:t>
            </a:r>
          </a:p>
          <a:p>
            <a:pPr>
              <a:buFont typeface="Wingdings" pitchFamily="2" charset="2"/>
              <a:buChar char="ü"/>
            </a:pPr>
            <a:r>
              <a:rPr lang="en-US" dirty="0" smtClean="0"/>
              <a:t>malnutrition </a:t>
            </a:r>
          </a:p>
          <a:p>
            <a:pPr>
              <a:buFont typeface="Wingdings" pitchFamily="2" charset="2"/>
              <a:buChar char="ü"/>
            </a:pPr>
            <a:r>
              <a:rPr lang="en-US" dirty="0" smtClean="0"/>
              <a:t> opportunistic infections </a:t>
            </a:r>
          </a:p>
          <a:p>
            <a:pPr>
              <a:buFont typeface="Wingdings" pitchFamily="2" charset="2"/>
              <a:buChar char="ü"/>
            </a:pPr>
            <a:r>
              <a:rPr lang="en-US" dirty="0" smtClean="0"/>
              <a:t> any other alarming symptoms or signs</a:t>
            </a:r>
          </a:p>
          <a:p>
            <a:pPr>
              <a:buNone/>
            </a:pPr>
            <a:r>
              <a:rPr lang="en-US" b="1" i="1" dirty="0" smtClean="0"/>
              <a:t> f) Advice, questions and answers, and scheduling the next appointment </a:t>
            </a:r>
          </a:p>
          <a:p>
            <a:pPr>
              <a:buFont typeface="Wingdings" pitchFamily="2" charset="2"/>
              <a:buChar char="ü"/>
            </a:pPr>
            <a:r>
              <a:rPr lang="en-US" dirty="0" smtClean="0"/>
              <a:t>Repeat all the advice given at the first visit</a:t>
            </a:r>
          </a:p>
          <a:p>
            <a:pPr>
              <a:buFont typeface="Wingdings" pitchFamily="2" charset="2"/>
              <a:buChar char="ü"/>
            </a:pPr>
            <a:r>
              <a:rPr lang="en-US" dirty="0" smtClean="0"/>
              <a:t>Questions &amp; answers: time for free communication </a:t>
            </a:r>
          </a:p>
          <a:p>
            <a:pPr>
              <a:buFont typeface="Wingdings" pitchFamily="2" charset="2"/>
              <a:buChar char="ü"/>
            </a:pPr>
            <a:r>
              <a:rPr lang="en-US" dirty="0" smtClean="0"/>
              <a:t>Schedule the next appointment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193</a:t>
            </a:fld>
            <a:endParaRPr lang="en-US"/>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b="1" i="1" dirty="0" smtClean="0"/>
              <a:t>g) Maintain complete records </a:t>
            </a:r>
          </a:p>
          <a:p>
            <a:r>
              <a:rPr lang="en-US" dirty="0" smtClean="0"/>
              <a:t>Complete clinic record</a:t>
            </a:r>
          </a:p>
          <a:p>
            <a:r>
              <a:rPr lang="en-US" dirty="0" smtClean="0"/>
              <a:t> Give the ANC card /mother child booklet to the patient and advise her to bring it with her to all appointments she may have with any health services.</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194</a:t>
            </a:fld>
            <a:endParaRPr lang="en-US"/>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b="1" dirty="0" smtClean="0"/>
              <a:t>The third visit</a:t>
            </a:r>
            <a:endParaRPr lang="en-US" dirty="0"/>
          </a:p>
        </p:txBody>
      </p:sp>
      <p:sp>
        <p:nvSpPr>
          <p:cNvPr id="3" name="Content Placeholder 2"/>
          <p:cNvSpPr>
            <a:spLocks noGrp="1"/>
          </p:cNvSpPr>
          <p:nvPr>
            <p:ph idx="1"/>
          </p:nvPr>
        </p:nvSpPr>
        <p:spPr>
          <a:xfrm>
            <a:off x="152400" y="609600"/>
            <a:ext cx="8839200" cy="6096000"/>
          </a:xfrm>
        </p:spPr>
        <p:txBody>
          <a:bodyPr>
            <a:normAutofit fontScale="85000" lnSpcReduction="20000"/>
          </a:bodyPr>
          <a:lstStyle/>
          <a:p>
            <a:r>
              <a:rPr lang="en-US" b="1" dirty="0" smtClean="0"/>
              <a:t>Contents of the third visit </a:t>
            </a:r>
          </a:p>
          <a:p>
            <a:pPr>
              <a:buNone/>
            </a:pPr>
            <a:r>
              <a:rPr lang="en-US" b="1" i="1" dirty="0" smtClean="0"/>
              <a:t>a) Obtain information on: </a:t>
            </a:r>
          </a:p>
          <a:p>
            <a:pPr>
              <a:buFont typeface="Wingdings" pitchFamily="2" charset="2"/>
              <a:buChar char="Ø"/>
            </a:pPr>
            <a:r>
              <a:rPr lang="en-US" dirty="0" smtClean="0"/>
              <a:t>Personal history </a:t>
            </a:r>
          </a:p>
          <a:p>
            <a:pPr>
              <a:buFont typeface="Wingdings" pitchFamily="2" charset="2"/>
              <a:buChar char="ü"/>
            </a:pPr>
            <a:r>
              <a:rPr lang="en-US" dirty="0" smtClean="0"/>
              <a:t> Note any changes since second visit </a:t>
            </a:r>
          </a:p>
          <a:p>
            <a:r>
              <a:rPr lang="en-US" dirty="0" smtClean="0"/>
              <a:t> Check-up on habits: smoking, alcohol, other</a:t>
            </a:r>
          </a:p>
          <a:p>
            <a:r>
              <a:rPr lang="en-US" dirty="0" smtClean="0"/>
              <a:t>Present pregnancy </a:t>
            </a:r>
          </a:p>
          <a:p>
            <a:pPr>
              <a:buFont typeface="Wingdings" pitchFamily="2" charset="2"/>
              <a:buChar char="ü"/>
            </a:pPr>
            <a:r>
              <a:rPr lang="en-US" dirty="0" smtClean="0"/>
              <a:t> Note abnormal changes in body features or physical capacity e.g.</a:t>
            </a:r>
          </a:p>
          <a:p>
            <a:pPr>
              <a:buFont typeface="Wingdings" pitchFamily="2" charset="2"/>
              <a:buChar char="ü"/>
            </a:pPr>
            <a:r>
              <a:rPr lang="en-US" dirty="0" smtClean="0"/>
              <a:t> peripheral swelling</a:t>
            </a:r>
          </a:p>
          <a:p>
            <a:pPr>
              <a:buFont typeface="Wingdings" pitchFamily="2" charset="2"/>
              <a:buChar char="ü"/>
            </a:pPr>
            <a:r>
              <a:rPr lang="en-US" dirty="0" smtClean="0"/>
              <a:t> shortness of breath</a:t>
            </a:r>
          </a:p>
          <a:p>
            <a:pPr>
              <a:buFont typeface="Wingdings" pitchFamily="2" charset="2"/>
              <a:buChar char="ü"/>
            </a:pPr>
            <a:r>
              <a:rPr lang="en-US" dirty="0" smtClean="0"/>
              <a:t> observed by the woman herself, by her partner, or other family members </a:t>
            </a:r>
          </a:p>
          <a:p>
            <a:pPr>
              <a:buNone/>
            </a:pPr>
            <a:r>
              <a:rPr lang="en-US" dirty="0" smtClean="0"/>
              <a: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195</a:t>
            </a:fld>
            <a:endParaRPr lang="en-US"/>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Record symptoms and events since second visit: e.g. pain, bleeding, vaginal discharge (amniotic fluid or any other), and manage appropriately </a:t>
            </a:r>
          </a:p>
          <a:p>
            <a:pPr>
              <a:buFont typeface="Wingdings" pitchFamily="2" charset="2"/>
              <a:buChar char="ü"/>
            </a:pPr>
            <a:r>
              <a:rPr lang="en-US" dirty="0" smtClean="0"/>
              <a:t> Check for signs and symptoms of anaemia. </a:t>
            </a:r>
          </a:p>
          <a:p>
            <a:pPr>
              <a:buFont typeface="Wingdings" pitchFamily="2" charset="2"/>
              <a:buChar char="ü"/>
            </a:pPr>
            <a:r>
              <a:rPr lang="en-US" dirty="0" smtClean="0"/>
              <a:t> Note foetal movements </a:t>
            </a:r>
          </a:p>
          <a:p>
            <a:r>
              <a:rPr lang="en-US" dirty="0" smtClean="0"/>
              <a:t> Review the individualized birth plan</a:t>
            </a:r>
          </a:p>
          <a:p>
            <a:r>
              <a:rPr lang="en-US" dirty="0" smtClean="0"/>
              <a:t>Obstetric history </a:t>
            </a:r>
          </a:p>
          <a:p>
            <a:r>
              <a:rPr lang="en-US" dirty="0" smtClean="0"/>
              <a:t> Review relevant issues of obstetric history as recorded at first visit.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196</a:t>
            </a:fld>
            <a:endParaRPr lang="en-US"/>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Medical history </a:t>
            </a:r>
          </a:p>
          <a:p>
            <a:pPr>
              <a:buFont typeface="Wingdings" pitchFamily="2" charset="2"/>
              <a:buChar char="ü"/>
            </a:pPr>
            <a:r>
              <a:rPr lang="en-US" dirty="0" smtClean="0"/>
              <a:t>Review relevant issues of medical history as recorded at first and second visit </a:t>
            </a:r>
          </a:p>
          <a:p>
            <a:pPr>
              <a:buFont typeface="Wingdings" pitchFamily="2" charset="2"/>
              <a:buChar char="ü"/>
            </a:pPr>
            <a:r>
              <a:rPr lang="en-US" dirty="0" smtClean="0"/>
              <a:t> Note any inter-current diseases, injuries, or other conditions since second visit </a:t>
            </a:r>
          </a:p>
          <a:p>
            <a:pPr>
              <a:buFont typeface="Wingdings" pitchFamily="2" charset="2"/>
              <a:buChar char="ü"/>
            </a:pPr>
            <a:r>
              <a:rPr lang="en-US" dirty="0" smtClean="0"/>
              <a:t> Note intake of medicines, e.g. anti-TB, ARTs and check on compliance </a:t>
            </a:r>
          </a:p>
          <a:p>
            <a:pPr>
              <a:buFont typeface="Wingdings" pitchFamily="2" charset="2"/>
              <a:buChar char="ü"/>
            </a:pPr>
            <a:r>
              <a:rPr lang="en-US" dirty="0" smtClean="0"/>
              <a:t> Iron and folate intake: check on compliance </a:t>
            </a:r>
          </a:p>
          <a:p>
            <a:pPr>
              <a:buFont typeface="Wingdings" pitchFamily="2" charset="2"/>
              <a:buChar char="ü"/>
            </a:pPr>
            <a:r>
              <a:rPr lang="en-US" dirty="0" smtClean="0"/>
              <a:t> Note other medical consultations, hospitalization or sick-leave since last visit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197</a:t>
            </a:fld>
            <a:endParaRPr lang="en-US"/>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b="1" i="1" dirty="0" smtClean="0"/>
              <a:t>b) Perform physical examination </a:t>
            </a:r>
          </a:p>
          <a:p>
            <a:r>
              <a:rPr lang="en-US" dirty="0" smtClean="0"/>
              <a:t>Measure blood pressure and pulse </a:t>
            </a:r>
          </a:p>
          <a:p>
            <a:r>
              <a:rPr lang="en-US" dirty="0" smtClean="0"/>
              <a:t>Fundal height </a:t>
            </a:r>
          </a:p>
          <a:p>
            <a:r>
              <a:rPr lang="en-US" dirty="0" smtClean="0"/>
              <a:t>Palpate abdomen for multiple pregnancy </a:t>
            </a:r>
          </a:p>
          <a:p>
            <a:r>
              <a:rPr lang="en-US" dirty="0" smtClean="0"/>
              <a:t>Oedema </a:t>
            </a:r>
          </a:p>
          <a:p>
            <a:r>
              <a:rPr lang="en-US" dirty="0" smtClean="0"/>
              <a:t>Other signs of disease: shortness of breath, coughing, others. </a:t>
            </a:r>
          </a:p>
          <a:p>
            <a:r>
              <a:rPr lang="en-US" dirty="0" smtClean="0"/>
              <a:t>Vaginal examination: do only if indicated. If patient is bleeding or spotting, do not perform vaginal examination but refer for further management. </a:t>
            </a:r>
          </a:p>
          <a:p>
            <a:endParaRPr lang="en-US"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198</a:t>
            </a:fld>
            <a:endParaRPr lang="en-US"/>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a:buNone/>
            </a:pPr>
            <a:r>
              <a:rPr lang="en-US" b="1" i="1" dirty="0" smtClean="0"/>
              <a:t>c) Perform  the following tests: </a:t>
            </a:r>
          </a:p>
          <a:p>
            <a:r>
              <a:rPr lang="en-US" dirty="0" smtClean="0"/>
              <a:t>Urine</a:t>
            </a:r>
          </a:p>
          <a:p>
            <a:pPr>
              <a:buFont typeface="Wingdings" pitchFamily="2" charset="2"/>
              <a:buChar char="ü"/>
            </a:pPr>
            <a:r>
              <a:rPr lang="en-US" dirty="0" smtClean="0"/>
              <a:t> repeat multiple dipstick test to detect urinary-tract infection, proteinuria, and sugar </a:t>
            </a:r>
          </a:p>
          <a:p>
            <a:r>
              <a:rPr lang="en-US" dirty="0" smtClean="0"/>
              <a:t>Blood</a:t>
            </a:r>
          </a:p>
          <a:p>
            <a:pPr>
              <a:buFont typeface="Wingdings" pitchFamily="2" charset="2"/>
              <a:buChar char="ü"/>
            </a:pPr>
            <a:r>
              <a:rPr lang="en-US" dirty="0" smtClean="0"/>
              <a:t>repeat Hb if Hb at first visit was below 7.0 g/m1 or signs of anaemia are detected on examination. </a:t>
            </a:r>
          </a:p>
          <a:p>
            <a:pPr>
              <a:buNone/>
            </a:pPr>
            <a:r>
              <a:rPr lang="en-US" b="1" i="1" dirty="0" smtClean="0"/>
              <a:t>d) Implement the following interventions: </a:t>
            </a:r>
            <a:endParaRPr lang="en-US" dirty="0" smtClean="0"/>
          </a:p>
          <a:p>
            <a:r>
              <a:rPr lang="en-US" dirty="0" smtClean="0"/>
              <a:t>Iron</a:t>
            </a:r>
          </a:p>
          <a:p>
            <a:pPr>
              <a:buFont typeface="Wingdings" pitchFamily="2" charset="2"/>
              <a:buChar char="ü"/>
            </a:pPr>
            <a:r>
              <a:rPr lang="en-US" dirty="0" smtClean="0"/>
              <a:t> continue</a:t>
            </a:r>
          </a:p>
          <a:p>
            <a:pPr>
              <a:buFont typeface="Wingdings" pitchFamily="2" charset="2"/>
              <a:buChar char="ü"/>
            </a:pPr>
            <a:r>
              <a:rPr lang="en-US" dirty="0" smtClean="0"/>
              <a:t> if Hb is &lt;7.0 g/ml, consider further investigations </a:t>
            </a:r>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199</a:t>
            </a:fld>
            <a:endParaRPr lang="en-US"/>
          </a:p>
        </p:txBody>
      </p:sp>
      <p:sp>
        <p:nvSpPr>
          <p:cNvPr id="5" name="Rectangle 4"/>
          <p:cNvSpPr/>
          <p:nvPr/>
        </p:nvSpPr>
        <p:spPr>
          <a:xfrm>
            <a:off x="3444576" y="3244334"/>
            <a:ext cx="237566" cy="369332"/>
          </a:xfrm>
          <a:prstGeom prst="rect">
            <a:avLst/>
          </a:prstGeom>
        </p:spPr>
        <p:txBody>
          <a:bodyPr wrap="none">
            <a:spAutoFit/>
          </a:bodyPr>
          <a:lstStyle/>
          <a:p>
            <a:r>
              <a:rPr lang="en-US" b="1" i="1"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762000"/>
            <a:ext cx="8839200" cy="5867400"/>
          </a:xfrm>
        </p:spPr>
        <p:txBody>
          <a:bodyPr/>
          <a:lstStyle/>
          <a:p>
            <a:pPr>
              <a:buFont typeface="Wingdings" pitchFamily="2" charset="2"/>
              <a:buChar char="Ø"/>
            </a:pPr>
            <a:r>
              <a:rPr lang="en-US" b="1" u="sng" dirty="0" smtClean="0"/>
              <a:t>Abortion(miscarriage)</a:t>
            </a:r>
          </a:p>
          <a:p>
            <a:pPr>
              <a:buNone/>
            </a:pPr>
            <a:r>
              <a:rPr lang="en-US" dirty="0" smtClean="0"/>
              <a:t>Expulsion of the products of conception before20th week of gestation either through uneventful termination or eventful</a:t>
            </a:r>
          </a:p>
          <a:p>
            <a:pPr>
              <a:buFont typeface="Wingdings" pitchFamily="2" charset="2"/>
              <a:buChar char="Ø"/>
            </a:pPr>
            <a:r>
              <a:rPr lang="en-US" b="1" u="sng" dirty="0" smtClean="0"/>
              <a:t>L.m.p.</a:t>
            </a:r>
          </a:p>
          <a:p>
            <a:pPr>
              <a:buNone/>
            </a:pPr>
            <a:r>
              <a:rPr lang="en-US" dirty="0" smtClean="0"/>
              <a:t>The first day of the last normal menstrual flow</a:t>
            </a:r>
          </a:p>
          <a:p>
            <a:pPr>
              <a:buFont typeface="Wingdings" pitchFamily="2" charset="2"/>
              <a:buChar char="Ø"/>
            </a:pPr>
            <a:r>
              <a:rPr lang="en-US" b="1" u="sng" dirty="0" smtClean="0"/>
              <a:t>Gestation</a:t>
            </a:r>
          </a:p>
          <a:p>
            <a:pPr>
              <a:buNone/>
            </a:pPr>
            <a:r>
              <a:rPr lang="en-US" dirty="0" smtClean="0"/>
              <a:t>Pregnancy, gestation period of pregnancy which is calculated by adding 7 days to the first day of </a:t>
            </a:r>
            <a:r>
              <a:rPr lang="en-US" dirty="0" err="1" smtClean="0"/>
              <a:t>l.m.p</a:t>
            </a:r>
            <a:r>
              <a:rPr lang="en-US" dirty="0" smtClean="0"/>
              <a:t> to get the expected date of delivery.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457199"/>
          </a:xfrm>
        </p:spPr>
        <p:txBody>
          <a:bodyPr>
            <a:normAutofit fontScale="90000"/>
          </a:bodyPr>
          <a:lstStyle/>
          <a:p>
            <a:r>
              <a:rPr lang="en-US" b="1" u="sng" dirty="0" smtClean="0"/>
              <a:t>PRECONCEPTION CARE </a:t>
            </a:r>
            <a:endParaRPr lang="en-US" u="sng" dirty="0"/>
          </a:p>
        </p:txBody>
      </p:sp>
      <p:sp>
        <p:nvSpPr>
          <p:cNvPr id="3" name="Subtitle 2"/>
          <p:cNvSpPr>
            <a:spLocks noGrp="1"/>
          </p:cNvSpPr>
          <p:nvPr>
            <p:ph type="subTitle" idx="1"/>
          </p:nvPr>
        </p:nvSpPr>
        <p:spPr>
          <a:xfrm>
            <a:off x="228600" y="609600"/>
            <a:ext cx="7543800" cy="6019800"/>
          </a:xfrm>
        </p:spPr>
        <p:txBody>
          <a:bodyPr>
            <a:normAutofit fontScale="77500" lnSpcReduction="20000"/>
          </a:bodyPr>
          <a:lstStyle/>
          <a:p>
            <a:r>
              <a:rPr lang="en-US" b="1" u="sng" dirty="0" smtClean="0">
                <a:solidFill>
                  <a:schemeClr val="tx1"/>
                </a:solidFill>
              </a:rPr>
              <a:t>Definition</a:t>
            </a:r>
          </a:p>
          <a:p>
            <a:pPr>
              <a:buFont typeface="Arial" pitchFamily="34" charset="0"/>
              <a:buChar char="•"/>
            </a:pPr>
            <a:r>
              <a:rPr lang="en-US" sz="3800" dirty="0" smtClean="0">
                <a:solidFill>
                  <a:schemeClr val="tx1"/>
                </a:solidFill>
              </a:rPr>
              <a:t>This is a set of interventions that identify and modify biomedical, behavioural, and social risks to a woman’s health and future pregnancies.</a:t>
            </a:r>
          </a:p>
          <a:p>
            <a:pPr>
              <a:buFont typeface="Arial" pitchFamily="34" charset="0"/>
              <a:buChar char="•"/>
            </a:pPr>
            <a:r>
              <a:rPr lang="en-US" sz="3800" dirty="0" smtClean="0">
                <a:solidFill>
                  <a:schemeClr val="tx1"/>
                </a:solidFill>
              </a:rPr>
              <a:t> It includes health promotion, prevention and management of any pre existing conditions ; </a:t>
            </a:r>
          </a:p>
          <a:p>
            <a:pPr>
              <a:buFont typeface="Wingdings" pitchFamily="2" charset="2"/>
              <a:buChar char="ü"/>
            </a:pPr>
            <a:r>
              <a:rPr lang="en-US" sz="3800" dirty="0" smtClean="0">
                <a:solidFill>
                  <a:schemeClr val="tx1"/>
                </a:solidFill>
              </a:rPr>
              <a:t>emphasizing health issues that require action before conception or very early in pregnancy for maximal impact. </a:t>
            </a:r>
          </a:p>
          <a:p>
            <a:pPr>
              <a:buFont typeface="Wingdings" pitchFamily="2" charset="2"/>
              <a:buChar char="ü"/>
            </a:pPr>
            <a:r>
              <a:rPr lang="en-US" sz="3800" dirty="0" smtClean="0">
                <a:solidFill>
                  <a:schemeClr val="tx1"/>
                </a:solidFill>
              </a:rPr>
              <a:t>The target population for pre conception care is women of reproductive age (WRA – 15 to 49 years), although men are also targeted by several components of pre conception care. (</a:t>
            </a:r>
            <a:r>
              <a:rPr lang="en-US" sz="3800" i="1" dirty="0" smtClean="0">
                <a:solidFill>
                  <a:schemeClr val="tx1"/>
                </a:solidFill>
              </a:rPr>
              <a:t>Recommendations to improve pre conception health and health care- CDC) </a:t>
            </a:r>
            <a:endParaRPr lang="en-US" sz="3800" b="1" u="sng" dirty="0" smtClean="0">
              <a:solidFill>
                <a:schemeClr val="tx1"/>
              </a:solidFill>
            </a:endParaRPr>
          </a:p>
          <a:p>
            <a:endParaRPr lang="en-US" b="1" u="sng" dirty="0">
              <a:solidFill>
                <a:schemeClr val="tx1"/>
              </a:solidFill>
            </a:endParaRPr>
          </a:p>
        </p:txBody>
      </p:sp>
      <p:sp>
        <p:nvSpPr>
          <p:cNvPr id="4" name="Slide Number Placeholder 3"/>
          <p:cNvSpPr>
            <a:spLocks noGrp="1"/>
          </p:cNvSpPr>
          <p:nvPr>
            <p:ph type="sldNum" sz="quarter" idx="12"/>
          </p:nvPr>
        </p:nvSpPr>
        <p:spPr/>
        <p:txBody>
          <a:bodyPr/>
          <a:lstStyle/>
          <a:p>
            <a:fld id="{87D7027F-9DD7-42F5-9876-DCFEA7DF389E}" type="slidenum">
              <a:rPr lang="en-US" smtClean="0"/>
              <a:pPr/>
              <a:t>20</a:t>
            </a:fld>
            <a:endParaRPr 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If bacteriuria was treated at first visit and test is still positive, consider culture, change treatment and/or refer </a:t>
            </a:r>
          </a:p>
          <a:p>
            <a:r>
              <a:rPr lang="en-US" dirty="0" smtClean="0"/>
              <a:t>Tetanus toxoid in line with national guidelines </a:t>
            </a:r>
          </a:p>
          <a:p>
            <a:r>
              <a:rPr lang="en-US" dirty="0" smtClean="0"/>
              <a:t>In malaria endemic areas;</a:t>
            </a:r>
          </a:p>
          <a:p>
            <a:pPr>
              <a:buFont typeface="Wingdings" pitchFamily="2" charset="2"/>
              <a:buChar char="ü"/>
            </a:pPr>
            <a:r>
              <a:rPr lang="en-US" dirty="0" smtClean="0"/>
              <a:t> administer sufadoxine/</a:t>
            </a:r>
            <a:r>
              <a:rPr lang="en-US" dirty="0" err="1" smtClean="0"/>
              <a:t>pyrimethamine</a:t>
            </a:r>
            <a:r>
              <a:rPr lang="en-US" dirty="0" smtClean="0"/>
              <a:t> as per national guidelines </a:t>
            </a:r>
          </a:p>
          <a:p>
            <a:r>
              <a:rPr lang="en-US" dirty="0" smtClean="0"/>
              <a:t>Administer mebendazole 500mg stat after 1st trimester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200</a:t>
            </a:fld>
            <a:endParaRPr lang="en-US"/>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a:bodyPr>
          <a:lstStyle/>
          <a:p>
            <a:pPr>
              <a:buNone/>
            </a:pPr>
            <a:r>
              <a:rPr lang="en-US" b="1" i="1" dirty="0" smtClean="0"/>
              <a:t>e) Re-assess for complications and possible referral </a:t>
            </a:r>
            <a:endParaRPr lang="en-US" dirty="0" smtClean="0"/>
          </a:p>
          <a:p>
            <a:r>
              <a:rPr lang="en-US" dirty="0" smtClean="0"/>
              <a:t>Reassess whether the woman has developed any new complications since first visit, and refer/manage appropriately </a:t>
            </a:r>
          </a:p>
          <a:p>
            <a:pPr>
              <a:buFont typeface="Wingdings" pitchFamily="2" charset="2"/>
              <a:buChar char="ü"/>
            </a:pPr>
            <a:r>
              <a:rPr lang="en-US" dirty="0" smtClean="0"/>
              <a:t> Hb &lt;7.0 g/ml at first and present (second) visit  </a:t>
            </a:r>
          </a:p>
          <a:p>
            <a:pPr>
              <a:buFont typeface="Wingdings" pitchFamily="2" charset="2"/>
              <a:buChar char="ü"/>
            </a:pPr>
            <a:r>
              <a:rPr lang="en-US" dirty="0" smtClean="0"/>
              <a:t>APH / spotting </a:t>
            </a:r>
          </a:p>
          <a:p>
            <a:pPr>
              <a:buFont typeface="Wingdings" pitchFamily="2" charset="2"/>
              <a:buChar char="ü"/>
            </a:pPr>
            <a:r>
              <a:rPr lang="en-US" dirty="0" smtClean="0"/>
              <a:t> high blood pressure (&gt;140/90 mm Hg): </a:t>
            </a:r>
          </a:p>
          <a:p>
            <a:pPr>
              <a:buFont typeface="Wingdings" pitchFamily="2" charset="2"/>
              <a:buChar char="ü"/>
            </a:pPr>
            <a:r>
              <a:rPr lang="en-US" dirty="0" smtClean="0"/>
              <a:t> foetal growth restriction </a:t>
            </a:r>
          </a:p>
          <a:p>
            <a:pPr>
              <a:buFont typeface="Wingdings" pitchFamily="2" charset="2"/>
              <a:buChar char="ü"/>
            </a:pPr>
            <a:r>
              <a:rPr lang="en-US" dirty="0" smtClean="0"/>
              <a:t> gestation diabetes </a:t>
            </a:r>
          </a:p>
          <a:p>
            <a:pPr>
              <a:buNone/>
            </a:pPr>
            <a:r>
              <a:rPr lang="en-US" b="1" i="1"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201</a:t>
            </a:fld>
            <a:endParaRPr lang="en-US"/>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Font typeface="Wingdings" pitchFamily="2" charset="2"/>
              <a:buChar char="ü"/>
            </a:pPr>
            <a:r>
              <a:rPr lang="en-US" dirty="0" smtClean="0"/>
              <a:t> reduced foetal movement </a:t>
            </a:r>
          </a:p>
          <a:p>
            <a:pPr>
              <a:buFont typeface="Wingdings" pitchFamily="2" charset="2"/>
              <a:buChar char="ü"/>
            </a:pPr>
            <a:r>
              <a:rPr lang="en-US" dirty="0" smtClean="0"/>
              <a:t> Polyhydramnios </a:t>
            </a:r>
          </a:p>
          <a:p>
            <a:pPr>
              <a:buFont typeface="Wingdings" pitchFamily="2" charset="2"/>
              <a:buChar char="ü"/>
            </a:pPr>
            <a:r>
              <a:rPr lang="en-US" dirty="0" smtClean="0"/>
              <a:t> malnutrition </a:t>
            </a:r>
          </a:p>
          <a:p>
            <a:pPr>
              <a:buFont typeface="Wingdings" pitchFamily="2" charset="2"/>
              <a:buChar char="ü"/>
            </a:pPr>
            <a:r>
              <a:rPr lang="en-US" dirty="0" smtClean="0"/>
              <a:t> opportunistic infections </a:t>
            </a:r>
          </a:p>
          <a:p>
            <a:pPr>
              <a:buFont typeface="Wingdings" pitchFamily="2" charset="2"/>
              <a:buChar char="ü"/>
            </a:pPr>
            <a:r>
              <a:rPr lang="en-US" dirty="0" smtClean="0"/>
              <a:t> any other alarming symptoms or signs</a:t>
            </a:r>
          </a:p>
          <a:p>
            <a:pPr>
              <a:buNone/>
            </a:pPr>
            <a:r>
              <a:rPr lang="en-US" dirty="0" smtClean="0"/>
              <a:t> </a:t>
            </a:r>
            <a:r>
              <a:rPr lang="en-US" b="1" i="1" dirty="0" smtClean="0"/>
              <a:t>f) Advice, questions and answers, and scheduling the next appointment </a:t>
            </a:r>
            <a:endParaRPr lang="en-US" dirty="0" smtClean="0"/>
          </a:p>
          <a:p>
            <a:pPr>
              <a:buFont typeface="Wingdings" pitchFamily="2" charset="2"/>
              <a:buChar char="ü"/>
            </a:pPr>
            <a:r>
              <a:rPr lang="en-US" dirty="0" smtClean="0"/>
              <a:t>Repeat all the advice given at the first and second visit </a:t>
            </a:r>
          </a:p>
          <a:p>
            <a:pPr>
              <a:buFont typeface="Wingdings" pitchFamily="2" charset="2"/>
              <a:buChar char="ü"/>
            </a:pPr>
            <a:r>
              <a:rPr lang="en-US" dirty="0" smtClean="0"/>
              <a:t>Give advice on measures to be taken in case of (preterm) labour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202</a:t>
            </a:fld>
            <a:endParaRPr lang="en-US"/>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dirty="0" smtClean="0"/>
              <a:t>In case of suspected twins, advice mother to visit a facility that can provide Comprehensive Emergency Obstetric and Newborn Care to prepare for delivery </a:t>
            </a:r>
          </a:p>
          <a:p>
            <a:r>
              <a:rPr lang="en-US" dirty="0" smtClean="0"/>
              <a:t>Reconfirm in writing on whom to call and where to go in case of emergency or any other need </a:t>
            </a:r>
          </a:p>
          <a:p>
            <a:r>
              <a:rPr lang="en-US" dirty="0" smtClean="0"/>
              <a:t>Plans to ensure transport is available in case of need during labour </a:t>
            </a:r>
          </a:p>
          <a:p>
            <a:r>
              <a:rPr lang="en-US" dirty="0" smtClean="0"/>
              <a:t>Questions &amp; answers: time for free communication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203</a:t>
            </a:fld>
            <a:endParaRPr lang="en-US"/>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r>
              <a:rPr lang="en-US" dirty="0" smtClean="0"/>
              <a:t>Provide recommendations on lactation, contraception and the importance of the postpartum visits. </a:t>
            </a:r>
          </a:p>
          <a:p>
            <a:r>
              <a:rPr lang="en-US" dirty="0" smtClean="0"/>
              <a:t>Schedule appointment fourth visit </a:t>
            </a:r>
          </a:p>
          <a:p>
            <a:r>
              <a:rPr lang="en-US" b="1" i="1" dirty="0" smtClean="0"/>
              <a:t>g) Maintain complete records </a:t>
            </a:r>
          </a:p>
          <a:p>
            <a:pPr>
              <a:buFont typeface="Wingdings" pitchFamily="2" charset="2"/>
              <a:buChar char="ü"/>
            </a:pPr>
            <a:r>
              <a:rPr lang="en-US" dirty="0" smtClean="0"/>
              <a:t>Complete clinic record.</a:t>
            </a:r>
          </a:p>
          <a:p>
            <a:pPr>
              <a:buFont typeface="Wingdings" pitchFamily="2" charset="2"/>
              <a:buChar char="ü"/>
            </a:pPr>
            <a:r>
              <a:rPr lang="en-US" dirty="0" smtClean="0"/>
              <a:t> Give the ANC card /mother child booklet to the patient and advise her to bring it with her to all appointments she may have with any health services.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204</a:t>
            </a:fld>
            <a:endParaRPr lang="en-US"/>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The fourth visit: </a:t>
            </a:r>
            <a:br>
              <a:rPr lang="en-US" b="1" dirty="0" smtClean="0"/>
            </a:br>
            <a:r>
              <a:rPr lang="en-US" dirty="0" smtClean="0"/>
              <a:t/>
            </a:r>
            <a:br>
              <a:rPr lang="en-US" dirty="0" smtClean="0"/>
            </a:b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None/>
            </a:pPr>
            <a:r>
              <a:rPr lang="en-US" b="1" dirty="0" smtClean="0"/>
              <a:t>Content of the fourth visit</a:t>
            </a:r>
            <a:r>
              <a:rPr lang="en-US" b="1" i="1" dirty="0" smtClean="0"/>
              <a:t> </a:t>
            </a:r>
          </a:p>
          <a:p>
            <a:pPr>
              <a:buNone/>
            </a:pPr>
            <a:r>
              <a:rPr lang="en-US" b="1" i="1" dirty="0" smtClean="0"/>
              <a:t>a) Obtain information on:</a:t>
            </a:r>
            <a:r>
              <a:rPr lang="en-US" b="1" dirty="0" smtClean="0"/>
              <a:t> </a:t>
            </a:r>
            <a:endParaRPr lang="en-US" dirty="0" smtClean="0"/>
          </a:p>
          <a:p>
            <a:r>
              <a:rPr lang="en-US" dirty="0" smtClean="0"/>
              <a:t>Personal history </a:t>
            </a:r>
          </a:p>
          <a:p>
            <a:pPr>
              <a:buFont typeface="Wingdings" pitchFamily="2" charset="2"/>
              <a:buChar char="ü"/>
            </a:pPr>
            <a:r>
              <a:rPr lang="en-US" dirty="0" smtClean="0"/>
              <a:t> Note any changes since third visit </a:t>
            </a:r>
          </a:p>
          <a:p>
            <a:r>
              <a:rPr lang="en-US" dirty="0" smtClean="0"/>
              <a:t> Check-up on habits: smoking, alcohol, other</a:t>
            </a:r>
          </a:p>
          <a:p>
            <a:r>
              <a:rPr lang="en-US" dirty="0" smtClean="0"/>
              <a:t>Present pregnancy </a:t>
            </a:r>
          </a:p>
          <a:p>
            <a:pPr>
              <a:buFont typeface="Wingdings" pitchFamily="2" charset="2"/>
              <a:buChar char="ü"/>
            </a:pPr>
            <a:r>
              <a:rPr lang="en-US" dirty="0" smtClean="0"/>
              <a:t> Note abnormal changes in body features or physical capacity e.g.</a:t>
            </a:r>
          </a:p>
          <a:p>
            <a:pPr>
              <a:buFont typeface="Wingdings" pitchFamily="2" charset="2"/>
              <a:buChar char="ü"/>
            </a:pPr>
            <a:r>
              <a:rPr lang="en-US" dirty="0" smtClean="0"/>
              <a:t> peripheral swelling</a:t>
            </a:r>
          </a:p>
          <a:p>
            <a:pPr>
              <a:buFont typeface="Wingdings" pitchFamily="2" charset="2"/>
              <a:buChar char="ü"/>
            </a:pPr>
            <a:r>
              <a:rPr lang="en-US" dirty="0" smtClean="0"/>
              <a:t> shortness of breath observed by the woman herself, by her partner, or other family members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205</a:t>
            </a:fld>
            <a:endParaRPr lang="en-US"/>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ü"/>
            </a:pPr>
            <a:r>
              <a:rPr lang="en-US" dirty="0" smtClean="0"/>
              <a:t> Record symptoms and events since third visit: e.g. contractions (pre-term labour?), pain, bleeding vaginal discharge (amniotic fluid or any other), and manage appropriately</a:t>
            </a:r>
          </a:p>
          <a:p>
            <a:pPr>
              <a:buFont typeface="Wingdings" pitchFamily="2" charset="2"/>
              <a:buChar char="ü"/>
            </a:pPr>
            <a:r>
              <a:rPr lang="en-US" dirty="0" smtClean="0"/>
              <a:t>  Check for signs and symptoms of anaemia. </a:t>
            </a:r>
          </a:p>
          <a:p>
            <a:pPr>
              <a:buFont typeface="Wingdings" pitchFamily="2" charset="2"/>
              <a:buChar char="ü"/>
            </a:pPr>
            <a:r>
              <a:rPr lang="en-US" dirty="0" smtClean="0"/>
              <a:t> Note foetal movements </a:t>
            </a:r>
          </a:p>
          <a:p>
            <a:pPr>
              <a:buFont typeface="Wingdings" pitchFamily="2" charset="2"/>
              <a:buChar char="ü"/>
            </a:pPr>
            <a:r>
              <a:rPr lang="en-US" dirty="0" smtClean="0"/>
              <a:t> Review the individualized birth plan </a:t>
            </a:r>
          </a:p>
          <a:p>
            <a:r>
              <a:rPr lang="en-US" dirty="0" smtClean="0"/>
              <a:t>Obstetric history </a:t>
            </a:r>
          </a:p>
          <a:p>
            <a:pPr>
              <a:buFont typeface="Wingdings" pitchFamily="2" charset="2"/>
              <a:buChar char="ü"/>
            </a:pPr>
            <a:r>
              <a:rPr lang="en-US" dirty="0" smtClean="0"/>
              <a:t>Review relevant issues of obstetric history as recorded at first visit. </a:t>
            </a:r>
          </a:p>
          <a:p>
            <a:endParaRPr lang="en-US" dirty="0" smtClean="0"/>
          </a:p>
          <a:p>
            <a:endParaRPr lang="en-US" dirty="0" smtClean="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206</a:t>
            </a:fld>
            <a:endParaRPr lang="en-US"/>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dirty="0" smtClean="0"/>
              <a:t>Medical history</a:t>
            </a:r>
          </a:p>
          <a:p>
            <a:pPr>
              <a:buFont typeface="Wingdings" pitchFamily="2" charset="2"/>
              <a:buChar char="ü"/>
            </a:pPr>
            <a:r>
              <a:rPr lang="en-US" dirty="0" smtClean="0"/>
              <a:t>Review relevant issues of medical history as recorded at previous visits </a:t>
            </a:r>
          </a:p>
          <a:p>
            <a:pPr>
              <a:buFont typeface="Wingdings" pitchFamily="2" charset="2"/>
              <a:buChar char="ü"/>
            </a:pPr>
            <a:r>
              <a:rPr lang="en-US" dirty="0" smtClean="0"/>
              <a:t> Note any inter-current diseases, injuries, or other conditions since third visit </a:t>
            </a:r>
          </a:p>
          <a:p>
            <a:pPr>
              <a:buFont typeface="Wingdings" pitchFamily="2" charset="2"/>
              <a:buChar char="ü"/>
            </a:pPr>
            <a:r>
              <a:rPr lang="en-US" dirty="0" smtClean="0"/>
              <a:t> Note intake of medicines, e.g. anti-TB, ARTs and check on compliance </a:t>
            </a:r>
          </a:p>
          <a:p>
            <a:pPr>
              <a:buFont typeface="Wingdings" pitchFamily="2" charset="2"/>
              <a:buChar char="ü"/>
            </a:pPr>
            <a:r>
              <a:rPr lang="en-US" dirty="0" smtClean="0"/>
              <a:t> Iron and folate intake: check on compliance </a:t>
            </a:r>
          </a:p>
          <a:p>
            <a:pPr>
              <a:buFont typeface="Wingdings" pitchFamily="2" charset="2"/>
              <a:buChar char="ü"/>
            </a:pPr>
            <a:r>
              <a:rPr lang="en-US" dirty="0" smtClean="0"/>
              <a:t> Note other medical consultations, hospitalization or sick-leave since last visit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207</a:t>
            </a:fld>
            <a:endParaRPr lang="en-US"/>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Review relevant issues of medical history as recorded at previous visits </a:t>
            </a:r>
          </a:p>
          <a:p>
            <a:pPr>
              <a:buFont typeface="Wingdings" pitchFamily="2" charset="2"/>
              <a:buChar char="ü"/>
            </a:pPr>
            <a:r>
              <a:rPr lang="en-US" dirty="0" smtClean="0"/>
              <a:t> Note any inter-current diseases, injuries, or other conditions since third visit </a:t>
            </a:r>
          </a:p>
          <a:p>
            <a:pPr>
              <a:buFont typeface="Wingdings" pitchFamily="2" charset="2"/>
              <a:buChar char="ü"/>
            </a:pPr>
            <a:r>
              <a:rPr lang="en-US" dirty="0" smtClean="0"/>
              <a:t> Note intake of medicines, e.g. anti-TB, ARTs and check on compliance </a:t>
            </a:r>
          </a:p>
          <a:p>
            <a:pPr>
              <a:buFont typeface="Wingdings" pitchFamily="2" charset="2"/>
              <a:buChar char="ü"/>
            </a:pPr>
            <a:r>
              <a:rPr lang="en-US" dirty="0" smtClean="0"/>
              <a:t> Iron and folate intake: check on compliance </a:t>
            </a:r>
          </a:p>
          <a:p>
            <a:pPr>
              <a:buFont typeface="Wingdings" pitchFamily="2" charset="2"/>
              <a:buChar char="ü"/>
            </a:pPr>
            <a:r>
              <a:rPr lang="en-US" dirty="0" smtClean="0"/>
              <a:t> Note other medical consultations, hospitalization or sick-leave since last visit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208</a:t>
            </a:fld>
            <a:endParaRPr lang="en-US"/>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pPr>
              <a:buNone/>
            </a:pPr>
            <a:r>
              <a:rPr lang="en-US" b="1" i="1" dirty="0" smtClean="0"/>
              <a:t>b) Perform physical examination</a:t>
            </a:r>
            <a:endParaRPr lang="en-US" dirty="0" smtClean="0"/>
          </a:p>
          <a:p>
            <a:r>
              <a:rPr lang="en-US" dirty="0" smtClean="0"/>
              <a:t>Measure blood pressure and pulse </a:t>
            </a:r>
          </a:p>
          <a:p>
            <a:r>
              <a:rPr lang="en-US" dirty="0" smtClean="0"/>
              <a:t>Fundal height </a:t>
            </a:r>
          </a:p>
          <a:p>
            <a:r>
              <a:rPr lang="en-US" dirty="0" smtClean="0"/>
              <a:t>Palpate abdomen for multiple pregnancy and presentation </a:t>
            </a:r>
          </a:p>
          <a:p>
            <a:r>
              <a:rPr lang="en-US" dirty="0" smtClean="0"/>
              <a:t>Oedema </a:t>
            </a:r>
          </a:p>
          <a:p>
            <a:r>
              <a:rPr lang="en-US" dirty="0" smtClean="0"/>
              <a:t>Other signs of disease: shortness of breath, coughing, others. </a:t>
            </a:r>
          </a:p>
          <a:p>
            <a:r>
              <a:rPr lang="en-US" dirty="0" smtClean="0"/>
              <a:t>Vaginal examination, do only if indicated. </a:t>
            </a:r>
          </a:p>
          <a:p>
            <a:r>
              <a:rPr lang="en-US" dirty="0" smtClean="0"/>
              <a:t>If patient is bleeding or spotting, do not perform vaginal examination but refer for further management.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209</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dirty="0" smtClean="0"/>
              <a:t>Objectives of Pre conception Care </a:t>
            </a:r>
            <a:endParaRPr lang="en-US" u="sng" dirty="0"/>
          </a:p>
        </p:txBody>
      </p:sp>
      <p:sp>
        <p:nvSpPr>
          <p:cNvPr id="3" name="Content Placeholder 2"/>
          <p:cNvSpPr>
            <a:spLocks noGrp="1"/>
          </p:cNvSpPr>
          <p:nvPr>
            <p:ph idx="1"/>
          </p:nvPr>
        </p:nvSpPr>
        <p:spPr>
          <a:xfrm>
            <a:off x="152400" y="762000"/>
            <a:ext cx="8839200" cy="5943600"/>
          </a:xfrm>
        </p:spPr>
        <p:txBody>
          <a:bodyPr/>
          <a:lstStyle/>
          <a:p>
            <a:endParaRPr lang="en-US" dirty="0" smtClean="0"/>
          </a:p>
          <a:p>
            <a:r>
              <a:rPr lang="en-US" dirty="0" smtClean="0"/>
              <a:t>To provide Health promotion and education to improve knowledge attitudes and behaviours of men and women with regard to pregnancy </a:t>
            </a:r>
          </a:p>
          <a:p>
            <a:r>
              <a:rPr lang="en-US" dirty="0" smtClean="0"/>
              <a:t> To provide Evidence - based Screening for pregnancy risks </a:t>
            </a:r>
          </a:p>
          <a:p>
            <a:r>
              <a:rPr lang="en-US" dirty="0" smtClean="0"/>
              <a:t> To provide Interventions to address identified risks and conditions </a:t>
            </a:r>
          </a:p>
          <a:p>
            <a:r>
              <a:rPr lang="en-US" dirty="0" smtClean="0"/>
              <a:t> To Achieve universal coverage of Essential Obstetric Care </a:t>
            </a:r>
          </a:p>
          <a:p>
            <a:pPr>
              <a:buNone/>
            </a:pPr>
            <a:r>
              <a:rPr lang="en-US" b="1"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a:t>
            </a:fld>
            <a:endParaRPr lang="en-US"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b="1" i="1" dirty="0" smtClean="0"/>
              <a:t>c) Perform the following tests</a:t>
            </a:r>
            <a:endParaRPr lang="en-US" dirty="0" smtClean="0"/>
          </a:p>
          <a:p>
            <a:r>
              <a:rPr lang="en-US" dirty="0" smtClean="0"/>
              <a:t>Urine</a:t>
            </a:r>
          </a:p>
          <a:p>
            <a:pPr>
              <a:buFont typeface="Wingdings" pitchFamily="2" charset="2"/>
              <a:buChar char="ü"/>
            </a:pPr>
            <a:r>
              <a:rPr lang="en-US" dirty="0" smtClean="0"/>
              <a:t> repeat multiple dipstick test to detect urinary-tract infection, proteinuria, and sugar </a:t>
            </a:r>
          </a:p>
          <a:p>
            <a:r>
              <a:rPr lang="en-US" dirty="0" smtClean="0"/>
              <a:t>Blood</a:t>
            </a:r>
          </a:p>
          <a:p>
            <a:pPr>
              <a:buFont typeface="Wingdings" pitchFamily="2" charset="2"/>
              <a:buChar char="ü"/>
            </a:pPr>
            <a:r>
              <a:rPr lang="en-US" dirty="0" smtClean="0"/>
              <a:t> repeat Hb if Hb at previous visit was below 7.0 g/m1 or signs of anaemia are detected on examination. </a:t>
            </a:r>
          </a:p>
          <a:p>
            <a:pPr>
              <a:buNone/>
            </a:pPr>
            <a:r>
              <a:rPr lang="en-US" b="1" i="1"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210</a:t>
            </a:fld>
            <a:endParaRPr lang="en-US"/>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b="1" i="1" dirty="0" smtClean="0"/>
              <a:t>d) Implement the following interventions</a:t>
            </a:r>
            <a:endParaRPr lang="en-US" dirty="0" smtClean="0"/>
          </a:p>
          <a:p>
            <a:r>
              <a:rPr lang="en-US" dirty="0" smtClean="0"/>
              <a:t>Iron</a:t>
            </a:r>
          </a:p>
          <a:p>
            <a:pPr>
              <a:buFont typeface="Wingdings" pitchFamily="2" charset="2"/>
              <a:buChar char="ü"/>
            </a:pPr>
            <a:r>
              <a:rPr lang="en-US" dirty="0" smtClean="0"/>
              <a:t> continue; if Hb is &lt;7.0 g/ml, consider further investigations </a:t>
            </a:r>
          </a:p>
          <a:p>
            <a:r>
              <a:rPr lang="en-US" dirty="0" smtClean="0"/>
              <a:t>If bacteriuria was treated at previous visit and test is still positive, consider culture, change treatment and/or refer </a:t>
            </a:r>
          </a:p>
          <a:p>
            <a:r>
              <a:rPr lang="en-US" dirty="0" smtClean="0"/>
              <a:t>In malaria endemic areas: administer sufadoxine/</a:t>
            </a:r>
            <a:r>
              <a:rPr lang="en-US" dirty="0" err="1" smtClean="0"/>
              <a:t>pyrimethamine</a:t>
            </a:r>
            <a:r>
              <a:rPr lang="en-US" dirty="0" smtClean="0"/>
              <a:t> as per national guidelines </a:t>
            </a:r>
          </a:p>
          <a:p>
            <a:pPr>
              <a:buNone/>
            </a:pPr>
            <a:r>
              <a:rPr lang="en-US" b="1" i="1"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211</a:t>
            </a:fld>
            <a:endParaRPr lang="en-US"/>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b="1" i="1" dirty="0" smtClean="0"/>
              <a:t>e) Re-assess for complications and possible referral </a:t>
            </a:r>
            <a:endParaRPr lang="en-US" dirty="0" smtClean="0"/>
          </a:p>
          <a:p>
            <a:r>
              <a:rPr lang="en-US" dirty="0" smtClean="0"/>
              <a:t>Follow up on previous observations and assess for new complications, and refer/manage appropriately </a:t>
            </a:r>
          </a:p>
          <a:p>
            <a:pPr>
              <a:buFont typeface="Wingdings" pitchFamily="2" charset="2"/>
              <a:buChar char="ü"/>
            </a:pPr>
            <a:r>
              <a:rPr lang="en-US" dirty="0" smtClean="0"/>
              <a:t> Hb &lt;7.0 g/ml at first and present (second) visit</a:t>
            </a:r>
          </a:p>
          <a:p>
            <a:pPr>
              <a:buFont typeface="Wingdings" pitchFamily="2" charset="2"/>
              <a:buChar char="ü"/>
            </a:pPr>
            <a:r>
              <a:rPr lang="en-US" dirty="0" smtClean="0"/>
              <a:t>APH / spotting </a:t>
            </a:r>
          </a:p>
          <a:p>
            <a:pPr>
              <a:buFont typeface="Wingdings" pitchFamily="2" charset="2"/>
              <a:buChar char="ü"/>
            </a:pPr>
            <a:r>
              <a:rPr lang="en-US" dirty="0" smtClean="0"/>
              <a:t> high blood pressure (&gt;140/90 mm Hg): </a:t>
            </a:r>
          </a:p>
          <a:p>
            <a:pPr>
              <a:buFont typeface="Wingdings" pitchFamily="2" charset="2"/>
              <a:buChar char="ü"/>
            </a:pPr>
            <a:r>
              <a:rPr lang="en-US" dirty="0" smtClean="0"/>
              <a:t> foetal growth restriction </a:t>
            </a:r>
          </a:p>
          <a:p>
            <a:pPr>
              <a:buFont typeface="Wingdings" pitchFamily="2" charset="2"/>
              <a:buChar char="ü"/>
            </a:pPr>
            <a:r>
              <a:rPr lang="en-US" dirty="0" smtClean="0"/>
              <a:t> abnormal presentation / twin pregnancy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212</a:t>
            </a:fld>
            <a:endParaRPr lang="en-US"/>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ü"/>
            </a:pPr>
            <a:r>
              <a:rPr lang="en-US" dirty="0" smtClean="0"/>
              <a:t> gestation diabetes </a:t>
            </a:r>
          </a:p>
          <a:p>
            <a:pPr>
              <a:buFont typeface="Wingdings" pitchFamily="2" charset="2"/>
              <a:buChar char="ü"/>
            </a:pPr>
            <a:r>
              <a:rPr lang="en-US" dirty="0" smtClean="0"/>
              <a:t> reduced foetal movement </a:t>
            </a:r>
          </a:p>
          <a:p>
            <a:pPr>
              <a:buFont typeface="Wingdings" pitchFamily="2" charset="2"/>
              <a:buChar char="ü"/>
            </a:pPr>
            <a:r>
              <a:rPr lang="en-US" dirty="0" smtClean="0"/>
              <a:t> Polyhydramnios </a:t>
            </a:r>
          </a:p>
          <a:p>
            <a:pPr>
              <a:buFont typeface="Wingdings" pitchFamily="2" charset="2"/>
              <a:buChar char="ü"/>
            </a:pPr>
            <a:r>
              <a:rPr lang="en-US" dirty="0" smtClean="0"/>
              <a:t> malnutrition </a:t>
            </a:r>
          </a:p>
          <a:p>
            <a:pPr>
              <a:buFont typeface="Wingdings" pitchFamily="2" charset="2"/>
              <a:buChar char="ü"/>
            </a:pPr>
            <a:r>
              <a:rPr lang="en-US" dirty="0" smtClean="0"/>
              <a:t> opportunistic infections </a:t>
            </a:r>
          </a:p>
          <a:p>
            <a:pPr>
              <a:buFont typeface="Wingdings" pitchFamily="2" charset="2"/>
              <a:buChar char="ü"/>
            </a:pPr>
            <a:r>
              <a:rPr lang="en-US" dirty="0" smtClean="0"/>
              <a:t> any other alarming symptoms or signs </a:t>
            </a:r>
          </a:p>
          <a:p>
            <a:pPr>
              <a:buNone/>
            </a:pPr>
            <a:r>
              <a:rPr lang="en-US" dirty="0" smtClean="0"/>
              <a:t> </a:t>
            </a:r>
            <a:r>
              <a:rPr lang="en-US" b="1" i="1" dirty="0" smtClean="0"/>
              <a:t>f) Advice, questions and answers, and scheduling the next appointment </a:t>
            </a:r>
            <a:endParaRPr lang="en-US" dirty="0" smtClean="0"/>
          </a:p>
          <a:p>
            <a:pPr>
              <a:buFont typeface="Wingdings" pitchFamily="2" charset="2"/>
              <a:buChar char="ü"/>
            </a:pPr>
            <a:r>
              <a:rPr lang="en-US" dirty="0" smtClean="0"/>
              <a:t>Repeat all the advice given at the first and second visit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213</a:t>
            </a:fld>
            <a:endParaRPr lang="en-US"/>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r>
              <a:rPr lang="en-US" dirty="0" smtClean="0"/>
              <a:t>Give advice on measures to be taken in case of the initiation of labour or leakage of amniotic fluid.</a:t>
            </a:r>
          </a:p>
          <a:p>
            <a:r>
              <a:rPr lang="en-US" dirty="0" smtClean="0"/>
              <a:t>In case of suspected twins and/or </a:t>
            </a:r>
            <a:r>
              <a:rPr lang="en-US" dirty="0" err="1" smtClean="0"/>
              <a:t>malpresentation</a:t>
            </a:r>
            <a:r>
              <a:rPr lang="en-US" dirty="0" smtClean="0"/>
              <a:t>, advice mother to deliver at facility that can provide Comprehensive Emergency Obstetric and Newborn Care</a:t>
            </a:r>
          </a:p>
          <a:p>
            <a:r>
              <a:rPr lang="en-US" dirty="0" smtClean="0"/>
              <a:t>Reconfirm in writing on whom to call and where to go in case of emergency or any other need </a:t>
            </a:r>
          </a:p>
          <a:p>
            <a:r>
              <a:rPr lang="en-US" dirty="0" smtClean="0"/>
              <a:t>Plans to ensure transport is available in case of need during labour </a:t>
            </a:r>
          </a:p>
          <a:p>
            <a:pPr>
              <a:buNone/>
            </a:pPr>
            <a:endParaRPr lang="en-US" dirty="0" smtClean="0"/>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214</a:t>
            </a:fld>
            <a:endParaRPr lang="en-US"/>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Questions &amp; answers: time for free communication </a:t>
            </a:r>
          </a:p>
          <a:p>
            <a:pPr>
              <a:buFont typeface="Wingdings" pitchFamily="2" charset="2"/>
              <a:buChar char="ü"/>
            </a:pPr>
            <a:r>
              <a:rPr lang="en-US" dirty="0" smtClean="0"/>
              <a:t>Provide recommendations on lactation, contraception and the importance of the postpartum visits. </a:t>
            </a:r>
          </a:p>
          <a:p>
            <a:pPr>
              <a:buFont typeface="Wingdings" pitchFamily="2" charset="2"/>
              <a:buChar char="ü"/>
            </a:pPr>
            <a:r>
              <a:rPr lang="en-US" dirty="0" smtClean="0"/>
              <a:t>Schedule appointment</a:t>
            </a:r>
          </a:p>
          <a:p>
            <a:pPr>
              <a:buFont typeface="Wingdings" pitchFamily="2" charset="2"/>
              <a:buChar char="ü"/>
            </a:pPr>
            <a:r>
              <a:rPr lang="en-US" dirty="0" smtClean="0"/>
              <a:t> if not delivered by end of week 41 (state date and write it in the ANC card), go to hospital for check-up </a:t>
            </a:r>
          </a:p>
          <a:p>
            <a:pPr>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215</a:t>
            </a:fld>
            <a:endParaRPr lang="en-US"/>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b="1" i="1" dirty="0" smtClean="0"/>
              <a:t>g) Maintain complete records</a:t>
            </a:r>
          </a:p>
          <a:p>
            <a:r>
              <a:rPr lang="en-US" dirty="0" smtClean="0"/>
              <a:t>Complete clinic record. </a:t>
            </a:r>
          </a:p>
          <a:p>
            <a:r>
              <a:rPr lang="en-US" dirty="0" smtClean="0"/>
              <a:t>Give the ANC card to the patient and advise her to bring it with her to all appointments she may have with any health services.</a:t>
            </a:r>
          </a:p>
        </p:txBody>
      </p:sp>
      <p:sp>
        <p:nvSpPr>
          <p:cNvPr id="4" name="Slide Number Placeholder 3"/>
          <p:cNvSpPr>
            <a:spLocks noGrp="1"/>
          </p:cNvSpPr>
          <p:nvPr>
            <p:ph type="sldNum" sz="quarter" idx="12"/>
          </p:nvPr>
        </p:nvSpPr>
        <p:spPr/>
        <p:txBody>
          <a:bodyPr/>
          <a:lstStyle/>
          <a:p>
            <a:fld id="{87D7027F-9DD7-42F5-9876-DCFEA7DF389E}" type="slidenum">
              <a:rPr lang="en-US" smtClean="0"/>
              <a:pPr/>
              <a:t>216</a:t>
            </a:fld>
            <a:endParaRPr lang="en-US"/>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dirty="0" smtClean="0"/>
              <a:t> </a:t>
            </a:r>
            <a:r>
              <a:rPr lang="en-US" b="1" i="1" dirty="0" smtClean="0"/>
              <a:t>Late enrolment and missed visits </a:t>
            </a:r>
            <a:endParaRPr lang="en-US" i="1" dirty="0" smtClean="0"/>
          </a:p>
          <a:p>
            <a:r>
              <a:rPr lang="en-US" i="1" dirty="0" smtClean="0"/>
              <a:t>It is very likely that a good number of women will not initiate ANC early enough in pregnancy to follow the focused four antenatal visits.</a:t>
            </a:r>
          </a:p>
          <a:p>
            <a:r>
              <a:rPr lang="en-US" i="1" dirty="0" smtClean="0"/>
              <a:t> These women, particularly those starting after 32 weeks of gestation, should have in their first visit all activities recommended for the previous visits, as well as those which correspond to the present visit.</a:t>
            </a:r>
          </a:p>
          <a:p>
            <a:r>
              <a:rPr lang="en-US" i="1" dirty="0" smtClean="0"/>
              <a:t> It is expected, therefore, that a late first visit will take more time than a regular first visit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217</a:t>
            </a:fld>
            <a:endParaRPr 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The Mother and Child Health Booklet </a:t>
            </a:r>
            <a:endParaRPr lang="en-US" dirty="0"/>
          </a:p>
        </p:txBody>
      </p:sp>
      <p:sp>
        <p:nvSpPr>
          <p:cNvPr id="3" name="Content Placeholder 2"/>
          <p:cNvSpPr>
            <a:spLocks noGrp="1"/>
          </p:cNvSpPr>
          <p:nvPr>
            <p:ph idx="1"/>
          </p:nvPr>
        </p:nvSpPr>
        <p:spPr>
          <a:xfrm>
            <a:off x="152400" y="685800"/>
            <a:ext cx="8839200" cy="6019800"/>
          </a:xfrm>
        </p:spPr>
        <p:txBody>
          <a:bodyPr>
            <a:normAutofit/>
          </a:bodyPr>
          <a:lstStyle/>
          <a:p>
            <a:r>
              <a:rPr lang="en-US" dirty="0" smtClean="0"/>
              <a:t>On the new Ministry of Health MCH Health Booklet, you will see a place to record: </a:t>
            </a:r>
          </a:p>
          <a:p>
            <a:r>
              <a:rPr lang="en-US" dirty="0" smtClean="0"/>
              <a:t>Personal information </a:t>
            </a:r>
          </a:p>
          <a:p>
            <a:r>
              <a:rPr lang="en-US" dirty="0" smtClean="0"/>
              <a:t>Medical and surgical history; information on previous pregnancies, gravida and parity. </a:t>
            </a:r>
          </a:p>
          <a:p>
            <a:r>
              <a:rPr lang="en-US" dirty="0" smtClean="0"/>
              <a:t>Findings of the general physical examination </a:t>
            </a:r>
          </a:p>
          <a:p>
            <a:r>
              <a:rPr lang="en-US" dirty="0" smtClean="0"/>
              <a:t>A checklist to record additional data: urine, Hb, pallor, maturity, fundal height, presentation, lie, foetal heart rate and oedema </a:t>
            </a:r>
          </a:p>
          <a:p>
            <a:r>
              <a:rPr lang="en-US" dirty="0" smtClean="0"/>
              <a:t>Intermittent Preventive Treatment for Malaria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218</a:t>
            </a:fld>
            <a:endParaRPr lang="en-US"/>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Complications and/or referral information </a:t>
            </a:r>
          </a:p>
          <a:p>
            <a:r>
              <a:rPr lang="en-US" dirty="0" smtClean="0"/>
              <a:t>Laboratory data </a:t>
            </a:r>
          </a:p>
          <a:p>
            <a:r>
              <a:rPr lang="en-US" dirty="0" smtClean="0"/>
              <a:t>Delivery </a:t>
            </a:r>
          </a:p>
          <a:p>
            <a:r>
              <a:rPr lang="en-US" dirty="0" smtClean="0"/>
              <a:t>Immunization and maternal medication information. </a:t>
            </a:r>
          </a:p>
          <a:p>
            <a:r>
              <a:rPr lang="en-US" dirty="0" smtClean="0"/>
              <a:t>Post natal information and a place to record general "notes" </a:t>
            </a:r>
          </a:p>
          <a:p>
            <a:r>
              <a:rPr lang="en-US" dirty="0" smtClean="0"/>
              <a:t>Family Planning usage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219</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839200" cy="1143000"/>
          </a:xfrm>
        </p:spPr>
        <p:txBody>
          <a:bodyPr>
            <a:normAutofit fontScale="90000"/>
          </a:bodyPr>
          <a:lstStyle/>
          <a:p>
            <a:r>
              <a:rPr lang="en-US" b="1" u="sng" dirty="0" smtClean="0"/>
              <a:t>Why  pre conception care is a public health concern? </a:t>
            </a:r>
            <a:endParaRPr lang="en-US" u="sng" dirty="0"/>
          </a:p>
        </p:txBody>
      </p:sp>
      <p:sp>
        <p:nvSpPr>
          <p:cNvPr id="3" name="Content Placeholder 2"/>
          <p:cNvSpPr>
            <a:spLocks noGrp="1"/>
          </p:cNvSpPr>
          <p:nvPr>
            <p:ph idx="1"/>
          </p:nvPr>
        </p:nvSpPr>
        <p:spPr>
          <a:xfrm>
            <a:off x="152400" y="1295400"/>
            <a:ext cx="8839200" cy="5410200"/>
          </a:xfrm>
        </p:spPr>
        <p:txBody>
          <a:bodyPr>
            <a:normAutofit/>
          </a:bodyPr>
          <a:lstStyle/>
          <a:p>
            <a:r>
              <a:rPr lang="en-US" dirty="0" smtClean="0"/>
              <a:t>Despite advances in maternal and newborn health care, poor birth outcomes continue to be a problem in Kenya.</a:t>
            </a:r>
          </a:p>
          <a:p>
            <a:r>
              <a:rPr lang="en-US" dirty="0" smtClean="0"/>
              <a:t> Newborn mortality now contributes to 60% of all infant mortality rate (KDHS 2009);</a:t>
            </a:r>
          </a:p>
          <a:p>
            <a:pPr>
              <a:buFont typeface="Wingdings" pitchFamily="2" charset="2"/>
              <a:buChar char="ü"/>
            </a:pPr>
            <a:r>
              <a:rPr lang="en-US" dirty="0" smtClean="0"/>
              <a:t> with prematurity, asphyxia and infection accounting for the majority of the deaths.</a:t>
            </a:r>
          </a:p>
          <a:p>
            <a:r>
              <a:rPr lang="en-US" dirty="0" smtClean="0"/>
              <a:t> Postpartum haemorrhage contributes to 34% of maternal mortality ratio (KDHS 2009</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22</a:t>
            </a:fld>
            <a:endParaRPr 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r>
              <a:rPr lang="en-US" b="1" dirty="0" smtClean="0"/>
              <a:t>National guidelines for IPT </a:t>
            </a:r>
          </a:p>
          <a:p>
            <a:pPr>
              <a:buFont typeface="Wingdings" pitchFamily="2" charset="2"/>
              <a:buChar char="ü"/>
            </a:pPr>
            <a:r>
              <a:rPr lang="en-US" dirty="0" smtClean="0"/>
              <a:t> Intermittent Preventive Treatment (IPT) is an effective approach to preventing malaria in pregnant women by giving </a:t>
            </a:r>
            <a:r>
              <a:rPr lang="en-US" dirty="0" err="1" smtClean="0"/>
              <a:t>antimalarial</a:t>
            </a:r>
            <a:r>
              <a:rPr lang="en-US" dirty="0" smtClean="0"/>
              <a:t> drugs in treatment doses at defined intervals after quickening to clear a presumed burden of parasites </a:t>
            </a:r>
          </a:p>
          <a:p>
            <a:pPr>
              <a:buFont typeface="Wingdings" pitchFamily="2" charset="2"/>
              <a:buChar char="ü"/>
            </a:pPr>
            <a:r>
              <a:rPr lang="en-US" dirty="0" smtClean="0"/>
              <a:t> </a:t>
            </a:r>
            <a:r>
              <a:rPr lang="en-US" i="1" dirty="0" smtClean="0"/>
              <a:t>The Ministry of Health Guidelines on Malaria directs us to give SP to pregnant women </a:t>
            </a:r>
            <a:r>
              <a:rPr lang="en-US" b="1" i="1" dirty="0" smtClean="0"/>
              <a:t>in endemic malaria areas, at least twice during each pregnancy, even if she has no physical signs and her haemoglobin is within normal range.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220</a:t>
            </a:fld>
            <a:endParaRPr lang="en-US"/>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dirty="0" smtClean="0"/>
              <a:t> </a:t>
            </a:r>
          </a:p>
          <a:p>
            <a:pPr>
              <a:buFont typeface="Wingdings" pitchFamily="2" charset="2"/>
              <a:buChar char="ü"/>
            </a:pPr>
            <a:r>
              <a:rPr lang="en-US" dirty="0" smtClean="0"/>
              <a:t>Administer IPT with each scheduled visit after quickening (16 weeks) to ensure women receive at least 2 doses at an interval of at least 4 weeks. </a:t>
            </a:r>
          </a:p>
          <a:p>
            <a:pPr>
              <a:buFont typeface="Wingdings" pitchFamily="2" charset="2"/>
              <a:buChar char="ü"/>
            </a:pPr>
            <a:r>
              <a:rPr lang="en-US" dirty="0" smtClean="0"/>
              <a:t> IPT should be given under Directly Observed Therapy (DOT) in the ANC clinic and can be given on an empty stomach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221</a:t>
            </a:fld>
            <a:endParaRPr lang="en-US"/>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686800" cy="6096000"/>
          </a:xfrm>
        </p:spPr>
        <p:txBody>
          <a:bodyPr/>
          <a:lstStyle/>
          <a:p>
            <a:pPr>
              <a:buNone/>
            </a:pPr>
            <a:r>
              <a:rPr lang="en-US" b="1" dirty="0" smtClean="0"/>
              <a:t>National guidelines for Tetanus Toxoid Dose of 	</a:t>
            </a:r>
            <a:endParaRPr lang="en-US" dirty="0" smtClean="0"/>
          </a:p>
          <a:p>
            <a:pPr>
              <a:buNone/>
            </a:pPr>
            <a:endParaRPr lang="en-US" dirty="0" smtClean="0"/>
          </a:p>
          <a:p>
            <a:pPr>
              <a:buNone/>
            </a:pPr>
            <a:r>
              <a:rPr lang="en-US" dirty="0" smtClean="0"/>
              <a:t>Dose of TT 	         When to give 	</a:t>
            </a:r>
          </a:p>
          <a:p>
            <a:r>
              <a:rPr lang="en-US" dirty="0" smtClean="0"/>
              <a:t>1 	            At first contact or as early as possible in         	               pregnancy</a:t>
            </a:r>
          </a:p>
          <a:p>
            <a:r>
              <a:rPr lang="en-US" dirty="0" smtClean="0"/>
              <a:t>2 	             At least 4 weeks after TT1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222</a:t>
            </a:fld>
            <a:endParaRPr lang="en-US"/>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endParaRPr lang="en-US" dirty="0" smtClean="0"/>
          </a:p>
          <a:p>
            <a:r>
              <a:rPr lang="en-US" dirty="0" smtClean="0"/>
              <a:t>3 	             At least 6 months after TT2 or during    	              subsequent pregnancy</a:t>
            </a:r>
          </a:p>
          <a:p>
            <a:r>
              <a:rPr lang="en-US" dirty="0" smtClean="0"/>
              <a:t>4 	        At least 1 year after TT3 or during                  subsequent pregnancy</a:t>
            </a:r>
          </a:p>
          <a:p>
            <a:r>
              <a:rPr lang="en-US" dirty="0" smtClean="0"/>
              <a:t>5 	           At least 1 year after TT4 or during subsequent pregnancy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223</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85800"/>
            <a:ext cx="8839200" cy="6019800"/>
          </a:xfrm>
        </p:spPr>
        <p:txBody>
          <a:bodyPr/>
          <a:lstStyle/>
          <a:p>
            <a:r>
              <a:rPr lang="en-US" dirty="0" smtClean="0"/>
              <a:t> HIV prevalence in WRA has increased to 9.2 %; </a:t>
            </a:r>
          </a:p>
          <a:p>
            <a:pPr>
              <a:buFont typeface="Wingdings" pitchFamily="2" charset="2"/>
              <a:buChar char="ü"/>
            </a:pPr>
            <a:r>
              <a:rPr lang="en-US" dirty="0" smtClean="0"/>
              <a:t>among youth 15 to 24 years women are 4 times more likely to be infected with HIV than men (KAIS 2007).</a:t>
            </a:r>
          </a:p>
          <a:p>
            <a:pPr>
              <a:buFont typeface="Wingdings" pitchFamily="2" charset="2"/>
              <a:buChar char="ü"/>
            </a:pPr>
            <a:r>
              <a:rPr lang="en-US" dirty="0" smtClean="0"/>
              <a:t>This is also the group of women with highest total fertility rate. </a:t>
            </a:r>
          </a:p>
          <a:p>
            <a:r>
              <a:rPr lang="en-US" dirty="0" smtClean="0"/>
              <a:t>Among women of reproductive age, risks associated with poor pregnancy outcomes e.g. malaria and anaemia remain prevalent.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smoking, alcohol use and drug abuse are on the increase.</a:t>
            </a:r>
          </a:p>
          <a:p>
            <a:r>
              <a:rPr lang="en-US" dirty="0" smtClean="0"/>
              <a:t>Events in childhood / adolescence e.g.</a:t>
            </a:r>
          </a:p>
          <a:p>
            <a:pPr>
              <a:buFont typeface="Wingdings" pitchFamily="2" charset="2"/>
              <a:buChar char="ü"/>
            </a:pPr>
            <a:r>
              <a:rPr lang="en-US" dirty="0" smtClean="0"/>
              <a:t> malnutrition, </a:t>
            </a:r>
          </a:p>
          <a:p>
            <a:pPr>
              <a:buFont typeface="Wingdings" pitchFamily="2" charset="2"/>
              <a:buChar char="ü"/>
            </a:pPr>
            <a:r>
              <a:rPr lang="en-US" dirty="0" smtClean="0"/>
              <a:t>stunting,</a:t>
            </a:r>
          </a:p>
          <a:p>
            <a:pPr>
              <a:buFont typeface="Wingdings" pitchFamily="2" charset="2"/>
              <a:buChar char="ü"/>
            </a:pPr>
            <a:r>
              <a:rPr lang="en-US" dirty="0" smtClean="0"/>
              <a:t> obesity</a:t>
            </a:r>
          </a:p>
          <a:p>
            <a:pPr>
              <a:buNone/>
            </a:pPr>
            <a:r>
              <a:rPr lang="en-US" dirty="0" smtClean="0"/>
              <a:t> may also lead to poor obstetric outcomes later.</a:t>
            </a:r>
          </a:p>
          <a:p>
            <a:r>
              <a:rPr lang="en-US" dirty="0" smtClean="0"/>
              <a:t> All of these factors could be addressed with proper health interventions prior to conception. </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r>
              <a:rPr lang="en-US" dirty="0" smtClean="0"/>
              <a:t>Although the recommended timing of the first ANC visit is before 16 weeks, most women present when it is too late to prevent the majority of serious maternal and newborn health problems.</a:t>
            </a:r>
          </a:p>
          <a:p>
            <a:r>
              <a:rPr lang="en-US" dirty="0" smtClean="0"/>
              <a:t> The foetus is most susceptible to developing certain problems in the first 4-10 weeks of intrauterine life.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At this time many women are not even aware that they are pregnant and they are therefore unable to recognize and address the risks to their own and their baby’s health, hence, the need for interventions to begin before conception. (</a:t>
            </a:r>
            <a:r>
              <a:rPr lang="en-US" i="1" dirty="0" smtClean="0"/>
              <a:t>National Centre on Birth Defects and Developmental Disabilities April 12, 2006)</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u="sng" dirty="0" smtClean="0"/>
              <a:t>Reproductive Health risks include;</a:t>
            </a:r>
            <a:endParaRPr lang="en-US" u="sng"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b="1" dirty="0" smtClean="0"/>
              <a:t>Age of the couple </a:t>
            </a:r>
          </a:p>
          <a:p>
            <a:r>
              <a:rPr lang="en-US" dirty="0" smtClean="0"/>
              <a:t>Very young (16yrs and below)</a:t>
            </a:r>
          </a:p>
          <a:p>
            <a:r>
              <a:rPr lang="en-US" dirty="0" smtClean="0"/>
              <a:t> Elderly (35 yrs and above)</a:t>
            </a:r>
          </a:p>
          <a:p>
            <a:pPr>
              <a:buFont typeface="Wingdings" pitchFamily="2" charset="2"/>
              <a:buChar char="Ø"/>
            </a:pPr>
            <a:r>
              <a:rPr lang="en-US" b="1" dirty="0" smtClean="0"/>
              <a:t> Parity </a:t>
            </a:r>
          </a:p>
          <a:p>
            <a:r>
              <a:rPr lang="en-US" dirty="0" smtClean="0"/>
              <a:t>Primigravida</a:t>
            </a:r>
          </a:p>
          <a:p>
            <a:r>
              <a:rPr lang="en-US" dirty="0" smtClean="0"/>
              <a:t> Grand multiparity (gravida five and above)</a:t>
            </a:r>
          </a:p>
          <a:p>
            <a:pPr>
              <a:buFont typeface="Wingdings" pitchFamily="2" charset="2"/>
              <a:buChar char="Ø"/>
            </a:pPr>
            <a:r>
              <a:rPr lang="en-US" dirty="0" smtClean="0"/>
              <a:t> Short pregnancy interval (less than 2 years</a:t>
            </a:r>
            <a:r>
              <a:rPr lang="en-US" b="1" dirty="0" smtClean="0"/>
              <a:t> Nutritional status </a:t>
            </a:r>
          </a:p>
          <a:p>
            <a:r>
              <a:rPr lang="en-US" dirty="0" smtClean="0"/>
              <a:t>Under nutrition, obesity, malnutrition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b="1" dirty="0" smtClean="0"/>
              <a:t>Low Socio-economic status </a:t>
            </a:r>
          </a:p>
          <a:p>
            <a:pPr>
              <a:buFont typeface="Wingdings" pitchFamily="2" charset="2"/>
              <a:buChar char="Ø"/>
            </a:pPr>
            <a:r>
              <a:rPr lang="en-US" b="1" dirty="0" smtClean="0"/>
              <a:t>Previous adverse pregnancy outcome </a:t>
            </a:r>
          </a:p>
          <a:p>
            <a:r>
              <a:rPr lang="en-US" dirty="0" smtClean="0"/>
              <a:t>Recurrent spontaneous abortions</a:t>
            </a:r>
          </a:p>
          <a:p>
            <a:r>
              <a:rPr lang="en-US" dirty="0" smtClean="0"/>
              <a:t> Stillbirths</a:t>
            </a:r>
          </a:p>
          <a:p>
            <a:r>
              <a:rPr lang="en-US" dirty="0" smtClean="0"/>
              <a:t> Early neonatal deaths (first one week) </a:t>
            </a:r>
          </a:p>
          <a:p>
            <a:r>
              <a:rPr lang="en-US" dirty="0" smtClean="0"/>
              <a:t>Previous baby with congenital abnormalities</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Ø"/>
            </a:pPr>
            <a:r>
              <a:rPr lang="en-US" b="1" dirty="0" smtClean="0"/>
              <a:t>Medical conditions such as; </a:t>
            </a:r>
          </a:p>
          <a:p>
            <a:r>
              <a:rPr lang="en-US" dirty="0" smtClean="0"/>
              <a:t>Anaemia, Malaria, HIV/AIDS, Tuberculosis, STIs/RTIs</a:t>
            </a:r>
          </a:p>
          <a:p>
            <a:r>
              <a:rPr lang="en-US" dirty="0" smtClean="0"/>
              <a:t>cardiac disease</a:t>
            </a:r>
          </a:p>
          <a:p>
            <a:r>
              <a:rPr lang="en-US" dirty="0" smtClean="0"/>
              <a:t> Diabetes </a:t>
            </a:r>
          </a:p>
          <a:p>
            <a:r>
              <a:rPr lang="en-US" dirty="0" smtClean="0"/>
              <a:t>Sickle cell disease</a:t>
            </a:r>
          </a:p>
          <a:p>
            <a:r>
              <a:rPr lang="en-US" dirty="0" smtClean="0"/>
              <a:t> Asthma</a:t>
            </a:r>
          </a:p>
          <a:p>
            <a:r>
              <a:rPr lang="en-US" dirty="0" smtClean="0"/>
              <a:t> Hypertension (Pre and post conception) </a:t>
            </a:r>
          </a:p>
          <a:p>
            <a:r>
              <a:rPr lang="en-US" dirty="0" smtClean="0"/>
              <a:t>ABO and Rhesus incompatibility</a:t>
            </a:r>
          </a:p>
          <a:p>
            <a:r>
              <a:rPr lang="en-US" dirty="0" smtClean="0"/>
              <a:t> Breast cancer, cervical cancer</a:t>
            </a:r>
          </a:p>
          <a:p>
            <a:r>
              <a:rPr lang="en-US" dirty="0" smtClean="0"/>
              <a:t> renal disease</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85800"/>
            <a:ext cx="8839200" cy="6019800"/>
          </a:xfrm>
        </p:spPr>
        <p:txBody>
          <a:bodyPr/>
          <a:lstStyle/>
          <a:p>
            <a:pPr>
              <a:buFont typeface="Wingdings" pitchFamily="2" charset="2"/>
              <a:buChar char="Ø"/>
            </a:pPr>
            <a:r>
              <a:rPr lang="en-US" b="1" u="sng" dirty="0" smtClean="0"/>
              <a:t>E.d.d.</a:t>
            </a:r>
          </a:p>
          <a:p>
            <a:pPr>
              <a:buNone/>
            </a:pPr>
            <a:r>
              <a:rPr lang="en-US" dirty="0" smtClean="0"/>
              <a:t>Is the approximate date the baby is due to be born (usually 40 weeks of pregnancy)</a:t>
            </a:r>
          </a:p>
          <a:p>
            <a:pPr>
              <a:buFont typeface="Wingdings" pitchFamily="2" charset="2"/>
              <a:buChar char="Ø"/>
            </a:pPr>
            <a:r>
              <a:rPr lang="en-US" b="1" u="sng" dirty="0" smtClean="0"/>
              <a:t>Fertilization</a:t>
            </a:r>
          </a:p>
          <a:p>
            <a:pPr>
              <a:buNone/>
            </a:pPr>
            <a:r>
              <a:rPr lang="en-US" dirty="0" smtClean="0"/>
              <a:t>The process by which a sperm unites with the ovum and a pregnancy begins</a:t>
            </a:r>
          </a:p>
          <a:p>
            <a:pPr>
              <a:buFont typeface="Wingdings" pitchFamily="2" charset="2"/>
              <a:buChar char="Ø"/>
            </a:pPr>
            <a:r>
              <a:rPr lang="en-US" b="1" u="sng" dirty="0" smtClean="0"/>
              <a:t>Embryo</a:t>
            </a:r>
          </a:p>
          <a:p>
            <a:pPr>
              <a:buNone/>
            </a:pPr>
            <a:r>
              <a:rPr lang="en-US" dirty="0" smtClean="0"/>
              <a:t>The developing foetus from the time of fertilization to 10-12 weeks gestational age.</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b="1" dirty="0" smtClean="0"/>
              <a:t>Obstetric Complications such as </a:t>
            </a:r>
          </a:p>
          <a:p>
            <a:r>
              <a:rPr lang="en-US" dirty="0" smtClean="0"/>
              <a:t>Previous obstetric Haemorrhage</a:t>
            </a:r>
          </a:p>
          <a:p>
            <a:r>
              <a:rPr lang="en-US" dirty="0" smtClean="0"/>
              <a:t> previous C/S scars</a:t>
            </a:r>
          </a:p>
          <a:p>
            <a:r>
              <a:rPr lang="en-US" dirty="0" smtClean="0"/>
              <a:t> previous preterm labour, </a:t>
            </a:r>
          </a:p>
          <a:p>
            <a:r>
              <a:rPr lang="en-US" dirty="0" smtClean="0"/>
              <a:t>Previous PET / eclampsia</a:t>
            </a:r>
            <a:r>
              <a:rPr lang="en-US" b="1" dirty="0" smtClean="0"/>
              <a:t> </a:t>
            </a:r>
          </a:p>
          <a:p>
            <a:pPr>
              <a:buFont typeface="Wingdings" pitchFamily="2" charset="2"/>
              <a:buChar char="Ø"/>
            </a:pPr>
            <a:r>
              <a:rPr lang="en-US" b="1" dirty="0" smtClean="0"/>
              <a:t>Substance abuse </a:t>
            </a:r>
          </a:p>
          <a:p>
            <a:r>
              <a:rPr lang="en-US" dirty="0" smtClean="0"/>
              <a:t>Smoking</a:t>
            </a:r>
          </a:p>
          <a:p>
            <a:r>
              <a:rPr lang="en-US" dirty="0" smtClean="0"/>
              <a:t> Alcohol or Drug abuse</a:t>
            </a:r>
          </a:p>
          <a:p>
            <a:r>
              <a:rPr lang="en-US" dirty="0" smtClean="0"/>
              <a:t> Intake of prescription or over the counter drugs that are known to be teratogens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609600"/>
            <a:ext cx="8229600" cy="6096000"/>
          </a:xfrm>
        </p:spPr>
        <p:txBody>
          <a:bodyPr/>
          <a:lstStyle/>
          <a:p>
            <a:pPr>
              <a:buFont typeface="Wingdings" pitchFamily="2" charset="2"/>
              <a:buChar char="Ø"/>
            </a:pPr>
            <a:r>
              <a:rPr lang="en-US" b="1" dirty="0" smtClean="0"/>
              <a:t>Gender based violence </a:t>
            </a:r>
          </a:p>
          <a:p>
            <a:r>
              <a:rPr lang="en-US" dirty="0" smtClean="0"/>
              <a:t>FGM</a:t>
            </a:r>
          </a:p>
          <a:p>
            <a:r>
              <a:rPr lang="en-US" dirty="0" smtClean="0"/>
              <a:t> Early marriage</a:t>
            </a:r>
          </a:p>
          <a:p>
            <a:r>
              <a:rPr lang="en-US" dirty="0" smtClean="0"/>
              <a:t> Physical / psychological abuse</a:t>
            </a:r>
          </a:p>
          <a:p>
            <a:r>
              <a:rPr lang="en-US" dirty="0" smtClean="0"/>
              <a:t> Sexual violence </a:t>
            </a:r>
          </a:p>
          <a:p>
            <a:pPr>
              <a:buFont typeface="Wingdings" pitchFamily="2" charset="2"/>
              <a:buChar char="Ø"/>
            </a:pPr>
            <a:r>
              <a:rPr lang="en-US" b="1" dirty="0" smtClean="0"/>
              <a:t>Negative cultural practices </a:t>
            </a:r>
          </a:p>
          <a:p>
            <a:r>
              <a:rPr lang="en-US" dirty="0" smtClean="0"/>
              <a:t>Food restrictions</a:t>
            </a:r>
          </a:p>
          <a:p>
            <a:r>
              <a:rPr lang="en-US" dirty="0" smtClean="0"/>
              <a:t> Health seeking behaviour</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u="sng" dirty="0" smtClean="0"/>
              <a:t>PRECONCEPTION CARE PROTOCOL</a:t>
            </a:r>
            <a:endParaRPr lang="en-US" u="sng" dirty="0"/>
          </a:p>
        </p:txBody>
      </p:sp>
      <p:sp>
        <p:nvSpPr>
          <p:cNvPr id="3" name="Content Placeholder 2"/>
          <p:cNvSpPr>
            <a:spLocks noGrp="1"/>
          </p:cNvSpPr>
          <p:nvPr>
            <p:ph idx="1"/>
          </p:nvPr>
        </p:nvSpPr>
        <p:spPr>
          <a:xfrm>
            <a:off x="457200" y="609600"/>
            <a:ext cx="8229600" cy="6019800"/>
          </a:xfrm>
        </p:spPr>
        <p:txBody>
          <a:bodyPr>
            <a:normAutofit fontScale="92500" lnSpcReduction="20000"/>
          </a:bodyPr>
          <a:lstStyle/>
          <a:p>
            <a:pPr>
              <a:buNone/>
            </a:pPr>
            <a:r>
              <a:rPr lang="en-US" b="1" u="sng" dirty="0" smtClean="0"/>
              <a:t>History taking should be comprehensive and include;</a:t>
            </a:r>
            <a:endParaRPr lang="en-US" u="sng" dirty="0" smtClean="0"/>
          </a:p>
          <a:p>
            <a:r>
              <a:rPr lang="en-US" dirty="0" smtClean="0"/>
              <a:t> Family history:</a:t>
            </a:r>
          </a:p>
          <a:p>
            <a:pPr>
              <a:buFont typeface="Wingdings" pitchFamily="2" charset="2"/>
              <a:buChar char="ü"/>
            </a:pPr>
            <a:r>
              <a:rPr lang="en-US" dirty="0" smtClean="0"/>
              <a:t> hereditary conditions</a:t>
            </a:r>
          </a:p>
          <a:p>
            <a:pPr>
              <a:buFont typeface="Wingdings" pitchFamily="2" charset="2"/>
              <a:buChar char="ü"/>
            </a:pPr>
            <a:r>
              <a:rPr lang="en-US" dirty="0" smtClean="0"/>
              <a:t> Medical conditions</a:t>
            </a:r>
          </a:p>
          <a:p>
            <a:pPr>
              <a:buFont typeface="Wingdings" pitchFamily="2" charset="2"/>
              <a:buChar char="ü"/>
            </a:pPr>
            <a:r>
              <a:rPr lang="en-US" dirty="0" smtClean="0"/>
              <a:t> congenital abnormalities </a:t>
            </a:r>
          </a:p>
          <a:p>
            <a:r>
              <a:rPr lang="en-US" dirty="0" smtClean="0"/>
              <a:t> Medical history:</a:t>
            </a:r>
          </a:p>
          <a:p>
            <a:pPr>
              <a:buFont typeface="Wingdings" pitchFamily="2" charset="2"/>
              <a:buChar char="ü"/>
            </a:pPr>
            <a:r>
              <a:rPr lang="en-US" dirty="0" smtClean="0"/>
              <a:t> Diabetes</a:t>
            </a:r>
          </a:p>
          <a:p>
            <a:pPr>
              <a:buFont typeface="Wingdings" pitchFamily="2" charset="2"/>
              <a:buChar char="ü"/>
            </a:pPr>
            <a:r>
              <a:rPr lang="en-US" dirty="0" smtClean="0"/>
              <a:t> hypertension</a:t>
            </a:r>
          </a:p>
          <a:p>
            <a:pPr>
              <a:buFont typeface="Wingdings" pitchFamily="2" charset="2"/>
              <a:buChar char="ü"/>
            </a:pPr>
            <a:r>
              <a:rPr lang="en-US" dirty="0" smtClean="0"/>
              <a:t>HIV, TB</a:t>
            </a:r>
          </a:p>
          <a:p>
            <a:pPr>
              <a:buFont typeface="Wingdings" pitchFamily="2" charset="2"/>
              <a:buChar char="ü"/>
            </a:pPr>
            <a:r>
              <a:rPr lang="en-US" dirty="0" smtClean="0"/>
              <a:t> RT cancers e.g.</a:t>
            </a:r>
          </a:p>
          <a:p>
            <a:pPr>
              <a:buFont typeface="Wingdings" pitchFamily="2" charset="2"/>
              <a:buChar char="Ø"/>
            </a:pPr>
            <a:r>
              <a:rPr lang="en-US" dirty="0" smtClean="0"/>
              <a:t> Breast cancer</a:t>
            </a:r>
          </a:p>
          <a:p>
            <a:pPr>
              <a:buFont typeface="Wingdings" pitchFamily="2" charset="2"/>
              <a:buChar char="Ø"/>
            </a:pPr>
            <a:r>
              <a:rPr lang="en-US" dirty="0" smtClean="0"/>
              <a:t> cervical cancer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 Surgical history :</a:t>
            </a:r>
          </a:p>
          <a:p>
            <a:pPr>
              <a:buFont typeface="Wingdings" pitchFamily="2" charset="2"/>
              <a:buChar char="ü"/>
            </a:pPr>
            <a:r>
              <a:rPr lang="en-US" dirty="0" smtClean="0"/>
              <a:t> Previous myomectomy</a:t>
            </a:r>
          </a:p>
          <a:p>
            <a:pPr>
              <a:buFont typeface="Wingdings" pitchFamily="2" charset="2"/>
              <a:buChar char="ü"/>
            </a:pPr>
            <a:r>
              <a:rPr lang="en-US" dirty="0" smtClean="0"/>
              <a:t> C/section</a:t>
            </a:r>
          </a:p>
          <a:p>
            <a:pPr>
              <a:buFont typeface="Wingdings" pitchFamily="2" charset="2"/>
              <a:buChar char="ü"/>
            </a:pPr>
            <a:r>
              <a:rPr lang="en-US" dirty="0" smtClean="0"/>
              <a:t> Obstetric fistula repair </a:t>
            </a:r>
          </a:p>
          <a:p>
            <a:r>
              <a:rPr lang="en-US" dirty="0" smtClean="0"/>
              <a:t> Obstetric/ gynaecological history: </a:t>
            </a:r>
          </a:p>
          <a:p>
            <a:pPr>
              <a:buFont typeface="Wingdings" pitchFamily="2" charset="2"/>
              <a:buChar char="ü"/>
            </a:pPr>
            <a:r>
              <a:rPr lang="en-US" dirty="0" smtClean="0"/>
              <a:t>Pregnancy wastage</a:t>
            </a:r>
          </a:p>
          <a:p>
            <a:pPr>
              <a:buFont typeface="Wingdings" pitchFamily="2" charset="2"/>
              <a:buChar char="ü"/>
            </a:pPr>
            <a:r>
              <a:rPr lang="en-US" dirty="0" smtClean="0"/>
              <a:t> previous preterm deliveries</a:t>
            </a:r>
          </a:p>
          <a:p>
            <a:pPr>
              <a:buFont typeface="Wingdings" pitchFamily="2" charset="2"/>
              <a:buChar char="ü"/>
            </a:pPr>
            <a:r>
              <a:rPr lang="en-US" dirty="0" smtClean="0"/>
              <a:t> STI/RTI</a:t>
            </a:r>
          </a:p>
          <a:p>
            <a:pPr>
              <a:buFont typeface="Wingdings" pitchFamily="2" charset="2"/>
              <a:buChar char="ü"/>
            </a:pPr>
            <a:r>
              <a:rPr lang="en-US" dirty="0" smtClean="0"/>
              <a:t> menstrual disorders</a:t>
            </a:r>
          </a:p>
          <a:p>
            <a:pPr>
              <a:buFont typeface="Wingdings" pitchFamily="2" charset="2"/>
              <a:buChar char="ü"/>
            </a:pPr>
            <a:r>
              <a:rPr lang="en-US" dirty="0" smtClean="0"/>
              <a:t> prolonged sub fertility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fontScale="92500" lnSpcReduction="20000"/>
          </a:bodyPr>
          <a:lstStyle/>
          <a:p>
            <a:pPr>
              <a:buNone/>
            </a:pPr>
            <a:endParaRPr lang="en-US" dirty="0" smtClean="0"/>
          </a:p>
          <a:p>
            <a:r>
              <a:rPr lang="en-US" dirty="0" smtClean="0"/>
              <a:t>Environmental history:</a:t>
            </a:r>
          </a:p>
          <a:p>
            <a:pPr>
              <a:buFont typeface="Wingdings" pitchFamily="2" charset="2"/>
              <a:buChar char="ü"/>
            </a:pPr>
            <a:r>
              <a:rPr lang="en-US" dirty="0" smtClean="0"/>
              <a:t> exposure to radiation, Chemical </a:t>
            </a:r>
          </a:p>
          <a:p>
            <a:r>
              <a:rPr lang="en-US" dirty="0" smtClean="0"/>
              <a:t> Occupational history : </a:t>
            </a:r>
          </a:p>
          <a:p>
            <a:pPr>
              <a:buFont typeface="Wingdings" pitchFamily="2" charset="2"/>
              <a:buChar char="ü"/>
            </a:pPr>
            <a:r>
              <a:rPr lang="en-US" dirty="0" smtClean="0"/>
              <a:t>type of work and length of working hours as in long distance drivers, athletes, bicycle riders </a:t>
            </a:r>
          </a:p>
          <a:p>
            <a:r>
              <a:rPr lang="en-US" dirty="0" smtClean="0"/>
              <a:t> Nutritional history : </a:t>
            </a:r>
          </a:p>
          <a:p>
            <a:pPr>
              <a:buFont typeface="Wingdings" pitchFamily="2" charset="2"/>
              <a:buChar char="ü"/>
            </a:pPr>
            <a:r>
              <a:rPr lang="en-US" dirty="0" smtClean="0"/>
              <a:t>diet </a:t>
            </a:r>
          </a:p>
          <a:p>
            <a:r>
              <a:rPr lang="en-US" dirty="0" smtClean="0"/>
              <a:t> Male partner history:</a:t>
            </a:r>
          </a:p>
          <a:p>
            <a:pPr>
              <a:buFont typeface="Wingdings" pitchFamily="2" charset="2"/>
              <a:buChar char="ü"/>
            </a:pPr>
            <a:r>
              <a:rPr lang="en-US" dirty="0" smtClean="0"/>
              <a:t> mumps</a:t>
            </a:r>
          </a:p>
          <a:p>
            <a:pPr>
              <a:buFont typeface="Wingdings" pitchFamily="2" charset="2"/>
              <a:buChar char="ü"/>
            </a:pPr>
            <a:r>
              <a:rPr lang="en-US" dirty="0" smtClean="0"/>
              <a:t> STIs/HIV</a:t>
            </a:r>
          </a:p>
          <a:p>
            <a:pPr>
              <a:buFont typeface="Wingdings" pitchFamily="2" charset="2"/>
              <a:buChar char="ü"/>
            </a:pPr>
            <a:r>
              <a:rPr lang="en-US" dirty="0" smtClean="0"/>
              <a:t> substance abuse</a:t>
            </a:r>
          </a:p>
          <a:p>
            <a:pPr>
              <a:buFont typeface="Wingdings" pitchFamily="2" charset="2"/>
              <a:buChar char="ü"/>
            </a:pPr>
            <a:r>
              <a:rPr lang="en-US" dirty="0" smtClean="0"/>
              <a:t> tight clothing (around scrotum)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dirty="0" smtClean="0"/>
              <a:t>Physical examination </a:t>
            </a:r>
            <a:endParaRPr lang="en-US" u="sng" dirty="0"/>
          </a:p>
        </p:txBody>
      </p:sp>
      <p:sp>
        <p:nvSpPr>
          <p:cNvPr id="3" name="Content Placeholder 2"/>
          <p:cNvSpPr>
            <a:spLocks noGrp="1"/>
          </p:cNvSpPr>
          <p:nvPr>
            <p:ph idx="1"/>
          </p:nvPr>
        </p:nvSpPr>
        <p:spPr>
          <a:xfrm>
            <a:off x="152400" y="685800"/>
            <a:ext cx="8839200" cy="6019800"/>
          </a:xfrm>
        </p:spPr>
        <p:txBody>
          <a:bodyPr>
            <a:normAutofit lnSpcReduction="10000"/>
          </a:bodyPr>
          <a:lstStyle/>
          <a:p>
            <a:r>
              <a:rPr lang="en-US" dirty="0" smtClean="0"/>
              <a:t>This should encompass a general examination (head to toe) to include;</a:t>
            </a:r>
          </a:p>
          <a:p>
            <a:pPr>
              <a:buFont typeface="Wingdings" pitchFamily="2" charset="2"/>
              <a:buChar char="ü"/>
            </a:pPr>
            <a:r>
              <a:rPr lang="en-US" dirty="0" smtClean="0"/>
              <a:t> vital signs</a:t>
            </a:r>
          </a:p>
          <a:p>
            <a:pPr>
              <a:buFont typeface="Wingdings" pitchFamily="2" charset="2"/>
              <a:buChar char="ü"/>
            </a:pPr>
            <a:r>
              <a:rPr lang="en-US" dirty="0" smtClean="0"/>
              <a:t> weight; e.t.c. </a:t>
            </a:r>
          </a:p>
          <a:p>
            <a:r>
              <a:rPr lang="en-US" dirty="0" smtClean="0"/>
              <a:t>The systemic examination of the;</a:t>
            </a:r>
          </a:p>
          <a:p>
            <a:pPr>
              <a:buFont typeface="Wingdings" pitchFamily="2" charset="2"/>
              <a:buChar char="ü"/>
            </a:pPr>
            <a:r>
              <a:rPr lang="en-US" dirty="0" smtClean="0"/>
              <a:t> thyroid</a:t>
            </a:r>
          </a:p>
          <a:p>
            <a:pPr>
              <a:buFont typeface="Wingdings" pitchFamily="2" charset="2"/>
              <a:buChar char="ü"/>
            </a:pPr>
            <a:r>
              <a:rPr lang="en-US" dirty="0" smtClean="0"/>
              <a:t> heart</a:t>
            </a:r>
          </a:p>
          <a:p>
            <a:pPr>
              <a:buFont typeface="Wingdings" pitchFamily="2" charset="2"/>
              <a:buChar char="ü"/>
            </a:pPr>
            <a:r>
              <a:rPr lang="en-US" dirty="0" smtClean="0"/>
              <a:t> breasts</a:t>
            </a:r>
          </a:p>
          <a:p>
            <a:pPr>
              <a:buFont typeface="Wingdings" pitchFamily="2" charset="2"/>
              <a:buChar char="ü"/>
            </a:pPr>
            <a:r>
              <a:rPr lang="en-US" dirty="0" smtClean="0"/>
              <a:t> abdomen</a:t>
            </a:r>
          </a:p>
          <a:p>
            <a:pPr>
              <a:buFont typeface="Wingdings" pitchFamily="2" charset="2"/>
              <a:buChar char="ü"/>
            </a:pPr>
            <a:r>
              <a:rPr lang="en-US" dirty="0" smtClean="0"/>
              <a:t> pelvis and other relevant systems,  based on the history obtained from the woman </a:t>
            </a:r>
            <a:endParaRPr lang="en-US" b="1"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u="sng" dirty="0" smtClean="0"/>
              <a:t>Investigations </a:t>
            </a:r>
            <a:endParaRPr lang="en-US" u="sng" dirty="0"/>
          </a:p>
        </p:txBody>
      </p:sp>
      <p:sp>
        <p:nvSpPr>
          <p:cNvPr id="3" name="Content Placeholder 2"/>
          <p:cNvSpPr>
            <a:spLocks noGrp="1"/>
          </p:cNvSpPr>
          <p:nvPr>
            <p:ph idx="1"/>
          </p:nvPr>
        </p:nvSpPr>
        <p:spPr>
          <a:xfrm>
            <a:off x="152400" y="609600"/>
            <a:ext cx="8839200" cy="6096000"/>
          </a:xfrm>
        </p:spPr>
        <p:txBody>
          <a:bodyPr/>
          <a:lstStyle/>
          <a:p>
            <a:r>
              <a:rPr lang="en-US" dirty="0" smtClean="0"/>
              <a:t>Minimum investigations should include:</a:t>
            </a:r>
          </a:p>
          <a:p>
            <a:pPr>
              <a:buFont typeface="Wingdings" pitchFamily="2" charset="2"/>
              <a:buChar char="ü"/>
            </a:pPr>
            <a:r>
              <a:rPr lang="en-US" dirty="0" smtClean="0"/>
              <a:t> Full blood count</a:t>
            </a:r>
          </a:p>
          <a:p>
            <a:pPr>
              <a:buFont typeface="Wingdings" pitchFamily="2" charset="2"/>
              <a:buChar char="ü"/>
            </a:pPr>
            <a:r>
              <a:rPr lang="en-US" dirty="0" smtClean="0"/>
              <a:t> random blood sugar</a:t>
            </a:r>
          </a:p>
          <a:p>
            <a:pPr>
              <a:buFont typeface="Wingdings" pitchFamily="2" charset="2"/>
              <a:buChar char="ü"/>
            </a:pPr>
            <a:r>
              <a:rPr lang="en-US" dirty="0" smtClean="0"/>
              <a:t> Syphilis test</a:t>
            </a:r>
          </a:p>
          <a:p>
            <a:pPr>
              <a:buFont typeface="Wingdings" pitchFamily="2" charset="2"/>
              <a:buChar char="ü"/>
            </a:pPr>
            <a:r>
              <a:rPr lang="en-US" dirty="0" smtClean="0"/>
              <a:t> HIV test</a:t>
            </a:r>
          </a:p>
          <a:p>
            <a:pPr>
              <a:buFont typeface="Wingdings" pitchFamily="2" charset="2"/>
              <a:buChar char="ü"/>
            </a:pPr>
            <a:r>
              <a:rPr lang="en-US" dirty="0" smtClean="0"/>
              <a:t> Blood group and rhesus</a:t>
            </a:r>
          </a:p>
          <a:p>
            <a:pPr>
              <a:buFont typeface="Wingdings" pitchFamily="2" charset="2"/>
              <a:buChar char="ü"/>
            </a:pPr>
            <a:r>
              <a:rPr lang="en-US" dirty="0" smtClean="0"/>
              <a:t>Urinalysis </a:t>
            </a:r>
          </a:p>
          <a:p>
            <a:r>
              <a:rPr lang="en-US" dirty="0" smtClean="0"/>
              <a:t>Additional investigations are based on the history and examination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u="sng" dirty="0" smtClean="0"/>
              <a:t>Interventions</a:t>
            </a:r>
            <a:endParaRPr lang="en-US" u="sng" dirty="0"/>
          </a:p>
        </p:txBody>
      </p:sp>
      <p:sp>
        <p:nvSpPr>
          <p:cNvPr id="3" name="Content Placeholder 2"/>
          <p:cNvSpPr>
            <a:spLocks noGrp="1"/>
          </p:cNvSpPr>
          <p:nvPr>
            <p:ph idx="1"/>
          </p:nvPr>
        </p:nvSpPr>
        <p:spPr>
          <a:xfrm>
            <a:off x="152400" y="609600"/>
            <a:ext cx="8839200" cy="6096000"/>
          </a:xfrm>
        </p:spPr>
        <p:txBody>
          <a:bodyPr/>
          <a:lstStyle/>
          <a:p>
            <a:r>
              <a:rPr lang="en-US" b="1" dirty="0" smtClean="0"/>
              <a:t>Health education and counseling; </a:t>
            </a:r>
            <a:endParaRPr lang="en-US" dirty="0" smtClean="0"/>
          </a:p>
          <a:p>
            <a:pPr>
              <a:buFont typeface="Wingdings" pitchFamily="2" charset="2"/>
              <a:buChar char="Ø"/>
            </a:pPr>
            <a:r>
              <a:rPr lang="en-US" dirty="0" smtClean="0"/>
              <a:t>Psychosocial counseling </a:t>
            </a:r>
          </a:p>
          <a:p>
            <a:pPr>
              <a:buFont typeface="Wingdings" pitchFamily="2" charset="2"/>
              <a:buChar char="Ø"/>
            </a:pPr>
            <a:r>
              <a:rPr lang="en-US" dirty="0" smtClean="0"/>
              <a:t> Family planning:</a:t>
            </a:r>
          </a:p>
          <a:p>
            <a:pPr>
              <a:buFont typeface="Wingdings" pitchFamily="2" charset="2"/>
              <a:buChar char="ü"/>
            </a:pPr>
            <a:r>
              <a:rPr lang="en-US" dirty="0" smtClean="0"/>
              <a:t> Each woman, man, and couple should be encouraged to have a reproductive life plan including healthy timing and spacing of pregnancy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Ø"/>
            </a:pPr>
            <a:r>
              <a:rPr lang="en-US" dirty="0" smtClean="0"/>
              <a:t>Life styles issues;</a:t>
            </a:r>
          </a:p>
          <a:p>
            <a:r>
              <a:rPr lang="en-US" dirty="0" smtClean="0"/>
              <a:t>Nutrition:</a:t>
            </a:r>
          </a:p>
          <a:p>
            <a:pPr>
              <a:buFont typeface="Wingdings" pitchFamily="2" charset="2"/>
              <a:buChar char="ü"/>
            </a:pPr>
            <a:r>
              <a:rPr lang="en-US" dirty="0" smtClean="0"/>
              <a:t> Assess dietary status and advice on healthy nutrition. </a:t>
            </a:r>
          </a:p>
          <a:p>
            <a:r>
              <a:rPr lang="en-US" dirty="0" smtClean="0"/>
              <a:t> Weight:</a:t>
            </a:r>
          </a:p>
          <a:p>
            <a:pPr>
              <a:buFont typeface="Wingdings" pitchFamily="2" charset="2"/>
              <a:buChar char="ü"/>
            </a:pPr>
            <a:r>
              <a:rPr lang="en-US" dirty="0" smtClean="0"/>
              <a:t> Check BMI, Advise on weight gain or loss where BMI in &lt;20 or &gt;30 </a:t>
            </a:r>
          </a:p>
          <a:p>
            <a:r>
              <a:rPr lang="en-US" dirty="0" smtClean="0"/>
              <a:t> Substance abuse such as</a:t>
            </a:r>
          </a:p>
          <a:p>
            <a:pPr>
              <a:buFont typeface="Wingdings" pitchFamily="2" charset="2"/>
              <a:buChar char="ü"/>
            </a:pPr>
            <a:r>
              <a:rPr lang="en-US" dirty="0" smtClean="0"/>
              <a:t> alcohol hard drugs, tobacco, traditional medications, herbs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r>
              <a:rPr lang="en-US" dirty="0" smtClean="0"/>
              <a:t> Timing of intercourse: </a:t>
            </a:r>
          </a:p>
          <a:p>
            <a:pPr>
              <a:buFont typeface="Wingdings" pitchFamily="2" charset="2"/>
              <a:buChar char="ü"/>
            </a:pPr>
            <a:r>
              <a:rPr lang="en-US" dirty="0" smtClean="0"/>
              <a:t>Check that the couple understands the ovulatory cycle and can determine the most fertile days relative to the woman’s cycle.</a:t>
            </a:r>
          </a:p>
          <a:p>
            <a:pPr>
              <a:buFont typeface="Wingdings" pitchFamily="2" charset="2"/>
              <a:buChar char="ü"/>
            </a:pPr>
            <a:r>
              <a:rPr lang="en-US" dirty="0" smtClean="0"/>
              <a:t> Advice that for conception to occur, intercourse should occur regularly (two to three times a week and should cover the most fertile time.) </a:t>
            </a:r>
          </a:p>
          <a:p>
            <a:pPr>
              <a:buNone/>
            </a:pPr>
            <a:endParaRPr lang="en-US" dirty="0" smtClean="0"/>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762000"/>
            <a:ext cx="8839200" cy="5943600"/>
          </a:xfrm>
        </p:spPr>
        <p:txBody>
          <a:bodyPr/>
          <a:lstStyle/>
          <a:p>
            <a:pPr>
              <a:buFont typeface="Wingdings" pitchFamily="2" charset="2"/>
              <a:buChar char="Ø"/>
            </a:pPr>
            <a:r>
              <a:rPr lang="en-US" b="1" u="sng" dirty="0" smtClean="0"/>
              <a:t>Foetus</a:t>
            </a:r>
          </a:p>
          <a:p>
            <a:pPr>
              <a:buNone/>
            </a:pPr>
            <a:r>
              <a:rPr lang="en-US" dirty="0" smtClean="0"/>
              <a:t>The developing baby from the 12</a:t>
            </a:r>
            <a:r>
              <a:rPr lang="en-US" baseline="30000" dirty="0" smtClean="0"/>
              <a:t>th</a:t>
            </a:r>
            <a:r>
              <a:rPr lang="en-US" dirty="0" smtClean="0"/>
              <a:t> week of pregnancy until birth</a:t>
            </a:r>
          </a:p>
          <a:p>
            <a:pPr>
              <a:buFont typeface="Wingdings" pitchFamily="2" charset="2"/>
              <a:buChar char="Ø"/>
            </a:pPr>
            <a:r>
              <a:rPr lang="en-US" b="1" u="sng" dirty="0" smtClean="0"/>
              <a:t>Gravida </a:t>
            </a:r>
          </a:p>
          <a:p>
            <a:pPr>
              <a:buNone/>
            </a:pPr>
            <a:r>
              <a:rPr lang="en-US" dirty="0" smtClean="0"/>
              <a:t>A woman who is pregnant or who has been pregnant (pregnancy)</a:t>
            </a:r>
          </a:p>
          <a:p>
            <a:pPr>
              <a:buFont typeface="Wingdings" pitchFamily="2" charset="2"/>
              <a:buChar char="Ø"/>
            </a:pPr>
            <a:r>
              <a:rPr lang="en-US" b="1" u="sng" dirty="0" smtClean="0"/>
              <a:t>Nullgravida </a:t>
            </a:r>
          </a:p>
          <a:p>
            <a:pPr>
              <a:buNone/>
            </a:pPr>
            <a:r>
              <a:rPr lang="en-US" dirty="0" smtClean="0"/>
              <a:t>A woman who has not been pregnant and is not pregnant at the moment</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None/>
            </a:pPr>
            <a:endParaRPr lang="en-US" dirty="0" smtClean="0"/>
          </a:p>
          <a:p>
            <a:r>
              <a:rPr lang="en-US" dirty="0" smtClean="0"/>
              <a:t>Regular exercises </a:t>
            </a:r>
          </a:p>
          <a:p>
            <a:r>
              <a:rPr lang="en-US" dirty="0" smtClean="0"/>
              <a:t> Adequate rest </a:t>
            </a:r>
          </a:p>
          <a:p>
            <a:r>
              <a:rPr lang="en-US" dirty="0" smtClean="0"/>
              <a:t> Spiritual nourishment </a:t>
            </a:r>
          </a:p>
          <a:p>
            <a:r>
              <a:rPr lang="en-US" dirty="0" smtClean="0"/>
              <a:t>Prenatal diagnosis:</a:t>
            </a:r>
          </a:p>
          <a:p>
            <a:pPr>
              <a:buFont typeface="Wingdings" pitchFamily="2" charset="2"/>
              <a:buChar char="ü"/>
            </a:pPr>
            <a:r>
              <a:rPr lang="en-US" dirty="0" smtClean="0"/>
              <a:t> Educate women about options for prenatal diagnosis including genetic counseling (Down’s syndrome, sickle cell disease, thalasaemia, medical conditions) </a:t>
            </a:r>
          </a:p>
          <a:p>
            <a:pPr>
              <a:buFont typeface="Wingdings" pitchFamily="2" charset="2"/>
              <a:buChar char="ü"/>
            </a:pPr>
            <a:r>
              <a:rPr lang="en-US" dirty="0" smtClean="0"/>
              <a:t>virologic screening (TORCHES</a:t>
            </a:r>
          </a:p>
          <a:p>
            <a:r>
              <a:rPr lang="en-US" dirty="0" smtClean="0"/>
              <a:t>Discourage over the counter drugs and use of teratogenic medications </a:t>
            </a:r>
          </a:p>
          <a:p>
            <a:pPr>
              <a:buFont typeface="Wingdings" pitchFamily="2" charset="2"/>
              <a:buChar char="ü"/>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
            </a:r>
            <a:br>
              <a:rPr lang="en-US" dirty="0" smtClean="0"/>
            </a:br>
            <a:r>
              <a:rPr lang="en-US" b="1" u="sng" dirty="0" smtClean="0"/>
              <a:t>Other Specific interventions </a:t>
            </a:r>
            <a:br>
              <a:rPr lang="en-US" b="1" u="sng" dirty="0" smtClean="0"/>
            </a:br>
            <a:endParaRPr lang="en-US" u="sng" dirty="0"/>
          </a:p>
        </p:txBody>
      </p:sp>
      <p:sp>
        <p:nvSpPr>
          <p:cNvPr id="3" name="Content Placeholder 2"/>
          <p:cNvSpPr>
            <a:spLocks noGrp="1"/>
          </p:cNvSpPr>
          <p:nvPr>
            <p:ph idx="1"/>
          </p:nvPr>
        </p:nvSpPr>
        <p:spPr>
          <a:xfrm>
            <a:off x="152400" y="609600"/>
            <a:ext cx="8839200" cy="6096000"/>
          </a:xfrm>
        </p:spPr>
        <p:txBody>
          <a:bodyPr>
            <a:normAutofit/>
          </a:bodyPr>
          <a:lstStyle/>
          <a:p>
            <a:r>
              <a:rPr lang="en-US" dirty="0" smtClean="0"/>
              <a:t>Prophylaxis </a:t>
            </a:r>
          </a:p>
          <a:p>
            <a:pPr>
              <a:buFont typeface="Wingdings" pitchFamily="2" charset="2"/>
              <a:buChar char="Ø"/>
            </a:pPr>
            <a:r>
              <a:rPr lang="en-US" dirty="0" smtClean="0"/>
              <a:t>Folic Acid </a:t>
            </a:r>
          </a:p>
          <a:p>
            <a:pPr>
              <a:buFont typeface="Wingdings" pitchFamily="2" charset="2"/>
              <a:buChar char="ü"/>
            </a:pPr>
            <a:r>
              <a:rPr lang="en-US" dirty="0" smtClean="0"/>
              <a:t>Women who are trying to conceive should take folic acid supplements (400mcg) daily to reduce the risk of neural tube defects.</a:t>
            </a:r>
          </a:p>
          <a:p>
            <a:pPr>
              <a:buFont typeface="Wingdings" pitchFamily="2" charset="2"/>
              <a:buChar char="ü"/>
            </a:pPr>
            <a:r>
              <a:rPr lang="en-US" dirty="0" smtClean="0"/>
              <a:t> This should begin 3months before pregnancy. Women with a history of neural tube defects or epilepsy should take 5mg daily. </a:t>
            </a:r>
          </a:p>
          <a:p>
            <a:endParaRPr lang="en-US"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8600" y="609600"/>
            <a:ext cx="8763000" cy="6096000"/>
          </a:xfrm>
        </p:spPr>
        <p:txBody>
          <a:bodyPr/>
          <a:lstStyle/>
          <a:p>
            <a:pPr>
              <a:buFont typeface="Wingdings" pitchFamily="2" charset="2"/>
              <a:buChar char="Ø"/>
            </a:pPr>
            <a:r>
              <a:rPr lang="en-US" dirty="0" smtClean="0"/>
              <a:t>Iron</a:t>
            </a:r>
          </a:p>
          <a:p>
            <a:pPr>
              <a:buFont typeface="Wingdings" pitchFamily="2" charset="2"/>
              <a:buChar char="Ø"/>
            </a:pPr>
            <a:r>
              <a:rPr lang="en-US" dirty="0" smtClean="0"/>
              <a:t> Zinc</a:t>
            </a:r>
          </a:p>
          <a:p>
            <a:pPr>
              <a:buFont typeface="Wingdings" pitchFamily="2" charset="2"/>
              <a:buChar char="Ø"/>
            </a:pPr>
            <a:r>
              <a:rPr lang="en-US" dirty="0" smtClean="0"/>
              <a:t> Vitamin A 10,000 IU</a:t>
            </a:r>
          </a:p>
          <a:p>
            <a:pPr>
              <a:buFont typeface="Wingdings" pitchFamily="2" charset="2"/>
              <a:buChar char="Ø"/>
            </a:pPr>
            <a:r>
              <a:rPr lang="en-US" dirty="0" smtClean="0"/>
              <a:t> Iodine </a:t>
            </a:r>
          </a:p>
          <a:p>
            <a:pPr>
              <a:buFont typeface="Wingdings" pitchFamily="2" charset="2"/>
              <a:buChar char="Ø"/>
            </a:pPr>
            <a:r>
              <a:rPr lang="en-US" dirty="0" smtClean="0"/>
              <a:t> Calcium may be taken during the preconception period depending on the health status of the patient and any underlying medical conditions or risks.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95400"/>
          </a:xfrm>
        </p:spPr>
        <p:txBody>
          <a:bodyPr>
            <a:normAutofit fontScale="90000"/>
          </a:bodyPr>
          <a:lstStyle/>
          <a:p>
            <a:r>
              <a:rPr lang="en-US" u="sng" dirty="0" smtClean="0"/>
              <a:t>Management of Pre-existing medical problems </a:t>
            </a:r>
            <a:endParaRPr lang="en-US" u="sng" dirty="0"/>
          </a:p>
        </p:txBody>
      </p:sp>
      <p:sp>
        <p:nvSpPr>
          <p:cNvPr id="3" name="Content Placeholder 2"/>
          <p:cNvSpPr>
            <a:spLocks noGrp="1"/>
          </p:cNvSpPr>
          <p:nvPr>
            <p:ph idx="1"/>
          </p:nvPr>
        </p:nvSpPr>
        <p:spPr>
          <a:xfrm>
            <a:off x="152400" y="1295400"/>
            <a:ext cx="8839200" cy="5410200"/>
          </a:xfrm>
        </p:spPr>
        <p:txBody>
          <a:bodyPr/>
          <a:lstStyle/>
          <a:p>
            <a:pPr>
              <a:buNone/>
            </a:pPr>
            <a:endParaRPr lang="en-US" dirty="0" smtClean="0"/>
          </a:p>
          <a:p>
            <a:r>
              <a:rPr lang="en-US" dirty="0" smtClean="0"/>
              <a:t>Stabilize medical conditions and ensure that medical control is optimal </a:t>
            </a:r>
          </a:p>
          <a:p>
            <a:r>
              <a:rPr lang="en-US" dirty="0" smtClean="0"/>
              <a:t>Check that any drugs or treatments used are safe for use in pregnancy and do not affect sperm function( cytotoxic and radiation, smoking and alcohol etc) </a:t>
            </a:r>
          </a:p>
          <a:p>
            <a:r>
              <a:rPr lang="en-US" dirty="0" smtClean="0"/>
              <a:t> Where appropriate, refer women for specialized care.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1143000"/>
          </a:xfrm>
        </p:spPr>
        <p:txBody>
          <a:bodyPr>
            <a:normAutofit fontScale="90000"/>
          </a:bodyPr>
          <a:lstStyle/>
          <a:p>
            <a:r>
              <a:rPr lang="en-US" b="1" u="sng" dirty="0" smtClean="0"/>
              <a:t>PRE CONCEPTION CARE DELIVERY AREAS </a:t>
            </a:r>
            <a:endParaRPr lang="en-US" u="sng" dirty="0"/>
          </a:p>
        </p:txBody>
      </p:sp>
      <p:sp>
        <p:nvSpPr>
          <p:cNvPr id="3" name="Content Placeholder 2"/>
          <p:cNvSpPr>
            <a:spLocks noGrp="1"/>
          </p:cNvSpPr>
          <p:nvPr>
            <p:ph idx="1"/>
          </p:nvPr>
        </p:nvSpPr>
        <p:spPr>
          <a:xfrm>
            <a:off x="152400" y="1371600"/>
            <a:ext cx="8839200" cy="5334000"/>
          </a:xfrm>
        </p:spPr>
        <p:txBody>
          <a:bodyPr>
            <a:normAutofit/>
          </a:bodyPr>
          <a:lstStyle/>
          <a:p>
            <a:pPr>
              <a:buFont typeface="Wingdings" pitchFamily="2" charset="2"/>
              <a:buChar char="Ø"/>
            </a:pPr>
            <a:r>
              <a:rPr lang="en-US" dirty="0" smtClean="0"/>
              <a:t> These services are  integrated into other services and programmes such as:</a:t>
            </a:r>
          </a:p>
          <a:p>
            <a:r>
              <a:rPr lang="en-US" dirty="0" smtClean="0"/>
              <a:t> Family planning services</a:t>
            </a:r>
          </a:p>
          <a:p>
            <a:r>
              <a:rPr lang="en-US" dirty="0" smtClean="0"/>
              <a:t> Antenatal care services</a:t>
            </a:r>
          </a:p>
          <a:p>
            <a:r>
              <a:rPr lang="en-US" dirty="0" smtClean="0"/>
              <a:t> Child welfare clinic</a:t>
            </a:r>
          </a:p>
          <a:p>
            <a:r>
              <a:rPr lang="en-US" dirty="0" smtClean="0"/>
              <a:t>Postpartum care</a:t>
            </a:r>
          </a:p>
          <a:p>
            <a:r>
              <a:rPr lang="en-US" dirty="0" smtClean="0"/>
              <a:t> Outpatient services</a:t>
            </a:r>
          </a:p>
          <a:p>
            <a:r>
              <a:rPr lang="en-US" dirty="0" smtClean="0"/>
              <a:t> Youth friendly sites</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endParaRPr lang="en-US" dirty="0" smtClean="0"/>
          </a:p>
          <a:p>
            <a:r>
              <a:rPr lang="en-US" dirty="0" smtClean="0"/>
              <a:t> Comprehensive care clinics</a:t>
            </a:r>
          </a:p>
          <a:p>
            <a:r>
              <a:rPr lang="en-US" dirty="0" smtClean="0"/>
              <a:t> Specialized clinics</a:t>
            </a:r>
          </a:p>
          <a:p>
            <a:r>
              <a:rPr lang="en-US" dirty="0" smtClean="0"/>
              <a:t> School health programmes</a:t>
            </a:r>
          </a:p>
          <a:p>
            <a:r>
              <a:rPr lang="en-US" dirty="0" smtClean="0"/>
              <a:t> VCT centres</a:t>
            </a:r>
          </a:p>
          <a:p>
            <a:r>
              <a:rPr lang="en-US" dirty="0" smtClean="0"/>
              <a:t> other specific service sites that target men </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839200" cy="990600"/>
          </a:xfrm>
        </p:spPr>
        <p:txBody>
          <a:bodyPr>
            <a:normAutofit fontScale="90000"/>
          </a:bodyPr>
          <a:lstStyle/>
          <a:p>
            <a:r>
              <a:rPr lang="en-US" b="1" u="sng" dirty="0" smtClean="0"/>
              <a:t>Creating linkages with other disciplines to promote pre-conception care </a:t>
            </a:r>
            <a:endParaRPr lang="en-US" u="sng" dirty="0"/>
          </a:p>
        </p:txBody>
      </p:sp>
      <p:sp>
        <p:nvSpPr>
          <p:cNvPr id="3" name="Content Placeholder 2"/>
          <p:cNvSpPr>
            <a:spLocks noGrp="1"/>
          </p:cNvSpPr>
          <p:nvPr>
            <p:ph idx="1"/>
          </p:nvPr>
        </p:nvSpPr>
        <p:spPr>
          <a:xfrm>
            <a:off x="152400" y="1295400"/>
            <a:ext cx="8839200" cy="5410200"/>
          </a:xfrm>
        </p:spPr>
        <p:txBody>
          <a:bodyPr/>
          <a:lstStyle/>
          <a:p>
            <a:endParaRPr lang="en-US" dirty="0" smtClean="0"/>
          </a:p>
          <a:p>
            <a:r>
              <a:rPr lang="en-US" dirty="0" smtClean="0"/>
              <a:t>Create awareness for other professionals e.g. </a:t>
            </a:r>
          </a:p>
          <a:p>
            <a:pPr>
              <a:buFont typeface="Wingdings" pitchFamily="2" charset="2"/>
              <a:buChar char="ü"/>
            </a:pPr>
            <a:r>
              <a:rPr lang="en-US" dirty="0" smtClean="0"/>
              <a:t> Physicians to educate diabetics, cardiac patients, and other’s with medical conditions</a:t>
            </a:r>
          </a:p>
          <a:p>
            <a:pPr>
              <a:buFont typeface="Wingdings" pitchFamily="2" charset="2"/>
              <a:buChar char="ü"/>
            </a:pPr>
            <a:r>
              <a:rPr lang="en-US" dirty="0" smtClean="0"/>
              <a:t> Pediatricians</a:t>
            </a:r>
          </a:p>
          <a:p>
            <a:pPr>
              <a:buFont typeface="Wingdings" pitchFamily="2" charset="2"/>
              <a:buChar char="ü"/>
            </a:pPr>
            <a:r>
              <a:rPr lang="en-US" dirty="0" smtClean="0"/>
              <a:t> nutritionist etc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endParaRPr lang="en-US" dirty="0" smtClean="0"/>
          </a:p>
          <a:p>
            <a:r>
              <a:rPr lang="en-US" dirty="0" smtClean="0"/>
              <a:t>Community awareness and participation </a:t>
            </a:r>
          </a:p>
          <a:p>
            <a:pPr>
              <a:buFont typeface="Wingdings" pitchFamily="2" charset="2"/>
              <a:buChar char="ü"/>
            </a:pPr>
            <a:r>
              <a:rPr lang="en-US" dirty="0" smtClean="0"/>
              <a:t> Schools, Women’s groups, Public barazas,  faith based institutions, youth clubs, etc </a:t>
            </a:r>
          </a:p>
          <a:p>
            <a:pPr>
              <a:buFont typeface="Wingdings" pitchFamily="2" charset="2"/>
              <a:buChar char="ü"/>
            </a:pPr>
            <a:r>
              <a:rPr lang="en-US" dirty="0" smtClean="0"/>
              <a:t> Linkages with other programmes (HIV, Child health, vaccines), Other sectors /Ministries (Education, Gender, Agriculture, Culture and Social services) and other stakeholders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609599"/>
          </a:xfrm>
        </p:spPr>
        <p:txBody>
          <a:bodyPr>
            <a:normAutofit fontScale="90000"/>
          </a:bodyPr>
          <a:lstStyle/>
          <a:p>
            <a:r>
              <a:rPr lang="en-US" b="1" u="sng" dirty="0" smtClean="0"/>
              <a:t>Ovulation </a:t>
            </a:r>
            <a:endParaRPr lang="en-US" b="1" u="sng" dirty="0"/>
          </a:p>
        </p:txBody>
      </p:sp>
      <p:sp>
        <p:nvSpPr>
          <p:cNvPr id="3" name="Subtitle 2"/>
          <p:cNvSpPr>
            <a:spLocks noGrp="1"/>
          </p:cNvSpPr>
          <p:nvPr>
            <p:ph type="subTitle" idx="1"/>
          </p:nvPr>
        </p:nvSpPr>
        <p:spPr>
          <a:xfrm>
            <a:off x="228600" y="990600"/>
            <a:ext cx="8610600" cy="5715000"/>
          </a:xfrm>
        </p:spPr>
        <p:txBody>
          <a:bodyPr/>
          <a:lstStyle/>
          <a:p>
            <a:pPr algn="just">
              <a:buFont typeface="Wingdings" pitchFamily="2" charset="2"/>
              <a:buChar char="Ø"/>
            </a:pPr>
            <a:r>
              <a:rPr lang="en-US" dirty="0" smtClean="0">
                <a:solidFill>
                  <a:schemeClr val="tx1"/>
                </a:solidFill>
              </a:rPr>
              <a:t>After ovulation the oocyte passes into the uterine tube and is swept by the cilia and peristaltic muscular contraction of the tube</a:t>
            </a:r>
          </a:p>
          <a:p>
            <a:pPr algn="just">
              <a:buFont typeface="Wingdings" pitchFamily="2" charset="2"/>
              <a:buChar char="Ø"/>
            </a:pPr>
            <a:r>
              <a:rPr lang="en-US" dirty="0" smtClean="0">
                <a:solidFill>
                  <a:schemeClr val="tx1"/>
                </a:solidFill>
              </a:rPr>
              <a:t>Cervix under the influence of oetrogen secretes alkaline that attracts the spermatozoa</a:t>
            </a:r>
          </a:p>
          <a:p>
            <a:pPr algn="just">
              <a:buFont typeface="Wingdings" pitchFamily="2" charset="2"/>
              <a:buChar char="Ø"/>
            </a:pPr>
            <a:r>
              <a:rPr lang="en-US" dirty="0" smtClean="0">
                <a:solidFill>
                  <a:schemeClr val="tx1"/>
                </a:solidFill>
              </a:rPr>
              <a:t>During intercourse 300million sperms are deposited in the posterior fornix of the vagina</a:t>
            </a:r>
          </a:p>
          <a:p>
            <a:pPr algn="just">
              <a:buFont typeface="Wingdings" pitchFamily="2" charset="2"/>
              <a:buChar char="Ø"/>
            </a:pPr>
            <a:r>
              <a:rPr lang="en-US" dirty="0" smtClean="0">
                <a:solidFill>
                  <a:schemeClr val="tx1"/>
                </a:solidFill>
              </a:rPr>
              <a:t>Those reach the cervical mucus propel to the uterine tube while the rest die due to the acidic media of the vagina </a:t>
            </a:r>
          </a:p>
          <a:p>
            <a:pPr>
              <a:buFont typeface="Wingdings" pitchFamily="2" charset="2"/>
              <a:buChar char="Ø"/>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b="1" u="sng" dirty="0" smtClean="0"/>
              <a:t>FERTILIZATION</a:t>
            </a:r>
            <a:endParaRPr lang="en-US" dirty="0"/>
          </a:p>
        </p:txBody>
      </p:sp>
      <p:sp>
        <p:nvSpPr>
          <p:cNvPr id="3" name="Content Placeholder 2"/>
          <p:cNvSpPr>
            <a:spLocks noGrp="1"/>
          </p:cNvSpPr>
          <p:nvPr>
            <p:ph idx="1"/>
          </p:nvPr>
        </p:nvSpPr>
        <p:spPr>
          <a:xfrm>
            <a:off x="228600" y="1066800"/>
            <a:ext cx="8686800" cy="5562600"/>
          </a:xfrm>
        </p:spPr>
        <p:txBody>
          <a:bodyPr/>
          <a:lstStyle/>
          <a:p>
            <a:pPr>
              <a:buNone/>
            </a:pPr>
            <a:endParaRPr lang="en-US" b="1" u="sng" dirty="0" smtClean="0"/>
          </a:p>
          <a:p>
            <a:pPr>
              <a:buNone/>
            </a:pPr>
            <a:r>
              <a:rPr lang="en-US" b="1" dirty="0" smtClean="0"/>
              <a:t>Definition;</a:t>
            </a:r>
          </a:p>
          <a:p>
            <a:pPr>
              <a:buNone/>
            </a:pPr>
            <a:r>
              <a:rPr lang="en-US" dirty="0" smtClean="0"/>
              <a:t>is the fusion of a sperm with secondary oocyte (ovum) to form a zygote</a:t>
            </a:r>
          </a:p>
          <a:p>
            <a:pPr>
              <a:buNone/>
            </a:pPr>
            <a:r>
              <a:rPr lang="en-US" dirty="0" smtClean="0"/>
              <a:t>The process take 24hrs and normally occurs at the ampullar</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pPr>
              <a:buFont typeface="Wingdings" pitchFamily="2" charset="2"/>
              <a:buChar char="Ø"/>
            </a:pPr>
            <a:r>
              <a:rPr lang="en-US" b="1" u="sng" dirty="0" smtClean="0"/>
              <a:t>Primigravida</a:t>
            </a:r>
          </a:p>
          <a:p>
            <a:pPr>
              <a:buNone/>
            </a:pPr>
            <a:r>
              <a:rPr lang="en-US" dirty="0" smtClean="0"/>
              <a:t>A woman pregnant for the first time</a:t>
            </a:r>
          </a:p>
          <a:p>
            <a:pPr>
              <a:buFont typeface="Wingdings" pitchFamily="2" charset="2"/>
              <a:buChar char="Ø"/>
            </a:pPr>
            <a:r>
              <a:rPr lang="en-US" b="1" u="sng" dirty="0" smtClean="0"/>
              <a:t>Multigravida</a:t>
            </a:r>
          </a:p>
          <a:p>
            <a:pPr>
              <a:buNone/>
            </a:pPr>
            <a:r>
              <a:rPr lang="en-US" dirty="0" smtClean="0"/>
              <a:t>A woman who has been pregnant more than once</a:t>
            </a:r>
          </a:p>
          <a:p>
            <a:pPr>
              <a:buFont typeface="Wingdings" pitchFamily="2" charset="2"/>
              <a:buChar char="Ø"/>
            </a:pPr>
            <a:r>
              <a:rPr lang="en-US" b="1" u="sng" dirty="0" smtClean="0"/>
              <a:t>Para</a:t>
            </a:r>
          </a:p>
          <a:p>
            <a:pPr>
              <a:buNone/>
            </a:pPr>
            <a:r>
              <a:rPr lang="en-US" dirty="0" smtClean="0"/>
              <a:t>A woman who has given birth to a baby beyond the stage of viability i.e. beyond 20 weeks of pregnancy</a:t>
            </a:r>
          </a:p>
          <a:p>
            <a:pPr>
              <a:buFont typeface="Wingdings" pitchFamily="2" charset="2"/>
              <a:buChar char="Ø"/>
            </a:pPr>
            <a:r>
              <a:rPr lang="en-US" b="1" u="sng" dirty="0" smtClean="0"/>
              <a:t>Nullipara (primipara)</a:t>
            </a:r>
          </a:p>
          <a:p>
            <a:pPr>
              <a:buNone/>
            </a:pPr>
            <a:r>
              <a:rPr lang="en-US" dirty="0" smtClean="0"/>
              <a:t>A woman who has not given birth to a baby who reached the stage of viability</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dirty="0" smtClean="0"/>
              <a:t>Cont…..</a:t>
            </a:r>
            <a:endParaRPr lang="en-US" b="1" u="sng" dirty="0"/>
          </a:p>
        </p:txBody>
      </p:sp>
      <p:sp>
        <p:nvSpPr>
          <p:cNvPr id="3" name="Content Placeholder 2"/>
          <p:cNvSpPr>
            <a:spLocks noGrp="1"/>
          </p:cNvSpPr>
          <p:nvPr>
            <p:ph idx="1"/>
          </p:nvPr>
        </p:nvSpPr>
        <p:spPr>
          <a:xfrm>
            <a:off x="228600" y="990600"/>
            <a:ext cx="8610600" cy="5562600"/>
          </a:xfrm>
        </p:spPr>
        <p:txBody>
          <a:bodyPr>
            <a:normAutofit lnSpcReduction="10000"/>
          </a:bodyPr>
          <a:lstStyle/>
          <a:p>
            <a:pPr>
              <a:buFont typeface="Wingdings" pitchFamily="2" charset="2"/>
              <a:buChar char="Ø"/>
            </a:pPr>
            <a:r>
              <a:rPr lang="en-US" dirty="0" smtClean="0"/>
              <a:t>Once inside the sperm undergoes process called capacitation</a:t>
            </a:r>
          </a:p>
          <a:p>
            <a:pPr>
              <a:buFont typeface="Wingdings" pitchFamily="2" charset="2"/>
              <a:buChar char="Ø"/>
            </a:pPr>
            <a:r>
              <a:rPr lang="en-US" dirty="0" smtClean="0"/>
              <a:t>Due to secretions in the tube the sperms’ plasma membrane undergo changes removing glycoprotein coat</a:t>
            </a:r>
          </a:p>
          <a:p>
            <a:pPr>
              <a:buFont typeface="Wingdings" pitchFamily="2" charset="2"/>
              <a:buChar char="Ø"/>
            </a:pPr>
            <a:r>
              <a:rPr lang="en-US" dirty="0" smtClean="0"/>
              <a:t> The acrosomal layer of sperm release hyaluronidase which remove the corona radiata to expose the Zona pellucida</a:t>
            </a:r>
          </a:p>
          <a:p>
            <a:pPr>
              <a:buFont typeface="Wingdings" pitchFamily="2" charset="2"/>
              <a:buChar char="Ø"/>
            </a:pPr>
            <a:r>
              <a:rPr lang="en-US" dirty="0" smtClean="0"/>
              <a:t>The first sperm that reaches Zona pellucida penetrates it by the aid of several enzymes producing a chemical  called cortical reaction</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762000"/>
            <a:ext cx="8763000" cy="5943600"/>
          </a:xfrm>
        </p:spPr>
        <p:txBody>
          <a:bodyPr>
            <a:normAutofit/>
          </a:bodyPr>
          <a:lstStyle/>
          <a:p>
            <a:pPr>
              <a:buFont typeface="Wingdings" pitchFamily="2" charset="2"/>
              <a:buChar char="Ø"/>
            </a:pPr>
            <a:r>
              <a:rPr lang="en-US" dirty="0" smtClean="0"/>
              <a:t>The cortical reaction makes the Zona pellucida impermeable to other sperms</a:t>
            </a:r>
          </a:p>
          <a:p>
            <a:pPr>
              <a:buFont typeface="Wingdings" pitchFamily="2" charset="2"/>
              <a:buChar char="Ø"/>
            </a:pPr>
            <a:r>
              <a:rPr lang="en-US" dirty="0" smtClean="0"/>
              <a:t>The plasma membranes of the sperm and oocyte fuse</a:t>
            </a:r>
          </a:p>
          <a:p>
            <a:pPr>
              <a:buFont typeface="Wingdings" pitchFamily="2" charset="2"/>
              <a:buChar char="Ø"/>
            </a:pPr>
            <a:r>
              <a:rPr lang="en-US" dirty="0" smtClean="0"/>
              <a:t>The oocyte completes its 2</a:t>
            </a:r>
            <a:r>
              <a:rPr lang="en-US" baseline="30000" dirty="0" smtClean="0"/>
              <a:t>nd</a:t>
            </a:r>
            <a:r>
              <a:rPr lang="en-US" dirty="0" smtClean="0"/>
              <a:t> meiotic division &amp; is mature</a:t>
            </a:r>
          </a:p>
          <a:p>
            <a:pPr>
              <a:buFont typeface="Wingdings" pitchFamily="2" charset="2"/>
              <a:buChar char="Ø"/>
            </a:pPr>
            <a:r>
              <a:rPr lang="en-US" dirty="0" smtClean="0"/>
              <a:t>The pronucleus has now 23 chromosomes (haploid)</a:t>
            </a:r>
          </a:p>
          <a:p>
            <a:pPr>
              <a:buFont typeface="Wingdings" pitchFamily="2" charset="2"/>
              <a:buChar char="Ø"/>
            </a:pPr>
            <a:endParaRPr lang="en-US" dirty="0" smtClean="0"/>
          </a:p>
          <a:p>
            <a:pPr>
              <a:buNone/>
            </a:pPr>
            <a:r>
              <a:rPr lang="en-US" dirty="0" smtClean="0"/>
              <a:t>  </a:t>
            </a:r>
          </a:p>
        </p:txBody>
      </p:sp>
      <p:sp>
        <p:nvSpPr>
          <p:cNvPr id="4" name="Slide Number Placeholder 3"/>
          <p:cNvSpPr>
            <a:spLocks noGrp="1"/>
          </p:cNvSpPr>
          <p:nvPr>
            <p:ph type="sldNum" sz="quarter" idx="12"/>
          </p:nvPr>
        </p:nvSpPr>
        <p:spPr/>
        <p:txBody>
          <a:bodyPr/>
          <a:lstStyle/>
          <a:p>
            <a:fld id="{87D7027F-9DD7-42F5-9876-DCFEA7DF389E}"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Ø"/>
            </a:pPr>
            <a:r>
              <a:rPr lang="en-US" dirty="0" smtClean="0"/>
              <a:t>The tail and mitochondria of the sperm degenerate as it penetrates the oocyte </a:t>
            </a:r>
          </a:p>
          <a:p>
            <a:pPr>
              <a:buFont typeface="Wingdings" pitchFamily="2" charset="2"/>
              <a:buChar char="Ø"/>
            </a:pPr>
            <a:r>
              <a:rPr lang="en-US" dirty="0" smtClean="0"/>
              <a:t>The female and male pronucleus fuse to form a new nucleus being a combination of genetic material from both the sperm and oocyte called diploid cell</a:t>
            </a:r>
          </a:p>
          <a:p>
            <a:pPr>
              <a:buFont typeface="Wingdings" pitchFamily="2" charset="2"/>
              <a:buChar char="Ø"/>
            </a:pPr>
            <a:r>
              <a:rPr lang="en-US" dirty="0" smtClean="0"/>
              <a:t>Each human cell has 46 chromosomes being contributed by each gamete to make a zygote</a:t>
            </a:r>
          </a:p>
          <a:p>
            <a:pPr>
              <a:buFont typeface="Wingdings" pitchFamily="2" charset="2"/>
              <a:buChar char="Ø"/>
            </a:pPr>
            <a:r>
              <a:rPr lang="en-US" dirty="0" smtClean="0"/>
              <a:t>The diploid cell subdivides itself to form a morula then blastocyst</a:t>
            </a:r>
          </a:p>
          <a:p>
            <a:pPr>
              <a:buNone/>
            </a:pPr>
            <a:r>
              <a:rPr lang="en-US" dirty="0" smtClean="0"/>
              <a:t>               </a:t>
            </a:r>
            <a:endParaRPr lang="en-US" b="1"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smtClean="0"/>
              <a:t>Sex determination</a:t>
            </a:r>
            <a:endParaRPr lang="en-US" dirty="0"/>
          </a:p>
        </p:txBody>
      </p:sp>
      <p:sp>
        <p:nvSpPr>
          <p:cNvPr id="3" name="Content Placeholder 2"/>
          <p:cNvSpPr>
            <a:spLocks noGrp="1"/>
          </p:cNvSpPr>
          <p:nvPr>
            <p:ph idx="1"/>
          </p:nvPr>
        </p:nvSpPr>
        <p:spPr>
          <a:xfrm>
            <a:off x="152400" y="685800"/>
            <a:ext cx="8839200" cy="6019800"/>
          </a:xfrm>
        </p:spPr>
        <p:txBody>
          <a:bodyPr/>
          <a:lstStyle/>
          <a:p>
            <a:r>
              <a:rPr lang="en-US" dirty="0" smtClean="0"/>
              <a:t>Female carry two similar chromosomes xx while male has xy.</a:t>
            </a:r>
            <a:endParaRPr lang="en-US" smtClean="0"/>
          </a:p>
          <a:p>
            <a:r>
              <a:rPr lang="en-US" smtClean="0"/>
              <a:t> </a:t>
            </a:r>
            <a:r>
              <a:rPr lang="en-US" dirty="0" smtClean="0"/>
              <a:t>If the oocyte is fertilized by x carrying sperm a female is conceived and if y a male is conceived</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8001000" cy="533400"/>
          </a:xfrm>
        </p:spPr>
        <p:txBody>
          <a:bodyPr>
            <a:normAutofit fontScale="90000"/>
          </a:bodyPr>
          <a:lstStyle/>
          <a:p>
            <a:r>
              <a:rPr lang="en-US" b="1" u="sng" dirty="0" smtClean="0"/>
              <a:t>Development of the zygote</a:t>
            </a:r>
            <a:endParaRPr lang="en-US" b="1" u="sng" dirty="0"/>
          </a:p>
        </p:txBody>
      </p:sp>
      <p:sp>
        <p:nvSpPr>
          <p:cNvPr id="3" name="Content Placeholder 2"/>
          <p:cNvSpPr>
            <a:spLocks noGrp="1"/>
          </p:cNvSpPr>
          <p:nvPr>
            <p:ph idx="1"/>
          </p:nvPr>
        </p:nvSpPr>
        <p:spPr>
          <a:xfrm>
            <a:off x="152400" y="914400"/>
            <a:ext cx="8763000" cy="5791200"/>
          </a:xfrm>
        </p:spPr>
        <p:txBody>
          <a:bodyPr>
            <a:normAutofit/>
          </a:bodyPr>
          <a:lstStyle/>
          <a:p>
            <a:pPr>
              <a:buNone/>
            </a:pPr>
            <a:r>
              <a:rPr lang="en-US" b="1" dirty="0" smtClean="0"/>
              <a:t>Pre embryonic period (2-8 weeks)</a:t>
            </a:r>
          </a:p>
          <a:p>
            <a:r>
              <a:rPr lang="en-US" dirty="0" smtClean="0"/>
              <a:t>During the first week the zygote travels along fallopian tube towards the uterus</a:t>
            </a:r>
          </a:p>
          <a:p>
            <a:r>
              <a:rPr lang="en-US" dirty="0" smtClean="0"/>
              <a:t>Occurs during two weeks after fertilization within which the zygote is implanted into the uterine endomentrium</a:t>
            </a:r>
          </a:p>
          <a:p>
            <a:r>
              <a:rPr lang="en-US" dirty="0" smtClean="0"/>
              <a:t>The zygote is surrounded by a strong membrane of glycoprotein, the Zona pellucida</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dirty="0" smtClean="0"/>
              <a:t>It receives nourishment of the glycogen from goblet cells of the uterine tubes and secretory cells of the uterus during which the zygote undergoes mitotic cellular division</a:t>
            </a:r>
          </a:p>
          <a:p>
            <a:r>
              <a:rPr lang="en-US" dirty="0" smtClean="0"/>
              <a:t>The cells of the zygote  develop through several divisions to form a ball like cell mass called morula</a:t>
            </a:r>
          </a:p>
          <a:p>
            <a:r>
              <a:rPr lang="en-US" dirty="0" smtClean="0"/>
              <a:t>The cells tightly bind together a process called capacitation </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8600" y="762000"/>
            <a:ext cx="8686800" cy="5943600"/>
          </a:xfrm>
        </p:spPr>
        <p:txBody>
          <a:bodyPr/>
          <a:lstStyle/>
          <a:p>
            <a:pPr>
              <a:buNone/>
            </a:pPr>
            <a:endParaRPr lang="en-US" dirty="0" smtClean="0"/>
          </a:p>
          <a:p>
            <a:r>
              <a:rPr lang="en-US" dirty="0" smtClean="0"/>
              <a:t>The outermost cells secrete fluid into the morula and form a fluid filled cavity or the blastocele which results in formation of blastocyst containing 58 cells, a process of blastolation occurring by the 4</a:t>
            </a:r>
            <a:r>
              <a:rPr lang="en-US" baseline="30000" dirty="0" smtClean="0"/>
              <a:t>th</a:t>
            </a:r>
            <a:r>
              <a:rPr lang="en-US" dirty="0" smtClean="0"/>
              <a:t> day</a:t>
            </a:r>
          </a:p>
          <a:p>
            <a:r>
              <a:rPr lang="en-US" dirty="0" smtClean="0"/>
              <a:t>The surrounding Zona pellucida begins to disintegrate and the volume of fluid increases</a:t>
            </a:r>
          </a:p>
          <a:p>
            <a:r>
              <a:rPr lang="en-US" dirty="0" smtClean="0"/>
              <a:t>Blastocyst enters the uterus by 3</a:t>
            </a:r>
            <a:r>
              <a:rPr lang="en-US" baseline="30000" dirty="0" smtClean="0"/>
              <a:t>rd</a:t>
            </a:r>
            <a:r>
              <a:rPr lang="en-US" dirty="0" smtClean="0"/>
              <a:t>-5</a:t>
            </a:r>
            <a:r>
              <a:rPr lang="en-US" baseline="30000" dirty="0" smtClean="0"/>
              <a:t>th</a:t>
            </a:r>
            <a:r>
              <a:rPr lang="en-US" dirty="0" smtClean="0"/>
              <a:t> day</a:t>
            </a:r>
          </a:p>
          <a:p>
            <a:r>
              <a:rPr lang="en-US" dirty="0" smtClean="0"/>
              <a:t>The trophoblast absorbs nutritive material and secretes chorionic gonadotrophin</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763000" cy="6096000"/>
          </a:xfrm>
        </p:spPr>
        <p:txBody>
          <a:bodyPr/>
          <a:lstStyle/>
          <a:p>
            <a:r>
              <a:rPr lang="en-US" dirty="0" smtClean="0"/>
              <a:t>The blastocyst has;</a:t>
            </a:r>
          </a:p>
          <a:p>
            <a:pPr>
              <a:buFont typeface="Wingdings" pitchFamily="2" charset="2"/>
              <a:buChar char="ü"/>
            </a:pPr>
            <a:r>
              <a:rPr lang="en-US" dirty="0" smtClean="0"/>
              <a:t>Inner cell mass or embryoblast which becomes the embryo, amnion and umbilical cord</a:t>
            </a:r>
          </a:p>
          <a:p>
            <a:pPr>
              <a:buFont typeface="Wingdings" pitchFamily="2" charset="2"/>
              <a:buChar char="ü"/>
            </a:pPr>
            <a:r>
              <a:rPr lang="en-US" dirty="0" smtClean="0"/>
              <a:t>Outer cell mass or trophoblast which becomes a placenta and chorion</a:t>
            </a:r>
          </a:p>
          <a:p>
            <a:r>
              <a:rPr lang="en-US" dirty="0" smtClean="0"/>
              <a:t>During the 2</a:t>
            </a:r>
            <a:r>
              <a:rPr lang="en-US" baseline="30000" dirty="0" smtClean="0"/>
              <a:t>nd</a:t>
            </a:r>
            <a:r>
              <a:rPr lang="en-US" dirty="0" smtClean="0"/>
              <a:t> week the trophoblast proliferates and differentiates into two layers;</a:t>
            </a:r>
          </a:p>
          <a:p>
            <a:pPr>
              <a:buFont typeface="Wingdings" pitchFamily="2" charset="2"/>
              <a:buChar char="ü"/>
            </a:pPr>
            <a:r>
              <a:rPr lang="en-US" dirty="0" smtClean="0"/>
              <a:t>The outer layer- syncytiotrophoblast or syncytium</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8600" y="685800"/>
            <a:ext cx="8686800" cy="6019800"/>
          </a:xfrm>
        </p:spPr>
        <p:txBody>
          <a:bodyPr/>
          <a:lstStyle/>
          <a:p>
            <a:pPr>
              <a:buFont typeface="Wingdings" pitchFamily="2" charset="2"/>
              <a:buChar char="ü"/>
            </a:pPr>
            <a:r>
              <a:rPr lang="en-US" dirty="0" smtClean="0"/>
              <a:t>The inner layer- cytotrophoblast</a:t>
            </a:r>
          </a:p>
          <a:p>
            <a:r>
              <a:rPr lang="en-US" dirty="0" smtClean="0"/>
              <a:t>Implantation of the blastocyst is on the upper posterior wall of the uterus</a:t>
            </a:r>
          </a:p>
          <a:p>
            <a:r>
              <a:rPr lang="en-US" dirty="0" smtClean="0"/>
              <a:t>The syncytiotrophoblast layer invades the decidua forming finger like projection called villi that makes their way to decidua spaces filled with maternal blood </a:t>
            </a:r>
          </a:p>
          <a:p>
            <a:r>
              <a:rPr lang="en-US" dirty="0" smtClean="0"/>
              <a:t>The villi braches into blood vessels of the developing embryo thus allowing gaseous exchange between the mother and the embryo</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8600" y="609600"/>
            <a:ext cx="8686800" cy="6096000"/>
          </a:xfrm>
        </p:spPr>
        <p:txBody>
          <a:bodyPr/>
          <a:lstStyle/>
          <a:p>
            <a:r>
              <a:rPr lang="en-US" dirty="0" smtClean="0"/>
              <a:t>The syncyntiophoblast cells as well secrete; </a:t>
            </a:r>
          </a:p>
          <a:p>
            <a:pPr>
              <a:buFont typeface="Wingdings" pitchFamily="2" charset="2"/>
              <a:buChar char="ü"/>
            </a:pPr>
            <a:r>
              <a:rPr lang="en-US" dirty="0" smtClean="0"/>
              <a:t>hydrolic enzyme that erodes the decidua and assist with nutrition of the embryo</a:t>
            </a:r>
          </a:p>
          <a:p>
            <a:pPr>
              <a:buFont typeface="Wingdings" pitchFamily="2" charset="2"/>
              <a:buChar char="ü"/>
            </a:pPr>
            <a:r>
              <a:rPr lang="en-US" dirty="0" smtClean="0"/>
              <a:t> produces human chorionic gonadotrophin hormone (HCG) that prevents menstruation and maintains pregnancy sustaining the function of corpus luteum (production of estrogen and progesterone) for maintenance of endometrium</a:t>
            </a:r>
          </a:p>
          <a:p>
            <a:r>
              <a:rPr lang="en-US" dirty="0" smtClean="0"/>
              <a:t>The embryo develops from embryoblast</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a:bodyPr>
          <a:lstStyle/>
          <a:p>
            <a:pPr>
              <a:buFont typeface="Wingdings" pitchFamily="2" charset="2"/>
              <a:buChar char="Ø"/>
            </a:pPr>
            <a:r>
              <a:rPr lang="en-US" b="1" u="sng" dirty="0" smtClean="0"/>
              <a:t>Multipara</a:t>
            </a:r>
          </a:p>
          <a:p>
            <a:pPr>
              <a:buNone/>
            </a:pPr>
            <a:r>
              <a:rPr lang="en-US" dirty="0" smtClean="0"/>
              <a:t>A woman who has delivered two or more babies beyond the stage of viability</a:t>
            </a:r>
          </a:p>
          <a:p>
            <a:pPr>
              <a:buFont typeface="Wingdings" pitchFamily="2" charset="2"/>
              <a:buChar char="Ø"/>
            </a:pPr>
            <a:r>
              <a:rPr lang="en-US" b="1" u="sng" dirty="0" smtClean="0"/>
              <a:t>Grandemultipara</a:t>
            </a:r>
          </a:p>
          <a:p>
            <a:pPr>
              <a:buNone/>
            </a:pPr>
            <a:r>
              <a:rPr lang="en-US" dirty="0" smtClean="0"/>
              <a:t>A woman has delivered 5 or more babies beyond the stage of viability</a:t>
            </a:r>
          </a:p>
          <a:p>
            <a:pPr>
              <a:buFont typeface="Wingdings" pitchFamily="2" charset="2"/>
              <a:buChar char="Ø"/>
            </a:pPr>
            <a:r>
              <a:rPr lang="en-US" b="1" u="sng" dirty="0" smtClean="0"/>
              <a:t>Ante-natal period (pre-natal)</a:t>
            </a:r>
          </a:p>
          <a:p>
            <a:pPr>
              <a:buNone/>
            </a:pPr>
            <a:r>
              <a:rPr lang="en-US" dirty="0" smtClean="0"/>
              <a:t>Ante –prefix-mean before</a:t>
            </a:r>
          </a:p>
          <a:p>
            <a:pPr>
              <a:buNone/>
            </a:pPr>
            <a:r>
              <a:rPr lang="en-US" dirty="0" smtClean="0"/>
              <a:t>Natal-prefix-mean birth</a:t>
            </a:r>
          </a:p>
          <a:p>
            <a:pPr>
              <a:buNone/>
            </a:pPr>
            <a:r>
              <a:rPr lang="en-US" dirty="0" smtClean="0"/>
              <a:t>Is the period from conception until birth</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8600" y="685800"/>
            <a:ext cx="8686800" cy="5943600"/>
          </a:xfrm>
        </p:spPr>
        <p:txBody>
          <a:bodyPr/>
          <a:lstStyle/>
          <a:p>
            <a:pPr>
              <a:buNone/>
            </a:pPr>
            <a:r>
              <a:rPr lang="en-US" dirty="0" smtClean="0"/>
              <a:t>The cells of embryoblast differtiate into two types;</a:t>
            </a:r>
          </a:p>
          <a:p>
            <a:r>
              <a:rPr lang="en-US" dirty="0" smtClean="0"/>
              <a:t>Epiblast closest to the trophoblast which gives rise to the cells of embryo and has 3 layers that form a particular part of the embryo. </a:t>
            </a:r>
          </a:p>
          <a:p>
            <a:r>
              <a:rPr lang="en-US" dirty="0" smtClean="0"/>
              <a:t>The appearance of these layers is called primitive streak which is there around the 15</a:t>
            </a:r>
            <a:r>
              <a:rPr lang="en-US" baseline="30000" dirty="0" smtClean="0"/>
              <a:t>th</a:t>
            </a:r>
            <a:r>
              <a:rPr lang="en-US" dirty="0" smtClean="0"/>
              <a:t> day.</a:t>
            </a:r>
          </a:p>
          <a:p>
            <a:r>
              <a:rPr lang="en-US" dirty="0" smtClean="0"/>
              <a:t> The three layers form;</a:t>
            </a:r>
          </a:p>
          <a:p>
            <a:pPr>
              <a:buFont typeface="Wingdings" pitchFamily="2" charset="2"/>
              <a:buChar char="ü"/>
            </a:pPr>
            <a:r>
              <a:rPr lang="en-US" dirty="0" smtClean="0"/>
              <a:t>The ectoderm</a:t>
            </a:r>
          </a:p>
          <a:p>
            <a:pPr>
              <a:buNone/>
            </a:pPr>
            <a:r>
              <a:rPr lang="en-US" dirty="0" smtClean="0"/>
              <a:t> is the start of tissue that covers most of the surfaces of the body i.e. epidermis layer of the skin, hair, nails and nervous system</a:t>
            </a:r>
          </a:p>
        </p:txBody>
      </p:sp>
      <p:sp>
        <p:nvSpPr>
          <p:cNvPr id="4" name="Slide Number Placeholder 3"/>
          <p:cNvSpPr>
            <a:spLocks noGrp="1"/>
          </p:cNvSpPr>
          <p:nvPr>
            <p:ph type="sldNum" sz="quarter" idx="12"/>
          </p:nvPr>
        </p:nvSpPr>
        <p:spPr/>
        <p:txBody>
          <a:bodyPr/>
          <a:lstStyle/>
          <a:p>
            <a:fld id="{87D7027F-9DD7-42F5-9876-DCFEA7DF389E}"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Mesoderm is between ectoderm &amp;endoderm</a:t>
            </a:r>
          </a:p>
          <a:p>
            <a:pPr>
              <a:buNone/>
            </a:pPr>
            <a:r>
              <a:rPr lang="en-US" dirty="0" smtClean="0"/>
              <a:t> forms;</a:t>
            </a:r>
          </a:p>
          <a:p>
            <a:r>
              <a:rPr lang="en-US" dirty="0" smtClean="0"/>
              <a:t> muscles</a:t>
            </a:r>
          </a:p>
          <a:p>
            <a:r>
              <a:rPr lang="en-US" dirty="0" smtClean="0"/>
              <a:t>skeleton,</a:t>
            </a:r>
          </a:p>
          <a:p>
            <a:r>
              <a:rPr lang="en-US" dirty="0" smtClean="0"/>
              <a:t> dermis of the skin</a:t>
            </a:r>
          </a:p>
          <a:p>
            <a:r>
              <a:rPr lang="en-US" dirty="0" smtClean="0"/>
              <a:t>connective tissue</a:t>
            </a:r>
          </a:p>
          <a:p>
            <a:r>
              <a:rPr lang="en-US" dirty="0" smtClean="0"/>
              <a:t>Urogenital glands</a:t>
            </a:r>
          </a:p>
          <a:p>
            <a:r>
              <a:rPr lang="en-US" dirty="0" smtClean="0"/>
              <a:t>Urinary tract &amp;reproductive organs</a:t>
            </a:r>
          </a:p>
          <a:p>
            <a:r>
              <a:rPr lang="en-US" dirty="0" smtClean="0"/>
              <a:t>Blood vessels</a:t>
            </a:r>
          </a:p>
          <a:p>
            <a:r>
              <a:rPr lang="en-US" dirty="0" smtClean="0"/>
              <a:t>Blood and lymph cells</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28600" y="609600"/>
            <a:ext cx="8763000" cy="6019800"/>
          </a:xfrm>
        </p:spPr>
        <p:txBody>
          <a:bodyPr>
            <a:normAutofit fontScale="92500" lnSpcReduction="20000"/>
          </a:bodyPr>
          <a:lstStyle/>
          <a:p>
            <a:pPr>
              <a:buFont typeface="Wingdings" pitchFamily="2" charset="2"/>
              <a:buChar char="ü"/>
            </a:pPr>
            <a:r>
              <a:rPr lang="en-US" dirty="0" smtClean="0"/>
              <a:t>Endoderm</a:t>
            </a:r>
          </a:p>
          <a:p>
            <a:pPr>
              <a:buNone/>
            </a:pPr>
            <a:r>
              <a:rPr lang="en-US" dirty="0" smtClean="0"/>
              <a:t> forms;</a:t>
            </a:r>
          </a:p>
          <a:p>
            <a:r>
              <a:rPr lang="en-US" dirty="0" smtClean="0"/>
              <a:t>Epithelial lining of the digestive, respiratory, and urinary systems</a:t>
            </a:r>
          </a:p>
          <a:p>
            <a:r>
              <a:rPr lang="en-US" dirty="0" smtClean="0"/>
              <a:t>Gland cell of organs such as liver and pancreas</a:t>
            </a:r>
          </a:p>
          <a:p>
            <a:r>
              <a:rPr lang="en-US" dirty="0" smtClean="0"/>
              <a:t>Epithelium </a:t>
            </a:r>
            <a:r>
              <a:rPr lang="en-US" smtClean="0"/>
              <a:t>of larynx</a:t>
            </a:r>
            <a:r>
              <a:rPr lang="en-US" dirty="0" smtClean="0"/>
              <a:t>, trachea</a:t>
            </a:r>
          </a:p>
          <a:p>
            <a:pPr>
              <a:buNone/>
            </a:pPr>
            <a:r>
              <a:rPr lang="en-US" dirty="0" smtClean="0"/>
              <a:t>Epiblast separates from the trophoblast and forms a cavity known as amniotic cavity that is filled with fluid </a:t>
            </a:r>
          </a:p>
          <a:p>
            <a:r>
              <a:rPr lang="en-US" dirty="0" smtClean="0"/>
              <a:t>The cavity enlarges and folds around the developing structures of the embryo</a:t>
            </a:r>
          </a:p>
          <a:p>
            <a:r>
              <a:rPr lang="en-US" dirty="0" smtClean="0"/>
              <a:t>The amnion forms from the lining of the cavity and later forms amniotic and chorionic membranes</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a:t>
            </a:r>
          </a:p>
        </p:txBody>
      </p:sp>
      <p:sp>
        <p:nvSpPr>
          <p:cNvPr id="3" name="Content Placeholder 2"/>
          <p:cNvSpPr>
            <a:spLocks noGrp="1"/>
          </p:cNvSpPr>
          <p:nvPr>
            <p:ph idx="1"/>
          </p:nvPr>
        </p:nvSpPr>
        <p:spPr>
          <a:xfrm>
            <a:off x="228600" y="762000"/>
            <a:ext cx="8458200" cy="5943600"/>
          </a:xfrm>
        </p:spPr>
        <p:txBody>
          <a:bodyPr>
            <a:normAutofit/>
          </a:bodyPr>
          <a:lstStyle/>
          <a:p>
            <a:pPr>
              <a:buFont typeface="Wingdings" pitchFamily="2" charset="2"/>
              <a:buChar char="ü"/>
            </a:pPr>
            <a:r>
              <a:rPr lang="en-US" dirty="0" smtClean="0"/>
              <a:t>Hypoblast:</a:t>
            </a:r>
          </a:p>
          <a:p>
            <a:pPr>
              <a:buFont typeface="Wingdings" pitchFamily="2" charset="2"/>
              <a:buChar char="§"/>
            </a:pPr>
            <a:r>
              <a:rPr lang="en-US" dirty="0" smtClean="0"/>
              <a:t>It gives rise to the yolk sac and serves as a primary nutritive function-carrying oxygen and nutrients to the embryo</a:t>
            </a:r>
          </a:p>
          <a:p>
            <a:pPr>
              <a:buFont typeface="Wingdings" pitchFamily="2" charset="2"/>
              <a:buChar char="§"/>
            </a:pPr>
            <a:r>
              <a:rPr lang="en-US" dirty="0" smtClean="0"/>
              <a:t>The amniotic sac develops to fill the whole space which surrounds the embryo and stalk (bundle of mesoderm) attaches it to the wall of the sac</a:t>
            </a:r>
          </a:p>
          <a:p>
            <a:pPr>
              <a:buFont typeface="Wingdings" pitchFamily="2" charset="2"/>
              <a:buChar char="§"/>
            </a:pPr>
            <a:r>
              <a:rPr lang="en-US" dirty="0" smtClean="0"/>
              <a:t>The stalk develops into umbilical cord</a:t>
            </a:r>
          </a:p>
          <a:p>
            <a:endParaRPr lang="en-US" dirty="0" smtClean="0"/>
          </a:p>
          <a:p>
            <a:pPr>
              <a:buNone/>
            </a:pPr>
            <a:endParaRPr lang="en-US" dirty="0" smtClean="0"/>
          </a:p>
          <a:p>
            <a:pPr>
              <a:buNone/>
            </a:pPr>
            <a:endParaRPr lang="en-US" dirty="0" smtClean="0"/>
          </a:p>
          <a:p>
            <a:pPr>
              <a:buNone/>
            </a:pPr>
            <a:endParaRPr lang="en-US" dirty="0" smtClean="0"/>
          </a:p>
          <a:p>
            <a:pPr>
              <a:buFont typeface="Wingdings" pitchFamily="2" charset="2"/>
              <a:buChar char="§"/>
            </a:pPr>
            <a:endParaRPr lang="en-US"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dirty="0" smtClean="0"/>
              <a:t>The pre-embryonic period is crucial to the initiation and maintenance of pregnancy and embryonic development</a:t>
            </a:r>
          </a:p>
          <a:p>
            <a:pPr>
              <a:buNone/>
            </a:pPr>
            <a:r>
              <a:rPr lang="en-US" dirty="0" smtClean="0"/>
              <a:t>Inability to implant properly may result in miscarriage</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b="1" u="sng" dirty="0" smtClean="0"/>
              <a:t>Development of the decidua</a:t>
            </a:r>
            <a:endParaRPr lang="en-US" b="1" u="sng" dirty="0"/>
          </a:p>
        </p:txBody>
      </p:sp>
      <p:sp>
        <p:nvSpPr>
          <p:cNvPr id="3" name="Content Placeholder 2"/>
          <p:cNvSpPr>
            <a:spLocks noGrp="1"/>
          </p:cNvSpPr>
          <p:nvPr>
            <p:ph idx="1"/>
          </p:nvPr>
        </p:nvSpPr>
        <p:spPr>
          <a:xfrm>
            <a:off x="152400" y="609600"/>
            <a:ext cx="8839200" cy="6019800"/>
          </a:xfrm>
        </p:spPr>
        <p:txBody>
          <a:bodyPr/>
          <a:lstStyle/>
          <a:p>
            <a:r>
              <a:rPr lang="en-US" dirty="0" smtClean="0"/>
              <a:t>Menstruation is suppressed when pregnancy occurs</a:t>
            </a:r>
          </a:p>
          <a:p>
            <a:r>
              <a:rPr lang="en-US" dirty="0" smtClean="0"/>
              <a:t>The corpus luteum is maintained by chorionic gonadotrophin</a:t>
            </a:r>
          </a:p>
          <a:p>
            <a:r>
              <a:rPr lang="en-US" dirty="0" smtClean="0"/>
              <a:t>The blood vessels in the endomentrium dilate connective tissue cells enlarge and its growth is stimulated by oestrogenic hormone</a:t>
            </a:r>
          </a:p>
          <a:p>
            <a:r>
              <a:rPr lang="en-US" dirty="0" smtClean="0"/>
              <a:t>It grows from 1.5mm of a non-pregnant state to 6mm</a:t>
            </a:r>
          </a:p>
          <a:p>
            <a:pPr>
              <a:buNone/>
            </a:pPr>
            <a:endParaRPr lang="en-US"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b="1" dirty="0" smtClean="0"/>
              <a:t>Layers of the decidua</a:t>
            </a:r>
            <a:endParaRPr lang="en-US" b="1"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dirty="0" smtClean="0"/>
              <a:t>They are three</a:t>
            </a:r>
          </a:p>
          <a:p>
            <a:pPr>
              <a:buFont typeface="Wingdings" pitchFamily="2" charset="2"/>
              <a:buChar char="ü"/>
            </a:pPr>
            <a:r>
              <a:rPr lang="en-US" dirty="0" smtClean="0"/>
              <a:t>Compact layer</a:t>
            </a:r>
          </a:p>
          <a:p>
            <a:r>
              <a:rPr lang="en-US" dirty="0" smtClean="0"/>
              <a:t>Is made up of closely fitting cells nets of blood vessels</a:t>
            </a:r>
          </a:p>
          <a:p>
            <a:r>
              <a:rPr lang="en-US" dirty="0" smtClean="0"/>
              <a:t>It is the surface layer next to the uterine cavity</a:t>
            </a:r>
          </a:p>
          <a:p>
            <a:pPr>
              <a:buFont typeface="Wingdings" pitchFamily="2" charset="2"/>
              <a:buChar char="ü"/>
            </a:pPr>
            <a:r>
              <a:rPr lang="en-US" dirty="0" smtClean="0"/>
              <a:t>Spongy layer</a:t>
            </a:r>
          </a:p>
          <a:p>
            <a:r>
              <a:rPr lang="en-US" dirty="0" smtClean="0"/>
              <a:t>The dilated layer containing dilated glands and enlarged blood vessels</a:t>
            </a:r>
          </a:p>
          <a:p>
            <a:r>
              <a:rPr lang="en-US" dirty="0" smtClean="0"/>
              <a:t>Chorionic villi enter this layer to form the placenta</a:t>
            </a:r>
          </a:p>
        </p:txBody>
      </p:sp>
      <p:sp>
        <p:nvSpPr>
          <p:cNvPr id="4" name="Slide Number Placeholder 3"/>
          <p:cNvSpPr>
            <a:spLocks noGrp="1"/>
          </p:cNvSpPr>
          <p:nvPr>
            <p:ph type="sldNum" sz="quarter" idx="12"/>
          </p:nvPr>
        </p:nvSpPr>
        <p:spPr/>
        <p:txBody>
          <a:bodyPr/>
          <a:lstStyle/>
          <a:p>
            <a:fld id="{87D7027F-9DD7-42F5-9876-DCFEA7DF389E}"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dirty="0" smtClean="0"/>
              <a:t>Between the chorionic villi and the decidua forms a layer of perforation (a fibrous layer) where placenta separates from during the 3</a:t>
            </a:r>
            <a:r>
              <a:rPr lang="en-US" baseline="30000" dirty="0" smtClean="0"/>
              <a:t>rd</a:t>
            </a:r>
            <a:r>
              <a:rPr lang="en-US" dirty="0" smtClean="0"/>
              <a:t> stage of labour</a:t>
            </a:r>
          </a:p>
          <a:p>
            <a:pPr>
              <a:buFont typeface="Wingdings" pitchFamily="2" charset="2"/>
              <a:buChar char="ü"/>
            </a:pPr>
            <a:r>
              <a:rPr lang="en-US" dirty="0" smtClean="0"/>
              <a:t>Basal layer</a:t>
            </a:r>
          </a:p>
          <a:p>
            <a:r>
              <a:rPr lang="en-US" dirty="0" smtClean="0"/>
              <a:t>The layer next to the uterine and remains unchanged</a:t>
            </a:r>
          </a:p>
          <a:p>
            <a:r>
              <a:rPr lang="en-US" dirty="0" smtClean="0"/>
              <a:t>During puerperium it regenerates into a new endomentrium</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Areas of decidua</a:t>
            </a:r>
            <a:endParaRPr lang="en-US" b="1"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dirty="0" smtClean="0"/>
              <a:t>Basal decidua or decidua basalis</a:t>
            </a:r>
          </a:p>
          <a:p>
            <a:r>
              <a:rPr lang="en-US" dirty="0" smtClean="0"/>
              <a:t>The trophoblast embeds itself into this decidua</a:t>
            </a:r>
          </a:p>
          <a:p>
            <a:r>
              <a:rPr lang="en-US" dirty="0" smtClean="0"/>
              <a:t>This is where the placenta forms (chorion frondosum)</a:t>
            </a:r>
          </a:p>
          <a:p>
            <a:pPr>
              <a:buFont typeface="Wingdings" pitchFamily="2" charset="2"/>
              <a:buChar char="Ø"/>
            </a:pPr>
            <a:r>
              <a:rPr lang="en-US" dirty="0" smtClean="0"/>
              <a:t>Decidua capsularis</a:t>
            </a:r>
          </a:p>
          <a:p>
            <a:r>
              <a:rPr lang="en-US" dirty="0" smtClean="0"/>
              <a:t>Is the portion of decidua which surrounds the blastocyst</a:t>
            </a:r>
          </a:p>
          <a:p>
            <a:r>
              <a:rPr lang="en-US" dirty="0" smtClean="0"/>
              <a:t>It projects into the uterine cavity</a:t>
            </a:r>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endParaRPr lang="en-US" dirty="0" smtClean="0"/>
          </a:p>
          <a:p>
            <a:r>
              <a:rPr lang="en-US" dirty="0" smtClean="0"/>
              <a:t>The villi degenerate forming the chorion villi leave which is the origin of the chorionic membrane </a:t>
            </a:r>
          </a:p>
          <a:p>
            <a:pPr>
              <a:buFont typeface="Wingdings" pitchFamily="2" charset="2"/>
              <a:buChar char="Ø"/>
            </a:pPr>
            <a:r>
              <a:rPr lang="en-US" dirty="0" smtClean="0"/>
              <a:t>Decidua vera or true decidua</a:t>
            </a:r>
          </a:p>
          <a:p>
            <a:r>
              <a:rPr lang="en-US" dirty="0" smtClean="0"/>
              <a:t>Lines the remainder of the uterus</a:t>
            </a:r>
          </a:p>
          <a:p>
            <a:r>
              <a:rPr lang="en-US" dirty="0" smtClean="0"/>
              <a:t>As the foetus grows the capsular decidua distends and by the 12</a:t>
            </a:r>
            <a:r>
              <a:rPr lang="en-US" baseline="30000" dirty="0" smtClean="0"/>
              <a:t>th</a:t>
            </a:r>
            <a:r>
              <a:rPr lang="en-US" dirty="0" smtClean="0"/>
              <a:t> week comes into contact with the decidua vera, degenerates and disappears</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b="1" u="sng" dirty="0" smtClean="0"/>
              <a:t>Elderly primigravida</a:t>
            </a:r>
          </a:p>
          <a:p>
            <a:pPr>
              <a:buNone/>
            </a:pPr>
            <a:r>
              <a:rPr lang="en-US" dirty="0" smtClean="0"/>
              <a:t>A woman who is pregnant for the first time at or after 35years of age</a:t>
            </a:r>
          </a:p>
          <a:p>
            <a:pPr>
              <a:buFont typeface="Wingdings" pitchFamily="2" charset="2"/>
              <a:buChar char="Ø"/>
            </a:pPr>
            <a:r>
              <a:rPr lang="en-US" b="1" u="sng" dirty="0" smtClean="0"/>
              <a:t>Pre-natal care </a:t>
            </a:r>
          </a:p>
          <a:p>
            <a:pPr>
              <a:buNone/>
            </a:pPr>
            <a:r>
              <a:rPr lang="en-US" dirty="0" smtClean="0"/>
              <a:t>A well planned, scientifically and methodically supervised care of a pregnant woman from conception until delivery</a:t>
            </a:r>
          </a:p>
          <a:p>
            <a:pPr>
              <a:buFont typeface="Wingdings" pitchFamily="2" charset="2"/>
              <a:buChar char="Ø"/>
            </a:pPr>
            <a:r>
              <a:rPr lang="en-US" b="1" u="sng" dirty="0" smtClean="0"/>
              <a:t>Antepartum haemorrhage(APH)</a:t>
            </a:r>
          </a:p>
          <a:p>
            <a:pPr>
              <a:buNone/>
            </a:pPr>
            <a:r>
              <a:rPr lang="en-US" dirty="0" smtClean="0"/>
              <a:t>Any significant bleeding from the genital tract after 20 weeks of gestation until second stage of labour</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u="sng" dirty="0" smtClean="0"/>
              <a:t>Development of the placenta</a:t>
            </a:r>
            <a:endParaRPr lang="en-US" b="1" u="sng" dirty="0"/>
          </a:p>
        </p:txBody>
      </p:sp>
      <p:sp>
        <p:nvSpPr>
          <p:cNvPr id="3" name="Content Placeholder 2"/>
          <p:cNvSpPr>
            <a:spLocks noGrp="1"/>
          </p:cNvSpPr>
          <p:nvPr>
            <p:ph idx="1"/>
          </p:nvPr>
        </p:nvSpPr>
        <p:spPr>
          <a:xfrm>
            <a:off x="152400" y="609600"/>
            <a:ext cx="8839200" cy="6096000"/>
          </a:xfrm>
        </p:spPr>
        <p:txBody>
          <a:bodyPr/>
          <a:lstStyle/>
          <a:p>
            <a:r>
              <a:rPr lang="en-US" dirty="0" smtClean="0"/>
              <a:t>Small projections appear over the trophoblast and contain similar layer of cells</a:t>
            </a:r>
          </a:p>
          <a:p>
            <a:r>
              <a:rPr lang="en-US" dirty="0" smtClean="0"/>
              <a:t>They are chorionic villi which are branching structures stating as single stems</a:t>
            </a:r>
          </a:p>
          <a:p>
            <a:r>
              <a:rPr lang="en-US" dirty="0" smtClean="0"/>
              <a:t>They divide and subdivide into fine filaments that are embedded in the decidua basalis</a:t>
            </a:r>
          </a:p>
          <a:p>
            <a:r>
              <a:rPr lang="en-US" dirty="0" smtClean="0"/>
              <a:t>The chorionic villi next to the spongy layer grows profusely (chorionic frondosum) which form the placenta</a:t>
            </a:r>
          </a:p>
          <a:p>
            <a:r>
              <a:rPr lang="en-US" dirty="0" smtClean="0"/>
              <a:t>They penetrate the blood vessels and become bathed by maternal blood</a:t>
            </a:r>
          </a:p>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dirty="0" smtClean="0"/>
              <a:t>Anchoring villi are sub-chorionic villi deeply attached to the decidua</a:t>
            </a:r>
          </a:p>
          <a:p>
            <a:r>
              <a:rPr lang="en-US" dirty="0" smtClean="0"/>
              <a:t>The villi erode the walls of maternal blood vessels as they penetrate the decidua, opening them to form a lake of maternal blood in which they float</a:t>
            </a:r>
          </a:p>
          <a:p>
            <a:r>
              <a:rPr lang="en-US" dirty="0" smtClean="0"/>
              <a:t>The opened blood vessel are called sinuses, and the area surrounding the villi as blood spaces </a:t>
            </a:r>
          </a:p>
          <a:p>
            <a:r>
              <a:rPr lang="en-US" dirty="0" smtClean="0"/>
              <a:t>The majority of the villi float in the maternal blood which circulates slowly to allow them (villi) absorb nutrients and oxygen and secrete waste, they are called nutritive villi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dirty="0" smtClean="0"/>
              <a:t>The villi, chorionic leave degenerate and become the chorionic membrane</a:t>
            </a:r>
          </a:p>
          <a:p>
            <a:r>
              <a:rPr lang="en-US" dirty="0" smtClean="0"/>
              <a:t>Is adherent to the amnion on its inner surface, to the decidua capsularis on its outer surface and after 12</a:t>
            </a:r>
            <a:r>
              <a:rPr lang="en-US" baseline="30000" dirty="0" smtClean="0"/>
              <a:t>th</a:t>
            </a:r>
            <a:r>
              <a:rPr lang="en-US" dirty="0" smtClean="0"/>
              <a:t> week to the decidua vera </a:t>
            </a:r>
          </a:p>
          <a:p>
            <a:r>
              <a:rPr lang="en-US" dirty="0" smtClean="0"/>
              <a:t>The feotus develops its own blood which does not mix with maternal blood</a:t>
            </a:r>
          </a:p>
          <a:p>
            <a:r>
              <a:rPr lang="en-US" dirty="0" smtClean="0"/>
              <a:t>So, are four layers that separate the maternal blood from fetal blood</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The chorionic villi</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Draw a well labeled diagram of chorionic villi</a:t>
            </a:r>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u="sng" dirty="0" smtClean="0"/>
              <a:t>The mature placenta</a:t>
            </a:r>
            <a:endParaRPr lang="en-US" b="1" u="sng" dirty="0"/>
          </a:p>
        </p:txBody>
      </p:sp>
      <p:sp>
        <p:nvSpPr>
          <p:cNvPr id="3" name="Content Placeholder 2"/>
          <p:cNvSpPr>
            <a:spLocks noGrp="1"/>
          </p:cNvSpPr>
          <p:nvPr>
            <p:ph idx="1"/>
          </p:nvPr>
        </p:nvSpPr>
        <p:spPr>
          <a:xfrm>
            <a:off x="152400" y="609600"/>
            <a:ext cx="8839200" cy="6096000"/>
          </a:xfrm>
        </p:spPr>
        <p:txBody>
          <a:bodyPr>
            <a:normAutofit/>
          </a:bodyPr>
          <a:lstStyle/>
          <a:p>
            <a:pPr>
              <a:buNone/>
            </a:pPr>
            <a:r>
              <a:rPr lang="en-US" dirty="0" smtClean="0"/>
              <a:t>Definition</a:t>
            </a:r>
          </a:p>
          <a:p>
            <a:pPr>
              <a:buNone/>
            </a:pPr>
            <a:r>
              <a:rPr lang="en-US" dirty="0" smtClean="0"/>
              <a:t>Is a complex organ which originates from trophoblastic layer of the fertilized zygote</a:t>
            </a:r>
          </a:p>
          <a:p>
            <a:pPr>
              <a:buNone/>
            </a:pPr>
            <a:r>
              <a:rPr lang="en-US" dirty="0" smtClean="0"/>
              <a:t>When fully developed serves as the interface between mother and the developing foetus carrying functions that the foetus is unable to perform for its self during intrauterine life</a:t>
            </a:r>
          </a:p>
          <a:p>
            <a:pPr>
              <a:buNone/>
            </a:pPr>
            <a:r>
              <a:rPr lang="en-US" dirty="0" smtClean="0"/>
              <a:t>The survival of the foetus depends upon the placenta’s integrity and efficiency</a:t>
            </a:r>
          </a:p>
          <a:p>
            <a:pPr>
              <a:buNone/>
            </a:pPr>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The placenta is completely formed and functioning by 10</a:t>
            </a:r>
            <a:r>
              <a:rPr lang="en-US" baseline="30000" dirty="0" smtClean="0"/>
              <a:t>th</a:t>
            </a:r>
            <a:r>
              <a:rPr lang="en-US" dirty="0" smtClean="0"/>
              <a:t> week after fertilization</a:t>
            </a:r>
          </a:p>
          <a:p>
            <a:r>
              <a:rPr lang="en-US" dirty="0" smtClean="0"/>
              <a:t>Between 12</a:t>
            </a:r>
            <a:r>
              <a:rPr lang="en-US" baseline="30000" dirty="0" smtClean="0"/>
              <a:t>th</a:t>
            </a:r>
            <a:r>
              <a:rPr lang="en-US" dirty="0" smtClean="0"/>
              <a:t> and 20</a:t>
            </a:r>
            <a:r>
              <a:rPr lang="en-US" baseline="30000" dirty="0" smtClean="0"/>
              <a:t>th</a:t>
            </a:r>
            <a:r>
              <a:rPr lang="en-US" dirty="0" smtClean="0"/>
              <a:t> weeks of gestation the placenta weighs more than the foetus because the fetal organs are insufficiently developed to cope with the metabolic processes of nutrition</a:t>
            </a:r>
          </a:p>
          <a:p>
            <a:r>
              <a:rPr lang="en-US" dirty="0" smtClean="0"/>
              <a:t>As pregnancy advances some organs like liver begin to function and cytotrophoblast and syncytiotrophoblast gradually degenerate allowing easier exchange of oxygen and carbon dioxide </a:t>
            </a:r>
          </a:p>
          <a:p>
            <a:pPr>
              <a:buNone/>
            </a:pPr>
            <a:endParaRPr lang="en-US" dirty="0" smtClean="0"/>
          </a:p>
          <a:p>
            <a:pPr>
              <a:buNone/>
            </a:pPr>
            <a:endParaRPr lang="en-US" dirty="0" smtClean="0"/>
          </a:p>
          <a:p>
            <a:pPr>
              <a:buNone/>
            </a:pPr>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87D7027F-9DD7-42F5-9876-DCFEA7DF389E}"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None/>
            </a:pPr>
            <a:r>
              <a:rPr lang="en-US" dirty="0" smtClean="0"/>
              <a:t>At term the placenta is;</a:t>
            </a:r>
          </a:p>
          <a:p>
            <a:pPr>
              <a:buFont typeface="Wingdings" pitchFamily="2" charset="2"/>
              <a:buChar char="ü"/>
            </a:pPr>
            <a:r>
              <a:rPr lang="en-US" dirty="0" smtClean="0"/>
              <a:t>Flat and round or oval in shape</a:t>
            </a:r>
          </a:p>
          <a:p>
            <a:pPr>
              <a:buFont typeface="Wingdings" pitchFamily="2" charset="2"/>
              <a:buChar char="ü"/>
            </a:pPr>
            <a:r>
              <a:rPr lang="en-US" dirty="0" smtClean="0"/>
              <a:t>Its diameter 18-20cm</a:t>
            </a:r>
          </a:p>
          <a:p>
            <a:pPr>
              <a:buFont typeface="Wingdings" pitchFamily="2" charset="2"/>
              <a:buChar char="ü"/>
            </a:pPr>
            <a:r>
              <a:rPr lang="en-US" dirty="0" smtClean="0"/>
              <a:t>Thickness about 2.5cm</a:t>
            </a:r>
          </a:p>
          <a:p>
            <a:pPr>
              <a:buFont typeface="Wingdings" pitchFamily="2" charset="2"/>
              <a:buChar char="ü"/>
            </a:pPr>
            <a:r>
              <a:rPr lang="en-US" dirty="0" smtClean="0"/>
              <a:t>Weighs 600gms or sixth of the baby’s weight</a:t>
            </a:r>
          </a:p>
          <a:p>
            <a:pPr>
              <a:buFont typeface="Wingdings" pitchFamily="2" charset="2"/>
              <a:buChar char="ü"/>
            </a:pPr>
            <a:r>
              <a:rPr lang="en-US" dirty="0" smtClean="0"/>
              <a:t>Usually situated on the anterior or posterior wall of uterine cavity near the fundus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Placental surfaces</a:t>
            </a:r>
            <a:endParaRPr lang="en-US" b="1" dirty="0"/>
          </a:p>
        </p:txBody>
      </p:sp>
      <p:sp>
        <p:nvSpPr>
          <p:cNvPr id="3" name="Content Placeholder 2"/>
          <p:cNvSpPr>
            <a:spLocks noGrp="1"/>
          </p:cNvSpPr>
          <p:nvPr>
            <p:ph idx="1"/>
          </p:nvPr>
        </p:nvSpPr>
        <p:spPr>
          <a:xfrm>
            <a:off x="152400" y="609600"/>
            <a:ext cx="8839200" cy="6096000"/>
          </a:xfrm>
        </p:spPr>
        <p:txBody>
          <a:bodyPr>
            <a:normAutofit fontScale="92500" lnSpcReduction="10000"/>
          </a:bodyPr>
          <a:lstStyle/>
          <a:p>
            <a:r>
              <a:rPr lang="en-US" u="sng" dirty="0" smtClean="0"/>
              <a:t>Maternal </a:t>
            </a:r>
          </a:p>
          <a:p>
            <a:pPr>
              <a:buFont typeface="Wingdings" pitchFamily="2" charset="2"/>
              <a:buChar char="ü"/>
            </a:pPr>
            <a:r>
              <a:rPr lang="en-US" dirty="0" smtClean="0"/>
              <a:t>Is attached to the uterine decidua </a:t>
            </a:r>
          </a:p>
          <a:p>
            <a:pPr>
              <a:buFont typeface="Wingdings" pitchFamily="2" charset="2"/>
              <a:buChar char="ü"/>
            </a:pPr>
            <a:r>
              <a:rPr lang="en-US" dirty="0" smtClean="0"/>
              <a:t>Dark red in colour due to maternal blood </a:t>
            </a:r>
          </a:p>
          <a:p>
            <a:pPr>
              <a:buFont typeface="Wingdings" pitchFamily="2" charset="2"/>
              <a:buChar char="ü"/>
            </a:pPr>
            <a:r>
              <a:rPr lang="en-US" dirty="0" smtClean="0"/>
              <a:t>Is divided by deep grooves called sulci or furrows into which the decidua dips down to form septa (walls)</a:t>
            </a:r>
          </a:p>
          <a:p>
            <a:pPr>
              <a:buFont typeface="Wingdings" pitchFamily="2" charset="2"/>
              <a:buChar char="ü"/>
            </a:pPr>
            <a:r>
              <a:rPr lang="en-US" dirty="0" smtClean="0"/>
              <a:t>Surface is arranged into 18-20 cotyledons (lobes) made up of lobules where each contains a single villus with its branches</a:t>
            </a:r>
          </a:p>
          <a:p>
            <a:pPr>
              <a:buFont typeface="Wingdings" pitchFamily="2" charset="2"/>
              <a:buChar char="ü"/>
            </a:pPr>
            <a:r>
              <a:rPr lang="en-US" dirty="0" smtClean="0"/>
              <a:t>The surface is covered by a thin layer of trophoblastic cells which sometimes has lime salt deposits that feel gritty on touch with no clinical significance</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r>
              <a:rPr lang="en-US" u="sng" dirty="0" smtClean="0"/>
              <a:t>Foetal </a:t>
            </a:r>
          </a:p>
          <a:p>
            <a:pPr>
              <a:buFont typeface="Wingdings" pitchFamily="2" charset="2"/>
              <a:buChar char="ü"/>
            </a:pPr>
            <a:r>
              <a:rPr lang="en-US" dirty="0" smtClean="0"/>
              <a:t>Is part of the amniotic cavity</a:t>
            </a:r>
          </a:p>
          <a:p>
            <a:pPr>
              <a:buFont typeface="Wingdings" pitchFamily="2" charset="2"/>
              <a:buChar char="ü"/>
            </a:pPr>
            <a:r>
              <a:rPr lang="en-US" dirty="0" smtClean="0"/>
              <a:t>Has a shine appearance </a:t>
            </a:r>
          </a:p>
          <a:p>
            <a:pPr>
              <a:buFont typeface="Wingdings" pitchFamily="2" charset="2"/>
              <a:buChar char="ü"/>
            </a:pPr>
            <a:r>
              <a:rPr lang="en-US" dirty="0" smtClean="0"/>
              <a:t>Is covered by amnion and umbilical cord which is normally inserted in the centre</a:t>
            </a:r>
          </a:p>
          <a:p>
            <a:pPr>
              <a:buFont typeface="Wingdings" pitchFamily="2" charset="2"/>
              <a:buChar char="ü"/>
            </a:pPr>
            <a:r>
              <a:rPr lang="en-US" dirty="0" smtClean="0"/>
              <a:t>The blood vessels which are normally foetal radiates from the point of cord insertion to the edge of placenta and disappear into placental tissue</a:t>
            </a:r>
          </a:p>
          <a:p>
            <a:pPr>
              <a:buFont typeface="Wingdings" pitchFamily="2" charset="2"/>
              <a:buChar char="ü"/>
            </a:pPr>
            <a:r>
              <a:rPr lang="en-US" dirty="0" smtClean="0"/>
              <a:t>The membrane attached to the placenta consist of amnion is tough and transparent </a:t>
            </a:r>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Font typeface="Wingdings" pitchFamily="2" charset="2"/>
              <a:buChar char="ü"/>
            </a:pPr>
            <a:r>
              <a:rPr lang="en-US" dirty="0" smtClean="0"/>
              <a:t>The amnion forms the bag enclosing the foetus</a:t>
            </a:r>
          </a:p>
          <a:p>
            <a:pPr>
              <a:buFont typeface="Wingdings" pitchFamily="2" charset="2"/>
              <a:buChar char="ü"/>
            </a:pPr>
            <a:r>
              <a:rPr lang="en-US" dirty="0" smtClean="0"/>
              <a:t>It lines the foetus surface of placenta and umbilical cord</a:t>
            </a:r>
          </a:p>
          <a:p>
            <a:pPr>
              <a:buFont typeface="Wingdings" pitchFamily="2" charset="2"/>
              <a:buChar char="ü"/>
            </a:pPr>
            <a:r>
              <a:rPr lang="en-US" dirty="0" smtClean="0"/>
              <a:t>Peels to the cord insertion &amp; continous with cord</a:t>
            </a:r>
          </a:p>
          <a:p>
            <a:pPr>
              <a:buFont typeface="Wingdings" pitchFamily="2" charset="2"/>
              <a:buChar char="ü"/>
            </a:pPr>
            <a:r>
              <a:rPr lang="en-US" dirty="0" smtClean="0"/>
              <a:t>The chorion is attached to the edge of the placenta and is adherent to the amnion</a:t>
            </a:r>
          </a:p>
          <a:p>
            <a:pPr>
              <a:buFont typeface="Wingdings" pitchFamily="2" charset="2"/>
              <a:buChar char="ü"/>
            </a:pPr>
            <a:r>
              <a:rPr lang="en-US" dirty="0" smtClean="0"/>
              <a:t>Is in direct contact with the decidua</a:t>
            </a:r>
          </a:p>
          <a:p>
            <a:pPr>
              <a:buFont typeface="Wingdings" pitchFamily="2" charset="2"/>
              <a:buChar char="ü"/>
            </a:pPr>
            <a:r>
              <a:rPr lang="en-US" dirty="0" smtClean="0"/>
              <a:t>Is soft and opaque</a:t>
            </a:r>
          </a:p>
          <a:p>
            <a:pPr>
              <a:buFont typeface="Wingdings" pitchFamily="2" charset="2"/>
              <a:buChar char="ü"/>
            </a:pPr>
            <a:r>
              <a:rPr lang="en-US" dirty="0" smtClean="0"/>
              <a:t>Can be stripped from the amnion and peels to the edge of the placenta </a:t>
            </a:r>
          </a:p>
          <a:p>
            <a:pPr>
              <a:buFont typeface="Wingdings" pitchFamily="2" charset="2"/>
              <a:buChar char="ü"/>
            </a:pPr>
            <a:r>
              <a:rPr lang="en-US" dirty="0" smtClean="0"/>
              <a:t>Not continous with the cord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b="1" u="sng" dirty="0" smtClean="0"/>
              <a:t>Labour</a:t>
            </a:r>
          </a:p>
          <a:p>
            <a:pPr>
              <a:buNone/>
            </a:pPr>
            <a:r>
              <a:rPr lang="en-US" dirty="0" smtClean="0"/>
              <a:t>The process by which the uterus empties by itself after 20 weeks gestation</a:t>
            </a:r>
          </a:p>
          <a:p>
            <a:pPr>
              <a:buFont typeface="Wingdings" pitchFamily="2" charset="2"/>
              <a:buChar char="Ø"/>
            </a:pPr>
            <a:r>
              <a:rPr lang="en-US" b="1" u="sng" dirty="0" smtClean="0"/>
              <a:t>Normal labour</a:t>
            </a:r>
          </a:p>
          <a:p>
            <a:pPr>
              <a:buNone/>
            </a:pPr>
            <a:r>
              <a:rPr lang="en-US" dirty="0" smtClean="0"/>
              <a:t>Is the labour which starts by itself (spontaneously)  at term (after 37 completed weeks). The foetus presents by vertex, and is complete within 12hours where a health baby is delivered with no injury to the mother</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dirty="0" smtClean="0"/>
              <a:t>The umbilical cord</a:t>
            </a:r>
            <a:endParaRPr lang="en-US" dirty="0"/>
          </a:p>
        </p:txBody>
      </p:sp>
      <p:sp>
        <p:nvSpPr>
          <p:cNvPr id="3" name="Content Placeholder 2"/>
          <p:cNvSpPr>
            <a:spLocks noGrp="1"/>
          </p:cNvSpPr>
          <p:nvPr>
            <p:ph idx="1"/>
          </p:nvPr>
        </p:nvSpPr>
        <p:spPr>
          <a:xfrm>
            <a:off x="152400" y="609600"/>
            <a:ext cx="8839200" cy="6096000"/>
          </a:xfrm>
        </p:spPr>
        <p:txBody>
          <a:bodyPr/>
          <a:lstStyle/>
          <a:p>
            <a:r>
              <a:rPr lang="en-US" dirty="0" smtClean="0"/>
              <a:t>At term is about 50cm long</a:t>
            </a:r>
          </a:p>
          <a:p>
            <a:r>
              <a:rPr lang="en-US" dirty="0" smtClean="0"/>
              <a:t>Thickness vary from 1.2-2cm</a:t>
            </a:r>
          </a:p>
          <a:p>
            <a:r>
              <a:rPr lang="en-US" dirty="0" smtClean="0"/>
              <a:t>Is composed of a jelly like substance called wharton’s jelly</a:t>
            </a:r>
          </a:p>
          <a:p>
            <a:r>
              <a:rPr lang="en-US" dirty="0" smtClean="0"/>
              <a:t>Is covered externally by amnion</a:t>
            </a:r>
          </a:p>
          <a:p>
            <a:r>
              <a:rPr lang="en-US" dirty="0" smtClean="0"/>
              <a:t>It supports and protects the three blood vessels namely;</a:t>
            </a:r>
          </a:p>
          <a:p>
            <a:pPr>
              <a:buFont typeface="Wingdings" pitchFamily="2" charset="2"/>
              <a:buChar char="ü"/>
            </a:pPr>
            <a:r>
              <a:rPr lang="en-US" dirty="0" smtClean="0"/>
              <a:t> one large umbilical vein (carry oxygenated blood to the foetus from the placenta)</a:t>
            </a:r>
          </a:p>
          <a:p>
            <a:pPr>
              <a:buFont typeface="Wingdings" pitchFamily="2" charset="2"/>
              <a:buChar char="ü"/>
            </a:pPr>
            <a:r>
              <a:rPr lang="en-US" dirty="0" smtClean="0"/>
              <a:t>Two umbilical arteries (carry deoxygenated blood from the foetus to the placenta</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dirty="0" smtClean="0"/>
              <a:t>Absence of a vessel may be associated with renal agenesis</a:t>
            </a:r>
          </a:p>
          <a:p>
            <a:r>
              <a:rPr lang="en-US" dirty="0" smtClean="0"/>
              <a:t>The cord has a spiral twist which gives a certain amount of protection from pressure</a:t>
            </a:r>
          </a:p>
          <a:p>
            <a:r>
              <a:rPr lang="en-US" dirty="0" smtClean="0"/>
              <a:t>Function ceases with lung function after birth and pulmonary respiration is established</a:t>
            </a:r>
          </a:p>
          <a:p>
            <a:r>
              <a:rPr lang="en-US" dirty="0" smtClean="0"/>
              <a:t>Once clamped and cut circulation ceases and left portion usually 2.5cm atrophy</a:t>
            </a:r>
          </a:p>
          <a:p>
            <a:r>
              <a:rPr lang="en-US" dirty="0" smtClean="0"/>
              <a:t>Requires great care to prevent bacterial infection</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b="1" dirty="0" smtClean="0"/>
              <a:t>Placental function</a:t>
            </a:r>
            <a:endParaRPr lang="en-US" b="1" dirty="0"/>
          </a:p>
        </p:txBody>
      </p:sp>
      <p:sp>
        <p:nvSpPr>
          <p:cNvPr id="3" name="Content Placeholder 2"/>
          <p:cNvSpPr>
            <a:spLocks noGrp="1"/>
          </p:cNvSpPr>
          <p:nvPr>
            <p:ph idx="1"/>
          </p:nvPr>
        </p:nvSpPr>
        <p:spPr>
          <a:xfrm>
            <a:off x="152400" y="685800"/>
            <a:ext cx="8839200" cy="6019800"/>
          </a:xfrm>
        </p:spPr>
        <p:txBody>
          <a:bodyPr/>
          <a:lstStyle/>
          <a:p>
            <a:r>
              <a:rPr lang="en-US" u="sng" dirty="0" smtClean="0"/>
              <a:t>Respiratory</a:t>
            </a:r>
          </a:p>
          <a:p>
            <a:pPr>
              <a:buFont typeface="Wingdings" pitchFamily="2" charset="2"/>
              <a:buChar char="ü"/>
            </a:pPr>
            <a:r>
              <a:rPr lang="en-US" dirty="0" smtClean="0"/>
              <a:t>Oxygen is brought to the uterine sinuses by the branches of the uterine and ovarian arteries</a:t>
            </a:r>
          </a:p>
          <a:p>
            <a:pPr>
              <a:buFont typeface="Wingdings" pitchFamily="2" charset="2"/>
              <a:buChar char="ü"/>
            </a:pPr>
            <a:r>
              <a:rPr lang="en-US" dirty="0" smtClean="0"/>
              <a:t>Interchange of oxygen and co2 takes place without the blood stream mixing</a:t>
            </a:r>
          </a:p>
          <a:p>
            <a:pPr>
              <a:buFont typeface="Wingdings" pitchFamily="2" charset="2"/>
              <a:buChar char="ü"/>
            </a:pPr>
            <a:r>
              <a:rPr lang="en-US" dirty="0" smtClean="0"/>
              <a:t>The capillaries in the villi give up co2 &amp;other impurities and receive o2 in exchange</a:t>
            </a:r>
          </a:p>
          <a:p>
            <a:pPr>
              <a:buFont typeface="Wingdings" pitchFamily="2" charset="2"/>
              <a:buChar char="ü"/>
            </a:pPr>
            <a:r>
              <a:rPr lang="en-US" dirty="0" smtClean="0"/>
              <a:t>The capillaries then unite to form ultimately the umbilical vein </a:t>
            </a:r>
          </a:p>
          <a:p>
            <a:endParaRPr lang="en-US" u="sng"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r>
              <a:rPr lang="en-US" u="sng" dirty="0" smtClean="0"/>
              <a:t>Nutritive</a:t>
            </a:r>
          </a:p>
          <a:p>
            <a:pPr>
              <a:buFont typeface="Wingdings" pitchFamily="2" charset="2"/>
              <a:buChar char="Ø"/>
            </a:pPr>
            <a:r>
              <a:rPr lang="en-US" dirty="0" smtClean="0"/>
              <a:t>Foetus requires nutrients for growth and development</a:t>
            </a:r>
          </a:p>
          <a:p>
            <a:pPr>
              <a:buNone/>
            </a:pPr>
            <a:r>
              <a:rPr lang="en-US" dirty="0" smtClean="0"/>
              <a:t>These are;</a:t>
            </a:r>
          </a:p>
          <a:p>
            <a:pPr>
              <a:buFont typeface="Wingdings" pitchFamily="2" charset="2"/>
              <a:buChar char="ü"/>
            </a:pPr>
            <a:r>
              <a:rPr lang="en-US" dirty="0" smtClean="0"/>
              <a:t>Amino acids for body building</a:t>
            </a:r>
          </a:p>
          <a:p>
            <a:pPr>
              <a:buFont typeface="Wingdings" pitchFamily="2" charset="2"/>
              <a:buChar char="ü"/>
            </a:pPr>
            <a:r>
              <a:rPr lang="en-US" dirty="0" smtClean="0"/>
              <a:t>Large quantities of glucose for energy and growth</a:t>
            </a:r>
          </a:p>
          <a:p>
            <a:pPr>
              <a:buFont typeface="Wingdings" pitchFamily="2" charset="2"/>
              <a:buChar char="ü"/>
            </a:pPr>
            <a:r>
              <a:rPr lang="en-US" dirty="0" smtClean="0"/>
              <a:t>Calcium and phosphorus for bones and teeth</a:t>
            </a:r>
          </a:p>
          <a:p>
            <a:pPr>
              <a:buFont typeface="Wingdings" pitchFamily="2" charset="2"/>
              <a:buChar char="ü"/>
            </a:pPr>
            <a:r>
              <a:rPr lang="en-US" dirty="0" smtClean="0"/>
              <a:t>Iron and other minerals for blood formation</a:t>
            </a:r>
          </a:p>
          <a:p>
            <a:pPr>
              <a:buFont typeface="Wingdings" pitchFamily="2" charset="2"/>
              <a:buChar char="Ø"/>
            </a:pPr>
            <a:r>
              <a:rPr lang="en-US" dirty="0" smtClean="0"/>
              <a:t>These nutrients are actively transferred from maternal to the foetal blood through the walls of the villi</a:t>
            </a:r>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lnSpcReduction="10000"/>
          </a:bodyPr>
          <a:lstStyle/>
          <a:p>
            <a:pPr>
              <a:buFont typeface="Wingdings" pitchFamily="2" charset="2"/>
              <a:buChar char="Ø"/>
            </a:pPr>
            <a:r>
              <a:rPr lang="en-US" dirty="0" smtClean="0"/>
              <a:t>The placenta selects the substances required by the foetus to an extent of depleting the mother’s own supply</a:t>
            </a:r>
          </a:p>
          <a:p>
            <a:pPr>
              <a:buFont typeface="Wingdings" pitchFamily="2" charset="2"/>
              <a:buChar char="Ø"/>
            </a:pPr>
            <a:r>
              <a:rPr lang="en-US" dirty="0" smtClean="0"/>
              <a:t>It not only selects substances to pass direct to foetus but also contains enzymes that can break down proteins, fats and carbohydrates to a form suitable to the foetus</a:t>
            </a:r>
          </a:p>
          <a:p>
            <a:pPr>
              <a:buFont typeface="Wingdings" pitchFamily="2" charset="2"/>
              <a:buChar char="Ø"/>
            </a:pPr>
            <a:r>
              <a:rPr lang="en-US" dirty="0" smtClean="0"/>
              <a:t>It metabolizes glucose, stores it in form of glycogen and reconverts it glucose as required</a:t>
            </a:r>
          </a:p>
          <a:p>
            <a:pPr>
              <a:buFont typeface="Wingdings" pitchFamily="2" charset="2"/>
              <a:buChar char="Ø"/>
            </a:pPr>
            <a:r>
              <a:rPr lang="en-US" dirty="0" smtClean="0"/>
              <a:t>Also store iron and the fat-soluble vitamins which in later stages of pregnancy may cross in difficulties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u="sng" dirty="0" smtClean="0"/>
              <a:t>Excretory</a:t>
            </a:r>
            <a:r>
              <a:rPr lang="en-US" dirty="0" smtClean="0"/>
              <a:t> </a:t>
            </a:r>
          </a:p>
          <a:p>
            <a:pPr>
              <a:buNone/>
            </a:pPr>
            <a:r>
              <a:rPr lang="en-US" dirty="0" smtClean="0"/>
              <a:t>The main substance excreted is co2, others e.g. bilirubin, tissue break down, urea and uric acid are given off and taken away by uterine and ovarian veins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r>
              <a:rPr lang="en-US" u="sng" dirty="0" smtClean="0"/>
              <a:t>Protection </a:t>
            </a:r>
          </a:p>
          <a:p>
            <a:pPr>
              <a:buNone/>
            </a:pPr>
            <a:r>
              <a:rPr lang="en-US" dirty="0" smtClean="0"/>
              <a:t>Acts as a barrier</a:t>
            </a:r>
          </a:p>
          <a:p>
            <a:pPr>
              <a:buFont typeface="Wingdings" pitchFamily="2" charset="2"/>
              <a:buChar char="Ø"/>
            </a:pPr>
            <a:r>
              <a:rPr lang="en-US" dirty="0" smtClean="0"/>
              <a:t>Allows the following into foetus;</a:t>
            </a:r>
          </a:p>
          <a:p>
            <a:pPr>
              <a:buFont typeface="Wingdings" pitchFamily="2" charset="2"/>
              <a:buChar char="ü"/>
            </a:pPr>
            <a:r>
              <a:rPr lang="en-US" dirty="0" smtClean="0"/>
              <a:t>Antibodies that provide the foetus with immunity from the mother</a:t>
            </a:r>
          </a:p>
          <a:p>
            <a:pPr>
              <a:buFont typeface="Wingdings" pitchFamily="2" charset="2"/>
              <a:buChar char="ü"/>
            </a:pPr>
            <a:r>
              <a:rPr lang="en-US" dirty="0" smtClean="0"/>
              <a:t>Some drugs taken by the mother may be beneficial to the baby e.g. antibiotics</a:t>
            </a:r>
          </a:p>
          <a:p>
            <a:pPr>
              <a:buFont typeface="Wingdings" pitchFamily="2" charset="2"/>
              <a:buChar char="Ø"/>
            </a:pPr>
            <a:r>
              <a:rPr lang="en-US" dirty="0" smtClean="0"/>
              <a:t>Harmful substances that may filter in include;</a:t>
            </a:r>
          </a:p>
          <a:p>
            <a:pPr>
              <a:buFont typeface="Wingdings" pitchFamily="2" charset="2"/>
              <a:buChar char="ü"/>
            </a:pPr>
            <a:r>
              <a:rPr lang="en-US" dirty="0" smtClean="0"/>
              <a:t>Bacteria e.g. spirochaets</a:t>
            </a:r>
          </a:p>
          <a:p>
            <a:pPr>
              <a:buFont typeface="Wingdings" pitchFamily="2" charset="2"/>
              <a:buChar char="ü"/>
            </a:pPr>
            <a:r>
              <a:rPr lang="en-US" dirty="0" smtClean="0"/>
              <a:t>Viruses e.g. human cytomegalovirus, rubella which cause congenital abnormalities</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Font typeface="Wingdings" pitchFamily="2" charset="2"/>
              <a:buChar char="ü"/>
            </a:pPr>
            <a:r>
              <a:rPr lang="en-US" dirty="0" smtClean="0"/>
              <a:t>Chemicals e.g. cigarette smoke</a:t>
            </a:r>
          </a:p>
          <a:p>
            <a:pPr>
              <a:buFont typeface="Wingdings" pitchFamily="2" charset="2"/>
              <a:buChar char="ü"/>
            </a:pPr>
            <a:r>
              <a:rPr lang="en-US" dirty="0" smtClean="0"/>
              <a:t>Rhesus antibodies from the mother that are incompatiful to fetal blood causing haemolysis of the foetus</a:t>
            </a:r>
          </a:p>
          <a:p>
            <a:pPr>
              <a:buFont typeface="Wingdings" pitchFamily="2" charset="2"/>
              <a:buChar char="Ø"/>
            </a:pPr>
            <a:r>
              <a:rPr lang="en-US" dirty="0" smtClean="0"/>
              <a:t>Substances not allowed are infections caused by cocci or bacilli and some others.</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normAutofit lnSpcReduction="10000"/>
          </a:bodyPr>
          <a:lstStyle/>
          <a:p>
            <a:r>
              <a:rPr lang="en-US" u="sng" dirty="0" smtClean="0"/>
              <a:t>Endocrine</a:t>
            </a:r>
            <a:r>
              <a:rPr lang="en-US" dirty="0" smtClean="0"/>
              <a:t> </a:t>
            </a:r>
          </a:p>
          <a:p>
            <a:pPr>
              <a:buFont typeface="Wingdings" pitchFamily="2" charset="2"/>
              <a:buChar char="Ø"/>
            </a:pPr>
            <a:r>
              <a:rPr lang="en-US" dirty="0" smtClean="0"/>
              <a:t>Human chorionic gonadotrophin (HCG)</a:t>
            </a:r>
          </a:p>
          <a:p>
            <a:pPr>
              <a:buFont typeface="Wingdings" pitchFamily="2" charset="2"/>
              <a:buChar char="ü"/>
            </a:pPr>
            <a:r>
              <a:rPr lang="en-US" dirty="0" smtClean="0"/>
              <a:t>Produced by cytotrophoblast layer of the chorionic villi</a:t>
            </a:r>
          </a:p>
          <a:p>
            <a:pPr>
              <a:buFont typeface="Wingdings" pitchFamily="2" charset="2"/>
              <a:buChar char="ü"/>
            </a:pPr>
            <a:r>
              <a:rPr lang="en-US" dirty="0" smtClean="0"/>
              <a:t>Is in large quantity in initial stages of development of the foetus with a pick level between 7</a:t>
            </a:r>
            <a:r>
              <a:rPr lang="en-US" baseline="30000" dirty="0" smtClean="0"/>
              <a:t>th</a:t>
            </a:r>
            <a:r>
              <a:rPr lang="en-US" dirty="0" smtClean="0"/>
              <a:t> and 10</a:t>
            </a:r>
            <a:r>
              <a:rPr lang="en-US" baseline="30000" dirty="0" smtClean="0"/>
              <a:t>th</a:t>
            </a:r>
            <a:r>
              <a:rPr lang="en-US" dirty="0" smtClean="0"/>
              <a:t> weeks then gradually reduce as pregnancy advances</a:t>
            </a:r>
          </a:p>
          <a:p>
            <a:pPr>
              <a:buFont typeface="Wingdings" pitchFamily="2" charset="2"/>
              <a:buChar char="ü"/>
            </a:pPr>
            <a:r>
              <a:rPr lang="en-US" dirty="0" smtClean="0"/>
              <a:t>Is excreted in maternal urine hence forms a base for positive test of pregnancy</a:t>
            </a:r>
          </a:p>
          <a:p>
            <a:pPr>
              <a:buFont typeface="Wingdings" pitchFamily="2" charset="2"/>
              <a:buChar char="ü"/>
            </a:pPr>
            <a:r>
              <a:rPr lang="en-US" dirty="0" smtClean="0"/>
              <a:t>Stimulates the growth and activity of the corpus luteum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Font typeface="Wingdings" pitchFamily="2" charset="2"/>
              <a:buChar char="Ø"/>
            </a:pPr>
            <a:r>
              <a:rPr lang="en-US" dirty="0" smtClean="0"/>
              <a:t>Oestrogen </a:t>
            </a:r>
          </a:p>
          <a:p>
            <a:pPr>
              <a:buFont typeface="Wingdings" pitchFamily="2" charset="2"/>
              <a:buChar char="ü"/>
            </a:pPr>
            <a:r>
              <a:rPr lang="en-US" dirty="0" smtClean="0"/>
              <a:t>Produced by the placenta as the corpus luteum declines</a:t>
            </a:r>
          </a:p>
          <a:p>
            <a:pPr>
              <a:buFont typeface="Wingdings" pitchFamily="2" charset="2"/>
              <a:buChar char="ü"/>
            </a:pPr>
            <a:r>
              <a:rPr lang="en-US" dirty="0" smtClean="0"/>
              <a:t>Is secreted in large amounts throughout pregnancy and stimulates the growth of the foetus providing the placenta with the vital precursors for their production</a:t>
            </a:r>
          </a:p>
          <a:p>
            <a:pPr>
              <a:buFont typeface="Wingdings" pitchFamily="2" charset="2"/>
              <a:buChar char="ü"/>
            </a:pPr>
            <a:r>
              <a:rPr lang="en-US" dirty="0" smtClean="0"/>
              <a:t>The amount measured as urinary or serum oestriol is an index of fetoplacental wellbeing</a:t>
            </a:r>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b="1" u="sng" dirty="0" smtClean="0"/>
              <a:t>Pre-mature</a:t>
            </a:r>
          </a:p>
          <a:p>
            <a:pPr>
              <a:buNone/>
            </a:pPr>
            <a:r>
              <a:rPr lang="en-US" dirty="0" smtClean="0"/>
              <a:t>Labour which occurs after 2oth week of gestation but before 37 completed gestational weeks</a:t>
            </a:r>
          </a:p>
          <a:p>
            <a:pPr>
              <a:buFont typeface="Wingdings" pitchFamily="2" charset="2"/>
              <a:buChar char="Ø"/>
            </a:pPr>
            <a:r>
              <a:rPr lang="en-US" b="1" u="sng" dirty="0" smtClean="0"/>
              <a:t>True- postmaturity</a:t>
            </a:r>
          </a:p>
          <a:p>
            <a:pPr>
              <a:buNone/>
            </a:pPr>
            <a:r>
              <a:rPr lang="en-US" dirty="0" smtClean="0"/>
              <a:t>Pregnancy that goes beyond 40 weeks gestation</a:t>
            </a:r>
          </a:p>
          <a:p>
            <a:pPr>
              <a:buFont typeface="Wingdings" pitchFamily="2" charset="2"/>
              <a:buChar char="Ø"/>
            </a:pPr>
            <a:r>
              <a:rPr lang="en-US" b="1" u="sng" dirty="0" smtClean="0"/>
              <a:t>Post natal/postpartum</a:t>
            </a:r>
          </a:p>
          <a:p>
            <a:pPr>
              <a:buNone/>
            </a:pPr>
            <a:r>
              <a:rPr lang="en-US" dirty="0" smtClean="0"/>
              <a:t>After birth</a:t>
            </a:r>
          </a:p>
          <a:p>
            <a:pPr>
              <a:buFont typeface="Wingdings" pitchFamily="2" charset="2"/>
              <a:buChar char="Ø"/>
            </a:pPr>
            <a:r>
              <a:rPr lang="en-US" b="1" u="sng" dirty="0" smtClean="0"/>
              <a:t>Operculum</a:t>
            </a:r>
          </a:p>
          <a:p>
            <a:pPr>
              <a:buNone/>
            </a:pPr>
            <a:r>
              <a:rPr lang="en-US" dirty="0" smtClean="0"/>
              <a:t>Plug of mucus which fills the cervical canal during pregnancy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Ø"/>
            </a:pPr>
            <a:r>
              <a:rPr lang="en-US" dirty="0" smtClean="0"/>
              <a:t>Progesterone </a:t>
            </a:r>
          </a:p>
          <a:p>
            <a:pPr>
              <a:buFont typeface="Wingdings" pitchFamily="2" charset="2"/>
              <a:buChar char="ü"/>
            </a:pPr>
            <a:r>
              <a:rPr lang="en-US" dirty="0" smtClean="0"/>
              <a:t>Made in the syncytial layer of the placenta in increasing amount until immediately before the onset of labour when its level falls</a:t>
            </a:r>
          </a:p>
          <a:p>
            <a:pPr>
              <a:buFont typeface="Wingdings" pitchFamily="2" charset="2"/>
              <a:buChar char="ü"/>
            </a:pPr>
            <a:r>
              <a:rPr lang="en-US" dirty="0" smtClean="0"/>
              <a:t>Acts on tissues that have already been sensitive to oestrogen</a:t>
            </a:r>
          </a:p>
          <a:p>
            <a:pPr>
              <a:buFont typeface="Wingdings" pitchFamily="2" charset="2"/>
              <a:buChar char="ü"/>
            </a:pPr>
            <a:r>
              <a:rPr lang="en-US" dirty="0" smtClean="0"/>
              <a:t>Can be measured in urine as </a:t>
            </a:r>
            <a:r>
              <a:rPr lang="en-US" dirty="0" err="1" smtClean="0"/>
              <a:t>pregnanediol</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Font typeface="Wingdings" pitchFamily="2" charset="2"/>
              <a:buChar char="Ø"/>
            </a:pPr>
            <a:r>
              <a:rPr lang="en-US" dirty="0" smtClean="0"/>
              <a:t>Human placental lactogen (hpl)</a:t>
            </a:r>
          </a:p>
          <a:p>
            <a:pPr>
              <a:buFont typeface="Wingdings" pitchFamily="2" charset="2"/>
              <a:buChar char="ü"/>
            </a:pPr>
            <a:r>
              <a:rPr lang="en-US" dirty="0" smtClean="0"/>
              <a:t>Has a role in glucose metabolism</a:t>
            </a:r>
          </a:p>
          <a:p>
            <a:pPr>
              <a:buFont typeface="Wingdings" pitchFamily="2" charset="2"/>
              <a:buChar char="ü"/>
            </a:pPr>
            <a:r>
              <a:rPr lang="en-US" dirty="0" smtClean="0"/>
              <a:t>Has a connection with the activity of growth hormone but in itself does not stimulate growth</a:t>
            </a:r>
          </a:p>
          <a:p>
            <a:pPr>
              <a:buFont typeface="Wingdings" pitchFamily="2" charset="2"/>
              <a:buChar char="ü"/>
            </a:pPr>
            <a:r>
              <a:rPr lang="en-US" dirty="0" smtClean="0"/>
              <a:t>Its level rises with fall of </a:t>
            </a:r>
            <a:r>
              <a:rPr lang="en-US" dirty="0" err="1" smtClean="0"/>
              <a:t>hcg</a:t>
            </a:r>
            <a:r>
              <a:rPr lang="en-US" dirty="0" smtClean="0"/>
              <a:t> throughout pregnancy</a:t>
            </a:r>
          </a:p>
          <a:p>
            <a:pPr>
              <a:buFont typeface="Wingdings" pitchFamily="2" charset="2"/>
              <a:buChar char="ü"/>
            </a:pPr>
            <a:r>
              <a:rPr lang="en-US" dirty="0" smtClean="0"/>
              <a:t>Is not a measure for foetal outcome</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Placental circulation</a:t>
            </a:r>
            <a:endParaRPr lang="en-US" dirty="0"/>
          </a:p>
        </p:txBody>
      </p:sp>
      <p:sp>
        <p:nvSpPr>
          <p:cNvPr id="3" name="Content Placeholder 2"/>
          <p:cNvSpPr>
            <a:spLocks noGrp="1"/>
          </p:cNvSpPr>
          <p:nvPr>
            <p:ph idx="1"/>
          </p:nvPr>
        </p:nvSpPr>
        <p:spPr>
          <a:xfrm>
            <a:off x="152400" y="609600"/>
            <a:ext cx="8839200" cy="6096000"/>
          </a:xfrm>
        </p:spPr>
        <p:txBody>
          <a:bodyPr>
            <a:normAutofit lnSpcReduction="10000"/>
          </a:bodyPr>
          <a:lstStyle/>
          <a:p>
            <a:r>
              <a:rPr lang="en-US" dirty="0" smtClean="0"/>
              <a:t>Maternal blood is discharged in a pulsatile fashion into the intervillous space by 80-100 spiral arteries in the decidua basalis</a:t>
            </a:r>
          </a:p>
          <a:p>
            <a:r>
              <a:rPr lang="en-US" dirty="0" smtClean="0"/>
              <a:t>Spurts towards the chorionic plate and flows slowly around the villi then back to endometrial veins and the maternal circulation</a:t>
            </a:r>
          </a:p>
          <a:p>
            <a:r>
              <a:rPr lang="en-US" dirty="0" smtClean="0"/>
              <a:t>The about 150ml of maternal blood in the intervillous spaces is exchanged 3 or 4 times/minute</a:t>
            </a:r>
          </a:p>
          <a:p>
            <a:r>
              <a:rPr lang="en-US" dirty="0" smtClean="0"/>
              <a:t>Foetal blood low in o2 is pumped by the fetal heart towards the placenta along the umbilical arteries, transported along their branches to capillaries of the chorionic villi</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609600"/>
            <a:ext cx="8839200" cy="6096000"/>
          </a:xfrm>
        </p:spPr>
        <p:txBody>
          <a:bodyPr/>
          <a:lstStyle/>
          <a:p>
            <a:pPr>
              <a:buFont typeface="Wingdings" pitchFamily="2" charset="2"/>
              <a:buChar char="ü"/>
            </a:pPr>
            <a:r>
              <a:rPr lang="en-US" dirty="0" smtClean="0"/>
              <a:t>Here blood exchange of nutrients takes place between the mother and the foetus</a:t>
            </a:r>
          </a:p>
          <a:p>
            <a:pPr>
              <a:buFont typeface="Wingdings" pitchFamily="2" charset="2"/>
              <a:buChar char="ü"/>
            </a:pPr>
            <a:r>
              <a:rPr lang="en-US" dirty="0" smtClean="0"/>
              <a:t>After giving out co2 and other waste products absorbs o2 and nutrients</a:t>
            </a:r>
          </a:p>
          <a:p>
            <a:pPr>
              <a:buFont typeface="Wingdings" pitchFamily="2" charset="2"/>
              <a:buChar char="ü"/>
            </a:pPr>
            <a:r>
              <a:rPr lang="en-US" dirty="0" smtClean="0"/>
              <a:t>The blood is returned to the foetus through the umbilical vein</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Abnormalities of the placenta</a:t>
            </a:r>
            <a:endParaRPr lang="en-US" dirty="0"/>
          </a:p>
        </p:txBody>
      </p:sp>
      <p:sp>
        <p:nvSpPr>
          <p:cNvPr id="3" name="Content Placeholder 2"/>
          <p:cNvSpPr>
            <a:spLocks noGrp="1"/>
          </p:cNvSpPr>
          <p:nvPr>
            <p:ph idx="1"/>
          </p:nvPr>
        </p:nvSpPr>
        <p:spPr>
          <a:xfrm>
            <a:off x="152400" y="685800"/>
            <a:ext cx="8839200" cy="6019800"/>
          </a:xfrm>
        </p:spPr>
        <p:txBody>
          <a:bodyPr/>
          <a:lstStyle/>
          <a:p>
            <a:r>
              <a:rPr lang="en-US" dirty="0" smtClean="0"/>
              <a:t>A succenturate lobe</a:t>
            </a:r>
          </a:p>
          <a:p>
            <a:pPr>
              <a:buFont typeface="Wingdings" pitchFamily="2" charset="2"/>
              <a:buChar char="ü"/>
            </a:pPr>
            <a:r>
              <a:rPr lang="en-US" dirty="0" smtClean="0"/>
              <a:t>Is the most significant abnormality of the placenta</a:t>
            </a:r>
          </a:p>
          <a:p>
            <a:pPr>
              <a:buFont typeface="Wingdings" pitchFamily="2" charset="2"/>
              <a:buChar char="ü"/>
            </a:pPr>
            <a:r>
              <a:rPr lang="en-US" dirty="0" smtClean="0"/>
              <a:t>Is a small portion of the placenta separate from the main placenta</a:t>
            </a:r>
          </a:p>
          <a:p>
            <a:pPr>
              <a:buFont typeface="Wingdings" pitchFamily="2" charset="2"/>
              <a:buChar char="ü"/>
            </a:pPr>
            <a:r>
              <a:rPr lang="en-US" dirty="0" smtClean="0"/>
              <a:t>Is attached to the main one by blood vessels which run through the membrane to reach it</a:t>
            </a:r>
          </a:p>
          <a:p>
            <a:pPr>
              <a:buFont typeface="Wingdings" pitchFamily="2" charset="2"/>
              <a:buChar char="ü"/>
            </a:pPr>
            <a:r>
              <a:rPr lang="en-US" dirty="0" smtClean="0"/>
              <a:t>Has a possibility of being retained in the uterus after the placenta is expelled</a:t>
            </a:r>
          </a:p>
          <a:p>
            <a:pPr>
              <a:buFont typeface="Wingdings" pitchFamily="2" charset="2"/>
              <a:buChar char="ü"/>
            </a:pPr>
            <a:r>
              <a:rPr lang="en-US" dirty="0" smtClean="0"/>
              <a:t>Is discovered by a small hole in the foetal membrane with the placenta vessel running towards it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Font typeface="Wingdings" pitchFamily="2" charset="2"/>
              <a:buChar char="ü"/>
            </a:pPr>
            <a:r>
              <a:rPr lang="en-US" dirty="0" smtClean="0"/>
              <a:t>Has effect of postpartum haemorhage and infection to the mother</a:t>
            </a:r>
          </a:p>
          <a:p>
            <a:pPr>
              <a:buFont typeface="Wingdings" pitchFamily="2" charset="2"/>
              <a:buChar char="ü"/>
            </a:pPr>
            <a:r>
              <a:rPr lang="en-US" dirty="0" smtClean="0"/>
              <a:t>Every placenta must be examined to exclude the abnormality</a:t>
            </a:r>
          </a:p>
          <a:p>
            <a:r>
              <a:rPr lang="en-US" dirty="0" smtClean="0"/>
              <a:t>Circumvallate </a:t>
            </a:r>
          </a:p>
          <a:p>
            <a:pPr>
              <a:buFont typeface="Wingdings" pitchFamily="2" charset="2"/>
              <a:buChar char="ü"/>
            </a:pPr>
            <a:r>
              <a:rPr lang="en-US" dirty="0" smtClean="0"/>
              <a:t>Is an opaque ring seen on the foetal surface of the placenta</a:t>
            </a:r>
          </a:p>
          <a:p>
            <a:pPr>
              <a:buFont typeface="Wingdings" pitchFamily="2" charset="2"/>
              <a:buChar char="ü"/>
            </a:pPr>
            <a:r>
              <a:rPr lang="en-US" dirty="0" smtClean="0"/>
              <a:t>Is formed by a doubling back of the chorion and amnion making the membranes leaving the placenta nearer the centre instead of at the edge </a:t>
            </a:r>
            <a:r>
              <a:rPr lang="en-US" dirty="0" err="1" smtClean="0"/>
              <a:t>asual</a:t>
            </a:r>
            <a:endParaRPr lang="en-US" dirty="0" smtClean="0"/>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533400"/>
            <a:ext cx="8839200" cy="6172200"/>
          </a:xfrm>
        </p:spPr>
        <p:txBody>
          <a:bodyPr/>
          <a:lstStyle/>
          <a:p>
            <a:pPr>
              <a:buFont typeface="Wingdings" pitchFamily="2" charset="2"/>
              <a:buChar char="ü"/>
            </a:pPr>
            <a:r>
              <a:rPr lang="en-US" dirty="0" smtClean="0"/>
              <a:t>Is associated </a:t>
            </a: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Fetal growth and maturation</a:t>
            </a:r>
            <a:endParaRPr lang="en-US" dirty="0"/>
          </a:p>
        </p:txBody>
      </p:sp>
      <p:sp>
        <p:nvSpPr>
          <p:cNvPr id="3" name="Content Placeholder 2"/>
          <p:cNvSpPr>
            <a:spLocks noGrp="1"/>
          </p:cNvSpPr>
          <p:nvPr>
            <p:ph idx="1"/>
          </p:nvPr>
        </p:nvSpPr>
        <p:spPr>
          <a:xfrm>
            <a:off x="152400" y="685800"/>
            <a:ext cx="8839200" cy="6019800"/>
          </a:xfrm>
        </p:spPr>
        <p:txBody>
          <a:bodyPr/>
          <a:lstStyle/>
          <a:p>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pPr algn="ctr">
              <a:defRPr/>
            </a:pPr>
            <a:r>
              <a:rPr lang="en-US" u="sng" dirty="0" smtClean="0"/>
              <a:t>Foetal skull</a:t>
            </a:r>
            <a:endParaRPr lang="en-US" u="sng" dirty="0"/>
          </a:p>
        </p:txBody>
      </p:sp>
      <p:sp>
        <p:nvSpPr>
          <p:cNvPr id="26627" name="Subtitle 2"/>
          <p:cNvSpPr>
            <a:spLocks noGrp="1"/>
          </p:cNvSpPr>
          <p:nvPr>
            <p:ph type="subTitle" idx="1"/>
          </p:nvPr>
        </p:nvSpPr>
        <p:spPr>
          <a:xfrm>
            <a:off x="228600" y="990600"/>
            <a:ext cx="8686800" cy="5638800"/>
          </a:xfrm>
        </p:spPr>
        <p:txBody>
          <a:bodyPr/>
          <a:lstStyle/>
          <a:p>
            <a:pPr marR="0"/>
            <a:r>
              <a:rPr lang="en-US" smtClean="0"/>
              <a:t>-</a:t>
            </a:r>
          </a:p>
        </p:txBody>
      </p:sp>
      <p:pic>
        <p:nvPicPr>
          <p:cNvPr id="26628" name="Picture 2"/>
          <p:cNvPicPr>
            <a:picLocks noChangeAspect="1" noChangeArrowheads="1"/>
          </p:cNvPicPr>
          <p:nvPr/>
        </p:nvPicPr>
        <p:blipFill>
          <a:blip r:embed="rId2"/>
          <a:srcRect/>
          <a:stretch>
            <a:fillRect/>
          </a:stretch>
        </p:blipFill>
        <p:spPr bwMode="auto">
          <a:xfrm>
            <a:off x="457200" y="990600"/>
            <a:ext cx="8229600" cy="5562600"/>
          </a:xfrm>
          <a:prstGeom prst="rect">
            <a:avLst/>
          </a:prstGeom>
          <a:noFill/>
          <a:ln w="9525">
            <a:noFill/>
            <a:miter lim="800000"/>
            <a:headEnd/>
            <a:tailEnd/>
          </a:ln>
        </p:spPr>
      </p:pic>
      <p:pic>
        <p:nvPicPr>
          <p:cNvPr id="5" name="Picture 2"/>
          <p:cNvPicPr>
            <a:picLocks noChangeAspect="1" noChangeArrowheads="1"/>
          </p:cNvPicPr>
          <p:nvPr/>
        </p:nvPicPr>
        <p:blipFill>
          <a:blip r:embed="rId2"/>
          <a:srcRect/>
          <a:stretch>
            <a:fillRect/>
          </a:stretch>
        </p:blipFill>
        <p:spPr bwMode="auto">
          <a:xfrm>
            <a:off x="609600" y="1143000"/>
            <a:ext cx="8229600" cy="556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u="sng" dirty="0" smtClean="0"/>
              <a:t>Significance of the foetal skull </a:t>
            </a:r>
            <a:endParaRPr lang="en-US" u="sng" dirty="0"/>
          </a:p>
        </p:txBody>
      </p:sp>
      <p:sp>
        <p:nvSpPr>
          <p:cNvPr id="3" name="Content Placeholder 2"/>
          <p:cNvSpPr>
            <a:spLocks noGrp="1"/>
          </p:cNvSpPr>
          <p:nvPr>
            <p:ph idx="1"/>
          </p:nvPr>
        </p:nvSpPr>
        <p:spPr>
          <a:xfrm>
            <a:off x="152400" y="762000"/>
            <a:ext cx="8839200" cy="5943600"/>
          </a:xfrm>
        </p:spPr>
        <p:txBody>
          <a:bodyPr/>
          <a:lstStyle/>
          <a:p>
            <a:r>
              <a:rPr lang="en-US" dirty="0" smtClean="0"/>
              <a:t>It is the largest and hardest part of the foetus </a:t>
            </a:r>
          </a:p>
          <a:p>
            <a:r>
              <a:rPr lang="en-US" dirty="0" smtClean="0"/>
              <a:t>It has to pass through a bony birth canal </a:t>
            </a:r>
          </a:p>
          <a:p>
            <a:r>
              <a:rPr lang="en-US" dirty="0" smtClean="0"/>
              <a:t>If the midwife knows the landmarks of the foetal skull, he/she can detect abnormal presentation and positions </a:t>
            </a:r>
          </a:p>
          <a:p>
            <a:pPr>
              <a:buFont typeface="Wingdings 3" pitchFamily="18" charset="2"/>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87D7027F-9DD7-42F5-9876-DCFEA7DF389E}" type="slidenum">
              <a:rPr lang="en-US" smtClean="0"/>
              <a:pPr/>
              <a:t>99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4612</TotalTime>
  <Words>12852</Words>
  <Application>Microsoft Office PowerPoint</Application>
  <PresentationFormat>On-screen Show (4:3)</PresentationFormat>
  <Paragraphs>1735</Paragraphs>
  <Slides>223</Slides>
  <Notes>4</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Terms used in midwifery</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PRECONCEPTION CARE </vt:lpstr>
      <vt:lpstr>Objectives of Pre conception Care </vt:lpstr>
      <vt:lpstr>Why  pre conception care is a public health concern? </vt:lpstr>
      <vt:lpstr>Cont……..</vt:lpstr>
      <vt:lpstr>Cont……………</vt:lpstr>
      <vt:lpstr>Cont…………..</vt:lpstr>
      <vt:lpstr>Cont………</vt:lpstr>
      <vt:lpstr>Reproductive Health risks include;</vt:lpstr>
      <vt:lpstr>Cont………..</vt:lpstr>
      <vt:lpstr>Cont………..</vt:lpstr>
      <vt:lpstr>Cont………….</vt:lpstr>
      <vt:lpstr>Cont…………..</vt:lpstr>
      <vt:lpstr>PRECONCEPTION CARE PROTOCOL</vt:lpstr>
      <vt:lpstr>Cont……………</vt:lpstr>
      <vt:lpstr>Cont………….</vt:lpstr>
      <vt:lpstr>Physical examination </vt:lpstr>
      <vt:lpstr>Investigations </vt:lpstr>
      <vt:lpstr>Interventions</vt:lpstr>
      <vt:lpstr>Cont………….</vt:lpstr>
      <vt:lpstr>Cont………..</vt:lpstr>
      <vt:lpstr>Cont……..</vt:lpstr>
      <vt:lpstr> Other Specific interventions  </vt:lpstr>
      <vt:lpstr>Cont……………..</vt:lpstr>
      <vt:lpstr>Management of Pre-existing medical problems </vt:lpstr>
      <vt:lpstr>PRE CONCEPTION CARE DELIVERY AREAS </vt:lpstr>
      <vt:lpstr>Cont……….</vt:lpstr>
      <vt:lpstr>Creating linkages with other disciplines to promote pre-conception care </vt:lpstr>
      <vt:lpstr>Cont…………</vt:lpstr>
      <vt:lpstr>Ovulation </vt:lpstr>
      <vt:lpstr>FERTILIZATION</vt:lpstr>
      <vt:lpstr>Cont…..</vt:lpstr>
      <vt:lpstr>Cont……</vt:lpstr>
      <vt:lpstr>Cont……..</vt:lpstr>
      <vt:lpstr>Sex determination</vt:lpstr>
      <vt:lpstr>Development of the zygote</vt:lpstr>
      <vt:lpstr>Cont…..</vt:lpstr>
      <vt:lpstr>Cont…….</vt:lpstr>
      <vt:lpstr>Cont……..</vt:lpstr>
      <vt:lpstr>Cont….</vt:lpstr>
      <vt:lpstr>Cont…….</vt:lpstr>
      <vt:lpstr>Cont……..</vt:lpstr>
      <vt:lpstr>Cont……..</vt:lpstr>
      <vt:lpstr>Cont…..</vt:lpstr>
      <vt:lpstr>Cont…</vt:lpstr>
      <vt:lpstr>Cont……</vt:lpstr>
      <vt:lpstr>Development of the decidua</vt:lpstr>
      <vt:lpstr>Layers of the decidua</vt:lpstr>
      <vt:lpstr>Cont……..</vt:lpstr>
      <vt:lpstr>Areas of decidua</vt:lpstr>
      <vt:lpstr>Cont…….</vt:lpstr>
      <vt:lpstr>Development of the placenta</vt:lpstr>
      <vt:lpstr>Cont….</vt:lpstr>
      <vt:lpstr>Cont…..</vt:lpstr>
      <vt:lpstr>The chorionic villi</vt:lpstr>
      <vt:lpstr>The mature placenta</vt:lpstr>
      <vt:lpstr>Cont…..</vt:lpstr>
      <vt:lpstr>Cont……</vt:lpstr>
      <vt:lpstr>Placental surfaces</vt:lpstr>
      <vt:lpstr>Cont..</vt:lpstr>
      <vt:lpstr>Cont…..</vt:lpstr>
      <vt:lpstr>The umbilical cord</vt:lpstr>
      <vt:lpstr>Cont…..</vt:lpstr>
      <vt:lpstr>Placental function</vt:lpstr>
      <vt:lpstr>Cont….</vt:lpstr>
      <vt:lpstr>Cont……</vt:lpstr>
      <vt:lpstr>Cont……</vt:lpstr>
      <vt:lpstr>Cont…..</vt:lpstr>
      <vt:lpstr>Cont……..</vt:lpstr>
      <vt:lpstr>Cont…….</vt:lpstr>
      <vt:lpstr>Cont….</vt:lpstr>
      <vt:lpstr>Cont…….</vt:lpstr>
      <vt:lpstr>Cont…..</vt:lpstr>
      <vt:lpstr>Placental circulation</vt:lpstr>
      <vt:lpstr>Cont…..</vt:lpstr>
      <vt:lpstr>Abnormalities of the placenta</vt:lpstr>
      <vt:lpstr>Cont….</vt:lpstr>
      <vt:lpstr>Cont….</vt:lpstr>
      <vt:lpstr>Fetal growth and maturation</vt:lpstr>
      <vt:lpstr>Foetal skull</vt:lpstr>
      <vt:lpstr>Significance of the foetal skull </vt:lpstr>
      <vt:lpstr>Cont…….</vt:lpstr>
      <vt:lpstr>               Cont……..</vt:lpstr>
      <vt:lpstr>The four regions</vt:lpstr>
      <vt:lpstr>                 Cont….</vt:lpstr>
      <vt:lpstr>                   Cont….</vt:lpstr>
      <vt:lpstr> IMPORTANT DIAMETERS OF THE FOETAL SKULL  </vt:lpstr>
      <vt:lpstr>                Cont….</vt:lpstr>
      <vt:lpstr>              Cont…….</vt:lpstr>
      <vt:lpstr>                 Cont……..</vt:lpstr>
      <vt:lpstr>MATERNAL PHYSIOLOGICAL CHANGES DURING PREGNANCY </vt:lpstr>
      <vt:lpstr>Gastrointestinal Tract </vt:lpstr>
      <vt:lpstr>Cont……</vt:lpstr>
      <vt:lpstr>Cont………</vt:lpstr>
      <vt:lpstr>Cont…..</vt:lpstr>
      <vt:lpstr>Cont……..</vt:lpstr>
      <vt:lpstr>Cont……</vt:lpstr>
      <vt:lpstr> Small and Large Bowel and Appendix  </vt:lpstr>
      <vt:lpstr>Cont……</vt:lpstr>
      <vt:lpstr>Liver </vt:lpstr>
      <vt:lpstr>Kidneys and Urinary Tract </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Cardiovascular System </vt:lpstr>
      <vt:lpstr>Cont…..</vt:lpstr>
      <vt:lpstr>Cont…..</vt:lpstr>
      <vt:lpstr>Cont……..</vt:lpstr>
      <vt:lpstr>Cont…….</vt:lpstr>
      <vt:lpstr>Cont….</vt:lpstr>
      <vt:lpstr>Cont…..</vt:lpstr>
      <vt:lpstr>Pulmonary System </vt:lpstr>
      <vt:lpstr>Cont….</vt:lpstr>
      <vt:lpstr>Cont…..</vt:lpstr>
      <vt:lpstr>Cont…….</vt:lpstr>
      <vt:lpstr>Cont….</vt:lpstr>
      <vt:lpstr>Cont…….</vt:lpstr>
      <vt:lpstr>Cont…….</vt:lpstr>
      <vt:lpstr>Cont…..</vt:lpstr>
      <vt:lpstr>Focused Antenatal Care </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The second visit: </vt:lpstr>
      <vt:lpstr>Cont…..</vt:lpstr>
      <vt:lpstr>Cont…..</vt:lpstr>
      <vt:lpstr>Cont……</vt:lpstr>
      <vt:lpstr>Cont……</vt:lpstr>
      <vt:lpstr>Cont……..</vt:lpstr>
      <vt:lpstr>Cont…..</vt:lpstr>
      <vt:lpstr>Cont…….</vt:lpstr>
      <vt:lpstr>The third visit</vt:lpstr>
      <vt:lpstr>Cont……</vt:lpstr>
      <vt:lpstr>Cont……</vt:lpstr>
      <vt:lpstr>Cont…..</vt:lpstr>
      <vt:lpstr>Cont……..</vt:lpstr>
      <vt:lpstr>Cont….</vt:lpstr>
      <vt:lpstr>Cont…….</vt:lpstr>
      <vt:lpstr>Cont…….</vt:lpstr>
      <vt:lpstr>Cont………</vt:lpstr>
      <vt:lpstr>Cont……..</vt:lpstr>
      <vt:lpstr>  The fourth visit:   </vt:lpstr>
      <vt:lpstr>Cont……</vt:lpstr>
      <vt:lpstr>Cont….</vt:lpstr>
      <vt:lpstr>Cont…….</vt:lpstr>
      <vt:lpstr>Cont…….</vt:lpstr>
      <vt:lpstr>Cont….</vt:lpstr>
      <vt:lpstr>Cont…..</vt:lpstr>
      <vt:lpstr>Cont…</vt:lpstr>
      <vt:lpstr>Cont……….</vt:lpstr>
      <vt:lpstr>Cont…..</vt:lpstr>
      <vt:lpstr>Cont….</vt:lpstr>
      <vt:lpstr>Cont……</vt:lpstr>
      <vt:lpstr>Cont……</vt:lpstr>
      <vt:lpstr>The Mother and Child Health Booklet </vt:lpstr>
      <vt:lpstr>Cont……</vt:lpstr>
      <vt:lpstr>Cont…….</vt:lpstr>
      <vt:lpstr>Cont……</vt:lpstr>
      <vt:lpstr>Cont…..</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KMTC</dc:creator>
  <cp:lastModifiedBy>KMTC</cp:lastModifiedBy>
  <cp:revision>493</cp:revision>
  <dcterms:created xsi:type="dcterms:W3CDTF">2014-07-30T15:13:54Z</dcterms:created>
  <dcterms:modified xsi:type="dcterms:W3CDTF">2016-01-22T09:22:40Z</dcterms:modified>
</cp:coreProperties>
</file>