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340" r:id="rId3"/>
    <p:sldId id="33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337"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ED25D9-3FF2-4525-B336-A5AA32AB33E1}"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349625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D25D9-3FF2-4525-B336-A5AA32AB33E1}"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150059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D25D9-3FF2-4525-B336-A5AA32AB33E1}"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291837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ED25D9-3FF2-4525-B336-A5AA32AB33E1}"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207568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ED25D9-3FF2-4525-B336-A5AA32AB33E1}"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355873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ED25D9-3FF2-4525-B336-A5AA32AB33E1}"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208115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ED25D9-3FF2-4525-B336-A5AA32AB33E1}"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237444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ED25D9-3FF2-4525-B336-A5AA32AB33E1}"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3718778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D25D9-3FF2-4525-B336-A5AA32AB33E1}"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403089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D25D9-3FF2-4525-B336-A5AA32AB33E1}"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377886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ED25D9-3FF2-4525-B336-A5AA32AB33E1}"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F5A88-C7AA-4984-834F-BAC264AF74A2}" type="slidenum">
              <a:rPr lang="en-US" smtClean="0"/>
              <a:t>‹#›</a:t>
            </a:fld>
            <a:endParaRPr lang="en-US"/>
          </a:p>
        </p:txBody>
      </p:sp>
    </p:spTree>
    <p:extLst>
      <p:ext uri="{BB962C8B-B14F-4D97-AF65-F5344CB8AC3E}">
        <p14:creationId xmlns:p14="http://schemas.microsoft.com/office/powerpoint/2010/main" val="304717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D25D9-3FF2-4525-B336-A5AA32AB33E1}" type="datetimeFigureOut">
              <a:rPr lang="en-US" smtClean="0"/>
              <a:t>11/20/2020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F5A88-C7AA-4984-834F-BAC264AF74A2}" type="slidenum">
              <a:rPr lang="en-US" smtClean="0"/>
              <a:t>‹#›</a:t>
            </a:fld>
            <a:endParaRPr lang="en-US"/>
          </a:p>
        </p:txBody>
      </p:sp>
    </p:spTree>
    <p:extLst>
      <p:ext uri="{BB962C8B-B14F-4D97-AF65-F5344CB8AC3E}">
        <p14:creationId xmlns:p14="http://schemas.microsoft.com/office/powerpoint/2010/main" val="29604680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Book Antiqua" panose="02040602050305030304" pitchFamily="18" charset="0"/>
                <a:cs typeface="Times New Roman" panose="02020603050405020304" pitchFamily="18" charset="0"/>
              </a:rPr>
              <a:t>INTRODUCTION TO REPRODUCTIVE HEALTH AND  MIDWIFERY  </a:t>
            </a:r>
            <a:endParaRPr lang="en-US" sz="4000" dirty="0">
              <a:latin typeface="Book Antiqua" panose="0204060205030503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Broadway" panose="04040905080B02020502" pitchFamily="82" charset="0"/>
              </a:rPr>
              <a:t>BY J SEREMWO</a:t>
            </a:r>
            <a:endParaRPr lang="en-US" dirty="0">
              <a:latin typeface="Broadway" panose="04040905080B02020502" pitchFamily="82" charset="0"/>
            </a:endParaRPr>
          </a:p>
        </p:txBody>
      </p:sp>
    </p:spTree>
    <p:extLst>
      <p:ext uri="{BB962C8B-B14F-4D97-AF65-F5344CB8AC3E}">
        <p14:creationId xmlns:p14="http://schemas.microsoft.com/office/powerpoint/2010/main" val="778961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Population policies became widespread in developing countries during the 1970s and 1980s </a:t>
            </a:r>
          </a:p>
          <a:p>
            <a:pPr marL="0" indent="0">
              <a:buNone/>
            </a:pPr>
            <a:r>
              <a:rPr lang="en-US" sz="4000" dirty="0" smtClean="0">
                <a:latin typeface="Times New Roman" panose="02020603050405020304" pitchFamily="18" charset="0"/>
                <a:cs typeface="Times New Roman" panose="02020603050405020304" pitchFamily="18" charset="0"/>
              </a:rPr>
              <a:t>• Were supported by UN Reproductive Health agencies and a variety of NGOs </a:t>
            </a:r>
          </a:p>
          <a:p>
            <a:pPr marL="0" indent="0">
              <a:buNone/>
            </a:pPr>
            <a:r>
              <a:rPr lang="en-US" sz="4000" dirty="0" smtClean="0">
                <a:latin typeface="Times New Roman" panose="02020603050405020304" pitchFamily="18" charset="0"/>
                <a:cs typeface="Times New Roman" panose="02020603050405020304" pitchFamily="18" charset="0"/>
              </a:rPr>
              <a:t>• Example is International planned parenthood federation (IPPF)</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37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800" b="1" dirty="0" smtClean="0">
                <a:latin typeface="Times New Roman" panose="02020603050405020304" pitchFamily="18" charset="0"/>
                <a:cs typeface="Times New Roman" panose="02020603050405020304" pitchFamily="18" charset="0"/>
              </a:rPr>
              <a:t>INTERNATIONAL HUMAN RIGHT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 In 1990s international human rights treaties in terms of women’s health in general and reproductive health was accepted. </a:t>
            </a:r>
          </a:p>
          <a:p>
            <a:r>
              <a:rPr lang="en-US" sz="3600" dirty="0" smtClean="0">
                <a:latin typeface="Times New Roman" panose="02020603050405020304" pitchFamily="18" charset="0"/>
                <a:cs typeface="Times New Roman" panose="02020603050405020304" pitchFamily="18" charset="0"/>
              </a:rPr>
              <a:t>1. Right of couples and individuals to decide freely and responsibly the number and spacing of children and to have the information and means to do so; </a:t>
            </a:r>
          </a:p>
          <a:p>
            <a:r>
              <a:rPr lang="en-US" sz="3600" dirty="0" smtClean="0">
                <a:latin typeface="Times New Roman" panose="02020603050405020304" pitchFamily="18" charset="0"/>
                <a:cs typeface="Times New Roman" panose="02020603050405020304" pitchFamily="18" charset="0"/>
              </a:rPr>
              <a:t>2. Right to attain the highest standard of sexual and reproductive health; and,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35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z="4000" dirty="0" smtClean="0">
                <a:latin typeface="Times New Roman" panose="02020603050405020304" pitchFamily="18" charset="0"/>
                <a:cs typeface="Times New Roman" panose="02020603050405020304" pitchFamily="18" charset="0"/>
              </a:rPr>
              <a:t>3. The right to make decisions free of discrimination, coercion or violence. </a:t>
            </a:r>
          </a:p>
          <a:p>
            <a:pPr marL="0" indent="0">
              <a:buNone/>
            </a:pPr>
            <a:r>
              <a:rPr lang="en-US" sz="4000" b="1" dirty="0" smtClean="0">
                <a:latin typeface="Times New Roman" panose="02020603050405020304" pitchFamily="18" charset="0"/>
                <a:cs typeface="Times New Roman" panose="02020603050405020304" pitchFamily="18" charset="0"/>
              </a:rPr>
              <a:t>Subsequent articulations of reproductive rights; </a:t>
            </a:r>
          </a:p>
          <a:p>
            <a:pPr marL="0" indent="0">
              <a:buNone/>
            </a:pPr>
            <a:r>
              <a:rPr lang="en-US" sz="4000" dirty="0" smtClean="0">
                <a:latin typeface="Times New Roman" panose="02020603050405020304" pitchFamily="18" charset="0"/>
                <a:cs typeface="Times New Roman" panose="02020603050405020304" pitchFamily="18" charset="0"/>
              </a:rPr>
              <a:t>• Maternal death is defined as a “social injustice” </a:t>
            </a:r>
          </a:p>
          <a:p>
            <a:pPr marL="0" indent="0">
              <a:buNone/>
            </a:pPr>
            <a:r>
              <a:rPr lang="en-US" sz="4000" dirty="0" smtClean="0">
                <a:latin typeface="Times New Roman" panose="02020603050405020304" pitchFamily="18" charset="0"/>
                <a:cs typeface="Times New Roman" panose="02020603050405020304" pitchFamily="18" charset="0"/>
              </a:rPr>
              <a:t>• Governments to address the causes of poor maternal health through their political, health and legal systems.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60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latin typeface="Times New Roman" panose="02020603050405020304" pitchFamily="18" charset="0"/>
                <a:cs typeface="Times New Roman" panose="02020603050405020304" pitchFamily="18" charset="0"/>
              </a:rPr>
              <a:t>KENYA</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During a Kenyan population census conducted in the late 1950’s, the fertility and growth rates of Kenyans were found to be high. </a:t>
            </a:r>
          </a:p>
          <a:p>
            <a:pPr marL="0" indent="0">
              <a:buNone/>
            </a:pPr>
            <a:r>
              <a:rPr lang="en-US" sz="4000" dirty="0" smtClean="0">
                <a:latin typeface="Times New Roman" panose="02020603050405020304" pitchFamily="18" charset="0"/>
                <a:cs typeface="Times New Roman" panose="02020603050405020304" pitchFamily="18" charset="0"/>
              </a:rPr>
              <a:t>• In response, the government adopted Family Planning (FP) as an important component of socioeconomic development in the 1960’s.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14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As early as 1965, when fertility control was a primary focus, the Government of Kenya (</a:t>
            </a:r>
            <a:r>
              <a:rPr lang="en-US" sz="4000" dirty="0" err="1" smtClean="0">
                <a:latin typeface="Times New Roman" panose="02020603050405020304" pitchFamily="18" charset="0"/>
                <a:cs typeface="Times New Roman" panose="02020603050405020304" pitchFamily="18" charset="0"/>
              </a:rPr>
              <a:t>G.o.K</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recognised</a:t>
            </a:r>
            <a:r>
              <a:rPr lang="en-US" sz="4000" dirty="0" smtClean="0">
                <a:latin typeface="Times New Roman" panose="02020603050405020304" pitchFamily="18" charset="0"/>
                <a:cs typeface="Times New Roman" panose="02020603050405020304" pitchFamily="18" charset="0"/>
              </a:rPr>
              <a:t> population planning and family planning as part of the National Planning Strategies of Sessional Paper No. 10 of 1965. </a:t>
            </a:r>
          </a:p>
          <a:p>
            <a:pPr marL="0" indent="0">
              <a:buNone/>
            </a:pPr>
            <a:r>
              <a:rPr lang="en-US" sz="4000" dirty="0" smtClean="0">
                <a:latin typeface="Times New Roman" panose="02020603050405020304" pitchFamily="18" charset="0"/>
                <a:cs typeface="Times New Roman" panose="02020603050405020304" pitchFamily="18" charset="0"/>
              </a:rPr>
              <a:t>• In 1967, the Family Planning </a:t>
            </a:r>
            <a:r>
              <a:rPr lang="en-US" sz="4000" dirty="0" err="1" smtClean="0">
                <a:latin typeface="Times New Roman" panose="02020603050405020304" pitchFamily="18" charset="0"/>
                <a:cs typeface="Times New Roman" panose="02020603050405020304" pitchFamily="18" charset="0"/>
              </a:rPr>
              <a:t>Programme</a:t>
            </a:r>
            <a:r>
              <a:rPr lang="en-US" sz="4000" dirty="0" smtClean="0">
                <a:latin typeface="Times New Roman" panose="02020603050405020304" pitchFamily="18" charset="0"/>
                <a:cs typeface="Times New Roman" panose="02020603050405020304" pitchFamily="18" charset="0"/>
              </a:rPr>
              <a:t> was established (</a:t>
            </a:r>
            <a:r>
              <a:rPr lang="en-US" sz="4000" dirty="0" err="1" smtClean="0">
                <a:latin typeface="Times New Roman" panose="02020603050405020304" pitchFamily="18" charset="0"/>
                <a:cs typeface="Times New Roman" panose="02020603050405020304" pitchFamily="18" charset="0"/>
              </a:rPr>
              <a:t>G.o.K</a:t>
            </a:r>
            <a:r>
              <a:rPr lang="en-US" sz="4000" dirty="0" smtClean="0">
                <a:latin typeface="Times New Roman" panose="02020603050405020304" pitchFamily="18" charset="0"/>
                <a:cs typeface="Times New Roman" panose="02020603050405020304" pitchFamily="18" charset="0"/>
              </a:rPr>
              <a:t>/</a:t>
            </a:r>
            <a:r>
              <a:rPr lang="en-US" sz="4000" dirty="0" err="1" smtClean="0">
                <a:latin typeface="Times New Roman" panose="02020603050405020304" pitchFamily="18" charset="0"/>
                <a:cs typeface="Times New Roman" panose="02020603050405020304" pitchFamily="18" charset="0"/>
              </a:rPr>
              <a:t>M.o.H</a:t>
            </a:r>
            <a:r>
              <a:rPr lang="en-US" sz="4000" dirty="0" smtClean="0">
                <a:latin typeface="Times New Roman" panose="02020603050405020304" pitchFamily="18" charset="0"/>
                <a:cs typeface="Times New Roman" panose="02020603050405020304" pitchFamily="18" charset="0"/>
              </a:rPr>
              <a:t>, 1998).</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10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 Since then, the fertility rate, which was 7.9% in 1979, has decreased to 5.45% in 1993, and the population growth rate has reduced from 3.8% in 1979 to 3.4% in 1993 (CBS, 1995). </a:t>
            </a:r>
          </a:p>
          <a:p>
            <a:pPr marL="0" indent="0">
              <a:buNone/>
            </a:pPr>
            <a:r>
              <a:rPr lang="en-US" sz="3200" dirty="0" smtClean="0">
                <a:latin typeface="Times New Roman" panose="02020603050405020304" pitchFamily="18" charset="0"/>
                <a:cs typeface="Times New Roman" panose="02020603050405020304" pitchFamily="18" charset="0"/>
              </a:rPr>
              <a:t>• The population of Kenya was 15.3 million in 1979. </a:t>
            </a:r>
          </a:p>
          <a:p>
            <a:pPr marL="0" indent="0">
              <a:buNone/>
            </a:pPr>
            <a:r>
              <a:rPr lang="en-US" sz="3200" dirty="0" smtClean="0">
                <a:latin typeface="Times New Roman" panose="02020603050405020304" pitchFamily="18" charset="0"/>
                <a:cs typeface="Times New Roman" panose="02020603050405020304" pitchFamily="18" charset="0"/>
              </a:rPr>
              <a:t>• By 1998, it has doubled to approximately 30 million (NCPD, 1998). </a:t>
            </a:r>
          </a:p>
          <a:p>
            <a:pPr marL="0" indent="0">
              <a:buNone/>
            </a:pPr>
            <a:r>
              <a:rPr lang="en-US" sz="3200" dirty="0" smtClean="0">
                <a:latin typeface="Times New Roman" panose="02020603050405020304" pitchFamily="18" charset="0"/>
                <a:cs typeface="Times New Roman" panose="02020603050405020304" pitchFamily="18" charset="0"/>
              </a:rPr>
              <a:t>• Meanwhile, the growth of the economy has not kept pace with the growth of the population.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59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If the population growth rate is higher than the economic growth rate, it creates a burden on available land, health facilities, educational resources and the job market. </a:t>
            </a:r>
          </a:p>
          <a:p>
            <a:pPr marL="0" indent="0">
              <a:buNone/>
            </a:pPr>
            <a:r>
              <a:rPr lang="en-US" sz="3600" dirty="0" smtClean="0">
                <a:latin typeface="Times New Roman" panose="02020603050405020304" pitchFamily="18" charset="0"/>
                <a:cs typeface="Times New Roman" panose="02020603050405020304" pitchFamily="18" charset="0"/>
              </a:rPr>
              <a:t>• These factors often impact more on mothers and children, whose mortality and morbidity rates are high, mainly due to complications associated with pregnancy and childbirth and HIV/AIDS prevalence.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164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In 1974, further evaluation established that the child health services were running parallel to those of family planning and antenatal care. </a:t>
            </a:r>
          </a:p>
          <a:p>
            <a:pPr marL="0" indent="0">
              <a:buNone/>
            </a:pPr>
            <a:r>
              <a:rPr lang="en-US" sz="3600" dirty="0" smtClean="0">
                <a:latin typeface="Times New Roman" panose="02020603050405020304" pitchFamily="18" charset="0"/>
                <a:cs typeface="Times New Roman" panose="02020603050405020304" pitchFamily="18" charset="0"/>
              </a:rPr>
              <a:t>• This arrangement was viewed as inefficient. </a:t>
            </a:r>
          </a:p>
          <a:p>
            <a:pPr marL="0" indent="0">
              <a:buNone/>
            </a:pPr>
            <a:r>
              <a:rPr lang="en-US" sz="3600" dirty="0" smtClean="0">
                <a:latin typeface="Times New Roman" panose="02020603050405020304" pitchFamily="18" charset="0"/>
                <a:cs typeface="Times New Roman" panose="02020603050405020304" pitchFamily="18" charset="0"/>
              </a:rPr>
              <a:t>• As a result, these services were integrated to offer a more consolidated package. </a:t>
            </a:r>
          </a:p>
          <a:p>
            <a:pPr marL="0" indent="0">
              <a:buNone/>
            </a:pPr>
            <a:r>
              <a:rPr lang="en-US" sz="3600" dirty="0" smtClean="0">
                <a:latin typeface="Times New Roman" panose="02020603050405020304" pitchFamily="18" charset="0"/>
                <a:cs typeface="Times New Roman" panose="02020603050405020304" pitchFamily="18" charset="0"/>
              </a:rPr>
              <a:t>• Maternal/Child Health Care and Family Planning (MCH/FP) </a:t>
            </a:r>
            <a:r>
              <a:rPr lang="en-US" sz="3600" dirty="0" err="1" smtClean="0">
                <a:latin typeface="Times New Roman" panose="02020603050405020304" pitchFamily="18" charset="0"/>
                <a:cs typeface="Times New Roman" panose="02020603050405020304" pitchFamily="18" charset="0"/>
              </a:rPr>
              <a:t>Programme</a:t>
            </a:r>
            <a:r>
              <a:rPr lang="en-US" sz="3600" dirty="0" smtClean="0">
                <a:latin typeface="Times New Roman" panose="02020603050405020304" pitchFamily="18" charset="0"/>
                <a:cs typeface="Times New Roman" panose="02020603050405020304" pitchFamily="18" charset="0"/>
              </a:rPr>
              <a:t> was established.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5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4800" b="1" dirty="0" smtClean="0">
                <a:latin typeface="Times New Roman" panose="02020603050405020304" pitchFamily="18" charset="0"/>
                <a:cs typeface="Times New Roman" panose="02020603050405020304" pitchFamily="18" charset="0"/>
              </a:rPr>
              <a:t>Better health for woman/children</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4000" dirty="0" smtClean="0">
                <a:latin typeface="Times New Roman" panose="02020603050405020304" pitchFamily="18" charset="0"/>
                <a:cs typeface="Times New Roman" panose="02020603050405020304" pitchFamily="18" charset="0"/>
              </a:rPr>
              <a:t>• In 1987, the Safe Motherhood Initiative (SMI) was launched at the Conference on Better Health for Women and Children, held in Nairobi, Kenya. </a:t>
            </a:r>
          </a:p>
          <a:p>
            <a:pPr marL="0" indent="0">
              <a:buNone/>
            </a:pPr>
            <a:r>
              <a:rPr lang="en-US" sz="4000" dirty="0" smtClean="0">
                <a:latin typeface="Times New Roman" panose="02020603050405020304" pitchFamily="18" charset="0"/>
                <a:cs typeface="Times New Roman" panose="02020603050405020304" pitchFamily="18" charset="0"/>
              </a:rPr>
              <a:t>• The Government of Kenya endorsed the Plan of Action to reduce maternal mortality and morbidity rate, which was developed at that conference.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49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At the International Conference on Population and Development (ICPD) 1994, 179 countries endorsed a Reproductive Health Agenda. </a:t>
            </a:r>
          </a:p>
          <a:p>
            <a:pPr marL="0" indent="0">
              <a:buNone/>
            </a:pP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Programme</a:t>
            </a:r>
            <a:r>
              <a:rPr lang="en-US" sz="3200" dirty="0" smtClean="0">
                <a:latin typeface="Times New Roman" panose="02020603050405020304" pitchFamily="18" charset="0"/>
                <a:cs typeface="Times New Roman" panose="02020603050405020304" pitchFamily="18" charset="0"/>
              </a:rPr>
              <a:t> endorsed a shift in development strategies,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urging member countries to review and revise health policies to focus on meeting the needs of an individual, and on the provision of basic as well as comprehensive and quality RH services.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98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024742"/>
            <a:ext cx="9416143" cy="4624251"/>
          </a:xfrm>
          <a:prstGeom prst="rect">
            <a:avLst/>
          </a:prstGeom>
        </p:spPr>
      </p:pic>
    </p:spTree>
    <p:extLst>
      <p:ext uri="{BB962C8B-B14F-4D97-AF65-F5344CB8AC3E}">
        <p14:creationId xmlns:p14="http://schemas.microsoft.com/office/powerpoint/2010/main" val="2238642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The comprehensive concept of RH is based on the World Health </a:t>
            </a:r>
            <a:r>
              <a:rPr lang="en-US" sz="3200" dirty="0" err="1" smtClean="0">
                <a:latin typeface="Times New Roman" panose="02020603050405020304" pitchFamily="18" charset="0"/>
                <a:cs typeface="Times New Roman" panose="02020603050405020304" pitchFamily="18" charset="0"/>
              </a:rPr>
              <a:t>Organisation</a:t>
            </a:r>
            <a:r>
              <a:rPr lang="en-US" sz="3200" dirty="0" smtClean="0">
                <a:latin typeface="Times New Roman" panose="02020603050405020304" pitchFamily="18" charset="0"/>
                <a:cs typeface="Times New Roman" panose="02020603050405020304" pitchFamily="18" charset="0"/>
              </a:rPr>
              <a:t> (WHO) definition of RH,</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which </a:t>
            </a:r>
            <a:r>
              <a:rPr lang="en-US" dirty="0" err="1" smtClean="0">
                <a:latin typeface="Times New Roman" panose="02020603050405020304" pitchFamily="18" charset="0"/>
                <a:cs typeface="Times New Roman" panose="02020603050405020304" pitchFamily="18" charset="0"/>
              </a:rPr>
              <a:t>recognised</a:t>
            </a:r>
            <a:r>
              <a:rPr lang="en-US" dirty="0" smtClean="0">
                <a:latin typeface="Times New Roman" panose="02020603050405020304" pitchFamily="18" charset="0"/>
                <a:cs typeface="Times New Roman" panose="02020603050405020304" pitchFamily="18" charset="0"/>
              </a:rPr>
              <a:t> the fact that RH is closely interrelated with policies to empower women, strengthen families,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stabilise</a:t>
            </a:r>
            <a:r>
              <a:rPr lang="en-US" dirty="0" smtClean="0">
                <a:latin typeface="Times New Roman" panose="02020603050405020304" pitchFamily="18" charset="0"/>
                <a:cs typeface="Times New Roman" panose="02020603050405020304" pitchFamily="18" charset="0"/>
              </a:rPr>
              <a:t> population growth, and eradicate poverty. </a:t>
            </a:r>
          </a:p>
          <a:p>
            <a:pPr marL="0" indent="0">
              <a:buNone/>
            </a:pPr>
            <a:r>
              <a:rPr lang="en-US" sz="3200" dirty="0" smtClean="0">
                <a:latin typeface="Times New Roman" panose="02020603050405020304" pitchFamily="18" charset="0"/>
                <a:cs typeface="Times New Roman" panose="02020603050405020304" pitchFamily="18" charset="0"/>
              </a:rPr>
              <a:t>• In response to ICPD recommendations, the concept of integrated RH services was developed and launched to meet the revised policy on RH care.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098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200" dirty="0" smtClean="0">
                <a:latin typeface="Times New Roman" panose="02020603050405020304" pitchFamily="18" charset="0"/>
                <a:cs typeface="Times New Roman" panose="02020603050405020304" pitchFamily="18" charset="0"/>
              </a:rPr>
              <a:t>Integrated RH creates demand for, and ensures provision of RH services, defined for each level of the health care system, everyday, </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during the same visit, under one roof, </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and where possible by the same provider ’the supermarket approach’. </a:t>
            </a:r>
          </a:p>
          <a:p>
            <a:pPr marL="0" indent="0">
              <a:buNone/>
            </a:pPr>
            <a:r>
              <a:rPr lang="en-US" sz="3200" dirty="0" smtClean="0">
                <a:latin typeface="Times New Roman" panose="02020603050405020304" pitchFamily="18" charset="0"/>
                <a:cs typeface="Times New Roman" panose="02020603050405020304" pitchFamily="18" charset="0"/>
              </a:rPr>
              <a:t>• Kenya is signatory to the Cairo Declaration of 1994, which marked a turning point in the field of population and health development, not only for Kenya but the whole world.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698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As a response to the 1994 ICPD in Cairo, the Kenya government developed and launched the Health Policy Framework Paper of 1994.</a:t>
            </a:r>
          </a:p>
          <a:p>
            <a:pPr marL="0" indent="0">
              <a:buNone/>
            </a:pPr>
            <a:r>
              <a:rPr lang="en-US" sz="3200" dirty="0" smtClean="0">
                <a:latin typeface="Times New Roman" panose="02020603050405020304" pitchFamily="18" charset="0"/>
                <a:cs typeface="Times New Roman" panose="02020603050405020304" pitchFamily="18" charset="0"/>
              </a:rPr>
              <a:t>• This policy document provides the blueprint for strategies for the development and management of health services in this country. </a:t>
            </a:r>
          </a:p>
          <a:p>
            <a:pPr marL="0" indent="0">
              <a:buNone/>
            </a:pPr>
            <a:r>
              <a:rPr lang="en-US" sz="3200" dirty="0" smtClean="0">
                <a:latin typeface="Times New Roman" panose="02020603050405020304" pitchFamily="18" charset="0"/>
                <a:cs typeface="Times New Roman" panose="02020603050405020304" pitchFamily="18" charset="0"/>
              </a:rPr>
              <a:t>• A notable policy document is the National Reproductive Health Strategic Plan of 1996, covering the period 1997 - 2010.</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217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This document guides the implementation of a comprehensive and integrated RH </a:t>
            </a:r>
            <a:r>
              <a:rPr lang="en-US" sz="3600" dirty="0" err="1" smtClean="0">
                <a:latin typeface="Times New Roman" panose="02020603050405020304" pitchFamily="18" charset="0"/>
                <a:cs typeface="Times New Roman" panose="02020603050405020304" pitchFamily="18" charset="0"/>
              </a:rPr>
              <a:t>programme</a:t>
            </a:r>
            <a:r>
              <a:rPr lang="en-US" sz="3600" dirty="0" smtClean="0">
                <a:latin typeface="Times New Roman" panose="02020603050405020304" pitchFamily="18" charset="0"/>
                <a:cs typeface="Times New Roman" panose="02020603050405020304" pitchFamily="18" charset="0"/>
              </a:rPr>
              <a:t> in Kenya for the next decade. </a:t>
            </a:r>
          </a:p>
          <a:p>
            <a:pPr marL="0" indent="0">
              <a:buNone/>
            </a:pPr>
            <a:r>
              <a:rPr lang="en-US" sz="3600" dirty="0" smtClean="0">
                <a:latin typeface="Times New Roman" panose="02020603050405020304" pitchFamily="18" charset="0"/>
                <a:cs typeface="Times New Roman" panose="02020603050405020304" pitchFamily="18" charset="0"/>
              </a:rPr>
              <a:t>• In order to </a:t>
            </a:r>
            <a:r>
              <a:rPr lang="en-US" sz="3600" dirty="0" err="1" smtClean="0">
                <a:latin typeface="Times New Roman" panose="02020603050405020304" pitchFamily="18" charset="0"/>
                <a:cs typeface="Times New Roman" panose="02020603050405020304" pitchFamily="18" charset="0"/>
              </a:rPr>
              <a:t>operationalise</a:t>
            </a:r>
            <a:r>
              <a:rPr lang="en-US" sz="3600" dirty="0" smtClean="0">
                <a:latin typeface="Times New Roman" panose="02020603050405020304" pitchFamily="18" charset="0"/>
                <a:cs typeface="Times New Roman" panose="02020603050405020304" pitchFamily="18" charset="0"/>
              </a:rPr>
              <a:t> the 1997 - 2010 Strategic Plan, the Ministry of Health (</a:t>
            </a:r>
            <a:r>
              <a:rPr lang="en-US" sz="3600" dirty="0" err="1" smtClean="0">
                <a:latin typeface="Times New Roman" panose="02020603050405020304" pitchFamily="18" charset="0"/>
                <a:cs typeface="Times New Roman" panose="02020603050405020304" pitchFamily="18" charset="0"/>
              </a:rPr>
              <a:t>M.o.H</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smtClean="0">
                <a:latin typeface="Times New Roman" panose="02020603050405020304" pitchFamily="18" charset="0"/>
                <a:cs typeface="Times New Roman" panose="02020603050405020304" pitchFamily="18" charset="0"/>
              </a:rPr>
              <a:t>• In collaboration with various stakeholders, designed and launched a series of policy documents to spearhead the long term reform process.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3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latin typeface="Times New Roman" panose="02020603050405020304" pitchFamily="18" charset="0"/>
                <a:cs typeface="Times New Roman" panose="02020603050405020304" pitchFamily="18" charset="0"/>
              </a:rPr>
              <a:t>Pillars of Safe Motherhood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Safe motherhood is the concept or initiatives to ensure that women receive high quality care in order to achieve the optimum level of health of mother and infant. </a:t>
            </a:r>
          </a:p>
          <a:p>
            <a:pPr marL="0" indent="0">
              <a:buNone/>
            </a:pPr>
            <a:r>
              <a:rPr lang="en-US" sz="4000" dirty="0" smtClean="0">
                <a:latin typeface="Times New Roman" panose="02020603050405020304" pitchFamily="18" charset="0"/>
                <a:cs typeface="Times New Roman" panose="02020603050405020304" pitchFamily="18" charset="0"/>
              </a:rPr>
              <a:t>• Safe motherhood aims at improving maternal and child health and eliminating the probable risk that can occur.</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75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   Why safe motherhood?</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3600" dirty="0" smtClean="0">
                <a:latin typeface="Times New Roman" panose="02020603050405020304" pitchFamily="18" charset="0"/>
                <a:cs typeface="Times New Roman" panose="02020603050405020304" pitchFamily="18" charset="0"/>
              </a:rPr>
              <a:t>• In 2007 there were at least 3.2 million stillborn babies, 4 million neonatal deaths and more than half a million maternal deaths globally. • Every day in 2015, about 830 women died due to complications of pregnancy and child birth. Most of these could have been prevented. </a:t>
            </a:r>
          </a:p>
          <a:p>
            <a:pPr marL="0" indent="0">
              <a:buNone/>
            </a:pPr>
            <a:r>
              <a:rPr lang="en-US" sz="3600" dirty="0" smtClean="0">
                <a:latin typeface="Times New Roman" panose="02020603050405020304" pitchFamily="18" charset="0"/>
                <a:cs typeface="Times New Roman" panose="02020603050405020304" pitchFamily="18" charset="0"/>
              </a:rPr>
              <a:t>• Maternal and neonatal deaths are still high and unacceptable.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75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Over half of maternal deaths are due to preventable or treatable conditions. </a:t>
            </a:r>
          </a:p>
          <a:p>
            <a:pPr marL="0" indent="0">
              <a:buNone/>
            </a:pPr>
            <a:r>
              <a:rPr lang="en-US" sz="3200" dirty="0" smtClean="0">
                <a:latin typeface="Times New Roman" panose="02020603050405020304" pitchFamily="18" charset="0"/>
                <a:cs typeface="Times New Roman" panose="02020603050405020304" pitchFamily="18" charset="0"/>
              </a:rPr>
              <a:t>• The maternal morbidity and mortality can be reduced through preventive and </a:t>
            </a:r>
            <a:r>
              <a:rPr lang="en-US" sz="3200" dirty="0" err="1" smtClean="0">
                <a:latin typeface="Times New Roman" panose="02020603050405020304" pitchFamily="18" charset="0"/>
                <a:cs typeface="Times New Roman" panose="02020603050405020304" pitchFamily="18" charset="0"/>
              </a:rPr>
              <a:t>promotive</a:t>
            </a:r>
            <a:r>
              <a:rPr lang="en-US" sz="3200" dirty="0" smtClean="0">
                <a:latin typeface="Times New Roman" panose="02020603050405020304" pitchFamily="18" charset="0"/>
                <a:cs typeface="Times New Roman" panose="02020603050405020304" pitchFamily="18" charset="0"/>
              </a:rPr>
              <a:t> activities and by addressing avoidable factors that cause death, which are included in safe motherhood initiatives. </a:t>
            </a:r>
          </a:p>
          <a:p>
            <a:pPr marL="0" indent="0">
              <a:buNone/>
            </a:pPr>
            <a:r>
              <a:rPr lang="en-US" sz="3200" dirty="0" smtClean="0">
                <a:latin typeface="Times New Roman" panose="02020603050405020304" pitchFamily="18" charset="0"/>
                <a:cs typeface="Times New Roman" panose="02020603050405020304" pitchFamily="18" charset="0"/>
              </a:rPr>
              <a:t>• For newborns, most deaths are due to premature birth, infections and complications of asphyxia, again all preventable or treatable conditions.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11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4800" b="1" dirty="0" smtClean="0">
                <a:latin typeface="Times New Roman" panose="02020603050405020304" pitchFamily="18" charset="0"/>
                <a:cs typeface="Times New Roman" panose="02020603050405020304" pitchFamily="18" charset="0"/>
              </a:rPr>
              <a:t>Pillars/Principles of safe motherhood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4000" b="1" dirty="0" smtClean="0">
                <a:latin typeface="Times New Roman" panose="02020603050405020304" pitchFamily="18" charset="0"/>
                <a:cs typeface="Times New Roman" panose="02020603050405020304" pitchFamily="18" charset="0"/>
              </a:rPr>
              <a:t>1. Family Planning: </a:t>
            </a:r>
          </a:p>
          <a:p>
            <a:pPr marL="0" indent="0">
              <a:buNone/>
            </a:pPr>
            <a:r>
              <a:rPr lang="en-US" sz="40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FP is an important component of safe motherhood </a:t>
            </a:r>
          </a:p>
          <a:p>
            <a:pPr marL="0" indent="0">
              <a:buNone/>
            </a:pPr>
            <a:r>
              <a:rPr lang="en-US" sz="3600" dirty="0" smtClean="0">
                <a:latin typeface="Times New Roman" panose="02020603050405020304" pitchFamily="18" charset="0"/>
                <a:cs typeface="Times New Roman" panose="02020603050405020304" pitchFamily="18" charset="0"/>
              </a:rPr>
              <a:t>• It is necessary to ensure that individuals and couples have adequate information and services regarding FP </a:t>
            </a:r>
          </a:p>
          <a:p>
            <a:pPr marL="0" indent="0">
              <a:buNone/>
            </a:pPr>
            <a:r>
              <a:rPr lang="en-US" sz="3600" dirty="0" smtClean="0">
                <a:latin typeface="Times New Roman" panose="02020603050405020304" pitchFamily="18" charset="0"/>
                <a:cs typeface="Times New Roman" panose="02020603050405020304" pitchFamily="18" charset="0"/>
              </a:rPr>
              <a:t>• FP is also necessary to plan the timing, number of children, spacing between pregnancies, delay pregnancy, etc.</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66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2. Antenatal Care (ANC) </a:t>
            </a:r>
          </a:p>
          <a:p>
            <a:r>
              <a:rPr lang="en-US" sz="3600" dirty="0" smtClean="0">
                <a:latin typeface="Times New Roman" panose="02020603050405020304" pitchFamily="18" charset="0"/>
                <a:cs typeface="Times New Roman" panose="02020603050405020304" pitchFamily="18" charset="0"/>
              </a:rPr>
              <a:t>• ANC checkup is necessary to detect complications early and treat them as soon as possible </a:t>
            </a:r>
          </a:p>
          <a:p>
            <a:pPr marL="0" indent="0">
              <a:buNone/>
            </a:pPr>
            <a:r>
              <a:rPr lang="en-US" sz="3600" dirty="0" smtClean="0">
                <a:latin typeface="Times New Roman" panose="02020603050405020304" pitchFamily="18" charset="0"/>
                <a:cs typeface="Times New Roman" panose="02020603050405020304" pitchFamily="18" charset="0"/>
              </a:rPr>
              <a:t>• It is also essential to provide pregnant women with; </a:t>
            </a:r>
          </a:p>
          <a:p>
            <a:pPr marL="0" indent="0">
              <a:buNone/>
            </a:pPr>
            <a:r>
              <a:rPr lang="en-US" sz="3600" dirty="0" smtClean="0">
                <a:latin typeface="Times New Roman" panose="02020603050405020304" pitchFamily="18" charset="0"/>
                <a:cs typeface="Times New Roman" panose="02020603050405020304" pitchFamily="18" charset="0"/>
              </a:rPr>
              <a:t>• vitamin supplements, iron tablets </a:t>
            </a:r>
          </a:p>
          <a:p>
            <a:pPr marL="0" indent="0">
              <a:buNone/>
            </a:pPr>
            <a:r>
              <a:rPr lang="en-US" sz="3600" dirty="0" smtClean="0">
                <a:latin typeface="Times New Roman" panose="02020603050405020304" pitchFamily="18" charset="0"/>
                <a:cs typeface="Times New Roman" panose="02020603050405020304" pitchFamily="18" charset="0"/>
              </a:rPr>
              <a:t>• and vaccinations so that they can have a healthy and strong pregnancy</a:t>
            </a:r>
            <a:r>
              <a:rPr lang="en-US" dirty="0" smtClean="0"/>
              <a:t>.</a:t>
            </a:r>
            <a:endParaRPr lang="en-US" dirty="0"/>
          </a:p>
        </p:txBody>
      </p:sp>
    </p:spTree>
    <p:extLst>
      <p:ext uri="{BB962C8B-B14F-4D97-AF65-F5344CB8AC3E}">
        <p14:creationId xmlns:p14="http://schemas.microsoft.com/office/powerpoint/2010/main" val="74431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600" b="1" dirty="0" smtClean="0">
                <a:latin typeface="Times New Roman" panose="02020603050405020304" pitchFamily="18" charset="0"/>
                <a:cs typeface="Times New Roman" panose="02020603050405020304" pitchFamily="18" charset="0"/>
              </a:rPr>
              <a:t>3. Obstetric Care </a:t>
            </a:r>
          </a:p>
          <a:p>
            <a:pPr marL="0" indent="0">
              <a:buNone/>
            </a:pPr>
            <a:r>
              <a:rPr lang="en-US" sz="3600" dirty="0" smtClean="0">
                <a:latin typeface="Times New Roman" panose="02020603050405020304" pitchFamily="18" charset="0"/>
                <a:cs typeface="Times New Roman" panose="02020603050405020304" pitchFamily="18" charset="0"/>
              </a:rPr>
              <a:t>• Obstetric care ensures that all the deliveries are done by the skill birth attendants or the medical professionals. </a:t>
            </a:r>
          </a:p>
          <a:p>
            <a:pPr marL="0" indent="0">
              <a:buNone/>
            </a:pPr>
            <a:r>
              <a:rPr lang="en-US" sz="3600" dirty="0" smtClean="0">
                <a:latin typeface="Times New Roman" panose="02020603050405020304" pitchFamily="18" charset="0"/>
                <a:cs typeface="Times New Roman" panose="02020603050405020304" pitchFamily="18" charset="0"/>
              </a:rPr>
              <a:t>• Birth attendants should have the knowledge, skills, and equipment to perform a clean and safe delivery. </a:t>
            </a:r>
          </a:p>
          <a:p>
            <a:pPr marL="0" indent="0">
              <a:buNone/>
            </a:pPr>
            <a:r>
              <a:rPr lang="en-US" sz="3600" dirty="0" smtClean="0">
                <a:latin typeface="Times New Roman" panose="02020603050405020304" pitchFamily="18" charset="0"/>
                <a:cs typeface="Times New Roman" panose="02020603050405020304" pitchFamily="18" charset="0"/>
              </a:rPr>
              <a:t>• Moreover, emergency care for high-risk pregnancies and complications are made available to all women who need it.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83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690688"/>
            <a:ext cx="10515600" cy="5167312"/>
          </a:xfrm>
          <a:prstGeom prst="rect">
            <a:avLst/>
          </a:prstGeom>
        </p:spPr>
      </p:pic>
    </p:spTree>
    <p:extLst>
      <p:ext uri="{BB962C8B-B14F-4D97-AF65-F5344CB8AC3E}">
        <p14:creationId xmlns:p14="http://schemas.microsoft.com/office/powerpoint/2010/main" val="247191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b="1" dirty="0" smtClean="0">
                <a:latin typeface="Times New Roman" panose="02020603050405020304" pitchFamily="18" charset="0"/>
                <a:cs typeface="Times New Roman" panose="02020603050405020304" pitchFamily="18" charset="0"/>
              </a:rPr>
              <a:t>4. Postnatal Care (PNC) </a:t>
            </a:r>
          </a:p>
          <a:p>
            <a:pPr marL="0" indent="0">
              <a:buNone/>
            </a:pPr>
            <a:r>
              <a:rPr lang="en-US" dirty="0" smtClean="0"/>
              <a:t>• It is necessary to ensure that postpartum care is provided to the mother and baby </a:t>
            </a:r>
          </a:p>
          <a:p>
            <a:pPr marL="0" indent="0">
              <a:buNone/>
            </a:pPr>
            <a:r>
              <a:rPr lang="en-US" dirty="0" smtClean="0"/>
              <a:t>• It includes counselling mothers about child handling, exclusive breast feeding, etc. </a:t>
            </a:r>
          </a:p>
          <a:p>
            <a:pPr marL="0" indent="0">
              <a:buNone/>
            </a:pPr>
            <a:r>
              <a:rPr lang="en-US" dirty="0" smtClean="0"/>
              <a:t>• Moreover, PNC also comprises of providing awareness regarding the FP, and managing the danger signs and symptoms seen in both mother and child.</a:t>
            </a:r>
            <a:endParaRPr lang="en-US" dirty="0"/>
          </a:p>
        </p:txBody>
      </p:sp>
    </p:spTree>
    <p:extLst>
      <p:ext uri="{BB962C8B-B14F-4D97-AF65-F5344CB8AC3E}">
        <p14:creationId xmlns:p14="http://schemas.microsoft.com/office/powerpoint/2010/main" val="233258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600" b="1" dirty="0" smtClean="0">
                <a:latin typeface="Times New Roman" panose="02020603050405020304" pitchFamily="18" charset="0"/>
                <a:cs typeface="Times New Roman" panose="02020603050405020304" pitchFamily="18" charset="0"/>
              </a:rPr>
              <a:t>5. Post abortion Care </a:t>
            </a:r>
          </a:p>
          <a:p>
            <a:pPr marL="0" indent="0">
              <a:buNone/>
            </a:pPr>
            <a:r>
              <a:rPr lang="en-US" sz="3600" dirty="0" smtClean="0">
                <a:latin typeface="Times New Roman" panose="02020603050405020304" pitchFamily="18" charset="0"/>
                <a:cs typeface="Times New Roman" panose="02020603050405020304" pitchFamily="18" charset="0"/>
              </a:rPr>
              <a:t>• It is necessary to prevent complications of abortion </a:t>
            </a:r>
          </a:p>
          <a:p>
            <a:pPr marL="0" indent="0">
              <a:buNone/>
            </a:pPr>
            <a:r>
              <a:rPr lang="en-US" sz="3600" dirty="0" smtClean="0">
                <a:latin typeface="Times New Roman" panose="02020603050405020304" pitchFamily="18" charset="0"/>
                <a:cs typeface="Times New Roman" panose="02020603050405020304" pitchFamily="18" charset="0"/>
              </a:rPr>
              <a:t>• It also helps to identify/detect if there are any complications of abortion </a:t>
            </a:r>
          </a:p>
          <a:p>
            <a:pPr marL="0" indent="0">
              <a:buNone/>
            </a:pPr>
            <a:r>
              <a:rPr lang="en-US" sz="3600" dirty="0" smtClean="0">
                <a:latin typeface="Times New Roman" panose="02020603050405020304" pitchFamily="18" charset="0"/>
                <a:cs typeface="Times New Roman" panose="02020603050405020304" pitchFamily="18" charset="0"/>
              </a:rPr>
              <a:t>• Useful to refer other reproductive health problems when necessary </a:t>
            </a:r>
          </a:p>
          <a:p>
            <a:pPr marL="0" indent="0">
              <a:buNone/>
            </a:pPr>
            <a:r>
              <a:rPr lang="en-US" sz="3600" dirty="0" smtClean="0">
                <a:latin typeface="Times New Roman" panose="02020603050405020304" pitchFamily="18" charset="0"/>
                <a:cs typeface="Times New Roman" panose="02020603050405020304" pitchFamily="18" charset="0"/>
              </a:rPr>
              <a:t>• Also provides counselling and awareness about different family planning methods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637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000" b="1" dirty="0" smtClean="0">
                <a:latin typeface="Times New Roman" panose="02020603050405020304" pitchFamily="18" charset="0"/>
                <a:cs typeface="Times New Roman" panose="02020603050405020304" pitchFamily="18" charset="0"/>
              </a:rPr>
              <a:t>6. STD/HIV/AIDS Control </a:t>
            </a:r>
          </a:p>
          <a:p>
            <a:pPr marL="0" indent="0">
              <a:buNone/>
            </a:pPr>
            <a:r>
              <a:rPr lang="en-US" sz="4000" dirty="0" smtClean="0">
                <a:latin typeface="Times New Roman" panose="02020603050405020304" pitchFamily="18" charset="0"/>
                <a:cs typeface="Times New Roman" panose="02020603050405020304" pitchFamily="18" charset="0"/>
              </a:rPr>
              <a:t>• HIV screening is done to prevent, and manage HIV and AIDS transmission to the baby </a:t>
            </a:r>
          </a:p>
          <a:p>
            <a:pPr marL="0" indent="0">
              <a:buNone/>
            </a:pPr>
            <a:r>
              <a:rPr lang="en-US" sz="4000" dirty="0" smtClean="0">
                <a:latin typeface="Times New Roman" panose="02020603050405020304" pitchFamily="18" charset="0"/>
                <a:cs typeface="Times New Roman" panose="02020603050405020304" pitchFamily="18" charset="0"/>
              </a:rPr>
              <a:t>• To assess risk for future infection </a:t>
            </a:r>
          </a:p>
          <a:p>
            <a:pPr marL="0" indent="0">
              <a:buNone/>
            </a:pPr>
            <a:r>
              <a:rPr lang="en-US" sz="4000" dirty="0" smtClean="0">
                <a:latin typeface="Times New Roman" panose="02020603050405020304" pitchFamily="18" charset="0"/>
                <a:cs typeface="Times New Roman" panose="02020603050405020304" pitchFamily="18" charset="0"/>
              </a:rPr>
              <a:t>• To provide voluntary counseling and testing </a:t>
            </a:r>
          </a:p>
          <a:p>
            <a:pPr marL="0" indent="0">
              <a:buNone/>
            </a:pPr>
            <a:r>
              <a:rPr lang="en-US" sz="4000" dirty="0" smtClean="0">
                <a:latin typeface="Times New Roman" panose="02020603050405020304" pitchFamily="18" charset="0"/>
                <a:cs typeface="Times New Roman" panose="02020603050405020304" pitchFamily="18" charset="0"/>
              </a:rPr>
              <a:t>• To expand services to address mother to child transmission.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67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4800" b="1" dirty="0" smtClean="0">
                <a:latin typeface="Times New Roman" panose="02020603050405020304" pitchFamily="18" charset="0"/>
                <a:cs typeface="Times New Roman" panose="02020603050405020304" pitchFamily="18" charset="0"/>
              </a:rPr>
              <a:t>Pillars/Principles of safe motherhood:</a:t>
            </a:r>
            <a:endParaRPr lang="en-US" sz="4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23406" y="1690688"/>
            <a:ext cx="10230394" cy="5167312"/>
          </a:xfrm>
          <a:prstGeom prst="rect">
            <a:avLst/>
          </a:prstGeom>
        </p:spPr>
      </p:pic>
    </p:spTree>
    <p:extLst>
      <p:ext uri="{BB962C8B-B14F-4D97-AF65-F5344CB8AC3E}">
        <p14:creationId xmlns:p14="http://schemas.microsoft.com/office/powerpoint/2010/main" val="920190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latin typeface="Times New Roman" panose="02020603050405020304" pitchFamily="18" charset="0"/>
                <a:cs typeface="Times New Roman" panose="02020603050405020304" pitchFamily="18" charset="0"/>
              </a:rPr>
              <a:t>COMPONENTS OF RH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4400" dirty="0" smtClean="0">
                <a:latin typeface="Times New Roman" panose="02020603050405020304" pitchFamily="18" charset="0"/>
                <a:cs typeface="Times New Roman" panose="02020603050405020304" pitchFamily="18" charset="0"/>
              </a:rPr>
              <a:t>1. Safe motherhood and child survival initiatives </a:t>
            </a:r>
          </a:p>
          <a:p>
            <a:r>
              <a:rPr lang="en-US" sz="4400" dirty="0" smtClean="0">
                <a:latin typeface="Times New Roman" panose="02020603050405020304" pitchFamily="18" charset="0"/>
                <a:cs typeface="Times New Roman" panose="02020603050405020304" pitchFamily="18" charset="0"/>
              </a:rPr>
              <a:t>2. Family planning unsatisfied needs including male involvement</a:t>
            </a:r>
          </a:p>
          <a:p>
            <a:r>
              <a:rPr lang="en-US" sz="4400" dirty="0" smtClean="0">
                <a:latin typeface="Times New Roman" panose="02020603050405020304" pitchFamily="18" charset="0"/>
                <a:cs typeface="Times New Roman" panose="02020603050405020304" pitchFamily="18" charset="0"/>
              </a:rPr>
              <a:t> 3. Management of STI/HIV/AIDS </a:t>
            </a:r>
          </a:p>
          <a:p>
            <a:r>
              <a:rPr lang="en-US" sz="4400" dirty="0" smtClean="0">
                <a:latin typeface="Times New Roman" panose="02020603050405020304" pitchFamily="18" charset="0"/>
                <a:cs typeface="Times New Roman" panose="02020603050405020304" pitchFamily="18" charset="0"/>
              </a:rPr>
              <a:t>4. Promotion of adolescent and youth health</a:t>
            </a:r>
          </a:p>
        </p:txBody>
      </p:sp>
    </p:spTree>
    <p:extLst>
      <p:ext uri="{BB962C8B-B14F-4D97-AF65-F5344CB8AC3E}">
        <p14:creationId xmlns:p14="http://schemas.microsoft.com/office/powerpoint/2010/main" val="2786274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5. Gender and reproductive health rights including male involvement     </a:t>
            </a:r>
            <a:endParaRPr lang="en-US" sz="4000" dirty="0" smtClean="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6</a:t>
            </a:r>
            <a:r>
              <a:rPr lang="en-US" sz="4000" dirty="0" smtClean="0">
                <a:latin typeface="Times New Roman" panose="02020603050405020304" pitchFamily="18" charset="0"/>
                <a:cs typeface="Times New Roman" panose="02020603050405020304" pitchFamily="18" charset="0"/>
              </a:rPr>
              <a:t>. Screening and management of cancer and other reproductive health issues</a:t>
            </a:r>
          </a:p>
          <a:p>
            <a:pPr marL="0" indent="0">
              <a:buNone/>
            </a:pPr>
            <a:r>
              <a:rPr lang="en-US" sz="4000" dirty="0" smtClean="0">
                <a:latin typeface="Times New Roman" panose="02020603050405020304" pitchFamily="18" charset="0"/>
                <a:cs typeface="Times New Roman" panose="02020603050405020304" pitchFamily="18" charset="0"/>
              </a:rPr>
              <a:t>7. Prevention and appropriate management of infertility </a:t>
            </a:r>
            <a:endParaRPr lang="en-US" sz="4000" dirty="0" smtClean="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8</a:t>
            </a:r>
            <a:r>
              <a:rPr lang="en-US" sz="4000" dirty="0" smtClean="0">
                <a:latin typeface="Times New Roman" panose="02020603050405020304" pitchFamily="18" charset="0"/>
                <a:cs typeface="Times New Roman" panose="02020603050405020304" pitchFamily="18" charset="0"/>
              </a:rPr>
              <a:t>. Care of the elderly</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035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dirty="0" smtClean="0">
                <a:latin typeface="Times New Roman" panose="02020603050405020304" pitchFamily="18" charset="0"/>
                <a:cs typeface="Times New Roman" panose="02020603050405020304" pitchFamily="18" charset="0"/>
              </a:rPr>
              <a:t>Essentials of safe motherhood</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690688"/>
            <a:ext cx="10515600" cy="4892992"/>
          </a:xfrm>
          <a:prstGeom prst="rect">
            <a:avLst/>
          </a:prstGeom>
        </p:spPr>
      </p:pic>
    </p:spTree>
    <p:extLst>
      <p:ext uri="{BB962C8B-B14F-4D97-AF65-F5344CB8AC3E}">
        <p14:creationId xmlns:p14="http://schemas.microsoft.com/office/powerpoint/2010/main" val="386119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latin typeface="Times New Roman" panose="02020603050405020304" pitchFamily="18" charset="0"/>
                <a:cs typeface="Times New Roman" panose="02020603050405020304" pitchFamily="18" charset="0"/>
              </a:rPr>
              <a:t>Millennium Development Goals (MDGs)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sz="4000" dirty="0" smtClean="0">
                <a:latin typeface="Times New Roman" panose="02020603050405020304" pitchFamily="18" charset="0"/>
                <a:cs typeface="Times New Roman" panose="02020603050405020304" pitchFamily="18" charset="0"/>
              </a:rPr>
              <a:t>• The United Nations Millennium Development Goals are eight goals that all 191 UN member states have agreed to try to achieve by the year 2015. </a:t>
            </a:r>
          </a:p>
          <a:p>
            <a:pPr marL="0" indent="0">
              <a:buNone/>
            </a:pPr>
            <a:r>
              <a:rPr lang="en-US" sz="4000" dirty="0" smtClean="0">
                <a:latin typeface="Times New Roman" panose="02020603050405020304" pitchFamily="18" charset="0"/>
                <a:cs typeface="Times New Roman" panose="02020603050405020304" pitchFamily="18" charset="0"/>
              </a:rPr>
              <a:t>• The United Nations Millennium Declaration, signed in September 2000 commits world leaders to combat poverty, hunger, disease, illiteracy, environmental degradation, and discrimination against women</a:t>
            </a:r>
            <a:r>
              <a:rPr lang="en-US" dirty="0" smtClean="0"/>
              <a:t>.</a:t>
            </a:r>
            <a:endParaRPr lang="en-US" dirty="0"/>
          </a:p>
        </p:txBody>
      </p:sp>
    </p:spTree>
    <p:extLst>
      <p:ext uri="{BB962C8B-B14F-4D97-AF65-F5344CB8AC3E}">
        <p14:creationId xmlns:p14="http://schemas.microsoft.com/office/powerpoint/2010/main" val="3229682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 The Eight Millennium Development Goals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1.To eradicate extreme poverty and hunger; </a:t>
            </a:r>
          </a:p>
          <a:p>
            <a:pPr marL="0" indent="0">
              <a:buNone/>
            </a:pPr>
            <a:r>
              <a:rPr lang="en-US" sz="3200" dirty="0" smtClean="0">
                <a:latin typeface="Times New Roman" panose="02020603050405020304" pitchFamily="18" charset="0"/>
                <a:cs typeface="Times New Roman" panose="02020603050405020304" pitchFamily="18" charset="0"/>
              </a:rPr>
              <a:t>2. To achieve universal primary education; </a:t>
            </a:r>
          </a:p>
          <a:p>
            <a:pPr marL="0" indent="0">
              <a:buNone/>
            </a:pPr>
            <a:r>
              <a:rPr lang="en-US" sz="3200" dirty="0" smtClean="0">
                <a:latin typeface="Times New Roman" panose="02020603050405020304" pitchFamily="18" charset="0"/>
                <a:cs typeface="Times New Roman" panose="02020603050405020304" pitchFamily="18" charset="0"/>
              </a:rPr>
              <a:t>3. To promote gender equality and empower women;</a:t>
            </a:r>
          </a:p>
          <a:p>
            <a:pPr marL="0" indent="0">
              <a:buNone/>
            </a:pPr>
            <a:r>
              <a:rPr lang="en-US" sz="3200" dirty="0" smtClean="0">
                <a:latin typeface="Times New Roman" panose="02020603050405020304" pitchFamily="18" charset="0"/>
                <a:cs typeface="Times New Roman" panose="02020603050405020304" pitchFamily="18" charset="0"/>
              </a:rPr>
              <a:t>4. To reduce child mortality; </a:t>
            </a:r>
          </a:p>
          <a:p>
            <a:pPr marL="0" indent="0">
              <a:buNone/>
            </a:pPr>
            <a:r>
              <a:rPr lang="en-US" sz="3200" dirty="0" smtClean="0">
                <a:latin typeface="Times New Roman" panose="02020603050405020304" pitchFamily="18" charset="0"/>
                <a:cs typeface="Times New Roman" panose="02020603050405020304" pitchFamily="18" charset="0"/>
              </a:rPr>
              <a:t>5. To improve maternal health; </a:t>
            </a:r>
          </a:p>
          <a:p>
            <a:pPr marL="0" indent="0">
              <a:buNone/>
            </a:pPr>
            <a:r>
              <a:rPr lang="en-US" sz="3200" dirty="0" smtClean="0">
                <a:latin typeface="Times New Roman" panose="02020603050405020304" pitchFamily="18" charset="0"/>
                <a:cs typeface="Times New Roman" panose="02020603050405020304" pitchFamily="18" charset="0"/>
              </a:rPr>
              <a:t>6. To combat HIV/AIDS, malaria, and other diseases;</a:t>
            </a:r>
          </a:p>
          <a:p>
            <a:pPr marL="0" indent="0">
              <a:buNone/>
            </a:pPr>
            <a:r>
              <a:rPr lang="en-US" sz="3200" dirty="0" smtClean="0">
                <a:latin typeface="Times New Roman" panose="02020603050405020304" pitchFamily="18" charset="0"/>
                <a:cs typeface="Times New Roman" panose="02020603050405020304" pitchFamily="18" charset="0"/>
              </a:rPr>
              <a:t> 7. To ensure environmental sustainability; and </a:t>
            </a:r>
          </a:p>
          <a:p>
            <a:pPr marL="0" indent="0">
              <a:buNone/>
            </a:pPr>
            <a:r>
              <a:rPr lang="en-US" sz="3200" dirty="0" smtClean="0">
                <a:latin typeface="Times New Roman" panose="02020603050405020304" pitchFamily="18" charset="0"/>
                <a:cs typeface="Times New Roman" panose="02020603050405020304" pitchFamily="18" charset="0"/>
              </a:rPr>
              <a:t>8. To develop a global partnership for development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36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4800" b="1" dirty="0" smtClean="0">
                <a:latin typeface="Times New Roman" panose="02020603050405020304" pitchFamily="18" charset="0"/>
                <a:cs typeface="Times New Roman" panose="02020603050405020304" pitchFamily="18" charset="0"/>
              </a:rPr>
              <a:t>The MDGs are inter-dependent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All the MDG influence health and health influences all the MDGs. </a:t>
            </a:r>
          </a:p>
          <a:p>
            <a:pPr marL="0" indent="0">
              <a:buNone/>
            </a:pPr>
            <a:r>
              <a:rPr lang="en-US" sz="3200" dirty="0" smtClean="0">
                <a:latin typeface="Times New Roman" panose="02020603050405020304" pitchFamily="18" charset="0"/>
                <a:cs typeface="Times New Roman" panose="02020603050405020304" pitchFamily="18" charset="0"/>
              </a:rPr>
              <a:t>• For example, better health enables children to learn and adults to earn. </a:t>
            </a:r>
          </a:p>
          <a:p>
            <a:pPr marL="0" indent="0">
              <a:buNone/>
            </a:pPr>
            <a:r>
              <a:rPr lang="en-US" sz="3200" dirty="0" smtClean="0">
                <a:latin typeface="Times New Roman" panose="02020603050405020304" pitchFamily="18" charset="0"/>
                <a:cs typeface="Times New Roman" panose="02020603050405020304" pitchFamily="18" charset="0"/>
              </a:rPr>
              <a:t>• Gender equality is essential to the achievement of better health. </a:t>
            </a:r>
          </a:p>
          <a:p>
            <a:pPr marL="0" indent="0">
              <a:buNone/>
            </a:pPr>
            <a:r>
              <a:rPr lang="en-US" sz="3200" dirty="0" smtClean="0">
                <a:latin typeface="Times New Roman" panose="02020603050405020304" pitchFamily="18" charset="0"/>
                <a:cs typeface="Times New Roman" panose="02020603050405020304" pitchFamily="18" charset="0"/>
              </a:rPr>
              <a:t>• Reducing poverty, hunger and environmental degradation positively influences, but also depends on, better health.</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00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latin typeface="Times New Roman" panose="02020603050405020304" pitchFamily="18" charset="0"/>
                <a:cs typeface="Times New Roman" panose="02020603050405020304" pitchFamily="18" charset="0"/>
              </a:rPr>
              <a:t>Objectives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By the end of the lesson the learner should be able to; </a:t>
            </a:r>
          </a:p>
          <a:p>
            <a:pPr marL="0" indent="0">
              <a:buNone/>
            </a:pPr>
            <a:r>
              <a:rPr lang="en-US" sz="3600" dirty="0" smtClean="0">
                <a:latin typeface="Times New Roman" panose="02020603050405020304" pitchFamily="18" charset="0"/>
                <a:cs typeface="Times New Roman" panose="02020603050405020304" pitchFamily="18" charset="0"/>
              </a:rPr>
              <a:t>• To define reproductive health/midwifery </a:t>
            </a:r>
          </a:p>
          <a:p>
            <a:pPr marL="0" indent="0">
              <a:buNone/>
            </a:pPr>
            <a:r>
              <a:rPr lang="en-US" sz="3600" dirty="0" smtClean="0">
                <a:latin typeface="Times New Roman" panose="02020603050405020304" pitchFamily="18" charset="0"/>
                <a:cs typeface="Times New Roman" panose="02020603050405020304" pitchFamily="18" charset="0"/>
              </a:rPr>
              <a:t>• State the historical development of RH/MIDWIFERY </a:t>
            </a:r>
          </a:p>
          <a:p>
            <a:pPr marL="0" indent="0">
              <a:buNone/>
            </a:pPr>
            <a:r>
              <a:rPr lang="en-US" sz="3600" dirty="0" smtClean="0">
                <a:latin typeface="Times New Roman" panose="02020603050405020304" pitchFamily="18" charset="0"/>
                <a:cs typeface="Times New Roman" panose="02020603050405020304" pitchFamily="18" charset="0"/>
              </a:rPr>
              <a:t>• Describe the elements of safe motherhood </a:t>
            </a:r>
          </a:p>
          <a:p>
            <a:pPr marL="0" indent="0">
              <a:buNone/>
            </a:pPr>
            <a:r>
              <a:rPr lang="en-US" sz="3600" dirty="0" smtClean="0">
                <a:latin typeface="Times New Roman" panose="02020603050405020304" pitchFamily="18" charset="0"/>
                <a:cs typeface="Times New Roman" panose="02020603050405020304" pitchFamily="18" charset="0"/>
              </a:rPr>
              <a:t>• Explain the millennium development goals and sustainable development goals on matter related to health.</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6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smtClean="0">
                <a:latin typeface="Times New Roman" panose="02020603050405020304" pitchFamily="18" charset="0"/>
                <a:cs typeface="Times New Roman" panose="02020603050405020304" pitchFamily="18" charset="0"/>
              </a:rPr>
              <a:t>The 2030 Agenda for Sustainable  Development</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 Provides a shared blueprint for peace and prosperity for people and the planet, now and into the future.</a:t>
            </a:r>
          </a:p>
          <a:p>
            <a:r>
              <a:rPr lang="en-US" sz="4000" dirty="0" smtClean="0">
                <a:latin typeface="Times New Roman" panose="02020603050405020304" pitchFamily="18" charset="0"/>
                <a:cs typeface="Times New Roman" panose="02020603050405020304" pitchFamily="18" charset="0"/>
              </a:rPr>
              <a:t>Adopted by all United Nations Member States in 2015, </a:t>
            </a:r>
          </a:p>
          <a:p>
            <a:pPr marL="0" indent="0">
              <a:buNone/>
            </a:pPr>
            <a:r>
              <a:rPr lang="en-US" sz="4000" dirty="0" smtClean="0">
                <a:latin typeface="Times New Roman" panose="02020603050405020304" pitchFamily="18" charset="0"/>
                <a:cs typeface="Times New Roman" panose="02020603050405020304" pitchFamily="18" charset="0"/>
              </a:rPr>
              <a:t> • At its heart are the 17 Sustainable Development Goals (SDGs), which are an urgent call for action by all countries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3322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dirty="0" smtClean="0">
                <a:latin typeface="Times New Roman" panose="02020603050405020304" pitchFamily="18" charset="0"/>
                <a:cs typeface="Times New Roman" panose="02020603050405020304" pitchFamily="18" charset="0"/>
              </a:rPr>
              <a:t>SDGS</a:t>
            </a:r>
            <a:r>
              <a:rPr lang="en-US" dirty="0" smtClean="0"/>
              <a:t> </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 Developed and developing - in a global partnership. </a:t>
            </a:r>
          </a:p>
          <a:p>
            <a:pPr marL="0" indent="0">
              <a:buNone/>
            </a:pPr>
            <a:r>
              <a:rPr lang="en-US" sz="4000" dirty="0" smtClean="0">
                <a:latin typeface="Times New Roman" panose="02020603050405020304" pitchFamily="18" charset="0"/>
                <a:cs typeface="Times New Roman" panose="02020603050405020304" pitchFamily="18" charset="0"/>
              </a:rPr>
              <a:t>• They recognize that ending poverty and other deprivations must go hand-in-hand with strategies that improve health and education, </a:t>
            </a:r>
          </a:p>
          <a:p>
            <a:pPr marL="0" indent="0">
              <a:buNone/>
            </a:pPr>
            <a:r>
              <a:rPr lang="en-US" sz="4000" dirty="0" smtClean="0">
                <a:latin typeface="Times New Roman" panose="02020603050405020304" pitchFamily="18" charset="0"/>
                <a:cs typeface="Times New Roman" panose="02020603050405020304" pitchFamily="18" charset="0"/>
              </a:rPr>
              <a:t>• Reduce inequality, and spur economic growth – all while tackling climate change and working to preserve our oceans and forests.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264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4800" b="1" dirty="0" smtClean="0">
                <a:latin typeface="Times New Roman" panose="02020603050405020304" pitchFamily="18" charset="0"/>
                <a:cs typeface="Times New Roman" panose="02020603050405020304" pitchFamily="18" charset="0"/>
              </a:rPr>
              <a:t>Sustainable development goals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1. No poverty </a:t>
            </a:r>
          </a:p>
          <a:p>
            <a:pPr marL="0" indent="0">
              <a:buNone/>
            </a:pPr>
            <a:r>
              <a:rPr lang="en-US" sz="3600" dirty="0" smtClean="0">
                <a:latin typeface="Times New Roman" panose="02020603050405020304" pitchFamily="18" charset="0"/>
                <a:cs typeface="Times New Roman" panose="02020603050405020304" pitchFamily="18" charset="0"/>
              </a:rPr>
              <a:t>2. Zero hunger </a:t>
            </a:r>
          </a:p>
          <a:p>
            <a:pPr marL="0" indent="0">
              <a:buNone/>
            </a:pPr>
            <a:r>
              <a:rPr lang="en-US" sz="3600" dirty="0" smtClean="0">
                <a:latin typeface="Times New Roman" panose="02020603050405020304" pitchFamily="18" charset="0"/>
                <a:cs typeface="Times New Roman" panose="02020603050405020304" pitchFamily="18" charset="0"/>
              </a:rPr>
              <a:t>3. Good health and wellbeing </a:t>
            </a:r>
          </a:p>
          <a:p>
            <a:pPr marL="0" indent="0">
              <a:buNone/>
            </a:pPr>
            <a:r>
              <a:rPr lang="en-US" sz="3600" dirty="0" smtClean="0">
                <a:latin typeface="Times New Roman" panose="02020603050405020304" pitchFamily="18" charset="0"/>
                <a:cs typeface="Times New Roman" panose="02020603050405020304" pitchFamily="18" charset="0"/>
              </a:rPr>
              <a:t>4. Quality education </a:t>
            </a:r>
          </a:p>
          <a:p>
            <a:pPr marL="0" indent="0">
              <a:buNone/>
            </a:pPr>
            <a:r>
              <a:rPr lang="en-US" sz="3600" dirty="0" smtClean="0">
                <a:latin typeface="Times New Roman" panose="02020603050405020304" pitchFamily="18" charset="0"/>
                <a:cs typeface="Times New Roman" panose="02020603050405020304" pitchFamily="18" charset="0"/>
              </a:rPr>
              <a:t>5. Gender equality </a:t>
            </a:r>
          </a:p>
          <a:p>
            <a:pPr marL="0" indent="0">
              <a:buNone/>
            </a:pPr>
            <a:r>
              <a:rPr lang="en-US" sz="3600" dirty="0" smtClean="0">
                <a:latin typeface="Times New Roman" panose="02020603050405020304" pitchFamily="18" charset="0"/>
                <a:cs typeface="Times New Roman" panose="02020603050405020304" pitchFamily="18" charset="0"/>
              </a:rPr>
              <a:t>6. Clean water and sanitation </a:t>
            </a:r>
          </a:p>
          <a:p>
            <a:pPr marL="0" indent="0">
              <a:buNone/>
            </a:pPr>
            <a:r>
              <a:rPr lang="en-US" sz="3600" dirty="0" smtClean="0">
                <a:latin typeface="Times New Roman" panose="02020603050405020304" pitchFamily="18" charset="0"/>
                <a:cs typeface="Times New Roman" panose="02020603050405020304" pitchFamily="18" charset="0"/>
              </a:rPr>
              <a:t>7. Affordable and clean energy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333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smtClean="0">
                <a:latin typeface="Times New Roman" panose="02020603050405020304" pitchFamily="18" charset="0"/>
                <a:cs typeface="Times New Roman" panose="02020603050405020304" pitchFamily="18" charset="0"/>
              </a:rPr>
              <a:t>8. Decent work and economic growth </a:t>
            </a:r>
          </a:p>
          <a:p>
            <a:pPr marL="0" indent="0">
              <a:buNone/>
            </a:pPr>
            <a:r>
              <a:rPr lang="en-US" sz="4400" dirty="0" smtClean="0">
                <a:latin typeface="Times New Roman" panose="02020603050405020304" pitchFamily="18" charset="0"/>
                <a:cs typeface="Times New Roman" panose="02020603050405020304" pitchFamily="18" charset="0"/>
              </a:rPr>
              <a:t>9. Industry, innovation and infrastructure </a:t>
            </a:r>
          </a:p>
          <a:p>
            <a:pPr marL="0" indent="0">
              <a:buNone/>
            </a:pPr>
            <a:r>
              <a:rPr lang="en-US" sz="4400" dirty="0" smtClean="0">
                <a:latin typeface="Times New Roman" panose="02020603050405020304" pitchFamily="18" charset="0"/>
                <a:cs typeface="Times New Roman" panose="02020603050405020304" pitchFamily="18" charset="0"/>
              </a:rPr>
              <a:t>10. Reduced inequalities </a:t>
            </a:r>
          </a:p>
          <a:p>
            <a:pPr marL="0" indent="0">
              <a:buNone/>
            </a:pPr>
            <a:r>
              <a:rPr lang="en-US" sz="4400" dirty="0" smtClean="0">
                <a:latin typeface="Times New Roman" panose="02020603050405020304" pitchFamily="18" charset="0"/>
                <a:cs typeface="Times New Roman" panose="02020603050405020304" pitchFamily="18" charset="0"/>
              </a:rPr>
              <a:t>11. Sustainable cities and communities </a:t>
            </a:r>
          </a:p>
          <a:p>
            <a:pPr marL="0" indent="0">
              <a:buNone/>
            </a:pPr>
            <a:r>
              <a:rPr lang="en-US" sz="4400" dirty="0" smtClean="0">
                <a:latin typeface="Times New Roman" panose="02020603050405020304" pitchFamily="18" charset="0"/>
                <a:cs typeface="Times New Roman" panose="02020603050405020304" pitchFamily="18" charset="0"/>
              </a:rPr>
              <a:t>12. Responsible consumption and production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122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13. Climate action </a:t>
            </a:r>
          </a:p>
          <a:p>
            <a:pPr marL="0" indent="0">
              <a:buNone/>
            </a:pPr>
            <a:r>
              <a:rPr lang="en-US" sz="4800" dirty="0" smtClean="0">
                <a:latin typeface="Times New Roman" panose="02020603050405020304" pitchFamily="18" charset="0"/>
                <a:cs typeface="Times New Roman" panose="02020603050405020304" pitchFamily="18" charset="0"/>
              </a:rPr>
              <a:t>14. Life below water </a:t>
            </a:r>
          </a:p>
          <a:p>
            <a:pPr marL="0" indent="0">
              <a:buNone/>
            </a:pPr>
            <a:r>
              <a:rPr lang="en-US" sz="4800" dirty="0" smtClean="0">
                <a:latin typeface="Times New Roman" panose="02020603050405020304" pitchFamily="18" charset="0"/>
                <a:cs typeface="Times New Roman" panose="02020603050405020304" pitchFamily="18" charset="0"/>
              </a:rPr>
              <a:t>15. Life on land </a:t>
            </a:r>
          </a:p>
          <a:p>
            <a:pPr marL="0" indent="0">
              <a:buNone/>
            </a:pPr>
            <a:r>
              <a:rPr lang="en-US" sz="4800" dirty="0" smtClean="0">
                <a:latin typeface="Times New Roman" panose="02020603050405020304" pitchFamily="18" charset="0"/>
                <a:cs typeface="Times New Roman" panose="02020603050405020304" pitchFamily="18" charset="0"/>
              </a:rPr>
              <a:t>16. Peace, justice and strong institutions </a:t>
            </a:r>
          </a:p>
          <a:p>
            <a:pPr marL="0" indent="0">
              <a:buNone/>
            </a:pPr>
            <a:r>
              <a:rPr lang="en-US" sz="4800" dirty="0" smtClean="0">
                <a:latin typeface="Times New Roman" panose="02020603050405020304" pitchFamily="18" charset="0"/>
                <a:cs typeface="Times New Roman" panose="02020603050405020304" pitchFamily="18" charset="0"/>
              </a:rPr>
              <a:t>17. Partnership for the goals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977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Maternal &amp; Newborn Health Care in Kenya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Although more than 90 percent of Kenyan women receive antenatal care from a medical professional, </a:t>
            </a:r>
          </a:p>
          <a:p>
            <a:pPr marL="0" indent="0">
              <a:buNone/>
            </a:pPr>
            <a:r>
              <a:rPr lang="en-US" sz="3600" dirty="0" smtClean="0">
                <a:latin typeface="Times New Roman" panose="02020603050405020304" pitchFamily="18" charset="0"/>
                <a:cs typeface="Times New Roman" panose="02020603050405020304" pitchFamily="18" charset="0"/>
              </a:rPr>
              <a:t>• Fewer than half of all births take place in a health facility, according to the 2008-2009 Kenya Demographic Health Survey </a:t>
            </a:r>
          </a:p>
          <a:p>
            <a:pPr marL="0" indent="0">
              <a:buNone/>
            </a:pPr>
            <a:r>
              <a:rPr lang="en-US" sz="3600" dirty="0" smtClean="0">
                <a:latin typeface="Times New Roman" panose="02020603050405020304" pitchFamily="18" charset="0"/>
                <a:cs typeface="Times New Roman" panose="02020603050405020304" pitchFamily="18" charset="0"/>
              </a:rPr>
              <a:t>• The prevalence of home births plays a large role in the country’s high maternal death rate—which has been rising in recent years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861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These high rates of maternal deaths are attributed to well-known and preventable causes. </a:t>
            </a:r>
          </a:p>
          <a:p>
            <a:pPr marL="0" indent="0">
              <a:buNone/>
            </a:pPr>
            <a:r>
              <a:rPr lang="en-US" sz="3600" dirty="0" smtClean="0">
                <a:latin typeface="Times New Roman" panose="02020603050405020304" pitchFamily="18" charset="0"/>
                <a:cs typeface="Times New Roman" panose="02020603050405020304" pitchFamily="18" charset="0"/>
              </a:rPr>
              <a:t>• They include obstructed </a:t>
            </a:r>
            <a:r>
              <a:rPr lang="en-US" sz="3600" dirty="0" err="1" smtClean="0">
                <a:latin typeface="Times New Roman" panose="02020603050405020304" pitchFamily="18" charset="0"/>
                <a:cs typeface="Times New Roman" panose="02020603050405020304" pitchFamily="18" charset="0"/>
              </a:rPr>
              <a:t>labour</a:t>
            </a:r>
            <a:r>
              <a:rPr lang="en-US" sz="3600" dirty="0" smtClean="0">
                <a:latin typeface="Times New Roman" panose="02020603050405020304" pitchFamily="18" charset="0"/>
                <a:cs typeface="Times New Roman" panose="02020603050405020304" pitchFamily="18" charset="0"/>
              </a:rPr>
              <a:t>, complications of unsafe abortion, infections, </a:t>
            </a:r>
            <a:r>
              <a:rPr lang="en-US" sz="3600" dirty="0" err="1" smtClean="0">
                <a:latin typeface="Times New Roman" panose="02020603050405020304" pitchFamily="18" charset="0"/>
                <a:cs typeface="Times New Roman" panose="02020603050405020304" pitchFamily="18" charset="0"/>
              </a:rPr>
              <a:t>haemorrhage</a:t>
            </a:r>
            <a:r>
              <a:rPr lang="en-US" sz="3600" dirty="0" smtClean="0">
                <a:latin typeface="Times New Roman" panose="02020603050405020304" pitchFamily="18" charset="0"/>
                <a:cs typeface="Times New Roman" panose="02020603050405020304" pitchFamily="18" charset="0"/>
              </a:rPr>
              <a:t>, and high blood pressure. </a:t>
            </a:r>
          </a:p>
          <a:p>
            <a:pPr marL="0" indent="0">
              <a:buNone/>
            </a:pPr>
            <a:r>
              <a:rPr lang="en-US" sz="3600" dirty="0" smtClean="0">
                <a:latin typeface="Times New Roman" panose="02020603050405020304" pitchFamily="18" charset="0"/>
                <a:cs typeface="Times New Roman" panose="02020603050405020304" pitchFamily="18" charset="0"/>
              </a:rPr>
              <a:t>• Most of these deaths could be avoided if the mother is managed at a health facility by a qualified health professional.</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74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During antenatal care visits to health facilities, pregnant women are screened for complications and given advice on a range of issues, including place of delivery and referral. </a:t>
            </a:r>
          </a:p>
          <a:p>
            <a:pPr marL="0" indent="0">
              <a:buNone/>
            </a:pPr>
            <a:r>
              <a:rPr lang="en-US" sz="3600" dirty="0" smtClean="0">
                <a:latin typeface="Times New Roman" panose="02020603050405020304" pitchFamily="18" charset="0"/>
                <a:cs typeface="Times New Roman" panose="02020603050405020304" pitchFamily="18" charset="0"/>
              </a:rPr>
              <a:t>• However, the majority of women (56 percent) give birth at home. </a:t>
            </a:r>
          </a:p>
          <a:p>
            <a:pPr marL="0" indent="0">
              <a:buNone/>
            </a:pPr>
            <a:r>
              <a:rPr lang="en-US" sz="3600" dirty="0" smtClean="0">
                <a:latin typeface="Times New Roman" panose="02020603050405020304" pitchFamily="18" charset="0"/>
                <a:cs typeface="Times New Roman" panose="02020603050405020304" pitchFamily="18" charset="0"/>
              </a:rPr>
              <a:t>• Why then do so many women choose to deliver at home or in the community?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05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“Their reasons include lack of transport,</a:t>
            </a:r>
          </a:p>
          <a:p>
            <a:pPr marL="0" indent="0">
              <a:buNone/>
            </a:pPr>
            <a:r>
              <a:rPr lang="en-US" sz="4000" dirty="0" smtClean="0">
                <a:latin typeface="Times New Roman" panose="02020603050405020304" pitchFamily="18" charset="0"/>
                <a:cs typeface="Times New Roman" panose="02020603050405020304" pitchFamily="18" charset="0"/>
              </a:rPr>
              <a:t> • fears about negative attitudes of health workers, </a:t>
            </a:r>
          </a:p>
          <a:p>
            <a:pPr marL="0" indent="0">
              <a:buNone/>
            </a:pPr>
            <a:r>
              <a:rPr lang="en-US" sz="4000" dirty="0" smtClean="0">
                <a:latin typeface="Times New Roman" panose="02020603050405020304" pitchFamily="18" charset="0"/>
                <a:cs typeface="Times New Roman" panose="02020603050405020304" pitchFamily="18" charset="0"/>
              </a:rPr>
              <a:t>• long distances to health facilities, </a:t>
            </a:r>
          </a:p>
          <a:p>
            <a:pPr marL="0" indent="0">
              <a:buNone/>
            </a:pPr>
            <a:r>
              <a:rPr lang="en-US" sz="4000" dirty="0" smtClean="0">
                <a:latin typeface="Times New Roman" panose="02020603050405020304" pitchFamily="18" charset="0"/>
                <a:cs typeface="Times New Roman" panose="02020603050405020304" pitchFamily="18" charset="0"/>
              </a:rPr>
              <a:t>• cultural preferences, and charges for services which are beyond what most women can afford,</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640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On June 1, 2013, President Uhuru Kenyatta announced that the Jubilee Government had abolished maternity charges in public health facilities. </a:t>
            </a:r>
          </a:p>
          <a:p>
            <a:pPr marL="0" indent="0">
              <a:buNone/>
            </a:pPr>
            <a:r>
              <a:rPr lang="en-US" sz="4000" dirty="0" smtClean="0">
                <a:latin typeface="Times New Roman" panose="02020603050405020304" pitchFamily="18" charset="0"/>
                <a:cs typeface="Times New Roman" panose="02020603050405020304" pitchFamily="18" charset="0"/>
              </a:rPr>
              <a:t>• Scrapping of the fees would help all expectant mothers access maternal care and would also help reduce maternal deaths.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08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latin typeface="Times New Roman" panose="02020603050405020304" pitchFamily="18" charset="0"/>
                <a:cs typeface="Times New Roman" panose="02020603050405020304" pitchFamily="18" charset="0"/>
              </a:rPr>
              <a:t>INTRODUCTION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800" b="1" dirty="0" smtClean="0">
                <a:latin typeface="Times New Roman" panose="02020603050405020304" pitchFamily="18" charset="0"/>
                <a:cs typeface="Times New Roman" panose="02020603050405020304" pitchFamily="18" charset="0"/>
              </a:rPr>
              <a:t>Reproductive Health:</a:t>
            </a:r>
          </a:p>
          <a:p>
            <a:pPr marL="0" indent="0">
              <a:buNone/>
            </a:pPr>
            <a:r>
              <a:rPr lang="en-US" sz="4000" dirty="0" smtClean="0">
                <a:latin typeface="Times New Roman" panose="02020603050405020304" pitchFamily="18" charset="0"/>
                <a:cs typeface="Times New Roman" panose="02020603050405020304" pitchFamily="18" charset="0"/>
              </a:rPr>
              <a:t> This is a state of complete physical, mental and social well-being, and not merely the absence of ; </a:t>
            </a:r>
          </a:p>
          <a:p>
            <a:pPr marL="0" indent="0">
              <a:buNone/>
            </a:pPr>
            <a:r>
              <a:rPr lang="en-US" sz="4000" dirty="0" smtClean="0">
                <a:latin typeface="Times New Roman" panose="02020603050405020304" pitchFamily="18" charset="0"/>
                <a:cs typeface="Times New Roman" panose="02020603050405020304" pitchFamily="18" charset="0"/>
              </a:rPr>
              <a:t>• Disease or infirmity, in all matters </a:t>
            </a:r>
          </a:p>
          <a:p>
            <a:pPr marL="0" indent="0">
              <a:buNone/>
            </a:pPr>
            <a:r>
              <a:rPr lang="en-US" sz="4000" dirty="0" smtClean="0">
                <a:latin typeface="Times New Roman" panose="02020603050405020304" pitchFamily="18" charset="0"/>
                <a:cs typeface="Times New Roman" panose="02020603050405020304" pitchFamily="18" charset="0"/>
              </a:rPr>
              <a:t>• Relating to the reproductive system, </a:t>
            </a:r>
          </a:p>
          <a:p>
            <a:pPr marL="0" indent="0">
              <a:buNone/>
            </a:pPr>
            <a:r>
              <a:rPr lang="en-US" sz="4000" dirty="0" smtClean="0">
                <a:latin typeface="Times New Roman" panose="02020603050405020304" pitchFamily="18" charset="0"/>
                <a:cs typeface="Times New Roman" panose="02020603050405020304" pitchFamily="18" charset="0"/>
              </a:rPr>
              <a:t>• Its functions and processes.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001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000" b="1" dirty="0" smtClean="0">
                <a:latin typeface="Times New Roman" panose="02020603050405020304" pitchFamily="18" charset="0"/>
                <a:cs typeface="Times New Roman" panose="02020603050405020304" pitchFamily="18" charset="0"/>
              </a:rPr>
              <a:t>BEYOND ZERO </a:t>
            </a:r>
            <a:endParaRPr lang="en-US" sz="6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 Launched in January 2014 by Her Excellency Margaret Kenyatta the First Lady of the Republic of Kenya, </a:t>
            </a:r>
          </a:p>
          <a:p>
            <a:pPr marL="0" indent="0">
              <a:buNone/>
            </a:pPr>
            <a:r>
              <a:rPr lang="en-US" sz="3200" dirty="0" smtClean="0">
                <a:latin typeface="Times New Roman" panose="02020603050405020304" pitchFamily="18" charset="0"/>
                <a:cs typeface="Times New Roman" panose="02020603050405020304" pitchFamily="18" charset="0"/>
              </a:rPr>
              <a:t>• Beyond Zero was inspired by the realization and knowledge that maternal and children deaths are preventable. </a:t>
            </a:r>
          </a:p>
          <a:p>
            <a:pPr marL="0" indent="0">
              <a:buNone/>
            </a:pPr>
            <a:r>
              <a:rPr lang="en-US" sz="3200" dirty="0" smtClean="0">
                <a:latin typeface="Times New Roman" panose="02020603050405020304" pitchFamily="18" charset="0"/>
                <a:cs typeface="Times New Roman" panose="02020603050405020304" pitchFamily="18" charset="0"/>
              </a:rPr>
              <a:t>• Beyond Zero is a call to action for policy prioritization and formulation, increased resource allocation, improved service delivery and better individual health seeking behaviors and practices.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200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 Fifteen women die every day due to pregnancy related complications in Kenya and 20% of all deaths among mothers in the country are AIDS-related. </a:t>
            </a:r>
          </a:p>
          <a:p>
            <a:pPr marL="0" indent="0">
              <a:buNone/>
            </a:pPr>
            <a:r>
              <a:rPr lang="en-US" sz="3200" dirty="0" smtClean="0">
                <a:latin typeface="Times New Roman" panose="02020603050405020304" pitchFamily="18" charset="0"/>
                <a:cs typeface="Times New Roman" panose="02020603050405020304" pitchFamily="18" charset="0"/>
              </a:rPr>
              <a:t>• In order to improve maternal and child health outcomes in the country, the First Lady of Kenya, Margaret Kenyatta launched the ‘Beyond Zero Campaign’ . </a:t>
            </a:r>
          </a:p>
          <a:p>
            <a:pPr marL="0" indent="0">
              <a:buNone/>
            </a:pPr>
            <a:r>
              <a:rPr lang="en-US" sz="3200" dirty="0" smtClean="0">
                <a:latin typeface="Times New Roman" panose="02020603050405020304" pitchFamily="18" charset="0"/>
                <a:cs typeface="Times New Roman" panose="02020603050405020304" pitchFamily="18" charset="0"/>
              </a:rPr>
              <a:t>• Also aims to accelerate the implementation of the national plan towards the elimination of new HIV infections among children.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890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Through this high level advocacy platform, the First Lady leverages on; </a:t>
            </a:r>
          </a:p>
          <a:p>
            <a:pPr marL="0" indent="0">
              <a:buNone/>
            </a:pPr>
            <a:r>
              <a:rPr lang="en-US" sz="4000" dirty="0" smtClean="0">
                <a:latin typeface="Times New Roman" panose="02020603050405020304" pitchFamily="18" charset="0"/>
                <a:cs typeface="Times New Roman" panose="02020603050405020304" pitchFamily="18" charset="0"/>
              </a:rPr>
              <a:t>• the convening power to bring to focus key challenges facing Kenyans and </a:t>
            </a:r>
          </a:p>
          <a:p>
            <a:pPr marL="0" indent="0">
              <a:buNone/>
            </a:pPr>
            <a:r>
              <a:rPr lang="en-US" sz="4000" dirty="0" smtClean="0">
                <a:latin typeface="Times New Roman" panose="02020603050405020304" pitchFamily="18" charset="0"/>
                <a:cs typeface="Times New Roman" panose="02020603050405020304" pitchFamily="18" charset="0"/>
              </a:rPr>
              <a:t>• build strategic partnerships that will address these challenges. </a:t>
            </a:r>
          </a:p>
          <a:p>
            <a:pPr marL="0" indent="0">
              <a:buNone/>
            </a:pPr>
            <a:r>
              <a:rPr lang="en-US" sz="4000" dirty="0" smtClean="0">
                <a:latin typeface="Times New Roman" panose="02020603050405020304" pitchFamily="18" charset="0"/>
                <a:cs typeface="Times New Roman" panose="02020603050405020304" pitchFamily="18" charset="0"/>
              </a:rPr>
              <a:t>• Beyond Zero is a charitable organization.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097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According to the Commission on Information and Accountability for Women and Children’s Health 2013 Update Report, </a:t>
            </a:r>
          </a:p>
          <a:p>
            <a:pPr marL="0" indent="0">
              <a:buNone/>
            </a:pPr>
            <a:r>
              <a:rPr lang="en-US" sz="3600" dirty="0" smtClean="0">
                <a:latin typeface="Times New Roman" panose="02020603050405020304" pitchFamily="18" charset="0"/>
                <a:cs typeface="Times New Roman" panose="02020603050405020304" pitchFamily="18" charset="0"/>
              </a:rPr>
              <a:t>• In 2012 alone, more than 100 000 children died before their fifth birthday—largely due to preventable causes. </a:t>
            </a:r>
          </a:p>
          <a:p>
            <a:pPr marL="0" indent="0">
              <a:buNone/>
            </a:pPr>
            <a:r>
              <a:rPr lang="en-US" sz="3600" dirty="0" smtClean="0">
                <a:latin typeface="Times New Roman" panose="02020603050405020304" pitchFamily="18" charset="0"/>
                <a:cs typeface="Times New Roman" panose="02020603050405020304" pitchFamily="18" charset="0"/>
              </a:rPr>
              <a:t>• 13 000 new HIV infections occurred among children and 62% of children living with HIV did not access life-saving antiretroviral drugs.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402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The ‘Beyond Zero campaign’ is part of the initiatives outlined in the Strategic Framework for the engagement of the First Lady in HIV control and promotion of maternal, newborn and child health in Kenya that was unveiled on World AIDS Day 2013. </a:t>
            </a:r>
          </a:p>
          <a:p>
            <a:pPr marL="0" indent="0">
              <a:buNone/>
            </a:pPr>
            <a:r>
              <a:rPr lang="en-US" sz="3600" dirty="0" smtClean="0">
                <a:latin typeface="Times New Roman" panose="02020603050405020304" pitchFamily="18" charset="0"/>
                <a:cs typeface="Times New Roman" panose="02020603050405020304" pitchFamily="18" charset="0"/>
              </a:rPr>
              <a:t>• The framework aims to </a:t>
            </a:r>
            <a:r>
              <a:rPr lang="en-US" sz="3600" dirty="0" err="1" smtClean="0">
                <a:latin typeface="Times New Roman" panose="02020603050405020304" pitchFamily="18" charset="0"/>
                <a:cs typeface="Times New Roman" panose="02020603050405020304" pitchFamily="18" charset="0"/>
              </a:rPr>
              <a:t>galvanise</a:t>
            </a:r>
            <a:r>
              <a:rPr lang="en-US" sz="3600" dirty="0" smtClean="0">
                <a:latin typeface="Times New Roman" panose="02020603050405020304" pitchFamily="18" charset="0"/>
                <a:cs typeface="Times New Roman" panose="02020603050405020304" pitchFamily="18" charset="0"/>
              </a:rPr>
              <a:t> high-level leadership in ending new HIV infections among children and reducing HIV related deaths among women and children in Kenya.</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382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Times New Roman" panose="02020603050405020304" pitchFamily="18" charset="0"/>
                <a:cs typeface="Times New Roman" panose="02020603050405020304" pitchFamily="18" charset="0"/>
              </a:rPr>
              <a:t>Strengthening health systems for service equity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 Recognizing the devolved structure of health services and systems, </a:t>
            </a:r>
          </a:p>
          <a:p>
            <a:pPr marL="0" indent="0">
              <a:buNone/>
            </a:pPr>
            <a:r>
              <a:rPr lang="en-US" sz="3200" dirty="0" smtClean="0">
                <a:latin typeface="Times New Roman" panose="02020603050405020304" pitchFamily="18" charset="0"/>
                <a:cs typeface="Times New Roman" panose="02020603050405020304" pitchFamily="18" charset="0"/>
              </a:rPr>
              <a:t>• Beyond Zero has donated forty seven fully kitted mobile clinics to forty seven county governments to strengthen the existing outreach programs and referral systems. </a:t>
            </a:r>
          </a:p>
          <a:p>
            <a:pPr marL="0" indent="0">
              <a:buNone/>
            </a:pPr>
            <a:r>
              <a:rPr lang="en-US" sz="3200" dirty="0" smtClean="0">
                <a:latin typeface="Times New Roman" panose="02020603050405020304" pitchFamily="18" charset="0"/>
                <a:cs typeface="Times New Roman" panose="02020603050405020304" pitchFamily="18" charset="0"/>
              </a:rPr>
              <a:t>• The mobile clinic design and specifications were developed in conjunction with the Ministry of Health through wide consultations whilst understanding the </a:t>
            </a:r>
            <a:r>
              <a:rPr lang="en-US" sz="3200" dirty="0" err="1" smtClean="0">
                <a:latin typeface="Times New Roman" panose="02020603050405020304" pitchFamily="18" charset="0"/>
                <a:cs typeface="Times New Roman" panose="02020603050405020304" pitchFamily="18" charset="0"/>
              </a:rPr>
              <a:t>specifities</a:t>
            </a:r>
            <a:r>
              <a:rPr lang="en-US" sz="3200" dirty="0" smtClean="0">
                <a:latin typeface="Times New Roman" panose="02020603050405020304" pitchFamily="18" charset="0"/>
                <a:cs typeface="Times New Roman" panose="02020603050405020304" pitchFamily="18" charset="0"/>
              </a:rPr>
              <a:t> of county profiles.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106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 The mobile clinic partly addresses access to health care services for hard to reach areas; </a:t>
            </a:r>
          </a:p>
          <a:p>
            <a:pPr marL="0" indent="0">
              <a:buNone/>
            </a:pPr>
            <a:r>
              <a:rPr lang="en-US" sz="3200" dirty="0" smtClean="0">
                <a:latin typeface="Times New Roman" panose="02020603050405020304" pitchFamily="18" charset="0"/>
                <a:cs typeface="Times New Roman" panose="02020603050405020304" pitchFamily="18" charset="0"/>
              </a:rPr>
              <a:t>• informal settlements – focusing on urban and </a:t>
            </a:r>
            <a:r>
              <a:rPr lang="en-US" sz="3200" dirty="0" err="1" smtClean="0">
                <a:latin typeface="Times New Roman" panose="02020603050405020304" pitchFamily="18" charset="0"/>
                <a:cs typeface="Times New Roman" panose="02020603050405020304" pitchFamily="18" charset="0"/>
              </a:rPr>
              <a:t>peri</a:t>
            </a:r>
            <a:r>
              <a:rPr lang="en-US" sz="3200" dirty="0" smtClean="0">
                <a:latin typeface="Times New Roman" panose="02020603050405020304" pitchFamily="18" charset="0"/>
                <a:cs typeface="Times New Roman" panose="02020603050405020304" pitchFamily="18" charset="0"/>
              </a:rPr>
              <a:t>-urban areas; </a:t>
            </a:r>
          </a:p>
          <a:p>
            <a:pPr marL="0" indent="0">
              <a:buNone/>
            </a:pPr>
            <a:r>
              <a:rPr lang="en-US" sz="3200" dirty="0" smtClean="0">
                <a:latin typeface="Times New Roman" panose="02020603050405020304" pitchFamily="18" charset="0"/>
                <a:cs typeface="Times New Roman" panose="02020603050405020304" pitchFamily="18" charset="0"/>
              </a:rPr>
              <a:t>• and at risk populations. </a:t>
            </a:r>
          </a:p>
          <a:p>
            <a:pPr marL="0" indent="0">
              <a:buNone/>
            </a:pPr>
            <a:r>
              <a:rPr lang="en-US" sz="3200" dirty="0" smtClean="0">
                <a:latin typeface="Times New Roman" panose="02020603050405020304" pitchFamily="18" charset="0"/>
                <a:cs typeface="Times New Roman" panose="02020603050405020304" pitchFamily="18" charset="0"/>
              </a:rPr>
              <a:t>• The sustainability of the mobile clinics is ensured through a formal handing over to the County Government and the signing of MOU between the County Government, Ministry of Health and Beyond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431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 This process demonstrates transfer of ownership from Beyond Zero to County Governments. </a:t>
            </a:r>
          </a:p>
          <a:p>
            <a:pPr marL="0" indent="0">
              <a:buNone/>
            </a:pPr>
            <a:r>
              <a:rPr lang="en-US" sz="4000" dirty="0" smtClean="0">
                <a:latin typeface="Times New Roman" panose="02020603050405020304" pitchFamily="18" charset="0"/>
                <a:cs typeface="Times New Roman" panose="02020603050405020304" pitchFamily="18" charset="0"/>
              </a:rPr>
              <a:t>• In addition, each mobile clinic receives a master facility number to enable the County Government allocate health workers, purchase drugs and supplies, allocate budget and report on the national District Health Information System.</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68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Times New Roman" panose="02020603050405020304" pitchFamily="18" charset="0"/>
                <a:cs typeface="Times New Roman" panose="02020603050405020304" pitchFamily="18" charset="0"/>
              </a:rPr>
              <a:t>Contribution to increasing service provision through the mobile clinics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 The forty-seven fully kitted mobile clinics have provided almost half a million integrated services. </a:t>
            </a:r>
          </a:p>
          <a:p>
            <a:pPr marL="0" indent="0">
              <a:buNone/>
            </a:pPr>
            <a:r>
              <a:rPr lang="en-US" sz="3200" dirty="0" smtClean="0">
                <a:latin typeface="Times New Roman" panose="02020603050405020304" pitchFamily="18" charset="0"/>
                <a:cs typeface="Times New Roman" panose="02020603050405020304" pitchFamily="18" charset="0"/>
              </a:rPr>
              <a:t>• The services include antenatal and postnatal services; </a:t>
            </a:r>
          </a:p>
          <a:p>
            <a:pPr marL="0" indent="0">
              <a:buNone/>
            </a:pPr>
            <a:r>
              <a:rPr lang="en-US" sz="3200" dirty="0" smtClean="0">
                <a:latin typeface="Times New Roman" panose="02020603050405020304" pitchFamily="18" charset="0"/>
                <a:cs typeface="Times New Roman" panose="02020603050405020304" pitchFamily="18" charset="0"/>
              </a:rPr>
              <a:t>• HIV testing, treatment and care; </a:t>
            </a:r>
          </a:p>
          <a:p>
            <a:pPr marL="0" indent="0">
              <a:buNone/>
            </a:pPr>
            <a:r>
              <a:rPr lang="en-US" sz="3200" dirty="0" smtClean="0">
                <a:latin typeface="Times New Roman" panose="02020603050405020304" pitchFamily="18" charset="0"/>
                <a:cs typeface="Times New Roman" panose="02020603050405020304" pitchFamily="18" charset="0"/>
              </a:rPr>
              <a:t>• Immunization, basic treatment for common ailments, reproductive health cancers screening and treatment (where applicable). </a:t>
            </a:r>
          </a:p>
          <a:p>
            <a:pPr marL="0" indent="0">
              <a:buNone/>
            </a:pPr>
            <a:r>
              <a:rPr lang="en-US" sz="3200" dirty="0" smtClean="0">
                <a:latin typeface="Times New Roman" panose="02020603050405020304" pitchFamily="18" charset="0"/>
                <a:cs typeface="Times New Roman" panose="02020603050405020304" pitchFamily="18" charset="0"/>
              </a:rPr>
              <a:t>• Immunization of children is in demand in the Beyond Zero mobile clinics.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525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key advocacy messages of Beyond Zero ;</a:t>
            </a:r>
          </a:p>
          <a:p>
            <a:pPr marL="0" indent="0">
              <a:buNone/>
            </a:pPr>
            <a:r>
              <a:rPr lang="en-US" sz="3600" dirty="0" smtClean="0">
                <a:latin typeface="Times New Roman" panose="02020603050405020304" pitchFamily="18" charset="0"/>
                <a:cs typeface="Times New Roman" panose="02020603050405020304" pitchFamily="18" charset="0"/>
              </a:rPr>
              <a:t> • regular cancer screening, </a:t>
            </a:r>
          </a:p>
          <a:p>
            <a:pPr marL="0" indent="0">
              <a:buNone/>
            </a:pPr>
            <a:r>
              <a:rPr lang="en-US" sz="3600" dirty="0" smtClean="0">
                <a:latin typeface="Times New Roman" panose="02020603050405020304" pitchFamily="18" charset="0"/>
                <a:cs typeface="Times New Roman" panose="02020603050405020304" pitchFamily="18" charset="0"/>
              </a:rPr>
              <a:t>• knowing one’s HIV status, </a:t>
            </a:r>
          </a:p>
          <a:p>
            <a:pPr marL="0" indent="0">
              <a:buNone/>
            </a:pPr>
            <a:r>
              <a:rPr lang="en-US" sz="3600" dirty="0" smtClean="0">
                <a:latin typeface="Times New Roman" panose="02020603050405020304" pitchFamily="18" charset="0"/>
                <a:cs typeface="Times New Roman" panose="02020603050405020304" pitchFamily="18" charset="0"/>
              </a:rPr>
              <a:t>• taking your antiretroviral drugs if one is HIV positive, </a:t>
            </a:r>
          </a:p>
          <a:p>
            <a:pPr marL="0" indent="0">
              <a:buNone/>
            </a:pPr>
            <a:r>
              <a:rPr lang="en-US" sz="3600" dirty="0" smtClean="0">
                <a:latin typeface="Times New Roman" panose="02020603050405020304" pitchFamily="18" charset="0"/>
                <a:cs typeface="Times New Roman" panose="02020603050405020304" pitchFamily="18" charset="0"/>
              </a:rPr>
              <a:t>• exclusively breastfeeding a baby up to six months, </a:t>
            </a:r>
          </a:p>
          <a:p>
            <a:pPr marL="0" indent="0">
              <a:buNone/>
            </a:pPr>
            <a:r>
              <a:rPr lang="en-US" sz="3600" dirty="0" smtClean="0">
                <a:latin typeface="Times New Roman" panose="02020603050405020304" pitchFamily="18" charset="0"/>
                <a:cs typeface="Times New Roman" panose="02020603050405020304" pitchFamily="18" charset="0"/>
              </a:rPr>
              <a:t>• ensuring full immunization of children – have reached over fourteen (14) million Kenyans.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97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dirty="0" smtClean="0">
                <a:latin typeface="Times New Roman" panose="02020603050405020304" pitchFamily="18" charset="0"/>
                <a:cs typeface="Times New Roman" panose="02020603050405020304" pitchFamily="18" charset="0"/>
              </a:rPr>
              <a:t>Reproductive health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Addresses the human sexuality and reproductive processes, </a:t>
            </a:r>
          </a:p>
          <a:p>
            <a:pPr marL="0" indent="0">
              <a:buNone/>
            </a:pPr>
            <a:r>
              <a:rPr lang="en-US" sz="3600" dirty="0" smtClean="0">
                <a:latin typeface="Times New Roman" panose="02020603050405020304" pitchFamily="18" charset="0"/>
                <a:cs typeface="Times New Roman" panose="02020603050405020304" pitchFamily="18" charset="0"/>
              </a:rPr>
              <a:t>• Functions and system at all stages of life and implies that people are able to have </a:t>
            </a:r>
          </a:p>
          <a:p>
            <a:pPr marL="0" indent="0">
              <a:buNone/>
            </a:pPr>
            <a:r>
              <a:rPr lang="en-US" sz="3600" b="1" dirty="0" smtClean="0">
                <a:latin typeface="Times New Roman" panose="02020603050405020304" pitchFamily="18" charset="0"/>
                <a:cs typeface="Times New Roman" panose="02020603050405020304" pitchFamily="18" charset="0"/>
              </a:rPr>
              <a:t>“a responsible, satisfying and safe sex life and that they have the capability to reproduce and the freedom to decide if, when and how often to do so.”</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039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latin typeface="Times New Roman" panose="02020603050405020304" pitchFamily="18" charset="0"/>
                <a:cs typeface="Times New Roman" panose="02020603050405020304" pitchFamily="18" charset="0"/>
              </a:rPr>
              <a:t>Promotion of Beyond Zero Initiative outside national borders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Beyond Zero contributes to providing a path towards Kenya’s attainment of its development goals. </a:t>
            </a:r>
          </a:p>
          <a:p>
            <a:pPr marL="0" indent="0">
              <a:buNone/>
            </a:pPr>
            <a:r>
              <a:rPr lang="en-US" sz="3600" dirty="0" smtClean="0">
                <a:latin typeface="Times New Roman" panose="02020603050405020304" pitchFamily="18" charset="0"/>
                <a:cs typeface="Times New Roman" panose="02020603050405020304" pitchFamily="18" charset="0"/>
              </a:rPr>
              <a:t>• This path demonstrates the potential of a leadership model for promoting community empowerment for preventative and curative healthcare. </a:t>
            </a:r>
          </a:p>
          <a:p>
            <a:pPr marL="0" indent="0">
              <a:buNone/>
            </a:pPr>
            <a:r>
              <a:rPr lang="en-US" sz="3600" dirty="0" smtClean="0">
                <a:latin typeface="Times New Roman" panose="02020603050405020304" pitchFamily="18" charset="0"/>
                <a:cs typeface="Times New Roman" panose="02020603050405020304" pitchFamily="18" charset="0"/>
              </a:rPr>
              <a:t>• This model has attracted interest beyond Kenya’s borders and increased donations of health care equipment for facilities in Kenya.</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014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5400" b="1" dirty="0" smtClean="0">
                <a:latin typeface="Times New Roman" panose="02020603050405020304" pitchFamily="18" charset="0"/>
                <a:cs typeface="Times New Roman" panose="02020603050405020304" pitchFamily="18" charset="0"/>
              </a:rPr>
              <a:t>Galvanizing local philanthropists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 Kenya is known world-wide for her sterling performance in athletics and the Founder of the Initiative determined that ”running” would raise the profile of maternal and child health challenges. </a:t>
            </a:r>
          </a:p>
          <a:p>
            <a:pPr marL="0" indent="0">
              <a:buNone/>
            </a:pPr>
            <a:r>
              <a:rPr lang="en-US" sz="4000" dirty="0" smtClean="0">
                <a:latin typeface="Times New Roman" panose="02020603050405020304" pitchFamily="18" charset="0"/>
                <a:cs typeface="Times New Roman" panose="02020603050405020304" pitchFamily="18" charset="0"/>
              </a:rPr>
              <a:t>• Increasing in Kenya, marathons bring together people from all walks of life who identify with a course whilst exercising for fun..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3236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The active citizen participation has grown over the three editions of the </a:t>
            </a:r>
            <a:r>
              <a:rPr lang="en-US" sz="4000" dirty="0" smtClean="0">
                <a:solidFill>
                  <a:schemeClr val="accent6"/>
                </a:solidFill>
                <a:latin typeface="Times New Roman" panose="02020603050405020304" pitchFamily="18" charset="0"/>
                <a:cs typeface="Times New Roman" panose="02020603050405020304" pitchFamily="18" charset="0"/>
              </a:rPr>
              <a:t>First Lady’s Half Marathon </a:t>
            </a:r>
            <a:r>
              <a:rPr lang="en-US" sz="4000" dirty="0" smtClean="0">
                <a:latin typeface="Times New Roman" panose="02020603050405020304" pitchFamily="18" charset="0"/>
                <a:cs typeface="Times New Roman" panose="02020603050405020304" pitchFamily="18" charset="0"/>
              </a:rPr>
              <a:t>and has raised nearly KSH 600 million (US$ Six Million) including in-kind donations. </a:t>
            </a:r>
          </a:p>
          <a:p>
            <a:pPr marL="0" indent="0">
              <a:buNone/>
            </a:pPr>
            <a:r>
              <a:rPr lang="en-US" sz="4000" dirty="0" smtClean="0">
                <a:latin typeface="Times New Roman" panose="02020603050405020304" pitchFamily="18" charset="0"/>
                <a:cs typeface="Times New Roman" panose="02020603050405020304" pitchFamily="18" charset="0"/>
              </a:rPr>
              <a:t>• In 2016, the</a:t>
            </a:r>
            <a:r>
              <a:rPr lang="en-US" sz="4000" dirty="0" smtClean="0">
                <a:solidFill>
                  <a:schemeClr val="accent6"/>
                </a:solidFill>
                <a:latin typeface="Times New Roman" panose="02020603050405020304" pitchFamily="18" charset="0"/>
                <a:cs typeface="Times New Roman" panose="02020603050405020304" pitchFamily="18" charset="0"/>
              </a:rPr>
              <a:t> First Lady’s Half Marathon </a:t>
            </a:r>
            <a:r>
              <a:rPr lang="en-US" sz="4000" dirty="0" smtClean="0">
                <a:latin typeface="Times New Roman" panose="02020603050405020304" pitchFamily="18" charset="0"/>
                <a:cs typeface="Times New Roman" panose="02020603050405020304" pitchFamily="18" charset="0"/>
              </a:rPr>
              <a:t>saw the inclusion of a new category for people and/or children with special abilities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789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The strategic framework focuses on five key areas: </a:t>
            </a:r>
          </a:p>
          <a:p>
            <a:pPr marL="0" indent="0">
              <a:buNone/>
            </a:pP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i</a:t>
            </a:r>
            <a:r>
              <a:rPr lang="en-US" sz="4000" dirty="0" smtClean="0">
                <a:latin typeface="Times New Roman" panose="02020603050405020304" pitchFamily="18" charset="0"/>
                <a:cs typeface="Times New Roman" panose="02020603050405020304" pitchFamily="18" charset="0"/>
              </a:rPr>
              <a:t>) Accelerating HIV </a:t>
            </a:r>
            <a:r>
              <a:rPr lang="en-US" sz="4000" dirty="0" err="1" smtClean="0">
                <a:latin typeface="Times New Roman" panose="02020603050405020304" pitchFamily="18" charset="0"/>
                <a:cs typeface="Times New Roman" panose="02020603050405020304" pitchFamily="18" charset="0"/>
              </a:rPr>
              <a:t>programmes</a:t>
            </a:r>
            <a:r>
              <a:rPr lang="en-US" sz="4000" dirty="0" smtClean="0">
                <a:latin typeface="Times New Roman" panose="02020603050405020304" pitchFamily="18" charset="0"/>
                <a:cs typeface="Times New Roman" panose="02020603050405020304" pitchFamily="18" charset="0"/>
              </a:rPr>
              <a:t>, </a:t>
            </a:r>
          </a:p>
          <a:p>
            <a:pPr marL="0" indent="0">
              <a:buNone/>
            </a:pPr>
            <a:r>
              <a:rPr lang="en-US" sz="4000" dirty="0" smtClean="0">
                <a:latin typeface="Times New Roman" panose="02020603050405020304" pitchFamily="18" charset="0"/>
                <a:cs typeface="Times New Roman" panose="02020603050405020304" pitchFamily="18" charset="0"/>
              </a:rPr>
              <a:t>• (ii) Influencing investment in high impact activities to promote maternal and child health and HIV control, </a:t>
            </a:r>
          </a:p>
          <a:p>
            <a:pPr marL="0" indent="0">
              <a:buNone/>
            </a:pPr>
            <a:r>
              <a:rPr lang="en-US" sz="4000" dirty="0" smtClean="0">
                <a:latin typeface="Times New Roman" panose="02020603050405020304" pitchFamily="18" charset="0"/>
                <a:cs typeface="Times New Roman" panose="02020603050405020304" pitchFamily="18" charset="0"/>
              </a:rPr>
              <a:t>• (iii) Mobilizing men as clients, partners and agents of change,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2355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smtClean="0">
                <a:latin typeface="Times New Roman" panose="02020603050405020304" pitchFamily="18" charset="0"/>
                <a:cs typeface="Times New Roman" panose="02020603050405020304" pitchFamily="18" charset="0"/>
              </a:rPr>
              <a:t>• (iv)Involving communities to address barriers to accessing HIV, maternal and child health services and </a:t>
            </a:r>
          </a:p>
          <a:p>
            <a:pPr marL="0" indent="0">
              <a:buNone/>
            </a:pPr>
            <a:r>
              <a:rPr lang="en-US" sz="4400" dirty="0" smtClean="0">
                <a:latin typeface="Times New Roman" panose="02020603050405020304" pitchFamily="18" charset="0"/>
                <a:cs typeface="Times New Roman" panose="02020603050405020304" pitchFamily="18" charset="0"/>
              </a:rPr>
              <a:t>• (v) Providing leadership, accountability and recognition to accelerate the attainment of HIV, maternal and child health targets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595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5400" b="1" dirty="0" smtClean="0">
                <a:latin typeface="Times New Roman" panose="02020603050405020304" pitchFamily="18" charset="0"/>
                <a:cs typeface="Times New Roman" panose="02020603050405020304" pitchFamily="18" charset="0"/>
              </a:rPr>
              <a:t>HISTORY OF MIDWIFERY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5400" dirty="0" smtClean="0">
                <a:latin typeface="Times New Roman" panose="02020603050405020304" pitchFamily="18" charset="0"/>
                <a:cs typeface="Times New Roman" panose="02020603050405020304" pitchFamily="18" charset="0"/>
              </a:rPr>
              <a:t>• Midwifery is as old as the history of human species. </a:t>
            </a:r>
          </a:p>
          <a:p>
            <a:pPr marL="0" indent="0">
              <a:buNone/>
            </a:pPr>
            <a:r>
              <a:rPr lang="en-US" sz="5400" dirty="0" smtClean="0">
                <a:latin typeface="Times New Roman" panose="02020603050405020304" pitchFamily="18" charset="0"/>
                <a:cs typeface="Times New Roman" panose="02020603050405020304" pitchFamily="18" charset="0"/>
              </a:rPr>
              <a:t>• Archeological evidence of woman demonstrates the existence of midwifery in 5000 BC.</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0410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There are references to the midwives in the old testament . </a:t>
            </a:r>
          </a:p>
          <a:p>
            <a:pPr marL="0" indent="0">
              <a:buNone/>
            </a:pPr>
            <a:r>
              <a:rPr lang="en-US" sz="4000" dirty="0" smtClean="0">
                <a:latin typeface="Times New Roman" panose="02020603050405020304" pitchFamily="18" charset="0"/>
                <a:cs typeface="Times New Roman" panose="02020603050405020304" pitchFamily="18" charset="0"/>
              </a:rPr>
              <a:t>• King of Egypt spoke to midwives who helped Hebrew women when they gave birth. </a:t>
            </a:r>
          </a:p>
          <a:p>
            <a:pPr marL="0" indent="0">
              <a:buNone/>
            </a:pPr>
            <a:r>
              <a:rPr lang="en-US" sz="4000" dirty="0" smtClean="0">
                <a:latin typeface="Times New Roman" panose="02020603050405020304" pitchFamily="18" charset="0"/>
                <a:cs typeface="Times New Roman" panose="02020603050405020304" pitchFamily="18" charset="0"/>
              </a:rPr>
              <a:t>• They were the first midwives found in literature”. </a:t>
            </a:r>
            <a:r>
              <a:rPr lang="en-US" sz="4000" b="1" dirty="0" smtClean="0">
                <a:latin typeface="Times New Roman" panose="02020603050405020304" pitchFamily="18" charset="0"/>
                <a:cs typeface="Times New Roman" panose="02020603050405020304" pitchFamily="18" charset="0"/>
              </a:rPr>
              <a:t>Exodus 1:15-22 </a:t>
            </a:r>
            <a:r>
              <a:rPr lang="en-US" sz="4000" dirty="0" smtClean="0">
                <a:latin typeface="Times New Roman" panose="02020603050405020304" pitchFamily="18" charset="0"/>
                <a:cs typeface="Times New Roman" panose="02020603050405020304" pitchFamily="18" charset="0"/>
              </a:rPr>
              <a:t>(</a:t>
            </a:r>
            <a:r>
              <a:rPr lang="en-US" sz="4000" dirty="0" err="1" smtClean="0">
                <a:latin typeface="Times New Roman" panose="02020603050405020304" pitchFamily="18" charset="0"/>
                <a:cs typeface="Times New Roman" panose="02020603050405020304" pitchFamily="18" charset="0"/>
              </a:rPr>
              <a:t>Shiphrah</a:t>
            </a:r>
            <a:r>
              <a:rPr lang="en-US" sz="4000" dirty="0" smtClean="0">
                <a:latin typeface="Times New Roman" panose="02020603050405020304" pitchFamily="18" charset="0"/>
                <a:cs typeface="Times New Roman" panose="02020603050405020304" pitchFamily="18" charset="0"/>
              </a:rPr>
              <a:t> and </a:t>
            </a:r>
            <a:r>
              <a:rPr lang="en-US" sz="4000" dirty="0" err="1" smtClean="0">
                <a:latin typeface="Times New Roman" panose="02020603050405020304" pitchFamily="18" charset="0"/>
                <a:cs typeface="Times New Roman" panose="02020603050405020304" pitchFamily="18" charset="0"/>
              </a:rPr>
              <a:t>Puah</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4191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Genesis 35:17 “</a:t>
            </a:r>
            <a:r>
              <a:rPr lang="en-US" sz="3600" dirty="0" smtClean="0">
                <a:latin typeface="Times New Roman" panose="02020603050405020304" pitchFamily="18" charset="0"/>
                <a:cs typeface="Times New Roman" panose="02020603050405020304" pitchFamily="18" charset="0"/>
              </a:rPr>
              <a:t>and it came to pass, when she was in hard </a:t>
            </a:r>
            <a:r>
              <a:rPr lang="en-US" sz="3600" dirty="0" err="1" smtClean="0">
                <a:latin typeface="Times New Roman" panose="02020603050405020304" pitchFamily="18" charset="0"/>
                <a:cs typeface="Times New Roman" panose="02020603050405020304" pitchFamily="18" charset="0"/>
              </a:rPr>
              <a:t>labour</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smtClean="0">
                <a:latin typeface="Times New Roman" panose="02020603050405020304" pitchFamily="18" charset="0"/>
                <a:cs typeface="Times New Roman" panose="02020603050405020304" pitchFamily="18" charset="0"/>
              </a:rPr>
              <a:t>• That the midwife said unto her ,fear not Rachel, it is another Boy </a:t>
            </a:r>
          </a:p>
          <a:p>
            <a:pPr marL="0" indent="0">
              <a:buNone/>
            </a:pPr>
            <a:r>
              <a:rPr lang="en-US" sz="3600" dirty="0" smtClean="0">
                <a:latin typeface="Times New Roman" panose="02020603050405020304" pitchFamily="18" charset="0"/>
                <a:cs typeface="Times New Roman" panose="02020603050405020304" pitchFamily="18" charset="0"/>
              </a:rPr>
              <a:t>• Hippocrates (460BC),the father of scientific medicine organized trained and supervised midwives. </a:t>
            </a:r>
          </a:p>
          <a:p>
            <a:pPr marL="0" indent="0">
              <a:buNone/>
            </a:pPr>
            <a:r>
              <a:rPr lang="en-US" sz="3600" dirty="0" smtClean="0">
                <a:latin typeface="Times New Roman" panose="02020603050405020304" pitchFamily="18" charset="0"/>
                <a:cs typeface="Times New Roman" panose="02020603050405020304" pitchFamily="18" charset="0"/>
              </a:rPr>
              <a:t>• He believed that the fetus has to fight its way out of the womb.</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386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982379"/>
            <a:ext cx="10515600" cy="4351338"/>
          </a:xfrm>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 William </a:t>
            </a:r>
            <a:r>
              <a:rPr lang="en-US" sz="4000" dirty="0" err="1" smtClean="0">
                <a:latin typeface="Times New Roman" panose="02020603050405020304" pitchFamily="18" charset="0"/>
                <a:cs typeface="Times New Roman" panose="02020603050405020304" pitchFamily="18" charset="0"/>
              </a:rPr>
              <a:t>Havey</a:t>
            </a:r>
            <a:r>
              <a:rPr lang="en-US" sz="4000" dirty="0" smtClean="0">
                <a:latin typeface="Times New Roman" panose="02020603050405020304" pitchFamily="18" charset="0"/>
                <a:cs typeface="Times New Roman" panose="02020603050405020304" pitchFamily="18" charset="0"/>
              </a:rPr>
              <a:t> (1578-1657),the father of British midwifery ,wrote the first English textbook on midwifery. </a:t>
            </a:r>
          </a:p>
          <a:p>
            <a:pPr marL="0" indent="0">
              <a:buNone/>
            </a:pPr>
            <a:r>
              <a:rPr lang="en-US" sz="4000" dirty="0" smtClean="0">
                <a:latin typeface="Times New Roman" panose="02020603050405020304" pitchFamily="18" charset="0"/>
                <a:cs typeface="Times New Roman" panose="02020603050405020304" pitchFamily="18" charset="0"/>
              </a:rPr>
              <a:t>• He described the fetal circulation and the placenta. </a:t>
            </a:r>
          </a:p>
          <a:p>
            <a:pPr marL="0" indent="0">
              <a:buNone/>
            </a:pPr>
            <a:r>
              <a:rPr lang="en-US" sz="4000" dirty="0" smtClean="0">
                <a:latin typeface="Times New Roman" panose="02020603050405020304" pitchFamily="18" charset="0"/>
                <a:cs typeface="Times New Roman" panose="02020603050405020304" pitchFamily="18" charset="0"/>
              </a:rPr>
              <a:t>• Fielding </a:t>
            </a:r>
            <a:r>
              <a:rPr lang="en-US" sz="4000" dirty="0" err="1" smtClean="0">
                <a:latin typeface="Times New Roman" panose="02020603050405020304" pitchFamily="18" charset="0"/>
                <a:cs typeface="Times New Roman" panose="02020603050405020304" pitchFamily="18" charset="0"/>
              </a:rPr>
              <a:t>Ould</a:t>
            </a:r>
            <a:r>
              <a:rPr lang="en-US" sz="4000" dirty="0" smtClean="0">
                <a:latin typeface="Times New Roman" panose="02020603050405020304" pitchFamily="18" charset="0"/>
                <a:cs typeface="Times New Roman" panose="02020603050405020304" pitchFamily="18" charset="0"/>
              </a:rPr>
              <a:t> (1710-1789) described the normal mechanism of </a:t>
            </a:r>
            <a:r>
              <a:rPr lang="en-US" sz="4000" dirty="0" err="1" smtClean="0">
                <a:latin typeface="Times New Roman" panose="02020603050405020304" pitchFamily="18" charset="0"/>
                <a:cs typeface="Times New Roman" panose="02020603050405020304" pitchFamily="18" charset="0"/>
              </a:rPr>
              <a:t>labour</a:t>
            </a:r>
            <a:r>
              <a:rPr lang="en-US" sz="4000" dirty="0" smtClean="0">
                <a:latin typeface="Times New Roman" panose="02020603050405020304" pitchFamily="18" charset="0"/>
                <a:cs typeface="Times New Roman" panose="02020603050405020304" pitchFamily="18" charset="0"/>
              </a:rPr>
              <a:t> and performed the first episiotomy.</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7507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6000" dirty="0" smtClean="0">
                <a:latin typeface="Times New Roman" panose="02020603050405020304" pitchFamily="18" charset="0"/>
                <a:cs typeface="Times New Roman" panose="02020603050405020304" pitchFamily="18" charset="0"/>
              </a:rPr>
              <a:t>• Florence Nightingale in 1862 </a:t>
            </a:r>
            <a:r>
              <a:rPr lang="en-US" sz="6000" dirty="0" err="1" smtClean="0">
                <a:latin typeface="Times New Roman" panose="02020603050405020304" pitchFamily="18" charset="0"/>
                <a:cs typeface="Times New Roman" panose="02020603050405020304" pitchFamily="18" charset="0"/>
              </a:rPr>
              <a:t>organised</a:t>
            </a:r>
            <a:r>
              <a:rPr lang="en-US" sz="6000" dirty="0" smtClean="0">
                <a:latin typeface="Times New Roman" panose="02020603050405020304" pitchFamily="18" charset="0"/>
                <a:cs typeface="Times New Roman" panose="02020603050405020304" pitchFamily="18" charset="0"/>
              </a:rPr>
              <a:t> a small training school with king’s college Hospital where she conducted training for midwives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33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endParaRPr lang="en-US" dirty="0" smtClean="0"/>
          </a:p>
          <a:p>
            <a:pPr marL="0" indent="0">
              <a:buNone/>
            </a:pPr>
            <a:r>
              <a:rPr lang="en-US" sz="3200" dirty="0" smtClean="0">
                <a:latin typeface="Times New Roman" panose="02020603050405020304" pitchFamily="18" charset="0"/>
                <a:cs typeface="Times New Roman" panose="02020603050405020304" pitchFamily="18" charset="0"/>
              </a:rPr>
              <a:t>• Men and women have the right to be informed and have access to;</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safe, effective, affordable and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 acceptable methods of their choice for the regulation of fertility </a:t>
            </a:r>
          </a:p>
          <a:p>
            <a:pPr marL="0" indent="0">
              <a:buNone/>
            </a:pPr>
            <a:r>
              <a:rPr lang="en-US" sz="3200" dirty="0" smtClean="0">
                <a:latin typeface="Times New Roman" panose="02020603050405020304" pitchFamily="18" charset="0"/>
                <a:cs typeface="Times New Roman" panose="02020603050405020304" pitchFamily="18" charset="0"/>
              </a:rPr>
              <a:t>• Reproductive health is life-long, </a:t>
            </a:r>
          </a:p>
          <a:p>
            <a:pPr marL="0" indent="0">
              <a:buNone/>
            </a:pPr>
            <a:r>
              <a:rPr lang="en-US" sz="3200" dirty="0" smtClean="0">
                <a:latin typeface="Times New Roman" panose="02020603050405020304" pitchFamily="18" charset="0"/>
                <a:cs typeface="Times New Roman" panose="02020603050405020304" pitchFamily="18" charset="0"/>
              </a:rPr>
              <a:t>• beginning even before women and men attain sexual maturity and continuing beyond a woman's childbearing years.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3553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5400" b="1" dirty="0" smtClean="0">
                <a:latin typeface="Times New Roman" panose="02020603050405020304" pitchFamily="18" charset="0"/>
                <a:cs typeface="Times New Roman" panose="02020603050405020304" pitchFamily="18" charset="0"/>
              </a:rPr>
              <a:t>MIDWIFERY IN KENYA </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 Modern Midwifery was started by Missionaries in the late 1940s as a certificate program. </a:t>
            </a:r>
          </a:p>
          <a:p>
            <a:pPr marL="0" indent="0">
              <a:buNone/>
            </a:pPr>
            <a:r>
              <a:rPr lang="en-US" sz="4800" dirty="0" smtClean="0">
                <a:latin typeface="Times New Roman" panose="02020603050405020304" pitchFamily="18" charset="0"/>
                <a:cs typeface="Times New Roman" panose="02020603050405020304" pitchFamily="18" charset="0"/>
              </a:rPr>
              <a:t>• In1949 an act of parliament to take care of the required standards of midwifery.</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83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 Later a diploma program was started in the 1950s when the nursing and midwives council of Kenya was formed. </a:t>
            </a:r>
          </a:p>
          <a:p>
            <a:pPr marL="0" indent="0">
              <a:buNone/>
            </a:pPr>
            <a:r>
              <a:rPr lang="en-US" sz="4800" dirty="0" smtClean="0">
                <a:latin typeface="Times New Roman" panose="02020603050405020304" pitchFamily="18" charset="0"/>
                <a:cs typeface="Times New Roman" panose="02020603050405020304" pitchFamily="18" charset="0"/>
              </a:rPr>
              <a:t>• Some schools offered Nursing programs or midwifery programs as stand alone.</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020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 During independence in 1963 on wards the training colleges for the government were now mandated with these training programs. </a:t>
            </a:r>
          </a:p>
          <a:p>
            <a:pPr marL="0" indent="0">
              <a:buNone/>
            </a:pPr>
            <a:r>
              <a:rPr lang="en-US" sz="4000" dirty="0" smtClean="0">
                <a:latin typeface="Times New Roman" panose="02020603050405020304" pitchFamily="18" charset="0"/>
                <a:cs typeface="Times New Roman" panose="02020603050405020304" pitchFamily="18" charset="0"/>
              </a:rPr>
              <a:t>• The stand alone programs put in place were certificate in </a:t>
            </a:r>
          </a:p>
          <a:p>
            <a:pPr marL="0" indent="0">
              <a:buNone/>
            </a:pPr>
            <a:r>
              <a:rPr lang="en-US" sz="4000" dirty="0" smtClean="0">
                <a:latin typeface="Times New Roman" panose="02020603050405020304" pitchFamily="18" charset="0"/>
                <a:cs typeface="Times New Roman" panose="02020603050405020304" pitchFamily="18" charset="0"/>
              </a:rPr>
              <a:t>• Nursing- 2 years and half program, </a:t>
            </a:r>
          </a:p>
          <a:p>
            <a:pPr marL="0" indent="0">
              <a:buNone/>
            </a:pPr>
            <a:r>
              <a:rPr lang="en-US" sz="4000" dirty="0" smtClean="0">
                <a:latin typeface="Times New Roman" panose="02020603050405020304" pitchFamily="18" charset="0"/>
                <a:cs typeface="Times New Roman" panose="02020603050405020304" pitchFamily="18" charset="0"/>
              </a:rPr>
              <a:t>• Midwifery – 2 years,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9397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400" dirty="0" smtClean="0">
                <a:latin typeface="Times New Roman" panose="02020603050405020304" pitchFamily="18" charset="0"/>
                <a:cs typeface="Times New Roman" panose="02020603050405020304" pitchFamily="18" charset="0"/>
              </a:rPr>
              <a:t>• Health visiting 1 year certificate </a:t>
            </a:r>
          </a:p>
          <a:p>
            <a:pPr marL="0" indent="0">
              <a:buNone/>
            </a:pPr>
            <a:r>
              <a:rPr lang="en-US" sz="4400" dirty="0" smtClean="0">
                <a:latin typeface="Times New Roman" panose="02020603050405020304" pitchFamily="18" charset="0"/>
                <a:cs typeface="Times New Roman" panose="02020603050405020304" pitchFamily="18" charset="0"/>
              </a:rPr>
              <a:t>• Diploma programs were also started for the same in private, faith based and Government Hospitals </a:t>
            </a:r>
          </a:p>
          <a:p>
            <a:pPr marL="0" indent="0">
              <a:buNone/>
            </a:pPr>
            <a:r>
              <a:rPr lang="en-US" sz="4400" dirty="0" smtClean="0">
                <a:latin typeface="Times New Roman" panose="02020603050405020304" pitchFamily="18" charset="0"/>
                <a:cs typeface="Times New Roman" panose="02020603050405020304" pitchFamily="18" charset="0"/>
              </a:rPr>
              <a:t>• These programs were regulated initially by minister of Health then later by the Nursing, Midwives and Health visitors Council.</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0242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400" dirty="0" smtClean="0">
                <a:latin typeface="Times New Roman" panose="02020603050405020304" pitchFamily="18" charset="0"/>
                <a:cs typeface="Times New Roman" panose="02020603050405020304" pitchFamily="18" charset="0"/>
              </a:rPr>
              <a:t>• 1963 Oct. Pumwani maternity – (lady </a:t>
            </a:r>
            <a:r>
              <a:rPr lang="en-US" sz="4400" dirty="0" err="1" smtClean="0">
                <a:latin typeface="Times New Roman" panose="02020603050405020304" pitchFamily="18" charset="0"/>
                <a:cs typeface="Times New Roman" panose="02020603050405020304" pitchFamily="18" charset="0"/>
              </a:rPr>
              <a:t>Grigg</a:t>
            </a:r>
            <a:r>
              <a:rPr lang="en-US" sz="4400" dirty="0" smtClean="0">
                <a:latin typeface="Times New Roman" panose="02020603050405020304" pitchFamily="18" charset="0"/>
                <a:cs typeface="Times New Roman" panose="02020603050405020304" pitchFamily="18" charset="0"/>
              </a:rPr>
              <a:t> maternity-Nairobi) started but closed 1965 for lack of applicants. </a:t>
            </a:r>
          </a:p>
          <a:p>
            <a:pPr marL="0" indent="0">
              <a:buNone/>
            </a:pPr>
            <a:r>
              <a:rPr lang="en-US" sz="4400" dirty="0" smtClean="0">
                <a:latin typeface="Times New Roman" panose="02020603050405020304" pitchFamily="18" charset="0"/>
                <a:cs typeface="Times New Roman" panose="02020603050405020304" pitchFamily="18" charset="0"/>
              </a:rPr>
              <a:t>• 1965 KRM basic Program commenced in Kenya School of Nursing (current KMTC) </a:t>
            </a:r>
          </a:p>
          <a:p>
            <a:pPr marL="0" indent="0">
              <a:buNone/>
            </a:pPr>
            <a:r>
              <a:rPr lang="en-US" sz="4400" dirty="0" smtClean="0">
                <a:latin typeface="Times New Roman" panose="02020603050405020304" pitchFamily="18" charset="0"/>
                <a:cs typeface="Times New Roman" panose="02020603050405020304" pitchFamily="18" charset="0"/>
              </a:rPr>
              <a:t>• 1967 post basic Midwifery program (KRM) Commenced –after 3½ years KRN Program;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3134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400" dirty="0" smtClean="0">
                <a:latin typeface="Times New Roman" panose="02020603050405020304" pitchFamily="18" charset="0"/>
                <a:cs typeface="Times New Roman" panose="02020603050405020304" pitchFamily="18" charset="0"/>
              </a:rPr>
              <a:t>• 1972 – Mater </a:t>
            </a:r>
            <a:r>
              <a:rPr lang="en-US" sz="4400" dirty="0" err="1" smtClean="0">
                <a:latin typeface="Times New Roman" panose="02020603050405020304" pitchFamily="18" charset="0"/>
                <a:cs typeface="Times New Roman" panose="02020603050405020304" pitchFamily="18" charset="0"/>
              </a:rPr>
              <a:t>Misericordiae</a:t>
            </a:r>
            <a:r>
              <a:rPr lang="en-US" sz="4400" dirty="0" smtClean="0">
                <a:latin typeface="Times New Roman" panose="02020603050405020304" pitchFamily="18" charset="0"/>
                <a:cs typeface="Times New Roman" panose="02020603050405020304" pitchFamily="18" charset="0"/>
              </a:rPr>
              <a:t> Mission hospital commenced diploma in Midwifery (KRM –PB) </a:t>
            </a:r>
          </a:p>
          <a:p>
            <a:pPr marL="0" indent="0">
              <a:buNone/>
            </a:pPr>
            <a:r>
              <a:rPr lang="en-US" sz="4400" dirty="0" smtClean="0">
                <a:latin typeface="Times New Roman" panose="02020603050405020304" pitchFamily="18" charset="0"/>
                <a:cs typeface="Times New Roman" panose="02020603050405020304" pitchFamily="18" charset="0"/>
              </a:rPr>
              <a:t>• 1973 – Pumwani Maternity Hospital restarted the Midwifery program (both basic &amp; post basic Enrolled Midwife/Registered Midwife- (KEM/KRM)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8977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sz="4800" dirty="0" smtClean="0">
                <a:latin typeface="Times New Roman" panose="02020603050405020304" pitchFamily="18" charset="0"/>
                <a:cs typeface="Times New Roman" panose="02020603050405020304" pitchFamily="18" charset="0"/>
              </a:rPr>
              <a:t>• By 1982 a combined curriculum was ready for the Diploma program (KRCHN). </a:t>
            </a:r>
          </a:p>
          <a:p>
            <a:pPr marL="0" indent="0">
              <a:buNone/>
            </a:pPr>
            <a:r>
              <a:rPr lang="en-US" sz="4800" dirty="0" smtClean="0">
                <a:latin typeface="Times New Roman" panose="02020603050405020304" pitchFamily="18" charset="0"/>
                <a:cs typeface="Times New Roman" panose="02020603050405020304" pitchFamily="18" charset="0"/>
              </a:rPr>
              <a:t>• A few schools piloted this also-three years and half program. </a:t>
            </a:r>
          </a:p>
          <a:p>
            <a:pPr marL="0" indent="0">
              <a:buNone/>
            </a:pPr>
            <a:r>
              <a:rPr lang="en-US" sz="4800" dirty="0" smtClean="0">
                <a:latin typeface="Times New Roman" panose="02020603050405020304" pitchFamily="18" charset="0"/>
                <a:cs typeface="Times New Roman" panose="02020603050405020304" pitchFamily="18" charset="0"/>
              </a:rPr>
              <a:t>• 1987 </a:t>
            </a:r>
            <a:r>
              <a:rPr lang="en-US" sz="4800" dirty="0" err="1" smtClean="0">
                <a:latin typeface="Times New Roman" panose="02020603050405020304" pitchFamily="18" charset="0"/>
                <a:cs typeface="Times New Roman" panose="02020603050405020304" pitchFamily="18" charset="0"/>
              </a:rPr>
              <a:t>programme</a:t>
            </a:r>
            <a:r>
              <a:rPr lang="en-US" sz="4800" dirty="0" smtClean="0">
                <a:latin typeface="Times New Roman" panose="02020603050405020304" pitchFamily="18" charset="0"/>
                <a:cs typeface="Times New Roman" panose="02020603050405020304" pitchFamily="18" charset="0"/>
              </a:rPr>
              <a:t> started in Mombasa </a:t>
            </a:r>
            <a:r>
              <a:rPr lang="en-US" sz="4800" dirty="0" err="1" smtClean="0">
                <a:latin typeface="Times New Roman" panose="02020603050405020304" pitchFamily="18" charset="0"/>
                <a:cs typeface="Times New Roman" panose="02020603050405020304" pitchFamily="18" charset="0"/>
              </a:rPr>
              <a:t>m.t.c</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013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4400" dirty="0" smtClean="0">
                <a:latin typeface="Times New Roman" panose="02020603050405020304" pitchFamily="18" charset="0"/>
                <a:cs typeface="Times New Roman" panose="02020603050405020304" pitchFamily="18" charset="0"/>
              </a:rPr>
              <a:t>• In late 1980s a Mission university started a degree program in Nursing following the Combined mode (</a:t>
            </a:r>
            <a:r>
              <a:rPr lang="en-US" sz="4400" dirty="0" err="1" smtClean="0">
                <a:latin typeface="Times New Roman" panose="02020603050405020304" pitchFamily="18" charset="0"/>
                <a:cs typeface="Times New Roman" panose="02020603050405020304" pitchFamily="18" charset="0"/>
              </a:rPr>
              <a:t>Baraton</a:t>
            </a:r>
            <a:r>
              <a:rPr lang="en-US" sz="4400" dirty="0" smtClean="0">
                <a:latin typeface="Times New Roman" panose="02020603050405020304" pitchFamily="18" charset="0"/>
                <a:cs typeface="Times New Roman" panose="02020603050405020304" pitchFamily="18" charset="0"/>
              </a:rPr>
              <a:t> University); </a:t>
            </a:r>
          </a:p>
          <a:p>
            <a:pPr marL="0" indent="0">
              <a:buNone/>
            </a:pPr>
            <a:r>
              <a:rPr lang="en-US" sz="4400" dirty="0" smtClean="0">
                <a:latin typeface="Times New Roman" panose="02020603050405020304" pitchFamily="18" charset="0"/>
                <a:cs typeface="Times New Roman" panose="02020603050405020304" pitchFamily="18" charset="0"/>
              </a:rPr>
              <a:t>• Slowly and surely the stand alone programs for midwifery, nursing and health visiting were phased out in the country by the mid ‘90s.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117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 1992 Nairobi University started a degree combined program mode (</a:t>
            </a:r>
            <a:r>
              <a:rPr lang="en-US" sz="4800" dirty="0" err="1" smtClean="0">
                <a:latin typeface="Times New Roman" panose="02020603050405020304" pitchFamily="18" charset="0"/>
                <a:cs typeface="Times New Roman" panose="02020603050405020304" pitchFamily="18" charset="0"/>
              </a:rPr>
              <a:t>BScN</a:t>
            </a:r>
            <a:r>
              <a:rPr lang="en-US" sz="4800" dirty="0" smtClean="0">
                <a:latin typeface="Times New Roman" panose="02020603050405020304" pitchFamily="18" charset="0"/>
                <a:cs typeface="Times New Roman" panose="02020603050405020304" pitchFamily="18" charset="0"/>
              </a:rPr>
              <a:t>). </a:t>
            </a:r>
          </a:p>
          <a:p>
            <a:pPr marL="0" indent="0">
              <a:buNone/>
            </a:pPr>
            <a:r>
              <a:rPr lang="en-US" sz="4800" dirty="0" smtClean="0">
                <a:latin typeface="Times New Roman" panose="02020603050405020304" pitchFamily="18" charset="0"/>
                <a:cs typeface="Times New Roman" panose="02020603050405020304" pitchFamily="18" charset="0"/>
              </a:rPr>
              <a:t>• Other universities started the above program </a:t>
            </a:r>
            <a:r>
              <a:rPr lang="en-US" sz="4800" dirty="0" err="1" smtClean="0">
                <a:latin typeface="Times New Roman" panose="02020603050405020304" pitchFamily="18" charset="0"/>
                <a:cs typeface="Times New Roman" panose="02020603050405020304" pitchFamily="18" charset="0"/>
              </a:rPr>
              <a:t>e.g</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Kenyatta,Moi</a:t>
            </a:r>
            <a:r>
              <a:rPr lang="en-US" sz="4800" dirty="0" smtClean="0">
                <a:latin typeface="Times New Roman" panose="02020603050405020304" pitchFamily="18" charset="0"/>
                <a:cs typeface="Times New Roman" panose="02020603050405020304" pitchFamily="18" charset="0"/>
              </a:rPr>
              <a:t>(</a:t>
            </a:r>
            <a:r>
              <a:rPr lang="en-US" sz="4800" dirty="0" err="1" smtClean="0">
                <a:latin typeface="Times New Roman" panose="02020603050405020304" pitchFamily="18" charset="0"/>
                <a:cs typeface="Times New Roman" panose="02020603050405020304" pitchFamily="18" charset="0"/>
              </a:rPr>
              <a:t>Eldoret</a:t>
            </a:r>
            <a:r>
              <a:rPr lang="en-US" sz="4800" dirty="0" smtClean="0">
                <a:latin typeface="Times New Roman" panose="02020603050405020304" pitchFamily="18" charset="0"/>
                <a:cs typeface="Times New Roman" panose="02020603050405020304" pitchFamily="18" charset="0"/>
              </a:rPr>
              <a:t>),</a:t>
            </a:r>
            <a:r>
              <a:rPr lang="en-US" sz="4800" dirty="0" err="1" smtClean="0">
                <a:latin typeface="Times New Roman" panose="02020603050405020304" pitchFamily="18" charset="0"/>
                <a:cs typeface="Times New Roman" panose="02020603050405020304" pitchFamily="18" charset="0"/>
              </a:rPr>
              <a:t>Jkuat</a:t>
            </a:r>
            <a:r>
              <a:rPr lang="en-US" sz="4800" dirty="0" smtClean="0">
                <a:latin typeface="Times New Roman" panose="02020603050405020304" pitchFamily="18" charset="0"/>
                <a:cs typeface="Times New Roman" panose="02020603050405020304" pitchFamily="18" charset="0"/>
              </a:rPr>
              <a:t>, </a:t>
            </a:r>
            <a:r>
              <a:rPr lang="en-US" sz="4800" dirty="0" err="1" smtClean="0">
                <a:latin typeface="Times New Roman" panose="02020603050405020304" pitchFamily="18" charset="0"/>
                <a:cs typeface="Times New Roman" panose="02020603050405020304" pitchFamily="18" charset="0"/>
              </a:rPr>
              <a:t>Pwani</a:t>
            </a:r>
            <a:r>
              <a:rPr lang="en-US" sz="4800" dirty="0" smtClean="0">
                <a:latin typeface="Times New Roman" panose="02020603050405020304" pitchFamily="18" charset="0"/>
                <a:cs typeface="Times New Roman" panose="02020603050405020304" pitchFamily="18" charset="0"/>
              </a:rPr>
              <a:t> universities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8728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smtClean="0">
                <a:latin typeface="Times New Roman" panose="02020603050405020304" pitchFamily="18" charset="0"/>
                <a:cs typeface="Times New Roman" panose="02020603050405020304" pitchFamily="18" charset="0"/>
              </a:rPr>
              <a:t>COMMON TERMINOLOGIES IN RH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Abortion; </a:t>
            </a:r>
            <a:r>
              <a:rPr lang="en-US" sz="3600" dirty="0" smtClean="0">
                <a:latin typeface="Times New Roman" panose="02020603050405020304" pitchFamily="18" charset="0"/>
                <a:cs typeface="Times New Roman" panose="02020603050405020304" pitchFamily="18" charset="0"/>
              </a:rPr>
              <a:t>an expulsion of products of conception before 24 weeks gestation from the uterus through the birth canal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Adolescents; </a:t>
            </a:r>
            <a:r>
              <a:rPr lang="en-US" sz="3600" dirty="0" smtClean="0">
                <a:latin typeface="Times New Roman" panose="02020603050405020304" pitchFamily="18" charset="0"/>
                <a:cs typeface="Times New Roman" panose="02020603050405020304" pitchFamily="18" charset="0"/>
              </a:rPr>
              <a:t>persons aged between 10 and 19 years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Adolescent –friendly services; </a:t>
            </a:r>
            <a:r>
              <a:rPr lang="en-US" sz="3600" dirty="0" smtClean="0">
                <a:latin typeface="Times New Roman" panose="02020603050405020304" pitchFamily="18" charset="0"/>
                <a:cs typeface="Times New Roman" panose="02020603050405020304" pitchFamily="18" charset="0"/>
              </a:rPr>
              <a:t>sexual and Reproductive Health services delivered in ways responsive to specific needs, vulnerabilities and desires of the adolescents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5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z="3600" dirty="0" smtClean="0">
                <a:latin typeface="Times New Roman" panose="02020603050405020304" pitchFamily="18" charset="0"/>
                <a:cs typeface="Times New Roman" panose="02020603050405020304" pitchFamily="18" charset="0"/>
              </a:rPr>
              <a:t>During the 1960s, UNITED NATIONS POPULATION FUND(UNFPA) established with a mandate to raise awareness about population </a:t>
            </a:r>
            <a:r>
              <a:rPr lang="en-US" sz="3600" b="1" dirty="0" smtClean="0">
                <a:latin typeface="Times New Roman" panose="02020603050405020304" pitchFamily="18" charset="0"/>
                <a:cs typeface="Times New Roman" panose="02020603050405020304" pitchFamily="18" charset="0"/>
              </a:rPr>
              <a:t>“problems” </a:t>
            </a:r>
            <a:r>
              <a:rPr lang="en-US" sz="3600" dirty="0" smtClean="0">
                <a:latin typeface="Times New Roman" panose="02020603050405020304" pitchFamily="18" charset="0"/>
                <a:cs typeface="Times New Roman" panose="02020603050405020304" pitchFamily="18" charset="0"/>
              </a:rPr>
              <a:t>and to assist developing countries in Reproductive Health.</a:t>
            </a:r>
          </a:p>
          <a:p>
            <a:pPr marL="0" indent="0">
              <a:buNone/>
            </a:pPr>
            <a:r>
              <a:rPr lang="en-US" sz="3600" b="1" dirty="0" smtClean="0">
                <a:latin typeface="Times New Roman" panose="02020603050405020304" pitchFamily="18" charset="0"/>
                <a:cs typeface="Times New Roman" panose="02020603050405020304" pitchFamily="18" charset="0"/>
              </a:rPr>
              <a:t>• “standing room only”, </a:t>
            </a:r>
          </a:p>
          <a:p>
            <a:pPr marL="0" indent="0">
              <a:buNone/>
            </a:pPr>
            <a:r>
              <a:rPr lang="en-US" sz="3600" b="1" dirty="0" smtClean="0">
                <a:latin typeface="Times New Roman" panose="02020603050405020304" pitchFamily="18" charset="0"/>
                <a:cs typeface="Times New Roman" panose="02020603050405020304" pitchFamily="18" charset="0"/>
              </a:rPr>
              <a:t>• “population booms, </a:t>
            </a:r>
          </a:p>
          <a:p>
            <a:pPr marL="0" indent="0">
              <a:buNone/>
            </a:pPr>
            <a:r>
              <a:rPr lang="en-US" sz="3600" b="1" dirty="0" smtClean="0">
                <a:latin typeface="Times New Roman" panose="02020603050405020304" pitchFamily="18" charset="0"/>
                <a:cs typeface="Times New Roman" panose="02020603050405020304" pitchFamily="18" charset="0"/>
              </a:rPr>
              <a:t>• demographic entrapment” and </a:t>
            </a:r>
          </a:p>
          <a:p>
            <a:pPr marL="0" indent="0">
              <a:buNone/>
            </a:pPr>
            <a:r>
              <a:rPr lang="en-US" sz="3600" b="1" dirty="0" smtClean="0">
                <a:latin typeface="Times New Roman" panose="02020603050405020304" pitchFamily="18" charset="0"/>
                <a:cs typeface="Times New Roman" panose="02020603050405020304" pitchFamily="18" charset="0"/>
              </a:rPr>
              <a:t>• scarcity of food, water and renewable resources.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9493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9531" y="1600777"/>
            <a:ext cx="10432235" cy="4251384"/>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Antenatal care also known as prenatal care; </a:t>
            </a:r>
            <a:r>
              <a:rPr lang="en-US" sz="3600" dirty="0" smtClean="0">
                <a:latin typeface="Times New Roman" panose="02020603050405020304" pitchFamily="18" charset="0"/>
                <a:cs typeface="Times New Roman" panose="02020603050405020304" pitchFamily="18" charset="0"/>
              </a:rPr>
              <a:t>care given to a woman from the time of conception to the onset of </a:t>
            </a:r>
            <a:r>
              <a:rPr lang="en-US" sz="3600" dirty="0" err="1" smtClean="0">
                <a:latin typeface="Times New Roman" panose="02020603050405020304" pitchFamily="18" charset="0"/>
                <a:cs typeface="Times New Roman" panose="02020603050405020304" pitchFamily="18" charset="0"/>
              </a:rPr>
              <a:t>labour</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Child; </a:t>
            </a:r>
            <a:r>
              <a:rPr lang="en-US" sz="3600" dirty="0" smtClean="0">
                <a:latin typeface="Times New Roman" panose="02020603050405020304" pitchFamily="18" charset="0"/>
                <a:cs typeface="Times New Roman" panose="02020603050405020304" pitchFamily="18" charset="0"/>
              </a:rPr>
              <a:t>an individual who has not attained the age of 18 years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Fetus; </a:t>
            </a:r>
            <a:r>
              <a:rPr lang="en-US" sz="3600" dirty="0" smtClean="0">
                <a:latin typeface="Times New Roman" panose="02020603050405020304" pitchFamily="18" charset="0"/>
                <a:cs typeface="Times New Roman" panose="02020603050405020304" pitchFamily="18" charset="0"/>
              </a:rPr>
              <a:t>an unborn offspring from the embryo stage (end of 8th week after conception) until birth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Gravida; </a:t>
            </a:r>
            <a:r>
              <a:rPr lang="en-US" sz="3600" dirty="0" smtClean="0">
                <a:latin typeface="Times New Roman" panose="02020603050405020304" pitchFamily="18" charset="0"/>
                <a:cs typeface="Times New Roman" panose="02020603050405020304" pitchFamily="18" charset="0"/>
              </a:rPr>
              <a:t>number of pregnancies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020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75657" y="1600776"/>
            <a:ext cx="10406109" cy="4525935"/>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Gynaecology</a:t>
            </a:r>
            <a:r>
              <a:rPr lang="en-US" sz="36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is the medical practice dealing with the health of the female reproductive systems(vagina, uterus and ovaries) and the breasts. Outside medicine, the term means "the science of women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Midwifery; </a:t>
            </a:r>
            <a:r>
              <a:rPr lang="en-US" sz="3600" dirty="0" smtClean="0">
                <a:latin typeface="Times New Roman" panose="02020603050405020304" pitchFamily="18" charset="0"/>
                <a:cs typeface="Times New Roman" panose="02020603050405020304" pitchFamily="18" charset="0"/>
              </a:rPr>
              <a:t>a health science/profession that deals with pregnancy, childbirth and the postpartum period including care of the newborn, besides sexual and RH of women throughout their lives of disease or infirmity</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8436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Midwife; </a:t>
            </a:r>
            <a:r>
              <a:rPr lang="en-US" sz="3200" dirty="0" smtClean="0">
                <a:latin typeface="Times New Roman" panose="02020603050405020304" pitchFamily="18" charset="0"/>
                <a:cs typeface="Times New Roman" panose="02020603050405020304" pitchFamily="18" charset="0"/>
              </a:rPr>
              <a:t>a trained health professional who helps healthy women during pregnancy, </a:t>
            </a:r>
            <a:r>
              <a:rPr lang="en-US" sz="3200" dirty="0" err="1" smtClean="0">
                <a:latin typeface="Times New Roman" panose="02020603050405020304" pitchFamily="18" charset="0"/>
                <a:cs typeface="Times New Roman" panose="02020603050405020304" pitchFamily="18" charset="0"/>
              </a:rPr>
              <a:t>labour</a:t>
            </a:r>
            <a:r>
              <a:rPr lang="en-US" sz="3200" dirty="0" smtClean="0">
                <a:latin typeface="Times New Roman" panose="02020603050405020304" pitchFamily="18" charset="0"/>
                <a:cs typeface="Times New Roman" panose="02020603050405020304" pitchFamily="18" charset="0"/>
              </a:rPr>
              <a:t>, delivery and after the birth of their babies. Being with a woman-applies to both males and females </a:t>
            </a:r>
          </a:p>
          <a:p>
            <a:pPr marL="0" indent="0">
              <a:buNone/>
            </a:pP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Obstetrics; </a:t>
            </a:r>
            <a:r>
              <a:rPr lang="en-US" sz="3200" dirty="0" smtClean="0">
                <a:latin typeface="Times New Roman" panose="02020603050405020304" pitchFamily="18" charset="0"/>
                <a:cs typeface="Times New Roman" panose="02020603050405020304" pitchFamily="18" charset="0"/>
              </a:rPr>
              <a:t>a branch of medicine and surgery concerned with childbirth and care of women giving birth. A field of study concentrated on pregnancy, childbirth and postpartum period. </a:t>
            </a:r>
          </a:p>
          <a:p>
            <a:pPr marL="0" indent="0">
              <a:buNone/>
            </a:pPr>
            <a:r>
              <a:rPr lang="en-US"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Parity; </a:t>
            </a:r>
            <a:r>
              <a:rPr lang="en-US" sz="3200" dirty="0" smtClean="0">
                <a:latin typeface="Times New Roman" panose="02020603050405020304" pitchFamily="18" charset="0"/>
                <a:cs typeface="Times New Roman" panose="02020603050405020304" pitchFamily="18" charset="0"/>
              </a:rPr>
              <a:t>number of deliveries after 20 weeks gestation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3482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Pregnancy; </a:t>
            </a:r>
            <a:r>
              <a:rPr lang="en-US" sz="3600" dirty="0" smtClean="0">
                <a:latin typeface="Times New Roman" panose="02020603050405020304" pitchFamily="18" charset="0"/>
                <a:cs typeface="Times New Roman" panose="02020603050405020304" pitchFamily="18" charset="0"/>
              </a:rPr>
              <a:t>the period from conception to birth of a baby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Puerperium; </a:t>
            </a:r>
            <a:r>
              <a:rPr lang="en-US" sz="3600" dirty="0" smtClean="0">
                <a:latin typeface="Times New Roman" panose="02020603050405020304" pitchFamily="18" charset="0"/>
                <a:cs typeface="Times New Roman" panose="02020603050405020304" pitchFamily="18" charset="0"/>
              </a:rPr>
              <a:t>a time from delivery of the placenta throughout the first few weeks of delivery (6-8 weeks)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Reproductive health; </a:t>
            </a:r>
            <a:r>
              <a:rPr lang="en-US" sz="3600" dirty="0" smtClean="0">
                <a:latin typeface="Times New Roman" panose="02020603050405020304" pitchFamily="18" charset="0"/>
                <a:cs typeface="Times New Roman" panose="02020603050405020304" pitchFamily="18" charset="0"/>
              </a:rPr>
              <a:t>a state of complete physical, mental and social well-being and not merely the absence of diseases or infirmity in all matters relating to reproductive system, its functions and processes.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6581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38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In 1972, WHO established the Special Program of Research, Development and Research Training in Human Reproduction (HRP), whose mandate was;</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Focused on research into the development of new and improved methods of fertility regulation and</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Issues of safety and efficacy of existing methods.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94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4363</Words>
  <Application>Microsoft Office PowerPoint</Application>
  <PresentationFormat>Widescreen</PresentationFormat>
  <Paragraphs>293</Paragraphs>
  <Slides>84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84</vt:i4>
      </vt:variant>
    </vt:vector>
  </HeadingPairs>
  <TitlesOfParts>
    <vt:vector size="92" baseType="lpstr">
      <vt:lpstr>Arial</vt:lpstr>
      <vt:lpstr>Book Antiqua</vt:lpstr>
      <vt:lpstr>Broadway</vt:lpstr>
      <vt:lpstr>Calibri</vt:lpstr>
      <vt:lpstr>Calibri Light</vt:lpstr>
      <vt:lpstr>Times New Roman</vt:lpstr>
      <vt:lpstr>Wingdings</vt:lpstr>
      <vt:lpstr>Office Theme</vt:lpstr>
      <vt:lpstr>INTRODUCTION TO REPRODUCTIVE HEALTH AND  MIDWIFERY  </vt:lpstr>
      <vt:lpstr>PowerPoint Presentation</vt:lpstr>
      <vt:lpstr>PowerPoint Presentation</vt:lpstr>
      <vt:lpstr>                Objectives</vt:lpstr>
      <vt:lpstr>  INTRODUCTION </vt:lpstr>
      <vt:lpstr>           Reproductive health </vt:lpstr>
      <vt:lpstr>                   </vt:lpstr>
      <vt:lpstr>PowerPoint Presentation</vt:lpstr>
      <vt:lpstr>PowerPoint Presentation</vt:lpstr>
      <vt:lpstr>PowerPoint Presentation</vt:lpstr>
      <vt:lpstr>          INTERNATIONAL HUMAN RIGHT</vt:lpstr>
      <vt:lpstr>PowerPoint Presentation</vt:lpstr>
      <vt:lpstr>                    KENYA</vt:lpstr>
      <vt:lpstr>PowerPoint Presentation</vt:lpstr>
      <vt:lpstr>PowerPoint Presentation</vt:lpstr>
      <vt:lpstr>PowerPoint Presentation</vt:lpstr>
      <vt:lpstr>PowerPoint Presentation</vt:lpstr>
      <vt:lpstr>         Better health for woman/children</vt:lpstr>
      <vt:lpstr>PowerPoint Presentation</vt:lpstr>
      <vt:lpstr>PowerPoint Presentation</vt:lpstr>
      <vt:lpstr>PowerPoint Presentation</vt:lpstr>
      <vt:lpstr>PowerPoint Presentation</vt:lpstr>
      <vt:lpstr>PowerPoint Presentation</vt:lpstr>
      <vt:lpstr>             Pillars of Safe Motherhood </vt:lpstr>
      <vt:lpstr>   Why safe motherhood?</vt:lpstr>
      <vt:lpstr>PowerPoint Presentation</vt:lpstr>
      <vt:lpstr>     Pillars/Principles of safe motherhood </vt:lpstr>
      <vt:lpstr>PowerPoint Presentation</vt:lpstr>
      <vt:lpstr>PowerPoint Presentation</vt:lpstr>
      <vt:lpstr>PowerPoint Presentation</vt:lpstr>
      <vt:lpstr>PowerPoint Presentation</vt:lpstr>
      <vt:lpstr>PowerPoint Presentation</vt:lpstr>
      <vt:lpstr> Pillars/Principles of safe motherhood:</vt:lpstr>
      <vt:lpstr>           COMPONENTS OF RH </vt:lpstr>
      <vt:lpstr>PowerPoint Presentation</vt:lpstr>
      <vt:lpstr>        Essentials of safe motherhood</vt:lpstr>
      <vt:lpstr>  Millennium Development Goals (MDGs) </vt:lpstr>
      <vt:lpstr> The Eight Millennium Development Goals </vt:lpstr>
      <vt:lpstr>              The MDGs are inter-dependent </vt:lpstr>
      <vt:lpstr>The 2030 Agenda for Sustainable  Development</vt:lpstr>
      <vt:lpstr>                     SDGS </vt:lpstr>
      <vt:lpstr>                 Sustainable development goals </vt:lpstr>
      <vt:lpstr>PowerPoint Presentation</vt:lpstr>
      <vt:lpstr>PowerPoint Presentation</vt:lpstr>
      <vt:lpstr>Maternal &amp; Newborn Health Care in Kenya </vt:lpstr>
      <vt:lpstr>PowerPoint Presentation</vt:lpstr>
      <vt:lpstr>PowerPoint Presentation</vt:lpstr>
      <vt:lpstr>PowerPoint Presentation</vt:lpstr>
      <vt:lpstr>PowerPoint Presentation</vt:lpstr>
      <vt:lpstr>                   BEYOND ZERO </vt:lpstr>
      <vt:lpstr>PowerPoint Presentation</vt:lpstr>
      <vt:lpstr>PowerPoint Presentation</vt:lpstr>
      <vt:lpstr>PowerPoint Presentation</vt:lpstr>
      <vt:lpstr>PowerPoint Presentation</vt:lpstr>
      <vt:lpstr>Strengthening health systems for service equity </vt:lpstr>
      <vt:lpstr>PowerPoint Presentation</vt:lpstr>
      <vt:lpstr>PowerPoint Presentation</vt:lpstr>
      <vt:lpstr>Contribution to increasing service provision through the mobile clinics </vt:lpstr>
      <vt:lpstr>PowerPoint Presentation</vt:lpstr>
      <vt:lpstr>Promotion of Beyond Zero Initiative outside national borders </vt:lpstr>
      <vt:lpstr>           Galvanizing local philanthropists </vt:lpstr>
      <vt:lpstr>PowerPoint Presentation</vt:lpstr>
      <vt:lpstr>PowerPoint Presentation</vt:lpstr>
      <vt:lpstr>PowerPoint Presentation</vt:lpstr>
      <vt:lpstr>       HISTORY OF MIDWIFERY </vt:lpstr>
      <vt:lpstr>PowerPoint Presentation</vt:lpstr>
      <vt:lpstr>PowerPoint Presentation</vt:lpstr>
      <vt:lpstr>PowerPoint Presentation</vt:lpstr>
      <vt:lpstr>PowerPoint Presentation</vt:lpstr>
      <vt:lpstr>            MIDWIFERY IN KENYA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COMMON TERMINOLOGIES IN RH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REPRODUCTIVE HEALTH MIDWIFERY AND</dc:title>
  <dc:creator>jacob seremwo</dc:creator>
  <cp:lastModifiedBy>jacob seremwo</cp:lastModifiedBy>
  <cp:revision>26</cp:revision>
  <dcterms:created xsi:type="dcterms:W3CDTF">2020-11-19T16:58:50Z</dcterms:created>
  <dcterms:modified xsi:type="dcterms:W3CDTF">2020-11-20T06:47:14Z</dcterms:modified>
</cp:coreProperties>
</file>