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84" r:id="rId4"/>
    <p:sldId id="298" r:id="rId5"/>
    <p:sldId id="282" r:id="rId6"/>
    <p:sldId id="295" r:id="rId7"/>
    <p:sldId id="258" r:id="rId8"/>
    <p:sldId id="283" r:id="rId9"/>
    <p:sldId id="297" r:id="rId10"/>
    <p:sldId id="259" r:id="rId11"/>
    <p:sldId id="285" r:id="rId12"/>
    <p:sldId id="260" r:id="rId13"/>
    <p:sldId id="286" r:id="rId14"/>
    <p:sldId id="261" r:id="rId15"/>
    <p:sldId id="262" r:id="rId16"/>
    <p:sldId id="263" r:id="rId17"/>
    <p:sldId id="288" r:id="rId18"/>
    <p:sldId id="299" r:id="rId19"/>
    <p:sldId id="301" r:id="rId20"/>
    <p:sldId id="300" r:id="rId21"/>
    <p:sldId id="264" r:id="rId22"/>
    <p:sldId id="302" r:id="rId23"/>
    <p:sldId id="289" r:id="rId24"/>
    <p:sldId id="265" r:id="rId25"/>
    <p:sldId id="303" r:id="rId26"/>
    <p:sldId id="266" r:id="rId27"/>
    <p:sldId id="267" r:id="rId28"/>
    <p:sldId id="268" r:id="rId29"/>
    <p:sldId id="290" r:id="rId30"/>
    <p:sldId id="269" r:id="rId31"/>
    <p:sldId id="304" r:id="rId32"/>
    <p:sldId id="270" r:id="rId33"/>
    <p:sldId id="291" r:id="rId34"/>
    <p:sldId id="272" r:id="rId35"/>
    <p:sldId id="273" r:id="rId36"/>
    <p:sldId id="274" r:id="rId37"/>
    <p:sldId id="275" r:id="rId38"/>
    <p:sldId id="276" r:id="rId39"/>
    <p:sldId id="277" r:id="rId40"/>
    <p:sldId id="278" r:id="rId41"/>
    <p:sldId id="279" r:id="rId42"/>
    <p:sldId id="280" r:id="rId43"/>
    <p:sldId id="308" r:id="rId44"/>
    <p:sldId id="306" r:id="rId45"/>
    <p:sldId id="292" r:id="rId46"/>
    <p:sldId id="293" r:id="rId47"/>
    <p:sldId id="281" r:id="rId48"/>
    <p:sldId id="310" r:id="rId49"/>
    <p:sldId id="311" r:id="rId50"/>
    <p:sldId id="313" r:id="rId51"/>
    <p:sldId id="312"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2" d="100"/>
          <a:sy n="82" d="100"/>
        </p:scale>
        <p:origin x="94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AAE7A-1186-4925-8779-B36C919F1AC3}" type="datetimeFigureOut">
              <a:rPr lang="en-US" smtClean="0"/>
              <a:pPr/>
              <a:t>7/21/2017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D5C684-D6AA-4D49-B7F4-3BB507548DE4}" type="slidenum">
              <a:rPr lang="en-US" smtClean="0"/>
              <a:pPr/>
              <a:t>‹#›</a:t>
            </a:fld>
            <a:endParaRPr lang="en-US"/>
          </a:p>
        </p:txBody>
      </p:sp>
    </p:spTree>
    <p:extLst>
      <p:ext uri="{BB962C8B-B14F-4D97-AF65-F5344CB8AC3E}">
        <p14:creationId xmlns:p14="http://schemas.microsoft.com/office/powerpoint/2010/main" val="195310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3D6BAED-2A5D-4076-80F7-A29663F3639E}" type="datetime1">
              <a:rPr lang="en-US" smtClean="0"/>
              <a:pPr/>
              <a:t>7/21/2017</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97E1734-0324-4FC1-BF1F-FD6B427171EE}"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870739-706F-40B2-A69E-13CB785ED9C0}" type="datetime1">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E1734-0324-4FC1-BF1F-FD6B427171E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97E1734-0324-4FC1-BF1F-FD6B427171EE}"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89DEC5-A5D6-4B69-8885-272CCB94A478}" type="datetime1">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7C72531-5E69-44B6-80E9-3798758550B5}" type="datetime1">
              <a:rPr lang="en-US" smtClean="0"/>
              <a:pPr/>
              <a:t>7/21/2017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97E1734-0324-4FC1-BF1F-FD6B427171EE}"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790207C-3070-4997-8765-432C7D25D9FF}" type="datetime1">
              <a:rPr lang="en-US" smtClean="0"/>
              <a:pPr/>
              <a:t>7/21/2017</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97E1734-0324-4FC1-BF1F-FD6B427171EE}"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BF1D691-76B3-4173-B11C-B0E8CF807F16}" type="datetime1">
              <a:rPr lang="en-US" smtClean="0"/>
              <a:pPr/>
              <a:t>7/21/2017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E1734-0324-4FC1-BF1F-FD6B427171EE}"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62E18C8-41C3-4B95-B7F8-ED66CAEE2BDC}" type="datetime1">
              <a:rPr lang="en-US" smtClean="0"/>
              <a:pPr/>
              <a:t>7/21/2017</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97E1734-0324-4FC1-BF1F-FD6B427171EE}"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2A10E5-691D-4859-B84D-29414AFF145A}" type="datetime1">
              <a:rPr lang="en-US" smtClean="0"/>
              <a:pPr/>
              <a:t>7/21/2017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97E1734-0324-4FC1-BF1F-FD6B427171EE}"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75B327A-FD4B-4D6E-8308-BF0B049AC5E0}" type="datetime1">
              <a:rPr lang="en-US" smtClean="0"/>
              <a:pPr/>
              <a:t>7/21/2017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97E1734-0324-4FC1-BF1F-FD6B427171EE}"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97E1734-0324-4FC1-BF1F-FD6B427171EE}"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F7530EB-466D-49DE-BD12-7256F42B647E}" type="datetime1">
              <a:rPr lang="en-US" smtClean="0"/>
              <a:pPr/>
              <a:t>7/21/2017</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97E1734-0324-4FC1-BF1F-FD6B427171EE}"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915CF66-9146-4A47-9B19-57F7C3E5106D}" type="datetime1">
              <a:rPr lang="en-US" smtClean="0"/>
              <a:pPr/>
              <a:t>7/21/2017</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5A89508-BC64-4846-9835-C34888D6A12A}" type="datetime1">
              <a:rPr lang="en-US" smtClean="0"/>
              <a:pPr/>
              <a:t>7/21/2017</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97E1734-0324-4FC1-BF1F-FD6B427171EE}"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nlm.nih.gov/medlineplus/ency/article/003762.htm" TargetMode="External"/><Relationship Id="rId2" Type="http://schemas.openxmlformats.org/officeDocument/2006/relationships/hyperlink" Target="http://www.nlm.nih.gov/medlineplus/ency/article/003933.htm" TargetMode="External"/><Relationship Id="rId1" Type="http://schemas.openxmlformats.org/officeDocument/2006/relationships/slideLayout" Target="../slideLayouts/slideLayout2.xml"/><Relationship Id="rId4" Type="http://schemas.openxmlformats.org/officeDocument/2006/relationships/hyperlink" Target="http://www.nlm.nih.gov/medlineplus/ency/article/003744.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emedicinehealth.com/script/main/art.asp?articlekey=58939"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nlm.nih.gov/medlineplus/ency/article/001301.htm" TargetMode="External"/><Relationship Id="rId2" Type="http://schemas.openxmlformats.org/officeDocument/2006/relationships/hyperlink" Target="http://www.nlm.nih.gov/medlineplus/ency/article/000437.htm" TargetMode="External"/><Relationship Id="rId1" Type="http://schemas.openxmlformats.org/officeDocument/2006/relationships/slideLayout" Target="../slideLayouts/slideLayout2.xml"/><Relationship Id="rId6" Type="http://schemas.openxmlformats.org/officeDocument/2006/relationships/hyperlink" Target="http://www.nlm.nih.gov/medlineplus/ency/article/007218.htm" TargetMode="External"/><Relationship Id="rId5" Type="http://schemas.openxmlformats.org/officeDocument/2006/relationships/hyperlink" Target="http://www.nlm.nih.gov/medlineplus/ency/article/000039.htm" TargetMode="External"/><Relationship Id="rId4" Type="http://schemas.openxmlformats.org/officeDocument/2006/relationships/hyperlink" Target="http://www.nlm.nih.gov/medlineplus/ency/article/000680.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 </a:t>
            </a:r>
            <a:r>
              <a:rPr lang="en-US" dirty="0" err="1" smtClean="0"/>
              <a:t>collo</a:t>
            </a:r>
            <a:endParaRPr lang="en-US" dirty="0" smtClean="0"/>
          </a:p>
          <a:p>
            <a:endParaRPr lang="en-US" dirty="0"/>
          </a:p>
        </p:txBody>
      </p:sp>
      <p:sp>
        <p:nvSpPr>
          <p:cNvPr id="2" name="Title 1"/>
          <p:cNvSpPr>
            <a:spLocks noGrp="1"/>
          </p:cNvSpPr>
          <p:nvPr>
            <p:ph type="ctrTitle"/>
          </p:nvPr>
        </p:nvSpPr>
        <p:spPr/>
        <p:txBody>
          <a:bodyPr/>
          <a:lstStyle/>
          <a:p>
            <a:r>
              <a:rPr lang="en-US" dirty="0" smtClean="0"/>
              <a:t>COMMON MEDICAL SURGICAL CONDITIONS</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ABSCESSES / FURUNCLES </a:t>
            </a:r>
            <a:r>
              <a:rPr lang="en-US" b="1" dirty="0" smtClean="0"/>
              <a:t>(BOILS) </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b="1" dirty="0"/>
              <a:t>An abscess </a:t>
            </a:r>
            <a:r>
              <a:rPr lang="en-US" dirty="0"/>
              <a:t>is an acute inflammatory condition surrounding a hair follicle, with pus and one opening for drainage</a:t>
            </a:r>
            <a:r>
              <a:rPr lang="en-US" dirty="0" smtClean="0"/>
              <a:t>.</a:t>
            </a:r>
          </a:p>
          <a:p>
            <a:r>
              <a:rPr lang="en-US" b="1" dirty="0" smtClean="0"/>
              <a:t>A furuncle </a:t>
            </a:r>
            <a:r>
              <a:rPr lang="en-US" dirty="0" smtClean="0"/>
              <a:t>is an acute inflammation arising deep in one or more hair follicles  and spreading into the surrounding dermis.</a:t>
            </a:r>
          </a:p>
          <a:p>
            <a:r>
              <a:rPr lang="en-US" dirty="0" smtClean="0"/>
              <a:t>More prevalent to areas subject to irritation, pressure, friction, and excessive perspiration such as the back of the neck, </a:t>
            </a:r>
            <a:r>
              <a:rPr lang="en-US" dirty="0" err="1" smtClean="0"/>
              <a:t>axilla</a:t>
            </a:r>
            <a:r>
              <a:rPr lang="en-US" dirty="0" smtClean="0"/>
              <a:t> and the buttocks.</a:t>
            </a:r>
            <a:endParaRPr lang="en-US" dirty="0"/>
          </a:p>
          <a:p>
            <a:pPr lvl="0"/>
            <a:r>
              <a:rPr lang="en-US" b="1" dirty="0"/>
              <a:t>Cause</a:t>
            </a:r>
            <a:r>
              <a:rPr lang="en-US" dirty="0"/>
              <a:t>:  Staphylococcal </a:t>
            </a:r>
            <a:r>
              <a:rPr lang="en-US" dirty="0" err="1"/>
              <a:t>pyogens</a:t>
            </a:r>
            <a:endParaRPr lang="en-US" dirty="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10</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sz="quarter" idx="1"/>
          </p:nvPr>
        </p:nvSpPr>
        <p:spPr/>
        <p:txBody>
          <a:bodyPr>
            <a:normAutofit/>
          </a:bodyPr>
          <a:lstStyle/>
          <a:p>
            <a:pPr lvl="0"/>
            <a:r>
              <a:rPr lang="en-US" dirty="0" smtClean="0"/>
              <a:t>Localized itching pimple which increases in size</a:t>
            </a:r>
          </a:p>
          <a:p>
            <a:pPr lvl="0"/>
            <a:r>
              <a:rPr lang="en-US" dirty="0" smtClean="0"/>
              <a:t>Surrounding area becomes hardened and painful</a:t>
            </a:r>
          </a:p>
          <a:p>
            <a:pPr lvl="0"/>
            <a:r>
              <a:rPr lang="en-US" dirty="0" smtClean="0"/>
              <a:t> pus forms, a yellow discharge occurs,</a:t>
            </a:r>
          </a:p>
          <a:p>
            <a:pPr lvl="0"/>
            <a:r>
              <a:rPr lang="en-US" dirty="0" smtClean="0"/>
              <a:t>sloughing is replaced by granulation tissue as healing commences.</a:t>
            </a:r>
          </a:p>
          <a:p>
            <a:pPr lvl="0"/>
            <a:r>
              <a:rPr lang="en-US" dirty="0" smtClean="0"/>
              <a:t> If healing / resolution occurs without pus, it is known as a `blind boil`.</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CARBUNCLE</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dirty="0"/>
              <a:t>This is a large number of abscesses / boils close together in a mass due to infection of multiple hair follicles especially at the back of the neck (NB&gt;  Diabetics are prone) </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Management for boils and </a:t>
            </a:r>
            <a:r>
              <a:rPr lang="en-US" dirty="0" err="1" smtClean="0"/>
              <a:t>Cabuncles</a:t>
            </a:r>
            <a:endParaRPr lang="en-US" dirty="0"/>
          </a:p>
        </p:txBody>
      </p:sp>
      <p:sp>
        <p:nvSpPr>
          <p:cNvPr id="3" name="Content Placeholder 2"/>
          <p:cNvSpPr>
            <a:spLocks noGrp="1"/>
          </p:cNvSpPr>
          <p:nvPr>
            <p:ph sz="quarter" idx="1"/>
          </p:nvPr>
        </p:nvSpPr>
        <p:spPr/>
        <p:txBody>
          <a:bodyPr/>
          <a:lstStyle/>
          <a:p>
            <a:pPr lvl="0"/>
            <a:r>
              <a:rPr lang="en-US" dirty="0" smtClean="0"/>
              <a:t>Urine is tested for sugar</a:t>
            </a:r>
          </a:p>
          <a:p>
            <a:pPr lvl="0"/>
            <a:r>
              <a:rPr lang="en-US" dirty="0" smtClean="0"/>
              <a:t> if present, administration of insulin</a:t>
            </a:r>
          </a:p>
          <a:p>
            <a:pPr lvl="0"/>
            <a:r>
              <a:rPr lang="en-US" dirty="0" smtClean="0"/>
              <a:t>administration of appropriate antibiotics</a:t>
            </a:r>
          </a:p>
          <a:p>
            <a:pPr lvl="0"/>
            <a:r>
              <a:rPr lang="en-US" dirty="0" smtClean="0"/>
              <a:t> if pus is present, incision and drainage</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13</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SUBCUTANEOUS ABSCESS</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This is a frequent complication of </a:t>
            </a:r>
            <a:r>
              <a:rPr lang="en-US" dirty="0" err="1"/>
              <a:t>cellulitis</a:t>
            </a:r>
            <a:endParaRPr lang="en-US" dirty="0"/>
          </a:p>
          <a:p>
            <a:pPr lvl="0"/>
            <a:r>
              <a:rPr lang="en-US" b="1" dirty="0"/>
              <a:t>Signs and symptoms: </a:t>
            </a:r>
            <a:r>
              <a:rPr lang="en-US" dirty="0"/>
              <a:t>Classical signs and symptoms of inflammation are present (see </a:t>
            </a:r>
            <a:r>
              <a:rPr lang="en-US" dirty="0" err="1"/>
              <a:t>cellulitis</a:t>
            </a:r>
            <a:r>
              <a:rPr lang="en-US" dirty="0"/>
              <a:t>) </a:t>
            </a:r>
          </a:p>
          <a:p>
            <a:pPr lvl="0"/>
            <a:r>
              <a:rPr lang="en-US" b="1" dirty="0"/>
              <a:t>Treatment: </a:t>
            </a:r>
            <a:r>
              <a:rPr lang="en-US" dirty="0"/>
              <a:t>as above</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14</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LYMPHANGITIS AND LYMPHADENITIS</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r>
              <a:rPr lang="en-US" b="1" dirty="0"/>
              <a:t>LYMPHANGITIS</a:t>
            </a:r>
            <a:endParaRPr lang="en-US" dirty="0"/>
          </a:p>
          <a:p>
            <a:r>
              <a:rPr lang="en-US" dirty="0" smtClean="0"/>
              <a:t>Inflammation </a:t>
            </a:r>
            <a:r>
              <a:rPr lang="en-US" dirty="0"/>
              <a:t>of the lymphatic vessels between the site of infection and the regional lymph glands, </a:t>
            </a:r>
            <a:r>
              <a:rPr lang="en-US" dirty="0" smtClean="0"/>
              <a:t>with characteristic </a:t>
            </a:r>
            <a:r>
              <a:rPr lang="en-US" dirty="0"/>
              <a:t>red lines e.g. on the arm or leg of a patient suffering from a septic finger or toe. </a:t>
            </a:r>
          </a:p>
          <a:p>
            <a:r>
              <a:rPr lang="en-US" dirty="0"/>
              <a:t>Recurrent episodes of </a:t>
            </a:r>
            <a:r>
              <a:rPr lang="en-US" dirty="0" err="1"/>
              <a:t>lymphangitis</a:t>
            </a:r>
            <a:r>
              <a:rPr lang="en-US" dirty="0"/>
              <a:t> are associated with progressive lymph-edema due to obstructed lymph drainage preventing protein molecules from returning to the circulation from the interstitial fluid.</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LYMPHADENITIS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r>
              <a:rPr lang="en-US" dirty="0" smtClean="0"/>
              <a:t>Is </a:t>
            </a:r>
            <a:r>
              <a:rPr lang="en-US" dirty="0"/>
              <a:t>inflammation of the lymph nodes (glands) or invasion by microorganisms carried through the lymphatic vessels which become enlarged, swollen and tender (i.e. acute lymphadenitis) or may </a:t>
            </a:r>
            <a:r>
              <a:rPr lang="en-US" dirty="0" err="1"/>
              <a:t>necrose</a:t>
            </a:r>
            <a:r>
              <a:rPr lang="en-US" dirty="0"/>
              <a:t> to form an abscess (i.e. </a:t>
            </a:r>
            <a:r>
              <a:rPr lang="en-US" dirty="0" err="1"/>
              <a:t>suppurative</a:t>
            </a:r>
            <a:r>
              <a:rPr lang="en-US" dirty="0"/>
              <a:t> lymphadenitis</a:t>
            </a:r>
            <a:r>
              <a:rPr lang="en-US" dirty="0" smtClean="0"/>
              <a:t>).</a:t>
            </a:r>
          </a:p>
          <a:p>
            <a:r>
              <a:rPr lang="en-US" dirty="0" err="1" smtClean="0"/>
              <a:t>Lymphangitis</a:t>
            </a:r>
            <a:r>
              <a:rPr lang="en-US" dirty="0" smtClean="0"/>
              <a:t> may be a sign that a skin infection is getting worse.</a:t>
            </a:r>
            <a:endParaRPr lang="en-US" dirty="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b="1" dirty="0" smtClean="0"/>
              <a:t>Common sites: </a:t>
            </a:r>
            <a:r>
              <a:rPr lang="en-US" dirty="0" smtClean="0"/>
              <a:t>The neck – from face, mouth, tongue and scalp; the </a:t>
            </a:r>
            <a:r>
              <a:rPr lang="en-US" dirty="0" err="1" smtClean="0"/>
              <a:t>axilla</a:t>
            </a:r>
            <a:r>
              <a:rPr lang="en-US" dirty="0" smtClean="0"/>
              <a:t> – from breast and upper limb; the groin – from lower limb, groin and perineum.</a:t>
            </a:r>
          </a:p>
          <a:p>
            <a:pPr lvl="0"/>
            <a:r>
              <a:rPr lang="en-US" b="1" dirty="0" smtClean="0"/>
              <a:t>Cause: </a:t>
            </a:r>
            <a:r>
              <a:rPr lang="en-US" dirty="0" smtClean="0"/>
              <a:t>Hemolytic streptococcus</a:t>
            </a:r>
            <a:endParaRPr lang="en-US" b="1" dirty="0" smtClean="0"/>
          </a:p>
          <a:p>
            <a:r>
              <a:rPr lang="en-US" b="1" dirty="0" smtClean="0"/>
              <a:t>After acute attacks, an elastic compression stocking or sleeve should be worn</a:t>
            </a:r>
            <a:r>
              <a:rPr lang="en-US" dirty="0" smtClean="0"/>
              <a:t> on affected extremity for several months to prevent long term edema.</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17</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Chills</a:t>
            </a:r>
          </a:p>
          <a:p>
            <a:r>
              <a:rPr lang="en-US" dirty="0" smtClean="0"/>
              <a:t>Enlarged and tender lymph nodes (glands) -- usually in the elbow, armpit, or groin</a:t>
            </a:r>
          </a:p>
          <a:p>
            <a:r>
              <a:rPr lang="en-US" dirty="0" smtClean="0"/>
              <a:t>Fever</a:t>
            </a:r>
          </a:p>
          <a:p>
            <a:r>
              <a:rPr lang="en-US" dirty="0" smtClean="0"/>
              <a:t>General ill feeling (malaise)</a:t>
            </a:r>
          </a:p>
          <a:p>
            <a:r>
              <a:rPr lang="en-US" dirty="0" smtClean="0"/>
              <a:t>Headache</a:t>
            </a:r>
          </a:p>
          <a:p>
            <a:r>
              <a:rPr lang="en-US" dirty="0" smtClean="0"/>
              <a:t>Loss of appetite</a:t>
            </a:r>
          </a:p>
          <a:p>
            <a:r>
              <a:rPr lang="en-US" dirty="0" smtClean="0"/>
              <a:t>Muscle aches</a:t>
            </a:r>
          </a:p>
          <a:p>
            <a:r>
              <a:rPr lang="en-US" dirty="0" smtClean="0"/>
              <a:t>Red streaks from the infected area to the armpit or groin (may be faint or obvious)</a:t>
            </a:r>
          </a:p>
          <a:p>
            <a:r>
              <a:rPr lang="en-US" dirty="0" smtClean="0"/>
              <a:t>Throbbing pain along the affected area</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18</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a:t>
            </a:r>
            <a:endParaRPr lang="en-US" dirty="0"/>
          </a:p>
        </p:txBody>
      </p:sp>
      <p:sp>
        <p:nvSpPr>
          <p:cNvPr id="3" name="Content Placeholder 2"/>
          <p:cNvSpPr>
            <a:spLocks noGrp="1"/>
          </p:cNvSpPr>
          <p:nvPr>
            <p:ph sz="quarter" idx="1"/>
          </p:nvPr>
        </p:nvSpPr>
        <p:spPr/>
        <p:txBody>
          <a:bodyPr/>
          <a:lstStyle/>
          <a:p>
            <a:r>
              <a:rPr lang="en-US" dirty="0" smtClean="0"/>
              <a:t>History taking</a:t>
            </a:r>
          </a:p>
          <a:p>
            <a:r>
              <a:rPr lang="en-US" dirty="0" smtClean="0"/>
              <a:t>Perform a physical exam, which includes feeling your lymph nodes. </a:t>
            </a:r>
          </a:p>
          <a:p>
            <a:r>
              <a:rPr lang="en-US" dirty="0" smtClean="0"/>
              <a:t>Look for signs of injury around swollen lymph nodes.</a:t>
            </a:r>
          </a:p>
          <a:p>
            <a:r>
              <a:rPr lang="en-US" dirty="0" smtClean="0"/>
              <a:t>A </a:t>
            </a:r>
            <a:r>
              <a:rPr lang="en-US" dirty="0" smtClean="0">
                <a:hlinkClick r:id="rId2"/>
              </a:rPr>
              <a:t>biopsy</a:t>
            </a:r>
            <a:r>
              <a:rPr lang="en-US" dirty="0" smtClean="0"/>
              <a:t> and </a:t>
            </a:r>
            <a:r>
              <a:rPr lang="en-US" dirty="0" smtClean="0">
                <a:hlinkClick r:id="rId3"/>
              </a:rPr>
              <a:t>culture</a:t>
            </a:r>
            <a:r>
              <a:rPr lang="en-US" dirty="0" smtClean="0"/>
              <a:t> of the affected area may reveal the cause of the inflammation.</a:t>
            </a:r>
          </a:p>
          <a:p>
            <a:r>
              <a:rPr lang="en-US" dirty="0" smtClean="0"/>
              <a:t> A </a:t>
            </a:r>
            <a:r>
              <a:rPr lang="en-US" dirty="0" smtClean="0">
                <a:hlinkClick r:id="rId4"/>
              </a:rPr>
              <a:t>blood culture</a:t>
            </a:r>
            <a:r>
              <a:rPr lang="en-US" dirty="0" smtClean="0"/>
              <a:t> may be done to see if the infection has spread to the blood.</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19</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CELLULITIS</a:t>
            </a:r>
            <a:endParaRPr lang="en-US" dirty="0"/>
          </a:p>
        </p:txBody>
      </p:sp>
      <p:sp>
        <p:nvSpPr>
          <p:cNvPr id="3" name="Content Placeholder 2"/>
          <p:cNvSpPr>
            <a:spLocks noGrp="1"/>
          </p:cNvSpPr>
          <p:nvPr>
            <p:ph sz="quarter" idx="1"/>
          </p:nvPr>
        </p:nvSpPr>
        <p:spPr/>
        <p:txBody>
          <a:bodyPr>
            <a:normAutofit/>
          </a:bodyPr>
          <a:lstStyle/>
          <a:p>
            <a:r>
              <a:rPr lang="en-US" dirty="0"/>
              <a:t>This is direct spread of infection </a:t>
            </a:r>
            <a:r>
              <a:rPr lang="en-US" dirty="0" smtClean="0"/>
              <a:t>of </a:t>
            </a:r>
            <a:r>
              <a:rPr lang="en-US" dirty="0"/>
              <a:t>the tissues in the extracellular spaces.</a:t>
            </a:r>
          </a:p>
          <a:p>
            <a:pPr lvl="0">
              <a:buNone/>
            </a:pPr>
            <a:r>
              <a:rPr lang="en-US" b="1" dirty="0"/>
              <a:t>Cause</a:t>
            </a:r>
            <a:r>
              <a:rPr lang="en-US" dirty="0"/>
              <a:t>: </a:t>
            </a:r>
            <a:endParaRPr lang="en-US" dirty="0" smtClean="0"/>
          </a:p>
          <a:p>
            <a:pPr lvl="0"/>
            <a:r>
              <a:rPr lang="en-US" dirty="0" smtClean="0"/>
              <a:t>Bacteria </a:t>
            </a:r>
            <a:r>
              <a:rPr lang="en-US" dirty="0"/>
              <a:t>which release toxins into the subcutaneous </a:t>
            </a:r>
            <a:r>
              <a:rPr lang="en-US" dirty="0" smtClean="0"/>
              <a:t>tissues, </a:t>
            </a:r>
            <a:r>
              <a:rPr lang="en-US" dirty="0" smtClean="0">
                <a:solidFill>
                  <a:srgbClr val="FF0000"/>
                </a:solidFill>
              </a:rPr>
              <a:t>streptococci and staphylococcus.</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E97E1734-0324-4FC1-BF1F-FD6B427171EE}" type="slidenum">
              <a:rPr lang="en-US" smtClean="0"/>
              <a:pPr/>
              <a:t>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sz="quarter" idx="1"/>
          </p:nvPr>
        </p:nvSpPr>
        <p:spPr/>
        <p:txBody>
          <a:bodyPr/>
          <a:lstStyle/>
          <a:p>
            <a:r>
              <a:rPr lang="en-US" dirty="0" smtClean="0"/>
              <a:t>Antibiotics to treat any infection</a:t>
            </a:r>
          </a:p>
          <a:p>
            <a:r>
              <a:rPr lang="en-US" dirty="0" smtClean="0"/>
              <a:t>Pain medicine to control pain</a:t>
            </a:r>
          </a:p>
          <a:p>
            <a:r>
              <a:rPr lang="en-US" dirty="0" smtClean="0"/>
              <a:t>Anti-inflammatory medicines to reduce inflammation and swelling</a:t>
            </a:r>
          </a:p>
          <a:p>
            <a:r>
              <a:rPr lang="en-US" dirty="0" smtClean="0"/>
              <a:t>Warm, moist compresses to reduce inflammation and pain</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20</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BACTEREMIA</a:t>
            </a:r>
            <a:endParaRPr lang="en-US" dirty="0"/>
          </a:p>
        </p:txBody>
      </p:sp>
      <p:sp>
        <p:nvSpPr>
          <p:cNvPr id="3" name="Content Placeholder 2"/>
          <p:cNvSpPr>
            <a:spLocks noGrp="1"/>
          </p:cNvSpPr>
          <p:nvPr>
            <p:ph sz="quarter" idx="1"/>
          </p:nvPr>
        </p:nvSpPr>
        <p:spPr/>
        <p:txBody>
          <a:bodyPr>
            <a:normAutofit fontScale="85000" lnSpcReduction="10000"/>
          </a:bodyPr>
          <a:lstStyle/>
          <a:p>
            <a:pPr>
              <a:buNone/>
            </a:pPr>
            <a:r>
              <a:rPr lang="en-US" b="1" dirty="0" smtClean="0"/>
              <a:t>	Definition</a:t>
            </a:r>
          </a:p>
          <a:p>
            <a:r>
              <a:rPr lang="en-US" dirty="0" smtClean="0"/>
              <a:t> </a:t>
            </a:r>
            <a:r>
              <a:rPr lang="en-US" dirty="0"/>
              <a:t>L</a:t>
            </a:r>
            <a:r>
              <a:rPr lang="en-US" dirty="0" smtClean="0"/>
              <a:t>aboratory </a:t>
            </a:r>
            <a:r>
              <a:rPr lang="en-US" dirty="0"/>
              <a:t>proven presence of bacteria in the bloodstream.</a:t>
            </a:r>
          </a:p>
          <a:p>
            <a:pPr lvl="0"/>
            <a:r>
              <a:rPr lang="en-US" b="1" dirty="0" smtClean="0"/>
              <a:t>Causative organism: </a:t>
            </a:r>
            <a:r>
              <a:rPr lang="en-US" dirty="0"/>
              <a:t>Mainly staphylococcal</a:t>
            </a:r>
            <a:endParaRPr lang="en-US" b="1" dirty="0"/>
          </a:p>
          <a:p>
            <a:pPr lvl="0"/>
            <a:r>
              <a:rPr lang="en-US" b="1" dirty="0" smtClean="0"/>
              <a:t>Causes</a:t>
            </a:r>
            <a:endParaRPr lang="en-US" dirty="0" smtClean="0"/>
          </a:p>
          <a:p>
            <a:pPr lvl="0"/>
            <a:r>
              <a:rPr lang="en-US" dirty="0" err="1" smtClean="0"/>
              <a:t>Nosocomial</a:t>
            </a:r>
            <a:r>
              <a:rPr lang="en-US" dirty="0" smtClean="0"/>
              <a:t> infections</a:t>
            </a:r>
          </a:p>
          <a:p>
            <a:pPr lvl="0"/>
            <a:r>
              <a:rPr lang="en-US" dirty="0" smtClean="0"/>
              <a:t> </a:t>
            </a:r>
            <a:r>
              <a:rPr lang="en-US" dirty="0"/>
              <a:t>Vascular access device (</a:t>
            </a:r>
            <a:r>
              <a:rPr lang="en-US" dirty="0" smtClean="0"/>
              <a:t>VAD) short </a:t>
            </a:r>
            <a:r>
              <a:rPr lang="en-US" dirty="0"/>
              <a:t>or long </a:t>
            </a:r>
            <a:r>
              <a:rPr lang="en-US" dirty="0" smtClean="0"/>
              <a:t>term</a:t>
            </a:r>
          </a:p>
          <a:p>
            <a:pPr lvl="0"/>
            <a:r>
              <a:rPr lang="en-US" dirty="0" smtClean="0"/>
              <a:t>Contamination </a:t>
            </a:r>
            <a:r>
              <a:rPr lang="en-US" dirty="0"/>
              <a:t>can occur from the patient`s own </a:t>
            </a:r>
            <a:r>
              <a:rPr lang="en-US" dirty="0" smtClean="0"/>
              <a:t>flora </a:t>
            </a:r>
            <a:r>
              <a:rPr lang="en-US" dirty="0"/>
              <a:t>access to exterior of a </a:t>
            </a:r>
            <a:r>
              <a:rPr lang="en-US" dirty="0" err="1"/>
              <a:t>cannula</a:t>
            </a:r>
            <a:r>
              <a:rPr lang="en-US" dirty="0"/>
              <a:t> / </a:t>
            </a:r>
            <a:r>
              <a:rPr lang="en-US" dirty="0" err="1"/>
              <a:t>brannula</a:t>
            </a:r>
            <a:r>
              <a:rPr lang="en-US" dirty="0"/>
              <a:t> during manipulation: </a:t>
            </a:r>
            <a:endParaRPr lang="en-US" dirty="0" smtClean="0"/>
          </a:p>
          <a:p>
            <a:pPr lvl="0"/>
            <a:r>
              <a:rPr lang="en-US" dirty="0" smtClean="0"/>
              <a:t>Contaminated </a:t>
            </a:r>
            <a:r>
              <a:rPr lang="en-US" dirty="0"/>
              <a:t>intravenous fluids</a:t>
            </a:r>
            <a:r>
              <a:rPr lang="en-US" dirty="0" smtClean="0"/>
              <a:t>.</a:t>
            </a:r>
          </a:p>
          <a:p>
            <a:pPr lvl="0"/>
            <a:r>
              <a:rPr lang="en-US" dirty="0" smtClean="0"/>
              <a:t>Indwelling </a:t>
            </a:r>
            <a:r>
              <a:rPr lang="en-US" dirty="0" err="1" smtClean="0"/>
              <a:t>catherters</a:t>
            </a:r>
            <a:r>
              <a:rPr lang="en-US" dirty="0" smtClean="0"/>
              <a:t>.</a:t>
            </a:r>
          </a:p>
          <a:p>
            <a:pPr lvl="0"/>
            <a:r>
              <a:rPr lang="en-US" dirty="0" smtClean="0"/>
              <a:t>Dental procedures( occasionally can be caused by tooth brushing)</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a:t>
            </a:r>
            <a:endParaRPr lang="en-US" dirty="0"/>
          </a:p>
        </p:txBody>
      </p:sp>
      <p:sp>
        <p:nvSpPr>
          <p:cNvPr id="3" name="Content Placeholder 2"/>
          <p:cNvSpPr>
            <a:spLocks noGrp="1"/>
          </p:cNvSpPr>
          <p:nvPr>
            <p:ph sz="quarter" idx="1"/>
          </p:nvPr>
        </p:nvSpPr>
        <p:spPr/>
        <p:txBody>
          <a:bodyPr/>
          <a:lstStyle/>
          <a:p>
            <a:r>
              <a:rPr lang="en-US" dirty="0" smtClean="0"/>
              <a:t>Compete blood count</a:t>
            </a:r>
          </a:p>
          <a:p>
            <a:r>
              <a:rPr lang="en-US" dirty="0" smtClean="0"/>
              <a:t>Blood culture</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a:t>
            </a:r>
            <a:endParaRPr lang="en-US" dirty="0"/>
          </a:p>
        </p:txBody>
      </p:sp>
      <p:sp>
        <p:nvSpPr>
          <p:cNvPr id="3" name="Content Placeholder 2"/>
          <p:cNvSpPr>
            <a:spLocks noGrp="1"/>
          </p:cNvSpPr>
          <p:nvPr>
            <p:ph sz="quarter" idx="1"/>
          </p:nvPr>
        </p:nvSpPr>
        <p:spPr/>
        <p:txBody>
          <a:bodyPr>
            <a:normAutofit/>
          </a:bodyPr>
          <a:lstStyle/>
          <a:p>
            <a:r>
              <a:rPr lang="en-US" dirty="0" smtClean="0"/>
              <a:t>Washing of hands and asepsis during procedures; for central catheter insertion, full surgical technique – face mask, scrubbing, gowning, gloving and draping of patient</a:t>
            </a:r>
          </a:p>
          <a:p>
            <a:r>
              <a:rPr lang="en-US" dirty="0" smtClean="0"/>
              <a:t>Disinfection of skin with </a:t>
            </a:r>
            <a:r>
              <a:rPr lang="en-US" dirty="0" err="1" smtClean="0"/>
              <a:t>chlorhexidine</a:t>
            </a:r>
            <a:r>
              <a:rPr lang="en-US" dirty="0" smtClean="0"/>
              <a:t> </a:t>
            </a:r>
            <a:r>
              <a:rPr lang="en-US" dirty="0" err="1" smtClean="0"/>
              <a:t>gluconate</a:t>
            </a:r>
            <a:r>
              <a:rPr lang="en-US" dirty="0" smtClean="0"/>
              <a:t> (</a:t>
            </a:r>
            <a:r>
              <a:rPr lang="en-US" dirty="0" err="1" smtClean="0"/>
              <a:t>hibitane</a:t>
            </a:r>
            <a:r>
              <a:rPr lang="en-US" dirty="0" smtClean="0"/>
              <a:t>) </a:t>
            </a:r>
            <a:r>
              <a:rPr lang="en-US" dirty="0" err="1" smtClean="0"/>
              <a:t>povidone</a:t>
            </a:r>
            <a:r>
              <a:rPr lang="en-US" dirty="0" smtClean="0"/>
              <a:t> </a:t>
            </a:r>
            <a:r>
              <a:rPr lang="en-US" dirty="0" smtClean="0"/>
              <a:t>iodine or alcohol; gauze dressings used should be sterile and sealed along the entire perimeter.</a:t>
            </a:r>
          </a:p>
          <a:p>
            <a:r>
              <a:rPr lang="en-US" dirty="0" smtClean="0"/>
              <a:t>Give antibiotic before surgical procedures </a:t>
            </a:r>
            <a:r>
              <a:rPr lang="en-US" dirty="0" err="1" smtClean="0"/>
              <a:t>ie</a:t>
            </a:r>
            <a:r>
              <a:rPr lang="en-US" dirty="0" smtClean="0"/>
              <a:t> dental procedures</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23</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fontScale="92500"/>
          </a:bodyPr>
          <a:lstStyle/>
          <a:p>
            <a:r>
              <a:rPr lang="en-US" b="1" dirty="0"/>
              <a:t>Indications that patient </a:t>
            </a:r>
            <a:r>
              <a:rPr lang="en-US" b="1" dirty="0" smtClean="0"/>
              <a:t>has  VAD </a:t>
            </a:r>
            <a:r>
              <a:rPr lang="en-US" b="1" dirty="0" err="1" smtClean="0"/>
              <a:t>Bacteremia</a:t>
            </a:r>
            <a:r>
              <a:rPr lang="en-US" b="1" dirty="0" smtClean="0"/>
              <a:t>  </a:t>
            </a:r>
            <a:endParaRPr lang="en-US" dirty="0"/>
          </a:p>
          <a:p>
            <a:pPr lvl="0"/>
            <a:r>
              <a:rPr lang="en-US" dirty="0" err="1"/>
              <a:t>Brannula</a:t>
            </a:r>
            <a:r>
              <a:rPr lang="en-US" dirty="0"/>
              <a:t> /</a:t>
            </a:r>
            <a:r>
              <a:rPr lang="en-US" dirty="0" err="1"/>
              <a:t>cannula</a:t>
            </a:r>
            <a:r>
              <a:rPr lang="en-US" dirty="0"/>
              <a:t> in situ, patient appears septic but has no obvious reason to suggest sepsis</a:t>
            </a:r>
          </a:p>
          <a:p>
            <a:pPr lvl="0"/>
            <a:r>
              <a:rPr lang="en-US" dirty="0"/>
              <a:t>Vascular line insertion site is red, swollen or draining pus</a:t>
            </a:r>
          </a:p>
          <a:p>
            <a:pPr lvl="0"/>
            <a:r>
              <a:rPr lang="en-US" dirty="0"/>
              <a:t>Patient has an IV line at onset of sepsis</a:t>
            </a:r>
          </a:p>
          <a:p>
            <a:pPr lvl="0"/>
            <a:r>
              <a:rPr lang="en-US" dirty="0"/>
              <a:t>No infection at another body site</a:t>
            </a:r>
          </a:p>
          <a:p>
            <a:pPr lvl="0"/>
            <a:r>
              <a:rPr lang="en-US" dirty="0"/>
              <a:t>Infection is caused by common skin </a:t>
            </a:r>
            <a:r>
              <a:rPr lang="en-US" dirty="0" err="1" smtClean="0"/>
              <a:t>organims</a:t>
            </a:r>
            <a:r>
              <a:rPr lang="en-US" dirty="0" smtClean="0"/>
              <a:t> </a:t>
            </a:r>
            <a:r>
              <a:rPr lang="en-US" dirty="0"/>
              <a:t>(staphs, bacilli or </a:t>
            </a:r>
            <a:r>
              <a:rPr lang="en-US" dirty="0" err="1"/>
              <a:t>corynebacterium</a:t>
            </a:r>
            <a:r>
              <a:rPr lang="en-US" dirty="0"/>
              <a:t>)</a:t>
            </a:r>
          </a:p>
          <a:p>
            <a:pPr lvl="0"/>
            <a:r>
              <a:rPr lang="en-US" dirty="0"/>
              <a:t>Patient remains septic after therapy but device still in situ</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24</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97E1734-0324-4FC1-BF1F-FD6B427171EE}" type="slidenum">
              <a:rPr lang="en-US" smtClean="0"/>
              <a:pPr/>
              <a:t>25</a:t>
            </a:fld>
            <a:endParaRPr lang="en-US"/>
          </a:p>
        </p:txBody>
      </p:sp>
      <p:sp>
        <p:nvSpPr>
          <p:cNvPr id="4" name="Content Placeholder 3"/>
          <p:cNvSpPr>
            <a:spLocks noGrp="1"/>
          </p:cNvSpPr>
          <p:nvPr>
            <p:ph sz="quarter" idx="1"/>
          </p:nvPr>
        </p:nvSpPr>
        <p:spPr/>
        <p:txBody>
          <a:bodyPr/>
          <a:lstStyle/>
          <a:p>
            <a:pPr lvl="0"/>
            <a:r>
              <a:rPr lang="en-US" dirty="0" smtClean="0"/>
              <a:t>Administration of antibiotics according to culture and sensitivity</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intervention</a:t>
            </a:r>
            <a:endParaRPr lang="en-US" dirty="0"/>
          </a:p>
        </p:txBody>
      </p:sp>
      <p:sp>
        <p:nvSpPr>
          <p:cNvPr id="3" name="Content Placeholder 2"/>
          <p:cNvSpPr>
            <a:spLocks noGrp="1"/>
          </p:cNvSpPr>
          <p:nvPr>
            <p:ph sz="quarter" idx="1"/>
          </p:nvPr>
        </p:nvSpPr>
        <p:spPr/>
        <p:txBody>
          <a:bodyPr/>
          <a:lstStyle/>
          <a:p>
            <a:pPr lvl="0"/>
            <a:r>
              <a:rPr lang="en-US" dirty="0" smtClean="0"/>
              <a:t>Monitor </a:t>
            </a:r>
            <a:r>
              <a:rPr lang="en-US" dirty="0"/>
              <a:t>patient for evidence of infection to promote early detection and treatment</a:t>
            </a:r>
          </a:p>
          <a:p>
            <a:pPr lvl="0"/>
            <a:r>
              <a:rPr lang="en-US" dirty="0"/>
              <a:t>Assess treatment effectiveness of all identified infections as the course of some infections may be rapid if treatment is not given</a:t>
            </a:r>
          </a:p>
          <a:p>
            <a:pPr lvl="0"/>
            <a:r>
              <a:rPr lang="en-US" dirty="0"/>
              <a:t>Administer antibiotics, first dose promptly to improve outcomes</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SEPTICAEMIA</a:t>
            </a:r>
            <a:endParaRPr lang="en-US" dirty="0"/>
          </a:p>
        </p:txBody>
      </p:sp>
      <p:sp>
        <p:nvSpPr>
          <p:cNvPr id="3" name="Content Placeholder 2"/>
          <p:cNvSpPr>
            <a:spLocks noGrp="1"/>
          </p:cNvSpPr>
          <p:nvPr>
            <p:ph sz="quarter" idx="1"/>
          </p:nvPr>
        </p:nvSpPr>
        <p:spPr/>
        <p:txBody>
          <a:bodyPr>
            <a:normAutofit/>
          </a:bodyPr>
          <a:lstStyle/>
          <a:p>
            <a:r>
              <a:rPr lang="en-US" dirty="0"/>
              <a:t>Is persistence </a:t>
            </a:r>
            <a:r>
              <a:rPr lang="en-US" dirty="0" smtClean="0"/>
              <a:t>multiplication </a:t>
            </a:r>
            <a:r>
              <a:rPr lang="en-US" dirty="0"/>
              <a:t>of live bacteria in the blood. If untreated, patient goes into septic shock.</a:t>
            </a:r>
          </a:p>
          <a:p>
            <a:r>
              <a:rPr lang="en-US" dirty="0" smtClean="0"/>
              <a:t>Results </a:t>
            </a:r>
            <a:r>
              <a:rPr lang="en-US" dirty="0"/>
              <a:t>from gram –</a:t>
            </a:r>
            <a:r>
              <a:rPr lang="en-US" dirty="0" err="1"/>
              <a:t>ve</a:t>
            </a:r>
            <a:r>
              <a:rPr lang="en-US" dirty="0"/>
              <a:t> </a:t>
            </a:r>
            <a:r>
              <a:rPr lang="en-US" dirty="0" smtClean="0"/>
              <a:t>bacteria</a:t>
            </a:r>
          </a:p>
          <a:p>
            <a:r>
              <a:rPr lang="en-US" dirty="0" err="1" smtClean="0"/>
              <a:t>Cocci</a:t>
            </a:r>
            <a:r>
              <a:rPr lang="en-US" dirty="0" smtClean="0"/>
              <a:t> </a:t>
            </a:r>
            <a:r>
              <a:rPr lang="en-US" dirty="0"/>
              <a:t>(</a:t>
            </a:r>
            <a:r>
              <a:rPr lang="en-US" dirty="0" err="1"/>
              <a:t>neisseria</a:t>
            </a:r>
            <a:r>
              <a:rPr lang="en-US" dirty="0"/>
              <a:t> </a:t>
            </a:r>
            <a:r>
              <a:rPr lang="en-US" dirty="0" err="1"/>
              <a:t>miningitidis</a:t>
            </a:r>
            <a:r>
              <a:rPr lang="en-US" dirty="0"/>
              <a:t>, </a:t>
            </a:r>
            <a:r>
              <a:rPr lang="en-US" dirty="0" err="1"/>
              <a:t>neisseria</a:t>
            </a:r>
            <a:r>
              <a:rPr lang="en-US" dirty="0"/>
              <a:t> </a:t>
            </a:r>
            <a:r>
              <a:rPr lang="en-US" dirty="0" err="1" smtClean="0"/>
              <a:t>gonorrhoeae</a:t>
            </a:r>
            <a:endParaRPr lang="en-US" dirty="0"/>
          </a:p>
          <a:p>
            <a:pPr lvl="0"/>
            <a:r>
              <a:rPr lang="en-US" dirty="0" smtClean="0"/>
              <a:t>Escherichia </a:t>
            </a:r>
            <a:r>
              <a:rPr lang="en-US" dirty="0"/>
              <a:t>– coli</a:t>
            </a:r>
          </a:p>
          <a:p>
            <a:pPr lvl="0"/>
            <a:r>
              <a:rPr lang="en-US" dirty="0" smtClean="0"/>
              <a:t>Salmonella</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27</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Signs and symptoms of </a:t>
            </a:r>
            <a:r>
              <a:rPr lang="en-US" dirty="0" err="1" smtClean="0"/>
              <a:t>septicaemia</a:t>
            </a:r>
            <a:endParaRPr lang="en-US" dirty="0"/>
          </a:p>
        </p:txBody>
      </p:sp>
      <p:sp>
        <p:nvSpPr>
          <p:cNvPr id="3" name="Content Placeholder 2"/>
          <p:cNvSpPr>
            <a:spLocks noGrp="1"/>
          </p:cNvSpPr>
          <p:nvPr>
            <p:ph sz="quarter" idx="1"/>
          </p:nvPr>
        </p:nvSpPr>
        <p:spPr/>
        <p:txBody>
          <a:bodyPr>
            <a:normAutofit/>
          </a:bodyPr>
          <a:lstStyle/>
          <a:p>
            <a:pPr lvl="0"/>
            <a:r>
              <a:rPr lang="en-US" b="1" dirty="0" smtClean="0"/>
              <a:t>Hyper-dynamic </a:t>
            </a:r>
            <a:r>
              <a:rPr lang="en-US" b="1" dirty="0"/>
              <a:t>shock:</a:t>
            </a:r>
            <a:r>
              <a:rPr lang="en-US" dirty="0"/>
              <a:t> </a:t>
            </a:r>
            <a:endParaRPr lang="en-US" dirty="0" smtClean="0"/>
          </a:p>
          <a:p>
            <a:pPr lvl="0"/>
            <a:r>
              <a:rPr lang="en-US" dirty="0" smtClean="0"/>
              <a:t>Sudden high fever and chills, </a:t>
            </a:r>
          </a:p>
          <a:p>
            <a:pPr lvl="0"/>
            <a:r>
              <a:rPr lang="en-US" dirty="0" smtClean="0"/>
              <a:t>rapid </a:t>
            </a:r>
            <a:r>
              <a:rPr lang="en-US" dirty="0"/>
              <a:t>strong pulse (tachycardia ^ 90 </a:t>
            </a:r>
            <a:r>
              <a:rPr lang="en-US" dirty="0" err="1"/>
              <a:t>bpms</a:t>
            </a:r>
            <a:r>
              <a:rPr lang="en-US" dirty="0" smtClean="0"/>
              <a:t>),</a:t>
            </a:r>
          </a:p>
          <a:p>
            <a:pPr lvl="0"/>
            <a:r>
              <a:rPr lang="en-US" dirty="0" smtClean="0"/>
              <a:t> </a:t>
            </a:r>
            <a:r>
              <a:rPr lang="en-US" dirty="0"/>
              <a:t>rapid deep </a:t>
            </a:r>
            <a:r>
              <a:rPr lang="en-US" dirty="0" smtClean="0"/>
              <a:t>gasping </a:t>
            </a:r>
            <a:r>
              <a:rPr lang="en-US" dirty="0"/>
              <a:t>respirations (hyperventilation), </a:t>
            </a:r>
            <a:endParaRPr lang="en-US" dirty="0" smtClean="0"/>
          </a:p>
          <a:p>
            <a:pPr lvl="0"/>
            <a:r>
              <a:rPr lang="en-US" dirty="0" smtClean="0"/>
              <a:t>BP </a:t>
            </a:r>
            <a:r>
              <a:rPr lang="en-US" dirty="0"/>
              <a:t>normal or slightly low, </a:t>
            </a:r>
            <a:endParaRPr lang="en-US" dirty="0" smtClean="0"/>
          </a:p>
          <a:p>
            <a:pPr lvl="0"/>
            <a:r>
              <a:rPr lang="en-US" dirty="0" smtClean="0"/>
              <a:t>skin </a:t>
            </a:r>
            <a:r>
              <a:rPr lang="en-US" dirty="0"/>
              <a:t>is flushed, </a:t>
            </a:r>
            <a:r>
              <a:rPr lang="en-US" dirty="0" smtClean="0"/>
              <a:t>warm </a:t>
            </a:r>
            <a:r>
              <a:rPr lang="en-US" dirty="0"/>
              <a:t>and dry with dehydration, </a:t>
            </a:r>
            <a:endParaRPr lang="en-US" dirty="0" smtClean="0"/>
          </a:p>
          <a:p>
            <a:pPr lvl="0"/>
            <a:r>
              <a:rPr lang="en-US" dirty="0" smtClean="0"/>
              <a:t>changed </a:t>
            </a:r>
            <a:r>
              <a:rPr lang="en-US" dirty="0"/>
              <a:t>mental </a:t>
            </a:r>
            <a:r>
              <a:rPr lang="en-US" dirty="0" smtClean="0"/>
              <a:t>status( confusion, anxiety,)</a:t>
            </a:r>
          </a:p>
          <a:p>
            <a:pPr lvl="0"/>
            <a:r>
              <a:rPr lang="en-US" dirty="0" smtClean="0"/>
              <a:t>Abdominal pains</a:t>
            </a:r>
          </a:p>
          <a:p>
            <a:pPr lvl="0"/>
            <a:r>
              <a:rPr lang="en-US" dirty="0" smtClean="0"/>
              <a:t>Nausea, </a:t>
            </a:r>
            <a:r>
              <a:rPr lang="en-US" dirty="0" err="1" smtClean="0"/>
              <a:t>vomitting</a:t>
            </a:r>
            <a:r>
              <a:rPr lang="en-US" dirty="0" smtClean="0"/>
              <a:t>, diarrhea</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28</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If infection is not treated</a:t>
            </a:r>
          </a:p>
          <a:p>
            <a:pPr lvl="0"/>
            <a:r>
              <a:rPr lang="en-US" b="1" dirty="0" smtClean="0"/>
              <a:t>Hypo-dynamic (</a:t>
            </a:r>
            <a:r>
              <a:rPr lang="en-US" b="1" dirty="0" err="1" smtClean="0"/>
              <a:t>hypovolemic</a:t>
            </a:r>
            <a:r>
              <a:rPr lang="en-US" b="1" dirty="0" smtClean="0"/>
              <a:t>) shock:</a:t>
            </a:r>
          </a:p>
          <a:p>
            <a:pPr lvl="0"/>
            <a:r>
              <a:rPr lang="en-US" b="1" dirty="0" smtClean="0"/>
              <a:t> </a:t>
            </a:r>
            <a:r>
              <a:rPr lang="en-US" dirty="0" smtClean="0"/>
              <a:t>Pallor of mucous membranes,</a:t>
            </a:r>
          </a:p>
          <a:p>
            <a:pPr lvl="0"/>
            <a:r>
              <a:rPr lang="en-US" dirty="0" smtClean="0"/>
              <a:t>Cold clammy skin (due to vasoconstriction),</a:t>
            </a:r>
          </a:p>
          <a:p>
            <a:pPr lvl="0"/>
            <a:r>
              <a:rPr lang="en-US" dirty="0" smtClean="0"/>
              <a:t>Hyperventilation due to hypoxemia, </a:t>
            </a:r>
          </a:p>
          <a:p>
            <a:pPr lvl="0"/>
            <a:r>
              <a:rPr lang="en-US" dirty="0" smtClean="0"/>
              <a:t>Rapid weak </a:t>
            </a:r>
            <a:r>
              <a:rPr lang="en-US" dirty="0" err="1" smtClean="0"/>
              <a:t>thready</a:t>
            </a:r>
            <a:r>
              <a:rPr lang="en-US" dirty="0" smtClean="0"/>
              <a:t> pulse and</a:t>
            </a:r>
          </a:p>
          <a:p>
            <a:pPr lvl="0"/>
            <a:r>
              <a:rPr lang="en-US" dirty="0" smtClean="0"/>
              <a:t> Decreasing blood pressure (hypotension) as more plasma leaks into tissues</a:t>
            </a:r>
          </a:p>
          <a:p>
            <a:pPr lvl="0"/>
            <a:r>
              <a:rPr lang="en-US" dirty="0" smtClean="0"/>
              <a:t>Concentrated urine with low output (</a:t>
            </a:r>
            <a:r>
              <a:rPr lang="en-US" dirty="0" err="1" smtClean="0"/>
              <a:t>oliguria</a:t>
            </a:r>
            <a:r>
              <a:rPr lang="en-US" dirty="0" smtClean="0"/>
              <a:t>), diaphoresis </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29</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Predisposing factors</a:t>
            </a:r>
            <a:endParaRPr lang="en-US" dirty="0"/>
          </a:p>
        </p:txBody>
      </p:sp>
      <p:sp>
        <p:nvSpPr>
          <p:cNvPr id="3" name="Content Placeholder 2"/>
          <p:cNvSpPr>
            <a:spLocks noGrp="1"/>
          </p:cNvSpPr>
          <p:nvPr>
            <p:ph sz="quarter" idx="1"/>
          </p:nvPr>
        </p:nvSpPr>
        <p:spPr/>
        <p:txBody>
          <a:bodyPr/>
          <a:lstStyle/>
          <a:p>
            <a:pPr lvl="0"/>
            <a:r>
              <a:rPr lang="en-US" dirty="0" smtClean="0"/>
              <a:t>Cracks and fissures in the skin e.g. between toes</a:t>
            </a:r>
          </a:p>
          <a:p>
            <a:pPr lvl="0"/>
            <a:r>
              <a:rPr lang="en-US" dirty="0" smtClean="0"/>
              <a:t>prick / injection sites</a:t>
            </a:r>
          </a:p>
          <a:p>
            <a:pPr lvl="0"/>
            <a:r>
              <a:rPr lang="en-US" dirty="0" smtClean="0"/>
              <a:t> contusions </a:t>
            </a:r>
          </a:p>
          <a:p>
            <a:pPr lvl="0"/>
            <a:r>
              <a:rPr lang="en-US" dirty="0" smtClean="0"/>
              <a:t>abrasions </a:t>
            </a:r>
          </a:p>
          <a:p>
            <a:pPr lvl="0"/>
            <a:r>
              <a:rPr lang="en-US" dirty="0" smtClean="0"/>
              <a:t>ulcerations</a:t>
            </a:r>
          </a:p>
          <a:p>
            <a:pPr lvl="0"/>
            <a:r>
              <a:rPr lang="en-US" dirty="0" smtClean="0"/>
              <a:t> in-growing toenails</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of </a:t>
            </a:r>
            <a:r>
              <a:rPr lang="en-US" dirty="0" err="1" smtClean="0"/>
              <a:t>septicaemia</a:t>
            </a:r>
            <a:endParaRPr lang="en-US" dirty="0"/>
          </a:p>
        </p:txBody>
      </p:sp>
      <p:sp>
        <p:nvSpPr>
          <p:cNvPr id="3" name="Content Placeholder 2"/>
          <p:cNvSpPr>
            <a:spLocks noGrp="1"/>
          </p:cNvSpPr>
          <p:nvPr>
            <p:ph sz="quarter" idx="1"/>
          </p:nvPr>
        </p:nvSpPr>
        <p:spPr>
          <a:xfrm>
            <a:off x="228600" y="1524000"/>
            <a:ext cx="8503920" cy="4572000"/>
          </a:xfrm>
        </p:spPr>
        <p:txBody>
          <a:bodyPr>
            <a:normAutofit fontScale="25000" lnSpcReduction="20000"/>
          </a:bodyPr>
          <a:lstStyle/>
          <a:p>
            <a:pPr lvl="0"/>
            <a:r>
              <a:rPr lang="en-US" sz="11200" dirty="0" smtClean="0"/>
              <a:t>Administration of intravenous antibiotics immediately awaiting laboratory results</a:t>
            </a:r>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r>
              <a:rPr lang="en-US" dirty="0" smtClean="0"/>
              <a:t>X</a:t>
            </a:r>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endParaRPr lang="en-US" dirty="0" smtClean="0"/>
          </a:p>
          <a:p>
            <a:pPr lvl="0">
              <a:buNone/>
            </a:pPr>
            <a:r>
              <a:rPr lang="en-US" dirty="0" smtClean="0"/>
              <a:t>3Then administer antibiotics according to culture and sensitivity results </a:t>
            </a:r>
            <a:endParaRPr lang="en-US" dirty="0"/>
          </a:p>
          <a:p>
            <a:pPr lvl="0"/>
            <a:r>
              <a:rPr lang="en-US" dirty="0"/>
              <a:t>Fluid replacement </a:t>
            </a:r>
            <a:r>
              <a:rPr lang="en-US" dirty="0" smtClean="0"/>
              <a:t>– septic </a:t>
            </a:r>
            <a:r>
              <a:rPr lang="en-US" dirty="0" err="1" smtClean="0"/>
              <a:t>shockin</a:t>
            </a:r>
            <a:r>
              <a:rPr lang="en-US" dirty="0" smtClean="0"/>
              <a:t> case </a:t>
            </a:r>
            <a:r>
              <a:rPr lang="en-US" dirty="0" err="1" smtClean="0"/>
              <a:t>ofseptic</a:t>
            </a:r>
            <a:r>
              <a:rPr lang="en-US" dirty="0" smtClean="0"/>
              <a:t> shock</a:t>
            </a:r>
            <a:endParaRPr lang="en-US" dirty="0"/>
          </a:p>
          <a:p>
            <a:pPr lvl="0"/>
            <a:r>
              <a:rPr lang="en-US" dirty="0"/>
              <a:t>Oxygen administration</a:t>
            </a:r>
          </a:p>
          <a:p>
            <a:pPr lvl="0"/>
            <a:r>
              <a:rPr lang="en-US" dirty="0"/>
              <a:t>Antipyretic measures to maintain normal temperature and respiratory </a:t>
            </a:r>
            <a:r>
              <a:rPr lang="en-US" dirty="0" smtClean="0"/>
              <a:t>status</a:t>
            </a:r>
          </a:p>
          <a:p>
            <a:pPr lvl="0"/>
            <a:r>
              <a:rPr lang="en-US" dirty="0" smtClean="0"/>
              <a:t>Removal of invasive piece of piece of equipment-catheter</a:t>
            </a:r>
            <a:endParaRPr lang="en-US" dirty="0"/>
          </a:p>
          <a:p>
            <a:pPr lvl="0"/>
            <a:r>
              <a:rPr lang="en-US" dirty="0"/>
              <a:t>Total nursing care</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30</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Slide Number Placeholder 2"/>
          <p:cNvSpPr>
            <a:spLocks noGrp="1"/>
          </p:cNvSpPr>
          <p:nvPr>
            <p:ph type="sldNum" sz="quarter" idx="12"/>
          </p:nvPr>
        </p:nvSpPr>
        <p:spPr/>
        <p:txBody>
          <a:bodyPr/>
          <a:lstStyle/>
          <a:p>
            <a:fld id="{E97E1734-0324-4FC1-BF1F-FD6B427171EE}" type="slidenum">
              <a:rPr lang="en-US" smtClean="0"/>
              <a:pPr/>
              <a:t>31</a:t>
            </a:fld>
            <a:endParaRPr lang="en-US"/>
          </a:p>
        </p:txBody>
      </p:sp>
      <p:sp>
        <p:nvSpPr>
          <p:cNvPr id="4" name="Content Placeholder 3"/>
          <p:cNvSpPr>
            <a:spLocks noGrp="1"/>
          </p:cNvSpPr>
          <p:nvPr>
            <p:ph sz="quarter" idx="1"/>
          </p:nvPr>
        </p:nvSpPr>
        <p:spPr/>
        <p:txBody>
          <a:bodyPr/>
          <a:lstStyle/>
          <a:p>
            <a:r>
              <a:rPr lang="en-US" dirty="0" err="1" smtClean="0"/>
              <a:t>Endocarditis</a:t>
            </a:r>
            <a:endParaRPr lang="en-US" dirty="0" smtClean="0"/>
          </a:p>
          <a:p>
            <a:r>
              <a:rPr lang="en-US" dirty="0" err="1" smtClean="0"/>
              <a:t>Pericarditis</a:t>
            </a:r>
            <a:endParaRPr lang="en-US" dirty="0" smtClean="0"/>
          </a:p>
          <a:p>
            <a:r>
              <a:rPr lang="en-US" dirty="0" smtClean="0"/>
              <a:t>Meningitis</a:t>
            </a:r>
          </a:p>
          <a:p>
            <a:r>
              <a:rPr lang="en-US" dirty="0" err="1" smtClean="0"/>
              <a:t>Osteomyelitis</a:t>
            </a:r>
            <a:endParaRPr lang="en-US" dirty="0" smtClean="0"/>
          </a:p>
          <a:p>
            <a:r>
              <a:rPr lang="en-US" dirty="0" smtClean="0"/>
              <a:t>Septic shock</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PYAEMIA</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dirty="0" smtClean="0"/>
              <a:t>Is </a:t>
            </a:r>
            <a:r>
              <a:rPr lang="en-US" dirty="0"/>
              <a:t>a grave form of septicemia in which blood borne bacteria lodge and grow in distant organs e.g. brain, kidneys, heart, lungs etc. to form multiple abscesses (covered under affected organs/systems) </a:t>
            </a:r>
          </a:p>
          <a:p>
            <a:r>
              <a:rPr lang="en-US" b="1" dirty="0"/>
              <a:t>Treatment</a:t>
            </a:r>
            <a:endParaRPr lang="en-US" dirty="0"/>
          </a:p>
          <a:p>
            <a:r>
              <a:rPr lang="en-US" dirty="0"/>
              <a:t>This will depend on the site of the abscess</a:t>
            </a:r>
            <a:r>
              <a:rPr lang="en-US" dirty="0" smtClean="0"/>
              <a:t>.</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TOXEMIA/TOXIC SHOCK SYNDROME(TSS)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This is a life threatening disease in response to toxins produced by strains of staphylococcus </a:t>
            </a:r>
            <a:r>
              <a:rPr lang="en-US" dirty="0" err="1" smtClean="0"/>
              <a:t>aureas</a:t>
            </a:r>
            <a:r>
              <a:rPr lang="en-US" dirty="0" smtClean="0"/>
              <a:t> mainly associated with menstruation e.g. in use of tampons.</a:t>
            </a:r>
          </a:p>
          <a:p>
            <a:r>
              <a:rPr lang="en-US" b="1" dirty="0" smtClean="0"/>
              <a:t>Non – menstrual predisposing factors of blood poisoning include</a:t>
            </a:r>
            <a:endParaRPr lang="en-US" dirty="0" smtClean="0"/>
          </a:p>
          <a:p>
            <a:pPr lvl="0"/>
            <a:r>
              <a:rPr lang="en-US" dirty="0" smtClean="0"/>
              <a:t>Absorption of toxins from a local site of infection e.g. abscess, </a:t>
            </a:r>
            <a:r>
              <a:rPr lang="en-US" dirty="0" err="1" smtClean="0"/>
              <a:t>osteitis</a:t>
            </a:r>
            <a:r>
              <a:rPr lang="en-US" dirty="0" smtClean="0"/>
              <a:t>, skin and post – operative infections, </a:t>
            </a:r>
            <a:r>
              <a:rPr lang="en-US" dirty="0" err="1" smtClean="0"/>
              <a:t>cellulitis</a:t>
            </a:r>
            <a:r>
              <a:rPr lang="en-US" dirty="0" smtClean="0"/>
              <a:t>, mastitis, etc.</a:t>
            </a:r>
          </a:p>
          <a:p>
            <a:pPr lvl="0"/>
            <a:r>
              <a:rPr lang="en-US" dirty="0" smtClean="0"/>
              <a:t>Post – partum and post – abortion infections</a:t>
            </a:r>
          </a:p>
          <a:p>
            <a:pPr lvl="0"/>
            <a:r>
              <a:rPr lang="en-US" dirty="0" smtClean="0"/>
              <a:t>Infected burns</a:t>
            </a:r>
          </a:p>
          <a:p>
            <a:pPr lvl="0"/>
            <a:r>
              <a:rPr lang="en-US" dirty="0" smtClean="0"/>
              <a:t>Infected foreign bodies e.g. diaphragms, nasal packs, IUCDs etc.</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33</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Clinical manifestation</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Classic sign – a red macular rash (diffuse macular </a:t>
            </a:r>
            <a:r>
              <a:rPr lang="en-US" b="1" dirty="0" err="1" smtClean="0"/>
              <a:t>erythroderma</a:t>
            </a:r>
            <a:r>
              <a:rPr lang="en-US" b="1" dirty="0" smtClean="0"/>
              <a:t>) in trunk or hands and feet</a:t>
            </a:r>
          </a:p>
          <a:p>
            <a:pPr lvl="0"/>
            <a:r>
              <a:rPr lang="en-US" dirty="0" smtClean="0"/>
              <a:t>Sudden </a:t>
            </a:r>
            <a:r>
              <a:rPr lang="en-US" dirty="0"/>
              <a:t>onset with fever (38.9 0C), chills, malaise, dizziness, muscle pain (</a:t>
            </a:r>
            <a:r>
              <a:rPr lang="en-US" dirty="0" err="1"/>
              <a:t>myalgia</a:t>
            </a:r>
            <a:r>
              <a:rPr lang="en-US" dirty="0"/>
              <a:t>), headache</a:t>
            </a:r>
          </a:p>
          <a:p>
            <a:pPr lvl="0"/>
            <a:r>
              <a:rPr lang="en-US" dirty="0"/>
              <a:t>Vomiting, diarrhea, hypo-tension</a:t>
            </a:r>
          </a:p>
          <a:p>
            <a:pPr lvl="0"/>
            <a:r>
              <a:rPr lang="en-US" dirty="0"/>
              <a:t>+ or – signs of septic shock</a:t>
            </a:r>
          </a:p>
          <a:p>
            <a:pPr lvl="0"/>
            <a:r>
              <a:rPr lang="en-US" dirty="0" smtClean="0"/>
              <a:t>Inflammation </a:t>
            </a:r>
            <a:r>
              <a:rPr lang="en-US" dirty="0"/>
              <a:t>of mucus </a:t>
            </a:r>
            <a:r>
              <a:rPr lang="en-US" dirty="0" smtClean="0"/>
              <a:t>membranes</a:t>
            </a:r>
            <a:endParaRPr lang="en-US" dirty="0"/>
          </a:p>
          <a:p>
            <a:pPr lvl="0"/>
            <a:r>
              <a:rPr lang="en-US" dirty="0"/>
              <a:t>In 7 – 10 days, the skin becomes scaly or peels (desquamation)</a:t>
            </a:r>
          </a:p>
          <a:p>
            <a:pPr lvl="0"/>
            <a:r>
              <a:rPr lang="en-US" dirty="0"/>
              <a:t>If severe, </a:t>
            </a:r>
          </a:p>
          <a:p>
            <a:pPr lvl="0"/>
            <a:r>
              <a:rPr lang="en-US" dirty="0"/>
              <a:t>Acute Respiratory Distress Syndrome (ARDS) from pulmonary </a:t>
            </a:r>
            <a:r>
              <a:rPr lang="en-US" dirty="0" err="1"/>
              <a:t>oedema</a:t>
            </a:r>
            <a:r>
              <a:rPr lang="en-US" dirty="0"/>
              <a:t> and cardiac dysfunction</a:t>
            </a:r>
          </a:p>
          <a:p>
            <a:pPr lvl="0"/>
            <a:r>
              <a:rPr lang="en-US" dirty="0" err="1"/>
              <a:t>Oliguria</a:t>
            </a:r>
            <a:endParaRPr lang="en-US" dirty="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34</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Diagnostic findings/features</a:t>
            </a:r>
            <a:endParaRPr lang="en-US" dirty="0"/>
          </a:p>
        </p:txBody>
      </p:sp>
      <p:sp>
        <p:nvSpPr>
          <p:cNvPr id="3" name="Content Placeholder 2"/>
          <p:cNvSpPr>
            <a:spLocks noGrp="1"/>
          </p:cNvSpPr>
          <p:nvPr>
            <p:ph sz="quarter" idx="1"/>
          </p:nvPr>
        </p:nvSpPr>
        <p:spPr/>
        <p:txBody>
          <a:bodyPr>
            <a:normAutofit/>
          </a:bodyPr>
          <a:lstStyle/>
          <a:p>
            <a:r>
              <a:rPr lang="en-US" dirty="0" smtClean="0"/>
              <a:t>Raised </a:t>
            </a:r>
            <a:r>
              <a:rPr lang="en-US" dirty="0"/>
              <a:t>blood urea nitrogen (BUN) leading to disorientation</a:t>
            </a:r>
          </a:p>
          <a:p>
            <a:pPr lvl="0"/>
            <a:r>
              <a:rPr lang="en-US" dirty="0" err="1"/>
              <a:t>Leucocytosis</a:t>
            </a:r>
            <a:endParaRPr lang="en-US" dirty="0"/>
          </a:p>
          <a:p>
            <a:pPr lvl="0"/>
            <a:r>
              <a:rPr lang="en-US" dirty="0"/>
              <a:t>Increased </a:t>
            </a:r>
            <a:r>
              <a:rPr lang="en-US" dirty="0" err="1"/>
              <a:t>bilirubin</a:t>
            </a:r>
            <a:r>
              <a:rPr lang="en-US" dirty="0"/>
              <a:t> </a:t>
            </a:r>
            <a:r>
              <a:rPr lang="en-US" dirty="0" smtClean="0"/>
              <a:t>levels</a:t>
            </a:r>
          </a:p>
          <a:p>
            <a:pPr lvl="0"/>
            <a:r>
              <a:rPr lang="en-US" dirty="0" smtClean="0"/>
              <a:t>Uncontrollable hypotension</a:t>
            </a:r>
          </a:p>
          <a:p>
            <a:pPr lvl="0"/>
            <a:r>
              <a:rPr lang="en-US" dirty="0" smtClean="0"/>
              <a:t>Disseminated intravascular coagulation (DIC)</a:t>
            </a:r>
          </a:p>
        </p:txBody>
      </p:sp>
      <p:sp>
        <p:nvSpPr>
          <p:cNvPr id="4" name="Slide Number Placeholder 3"/>
          <p:cNvSpPr>
            <a:spLocks noGrp="1"/>
          </p:cNvSpPr>
          <p:nvPr>
            <p:ph type="sldNum" sz="quarter" idx="12"/>
          </p:nvPr>
        </p:nvSpPr>
        <p:spPr/>
        <p:txBody>
          <a:bodyPr/>
          <a:lstStyle/>
          <a:p>
            <a:fld id="{E97E1734-0324-4FC1-BF1F-FD6B427171EE}" type="slidenum">
              <a:rPr lang="en-US" smtClean="0"/>
              <a:pPr/>
              <a:t>35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Management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smtClean="0"/>
              <a:t>*</a:t>
            </a:r>
            <a:r>
              <a:rPr lang="en-US" b="1" dirty="0"/>
              <a:t>The most important thing in treatment is removal and elimination of the source of infection.</a:t>
            </a:r>
            <a:endParaRPr lang="en-US" dirty="0"/>
          </a:p>
          <a:p>
            <a:pPr lvl="0"/>
            <a:r>
              <a:rPr lang="en-US" dirty="0"/>
              <a:t>Administration of intravenous fluids to restore volume</a:t>
            </a:r>
          </a:p>
          <a:p>
            <a:pPr lvl="0"/>
            <a:r>
              <a:rPr lang="en-US" dirty="0" err="1"/>
              <a:t>Vasopressor</a:t>
            </a:r>
            <a:r>
              <a:rPr lang="en-US" dirty="0"/>
              <a:t> for uncontrolled hypotension e.g. IV dopamine (</a:t>
            </a:r>
            <a:r>
              <a:rPr lang="en-US" dirty="0" err="1"/>
              <a:t>neuro</a:t>
            </a:r>
            <a:r>
              <a:rPr lang="en-US" dirty="0"/>
              <a:t>-transmitter related to adrenaline / nor-adrenaline – vasoconstrictor) to manage shock</a:t>
            </a:r>
          </a:p>
          <a:p>
            <a:pPr lvl="0"/>
            <a:r>
              <a:rPr lang="en-US" dirty="0"/>
              <a:t>Antibiotics depending on culture and sensitivity of organism in the blood, pus or urine etc. </a:t>
            </a:r>
          </a:p>
          <a:p>
            <a:pPr lvl="0"/>
            <a:r>
              <a:rPr lang="en-US" dirty="0"/>
              <a:t>Anticoagulants for DIC</a:t>
            </a:r>
          </a:p>
          <a:p>
            <a:pPr lvl="0"/>
            <a:r>
              <a:rPr lang="en-US" dirty="0"/>
              <a:t>Irrigation of site of infection</a:t>
            </a:r>
          </a:p>
          <a:p>
            <a:pPr lvl="0"/>
            <a:r>
              <a:rPr lang="en-US" dirty="0"/>
              <a:t>Oxygen administration in ARD</a:t>
            </a:r>
          </a:p>
          <a:p>
            <a:pPr lvl="0"/>
            <a:r>
              <a:rPr lang="en-US" dirty="0" smtClean="0"/>
              <a:t>catheter </a:t>
            </a:r>
            <a:r>
              <a:rPr lang="en-US" dirty="0"/>
              <a:t>to monitor hypo-dynamic shock</a:t>
            </a:r>
          </a:p>
          <a:p>
            <a:pPr lvl="0"/>
            <a:r>
              <a:rPr lang="en-US" dirty="0"/>
              <a:t>Psychological </a:t>
            </a:r>
            <a:r>
              <a:rPr lang="en-US" dirty="0" smtClean="0"/>
              <a:t>care </a:t>
            </a:r>
            <a:endParaRPr lang="en-US" dirty="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Assessment </a:t>
            </a:r>
            <a:r>
              <a:rPr lang="en-US" dirty="0"/>
              <a:t>of factors  e.g. tampon insertion, duration, absorbency, changing and trauma on insertion</a:t>
            </a:r>
          </a:p>
          <a:p>
            <a:pPr lvl="0"/>
            <a:r>
              <a:rPr lang="en-US" dirty="0"/>
              <a:t>Collect specimens for lab investigations</a:t>
            </a:r>
          </a:p>
          <a:p>
            <a:pPr lvl="0"/>
            <a:r>
              <a:rPr lang="en-US" dirty="0"/>
              <a:t>Assessment of effectiveness of treatment through vital signs and monitoring of complications e.g. DIC – hematomas, </a:t>
            </a:r>
            <a:r>
              <a:rPr lang="en-US" dirty="0" err="1"/>
              <a:t>petechiae</a:t>
            </a:r>
            <a:r>
              <a:rPr lang="en-US" dirty="0"/>
              <a:t>, oozing from puncture sites (anticoagulants), cyanosis, cold  extremities, skin changes, neurological status</a:t>
            </a:r>
          </a:p>
          <a:p>
            <a:pPr lvl="0"/>
            <a:r>
              <a:rPr lang="en-US" dirty="0"/>
              <a:t>Fluid input and output chart to monitor kidney function and hydration</a:t>
            </a:r>
          </a:p>
          <a:p>
            <a:pPr lvl="0"/>
            <a:r>
              <a:rPr lang="en-US" dirty="0"/>
              <a:t>Detection and prevention of complications of immobility by exercises, physiotherapy, turning etc.</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37</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Management Cont…</a:t>
            </a:r>
            <a:endParaRPr lang="en-US" dirty="0"/>
          </a:p>
        </p:txBody>
      </p:sp>
      <p:sp>
        <p:nvSpPr>
          <p:cNvPr id="3" name="Content Placeholder 2"/>
          <p:cNvSpPr>
            <a:spLocks noGrp="1"/>
          </p:cNvSpPr>
          <p:nvPr>
            <p:ph sz="quarter" idx="1"/>
          </p:nvPr>
        </p:nvSpPr>
        <p:spPr/>
        <p:txBody>
          <a:bodyPr>
            <a:normAutofit lnSpcReduction="10000"/>
          </a:bodyPr>
          <a:lstStyle/>
          <a:p>
            <a:r>
              <a:rPr lang="en-US" b="1" dirty="0"/>
              <a:t>Patient Education on self care on discharge</a:t>
            </a:r>
            <a:endParaRPr lang="en-US" dirty="0"/>
          </a:p>
          <a:p>
            <a:pPr lvl="0"/>
            <a:r>
              <a:rPr lang="en-US" dirty="0"/>
              <a:t>Long period before recovery, so patient must be prepared in participation</a:t>
            </a:r>
          </a:p>
          <a:p>
            <a:pPr lvl="0"/>
            <a:r>
              <a:rPr lang="en-US" dirty="0"/>
              <a:t>Causes of TSS and steps to prevent recurrence e.g. if tampons, not to use them again; if used, to be changed at most every 4 hours, should not be super absorbent , and to avoid injury </a:t>
            </a:r>
          </a:p>
          <a:p>
            <a:r>
              <a:rPr lang="en-US" dirty="0"/>
              <a:t>Diaphragms (AFP) should not be left in for longer than 8 hours, not used during menses or 3 months post partum as they pose a risk of infection during bleeding.</a:t>
            </a:r>
          </a:p>
        </p:txBody>
      </p:sp>
      <p:sp>
        <p:nvSpPr>
          <p:cNvPr id="4" name="Slide Number Placeholder 3"/>
          <p:cNvSpPr>
            <a:spLocks noGrp="1"/>
          </p:cNvSpPr>
          <p:nvPr>
            <p:ph type="sldNum" sz="quarter" idx="12"/>
          </p:nvPr>
        </p:nvSpPr>
        <p:spPr/>
        <p:txBody>
          <a:bodyPr/>
          <a:lstStyle/>
          <a:p>
            <a:fld id="{E97E1734-0324-4FC1-BF1F-FD6B427171EE}" type="slidenum">
              <a:rPr lang="en-US" smtClean="0"/>
              <a:pPr/>
              <a:t>38</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FUNGAEMIA</a:t>
            </a:r>
            <a:br>
              <a:rPr lang="en-US" b="1" dirty="0" smtClean="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This </a:t>
            </a:r>
            <a:r>
              <a:rPr lang="en-US" dirty="0"/>
              <a:t>is also a </a:t>
            </a:r>
            <a:r>
              <a:rPr lang="en-US" dirty="0" err="1"/>
              <a:t>nosocomial</a:t>
            </a:r>
            <a:r>
              <a:rPr lang="en-US" dirty="0"/>
              <a:t> infection caused by a fungal organism. </a:t>
            </a:r>
            <a:endParaRPr lang="en-US" dirty="0" smtClean="0"/>
          </a:p>
          <a:p>
            <a:r>
              <a:rPr lang="en-US" dirty="0" smtClean="0">
                <a:solidFill>
                  <a:srgbClr val="FF0000"/>
                </a:solidFill>
              </a:rPr>
              <a:t>Bloodstream infection caused by fungal organism.</a:t>
            </a:r>
            <a:endParaRPr lang="en-US" dirty="0">
              <a:solidFill>
                <a:srgbClr val="FF0000"/>
              </a:solidFill>
            </a:endParaRPr>
          </a:p>
          <a:p>
            <a:r>
              <a:rPr lang="en-US" b="1" dirty="0"/>
              <a:t>Fungal organisms that can also infect the CNS</a:t>
            </a:r>
            <a:endParaRPr lang="en-US" dirty="0"/>
          </a:p>
          <a:p>
            <a:pPr lvl="0"/>
            <a:r>
              <a:rPr lang="en-US" b="1" dirty="0"/>
              <a:t>Worldwide</a:t>
            </a:r>
            <a:r>
              <a:rPr lang="en-US" dirty="0"/>
              <a:t> – </a:t>
            </a:r>
            <a:r>
              <a:rPr lang="en-US" dirty="0" err="1"/>
              <a:t>Creptococcus</a:t>
            </a:r>
            <a:r>
              <a:rPr lang="en-US" dirty="0"/>
              <a:t> </a:t>
            </a:r>
            <a:r>
              <a:rPr lang="en-US" dirty="0" err="1"/>
              <a:t>neoformans</a:t>
            </a:r>
            <a:r>
              <a:rPr lang="en-US" dirty="0"/>
              <a:t>, </a:t>
            </a:r>
            <a:r>
              <a:rPr lang="en-US" dirty="0" err="1"/>
              <a:t>Histoplasma</a:t>
            </a:r>
            <a:r>
              <a:rPr lang="en-US" dirty="0"/>
              <a:t> </a:t>
            </a:r>
            <a:r>
              <a:rPr lang="en-US" dirty="0" err="1"/>
              <a:t>capsulatum</a:t>
            </a:r>
            <a:r>
              <a:rPr lang="en-US" dirty="0"/>
              <a:t> (produces Chlamydia spores in infected tissue), </a:t>
            </a:r>
            <a:r>
              <a:rPr lang="en-US" dirty="0" err="1"/>
              <a:t>Aspergillus</a:t>
            </a:r>
            <a:r>
              <a:rPr lang="en-US" dirty="0"/>
              <a:t>, Candida </a:t>
            </a:r>
            <a:r>
              <a:rPr lang="en-US" dirty="0" err="1"/>
              <a:t>albicans</a:t>
            </a:r>
            <a:endParaRPr lang="en-US" dirty="0"/>
          </a:p>
          <a:p>
            <a:pPr lvl="0"/>
            <a:r>
              <a:rPr lang="en-US" b="1" dirty="0"/>
              <a:t>Regional –</a:t>
            </a:r>
            <a:r>
              <a:rPr lang="en-US" dirty="0"/>
              <a:t> </a:t>
            </a:r>
            <a:r>
              <a:rPr lang="en-US" dirty="0" err="1"/>
              <a:t>Coccidioides</a:t>
            </a:r>
            <a:r>
              <a:rPr lang="en-US" dirty="0"/>
              <a:t> </a:t>
            </a:r>
            <a:r>
              <a:rPr lang="en-US" dirty="0" err="1"/>
              <a:t>immitis</a:t>
            </a:r>
            <a:r>
              <a:rPr lang="en-US" dirty="0"/>
              <a:t> (California, SW USA etc.)</a:t>
            </a:r>
          </a:p>
          <a:p>
            <a:r>
              <a:rPr lang="en-US" b="1" dirty="0"/>
              <a:t>Predisposing Causes, Prevention and Indications</a:t>
            </a:r>
            <a:endParaRPr lang="en-US" dirty="0"/>
          </a:p>
          <a:p>
            <a:pPr lvl="0"/>
            <a:r>
              <a:rPr lang="en-US" dirty="0"/>
              <a:t>Similar to </a:t>
            </a:r>
            <a:r>
              <a:rPr lang="en-US" dirty="0" err="1"/>
              <a:t>bacteraemia</a:t>
            </a:r>
            <a:endParaRPr lang="en-US" dirty="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39</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Pathophysiology</a:t>
            </a:r>
            <a:endParaRPr lang="en-US" dirty="0"/>
          </a:p>
        </p:txBody>
      </p:sp>
      <p:sp>
        <p:nvSpPr>
          <p:cNvPr id="3" name="Content Placeholder 2"/>
          <p:cNvSpPr>
            <a:spLocks noGrp="1"/>
          </p:cNvSpPr>
          <p:nvPr>
            <p:ph sz="quarter" idx="1"/>
          </p:nvPr>
        </p:nvSpPr>
        <p:spPr/>
        <p:txBody>
          <a:bodyPr/>
          <a:lstStyle/>
          <a:p>
            <a:r>
              <a:rPr lang="en-US" dirty="0" smtClean="0"/>
              <a:t> allows bacteria to enter and release toxins  in the </a:t>
            </a:r>
            <a:r>
              <a:rPr lang="en-US" smtClean="0"/>
              <a:t>subcutaneous tissues</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4</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Anti-</a:t>
            </a:r>
            <a:r>
              <a:rPr lang="en-US" dirty="0" err="1" smtClean="0"/>
              <a:t>fungals</a:t>
            </a:r>
            <a:r>
              <a:rPr lang="en-US" dirty="0" smtClean="0"/>
              <a:t> </a:t>
            </a:r>
            <a:r>
              <a:rPr lang="en-US" dirty="0"/>
              <a:t>depending on causative fungi. These are given for a period of time to cure the infection for patients with competent immune systems.</a:t>
            </a:r>
          </a:p>
          <a:p>
            <a:pPr lvl="0"/>
            <a:r>
              <a:rPr lang="en-US" dirty="0"/>
              <a:t>Those with compromised immunity will receive treatment to control the infection, then a maintenance dose for an indefinite period of time.</a:t>
            </a:r>
          </a:p>
          <a:p>
            <a:pPr lvl="0"/>
            <a:r>
              <a:rPr lang="en-US" dirty="0"/>
              <a:t>Drugs used include: </a:t>
            </a:r>
            <a:r>
              <a:rPr lang="en-US" dirty="0" err="1"/>
              <a:t>Griseofulvin</a:t>
            </a:r>
            <a:r>
              <a:rPr lang="en-US" dirty="0"/>
              <a:t> (for skin); </a:t>
            </a:r>
            <a:r>
              <a:rPr lang="en-US" dirty="0" err="1"/>
              <a:t>Amphotericin</a:t>
            </a:r>
            <a:r>
              <a:rPr lang="en-US" dirty="0"/>
              <a:t> B (</a:t>
            </a:r>
            <a:r>
              <a:rPr lang="en-US" dirty="0" err="1"/>
              <a:t>Amphocin</a:t>
            </a:r>
            <a:r>
              <a:rPr lang="en-US" dirty="0"/>
              <a:t> / </a:t>
            </a:r>
            <a:r>
              <a:rPr lang="en-US" dirty="0" err="1"/>
              <a:t>Fungizone</a:t>
            </a:r>
            <a:r>
              <a:rPr lang="en-US" dirty="0"/>
              <a:t>) is the standard treatment (IV if severe), also available in tablet form, </a:t>
            </a:r>
            <a:r>
              <a:rPr lang="en-US" dirty="0" smtClean="0"/>
              <a:t>lozenges and </a:t>
            </a:r>
            <a:r>
              <a:rPr lang="en-US" dirty="0" err="1" smtClean="0"/>
              <a:t>pessaries</a:t>
            </a:r>
            <a:r>
              <a:rPr lang="en-US" dirty="0"/>
              <a:t>; </a:t>
            </a:r>
            <a:r>
              <a:rPr lang="en-US" dirty="0" err="1"/>
              <a:t>Fluconazole</a:t>
            </a:r>
            <a:r>
              <a:rPr lang="en-US" dirty="0"/>
              <a:t> (</a:t>
            </a:r>
            <a:r>
              <a:rPr lang="en-US" dirty="0" err="1"/>
              <a:t>Diflucan</a:t>
            </a:r>
            <a:r>
              <a:rPr lang="en-US" dirty="0"/>
              <a:t>); </a:t>
            </a:r>
            <a:r>
              <a:rPr lang="en-US" dirty="0" err="1"/>
              <a:t>Flucytocine</a:t>
            </a:r>
            <a:r>
              <a:rPr lang="en-US" dirty="0"/>
              <a:t> (</a:t>
            </a:r>
            <a:r>
              <a:rPr lang="en-US" dirty="0" err="1"/>
              <a:t>Alcobon</a:t>
            </a:r>
            <a:r>
              <a:rPr lang="en-US" dirty="0"/>
              <a:t>) – oral 200 mg / kg in 4 divided doses.</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40</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GANGRENE (MORTIFICATION)</a:t>
            </a:r>
            <a:br>
              <a:rPr lang="en-US" b="1" dirty="0"/>
            </a:b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This is death of tissue and may be massive as in death of a whole limb or it may be localized e.g. fingertip or toe.</a:t>
            </a:r>
          </a:p>
          <a:p>
            <a:r>
              <a:rPr lang="en-US" dirty="0"/>
              <a:t>When the process is slow and superficial and microscopic parts </a:t>
            </a:r>
            <a:r>
              <a:rPr lang="en-US" dirty="0" smtClean="0"/>
              <a:t>are dying </a:t>
            </a:r>
            <a:r>
              <a:rPr lang="en-US" dirty="0"/>
              <a:t>in progression it is known as </a:t>
            </a:r>
            <a:r>
              <a:rPr lang="en-US" dirty="0" smtClean="0"/>
              <a:t>ulceration.</a:t>
            </a:r>
          </a:p>
          <a:p>
            <a:r>
              <a:rPr lang="en-US" dirty="0" smtClean="0"/>
              <a:t>Necrosis </a:t>
            </a:r>
            <a:r>
              <a:rPr lang="en-US" dirty="0"/>
              <a:t>usually refers to death of internal organs, particularly bones.</a:t>
            </a:r>
          </a:p>
          <a:p>
            <a:r>
              <a:rPr lang="en-US" b="1" dirty="0"/>
              <a:t>Causes </a:t>
            </a:r>
            <a:endParaRPr lang="en-US" dirty="0"/>
          </a:p>
          <a:p>
            <a:pPr lvl="0"/>
            <a:r>
              <a:rPr lang="en-US" dirty="0"/>
              <a:t>Loss of blood supply from e.g. thrombosis</a:t>
            </a:r>
          </a:p>
          <a:p>
            <a:pPr lvl="0"/>
            <a:r>
              <a:rPr lang="en-US" dirty="0"/>
              <a:t>Physical or chemical injury e.g. burns</a:t>
            </a:r>
          </a:p>
          <a:p>
            <a:pPr lvl="0"/>
            <a:r>
              <a:rPr lang="en-US" dirty="0"/>
              <a:t>Infection e.g. gas gangrene</a:t>
            </a:r>
          </a:p>
          <a:p>
            <a:pPr lvl="0"/>
            <a:r>
              <a:rPr lang="en-US" dirty="0"/>
              <a:t>Toxins e.g. snake bite venom</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41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GANGRENE</a:t>
            </a:r>
            <a:endParaRPr lang="en-US" dirty="0"/>
          </a:p>
        </p:txBody>
      </p:sp>
      <p:sp>
        <p:nvSpPr>
          <p:cNvPr id="3" name="Content Placeholder 2"/>
          <p:cNvSpPr>
            <a:spLocks noGrp="1"/>
          </p:cNvSpPr>
          <p:nvPr>
            <p:ph sz="quarter" idx="1"/>
          </p:nvPr>
        </p:nvSpPr>
        <p:spPr/>
        <p:txBody>
          <a:bodyPr>
            <a:normAutofit/>
          </a:bodyPr>
          <a:lstStyle/>
          <a:p>
            <a:pPr lvl="0"/>
            <a:r>
              <a:rPr lang="en-US" b="1" dirty="0" smtClean="0"/>
              <a:t>Moist/wet </a:t>
            </a:r>
            <a:r>
              <a:rPr lang="en-US" b="1" dirty="0"/>
              <a:t>Gangrene (Infective): </a:t>
            </a:r>
            <a:endParaRPr lang="en-US" b="1" dirty="0" smtClean="0"/>
          </a:p>
          <a:p>
            <a:pPr lvl="0"/>
            <a:r>
              <a:rPr lang="en-US" dirty="0" smtClean="0"/>
              <a:t>Develops as a complication of an untreated infected wound.</a:t>
            </a:r>
          </a:p>
          <a:p>
            <a:r>
              <a:rPr lang="en-US" dirty="0" smtClean="0"/>
              <a:t>Swelling resulting from the bacterial infection causes a sudden stoppage of blood flow. </a:t>
            </a:r>
          </a:p>
          <a:p>
            <a:r>
              <a:rPr lang="en-US" dirty="0" smtClean="0"/>
              <a:t>Cessation of blood flow facilitates invasion of the muscles by the bacteria and multiplication of the bacteria because disease-fighting cells (white blood cells) cannot reach the affected part</a:t>
            </a:r>
            <a:endParaRPr lang="en-US" b="1" dirty="0" smtClean="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42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97E1734-0324-4FC1-BF1F-FD6B427171EE}" type="slidenum">
              <a:rPr lang="en-US" smtClean="0"/>
              <a:pPr/>
              <a:t>43</a:t>
            </a:fld>
            <a:endParaRPr lang="en-US"/>
          </a:p>
        </p:txBody>
      </p:sp>
      <p:sp>
        <p:nvSpPr>
          <p:cNvPr id="4" name="Content Placeholder 3"/>
          <p:cNvSpPr>
            <a:spLocks noGrp="1"/>
          </p:cNvSpPr>
          <p:nvPr>
            <p:ph sz="quarter" idx="1"/>
          </p:nvPr>
        </p:nvSpPr>
        <p:spPr/>
        <p:txBody>
          <a:bodyPr>
            <a:normAutofit fontScale="92500" lnSpcReduction="10000"/>
          </a:bodyPr>
          <a:lstStyle/>
          <a:p>
            <a:pPr lvl="0"/>
            <a:r>
              <a:rPr lang="en-US" dirty="0" smtClean="0"/>
              <a:t>There is inflammation and putrefaction (rotting). The tissues are moist and infection spreads rapidly. Toxic products are absorbed in the tissues near the gangrenous area. Dead tissue is called slough. If bone, it is called </a:t>
            </a:r>
            <a:r>
              <a:rPr lang="en-US" dirty="0" err="1" smtClean="0"/>
              <a:t>sequestrum</a:t>
            </a:r>
            <a:r>
              <a:rPr lang="en-US" dirty="0" smtClean="0"/>
              <a:t>. The area must be treated as a septic wound and amputation / </a:t>
            </a:r>
            <a:r>
              <a:rPr lang="en-US" dirty="0" err="1" smtClean="0"/>
              <a:t>sequestrectomy</a:t>
            </a:r>
            <a:r>
              <a:rPr lang="en-US" dirty="0" smtClean="0"/>
              <a:t> done as soon as possible.</a:t>
            </a:r>
          </a:p>
          <a:p>
            <a:pPr lvl="0"/>
            <a:r>
              <a:rPr lang="en-US" dirty="0" smtClean="0"/>
              <a:t>occurs in naturally moist tissue and organs such as the mouth, bowel, lungs, cervix, and vulva. Bedsores occurring on body parts such as the sacrum, buttocks, and heels — although not necessarily moist areas — are also wet gangrene infections</a:t>
            </a:r>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97E1734-0324-4FC1-BF1F-FD6B427171EE}" type="slidenum">
              <a:rPr lang="en-US" smtClean="0"/>
              <a:pPr/>
              <a:t>44</a:t>
            </a:fld>
            <a:endParaRPr lang="en-US"/>
          </a:p>
        </p:txBody>
      </p:sp>
      <p:sp>
        <p:nvSpPr>
          <p:cNvPr id="4" name="Content Placeholder 3"/>
          <p:cNvSpPr>
            <a:spLocks noGrp="1"/>
          </p:cNvSpPr>
          <p:nvPr>
            <p:ph sz="quarter" idx="1"/>
          </p:nvPr>
        </p:nvSpPr>
        <p:spPr/>
        <p:txBody>
          <a:bodyPr>
            <a:normAutofit fontScale="85000" lnSpcReduction="10000"/>
          </a:bodyPr>
          <a:lstStyle/>
          <a:p>
            <a:pPr lvl="0"/>
            <a:r>
              <a:rPr lang="en-US" b="1" dirty="0" smtClean="0"/>
              <a:t>Dry Gangrene: </a:t>
            </a:r>
          </a:p>
          <a:p>
            <a:pPr lvl="0"/>
            <a:r>
              <a:rPr lang="en-US" dirty="0" smtClean="0"/>
              <a:t>Dry gangrene is caused by a reduction of blood flow through the arteries.(ischemia)</a:t>
            </a:r>
            <a:endParaRPr lang="en-US" b="1" dirty="0" smtClean="0"/>
          </a:p>
          <a:p>
            <a:pPr lvl="0"/>
            <a:r>
              <a:rPr lang="en-US" dirty="0" smtClean="0"/>
              <a:t>Is usually vascular and spread is slow it is commonly seen in people with blockage of arteries (arteriosclerosis) resulting from increased cholesterol levels, diabetes, cigarette </a:t>
            </a:r>
            <a:r>
              <a:rPr lang="en-US" dirty="0" smtClean="0">
                <a:hlinkClick r:id="rId2"/>
              </a:rPr>
              <a:t>smoking</a:t>
            </a:r>
            <a:r>
              <a:rPr lang="en-US" dirty="0" smtClean="0"/>
              <a:t>, and genetic and other factors. . Circulation stops and the part withers and dries up.  If the part is kept dry, it may separate at a line of demarcation, the tissues left being healthy and viable. Usually affects the periphery.</a:t>
            </a:r>
          </a:p>
          <a:p>
            <a:r>
              <a:rPr lang="en-US" dirty="0" smtClean="0"/>
              <a:t>In most people, the affected part does not become infected. </a:t>
            </a:r>
          </a:p>
          <a:p>
            <a:r>
              <a:rPr lang="en-US" dirty="0" smtClean="0"/>
              <a:t>In this type of gangrene, the tissue becomes cold and black, begins to dry, and eventually sloughs off. </a:t>
            </a:r>
          </a:p>
          <a:p>
            <a:pPr lvl="0"/>
            <a:endParaRPr lang="en-US" dirty="0" smtClean="0"/>
          </a:p>
          <a:p>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b="1" dirty="0" smtClean="0"/>
              <a:t>Gas Gangrene:</a:t>
            </a:r>
          </a:p>
          <a:p>
            <a:r>
              <a:rPr lang="en-US" dirty="0" smtClean="0"/>
              <a:t>Gangrene is the death of body tissue. </a:t>
            </a:r>
          </a:p>
          <a:p>
            <a:pPr marL="274320" lvl="1">
              <a:buClr>
                <a:schemeClr val="accent1"/>
              </a:buClr>
              <a:buSzPct val="85000"/>
              <a:buFont typeface="Wingdings 2"/>
              <a:buChar char=""/>
            </a:pPr>
            <a:r>
              <a:rPr lang="en-US" dirty="0" smtClean="0">
                <a:solidFill>
                  <a:schemeClr val="tx1"/>
                </a:solidFill>
              </a:rPr>
              <a:t>Gas gangrene is a type of wet gangrene caused by the bacteria known as </a:t>
            </a:r>
            <a:r>
              <a:rPr lang="en-US" i="1" dirty="0" smtClean="0">
                <a:solidFill>
                  <a:schemeClr val="tx1"/>
                </a:solidFill>
              </a:rPr>
              <a:t>Clostridia</a:t>
            </a:r>
            <a:r>
              <a:rPr lang="en-US" dirty="0" smtClean="0">
                <a:solidFill>
                  <a:schemeClr val="tx1"/>
                </a:solidFill>
              </a:rPr>
              <a:t>. </a:t>
            </a:r>
            <a:r>
              <a:rPr lang="en-US" i="1" dirty="0" smtClean="0">
                <a:solidFill>
                  <a:schemeClr val="tx1"/>
                </a:solidFill>
              </a:rPr>
              <a:t>Clostridia</a:t>
            </a:r>
            <a:r>
              <a:rPr lang="en-US" dirty="0" smtClean="0">
                <a:solidFill>
                  <a:schemeClr val="tx1"/>
                </a:solidFill>
              </a:rPr>
              <a:t> are a type of infection-causing bacteria that grow only in the absence of oxygen. </a:t>
            </a:r>
            <a:r>
              <a:rPr lang="en-US" dirty="0" err="1" smtClean="0">
                <a:solidFill>
                  <a:schemeClr val="tx1"/>
                </a:solidFill>
              </a:rPr>
              <a:t>As</a:t>
            </a:r>
            <a:r>
              <a:rPr lang="en-US" i="1" dirty="0" err="1" smtClean="0">
                <a:solidFill>
                  <a:schemeClr val="tx1"/>
                </a:solidFill>
              </a:rPr>
              <a:t>Clostridia</a:t>
            </a:r>
            <a:r>
              <a:rPr lang="en-US" dirty="0" smtClean="0">
                <a:solidFill>
                  <a:schemeClr val="tx1"/>
                </a:solidFill>
              </a:rPr>
              <a:t> grow, they produce poisonous toxins and gas; therefore, the condition is called gas gangrene.</a:t>
            </a:r>
          </a:p>
          <a:p>
            <a:r>
              <a:rPr lang="en-US" dirty="0" smtClean="0"/>
              <a:t>Gas gangrene, also known as </a:t>
            </a:r>
            <a:r>
              <a:rPr lang="en-US" dirty="0" err="1" smtClean="0"/>
              <a:t>clostridial</a:t>
            </a:r>
            <a:r>
              <a:rPr lang="en-US" dirty="0" smtClean="0"/>
              <a:t> </a:t>
            </a:r>
            <a:r>
              <a:rPr lang="en-US" dirty="0" err="1" smtClean="0"/>
              <a:t>myonecrosis</a:t>
            </a:r>
            <a:r>
              <a:rPr lang="en-US" dirty="0" smtClean="0"/>
              <a:t>, is a fast-spreading and potentially life-threatening form of gangrene caused by a bacterial infection. The infection causes toxins to release gas, which leads to tissue death.</a:t>
            </a:r>
          </a:p>
          <a:p>
            <a:endParaRPr lang="en-US" dirty="0" smtClean="0"/>
          </a:p>
          <a:p>
            <a:endParaRPr lang="en-US" b="1"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45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sz="quarter" idx="1"/>
          </p:nvPr>
        </p:nvSpPr>
        <p:spPr/>
        <p:txBody>
          <a:bodyPr/>
          <a:lstStyle/>
          <a:p>
            <a:r>
              <a:rPr lang="en-US" dirty="0" smtClean="0"/>
              <a:t>Swelling </a:t>
            </a:r>
          </a:p>
          <a:p>
            <a:r>
              <a:rPr lang="en-US" dirty="0" smtClean="0"/>
              <a:t>Blisters that contain gas bubbles near the area of infection</a:t>
            </a:r>
          </a:p>
          <a:p>
            <a:r>
              <a:rPr lang="en-US" dirty="0" smtClean="0"/>
              <a:t>Increased heart rate</a:t>
            </a:r>
          </a:p>
          <a:p>
            <a:r>
              <a:rPr lang="en-US" dirty="0" smtClean="0"/>
              <a:t>High fever.</a:t>
            </a:r>
          </a:p>
          <a:p>
            <a:r>
              <a:rPr lang="en-US" dirty="0" smtClean="0"/>
              <a:t> Skin in the affected area often turns from pale to brownish-red. </a:t>
            </a:r>
          </a:p>
          <a:p>
            <a:r>
              <a:rPr lang="en-US" dirty="0" smtClean="0"/>
              <a:t>Symptoms progress at a very rapid rate. </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46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Management of a gangrenous limb</a:t>
            </a:r>
            <a:endParaRPr lang="en-US" dirty="0"/>
          </a:p>
        </p:txBody>
      </p:sp>
      <p:sp>
        <p:nvSpPr>
          <p:cNvPr id="3" name="Content Placeholder 2"/>
          <p:cNvSpPr>
            <a:spLocks noGrp="1"/>
          </p:cNvSpPr>
          <p:nvPr>
            <p:ph sz="quarter" idx="1"/>
          </p:nvPr>
        </p:nvSpPr>
        <p:spPr/>
        <p:txBody>
          <a:bodyPr>
            <a:normAutofit fontScale="92500" lnSpcReduction="20000"/>
          </a:bodyPr>
          <a:lstStyle/>
          <a:p>
            <a:pPr lvl="0"/>
            <a:r>
              <a:rPr lang="en-US" dirty="0" smtClean="0"/>
              <a:t>Keep </a:t>
            </a:r>
            <a:r>
              <a:rPr lang="en-US" dirty="0"/>
              <a:t>the area / limb cool to reduce metabolism, and dry by exposure, and separated.</a:t>
            </a:r>
          </a:p>
          <a:p>
            <a:pPr lvl="0"/>
            <a:r>
              <a:rPr lang="en-US" dirty="0"/>
              <a:t>Protect the part / limb from weight of bed clothes by a bed cradle and supported on a foam pad.</a:t>
            </a:r>
          </a:p>
          <a:p>
            <a:pPr lvl="0"/>
            <a:r>
              <a:rPr lang="en-US" dirty="0"/>
              <a:t>Adequate relief of pain with analgesics.</a:t>
            </a:r>
          </a:p>
          <a:p>
            <a:r>
              <a:rPr lang="en-US" b="1" dirty="0"/>
              <a:t>Surgery and types</a:t>
            </a:r>
            <a:endParaRPr lang="en-US" dirty="0"/>
          </a:p>
          <a:p>
            <a:pPr lvl="0"/>
            <a:r>
              <a:rPr lang="en-US" b="1" dirty="0"/>
              <a:t>Arterial surgery</a:t>
            </a:r>
            <a:r>
              <a:rPr lang="en-US" dirty="0"/>
              <a:t>:-  for gangrene of digits</a:t>
            </a:r>
          </a:p>
          <a:p>
            <a:pPr lvl="0"/>
            <a:r>
              <a:rPr lang="en-US" b="1" dirty="0"/>
              <a:t>Amputation:</a:t>
            </a:r>
            <a:r>
              <a:rPr lang="en-US" dirty="0"/>
              <a:t>- Mid-thigh amputation for limb for better chances of healing</a:t>
            </a:r>
          </a:p>
          <a:p>
            <a:pPr lvl="0"/>
            <a:r>
              <a:rPr lang="en-US" b="1" dirty="0"/>
              <a:t>Lumbar </a:t>
            </a:r>
            <a:r>
              <a:rPr lang="en-US" b="1" dirty="0" err="1"/>
              <a:t>Sympathectomy</a:t>
            </a:r>
            <a:r>
              <a:rPr lang="en-US" b="1" dirty="0"/>
              <a:t>:</a:t>
            </a:r>
            <a:r>
              <a:rPr lang="en-US" dirty="0"/>
              <a:t> - to enhance vasodilatation of the collateral blood vessels if cause is vascular</a:t>
            </a:r>
          </a:p>
          <a:p>
            <a:r>
              <a:rPr lang="en-US" b="1" dirty="0"/>
              <a:t>Pre- and Post-operative care</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47</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7E1734-0324-4FC1-BF1F-FD6B427171EE}" type="slidenum">
              <a:rPr lang="en-US" smtClean="0"/>
              <a:pPr/>
              <a:t>48</a:t>
            </a:fld>
            <a:endParaRPr lang="en-US"/>
          </a:p>
        </p:txBody>
      </p:sp>
      <p:pic>
        <p:nvPicPr>
          <p:cNvPr id="1026" name="Picture 2" descr="http://ord1.physicaltherapy.com/content/00000/00000/slide73.JPG"/>
          <p:cNvPicPr>
            <a:picLocks noChangeAspect="1" noChangeArrowheads="1"/>
          </p:cNvPicPr>
          <p:nvPr/>
        </p:nvPicPr>
        <p:blipFill>
          <a:blip r:embed="rId2" cstate="print"/>
          <a:srcRect/>
          <a:stretch>
            <a:fillRect/>
          </a:stretch>
        </p:blipFill>
        <p:spPr bwMode="auto">
          <a:xfrm>
            <a:off x="304800" y="209550"/>
            <a:ext cx="9144000" cy="6858000"/>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7E1734-0324-4FC1-BF1F-FD6B427171EE}" type="slidenum">
              <a:rPr lang="en-US" smtClean="0"/>
              <a:pPr/>
              <a:t>49</a:t>
            </a:fld>
            <a:endParaRPr lang="en-US"/>
          </a:p>
        </p:txBody>
      </p:sp>
      <p:pic>
        <p:nvPicPr>
          <p:cNvPr id="64514" name="Picture 2" descr="https://encrypted-tbn1.gstatic.com/images?q=tbn:ANd9GcT2vg-K2StM_FZ7Foks7uLH8Y8uqidgxlHMCoqz4dc0txlSEXiI"/>
          <p:cNvPicPr>
            <a:picLocks noChangeAspect="1" noChangeArrowheads="1"/>
          </p:cNvPicPr>
          <p:nvPr/>
        </p:nvPicPr>
        <p:blipFill>
          <a:blip r:embed="rId2" cstate="print"/>
          <a:srcRect/>
          <a:stretch>
            <a:fillRect/>
          </a:stretch>
        </p:blipFill>
        <p:spPr bwMode="auto">
          <a:xfrm>
            <a:off x="381000" y="-171450"/>
            <a:ext cx="8255000" cy="6191250"/>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Signs / symptoms</a:t>
            </a:r>
            <a:endParaRPr lang="en-US" dirty="0"/>
          </a:p>
        </p:txBody>
      </p:sp>
      <p:sp>
        <p:nvSpPr>
          <p:cNvPr id="3" name="Content Placeholder 2"/>
          <p:cNvSpPr>
            <a:spLocks noGrp="1"/>
          </p:cNvSpPr>
          <p:nvPr>
            <p:ph sz="quarter" idx="1"/>
          </p:nvPr>
        </p:nvSpPr>
        <p:spPr/>
        <p:txBody>
          <a:bodyPr>
            <a:normAutofit fontScale="92500" lnSpcReduction="10000"/>
          </a:bodyPr>
          <a:lstStyle/>
          <a:p>
            <a:pPr lvl="0"/>
            <a:r>
              <a:rPr lang="en-US" dirty="0" smtClean="0"/>
              <a:t>Acute onset of swelling</a:t>
            </a:r>
          </a:p>
          <a:p>
            <a:pPr lvl="0"/>
            <a:r>
              <a:rPr lang="en-US" dirty="0" smtClean="0"/>
              <a:t>localized redness( patches) </a:t>
            </a:r>
          </a:p>
          <a:p>
            <a:pPr lvl="0"/>
            <a:r>
              <a:rPr lang="en-US" dirty="0" smtClean="0"/>
              <a:t> pain </a:t>
            </a:r>
          </a:p>
          <a:p>
            <a:pPr lvl="0"/>
            <a:r>
              <a:rPr lang="en-US" dirty="0" smtClean="0"/>
              <a:t>fever</a:t>
            </a:r>
          </a:p>
          <a:p>
            <a:pPr lvl="0"/>
            <a:r>
              <a:rPr lang="en-US" dirty="0" smtClean="0"/>
              <a:t>chills </a:t>
            </a:r>
          </a:p>
          <a:p>
            <a:pPr lvl="0"/>
            <a:r>
              <a:rPr lang="en-US" dirty="0" smtClean="0"/>
              <a:t>sweating</a:t>
            </a:r>
          </a:p>
          <a:p>
            <a:pPr lvl="0"/>
            <a:r>
              <a:rPr lang="en-US" dirty="0" smtClean="0"/>
              <a:t>tender enlarged lymph nodes</a:t>
            </a:r>
          </a:p>
          <a:p>
            <a:pPr lvl="0"/>
            <a:r>
              <a:rPr lang="en-US" dirty="0" smtClean="0"/>
              <a:t>Skin sore or rash that starts suddenly, and grows quickly in the first 24 hours</a:t>
            </a:r>
          </a:p>
          <a:p>
            <a:pPr lvl="0"/>
            <a:r>
              <a:rPr lang="en-US" dirty="0" smtClean="0"/>
              <a:t>Tight, glossy, stretched appearance of the skin</a:t>
            </a:r>
          </a:p>
          <a:p>
            <a:pPr lvl="0"/>
            <a:r>
              <a:rPr lang="en-US" dirty="0" smtClean="0"/>
              <a:t>Warm skin in the area of redness</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7E1734-0324-4FC1-BF1F-FD6B427171EE}" type="slidenum">
              <a:rPr lang="en-US" smtClean="0"/>
              <a:pPr/>
              <a:t>50</a:t>
            </a:fld>
            <a:endParaRPr lang="en-US"/>
          </a:p>
        </p:txBody>
      </p:sp>
      <p:pic>
        <p:nvPicPr>
          <p:cNvPr id="66562" name="Picture 2" descr="C:\Users\Simba\Desktop\gangrene\gas gangrene\images.jpg"/>
          <p:cNvPicPr>
            <a:picLocks noChangeAspect="1" noChangeArrowheads="1"/>
          </p:cNvPicPr>
          <p:nvPr/>
        </p:nvPicPr>
        <p:blipFill>
          <a:blip r:embed="rId2" cstate="print"/>
          <a:srcRect/>
          <a:stretch>
            <a:fillRect/>
          </a:stretch>
        </p:blipFill>
        <p:spPr bwMode="auto">
          <a:xfrm>
            <a:off x="609600" y="381000"/>
            <a:ext cx="7543800" cy="6191250"/>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7E1734-0324-4FC1-BF1F-FD6B427171EE}" type="slidenum">
              <a:rPr lang="en-US" smtClean="0"/>
              <a:pPr/>
              <a:t>51</a:t>
            </a:fld>
            <a:endParaRPr lang="en-US"/>
          </a:p>
        </p:txBody>
      </p:sp>
      <p:pic>
        <p:nvPicPr>
          <p:cNvPr id="65538" name="Picture 2" descr="https://encrypted-tbn1.gstatic.com/images?q=tbn:ANd9GcTolNZcZ3Cjc2IBnpsyssBk5hHUSrxTX8rzOQbIi4rz7lzo-eLZsg"/>
          <p:cNvPicPr>
            <a:picLocks noChangeAspect="1" noChangeArrowheads="1"/>
          </p:cNvPicPr>
          <p:nvPr/>
        </p:nvPicPr>
        <p:blipFill>
          <a:blip r:embed="rId2" cstate="print"/>
          <a:srcRect/>
          <a:stretch>
            <a:fillRect/>
          </a:stretch>
        </p:blipFill>
        <p:spPr bwMode="auto">
          <a:xfrm>
            <a:off x="228600" y="381000"/>
            <a:ext cx="8001000" cy="6172200"/>
          </a:xfrm>
          <a:prstGeom prst="rect">
            <a:avLst/>
          </a:prstGeom>
          <a:noFill/>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a:t>
            </a:r>
            <a:endParaRPr lang="en-US" dirty="0"/>
          </a:p>
        </p:txBody>
      </p:sp>
      <p:sp>
        <p:nvSpPr>
          <p:cNvPr id="3" name="Content Placeholder 2"/>
          <p:cNvSpPr>
            <a:spLocks noGrp="1"/>
          </p:cNvSpPr>
          <p:nvPr>
            <p:ph sz="quarter" idx="1"/>
          </p:nvPr>
        </p:nvSpPr>
        <p:spPr/>
        <p:txBody>
          <a:bodyPr/>
          <a:lstStyle/>
          <a:p>
            <a:r>
              <a:rPr lang="en-US" dirty="0" smtClean="0"/>
              <a:t>History taking </a:t>
            </a:r>
          </a:p>
          <a:p>
            <a:r>
              <a:rPr lang="en-US" dirty="0" smtClean="0"/>
              <a:t>Physical examination</a:t>
            </a:r>
          </a:p>
          <a:p>
            <a:r>
              <a:rPr lang="en-US" dirty="0" smtClean="0"/>
              <a:t>Complete blood count</a:t>
            </a:r>
          </a:p>
          <a:p>
            <a:r>
              <a:rPr lang="en-US" dirty="0" smtClean="0"/>
              <a:t>Blood culture</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dirty="0"/>
          </a:p>
        </p:txBody>
      </p:sp>
      <p:sp>
        <p:nvSpPr>
          <p:cNvPr id="3" name="Content Placeholder 2"/>
          <p:cNvSpPr>
            <a:spLocks noGrp="1"/>
          </p:cNvSpPr>
          <p:nvPr>
            <p:ph sz="quarter" idx="1"/>
          </p:nvPr>
        </p:nvSpPr>
        <p:spPr/>
        <p:txBody>
          <a:bodyPr>
            <a:normAutofit/>
          </a:bodyPr>
          <a:lstStyle/>
          <a:p>
            <a:pPr lvl="0"/>
            <a:r>
              <a:rPr lang="en-US" dirty="0" smtClean="0"/>
              <a:t> Oral antibiotic therapy in OPD if mild( </a:t>
            </a:r>
            <a:r>
              <a:rPr lang="en-US" dirty="0" err="1" smtClean="0"/>
              <a:t>cephalexin</a:t>
            </a:r>
            <a:r>
              <a:rPr lang="en-US" dirty="0" smtClean="0"/>
              <a:t>, amoxicillin and </a:t>
            </a:r>
            <a:r>
              <a:rPr lang="en-US" dirty="0" err="1" smtClean="0"/>
              <a:t>cloxacillin</a:t>
            </a:r>
            <a:r>
              <a:rPr lang="en-US" dirty="0" smtClean="0"/>
              <a:t>)</a:t>
            </a:r>
          </a:p>
          <a:p>
            <a:pPr lvl="0"/>
            <a:r>
              <a:rPr lang="en-US" dirty="0" smtClean="0"/>
              <a:t>Erythromycin and </a:t>
            </a:r>
            <a:r>
              <a:rPr lang="en-US" dirty="0" err="1" smtClean="0"/>
              <a:t>clindamycin</a:t>
            </a:r>
            <a:r>
              <a:rPr lang="en-US" dirty="0" smtClean="0"/>
              <a:t> are given to those patients allergic to </a:t>
            </a:r>
            <a:r>
              <a:rPr lang="en-US" dirty="0" err="1" smtClean="0"/>
              <a:t>penicillins</a:t>
            </a:r>
            <a:r>
              <a:rPr lang="en-US" dirty="0" smtClean="0"/>
              <a:t>.</a:t>
            </a:r>
          </a:p>
          <a:p>
            <a:pPr lvl="0"/>
            <a:r>
              <a:rPr lang="en-US" dirty="0" smtClean="0"/>
              <a:t> if severe, - admit, identify site of entry, IV antibiotics for 7 – 14 days to prevent recurrences</a:t>
            </a:r>
          </a:p>
          <a:p>
            <a:pPr lvl="0"/>
            <a:r>
              <a:rPr lang="en-US" dirty="0" smtClean="0"/>
              <a:t>Analgesics for pain</a:t>
            </a:r>
          </a:p>
          <a:p>
            <a:pPr lvl="0"/>
            <a:r>
              <a:rPr lang="en-US" dirty="0" smtClean="0"/>
              <a:t>Removal of dead tissues</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7</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Care</a:t>
            </a:r>
            <a:endParaRPr lang="en-US" dirty="0"/>
          </a:p>
        </p:txBody>
      </p:sp>
      <p:sp>
        <p:nvSpPr>
          <p:cNvPr id="3" name="Content Placeholder 2"/>
          <p:cNvSpPr>
            <a:spLocks noGrp="1"/>
          </p:cNvSpPr>
          <p:nvPr>
            <p:ph sz="quarter" idx="1"/>
          </p:nvPr>
        </p:nvSpPr>
        <p:spPr/>
        <p:txBody>
          <a:bodyPr/>
          <a:lstStyle/>
          <a:p>
            <a:pPr lvl="0"/>
            <a:r>
              <a:rPr lang="en-US" dirty="0" smtClean="0"/>
              <a:t>Elevation of affected area higher than your heart to reduce swelling.</a:t>
            </a:r>
          </a:p>
          <a:p>
            <a:pPr lvl="0"/>
            <a:r>
              <a:rPr lang="en-US" dirty="0" smtClean="0"/>
              <a:t> warm moist packs at site for 2 – 4 hours with special attention for those with circulatory deficits e.g. diabetes to prevent burns</a:t>
            </a:r>
          </a:p>
          <a:p>
            <a:pPr lvl="0"/>
            <a:r>
              <a:rPr lang="en-US" dirty="0" smtClean="0"/>
              <a:t>education on prevention of recurrence </a:t>
            </a:r>
          </a:p>
          <a:p>
            <a:pPr lvl="0"/>
            <a:r>
              <a:rPr lang="en-US" dirty="0" smtClean="0"/>
              <a:t>skin and foot care for diabetics</a:t>
            </a:r>
          </a:p>
          <a:p>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8</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sz="quarter" idx="1"/>
          </p:nvPr>
        </p:nvSpPr>
        <p:spPr/>
        <p:txBody>
          <a:bodyPr/>
          <a:lstStyle/>
          <a:p>
            <a:r>
              <a:rPr lang="en-US" dirty="0" smtClean="0"/>
              <a:t>Subcutaneous abscess</a:t>
            </a:r>
          </a:p>
          <a:p>
            <a:r>
              <a:rPr lang="en-US" dirty="0" smtClean="0"/>
              <a:t>Blood infection (</a:t>
            </a:r>
            <a:r>
              <a:rPr lang="en-US" dirty="0" err="1" smtClean="0"/>
              <a:t>septicaemia</a:t>
            </a:r>
            <a:r>
              <a:rPr lang="en-US" dirty="0" smtClean="0"/>
              <a:t>)</a:t>
            </a:r>
          </a:p>
          <a:p>
            <a:r>
              <a:rPr lang="en-US" dirty="0" smtClean="0"/>
              <a:t>Bone infection (</a:t>
            </a:r>
            <a:r>
              <a:rPr lang="en-US" dirty="0" err="1" smtClean="0">
                <a:hlinkClick r:id="rId2"/>
              </a:rPr>
              <a:t>osteomyelitis</a:t>
            </a:r>
            <a:r>
              <a:rPr lang="en-US" dirty="0" smtClean="0"/>
              <a:t>)</a:t>
            </a:r>
          </a:p>
          <a:p>
            <a:r>
              <a:rPr lang="en-US" dirty="0" smtClean="0"/>
              <a:t>Inflammation of the lymph vessels (</a:t>
            </a:r>
            <a:r>
              <a:rPr lang="en-US" dirty="0" err="1" smtClean="0">
                <a:hlinkClick r:id="rId3"/>
              </a:rPr>
              <a:t>lymphangitis</a:t>
            </a:r>
            <a:r>
              <a:rPr lang="en-US" dirty="0" smtClean="0"/>
              <a:t>)</a:t>
            </a:r>
          </a:p>
          <a:p>
            <a:r>
              <a:rPr lang="en-US" dirty="0" smtClean="0"/>
              <a:t>Inflammation of the heart (</a:t>
            </a:r>
            <a:r>
              <a:rPr lang="en-US" dirty="0" err="1" smtClean="0"/>
              <a:t>endocarditis</a:t>
            </a:r>
            <a:r>
              <a:rPr lang="en-US" dirty="0" smtClean="0"/>
              <a:t>)</a:t>
            </a:r>
          </a:p>
          <a:p>
            <a:r>
              <a:rPr lang="en-US" dirty="0" smtClean="0">
                <a:hlinkClick r:id="rId4"/>
              </a:rPr>
              <a:t>Meningitis</a:t>
            </a:r>
            <a:endParaRPr lang="en-US" dirty="0" smtClean="0"/>
          </a:p>
          <a:p>
            <a:r>
              <a:rPr lang="en-US" dirty="0" smtClean="0">
                <a:hlinkClick r:id="rId5"/>
              </a:rPr>
              <a:t>Shock</a:t>
            </a:r>
            <a:endParaRPr lang="en-US" dirty="0" smtClean="0"/>
          </a:p>
          <a:p>
            <a:r>
              <a:rPr lang="en-US" dirty="0" smtClean="0"/>
              <a:t>Tissue death (</a:t>
            </a:r>
            <a:r>
              <a:rPr lang="en-US" dirty="0" smtClean="0">
                <a:hlinkClick r:id="rId6"/>
              </a:rPr>
              <a:t>gangrene</a:t>
            </a:r>
            <a:r>
              <a:rPr lang="en-US" dirty="0" smtClean="0"/>
              <a:t>)</a:t>
            </a:r>
            <a:endParaRPr lang="en-US" dirty="0"/>
          </a:p>
        </p:txBody>
      </p:sp>
      <p:sp>
        <p:nvSpPr>
          <p:cNvPr id="4" name="Slide Number Placeholder 3"/>
          <p:cNvSpPr>
            <a:spLocks noGrp="1"/>
          </p:cNvSpPr>
          <p:nvPr>
            <p:ph type="sldNum" sz="quarter" idx="12"/>
          </p:nvPr>
        </p:nvSpPr>
        <p:spPr/>
        <p:txBody>
          <a:bodyPr/>
          <a:lstStyle/>
          <a:p>
            <a:fld id="{E97E1734-0324-4FC1-BF1F-FD6B427171EE}" type="slidenum">
              <a:rPr lang="en-US" smtClean="0"/>
              <a:pPr/>
              <a:t>9</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1241</TotalTime>
  <Words>2558</Words>
  <Application>Microsoft Office PowerPoint</Application>
  <PresentationFormat>On-screen Show (4:3)</PresentationFormat>
  <Paragraphs>570</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Calibri</vt:lpstr>
      <vt:lpstr>Georgia</vt:lpstr>
      <vt:lpstr>Wingdings</vt:lpstr>
      <vt:lpstr>Wingdings 2</vt:lpstr>
      <vt:lpstr>Civic</vt:lpstr>
      <vt:lpstr>COMMON MEDICAL SURGICAL CONDITIONS</vt:lpstr>
      <vt:lpstr>CELLULITIS</vt:lpstr>
      <vt:lpstr>Predisposing factors</vt:lpstr>
      <vt:lpstr>Pathophysiology</vt:lpstr>
      <vt:lpstr>Signs / symptoms</vt:lpstr>
      <vt:lpstr>DIAGNOSIS</vt:lpstr>
      <vt:lpstr>Medical Management</vt:lpstr>
      <vt:lpstr>Nursing Care</vt:lpstr>
      <vt:lpstr>COMPLICATIONS</vt:lpstr>
      <vt:lpstr>ABSCESSES / FURUNCLES (BOILS)  </vt:lpstr>
      <vt:lpstr>Signs and symptoms</vt:lpstr>
      <vt:lpstr>CARBUNCLE </vt:lpstr>
      <vt:lpstr>Management for boils and Cabuncles</vt:lpstr>
      <vt:lpstr>SUBCUTANEOUS ABSCESS </vt:lpstr>
      <vt:lpstr>LYMPHANGITIS AND LYMPHADENITIS </vt:lpstr>
      <vt:lpstr>LYMPHADENITIS </vt:lpstr>
      <vt:lpstr>Cont…</vt:lpstr>
      <vt:lpstr>Signs and symptoms</vt:lpstr>
      <vt:lpstr>Diagnosis</vt:lpstr>
      <vt:lpstr>Management</vt:lpstr>
      <vt:lpstr>BACTEREMIA</vt:lpstr>
      <vt:lpstr>Diagnosis</vt:lpstr>
      <vt:lpstr>Prevention</vt:lpstr>
      <vt:lpstr>Cont…</vt:lpstr>
      <vt:lpstr>PowerPoint Presentation</vt:lpstr>
      <vt:lpstr>Nursing intervention</vt:lpstr>
      <vt:lpstr>SEPTICAEMIA</vt:lpstr>
      <vt:lpstr>Signs and symptoms of septicaemia</vt:lpstr>
      <vt:lpstr>Cont…</vt:lpstr>
      <vt:lpstr>Management of septicaemia</vt:lpstr>
      <vt:lpstr>complications</vt:lpstr>
      <vt:lpstr>PYAEMIA </vt:lpstr>
      <vt:lpstr>TOXEMIA/TOXIC SHOCK SYNDROME(TSS)</vt:lpstr>
      <vt:lpstr>Clinical manifestation</vt:lpstr>
      <vt:lpstr>Diagnostic findings/features</vt:lpstr>
      <vt:lpstr>Medical Management</vt:lpstr>
      <vt:lpstr>Nursing Management</vt:lpstr>
      <vt:lpstr>Nursing Management Cont…</vt:lpstr>
      <vt:lpstr>FUNGAEMIA </vt:lpstr>
      <vt:lpstr>Treatment</vt:lpstr>
      <vt:lpstr>GANGRENE (MORTIFICATION) </vt:lpstr>
      <vt:lpstr>GANGRENE</vt:lpstr>
      <vt:lpstr>PowerPoint Presentation</vt:lpstr>
      <vt:lpstr>PowerPoint Presentation</vt:lpstr>
      <vt:lpstr>PowerPoint Presentation</vt:lpstr>
      <vt:lpstr>Signs and symptoms</vt:lpstr>
      <vt:lpstr>Management of a gangrenous limb</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COMMON MEDICAL SURGICAL CONDITIONS</dc:title>
  <dc:creator>Simba</dc:creator>
  <cp:lastModifiedBy>Collins Wahinga</cp:lastModifiedBy>
  <cp:revision>42</cp:revision>
  <dcterms:created xsi:type="dcterms:W3CDTF">2014-04-09T12:35:34Z</dcterms:created>
  <dcterms:modified xsi:type="dcterms:W3CDTF">2017-07-21T20:12:34Z</dcterms:modified>
</cp:coreProperties>
</file>