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85" r:id="rId3"/>
    <p:sldId id="486" r:id="rId4"/>
    <p:sldId id="257" r:id="rId5"/>
    <p:sldId id="258" r:id="rId6"/>
    <p:sldId id="259" r:id="rId7"/>
    <p:sldId id="261" r:id="rId8"/>
    <p:sldId id="351" r:id="rId9"/>
    <p:sldId id="507" r:id="rId10"/>
    <p:sldId id="508" r:id="rId11"/>
    <p:sldId id="487" r:id="rId12"/>
    <p:sldId id="488" r:id="rId13"/>
    <p:sldId id="489" r:id="rId14"/>
    <p:sldId id="490" r:id="rId15"/>
    <p:sldId id="491" r:id="rId16"/>
    <p:sldId id="492" r:id="rId17"/>
    <p:sldId id="493" r:id="rId18"/>
    <p:sldId id="494" r:id="rId19"/>
    <p:sldId id="495" r:id="rId20"/>
    <p:sldId id="496" r:id="rId21"/>
    <p:sldId id="497" r:id="rId22"/>
    <p:sldId id="498" r:id="rId23"/>
    <p:sldId id="499" r:id="rId24"/>
    <p:sldId id="500" r:id="rId25"/>
    <p:sldId id="501" r:id="rId26"/>
    <p:sldId id="502" r:id="rId27"/>
    <p:sldId id="503" r:id="rId28"/>
    <p:sldId id="504" r:id="rId29"/>
    <p:sldId id="505" r:id="rId30"/>
    <p:sldId id="506" r:id="rId31"/>
    <p:sldId id="409" r:id="rId32"/>
    <p:sldId id="410" r:id="rId33"/>
    <p:sldId id="411" r:id="rId34"/>
    <p:sldId id="412" r:id="rId35"/>
    <p:sldId id="413" r:id="rId36"/>
    <p:sldId id="414" r:id="rId37"/>
    <p:sldId id="415" r:id="rId38"/>
    <p:sldId id="428" r:id="rId39"/>
    <p:sldId id="416" r:id="rId40"/>
    <p:sldId id="417" r:id="rId41"/>
    <p:sldId id="418" r:id="rId42"/>
    <p:sldId id="419" r:id="rId43"/>
    <p:sldId id="420" r:id="rId44"/>
    <p:sldId id="421" r:id="rId45"/>
    <p:sldId id="422" r:id="rId46"/>
    <p:sldId id="423" r:id="rId47"/>
    <p:sldId id="424" r:id="rId48"/>
    <p:sldId id="425" r:id="rId49"/>
    <p:sldId id="308" r:id="rId50"/>
    <p:sldId id="372" r:id="rId51"/>
    <p:sldId id="373" r:id="rId52"/>
    <p:sldId id="374" r:id="rId53"/>
    <p:sldId id="375" r:id="rId54"/>
    <p:sldId id="376" r:id="rId55"/>
    <p:sldId id="377" r:id="rId56"/>
    <p:sldId id="378" r:id="rId57"/>
    <p:sldId id="379" r:id="rId58"/>
    <p:sldId id="380" r:id="rId59"/>
    <p:sldId id="429" r:id="rId60"/>
    <p:sldId id="381" r:id="rId61"/>
    <p:sldId id="430" r:id="rId62"/>
    <p:sldId id="382" r:id="rId63"/>
    <p:sldId id="383" r:id="rId64"/>
    <p:sldId id="384" r:id="rId65"/>
    <p:sldId id="385" r:id="rId66"/>
    <p:sldId id="386" r:id="rId67"/>
    <p:sldId id="387" r:id="rId68"/>
    <p:sldId id="388" r:id="rId69"/>
    <p:sldId id="389" r:id="rId70"/>
    <p:sldId id="390" r:id="rId71"/>
    <p:sldId id="392" r:id="rId72"/>
    <p:sldId id="393" r:id="rId73"/>
    <p:sldId id="394" r:id="rId74"/>
    <p:sldId id="395" r:id="rId75"/>
    <p:sldId id="396" r:id="rId76"/>
    <p:sldId id="397" r:id="rId77"/>
    <p:sldId id="399" r:id="rId78"/>
    <p:sldId id="400" r:id="rId79"/>
    <p:sldId id="401" r:id="rId80"/>
    <p:sldId id="402" r:id="rId81"/>
    <p:sldId id="403" r:id="rId82"/>
    <p:sldId id="404" r:id="rId83"/>
    <p:sldId id="405" r:id="rId84"/>
    <p:sldId id="406" r:id="rId85"/>
    <p:sldId id="407" r:id="rId86"/>
    <p:sldId id="408" r:id="rId87"/>
    <p:sldId id="263" r:id="rId88"/>
    <p:sldId id="431" r:id="rId89"/>
    <p:sldId id="310" r:id="rId90"/>
    <p:sldId id="311" r:id="rId91"/>
    <p:sldId id="309" r:id="rId92"/>
    <p:sldId id="264" r:id="rId93"/>
    <p:sldId id="312" r:id="rId94"/>
    <p:sldId id="313" r:id="rId95"/>
    <p:sldId id="314" r:id="rId96"/>
    <p:sldId id="315" r:id="rId97"/>
    <p:sldId id="317" r:id="rId98"/>
    <p:sldId id="265" r:id="rId99"/>
    <p:sldId id="266" r:id="rId100"/>
    <p:sldId id="267" r:id="rId101"/>
    <p:sldId id="318" r:id="rId102"/>
    <p:sldId id="432" r:id="rId103"/>
    <p:sldId id="268" r:id="rId104"/>
    <p:sldId id="269" r:id="rId105"/>
    <p:sldId id="319" r:id="rId106"/>
    <p:sldId id="433" r:id="rId107"/>
    <p:sldId id="270" r:id="rId108"/>
    <p:sldId id="321" r:id="rId109"/>
    <p:sldId id="322" r:id="rId110"/>
    <p:sldId id="323" r:id="rId111"/>
    <p:sldId id="324" r:id="rId112"/>
    <p:sldId id="325" r:id="rId113"/>
    <p:sldId id="326" r:id="rId114"/>
    <p:sldId id="327" r:id="rId115"/>
    <p:sldId id="271" r:id="rId116"/>
    <p:sldId id="434" r:id="rId117"/>
    <p:sldId id="272" r:id="rId118"/>
    <p:sldId id="435" r:id="rId119"/>
    <p:sldId id="273" r:id="rId120"/>
    <p:sldId id="436" r:id="rId121"/>
    <p:sldId id="274" r:id="rId122"/>
    <p:sldId id="437" r:id="rId123"/>
    <p:sldId id="275" r:id="rId124"/>
    <p:sldId id="438" r:id="rId125"/>
    <p:sldId id="276" r:id="rId126"/>
    <p:sldId id="277" r:id="rId127"/>
    <p:sldId id="337" r:id="rId128"/>
    <p:sldId id="338" r:id="rId129"/>
    <p:sldId id="339" r:id="rId130"/>
    <p:sldId id="340" r:id="rId131"/>
    <p:sldId id="342" r:id="rId132"/>
    <p:sldId id="343" r:id="rId133"/>
    <p:sldId id="344" r:id="rId134"/>
    <p:sldId id="345" r:id="rId135"/>
    <p:sldId id="346" r:id="rId136"/>
    <p:sldId id="347" r:id="rId137"/>
    <p:sldId id="348" r:id="rId138"/>
    <p:sldId id="349" r:id="rId139"/>
    <p:sldId id="328" r:id="rId140"/>
    <p:sldId id="329" r:id="rId141"/>
    <p:sldId id="330" r:id="rId142"/>
    <p:sldId id="331" r:id="rId143"/>
    <p:sldId id="332" r:id="rId144"/>
    <p:sldId id="333" r:id="rId145"/>
    <p:sldId id="334" r:id="rId146"/>
    <p:sldId id="335" r:id="rId147"/>
    <p:sldId id="336" r:id="rId148"/>
    <p:sldId id="278" r:id="rId149"/>
    <p:sldId id="439" r:id="rId150"/>
    <p:sldId id="279" r:id="rId151"/>
    <p:sldId id="280" r:id="rId152"/>
    <p:sldId id="281" r:id="rId153"/>
    <p:sldId id="440" r:id="rId154"/>
    <p:sldId id="282" r:id="rId155"/>
    <p:sldId id="441" r:id="rId156"/>
    <p:sldId id="283" r:id="rId157"/>
    <p:sldId id="442" r:id="rId158"/>
    <p:sldId id="284" r:id="rId159"/>
    <p:sldId id="443" r:id="rId160"/>
    <p:sldId id="285" r:id="rId161"/>
    <p:sldId id="444" r:id="rId162"/>
    <p:sldId id="350" r:id="rId163"/>
    <p:sldId id="286" r:id="rId164"/>
    <p:sldId id="445" r:id="rId165"/>
    <p:sldId id="287" r:id="rId166"/>
    <p:sldId id="288" r:id="rId167"/>
    <p:sldId id="446" r:id="rId168"/>
    <p:sldId id="448" r:id="rId169"/>
    <p:sldId id="450" r:id="rId170"/>
    <p:sldId id="452" r:id="rId171"/>
    <p:sldId id="289" r:id="rId172"/>
    <p:sldId id="447" r:id="rId173"/>
    <p:sldId id="290" r:id="rId174"/>
    <p:sldId id="453" r:id="rId175"/>
    <p:sldId id="454" r:id="rId176"/>
    <p:sldId id="291" r:id="rId177"/>
    <p:sldId id="292" r:id="rId178"/>
    <p:sldId id="455" r:id="rId179"/>
    <p:sldId id="460" r:id="rId180"/>
    <p:sldId id="461" r:id="rId181"/>
    <p:sldId id="462" r:id="rId182"/>
    <p:sldId id="463" r:id="rId183"/>
    <p:sldId id="464" r:id="rId184"/>
    <p:sldId id="465" r:id="rId185"/>
    <p:sldId id="469" r:id="rId186"/>
    <p:sldId id="470" r:id="rId187"/>
    <p:sldId id="471" r:id="rId188"/>
    <p:sldId id="293" r:id="rId189"/>
    <p:sldId id="472" r:id="rId190"/>
    <p:sldId id="294" r:id="rId191"/>
    <p:sldId id="473" r:id="rId192"/>
    <p:sldId id="295" r:id="rId193"/>
    <p:sldId id="475" r:id="rId194"/>
    <p:sldId id="474" r:id="rId195"/>
    <p:sldId id="296" r:id="rId196"/>
    <p:sldId id="476" r:id="rId197"/>
    <p:sldId id="297" r:id="rId198"/>
    <p:sldId id="298" r:id="rId199"/>
    <p:sldId id="477" r:id="rId200"/>
    <p:sldId id="299" r:id="rId201"/>
    <p:sldId id="478" r:id="rId202"/>
    <p:sldId id="300" r:id="rId203"/>
    <p:sldId id="480" r:id="rId204"/>
    <p:sldId id="301" r:id="rId205"/>
    <p:sldId id="479" r:id="rId206"/>
    <p:sldId id="302" r:id="rId207"/>
    <p:sldId id="481" r:id="rId208"/>
    <p:sldId id="303" r:id="rId209"/>
    <p:sldId id="304" r:id="rId210"/>
    <p:sldId id="305" r:id="rId211"/>
    <p:sldId id="482" r:id="rId212"/>
    <p:sldId id="306" r:id="rId213"/>
    <p:sldId id="483" r:id="rId214"/>
    <p:sldId id="307" r:id="rId215"/>
    <p:sldId id="484" r:id="rId2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44" autoAdjust="0"/>
    <p:restoredTop sz="94660"/>
  </p:normalViewPr>
  <p:slideViewPr>
    <p:cSldViewPr>
      <p:cViewPr varScale="1">
        <p:scale>
          <a:sx n="75" d="100"/>
          <a:sy n="75" d="100"/>
        </p:scale>
        <p:origin x="88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36464" y="254380"/>
            <a:ext cx="1731645" cy="632460"/>
          </a:xfrm>
          <a:prstGeom prst="rect">
            <a:avLst/>
          </a:prstGeom>
        </p:spPr>
        <p:txBody>
          <a:bodyPr wrap="square" lIns="0" tIns="0" rIns="0" bIns="0">
            <a:spAutoFit/>
          </a:bodyPr>
          <a:lstStyle>
            <a:lvl1pPr>
              <a:defRPr sz="395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332104" y="1825053"/>
            <a:ext cx="11197590" cy="4652010"/>
          </a:xfrm>
          <a:prstGeom prst="rect">
            <a:avLst/>
          </a:prstGeom>
        </p:spPr>
        <p:txBody>
          <a:bodyPr wrap="square" lIns="0" tIns="0" rIns="0" bIns="0">
            <a:spAutoFit/>
          </a:bodyPr>
          <a:lstStyle>
            <a:lvl1pPr>
              <a:defRPr sz="27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11/10/2019</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 Id="rId4" Type="http://schemas.openxmlformats.org/officeDocument/2006/relationships/image" Target="../media/image5.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en.wikipedia.org/wiki/File:Cleaned_abscess_day_5.jpg" TargetMode="Externa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 Id="rId5" Type="http://schemas.openxmlformats.org/officeDocument/2006/relationships/image" Target="../media/image20.jpg"/><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7001" y="1665287"/>
            <a:ext cx="8729599" cy="2613536"/>
          </a:xfrm>
          <a:prstGeom prst="rect">
            <a:avLst/>
          </a:prstGeom>
        </p:spPr>
        <p:txBody>
          <a:bodyPr vert="horz" wrap="square" lIns="0" tIns="111760" rIns="0" bIns="0" rtlCol="0">
            <a:spAutoFit/>
          </a:bodyPr>
          <a:lstStyle/>
          <a:p>
            <a:pPr marL="12700" marR="5080" indent="991235" algn="ctr">
              <a:lnSpc>
                <a:spcPts val="6530"/>
              </a:lnSpc>
              <a:spcBef>
                <a:spcPts val="880"/>
              </a:spcBef>
            </a:pPr>
            <a:r>
              <a:rPr sz="6000" b="1" dirty="0"/>
              <a:t>INTRODUCTION </a:t>
            </a:r>
            <a:r>
              <a:rPr sz="6000" b="1" spc="-65" dirty="0"/>
              <a:t>TO  </a:t>
            </a:r>
            <a:r>
              <a:rPr sz="6000" b="1" dirty="0" smtClean="0"/>
              <a:t>MED</a:t>
            </a:r>
            <a:r>
              <a:rPr lang="en-US" sz="6000" b="1" dirty="0" smtClean="0"/>
              <a:t>ICAL </a:t>
            </a:r>
            <a:r>
              <a:rPr sz="6000" b="1" dirty="0" smtClean="0"/>
              <a:t>SURGICAL</a:t>
            </a:r>
            <a:r>
              <a:rPr sz="6000" b="1" spc="-190" dirty="0" smtClean="0"/>
              <a:t> </a:t>
            </a:r>
            <a:r>
              <a:rPr sz="6000" b="1" spc="-5" dirty="0"/>
              <a:t>NURSING</a:t>
            </a:r>
            <a:endParaRPr sz="6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81000" y="152400"/>
            <a:ext cx="11198225" cy="7294305"/>
          </a:xfrm>
        </p:spPr>
        <p:txBody>
          <a:bodyPr/>
          <a:lstStyle/>
          <a:p>
            <a:pPr marL="457200" indent="-457200">
              <a:lnSpc>
                <a:spcPct val="150000"/>
              </a:lnSpc>
              <a:buFont typeface="Arial" panose="020B0604020202020204" pitchFamily="34" charset="0"/>
              <a:buChar char="•"/>
            </a:pPr>
            <a:r>
              <a:rPr lang="en-US" sz="3200" b="1" spc="10" dirty="0"/>
              <a:t>Health–Illness</a:t>
            </a:r>
            <a:r>
              <a:rPr lang="en-US" sz="3200" b="1" spc="145" dirty="0"/>
              <a:t> </a:t>
            </a:r>
            <a:r>
              <a:rPr lang="en-US" sz="3200" b="1" spc="10" dirty="0"/>
              <a:t>continuum</a:t>
            </a:r>
            <a:r>
              <a:rPr lang="en-US" sz="3200" dirty="0"/>
              <a:t> - </a:t>
            </a:r>
            <a:r>
              <a:rPr lang="en-US" sz="3200" spc="-10" dirty="0"/>
              <a:t>considers </a:t>
            </a:r>
            <a:r>
              <a:rPr lang="en-US" sz="3200" spc="10" dirty="0"/>
              <a:t>a </a:t>
            </a:r>
            <a:r>
              <a:rPr lang="en-US" sz="3200" spc="-10" dirty="0"/>
              <a:t>person </a:t>
            </a:r>
            <a:r>
              <a:rPr lang="en-US" sz="3200" spc="20" dirty="0"/>
              <a:t>as </a:t>
            </a:r>
            <a:r>
              <a:rPr lang="en-US" sz="3200" spc="-10" dirty="0"/>
              <a:t>having </a:t>
            </a:r>
            <a:r>
              <a:rPr lang="en-US" sz="3200" spc="-20" dirty="0"/>
              <a:t>neither </a:t>
            </a:r>
            <a:r>
              <a:rPr lang="en-US" sz="3200" spc="5" dirty="0"/>
              <a:t>complete </a:t>
            </a:r>
            <a:r>
              <a:rPr lang="en-US" sz="3200" spc="-10" dirty="0"/>
              <a:t>health </a:t>
            </a:r>
            <a:r>
              <a:rPr lang="en-US" sz="3200" spc="10" dirty="0"/>
              <a:t>nor</a:t>
            </a:r>
            <a:r>
              <a:rPr lang="en-US" sz="3200" spc="15" dirty="0"/>
              <a:t> </a:t>
            </a:r>
            <a:r>
              <a:rPr lang="en-US" sz="3200" spc="5" dirty="0"/>
              <a:t>complete</a:t>
            </a:r>
            <a:r>
              <a:rPr lang="en-US" sz="3200" dirty="0"/>
              <a:t> </a:t>
            </a:r>
            <a:r>
              <a:rPr lang="en-US" sz="3200" spc="-25" dirty="0"/>
              <a:t>illness. </a:t>
            </a:r>
            <a:r>
              <a:rPr lang="en-US" sz="3200" spc="-15" dirty="0"/>
              <a:t>Instead, </a:t>
            </a:r>
            <a:r>
              <a:rPr lang="en-US" sz="3200" spc="10" dirty="0"/>
              <a:t>a </a:t>
            </a:r>
            <a:r>
              <a:rPr lang="en-US" sz="3200" spc="-35" dirty="0"/>
              <a:t>person’s </a:t>
            </a:r>
            <a:r>
              <a:rPr lang="en-US" sz="3200" spc="-10" dirty="0"/>
              <a:t>state </a:t>
            </a:r>
            <a:r>
              <a:rPr lang="en-US" sz="3200" spc="25" dirty="0"/>
              <a:t>of </a:t>
            </a:r>
            <a:r>
              <a:rPr lang="en-US" sz="3200" spc="-10" dirty="0"/>
              <a:t>health </a:t>
            </a:r>
            <a:r>
              <a:rPr lang="en-US" sz="3200" spc="-15" dirty="0"/>
              <a:t>is </a:t>
            </a:r>
            <a:r>
              <a:rPr lang="en-US" sz="3200" spc="-5" dirty="0"/>
              <a:t>ever-changing </a:t>
            </a:r>
            <a:r>
              <a:rPr lang="en-US" sz="3200" spc="5" dirty="0"/>
              <a:t>and has  </a:t>
            </a:r>
            <a:r>
              <a:rPr lang="en-US" sz="3200" spc="-15" dirty="0"/>
              <a:t>the </a:t>
            </a:r>
            <a:r>
              <a:rPr lang="en-US" sz="3200" spc="-10" dirty="0"/>
              <a:t>potential to </a:t>
            </a:r>
            <a:r>
              <a:rPr lang="en-US" sz="3200" spc="-15" dirty="0"/>
              <a:t>range </a:t>
            </a:r>
            <a:r>
              <a:rPr lang="en-US" sz="3200" spc="-5" dirty="0"/>
              <a:t>from </a:t>
            </a:r>
            <a:r>
              <a:rPr lang="en-US" sz="3200" spc="-15" dirty="0"/>
              <a:t>high-level </a:t>
            </a:r>
            <a:r>
              <a:rPr lang="en-US" sz="3200" spc="-25" dirty="0"/>
              <a:t>wellness </a:t>
            </a:r>
            <a:r>
              <a:rPr lang="en-US" sz="3200" spc="-10" dirty="0"/>
              <a:t>to </a:t>
            </a:r>
            <a:r>
              <a:rPr lang="en-US" sz="3200" spc="-15" dirty="0"/>
              <a:t>extremely</a:t>
            </a:r>
            <a:r>
              <a:rPr lang="en-US" sz="3200" spc="250" dirty="0"/>
              <a:t> </a:t>
            </a:r>
            <a:r>
              <a:rPr lang="en-US" sz="3200" spc="15" dirty="0"/>
              <a:t>poor health status.</a:t>
            </a:r>
            <a:endParaRPr lang="en-US" sz="3200" dirty="0"/>
          </a:p>
          <a:p>
            <a:pPr marL="457200" indent="-457200">
              <a:lnSpc>
                <a:spcPct val="150000"/>
              </a:lnSpc>
              <a:buFont typeface="Arial" panose="020B0604020202020204" pitchFamily="34" charset="0"/>
              <a:buChar char="•"/>
            </a:pPr>
            <a:endParaRPr lang="en-US" sz="3200" b="1" spc="5" dirty="0" smtClean="0"/>
          </a:p>
          <a:p>
            <a:pPr marL="457200" indent="-457200">
              <a:lnSpc>
                <a:spcPct val="150000"/>
              </a:lnSpc>
              <a:buFont typeface="Arial" panose="020B0604020202020204" pitchFamily="34" charset="0"/>
              <a:buChar char="•"/>
            </a:pPr>
            <a:r>
              <a:rPr lang="en-US" sz="3200" b="1" spc="5" dirty="0" smtClean="0"/>
              <a:t>The </a:t>
            </a:r>
            <a:r>
              <a:rPr lang="en-US" sz="3200" b="1" spc="5" dirty="0"/>
              <a:t>patient/client</a:t>
            </a:r>
            <a:r>
              <a:rPr lang="en-US" sz="3200" spc="5" dirty="0"/>
              <a:t>: </a:t>
            </a:r>
            <a:r>
              <a:rPr lang="en-US" sz="3200" spc="-15" dirty="0"/>
              <a:t>the </a:t>
            </a:r>
            <a:r>
              <a:rPr lang="en-US" sz="3200" spc="10" dirty="0"/>
              <a:t>one </a:t>
            </a:r>
            <a:r>
              <a:rPr lang="en-US" sz="3200" spc="-20" dirty="0"/>
              <a:t>with </a:t>
            </a:r>
            <a:r>
              <a:rPr lang="en-US" sz="3200" spc="-10" dirty="0"/>
              <a:t>health </a:t>
            </a:r>
            <a:r>
              <a:rPr lang="en-US" sz="3200" spc="20" dirty="0"/>
              <a:t>care </a:t>
            </a:r>
            <a:r>
              <a:rPr lang="en-US" sz="3200" spc="-20" dirty="0"/>
              <a:t>needs. </a:t>
            </a:r>
            <a:r>
              <a:rPr lang="en-US" sz="3200" spc="20" dirty="0"/>
              <a:t>Care </a:t>
            </a:r>
            <a:r>
              <a:rPr lang="en-US" sz="3200" spc="-10" dirty="0"/>
              <a:t>should </a:t>
            </a:r>
            <a:r>
              <a:rPr lang="en-US" sz="3200" spc="-5" dirty="0"/>
              <a:t>be </a:t>
            </a:r>
            <a:r>
              <a:rPr lang="en-US" sz="3200" spc="-10" dirty="0"/>
              <a:t>focused  </a:t>
            </a:r>
            <a:r>
              <a:rPr lang="en-US" sz="3200" spc="25" dirty="0"/>
              <a:t>on </a:t>
            </a:r>
            <a:r>
              <a:rPr lang="en-US" sz="3200" spc="-15" dirty="0"/>
              <a:t>the patient </a:t>
            </a:r>
            <a:r>
              <a:rPr lang="en-US" sz="3200" spc="-25" dirty="0"/>
              <a:t>/client. </a:t>
            </a:r>
            <a:r>
              <a:rPr lang="en-US" sz="3200" spc="-10" dirty="0"/>
              <a:t>Identification </a:t>
            </a:r>
            <a:r>
              <a:rPr lang="en-US" sz="3200" spc="25" dirty="0"/>
              <a:t>of </a:t>
            </a:r>
            <a:r>
              <a:rPr lang="en-US" sz="3200" spc="-15" dirty="0"/>
              <a:t>the </a:t>
            </a:r>
            <a:r>
              <a:rPr lang="en-US" sz="3200" dirty="0"/>
              <a:t>immediate </a:t>
            </a:r>
            <a:r>
              <a:rPr lang="en-US" sz="3200" spc="-10" dirty="0"/>
              <a:t>health </a:t>
            </a:r>
            <a:r>
              <a:rPr lang="en-US" sz="3200" spc="20" dirty="0"/>
              <a:t>care </a:t>
            </a:r>
            <a:r>
              <a:rPr lang="en-US" sz="3200" spc="-15" dirty="0"/>
              <a:t>need is  a </a:t>
            </a:r>
            <a:r>
              <a:rPr lang="en-US" sz="3200" spc="-5" dirty="0"/>
              <a:t>fundamental </a:t>
            </a:r>
            <a:r>
              <a:rPr lang="en-US" sz="3200" spc="-25" dirty="0"/>
              <a:t>nursing</a:t>
            </a:r>
            <a:r>
              <a:rPr lang="en-US" sz="3200" spc="315" dirty="0"/>
              <a:t> </a:t>
            </a:r>
            <a:r>
              <a:rPr lang="en-US" sz="3200" spc="-10" dirty="0"/>
              <a:t>requirement</a:t>
            </a:r>
            <a:endParaRPr lang="en-US" sz="3200" dirty="0"/>
          </a:p>
          <a:p>
            <a:pPr marL="457200" indent="-457200">
              <a:lnSpc>
                <a:spcPct val="150000"/>
              </a:lnSpc>
              <a:buFont typeface="Arial" panose="020B0604020202020204" pitchFamily="34" charset="0"/>
              <a:buChar char="•"/>
            </a:pPr>
            <a:endParaRPr lang="en-US" sz="2800" dirty="0"/>
          </a:p>
        </p:txBody>
      </p:sp>
    </p:spTree>
    <p:extLst>
      <p:ext uri="{BB962C8B-B14F-4D97-AF65-F5344CB8AC3E}">
        <p14:creationId xmlns:p14="http://schemas.microsoft.com/office/powerpoint/2010/main" val="13439743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09600" y="381000"/>
            <a:ext cx="8534400" cy="4172296"/>
          </a:xfrm>
          <a:prstGeom prst="rect">
            <a:avLst/>
          </a:prstGeom>
        </p:spPr>
        <p:txBody>
          <a:bodyPr vert="horz" wrap="square" lIns="0" tIns="108585" rIns="0" bIns="0" rtlCol="0">
            <a:spAutoFit/>
          </a:bodyPr>
          <a:lstStyle/>
          <a:p>
            <a:pPr marL="88900">
              <a:lnSpc>
                <a:spcPct val="100000"/>
              </a:lnSpc>
              <a:spcBef>
                <a:spcPts val="855"/>
              </a:spcBef>
            </a:pPr>
            <a:r>
              <a:rPr sz="3200" b="1" u="sng" spc="-10" dirty="0" smtClean="0">
                <a:latin typeface="Calibri"/>
                <a:cs typeface="Calibri"/>
              </a:rPr>
              <a:t>Interventions</a:t>
            </a:r>
            <a:endParaRPr lang="en-US" sz="3200" b="1" u="sng" spc="-10" dirty="0" smtClean="0">
              <a:latin typeface="Calibri"/>
              <a:cs typeface="Calibri"/>
            </a:endParaRPr>
          </a:p>
          <a:p>
            <a:pPr marL="88900">
              <a:lnSpc>
                <a:spcPct val="100000"/>
              </a:lnSpc>
              <a:spcBef>
                <a:spcPts val="855"/>
              </a:spcBef>
            </a:pPr>
            <a:endParaRPr sz="3200" b="1" u="sng" dirty="0">
              <a:latin typeface="Calibri"/>
              <a:cs typeface="Calibri"/>
            </a:endParaRPr>
          </a:p>
          <a:p>
            <a:pPr marL="241300" indent="-229235">
              <a:lnSpc>
                <a:spcPct val="100000"/>
              </a:lnSpc>
              <a:spcBef>
                <a:spcPts val="755"/>
              </a:spcBef>
              <a:buFont typeface="Arial"/>
              <a:buChar char="•"/>
              <a:tabLst>
                <a:tab pos="241935" algn="l"/>
                <a:tab pos="1163955" algn="l"/>
              </a:tabLst>
            </a:pPr>
            <a:r>
              <a:rPr sz="3200" spc="5" dirty="0">
                <a:latin typeface="Calibri"/>
                <a:cs typeface="Calibri"/>
              </a:rPr>
              <a:t>Place	warm moist </a:t>
            </a:r>
            <a:r>
              <a:rPr sz="3200" dirty="0">
                <a:latin typeface="Calibri"/>
                <a:cs typeface="Calibri"/>
              </a:rPr>
              <a:t>cloths </a:t>
            </a:r>
            <a:r>
              <a:rPr sz="3200" spc="25" dirty="0">
                <a:latin typeface="Calibri"/>
                <a:cs typeface="Calibri"/>
              </a:rPr>
              <a:t>on </a:t>
            </a:r>
            <a:r>
              <a:rPr sz="3200" spc="-15" dirty="0">
                <a:latin typeface="Calibri"/>
                <a:cs typeface="Calibri"/>
              </a:rPr>
              <a:t>the swollen</a:t>
            </a:r>
            <a:r>
              <a:rPr sz="3200" spc="450" dirty="0">
                <a:latin typeface="Calibri"/>
                <a:cs typeface="Calibri"/>
              </a:rPr>
              <a:t> </a:t>
            </a:r>
            <a:r>
              <a:rPr sz="3200" spc="5" dirty="0">
                <a:latin typeface="Calibri"/>
                <a:cs typeface="Calibri"/>
              </a:rPr>
              <a:t>area</a:t>
            </a:r>
            <a:endParaRPr sz="3200" dirty="0">
              <a:latin typeface="Calibri"/>
              <a:cs typeface="Calibri"/>
            </a:endParaRPr>
          </a:p>
          <a:p>
            <a:pPr marL="241300" indent="-229235">
              <a:lnSpc>
                <a:spcPct val="100000"/>
              </a:lnSpc>
              <a:spcBef>
                <a:spcPts val="755"/>
              </a:spcBef>
              <a:buFont typeface="Arial"/>
              <a:buChar char="•"/>
              <a:tabLst>
                <a:tab pos="241935" algn="l"/>
              </a:tabLst>
            </a:pPr>
            <a:r>
              <a:rPr sz="3200" spc="-5" dirty="0">
                <a:latin typeface="Calibri"/>
                <a:cs typeface="Calibri"/>
              </a:rPr>
              <a:t>Give</a:t>
            </a:r>
            <a:r>
              <a:rPr sz="3200" spc="10" dirty="0">
                <a:latin typeface="Calibri"/>
                <a:cs typeface="Calibri"/>
              </a:rPr>
              <a:t> </a:t>
            </a:r>
            <a:r>
              <a:rPr sz="3200" spc="-10" dirty="0">
                <a:latin typeface="Calibri"/>
                <a:cs typeface="Calibri"/>
              </a:rPr>
              <a:t>antibiotics</a:t>
            </a:r>
            <a:endParaRPr sz="3200" dirty="0">
              <a:latin typeface="Calibri"/>
              <a:cs typeface="Calibri"/>
            </a:endParaRPr>
          </a:p>
          <a:p>
            <a:pPr marL="241300" indent="-229235">
              <a:lnSpc>
                <a:spcPct val="100000"/>
              </a:lnSpc>
              <a:spcBef>
                <a:spcPts val="680"/>
              </a:spcBef>
              <a:buFont typeface="Arial"/>
              <a:buChar char="•"/>
              <a:tabLst>
                <a:tab pos="241935" algn="l"/>
              </a:tabLst>
            </a:pPr>
            <a:r>
              <a:rPr sz="3200" spc="-15" dirty="0">
                <a:latin typeface="Calibri"/>
                <a:cs typeface="Calibri"/>
              </a:rPr>
              <a:t>Administer </a:t>
            </a:r>
            <a:r>
              <a:rPr sz="3200" spc="-5" dirty="0">
                <a:latin typeface="Calibri"/>
                <a:cs typeface="Calibri"/>
              </a:rPr>
              <a:t>pain </a:t>
            </a:r>
            <a:r>
              <a:rPr sz="3200" spc="-15" dirty="0">
                <a:latin typeface="Calibri"/>
                <a:cs typeface="Calibri"/>
              </a:rPr>
              <a:t>relieving </a:t>
            </a:r>
            <a:r>
              <a:rPr sz="3200" spc="-10" dirty="0">
                <a:latin typeface="Calibri"/>
                <a:cs typeface="Calibri"/>
              </a:rPr>
              <a:t>drugs </a:t>
            </a:r>
            <a:r>
              <a:rPr sz="3200" spc="15" dirty="0">
                <a:latin typeface="Calibri"/>
                <a:cs typeface="Calibri"/>
              </a:rPr>
              <a:t>as</a:t>
            </a:r>
            <a:r>
              <a:rPr sz="3200" spc="-400" dirty="0">
                <a:latin typeface="Calibri"/>
                <a:cs typeface="Calibri"/>
              </a:rPr>
              <a:t> </a:t>
            </a:r>
            <a:r>
              <a:rPr sz="3200" spc="-10" dirty="0">
                <a:latin typeface="Calibri"/>
                <a:cs typeface="Calibri"/>
              </a:rPr>
              <a:t>prescribed</a:t>
            </a:r>
            <a:endParaRPr sz="3200" dirty="0">
              <a:latin typeface="Calibri"/>
              <a:cs typeface="Calibri"/>
            </a:endParaRPr>
          </a:p>
          <a:p>
            <a:pPr marL="241300" indent="-229235">
              <a:lnSpc>
                <a:spcPct val="100000"/>
              </a:lnSpc>
              <a:spcBef>
                <a:spcPts val="755"/>
              </a:spcBef>
              <a:buFont typeface="Arial"/>
              <a:buChar char="•"/>
              <a:tabLst>
                <a:tab pos="241935" algn="l"/>
              </a:tabLst>
            </a:pPr>
            <a:r>
              <a:rPr sz="3200" spc="-5" dirty="0">
                <a:latin typeface="Calibri"/>
                <a:cs typeface="Calibri"/>
              </a:rPr>
              <a:t>If </a:t>
            </a:r>
            <a:r>
              <a:rPr sz="3200" spc="30" dirty="0">
                <a:latin typeface="Calibri"/>
                <a:cs typeface="Calibri"/>
              </a:rPr>
              <a:t>on </a:t>
            </a:r>
            <a:r>
              <a:rPr sz="3200" spc="-5" dirty="0">
                <a:latin typeface="Calibri"/>
                <a:cs typeface="Calibri"/>
              </a:rPr>
              <a:t>lower limb </a:t>
            </a:r>
            <a:r>
              <a:rPr sz="3200" spc="-15" dirty="0">
                <a:latin typeface="Calibri"/>
                <a:cs typeface="Calibri"/>
              </a:rPr>
              <a:t>elevate </a:t>
            </a:r>
            <a:r>
              <a:rPr sz="3200" spc="-10" dirty="0">
                <a:latin typeface="Calibri"/>
                <a:cs typeface="Calibri"/>
              </a:rPr>
              <a:t>the</a:t>
            </a:r>
            <a:r>
              <a:rPr sz="3200" spc="425" dirty="0">
                <a:latin typeface="Calibri"/>
                <a:cs typeface="Calibri"/>
              </a:rPr>
              <a:t> </a:t>
            </a:r>
            <a:r>
              <a:rPr sz="3200" spc="-15" dirty="0">
                <a:latin typeface="Calibri"/>
                <a:cs typeface="Calibri"/>
              </a:rPr>
              <a:t>leg</a:t>
            </a:r>
            <a:endParaRPr sz="3200" dirty="0">
              <a:latin typeface="Calibri"/>
              <a:cs typeface="Calibri"/>
            </a:endParaRPr>
          </a:p>
          <a:p>
            <a:pPr marL="241300" indent="-229235">
              <a:lnSpc>
                <a:spcPct val="100000"/>
              </a:lnSpc>
              <a:spcBef>
                <a:spcPts val="755"/>
              </a:spcBef>
              <a:buFont typeface="Arial"/>
              <a:buChar char="•"/>
              <a:tabLst>
                <a:tab pos="241935" algn="l"/>
              </a:tabLst>
            </a:pPr>
            <a:r>
              <a:rPr sz="3200" spc="10" dirty="0">
                <a:latin typeface="Calibri"/>
                <a:cs typeface="Calibri"/>
              </a:rPr>
              <a:t>Monitor </a:t>
            </a:r>
            <a:r>
              <a:rPr sz="3200" spc="-10" dirty="0">
                <a:latin typeface="Calibri"/>
                <a:cs typeface="Calibri"/>
              </a:rPr>
              <a:t>the</a:t>
            </a:r>
            <a:r>
              <a:rPr sz="3200" spc="130" dirty="0">
                <a:latin typeface="Calibri"/>
                <a:cs typeface="Calibri"/>
              </a:rPr>
              <a:t> </a:t>
            </a:r>
            <a:r>
              <a:rPr sz="3200" spc="-10" dirty="0">
                <a:latin typeface="Calibri"/>
                <a:cs typeface="Calibri"/>
              </a:rPr>
              <a:t>progress</a:t>
            </a:r>
            <a:endParaRPr sz="3200" dirty="0">
              <a:latin typeface="Calibri"/>
              <a:cs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1" y="609601"/>
            <a:ext cx="9148471" cy="625171"/>
          </a:xfrm>
          <a:prstGeom prst="rect">
            <a:avLst/>
          </a:prstGeom>
        </p:spPr>
        <p:txBody>
          <a:bodyPr vert="horz" wrap="square" lIns="0" tIns="9525" rIns="0" bIns="0" rtlCol="0">
            <a:spAutoFit/>
          </a:bodyPr>
          <a:lstStyle/>
          <a:p>
            <a:pPr marL="9525">
              <a:spcBef>
                <a:spcPts val="75"/>
              </a:spcBef>
            </a:pPr>
            <a:r>
              <a:rPr b="1" u="sng" spc="-45" dirty="0"/>
              <a:t>Complications:</a:t>
            </a:r>
          </a:p>
        </p:txBody>
      </p:sp>
      <p:sp>
        <p:nvSpPr>
          <p:cNvPr id="3" name="object 3"/>
          <p:cNvSpPr txBox="1"/>
          <p:nvPr/>
        </p:nvSpPr>
        <p:spPr>
          <a:xfrm>
            <a:off x="1371600" y="1676400"/>
            <a:ext cx="6525260" cy="2144818"/>
          </a:xfrm>
          <a:prstGeom prst="rect">
            <a:avLst/>
          </a:prstGeom>
        </p:spPr>
        <p:txBody>
          <a:bodyPr vert="horz" wrap="square" lIns="0" tIns="112395" rIns="0" bIns="0" rtlCol="0">
            <a:spAutoFit/>
          </a:bodyPr>
          <a:lstStyle/>
          <a:p>
            <a:pPr marL="352425" indent="-343376">
              <a:spcBef>
                <a:spcPts val="885"/>
              </a:spcBef>
              <a:buAutoNum type="arabicPeriod"/>
              <a:tabLst>
                <a:tab pos="352425" algn="l"/>
                <a:tab pos="352901" algn="l"/>
              </a:tabLst>
            </a:pPr>
            <a:r>
              <a:rPr sz="2800" dirty="0">
                <a:latin typeface="Arial"/>
                <a:cs typeface="Arial"/>
              </a:rPr>
              <a:t>Bacteremia</a:t>
            </a:r>
          </a:p>
          <a:p>
            <a:pPr marL="352425" indent="-343376">
              <a:spcBef>
                <a:spcPts val="814"/>
              </a:spcBef>
              <a:buAutoNum type="arabicPeriod"/>
              <a:tabLst>
                <a:tab pos="352425" algn="l"/>
                <a:tab pos="352901" algn="l"/>
              </a:tabLst>
            </a:pPr>
            <a:r>
              <a:rPr sz="2800" dirty="0">
                <a:latin typeface="Arial"/>
                <a:cs typeface="Arial"/>
              </a:rPr>
              <a:t>Endocarditis</a:t>
            </a:r>
          </a:p>
          <a:p>
            <a:pPr marL="352425" indent="-343376">
              <a:spcBef>
                <a:spcPts val="810"/>
              </a:spcBef>
              <a:buAutoNum type="arabicPeriod"/>
              <a:tabLst>
                <a:tab pos="352425" algn="l"/>
                <a:tab pos="352901" algn="l"/>
              </a:tabLst>
            </a:pPr>
            <a:r>
              <a:rPr sz="2800" spc="-4" dirty="0">
                <a:latin typeface="Arial"/>
                <a:cs typeface="Arial"/>
              </a:rPr>
              <a:t>Osteomyelitis</a:t>
            </a:r>
            <a:endParaRPr sz="2800" dirty="0">
              <a:latin typeface="Arial"/>
              <a:cs typeface="Arial"/>
            </a:endParaRPr>
          </a:p>
          <a:p>
            <a:pPr marL="352425" indent="-343376">
              <a:spcBef>
                <a:spcPts val="810"/>
              </a:spcBef>
              <a:buAutoNum type="arabicPeriod"/>
              <a:tabLst>
                <a:tab pos="352425" algn="l"/>
                <a:tab pos="352901" algn="l"/>
              </a:tabLst>
            </a:pPr>
            <a:r>
              <a:rPr sz="2800" dirty="0" smtClean="0">
                <a:latin typeface="Arial"/>
                <a:cs typeface="Arial"/>
              </a:rPr>
              <a:t>Sepsis</a:t>
            </a:r>
            <a:endParaRPr sz="2800" dirty="0">
              <a:latin typeface="Arial"/>
              <a:cs typeface="Arial"/>
            </a:endParaRPr>
          </a:p>
        </p:txBody>
      </p:sp>
    </p:spTree>
    <p:extLst>
      <p:ext uri="{BB962C8B-B14F-4D97-AF65-F5344CB8AC3E}">
        <p14:creationId xmlns:p14="http://schemas.microsoft.com/office/powerpoint/2010/main" val="29988255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0" y="2819400"/>
            <a:ext cx="9067800" cy="1216025"/>
          </a:xfrm>
        </p:spPr>
        <p:txBody>
          <a:bodyPr/>
          <a:lstStyle/>
          <a:p>
            <a:r>
              <a:rPr lang="en-US" spc="-25" dirty="0"/>
              <a:t>LYMPHANGITIS</a:t>
            </a:r>
            <a:endParaRPr lang="en-US" dirty="0"/>
          </a:p>
        </p:txBody>
      </p:sp>
    </p:spTree>
    <p:extLst>
      <p:ext uri="{BB962C8B-B14F-4D97-AF65-F5344CB8AC3E}">
        <p14:creationId xmlns:p14="http://schemas.microsoft.com/office/powerpoint/2010/main" val="41067319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9900" y="0"/>
            <a:ext cx="6248400" cy="632460"/>
          </a:xfrm>
          <a:prstGeom prst="rect">
            <a:avLst/>
          </a:prstGeom>
        </p:spPr>
        <p:txBody>
          <a:bodyPr vert="horz" wrap="square" lIns="0" tIns="16510" rIns="0" bIns="0" rtlCol="0">
            <a:spAutoFit/>
          </a:bodyPr>
          <a:lstStyle/>
          <a:p>
            <a:pPr marL="12700">
              <a:lnSpc>
                <a:spcPct val="100000"/>
              </a:lnSpc>
              <a:spcBef>
                <a:spcPts val="130"/>
              </a:spcBef>
            </a:pPr>
            <a:r>
              <a:rPr spc="-25" dirty="0"/>
              <a:t>LYMPHANGITIS</a:t>
            </a:r>
          </a:p>
        </p:txBody>
      </p:sp>
      <p:sp>
        <p:nvSpPr>
          <p:cNvPr id="3" name="object 3"/>
          <p:cNvSpPr txBox="1"/>
          <p:nvPr/>
        </p:nvSpPr>
        <p:spPr>
          <a:xfrm>
            <a:off x="381000" y="632460"/>
            <a:ext cx="11506200" cy="6276334"/>
          </a:xfrm>
          <a:prstGeom prst="rect">
            <a:avLst/>
          </a:prstGeom>
        </p:spPr>
        <p:txBody>
          <a:bodyPr vert="horz" wrap="square" lIns="0" tIns="107950" rIns="0" bIns="0" rtlCol="0">
            <a:spAutoFit/>
          </a:bodyPr>
          <a:lstStyle/>
          <a:p>
            <a:pPr marL="241300" indent="-229235">
              <a:lnSpc>
                <a:spcPct val="100000"/>
              </a:lnSpc>
              <a:spcBef>
                <a:spcPts val="850"/>
              </a:spcBef>
              <a:buFont typeface="Arial"/>
              <a:buChar char="•"/>
              <a:tabLst>
                <a:tab pos="241935" algn="l"/>
              </a:tabLst>
            </a:pPr>
            <a:r>
              <a:rPr sz="3200" spc="-5" dirty="0">
                <a:latin typeface="Calibri"/>
                <a:cs typeface="Calibri"/>
              </a:rPr>
              <a:t>Acute </a:t>
            </a:r>
            <a:r>
              <a:rPr sz="3200" dirty="0">
                <a:latin typeface="Calibri"/>
                <a:cs typeface="Calibri"/>
              </a:rPr>
              <a:t>inflammation </a:t>
            </a:r>
            <a:r>
              <a:rPr sz="3200" spc="25" dirty="0">
                <a:latin typeface="Calibri"/>
                <a:cs typeface="Calibri"/>
              </a:rPr>
              <a:t>of </a:t>
            </a:r>
            <a:r>
              <a:rPr sz="3200" spc="-10" dirty="0">
                <a:latin typeface="Calibri"/>
                <a:cs typeface="Calibri"/>
              </a:rPr>
              <a:t>the </a:t>
            </a:r>
            <a:r>
              <a:rPr sz="3200" spc="-5" dirty="0">
                <a:latin typeface="Calibri"/>
                <a:cs typeface="Calibri"/>
              </a:rPr>
              <a:t>lymphatic</a:t>
            </a:r>
            <a:r>
              <a:rPr sz="3200" spc="509" dirty="0">
                <a:latin typeface="Calibri"/>
                <a:cs typeface="Calibri"/>
              </a:rPr>
              <a:t> </a:t>
            </a:r>
            <a:r>
              <a:rPr sz="3200" spc="-10" dirty="0">
                <a:latin typeface="Calibri"/>
                <a:cs typeface="Calibri"/>
              </a:rPr>
              <a:t>channels</a:t>
            </a:r>
            <a:r>
              <a:rPr sz="3200" spc="-10" dirty="0" smtClean="0">
                <a:latin typeface="Calibri"/>
                <a:cs typeface="Calibri"/>
              </a:rPr>
              <a:t>.</a:t>
            </a:r>
            <a:endParaRPr sz="3200" dirty="0">
              <a:latin typeface="Calibri"/>
              <a:cs typeface="Calibri"/>
            </a:endParaRPr>
          </a:p>
          <a:p>
            <a:pPr marL="12700" marR="5080">
              <a:lnSpc>
                <a:spcPct val="122900"/>
              </a:lnSpc>
              <a:buFont typeface="Arial"/>
              <a:buChar char="•"/>
              <a:tabLst>
                <a:tab pos="241935" algn="l"/>
              </a:tabLst>
            </a:pPr>
            <a:r>
              <a:rPr sz="3200" b="1" spc="15" dirty="0">
                <a:latin typeface="Calibri"/>
                <a:cs typeface="Calibri"/>
              </a:rPr>
              <a:t>Causative </a:t>
            </a:r>
            <a:r>
              <a:rPr sz="3200" b="1" spc="5" dirty="0">
                <a:latin typeface="Calibri"/>
                <a:cs typeface="Calibri"/>
              </a:rPr>
              <a:t>organisms- </a:t>
            </a:r>
            <a:r>
              <a:rPr sz="3200" b="1" spc="5" dirty="0" smtClean="0">
                <a:latin typeface="Calibri"/>
                <a:cs typeface="Calibri"/>
              </a:rPr>
              <a:t>H</a:t>
            </a:r>
            <a:r>
              <a:rPr lang="en-US" sz="3200" b="1" spc="5" dirty="0" smtClean="0">
                <a:latin typeface="Calibri"/>
                <a:cs typeface="Calibri"/>
              </a:rPr>
              <a:t>emolytic </a:t>
            </a:r>
            <a:r>
              <a:rPr sz="3200" b="1" spc="5" dirty="0" err="1" smtClean="0">
                <a:latin typeface="Calibri"/>
                <a:cs typeface="Calibri"/>
              </a:rPr>
              <a:t>streptococus</a:t>
            </a:r>
            <a:r>
              <a:rPr sz="3200" b="1" spc="5" dirty="0">
                <a:latin typeface="Calibri"/>
                <a:cs typeface="Calibri"/>
              </a:rPr>
              <a:t>, </a:t>
            </a:r>
            <a:r>
              <a:rPr sz="3200" b="1" spc="15" dirty="0" smtClean="0">
                <a:latin typeface="Calibri"/>
                <a:cs typeface="Calibri"/>
              </a:rPr>
              <a:t>st</a:t>
            </a:r>
            <a:r>
              <a:rPr lang="en-US" sz="3200" b="1" spc="15" dirty="0" smtClean="0">
                <a:latin typeface="Calibri"/>
                <a:cs typeface="Calibri"/>
              </a:rPr>
              <a:t>a</a:t>
            </a:r>
            <a:r>
              <a:rPr sz="3200" b="1" spc="15" dirty="0" smtClean="0">
                <a:latin typeface="Calibri"/>
                <a:cs typeface="Calibri"/>
              </a:rPr>
              <a:t>ph </a:t>
            </a:r>
            <a:r>
              <a:rPr sz="3200" b="1" spc="15" dirty="0">
                <a:latin typeface="Calibri"/>
                <a:cs typeface="Calibri"/>
              </a:rPr>
              <a:t>aureus, pseudomonas, </a:t>
            </a:r>
            <a:r>
              <a:rPr sz="3200" b="1" spc="20" dirty="0">
                <a:latin typeface="Calibri"/>
                <a:cs typeface="Calibri"/>
              </a:rPr>
              <a:t>fungi </a:t>
            </a:r>
            <a:endParaRPr lang="en-US" sz="3200" b="1" spc="20" dirty="0" smtClean="0">
              <a:latin typeface="Calibri"/>
              <a:cs typeface="Calibri"/>
            </a:endParaRPr>
          </a:p>
          <a:p>
            <a:pPr marL="12700" marR="5080">
              <a:lnSpc>
                <a:spcPct val="122900"/>
              </a:lnSpc>
              <a:buFont typeface="Arial"/>
              <a:buChar char="•"/>
              <a:tabLst>
                <a:tab pos="241935" algn="l"/>
              </a:tabLst>
            </a:pPr>
            <a:endParaRPr lang="en-US" sz="3200" b="1" spc="20" dirty="0">
              <a:latin typeface="Calibri"/>
              <a:cs typeface="Calibri"/>
            </a:endParaRPr>
          </a:p>
          <a:p>
            <a:pPr marL="12700" marR="5080">
              <a:lnSpc>
                <a:spcPct val="122900"/>
              </a:lnSpc>
              <a:tabLst>
                <a:tab pos="241935" algn="l"/>
              </a:tabLst>
            </a:pPr>
            <a:r>
              <a:rPr sz="3200" b="1" u="sng" spc="10" dirty="0" smtClean="0">
                <a:latin typeface="Calibri"/>
                <a:cs typeface="Calibri"/>
              </a:rPr>
              <a:t>Signs </a:t>
            </a:r>
            <a:r>
              <a:rPr sz="3200" b="1" u="sng" spc="10" dirty="0">
                <a:latin typeface="Calibri"/>
                <a:cs typeface="Calibri"/>
              </a:rPr>
              <a:t>and</a:t>
            </a:r>
            <a:r>
              <a:rPr sz="3200" b="1" u="sng" spc="114" dirty="0">
                <a:latin typeface="Calibri"/>
                <a:cs typeface="Calibri"/>
              </a:rPr>
              <a:t> </a:t>
            </a:r>
            <a:r>
              <a:rPr sz="3200" b="1" u="sng" spc="10" dirty="0">
                <a:latin typeface="Calibri"/>
                <a:cs typeface="Calibri"/>
              </a:rPr>
              <a:t>symptoms</a:t>
            </a:r>
            <a:endParaRPr sz="3200" u="sng" dirty="0">
              <a:latin typeface="Calibri"/>
              <a:cs typeface="Calibri"/>
            </a:endParaRPr>
          </a:p>
          <a:p>
            <a:pPr marL="327660" indent="-315595">
              <a:lnSpc>
                <a:spcPct val="100000"/>
              </a:lnSpc>
              <a:spcBef>
                <a:spcPts val="680"/>
              </a:spcBef>
              <a:buSzPct val="96363"/>
              <a:buFont typeface="Wingdings"/>
              <a:buChar char=""/>
              <a:tabLst>
                <a:tab pos="328295" algn="l"/>
              </a:tabLst>
            </a:pPr>
            <a:r>
              <a:rPr sz="3200" spc="5" dirty="0">
                <a:latin typeface="Calibri"/>
                <a:cs typeface="Calibri"/>
              </a:rPr>
              <a:t>Focal </a:t>
            </a:r>
            <a:r>
              <a:rPr sz="3200" spc="-5" dirty="0">
                <a:latin typeface="Calibri"/>
                <a:cs typeface="Calibri"/>
              </a:rPr>
              <a:t>point –a </a:t>
            </a:r>
            <a:r>
              <a:rPr sz="3200" spc="-10" dirty="0">
                <a:latin typeface="Calibri"/>
                <a:cs typeface="Calibri"/>
              </a:rPr>
              <a:t>skin lesion </a:t>
            </a:r>
            <a:r>
              <a:rPr sz="3200" spc="25" dirty="0">
                <a:latin typeface="Calibri"/>
                <a:cs typeface="Calibri"/>
              </a:rPr>
              <a:t>or</a:t>
            </a:r>
            <a:r>
              <a:rPr sz="3200" spc="440" dirty="0">
                <a:latin typeface="Calibri"/>
                <a:cs typeface="Calibri"/>
              </a:rPr>
              <a:t> </a:t>
            </a:r>
            <a:r>
              <a:rPr sz="3200" spc="-5" dirty="0">
                <a:latin typeface="Calibri"/>
                <a:cs typeface="Calibri"/>
              </a:rPr>
              <a:t>wound</a:t>
            </a:r>
            <a:endParaRPr sz="3200" dirty="0">
              <a:latin typeface="Calibri"/>
              <a:cs typeface="Calibri"/>
            </a:endParaRPr>
          </a:p>
          <a:p>
            <a:pPr marL="241300" marR="447675" indent="-229235">
              <a:lnSpc>
                <a:spcPts val="3010"/>
              </a:lnSpc>
              <a:spcBef>
                <a:spcPts val="1095"/>
              </a:spcBef>
              <a:buSzPct val="96363"/>
              <a:buFont typeface="Wingdings"/>
              <a:buChar char=""/>
              <a:tabLst>
                <a:tab pos="328295" algn="l"/>
                <a:tab pos="1480185" algn="l"/>
                <a:tab pos="9423400" algn="l"/>
              </a:tabLst>
            </a:pPr>
            <a:r>
              <a:rPr sz="3200" spc="-220" dirty="0">
                <a:latin typeface="Calibri"/>
                <a:cs typeface="Calibri"/>
              </a:rPr>
              <a:t>T</a:t>
            </a:r>
            <a:r>
              <a:rPr sz="3200" spc="-20" dirty="0">
                <a:latin typeface="Calibri"/>
                <a:cs typeface="Calibri"/>
              </a:rPr>
              <a:t>e</a:t>
            </a:r>
            <a:r>
              <a:rPr sz="3200" spc="-25" dirty="0">
                <a:latin typeface="Calibri"/>
                <a:cs typeface="Calibri"/>
              </a:rPr>
              <a:t>nd</a:t>
            </a:r>
            <a:r>
              <a:rPr sz="3200" spc="-20" dirty="0">
                <a:latin typeface="Calibri"/>
                <a:cs typeface="Calibri"/>
              </a:rPr>
              <a:t>e</a:t>
            </a:r>
            <a:r>
              <a:rPr sz="3200" spc="5" dirty="0">
                <a:latin typeface="Calibri"/>
                <a:cs typeface="Calibri"/>
              </a:rPr>
              <a:t>r</a:t>
            </a:r>
            <a:r>
              <a:rPr sz="3200" dirty="0">
                <a:latin typeface="Calibri"/>
                <a:cs typeface="Calibri"/>
              </a:rPr>
              <a:t>	</a:t>
            </a:r>
            <a:r>
              <a:rPr lang="en-US" sz="3200" dirty="0" smtClean="0">
                <a:latin typeface="Calibri"/>
                <a:cs typeface="Calibri"/>
              </a:rPr>
              <a:t> </a:t>
            </a:r>
            <a:r>
              <a:rPr sz="3200" spc="10" dirty="0" smtClean="0">
                <a:latin typeface="Calibri"/>
                <a:cs typeface="Calibri"/>
              </a:rPr>
              <a:t>r</a:t>
            </a:r>
            <a:r>
              <a:rPr sz="3200" spc="-20" dirty="0" smtClean="0">
                <a:latin typeface="Calibri"/>
                <a:cs typeface="Calibri"/>
              </a:rPr>
              <a:t>e</a:t>
            </a:r>
            <a:r>
              <a:rPr sz="3200" spc="10" dirty="0" smtClean="0">
                <a:latin typeface="Calibri"/>
                <a:cs typeface="Calibri"/>
              </a:rPr>
              <a:t>d</a:t>
            </a:r>
            <a:r>
              <a:rPr sz="3200" spc="15" dirty="0" smtClean="0">
                <a:latin typeface="Calibri"/>
                <a:cs typeface="Calibri"/>
              </a:rPr>
              <a:t> </a:t>
            </a:r>
            <a:r>
              <a:rPr sz="3200" spc="-25" dirty="0">
                <a:latin typeface="Calibri"/>
                <a:cs typeface="Calibri"/>
              </a:rPr>
              <a:t>st</a:t>
            </a:r>
            <a:r>
              <a:rPr sz="3200" spc="5" dirty="0">
                <a:latin typeface="Calibri"/>
                <a:cs typeface="Calibri"/>
              </a:rPr>
              <a:t>r</a:t>
            </a:r>
            <a:r>
              <a:rPr sz="3200" spc="-15" dirty="0">
                <a:latin typeface="Calibri"/>
                <a:cs typeface="Calibri"/>
              </a:rPr>
              <a:t>e</a:t>
            </a:r>
            <a:r>
              <a:rPr sz="3200" spc="25" dirty="0">
                <a:latin typeface="Calibri"/>
                <a:cs typeface="Calibri"/>
              </a:rPr>
              <a:t>a</a:t>
            </a:r>
            <a:r>
              <a:rPr sz="3200" spc="20" dirty="0">
                <a:latin typeface="Calibri"/>
                <a:cs typeface="Calibri"/>
              </a:rPr>
              <a:t>k</a:t>
            </a:r>
            <a:r>
              <a:rPr sz="3200" spc="10" dirty="0">
                <a:latin typeface="Calibri"/>
                <a:cs typeface="Calibri"/>
              </a:rPr>
              <a:t>s</a:t>
            </a:r>
            <a:r>
              <a:rPr sz="3200" spc="90" dirty="0">
                <a:latin typeface="Calibri"/>
                <a:cs typeface="Calibri"/>
              </a:rPr>
              <a:t> </a:t>
            </a:r>
            <a:r>
              <a:rPr sz="3200" spc="-65" dirty="0">
                <a:latin typeface="Calibri"/>
                <a:cs typeface="Calibri"/>
              </a:rPr>
              <a:t>r</a:t>
            </a:r>
            <a:r>
              <a:rPr sz="3200" spc="25" dirty="0">
                <a:latin typeface="Calibri"/>
                <a:cs typeface="Calibri"/>
              </a:rPr>
              <a:t>a</a:t>
            </a:r>
            <a:r>
              <a:rPr sz="3200" spc="-25" dirty="0">
                <a:latin typeface="Calibri"/>
                <a:cs typeface="Calibri"/>
              </a:rPr>
              <a:t>d</a:t>
            </a:r>
            <a:r>
              <a:rPr sz="3200" spc="-35" dirty="0">
                <a:latin typeface="Calibri"/>
                <a:cs typeface="Calibri"/>
              </a:rPr>
              <a:t>i</a:t>
            </a:r>
            <a:r>
              <a:rPr sz="3200" spc="25" dirty="0">
                <a:latin typeface="Calibri"/>
                <a:cs typeface="Calibri"/>
              </a:rPr>
              <a:t>a</a:t>
            </a:r>
            <a:r>
              <a:rPr sz="3200" spc="-25" dirty="0">
                <a:latin typeface="Calibri"/>
                <a:cs typeface="Calibri"/>
              </a:rPr>
              <a:t>t</a:t>
            </a:r>
            <a:r>
              <a:rPr sz="3200" spc="-35" dirty="0">
                <a:latin typeface="Calibri"/>
                <a:cs typeface="Calibri"/>
              </a:rPr>
              <a:t>i</a:t>
            </a:r>
            <a:r>
              <a:rPr sz="3200" spc="-25" dirty="0">
                <a:latin typeface="Calibri"/>
                <a:cs typeface="Calibri"/>
              </a:rPr>
              <a:t>n</a:t>
            </a:r>
            <a:r>
              <a:rPr sz="3200" spc="10" dirty="0">
                <a:latin typeface="Calibri"/>
                <a:cs typeface="Calibri"/>
              </a:rPr>
              <a:t>g</a:t>
            </a:r>
            <a:r>
              <a:rPr sz="3200" spc="170" dirty="0">
                <a:latin typeface="Calibri"/>
                <a:cs typeface="Calibri"/>
              </a:rPr>
              <a:t> </a:t>
            </a:r>
            <a:r>
              <a:rPr sz="3200" spc="-15" dirty="0">
                <a:latin typeface="Calibri"/>
                <a:cs typeface="Calibri"/>
              </a:rPr>
              <a:t>f</a:t>
            </a:r>
            <a:r>
              <a:rPr sz="3200" spc="-65" dirty="0">
                <a:latin typeface="Calibri"/>
                <a:cs typeface="Calibri"/>
              </a:rPr>
              <a:t>r</a:t>
            </a:r>
            <a:r>
              <a:rPr sz="3200" spc="45" dirty="0">
                <a:latin typeface="Calibri"/>
                <a:cs typeface="Calibri"/>
              </a:rPr>
              <a:t>o</a:t>
            </a:r>
            <a:r>
              <a:rPr sz="3200" spc="20" dirty="0">
                <a:latin typeface="Calibri"/>
                <a:cs typeface="Calibri"/>
              </a:rPr>
              <a:t>m</a:t>
            </a:r>
            <a:r>
              <a:rPr sz="3200" spc="80" dirty="0">
                <a:latin typeface="Calibri"/>
                <a:cs typeface="Calibri"/>
              </a:rPr>
              <a:t> </a:t>
            </a:r>
            <a:r>
              <a:rPr sz="3200" spc="-25" dirty="0">
                <a:latin typeface="Calibri"/>
                <a:cs typeface="Calibri"/>
              </a:rPr>
              <a:t>th</a:t>
            </a:r>
            <a:r>
              <a:rPr sz="3200" spc="10" dirty="0">
                <a:latin typeface="Calibri"/>
                <a:cs typeface="Calibri"/>
              </a:rPr>
              <a:t>e</a:t>
            </a:r>
            <a:r>
              <a:rPr sz="3200" spc="95" dirty="0">
                <a:latin typeface="Calibri"/>
                <a:cs typeface="Calibri"/>
              </a:rPr>
              <a:t> </a:t>
            </a:r>
            <a:r>
              <a:rPr sz="3200" spc="-20" dirty="0">
                <a:latin typeface="Calibri"/>
                <a:cs typeface="Calibri"/>
              </a:rPr>
              <a:t>w</a:t>
            </a:r>
            <a:r>
              <a:rPr sz="3200" spc="45" dirty="0">
                <a:latin typeface="Calibri"/>
                <a:cs typeface="Calibri"/>
              </a:rPr>
              <a:t>o</a:t>
            </a:r>
            <a:r>
              <a:rPr sz="3200" spc="-25" dirty="0">
                <a:latin typeface="Calibri"/>
                <a:cs typeface="Calibri"/>
              </a:rPr>
              <a:t>un</a:t>
            </a:r>
            <a:r>
              <a:rPr sz="3200" spc="10" dirty="0">
                <a:latin typeface="Calibri"/>
                <a:cs typeface="Calibri"/>
              </a:rPr>
              <a:t>d</a:t>
            </a:r>
            <a:r>
              <a:rPr sz="3200" spc="170" dirty="0">
                <a:latin typeface="Calibri"/>
                <a:cs typeface="Calibri"/>
              </a:rPr>
              <a:t> </a:t>
            </a:r>
            <a:r>
              <a:rPr sz="3200" spc="-25" dirty="0">
                <a:latin typeface="Calibri"/>
                <a:cs typeface="Calibri"/>
              </a:rPr>
              <a:t>t</a:t>
            </a:r>
            <a:r>
              <a:rPr sz="3200" spc="45" dirty="0">
                <a:latin typeface="Calibri"/>
                <a:cs typeface="Calibri"/>
              </a:rPr>
              <a:t>o</a:t>
            </a:r>
            <a:r>
              <a:rPr sz="3200" spc="-20" dirty="0">
                <a:latin typeface="Calibri"/>
                <a:cs typeface="Calibri"/>
              </a:rPr>
              <a:t>w</a:t>
            </a:r>
            <a:r>
              <a:rPr sz="3200" spc="25" dirty="0">
                <a:latin typeface="Calibri"/>
                <a:cs typeface="Calibri"/>
              </a:rPr>
              <a:t>a</a:t>
            </a:r>
            <a:r>
              <a:rPr sz="3200" spc="-65" dirty="0">
                <a:latin typeface="Calibri"/>
                <a:cs typeface="Calibri"/>
              </a:rPr>
              <a:t>r</a:t>
            </a:r>
            <a:r>
              <a:rPr sz="3200" spc="-25" dirty="0">
                <a:latin typeface="Calibri"/>
                <a:cs typeface="Calibri"/>
              </a:rPr>
              <a:t>d</a:t>
            </a:r>
            <a:r>
              <a:rPr sz="3200" spc="10" dirty="0">
                <a:latin typeface="Calibri"/>
                <a:cs typeface="Calibri"/>
              </a:rPr>
              <a:t>s</a:t>
            </a:r>
            <a:r>
              <a:rPr sz="3200" spc="90" dirty="0">
                <a:latin typeface="Calibri"/>
                <a:cs typeface="Calibri"/>
              </a:rPr>
              <a:t> </a:t>
            </a:r>
            <a:r>
              <a:rPr sz="3200" spc="-25" dirty="0">
                <a:latin typeface="Calibri"/>
                <a:cs typeface="Calibri"/>
              </a:rPr>
              <a:t>n</a:t>
            </a:r>
            <a:r>
              <a:rPr sz="3200" spc="-20" dirty="0">
                <a:latin typeface="Calibri"/>
                <a:cs typeface="Calibri"/>
              </a:rPr>
              <a:t>e</a:t>
            </a:r>
            <a:r>
              <a:rPr sz="3200" spc="25" dirty="0">
                <a:latin typeface="Calibri"/>
                <a:cs typeface="Calibri"/>
              </a:rPr>
              <a:t>a</a:t>
            </a:r>
            <a:r>
              <a:rPr sz="3200" spc="5" dirty="0">
                <a:latin typeface="Calibri"/>
                <a:cs typeface="Calibri"/>
              </a:rPr>
              <a:t>r</a:t>
            </a:r>
            <a:r>
              <a:rPr sz="3200" spc="-15" dirty="0">
                <a:latin typeface="Calibri"/>
                <a:cs typeface="Calibri"/>
              </a:rPr>
              <a:t>e</a:t>
            </a:r>
            <a:r>
              <a:rPr sz="3200" spc="-25" dirty="0">
                <a:latin typeface="Calibri"/>
                <a:cs typeface="Calibri"/>
              </a:rPr>
              <a:t>s</a:t>
            </a:r>
            <a:r>
              <a:rPr sz="3200" spc="5" dirty="0">
                <a:latin typeface="Calibri"/>
                <a:cs typeface="Calibri"/>
              </a:rPr>
              <a:t>t</a:t>
            </a:r>
            <a:r>
              <a:rPr sz="3200" dirty="0">
                <a:latin typeface="Calibri"/>
                <a:cs typeface="Calibri"/>
              </a:rPr>
              <a:t>	</a:t>
            </a:r>
            <a:r>
              <a:rPr sz="3200" spc="-35" dirty="0">
                <a:latin typeface="Calibri"/>
                <a:cs typeface="Calibri"/>
              </a:rPr>
              <a:t>l</a:t>
            </a:r>
            <a:r>
              <a:rPr sz="3200" spc="25" dirty="0">
                <a:latin typeface="Calibri"/>
                <a:cs typeface="Calibri"/>
              </a:rPr>
              <a:t>y</a:t>
            </a:r>
            <a:r>
              <a:rPr sz="3200" spc="50" dirty="0">
                <a:latin typeface="Calibri"/>
                <a:cs typeface="Calibri"/>
              </a:rPr>
              <a:t>m</a:t>
            </a:r>
            <a:r>
              <a:rPr sz="3200" spc="-25" dirty="0">
                <a:latin typeface="Calibri"/>
                <a:cs typeface="Calibri"/>
              </a:rPr>
              <a:t>p</a:t>
            </a:r>
            <a:r>
              <a:rPr sz="3200" spc="5" dirty="0">
                <a:latin typeface="Calibri"/>
                <a:cs typeface="Calibri"/>
              </a:rPr>
              <a:t>h  </a:t>
            </a:r>
            <a:r>
              <a:rPr sz="3200" dirty="0">
                <a:latin typeface="Calibri"/>
                <a:cs typeface="Calibri"/>
              </a:rPr>
              <a:t>node</a:t>
            </a:r>
          </a:p>
          <a:p>
            <a:pPr marL="327660" indent="-315595">
              <a:lnSpc>
                <a:spcPct val="100000"/>
              </a:lnSpc>
              <a:spcBef>
                <a:spcPts val="700"/>
              </a:spcBef>
              <a:buSzPct val="96363"/>
              <a:buFont typeface="Wingdings"/>
              <a:buChar char=""/>
              <a:tabLst>
                <a:tab pos="328295" algn="l"/>
              </a:tabLst>
            </a:pPr>
            <a:r>
              <a:rPr sz="3200" spc="-50" dirty="0">
                <a:latin typeface="Calibri"/>
                <a:cs typeface="Calibri"/>
              </a:rPr>
              <a:t>Fever,</a:t>
            </a:r>
            <a:r>
              <a:rPr sz="3200" spc="100" dirty="0">
                <a:latin typeface="Calibri"/>
                <a:cs typeface="Calibri"/>
              </a:rPr>
              <a:t> </a:t>
            </a:r>
            <a:r>
              <a:rPr sz="3200" spc="-15" dirty="0">
                <a:latin typeface="Calibri"/>
                <a:cs typeface="Calibri"/>
              </a:rPr>
              <a:t>chills</a:t>
            </a:r>
            <a:endParaRPr sz="3200" dirty="0">
              <a:latin typeface="Calibri"/>
              <a:cs typeface="Calibri"/>
            </a:endParaRPr>
          </a:p>
          <a:p>
            <a:pPr marL="327660" indent="-315595">
              <a:lnSpc>
                <a:spcPct val="100000"/>
              </a:lnSpc>
              <a:spcBef>
                <a:spcPts val="755"/>
              </a:spcBef>
              <a:buSzPct val="96363"/>
              <a:buFont typeface="Wingdings"/>
              <a:buChar char=""/>
              <a:tabLst>
                <a:tab pos="328295" algn="l"/>
              </a:tabLst>
            </a:pPr>
            <a:r>
              <a:rPr sz="3200" spc="-15" dirty="0">
                <a:latin typeface="Calibri"/>
                <a:cs typeface="Calibri"/>
              </a:rPr>
              <a:t>General</a:t>
            </a:r>
            <a:r>
              <a:rPr sz="3200" spc="155" dirty="0">
                <a:latin typeface="Calibri"/>
                <a:cs typeface="Calibri"/>
              </a:rPr>
              <a:t> </a:t>
            </a:r>
            <a:r>
              <a:rPr sz="3200" dirty="0">
                <a:latin typeface="Calibri"/>
                <a:cs typeface="Calibri"/>
              </a:rPr>
              <a:t>malaise</a:t>
            </a:r>
          </a:p>
          <a:p>
            <a:pPr marL="327660" indent="-315595">
              <a:lnSpc>
                <a:spcPct val="100000"/>
              </a:lnSpc>
              <a:spcBef>
                <a:spcPts val="680"/>
              </a:spcBef>
              <a:buSzPct val="96363"/>
              <a:buFont typeface="Wingdings"/>
              <a:buChar char=""/>
              <a:tabLst>
                <a:tab pos="328295" algn="l"/>
              </a:tabLst>
            </a:pPr>
            <a:r>
              <a:rPr sz="3200" spc="-5" dirty="0">
                <a:latin typeface="Calibri"/>
                <a:cs typeface="Calibri"/>
              </a:rPr>
              <a:t>Swollen </a:t>
            </a:r>
            <a:r>
              <a:rPr sz="3200" spc="5" dirty="0">
                <a:latin typeface="Calibri"/>
                <a:cs typeface="Calibri"/>
              </a:rPr>
              <a:t>lymph</a:t>
            </a:r>
            <a:r>
              <a:rPr sz="3200" spc="254" dirty="0">
                <a:latin typeface="Calibri"/>
                <a:cs typeface="Calibri"/>
              </a:rPr>
              <a:t> </a:t>
            </a:r>
            <a:r>
              <a:rPr sz="3200" dirty="0">
                <a:latin typeface="Calibri"/>
                <a:cs typeface="Calibri"/>
              </a:rPr>
              <a:t>nodes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57200" y="277224"/>
            <a:ext cx="10939781" cy="6580776"/>
          </a:xfrm>
          <a:prstGeom prst="rect">
            <a:avLst/>
          </a:prstGeom>
        </p:spPr>
        <p:txBody>
          <a:bodyPr vert="horz" wrap="square" lIns="0" tIns="60325" rIns="0" bIns="0" rtlCol="0">
            <a:spAutoFit/>
          </a:bodyPr>
          <a:lstStyle/>
          <a:p>
            <a:pPr marL="12700">
              <a:lnSpc>
                <a:spcPct val="100000"/>
              </a:lnSpc>
              <a:spcBef>
                <a:spcPts val="475"/>
              </a:spcBef>
            </a:pPr>
            <a:r>
              <a:rPr sz="3200" b="1" u="sng" dirty="0">
                <a:latin typeface="Calibri"/>
                <a:cs typeface="Calibri"/>
              </a:rPr>
              <a:t>Medical</a:t>
            </a:r>
            <a:r>
              <a:rPr sz="3200" b="1" u="sng" spc="125" dirty="0">
                <a:latin typeface="Calibri"/>
                <a:cs typeface="Calibri"/>
              </a:rPr>
              <a:t> </a:t>
            </a:r>
            <a:r>
              <a:rPr sz="3200" b="1" u="sng" spc="15" dirty="0" smtClean="0">
                <a:latin typeface="Calibri"/>
                <a:cs typeface="Calibri"/>
              </a:rPr>
              <a:t>management</a:t>
            </a:r>
            <a:endParaRPr lang="en-US" sz="3200" b="1" u="sng" spc="15" dirty="0" smtClean="0">
              <a:latin typeface="Calibri"/>
              <a:cs typeface="Calibri"/>
            </a:endParaRPr>
          </a:p>
          <a:p>
            <a:pPr marL="12700">
              <a:lnSpc>
                <a:spcPct val="100000"/>
              </a:lnSpc>
              <a:spcBef>
                <a:spcPts val="475"/>
              </a:spcBef>
            </a:pPr>
            <a:endParaRPr sz="3200" u="sng" dirty="0">
              <a:latin typeface="Calibri"/>
              <a:cs typeface="Calibri"/>
            </a:endParaRPr>
          </a:p>
          <a:p>
            <a:pPr marL="12700">
              <a:lnSpc>
                <a:spcPct val="100000"/>
              </a:lnSpc>
              <a:spcBef>
                <a:spcPts val="380"/>
              </a:spcBef>
            </a:pPr>
            <a:r>
              <a:rPr sz="3200" b="1" spc="-5" dirty="0">
                <a:latin typeface="Calibri"/>
                <a:cs typeface="Calibri"/>
              </a:rPr>
              <a:t>As </a:t>
            </a:r>
            <a:r>
              <a:rPr sz="3200" b="1" spc="10" dirty="0">
                <a:latin typeface="Calibri"/>
                <a:cs typeface="Calibri"/>
              </a:rPr>
              <a:t>outpatient or </a:t>
            </a:r>
            <a:r>
              <a:rPr sz="3200" b="1" spc="5" dirty="0">
                <a:latin typeface="Calibri"/>
                <a:cs typeface="Calibri"/>
              </a:rPr>
              <a:t>if </a:t>
            </a:r>
            <a:r>
              <a:rPr sz="3200" b="1" spc="20" dirty="0">
                <a:latin typeface="Calibri"/>
                <a:cs typeface="Calibri"/>
              </a:rPr>
              <a:t>severe </a:t>
            </a:r>
            <a:r>
              <a:rPr sz="3200" b="1" spc="-5" dirty="0">
                <a:latin typeface="Calibri"/>
                <a:cs typeface="Calibri"/>
              </a:rPr>
              <a:t>as </a:t>
            </a:r>
            <a:r>
              <a:rPr sz="3200" b="1" spc="10" dirty="0">
                <a:latin typeface="Calibri"/>
                <a:cs typeface="Calibri"/>
              </a:rPr>
              <a:t>in</a:t>
            </a:r>
            <a:r>
              <a:rPr sz="3200" b="1" spc="80" dirty="0">
                <a:latin typeface="Calibri"/>
                <a:cs typeface="Calibri"/>
              </a:rPr>
              <a:t> </a:t>
            </a:r>
            <a:r>
              <a:rPr sz="3200" b="1" spc="10" dirty="0">
                <a:latin typeface="Calibri"/>
                <a:cs typeface="Calibri"/>
              </a:rPr>
              <a:t>patient</a:t>
            </a:r>
            <a:endParaRPr sz="3200" dirty="0">
              <a:latin typeface="Calibri"/>
              <a:cs typeface="Calibri"/>
            </a:endParaRPr>
          </a:p>
          <a:p>
            <a:pPr marL="241300" indent="-228600">
              <a:lnSpc>
                <a:spcPct val="100000"/>
              </a:lnSpc>
              <a:spcBef>
                <a:spcPts val="380"/>
              </a:spcBef>
              <a:buFont typeface="Arial"/>
              <a:buChar char="•"/>
              <a:tabLst>
                <a:tab pos="241300" algn="l"/>
              </a:tabLst>
            </a:pPr>
            <a:r>
              <a:rPr sz="3200" spc="-10" dirty="0">
                <a:latin typeface="Calibri"/>
                <a:cs typeface="Calibri"/>
              </a:rPr>
              <a:t>Antibiotics</a:t>
            </a:r>
            <a:endParaRPr sz="3200" dirty="0">
              <a:latin typeface="Calibri"/>
              <a:cs typeface="Calibri"/>
            </a:endParaRPr>
          </a:p>
          <a:p>
            <a:pPr marL="241300" indent="-228600">
              <a:lnSpc>
                <a:spcPct val="100000"/>
              </a:lnSpc>
              <a:spcBef>
                <a:spcPts val="380"/>
              </a:spcBef>
              <a:buFont typeface="Arial"/>
              <a:buChar char="•"/>
              <a:tabLst>
                <a:tab pos="241300" algn="l"/>
              </a:tabLst>
            </a:pPr>
            <a:r>
              <a:rPr sz="3200" dirty="0">
                <a:latin typeface="Calibri"/>
                <a:cs typeface="Calibri"/>
              </a:rPr>
              <a:t>Antinflammatory</a:t>
            </a:r>
            <a:r>
              <a:rPr sz="3200" spc="220" dirty="0">
                <a:latin typeface="Calibri"/>
                <a:cs typeface="Calibri"/>
              </a:rPr>
              <a:t> </a:t>
            </a:r>
            <a:r>
              <a:rPr sz="3200" spc="-10" dirty="0">
                <a:latin typeface="Calibri"/>
                <a:cs typeface="Calibri"/>
              </a:rPr>
              <a:t>agents</a:t>
            </a:r>
            <a:endParaRPr sz="3200" dirty="0">
              <a:latin typeface="Calibri"/>
              <a:cs typeface="Calibri"/>
            </a:endParaRPr>
          </a:p>
          <a:p>
            <a:pPr marL="241300" indent="-228600">
              <a:lnSpc>
                <a:spcPct val="100000"/>
              </a:lnSpc>
              <a:spcBef>
                <a:spcPts val="455"/>
              </a:spcBef>
              <a:buFont typeface="Arial"/>
              <a:buChar char="•"/>
              <a:tabLst>
                <a:tab pos="241300" algn="l"/>
              </a:tabLst>
            </a:pPr>
            <a:r>
              <a:rPr sz="3200" spc="-10" dirty="0">
                <a:latin typeface="Calibri"/>
                <a:cs typeface="Calibri"/>
              </a:rPr>
              <a:t>Analgesics</a:t>
            </a:r>
            <a:endParaRPr sz="3200" dirty="0">
              <a:latin typeface="Calibri"/>
              <a:cs typeface="Calibri"/>
            </a:endParaRPr>
          </a:p>
          <a:p>
            <a:pPr marL="241300" indent="-228600">
              <a:lnSpc>
                <a:spcPct val="100000"/>
              </a:lnSpc>
              <a:spcBef>
                <a:spcPts val="380"/>
              </a:spcBef>
              <a:buFont typeface="Arial"/>
              <a:buChar char="•"/>
              <a:tabLst>
                <a:tab pos="241300" algn="l"/>
              </a:tabLst>
            </a:pPr>
            <a:r>
              <a:rPr sz="3200" spc="20" dirty="0">
                <a:latin typeface="Calibri"/>
                <a:cs typeface="Calibri"/>
              </a:rPr>
              <a:t>Hot </a:t>
            </a:r>
            <a:r>
              <a:rPr sz="3200" spc="10" dirty="0">
                <a:latin typeface="Calibri"/>
                <a:cs typeface="Calibri"/>
              </a:rPr>
              <a:t>moist </a:t>
            </a:r>
            <a:r>
              <a:rPr sz="3200" spc="5" dirty="0">
                <a:latin typeface="Calibri"/>
                <a:cs typeface="Calibri"/>
              </a:rPr>
              <a:t>compressions </a:t>
            </a:r>
            <a:r>
              <a:rPr sz="3200" spc="30" dirty="0">
                <a:latin typeface="Calibri"/>
                <a:cs typeface="Calibri"/>
              </a:rPr>
              <a:t>on </a:t>
            </a:r>
            <a:r>
              <a:rPr sz="3200" spc="-10" dirty="0">
                <a:latin typeface="Calibri"/>
                <a:cs typeface="Calibri"/>
              </a:rPr>
              <a:t>affected</a:t>
            </a:r>
            <a:r>
              <a:rPr sz="3200" spc="190" dirty="0">
                <a:latin typeface="Calibri"/>
                <a:cs typeface="Calibri"/>
              </a:rPr>
              <a:t> </a:t>
            </a:r>
            <a:r>
              <a:rPr sz="3200" spc="10" dirty="0">
                <a:latin typeface="Calibri"/>
                <a:cs typeface="Calibri"/>
              </a:rPr>
              <a:t>areas</a:t>
            </a:r>
            <a:endParaRPr sz="3200" dirty="0">
              <a:latin typeface="Calibri"/>
              <a:cs typeface="Calibri"/>
            </a:endParaRPr>
          </a:p>
          <a:p>
            <a:pPr marL="241300" indent="-228600">
              <a:lnSpc>
                <a:spcPct val="100000"/>
              </a:lnSpc>
              <a:spcBef>
                <a:spcPts val="380"/>
              </a:spcBef>
              <a:buFont typeface="Arial"/>
              <a:buChar char="•"/>
              <a:tabLst>
                <a:tab pos="241300" algn="l"/>
              </a:tabLst>
            </a:pPr>
            <a:r>
              <a:rPr sz="3200" spc="-5" dirty="0">
                <a:latin typeface="Calibri"/>
                <a:cs typeface="Calibri"/>
              </a:rPr>
              <a:t>Drainage </a:t>
            </a:r>
            <a:r>
              <a:rPr sz="3200" spc="25" dirty="0">
                <a:latin typeface="Calibri"/>
                <a:cs typeface="Calibri"/>
              </a:rPr>
              <a:t>of </a:t>
            </a:r>
            <a:r>
              <a:rPr sz="3200" spc="-5" dirty="0">
                <a:latin typeface="Calibri"/>
                <a:cs typeface="Calibri"/>
              </a:rPr>
              <a:t>abscess </a:t>
            </a:r>
            <a:r>
              <a:rPr sz="3200" spc="-15" dirty="0">
                <a:latin typeface="Calibri"/>
                <a:cs typeface="Calibri"/>
              </a:rPr>
              <a:t>if</a:t>
            </a:r>
            <a:r>
              <a:rPr sz="3200" spc="295" dirty="0">
                <a:latin typeface="Calibri"/>
                <a:cs typeface="Calibri"/>
              </a:rPr>
              <a:t> </a:t>
            </a:r>
            <a:r>
              <a:rPr sz="3200" spc="-20" dirty="0" smtClean="0">
                <a:latin typeface="Calibri"/>
                <a:cs typeface="Calibri"/>
              </a:rPr>
              <a:t>any</a:t>
            </a:r>
            <a:endParaRPr lang="en-US" sz="3200" spc="-20" dirty="0" smtClean="0">
              <a:latin typeface="Calibri"/>
              <a:cs typeface="Calibri"/>
            </a:endParaRPr>
          </a:p>
          <a:p>
            <a:pPr marL="241300" indent="-228600">
              <a:lnSpc>
                <a:spcPct val="100000"/>
              </a:lnSpc>
              <a:spcBef>
                <a:spcPts val="380"/>
              </a:spcBef>
              <a:buFont typeface="Arial"/>
              <a:buChar char="•"/>
              <a:tabLst>
                <a:tab pos="241300" algn="l"/>
              </a:tabLst>
            </a:pPr>
            <a:endParaRPr sz="3200" dirty="0">
              <a:latin typeface="Calibri"/>
              <a:cs typeface="Calibri"/>
            </a:endParaRPr>
          </a:p>
          <a:p>
            <a:pPr marL="12700">
              <a:lnSpc>
                <a:spcPct val="100000"/>
              </a:lnSpc>
              <a:spcBef>
                <a:spcPts val="380"/>
              </a:spcBef>
            </a:pPr>
            <a:r>
              <a:rPr sz="3200" b="1" u="sng" spc="5" dirty="0">
                <a:latin typeface="Calibri"/>
                <a:cs typeface="Calibri"/>
              </a:rPr>
              <a:t>Nursing</a:t>
            </a:r>
            <a:r>
              <a:rPr sz="3200" b="1" u="sng" spc="75" dirty="0">
                <a:latin typeface="Calibri"/>
                <a:cs typeface="Calibri"/>
              </a:rPr>
              <a:t> </a:t>
            </a:r>
            <a:r>
              <a:rPr sz="3200" b="1" u="sng" spc="15" dirty="0" smtClean="0">
                <a:latin typeface="Calibri"/>
                <a:cs typeface="Calibri"/>
              </a:rPr>
              <a:t>man</a:t>
            </a:r>
            <a:r>
              <a:rPr lang="en-US" sz="3200" b="1" u="sng" spc="15" dirty="0" smtClean="0">
                <a:latin typeface="Calibri"/>
                <a:cs typeface="Calibri"/>
              </a:rPr>
              <a:t>a</a:t>
            </a:r>
            <a:r>
              <a:rPr sz="3200" b="1" u="sng" spc="15" dirty="0" smtClean="0">
                <a:latin typeface="Calibri"/>
                <a:cs typeface="Calibri"/>
              </a:rPr>
              <a:t>gement</a:t>
            </a:r>
            <a:endParaRPr sz="3200" u="sng" dirty="0">
              <a:latin typeface="Calibri"/>
              <a:cs typeface="Calibri"/>
            </a:endParaRPr>
          </a:p>
          <a:p>
            <a:pPr marL="12700" marR="5501640">
              <a:lnSpc>
                <a:spcPct val="111500"/>
              </a:lnSpc>
            </a:pPr>
            <a:r>
              <a:rPr lang="en-US" sz="3200" spc="-20" dirty="0" smtClean="0">
                <a:latin typeface="Calibri"/>
                <a:cs typeface="Calibri"/>
              </a:rPr>
              <a:t>Manage </a:t>
            </a:r>
            <a:r>
              <a:rPr sz="3200" spc="-20" dirty="0" smtClean="0">
                <a:latin typeface="Calibri"/>
                <a:cs typeface="Calibri"/>
              </a:rPr>
              <a:t>Pain</a:t>
            </a:r>
            <a:r>
              <a:rPr lang="en-US" sz="3200" spc="-20" dirty="0" smtClean="0">
                <a:latin typeface="Calibri"/>
                <a:cs typeface="Calibri"/>
              </a:rPr>
              <a:t>,</a:t>
            </a:r>
            <a:r>
              <a:rPr sz="3200" spc="-20" dirty="0" smtClean="0">
                <a:latin typeface="Calibri"/>
                <a:cs typeface="Calibri"/>
              </a:rPr>
              <a:t> </a:t>
            </a:r>
            <a:r>
              <a:rPr sz="3200" spc="-70" dirty="0" smtClean="0">
                <a:latin typeface="Calibri"/>
                <a:cs typeface="Calibri"/>
              </a:rPr>
              <a:t>F</a:t>
            </a:r>
            <a:r>
              <a:rPr sz="3200" spc="-25" dirty="0" smtClean="0">
                <a:latin typeface="Calibri"/>
                <a:cs typeface="Calibri"/>
              </a:rPr>
              <a:t>e</a:t>
            </a:r>
            <a:r>
              <a:rPr sz="3200" spc="25" dirty="0" smtClean="0">
                <a:latin typeface="Calibri"/>
                <a:cs typeface="Calibri"/>
              </a:rPr>
              <a:t>v</a:t>
            </a:r>
            <a:r>
              <a:rPr sz="3200" spc="-25" dirty="0" smtClean="0">
                <a:latin typeface="Calibri"/>
                <a:cs typeface="Calibri"/>
              </a:rPr>
              <a:t>e</a:t>
            </a:r>
            <a:r>
              <a:rPr sz="3200" spc="5" dirty="0" smtClean="0">
                <a:latin typeface="Calibri"/>
                <a:cs typeface="Calibri"/>
              </a:rPr>
              <a:t>r</a:t>
            </a:r>
            <a:r>
              <a:rPr lang="en-US" sz="3200" spc="5" dirty="0" smtClean="0">
                <a:latin typeface="Calibri"/>
                <a:cs typeface="Calibri"/>
              </a:rPr>
              <a:t>, </a:t>
            </a:r>
            <a:r>
              <a:rPr sz="3200" spc="-15" dirty="0" smtClean="0">
                <a:latin typeface="Calibri"/>
                <a:cs typeface="Calibri"/>
              </a:rPr>
              <a:t>General</a:t>
            </a:r>
            <a:r>
              <a:rPr lang="en-US" sz="3200" spc="155" dirty="0">
                <a:latin typeface="Calibri"/>
                <a:cs typeface="Calibri"/>
              </a:rPr>
              <a:t> </a:t>
            </a:r>
            <a:r>
              <a:rPr sz="3200" dirty="0" smtClean="0">
                <a:latin typeface="Calibri"/>
                <a:cs typeface="Calibri"/>
              </a:rPr>
              <a:t>malaise</a:t>
            </a:r>
            <a:endParaRPr sz="3200" dirty="0">
              <a:latin typeface="Calibri"/>
              <a:cs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533400" y="304800"/>
            <a:ext cx="10283825" cy="3447098"/>
          </a:xfrm>
        </p:spPr>
        <p:txBody>
          <a:bodyPr/>
          <a:lstStyle/>
          <a:p>
            <a:r>
              <a:rPr lang="en-US" sz="3200" b="1" dirty="0" err="1"/>
              <a:t>Lymphangitis</a:t>
            </a:r>
            <a:r>
              <a:rPr lang="en-US" sz="3200" b="1" dirty="0"/>
              <a:t> can spread quickly, leading to complications such as</a:t>
            </a:r>
            <a:r>
              <a:rPr lang="en-US" sz="3200" b="1" dirty="0" smtClean="0"/>
              <a:t>:</a:t>
            </a:r>
          </a:p>
          <a:p>
            <a:endParaRPr lang="en-US" sz="3200" dirty="0"/>
          </a:p>
          <a:p>
            <a:pPr marL="457200" indent="-457200">
              <a:buFont typeface="Arial" pitchFamily="34" charset="0"/>
              <a:buChar char="•"/>
            </a:pPr>
            <a:r>
              <a:rPr lang="en-US" sz="3200" dirty="0" smtClean="0"/>
              <a:t>Cellulitis</a:t>
            </a:r>
          </a:p>
          <a:p>
            <a:pPr marL="457200" indent="-457200">
              <a:buFont typeface="Arial" pitchFamily="34" charset="0"/>
              <a:buChar char="•"/>
            </a:pPr>
            <a:r>
              <a:rPr lang="en-US" sz="3200" dirty="0" smtClean="0"/>
              <a:t>Bacteremia</a:t>
            </a:r>
          </a:p>
          <a:p>
            <a:pPr marL="457200" indent="-457200">
              <a:buFont typeface="Arial" pitchFamily="34" charset="0"/>
              <a:buChar char="•"/>
            </a:pPr>
            <a:r>
              <a:rPr lang="en-US" sz="3200" dirty="0" smtClean="0"/>
              <a:t>Sepsis,</a:t>
            </a:r>
          </a:p>
          <a:p>
            <a:pPr marL="457200" indent="-457200">
              <a:buFont typeface="Arial" pitchFamily="34" charset="0"/>
              <a:buChar char="•"/>
            </a:pPr>
            <a:r>
              <a:rPr lang="en-US" sz="3200" dirty="0" smtClean="0"/>
              <a:t>Abscess</a:t>
            </a:r>
            <a:endParaRPr lang="en-US" sz="3200" dirty="0"/>
          </a:p>
        </p:txBody>
      </p:sp>
    </p:spTree>
    <p:extLst>
      <p:ext uri="{BB962C8B-B14F-4D97-AF65-F5344CB8AC3E}">
        <p14:creationId xmlns:p14="http://schemas.microsoft.com/office/powerpoint/2010/main" val="15944470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2819400"/>
            <a:ext cx="4517136" cy="1231106"/>
          </a:xfrm>
        </p:spPr>
        <p:txBody>
          <a:bodyPr/>
          <a:lstStyle/>
          <a:p>
            <a:r>
              <a:rPr lang="en-US" sz="4000" spc="-25" dirty="0"/>
              <a:t>SEPTICAEMIA</a:t>
            </a:r>
            <a:endParaRPr lang="en-US" dirty="0"/>
          </a:p>
        </p:txBody>
      </p:sp>
    </p:spTree>
    <p:extLst>
      <p:ext uri="{BB962C8B-B14F-4D97-AF65-F5344CB8AC3E}">
        <p14:creationId xmlns:p14="http://schemas.microsoft.com/office/powerpoint/2010/main" val="1237750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343535"/>
            <a:ext cx="4944744" cy="701040"/>
          </a:xfrm>
          <a:prstGeom prst="rect">
            <a:avLst/>
          </a:prstGeom>
        </p:spPr>
        <p:txBody>
          <a:bodyPr vert="horz" wrap="square" lIns="0" tIns="16510" rIns="0" bIns="0" rtlCol="0">
            <a:spAutoFit/>
          </a:bodyPr>
          <a:lstStyle/>
          <a:p>
            <a:pPr marL="12700">
              <a:lnSpc>
                <a:spcPct val="100000"/>
              </a:lnSpc>
              <a:spcBef>
                <a:spcPts val="130"/>
              </a:spcBef>
            </a:pPr>
            <a:r>
              <a:rPr lang="en-US" sz="4400" spc="-25" dirty="0" smtClean="0"/>
              <a:t>SEPTICAEMIA</a:t>
            </a:r>
            <a:endParaRPr lang="en-US" sz="4400" dirty="0"/>
          </a:p>
        </p:txBody>
      </p:sp>
      <p:sp>
        <p:nvSpPr>
          <p:cNvPr id="3" name="object 3"/>
          <p:cNvSpPr txBox="1"/>
          <p:nvPr/>
        </p:nvSpPr>
        <p:spPr>
          <a:xfrm>
            <a:off x="762000" y="1533408"/>
            <a:ext cx="10820400" cy="3511218"/>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lang="en-US" sz="3200" b="1" spc="-5" dirty="0" smtClean="0">
                <a:latin typeface="Calibri"/>
                <a:cs typeface="Calibri"/>
              </a:rPr>
              <a:t>Definition: </a:t>
            </a:r>
            <a:r>
              <a:rPr sz="3200" spc="-5" dirty="0" smtClean="0">
                <a:latin typeface="Calibri"/>
                <a:cs typeface="Calibri"/>
              </a:rPr>
              <a:t>Infection </a:t>
            </a:r>
            <a:r>
              <a:rPr sz="3200" spc="-15" dirty="0">
                <a:latin typeface="Calibri"/>
                <a:cs typeface="Calibri"/>
              </a:rPr>
              <a:t>in </a:t>
            </a:r>
            <a:r>
              <a:rPr sz="3200" spc="5" dirty="0">
                <a:latin typeface="Calibri"/>
                <a:cs typeface="Calibri"/>
              </a:rPr>
              <a:t>the </a:t>
            </a:r>
            <a:r>
              <a:rPr sz="3200" dirty="0">
                <a:latin typeface="Calibri"/>
                <a:cs typeface="Calibri"/>
              </a:rPr>
              <a:t>bloodstream </a:t>
            </a:r>
            <a:r>
              <a:rPr sz="3200" spc="-5" dirty="0">
                <a:latin typeface="Calibri"/>
                <a:cs typeface="Calibri"/>
              </a:rPr>
              <a:t>also </a:t>
            </a:r>
            <a:r>
              <a:rPr sz="3200" spc="-10" dirty="0">
                <a:latin typeface="Calibri"/>
                <a:cs typeface="Calibri"/>
              </a:rPr>
              <a:t>refered </a:t>
            </a:r>
            <a:r>
              <a:rPr sz="3200" spc="5" dirty="0">
                <a:latin typeface="Calibri"/>
                <a:cs typeface="Calibri"/>
              </a:rPr>
              <a:t>to </a:t>
            </a:r>
            <a:r>
              <a:rPr sz="3200" spc="-15" dirty="0">
                <a:latin typeface="Calibri"/>
                <a:cs typeface="Calibri"/>
              </a:rPr>
              <a:t>as</a:t>
            </a:r>
            <a:r>
              <a:rPr sz="3200" spc="-270" dirty="0">
                <a:latin typeface="Calibri"/>
                <a:cs typeface="Calibri"/>
              </a:rPr>
              <a:t> </a:t>
            </a:r>
            <a:r>
              <a:rPr sz="3200" dirty="0" smtClean="0">
                <a:latin typeface="Calibri"/>
                <a:cs typeface="Calibri"/>
              </a:rPr>
              <a:t>bact</a:t>
            </a:r>
            <a:r>
              <a:rPr lang="en-US" sz="3200" dirty="0" smtClean="0">
                <a:latin typeface="Calibri"/>
                <a:cs typeface="Calibri"/>
              </a:rPr>
              <a:t>e</a:t>
            </a:r>
            <a:r>
              <a:rPr sz="3200" dirty="0" smtClean="0">
                <a:latin typeface="Calibri"/>
                <a:cs typeface="Calibri"/>
              </a:rPr>
              <a:t>remia</a:t>
            </a:r>
            <a:endParaRPr lang="en-US" sz="3200" dirty="0" smtClean="0">
              <a:latin typeface="Calibri"/>
              <a:cs typeface="Calibri"/>
            </a:endParaRPr>
          </a:p>
          <a:p>
            <a:pPr marL="241300" indent="-228600">
              <a:lnSpc>
                <a:spcPct val="100000"/>
              </a:lnSpc>
              <a:spcBef>
                <a:spcPts val="100"/>
              </a:spcBef>
              <a:buFont typeface="Arial"/>
              <a:buChar char="•"/>
              <a:tabLst>
                <a:tab pos="241300" algn="l"/>
              </a:tabLst>
            </a:pPr>
            <a:endParaRPr sz="3200" dirty="0">
              <a:latin typeface="Calibri"/>
              <a:cs typeface="Calibri"/>
            </a:endParaRPr>
          </a:p>
          <a:p>
            <a:pPr marL="12700">
              <a:lnSpc>
                <a:spcPct val="100000"/>
              </a:lnSpc>
              <a:spcBef>
                <a:spcPts val="125"/>
              </a:spcBef>
            </a:pPr>
            <a:r>
              <a:rPr sz="3200" b="1" u="sng" spc="-5" dirty="0" smtClean="0">
                <a:latin typeface="Calibri"/>
                <a:cs typeface="Calibri"/>
              </a:rPr>
              <a:t>Causes</a:t>
            </a:r>
            <a:endParaRPr lang="en-US" sz="3200" b="1" u="sng" spc="-5" dirty="0" smtClean="0">
              <a:latin typeface="Calibri"/>
              <a:cs typeface="Calibri"/>
            </a:endParaRPr>
          </a:p>
          <a:p>
            <a:pPr marL="12700">
              <a:spcBef>
                <a:spcPts val="125"/>
              </a:spcBef>
            </a:pPr>
            <a:r>
              <a:rPr lang="en-US" sz="3200" spc="-10" dirty="0">
                <a:cs typeface="Calibri"/>
              </a:rPr>
              <a:t>Results </a:t>
            </a:r>
            <a:r>
              <a:rPr lang="en-US" sz="3200" spc="-20" dirty="0">
                <a:cs typeface="Calibri"/>
              </a:rPr>
              <a:t>from</a:t>
            </a:r>
            <a:r>
              <a:rPr lang="en-US" sz="3200" spc="55" dirty="0">
                <a:cs typeface="Calibri"/>
              </a:rPr>
              <a:t> </a:t>
            </a:r>
            <a:r>
              <a:rPr lang="en-US" sz="3200" spc="5" dirty="0">
                <a:cs typeface="Calibri"/>
              </a:rPr>
              <a:t>other</a:t>
            </a:r>
            <a:r>
              <a:rPr lang="en-US" sz="3200" spc="-95" dirty="0">
                <a:cs typeface="Calibri"/>
              </a:rPr>
              <a:t> </a:t>
            </a:r>
            <a:r>
              <a:rPr lang="en-US" sz="3200" spc="-5" dirty="0" err="1" smtClean="0">
                <a:cs typeface="Calibri"/>
              </a:rPr>
              <a:t>outbrown</a:t>
            </a:r>
            <a:r>
              <a:rPr lang="en-US" sz="3200" spc="-5" dirty="0" smtClean="0">
                <a:cs typeface="Calibri"/>
              </a:rPr>
              <a:t> </a:t>
            </a:r>
            <a:r>
              <a:rPr lang="en-US" sz="3200" spc="-10" dirty="0" smtClean="0">
                <a:cs typeface="Calibri"/>
              </a:rPr>
              <a:t>focal </a:t>
            </a:r>
            <a:r>
              <a:rPr lang="en-US" sz="3200" spc="-5" dirty="0">
                <a:cs typeface="Calibri"/>
              </a:rPr>
              <a:t>infections </a:t>
            </a:r>
            <a:r>
              <a:rPr lang="en-US" sz="3200" dirty="0">
                <a:cs typeface="Calibri"/>
              </a:rPr>
              <a:t>e.g. Lungs, </a:t>
            </a:r>
            <a:r>
              <a:rPr lang="en-US" sz="3200" spc="-10" dirty="0">
                <a:cs typeface="Calibri"/>
              </a:rPr>
              <a:t>urinary </a:t>
            </a:r>
            <a:r>
              <a:rPr lang="en-US" sz="3200" spc="-5" dirty="0">
                <a:cs typeface="Calibri"/>
              </a:rPr>
              <a:t>system </a:t>
            </a:r>
            <a:r>
              <a:rPr lang="en-US" sz="3200" dirty="0">
                <a:cs typeface="Calibri"/>
              </a:rPr>
              <a:t>or</a:t>
            </a:r>
            <a:r>
              <a:rPr lang="en-US" sz="3200" spc="-195" dirty="0">
                <a:cs typeface="Calibri"/>
              </a:rPr>
              <a:t> </a:t>
            </a:r>
            <a:r>
              <a:rPr lang="en-US" sz="3200" spc="-5" dirty="0">
                <a:cs typeface="Calibri"/>
              </a:rPr>
              <a:t>introduced through </a:t>
            </a:r>
            <a:r>
              <a:rPr lang="en-US" sz="3200" spc="-10" dirty="0">
                <a:cs typeface="Calibri"/>
              </a:rPr>
              <a:t>invasive</a:t>
            </a:r>
            <a:r>
              <a:rPr lang="en-US" sz="3200" spc="-5" dirty="0">
                <a:cs typeface="Calibri"/>
              </a:rPr>
              <a:t> procedures</a:t>
            </a:r>
            <a:endParaRPr lang="en-US" sz="3200" dirty="0">
              <a:cs typeface="Calibri"/>
            </a:endParaRPr>
          </a:p>
          <a:p>
            <a:pPr marL="12700">
              <a:lnSpc>
                <a:spcPct val="100000"/>
              </a:lnSpc>
              <a:spcBef>
                <a:spcPts val="125"/>
              </a:spcBef>
            </a:pPr>
            <a:endParaRPr sz="3200" u="sng" dirty="0">
              <a:latin typeface="Calibri"/>
              <a:cs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4380"/>
            <a:ext cx="10896600" cy="812420"/>
          </a:xfrm>
        </p:spPr>
        <p:txBody>
          <a:bodyPr/>
          <a:lstStyle/>
          <a:p>
            <a:r>
              <a:rPr lang="en-US" b="1" u="sng" dirty="0"/>
              <a:t>CAUSATIVE ORGANISMS</a:t>
            </a:r>
            <a:r>
              <a:rPr lang="en-US" dirty="0"/>
              <a:t/>
            </a:r>
            <a:br>
              <a:rPr lang="en-US" dirty="0"/>
            </a:br>
            <a:endParaRPr lang="en-US" dirty="0"/>
          </a:p>
        </p:txBody>
      </p:sp>
      <p:sp>
        <p:nvSpPr>
          <p:cNvPr id="3" name="Content Placeholder 2"/>
          <p:cNvSpPr>
            <a:spLocks noGrp="1"/>
          </p:cNvSpPr>
          <p:nvPr>
            <p:ph idx="1"/>
          </p:nvPr>
        </p:nvSpPr>
        <p:spPr>
          <a:xfrm>
            <a:off x="457200" y="1143000"/>
            <a:ext cx="11197590" cy="5673348"/>
          </a:xfrm>
        </p:spPr>
        <p:txBody>
          <a:bodyPr/>
          <a:lstStyle/>
          <a:p>
            <a:pPr marL="457200" lvl="0" indent="-457200">
              <a:buFont typeface="Arial" panose="020B0604020202020204" pitchFamily="34" charset="0"/>
              <a:buChar char="•"/>
            </a:pPr>
            <a:r>
              <a:rPr lang="en-US" sz="3200" dirty="0" smtClean="0"/>
              <a:t>Staphylococcus</a:t>
            </a:r>
            <a:endParaRPr lang="en-US" sz="3200" dirty="0"/>
          </a:p>
          <a:p>
            <a:pPr marL="457200" lvl="0" indent="-457200">
              <a:buFont typeface="Arial" panose="020B0604020202020204" pitchFamily="34" charset="0"/>
              <a:buChar char="•"/>
            </a:pPr>
            <a:r>
              <a:rPr lang="en-US" sz="3200" dirty="0"/>
              <a:t>Streptococcus</a:t>
            </a:r>
          </a:p>
          <a:p>
            <a:pPr marL="457200" lvl="0" indent="-457200">
              <a:buFont typeface="Arial" panose="020B0604020202020204" pitchFamily="34" charset="0"/>
              <a:buChar char="•"/>
            </a:pPr>
            <a:r>
              <a:rPr lang="en-US" sz="3200" dirty="0"/>
              <a:t>Pseudomonas</a:t>
            </a:r>
          </a:p>
          <a:p>
            <a:pPr marL="457200" lvl="0" indent="-457200">
              <a:buFont typeface="Arial" panose="020B0604020202020204" pitchFamily="34" charset="0"/>
              <a:buChar char="•"/>
            </a:pPr>
            <a:r>
              <a:rPr lang="en-US" sz="3200" dirty="0"/>
              <a:t>Escherichia coli (</a:t>
            </a:r>
            <a:r>
              <a:rPr lang="en-US" sz="3200" dirty="0" err="1"/>
              <a:t>E.coli</a:t>
            </a:r>
            <a:r>
              <a:rPr lang="en-US" sz="3200" dirty="0" smtClean="0"/>
              <a:t>)</a:t>
            </a:r>
          </a:p>
          <a:p>
            <a:pPr lvl="0"/>
            <a:endParaRPr lang="en-US" sz="3200" dirty="0"/>
          </a:p>
          <a:p>
            <a:pPr marL="12700" marR="5080">
              <a:spcBef>
                <a:spcPts val="955"/>
              </a:spcBef>
              <a:tabLst>
                <a:tab pos="4084320" algn="l"/>
              </a:tabLst>
            </a:pPr>
            <a:r>
              <a:rPr lang="en-US" sz="3200" b="1" u="sng" spc="-20" dirty="0" smtClean="0"/>
              <a:t>Pathophysiology</a:t>
            </a:r>
            <a:endParaRPr lang="en-US" sz="3200" spc="5" dirty="0"/>
          </a:p>
          <a:p>
            <a:pPr marL="12700" marR="5080">
              <a:spcBef>
                <a:spcPts val="955"/>
              </a:spcBef>
              <a:tabLst>
                <a:tab pos="4084320" algn="l"/>
              </a:tabLst>
            </a:pPr>
            <a:r>
              <a:rPr lang="en-US" sz="3200" spc="5" dirty="0"/>
              <a:t>Entry </a:t>
            </a:r>
            <a:r>
              <a:rPr lang="en-US" sz="3200" dirty="0"/>
              <a:t>of </a:t>
            </a:r>
            <a:r>
              <a:rPr lang="en-US" sz="3200" spc="-5" dirty="0" smtClean="0"/>
              <a:t>bacteria </a:t>
            </a:r>
            <a:r>
              <a:rPr lang="en-US" sz="3200" spc="-5" dirty="0"/>
              <a:t>into </a:t>
            </a:r>
            <a:r>
              <a:rPr lang="en-US" sz="3200" spc="5" dirty="0"/>
              <a:t>the </a:t>
            </a:r>
            <a:r>
              <a:rPr lang="en-US" sz="3200" spc="-5" dirty="0"/>
              <a:t>blood </a:t>
            </a:r>
            <a:r>
              <a:rPr lang="en-US" sz="3200" spc="5" dirty="0"/>
              <a:t>stream, </a:t>
            </a:r>
            <a:r>
              <a:rPr lang="en-US" sz="3200" spc="-35" dirty="0"/>
              <a:t>Triggers </a:t>
            </a:r>
            <a:r>
              <a:rPr lang="en-US" sz="3200" spc="-15" dirty="0"/>
              <a:t>an </a:t>
            </a:r>
            <a:r>
              <a:rPr lang="en-US" sz="3200" spc="5" dirty="0"/>
              <a:t>immune</a:t>
            </a:r>
            <a:r>
              <a:rPr lang="en-US" sz="3200" spc="-250" dirty="0"/>
              <a:t> </a:t>
            </a:r>
            <a:r>
              <a:rPr lang="en-US" sz="3200" dirty="0"/>
              <a:t>response</a:t>
            </a:r>
            <a:r>
              <a:rPr lang="en-US" sz="3200" dirty="0" smtClean="0"/>
              <a:t>, inflammatory  </a:t>
            </a:r>
            <a:r>
              <a:rPr lang="en-US" sz="3200" spc="-5" dirty="0"/>
              <a:t>process</a:t>
            </a:r>
            <a:r>
              <a:rPr lang="en-US" sz="3200" spc="-5" dirty="0" smtClean="0"/>
              <a:t>, leading </a:t>
            </a:r>
            <a:r>
              <a:rPr lang="en-US" sz="3200" spc="5" dirty="0"/>
              <a:t>to </a:t>
            </a:r>
            <a:r>
              <a:rPr lang="en-US" sz="3200" spc="10" dirty="0"/>
              <a:t>shut</a:t>
            </a:r>
            <a:r>
              <a:rPr lang="en-US" sz="3200" spc="-160" dirty="0"/>
              <a:t> </a:t>
            </a:r>
            <a:r>
              <a:rPr lang="en-US" sz="3200" spc="5" dirty="0"/>
              <a:t>down</a:t>
            </a:r>
            <a:r>
              <a:rPr lang="en-US" sz="3200" spc="-70" dirty="0"/>
              <a:t> </a:t>
            </a:r>
            <a:r>
              <a:rPr lang="en-US" sz="3200" dirty="0" smtClean="0"/>
              <a:t>of </a:t>
            </a:r>
            <a:r>
              <a:rPr lang="en-US" sz="3200" spc="-10" dirty="0" smtClean="0"/>
              <a:t>infection </a:t>
            </a:r>
            <a:r>
              <a:rPr lang="en-US" sz="3200" spc="-5" dirty="0"/>
              <a:t>fighting system </a:t>
            </a:r>
            <a:r>
              <a:rPr lang="en-US" sz="3200" spc="-10" dirty="0"/>
              <a:t>and </a:t>
            </a:r>
            <a:r>
              <a:rPr lang="en-US" sz="3200" spc="15" dirty="0"/>
              <a:t>shock </a:t>
            </a:r>
            <a:r>
              <a:rPr lang="en-US" sz="3200" spc="5" dirty="0"/>
              <a:t>then</a:t>
            </a:r>
            <a:r>
              <a:rPr lang="en-US" sz="3200" spc="-315" dirty="0"/>
              <a:t> </a:t>
            </a:r>
            <a:r>
              <a:rPr lang="en-US" sz="3200" dirty="0"/>
              <a:t>death</a:t>
            </a:r>
          </a:p>
          <a:p>
            <a:pPr lvl="0"/>
            <a:endParaRPr lang="en-US" sz="3200" dirty="0"/>
          </a:p>
          <a:p>
            <a:endParaRPr lang="en-US" sz="3200" dirty="0"/>
          </a:p>
        </p:txBody>
      </p:sp>
    </p:spTree>
    <p:extLst>
      <p:ext uri="{BB962C8B-B14F-4D97-AF65-F5344CB8AC3E}">
        <p14:creationId xmlns:p14="http://schemas.microsoft.com/office/powerpoint/2010/main" val="38948109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1"/>
            <a:ext cx="10515600" cy="1215717"/>
          </a:xfrm>
        </p:spPr>
        <p:txBody>
          <a:bodyPr/>
          <a:lstStyle/>
          <a:p>
            <a:r>
              <a:rPr lang="en-US" b="1" u="sng" dirty="0"/>
              <a:t>CLINICAL MANIFESTATIONS</a:t>
            </a:r>
            <a:r>
              <a:rPr lang="en-US" dirty="0"/>
              <a:t/>
            </a:r>
            <a:br>
              <a:rPr lang="en-US" dirty="0"/>
            </a:br>
            <a:endParaRPr lang="en-US" dirty="0"/>
          </a:p>
        </p:txBody>
      </p:sp>
      <p:sp>
        <p:nvSpPr>
          <p:cNvPr id="3" name="Content Placeholder 2"/>
          <p:cNvSpPr>
            <a:spLocks noGrp="1"/>
          </p:cNvSpPr>
          <p:nvPr>
            <p:ph idx="1"/>
          </p:nvPr>
        </p:nvSpPr>
        <p:spPr>
          <a:xfrm>
            <a:off x="296334" y="914401"/>
            <a:ext cx="11573933" cy="5783263"/>
          </a:xfrm>
        </p:spPr>
        <p:txBody>
          <a:bodyPr>
            <a:normAutofit/>
          </a:bodyPr>
          <a:lstStyle/>
          <a:p>
            <a:pPr marL="0" indent="0">
              <a:buNone/>
            </a:pPr>
            <a:r>
              <a:rPr lang="en-US" sz="3200" b="1" u="sng" dirty="0" smtClean="0"/>
              <a:t>Early </a:t>
            </a:r>
            <a:r>
              <a:rPr lang="en-US" sz="3200" b="1" u="sng" dirty="0"/>
              <a:t>symptoms include</a:t>
            </a:r>
            <a:r>
              <a:rPr lang="en-US" sz="3200" b="1" u="sng" dirty="0" smtClean="0"/>
              <a:t>:</a:t>
            </a:r>
          </a:p>
          <a:p>
            <a:pPr marL="0" indent="0">
              <a:buNone/>
            </a:pPr>
            <a:endParaRPr lang="en-US" sz="3200" b="1" u="sng" dirty="0"/>
          </a:p>
          <a:p>
            <a:pPr marL="457200" lvl="0" indent="-457200">
              <a:buFont typeface="Arial" panose="020B0604020202020204" pitchFamily="34" charset="0"/>
              <a:buChar char="•"/>
            </a:pPr>
            <a:r>
              <a:rPr lang="en-US" sz="3200" dirty="0"/>
              <a:t>Fever/hyperthermia</a:t>
            </a:r>
          </a:p>
          <a:p>
            <a:pPr marL="457200" lvl="0" indent="-457200">
              <a:buFont typeface="Arial" panose="020B0604020202020204" pitchFamily="34" charset="0"/>
              <a:buChar char="•"/>
            </a:pPr>
            <a:r>
              <a:rPr lang="en-US" sz="3200" dirty="0"/>
              <a:t>Rapid breathing rate (tachypnea) or shortness of breath.</a:t>
            </a:r>
          </a:p>
          <a:p>
            <a:pPr marL="457200" lvl="0" indent="-457200">
              <a:buFont typeface="Arial" panose="020B0604020202020204" pitchFamily="34" charset="0"/>
              <a:buChar char="•"/>
            </a:pPr>
            <a:r>
              <a:rPr lang="en-US" sz="3200" dirty="0"/>
              <a:t>Rapid heart rate (tachycardia)</a:t>
            </a:r>
          </a:p>
          <a:p>
            <a:pPr marL="457200" lvl="0" indent="-457200">
              <a:buFont typeface="Arial" panose="020B0604020202020204" pitchFamily="34" charset="0"/>
              <a:buChar char="•"/>
            </a:pPr>
            <a:r>
              <a:rPr lang="en-US" sz="3200" dirty="0"/>
              <a:t>Low blood pressure</a:t>
            </a:r>
          </a:p>
          <a:p>
            <a:pPr marL="457200" lvl="0" indent="-457200">
              <a:buFont typeface="Arial" panose="020B0604020202020204" pitchFamily="34" charset="0"/>
              <a:buChar char="•"/>
            </a:pPr>
            <a:r>
              <a:rPr lang="en-US" sz="3200" dirty="0"/>
              <a:t>Anxiety</a:t>
            </a:r>
          </a:p>
          <a:p>
            <a:pPr marL="457200" lvl="0" indent="-457200">
              <a:buFont typeface="Arial" panose="020B0604020202020204" pitchFamily="34" charset="0"/>
              <a:buChar char="•"/>
            </a:pPr>
            <a:r>
              <a:rPr lang="en-US" sz="3200" dirty="0"/>
              <a:t>Reduced urine output/oliguria</a:t>
            </a:r>
          </a:p>
          <a:p>
            <a:pPr marL="457200" lvl="0" indent="-457200">
              <a:buFont typeface="Arial" panose="020B0604020202020204" pitchFamily="34" charset="0"/>
              <a:buChar char="•"/>
            </a:pPr>
            <a:r>
              <a:rPr lang="en-US" sz="3200" dirty="0"/>
              <a:t>Malaise</a:t>
            </a:r>
          </a:p>
          <a:p>
            <a:pPr marL="457200" lvl="0" indent="-457200">
              <a:buFont typeface="Arial" panose="020B0604020202020204" pitchFamily="34" charset="0"/>
              <a:buChar char="•"/>
            </a:pPr>
            <a:r>
              <a:rPr lang="en-US" sz="3200" dirty="0"/>
              <a:t>Loss of appetite, nausea and vomiting.</a:t>
            </a:r>
          </a:p>
          <a:p>
            <a:endParaRPr lang="en-US" sz="3200" dirty="0"/>
          </a:p>
        </p:txBody>
      </p:sp>
    </p:spTree>
    <p:extLst>
      <p:ext uri="{BB962C8B-B14F-4D97-AF65-F5344CB8AC3E}">
        <p14:creationId xmlns:p14="http://schemas.microsoft.com/office/powerpoint/2010/main" val="208266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2324529"/>
            <a:ext cx="8054651" cy="752129"/>
          </a:xfrm>
          <a:prstGeom prst="rect">
            <a:avLst/>
          </a:prstGeom>
        </p:spPr>
        <p:txBody>
          <a:bodyPr vert="horz" wrap="square" lIns="0" tIns="13335" rIns="0" bIns="0" rtlCol="0">
            <a:spAutoFit/>
          </a:bodyPr>
          <a:lstStyle/>
          <a:p>
            <a:pPr marL="12700">
              <a:lnSpc>
                <a:spcPct val="100000"/>
              </a:lnSpc>
              <a:spcBef>
                <a:spcPts val="105"/>
              </a:spcBef>
            </a:pPr>
            <a:r>
              <a:rPr lang="en-US" sz="4800" b="1" spc="-15" dirty="0" smtClean="0">
                <a:latin typeface="Calibri"/>
                <a:cs typeface="Calibri"/>
              </a:rPr>
              <a:t>PROCESS OF INFLAMMATION</a:t>
            </a:r>
            <a:endParaRPr lang="en-US" sz="4800" dirty="0">
              <a:latin typeface="Calibri"/>
              <a:cs typeface="Calibri"/>
            </a:endParaRPr>
          </a:p>
        </p:txBody>
      </p:sp>
    </p:spTree>
    <p:extLst>
      <p:ext uri="{BB962C8B-B14F-4D97-AF65-F5344CB8AC3E}">
        <p14:creationId xmlns:p14="http://schemas.microsoft.com/office/powerpoint/2010/main" val="37672773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11197590" cy="4431983"/>
          </a:xfrm>
        </p:spPr>
        <p:txBody>
          <a:bodyPr/>
          <a:lstStyle/>
          <a:p>
            <a:pPr marL="0" indent="0">
              <a:buNone/>
            </a:pPr>
            <a:r>
              <a:rPr lang="en-US" sz="3200" b="1" dirty="0"/>
              <a:t>As the </a:t>
            </a:r>
            <a:r>
              <a:rPr lang="en-US" sz="3200" b="1" dirty="0" err="1"/>
              <a:t>septicaemia</a:t>
            </a:r>
            <a:r>
              <a:rPr lang="en-US" sz="3200" b="1" dirty="0"/>
              <a:t> progresses, the symptoms become more severe and includes</a:t>
            </a:r>
            <a:r>
              <a:rPr lang="en-US" sz="3200" b="1" dirty="0" smtClean="0"/>
              <a:t>:</a:t>
            </a:r>
          </a:p>
          <a:p>
            <a:endParaRPr lang="en-US" sz="3200" b="1" dirty="0"/>
          </a:p>
          <a:p>
            <a:pPr marL="457200" lvl="0" indent="-457200">
              <a:buFont typeface="Arial" panose="020B0604020202020204" pitchFamily="34" charset="0"/>
              <a:buChar char="•"/>
            </a:pPr>
            <a:r>
              <a:rPr lang="en-US" sz="3200" dirty="0"/>
              <a:t>Change in mental status, </a:t>
            </a:r>
            <a:endParaRPr lang="en-US" sz="3200" dirty="0" smtClean="0"/>
          </a:p>
          <a:p>
            <a:pPr marL="457200" lvl="0" indent="-457200">
              <a:buFont typeface="Arial" panose="020B0604020202020204" pitchFamily="34" charset="0"/>
              <a:buChar char="•"/>
            </a:pPr>
            <a:r>
              <a:rPr lang="en-US" sz="3200" dirty="0" smtClean="0"/>
              <a:t>Delusions</a:t>
            </a:r>
          </a:p>
          <a:p>
            <a:pPr marL="457200" lvl="0" indent="-457200">
              <a:buFont typeface="Arial" panose="020B0604020202020204" pitchFamily="34" charset="0"/>
              <a:buChar char="•"/>
            </a:pPr>
            <a:r>
              <a:rPr lang="en-US" sz="3200" dirty="0" smtClean="0"/>
              <a:t>coma</a:t>
            </a:r>
            <a:r>
              <a:rPr lang="en-US" sz="3200" dirty="0"/>
              <a:t>.</a:t>
            </a:r>
          </a:p>
          <a:p>
            <a:pPr marL="457200" lvl="0" indent="-457200">
              <a:buFont typeface="Arial" panose="020B0604020202020204" pitchFamily="34" charset="0"/>
              <a:buChar char="•"/>
            </a:pPr>
            <a:r>
              <a:rPr lang="en-US" sz="3200" dirty="0"/>
              <a:t>Red spots on the skin (</a:t>
            </a:r>
            <a:r>
              <a:rPr lang="en-US" sz="3200" dirty="0" err="1"/>
              <a:t>petechiae</a:t>
            </a:r>
            <a:r>
              <a:rPr lang="en-US" sz="3200" dirty="0"/>
              <a:t>) due to blood clotting problems.</a:t>
            </a:r>
          </a:p>
          <a:p>
            <a:endParaRPr lang="en-US" sz="3200" dirty="0"/>
          </a:p>
        </p:txBody>
      </p:sp>
    </p:spTree>
    <p:extLst>
      <p:ext uri="{BB962C8B-B14F-4D97-AF65-F5344CB8AC3E}">
        <p14:creationId xmlns:p14="http://schemas.microsoft.com/office/powerpoint/2010/main" val="41363917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4381"/>
            <a:ext cx="6400800" cy="660020"/>
          </a:xfrm>
        </p:spPr>
        <p:txBody>
          <a:bodyPr/>
          <a:lstStyle/>
          <a:p>
            <a:r>
              <a:rPr lang="en-US" b="1" u="sng" dirty="0"/>
              <a:t>DIAGNOSTIC TESTS</a:t>
            </a:r>
            <a:r>
              <a:rPr lang="en-US" dirty="0"/>
              <a:t/>
            </a:r>
            <a:br>
              <a:rPr lang="en-US" dirty="0"/>
            </a:br>
            <a:endParaRPr lang="en-US" dirty="0"/>
          </a:p>
        </p:txBody>
      </p:sp>
      <p:sp>
        <p:nvSpPr>
          <p:cNvPr id="3" name="Content Placeholder 2"/>
          <p:cNvSpPr>
            <a:spLocks noGrp="1"/>
          </p:cNvSpPr>
          <p:nvPr>
            <p:ph idx="1"/>
          </p:nvPr>
        </p:nvSpPr>
        <p:spPr>
          <a:xfrm>
            <a:off x="332104" y="1825053"/>
            <a:ext cx="11197590" cy="3447098"/>
          </a:xfrm>
        </p:spPr>
        <p:txBody>
          <a:bodyPr/>
          <a:lstStyle/>
          <a:p>
            <a:pPr marL="457200" lvl="0" indent="-457200">
              <a:buFont typeface="Arial" panose="020B0604020202020204" pitchFamily="34" charset="0"/>
              <a:buChar char="•"/>
            </a:pPr>
            <a:r>
              <a:rPr lang="en-US" sz="3200" dirty="0" smtClean="0"/>
              <a:t>Blood </a:t>
            </a:r>
            <a:r>
              <a:rPr lang="en-US" sz="3200" dirty="0"/>
              <a:t>culture to detect the causative organism</a:t>
            </a:r>
          </a:p>
          <a:p>
            <a:pPr marL="457200" lvl="0" indent="-457200">
              <a:buFont typeface="Arial" panose="020B0604020202020204" pitchFamily="34" charset="0"/>
              <a:buChar char="•"/>
            </a:pPr>
            <a:r>
              <a:rPr lang="en-US" sz="3200" dirty="0"/>
              <a:t>Blood gases analysis</a:t>
            </a:r>
          </a:p>
          <a:p>
            <a:pPr marL="457200" lvl="0" indent="-457200">
              <a:buFont typeface="Arial" panose="020B0604020202020204" pitchFamily="34" charset="0"/>
              <a:buChar char="•"/>
            </a:pPr>
            <a:r>
              <a:rPr lang="en-US" sz="3200" dirty="0"/>
              <a:t>Complete blood count (CBC)</a:t>
            </a:r>
          </a:p>
          <a:p>
            <a:pPr marL="457200" lvl="0" indent="-457200">
              <a:buFont typeface="Arial" panose="020B0604020202020204" pitchFamily="34" charset="0"/>
              <a:buChar char="•"/>
            </a:pPr>
            <a:r>
              <a:rPr lang="en-US" sz="3200" dirty="0"/>
              <a:t>Clotting studies</a:t>
            </a:r>
          </a:p>
          <a:p>
            <a:pPr marL="457200" lvl="0" indent="-457200">
              <a:buFont typeface="Arial" panose="020B0604020202020204" pitchFamily="34" charset="0"/>
              <a:buChar char="•"/>
            </a:pPr>
            <a:r>
              <a:rPr lang="en-US" sz="3200" dirty="0"/>
              <a:t>CSF Culture</a:t>
            </a:r>
          </a:p>
          <a:p>
            <a:pPr marL="457200" lvl="0" indent="-457200">
              <a:buFont typeface="Arial" panose="020B0604020202020204" pitchFamily="34" charset="0"/>
              <a:buChar char="•"/>
            </a:pPr>
            <a:r>
              <a:rPr lang="en-US" sz="3200" dirty="0"/>
              <a:t>Culture of any suspected skin lesions</a:t>
            </a:r>
          </a:p>
          <a:p>
            <a:endParaRPr lang="en-US" sz="3200" dirty="0"/>
          </a:p>
        </p:txBody>
      </p:sp>
    </p:spTree>
    <p:extLst>
      <p:ext uri="{BB962C8B-B14F-4D97-AF65-F5344CB8AC3E}">
        <p14:creationId xmlns:p14="http://schemas.microsoft.com/office/powerpoint/2010/main" val="2690344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4380"/>
            <a:ext cx="9067800" cy="660020"/>
          </a:xfrm>
        </p:spPr>
        <p:txBody>
          <a:bodyPr/>
          <a:lstStyle/>
          <a:p>
            <a:r>
              <a:rPr lang="en-US" b="1" u="sng" dirty="0"/>
              <a:t>NURSING </a:t>
            </a:r>
            <a:r>
              <a:rPr lang="en-US" b="1" u="sng" dirty="0" smtClean="0"/>
              <a:t>DIAGNOSES</a:t>
            </a:r>
            <a:r>
              <a:rPr lang="en-US" dirty="0"/>
              <a:t/>
            </a:r>
            <a:br>
              <a:rPr lang="en-US" dirty="0"/>
            </a:br>
            <a:endParaRPr lang="en-US" dirty="0"/>
          </a:p>
        </p:txBody>
      </p:sp>
      <p:sp>
        <p:nvSpPr>
          <p:cNvPr id="3" name="Content Placeholder 2"/>
          <p:cNvSpPr>
            <a:spLocks noGrp="1"/>
          </p:cNvSpPr>
          <p:nvPr>
            <p:ph idx="1"/>
          </p:nvPr>
        </p:nvSpPr>
        <p:spPr>
          <a:xfrm>
            <a:off x="533400" y="1066800"/>
            <a:ext cx="11197590" cy="5437386"/>
          </a:xfrm>
        </p:spPr>
        <p:txBody>
          <a:bodyPr/>
          <a:lstStyle/>
          <a:p>
            <a:pPr marL="241300" marR="5080" indent="-229235">
              <a:spcBef>
                <a:spcPts val="969"/>
              </a:spcBef>
              <a:buSzPct val="96363"/>
              <a:buFont typeface="Wingdings"/>
              <a:buChar char=""/>
              <a:tabLst>
                <a:tab pos="299085" algn="l"/>
                <a:tab pos="5842000" algn="l"/>
              </a:tabLst>
            </a:pPr>
            <a:r>
              <a:rPr lang="en-US" sz="3200" spc="-15" dirty="0" smtClean="0"/>
              <a:t>Ineffective </a:t>
            </a:r>
            <a:r>
              <a:rPr lang="en-US" sz="3200" spc="-20" dirty="0"/>
              <a:t>tissue  </a:t>
            </a:r>
            <a:r>
              <a:rPr lang="en-US" sz="3200" spc="-10" dirty="0"/>
              <a:t>perfusion</a:t>
            </a:r>
            <a:r>
              <a:rPr lang="en-US" sz="3200" spc="190" dirty="0"/>
              <a:t> </a:t>
            </a:r>
            <a:r>
              <a:rPr lang="en-US" sz="3200" spc="-10" dirty="0"/>
              <a:t>related</a:t>
            </a:r>
            <a:r>
              <a:rPr lang="en-US" sz="3200" spc="25" dirty="0"/>
              <a:t> </a:t>
            </a:r>
            <a:r>
              <a:rPr lang="en-US" sz="3200" spc="-5" dirty="0" smtClean="0"/>
              <a:t>to </a:t>
            </a:r>
            <a:r>
              <a:rPr lang="en-US" sz="3200" dirty="0" smtClean="0"/>
              <a:t>contracted </a:t>
            </a:r>
            <a:r>
              <a:rPr lang="en-US" sz="3200" spc="-15" dirty="0"/>
              <a:t>peripheral </a:t>
            </a:r>
            <a:r>
              <a:rPr lang="en-US" sz="3200" spc="-5" dirty="0"/>
              <a:t>capillaries  </a:t>
            </a:r>
            <a:r>
              <a:rPr lang="en-US" sz="3200" spc="15" dirty="0"/>
              <a:t>as </a:t>
            </a:r>
            <a:r>
              <a:rPr lang="en-US" sz="3200" spc="-10" dirty="0"/>
              <a:t>evidenced </a:t>
            </a:r>
            <a:r>
              <a:rPr lang="en-US" sz="3200" spc="-5" dirty="0"/>
              <a:t>by </a:t>
            </a:r>
            <a:r>
              <a:rPr lang="en-US" sz="3200" spc="-10" dirty="0"/>
              <a:t>pale/cold </a:t>
            </a:r>
            <a:r>
              <a:rPr lang="en-US" sz="3200" spc="10" dirty="0"/>
              <a:t>clammy </a:t>
            </a:r>
            <a:r>
              <a:rPr lang="en-US" sz="3200" spc="-15" dirty="0"/>
              <a:t>skin/</a:t>
            </a:r>
            <a:r>
              <a:rPr lang="en-US" sz="3200" spc="25" dirty="0"/>
              <a:t> </a:t>
            </a:r>
            <a:r>
              <a:rPr lang="en-US" sz="3200" spc="-10" dirty="0" err="1"/>
              <a:t>tarchycardia</a:t>
            </a:r>
            <a:r>
              <a:rPr lang="en-US" sz="3200" spc="-10" dirty="0"/>
              <a:t>/confusion</a:t>
            </a:r>
            <a:endParaRPr lang="en-US" sz="3200" dirty="0"/>
          </a:p>
          <a:p>
            <a:pPr marL="241300" marR="668655" indent="-229235">
              <a:spcBef>
                <a:spcPts val="985"/>
              </a:spcBef>
              <a:buSzPct val="96363"/>
              <a:buFont typeface="Wingdings"/>
              <a:buChar char=""/>
              <a:tabLst>
                <a:tab pos="299085" algn="l"/>
              </a:tabLst>
            </a:pPr>
            <a:r>
              <a:rPr lang="en-US" sz="3200" spc="-5" dirty="0"/>
              <a:t>Hyperthermia </a:t>
            </a:r>
            <a:r>
              <a:rPr lang="en-US" sz="3200" spc="-10" dirty="0"/>
              <a:t>related to </a:t>
            </a:r>
            <a:r>
              <a:rPr lang="en-US" sz="3200" spc="-5" dirty="0"/>
              <a:t>increased metabolic </a:t>
            </a:r>
            <a:r>
              <a:rPr lang="en-US" sz="3200" spc="-15" dirty="0"/>
              <a:t>rate </a:t>
            </a:r>
            <a:r>
              <a:rPr lang="en-US" sz="3200" spc="15" dirty="0"/>
              <a:t>as </a:t>
            </a:r>
            <a:r>
              <a:rPr lang="en-US" sz="3200" spc="-10" dirty="0"/>
              <a:t>evidenced </a:t>
            </a:r>
            <a:r>
              <a:rPr lang="en-US" sz="3200" spc="-5" dirty="0"/>
              <a:t>by  </a:t>
            </a:r>
            <a:r>
              <a:rPr lang="en-US" sz="3200" spc="-15" dirty="0"/>
              <a:t>patient </a:t>
            </a:r>
            <a:r>
              <a:rPr lang="en-US" sz="3200" spc="-5" dirty="0" smtClean="0"/>
              <a:t>verbalization / </a:t>
            </a:r>
            <a:r>
              <a:rPr lang="en-US" sz="3200" spc="-10" dirty="0" smtClean="0"/>
              <a:t>sweating / vital </a:t>
            </a:r>
            <a:r>
              <a:rPr lang="en-US" sz="3200" spc="-20" dirty="0"/>
              <a:t>sign</a:t>
            </a:r>
            <a:r>
              <a:rPr lang="en-US" sz="3200" spc="-365" dirty="0"/>
              <a:t> </a:t>
            </a:r>
            <a:r>
              <a:rPr lang="en-US" sz="3200" spc="-5" dirty="0" smtClean="0"/>
              <a:t>reading</a:t>
            </a:r>
            <a:endParaRPr lang="en-US" sz="3200" dirty="0"/>
          </a:p>
          <a:p>
            <a:pPr marL="241300" marR="668655" indent="-229235">
              <a:spcBef>
                <a:spcPts val="985"/>
              </a:spcBef>
              <a:buSzPct val="96363"/>
              <a:buFont typeface="Wingdings"/>
              <a:buChar char=""/>
              <a:tabLst>
                <a:tab pos="299085" algn="l"/>
              </a:tabLst>
            </a:pPr>
            <a:r>
              <a:rPr lang="en-US" sz="3200" dirty="0" smtClean="0"/>
              <a:t>Anxiety </a:t>
            </a:r>
            <a:r>
              <a:rPr lang="en-US" sz="3200" dirty="0"/>
              <a:t>related to unknown </a:t>
            </a:r>
            <a:r>
              <a:rPr lang="en-US" sz="3200" dirty="0" smtClean="0"/>
              <a:t>outcome.</a:t>
            </a:r>
          </a:p>
          <a:p>
            <a:pPr marL="241300" marR="668655" indent="-229235">
              <a:spcBef>
                <a:spcPts val="985"/>
              </a:spcBef>
              <a:buSzPct val="96363"/>
              <a:buFont typeface="Wingdings"/>
              <a:buChar char=""/>
              <a:tabLst>
                <a:tab pos="299085" algn="l"/>
              </a:tabLst>
            </a:pPr>
            <a:r>
              <a:rPr lang="en-US" sz="3200" dirty="0" smtClean="0"/>
              <a:t>Risk </a:t>
            </a:r>
            <a:r>
              <a:rPr lang="en-US" sz="3200" dirty="0"/>
              <a:t>for fluid volume deficit related to </a:t>
            </a:r>
            <a:r>
              <a:rPr lang="en-US" sz="3200" dirty="0" smtClean="0"/>
              <a:t>hyperventilation</a:t>
            </a:r>
          </a:p>
          <a:p>
            <a:pPr marL="241300" marR="668655" indent="-229235">
              <a:spcBef>
                <a:spcPts val="985"/>
              </a:spcBef>
              <a:buSzPct val="96363"/>
              <a:buFont typeface="Wingdings"/>
              <a:buChar char=""/>
              <a:tabLst>
                <a:tab pos="299085" algn="l"/>
              </a:tabLst>
            </a:pPr>
            <a:r>
              <a:rPr lang="en-US" sz="3200" dirty="0" smtClean="0"/>
              <a:t>Risk </a:t>
            </a:r>
            <a:r>
              <a:rPr lang="en-US" sz="3200" dirty="0"/>
              <a:t>for altered nutrition: less than body requirements related to loss of </a:t>
            </a:r>
            <a:r>
              <a:rPr lang="en-US" sz="3200" dirty="0" smtClean="0"/>
              <a:t>appetite.</a:t>
            </a:r>
            <a:endParaRPr lang="en-US" sz="3200" dirty="0"/>
          </a:p>
        </p:txBody>
      </p:sp>
    </p:spTree>
    <p:extLst>
      <p:ext uri="{BB962C8B-B14F-4D97-AF65-F5344CB8AC3E}">
        <p14:creationId xmlns:p14="http://schemas.microsoft.com/office/powerpoint/2010/main" val="2085563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4380"/>
            <a:ext cx="8534400" cy="632460"/>
          </a:xfrm>
        </p:spPr>
        <p:txBody>
          <a:bodyPr>
            <a:normAutofit fontScale="90000"/>
          </a:bodyPr>
          <a:lstStyle/>
          <a:p>
            <a:r>
              <a:rPr lang="en-US" b="1" u="sng" dirty="0" smtClean="0"/>
              <a:t>MANAGEMENT / TREATMENT</a:t>
            </a:r>
            <a:r>
              <a:rPr lang="en-US" dirty="0"/>
              <a:t/>
            </a:r>
            <a:br>
              <a:rPr lang="en-US" dirty="0"/>
            </a:br>
            <a:endParaRPr lang="en-US" dirty="0"/>
          </a:p>
        </p:txBody>
      </p:sp>
      <p:sp>
        <p:nvSpPr>
          <p:cNvPr id="3" name="Content Placeholder 2"/>
          <p:cNvSpPr>
            <a:spLocks noGrp="1"/>
          </p:cNvSpPr>
          <p:nvPr>
            <p:ph idx="1"/>
          </p:nvPr>
        </p:nvSpPr>
        <p:spPr>
          <a:xfrm>
            <a:off x="609600" y="1143000"/>
            <a:ext cx="11197590" cy="3939540"/>
          </a:xfrm>
        </p:spPr>
        <p:txBody>
          <a:bodyPr/>
          <a:lstStyle/>
          <a:p>
            <a:pPr marL="457200" lvl="0" indent="-457200">
              <a:buFont typeface="Arial" panose="020B0604020202020204" pitchFamily="34" charset="0"/>
              <a:buChar char="•"/>
            </a:pPr>
            <a:r>
              <a:rPr lang="en-US" sz="3200" dirty="0" smtClean="0"/>
              <a:t>Antibiotics</a:t>
            </a:r>
            <a:endParaRPr lang="en-US" sz="3200" dirty="0"/>
          </a:p>
          <a:p>
            <a:pPr marL="457200" lvl="0" indent="-457200">
              <a:buFont typeface="Arial" panose="020B0604020202020204" pitchFamily="34" charset="0"/>
              <a:buChar char="•"/>
            </a:pPr>
            <a:r>
              <a:rPr lang="en-US" sz="3200" dirty="0"/>
              <a:t>Analgesics/Antipyretics</a:t>
            </a:r>
          </a:p>
          <a:p>
            <a:pPr marL="457200" lvl="0" indent="-457200">
              <a:buFont typeface="Arial" panose="020B0604020202020204" pitchFamily="34" charset="0"/>
              <a:buChar char="•"/>
            </a:pPr>
            <a:r>
              <a:rPr lang="en-US" sz="3200" dirty="0"/>
              <a:t>Blood transfusion if the patient is anemic.</a:t>
            </a:r>
          </a:p>
          <a:p>
            <a:pPr marL="457200" lvl="0" indent="-457200">
              <a:buFont typeface="Arial" panose="020B0604020202020204" pitchFamily="34" charset="0"/>
              <a:buChar char="•"/>
            </a:pPr>
            <a:r>
              <a:rPr lang="en-US" sz="3200" dirty="0"/>
              <a:t>Oxygen administration</a:t>
            </a:r>
          </a:p>
          <a:p>
            <a:pPr marL="457200" lvl="0" indent="-457200">
              <a:buFont typeface="Arial" panose="020B0604020202020204" pitchFamily="34" charset="0"/>
              <a:buChar char="•"/>
            </a:pPr>
            <a:r>
              <a:rPr lang="en-US" sz="3200" dirty="0"/>
              <a:t>Fluid replacement</a:t>
            </a:r>
          </a:p>
          <a:p>
            <a:pPr marL="457200" lvl="0" indent="-457200">
              <a:buFont typeface="Arial" panose="020B0604020202020204" pitchFamily="34" charset="0"/>
              <a:buChar char="•"/>
            </a:pPr>
            <a:r>
              <a:rPr lang="en-US" sz="3200" dirty="0"/>
              <a:t>Provide adequate nutrition</a:t>
            </a:r>
          </a:p>
          <a:p>
            <a:pPr marL="457200" lvl="0" indent="-457200">
              <a:buFont typeface="Arial" panose="020B0604020202020204" pitchFamily="34" charset="0"/>
              <a:buChar char="•"/>
            </a:pPr>
            <a:r>
              <a:rPr lang="en-US" sz="3200" dirty="0"/>
              <a:t>Preventive measures </a:t>
            </a:r>
            <a:r>
              <a:rPr lang="en-US" sz="3200" dirty="0" smtClean="0"/>
              <a:t>for pressure </a:t>
            </a:r>
            <a:r>
              <a:rPr lang="en-US" sz="3200" dirty="0"/>
              <a:t>ulcers.</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19524825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54380"/>
            <a:ext cx="4910709" cy="812420"/>
          </a:xfrm>
        </p:spPr>
        <p:txBody>
          <a:bodyPr/>
          <a:lstStyle/>
          <a:p>
            <a:r>
              <a:rPr lang="en-US" b="1" u="sng" dirty="0"/>
              <a:t>PREVENTION</a:t>
            </a:r>
            <a:r>
              <a:rPr lang="en-US" dirty="0"/>
              <a:t/>
            </a:r>
            <a:br>
              <a:rPr lang="en-US" dirty="0"/>
            </a:br>
            <a:endParaRPr lang="en-US" dirty="0"/>
          </a:p>
        </p:txBody>
      </p:sp>
      <p:sp>
        <p:nvSpPr>
          <p:cNvPr id="3" name="Content Placeholder 2"/>
          <p:cNvSpPr>
            <a:spLocks noGrp="1"/>
          </p:cNvSpPr>
          <p:nvPr>
            <p:ph idx="1"/>
          </p:nvPr>
        </p:nvSpPr>
        <p:spPr>
          <a:xfrm>
            <a:off x="304800" y="1371600"/>
            <a:ext cx="11197590" cy="4652010"/>
          </a:xfrm>
        </p:spPr>
        <p:txBody>
          <a:bodyPr>
            <a:normAutofit/>
          </a:bodyPr>
          <a:lstStyle/>
          <a:p>
            <a:pPr marL="457200" lvl="0" indent="-457200">
              <a:buFont typeface="Arial" panose="020B0604020202020204" pitchFamily="34" charset="0"/>
              <a:buChar char="•"/>
            </a:pPr>
            <a:r>
              <a:rPr lang="en-US" sz="3200" dirty="0" smtClean="0"/>
              <a:t>Can </a:t>
            </a:r>
            <a:r>
              <a:rPr lang="en-US" sz="3200" dirty="0"/>
              <a:t>be prevented by appropriately treating the infections which often precede it. Treat bacterial infections thoroughly to minimize the risk of spread.</a:t>
            </a:r>
          </a:p>
          <a:p>
            <a:pPr marL="457200" lvl="0" indent="-457200">
              <a:buFont typeface="Arial" panose="020B0604020202020204" pitchFamily="34" charset="0"/>
              <a:buChar char="•"/>
            </a:pPr>
            <a:r>
              <a:rPr lang="en-US" sz="3200" dirty="0"/>
              <a:t>Good personal hygiene</a:t>
            </a:r>
          </a:p>
          <a:p>
            <a:pPr marL="457200" lvl="0" indent="-457200">
              <a:buFont typeface="Arial" panose="020B0604020202020204" pitchFamily="34" charset="0"/>
              <a:buChar char="•"/>
            </a:pPr>
            <a:r>
              <a:rPr lang="en-US" sz="3200" dirty="0"/>
              <a:t>Use sterile instruments during invasive procedures.</a:t>
            </a:r>
          </a:p>
          <a:p>
            <a:pPr marL="457200" lvl="0" indent="-457200">
              <a:buFont typeface="Arial" panose="020B0604020202020204" pitchFamily="34" charset="0"/>
              <a:buChar char="•"/>
            </a:pPr>
            <a:r>
              <a:rPr lang="en-US" sz="3200" dirty="0"/>
              <a:t>Immunize children against </a:t>
            </a:r>
            <a:r>
              <a:rPr lang="en-US" sz="3200" dirty="0" err="1"/>
              <a:t>Haemophilus</a:t>
            </a:r>
            <a:r>
              <a:rPr lang="en-US" sz="3200" dirty="0"/>
              <a:t> influenza B (HIB</a:t>
            </a:r>
            <a:r>
              <a:rPr lang="en-US" sz="3200" dirty="0" smtClean="0"/>
              <a:t>), </a:t>
            </a:r>
            <a:r>
              <a:rPr lang="en-US" sz="3200" dirty="0"/>
              <a:t>and </a:t>
            </a:r>
            <a:r>
              <a:rPr lang="en-US" sz="3200" dirty="0" smtClean="0"/>
              <a:t>pneumonia </a:t>
            </a:r>
            <a:r>
              <a:rPr lang="en-US" sz="3200" dirty="0"/>
              <a:t>to reduce cases of </a:t>
            </a:r>
            <a:r>
              <a:rPr lang="en-US" sz="3200" dirty="0" err="1"/>
              <a:t>septicaemia</a:t>
            </a:r>
            <a:r>
              <a:rPr lang="en-US" sz="3200" dirty="0"/>
              <a:t> in children.</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27481570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5800" y="457200"/>
            <a:ext cx="10470515" cy="3841436"/>
          </a:xfrm>
          <a:prstGeom prst="rect">
            <a:avLst/>
          </a:prstGeom>
        </p:spPr>
        <p:txBody>
          <a:bodyPr vert="horz" wrap="square" lIns="0" tIns="60325" rIns="0" bIns="0" rtlCol="0">
            <a:spAutoFit/>
          </a:bodyPr>
          <a:lstStyle/>
          <a:p>
            <a:pPr marL="12700">
              <a:lnSpc>
                <a:spcPct val="100000"/>
              </a:lnSpc>
              <a:spcBef>
                <a:spcPts val="475"/>
              </a:spcBef>
            </a:pPr>
            <a:r>
              <a:rPr sz="3200" b="1" dirty="0">
                <a:latin typeface="Calibri"/>
                <a:cs typeface="Calibri"/>
              </a:rPr>
              <a:t>Medical</a:t>
            </a:r>
            <a:r>
              <a:rPr sz="3200" b="1" spc="110" dirty="0">
                <a:latin typeface="Calibri"/>
                <a:cs typeface="Calibri"/>
              </a:rPr>
              <a:t> </a:t>
            </a:r>
            <a:r>
              <a:rPr sz="3200" b="1" spc="15" dirty="0" smtClean="0">
                <a:latin typeface="Calibri"/>
                <a:cs typeface="Calibri"/>
              </a:rPr>
              <a:t>management</a:t>
            </a:r>
            <a:endParaRPr lang="en-US" sz="3200" b="1" spc="15" dirty="0" smtClean="0">
              <a:latin typeface="Calibri"/>
              <a:cs typeface="Calibri"/>
            </a:endParaRPr>
          </a:p>
          <a:p>
            <a:pPr marL="12700">
              <a:lnSpc>
                <a:spcPct val="100000"/>
              </a:lnSpc>
              <a:spcBef>
                <a:spcPts val="475"/>
              </a:spcBef>
            </a:pPr>
            <a:endParaRPr sz="3200" dirty="0">
              <a:latin typeface="Calibri"/>
              <a:cs typeface="Calibri"/>
            </a:endParaRPr>
          </a:p>
          <a:p>
            <a:pPr marL="298450" indent="-286385">
              <a:lnSpc>
                <a:spcPct val="100000"/>
              </a:lnSpc>
              <a:spcBef>
                <a:spcPts val="380"/>
              </a:spcBef>
              <a:buSzPct val="96363"/>
              <a:buFont typeface="Wingdings"/>
              <a:buChar char=""/>
              <a:tabLst>
                <a:tab pos="299085" algn="l"/>
                <a:tab pos="2471420" algn="l"/>
              </a:tabLst>
            </a:pPr>
            <a:r>
              <a:rPr sz="3200" spc="-20" dirty="0">
                <a:latin typeface="Calibri"/>
                <a:cs typeface="Calibri"/>
              </a:rPr>
              <a:t>Investigations-	</a:t>
            </a:r>
            <a:r>
              <a:rPr sz="3200" spc="5" dirty="0">
                <a:latin typeface="Calibri"/>
                <a:cs typeface="Calibri"/>
              </a:rPr>
              <a:t>Fbc, </a:t>
            </a:r>
            <a:r>
              <a:rPr sz="3200" spc="10" dirty="0">
                <a:latin typeface="Calibri"/>
                <a:cs typeface="Calibri"/>
              </a:rPr>
              <a:t>blood </a:t>
            </a:r>
            <a:r>
              <a:rPr sz="3200" spc="-15" dirty="0">
                <a:latin typeface="Calibri"/>
                <a:cs typeface="Calibri"/>
              </a:rPr>
              <a:t>culture,urine </a:t>
            </a:r>
            <a:r>
              <a:rPr sz="3200" spc="-10" dirty="0">
                <a:latin typeface="Calibri"/>
                <a:cs typeface="Calibri"/>
              </a:rPr>
              <a:t>culture,</a:t>
            </a:r>
            <a:r>
              <a:rPr sz="3200" spc="10" dirty="0">
                <a:latin typeface="Calibri"/>
                <a:cs typeface="Calibri"/>
              </a:rPr>
              <a:t> </a:t>
            </a:r>
            <a:r>
              <a:rPr sz="3200" spc="-10" dirty="0">
                <a:latin typeface="Calibri"/>
                <a:cs typeface="Calibri"/>
              </a:rPr>
              <a:t>L/punture</a:t>
            </a:r>
            <a:endParaRPr sz="3200" dirty="0">
              <a:latin typeface="Calibri"/>
              <a:cs typeface="Calibri"/>
            </a:endParaRPr>
          </a:p>
          <a:p>
            <a:pPr marL="298450" indent="-286385">
              <a:lnSpc>
                <a:spcPct val="100000"/>
              </a:lnSpc>
              <a:spcBef>
                <a:spcPts val="380"/>
              </a:spcBef>
              <a:buSzPct val="96363"/>
              <a:buFont typeface="Wingdings"/>
              <a:buChar char=""/>
              <a:tabLst>
                <a:tab pos="299085" algn="l"/>
              </a:tabLst>
            </a:pPr>
            <a:r>
              <a:rPr sz="3200" spc="-5" dirty="0">
                <a:latin typeface="Calibri"/>
                <a:cs typeface="Calibri"/>
              </a:rPr>
              <a:t>Admit</a:t>
            </a:r>
            <a:r>
              <a:rPr sz="3200" spc="165" dirty="0">
                <a:latin typeface="Calibri"/>
                <a:cs typeface="Calibri"/>
              </a:rPr>
              <a:t> </a:t>
            </a:r>
            <a:r>
              <a:rPr sz="3200" spc="-15" dirty="0">
                <a:latin typeface="Calibri"/>
                <a:cs typeface="Calibri"/>
              </a:rPr>
              <a:t>patient</a:t>
            </a:r>
            <a:endParaRPr sz="3200" dirty="0">
              <a:latin typeface="Calibri"/>
              <a:cs typeface="Calibri"/>
            </a:endParaRPr>
          </a:p>
          <a:p>
            <a:pPr marL="298450" indent="-286385">
              <a:lnSpc>
                <a:spcPct val="100000"/>
              </a:lnSpc>
              <a:spcBef>
                <a:spcPts val="380"/>
              </a:spcBef>
              <a:buSzPct val="96363"/>
              <a:buFont typeface="Wingdings"/>
              <a:buChar char=""/>
              <a:tabLst>
                <a:tab pos="299085" algn="l"/>
              </a:tabLst>
            </a:pPr>
            <a:r>
              <a:rPr sz="3200" spc="-5" dirty="0">
                <a:latin typeface="Calibri"/>
                <a:cs typeface="Calibri"/>
              </a:rPr>
              <a:t>Iv</a:t>
            </a:r>
            <a:r>
              <a:rPr sz="3200" spc="60" dirty="0">
                <a:latin typeface="Calibri"/>
                <a:cs typeface="Calibri"/>
              </a:rPr>
              <a:t> </a:t>
            </a:r>
            <a:r>
              <a:rPr sz="3200" spc="-20" dirty="0">
                <a:latin typeface="Calibri"/>
                <a:cs typeface="Calibri"/>
              </a:rPr>
              <a:t>fluids</a:t>
            </a:r>
            <a:endParaRPr sz="3200" dirty="0">
              <a:latin typeface="Calibri"/>
              <a:cs typeface="Calibri"/>
            </a:endParaRPr>
          </a:p>
          <a:p>
            <a:pPr marL="298450" indent="-286385">
              <a:lnSpc>
                <a:spcPct val="100000"/>
              </a:lnSpc>
              <a:spcBef>
                <a:spcPts val="455"/>
              </a:spcBef>
              <a:buSzPct val="96363"/>
              <a:buFont typeface="Wingdings"/>
              <a:buChar char=""/>
              <a:tabLst>
                <a:tab pos="299085" algn="l"/>
              </a:tabLst>
            </a:pPr>
            <a:r>
              <a:rPr sz="3200" spc="5" dirty="0">
                <a:latin typeface="Calibri"/>
                <a:cs typeface="Calibri"/>
              </a:rPr>
              <a:t>Oxygen </a:t>
            </a:r>
            <a:r>
              <a:rPr sz="3200" spc="-15" dirty="0">
                <a:latin typeface="Calibri"/>
                <a:cs typeface="Calibri"/>
              </a:rPr>
              <a:t>if</a:t>
            </a:r>
            <a:r>
              <a:rPr sz="3200" spc="30" dirty="0">
                <a:latin typeface="Calibri"/>
                <a:cs typeface="Calibri"/>
              </a:rPr>
              <a:t> </a:t>
            </a:r>
            <a:r>
              <a:rPr sz="3200" spc="-5" dirty="0">
                <a:latin typeface="Calibri"/>
                <a:cs typeface="Calibri"/>
              </a:rPr>
              <a:t>necessary</a:t>
            </a:r>
            <a:endParaRPr sz="3200" dirty="0">
              <a:latin typeface="Calibri"/>
              <a:cs typeface="Calibri"/>
            </a:endParaRPr>
          </a:p>
          <a:p>
            <a:pPr marL="298450" indent="-286385">
              <a:lnSpc>
                <a:spcPct val="100000"/>
              </a:lnSpc>
              <a:spcBef>
                <a:spcPts val="380"/>
              </a:spcBef>
              <a:buSzPct val="96363"/>
              <a:buFont typeface="Wingdings"/>
              <a:buChar char=""/>
              <a:tabLst>
                <a:tab pos="299085" algn="l"/>
              </a:tabLst>
            </a:pPr>
            <a:r>
              <a:rPr sz="3200" spc="5" dirty="0">
                <a:latin typeface="Calibri"/>
                <a:cs typeface="Calibri"/>
              </a:rPr>
              <a:t>Broad </a:t>
            </a:r>
            <a:r>
              <a:rPr sz="3200" spc="-10" dirty="0">
                <a:latin typeface="Calibri"/>
                <a:cs typeface="Calibri"/>
              </a:rPr>
              <a:t>spectrum</a:t>
            </a:r>
            <a:r>
              <a:rPr sz="3200" spc="305" dirty="0">
                <a:latin typeface="Calibri"/>
                <a:cs typeface="Calibri"/>
              </a:rPr>
              <a:t> </a:t>
            </a:r>
            <a:r>
              <a:rPr sz="3200" spc="-10" dirty="0" smtClean="0">
                <a:latin typeface="Calibri"/>
                <a:cs typeface="Calibri"/>
              </a:rPr>
              <a:t>antibiotics</a:t>
            </a:r>
            <a:endParaRPr sz="3200" dirty="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05400" y="2895600"/>
            <a:ext cx="1730375" cy="677108"/>
          </a:xfrm>
        </p:spPr>
        <p:txBody>
          <a:bodyPr/>
          <a:lstStyle/>
          <a:p>
            <a:r>
              <a:rPr lang="en-US" sz="4400" b="1" spc="20" dirty="0"/>
              <a:t>BURNS</a:t>
            </a:r>
            <a:endParaRPr lang="en-US" sz="4400" b="1" dirty="0"/>
          </a:p>
        </p:txBody>
      </p:sp>
    </p:spTree>
    <p:extLst>
      <p:ext uri="{BB962C8B-B14F-4D97-AF65-F5344CB8AC3E}">
        <p14:creationId xmlns:p14="http://schemas.microsoft.com/office/powerpoint/2010/main" val="6252080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74119" y="457200"/>
            <a:ext cx="2761235" cy="632460"/>
          </a:xfrm>
          <a:prstGeom prst="rect">
            <a:avLst/>
          </a:prstGeom>
        </p:spPr>
        <p:txBody>
          <a:bodyPr vert="horz" wrap="square" lIns="0" tIns="16510" rIns="0" bIns="0" rtlCol="0">
            <a:spAutoFit/>
          </a:bodyPr>
          <a:lstStyle/>
          <a:p>
            <a:pPr marL="12700">
              <a:lnSpc>
                <a:spcPct val="100000"/>
              </a:lnSpc>
              <a:spcBef>
                <a:spcPts val="130"/>
              </a:spcBef>
            </a:pPr>
            <a:r>
              <a:rPr spc="20" dirty="0"/>
              <a:t>BURNS</a:t>
            </a:r>
          </a:p>
        </p:txBody>
      </p:sp>
      <p:sp>
        <p:nvSpPr>
          <p:cNvPr id="3" name="object 3"/>
          <p:cNvSpPr txBox="1"/>
          <p:nvPr/>
        </p:nvSpPr>
        <p:spPr>
          <a:xfrm>
            <a:off x="762000" y="1295400"/>
            <a:ext cx="10785475" cy="4097275"/>
          </a:xfrm>
          <a:prstGeom prst="rect">
            <a:avLst/>
          </a:prstGeom>
        </p:spPr>
        <p:txBody>
          <a:bodyPr vert="horz" wrap="square" lIns="0" tIns="57150" rIns="0" bIns="0" rtlCol="0">
            <a:spAutoFit/>
          </a:bodyPr>
          <a:lstStyle/>
          <a:p>
            <a:pPr marL="241300" marR="784225" indent="-228600">
              <a:lnSpc>
                <a:spcPts val="2850"/>
              </a:lnSpc>
              <a:spcBef>
                <a:spcPts val="450"/>
              </a:spcBef>
              <a:buFont typeface="Arial"/>
              <a:buChar char="•"/>
              <a:tabLst>
                <a:tab pos="241300" algn="l"/>
              </a:tabLst>
            </a:pPr>
            <a:r>
              <a:rPr sz="3200" spc="10" dirty="0">
                <a:latin typeface="Calibri"/>
                <a:cs typeface="Calibri"/>
              </a:rPr>
              <a:t>Destruction</a:t>
            </a:r>
            <a:r>
              <a:rPr sz="3200" spc="-170" dirty="0">
                <a:latin typeface="Calibri"/>
                <a:cs typeface="Calibri"/>
              </a:rPr>
              <a:t> </a:t>
            </a:r>
            <a:r>
              <a:rPr sz="3200" spc="-10" dirty="0">
                <a:latin typeface="Calibri"/>
                <a:cs typeface="Calibri"/>
              </a:rPr>
              <a:t>of</a:t>
            </a:r>
            <a:r>
              <a:rPr sz="3200" spc="25" dirty="0">
                <a:latin typeface="Calibri"/>
                <a:cs typeface="Calibri"/>
              </a:rPr>
              <a:t> </a:t>
            </a:r>
            <a:r>
              <a:rPr sz="3200" spc="10" dirty="0">
                <a:latin typeface="Calibri"/>
                <a:cs typeface="Calibri"/>
              </a:rPr>
              <a:t>the</a:t>
            </a:r>
            <a:r>
              <a:rPr sz="3200" spc="-20" dirty="0">
                <a:latin typeface="Calibri"/>
                <a:cs typeface="Calibri"/>
              </a:rPr>
              <a:t> </a:t>
            </a:r>
            <a:r>
              <a:rPr sz="3200" spc="15" dirty="0">
                <a:latin typeface="Calibri"/>
                <a:cs typeface="Calibri"/>
              </a:rPr>
              <a:t>skin</a:t>
            </a:r>
            <a:r>
              <a:rPr sz="3200" spc="-80" dirty="0">
                <a:latin typeface="Calibri"/>
                <a:cs typeface="Calibri"/>
              </a:rPr>
              <a:t> </a:t>
            </a:r>
            <a:r>
              <a:rPr sz="3200" spc="-5" dirty="0">
                <a:latin typeface="Calibri"/>
                <a:cs typeface="Calibri"/>
              </a:rPr>
              <a:t>by</a:t>
            </a:r>
            <a:r>
              <a:rPr sz="3200" spc="20" dirty="0">
                <a:latin typeface="Calibri"/>
                <a:cs typeface="Calibri"/>
              </a:rPr>
              <a:t> </a:t>
            </a:r>
            <a:r>
              <a:rPr sz="3200" dirty="0">
                <a:latin typeface="Calibri"/>
                <a:cs typeface="Calibri"/>
              </a:rPr>
              <a:t>heat</a:t>
            </a:r>
            <a:r>
              <a:rPr sz="3200" spc="-55" dirty="0">
                <a:latin typeface="Calibri"/>
                <a:cs typeface="Calibri"/>
              </a:rPr>
              <a:t> </a:t>
            </a:r>
            <a:r>
              <a:rPr sz="3200" spc="-5" dirty="0">
                <a:latin typeface="Calibri"/>
                <a:cs typeface="Calibri"/>
              </a:rPr>
              <a:t>leading</a:t>
            </a:r>
            <a:r>
              <a:rPr sz="3200" spc="-30" dirty="0">
                <a:latin typeface="Calibri"/>
                <a:cs typeface="Calibri"/>
              </a:rPr>
              <a:t> </a:t>
            </a:r>
            <a:r>
              <a:rPr sz="3200" spc="20" dirty="0">
                <a:latin typeface="Calibri"/>
                <a:cs typeface="Calibri"/>
              </a:rPr>
              <a:t>to</a:t>
            </a:r>
            <a:r>
              <a:rPr sz="3200" spc="-35" dirty="0">
                <a:latin typeface="Calibri"/>
                <a:cs typeface="Calibri"/>
              </a:rPr>
              <a:t> </a:t>
            </a:r>
            <a:r>
              <a:rPr sz="3200" spc="10" dirty="0">
                <a:latin typeface="Calibri"/>
                <a:cs typeface="Calibri"/>
              </a:rPr>
              <a:t>a</a:t>
            </a:r>
            <a:r>
              <a:rPr sz="3200" spc="-45" dirty="0">
                <a:latin typeface="Calibri"/>
                <a:cs typeface="Calibri"/>
              </a:rPr>
              <a:t> </a:t>
            </a:r>
            <a:r>
              <a:rPr sz="3200" dirty="0">
                <a:latin typeface="Calibri"/>
                <a:cs typeface="Calibri"/>
              </a:rPr>
              <a:t>loss</a:t>
            </a:r>
            <a:r>
              <a:rPr sz="3200" spc="-45" dirty="0">
                <a:latin typeface="Calibri"/>
                <a:cs typeface="Calibri"/>
              </a:rPr>
              <a:t> </a:t>
            </a:r>
            <a:r>
              <a:rPr sz="3200" spc="10" dirty="0">
                <a:latin typeface="Calibri"/>
                <a:cs typeface="Calibri"/>
              </a:rPr>
              <a:t>in</a:t>
            </a:r>
            <a:r>
              <a:rPr sz="3200" spc="-25" dirty="0">
                <a:latin typeface="Calibri"/>
                <a:cs typeface="Calibri"/>
              </a:rPr>
              <a:t> </a:t>
            </a:r>
            <a:r>
              <a:rPr sz="3200" spc="5" dirty="0">
                <a:latin typeface="Calibri"/>
                <a:cs typeface="Calibri"/>
              </a:rPr>
              <a:t>fuction</a:t>
            </a:r>
            <a:r>
              <a:rPr sz="3200" spc="-30" dirty="0">
                <a:latin typeface="Calibri"/>
                <a:cs typeface="Calibri"/>
              </a:rPr>
              <a:t> </a:t>
            </a:r>
            <a:r>
              <a:rPr sz="3200" spc="-5" dirty="0">
                <a:latin typeface="Calibri"/>
                <a:cs typeface="Calibri"/>
              </a:rPr>
              <a:t>of</a:t>
            </a:r>
            <a:r>
              <a:rPr sz="3200" spc="-45" dirty="0">
                <a:latin typeface="Calibri"/>
                <a:cs typeface="Calibri"/>
              </a:rPr>
              <a:t> </a:t>
            </a:r>
            <a:r>
              <a:rPr sz="3200" spc="5" dirty="0">
                <a:latin typeface="Calibri"/>
                <a:cs typeface="Calibri"/>
              </a:rPr>
              <a:t>the</a:t>
            </a:r>
            <a:r>
              <a:rPr sz="3200" spc="-25" dirty="0">
                <a:latin typeface="Calibri"/>
                <a:cs typeface="Calibri"/>
              </a:rPr>
              <a:t> </a:t>
            </a:r>
            <a:r>
              <a:rPr sz="3200" spc="15" dirty="0">
                <a:latin typeface="Calibri"/>
                <a:cs typeface="Calibri"/>
              </a:rPr>
              <a:t>skin</a:t>
            </a:r>
            <a:r>
              <a:rPr sz="3200" spc="-95" dirty="0">
                <a:latin typeface="Calibri"/>
                <a:cs typeface="Calibri"/>
              </a:rPr>
              <a:t> </a:t>
            </a:r>
            <a:r>
              <a:rPr sz="3200" spc="15" dirty="0">
                <a:latin typeface="Calibri"/>
                <a:cs typeface="Calibri"/>
              </a:rPr>
              <a:t>as</a:t>
            </a:r>
            <a:r>
              <a:rPr sz="3200" spc="-45" dirty="0">
                <a:latin typeface="Calibri"/>
                <a:cs typeface="Calibri"/>
              </a:rPr>
              <a:t> </a:t>
            </a:r>
            <a:r>
              <a:rPr sz="3200" spc="10" dirty="0">
                <a:latin typeface="Calibri"/>
                <a:cs typeface="Calibri"/>
              </a:rPr>
              <a:t>a  </a:t>
            </a:r>
            <a:r>
              <a:rPr sz="3200" spc="-5" dirty="0" smtClean="0">
                <a:latin typeface="Calibri"/>
                <a:cs typeface="Calibri"/>
              </a:rPr>
              <a:t>barrier</a:t>
            </a:r>
            <a:endParaRPr lang="en-US" sz="3200" spc="-5" dirty="0" smtClean="0">
              <a:latin typeface="Calibri"/>
              <a:cs typeface="Calibri"/>
            </a:endParaRPr>
          </a:p>
          <a:p>
            <a:pPr marL="241300" marR="784225" indent="-228600">
              <a:lnSpc>
                <a:spcPts val="2850"/>
              </a:lnSpc>
              <a:spcBef>
                <a:spcPts val="450"/>
              </a:spcBef>
              <a:buFont typeface="Arial"/>
              <a:buChar char="•"/>
              <a:tabLst>
                <a:tab pos="241300" algn="l"/>
              </a:tabLst>
            </a:pPr>
            <a:endParaRPr sz="3200" dirty="0">
              <a:latin typeface="Calibri"/>
              <a:cs typeface="Calibri"/>
            </a:endParaRPr>
          </a:p>
          <a:p>
            <a:pPr marL="12700">
              <a:lnSpc>
                <a:spcPct val="100000"/>
              </a:lnSpc>
              <a:spcBef>
                <a:spcPts val="665"/>
              </a:spcBef>
            </a:pPr>
            <a:r>
              <a:rPr sz="3200" b="1" u="sng" spc="15" dirty="0">
                <a:latin typeface="Calibri"/>
                <a:cs typeface="Calibri"/>
              </a:rPr>
              <a:t>Causes</a:t>
            </a:r>
            <a:endParaRPr sz="3200" u="sng" dirty="0">
              <a:latin typeface="Calibri"/>
              <a:cs typeface="Calibri"/>
            </a:endParaRPr>
          </a:p>
          <a:p>
            <a:pPr marL="469900" indent="-457200">
              <a:lnSpc>
                <a:spcPct val="100000"/>
              </a:lnSpc>
              <a:spcBef>
                <a:spcPts val="635"/>
              </a:spcBef>
              <a:buFont typeface="Arial" panose="020B0604020202020204" pitchFamily="34" charset="0"/>
              <a:buChar char="•"/>
            </a:pPr>
            <a:r>
              <a:rPr lang="en-US" sz="3200" spc="-5" dirty="0" smtClean="0">
                <a:latin typeface="Calibri"/>
                <a:cs typeface="Calibri"/>
              </a:rPr>
              <a:t>Open </a:t>
            </a:r>
            <a:r>
              <a:rPr lang="en-US" sz="3200" dirty="0" smtClean="0">
                <a:latin typeface="Calibri"/>
                <a:cs typeface="Calibri"/>
              </a:rPr>
              <a:t>fire, </a:t>
            </a:r>
          </a:p>
          <a:p>
            <a:pPr marL="469900" indent="-457200">
              <a:lnSpc>
                <a:spcPct val="100000"/>
              </a:lnSpc>
              <a:spcBef>
                <a:spcPts val="635"/>
              </a:spcBef>
              <a:buFont typeface="Arial" panose="020B0604020202020204" pitchFamily="34" charset="0"/>
              <a:buChar char="•"/>
            </a:pPr>
            <a:r>
              <a:rPr lang="en-US" sz="3200" spc="-15" dirty="0" smtClean="0">
                <a:latin typeface="Calibri"/>
                <a:cs typeface="Calibri"/>
              </a:rPr>
              <a:t>Hot </a:t>
            </a:r>
            <a:r>
              <a:rPr lang="en-US" sz="3200" spc="-5" dirty="0" err="1" smtClean="0">
                <a:latin typeface="Calibri"/>
                <a:cs typeface="Calibri"/>
              </a:rPr>
              <a:t>liquds</a:t>
            </a:r>
            <a:r>
              <a:rPr lang="en-US" sz="3200" spc="-5" dirty="0" smtClean="0">
                <a:latin typeface="Calibri"/>
                <a:cs typeface="Calibri"/>
              </a:rPr>
              <a:t>, </a:t>
            </a:r>
          </a:p>
          <a:p>
            <a:pPr marL="469900" indent="-457200">
              <a:lnSpc>
                <a:spcPct val="100000"/>
              </a:lnSpc>
              <a:spcBef>
                <a:spcPts val="635"/>
              </a:spcBef>
              <a:buFont typeface="Arial" panose="020B0604020202020204" pitchFamily="34" charset="0"/>
              <a:buChar char="•"/>
            </a:pPr>
            <a:r>
              <a:rPr lang="en-US" sz="3200" spc="5" dirty="0" smtClean="0">
                <a:latin typeface="Calibri"/>
                <a:cs typeface="Calibri"/>
              </a:rPr>
              <a:t>Chemicals</a:t>
            </a:r>
          </a:p>
          <a:p>
            <a:pPr marL="469900" indent="-457200">
              <a:lnSpc>
                <a:spcPct val="100000"/>
              </a:lnSpc>
              <a:spcBef>
                <a:spcPts val="635"/>
              </a:spcBef>
              <a:buFont typeface="Arial" panose="020B0604020202020204" pitchFamily="34" charset="0"/>
              <a:buChar char="•"/>
            </a:pPr>
            <a:r>
              <a:rPr lang="en-US" sz="3200" spc="5" dirty="0" smtClean="0">
                <a:latin typeface="Calibri"/>
                <a:cs typeface="Calibri"/>
              </a:rPr>
              <a:t>Electrical</a:t>
            </a:r>
            <a:r>
              <a:rPr lang="en-US" sz="3200" spc="-280" dirty="0" smtClean="0">
                <a:latin typeface="Calibri"/>
                <a:cs typeface="Calibri"/>
              </a:rPr>
              <a:t> </a:t>
            </a:r>
            <a:r>
              <a:rPr lang="en-US" sz="3200" spc="-10" dirty="0" smtClean="0">
                <a:latin typeface="Calibri"/>
                <a:cs typeface="Calibri"/>
              </a:rPr>
              <a:t>causes</a:t>
            </a:r>
            <a:endParaRPr lang="en-US" sz="3200" dirty="0">
              <a:latin typeface="Calibri"/>
              <a:cs typeface="Calibri"/>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533400" y="457200"/>
            <a:ext cx="11198225" cy="5944704"/>
          </a:xfrm>
        </p:spPr>
        <p:txBody>
          <a:bodyPr/>
          <a:lstStyle/>
          <a:p>
            <a:pPr marL="12700">
              <a:lnSpc>
                <a:spcPct val="100000"/>
              </a:lnSpc>
              <a:spcBef>
                <a:spcPts val="710"/>
              </a:spcBef>
            </a:pPr>
            <a:r>
              <a:rPr lang="en-US" sz="3200" b="1" u="sng" spc="5" dirty="0"/>
              <a:t>Pathophysiology</a:t>
            </a:r>
            <a:endParaRPr lang="en-US" sz="3200" u="sng" dirty="0"/>
          </a:p>
          <a:p>
            <a:pPr marL="241300" marR="5080" indent="-228600">
              <a:lnSpc>
                <a:spcPct val="90300"/>
              </a:lnSpc>
              <a:spcBef>
                <a:spcPts val="1535"/>
              </a:spcBef>
              <a:buChar char="•"/>
              <a:tabLst>
                <a:tab pos="241300" algn="l"/>
                <a:tab pos="1069975" algn="l"/>
              </a:tabLst>
            </a:pPr>
            <a:r>
              <a:rPr lang="en-US" sz="3200" spc="5" dirty="0" smtClean="0"/>
              <a:t>After destruction </a:t>
            </a:r>
            <a:r>
              <a:rPr lang="en-US" sz="3200" spc="-10" dirty="0"/>
              <a:t>of </a:t>
            </a:r>
            <a:r>
              <a:rPr lang="en-US" sz="3200" spc="15" dirty="0"/>
              <a:t>skin </a:t>
            </a:r>
            <a:r>
              <a:rPr lang="en-US" sz="3200" dirty="0"/>
              <a:t>there </a:t>
            </a:r>
            <a:r>
              <a:rPr lang="en-US" sz="3200" spc="5" dirty="0"/>
              <a:t>is </a:t>
            </a:r>
            <a:r>
              <a:rPr lang="en-US" sz="3200" spc="10" dirty="0"/>
              <a:t>a </a:t>
            </a:r>
            <a:r>
              <a:rPr lang="en-US" sz="3200" spc="-5" dirty="0"/>
              <a:t>marked </a:t>
            </a:r>
            <a:r>
              <a:rPr lang="en-US" sz="3200" spc="5" dirty="0"/>
              <a:t>loss </a:t>
            </a:r>
            <a:r>
              <a:rPr lang="en-US" sz="3200" spc="-10" dirty="0"/>
              <a:t>of </a:t>
            </a:r>
            <a:r>
              <a:rPr lang="en-US" sz="3200" spc="5" dirty="0"/>
              <a:t>fluid </a:t>
            </a:r>
            <a:r>
              <a:rPr lang="en-US" sz="3200" spc="-15" dirty="0"/>
              <a:t>from </a:t>
            </a:r>
            <a:r>
              <a:rPr lang="en-US" sz="3200" spc="5" dirty="0"/>
              <a:t>the </a:t>
            </a:r>
            <a:r>
              <a:rPr lang="en-US" sz="3200" spc="-10" dirty="0"/>
              <a:t>body of</a:t>
            </a:r>
            <a:r>
              <a:rPr lang="en-US" sz="3200" spc="-375" dirty="0"/>
              <a:t> </a:t>
            </a:r>
            <a:r>
              <a:rPr lang="en-US" sz="3200" spc="-5" dirty="0"/>
              <a:t>about  </a:t>
            </a:r>
            <a:r>
              <a:rPr lang="en-US" sz="3200" spc="25" dirty="0"/>
              <a:t>10-20 </a:t>
            </a:r>
            <a:r>
              <a:rPr lang="en-US" sz="3200" spc="5" dirty="0"/>
              <a:t>times </a:t>
            </a:r>
            <a:r>
              <a:rPr lang="en-US" sz="3200" dirty="0"/>
              <a:t>more </a:t>
            </a:r>
            <a:r>
              <a:rPr lang="en-US" sz="3200" spc="-20" dirty="0"/>
              <a:t>through </a:t>
            </a:r>
            <a:r>
              <a:rPr lang="en-US" sz="3200" spc="-10" dirty="0"/>
              <a:t>evaporation </a:t>
            </a:r>
            <a:r>
              <a:rPr lang="en-US" sz="3200" spc="5" dirty="0"/>
              <a:t>and damage </a:t>
            </a:r>
            <a:r>
              <a:rPr lang="en-US" sz="3200" spc="-10" dirty="0"/>
              <a:t>of </a:t>
            </a:r>
            <a:r>
              <a:rPr lang="en-US" sz="3200" spc="5" dirty="0"/>
              <a:t>the </a:t>
            </a:r>
            <a:r>
              <a:rPr lang="en-US" sz="3200" spc="-10" dirty="0"/>
              <a:t>blood </a:t>
            </a:r>
            <a:r>
              <a:rPr lang="en-US" sz="3200" spc="10" dirty="0"/>
              <a:t>vessels. </a:t>
            </a:r>
            <a:endParaRPr lang="en-US" sz="3200" spc="10" dirty="0" smtClean="0"/>
          </a:p>
          <a:p>
            <a:pPr marL="241300" marR="5080" indent="-228600">
              <a:lnSpc>
                <a:spcPct val="90300"/>
              </a:lnSpc>
              <a:spcBef>
                <a:spcPts val="1535"/>
              </a:spcBef>
              <a:buChar char="•"/>
              <a:tabLst>
                <a:tab pos="241300" algn="l"/>
                <a:tab pos="1069975" algn="l"/>
              </a:tabLst>
            </a:pPr>
            <a:r>
              <a:rPr lang="en-US" sz="3200" dirty="0" smtClean="0"/>
              <a:t>The  </a:t>
            </a:r>
            <a:r>
              <a:rPr lang="en-US" sz="3200" spc="-5" dirty="0"/>
              <a:t>trauma </a:t>
            </a:r>
            <a:r>
              <a:rPr lang="en-US" sz="3200" spc="-10" dirty="0"/>
              <a:t>of </a:t>
            </a:r>
            <a:r>
              <a:rPr lang="en-US" sz="3200" spc="10" dirty="0"/>
              <a:t>the </a:t>
            </a:r>
            <a:r>
              <a:rPr lang="en-US" sz="3200" spc="-5" dirty="0"/>
              <a:t>burn </a:t>
            </a:r>
            <a:r>
              <a:rPr lang="en-US" sz="3200" spc="-15" dirty="0"/>
              <a:t>triggers </a:t>
            </a:r>
            <a:r>
              <a:rPr lang="en-US" sz="3200" spc="20" dirty="0"/>
              <a:t>an </a:t>
            </a:r>
            <a:r>
              <a:rPr lang="en-US" sz="3200" spc="10" dirty="0"/>
              <a:t>inflammatory </a:t>
            </a:r>
            <a:r>
              <a:rPr lang="en-US" sz="3200" dirty="0"/>
              <a:t>response </a:t>
            </a:r>
            <a:r>
              <a:rPr lang="en-US" sz="3200" spc="10" dirty="0"/>
              <a:t>that </a:t>
            </a:r>
            <a:r>
              <a:rPr lang="en-US" sz="3200" dirty="0"/>
              <a:t>increases </a:t>
            </a:r>
            <a:r>
              <a:rPr lang="en-US" sz="3200" spc="5" dirty="0"/>
              <a:t>vessel  </a:t>
            </a:r>
            <a:r>
              <a:rPr lang="en-US" sz="3200" dirty="0"/>
              <a:t>permeability </a:t>
            </a:r>
            <a:r>
              <a:rPr lang="en-US" sz="3200" spc="-5" dirty="0"/>
              <a:t>leading </a:t>
            </a:r>
            <a:r>
              <a:rPr lang="en-US" sz="3200" spc="15" dirty="0"/>
              <a:t>to </a:t>
            </a:r>
            <a:r>
              <a:rPr lang="en-US" sz="3200" spc="5" dirty="0"/>
              <a:t>increase </a:t>
            </a:r>
            <a:r>
              <a:rPr lang="en-US" sz="3200" spc="10" dirty="0"/>
              <a:t>in </a:t>
            </a:r>
            <a:r>
              <a:rPr lang="en-US" sz="3200" spc="5" dirty="0"/>
              <a:t>fluid loss (both salt</a:t>
            </a:r>
            <a:r>
              <a:rPr lang="en-US" sz="3200" spc="5" dirty="0" smtClean="0"/>
              <a:t>, water </a:t>
            </a:r>
            <a:r>
              <a:rPr lang="en-US" sz="3200" spc="5" dirty="0"/>
              <a:t>and </a:t>
            </a:r>
            <a:r>
              <a:rPr lang="en-US" sz="3200" spc="-15" dirty="0"/>
              <a:t>proteins)  </a:t>
            </a:r>
            <a:r>
              <a:rPr lang="en-US" sz="3200" spc="-5" dirty="0"/>
              <a:t>leading </a:t>
            </a:r>
            <a:r>
              <a:rPr lang="en-US" sz="3200" spc="20" dirty="0"/>
              <a:t>to </a:t>
            </a:r>
            <a:r>
              <a:rPr lang="en-US" sz="3200" spc="-10" dirty="0"/>
              <a:t>burn </a:t>
            </a:r>
            <a:r>
              <a:rPr lang="en-US" sz="3200" spc="-5" dirty="0"/>
              <a:t>wound edema </a:t>
            </a:r>
            <a:r>
              <a:rPr lang="en-US" sz="3200" spc="10" dirty="0"/>
              <a:t>that </a:t>
            </a:r>
            <a:r>
              <a:rPr lang="en-US" sz="3200" spc="5" dirty="0"/>
              <a:t>is </a:t>
            </a:r>
            <a:r>
              <a:rPr lang="en-US" sz="3200" spc="-15" dirty="0"/>
              <a:t>worst </a:t>
            </a:r>
            <a:r>
              <a:rPr lang="en-US" sz="3200" spc="10" dirty="0"/>
              <a:t>in </a:t>
            </a:r>
            <a:r>
              <a:rPr lang="en-US" sz="3200" spc="5" dirty="0"/>
              <a:t>the </a:t>
            </a:r>
            <a:r>
              <a:rPr lang="en-US" sz="3200" spc="-5" dirty="0"/>
              <a:t>first</a:t>
            </a:r>
            <a:r>
              <a:rPr lang="en-US" sz="3200" spc="-310" dirty="0"/>
              <a:t> </a:t>
            </a:r>
            <a:r>
              <a:rPr lang="en-US" sz="3200" spc="-10" dirty="0" smtClean="0"/>
              <a:t>72hrs</a:t>
            </a:r>
            <a:endParaRPr lang="en-US" sz="3200" dirty="0" smtClean="0"/>
          </a:p>
          <a:p>
            <a:pPr marL="241300" marR="5080" indent="-228600">
              <a:lnSpc>
                <a:spcPct val="90300"/>
              </a:lnSpc>
              <a:spcBef>
                <a:spcPts val="1535"/>
              </a:spcBef>
              <a:buChar char="•"/>
              <a:tabLst>
                <a:tab pos="241300" algn="l"/>
                <a:tab pos="1069975" algn="l"/>
              </a:tabLst>
            </a:pPr>
            <a:r>
              <a:rPr lang="en-US" sz="3200" spc="10" dirty="0" smtClean="0"/>
              <a:t>Loss </a:t>
            </a:r>
            <a:r>
              <a:rPr lang="en-US" sz="3200" spc="-10" dirty="0"/>
              <a:t>of </a:t>
            </a:r>
            <a:r>
              <a:rPr lang="en-US" sz="3200" spc="-10" dirty="0" smtClean="0"/>
              <a:t>skin </a:t>
            </a:r>
            <a:r>
              <a:rPr lang="en-US" sz="3200" spc="-5" dirty="0" smtClean="0"/>
              <a:t>barrier </a:t>
            </a:r>
            <a:r>
              <a:rPr lang="en-US" sz="3200" spc="20" dirty="0"/>
              <a:t>to </a:t>
            </a:r>
            <a:r>
              <a:rPr lang="en-US" sz="3200" spc="-10" dirty="0"/>
              <a:t>microorganisms </a:t>
            </a:r>
            <a:r>
              <a:rPr lang="en-US" sz="3200" spc="-5" dirty="0"/>
              <a:t>combined </a:t>
            </a:r>
            <a:r>
              <a:rPr lang="en-US" sz="3200" spc="15" dirty="0"/>
              <a:t>with </a:t>
            </a:r>
            <a:r>
              <a:rPr lang="en-US" sz="3200" spc="5" dirty="0"/>
              <a:t>the </a:t>
            </a:r>
            <a:r>
              <a:rPr lang="en-US" sz="3200" dirty="0"/>
              <a:t>immunosuppression</a:t>
            </a:r>
            <a:r>
              <a:rPr lang="en-US" sz="3200" spc="-345" dirty="0"/>
              <a:t> </a:t>
            </a:r>
            <a:r>
              <a:rPr lang="en-US" sz="3200" spc="-5" dirty="0"/>
              <a:t>leads  </a:t>
            </a:r>
            <a:r>
              <a:rPr lang="en-US" sz="3200" spc="20" dirty="0"/>
              <a:t>to </a:t>
            </a:r>
            <a:r>
              <a:rPr lang="en-US" sz="3200" dirty="0"/>
              <a:t>increased </a:t>
            </a:r>
            <a:r>
              <a:rPr lang="en-US" sz="3200" spc="5" dirty="0"/>
              <a:t>bacterial </a:t>
            </a:r>
            <a:r>
              <a:rPr lang="en-US" sz="3200" spc="-20" dirty="0"/>
              <a:t>proliferation </a:t>
            </a:r>
            <a:r>
              <a:rPr lang="en-US" sz="3200" spc="5" dirty="0"/>
              <a:t>and </a:t>
            </a:r>
            <a:r>
              <a:rPr lang="en-US" sz="3200" spc="-5" dirty="0"/>
              <a:t>infection </a:t>
            </a:r>
            <a:r>
              <a:rPr lang="en-US" sz="3200" spc="10" dirty="0"/>
              <a:t>with </a:t>
            </a:r>
            <a:r>
              <a:rPr lang="en-US" sz="3200" spc="-15" dirty="0"/>
              <a:t>gram </a:t>
            </a:r>
            <a:r>
              <a:rPr lang="en-US" sz="3200" spc="5" dirty="0"/>
              <a:t>+</a:t>
            </a:r>
            <a:r>
              <a:rPr lang="en-US" sz="3200" spc="5" dirty="0" err="1"/>
              <a:t>ve</a:t>
            </a:r>
            <a:r>
              <a:rPr lang="en-US" sz="3200" spc="5" dirty="0"/>
              <a:t> and later </a:t>
            </a:r>
            <a:r>
              <a:rPr lang="en-US" sz="3200" spc="5" dirty="0" smtClean="0"/>
              <a:t>gram </a:t>
            </a:r>
            <a:r>
              <a:rPr lang="en-US" sz="3200" dirty="0" smtClean="0"/>
              <a:t>–</a:t>
            </a:r>
            <a:r>
              <a:rPr lang="en-US" sz="3200" dirty="0" err="1" smtClean="0"/>
              <a:t>ve</a:t>
            </a:r>
            <a:r>
              <a:rPr lang="en-US" sz="3200" dirty="0" smtClean="0"/>
              <a:t>  </a:t>
            </a:r>
            <a:r>
              <a:rPr lang="en-US" sz="3200" spc="-5" dirty="0" smtClean="0"/>
              <a:t>leading </a:t>
            </a:r>
            <a:r>
              <a:rPr lang="en-US" sz="3200" spc="15" dirty="0"/>
              <a:t>to </a:t>
            </a:r>
            <a:r>
              <a:rPr lang="en-US" sz="3200" spc="-5" dirty="0"/>
              <a:t>other infections </a:t>
            </a:r>
            <a:r>
              <a:rPr lang="en-US" sz="3200" dirty="0" err="1"/>
              <a:t>e.g</a:t>
            </a:r>
            <a:r>
              <a:rPr lang="en-US" sz="3200" dirty="0"/>
              <a:t> pneumonia</a:t>
            </a:r>
            <a:r>
              <a:rPr lang="en-US" sz="3200" dirty="0" smtClean="0"/>
              <a:t>, septicemia </a:t>
            </a:r>
            <a:r>
              <a:rPr lang="en-US" sz="3200" spc="5" dirty="0"/>
              <a:t>and </a:t>
            </a:r>
            <a:r>
              <a:rPr lang="en-US" sz="3200" spc="-5" dirty="0"/>
              <a:t>wound</a:t>
            </a:r>
            <a:r>
              <a:rPr lang="en-US" sz="3200" spc="-270" dirty="0"/>
              <a:t> </a:t>
            </a:r>
            <a:r>
              <a:rPr lang="en-US" sz="3200" spc="-5" dirty="0" smtClean="0"/>
              <a:t>infections</a:t>
            </a:r>
            <a:endParaRPr lang="en-US" sz="3200" dirty="0"/>
          </a:p>
        </p:txBody>
      </p:sp>
    </p:spTree>
    <p:extLst>
      <p:ext uri="{BB962C8B-B14F-4D97-AF65-F5344CB8AC3E}">
        <p14:creationId xmlns:p14="http://schemas.microsoft.com/office/powerpoint/2010/main" val="11572363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304800"/>
            <a:ext cx="11506200" cy="6335451"/>
          </a:xfrm>
          <a:prstGeom prst="rect">
            <a:avLst/>
          </a:prstGeom>
        </p:spPr>
        <p:txBody>
          <a:bodyPr vert="horz" wrap="square" lIns="0" tIns="107314" rIns="0" bIns="0" rtlCol="0">
            <a:spAutoFit/>
          </a:bodyPr>
          <a:lstStyle/>
          <a:p>
            <a:pPr marL="12700">
              <a:lnSpc>
                <a:spcPct val="100000"/>
              </a:lnSpc>
              <a:spcBef>
                <a:spcPts val="844"/>
              </a:spcBef>
            </a:pPr>
            <a:r>
              <a:rPr sz="3200" b="1" u="sng" spc="5" dirty="0">
                <a:latin typeface="Calibri"/>
                <a:cs typeface="Calibri"/>
              </a:rPr>
              <a:t>Signs and</a:t>
            </a:r>
            <a:r>
              <a:rPr sz="3200" b="1" u="sng" spc="130" dirty="0">
                <a:latin typeface="Calibri"/>
                <a:cs typeface="Calibri"/>
              </a:rPr>
              <a:t> </a:t>
            </a:r>
            <a:r>
              <a:rPr sz="3200" b="1" u="sng" spc="10" dirty="0">
                <a:latin typeface="Calibri"/>
                <a:cs typeface="Calibri"/>
              </a:rPr>
              <a:t>symptoms</a:t>
            </a:r>
            <a:endParaRPr sz="3200" u="sng" dirty="0">
              <a:latin typeface="Calibri"/>
              <a:cs typeface="Calibri"/>
            </a:endParaRPr>
          </a:p>
          <a:p>
            <a:pPr marL="12700">
              <a:lnSpc>
                <a:spcPct val="100000"/>
              </a:lnSpc>
              <a:spcBef>
                <a:spcPts val="755"/>
              </a:spcBef>
            </a:pPr>
            <a:r>
              <a:rPr sz="3200" spc="-10" dirty="0">
                <a:latin typeface="Calibri"/>
                <a:cs typeface="Calibri"/>
              </a:rPr>
              <a:t>Depends </a:t>
            </a:r>
            <a:r>
              <a:rPr sz="3200" spc="-20" dirty="0">
                <a:latin typeface="Calibri"/>
                <a:cs typeface="Calibri"/>
              </a:rPr>
              <a:t>with </a:t>
            </a:r>
            <a:r>
              <a:rPr sz="3200" spc="-5" dirty="0">
                <a:latin typeface="Calibri"/>
                <a:cs typeface="Calibri"/>
              </a:rPr>
              <a:t>type </a:t>
            </a:r>
            <a:r>
              <a:rPr sz="3200" spc="5" dirty="0">
                <a:latin typeface="Calibri"/>
                <a:cs typeface="Calibri"/>
              </a:rPr>
              <a:t>and </a:t>
            </a:r>
            <a:r>
              <a:rPr sz="3200" spc="-10" dirty="0">
                <a:latin typeface="Calibri"/>
                <a:cs typeface="Calibri"/>
              </a:rPr>
              <a:t>degree </a:t>
            </a:r>
            <a:r>
              <a:rPr sz="3200" spc="25" dirty="0">
                <a:latin typeface="Calibri"/>
                <a:cs typeface="Calibri"/>
              </a:rPr>
              <a:t>of</a:t>
            </a:r>
            <a:r>
              <a:rPr sz="3200" spc="120" dirty="0">
                <a:latin typeface="Calibri"/>
                <a:cs typeface="Calibri"/>
              </a:rPr>
              <a:t> </a:t>
            </a:r>
            <a:r>
              <a:rPr sz="3200" spc="-10" dirty="0" smtClean="0">
                <a:latin typeface="Calibri"/>
                <a:cs typeface="Calibri"/>
              </a:rPr>
              <a:t>burns</a:t>
            </a:r>
            <a:endParaRPr lang="en-US" sz="3200" spc="-10" dirty="0" smtClean="0">
              <a:latin typeface="Calibri"/>
              <a:cs typeface="Calibri"/>
            </a:endParaRPr>
          </a:p>
          <a:p>
            <a:pPr marL="12700">
              <a:lnSpc>
                <a:spcPct val="100000"/>
              </a:lnSpc>
              <a:spcBef>
                <a:spcPts val="755"/>
              </a:spcBef>
            </a:pPr>
            <a:endParaRPr sz="3200" dirty="0">
              <a:latin typeface="Calibri"/>
              <a:cs typeface="Calibri"/>
            </a:endParaRPr>
          </a:p>
          <a:p>
            <a:pPr marL="12700">
              <a:lnSpc>
                <a:spcPct val="100000"/>
              </a:lnSpc>
              <a:spcBef>
                <a:spcPts val="755"/>
              </a:spcBef>
            </a:pPr>
            <a:r>
              <a:rPr sz="4000" b="1" u="sng" spc="5" dirty="0" smtClean="0">
                <a:latin typeface="Calibri"/>
                <a:cs typeface="Calibri"/>
              </a:rPr>
              <a:t>Classification</a:t>
            </a:r>
            <a:endParaRPr lang="en-US" sz="4000" b="1" u="sng" spc="5" dirty="0" smtClean="0">
              <a:latin typeface="Calibri"/>
              <a:cs typeface="Calibri"/>
            </a:endParaRPr>
          </a:p>
          <a:p>
            <a:pPr marL="12700">
              <a:lnSpc>
                <a:spcPct val="100000"/>
              </a:lnSpc>
              <a:spcBef>
                <a:spcPts val="755"/>
              </a:spcBef>
            </a:pPr>
            <a:endParaRPr sz="3200" u="sng" dirty="0">
              <a:latin typeface="Calibri"/>
              <a:cs typeface="Calibri"/>
            </a:endParaRPr>
          </a:p>
          <a:p>
            <a:pPr marL="241300" marR="5080" indent="-228600">
              <a:lnSpc>
                <a:spcPct val="91800"/>
              </a:lnSpc>
              <a:spcBef>
                <a:spcPts val="950"/>
              </a:spcBef>
            </a:pPr>
            <a:r>
              <a:rPr sz="3200" b="1" dirty="0">
                <a:latin typeface="Calibri"/>
                <a:cs typeface="Calibri"/>
              </a:rPr>
              <a:t>FIRST-DEGREE </a:t>
            </a:r>
            <a:r>
              <a:rPr sz="3200" b="1" spc="5" dirty="0">
                <a:latin typeface="Calibri"/>
                <a:cs typeface="Calibri"/>
              </a:rPr>
              <a:t>BURN: </a:t>
            </a:r>
            <a:endParaRPr lang="en-US" sz="3200" b="1" spc="5" dirty="0" smtClean="0">
              <a:latin typeface="Calibri"/>
              <a:cs typeface="Calibri"/>
            </a:endParaRPr>
          </a:p>
          <a:p>
            <a:pPr marL="469900" marR="5080" indent="-457200">
              <a:lnSpc>
                <a:spcPct val="91800"/>
              </a:lnSpc>
              <a:spcBef>
                <a:spcPts val="950"/>
              </a:spcBef>
              <a:buFont typeface="Arial" panose="020B0604020202020204" pitchFamily="34" charset="0"/>
              <a:buChar char="•"/>
            </a:pPr>
            <a:r>
              <a:rPr lang="en-US" sz="3200" dirty="0" smtClean="0">
                <a:latin typeface="Calibri"/>
                <a:cs typeface="Calibri"/>
              </a:rPr>
              <a:t>C</a:t>
            </a:r>
            <a:r>
              <a:rPr sz="3200" dirty="0" smtClean="0">
                <a:latin typeface="Calibri"/>
                <a:cs typeface="Calibri"/>
              </a:rPr>
              <a:t>onfined </a:t>
            </a:r>
            <a:r>
              <a:rPr sz="3200" spc="-25" dirty="0">
                <a:latin typeface="Calibri"/>
                <a:cs typeface="Calibri"/>
              </a:rPr>
              <a:t>exclusively </a:t>
            </a:r>
            <a:r>
              <a:rPr sz="3200" spc="-5" dirty="0">
                <a:latin typeface="Calibri"/>
                <a:cs typeface="Calibri"/>
              </a:rPr>
              <a:t>to </a:t>
            </a:r>
            <a:r>
              <a:rPr sz="3200" spc="-10" dirty="0">
                <a:latin typeface="Calibri"/>
                <a:cs typeface="Calibri"/>
              </a:rPr>
              <a:t>the </a:t>
            </a:r>
            <a:r>
              <a:rPr sz="3200" spc="-5" dirty="0">
                <a:latin typeface="Calibri"/>
                <a:cs typeface="Calibri"/>
              </a:rPr>
              <a:t>outer </a:t>
            </a:r>
            <a:r>
              <a:rPr sz="3200" spc="-10" dirty="0">
                <a:latin typeface="Calibri"/>
                <a:cs typeface="Calibri"/>
              </a:rPr>
              <a:t>surface </a:t>
            </a:r>
            <a:r>
              <a:rPr sz="3200" spc="5" dirty="0">
                <a:latin typeface="Calibri"/>
                <a:cs typeface="Calibri"/>
              </a:rPr>
              <a:t>and </a:t>
            </a:r>
            <a:r>
              <a:rPr sz="3200" spc="-15" dirty="0">
                <a:latin typeface="Calibri"/>
                <a:cs typeface="Calibri"/>
              </a:rPr>
              <a:t>is </a:t>
            </a:r>
            <a:r>
              <a:rPr sz="3200" spc="10" dirty="0">
                <a:latin typeface="Calibri"/>
                <a:cs typeface="Calibri"/>
              </a:rPr>
              <a:t>not  </a:t>
            </a:r>
            <a:r>
              <a:rPr sz="3200" spc="-5" dirty="0">
                <a:latin typeface="Calibri"/>
                <a:cs typeface="Calibri"/>
              </a:rPr>
              <a:t>considered </a:t>
            </a:r>
            <a:r>
              <a:rPr sz="3200" spc="10" dirty="0">
                <a:latin typeface="Calibri"/>
                <a:cs typeface="Calibri"/>
              </a:rPr>
              <a:t>a </a:t>
            </a:r>
            <a:r>
              <a:rPr sz="3200" spc="-15" dirty="0">
                <a:latin typeface="Calibri"/>
                <a:cs typeface="Calibri"/>
              </a:rPr>
              <a:t>significant </a:t>
            </a:r>
            <a:r>
              <a:rPr sz="3200" spc="-10" dirty="0">
                <a:latin typeface="Calibri"/>
                <a:cs typeface="Calibri"/>
              </a:rPr>
              <a:t>burn. </a:t>
            </a:r>
            <a:endParaRPr lang="en-US" sz="3200" spc="-10" dirty="0" smtClean="0">
              <a:latin typeface="Calibri"/>
              <a:cs typeface="Calibri"/>
            </a:endParaRPr>
          </a:p>
          <a:p>
            <a:pPr marL="469900" marR="5080" indent="-457200">
              <a:lnSpc>
                <a:spcPct val="91800"/>
              </a:lnSpc>
              <a:spcBef>
                <a:spcPts val="950"/>
              </a:spcBef>
              <a:buFont typeface="Arial" panose="020B0604020202020204" pitchFamily="34" charset="0"/>
              <a:buChar char="•"/>
            </a:pPr>
            <a:r>
              <a:rPr sz="3200" spc="15" dirty="0" smtClean="0">
                <a:latin typeface="Calibri"/>
                <a:cs typeface="Calibri"/>
              </a:rPr>
              <a:t>No </a:t>
            </a:r>
            <a:r>
              <a:rPr sz="3200" spc="-5" dirty="0">
                <a:latin typeface="Calibri"/>
                <a:cs typeface="Calibri"/>
              </a:rPr>
              <a:t>barrier functions </a:t>
            </a:r>
            <a:r>
              <a:rPr sz="3200" spc="15" dirty="0">
                <a:latin typeface="Calibri"/>
                <a:cs typeface="Calibri"/>
              </a:rPr>
              <a:t>are </a:t>
            </a:r>
            <a:r>
              <a:rPr sz="3200" spc="-10" dirty="0">
                <a:latin typeface="Calibri"/>
                <a:cs typeface="Calibri"/>
              </a:rPr>
              <a:t>altered. </a:t>
            </a:r>
            <a:endParaRPr lang="en-US" sz="3200" spc="-10" dirty="0" smtClean="0">
              <a:latin typeface="Calibri"/>
              <a:cs typeface="Calibri"/>
            </a:endParaRPr>
          </a:p>
          <a:p>
            <a:pPr marL="469900" marR="5080" indent="-457200">
              <a:lnSpc>
                <a:spcPct val="91800"/>
              </a:lnSpc>
              <a:spcBef>
                <a:spcPts val="950"/>
              </a:spcBef>
              <a:buFont typeface="Arial" panose="020B0604020202020204" pitchFamily="34" charset="0"/>
              <a:buChar char="•"/>
            </a:pPr>
            <a:r>
              <a:rPr sz="3200" dirty="0" smtClean="0">
                <a:latin typeface="Calibri"/>
                <a:cs typeface="Calibri"/>
              </a:rPr>
              <a:t>The </a:t>
            </a:r>
            <a:r>
              <a:rPr sz="3200" spc="15" dirty="0">
                <a:latin typeface="Calibri"/>
                <a:cs typeface="Calibri"/>
              </a:rPr>
              <a:t>most  </a:t>
            </a:r>
            <a:r>
              <a:rPr sz="3200" spc="40" dirty="0">
                <a:latin typeface="Calibri"/>
                <a:cs typeface="Calibri"/>
              </a:rPr>
              <a:t>common </a:t>
            </a:r>
            <a:r>
              <a:rPr sz="3200" spc="-5" dirty="0">
                <a:latin typeface="Calibri"/>
                <a:cs typeface="Calibri"/>
              </a:rPr>
              <a:t>form </a:t>
            </a:r>
            <a:r>
              <a:rPr sz="3200" spc="-15" dirty="0">
                <a:latin typeface="Calibri"/>
                <a:cs typeface="Calibri"/>
              </a:rPr>
              <a:t>is </a:t>
            </a:r>
            <a:r>
              <a:rPr sz="3200" spc="10" dirty="0">
                <a:latin typeface="Calibri"/>
                <a:cs typeface="Calibri"/>
              </a:rPr>
              <a:t>a </a:t>
            </a:r>
            <a:r>
              <a:rPr sz="3200" spc="-10" dirty="0">
                <a:latin typeface="Calibri"/>
                <a:cs typeface="Calibri"/>
              </a:rPr>
              <a:t>Sunburn </a:t>
            </a:r>
            <a:r>
              <a:rPr sz="3200" spc="-5" dirty="0">
                <a:latin typeface="Calibri"/>
                <a:cs typeface="Calibri"/>
              </a:rPr>
              <a:t>which </a:t>
            </a:r>
            <a:r>
              <a:rPr sz="3200" spc="-10" dirty="0">
                <a:latin typeface="Calibri"/>
                <a:cs typeface="Calibri"/>
              </a:rPr>
              <a:t>heals </a:t>
            </a:r>
            <a:r>
              <a:rPr sz="3200" spc="-5" dirty="0">
                <a:latin typeface="Calibri"/>
                <a:cs typeface="Calibri"/>
              </a:rPr>
              <a:t>by </a:t>
            </a:r>
            <a:r>
              <a:rPr sz="3200" spc="-25" dirty="0">
                <a:latin typeface="Calibri"/>
                <a:cs typeface="Calibri"/>
              </a:rPr>
              <a:t>itself </a:t>
            </a:r>
            <a:r>
              <a:rPr sz="3200" spc="-10" dirty="0">
                <a:latin typeface="Calibri"/>
                <a:cs typeface="Calibri"/>
              </a:rPr>
              <a:t>in </a:t>
            </a:r>
            <a:r>
              <a:rPr sz="3200" spc="-20" dirty="0">
                <a:latin typeface="Calibri"/>
                <a:cs typeface="Calibri"/>
              </a:rPr>
              <a:t>less </a:t>
            </a:r>
            <a:r>
              <a:rPr sz="3200" spc="-5" dirty="0">
                <a:latin typeface="Calibri"/>
                <a:cs typeface="Calibri"/>
              </a:rPr>
              <a:t>than </a:t>
            </a:r>
            <a:r>
              <a:rPr sz="3200" spc="10" dirty="0">
                <a:latin typeface="Calibri"/>
                <a:cs typeface="Calibri"/>
              </a:rPr>
              <a:t>a </a:t>
            </a:r>
            <a:r>
              <a:rPr sz="3200" spc="-15" dirty="0">
                <a:latin typeface="Calibri"/>
                <a:cs typeface="Calibri"/>
              </a:rPr>
              <a:t>week  </a:t>
            </a:r>
            <a:r>
              <a:rPr sz="3200" spc="-10" dirty="0">
                <a:latin typeface="Calibri"/>
                <a:cs typeface="Calibri"/>
              </a:rPr>
              <a:t>without</a:t>
            </a:r>
            <a:r>
              <a:rPr sz="3200" spc="240" dirty="0">
                <a:latin typeface="Calibri"/>
                <a:cs typeface="Calibri"/>
              </a:rPr>
              <a:t> </a:t>
            </a:r>
            <a:r>
              <a:rPr sz="3200" spc="-50" dirty="0">
                <a:latin typeface="Calibri"/>
                <a:cs typeface="Calibri"/>
              </a:rPr>
              <a:t>scar</a:t>
            </a:r>
            <a:r>
              <a:rPr sz="3200" spc="-50" dirty="0" smtClean="0">
                <a:latin typeface="Calibri"/>
                <a:cs typeface="Calibri"/>
              </a:rPr>
              <a:t>.</a:t>
            </a:r>
            <a:endParaRPr sz="32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9092" y="304800"/>
            <a:ext cx="3459788" cy="689932"/>
          </a:xfrm>
          <a:prstGeom prst="rect">
            <a:avLst/>
          </a:prstGeom>
        </p:spPr>
        <p:txBody>
          <a:bodyPr vert="horz" wrap="square" lIns="0" tIns="12700" rIns="0" bIns="0" rtlCol="0">
            <a:spAutoFit/>
          </a:bodyPr>
          <a:lstStyle/>
          <a:p>
            <a:pPr marL="12700">
              <a:lnSpc>
                <a:spcPct val="100000"/>
              </a:lnSpc>
              <a:spcBef>
                <a:spcPts val="100"/>
              </a:spcBef>
            </a:pPr>
            <a:r>
              <a:rPr sz="4400" b="0" spc="-10" dirty="0">
                <a:latin typeface="Calibri"/>
                <a:cs typeface="Calibri"/>
              </a:rPr>
              <a:t>Introduction</a:t>
            </a:r>
            <a:endParaRPr sz="4400" dirty="0">
              <a:latin typeface="Calibri"/>
              <a:cs typeface="Calibri"/>
            </a:endParaRPr>
          </a:p>
        </p:txBody>
      </p:sp>
      <p:sp>
        <p:nvSpPr>
          <p:cNvPr id="3" name="object 3"/>
          <p:cNvSpPr/>
          <p:nvPr/>
        </p:nvSpPr>
        <p:spPr>
          <a:xfrm>
            <a:off x="7204364" y="2286000"/>
            <a:ext cx="3971636" cy="1143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914400" y="1295400"/>
            <a:ext cx="5765030" cy="5050742"/>
          </a:xfrm>
          <a:prstGeom prst="rect">
            <a:avLst/>
          </a:prstGeom>
        </p:spPr>
        <p:txBody>
          <a:bodyPr vert="horz" wrap="square" lIns="0" tIns="13335" rIns="0" bIns="0" rtlCol="0">
            <a:spAutoFit/>
          </a:bodyPr>
          <a:lstStyle/>
          <a:p>
            <a:pPr marL="12065" marR="5080">
              <a:lnSpc>
                <a:spcPct val="100000"/>
              </a:lnSpc>
              <a:spcBef>
                <a:spcPts val="105"/>
              </a:spcBef>
              <a:tabLst>
                <a:tab pos="355600" algn="l"/>
                <a:tab pos="356235" algn="l"/>
              </a:tabLst>
            </a:pPr>
            <a:r>
              <a:rPr lang="en-US" sz="3200" b="1" u="sng" spc="-10" dirty="0" smtClean="0">
                <a:cs typeface="Calibri"/>
              </a:rPr>
              <a:t>INFLAMMATION:</a:t>
            </a:r>
          </a:p>
          <a:p>
            <a:pPr marL="355600" marR="5080" indent="-343535">
              <a:lnSpc>
                <a:spcPct val="100000"/>
              </a:lnSpc>
              <a:spcBef>
                <a:spcPts val="105"/>
              </a:spcBef>
              <a:buFont typeface="Arial"/>
              <a:buChar char="•"/>
              <a:tabLst>
                <a:tab pos="355600" algn="l"/>
                <a:tab pos="356235" algn="l"/>
              </a:tabLst>
            </a:pPr>
            <a:endParaRPr lang="en-US" sz="3200" b="1" spc="-10" dirty="0" smtClean="0">
              <a:cs typeface="Calibri"/>
            </a:endParaRPr>
          </a:p>
          <a:p>
            <a:pPr marL="355600" marR="5080" indent="-343535">
              <a:lnSpc>
                <a:spcPct val="100000"/>
              </a:lnSpc>
              <a:spcBef>
                <a:spcPts val="105"/>
              </a:spcBef>
              <a:buFont typeface="Arial"/>
              <a:buChar char="•"/>
              <a:tabLst>
                <a:tab pos="355600" algn="l"/>
                <a:tab pos="356235" algn="l"/>
              </a:tabLst>
            </a:pPr>
            <a:r>
              <a:rPr lang="en-US" sz="3200" b="1" spc="-10" dirty="0" smtClean="0">
                <a:cs typeface="Calibri"/>
              </a:rPr>
              <a:t>Definition 1</a:t>
            </a:r>
            <a:r>
              <a:rPr lang="en-US" sz="3200" spc="-10" dirty="0" smtClean="0">
                <a:cs typeface="Calibri"/>
              </a:rPr>
              <a:t>: </a:t>
            </a:r>
            <a:r>
              <a:rPr sz="3200" spc="-5" dirty="0" smtClean="0">
                <a:cs typeface="Calibri"/>
              </a:rPr>
              <a:t>the </a:t>
            </a:r>
            <a:r>
              <a:rPr sz="3200" spc="-10" dirty="0">
                <a:cs typeface="Calibri"/>
              </a:rPr>
              <a:t>local response </a:t>
            </a:r>
            <a:r>
              <a:rPr sz="3200" spc="-5" dirty="0">
                <a:cs typeface="Calibri"/>
              </a:rPr>
              <a:t>of living  </a:t>
            </a:r>
            <a:r>
              <a:rPr lang="en-US" sz="3200" spc="-5" dirty="0" smtClean="0">
                <a:cs typeface="Calibri"/>
              </a:rPr>
              <a:t>body</a:t>
            </a:r>
            <a:r>
              <a:rPr sz="3200" spc="-5" dirty="0" smtClean="0">
                <a:cs typeface="Calibri"/>
              </a:rPr>
              <a:t> </a:t>
            </a:r>
            <a:r>
              <a:rPr sz="3200" spc="-5" dirty="0">
                <a:cs typeface="Calibri"/>
              </a:rPr>
              <a:t>tissues </a:t>
            </a:r>
            <a:r>
              <a:rPr sz="3200" spc="-25" dirty="0">
                <a:cs typeface="Calibri"/>
              </a:rPr>
              <a:t>to  </a:t>
            </a:r>
            <a:r>
              <a:rPr sz="3200" spc="-5" dirty="0">
                <a:cs typeface="Calibri"/>
              </a:rPr>
              <a:t>injury due </a:t>
            </a:r>
            <a:r>
              <a:rPr sz="3200" spc="-20" dirty="0">
                <a:cs typeface="Calibri"/>
              </a:rPr>
              <a:t>to any</a:t>
            </a:r>
            <a:r>
              <a:rPr sz="3200" spc="35" dirty="0">
                <a:cs typeface="Calibri"/>
              </a:rPr>
              <a:t> </a:t>
            </a:r>
            <a:r>
              <a:rPr sz="3200" spc="-10" dirty="0">
                <a:cs typeface="Calibri"/>
              </a:rPr>
              <a:t>agent</a:t>
            </a:r>
            <a:r>
              <a:rPr sz="3200" spc="-10" dirty="0" smtClean="0">
                <a:cs typeface="Calibri"/>
              </a:rPr>
              <a:t>.</a:t>
            </a:r>
            <a:endParaRPr lang="en-US" sz="3200" spc="-10" dirty="0" smtClean="0">
              <a:cs typeface="Calibri"/>
            </a:endParaRPr>
          </a:p>
          <a:p>
            <a:pPr marL="241300" marR="869315" indent="-229235">
              <a:lnSpc>
                <a:spcPct val="90000"/>
              </a:lnSpc>
              <a:spcBef>
                <a:spcPts val="2640"/>
              </a:spcBef>
              <a:buFont typeface="Arial"/>
              <a:buChar char="•"/>
              <a:tabLst>
                <a:tab pos="241935" algn="l"/>
              </a:tabLst>
            </a:pPr>
            <a:r>
              <a:rPr lang="en-US" sz="3200" b="1" spc="-5" dirty="0" smtClean="0">
                <a:cs typeface="Times New Roman"/>
              </a:rPr>
              <a:t>Definition 2</a:t>
            </a:r>
            <a:r>
              <a:rPr lang="en-US" sz="3200" spc="-5" dirty="0" smtClean="0">
                <a:cs typeface="Times New Roman"/>
              </a:rPr>
              <a:t>: The complex biological  response of body tissues  to harmful stimuli, such  as pathogens, damaged  cells, or irritants</a:t>
            </a:r>
          </a:p>
        </p:txBody>
      </p:sp>
      <p:sp>
        <p:nvSpPr>
          <p:cNvPr id="6" name="object 6"/>
          <p:cNvSpPr/>
          <p:nvPr/>
        </p:nvSpPr>
        <p:spPr>
          <a:xfrm>
            <a:off x="7204364" y="3429000"/>
            <a:ext cx="3971636" cy="181535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898607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609600"/>
            <a:ext cx="11198225" cy="4855175"/>
          </a:xfrm>
        </p:spPr>
        <p:txBody>
          <a:bodyPr/>
          <a:lstStyle/>
          <a:p>
            <a:r>
              <a:rPr lang="en-US" sz="3200" b="1" dirty="0"/>
              <a:t>Superficial </a:t>
            </a:r>
            <a:r>
              <a:rPr lang="en-US" sz="3200" b="1" spc="10" dirty="0"/>
              <a:t>Second-Degree </a:t>
            </a:r>
            <a:r>
              <a:rPr lang="en-US" sz="3200" b="1" spc="15" dirty="0"/>
              <a:t>Burn: </a:t>
            </a:r>
            <a:endParaRPr lang="en-US" sz="3200" b="1" spc="15" dirty="0" smtClean="0"/>
          </a:p>
          <a:p>
            <a:endParaRPr lang="en-US" sz="3200" b="1" spc="15" dirty="0" smtClean="0"/>
          </a:p>
          <a:p>
            <a:pPr marL="457200" indent="-457200">
              <a:buFont typeface="Arial" panose="020B0604020202020204" pitchFamily="34" charset="0"/>
              <a:buChar char="•"/>
            </a:pPr>
            <a:r>
              <a:rPr lang="en-US" sz="3200" spc="-5" dirty="0" smtClean="0"/>
              <a:t>Involves </a:t>
            </a:r>
            <a:r>
              <a:rPr lang="en-US" sz="3200" spc="-10" dirty="0"/>
              <a:t>the </a:t>
            </a:r>
            <a:r>
              <a:rPr lang="en-US" sz="3200" spc="-15" dirty="0"/>
              <a:t>entire </a:t>
            </a:r>
            <a:r>
              <a:rPr lang="en-US" sz="3200" spc="-10" dirty="0"/>
              <a:t>epidermis </a:t>
            </a:r>
            <a:r>
              <a:rPr lang="en-US" sz="3200" spc="5" dirty="0"/>
              <a:t>and </a:t>
            </a:r>
            <a:r>
              <a:rPr lang="en-US" sz="3200" spc="-5" dirty="0"/>
              <a:t>no  </a:t>
            </a:r>
            <a:r>
              <a:rPr lang="en-US" sz="3200" spc="30" dirty="0"/>
              <a:t>more </a:t>
            </a:r>
            <a:r>
              <a:rPr lang="en-US" sz="3200" dirty="0"/>
              <a:t>than </a:t>
            </a:r>
            <a:r>
              <a:rPr lang="en-US" sz="3200" spc="-10" dirty="0"/>
              <a:t>the </a:t>
            </a:r>
            <a:r>
              <a:rPr lang="en-US" sz="3200" spc="-15" dirty="0"/>
              <a:t>upper </a:t>
            </a:r>
            <a:r>
              <a:rPr lang="en-US" sz="3200" spc="-25" dirty="0"/>
              <a:t>third </a:t>
            </a:r>
            <a:r>
              <a:rPr lang="en-US" sz="3200" spc="25" dirty="0"/>
              <a:t>of </a:t>
            </a:r>
            <a:r>
              <a:rPr lang="en-US" sz="3200" spc="-10" dirty="0"/>
              <a:t>the </a:t>
            </a:r>
            <a:r>
              <a:rPr lang="en-US" sz="3200" spc="-5" dirty="0"/>
              <a:t>dermis. </a:t>
            </a:r>
            <a:endParaRPr lang="en-US" sz="3200" spc="-5" dirty="0" smtClean="0"/>
          </a:p>
          <a:p>
            <a:pPr marL="457200" indent="-457200">
              <a:buFont typeface="Arial" panose="020B0604020202020204" pitchFamily="34" charset="0"/>
              <a:buChar char="•"/>
            </a:pPr>
            <a:r>
              <a:rPr lang="en-US" sz="3200" spc="-5" dirty="0" smtClean="0"/>
              <a:t>Rapid </a:t>
            </a:r>
            <a:r>
              <a:rPr lang="en-US" sz="3200" spc="-15" dirty="0"/>
              <a:t>healing </a:t>
            </a:r>
            <a:r>
              <a:rPr lang="en-US" sz="3200" spc="5" dirty="0"/>
              <a:t>occurs </a:t>
            </a:r>
            <a:r>
              <a:rPr lang="en-US" sz="3200" spc="-10" dirty="0"/>
              <a:t>in </a:t>
            </a:r>
            <a:r>
              <a:rPr lang="en-US" sz="3200" spc="15" dirty="0"/>
              <a:t>1-2  </a:t>
            </a:r>
            <a:r>
              <a:rPr lang="en-US" sz="3200" spc="-15" dirty="0"/>
              <a:t>weeks, </a:t>
            </a:r>
            <a:r>
              <a:rPr lang="en-US" sz="3200" spc="-5" dirty="0"/>
              <a:t>because </a:t>
            </a:r>
            <a:r>
              <a:rPr lang="en-US" sz="3200" spc="25" dirty="0"/>
              <a:t>of </a:t>
            </a:r>
            <a:r>
              <a:rPr lang="en-US" sz="3200" spc="-10" dirty="0"/>
              <a:t>the </a:t>
            </a:r>
            <a:r>
              <a:rPr lang="en-US" sz="3200" spc="-15" dirty="0"/>
              <a:t>large </a:t>
            </a:r>
            <a:r>
              <a:rPr lang="en-US" sz="3200" spc="15" dirty="0"/>
              <a:t>amount </a:t>
            </a:r>
            <a:r>
              <a:rPr lang="en-US" sz="3200" spc="25" dirty="0"/>
              <a:t>of </a:t>
            </a:r>
            <a:r>
              <a:rPr lang="en-US" sz="3200" spc="-5" dirty="0"/>
              <a:t>remaining </a:t>
            </a:r>
            <a:r>
              <a:rPr lang="en-US" sz="3200" spc="-10" dirty="0"/>
              <a:t>skin </a:t>
            </a:r>
            <a:r>
              <a:rPr lang="en-US" sz="3200" spc="5" dirty="0"/>
              <a:t>and </a:t>
            </a:r>
            <a:r>
              <a:rPr lang="en-US" sz="3200" spc="20" dirty="0"/>
              <a:t>good </a:t>
            </a:r>
            <a:r>
              <a:rPr lang="en-US" sz="3200" spc="10" dirty="0"/>
              <a:t>blood  </a:t>
            </a:r>
            <a:r>
              <a:rPr lang="en-US" sz="3200" spc="-35" dirty="0"/>
              <a:t>supply. </a:t>
            </a:r>
            <a:endParaRPr lang="en-US" sz="3200" spc="-35" dirty="0" smtClean="0"/>
          </a:p>
          <a:p>
            <a:pPr marL="457200" indent="-457200">
              <a:buFont typeface="Arial" panose="020B0604020202020204" pitchFamily="34" charset="0"/>
              <a:buChar char="•"/>
            </a:pPr>
            <a:r>
              <a:rPr lang="en-US" sz="3200" spc="15" dirty="0" smtClean="0"/>
              <a:t>Scar </a:t>
            </a:r>
            <a:r>
              <a:rPr lang="en-US" sz="3200" spc="-15" dirty="0"/>
              <a:t>is </a:t>
            </a:r>
            <a:r>
              <a:rPr lang="en-US" sz="3200" spc="20" dirty="0"/>
              <a:t>uncommon</a:t>
            </a:r>
            <a:r>
              <a:rPr lang="en-US" sz="3200" spc="20" dirty="0" smtClean="0"/>
              <a:t>.</a:t>
            </a:r>
          </a:p>
          <a:p>
            <a:pPr marL="457200" indent="-457200">
              <a:buFont typeface="Arial" panose="020B0604020202020204" pitchFamily="34" charset="0"/>
              <a:buChar char="•"/>
            </a:pPr>
            <a:r>
              <a:rPr lang="en-US" sz="3200" spc="20" dirty="0" smtClean="0"/>
              <a:t> </a:t>
            </a:r>
            <a:r>
              <a:rPr lang="en-US" sz="3200" spc="-15" dirty="0"/>
              <a:t>Initial </a:t>
            </a:r>
            <a:r>
              <a:rPr lang="en-US" sz="3200" spc="-5" dirty="0"/>
              <a:t>pain </a:t>
            </a:r>
            <a:r>
              <a:rPr lang="en-US" sz="3200" spc="-15" dirty="0"/>
              <a:t>is the </a:t>
            </a:r>
            <a:r>
              <a:rPr lang="en-US" sz="3200" spc="20" dirty="0"/>
              <a:t>most </a:t>
            </a:r>
            <a:r>
              <a:rPr lang="en-US" sz="3200" spc="-5" dirty="0"/>
              <a:t>severe </a:t>
            </a:r>
            <a:r>
              <a:rPr lang="en-US" sz="3200" spc="25" dirty="0"/>
              <a:t>of </a:t>
            </a:r>
            <a:r>
              <a:rPr lang="en-US" sz="3200" spc="-5" dirty="0"/>
              <a:t>than </a:t>
            </a:r>
            <a:r>
              <a:rPr lang="en-US" sz="3200" spc="-20" dirty="0"/>
              <a:t>any  </a:t>
            </a:r>
            <a:r>
              <a:rPr lang="en-US" sz="3200" spc="-5" dirty="0"/>
              <a:t>other </a:t>
            </a:r>
            <a:r>
              <a:rPr lang="en-US" sz="3200" spc="-10" dirty="0"/>
              <a:t>burn, </a:t>
            </a:r>
            <a:r>
              <a:rPr lang="en-US" sz="3200" spc="20" dirty="0"/>
              <a:t>as </a:t>
            </a:r>
            <a:r>
              <a:rPr lang="en-US" sz="3200" spc="-10" dirty="0"/>
              <a:t>the </a:t>
            </a:r>
            <a:r>
              <a:rPr lang="en-US" sz="3200" dirty="0"/>
              <a:t>nerve </a:t>
            </a:r>
            <a:r>
              <a:rPr lang="en-US" sz="3200" spc="-20" dirty="0"/>
              <a:t>endings </a:t>
            </a:r>
            <a:r>
              <a:rPr lang="en-US" sz="3200" spc="25" dirty="0"/>
              <a:t>of </a:t>
            </a:r>
            <a:r>
              <a:rPr lang="en-US" sz="3200" spc="-10" dirty="0"/>
              <a:t>the skin </a:t>
            </a:r>
            <a:r>
              <a:rPr lang="en-US" sz="3200" spc="15" dirty="0"/>
              <a:t>are now </a:t>
            </a:r>
            <a:r>
              <a:rPr lang="en-US" sz="3200" spc="-15" dirty="0" smtClean="0"/>
              <a:t>exposed</a:t>
            </a:r>
            <a:r>
              <a:rPr lang="en-US" sz="3200" spc="-75" dirty="0" smtClean="0"/>
              <a:t>.</a:t>
            </a:r>
            <a:endParaRPr lang="en-US" sz="3200" dirty="0"/>
          </a:p>
          <a:p>
            <a:endParaRPr lang="en-US" sz="2800" dirty="0"/>
          </a:p>
        </p:txBody>
      </p:sp>
    </p:spTree>
    <p:extLst>
      <p:ext uri="{BB962C8B-B14F-4D97-AF65-F5344CB8AC3E}">
        <p14:creationId xmlns:p14="http://schemas.microsoft.com/office/powerpoint/2010/main" val="28695871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457200"/>
            <a:ext cx="11021060" cy="7131311"/>
          </a:xfrm>
          <a:prstGeom prst="rect">
            <a:avLst/>
          </a:prstGeom>
        </p:spPr>
        <p:txBody>
          <a:bodyPr vert="horz" wrap="square" lIns="0" tIns="50800" rIns="0" bIns="0" rtlCol="0">
            <a:spAutoFit/>
          </a:bodyPr>
          <a:lstStyle/>
          <a:p>
            <a:pPr marL="12065" marR="5080">
              <a:lnSpc>
                <a:spcPct val="91800"/>
              </a:lnSpc>
              <a:spcBef>
                <a:spcPts val="400"/>
              </a:spcBef>
              <a:tabLst>
                <a:tab pos="241935" algn="l"/>
                <a:tab pos="2138045" algn="l"/>
                <a:tab pos="4606925" algn="l"/>
                <a:tab pos="4854575" algn="l"/>
                <a:tab pos="5836285" algn="l"/>
                <a:tab pos="8867775" algn="l"/>
                <a:tab pos="9397365" algn="l"/>
              </a:tabLst>
            </a:pPr>
            <a:r>
              <a:rPr sz="3200" b="1" dirty="0">
                <a:latin typeface="Calibri"/>
                <a:cs typeface="Calibri"/>
              </a:rPr>
              <a:t>DEEP </a:t>
            </a:r>
            <a:r>
              <a:rPr sz="3200" b="1" spc="-10" dirty="0">
                <a:latin typeface="Calibri"/>
                <a:cs typeface="Calibri"/>
              </a:rPr>
              <a:t>SECOND </a:t>
            </a:r>
            <a:r>
              <a:rPr sz="3200" b="1" dirty="0">
                <a:latin typeface="Calibri"/>
                <a:cs typeface="Calibri"/>
              </a:rPr>
              <a:t>DEGREE </a:t>
            </a:r>
            <a:r>
              <a:rPr sz="3200" b="1" spc="10" dirty="0">
                <a:latin typeface="Calibri"/>
                <a:cs typeface="Calibri"/>
              </a:rPr>
              <a:t>BURN: </a:t>
            </a:r>
            <a:endParaRPr lang="en-US" sz="3200" b="1" spc="10" dirty="0" smtClean="0">
              <a:latin typeface="Calibri"/>
              <a:cs typeface="Calibri"/>
            </a:endParaRPr>
          </a:p>
          <a:p>
            <a:pPr marL="12065" marR="5080">
              <a:lnSpc>
                <a:spcPct val="91800"/>
              </a:lnSpc>
              <a:spcBef>
                <a:spcPts val="400"/>
              </a:spcBef>
              <a:tabLst>
                <a:tab pos="241935" algn="l"/>
                <a:tab pos="2138045" algn="l"/>
                <a:tab pos="4606925" algn="l"/>
                <a:tab pos="4854575" algn="l"/>
                <a:tab pos="5836285" algn="l"/>
                <a:tab pos="8867775" algn="l"/>
                <a:tab pos="9397365" algn="l"/>
              </a:tabLst>
            </a:pPr>
            <a:endParaRPr lang="en-US" sz="3200" b="1" spc="10" dirty="0" smtClean="0">
              <a:latin typeface="Calibri"/>
              <a:cs typeface="Calibri"/>
            </a:endParaRPr>
          </a:p>
          <a:p>
            <a:pPr marL="241300" marR="5080" indent="-229235">
              <a:lnSpc>
                <a:spcPct val="91800"/>
              </a:lnSpc>
              <a:spcBef>
                <a:spcPts val="400"/>
              </a:spcBef>
              <a:buFont typeface="Arial"/>
              <a:buChar char="•"/>
              <a:tabLst>
                <a:tab pos="241935" algn="l"/>
                <a:tab pos="2138045" algn="l"/>
                <a:tab pos="4606925" algn="l"/>
                <a:tab pos="4854575" algn="l"/>
                <a:tab pos="5836285" algn="l"/>
                <a:tab pos="8867775" algn="l"/>
                <a:tab pos="9397365" algn="l"/>
              </a:tabLst>
            </a:pPr>
            <a:r>
              <a:rPr sz="3200" spc="15" dirty="0" smtClean="0">
                <a:latin typeface="Calibri"/>
                <a:cs typeface="Calibri"/>
              </a:rPr>
              <a:t>Most </a:t>
            </a:r>
            <a:r>
              <a:rPr sz="3200" spc="25" dirty="0">
                <a:latin typeface="Calibri"/>
                <a:cs typeface="Calibri"/>
              </a:rPr>
              <a:t>of </a:t>
            </a:r>
            <a:r>
              <a:rPr sz="3200" spc="-5" dirty="0">
                <a:latin typeface="Calibri"/>
                <a:cs typeface="Calibri"/>
              </a:rPr>
              <a:t>skin </a:t>
            </a:r>
            <a:r>
              <a:rPr sz="3200" spc="-10" dirty="0">
                <a:latin typeface="Calibri"/>
                <a:cs typeface="Calibri"/>
              </a:rPr>
              <a:t>is destroyed </a:t>
            </a:r>
            <a:r>
              <a:rPr sz="3200" spc="-25" dirty="0">
                <a:latin typeface="Calibri"/>
                <a:cs typeface="Calibri"/>
              </a:rPr>
              <a:t>except </a:t>
            </a:r>
            <a:r>
              <a:rPr sz="3200" spc="-10" dirty="0">
                <a:latin typeface="Calibri"/>
                <a:cs typeface="Calibri"/>
              </a:rPr>
              <a:t>for </a:t>
            </a:r>
            <a:r>
              <a:rPr sz="3200" spc="5" dirty="0">
                <a:latin typeface="Calibri"/>
                <a:cs typeface="Calibri"/>
              </a:rPr>
              <a:t>small  </a:t>
            </a:r>
            <a:r>
              <a:rPr sz="3200" spc="15" dirty="0">
                <a:latin typeface="Calibri"/>
                <a:cs typeface="Calibri"/>
              </a:rPr>
              <a:t>amount </a:t>
            </a:r>
            <a:r>
              <a:rPr sz="3200" spc="25" dirty="0">
                <a:latin typeface="Calibri"/>
                <a:cs typeface="Calibri"/>
              </a:rPr>
              <a:t>of</a:t>
            </a:r>
            <a:r>
              <a:rPr sz="3200" spc="45" dirty="0">
                <a:latin typeface="Calibri"/>
                <a:cs typeface="Calibri"/>
              </a:rPr>
              <a:t> </a:t>
            </a:r>
            <a:r>
              <a:rPr sz="3200" spc="-5" dirty="0">
                <a:latin typeface="Calibri"/>
                <a:cs typeface="Calibri"/>
              </a:rPr>
              <a:t>remaining</a:t>
            </a:r>
            <a:r>
              <a:rPr sz="3200" spc="175" dirty="0">
                <a:latin typeface="Calibri"/>
                <a:cs typeface="Calibri"/>
              </a:rPr>
              <a:t> </a:t>
            </a:r>
            <a:r>
              <a:rPr sz="3200" spc="-5" dirty="0">
                <a:latin typeface="Calibri"/>
                <a:cs typeface="Calibri"/>
              </a:rPr>
              <a:t>dermis.	</a:t>
            </a:r>
            <a:endParaRPr lang="en-US" sz="3200" spc="-5" dirty="0" smtClean="0">
              <a:latin typeface="Calibri"/>
              <a:cs typeface="Calibri"/>
            </a:endParaRPr>
          </a:p>
          <a:p>
            <a:pPr marL="241300" marR="5080" indent="-229235">
              <a:lnSpc>
                <a:spcPct val="91800"/>
              </a:lnSpc>
              <a:spcBef>
                <a:spcPts val="400"/>
              </a:spcBef>
              <a:buFont typeface="Arial"/>
              <a:buChar char="•"/>
              <a:tabLst>
                <a:tab pos="241935" algn="l"/>
                <a:tab pos="2138045" algn="l"/>
                <a:tab pos="4606925" algn="l"/>
                <a:tab pos="4854575" algn="l"/>
                <a:tab pos="5836285" algn="l"/>
                <a:tab pos="8867775" algn="l"/>
                <a:tab pos="9397365" algn="l"/>
              </a:tabLst>
            </a:pPr>
            <a:r>
              <a:rPr sz="3200" dirty="0" smtClean="0">
                <a:latin typeface="Calibri"/>
                <a:cs typeface="Calibri"/>
              </a:rPr>
              <a:t>The </a:t>
            </a:r>
            <a:r>
              <a:rPr sz="3200" dirty="0">
                <a:latin typeface="Calibri"/>
                <a:cs typeface="Calibri"/>
              </a:rPr>
              <a:t>wound </a:t>
            </a:r>
            <a:r>
              <a:rPr lang="en-US" sz="3200" spc="15" dirty="0" smtClean="0">
                <a:latin typeface="Calibri"/>
                <a:cs typeface="Calibri"/>
              </a:rPr>
              <a:t>contains some </a:t>
            </a:r>
            <a:r>
              <a:rPr sz="3200" dirty="0" smtClean="0">
                <a:latin typeface="Calibri"/>
                <a:cs typeface="Calibri"/>
              </a:rPr>
              <a:t>dead</a:t>
            </a:r>
            <a:r>
              <a:rPr sz="3200" spc="95" dirty="0" smtClean="0">
                <a:latin typeface="Calibri"/>
                <a:cs typeface="Calibri"/>
              </a:rPr>
              <a:t> </a:t>
            </a:r>
            <a:r>
              <a:rPr sz="3200" spc="-25" dirty="0">
                <a:latin typeface="Calibri"/>
                <a:cs typeface="Calibri"/>
              </a:rPr>
              <a:t>tissue.	</a:t>
            </a:r>
            <a:endParaRPr lang="en-US" sz="3200" spc="-25" dirty="0" smtClean="0">
              <a:latin typeface="Calibri"/>
              <a:cs typeface="Calibri"/>
            </a:endParaRPr>
          </a:p>
          <a:p>
            <a:pPr marL="241300" marR="5080" indent="-229235">
              <a:lnSpc>
                <a:spcPct val="91800"/>
              </a:lnSpc>
              <a:spcBef>
                <a:spcPts val="400"/>
              </a:spcBef>
              <a:buFont typeface="Arial"/>
              <a:buChar char="•"/>
              <a:tabLst>
                <a:tab pos="241935" algn="l"/>
                <a:tab pos="2138045" algn="l"/>
                <a:tab pos="4606925" algn="l"/>
                <a:tab pos="4854575" algn="l"/>
                <a:tab pos="5836285" algn="l"/>
                <a:tab pos="8867775" algn="l"/>
                <a:tab pos="9397365" algn="l"/>
              </a:tabLst>
            </a:pPr>
            <a:r>
              <a:rPr sz="3200" spc="15" dirty="0" smtClean="0">
                <a:latin typeface="Calibri"/>
                <a:cs typeface="Calibri"/>
              </a:rPr>
              <a:t>Blood </a:t>
            </a:r>
            <a:r>
              <a:rPr sz="3200" spc="5" dirty="0">
                <a:latin typeface="Calibri"/>
                <a:cs typeface="Calibri"/>
              </a:rPr>
              <a:t>flow </a:t>
            </a:r>
            <a:r>
              <a:rPr sz="3200" spc="-15" dirty="0">
                <a:latin typeface="Calibri"/>
                <a:cs typeface="Calibri"/>
              </a:rPr>
              <a:t>is </a:t>
            </a:r>
            <a:r>
              <a:rPr sz="3200" spc="5" dirty="0">
                <a:latin typeface="Calibri"/>
                <a:cs typeface="Calibri"/>
              </a:rPr>
              <a:t>compromised and </a:t>
            </a:r>
            <a:r>
              <a:rPr sz="3200" spc="10" dirty="0">
                <a:latin typeface="Calibri"/>
                <a:cs typeface="Calibri"/>
              </a:rPr>
              <a:t>a </a:t>
            </a:r>
            <a:r>
              <a:rPr sz="3200" spc="-15" dirty="0">
                <a:latin typeface="Calibri"/>
                <a:cs typeface="Calibri"/>
              </a:rPr>
              <a:t>layer </a:t>
            </a:r>
            <a:r>
              <a:rPr sz="3200" spc="25" dirty="0">
                <a:latin typeface="Calibri"/>
                <a:cs typeface="Calibri"/>
              </a:rPr>
              <a:t>of </a:t>
            </a:r>
            <a:r>
              <a:rPr sz="3200" dirty="0">
                <a:latin typeface="Calibri"/>
                <a:cs typeface="Calibri"/>
              </a:rPr>
              <a:t>dead dermis </a:t>
            </a:r>
            <a:r>
              <a:rPr sz="3200" spc="25" dirty="0">
                <a:latin typeface="Calibri"/>
                <a:cs typeface="Calibri"/>
              </a:rPr>
              <a:t>or  </a:t>
            </a:r>
            <a:r>
              <a:rPr sz="3200" dirty="0">
                <a:latin typeface="Calibri"/>
                <a:cs typeface="Calibri"/>
              </a:rPr>
              <a:t>eschar </a:t>
            </a:r>
            <a:r>
              <a:rPr sz="3200" spc="-5" dirty="0">
                <a:latin typeface="Calibri"/>
                <a:cs typeface="Calibri"/>
              </a:rPr>
              <a:t>adheres to </a:t>
            </a:r>
            <a:r>
              <a:rPr sz="3200" spc="-10" dirty="0">
                <a:latin typeface="Calibri"/>
                <a:cs typeface="Calibri"/>
              </a:rPr>
              <a:t>the</a:t>
            </a:r>
            <a:r>
              <a:rPr sz="3200" spc="415" dirty="0">
                <a:latin typeface="Calibri"/>
                <a:cs typeface="Calibri"/>
              </a:rPr>
              <a:t> </a:t>
            </a:r>
            <a:r>
              <a:rPr sz="3200" dirty="0">
                <a:latin typeface="Calibri"/>
                <a:cs typeface="Calibri"/>
              </a:rPr>
              <a:t>wound</a:t>
            </a:r>
            <a:r>
              <a:rPr sz="3200" spc="170" dirty="0">
                <a:latin typeface="Calibri"/>
                <a:cs typeface="Calibri"/>
              </a:rPr>
              <a:t> </a:t>
            </a:r>
            <a:r>
              <a:rPr sz="3200" spc="-10" dirty="0">
                <a:latin typeface="Calibri"/>
                <a:cs typeface="Calibri"/>
              </a:rPr>
              <a:t>surface.	</a:t>
            </a:r>
            <a:endParaRPr lang="en-US" sz="3200" spc="-10" dirty="0" smtClean="0">
              <a:latin typeface="Calibri"/>
              <a:cs typeface="Calibri"/>
            </a:endParaRPr>
          </a:p>
          <a:p>
            <a:pPr marL="241300" marR="5080" indent="-229235">
              <a:lnSpc>
                <a:spcPct val="91800"/>
              </a:lnSpc>
              <a:spcBef>
                <a:spcPts val="400"/>
              </a:spcBef>
              <a:buFont typeface="Arial"/>
              <a:buChar char="•"/>
              <a:tabLst>
                <a:tab pos="241935" algn="l"/>
                <a:tab pos="2138045" algn="l"/>
                <a:tab pos="4606925" algn="l"/>
                <a:tab pos="4854575" algn="l"/>
                <a:tab pos="5836285" algn="l"/>
                <a:tab pos="8867775" algn="l"/>
                <a:tab pos="9397365" algn="l"/>
              </a:tabLst>
            </a:pPr>
            <a:r>
              <a:rPr sz="3200" spc="-15" dirty="0" smtClean="0">
                <a:latin typeface="Calibri"/>
                <a:cs typeface="Calibri"/>
              </a:rPr>
              <a:t>Pain </a:t>
            </a:r>
            <a:r>
              <a:rPr sz="3200" spc="-15" dirty="0">
                <a:latin typeface="Calibri"/>
                <a:cs typeface="Calibri"/>
              </a:rPr>
              <a:t>is </a:t>
            </a:r>
            <a:r>
              <a:rPr sz="3200" spc="20" dirty="0">
                <a:latin typeface="Calibri"/>
                <a:cs typeface="Calibri"/>
              </a:rPr>
              <a:t>much </a:t>
            </a:r>
            <a:r>
              <a:rPr sz="3200" spc="-15" dirty="0">
                <a:latin typeface="Calibri"/>
                <a:cs typeface="Calibri"/>
              </a:rPr>
              <a:t>less </a:t>
            </a:r>
            <a:r>
              <a:rPr sz="3200" spc="20" dirty="0">
                <a:latin typeface="Calibri"/>
                <a:cs typeface="Calibri"/>
              </a:rPr>
              <a:t>as </a:t>
            </a:r>
            <a:r>
              <a:rPr sz="3200" spc="-10" dirty="0">
                <a:latin typeface="Calibri"/>
                <a:cs typeface="Calibri"/>
              </a:rPr>
              <a:t>the </a:t>
            </a:r>
            <a:r>
              <a:rPr sz="3200" dirty="0">
                <a:latin typeface="Calibri"/>
                <a:cs typeface="Calibri"/>
              </a:rPr>
              <a:t>nerves </a:t>
            </a:r>
            <a:r>
              <a:rPr sz="3200" spc="15" dirty="0">
                <a:latin typeface="Calibri"/>
                <a:cs typeface="Calibri"/>
              </a:rPr>
              <a:t>are  </a:t>
            </a:r>
            <a:r>
              <a:rPr sz="3200" spc="-5" dirty="0">
                <a:latin typeface="Calibri"/>
                <a:cs typeface="Calibri"/>
              </a:rPr>
              <a:t>actually </a:t>
            </a:r>
            <a:r>
              <a:rPr sz="3200" spc="-10" dirty="0">
                <a:latin typeface="Calibri"/>
                <a:cs typeface="Calibri"/>
              </a:rPr>
              <a:t>destroyed  </a:t>
            </a:r>
            <a:r>
              <a:rPr sz="3200" spc="-5" dirty="0">
                <a:latin typeface="Calibri"/>
                <a:cs typeface="Calibri"/>
              </a:rPr>
              <a:t>by</a:t>
            </a:r>
            <a:r>
              <a:rPr sz="3200" spc="-195" dirty="0">
                <a:latin typeface="Calibri"/>
                <a:cs typeface="Calibri"/>
              </a:rPr>
              <a:t> </a:t>
            </a:r>
            <a:r>
              <a:rPr sz="3200" spc="-10" dirty="0">
                <a:latin typeface="Calibri"/>
                <a:cs typeface="Calibri"/>
              </a:rPr>
              <a:t>the</a:t>
            </a:r>
            <a:r>
              <a:rPr sz="3200" spc="105" dirty="0">
                <a:latin typeface="Calibri"/>
                <a:cs typeface="Calibri"/>
              </a:rPr>
              <a:t> </a:t>
            </a:r>
            <a:r>
              <a:rPr sz="3200" spc="-10" dirty="0" smtClean="0">
                <a:latin typeface="Calibri"/>
                <a:cs typeface="Calibri"/>
              </a:rPr>
              <a:t>heat.</a:t>
            </a:r>
            <a:endParaRPr lang="en-US" sz="3200" spc="-10" dirty="0" smtClean="0">
              <a:latin typeface="Calibri"/>
              <a:cs typeface="Calibri"/>
            </a:endParaRPr>
          </a:p>
          <a:p>
            <a:pPr marL="241300" marR="5080" indent="-229235">
              <a:lnSpc>
                <a:spcPct val="91800"/>
              </a:lnSpc>
              <a:spcBef>
                <a:spcPts val="400"/>
              </a:spcBef>
              <a:buFont typeface="Arial"/>
              <a:buChar char="•"/>
              <a:tabLst>
                <a:tab pos="241935" algn="l"/>
                <a:tab pos="2138045" algn="l"/>
                <a:tab pos="4606925" algn="l"/>
                <a:tab pos="4854575" algn="l"/>
                <a:tab pos="5836285" algn="l"/>
                <a:tab pos="8867775" algn="l"/>
                <a:tab pos="9397365" algn="l"/>
              </a:tabLst>
            </a:pPr>
            <a:r>
              <a:rPr sz="3200" spc="-35" dirty="0" smtClean="0">
                <a:latin typeface="Calibri"/>
                <a:cs typeface="Calibri"/>
              </a:rPr>
              <a:t>Usually</a:t>
            </a:r>
            <a:r>
              <a:rPr sz="3200" spc="-35" dirty="0">
                <a:latin typeface="Calibri"/>
                <a:cs typeface="Calibri"/>
              </a:rPr>
              <a:t>,  </a:t>
            </a:r>
            <a:r>
              <a:rPr sz="3200" spc="10" dirty="0">
                <a:latin typeface="Calibri"/>
                <a:cs typeface="Calibri"/>
              </a:rPr>
              <a:t>one</a:t>
            </a:r>
            <a:r>
              <a:rPr sz="3200" spc="-225" dirty="0">
                <a:latin typeface="Calibri"/>
                <a:cs typeface="Calibri"/>
              </a:rPr>
              <a:t> </a:t>
            </a:r>
            <a:r>
              <a:rPr sz="3200" spc="10" dirty="0">
                <a:latin typeface="Calibri"/>
                <a:cs typeface="Calibri"/>
              </a:rPr>
              <a:t>cannot</a:t>
            </a:r>
            <a:r>
              <a:rPr sz="3200" spc="50" dirty="0">
                <a:latin typeface="Calibri"/>
                <a:cs typeface="Calibri"/>
              </a:rPr>
              <a:t> </a:t>
            </a:r>
            <a:r>
              <a:rPr sz="3200" spc="-20" dirty="0">
                <a:latin typeface="Calibri"/>
                <a:cs typeface="Calibri"/>
              </a:rPr>
              <a:t>distinguish	</a:t>
            </a:r>
            <a:r>
              <a:rPr sz="3200" spc="10" dirty="0">
                <a:latin typeface="Calibri"/>
                <a:cs typeface="Calibri"/>
              </a:rPr>
              <a:t>a </a:t>
            </a:r>
            <a:r>
              <a:rPr sz="3200" spc="-15" dirty="0">
                <a:latin typeface="Calibri"/>
                <a:cs typeface="Calibri"/>
              </a:rPr>
              <a:t>deep  </a:t>
            </a:r>
            <a:r>
              <a:rPr sz="3200" spc="5" dirty="0">
                <a:latin typeface="Calibri"/>
                <a:cs typeface="Calibri"/>
              </a:rPr>
              <a:t>dermal </a:t>
            </a:r>
            <a:r>
              <a:rPr sz="3200" spc="-5" dirty="0">
                <a:latin typeface="Calibri"/>
                <a:cs typeface="Calibri"/>
              </a:rPr>
              <a:t>from </a:t>
            </a:r>
            <a:r>
              <a:rPr sz="3200" spc="10" dirty="0">
                <a:latin typeface="Calibri"/>
                <a:cs typeface="Calibri"/>
              </a:rPr>
              <a:t>a </a:t>
            </a:r>
            <a:r>
              <a:rPr sz="3200" spc="-20" dirty="0">
                <a:latin typeface="Calibri"/>
                <a:cs typeface="Calibri"/>
              </a:rPr>
              <a:t>full </a:t>
            </a:r>
            <a:r>
              <a:rPr sz="3200" spc="-15" dirty="0">
                <a:latin typeface="Calibri"/>
                <a:cs typeface="Calibri"/>
              </a:rPr>
              <a:t>thickness  </a:t>
            </a:r>
            <a:r>
              <a:rPr sz="3200" spc="-25" dirty="0">
                <a:latin typeface="Calibri"/>
                <a:cs typeface="Calibri"/>
              </a:rPr>
              <a:t>(third  </a:t>
            </a:r>
            <a:r>
              <a:rPr sz="3200" spc="-15" dirty="0">
                <a:latin typeface="Calibri"/>
                <a:cs typeface="Calibri"/>
              </a:rPr>
              <a:t>degree)</a:t>
            </a:r>
            <a:r>
              <a:rPr sz="3200" spc="-80" dirty="0">
                <a:latin typeface="Calibri"/>
                <a:cs typeface="Calibri"/>
              </a:rPr>
              <a:t> </a:t>
            </a:r>
            <a:r>
              <a:rPr sz="3200" spc="-5" dirty="0">
                <a:latin typeface="Calibri"/>
                <a:cs typeface="Calibri"/>
              </a:rPr>
              <a:t>by</a:t>
            </a:r>
            <a:r>
              <a:rPr sz="3200" dirty="0">
                <a:latin typeface="Calibri"/>
                <a:cs typeface="Calibri"/>
              </a:rPr>
              <a:t> </a:t>
            </a:r>
            <a:r>
              <a:rPr sz="3200" spc="-10" dirty="0">
                <a:latin typeface="Calibri"/>
                <a:cs typeface="Calibri"/>
              </a:rPr>
              <a:t>visualization.	</a:t>
            </a:r>
            <a:endParaRPr lang="en-US" sz="3200" spc="-10" dirty="0" smtClean="0">
              <a:latin typeface="Calibri"/>
              <a:cs typeface="Calibri"/>
            </a:endParaRPr>
          </a:p>
          <a:p>
            <a:pPr marL="241300" marR="5080" indent="-229235">
              <a:lnSpc>
                <a:spcPct val="91800"/>
              </a:lnSpc>
              <a:spcBef>
                <a:spcPts val="400"/>
              </a:spcBef>
              <a:buFont typeface="Arial"/>
              <a:buChar char="•"/>
              <a:tabLst>
                <a:tab pos="241935" algn="l"/>
                <a:tab pos="2138045" algn="l"/>
                <a:tab pos="4606925" algn="l"/>
                <a:tab pos="4854575" algn="l"/>
                <a:tab pos="5836285" algn="l"/>
                <a:tab pos="8867775" algn="l"/>
                <a:tab pos="9397365" algn="l"/>
              </a:tabLst>
            </a:pPr>
            <a:r>
              <a:rPr sz="3200" spc="-5" dirty="0" smtClean="0">
                <a:latin typeface="Calibri"/>
                <a:cs typeface="Calibri"/>
              </a:rPr>
              <a:t>The </a:t>
            </a:r>
            <a:r>
              <a:rPr sz="3200" spc="-10" dirty="0">
                <a:latin typeface="Calibri"/>
                <a:cs typeface="Calibri"/>
              </a:rPr>
              <a:t>presence  </a:t>
            </a:r>
            <a:r>
              <a:rPr sz="3200" spc="25" dirty="0">
                <a:latin typeface="Calibri"/>
                <a:cs typeface="Calibri"/>
              </a:rPr>
              <a:t>of </a:t>
            </a:r>
            <a:r>
              <a:rPr sz="3200" spc="-10" dirty="0">
                <a:latin typeface="Calibri"/>
                <a:cs typeface="Calibri"/>
              </a:rPr>
              <a:t>sensation </a:t>
            </a:r>
            <a:r>
              <a:rPr sz="3200" spc="-5" dirty="0">
                <a:latin typeface="Calibri"/>
                <a:cs typeface="Calibri"/>
              </a:rPr>
              <a:t>to </a:t>
            </a:r>
            <a:r>
              <a:rPr sz="3200" spc="10" dirty="0">
                <a:latin typeface="Calibri"/>
                <a:cs typeface="Calibri"/>
              </a:rPr>
              <a:t>touch </a:t>
            </a:r>
            <a:r>
              <a:rPr sz="3200" spc="-15" dirty="0">
                <a:latin typeface="Calibri"/>
                <a:cs typeface="Calibri"/>
              </a:rPr>
              <a:t>usually </a:t>
            </a:r>
            <a:r>
              <a:rPr sz="3200" spc="-10" dirty="0">
                <a:latin typeface="Calibri"/>
                <a:cs typeface="Calibri"/>
              </a:rPr>
              <a:t>indicates the </a:t>
            </a:r>
            <a:r>
              <a:rPr sz="3200" spc="-5" dirty="0">
                <a:latin typeface="Calibri"/>
                <a:cs typeface="Calibri"/>
              </a:rPr>
              <a:t>burn </a:t>
            </a:r>
            <a:r>
              <a:rPr sz="3200" spc="-15" dirty="0">
                <a:latin typeface="Calibri"/>
                <a:cs typeface="Calibri"/>
              </a:rPr>
              <a:t>is </a:t>
            </a:r>
            <a:r>
              <a:rPr sz="3200" spc="10" dirty="0">
                <a:latin typeface="Calibri"/>
                <a:cs typeface="Calibri"/>
              </a:rPr>
              <a:t>a </a:t>
            </a:r>
            <a:r>
              <a:rPr sz="3200" spc="-15" dirty="0">
                <a:latin typeface="Calibri"/>
                <a:cs typeface="Calibri"/>
              </a:rPr>
              <a:t>deep </a:t>
            </a:r>
            <a:r>
              <a:rPr sz="3200" dirty="0">
                <a:latin typeface="Calibri"/>
                <a:cs typeface="Calibri"/>
              </a:rPr>
              <a:t>partial</a:t>
            </a:r>
            <a:r>
              <a:rPr sz="3200" spc="90" dirty="0">
                <a:latin typeface="Calibri"/>
                <a:cs typeface="Calibri"/>
              </a:rPr>
              <a:t> </a:t>
            </a:r>
            <a:r>
              <a:rPr sz="3200" spc="-25" dirty="0">
                <a:latin typeface="Calibri"/>
                <a:cs typeface="Calibri"/>
              </a:rPr>
              <a:t>injury.</a:t>
            </a:r>
            <a:endParaRPr sz="3200" dirty="0">
              <a:latin typeface="Calibri"/>
              <a:cs typeface="Calibri"/>
            </a:endParaRPr>
          </a:p>
          <a:p>
            <a:pPr>
              <a:lnSpc>
                <a:spcPct val="100000"/>
              </a:lnSpc>
              <a:spcBef>
                <a:spcPts val="5"/>
              </a:spcBef>
              <a:buFont typeface="Arial"/>
              <a:buChar char="•"/>
            </a:pPr>
            <a:endParaRPr sz="5400" dirty="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457200"/>
            <a:ext cx="11197590" cy="3939540"/>
          </a:xfrm>
        </p:spPr>
        <p:txBody>
          <a:bodyPr/>
          <a:lstStyle/>
          <a:p>
            <a:pPr marL="12065" marR="32384">
              <a:spcBef>
                <a:spcPts val="5"/>
              </a:spcBef>
              <a:tabLst>
                <a:tab pos="241935" algn="l"/>
                <a:tab pos="6790055" algn="l"/>
                <a:tab pos="9297035" algn="l"/>
              </a:tabLst>
            </a:pPr>
            <a:r>
              <a:rPr lang="en-US" sz="3200" b="1" dirty="0"/>
              <a:t>THIRD DEGREE </a:t>
            </a:r>
            <a:r>
              <a:rPr lang="en-US" sz="3200" b="1" spc="15" dirty="0"/>
              <a:t>(FULL </a:t>
            </a:r>
            <a:r>
              <a:rPr lang="en-US" sz="3200" b="1" spc="-5" dirty="0"/>
              <a:t>THICKNESS) </a:t>
            </a:r>
            <a:r>
              <a:rPr lang="en-US" sz="3200" b="1" spc="5" dirty="0"/>
              <a:t>BURN: </a:t>
            </a:r>
            <a:endParaRPr lang="en-US" sz="3200" b="1" spc="5" dirty="0" smtClean="0"/>
          </a:p>
          <a:p>
            <a:pPr marL="12065" marR="32384">
              <a:spcBef>
                <a:spcPts val="5"/>
              </a:spcBef>
              <a:tabLst>
                <a:tab pos="241935" algn="l"/>
                <a:tab pos="6790055" algn="l"/>
                <a:tab pos="9297035" algn="l"/>
              </a:tabLst>
            </a:pPr>
            <a:endParaRPr lang="en-US" sz="3200" b="1" spc="5" dirty="0" smtClean="0"/>
          </a:p>
          <a:p>
            <a:pPr marL="241300" marR="32384" indent="-229235">
              <a:spcBef>
                <a:spcPts val="5"/>
              </a:spcBef>
              <a:buFont typeface="Arial"/>
              <a:buChar char="•"/>
              <a:tabLst>
                <a:tab pos="241935" algn="l"/>
                <a:tab pos="6790055" algn="l"/>
                <a:tab pos="9297035" algn="l"/>
              </a:tabLst>
            </a:pPr>
            <a:r>
              <a:rPr lang="en-US" sz="3200" spc="10" dirty="0" smtClean="0"/>
              <a:t>Both </a:t>
            </a:r>
            <a:r>
              <a:rPr lang="en-US" sz="3200" spc="-20" dirty="0"/>
              <a:t>layers </a:t>
            </a:r>
            <a:r>
              <a:rPr lang="en-US" sz="3200" spc="25" dirty="0"/>
              <a:t>of </a:t>
            </a:r>
            <a:r>
              <a:rPr lang="en-US" sz="3200" spc="-10" dirty="0"/>
              <a:t>skin </a:t>
            </a:r>
            <a:r>
              <a:rPr lang="en-US" sz="3200" spc="15" dirty="0"/>
              <a:t>are  </a:t>
            </a:r>
            <a:r>
              <a:rPr lang="en-US" sz="3200" spc="-5" dirty="0"/>
              <a:t>completely </a:t>
            </a:r>
            <a:r>
              <a:rPr lang="en-US" sz="3200" spc="-10" dirty="0"/>
              <a:t>destroyed </a:t>
            </a:r>
            <a:r>
              <a:rPr lang="en-US" sz="3200" spc="-20" dirty="0"/>
              <a:t>leaving </a:t>
            </a:r>
            <a:r>
              <a:rPr lang="en-US" sz="3200" spc="-5" dirty="0"/>
              <a:t>no </a:t>
            </a:r>
            <a:r>
              <a:rPr lang="en-US" sz="3200" spc="-10" dirty="0"/>
              <a:t>cells </a:t>
            </a:r>
            <a:r>
              <a:rPr lang="en-US" sz="3200" spc="-5" dirty="0"/>
              <a:t>to </a:t>
            </a:r>
            <a:r>
              <a:rPr lang="en-US" sz="3200" spc="-10" dirty="0"/>
              <a:t>heal. </a:t>
            </a:r>
            <a:endParaRPr lang="en-US" sz="3200" spc="-10" dirty="0" smtClean="0"/>
          </a:p>
          <a:p>
            <a:pPr marL="241300" marR="32384" indent="-229235">
              <a:spcBef>
                <a:spcPts val="5"/>
              </a:spcBef>
              <a:buFont typeface="Arial"/>
              <a:buChar char="•"/>
              <a:tabLst>
                <a:tab pos="241935" algn="l"/>
                <a:tab pos="6790055" algn="l"/>
                <a:tab pos="9297035" algn="l"/>
              </a:tabLst>
            </a:pPr>
            <a:r>
              <a:rPr lang="en-US" sz="3200" spc="-35" dirty="0" smtClean="0"/>
              <a:t>Any </a:t>
            </a:r>
            <a:r>
              <a:rPr lang="en-US" sz="3200" spc="-15" dirty="0"/>
              <a:t>significant </a:t>
            </a:r>
            <a:r>
              <a:rPr lang="en-US" sz="3200" spc="-5" dirty="0"/>
              <a:t>burn </a:t>
            </a:r>
            <a:r>
              <a:rPr lang="en-US" sz="3200" spc="-20" dirty="0"/>
              <a:t>will  </a:t>
            </a:r>
            <a:r>
              <a:rPr lang="en-US" sz="3200" spc="-10" dirty="0"/>
              <a:t>require skin </a:t>
            </a:r>
            <a:r>
              <a:rPr lang="en-US" sz="3200" spc="-20" dirty="0"/>
              <a:t>grafting. </a:t>
            </a:r>
            <a:endParaRPr lang="en-US" sz="3200" spc="-20" dirty="0" smtClean="0"/>
          </a:p>
          <a:p>
            <a:pPr marL="241300" marR="32384" indent="-229235">
              <a:spcBef>
                <a:spcPts val="5"/>
              </a:spcBef>
              <a:buFont typeface="Arial"/>
              <a:buChar char="•"/>
              <a:tabLst>
                <a:tab pos="241935" algn="l"/>
                <a:tab pos="6790055" algn="l"/>
                <a:tab pos="9297035" algn="l"/>
              </a:tabLst>
            </a:pPr>
            <a:r>
              <a:rPr lang="en-US" sz="3200" spc="10" dirty="0" smtClean="0"/>
              <a:t>Small </a:t>
            </a:r>
            <a:r>
              <a:rPr lang="en-US" sz="3200" spc="-10" dirty="0"/>
              <a:t>burns </a:t>
            </a:r>
            <a:r>
              <a:rPr lang="en-US" sz="3200" spc="-25" dirty="0"/>
              <a:t>will </a:t>
            </a:r>
            <a:r>
              <a:rPr lang="en-US" sz="3200" spc="-5" dirty="0"/>
              <a:t>heal </a:t>
            </a:r>
            <a:r>
              <a:rPr lang="en-US" sz="3200" spc="-20" dirty="0"/>
              <a:t>with </a:t>
            </a:r>
            <a:r>
              <a:rPr lang="en-US" sz="3200" spc="-50" dirty="0"/>
              <a:t>scar. </a:t>
            </a:r>
            <a:endParaRPr lang="en-US" sz="3200" spc="-50" dirty="0" smtClean="0"/>
          </a:p>
          <a:p>
            <a:pPr marL="241300" marR="32384" indent="-229235">
              <a:spcBef>
                <a:spcPts val="5"/>
              </a:spcBef>
              <a:buFont typeface="Arial"/>
              <a:buChar char="•"/>
              <a:tabLst>
                <a:tab pos="241935" algn="l"/>
                <a:tab pos="6790055" algn="l"/>
                <a:tab pos="9297035" algn="l"/>
              </a:tabLst>
            </a:pPr>
            <a:r>
              <a:rPr lang="en-US" sz="3200" dirty="0" smtClean="0"/>
              <a:t>Complete </a:t>
            </a:r>
            <a:r>
              <a:rPr lang="en-US" sz="3200" spc="-10" dirty="0"/>
              <a:t>destruction  </a:t>
            </a:r>
            <a:r>
              <a:rPr lang="en-US" sz="3200" spc="25" dirty="0"/>
              <a:t>of </a:t>
            </a:r>
            <a:r>
              <a:rPr lang="en-US" sz="3200" dirty="0"/>
              <a:t>both </a:t>
            </a:r>
            <a:r>
              <a:rPr lang="en-US" sz="3200" spc="-25" dirty="0"/>
              <a:t>layers </a:t>
            </a:r>
            <a:endParaRPr lang="en-US" sz="3200" spc="-45" dirty="0"/>
          </a:p>
          <a:p>
            <a:pPr marL="241300" marR="32384" indent="-229235">
              <a:spcBef>
                <a:spcPts val="5"/>
              </a:spcBef>
              <a:buFont typeface="Arial"/>
              <a:buChar char="•"/>
              <a:tabLst>
                <a:tab pos="241935" algn="l"/>
                <a:tab pos="6790055" algn="l"/>
                <a:tab pos="9297035" algn="l"/>
              </a:tabLst>
            </a:pPr>
            <a:r>
              <a:rPr lang="en-US" sz="3200" spc="-45" dirty="0" smtClean="0"/>
              <a:t> </a:t>
            </a:r>
            <a:r>
              <a:rPr lang="en-US" sz="3200" spc="-10" dirty="0" smtClean="0"/>
              <a:t>High risk</a:t>
            </a:r>
            <a:r>
              <a:rPr lang="en-US" sz="3200" spc="65" dirty="0" smtClean="0"/>
              <a:t> </a:t>
            </a:r>
            <a:r>
              <a:rPr lang="en-US" sz="3200" spc="-15" dirty="0"/>
              <a:t>for</a:t>
            </a:r>
            <a:r>
              <a:rPr lang="en-US" sz="3200" spc="65" dirty="0"/>
              <a:t> </a:t>
            </a:r>
            <a:r>
              <a:rPr lang="en-US" sz="3200" spc="-15" dirty="0" smtClean="0"/>
              <a:t>infection </a:t>
            </a:r>
            <a:r>
              <a:rPr lang="en-US" sz="3200" spc="5" dirty="0" smtClean="0"/>
              <a:t>and n</a:t>
            </a:r>
            <a:r>
              <a:rPr lang="en-US" sz="3200" spc="-15" dirty="0" smtClean="0"/>
              <a:t>eeds </a:t>
            </a:r>
            <a:r>
              <a:rPr lang="en-US" sz="3200" spc="-5" dirty="0"/>
              <a:t>to  be </a:t>
            </a:r>
            <a:r>
              <a:rPr lang="en-US" sz="3200" spc="-30" dirty="0"/>
              <a:t>excised </a:t>
            </a:r>
            <a:r>
              <a:rPr lang="en-US" sz="3200" spc="5" dirty="0"/>
              <a:t>and </a:t>
            </a:r>
            <a:r>
              <a:rPr lang="en-US" sz="3200" spc="-10" dirty="0"/>
              <a:t>skin</a:t>
            </a:r>
            <a:r>
              <a:rPr lang="en-US" sz="3200" spc="-60" dirty="0"/>
              <a:t> </a:t>
            </a:r>
            <a:r>
              <a:rPr lang="en-US" sz="3200" spc="-15" dirty="0"/>
              <a:t>grafted</a:t>
            </a:r>
            <a:endParaRPr lang="en-US" sz="3200" dirty="0"/>
          </a:p>
        </p:txBody>
      </p:sp>
    </p:spTree>
    <p:extLst>
      <p:ext uri="{BB962C8B-B14F-4D97-AF65-F5344CB8AC3E}">
        <p14:creationId xmlns:p14="http://schemas.microsoft.com/office/powerpoint/2010/main" val="25413806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46697" y="337756"/>
            <a:ext cx="1530350" cy="448945"/>
          </a:xfrm>
          <a:prstGeom prst="rect">
            <a:avLst/>
          </a:prstGeom>
        </p:spPr>
        <p:txBody>
          <a:bodyPr vert="horz" wrap="square" lIns="0" tIns="15875" rIns="0" bIns="0" rtlCol="0">
            <a:spAutoFit/>
          </a:bodyPr>
          <a:lstStyle/>
          <a:p>
            <a:pPr marL="38100">
              <a:lnSpc>
                <a:spcPct val="100000"/>
              </a:lnSpc>
              <a:spcBef>
                <a:spcPts val="125"/>
              </a:spcBef>
            </a:pPr>
            <a:endParaRPr sz="2750" dirty="0">
              <a:latin typeface="Calibri"/>
              <a:cs typeface="Calibri"/>
            </a:endParaRPr>
          </a:p>
        </p:txBody>
      </p:sp>
      <p:sp>
        <p:nvSpPr>
          <p:cNvPr id="4" name="object 4"/>
          <p:cNvSpPr txBox="1"/>
          <p:nvPr/>
        </p:nvSpPr>
        <p:spPr>
          <a:xfrm>
            <a:off x="457200" y="562228"/>
            <a:ext cx="11203940" cy="3700372"/>
          </a:xfrm>
          <a:prstGeom prst="rect">
            <a:avLst/>
          </a:prstGeom>
        </p:spPr>
        <p:txBody>
          <a:bodyPr vert="horz" wrap="square" lIns="0" tIns="60325" rIns="0" bIns="0" rtlCol="0">
            <a:spAutoFit/>
          </a:bodyPr>
          <a:lstStyle/>
          <a:p>
            <a:pPr marL="12700">
              <a:spcBef>
                <a:spcPts val="475"/>
              </a:spcBef>
            </a:pPr>
            <a:r>
              <a:rPr lang="en-US" sz="3200" b="1" spc="5" dirty="0" smtClean="0">
                <a:cs typeface="Calibri"/>
              </a:rPr>
              <a:t>4</a:t>
            </a:r>
            <a:r>
              <a:rPr lang="en-US" sz="3200" b="1" spc="7" baseline="25525" dirty="0" smtClean="0">
                <a:cs typeface="Calibri"/>
              </a:rPr>
              <a:t>TH</a:t>
            </a:r>
            <a:r>
              <a:rPr lang="en-US" sz="3200" b="1" spc="284" baseline="25525" dirty="0" smtClean="0">
                <a:cs typeface="Calibri"/>
              </a:rPr>
              <a:t> </a:t>
            </a:r>
            <a:r>
              <a:rPr lang="en-US" sz="3200" b="1" spc="-10" dirty="0" smtClean="0">
                <a:cs typeface="Calibri"/>
              </a:rPr>
              <a:t>DEGREE</a:t>
            </a:r>
            <a:endParaRPr lang="en-US" sz="3200" b="1" dirty="0" smtClean="0">
              <a:cs typeface="Calibri"/>
            </a:endParaRPr>
          </a:p>
          <a:p>
            <a:pPr marL="469900" indent="-457200">
              <a:lnSpc>
                <a:spcPct val="100000"/>
              </a:lnSpc>
              <a:spcBef>
                <a:spcPts val="475"/>
              </a:spcBef>
              <a:buFont typeface="Arial" panose="020B0604020202020204" pitchFamily="34" charset="0"/>
              <a:buChar char="•"/>
            </a:pPr>
            <a:endParaRPr lang="en-US" sz="3200" spc="-5" dirty="0" smtClean="0">
              <a:latin typeface="Calibri"/>
              <a:cs typeface="Calibri"/>
            </a:endParaRPr>
          </a:p>
          <a:p>
            <a:pPr marL="469900" indent="-457200">
              <a:lnSpc>
                <a:spcPct val="100000"/>
              </a:lnSpc>
              <a:spcBef>
                <a:spcPts val="475"/>
              </a:spcBef>
              <a:buFont typeface="Arial" panose="020B0604020202020204" pitchFamily="34" charset="0"/>
              <a:buChar char="•"/>
            </a:pPr>
            <a:r>
              <a:rPr sz="3200" spc="-5" dirty="0" smtClean="0">
                <a:latin typeface="Calibri"/>
                <a:cs typeface="Calibri"/>
              </a:rPr>
              <a:t>Burns </a:t>
            </a:r>
            <a:r>
              <a:rPr sz="3200" spc="-10" dirty="0">
                <a:latin typeface="Calibri"/>
                <a:cs typeface="Calibri"/>
              </a:rPr>
              <a:t>involves </a:t>
            </a:r>
            <a:r>
              <a:rPr sz="3200" spc="-20" dirty="0">
                <a:latin typeface="Calibri"/>
                <a:cs typeface="Calibri"/>
              </a:rPr>
              <a:t>tissues </a:t>
            </a:r>
            <a:r>
              <a:rPr sz="3200" spc="5" dirty="0">
                <a:latin typeface="Calibri"/>
                <a:cs typeface="Calibri"/>
              </a:rPr>
              <a:t>beyond </a:t>
            </a:r>
            <a:r>
              <a:rPr sz="3200" spc="-10" dirty="0">
                <a:latin typeface="Calibri"/>
                <a:cs typeface="Calibri"/>
              </a:rPr>
              <a:t>the </a:t>
            </a:r>
            <a:r>
              <a:rPr sz="3200" dirty="0">
                <a:latin typeface="Calibri"/>
                <a:cs typeface="Calibri"/>
              </a:rPr>
              <a:t>dermis such </a:t>
            </a:r>
            <a:r>
              <a:rPr sz="3200" spc="15" dirty="0">
                <a:latin typeface="Calibri"/>
                <a:cs typeface="Calibri"/>
              </a:rPr>
              <a:t>as </a:t>
            </a:r>
            <a:r>
              <a:rPr sz="3200" spc="-5" dirty="0">
                <a:latin typeface="Calibri"/>
                <a:cs typeface="Calibri"/>
              </a:rPr>
              <a:t>muscles, </a:t>
            </a:r>
            <a:r>
              <a:rPr sz="3200" spc="-10" dirty="0">
                <a:latin typeface="Calibri"/>
                <a:cs typeface="Calibri"/>
              </a:rPr>
              <a:t>tendons, </a:t>
            </a:r>
            <a:r>
              <a:rPr sz="3200" spc="-5" dirty="0">
                <a:latin typeface="Calibri"/>
                <a:cs typeface="Calibri"/>
              </a:rPr>
              <a:t>bone,</a:t>
            </a:r>
            <a:r>
              <a:rPr sz="3200" spc="-200" dirty="0">
                <a:latin typeface="Calibri"/>
                <a:cs typeface="Calibri"/>
              </a:rPr>
              <a:t> </a:t>
            </a:r>
            <a:r>
              <a:rPr sz="3200" spc="-10" dirty="0" err="1" smtClean="0">
                <a:latin typeface="Calibri"/>
                <a:cs typeface="Calibri"/>
              </a:rPr>
              <a:t>etc</a:t>
            </a:r>
            <a:endParaRPr lang="en-US" sz="3200" dirty="0">
              <a:latin typeface="Calibri"/>
              <a:cs typeface="Calibri"/>
            </a:endParaRPr>
          </a:p>
          <a:p>
            <a:pPr marL="469900" indent="-457200">
              <a:lnSpc>
                <a:spcPct val="100000"/>
              </a:lnSpc>
              <a:spcBef>
                <a:spcPts val="475"/>
              </a:spcBef>
              <a:buFont typeface="Arial" panose="020B0604020202020204" pitchFamily="34" charset="0"/>
              <a:buChar char="•"/>
            </a:pPr>
            <a:r>
              <a:rPr sz="3200" spc="15" dirty="0" smtClean="0">
                <a:latin typeface="Calibri"/>
                <a:cs typeface="Calibri"/>
              </a:rPr>
              <a:t>Note </a:t>
            </a:r>
            <a:r>
              <a:rPr sz="3200" spc="-5" dirty="0">
                <a:latin typeface="Calibri"/>
                <a:cs typeface="Calibri"/>
              </a:rPr>
              <a:t>that electrical </a:t>
            </a:r>
            <a:r>
              <a:rPr sz="3200" spc="5" dirty="0">
                <a:latin typeface="Calibri"/>
                <a:cs typeface="Calibri"/>
              </a:rPr>
              <a:t>and</a:t>
            </a:r>
            <a:r>
              <a:rPr sz="3200" spc="350" dirty="0">
                <a:latin typeface="Calibri"/>
                <a:cs typeface="Calibri"/>
              </a:rPr>
              <a:t> </a:t>
            </a:r>
            <a:r>
              <a:rPr sz="3200" spc="5" dirty="0">
                <a:latin typeface="Calibri"/>
                <a:cs typeface="Calibri"/>
              </a:rPr>
              <a:t>chemical</a:t>
            </a:r>
            <a:r>
              <a:rPr sz="3200" spc="100" dirty="0">
                <a:latin typeface="Calibri"/>
                <a:cs typeface="Calibri"/>
              </a:rPr>
              <a:t> </a:t>
            </a:r>
            <a:r>
              <a:rPr sz="3200" spc="-10" dirty="0" smtClean="0">
                <a:latin typeface="Calibri"/>
                <a:cs typeface="Calibri"/>
              </a:rPr>
              <a:t>burn</a:t>
            </a:r>
            <a:r>
              <a:rPr lang="en-US" sz="3200" spc="-10" dirty="0" smtClean="0">
                <a:latin typeface="Calibri"/>
                <a:cs typeface="Calibri"/>
              </a:rPr>
              <a:t> </a:t>
            </a:r>
            <a:r>
              <a:rPr sz="3200" spc="-10" dirty="0" smtClean="0">
                <a:latin typeface="Calibri"/>
                <a:cs typeface="Calibri"/>
              </a:rPr>
              <a:t>superficial </a:t>
            </a:r>
            <a:r>
              <a:rPr sz="3200" spc="-5" dirty="0">
                <a:latin typeface="Calibri"/>
                <a:cs typeface="Calibri"/>
              </a:rPr>
              <a:t>appearance </a:t>
            </a:r>
            <a:r>
              <a:rPr sz="3200" spc="5" dirty="0">
                <a:latin typeface="Calibri"/>
                <a:cs typeface="Calibri"/>
              </a:rPr>
              <a:t>does </a:t>
            </a:r>
            <a:r>
              <a:rPr sz="3200" spc="10" dirty="0">
                <a:latin typeface="Calibri"/>
                <a:cs typeface="Calibri"/>
              </a:rPr>
              <a:t>not  </a:t>
            </a:r>
            <a:r>
              <a:rPr sz="3200" dirty="0">
                <a:latin typeface="Calibri"/>
                <a:cs typeface="Calibri"/>
              </a:rPr>
              <a:t>show </a:t>
            </a:r>
            <a:r>
              <a:rPr sz="3200" spc="-10" dirty="0">
                <a:latin typeface="Calibri"/>
                <a:cs typeface="Calibri"/>
              </a:rPr>
              <a:t>the </a:t>
            </a:r>
            <a:r>
              <a:rPr sz="3200" spc="-15" dirty="0">
                <a:latin typeface="Calibri"/>
                <a:cs typeface="Calibri"/>
              </a:rPr>
              <a:t>depth </a:t>
            </a:r>
            <a:r>
              <a:rPr sz="3200" spc="5" dirty="0" smtClean="0">
                <a:latin typeface="Calibri"/>
                <a:cs typeface="Calibri"/>
              </a:rPr>
              <a:t>and</a:t>
            </a:r>
            <a:r>
              <a:rPr lang="en-US" sz="3200" spc="5" dirty="0" smtClean="0">
                <a:latin typeface="Calibri"/>
                <a:cs typeface="Calibri"/>
              </a:rPr>
              <a:t> how much the</a:t>
            </a:r>
            <a:r>
              <a:rPr sz="3200" spc="5" dirty="0" smtClean="0">
                <a:latin typeface="Calibri"/>
                <a:cs typeface="Calibri"/>
              </a:rPr>
              <a:t> </a:t>
            </a:r>
            <a:r>
              <a:rPr sz="3200" spc="-10" dirty="0">
                <a:latin typeface="Calibri"/>
                <a:cs typeface="Calibri"/>
              </a:rPr>
              <a:t>underlying </a:t>
            </a:r>
            <a:r>
              <a:rPr sz="3200" spc="-20" dirty="0">
                <a:latin typeface="Calibri"/>
                <a:cs typeface="Calibri"/>
              </a:rPr>
              <a:t>tissues </a:t>
            </a:r>
            <a:r>
              <a:rPr sz="3200" spc="15" dirty="0">
                <a:latin typeface="Calibri"/>
                <a:cs typeface="Calibri"/>
              </a:rPr>
              <a:t>are</a:t>
            </a:r>
            <a:r>
              <a:rPr sz="3200" spc="-150" dirty="0">
                <a:latin typeface="Calibri"/>
                <a:cs typeface="Calibri"/>
              </a:rPr>
              <a:t> </a:t>
            </a:r>
            <a:r>
              <a:rPr sz="3200" spc="-10" dirty="0" smtClean="0">
                <a:latin typeface="Calibri"/>
                <a:cs typeface="Calibri"/>
              </a:rPr>
              <a:t>destroyed</a:t>
            </a:r>
            <a:endParaRPr sz="3200" dirty="0">
              <a:latin typeface="Calibri"/>
              <a:cs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81000"/>
            <a:ext cx="11197590" cy="5909310"/>
          </a:xfrm>
        </p:spPr>
        <p:txBody>
          <a:bodyPr/>
          <a:lstStyle/>
          <a:p>
            <a:endParaRPr lang="en-US" sz="3200" dirty="0"/>
          </a:p>
          <a:p>
            <a:r>
              <a:rPr lang="en-US" sz="3200" b="1" u="sng" dirty="0"/>
              <a:t>Medical management</a:t>
            </a:r>
            <a:endParaRPr lang="en-US" sz="3200" u="sng" dirty="0"/>
          </a:p>
          <a:p>
            <a:r>
              <a:rPr lang="en-US" sz="3200" dirty="0"/>
              <a:t>An emergency approach </a:t>
            </a:r>
            <a:endParaRPr lang="en-US" sz="3200" dirty="0" smtClean="0"/>
          </a:p>
          <a:p>
            <a:endParaRPr lang="en-US" sz="3200" dirty="0"/>
          </a:p>
          <a:p>
            <a:r>
              <a:rPr lang="en-US" sz="3200" dirty="0"/>
              <a:t>•Primary survey-</a:t>
            </a:r>
          </a:p>
          <a:p>
            <a:endParaRPr lang="en-US" sz="3200" dirty="0"/>
          </a:p>
          <a:p>
            <a:r>
              <a:rPr lang="en-US" sz="3200" dirty="0"/>
              <a:t>A  Airway</a:t>
            </a:r>
          </a:p>
          <a:p>
            <a:r>
              <a:rPr lang="en-US" sz="3200" dirty="0"/>
              <a:t>B  Breathing</a:t>
            </a:r>
          </a:p>
          <a:p>
            <a:r>
              <a:rPr lang="en-US" sz="3200" dirty="0"/>
              <a:t>C  Circulation</a:t>
            </a:r>
          </a:p>
          <a:p>
            <a:r>
              <a:rPr lang="en-US" sz="3200" dirty="0"/>
              <a:t>D  Disability</a:t>
            </a:r>
          </a:p>
          <a:p>
            <a:r>
              <a:rPr lang="en-US" sz="3200" dirty="0"/>
              <a:t>E   Exposure</a:t>
            </a:r>
          </a:p>
          <a:p>
            <a:r>
              <a:rPr lang="en-US" sz="3200" dirty="0"/>
              <a:t>F   Fluid resuscitation</a:t>
            </a:r>
          </a:p>
        </p:txBody>
      </p:sp>
    </p:spTree>
    <p:extLst>
      <p:ext uri="{BB962C8B-B14F-4D97-AF65-F5344CB8AC3E}">
        <p14:creationId xmlns:p14="http://schemas.microsoft.com/office/powerpoint/2010/main" val="20281549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152400"/>
            <a:ext cx="11353800" cy="6031395"/>
          </a:xfrm>
          <a:prstGeom prst="rect">
            <a:avLst/>
          </a:prstGeom>
        </p:spPr>
        <p:txBody>
          <a:bodyPr vert="horz" wrap="square" lIns="0" tIns="59690" rIns="0" bIns="0" rtlCol="0">
            <a:spAutoFit/>
          </a:bodyPr>
          <a:lstStyle/>
          <a:p>
            <a:pPr marL="241300" indent="-228600">
              <a:lnSpc>
                <a:spcPct val="100000"/>
              </a:lnSpc>
              <a:spcBef>
                <a:spcPts val="470"/>
              </a:spcBef>
              <a:buFont typeface="Arial"/>
              <a:buChar char="•"/>
              <a:tabLst>
                <a:tab pos="241300" algn="l"/>
              </a:tabLst>
            </a:pPr>
            <a:r>
              <a:rPr sz="3200" spc="5" dirty="0">
                <a:latin typeface="Calibri"/>
                <a:cs typeface="Calibri"/>
              </a:rPr>
              <a:t>Secondary </a:t>
            </a:r>
            <a:r>
              <a:rPr sz="3200" dirty="0">
                <a:latin typeface="Calibri"/>
                <a:cs typeface="Calibri"/>
              </a:rPr>
              <a:t>survey-mechanism </a:t>
            </a:r>
            <a:r>
              <a:rPr sz="3200" spc="25" dirty="0">
                <a:latin typeface="Calibri"/>
                <a:cs typeface="Calibri"/>
              </a:rPr>
              <a:t>of</a:t>
            </a:r>
            <a:r>
              <a:rPr sz="3200" spc="-155" dirty="0">
                <a:latin typeface="Calibri"/>
                <a:cs typeface="Calibri"/>
              </a:rPr>
              <a:t> </a:t>
            </a:r>
            <a:r>
              <a:rPr sz="3200" spc="-10" dirty="0">
                <a:latin typeface="Calibri"/>
                <a:cs typeface="Calibri"/>
              </a:rPr>
              <a:t>injury</a:t>
            </a:r>
            <a:endParaRPr sz="3200" dirty="0">
              <a:latin typeface="Calibri"/>
              <a:cs typeface="Calibri"/>
            </a:endParaRPr>
          </a:p>
          <a:p>
            <a:pPr marL="3138805" marR="5080" indent="-457200">
              <a:lnSpc>
                <a:spcPct val="111500"/>
              </a:lnSpc>
              <a:spcBef>
                <a:spcPts val="5"/>
              </a:spcBef>
              <a:buFont typeface="Arial" panose="020B0604020202020204" pitchFamily="34" charset="0"/>
              <a:buChar char="•"/>
            </a:pPr>
            <a:r>
              <a:rPr sz="3200" spc="5" dirty="0">
                <a:latin typeface="Calibri"/>
                <a:cs typeface="Calibri"/>
              </a:rPr>
              <a:t>Head </a:t>
            </a:r>
            <a:r>
              <a:rPr sz="3200" spc="-5" dirty="0">
                <a:latin typeface="Calibri"/>
                <a:cs typeface="Calibri"/>
              </a:rPr>
              <a:t>to </a:t>
            </a:r>
            <a:r>
              <a:rPr sz="3200" spc="10" dirty="0">
                <a:latin typeface="Calibri"/>
                <a:cs typeface="Calibri"/>
              </a:rPr>
              <a:t>toe </a:t>
            </a:r>
            <a:r>
              <a:rPr sz="3200" spc="-15" dirty="0">
                <a:latin typeface="Calibri"/>
                <a:cs typeface="Calibri"/>
              </a:rPr>
              <a:t>exam- All </a:t>
            </a:r>
            <a:r>
              <a:rPr sz="3200" spc="5" dirty="0">
                <a:latin typeface="Calibri"/>
                <a:cs typeface="Calibri"/>
              </a:rPr>
              <a:t>body </a:t>
            </a:r>
            <a:r>
              <a:rPr sz="3200" spc="-15" dirty="0">
                <a:latin typeface="Calibri"/>
                <a:cs typeface="Calibri"/>
              </a:rPr>
              <a:t>systems  </a:t>
            </a:r>
            <a:endParaRPr lang="en-US" sz="3200" spc="-15" dirty="0" smtClean="0">
              <a:latin typeface="Calibri"/>
              <a:cs typeface="Calibri"/>
            </a:endParaRPr>
          </a:p>
          <a:p>
            <a:pPr marL="3138805" marR="5080" indent="-457200">
              <a:lnSpc>
                <a:spcPct val="111500"/>
              </a:lnSpc>
              <a:spcBef>
                <a:spcPts val="5"/>
              </a:spcBef>
              <a:buFont typeface="Arial" panose="020B0604020202020204" pitchFamily="34" charset="0"/>
              <a:buChar char="•"/>
            </a:pPr>
            <a:r>
              <a:rPr sz="3200" spc="5" dirty="0" smtClean="0">
                <a:latin typeface="Calibri"/>
                <a:cs typeface="Calibri"/>
              </a:rPr>
              <a:t>B</a:t>
            </a:r>
            <a:r>
              <a:rPr lang="en-US" sz="3200" spc="5" dirty="0" smtClean="0">
                <a:latin typeface="Calibri"/>
                <a:cs typeface="Calibri"/>
              </a:rPr>
              <a:t>urnt surface area</a:t>
            </a:r>
            <a:endParaRPr sz="3200" dirty="0">
              <a:latin typeface="Calibri"/>
              <a:cs typeface="Calibri"/>
            </a:endParaRPr>
          </a:p>
          <a:p>
            <a:pPr marL="3138805" indent="-457200">
              <a:lnSpc>
                <a:spcPct val="100000"/>
              </a:lnSpc>
              <a:spcBef>
                <a:spcPts val="375"/>
              </a:spcBef>
              <a:buFont typeface="Arial" panose="020B0604020202020204" pitchFamily="34" charset="0"/>
              <a:buChar char="•"/>
            </a:pPr>
            <a:r>
              <a:rPr sz="3200" dirty="0">
                <a:latin typeface="Calibri"/>
                <a:cs typeface="Calibri"/>
              </a:rPr>
              <a:t>Burn wound</a:t>
            </a:r>
            <a:r>
              <a:rPr sz="3200" spc="260" dirty="0">
                <a:latin typeface="Calibri"/>
                <a:cs typeface="Calibri"/>
              </a:rPr>
              <a:t> </a:t>
            </a:r>
            <a:r>
              <a:rPr sz="3200" spc="-15" dirty="0" smtClean="0">
                <a:latin typeface="Calibri"/>
                <a:cs typeface="Calibri"/>
              </a:rPr>
              <a:t>depth</a:t>
            </a:r>
            <a:endParaRPr lang="en-US" sz="3200" spc="-15" dirty="0" smtClean="0">
              <a:latin typeface="Calibri"/>
              <a:cs typeface="Calibri"/>
            </a:endParaRPr>
          </a:p>
          <a:p>
            <a:pPr marL="3138805" indent="-457200">
              <a:lnSpc>
                <a:spcPct val="100000"/>
              </a:lnSpc>
              <a:spcBef>
                <a:spcPts val="375"/>
              </a:spcBef>
              <a:buFont typeface="Arial" panose="020B0604020202020204" pitchFamily="34" charset="0"/>
              <a:buChar char="•"/>
            </a:pPr>
            <a:endParaRPr sz="3200" dirty="0">
              <a:latin typeface="Calibri"/>
              <a:cs typeface="Calibri"/>
            </a:endParaRPr>
          </a:p>
          <a:p>
            <a:pPr marL="12700">
              <a:lnSpc>
                <a:spcPct val="100000"/>
              </a:lnSpc>
              <a:spcBef>
                <a:spcPts val="455"/>
              </a:spcBef>
            </a:pPr>
            <a:r>
              <a:rPr sz="3200" b="1" u="sng" spc="5" dirty="0">
                <a:latin typeface="Calibri"/>
                <a:cs typeface="Calibri"/>
              </a:rPr>
              <a:t>Investigations</a:t>
            </a:r>
            <a:endParaRPr sz="3200" u="sng" dirty="0">
              <a:latin typeface="Calibri"/>
              <a:cs typeface="Calibri"/>
            </a:endParaRPr>
          </a:p>
          <a:p>
            <a:pPr marL="241300" indent="-228600">
              <a:lnSpc>
                <a:spcPct val="100000"/>
              </a:lnSpc>
              <a:spcBef>
                <a:spcPts val="385"/>
              </a:spcBef>
              <a:buFont typeface="Arial"/>
              <a:buChar char="•"/>
              <a:tabLst>
                <a:tab pos="241300" algn="l"/>
              </a:tabLst>
            </a:pPr>
            <a:r>
              <a:rPr sz="3200" spc="15" dirty="0">
                <a:latin typeface="Calibri"/>
                <a:cs typeface="Calibri"/>
              </a:rPr>
              <a:t>Blood </a:t>
            </a:r>
            <a:r>
              <a:rPr sz="3200" spc="10" dirty="0">
                <a:latin typeface="Calibri"/>
                <a:cs typeface="Calibri"/>
              </a:rPr>
              <a:t>Gas</a:t>
            </a:r>
            <a:r>
              <a:rPr sz="3200" spc="90" dirty="0">
                <a:latin typeface="Calibri"/>
                <a:cs typeface="Calibri"/>
              </a:rPr>
              <a:t> </a:t>
            </a:r>
            <a:r>
              <a:rPr sz="3200" spc="-10" dirty="0">
                <a:latin typeface="Calibri"/>
                <a:cs typeface="Calibri"/>
              </a:rPr>
              <a:t>Analysis</a:t>
            </a:r>
            <a:endParaRPr sz="3200" dirty="0">
              <a:latin typeface="Calibri"/>
              <a:cs typeface="Calibri"/>
            </a:endParaRPr>
          </a:p>
          <a:p>
            <a:pPr marL="241300" indent="-228600">
              <a:lnSpc>
                <a:spcPct val="100000"/>
              </a:lnSpc>
              <a:spcBef>
                <a:spcPts val="380"/>
              </a:spcBef>
              <a:buFont typeface="Arial"/>
              <a:buChar char="•"/>
              <a:tabLst>
                <a:tab pos="241300" algn="l"/>
              </a:tabLst>
            </a:pPr>
            <a:r>
              <a:rPr sz="3200" spc="-20" dirty="0" smtClean="0">
                <a:latin typeface="Calibri"/>
                <a:cs typeface="Calibri"/>
              </a:rPr>
              <a:t>F/</a:t>
            </a:r>
            <a:r>
              <a:rPr lang="en-US" sz="3200" spc="-20" dirty="0" err="1" smtClean="0">
                <a:latin typeface="Calibri"/>
                <a:cs typeface="Calibri"/>
              </a:rPr>
              <a:t>hemogra</a:t>
            </a:r>
            <a:r>
              <a:rPr sz="3200" spc="-20" dirty="0" err="1" smtClean="0">
                <a:latin typeface="Calibri"/>
                <a:cs typeface="Calibri"/>
              </a:rPr>
              <a:t>m</a:t>
            </a:r>
            <a:endParaRPr sz="3200" dirty="0">
              <a:latin typeface="Calibri"/>
              <a:cs typeface="Calibri"/>
            </a:endParaRPr>
          </a:p>
          <a:p>
            <a:pPr marL="241300" indent="-228600">
              <a:lnSpc>
                <a:spcPct val="100000"/>
              </a:lnSpc>
              <a:spcBef>
                <a:spcPts val="380"/>
              </a:spcBef>
              <a:buFont typeface="Arial"/>
              <a:buChar char="•"/>
              <a:tabLst>
                <a:tab pos="241300" algn="l"/>
              </a:tabLst>
            </a:pPr>
            <a:r>
              <a:rPr sz="3200" dirty="0">
                <a:latin typeface="Calibri"/>
                <a:cs typeface="Calibri"/>
              </a:rPr>
              <a:t>Urea/Electrolytes/Creatinine</a:t>
            </a:r>
          </a:p>
          <a:p>
            <a:pPr marL="241300" indent="-228600">
              <a:lnSpc>
                <a:spcPct val="100000"/>
              </a:lnSpc>
              <a:spcBef>
                <a:spcPts val="380"/>
              </a:spcBef>
              <a:buFont typeface="Arial"/>
              <a:buChar char="•"/>
              <a:tabLst>
                <a:tab pos="241300" algn="l"/>
              </a:tabLst>
            </a:pPr>
            <a:r>
              <a:rPr sz="3200" spc="15" dirty="0" smtClean="0">
                <a:latin typeface="Calibri"/>
                <a:cs typeface="Calibri"/>
              </a:rPr>
              <a:t>LFTS</a:t>
            </a:r>
            <a:endParaRPr sz="3200" dirty="0">
              <a:latin typeface="Calibri"/>
              <a:cs typeface="Calibri"/>
            </a:endParaRPr>
          </a:p>
          <a:p>
            <a:pPr marL="241300" indent="-228600">
              <a:lnSpc>
                <a:spcPct val="100000"/>
              </a:lnSpc>
              <a:spcBef>
                <a:spcPts val="455"/>
              </a:spcBef>
              <a:buFont typeface="Arial"/>
              <a:buChar char="•"/>
              <a:tabLst>
                <a:tab pos="241300" algn="l"/>
              </a:tabLst>
            </a:pPr>
            <a:r>
              <a:rPr sz="3200" spc="-35" dirty="0">
                <a:latin typeface="Calibri"/>
                <a:cs typeface="Calibri"/>
              </a:rPr>
              <a:t>Total </a:t>
            </a:r>
            <a:r>
              <a:rPr sz="3200" spc="-10" dirty="0">
                <a:latin typeface="Calibri"/>
                <a:cs typeface="Calibri"/>
              </a:rPr>
              <a:t>Protein </a:t>
            </a:r>
            <a:r>
              <a:rPr sz="3200" spc="5" dirty="0">
                <a:latin typeface="Calibri"/>
                <a:cs typeface="Calibri"/>
              </a:rPr>
              <a:t>and</a:t>
            </a:r>
            <a:r>
              <a:rPr sz="3200" spc="250" dirty="0">
                <a:latin typeface="Calibri"/>
                <a:cs typeface="Calibri"/>
              </a:rPr>
              <a:t> </a:t>
            </a:r>
            <a:r>
              <a:rPr sz="3200" spc="-10" dirty="0">
                <a:latin typeface="Calibri"/>
                <a:cs typeface="Calibri"/>
              </a:rPr>
              <a:t>Albumin</a:t>
            </a:r>
            <a:endParaRPr sz="3200" dirty="0">
              <a:latin typeface="Calibri"/>
              <a:cs typeface="Calibri"/>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0"/>
            <a:ext cx="11582400" cy="6930742"/>
          </a:xfrm>
          <a:prstGeom prst="rect">
            <a:avLst/>
          </a:prstGeom>
        </p:spPr>
        <p:txBody>
          <a:bodyPr vert="horz" wrap="square" lIns="0" tIns="107314" rIns="0" bIns="0" rtlCol="0">
            <a:spAutoFit/>
          </a:bodyPr>
          <a:lstStyle/>
          <a:p>
            <a:pPr marL="12065">
              <a:lnSpc>
                <a:spcPct val="100000"/>
              </a:lnSpc>
              <a:spcBef>
                <a:spcPts val="844"/>
              </a:spcBef>
              <a:tabLst>
                <a:tab pos="241935" algn="l"/>
              </a:tabLst>
            </a:pPr>
            <a:r>
              <a:rPr lang="en-US" sz="3200" b="1" u="sng" spc="-15" dirty="0" smtClean="0">
                <a:latin typeface="Calibri"/>
                <a:cs typeface="Calibri"/>
              </a:rPr>
              <a:t>Treatment </a:t>
            </a:r>
          </a:p>
          <a:p>
            <a:pPr marL="241300" indent="-229235">
              <a:lnSpc>
                <a:spcPct val="100000"/>
              </a:lnSpc>
              <a:spcBef>
                <a:spcPts val="844"/>
              </a:spcBef>
              <a:buFont typeface="Arial"/>
              <a:buChar char="•"/>
              <a:tabLst>
                <a:tab pos="241935" algn="l"/>
              </a:tabLst>
            </a:pPr>
            <a:r>
              <a:rPr sz="3200" spc="-15" dirty="0" smtClean="0">
                <a:latin typeface="Calibri"/>
                <a:cs typeface="Calibri"/>
              </a:rPr>
              <a:t>Fluid</a:t>
            </a:r>
            <a:r>
              <a:rPr sz="3200" spc="160" dirty="0" smtClean="0">
                <a:latin typeface="Calibri"/>
                <a:cs typeface="Calibri"/>
              </a:rPr>
              <a:t> </a:t>
            </a:r>
            <a:r>
              <a:rPr sz="3200" spc="-10" dirty="0">
                <a:latin typeface="Calibri"/>
                <a:cs typeface="Calibri"/>
              </a:rPr>
              <a:t>resuscitation</a:t>
            </a:r>
            <a:endParaRPr sz="3200" dirty="0">
              <a:latin typeface="Calibri"/>
              <a:cs typeface="Calibri"/>
            </a:endParaRPr>
          </a:p>
          <a:p>
            <a:pPr marL="241300" indent="-229235">
              <a:lnSpc>
                <a:spcPct val="100000"/>
              </a:lnSpc>
              <a:spcBef>
                <a:spcPts val="755"/>
              </a:spcBef>
              <a:buFont typeface="Arial"/>
              <a:buChar char="•"/>
              <a:tabLst>
                <a:tab pos="241935" algn="l"/>
              </a:tabLst>
            </a:pPr>
            <a:r>
              <a:rPr sz="3200" spc="-20" dirty="0">
                <a:latin typeface="Calibri"/>
                <a:cs typeface="Calibri"/>
              </a:rPr>
              <a:t>Pain</a:t>
            </a:r>
            <a:r>
              <a:rPr sz="3200" spc="85" dirty="0">
                <a:latin typeface="Calibri"/>
                <a:cs typeface="Calibri"/>
              </a:rPr>
              <a:t> </a:t>
            </a:r>
            <a:r>
              <a:rPr sz="3200" dirty="0">
                <a:latin typeface="Calibri"/>
                <a:cs typeface="Calibri"/>
              </a:rPr>
              <a:t>mangement</a:t>
            </a:r>
          </a:p>
          <a:p>
            <a:pPr marL="241300" indent="-229235">
              <a:lnSpc>
                <a:spcPct val="100000"/>
              </a:lnSpc>
              <a:spcBef>
                <a:spcPts val="755"/>
              </a:spcBef>
              <a:buFont typeface="Arial"/>
              <a:buChar char="•"/>
              <a:tabLst>
                <a:tab pos="241935" algn="l"/>
              </a:tabLst>
            </a:pPr>
            <a:r>
              <a:rPr sz="3200" spc="-20" dirty="0">
                <a:latin typeface="Calibri"/>
                <a:cs typeface="Calibri"/>
              </a:rPr>
              <a:t>Wound</a:t>
            </a:r>
            <a:r>
              <a:rPr sz="3200" spc="160" dirty="0">
                <a:latin typeface="Calibri"/>
                <a:cs typeface="Calibri"/>
              </a:rPr>
              <a:t> </a:t>
            </a:r>
            <a:r>
              <a:rPr sz="3200" spc="5" dirty="0">
                <a:latin typeface="Calibri"/>
                <a:cs typeface="Calibri"/>
              </a:rPr>
              <a:t>management</a:t>
            </a:r>
            <a:endParaRPr sz="3200" dirty="0">
              <a:latin typeface="Calibri"/>
              <a:cs typeface="Calibri"/>
            </a:endParaRPr>
          </a:p>
          <a:p>
            <a:pPr marL="241300" indent="-229235">
              <a:lnSpc>
                <a:spcPct val="100000"/>
              </a:lnSpc>
              <a:spcBef>
                <a:spcPts val="680"/>
              </a:spcBef>
              <a:buFont typeface="Arial"/>
              <a:buChar char="•"/>
              <a:tabLst>
                <a:tab pos="241935" algn="l"/>
              </a:tabLst>
            </a:pPr>
            <a:r>
              <a:rPr sz="3200" spc="-10" dirty="0">
                <a:latin typeface="Calibri"/>
                <a:cs typeface="Calibri"/>
              </a:rPr>
              <a:t>Prophylactic</a:t>
            </a:r>
            <a:r>
              <a:rPr sz="3200" spc="215" dirty="0">
                <a:latin typeface="Calibri"/>
                <a:cs typeface="Calibri"/>
              </a:rPr>
              <a:t> </a:t>
            </a:r>
            <a:r>
              <a:rPr sz="3200" spc="-10" dirty="0" smtClean="0">
                <a:latin typeface="Calibri"/>
                <a:cs typeface="Calibri"/>
              </a:rPr>
              <a:t>antibiotics</a:t>
            </a:r>
            <a:endParaRPr lang="en-US" sz="3200" spc="-10" dirty="0">
              <a:latin typeface="Calibri"/>
              <a:cs typeface="Calibri"/>
            </a:endParaRPr>
          </a:p>
          <a:p>
            <a:pPr marL="241300" indent="-229235">
              <a:lnSpc>
                <a:spcPct val="100000"/>
              </a:lnSpc>
              <a:spcBef>
                <a:spcPts val="680"/>
              </a:spcBef>
              <a:buFont typeface="Arial"/>
              <a:buChar char="•"/>
              <a:tabLst>
                <a:tab pos="241935" algn="l"/>
              </a:tabLst>
            </a:pPr>
            <a:endParaRPr sz="2400" dirty="0">
              <a:latin typeface="Times New Roman"/>
              <a:cs typeface="Times New Roman"/>
            </a:endParaRPr>
          </a:p>
          <a:p>
            <a:pPr marL="12700">
              <a:lnSpc>
                <a:spcPct val="100000"/>
              </a:lnSpc>
            </a:pPr>
            <a:r>
              <a:rPr sz="3200" b="1" u="sng" spc="5" dirty="0">
                <a:latin typeface="Calibri"/>
                <a:cs typeface="Calibri"/>
              </a:rPr>
              <a:t>Nursing</a:t>
            </a:r>
            <a:r>
              <a:rPr sz="3200" b="1" u="sng" spc="85" dirty="0">
                <a:latin typeface="Calibri"/>
                <a:cs typeface="Calibri"/>
              </a:rPr>
              <a:t> </a:t>
            </a:r>
            <a:r>
              <a:rPr sz="3200" b="1" u="sng" spc="15" dirty="0" smtClean="0">
                <a:latin typeface="Calibri"/>
                <a:cs typeface="Calibri"/>
              </a:rPr>
              <a:t>management</a:t>
            </a:r>
            <a:r>
              <a:rPr lang="en-US" sz="3200" b="1" u="sng" spc="15" dirty="0" smtClean="0">
                <a:latin typeface="Calibri"/>
                <a:cs typeface="Calibri"/>
              </a:rPr>
              <a:t> (consider the following)</a:t>
            </a:r>
            <a:endParaRPr sz="3200" u="sng" dirty="0">
              <a:latin typeface="Calibri"/>
              <a:cs typeface="Calibri"/>
            </a:endParaRPr>
          </a:p>
          <a:p>
            <a:pPr marL="241300" indent="-229235">
              <a:lnSpc>
                <a:spcPct val="100000"/>
              </a:lnSpc>
              <a:spcBef>
                <a:spcPts val="680"/>
              </a:spcBef>
              <a:buFont typeface="Arial"/>
              <a:buChar char="•"/>
              <a:tabLst>
                <a:tab pos="241935" algn="l"/>
              </a:tabLst>
            </a:pPr>
            <a:r>
              <a:rPr lang="en-US" sz="3200" spc="-5" dirty="0" smtClean="0">
                <a:latin typeface="Calibri"/>
                <a:cs typeface="Calibri"/>
              </a:rPr>
              <a:t>Manage </a:t>
            </a:r>
            <a:r>
              <a:rPr sz="3200" dirty="0" smtClean="0">
                <a:latin typeface="Calibri"/>
                <a:cs typeface="Calibri"/>
              </a:rPr>
              <a:t>according </a:t>
            </a:r>
            <a:r>
              <a:rPr sz="3200" spc="-5" dirty="0">
                <a:latin typeface="Calibri"/>
                <a:cs typeface="Calibri"/>
              </a:rPr>
              <a:t>to </a:t>
            </a:r>
            <a:r>
              <a:rPr sz="3200" spc="-25" dirty="0">
                <a:latin typeface="Calibri"/>
                <a:cs typeface="Calibri"/>
              </a:rPr>
              <a:t>nursing</a:t>
            </a:r>
            <a:r>
              <a:rPr sz="3200" spc="290" dirty="0">
                <a:latin typeface="Calibri"/>
                <a:cs typeface="Calibri"/>
              </a:rPr>
              <a:t> </a:t>
            </a:r>
            <a:r>
              <a:rPr sz="3200" spc="-10" dirty="0" smtClean="0">
                <a:latin typeface="Calibri"/>
                <a:cs typeface="Calibri"/>
              </a:rPr>
              <a:t>assessment</a:t>
            </a:r>
            <a:r>
              <a:rPr lang="en-US" sz="3200" spc="-10" dirty="0" smtClean="0">
                <a:latin typeface="Calibri"/>
                <a:cs typeface="Calibri"/>
              </a:rPr>
              <a:t> (use nursing process)</a:t>
            </a:r>
            <a:endParaRPr sz="3200" dirty="0">
              <a:latin typeface="Calibri"/>
              <a:cs typeface="Calibri"/>
            </a:endParaRPr>
          </a:p>
          <a:p>
            <a:pPr marL="241300" indent="-229235">
              <a:lnSpc>
                <a:spcPct val="100000"/>
              </a:lnSpc>
              <a:spcBef>
                <a:spcPts val="755"/>
              </a:spcBef>
              <a:buFont typeface="Arial"/>
              <a:buChar char="•"/>
              <a:tabLst>
                <a:tab pos="241935" algn="l"/>
              </a:tabLst>
            </a:pPr>
            <a:r>
              <a:rPr lang="en-US" sz="3200" spc="5" dirty="0" smtClean="0">
                <a:latin typeface="Calibri"/>
                <a:cs typeface="Calibri"/>
              </a:rPr>
              <a:t>Assess </a:t>
            </a:r>
            <a:r>
              <a:rPr sz="3200" spc="5" dirty="0" smtClean="0">
                <a:latin typeface="Calibri"/>
                <a:cs typeface="Calibri"/>
              </a:rPr>
              <a:t>Level </a:t>
            </a:r>
            <a:r>
              <a:rPr sz="3200" spc="25" dirty="0">
                <a:latin typeface="Calibri"/>
                <a:cs typeface="Calibri"/>
              </a:rPr>
              <a:t>of</a:t>
            </a:r>
            <a:r>
              <a:rPr sz="3200" spc="-45" dirty="0">
                <a:latin typeface="Calibri"/>
                <a:cs typeface="Calibri"/>
              </a:rPr>
              <a:t> </a:t>
            </a:r>
            <a:r>
              <a:rPr sz="3200" spc="-10" dirty="0">
                <a:latin typeface="Calibri"/>
                <a:cs typeface="Calibri"/>
              </a:rPr>
              <a:t>injury</a:t>
            </a:r>
            <a:endParaRPr sz="3200" dirty="0">
              <a:latin typeface="Calibri"/>
              <a:cs typeface="Calibri"/>
            </a:endParaRPr>
          </a:p>
          <a:p>
            <a:pPr marL="241300" indent="-229235">
              <a:lnSpc>
                <a:spcPct val="100000"/>
              </a:lnSpc>
              <a:spcBef>
                <a:spcPts val="760"/>
              </a:spcBef>
              <a:buFont typeface="Arial"/>
              <a:buChar char="•"/>
              <a:tabLst>
                <a:tab pos="241935" algn="l"/>
              </a:tabLst>
            </a:pPr>
            <a:r>
              <a:rPr lang="en-US" sz="3200" spc="5" dirty="0">
                <a:cs typeface="Calibri"/>
              </a:rPr>
              <a:t>Assess </a:t>
            </a:r>
            <a:r>
              <a:rPr sz="3200" spc="5" dirty="0" smtClean="0">
                <a:latin typeface="Calibri"/>
                <a:cs typeface="Calibri"/>
              </a:rPr>
              <a:t>Level </a:t>
            </a:r>
            <a:r>
              <a:rPr sz="3200" spc="25" dirty="0">
                <a:latin typeface="Calibri"/>
                <a:cs typeface="Calibri"/>
              </a:rPr>
              <a:t>of</a:t>
            </a:r>
            <a:r>
              <a:rPr sz="3200" spc="-45" dirty="0">
                <a:latin typeface="Calibri"/>
                <a:cs typeface="Calibri"/>
              </a:rPr>
              <a:t> </a:t>
            </a:r>
            <a:r>
              <a:rPr sz="3200" spc="-5" dirty="0">
                <a:latin typeface="Calibri"/>
                <a:cs typeface="Calibri"/>
              </a:rPr>
              <a:t>consciousness</a:t>
            </a:r>
            <a:endParaRPr sz="3200" dirty="0">
              <a:latin typeface="Calibri"/>
              <a:cs typeface="Calibri"/>
            </a:endParaRPr>
          </a:p>
          <a:p>
            <a:pPr marL="241300" indent="-229235">
              <a:lnSpc>
                <a:spcPct val="100000"/>
              </a:lnSpc>
              <a:spcBef>
                <a:spcPts val="680"/>
              </a:spcBef>
              <a:buFont typeface="Arial"/>
              <a:buChar char="•"/>
              <a:tabLst>
                <a:tab pos="241935" algn="l"/>
              </a:tabLst>
            </a:pPr>
            <a:r>
              <a:rPr lang="en-US" sz="3200" spc="5" dirty="0">
                <a:cs typeface="Calibri"/>
              </a:rPr>
              <a:t>Assess </a:t>
            </a:r>
            <a:r>
              <a:rPr sz="3200" spc="-35" dirty="0" smtClean="0">
                <a:latin typeface="Calibri"/>
                <a:cs typeface="Calibri"/>
              </a:rPr>
              <a:t>Type </a:t>
            </a:r>
            <a:r>
              <a:rPr sz="3200" spc="25" dirty="0">
                <a:latin typeface="Calibri"/>
                <a:cs typeface="Calibri"/>
              </a:rPr>
              <a:t>of</a:t>
            </a:r>
            <a:r>
              <a:rPr sz="3200" spc="75" dirty="0">
                <a:latin typeface="Calibri"/>
                <a:cs typeface="Calibri"/>
              </a:rPr>
              <a:t> </a:t>
            </a:r>
            <a:r>
              <a:rPr sz="3200" spc="-10" dirty="0">
                <a:latin typeface="Calibri"/>
                <a:cs typeface="Calibri"/>
              </a:rPr>
              <a:t>burns</a:t>
            </a:r>
            <a:endParaRPr sz="3200" dirty="0">
              <a:latin typeface="Calibri"/>
              <a:cs typeface="Calibri"/>
            </a:endParaRPr>
          </a:p>
          <a:p>
            <a:pPr marL="241300" indent="-229235">
              <a:lnSpc>
                <a:spcPct val="100000"/>
              </a:lnSpc>
              <a:spcBef>
                <a:spcPts val="755"/>
              </a:spcBef>
              <a:buFont typeface="Arial"/>
              <a:buChar char="•"/>
              <a:tabLst>
                <a:tab pos="241935" algn="l"/>
              </a:tabLst>
            </a:pPr>
            <a:r>
              <a:rPr sz="3200" spc="-20" dirty="0">
                <a:latin typeface="Calibri"/>
                <a:cs typeface="Calibri"/>
              </a:rPr>
              <a:t>Pain</a:t>
            </a:r>
            <a:r>
              <a:rPr sz="3200" spc="85" dirty="0">
                <a:latin typeface="Calibri"/>
                <a:cs typeface="Calibri"/>
              </a:rPr>
              <a:t> </a:t>
            </a:r>
            <a:r>
              <a:rPr sz="3200" spc="-15" dirty="0">
                <a:latin typeface="Calibri"/>
                <a:cs typeface="Calibri"/>
              </a:rPr>
              <a:t>asssessment</a:t>
            </a:r>
            <a:endParaRPr sz="3200" dirty="0">
              <a:latin typeface="Calibri"/>
              <a:cs typeface="Calibri"/>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127</a:t>
            </a:fld>
            <a:endParaRPr dirty="0"/>
          </a:p>
        </p:txBody>
      </p:sp>
      <p:sp>
        <p:nvSpPr>
          <p:cNvPr id="3" name="object 3"/>
          <p:cNvSpPr txBox="1"/>
          <p:nvPr/>
        </p:nvSpPr>
        <p:spPr>
          <a:xfrm>
            <a:off x="406400" y="304801"/>
            <a:ext cx="11379200" cy="5084084"/>
          </a:xfrm>
          <a:prstGeom prst="rect">
            <a:avLst/>
          </a:prstGeom>
        </p:spPr>
        <p:txBody>
          <a:bodyPr vert="horz" wrap="square" lIns="0" tIns="56515" rIns="0" bIns="0" rtlCol="0">
            <a:spAutoFit/>
          </a:bodyPr>
          <a:lstStyle/>
          <a:p>
            <a:pPr marL="12700">
              <a:lnSpc>
                <a:spcPct val="100000"/>
              </a:lnSpc>
              <a:spcBef>
                <a:spcPts val="445"/>
              </a:spcBef>
            </a:pPr>
            <a:r>
              <a:rPr lang="en-US" sz="3200" b="1" u="sng" dirty="0" smtClean="0">
                <a:latin typeface="Arial"/>
                <a:cs typeface="Arial"/>
              </a:rPr>
              <a:t>Fluid resuscitation </a:t>
            </a:r>
          </a:p>
          <a:p>
            <a:pPr marL="12700">
              <a:lnSpc>
                <a:spcPct val="100000"/>
              </a:lnSpc>
              <a:spcBef>
                <a:spcPts val="445"/>
              </a:spcBef>
            </a:pPr>
            <a:endParaRPr sz="3200" dirty="0">
              <a:latin typeface="Arial"/>
              <a:cs typeface="Arial"/>
            </a:endParaRPr>
          </a:p>
          <a:p>
            <a:pPr marL="12700" marR="224154">
              <a:lnSpc>
                <a:spcPct val="100000"/>
              </a:lnSpc>
              <a:spcBef>
                <a:spcPts val="234"/>
              </a:spcBef>
              <a:buSzPct val="95833"/>
              <a:buFont typeface="Wingdings"/>
              <a:buChar char=""/>
              <a:tabLst>
                <a:tab pos="255904" algn="l"/>
              </a:tabLst>
            </a:pPr>
            <a:r>
              <a:rPr lang="en-US" sz="3200" spc="-5" dirty="0" smtClean="0">
                <a:latin typeface="Calibri"/>
                <a:cs typeface="Calibri"/>
              </a:rPr>
              <a:t>IV</a:t>
            </a:r>
            <a:r>
              <a:rPr sz="3200" spc="-5" dirty="0" smtClean="0">
                <a:latin typeface="Calibri"/>
                <a:cs typeface="Calibri"/>
              </a:rPr>
              <a:t> </a:t>
            </a:r>
            <a:r>
              <a:rPr sz="3200" spc="-10" dirty="0">
                <a:latin typeface="Calibri"/>
                <a:cs typeface="Calibri"/>
              </a:rPr>
              <a:t>volume must </a:t>
            </a:r>
            <a:r>
              <a:rPr sz="3200" spc="-5" dirty="0">
                <a:latin typeface="Calibri"/>
                <a:cs typeface="Calibri"/>
              </a:rPr>
              <a:t>be maintained </a:t>
            </a:r>
            <a:r>
              <a:rPr sz="3200" spc="-10" dirty="0">
                <a:latin typeface="Calibri"/>
                <a:cs typeface="Calibri"/>
              </a:rPr>
              <a:t>following </a:t>
            </a:r>
            <a:r>
              <a:rPr sz="3200" dirty="0">
                <a:latin typeface="Calibri"/>
                <a:cs typeface="Calibri"/>
              </a:rPr>
              <a:t>a </a:t>
            </a:r>
            <a:r>
              <a:rPr sz="3200" spc="-5" dirty="0">
                <a:latin typeface="Calibri"/>
                <a:cs typeface="Calibri"/>
              </a:rPr>
              <a:t>burn </a:t>
            </a:r>
            <a:r>
              <a:rPr sz="3200" dirty="0">
                <a:latin typeface="Calibri"/>
                <a:cs typeface="Calibri"/>
              </a:rPr>
              <a:t>in </a:t>
            </a:r>
            <a:r>
              <a:rPr sz="3200" spc="-15" dirty="0">
                <a:latin typeface="Calibri"/>
                <a:cs typeface="Calibri"/>
              </a:rPr>
              <a:t>order to  </a:t>
            </a:r>
            <a:r>
              <a:rPr sz="3200" spc="-10" dirty="0">
                <a:latin typeface="Calibri"/>
                <a:cs typeface="Calibri"/>
              </a:rPr>
              <a:t>provide sufficient </a:t>
            </a:r>
            <a:r>
              <a:rPr sz="3200" spc="-5" dirty="0">
                <a:latin typeface="Calibri"/>
                <a:cs typeface="Calibri"/>
              </a:rPr>
              <a:t>circulation </a:t>
            </a:r>
            <a:r>
              <a:rPr sz="3200" spc="-15" dirty="0">
                <a:latin typeface="Calibri"/>
                <a:cs typeface="Calibri"/>
              </a:rPr>
              <a:t>to </a:t>
            </a:r>
            <a:r>
              <a:rPr sz="3200" spc="-5" dirty="0">
                <a:latin typeface="Calibri"/>
                <a:cs typeface="Calibri"/>
              </a:rPr>
              <a:t>perfuse not only </a:t>
            </a:r>
            <a:r>
              <a:rPr sz="3200" dirty="0">
                <a:latin typeface="Calibri"/>
                <a:cs typeface="Calibri"/>
              </a:rPr>
              <a:t>the </a:t>
            </a:r>
            <a:r>
              <a:rPr sz="3200" spc="-20" dirty="0">
                <a:latin typeface="Calibri"/>
                <a:cs typeface="Calibri"/>
              </a:rPr>
              <a:t>organs </a:t>
            </a:r>
            <a:r>
              <a:rPr sz="3200" spc="-5" dirty="0">
                <a:latin typeface="Calibri"/>
                <a:cs typeface="Calibri"/>
              </a:rPr>
              <a:t>but  </a:t>
            </a:r>
            <a:r>
              <a:rPr sz="3200" dirty="0">
                <a:latin typeface="Calibri"/>
                <a:cs typeface="Calibri"/>
              </a:rPr>
              <a:t>also the </a:t>
            </a:r>
            <a:r>
              <a:rPr sz="3200" spc="-5" dirty="0">
                <a:latin typeface="Calibri"/>
                <a:cs typeface="Calibri"/>
              </a:rPr>
              <a:t>peripheral </a:t>
            </a:r>
            <a:r>
              <a:rPr sz="3200" dirty="0">
                <a:latin typeface="Calibri"/>
                <a:cs typeface="Calibri"/>
              </a:rPr>
              <a:t>tissues</a:t>
            </a:r>
            <a:r>
              <a:rPr sz="3200" dirty="0" smtClean="0">
                <a:latin typeface="Calibri"/>
                <a:cs typeface="Calibri"/>
              </a:rPr>
              <a:t>,</a:t>
            </a:r>
            <a:r>
              <a:rPr lang="en-US" sz="3200" dirty="0" smtClean="0">
                <a:latin typeface="Calibri"/>
                <a:cs typeface="Calibri"/>
              </a:rPr>
              <a:t> </a:t>
            </a:r>
            <a:r>
              <a:rPr sz="3200" dirty="0" smtClean="0">
                <a:latin typeface="Calibri"/>
                <a:cs typeface="Calibri"/>
              </a:rPr>
              <a:t>especially </a:t>
            </a:r>
            <a:r>
              <a:rPr sz="3200" spc="-10" dirty="0">
                <a:latin typeface="Calibri"/>
                <a:cs typeface="Calibri"/>
              </a:rPr>
              <a:t>damaged</a:t>
            </a:r>
            <a:r>
              <a:rPr sz="3200" spc="-45" dirty="0">
                <a:latin typeface="Calibri"/>
                <a:cs typeface="Calibri"/>
              </a:rPr>
              <a:t> </a:t>
            </a:r>
            <a:r>
              <a:rPr sz="3200" spc="-5" dirty="0" smtClean="0">
                <a:latin typeface="Calibri"/>
                <a:cs typeface="Calibri"/>
              </a:rPr>
              <a:t>skin</a:t>
            </a:r>
            <a:endParaRPr lang="en-US" sz="3200" spc="-5" dirty="0" smtClean="0">
              <a:latin typeface="Calibri"/>
              <a:cs typeface="Calibri"/>
            </a:endParaRPr>
          </a:p>
          <a:p>
            <a:pPr marL="12700" marR="224154">
              <a:lnSpc>
                <a:spcPct val="100000"/>
              </a:lnSpc>
              <a:spcBef>
                <a:spcPts val="234"/>
              </a:spcBef>
              <a:buSzPct val="95833"/>
              <a:buFont typeface="Wingdings"/>
              <a:buChar char=""/>
              <a:tabLst>
                <a:tab pos="255904" algn="l"/>
              </a:tabLst>
            </a:pPr>
            <a:endParaRPr sz="3200" dirty="0">
              <a:latin typeface="Calibri"/>
              <a:cs typeface="Calibri"/>
            </a:endParaRPr>
          </a:p>
          <a:p>
            <a:pPr marL="255270" indent="-243204">
              <a:lnSpc>
                <a:spcPct val="100000"/>
              </a:lnSpc>
              <a:buSzPct val="95833"/>
              <a:buFont typeface="Wingdings"/>
              <a:buChar char=""/>
              <a:tabLst>
                <a:tab pos="255904" algn="l"/>
              </a:tabLst>
            </a:pPr>
            <a:r>
              <a:rPr sz="3200" dirty="0">
                <a:latin typeface="Calibri"/>
                <a:cs typeface="Calibri"/>
              </a:rPr>
              <a:t>Iv </a:t>
            </a:r>
            <a:r>
              <a:rPr sz="3200" spc="-10" dirty="0">
                <a:latin typeface="Calibri"/>
                <a:cs typeface="Calibri"/>
              </a:rPr>
              <a:t>resuscitation </a:t>
            </a:r>
            <a:r>
              <a:rPr sz="3200" dirty="0">
                <a:latin typeface="Calibri"/>
                <a:cs typeface="Calibri"/>
              </a:rPr>
              <a:t>is </a:t>
            </a:r>
            <a:r>
              <a:rPr sz="3200" spc="-10" dirty="0">
                <a:latin typeface="Calibri"/>
                <a:cs typeface="Calibri"/>
              </a:rPr>
              <a:t>appropriate </a:t>
            </a:r>
            <a:r>
              <a:rPr sz="3200" spc="-20" dirty="0">
                <a:latin typeface="Calibri"/>
                <a:cs typeface="Calibri"/>
              </a:rPr>
              <a:t>for any </a:t>
            </a:r>
            <a:r>
              <a:rPr sz="3200" dirty="0">
                <a:latin typeface="Calibri"/>
                <a:cs typeface="Calibri"/>
              </a:rPr>
              <a:t>child with a </a:t>
            </a:r>
            <a:r>
              <a:rPr sz="3200" spc="-5" dirty="0">
                <a:latin typeface="Calibri"/>
                <a:cs typeface="Calibri"/>
              </a:rPr>
              <a:t>burn</a:t>
            </a:r>
            <a:r>
              <a:rPr sz="3200" spc="-25" dirty="0">
                <a:latin typeface="Calibri"/>
                <a:cs typeface="Calibri"/>
              </a:rPr>
              <a:t> </a:t>
            </a:r>
            <a:r>
              <a:rPr sz="3200" spc="-15" dirty="0">
                <a:latin typeface="Calibri"/>
                <a:cs typeface="Calibri"/>
              </a:rPr>
              <a:t>greater</a:t>
            </a:r>
            <a:endParaRPr sz="3200" dirty="0">
              <a:latin typeface="Calibri"/>
              <a:cs typeface="Calibri"/>
            </a:endParaRPr>
          </a:p>
          <a:p>
            <a:pPr marL="12700">
              <a:lnSpc>
                <a:spcPct val="100000"/>
              </a:lnSpc>
            </a:pPr>
            <a:r>
              <a:rPr sz="3200" spc="-5" dirty="0">
                <a:latin typeface="Calibri"/>
                <a:cs typeface="Calibri"/>
              </a:rPr>
              <a:t>Then 10% </a:t>
            </a:r>
            <a:r>
              <a:rPr sz="3200" dirty="0">
                <a:latin typeface="Calibri"/>
                <a:cs typeface="Calibri"/>
              </a:rPr>
              <a:t>and </a:t>
            </a:r>
            <a:r>
              <a:rPr sz="3200" spc="-15" dirty="0">
                <a:latin typeface="Calibri"/>
                <a:cs typeface="Calibri"/>
              </a:rPr>
              <a:t>15</a:t>
            </a:r>
            <a:r>
              <a:rPr sz="3200" spc="-15" dirty="0" smtClean="0">
                <a:latin typeface="Calibri"/>
                <a:cs typeface="Calibri"/>
              </a:rPr>
              <a:t>%</a:t>
            </a:r>
            <a:r>
              <a:rPr lang="en-US" sz="3200" spc="-15" dirty="0" smtClean="0">
                <a:latin typeface="Calibri"/>
                <a:cs typeface="Calibri"/>
              </a:rPr>
              <a:t> </a:t>
            </a:r>
            <a:r>
              <a:rPr sz="3200" spc="-15" dirty="0" smtClean="0">
                <a:latin typeface="Calibri"/>
                <a:cs typeface="Calibri"/>
              </a:rPr>
              <a:t>for </a:t>
            </a:r>
            <a:r>
              <a:rPr sz="3200" spc="-10" dirty="0">
                <a:latin typeface="Calibri"/>
                <a:cs typeface="Calibri"/>
              </a:rPr>
              <a:t>TBSA </a:t>
            </a:r>
            <a:r>
              <a:rPr sz="3200" spc="-20" dirty="0">
                <a:latin typeface="Calibri"/>
                <a:cs typeface="Calibri"/>
              </a:rPr>
              <a:t>for</a:t>
            </a:r>
            <a:r>
              <a:rPr sz="3200" spc="-5" dirty="0">
                <a:latin typeface="Calibri"/>
                <a:cs typeface="Calibri"/>
              </a:rPr>
              <a:t> </a:t>
            </a:r>
            <a:r>
              <a:rPr sz="3200" dirty="0" smtClean="0">
                <a:latin typeface="Calibri"/>
                <a:cs typeface="Calibri"/>
              </a:rPr>
              <a:t>adults</a:t>
            </a:r>
            <a:endParaRPr lang="en-US" sz="3200" dirty="0" smtClean="0">
              <a:latin typeface="Calibri"/>
              <a:cs typeface="Calibri"/>
            </a:endParaRPr>
          </a:p>
          <a:p>
            <a:pPr marL="12700">
              <a:lnSpc>
                <a:spcPct val="100000"/>
              </a:lnSpc>
            </a:pPr>
            <a:endParaRPr sz="3200" dirty="0">
              <a:latin typeface="Calibri"/>
              <a:cs typeface="Calibri"/>
            </a:endParaRPr>
          </a:p>
          <a:p>
            <a:pPr marL="255270" indent="-243204">
              <a:lnSpc>
                <a:spcPct val="100000"/>
              </a:lnSpc>
              <a:buSzPct val="95833"/>
              <a:buFont typeface="Wingdings"/>
              <a:buChar char=""/>
              <a:tabLst>
                <a:tab pos="255904" algn="l"/>
              </a:tabLst>
            </a:pPr>
            <a:r>
              <a:rPr sz="3200" spc="-10" dirty="0" smtClean="0">
                <a:latin typeface="Calibri"/>
                <a:cs typeface="Calibri"/>
              </a:rPr>
              <a:t>Most </a:t>
            </a:r>
            <a:r>
              <a:rPr sz="3200" spc="-10" dirty="0">
                <a:latin typeface="Calibri"/>
                <a:cs typeface="Calibri"/>
              </a:rPr>
              <a:t>common </a:t>
            </a:r>
            <a:r>
              <a:rPr sz="3200" spc="-5" dirty="0">
                <a:latin typeface="Calibri"/>
                <a:cs typeface="Calibri"/>
              </a:rPr>
              <a:t>fluid used </a:t>
            </a:r>
            <a:r>
              <a:rPr sz="3200" dirty="0">
                <a:latin typeface="Calibri"/>
                <a:cs typeface="Calibri"/>
              </a:rPr>
              <a:t>is </a:t>
            </a:r>
            <a:r>
              <a:rPr sz="3200" b="1" spc="5" dirty="0" smtClean="0">
                <a:latin typeface="Arial"/>
                <a:cs typeface="Arial"/>
              </a:rPr>
              <a:t>ringer</a:t>
            </a:r>
            <a:r>
              <a:rPr lang="en-US" sz="3200" b="1" spc="5" dirty="0" smtClean="0">
                <a:latin typeface="Arial"/>
                <a:cs typeface="Arial"/>
              </a:rPr>
              <a:t>‘s</a:t>
            </a:r>
            <a:r>
              <a:rPr sz="3200" b="1" spc="5" dirty="0" smtClean="0">
                <a:latin typeface="Arial"/>
                <a:cs typeface="Arial"/>
              </a:rPr>
              <a:t> </a:t>
            </a:r>
            <a:r>
              <a:rPr sz="3200" b="1" dirty="0">
                <a:latin typeface="Arial"/>
                <a:cs typeface="Arial"/>
              </a:rPr>
              <a:t>lactate</a:t>
            </a:r>
            <a:endParaRPr sz="3200" dirty="0">
              <a:latin typeface="Arial"/>
              <a:cs typeface="Arial"/>
            </a:endParaRPr>
          </a:p>
        </p:txBody>
      </p:sp>
    </p:spTree>
    <p:extLst>
      <p:ext uri="{BB962C8B-B14F-4D97-AF65-F5344CB8AC3E}">
        <p14:creationId xmlns:p14="http://schemas.microsoft.com/office/powerpoint/2010/main" val="22709712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7640" y="304801"/>
            <a:ext cx="11006359" cy="6160661"/>
          </a:xfrm>
          <a:prstGeom prst="rect">
            <a:avLst/>
          </a:prstGeom>
        </p:spPr>
        <p:txBody>
          <a:bodyPr vert="horz" wrap="square" lIns="0" tIns="12700" rIns="0" bIns="0" rtlCol="0">
            <a:spAutoFit/>
          </a:bodyPr>
          <a:lstStyle/>
          <a:p>
            <a:pPr marL="12700" marR="5080">
              <a:lnSpc>
                <a:spcPct val="100000"/>
              </a:lnSpc>
              <a:spcBef>
                <a:spcPts val="100"/>
              </a:spcBef>
              <a:buSzPct val="95833"/>
              <a:buFont typeface="Wingdings"/>
              <a:buChar char=""/>
              <a:tabLst>
                <a:tab pos="255904" algn="l"/>
              </a:tabLst>
            </a:pPr>
            <a:r>
              <a:rPr sz="3200" spc="-5" dirty="0">
                <a:cs typeface="Calibri"/>
              </a:rPr>
              <a:t>Fluid </a:t>
            </a:r>
            <a:r>
              <a:rPr sz="3200" spc="-10" dirty="0">
                <a:cs typeface="Calibri"/>
              </a:rPr>
              <a:t>volume </a:t>
            </a:r>
            <a:r>
              <a:rPr sz="3200" dirty="0">
                <a:cs typeface="Calibri"/>
              </a:rPr>
              <a:t>is </a:t>
            </a:r>
            <a:r>
              <a:rPr sz="3200" spc="-10" dirty="0">
                <a:cs typeface="Calibri"/>
              </a:rPr>
              <a:t>relatively </a:t>
            </a:r>
            <a:r>
              <a:rPr sz="3200" spc="-15" dirty="0">
                <a:cs typeface="Calibri"/>
              </a:rPr>
              <a:t>constant </a:t>
            </a:r>
            <a:r>
              <a:rPr sz="3200" dirty="0">
                <a:cs typeface="Calibri"/>
              </a:rPr>
              <a:t>in </a:t>
            </a:r>
            <a:r>
              <a:rPr sz="3200" spc="-10" dirty="0">
                <a:cs typeface="Calibri"/>
              </a:rPr>
              <a:t>proportion </a:t>
            </a:r>
            <a:r>
              <a:rPr sz="3200" spc="-15" dirty="0">
                <a:cs typeface="Calibri"/>
              </a:rPr>
              <a:t>to </a:t>
            </a:r>
            <a:r>
              <a:rPr sz="3200" dirty="0">
                <a:cs typeface="Calibri"/>
              </a:rPr>
              <a:t>the </a:t>
            </a:r>
            <a:r>
              <a:rPr sz="3200" spc="-10" dirty="0">
                <a:cs typeface="Calibri"/>
              </a:rPr>
              <a:t>area  </a:t>
            </a:r>
            <a:r>
              <a:rPr sz="3200" spc="-5" dirty="0">
                <a:cs typeface="Calibri"/>
              </a:rPr>
              <a:t>Of body </a:t>
            </a:r>
            <a:r>
              <a:rPr sz="3200" spc="-5" dirty="0" smtClean="0">
                <a:cs typeface="Calibri"/>
              </a:rPr>
              <a:t>burned</a:t>
            </a:r>
            <a:r>
              <a:rPr lang="en-US" sz="3200" spc="-5" dirty="0" smtClean="0">
                <a:cs typeface="Calibri"/>
              </a:rPr>
              <a:t>. T</a:t>
            </a:r>
            <a:r>
              <a:rPr sz="3200" spc="-20" dirty="0" smtClean="0">
                <a:cs typeface="Calibri"/>
              </a:rPr>
              <a:t>herefore </a:t>
            </a:r>
            <a:r>
              <a:rPr sz="3200" spc="-5" dirty="0">
                <a:cs typeface="Calibri"/>
              </a:rPr>
              <a:t>there </a:t>
            </a:r>
            <a:r>
              <a:rPr sz="3200" spc="-10" dirty="0">
                <a:cs typeface="Calibri"/>
              </a:rPr>
              <a:t>are </a:t>
            </a:r>
            <a:r>
              <a:rPr sz="3200" spc="-15" dirty="0" smtClean="0">
                <a:cs typeface="Calibri"/>
              </a:rPr>
              <a:t>formula</a:t>
            </a:r>
            <a:r>
              <a:rPr lang="en-US" sz="3200" spc="-15" dirty="0" smtClean="0">
                <a:cs typeface="Calibri"/>
              </a:rPr>
              <a:t>e</a:t>
            </a:r>
            <a:r>
              <a:rPr sz="3200" spc="-15" dirty="0" smtClean="0">
                <a:cs typeface="Calibri"/>
              </a:rPr>
              <a:t> </a:t>
            </a:r>
            <a:r>
              <a:rPr sz="3200" spc="-5" dirty="0">
                <a:cs typeface="Calibri"/>
              </a:rPr>
              <a:t>that </a:t>
            </a:r>
            <a:r>
              <a:rPr sz="3200" spc="-10" dirty="0">
                <a:cs typeface="Calibri"/>
              </a:rPr>
              <a:t>calculate  </a:t>
            </a:r>
            <a:r>
              <a:rPr lang="en-US" sz="3200" spc="-5" dirty="0">
                <a:cs typeface="Calibri"/>
              </a:rPr>
              <a:t>t</a:t>
            </a:r>
            <a:r>
              <a:rPr sz="3200" spc="-5" dirty="0" smtClean="0">
                <a:cs typeface="Calibri"/>
              </a:rPr>
              <a:t>he </a:t>
            </a:r>
            <a:r>
              <a:rPr sz="3200" spc="-15" dirty="0">
                <a:cs typeface="Calibri"/>
              </a:rPr>
              <a:t>approximate </a:t>
            </a:r>
            <a:r>
              <a:rPr sz="3200" spc="-10" dirty="0">
                <a:cs typeface="Calibri"/>
              </a:rPr>
              <a:t>volume </a:t>
            </a:r>
            <a:r>
              <a:rPr sz="3200" spc="-5" dirty="0">
                <a:cs typeface="Calibri"/>
              </a:rPr>
              <a:t>of fluid </a:t>
            </a:r>
            <a:r>
              <a:rPr sz="3200" dirty="0">
                <a:cs typeface="Calibri"/>
              </a:rPr>
              <a:t>needed </a:t>
            </a:r>
            <a:r>
              <a:rPr sz="3200" spc="-20" dirty="0">
                <a:cs typeface="Calibri"/>
              </a:rPr>
              <a:t>for </a:t>
            </a:r>
            <a:r>
              <a:rPr sz="3200" dirty="0">
                <a:cs typeface="Calibri"/>
              </a:rPr>
              <a:t>the </a:t>
            </a:r>
            <a:r>
              <a:rPr sz="3200" spc="-10" dirty="0">
                <a:cs typeface="Calibri"/>
              </a:rPr>
              <a:t>pt </a:t>
            </a:r>
            <a:r>
              <a:rPr sz="3200" spc="-5" dirty="0">
                <a:cs typeface="Calibri"/>
              </a:rPr>
              <a:t>of </a:t>
            </a:r>
            <a:r>
              <a:rPr sz="3200" dirty="0">
                <a:cs typeface="Calibri"/>
              </a:rPr>
              <a:t>a </a:t>
            </a:r>
            <a:r>
              <a:rPr sz="3200" spc="-5" dirty="0">
                <a:cs typeface="Calibri"/>
              </a:rPr>
              <a:t>given  </a:t>
            </a:r>
            <a:r>
              <a:rPr sz="3200" dirty="0">
                <a:cs typeface="Calibri"/>
              </a:rPr>
              <a:t>Body </a:t>
            </a:r>
            <a:r>
              <a:rPr sz="3200" spc="-10" dirty="0">
                <a:cs typeface="Calibri"/>
              </a:rPr>
              <a:t>weight </a:t>
            </a:r>
            <a:r>
              <a:rPr sz="3200" dirty="0">
                <a:cs typeface="Calibri"/>
              </a:rPr>
              <a:t>with a </a:t>
            </a:r>
            <a:r>
              <a:rPr sz="3200" spc="-10" dirty="0">
                <a:cs typeface="Calibri"/>
              </a:rPr>
              <a:t>given </a:t>
            </a:r>
            <a:r>
              <a:rPr sz="3200" spc="-5" dirty="0" smtClean="0">
                <a:cs typeface="Calibri"/>
              </a:rPr>
              <a:t>% </a:t>
            </a:r>
            <a:r>
              <a:rPr sz="3200" spc="-5" dirty="0">
                <a:cs typeface="Calibri"/>
              </a:rPr>
              <a:t>of </a:t>
            </a:r>
            <a:r>
              <a:rPr sz="3200" dirty="0">
                <a:cs typeface="Calibri"/>
              </a:rPr>
              <a:t>the </a:t>
            </a:r>
            <a:r>
              <a:rPr sz="3200" spc="-5" dirty="0">
                <a:cs typeface="Calibri"/>
              </a:rPr>
              <a:t>body</a:t>
            </a:r>
            <a:r>
              <a:rPr sz="3200" spc="-10" dirty="0">
                <a:cs typeface="Calibri"/>
              </a:rPr>
              <a:t> </a:t>
            </a:r>
            <a:r>
              <a:rPr sz="3200" spc="-5" dirty="0" smtClean="0">
                <a:cs typeface="Calibri"/>
              </a:rPr>
              <a:t>burned</a:t>
            </a:r>
            <a:endParaRPr lang="en-US" sz="3200" spc="-5" dirty="0" smtClean="0">
              <a:cs typeface="Calibri"/>
            </a:endParaRPr>
          </a:p>
          <a:p>
            <a:pPr marL="12700" marR="5080">
              <a:lnSpc>
                <a:spcPct val="100000"/>
              </a:lnSpc>
              <a:spcBef>
                <a:spcPts val="100"/>
              </a:spcBef>
              <a:buSzPct val="95833"/>
              <a:buFont typeface="Wingdings"/>
              <a:buChar char=""/>
              <a:tabLst>
                <a:tab pos="255904" algn="l"/>
              </a:tabLst>
            </a:pPr>
            <a:endParaRPr sz="3200" dirty="0">
              <a:cs typeface="Calibri"/>
            </a:endParaRPr>
          </a:p>
          <a:p>
            <a:pPr marL="153035" indent="-140970">
              <a:lnSpc>
                <a:spcPts val="2785"/>
              </a:lnSpc>
              <a:buSzPct val="95833"/>
              <a:buFont typeface="Wingdings"/>
              <a:buChar char=""/>
              <a:tabLst>
                <a:tab pos="153670" algn="l"/>
              </a:tabLst>
            </a:pPr>
            <a:r>
              <a:rPr sz="3200" b="1" u="sng" dirty="0">
                <a:cs typeface="Arial"/>
              </a:rPr>
              <a:t>Formulas to calculate the fluid </a:t>
            </a:r>
            <a:r>
              <a:rPr sz="3200" b="1" u="sng" dirty="0" smtClean="0">
                <a:cs typeface="Arial"/>
              </a:rPr>
              <a:t>replacement</a:t>
            </a:r>
            <a:endParaRPr lang="en-US" sz="3200" b="1" u="sng" dirty="0" smtClean="0">
              <a:cs typeface="Arial"/>
            </a:endParaRPr>
          </a:p>
          <a:p>
            <a:pPr marL="153035" indent="-140970">
              <a:lnSpc>
                <a:spcPts val="2785"/>
              </a:lnSpc>
              <a:buSzPct val="95833"/>
              <a:buFont typeface="Wingdings"/>
              <a:buChar char=""/>
              <a:tabLst>
                <a:tab pos="153670" algn="l"/>
              </a:tabLst>
            </a:pPr>
            <a:endParaRPr sz="3200" dirty="0">
              <a:cs typeface="Arial"/>
            </a:endParaRPr>
          </a:p>
          <a:p>
            <a:pPr marL="526416" indent="-514350">
              <a:lnSpc>
                <a:spcPct val="100000"/>
              </a:lnSpc>
              <a:buSzPct val="95833"/>
              <a:buFont typeface="+mj-lt"/>
              <a:buAutoNum type="arabicPeriod"/>
              <a:tabLst>
                <a:tab pos="255904" algn="l"/>
              </a:tabLst>
            </a:pPr>
            <a:r>
              <a:rPr lang="en-US" sz="3200" b="1" spc="-5" dirty="0" smtClean="0">
                <a:cs typeface="Arial"/>
              </a:rPr>
              <a:t>P</a:t>
            </a:r>
            <a:r>
              <a:rPr sz="3200" b="1" spc="-5" dirty="0" smtClean="0">
                <a:cs typeface="Arial"/>
              </a:rPr>
              <a:t>arkland </a:t>
            </a:r>
            <a:r>
              <a:rPr sz="3200" b="1" spc="10" dirty="0" smtClean="0">
                <a:cs typeface="Arial"/>
              </a:rPr>
              <a:t>regime</a:t>
            </a:r>
            <a:r>
              <a:rPr lang="en-US" sz="3200" b="1" spc="10" dirty="0" smtClean="0">
                <a:cs typeface="Arial"/>
              </a:rPr>
              <a:t> / formula</a:t>
            </a:r>
            <a:r>
              <a:rPr sz="3200" b="1" spc="10" dirty="0" smtClean="0">
                <a:cs typeface="Arial"/>
              </a:rPr>
              <a:t> </a:t>
            </a:r>
            <a:r>
              <a:rPr sz="3200" b="1" spc="-45" dirty="0">
                <a:cs typeface="Arial"/>
              </a:rPr>
              <a:t>(commonly</a:t>
            </a:r>
            <a:r>
              <a:rPr sz="3200" b="1" spc="5" dirty="0">
                <a:cs typeface="Arial"/>
              </a:rPr>
              <a:t> </a:t>
            </a:r>
            <a:r>
              <a:rPr sz="3200" b="1" spc="-65" dirty="0" smtClean="0">
                <a:cs typeface="Arial"/>
              </a:rPr>
              <a:t>used)</a:t>
            </a:r>
            <a:r>
              <a:rPr lang="en-US" sz="3200" b="1" spc="-65" dirty="0" smtClean="0">
                <a:cs typeface="Arial"/>
              </a:rPr>
              <a:t>. </a:t>
            </a:r>
            <a:r>
              <a:rPr lang="en-US" sz="3200" dirty="0" smtClean="0"/>
              <a:t>Also </a:t>
            </a:r>
            <a:r>
              <a:rPr lang="en-US" sz="3200" dirty="0"/>
              <a:t>known as </a:t>
            </a:r>
            <a:r>
              <a:rPr lang="en-US" sz="3200" b="1" u="sng" dirty="0"/>
              <a:t>Baxter </a:t>
            </a:r>
            <a:r>
              <a:rPr lang="en-US" sz="3200" b="1" u="sng" dirty="0" smtClean="0"/>
              <a:t>formula</a:t>
            </a:r>
          </a:p>
          <a:p>
            <a:pPr marL="526416" indent="-514350">
              <a:lnSpc>
                <a:spcPct val="100000"/>
              </a:lnSpc>
              <a:buSzPct val="95833"/>
              <a:buFont typeface="+mj-lt"/>
              <a:buAutoNum type="arabicPeriod"/>
              <a:tabLst>
                <a:tab pos="255904" algn="l"/>
              </a:tabLst>
            </a:pPr>
            <a:r>
              <a:rPr lang="en-US" sz="3200" spc="-120" dirty="0" smtClean="0">
                <a:cs typeface="Arial"/>
              </a:rPr>
              <a:t>Evan’s</a:t>
            </a:r>
            <a:r>
              <a:rPr lang="en-US" sz="3200" spc="-5" dirty="0" smtClean="0">
                <a:cs typeface="Arial"/>
              </a:rPr>
              <a:t> </a:t>
            </a:r>
            <a:r>
              <a:rPr lang="en-US" sz="3200" spc="20" dirty="0">
                <a:cs typeface="Arial"/>
              </a:rPr>
              <a:t>formula</a:t>
            </a:r>
            <a:endParaRPr lang="en-US" sz="3200" dirty="0">
              <a:cs typeface="Arial"/>
            </a:endParaRPr>
          </a:p>
          <a:p>
            <a:pPr marL="526416" indent="-514350">
              <a:lnSpc>
                <a:spcPct val="100000"/>
              </a:lnSpc>
              <a:buFont typeface="+mj-lt"/>
              <a:buAutoNum type="arabicPeriod"/>
              <a:tabLst>
                <a:tab pos="469900" algn="l"/>
                <a:tab pos="470534" algn="l"/>
              </a:tabLst>
            </a:pPr>
            <a:r>
              <a:rPr lang="en-US" sz="3200" spc="45" dirty="0">
                <a:cs typeface="Arial"/>
              </a:rPr>
              <a:t>Muir </a:t>
            </a:r>
            <a:r>
              <a:rPr lang="en-US" sz="3200" spc="35" dirty="0">
                <a:cs typeface="Arial"/>
              </a:rPr>
              <a:t>and</a:t>
            </a:r>
            <a:r>
              <a:rPr lang="en-US" sz="3200" spc="-45" dirty="0">
                <a:cs typeface="Arial"/>
              </a:rPr>
              <a:t> </a:t>
            </a:r>
            <a:r>
              <a:rPr lang="en-US" sz="3200" spc="20" dirty="0" err="1">
                <a:cs typeface="Arial"/>
              </a:rPr>
              <a:t>barclay</a:t>
            </a:r>
            <a:endParaRPr lang="en-US" sz="3200" spc="20" dirty="0">
              <a:cs typeface="Arial"/>
            </a:endParaRPr>
          </a:p>
          <a:p>
            <a:pPr marL="526416" indent="-514350">
              <a:buFont typeface="+mj-lt"/>
              <a:buAutoNum type="arabicPeriod"/>
              <a:tabLst>
                <a:tab pos="469900" algn="l"/>
                <a:tab pos="470534" algn="l"/>
              </a:tabLst>
            </a:pPr>
            <a:r>
              <a:rPr lang="en-US" sz="3200" spc="35" dirty="0">
                <a:cs typeface="Arial"/>
              </a:rPr>
              <a:t>Modified </a:t>
            </a:r>
            <a:r>
              <a:rPr lang="en-US" sz="3200" spc="45" dirty="0">
                <a:cs typeface="Arial"/>
              </a:rPr>
              <a:t>brook</a:t>
            </a:r>
            <a:r>
              <a:rPr lang="en-US" sz="3200" spc="-85" dirty="0">
                <a:cs typeface="Arial"/>
              </a:rPr>
              <a:t> </a:t>
            </a:r>
            <a:r>
              <a:rPr lang="en-US" sz="3200" spc="20" dirty="0">
                <a:cs typeface="Arial"/>
              </a:rPr>
              <a:t>formula</a:t>
            </a:r>
            <a:endParaRPr lang="en-US" sz="3200" dirty="0">
              <a:cs typeface="Arial"/>
            </a:endParaRPr>
          </a:p>
          <a:p>
            <a:pPr marL="12066">
              <a:lnSpc>
                <a:spcPct val="100000"/>
              </a:lnSpc>
              <a:buSzPct val="95833"/>
              <a:tabLst>
                <a:tab pos="255904" algn="l"/>
              </a:tabLst>
            </a:pPr>
            <a:endParaRPr lang="en-US" sz="3200" b="1" u="sng" dirty="0" smtClean="0"/>
          </a:p>
        </p:txBody>
      </p:sp>
      <p:sp>
        <p:nvSpPr>
          <p:cNvPr id="5" name="object 5"/>
          <p:cNvSpPr txBox="1"/>
          <p:nvPr/>
        </p:nvSpPr>
        <p:spPr>
          <a:xfrm>
            <a:off x="11235943" y="6426810"/>
            <a:ext cx="24130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39</a:t>
            </a:r>
            <a:endParaRPr sz="1200">
              <a:latin typeface="Calibri"/>
              <a:cs typeface="Calibri"/>
            </a:endParaRPr>
          </a:p>
        </p:txBody>
      </p:sp>
    </p:spTree>
    <p:extLst>
      <p:ext uri="{BB962C8B-B14F-4D97-AF65-F5344CB8AC3E}">
        <p14:creationId xmlns:p14="http://schemas.microsoft.com/office/powerpoint/2010/main" val="247405302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06400" y="228600"/>
            <a:ext cx="11480800" cy="6401753"/>
          </a:xfrm>
        </p:spPr>
        <p:txBody>
          <a:bodyPr/>
          <a:lstStyle/>
          <a:p>
            <a:r>
              <a:rPr lang="en-US" sz="3200" b="1" u="sng" dirty="0"/>
              <a:t>The formula</a:t>
            </a:r>
            <a:r>
              <a:rPr lang="en-US" sz="3200" dirty="0"/>
              <a:t/>
            </a:r>
            <a:br>
              <a:rPr lang="en-US" sz="3200" dirty="0"/>
            </a:br>
            <a:r>
              <a:rPr lang="en-US" sz="3200" dirty="0"/>
              <a:t>The Parkland formula for the total fluid requirement in 24 hours is as follows</a:t>
            </a:r>
            <a:r>
              <a:rPr lang="en-US" sz="3200" dirty="0" smtClean="0"/>
              <a:t>:</a:t>
            </a:r>
          </a:p>
          <a:p>
            <a:endParaRPr lang="en-US" sz="3200" dirty="0"/>
          </a:p>
          <a:p>
            <a:r>
              <a:rPr lang="en-US" sz="3200" dirty="0"/>
              <a:t>4ml x TBSA (%) x body weight (kg</a:t>
            </a:r>
            <a:r>
              <a:rPr lang="en-US" sz="3200" dirty="0" smtClean="0"/>
              <a:t>);</a:t>
            </a:r>
          </a:p>
          <a:p>
            <a:endParaRPr lang="en-US" sz="3200" dirty="0"/>
          </a:p>
          <a:p>
            <a:r>
              <a:rPr lang="en-US" sz="3200" dirty="0"/>
              <a:t>50% given in first eight hours;</a:t>
            </a:r>
          </a:p>
          <a:p>
            <a:r>
              <a:rPr lang="en-US" sz="3200" dirty="0"/>
              <a:t>50% given in next 16 hours</a:t>
            </a:r>
            <a:r>
              <a:rPr lang="en-US" sz="3200" dirty="0" smtClean="0"/>
              <a:t>.</a:t>
            </a:r>
          </a:p>
          <a:p>
            <a:endParaRPr lang="en-US" sz="3200" dirty="0"/>
          </a:p>
          <a:p>
            <a:r>
              <a:rPr lang="en-US" sz="3200" b="1" u="sng" dirty="0"/>
              <a:t>Children receive maintenance fluid in addition, at an hourly rate of:</a:t>
            </a:r>
          </a:p>
          <a:p>
            <a:r>
              <a:rPr lang="en-US" sz="3200" dirty="0"/>
              <a:t>4ml/kg for the first 10kg of body weight plus;</a:t>
            </a:r>
          </a:p>
          <a:p>
            <a:r>
              <a:rPr lang="en-US" sz="3200" dirty="0"/>
              <a:t>2ml/kg for the second 10kg of body weight plus;</a:t>
            </a:r>
          </a:p>
          <a:p>
            <a:r>
              <a:rPr lang="en-US" sz="3200" dirty="0"/>
              <a:t>1ml/kg for &gt;20kg of body weight</a:t>
            </a:r>
            <a:r>
              <a:rPr lang="en-US" sz="3200" dirty="0" smtClean="0"/>
              <a:t>.</a:t>
            </a:r>
            <a:endParaRPr lang="en-US" sz="3200" dirty="0"/>
          </a:p>
        </p:txBody>
      </p:sp>
    </p:spTree>
    <p:extLst>
      <p:ext uri="{BB962C8B-B14F-4D97-AF65-F5344CB8AC3E}">
        <p14:creationId xmlns:p14="http://schemas.microsoft.com/office/powerpoint/2010/main" val="292447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p:nvPr/>
        </p:nvSpPr>
        <p:spPr>
          <a:xfrm>
            <a:off x="-277091" y="-12607"/>
            <a:ext cx="5449455" cy="3025588"/>
          </a:xfrm>
          <a:prstGeom prst="rect">
            <a:avLst/>
          </a:prstGeom>
          <a:blipFill>
            <a:blip r:embed="rId2" cstate="print"/>
            <a:stretch>
              <a:fillRect/>
            </a:stretch>
          </a:blipFill>
        </p:spPr>
        <p:txBody>
          <a:bodyPr wrap="square" lIns="0" tIns="0" rIns="0" bIns="0" rtlCol="0"/>
          <a:lstStyle/>
          <a:p>
            <a:endParaRPr/>
          </a:p>
        </p:txBody>
      </p:sp>
      <p:sp>
        <p:nvSpPr>
          <p:cNvPr id="5" name="object 9"/>
          <p:cNvSpPr/>
          <p:nvPr/>
        </p:nvSpPr>
        <p:spPr>
          <a:xfrm>
            <a:off x="184727" y="3832412"/>
            <a:ext cx="6280727" cy="2958353"/>
          </a:xfrm>
          <a:prstGeom prst="rect">
            <a:avLst/>
          </a:prstGeom>
          <a:blipFill>
            <a:blip r:embed="rId3" cstate="print"/>
            <a:stretch>
              <a:fillRect/>
            </a:stretch>
          </a:blipFill>
        </p:spPr>
        <p:txBody>
          <a:bodyPr wrap="square" lIns="0" tIns="0" rIns="0" bIns="0" rtlCol="0"/>
          <a:lstStyle/>
          <a:p>
            <a:endParaRPr/>
          </a:p>
        </p:txBody>
      </p:sp>
      <p:sp>
        <p:nvSpPr>
          <p:cNvPr id="6" name="object 3"/>
          <p:cNvSpPr/>
          <p:nvPr/>
        </p:nvSpPr>
        <p:spPr>
          <a:xfrm>
            <a:off x="5357091" y="134471"/>
            <a:ext cx="6557818" cy="369794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630674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130</a:t>
            </a:fld>
            <a:endParaRPr dirty="0"/>
          </a:p>
        </p:txBody>
      </p:sp>
      <p:sp>
        <p:nvSpPr>
          <p:cNvPr id="3" name="object 3"/>
          <p:cNvSpPr txBox="1"/>
          <p:nvPr/>
        </p:nvSpPr>
        <p:spPr>
          <a:xfrm>
            <a:off x="304800" y="152959"/>
            <a:ext cx="11582400" cy="6571671"/>
          </a:xfrm>
          <a:prstGeom prst="rect">
            <a:avLst/>
          </a:prstGeom>
        </p:spPr>
        <p:txBody>
          <a:bodyPr vert="horz" wrap="square" lIns="0" tIns="13335" rIns="0" bIns="0" rtlCol="0">
            <a:spAutoFit/>
          </a:bodyPr>
          <a:lstStyle/>
          <a:p>
            <a:pPr marL="12700">
              <a:lnSpc>
                <a:spcPct val="100000"/>
              </a:lnSpc>
              <a:spcBef>
                <a:spcPts val="105"/>
              </a:spcBef>
            </a:pPr>
            <a:r>
              <a:rPr sz="3200" b="1" u="sng" dirty="0">
                <a:cs typeface="Arial"/>
              </a:rPr>
              <a:t>Fluids </a:t>
            </a:r>
            <a:r>
              <a:rPr sz="3200" b="1" u="sng" dirty="0" smtClean="0">
                <a:cs typeface="Arial"/>
              </a:rPr>
              <a:t>used</a:t>
            </a:r>
            <a:endParaRPr sz="3200" dirty="0">
              <a:cs typeface="Arial"/>
            </a:endParaRPr>
          </a:p>
          <a:p>
            <a:pPr marL="12065">
              <a:lnSpc>
                <a:spcPct val="100000"/>
              </a:lnSpc>
              <a:spcBef>
                <a:spcPts val="95"/>
              </a:spcBef>
              <a:buSzPct val="95833"/>
              <a:tabLst>
                <a:tab pos="153035" algn="l"/>
              </a:tabLst>
            </a:pPr>
            <a:r>
              <a:rPr sz="3200" b="1" u="sng" spc="-25" dirty="0">
                <a:cs typeface="Arial"/>
              </a:rPr>
              <a:t>Crystalloid</a:t>
            </a:r>
            <a:r>
              <a:rPr sz="3200" b="1" u="sng" spc="-10" dirty="0">
                <a:cs typeface="Arial"/>
              </a:rPr>
              <a:t> </a:t>
            </a:r>
            <a:r>
              <a:rPr sz="3200" b="1" u="sng" spc="-60" dirty="0" smtClean="0">
                <a:cs typeface="Arial"/>
              </a:rPr>
              <a:t>resuscitation</a:t>
            </a:r>
            <a:endParaRPr lang="en-US" sz="3200" b="1" u="sng" spc="-60" dirty="0" smtClean="0">
              <a:cs typeface="Arial"/>
            </a:endParaRPr>
          </a:p>
          <a:p>
            <a:pPr marL="12065">
              <a:lnSpc>
                <a:spcPct val="100000"/>
              </a:lnSpc>
              <a:spcBef>
                <a:spcPts val="95"/>
              </a:spcBef>
              <a:buSzPct val="95833"/>
              <a:tabLst>
                <a:tab pos="153035" algn="l"/>
              </a:tabLst>
            </a:pPr>
            <a:endParaRPr sz="3200" dirty="0">
              <a:cs typeface="Arial"/>
            </a:endParaRPr>
          </a:p>
          <a:p>
            <a:pPr marL="12066">
              <a:lnSpc>
                <a:spcPct val="100000"/>
              </a:lnSpc>
              <a:spcBef>
                <a:spcPts val="25"/>
              </a:spcBef>
              <a:buSzPct val="95833"/>
              <a:tabLst>
                <a:tab pos="255904" algn="l"/>
              </a:tabLst>
            </a:pPr>
            <a:r>
              <a:rPr lang="en-US" sz="3200" b="1" spc="-40" dirty="0" smtClean="0">
                <a:cs typeface="Arial"/>
              </a:rPr>
              <a:t>1. </a:t>
            </a:r>
            <a:r>
              <a:rPr sz="3200" b="1" spc="-40" dirty="0" smtClean="0">
                <a:cs typeface="Arial"/>
              </a:rPr>
              <a:t>Ringer </a:t>
            </a:r>
            <a:r>
              <a:rPr sz="3200" b="1" dirty="0">
                <a:cs typeface="Arial"/>
              </a:rPr>
              <a:t>lactate </a:t>
            </a:r>
            <a:r>
              <a:rPr sz="3200" dirty="0">
                <a:cs typeface="Calibri"/>
              </a:rPr>
              <a:t>is the </a:t>
            </a:r>
            <a:r>
              <a:rPr sz="3200" spc="-10" dirty="0">
                <a:cs typeface="Calibri"/>
              </a:rPr>
              <a:t>most commonly </a:t>
            </a:r>
            <a:r>
              <a:rPr sz="3200" spc="-5" dirty="0">
                <a:cs typeface="Calibri"/>
              </a:rPr>
              <a:t>used</a:t>
            </a:r>
            <a:r>
              <a:rPr sz="3200" spc="5" dirty="0">
                <a:cs typeface="Calibri"/>
              </a:rPr>
              <a:t> </a:t>
            </a:r>
            <a:r>
              <a:rPr sz="3200" spc="-10" dirty="0">
                <a:cs typeface="Calibri"/>
              </a:rPr>
              <a:t>crystalloid</a:t>
            </a:r>
            <a:endParaRPr sz="3200" dirty="0">
              <a:cs typeface="Calibri"/>
            </a:endParaRPr>
          </a:p>
          <a:p>
            <a:pPr marL="255270" indent="-243204">
              <a:lnSpc>
                <a:spcPct val="100000"/>
              </a:lnSpc>
              <a:spcBef>
                <a:spcPts val="70"/>
              </a:spcBef>
              <a:buSzPct val="95833"/>
              <a:buFont typeface="Wingdings"/>
              <a:buChar char=""/>
              <a:tabLst>
                <a:tab pos="255904" algn="l"/>
              </a:tabLst>
            </a:pPr>
            <a:r>
              <a:rPr sz="3200" spc="-5" dirty="0">
                <a:cs typeface="Calibri"/>
              </a:rPr>
              <a:t>These </a:t>
            </a:r>
            <a:r>
              <a:rPr sz="3200" spc="-15" dirty="0">
                <a:cs typeface="Calibri"/>
              </a:rPr>
              <a:t>are </a:t>
            </a:r>
            <a:r>
              <a:rPr sz="3200" dirty="0">
                <a:cs typeface="Calibri"/>
              </a:rPr>
              <a:t>as </a:t>
            </a:r>
            <a:r>
              <a:rPr sz="3200" spc="-15" dirty="0">
                <a:cs typeface="Calibri"/>
              </a:rPr>
              <a:t>effective </a:t>
            </a:r>
            <a:r>
              <a:rPr sz="3200" dirty="0">
                <a:cs typeface="Calibri"/>
              </a:rPr>
              <a:t>as </a:t>
            </a:r>
            <a:r>
              <a:rPr sz="3200" spc="-10" dirty="0">
                <a:cs typeface="Calibri"/>
              </a:rPr>
              <a:t>colloids </a:t>
            </a:r>
            <a:r>
              <a:rPr sz="3200" spc="-20" dirty="0">
                <a:cs typeface="Calibri"/>
              </a:rPr>
              <a:t>for </a:t>
            </a:r>
            <a:r>
              <a:rPr sz="3200" spc="-5" dirty="0">
                <a:cs typeface="Calibri"/>
              </a:rPr>
              <a:t>maintaining </a:t>
            </a:r>
            <a:r>
              <a:rPr sz="3200" spc="-10" dirty="0">
                <a:cs typeface="Calibri"/>
              </a:rPr>
              <a:t>intra-</a:t>
            </a:r>
            <a:endParaRPr sz="3200" dirty="0">
              <a:cs typeface="Calibri"/>
            </a:endParaRPr>
          </a:p>
          <a:p>
            <a:pPr marL="12700">
              <a:lnSpc>
                <a:spcPct val="100000"/>
              </a:lnSpc>
            </a:pPr>
            <a:r>
              <a:rPr sz="3200" spc="-5" dirty="0">
                <a:cs typeface="Calibri"/>
              </a:rPr>
              <a:t>-vascular </a:t>
            </a:r>
            <a:r>
              <a:rPr sz="3200" spc="-10" dirty="0">
                <a:cs typeface="Calibri"/>
              </a:rPr>
              <a:t>volume</a:t>
            </a:r>
            <a:endParaRPr sz="3200" dirty="0">
              <a:cs typeface="Calibri"/>
            </a:endParaRPr>
          </a:p>
          <a:p>
            <a:pPr marL="255270" indent="-243204">
              <a:lnSpc>
                <a:spcPts val="2830"/>
              </a:lnSpc>
              <a:spcBef>
                <a:spcPts val="5"/>
              </a:spcBef>
              <a:buSzPct val="95833"/>
              <a:buFont typeface="Wingdings"/>
              <a:buChar char=""/>
              <a:tabLst>
                <a:tab pos="255904" algn="l"/>
              </a:tabLst>
            </a:pPr>
            <a:r>
              <a:rPr sz="3200" spc="-5" dirty="0">
                <a:cs typeface="Calibri"/>
              </a:rPr>
              <a:t>Less</a:t>
            </a:r>
            <a:r>
              <a:rPr sz="3200" spc="-10" dirty="0">
                <a:cs typeface="Calibri"/>
              </a:rPr>
              <a:t> </a:t>
            </a:r>
            <a:r>
              <a:rPr sz="3200" spc="-10" dirty="0" smtClean="0">
                <a:cs typeface="Calibri"/>
              </a:rPr>
              <a:t>expensive</a:t>
            </a:r>
            <a:endParaRPr lang="en-US" sz="3200" spc="-10" dirty="0" smtClean="0">
              <a:cs typeface="Calibri"/>
            </a:endParaRPr>
          </a:p>
          <a:p>
            <a:pPr marL="255270" indent="-243204">
              <a:lnSpc>
                <a:spcPts val="2830"/>
              </a:lnSpc>
              <a:spcBef>
                <a:spcPts val="5"/>
              </a:spcBef>
              <a:buSzPct val="95833"/>
              <a:buFont typeface="Wingdings"/>
              <a:buChar char=""/>
              <a:tabLst>
                <a:tab pos="255904" algn="l"/>
              </a:tabLst>
            </a:pPr>
            <a:endParaRPr lang="en-US" sz="3200" spc="-10" dirty="0" smtClean="0">
              <a:cs typeface="Calibri"/>
            </a:endParaRPr>
          </a:p>
          <a:p>
            <a:pPr marL="12700">
              <a:lnSpc>
                <a:spcPct val="100000"/>
              </a:lnSpc>
              <a:spcBef>
                <a:spcPts val="100"/>
              </a:spcBef>
            </a:pPr>
            <a:r>
              <a:rPr lang="en-US" sz="3200" b="1" spc="-25" dirty="0">
                <a:cs typeface="Arial"/>
              </a:rPr>
              <a:t>2. Hypertonic</a:t>
            </a:r>
            <a:r>
              <a:rPr lang="en-US" sz="3200" b="1" spc="10" dirty="0">
                <a:cs typeface="Arial"/>
              </a:rPr>
              <a:t> </a:t>
            </a:r>
            <a:r>
              <a:rPr lang="en-US" sz="3200" b="1" spc="-35" dirty="0">
                <a:cs typeface="Arial"/>
              </a:rPr>
              <a:t>saline</a:t>
            </a:r>
            <a:endParaRPr lang="en-US" sz="3200" b="1" dirty="0">
              <a:cs typeface="Arial"/>
            </a:endParaRPr>
          </a:p>
          <a:p>
            <a:pPr marL="323215" indent="-311150">
              <a:lnSpc>
                <a:spcPct val="100000"/>
              </a:lnSpc>
              <a:spcBef>
                <a:spcPts val="100"/>
              </a:spcBef>
              <a:buFont typeface="Wingdings"/>
              <a:buChar char=""/>
              <a:tabLst>
                <a:tab pos="323850" algn="l"/>
              </a:tabLst>
            </a:pPr>
            <a:r>
              <a:rPr lang="en-US" sz="3200" dirty="0">
                <a:cs typeface="Calibri"/>
              </a:rPr>
              <a:t>it </a:t>
            </a:r>
            <a:r>
              <a:rPr lang="en-US" sz="3200" spc="-10" dirty="0">
                <a:cs typeface="Calibri"/>
              </a:rPr>
              <a:t>produces </a:t>
            </a:r>
            <a:r>
              <a:rPr lang="en-US" sz="3200" spc="-10" dirty="0" err="1">
                <a:cs typeface="Calibri"/>
              </a:rPr>
              <a:t>hyperosmolarity</a:t>
            </a:r>
            <a:r>
              <a:rPr lang="en-US" sz="3200" spc="-10" dirty="0">
                <a:cs typeface="Calibri"/>
              </a:rPr>
              <a:t> </a:t>
            </a:r>
            <a:r>
              <a:rPr lang="en-US" sz="3200" dirty="0">
                <a:cs typeface="Calibri"/>
              </a:rPr>
              <a:t>and</a:t>
            </a:r>
            <a:r>
              <a:rPr lang="en-US" sz="3200" spc="-20" dirty="0">
                <a:cs typeface="Calibri"/>
              </a:rPr>
              <a:t> </a:t>
            </a:r>
            <a:r>
              <a:rPr lang="en-US" sz="3200" spc="-10" dirty="0" smtClean="0">
                <a:cs typeface="Calibri"/>
              </a:rPr>
              <a:t>hypernatremia</a:t>
            </a:r>
            <a:endParaRPr lang="en-US" sz="3200" dirty="0">
              <a:cs typeface="Times New Roman"/>
            </a:endParaRPr>
          </a:p>
          <a:p>
            <a:pPr marL="255270" indent="-243204">
              <a:lnSpc>
                <a:spcPct val="100000"/>
              </a:lnSpc>
              <a:spcBef>
                <a:spcPts val="5"/>
              </a:spcBef>
              <a:buFont typeface="Wingdings"/>
              <a:buChar char=""/>
              <a:tabLst>
                <a:tab pos="255904" algn="l"/>
              </a:tabLst>
            </a:pPr>
            <a:r>
              <a:rPr lang="en-US" sz="3200" spc="-5" dirty="0">
                <a:cs typeface="Calibri"/>
              </a:rPr>
              <a:t>Reduces shift of intracellular </a:t>
            </a:r>
            <a:r>
              <a:rPr lang="en-US" sz="3200" spc="-15" dirty="0">
                <a:cs typeface="Calibri"/>
              </a:rPr>
              <a:t>water to </a:t>
            </a:r>
            <a:r>
              <a:rPr lang="en-US" sz="3200" spc="-5" dirty="0">
                <a:cs typeface="Calibri"/>
              </a:rPr>
              <a:t>extracellular</a:t>
            </a:r>
            <a:r>
              <a:rPr lang="en-US" sz="3200" spc="-100" dirty="0">
                <a:cs typeface="Calibri"/>
              </a:rPr>
              <a:t> </a:t>
            </a:r>
            <a:r>
              <a:rPr lang="en-US" sz="3200" spc="-5" dirty="0">
                <a:cs typeface="Calibri"/>
              </a:rPr>
              <a:t>space</a:t>
            </a:r>
            <a:endParaRPr lang="en-US" sz="3200" dirty="0">
              <a:cs typeface="Calibri"/>
            </a:endParaRPr>
          </a:p>
          <a:p>
            <a:pPr>
              <a:lnSpc>
                <a:spcPct val="100000"/>
              </a:lnSpc>
              <a:spcBef>
                <a:spcPts val="20"/>
              </a:spcBef>
              <a:buFont typeface="Wingdings"/>
              <a:buChar char=""/>
            </a:pPr>
            <a:endParaRPr lang="en-US" sz="3200" dirty="0">
              <a:cs typeface="Times New Roman"/>
            </a:endParaRPr>
          </a:p>
          <a:p>
            <a:pPr marL="255270" indent="-243204">
              <a:lnSpc>
                <a:spcPct val="100000"/>
              </a:lnSpc>
              <a:buFont typeface="Wingdings"/>
              <a:buChar char=""/>
              <a:tabLst>
                <a:tab pos="255904" algn="l"/>
              </a:tabLst>
            </a:pPr>
            <a:r>
              <a:rPr lang="en-US" sz="3200" b="1" spc="5" dirty="0" smtClean="0">
                <a:cs typeface="Arial"/>
              </a:rPr>
              <a:t>Advantage - </a:t>
            </a:r>
            <a:r>
              <a:rPr lang="en-US" sz="3200" dirty="0" smtClean="0">
                <a:cs typeface="Calibri"/>
              </a:rPr>
              <a:t>Include </a:t>
            </a:r>
            <a:r>
              <a:rPr lang="en-US" sz="3200" dirty="0">
                <a:cs typeface="Calibri"/>
              </a:rPr>
              <a:t>less tissue </a:t>
            </a:r>
            <a:r>
              <a:rPr lang="en-US" sz="3200" dirty="0" err="1">
                <a:cs typeface="Calibri"/>
              </a:rPr>
              <a:t>oedema</a:t>
            </a:r>
            <a:endParaRPr lang="en-US" sz="3200" dirty="0">
              <a:cs typeface="Calibri"/>
            </a:endParaRPr>
          </a:p>
          <a:p>
            <a:pPr marL="255270" indent="-243204">
              <a:lnSpc>
                <a:spcPts val="2830"/>
              </a:lnSpc>
              <a:spcBef>
                <a:spcPts val="5"/>
              </a:spcBef>
              <a:buSzPct val="95833"/>
              <a:buFont typeface="Wingdings"/>
              <a:buChar char=""/>
              <a:tabLst>
                <a:tab pos="255904" algn="l"/>
              </a:tabLst>
            </a:pPr>
            <a:endParaRPr lang="en-US" sz="3200" spc="-10" dirty="0" smtClean="0">
              <a:cs typeface="Calibri"/>
            </a:endParaRPr>
          </a:p>
        </p:txBody>
      </p:sp>
    </p:spTree>
    <p:extLst>
      <p:ext uri="{BB962C8B-B14F-4D97-AF65-F5344CB8AC3E}">
        <p14:creationId xmlns:p14="http://schemas.microsoft.com/office/powerpoint/2010/main" val="385866229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131</a:t>
            </a:fld>
            <a:endParaRPr dirty="0"/>
          </a:p>
        </p:txBody>
      </p:sp>
      <p:sp>
        <p:nvSpPr>
          <p:cNvPr id="3" name="object 3"/>
          <p:cNvSpPr txBox="1"/>
          <p:nvPr/>
        </p:nvSpPr>
        <p:spPr>
          <a:xfrm>
            <a:off x="457200" y="381000"/>
            <a:ext cx="10972800" cy="5545108"/>
          </a:xfrm>
          <a:prstGeom prst="rect">
            <a:avLst/>
          </a:prstGeom>
        </p:spPr>
        <p:txBody>
          <a:bodyPr vert="horz" wrap="square" lIns="0" tIns="12700" rIns="0" bIns="0" rtlCol="0">
            <a:spAutoFit/>
          </a:bodyPr>
          <a:lstStyle/>
          <a:p>
            <a:pPr marL="12700">
              <a:lnSpc>
                <a:spcPct val="100000"/>
              </a:lnSpc>
              <a:spcBef>
                <a:spcPts val="100"/>
              </a:spcBef>
            </a:pPr>
            <a:r>
              <a:rPr sz="3200" b="1" u="sng" spc="-50" dirty="0">
                <a:latin typeface="Arial"/>
                <a:cs typeface="Arial"/>
              </a:rPr>
              <a:t>Colloid</a:t>
            </a:r>
            <a:r>
              <a:rPr sz="3200" b="1" u="sng" spc="-10" dirty="0">
                <a:latin typeface="Arial"/>
                <a:cs typeface="Arial"/>
              </a:rPr>
              <a:t> </a:t>
            </a:r>
            <a:r>
              <a:rPr sz="3200" b="1" u="sng" spc="-60" dirty="0" smtClean="0">
                <a:latin typeface="Arial"/>
                <a:cs typeface="Arial"/>
              </a:rPr>
              <a:t>resuscitation</a:t>
            </a:r>
            <a:r>
              <a:rPr lang="en-US" sz="3200" b="1" u="sng" spc="-60" dirty="0" smtClean="0">
                <a:latin typeface="Arial"/>
                <a:cs typeface="Arial"/>
              </a:rPr>
              <a:t> </a:t>
            </a:r>
          </a:p>
          <a:p>
            <a:pPr marL="12700">
              <a:lnSpc>
                <a:spcPct val="100000"/>
              </a:lnSpc>
              <a:spcBef>
                <a:spcPts val="100"/>
              </a:spcBef>
            </a:pPr>
            <a:endParaRPr sz="3200" dirty="0">
              <a:latin typeface="Arial"/>
              <a:cs typeface="Arial"/>
            </a:endParaRPr>
          </a:p>
          <a:p>
            <a:pPr marL="12700" marR="198755">
              <a:lnSpc>
                <a:spcPct val="100000"/>
              </a:lnSpc>
              <a:spcBef>
                <a:spcPts val="95"/>
              </a:spcBef>
              <a:buSzPct val="95833"/>
              <a:buFont typeface="Wingdings"/>
              <a:buChar char=""/>
              <a:tabLst>
                <a:tab pos="255904" algn="l"/>
              </a:tabLst>
            </a:pPr>
            <a:r>
              <a:rPr lang="en-US" sz="3200" b="1" dirty="0"/>
              <a:t>Colloids</a:t>
            </a:r>
            <a:r>
              <a:rPr lang="en-US" sz="3200" dirty="0"/>
              <a:t> are gelatinous solutions that maintain a high osmotic pressure in the blood. </a:t>
            </a:r>
            <a:endParaRPr lang="en-US" sz="3200" dirty="0" smtClean="0"/>
          </a:p>
          <a:p>
            <a:pPr marL="12700" marR="198755">
              <a:lnSpc>
                <a:spcPct val="100000"/>
              </a:lnSpc>
              <a:spcBef>
                <a:spcPts val="95"/>
              </a:spcBef>
              <a:buSzPct val="95833"/>
              <a:buFont typeface="Wingdings"/>
              <a:buChar char=""/>
              <a:tabLst>
                <a:tab pos="255904" algn="l"/>
              </a:tabLst>
            </a:pPr>
            <a:endParaRPr lang="en-US" sz="3200" dirty="0" smtClean="0"/>
          </a:p>
          <a:p>
            <a:pPr marL="12700" marR="198755">
              <a:lnSpc>
                <a:spcPct val="100000"/>
              </a:lnSpc>
              <a:spcBef>
                <a:spcPts val="95"/>
              </a:spcBef>
              <a:buSzPct val="95833"/>
              <a:buFont typeface="Wingdings"/>
              <a:buChar char=""/>
              <a:tabLst>
                <a:tab pos="255904" algn="l"/>
              </a:tabLst>
            </a:pPr>
            <a:r>
              <a:rPr lang="en-US" sz="3200" dirty="0" smtClean="0"/>
              <a:t>Examples </a:t>
            </a:r>
            <a:r>
              <a:rPr lang="en-US" sz="3200" dirty="0"/>
              <a:t>of </a:t>
            </a:r>
            <a:r>
              <a:rPr lang="en-US" sz="3200" b="1" dirty="0"/>
              <a:t>colloids</a:t>
            </a:r>
            <a:r>
              <a:rPr lang="en-US" sz="3200" dirty="0"/>
              <a:t> are </a:t>
            </a:r>
            <a:endParaRPr lang="en-US" sz="3200" dirty="0" smtClean="0"/>
          </a:p>
          <a:p>
            <a:pPr marL="1727200" marR="198755" lvl="3" indent="-342900">
              <a:spcBef>
                <a:spcPts val="95"/>
              </a:spcBef>
              <a:buSzPct val="95833"/>
              <a:buFont typeface="Wingdings" pitchFamily="2" charset="2"/>
              <a:buChar char="v"/>
              <a:tabLst>
                <a:tab pos="255904" algn="l"/>
              </a:tabLst>
            </a:pPr>
            <a:r>
              <a:rPr lang="en-US" sz="3200" dirty="0" smtClean="0"/>
              <a:t>Albumin, </a:t>
            </a:r>
          </a:p>
          <a:p>
            <a:pPr marL="1727200" marR="198755" lvl="3" indent="-342900">
              <a:spcBef>
                <a:spcPts val="95"/>
              </a:spcBef>
              <a:buSzPct val="95833"/>
              <a:buFont typeface="Wingdings" pitchFamily="2" charset="2"/>
              <a:buChar char="v"/>
              <a:tabLst>
                <a:tab pos="255904" algn="l"/>
              </a:tabLst>
            </a:pPr>
            <a:r>
              <a:rPr lang="en-US" sz="3200" dirty="0" smtClean="0"/>
              <a:t>Dextran, </a:t>
            </a:r>
          </a:p>
          <a:p>
            <a:pPr marL="1727200" marR="198755" lvl="3" indent="-342900">
              <a:spcBef>
                <a:spcPts val="95"/>
              </a:spcBef>
              <a:buSzPct val="95833"/>
              <a:buFont typeface="Wingdings" pitchFamily="2" charset="2"/>
              <a:buChar char="v"/>
              <a:tabLst>
                <a:tab pos="255904" algn="l"/>
              </a:tabLst>
            </a:pPr>
            <a:r>
              <a:rPr lang="en-US" sz="3200" dirty="0" err="1" smtClean="0"/>
              <a:t>Hydroxyethyl</a:t>
            </a:r>
            <a:r>
              <a:rPr lang="en-US" sz="3200" dirty="0" smtClean="0"/>
              <a:t> starch (or </a:t>
            </a:r>
            <a:r>
              <a:rPr lang="en-US" sz="3200" dirty="0" err="1" smtClean="0"/>
              <a:t>hetastarch</a:t>
            </a:r>
            <a:r>
              <a:rPr lang="en-US" sz="3200" dirty="0" smtClean="0"/>
              <a:t>), </a:t>
            </a:r>
          </a:p>
          <a:p>
            <a:pPr marL="1727200" marR="198755" lvl="3" indent="-342900">
              <a:spcBef>
                <a:spcPts val="95"/>
              </a:spcBef>
              <a:buSzPct val="95833"/>
              <a:buFont typeface="Wingdings" pitchFamily="2" charset="2"/>
              <a:buChar char="v"/>
              <a:tabLst>
                <a:tab pos="255904" algn="l"/>
              </a:tabLst>
            </a:pPr>
            <a:r>
              <a:rPr lang="en-US" sz="3200" dirty="0" err="1" smtClean="0"/>
              <a:t>Haemaccel</a:t>
            </a:r>
            <a:r>
              <a:rPr lang="en-US" sz="3200" dirty="0" smtClean="0"/>
              <a:t> </a:t>
            </a:r>
          </a:p>
          <a:p>
            <a:pPr marL="1727200" marR="198755" lvl="3" indent="-342900">
              <a:spcBef>
                <a:spcPts val="95"/>
              </a:spcBef>
              <a:buSzPct val="95833"/>
              <a:buFont typeface="Wingdings" pitchFamily="2" charset="2"/>
              <a:buChar char="v"/>
              <a:tabLst>
                <a:tab pos="255904" algn="l"/>
              </a:tabLst>
            </a:pPr>
            <a:r>
              <a:rPr lang="en-US" sz="3200" dirty="0" err="1" smtClean="0"/>
              <a:t>Gelofusine</a:t>
            </a:r>
            <a:endParaRPr lang="en-US" sz="3200" dirty="0">
              <a:latin typeface="Calibri"/>
              <a:cs typeface="Calibri"/>
            </a:endParaRPr>
          </a:p>
        </p:txBody>
      </p:sp>
    </p:spTree>
    <p:extLst>
      <p:ext uri="{BB962C8B-B14F-4D97-AF65-F5344CB8AC3E}">
        <p14:creationId xmlns:p14="http://schemas.microsoft.com/office/powerpoint/2010/main" val="368017778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06400" y="457200"/>
            <a:ext cx="11480800" cy="4431983"/>
          </a:xfrm>
        </p:spPr>
        <p:txBody>
          <a:bodyPr/>
          <a:lstStyle/>
          <a:p>
            <a:r>
              <a:rPr lang="en-US" sz="3200" b="1" u="sng" dirty="0"/>
              <a:t>Why are Crystalloids used instead of colloids for fluid resuscitation</a:t>
            </a:r>
            <a:r>
              <a:rPr lang="en-US" sz="3200" b="1" u="sng" dirty="0" smtClean="0"/>
              <a:t>?</a:t>
            </a:r>
          </a:p>
          <a:p>
            <a:endParaRPr lang="en-US" sz="3200" dirty="0"/>
          </a:p>
          <a:p>
            <a:pPr marL="457200" indent="-457200">
              <a:buFont typeface="Arial" panose="020B0604020202020204" pitchFamily="34" charset="0"/>
              <a:buChar char="•"/>
            </a:pPr>
            <a:r>
              <a:rPr lang="en-US" sz="3200" b="1" dirty="0"/>
              <a:t>Crystalloids</a:t>
            </a:r>
            <a:r>
              <a:rPr lang="en-US" sz="3200" dirty="0"/>
              <a:t> have small molecules, are cheap, easy to </a:t>
            </a:r>
            <a:r>
              <a:rPr lang="en-US" sz="3200" b="1" dirty="0"/>
              <a:t>use</a:t>
            </a:r>
            <a:r>
              <a:rPr lang="en-US" sz="3200" dirty="0"/>
              <a:t>, and provide immediate </a:t>
            </a:r>
            <a:r>
              <a:rPr lang="en-US" sz="3200" b="1" dirty="0"/>
              <a:t>fluid resuscitation</a:t>
            </a:r>
            <a:r>
              <a:rPr lang="en-US" sz="3200" dirty="0"/>
              <a:t>, but may increase </a:t>
            </a:r>
            <a:r>
              <a:rPr lang="en-US" sz="3200" dirty="0" err="1"/>
              <a:t>oedema</a:t>
            </a:r>
            <a:r>
              <a:rPr lang="en-US" sz="3200" dirty="0"/>
              <a:t> . </a:t>
            </a:r>
            <a:endParaRPr lang="en-US" sz="3200" dirty="0" smtClean="0"/>
          </a:p>
          <a:p>
            <a:pPr marL="457200" indent="-457200">
              <a:buFont typeface="Arial" panose="020B0604020202020204" pitchFamily="34" charset="0"/>
              <a:buChar char="•"/>
            </a:pPr>
            <a:endParaRPr lang="en-US" sz="3200" b="1" dirty="0"/>
          </a:p>
          <a:p>
            <a:pPr marL="457200" indent="-457200">
              <a:buFont typeface="Arial" panose="020B0604020202020204" pitchFamily="34" charset="0"/>
              <a:buChar char="•"/>
            </a:pPr>
            <a:r>
              <a:rPr lang="en-US" sz="3200" b="1" dirty="0" smtClean="0"/>
              <a:t>Colloids</a:t>
            </a:r>
            <a:r>
              <a:rPr lang="en-US" sz="3200" dirty="0"/>
              <a:t> have larger molecules, cost more, and </a:t>
            </a:r>
            <a:r>
              <a:rPr lang="en-US" sz="3200" dirty="0" smtClean="0"/>
              <a:t>may </a:t>
            </a:r>
            <a:r>
              <a:rPr lang="en-US" sz="3200" dirty="0"/>
              <a:t>induce allergic reactions, blood clotting disorders, and kidney failure</a:t>
            </a:r>
          </a:p>
          <a:p>
            <a:endParaRPr lang="en-US" sz="3200" dirty="0"/>
          </a:p>
        </p:txBody>
      </p:sp>
    </p:spTree>
    <p:extLst>
      <p:ext uri="{BB962C8B-B14F-4D97-AF65-F5344CB8AC3E}">
        <p14:creationId xmlns:p14="http://schemas.microsoft.com/office/powerpoint/2010/main" val="31207032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133</a:t>
            </a:fld>
            <a:endParaRPr dirty="0"/>
          </a:p>
        </p:txBody>
      </p:sp>
      <p:sp>
        <p:nvSpPr>
          <p:cNvPr id="3" name="object 3"/>
          <p:cNvSpPr txBox="1"/>
          <p:nvPr/>
        </p:nvSpPr>
        <p:spPr>
          <a:xfrm>
            <a:off x="508000" y="304800"/>
            <a:ext cx="11277600" cy="5468164"/>
          </a:xfrm>
          <a:prstGeom prst="rect">
            <a:avLst/>
          </a:prstGeom>
        </p:spPr>
        <p:txBody>
          <a:bodyPr vert="horz" wrap="square" lIns="0" tIns="12700" rIns="0" bIns="0" rtlCol="0">
            <a:spAutoFit/>
          </a:bodyPr>
          <a:lstStyle/>
          <a:p>
            <a:pPr marL="12700">
              <a:spcBef>
                <a:spcPts val="100"/>
              </a:spcBef>
            </a:pPr>
            <a:r>
              <a:rPr sz="3200" b="1" u="sng" spc="10" dirty="0">
                <a:latin typeface="Arial"/>
                <a:cs typeface="Arial"/>
              </a:rPr>
              <a:t>Monitoring </a:t>
            </a:r>
            <a:r>
              <a:rPr sz="3200" b="1" u="sng" spc="25" dirty="0">
                <a:latin typeface="Arial"/>
                <a:cs typeface="Arial"/>
              </a:rPr>
              <a:t>of</a:t>
            </a:r>
            <a:r>
              <a:rPr sz="3200" b="1" u="sng" spc="-20" dirty="0">
                <a:latin typeface="Arial"/>
                <a:cs typeface="Arial"/>
              </a:rPr>
              <a:t> </a:t>
            </a:r>
            <a:r>
              <a:rPr sz="3200" b="1" u="sng" spc="-60" dirty="0" smtClean="0">
                <a:latin typeface="Arial"/>
                <a:cs typeface="Arial"/>
              </a:rPr>
              <a:t>resuscitation</a:t>
            </a:r>
            <a:endParaRPr lang="en-US" sz="3200" b="1" u="sng" spc="-60" dirty="0" smtClean="0">
              <a:latin typeface="Arial"/>
              <a:cs typeface="Arial"/>
            </a:endParaRPr>
          </a:p>
          <a:p>
            <a:pPr marL="12700">
              <a:spcBef>
                <a:spcPts val="100"/>
              </a:spcBef>
            </a:pPr>
            <a:endParaRPr sz="3200" u="sng" dirty="0">
              <a:latin typeface="Arial"/>
              <a:cs typeface="Arial"/>
            </a:endParaRPr>
          </a:p>
          <a:p>
            <a:pPr marL="284480" indent="-272415">
              <a:spcBef>
                <a:spcPts val="30"/>
              </a:spcBef>
              <a:buSzPct val="95833"/>
              <a:buFont typeface="Wingdings"/>
              <a:buChar char=""/>
              <a:tabLst>
                <a:tab pos="285115" algn="l"/>
              </a:tabLst>
            </a:pPr>
            <a:r>
              <a:rPr sz="3200" spc="-5" dirty="0">
                <a:latin typeface="Calibri"/>
                <a:cs typeface="Calibri"/>
              </a:rPr>
              <a:t>The </a:t>
            </a:r>
            <a:r>
              <a:rPr sz="3200" spc="-25" dirty="0">
                <a:latin typeface="Calibri"/>
                <a:cs typeface="Calibri"/>
              </a:rPr>
              <a:t>key </a:t>
            </a:r>
            <a:r>
              <a:rPr sz="3200" spc="-15" dirty="0">
                <a:latin typeface="Calibri"/>
                <a:cs typeface="Calibri"/>
              </a:rPr>
              <a:t>to </a:t>
            </a:r>
            <a:r>
              <a:rPr sz="3200" spc="-5" dirty="0">
                <a:latin typeface="Calibri"/>
                <a:cs typeface="Calibri"/>
              </a:rPr>
              <a:t>monitoring of </a:t>
            </a:r>
            <a:r>
              <a:rPr sz="3200" spc="-10" dirty="0">
                <a:latin typeface="Calibri"/>
                <a:cs typeface="Calibri"/>
              </a:rPr>
              <a:t>resuscitation </a:t>
            </a:r>
            <a:r>
              <a:rPr sz="3200" dirty="0">
                <a:latin typeface="Calibri"/>
                <a:cs typeface="Calibri"/>
              </a:rPr>
              <a:t>is </a:t>
            </a:r>
            <a:r>
              <a:rPr sz="3200" b="1" spc="30" dirty="0">
                <a:latin typeface="Arial"/>
                <a:cs typeface="Arial"/>
              </a:rPr>
              <a:t>urinary</a:t>
            </a:r>
            <a:r>
              <a:rPr sz="3200" b="1" dirty="0">
                <a:latin typeface="Arial"/>
                <a:cs typeface="Arial"/>
              </a:rPr>
              <a:t> </a:t>
            </a:r>
            <a:r>
              <a:rPr sz="3200" b="1" spc="-15" dirty="0">
                <a:latin typeface="Arial"/>
                <a:cs typeface="Arial"/>
              </a:rPr>
              <a:t>output</a:t>
            </a:r>
            <a:endParaRPr sz="3200" dirty="0">
              <a:latin typeface="Arial"/>
              <a:cs typeface="Arial"/>
            </a:endParaRPr>
          </a:p>
          <a:p>
            <a:pPr marL="284480" indent="-272415">
              <a:spcBef>
                <a:spcPts val="70"/>
              </a:spcBef>
              <a:buSzPct val="95833"/>
              <a:buFont typeface="Wingdings"/>
              <a:buChar char=""/>
              <a:tabLst>
                <a:tab pos="285115" algn="l"/>
              </a:tabLst>
            </a:pPr>
            <a:r>
              <a:rPr sz="3200" spc="-5" dirty="0">
                <a:latin typeface="Calibri"/>
                <a:cs typeface="Calibri"/>
              </a:rPr>
              <a:t>Output should be </a:t>
            </a:r>
            <a:r>
              <a:rPr sz="3200" spc="-10" dirty="0">
                <a:latin typeface="Calibri"/>
                <a:cs typeface="Calibri"/>
              </a:rPr>
              <a:t>between </a:t>
            </a:r>
            <a:r>
              <a:rPr sz="3200" spc="-5" dirty="0">
                <a:latin typeface="Calibri"/>
                <a:cs typeface="Calibri"/>
              </a:rPr>
              <a:t>0.5ml </a:t>
            </a:r>
            <a:r>
              <a:rPr sz="3200" dirty="0">
                <a:latin typeface="Calibri"/>
                <a:cs typeface="Calibri"/>
              </a:rPr>
              <a:t>and</a:t>
            </a:r>
            <a:r>
              <a:rPr sz="3200" spc="-20" dirty="0">
                <a:latin typeface="Calibri"/>
                <a:cs typeface="Calibri"/>
              </a:rPr>
              <a:t> </a:t>
            </a:r>
            <a:r>
              <a:rPr sz="3200" dirty="0">
                <a:latin typeface="Calibri"/>
                <a:cs typeface="Calibri"/>
              </a:rPr>
              <a:t>1.0ml/kg/hour</a:t>
            </a:r>
          </a:p>
          <a:p>
            <a:pPr marL="12700" marR="440690">
              <a:buSzPct val="95833"/>
              <a:buFont typeface="Wingdings"/>
              <a:buChar char=""/>
              <a:tabLst>
                <a:tab pos="285115" algn="l"/>
              </a:tabLst>
            </a:pPr>
            <a:r>
              <a:rPr sz="3200" dirty="0">
                <a:latin typeface="Calibri"/>
                <a:cs typeface="Calibri"/>
              </a:rPr>
              <a:t>If </a:t>
            </a:r>
            <a:r>
              <a:rPr sz="3200" spc="-5" dirty="0">
                <a:latin typeface="Calibri"/>
                <a:cs typeface="Calibri"/>
              </a:rPr>
              <a:t>urine output </a:t>
            </a:r>
            <a:r>
              <a:rPr sz="3200" dirty="0">
                <a:latin typeface="Calibri"/>
                <a:cs typeface="Calibri"/>
              </a:rPr>
              <a:t>is </a:t>
            </a:r>
            <a:r>
              <a:rPr sz="3200" spc="-10" dirty="0">
                <a:latin typeface="Calibri"/>
                <a:cs typeface="Calibri"/>
              </a:rPr>
              <a:t>below </a:t>
            </a:r>
            <a:r>
              <a:rPr sz="3200" dirty="0" smtClean="0">
                <a:latin typeface="Calibri"/>
                <a:cs typeface="Calibri"/>
              </a:rPr>
              <a:t>this</a:t>
            </a:r>
            <a:r>
              <a:rPr lang="en-US" sz="3200" dirty="0" smtClean="0">
                <a:latin typeface="Calibri"/>
                <a:cs typeface="Calibri"/>
              </a:rPr>
              <a:t>, the</a:t>
            </a:r>
            <a:r>
              <a:rPr sz="3200" dirty="0" smtClean="0">
                <a:latin typeface="Calibri"/>
                <a:cs typeface="Calibri"/>
              </a:rPr>
              <a:t> </a:t>
            </a:r>
            <a:r>
              <a:rPr sz="3200" spc="-5" dirty="0">
                <a:latin typeface="Calibri"/>
                <a:cs typeface="Calibri"/>
              </a:rPr>
              <a:t>infusion </a:t>
            </a:r>
            <a:r>
              <a:rPr sz="3200" spc="-25" dirty="0">
                <a:latin typeface="Calibri"/>
                <a:cs typeface="Calibri"/>
              </a:rPr>
              <a:t>rate </a:t>
            </a:r>
            <a:r>
              <a:rPr sz="3200" spc="-5" dirty="0">
                <a:latin typeface="Calibri"/>
                <a:cs typeface="Calibri"/>
              </a:rPr>
              <a:t>should increase  </a:t>
            </a:r>
            <a:r>
              <a:rPr sz="3200" spc="-15" dirty="0">
                <a:latin typeface="Calibri"/>
                <a:cs typeface="Calibri"/>
              </a:rPr>
              <a:t>By </a:t>
            </a:r>
            <a:r>
              <a:rPr sz="3200" spc="-5" dirty="0">
                <a:latin typeface="Calibri"/>
                <a:cs typeface="Calibri"/>
              </a:rPr>
              <a:t>50%</a:t>
            </a:r>
            <a:endParaRPr sz="3200" dirty="0">
              <a:latin typeface="Calibri"/>
              <a:cs typeface="Calibri"/>
            </a:endParaRPr>
          </a:p>
          <a:p>
            <a:pPr marL="285115" indent="-273050">
              <a:buSzPct val="95833"/>
              <a:buFont typeface="Wingdings"/>
              <a:buChar char=""/>
              <a:tabLst>
                <a:tab pos="285750" algn="l"/>
              </a:tabLst>
            </a:pPr>
            <a:r>
              <a:rPr sz="3200" dirty="0">
                <a:latin typeface="Calibri"/>
                <a:cs typeface="Calibri"/>
              </a:rPr>
              <a:t>If </a:t>
            </a:r>
            <a:r>
              <a:rPr sz="3200" spc="-10" dirty="0">
                <a:latin typeface="Calibri"/>
                <a:cs typeface="Calibri"/>
              </a:rPr>
              <a:t>still </a:t>
            </a:r>
            <a:r>
              <a:rPr sz="3200" spc="-5" dirty="0">
                <a:latin typeface="Calibri"/>
                <a:cs typeface="Calibri"/>
              </a:rPr>
              <a:t>output is inadequate </a:t>
            </a:r>
            <a:r>
              <a:rPr sz="3200" dirty="0">
                <a:latin typeface="Calibri"/>
                <a:cs typeface="Calibri"/>
              </a:rPr>
              <a:t>then a </a:t>
            </a:r>
            <a:r>
              <a:rPr sz="3200" b="1" spc="-60" dirty="0">
                <a:latin typeface="Arial"/>
                <a:cs typeface="Arial"/>
              </a:rPr>
              <a:t>bolus </a:t>
            </a:r>
            <a:r>
              <a:rPr sz="3200" b="1" spc="25" dirty="0">
                <a:latin typeface="Arial"/>
                <a:cs typeface="Arial"/>
              </a:rPr>
              <a:t>of </a:t>
            </a:r>
            <a:r>
              <a:rPr sz="3200" b="1" spc="-65" dirty="0">
                <a:latin typeface="Arial"/>
                <a:cs typeface="Arial"/>
              </a:rPr>
              <a:t>10ml/kg</a:t>
            </a:r>
            <a:r>
              <a:rPr sz="3200" b="1" spc="-25" dirty="0">
                <a:latin typeface="Arial"/>
                <a:cs typeface="Arial"/>
              </a:rPr>
              <a:t> </a:t>
            </a:r>
            <a:r>
              <a:rPr sz="3200" spc="-10" dirty="0">
                <a:latin typeface="Calibri"/>
                <a:cs typeface="Calibri"/>
              </a:rPr>
              <a:t>given</a:t>
            </a:r>
            <a:endParaRPr sz="3200" dirty="0">
              <a:latin typeface="Calibri"/>
              <a:cs typeface="Calibri"/>
            </a:endParaRPr>
          </a:p>
          <a:p>
            <a:pPr marL="12700" marR="594995">
              <a:spcBef>
                <a:spcPts val="75"/>
              </a:spcBef>
              <a:buSzPct val="95833"/>
              <a:buFont typeface="Wingdings"/>
              <a:buChar char=""/>
              <a:tabLst>
                <a:tab pos="285115" algn="l"/>
              </a:tabLst>
            </a:pPr>
            <a:r>
              <a:rPr sz="3200" spc="5" dirty="0">
                <a:latin typeface="Calibri"/>
                <a:cs typeface="Calibri"/>
              </a:rPr>
              <a:t>2ml/kg/hr </a:t>
            </a:r>
            <a:r>
              <a:rPr sz="3200" spc="-5" dirty="0">
                <a:latin typeface="Calibri"/>
                <a:cs typeface="Calibri"/>
              </a:rPr>
              <a:t>urinary output signals decrease </a:t>
            </a:r>
            <a:r>
              <a:rPr sz="3200" dirty="0">
                <a:latin typeface="Calibri"/>
                <a:cs typeface="Calibri"/>
              </a:rPr>
              <a:t>in the </a:t>
            </a:r>
            <a:r>
              <a:rPr sz="3200" spc="-25" dirty="0">
                <a:latin typeface="Calibri"/>
                <a:cs typeface="Calibri"/>
              </a:rPr>
              <a:t>rate </a:t>
            </a:r>
            <a:r>
              <a:rPr sz="3200" spc="-5" dirty="0" smtClean="0">
                <a:latin typeface="Calibri"/>
                <a:cs typeface="Calibri"/>
              </a:rPr>
              <a:t>of</a:t>
            </a:r>
            <a:r>
              <a:rPr lang="en-US" sz="3200" spc="-5" dirty="0" smtClean="0">
                <a:latin typeface="Calibri"/>
                <a:cs typeface="Calibri"/>
              </a:rPr>
              <a:t> tissue</a:t>
            </a:r>
            <a:r>
              <a:rPr sz="3200" spc="-5" dirty="0" smtClean="0">
                <a:latin typeface="Calibri"/>
                <a:cs typeface="Calibri"/>
              </a:rPr>
              <a:t>  </a:t>
            </a:r>
            <a:r>
              <a:rPr sz="3200" spc="-10" dirty="0">
                <a:latin typeface="Calibri"/>
                <a:cs typeface="Calibri"/>
              </a:rPr>
              <a:t>Perfusion</a:t>
            </a:r>
            <a:endParaRPr sz="3200" dirty="0">
              <a:latin typeface="Calibri"/>
              <a:cs typeface="Calibri"/>
            </a:endParaRPr>
          </a:p>
          <a:p>
            <a:pPr marL="12700" marR="5080">
              <a:spcBef>
                <a:spcPts val="25"/>
              </a:spcBef>
              <a:buSzPct val="95833"/>
              <a:buFont typeface="Wingdings"/>
              <a:buChar char=""/>
              <a:tabLst>
                <a:tab pos="285115" algn="l"/>
              </a:tabLst>
            </a:pPr>
            <a:r>
              <a:rPr sz="3200" b="1" dirty="0">
                <a:latin typeface="Arial"/>
                <a:cs typeface="Arial"/>
              </a:rPr>
              <a:t>Haematocrit </a:t>
            </a:r>
            <a:r>
              <a:rPr sz="3200" b="1" spc="-20" dirty="0">
                <a:latin typeface="Arial"/>
                <a:cs typeface="Arial"/>
              </a:rPr>
              <a:t>measurement </a:t>
            </a:r>
            <a:r>
              <a:rPr sz="3200" dirty="0">
                <a:latin typeface="Calibri"/>
                <a:cs typeface="Calibri"/>
              </a:rPr>
              <a:t>is a </a:t>
            </a:r>
            <a:r>
              <a:rPr sz="3200" spc="-10" dirty="0" smtClean="0">
                <a:latin typeface="Calibri"/>
                <a:cs typeface="Calibri"/>
              </a:rPr>
              <a:t>useful </a:t>
            </a:r>
            <a:r>
              <a:rPr sz="3200" spc="-15" dirty="0">
                <a:latin typeface="Calibri"/>
                <a:cs typeface="Calibri"/>
              </a:rPr>
              <a:t>tool </a:t>
            </a:r>
            <a:r>
              <a:rPr sz="3200" dirty="0">
                <a:latin typeface="Calibri"/>
                <a:cs typeface="Calibri"/>
              </a:rPr>
              <a:t>in </a:t>
            </a:r>
            <a:r>
              <a:rPr sz="3200" spc="-10" dirty="0">
                <a:latin typeface="Calibri"/>
                <a:cs typeface="Calibri"/>
              </a:rPr>
              <a:t>confirming  </a:t>
            </a:r>
            <a:r>
              <a:rPr sz="3200" spc="-5" dirty="0">
                <a:latin typeface="Calibri"/>
                <a:cs typeface="Calibri"/>
              </a:rPr>
              <a:t>Suspected under or</a:t>
            </a:r>
            <a:r>
              <a:rPr sz="3200" dirty="0">
                <a:latin typeface="Calibri"/>
                <a:cs typeface="Calibri"/>
              </a:rPr>
              <a:t> </a:t>
            </a:r>
            <a:r>
              <a:rPr sz="3200" spc="-15" dirty="0">
                <a:latin typeface="Calibri"/>
                <a:cs typeface="Calibri"/>
              </a:rPr>
              <a:t>overhydration</a:t>
            </a:r>
            <a:endParaRPr sz="3200" dirty="0">
              <a:latin typeface="Calibri"/>
              <a:cs typeface="Calibri"/>
            </a:endParaRPr>
          </a:p>
        </p:txBody>
      </p:sp>
    </p:spTree>
    <p:extLst>
      <p:ext uri="{BB962C8B-B14F-4D97-AF65-F5344CB8AC3E}">
        <p14:creationId xmlns:p14="http://schemas.microsoft.com/office/powerpoint/2010/main" val="10382501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1235943" y="6464909"/>
            <a:ext cx="24130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44</a:t>
            </a:r>
            <a:endParaRPr sz="1200">
              <a:latin typeface="Calibri"/>
              <a:cs typeface="Calibri"/>
            </a:endParaRPr>
          </a:p>
        </p:txBody>
      </p:sp>
      <p:sp>
        <p:nvSpPr>
          <p:cNvPr id="3" name="object 3"/>
          <p:cNvSpPr txBox="1"/>
          <p:nvPr/>
        </p:nvSpPr>
        <p:spPr>
          <a:xfrm>
            <a:off x="406400" y="381000"/>
            <a:ext cx="11070843" cy="4708981"/>
          </a:xfrm>
          <a:prstGeom prst="rect">
            <a:avLst/>
          </a:prstGeom>
        </p:spPr>
        <p:txBody>
          <a:bodyPr vert="horz" wrap="square" lIns="0" tIns="12700" rIns="0" bIns="0" rtlCol="0">
            <a:spAutoFit/>
          </a:bodyPr>
          <a:lstStyle/>
          <a:p>
            <a:pPr marL="12700" marR="3968115" algn="ctr">
              <a:lnSpc>
                <a:spcPct val="100000"/>
              </a:lnSpc>
              <a:spcBef>
                <a:spcPts val="100"/>
              </a:spcBef>
            </a:pPr>
            <a:r>
              <a:rPr sz="3200" b="1" u="sng" spc="-30" dirty="0">
                <a:latin typeface="Arial"/>
                <a:cs typeface="Arial"/>
              </a:rPr>
              <a:t>Treating </a:t>
            </a:r>
            <a:r>
              <a:rPr sz="3200" b="1" u="sng" spc="-10" dirty="0">
                <a:latin typeface="Arial"/>
                <a:cs typeface="Arial"/>
              </a:rPr>
              <a:t>the </a:t>
            </a:r>
            <a:r>
              <a:rPr sz="3200" b="1" u="sng" spc="-15" dirty="0" smtClean="0">
                <a:latin typeface="Arial"/>
                <a:cs typeface="Arial"/>
              </a:rPr>
              <a:t>bur</a:t>
            </a:r>
            <a:r>
              <a:rPr lang="en-US" sz="3200" b="1" u="sng" spc="-15" dirty="0" smtClean="0">
                <a:latin typeface="Arial"/>
                <a:cs typeface="Arial"/>
              </a:rPr>
              <a:t>n </a:t>
            </a:r>
            <a:r>
              <a:rPr sz="3200" b="1" u="sng" spc="45" dirty="0" smtClean="0">
                <a:latin typeface="Arial"/>
                <a:cs typeface="Arial"/>
              </a:rPr>
              <a:t>wound </a:t>
            </a:r>
            <a:endParaRPr lang="en-US" sz="3200" b="1" spc="45" dirty="0" smtClean="0">
              <a:latin typeface="Arial"/>
              <a:cs typeface="Arial"/>
            </a:endParaRPr>
          </a:p>
          <a:p>
            <a:pPr marL="12700" marR="323215">
              <a:lnSpc>
                <a:spcPct val="100000"/>
              </a:lnSpc>
              <a:buSzPct val="95833"/>
              <a:buFont typeface="Wingdings"/>
              <a:buChar char=""/>
              <a:tabLst>
                <a:tab pos="285115" algn="l"/>
              </a:tabLst>
            </a:pPr>
            <a:endParaRPr sz="3200" dirty="0">
              <a:latin typeface="Calibri"/>
              <a:cs typeface="Calibri"/>
            </a:endParaRPr>
          </a:p>
          <a:p>
            <a:pPr marL="12700">
              <a:lnSpc>
                <a:spcPts val="2785"/>
              </a:lnSpc>
            </a:pPr>
            <a:r>
              <a:rPr sz="3200" b="1" spc="25" dirty="0">
                <a:latin typeface="Arial"/>
                <a:cs typeface="Arial"/>
              </a:rPr>
              <a:t>Open</a:t>
            </a:r>
            <a:r>
              <a:rPr sz="3200" b="1" spc="-10" dirty="0">
                <a:latin typeface="Arial"/>
                <a:cs typeface="Arial"/>
              </a:rPr>
              <a:t> method</a:t>
            </a:r>
            <a:endParaRPr sz="3200" dirty="0">
              <a:latin typeface="Arial"/>
              <a:cs typeface="Arial"/>
            </a:endParaRPr>
          </a:p>
          <a:p>
            <a:pPr marL="285115" marR="5080" indent="-273050">
              <a:lnSpc>
                <a:spcPct val="100000"/>
              </a:lnSpc>
              <a:spcBef>
                <a:spcPts val="95"/>
              </a:spcBef>
              <a:buSzPct val="95833"/>
              <a:buFont typeface="Wingdings"/>
              <a:buChar char=""/>
              <a:tabLst>
                <a:tab pos="285115" algn="l"/>
              </a:tabLst>
            </a:pPr>
            <a:r>
              <a:rPr sz="3200" spc="-10" dirty="0">
                <a:latin typeface="Calibri"/>
                <a:cs typeface="Calibri"/>
              </a:rPr>
              <a:t>Silver sulfadiazine </a:t>
            </a:r>
            <a:r>
              <a:rPr sz="3200" spc="-5" dirty="0">
                <a:latin typeface="Calibri"/>
                <a:cs typeface="Calibri"/>
              </a:rPr>
              <a:t>application </a:t>
            </a:r>
            <a:r>
              <a:rPr sz="3200" dirty="0">
                <a:latin typeface="Calibri"/>
                <a:cs typeface="Calibri"/>
              </a:rPr>
              <a:t>without </a:t>
            </a:r>
            <a:r>
              <a:rPr sz="3200" spc="-5" dirty="0">
                <a:latin typeface="Calibri"/>
                <a:cs typeface="Calibri"/>
              </a:rPr>
              <a:t>dressings </a:t>
            </a:r>
            <a:r>
              <a:rPr sz="3200" spc="-10" dirty="0">
                <a:latin typeface="Calibri"/>
                <a:cs typeface="Calibri"/>
              </a:rPr>
              <a:t>commonly  </a:t>
            </a:r>
            <a:r>
              <a:rPr sz="3200" spc="-5" dirty="0">
                <a:latin typeface="Calibri"/>
                <a:cs typeface="Calibri"/>
              </a:rPr>
              <a:t>Used </a:t>
            </a:r>
            <a:r>
              <a:rPr sz="3200" dirty="0">
                <a:latin typeface="Calibri"/>
                <a:cs typeface="Calibri"/>
              </a:rPr>
              <a:t>in </a:t>
            </a:r>
            <a:r>
              <a:rPr sz="3200" spc="-5" dirty="0">
                <a:latin typeface="Calibri"/>
                <a:cs typeface="Calibri"/>
              </a:rPr>
              <a:t>burns of face,head </a:t>
            </a:r>
            <a:r>
              <a:rPr sz="3200" dirty="0">
                <a:latin typeface="Calibri"/>
                <a:cs typeface="Calibri"/>
              </a:rPr>
              <a:t>and</a:t>
            </a:r>
            <a:r>
              <a:rPr sz="3200" spc="-10" dirty="0">
                <a:latin typeface="Calibri"/>
                <a:cs typeface="Calibri"/>
              </a:rPr>
              <a:t> </a:t>
            </a:r>
            <a:r>
              <a:rPr sz="3200" spc="-5" dirty="0">
                <a:latin typeface="Calibri"/>
                <a:cs typeface="Calibri"/>
              </a:rPr>
              <a:t>neck</a:t>
            </a:r>
            <a:r>
              <a:rPr sz="3200" spc="-5" dirty="0" smtClean="0">
                <a:latin typeface="Calibri"/>
                <a:cs typeface="Calibri"/>
              </a:rPr>
              <a:t>.</a:t>
            </a:r>
            <a:endParaRPr lang="en-US" sz="3200" spc="-5" dirty="0" smtClean="0">
              <a:latin typeface="Calibri"/>
              <a:cs typeface="Calibri"/>
            </a:endParaRPr>
          </a:p>
          <a:p>
            <a:pPr marL="285115" marR="5080" indent="-273050">
              <a:lnSpc>
                <a:spcPct val="100000"/>
              </a:lnSpc>
              <a:spcBef>
                <a:spcPts val="95"/>
              </a:spcBef>
              <a:buSzPct val="95833"/>
              <a:buFont typeface="Wingdings"/>
              <a:buChar char=""/>
              <a:tabLst>
                <a:tab pos="285115" algn="l"/>
              </a:tabLst>
            </a:pPr>
            <a:endParaRPr sz="3200" dirty="0">
              <a:latin typeface="Calibri"/>
              <a:cs typeface="Calibri"/>
            </a:endParaRPr>
          </a:p>
          <a:p>
            <a:pPr marL="12700">
              <a:lnSpc>
                <a:spcPts val="2785"/>
              </a:lnSpc>
            </a:pPr>
            <a:r>
              <a:rPr sz="3200" b="1" spc="-90" dirty="0">
                <a:latin typeface="Arial"/>
                <a:cs typeface="Arial"/>
              </a:rPr>
              <a:t>Closed</a:t>
            </a:r>
            <a:r>
              <a:rPr sz="3200" b="1" spc="-15" dirty="0">
                <a:latin typeface="Arial"/>
                <a:cs typeface="Arial"/>
              </a:rPr>
              <a:t> </a:t>
            </a:r>
            <a:r>
              <a:rPr sz="3200" b="1" spc="-5" dirty="0">
                <a:latin typeface="Arial"/>
                <a:cs typeface="Arial"/>
              </a:rPr>
              <a:t>method</a:t>
            </a:r>
            <a:endParaRPr sz="3200" dirty="0">
              <a:latin typeface="Arial"/>
              <a:cs typeface="Arial"/>
            </a:endParaRPr>
          </a:p>
          <a:p>
            <a:pPr marL="284480" indent="-272415">
              <a:lnSpc>
                <a:spcPct val="100000"/>
              </a:lnSpc>
              <a:spcBef>
                <a:spcPts val="95"/>
              </a:spcBef>
              <a:buSzPct val="95833"/>
              <a:buFont typeface="Wingdings"/>
              <a:buChar char=""/>
              <a:tabLst>
                <a:tab pos="285115" algn="l"/>
              </a:tabLst>
            </a:pPr>
            <a:r>
              <a:rPr sz="3200" spc="-5" dirty="0">
                <a:latin typeface="Calibri"/>
                <a:cs typeface="Calibri"/>
              </a:rPr>
              <a:t>Dressing </a:t>
            </a:r>
            <a:r>
              <a:rPr sz="3200" spc="-10" dirty="0">
                <a:latin typeface="Calibri"/>
                <a:cs typeface="Calibri"/>
              </a:rPr>
              <a:t>done </a:t>
            </a:r>
            <a:r>
              <a:rPr sz="3200" spc="-15" dirty="0">
                <a:latin typeface="Calibri"/>
                <a:cs typeface="Calibri"/>
              </a:rPr>
              <a:t>to </a:t>
            </a:r>
            <a:r>
              <a:rPr sz="3200" spc="-5" dirty="0">
                <a:latin typeface="Calibri"/>
                <a:cs typeface="Calibri"/>
              </a:rPr>
              <a:t>soothen </a:t>
            </a:r>
            <a:r>
              <a:rPr sz="3200" dirty="0">
                <a:latin typeface="Calibri"/>
                <a:cs typeface="Calibri"/>
              </a:rPr>
              <a:t>and </a:t>
            </a:r>
            <a:r>
              <a:rPr sz="3200" spc="-15" dirty="0">
                <a:latin typeface="Calibri"/>
                <a:cs typeface="Calibri"/>
              </a:rPr>
              <a:t>to </a:t>
            </a:r>
            <a:r>
              <a:rPr sz="3200" spc="-10" dirty="0">
                <a:latin typeface="Calibri"/>
                <a:cs typeface="Calibri"/>
              </a:rPr>
              <a:t>protect </a:t>
            </a:r>
            <a:r>
              <a:rPr sz="3200" dirty="0">
                <a:latin typeface="Calibri"/>
                <a:cs typeface="Calibri"/>
              </a:rPr>
              <a:t>the</a:t>
            </a:r>
            <a:r>
              <a:rPr sz="3200" spc="-35" dirty="0">
                <a:latin typeface="Calibri"/>
                <a:cs typeface="Calibri"/>
              </a:rPr>
              <a:t> </a:t>
            </a:r>
            <a:r>
              <a:rPr sz="3200" spc="-10" dirty="0">
                <a:latin typeface="Calibri"/>
                <a:cs typeface="Calibri"/>
              </a:rPr>
              <a:t>wound</a:t>
            </a:r>
            <a:endParaRPr sz="3200" dirty="0">
              <a:latin typeface="Calibri"/>
              <a:cs typeface="Calibri"/>
            </a:endParaRPr>
          </a:p>
          <a:p>
            <a:pPr marL="284480" indent="-272415">
              <a:lnSpc>
                <a:spcPct val="100000"/>
              </a:lnSpc>
              <a:buSzPct val="95833"/>
              <a:buFont typeface="Wingdings"/>
              <a:buChar char=""/>
              <a:tabLst>
                <a:tab pos="285115" algn="l"/>
              </a:tabLst>
            </a:pPr>
            <a:r>
              <a:rPr sz="3200" spc="-114" dirty="0">
                <a:latin typeface="Calibri"/>
                <a:cs typeface="Calibri"/>
              </a:rPr>
              <a:t>To </a:t>
            </a:r>
            <a:r>
              <a:rPr sz="3200" spc="-5" dirty="0">
                <a:latin typeface="Calibri"/>
                <a:cs typeface="Calibri"/>
              </a:rPr>
              <a:t>reduce </a:t>
            </a:r>
            <a:r>
              <a:rPr sz="3200" dirty="0">
                <a:latin typeface="Calibri"/>
                <a:cs typeface="Calibri"/>
              </a:rPr>
              <a:t>the</a:t>
            </a:r>
            <a:r>
              <a:rPr sz="3200" spc="110" dirty="0">
                <a:latin typeface="Calibri"/>
                <a:cs typeface="Calibri"/>
              </a:rPr>
              <a:t> </a:t>
            </a:r>
            <a:r>
              <a:rPr sz="3200" spc="-5" dirty="0" smtClean="0">
                <a:latin typeface="Calibri"/>
                <a:cs typeface="Calibri"/>
              </a:rPr>
              <a:t>pain</a:t>
            </a:r>
            <a:endParaRPr lang="en-US" sz="3200" spc="-5" dirty="0" smtClean="0">
              <a:latin typeface="Calibri"/>
              <a:cs typeface="Calibri"/>
            </a:endParaRPr>
          </a:p>
          <a:p>
            <a:pPr marL="284480" indent="-272415">
              <a:lnSpc>
                <a:spcPct val="100000"/>
              </a:lnSpc>
              <a:buSzPct val="95833"/>
              <a:buFont typeface="Wingdings"/>
              <a:buChar char=""/>
              <a:tabLst>
                <a:tab pos="285115" algn="l"/>
              </a:tabLst>
            </a:pPr>
            <a:r>
              <a:rPr lang="en-US" sz="3200" spc="-5" dirty="0">
                <a:cs typeface="Calibri"/>
              </a:rPr>
              <a:t>As </a:t>
            </a:r>
            <a:r>
              <a:rPr lang="en-US" sz="3200" dirty="0">
                <a:cs typeface="Calibri"/>
              </a:rPr>
              <a:t>an</a:t>
            </a:r>
            <a:r>
              <a:rPr lang="en-US" sz="3200" spc="-90" dirty="0">
                <a:cs typeface="Calibri"/>
              </a:rPr>
              <a:t> </a:t>
            </a:r>
            <a:r>
              <a:rPr lang="en-US" sz="3200" spc="-5" dirty="0">
                <a:cs typeface="Calibri"/>
              </a:rPr>
              <a:t>absorbent</a:t>
            </a:r>
            <a:endParaRPr sz="3200" dirty="0">
              <a:latin typeface="Calibri"/>
              <a:cs typeface="Calibri"/>
            </a:endParaRPr>
          </a:p>
        </p:txBody>
      </p:sp>
    </p:spTree>
    <p:extLst>
      <p:ext uri="{BB962C8B-B14F-4D97-AF65-F5344CB8AC3E}">
        <p14:creationId xmlns:p14="http://schemas.microsoft.com/office/powerpoint/2010/main" val="25107222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711201" y="609600"/>
            <a:ext cx="10699751" cy="5119991"/>
          </a:xfrm>
        </p:spPr>
        <p:txBody>
          <a:bodyPr/>
          <a:lstStyle/>
          <a:p>
            <a:pPr marL="12700" marR="3968115">
              <a:lnSpc>
                <a:spcPct val="150000"/>
              </a:lnSpc>
              <a:spcBef>
                <a:spcPts val="100"/>
              </a:spcBef>
            </a:pPr>
            <a:r>
              <a:rPr lang="en-US" sz="3200" b="1" spc="45" dirty="0">
                <a:latin typeface="Arial"/>
                <a:cs typeface="Arial"/>
              </a:rPr>
              <a:t> </a:t>
            </a:r>
            <a:r>
              <a:rPr lang="en-US" sz="3200" b="1" spc="-95" dirty="0" smtClean="0">
                <a:latin typeface="Arial"/>
                <a:cs typeface="Arial"/>
              </a:rPr>
              <a:t>Dressings</a:t>
            </a:r>
          </a:p>
          <a:p>
            <a:pPr marL="12700" marR="3968115">
              <a:lnSpc>
                <a:spcPct val="150000"/>
              </a:lnSpc>
              <a:spcBef>
                <a:spcPts val="100"/>
              </a:spcBef>
            </a:pPr>
            <a:endParaRPr lang="en-US" sz="3200" dirty="0">
              <a:latin typeface="Arial"/>
              <a:cs typeface="Arial"/>
            </a:endParaRPr>
          </a:p>
          <a:p>
            <a:pPr marL="285115" indent="-273050">
              <a:lnSpc>
                <a:spcPct val="150000"/>
              </a:lnSpc>
              <a:spcBef>
                <a:spcPts val="95"/>
              </a:spcBef>
              <a:buSzPct val="95833"/>
              <a:buFont typeface="Wingdings"/>
              <a:buChar char=""/>
              <a:tabLst>
                <a:tab pos="285750" algn="l"/>
              </a:tabLst>
            </a:pPr>
            <a:r>
              <a:rPr lang="en-US" sz="3200" spc="-20" dirty="0"/>
              <a:t>Paraffin </a:t>
            </a:r>
            <a:r>
              <a:rPr lang="en-US" sz="3200" spc="-10" dirty="0"/>
              <a:t>gauze</a:t>
            </a:r>
            <a:endParaRPr lang="en-US" sz="3200" dirty="0"/>
          </a:p>
          <a:p>
            <a:pPr marL="284480" indent="-272415">
              <a:lnSpc>
                <a:spcPct val="150000"/>
              </a:lnSpc>
              <a:buSzPct val="95833"/>
              <a:buFont typeface="Wingdings"/>
              <a:buChar char=""/>
              <a:tabLst>
                <a:tab pos="285115" algn="l"/>
              </a:tabLst>
            </a:pPr>
            <a:r>
              <a:rPr lang="en-US" sz="3200" spc="-10" dirty="0"/>
              <a:t>Hydrocolloids</a:t>
            </a:r>
            <a:r>
              <a:rPr lang="en-US" sz="3200" spc="-20" dirty="0"/>
              <a:t> </a:t>
            </a:r>
            <a:r>
              <a:rPr lang="en-US" sz="3200" spc="-5" dirty="0"/>
              <a:t>( </a:t>
            </a:r>
            <a:r>
              <a:rPr lang="en-US" sz="3200" spc="-5" dirty="0" err="1"/>
              <a:t>e.g</a:t>
            </a:r>
            <a:r>
              <a:rPr lang="en-US" sz="3200" spc="-5" dirty="0"/>
              <a:t> </a:t>
            </a:r>
            <a:r>
              <a:rPr lang="en-US" sz="3200" spc="-5" dirty="0" err="1"/>
              <a:t>duoderm</a:t>
            </a:r>
            <a:r>
              <a:rPr lang="en-US" sz="3200" spc="-5" dirty="0"/>
              <a:t>)</a:t>
            </a:r>
            <a:endParaRPr lang="en-US" sz="3200" dirty="0"/>
          </a:p>
          <a:p>
            <a:pPr marL="12700" marR="323215">
              <a:lnSpc>
                <a:spcPct val="150000"/>
              </a:lnSpc>
              <a:buSzPct val="95833"/>
              <a:buFont typeface="Wingdings"/>
              <a:buChar char=""/>
              <a:tabLst>
                <a:tab pos="285115" algn="l"/>
              </a:tabLst>
            </a:pPr>
            <a:r>
              <a:rPr lang="en-US" sz="3200" spc="-5" dirty="0"/>
              <a:t>Full-thickness </a:t>
            </a:r>
            <a:r>
              <a:rPr lang="en-US" sz="3200" dirty="0"/>
              <a:t>and </a:t>
            </a:r>
            <a:r>
              <a:rPr lang="en-US" sz="3200" spc="-5" dirty="0"/>
              <a:t>deep dermal burns need antibacterial  dressings </a:t>
            </a:r>
            <a:r>
              <a:rPr lang="en-US" sz="3200" spc="-15" dirty="0"/>
              <a:t>to delay microbial </a:t>
            </a:r>
            <a:r>
              <a:rPr lang="en-US" sz="3200" spc="-10" dirty="0" err="1"/>
              <a:t>colonisation</a:t>
            </a:r>
            <a:r>
              <a:rPr lang="en-US" sz="3200" spc="-10" dirty="0"/>
              <a:t> </a:t>
            </a:r>
            <a:r>
              <a:rPr lang="en-US" sz="3200" spc="-5" dirty="0"/>
              <a:t>prior </a:t>
            </a:r>
            <a:r>
              <a:rPr lang="en-US" sz="3200" spc="-15" dirty="0"/>
              <a:t>to </a:t>
            </a:r>
            <a:r>
              <a:rPr lang="en-US" sz="3200" spc="-10" dirty="0"/>
              <a:t>surgery</a:t>
            </a:r>
          </a:p>
          <a:p>
            <a:pPr>
              <a:lnSpc>
                <a:spcPct val="150000"/>
              </a:lnSpc>
            </a:pPr>
            <a:endParaRPr lang="en-US" sz="3200" dirty="0"/>
          </a:p>
        </p:txBody>
      </p:sp>
    </p:spTree>
    <p:extLst>
      <p:ext uri="{BB962C8B-B14F-4D97-AF65-F5344CB8AC3E}">
        <p14:creationId xmlns:p14="http://schemas.microsoft.com/office/powerpoint/2010/main" val="5260525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04801" y="381000"/>
            <a:ext cx="11407140" cy="4470455"/>
          </a:xfrm>
          <a:prstGeom prst="rect">
            <a:avLst/>
          </a:prstGeom>
        </p:spPr>
        <p:txBody>
          <a:bodyPr vert="horz" wrap="square" lIns="0" tIns="12700" rIns="0" bIns="0" rtlCol="0">
            <a:spAutoFit/>
          </a:bodyPr>
          <a:lstStyle/>
          <a:p>
            <a:pPr marL="12700" marR="3627754">
              <a:lnSpc>
                <a:spcPct val="100000"/>
              </a:lnSpc>
              <a:spcBef>
                <a:spcPts val="100"/>
              </a:spcBef>
            </a:pPr>
            <a:r>
              <a:rPr sz="3200" b="1" spc="-20" dirty="0" smtClean="0">
                <a:latin typeface="Arial"/>
                <a:cs typeface="Arial"/>
              </a:rPr>
              <a:t>Tangential</a:t>
            </a:r>
            <a:r>
              <a:rPr sz="3200" b="1" spc="5" dirty="0" smtClean="0">
                <a:latin typeface="Arial"/>
                <a:cs typeface="Arial"/>
              </a:rPr>
              <a:t> </a:t>
            </a:r>
            <a:r>
              <a:rPr sz="3200" b="1" spc="-50" dirty="0" smtClean="0">
                <a:latin typeface="Arial"/>
                <a:cs typeface="Arial"/>
              </a:rPr>
              <a:t>excision</a:t>
            </a:r>
            <a:endParaRPr lang="en-US" sz="3200" b="1" spc="-50" dirty="0" smtClean="0">
              <a:latin typeface="Arial"/>
              <a:cs typeface="Arial"/>
            </a:endParaRPr>
          </a:p>
          <a:p>
            <a:pPr marL="12700" marR="3627754">
              <a:lnSpc>
                <a:spcPct val="100000"/>
              </a:lnSpc>
              <a:spcBef>
                <a:spcPts val="100"/>
              </a:spcBef>
            </a:pPr>
            <a:endParaRPr sz="3200" dirty="0">
              <a:latin typeface="Arial"/>
              <a:cs typeface="Arial"/>
            </a:endParaRPr>
          </a:p>
          <a:p>
            <a:pPr marL="285115" marR="5080" indent="-285115">
              <a:lnSpc>
                <a:spcPct val="100000"/>
              </a:lnSpc>
              <a:spcBef>
                <a:spcPts val="95"/>
              </a:spcBef>
              <a:buSzPct val="95833"/>
              <a:buFont typeface="Wingdings"/>
              <a:buChar char=""/>
              <a:tabLst>
                <a:tab pos="285115" algn="l"/>
              </a:tabLst>
            </a:pPr>
            <a:r>
              <a:rPr sz="3200" spc="-5" dirty="0">
                <a:latin typeface="Calibri"/>
                <a:cs typeface="Calibri"/>
              </a:rPr>
              <a:t>Can be done </a:t>
            </a:r>
            <a:r>
              <a:rPr sz="3200" dirty="0">
                <a:latin typeface="Calibri"/>
                <a:cs typeface="Calibri"/>
              </a:rPr>
              <a:t>within 48 </a:t>
            </a:r>
            <a:r>
              <a:rPr sz="3200" spc="-15" dirty="0">
                <a:latin typeface="Calibri"/>
                <a:cs typeface="Calibri"/>
              </a:rPr>
              <a:t>hours </a:t>
            </a:r>
            <a:r>
              <a:rPr sz="3200" dirty="0">
                <a:latin typeface="Calibri"/>
                <a:cs typeface="Calibri"/>
              </a:rPr>
              <a:t>with </a:t>
            </a:r>
            <a:r>
              <a:rPr sz="3200" spc="-5" dirty="0">
                <a:latin typeface="Calibri"/>
                <a:cs typeface="Calibri"/>
              </a:rPr>
              <a:t>skin </a:t>
            </a:r>
            <a:r>
              <a:rPr sz="3200" spc="-10" dirty="0">
                <a:latin typeface="Calibri"/>
                <a:cs typeface="Calibri"/>
              </a:rPr>
              <a:t>grafting </a:t>
            </a:r>
            <a:r>
              <a:rPr sz="3200" dirty="0">
                <a:latin typeface="Calibri"/>
                <a:cs typeface="Calibri"/>
              </a:rPr>
              <a:t>in </a:t>
            </a:r>
            <a:r>
              <a:rPr sz="3200" spc="-10" dirty="0">
                <a:latin typeface="Calibri"/>
                <a:cs typeface="Calibri"/>
              </a:rPr>
              <a:t>patients </a:t>
            </a:r>
            <a:r>
              <a:rPr sz="3200" dirty="0">
                <a:latin typeface="Calibri"/>
                <a:cs typeface="Calibri"/>
              </a:rPr>
              <a:t>with less  </a:t>
            </a:r>
            <a:r>
              <a:rPr lang="en-US" sz="3200" spc="-5" dirty="0">
                <a:latin typeface="Calibri"/>
                <a:cs typeface="Calibri"/>
              </a:rPr>
              <a:t>t</a:t>
            </a:r>
            <a:r>
              <a:rPr sz="3200" spc="-5" dirty="0" smtClean="0">
                <a:latin typeface="Calibri"/>
                <a:cs typeface="Calibri"/>
              </a:rPr>
              <a:t>h</a:t>
            </a:r>
            <a:r>
              <a:rPr lang="en-US" sz="3200" spc="-5" dirty="0" smtClean="0">
                <a:latin typeface="Calibri"/>
                <a:cs typeface="Calibri"/>
              </a:rPr>
              <a:t>a</a:t>
            </a:r>
            <a:r>
              <a:rPr sz="3200" spc="-5" dirty="0" smtClean="0">
                <a:latin typeface="Calibri"/>
                <a:cs typeface="Calibri"/>
              </a:rPr>
              <a:t>n </a:t>
            </a:r>
            <a:r>
              <a:rPr sz="3200" spc="-5" dirty="0">
                <a:latin typeface="Calibri"/>
                <a:cs typeface="Calibri"/>
              </a:rPr>
              <a:t>25%</a:t>
            </a:r>
            <a:r>
              <a:rPr sz="3200" spc="5" dirty="0">
                <a:latin typeface="Calibri"/>
                <a:cs typeface="Calibri"/>
              </a:rPr>
              <a:t> </a:t>
            </a:r>
            <a:r>
              <a:rPr sz="3200" spc="-5" dirty="0">
                <a:latin typeface="Calibri"/>
                <a:cs typeface="Calibri"/>
              </a:rPr>
              <a:t>burn</a:t>
            </a:r>
            <a:endParaRPr sz="3200" dirty="0">
              <a:latin typeface="Calibri"/>
              <a:cs typeface="Calibri"/>
            </a:endParaRPr>
          </a:p>
          <a:p>
            <a:pPr marL="285115" marR="5673090" indent="-285115">
              <a:lnSpc>
                <a:spcPct val="100000"/>
              </a:lnSpc>
              <a:spcBef>
                <a:spcPts val="5"/>
              </a:spcBef>
              <a:buSzPct val="95833"/>
              <a:buFont typeface="Wingdings"/>
              <a:buChar char=""/>
              <a:tabLst>
                <a:tab pos="285115" algn="l"/>
              </a:tabLst>
            </a:pPr>
            <a:r>
              <a:rPr sz="3200" spc="-5" dirty="0">
                <a:latin typeface="Calibri"/>
                <a:cs typeface="Calibri"/>
              </a:rPr>
              <a:t>Usually done </a:t>
            </a:r>
            <a:r>
              <a:rPr sz="3200" dirty="0">
                <a:latin typeface="Calibri"/>
                <a:cs typeface="Calibri"/>
              </a:rPr>
              <a:t>in</a:t>
            </a:r>
            <a:r>
              <a:rPr sz="3200" spc="-80" dirty="0">
                <a:latin typeface="Calibri"/>
                <a:cs typeface="Calibri"/>
              </a:rPr>
              <a:t> </a:t>
            </a:r>
            <a:r>
              <a:rPr sz="3200" spc="-5" dirty="0">
                <a:latin typeface="Calibri"/>
                <a:cs typeface="Calibri"/>
              </a:rPr>
              <a:t>deep  dermal</a:t>
            </a:r>
            <a:r>
              <a:rPr sz="3200" spc="-25" dirty="0">
                <a:latin typeface="Calibri"/>
                <a:cs typeface="Calibri"/>
              </a:rPr>
              <a:t> </a:t>
            </a:r>
            <a:r>
              <a:rPr sz="3200" spc="-5" dirty="0">
                <a:latin typeface="Calibri"/>
                <a:cs typeface="Calibri"/>
              </a:rPr>
              <a:t>burns</a:t>
            </a:r>
            <a:endParaRPr sz="3200" dirty="0">
              <a:latin typeface="Calibri"/>
              <a:cs typeface="Calibri"/>
            </a:endParaRPr>
          </a:p>
          <a:p>
            <a:pPr marL="285115" marR="5126355" indent="-285115">
              <a:lnSpc>
                <a:spcPct val="100000"/>
              </a:lnSpc>
              <a:buSzPct val="95833"/>
              <a:buFont typeface="Wingdings"/>
              <a:buChar char=""/>
              <a:tabLst>
                <a:tab pos="285115" algn="l"/>
              </a:tabLst>
            </a:pPr>
            <a:r>
              <a:rPr sz="3200" spc="-5" dirty="0">
                <a:latin typeface="Calibri"/>
                <a:cs typeface="Calibri"/>
              </a:rPr>
              <a:t>Dead dermis </a:t>
            </a:r>
            <a:r>
              <a:rPr sz="3200" dirty="0">
                <a:latin typeface="Calibri"/>
                <a:cs typeface="Calibri"/>
              </a:rPr>
              <a:t>is </a:t>
            </a:r>
            <a:r>
              <a:rPr sz="3200" spc="-15" dirty="0">
                <a:latin typeface="Calibri"/>
                <a:cs typeface="Calibri"/>
              </a:rPr>
              <a:t>removed  layer </a:t>
            </a:r>
            <a:r>
              <a:rPr sz="3200" spc="-10" dirty="0">
                <a:latin typeface="Calibri"/>
                <a:cs typeface="Calibri"/>
              </a:rPr>
              <a:t>by </a:t>
            </a:r>
            <a:r>
              <a:rPr sz="3200" spc="-15" dirty="0">
                <a:latin typeface="Calibri"/>
                <a:cs typeface="Calibri"/>
              </a:rPr>
              <a:t>layer </a:t>
            </a:r>
            <a:r>
              <a:rPr sz="3200" spc="-5" dirty="0" smtClean="0">
                <a:latin typeface="Calibri"/>
                <a:cs typeface="Calibri"/>
              </a:rPr>
              <a:t>Until</a:t>
            </a:r>
            <a:r>
              <a:rPr lang="en-US" sz="3200" spc="-5" dirty="0" smtClean="0">
                <a:latin typeface="Calibri"/>
                <a:cs typeface="Calibri"/>
              </a:rPr>
              <a:t> </a:t>
            </a:r>
            <a:r>
              <a:rPr sz="3200" spc="-10" dirty="0" smtClean="0">
                <a:latin typeface="Calibri"/>
                <a:cs typeface="Calibri"/>
              </a:rPr>
              <a:t>fresh  </a:t>
            </a:r>
            <a:r>
              <a:rPr sz="3200" spc="-5" dirty="0">
                <a:latin typeface="Calibri"/>
                <a:cs typeface="Calibri"/>
              </a:rPr>
              <a:t>bleeding</a:t>
            </a:r>
            <a:r>
              <a:rPr sz="3200" spc="-10" dirty="0">
                <a:latin typeface="Calibri"/>
                <a:cs typeface="Calibri"/>
              </a:rPr>
              <a:t> occurs</a:t>
            </a:r>
            <a:endParaRPr sz="3200" dirty="0">
              <a:latin typeface="Calibri"/>
              <a:cs typeface="Calibri"/>
            </a:endParaRPr>
          </a:p>
          <a:p>
            <a:pPr marL="284480" indent="-272415">
              <a:lnSpc>
                <a:spcPct val="100000"/>
              </a:lnSpc>
              <a:buSzPct val="95833"/>
              <a:buFont typeface="Wingdings"/>
              <a:buChar char=""/>
              <a:tabLst>
                <a:tab pos="285115" algn="l"/>
              </a:tabLst>
            </a:pPr>
            <a:r>
              <a:rPr sz="3200" spc="-15" dirty="0" smtClean="0">
                <a:latin typeface="Calibri"/>
                <a:cs typeface="Calibri"/>
              </a:rPr>
              <a:t>Later</a:t>
            </a:r>
            <a:r>
              <a:rPr lang="en-US" sz="3200" spc="-15" dirty="0" smtClean="0">
                <a:latin typeface="Calibri"/>
                <a:cs typeface="Calibri"/>
              </a:rPr>
              <a:t>,</a:t>
            </a:r>
            <a:r>
              <a:rPr sz="3200" spc="-15" dirty="0" smtClean="0">
                <a:latin typeface="Calibri"/>
                <a:cs typeface="Calibri"/>
              </a:rPr>
              <a:t> </a:t>
            </a:r>
            <a:r>
              <a:rPr sz="3200" spc="-5" dirty="0">
                <a:latin typeface="Calibri"/>
                <a:cs typeface="Calibri"/>
              </a:rPr>
              <a:t>skin </a:t>
            </a:r>
            <a:r>
              <a:rPr sz="3200" spc="-15" dirty="0">
                <a:latin typeface="Calibri"/>
                <a:cs typeface="Calibri"/>
              </a:rPr>
              <a:t>grafting</a:t>
            </a:r>
            <a:r>
              <a:rPr sz="3200" spc="-20" dirty="0">
                <a:latin typeface="Calibri"/>
                <a:cs typeface="Calibri"/>
              </a:rPr>
              <a:t> </a:t>
            </a:r>
            <a:r>
              <a:rPr sz="3200" spc="-5" dirty="0">
                <a:latin typeface="Calibri"/>
                <a:cs typeface="Calibri"/>
              </a:rPr>
              <a:t>done</a:t>
            </a:r>
            <a:endParaRPr sz="3200" dirty="0">
              <a:latin typeface="Calibri"/>
              <a:cs typeface="Calibri"/>
            </a:endParaRPr>
          </a:p>
        </p:txBody>
      </p:sp>
      <p:sp>
        <p:nvSpPr>
          <p:cNvPr id="4" name="object 4"/>
          <p:cNvSpPr/>
          <p:nvPr/>
        </p:nvSpPr>
        <p:spPr>
          <a:xfrm>
            <a:off x="6286755" y="2209800"/>
            <a:ext cx="5905245" cy="416814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6" name="object 6"/>
          <p:cNvSpPr txBox="1"/>
          <p:nvPr/>
        </p:nvSpPr>
        <p:spPr>
          <a:xfrm>
            <a:off x="11235943" y="6464909"/>
            <a:ext cx="241300"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45</a:t>
            </a:r>
            <a:endParaRPr sz="1200">
              <a:latin typeface="Calibri"/>
              <a:cs typeface="Calibri"/>
            </a:endParaRPr>
          </a:p>
        </p:txBody>
      </p:sp>
    </p:spTree>
    <p:extLst>
      <p:ext uri="{BB962C8B-B14F-4D97-AF65-F5344CB8AC3E}">
        <p14:creationId xmlns:p14="http://schemas.microsoft.com/office/powerpoint/2010/main" val="18795271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1601" y="304800"/>
            <a:ext cx="11564620" cy="5091137"/>
          </a:xfrm>
          <a:prstGeom prst="rect">
            <a:avLst/>
          </a:prstGeom>
        </p:spPr>
        <p:txBody>
          <a:bodyPr vert="horz" wrap="square" lIns="0" tIns="12700" rIns="0" bIns="0" rtlCol="0">
            <a:spAutoFit/>
          </a:bodyPr>
          <a:lstStyle/>
          <a:p>
            <a:pPr marL="61595" marR="3696335">
              <a:lnSpc>
                <a:spcPct val="100000"/>
              </a:lnSpc>
              <a:spcBef>
                <a:spcPts val="100"/>
              </a:spcBef>
            </a:pPr>
            <a:r>
              <a:rPr lang="en-US" sz="3200" b="1" spc="-25" dirty="0" err="1" smtClean="0">
                <a:latin typeface="Arial"/>
                <a:cs typeface="Arial"/>
              </a:rPr>
              <a:t>Escharotomy</a:t>
            </a:r>
            <a:endParaRPr lang="en-US" sz="3200" b="1" spc="-25" dirty="0" smtClean="0">
              <a:latin typeface="Arial"/>
              <a:cs typeface="Arial"/>
            </a:endParaRPr>
          </a:p>
          <a:p>
            <a:pPr marL="61595" marR="3696335">
              <a:lnSpc>
                <a:spcPct val="100000"/>
              </a:lnSpc>
              <a:spcBef>
                <a:spcPts val="100"/>
              </a:spcBef>
            </a:pPr>
            <a:endParaRPr lang="en-US" sz="3200" dirty="0" smtClean="0">
              <a:latin typeface="Arial"/>
              <a:cs typeface="Arial"/>
            </a:endParaRPr>
          </a:p>
          <a:p>
            <a:pPr marL="518794" marR="5080" indent="-457200">
              <a:lnSpc>
                <a:spcPct val="100000"/>
              </a:lnSpc>
              <a:spcBef>
                <a:spcPts val="95"/>
              </a:spcBef>
              <a:buSzPct val="95833"/>
              <a:buFont typeface="Wingdings" pitchFamily="2" charset="2"/>
              <a:buChar char="v"/>
              <a:tabLst>
                <a:tab pos="334645" algn="l"/>
              </a:tabLst>
            </a:pPr>
            <a:r>
              <a:rPr sz="3200" b="1" i="1" u="sng" spc="-15" dirty="0" smtClean="0">
                <a:latin typeface="Calibri"/>
                <a:cs typeface="Calibri"/>
              </a:rPr>
              <a:t>Circumferential </a:t>
            </a:r>
            <a:r>
              <a:rPr sz="3200" b="1" i="1" u="sng" spc="-5" dirty="0">
                <a:latin typeface="Calibri"/>
                <a:cs typeface="Calibri"/>
              </a:rPr>
              <a:t>full-thickness burns </a:t>
            </a:r>
            <a:r>
              <a:rPr sz="3200" spc="-15" dirty="0">
                <a:latin typeface="Calibri"/>
                <a:cs typeface="Calibri"/>
              </a:rPr>
              <a:t>to </a:t>
            </a:r>
            <a:r>
              <a:rPr sz="3200" dirty="0">
                <a:latin typeface="Calibri"/>
                <a:cs typeface="Calibri"/>
              </a:rPr>
              <a:t>the </a:t>
            </a:r>
            <a:r>
              <a:rPr sz="3200" spc="-5" dirty="0">
                <a:latin typeface="Calibri"/>
                <a:cs typeface="Calibri"/>
              </a:rPr>
              <a:t>limbs </a:t>
            </a:r>
            <a:r>
              <a:rPr sz="3200" spc="-10" dirty="0">
                <a:latin typeface="Calibri"/>
                <a:cs typeface="Calibri"/>
              </a:rPr>
              <a:t>require emergency  Surgery</a:t>
            </a:r>
            <a:endParaRPr sz="3200" dirty="0">
              <a:latin typeface="Calibri"/>
              <a:cs typeface="Calibri"/>
            </a:endParaRPr>
          </a:p>
          <a:p>
            <a:pPr marL="518160" indent="-457200">
              <a:lnSpc>
                <a:spcPct val="100000"/>
              </a:lnSpc>
              <a:spcBef>
                <a:spcPts val="5"/>
              </a:spcBef>
              <a:buSzPct val="95833"/>
              <a:buFont typeface="Wingdings" pitchFamily="2" charset="2"/>
              <a:buChar char="v"/>
              <a:tabLst>
                <a:tab pos="334645" algn="l"/>
              </a:tabLst>
            </a:pPr>
            <a:r>
              <a:rPr sz="3200" spc="-5" dirty="0">
                <a:latin typeface="Calibri"/>
                <a:cs typeface="Calibri"/>
              </a:rPr>
              <a:t>The </a:t>
            </a:r>
            <a:r>
              <a:rPr sz="3200" spc="-10" dirty="0">
                <a:latin typeface="Calibri"/>
                <a:cs typeface="Calibri"/>
              </a:rPr>
              <a:t>tourniquet </a:t>
            </a:r>
            <a:r>
              <a:rPr sz="3200" spc="-20" dirty="0">
                <a:latin typeface="Calibri"/>
                <a:cs typeface="Calibri"/>
              </a:rPr>
              <a:t>effect </a:t>
            </a:r>
            <a:r>
              <a:rPr sz="3200" spc="-5" dirty="0">
                <a:latin typeface="Calibri"/>
                <a:cs typeface="Calibri"/>
              </a:rPr>
              <a:t>of </a:t>
            </a:r>
            <a:r>
              <a:rPr sz="3200" dirty="0">
                <a:latin typeface="Calibri"/>
                <a:cs typeface="Calibri"/>
              </a:rPr>
              <a:t>this</a:t>
            </a:r>
            <a:r>
              <a:rPr sz="3200" spc="25" dirty="0">
                <a:latin typeface="Calibri"/>
                <a:cs typeface="Calibri"/>
              </a:rPr>
              <a:t> </a:t>
            </a:r>
            <a:r>
              <a:rPr sz="3200" dirty="0" smtClean="0">
                <a:latin typeface="Calibri"/>
                <a:cs typeface="Calibri"/>
              </a:rPr>
              <a:t>injury</a:t>
            </a:r>
            <a:r>
              <a:rPr lang="en-US" sz="3200" dirty="0" smtClean="0">
                <a:latin typeface="Calibri"/>
                <a:cs typeface="Calibri"/>
              </a:rPr>
              <a:t> </a:t>
            </a:r>
            <a:r>
              <a:rPr sz="3200" dirty="0" smtClean="0">
                <a:latin typeface="Calibri"/>
                <a:cs typeface="Calibri"/>
              </a:rPr>
              <a:t>is </a:t>
            </a:r>
            <a:r>
              <a:rPr sz="3200" dirty="0">
                <a:latin typeface="Calibri"/>
                <a:cs typeface="Calibri"/>
              </a:rPr>
              <a:t>easily </a:t>
            </a:r>
            <a:r>
              <a:rPr sz="3200" spc="-15" dirty="0">
                <a:latin typeface="Calibri"/>
                <a:cs typeface="Calibri"/>
              </a:rPr>
              <a:t>treated </a:t>
            </a:r>
            <a:r>
              <a:rPr sz="3200" spc="-10" dirty="0">
                <a:latin typeface="Calibri"/>
                <a:cs typeface="Calibri"/>
              </a:rPr>
              <a:t>by </a:t>
            </a:r>
            <a:r>
              <a:rPr sz="3200" dirty="0">
                <a:latin typeface="Calibri"/>
                <a:cs typeface="Calibri"/>
              </a:rPr>
              <a:t>incising the </a:t>
            </a:r>
            <a:r>
              <a:rPr sz="3200" spc="-5" dirty="0">
                <a:latin typeface="Calibri"/>
                <a:cs typeface="Calibri"/>
              </a:rPr>
              <a:t>whole </a:t>
            </a:r>
            <a:r>
              <a:rPr sz="3200" spc="-10" dirty="0">
                <a:latin typeface="Calibri"/>
                <a:cs typeface="Calibri"/>
              </a:rPr>
              <a:t>length of</a:t>
            </a:r>
            <a:r>
              <a:rPr sz="3200" spc="-20" dirty="0">
                <a:latin typeface="Calibri"/>
                <a:cs typeface="Calibri"/>
              </a:rPr>
              <a:t> </a:t>
            </a:r>
            <a:r>
              <a:rPr sz="3200" spc="-5" dirty="0" smtClean="0">
                <a:latin typeface="Calibri"/>
                <a:cs typeface="Calibri"/>
              </a:rPr>
              <a:t>full-thickness</a:t>
            </a:r>
            <a:r>
              <a:rPr lang="en-US" sz="3200" dirty="0">
                <a:latin typeface="Calibri"/>
                <a:cs typeface="Calibri"/>
              </a:rPr>
              <a:t> </a:t>
            </a:r>
            <a:r>
              <a:rPr sz="3200" spc="-5" dirty="0" smtClean="0">
                <a:latin typeface="Calibri"/>
                <a:cs typeface="Calibri"/>
              </a:rPr>
              <a:t>burns.</a:t>
            </a:r>
            <a:r>
              <a:rPr lang="en-US" sz="3200" dirty="0">
                <a:latin typeface="Calibri"/>
                <a:cs typeface="Calibri"/>
              </a:rPr>
              <a:t> </a:t>
            </a:r>
            <a:r>
              <a:rPr lang="en-US" sz="3200" dirty="0" smtClean="0">
                <a:latin typeface="Calibri"/>
                <a:cs typeface="Calibri"/>
              </a:rPr>
              <a:t>(</a:t>
            </a:r>
            <a:r>
              <a:rPr sz="3200" spc="-5" dirty="0" smtClean="0">
                <a:latin typeface="Calibri"/>
                <a:cs typeface="Calibri"/>
              </a:rPr>
              <a:t>done </a:t>
            </a:r>
            <a:r>
              <a:rPr sz="3200" spc="-15" dirty="0" smtClean="0">
                <a:latin typeface="Calibri"/>
                <a:cs typeface="Calibri"/>
              </a:rPr>
              <a:t>avoidi</a:t>
            </a:r>
            <a:r>
              <a:rPr sz="3200" dirty="0" smtClean="0">
                <a:latin typeface="Calibri"/>
                <a:cs typeface="Calibri"/>
              </a:rPr>
              <a:t>ng major</a:t>
            </a:r>
            <a:r>
              <a:rPr lang="en-US" sz="3200" dirty="0">
                <a:latin typeface="Calibri"/>
                <a:cs typeface="Calibri"/>
              </a:rPr>
              <a:t> </a:t>
            </a:r>
            <a:r>
              <a:rPr sz="3200" dirty="0" smtClean="0">
                <a:latin typeface="Calibri"/>
                <a:cs typeface="Calibri"/>
              </a:rPr>
              <a:t>Nerves</a:t>
            </a:r>
            <a:r>
              <a:rPr lang="en-US" sz="3200" dirty="0" smtClean="0">
                <a:latin typeface="Calibri"/>
                <a:cs typeface="Calibri"/>
              </a:rPr>
              <a:t>)</a:t>
            </a:r>
            <a:endParaRPr sz="3200" dirty="0">
              <a:latin typeface="Calibri"/>
              <a:cs typeface="Calibri"/>
            </a:endParaRPr>
          </a:p>
          <a:p>
            <a:pPr marL="469900" marR="763270" indent="-457200">
              <a:lnSpc>
                <a:spcPct val="100000"/>
              </a:lnSpc>
              <a:spcBef>
                <a:spcPts val="960"/>
              </a:spcBef>
              <a:buSzPct val="95833"/>
              <a:buFont typeface="Wingdings" pitchFamily="2" charset="2"/>
              <a:buChar char="v"/>
              <a:tabLst>
                <a:tab pos="285115" algn="l"/>
              </a:tabLst>
            </a:pPr>
            <a:r>
              <a:rPr sz="3200" spc="-5" dirty="0" smtClean="0">
                <a:latin typeface="Calibri"/>
                <a:cs typeface="Calibri"/>
              </a:rPr>
              <a:t>Full </a:t>
            </a:r>
            <a:r>
              <a:rPr sz="3200" dirty="0">
                <a:latin typeface="Calibri"/>
                <a:cs typeface="Calibri"/>
              </a:rPr>
              <a:t>thickness </a:t>
            </a:r>
            <a:r>
              <a:rPr sz="3200" spc="-5" dirty="0">
                <a:latin typeface="Calibri"/>
                <a:cs typeface="Calibri"/>
              </a:rPr>
              <a:t>burns </a:t>
            </a:r>
            <a:r>
              <a:rPr sz="3200" dirty="0">
                <a:latin typeface="Calibri"/>
                <a:cs typeface="Calibri"/>
              </a:rPr>
              <a:t>and </a:t>
            </a:r>
            <a:r>
              <a:rPr sz="3200" spc="-5" dirty="0">
                <a:latin typeface="Calibri"/>
                <a:cs typeface="Calibri"/>
              </a:rPr>
              <a:t>deep </a:t>
            </a:r>
            <a:r>
              <a:rPr sz="3200" dirty="0">
                <a:latin typeface="Calibri"/>
                <a:cs typeface="Calibri"/>
              </a:rPr>
              <a:t>partial-thickness </a:t>
            </a:r>
            <a:r>
              <a:rPr sz="3200" spc="-5" dirty="0">
                <a:latin typeface="Calibri"/>
                <a:cs typeface="Calibri"/>
              </a:rPr>
              <a:t>burns </a:t>
            </a:r>
            <a:r>
              <a:rPr sz="3200" spc="-10" dirty="0">
                <a:latin typeface="Calibri"/>
                <a:cs typeface="Calibri"/>
              </a:rPr>
              <a:t>that </a:t>
            </a:r>
            <a:r>
              <a:rPr sz="3200" dirty="0">
                <a:latin typeface="Calibri"/>
                <a:cs typeface="Calibri"/>
              </a:rPr>
              <a:t>will  </a:t>
            </a:r>
            <a:r>
              <a:rPr sz="3200" spc="-10" dirty="0" smtClean="0">
                <a:latin typeface="Calibri"/>
                <a:cs typeface="Calibri"/>
              </a:rPr>
              <a:t>require</a:t>
            </a:r>
            <a:r>
              <a:rPr lang="en-US" sz="3200" spc="-10" dirty="0" smtClean="0">
                <a:latin typeface="Calibri"/>
                <a:cs typeface="Calibri"/>
              </a:rPr>
              <a:t> </a:t>
            </a:r>
            <a:r>
              <a:rPr sz="3200" spc="-10" dirty="0" smtClean="0">
                <a:latin typeface="Calibri"/>
                <a:cs typeface="Calibri"/>
              </a:rPr>
              <a:t>operative </a:t>
            </a:r>
            <a:r>
              <a:rPr sz="3200" spc="-10" dirty="0">
                <a:latin typeface="Calibri"/>
                <a:cs typeface="Calibri"/>
              </a:rPr>
              <a:t>treatment </a:t>
            </a:r>
            <a:r>
              <a:rPr sz="3200" dirty="0">
                <a:latin typeface="Calibri"/>
                <a:cs typeface="Calibri"/>
              </a:rPr>
              <a:t>will </a:t>
            </a:r>
            <a:r>
              <a:rPr sz="3200" spc="-5" dirty="0">
                <a:latin typeface="Calibri"/>
                <a:cs typeface="Calibri"/>
              </a:rPr>
              <a:t>need </a:t>
            </a:r>
            <a:r>
              <a:rPr sz="3200" spc="-15" dirty="0">
                <a:latin typeface="Calibri"/>
                <a:cs typeface="Calibri"/>
              </a:rPr>
              <a:t>to </a:t>
            </a:r>
            <a:r>
              <a:rPr sz="3200" spc="-5" dirty="0">
                <a:latin typeface="Calibri"/>
                <a:cs typeface="Calibri"/>
              </a:rPr>
              <a:t>be </a:t>
            </a:r>
            <a:r>
              <a:rPr sz="3200" spc="-10" dirty="0">
                <a:latin typeface="Calibri"/>
                <a:cs typeface="Calibri"/>
              </a:rPr>
              <a:t>dressed </a:t>
            </a:r>
            <a:r>
              <a:rPr sz="3200" dirty="0">
                <a:latin typeface="Calibri"/>
                <a:cs typeface="Calibri"/>
              </a:rPr>
              <a:t>with an  </a:t>
            </a:r>
            <a:r>
              <a:rPr sz="3200" spc="-5" dirty="0" smtClean="0">
                <a:latin typeface="Calibri"/>
                <a:cs typeface="Calibri"/>
              </a:rPr>
              <a:t>antibacterial</a:t>
            </a:r>
            <a:r>
              <a:rPr lang="en-US" sz="3200" spc="-5" dirty="0" smtClean="0">
                <a:latin typeface="Calibri"/>
                <a:cs typeface="Calibri"/>
              </a:rPr>
              <a:t> </a:t>
            </a:r>
            <a:r>
              <a:rPr sz="3200" spc="-5" dirty="0" smtClean="0">
                <a:latin typeface="Calibri"/>
                <a:cs typeface="Calibri"/>
              </a:rPr>
              <a:t>dressing </a:t>
            </a:r>
            <a:r>
              <a:rPr sz="3200" spc="-15" dirty="0">
                <a:latin typeface="Calibri"/>
                <a:cs typeface="Calibri"/>
              </a:rPr>
              <a:t>to delay </a:t>
            </a:r>
            <a:r>
              <a:rPr sz="3200" dirty="0">
                <a:latin typeface="Calibri"/>
                <a:cs typeface="Calibri"/>
              </a:rPr>
              <a:t>the </a:t>
            </a:r>
            <a:r>
              <a:rPr sz="3200" spc="-10" dirty="0">
                <a:latin typeface="Calibri"/>
                <a:cs typeface="Calibri"/>
              </a:rPr>
              <a:t>onset </a:t>
            </a:r>
            <a:r>
              <a:rPr sz="3200" spc="-5" dirty="0">
                <a:latin typeface="Calibri"/>
                <a:cs typeface="Calibri"/>
              </a:rPr>
              <a:t>of </a:t>
            </a:r>
            <a:r>
              <a:rPr sz="3200" spc="-10" dirty="0">
                <a:latin typeface="Calibri"/>
                <a:cs typeface="Calibri"/>
              </a:rPr>
              <a:t>colonisation </a:t>
            </a:r>
            <a:r>
              <a:rPr sz="3200" spc="-5" dirty="0">
                <a:latin typeface="Calibri"/>
                <a:cs typeface="Calibri"/>
              </a:rPr>
              <a:t>of</a:t>
            </a:r>
            <a:r>
              <a:rPr sz="3200" dirty="0">
                <a:latin typeface="Calibri"/>
                <a:cs typeface="Calibri"/>
              </a:rPr>
              <a:t> </a:t>
            </a:r>
            <a:r>
              <a:rPr sz="3200" dirty="0" smtClean="0">
                <a:latin typeface="Calibri"/>
                <a:cs typeface="Calibri"/>
              </a:rPr>
              <a:t>the</a:t>
            </a:r>
            <a:r>
              <a:rPr lang="en-US" sz="3200" dirty="0" smtClean="0">
                <a:latin typeface="Calibri"/>
                <a:cs typeface="Calibri"/>
              </a:rPr>
              <a:t> wound by microorganisms</a:t>
            </a:r>
            <a:endParaRPr sz="3200" dirty="0">
              <a:latin typeface="Calibri"/>
              <a:cs typeface="Calibri"/>
            </a:endParaRPr>
          </a:p>
        </p:txBody>
      </p:sp>
      <p:sp>
        <p:nvSpPr>
          <p:cNvPr id="5" name="object 5"/>
          <p:cNvSpPr txBox="1"/>
          <p:nvPr/>
        </p:nvSpPr>
        <p:spPr>
          <a:xfrm>
            <a:off x="11235943" y="6426810"/>
            <a:ext cx="241300" cy="19749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46</a:t>
            </a:r>
            <a:endParaRPr sz="1200">
              <a:latin typeface="Calibri"/>
              <a:cs typeface="Calibri"/>
            </a:endParaRPr>
          </a:p>
        </p:txBody>
      </p:sp>
    </p:spTree>
    <p:extLst>
      <p:ext uri="{BB962C8B-B14F-4D97-AF65-F5344CB8AC3E}">
        <p14:creationId xmlns:p14="http://schemas.microsoft.com/office/powerpoint/2010/main" val="26289673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22400" y="228600"/>
            <a:ext cx="9652000" cy="4953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57631" y="5181601"/>
            <a:ext cx="11379199" cy="841256"/>
          </a:xfrm>
          <a:prstGeom prst="rect">
            <a:avLst/>
          </a:prstGeom>
        </p:spPr>
        <p:txBody>
          <a:bodyPr vert="horz" wrap="square" lIns="0" tIns="12700" rIns="0" bIns="0" rtlCol="0">
            <a:spAutoFit/>
          </a:bodyPr>
          <a:lstStyle/>
          <a:p>
            <a:pPr marL="12700" marR="5080">
              <a:lnSpc>
                <a:spcPct val="100000"/>
              </a:lnSpc>
              <a:spcBef>
                <a:spcPts val="100"/>
              </a:spcBef>
            </a:pPr>
            <a:r>
              <a:rPr sz="2800" b="1" dirty="0">
                <a:latin typeface="Calibri"/>
                <a:cs typeface="Calibri"/>
              </a:rPr>
              <a:t>A </a:t>
            </a:r>
            <a:r>
              <a:rPr sz="2800" b="1" spc="-5" dirty="0">
                <a:latin typeface="Calibri"/>
                <a:cs typeface="Calibri"/>
              </a:rPr>
              <a:t>full-thickness burn </a:t>
            </a:r>
            <a:r>
              <a:rPr sz="2800" b="1" spc="-10" dirty="0">
                <a:latin typeface="Calibri"/>
                <a:cs typeface="Calibri"/>
              </a:rPr>
              <a:t>to </a:t>
            </a:r>
            <a:r>
              <a:rPr sz="2800" b="1" dirty="0">
                <a:latin typeface="Calibri"/>
                <a:cs typeface="Calibri"/>
              </a:rPr>
              <a:t>the upper limb </a:t>
            </a:r>
            <a:r>
              <a:rPr sz="2800" b="1" spc="-5" dirty="0">
                <a:latin typeface="Calibri"/>
                <a:cs typeface="Calibri"/>
              </a:rPr>
              <a:t>with </a:t>
            </a:r>
            <a:r>
              <a:rPr sz="2800" b="1" dirty="0">
                <a:latin typeface="Calibri"/>
                <a:cs typeface="Calibri"/>
              </a:rPr>
              <a:t>a </a:t>
            </a:r>
            <a:r>
              <a:rPr sz="2800" b="1" spc="-5" dirty="0">
                <a:latin typeface="Calibri"/>
                <a:cs typeface="Calibri"/>
              </a:rPr>
              <a:t>mid-axial  </a:t>
            </a:r>
            <a:r>
              <a:rPr sz="2800" b="1" spc="-20" dirty="0">
                <a:latin typeface="Calibri"/>
                <a:cs typeface="Calibri"/>
              </a:rPr>
              <a:t>escharotomy.</a:t>
            </a:r>
            <a:endParaRPr sz="2800" dirty="0">
              <a:latin typeface="Calibri"/>
              <a:cs typeface="Calibri"/>
            </a:endParaRPr>
          </a:p>
          <a:p>
            <a:pPr marL="12700">
              <a:lnSpc>
                <a:spcPct val="100000"/>
              </a:lnSpc>
              <a:spcBef>
                <a:spcPts val="745"/>
              </a:spcBef>
            </a:pPr>
            <a:r>
              <a:rPr sz="2000" spc="-5" dirty="0">
                <a:latin typeface="Calibri"/>
                <a:cs typeface="Calibri"/>
              </a:rPr>
              <a:t>The </a:t>
            </a:r>
            <a:r>
              <a:rPr sz="2000" dirty="0">
                <a:latin typeface="Calibri"/>
                <a:cs typeface="Calibri"/>
              </a:rPr>
              <a:t>soot </a:t>
            </a:r>
            <a:r>
              <a:rPr sz="2000" spc="-5" dirty="0">
                <a:latin typeface="Calibri"/>
                <a:cs typeface="Calibri"/>
              </a:rPr>
              <a:t>and debris </a:t>
            </a:r>
            <a:r>
              <a:rPr sz="2000" spc="-15" dirty="0">
                <a:latin typeface="Calibri"/>
                <a:cs typeface="Calibri"/>
              </a:rPr>
              <a:t>have </a:t>
            </a:r>
            <a:r>
              <a:rPr sz="2000" spc="-5" dirty="0">
                <a:latin typeface="Calibri"/>
                <a:cs typeface="Calibri"/>
              </a:rPr>
              <a:t>been washed</a:t>
            </a:r>
            <a:r>
              <a:rPr sz="2000" spc="30" dirty="0">
                <a:latin typeface="Calibri"/>
                <a:cs typeface="Calibri"/>
              </a:rPr>
              <a:t> </a:t>
            </a:r>
            <a:r>
              <a:rPr sz="2000" spc="-30" dirty="0">
                <a:latin typeface="Calibri"/>
                <a:cs typeface="Calibri"/>
              </a:rPr>
              <a:t>off.</a:t>
            </a:r>
            <a:endParaRPr sz="2000" dirty="0">
              <a:latin typeface="Calibri"/>
              <a:cs typeface="Calibri"/>
            </a:endParaRPr>
          </a:p>
        </p:txBody>
      </p:sp>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138</a:t>
            </a:fld>
            <a:endParaRPr dirty="0"/>
          </a:p>
        </p:txBody>
      </p:sp>
    </p:spTree>
    <p:extLst>
      <p:ext uri="{BB962C8B-B14F-4D97-AF65-F5344CB8AC3E}">
        <p14:creationId xmlns:p14="http://schemas.microsoft.com/office/powerpoint/2010/main" val="11309188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8094" y="461900"/>
            <a:ext cx="10207412" cy="621324"/>
          </a:xfrm>
          <a:prstGeom prst="rect">
            <a:avLst/>
          </a:prstGeom>
        </p:spPr>
        <p:txBody>
          <a:bodyPr vert="horz" wrap="square" lIns="0" tIns="13335" rIns="0" bIns="0" rtlCol="0">
            <a:spAutoFit/>
          </a:bodyPr>
          <a:lstStyle/>
          <a:p>
            <a:pPr marL="12700">
              <a:lnSpc>
                <a:spcPct val="100000"/>
              </a:lnSpc>
              <a:spcBef>
                <a:spcPts val="105"/>
              </a:spcBef>
            </a:pPr>
            <a:r>
              <a:rPr dirty="0"/>
              <a:t>Superficial </a:t>
            </a:r>
            <a:r>
              <a:rPr spc="-5" dirty="0"/>
              <a:t>partial </a:t>
            </a:r>
            <a:r>
              <a:rPr dirty="0"/>
              <a:t>thickness</a:t>
            </a:r>
            <a:r>
              <a:rPr spc="-65" dirty="0"/>
              <a:t> </a:t>
            </a:r>
            <a:r>
              <a:rPr spc="-5" dirty="0"/>
              <a:t>burns</a:t>
            </a:r>
          </a:p>
        </p:txBody>
      </p:sp>
      <p:sp>
        <p:nvSpPr>
          <p:cNvPr id="3" name="object 3"/>
          <p:cNvSpPr txBox="1"/>
          <p:nvPr/>
        </p:nvSpPr>
        <p:spPr>
          <a:xfrm>
            <a:off x="714587" y="1621481"/>
            <a:ext cx="4771813" cy="505267"/>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After </a:t>
            </a:r>
            <a:r>
              <a:rPr sz="3200" b="1" dirty="0">
                <a:latin typeface="Calibri"/>
                <a:cs typeface="Calibri"/>
              </a:rPr>
              <a:t>24 </a:t>
            </a:r>
            <a:r>
              <a:rPr sz="3200" b="1" spc="-10" dirty="0">
                <a:latin typeface="Calibri"/>
                <a:cs typeface="Calibri"/>
              </a:rPr>
              <a:t>hours </a:t>
            </a:r>
            <a:r>
              <a:rPr sz="3200" b="1" spc="-15" dirty="0">
                <a:latin typeface="Calibri"/>
                <a:cs typeface="Calibri"/>
              </a:rPr>
              <a:t>after</a:t>
            </a:r>
            <a:r>
              <a:rPr sz="3200" b="1" spc="-55" dirty="0">
                <a:latin typeface="Calibri"/>
                <a:cs typeface="Calibri"/>
              </a:rPr>
              <a:t> </a:t>
            </a:r>
            <a:r>
              <a:rPr sz="3200" b="1" spc="-5" dirty="0">
                <a:latin typeface="Calibri"/>
                <a:cs typeface="Calibri"/>
              </a:rPr>
              <a:t>burn</a:t>
            </a:r>
            <a:endParaRPr sz="3200">
              <a:latin typeface="Calibri"/>
              <a:cs typeface="Calibri"/>
            </a:endParaRPr>
          </a:p>
        </p:txBody>
      </p:sp>
      <p:sp>
        <p:nvSpPr>
          <p:cNvPr id="4" name="object 4"/>
          <p:cNvSpPr/>
          <p:nvPr/>
        </p:nvSpPr>
        <p:spPr>
          <a:xfrm>
            <a:off x="609600" y="2633472"/>
            <a:ext cx="5386832" cy="303428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544395" y="1621053"/>
            <a:ext cx="3920405" cy="505267"/>
          </a:xfrm>
          <a:prstGeom prst="rect">
            <a:avLst/>
          </a:prstGeom>
        </p:spPr>
        <p:txBody>
          <a:bodyPr vert="horz" wrap="square" lIns="0" tIns="12700" rIns="0" bIns="0" rtlCol="0">
            <a:spAutoFit/>
          </a:bodyPr>
          <a:lstStyle/>
          <a:p>
            <a:pPr marL="12700">
              <a:lnSpc>
                <a:spcPct val="100000"/>
              </a:lnSpc>
              <a:spcBef>
                <a:spcPts val="100"/>
              </a:spcBef>
            </a:pPr>
            <a:r>
              <a:rPr sz="3200" b="1" spc="-10" dirty="0">
                <a:latin typeface="Calibri"/>
                <a:cs typeface="Calibri"/>
              </a:rPr>
              <a:t>After </a:t>
            </a:r>
            <a:r>
              <a:rPr sz="3200" b="1" dirty="0">
                <a:latin typeface="Calibri"/>
                <a:cs typeface="Calibri"/>
              </a:rPr>
              <a:t>2</a:t>
            </a:r>
            <a:r>
              <a:rPr sz="3200" b="1" spc="-60" dirty="0">
                <a:latin typeface="Calibri"/>
                <a:cs typeface="Calibri"/>
              </a:rPr>
              <a:t> </a:t>
            </a:r>
            <a:r>
              <a:rPr sz="3200" b="1" spc="-15" dirty="0">
                <a:latin typeface="Calibri"/>
                <a:cs typeface="Calibri"/>
              </a:rPr>
              <a:t>weeks</a:t>
            </a:r>
            <a:endParaRPr sz="3200" dirty="0">
              <a:latin typeface="Calibri"/>
              <a:cs typeface="Calibri"/>
            </a:endParaRPr>
          </a:p>
        </p:txBody>
      </p:sp>
      <p:sp>
        <p:nvSpPr>
          <p:cNvPr id="6" name="object 6"/>
          <p:cNvSpPr/>
          <p:nvPr/>
        </p:nvSpPr>
        <p:spPr>
          <a:xfrm>
            <a:off x="6193536" y="2633472"/>
            <a:ext cx="5388864" cy="3034284"/>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8" name="object 8"/>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139</a:t>
            </a:fld>
            <a:endParaRPr dirty="0"/>
          </a:p>
        </p:txBody>
      </p:sp>
    </p:spTree>
    <p:extLst>
      <p:ext uri="{BB962C8B-B14F-4D97-AF65-F5344CB8AC3E}">
        <p14:creationId xmlns:p14="http://schemas.microsoft.com/office/powerpoint/2010/main" val="3942527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6464" y="254380"/>
            <a:ext cx="1731645" cy="607859"/>
          </a:xfrm>
        </p:spPr>
        <p:txBody>
          <a:bodyPr/>
          <a:lstStyle/>
          <a:p>
            <a:r>
              <a:rPr lang="en-US" dirty="0" smtClean="0"/>
              <a:t>Cont..</a:t>
            </a:r>
            <a:endParaRPr lang="en-US" dirty="0"/>
          </a:p>
        </p:txBody>
      </p:sp>
      <p:sp>
        <p:nvSpPr>
          <p:cNvPr id="3" name="Content Placeholder 2"/>
          <p:cNvSpPr>
            <a:spLocks noGrp="1"/>
          </p:cNvSpPr>
          <p:nvPr>
            <p:ph idx="1"/>
          </p:nvPr>
        </p:nvSpPr>
        <p:spPr>
          <a:xfrm>
            <a:off x="609600" y="1447800"/>
            <a:ext cx="11197590" cy="4255011"/>
          </a:xfrm>
        </p:spPr>
        <p:txBody>
          <a:bodyPr/>
          <a:lstStyle/>
          <a:p>
            <a:pPr marL="241300" marR="869315" indent="-229235">
              <a:spcBef>
                <a:spcPts val="2640"/>
              </a:spcBef>
              <a:buFont typeface="Arial"/>
              <a:buChar char="•"/>
              <a:tabLst>
                <a:tab pos="241935" algn="l"/>
              </a:tabLst>
            </a:pPr>
            <a:r>
              <a:rPr lang="en-US" sz="3200" spc="-5" dirty="0">
                <a:latin typeface="+mn-lt"/>
                <a:cs typeface="Times New Roman"/>
              </a:rPr>
              <a:t> I</a:t>
            </a:r>
            <a:r>
              <a:rPr lang="en-US" sz="3200" spc="-5" dirty="0" smtClean="0">
                <a:latin typeface="+mn-lt"/>
                <a:cs typeface="Times New Roman"/>
              </a:rPr>
              <a:t>nflammation is </a:t>
            </a:r>
            <a:r>
              <a:rPr lang="en-US" sz="3200" spc="-5" dirty="0">
                <a:latin typeface="+mn-lt"/>
                <a:cs typeface="Times New Roman"/>
              </a:rPr>
              <a:t>a  protective response  </a:t>
            </a:r>
            <a:r>
              <a:rPr lang="en-US" sz="3200" dirty="0">
                <a:latin typeface="+mn-lt"/>
                <a:cs typeface="Times New Roman"/>
              </a:rPr>
              <a:t>involving;</a:t>
            </a:r>
          </a:p>
          <a:p>
            <a:pPr marL="1393190" lvl="2" indent="-375285">
              <a:lnSpc>
                <a:spcPct val="100000"/>
              </a:lnSpc>
              <a:spcBef>
                <a:spcPts val="675"/>
              </a:spcBef>
              <a:buFont typeface="Wingdings"/>
              <a:buChar char=""/>
              <a:tabLst>
                <a:tab pos="387350" algn="l"/>
                <a:tab pos="387985" algn="l"/>
              </a:tabLst>
            </a:pPr>
            <a:r>
              <a:rPr lang="en-US" sz="3200" spc="-10" dirty="0">
                <a:cs typeface="Times New Roman"/>
              </a:rPr>
              <a:t>immune</a:t>
            </a:r>
            <a:r>
              <a:rPr lang="en-US" sz="3200" spc="5" dirty="0">
                <a:cs typeface="Times New Roman"/>
              </a:rPr>
              <a:t> </a:t>
            </a:r>
            <a:r>
              <a:rPr lang="en-US" sz="3200" spc="-5" dirty="0">
                <a:cs typeface="Times New Roman"/>
              </a:rPr>
              <a:t>cells,</a:t>
            </a:r>
            <a:endParaRPr lang="en-US" sz="3200" dirty="0">
              <a:cs typeface="Times New Roman"/>
            </a:endParaRPr>
          </a:p>
          <a:p>
            <a:pPr marL="1304925" lvl="2" indent="-287020">
              <a:lnSpc>
                <a:spcPct val="100000"/>
              </a:lnSpc>
              <a:spcBef>
                <a:spcPts val="660"/>
              </a:spcBef>
              <a:buFont typeface="Wingdings"/>
              <a:buChar char=""/>
              <a:tabLst>
                <a:tab pos="299720" algn="l"/>
              </a:tabLst>
            </a:pPr>
            <a:r>
              <a:rPr lang="en-US" sz="3200" dirty="0">
                <a:cs typeface="Times New Roman"/>
              </a:rPr>
              <a:t>blood</a:t>
            </a:r>
            <a:r>
              <a:rPr lang="en-US" sz="3200" spc="-15" dirty="0">
                <a:cs typeface="Times New Roman"/>
              </a:rPr>
              <a:t> </a:t>
            </a:r>
            <a:r>
              <a:rPr lang="en-US" sz="3200" spc="-5" dirty="0">
                <a:cs typeface="Times New Roman"/>
              </a:rPr>
              <a:t>vessels,</a:t>
            </a:r>
            <a:endParaRPr lang="en-US" sz="3200" dirty="0">
              <a:cs typeface="Times New Roman"/>
            </a:endParaRPr>
          </a:p>
          <a:p>
            <a:pPr marL="1393190" lvl="2" indent="-375285">
              <a:lnSpc>
                <a:spcPct val="100000"/>
              </a:lnSpc>
              <a:spcBef>
                <a:spcPts val="660"/>
              </a:spcBef>
              <a:buFont typeface="Wingdings"/>
              <a:buChar char=""/>
              <a:tabLst>
                <a:tab pos="387350" algn="l"/>
                <a:tab pos="387985" algn="l"/>
              </a:tabLst>
            </a:pPr>
            <a:r>
              <a:rPr lang="en-US" sz="3200" spc="-5" dirty="0">
                <a:cs typeface="Times New Roman"/>
              </a:rPr>
              <a:t>molecular</a:t>
            </a:r>
            <a:r>
              <a:rPr lang="en-US" sz="3200" spc="-10" dirty="0">
                <a:cs typeface="Times New Roman"/>
              </a:rPr>
              <a:t> </a:t>
            </a:r>
            <a:r>
              <a:rPr lang="en-US" sz="3200" spc="-5" dirty="0">
                <a:cs typeface="Times New Roman"/>
              </a:rPr>
              <a:t>mediators</a:t>
            </a:r>
            <a:endParaRPr lang="en-US" sz="3200" dirty="0">
              <a:cs typeface="Times New Roman"/>
            </a:endParaRPr>
          </a:p>
          <a:p>
            <a:pPr marL="355600" marR="5080" indent="-343535">
              <a:lnSpc>
                <a:spcPct val="100000"/>
              </a:lnSpc>
              <a:spcBef>
                <a:spcPts val="105"/>
              </a:spcBef>
              <a:buFont typeface="Arial"/>
              <a:buChar char="•"/>
              <a:tabLst>
                <a:tab pos="355600" algn="l"/>
                <a:tab pos="356235" algn="l"/>
              </a:tabLst>
            </a:pPr>
            <a:endParaRPr lang="en-US" sz="3200" dirty="0"/>
          </a:p>
          <a:p>
            <a:pPr marL="355600" marR="284480" indent="-343535">
              <a:lnSpc>
                <a:spcPct val="100000"/>
              </a:lnSpc>
              <a:spcBef>
                <a:spcPts val="765"/>
              </a:spcBef>
              <a:buFont typeface="Arial"/>
              <a:buChar char="•"/>
              <a:tabLst>
                <a:tab pos="355600" algn="l"/>
                <a:tab pos="356235" algn="l"/>
              </a:tabLst>
            </a:pPr>
            <a:r>
              <a:rPr lang="en-US" sz="3200" dirty="0" smtClean="0"/>
              <a:t>It is also the body </a:t>
            </a:r>
            <a:r>
              <a:rPr lang="en-US" sz="3200" spc="-20" dirty="0"/>
              <a:t>defense </a:t>
            </a:r>
            <a:r>
              <a:rPr lang="en-US" sz="3200" spc="-5" dirty="0"/>
              <a:t>reaction </a:t>
            </a:r>
            <a:r>
              <a:rPr lang="en-US" sz="3200" dirty="0"/>
              <a:t>–  to </a:t>
            </a:r>
            <a:r>
              <a:rPr lang="en-US" sz="3200" spc="-10" dirty="0"/>
              <a:t>eliminate </a:t>
            </a:r>
            <a:r>
              <a:rPr lang="en-US" sz="3200" spc="-5" dirty="0"/>
              <a:t>or limit the  </a:t>
            </a:r>
            <a:r>
              <a:rPr lang="en-US" sz="3200" spc="-10" dirty="0"/>
              <a:t>spread </a:t>
            </a:r>
            <a:r>
              <a:rPr lang="en-US" sz="3200" spc="-5" dirty="0"/>
              <a:t>of injurious</a:t>
            </a:r>
            <a:r>
              <a:rPr lang="en-US" sz="3200" spc="-35" dirty="0"/>
              <a:t> </a:t>
            </a:r>
            <a:r>
              <a:rPr lang="en-US" sz="3200" spc="-10" dirty="0"/>
              <a:t>agent</a:t>
            </a:r>
            <a:endParaRPr lang="en-US" sz="3200" dirty="0"/>
          </a:p>
          <a:p>
            <a:endParaRPr lang="en-US" sz="2800" dirty="0"/>
          </a:p>
        </p:txBody>
      </p:sp>
    </p:spTree>
    <p:extLst>
      <p:ext uri="{BB962C8B-B14F-4D97-AF65-F5344CB8AC3E}">
        <p14:creationId xmlns:p14="http://schemas.microsoft.com/office/powerpoint/2010/main" val="19247733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30400" y="152400"/>
            <a:ext cx="8940800" cy="48768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08000" y="5029201"/>
            <a:ext cx="11277600" cy="1238159"/>
          </a:xfrm>
          <a:prstGeom prst="rect">
            <a:avLst/>
          </a:prstGeom>
        </p:spPr>
        <p:txBody>
          <a:bodyPr vert="horz" wrap="square" lIns="0" tIns="149225" rIns="0" bIns="0" rtlCol="0">
            <a:spAutoFit/>
          </a:bodyPr>
          <a:lstStyle/>
          <a:p>
            <a:pPr marL="12700">
              <a:lnSpc>
                <a:spcPct val="100000"/>
              </a:lnSpc>
              <a:spcBef>
                <a:spcPts val="1175"/>
              </a:spcBef>
            </a:pPr>
            <a:r>
              <a:rPr sz="3200" b="1" spc="-5" dirty="0">
                <a:latin typeface="Calibri"/>
                <a:cs typeface="Calibri"/>
              </a:rPr>
              <a:t>Superficial partial </a:t>
            </a:r>
            <a:r>
              <a:rPr sz="3200" b="1" dirty="0">
                <a:latin typeface="Calibri"/>
                <a:cs typeface="Calibri"/>
              </a:rPr>
              <a:t>thickness burn </a:t>
            </a:r>
            <a:r>
              <a:rPr sz="3200" b="1" spc="-10" dirty="0">
                <a:latin typeface="Calibri"/>
                <a:cs typeface="Calibri"/>
              </a:rPr>
              <a:t>after </a:t>
            </a:r>
            <a:r>
              <a:rPr sz="3200" b="1" dirty="0">
                <a:latin typeface="Calibri"/>
                <a:cs typeface="Calibri"/>
              </a:rPr>
              <a:t>3</a:t>
            </a:r>
            <a:r>
              <a:rPr sz="3200" b="1" spc="-60" dirty="0">
                <a:latin typeface="Calibri"/>
                <a:cs typeface="Calibri"/>
              </a:rPr>
              <a:t> </a:t>
            </a:r>
            <a:r>
              <a:rPr sz="3200" b="1" spc="-5" dirty="0">
                <a:latin typeface="Calibri"/>
                <a:cs typeface="Calibri"/>
              </a:rPr>
              <a:t>months</a:t>
            </a:r>
            <a:endParaRPr sz="3200" dirty="0">
              <a:latin typeface="Calibri"/>
              <a:cs typeface="Calibri"/>
            </a:endParaRPr>
          </a:p>
          <a:p>
            <a:pPr marL="12700">
              <a:lnSpc>
                <a:spcPct val="100000"/>
              </a:lnSpc>
              <a:spcBef>
                <a:spcPts val="755"/>
              </a:spcBef>
            </a:pPr>
            <a:r>
              <a:rPr sz="3200" spc="-5" dirty="0">
                <a:latin typeface="Calibri"/>
                <a:cs typeface="Calibri"/>
              </a:rPr>
              <a:t>Pigment</a:t>
            </a:r>
            <a:r>
              <a:rPr sz="3200" spc="10" dirty="0">
                <a:latin typeface="Calibri"/>
                <a:cs typeface="Calibri"/>
              </a:rPr>
              <a:t> </a:t>
            </a:r>
            <a:r>
              <a:rPr sz="3200" spc="-5" dirty="0">
                <a:latin typeface="Calibri"/>
                <a:cs typeface="Calibri"/>
              </a:rPr>
              <a:t>returning</a:t>
            </a:r>
            <a:endParaRPr sz="3200" dirty="0">
              <a:latin typeface="Calibri"/>
              <a:cs typeface="Calibri"/>
            </a:endParaRPr>
          </a:p>
        </p:txBody>
      </p:sp>
      <p:sp>
        <p:nvSpPr>
          <p:cNvPr id="4" name="object 4"/>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140</a:t>
            </a:fld>
            <a:endParaRPr dirty="0"/>
          </a:p>
        </p:txBody>
      </p:sp>
    </p:spTree>
    <p:extLst>
      <p:ext uri="{BB962C8B-B14F-4D97-AF65-F5344CB8AC3E}">
        <p14:creationId xmlns:p14="http://schemas.microsoft.com/office/powerpoint/2010/main" val="19170151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141</a:t>
            </a:fld>
            <a:endParaRPr dirty="0"/>
          </a:p>
        </p:txBody>
      </p:sp>
      <p:sp>
        <p:nvSpPr>
          <p:cNvPr id="2" name="object 2"/>
          <p:cNvSpPr txBox="1">
            <a:spLocks noGrp="1"/>
          </p:cNvSpPr>
          <p:nvPr>
            <p:ph type="title"/>
          </p:nvPr>
        </p:nvSpPr>
        <p:spPr>
          <a:xfrm>
            <a:off x="3251200" y="0"/>
            <a:ext cx="5361432" cy="621324"/>
          </a:xfrm>
          <a:prstGeom prst="rect">
            <a:avLst/>
          </a:prstGeom>
        </p:spPr>
        <p:txBody>
          <a:bodyPr vert="horz" wrap="square" lIns="0" tIns="13335" rIns="0" bIns="0" rtlCol="0">
            <a:spAutoFit/>
          </a:bodyPr>
          <a:lstStyle/>
          <a:p>
            <a:pPr marL="12700">
              <a:lnSpc>
                <a:spcPct val="100000"/>
              </a:lnSpc>
              <a:spcBef>
                <a:spcPts val="105"/>
              </a:spcBef>
            </a:pPr>
            <a:r>
              <a:rPr b="1" spc="-45" dirty="0"/>
              <a:t>Effects </a:t>
            </a:r>
            <a:r>
              <a:rPr b="1" spc="-5" dirty="0"/>
              <a:t>of</a:t>
            </a:r>
            <a:r>
              <a:rPr b="1" spc="-20" dirty="0"/>
              <a:t> </a:t>
            </a:r>
            <a:r>
              <a:rPr b="1" dirty="0" smtClean="0"/>
              <a:t>burn</a:t>
            </a:r>
            <a:r>
              <a:rPr lang="en-US" b="1" dirty="0" smtClean="0"/>
              <a:t>s</a:t>
            </a:r>
            <a:endParaRPr b="1" dirty="0"/>
          </a:p>
        </p:txBody>
      </p:sp>
      <p:sp>
        <p:nvSpPr>
          <p:cNvPr id="3" name="object 3"/>
          <p:cNvSpPr txBox="1"/>
          <p:nvPr/>
        </p:nvSpPr>
        <p:spPr>
          <a:xfrm>
            <a:off x="457200" y="762000"/>
            <a:ext cx="11480800" cy="5922134"/>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5600" algn="l"/>
              </a:tabLst>
            </a:pPr>
            <a:r>
              <a:rPr sz="3200" spc="-5" dirty="0">
                <a:latin typeface="Calibri"/>
                <a:cs typeface="Calibri"/>
              </a:rPr>
              <a:t>Shock due </a:t>
            </a:r>
            <a:r>
              <a:rPr sz="3200" spc="-15" dirty="0">
                <a:latin typeface="Calibri"/>
                <a:cs typeface="Calibri"/>
              </a:rPr>
              <a:t>to</a:t>
            </a:r>
            <a:r>
              <a:rPr sz="3200" spc="-10" dirty="0">
                <a:latin typeface="Calibri"/>
                <a:cs typeface="Calibri"/>
              </a:rPr>
              <a:t> </a:t>
            </a:r>
            <a:r>
              <a:rPr sz="3200" spc="-15" dirty="0">
                <a:latin typeface="Calibri"/>
                <a:cs typeface="Calibri"/>
              </a:rPr>
              <a:t>hypovolaemia</a:t>
            </a:r>
            <a:endParaRPr sz="3200" dirty="0">
              <a:latin typeface="Calibri"/>
              <a:cs typeface="Calibri"/>
            </a:endParaRPr>
          </a:p>
          <a:p>
            <a:pPr marL="355600" indent="-342900">
              <a:lnSpc>
                <a:spcPct val="100000"/>
              </a:lnSpc>
              <a:buFont typeface="Wingdings"/>
              <a:buChar char=""/>
              <a:tabLst>
                <a:tab pos="355600" algn="l"/>
              </a:tabLst>
            </a:pPr>
            <a:r>
              <a:rPr sz="3200" spc="-10" dirty="0">
                <a:latin typeface="Calibri"/>
                <a:cs typeface="Calibri"/>
              </a:rPr>
              <a:t>Renal </a:t>
            </a:r>
            <a:r>
              <a:rPr sz="3200" spc="-15" dirty="0" smtClean="0">
                <a:latin typeface="Calibri"/>
                <a:cs typeface="Calibri"/>
              </a:rPr>
              <a:t>failure</a:t>
            </a:r>
            <a:r>
              <a:rPr lang="en-US" sz="3200" spc="-15" dirty="0" smtClean="0">
                <a:latin typeface="Calibri"/>
                <a:cs typeface="Calibri"/>
              </a:rPr>
              <a:t> </a:t>
            </a:r>
            <a:r>
              <a:rPr sz="3200" spc="-15" dirty="0" smtClean="0">
                <a:latin typeface="Calibri"/>
                <a:cs typeface="Calibri"/>
              </a:rPr>
              <a:t>(</a:t>
            </a:r>
            <a:r>
              <a:rPr sz="3200" spc="-15" dirty="0">
                <a:latin typeface="Calibri"/>
                <a:cs typeface="Calibri"/>
              </a:rPr>
              <a:t>toxins from </a:t>
            </a:r>
            <a:r>
              <a:rPr sz="3200" spc="-10" dirty="0" smtClean="0">
                <a:latin typeface="Calibri"/>
                <a:cs typeface="Calibri"/>
              </a:rPr>
              <a:t>burn)</a:t>
            </a:r>
            <a:endParaRPr sz="3200" dirty="0">
              <a:latin typeface="Calibri"/>
              <a:cs typeface="Calibri"/>
            </a:endParaRPr>
          </a:p>
          <a:p>
            <a:pPr marL="12700" marR="1353820">
              <a:lnSpc>
                <a:spcPct val="100000"/>
              </a:lnSpc>
              <a:buFont typeface="Wingdings"/>
              <a:buChar char=""/>
              <a:tabLst>
                <a:tab pos="355600" algn="l"/>
              </a:tabLst>
            </a:pPr>
            <a:r>
              <a:rPr sz="3200" dirty="0">
                <a:latin typeface="Calibri"/>
                <a:cs typeface="Calibri"/>
              </a:rPr>
              <a:t>Pulmonary </a:t>
            </a:r>
            <a:r>
              <a:rPr sz="3200" spc="-10" dirty="0" err="1">
                <a:latin typeface="Calibri"/>
                <a:cs typeface="Calibri"/>
              </a:rPr>
              <a:t>oedema</a:t>
            </a:r>
            <a:r>
              <a:rPr sz="3200" spc="-10" dirty="0" smtClean="0">
                <a:latin typeface="Calibri"/>
                <a:cs typeface="Calibri"/>
              </a:rPr>
              <a:t>,</a:t>
            </a:r>
            <a:r>
              <a:rPr lang="en-US" sz="3200" spc="-10" dirty="0" smtClean="0">
                <a:latin typeface="Calibri"/>
                <a:cs typeface="Calibri"/>
              </a:rPr>
              <a:t> </a:t>
            </a:r>
            <a:r>
              <a:rPr sz="3200" spc="-10" dirty="0" err="1" smtClean="0">
                <a:latin typeface="Calibri"/>
                <a:cs typeface="Calibri"/>
              </a:rPr>
              <a:t>resp</a:t>
            </a:r>
            <a:r>
              <a:rPr sz="3200" spc="-10" dirty="0" smtClean="0">
                <a:latin typeface="Calibri"/>
                <a:cs typeface="Calibri"/>
              </a:rPr>
              <a:t> </a:t>
            </a:r>
            <a:r>
              <a:rPr sz="3200" spc="-5" dirty="0" smtClean="0">
                <a:latin typeface="Calibri"/>
                <a:cs typeface="Calibri"/>
              </a:rPr>
              <a:t>infections,</a:t>
            </a:r>
            <a:r>
              <a:rPr lang="en-US" sz="3200" spc="-5" dirty="0" smtClean="0">
                <a:latin typeface="Calibri"/>
                <a:cs typeface="Calibri"/>
              </a:rPr>
              <a:t> </a:t>
            </a:r>
            <a:r>
              <a:rPr sz="3200" spc="-5" dirty="0" smtClean="0">
                <a:latin typeface="Calibri"/>
                <a:cs typeface="Calibri"/>
              </a:rPr>
              <a:t>Acute</a:t>
            </a:r>
            <a:r>
              <a:rPr lang="en-US" sz="3200" spc="-5" dirty="0">
                <a:latin typeface="Calibri"/>
                <a:cs typeface="Calibri"/>
              </a:rPr>
              <a:t> </a:t>
            </a:r>
            <a:r>
              <a:rPr lang="en-US" sz="3200" spc="-5" dirty="0" smtClean="0">
                <a:latin typeface="Calibri"/>
                <a:cs typeface="Calibri"/>
              </a:rPr>
              <a:t>resp. distress syndrome</a:t>
            </a:r>
            <a:r>
              <a:rPr sz="3200" spc="-5" dirty="0" smtClean="0">
                <a:latin typeface="Calibri"/>
                <a:cs typeface="Calibri"/>
              </a:rPr>
              <a:t>,</a:t>
            </a:r>
            <a:r>
              <a:rPr lang="en-US" sz="3200" spc="-5" dirty="0" smtClean="0">
                <a:latin typeface="Calibri"/>
                <a:cs typeface="Calibri"/>
              </a:rPr>
              <a:t> </a:t>
            </a:r>
            <a:r>
              <a:rPr sz="3200" spc="-5" dirty="0" err="1" smtClean="0">
                <a:latin typeface="Calibri"/>
                <a:cs typeface="Calibri"/>
              </a:rPr>
              <a:t>resp</a:t>
            </a:r>
            <a:r>
              <a:rPr sz="3200" spc="-5" dirty="0" smtClean="0">
                <a:latin typeface="Calibri"/>
                <a:cs typeface="Calibri"/>
              </a:rPr>
              <a:t> </a:t>
            </a:r>
            <a:r>
              <a:rPr sz="3200" spc="-15" dirty="0" smtClean="0">
                <a:latin typeface="Calibri"/>
                <a:cs typeface="Calibri"/>
              </a:rPr>
              <a:t>failure</a:t>
            </a:r>
            <a:r>
              <a:rPr lang="en-US" sz="3200" spc="-15" dirty="0" smtClean="0">
                <a:latin typeface="Calibri"/>
                <a:cs typeface="Calibri"/>
              </a:rPr>
              <a:t>,</a:t>
            </a:r>
            <a:r>
              <a:rPr sz="3200" spc="-15" dirty="0" smtClean="0">
                <a:latin typeface="Calibri"/>
                <a:cs typeface="Calibri"/>
              </a:rPr>
              <a:t>  </a:t>
            </a:r>
            <a:r>
              <a:rPr sz="3200" spc="-10" dirty="0" smtClean="0">
                <a:latin typeface="Calibri"/>
                <a:cs typeface="Calibri"/>
              </a:rPr>
              <a:t>Infection by </a:t>
            </a:r>
            <a:r>
              <a:rPr sz="3200" spc="-15" dirty="0" smtClean="0">
                <a:latin typeface="Calibri"/>
                <a:cs typeface="Calibri"/>
              </a:rPr>
              <a:t>staph </a:t>
            </a:r>
            <a:r>
              <a:rPr sz="3200" spc="-10" dirty="0" err="1" smtClean="0">
                <a:latin typeface="Calibri"/>
                <a:cs typeface="Calibri"/>
              </a:rPr>
              <a:t>aureus</a:t>
            </a:r>
            <a:r>
              <a:rPr sz="3200" spc="-10" dirty="0" smtClean="0">
                <a:latin typeface="Calibri"/>
                <a:cs typeface="Calibri"/>
              </a:rPr>
              <a:t>,</a:t>
            </a:r>
            <a:r>
              <a:rPr lang="en-US" sz="3200" spc="-10" dirty="0" smtClean="0">
                <a:latin typeface="Calibri"/>
                <a:cs typeface="Calibri"/>
              </a:rPr>
              <a:t> </a:t>
            </a:r>
            <a:r>
              <a:rPr sz="3200" spc="-10" dirty="0" smtClean="0">
                <a:latin typeface="Calibri"/>
                <a:cs typeface="Calibri"/>
              </a:rPr>
              <a:t>pseudomonas,</a:t>
            </a:r>
            <a:r>
              <a:rPr lang="en-US" sz="3200" spc="-10" dirty="0" smtClean="0">
                <a:latin typeface="Calibri"/>
                <a:cs typeface="Calibri"/>
              </a:rPr>
              <a:t> </a:t>
            </a:r>
            <a:r>
              <a:rPr lang="en-US" sz="3200" spc="-10" dirty="0" err="1" smtClean="0">
                <a:latin typeface="Calibri"/>
                <a:cs typeface="Calibri"/>
              </a:rPr>
              <a:t>etc</a:t>
            </a:r>
            <a:r>
              <a:rPr sz="3200" spc="-10" dirty="0" smtClean="0">
                <a:latin typeface="Calibri"/>
                <a:cs typeface="Calibri"/>
              </a:rPr>
              <a:t> </a:t>
            </a:r>
            <a:r>
              <a:rPr sz="3200" dirty="0">
                <a:latin typeface="Calibri"/>
                <a:cs typeface="Calibri"/>
              </a:rPr>
              <a:t>leads </a:t>
            </a:r>
            <a:r>
              <a:rPr sz="3200" spc="-15" dirty="0">
                <a:latin typeface="Calibri"/>
                <a:cs typeface="Calibri"/>
              </a:rPr>
              <a:t>to  </a:t>
            </a:r>
            <a:r>
              <a:rPr sz="3200" spc="-5" dirty="0">
                <a:latin typeface="Calibri"/>
                <a:cs typeface="Calibri"/>
              </a:rPr>
              <a:t>Septicemia</a:t>
            </a:r>
            <a:endParaRPr sz="3200" dirty="0">
              <a:latin typeface="Calibri"/>
              <a:cs typeface="Calibri"/>
            </a:endParaRPr>
          </a:p>
          <a:p>
            <a:pPr marL="355600" indent="-342900">
              <a:lnSpc>
                <a:spcPct val="100000"/>
              </a:lnSpc>
              <a:buFont typeface="Wingdings"/>
              <a:buChar char=""/>
              <a:tabLst>
                <a:tab pos="355600" algn="l"/>
              </a:tabLst>
            </a:pPr>
            <a:r>
              <a:rPr sz="3200" spc="-15" dirty="0">
                <a:latin typeface="Calibri"/>
                <a:cs typeface="Calibri"/>
              </a:rPr>
              <a:t>Fungal </a:t>
            </a:r>
            <a:r>
              <a:rPr sz="3200" dirty="0">
                <a:latin typeface="Calibri"/>
                <a:cs typeface="Calibri"/>
              </a:rPr>
              <a:t>and </a:t>
            </a:r>
            <a:r>
              <a:rPr sz="3200" spc="-10" dirty="0">
                <a:latin typeface="Calibri"/>
                <a:cs typeface="Calibri"/>
              </a:rPr>
              <a:t>viral infections </a:t>
            </a:r>
            <a:r>
              <a:rPr lang="en-US" sz="3200" spc="-5" dirty="0" smtClean="0">
                <a:latin typeface="Calibri"/>
                <a:cs typeface="Calibri"/>
              </a:rPr>
              <a:t>may also occur.</a:t>
            </a:r>
            <a:endParaRPr sz="3200" dirty="0">
              <a:latin typeface="Calibri"/>
              <a:cs typeface="Calibri"/>
            </a:endParaRPr>
          </a:p>
          <a:p>
            <a:pPr marL="323215" indent="-311150">
              <a:lnSpc>
                <a:spcPct val="100000"/>
              </a:lnSpc>
              <a:buFont typeface="Wingdings"/>
              <a:buChar char=""/>
              <a:tabLst>
                <a:tab pos="323850" algn="l"/>
              </a:tabLst>
            </a:pPr>
            <a:r>
              <a:rPr sz="3200" spc="-5" dirty="0" smtClean="0">
                <a:latin typeface="Calibri"/>
                <a:cs typeface="Calibri"/>
              </a:rPr>
              <a:t>Fluid </a:t>
            </a:r>
            <a:r>
              <a:rPr sz="3200" dirty="0">
                <a:latin typeface="Calibri"/>
                <a:cs typeface="Calibri"/>
              </a:rPr>
              <a:t>and </a:t>
            </a:r>
            <a:r>
              <a:rPr sz="3200" spc="-5" dirty="0">
                <a:latin typeface="Calibri"/>
                <a:cs typeface="Calibri"/>
              </a:rPr>
              <a:t>electrolyte</a:t>
            </a:r>
            <a:r>
              <a:rPr sz="3200" spc="-40" dirty="0">
                <a:latin typeface="Calibri"/>
                <a:cs typeface="Calibri"/>
              </a:rPr>
              <a:t> </a:t>
            </a:r>
            <a:r>
              <a:rPr sz="3200" dirty="0">
                <a:latin typeface="Calibri"/>
                <a:cs typeface="Calibri"/>
              </a:rPr>
              <a:t>imbalance.</a:t>
            </a:r>
          </a:p>
          <a:p>
            <a:pPr marL="255270" indent="-243204">
              <a:lnSpc>
                <a:spcPct val="100000"/>
              </a:lnSpc>
              <a:buFont typeface="Wingdings"/>
              <a:buChar char=""/>
              <a:tabLst>
                <a:tab pos="255904" algn="l"/>
              </a:tabLst>
            </a:pPr>
            <a:r>
              <a:rPr lang="en-US" sz="3200" spc="-5" dirty="0" smtClean="0">
                <a:latin typeface="Calibri"/>
                <a:cs typeface="Calibri"/>
              </a:rPr>
              <a:t>I</a:t>
            </a:r>
            <a:r>
              <a:rPr sz="3200" spc="-5" dirty="0" smtClean="0">
                <a:latin typeface="Calibri"/>
                <a:cs typeface="Calibri"/>
              </a:rPr>
              <a:t>mmunosuppression </a:t>
            </a:r>
            <a:r>
              <a:rPr sz="3200" spc="-5" dirty="0">
                <a:latin typeface="Calibri"/>
                <a:cs typeface="Calibri"/>
              </a:rPr>
              <a:t>predisposes </a:t>
            </a:r>
            <a:r>
              <a:rPr sz="3200" spc="-15" dirty="0">
                <a:latin typeface="Calibri"/>
                <a:cs typeface="Calibri"/>
              </a:rPr>
              <a:t>to severe </a:t>
            </a:r>
            <a:r>
              <a:rPr sz="3200" spc="-5" dirty="0">
                <a:latin typeface="Calibri"/>
                <a:cs typeface="Calibri"/>
              </a:rPr>
              <a:t>opportunistic</a:t>
            </a:r>
            <a:r>
              <a:rPr sz="3200" spc="35" dirty="0">
                <a:latin typeface="Calibri"/>
                <a:cs typeface="Calibri"/>
              </a:rPr>
              <a:t> </a:t>
            </a:r>
            <a:r>
              <a:rPr sz="3200" spc="-10" dirty="0">
                <a:latin typeface="Calibri"/>
                <a:cs typeface="Calibri"/>
              </a:rPr>
              <a:t>infection.</a:t>
            </a:r>
            <a:endParaRPr sz="3200" dirty="0">
              <a:latin typeface="Calibri"/>
              <a:cs typeface="Calibri"/>
            </a:endParaRPr>
          </a:p>
          <a:p>
            <a:pPr marL="255270" indent="-243204">
              <a:lnSpc>
                <a:spcPct val="100000"/>
              </a:lnSpc>
              <a:buFont typeface="Wingdings"/>
              <a:buChar char=""/>
              <a:tabLst>
                <a:tab pos="255904" algn="l"/>
              </a:tabLst>
            </a:pPr>
            <a:r>
              <a:rPr sz="3200" spc="-5" dirty="0">
                <a:latin typeface="Calibri"/>
                <a:cs typeface="Calibri"/>
              </a:rPr>
              <a:t>Eschar </a:t>
            </a:r>
            <a:r>
              <a:rPr sz="3200" spc="-15" dirty="0">
                <a:latin typeface="Calibri"/>
                <a:cs typeface="Calibri"/>
              </a:rPr>
              <a:t>formation </a:t>
            </a:r>
            <a:r>
              <a:rPr sz="3200" dirty="0">
                <a:latin typeface="Calibri"/>
                <a:cs typeface="Calibri"/>
              </a:rPr>
              <a:t>and its </a:t>
            </a:r>
            <a:r>
              <a:rPr sz="3200" spc="-10" dirty="0">
                <a:latin typeface="Calibri"/>
                <a:cs typeface="Calibri"/>
              </a:rPr>
              <a:t>problems </a:t>
            </a:r>
            <a:r>
              <a:rPr lang="en-US" sz="3200" spc="-10" dirty="0" smtClean="0">
                <a:latin typeface="Calibri"/>
                <a:cs typeface="Calibri"/>
              </a:rPr>
              <a:t>e.g.</a:t>
            </a:r>
            <a:r>
              <a:rPr sz="3200" spc="-5" dirty="0" smtClean="0">
                <a:latin typeface="Calibri"/>
                <a:cs typeface="Calibri"/>
              </a:rPr>
              <a:t> </a:t>
            </a:r>
            <a:r>
              <a:rPr sz="3200" dirty="0">
                <a:latin typeface="Calibri"/>
                <a:cs typeface="Calibri"/>
              </a:rPr>
              <a:t>ischaemia when it is</a:t>
            </a:r>
            <a:r>
              <a:rPr sz="3200" spc="-75" dirty="0">
                <a:latin typeface="Calibri"/>
                <a:cs typeface="Calibri"/>
              </a:rPr>
              <a:t> </a:t>
            </a:r>
            <a:r>
              <a:rPr sz="3200" spc="-10" dirty="0">
                <a:latin typeface="Calibri"/>
                <a:cs typeface="Calibri"/>
              </a:rPr>
              <a:t>circumferential</a:t>
            </a:r>
            <a:r>
              <a:rPr sz="3200" spc="-10" dirty="0" smtClean="0">
                <a:latin typeface="Calibri"/>
                <a:cs typeface="Calibri"/>
              </a:rPr>
              <a:t>.</a:t>
            </a:r>
            <a:r>
              <a:rPr lang="en-US" sz="3200" spc="-10" dirty="0" smtClean="0">
                <a:latin typeface="Calibri"/>
                <a:cs typeface="Calibri"/>
              </a:rPr>
              <a:t> (</a:t>
            </a:r>
            <a:r>
              <a:rPr lang="en-US" sz="3200" spc="-10" dirty="0" err="1" smtClean="0">
                <a:latin typeface="Calibri"/>
                <a:cs typeface="Calibri"/>
              </a:rPr>
              <a:t>eschar</a:t>
            </a:r>
            <a:r>
              <a:rPr lang="en-US" sz="3200" spc="-10" dirty="0" smtClean="0">
                <a:latin typeface="Calibri"/>
                <a:cs typeface="Calibri"/>
              </a:rPr>
              <a:t> is </a:t>
            </a:r>
            <a:r>
              <a:rPr lang="en-US" sz="3200" dirty="0"/>
              <a:t>a dry, dark scab </a:t>
            </a:r>
            <a:r>
              <a:rPr lang="en-US" sz="3200" dirty="0" smtClean="0"/>
              <a:t>made of </a:t>
            </a:r>
            <a:r>
              <a:rPr lang="en-US" sz="3200" dirty="0"/>
              <a:t>dead skin</a:t>
            </a:r>
            <a:r>
              <a:rPr lang="en-US" sz="3200" spc="-10" dirty="0" smtClean="0">
                <a:latin typeface="Calibri"/>
                <a:cs typeface="Calibri"/>
              </a:rPr>
              <a:t>)</a:t>
            </a:r>
            <a:endParaRPr sz="3200" dirty="0">
              <a:latin typeface="Calibri"/>
              <a:cs typeface="Calibri"/>
            </a:endParaRPr>
          </a:p>
          <a:p>
            <a:pPr marL="12700" marR="2591435">
              <a:lnSpc>
                <a:spcPct val="100000"/>
              </a:lnSpc>
              <a:buFont typeface="Wingdings"/>
              <a:buChar char=""/>
              <a:tabLst>
                <a:tab pos="255904" algn="l"/>
              </a:tabLst>
            </a:pPr>
            <a:r>
              <a:rPr sz="3200" spc="-5" dirty="0">
                <a:latin typeface="Calibri"/>
                <a:cs typeface="Calibri"/>
              </a:rPr>
              <a:t>Electrical </a:t>
            </a:r>
            <a:r>
              <a:rPr sz="3200" dirty="0">
                <a:latin typeface="Calibri"/>
                <a:cs typeface="Calibri"/>
              </a:rPr>
              <a:t>injuries </a:t>
            </a:r>
            <a:r>
              <a:rPr sz="3200" spc="-10" dirty="0">
                <a:latin typeface="Calibri"/>
                <a:cs typeface="Calibri"/>
              </a:rPr>
              <a:t>often </a:t>
            </a:r>
            <a:r>
              <a:rPr sz="3200" spc="-5" dirty="0" smtClean="0">
                <a:latin typeface="Calibri"/>
                <a:cs typeface="Calibri"/>
              </a:rPr>
              <a:t>cause</a:t>
            </a:r>
            <a:r>
              <a:rPr lang="en-US" sz="3200" spc="-5" dirty="0" smtClean="0">
                <a:latin typeface="Calibri"/>
                <a:cs typeface="Calibri"/>
              </a:rPr>
              <a:t> </a:t>
            </a:r>
            <a:r>
              <a:rPr sz="3200" spc="-10" dirty="0" smtClean="0">
                <a:latin typeface="Calibri"/>
                <a:cs typeface="Calibri"/>
              </a:rPr>
              <a:t>fractures</a:t>
            </a:r>
            <a:r>
              <a:rPr sz="3200" spc="-10" dirty="0">
                <a:latin typeface="Calibri"/>
                <a:cs typeface="Calibri"/>
              </a:rPr>
              <a:t>, </a:t>
            </a:r>
            <a:r>
              <a:rPr sz="3200" spc="-5" dirty="0">
                <a:latin typeface="Calibri"/>
                <a:cs typeface="Calibri"/>
              </a:rPr>
              <a:t>major  </a:t>
            </a:r>
            <a:r>
              <a:rPr sz="3200" spc="-10" dirty="0">
                <a:latin typeface="Calibri"/>
                <a:cs typeface="Calibri"/>
              </a:rPr>
              <a:t>internal </a:t>
            </a:r>
            <a:r>
              <a:rPr sz="3200" spc="-20" dirty="0">
                <a:latin typeface="Calibri"/>
                <a:cs typeface="Calibri"/>
              </a:rPr>
              <a:t>organ </a:t>
            </a:r>
            <a:r>
              <a:rPr sz="3200" spc="-25" dirty="0">
                <a:latin typeface="Calibri"/>
                <a:cs typeface="Calibri"/>
              </a:rPr>
              <a:t>injury,</a:t>
            </a:r>
            <a:r>
              <a:rPr sz="3200" spc="-10" dirty="0">
                <a:latin typeface="Calibri"/>
                <a:cs typeface="Calibri"/>
              </a:rPr>
              <a:t> convulsions.</a:t>
            </a:r>
            <a:endParaRPr sz="3200" dirty="0">
              <a:latin typeface="Calibri"/>
              <a:cs typeface="Calibri"/>
            </a:endParaRPr>
          </a:p>
        </p:txBody>
      </p:sp>
    </p:spTree>
    <p:extLst>
      <p:ext uri="{BB962C8B-B14F-4D97-AF65-F5344CB8AC3E}">
        <p14:creationId xmlns:p14="http://schemas.microsoft.com/office/powerpoint/2010/main" val="3719452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910"/>
              </a:lnSpc>
            </a:pPr>
            <a:r>
              <a:rPr dirty="0"/>
              <a:t>1</a:t>
            </a:r>
            <a:r>
              <a:rPr spc="5" dirty="0"/>
              <a:t>0</a:t>
            </a:r>
            <a:r>
              <a:rPr dirty="0"/>
              <a:t>/2</a:t>
            </a:r>
            <a:r>
              <a:rPr spc="5" dirty="0"/>
              <a:t>2</a:t>
            </a:r>
            <a:r>
              <a:rPr dirty="0"/>
              <a:t>/2</a:t>
            </a:r>
            <a:r>
              <a:rPr spc="5" dirty="0"/>
              <a:t>0</a:t>
            </a:r>
            <a:r>
              <a:rPr dirty="0"/>
              <a:t>16</a:t>
            </a:r>
          </a:p>
          <a:p>
            <a:pPr marL="165100">
              <a:lnSpc>
                <a:spcPts val="1830"/>
              </a:lnSpc>
            </a:pPr>
            <a:r>
              <a:rPr sz="1800" dirty="0">
                <a:solidFill>
                  <a:srgbClr val="000000"/>
                </a:solidFill>
              </a:rPr>
              <a:t>.</a:t>
            </a:r>
            <a:endParaRPr sz="1800"/>
          </a:p>
        </p:txBody>
      </p:sp>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142</a:t>
            </a:fld>
            <a:endParaRPr dirty="0"/>
          </a:p>
        </p:txBody>
      </p:sp>
      <p:sp>
        <p:nvSpPr>
          <p:cNvPr id="2" name="object 2"/>
          <p:cNvSpPr txBox="1">
            <a:spLocks noGrp="1"/>
          </p:cNvSpPr>
          <p:nvPr>
            <p:ph type="title"/>
          </p:nvPr>
        </p:nvSpPr>
        <p:spPr>
          <a:xfrm>
            <a:off x="2447290" y="-76200"/>
            <a:ext cx="7109460" cy="621324"/>
          </a:xfrm>
          <a:prstGeom prst="rect">
            <a:avLst/>
          </a:prstGeom>
        </p:spPr>
        <p:txBody>
          <a:bodyPr vert="horz" wrap="square" lIns="0" tIns="13335" rIns="0" bIns="0" rtlCol="0">
            <a:spAutoFit/>
          </a:bodyPr>
          <a:lstStyle/>
          <a:p>
            <a:pPr marL="12700">
              <a:lnSpc>
                <a:spcPct val="100000"/>
              </a:lnSpc>
              <a:spcBef>
                <a:spcPts val="105"/>
              </a:spcBef>
            </a:pPr>
            <a:r>
              <a:rPr spc="-45" dirty="0"/>
              <a:t>Effects </a:t>
            </a:r>
            <a:r>
              <a:rPr spc="-5" dirty="0"/>
              <a:t>of</a:t>
            </a:r>
            <a:r>
              <a:rPr spc="-20" dirty="0"/>
              <a:t> </a:t>
            </a:r>
            <a:r>
              <a:rPr spc="-5" dirty="0" smtClean="0"/>
              <a:t>burn</a:t>
            </a:r>
            <a:r>
              <a:rPr lang="en-US" spc="-5" dirty="0" smtClean="0"/>
              <a:t> </a:t>
            </a:r>
            <a:r>
              <a:rPr spc="-5" dirty="0" smtClean="0"/>
              <a:t>(</a:t>
            </a:r>
            <a:r>
              <a:rPr spc="-5" dirty="0"/>
              <a:t>cont…..)</a:t>
            </a:r>
          </a:p>
        </p:txBody>
      </p:sp>
      <p:sp>
        <p:nvSpPr>
          <p:cNvPr id="3" name="object 3"/>
          <p:cNvSpPr txBox="1"/>
          <p:nvPr/>
        </p:nvSpPr>
        <p:spPr>
          <a:xfrm>
            <a:off x="304800" y="762001"/>
            <a:ext cx="11684000" cy="5442516"/>
          </a:xfrm>
          <a:prstGeom prst="rect">
            <a:avLst/>
          </a:prstGeom>
        </p:spPr>
        <p:txBody>
          <a:bodyPr vert="horz" wrap="square" lIns="0" tIns="12700" rIns="0" bIns="0" rtlCol="0">
            <a:spAutoFit/>
          </a:bodyPr>
          <a:lstStyle/>
          <a:p>
            <a:pPr marL="12700" marR="1993264">
              <a:spcBef>
                <a:spcPts val="100"/>
              </a:spcBef>
              <a:buSzPct val="95833"/>
              <a:buFont typeface="Wingdings"/>
              <a:buChar char=""/>
              <a:tabLst>
                <a:tab pos="255904" algn="l"/>
              </a:tabLst>
            </a:pPr>
            <a:r>
              <a:rPr sz="3200" spc="-5" dirty="0">
                <a:cs typeface="Calibri"/>
              </a:rPr>
              <a:t>Inhalation burn </a:t>
            </a:r>
            <a:r>
              <a:rPr sz="3200" spc="-5" dirty="0" smtClean="0">
                <a:cs typeface="Calibri"/>
              </a:rPr>
              <a:t>causes</a:t>
            </a:r>
            <a:r>
              <a:rPr lang="en-US" sz="3200" spc="-5" dirty="0" smtClean="0">
                <a:cs typeface="Calibri"/>
              </a:rPr>
              <a:t> </a:t>
            </a:r>
            <a:r>
              <a:rPr sz="3200" spc="-5" dirty="0" smtClean="0">
                <a:cs typeface="Calibri"/>
              </a:rPr>
              <a:t>pulmonary </a:t>
            </a:r>
            <a:r>
              <a:rPr sz="3200" spc="-5" dirty="0">
                <a:cs typeface="Calibri"/>
              </a:rPr>
              <a:t>oedema,  </a:t>
            </a:r>
            <a:r>
              <a:rPr sz="3200" spc="-15" dirty="0">
                <a:cs typeface="Calibri"/>
              </a:rPr>
              <a:t>respiratory </a:t>
            </a:r>
            <a:r>
              <a:rPr sz="3200" spc="-10" dirty="0" smtClean="0">
                <a:cs typeface="Calibri"/>
              </a:rPr>
              <a:t>arrest</a:t>
            </a:r>
            <a:endParaRPr lang="en-US" sz="3200" dirty="0">
              <a:cs typeface="Calibri"/>
            </a:endParaRPr>
          </a:p>
          <a:p>
            <a:pPr marL="12700" marR="1993264">
              <a:spcBef>
                <a:spcPts val="100"/>
              </a:spcBef>
              <a:buSzPct val="95833"/>
              <a:buFont typeface="Wingdings"/>
              <a:buChar char=""/>
              <a:tabLst>
                <a:tab pos="255904" algn="l"/>
              </a:tabLst>
            </a:pPr>
            <a:r>
              <a:rPr lang="en-US" sz="3200" spc="-15" dirty="0" smtClean="0">
                <a:cs typeface="Calibri"/>
              </a:rPr>
              <a:t>S</a:t>
            </a:r>
            <a:r>
              <a:rPr sz="3200" spc="-15" dirty="0" smtClean="0">
                <a:cs typeface="Calibri"/>
              </a:rPr>
              <a:t>evere </a:t>
            </a:r>
            <a:r>
              <a:rPr sz="3200" dirty="0">
                <a:cs typeface="Calibri"/>
              </a:rPr>
              <a:t>malnutrition with </a:t>
            </a:r>
            <a:r>
              <a:rPr sz="3200" spc="-10" dirty="0">
                <a:cs typeface="Calibri"/>
              </a:rPr>
              <a:t>catabolic</a:t>
            </a:r>
            <a:r>
              <a:rPr sz="3200" spc="-35" dirty="0">
                <a:cs typeface="Calibri"/>
              </a:rPr>
              <a:t> </a:t>
            </a:r>
            <a:r>
              <a:rPr sz="3200" spc="-15" dirty="0">
                <a:cs typeface="Calibri"/>
              </a:rPr>
              <a:t>status,</a:t>
            </a:r>
            <a:endParaRPr sz="3200" dirty="0">
              <a:cs typeface="Calibri"/>
            </a:endParaRPr>
          </a:p>
          <a:p>
            <a:pPr marL="245745" indent="-233679">
              <a:buClr>
                <a:srgbClr val="000000"/>
              </a:buClr>
              <a:buSzPct val="90000"/>
              <a:buFont typeface="Wingdings"/>
              <a:buChar char=""/>
              <a:tabLst>
                <a:tab pos="246379" algn="l"/>
              </a:tabLst>
            </a:pPr>
            <a:r>
              <a:rPr sz="3200" b="1" spc="-65" dirty="0">
                <a:cs typeface="Arial"/>
              </a:rPr>
              <a:t>Toxic </a:t>
            </a:r>
            <a:r>
              <a:rPr sz="3200" b="1" spc="-80" dirty="0">
                <a:cs typeface="Arial"/>
              </a:rPr>
              <a:t>shock</a:t>
            </a:r>
            <a:r>
              <a:rPr sz="3200" b="1" spc="15" dirty="0">
                <a:cs typeface="Arial"/>
              </a:rPr>
              <a:t> </a:t>
            </a:r>
            <a:r>
              <a:rPr sz="3200" b="1" spc="-20" dirty="0" smtClean="0">
                <a:cs typeface="Arial"/>
              </a:rPr>
              <a:t>syndrome:</a:t>
            </a:r>
            <a:r>
              <a:rPr lang="en-US" sz="3200" dirty="0">
                <a:cs typeface="Arial"/>
              </a:rPr>
              <a:t> </a:t>
            </a:r>
            <a:r>
              <a:rPr sz="3200" b="1" dirty="0" smtClean="0">
                <a:cs typeface="Calibri"/>
              </a:rPr>
              <a:t>It </a:t>
            </a:r>
            <a:r>
              <a:rPr sz="3200" b="1" dirty="0">
                <a:cs typeface="Calibri"/>
              </a:rPr>
              <a:t>is a </a:t>
            </a:r>
            <a:r>
              <a:rPr sz="3200" b="1" spc="-15" dirty="0">
                <a:cs typeface="Calibri"/>
              </a:rPr>
              <a:t>life-threatening </a:t>
            </a:r>
            <a:r>
              <a:rPr sz="3200" spc="-25" dirty="0">
                <a:cs typeface="Calibri"/>
              </a:rPr>
              <a:t>exotoxin </a:t>
            </a:r>
            <a:r>
              <a:rPr sz="3200" spc="-10" dirty="0">
                <a:cs typeface="Calibri"/>
              </a:rPr>
              <a:t>mediated </a:t>
            </a:r>
            <a:r>
              <a:rPr sz="3200" spc="-5" dirty="0">
                <a:cs typeface="Calibri"/>
              </a:rPr>
              <a:t>disease caused </a:t>
            </a:r>
            <a:r>
              <a:rPr sz="3200" spc="-10" dirty="0">
                <a:cs typeface="Calibri"/>
              </a:rPr>
              <a:t>by  </a:t>
            </a:r>
            <a:r>
              <a:rPr sz="3200" i="1" spc="-10" dirty="0" smtClean="0">
                <a:cs typeface="Calibri"/>
              </a:rPr>
              <a:t>Staphylococcus</a:t>
            </a:r>
            <a:r>
              <a:rPr lang="en-US" sz="3200" i="1" spc="-10" dirty="0" smtClean="0">
                <a:cs typeface="Calibri"/>
              </a:rPr>
              <a:t> </a:t>
            </a:r>
            <a:r>
              <a:rPr sz="3200" i="1" spc="-10" dirty="0" err="1" smtClean="0">
                <a:cs typeface="Calibri"/>
              </a:rPr>
              <a:t>aureus</a:t>
            </a:r>
            <a:r>
              <a:rPr sz="3200" i="1" spc="-10" dirty="0">
                <a:cs typeface="Calibri"/>
              </a:rPr>
              <a:t>. </a:t>
            </a:r>
            <a:r>
              <a:rPr sz="3200" i="1" dirty="0">
                <a:cs typeface="Calibri"/>
              </a:rPr>
              <a:t>It is </a:t>
            </a:r>
            <a:r>
              <a:rPr sz="3200" i="1" spc="-10" dirty="0">
                <a:cs typeface="Calibri"/>
              </a:rPr>
              <a:t>common </a:t>
            </a:r>
            <a:r>
              <a:rPr sz="3200" i="1" dirty="0">
                <a:cs typeface="Calibri"/>
              </a:rPr>
              <a:t>in children, </a:t>
            </a:r>
            <a:r>
              <a:rPr sz="3200" i="1" spc="-5" dirty="0">
                <a:cs typeface="Calibri"/>
              </a:rPr>
              <a:t>presents </a:t>
            </a:r>
            <a:r>
              <a:rPr sz="3200" i="1" dirty="0">
                <a:cs typeface="Calibri"/>
              </a:rPr>
              <a:t>with  </a:t>
            </a:r>
            <a:r>
              <a:rPr sz="3200" spc="-10" dirty="0">
                <a:cs typeface="Calibri"/>
              </a:rPr>
              <a:t>rashes, myalgia, </a:t>
            </a:r>
            <a:r>
              <a:rPr sz="3200" spc="-5" dirty="0">
                <a:cs typeface="Calibri"/>
              </a:rPr>
              <a:t>diarrhoea, vomiting, </a:t>
            </a:r>
            <a:r>
              <a:rPr sz="3200" dirty="0">
                <a:cs typeface="Calibri"/>
              </a:rPr>
              <a:t>and</a:t>
            </a:r>
            <a:r>
              <a:rPr sz="3200" spc="-20" dirty="0">
                <a:cs typeface="Calibri"/>
              </a:rPr>
              <a:t> </a:t>
            </a:r>
            <a:r>
              <a:rPr sz="3200" spc="-10" dirty="0" err="1" smtClean="0">
                <a:cs typeface="Calibri"/>
              </a:rPr>
              <a:t>multiorgan</a:t>
            </a:r>
            <a:r>
              <a:rPr lang="en-US" sz="3200" dirty="0">
                <a:cs typeface="Calibri"/>
              </a:rPr>
              <a:t> </a:t>
            </a:r>
            <a:r>
              <a:rPr sz="3200" spc="-15" dirty="0" smtClean="0">
                <a:cs typeface="Calibri"/>
              </a:rPr>
              <a:t>failure </a:t>
            </a:r>
            <a:r>
              <a:rPr sz="3200" dirty="0">
                <a:cs typeface="Calibri"/>
              </a:rPr>
              <a:t>with </a:t>
            </a:r>
            <a:r>
              <a:rPr sz="3200" spc="-5" dirty="0">
                <a:cs typeface="Calibri"/>
              </a:rPr>
              <a:t>high</a:t>
            </a:r>
            <a:r>
              <a:rPr sz="3200" spc="-10" dirty="0">
                <a:cs typeface="Calibri"/>
              </a:rPr>
              <a:t> </a:t>
            </a:r>
            <a:r>
              <a:rPr sz="3200" spc="-5" dirty="0" smtClean="0">
                <a:cs typeface="Calibri"/>
              </a:rPr>
              <a:t>mortality</a:t>
            </a:r>
            <a:endParaRPr lang="en-US" sz="3200" spc="-5" dirty="0" smtClean="0">
              <a:cs typeface="Calibri"/>
            </a:endParaRPr>
          </a:p>
          <a:p>
            <a:pPr marL="245745" indent="-233679">
              <a:buClr>
                <a:srgbClr val="000000"/>
              </a:buClr>
              <a:buSzPct val="90000"/>
              <a:buFont typeface="Wingdings"/>
              <a:buChar char=""/>
              <a:tabLst>
                <a:tab pos="246379" algn="l"/>
              </a:tabLst>
            </a:pPr>
            <a:r>
              <a:rPr lang="en-US" sz="3200" spc="-10" dirty="0">
                <a:cs typeface="Calibri"/>
              </a:rPr>
              <a:t>Development of </a:t>
            </a:r>
            <a:r>
              <a:rPr lang="en-US" sz="3200" spc="-15" dirty="0">
                <a:cs typeface="Calibri"/>
              </a:rPr>
              <a:t>contracture </a:t>
            </a:r>
            <a:r>
              <a:rPr lang="en-US" sz="3200" dirty="0">
                <a:cs typeface="Calibri"/>
              </a:rPr>
              <a:t>is a </a:t>
            </a:r>
            <a:r>
              <a:rPr lang="en-US" sz="3200" spc="-15" dirty="0">
                <a:cs typeface="Calibri"/>
              </a:rPr>
              <a:t>late </a:t>
            </a:r>
            <a:r>
              <a:rPr lang="en-US" sz="3200" spc="-10" dirty="0">
                <a:cs typeface="Calibri"/>
              </a:rPr>
              <a:t>problem. </a:t>
            </a:r>
            <a:r>
              <a:rPr lang="en-US" sz="3200" dirty="0">
                <a:cs typeface="Calibri"/>
              </a:rPr>
              <a:t>It  </a:t>
            </a:r>
            <a:r>
              <a:rPr lang="en-US" sz="3200" dirty="0" smtClean="0">
                <a:cs typeface="Calibri"/>
              </a:rPr>
              <a:t>may lead to </a:t>
            </a:r>
            <a:r>
              <a:rPr lang="en-US" sz="3200" spc="-5" dirty="0" smtClean="0">
                <a:cs typeface="Calibri"/>
              </a:rPr>
              <a:t>disability </a:t>
            </a:r>
            <a:r>
              <a:rPr lang="en-US" sz="3200" spc="-5" dirty="0">
                <a:cs typeface="Calibri"/>
              </a:rPr>
              <a:t>of  </a:t>
            </a:r>
            <a:r>
              <a:rPr lang="en-US" sz="3200" spc="-20" dirty="0">
                <a:cs typeface="Calibri"/>
              </a:rPr>
              <a:t>different </a:t>
            </a:r>
            <a:r>
              <a:rPr lang="en-US" sz="3200" spc="-10" dirty="0">
                <a:cs typeface="Calibri"/>
              </a:rPr>
              <a:t>joints, </a:t>
            </a:r>
            <a:r>
              <a:rPr lang="en-US" sz="3200" spc="-15" dirty="0">
                <a:cs typeface="Calibri"/>
              </a:rPr>
              <a:t>defective </a:t>
            </a:r>
            <a:r>
              <a:rPr lang="en-US" sz="3200" dirty="0">
                <a:cs typeface="Calibri"/>
              </a:rPr>
              <a:t>hand </a:t>
            </a:r>
            <a:r>
              <a:rPr lang="en-US" sz="3200" spc="-5" dirty="0">
                <a:cs typeface="Calibri"/>
              </a:rPr>
              <a:t>functions, </a:t>
            </a:r>
            <a:r>
              <a:rPr lang="en-US" sz="3200" spc="-10" dirty="0">
                <a:cs typeface="Calibri"/>
              </a:rPr>
              <a:t>growth  </a:t>
            </a:r>
            <a:r>
              <a:rPr lang="en-US" sz="3200" spc="-15" dirty="0">
                <a:cs typeface="Calibri"/>
              </a:rPr>
              <a:t>retardation </a:t>
            </a:r>
            <a:r>
              <a:rPr lang="en-US" sz="3200" spc="-5" dirty="0">
                <a:cs typeface="Calibri"/>
              </a:rPr>
              <a:t>causing</a:t>
            </a:r>
            <a:r>
              <a:rPr lang="en-US" sz="3200" spc="-10" dirty="0">
                <a:cs typeface="Calibri"/>
              </a:rPr>
              <a:t> </a:t>
            </a:r>
            <a:r>
              <a:rPr lang="en-US" sz="3200" spc="-5" dirty="0" smtClean="0">
                <a:cs typeface="Calibri"/>
              </a:rPr>
              <a:t>shortening </a:t>
            </a:r>
            <a:r>
              <a:rPr lang="en-US" sz="3200" spc="-5" dirty="0" err="1" smtClean="0">
                <a:cs typeface="Calibri"/>
              </a:rPr>
              <a:t>etc</a:t>
            </a:r>
            <a:endParaRPr lang="en-US" sz="3200" dirty="0">
              <a:cs typeface="Calibri"/>
            </a:endParaRPr>
          </a:p>
          <a:p>
            <a:pPr marL="245745" indent="-233679">
              <a:buClr>
                <a:srgbClr val="000000"/>
              </a:buClr>
              <a:buSzPct val="90000"/>
              <a:buFont typeface="Wingdings"/>
              <a:buChar char=""/>
              <a:tabLst>
                <a:tab pos="246379" algn="l"/>
              </a:tabLst>
            </a:pPr>
            <a:endParaRPr sz="3200" dirty="0">
              <a:cs typeface="Calibri"/>
            </a:endParaRPr>
          </a:p>
        </p:txBody>
      </p:sp>
    </p:spTree>
    <p:extLst>
      <p:ext uri="{BB962C8B-B14F-4D97-AF65-F5344CB8AC3E}">
        <p14:creationId xmlns:p14="http://schemas.microsoft.com/office/powerpoint/2010/main" val="38649127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143</a:t>
            </a:fld>
            <a:endParaRPr dirty="0"/>
          </a:p>
        </p:txBody>
      </p:sp>
      <p:sp>
        <p:nvSpPr>
          <p:cNvPr id="3" name="object 3"/>
          <p:cNvSpPr txBox="1"/>
          <p:nvPr/>
        </p:nvSpPr>
        <p:spPr>
          <a:xfrm>
            <a:off x="714587" y="533401"/>
            <a:ext cx="11071013" cy="6219651"/>
          </a:xfrm>
          <a:prstGeom prst="rect">
            <a:avLst/>
          </a:prstGeom>
        </p:spPr>
        <p:txBody>
          <a:bodyPr vert="horz" wrap="square" lIns="0" tIns="12700" rIns="0" bIns="0" rtlCol="0">
            <a:spAutoFit/>
          </a:bodyPr>
          <a:lstStyle/>
          <a:p>
            <a:pPr marL="12700">
              <a:spcBef>
                <a:spcPts val="440"/>
              </a:spcBef>
            </a:pPr>
            <a:r>
              <a:rPr sz="3200" b="1" spc="-25" dirty="0" smtClean="0">
                <a:latin typeface="Calibri"/>
                <a:cs typeface="Calibri"/>
              </a:rPr>
              <a:t>COMPLICATIONS </a:t>
            </a:r>
            <a:r>
              <a:rPr sz="3200" b="1" dirty="0">
                <a:latin typeface="Calibri"/>
                <a:cs typeface="Calibri"/>
              </a:rPr>
              <a:t>OF BURNS</a:t>
            </a:r>
            <a:r>
              <a:rPr sz="3200" b="1" spc="-35" dirty="0">
                <a:latin typeface="Calibri"/>
                <a:cs typeface="Calibri"/>
              </a:rPr>
              <a:t> </a:t>
            </a:r>
            <a:r>
              <a:rPr sz="3200" b="1" spc="-10" dirty="0" smtClean="0">
                <a:latin typeface="Calibri"/>
                <a:cs typeface="Calibri"/>
              </a:rPr>
              <a:t>CONTRACTURE</a:t>
            </a:r>
            <a:r>
              <a:rPr lang="en-US" sz="3200" b="1" spc="-10" dirty="0" smtClean="0">
                <a:latin typeface="Calibri"/>
                <a:cs typeface="Calibri"/>
              </a:rPr>
              <a:t>S</a:t>
            </a:r>
          </a:p>
          <a:p>
            <a:pPr marL="12700">
              <a:spcBef>
                <a:spcPts val="440"/>
              </a:spcBef>
            </a:pPr>
            <a:endParaRPr sz="3200" dirty="0">
              <a:latin typeface="Calibri"/>
              <a:cs typeface="Calibri"/>
            </a:endParaRPr>
          </a:p>
          <a:p>
            <a:pPr marL="12700" marR="1549400">
              <a:lnSpc>
                <a:spcPct val="150000"/>
              </a:lnSpc>
              <a:spcBef>
                <a:spcPts val="45"/>
              </a:spcBef>
              <a:buSzPct val="95833"/>
              <a:buFont typeface="Wingdings"/>
              <a:buChar char=""/>
              <a:tabLst>
                <a:tab pos="255904" algn="l"/>
              </a:tabLst>
            </a:pPr>
            <a:r>
              <a:rPr sz="3200" spc="-15" dirty="0">
                <a:latin typeface="Calibri"/>
                <a:cs typeface="Calibri"/>
              </a:rPr>
              <a:t>Ectropion </a:t>
            </a:r>
            <a:r>
              <a:rPr sz="3200" spc="-5" dirty="0">
                <a:latin typeface="Calibri"/>
                <a:cs typeface="Calibri"/>
              </a:rPr>
              <a:t>of eyelid </a:t>
            </a:r>
            <a:r>
              <a:rPr lang="en-US" sz="3200" spc="-5" dirty="0" smtClean="0">
                <a:latin typeface="Calibri"/>
                <a:cs typeface="Calibri"/>
              </a:rPr>
              <a:t>(</a:t>
            </a:r>
            <a:r>
              <a:rPr lang="en-US" sz="3200" dirty="0"/>
              <a:t> eyelid turns outward</a:t>
            </a:r>
            <a:r>
              <a:rPr lang="en-US" sz="3200" spc="-5" dirty="0" smtClean="0">
                <a:latin typeface="Calibri"/>
                <a:cs typeface="Calibri"/>
              </a:rPr>
              <a:t>) </a:t>
            </a:r>
            <a:r>
              <a:rPr sz="3200" spc="-5" dirty="0" smtClean="0">
                <a:latin typeface="Calibri"/>
                <a:cs typeface="Calibri"/>
              </a:rPr>
              <a:t>causing </a:t>
            </a:r>
            <a:r>
              <a:rPr sz="3200" spc="-20" dirty="0">
                <a:latin typeface="Calibri"/>
                <a:cs typeface="Calibri"/>
              </a:rPr>
              <a:t>keratitis </a:t>
            </a:r>
            <a:r>
              <a:rPr sz="3200" dirty="0">
                <a:latin typeface="Calibri"/>
                <a:cs typeface="Calibri"/>
              </a:rPr>
              <a:t>and </a:t>
            </a:r>
            <a:r>
              <a:rPr sz="3200" spc="-10" dirty="0">
                <a:latin typeface="Calibri"/>
                <a:cs typeface="Calibri"/>
              </a:rPr>
              <a:t>corneal  </a:t>
            </a:r>
            <a:r>
              <a:rPr sz="3200" spc="-45" dirty="0">
                <a:latin typeface="Calibri"/>
                <a:cs typeface="Calibri"/>
              </a:rPr>
              <a:t>ulcer.</a:t>
            </a:r>
            <a:endParaRPr sz="3200" dirty="0">
              <a:latin typeface="Calibri"/>
              <a:cs typeface="Calibri"/>
            </a:endParaRPr>
          </a:p>
          <a:p>
            <a:pPr marL="255270" indent="-243204">
              <a:lnSpc>
                <a:spcPct val="150000"/>
              </a:lnSpc>
              <a:buSzPct val="95833"/>
              <a:buFont typeface="Wingdings"/>
              <a:buChar char=""/>
              <a:tabLst>
                <a:tab pos="255904" algn="l"/>
              </a:tabLst>
            </a:pPr>
            <a:r>
              <a:rPr sz="3200" spc="-10" dirty="0">
                <a:latin typeface="Calibri"/>
                <a:cs typeface="Calibri"/>
              </a:rPr>
              <a:t>Disfigurement </a:t>
            </a:r>
            <a:r>
              <a:rPr sz="3200" dirty="0">
                <a:latin typeface="Calibri"/>
                <a:cs typeface="Calibri"/>
              </a:rPr>
              <a:t>in</a:t>
            </a:r>
            <a:r>
              <a:rPr sz="3200" spc="-10" dirty="0">
                <a:latin typeface="Calibri"/>
                <a:cs typeface="Calibri"/>
              </a:rPr>
              <a:t> face.</a:t>
            </a:r>
            <a:endParaRPr sz="3200" dirty="0">
              <a:latin typeface="Calibri"/>
              <a:cs typeface="Calibri"/>
            </a:endParaRPr>
          </a:p>
          <a:p>
            <a:pPr marL="255270" indent="-243204">
              <a:lnSpc>
                <a:spcPct val="150000"/>
              </a:lnSpc>
              <a:buSzPct val="95833"/>
              <a:buFont typeface="Wingdings"/>
              <a:buChar char=""/>
              <a:tabLst>
                <a:tab pos="255904" algn="l"/>
              </a:tabLst>
            </a:pPr>
            <a:r>
              <a:rPr sz="3200" spc="-5" dirty="0">
                <a:latin typeface="Calibri"/>
                <a:cs typeface="Calibri"/>
              </a:rPr>
              <a:t>Narrowing of </a:t>
            </a:r>
            <a:r>
              <a:rPr sz="3200" dirty="0">
                <a:latin typeface="Calibri"/>
                <a:cs typeface="Calibri"/>
              </a:rPr>
              <a:t>mouth</a:t>
            </a:r>
            <a:r>
              <a:rPr sz="3200" spc="-50" dirty="0">
                <a:latin typeface="Calibri"/>
                <a:cs typeface="Calibri"/>
              </a:rPr>
              <a:t> </a:t>
            </a:r>
            <a:r>
              <a:rPr lang="en-US" sz="3200" spc="-50" dirty="0" smtClean="0">
                <a:latin typeface="Calibri"/>
                <a:cs typeface="Calibri"/>
              </a:rPr>
              <a:t>(</a:t>
            </a:r>
            <a:r>
              <a:rPr sz="3200" b="1" spc="-10" dirty="0" err="1" smtClean="0">
                <a:latin typeface="Calibri"/>
                <a:cs typeface="Calibri"/>
              </a:rPr>
              <a:t>microstomia</a:t>
            </a:r>
            <a:r>
              <a:rPr lang="en-US" sz="3200" b="1" spc="-10" dirty="0" smtClean="0">
                <a:latin typeface="Calibri"/>
                <a:cs typeface="Calibri"/>
              </a:rPr>
              <a:t>)</a:t>
            </a:r>
            <a:r>
              <a:rPr sz="3200" b="1" spc="-10" dirty="0" smtClean="0">
                <a:latin typeface="Calibri"/>
                <a:cs typeface="Calibri"/>
              </a:rPr>
              <a:t>.</a:t>
            </a:r>
            <a:endParaRPr sz="3200" dirty="0">
              <a:latin typeface="Calibri"/>
              <a:cs typeface="Calibri"/>
            </a:endParaRPr>
          </a:p>
          <a:p>
            <a:pPr marL="255270" indent="-243204">
              <a:lnSpc>
                <a:spcPct val="150000"/>
              </a:lnSpc>
              <a:buSzPct val="95833"/>
              <a:buFont typeface="Wingdings"/>
              <a:buChar char=""/>
              <a:tabLst>
                <a:tab pos="255904" algn="l"/>
              </a:tabLst>
            </a:pPr>
            <a:r>
              <a:rPr sz="3200" spc="-15" dirty="0">
                <a:latin typeface="Calibri"/>
                <a:cs typeface="Calibri"/>
              </a:rPr>
              <a:t>Contracture </a:t>
            </a:r>
            <a:r>
              <a:rPr sz="3200" dirty="0">
                <a:latin typeface="Calibri"/>
                <a:cs typeface="Calibri"/>
              </a:rPr>
              <a:t>in the </a:t>
            </a:r>
            <a:r>
              <a:rPr sz="3200" spc="-5" dirty="0">
                <a:latin typeface="Calibri"/>
                <a:cs typeface="Calibri"/>
              </a:rPr>
              <a:t>neck causing </a:t>
            </a:r>
            <a:r>
              <a:rPr sz="3200" spc="-10" dirty="0">
                <a:latin typeface="Calibri"/>
                <a:cs typeface="Calibri"/>
              </a:rPr>
              <a:t>restricted </a:t>
            </a:r>
            <a:r>
              <a:rPr sz="3200" spc="-5" dirty="0">
                <a:latin typeface="Calibri"/>
                <a:cs typeface="Calibri"/>
              </a:rPr>
              <a:t>neck</a:t>
            </a:r>
            <a:r>
              <a:rPr sz="3200" spc="-50" dirty="0">
                <a:latin typeface="Calibri"/>
                <a:cs typeface="Calibri"/>
              </a:rPr>
              <a:t> </a:t>
            </a:r>
            <a:r>
              <a:rPr sz="3200" spc="-5" dirty="0">
                <a:latin typeface="Calibri"/>
                <a:cs typeface="Calibri"/>
              </a:rPr>
              <a:t>movements.</a:t>
            </a:r>
            <a:endParaRPr sz="3200" dirty="0">
              <a:latin typeface="Calibri"/>
              <a:cs typeface="Calibri"/>
            </a:endParaRPr>
          </a:p>
          <a:p>
            <a:pPr marL="255270" indent="-243204">
              <a:lnSpc>
                <a:spcPct val="150000"/>
              </a:lnSpc>
              <a:spcBef>
                <a:spcPts val="45"/>
              </a:spcBef>
              <a:buSzPct val="95833"/>
              <a:buFont typeface="Wingdings"/>
              <a:buChar char=""/>
              <a:tabLst>
                <a:tab pos="255904" algn="l"/>
              </a:tabLst>
            </a:pPr>
            <a:r>
              <a:rPr sz="3200" spc="-5" dirty="0">
                <a:latin typeface="Calibri"/>
                <a:cs typeface="Calibri"/>
              </a:rPr>
              <a:t>Disability </a:t>
            </a:r>
            <a:r>
              <a:rPr sz="3200" dirty="0">
                <a:latin typeface="Calibri"/>
                <a:cs typeface="Calibri"/>
              </a:rPr>
              <a:t>and </a:t>
            </a:r>
            <a:r>
              <a:rPr sz="3200" spc="-10" dirty="0">
                <a:latin typeface="Calibri"/>
                <a:cs typeface="Calibri"/>
              </a:rPr>
              <a:t>nonfunctioning of joints </a:t>
            </a:r>
            <a:r>
              <a:rPr sz="3200" spc="-5" dirty="0">
                <a:latin typeface="Calibri"/>
                <a:cs typeface="Calibri"/>
              </a:rPr>
              <a:t>due </a:t>
            </a:r>
            <a:r>
              <a:rPr sz="3200" spc="-15" dirty="0">
                <a:latin typeface="Calibri"/>
                <a:cs typeface="Calibri"/>
              </a:rPr>
              <a:t>to</a:t>
            </a:r>
            <a:r>
              <a:rPr sz="3200" dirty="0">
                <a:latin typeface="Calibri"/>
                <a:cs typeface="Calibri"/>
              </a:rPr>
              <a:t> </a:t>
            </a:r>
            <a:r>
              <a:rPr sz="3200" spc="-15" dirty="0">
                <a:latin typeface="Calibri"/>
                <a:cs typeface="Calibri"/>
              </a:rPr>
              <a:t>contracture</a:t>
            </a:r>
            <a:endParaRPr sz="3200" dirty="0">
              <a:latin typeface="Calibri"/>
              <a:cs typeface="Calibri"/>
            </a:endParaRPr>
          </a:p>
          <a:p>
            <a:pPr marL="255270" indent="-243204">
              <a:lnSpc>
                <a:spcPct val="150000"/>
              </a:lnSpc>
              <a:buSzPct val="95833"/>
              <a:buFont typeface="Wingdings"/>
              <a:buChar char=""/>
              <a:tabLst>
                <a:tab pos="255904" algn="l"/>
              </a:tabLst>
            </a:pPr>
            <a:r>
              <a:rPr sz="3200" spc="-10" dirty="0">
                <a:latin typeface="Calibri"/>
                <a:cs typeface="Calibri"/>
              </a:rPr>
              <a:t>Hypertrophic scar </a:t>
            </a:r>
            <a:r>
              <a:rPr sz="3200" dirty="0">
                <a:latin typeface="Calibri"/>
                <a:cs typeface="Calibri"/>
              </a:rPr>
              <a:t>and </a:t>
            </a:r>
            <a:r>
              <a:rPr sz="3200" spc="-15" dirty="0">
                <a:latin typeface="Calibri"/>
                <a:cs typeface="Calibri"/>
              </a:rPr>
              <a:t>keloid </a:t>
            </a:r>
            <a:r>
              <a:rPr sz="3200" spc="-10" dirty="0">
                <a:latin typeface="Calibri"/>
                <a:cs typeface="Calibri"/>
              </a:rPr>
              <a:t>formation.</a:t>
            </a:r>
            <a:endParaRPr sz="3200" dirty="0">
              <a:latin typeface="Calibri"/>
              <a:cs typeface="Calibri"/>
            </a:endParaRPr>
          </a:p>
        </p:txBody>
      </p:sp>
    </p:spTree>
    <p:extLst>
      <p:ext uri="{BB962C8B-B14F-4D97-AF65-F5344CB8AC3E}">
        <p14:creationId xmlns:p14="http://schemas.microsoft.com/office/powerpoint/2010/main" val="340893268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4695" y="496950"/>
            <a:ext cx="10348807" cy="635000"/>
          </a:xfrm>
          <a:prstGeom prst="rect">
            <a:avLst/>
          </a:prstGeom>
        </p:spPr>
        <p:txBody>
          <a:bodyPr vert="horz" wrap="square" lIns="0" tIns="12065" rIns="0" bIns="0" rtlCol="0">
            <a:spAutoFit/>
          </a:bodyPr>
          <a:lstStyle/>
          <a:p>
            <a:pPr marL="12700">
              <a:lnSpc>
                <a:spcPct val="100000"/>
              </a:lnSpc>
              <a:spcBef>
                <a:spcPts val="95"/>
              </a:spcBef>
            </a:pPr>
            <a:r>
              <a:rPr sz="4000" spc="-20" dirty="0" smtClean="0"/>
              <a:t>Contracture</a:t>
            </a:r>
            <a:endParaRPr sz="4000" dirty="0"/>
          </a:p>
        </p:txBody>
      </p:sp>
      <p:sp>
        <p:nvSpPr>
          <p:cNvPr id="3" name="object 3"/>
          <p:cNvSpPr txBox="1"/>
          <p:nvPr/>
        </p:nvSpPr>
        <p:spPr>
          <a:xfrm>
            <a:off x="714587" y="1502792"/>
            <a:ext cx="10563013" cy="432811"/>
          </a:xfrm>
          <a:prstGeom prst="rect">
            <a:avLst/>
          </a:prstGeom>
        </p:spPr>
        <p:txBody>
          <a:bodyPr vert="horz" wrap="square" lIns="0" tIns="78740" rIns="0" bIns="0" rtlCol="0">
            <a:spAutoFit/>
          </a:bodyPr>
          <a:lstStyle/>
          <a:p>
            <a:pPr marL="12700" marR="5080">
              <a:lnSpc>
                <a:spcPct val="80000"/>
              </a:lnSpc>
              <a:spcBef>
                <a:spcPts val="620"/>
              </a:spcBef>
            </a:pPr>
            <a:r>
              <a:rPr sz="2800" b="1" spc="-15" dirty="0">
                <a:latin typeface="Calibri"/>
                <a:cs typeface="Calibri"/>
              </a:rPr>
              <a:t>Severe contracture </a:t>
            </a:r>
            <a:r>
              <a:rPr sz="2800" b="1" spc="-20" dirty="0">
                <a:latin typeface="Calibri"/>
                <a:cs typeface="Calibri"/>
              </a:rPr>
              <a:t>at </a:t>
            </a:r>
            <a:r>
              <a:rPr sz="2800" b="1" spc="-5" dirty="0">
                <a:latin typeface="Calibri"/>
                <a:cs typeface="Calibri"/>
              </a:rPr>
              <a:t>knee </a:t>
            </a:r>
            <a:r>
              <a:rPr sz="2800" b="1" spc="-15" dirty="0">
                <a:latin typeface="Calibri"/>
                <a:cs typeface="Calibri"/>
              </a:rPr>
              <a:t>joint  </a:t>
            </a:r>
            <a:r>
              <a:rPr sz="2800" b="1" spc="-10" dirty="0">
                <a:latin typeface="Calibri"/>
                <a:cs typeface="Calibri"/>
              </a:rPr>
              <a:t>causing deformity</a:t>
            </a:r>
            <a:endParaRPr sz="2800" dirty="0">
              <a:latin typeface="Calibri"/>
              <a:cs typeface="Calibri"/>
            </a:endParaRPr>
          </a:p>
        </p:txBody>
      </p:sp>
      <p:sp>
        <p:nvSpPr>
          <p:cNvPr id="4" name="object 4"/>
          <p:cNvSpPr/>
          <p:nvPr/>
        </p:nvSpPr>
        <p:spPr>
          <a:xfrm>
            <a:off x="1313179" y="2131441"/>
            <a:ext cx="8338821" cy="4497959"/>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8" name="object 8"/>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144</a:t>
            </a:fld>
            <a:endParaRPr dirty="0"/>
          </a:p>
        </p:txBody>
      </p:sp>
    </p:spTree>
    <p:extLst>
      <p:ext uri="{BB962C8B-B14F-4D97-AF65-F5344CB8AC3E}">
        <p14:creationId xmlns:p14="http://schemas.microsoft.com/office/powerpoint/2010/main" val="351049229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5564" y="461900"/>
            <a:ext cx="8497993" cy="621324"/>
          </a:xfrm>
          <a:prstGeom prst="rect">
            <a:avLst/>
          </a:prstGeom>
        </p:spPr>
        <p:txBody>
          <a:bodyPr vert="horz" wrap="square" lIns="0" tIns="13335" rIns="0" bIns="0" rtlCol="0">
            <a:spAutoFit/>
          </a:bodyPr>
          <a:lstStyle/>
          <a:p>
            <a:pPr marL="12700">
              <a:lnSpc>
                <a:spcPct val="100000"/>
              </a:lnSpc>
              <a:spcBef>
                <a:spcPts val="105"/>
              </a:spcBef>
            </a:pPr>
            <a:r>
              <a:rPr spc="-10" dirty="0"/>
              <a:t>Complication </a:t>
            </a:r>
            <a:r>
              <a:rPr dirty="0"/>
              <a:t>of</a:t>
            </a:r>
            <a:r>
              <a:rPr spc="-45" dirty="0"/>
              <a:t> </a:t>
            </a:r>
            <a:r>
              <a:rPr spc="-20" dirty="0"/>
              <a:t>contracture</a:t>
            </a:r>
          </a:p>
        </p:txBody>
      </p:sp>
      <p:sp>
        <p:nvSpPr>
          <p:cNvPr id="3" name="object 3"/>
          <p:cNvSpPr txBox="1"/>
          <p:nvPr/>
        </p:nvSpPr>
        <p:spPr>
          <a:xfrm>
            <a:off x="727210" y="1760288"/>
            <a:ext cx="8023013" cy="505267"/>
          </a:xfrm>
          <a:prstGeom prst="rect">
            <a:avLst/>
          </a:prstGeom>
        </p:spPr>
        <p:txBody>
          <a:bodyPr vert="horz" wrap="square" lIns="0" tIns="12700" rIns="0" bIns="0" rtlCol="0">
            <a:spAutoFit/>
          </a:bodyPr>
          <a:lstStyle/>
          <a:p>
            <a:pPr marL="12700">
              <a:lnSpc>
                <a:spcPct val="100000"/>
              </a:lnSpc>
              <a:spcBef>
                <a:spcPts val="100"/>
              </a:spcBef>
            </a:pPr>
            <a:r>
              <a:rPr sz="3200" b="1" spc="-5" dirty="0">
                <a:latin typeface="Calibri"/>
                <a:cs typeface="Calibri"/>
              </a:rPr>
              <a:t>Hypertrophic</a:t>
            </a:r>
            <a:r>
              <a:rPr sz="3200" b="1" spc="-85" dirty="0">
                <a:latin typeface="Calibri"/>
                <a:cs typeface="Calibri"/>
              </a:rPr>
              <a:t> </a:t>
            </a:r>
            <a:r>
              <a:rPr sz="3200" b="1" dirty="0">
                <a:latin typeface="Calibri"/>
                <a:cs typeface="Calibri"/>
              </a:rPr>
              <a:t>scar</a:t>
            </a:r>
            <a:endParaRPr sz="3200" dirty="0">
              <a:latin typeface="Calibri"/>
              <a:cs typeface="Calibri"/>
            </a:endParaRPr>
          </a:p>
        </p:txBody>
      </p:sp>
      <p:sp>
        <p:nvSpPr>
          <p:cNvPr id="4" name="object 4"/>
          <p:cNvSpPr/>
          <p:nvPr/>
        </p:nvSpPr>
        <p:spPr>
          <a:xfrm>
            <a:off x="609600" y="2744723"/>
            <a:ext cx="8737600" cy="3732277"/>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8" name="object 8"/>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145</a:t>
            </a:fld>
            <a:endParaRPr dirty="0"/>
          </a:p>
        </p:txBody>
      </p:sp>
    </p:spTree>
    <p:extLst>
      <p:ext uri="{BB962C8B-B14F-4D97-AF65-F5344CB8AC3E}">
        <p14:creationId xmlns:p14="http://schemas.microsoft.com/office/powerpoint/2010/main" val="158711052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146</a:t>
            </a:fld>
            <a:endParaRPr dirty="0"/>
          </a:p>
        </p:txBody>
      </p:sp>
      <p:sp>
        <p:nvSpPr>
          <p:cNvPr id="2" name="object 2"/>
          <p:cNvSpPr txBox="1">
            <a:spLocks noGrp="1"/>
          </p:cNvSpPr>
          <p:nvPr>
            <p:ph type="title"/>
          </p:nvPr>
        </p:nvSpPr>
        <p:spPr>
          <a:xfrm>
            <a:off x="1467646" y="461900"/>
            <a:ext cx="9256607" cy="621324"/>
          </a:xfrm>
          <a:prstGeom prst="rect">
            <a:avLst/>
          </a:prstGeom>
        </p:spPr>
        <p:txBody>
          <a:bodyPr vert="horz" wrap="square" lIns="0" tIns="13335" rIns="0" bIns="0" rtlCol="0">
            <a:spAutoFit/>
          </a:bodyPr>
          <a:lstStyle/>
          <a:p>
            <a:pPr marL="12700">
              <a:lnSpc>
                <a:spcPct val="100000"/>
              </a:lnSpc>
              <a:spcBef>
                <a:spcPts val="105"/>
              </a:spcBef>
            </a:pPr>
            <a:r>
              <a:rPr u="sng" spc="-45" dirty="0"/>
              <a:t>Treatment </a:t>
            </a:r>
            <a:r>
              <a:rPr u="sng" spc="-5" dirty="0"/>
              <a:t>of </a:t>
            </a:r>
            <a:r>
              <a:rPr u="sng" dirty="0"/>
              <a:t>burn</a:t>
            </a:r>
            <a:r>
              <a:rPr u="sng" spc="-30" dirty="0"/>
              <a:t> </a:t>
            </a:r>
            <a:r>
              <a:rPr u="sng" spc="-20" dirty="0"/>
              <a:t>contracture</a:t>
            </a:r>
          </a:p>
        </p:txBody>
      </p:sp>
      <p:sp>
        <p:nvSpPr>
          <p:cNvPr id="3" name="object 3"/>
          <p:cNvSpPr txBox="1"/>
          <p:nvPr/>
        </p:nvSpPr>
        <p:spPr>
          <a:xfrm>
            <a:off x="816188" y="1838910"/>
            <a:ext cx="10580793" cy="2966838"/>
          </a:xfrm>
          <a:prstGeom prst="rect">
            <a:avLst/>
          </a:prstGeom>
        </p:spPr>
        <p:txBody>
          <a:bodyPr vert="horz" wrap="square" lIns="0" tIns="12065" rIns="0" bIns="0" rtlCol="0">
            <a:spAutoFit/>
          </a:bodyPr>
          <a:lstStyle/>
          <a:p>
            <a:pPr marL="271780" marR="5080" indent="-271780">
              <a:lnSpc>
                <a:spcPct val="100000"/>
              </a:lnSpc>
              <a:spcBef>
                <a:spcPts val="95"/>
              </a:spcBef>
              <a:buChar char="•"/>
              <a:tabLst>
                <a:tab pos="271780" algn="l"/>
              </a:tabLst>
            </a:pPr>
            <a:r>
              <a:rPr sz="3200" spc="-10" dirty="0">
                <a:latin typeface="Calibri"/>
                <a:cs typeface="Calibri"/>
              </a:rPr>
              <a:t>Release </a:t>
            </a:r>
            <a:r>
              <a:rPr sz="3200" spc="-5" dirty="0">
                <a:latin typeface="Calibri"/>
                <a:cs typeface="Calibri"/>
              </a:rPr>
              <a:t>of </a:t>
            </a:r>
            <a:r>
              <a:rPr sz="3200" spc="-20" dirty="0">
                <a:latin typeface="Calibri"/>
                <a:cs typeface="Calibri"/>
              </a:rPr>
              <a:t>contracture </a:t>
            </a:r>
            <a:r>
              <a:rPr sz="3200" spc="-15" dirty="0">
                <a:latin typeface="Calibri"/>
                <a:cs typeface="Calibri"/>
              </a:rPr>
              <a:t>surgically </a:t>
            </a:r>
            <a:r>
              <a:rPr sz="3200" spc="-5" dirty="0">
                <a:latin typeface="Calibri"/>
                <a:cs typeface="Calibri"/>
              </a:rPr>
              <a:t>and use of </a:t>
            </a:r>
            <a:r>
              <a:rPr sz="3200" spc="-10" dirty="0">
                <a:latin typeface="Calibri"/>
                <a:cs typeface="Calibri"/>
              </a:rPr>
              <a:t>skin </a:t>
            </a:r>
            <a:r>
              <a:rPr sz="3200" spc="-20" dirty="0" smtClean="0">
                <a:latin typeface="Calibri"/>
                <a:cs typeface="Calibri"/>
              </a:rPr>
              <a:t>graft</a:t>
            </a:r>
            <a:r>
              <a:rPr sz="3200" spc="-10" dirty="0" smtClean="0">
                <a:latin typeface="Calibri"/>
                <a:cs typeface="Calibri"/>
              </a:rPr>
              <a:t>.</a:t>
            </a:r>
            <a:endParaRPr sz="3200" dirty="0">
              <a:latin typeface="Calibri"/>
              <a:cs typeface="Calibri"/>
            </a:endParaRPr>
          </a:p>
          <a:p>
            <a:pPr>
              <a:lnSpc>
                <a:spcPct val="100000"/>
              </a:lnSpc>
              <a:spcBef>
                <a:spcPts val="30"/>
              </a:spcBef>
              <a:buFont typeface="Calibri"/>
              <a:buChar char="•"/>
            </a:pPr>
            <a:endParaRPr sz="3200" dirty="0">
              <a:latin typeface="Times New Roman"/>
              <a:cs typeface="Times New Roman"/>
            </a:endParaRPr>
          </a:p>
          <a:p>
            <a:pPr marL="271145" indent="-259079">
              <a:lnSpc>
                <a:spcPct val="100000"/>
              </a:lnSpc>
              <a:buChar char="•"/>
              <a:tabLst>
                <a:tab pos="271780" algn="l"/>
              </a:tabLst>
            </a:pPr>
            <a:r>
              <a:rPr sz="3200" spc="-15" dirty="0">
                <a:latin typeface="Calibri"/>
                <a:cs typeface="Calibri"/>
              </a:rPr>
              <a:t>Proper </a:t>
            </a:r>
            <a:r>
              <a:rPr sz="3200" spc="-20" dirty="0">
                <a:latin typeface="Calibri"/>
                <a:cs typeface="Calibri"/>
              </a:rPr>
              <a:t>physiotherapy </a:t>
            </a:r>
            <a:r>
              <a:rPr sz="3200" spc="-5" dirty="0">
                <a:latin typeface="Calibri"/>
                <a:cs typeface="Calibri"/>
              </a:rPr>
              <a:t>and </a:t>
            </a:r>
            <a:r>
              <a:rPr sz="3200" spc="-15" dirty="0">
                <a:latin typeface="Calibri"/>
                <a:cs typeface="Calibri"/>
              </a:rPr>
              <a:t>rehabilitation </a:t>
            </a:r>
            <a:r>
              <a:rPr sz="3200" spc="-5" dirty="0">
                <a:latin typeface="Calibri"/>
                <a:cs typeface="Calibri"/>
              </a:rPr>
              <a:t>is</a:t>
            </a:r>
            <a:r>
              <a:rPr sz="3200" spc="180" dirty="0">
                <a:latin typeface="Calibri"/>
                <a:cs typeface="Calibri"/>
              </a:rPr>
              <a:t> </a:t>
            </a:r>
            <a:r>
              <a:rPr sz="3200" spc="-10" dirty="0">
                <a:latin typeface="Calibri"/>
                <a:cs typeface="Calibri"/>
              </a:rPr>
              <a:t>essential.</a:t>
            </a:r>
            <a:endParaRPr sz="3200" dirty="0">
              <a:latin typeface="Calibri"/>
              <a:cs typeface="Calibri"/>
            </a:endParaRPr>
          </a:p>
          <a:p>
            <a:pPr>
              <a:lnSpc>
                <a:spcPct val="100000"/>
              </a:lnSpc>
              <a:spcBef>
                <a:spcPts val="25"/>
              </a:spcBef>
            </a:pPr>
            <a:endParaRPr sz="3200" dirty="0">
              <a:latin typeface="Times New Roman"/>
              <a:cs typeface="Times New Roman"/>
            </a:endParaRPr>
          </a:p>
          <a:p>
            <a:pPr marL="271780" marR="390525" indent="-271780">
              <a:lnSpc>
                <a:spcPct val="100000"/>
              </a:lnSpc>
              <a:spcBef>
                <a:spcPts val="5"/>
              </a:spcBef>
              <a:buChar char="•"/>
              <a:tabLst>
                <a:tab pos="271780" algn="l"/>
              </a:tabLst>
            </a:pPr>
            <a:r>
              <a:rPr sz="3200" spc="-10" dirty="0">
                <a:latin typeface="Calibri"/>
                <a:cs typeface="Calibri"/>
              </a:rPr>
              <a:t>Management </a:t>
            </a:r>
            <a:r>
              <a:rPr sz="3200" spc="-5" dirty="0">
                <a:latin typeface="Calibri"/>
                <a:cs typeface="Calibri"/>
              </a:rPr>
              <a:t>of </a:t>
            </a:r>
            <a:r>
              <a:rPr sz="3200" spc="-10" dirty="0">
                <a:latin typeface="Calibri"/>
                <a:cs typeface="Calibri"/>
              </a:rPr>
              <a:t>itching </a:t>
            </a:r>
            <a:r>
              <a:rPr sz="3200" spc="-5" dirty="0">
                <a:latin typeface="Calibri"/>
                <a:cs typeface="Calibri"/>
              </a:rPr>
              <a:t>in the </a:t>
            </a:r>
            <a:r>
              <a:rPr sz="3200" spc="-10" dirty="0">
                <a:latin typeface="Calibri"/>
                <a:cs typeface="Calibri"/>
              </a:rPr>
              <a:t>scar using </a:t>
            </a:r>
            <a:r>
              <a:rPr sz="3200" spc="-25" dirty="0" smtClean="0">
                <a:latin typeface="Calibri"/>
                <a:cs typeface="Calibri"/>
              </a:rPr>
              <a:t> </a:t>
            </a:r>
            <a:r>
              <a:rPr sz="3200" spc="-10" dirty="0">
                <a:latin typeface="Calibri"/>
                <a:cs typeface="Calibri"/>
              </a:rPr>
              <a:t>antihistamines </a:t>
            </a:r>
            <a:r>
              <a:rPr sz="3200" spc="-5" dirty="0">
                <a:latin typeface="Calibri"/>
                <a:cs typeface="Calibri"/>
              </a:rPr>
              <a:t>and </a:t>
            </a:r>
            <a:r>
              <a:rPr sz="3200" spc="-10" dirty="0">
                <a:latin typeface="Calibri"/>
                <a:cs typeface="Calibri"/>
              </a:rPr>
              <a:t>moisturizing</a:t>
            </a:r>
            <a:r>
              <a:rPr sz="3200" spc="114" dirty="0">
                <a:latin typeface="Calibri"/>
                <a:cs typeface="Calibri"/>
              </a:rPr>
              <a:t> </a:t>
            </a:r>
            <a:r>
              <a:rPr sz="3200" spc="-15" dirty="0">
                <a:latin typeface="Calibri"/>
                <a:cs typeface="Calibri"/>
              </a:rPr>
              <a:t>creams.</a:t>
            </a:r>
            <a:endParaRPr sz="3200" dirty="0">
              <a:latin typeface="Calibri"/>
              <a:cs typeface="Calibri"/>
            </a:endParaRPr>
          </a:p>
        </p:txBody>
      </p:sp>
    </p:spTree>
    <p:extLst>
      <p:ext uri="{BB962C8B-B14F-4D97-AF65-F5344CB8AC3E}">
        <p14:creationId xmlns:p14="http://schemas.microsoft.com/office/powerpoint/2010/main" val="28418626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609600" y="6377940"/>
            <a:ext cx="2804160" cy="153888"/>
          </a:xfrm>
          <a:prstGeom prst="rect">
            <a:avLst/>
          </a:prstGeom>
        </p:spPr>
        <p:txBody>
          <a:bodyPr vert="horz" wrap="square" lIns="0" tIns="0" rIns="0" bIns="0" rtlCol="0">
            <a:spAutoFit/>
          </a:bodyPr>
          <a:lstStyle/>
          <a:p>
            <a:pPr marL="12700">
              <a:lnSpc>
                <a:spcPts val="1240"/>
              </a:lnSpc>
            </a:pPr>
            <a:r>
              <a:rPr dirty="0"/>
              <a:t>1</a:t>
            </a:r>
            <a:r>
              <a:rPr spc="5" dirty="0"/>
              <a:t>0</a:t>
            </a:r>
            <a:r>
              <a:rPr dirty="0"/>
              <a:t>/2</a:t>
            </a:r>
            <a:r>
              <a:rPr spc="5" dirty="0"/>
              <a:t>2</a:t>
            </a:r>
            <a:r>
              <a:rPr dirty="0"/>
              <a:t>/2</a:t>
            </a:r>
            <a:r>
              <a:rPr spc="5" dirty="0"/>
              <a:t>0</a:t>
            </a:r>
            <a:r>
              <a:rPr dirty="0"/>
              <a:t>16</a:t>
            </a:r>
          </a:p>
        </p:txBody>
      </p:sp>
      <p:sp>
        <p:nvSpPr>
          <p:cNvPr id="5" name="object 5"/>
          <p:cNvSpPr txBox="1">
            <a:spLocks noGrp="1"/>
          </p:cNvSpPr>
          <p:nvPr>
            <p:ph type="sldNum" sz="quarter" idx="7"/>
          </p:nvPr>
        </p:nvSpPr>
        <p:spPr>
          <a:xfrm>
            <a:off x="8778240" y="6377940"/>
            <a:ext cx="2804160" cy="153888"/>
          </a:xfrm>
          <a:prstGeom prst="rect">
            <a:avLst/>
          </a:prstGeom>
        </p:spPr>
        <p:txBody>
          <a:bodyPr vert="horz" wrap="square" lIns="0" tIns="0" rIns="0" bIns="0" rtlCol="0">
            <a:spAutoFit/>
          </a:bodyPr>
          <a:lstStyle/>
          <a:p>
            <a:pPr marL="25400">
              <a:lnSpc>
                <a:spcPts val="1240"/>
              </a:lnSpc>
            </a:pPr>
            <a:fld id="{81D60167-4931-47E6-BA6A-407CBD079E47}" type="slidenum">
              <a:rPr dirty="0"/>
              <a:t>147</a:t>
            </a:fld>
            <a:endParaRPr dirty="0"/>
          </a:p>
        </p:txBody>
      </p:sp>
      <p:sp>
        <p:nvSpPr>
          <p:cNvPr id="2" name="object 2"/>
          <p:cNvSpPr txBox="1">
            <a:spLocks noGrp="1"/>
          </p:cNvSpPr>
          <p:nvPr>
            <p:ph type="title"/>
          </p:nvPr>
        </p:nvSpPr>
        <p:spPr>
          <a:xfrm>
            <a:off x="1867916" y="192150"/>
            <a:ext cx="8457353" cy="1244600"/>
          </a:xfrm>
          <a:prstGeom prst="rect">
            <a:avLst/>
          </a:prstGeom>
        </p:spPr>
        <p:txBody>
          <a:bodyPr vert="horz" wrap="square" lIns="0" tIns="12065" rIns="0" bIns="0" rtlCol="0">
            <a:spAutoFit/>
          </a:bodyPr>
          <a:lstStyle/>
          <a:p>
            <a:pPr marL="1954530" marR="5080" indent="-1942464">
              <a:lnSpc>
                <a:spcPct val="100000"/>
              </a:lnSpc>
              <a:spcBef>
                <a:spcPts val="95"/>
              </a:spcBef>
            </a:pPr>
            <a:r>
              <a:rPr sz="4000" b="1" spc="-20" dirty="0">
                <a:latin typeface="Calibri"/>
                <a:cs typeface="Calibri"/>
              </a:rPr>
              <a:t>Prevention </a:t>
            </a:r>
            <a:r>
              <a:rPr sz="4000" b="1" spc="-5" dirty="0">
                <a:latin typeface="Calibri"/>
                <a:cs typeface="Calibri"/>
              </a:rPr>
              <a:t>of </a:t>
            </a:r>
            <a:r>
              <a:rPr sz="4000" b="1" spc="-15" dirty="0">
                <a:latin typeface="Calibri"/>
                <a:cs typeface="Calibri"/>
              </a:rPr>
              <a:t>development </a:t>
            </a:r>
            <a:r>
              <a:rPr sz="4000" b="1" spc="-5" dirty="0">
                <a:latin typeface="Calibri"/>
                <a:cs typeface="Calibri"/>
              </a:rPr>
              <a:t>of  </a:t>
            </a:r>
            <a:r>
              <a:rPr sz="4000" b="1" spc="-25" dirty="0">
                <a:latin typeface="Calibri"/>
                <a:cs typeface="Calibri"/>
              </a:rPr>
              <a:t>contracture</a:t>
            </a:r>
            <a:endParaRPr sz="4000">
              <a:latin typeface="Calibri"/>
              <a:cs typeface="Calibri"/>
            </a:endParaRPr>
          </a:p>
        </p:txBody>
      </p:sp>
      <p:sp>
        <p:nvSpPr>
          <p:cNvPr id="3" name="object 3"/>
          <p:cNvSpPr txBox="1"/>
          <p:nvPr/>
        </p:nvSpPr>
        <p:spPr>
          <a:xfrm>
            <a:off x="1426193" y="2068194"/>
            <a:ext cx="10309012" cy="950901"/>
          </a:xfrm>
          <a:prstGeom prst="rect">
            <a:avLst/>
          </a:prstGeom>
        </p:spPr>
        <p:txBody>
          <a:bodyPr vert="horz" wrap="square" lIns="0" tIns="12065" rIns="0" bIns="0" rtlCol="0">
            <a:spAutoFit/>
          </a:bodyPr>
          <a:lstStyle/>
          <a:p>
            <a:pPr marL="12700" marR="5080">
              <a:lnSpc>
                <a:spcPct val="100000"/>
              </a:lnSpc>
              <a:spcBef>
                <a:spcPts val="95"/>
              </a:spcBef>
              <a:buChar char="•"/>
              <a:tabLst>
                <a:tab pos="271780" algn="l"/>
              </a:tabLst>
            </a:pPr>
            <a:r>
              <a:rPr sz="3200" spc="-10" dirty="0">
                <a:latin typeface="Calibri"/>
                <a:cs typeface="Calibri"/>
              </a:rPr>
              <a:t>Joint </a:t>
            </a:r>
            <a:r>
              <a:rPr sz="3200" spc="-25" dirty="0">
                <a:latin typeface="Calibri"/>
                <a:cs typeface="Calibri"/>
              </a:rPr>
              <a:t>exercise </a:t>
            </a:r>
            <a:r>
              <a:rPr sz="3200" spc="-5" dirty="0">
                <a:latin typeface="Calibri"/>
                <a:cs typeface="Calibri"/>
              </a:rPr>
              <a:t>in </a:t>
            </a:r>
            <a:r>
              <a:rPr sz="3200" spc="-10" dirty="0">
                <a:latin typeface="Calibri"/>
                <a:cs typeface="Calibri"/>
              </a:rPr>
              <a:t>full </a:t>
            </a:r>
            <a:r>
              <a:rPr sz="3200" spc="-20" dirty="0">
                <a:latin typeface="Calibri"/>
                <a:cs typeface="Calibri"/>
              </a:rPr>
              <a:t>range </a:t>
            </a:r>
            <a:r>
              <a:rPr sz="3200" spc="-10" dirty="0">
                <a:latin typeface="Calibri"/>
                <a:cs typeface="Calibri"/>
              </a:rPr>
              <a:t>during </a:t>
            </a:r>
            <a:r>
              <a:rPr sz="3200" spc="-15" dirty="0">
                <a:latin typeface="Calibri"/>
                <a:cs typeface="Calibri"/>
              </a:rPr>
              <a:t>recovery </a:t>
            </a:r>
            <a:r>
              <a:rPr sz="3200" spc="-10" dirty="0">
                <a:latin typeface="Calibri"/>
                <a:cs typeface="Calibri"/>
              </a:rPr>
              <a:t>period of  burns</a:t>
            </a:r>
            <a:endParaRPr sz="3200" dirty="0">
              <a:latin typeface="Calibri"/>
              <a:cs typeface="Calibri"/>
            </a:endParaRPr>
          </a:p>
          <a:p>
            <a:pPr>
              <a:lnSpc>
                <a:spcPct val="100000"/>
              </a:lnSpc>
              <a:spcBef>
                <a:spcPts val="25"/>
              </a:spcBef>
            </a:pPr>
            <a:endParaRPr sz="2900" dirty="0">
              <a:latin typeface="Times New Roman"/>
              <a:cs typeface="Times New Roman"/>
            </a:endParaRPr>
          </a:p>
        </p:txBody>
      </p:sp>
    </p:spTree>
    <p:extLst>
      <p:ext uri="{BB962C8B-B14F-4D97-AF65-F5344CB8AC3E}">
        <p14:creationId xmlns:p14="http://schemas.microsoft.com/office/powerpoint/2010/main" val="16806570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6777"/>
            <a:ext cx="9521825" cy="1232389"/>
          </a:xfrm>
          <a:prstGeom prst="rect">
            <a:avLst/>
          </a:prstGeom>
        </p:spPr>
        <p:txBody>
          <a:bodyPr vert="horz" wrap="square" lIns="0" tIns="16510" rIns="0" bIns="0" rtlCol="0">
            <a:spAutoFit/>
          </a:bodyPr>
          <a:lstStyle/>
          <a:p>
            <a:pPr marL="12700">
              <a:lnSpc>
                <a:spcPct val="100000"/>
              </a:lnSpc>
              <a:spcBef>
                <a:spcPts val="130"/>
              </a:spcBef>
            </a:pPr>
            <a:r>
              <a:rPr spc="5" dirty="0" smtClean="0"/>
              <a:t>AS</a:t>
            </a:r>
            <a:r>
              <a:rPr lang="en-US" spc="5" dirty="0"/>
              <a:t>S</a:t>
            </a:r>
            <a:r>
              <a:rPr spc="5" dirty="0" smtClean="0"/>
              <a:t>ESSEMENT</a:t>
            </a:r>
            <a:r>
              <a:rPr spc="-275" dirty="0" smtClean="0"/>
              <a:t> </a:t>
            </a:r>
            <a:r>
              <a:rPr spc="20" dirty="0"/>
              <a:t>OF</a:t>
            </a:r>
            <a:r>
              <a:rPr spc="-114" dirty="0"/>
              <a:t> </a:t>
            </a:r>
            <a:r>
              <a:rPr lang="en-US" spc="-114" dirty="0" smtClean="0"/>
              <a:t>TOTAL BODY SURFACE AREA (</a:t>
            </a:r>
            <a:r>
              <a:rPr spc="45" dirty="0" smtClean="0"/>
              <a:t>TBSA</a:t>
            </a:r>
            <a:r>
              <a:rPr lang="en-US" spc="45" dirty="0" smtClean="0"/>
              <a:t>)</a:t>
            </a:r>
            <a:r>
              <a:rPr spc="-295" dirty="0" smtClean="0"/>
              <a:t> </a:t>
            </a:r>
            <a:r>
              <a:rPr spc="10" dirty="0"/>
              <a:t>FOR</a:t>
            </a:r>
            <a:r>
              <a:rPr spc="-100" dirty="0"/>
              <a:t> </a:t>
            </a:r>
            <a:r>
              <a:rPr spc="20" dirty="0"/>
              <a:t>BURNS</a:t>
            </a:r>
          </a:p>
        </p:txBody>
      </p:sp>
      <p:sp>
        <p:nvSpPr>
          <p:cNvPr id="3" name="object 3"/>
          <p:cNvSpPr txBox="1"/>
          <p:nvPr/>
        </p:nvSpPr>
        <p:spPr>
          <a:xfrm>
            <a:off x="381000" y="1588291"/>
            <a:ext cx="11444605" cy="5327740"/>
          </a:xfrm>
          <a:prstGeom prst="rect">
            <a:avLst/>
          </a:prstGeom>
        </p:spPr>
        <p:txBody>
          <a:bodyPr vert="horz" wrap="square" lIns="0" tIns="107314" rIns="0" bIns="0" rtlCol="0">
            <a:spAutoFit/>
          </a:bodyPr>
          <a:lstStyle/>
          <a:p>
            <a:pPr marL="12065">
              <a:lnSpc>
                <a:spcPct val="100000"/>
              </a:lnSpc>
              <a:spcBef>
                <a:spcPts val="844"/>
              </a:spcBef>
              <a:tabLst>
                <a:tab pos="241935" algn="l"/>
              </a:tabLst>
            </a:pPr>
            <a:r>
              <a:rPr sz="3200" b="1" u="sng" dirty="0" smtClean="0">
                <a:latin typeface="Calibri"/>
                <a:cs typeface="Calibri"/>
              </a:rPr>
              <a:t>METHOD</a:t>
            </a:r>
            <a:r>
              <a:rPr lang="en-US" sz="3200" b="1" u="sng" dirty="0" smtClean="0">
                <a:latin typeface="Calibri"/>
                <a:cs typeface="Calibri"/>
              </a:rPr>
              <a:t>S</a:t>
            </a:r>
            <a:endParaRPr sz="3200" u="sng" dirty="0">
              <a:latin typeface="Calibri"/>
              <a:cs typeface="Calibri"/>
            </a:endParaRPr>
          </a:p>
          <a:p>
            <a:pPr marL="583565" indent="-571500">
              <a:lnSpc>
                <a:spcPct val="100000"/>
              </a:lnSpc>
              <a:spcBef>
                <a:spcPts val="755"/>
              </a:spcBef>
              <a:buFont typeface="+mj-lt"/>
              <a:buAutoNum type="romanLcPeriod"/>
              <a:tabLst>
                <a:tab pos="241935" algn="l"/>
              </a:tabLst>
            </a:pPr>
            <a:r>
              <a:rPr sz="3200" spc="5" dirty="0">
                <a:latin typeface="Calibri"/>
                <a:cs typeface="Calibri"/>
              </a:rPr>
              <a:t>By</a:t>
            </a:r>
            <a:r>
              <a:rPr sz="3200" spc="-15" dirty="0">
                <a:latin typeface="Calibri"/>
                <a:cs typeface="Calibri"/>
              </a:rPr>
              <a:t> depth</a:t>
            </a:r>
            <a:endParaRPr sz="3200" dirty="0">
              <a:latin typeface="Calibri"/>
              <a:cs typeface="Calibri"/>
            </a:endParaRPr>
          </a:p>
          <a:p>
            <a:pPr marL="583565" indent="-571500">
              <a:lnSpc>
                <a:spcPct val="100000"/>
              </a:lnSpc>
              <a:spcBef>
                <a:spcPts val="755"/>
              </a:spcBef>
              <a:buFont typeface="+mj-lt"/>
              <a:buAutoNum type="romanLcPeriod"/>
              <a:tabLst>
                <a:tab pos="241935" algn="l"/>
              </a:tabLst>
            </a:pPr>
            <a:r>
              <a:rPr sz="3200" spc="-10" dirty="0">
                <a:latin typeface="Calibri"/>
                <a:cs typeface="Calibri"/>
              </a:rPr>
              <a:t>Rule </a:t>
            </a:r>
            <a:r>
              <a:rPr sz="3200" spc="25" dirty="0">
                <a:latin typeface="Calibri"/>
                <a:cs typeface="Calibri"/>
              </a:rPr>
              <a:t>of </a:t>
            </a:r>
            <a:r>
              <a:rPr sz="3200" spc="15" dirty="0">
                <a:latin typeface="Calibri"/>
                <a:cs typeface="Calibri"/>
              </a:rPr>
              <a:t>9 </a:t>
            </a:r>
            <a:r>
              <a:rPr sz="3200" spc="-10" dirty="0">
                <a:latin typeface="Calibri"/>
                <a:cs typeface="Calibri"/>
              </a:rPr>
              <a:t>-Estimated </a:t>
            </a:r>
            <a:r>
              <a:rPr sz="3200" spc="-15" dirty="0">
                <a:latin typeface="Calibri"/>
                <a:cs typeface="Calibri"/>
              </a:rPr>
              <a:t>percentage </a:t>
            </a:r>
            <a:r>
              <a:rPr sz="3200" spc="25" dirty="0">
                <a:latin typeface="Calibri"/>
                <a:cs typeface="Calibri"/>
              </a:rPr>
              <a:t>of </a:t>
            </a:r>
            <a:r>
              <a:rPr sz="3200" spc="5" dirty="0">
                <a:latin typeface="Calibri"/>
                <a:cs typeface="Calibri"/>
              </a:rPr>
              <a:t>total body</a:t>
            </a:r>
            <a:r>
              <a:rPr sz="3200" spc="-90" dirty="0">
                <a:latin typeface="Calibri"/>
                <a:cs typeface="Calibri"/>
              </a:rPr>
              <a:t> </a:t>
            </a:r>
            <a:r>
              <a:rPr sz="3200" spc="-10" dirty="0" smtClean="0">
                <a:latin typeface="Calibri"/>
                <a:cs typeface="Calibri"/>
              </a:rPr>
              <a:t>surface</a:t>
            </a:r>
            <a:r>
              <a:rPr lang="en-US" sz="3200" dirty="0">
                <a:latin typeface="Calibri"/>
                <a:cs typeface="Calibri"/>
              </a:rPr>
              <a:t> </a:t>
            </a:r>
            <a:r>
              <a:rPr sz="3200" spc="5" dirty="0" smtClean="0">
                <a:latin typeface="Calibri"/>
                <a:cs typeface="Calibri"/>
              </a:rPr>
              <a:t>area </a:t>
            </a:r>
            <a:r>
              <a:rPr sz="3200" spc="-5" dirty="0">
                <a:latin typeface="Calibri"/>
                <a:cs typeface="Calibri"/>
              </a:rPr>
              <a:t>(TBSA) </a:t>
            </a:r>
            <a:r>
              <a:rPr sz="3200" spc="-10" dirty="0">
                <a:latin typeface="Calibri"/>
                <a:cs typeface="Calibri"/>
              </a:rPr>
              <a:t>in </a:t>
            </a:r>
            <a:r>
              <a:rPr sz="3200" spc="-15" dirty="0">
                <a:latin typeface="Calibri"/>
                <a:cs typeface="Calibri"/>
              </a:rPr>
              <a:t>the </a:t>
            </a:r>
            <a:r>
              <a:rPr sz="3200" spc="-10" dirty="0">
                <a:latin typeface="Calibri"/>
                <a:cs typeface="Calibri"/>
              </a:rPr>
              <a:t>adult </a:t>
            </a:r>
            <a:r>
              <a:rPr sz="3200" spc="-15" dirty="0">
                <a:latin typeface="Calibri"/>
                <a:cs typeface="Calibri"/>
              </a:rPr>
              <a:t>is </a:t>
            </a:r>
            <a:r>
              <a:rPr sz="3200" spc="5" dirty="0">
                <a:latin typeface="Calibri"/>
                <a:cs typeface="Calibri"/>
              </a:rPr>
              <a:t>arrived </a:t>
            </a:r>
            <a:r>
              <a:rPr sz="3200" spc="15" dirty="0">
                <a:latin typeface="Calibri"/>
                <a:cs typeface="Calibri"/>
              </a:rPr>
              <a:t>at </a:t>
            </a:r>
            <a:r>
              <a:rPr sz="3200" spc="-5" dirty="0">
                <a:latin typeface="Calibri"/>
                <a:cs typeface="Calibri"/>
              </a:rPr>
              <a:t>by </a:t>
            </a:r>
            <a:r>
              <a:rPr sz="3200" spc="-10" dirty="0">
                <a:latin typeface="Calibri"/>
                <a:cs typeface="Calibri"/>
              </a:rPr>
              <a:t>sectioning </a:t>
            </a:r>
            <a:r>
              <a:rPr sz="3200" spc="-15" dirty="0">
                <a:latin typeface="Calibri"/>
                <a:cs typeface="Calibri"/>
              </a:rPr>
              <a:t>the </a:t>
            </a:r>
            <a:r>
              <a:rPr sz="3200" dirty="0">
                <a:latin typeface="Calibri"/>
                <a:cs typeface="Calibri"/>
              </a:rPr>
              <a:t>body</a:t>
            </a:r>
            <a:r>
              <a:rPr sz="3200" spc="484" dirty="0">
                <a:latin typeface="Calibri"/>
                <a:cs typeface="Calibri"/>
              </a:rPr>
              <a:t> </a:t>
            </a:r>
            <a:r>
              <a:rPr sz="3200" spc="-10" dirty="0" smtClean="0">
                <a:latin typeface="Calibri"/>
                <a:cs typeface="Calibri"/>
              </a:rPr>
              <a:t>surface</a:t>
            </a:r>
            <a:r>
              <a:rPr lang="en-US" sz="3200" dirty="0">
                <a:latin typeface="Calibri"/>
                <a:cs typeface="Calibri"/>
              </a:rPr>
              <a:t> </a:t>
            </a:r>
            <a:r>
              <a:rPr sz="3200" spc="-20" dirty="0" smtClean="0">
                <a:latin typeface="Calibri"/>
                <a:cs typeface="Calibri"/>
              </a:rPr>
              <a:t>into </a:t>
            </a:r>
            <a:r>
              <a:rPr sz="3200" spc="10" dirty="0">
                <a:latin typeface="Calibri"/>
                <a:cs typeface="Calibri"/>
              </a:rPr>
              <a:t>areas </a:t>
            </a:r>
            <a:r>
              <a:rPr sz="3200" spc="-20" dirty="0">
                <a:latin typeface="Calibri"/>
                <a:cs typeface="Calibri"/>
              </a:rPr>
              <a:t>with </a:t>
            </a:r>
            <a:r>
              <a:rPr sz="3200" spc="10" dirty="0">
                <a:latin typeface="Calibri"/>
                <a:cs typeface="Calibri"/>
              </a:rPr>
              <a:t>a </a:t>
            </a:r>
            <a:r>
              <a:rPr sz="3200" dirty="0">
                <a:latin typeface="Calibri"/>
                <a:cs typeface="Calibri"/>
              </a:rPr>
              <a:t>numerical </a:t>
            </a:r>
            <a:r>
              <a:rPr sz="3200" spc="-15" dirty="0">
                <a:latin typeface="Calibri"/>
                <a:cs typeface="Calibri"/>
              </a:rPr>
              <a:t>value </a:t>
            </a:r>
            <a:r>
              <a:rPr sz="3200" spc="-10" dirty="0">
                <a:latin typeface="Calibri"/>
                <a:cs typeface="Calibri"/>
              </a:rPr>
              <a:t>related to </a:t>
            </a:r>
            <a:r>
              <a:rPr sz="3200" spc="-20" dirty="0">
                <a:latin typeface="Calibri"/>
                <a:cs typeface="Calibri"/>
              </a:rPr>
              <a:t>nine. </a:t>
            </a:r>
            <a:r>
              <a:rPr sz="3200" spc="5" dirty="0">
                <a:latin typeface="Calibri"/>
                <a:cs typeface="Calibri"/>
              </a:rPr>
              <a:t>. </a:t>
            </a:r>
            <a:r>
              <a:rPr sz="3200" spc="-5" dirty="0">
                <a:latin typeface="Calibri"/>
                <a:cs typeface="Calibri"/>
              </a:rPr>
              <a:t>Head-9%, </a:t>
            </a:r>
            <a:r>
              <a:rPr sz="3200" spc="-10" dirty="0">
                <a:latin typeface="Calibri"/>
                <a:cs typeface="Calibri"/>
              </a:rPr>
              <a:t>trunk </a:t>
            </a:r>
            <a:r>
              <a:rPr sz="3200" spc="-5" dirty="0">
                <a:latin typeface="Calibri"/>
                <a:cs typeface="Calibri"/>
              </a:rPr>
              <a:t>anterior </a:t>
            </a:r>
            <a:r>
              <a:rPr sz="3200" spc="5" dirty="0">
                <a:latin typeface="Calibri"/>
                <a:cs typeface="Calibri"/>
              </a:rPr>
              <a:t>and  </a:t>
            </a:r>
            <a:r>
              <a:rPr sz="3200" spc="-5" dirty="0">
                <a:latin typeface="Calibri"/>
                <a:cs typeface="Calibri"/>
              </a:rPr>
              <a:t>posterior </a:t>
            </a:r>
            <a:r>
              <a:rPr sz="3200" spc="-10" dirty="0">
                <a:latin typeface="Calibri"/>
                <a:cs typeface="Calibri"/>
              </a:rPr>
              <a:t>36%,upper </a:t>
            </a:r>
            <a:r>
              <a:rPr sz="3200" spc="-5" dirty="0">
                <a:latin typeface="Calibri"/>
                <a:cs typeface="Calibri"/>
              </a:rPr>
              <a:t>limbs </a:t>
            </a:r>
            <a:r>
              <a:rPr sz="3200" spc="5" dirty="0">
                <a:latin typeface="Calibri"/>
                <a:cs typeface="Calibri"/>
              </a:rPr>
              <a:t>18%, </a:t>
            </a:r>
            <a:r>
              <a:rPr sz="3200" spc="-5" dirty="0">
                <a:latin typeface="Calibri"/>
                <a:cs typeface="Calibri"/>
              </a:rPr>
              <a:t>lower limbs </a:t>
            </a:r>
            <a:r>
              <a:rPr sz="3200" spc="5" dirty="0">
                <a:latin typeface="Calibri"/>
                <a:cs typeface="Calibri"/>
              </a:rPr>
              <a:t>36%, </a:t>
            </a:r>
            <a:r>
              <a:rPr sz="3200" spc="-10" dirty="0">
                <a:latin typeface="Calibri"/>
                <a:cs typeface="Calibri"/>
              </a:rPr>
              <a:t>gentalia1%. </a:t>
            </a:r>
            <a:r>
              <a:rPr sz="3200" spc="-35" dirty="0">
                <a:latin typeface="Calibri"/>
                <a:cs typeface="Calibri"/>
              </a:rPr>
              <a:t>Any </a:t>
            </a:r>
            <a:r>
              <a:rPr sz="3200" spc="-5" dirty="0">
                <a:latin typeface="Calibri"/>
                <a:cs typeface="Calibri"/>
              </a:rPr>
              <a:t>burn </a:t>
            </a:r>
            <a:r>
              <a:rPr sz="3200" spc="-20" dirty="0">
                <a:latin typeface="Calibri"/>
                <a:cs typeface="Calibri"/>
              </a:rPr>
              <a:t>with  </a:t>
            </a:r>
            <a:r>
              <a:rPr sz="3200" spc="15" dirty="0">
                <a:latin typeface="Calibri"/>
                <a:cs typeface="Calibri"/>
              </a:rPr>
              <a:t>above </a:t>
            </a:r>
            <a:r>
              <a:rPr sz="3200" spc="20" dirty="0">
                <a:latin typeface="Calibri"/>
                <a:cs typeface="Calibri"/>
              </a:rPr>
              <a:t>25% </a:t>
            </a:r>
            <a:r>
              <a:rPr sz="3200" spc="-5" dirty="0">
                <a:latin typeface="Calibri"/>
                <a:cs typeface="Calibri"/>
              </a:rPr>
              <a:t>provokes </a:t>
            </a:r>
            <a:r>
              <a:rPr sz="3200" spc="10" dirty="0">
                <a:latin typeface="Calibri"/>
                <a:cs typeface="Calibri"/>
              </a:rPr>
              <a:t>a </a:t>
            </a:r>
            <a:r>
              <a:rPr sz="3200" spc="-20" dirty="0">
                <a:latin typeface="Calibri"/>
                <a:cs typeface="Calibri"/>
              </a:rPr>
              <a:t>systemic</a:t>
            </a:r>
            <a:r>
              <a:rPr sz="3200" spc="145" dirty="0">
                <a:latin typeface="Calibri"/>
                <a:cs typeface="Calibri"/>
              </a:rPr>
              <a:t> </a:t>
            </a:r>
            <a:r>
              <a:rPr sz="3200" spc="-10" dirty="0" smtClean="0">
                <a:latin typeface="Calibri"/>
                <a:cs typeface="Calibri"/>
              </a:rPr>
              <a:t>response.</a:t>
            </a:r>
            <a:r>
              <a:rPr lang="en-US" sz="3200" dirty="0">
                <a:latin typeface="Calibri"/>
                <a:cs typeface="Calibri"/>
              </a:rPr>
              <a:t> </a:t>
            </a:r>
            <a:r>
              <a:rPr sz="3200" dirty="0" smtClean="0">
                <a:latin typeface="Calibri"/>
                <a:cs typeface="Calibri"/>
              </a:rPr>
              <a:t>The </a:t>
            </a:r>
            <a:r>
              <a:rPr sz="3200" spc="-25" dirty="0">
                <a:latin typeface="Calibri"/>
                <a:cs typeface="Calibri"/>
              </a:rPr>
              <a:t>patient’s </a:t>
            </a:r>
            <a:r>
              <a:rPr sz="3200" dirty="0">
                <a:latin typeface="Calibri"/>
                <a:cs typeface="Calibri"/>
              </a:rPr>
              <a:t>palm </a:t>
            </a:r>
            <a:r>
              <a:rPr sz="3200" spc="-15" dirty="0">
                <a:latin typeface="Calibri"/>
                <a:cs typeface="Calibri"/>
              </a:rPr>
              <a:t>for </a:t>
            </a:r>
            <a:r>
              <a:rPr sz="3200" dirty="0">
                <a:latin typeface="Calibri"/>
                <a:cs typeface="Calibri"/>
              </a:rPr>
              <a:t>small </a:t>
            </a:r>
            <a:r>
              <a:rPr sz="3200" spc="-5" dirty="0">
                <a:latin typeface="Calibri"/>
                <a:cs typeface="Calibri"/>
              </a:rPr>
              <a:t>burns-</a:t>
            </a:r>
            <a:r>
              <a:rPr sz="3200" spc="160" dirty="0">
                <a:latin typeface="Calibri"/>
                <a:cs typeface="Calibri"/>
              </a:rPr>
              <a:t> </a:t>
            </a:r>
            <a:r>
              <a:rPr sz="3200" spc="30" dirty="0" smtClean="0">
                <a:latin typeface="Calibri"/>
                <a:cs typeface="Calibri"/>
              </a:rPr>
              <a:t>1%</a:t>
            </a:r>
            <a:endParaRPr lang="en-US" sz="3200" dirty="0">
              <a:latin typeface="Calibri"/>
              <a:cs typeface="Calibri"/>
            </a:endParaRPr>
          </a:p>
          <a:p>
            <a:pPr marL="583565" indent="-571500">
              <a:lnSpc>
                <a:spcPct val="100000"/>
              </a:lnSpc>
              <a:spcBef>
                <a:spcPts val="680"/>
              </a:spcBef>
              <a:buFont typeface="+mj-lt"/>
              <a:buAutoNum type="romanLcPeriod"/>
              <a:tabLst>
                <a:tab pos="241935" algn="l"/>
              </a:tabLst>
            </a:pPr>
            <a:r>
              <a:rPr sz="3200" dirty="0" smtClean="0">
                <a:latin typeface="Calibri"/>
                <a:cs typeface="Calibri"/>
              </a:rPr>
              <a:t>Lund </a:t>
            </a:r>
            <a:r>
              <a:rPr sz="3200" spc="5" dirty="0">
                <a:latin typeface="Calibri"/>
                <a:cs typeface="Calibri"/>
              </a:rPr>
              <a:t>and </a:t>
            </a:r>
            <a:r>
              <a:rPr sz="3200" spc="-10" dirty="0">
                <a:latin typeface="Calibri"/>
                <a:cs typeface="Calibri"/>
              </a:rPr>
              <a:t>Browder  </a:t>
            </a:r>
            <a:r>
              <a:rPr sz="3200" spc="10" dirty="0">
                <a:latin typeface="Calibri"/>
                <a:cs typeface="Calibri"/>
              </a:rPr>
              <a:t>chart</a:t>
            </a:r>
            <a:r>
              <a:rPr sz="3200" spc="-114" dirty="0">
                <a:latin typeface="Calibri"/>
                <a:cs typeface="Calibri"/>
              </a:rPr>
              <a:t> </a:t>
            </a:r>
            <a:r>
              <a:rPr sz="3200" spc="10" dirty="0">
                <a:latin typeface="Calibri"/>
                <a:cs typeface="Calibri"/>
              </a:rPr>
              <a:t>–</a:t>
            </a:r>
            <a:r>
              <a:rPr sz="3200" spc="25" dirty="0">
                <a:latin typeface="Calibri"/>
                <a:cs typeface="Calibri"/>
              </a:rPr>
              <a:t> </a:t>
            </a:r>
            <a:r>
              <a:rPr sz="3200" dirty="0" smtClean="0">
                <a:latin typeface="Calibri"/>
                <a:cs typeface="Calibri"/>
              </a:rPr>
              <a:t>allocates</a:t>
            </a:r>
            <a:r>
              <a:rPr lang="en-US" sz="3200" dirty="0" smtClean="0">
                <a:latin typeface="Calibri"/>
                <a:cs typeface="Calibri"/>
              </a:rPr>
              <a:t> </a:t>
            </a:r>
            <a:r>
              <a:rPr sz="3200" spc="-15" dirty="0" smtClean="0">
                <a:latin typeface="Calibri"/>
                <a:cs typeface="Calibri"/>
              </a:rPr>
              <a:t>percentage </a:t>
            </a:r>
            <a:r>
              <a:rPr sz="3200" spc="15" dirty="0">
                <a:latin typeface="Calibri"/>
                <a:cs typeface="Calibri"/>
              </a:rPr>
              <a:t>as </a:t>
            </a:r>
            <a:r>
              <a:rPr sz="3200" spc="-15" dirty="0">
                <a:latin typeface="Calibri"/>
                <a:cs typeface="Calibri"/>
              </a:rPr>
              <a:t>per the </a:t>
            </a:r>
            <a:r>
              <a:rPr sz="3200" dirty="0">
                <a:latin typeface="Calibri"/>
                <a:cs typeface="Calibri"/>
              </a:rPr>
              <a:t>body </a:t>
            </a:r>
            <a:r>
              <a:rPr sz="3200" spc="10" dirty="0">
                <a:latin typeface="Calibri"/>
                <a:cs typeface="Calibri"/>
              </a:rPr>
              <a:t>anatomical  </a:t>
            </a:r>
            <a:r>
              <a:rPr sz="3200" spc="-5" dirty="0">
                <a:latin typeface="Calibri"/>
                <a:cs typeface="Calibri"/>
              </a:rPr>
              <a:t>parts.</a:t>
            </a:r>
            <a:endParaRPr sz="3200" dirty="0">
              <a:latin typeface="Calibri"/>
              <a:cs typeface="Calibri"/>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0" y="2971800"/>
            <a:ext cx="8991600" cy="2462213"/>
          </a:xfrm>
        </p:spPr>
        <p:txBody>
          <a:bodyPr/>
          <a:lstStyle/>
          <a:p>
            <a:r>
              <a:rPr lang="en-US" sz="4000" spc="-5" dirty="0">
                <a:latin typeface="Calibri"/>
                <a:cs typeface="Calibri"/>
              </a:rPr>
              <a:t>WOUND	</a:t>
            </a:r>
            <a:r>
              <a:rPr lang="en-US" sz="4000" spc="5" dirty="0">
                <a:latin typeface="Calibri"/>
                <a:cs typeface="Calibri"/>
              </a:rPr>
              <a:t>HEALING</a:t>
            </a:r>
            <a:endParaRPr lang="en-US" dirty="0"/>
          </a:p>
        </p:txBody>
      </p:sp>
    </p:spTree>
    <p:extLst>
      <p:ext uri="{BB962C8B-B14F-4D97-AF65-F5344CB8AC3E}">
        <p14:creationId xmlns:p14="http://schemas.microsoft.com/office/powerpoint/2010/main" val="3784688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228600"/>
            <a:ext cx="6256097" cy="689932"/>
          </a:xfrm>
          <a:prstGeom prst="rect">
            <a:avLst/>
          </a:prstGeom>
        </p:spPr>
        <p:txBody>
          <a:bodyPr vert="horz" wrap="square" lIns="0" tIns="12700" rIns="0" bIns="0" rtlCol="0">
            <a:spAutoFit/>
          </a:bodyPr>
          <a:lstStyle/>
          <a:p>
            <a:pPr marL="12700">
              <a:lnSpc>
                <a:spcPct val="100000"/>
              </a:lnSpc>
              <a:spcBef>
                <a:spcPts val="100"/>
              </a:spcBef>
            </a:pPr>
            <a:r>
              <a:rPr sz="4400" b="0" dirty="0" smtClean="0">
                <a:latin typeface="Calibri"/>
                <a:cs typeface="Calibri"/>
              </a:rPr>
              <a:t>Cause</a:t>
            </a:r>
            <a:r>
              <a:rPr lang="en-US" sz="4400" b="0" dirty="0" smtClean="0">
                <a:latin typeface="Calibri"/>
                <a:cs typeface="Calibri"/>
              </a:rPr>
              <a:t>s</a:t>
            </a:r>
            <a:r>
              <a:rPr sz="4400" b="0" dirty="0" smtClean="0">
                <a:latin typeface="Calibri"/>
                <a:cs typeface="Calibri"/>
              </a:rPr>
              <a:t> </a:t>
            </a:r>
            <a:r>
              <a:rPr sz="4400" b="0" dirty="0">
                <a:latin typeface="Calibri"/>
                <a:cs typeface="Calibri"/>
              </a:rPr>
              <a:t>of</a:t>
            </a:r>
            <a:r>
              <a:rPr sz="4400" b="0" spc="-50" dirty="0">
                <a:latin typeface="Calibri"/>
                <a:cs typeface="Calibri"/>
              </a:rPr>
              <a:t> </a:t>
            </a:r>
            <a:r>
              <a:rPr sz="4400" b="0" spc="-10" dirty="0">
                <a:latin typeface="Calibri"/>
                <a:cs typeface="Calibri"/>
              </a:rPr>
              <a:t>Inflammation</a:t>
            </a:r>
            <a:endParaRPr sz="4400" dirty="0">
              <a:latin typeface="Calibri"/>
              <a:cs typeface="Calibri"/>
            </a:endParaRPr>
          </a:p>
        </p:txBody>
      </p:sp>
      <p:sp>
        <p:nvSpPr>
          <p:cNvPr id="4" name="object 4"/>
          <p:cNvSpPr txBox="1"/>
          <p:nvPr/>
        </p:nvSpPr>
        <p:spPr>
          <a:xfrm>
            <a:off x="1203805" y="1782630"/>
            <a:ext cx="10530995" cy="3737562"/>
          </a:xfrm>
          <a:prstGeom prst="rect">
            <a:avLst/>
          </a:prstGeom>
        </p:spPr>
        <p:txBody>
          <a:bodyPr vert="horz" wrap="square" lIns="0" tIns="64135" rIns="0" bIns="0" rtlCol="0">
            <a:spAutoFit/>
          </a:bodyPr>
          <a:lstStyle/>
          <a:p>
            <a:pPr marL="527685" marR="5080" indent="-515620">
              <a:lnSpc>
                <a:spcPts val="3240"/>
              </a:lnSpc>
              <a:spcBef>
                <a:spcPts val="505"/>
              </a:spcBef>
              <a:buAutoNum type="arabicPeriod"/>
              <a:tabLst>
                <a:tab pos="527685" algn="l"/>
                <a:tab pos="528320" algn="l"/>
              </a:tabLst>
            </a:pPr>
            <a:r>
              <a:rPr sz="3200" i="1" spc="-10" dirty="0">
                <a:latin typeface="Calibri"/>
                <a:cs typeface="Calibri"/>
              </a:rPr>
              <a:t>Infective </a:t>
            </a:r>
            <a:r>
              <a:rPr sz="3200" i="1" spc="-5" dirty="0">
                <a:latin typeface="Calibri"/>
                <a:cs typeface="Calibri"/>
              </a:rPr>
              <a:t>agents </a:t>
            </a:r>
            <a:r>
              <a:rPr sz="3200" spc="-30" dirty="0">
                <a:latin typeface="Calibri"/>
                <a:cs typeface="Calibri"/>
              </a:rPr>
              <a:t>like </a:t>
            </a:r>
            <a:r>
              <a:rPr sz="3200" spc="-10" dirty="0">
                <a:latin typeface="Calibri"/>
                <a:cs typeface="Calibri"/>
              </a:rPr>
              <a:t>bacteria, </a:t>
            </a:r>
            <a:r>
              <a:rPr sz="3200" spc="-5" dirty="0" smtClean="0">
                <a:latin typeface="Calibri"/>
                <a:cs typeface="Calibri"/>
              </a:rPr>
              <a:t>viruses</a:t>
            </a:r>
            <a:r>
              <a:rPr sz="3200" spc="-20" dirty="0" smtClean="0">
                <a:latin typeface="Calibri"/>
                <a:cs typeface="Calibri"/>
              </a:rPr>
              <a:t>, </a:t>
            </a:r>
            <a:r>
              <a:rPr sz="3200" spc="-5" dirty="0">
                <a:latin typeface="Calibri"/>
                <a:cs typeface="Calibri"/>
              </a:rPr>
              <a:t>fungi,</a:t>
            </a:r>
            <a:r>
              <a:rPr sz="3200" spc="5" dirty="0">
                <a:latin typeface="Calibri"/>
                <a:cs typeface="Calibri"/>
              </a:rPr>
              <a:t> </a:t>
            </a:r>
            <a:r>
              <a:rPr sz="3200" spc="-15" dirty="0" smtClean="0">
                <a:latin typeface="Calibri"/>
                <a:cs typeface="Calibri"/>
              </a:rPr>
              <a:t>parasites</a:t>
            </a:r>
            <a:r>
              <a:rPr lang="en-US" sz="3200" spc="-15" dirty="0" smtClean="0">
                <a:latin typeface="Calibri"/>
                <a:cs typeface="Calibri"/>
              </a:rPr>
              <a:t> (</a:t>
            </a:r>
            <a:r>
              <a:rPr lang="en-US" sz="3200" dirty="0">
                <a:cs typeface="Calibri"/>
              </a:rPr>
              <a:t>and </a:t>
            </a:r>
            <a:r>
              <a:rPr lang="en-US" sz="3200" spc="-5" dirty="0">
                <a:cs typeface="Calibri"/>
              </a:rPr>
              <a:t>their  </a:t>
            </a:r>
            <a:r>
              <a:rPr lang="en-US" sz="3200" spc="-20" dirty="0">
                <a:cs typeface="Calibri"/>
              </a:rPr>
              <a:t>toxins</a:t>
            </a:r>
            <a:r>
              <a:rPr lang="en-US" sz="3200" spc="-15" dirty="0" smtClean="0">
                <a:latin typeface="Calibri"/>
                <a:cs typeface="Calibri"/>
              </a:rPr>
              <a:t>)</a:t>
            </a:r>
            <a:r>
              <a:rPr sz="3200" spc="-15" dirty="0" smtClean="0">
                <a:latin typeface="Calibri"/>
                <a:cs typeface="Calibri"/>
              </a:rPr>
              <a:t>.</a:t>
            </a:r>
            <a:r>
              <a:rPr lang="en-US" sz="3200" spc="-15" dirty="0" smtClean="0">
                <a:latin typeface="Calibri"/>
                <a:cs typeface="Calibri"/>
              </a:rPr>
              <a:t> </a:t>
            </a:r>
            <a:endParaRPr sz="3200" dirty="0">
              <a:latin typeface="Calibri"/>
              <a:cs typeface="Calibri"/>
            </a:endParaRPr>
          </a:p>
          <a:p>
            <a:pPr marL="527685" marR="252095" indent="-515620">
              <a:lnSpc>
                <a:spcPts val="3240"/>
              </a:lnSpc>
              <a:spcBef>
                <a:spcPts val="720"/>
              </a:spcBef>
              <a:buAutoNum type="arabicPeriod"/>
              <a:tabLst>
                <a:tab pos="527685" algn="l"/>
                <a:tab pos="528320" algn="l"/>
              </a:tabLst>
            </a:pPr>
            <a:r>
              <a:rPr sz="3200" i="1" spc="-5" dirty="0">
                <a:latin typeface="Calibri"/>
                <a:cs typeface="Calibri"/>
              </a:rPr>
              <a:t>Immunological agents </a:t>
            </a:r>
            <a:r>
              <a:rPr sz="3200" spc="-30" dirty="0">
                <a:latin typeface="Calibri"/>
                <a:cs typeface="Calibri"/>
              </a:rPr>
              <a:t>like </a:t>
            </a:r>
            <a:r>
              <a:rPr sz="3200" spc="-10" dirty="0">
                <a:latin typeface="Calibri"/>
                <a:cs typeface="Calibri"/>
              </a:rPr>
              <a:t>cell-mediated</a:t>
            </a:r>
            <a:r>
              <a:rPr sz="3200" spc="-114" dirty="0">
                <a:latin typeface="Calibri"/>
                <a:cs typeface="Calibri"/>
              </a:rPr>
              <a:t> </a:t>
            </a:r>
            <a:r>
              <a:rPr sz="3200" dirty="0">
                <a:latin typeface="Calibri"/>
                <a:cs typeface="Calibri"/>
              </a:rPr>
              <a:t>and  </a:t>
            </a:r>
            <a:r>
              <a:rPr sz="3200" spc="-10" dirty="0">
                <a:latin typeface="Calibri"/>
                <a:cs typeface="Calibri"/>
              </a:rPr>
              <a:t>antigen </a:t>
            </a:r>
            <a:r>
              <a:rPr sz="3200" spc="-5" dirty="0">
                <a:latin typeface="Calibri"/>
                <a:cs typeface="Calibri"/>
              </a:rPr>
              <a:t>antibody</a:t>
            </a:r>
            <a:r>
              <a:rPr sz="3200" spc="-50" dirty="0">
                <a:latin typeface="Calibri"/>
                <a:cs typeface="Calibri"/>
              </a:rPr>
              <a:t> </a:t>
            </a:r>
            <a:r>
              <a:rPr sz="3200" spc="-5" dirty="0">
                <a:latin typeface="Calibri"/>
                <a:cs typeface="Calibri"/>
              </a:rPr>
              <a:t>reactions.</a:t>
            </a:r>
            <a:endParaRPr sz="3200" dirty="0">
              <a:latin typeface="Calibri"/>
              <a:cs typeface="Calibri"/>
            </a:endParaRPr>
          </a:p>
          <a:p>
            <a:pPr marL="527685" marR="903605" indent="-515620">
              <a:lnSpc>
                <a:spcPts val="3240"/>
              </a:lnSpc>
              <a:spcBef>
                <a:spcPts val="720"/>
              </a:spcBef>
              <a:buAutoNum type="arabicPeriod"/>
              <a:tabLst>
                <a:tab pos="527685" algn="l"/>
                <a:tab pos="528320" algn="l"/>
              </a:tabLst>
            </a:pPr>
            <a:r>
              <a:rPr sz="3200" i="1" spc="-15" dirty="0">
                <a:latin typeface="Calibri"/>
                <a:cs typeface="Calibri"/>
              </a:rPr>
              <a:t>Physical </a:t>
            </a:r>
            <a:r>
              <a:rPr sz="3200" i="1" spc="-5" dirty="0">
                <a:latin typeface="Calibri"/>
                <a:cs typeface="Calibri"/>
              </a:rPr>
              <a:t>agents </a:t>
            </a:r>
            <a:r>
              <a:rPr sz="3200" spc="-30" dirty="0">
                <a:latin typeface="Calibri"/>
                <a:cs typeface="Calibri"/>
              </a:rPr>
              <a:t>like </a:t>
            </a:r>
            <a:r>
              <a:rPr sz="3200" spc="-10" dirty="0">
                <a:latin typeface="Calibri"/>
                <a:cs typeface="Calibri"/>
              </a:rPr>
              <a:t>heat, cold, radiation,  </a:t>
            </a:r>
            <a:r>
              <a:rPr sz="3200" spc="-5" dirty="0">
                <a:latin typeface="Calibri"/>
                <a:cs typeface="Calibri"/>
              </a:rPr>
              <a:t>mechanical</a:t>
            </a:r>
            <a:r>
              <a:rPr sz="3200" spc="-40" dirty="0">
                <a:latin typeface="Calibri"/>
                <a:cs typeface="Calibri"/>
              </a:rPr>
              <a:t> </a:t>
            </a:r>
            <a:r>
              <a:rPr sz="3200" spc="-10" dirty="0">
                <a:latin typeface="Calibri"/>
                <a:cs typeface="Calibri"/>
              </a:rPr>
              <a:t>trauma.</a:t>
            </a:r>
            <a:endParaRPr sz="3200" dirty="0">
              <a:latin typeface="Calibri"/>
              <a:cs typeface="Calibri"/>
            </a:endParaRPr>
          </a:p>
          <a:p>
            <a:pPr marL="527685" marR="611505" indent="-515620">
              <a:lnSpc>
                <a:spcPts val="3240"/>
              </a:lnSpc>
              <a:spcBef>
                <a:spcPts val="720"/>
              </a:spcBef>
              <a:buAutoNum type="arabicPeriod"/>
              <a:tabLst>
                <a:tab pos="527685" algn="l"/>
                <a:tab pos="528320" algn="l"/>
              </a:tabLst>
            </a:pPr>
            <a:r>
              <a:rPr sz="3200" i="1" spc="-5" dirty="0">
                <a:latin typeface="Calibri"/>
                <a:cs typeface="Calibri"/>
              </a:rPr>
              <a:t>Chemical agents </a:t>
            </a:r>
            <a:r>
              <a:rPr sz="3200" spc="-30" dirty="0">
                <a:latin typeface="Calibri"/>
                <a:cs typeface="Calibri"/>
              </a:rPr>
              <a:t>like </a:t>
            </a:r>
            <a:r>
              <a:rPr sz="3200" spc="-20" dirty="0">
                <a:latin typeface="Calibri"/>
                <a:cs typeface="Calibri"/>
              </a:rPr>
              <a:t>organic </a:t>
            </a:r>
            <a:r>
              <a:rPr sz="3200" spc="-5" dirty="0">
                <a:latin typeface="Calibri"/>
                <a:cs typeface="Calibri"/>
              </a:rPr>
              <a:t>and </a:t>
            </a:r>
            <a:r>
              <a:rPr sz="3200" spc="-15" dirty="0">
                <a:latin typeface="Calibri"/>
                <a:cs typeface="Calibri"/>
              </a:rPr>
              <a:t>inorganic  </a:t>
            </a:r>
            <a:r>
              <a:rPr sz="3200" spc="-5" dirty="0">
                <a:latin typeface="Calibri"/>
                <a:cs typeface="Calibri"/>
              </a:rPr>
              <a:t>poisons.</a:t>
            </a:r>
            <a:endParaRPr sz="3200" dirty="0">
              <a:latin typeface="Calibri"/>
              <a:cs typeface="Calibri"/>
            </a:endParaRPr>
          </a:p>
          <a:p>
            <a:pPr marL="527685" indent="-515620">
              <a:lnSpc>
                <a:spcPct val="100000"/>
              </a:lnSpc>
              <a:spcBef>
                <a:spcPts val="315"/>
              </a:spcBef>
              <a:buAutoNum type="arabicPeriod"/>
              <a:tabLst>
                <a:tab pos="527685" algn="l"/>
                <a:tab pos="528320" algn="l"/>
              </a:tabLst>
            </a:pPr>
            <a:r>
              <a:rPr sz="3200" i="1" dirty="0">
                <a:latin typeface="Calibri"/>
                <a:cs typeface="Calibri"/>
              </a:rPr>
              <a:t>Inert </a:t>
            </a:r>
            <a:r>
              <a:rPr sz="3200" i="1" spc="-5" dirty="0">
                <a:latin typeface="Calibri"/>
                <a:cs typeface="Calibri"/>
              </a:rPr>
              <a:t>materials </a:t>
            </a:r>
            <a:r>
              <a:rPr sz="3200" spc="-5" dirty="0">
                <a:latin typeface="Calibri"/>
                <a:cs typeface="Calibri"/>
              </a:rPr>
              <a:t>such </a:t>
            </a:r>
            <a:r>
              <a:rPr sz="3200" dirty="0">
                <a:latin typeface="Calibri"/>
                <a:cs typeface="Calibri"/>
              </a:rPr>
              <a:t>as </a:t>
            </a:r>
            <a:r>
              <a:rPr sz="3200" spc="-20" dirty="0">
                <a:latin typeface="Calibri"/>
                <a:cs typeface="Calibri"/>
              </a:rPr>
              <a:t>foreign</a:t>
            </a:r>
            <a:r>
              <a:rPr sz="3200" spc="-100" dirty="0">
                <a:latin typeface="Calibri"/>
                <a:cs typeface="Calibri"/>
              </a:rPr>
              <a:t> </a:t>
            </a:r>
            <a:r>
              <a:rPr sz="3200" spc="-10" dirty="0" smtClean="0">
                <a:latin typeface="Calibri"/>
                <a:cs typeface="Calibri"/>
              </a:rPr>
              <a:t>bodies</a:t>
            </a:r>
            <a:r>
              <a:rPr lang="en-US" sz="3200" spc="-10" dirty="0" smtClean="0">
                <a:latin typeface="Calibri"/>
                <a:cs typeface="Calibri"/>
              </a:rPr>
              <a:t> (chemically inactive)</a:t>
            </a:r>
            <a:endParaRPr sz="3200" dirty="0">
              <a:latin typeface="Calibri"/>
              <a:cs typeface="Calibri"/>
            </a:endParaRPr>
          </a:p>
        </p:txBody>
      </p:sp>
    </p:spTree>
    <p:extLst>
      <p:ext uri="{BB962C8B-B14F-4D97-AF65-F5344CB8AC3E}">
        <p14:creationId xmlns:p14="http://schemas.microsoft.com/office/powerpoint/2010/main" val="19999229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52400"/>
            <a:ext cx="4250055" cy="701040"/>
          </a:xfrm>
          <a:prstGeom prst="rect">
            <a:avLst/>
          </a:prstGeom>
        </p:spPr>
        <p:txBody>
          <a:bodyPr vert="horz" wrap="square" lIns="0" tIns="16510" rIns="0" bIns="0" rtlCol="0">
            <a:spAutoFit/>
          </a:bodyPr>
          <a:lstStyle/>
          <a:p>
            <a:pPr marL="12700">
              <a:lnSpc>
                <a:spcPct val="100000"/>
              </a:lnSpc>
              <a:spcBef>
                <a:spcPts val="130"/>
              </a:spcBef>
              <a:tabLst>
                <a:tab pos="2194560" algn="l"/>
              </a:tabLst>
            </a:pPr>
            <a:r>
              <a:rPr sz="4400" b="0" spc="-5" dirty="0">
                <a:latin typeface="Calibri"/>
                <a:cs typeface="Calibri"/>
              </a:rPr>
              <a:t>WOUND	</a:t>
            </a:r>
            <a:r>
              <a:rPr sz="4400" b="0" spc="5" dirty="0">
                <a:latin typeface="Calibri"/>
                <a:cs typeface="Calibri"/>
              </a:rPr>
              <a:t>HEALING</a:t>
            </a:r>
            <a:endParaRPr sz="4400" dirty="0">
              <a:latin typeface="Calibri"/>
              <a:cs typeface="Calibri"/>
            </a:endParaRPr>
          </a:p>
        </p:txBody>
      </p:sp>
      <p:sp>
        <p:nvSpPr>
          <p:cNvPr id="3" name="object 3"/>
          <p:cNvSpPr txBox="1"/>
          <p:nvPr/>
        </p:nvSpPr>
        <p:spPr>
          <a:xfrm>
            <a:off x="381000" y="853440"/>
            <a:ext cx="11601133" cy="5968813"/>
          </a:xfrm>
          <a:prstGeom prst="rect">
            <a:avLst/>
          </a:prstGeom>
        </p:spPr>
        <p:txBody>
          <a:bodyPr vert="horz" wrap="square" lIns="0" tIns="12065" rIns="0" bIns="0" rtlCol="0">
            <a:spAutoFit/>
          </a:bodyPr>
          <a:lstStyle/>
          <a:p>
            <a:pPr marL="12700" marR="5080">
              <a:lnSpc>
                <a:spcPct val="122800"/>
              </a:lnSpc>
              <a:spcBef>
                <a:spcPts val="95"/>
              </a:spcBef>
            </a:pPr>
            <a:r>
              <a:rPr sz="3200" spc="-20" dirty="0">
                <a:latin typeface="Calibri"/>
                <a:cs typeface="Calibri"/>
              </a:rPr>
              <a:t>Wound </a:t>
            </a:r>
            <a:r>
              <a:rPr sz="3200" spc="-15" dirty="0">
                <a:latin typeface="Calibri"/>
                <a:cs typeface="Calibri"/>
              </a:rPr>
              <a:t>healing is </a:t>
            </a:r>
            <a:r>
              <a:rPr sz="3200" spc="10" dirty="0">
                <a:latin typeface="Calibri"/>
                <a:cs typeface="Calibri"/>
              </a:rPr>
              <a:t>a </a:t>
            </a:r>
            <a:r>
              <a:rPr sz="3200" dirty="0">
                <a:latin typeface="Calibri"/>
                <a:cs typeface="Calibri"/>
              </a:rPr>
              <a:t>mechanism </a:t>
            </a:r>
            <a:r>
              <a:rPr sz="3200" spc="-5" dirty="0">
                <a:latin typeface="Calibri"/>
                <a:cs typeface="Calibri"/>
              </a:rPr>
              <a:t>by which </a:t>
            </a:r>
            <a:r>
              <a:rPr sz="3200" spc="-10" dirty="0">
                <a:latin typeface="Calibri"/>
                <a:cs typeface="Calibri"/>
              </a:rPr>
              <a:t>the </a:t>
            </a:r>
            <a:r>
              <a:rPr sz="3200" spc="5" dirty="0">
                <a:latin typeface="Calibri"/>
                <a:cs typeface="Calibri"/>
              </a:rPr>
              <a:t>body </a:t>
            </a:r>
            <a:r>
              <a:rPr sz="3200" spc="-15" dirty="0">
                <a:latin typeface="Calibri"/>
                <a:cs typeface="Calibri"/>
              </a:rPr>
              <a:t>attempts </a:t>
            </a:r>
            <a:r>
              <a:rPr sz="3200" spc="-5" dirty="0">
                <a:latin typeface="Calibri"/>
                <a:cs typeface="Calibri"/>
              </a:rPr>
              <a:t>to  </a:t>
            </a:r>
            <a:r>
              <a:rPr sz="3200" dirty="0">
                <a:latin typeface="Calibri"/>
                <a:cs typeface="Calibri"/>
              </a:rPr>
              <a:t>restore </a:t>
            </a:r>
            <a:r>
              <a:rPr sz="3200" spc="-10" dirty="0">
                <a:latin typeface="Calibri"/>
                <a:cs typeface="Calibri"/>
              </a:rPr>
              <a:t>the </a:t>
            </a:r>
            <a:r>
              <a:rPr sz="3200" spc="-20" dirty="0">
                <a:latin typeface="Calibri"/>
                <a:cs typeface="Calibri"/>
              </a:rPr>
              <a:t>integrity </a:t>
            </a:r>
            <a:r>
              <a:rPr sz="3200" spc="25" dirty="0">
                <a:latin typeface="Calibri"/>
                <a:cs typeface="Calibri"/>
              </a:rPr>
              <a:t>of </a:t>
            </a:r>
            <a:r>
              <a:rPr sz="3200" spc="-10" dirty="0">
                <a:latin typeface="Calibri"/>
                <a:cs typeface="Calibri"/>
              </a:rPr>
              <a:t>the injured</a:t>
            </a:r>
            <a:r>
              <a:rPr sz="3200" spc="20" dirty="0">
                <a:latin typeface="Calibri"/>
                <a:cs typeface="Calibri"/>
              </a:rPr>
              <a:t> </a:t>
            </a:r>
            <a:r>
              <a:rPr sz="3200" spc="5" dirty="0">
                <a:latin typeface="Calibri"/>
                <a:cs typeface="Calibri"/>
              </a:rPr>
              <a:t>part</a:t>
            </a:r>
            <a:r>
              <a:rPr sz="3200" spc="5" dirty="0" smtClean="0">
                <a:latin typeface="Calibri"/>
                <a:cs typeface="Calibri"/>
              </a:rPr>
              <a:t>.</a:t>
            </a:r>
            <a:endParaRPr lang="en-US" sz="3200" spc="5" dirty="0" smtClean="0">
              <a:latin typeface="Calibri"/>
              <a:cs typeface="Calibri"/>
            </a:endParaRPr>
          </a:p>
          <a:p>
            <a:pPr marL="12700" marR="5080">
              <a:lnSpc>
                <a:spcPct val="122800"/>
              </a:lnSpc>
              <a:spcBef>
                <a:spcPts val="95"/>
              </a:spcBef>
            </a:pPr>
            <a:endParaRPr sz="3200" dirty="0">
              <a:latin typeface="Calibri"/>
              <a:cs typeface="Calibri"/>
            </a:endParaRPr>
          </a:p>
          <a:p>
            <a:pPr marL="1384300" lvl="3">
              <a:spcBef>
                <a:spcPts val="755"/>
              </a:spcBef>
            </a:pPr>
            <a:r>
              <a:rPr sz="3200" b="1" u="sng" spc="-10" dirty="0">
                <a:latin typeface="Calibri"/>
                <a:cs typeface="Calibri"/>
              </a:rPr>
              <a:t>Factors </a:t>
            </a:r>
            <a:r>
              <a:rPr sz="3200" b="1" u="sng" spc="10" dirty="0">
                <a:latin typeface="Calibri"/>
                <a:cs typeface="Calibri"/>
              </a:rPr>
              <a:t>influencing healing of a</a:t>
            </a:r>
            <a:r>
              <a:rPr sz="3200" b="1" u="sng" spc="260" dirty="0">
                <a:latin typeface="Calibri"/>
                <a:cs typeface="Calibri"/>
              </a:rPr>
              <a:t> </a:t>
            </a:r>
            <a:r>
              <a:rPr sz="3200" b="1" u="sng" spc="25" dirty="0">
                <a:latin typeface="Calibri"/>
                <a:cs typeface="Calibri"/>
              </a:rPr>
              <a:t>wound</a:t>
            </a:r>
            <a:endParaRPr sz="3200" u="sng" dirty="0">
              <a:latin typeface="Calibri"/>
              <a:cs typeface="Calibri"/>
            </a:endParaRPr>
          </a:p>
          <a:p>
            <a:pPr marL="1689100" lvl="3" indent="-305435">
              <a:spcBef>
                <a:spcPts val="680"/>
              </a:spcBef>
              <a:buFont typeface="Arial"/>
              <a:buChar char="•"/>
              <a:tabLst>
                <a:tab pos="317500" algn="l"/>
                <a:tab pos="318135" algn="l"/>
              </a:tabLst>
            </a:pPr>
            <a:r>
              <a:rPr sz="3200" spc="-15" dirty="0">
                <a:latin typeface="Calibri"/>
                <a:cs typeface="Calibri"/>
              </a:rPr>
              <a:t>Site </a:t>
            </a:r>
            <a:r>
              <a:rPr sz="3200" spc="25" dirty="0">
                <a:latin typeface="Calibri"/>
                <a:cs typeface="Calibri"/>
              </a:rPr>
              <a:t>of </a:t>
            </a:r>
            <a:r>
              <a:rPr sz="3200" spc="-15" dirty="0">
                <a:latin typeface="Calibri"/>
                <a:cs typeface="Calibri"/>
              </a:rPr>
              <a:t>the</a:t>
            </a:r>
            <a:r>
              <a:rPr sz="3200" spc="190" dirty="0">
                <a:latin typeface="Calibri"/>
                <a:cs typeface="Calibri"/>
              </a:rPr>
              <a:t> </a:t>
            </a:r>
            <a:r>
              <a:rPr sz="3200" dirty="0">
                <a:latin typeface="Calibri"/>
                <a:cs typeface="Calibri"/>
              </a:rPr>
              <a:t>wound</a:t>
            </a:r>
          </a:p>
          <a:p>
            <a:pPr marL="1689100" lvl="3" indent="-305435">
              <a:spcBef>
                <a:spcPts val="755"/>
              </a:spcBef>
              <a:buFont typeface="Arial"/>
              <a:buChar char="•"/>
              <a:tabLst>
                <a:tab pos="317500" algn="l"/>
                <a:tab pos="318135" algn="l"/>
              </a:tabLst>
            </a:pPr>
            <a:r>
              <a:rPr sz="3200" spc="-5" dirty="0">
                <a:latin typeface="Calibri"/>
                <a:cs typeface="Calibri"/>
              </a:rPr>
              <a:t>Structures</a:t>
            </a:r>
            <a:r>
              <a:rPr sz="3200" spc="229" dirty="0">
                <a:latin typeface="Calibri"/>
                <a:cs typeface="Calibri"/>
              </a:rPr>
              <a:t> </a:t>
            </a:r>
            <a:r>
              <a:rPr sz="3200" spc="-10" dirty="0">
                <a:latin typeface="Calibri"/>
                <a:cs typeface="Calibri"/>
              </a:rPr>
              <a:t>involved</a:t>
            </a:r>
            <a:endParaRPr sz="3200" dirty="0">
              <a:latin typeface="Calibri"/>
              <a:cs typeface="Calibri"/>
            </a:endParaRPr>
          </a:p>
          <a:p>
            <a:pPr marL="1689100" lvl="3" indent="-305435">
              <a:spcBef>
                <a:spcPts val="755"/>
              </a:spcBef>
              <a:buFont typeface="Arial"/>
              <a:buChar char="•"/>
              <a:tabLst>
                <a:tab pos="317500" algn="l"/>
                <a:tab pos="318135" algn="l"/>
              </a:tabLst>
            </a:pPr>
            <a:r>
              <a:rPr sz="3200" dirty="0">
                <a:latin typeface="Calibri"/>
                <a:cs typeface="Calibri"/>
              </a:rPr>
              <a:t>Mechanism </a:t>
            </a:r>
            <a:r>
              <a:rPr sz="3200" spc="25" dirty="0">
                <a:latin typeface="Calibri"/>
                <a:cs typeface="Calibri"/>
              </a:rPr>
              <a:t>of</a:t>
            </a:r>
            <a:r>
              <a:rPr sz="3200" spc="-375" dirty="0">
                <a:latin typeface="Calibri"/>
                <a:cs typeface="Calibri"/>
              </a:rPr>
              <a:t> </a:t>
            </a:r>
            <a:r>
              <a:rPr sz="3200" spc="-10" dirty="0">
                <a:latin typeface="Calibri"/>
                <a:cs typeface="Calibri"/>
              </a:rPr>
              <a:t>wounding</a:t>
            </a:r>
            <a:endParaRPr sz="3200" dirty="0">
              <a:latin typeface="Calibri"/>
              <a:cs typeface="Calibri"/>
            </a:endParaRPr>
          </a:p>
          <a:p>
            <a:pPr marL="1689100" lvl="3" indent="-305435">
              <a:spcBef>
                <a:spcPts val="680"/>
              </a:spcBef>
              <a:buFont typeface="Arial"/>
              <a:buChar char="•"/>
              <a:tabLst>
                <a:tab pos="317500" algn="l"/>
                <a:tab pos="318135" algn="l"/>
                <a:tab pos="1536065" algn="l"/>
              </a:tabLst>
            </a:pPr>
            <a:r>
              <a:rPr sz="3200" spc="-35" dirty="0">
                <a:latin typeface="Calibri"/>
                <a:cs typeface="Calibri"/>
              </a:rPr>
              <a:t>Type</a:t>
            </a:r>
            <a:r>
              <a:rPr sz="3200" spc="110" dirty="0">
                <a:latin typeface="Calibri"/>
                <a:cs typeface="Calibri"/>
              </a:rPr>
              <a:t> </a:t>
            </a:r>
            <a:r>
              <a:rPr sz="3200" spc="25" dirty="0">
                <a:latin typeface="Calibri"/>
                <a:cs typeface="Calibri"/>
              </a:rPr>
              <a:t>of	</a:t>
            </a:r>
            <a:r>
              <a:rPr sz="3200" spc="-10" dirty="0" smtClean="0">
                <a:latin typeface="Calibri"/>
                <a:cs typeface="Calibri"/>
              </a:rPr>
              <a:t>incision</a:t>
            </a:r>
            <a:endParaRPr sz="3200" dirty="0">
              <a:latin typeface="Calibri"/>
              <a:cs typeface="Calibri"/>
            </a:endParaRPr>
          </a:p>
          <a:p>
            <a:pPr marL="1689100" lvl="3" indent="-305435">
              <a:spcBef>
                <a:spcPts val="755"/>
              </a:spcBef>
              <a:buFont typeface="Arial"/>
              <a:buChar char="•"/>
              <a:tabLst>
                <a:tab pos="317500" algn="l"/>
                <a:tab pos="318135" algn="l"/>
              </a:tabLst>
            </a:pPr>
            <a:r>
              <a:rPr sz="3200" spc="5" dirty="0">
                <a:latin typeface="Calibri"/>
                <a:cs typeface="Calibri"/>
              </a:rPr>
              <a:t>Contamination </a:t>
            </a:r>
            <a:r>
              <a:rPr sz="3200" spc="-15" dirty="0">
                <a:latin typeface="Calibri"/>
                <a:cs typeface="Calibri"/>
              </a:rPr>
              <a:t>(foreign</a:t>
            </a:r>
            <a:r>
              <a:rPr sz="3200" spc="245" dirty="0">
                <a:latin typeface="Calibri"/>
                <a:cs typeface="Calibri"/>
              </a:rPr>
              <a:t> </a:t>
            </a:r>
            <a:r>
              <a:rPr sz="3200" spc="-5" dirty="0">
                <a:latin typeface="Calibri"/>
                <a:cs typeface="Calibri"/>
              </a:rPr>
              <a:t>bodies/bacteria)</a:t>
            </a:r>
            <a:endParaRPr sz="3200" dirty="0">
              <a:latin typeface="Calibri"/>
              <a:cs typeface="Calibri"/>
            </a:endParaRPr>
          </a:p>
          <a:p>
            <a:pPr marL="1689100" lvl="3" indent="-305435">
              <a:spcBef>
                <a:spcPts val="680"/>
              </a:spcBef>
              <a:buFont typeface="Arial"/>
              <a:buChar char="•"/>
              <a:tabLst>
                <a:tab pos="317500" algn="l"/>
                <a:tab pos="318135" algn="l"/>
              </a:tabLst>
            </a:pPr>
            <a:r>
              <a:rPr sz="3200" spc="15" dirty="0">
                <a:latin typeface="Calibri"/>
                <a:cs typeface="Calibri"/>
              </a:rPr>
              <a:t>Loss </a:t>
            </a:r>
            <a:r>
              <a:rPr sz="3200" spc="25" dirty="0">
                <a:latin typeface="Calibri"/>
                <a:cs typeface="Calibri"/>
              </a:rPr>
              <a:t>of</a:t>
            </a:r>
            <a:r>
              <a:rPr sz="3200" spc="30" dirty="0">
                <a:latin typeface="Calibri"/>
                <a:cs typeface="Calibri"/>
              </a:rPr>
              <a:t> </a:t>
            </a:r>
            <a:r>
              <a:rPr sz="3200" spc="-20" dirty="0" smtClean="0">
                <a:latin typeface="Calibri"/>
                <a:cs typeface="Calibri"/>
              </a:rPr>
              <a:t>tissue</a:t>
            </a:r>
            <a:r>
              <a:rPr lang="en-US" sz="3200" spc="-20" dirty="0" smtClean="0">
                <a:latin typeface="Calibri"/>
                <a:cs typeface="Calibri"/>
              </a:rPr>
              <a:t> on the wound</a:t>
            </a:r>
            <a:endParaRPr lang="en-US" sz="3200" dirty="0">
              <a:latin typeface="Calibri"/>
              <a:cs typeface="Calibri"/>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0"/>
            <a:ext cx="2105025" cy="701040"/>
          </a:xfrm>
          <a:prstGeom prst="rect">
            <a:avLst/>
          </a:prstGeom>
        </p:spPr>
        <p:txBody>
          <a:bodyPr vert="horz" wrap="square" lIns="0" tIns="16510" rIns="0" bIns="0" rtlCol="0">
            <a:spAutoFit/>
          </a:bodyPr>
          <a:lstStyle/>
          <a:p>
            <a:pPr marL="12700">
              <a:lnSpc>
                <a:spcPct val="100000"/>
              </a:lnSpc>
              <a:spcBef>
                <a:spcPts val="130"/>
              </a:spcBef>
            </a:pPr>
            <a:r>
              <a:rPr sz="4400" spc="40" dirty="0"/>
              <a:t>C</a:t>
            </a:r>
            <a:r>
              <a:rPr sz="4400" spc="25" dirty="0"/>
              <a:t>o</a:t>
            </a:r>
            <a:r>
              <a:rPr sz="4400" spc="-40" dirty="0"/>
              <a:t>n</a:t>
            </a:r>
            <a:r>
              <a:rPr sz="4400" spc="120" dirty="0"/>
              <a:t>t</a:t>
            </a:r>
            <a:r>
              <a:rPr sz="4400" spc="-15" dirty="0"/>
              <a:t>’</a:t>
            </a:r>
            <a:r>
              <a:rPr sz="4400" dirty="0"/>
              <a:t>-----</a:t>
            </a:r>
          </a:p>
        </p:txBody>
      </p:sp>
      <p:sp>
        <p:nvSpPr>
          <p:cNvPr id="3" name="object 3"/>
          <p:cNvSpPr txBox="1"/>
          <p:nvPr/>
        </p:nvSpPr>
        <p:spPr>
          <a:xfrm>
            <a:off x="304800" y="701040"/>
            <a:ext cx="11195368" cy="6016391"/>
          </a:xfrm>
          <a:prstGeom prst="rect">
            <a:avLst/>
          </a:prstGeom>
        </p:spPr>
        <p:txBody>
          <a:bodyPr vert="horz" wrap="square" lIns="0" tIns="60325" rIns="0" bIns="0" rtlCol="0">
            <a:spAutoFit/>
          </a:bodyPr>
          <a:lstStyle/>
          <a:p>
            <a:pPr marL="88900">
              <a:lnSpc>
                <a:spcPct val="100000"/>
              </a:lnSpc>
              <a:spcBef>
                <a:spcPts val="475"/>
              </a:spcBef>
            </a:pPr>
            <a:r>
              <a:rPr lang="en-US" sz="3200" b="1" spc="-5" dirty="0" smtClean="0">
                <a:latin typeface="Calibri"/>
                <a:cs typeface="Calibri"/>
              </a:rPr>
              <a:t>L</a:t>
            </a:r>
            <a:r>
              <a:rPr sz="3200" b="1" spc="-5" dirty="0" smtClean="0">
                <a:latin typeface="Calibri"/>
                <a:cs typeface="Calibri"/>
              </a:rPr>
              <a:t>ocal</a:t>
            </a:r>
            <a:r>
              <a:rPr sz="3200" b="1" spc="110" dirty="0" smtClean="0">
                <a:latin typeface="Calibri"/>
                <a:cs typeface="Calibri"/>
              </a:rPr>
              <a:t> </a:t>
            </a:r>
            <a:r>
              <a:rPr sz="3200" b="1" spc="-5" dirty="0">
                <a:latin typeface="Calibri"/>
                <a:cs typeface="Calibri"/>
              </a:rPr>
              <a:t>factors</a:t>
            </a:r>
            <a:endParaRPr sz="3200" dirty="0">
              <a:latin typeface="Calibri"/>
              <a:cs typeface="Calibri"/>
            </a:endParaRPr>
          </a:p>
          <a:p>
            <a:pPr marL="241300" indent="-229235">
              <a:lnSpc>
                <a:spcPct val="100000"/>
              </a:lnSpc>
              <a:spcBef>
                <a:spcPts val="380"/>
              </a:spcBef>
              <a:buFont typeface="Arial"/>
              <a:buChar char="•"/>
              <a:tabLst>
                <a:tab pos="241935" algn="l"/>
              </a:tabLst>
            </a:pPr>
            <a:r>
              <a:rPr sz="3200" spc="-20" dirty="0">
                <a:latin typeface="Calibri"/>
                <a:cs typeface="Calibri"/>
              </a:rPr>
              <a:t>Vascular </a:t>
            </a:r>
            <a:r>
              <a:rPr sz="3200" spc="-15" dirty="0">
                <a:latin typeface="Calibri"/>
                <a:cs typeface="Calibri"/>
              </a:rPr>
              <a:t>insufficiency </a:t>
            </a:r>
            <a:r>
              <a:rPr sz="3200" dirty="0">
                <a:latin typeface="Calibri"/>
                <a:cs typeface="Calibri"/>
              </a:rPr>
              <a:t>(arterial </a:t>
            </a:r>
            <a:r>
              <a:rPr sz="3200" spc="25" dirty="0">
                <a:latin typeface="Calibri"/>
                <a:cs typeface="Calibri"/>
              </a:rPr>
              <a:t>or</a:t>
            </a:r>
            <a:r>
              <a:rPr sz="3200" spc="-15" dirty="0">
                <a:latin typeface="Calibri"/>
                <a:cs typeface="Calibri"/>
              </a:rPr>
              <a:t> </a:t>
            </a:r>
            <a:r>
              <a:rPr sz="3200" spc="-5" dirty="0">
                <a:latin typeface="Calibri"/>
                <a:cs typeface="Calibri"/>
              </a:rPr>
              <a:t>venous)</a:t>
            </a:r>
            <a:endParaRPr sz="3200" dirty="0">
              <a:latin typeface="Calibri"/>
              <a:cs typeface="Calibri"/>
            </a:endParaRPr>
          </a:p>
          <a:p>
            <a:pPr marL="241300" indent="-229235">
              <a:lnSpc>
                <a:spcPct val="100000"/>
              </a:lnSpc>
              <a:spcBef>
                <a:spcPts val="380"/>
              </a:spcBef>
              <a:buFont typeface="Arial"/>
              <a:buChar char="•"/>
              <a:tabLst>
                <a:tab pos="241935" algn="l"/>
              </a:tabLst>
            </a:pPr>
            <a:r>
              <a:rPr sz="3200" dirty="0">
                <a:latin typeface="Calibri"/>
                <a:cs typeface="Calibri"/>
              </a:rPr>
              <a:t>Previous</a:t>
            </a:r>
            <a:r>
              <a:rPr sz="3200" spc="80" dirty="0">
                <a:latin typeface="Calibri"/>
                <a:cs typeface="Calibri"/>
              </a:rPr>
              <a:t> </a:t>
            </a:r>
            <a:r>
              <a:rPr sz="3200" spc="-10" dirty="0" smtClean="0">
                <a:latin typeface="Calibri"/>
                <a:cs typeface="Calibri"/>
              </a:rPr>
              <a:t>radiation</a:t>
            </a:r>
            <a:endParaRPr lang="en-US" sz="3200" spc="-10" dirty="0" smtClean="0">
              <a:latin typeface="Calibri"/>
              <a:cs typeface="Calibri"/>
            </a:endParaRPr>
          </a:p>
          <a:p>
            <a:pPr marL="241300" indent="-229235">
              <a:lnSpc>
                <a:spcPct val="100000"/>
              </a:lnSpc>
              <a:spcBef>
                <a:spcPts val="380"/>
              </a:spcBef>
              <a:buFont typeface="Arial"/>
              <a:buChar char="•"/>
              <a:tabLst>
                <a:tab pos="241935" algn="l"/>
              </a:tabLst>
            </a:pPr>
            <a:endParaRPr sz="3200" dirty="0">
              <a:latin typeface="Calibri"/>
              <a:cs typeface="Calibri"/>
            </a:endParaRPr>
          </a:p>
          <a:p>
            <a:pPr marL="88900">
              <a:lnSpc>
                <a:spcPct val="100000"/>
              </a:lnSpc>
              <a:spcBef>
                <a:spcPts val="455"/>
              </a:spcBef>
            </a:pPr>
            <a:r>
              <a:rPr sz="3200" b="1" dirty="0">
                <a:latin typeface="Calibri"/>
                <a:cs typeface="Calibri"/>
              </a:rPr>
              <a:t>Systemic</a:t>
            </a:r>
            <a:r>
              <a:rPr sz="3200" b="1" spc="80" dirty="0">
                <a:latin typeface="Calibri"/>
                <a:cs typeface="Calibri"/>
              </a:rPr>
              <a:t> </a:t>
            </a:r>
            <a:r>
              <a:rPr sz="3200" b="1" spc="-5" dirty="0">
                <a:latin typeface="Calibri"/>
                <a:cs typeface="Calibri"/>
              </a:rPr>
              <a:t>factors</a:t>
            </a:r>
            <a:endParaRPr sz="3200" dirty="0">
              <a:latin typeface="Calibri"/>
              <a:cs typeface="Calibri"/>
            </a:endParaRPr>
          </a:p>
          <a:p>
            <a:pPr marL="241300" indent="-229235">
              <a:lnSpc>
                <a:spcPct val="100000"/>
              </a:lnSpc>
              <a:spcBef>
                <a:spcPts val="380"/>
              </a:spcBef>
              <a:buFont typeface="Arial"/>
              <a:buChar char="•"/>
              <a:tabLst>
                <a:tab pos="241935" algn="l"/>
              </a:tabLst>
            </a:pPr>
            <a:r>
              <a:rPr sz="3200" spc="-5" dirty="0">
                <a:latin typeface="Calibri"/>
                <a:cs typeface="Calibri"/>
              </a:rPr>
              <a:t>Malnutrition </a:t>
            </a:r>
            <a:r>
              <a:rPr sz="3200" spc="25" dirty="0">
                <a:latin typeface="Calibri"/>
                <a:cs typeface="Calibri"/>
              </a:rPr>
              <a:t>or </a:t>
            </a:r>
            <a:r>
              <a:rPr sz="3200" dirty="0">
                <a:latin typeface="Calibri"/>
                <a:cs typeface="Calibri"/>
              </a:rPr>
              <a:t>vitamin </a:t>
            </a:r>
            <a:r>
              <a:rPr sz="3200" spc="5" dirty="0">
                <a:latin typeface="Calibri"/>
                <a:cs typeface="Calibri"/>
              </a:rPr>
              <a:t>and </a:t>
            </a:r>
            <a:r>
              <a:rPr sz="3200" spc="-10" dirty="0">
                <a:latin typeface="Calibri"/>
                <a:cs typeface="Calibri"/>
              </a:rPr>
              <a:t>mineral</a:t>
            </a:r>
            <a:r>
              <a:rPr sz="3200" spc="-90" dirty="0">
                <a:latin typeface="Calibri"/>
                <a:cs typeface="Calibri"/>
              </a:rPr>
              <a:t> </a:t>
            </a:r>
            <a:r>
              <a:rPr sz="3200" spc="-15" dirty="0">
                <a:latin typeface="Calibri"/>
                <a:cs typeface="Calibri"/>
              </a:rPr>
              <a:t>deficiencies</a:t>
            </a:r>
            <a:endParaRPr sz="3200" dirty="0">
              <a:latin typeface="Calibri"/>
              <a:cs typeface="Calibri"/>
            </a:endParaRPr>
          </a:p>
          <a:p>
            <a:pPr marL="241300" indent="-229235">
              <a:lnSpc>
                <a:spcPct val="100000"/>
              </a:lnSpc>
              <a:spcBef>
                <a:spcPts val="380"/>
              </a:spcBef>
              <a:buFont typeface="Arial"/>
              <a:buChar char="•"/>
              <a:tabLst>
                <a:tab pos="241935" algn="l"/>
              </a:tabLst>
            </a:pPr>
            <a:r>
              <a:rPr sz="3200" spc="-10" dirty="0">
                <a:latin typeface="Calibri"/>
                <a:cs typeface="Calibri"/>
              </a:rPr>
              <a:t>Disease </a:t>
            </a:r>
            <a:r>
              <a:rPr sz="3200" spc="-15" dirty="0">
                <a:latin typeface="Calibri"/>
                <a:cs typeface="Calibri"/>
              </a:rPr>
              <a:t>(e.g. diabetes </a:t>
            </a:r>
            <a:r>
              <a:rPr sz="3200" spc="-20" dirty="0">
                <a:latin typeface="Calibri"/>
                <a:cs typeface="Calibri"/>
              </a:rPr>
              <a:t>mellitus)</a:t>
            </a:r>
            <a:endParaRPr sz="3200" dirty="0">
              <a:latin typeface="Calibri"/>
              <a:cs typeface="Calibri"/>
            </a:endParaRPr>
          </a:p>
          <a:p>
            <a:pPr marL="241300" indent="-229235">
              <a:lnSpc>
                <a:spcPct val="100000"/>
              </a:lnSpc>
              <a:spcBef>
                <a:spcPts val="380"/>
              </a:spcBef>
              <a:buFont typeface="Arial"/>
              <a:buChar char="•"/>
              <a:tabLst>
                <a:tab pos="241935" algn="l"/>
              </a:tabLst>
            </a:pPr>
            <a:r>
              <a:rPr sz="3200" dirty="0">
                <a:latin typeface="Calibri"/>
                <a:cs typeface="Calibri"/>
              </a:rPr>
              <a:t>Medications </a:t>
            </a:r>
            <a:r>
              <a:rPr sz="3200" spc="-15" dirty="0">
                <a:latin typeface="Calibri"/>
                <a:cs typeface="Calibri"/>
              </a:rPr>
              <a:t>(e.g.</a:t>
            </a:r>
            <a:r>
              <a:rPr sz="3200" spc="325" dirty="0">
                <a:latin typeface="Calibri"/>
                <a:cs typeface="Calibri"/>
              </a:rPr>
              <a:t> </a:t>
            </a:r>
            <a:r>
              <a:rPr sz="3200" spc="-20" dirty="0">
                <a:latin typeface="Calibri"/>
                <a:cs typeface="Calibri"/>
              </a:rPr>
              <a:t>steroids)</a:t>
            </a:r>
            <a:endParaRPr sz="3200" dirty="0">
              <a:latin typeface="Calibri"/>
              <a:cs typeface="Calibri"/>
            </a:endParaRPr>
          </a:p>
          <a:p>
            <a:pPr marL="241300" indent="-229235">
              <a:lnSpc>
                <a:spcPct val="100000"/>
              </a:lnSpc>
              <a:spcBef>
                <a:spcPts val="380"/>
              </a:spcBef>
              <a:buFont typeface="Arial"/>
              <a:buChar char="•"/>
              <a:tabLst>
                <a:tab pos="241935" algn="l"/>
                <a:tab pos="3307715" algn="l"/>
              </a:tabLst>
            </a:pPr>
            <a:r>
              <a:rPr sz="3200" spc="5" dirty="0">
                <a:latin typeface="Calibri"/>
                <a:cs typeface="Calibri"/>
              </a:rPr>
              <a:t>Immune</a:t>
            </a:r>
            <a:r>
              <a:rPr sz="3200" spc="135" dirty="0">
                <a:latin typeface="Calibri"/>
                <a:cs typeface="Calibri"/>
              </a:rPr>
              <a:t> </a:t>
            </a:r>
            <a:r>
              <a:rPr sz="3200" spc="-15" dirty="0">
                <a:latin typeface="Calibri"/>
                <a:cs typeface="Calibri"/>
              </a:rPr>
              <a:t>deficiencies	</a:t>
            </a:r>
            <a:r>
              <a:rPr sz="3200" spc="-20" dirty="0">
                <a:latin typeface="Calibri"/>
                <a:cs typeface="Calibri"/>
              </a:rPr>
              <a:t>[e.g. chemotherapy,</a:t>
            </a:r>
            <a:r>
              <a:rPr sz="3200" spc="420" dirty="0">
                <a:latin typeface="Calibri"/>
                <a:cs typeface="Calibri"/>
              </a:rPr>
              <a:t> </a:t>
            </a:r>
            <a:r>
              <a:rPr sz="3200" dirty="0" smtClean="0">
                <a:latin typeface="Calibri"/>
                <a:cs typeface="Calibri"/>
              </a:rPr>
              <a:t>acquired</a:t>
            </a:r>
            <a:r>
              <a:rPr lang="en-US" sz="3200" dirty="0" smtClean="0">
                <a:latin typeface="Calibri"/>
                <a:cs typeface="Calibri"/>
              </a:rPr>
              <a:t> </a:t>
            </a:r>
            <a:r>
              <a:rPr sz="3200" spc="-5" dirty="0" smtClean="0">
                <a:latin typeface="Calibri"/>
                <a:cs typeface="Calibri"/>
              </a:rPr>
              <a:t>immunodeficiency </a:t>
            </a:r>
            <a:r>
              <a:rPr sz="3200" spc="-10" dirty="0">
                <a:latin typeface="Calibri"/>
                <a:cs typeface="Calibri"/>
              </a:rPr>
              <a:t>syndrome</a:t>
            </a:r>
            <a:r>
              <a:rPr sz="3200" spc="-85" dirty="0">
                <a:latin typeface="Calibri"/>
                <a:cs typeface="Calibri"/>
              </a:rPr>
              <a:t> </a:t>
            </a:r>
            <a:r>
              <a:rPr sz="3200" spc="-5" dirty="0">
                <a:latin typeface="Calibri"/>
                <a:cs typeface="Calibri"/>
              </a:rPr>
              <a:t>(AIDS)]</a:t>
            </a:r>
            <a:endParaRPr sz="3200" dirty="0">
              <a:latin typeface="Calibri"/>
              <a:cs typeface="Calibri"/>
            </a:endParaRPr>
          </a:p>
          <a:p>
            <a:pPr marL="241300" indent="-229235">
              <a:lnSpc>
                <a:spcPct val="100000"/>
              </a:lnSpc>
              <a:spcBef>
                <a:spcPts val="455"/>
              </a:spcBef>
              <a:buFont typeface="Arial"/>
              <a:buChar char="•"/>
              <a:tabLst>
                <a:tab pos="241935" algn="l"/>
              </a:tabLst>
            </a:pPr>
            <a:r>
              <a:rPr sz="3200" spc="10" dirty="0">
                <a:latin typeface="Calibri"/>
                <a:cs typeface="Calibri"/>
              </a:rPr>
              <a:t>Smoking</a:t>
            </a:r>
            <a:endParaRPr sz="3200" dirty="0">
              <a:latin typeface="Calibri"/>
              <a:cs typeface="Calibri"/>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228600"/>
            <a:ext cx="11102974" cy="6268383"/>
          </a:xfrm>
          <a:prstGeom prst="rect">
            <a:avLst/>
          </a:prstGeom>
        </p:spPr>
        <p:txBody>
          <a:bodyPr vert="horz" wrap="square" lIns="0" tIns="12700" rIns="0" bIns="0" rtlCol="0">
            <a:spAutoFit/>
          </a:bodyPr>
          <a:lstStyle/>
          <a:p>
            <a:pPr marL="12700">
              <a:spcBef>
                <a:spcPts val="100"/>
              </a:spcBef>
            </a:pPr>
            <a:r>
              <a:rPr sz="3200" b="1" u="sng" spc="-20" dirty="0">
                <a:latin typeface="Calibri"/>
                <a:cs typeface="Calibri"/>
              </a:rPr>
              <a:t>Types </a:t>
            </a:r>
            <a:r>
              <a:rPr sz="3200" b="1" u="sng" spc="-10" dirty="0">
                <a:latin typeface="Calibri"/>
                <a:cs typeface="Calibri"/>
              </a:rPr>
              <a:t>of</a:t>
            </a:r>
            <a:r>
              <a:rPr sz="3200" b="1" u="sng" spc="50" dirty="0">
                <a:latin typeface="Calibri"/>
                <a:cs typeface="Calibri"/>
              </a:rPr>
              <a:t> </a:t>
            </a:r>
            <a:r>
              <a:rPr sz="3200" b="1" u="sng" spc="-10" dirty="0" smtClean="0">
                <a:latin typeface="Calibri"/>
                <a:cs typeface="Calibri"/>
              </a:rPr>
              <a:t>wounds</a:t>
            </a:r>
            <a:endParaRPr sz="3200" u="sng" dirty="0">
              <a:latin typeface="Calibri"/>
              <a:cs typeface="Calibri"/>
            </a:endParaRPr>
          </a:p>
          <a:p>
            <a:pPr marL="241300" indent="-229235">
              <a:spcBef>
                <a:spcPts val="125"/>
              </a:spcBef>
              <a:buFont typeface="Arial"/>
              <a:buChar char="•"/>
              <a:tabLst>
                <a:tab pos="241935" algn="l"/>
              </a:tabLst>
            </a:pPr>
            <a:r>
              <a:rPr sz="3200" spc="-5" dirty="0">
                <a:latin typeface="Calibri"/>
                <a:cs typeface="Calibri"/>
              </a:rPr>
              <a:t>Surgical-</a:t>
            </a:r>
            <a:r>
              <a:rPr sz="3200" spc="-80" dirty="0">
                <a:latin typeface="Calibri"/>
                <a:cs typeface="Calibri"/>
              </a:rPr>
              <a:t> </a:t>
            </a:r>
            <a:r>
              <a:rPr sz="3200" dirty="0">
                <a:latin typeface="Calibri"/>
                <a:cs typeface="Calibri"/>
              </a:rPr>
              <a:t>created</a:t>
            </a:r>
            <a:r>
              <a:rPr sz="3200" spc="-80" dirty="0">
                <a:latin typeface="Calibri"/>
                <a:cs typeface="Calibri"/>
              </a:rPr>
              <a:t> </a:t>
            </a:r>
            <a:r>
              <a:rPr sz="3200" spc="-10" dirty="0">
                <a:latin typeface="Calibri"/>
                <a:cs typeface="Calibri"/>
              </a:rPr>
              <a:t>intentionally</a:t>
            </a:r>
            <a:r>
              <a:rPr sz="3200" spc="-55" dirty="0">
                <a:latin typeface="Calibri"/>
                <a:cs typeface="Calibri"/>
              </a:rPr>
              <a:t> </a:t>
            </a:r>
            <a:r>
              <a:rPr sz="3200" spc="5" dirty="0">
                <a:latin typeface="Calibri"/>
                <a:cs typeface="Calibri"/>
              </a:rPr>
              <a:t>to</a:t>
            </a:r>
            <a:r>
              <a:rPr sz="3200" spc="-90" dirty="0">
                <a:latin typeface="Calibri"/>
                <a:cs typeface="Calibri"/>
              </a:rPr>
              <a:t> </a:t>
            </a:r>
            <a:r>
              <a:rPr sz="3200" dirty="0">
                <a:latin typeface="Calibri"/>
                <a:cs typeface="Calibri"/>
              </a:rPr>
              <a:t>attend</a:t>
            </a:r>
            <a:r>
              <a:rPr sz="3200" spc="-85" dirty="0">
                <a:latin typeface="Calibri"/>
                <a:cs typeface="Calibri"/>
              </a:rPr>
              <a:t> </a:t>
            </a:r>
            <a:r>
              <a:rPr sz="3200" spc="5" dirty="0">
                <a:latin typeface="Calibri"/>
                <a:cs typeface="Calibri"/>
              </a:rPr>
              <a:t>to</a:t>
            </a:r>
            <a:r>
              <a:rPr sz="3200" spc="-90" dirty="0">
                <a:latin typeface="Calibri"/>
                <a:cs typeface="Calibri"/>
              </a:rPr>
              <a:t> </a:t>
            </a:r>
            <a:r>
              <a:rPr sz="3200" dirty="0">
                <a:latin typeface="Calibri"/>
                <a:cs typeface="Calibri"/>
              </a:rPr>
              <a:t>a</a:t>
            </a:r>
            <a:r>
              <a:rPr sz="3200" spc="30" dirty="0">
                <a:latin typeface="Calibri"/>
                <a:cs typeface="Calibri"/>
              </a:rPr>
              <a:t> </a:t>
            </a:r>
            <a:r>
              <a:rPr sz="3200" spc="-5" dirty="0">
                <a:latin typeface="Calibri"/>
                <a:cs typeface="Calibri"/>
              </a:rPr>
              <a:t>pathology</a:t>
            </a:r>
            <a:endParaRPr sz="3200" dirty="0">
              <a:latin typeface="Calibri"/>
              <a:cs typeface="Calibri"/>
            </a:endParaRPr>
          </a:p>
          <a:p>
            <a:pPr marL="241300" indent="-229235">
              <a:spcBef>
                <a:spcPts val="200"/>
              </a:spcBef>
              <a:buFont typeface="Arial"/>
              <a:buChar char="•"/>
              <a:tabLst>
                <a:tab pos="241935" algn="l"/>
              </a:tabLst>
            </a:pPr>
            <a:r>
              <a:rPr sz="3200" spc="-30" dirty="0">
                <a:latin typeface="Calibri"/>
                <a:cs typeface="Calibri"/>
              </a:rPr>
              <a:t>Traumatic</a:t>
            </a:r>
            <a:r>
              <a:rPr sz="3200" spc="10" dirty="0">
                <a:latin typeface="Calibri"/>
                <a:cs typeface="Calibri"/>
              </a:rPr>
              <a:t> wounds-</a:t>
            </a:r>
            <a:r>
              <a:rPr sz="3200" spc="-155" dirty="0">
                <a:latin typeface="Calibri"/>
                <a:cs typeface="Calibri"/>
              </a:rPr>
              <a:t> </a:t>
            </a:r>
            <a:r>
              <a:rPr sz="3200" dirty="0">
                <a:latin typeface="Calibri"/>
                <a:cs typeface="Calibri"/>
              </a:rPr>
              <a:t>accidental</a:t>
            </a:r>
            <a:r>
              <a:rPr sz="3200" spc="-125" dirty="0">
                <a:latin typeface="Calibri"/>
                <a:cs typeface="Calibri"/>
              </a:rPr>
              <a:t> </a:t>
            </a:r>
            <a:r>
              <a:rPr sz="3200" spc="5" dirty="0">
                <a:latin typeface="Calibri"/>
                <a:cs typeface="Calibri"/>
              </a:rPr>
              <a:t>wounds</a:t>
            </a:r>
            <a:r>
              <a:rPr sz="3200" spc="-65" dirty="0">
                <a:latin typeface="Calibri"/>
                <a:cs typeface="Calibri"/>
              </a:rPr>
              <a:t> </a:t>
            </a:r>
            <a:r>
              <a:rPr sz="3200" dirty="0">
                <a:latin typeface="Calibri"/>
                <a:cs typeface="Calibri"/>
              </a:rPr>
              <a:t>e.g</a:t>
            </a:r>
            <a:r>
              <a:rPr sz="3200" spc="-30" dirty="0">
                <a:latin typeface="Calibri"/>
                <a:cs typeface="Calibri"/>
              </a:rPr>
              <a:t> </a:t>
            </a:r>
            <a:r>
              <a:rPr sz="3200" spc="5" dirty="0">
                <a:latin typeface="Calibri"/>
                <a:cs typeface="Calibri"/>
              </a:rPr>
              <a:t>burns,</a:t>
            </a:r>
            <a:r>
              <a:rPr sz="3200" spc="-95" dirty="0">
                <a:latin typeface="Calibri"/>
                <a:cs typeface="Calibri"/>
              </a:rPr>
              <a:t> </a:t>
            </a:r>
            <a:r>
              <a:rPr sz="3200" spc="10" dirty="0">
                <a:latin typeface="Calibri"/>
                <a:cs typeface="Calibri"/>
              </a:rPr>
              <a:t>crush,</a:t>
            </a:r>
            <a:r>
              <a:rPr sz="3200" spc="-90" dirty="0">
                <a:latin typeface="Calibri"/>
                <a:cs typeface="Calibri"/>
              </a:rPr>
              <a:t> </a:t>
            </a:r>
            <a:r>
              <a:rPr sz="3200" spc="10" dirty="0">
                <a:latin typeface="Calibri"/>
                <a:cs typeface="Calibri"/>
              </a:rPr>
              <a:t>cuts</a:t>
            </a:r>
            <a:r>
              <a:rPr sz="3200" spc="-65" dirty="0">
                <a:latin typeface="Calibri"/>
                <a:cs typeface="Calibri"/>
              </a:rPr>
              <a:t> </a:t>
            </a:r>
            <a:r>
              <a:rPr sz="3200" spc="5" dirty="0">
                <a:latin typeface="Calibri"/>
                <a:cs typeface="Calibri"/>
              </a:rPr>
              <a:t>etc</a:t>
            </a:r>
            <a:endParaRPr sz="3200" dirty="0">
              <a:latin typeface="Calibri"/>
              <a:cs typeface="Calibri"/>
            </a:endParaRPr>
          </a:p>
          <a:p>
            <a:pPr marL="241300" marR="5080" indent="-229235">
              <a:spcBef>
                <a:spcPts val="975"/>
              </a:spcBef>
              <a:buFont typeface="Arial"/>
              <a:buChar char="•"/>
              <a:tabLst>
                <a:tab pos="241935" algn="l"/>
                <a:tab pos="6238875" algn="l"/>
              </a:tabLst>
            </a:pPr>
            <a:r>
              <a:rPr sz="3200" spc="-15" dirty="0">
                <a:latin typeface="Calibri"/>
                <a:cs typeface="Calibri"/>
              </a:rPr>
              <a:t>Chronic </a:t>
            </a:r>
            <a:r>
              <a:rPr sz="3200" dirty="0">
                <a:latin typeface="Calibri"/>
                <a:cs typeface="Calibri"/>
              </a:rPr>
              <a:t>– </a:t>
            </a:r>
            <a:r>
              <a:rPr sz="3200" spc="-10" dirty="0">
                <a:latin typeface="Calibri"/>
                <a:cs typeface="Calibri"/>
              </a:rPr>
              <a:t>develop </a:t>
            </a:r>
            <a:r>
              <a:rPr sz="3200" spc="5" dirty="0">
                <a:latin typeface="Calibri"/>
                <a:cs typeface="Calibri"/>
              </a:rPr>
              <a:t>due to </a:t>
            </a:r>
            <a:r>
              <a:rPr sz="3200" spc="-10" dirty="0">
                <a:latin typeface="Calibri"/>
                <a:cs typeface="Calibri"/>
              </a:rPr>
              <a:t>chronic</a:t>
            </a:r>
            <a:r>
              <a:rPr sz="3200" spc="-5" dirty="0">
                <a:latin typeface="Calibri"/>
                <a:cs typeface="Calibri"/>
              </a:rPr>
              <a:t> </a:t>
            </a:r>
            <a:r>
              <a:rPr sz="3200" dirty="0">
                <a:latin typeface="Calibri"/>
                <a:cs typeface="Calibri"/>
              </a:rPr>
              <a:t>conditions</a:t>
            </a:r>
            <a:r>
              <a:rPr sz="3200" spc="-50" dirty="0">
                <a:latin typeface="Calibri"/>
                <a:cs typeface="Calibri"/>
              </a:rPr>
              <a:t> </a:t>
            </a:r>
            <a:r>
              <a:rPr sz="3200" dirty="0">
                <a:latin typeface="Calibri"/>
                <a:cs typeface="Calibri"/>
              </a:rPr>
              <a:t>e.g	</a:t>
            </a:r>
            <a:r>
              <a:rPr sz="3200" spc="5" dirty="0">
                <a:latin typeface="Calibri"/>
                <a:cs typeface="Calibri"/>
              </a:rPr>
              <a:t>pressure </a:t>
            </a:r>
            <a:r>
              <a:rPr sz="3200" spc="-10" dirty="0">
                <a:latin typeface="Calibri"/>
                <a:cs typeface="Calibri"/>
              </a:rPr>
              <a:t>ulcers, </a:t>
            </a:r>
            <a:r>
              <a:rPr sz="3200" spc="5" dirty="0">
                <a:latin typeface="Calibri"/>
                <a:cs typeface="Calibri"/>
              </a:rPr>
              <a:t>skin conditions,</a:t>
            </a:r>
            <a:r>
              <a:rPr sz="3200" spc="-365" dirty="0">
                <a:latin typeface="Calibri"/>
                <a:cs typeface="Calibri"/>
              </a:rPr>
              <a:t> </a:t>
            </a:r>
            <a:r>
              <a:rPr sz="3200" spc="10" dirty="0">
                <a:latin typeface="Calibri"/>
                <a:cs typeface="Calibri"/>
              </a:rPr>
              <a:t>abscesses  </a:t>
            </a:r>
            <a:r>
              <a:rPr sz="3200" spc="5" dirty="0" err="1" smtClean="0">
                <a:latin typeface="Calibri"/>
                <a:cs typeface="Calibri"/>
              </a:rPr>
              <a:t>etc</a:t>
            </a:r>
            <a:r>
              <a:rPr lang="en-US" sz="3200" spc="5" dirty="0" smtClean="0">
                <a:latin typeface="Calibri"/>
                <a:cs typeface="Calibri"/>
              </a:rPr>
              <a:t> (more classifications exist)</a:t>
            </a:r>
          </a:p>
          <a:p>
            <a:pPr marL="241300" marR="5080" indent="-229235">
              <a:spcBef>
                <a:spcPts val="975"/>
              </a:spcBef>
              <a:buFont typeface="Arial"/>
              <a:buChar char="•"/>
              <a:tabLst>
                <a:tab pos="241935" algn="l"/>
                <a:tab pos="6238875" algn="l"/>
              </a:tabLst>
            </a:pPr>
            <a:endParaRPr sz="3200" dirty="0">
              <a:latin typeface="Calibri"/>
              <a:cs typeface="Calibri"/>
            </a:endParaRPr>
          </a:p>
          <a:p>
            <a:pPr marL="12700">
              <a:spcBef>
                <a:spcPts val="125"/>
              </a:spcBef>
            </a:pPr>
            <a:r>
              <a:rPr sz="3200" spc="-10" dirty="0">
                <a:latin typeface="Calibri"/>
                <a:cs typeface="Calibri"/>
              </a:rPr>
              <a:t>Healing </a:t>
            </a:r>
            <a:r>
              <a:rPr sz="3200" spc="-25" dirty="0">
                <a:latin typeface="Calibri"/>
                <a:cs typeface="Calibri"/>
              </a:rPr>
              <a:t>may </a:t>
            </a:r>
            <a:r>
              <a:rPr sz="3200" spc="15" dirty="0">
                <a:latin typeface="Calibri"/>
                <a:cs typeface="Calibri"/>
              </a:rPr>
              <a:t>occur </a:t>
            </a:r>
            <a:r>
              <a:rPr sz="3200" spc="-15" dirty="0">
                <a:latin typeface="Calibri"/>
                <a:cs typeface="Calibri"/>
              </a:rPr>
              <a:t>in </a:t>
            </a:r>
            <a:r>
              <a:rPr sz="3200" spc="5" dirty="0">
                <a:latin typeface="Calibri"/>
                <a:cs typeface="Calibri"/>
              </a:rPr>
              <a:t>one </a:t>
            </a:r>
            <a:r>
              <a:rPr sz="3200" dirty="0">
                <a:latin typeface="Calibri"/>
                <a:cs typeface="Calibri"/>
              </a:rPr>
              <a:t>of </a:t>
            </a:r>
            <a:r>
              <a:rPr sz="3200" spc="5" dirty="0">
                <a:latin typeface="Calibri"/>
                <a:cs typeface="Calibri"/>
              </a:rPr>
              <a:t>the</a:t>
            </a:r>
            <a:r>
              <a:rPr sz="3200" spc="-40" dirty="0">
                <a:latin typeface="Calibri"/>
                <a:cs typeface="Calibri"/>
              </a:rPr>
              <a:t> </a:t>
            </a:r>
            <a:r>
              <a:rPr sz="3200" spc="-15" dirty="0">
                <a:latin typeface="Calibri"/>
                <a:cs typeface="Calibri"/>
              </a:rPr>
              <a:t>following</a:t>
            </a:r>
            <a:r>
              <a:rPr sz="3200" spc="-15" dirty="0" smtClean="0">
                <a:latin typeface="Calibri"/>
                <a:cs typeface="Calibri"/>
              </a:rPr>
              <a:t>:</a:t>
            </a:r>
            <a:endParaRPr lang="en-US" sz="3200" spc="-15" dirty="0" smtClean="0">
              <a:latin typeface="Calibri"/>
              <a:cs typeface="Calibri"/>
            </a:endParaRPr>
          </a:p>
          <a:p>
            <a:pPr marL="12700">
              <a:spcBef>
                <a:spcPts val="125"/>
              </a:spcBef>
            </a:pPr>
            <a:endParaRPr sz="3200" dirty="0">
              <a:latin typeface="Calibri"/>
              <a:cs typeface="Calibri"/>
            </a:endParaRPr>
          </a:p>
          <a:p>
            <a:pPr marL="12700">
              <a:spcBef>
                <a:spcPts val="125"/>
              </a:spcBef>
              <a:tabLst>
                <a:tab pos="1146175" algn="l"/>
              </a:tabLst>
            </a:pPr>
            <a:r>
              <a:rPr lang="en-US" sz="3200" b="1" u="sng" spc="-10" dirty="0" smtClean="0">
                <a:latin typeface="Calibri"/>
                <a:cs typeface="Calibri"/>
              </a:rPr>
              <a:t>1. Healing by </a:t>
            </a:r>
            <a:r>
              <a:rPr sz="3200" b="1" u="sng" spc="-10" dirty="0" smtClean="0">
                <a:latin typeface="Calibri"/>
                <a:cs typeface="Calibri"/>
              </a:rPr>
              <a:t>Primary</a:t>
            </a:r>
            <a:r>
              <a:rPr sz="3200" b="1" u="sng" spc="-10" dirty="0">
                <a:latin typeface="Calibri"/>
                <a:cs typeface="Calibri"/>
              </a:rPr>
              <a:t>	</a:t>
            </a:r>
            <a:r>
              <a:rPr sz="3200" b="1" u="sng" spc="-5" dirty="0">
                <a:latin typeface="Calibri"/>
                <a:cs typeface="Calibri"/>
              </a:rPr>
              <a:t>intention</a:t>
            </a:r>
            <a:endParaRPr sz="3200" u="sng" dirty="0">
              <a:latin typeface="Calibri"/>
              <a:cs typeface="Calibri"/>
            </a:endParaRPr>
          </a:p>
          <a:p>
            <a:pPr marL="241300" indent="-229235">
              <a:spcBef>
                <a:spcPts val="125"/>
              </a:spcBef>
              <a:buFont typeface="Arial"/>
              <a:buChar char="•"/>
              <a:tabLst>
                <a:tab pos="241935" algn="l"/>
              </a:tabLst>
            </a:pPr>
            <a:r>
              <a:rPr sz="3200" spc="-15" dirty="0">
                <a:latin typeface="Calibri"/>
                <a:cs typeface="Calibri"/>
              </a:rPr>
              <a:t>Healing </a:t>
            </a:r>
            <a:r>
              <a:rPr sz="3200" spc="-10" dirty="0">
                <a:latin typeface="Calibri"/>
                <a:cs typeface="Calibri"/>
              </a:rPr>
              <a:t>through primary </a:t>
            </a:r>
            <a:r>
              <a:rPr sz="3200" dirty="0">
                <a:latin typeface="Calibri"/>
                <a:cs typeface="Calibri"/>
              </a:rPr>
              <a:t>intention </a:t>
            </a:r>
            <a:r>
              <a:rPr sz="3200" spc="-5" dirty="0">
                <a:latin typeface="Calibri"/>
                <a:cs typeface="Calibri"/>
              </a:rPr>
              <a:t>occurs </a:t>
            </a:r>
            <a:r>
              <a:rPr sz="3200" spc="5" dirty="0">
                <a:latin typeface="Calibri"/>
                <a:cs typeface="Calibri"/>
              </a:rPr>
              <a:t>when wounds </a:t>
            </a:r>
            <a:r>
              <a:rPr sz="3200" spc="-15" dirty="0">
                <a:latin typeface="Calibri"/>
                <a:cs typeface="Calibri"/>
              </a:rPr>
              <a:t>are </a:t>
            </a:r>
            <a:r>
              <a:rPr sz="3200" dirty="0">
                <a:latin typeface="Calibri"/>
                <a:cs typeface="Calibri"/>
              </a:rPr>
              <a:t>created </a:t>
            </a:r>
            <a:r>
              <a:rPr sz="3200" spc="-20" dirty="0">
                <a:latin typeface="Calibri"/>
                <a:cs typeface="Calibri"/>
              </a:rPr>
              <a:t>aseptically, </a:t>
            </a:r>
            <a:r>
              <a:rPr sz="3200" spc="-5" dirty="0">
                <a:latin typeface="Calibri"/>
                <a:cs typeface="Calibri"/>
              </a:rPr>
              <a:t>with</a:t>
            </a:r>
            <a:r>
              <a:rPr sz="3200" spc="-204" dirty="0">
                <a:latin typeface="Calibri"/>
                <a:cs typeface="Calibri"/>
              </a:rPr>
              <a:t> </a:t>
            </a:r>
            <a:r>
              <a:rPr sz="3200" dirty="0">
                <a:latin typeface="Calibri"/>
                <a:cs typeface="Calibri"/>
              </a:rPr>
              <a:t>a</a:t>
            </a:r>
          </a:p>
          <a:p>
            <a:pPr marL="241300"/>
            <a:r>
              <a:rPr sz="3200" dirty="0">
                <a:latin typeface="Calibri"/>
                <a:cs typeface="Calibri"/>
              </a:rPr>
              <a:t>minimum of </a:t>
            </a:r>
            <a:r>
              <a:rPr sz="3200" spc="10" dirty="0">
                <a:latin typeface="Calibri"/>
                <a:cs typeface="Calibri"/>
              </a:rPr>
              <a:t>tissue </a:t>
            </a:r>
            <a:r>
              <a:rPr sz="3200" spc="5" dirty="0">
                <a:latin typeface="Calibri"/>
                <a:cs typeface="Calibri"/>
              </a:rPr>
              <a:t>destruction </a:t>
            </a:r>
            <a:r>
              <a:rPr sz="3200" spc="10" dirty="0">
                <a:latin typeface="Calibri"/>
                <a:cs typeface="Calibri"/>
              </a:rPr>
              <a:t>tissue</a:t>
            </a:r>
            <a:r>
              <a:rPr sz="3200" spc="-350" dirty="0">
                <a:latin typeface="Calibri"/>
                <a:cs typeface="Calibri"/>
              </a:rPr>
              <a:t> </a:t>
            </a:r>
            <a:r>
              <a:rPr sz="3200" dirty="0" smtClean="0">
                <a:latin typeface="Calibri"/>
                <a:cs typeface="Calibri"/>
              </a:rPr>
              <a:t>reaction.</a:t>
            </a:r>
            <a:endParaRPr sz="3200" dirty="0">
              <a:latin typeface="Calibri"/>
              <a:cs typeface="Calibri"/>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81000"/>
            <a:ext cx="11197590" cy="5988819"/>
          </a:xfrm>
        </p:spPr>
        <p:txBody>
          <a:bodyPr/>
          <a:lstStyle/>
          <a:p>
            <a:pPr marL="12700">
              <a:lnSpc>
                <a:spcPct val="100000"/>
              </a:lnSpc>
              <a:spcBef>
                <a:spcPts val="125"/>
              </a:spcBef>
            </a:pPr>
            <a:r>
              <a:rPr lang="en-US" sz="3200" b="1" u="sng" spc="-10" dirty="0" smtClean="0"/>
              <a:t>Conditions in healing by primary intention</a:t>
            </a:r>
          </a:p>
          <a:p>
            <a:pPr marL="12700">
              <a:lnSpc>
                <a:spcPct val="100000"/>
              </a:lnSpc>
              <a:spcBef>
                <a:spcPts val="125"/>
              </a:spcBef>
            </a:pPr>
            <a:endParaRPr lang="en-US" sz="3200" u="sng" dirty="0"/>
          </a:p>
          <a:p>
            <a:pPr marL="307975" indent="-295910">
              <a:lnSpc>
                <a:spcPct val="100000"/>
              </a:lnSpc>
              <a:spcBef>
                <a:spcPts val="200"/>
              </a:spcBef>
              <a:buFont typeface="Arial"/>
              <a:buChar char="•"/>
              <a:tabLst>
                <a:tab pos="307975" algn="l"/>
                <a:tab pos="308610" algn="l"/>
              </a:tabLst>
            </a:pPr>
            <a:r>
              <a:rPr lang="en-US" sz="3200" spc="5" dirty="0"/>
              <a:t>Edges </a:t>
            </a:r>
            <a:r>
              <a:rPr lang="en-US" sz="3200" dirty="0"/>
              <a:t>of </a:t>
            </a:r>
            <a:r>
              <a:rPr lang="en-US" sz="3200" spc="-15" dirty="0"/>
              <a:t>an </a:t>
            </a:r>
            <a:r>
              <a:rPr lang="en-US" sz="3200" dirty="0"/>
              <a:t>incised </a:t>
            </a:r>
            <a:r>
              <a:rPr lang="en-US" sz="3200" spc="5" dirty="0"/>
              <a:t>wound </a:t>
            </a:r>
            <a:r>
              <a:rPr lang="en-US" sz="3200" spc="-15" dirty="0"/>
              <a:t>in </a:t>
            </a:r>
            <a:r>
              <a:rPr lang="en-US" sz="3200" dirty="0"/>
              <a:t>a </a:t>
            </a:r>
            <a:r>
              <a:rPr lang="en-US" sz="3200" spc="-15" dirty="0"/>
              <a:t>healthy individual are</a:t>
            </a:r>
            <a:r>
              <a:rPr lang="en-US" sz="3200" spc="-70" dirty="0"/>
              <a:t> </a:t>
            </a:r>
            <a:r>
              <a:rPr lang="en-US" sz="3200" spc="-10" dirty="0"/>
              <a:t>promptly</a:t>
            </a:r>
            <a:endParaRPr lang="en-US" sz="3200" dirty="0"/>
          </a:p>
          <a:p>
            <a:pPr marL="12700">
              <a:lnSpc>
                <a:spcPct val="100000"/>
              </a:lnSpc>
              <a:spcBef>
                <a:spcPts val="120"/>
              </a:spcBef>
            </a:pPr>
            <a:r>
              <a:rPr lang="en-US" sz="3200" spc="-5" dirty="0"/>
              <a:t>and </a:t>
            </a:r>
            <a:r>
              <a:rPr lang="en-US" sz="3200" spc="-10" dirty="0"/>
              <a:t>accurately</a:t>
            </a:r>
            <a:r>
              <a:rPr lang="en-US" sz="3200" spc="-65" dirty="0"/>
              <a:t> </a:t>
            </a:r>
            <a:r>
              <a:rPr lang="en-US" sz="3200" spc="-10" dirty="0"/>
              <a:t>approximated.</a:t>
            </a:r>
            <a:endParaRPr lang="en-US" sz="3200" dirty="0"/>
          </a:p>
          <a:p>
            <a:pPr marL="307975" indent="-295910">
              <a:lnSpc>
                <a:spcPct val="100000"/>
              </a:lnSpc>
              <a:spcBef>
                <a:spcPts val="125"/>
              </a:spcBef>
              <a:buFont typeface="Arial"/>
              <a:buChar char="•"/>
              <a:tabLst>
                <a:tab pos="307975" algn="l"/>
                <a:tab pos="308610" algn="l"/>
              </a:tabLst>
            </a:pPr>
            <a:r>
              <a:rPr lang="en-US" sz="3200" spc="-5" dirty="0"/>
              <a:t>Contamination </a:t>
            </a:r>
            <a:r>
              <a:rPr lang="en-US" sz="3200" spc="-15" dirty="0"/>
              <a:t>is </a:t>
            </a:r>
            <a:r>
              <a:rPr lang="en-US" sz="3200" spc="-5" dirty="0"/>
              <a:t>held </a:t>
            </a:r>
            <a:r>
              <a:rPr lang="en-US" sz="3200" spc="5" dirty="0"/>
              <a:t>to </a:t>
            </a:r>
            <a:r>
              <a:rPr lang="en-US" sz="3200" dirty="0"/>
              <a:t>a minimum </a:t>
            </a:r>
            <a:r>
              <a:rPr lang="en-US" sz="3200" spc="5" dirty="0"/>
              <a:t>by </a:t>
            </a:r>
            <a:r>
              <a:rPr lang="en-US" sz="3200" spc="-20" dirty="0"/>
              <a:t>rigid </a:t>
            </a:r>
            <a:r>
              <a:rPr lang="en-US" sz="3200" dirty="0"/>
              <a:t>adherence</a:t>
            </a:r>
            <a:r>
              <a:rPr lang="en-US" sz="3200" spc="-250" dirty="0"/>
              <a:t> </a:t>
            </a:r>
            <a:r>
              <a:rPr lang="en-US" sz="3200" spc="5" dirty="0"/>
              <a:t>to</a:t>
            </a:r>
            <a:endParaRPr lang="en-US" sz="3200" dirty="0"/>
          </a:p>
          <a:p>
            <a:pPr marL="241300" indent="-229235">
              <a:lnSpc>
                <a:spcPct val="100000"/>
              </a:lnSpc>
              <a:spcBef>
                <a:spcPts val="125"/>
              </a:spcBef>
              <a:buFont typeface="Arial"/>
              <a:buChar char="•"/>
              <a:tabLst>
                <a:tab pos="241935" algn="l"/>
              </a:tabLst>
            </a:pPr>
            <a:r>
              <a:rPr lang="en-US" sz="3200" dirty="0"/>
              <a:t>aseptic</a:t>
            </a:r>
            <a:r>
              <a:rPr lang="en-US" sz="3200" spc="-70" dirty="0"/>
              <a:t> </a:t>
            </a:r>
            <a:r>
              <a:rPr lang="en-US" sz="3200" spc="10" dirty="0"/>
              <a:t>technique.</a:t>
            </a:r>
            <a:endParaRPr lang="en-US" sz="3200" dirty="0"/>
          </a:p>
          <a:p>
            <a:pPr marL="241300" indent="-229235">
              <a:lnSpc>
                <a:spcPct val="100000"/>
              </a:lnSpc>
              <a:spcBef>
                <a:spcPts val="125"/>
              </a:spcBef>
              <a:buFont typeface="Arial"/>
              <a:buChar char="•"/>
              <a:tabLst>
                <a:tab pos="241935" algn="l"/>
              </a:tabLst>
            </a:pPr>
            <a:r>
              <a:rPr lang="en-US" sz="3200" spc="-35" dirty="0"/>
              <a:t>Trauma </a:t>
            </a:r>
            <a:r>
              <a:rPr lang="en-US" sz="3200" spc="-15" dirty="0"/>
              <a:t>is</a:t>
            </a:r>
            <a:r>
              <a:rPr lang="en-US" sz="3200" dirty="0"/>
              <a:t> </a:t>
            </a:r>
            <a:r>
              <a:rPr lang="en-US" sz="3200" spc="-5" dirty="0"/>
              <a:t>minimal.</a:t>
            </a:r>
            <a:endParaRPr lang="en-US" sz="3200" dirty="0"/>
          </a:p>
          <a:p>
            <a:pPr marL="307975" indent="-295910">
              <a:lnSpc>
                <a:spcPct val="100000"/>
              </a:lnSpc>
              <a:spcBef>
                <a:spcPts val="200"/>
              </a:spcBef>
              <a:buFont typeface="Arial"/>
              <a:buChar char="•"/>
              <a:tabLst>
                <a:tab pos="307975" algn="l"/>
                <a:tab pos="308610" algn="l"/>
              </a:tabLst>
            </a:pPr>
            <a:r>
              <a:rPr lang="en-US" sz="3200" spc="10" dirty="0"/>
              <a:t>No tissue </a:t>
            </a:r>
            <a:r>
              <a:rPr lang="en-US" sz="3200" dirty="0"/>
              <a:t>loss</a:t>
            </a:r>
            <a:r>
              <a:rPr lang="en-US" sz="3200" spc="-185" dirty="0"/>
              <a:t> </a:t>
            </a:r>
            <a:r>
              <a:rPr lang="en-US" sz="3200" dirty="0"/>
              <a:t>occurs.</a:t>
            </a:r>
          </a:p>
          <a:p>
            <a:pPr marL="307975" indent="-295910">
              <a:lnSpc>
                <a:spcPct val="100000"/>
              </a:lnSpc>
              <a:spcBef>
                <a:spcPts val="125"/>
              </a:spcBef>
              <a:buFont typeface="Arial"/>
              <a:buChar char="•"/>
              <a:tabLst>
                <a:tab pos="307975" algn="l"/>
                <a:tab pos="308610" algn="l"/>
              </a:tabLst>
            </a:pPr>
            <a:r>
              <a:rPr lang="en-US" sz="3200" spc="-10" dirty="0"/>
              <a:t>On</a:t>
            </a:r>
            <a:r>
              <a:rPr lang="en-US" sz="3200" spc="-5" dirty="0"/>
              <a:t> </a:t>
            </a:r>
            <a:r>
              <a:rPr lang="en-US" sz="3200" spc="5" dirty="0"/>
              <a:t>completion</a:t>
            </a:r>
            <a:r>
              <a:rPr lang="en-US" sz="3200" spc="-80" dirty="0"/>
              <a:t> </a:t>
            </a:r>
            <a:r>
              <a:rPr lang="en-US" sz="3200" dirty="0"/>
              <a:t>of closure,</a:t>
            </a:r>
            <a:r>
              <a:rPr lang="en-US" sz="3200" spc="-160" dirty="0"/>
              <a:t> </a:t>
            </a:r>
            <a:r>
              <a:rPr lang="en-US" sz="3200" spc="5" dirty="0"/>
              <a:t>no</a:t>
            </a:r>
            <a:r>
              <a:rPr lang="en-US" sz="3200" spc="-5" dirty="0"/>
              <a:t> dead </a:t>
            </a:r>
            <a:r>
              <a:rPr lang="en-US" sz="3200" spc="5" dirty="0"/>
              <a:t>space</a:t>
            </a:r>
            <a:r>
              <a:rPr lang="en-US" sz="3200" spc="-10" dirty="0"/>
              <a:t> </a:t>
            </a:r>
            <a:r>
              <a:rPr lang="en-US" sz="3200" spc="-5" dirty="0"/>
              <a:t>remains</a:t>
            </a:r>
            <a:r>
              <a:rPr lang="en-US" sz="3200" spc="-55" dirty="0"/>
              <a:t> </a:t>
            </a:r>
            <a:r>
              <a:rPr lang="en-US" sz="3200" spc="5" dirty="0"/>
              <a:t>to</a:t>
            </a:r>
            <a:r>
              <a:rPr lang="en-US" sz="3200" dirty="0"/>
              <a:t> </a:t>
            </a:r>
            <a:r>
              <a:rPr lang="en-US" sz="3200" spc="10" dirty="0"/>
              <a:t>become</a:t>
            </a:r>
            <a:r>
              <a:rPr lang="en-US" sz="3200" spc="-80" dirty="0"/>
              <a:t> </a:t>
            </a:r>
            <a:r>
              <a:rPr lang="en-US" sz="3200" dirty="0"/>
              <a:t>a</a:t>
            </a:r>
            <a:r>
              <a:rPr lang="en-US" sz="3200" spc="35" dirty="0"/>
              <a:t> </a:t>
            </a:r>
            <a:r>
              <a:rPr lang="en-US" sz="3200" dirty="0"/>
              <a:t>potential</a:t>
            </a:r>
            <a:r>
              <a:rPr lang="en-US" sz="3200" spc="-114" dirty="0"/>
              <a:t> </a:t>
            </a:r>
            <a:r>
              <a:rPr lang="en-US" sz="3200" dirty="0"/>
              <a:t>site</a:t>
            </a:r>
            <a:r>
              <a:rPr lang="en-US" sz="3200" spc="-85" dirty="0"/>
              <a:t> </a:t>
            </a:r>
            <a:r>
              <a:rPr lang="en-US" sz="3200" dirty="0"/>
              <a:t>of </a:t>
            </a:r>
            <a:r>
              <a:rPr lang="en-US" sz="3200" spc="-5" dirty="0"/>
              <a:t>infection.</a:t>
            </a:r>
            <a:endParaRPr lang="en-US" sz="3200" dirty="0"/>
          </a:p>
          <a:p>
            <a:pPr marL="241300" indent="-229235">
              <a:lnSpc>
                <a:spcPct val="100000"/>
              </a:lnSpc>
              <a:spcBef>
                <a:spcPts val="120"/>
              </a:spcBef>
              <a:buFont typeface="Arial"/>
              <a:buChar char="•"/>
              <a:tabLst>
                <a:tab pos="241935" algn="l"/>
              </a:tabLst>
            </a:pPr>
            <a:r>
              <a:rPr lang="en-US" sz="3200" spc="-20" dirty="0"/>
              <a:t>Drainage </a:t>
            </a:r>
            <a:r>
              <a:rPr lang="en-US" sz="3200" spc="-15" dirty="0"/>
              <a:t>is</a:t>
            </a:r>
            <a:r>
              <a:rPr lang="en-US" sz="3200" spc="95" dirty="0"/>
              <a:t> </a:t>
            </a:r>
            <a:r>
              <a:rPr lang="en-US" sz="3200" spc="-10" dirty="0"/>
              <a:t>minimal.</a:t>
            </a:r>
            <a:endParaRPr lang="en-US" sz="3200" dirty="0"/>
          </a:p>
          <a:p>
            <a:endParaRPr lang="en-US" sz="2800" dirty="0"/>
          </a:p>
        </p:txBody>
      </p:sp>
    </p:spTree>
    <p:extLst>
      <p:ext uri="{BB962C8B-B14F-4D97-AF65-F5344CB8AC3E}">
        <p14:creationId xmlns:p14="http://schemas.microsoft.com/office/powerpoint/2010/main" val="324806613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8019" y="0"/>
            <a:ext cx="1588770" cy="632460"/>
          </a:xfrm>
          <a:prstGeom prst="rect">
            <a:avLst/>
          </a:prstGeom>
        </p:spPr>
        <p:txBody>
          <a:bodyPr vert="horz" wrap="square" lIns="0" tIns="16510" rIns="0" bIns="0" rtlCol="0">
            <a:spAutoFit/>
          </a:bodyPr>
          <a:lstStyle/>
          <a:p>
            <a:pPr marL="12700">
              <a:lnSpc>
                <a:spcPct val="100000"/>
              </a:lnSpc>
              <a:spcBef>
                <a:spcPts val="130"/>
              </a:spcBef>
            </a:pPr>
            <a:r>
              <a:rPr spc="-20" dirty="0"/>
              <a:t>C</a:t>
            </a:r>
            <a:r>
              <a:rPr spc="30" dirty="0"/>
              <a:t>o</a:t>
            </a:r>
            <a:r>
              <a:rPr spc="-35" dirty="0"/>
              <a:t>n</a:t>
            </a:r>
            <a:r>
              <a:rPr spc="-15" dirty="0"/>
              <a:t>t</a:t>
            </a:r>
            <a:r>
              <a:rPr spc="-10" dirty="0"/>
              <a:t>----</a:t>
            </a:r>
          </a:p>
        </p:txBody>
      </p:sp>
      <p:sp>
        <p:nvSpPr>
          <p:cNvPr id="3" name="object 3"/>
          <p:cNvSpPr txBox="1"/>
          <p:nvPr/>
        </p:nvSpPr>
        <p:spPr>
          <a:xfrm>
            <a:off x="233997" y="686542"/>
            <a:ext cx="10707370" cy="5231560"/>
          </a:xfrm>
          <a:prstGeom prst="rect">
            <a:avLst/>
          </a:prstGeom>
        </p:spPr>
        <p:txBody>
          <a:bodyPr vert="horz" wrap="square" lIns="0" tIns="108585" rIns="0" bIns="0" rtlCol="0">
            <a:spAutoFit/>
          </a:bodyPr>
          <a:lstStyle/>
          <a:p>
            <a:pPr marL="38100">
              <a:lnSpc>
                <a:spcPct val="100000"/>
              </a:lnSpc>
              <a:spcBef>
                <a:spcPts val="855"/>
              </a:spcBef>
              <a:tabLst>
                <a:tab pos="266700" algn="l"/>
              </a:tabLst>
            </a:pPr>
            <a:r>
              <a:rPr lang="en-US" sz="3600" b="1" u="sng" spc="-10" dirty="0" smtClean="0">
                <a:cs typeface="Calibri"/>
              </a:rPr>
              <a:t>2. Healing by secondary</a:t>
            </a:r>
            <a:r>
              <a:rPr sz="3200" b="1" spc="330" baseline="24024" dirty="0" smtClean="0">
                <a:latin typeface="Calibri"/>
                <a:cs typeface="Calibri"/>
              </a:rPr>
              <a:t> </a:t>
            </a:r>
            <a:r>
              <a:rPr sz="3200" b="1" spc="15" dirty="0" smtClean="0">
                <a:latin typeface="Calibri"/>
                <a:cs typeface="Calibri"/>
              </a:rPr>
              <a:t>intention</a:t>
            </a:r>
            <a:endParaRPr lang="en-US" sz="3200" b="1" spc="15" dirty="0" smtClean="0">
              <a:latin typeface="Calibri"/>
              <a:cs typeface="Calibri"/>
            </a:endParaRPr>
          </a:p>
          <a:p>
            <a:pPr marL="38100">
              <a:lnSpc>
                <a:spcPct val="100000"/>
              </a:lnSpc>
              <a:spcBef>
                <a:spcPts val="855"/>
              </a:spcBef>
              <a:tabLst>
                <a:tab pos="266700" algn="l"/>
              </a:tabLst>
            </a:pPr>
            <a:endParaRPr sz="3200" dirty="0">
              <a:latin typeface="Calibri"/>
              <a:cs typeface="Calibri"/>
            </a:endParaRPr>
          </a:p>
          <a:p>
            <a:pPr marL="495300" indent="-457200">
              <a:lnSpc>
                <a:spcPct val="100000"/>
              </a:lnSpc>
              <a:spcBef>
                <a:spcPts val="755"/>
              </a:spcBef>
              <a:buFont typeface="Arial" panose="020B0604020202020204" pitchFamily="34" charset="0"/>
              <a:buChar char="•"/>
              <a:tabLst>
                <a:tab pos="2230120" algn="l"/>
              </a:tabLst>
            </a:pPr>
            <a:r>
              <a:rPr sz="3200" spc="-15" dirty="0">
                <a:latin typeface="Calibri"/>
                <a:cs typeface="Calibri"/>
              </a:rPr>
              <a:t>These</a:t>
            </a:r>
            <a:r>
              <a:rPr sz="3200" spc="170" dirty="0">
                <a:latin typeface="Calibri"/>
                <a:cs typeface="Calibri"/>
              </a:rPr>
              <a:t> </a:t>
            </a:r>
            <a:r>
              <a:rPr sz="3200" spc="-5" dirty="0">
                <a:latin typeface="Calibri"/>
                <a:cs typeface="Calibri"/>
              </a:rPr>
              <a:t>type</a:t>
            </a:r>
            <a:r>
              <a:rPr sz="3200" spc="100" dirty="0">
                <a:latin typeface="Calibri"/>
                <a:cs typeface="Calibri"/>
              </a:rPr>
              <a:t> </a:t>
            </a:r>
            <a:r>
              <a:rPr sz="3200" spc="25" dirty="0" smtClean="0">
                <a:latin typeface="Calibri"/>
                <a:cs typeface="Calibri"/>
              </a:rPr>
              <a:t>of</a:t>
            </a:r>
            <a:r>
              <a:rPr lang="en-US" sz="3200" spc="25" dirty="0" smtClean="0">
                <a:latin typeface="Calibri"/>
                <a:cs typeface="Calibri"/>
              </a:rPr>
              <a:t> </a:t>
            </a:r>
            <a:r>
              <a:rPr sz="3200" spc="-5" dirty="0" smtClean="0">
                <a:latin typeface="Calibri"/>
                <a:cs typeface="Calibri"/>
              </a:rPr>
              <a:t>wounds </a:t>
            </a:r>
            <a:r>
              <a:rPr sz="3200" spc="15" dirty="0">
                <a:latin typeface="Calibri"/>
                <a:cs typeface="Calibri"/>
              </a:rPr>
              <a:t>are </a:t>
            </a:r>
            <a:r>
              <a:rPr sz="3200" spc="-10" dirty="0">
                <a:latin typeface="Calibri"/>
                <a:cs typeface="Calibri"/>
              </a:rPr>
              <a:t>characterized </a:t>
            </a:r>
            <a:r>
              <a:rPr sz="3200" spc="-5" dirty="0">
                <a:latin typeface="Calibri"/>
                <a:cs typeface="Calibri"/>
              </a:rPr>
              <a:t>by </a:t>
            </a:r>
            <a:r>
              <a:rPr sz="3200" spc="-25" dirty="0">
                <a:latin typeface="Calibri"/>
                <a:cs typeface="Calibri"/>
              </a:rPr>
              <a:t>tissue </a:t>
            </a:r>
            <a:r>
              <a:rPr sz="3200" spc="-5" dirty="0">
                <a:latin typeface="Calibri"/>
                <a:cs typeface="Calibri"/>
              </a:rPr>
              <a:t>loss </a:t>
            </a:r>
            <a:r>
              <a:rPr sz="3200" spc="-20" dirty="0">
                <a:latin typeface="Calibri"/>
                <a:cs typeface="Calibri"/>
              </a:rPr>
              <a:t>with</a:t>
            </a:r>
            <a:r>
              <a:rPr sz="3200" spc="-345" dirty="0">
                <a:latin typeface="Calibri"/>
                <a:cs typeface="Calibri"/>
              </a:rPr>
              <a:t> </a:t>
            </a:r>
            <a:r>
              <a:rPr sz="3200" spc="20" dirty="0" smtClean="0">
                <a:latin typeface="Calibri"/>
                <a:cs typeface="Calibri"/>
              </a:rPr>
              <a:t>an</a:t>
            </a:r>
            <a:r>
              <a:rPr lang="en-US" sz="3200" dirty="0">
                <a:latin typeface="Calibri"/>
                <a:cs typeface="Calibri"/>
              </a:rPr>
              <a:t> </a:t>
            </a:r>
            <a:r>
              <a:rPr sz="3200" spc="-20" dirty="0" smtClean="0">
                <a:latin typeface="Calibri"/>
                <a:cs typeface="Calibri"/>
              </a:rPr>
              <a:t>inability  </a:t>
            </a:r>
            <a:r>
              <a:rPr sz="3200" spc="-10" dirty="0">
                <a:latin typeface="Calibri"/>
                <a:cs typeface="Calibri"/>
              </a:rPr>
              <a:t>to approximate  </a:t>
            </a:r>
            <a:r>
              <a:rPr sz="3200" spc="-5" dirty="0">
                <a:latin typeface="Calibri"/>
                <a:cs typeface="Calibri"/>
              </a:rPr>
              <a:t>wound </a:t>
            </a:r>
            <a:r>
              <a:rPr sz="3200" spc="-20" dirty="0">
                <a:latin typeface="Calibri"/>
                <a:cs typeface="Calibri"/>
              </a:rPr>
              <a:t>edges.</a:t>
            </a:r>
            <a:r>
              <a:rPr sz="3200" spc="-210" dirty="0">
                <a:latin typeface="Calibri"/>
                <a:cs typeface="Calibri"/>
              </a:rPr>
              <a:t> </a:t>
            </a:r>
            <a:endParaRPr lang="en-US" sz="3200" spc="-210" dirty="0" smtClean="0">
              <a:latin typeface="Calibri"/>
              <a:cs typeface="Calibri"/>
            </a:endParaRPr>
          </a:p>
          <a:p>
            <a:pPr marL="495300" indent="-457200">
              <a:lnSpc>
                <a:spcPct val="100000"/>
              </a:lnSpc>
              <a:spcBef>
                <a:spcPts val="755"/>
              </a:spcBef>
              <a:buFont typeface="Arial" panose="020B0604020202020204" pitchFamily="34" charset="0"/>
              <a:buChar char="•"/>
              <a:tabLst>
                <a:tab pos="2230120" algn="l"/>
              </a:tabLst>
            </a:pPr>
            <a:r>
              <a:rPr sz="3200" spc="-5" dirty="0" smtClean="0">
                <a:latin typeface="Calibri"/>
                <a:cs typeface="Calibri"/>
              </a:rPr>
              <a:t>The</a:t>
            </a:r>
            <a:r>
              <a:rPr sz="3200" spc="110" dirty="0" smtClean="0">
                <a:latin typeface="Calibri"/>
                <a:cs typeface="Calibri"/>
              </a:rPr>
              <a:t> </a:t>
            </a:r>
            <a:r>
              <a:rPr sz="3200" spc="-5" dirty="0">
                <a:latin typeface="Calibri"/>
                <a:cs typeface="Calibri"/>
              </a:rPr>
              <a:t>wound	</a:t>
            </a:r>
            <a:r>
              <a:rPr sz="3200" spc="-10" dirty="0">
                <a:latin typeface="Calibri"/>
                <a:cs typeface="Calibri"/>
              </a:rPr>
              <a:t>heals </a:t>
            </a:r>
            <a:r>
              <a:rPr sz="3200" spc="-5" dirty="0">
                <a:latin typeface="Calibri"/>
                <a:cs typeface="Calibri"/>
              </a:rPr>
              <a:t>from </a:t>
            </a:r>
            <a:r>
              <a:rPr sz="3200" spc="-15" dirty="0">
                <a:latin typeface="Calibri"/>
                <a:cs typeface="Calibri"/>
              </a:rPr>
              <a:t>the </a:t>
            </a:r>
            <a:r>
              <a:rPr sz="3200" spc="-25" dirty="0">
                <a:latin typeface="Calibri"/>
                <a:cs typeface="Calibri"/>
              </a:rPr>
              <a:t>inside  </a:t>
            </a:r>
            <a:r>
              <a:rPr sz="3200" spc="-30" dirty="0">
                <a:latin typeface="Calibri"/>
                <a:cs typeface="Calibri"/>
              </a:rPr>
              <a:t>t</a:t>
            </a:r>
            <a:r>
              <a:rPr sz="3200" spc="40" dirty="0">
                <a:latin typeface="Calibri"/>
                <a:cs typeface="Calibri"/>
              </a:rPr>
              <a:t>o</a:t>
            </a:r>
            <a:r>
              <a:rPr sz="3200" spc="-25" dirty="0">
                <a:latin typeface="Calibri"/>
                <a:cs typeface="Calibri"/>
              </a:rPr>
              <a:t>w</a:t>
            </a:r>
            <a:r>
              <a:rPr sz="3200" spc="25" dirty="0">
                <a:latin typeface="Calibri"/>
                <a:cs typeface="Calibri"/>
              </a:rPr>
              <a:t>a</a:t>
            </a:r>
            <a:r>
              <a:rPr sz="3200" spc="-65" dirty="0">
                <a:latin typeface="Calibri"/>
                <a:cs typeface="Calibri"/>
              </a:rPr>
              <a:t>r</a:t>
            </a:r>
            <a:r>
              <a:rPr sz="3200" spc="10" dirty="0">
                <a:latin typeface="Calibri"/>
                <a:cs typeface="Calibri"/>
              </a:rPr>
              <a:t>d</a:t>
            </a:r>
            <a:r>
              <a:rPr sz="3200" spc="15" dirty="0">
                <a:latin typeface="Calibri"/>
                <a:cs typeface="Calibri"/>
              </a:rPr>
              <a:t> </a:t>
            </a:r>
            <a:r>
              <a:rPr sz="3200" spc="-25" dirty="0">
                <a:latin typeface="Calibri"/>
                <a:cs typeface="Calibri"/>
              </a:rPr>
              <a:t>th</a:t>
            </a:r>
            <a:r>
              <a:rPr sz="3200" spc="10" dirty="0">
                <a:latin typeface="Calibri"/>
                <a:cs typeface="Calibri"/>
              </a:rPr>
              <a:t>e</a:t>
            </a:r>
            <a:r>
              <a:rPr sz="3200" spc="190" dirty="0">
                <a:latin typeface="Calibri"/>
                <a:cs typeface="Calibri"/>
              </a:rPr>
              <a:t> </a:t>
            </a:r>
            <a:r>
              <a:rPr sz="3200" spc="40" dirty="0">
                <a:latin typeface="Calibri"/>
                <a:cs typeface="Calibri"/>
              </a:rPr>
              <a:t>o</a:t>
            </a:r>
            <a:r>
              <a:rPr sz="3200" spc="-25" dirty="0">
                <a:latin typeface="Calibri"/>
                <a:cs typeface="Calibri"/>
              </a:rPr>
              <a:t>ute</a:t>
            </a:r>
            <a:r>
              <a:rPr sz="3200" spc="5" dirty="0">
                <a:latin typeface="Calibri"/>
                <a:cs typeface="Calibri"/>
              </a:rPr>
              <a:t>r</a:t>
            </a:r>
            <a:r>
              <a:rPr sz="3200" spc="55" dirty="0">
                <a:latin typeface="Calibri"/>
                <a:cs typeface="Calibri"/>
              </a:rPr>
              <a:t> </a:t>
            </a:r>
            <a:r>
              <a:rPr sz="3200" spc="-30" dirty="0">
                <a:latin typeface="Calibri"/>
                <a:cs typeface="Calibri"/>
              </a:rPr>
              <a:t>s</a:t>
            </a:r>
            <a:r>
              <a:rPr sz="3200" spc="-25" dirty="0">
                <a:latin typeface="Calibri"/>
                <a:cs typeface="Calibri"/>
              </a:rPr>
              <a:t>u</a:t>
            </a:r>
            <a:r>
              <a:rPr sz="3200" spc="5" dirty="0">
                <a:latin typeface="Calibri"/>
                <a:cs typeface="Calibri"/>
              </a:rPr>
              <a:t>r</a:t>
            </a:r>
            <a:r>
              <a:rPr sz="3200" spc="-90" dirty="0">
                <a:latin typeface="Calibri"/>
                <a:cs typeface="Calibri"/>
              </a:rPr>
              <a:t>f</a:t>
            </a:r>
            <a:r>
              <a:rPr sz="3200" spc="25" dirty="0">
                <a:latin typeface="Calibri"/>
                <a:cs typeface="Calibri"/>
              </a:rPr>
              <a:t>a</a:t>
            </a:r>
            <a:r>
              <a:rPr sz="3200" spc="30" dirty="0">
                <a:latin typeface="Calibri"/>
                <a:cs typeface="Calibri"/>
              </a:rPr>
              <a:t>c</a:t>
            </a:r>
            <a:r>
              <a:rPr sz="3200" spc="-5" dirty="0">
                <a:latin typeface="Calibri"/>
                <a:cs typeface="Calibri"/>
              </a:rPr>
              <a:t>e</a:t>
            </a:r>
            <a:r>
              <a:rPr sz="3200" spc="5" dirty="0" smtClean="0">
                <a:latin typeface="Calibri"/>
                <a:cs typeface="Calibri"/>
              </a:rPr>
              <a:t>.</a:t>
            </a:r>
            <a:endParaRPr lang="en-US" sz="3200" spc="5" dirty="0" smtClean="0">
              <a:latin typeface="Calibri"/>
              <a:cs typeface="Calibri"/>
            </a:endParaRPr>
          </a:p>
          <a:p>
            <a:pPr marL="495300" indent="-457200">
              <a:lnSpc>
                <a:spcPct val="100000"/>
              </a:lnSpc>
              <a:spcBef>
                <a:spcPts val="755"/>
              </a:spcBef>
              <a:buFont typeface="Arial" panose="020B0604020202020204" pitchFamily="34" charset="0"/>
              <a:buChar char="•"/>
              <a:tabLst>
                <a:tab pos="2230120" algn="l"/>
              </a:tabLst>
            </a:pPr>
            <a:r>
              <a:rPr sz="3200" spc="-20" dirty="0" smtClean="0">
                <a:latin typeface="Calibri"/>
                <a:cs typeface="Calibri"/>
              </a:rPr>
              <a:t>I</a:t>
            </a:r>
            <a:r>
              <a:rPr sz="3200" spc="10" dirty="0" smtClean="0">
                <a:latin typeface="Calibri"/>
                <a:cs typeface="Calibri"/>
              </a:rPr>
              <a:t>n</a:t>
            </a:r>
            <a:r>
              <a:rPr sz="3200" spc="90" dirty="0" smtClean="0">
                <a:latin typeface="Calibri"/>
                <a:cs typeface="Calibri"/>
              </a:rPr>
              <a:t> </a:t>
            </a:r>
            <a:r>
              <a:rPr sz="3200" spc="-35" dirty="0">
                <a:latin typeface="Calibri"/>
                <a:cs typeface="Calibri"/>
              </a:rPr>
              <a:t>i</a:t>
            </a:r>
            <a:r>
              <a:rPr sz="3200" spc="-25" dirty="0">
                <a:latin typeface="Calibri"/>
                <a:cs typeface="Calibri"/>
              </a:rPr>
              <a:t>n</a:t>
            </a:r>
            <a:r>
              <a:rPr sz="3200" spc="-95" dirty="0">
                <a:latin typeface="Calibri"/>
                <a:cs typeface="Calibri"/>
              </a:rPr>
              <a:t>f</a:t>
            </a:r>
            <a:r>
              <a:rPr sz="3200" spc="-20" dirty="0">
                <a:latin typeface="Calibri"/>
                <a:cs typeface="Calibri"/>
              </a:rPr>
              <a:t>e</a:t>
            </a:r>
            <a:r>
              <a:rPr sz="3200" spc="35" dirty="0">
                <a:latin typeface="Calibri"/>
                <a:cs typeface="Calibri"/>
              </a:rPr>
              <a:t>c</a:t>
            </a:r>
            <a:r>
              <a:rPr sz="3200" spc="-20" dirty="0">
                <a:latin typeface="Calibri"/>
                <a:cs typeface="Calibri"/>
              </a:rPr>
              <a:t>te</a:t>
            </a:r>
            <a:r>
              <a:rPr sz="3200" spc="10" dirty="0">
                <a:latin typeface="Calibri"/>
                <a:cs typeface="Calibri"/>
              </a:rPr>
              <a:t>d</a:t>
            </a:r>
            <a:r>
              <a:rPr sz="3200" spc="170" dirty="0">
                <a:latin typeface="Calibri"/>
                <a:cs typeface="Calibri"/>
              </a:rPr>
              <a:t> </a:t>
            </a:r>
            <a:r>
              <a:rPr sz="3200" spc="-20" dirty="0">
                <a:latin typeface="Calibri"/>
                <a:cs typeface="Calibri"/>
              </a:rPr>
              <a:t>w</a:t>
            </a:r>
            <a:r>
              <a:rPr sz="3200" spc="45" dirty="0">
                <a:latin typeface="Calibri"/>
                <a:cs typeface="Calibri"/>
              </a:rPr>
              <a:t>o</a:t>
            </a:r>
            <a:r>
              <a:rPr sz="3200" spc="-25" dirty="0">
                <a:latin typeface="Calibri"/>
                <a:cs typeface="Calibri"/>
              </a:rPr>
              <a:t>und</a:t>
            </a:r>
            <a:r>
              <a:rPr sz="3200" spc="10" dirty="0">
                <a:latin typeface="Calibri"/>
                <a:cs typeface="Calibri"/>
              </a:rPr>
              <a:t>s</a:t>
            </a:r>
            <a:r>
              <a:rPr sz="3200" spc="165" dirty="0">
                <a:latin typeface="Calibri"/>
                <a:cs typeface="Calibri"/>
              </a:rPr>
              <a:t> </a:t>
            </a:r>
            <a:r>
              <a:rPr sz="3200" spc="-25" dirty="0">
                <a:latin typeface="Calibri"/>
                <a:cs typeface="Calibri"/>
              </a:rPr>
              <a:t>th</a:t>
            </a:r>
            <a:r>
              <a:rPr sz="3200" spc="-35" dirty="0">
                <a:latin typeface="Calibri"/>
                <a:cs typeface="Calibri"/>
              </a:rPr>
              <a:t>i</a:t>
            </a:r>
            <a:r>
              <a:rPr sz="3200" spc="10" dirty="0">
                <a:latin typeface="Calibri"/>
                <a:cs typeface="Calibri"/>
              </a:rPr>
              <a:t>s</a:t>
            </a:r>
            <a:r>
              <a:rPr sz="3200" spc="165" dirty="0">
                <a:latin typeface="Calibri"/>
                <a:cs typeface="Calibri"/>
              </a:rPr>
              <a:t> </a:t>
            </a:r>
            <a:r>
              <a:rPr sz="3200" spc="-25" dirty="0">
                <a:latin typeface="Calibri"/>
                <a:cs typeface="Calibri"/>
              </a:rPr>
              <a:t>p</a:t>
            </a:r>
            <a:r>
              <a:rPr sz="3200" spc="-65" dirty="0">
                <a:latin typeface="Calibri"/>
                <a:cs typeface="Calibri"/>
              </a:rPr>
              <a:t>r</a:t>
            </a:r>
            <a:r>
              <a:rPr sz="3200" spc="45" dirty="0">
                <a:latin typeface="Calibri"/>
                <a:cs typeface="Calibri"/>
              </a:rPr>
              <a:t>o</a:t>
            </a:r>
            <a:r>
              <a:rPr sz="3200" spc="35" dirty="0">
                <a:latin typeface="Calibri"/>
                <a:cs typeface="Calibri"/>
              </a:rPr>
              <a:t>c</a:t>
            </a:r>
            <a:r>
              <a:rPr sz="3200" spc="-20" dirty="0">
                <a:latin typeface="Calibri"/>
                <a:cs typeface="Calibri"/>
              </a:rPr>
              <a:t>e</a:t>
            </a:r>
            <a:r>
              <a:rPr sz="3200" spc="-25" dirty="0">
                <a:latin typeface="Calibri"/>
                <a:cs typeface="Calibri"/>
              </a:rPr>
              <a:t>s</a:t>
            </a:r>
            <a:r>
              <a:rPr sz="3200" spc="10" dirty="0">
                <a:latin typeface="Calibri"/>
                <a:cs typeface="Calibri"/>
              </a:rPr>
              <a:t>s</a:t>
            </a:r>
            <a:r>
              <a:rPr sz="3200" spc="165" dirty="0">
                <a:latin typeface="Calibri"/>
                <a:cs typeface="Calibri"/>
              </a:rPr>
              <a:t> </a:t>
            </a:r>
            <a:r>
              <a:rPr sz="3200" spc="25" dirty="0" smtClean="0">
                <a:latin typeface="Calibri"/>
                <a:cs typeface="Calibri"/>
              </a:rPr>
              <a:t>a</a:t>
            </a:r>
            <a:r>
              <a:rPr sz="3200" spc="-35" dirty="0" smtClean="0">
                <a:latin typeface="Calibri"/>
                <a:cs typeface="Calibri"/>
              </a:rPr>
              <a:t>ll</a:t>
            </a:r>
            <a:r>
              <a:rPr sz="3200" spc="45" dirty="0" smtClean="0">
                <a:latin typeface="Calibri"/>
                <a:cs typeface="Calibri"/>
              </a:rPr>
              <a:t>o</a:t>
            </a:r>
            <a:r>
              <a:rPr sz="3200" spc="-20" dirty="0" smtClean="0">
                <a:latin typeface="Calibri"/>
                <a:cs typeface="Calibri"/>
              </a:rPr>
              <a:t>w</a:t>
            </a:r>
            <a:r>
              <a:rPr sz="3200" spc="10" dirty="0" smtClean="0">
                <a:latin typeface="Calibri"/>
                <a:cs typeface="Calibri"/>
              </a:rPr>
              <a:t>s</a:t>
            </a:r>
            <a:r>
              <a:rPr lang="en-US" sz="3200" dirty="0">
                <a:latin typeface="Calibri"/>
                <a:cs typeface="Calibri"/>
              </a:rPr>
              <a:t> </a:t>
            </a:r>
            <a:r>
              <a:rPr sz="3200" spc="30" dirty="0" smtClean="0">
                <a:latin typeface="Calibri"/>
                <a:cs typeface="Calibri"/>
              </a:rPr>
              <a:t>c</a:t>
            </a:r>
            <a:r>
              <a:rPr sz="3200" spc="-35" dirty="0" smtClean="0">
                <a:latin typeface="Calibri"/>
                <a:cs typeface="Calibri"/>
              </a:rPr>
              <a:t>l</a:t>
            </a:r>
            <a:r>
              <a:rPr sz="3200" spc="-25" dirty="0" smtClean="0">
                <a:latin typeface="Calibri"/>
                <a:cs typeface="Calibri"/>
              </a:rPr>
              <a:t>e</a:t>
            </a:r>
            <a:r>
              <a:rPr sz="3200" spc="25" dirty="0" smtClean="0">
                <a:latin typeface="Calibri"/>
                <a:cs typeface="Calibri"/>
              </a:rPr>
              <a:t>a</a:t>
            </a:r>
            <a:r>
              <a:rPr sz="3200" spc="-25" dirty="0" smtClean="0">
                <a:latin typeface="Calibri"/>
                <a:cs typeface="Calibri"/>
              </a:rPr>
              <a:t>n</a:t>
            </a:r>
            <a:r>
              <a:rPr sz="3200" spc="-35" dirty="0" smtClean="0">
                <a:latin typeface="Calibri"/>
                <a:cs typeface="Calibri"/>
              </a:rPr>
              <a:t>i</a:t>
            </a:r>
            <a:r>
              <a:rPr sz="3200" spc="-25" dirty="0" smtClean="0">
                <a:latin typeface="Calibri"/>
                <a:cs typeface="Calibri"/>
              </a:rPr>
              <a:t>n</a:t>
            </a:r>
            <a:r>
              <a:rPr sz="3200" spc="5" dirty="0" smtClean="0">
                <a:latin typeface="Calibri"/>
                <a:cs typeface="Calibri"/>
              </a:rPr>
              <a:t>g  </a:t>
            </a:r>
            <a:r>
              <a:rPr sz="3200" spc="5" dirty="0">
                <a:latin typeface="Calibri"/>
                <a:cs typeface="Calibri"/>
              </a:rPr>
              <a:t>and </a:t>
            </a:r>
            <a:r>
              <a:rPr sz="3200" spc="-10" dirty="0">
                <a:latin typeface="Calibri"/>
                <a:cs typeface="Calibri"/>
              </a:rPr>
              <a:t>dressing</a:t>
            </a:r>
            <a:r>
              <a:rPr sz="3200" spc="-10" dirty="0" smtClean="0">
                <a:latin typeface="Calibri"/>
                <a:cs typeface="Calibri"/>
              </a:rPr>
              <a:t>.</a:t>
            </a:r>
            <a:r>
              <a:rPr lang="en-US" sz="3200" spc="-10" dirty="0" smtClean="0">
                <a:latin typeface="Calibri"/>
                <a:cs typeface="Calibri"/>
              </a:rPr>
              <a:t> </a:t>
            </a:r>
          </a:p>
          <a:p>
            <a:pPr marL="495300" indent="-457200">
              <a:lnSpc>
                <a:spcPct val="100000"/>
              </a:lnSpc>
              <a:spcBef>
                <a:spcPts val="755"/>
              </a:spcBef>
              <a:buFont typeface="Arial" panose="020B0604020202020204" pitchFamily="34" charset="0"/>
              <a:buChar char="•"/>
              <a:tabLst>
                <a:tab pos="2230120" algn="l"/>
              </a:tabLst>
            </a:pPr>
            <a:r>
              <a:rPr sz="3200" spc="-10" dirty="0" smtClean="0">
                <a:latin typeface="Calibri"/>
                <a:cs typeface="Calibri"/>
              </a:rPr>
              <a:t>Healing </a:t>
            </a:r>
            <a:r>
              <a:rPr lang="en-US" sz="3200" spc="-10" dirty="0" smtClean="0">
                <a:latin typeface="Calibri"/>
                <a:cs typeface="Calibri"/>
              </a:rPr>
              <a:t>is </a:t>
            </a:r>
            <a:r>
              <a:rPr sz="3200" spc="-5" dirty="0" smtClean="0">
                <a:latin typeface="Calibri"/>
                <a:cs typeface="Calibri"/>
              </a:rPr>
              <a:t>by </a:t>
            </a:r>
            <a:r>
              <a:rPr sz="3200" spc="-10" dirty="0">
                <a:latin typeface="Calibri"/>
                <a:cs typeface="Calibri"/>
              </a:rPr>
              <a:t>granulation </a:t>
            </a:r>
            <a:r>
              <a:rPr sz="3200" spc="5" dirty="0">
                <a:latin typeface="Calibri"/>
                <a:cs typeface="Calibri"/>
              </a:rPr>
              <a:t>and </a:t>
            </a:r>
            <a:r>
              <a:rPr sz="3200" spc="-10" dirty="0">
                <a:latin typeface="Calibri"/>
                <a:cs typeface="Calibri"/>
              </a:rPr>
              <a:t>eventually there </a:t>
            </a:r>
            <a:r>
              <a:rPr sz="3200" spc="-15" dirty="0">
                <a:latin typeface="Calibri"/>
                <a:cs typeface="Calibri"/>
              </a:rPr>
              <a:t>is </a:t>
            </a:r>
            <a:r>
              <a:rPr sz="3200" dirty="0">
                <a:latin typeface="Calibri"/>
                <a:cs typeface="Calibri"/>
              </a:rPr>
              <a:t>scarring </a:t>
            </a:r>
            <a:r>
              <a:rPr sz="3200" dirty="0" smtClean="0">
                <a:latin typeface="Calibri"/>
                <a:cs typeface="Calibri"/>
              </a:rPr>
              <a:t>.</a:t>
            </a:r>
            <a:endParaRPr lang="en-US" sz="3200" dirty="0" smtClean="0">
              <a:latin typeface="Calibri"/>
              <a:cs typeface="Calibri"/>
            </a:endParaRPr>
          </a:p>
          <a:p>
            <a:pPr marL="495300" indent="-457200">
              <a:lnSpc>
                <a:spcPct val="100000"/>
              </a:lnSpc>
              <a:spcBef>
                <a:spcPts val="755"/>
              </a:spcBef>
              <a:buFont typeface="Arial" panose="020B0604020202020204" pitchFamily="34" charset="0"/>
              <a:buChar char="•"/>
              <a:tabLst>
                <a:tab pos="2230120" algn="l"/>
              </a:tabLst>
            </a:pPr>
            <a:r>
              <a:rPr sz="3200" dirty="0" smtClean="0">
                <a:latin typeface="Calibri"/>
                <a:cs typeface="Calibri"/>
              </a:rPr>
              <a:t> </a:t>
            </a:r>
            <a:r>
              <a:rPr sz="3200" spc="-15" dirty="0">
                <a:latin typeface="Calibri"/>
                <a:cs typeface="Calibri"/>
              </a:rPr>
              <a:t>These  </a:t>
            </a:r>
            <a:r>
              <a:rPr sz="3200" spc="-5" dirty="0">
                <a:latin typeface="Calibri"/>
                <a:cs typeface="Calibri"/>
              </a:rPr>
              <a:t>type </a:t>
            </a:r>
            <a:r>
              <a:rPr sz="3200" spc="25" dirty="0">
                <a:latin typeface="Calibri"/>
                <a:cs typeface="Calibri"/>
              </a:rPr>
              <a:t>of</a:t>
            </a:r>
            <a:r>
              <a:rPr sz="3200" spc="-180" dirty="0">
                <a:latin typeface="Calibri"/>
                <a:cs typeface="Calibri"/>
              </a:rPr>
              <a:t> </a:t>
            </a:r>
            <a:r>
              <a:rPr sz="3200" spc="-5" dirty="0">
                <a:latin typeface="Calibri"/>
                <a:cs typeface="Calibri"/>
              </a:rPr>
              <a:t>wounds</a:t>
            </a:r>
            <a:r>
              <a:rPr sz="3200" spc="170" dirty="0">
                <a:latin typeface="Calibri"/>
                <a:cs typeface="Calibri"/>
              </a:rPr>
              <a:t> </a:t>
            </a:r>
            <a:r>
              <a:rPr sz="3200" spc="-15" dirty="0" smtClean="0">
                <a:latin typeface="Calibri"/>
                <a:cs typeface="Calibri"/>
              </a:rPr>
              <a:t>include</a:t>
            </a:r>
            <a:r>
              <a:rPr lang="en-US" sz="3200" spc="-15" dirty="0" smtClean="0">
                <a:latin typeface="Calibri"/>
                <a:cs typeface="Calibri"/>
              </a:rPr>
              <a:t> </a:t>
            </a:r>
            <a:r>
              <a:rPr sz="3200" spc="-10" dirty="0" smtClean="0">
                <a:latin typeface="Calibri"/>
                <a:cs typeface="Calibri"/>
              </a:rPr>
              <a:t>chronic </a:t>
            </a:r>
            <a:r>
              <a:rPr sz="3200" spc="5" dirty="0">
                <a:latin typeface="Calibri"/>
                <a:cs typeface="Calibri"/>
              </a:rPr>
              <a:t>, </a:t>
            </a:r>
            <a:r>
              <a:rPr lang="en-US" sz="3200" spc="-10" dirty="0" smtClean="0">
                <a:latin typeface="Calibri"/>
                <a:cs typeface="Calibri"/>
              </a:rPr>
              <a:t>septic</a:t>
            </a:r>
            <a:r>
              <a:rPr sz="3200" spc="-10" dirty="0" smtClean="0">
                <a:latin typeface="Calibri"/>
                <a:cs typeface="Calibri"/>
              </a:rPr>
              <a:t> </a:t>
            </a:r>
            <a:r>
              <a:rPr sz="3200" spc="5" dirty="0">
                <a:latin typeface="Calibri"/>
                <a:cs typeface="Calibri"/>
              </a:rPr>
              <a:t>and </a:t>
            </a:r>
            <a:r>
              <a:rPr sz="3200" spc="-10" dirty="0">
                <a:latin typeface="Calibri"/>
                <a:cs typeface="Calibri"/>
              </a:rPr>
              <a:t>traumatic  </a:t>
            </a:r>
            <a:r>
              <a:rPr sz="3200" spc="-5" dirty="0" smtClean="0">
                <a:latin typeface="Calibri"/>
                <a:cs typeface="Calibri"/>
              </a:rPr>
              <a:t>wounds</a:t>
            </a:r>
            <a:endParaRPr sz="3200" dirty="0">
              <a:latin typeface="Calibri"/>
              <a:cs typeface="Calibri"/>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609600"/>
            <a:ext cx="11197590" cy="4873129"/>
          </a:xfrm>
        </p:spPr>
        <p:txBody>
          <a:bodyPr/>
          <a:lstStyle/>
          <a:p>
            <a:pPr marL="38100">
              <a:lnSpc>
                <a:spcPct val="100000"/>
              </a:lnSpc>
              <a:spcBef>
                <a:spcPts val="755"/>
              </a:spcBef>
              <a:tabLst>
                <a:tab pos="266700" algn="l"/>
              </a:tabLst>
            </a:pPr>
            <a:r>
              <a:rPr lang="en-US" sz="3200" b="1" u="sng" spc="-10" dirty="0" smtClean="0"/>
              <a:t>3. Healing </a:t>
            </a:r>
            <a:r>
              <a:rPr lang="en-US" sz="3200" b="1" u="sng" spc="-10" dirty="0"/>
              <a:t>by tertiary </a:t>
            </a:r>
            <a:r>
              <a:rPr lang="en-US" sz="3200" b="1" spc="15" dirty="0" smtClean="0"/>
              <a:t>intention</a:t>
            </a:r>
          </a:p>
          <a:p>
            <a:pPr marL="38100">
              <a:lnSpc>
                <a:spcPct val="100000"/>
              </a:lnSpc>
              <a:spcBef>
                <a:spcPts val="755"/>
              </a:spcBef>
              <a:tabLst>
                <a:tab pos="266700" algn="l"/>
              </a:tabLst>
            </a:pPr>
            <a:endParaRPr lang="en-US" sz="3200" dirty="0"/>
          </a:p>
          <a:p>
            <a:pPr marL="495300" marR="874394" indent="-457200">
              <a:lnSpc>
                <a:spcPts val="4060"/>
              </a:lnSpc>
              <a:spcBef>
                <a:spcPts val="185"/>
              </a:spcBef>
              <a:buFont typeface="Arial" panose="020B0604020202020204" pitchFamily="34" charset="0"/>
              <a:buChar char="•"/>
            </a:pPr>
            <a:r>
              <a:rPr lang="en-US" sz="3200" spc="5" dirty="0" smtClean="0"/>
              <a:t>Occurs </a:t>
            </a:r>
            <a:r>
              <a:rPr lang="en-US" sz="3200" spc="-15" dirty="0"/>
              <a:t>when </a:t>
            </a:r>
            <a:r>
              <a:rPr lang="en-US" sz="3200" spc="-5" dirty="0"/>
              <a:t>approximation </a:t>
            </a:r>
            <a:r>
              <a:rPr lang="en-US" sz="3200" spc="25" dirty="0"/>
              <a:t>of </a:t>
            </a:r>
            <a:r>
              <a:rPr lang="en-US" sz="3200" dirty="0"/>
              <a:t>wound </a:t>
            </a:r>
            <a:r>
              <a:rPr lang="en-US" sz="3200" spc="-15" dirty="0"/>
              <a:t>edges is intentionally delayed  </a:t>
            </a:r>
            <a:r>
              <a:rPr lang="en-US" sz="3200" spc="-5" dirty="0"/>
              <a:t>by </a:t>
            </a:r>
            <a:r>
              <a:rPr lang="en-US" sz="3200" spc="15" dirty="0"/>
              <a:t>3 </a:t>
            </a:r>
            <a:r>
              <a:rPr lang="en-US" sz="3200" spc="25" dirty="0"/>
              <a:t>or </a:t>
            </a:r>
            <a:r>
              <a:rPr lang="en-US" sz="3200" spc="30" dirty="0"/>
              <a:t>more </a:t>
            </a:r>
            <a:r>
              <a:rPr lang="en-US" sz="3200" spc="-10" dirty="0"/>
              <a:t>days </a:t>
            </a:r>
            <a:r>
              <a:rPr lang="en-US" sz="3200" spc="-5" dirty="0"/>
              <a:t>after </a:t>
            </a:r>
            <a:r>
              <a:rPr lang="en-US" sz="3200" spc="-10" dirty="0"/>
              <a:t>injury </a:t>
            </a:r>
            <a:r>
              <a:rPr lang="en-US" sz="3200" spc="25" dirty="0"/>
              <a:t>or </a:t>
            </a:r>
            <a:r>
              <a:rPr lang="en-US" sz="3200" spc="-30" dirty="0"/>
              <a:t>surgery. </a:t>
            </a:r>
            <a:endParaRPr lang="en-US" sz="3200" spc="-30" dirty="0" smtClean="0"/>
          </a:p>
          <a:p>
            <a:pPr marL="495300" marR="874394" indent="-457200">
              <a:lnSpc>
                <a:spcPts val="4060"/>
              </a:lnSpc>
              <a:spcBef>
                <a:spcPts val="185"/>
              </a:spcBef>
              <a:buFont typeface="Arial" panose="020B0604020202020204" pitchFamily="34" charset="0"/>
              <a:buChar char="•"/>
            </a:pPr>
            <a:r>
              <a:rPr lang="en-US" sz="3200" spc="-10" dirty="0" smtClean="0"/>
              <a:t>This </a:t>
            </a:r>
            <a:r>
              <a:rPr lang="en-US" sz="3200" spc="5" dirty="0"/>
              <a:t>could </a:t>
            </a:r>
            <a:r>
              <a:rPr lang="en-US" sz="3200" spc="-5" dirty="0"/>
              <a:t>be </a:t>
            </a:r>
            <a:r>
              <a:rPr lang="en-US" sz="3200" spc="-10" dirty="0"/>
              <a:t>due </a:t>
            </a:r>
            <a:r>
              <a:rPr lang="en-US" sz="3200" spc="-5" dirty="0"/>
              <a:t>to</a:t>
            </a:r>
            <a:r>
              <a:rPr lang="en-US" sz="3200" spc="320" dirty="0"/>
              <a:t> </a:t>
            </a:r>
            <a:r>
              <a:rPr lang="en-US" sz="3200" spc="-10" dirty="0" smtClean="0"/>
              <a:t>heavy</a:t>
            </a:r>
            <a:r>
              <a:rPr lang="en-US" sz="3200" dirty="0" smtClean="0"/>
              <a:t> </a:t>
            </a:r>
            <a:r>
              <a:rPr lang="en-US" sz="3200" spc="5" dirty="0" smtClean="0"/>
              <a:t>contamination </a:t>
            </a:r>
            <a:r>
              <a:rPr lang="en-US" sz="3200" spc="25" dirty="0"/>
              <a:t>of </a:t>
            </a:r>
            <a:r>
              <a:rPr lang="en-US" sz="3200" spc="-5" dirty="0"/>
              <a:t>wound </a:t>
            </a:r>
            <a:r>
              <a:rPr lang="en-US" sz="3200" spc="25" dirty="0"/>
              <a:t>or </a:t>
            </a:r>
            <a:r>
              <a:rPr lang="en-US" sz="3200" dirty="0"/>
              <a:t>condition </a:t>
            </a:r>
            <a:r>
              <a:rPr lang="en-US" sz="3200" spc="25" dirty="0"/>
              <a:t>of </a:t>
            </a:r>
            <a:r>
              <a:rPr lang="en-US" sz="3200" spc="-15" dirty="0"/>
              <a:t>patient. </a:t>
            </a:r>
            <a:endParaRPr lang="en-US" sz="3200" spc="-15" dirty="0" smtClean="0"/>
          </a:p>
          <a:p>
            <a:pPr marL="495300" marR="874394" indent="-457200">
              <a:lnSpc>
                <a:spcPts val="4060"/>
              </a:lnSpc>
              <a:spcBef>
                <a:spcPts val="185"/>
              </a:spcBef>
              <a:buFont typeface="Arial" panose="020B0604020202020204" pitchFamily="34" charset="0"/>
              <a:buChar char="•"/>
            </a:pPr>
            <a:r>
              <a:rPr lang="en-US" sz="3200" spc="-30" dirty="0" smtClean="0"/>
              <a:t>Debridement </a:t>
            </a:r>
            <a:r>
              <a:rPr lang="en-US" sz="3200" dirty="0"/>
              <a:t>may</a:t>
            </a:r>
            <a:r>
              <a:rPr lang="en-US" sz="3200" spc="-285" dirty="0"/>
              <a:t> </a:t>
            </a:r>
            <a:r>
              <a:rPr lang="en-US" sz="3200" spc="-5" dirty="0" smtClean="0"/>
              <a:t>be</a:t>
            </a:r>
            <a:r>
              <a:rPr lang="en-US" sz="3200" dirty="0" smtClean="0"/>
              <a:t> done </a:t>
            </a:r>
            <a:r>
              <a:rPr lang="en-US" sz="3200" spc="-15" dirty="0"/>
              <a:t>then </a:t>
            </a:r>
            <a:r>
              <a:rPr lang="en-US" sz="3200" spc="-5" dirty="0"/>
              <a:t>wound </a:t>
            </a:r>
            <a:r>
              <a:rPr lang="en-US" sz="3200" dirty="0"/>
              <a:t>closed</a:t>
            </a:r>
            <a:r>
              <a:rPr lang="en-US" sz="3200" spc="525" dirty="0"/>
              <a:t> </a:t>
            </a:r>
            <a:r>
              <a:rPr lang="en-US" sz="3200" spc="-10" dirty="0"/>
              <a:t>later</a:t>
            </a:r>
            <a:endParaRPr lang="en-US" sz="3200" dirty="0"/>
          </a:p>
          <a:p>
            <a:endParaRPr lang="en-US" sz="3200" dirty="0"/>
          </a:p>
        </p:txBody>
      </p:sp>
    </p:spTree>
    <p:extLst>
      <p:ext uri="{BB962C8B-B14F-4D97-AF65-F5344CB8AC3E}">
        <p14:creationId xmlns:p14="http://schemas.microsoft.com/office/powerpoint/2010/main" val="7885840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9567" y="167322"/>
            <a:ext cx="11541125" cy="5568832"/>
          </a:xfrm>
          <a:prstGeom prst="rect">
            <a:avLst/>
          </a:prstGeom>
        </p:spPr>
        <p:txBody>
          <a:bodyPr vert="horz" wrap="square" lIns="0" tIns="15875" rIns="0" bIns="0" rtlCol="0">
            <a:spAutoFit/>
          </a:bodyPr>
          <a:lstStyle/>
          <a:p>
            <a:pPr marL="12700">
              <a:lnSpc>
                <a:spcPct val="100000"/>
              </a:lnSpc>
              <a:spcBef>
                <a:spcPts val="125"/>
              </a:spcBef>
            </a:pPr>
            <a:r>
              <a:rPr sz="4000" b="1" u="sng" spc="15" dirty="0">
                <a:latin typeface="Calibri"/>
                <a:cs typeface="Calibri"/>
              </a:rPr>
              <a:t>Phases </a:t>
            </a:r>
            <a:r>
              <a:rPr sz="4000" b="1" u="sng" spc="10" dirty="0">
                <a:latin typeface="Calibri"/>
                <a:cs typeface="Calibri"/>
              </a:rPr>
              <a:t>of </a:t>
            </a:r>
            <a:r>
              <a:rPr sz="4000" b="1" u="sng" spc="20" dirty="0">
                <a:latin typeface="Calibri"/>
                <a:cs typeface="Calibri"/>
              </a:rPr>
              <a:t>wound</a:t>
            </a:r>
            <a:r>
              <a:rPr sz="4000" b="1" u="sng" spc="15" dirty="0">
                <a:latin typeface="Calibri"/>
                <a:cs typeface="Calibri"/>
              </a:rPr>
              <a:t> </a:t>
            </a:r>
            <a:r>
              <a:rPr sz="4000" b="1" u="sng" spc="5" dirty="0" smtClean="0">
                <a:latin typeface="Calibri"/>
                <a:cs typeface="Calibri"/>
              </a:rPr>
              <a:t>healing</a:t>
            </a:r>
            <a:endParaRPr lang="en-US" sz="4000" b="1" u="sng" spc="5" dirty="0" smtClean="0">
              <a:latin typeface="Calibri"/>
              <a:cs typeface="Calibri"/>
            </a:endParaRPr>
          </a:p>
          <a:p>
            <a:pPr marL="12700">
              <a:lnSpc>
                <a:spcPct val="100000"/>
              </a:lnSpc>
              <a:spcBef>
                <a:spcPts val="125"/>
              </a:spcBef>
            </a:pPr>
            <a:endParaRPr sz="3200" dirty="0">
              <a:latin typeface="Calibri"/>
              <a:cs typeface="Calibri"/>
            </a:endParaRPr>
          </a:p>
          <a:p>
            <a:pPr marL="584200" indent="-571500">
              <a:lnSpc>
                <a:spcPct val="100000"/>
              </a:lnSpc>
              <a:spcBef>
                <a:spcPts val="5"/>
              </a:spcBef>
              <a:buFont typeface="+mj-lt"/>
              <a:buAutoNum type="romanLcPeriod"/>
              <a:tabLst>
                <a:tab pos="241300" algn="l"/>
              </a:tabLst>
            </a:pPr>
            <a:r>
              <a:rPr sz="3200" b="1" dirty="0" smtClean="0">
                <a:latin typeface="Calibri"/>
                <a:cs typeface="Calibri"/>
              </a:rPr>
              <a:t>Hemostasis</a:t>
            </a:r>
            <a:r>
              <a:rPr sz="3200" dirty="0" smtClean="0">
                <a:latin typeface="Calibri"/>
                <a:cs typeface="Calibri"/>
              </a:rPr>
              <a:t> </a:t>
            </a:r>
            <a:r>
              <a:rPr sz="3200" spc="10" dirty="0">
                <a:latin typeface="Calibri"/>
                <a:cs typeface="Calibri"/>
              </a:rPr>
              <a:t>– </a:t>
            </a:r>
            <a:r>
              <a:rPr sz="3200" dirty="0">
                <a:latin typeface="Calibri"/>
                <a:cs typeface="Calibri"/>
              </a:rPr>
              <a:t>Contraction </a:t>
            </a:r>
            <a:r>
              <a:rPr sz="3200" spc="25" dirty="0">
                <a:latin typeface="Calibri"/>
                <a:cs typeface="Calibri"/>
              </a:rPr>
              <a:t>of </a:t>
            </a:r>
            <a:r>
              <a:rPr sz="3200" spc="-5" dirty="0">
                <a:latin typeface="Calibri"/>
                <a:cs typeface="Calibri"/>
              </a:rPr>
              <a:t>carpillaries to </a:t>
            </a:r>
            <a:r>
              <a:rPr sz="3200" dirty="0">
                <a:latin typeface="Calibri"/>
                <a:cs typeface="Calibri"/>
              </a:rPr>
              <a:t>stop </a:t>
            </a:r>
            <a:r>
              <a:rPr sz="3200" spc="-10" dirty="0">
                <a:latin typeface="Calibri"/>
                <a:cs typeface="Calibri"/>
              </a:rPr>
              <a:t>the</a:t>
            </a:r>
            <a:r>
              <a:rPr sz="3200" spc="15" dirty="0">
                <a:latin typeface="Calibri"/>
                <a:cs typeface="Calibri"/>
              </a:rPr>
              <a:t> </a:t>
            </a:r>
            <a:r>
              <a:rPr sz="3200" spc="-20" dirty="0" smtClean="0">
                <a:latin typeface="Calibri"/>
                <a:cs typeface="Calibri"/>
              </a:rPr>
              <a:t>bleeding</a:t>
            </a:r>
            <a:endParaRPr lang="en-US" sz="3200" spc="-20" dirty="0" smtClean="0">
              <a:latin typeface="Calibri"/>
              <a:cs typeface="Calibri"/>
            </a:endParaRPr>
          </a:p>
          <a:p>
            <a:pPr marL="584200" indent="-571500">
              <a:lnSpc>
                <a:spcPct val="100000"/>
              </a:lnSpc>
              <a:spcBef>
                <a:spcPts val="5"/>
              </a:spcBef>
              <a:buFont typeface="+mj-lt"/>
              <a:buAutoNum type="romanLcPeriod"/>
              <a:tabLst>
                <a:tab pos="241300" algn="l"/>
              </a:tabLst>
            </a:pPr>
            <a:endParaRPr lang="en-US" sz="3200" dirty="0">
              <a:latin typeface="Calibri"/>
              <a:cs typeface="Calibri"/>
            </a:endParaRPr>
          </a:p>
          <a:p>
            <a:pPr marL="584200" indent="-571500">
              <a:lnSpc>
                <a:spcPct val="100000"/>
              </a:lnSpc>
              <a:spcBef>
                <a:spcPts val="5"/>
              </a:spcBef>
              <a:buFont typeface="+mj-lt"/>
              <a:buAutoNum type="romanLcPeriod"/>
              <a:tabLst>
                <a:tab pos="241300" algn="l"/>
              </a:tabLst>
            </a:pPr>
            <a:r>
              <a:rPr sz="3200" b="1" spc="5" dirty="0" smtClean="0">
                <a:latin typeface="Calibri"/>
                <a:cs typeface="Calibri"/>
              </a:rPr>
              <a:t>Inflammatory</a:t>
            </a:r>
            <a:r>
              <a:rPr sz="3200" spc="5" dirty="0" smtClean="0">
                <a:latin typeface="Calibri"/>
                <a:cs typeface="Calibri"/>
              </a:rPr>
              <a:t>(Reactive </a:t>
            </a:r>
            <a:r>
              <a:rPr sz="3200" spc="5" dirty="0">
                <a:latin typeface="Calibri"/>
                <a:cs typeface="Calibri"/>
              </a:rPr>
              <a:t>) </a:t>
            </a:r>
            <a:r>
              <a:rPr sz="3200" spc="10" dirty="0">
                <a:latin typeface="Calibri"/>
                <a:cs typeface="Calibri"/>
              </a:rPr>
              <a:t>– </a:t>
            </a:r>
            <a:r>
              <a:rPr sz="3200" spc="15" dirty="0">
                <a:latin typeface="Calibri"/>
                <a:cs typeface="Calibri"/>
              </a:rPr>
              <a:t>A </a:t>
            </a:r>
            <a:r>
              <a:rPr sz="3200" b="1" spc="-5" dirty="0">
                <a:latin typeface="Calibri"/>
                <a:cs typeface="Calibri"/>
              </a:rPr>
              <a:t>vascular </a:t>
            </a:r>
            <a:r>
              <a:rPr sz="3200" spc="5" dirty="0">
                <a:latin typeface="Calibri"/>
                <a:cs typeface="Calibri"/>
              </a:rPr>
              <a:t>and </a:t>
            </a:r>
            <a:r>
              <a:rPr sz="3200" b="1" dirty="0">
                <a:latin typeface="Calibri"/>
                <a:cs typeface="Calibri"/>
              </a:rPr>
              <a:t>cellular </a:t>
            </a:r>
            <a:r>
              <a:rPr sz="3200" spc="-10" dirty="0">
                <a:latin typeface="Calibri"/>
                <a:cs typeface="Calibri"/>
              </a:rPr>
              <a:t>response to </a:t>
            </a:r>
            <a:r>
              <a:rPr sz="3200" spc="-15" dirty="0">
                <a:latin typeface="Calibri"/>
                <a:cs typeface="Calibri"/>
              </a:rPr>
              <a:t>dispose </a:t>
            </a:r>
            <a:r>
              <a:rPr sz="3200" spc="10" dirty="0">
                <a:latin typeface="Calibri"/>
                <a:cs typeface="Calibri"/>
              </a:rPr>
              <a:t>off  </a:t>
            </a:r>
            <a:r>
              <a:rPr sz="3200" dirty="0">
                <a:latin typeface="Calibri"/>
                <a:cs typeface="Calibri"/>
              </a:rPr>
              <a:t>bacteria, </a:t>
            </a:r>
            <a:r>
              <a:rPr sz="3200" spc="-15" dirty="0">
                <a:latin typeface="Calibri"/>
                <a:cs typeface="Calibri"/>
              </a:rPr>
              <a:t>foreign </a:t>
            </a:r>
            <a:r>
              <a:rPr sz="3200" spc="5" dirty="0">
                <a:latin typeface="Calibri"/>
                <a:cs typeface="Calibri"/>
              </a:rPr>
              <a:t>material and </a:t>
            </a:r>
            <a:r>
              <a:rPr sz="3200" dirty="0">
                <a:latin typeface="Calibri"/>
                <a:cs typeface="Calibri"/>
              </a:rPr>
              <a:t>dead </a:t>
            </a:r>
            <a:r>
              <a:rPr sz="3200" spc="-25" dirty="0">
                <a:latin typeface="Calibri"/>
                <a:cs typeface="Calibri"/>
              </a:rPr>
              <a:t>tissue. </a:t>
            </a:r>
            <a:r>
              <a:rPr sz="3200" spc="210" dirty="0">
                <a:latin typeface="Calibri"/>
                <a:cs typeface="Calibri"/>
              </a:rPr>
              <a:t> </a:t>
            </a:r>
            <a:endParaRPr lang="en-US" sz="3200" spc="210" dirty="0" smtClean="0">
              <a:latin typeface="Calibri"/>
              <a:cs typeface="Calibri"/>
            </a:endParaRPr>
          </a:p>
          <a:p>
            <a:pPr marL="584200" indent="-571500">
              <a:lnSpc>
                <a:spcPct val="100000"/>
              </a:lnSpc>
              <a:spcBef>
                <a:spcPts val="5"/>
              </a:spcBef>
              <a:buFont typeface="Wingdings" panose="05000000000000000000" pitchFamily="2" charset="2"/>
              <a:buChar char="ü"/>
              <a:tabLst>
                <a:tab pos="241300" algn="l"/>
              </a:tabLst>
            </a:pPr>
            <a:r>
              <a:rPr sz="3200" spc="5" dirty="0" smtClean="0">
                <a:latin typeface="Calibri"/>
                <a:cs typeface="Calibri"/>
              </a:rPr>
              <a:t>Leukocytes</a:t>
            </a:r>
            <a:r>
              <a:rPr sz="3200" spc="110" dirty="0" smtClean="0">
                <a:latin typeface="Calibri"/>
                <a:cs typeface="Calibri"/>
              </a:rPr>
              <a:t> </a:t>
            </a:r>
            <a:r>
              <a:rPr sz="3200" spc="5" dirty="0" smtClean="0">
                <a:latin typeface="Calibri"/>
                <a:cs typeface="Calibri"/>
              </a:rPr>
              <a:t>(</a:t>
            </a:r>
            <a:r>
              <a:rPr sz="3200" spc="-15" dirty="0" smtClean="0">
                <a:latin typeface="Calibri"/>
                <a:cs typeface="Calibri"/>
              </a:rPr>
              <a:t>N</a:t>
            </a:r>
            <a:r>
              <a:rPr lang="en-US" sz="3200" spc="-15" dirty="0" smtClean="0">
                <a:latin typeface="Calibri"/>
                <a:cs typeface="Calibri"/>
              </a:rPr>
              <a:t>e</a:t>
            </a:r>
            <a:r>
              <a:rPr sz="3200" spc="-15" dirty="0" smtClean="0">
                <a:latin typeface="Calibri"/>
                <a:cs typeface="Calibri"/>
              </a:rPr>
              <a:t>utrophils</a:t>
            </a:r>
            <a:r>
              <a:rPr sz="3200" spc="-15" dirty="0">
                <a:latin typeface="Calibri"/>
                <a:cs typeface="Calibri"/>
              </a:rPr>
              <a:t>,  </a:t>
            </a:r>
            <a:r>
              <a:rPr sz="3200" spc="15" dirty="0">
                <a:latin typeface="Calibri"/>
                <a:cs typeface="Calibri"/>
              </a:rPr>
              <a:t>Monocytes </a:t>
            </a:r>
            <a:r>
              <a:rPr sz="3200" spc="5" dirty="0">
                <a:latin typeface="Calibri"/>
                <a:cs typeface="Calibri"/>
              </a:rPr>
              <a:t>and </a:t>
            </a:r>
            <a:r>
              <a:rPr sz="3200" dirty="0">
                <a:latin typeface="Calibri"/>
                <a:cs typeface="Calibri"/>
              </a:rPr>
              <a:t>macrophages) </a:t>
            </a:r>
            <a:r>
              <a:rPr sz="3200" spc="-5" dirty="0">
                <a:latin typeface="Calibri"/>
                <a:cs typeface="Calibri"/>
              </a:rPr>
              <a:t>increase </a:t>
            </a:r>
            <a:r>
              <a:rPr sz="3200" spc="-10" dirty="0">
                <a:latin typeface="Calibri"/>
                <a:cs typeface="Calibri"/>
              </a:rPr>
              <a:t>in </a:t>
            </a:r>
            <a:r>
              <a:rPr sz="3200" spc="-5" dirty="0">
                <a:latin typeface="Calibri"/>
                <a:cs typeface="Calibri"/>
              </a:rPr>
              <a:t>number </a:t>
            </a:r>
            <a:r>
              <a:rPr sz="3200" spc="-10" dirty="0">
                <a:latin typeface="Calibri"/>
                <a:cs typeface="Calibri"/>
              </a:rPr>
              <a:t>to </a:t>
            </a:r>
            <a:r>
              <a:rPr sz="3200" spc="-20" dirty="0">
                <a:latin typeface="Calibri"/>
                <a:cs typeface="Calibri"/>
              </a:rPr>
              <a:t>fight </a:t>
            </a:r>
            <a:r>
              <a:rPr sz="3200" spc="-5" dirty="0">
                <a:latin typeface="Calibri"/>
                <a:cs typeface="Calibri"/>
              </a:rPr>
              <a:t>bacteria </a:t>
            </a:r>
            <a:r>
              <a:rPr sz="3200" spc="-10" dirty="0">
                <a:latin typeface="Calibri"/>
                <a:cs typeface="Calibri"/>
              </a:rPr>
              <a:t>in </a:t>
            </a:r>
            <a:r>
              <a:rPr sz="3200" spc="-15" dirty="0">
                <a:latin typeface="Calibri"/>
                <a:cs typeface="Calibri"/>
              </a:rPr>
              <a:t>the  </a:t>
            </a:r>
            <a:r>
              <a:rPr sz="3200" dirty="0">
                <a:latin typeface="Calibri"/>
                <a:cs typeface="Calibri"/>
              </a:rPr>
              <a:t>wound </a:t>
            </a:r>
            <a:r>
              <a:rPr sz="3200" spc="5" dirty="0">
                <a:latin typeface="Calibri"/>
                <a:cs typeface="Calibri"/>
              </a:rPr>
              <a:t>area and </a:t>
            </a:r>
            <a:r>
              <a:rPr sz="3200" spc="-5" dirty="0">
                <a:latin typeface="Calibri"/>
                <a:cs typeface="Calibri"/>
              </a:rPr>
              <a:t>by </a:t>
            </a:r>
            <a:r>
              <a:rPr sz="3200" spc="5" dirty="0" smtClean="0">
                <a:latin typeface="Calibri"/>
                <a:cs typeface="Calibri"/>
              </a:rPr>
              <a:t>phagocytosis</a:t>
            </a:r>
            <a:r>
              <a:rPr lang="en-US" sz="3200" spc="5" dirty="0" smtClean="0">
                <a:latin typeface="Calibri"/>
                <a:cs typeface="Calibri"/>
              </a:rPr>
              <a:t>,</a:t>
            </a:r>
            <a:r>
              <a:rPr sz="3200" spc="5" dirty="0" smtClean="0">
                <a:latin typeface="Calibri"/>
                <a:cs typeface="Calibri"/>
              </a:rPr>
              <a:t> </a:t>
            </a:r>
            <a:r>
              <a:rPr sz="3200" spc="-15" dirty="0">
                <a:latin typeface="Calibri"/>
                <a:cs typeface="Calibri"/>
              </a:rPr>
              <a:t>help </a:t>
            </a:r>
            <a:r>
              <a:rPr sz="3200" spc="-5" dirty="0">
                <a:latin typeface="Calibri"/>
                <a:cs typeface="Calibri"/>
              </a:rPr>
              <a:t>to </a:t>
            </a:r>
            <a:r>
              <a:rPr sz="3200" spc="20" dirty="0">
                <a:latin typeface="Calibri"/>
                <a:cs typeface="Calibri"/>
              </a:rPr>
              <a:t>remove </a:t>
            </a:r>
            <a:r>
              <a:rPr sz="3200" spc="5" dirty="0">
                <a:latin typeface="Calibri"/>
                <a:cs typeface="Calibri"/>
              </a:rPr>
              <a:t>damaged </a:t>
            </a:r>
            <a:r>
              <a:rPr sz="3200" spc="-25" dirty="0">
                <a:latin typeface="Calibri"/>
                <a:cs typeface="Calibri"/>
              </a:rPr>
              <a:t>tissues, </a:t>
            </a:r>
            <a:r>
              <a:rPr sz="3200" spc="5" dirty="0">
                <a:latin typeface="Calibri"/>
                <a:cs typeface="Calibri"/>
              </a:rPr>
              <a:t>and </a:t>
            </a:r>
            <a:r>
              <a:rPr sz="3200" spc="-15" dirty="0">
                <a:latin typeface="Calibri"/>
                <a:cs typeface="Calibri"/>
              </a:rPr>
              <a:t>foreign  </a:t>
            </a:r>
            <a:r>
              <a:rPr sz="3200" spc="-10" dirty="0">
                <a:latin typeface="Calibri"/>
                <a:cs typeface="Calibri"/>
              </a:rPr>
              <a:t>bodies</a:t>
            </a:r>
            <a:r>
              <a:rPr sz="3200" spc="-10" dirty="0" smtClean="0">
                <a:latin typeface="Calibri"/>
                <a:cs typeface="Calibri"/>
              </a:rPr>
              <a:t>.</a:t>
            </a:r>
            <a:endParaRPr lang="en-US" sz="3200" spc="-10" dirty="0" smtClean="0">
              <a:latin typeface="Calibri"/>
              <a:cs typeface="Calibri"/>
            </a:endParaRPr>
          </a:p>
          <a:p>
            <a:pPr marL="584200" indent="-571500">
              <a:lnSpc>
                <a:spcPct val="100000"/>
              </a:lnSpc>
              <a:spcBef>
                <a:spcPts val="5"/>
              </a:spcBef>
              <a:buFont typeface="Wingdings" panose="05000000000000000000" pitchFamily="2" charset="2"/>
              <a:buChar char="ü"/>
              <a:tabLst>
                <a:tab pos="241300" algn="l"/>
              </a:tabLst>
            </a:pPr>
            <a:r>
              <a:rPr sz="3200" spc="-10" dirty="0" smtClean="0">
                <a:latin typeface="Calibri"/>
                <a:cs typeface="Calibri"/>
              </a:rPr>
              <a:t> </a:t>
            </a:r>
            <a:r>
              <a:rPr sz="3200" dirty="0">
                <a:latin typeface="Calibri"/>
                <a:cs typeface="Calibri"/>
              </a:rPr>
              <a:t>There </a:t>
            </a:r>
            <a:r>
              <a:rPr sz="3200" spc="-15" dirty="0">
                <a:latin typeface="Calibri"/>
                <a:cs typeface="Calibri"/>
              </a:rPr>
              <a:t>is </a:t>
            </a:r>
            <a:r>
              <a:rPr sz="3200" spc="-5" dirty="0">
                <a:latin typeface="Calibri"/>
                <a:cs typeface="Calibri"/>
              </a:rPr>
              <a:t>also </a:t>
            </a:r>
            <a:r>
              <a:rPr sz="3200" spc="20" dirty="0">
                <a:latin typeface="Calibri"/>
                <a:cs typeface="Calibri"/>
              </a:rPr>
              <a:t>an </a:t>
            </a:r>
            <a:r>
              <a:rPr sz="3200" dirty="0">
                <a:latin typeface="Calibri"/>
                <a:cs typeface="Calibri"/>
              </a:rPr>
              <a:t>increase </a:t>
            </a:r>
            <a:r>
              <a:rPr sz="3200" spc="-10" dirty="0">
                <a:latin typeface="Calibri"/>
                <a:cs typeface="Calibri"/>
              </a:rPr>
              <a:t>in </a:t>
            </a:r>
            <a:r>
              <a:rPr sz="3200" spc="-35" dirty="0" smtClean="0">
                <a:latin typeface="Calibri"/>
                <a:cs typeface="Calibri"/>
              </a:rPr>
              <a:t>plat</a:t>
            </a:r>
            <a:r>
              <a:rPr lang="en-US" sz="3200" spc="-35" dirty="0" smtClean="0">
                <a:latin typeface="Calibri"/>
                <a:cs typeface="Calibri"/>
              </a:rPr>
              <a:t>e</a:t>
            </a:r>
            <a:r>
              <a:rPr sz="3200" spc="-35" dirty="0" smtClean="0">
                <a:latin typeface="Calibri"/>
                <a:cs typeface="Calibri"/>
              </a:rPr>
              <a:t>lets.</a:t>
            </a:r>
            <a:r>
              <a:rPr lang="en-US" sz="3200" spc="-35" dirty="0" smtClean="0">
                <a:latin typeface="Calibri"/>
                <a:cs typeface="Calibri"/>
              </a:rPr>
              <a:t>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57200"/>
            <a:ext cx="11197590" cy="5416868"/>
          </a:xfrm>
        </p:spPr>
        <p:txBody>
          <a:bodyPr/>
          <a:lstStyle/>
          <a:p>
            <a:pPr marL="12700">
              <a:lnSpc>
                <a:spcPct val="100000"/>
              </a:lnSpc>
              <a:spcBef>
                <a:spcPts val="5"/>
              </a:spcBef>
              <a:tabLst>
                <a:tab pos="241300" algn="l"/>
              </a:tabLst>
            </a:pPr>
            <a:r>
              <a:rPr lang="en-US" sz="3200" b="1" spc="-35" dirty="0" err="1" smtClean="0"/>
              <a:t>Cont</a:t>
            </a:r>
            <a:r>
              <a:rPr lang="en-US" sz="3200" b="1" spc="-35" dirty="0" smtClean="0"/>
              <a:t>,.</a:t>
            </a:r>
          </a:p>
          <a:p>
            <a:pPr marL="12700">
              <a:lnSpc>
                <a:spcPct val="100000"/>
              </a:lnSpc>
              <a:spcBef>
                <a:spcPts val="5"/>
              </a:spcBef>
              <a:tabLst>
                <a:tab pos="241300" algn="l"/>
              </a:tabLst>
            </a:pPr>
            <a:endParaRPr lang="en-US" sz="3200" spc="-35" dirty="0" smtClean="0"/>
          </a:p>
          <a:p>
            <a:pPr marL="584200" indent="-571500">
              <a:lnSpc>
                <a:spcPct val="100000"/>
              </a:lnSpc>
              <a:spcBef>
                <a:spcPts val="5"/>
              </a:spcBef>
              <a:buFont typeface="Wingdings" panose="05000000000000000000" pitchFamily="2" charset="2"/>
              <a:buChar char="ü"/>
              <a:tabLst>
                <a:tab pos="241300" algn="l"/>
              </a:tabLst>
            </a:pPr>
            <a:r>
              <a:rPr lang="en-US" sz="3200" spc="-35" dirty="0" smtClean="0"/>
              <a:t>The </a:t>
            </a:r>
            <a:r>
              <a:rPr lang="en-US" sz="3200" spc="-5" dirty="0"/>
              <a:t>vascular response </a:t>
            </a:r>
            <a:r>
              <a:rPr lang="en-US" sz="3200" spc="-15" dirty="0"/>
              <a:t>is </a:t>
            </a:r>
            <a:r>
              <a:rPr lang="en-US" sz="3200" spc="5" dirty="0"/>
              <a:t>about  </a:t>
            </a:r>
            <a:r>
              <a:rPr lang="en-US" sz="3200" spc="-5" dirty="0"/>
              <a:t>dilatation </a:t>
            </a:r>
            <a:r>
              <a:rPr lang="en-US" sz="3200" spc="25" dirty="0"/>
              <a:t>of </a:t>
            </a:r>
            <a:r>
              <a:rPr lang="en-US" sz="3200" spc="10" dirty="0"/>
              <a:t>blood </a:t>
            </a:r>
            <a:r>
              <a:rPr lang="en-US" sz="3200" spc="-15" dirty="0"/>
              <a:t>vessels </a:t>
            </a:r>
            <a:r>
              <a:rPr lang="en-US" sz="3200" spc="-5" dirty="0"/>
              <a:t>to </a:t>
            </a:r>
            <a:r>
              <a:rPr lang="en-US" sz="3200" spc="5" dirty="0"/>
              <a:t>allow </a:t>
            </a:r>
            <a:r>
              <a:rPr lang="en-US" sz="3200" spc="-10" dirty="0" err="1"/>
              <a:t>permability</a:t>
            </a:r>
            <a:r>
              <a:rPr lang="en-US" sz="3200" spc="-10" dirty="0"/>
              <a:t> </a:t>
            </a:r>
            <a:r>
              <a:rPr lang="en-US" sz="3200" spc="25" dirty="0"/>
              <a:t>of </a:t>
            </a:r>
            <a:r>
              <a:rPr lang="en-US" sz="3200" spc="-15" dirty="0"/>
              <a:t>exudate for </a:t>
            </a:r>
            <a:r>
              <a:rPr lang="en-US" sz="3200" spc="-20" dirty="0"/>
              <a:t>supply </a:t>
            </a:r>
            <a:r>
              <a:rPr lang="en-US" sz="3200" spc="25" dirty="0"/>
              <a:t>of </a:t>
            </a:r>
            <a:r>
              <a:rPr lang="en-US" sz="3200" spc="30" dirty="0"/>
              <a:t>more  </a:t>
            </a:r>
            <a:r>
              <a:rPr lang="en-US" sz="3200" spc="5" dirty="0"/>
              <a:t>oxygen, plasma </a:t>
            </a:r>
            <a:r>
              <a:rPr lang="en-US" sz="3200" spc="-15" dirty="0"/>
              <a:t>proteins </a:t>
            </a:r>
            <a:r>
              <a:rPr lang="en-US" sz="3200" spc="5" dirty="0"/>
              <a:t>and </a:t>
            </a:r>
            <a:r>
              <a:rPr lang="en-US" sz="3200" spc="-15" dirty="0" err="1"/>
              <a:t>bradykinins</a:t>
            </a:r>
            <a:r>
              <a:rPr lang="en-US" sz="3200" spc="-15" dirty="0"/>
              <a:t> for healing </a:t>
            </a:r>
            <a:r>
              <a:rPr lang="en-US" sz="3200" spc="-10" dirty="0"/>
              <a:t>process. This </a:t>
            </a:r>
            <a:r>
              <a:rPr lang="en-US" sz="3200" dirty="0"/>
              <a:t>causes</a:t>
            </a:r>
            <a:r>
              <a:rPr lang="en-US" sz="3200" spc="-10" dirty="0"/>
              <a:t>  </a:t>
            </a:r>
            <a:r>
              <a:rPr lang="en-US" sz="3200" spc="-5" dirty="0"/>
              <a:t>redness, local </a:t>
            </a:r>
            <a:r>
              <a:rPr lang="en-US" sz="3200" spc="5" dirty="0"/>
              <a:t>warmth, and</a:t>
            </a:r>
            <a:r>
              <a:rPr lang="en-US" sz="3200" spc="-260" dirty="0"/>
              <a:t> </a:t>
            </a:r>
            <a:r>
              <a:rPr lang="en-US" sz="3200" spc="-25" dirty="0"/>
              <a:t>swelling.</a:t>
            </a:r>
            <a:endParaRPr lang="en-US" sz="3200" dirty="0"/>
          </a:p>
          <a:p>
            <a:pPr marL="584200" indent="-571500">
              <a:lnSpc>
                <a:spcPct val="100000"/>
              </a:lnSpc>
              <a:spcBef>
                <a:spcPts val="5"/>
              </a:spcBef>
              <a:buFont typeface="Wingdings" panose="05000000000000000000" pitchFamily="2" charset="2"/>
              <a:buChar char="ü"/>
              <a:tabLst>
                <a:tab pos="241300" algn="l"/>
              </a:tabLst>
            </a:pPr>
            <a:r>
              <a:rPr lang="en-US" sz="3200" dirty="0"/>
              <a:t>The </a:t>
            </a:r>
            <a:r>
              <a:rPr lang="en-US" sz="3200" spc="-5" dirty="0"/>
              <a:t>damaged </a:t>
            </a:r>
            <a:r>
              <a:rPr lang="en-US" sz="3200" spc="-20" dirty="0"/>
              <a:t>tissue </a:t>
            </a:r>
            <a:r>
              <a:rPr lang="en-US" sz="3200" spc="-15" dirty="0"/>
              <a:t>is </a:t>
            </a:r>
            <a:r>
              <a:rPr lang="en-US" sz="3200" spc="-20" dirty="0"/>
              <a:t>glued </a:t>
            </a:r>
            <a:r>
              <a:rPr lang="en-US" sz="3200" spc="-10" dirty="0"/>
              <a:t>together </a:t>
            </a:r>
            <a:r>
              <a:rPr lang="en-US" sz="3200" spc="-5" dirty="0"/>
              <a:t>by </a:t>
            </a:r>
            <a:r>
              <a:rPr lang="en-US" sz="3200" spc="-20" dirty="0"/>
              <a:t>strands </a:t>
            </a:r>
            <a:r>
              <a:rPr lang="en-US" sz="3200" spc="25" dirty="0"/>
              <a:t>of </a:t>
            </a:r>
            <a:r>
              <a:rPr lang="en-US" sz="3200" spc="-15" dirty="0"/>
              <a:t>fibrin</a:t>
            </a:r>
            <a:r>
              <a:rPr lang="en-US" sz="3200" spc="180" dirty="0"/>
              <a:t> </a:t>
            </a:r>
            <a:r>
              <a:rPr lang="en-US" sz="3200" spc="5" dirty="0"/>
              <a:t>and </a:t>
            </a:r>
            <a:r>
              <a:rPr lang="en-US" sz="3200" spc="10" dirty="0"/>
              <a:t>a</a:t>
            </a:r>
            <a:r>
              <a:rPr lang="en-US" sz="3200" dirty="0"/>
              <a:t> </a:t>
            </a:r>
            <a:r>
              <a:rPr lang="en-US" sz="3200" spc="-20" dirty="0"/>
              <a:t>thin </a:t>
            </a:r>
            <a:r>
              <a:rPr lang="en-US" sz="3200" spc="-15" dirty="0"/>
              <a:t>layer </a:t>
            </a:r>
            <a:r>
              <a:rPr lang="en-US" sz="3200" spc="25" dirty="0"/>
              <a:t>of </a:t>
            </a:r>
            <a:r>
              <a:rPr lang="en-US" sz="3200" spc="-15" dirty="0"/>
              <a:t>clotted </a:t>
            </a:r>
            <a:r>
              <a:rPr lang="en-US" sz="3200" dirty="0"/>
              <a:t>blood, </a:t>
            </a:r>
            <a:r>
              <a:rPr lang="en-US" sz="3200" spc="-5" dirty="0"/>
              <a:t>forming </a:t>
            </a:r>
            <a:r>
              <a:rPr lang="en-US" sz="3200" spc="10" dirty="0"/>
              <a:t>a </a:t>
            </a:r>
            <a:r>
              <a:rPr lang="en-US" sz="3200" dirty="0"/>
              <a:t>scab. </a:t>
            </a:r>
            <a:r>
              <a:rPr lang="en-US" sz="3200" spc="5" dirty="0"/>
              <a:t>Plasma </a:t>
            </a:r>
            <a:r>
              <a:rPr lang="en-US" sz="3200" spc="-20" dirty="0"/>
              <a:t>seeps </a:t>
            </a:r>
            <a:r>
              <a:rPr lang="en-US" sz="3200" spc="-5" dirty="0"/>
              <a:t>to </a:t>
            </a:r>
            <a:r>
              <a:rPr lang="en-US" sz="3200" spc="-10" dirty="0"/>
              <a:t>the surface  to </a:t>
            </a:r>
            <a:r>
              <a:rPr lang="en-US" sz="3200" spc="-5" dirty="0"/>
              <a:t>form </a:t>
            </a:r>
            <a:r>
              <a:rPr lang="en-US" sz="3200" spc="10" dirty="0"/>
              <a:t>a </a:t>
            </a:r>
            <a:r>
              <a:rPr lang="en-US" sz="3200" spc="-50" dirty="0"/>
              <a:t>dry, </a:t>
            </a:r>
            <a:r>
              <a:rPr lang="en-US" sz="3200" spc="-10" dirty="0"/>
              <a:t>protective </a:t>
            </a:r>
            <a:r>
              <a:rPr lang="en-US" sz="3200" spc="-5" dirty="0"/>
              <a:t>crust. </a:t>
            </a:r>
            <a:r>
              <a:rPr lang="en-US" sz="3200" spc="-10" dirty="0"/>
              <a:t>This </a:t>
            </a:r>
            <a:r>
              <a:rPr lang="en-US" sz="3200" spc="-5" dirty="0"/>
              <a:t>seal </a:t>
            </a:r>
            <a:r>
              <a:rPr lang="en-US" sz="3200" spc="-20" dirty="0"/>
              <a:t>helps </a:t>
            </a:r>
            <a:r>
              <a:rPr lang="en-US" sz="3200" spc="-10" dirty="0"/>
              <a:t>to </a:t>
            </a:r>
            <a:r>
              <a:rPr lang="en-US" sz="3200" spc="-5" dirty="0"/>
              <a:t>prevent </a:t>
            </a:r>
            <a:r>
              <a:rPr lang="en-US" sz="3200" spc="-20" dirty="0"/>
              <a:t>fluid </a:t>
            </a:r>
            <a:r>
              <a:rPr lang="en-US" sz="3200" spc="-5" dirty="0"/>
              <a:t>loss </a:t>
            </a:r>
            <a:r>
              <a:rPr lang="en-US" sz="3200" spc="5" dirty="0"/>
              <a:t>and  </a:t>
            </a:r>
            <a:r>
              <a:rPr lang="en-US" sz="3200" dirty="0"/>
              <a:t>bacterial</a:t>
            </a:r>
            <a:r>
              <a:rPr lang="en-US" sz="3200" spc="80" dirty="0"/>
              <a:t> </a:t>
            </a:r>
            <a:r>
              <a:rPr lang="en-US" sz="3200" spc="-20" dirty="0"/>
              <a:t>invasion.</a:t>
            </a:r>
            <a:endParaRPr lang="en-US" sz="3200" dirty="0"/>
          </a:p>
          <a:p>
            <a:endParaRPr lang="en-US" sz="3200" dirty="0"/>
          </a:p>
        </p:txBody>
      </p:sp>
    </p:spTree>
    <p:extLst>
      <p:ext uri="{BB962C8B-B14F-4D97-AF65-F5344CB8AC3E}">
        <p14:creationId xmlns:p14="http://schemas.microsoft.com/office/powerpoint/2010/main" val="370811490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190809"/>
            <a:ext cx="11582400" cy="6660157"/>
          </a:xfrm>
          <a:prstGeom prst="rect">
            <a:avLst/>
          </a:prstGeom>
        </p:spPr>
        <p:txBody>
          <a:bodyPr vert="horz" wrap="square" lIns="0" tIns="108585" rIns="0" bIns="0" rtlCol="0">
            <a:spAutoFit/>
          </a:bodyPr>
          <a:lstStyle/>
          <a:p>
            <a:pPr marL="12700">
              <a:spcBef>
                <a:spcPts val="855"/>
              </a:spcBef>
            </a:pPr>
            <a:r>
              <a:rPr lang="en-US" sz="3200" b="1" spc="-10" dirty="0" smtClean="0">
                <a:latin typeface="Calibri"/>
                <a:cs typeface="Calibri"/>
              </a:rPr>
              <a:t>iii.  </a:t>
            </a:r>
            <a:r>
              <a:rPr sz="3200" b="1" spc="-10" dirty="0" smtClean="0">
                <a:latin typeface="Calibri"/>
                <a:cs typeface="Calibri"/>
              </a:rPr>
              <a:t>Proliferative</a:t>
            </a:r>
            <a:r>
              <a:rPr sz="3200" spc="-10" dirty="0" smtClean="0">
                <a:latin typeface="Calibri"/>
                <a:cs typeface="Calibri"/>
              </a:rPr>
              <a:t>(Regenerative</a:t>
            </a:r>
            <a:r>
              <a:rPr sz="3200" spc="320" dirty="0" smtClean="0">
                <a:latin typeface="Calibri"/>
                <a:cs typeface="Calibri"/>
              </a:rPr>
              <a:t> </a:t>
            </a:r>
            <a:r>
              <a:rPr sz="3200" spc="5" dirty="0">
                <a:latin typeface="Calibri"/>
                <a:cs typeface="Calibri"/>
              </a:rPr>
              <a:t>)</a:t>
            </a:r>
            <a:endParaRPr sz="3200" dirty="0">
              <a:latin typeface="Calibri"/>
              <a:cs typeface="Calibri"/>
            </a:endParaRPr>
          </a:p>
          <a:p>
            <a:pPr marL="241300" marR="327660" indent="-229235">
              <a:spcBef>
                <a:spcPts val="1030"/>
              </a:spcBef>
              <a:buFont typeface="Arial"/>
              <a:buChar char="•"/>
              <a:tabLst>
                <a:tab pos="241935" algn="l"/>
                <a:tab pos="5636895" algn="l"/>
                <a:tab pos="8780145" algn="l"/>
              </a:tabLst>
            </a:pPr>
            <a:r>
              <a:rPr sz="3200" spc="-20" dirty="0">
                <a:latin typeface="Calibri"/>
                <a:cs typeface="Calibri"/>
              </a:rPr>
              <a:t>Epithelial </a:t>
            </a:r>
            <a:r>
              <a:rPr sz="3200" spc="-10" dirty="0">
                <a:latin typeface="Calibri"/>
                <a:cs typeface="Calibri"/>
              </a:rPr>
              <a:t>cells migrate </a:t>
            </a:r>
            <a:r>
              <a:rPr sz="3200" spc="5" dirty="0">
                <a:latin typeface="Calibri"/>
                <a:cs typeface="Calibri"/>
              </a:rPr>
              <a:t>and </a:t>
            </a:r>
            <a:r>
              <a:rPr sz="3200" spc="-25" dirty="0">
                <a:latin typeface="Calibri"/>
                <a:cs typeface="Calibri"/>
              </a:rPr>
              <a:t>proliferate </a:t>
            </a:r>
            <a:r>
              <a:rPr sz="3200" spc="-10" dirty="0">
                <a:latin typeface="Calibri"/>
                <a:cs typeface="Calibri"/>
              </a:rPr>
              <a:t>to </a:t>
            </a:r>
            <a:r>
              <a:rPr sz="3200" spc="-15" dirty="0">
                <a:latin typeface="Calibri"/>
                <a:cs typeface="Calibri"/>
              </a:rPr>
              <a:t>the </a:t>
            </a:r>
            <a:r>
              <a:rPr sz="3200" spc="-5" dirty="0">
                <a:latin typeface="Calibri"/>
                <a:cs typeface="Calibri"/>
              </a:rPr>
              <a:t>wound </a:t>
            </a:r>
            <a:r>
              <a:rPr sz="3200" spc="10" dirty="0">
                <a:latin typeface="Calibri"/>
                <a:cs typeface="Calibri"/>
              </a:rPr>
              <a:t>area, </a:t>
            </a:r>
            <a:r>
              <a:rPr sz="3200" spc="5" dirty="0">
                <a:latin typeface="Calibri"/>
                <a:cs typeface="Calibri"/>
              </a:rPr>
              <a:t>covering </a:t>
            </a:r>
            <a:r>
              <a:rPr sz="3200" spc="-15" dirty="0">
                <a:latin typeface="Calibri"/>
                <a:cs typeface="Calibri"/>
              </a:rPr>
              <a:t>the  </a:t>
            </a:r>
            <a:r>
              <a:rPr sz="3200" spc="-10" dirty="0">
                <a:latin typeface="Calibri"/>
                <a:cs typeface="Calibri"/>
              </a:rPr>
              <a:t>surface </a:t>
            </a:r>
            <a:r>
              <a:rPr sz="3200" spc="25" dirty="0">
                <a:latin typeface="Calibri"/>
                <a:cs typeface="Calibri"/>
              </a:rPr>
              <a:t>of </a:t>
            </a:r>
            <a:r>
              <a:rPr sz="3200" spc="-10" dirty="0">
                <a:latin typeface="Calibri"/>
                <a:cs typeface="Calibri"/>
              </a:rPr>
              <a:t>the </a:t>
            </a:r>
            <a:r>
              <a:rPr sz="3200" dirty="0">
                <a:latin typeface="Calibri"/>
                <a:cs typeface="Calibri"/>
              </a:rPr>
              <a:t>wound </a:t>
            </a:r>
            <a:r>
              <a:rPr sz="3200" spc="5" dirty="0">
                <a:latin typeface="Calibri"/>
                <a:cs typeface="Calibri"/>
              </a:rPr>
              <a:t>. </a:t>
            </a:r>
            <a:endParaRPr lang="en-US" sz="3200" spc="5" dirty="0" smtClean="0">
              <a:latin typeface="Calibri"/>
              <a:cs typeface="Calibri"/>
            </a:endParaRPr>
          </a:p>
          <a:p>
            <a:pPr marL="241300" marR="327660" indent="-229235">
              <a:spcBef>
                <a:spcPts val="1030"/>
              </a:spcBef>
              <a:buFont typeface="Arial"/>
              <a:buChar char="•"/>
              <a:tabLst>
                <a:tab pos="241935" algn="l"/>
                <a:tab pos="5636895" algn="l"/>
                <a:tab pos="8780145" algn="l"/>
              </a:tabLst>
            </a:pPr>
            <a:r>
              <a:rPr sz="3200" dirty="0" smtClean="0">
                <a:latin typeface="Calibri"/>
                <a:cs typeface="Calibri"/>
              </a:rPr>
              <a:t>Collagen </a:t>
            </a:r>
            <a:r>
              <a:rPr sz="3200" spc="-25" dirty="0">
                <a:latin typeface="Calibri"/>
                <a:cs typeface="Calibri"/>
              </a:rPr>
              <a:t>synthesis, </a:t>
            </a:r>
            <a:r>
              <a:rPr sz="3200" spc="-10" dirty="0">
                <a:latin typeface="Calibri"/>
                <a:cs typeface="Calibri"/>
              </a:rPr>
              <a:t>deposit </a:t>
            </a:r>
            <a:r>
              <a:rPr sz="3200" spc="5" dirty="0">
                <a:latin typeface="Calibri"/>
                <a:cs typeface="Calibri"/>
              </a:rPr>
              <a:t>and </a:t>
            </a:r>
            <a:r>
              <a:rPr sz="3200" dirty="0">
                <a:latin typeface="Calibri"/>
                <a:cs typeface="Calibri"/>
              </a:rPr>
              <a:t>contraction </a:t>
            </a:r>
            <a:r>
              <a:rPr sz="3200" spc="25" dirty="0">
                <a:latin typeface="Calibri"/>
                <a:cs typeface="Calibri"/>
              </a:rPr>
              <a:t>of  </a:t>
            </a:r>
            <a:r>
              <a:rPr sz="3200" spc="-15" dirty="0">
                <a:latin typeface="Calibri"/>
                <a:cs typeface="Calibri"/>
              </a:rPr>
              <a:t>the </a:t>
            </a:r>
            <a:r>
              <a:rPr sz="3200" dirty="0">
                <a:latin typeface="Calibri"/>
                <a:cs typeface="Calibri"/>
              </a:rPr>
              <a:t>wound </a:t>
            </a:r>
            <a:r>
              <a:rPr sz="3200" spc="15" dirty="0">
                <a:latin typeface="Calibri"/>
                <a:cs typeface="Calibri"/>
              </a:rPr>
              <a:t>occur </a:t>
            </a:r>
            <a:r>
              <a:rPr sz="3200" spc="-10" dirty="0">
                <a:latin typeface="Calibri"/>
                <a:cs typeface="Calibri"/>
              </a:rPr>
              <a:t>in </a:t>
            </a:r>
            <a:r>
              <a:rPr sz="3200" spc="-20" dirty="0">
                <a:latin typeface="Calibri"/>
                <a:cs typeface="Calibri"/>
              </a:rPr>
              <a:t>this  </a:t>
            </a:r>
            <a:r>
              <a:rPr sz="3200" spc="-10" dirty="0">
                <a:latin typeface="Calibri"/>
                <a:cs typeface="Calibri"/>
              </a:rPr>
              <a:t>phase.  </a:t>
            </a:r>
            <a:r>
              <a:rPr sz="3200" spc="-5" dirty="0">
                <a:latin typeface="Calibri"/>
                <a:cs typeface="Calibri"/>
              </a:rPr>
              <a:t>Underneath</a:t>
            </a:r>
            <a:r>
              <a:rPr sz="3200" spc="-190" dirty="0">
                <a:latin typeface="Calibri"/>
                <a:cs typeface="Calibri"/>
              </a:rPr>
              <a:t> </a:t>
            </a:r>
            <a:r>
              <a:rPr sz="3200" spc="-15" dirty="0">
                <a:latin typeface="Calibri"/>
                <a:cs typeface="Calibri"/>
              </a:rPr>
              <a:t>the</a:t>
            </a:r>
            <a:r>
              <a:rPr sz="3200" spc="105" dirty="0">
                <a:latin typeface="Calibri"/>
                <a:cs typeface="Calibri"/>
              </a:rPr>
              <a:t> </a:t>
            </a:r>
            <a:r>
              <a:rPr sz="3200" spc="-25" dirty="0" smtClean="0">
                <a:latin typeface="Calibri"/>
                <a:cs typeface="Calibri"/>
              </a:rPr>
              <a:t>epithelium</a:t>
            </a:r>
            <a:r>
              <a:rPr lang="en-US" sz="3200" spc="-25" dirty="0" smtClean="0">
                <a:latin typeface="Calibri"/>
                <a:cs typeface="Calibri"/>
              </a:rPr>
              <a:t> </a:t>
            </a:r>
            <a:r>
              <a:rPr sz="3200" spc="-15" dirty="0" smtClean="0">
                <a:latin typeface="Calibri"/>
                <a:cs typeface="Calibri"/>
              </a:rPr>
              <a:t>layer</a:t>
            </a:r>
            <a:r>
              <a:rPr lang="en-US" sz="3200" spc="-15" dirty="0" smtClean="0">
                <a:latin typeface="Calibri"/>
                <a:cs typeface="Calibri"/>
              </a:rPr>
              <a:t>,</a:t>
            </a:r>
            <a:r>
              <a:rPr sz="3200" spc="-15" dirty="0" smtClean="0">
                <a:latin typeface="Calibri"/>
                <a:cs typeface="Calibri"/>
              </a:rPr>
              <a:t>  </a:t>
            </a:r>
            <a:r>
              <a:rPr sz="3200" spc="-10" dirty="0">
                <a:latin typeface="Calibri"/>
                <a:cs typeface="Calibri"/>
              </a:rPr>
              <a:t>granulation </a:t>
            </a:r>
            <a:r>
              <a:rPr lang="en-US" sz="3200" spc="-10" dirty="0" smtClean="0">
                <a:latin typeface="Calibri"/>
                <a:cs typeface="Calibri"/>
              </a:rPr>
              <a:t>continues</a:t>
            </a:r>
            <a:r>
              <a:rPr sz="3200" spc="10" dirty="0" smtClean="0">
                <a:latin typeface="Calibri"/>
                <a:cs typeface="Calibri"/>
              </a:rPr>
              <a:t>.</a:t>
            </a:r>
            <a:r>
              <a:rPr sz="3200" spc="105" dirty="0" smtClean="0">
                <a:latin typeface="Calibri"/>
                <a:cs typeface="Calibri"/>
              </a:rPr>
              <a:t> </a:t>
            </a:r>
            <a:r>
              <a:rPr sz="3200" spc="-15" dirty="0" smtClean="0">
                <a:latin typeface="Calibri"/>
                <a:cs typeface="Calibri"/>
              </a:rPr>
              <a:t>Epithelialization</a:t>
            </a:r>
            <a:r>
              <a:rPr lang="en-US" sz="3200" spc="-15" dirty="0" smtClean="0">
                <a:latin typeface="Calibri"/>
                <a:cs typeface="Calibri"/>
              </a:rPr>
              <a:t> </a:t>
            </a:r>
            <a:r>
              <a:rPr sz="3200" spc="-15" dirty="0" smtClean="0">
                <a:latin typeface="Calibri"/>
                <a:cs typeface="Calibri"/>
              </a:rPr>
              <a:t>is </a:t>
            </a:r>
            <a:r>
              <a:rPr sz="3200" spc="-15" dirty="0">
                <a:latin typeface="Calibri"/>
                <a:cs typeface="Calibri"/>
              </a:rPr>
              <a:t>limited </a:t>
            </a:r>
            <a:r>
              <a:rPr sz="3200" spc="-10" dirty="0">
                <a:latin typeface="Calibri"/>
                <a:cs typeface="Calibri"/>
              </a:rPr>
              <a:t>to </a:t>
            </a:r>
            <a:r>
              <a:rPr sz="3200" dirty="0">
                <a:latin typeface="Calibri"/>
                <a:cs typeface="Calibri"/>
              </a:rPr>
              <a:t>small </a:t>
            </a:r>
            <a:r>
              <a:rPr sz="3200" spc="-5" dirty="0">
                <a:latin typeface="Calibri"/>
                <a:cs typeface="Calibri"/>
              </a:rPr>
              <a:t>wounds </a:t>
            </a:r>
            <a:r>
              <a:rPr sz="3200" spc="-20" dirty="0">
                <a:latin typeface="Calibri"/>
                <a:cs typeface="Calibri"/>
              </a:rPr>
              <a:t>while  larger </a:t>
            </a:r>
            <a:r>
              <a:rPr sz="3200" dirty="0">
                <a:latin typeface="Calibri"/>
                <a:cs typeface="Calibri"/>
              </a:rPr>
              <a:t>ones </a:t>
            </a:r>
            <a:r>
              <a:rPr sz="3200" spc="5" dirty="0">
                <a:latin typeface="Calibri"/>
                <a:cs typeface="Calibri"/>
              </a:rPr>
              <a:t>may </a:t>
            </a:r>
            <a:r>
              <a:rPr sz="3200" spc="-10" dirty="0">
                <a:latin typeface="Calibri"/>
                <a:cs typeface="Calibri"/>
              </a:rPr>
              <a:t>require</a:t>
            </a:r>
            <a:r>
              <a:rPr sz="3200" spc="385" dirty="0">
                <a:latin typeface="Calibri"/>
                <a:cs typeface="Calibri"/>
              </a:rPr>
              <a:t> </a:t>
            </a:r>
            <a:r>
              <a:rPr sz="3200" spc="-20" dirty="0">
                <a:latin typeface="Calibri"/>
                <a:cs typeface="Calibri"/>
              </a:rPr>
              <a:t>grafting.</a:t>
            </a:r>
            <a:endParaRPr sz="3200" dirty="0">
              <a:latin typeface="Calibri"/>
              <a:cs typeface="Calibri"/>
            </a:endParaRPr>
          </a:p>
          <a:p>
            <a:pPr marL="583565" marR="5080" indent="-571500">
              <a:spcBef>
                <a:spcPts val="1030"/>
              </a:spcBef>
              <a:buAutoNum type="romanLcPeriod" startAt="4"/>
              <a:tabLst>
                <a:tab pos="241935" algn="l"/>
                <a:tab pos="2165350" algn="l"/>
                <a:tab pos="3825240" algn="l"/>
              </a:tabLst>
            </a:pPr>
            <a:r>
              <a:rPr sz="3200" b="1" spc="-5" dirty="0" smtClean="0">
                <a:latin typeface="Calibri"/>
                <a:cs typeface="Calibri"/>
              </a:rPr>
              <a:t>Remolding(Maturation)</a:t>
            </a:r>
            <a:endParaRPr lang="en-US" sz="3200" b="1" spc="-5" dirty="0" smtClean="0">
              <a:latin typeface="Calibri"/>
              <a:cs typeface="Calibri"/>
            </a:endParaRPr>
          </a:p>
          <a:p>
            <a:pPr marL="583565" marR="5080" indent="-571500">
              <a:spcBef>
                <a:spcPts val="1030"/>
              </a:spcBef>
              <a:buFont typeface="Arial" panose="020B0604020202020204" pitchFamily="34" charset="0"/>
              <a:buChar char="•"/>
              <a:tabLst>
                <a:tab pos="241935" algn="l"/>
                <a:tab pos="2165350" algn="l"/>
                <a:tab pos="3825240" algn="l"/>
              </a:tabLst>
            </a:pPr>
            <a:r>
              <a:rPr lang="en-US" sz="3200" spc="-15" dirty="0" smtClean="0">
                <a:latin typeface="Calibri"/>
                <a:cs typeface="Calibri"/>
              </a:rPr>
              <a:t>T</a:t>
            </a:r>
            <a:r>
              <a:rPr sz="3200" spc="-15" dirty="0" smtClean="0">
                <a:latin typeface="Calibri"/>
                <a:cs typeface="Calibri"/>
              </a:rPr>
              <a:t>he </a:t>
            </a:r>
            <a:r>
              <a:rPr sz="3200" spc="-10" dirty="0">
                <a:latin typeface="Calibri"/>
                <a:cs typeface="Calibri"/>
              </a:rPr>
              <a:t>phase </a:t>
            </a:r>
            <a:r>
              <a:rPr sz="3200" spc="-5" dirty="0">
                <a:latin typeface="Calibri"/>
                <a:cs typeface="Calibri"/>
              </a:rPr>
              <a:t>starts </a:t>
            </a:r>
            <a:r>
              <a:rPr sz="3200" spc="15" dirty="0">
                <a:latin typeface="Calibri"/>
                <a:cs typeface="Calibri"/>
              </a:rPr>
              <a:t>2-4 </a:t>
            </a:r>
            <a:r>
              <a:rPr sz="3200" spc="5" dirty="0">
                <a:latin typeface="Calibri"/>
                <a:cs typeface="Calibri"/>
              </a:rPr>
              <a:t>wks </a:t>
            </a:r>
            <a:r>
              <a:rPr sz="3200" spc="-5" dirty="0">
                <a:latin typeface="Calibri"/>
                <a:cs typeface="Calibri"/>
              </a:rPr>
              <a:t>after </a:t>
            </a:r>
            <a:r>
              <a:rPr sz="3200" spc="-10" dirty="0">
                <a:latin typeface="Calibri"/>
                <a:cs typeface="Calibri"/>
              </a:rPr>
              <a:t>injury </a:t>
            </a:r>
            <a:r>
              <a:rPr sz="3200" spc="5" dirty="0" smtClean="0">
                <a:latin typeface="Calibri"/>
                <a:cs typeface="Calibri"/>
              </a:rPr>
              <a:t>and</a:t>
            </a:r>
            <a:r>
              <a:rPr lang="en-US" sz="3200" spc="5" dirty="0" smtClean="0">
                <a:latin typeface="Calibri"/>
                <a:cs typeface="Calibri"/>
              </a:rPr>
              <a:t> </a:t>
            </a:r>
            <a:r>
              <a:rPr sz="3200" spc="5" dirty="0" smtClean="0">
                <a:latin typeface="Calibri"/>
                <a:cs typeface="Calibri"/>
              </a:rPr>
              <a:t>may  </a:t>
            </a:r>
            <a:r>
              <a:rPr sz="3200" spc="-5" dirty="0">
                <a:latin typeface="Calibri"/>
                <a:cs typeface="Calibri"/>
              </a:rPr>
              <a:t>continue</a:t>
            </a:r>
            <a:r>
              <a:rPr sz="3200" spc="175" dirty="0">
                <a:latin typeface="Calibri"/>
                <a:cs typeface="Calibri"/>
              </a:rPr>
              <a:t> </a:t>
            </a:r>
            <a:r>
              <a:rPr sz="3200" spc="-15" dirty="0" smtClean="0">
                <a:latin typeface="Calibri"/>
                <a:cs typeface="Calibri"/>
              </a:rPr>
              <a:t>for</a:t>
            </a:r>
            <a:r>
              <a:rPr lang="en-US" sz="3200" spc="-15" dirty="0" smtClean="0">
                <a:latin typeface="Calibri"/>
                <a:cs typeface="Calibri"/>
              </a:rPr>
              <a:t> </a:t>
            </a:r>
            <a:r>
              <a:rPr sz="3200" spc="-10" dirty="0" smtClean="0">
                <a:latin typeface="Calibri"/>
                <a:cs typeface="Calibri"/>
              </a:rPr>
              <a:t>years</a:t>
            </a:r>
            <a:r>
              <a:rPr sz="3200" spc="-10" dirty="0">
                <a:latin typeface="Calibri"/>
                <a:cs typeface="Calibri"/>
              </a:rPr>
              <a:t>. </a:t>
            </a:r>
            <a:endParaRPr lang="en-US" sz="3200" spc="-10" dirty="0" smtClean="0">
              <a:latin typeface="Calibri"/>
              <a:cs typeface="Calibri"/>
            </a:endParaRPr>
          </a:p>
          <a:p>
            <a:pPr marL="583565" marR="5080" indent="-571500">
              <a:spcBef>
                <a:spcPts val="1030"/>
              </a:spcBef>
              <a:buFont typeface="Arial" panose="020B0604020202020204" pitchFamily="34" charset="0"/>
              <a:buChar char="•"/>
              <a:tabLst>
                <a:tab pos="241935" algn="l"/>
                <a:tab pos="2165350" algn="l"/>
                <a:tab pos="3825240" algn="l"/>
              </a:tabLst>
            </a:pPr>
            <a:r>
              <a:rPr sz="3200" spc="-5" dirty="0" smtClean="0">
                <a:latin typeface="Calibri"/>
                <a:cs typeface="Calibri"/>
              </a:rPr>
              <a:t>There </a:t>
            </a:r>
            <a:r>
              <a:rPr sz="3200" spc="-15" dirty="0">
                <a:latin typeface="Calibri"/>
                <a:cs typeface="Calibri"/>
              </a:rPr>
              <a:t>is </a:t>
            </a:r>
            <a:r>
              <a:rPr sz="3200" spc="-10" dirty="0">
                <a:latin typeface="Calibri"/>
                <a:cs typeface="Calibri"/>
              </a:rPr>
              <a:t>deposition </a:t>
            </a:r>
            <a:r>
              <a:rPr sz="3200" spc="25" dirty="0">
                <a:latin typeface="Calibri"/>
                <a:cs typeface="Calibri"/>
              </a:rPr>
              <a:t>of </a:t>
            </a:r>
            <a:r>
              <a:rPr sz="3200" dirty="0">
                <a:latin typeface="Calibri"/>
                <a:cs typeface="Calibri"/>
              </a:rPr>
              <a:t>collagen </a:t>
            </a:r>
            <a:r>
              <a:rPr sz="3200" spc="-15" dirty="0">
                <a:latin typeface="Calibri"/>
                <a:cs typeface="Calibri"/>
              </a:rPr>
              <a:t>fibres </a:t>
            </a:r>
            <a:r>
              <a:rPr sz="3200" spc="5" dirty="0">
                <a:latin typeface="Calibri"/>
                <a:cs typeface="Calibri"/>
              </a:rPr>
              <a:t>and </a:t>
            </a:r>
            <a:r>
              <a:rPr sz="3200" spc="-5" dirty="0">
                <a:latin typeface="Calibri"/>
                <a:cs typeface="Calibri"/>
              </a:rPr>
              <a:t>breakdown  </a:t>
            </a:r>
            <a:r>
              <a:rPr sz="3200" spc="25" dirty="0">
                <a:latin typeface="Calibri"/>
                <a:cs typeface="Calibri"/>
              </a:rPr>
              <a:t>of </a:t>
            </a:r>
            <a:r>
              <a:rPr sz="3200" spc="-10" dirty="0">
                <a:latin typeface="Calibri"/>
                <a:cs typeface="Calibri"/>
              </a:rPr>
              <a:t>earlier </a:t>
            </a:r>
            <a:r>
              <a:rPr sz="3200" spc="-15" dirty="0">
                <a:latin typeface="Calibri"/>
                <a:cs typeface="Calibri"/>
              </a:rPr>
              <a:t>deposits, </a:t>
            </a:r>
            <a:r>
              <a:rPr sz="3200" spc="15" dirty="0">
                <a:latin typeface="Calibri"/>
                <a:cs typeface="Calibri"/>
              </a:rPr>
              <a:t>as </a:t>
            </a:r>
            <a:r>
              <a:rPr sz="3200" spc="-20" dirty="0">
                <a:latin typeface="Calibri"/>
                <a:cs typeface="Calibri"/>
              </a:rPr>
              <a:t>well </a:t>
            </a:r>
            <a:r>
              <a:rPr sz="3200" spc="15" dirty="0">
                <a:latin typeface="Calibri"/>
                <a:cs typeface="Calibri"/>
              </a:rPr>
              <a:t>as </a:t>
            </a:r>
            <a:r>
              <a:rPr sz="3200" spc="-10" dirty="0">
                <a:latin typeface="Calibri"/>
                <a:cs typeface="Calibri"/>
              </a:rPr>
              <a:t>realignment </a:t>
            </a:r>
            <a:r>
              <a:rPr sz="3200" spc="25" dirty="0">
                <a:latin typeface="Calibri"/>
                <a:cs typeface="Calibri"/>
              </a:rPr>
              <a:t>of </a:t>
            </a:r>
            <a:r>
              <a:rPr sz="3200" spc="-15" dirty="0">
                <a:latin typeface="Calibri"/>
                <a:cs typeface="Calibri"/>
              </a:rPr>
              <a:t>the fibres </a:t>
            </a:r>
            <a:r>
              <a:rPr sz="3200" spc="-25" dirty="0">
                <a:latin typeface="Calibri"/>
                <a:cs typeface="Calibri"/>
              </a:rPr>
              <a:t>till </a:t>
            </a:r>
            <a:r>
              <a:rPr sz="3200" spc="-15" dirty="0">
                <a:latin typeface="Calibri"/>
                <a:cs typeface="Calibri"/>
              </a:rPr>
              <a:t>the </a:t>
            </a:r>
            <a:r>
              <a:rPr sz="3200" spc="10" dirty="0">
                <a:latin typeface="Calibri"/>
                <a:cs typeface="Calibri"/>
              </a:rPr>
              <a:t>scar </a:t>
            </a:r>
            <a:r>
              <a:rPr sz="3200" spc="-15" dirty="0">
                <a:latin typeface="Calibri"/>
                <a:cs typeface="Calibri"/>
              </a:rPr>
              <a:t>is  </a:t>
            </a:r>
            <a:r>
              <a:rPr sz="3200" spc="-20" dirty="0">
                <a:latin typeface="Calibri"/>
                <a:cs typeface="Calibri"/>
              </a:rPr>
              <a:t>strongly</a:t>
            </a:r>
            <a:r>
              <a:rPr sz="3200" spc="210" dirty="0">
                <a:latin typeface="Calibri"/>
                <a:cs typeface="Calibri"/>
              </a:rPr>
              <a:t> </a:t>
            </a:r>
            <a:r>
              <a:rPr sz="3200" spc="-5" dirty="0">
                <a:latin typeface="Calibri"/>
                <a:cs typeface="Calibri"/>
              </a:rPr>
              <a:t>formed.</a:t>
            </a:r>
            <a:endParaRPr sz="3200" dirty="0">
              <a:latin typeface="Calibri"/>
              <a:cs typeface="Calibri"/>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81600" y="2743200"/>
            <a:ext cx="1730375" cy="677108"/>
          </a:xfrm>
        </p:spPr>
        <p:txBody>
          <a:bodyPr/>
          <a:lstStyle/>
          <a:p>
            <a:r>
              <a:rPr lang="en-US" sz="4400" b="1" spc="80" dirty="0"/>
              <a:t>S</a:t>
            </a:r>
            <a:r>
              <a:rPr lang="en-US" sz="4400" b="1" spc="20" dirty="0"/>
              <a:t>H</a:t>
            </a:r>
            <a:r>
              <a:rPr lang="en-US" sz="4400" b="1" spc="30" dirty="0"/>
              <a:t>O</a:t>
            </a:r>
            <a:r>
              <a:rPr lang="en-US" sz="4400" b="1" spc="-15" dirty="0"/>
              <a:t>C</a:t>
            </a:r>
            <a:r>
              <a:rPr lang="en-US" sz="4400" b="1" spc="15" dirty="0"/>
              <a:t>K</a:t>
            </a:r>
            <a:endParaRPr lang="en-US" sz="4400" b="1" dirty="0"/>
          </a:p>
        </p:txBody>
      </p:sp>
    </p:spTree>
    <p:extLst>
      <p:ext uri="{BB962C8B-B14F-4D97-AF65-F5344CB8AC3E}">
        <p14:creationId xmlns:p14="http://schemas.microsoft.com/office/powerpoint/2010/main" val="381223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76200"/>
            <a:ext cx="7402945" cy="689932"/>
          </a:xfrm>
          <a:prstGeom prst="rect">
            <a:avLst/>
          </a:prstGeom>
        </p:spPr>
        <p:txBody>
          <a:bodyPr vert="horz" wrap="square" lIns="0" tIns="12700" rIns="0" bIns="0" rtlCol="0">
            <a:spAutoFit/>
          </a:bodyPr>
          <a:lstStyle/>
          <a:p>
            <a:pPr marL="12700">
              <a:lnSpc>
                <a:spcPct val="100000"/>
              </a:lnSpc>
              <a:spcBef>
                <a:spcPts val="100"/>
              </a:spcBef>
            </a:pPr>
            <a:r>
              <a:rPr lang="en-US" sz="4400" dirty="0" smtClean="0"/>
              <a:t>Signs </a:t>
            </a:r>
            <a:r>
              <a:rPr lang="en-US" sz="4400" spc="-5" dirty="0" smtClean="0"/>
              <a:t>of</a:t>
            </a:r>
            <a:r>
              <a:rPr lang="en-US" sz="4400" spc="-110" dirty="0" smtClean="0"/>
              <a:t> </a:t>
            </a:r>
            <a:r>
              <a:rPr lang="en-US" sz="4400" spc="-30" dirty="0" smtClean="0"/>
              <a:t>inflammation</a:t>
            </a:r>
            <a:endParaRPr lang="en-US" sz="4400" dirty="0"/>
          </a:p>
        </p:txBody>
      </p:sp>
      <p:sp>
        <p:nvSpPr>
          <p:cNvPr id="3" name="object 3"/>
          <p:cNvSpPr/>
          <p:nvPr/>
        </p:nvSpPr>
        <p:spPr>
          <a:xfrm>
            <a:off x="5264727" y="2089672"/>
            <a:ext cx="3049847" cy="133932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312727" y="1949824"/>
            <a:ext cx="3060931" cy="147917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304800" y="1223406"/>
            <a:ext cx="4724400" cy="4625369"/>
          </a:xfrm>
          <a:prstGeom prst="rect">
            <a:avLst/>
          </a:prstGeom>
        </p:spPr>
        <p:txBody>
          <a:bodyPr vert="horz" wrap="square" lIns="0" tIns="68580" rIns="0" bIns="0" rtlCol="0">
            <a:spAutoFit/>
          </a:bodyPr>
          <a:lstStyle/>
          <a:p>
            <a:pPr marL="368300" marR="355600" indent="-343535">
              <a:lnSpc>
                <a:spcPts val="3450"/>
              </a:lnSpc>
              <a:spcBef>
                <a:spcPts val="540"/>
              </a:spcBef>
              <a:buFont typeface="Arial"/>
              <a:buChar char="•"/>
              <a:tabLst>
                <a:tab pos="368300" algn="l"/>
                <a:tab pos="368935" algn="l"/>
              </a:tabLst>
            </a:pPr>
            <a:r>
              <a:rPr sz="3200" dirty="0">
                <a:latin typeface="Calibri"/>
                <a:cs typeface="Calibri"/>
              </a:rPr>
              <a:t>4 </a:t>
            </a:r>
            <a:r>
              <a:rPr sz="3200" spc="-15" dirty="0">
                <a:latin typeface="Calibri"/>
                <a:cs typeface="Calibri"/>
              </a:rPr>
              <a:t>cardinal </a:t>
            </a:r>
            <a:r>
              <a:rPr sz="3200" spc="-5" dirty="0">
                <a:latin typeface="Calibri"/>
                <a:cs typeface="Calibri"/>
              </a:rPr>
              <a:t>signs  </a:t>
            </a:r>
            <a:r>
              <a:rPr sz="3200" spc="-5" dirty="0" smtClean="0">
                <a:latin typeface="Calibri"/>
                <a:cs typeface="Calibri"/>
              </a:rPr>
              <a:t>(</a:t>
            </a:r>
            <a:r>
              <a:rPr lang="en-US" sz="3200" spc="-5" dirty="0" smtClean="0">
                <a:latin typeface="Calibri"/>
                <a:cs typeface="Calibri"/>
              </a:rPr>
              <a:t>according to </a:t>
            </a:r>
            <a:r>
              <a:rPr sz="3200" spc="-5" dirty="0" err="1" smtClean="0">
                <a:latin typeface="Calibri"/>
                <a:cs typeface="Calibri"/>
              </a:rPr>
              <a:t>Celsus</a:t>
            </a:r>
            <a:r>
              <a:rPr sz="3200" spc="-5" dirty="0">
                <a:latin typeface="Calibri"/>
                <a:cs typeface="Calibri"/>
              </a:rPr>
              <a:t>)</a:t>
            </a:r>
            <a:endParaRPr sz="3200" dirty="0">
              <a:latin typeface="Calibri"/>
              <a:cs typeface="Calibri"/>
            </a:endParaRPr>
          </a:p>
          <a:p>
            <a:pPr marL="768985" lvl="1" indent="-287655">
              <a:lnSpc>
                <a:spcPct val="100000"/>
              </a:lnSpc>
              <a:spcBef>
                <a:spcPts val="310"/>
              </a:spcBef>
              <a:buFont typeface="Arial"/>
              <a:buChar char="–"/>
              <a:tabLst>
                <a:tab pos="769620" algn="l"/>
              </a:tabLst>
            </a:pPr>
            <a:r>
              <a:rPr lang="en-US" sz="3200" b="1" spc="-10" dirty="0" smtClean="0">
                <a:latin typeface="Calibri"/>
                <a:cs typeface="Calibri"/>
              </a:rPr>
              <a:t>Redness</a:t>
            </a:r>
            <a:endParaRPr lang="en-US" sz="3200" b="1" dirty="0" smtClean="0">
              <a:latin typeface="Calibri"/>
              <a:cs typeface="Calibri"/>
            </a:endParaRPr>
          </a:p>
          <a:p>
            <a:pPr marL="768985" lvl="1" indent="-287655">
              <a:lnSpc>
                <a:spcPct val="100000"/>
              </a:lnSpc>
              <a:spcBef>
                <a:spcPts val="335"/>
              </a:spcBef>
              <a:buFont typeface="Arial"/>
              <a:buChar char="–"/>
              <a:tabLst>
                <a:tab pos="769620" algn="l"/>
              </a:tabLst>
            </a:pPr>
            <a:r>
              <a:rPr lang="en-US" sz="3200" b="1" spc="-10" dirty="0" smtClean="0">
                <a:latin typeface="Calibri"/>
                <a:cs typeface="Calibri"/>
              </a:rPr>
              <a:t>Swelling</a:t>
            </a:r>
            <a:endParaRPr lang="en-US" sz="3200" b="1" dirty="0" smtClean="0">
              <a:latin typeface="Calibri"/>
              <a:cs typeface="Calibri"/>
            </a:endParaRPr>
          </a:p>
          <a:p>
            <a:pPr marL="768985" lvl="1" indent="-287655">
              <a:lnSpc>
                <a:spcPct val="100000"/>
              </a:lnSpc>
              <a:spcBef>
                <a:spcPts val="340"/>
              </a:spcBef>
              <a:buFont typeface="Arial"/>
              <a:buChar char="–"/>
              <a:tabLst>
                <a:tab pos="769620" algn="l"/>
              </a:tabLst>
            </a:pPr>
            <a:r>
              <a:rPr lang="en-US" sz="3200" b="1" spc="-10" dirty="0" smtClean="0">
                <a:latin typeface="Calibri"/>
                <a:cs typeface="Calibri"/>
              </a:rPr>
              <a:t>Heat</a:t>
            </a:r>
            <a:endParaRPr lang="en-US" sz="3200" b="1" dirty="0" smtClean="0">
              <a:latin typeface="Calibri"/>
              <a:cs typeface="Calibri"/>
            </a:endParaRPr>
          </a:p>
          <a:p>
            <a:pPr marL="768985" lvl="1" indent="-287655">
              <a:lnSpc>
                <a:spcPct val="100000"/>
              </a:lnSpc>
              <a:spcBef>
                <a:spcPts val="335"/>
              </a:spcBef>
              <a:buFont typeface="Arial"/>
              <a:buChar char="–"/>
              <a:tabLst>
                <a:tab pos="769620" algn="l"/>
              </a:tabLst>
            </a:pPr>
            <a:r>
              <a:rPr lang="en-US" sz="3200" b="1" spc="-10" dirty="0" smtClean="0">
                <a:latin typeface="Calibri"/>
                <a:cs typeface="Calibri"/>
              </a:rPr>
              <a:t>Pain</a:t>
            </a:r>
            <a:endParaRPr lang="en-US" sz="3200" b="1" dirty="0" smtClean="0">
              <a:latin typeface="Calibri"/>
              <a:cs typeface="Calibri"/>
            </a:endParaRPr>
          </a:p>
          <a:p>
            <a:pPr marL="368300" marR="424815" indent="-343535">
              <a:lnSpc>
                <a:spcPct val="90000"/>
              </a:lnSpc>
              <a:spcBef>
                <a:spcPts val="750"/>
              </a:spcBef>
              <a:buFont typeface="Arial"/>
              <a:buChar char="•"/>
              <a:tabLst>
                <a:tab pos="368300" algn="l"/>
                <a:tab pos="368935" algn="l"/>
              </a:tabLst>
            </a:pPr>
            <a:r>
              <a:rPr sz="3200" spc="5" dirty="0" smtClean="0">
                <a:latin typeface="Calibri"/>
                <a:cs typeface="Calibri"/>
              </a:rPr>
              <a:t>5</a:t>
            </a:r>
            <a:r>
              <a:rPr sz="3200" spc="7" baseline="25132" dirty="0" smtClean="0">
                <a:latin typeface="Calibri"/>
                <a:cs typeface="Calibri"/>
              </a:rPr>
              <a:t>th </a:t>
            </a:r>
            <a:r>
              <a:rPr sz="3200" spc="-5" dirty="0">
                <a:latin typeface="Calibri"/>
                <a:cs typeface="Calibri"/>
              </a:rPr>
              <a:t>sign </a:t>
            </a:r>
            <a:endParaRPr lang="en-US" sz="3200" spc="-5" dirty="0" smtClean="0">
              <a:latin typeface="Calibri"/>
              <a:cs typeface="Calibri"/>
            </a:endParaRPr>
          </a:p>
          <a:p>
            <a:pPr marL="24765" marR="424815">
              <a:lnSpc>
                <a:spcPct val="90000"/>
              </a:lnSpc>
              <a:spcBef>
                <a:spcPts val="750"/>
              </a:spcBef>
              <a:tabLst>
                <a:tab pos="368300" algn="l"/>
                <a:tab pos="368935" algn="l"/>
              </a:tabLst>
            </a:pPr>
            <a:r>
              <a:rPr lang="en-US" sz="3200" spc="-5" dirty="0" smtClean="0">
                <a:latin typeface="Calibri"/>
                <a:cs typeface="Calibri"/>
              </a:rPr>
              <a:t>- </a:t>
            </a:r>
            <a:r>
              <a:rPr lang="en-US" sz="3200" b="1" spc="-5" dirty="0" smtClean="0">
                <a:latin typeface="Calibri"/>
                <a:cs typeface="Calibri"/>
              </a:rPr>
              <a:t>Loss of  function </a:t>
            </a:r>
            <a:r>
              <a:rPr lang="en-US" sz="3200" dirty="0" smtClean="0">
                <a:latin typeface="Calibri"/>
                <a:cs typeface="Calibri"/>
              </a:rPr>
              <a:t>–</a:t>
            </a:r>
            <a:r>
              <a:rPr sz="3200" dirty="0" smtClean="0">
                <a:latin typeface="Calibri"/>
                <a:cs typeface="Calibri"/>
              </a:rPr>
              <a:t> </a:t>
            </a:r>
            <a:r>
              <a:rPr lang="en-US" sz="3200" dirty="0" smtClean="0">
                <a:latin typeface="Calibri"/>
                <a:cs typeface="Calibri"/>
              </a:rPr>
              <a:t>(according to</a:t>
            </a:r>
            <a:r>
              <a:rPr sz="3200" dirty="0" smtClean="0">
                <a:latin typeface="Calibri"/>
                <a:cs typeface="Calibri"/>
              </a:rPr>
              <a:t> </a:t>
            </a:r>
            <a:r>
              <a:rPr sz="3200" spc="-10" dirty="0" smtClean="0">
                <a:latin typeface="Calibri"/>
                <a:cs typeface="Calibri"/>
              </a:rPr>
              <a:t>Virchow</a:t>
            </a:r>
            <a:r>
              <a:rPr lang="en-US" sz="3200" spc="-10" dirty="0" smtClean="0">
                <a:latin typeface="Calibri"/>
                <a:cs typeface="Calibri"/>
              </a:rPr>
              <a:t>)</a:t>
            </a:r>
            <a:endParaRPr sz="3200" dirty="0">
              <a:latin typeface="Calibri"/>
              <a:cs typeface="Calibri"/>
            </a:endParaRPr>
          </a:p>
        </p:txBody>
      </p:sp>
      <p:sp>
        <p:nvSpPr>
          <p:cNvPr id="7" name="object 7"/>
          <p:cNvSpPr/>
          <p:nvPr/>
        </p:nvSpPr>
        <p:spPr>
          <a:xfrm>
            <a:off x="5264727" y="3429000"/>
            <a:ext cx="3049847" cy="1882588"/>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312727" y="3429000"/>
            <a:ext cx="3060931" cy="1765599"/>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0938504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71755"/>
            <a:ext cx="3684269" cy="632460"/>
          </a:xfrm>
          <a:prstGeom prst="rect">
            <a:avLst/>
          </a:prstGeom>
        </p:spPr>
        <p:txBody>
          <a:bodyPr vert="horz" wrap="square" lIns="0" tIns="16510" rIns="0" bIns="0" rtlCol="0">
            <a:spAutoFit/>
          </a:bodyPr>
          <a:lstStyle/>
          <a:p>
            <a:pPr marL="12700">
              <a:lnSpc>
                <a:spcPct val="100000"/>
              </a:lnSpc>
              <a:spcBef>
                <a:spcPts val="130"/>
              </a:spcBef>
            </a:pPr>
            <a:r>
              <a:rPr spc="80" dirty="0"/>
              <a:t>S</a:t>
            </a:r>
            <a:r>
              <a:rPr spc="20" dirty="0"/>
              <a:t>H</a:t>
            </a:r>
            <a:r>
              <a:rPr spc="30" dirty="0"/>
              <a:t>O</a:t>
            </a:r>
            <a:r>
              <a:rPr spc="-15" dirty="0"/>
              <a:t>C</a:t>
            </a:r>
            <a:r>
              <a:rPr spc="15" dirty="0"/>
              <a:t>K</a:t>
            </a:r>
          </a:p>
        </p:txBody>
      </p:sp>
      <p:sp>
        <p:nvSpPr>
          <p:cNvPr id="3" name="object 3"/>
          <p:cNvSpPr txBox="1"/>
          <p:nvPr/>
        </p:nvSpPr>
        <p:spPr>
          <a:xfrm>
            <a:off x="533400" y="1295400"/>
            <a:ext cx="11277600" cy="3945696"/>
          </a:xfrm>
          <a:prstGeom prst="rect">
            <a:avLst/>
          </a:prstGeom>
        </p:spPr>
        <p:txBody>
          <a:bodyPr vert="horz" wrap="square" lIns="0" tIns="12065" rIns="0" bIns="0" rtlCol="0">
            <a:spAutoFit/>
          </a:bodyPr>
          <a:lstStyle/>
          <a:p>
            <a:pPr marL="469900" marR="786130" indent="-457200">
              <a:lnSpc>
                <a:spcPct val="113100"/>
              </a:lnSpc>
              <a:spcBef>
                <a:spcPts val="95"/>
              </a:spcBef>
              <a:buFont typeface="Arial" panose="020B0604020202020204" pitchFamily="34" charset="0"/>
              <a:buChar char="•"/>
            </a:pPr>
            <a:r>
              <a:rPr lang="en-US" sz="3200" b="1" spc="-5" dirty="0" smtClean="0">
                <a:latin typeface="Calibri"/>
                <a:cs typeface="Calibri"/>
              </a:rPr>
              <a:t>Definition: </a:t>
            </a:r>
            <a:r>
              <a:rPr sz="3200" spc="-5" dirty="0" smtClean="0">
                <a:latin typeface="Calibri"/>
                <a:cs typeface="Calibri"/>
              </a:rPr>
              <a:t>Shock</a:t>
            </a:r>
            <a:r>
              <a:rPr sz="3200" spc="15" dirty="0" smtClean="0">
                <a:latin typeface="Calibri"/>
                <a:cs typeface="Calibri"/>
              </a:rPr>
              <a:t> </a:t>
            </a:r>
            <a:r>
              <a:rPr sz="3200" spc="5" dirty="0">
                <a:latin typeface="Calibri"/>
                <a:cs typeface="Calibri"/>
              </a:rPr>
              <a:t>is</a:t>
            </a:r>
            <a:r>
              <a:rPr sz="3200" spc="-40" dirty="0">
                <a:latin typeface="Calibri"/>
                <a:cs typeface="Calibri"/>
              </a:rPr>
              <a:t> </a:t>
            </a:r>
            <a:r>
              <a:rPr sz="3200" spc="10" dirty="0">
                <a:latin typeface="Calibri"/>
                <a:cs typeface="Calibri"/>
              </a:rPr>
              <a:t>a</a:t>
            </a:r>
            <a:r>
              <a:rPr sz="3200" spc="30" dirty="0">
                <a:latin typeface="Calibri"/>
                <a:cs typeface="Calibri"/>
              </a:rPr>
              <a:t> </a:t>
            </a:r>
            <a:r>
              <a:rPr sz="3200" spc="5" dirty="0">
                <a:latin typeface="Calibri"/>
                <a:cs typeface="Calibri"/>
              </a:rPr>
              <a:t>systemic</a:t>
            </a:r>
            <a:r>
              <a:rPr sz="3200" spc="-204" dirty="0">
                <a:latin typeface="Calibri"/>
                <a:cs typeface="Calibri"/>
              </a:rPr>
              <a:t> </a:t>
            </a:r>
            <a:r>
              <a:rPr sz="3200" spc="20" dirty="0">
                <a:latin typeface="Calibri"/>
                <a:cs typeface="Calibri"/>
              </a:rPr>
              <a:t>state</a:t>
            </a:r>
            <a:r>
              <a:rPr sz="3200" spc="-240" dirty="0">
                <a:latin typeface="Calibri"/>
                <a:cs typeface="Calibri"/>
              </a:rPr>
              <a:t> </a:t>
            </a:r>
            <a:r>
              <a:rPr sz="3200" spc="-10" dirty="0">
                <a:latin typeface="Calibri"/>
                <a:cs typeface="Calibri"/>
              </a:rPr>
              <a:t>of</a:t>
            </a:r>
            <a:r>
              <a:rPr sz="3200" spc="-40" dirty="0">
                <a:latin typeface="Calibri"/>
                <a:cs typeface="Calibri"/>
              </a:rPr>
              <a:t> </a:t>
            </a:r>
            <a:r>
              <a:rPr sz="3200" dirty="0">
                <a:latin typeface="Calibri"/>
                <a:cs typeface="Calibri"/>
              </a:rPr>
              <a:t>low</a:t>
            </a:r>
            <a:r>
              <a:rPr sz="3200" spc="15" dirty="0">
                <a:latin typeface="Calibri"/>
                <a:cs typeface="Calibri"/>
              </a:rPr>
              <a:t> </a:t>
            </a:r>
            <a:r>
              <a:rPr sz="3200" spc="10" dirty="0">
                <a:latin typeface="Calibri"/>
                <a:cs typeface="Calibri"/>
              </a:rPr>
              <a:t>tissue</a:t>
            </a:r>
            <a:r>
              <a:rPr sz="3200" spc="-90" dirty="0">
                <a:latin typeface="Calibri"/>
                <a:cs typeface="Calibri"/>
              </a:rPr>
              <a:t> </a:t>
            </a:r>
            <a:r>
              <a:rPr sz="3200" spc="-5" dirty="0">
                <a:latin typeface="Calibri"/>
                <a:cs typeface="Calibri"/>
              </a:rPr>
              <a:t>perfusion,</a:t>
            </a:r>
            <a:r>
              <a:rPr sz="3200" spc="30" dirty="0">
                <a:latin typeface="Calibri"/>
                <a:cs typeface="Calibri"/>
              </a:rPr>
              <a:t> </a:t>
            </a:r>
            <a:r>
              <a:rPr sz="3200" spc="5" dirty="0">
                <a:latin typeface="Calibri"/>
                <a:cs typeface="Calibri"/>
              </a:rPr>
              <a:t>which</a:t>
            </a:r>
            <a:r>
              <a:rPr sz="3200" spc="-80" dirty="0">
                <a:latin typeface="Calibri"/>
                <a:cs typeface="Calibri"/>
              </a:rPr>
              <a:t> </a:t>
            </a:r>
            <a:r>
              <a:rPr sz="3200" spc="5" dirty="0">
                <a:latin typeface="Calibri"/>
                <a:cs typeface="Calibri"/>
              </a:rPr>
              <a:t>is</a:t>
            </a:r>
            <a:r>
              <a:rPr sz="3200" spc="30" dirty="0">
                <a:latin typeface="Calibri"/>
                <a:cs typeface="Calibri"/>
              </a:rPr>
              <a:t> </a:t>
            </a:r>
            <a:r>
              <a:rPr sz="3200" dirty="0">
                <a:latin typeface="Calibri"/>
                <a:cs typeface="Calibri"/>
              </a:rPr>
              <a:t>inadequate  </a:t>
            </a:r>
            <a:r>
              <a:rPr sz="3200" spc="-20" dirty="0">
                <a:latin typeface="Calibri"/>
                <a:cs typeface="Calibri"/>
              </a:rPr>
              <a:t>for </a:t>
            </a:r>
            <a:r>
              <a:rPr sz="3200" dirty="0">
                <a:latin typeface="Calibri"/>
                <a:cs typeface="Calibri"/>
              </a:rPr>
              <a:t>normal cellular </a:t>
            </a:r>
            <a:r>
              <a:rPr sz="3200" spc="-5" dirty="0" smtClean="0">
                <a:latin typeface="Calibri"/>
                <a:cs typeface="Calibri"/>
              </a:rPr>
              <a:t>respiration.</a:t>
            </a:r>
            <a:endParaRPr lang="en-US" sz="3200" spc="-5" dirty="0" smtClean="0">
              <a:latin typeface="Calibri"/>
              <a:cs typeface="Calibri"/>
            </a:endParaRPr>
          </a:p>
          <a:p>
            <a:pPr marL="469900" marR="786130" indent="-457200">
              <a:lnSpc>
                <a:spcPct val="113100"/>
              </a:lnSpc>
              <a:spcBef>
                <a:spcPts val="95"/>
              </a:spcBef>
              <a:buFont typeface="Arial" panose="020B0604020202020204" pitchFamily="34" charset="0"/>
              <a:buChar char="•"/>
            </a:pPr>
            <a:endParaRPr lang="en-US" sz="3200" spc="-5" dirty="0">
              <a:latin typeface="Calibri"/>
              <a:cs typeface="Calibri"/>
            </a:endParaRPr>
          </a:p>
          <a:p>
            <a:pPr marL="469900" marR="786130" indent="-457200">
              <a:lnSpc>
                <a:spcPct val="113100"/>
              </a:lnSpc>
              <a:spcBef>
                <a:spcPts val="95"/>
              </a:spcBef>
              <a:buFont typeface="Arial" panose="020B0604020202020204" pitchFamily="34" charset="0"/>
              <a:buChar char="•"/>
            </a:pPr>
            <a:endParaRPr lang="en-US" sz="3200" spc="-5" dirty="0" smtClean="0">
              <a:latin typeface="Calibri"/>
              <a:cs typeface="Calibri"/>
            </a:endParaRPr>
          </a:p>
          <a:p>
            <a:pPr marL="469900" marR="786130" indent="-457200">
              <a:lnSpc>
                <a:spcPct val="113100"/>
              </a:lnSpc>
              <a:spcBef>
                <a:spcPts val="95"/>
              </a:spcBef>
              <a:buFont typeface="Arial" panose="020B0604020202020204" pitchFamily="34" charset="0"/>
              <a:buChar char="•"/>
            </a:pPr>
            <a:r>
              <a:rPr lang="en-US" sz="3200" spc="10" dirty="0" smtClean="0">
                <a:latin typeface="Calibri"/>
                <a:cs typeface="Calibri"/>
              </a:rPr>
              <a:t>**</a:t>
            </a:r>
            <a:r>
              <a:rPr sz="3200" spc="10" dirty="0" smtClean="0">
                <a:latin typeface="Calibri"/>
                <a:cs typeface="Calibri"/>
              </a:rPr>
              <a:t>With </a:t>
            </a:r>
            <a:r>
              <a:rPr sz="3200" spc="5" dirty="0">
                <a:latin typeface="Calibri"/>
                <a:cs typeface="Calibri"/>
              </a:rPr>
              <a:t>insufficient </a:t>
            </a:r>
            <a:r>
              <a:rPr sz="3200" spc="-5" dirty="0">
                <a:latin typeface="Calibri"/>
                <a:cs typeface="Calibri"/>
              </a:rPr>
              <a:t>delivery</a:t>
            </a:r>
            <a:r>
              <a:rPr sz="3200" spc="-270" dirty="0">
                <a:latin typeface="Calibri"/>
                <a:cs typeface="Calibri"/>
              </a:rPr>
              <a:t> </a:t>
            </a:r>
            <a:r>
              <a:rPr sz="3200" spc="-5" dirty="0" smtClean="0">
                <a:latin typeface="Calibri"/>
                <a:cs typeface="Calibri"/>
              </a:rPr>
              <a:t>of</a:t>
            </a:r>
            <a:r>
              <a:rPr lang="en-US" sz="3200" dirty="0">
                <a:latin typeface="Calibri"/>
                <a:cs typeface="Calibri"/>
              </a:rPr>
              <a:t> </a:t>
            </a:r>
            <a:r>
              <a:rPr sz="3200" spc="-20" dirty="0" smtClean="0">
                <a:latin typeface="Calibri"/>
                <a:cs typeface="Calibri"/>
              </a:rPr>
              <a:t>oxygen </a:t>
            </a:r>
            <a:r>
              <a:rPr sz="3200" spc="10" dirty="0">
                <a:latin typeface="Calibri"/>
                <a:cs typeface="Calibri"/>
              </a:rPr>
              <a:t>and </a:t>
            </a:r>
            <a:r>
              <a:rPr sz="3200" spc="-5" dirty="0">
                <a:latin typeface="Calibri"/>
                <a:cs typeface="Calibri"/>
              </a:rPr>
              <a:t>glucose, </a:t>
            </a:r>
            <a:r>
              <a:rPr sz="3200" dirty="0">
                <a:latin typeface="Calibri"/>
                <a:cs typeface="Calibri"/>
              </a:rPr>
              <a:t>cells </a:t>
            </a:r>
            <a:r>
              <a:rPr sz="3200" spc="15" dirty="0">
                <a:latin typeface="Calibri"/>
                <a:cs typeface="Calibri"/>
              </a:rPr>
              <a:t>switch </a:t>
            </a:r>
            <a:r>
              <a:rPr sz="3200" spc="-15" dirty="0">
                <a:latin typeface="Calibri"/>
                <a:cs typeface="Calibri"/>
              </a:rPr>
              <a:t>from aerobic </a:t>
            </a:r>
            <a:r>
              <a:rPr sz="3200" spc="20" dirty="0">
                <a:latin typeface="Calibri"/>
                <a:cs typeface="Calibri"/>
              </a:rPr>
              <a:t>to</a:t>
            </a:r>
            <a:r>
              <a:rPr sz="3200" spc="-275" dirty="0">
                <a:latin typeface="Calibri"/>
                <a:cs typeface="Calibri"/>
              </a:rPr>
              <a:t> </a:t>
            </a:r>
            <a:r>
              <a:rPr sz="3200" spc="-10" dirty="0" smtClean="0">
                <a:latin typeface="Calibri"/>
                <a:cs typeface="Calibri"/>
              </a:rPr>
              <a:t>anaerobic</a:t>
            </a:r>
            <a:r>
              <a:rPr lang="en-US" sz="3200" dirty="0">
                <a:latin typeface="Calibri"/>
                <a:cs typeface="Calibri"/>
              </a:rPr>
              <a:t> </a:t>
            </a:r>
            <a:r>
              <a:rPr sz="3200" spc="5" dirty="0" smtClean="0">
                <a:latin typeface="Calibri"/>
                <a:cs typeface="Calibri"/>
              </a:rPr>
              <a:t>metabolism</a:t>
            </a:r>
            <a:r>
              <a:rPr sz="3200" spc="5" dirty="0">
                <a:latin typeface="Calibri"/>
                <a:cs typeface="Calibri"/>
              </a:rPr>
              <a:t>.</a:t>
            </a:r>
            <a:r>
              <a:rPr sz="3200" spc="-445" dirty="0">
                <a:latin typeface="Calibri"/>
                <a:cs typeface="Calibri"/>
              </a:rPr>
              <a:t> </a:t>
            </a:r>
            <a:r>
              <a:rPr sz="3200" spc="10" dirty="0">
                <a:latin typeface="Calibri"/>
                <a:cs typeface="Calibri"/>
              </a:rPr>
              <a:t>If </a:t>
            </a:r>
            <a:r>
              <a:rPr sz="3200" spc="-5" dirty="0">
                <a:latin typeface="Calibri"/>
                <a:cs typeface="Calibri"/>
              </a:rPr>
              <a:t>perfusion </a:t>
            </a:r>
            <a:r>
              <a:rPr sz="3200" spc="5" dirty="0">
                <a:latin typeface="Calibri"/>
                <a:cs typeface="Calibri"/>
              </a:rPr>
              <a:t>is </a:t>
            </a:r>
            <a:r>
              <a:rPr sz="3200" spc="-10" dirty="0">
                <a:latin typeface="Calibri"/>
                <a:cs typeface="Calibri"/>
              </a:rPr>
              <a:t>not </a:t>
            </a:r>
            <a:r>
              <a:rPr sz="3200" spc="-5" dirty="0">
                <a:latin typeface="Calibri"/>
                <a:cs typeface="Calibri"/>
              </a:rPr>
              <a:t>restored </a:t>
            </a:r>
            <a:r>
              <a:rPr sz="3200" spc="10" dirty="0">
                <a:latin typeface="Calibri"/>
                <a:cs typeface="Calibri"/>
              </a:rPr>
              <a:t>in a </a:t>
            </a:r>
            <a:r>
              <a:rPr sz="3200" spc="5" dirty="0">
                <a:latin typeface="Calibri"/>
                <a:cs typeface="Calibri"/>
              </a:rPr>
              <a:t>timely </a:t>
            </a:r>
            <a:r>
              <a:rPr sz="3200" spc="-5" dirty="0">
                <a:latin typeface="Calibri"/>
                <a:cs typeface="Calibri"/>
              </a:rPr>
              <a:t>fashion, </a:t>
            </a:r>
            <a:r>
              <a:rPr sz="3200" dirty="0">
                <a:latin typeface="Calibri"/>
                <a:cs typeface="Calibri"/>
              </a:rPr>
              <a:t>cell  </a:t>
            </a:r>
            <a:r>
              <a:rPr sz="3200" spc="5" dirty="0">
                <a:latin typeface="Calibri"/>
                <a:cs typeface="Calibri"/>
              </a:rPr>
              <a:t>death</a:t>
            </a:r>
            <a:r>
              <a:rPr sz="3200" spc="-95" dirty="0">
                <a:latin typeface="Calibri"/>
                <a:cs typeface="Calibri"/>
              </a:rPr>
              <a:t> </a:t>
            </a:r>
            <a:r>
              <a:rPr lang="en-US" sz="3200" spc="-5" dirty="0" smtClean="0">
                <a:latin typeface="Calibri"/>
                <a:cs typeface="Calibri"/>
              </a:rPr>
              <a:t>occurs</a:t>
            </a:r>
            <a:r>
              <a:rPr sz="3200" spc="-5" dirty="0" smtClean="0">
                <a:latin typeface="Calibri"/>
                <a:cs typeface="Calibri"/>
              </a:rPr>
              <a:t>.</a:t>
            </a:r>
            <a:endParaRPr sz="3200" dirty="0">
              <a:latin typeface="Calibri"/>
              <a:cs typeface="Calibri"/>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0"/>
            <a:ext cx="11197590" cy="6894195"/>
          </a:xfrm>
        </p:spPr>
        <p:txBody>
          <a:bodyPr/>
          <a:lstStyle/>
          <a:p>
            <a:pPr marL="12700">
              <a:lnSpc>
                <a:spcPct val="150000"/>
              </a:lnSpc>
              <a:spcBef>
                <a:spcPts val="409"/>
              </a:spcBef>
            </a:pPr>
            <a:r>
              <a:rPr lang="en-US" sz="3600" b="1" u="sng" spc="10" dirty="0"/>
              <a:t>Classification </a:t>
            </a:r>
            <a:r>
              <a:rPr lang="en-US" sz="3600" b="1" u="sng" spc="15" dirty="0"/>
              <a:t>of</a:t>
            </a:r>
            <a:r>
              <a:rPr lang="en-US" sz="3600" b="1" u="sng" spc="-290" dirty="0"/>
              <a:t> </a:t>
            </a:r>
            <a:r>
              <a:rPr lang="en-US" sz="3600" b="1" u="sng" spc="20" dirty="0" smtClean="0"/>
              <a:t>shock</a:t>
            </a:r>
            <a:endParaRPr lang="en-US" sz="3200" u="sng" dirty="0"/>
          </a:p>
          <a:p>
            <a:pPr marL="241300" indent="-229235">
              <a:lnSpc>
                <a:spcPct val="150000"/>
              </a:lnSpc>
              <a:spcBef>
                <a:spcPts val="409"/>
              </a:spcBef>
              <a:buFont typeface="Arial"/>
              <a:buChar char="•"/>
              <a:tabLst>
                <a:tab pos="241935" algn="l"/>
              </a:tabLst>
            </a:pPr>
            <a:r>
              <a:rPr lang="en-US" sz="3200" b="1" spc="5" dirty="0" err="1"/>
              <a:t>Hypovolaemic</a:t>
            </a:r>
            <a:r>
              <a:rPr lang="en-US" sz="3200" spc="5" dirty="0"/>
              <a:t>- caused </a:t>
            </a:r>
            <a:r>
              <a:rPr lang="en-US" sz="3200" spc="-5" dirty="0"/>
              <a:t>by </a:t>
            </a:r>
            <a:r>
              <a:rPr lang="en-US" sz="3200" spc="10" dirty="0"/>
              <a:t>a </a:t>
            </a:r>
            <a:r>
              <a:rPr lang="en-US" sz="3200" spc="-10" dirty="0"/>
              <a:t>reduced </a:t>
            </a:r>
            <a:r>
              <a:rPr lang="en-US" sz="3200" dirty="0"/>
              <a:t>circulating</a:t>
            </a:r>
            <a:r>
              <a:rPr lang="en-US" sz="3200" spc="-380" dirty="0"/>
              <a:t> </a:t>
            </a:r>
            <a:r>
              <a:rPr lang="en-US" sz="3200" spc="-5" dirty="0"/>
              <a:t>volume.</a:t>
            </a:r>
            <a:endParaRPr lang="en-US" sz="3200" dirty="0"/>
          </a:p>
          <a:p>
            <a:pPr marL="307975" marR="2667635" indent="-295910">
              <a:lnSpc>
                <a:spcPct val="150000"/>
              </a:lnSpc>
              <a:spcBef>
                <a:spcPts val="110"/>
              </a:spcBef>
              <a:buFont typeface="Arial"/>
              <a:buChar char="•"/>
              <a:tabLst>
                <a:tab pos="317500" algn="l"/>
                <a:tab pos="318135" algn="l"/>
              </a:tabLst>
            </a:pPr>
            <a:r>
              <a:rPr lang="en-US" sz="3200" b="1" spc="-5" dirty="0" smtClean="0"/>
              <a:t>Cardiogenic</a:t>
            </a:r>
            <a:r>
              <a:rPr lang="en-US" sz="3200" spc="-5" dirty="0" smtClean="0"/>
              <a:t>- failure </a:t>
            </a:r>
            <a:r>
              <a:rPr lang="en-US" sz="3200" spc="-10" dirty="0"/>
              <a:t>of </a:t>
            </a:r>
            <a:r>
              <a:rPr lang="en-US" sz="3200" spc="5" dirty="0"/>
              <a:t>the </a:t>
            </a:r>
            <a:r>
              <a:rPr lang="en-US" sz="3200" spc="-5" dirty="0"/>
              <a:t>heart </a:t>
            </a:r>
            <a:r>
              <a:rPr lang="en-US" sz="3200" spc="15" dirty="0"/>
              <a:t>to </a:t>
            </a:r>
            <a:r>
              <a:rPr lang="en-US" sz="3200" dirty="0"/>
              <a:t>pump </a:t>
            </a:r>
            <a:r>
              <a:rPr lang="en-US" sz="3200" spc="-10" dirty="0"/>
              <a:t>out</a:t>
            </a:r>
            <a:r>
              <a:rPr lang="en-US" sz="3200" spc="-165" dirty="0"/>
              <a:t> </a:t>
            </a:r>
            <a:r>
              <a:rPr lang="en-US" sz="3200" spc="-15" dirty="0"/>
              <a:t>enough  </a:t>
            </a:r>
            <a:r>
              <a:rPr lang="en-US" sz="3200" spc="-10" dirty="0"/>
              <a:t>blood </a:t>
            </a:r>
            <a:r>
              <a:rPr lang="en-US" sz="3200" spc="15" dirty="0"/>
              <a:t>to </a:t>
            </a:r>
            <a:r>
              <a:rPr lang="en-US" sz="3200" spc="5" dirty="0"/>
              <a:t>the</a:t>
            </a:r>
            <a:r>
              <a:rPr lang="en-US" sz="3200" spc="-85" dirty="0"/>
              <a:t> </a:t>
            </a:r>
            <a:r>
              <a:rPr lang="en-US" sz="3200" spc="10" dirty="0"/>
              <a:t>tissues.</a:t>
            </a:r>
            <a:endParaRPr lang="en-US" sz="3200" dirty="0"/>
          </a:p>
          <a:p>
            <a:pPr marL="317500" indent="-305435">
              <a:lnSpc>
                <a:spcPct val="150000"/>
              </a:lnSpc>
              <a:spcBef>
                <a:spcPts val="150"/>
              </a:spcBef>
              <a:buFont typeface="Arial"/>
              <a:buChar char="•"/>
              <a:tabLst>
                <a:tab pos="317500" algn="l"/>
                <a:tab pos="318135" algn="l"/>
              </a:tabLst>
            </a:pPr>
            <a:r>
              <a:rPr lang="en-US" sz="3200" b="1" spc="5" dirty="0" smtClean="0"/>
              <a:t>Obstructive</a:t>
            </a:r>
            <a:r>
              <a:rPr lang="en-US" sz="3200" spc="5" dirty="0" smtClean="0"/>
              <a:t>- there</a:t>
            </a:r>
            <a:r>
              <a:rPr lang="en-US" sz="3200" spc="-480" dirty="0" smtClean="0"/>
              <a:t> </a:t>
            </a:r>
            <a:r>
              <a:rPr lang="en-US" sz="3200" spc="5" dirty="0"/>
              <a:t>is </a:t>
            </a:r>
            <a:r>
              <a:rPr lang="en-US" sz="3200" spc="10" dirty="0"/>
              <a:t>a </a:t>
            </a:r>
            <a:r>
              <a:rPr lang="en-US" sz="3200" spc="-5" dirty="0"/>
              <a:t>reduction </a:t>
            </a:r>
            <a:r>
              <a:rPr lang="en-US" sz="3200" spc="10" dirty="0"/>
              <a:t>in </a:t>
            </a:r>
            <a:r>
              <a:rPr lang="en-US" sz="3200" spc="-5" dirty="0"/>
              <a:t>preload </a:t>
            </a:r>
            <a:r>
              <a:rPr lang="en-US" sz="3200" spc="5" dirty="0"/>
              <a:t>because </a:t>
            </a:r>
            <a:r>
              <a:rPr lang="en-US" sz="3200" spc="-10" dirty="0"/>
              <a:t>of</a:t>
            </a:r>
            <a:endParaRPr lang="en-US" sz="3200" dirty="0"/>
          </a:p>
          <a:p>
            <a:pPr marL="384175">
              <a:lnSpc>
                <a:spcPct val="150000"/>
              </a:lnSpc>
              <a:spcBef>
                <a:spcPts val="409"/>
              </a:spcBef>
            </a:pPr>
            <a:r>
              <a:rPr lang="en-US" sz="3200" spc="5" dirty="0"/>
              <a:t>mechanical </a:t>
            </a:r>
            <a:r>
              <a:rPr lang="en-US" sz="3200" dirty="0"/>
              <a:t>obstruction </a:t>
            </a:r>
            <a:r>
              <a:rPr lang="en-US" sz="3200" spc="-10" dirty="0"/>
              <a:t>of </a:t>
            </a:r>
            <a:r>
              <a:rPr lang="en-US" sz="3200" spc="5" dirty="0"/>
              <a:t>cardiac </a:t>
            </a:r>
            <a:r>
              <a:rPr lang="en-US" sz="3200" dirty="0"/>
              <a:t>filling </a:t>
            </a:r>
            <a:r>
              <a:rPr lang="en-US" sz="3200" dirty="0" err="1"/>
              <a:t>e.g</a:t>
            </a:r>
            <a:r>
              <a:rPr lang="en-US" sz="3200" dirty="0"/>
              <a:t> </a:t>
            </a:r>
            <a:r>
              <a:rPr lang="en-US" sz="3200" spc="-5" dirty="0"/>
              <a:t>pulmonary </a:t>
            </a:r>
            <a:r>
              <a:rPr lang="en-US" sz="3200" dirty="0"/>
              <a:t>/air</a:t>
            </a:r>
            <a:r>
              <a:rPr lang="en-US" sz="3200" spc="-270" dirty="0"/>
              <a:t> </a:t>
            </a:r>
            <a:r>
              <a:rPr lang="en-US" sz="3200" dirty="0"/>
              <a:t>embolism</a:t>
            </a:r>
          </a:p>
          <a:p>
            <a:pPr marL="12700" marR="5080">
              <a:lnSpc>
                <a:spcPct val="150000"/>
              </a:lnSpc>
              <a:spcBef>
                <a:spcPts val="75"/>
              </a:spcBef>
              <a:buFont typeface="Arial"/>
              <a:buChar char="•"/>
              <a:tabLst>
                <a:tab pos="317500" algn="l"/>
                <a:tab pos="318135" algn="l"/>
              </a:tabLst>
            </a:pPr>
            <a:r>
              <a:rPr lang="en-US" sz="3200" b="1" spc="5" dirty="0" smtClean="0"/>
              <a:t>Distributive</a:t>
            </a:r>
            <a:r>
              <a:rPr lang="en-US" sz="3200" spc="5" dirty="0" smtClean="0"/>
              <a:t>- include </a:t>
            </a:r>
            <a:r>
              <a:rPr lang="en-US" sz="3200" spc="5" dirty="0"/>
              <a:t>septic, </a:t>
            </a:r>
            <a:r>
              <a:rPr lang="en-US" sz="3200" spc="-20" dirty="0"/>
              <a:t>neurogenic, </a:t>
            </a:r>
            <a:r>
              <a:rPr lang="en-US" sz="3200" dirty="0"/>
              <a:t>anaphylactic </a:t>
            </a:r>
            <a:r>
              <a:rPr lang="en-US" sz="3200" spc="5" dirty="0" smtClean="0"/>
              <a:t>and</a:t>
            </a:r>
            <a:r>
              <a:rPr lang="en-US" sz="3200" spc="-280" dirty="0" smtClean="0"/>
              <a:t> </a:t>
            </a:r>
            <a:r>
              <a:rPr lang="en-US" sz="3200" spc="-15" dirty="0" err="1" smtClean="0"/>
              <a:t>endocrinogenic</a:t>
            </a:r>
            <a:r>
              <a:rPr lang="en-US" sz="3200" spc="-15" dirty="0" smtClean="0"/>
              <a:t>  </a:t>
            </a:r>
            <a:r>
              <a:rPr lang="en-US" sz="3200" spc="5" dirty="0" smtClean="0"/>
              <a:t>causes</a:t>
            </a:r>
            <a:endParaRPr lang="en-US" sz="3200" dirty="0"/>
          </a:p>
        </p:txBody>
      </p:sp>
    </p:spTree>
    <p:extLst>
      <p:ext uri="{BB962C8B-B14F-4D97-AF65-F5344CB8AC3E}">
        <p14:creationId xmlns:p14="http://schemas.microsoft.com/office/powerpoint/2010/main" val="342243552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380"/>
            <a:ext cx="10363200" cy="1215717"/>
          </a:xfrm>
        </p:spPr>
        <p:txBody>
          <a:bodyPr/>
          <a:lstStyle/>
          <a:p>
            <a:r>
              <a:rPr lang="en-US" b="1" u="sng" dirty="0" smtClean="0"/>
              <a:t>Signs and symptoms of shock</a:t>
            </a:r>
            <a:r>
              <a:rPr lang="en-US" dirty="0" smtClean="0"/>
              <a:t/>
            </a:r>
            <a:br>
              <a:rPr lang="en-US" dirty="0" smtClean="0"/>
            </a:br>
            <a:endParaRPr lang="en-US" dirty="0"/>
          </a:p>
        </p:txBody>
      </p:sp>
      <p:sp>
        <p:nvSpPr>
          <p:cNvPr id="3" name="Content Placeholder 2"/>
          <p:cNvSpPr>
            <a:spLocks noGrp="1"/>
          </p:cNvSpPr>
          <p:nvPr>
            <p:ph idx="1"/>
          </p:nvPr>
        </p:nvSpPr>
        <p:spPr>
          <a:xfrm>
            <a:off x="1014339" y="1143000"/>
            <a:ext cx="11197590" cy="4652010"/>
          </a:xfrm>
        </p:spPr>
        <p:txBody>
          <a:bodyPr>
            <a:noAutofit/>
          </a:bodyPr>
          <a:lstStyle/>
          <a:p>
            <a:pPr marL="0" lvl="0" indent="0">
              <a:buNone/>
            </a:pPr>
            <a:r>
              <a:rPr lang="en-US" sz="3200" b="1" u="sng" dirty="0" smtClean="0"/>
              <a:t>General S&amp;S</a:t>
            </a:r>
          </a:p>
          <a:p>
            <a:pPr marL="0" lvl="0" indent="0">
              <a:buNone/>
            </a:pPr>
            <a:endParaRPr lang="en-US" sz="3200" dirty="0"/>
          </a:p>
          <a:p>
            <a:pPr marL="457200" lvl="0" indent="-457200">
              <a:buFont typeface="Arial" pitchFamily="34" charset="0"/>
              <a:buChar char="•"/>
            </a:pPr>
            <a:r>
              <a:rPr lang="en-US" sz="3200" dirty="0"/>
              <a:t>Confusion and weakness</a:t>
            </a:r>
          </a:p>
          <a:p>
            <a:pPr marL="457200" lvl="0" indent="-457200">
              <a:buFont typeface="Arial" pitchFamily="34" charset="0"/>
              <a:buChar char="•"/>
            </a:pPr>
            <a:r>
              <a:rPr lang="en-US" sz="3200" dirty="0"/>
              <a:t>Low blood pressure</a:t>
            </a:r>
          </a:p>
          <a:p>
            <a:pPr marL="457200" lvl="0" indent="-457200">
              <a:buFont typeface="Arial" pitchFamily="34" charset="0"/>
              <a:buChar char="•"/>
            </a:pPr>
            <a:r>
              <a:rPr lang="en-US" sz="3200" dirty="0"/>
              <a:t>Decreased urine output</a:t>
            </a:r>
          </a:p>
          <a:p>
            <a:pPr marL="457200" lvl="0" indent="-457200">
              <a:buFont typeface="Arial" pitchFamily="34" charset="0"/>
              <a:buChar char="•"/>
            </a:pPr>
            <a:r>
              <a:rPr lang="en-US" sz="3200" dirty="0"/>
              <a:t>Tachycardia (a fast heart rate</a:t>
            </a:r>
            <a:r>
              <a:rPr lang="en-US" sz="3200" dirty="0" smtClean="0"/>
              <a:t>)</a:t>
            </a:r>
          </a:p>
          <a:p>
            <a:pPr marL="457200" indent="-457200">
              <a:buFont typeface="Arial" pitchFamily="34" charset="0"/>
              <a:buChar char="•"/>
            </a:pPr>
            <a:r>
              <a:rPr lang="en-US" sz="3200" dirty="0"/>
              <a:t>Rapid, shallow breathing</a:t>
            </a:r>
          </a:p>
          <a:p>
            <a:pPr marL="457200" indent="-457200">
              <a:buFont typeface="Arial" pitchFamily="34" charset="0"/>
              <a:buChar char="•"/>
            </a:pPr>
            <a:r>
              <a:rPr lang="en-US" sz="3200" dirty="0"/>
              <a:t>Cold, clammy skin</a:t>
            </a:r>
          </a:p>
          <a:p>
            <a:pPr marL="457200" indent="-457200">
              <a:buFont typeface="Arial" pitchFamily="34" charset="0"/>
              <a:buChar char="•"/>
            </a:pPr>
            <a:r>
              <a:rPr lang="en-US" sz="3200" dirty="0"/>
              <a:t>Rapid, weak pulse</a:t>
            </a:r>
          </a:p>
          <a:p>
            <a:pPr marL="457200" indent="-457200">
              <a:buFont typeface="Arial" pitchFamily="34" charset="0"/>
              <a:buChar char="•"/>
            </a:pPr>
            <a:r>
              <a:rPr lang="en-US" sz="3200" dirty="0"/>
              <a:t>Dizziness or fainting</a:t>
            </a:r>
          </a:p>
          <a:p>
            <a:pPr marL="457200" indent="-457200">
              <a:buFont typeface="Arial" pitchFamily="34" charset="0"/>
              <a:buChar char="•"/>
            </a:pPr>
            <a:r>
              <a:rPr lang="en-US" sz="3200" dirty="0"/>
              <a:t>Weakness</a:t>
            </a:r>
          </a:p>
          <a:p>
            <a:pPr lvl="0"/>
            <a:endParaRPr lang="en-US" sz="3200" dirty="0"/>
          </a:p>
          <a:p>
            <a:endParaRPr lang="en-US" sz="3200" dirty="0"/>
          </a:p>
        </p:txBody>
      </p:sp>
    </p:spTree>
    <p:extLst>
      <p:ext uri="{BB962C8B-B14F-4D97-AF65-F5344CB8AC3E}">
        <p14:creationId xmlns:p14="http://schemas.microsoft.com/office/powerpoint/2010/main" val="152024053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52889" y="152400"/>
            <a:ext cx="11565890" cy="5984972"/>
          </a:xfrm>
          <a:prstGeom prst="rect">
            <a:avLst/>
          </a:prstGeom>
        </p:spPr>
        <p:txBody>
          <a:bodyPr vert="horz" wrap="square" lIns="0" tIns="54610" rIns="0" bIns="0" rtlCol="0">
            <a:spAutoFit/>
          </a:bodyPr>
          <a:lstStyle/>
          <a:p>
            <a:pPr marL="12065">
              <a:spcBef>
                <a:spcPts val="430"/>
              </a:spcBef>
              <a:tabLst>
                <a:tab pos="241935" algn="l"/>
              </a:tabLst>
            </a:pPr>
            <a:r>
              <a:rPr lang="en-US" sz="3200" b="1" u="sng" spc="15" dirty="0">
                <a:cs typeface="Calibri"/>
              </a:rPr>
              <a:t>Stages of</a:t>
            </a:r>
            <a:r>
              <a:rPr lang="en-US" sz="3200" b="1" u="sng" spc="-270" dirty="0">
                <a:cs typeface="Calibri"/>
              </a:rPr>
              <a:t> </a:t>
            </a:r>
            <a:r>
              <a:rPr lang="en-US" sz="3200" b="1" u="sng" spc="20" dirty="0">
                <a:cs typeface="Calibri"/>
              </a:rPr>
              <a:t>shock</a:t>
            </a:r>
            <a:endParaRPr lang="en-US" sz="3200" u="sng" dirty="0">
              <a:cs typeface="Calibri"/>
            </a:endParaRPr>
          </a:p>
          <a:p>
            <a:pPr marL="241300" indent="-229235">
              <a:spcBef>
                <a:spcPts val="430"/>
              </a:spcBef>
              <a:buFont typeface="Arial"/>
              <a:buChar char="•"/>
              <a:tabLst>
                <a:tab pos="241935" algn="l"/>
              </a:tabLst>
            </a:pPr>
            <a:endParaRPr lang="en-US" sz="3200" b="1" spc="15" dirty="0" smtClean="0">
              <a:latin typeface="Calibri"/>
              <a:cs typeface="Calibri"/>
            </a:endParaRPr>
          </a:p>
          <a:p>
            <a:pPr marL="12065">
              <a:spcBef>
                <a:spcPts val="430"/>
              </a:spcBef>
              <a:tabLst>
                <a:tab pos="241935" algn="l"/>
              </a:tabLst>
            </a:pPr>
            <a:r>
              <a:rPr lang="en-US" sz="3200" b="1" spc="15" dirty="0" err="1" smtClean="0">
                <a:latin typeface="Calibri"/>
                <a:cs typeface="Calibri"/>
              </a:rPr>
              <a:t>i</a:t>
            </a:r>
            <a:r>
              <a:rPr lang="en-US" sz="3200" b="1" spc="15" dirty="0" smtClean="0">
                <a:latin typeface="Calibri"/>
                <a:cs typeface="Calibri"/>
              </a:rPr>
              <a:t>) </a:t>
            </a:r>
            <a:r>
              <a:rPr sz="3200" b="1" spc="15" dirty="0" smtClean="0">
                <a:latin typeface="Calibri"/>
                <a:cs typeface="Calibri"/>
              </a:rPr>
              <a:t>Compens</a:t>
            </a:r>
            <a:r>
              <a:rPr lang="en-US" sz="3200" b="1" spc="15" dirty="0" smtClean="0">
                <a:latin typeface="Calibri"/>
                <a:cs typeface="Calibri"/>
              </a:rPr>
              <a:t>a</a:t>
            </a:r>
            <a:r>
              <a:rPr sz="3200" b="1" spc="15" dirty="0" smtClean="0">
                <a:latin typeface="Calibri"/>
                <a:cs typeface="Calibri"/>
              </a:rPr>
              <a:t>tory</a:t>
            </a:r>
            <a:r>
              <a:rPr sz="3200" b="1" spc="-160" dirty="0" smtClean="0">
                <a:latin typeface="Calibri"/>
                <a:cs typeface="Calibri"/>
              </a:rPr>
              <a:t> </a:t>
            </a:r>
            <a:r>
              <a:rPr lang="en-US" sz="3200" b="1" spc="10" dirty="0" smtClean="0">
                <a:latin typeface="Calibri"/>
                <a:cs typeface="Calibri"/>
              </a:rPr>
              <a:t>stage</a:t>
            </a:r>
            <a:endParaRPr lang="en-US" sz="3200" b="1" spc="-25" dirty="0" smtClean="0">
              <a:latin typeface="Calibri"/>
              <a:cs typeface="Calibri"/>
            </a:endParaRPr>
          </a:p>
          <a:p>
            <a:pPr marL="241300" indent="-229235">
              <a:spcBef>
                <a:spcPts val="430"/>
              </a:spcBef>
              <a:buFont typeface="Arial"/>
              <a:buChar char="•"/>
              <a:tabLst>
                <a:tab pos="241935" algn="l"/>
              </a:tabLst>
            </a:pPr>
            <a:r>
              <a:rPr lang="en-US" sz="3200" b="1" spc="10" dirty="0" smtClean="0">
                <a:latin typeface="Calibri"/>
                <a:cs typeface="Calibri"/>
              </a:rPr>
              <a:t>T</a:t>
            </a:r>
            <a:r>
              <a:rPr sz="3200" b="1" spc="10" dirty="0" smtClean="0">
                <a:latin typeface="Calibri"/>
                <a:cs typeface="Calibri"/>
              </a:rPr>
              <a:t>he</a:t>
            </a:r>
            <a:r>
              <a:rPr sz="3200" b="1" spc="-35" dirty="0" smtClean="0">
                <a:latin typeface="Calibri"/>
                <a:cs typeface="Calibri"/>
              </a:rPr>
              <a:t> </a:t>
            </a:r>
            <a:r>
              <a:rPr sz="3200" b="1" spc="20" dirty="0">
                <a:latin typeface="Calibri"/>
                <a:cs typeface="Calibri"/>
              </a:rPr>
              <a:t>body</a:t>
            </a:r>
            <a:r>
              <a:rPr sz="3200" b="1" spc="-110" dirty="0">
                <a:latin typeface="Calibri"/>
                <a:cs typeface="Calibri"/>
              </a:rPr>
              <a:t> </a:t>
            </a:r>
            <a:r>
              <a:rPr sz="3200" b="1" spc="10" dirty="0">
                <a:latin typeface="Calibri"/>
                <a:cs typeface="Calibri"/>
              </a:rPr>
              <a:t>tries</a:t>
            </a:r>
            <a:r>
              <a:rPr sz="3200" b="1" spc="-60" dirty="0">
                <a:latin typeface="Calibri"/>
                <a:cs typeface="Calibri"/>
              </a:rPr>
              <a:t> </a:t>
            </a:r>
            <a:r>
              <a:rPr sz="3200" b="1" spc="5" dirty="0">
                <a:latin typeface="Calibri"/>
                <a:cs typeface="Calibri"/>
              </a:rPr>
              <a:t>to</a:t>
            </a:r>
            <a:r>
              <a:rPr sz="3200" b="1" spc="-55" dirty="0">
                <a:latin typeface="Calibri"/>
                <a:cs typeface="Calibri"/>
              </a:rPr>
              <a:t> </a:t>
            </a:r>
            <a:r>
              <a:rPr sz="3200" b="1" spc="15" dirty="0">
                <a:latin typeface="Calibri"/>
                <a:cs typeface="Calibri"/>
              </a:rPr>
              <a:t>compensate</a:t>
            </a:r>
            <a:r>
              <a:rPr sz="3200" b="1" spc="405" dirty="0">
                <a:latin typeface="Calibri"/>
                <a:cs typeface="Calibri"/>
              </a:rPr>
              <a:t> </a:t>
            </a:r>
            <a:r>
              <a:rPr sz="3200" b="1" spc="-15" dirty="0">
                <a:latin typeface="Calibri"/>
                <a:cs typeface="Calibri"/>
              </a:rPr>
              <a:t>for</a:t>
            </a:r>
            <a:r>
              <a:rPr sz="3200" b="1" spc="-30" dirty="0">
                <a:latin typeface="Calibri"/>
                <a:cs typeface="Calibri"/>
              </a:rPr>
              <a:t> </a:t>
            </a:r>
            <a:r>
              <a:rPr sz="3200" b="1" spc="15" dirty="0">
                <a:latin typeface="Calibri"/>
                <a:cs typeface="Calibri"/>
              </a:rPr>
              <a:t>the</a:t>
            </a:r>
            <a:r>
              <a:rPr sz="3200" b="1" spc="-35" dirty="0">
                <a:latin typeface="Calibri"/>
                <a:cs typeface="Calibri"/>
              </a:rPr>
              <a:t> </a:t>
            </a:r>
            <a:r>
              <a:rPr sz="3200" b="1" spc="25" dirty="0">
                <a:latin typeface="Calibri"/>
                <a:cs typeface="Calibri"/>
              </a:rPr>
              <a:t>low</a:t>
            </a:r>
            <a:r>
              <a:rPr sz="3200" b="1" spc="-70" dirty="0">
                <a:latin typeface="Calibri"/>
                <a:cs typeface="Calibri"/>
              </a:rPr>
              <a:t> </a:t>
            </a:r>
            <a:r>
              <a:rPr sz="3200" b="1" spc="20" dirty="0">
                <a:latin typeface="Calibri"/>
                <a:cs typeface="Calibri"/>
              </a:rPr>
              <a:t>blood</a:t>
            </a:r>
            <a:r>
              <a:rPr sz="3200" b="1" spc="-125" dirty="0">
                <a:latin typeface="Calibri"/>
                <a:cs typeface="Calibri"/>
              </a:rPr>
              <a:t> </a:t>
            </a:r>
            <a:r>
              <a:rPr sz="3200" b="1" spc="20" dirty="0">
                <a:latin typeface="Calibri"/>
                <a:cs typeface="Calibri"/>
              </a:rPr>
              <a:t>volume</a:t>
            </a:r>
            <a:r>
              <a:rPr sz="3200" b="1" spc="-185" dirty="0">
                <a:latin typeface="Calibri"/>
                <a:cs typeface="Calibri"/>
              </a:rPr>
              <a:t> </a:t>
            </a:r>
            <a:r>
              <a:rPr sz="3200" b="1" spc="20" dirty="0">
                <a:latin typeface="Calibri"/>
                <a:cs typeface="Calibri"/>
              </a:rPr>
              <a:t>by:</a:t>
            </a:r>
            <a:endParaRPr sz="3200" dirty="0">
              <a:latin typeface="Calibri"/>
              <a:cs typeface="Calibri"/>
            </a:endParaRPr>
          </a:p>
          <a:p>
            <a:pPr marL="1651000" lvl="3" indent="-267335">
              <a:spcBef>
                <a:spcPts val="334"/>
              </a:spcBef>
              <a:buSzPct val="96153"/>
              <a:buFont typeface="Wingdings"/>
              <a:buChar char=""/>
              <a:tabLst>
                <a:tab pos="280035" algn="l"/>
              </a:tabLst>
            </a:pPr>
            <a:r>
              <a:rPr sz="3200" spc="5" dirty="0">
                <a:latin typeface="Calibri"/>
                <a:cs typeface="Calibri"/>
              </a:rPr>
              <a:t>Contactibility </a:t>
            </a:r>
            <a:r>
              <a:rPr sz="3200" spc="-10" dirty="0">
                <a:latin typeface="Calibri"/>
                <a:cs typeface="Calibri"/>
              </a:rPr>
              <a:t>of</a:t>
            </a:r>
            <a:r>
              <a:rPr sz="3200" spc="-190" dirty="0">
                <a:latin typeface="Calibri"/>
                <a:cs typeface="Calibri"/>
              </a:rPr>
              <a:t> </a:t>
            </a:r>
            <a:r>
              <a:rPr sz="3200" spc="-5" dirty="0">
                <a:latin typeface="Calibri"/>
                <a:cs typeface="Calibri"/>
              </a:rPr>
              <a:t>heart</a:t>
            </a:r>
            <a:endParaRPr sz="3200" dirty="0">
              <a:latin typeface="Calibri"/>
              <a:cs typeface="Calibri"/>
            </a:endParaRPr>
          </a:p>
          <a:p>
            <a:pPr marL="1651000" lvl="3" indent="-267335">
              <a:spcBef>
                <a:spcPts val="409"/>
              </a:spcBef>
              <a:buSzPct val="96153"/>
              <a:buFont typeface="Wingdings"/>
              <a:buChar char=""/>
              <a:tabLst>
                <a:tab pos="280035" algn="l"/>
              </a:tabLst>
            </a:pPr>
            <a:r>
              <a:rPr sz="3200" spc="-25" dirty="0">
                <a:latin typeface="Calibri"/>
                <a:cs typeface="Calibri"/>
              </a:rPr>
              <a:t>Peripheral</a:t>
            </a:r>
            <a:r>
              <a:rPr sz="3200" spc="75" dirty="0">
                <a:latin typeface="Calibri"/>
                <a:cs typeface="Calibri"/>
              </a:rPr>
              <a:t> </a:t>
            </a:r>
            <a:r>
              <a:rPr sz="3200" dirty="0">
                <a:latin typeface="Calibri"/>
                <a:cs typeface="Calibri"/>
              </a:rPr>
              <a:t>vasoconstriction</a:t>
            </a:r>
          </a:p>
          <a:p>
            <a:pPr marL="1651000" lvl="3" indent="-267335">
              <a:spcBef>
                <a:spcPts val="330"/>
              </a:spcBef>
              <a:buSzPct val="96153"/>
              <a:buFont typeface="Wingdings"/>
              <a:buChar char=""/>
              <a:tabLst>
                <a:tab pos="280035" algn="l"/>
              </a:tabLst>
            </a:pPr>
            <a:r>
              <a:rPr sz="3200" spc="-15" dirty="0">
                <a:latin typeface="Calibri"/>
                <a:cs typeface="Calibri"/>
              </a:rPr>
              <a:t>Reduced </a:t>
            </a:r>
            <a:r>
              <a:rPr sz="3200" spc="-10" dirty="0">
                <a:latin typeface="Calibri"/>
                <a:cs typeface="Calibri"/>
              </a:rPr>
              <a:t>urine</a:t>
            </a:r>
            <a:r>
              <a:rPr sz="3200" spc="30" dirty="0">
                <a:latin typeface="Calibri"/>
                <a:cs typeface="Calibri"/>
              </a:rPr>
              <a:t> </a:t>
            </a:r>
            <a:r>
              <a:rPr sz="3200" spc="-10" dirty="0" smtClean="0">
                <a:latin typeface="Calibri"/>
                <a:cs typeface="Calibri"/>
              </a:rPr>
              <a:t>output</a:t>
            </a:r>
            <a:endParaRPr lang="en-US" sz="3200" spc="-10" dirty="0" smtClean="0">
              <a:latin typeface="Calibri"/>
              <a:cs typeface="Calibri"/>
            </a:endParaRPr>
          </a:p>
          <a:p>
            <a:pPr marL="1651000" lvl="3" indent="-267335">
              <a:spcBef>
                <a:spcPts val="330"/>
              </a:spcBef>
              <a:buSzPct val="96153"/>
              <a:buFont typeface="Wingdings"/>
              <a:buChar char=""/>
              <a:tabLst>
                <a:tab pos="280035" algn="l"/>
              </a:tabLst>
            </a:pPr>
            <a:endParaRPr sz="3200" dirty="0">
              <a:latin typeface="Calibri"/>
              <a:cs typeface="Calibri"/>
            </a:endParaRPr>
          </a:p>
          <a:p>
            <a:pPr marL="12700">
              <a:spcBef>
                <a:spcPts val="409"/>
              </a:spcBef>
            </a:pPr>
            <a:r>
              <a:rPr sz="3200" b="1" u="sng" spc="30" dirty="0" smtClean="0">
                <a:latin typeface="Calibri"/>
                <a:cs typeface="Calibri"/>
              </a:rPr>
              <a:t>Signs</a:t>
            </a:r>
            <a:r>
              <a:rPr lang="en-US" sz="3200" b="1" u="sng" spc="30" dirty="0" smtClean="0">
                <a:latin typeface="Calibri"/>
                <a:cs typeface="Calibri"/>
              </a:rPr>
              <a:t> and symptoms</a:t>
            </a:r>
            <a:r>
              <a:rPr sz="3200" b="1" u="sng" spc="30" dirty="0" smtClean="0">
                <a:latin typeface="Calibri"/>
                <a:cs typeface="Calibri"/>
              </a:rPr>
              <a:t> </a:t>
            </a:r>
            <a:r>
              <a:rPr sz="3200" u="sng" spc="-10" dirty="0">
                <a:latin typeface="Calibri"/>
                <a:cs typeface="Calibri"/>
              </a:rPr>
              <a:t>of </a:t>
            </a:r>
            <a:r>
              <a:rPr sz="3200" u="sng" spc="5" dirty="0">
                <a:latin typeface="Calibri"/>
                <a:cs typeface="Calibri"/>
              </a:rPr>
              <a:t>this </a:t>
            </a:r>
            <a:r>
              <a:rPr sz="3200" u="sng" spc="15" dirty="0">
                <a:latin typeface="Calibri"/>
                <a:cs typeface="Calibri"/>
              </a:rPr>
              <a:t>stage </a:t>
            </a:r>
            <a:r>
              <a:rPr sz="3200" u="sng" spc="-5" dirty="0">
                <a:latin typeface="Calibri"/>
                <a:cs typeface="Calibri"/>
              </a:rPr>
              <a:t>may</a:t>
            </a:r>
            <a:r>
              <a:rPr sz="3200" u="sng" spc="-420" dirty="0">
                <a:latin typeface="Calibri"/>
                <a:cs typeface="Calibri"/>
              </a:rPr>
              <a:t> </a:t>
            </a:r>
            <a:r>
              <a:rPr sz="3200" u="sng" spc="-5" dirty="0" smtClean="0">
                <a:latin typeface="Calibri"/>
                <a:cs typeface="Calibri"/>
              </a:rPr>
              <a:t>include</a:t>
            </a:r>
            <a:r>
              <a:rPr lang="en-US" sz="3200" u="sng" spc="-5" dirty="0" smtClean="0">
                <a:latin typeface="Calibri"/>
                <a:cs typeface="Calibri"/>
              </a:rPr>
              <a:t>:</a:t>
            </a:r>
            <a:endParaRPr sz="3200" u="sng" dirty="0">
              <a:latin typeface="Calibri"/>
              <a:cs typeface="Calibri"/>
            </a:endParaRPr>
          </a:p>
          <a:p>
            <a:pPr marL="241300" marR="490220" indent="-229235">
              <a:spcBef>
                <a:spcPts val="1050"/>
              </a:spcBef>
              <a:buFont typeface="Arial"/>
              <a:buChar char="•"/>
              <a:tabLst>
                <a:tab pos="241935" algn="l"/>
              </a:tabLst>
            </a:pPr>
            <a:r>
              <a:rPr sz="3200" spc="10" dirty="0">
                <a:latin typeface="Calibri"/>
                <a:cs typeface="Calibri"/>
              </a:rPr>
              <a:t>Normal</a:t>
            </a:r>
            <a:r>
              <a:rPr sz="3200" spc="-70" dirty="0">
                <a:latin typeface="Calibri"/>
                <a:cs typeface="Calibri"/>
              </a:rPr>
              <a:t> </a:t>
            </a:r>
            <a:r>
              <a:rPr sz="3200" spc="-25" dirty="0">
                <a:latin typeface="Calibri"/>
                <a:cs typeface="Calibri"/>
              </a:rPr>
              <a:t>BP</a:t>
            </a:r>
            <a:r>
              <a:rPr sz="3200" spc="-25" dirty="0" smtClean="0">
                <a:latin typeface="Calibri"/>
                <a:cs typeface="Calibri"/>
              </a:rPr>
              <a:t>,</a:t>
            </a:r>
            <a:r>
              <a:rPr lang="en-US" sz="3200" spc="-25" dirty="0" smtClean="0">
                <a:latin typeface="Calibri"/>
                <a:cs typeface="Calibri"/>
              </a:rPr>
              <a:t> </a:t>
            </a:r>
            <a:r>
              <a:rPr sz="3200" spc="-25" dirty="0" err="1" smtClean="0">
                <a:latin typeface="Calibri"/>
                <a:cs typeface="Calibri"/>
              </a:rPr>
              <a:t>tarchycardia</a:t>
            </a:r>
            <a:r>
              <a:rPr sz="3200" spc="-25" dirty="0">
                <a:latin typeface="Calibri"/>
                <a:cs typeface="Calibri"/>
              </a:rPr>
              <a:t>,</a:t>
            </a:r>
            <a:r>
              <a:rPr sz="3200" spc="-200" dirty="0">
                <a:latin typeface="Calibri"/>
                <a:cs typeface="Calibri"/>
              </a:rPr>
              <a:t> </a:t>
            </a:r>
            <a:r>
              <a:rPr sz="3200" spc="-5" dirty="0" err="1" smtClean="0">
                <a:latin typeface="Calibri"/>
                <a:cs typeface="Calibri"/>
              </a:rPr>
              <a:t>hypervetilation,raised</a:t>
            </a:r>
            <a:r>
              <a:rPr sz="3200" spc="-175" dirty="0" smtClean="0">
                <a:latin typeface="Calibri"/>
                <a:cs typeface="Calibri"/>
              </a:rPr>
              <a:t> </a:t>
            </a:r>
            <a:r>
              <a:rPr lang="en-US" sz="3200" spc="10" dirty="0" smtClean="0">
                <a:latin typeface="Calibri"/>
                <a:cs typeface="Calibri"/>
              </a:rPr>
              <a:t>p</a:t>
            </a:r>
            <a:r>
              <a:rPr sz="3200" spc="10" dirty="0" smtClean="0">
                <a:latin typeface="Calibri"/>
                <a:cs typeface="Calibri"/>
              </a:rPr>
              <a:t>H</a:t>
            </a:r>
            <a:r>
              <a:rPr sz="3200" spc="5" dirty="0" smtClean="0">
                <a:latin typeface="Calibri"/>
                <a:cs typeface="Calibri"/>
              </a:rPr>
              <a:t> </a:t>
            </a:r>
            <a:r>
              <a:rPr sz="3200" dirty="0" err="1" smtClean="0">
                <a:latin typeface="Calibri"/>
                <a:cs typeface="Calibri"/>
              </a:rPr>
              <a:t>level,confusion</a:t>
            </a:r>
            <a:r>
              <a:rPr sz="3200" spc="-175" dirty="0" smtClean="0">
                <a:latin typeface="Calibri"/>
                <a:cs typeface="Calibri"/>
              </a:rPr>
              <a:t> </a:t>
            </a:r>
            <a:r>
              <a:rPr sz="3200" spc="-10" dirty="0">
                <a:latin typeface="Calibri"/>
                <a:cs typeface="Calibri"/>
              </a:rPr>
              <a:t>or</a:t>
            </a:r>
            <a:r>
              <a:rPr sz="3200" spc="-20" dirty="0">
                <a:latin typeface="Calibri"/>
                <a:cs typeface="Calibri"/>
              </a:rPr>
              <a:t> </a:t>
            </a:r>
            <a:r>
              <a:rPr sz="3200" spc="-15" dirty="0">
                <a:latin typeface="Calibri"/>
                <a:cs typeface="Calibri"/>
              </a:rPr>
              <a:t>anxiety,</a:t>
            </a:r>
            <a:r>
              <a:rPr sz="3200" spc="-130" dirty="0">
                <a:latin typeface="Calibri"/>
                <a:cs typeface="Calibri"/>
              </a:rPr>
              <a:t> </a:t>
            </a:r>
            <a:r>
              <a:rPr sz="3200" spc="5" dirty="0">
                <a:latin typeface="Calibri"/>
                <a:cs typeface="Calibri"/>
              </a:rPr>
              <a:t>cold  clammy</a:t>
            </a:r>
            <a:r>
              <a:rPr sz="3200" spc="-60" dirty="0">
                <a:latin typeface="Calibri"/>
                <a:cs typeface="Calibri"/>
              </a:rPr>
              <a:t> </a:t>
            </a:r>
            <a:r>
              <a:rPr sz="3200" spc="5" dirty="0">
                <a:latin typeface="Calibri"/>
                <a:cs typeface="Calibri"/>
              </a:rPr>
              <a:t>skin</a:t>
            </a:r>
            <a:r>
              <a:rPr sz="3200" spc="5" dirty="0" smtClean="0">
                <a:latin typeface="Calibri"/>
                <a:cs typeface="Calibri"/>
              </a:rPr>
              <a:t>.</a:t>
            </a:r>
            <a:r>
              <a:rPr lang="en-US" sz="3200" spc="5" dirty="0" smtClean="0">
                <a:latin typeface="Calibri"/>
                <a:cs typeface="Calibri"/>
              </a:rPr>
              <a:t> </a:t>
            </a:r>
            <a:r>
              <a:rPr lang="en-US" sz="3200" spc="5" dirty="0" err="1" smtClean="0">
                <a:latin typeface="Calibri"/>
                <a:cs typeface="Calibri"/>
              </a:rPr>
              <a:t>etc</a:t>
            </a:r>
            <a:endParaRPr sz="3200" dirty="0">
              <a:latin typeface="Calibri"/>
              <a:cs typeface="Calibri"/>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584" y="457200"/>
            <a:ext cx="11859896" cy="4637167"/>
          </a:xfrm>
        </p:spPr>
        <p:txBody>
          <a:bodyPr/>
          <a:lstStyle/>
          <a:p>
            <a:pPr marL="12700" marR="9251950" algn="l">
              <a:spcBef>
                <a:spcPts val="75"/>
              </a:spcBef>
              <a:tabLst>
                <a:tab pos="241935" algn="l"/>
              </a:tabLst>
            </a:pPr>
            <a:r>
              <a:rPr lang="en-US" sz="3200" b="1" spc="10" dirty="0" smtClean="0"/>
              <a:t>ii) Progressive    		stage</a:t>
            </a:r>
          </a:p>
          <a:p>
            <a:pPr marL="12700" marR="9251950" algn="l">
              <a:spcBef>
                <a:spcPts val="75"/>
              </a:spcBef>
              <a:tabLst>
                <a:tab pos="241935" algn="l"/>
              </a:tabLst>
            </a:pPr>
            <a:endParaRPr lang="en-US" sz="3200" b="1" spc="10" dirty="0" smtClean="0"/>
          </a:p>
          <a:p>
            <a:pPr marL="12700" marR="9251950" algn="l">
              <a:spcBef>
                <a:spcPts val="75"/>
              </a:spcBef>
              <a:tabLst>
                <a:tab pos="241935" algn="l"/>
              </a:tabLst>
            </a:pPr>
            <a:r>
              <a:rPr lang="en-US" sz="3200" b="1" spc="5" dirty="0" err="1" smtClean="0"/>
              <a:t>Characterised</a:t>
            </a:r>
            <a:r>
              <a:rPr lang="en-US" sz="3200" b="1" spc="-254" dirty="0"/>
              <a:t> </a:t>
            </a:r>
            <a:r>
              <a:rPr lang="en-US" sz="3200" b="1" spc="15" dirty="0" smtClean="0"/>
              <a:t>by:</a:t>
            </a:r>
            <a:endParaRPr lang="en-US" sz="3200" dirty="0"/>
          </a:p>
          <a:p>
            <a:pPr marL="241300" marR="1783080" indent="-229235">
              <a:spcBef>
                <a:spcPts val="1045"/>
              </a:spcBef>
              <a:buSzPct val="96153"/>
              <a:buFont typeface="Wingdings"/>
              <a:buChar char=""/>
              <a:tabLst>
                <a:tab pos="280035" algn="l"/>
              </a:tabLst>
            </a:pPr>
            <a:r>
              <a:rPr lang="en-US" sz="3200" spc="-10" dirty="0"/>
              <a:t>Failed</a:t>
            </a:r>
            <a:r>
              <a:rPr lang="en-US" sz="3200" spc="-25" dirty="0"/>
              <a:t> </a:t>
            </a:r>
            <a:r>
              <a:rPr lang="en-US" sz="3200" spc="5" dirty="0"/>
              <a:t>cardiac</a:t>
            </a:r>
            <a:r>
              <a:rPr lang="en-US" sz="3200" spc="-125" dirty="0"/>
              <a:t> </a:t>
            </a:r>
            <a:r>
              <a:rPr lang="en-US" sz="3200" spc="5" dirty="0"/>
              <a:t>ability</a:t>
            </a:r>
            <a:r>
              <a:rPr lang="en-US" sz="3200" spc="-50" dirty="0"/>
              <a:t> </a:t>
            </a:r>
            <a:r>
              <a:rPr lang="en-US" sz="3200" spc="-10" dirty="0"/>
              <a:t>of</a:t>
            </a:r>
            <a:r>
              <a:rPr lang="en-US" sz="3200" spc="30" dirty="0"/>
              <a:t> </a:t>
            </a:r>
            <a:r>
              <a:rPr lang="en-US" sz="3200" spc="-5" dirty="0"/>
              <a:t>meet</a:t>
            </a:r>
            <a:r>
              <a:rPr lang="en-US" sz="3200" spc="-40" dirty="0"/>
              <a:t> </a:t>
            </a:r>
            <a:r>
              <a:rPr lang="en-US" sz="3200" spc="5" dirty="0"/>
              <a:t>the</a:t>
            </a:r>
            <a:r>
              <a:rPr lang="en-US" sz="3200" spc="-25" dirty="0"/>
              <a:t> </a:t>
            </a:r>
            <a:r>
              <a:rPr lang="en-US" sz="3200" dirty="0"/>
              <a:t>demand</a:t>
            </a:r>
            <a:r>
              <a:rPr lang="en-US" sz="3200" spc="-20" dirty="0"/>
              <a:t> </a:t>
            </a:r>
            <a:r>
              <a:rPr lang="en-US" sz="3200" spc="5" dirty="0"/>
              <a:t>and</a:t>
            </a:r>
            <a:r>
              <a:rPr lang="en-US" sz="3200" spc="-90" dirty="0"/>
              <a:t> </a:t>
            </a:r>
            <a:r>
              <a:rPr lang="en-US" sz="3200" spc="-5" dirty="0"/>
              <a:t>myocardial</a:t>
            </a:r>
            <a:r>
              <a:rPr lang="en-US" sz="3200" spc="-140" dirty="0"/>
              <a:t> </a:t>
            </a:r>
            <a:r>
              <a:rPr lang="en-US" sz="3200" spc="5" dirty="0"/>
              <a:t>ischemia</a:t>
            </a:r>
            <a:r>
              <a:rPr lang="en-US" sz="3200" spc="-45" dirty="0"/>
              <a:t> </a:t>
            </a:r>
            <a:r>
              <a:rPr lang="en-US" sz="3200" spc="5" dirty="0"/>
              <a:t>and  </a:t>
            </a:r>
            <a:r>
              <a:rPr lang="en-US" sz="3200" spc="-10" dirty="0" err="1"/>
              <a:t>hypoperfusion</a:t>
            </a:r>
            <a:r>
              <a:rPr lang="en-US" sz="3200" spc="-10" dirty="0"/>
              <a:t> of </a:t>
            </a:r>
            <a:r>
              <a:rPr lang="en-US" sz="3200" spc="10" dirty="0"/>
              <a:t>all</a:t>
            </a:r>
            <a:r>
              <a:rPr lang="en-US" sz="3200" spc="15" dirty="0"/>
              <a:t> </a:t>
            </a:r>
            <a:r>
              <a:rPr lang="en-US" sz="3200" spc="-20" dirty="0"/>
              <a:t>organs</a:t>
            </a:r>
            <a:endParaRPr lang="en-US" sz="3200" dirty="0"/>
          </a:p>
          <a:p>
            <a:pPr marL="279400" indent="-267335">
              <a:spcBef>
                <a:spcPts val="409"/>
              </a:spcBef>
              <a:buSzPct val="96153"/>
              <a:buFont typeface="Wingdings"/>
              <a:buChar char=""/>
              <a:tabLst>
                <a:tab pos="280035" algn="l"/>
                <a:tab pos="3296285" algn="l"/>
              </a:tabLst>
            </a:pPr>
            <a:r>
              <a:rPr lang="en-US" sz="3200" spc="10" dirty="0"/>
              <a:t>Systemic</a:t>
            </a:r>
            <a:r>
              <a:rPr lang="en-US" sz="3200" spc="-204" dirty="0"/>
              <a:t> </a:t>
            </a:r>
            <a:r>
              <a:rPr lang="en-US" sz="3200" dirty="0" smtClean="0"/>
              <a:t>vasodilation </a:t>
            </a:r>
            <a:r>
              <a:rPr lang="en-US" sz="3200" spc="20" dirty="0" smtClean="0"/>
              <a:t>as </a:t>
            </a:r>
            <a:r>
              <a:rPr lang="en-US" sz="3200" spc="10" dirty="0"/>
              <a:t>a </a:t>
            </a:r>
            <a:r>
              <a:rPr lang="en-US" sz="3200" dirty="0"/>
              <a:t>result </a:t>
            </a:r>
            <a:r>
              <a:rPr lang="en-US" sz="3200" spc="-10" dirty="0"/>
              <a:t>of </a:t>
            </a:r>
            <a:r>
              <a:rPr lang="en-US" sz="3200" dirty="0"/>
              <a:t>release </a:t>
            </a:r>
            <a:r>
              <a:rPr lang="en-US" sz="3200" spc="-10" dirty="0"/>
              <a:t>of </a:t>
            </a:r>
            <a:r>
              <a:rPr lang="en-US" sz="3200" spc="5" dirty="0"/>
              <a:t>chemical </a:t>
            </a:r>
            <a:r>
              <a:rPr lang="en-US" sz="3200" spc="-10" dirty="0"/>
              <a:t>mediators </a:t>
            </a:r>
            <a:r>
              <a:rPr lang="en-US" sz="3200" spc="5" dirty="0"/>
              <a:t>into </a:t>
            </a:r>
            <a:r>
              <a:rPr lang="en-US" sz="3200" spc="-10" dirty="0"/>
              <a:t>blood</a:t>
            </a:r>
            <a:r>
              <a:rPr lang="en-US" sz="3200" spc="-409" dirty="0"/>
              <a:t> </a:t>
            </a:r>
            <a:r>
              <a:rPr lang="en-US" sz="3200" spc="10" dirty="0"/>
              <a:t>stream</a:t>
            </a:r>
            <a:endParaRPr lang="en-US" sz="3200" dirty="0"/>
          </a:p>
        </p:txBody>
      </p:sp>
    </p:spTree>
    <p:extLst>
      <p:ext uri="{BB962C8B-B14F-4D97-AF65-F5344CB8AC3E}">
        <p14:creationId xmlns:p14="http://schemas.microsoft.com/office/powerpoint/2010/main" val="152822477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228600"/>
            <a:ext cx="11360785" cy="6560129"/>
          </a:xfrm>
          <a:prstGeom prst="rect">
            <a:avLst/>
          </a:prstGeom>
        </p:spPr>
        <p:txBody>
          <a:bodyPr vert="horz" wrap="square" lIns="0" tIns="60325" rIns="0" bIns="0" rtlCol="0">
            <a:spAutoFit/>
          </a:bodyPr>
          <a:lstStyle/>
          <a:p>
            <a:pPr marL="12700">
              <a:lnSpc>
                <a:spcPct val="100000"/>
              </a:lnSpc>
              <a:spcBef>
                <a:spcPts val="475"/>
              </a:spcBef>
            </a:pPr>
            <a:r>
              <a:rPr sz="3200" b="1" u="sng" spc="5" dirty="0">
                <a:latin typeface="Calibri"/>
                <a:cs typeface="Calibri"/>
              </a:rPr>
              <a:t>Signs </a:t>
            </a:r>
            <a:r>
              <a:rPr lang="en-US" sz="3200" b="1" u="sng" spc="5" dirty="0" smtClean="0">
                <a:latin typeface="Calibri"/>
                <a:cs typeface="Calibri"/>
              </a:rPr>
              <a:t>and symptoms </a:t>
            </a:r>
            <a:r>
              <a:rPr sz="3200" b="1" u="sng" spc="10" dirty="0" smtClean="0">
                <a:latin typeface="Calibri"/>
                <a:cs typeface="Calibri"/>
              </a:rPr>
              <a:t>in </a:t>
            </a:r>
            <a:r>
              <a:rPr sz="3200" b="1" u="sng" spc="10" dirty="0">
                <a:latin typeface="Calibri"/>
                <a:cs typeface="Calibri"/>
              </a:rPr>
              <a:t>this</a:t>
            </a:r>
            <a:r>
              <a:rPr sz="3200" b="1" u="sng" spc="100" dirty="0">
                <a:latin typeface="Calibri"/>
                <a:cs typeface="Calibri"/>
              </a:rPr>
              <a:t> </a:t>
            </a:r>
            <a:r>
              <a:rPr sz="3200" b="1" u="sng" spc="15" dirty="0" smtClean="0">
                <a:latin typeface="Calibri"/>
                <a:cs typeface="Calibri"/>
              </a:rPr>
              <a:t>stage</a:t>
            </a:r>
            <a:r>
              <a:rPr lang="en-US" sz="3200" b="1" u="sng" spc="15" dirty="0" smtClean="0">
                <a:latin typeface="Calibri"/>
                <a:cs typeface="Calibri"/>
              </a:rPr>
              <a:t>:</a:t>
            </a:r>
            <a:endParaRPr sz="3200" u="sng" dirty="0">
              <a:latin typeface="Calibri"/>
              <a:cs typeface="Calibri"/>
            </a:endParaRPr>
          </a:p>
          <a:p>
            <a:pPr marL="241300" indent="-229235">
              <a:lnSpc>
                <a:spcPct val="100000"/>
              </a:lnSpc>
              <a:spcBef>
                <a:spcPts val="380"/>
              </a:spcBef>
              <a:buFont typeface="Arial"/>
              <a:buChar char="•"/>
              <a:tabLst>
                <a:tab pos="241935" algn="l"/>
              </a:tabLst>
            </a:pPr>
            <a:r>
              <a:rPr sz="3200" spc="5" dirty="0">
                <a:latin typeface="Calibri"/>
                <a:cs typeface="Calibri"/>
              </a:rPr>
              <a:t>Slow </a:t>
            </a:r>
            <a:r>
              <a:rPr sz="3200" dirty="0">
                <a:latin typeface="Calibri"/>
                <a:cs typeface="Calibri"/>
              </a:rPr>
              <a:t>heart </a:t>
            </a:r>
            <a:r>
              <a:rPr sz="3200" spc="-15" dirty="0">
                <a:latin typeface="Calibri"/>
                <a:cs typeface="Calibri"/>
              </a:rPr>
              <a:t>rate </a:t>
            </a:r>
            <a:r>
              <a:rPr sz="3200" spc="25" dirty="0">
                <a:latin typeface="Calibri"/>
                <a:cs typeface="Calibri"/>
              </a:rPr>
              <a:t>of </a:t>
            </a:r>
            <a:r>
              <a:rPr sz="3200" spc="-10" dirty="0" smtClean="0">
                <a:latin typeface="Calibri"/>
                <a:cs typeface="Calibri"/>
              </a:rPr>
              <a:t>below </a:t>
            </a:r>
            <a:r>
              <a:rPr sz="3200" spc="15" dirty="0">
                <a:latin typeface="Calibri"/>
                <a:cs typeface="Calibri"/>
              </a:rPr>
              <a:t>60 </a:t>
            </a:r>
            <a:r>
              <a:rPr sz="3200" spc="-5" dirty="0">
                <a:latin typeface="Calibri"/>
                <a:cs typeface="Calibri"/>
              </a:rPr>
              <a:t>beat</a:t>
            </a:r>
            <a:r>
              <a:rPr sz="3200" spc="375" dirty="0">
                <a:latin typeface="Calibri"/>
                <a:cs typeface="Calibri"/>
              </a:rPr>
              <a:t> </a:t>
            </a:r>
            <a:r>
              <a:rPr sz="3200" dirty="0">
                <a:latin typeface="Calibri"/>
                <a:cs typeface="Calibri"/>
              </a:rPr>
              <a:t>/min</a:t>
            </a:r>
          </a:p>
          <a:p>
            <a:pPr marL="241300" indent="-229235">
              <a:lnSpc>
                <a:spcPct val="100000"/>
              </a:lnSpc>
              <a:spcBef>
                <a:spcPts val="380"/>
              </a:spcBef>
              <a:buFont typeface="Arial"/>
              <a:buChar char="•"/>
              <a:tabLst>
                <a:tab pos="241935" algn="l"/>
              </a:tabLst>
            </a:pPr>
            <a:r>
              <a:rPr sz="3200" spc="30" dirty="0">
                <a:latin typeface="Calibri"/>
                <a:cs typeface="Calibri"/>
              </a:rPr>
              <a:t>Low </a:t>
            </a:r>
            <a:r>
              <a:rPr lang="en-US" sz="3200" spc="-5" dirty="0" smtClean="0">
                <a:latin typeface="Calibri"/>
                <a:cs typeface="Calibri"/>
              </a:rPr>
              <a:t>BP</a:t>
            </a:r>
            <a:r>
              <a:rPr sz="3200" spc="-5" dirty="0" smtClean="0">
                <a:latin typeface="Calibri"/>
                <a:cs typeface="Calibri"/>
              </a:rPr>
              <a:t> </a:t>
            </a:r>
            <a:r>
              <a:rPr sz="3200" spc="-5" dirty="0">
                <a:latin typeface="Calibri"/>
                <a:cs typeface="Calibri"/>
              </a:rPr>
              <a:t>below</a:t>
            </a:r>
            <a:r>
              <a:rPr sz="3200" spc="160" dirty="0">
                <a:latin typeface="Calibri"/>
                <a:cs typeface="Calibri"/>
              </a:rPr>
              <a:t> </a:t>
            </a:r>
            <a:r>
              <a:rPr sz="3200" spc="20" dirty="0" smtClean="0">
                <a:latin typeface="Calibri"/>
                <a:cs typeface="Calibri"/>
              </a:rPr>
              <a:t>90mmhg</a:t>
            </a:r>
            <a:r>
              <a:rPr lang="en-US" sz="3200" spc="20" dirty="0" smtClean="0">
                <a:latin typeface="Calibri"/>
                <a:cs typeface="Calibri"/>
              </a:rPr>
              <a:t> </a:t>
            </a:r>
            <a:endParaRPr sz="3200" dirty="0">
              <a:latin typeface="Calibri"/>
              <a:cs typeface="Calibri"/>
            </a:endParaRPr>
          </a:p>
          <a:p>
            <a:pPr marL="241300" indent="-229235">
              <a:lnSpc>
                <a:spcPct val="100000"/>
              </a:lnSpc>
              <a:spcBef>
                <a:spcPts val="380"/>
              </a:spcBef>
              <a:buFont typeface="Arial"/>
              <a:buChar char="•"/>
              <a:tabLst>
                <a:tab pos="241935" algn="l"/>
              </a:tabLst>
            </a:pPr>
            <a:r>
              <a:rPr sz="3200" dirty="0">
                <a:latin typeface="Calibri"/>
                <a:cs typeface="Calibri"/>
              </a:rPr>
              <a:t>Rapid </a:t>
            </a:r>
            <a:r>
              <a:rPr sz="3200" spc="5" dirty="0">
                <a:latin typeface="Calibri"/>
                <a:cs typeface="Calibri"/>
              </a:rPr>
              <a:t>and </a:t>
            </a:r>
            <a:r>
              <a:rPr sz="3200" spc="-5" dirty="0">
                <a:latin typeface="Calibri"/>
                <a:cs typeface="Calibri"/>
              </a:rPr>
              <a:t>shallow</a:t>
            </a:r>
            <a:r>
              <a:rPr sz="3200" spc="335" dirty="0">
                <a:latin typeface="Calibri"/>
                <a:cs typeface="Calibri"/>
              </a:rPr>
              <a:t> </a:t>
            </a:r>
            <a:r>
              <a:rPr sz="3200" spc="-15" dirty="0">
                <a:latin typeface="Calibri"/>
                <a:cs typeface="Calibri"/>
              </a:rPr>
              <a:t>respirations</a:t>
            </a:r>
            <a:endParaRPr sz="3200" dirty="0">
              <a:latin typeface="Calibri"/>
              <a:cs typeface="Calibri"/>
            </a:endParaRPr>
          </a:p>
          <a:p>
            <a:pPr marL="241300" indent="-229235">
              <a:lnSpc>
                <a:spcPct val="100000"/>
              </a:lnSpc>
              <a:spcBef>
                <a:spcPts val="455"/>
              </a:spcBef>
              <a:buFont typeface="Arial"/>
              <a:buChar char="•"/>
              <a:tabLst>
                <a:tab pos="241935" algn="l"/>
              </a:tabLst>
            </a:pPr>
            <a:r>
              <a:rPr sz="3200" dirty="0">
                <a:latin typeface="Calibri"/>
                <a:cs typeface="Calibri"/>
              </a:rPr>
              <a:t>Crackles </a:t>
            </a:r>
            <a:r>
              <a:rPr sz="3200" spc="-10" dirty="0">
                <a:latin typeface="Calibri"/>
                <a:cs typeface="Calibri"/>
              </a:rPr>
              <a:t>due </a:t>
            </a:r>
            <a:r>
              <a:rPr sz="3200" spc="-5" dirty="0">
                <a:latin typeface="Calibri"/>
                <a:cs typeface="Calibri"/>
              </a:rPr>
              <a:t>to </a:t>
            </a:r>
            <a:r>
              <a:rPr sz="3200" spc="-20" dirty="0">
                <a:latin typeface="Calibri"/>
                <a:cs typeface="Calibri"/>
              </a:rPr>
              <a:t>fluid </a:t>
            </a:r>
            <a:r>
              <a:rPr sz="3200" spc="-10" dirty="0">
                <a:latin typeface="Calibri"/>
                <a:cs typeface="Calibri"/>
              </a:rPr>
              <a:t>in the</a:t>
            </a:r>
            <a:r>
              <a:rPr sz="3200" spc="30" dirty="0">
                <a:latin typeface="Calibri"/>
                <a:cs typeface="Calibri"/>
              </a:rPr>
              <a:t> </a:t>
            </a:r>
            <a:r>
              <a:rPr sz="3200" spc="-20" dirty="0">
                <a:latin typeface="Calibri"/>
                <a:cs typeface="Calibri"/>
              </a:rPr>
              <a:t>lungs</a:t>
            </a:r>
            <a:endParaRPr sz="3200" dirty="0">
              <a:latin typeface="Calibri"/>
              <a:cs typeface="Calibri"/>
            </a:endParaRPr>
          </a:p>
          <a:p>
            <a:pPr marL="241300" indent="-229235">
              <a:lnSpc>
                <a:spcPct val="100000"/>
              </a:lnSpc>
              <a:spcBef>
                <a:spcPts val="380"/>
              </a:spcBef>
              <a:buFont typeface="Arial"/>
              <a:buChar char="•"/>
              <a:tabLst>
                <a:tab pos="241935" algn="l"/>
              </a:tabLst>
            </a:pPr>
            <a:r>
              <a:rPr sz="3200" spc="10" dirty="0">
                <a:latin typeface="Calibri"/>
                <a:cs typeface="Calibri"/>
              </a:rPr>
              <a:t>Unconcious</a:t>
            </a:r>
            <a:r>
              <a:rPr sz="3200" spc="80" dirty="0">
                <a:latin typeface="Calibri"/>
                <a:cs typeface="Calibri"/>
              </a:rPr>
              <a:t> </a:t>
            </a:r>
            <a:r>
              <a:rPr sz="3200" spc="-10" dirty="0">
                <a:latin typeface="Calibri"/>
                <a:cs typeface="Calibri"/>
              </a:rPr>
              <a:t>state</a:t>
            </a:r>
            <a:endParaRPr sz="3200" dirty="0">
              <a:latin typeface="Calibri"/>
              <a:cs typeface="Calibri"/>
            </a:endParaRPr>
          </a:p>
          <a:p>
            <a:pPr marL="241300" indent="-229235">
              <a:lnSpc>
                <a:spcPct val="100000"/>
              </a:lnSpc>
              <a:spcBef>
                <a:spcPts val="380"/>
              </a:spcBef>
              <a:buFont typeface="Arial"/>
              <a:buChar char="•"/>
              <a:tabLst>
                <a:tab pos="241935" algn="l"/>
              </a:tabLst>
            </a:pPr>
            <a:r>
              <a:rPr sz="3200" spc="-10" dirty="0">
                <a:latin typeface="Calibri"/>
                <a:cs typeface="Calibri"/>
              </a:rPr>
              <a:t>Stress </a:t>
            </a:r>
            <a:r>
              <a:rPr sz="3200" spc="-15" dirty="0">
                <a:latin typeface="Calibri"/>
                <a:cs typeface="Calibri"/>
              </a:rPr>
              <a:t>ulcers </a:t>
            </a:r>
            <a:r>
              <a:rPr sz="3200" spc="5" dirty="0">
                <a:latin typeface="Calibri"/>
                <a:cs typeface="Calibri"/>
              </a:rPr>
              <a:t>may </a:t>
            </a:r>
            <a:r>
              <a:rPr sz="3200" spc="-5" dirty="0">
                <a:latin typeface="Calibri"/>
                <a:cs typeface="Calibri"/>
              </a:rPr>
              <a:t>lead to </a:t>
            </a:r>
            <a:r>
              <a:rPr sz="3200" spc="-20" dirty="0">
                <a:latin typeface="Calibri"/>
                <a:cs typeface="Calibri"/>
              </a:rPr>
              <a:t>intestinal</a:t>
            </a:r>
            <a:r>
              <a:rPr sz="3200" spc="55" dirty="0">
                <a:latin typeface="Calibri"/>
                <a:cs typeface="Calibri"/>
              </a:rPr>
              <a:t> </a:t>
            </a:r>
            <a:r>
              <a:rPr sz="3200" spc="-20" dirty="0">
                <a:latin typeface="Calibri"/>
                <a:cs typeface="Calibri"/>
              </a:rPr>
              <a:t>bleeding</a:t>
            </a:r>
            <a:endParaRPr sz="3200" dirty="0">
              <a:latin typeface="Calibri"/>
              <a:cs typeface="Calibri"/>
            </a:endParaRPr>
          </a:p>
          <a:p>
            <a:pPr marL="241300" indent="-229235">
              <a:lnSpc>
                <a:spcPct val="100000"/>
              </a:lnSpc>
              <a:spcBef>
                <a:spcPts val="380"/>
              </a:spcBef>
              <a:buFont typeface="Arial"/>
              <a:buChar char="•"/>
              <a:tabLst>
                <a:tab pos="241935" algn="l"/>
              </a:tabLst>
            </a:pPr>
            <a:r>
              <a:rPr sz="3200" spc="-15" dirty="0">
                <a:latin typeface="Calibri"/>
                <a:cs typeface="Calibri"/>
              </a:rPr>
              <a:t>Signs </a:t>
            </a:r>
            <a:r>
              <a:rPr sz="3200" spc="25" dirty="0">
                <a:latin typeface="Calibri"/>
                <a:cs typeface="Calibri"/>
              </a:rPr>
              <a:t>of </a:t>
            </a:r>
            <a:r>
              <a:rPr sz="3200" spc="5" dirty="0">
                <a:latin typeface="Calibri"/>
                <a:cs typeface="Calibri"/>
              </a:rPr>
              <a:t>acute </a:t>
            </a:r>
            <a:r>
              <a:rPr sz="3200" dirty="0">
                <a:latin typeface="Calibri"/>
                <a:cs typeface="Calibri"/>
              </a:rPr>
              <a:t>renal</a:t>
            </a:r>
            <a:r>
              <a:rPr sz="3200" spc="195" dirty="0">
                <a:latin typeface="Calibri"/>
                <a:cs typeface="Calibri"/>
              </a:rPr>
              <a:t> </a:t>
            </a:r>
            <a:r>
              <a:rPr sz="3200" spc="-20" dirty="0">
                <a:latin typeface="Calibri"/>
                <a:cs typeface="Calibri"/>
              </a:rPr>
              <a:t>failure</a:t>
            </a:r>
            <a:endParaRPr sz="3200" dirty="0">
              <a:latin typeface="Calibri"/>
              <a:cs typeface="Calibri"/>
            </a:endParaRPr>
          </a:p>
          <a:p>
            <a:pPr marL="241300" indent="-229235">
              <a:lnSpc>
                <a:spcPct val="100000"/>
              </a:lnSpc>
              <a:spcBef>
                <a:spcPts val="380"/>
              </a:spcBef>
              <a:buFont typeface="Arial"/>
              <a:buChar char="•"/>
              <a:tabLst>
                <a:tab pos="241935" algn="l"/>
              </a:tabLst>
            </a:pPr>
            <a:r>
              <a:rPr sz="3200" spc="-5" dirty="0" smtClean="0">
                <a:latin typeface="Calibri"/>
                <a:cs typeface="Calibri"/>
              </a:rPr>
              <a:t>Raise</a:t>
            </a:r>
            <a:r>
              <a:rPr lang="en-US" sz="3200" spc="-5" dirty="0" smtClean="0">
                <a:latin typeface="Calibri"/>
                <a:cs typeface="Calibri"/>
              </a:rPr>
              <a:t>d</a:t>
            </a:r>
            <a:r>
              <a:rPr sz="3200" spc="-5" dirty="0" smtClean="0">
                <a:latin typeface="Calibri"/>
                <a:cs typeface="Calibri"/>
              </a:rPr>
              <a:t> </a:t>
            </a:r>
            <a:r>
              <a:rPr sz="3200" spc="-20" dirty="0">
                <a:latin typeface="Calibri"/>
                <a:cs typeface="Calibri"/>
              </a:rPr>
              <a:t>bilirubin</a:t>
            </a:r>
            <a:r>
              <a:rPr sz="3200" spc="405" dirty="0">
                <a:latin typeface="Calibri"/>
                <a:cs typeface="Calibri"/>
              </a:rPr>
              <a:t> </a:t>
            </a:r>
            <a:r>
              <a:rPr sz="3200" spc="-15" dirty="0">
                <a:latin typeface="Calibri"/>
                <a:cs typeface="Calibri"/>
              </a:rPr>
              <a:t>levels</a:t>
            </a:r>
            <a:endParaRPr sz="3200" dirty="0">
              <a:latin typeface="Calibri"/>
              <a:cs typeface="Calibri"/>
            </a:endParaRPr>
          </a:p>
          <a:p>
            <a:pPr marL="241300" indent="-229235">
              <a:lnSpc>
                <a:spcPct val="100000"/>
              </a:lnSpc>
              <a:spcBef>
                <a:spcPts val="380"/>
              </a:spcBef>
              <a:buFont typeface="Arial"/>
              <a:buChar char="•"/>
              <a:tabLst>
                <a:tab pos="241935" algn="l"/>
              </a:tabLst>
            </a:pPr>
            <a:r>
              <a:rPr sz="3200" spc="35" dirty="0">
                <a:latin typeface="Calibri"/>
                <a:cs typeface="Calibri"/>
              </a:rPr>
              <a:t>Low</a:t>
            </a:r>
            <a:r>
              <a:rPr sz="3200" spc="-155" dirty="0">
                <a:latin typeface="Calibri"/>
                <a:cs typeface="Calibri"/>
              </a:rPr>
              <a:t> </a:t>
            </a:r>
            <a:r>
              <a:rPr sz="3200" spc="-5" dirty="0">
                <a:latin typeface="Calibri"/>
                <a:cs typeface="Calibri"/>
              </a:rPr>
              <a:t>ph</a:t>
            </a:r>
            <a:endParaRPr sz="3200" dirty="0">
              <a:latin typeface="Calibri"/>
              <a:cs typeface="Calibri"/>
            </a:endParaRPr>
          </a:p>
          <a:p>
            <a:pPr marL="241300" indent="-229235">
              <a:lnSpc>
                <a:spcPct val="100000"/>
              </a:lnSpc>
              <a:spcBef>
                <a:spcPts val="455"/>
              </a:spcBef>
              <a:buFont typeface="Arial"/>
              <a:buChar char="•"/>
              <a:tabLst>
                <a:tab pos="241935" algn="l"/>
              </a:tabLst>
            </a:pPr>
            <a:r>
              <a:rPr sz="3200" dirty="0">
                <a:latin typeface="Calibri"/>
                <a:cs typeface="Calibri"/>
              </a:rPr>
              <a:t>Jaudice</a:t>
            </a:r>
          </a:p>
          <a:p>
            <a:pPr marL="241300" indent="-229235">
              <a:lnSpc>
                <a:spcPct val="100000"/>
              </a:lnSpc>
              <a:spcBef>
                <a:spcPts val="380"/>
              </a:spcBef>
              <a:buFont typeface="Arial"/>
              <a:buChar char="•"/>
              <a:tabLst>
                <a:tab pos="241935" algn="l"/>
              </a:tabLst>
            </a:pPr>
            <a:r>
              <a:rPr sz="3200" spc="-20" dirty="0">
                <a:latin typeface="Calibri"/>
                <a:cs typeface="Calibri"/>
              </a:rPr>
              <a:t>Tissue</a:t>
            </a:r>
            <a:r>
              <a:rPr sz="3200" spc="235" dirty="0">
                <a:latin typeface="Calibri"/>
                <a:cs typeface="Calibri"/>
              </a:rPr>
              <a:t> </a:t>
            </a:r>
            <a:r>
              <a:rPr sz="3200" spc="5" dirty="0">
                <a:latin typeface="Calibri"/>
                <a:cs typeface="Calibri"/>
              </a:rPr>
              <a:t>oedema</a:t>
            </a:r>
            <a:endParaRPr sz="3200" dirty="0">
              <a:latin typeface="Calibri"/>
              <a:cs typeface="Calibri"/>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3400" y="1066800"/>
            <a:ext cx="10366375" cy="4370684"/>
          </a:xfrm>
          <a:prstGeom prst="rect">
            <a:avLst/>
          </a:prstGeom>
        </p:spPr>
        <p:txBody>
          <a:bodyPr vert="horz" wrap="square" lIns="0" tIns="107950" rIns="0" bIns="0" rtlCol="0">
            <a:spAutoFit/>
          </a:bodyPr>
          <a:lstStyle/>
          <a:p>
            <a:pPr marL="12065">
              <a:lnSpc>
                <a:spcPct val="100000"/>
              </a:lnSpc>
              <a:spcBef>
                <a:spcPts val="850"/>
              </a:spcBef>
              <a:tabLst>
                <a:tab pos="241935" algn="l"/>
              </a:tabLst>
            </a:pPr>
            <a:r>
              <a:rPr lang="en-US" sz="3200" b="1" spc="10" dirty="0" smtClean="0">
                <a:latin typeface="Calibri"/>
                <a:cs typeface="Calibri"/>
              </a:rPr>
              <a:t>iii) </a:t>
            </a:r>
            <a:r>
              <a:rPr sz="3200" b="1" spc="10" dirty="0" smtClean="0">
                <a:latin typeface="Calibri"/>
                <a:cs typeface="Calibri"/>
              </a:rPr>
              <a:t>Irreversible</a:t>
            </a:r>
            <a:r>
              <a:rPr sz="3200" b="1" spc="-80" dirty="0" smtClean="0">
                <a:latin typeface="Calibri"/>
                <a:cs typeface="Calibri"/>
              </a:rPr>
              <a:t> </a:t>
            </a:r>
            <a:r>
              <a:rPr sz="3200" b="1" spc="15" dirty="0" smtClean="0">
                <a:latin typeface="Calibri"/>
                <a:cs typeface="Calibri"/>
              </a:rPr>
              <a:t>stage</a:t>
            </a:r>
            <a:endParaRPr lang="en-US" sz="3200" b="1" spc="15" dirty="0" smtClean="0">
              <a:latin typeface="Calibri"/>
              <a:cs typeface="Calibri"/>
            </a:endParaRPr>
          </a:p>
          <a:p>
            <a:pPr marL="12065">
              <a:lnSpc>
                <a:spcPct val="100000"/>
              </a:lnSpc>
              <a:spcBef>
                <a:spcPts val="850"/>
              </a:spcBef>
              <a:tabLst>
                <a:tab pos="241935" algn="l"/>
              </a:tabLst>
            </a:pPr>
            <a:endParaRPr sz="3200" dirty="0">
              <a:latin typeface="Calibri"/>
              <a:cs typeface="Calibri"/>
            </a:endParaRPr>
          </a:p>
          <a:p>
            <a:pPr marL="469900" marR="60325" indent="-457200">
              <a:lnSpc>
                <a:spcPct val="122900"/>
              </a:lnSpc>
              <a:buFont typeface="Arial" panose="020B0604020202020204" pitchFamily="34" charset="0"/>
              <a:buChar char="•"/>
            </a:pPr>
            <a:r>
              <a:rPr sz="3200" spc="15" dirty="0">
                <a:latin typeface="Calibri"/>
                <a:cs typeface="Calibri"/>
              </a:rPr>
              <a:t>Most </a:t>
            </a:r>
            <a:r>
              <a:rPr sz="3200" spc="25" dirty="0">
                <a:latin typeface="Calibri"/>
                <a:cs typeface="Calibri"/>
              </a:rPr>
              <a:t>of </a:t>
            </a:r>
            <a:r>
              <a:rPr sz="3200" spc="-10" dirty="0">
                <a:latin typeface="Calibri"/>
                <a:cs typeface="Calibri"/>
              </a:rPr>
              <a:t>the </a:t>
            </a:r>
            <a:r>
              <a:rPr sz="3200" spc="-15" dirty="0">
                <a:latin typeface="Calibri"/>
                <a:cs typeface="Calibri"/>
              </a:rPr>
              <a:t>organs </a:t>
            </a:r>
            <a:r>
              <a:rPr sz="3200" spc="15" dirty="0">
                <a:latin typeface="Calibri"/>
                <a:cs typeface="Calibri"/>
              </a:rPr>
              <a:t>are </a:t>
            </a:r>
            <a:r>
              <a:rPr sz="3200" spc="10" dirty="0">
                <a:latin typeface="Calibri"/>
                <a:cs typeface="Calibri"/>
              </a:rPr>
              <a:t>damaged </a:t>
            </a:r>
            <a:r>
              <a:rPr sz="3200" spc="5" dirty="0">
                <a:latin typeface="Calibri"/>
                <a:cs typeface="Calibri"/>
              </a:rPr>
              <a:t>beyond </a:t>
            </a:r>
            <a:r>
              <a:rPr sz="3200" spc="-5" dirty="0">
                <a:latin typeface="Calibri"/>
                <a:cs typeface="Calibri"/>
              </a:rPr>
              <a:t>repair </a:t>
            </a:r>
            <a:r>
              <a:rPr sz="3200" spc="5" dirty="0">
                <a:latin typeface="Calibri"/>
                <a:cs typeface="Calibri"/>
              </a:rPr>
              <a:t>and </a:t>
            </a:r>
            <a:r>
              <a:rPr sz="3200" spc="-5" dirty="0">
                <a:latin typeface="Calibri"/>
                <a:cs typeface="Calibri"/>
              </a:rPr>
              <a:t>death </a:t>
            </a:r>
            <a:r>
              <a:rPr sz="3200" spc="-15" dirty="0">
                <a:latin typeface="Calibri"/>
                <a:cs typeface="Calibri"/>
              </a:rPr>
              <a:t>is </a:t>
            </a:r>
            <a:r>
              <a:rPr lang="en-US" sz="3200" spc="-5" dirty="0" smtClean="0">
                <a:latin typeface="Calibri"/>
                <a:cs typeface="Calibri"/>
              </a:rPr>
              <a:t>likely</a:t>
            </a:r>
            <a:r>
              <a:rPr sz="3200" spc="-5" dirty="0" smtClean="0">
                <a:latin typeface="Calibri"/>
                <a:cs typeface="Calibri"/>
              </a:rPr>
              <a:t>.  </a:t>
            </a:r>
            <a:endParaRPr lang="en-US" sz="3200" spc="-5" dirty="0" smtClean="0">
              <a:latin typeface="Calibri"/>
              <a:cs typeface="Calibri"/>
            </a:endParaRPr>
          </a:p>
          <a:p>
            <a:pPr marL="469900" marR="60325" indent="-457200">
              <a:lnSpc>
                <a:spcPct val="122900"/>
              </a:lnSpc>
              <a:buFont typeface="Arial" panose="020B0604020202020204" pitchFamily="34" charset="0"/>
              <a:buChar char="•"/>
            </a:pPr>
            <a:r>
              <a:rPr sz="3200" spc="-15" dirty="0" smtClean="0">
                <a:latin typeface="Calibri"/>
                <a:cs typeface="Calibri"/>
              </a:rPr>
              <a:t>Signs </a:t>
            </a:r>
            <a:r>
              <a:rPr lang="en-US" sz="3200" spc="-15" dirty="0" smtClean="0">
                <a:latin typeface="Calibri"/>
                <a:cs typeface="Calibri"/>
              </a:rPr>
              <a:t>and symptoms </a:t>
            </a:r>
            <a:r>
              <a:rPr sz="3200" spc="5" dirty="0" smtClean="0">
                <a:latin typeface="Calibri"/>
                <a:cs typeface="Calibri"/>
              </a:rPr>
              <a:t>remain </a:t>
            </a:r>
            <a:r>
              <a:rPr sz="3200" spc="15" dirty="0">
                <a:latin typeface="Calibri"/>
                <a:cs typeface="Calibri"/>
              </a:rPr>
              <a:t>as </a:t>
            </a:r>
            <a:r>
              <a:rPr sz="3200" spc="-5" dirty="0">
                <a:latin typeface="Calibri"/>
                <a:cs typeface="Calibri"/>
              </a:rPr>
              <a:t>those </a:t>
            </a:r>
            <a:r>
              <a:rPr sz="3200" spc="25" dirty="0">
                <a:latin typeface="Calibri"/>
                <a:cs typeface="Calibri"/>
              </a:rPr>
              <a:t>of </a:t>
            </a:r>
            <a:r>
              <a:rPr sz="3200" spc="-15" dirty="0">
                <a:latin typeface="Calibri"/>
                <a:cs typeface="Calibri"/>
              </a:rPr>
              <a:t>the </a:t>
            </a:r>
            <a:r>
              <a:rPr sz="3200" spc="-10" dirty="0">
                <a:latin typeface="Calibri"/>
                <a:cs typeface="Calibri"/>
              </a:rPr>
              <a:t>progresive</a:t>
            </a:r>
            <a:r>
              <a:rPr sz="3200" spc="-40" dirty="0">
                <a:latin typeface="Calibri"/>
                <a:cs typeface="Calibri"/>
              </a:rPr>
              <a:t> </a:t>
            </a:r>
            <a:r>
              <a:rPr sz="3200" spc="-10" dirty="0">
                <a:latin typeface="Calibri"/>
                <a:cs typeface="Calibri"/>
              </a:rPr>
              <a:t>phase.</a:t>
            </a:r>
            <a:endParaRPr sz="3200" dirty="0">
              <a:latin typeface="Calibri"/>
              <a:cs typeface="Calibri"/>
            </a:endParaRPr>
          </a:p>
          <a:p>
            <a:pPr>
              <a:lnSpc>
                <a:spcPct val="100000"/>
              </a:lnSpc>
              <a:spcBef>
                <a:spcPts val="20"/>
              </a:spcBef>
            </a:pPr>
            <a:endParaRPr sz="4800" dirty="0">
              <a:latin typeface="Times New Roman"/>
              <a:cs typeface="Times New Roman"/>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52400"/>
            <a:ext cx="11734800" cy="6997621"/>
          </a:xfrm>
        </p:spPr>
        <p:txBody>
          <a:bodyPr/>
          <a:lstStyle/>
          <a:p>
            <a:pPr marL="12700">
              <a:lnSpc>
                <a:spcPct val="100000"/>
              </a:lnSpc>
            </a:pPr>
            <a:r>
              <a:rPr lang="en-US" sz="3600" b="1" dirty="0"/>
              <a:t>MANAGEMENT </a:t>
            </a:r>
            <a:r>
              <a:rPr lang="en-US" sz="3600" b="1" spc="10" dirty="0"/>
              <a:t>OF</a:t>
            </a:r>
            <a:r>
              <a:rPr lang="en-US" sz="3600" b="1" spc="-250" dirty="0"/>
              <a:t> </a:t>
            </a:r>
            <a:r>
              <a:rPr lang="en-US" sz="3600" b="1" spc="5" dirty="0" smtClean="0"/>
              <a:t>SHOCK</a:t>
            </a:r>
          </a:p>
          <a:p>
            <a:pPr marL="12700">
              <a:lnSpc>
                <a:spcPct val="100000"/>
              </a:lnSpc>
            </a:pPr>
            <a:endParaRPr lang="en-US" sz="3200" dirty="0" smtClean="0"/>
          </a:p>
          <a:p>
            <a:pPr marL="457200" indent="-457200">
              <a:buFont typeface="Arial" panose="020B0604020202020204" pitchFamily="34" charset="0"/>
              <a:buChar char="•"/>
            </a:pPr>
            <a:r>
              <a:rPr lang="en-US" sz="3200" dirty="0" smtClean="0"/>
              <a:t>Depending </a:t>
            </a:r>
            <a:r>
              <a:rPr lang="en-US" sz="3200" dirty="0"/>
              <a:t>on the type or the cause of the shock, treatments differ. </a:t>
            </a:r>
            <a:endParaRPr lang="en-US" sz="3200" dirty="0" smtClean="0"/>
          </a:p>
          <a:p>
            <a:pPr marL="457200" indent="-457200">
              <a:buFont typeface="Arial" panose="020B0604020202020204" pitchFamily="34" charset="0"/>
              <a:buChar char="•"/>
            </a:pPr>
            <a:r>
              <a:rPr lang="en-US" sz="3200" dirty="0" smtClean="0"/>
              <a:t>In </a:t>
            </a:r>
            <a:r>
              <a:rPr lang="en-US" sz="3200" dirty="0"/>
              <a:t>general, fluid resuscitation (giving a large amount of fluid to raise blood pressure quickly) with an IV in the ambulance or emergency room is the first-line treatment for all types of shock. </a:t>
            </a:r>
            <a:endParaRPr lang="en-US" sz="3200" dirty="0" smtClean="0"/>
          </a:p>
          <a:p>
            <a:pPr marL="457200" indent="-457200">
              <a:buFont typeface="Arial" panose="020B0604020202020204" pitchFamily="34" charset="0"/>
              <a:buChar char="•"/>
            </a:pPr>
            <a:r>
              <a:rPr lang="en-US" sz="3200" dirty="0" smtClean="0"/>
              <a:t>The </a:t>
            </a:r>
            <a:r>
              <a:rPr lang="en-US" sz="3200" dirty="0"/>
              <a:t>doctors or nurses will also administer medications such as epinephrine, norepinephrine, or dopamine to the fluids to try to raise a patient's blood pressure to ensure blood flow to the vital </a:t>
            </a:r>
            <a:r>
              <a:rPr lang="en-US" sz="3200" dirty="0" smtClean="0"/>
              <a:t>organs.</a:t>
            </a:r>
          </a:p>
          <a:p>
            <a:pPr marL="457200" indent="-457200">
              <a:buFont typeface="Arial" panose="020B0604020202020204" pitchFamily="34" charset="0"/>
              <a:buChar char="•"/>
            </a:pPr>
            <a:r>
              <a:rPr lang="en-US" sz="3200" dirty="0" smtClean="0"/>
              <a:t>Tests </a:t>
            </a:r>
            <a:r>
              <a:rPr lang="en-US" sz="3200" dirty="0"/>
              <a:t>(for example, blood tests, EKGs) will determine the underlying cause of the shock and uncover the severity of the patient's illness</a:t>
            </a:r>
            <a:r>
              <a:rPr lang="en-US" sz="3200" dirty="0" smtClean="0"/>
              <a:t>.</a:t>
            </a:r>
            <a:endParaRPr lang="en-US" sz="3200" spc="-15" dirty="0" smtClean="0"/>
          </a:p>
          <a:p>
            <a:pPr marL="469900" marR="351155" indent="-457200">
              <a:lnSpc>
                <a:spcPct val="120600"/>
              </a:lnSpc>
              <a:spcBef>
                <a:spcPts val="20"/>
              </a:spcBef>
              <a:buFont typeface="Arial" panose="020B0604020202020204" pitchFamily="34" charset="0"/>
              <a:buChar char="•"/>
            </a:pPr>
            <a:r>
              <a:rPr lang="en-US" sz="3200" spc="-5" dirty="0" smtClean="0"/>
              <a:t>Nutritional</a:t>
            </a:r>
            <a:r>
              <a:rPr lang="en-US" sz="3200" spc="229" dirty="0" smtClean="0"/>
              <a:t> </a:t>
            </a:r>
            <a:r>
              <a:rPr lang="en-US" sz="3200" spc="-15" dirty="0"/>
              <a:t>needs</a:t>
            </a:r>
            <a:endParaRPr lang="en-US" sz="3200" dirty="0"/>
          </a:p>
          <a:p>
            <a:endParaRPr lang="en-US" sz="3200" dirty="0"/>
          </a:p>
        </p:txBody>
      </p:sp>
    </p:spTree>
    <p:extLst>
      <p:ext uri="{BB962C8B-B14F-4D97-AF65-F5344CB8AC3E}">
        <p14:creationId xmlns:p14="http://schemas.microsoft.com/office/powerpoint/2010/main" val="41621200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9200"/>
            <a:ext cx="11197590" cy="3939540"/>
          </a:xfrm>
        </p:spPr>
        <p:txBody>
          <a:bodyPr/>
          <a:lstStyle/>
          <a:p>
            <a:pPr marL="457200" indent="-457200">
              <a:buFont typeface="Arial" panose="020B0604020202020204" pitchFamily="34" charset="0"/>
              <a:buChar char="•"/>
            </a:pPr>
            <a:r>
              <a:rPr lang="en-US" sz="3200" b="1" u="sng" dirty="0"/>
              <a:t>Septic shock </a:t>
            </a:r>
            <a:r>
              <a:rPr lang="en-US" sz="3200" dirty="0"/>
              <a:t>is treated with prompt administration of antibiotics depending on the source and type of underlying infection. </a:t>
            </a:r>
            <a:endParaRPr lang="en-US" sz="3200" dirty="0" smtClean="0"/>
          </a:p>
          <a:p>
            <a:pPr marL="457200" indent="-457200">
              <a:buFont typeface="Arial" panose="020B0604020202020204" pitchFamily="34" charset="0"/>
              <a:buChar char="•"/>
            </a:pPr>
            <a:r>
              <a:rPr lang="en-US" sz="3200" dirty="0" smtClean="0"/>
              <a:t>These </a:t>
            </a:r>
            <a:r>
              <a:rPr lang="en-US" sz="3200" dirty="0"/>
              <a:t>patients are often dehydrated and require large amounts of fluids to increase and maintain blood pressure</a:t>
            </a:r>
            <a:r>
              <a:rPr lang="en-US" sz="3200" dirty="0" smtClean="0"/>
              <a:t>.</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b="1" u="sng" dirty="0"/>
              <a:t>Anaphylactic shock </a:t>
            </a:r>
            <a:r>
              <a:rPr lang="en-US" sz="3200" dirty="0"/>
              <a:t>is treated with diphenhydramine (Benadryl), </a:t>
            </a:r>
            <a:r>
              <a:rPr lang="en-US" sz="3200" dirty="0" smtClean="0"/>
              <a:t>epinephrine, </a:t>
            </a:r>
            <a:r>
              <a:rPr lang="en-US" sz="3200" dirty="0"/>
              <a:t>steroid medications </a:t>
            </a:r>
            <a:r>
              <a:rPr lang="en-US" sz="3200" dirty="0" smtClean="0"/>
              <a:t>methylprednisolone</a:t>
            </a:r>
            <a:endParaRPr lang="en-US" sz="3200" dirty="0"/>
          </a:p>
          <a:p>
            <a:pPr marL="457200" indent="-457200">
              <a:buFont typeface="Arial" panose="020B0604020202020204" pitchFamily="34" charset="0"/>
              <a:buChar char="•"/>
            </a:pPr>
            <a:endParaRPr lang="en-US" sz="3200" dirty="0"/>
          </a:p>
        </p:txBody>
      </p:sp>
      <p:sp>
        <p:nvSpPr>
          <p:cNvPr id="4" name="Title 3"/>
          <p:cNvSpPr>
            <a:spLocks noGrp="1"/>
          </p:cNvSpPr>
          <p:nvPr>
            <p:ph type="title"/>
          </p:nvPr>
        </p:nvSpPr>
        <p:spPr>
          <a:xfrm>
            <a:off x="5236464" y="254380"/>
            <a:ext cx="1731645" cy="607859"/>
          </a:xfrm>
        </p:spPr>
        <p:txBody>
          <a:bodyPr/>
          <a:lstStyle/>
          <a:p>
            <a:r>
              <a:rPr lang="en-US" dirty="0" smtClean="0"/>
              <a:t>Rx</a:t>
            </a:r>
            <a:endParaRPr lang="en-US" dirty="0"/>
          </a:p>
        </p:txBody>
      </p:sp>
    </p:spTree>
    <p:extLst>
      <p:ext uri="{BB962C8B-B14F-4D97-AF65-F5344CB8AC3E}">
        <p14:creationId xmlns:p14="http://schemas.microsoft.com/office/powerpoint/2010/main" val="32144041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11734800" cy="6894195"/>
          </a:xfrm>
        </p:spPr>
        <p:txBody>
          <a:bodyPr/>
          <a:lstStyle/>
          <a:p>
            <a:pPr marL="457200" indent="-457200">
              <a:buFont typeface="Arial" panose="020B0604020202020204" pitchFamily="34" charset="0"/>
              <a:buChar char="•"/>
            </a:pPr>
            <a:r>
              <a:rPr lang="en-US" sz="3200" b="1" u="sng" dirty="0"/>
              <a:t>Cardiogenic shock </a:t>
            </a:r>
            <a:r>
              <a:rPr lang="en-US" sz="3200" dirty="0"/>
              <a:t>is treated by identifying and treating the underlying cause. </a:t>
            </a:r>
            <a:endParaRPr lang="en-US" sz="3200" dirty="0" smtClean="0"/>
          </a:p>
          <a:p>
            <a:pPr marL="457200" indent="-457200">
              <a:buFont typeface="Arial" panose="020B0604020202020204" pitchFamily="34" charset="0"/>
              <a:buChar char="•"/>
            </a:pPr>
            <a:r>
              <a:rPr lang="en-US" sz="3200" dirty="0" smtClean="0"/>
              <a:t>A </a:t>
            </a:r>
            <a:r>
              <a:rPr lang="en-US" sz="3200" dirty="0"/>
              <a:t>patient with a heart attack may require </a:t>
            </a:r>
            <a:r>
              <a:rPr lang="en-US" sz="3200" dirty="0" smtClean="0"/>
              <a:t>cardiac </a:t>
            </a:r>
            <a:r>
              <a:rPr lang="en-US" sz="3200" dirty="0"/>
              <a:t>catheterization to unblock an artery. </a:t>
            </a:r>
            <a:endParaRPr lang="en-US" sz="3200" dirty="0" smtClean="0"/>
          </a:p>
          <a:p>
            <a:pPr marL="457200" indent="-457200">
              <a:buFont typeface="Arial" panose="020B0604020202020204" pitchFamily="34" charset="0"/>
              <a:buChar char="•"/>
            </a:pPr>
            <a:r>
              <a:rPr lang="en-US" sz="3200" dirty="0" smtClean="0"/>
              <a:t>A </a:t>
            </a:r>
            <a:r>
              <a:rPr lang="en-US" sz="3200" dirty="0"/>
              <a:t>patient with congestive heart failure may need medications to support and increase the force of the heart's beat. In severe or prolonged cases, a heart transplant may be the only treatment</a:t>
            </a:r>
            <a:r>
              <a:rPr lang="en-US" sz="3200" dirty="0" smtClean="0"/>
              <a:t>.</a:t>
            </a:r>
          </a:p>
          <a:p>
            <a:endParaRPr lang="en-US" sz="3200" dirty="0"/>
          </a:p>
          <a:p>
            <a:pPr marL="457200" indent="-457200">
              <a:buFont typeface="Arial" panose="020B0604020202020204" pitchFamily="34" charset="0"/>
              <a:buChar char="•"/>
            </a:pPr>
            <a:r>
              <a:rPr lang="en-US" sz="3200" b="1" u="sng" dirty="0"/>
              <a:t>Hypovolemic shock </a:t>
            </a:r>
            <a:r>
              <a:rPr lang="en-US" sz="3200" dirty="0"/>
              <a:t>is treated with fluids (saline) in minor cases, but may require multiple blood transfusions in severe cases. The underlying cause of the bleeding must also be identified and corrected.</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sp>
        <p:nvSpPr>
          <p:cNvPr id="4" name="Title 3"/>
          <p:cNvSpPr>
            <a:spLocks noGrp="1"/>
          </p:cNvSpPr>
          <p:nvPr>
            <p:ph type="title"/>
          </p:nvPr>
        </p:nvSpPr>
        <p:spPr>
          <a:xfrm>
            <a:off x="5257800" y="0"/>
            <a:ext cx="1731645" cy="607859"/>
          </a:xfrm>
        </p:spPr>
        <p:txBody>
          <a:bodyPr/>
          <a:lstStyle/>
          <a:p>
            <a:r>
              <a:rPr lang="en-US" dirty="0" smtClean="0"/>
              <a:t>Rx</a:t>
            </a:r>
            <a:endParaRPr lang="en-US" dirty="0"/>
          </a:p>
        </p:txBody>
      </p:sp>
    </p:spTree>
    <p:extLst>
      <p:ext uri="{BB962C8B-B14F-4D97-AF65-F5344CB8AC3E}">
        <p14:creationId xmlns:p14="http://schemas.microsoft.com/office/powerpoint/2010/main" val="3324359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453068"/>
            <a:ext cx="7397558" cy="689932"/>
          </a:xfrm>
          <a:prstGeom prst="rect">
            <a:avLst/>
          </a:prstGeom>
        </p:spPr>
        <p:txBody>
          <a:bodyPr vert="horz" wrap="square" lIns="0" tIns="12700" rIns="0" bIns="0" rtlCol="0">
            <a:spAutoFit/>
          </a:bodyPr>
          <a:lstStyle/>
          <a:p>
            <a:pPr marL="12700">
              <a:lnSpc>
                <a:spcPct val="100000"/>
              </a:lnSpc>
              <a:spcBef>
                <a:spcPts val="100"/>
              </a:spcBef>
            </a:pPr>
            <a:r>
              <a:rPr lang="en-US" sz="4400" spc="-15" dirty="0" smtClean="0"/>
              <a:t>Types </a:t>
            </a:r>
            <a:r>
              <a:rPr lang="en-US" sz="4400" spc="-5" dirty="0" smtClean="0"/>
              <a:t>of</a:t>
            </a:r>
            <a:r>
              <a:rPr lang="en-US" sz="4400" spc="-55" dirty="0" smtClean="0"/>
              <a:t> </a:t>
            </a:r>
            <a:r>
              <a:rPr lang="en-US" sz="4400" spc="-30" dirty="0" smtClean="0"/>
              <a:t>inflammation</a:t>
            </a:r>
            <a:endParaRPr lang="en-US" sz="4400" dirty="0"/>
          </a:p>
        </p:txBody>
      </p:sp>
      <p:sp>
        <p:nvSpPr>
          <p:cNvPr id="4" name="object 4"/>
          <p:cNvSpPr txBox="1"/>
          <p:nvPr/>
        </p:nvSpPr>
        <p:spPr>
          <a:xfrm>
            <a:off x="1066800" y="1447800"/>
            <a:ext cx="10134600" cy="4783361"/>
          </a:xfrm>
          <a:prstGeom prst="rect">
            <a:avLst/>
          </a:prstGeom>
        </p:spPr>
        <p:txBody>
          <a:bodyPr vert="horz" wrap="square" lIns="0" tIns="12700" rIns="0" bIns="0" rtlCol="0">
            <a:spAutoFit/>
          </a:bodyPr>
          <a:lstStyle/>
          <a:p>
            <a:pPr marL="12700">
              <a:spcBef>
                <a:spcPts val="100"/>
              </a:spcBef>
              <a:tabLst>
                <a:tab pos="354965" algn="l"/>
                <a:tab pos="355600" algn="l"/>
              </a:tabLst>
            </a:pPr>
            <a:r>
              <a:rPr sz="3600" u="sng" dirty="0">
                <a:latin typeface="Calibri"/>
                <a:cs typeface="Calibri"/>
              </a:rPr>
              <a:t>Mainly </a:t>
            </a:r>
            <a:r>
              <a:rPr sz="3600" u="sng" spc="-5" dirty="0">
                <a:latin typeface="Calibri"/>
                <a:cs typeface="Calibri"/>
              </a:rPr>
              <a:t>of </a:t>
            </a:r>
            <a:r>
              <a:rPr sz="3600" u="sng" dirty="0">
                <a:latin typeface="Calibri"/>
                <a:cs typeface="Calibri"/>
              </a:rPr>
              <a:t>2 </a:t>
            </a:r>
            <a:r>
              <a:rPr sz="3600" u="sng" spc="-5" dirty="0">
                <a:latin typeface="Calibri"/>
                <a:cs typeface="Calibri"/>
              </a:rPr>
              <a:t>types i.e. </a:t>
            </a:r>
            <a:r>
              <a:rPr sz="3600" u="sng" spc="-10" dirty="0">
                <a:latin typeface="Calibri"/>
                <a:cs typeface="Calibri"/>
              </a:rPr>
              <a:t>acute </a:t>
            </a:r>
            <a:r>
              <a:rPr sz="3600" u="sng" dirty="0">
                <a:latin typeface="Calibri"/>
                <a:cs typeface="Calibri"/>
              </a:rPr>
              <a:t>and</a:t>
            </a:r>
            <a:r>
              <a:rPr sz="3600" u="sng" spc="-40" dirty="0">
                <a:latin typeface="Calibri"/>
                <a:cs typeface="Calibri"/>
              </a:rPr>
              <a:t> </a:t>
            </a:r>
            <a:r>
              <a:rPr sz="3600" u="sng" spc="-15" dirty="0">
                <a:latin typeface="Calibri"/>
                <a:cs typeface="Calibri"/>
              </a:rPr>
              <a:t>chronic</a:t>
            </a:r>
            <a:endParaRPr sz="3600" u="sng" dirty="0">
              <a:latin typeface="Calibri"/>
              <a:cs typeface="Calibri"/>
            </a:endParaRPr>
          </a:p>
          <a:p>
            <a:pPr marL="355600" indent="-342900">
              <a:buFont typeface="Arial"/>
              <a:buChar char="•"/>
              <a:tabLst>
                <a:tab pos="354965" algn="l"/>
                <a:tab pos="355600" algn="l"/>
              </a:tabLst>
            </a:pPr>
            <a:r>
              <a:rPr sz="3600" b="1" spc="-10" dirty="0">
                <a:latin typeface="Calibri"/>
                <a:cs typeface="Calibri"/>
              </a:rPr>
              <a:t>Acute</a:t>
            </a:r>
            <a:r>
              <a:rPr sz="3600" b="1" spc="-35" dirty="0">
                <a:latin typeface="Calibri"/>
                <a:cs typeface="Calibri"/>
              </a:rPr>
              <a:t> </a:t>
            </a:r>
            <a:r>
              <a:rPr sz="3600" b="1" spc="-10" dirty="0">
                <a:latin typeface="Calibri"/>
                <a:cs typeface="Calibri"/>
              </a:rPr>
              <a:t>Inflammation</a:t>
            </a:r>
            <a:endParaRPr sz="3600" dirty="0">
              <a:latin typeface="Calibri"/>
              <a:cs typeface="Calibri"/>
            </a:endParaRPr>
          </a:p>
          <a:p>
            <a:pPr marL="756285" lvl="1" indent="-287020">
              <a:spcBef>
                <a:spcPts val="15"/>
              </a:spcBef>
              <a:buFont typeface="Arial"/>
              <a:buChar char="–"/>
              <a:tabLst>
                <a:tab pos="756920" algn="l"/>
              </a:tabLst>
            </a:pPr>
            <a:r>
              <a:rPr sz="3200" spc="-5" dirty="0">
                <a:latin typeface="Calibri"/>
                <a:cs typeface="Calibri"/>
              </a:rPr>
              <a:t>short</a:t>
            </a:r>
            <a:r>
              <a:rPr sz="3200" spc="-25" dirty="0">
                <a:latin typeface="Calibri"/>
                <a:cs typeface="Calibri"/>
              </a:rPr>
              <a:t> </a:t>
            </a:r>
            <a:r>
              <a:rPr sz="3200" spc="-10" dirty="0">
                <a:latin typeface="Calibri"/>
                <a:cs typeface="Calibri"/>
              </a:rPr>
              <a:t>duration</a:t>
            </a:r>
            <a:endParaRPr sz="3200" dirty="0">
              <a:latin typeface="Calibri"/>
              <a:cs typeface="Calibri"/>
            </a:endParaRPr>
          </a:p>
          <a:p>
            <a:pPr marL="756285" marR="502284" lvl="1" indent="-287020">
              <a:spcBef>
                <a:spcPts val="600"/>
              </a:spcBef>
              <a:buFont typeface="Arial"/>
              <a:buChar char="–"/>
              <a:tabLst>
                <a:tab pos="756920" algn="l"/>
              </a:tabLst>
            </a:pPr>
            <a:r>
              <a:rPr sz="3200" spc="-10" dirty="0">
                <a:latin typeface="Calibri"/>
                <a:cs typeface="Calibri"/>
              </a:rPr>
              <a:t>represents </a:t>
            </a:r>
            <a:r>
              <a:rPr sz="3200" dirty="0">
                <a:latin typeface="Calibri"/>
                <a:cs typeface="Calibri"/>
              </a:rPr>
              <a:t>the early </a:t>
            </a:r>
            <a:r>
              <a:rPr sz="3200" spc="-5" dirty="0">
                <a:latin typeface="Calibri"/>
                <a:cs typeface="Calibri"/>
              </a:rPr>
              <a:t>body reaction- </a:t>
            </a:r>
            <a:r>
              <a:rPr sz="3200" spc="-15" dirty="0">
                <a:latin typeface="Calibri"/>
                <a:cs typeface="Calibri"/>
              </a:rPr>
              <a:t>followed </a:t>
            </a:r>
            <a:r>
              <a:rPr sz="3200" spc="-10" dirty="0">
                <a:latin typeface="Calibri"/>
                <a:cs typeface="Calibri"/>
              </a:rPr>
              <a:t>by  </a:t>
            </a:r>
            <a:r>
              <a:rPr sz="3200" spc="-5" dirty="0">
                <a:latin typeface="Calibri"/>
                <a:cs typeface="Calibri"/>
              </a:rPr>
              <a:t>healing</a:t>
            </a:r>
            <a:endParaRPr sz="3200" dirty="0">
              <a:latin typeface="Calibri"/>
              <a:cs typeface="Calibri"/>
            </a:endParaRPr>
          </a:p>
          <a:p>
            <a:pPr marL="355600" indent="-342900">
              <a:buFont typeface="Arial"/>
              <a:buChar char="•"/>
              <a:tabLst>
                <a:tab pos="354965" algn="l"/>
                <a:tab pos="355600" algn="l"/>
              </a:tabLst>
            </a:pPr>
            <a:r>
              <a:rPr sz="3600" b="1" spc="-10" dirty="0">
                <a:latin typeface="Calibri"/>
                <a:cs typeface="Calibri"/>
              </a:rPr>
              <a:t>Chronic</a:t>
            </a:r>
            <a:r>
              <a:rPr sz="3600" b="1" spc="-5" dirty="0">
                <a:latin typeface="Calibri"/>
                <a:cs typeface="Calibri"/>
              </a:rPr>
              <a:t> </a:t>
            </a:r>
            <a:r>
              <a:rPr sz="3600" b="1" spc="-10" dirty="0">
                <a:latin typeface="Calibri"/>
                <a:cs typeface="Calibri"/>
              </a:rPr>
              <a:t>inflammation</a:t>
            </a:r>
            <a:endParaRPr sz="3600" dirty="0">
              <a:latin typeface="Calibri"/>
              <a:cs typeface="Calibri"/>
            </a:endParaRPr>
          </a:p>
          <a:p>
            <a:pPr marL="756285" lvl="1" indent="-287020">
              <a:spcBef>
                <a:spcPts val="15"/>
              </a:spcBef>
              <a:buFont typeface="Arial"/>
              <a:buChar char="–"/>
              <a:tabLst>
                <a:tab pos="756920" algn="l"/>
              </a:tabLst>
            </a:pPr>
            <a:r>
              <a:rPr sz="3200" spc="-10" dirty="0">
                <a:latin typeface="Calibri"/>
                <a:cs typeface="Calibri"/>
              </a:rPr>
              <a:t>longer</a:t>
            </a:r>
            <a:r>
              <a:rPr sz="3200" spc="-15" dirty="0">
                <a:latin typeface="Calibri"/>
                <a:cs typeface="Calibri"/>
              </a:rPr>
              <a:t> </a:t>
            </a:r>
            <a:r>
              <a:rPr sz="3200" spc="-10" dirty="0">
                <a:latin typeface="Calibri"/>
                <a:cs typeface="Calibri"/>
              </a:rPr>
              <a:t>duration</a:t>
            </a:r>
            <a:endParaRPr sz="3200" dirty="0">
              <a:latin typeface="Calibri"/>
              <a:cs typeface="Calibri"/>
            </a:endParaRPr>
          </a:p>
          <a:p>
            <a:pPr marL="756285" marR="634365" lvl="1" indent="-287020">
              <a:spcBef>
                <a:spcPts val="600"/>
              </a:spcBef>
              <a:buFont typeface="Arial"/>
              <a:buChar char="–"/>
              <a:tabLst>
                <a:tab pos="756920" algn="l"/>
              </a:tabLst>
            </a:pPr>
            <a:r>
              <a:rPr sz="3200" spc="-10" dirty="0">
                <a:latin typeface="Calibri"/>
                <a:cs typeface="Calibri"/>
              </a:rPr>
              <a:t>causative agent </a:t>
            </a:r>
            <a:r>
              <a:rPr sz="3200" spc="-5" dirty="0">
                <a:latin typeface="Calibri"/>
                <a:cs typeface="Calibri"/>
              </a:rPr>
              <a:t>of acute inflammation </a:t>
            </a:r>
            <a:r>
              <a:rPr sz="3200" spc="-10" dirty="0">
                <a:latin typeface="Calibri"/>
                <a:cs typeface="Calibri"/>
              </a:rPr>
              <a:t>persists  </a:t>
            </a:r>
            <a:r>
              <a:rPr sz="3200" spc="-25" dirty="0">
                <a:latin typeface="Calibri"/>
                <a:cs typeface="Calibri"/>
              </a:rPr>
              <a:t>for </a:t>
            </a:r>
            <a:r>
              <a:rPr sz="3200" dirty="0">
                <a:latin typeface="Calibri"/>
                <a:cs typeface="Calibri"/>
              </a:rPr>
              <a:t>a </a:t>
            </a:r>
            <a:r>
              <a:rPr sz="3200" spc="-5" dirty="0">
                <a:latin typeface="Calibri"/>
                <a:cs typeface="Calibri"/>
              </a:rPr>
              <a:t>long</a:t>
            </a:r>
            <a:r>
              <a:rPr sz="3200" spc="20" dirty="0">
                <a:latin typeface="Calibri"/>
                <a:cs typeface="Calibri"/>
              </a:rPr>
              <a:t> </a:t>
            </a:r>
            <a:r>
              <a:rPr sz="3200" dirty="0" smtClean="0">
                <a:latin typeface="Calibri"/>
                <a:cs typeface="Calibri"/>
              </a:rPr>
              <a:t>time</a:t>
            </a:r>
            <a:endParaRPr sz="3200" dirty="0">
              <a:latin typeface="Calibri"/>
              <a:cs typeface="Calibri"/>
            </a:endParaRPr>
          </a:p>
        </p:txBody>
      </p:sp>
    </p:spTree>
    <p:extLst>
      <p:ext uri="{BB962C8B-B14F-4D97-AF65-F5344CB8AC3E}">
        <p14:creationId xmlns:p14="http://schemas.microsoft.com/office/powerpoint/2010/main" val="114061927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11197590" cy="4431983"/>
          </a:xfrm>
        </p:spPr>
        <p:txBody>
          <a:bodyPr/>
          <a:lstStyle/>
          <a:p>
            <a:pPr marL="457200" indent="-457200">
              <a:buFont typeface="Arial" panose="020B0604020202020204" pitchFamily="34" charset="0"/>
              <a:buChar char="•"/>
            </a:pPr>
            <a:r>
              <a:rPr lang="en-US" sz="3200" b="1" u="sng" dirty="0"/>
              <a:t>Neurogenic shock </a:t>
            </a:r>
            <a:r>
              <a:rPr lang="en-US" sz="3200" dirty="0"/>
              <a:t>is the most difficult to treat. </a:t>
            </a:r>
            <a:endParaRPr lang="en-US" sz="3200" dirty="0" smtClean="0"/>
          </a:p>
          <a:p>
            <a:pPr marL="457200" indent="-457200">
              <a:buFont typeface="Arial" panose="020B0604020202020204" pitchFamily="34" charset="0"/>
              <a:buChar char="•"/>
            </a:pPr>
            <a:r>
              <a:rPr lang="en-US" sz="3200" dirty="0" smtClean="0"/>
              <a:t>Damage </a:t>
            </a:r>
            <a:r>
              <a:rPr lang="en-US" sz="3200" dirty="0"/>
              <a:t>to the spinal cord is often irreversible and causes problems with the natural regulatory functions of the body. </a:t>
            </a:r>
            <a:endParaRPr lang="en-US" sz="3200" dirty="0" smtClean="0"/>
          </a:p>
          <a:p>
            <a:pPr marL="457200" indent="-457200">
              <a:buFont typeface="Arial" panose="020B0604020202020204" pitchFamily="34" charset="0"/>
              <a:buChar char="•"/>
            </a:pPr>
            <a:r>
              <a:rPr lang="en-US" sz="3200" dirty="0" smtClean="0"/>
              <a:t>Besides fluid monitoring:</a:t>
            </a:r>
          </a:p>
          <a:p>
            <a:pPr marL="2743200" lvl="5" indent="-457200">
              <a:buFont typeface="Wingdings" panose="05000000000000000000" pitchFamily="2" charset="2"/>
              <a:buChar char="ü"/>
            </a:pPr>
            <a:r>
              <a:rPr lang="en-US" sz="3200" dirty="0" smtClean="0"/>
              <a:t> Immobilization (keeping the spine from moving), </a:t>
            </a:r>
          </a:p>
          <a:p>
            <a:pPr marL="2743200" lvl="5" indent="-457200">
              <a:buFont typeface="Wingdings" panose="05000000000000000000" pitchFamily="2" charset="2"/>
              <a:buChar char="ü"/>
            </a:pPr>
            <a:r>
              <a:rPr lang="en-US" sz="3200" dirty="0" smtClean="0"/>
              <a:t>Anti-inflammatory drugs such as steroids</a:t>
            </a:r>
          </a:p>
          <a:p>
            <a:pPr marL="2743200" lvl="5" indent="-457200">
              <a:buFont typeface="Wingdings" panose="05000000000000000000" pitchFamily="2" charset="2"/>
              <a:buChar char="ü"/>
            </a:pPr>
            <a:r>
              <a:rPr lang="en-US" sz="3200" dirty="0" smtClean="0"/>
              <a:t>Sometimes surgery are the main parts of treatment.</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421000601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57200" y="304800"/>
            <a:ext cx="10460355" cy="5376215"/>
          </a:xfrm>
          <a:prstGeom prst="rect">
            <a:avLst/>
          </a:prstGeom>
        </p:spPr>
        <p:txBody>
          <a:bodyPr vert="horz" wrap="square" lIns="0" tIns="107950" rIns="0" bIns="0" rtlCol="0">
            <a:spAutoFit/>
          </a:bodyPr>
          <a:lstStyle/>
          <a:p>
            <a:pPr marL="12700">
              <a:lnSpc>
                <a:spcPct val="100000"/>
              </a:lnSpc>
              <a:spcBef>
                <a:spcPts val="850"/>
              </a:spcBef>
            </a:pPr>
            <a:r>
              <a:rPr sz="3200" b="1" spc="5" dirty="0">
                <a:latin typeface="Calibri"/>
                <a:cs typeface="Calibri"/>
              </a:rPr>
              <a:t>Nursing</a:t>
            </a:r>
            <a:r>
              <a:rPr sz="3200" b="1" spc="85" dirty="0">
                <a:latin typeface="Calibri"/>
                <a:cs typeface="Calibri"/>
              </a:rPr>
              <a:t> </a:t>
            </a:r>
            <a:r>
              <a:rPr sz="3200" b="1" spc="15" dirty="0" smtClean="0">
                <a:latin typeface="Calibri"/>
                <a:cs typeface="Calibri"/>
              </a:rPr>
              <a:t>management</a:t>
            </a:r>
            <a:endParaRPr lang="en-US" sz="3200" b="1" spc="15" dirty="0" smtClean="0">
              <a:latin typeface="Calibri"/>
              <a:cs typeface="Calibri"/>
            </a:endParaRPr>
          </a:p>
          <a:p>
            <a:pPr marL="12700">
              <a:lnSpc>
                <a:spcPct val="100000"/>
              </a:lnSpc>
              <a:spcBef>
                <a:spcPts val="850"/>
              </a:spcBef>
            </a:pPr>
            <a:endParaRPr sz="3200" dirty="0">
              <a:latin typeface="Calibri"/>
              <a:cs typeface="Calibri"/>
            </a:endParaRPr>
          </a:p>
          <a:p>
            <a:pPr marL="241300" indent="-229235">
              <a:lnSpc>
                <a:spcPct val="100000"/>
              </a:lnSpc>
              <a:spcBef>
                <a:spcPts val="755"/>
              </a:spcBef>
              <a:buFont typeface="Arial"/>
              <a:buChar char="•"/>
              <a:tabLst>
                <a:tab pos="241935" algn="l"/>
              </a:tabLst>
            </a:pPr>
            <a:r>
              <a:rPr sz="3200" spc="-5" dirty="0">
                <a:latin typeface="Calibri"/>
                <a:cs typeface="Calibri"/>
              </a:rPr>
              <a:t>In </a:t>
            </a:r>
            <a:r>
              <a:rPr sz="3200" spc="25" dirty="0">
                <a:latin typeface="Calibri"/>
                <a:cs typeface="Calibri"/>
              </a:rPr>
              <a:t>CCU</a:t>
            </a:r>
            <a:r>
              <a:rPr sz="3200" spc="80" dirty="0">
                <a:latin typeface="Calibri"/>
                <a:cs typeface="Calibri"/>
              </a:rPr>
              <a:t> </a:t>
            </a:r>
            <a:r>
              <a:rPr sz="3200" spc="-35" dirty="0">
                <a:latin typeface="Calibri"/>
                <a:cs typeface="Calibri"/>
              </a:rPr>
              <a:t>setting</a:t>
            </a:r>
            <a:endParaRPr sz="3200" dirty="0">
              <a:latin typeface="Calibri"/>
              <a:cs typeface="Calibri"/>
            </a:endParaRPr>
          </a:p>
          <a:p>
            <a:pPr marL="12700" marR="5080">
              <a:lnSpc>
                <a:spcPct val="120600"/>
              </a:lnSpc>
              <a:spcBef>
                <a:spcPts val="75"/>
              </a:spcBef>
              <a:buFont typeface="Arial"/>
              <a:buChar char="•"/>
              <a:tabLst>
                <a:tab pos="241935" algn="l"/>
                <a:tab pos="4422775" algn="l"/>
              </a:tabLst>
            </a:pPr>
            <a:r>
              <a:rPr sz="3200" dirty="0">
                <a:latin typeface="Calibri"/>
                <a:cs typeface="Calibri"/>
              </a:rPr>
              <a:t>Monitoring</a:t>
            </a:r>
            <a:r>
              <a:rPr sz="3200" spc="210" dirty="0">
                <a:latin typeface="Calibri"/>
                <a:cs typeface="Calibri"/>
              </a:rPr>
              <a:t> </a:t>
            </a:r>
            <a:r>
              <a:rPr sz="3200" spc="10" dirty="0">
                <a:latin typeface="Calibri"/>
                <a:cs typeface="Calibri"/>
              </a:rPr>
              <a:t>–</a:t>
            </a:r>
            <a:r>
              <a:rPr sz="3200" spc="50" dirty="0">
                <a:latin typeface="Calibri"/>
                <a:cs typeface="Calibri"/>
              </a:rPr>
              <a:t> </a:t>
            </a:r>
            <a:r>
              <a:rPr sz="3200" spc="5" dirty="0">
                <a:latin typeface="Calibri"/>
                <a:cs typeface="Calibri"/>
              </a:rPr>
              <a:t>hemodynamic	</a:t>
            </a:r>
            <a:r>
              <a:rPr sz="3200" dirty="0">
                <a:latin typeface="Calibri"/>
                <a:cs typeface="Calibri"/>
              </a:rPr>
              <a:t>monitoring( </a:t>
            </a:r>
            <a:r>
              <a:rPr sz="3200" spc="5" dirty="0">
                <a:latin typeface="Calibri"/>
                <a:cs typeface="Calibri"/>
              </a:rPr>
              <a:t>ECG, </a:t>
            </a:r>
            <a:r>
              <a:rPr lang="en-US" sz="3200" spc="-5" dirty="0" smtClean="0">
                <a:latin typeface="Calibri"/>
                <a:cs typeface="Calibri"/>
              </a:rPr>
              <a:t>ABGs</a:t>
            </a:r>
            <a:r>
              <a:rPr sz="3200" spc="-5" dirty="0" smtClean="0">
                <a:latin typeface="Calibri"/>
                <a:cs typeface="Calibri"/>
              </a:rPr>
              <a:t>,</a:t>
            </a:r>
            <a:r>
              <a:rPr lang="en-US" sz="3200" spc="-5" dirty="0" smtClean="0">
                <a:latin typeface="Calibri"/>
                <a:cs typeface="Calibri"/>
              </a:rPr>
              <a:t> </a:t>
            </a:r>
            <a:r>
              <a:rPr sz="3200" spc="-5" dirty="0" smtClean="0">
                <a:latin typeface="Calibri"/>
                <a:cs typeface="Calibri"/>
              </a:rPr>
              <a:t>renal</a:t>
            </a:r>
            <a:r>
              <a:rPr lang="en-US" sz="3200" spc="-5" dirty="0" smtClean="0">
                <a:latin typeface="Calibri"/>
                <a:cs typeface="Calibri"/>
              </a:rPr>
              <a:t> </a:t>
            </a:r>
            <a:r>
              <a:rPr sz="3200" spc="-5" dirty="0" smtClean="0">
                <a:latin typeface="Calibri"/>
                <a:cs typeface="Calibri"/>
              </a:rPr>
              <a:t>function </a:t>
            </a:r>
            <a:r>
              <a:rPr sz="3200" spc="-20" dirty="0">
                <a:latin typeface="Calibri"/>
                <a:cs typeface="Calibri"/>
              </a:rPr>
              <a:t>tests  </a:t>
            </a:r>
            <a:r>
              <a:rPr sz="3200" spc="5" dirty="0">
                <a:latin typeface="Calibri"/>
                <a:cs typeface="Calibri"/>
              </a:rPr>
              <a:t>Etc)</a:t>
            </a:r>
            <a:endParaRPr sz="3200" dirty="0">
              <a:latin typeface="Calibri"/>
              <a:cs typeface="Calibri"/>
            </a:endParaRPr>
          </a:p>
          <a:p>
            <a:pPr marL="317500" indent="-305435">
              <a:lnSpc>
                <a:spcPct val="100000"/>
              </a:lnSpc>
              <a:spcBef>
                <a:spcPts val="755"/>
              </a:spcBef>
              <a:buFont typeface="Arial"/>
              <a:buChar char="•"/>
              <a:tabLst>
                <a:tab pos="317500" algn="l"/>
                <a:tab pos="318135" algn="l"/>
                <a:tab pos="2174240" algn="l"/>
              </a:tabLst>
            </a:pPr>
            <a:r>
              <a:rPr sz="3200" spc="-5" dirty="0">
                <a:latin typeface="Calibri"/>
                <a:cs typeface="Calibri"/>
              </a:rPr>
              <a:t>Cordination	</a:t>
            </a:r>
            <a:r>
              <a:rPr sz="3200" spc="25" dirty="0">
                <a:latin typeface="Calibri"/>
                <a:cs typeface="Calibri"/>
              </a:rPr>
              <a:t>of </a:t>
            </a:r>
            <a:r>
              <a:rPr sz="3200" dirty="0">
                <a:latin typeface="Calibri"/>
                <a:cs typeface="Calibri"/>
              </a:rPr>
              <a:t>Collaborative</a:t>
            </a:r>
            <a:r>
              <a:rPr sz="3200" spc="10" dirty="0">
                <a:latin typeface="Calibri"/>
                <a:cs typeface="Calibri"/>
              </a:rPr>
              <a:t> </a:t>
            </a:r>
            <a:r>
              <a:rPr sz="3200" spc="5" dirty="0">
                <a:latin typeface="Calibri"/>
                <a:cs typeface="Calibri"/>
              </a:rPr>
              <a:t>management</a:t>
            </a:r>
            <a:endParaRPr sz="3200" dirty="0">
              <a:latin typeface="Calibri"/>
              <a:cs typeface="Calibri"/>
            </a:endParaRPr>
          </a:p>
          <a:p>
            <a:pPr marL="241300" indent="-229235">
              <a:lnSpc>
                <a:spcPct val="100000"/>
              </a:lnSpc>
              <a:spcBef>
                <a:spcPts val="755"/>
              </a:spcBef>
              <a:buFont typeface="Arial"/>
              <a:buChar char="•"/>
              <a:tabLst>
                <a:tab pos="241935" algn="l"/>
              </a:tabLst>
            </a:pPr>
            <a:r>
              <a:rPr sz="3200" spc="-15" dirty="0">
                <a:latin typeface="Calibri"/>
                <a:cs typeface="Calibri"/>
              </a:rPr>
              <a:t>Administration </a:t>
            </a:r>
            <a:r>
              <a:rPr sz="3200" spc="25" dirty="0">
                <a:latin typeface="Calibri"/>
                <a:cs typeface="Calibri"/>
              </a:rPr>
              <a:t>of </a:t>
            </a:r>
            <a:r>
              <a:rPr sz="3200" spc="-10" dirty="0">
                <a:latin typeface="Calibri"/>
                <a:cs typeface="Calibri"/>
              </a:rPr>
              <a:t>drugs </a:t>
            </a:r>
            <a:r>
              <a:rPr sz="3200" spc="5" dirty="0">
                <a:latin typeface="Calibri"/>
                <a:cs typeface="Calibri"/>
              </a:rPr>
              <a:t>and</a:t>
            </a:r>
            <a:r>
              <a:rPr sz="3200" spc="-100" dirty="0">
                <a:latin typeface="Calibri"/>
                <a:cs typeface="Calibri"/>
              </a:rPr>
              <a:t> </a:t>
            </a:r>
            <a:r>
              <a:rPr sz="3200" spc="-20" dirty="0">
                <a:latin typeface="Calibri"/>
                <a:cs typeface="Calibri"/>
              </a:rPr>
              <a:t>fluids</a:t>
            </a:r>
            <a:endParaRPr sz="3200" dirty="0">
              <a:latin typeface="Calibri"/>
              <a:cs typeface="Calibri"/>
            </a:endParaRPr>
          </a:p>
          <a:p>
            <a:pPr marL="241300" indent="-229235">
              <a:lnSpc>
                <a:spcPct val="100000"/>
              </a:lnSpc>
              <a:spcBef>
                <a:spcPts val="680"/>
              </a:spcBef>
              <a:buFont typeface="Arial"/>
              <a:buChar char="•"/>
              <a:tabLst>
                <a:tab pos="241935" algn="l"/>
              </a:tabLst>
            </a:pPr>
            <a:r>
              <a:rPr sz="3200" spc="-10" dirty="0">
                <a:latin typeface="Calibri"/>
                <a:cs typeface="Calibri"/>
              </a:rPr>
              <a:t>Family</a:t>
            </a:r>
            <a:r>
              <a:rPr sz="3200" spc="60" dirty="0">
                <a:latin typeface="Calibri"/>
                <a:cs typeface="Calibri"/>
              </a:rPr>
              <a:t> </a:t>
            </a:r>
            <a:r>
              <a:rPr sz="3200" spc="-10" dirty="0">
                <a:latin typeface="Calibri"/>
                <a:cs typeface="Calibri"/>
              </a:rPr>
              <a:t>involvement</a:t>
            </a:r>
            <a:endParaRPr sz="3200" dirty="0">
              <a:latin typeface="Calibri"/>
              <a:cs typeface="Calibri"/>
            </a:endParaRPr>
          </a:p>
          <a:p>
            <a:pPr marL="241300" indent="-229235">
              <a:lnSpc>
                <a:spcPct val="100000"/>
              </a:lnSpc>
              <a:spcBef>
                <a:spcPts val="755"/>
              </a:spcBef>
              <a:buFont typeface="Arial"/>
              <a:buChar char="•"/>
              <a:tabLst>
                <a:tab pos="241935" algn="l"/>
              </a:tabLst>
            </a:pPr>
            <a:r>
              <a:rPr sz="3200" spc="5" dirty="0">
                <a:latin typeface="Calibri"/>
                <a:cs typeface="Calibri"/>
              </a:rPr>
              <a:t>Documentation </a:t>
            </a:r>
            <a:r>
              <a:rPr sz="3200" spc="25" dirty="0">
                <a:latin typeface="Calibri"/>
                <a:cs typeface="Calibri"/>
              </a:rPr>
              <a:t>of</a:t>
            </a:r>
            <a:r>
              <a:rPr sz="3200" spc="105" dirty="0">
                <a:latin typeface="Calibri"/>
                <a:cs typeface="Calibri"/>
              </a:rPr>
              <a:t> </a:t>
            </a:r>
            <a:r>
              <a:rPr sz="3200" spc="20" dirty="0">
                <a:latin typeface="Calibri"/>
                <a:cs typeface="Calibri"/>
              </a:rPr>
              <a:t>care</a:t>
            </a:r>
            <a:endParaRPr sz="3200" dirty="0">
              <a:latin typeface="Calibri"/>
              <a:cs typeface="Calibri"/>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00200" y="2667000"/>
            <a:ext cx="10134600" cy="1908215"/>
          </a:xfrm>
        </p:spPr>
        <p:txBody>
          <a:bodyPr/>
          <a:lstStyle/>
          <a:p>
            <a:pPr algn="ctr"/>
            <a:r>
              <a:rPr lang="en-US" sz="4400" spc="20" dirty="0"/>
              <a:t>FLUID</a:t>
            </a:r>
            <a:r>
              <a:rPr lang="en-US" sz="4400" spc="-695" dirty="0"/>
              <a:t> </a:t>
            </a:r>
            <a:r>
              <a:rPr lang="en-US" sz="4400" spc="-695" dirty="0" smtClean="0"/>
              <a:t> </a:t>
            </a:r>
            <a:r>
              <a:rPr lang="en-US" sz="4400" spc="15" dirty="0" smtClean="0"/>
              <a:t>AND </a:t>
            </a:r>
            <a:r>
              <a:rPr lang="en-US" sz="4400" spc="-25" dirty="0"/>
              <a:t>ELECTROLYTE </a:t>
            </a:r>
            <a:r>
              <a:rPr lang="en-US" sz="4400" spc="5" dirty="0" smtClean="0"/>
              <a:t>IMBALANCE</a:t>
            </a:r>
            <a:br>
              <a:rPr lang="en-US" sz="4400" spc="5" dirty="0" smtClean="0"/>
            </a:br>
            <a:r>
              <a:rPr lang="en-US" sz="3200" b="1" spc="10" dirty="0">
                <a:latin typeface="Calibri"/>
                <a:cs typeface="Calibri"/>
              </a:rPr>
              <a:t>(</a:t>
            </a:r>
            <a:r>
              <a:rPr lang="en-US" sz="3200" spc="25" dirty="0">
                <a:latin typeface="Calibri"/>
                <a:cs typeface="Calibri"/>
              </a:rPr>
              <a:t>60% of </a:t>
            </a:r>
            <a:r>
              <a:rPr lang="en-US" sz="3200" spc="5" dirty="0">
                <a:latin typeface="Calibri"/>
                <a:cs typeface="Calibri"/>
              </a:rPr>
              <a:t>body </a:t>
            </a:r>
            <a:r>
              <a:rPr lang="en-US" sz="3200" spc="-5" dirty="0" err="1">
                <a:latin typeface="Calibri"/>
                <a:cs typeface="Calibri"/>
              </a:rPr>
              <a:t>wt</a:t>
            </a:r>
            <a:r>
              <a:rPr lang="en-US" sz="3200" spc="-5" dirty="0">
                <a:latin typeface="Calibri"/>
                <a:cs typeface="Calibri"/>
              </a:rPr>
              <a:t> </a:t>
            </a:r>
            <a:r>
              <a:rPr lang="en-US" sz="3200" spc="-10" dirty="0">
                <a:latin typeface="Calibri"/>
                <a:cs typeface="Calibri"/>
              </a:rPr>
              <a:t>is made up of </a:t>
            </a:r>
            <a:r>
              <a:rPr lang="en-US" sz="3200" spc="-20" dirty="0">
                <a:latin typeface="Calibri"/>
                <a:cs typeface="Calibri"/>
              </a:rPr>
              <a:t>fluids )</a:t>
            </a:r>
            <a:r>
              <a:rPr lang="en-US" sz="4400" spc="-20" dirty="0">
                <a:latin typeface="Calibri"/>
                <a:cs typeface="Calibri"/>
              </a:rPr>
              <a:t/>
            </a:r>
            <a:br>
              <a:rPr lang="en-US" sz="4400" spc="-20" dirty="0">
                <a:latin typeface="Calibri"/>
                <a:cs typeface="Calibri"/>
              </a:rPr>
            </a:br>
            <a:endParaRPr lang="en-US" sz="4400" dirty="0"/>
          </a:p>
        </p:txBody>
      </p:sp>
    </p:spTree>
    <p:extLst>
      <p:ext uri="{BB962C8B-B14F-4D97-AF65-F5344CB8AC3E}">
        <p14:creationId xmlns:p14="http://schemas.microsoft.com/office/powerpoint/2010/main" val="336640665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218" y="71755"/>
            <a:ext cx="9677781" cy="632460"/>
          </a:xfrm>
          <a:prstGeom prst="rect">
            <a:avLst/>
          </a:prstGeom>
        </p:spPr>
        <p:txBody>
          <a:bodyPr vert="horz" wrap="square" lIns="0" tIns="16510" rIns="0" bIns="0" rtlCol="0">
            <a:spAutoFit/>
          </a:bodyPr>
          <a:lstStyle/>
          <a:p>
            <a:pPr marL="12700">
              <a:lnSpc>
                <a:spcPct val="100000"/>
              </a:lnSpc>
              <a:spcBef>
                <a:spcPts val="130"/>
              </a:spcBef>
            </a:pPr>
            <a:r>
              <a:rPr spc="20" dirty="0"/>
              <a:t>FLUID</a:t>
            </a:r>
            <a:r>
              <a:rPr spc="-695" dirty="0"/>
              <a:t> </a:t>
            </a:r>
            <a:r>
              <a:rPr spc="15" dirty="0"/>
              <a:t>AND </a:t>
            </a:r>
            <a:r>
              <a:rPr spc="-25" dirty="0"/>
              <a:t>ELECTROLYTE </a:t>
            </a:r>
            <a:r>
              <a:rPr spc="5" dirty="0"/>
              <a:t>IMBALANCE</a:t>
            </a:r>
          </a:p>
        </p:txBody>
      </p:sp>
      <p:sp>
        <p:nvSpPr>
          <p:cNvPr id="3" name="object 3"/>
          <p:cNvSpPr txBox="1"/>
          <p:nvPr/>
        </p:nvSpPr>
        <p:spPr>
          <a:xfrm>
            <a:off x="467017" y="990600"/>
            <a:ext cx="11724983" cy="5368008"/>
          </a:xfrm>
          <a:prstGeom prst="rect">
            <a:avLst/>
          </a:prstGeom>
        </p:spPr>
        <p:txBody>
          <a:bodyPr vert="horz" wrap="square" lIns="0" tIns="11430" rIns="0" bIns="0" rtlCol="0">
            <a:spAutoFit/>
          </a:bodyPr>
          <a:lstStyle/>
          <a:p>
            <a:pPr marL="12700" marR="7848600">
              <a:lnSpc>
                <a:spcPct val="122900"/>
              </a:lnSpc>
              <a:spcBef>
                <a:spcPts val="90"/>
              </a:spcBef>
              <a:tabLst>
                <a:tab pos="1252220" algn="l"/>
              </a:tabLst>
            </a:pPr>
            <a:r>
              <a:rPr lang="en-US" sz="3200" b="1" u="sng" spc="10" dirty="0" smtClean="0">
                <a:cs typeface="Calibri"/>
              </a:rPr>
              <a:t>Fluid </a:t>
            </a:r>
            <a:r>
              <a:rPr lang="en-US" sz="3200" b="1" u="sng" spc="10" dirty="0">
                <a:cs typeface="Calibri"/>
              </a:rPr>
              <a:t>compartments</a:t>
            </a:r>
            <a:endParaRPr lang="en-US" sz="3200" u="sng" spc="-20" dirty="0" smtClean="0">
              <a:latin typeface="Calibri"/>
              <a:cs typeface="Calibri"/>
            </a:endParaRPr>
          </a:p>
          <a:p>
            <a:pPr marL="469900" indent="-457200">
              <a:lnSpc>
                <a:spcPct val="100000"/>
              </a:lnSpc>
              <a:spcBef>
                <a:spcPts val="680"/>
              </a:spcBef>
              <a:buFont typeface="Wingdings" panose="05000000000000000000" pitchFamily="2" charset="2"/>
              <a:buChar char="v"/>
            </a:pPr>
            <a:r>
              <a:rPr sz="3200" b="1" spc="-5" dirty="0" smtClean="0">
                <a:latin typeface="Calibri"/>
                <a:cs typeface="Calibri"/>
              </a:rPr>
              <a:t>Extra </a:t>
            </a:r>
            <a:r>
              <a:rPr sz="3200" b="1" dirty="0" smtClean="0">
                <a:latin typeface="Calibri"/>
                <a:cs typeface="Calibri"/>
              </a:rPr>
              <a:t>cellular </a:t>
            </a:r>
            <a:endParaRPr lang="en-US" sz="3200" b="1" spc="15" dirty="0">
              <a:latin typeface="Calibri"/>
              <a:cs typeface="Calibri"/>
            </a:endParaRPr>
          </a:p>
          <a:p>
            <a:pPr marL="469900" indent="-457200">
              <a:lnSpc>
                <a:spcPct val="100000"/>
              </a:lnSpc>
              <a:spcBef>
                <a:spcPts val="680"/>
              </a:spcBef>
              <a:buFont typeface="Wingdings" panose="05000000000000000000" pitchFamily="2" charset="2"/>
              <a:buChar char="v"/>
            </a:pPr>
            <a:r>
              <a:rPr lang="en-US" sz="3200" spc="-20" dirty="0" smtClean="0">
                <a:latin typeface="Calibri"/>
                <a:cs typeface="Calibri"/>
              </a:rPr>
              <a:t>I</a:t>
            </a:r>
            <a:r>
              <a:rPr sz="3200" spc="-20" dirty="0" smtClean="0">
                <a:latin typeface="Calibri"/>
                <a:cs typeface="Calibri"/>
              </a:rPr>
              <a:t>ntravascular</a:t>
            </a:r>
            <a:endParaRPr lang="en-US" sz="3200" spc="-20" dirty="0" smtClean="0">
              <a:latin typeface="Calibri"/>
              <a:cs typeface="Calibri"/>
            </a:endParaRPr>
          </a:p>
          <a:p>
            <a:pPr marL="469900" indent="-457200">
              <a:lnSpc>
                <a:spcPct val="100000"/>
              </a:lnSpc>
              <a:spcBef>
                <a:spcPts val="680"/>
              </a:spcBef>
              <a:buFont typeface="Wingdings" panose="05000000000000000000" pitchFamily="2" charset="2"/>
              <a:buChar char="v"/>
            </a:pPr>
            <a:r>
              <a:rPr sz="3200" spc="-15" dirty="0" smtClean="0">
                <a:latin typeface="Calibri"/>
                <a:cs typeface="Calibri"/>
              </a:rPr>
              <a:t>interstitial</a:t>
            </a:r>
            <a:endParaRPr sz="3200" dirty="0" smtClean="0">
              <a:latin typeface="Calibri"/>
              <a:cs typeface="Calibri"/>
            </a:endParaRPr>
          </a:p>
          <a:p>
            <a:pPr marL="469265" indent="-457200">
              <a:lnSpc>
                <a:spcPct val="100000"/>
              </a:lnSpc>
              <a:spcBef>
                <a:spcPts val="755"/>
              </a:spcBef>
              <a:buFont typeface="Wingdings" panose="05000000000000000000" pitchFamily="2" charset="2"/>
              <a:buChar char="v"/>
              <a:tabLst>
                <a:tab pos="241935" algn="l"/>
              </a:tabLst>
            </a:pPr>
            <a:r>
              <a:rPr sz="3200" b="1" spc="-5" dirty="0" smtClean="0">
                <a:latin typeface="Calibri"/>
                <a:cs typeface="Calibri"/>
              </a:rPr>
              <a:t>Intracellular</a:t>
            </a:r>
            <a:r>
              <a:rPr lang="en-US" sz="3200" b="1" spc="-5" dirty="0" smtClean="0">
                <a:latin typeface="Calibri"/>
                <a:cs typeface="Calibri"/>
              </a:rPr>
              <a:t> (</a:t>
            </a:r>
            <a:r>
              <a:rPr sz="3200" spc="-20" dirty="0" smtClean="0">
                <a:latin typeface="Calibri"/>
                <a:cs typeface="Calibri"/>
              </a:rPr>
              <a:t>within </a:t>
            </a:r>
            <a:r>
              <a:rPr sz="3200" spc="-10" dirty="0">
                <a:latin typeface="Calibri"/>
                <a:cs typeface="Calibri"/>
              </a:rPr>
              <a:t>the</a:t>
            </a:r>
            <a:r>
              <a:rPr sz="3200" spc="-30" dirty="0">
                <a:latin typeface="Calibri"/>
                <a:cs typeface="Calibri"/>
              </a:rPr>
              <a:t> </a:t>
            </a:r>
            <a:r>
              <a:rPr sz="3200" spc="-10" dirty="0" smtClean="0">
                <a:latin typeface="Calibri"/>
                <a:cs typeface="Calibri"/>
              </a:rPr>
              <a:t>cells</a:t>
            </a:r>
            <a:r>
              <a:rPr lang="en-US" sz="3200" spc="-10" dirty="0" smtClean="0">
                <a:latin typeface="Calibri"/>
                <a:cs typeface="Calibri"/>
              </a:rPr>
              <a:t>)</a:t>
            </a:r>
            <a:endParaRPr sz="3200" dirty="0">
              <a:latin typeface="Calibri"/>
              <a:cs typeface="Calibri"/>
            </a:endParaRPr>
          </a:p>
          <a:p>
            <a:pPr marL="469900" marR="1420495" indent="-457200">
              <a:lnSpc>
                <a:spcPct val="120600"/>
              </a:lnSpc>
              <a:spcBef>
                <a:spcPts val="80"/>
              </a:spcBef>
              <a:buFont typeface="Wingdings" panose="05000000000000000000" pitchFamily="2" charset="2"/>
              <a:buChar char="v"/>
            </a:pPr>
            <a:r>
              <a:rPr sz="3200" b="1" spc="-15" dirty="0" err="1">
                <a:latin typeface="Calibri"/>
                <a:cs typeface="Calibri"/>
              </a:rPr>
              <a:t>Transcellula</a:t>
            </a:r>
            <a:r>
              <a:rPr sz="3200" spc="-15" dirty="0" err="1">
                <a:latin typeface="Calibri"/>
                <a:cs typeface="Calibri"/>
              </a:rPr>
              <a:t>r</a:t>
            </a:r>
            <a:r>
              <a:rPr sz="3200" spc="-15" dirty="0">
                <a:latin typeface="Calibri"/>
                <a:cs typeface="Calibri"/>
              </a:rPr>
              <a:t> </a:t>
            </a:r>
            <a:r>
              <a:rPr lang="en-US" sz="3200" spc="-10" dirty="0" smtClean="0">
                <a:latin typeface="Calibri"/>
                <a:cs typeface="Calibri"/>
              </a:rPr>
              <a:t>–(</a:t>
            </a:r>
            <a:r>
              <a:rPr sz="3200" spc="-10" dirty="0" smtClean="0">
                <a:latin typeface="Calibri"/>
                <a:cs typeface="Calibri"/>
              </a:rPr>
              <a:t>cerebrospinal</a:t>
            </a:r>
            <a:r>
              <a:rPr sz="3200" spc="-10" dirty="0">
                <a:latin typeface="Calibri"/>
                <a:cs typeface="Calibri"/>
              </a:rPr>
              <a:t>, pericardial, synovial, </a:t>
            </a:r>
            <a:r>
              <a:rPr sz="3200" spc="-25" dirty="0">
                <a:latin typeface="Calibri"/>
                <a:cs typeface="Calibri"/>
              </a:rPr>
              <a:t>intraocular, </a:t>
            </a:r>
            <a:r>
              <a:rPr sz="3200" spc="5" dirty="0">
                <a:latin typeface="Calibri"/>
                <a:cs typeface="Calibri"/>
              </a:rPr>
              <a:t>and  </a:t>
            </a:r>
            <a:r>
              <a:rPr sz="3200" spc="-15" dirty="0">
                <a:latin typeface="Calibri"/>
                <a:cs typeface="Calibri"/>
              </a:rPr>
              <a:t>Pleural</a:t>
            </a:r>
            <a:r>
              <a:rPr sz="3200" spc="160" dirty="0">
                <a:latin typeface="Calibri"/>
                <a:cs typeface="Calibri"/>
              </a:rPr>
              <a:t> </a:t>
            </a:r>
            <a:r>
              <a:rPr sz="3200" dirty="0" smtClean="0">
                <a:latin typeface="Calibri"/>
                <a:cs typeface="Calibri"/>
              </a:rPr>
              <a:t>spaces</a:t>
            </a:r>
            <a:r>
              <a:rPr lang="en-US" sz="3200" dirty="0" smtClean="0">
                <a:latin typeface="Calibri"/>
                <a:cs typeface="Calibri"/>
              </a:rPr>
              <a:t>)</a:t>
            </a:r>
            <a:endParaRPr lang="en-US" sz="3200" dirty="0">
              <a:latin typeface="Calibri"/>
              <a:cs typeface="Calibri"/>
            </a:endParaRPr>
          </a:p>
          <a:p>
            <a:pPr marL="469900" marR="1420495" indent="-457200">
              <a:lnSpc>
                <a:spcPct val="120600"/>
              </a:lnSpc>
              <a:spcBef>
                <a:spcPts val="80"/>
              </a:spcBef>
              <a:buFont typeface="Wingdings" panose="05000000000000000000" pitchFamily="2" charset="2"/>
              <a:buChar char="v"/>
            </a:pPr>
            <a:r>
              <a:rPr sz="3200" b="1" spc="-20" dirty="0" smtClean="0">
                <a:latin typeface="Calibri"/>
                <a:cs typeface="Calibri"/>
              </a:rPr>
              <a:t>Third  </a:t>
            </a:r>
            <a:r>
              <a:rPr sz="3200" b="1" dirty="0">
                <a:latin typeface="Calibri"/>
                <a:cs typeface="Calibri"/>
              </a:rPr>
              <a:t>space- </a:t>
            </a:r>
            <a:r>
              <a:rPr sz="3200" spc="15" dirty="0">
                <a:latin typeface="Calibri"/>
                <a:cs typeface="Calibri"/>
              </a:rPr>
              <a:t>abnormal amount </a:t>
            </a:r>
            <a:r>
              <a:rPr sz="3200" spc="25" dirty="0">
                <a:latin typeface="Calibri"/>
                <a:cs typeface="Calibri"/>
              </a:rPr>
              <a:t>of</a:t>
            </a:r>
            <a:r>
              <a:rPr sz="3200" spc="-145" dirty="0">
                <a:latin typeface="Calibri"/>
                <a:cs typeface="Calibri"/>
              </a:rPr>
              <a:t> </a:t>
            </a:r>
            <a:r>
              <a:rPr sz="3200" spc="-15" dirty="0">
                <a:latin typeface="Calibri"/>
                <a:cs typeface="Calibri"/>
              </a:rPr>
              <a:t>fluid</a:t>
            </a:r>
            <a:r>
              <a:rPr sz="3200" spc="180" dirty="0">
                <a:latin typeface="Calibri"/>
                <a:cs typeface="Calibri"/>
              </a:rPr>
              <a:t> </a:t>
            </a:r>
            <a:r>
              <a:rPr sz="3200" spc="-20" dirty="0" smtClean="0">
                <a:latin typeface="Calibri"/>
                <a:cs typeface="Calibri"/>
              </a:rPr>
              <a:t>trapp</a:t>
            </a:r>
            <a:r>
              <a:rPr lang="en-US" sz="3200" spc="-20" dirty="0" smtClean="0">
                <a:latin typeface="Calibri"/>
                <a:cs typeface="Calibri"/>
              </a:rPr>
              <a:t>ed</a:t>
            </a:r>
            <a:r>
              <a:rPr sz="3200" spc="-20" dirty="0">
                <a:latin typeface="Calibri"/>
                <a:cs typeface="Calibri"/>
              </a:rPr>
              <a:t>	</a:t>
            </a:r>
            <a:r>
              <a:rPr sz="3200" spc="-10" dirty="0">
                <a:latin typeface="Calibri"/>
                <a:cs typeface="Calibri"/>
              </a:rPr>
              <a:t>in</a:t>
            </a:r>
            <a:r>
              <a:rPr sz="3200" spc="45" dirty="0">
                <a:latin typeface="Calibri"/>
                <a:cs typeface="Calibri"/>
              </a:rPr>
              <a:t> </a:t>
            </a:r>
            <a:r>
              <a:rPr sz="3200" spc="-10" dirty="0" err="1">
                <a:latin typeface="Calibri"/>
                <a:cs typeface="Calibri"/>
              </a:rPr>
              <a:t>peritonial</a:t>
            </a:r>
            <a:r>
              <a:rPr sz="3200" spc="-10" dirty="0" smtClean="0">
                <a:latin typeface="Calibri"/>
                <a:cs typeface="Calibri"/>
              </a:rPr>
              <a:t>,</a:t>
            </a:r>
            <a:r>
              <a:rPr lang="en-US" sz="3200" spc="-10" dirty="0" smtClean="0">
                <a:latin typeface="Calibri"/>
                <a:cs typeface="Calibri"/>
              </a:rPr>
              <a:t> </a:t>
            </a:r>
            <a:r>
              <a:rPr sz="3200" spc="-10" dirty="0" err="1" smtClean="0">
                <a:latin typeface="Calibri"/>
                <a:cs typeface="Calibri"/>
              </a:rPr>
              <a:t>plueral</a:t>
            </a:r>
            <a:r>
              <a:rPr sz="3200" spc="-10" dirty="0">
                <a:latin typeface="Calibri"/>
                <a:cs typeface="Calibri"/>
              </a:rPr>
              <a:t>	</a:t>
            </a:r>
            <a:r>
              <a:rPr sz="3200" spc="25" dirty="0">
                <a:latin typeface="Calibri"/>
                <a:cs typeface="Calibri"/>
              </a:rPr>
              <a:t>or</a:t>
            </a:r>
            <a:r>
              <a:rPr sz="3200" spc="-105" dirty="0">
                <a:latin typeface="Calibri"/>
                <a:cs typeface="Calibri"/>
              </a:rPr>
              <a:t> </a:t>
            </a:r>
            <a:r>
              <a:rPr sz="3200" dirty="0">
                <a:latin typeface="Calibri"/>
                <a:cs typeface="Calibri"/>
              </a:rPr>
              <a:t>other  </a:t>
            </a:r>
            <a:r>
              <a:rPr sz="3200" spc="-25" dirty="0">
                <a:latin typeface="Calibri"/>
                <a:cs typeface="Calibri"/>
              </a:rPr>
              <a:t>tissues</a:t>
            </a:r>
            <a:r>
              <a:rPr sz="3200" spc="-25" dirty="0" smtClean="0">
                <a:latin typeface="Calibri"/>
                <a:cs typeface="Calibri"/>
              </a:rPr>
              <a:t>.</a:t>
            </a:r>
            <a:endParaRPr sz="3200" dirty="0">
              <a:latin typeface="Calibri"/>
              <a:cs typeface="Calibri"/>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838200"/>
            <a:ext cx="11197590" cy="2015295"/>
          </a:xfrm>
        </p:spPr>
        <p:txBody>
          <a:bodyPr/>
          <a:lstStyle/>
          <a:p>
            <a:pPr marL="546100" indent="-457200">
              <a:lnSpc>
                <a:spcPct val="100000"/>
              </a:lnSpc>
              <a:spcBef>
                <a:spcPts val="710"/>
              </a:spcBef>
              <a:buFont typeface="Arial" panose="020B0604020202020204" pitchFamily="34" charset="0"/>
              <a:buChar char="•"/>
            </a:pPr>
            <a:r>
              <a:rPr lang="en-US" sz="3200" spc="-100" dirty="0"/>
              <a:t>To </a:t>
            </a:r>
            <a:r>
              <a:rPr lang="en-US" sz="3200" dirty="0"/>
              <a:t>maintain homeostasis </a:t>
            </a:r>
            <a:r>
              <a:rPr lang="en-US" sz="3200" spc="-10" dirty="0"/>
              <a:t>the </a:t>
            </a:r>
            <a:r>
              <a:rPr lang="en-US" sz="3200" spc="5" dirty="0"/>
              <a:t>body </a:t>
            </a:r>
            <a:r>
              <a:rPr lang="en-US" sz="3200" spc="-10" dirty="0"/>
              <a:t>regulates the </a:t>
            </a:r>
            <a:r>
              <a:rPr lang="en-US" sz="3200" spc="-5" dirty="0"/>
              <a:t>output to </a:t>
            </a:r>
            <a:r>
              <a:rPr lang="en-US" sz="3200" spc="20" dirty="0"/>
              <a:t>match </a:t>
            </a:r>
            <a:r>
              <a:rPr lang="en-US" sz="3200" spc="-10" dirty="0"/>
              <a:t>the </a:t>
            </a:r>
            <a:r>
              <a:rPr lang="en-US" sz="3200" spc="-20" dirty="0"/>
              <a:t>input</a:t>
            </a:r>
            <a:r>
              <a:rPr lang="en-US" sz="3200" spc="175" dirty="0"/>
              <a:t> </a:t>
            </a:r>
            <a:r>
              <a:rPr lang="en-US" sz="3200" spc="-5" dirty="0" smtClean="0"/>
              <a:t>by</a:t>
            </a:r>
            <a:r>
              <a:rPr lang="en-US" sz="3200" dirty="0" smtClean="0"/>
              <a:t> the </a:t>
            </a:r>
            <a:r>
              <a:rPr lang="en-US" sz="3200" dirty="0"/>
              <a:t>renal </a:t>
            </a:r>
            <a:r>
              <a:rPr lang="en-US" sz="3200" spc="-5" dirty="0"/>
              <a:t>system</a:t>
            </a:r>
            <a:r>
              <a:rPr lang="en-US" sz="3200" spc="-5" dirty="0" smtClean="0"/>
              <a:t>, adrenal </a:t>
            </a:r>
            <a:r>
              <a:rPr lang="en-US" sz="3200" spc="-10" dirty="0"/>
              <a:t>glands</a:t>
            </a:r>
            <a:r>
              <a:rPr lang="en-US" sz="3200" spc="-10" dirty="0" smtClean="0"/>
              <a:t>, pituitary </a:t>
            </a:r>
            <a:r>
              <a:rPr lang="en-US" sz="3200" spc="-10" dirty="0"/>
              <a:t>glands </a:t>
            </a:r>
            <a:r>
              <a:rPr lang="en-US" sz="3200" spc="5" dirty="0"/>
              <a:t>( </a:t>
            </a:r>
            <a:r>
              <a:rPr lang="en-US" sz="3200" spc="-10" dirty="0"/>
              <a:t>renin, angiotensin  II</a:t>
            </a:r>
            <a:r>
              <a:rPr lang="en-US" sz="3200" spc="-10" dirty="0" smtClean="0"/>
              <a:t>, aldosterone </a:t>
            </a:r>
            <a:r>
              <a:rPr lang="en-US" sz="3200" spc="5" dirty="0"/>
              <a:t>and</a:t>
            </a:r>
            <a:r>
              <a:rPr lang="en-US" sz="3200" spc="-265" dirty="0"/>
              <a:t> </a:t>
            </a:r>
            <a:r>
              <a:rPr lang="en-US" sz="3200" spc="5" dirty="0"/>
              <a:t>ADH</a:t>
            </a:r>
            <a:r>
              <a:rPr lang="en-US" sz="3200" spc="5" dirty="0" smtClean="0"/>
              <a:t>)</a:t>
            </a:r>
          </a:p>
          <a:p>
            <a:pPr marL="469900" marR="1529715" indent="-457200">
              <a:lnSpc>
                <a:spcPts val="3010"/>
              </a:lnSpc>
              <a:spcBef>
                <a:spcPts val="1095"/>
              </a:spcBef>
              <a:buFont typeface="Arial" panose="020B0604020202020204" pitchFamily="34" charset="0"/>
              <a:buChar char="•"/>
            </a:pPr>
            <a:endParaRPr lang="en-US" sz="3200" spc="5" dirty="0"/>
          </a:p>
        </p:txBody>
      </p:sp>
    </p:spTree>
    <p:extLst>
      <p:ext uri="{BB962C8B-B14F-4D97-AF65-F5344CB8AC3E}">
        <p14:creationId xmlns:p14="http://schemas.microsoft.com/office/powerpoint/2010/main" val="217867403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228600"/>
            <a:ext cx="11506200" cy="6971139"/>
          </a:xfrm>
        </p:spPr>
        <p:txBody>
          <a:bodyPr/>
          <a:lstStyle/>
          <a:p>
            <a:pPr marL="12700">
              <a:lnSpc>
                <a:spcPct val="100000"/>
              </a:lnSpc>
              <a:spcBef>
                <a:spcPts val="125"/>
              </a:spcBef>
            </a:pPr>
            <a:r>
              <a:rPr lang="en-US" sz="3600" b="1" u="sng" spc="-10" dirty="0" smtClean="0"/>
              <a:t>A.   FLUID IMBALANCE </a:t>
            </a:r>
          </a:p>
          <a:p>
            <a:pPr marL="12700">
              <a:lnSpc>
                <a:spcPct val="100000"/>
              </a:lnSpc>
              <a:spcBef>
                <a:spcPts val="125"/>
              </a:spcBef>
            </a:pPr>
            <a:r>
              <a:rPr lang="en-US" sz="3200" b="1" u="sng" spc="-10" dirty="0" smtClean="0"/>
              <a:t>CAUSES</a:t>
            </a:r>
          </a:p>
          <a:p>
            <a:pPr marL="12700">
              <a:lnSpc>
                <a:spcPct val="100000"/>
              </a:lnSpc>
              <a:spcBef>
                <a:spcPts val="125"/>
              </a:spcBef>
            </a:pPr>
            <a:endParaRPr lang="en-US" sz="3200" b="1" u="sng" dirty="0"/>
          </a:p>
          <a:p>
            <a:pPr marL="12700">
              <a:lnSpc>
                <a:spcPct val="100000"/>
              </a:lnSpc>
              <a:spcBef>
                <a:spcPts val="35"/>
              </a:spcBef>
            </a:pPr>
            <a:r>
              <a:rPr lang="en-US" sz="3200" b="1" spc="20" dirty="0"/>
              <a:t>Fluid volume </a:t>
            </a:r>
            <a:r>
              <a:rPr lang="en-US" sz="3200" b="1" spc="20" dirty="0" smtClean="0"/>
              <a:t>deficit: caused by:</a:t>
            </a:r>
            <a:endParaRPr lang="en-US" sz="3200" dirty="0"/>
          </a:p>
          <a:p>
            <a:pPr marL="241300" indent="-228600">
              <a:lnSpc>
                <a:spcPct val="100000"/>
              </a:lnSpc>
              <a:spcBef>
                <a:spcPts val="110"/>
              </a:spcBef>
              <a:buFont typeface="Arial"/>
              <a:buChar char="•"/>
              <a:tabLst>
                <a:tab pos="241300" algn="l"/>
              </a:tabLst>
            </a:pPr>
            <a:r>
              <a:rPr lang="en-US" sz="3200" spc="-25" dirty="0"/>
              <a:t>Trauma- </a:t>
            </a:r>
            <a:r>
              <a:rPr lang="en-US" sz="3200" spc="-5" dirty="0"/>
              <a:t>burns, </a:t>
            </a:r>
            <a:r>
              <a:rPr lang="en-US" sz="3200" spc="-10" dirty="0"/>
              <a:t>excessive</a:t>
            </a:r>
            <a:r>
              <a:rPr lang="en-US" sz="3200" spc="-165" dirty="0"/>
              <a:t> </a:t>
            </a:r>
            <a:r>
              <a:rPr lang="en-US" sz="3200" spc="-10" dirty="0"/>
              <a:t>bleeding</a:t>
            </a:r>
          </a:p>
          <a:p>
            <a:pPr marL="241300" indent="-228600">
              <a:lnSpc>
                <a:spcPct val="100000"/>
              </a:lnSpc>
              <a:spcBef>
                <a:spcPts val="125"/>
              </a:spcBef>
              <a:buFont typeface="Arial"/>
              <a:buChar char="•"/>
              <a:tabLst>
                <a:tab pos="241300" algn="l"/>
              </a:tabLst>
            </a:pPr>
            <a:r>
              <a:rPr lang="en-US" sz="3200" spc="10" dirty="0"/>
              <a:t>Diseases</a:t>
            </a:r>
            <a:r>
              <a:rPr lang="en-US" sz="3200" spc="-110" dirty="0"/>
              <a:t> </a:t>
            </a:r>
            <a:r>
              <a:rPr lang="en-US" sz="3200" spc="10" dirty="0"/>
              <a:t>such</a:t>
            </a:r>
            <a:r>
              <a:rPr lang="en-US" sz="3200" spc="-85" dirty="0"/>
              <a:t> </a:t>
            </a:r>
            <a:r>
              <a:rPr lang="en-US" sz="3200" spc="15" dirty="0"/>
              <a:t>as</a:t>
            </a:r>
            <a:r>
              <a:rPr lang="en-US" sz="3200" spc="-30" dirty="0"/>
              <a:t> </a:t>
            </a:r>
            <a:r>
              <a:rPr lang="en-US" sz="3200" dirty="0"/>
              <a:t>diarrheal,</a:t>
            </a:r>
            <a:r>
              <a:rPr lang="en-US" sz="3200" spc="30" dirty="0"/>
              <a:t> </a:t>
            </a:r>
            <a:r>
              <a:rPr lang="en-US" sz="3200" spc="5" dirty="0"/>
              <a:t>systemic</a:t>
            </a:r>
            <a:r>
              <a:rPr lang="en-US" sz="3200" spc="-185" dirty="0"/>
              <a:t> </a:t>
            </a:r>
            <a:r>
              <a:rPr lang="en-US" sz="3200" dirty="0" err="1"/>
              <a:t>dieases</a:t>
            </a:r>
            <a:r>
              <a:rPr lang="en-US" sz="3200" spc="-35" dirty="0"/>
              <a:t> </a:t>
            </a:r>
            <a:r>
              <a:rPr lang="en-US" sz="3200" dirty="0"/>
              <a:t>leading</a:t>
            </a:r>
            <a:r>
              <a:rPr lang="en-US" sz="3200" spc="-15" dirty="0"/>
              <a:t> </a:t>
            </a:r>
            <a:r>
              <a:rPr lang="en-US" sz="3200" spc="15" dirty="0"/>
              <a:t>to</a:t>
            </a:r>
            <a:r>
              <a:rPr lang="en-US" sz="3200" spc="-90" dirty="0"/>
              <a:t> </a:t>
            </a:r>
            <a:r>
              <a:rPr lang="en-US" sz="3200" dirty="0"/>
              <a:t>third</a:t>
            </a:r>
            <a:r>
              <a:rPr lang="en-US" sz="3200" spc="-10" dirty="0"/>
              <a:t> </a:t>
            </a:r>
            <a:r>
              <a:rPr lang="en-US" sz="3200" dirty="0"/>
              <a:t>spacing</a:t>
            </a:r>
            <a:r>
              <a:rPr lang="en-US" sz="3200" dirty="0" smtClean="0"/>
              <a:t>. </a:t>
            </a:r>
            <a:r>
              <a:rPr lang="en-US" sz="3200" dirty="0" err="1" smtClean="0"/>
              <a:t>Eg</a:t>
            </a:r>
            <a:r>
              <a:rPr lang="en-US" sz="3200" dirty="0"/>
              <a:t>.</a:t>
            </a:r>
            <a:r>
              <a:rPr lang="en-US" sz="3200" spc="-45" dirty="0"/>
              <a:t> </a:t>
            </a:r>
            <a:r>
              <a:rPr lang="en-US" sz="3200" spc="10" dirty="0" smtClean="0"/>
              <a:t>Ascites, </a:t>
            </a:r>
            <a:r>
              <a:rPr lang="en-US" sz="3200" spc="-15" dirty="0" smtClean="0"/>
              <a:t>pleural </a:t>
            </a:r>
            <a:r>
              <a:rPr lang="en-US" sz="3200" dirty="0"/>
              <a:t>effusion, edema, internal </a:t>
            </a:r>
            <a:r>
              <a:rPr lang="en-US" sz="3200" spc="-5" dirty="0" err="1"/>
              <a:t>heamorrhage</a:t>
            </a:r>
            <a:r>
              <a:rPr lang="en-US" sz="3200" spc="-140" dirty="0"/>
              <a:t> </a:t>
            </a:r>
            <a:r>
              <a:rPr lang="en-US" sz="3200" spc="5" dirty="0" err="1"/>
              <a:t>etc</a:t>
            </a:r>
            <a:endParaRPr lang="en-US" sz="3200" dirty="0"/>
          </a:p>
          <a:p>
            <a:pPr marL="241300" indent="-228600">
              <a:lnSpc>
                <a:spcPct val="100000"/>
              </a:lnSpc>
              <a:spcBef>
                <a:spcPts val="110"/>
              </a:spcBef>
              <a:buFont typeface="Arial"/>
              <a:buChar char="•"/>
              <a:tabLst>
                <a:tab pos="241300" algn="l"/>
              </a:tabLst>
            </a:pPr>
            <a:r>
              <a:rPr lang="en-US" sz="3200" spc="5" dirty="0"/>
              <a:t>Insufficient</a:t>
            </a:r>
            <a:r>
              <a:rPr lang="en-US" sz="3200" spc="-200" dirty="0"/>
              <a:t> </a:t>
            </a:r>
            <a:r>
              <a:rPr lang="en-US" sz="3200" spc="-5" dirty="0"/>
              <a:t>intake</a:t>
            </a:r>
            <a:endParaRPr lang="en-US" sz="3200" dirty="0"/>
          </a:p>
          <a:p>
            <a:pPr marL="241300" indent="-228600">
              <a:lnSpc>
                <a:spcPct val="100000"/>
              </a:lnSpc>
              <a:spcBef>
                <a:spcPts val="35"/>
              </a:spcBef>
              <a:buFont typeface="Arial"/>
              <a:buChar char="•"/>
              <a:tabLst>
                <a:tab pos="241300" algn="l"/>
              </a:tabLst>
            </a:pPr>
            <a:r>
              <a:rPr lang="en-US" sz="3200" spc="-15" dirty="0"/>
              <a:t>Renal</a:t>
            </a:r>
            <a:r>
              <a:rPr lang="en-US" sz="3200" dirty="0"/>
              <a:t> </a:t>
            </a:r>
            <a:r>
              <a:rPr lang="en-US" sz="3200" spc="10" dirty="0"/>
              <a:t>disease</a:t>
            </a:r>
            <a:endParaRPr lang="en-US" sz="3200" dirty="0"/>
          </a:p>
          <a:p>
            <a:pPr marL="241300" indent="-228600">
              <a:lnSpc>
                <a:spcPct val="100000"/>
              </a:lnSpc>
              <a:spcBef>
                <a:spcPts val="105"/>
              </a:spcBef>
              <a:buFont typeface="Arial"/>
              <a:buChar char="•"/>
              <a:tabLst>
                <a:tab pos="241300" algn="l"/>
              </a:tabLst>
            </a:pPr>
            <a:r>
              <a:rPr lang="en-US" sz="3200" dirty="0"/>
              <a:t>Congestive </a:t>
            </a:r>
            <a:r>
              <a:rPr lang="en-US" sz="3200" spc="5" dirty="0"/>
              <a:t>cardiac</a:t>
            </a:r>
            <a:r>
              <a:rPr lang="en-US" sz="3200" spc="-220" dirty="0"/>
              <a:t> </a:t>
            </a:r>
            <a:r>
              <a:rPr lang="en-US" sz="3200" spc="-5" dirty="0"/>
              <a:t>failure</a:t>
            </a:r>
            <a:endParaRPr lang="en-US" sz="3200" dirty="0"/>
          </a:p>
          <a:p>
            <a:pPr marL="241300" indent="-228600">
              <a:lnSpc>
                <a:spcPct val="100000"/>
              </a:lnSpc>
              <a:spcBef>
                <a:spcPts val="35"/>
              </a:spcBef>
              <a:buFont typeface="Arial"/>
              <a:buChar char="•"/>
              <a:tabLst>
                <a:tab pos="241300" algn="l"/>
              </a:tabLst>
            </a:pPr>
            <a:r>
              <a:rPr lang="en-US" sz="3200" spc="10" dirty="0" err="1"/>
              <a:t>Diabetis</a:t>
            </a:r>
            <a:r>
              <a:rPr lang="en-US" sz="3200" spc="10" dirty="0"/>
              <a:t> </a:t>
            </a:r>
            <a:r>
              <a:rPr lang="en-US" sz="3200" spc="5" dirty="0"/>
              <a:t>mellitus,</a:t>
            </a:r>
          </a:p>
          <a:p>
            <a:pPr marL="241300" indent="-228600">
              <a:lnSpc>
                <a:spcPct val="100000"/>
              </a:lnSpc>
              <a:spcBef>
                <a:spcPts val="35"/>
              </a:spcBef>
              <a:buFont typeface="Arial"/>
              <a:buChar char="•"/>
              <a:tabLst>
                <a:tab pos="241300" algn="l"/>
              </a:tabLst>
            </a:pPr>
            <a:r>
              <a:rPr lang="en-US" sz="3200" spc="5" dirty="0"/>
              <a:t>Diuretic</a:t>
            </a:r>
            <a:r>
              <a:rPr lang="en-US" sz="3200" spc="-130" dirty="0"/>
              <a:t> </a:t>
            </a:r>
            <a:r>
              <a:rPr lang="en-US" sz="3200" dirty="0"/>
              <a:t>overuse</a:t>
            </a:r>
          </a:p>
          <a:p>
            <a:endParaRPr lang="en-US" sz="3200" dirty="0"/>
          </a:p>
        </p:txBody>
      </p:sp>
    </p:spTree>
    <p:extLst>
      <p:ext uri="{BB962C8B-B14F-4D97-AF65-F5344CB8AC3E}">
        <p14:creationId xmlns:p14="http://schemas.microsoft.com/office/powerpoint/2010/main" val="145952562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457200" y="457200"/>
            <a:ext cx="11218863" cy="4461478"/>
          </a:xfrm>
          <a:prstGeom prst="rect">
            <a:avLst/>
          </a:prstGeom>
        </p:spPr>
        <p:txBody>
          <a:bodyPr vert="horz" wrap="square" lIns="0" tIns="16510" rIns="0" bIns="0" rtlCol="0">
            <a:spAutoFit/>
          </a:bodyPr>
          <a:lstStyle/>
          <a:p>
            <a:pPr marL="12700">
              <a:lnSpc>
                <a:spcPct val="100000"/>
              </a:lnSpc>
              <a:spcBef>
                <a:spcPts val="35"/>
              </a:spcBef>
            </a:pPr>
            <a:r>
              <a:rPr sz="3200" b="1" spc="-10" dirty="0" smtClean="0">
                <a:latin typeface="Calibri"/>
                <a:cs typeface="Calibri"/>
              </a:rPr>
              <a:t>Effects </a:t>
            </a:r>
            <a:r>
              <a:rPr sz="3200" b="1" spc="10" dirty="0">
                <a:latin typeface="Calibri"/>
                <a:cs typeface="Calibri"/>
              </a:rPr>
              <a:t>of</a:t>
            </a:r>
            <a:r>
              <a:rPr sz="3200" b="1" spc="-130" dirty="0">
                <a:latin typeface="Calibri"/>
                <a:cs typeface="Calibri"/>
              </a:rPr>
              <a:t> </a:t>
            </a:r>
            <a:r>
              <a:rPr sz="3200" b="1" spc="15" dirty="0" smtClean="0">
                <a:latin typeface="Calibri"/>
                <a:cs typeface="Calibri"/>
              </a:rPr>
              <a:t>imbalances</a:t>
            </a:r>
            <a:endParaRPr lang="en-US" sz="3200" b="1" spc="15" dirty="0" smtClean="0">
              <a:latin typeface="Calibri"/>
              <a:cs typeface="Calibri"/>
            </a:endParaRPr>
          </a:p>
          <a:p>
            <a:pPr marL="12700">
              <a:lnSpc>
                <a:spcPct val="100000"/>
              </a:lnSpc>
              <a:spcBef>
                <a:spcPts val="35"/>
              </a:spcBef>
            </a:pPr>
            <a:endParaRPr sz="3200" dirty="0">
              <a:latin typeface="Calibri"/>
              <a:cs typeface="Calibri"/>
            </a:endParaRPr>
          </a:p>
          <a:p>
            <a:pPr marL="241300" indent="-228600">
              <a:lnSpc>
                <a:spcPct val="100000"/>
              </a:lnSpc>
              <a:spcBef>
                <a:spcPts val="35"/>
              </a:spcBef>
              <a:buFont typeface="Arial"/>
              <a:buChar char="•"/>
              <a:tabLst>
                <a:tab pos="241300" algn="l"/>
              </a:tabLst>
            </a:pPr>
            <a:r>
              <a:rPr sz="3200" spc="10" dirty="0">
                <a:latin typeface="Calibri"/>
                <a:cs typeface="Calibri"/>
              </a:rPr>
              <a:t>Low </a:t>
            </a:r>
            <a:r>
              <a:rPr sz="3200" spc="5" dirty="0">
                <a:latin typeface="Calibri"/>
                <a:cs typeface="Calibri"/>
              </a:rPr>
              <a:t>fluid </a:t>
            </a:r>
            <a:r>
              <a:rPr sz="3200" spc="-5" dirty="0" smtClean="0">
                <a:latin typeface="Calibri"/>
                <a:cs typeface="Calibri"/>
              </a:rPr>
              <a:t>volume</a:t>
            </a:r>
            <a:r>
              <a:rPr lang="en-US" sz="3200" spc="-5" dirty="0" smtClean="0">
                <a:latin typeface="Calibri"/>
                <a:cs typeface="Calibri"/>
              </a:rPr>
              <a:t> </a:t>
            </a:r>
            <a:r>
              <a:rPr sz="3200" spc="-5" dirty="0" smtClean="0">
                <a:latin typeface="Calibri"/>
                <a:cs typeface="Calibri"/>
              </a:rPr>
              <a:t>- </a:t>
            </a:r>
            <a:r>
              <a:rPr sz="3200" spc="-15" dirty="0">
                <a:latin typeface="Calibri"/>
                <a:cs typeface="Calibri"/>
              </a:rPr>
              <a:t>poor </a:t>
            </a:r>
            <a:r>
              <a:rPr sz="3200" spc="10" dirty="0">
                <a:latin typeface="Calibri"/>
                <a:cs typeface="Calibri"/>
              </a:rPr>
              <a:t>cardiac </a:t>
            </a:r>
            <a:r>
              <a:rPr sz="3200" dirty="0" smtClean="0">
                <a:latin typeface="Calibri"/>
                <a:cs typeface="Calibri"/>
              </a:rPr>
              <a:t>outp</a:t>
            </a:r>
            <a:r>
              <a:rPr lang="en-US" sz="3200" dirty="0">
                <a:latin typeface="Calibri"/>
                <a:cs typeface="Calibri"/>
              </a:rPr>
              <a:t>u</a:t>
            </a:r>
            <a:r>
              <a:rPr sz="3200" dirty="0" smtClean="0">
                <a:latin typeface="Calibri"/>
                <a:cs typeface="Calibri"/>
              </a:rPr>
              <a:t>t- </a:t>
            </a:r>
            <a:r>
              <a:rPr sz="3200" spc="-15" dirty="0">
                <a:latin typeface="Calibri"/>
                <a:cs typeface="Calibri"/>
              </a:rPr>
              <a:t>poor </a:t>
            </a:r>
            <a:r>
              <a:rPr sz="3200" spc="10" dirty="0">
                <a:latin typeface="Calibri"/>
                <a:cs typeface="Calibri"/>
              </a:rPr>
              <a:t>tissue </a:t>
            </a:r>
            <a:r>
              <a:rPr sz="3200" spc="-5" dirty="0" smtClean="0">
                <a:latin typeface="Calibri"/>
                <a:cs typeface="Calibri"/>
              </a:rPr>
              <a:t>perfusion</a:t>
            </a:r>
            <a:r>
              <a:rPr lang="en-US" sz="3200" spc="-5" dirty="0" smtClean="0">
                <a:latin typeface="Calibri"/>
                <a:cs typeface="Calibri"/>
              </a:rPr>
              <a:t> </a:t>
            </a:r>
            <a:r>
              <a:rPr sz="3200" spc="-5" dirty="0" smtClean="0">
                <a:latin typeface="Calibri"/>
                <a:cs typeface="Calibri"/>
              </a:rPr>
              <a:t>-</a:t>
            </a:r>
            <a:r>
              <a:rPr sz="3200" spc="-225" dirty="0" smtClean="0">
                <a:latin typeface="Calibri"/>
                <a:cs typeface="Calibri"/>
              </a:rPr>
              <a:t> </a:t>
            </a:r>
            <a:r>
              <a:rPr sz="3200" spc="5" dirty="0">
                <a:latin typeface="Calibri"/>
                <a:cs typeface="Calibri"/>
              </a:rPr>
              <a:t>shock</a:t>
            </a:r>
            <a:endParaRPr sz="3200" dirty="0">
              <a:latin typeface="Calibri"/>
              <a:cs typeface="Calibri"/>
            </a:endParaRPr>
          </a:p>
          <a:p>
            <a:pPr marL="241300" indent="-228600">
              <a:lnSpc>
                <a:spcPct val="100000"/>
              </a:lnSpc>
              <a:spcBef>
                <a:spcPts val="110"/>
              </a:spcBef>
              <a:buFont typeface="Arial"/>
              <a:buChar char="•"/>
              <a:tabLst>
                <a:tab pos="241300" algn="l"/>
              </a:tabLst>
            </a:pPr>
            <a:r>
              <a:rPr sz="3200" spc="-30" dirty="0">
                <a:latin typeface="Calibri"/>
                <a:cs typeface="Calibri"/>
              </a:rPr>
              <a:t>Poor </a:t>
            </a:r>
            <a:r>
              <a:rPr sz="3200" dirty="0">
                <a:latin typeface="Calibri"/>
                <a:cs typeface="Calibri"/>
              </a:rPr>
              <a:t>cell</a:t>
            </a:r>
            <a:r>
              <a:rPr sz="3200" spc="30" dirty="0">
                <a:latin typeface="Calibri"/>
                <a:cs typeface="Calibri"/>
              </a:rPr>
              <a:t> </a:t>
            </a:r>
            <a:r>
              <a:rPr sz="3200" spc="5" dirty="0">
                <a:latin typeface="Calibri"/>
                <a:cs typeface="Calibri"/>
              </a:rPr>
              <a:t>metabolism</a:t>
            </a:r>
            <a:endParaRPr sz="3200" dirty="0">
              <a:latin typeface="Calibri"/>
              <a:cs typeface="Calibri"/>
            </a:endParaRPr>
          </a:p>
          <a:p>
            <a:pPr marL="241300" indent="-228600">
              <a:spcBef>
                <a:spcPts val="35"/>
              </a:spcBef>
              <a:buFont typeface="Arial"/>
              <a:buChar char="•"/>
              <a:tabLst>
                <a:tab pos="241300" algn="l"/>
              </a:tabLst>
            </a:pPr>
            <a:r>
              <a:rPr sz="3200" spc="-15" dirty="0">
                <a:latin typeface="Calibri"/>
                <a:cs typeface="Calibri"/>
              </a:rPr>
              <a:t>Reduced </a:t>
            </a:r>
            <a:r>
              <a:rPr sz="3200" spc="15" dirty="0">
                <a:latin typeface="Calibri"/>
                <a:cs typeface="Calibri"/>
              </a:rPr>
              <a:t>skin </a:t>
            </a:r>
            <a:r>
              <a:rPr sz="3200" spc="-35" dirty="0">
                <a:latin typeface="Calibri"/>
                <a:cs typeface="Calibri"/>
              </a:rPr>
              <a:t>targor, </a:t>
            </a:r>
            <a:r>
              <a:rPr sz="3200" spc="10" dirty="0">
                <a:latin typeface="Calibri"/>
                <a:cs typeface="Calibri"/>
              </a:rPr>
              <a:t>muscle clamps, </a:t>
            </a:r>
            <a:r>
              <a:rPr sz="3200" spc="5" dirty="0">
                <a:latin typeface="Calibri"/>
                <a:cs typeface="Calibri"/>
              </a:rPr>
              <a:t>dizziness, </a:t>
            </a:r>
            <a:r>
              <a:rPr sz="3200" spc="-15" dirty="0">
                <a:latin typeface="Calibri"/>
                <a:cs typeface="Calibri"/>
              </a:rPr>
              <a:t>hypotension,</a:t>
            </a:r>
            <a:r>
              <a:rPr sz="3200" spc="-390" dirty="0">
                <a:latin typeface="Calibri"/>
                <a:cs typeface="Calibri"/>
              </a:rPr>
              <a:t> </a:t>
            </a:r>
            <a:r>
              <a:rPr sz="3200" spc="-15" dirty="0" smtClean="0">
                <a:latin typeface="Calibri"/>
                <a:cs typeface="Calibri"/>
              </a:rPr>
              <a:t>peripheral</a:t>
            </a:r>
            <a:r>
              <a:rPr lang="en-US" sz="3200" spc="-15" dirty="0" smtClean="0">
                <a:latin typeface="Calibri"/>
                <a:cs typeface="Calibri"/>
              </a:rPr>
              <a:t> </a:t>
            </a:r>
            <a:r>
              <a:rPr lang="en-US" sz="3200" dirty="0">
                <a:cs typeface="Calibri"/>
              </a:rPr>
              <a:t>constriction</a:t>
            </a:r>
            <a:r>
              <a:rPr lang="en-US" sz="3200" dirty="0" smtClean="0">
                <a:cs typeface="Calibri"/>
              </a:rPr>
              <a:t>, reduced </a:t>
            </a:r>
            <a:r>
              <a:rPr lang="en-US" sz="3200" spc="-5" dirty="0">
                <a:cs typeface="Calibri"/>
              </a:rPr>
              <a:t>renal </a:t>
            </a:r>
            <a:r>
              <a:rPr lang="en-US" sz="3200" dirty="0">
                <a:cs typeface="Calibri"/>
              </a:rPr>
              <a:t>output, </a:t>
            </a:r>
            <a:r>
              <a:rPr lang="en-US" sz="3200" spc="-10" dirty="0">
                <a:cs typeface="Calibri"/>
              </a:rPr>
              <a:t>sunken </a:t>
            </a:r>
            <a:r>
              <a:rPr lang="en-US" sz="3200" dirty="0">
                <a:cs typeface="Calibri"/>
              </a:rPr>
              <a:t>eyes, </a:t>
            </a:r>
            <a:r>
              <a:rPr lang="en-US" sz="3200" spc="5" dirty="0">
                <a:cs typeface="Calibri"/>
              </a:rPr>
              <a:t>nausea, </a:t>
            </a:r>
            <a:r>
              <a:rPr lang="en-US" sz="3200" spc="-10" dirty="0" smtClean="0">
                <a:cs typeface="Calibri"/>
              </a:rPr>
              <a:t>lethargy, confusion</a:t>
            </a:r>
            <a:r>
              <a:rPr lang="en-US" sz="3200" spc="-390" dirty="0" smtClean="0">
                <a:cs typeface="Calibri"/>
              </a:rPr>
              <a:t> </a:t>
            </a:r>
            <a:r>
              <a:rPr lang="en-US" sz="3200" spc="10" dirty="0">
                <a:cs typeface="Calibri"/>
              </a:rPr>
              <a:t>,</a:t>
            </a:r>
            <a:r>
              <a:rPr lang="en-US" sz="3200" spc="10" dirty="0" smtClean="0">
                <a:cs typeface="Calibri"/>
              </a:rPr>
              <a:t> </a:t>
            </a:r>
            <a:r>
              <a:rPr lang="en-US" sz="3200" spc="25" dirty="0">
                <a:cs typeface="Calibri"/>
              </a:rPr>
              <a:t>a</a:t>
            </a:r>
            <a:r>
              <a:rPr lang="en-US" sz="3200" spc="20" dirty="0">
                <a:cs typeface="Calibri"/>
              </a:rPr>
              <a:t>c</a:t>
            </a:r>
            <a:r>
              <a:rPr lang="en-US" sz="3200" spc="-15" dirty="0">
                <a:cs typeface="Calibri"/>
              </a:rPr>
              <a:t>u</a:t>
            </a:r>
            <a:r>
              <a:rPr lang="en-US" sz="3200" spc="25" dirty="0">
                <a:cs typeface="Calibri"/>
              </a:rPr>
              <a:t>t</a:t>
            </a:r>
            <a:r>
              <a:rPr lang="en-US" sz="3200" spc="10" dirty="0">
                <a:cs typeface="Calibri"/>
              </a:rPr>
              <a:t>e</a:t>
            </a:r>
            <a:r>
              <a:rPr lang="en-US" sz="3200" spc="-90" dirty="0">
                <a:cs typeface="Calibri"/>
              </a:rPr>
              <a:t> </a:t>
            </a:r>
            <a:r>
              <a:rPr lang="en-US" sz="3200" spc="-15" dirty="0">
                <a:cs typeface="Calibri"/>
              </a:rPr>
              <a:t>b</a:t>
            </a:r>
            <a:r>
              <a:rPr lang="en-US" sz="3200" spc="-80" dirty="0">
                <a:cs typeface="Calibri"/>
              </a:rPr>
              <a:t>r</a:t>
            </a:r>
            <a:r>
              <a:rPr lang="en-US" sz="3200" spc="25" dirty="0">
                <a:cs typeface="Calibri"/>
              </a:rPr>
              <a:t>a</a:t>
            </a:r>
            <a:r>
              <a:rPr lang="en-US" sz="3200" spc="10" dirty="0">
                <a:cs typeface="Calibri"/>
              </a:rPr>
              <a:t>in</a:t>
            </a:r>
            <a:r>
              <a:rPr lang="en-US" sz="3200" spc="-20" dirty="0">
                <a:cs typeface="Calibri"/>
              </a:rPr>
              <a:t> </a:t>
            </a:r>
            <a:r>
              <a:rPr lang="en-US" sz="3200" spc="-50" dirty="0">
                <a:cs typeface="Calibri"/>
              </a:rPr>
              <a:t>f</a:t>
            </a:r>
            <a:r>
              <a:rPr lang="en-US" sz="3200" spc="25" dirty="0">
                <a:cs typeface="Calibri"/>
              </a:rPr>
              <a:t>a</a:t>
            </a:r>
            <a:r>
              <a:rPr lang="en-US" sz="3200" spc="5" dirty="0">
                <a:cs typeface="Calibri"/>
              </a:rPr>
              <a:t>il</a:t>
            </a:r>
            <a:r>
              <a:rPr lang="en-US" sz="3200" spc="-20" dirty="0">
                <a:cs typeface="Calibri"/>
              </a:rPr>
              <a:t>u</a:t>
            </a:r>
            <a:r>
              <a:rPr lang="en-US" sz="3200" spc="-5" dirty="0">
                <a:cs typeface="Calibri"/>
              </a:rPr>
              <a:t>r</a:t>
            </a:r>
            <a:r>
              <a:rPr lang="en-US" sz="3200" spc="10" dirty="0">
                <a:cs typeface="Calibri"/>
              </a:rPr>
              <a:t>e</a:t>
            </a:r>
            <a:r>
              <a:rPr lang="en-US" sz="3200" spc="-90" dirty="0">
                <a:cs typeface="Calibri"/>
              </a:rPr>
              <a:t> </a:t>
            </a:r>
            <a:r>
              <a:rPr lang="en-US" sz="3200" spc="25" dirty="0">
                <a:cs typeface="Calibri"/>
              </a:rPr>
              <a:t>a</a:t>
            </a:r>
            <a:r>
              <a:rPr lang="en-US" sz="3200" spc="-15" dirty="0">
                <a:cs typeface="Calibri"/>
              </a:rPr>
              <a:t>n</a:t>
            </a:r>
            <a:r>
              <a:rPr lang="en-US" sz="3200" spc="15" dirty="0">
                <a:cs typeface="Calibri"/>
              </a:rPr>
              <a:t>d</a:t>
            </a:r>
            <a:r>
              <a:rPr lang="en-US" sz="3200" dirty="0">
                <a:cs typeface="Calibri"/>
              </a:rPr>
              <a:t>	</a:t>
            </a:r>
            <a:r>
              <a:rPr lang="en-US" sz="3200" spc="-15" dirty="0" err="1">
                <a:cs typeface="Calibri"/>
              </a:rPr>
              <a:t>u</a:t>
            </a:r>
            <a:r>
              <a:rPr lang="en-US" sz="3200" spc="-5" dirty="0" err="1">
                <a:cs typeface="Calibri"/>
              </a:rPr>
              <a:t>r</a:t>
            </a:r>
            <a:r>
              <a:rPr lang="en-US" sz="3200" spc="-25" dirty="0" err="1">
                <a:cs typeface="Calibri"/>
              </a:rPr>
              <a:t>e</a:t>
            </a:r>
            <a:r>
              <a:rPr lang="en-US" sz="3200" spc="25" dirty="0" err="1">
                <a:cs typeface="Calibri"/>
              </a:rPr>
              <a:t>a</a:t>
            </a:r>
            <a:r>
              <a:rPr lang="en-US" sz="3200" spc="15" dirty="0" err="1">
                <a:cs typeface="Calibri"/>
              </a:rPr>
              <a:t>mia</a:t>
            </a:r>
            <a:endParaRPr lang="en-US" sz="3200" dirty="0">
              <a:cs typeface="Calibri"/>
            </a:endParaRPr>
          </a:p>
          <a:p>
            <a:pPr marL="241300" indent="-228600">
              <a:lnSpc>
                <a:spcPct val="100000"/>
              </a:lnSpc>
              <a:spcBef>
                <a:spcPts val="35"/>
              </a:spcBef>
              <a:buFont typeface="Arial"/>
              <a:buChar char="•"/>
              <a:tabLst>
                <a:tab pos="241300" algn="l"/>
              </a:tabLst>
            </a:pPr>
            <a:endParaRPr sz="3200" dirty="0">
              <a:latin typeface="Calibri"/>
              <a:cs typeface="Calibri"/>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26719" y="674833"/>
            <a:ext cx="10730230" cy="5096907"/>
          </a:xfrm>
          <a:prstGeom prst="rect">
            <a:avLst/>
          </a:prstGeom>
        </p:spPr>
        <p:txBody>
          <a:bodyPr vert="horz" wrap="square" lIns="0" tIns="107314" rIns="0" bIns="0" rtlCol="0">
            <a:spAutoFit/>
          </a:bodyPr>
          <a:lstStyle/>
          <a:p>
            <a:pPr marL="12700">
              <a:lnSpc>
                <a:spcPct val="100000"/>
              </a:lnSpc>
              <a:spcBef>
                <a:spcPts val="844"/>
              </a:spcBef>
            </a:pPr>
            <a:r>
              <a:rPr sz="3200" b="1" spc="15" dirty="0" smtClean="0">
                <a:latin typeface="Calibri"/>
                <a:cs typeface="Calibri"/>
              </a:rPr>
              <a:t>Management</a:t>
            </a:r>
            <a:endParaRPr lang="en-US" sz="3200" b="1" spc="15" dirty="0" smtClean="0">
              <a:latin typeface="Calibri"/>
              <a:cs typeface="Calibri"/>
            </a:endParaRPr>
          </a:p>
          <a:p>
            <a:pPr marL="12700">
              <a:lnSpc>
                <a:spcPct val="100000"/>
              </a:lnSpc>
              <a:spcBef>
                <a:spcPts val="844"/>
              </a:spcBef>
            </a:pPr>
            <a:endParaRPr sz="3200" dirty="0">
              <a:latin typeface="Calibri"/>
              <a:cs typeface="Calibri"/>
            </a:endParaRPr>
          </a:p>
          <a:p>
            <a:pPr marL="241300" indent="-229235">
              <a:lnSpc>
                <a:spcPct val="100000"/>
              </a:lnSpc>
              <a:spcBef>
                <a:spcPts val="755"/>
              </a:spcBef>
              <a:buFont typeface="Arial"/>
              <a:buChar char="•"/>
              <a:tabLst>
                <a:tab pos="241935" algn="l"/>
              </a:tabLst>
            </a:pPr>
            <a:r>
              <a:rPr sz="3200" spc="-15" dirty="0">
                <a:latin typeface="Calibri"/>
                <a:cs typeface="Calibri"/>
              </a:rPr>
              <a:t>Fluid </a:t>
            </a:r>
            <a:r>
              <a:rPr sz="3200" dirty="0">
                <a:latin typeface="Calibri"/>
                <a:cs typeface="Calibri"/>
              </a:rPr>
              <a:t>replacement </a:t>
            </a:r>
            <a:r>
              <a:rPr sz="3200" spc="10" dirty="0">
                <a:latin typeface="Calibri"/>
                <a:cs typeface="Calibri"/>
              </a:rPr>
              <a:t>– </a:t>
            </a:r>
            <a:r>
              <a:rPr sz="3200" spc="5" dirty="0">
                <a:latin typeface="Calibri"/>
                <a:cs typeface="Calibri"/>
              </a:rPr>
              <a:t>oral </a:t>
            </a:r>
            <a:r>
              <a:rPr sz="3200" spc="25" dirty="0">
                <a:latin typeface="Calibri"/>
                <a:cs typeface="Calibri"/>
              </a:rPr>
              <a:t>or</a:t>
            </a:r>
            <a:r>
              <a:rPr sz="3200" spc="-260" dirty="0">
                <a:latin typeface="Calibri"/>
                <a:cs typeface="Calibri"/>
              </a:rPr>
              <a:t> </a:t>
            </a:r>
            <a:r>
              <a:rPr sz="3200" spc="-15" dirty="0">
                <a:latin typeface="Calibri"/>
                <a:cs typeface="Calibri"/>
              </a:rPr>
              <a:t>intravenous</a:t>
            </a:r>
            <a:endParaRPr sz="3200" dirty="0">
              <a:latin typeface="Calibri"/>
              <a:cs typeface="Calibri"/>
            </a:endParaRPr>
          </a:p>
          <a:p>
            <a:pPr marL="241300" indent="-229235">
              <a:lnSpc>
                <a:spcPct val="100000"/>
              </a:lnSpc>
              <a:spcBef>
                <a:spcPts val="755"/>
              </a:spcBef>
              <a:buFont typeface="Arial"/>
              <a:buChar char="•"/>
              <a:tabLst>
                <a:tab pos="241935" algn="l"/>
              </a:tabLst>
            </a:pPr>
            <a:r>
              <a:rPr sz="3200" spc="-25" dirty="0">
                <a:latin typeface="Calibri"/>
                <a:cs typeface="Calibri"/>
              </a:rPr>
              <a:t>Transfusion </a:t>
            </a:r>
            <a:r>
              <a:rPr sz="3200" spc="10" dirty="0">
                <a:latin typeface="Calibri"/>
                <a:cs typeface="Calibri"/>
              </a:rPr>
              <a:t>– </a:t>
            </a:r>
            <a:r>
              <a:rPr sz="3200" spc="-5" dirty="0">
                <a:latin typeface="Calibri"/>
                <a:cs typeface="Calibri"/>
              </a:rPr>
              <a:t>whole </a:t>
            </a:r>
            <a:r>
              <a:rPr sz="3200" spc="25" dirty="0">
                <a:latin typeface="Calibri"/>
                <a:cs typeface="Calibri"/>
              </a:rPr>
              <a:t>or </a:t>
            </a:r>
            <a:r>
              <a:rPr sz="3200" dirty="0">
                <a:latin typeface="Calibri"/>
                <a:cs typeface="Calibri"/>
              </a:rPr>
              <a:t>plasma </a:t>
            </a:r>
            <a:r>
              <a:rPr sz="3200" spc="-20" dirty="0">
                <a:latin typeface="Calibri"/>
                <a:cs typeface="Calibri"/>
              </a:rPr>
              <a:t>depending with </a:t>
            </a:r>
            <a:r>
              <a:rPr sz="3200" dirty="0">
                <a:latin typeface="Calibri"/>
                <a:cs typeface="Calibri"/>
              </a:rPr>
              <a:t>what </a:t>
            </a:r>
            <a:r>
              <a:rPr sz="3200" spc="5" dirty="0">
                <a:latin typeface="Calibri"/>
                <a:cs typeface="Calibri"/>
              </a:rPr>
              <a:t>was</a:t>
            </a:r>
            <a:r>
              <a:rPr sz="3200" spc="-15" dirty="0">
                <a:latin typeface="Calibri"/>
                <a:cs typeface="Calibri"/>
              </a:rPr>
              <a:t> </a:t>
            </a:r>
            <a:r>
              <a:rPr sz="3200" spc="-5" dirty="0">
                <a:latin typeface="Calibri"/>
                <a:cs typeface="Calibri"/>
              </a:rPr>
              <a:t>lost</a:t>
            </a:r>
            <a:endParaRPr sz="3200" dirty="0">
              <a:latin typeface="Calibri"/>
              <a:cs typeface="Calibri"/>
            </a:endParaRPr>
          </a:p>
          <a:p>
            <a:pPr marL="241300" indent="-229235">
              <a:lnSpc>
                <a:spcPct val="100000"/>
              </a:lnSpc>
              <a:spcBef>
                <a:spcPts val="680"/>
              </a:spcBef>
              <a:buFont typeface="Arial"/>
              <a:buChar char="•"/>
              <a:tabLst>
                <a:tab pos="241935" algn="l"/>
              </a:tabLst>
            </a:pPr>
            <a:r>
              <a:rPr sz="3200" spc="15" dirty="0">
                <a:latin typeface="Calibri"/>
                <a:cs typeface="Calibri"/>
              </a:rPr>
              <a:t>Over </a:t>
            </a:r>
            <a:r>
              <a:rPr sz="3200" spc="10" dirty="0">
                <a:latin typeface="Calibri"/>
                <a:cs typeface="Calibri"/>
              </a:rPr>
              <a:t>a </a:t>
            </a:r>
            <a:r>
              <a:rPr sz="3200" spc="-15" dirty="0">
                <a:latin typeface="Calibri"/>
                <a:cs typeface="Calibri"/>
              </a:rPr>
              <a:t>litre </a:t>
            </a:r>
            <a:r>
              <a:rPr sz="3200" spc="10" dirty="0">
                <a:latin typeface="Calibri"/>
                <a:cs typeface="Calibri"/>
              </a:rPr>
              <a:t>– </a:t>
            </a:r>
            <a:r>
              <a:rPr sz="3200" spc="-5" dirty="0">
                <a:latin typeface="Calibri"/>
                <a:cs typeface="Calibri"/>
              </a:rPr>
              <a:t>give </a:t>
            </a:r>
            <a:r>
              <a:rPr sz="3200" dirty="0">
                <a:latin typeface="Calibri"/>
                <a:cs typeface="Calibri"/>
              </a:rPr>
              <a:t>colloids </a:t>
            </a:r>
            <a:r>
              <a:rPr sz="3200" spc="-15" dirty="0">
                <a:latin typeface="Calibri"/>
                <a:cs typeface="Calibri"/>
              </a:rPr>
              <a:t>e.g </a:t>
            </a:r>
            <a:r>
              <a:rPr sz="3200" spc="-25" dirty="0">
                <a:latin typeface="Calibri"/>
                <a:cs typeface="Calibri"/>
              </a:rPr>
              <a:t>dextran </a:t>
            </a:r>
            <a:r>
              <a:rPr sz="3200" spc="5" dirty="0">
                <a:latin typeface="Calibri"/>
                <a:cs typeface="Calibri"/>
              </a:rPr>
              <a:t>hemacel</a:t>
            </a:r>
            <a:r>
              <a:rPr sz="3200" spc="125" dirty="0">
                <a:latin typeface="Calibri"/>
                <a:cs typeface="Calibri"/>
              </a:rPr>
              <a:t> </a:t>
            </a:r>
            <a:r>
              <a:rPr sz="3200" spc="-15" dirty="0">
                <a:latin typeface="Calibri"/>
                <a:cs typeface="Calibri"/>
              </a:rPr>
              <a:t>etc</a:t>
            </a:r>
            <a:endParaRPr sz="3200" dirty="0">
              <a:latin typeface="Calibri"/>
              <a:cs typeface="Calibri"/>
            </a:endParaRPr>
          </a:p>
          <a:p>
            <a:pPr marL="241300" indent="-229235">
              <a:lnSpc>
                <a:spcPct val="100000"/>
              </a:lnSpc>
              <a:spcBef>
                <a:spcPts val="760"/>
              </a:spcBef>
              <a:buFont typeface="Arial"/>
              <a:buChar char="•"/>
              <a:tabLst>
                <a:tab pos="241935" algn="l"/>
              </a:tabLst>
            </a:pPr>
            <a:r>
              <a:rPr sz="3200" spc="-25" dirty="0">
                <a:latin typeface="Calibri"/>
                <a:cs typeface="Calibri"/>
              </a:rPr>
              <a:t>Treat </a:t>
            </a:r>
            <a:r>
              <a:rPr sz="3200" spc="-15" dirty="0">
                <a:latin typeface="Calibri"/>
                <a:cs typeface="Calibri"/>
              </a:rPr>
              <a:t>underlying</a:t>
            </a:r>
            <a:r>
              <a:rPr sz="3200" spc="285" dirty="0">
                <a:latin typeface="Calibri"/>
                <a:cs typeface="Calibri"/>
              </a:rPr>
              <a:t> </a:t>
            </a:r>
            <a:r>
              <a:rPr sz="3200" spc="-5" dirty="0">
                <a:latin typeface="Calibri"/>
                <a:cs typeface="Calibri"/>
              </a:rPr>
              <a:t>conditions</a:t>
            </a:r>
            <a:endParaRPr sz="3200" dirty="0">
              <a:latin typeface="Calibri"/>
              <a:cs typeface="Calibri"/>
            </a:endParaRPr>
          </a:p>
          <a:p>
            <a:pPr>
              <a:lnSpc>
                <a:spcPct val="100000"/>
              </a:lnSpc>
              <a:spcBef>
                <a:spcPts val="15"/>
              </a:spcBef>
            </a:pPr>
            <a:endParaRPr sz="4800" dirty="0">
              <a:latin typeface="Times New Roman"/>
              <a:cs typeface="Times New Roman"/>
            </a:endParaRPr>
          </a:p>
          <a:p>
            <a:pPr marL="12700" marR="5080">
              <a:lnSpc>
                <a:spcPts val="3080"/>
              </a:lnSpc>
              <a:tabLst>
                <a:tab pos="2528570" algn="l"/>
                <a:tab pos="3359785" algn="l"/>
              </a:tabLst>
            </a:pPr>
            <a:r>
              <a:rPr sz="3200" spc="-15" dirty="0">
                <a:latin typeface="Calibri"/>
                <a:cs typeface="Calibri"/>
              </a:rPr>
              <a:t>Fluid</a:t>
            </a:r>
            <a:r>
              <a:rPr sz="3200" spc="175" dirty="0">
                <a:latin typeface="Calibri"/>
                <a:cs typeface="Calibri"/>
              </a:rPr>
              <a:t> </a:t>
            </a:r>
            <a:r>
              <a:rPr sz="3200" spc="15" dirty="0">
                <a:latin typeface="Calibri"/>
                <a:cs typeface="Calibri"/>
              </a:rPr>
              <a:t>overload</a:t>
            </a:r>
            <a:r>
              <a:rPr sz="3200" spc="20" dirty="0">
                <a:latin typeface="Calibri"/>
                <a:cs typeface="Calibri"/>
              </a:rPr>
              <a:t> </a:t>
            </a:r>
            <a:r>
              <a:rPr sz="3200" spc="-15" dirty="0">
                <a:latin typeface="Calibri"/>
                <a:cs typeface="Calibri"/>
              </a:rPr>
              <a:t>is	</a:t>
            </a:r>
            <a:r>
              <a:rPr sz="3200" spc="-5" dirty="0">
                <a:latin typeface="Calibri"/>
                <a:cs typeface="Calibri"/>
              </a:rPr>
              <a:t>rare </a:t>
            </a:r>
            <a:r>
              <a:rPr sz="3200" spc="-10" dirty="0">
                <a:latin typeface="Calibri"/>
                <a:cs typeface="Calibri"/>
              </a:rPr>
              <a:t>in </a:t>
            </a:r>
            <a:r>
              <a:rPr sz="3200" spc="10" dirty="0">
                <a:latin typeface="Calibri"/>
                <a:cs typeface="Calibri"/>
              </a:rPr>
              <a:t>a </a:t>
            </a:r>
            <a:r>
              <a:rPr sz="3200" spc="-10" dirty="0">
                <a:latin typeface="Calibri"/>
                <a:cs typeface="Calibri"/>
              </a:rPr>
              <a:t>functioning </a:t>
            </a:r>
            <a:r>
              <a:rPr sz="3200" dirty="0">
                <a:latin typeface="Calibri"/>
                <a:cs typeface="Calibri"/>
              </a:rPr>
              <a:t>renal </a:t>
            </a:r>
            <a:r>
              <a:rPr sz="3200" spc="-20" dirty="0">
                <a:latin typeface="Calibri"/>
                <a:cs typeface="Calibri"/>
              </a:rPr>
              <a:t>system </a:t>
            </a:r>
            <a:r>
              <a:rPr sz="3200" spc="-10" dirty="0">
                <a:latin typeface="Calibri"/>
                <a:cs typeface="Calibri"/>
              </a:rPr>
              <a:t>but </a:t>
            </a:r>
            <a:r>
              <a:rPr sz="3200" spc="5" dirty="0">
                <a:latin typeface="Calibri"/>
                <a:cs typeface="Calibri"/>
              </a:rPr>
              <a:t>could </a:t>
            </a:r>
            <a:r>
              <a:rPr sz="3200" spc="-5" dirty="0">
                <a:latin typeface="Calibri"/>
                <a:cs typeface="Calibri"/>
              </a:rPr>
              <a:t>be related to  </a:t>
            </a:r>
            <a:r>
              <a:rPr sz="3200" dirty="0">
                <a:latin typeface="Calibri"/>
                <a:cs typeface="Calibri"/>
              </a:rPr>
              <a:t>other</a:t>
            </a:r>
            <a:r>
              <a:rPr sz="3200" spc="150" dirty="0">
                <a:latin typeface="Calibri"/>
                <a:cs typeface="Calibri"/>
              </a:rPr>
              <a:t> </a:t>
            </a:r>
            <a:r>
              <a:rPr sz="3200" spc="-15" dirty="0">
                <a:latin typeface="Calibri"/>
                <a:cs typeface="Calibri"/>
              </a:rPr>
              <a:t>sytemic</a:t>
            </a:r>
            <a:r>
              <a:rPr sz="3200" spc="170" dirty="0">
                <a:latin typeface="Calibri"/>
                <a:cs typeface="Calibri"/>
              </a:rPr>
              <a:t> </a:t>
            </a:r>
            <a:r>
              <a:rPr sz="3200" spc="-25" dirty="0">
                <a:latin typeface="Calibri"/>
                <a:cs typeface="Calibri"/>
              </a:rPr>
              <a:t>illnesses	</a:t>
            </a:r>
            <a:r>
              <a:rPr sz="3200" spc="-10" dirty="0">
                <a:latin typeface="Calibri"/>
                <a:cs typeface="Calibri"/>
              </a:rPr>
              <a:t>e.g</a:t>
            </a:r>
            <a:r>
              <a:rPr sz="3200" spc="95" dirty="0">
                <a:latin typeface="Calibri"/>
                <a:cs typeface="Calibri"/>
              </a:rPr>
              <a:t> </a:t>
            </a:r>
            <a:r>
              <a:rPr sz="3200" spc="10" dirty="0">
                <a:latin typeface="Calibri"/>
                <a:cs typeface="Calibri"/>
              </a:rPr>
              <a:t>CCF</a:t>
            </a:r>
            <a:r>
              <a:rPr sz="3200" b="1" spc="10" dirty="0">
                <a:latin typeface="Calibri"/>
                <a:cs typeface="Calibri"/>
              </a:rPr>
              <a:t>.</a:t>
            </a:r>
            <a:endParaRPr sz="3200" dirty="0">
              <a:latin typeface="Calibri"/>
              <a:cs typeface="Calibri"/>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12137" y="0"/>
            <a:ext cx="8056245" cy="6858000"/>
          </a:xfrm>
          <a:custGeom>
            <a:avLst/>
            <a:gdLst/>
            <a:ahLst/>
            <a:cxnLst/>
            <a:rect l="l" t="t" r="r" b="b"/>
            <a:pathLst>
              <a:path w="8056245" h="6858000">
                <a:moveTo>
                  <a:pt x="0" y="6858000"/>
                </a:moveTo>
                <a:lnTo>
                  <a:pt x="8055863" y="6858000"/>
                </a:lnTo>
                <a:lnTo>
                  <a:pt x="8055863" y="0"/>
                </a:lnTo>
                <a:lnTo>
                  <a:pt x="0" y="0"/>
                </a:lnTo>
                <a:lnTo>
                  <a:pt x="0" y="6858000"/>
                </a:lnTo>
                <a:close/>
              </a:path>
            </a:pathLst>
          </a:custGeom>
          <a:solidFill>
            <a:srgbClr val="FFFFFF"/>
          </a:solidFill>
        </p:spPr>
        <p:txBody>
          <a:bodyPr wrap="square" lIns="0" tIns="0" rIns="0" bIns="0" rtlCol="0"/>
          <a:lstStyle/>
          <a:p>
            <a:endParaRPr/>
          </a:p>
        </p:txBody>
      </p:sp>
      <p:sp>
        <p:nvSpPr>
          <p:cNvPr id="3" name="object 3"/>
          <p:cNvSpPr/>
          <p:nvPr/>
        </p:nvSpPr>
        <p:spPr>
          <a:xfrm>
            <a:off x="2459737" y="0"/>
            <a:ext cx="155447"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5560" y="0"/>
            <a:ext cx="0" cy="6858000"/>
          </a:xfrm>
          <a:custGeom>
            <a:avLst/>
            <a:gdLst/>
            <a:ahLst/>
            <a:cxnLst/>
            <a:rect l="l" t="t" r="r" b="b"/>
            <a:pathLst>
              <a:path h="6858000">
                <a:moveTo>
                  <a:pt x="0" y="0"/>
                </a:moveTo>
                <a:lnTo>
                  <a:pt x="0" y="6858000"/>
                </a:lnTo>
              </a:path>
            </a:pathLst>
          </a:custGeom>
          <a:ln w="73152">
            <a:solidFill>
              <a:srgbClr val="FFFFFF"/>
            </a:solidFill>
          </a:ln>
        </p:spPr>
        <p:txBody>
          <a:bodyPr wrap="square" lIns="0" tIns="0" rIns="0" bIns="0" rtlCol="0"/>
          <a:lstStyle/>
          <a:p>
            <a:endParaRPr/>
          </a:p>
        </p:txBody>
      </p:sp>
      <p:sp>
        <p:nvSpPr>
          <p:cNvPr id="7" name="object 7"/>
          <p:cNvSpPr txBox="1">
            <a:spLocks noGrp="1"/>
          </p:cNvSpPr>
          <p:nvPr>
            <p:ph type="title"/>
          </p:nvPr>
        </p:nvSpPr>
        <p:spPr>
          <a:xfrm>
            <a:off x="838200" y="137741"/>
            <a:ext cx="7653910" cy="567463"/>
          </a:xfrm>
          <a:prstGeom prst="rect">
            <a:avLst/>
          </a:prstGeom>
        </p:spPr>
        <p:txBody>
          <a:bodyPr vert="horz" wrap="square" lIns="0" tIns="13335" rIns="0" bIns="0" rtlCol="0">
            <a:spAutoFit/>
          </a:bodyPr>
          <a:lstStyle/>
          <a:p>
            <a:pPr marL="514350" marR="5080">
              <a:spcBef>
                <a:spcPts val="105"/>
              </a:spcBef>
            </a:pPr>
            <a:r>
              <a:rPr lang="en-US" sz="3600" b="1" u="sng" spc="-20" dirty="0" smtClean="0">
                <a:latin typeface="+mn-lt"/>
              </a:rPr>
              <a:t>Fluid </a:t>
            </a:r>
            <a:r>
              <a:rPr lang="en-US" sz="3600" b="1" u="sng" spc="-35" dirty="0" smtClean="0">
                <a:latin typeface="+mn-lt"/>
              </a:rPr>
              <a:t>volume  excess: caused by</a:t>
            </a:r>
            <a:endParaRPr lang="en-US" sz="3600" b="1" u="sng" dirty="0">
              <a:latin typeface="+mn-lt"/>
            </a:endParaRPr>
          </a:p>
        </p:txBody>
      </p:sp>
      <p:sp>
        <p:nvSpPr>
          <p:cNvPr id="8" name="object 8"/>
          <p:cNvSpPr txBox="1"/>
          <p:nvPr/>
        </p:nvSpPr>
        <p:spPr>
          <a:xfrm>
            <a:off x="381000" y="896806"/>
            <a:ext cx="11353800" cy="5568832"/>
          </a:xfrm>
          <a:prstGeom prst="rect">
            <a:avLst/>
          </a:prstGeom>
        </p:spPr>
        <p:txBody>
          <a:bodyPr vert="horz" wrap="square" lIns="0" tIns="13335" rIns="0" bIns="0" rtlCol="0">
            <a:spAutoFit/>
          </a:bodyPr>
          <a:lstStyle/>
          <a:p>
            <a:pPr marL="295910" marR="5715" indent="-283845" algn="just">
              <a:lnSpc>
                <a:spcPct val="90000"/>
              </a:lnSpc>
              <a:buSzPct val="80357"/>
              <a:buFont typeface="Wingdings 2"/>
              <a:buChar char=""/>
              <a:tabLst>
                <a:tab pos="296545" algn="l"/>
              </a:tabLst>
            </a:pPr>
            <a:r>
              <a:rPr lang="en-US" sz="3200" b="1" spc="-10" dirty="0">
                <a:cs typeface="Calibri"/>
              </a:rPr>
              <a:t>Administration o</a:t>
            </a:r>
            <a:r>
              <a:rPr lang="en-US" sz="3200" b="1" spc="-5" dirty="0">
                <a:cs typeface="Calibri"/>
              </a:rPr>
              <a:t>f</a:t>
            </a:r>
            <a:r>
              <a:rPr lang="en-US" sz="3200" b="1" dirty="0">
                <a:cs typeface="Calibri"/>
              </a:rPr>
              <a:t>	</a:t>
            </a:r>
            <a:r>
              <a:rPr lang="en-US" sz="3200" b="1" spc="-5" dirty="0">
                <a:cs typeface="Calibri"/>
              </a:rPr>
              <a:t>E</a:t>
            </a:r>
            <a:r>
              <a:rPr lang="en-US" sz="3200" b="1" spc="-65" dirty="0">
                <a:cs typeface="Calibri"/>
              </a:rPr>
              <a:t>x</a:t>
            </a:r>
            <a:r>
              <a:rPr lang="en-US" sz="3200" b="1" spc="-10" dirty="0">
                <a:cs typeface="Calibri"/>
              </a:rPr>
              <a:t>cessi</a:t>
            </a:r>
            <a:r>
              <a:rPr lang="en-US" sz="3200" b="1" spc="-35" dirty="0">
                <a:cs typeface="Calibri"/>
              </a:rPr>
              <a:t>v</a:t>
            </a:r>
            <a:r>
              <a:rPr lang="en-US" sz="3200" b="1" spc="-5" dirty="0">
                <a:cs typeface="Calibri"/>
              </a:rPr>
              <a:t>e</a:t>
            </a:r>
            <a:r>
              <a:rPr lang="en-US" sz="3200" b="1" dirty="0">
                <a:cs typeface="Calibri"/>
              </a:rPr>
              <a:t>	</a:t>
            </a:r>
            <a:r>
              <a:rPr lang="en-US" sz="3200" b="1" spc="-5" dirty="0">
                <a:cs typeface="Calibri"/>
              </a:rPr>
              <a:t>amou</a:t>
            </a:r>
            <a:r>
              <a:rPr lang="en-US" sz="3200" b="1" spc="-30" dirty="0">
                <a:cs typeface="Calibri"/>
              </a:rPr>
              <a:t>n</a:t>
            </a:r>
            <a:r>
              <a:rPr lang="en-US" sz="3200" b="1" spc="-5" dirty="0">
                <a:cs typeface="Calibri"/>
              </a:rPr>
              <a:t>ts</a:t>
            </a:r>
            <a:r>
              <a:rPr lang="en-US" sz="3200" b="1" dirty="0">
                <a:cs typeface="Calibri"/>
              </a:rPr>
              <a:t>	</a:t>
            </a:r>
            <a:r>
              <a:rPr lang="en-US" sz="3200" b="1" spc="-10" dirty="0">
                <a:cs typeface="Calibri"/>
              </a:rPr>
              <a:t>o</a:t>
            </a:r>
            <a:r>
              <a:rPr lang="en-US" sz="3200" b="1" spc="-5" dirty="0">
                <a:cs typeface="Calibri"/>
              </a:rPr>
              <a:t>f</a:t>
            </a:r>
            <a:r>
              <a:rPr lang="en-US" sz="3200" b="1" dirty="0">
                <a:cs typeface="Calibri"/>
              </a:rPr>
              <a:t>	</a:t>
            </a:r>
            <a:r>
              <a:rPr lang="en-US" sz="3200" b="1" spc="-55" dirty="0">
                <a:cs typeface="Calibri"/>
              </a:rPr>
              <a:t>h</a:t>
            </a:r>
            <a:r>
              <a:rPr lang="en-US" sz="3200" b="1" spc="-5" dirty="0">
                <a:cs typeface="Calibri"/>
              </a:rPr>
              <a:t>yp</a:t>
            </a:r>
            <a:r>
              <a:rPr lang="en-US" sz="3200" b="1" spc="-15" dirty="0">
                <a:cs typeface="Calibri"/>
              </a:rPr>
              <a:t>o</a:t>
            </a:r>
            <a:r>
              <a:rPr lang="en-US" sz="3200" b="1" spc="-5" dirty="0">
                <a:cs typeface="Calibri"/>
              </a:rPr>
              <a:t>-</a:t>
            </a:r>
            <a:r>
              <a:rPr lang="en-US" sz="3200" dirty="0">
                <a:cs typeface="Calibri"/>
              </a:rPr>
              <a:t> </a:t>
            </a:r>
            <a:r>
              <a:rPr lang="en-US" sz="3200" b="1" spc="-5" dirty="0" err="1">
                <a:cs typeface="Calibri"/>
              </a:rPr>
              <a:t>osmo</a:t>
            </a:r>
            <a:r>
              <a:rPr lang="en-US" sz="3200" b="1" spc="-20" dirty="0" err="1">
                <a:cs typeface="Calibri"/>
              </a:rPr>
              <a:t>l</a:t>
            </a:r>
            <a:r>
              <a:rPr lang="en-US" sz="3200" b="1" spc="-5" dirty="0" err="1">
                <a:cs typeface="Calibri"/>
              </a:rPr>
              <a:t>ar</a:t>
            </a:r>
            <a:r>
              <a:rPr lang="en-US" sz="3200" b="1" dirty="0">
                <a:cs typeface="Calibri"/>
              </a:rPr>
              <a:t>	</a:t>
            </a:r>
            <a:r>
              <a:rPr lang="en-US" sz="3200" b="1" spc="5" dirty="0">
                <a:cs typeface="Calibri"/>
              </a:rPr>
              <a:t>f</a:t>
            </a:r>
            <a:r>
              <a:rPr lang="en-US" sz="3200" b="1" spc="-5" dirty="0">
                <a:cs typeface="Calibri"/>
              </a:rPr>
              <a:t>lu</a:t>
            </a:r>
            <a:r>
              <a:rPr lang="en-US" sz="3200" b="1" spc="-20" dirty="0">
                <a:cs typeface="Calibri"/>
              </a:rPr>
              <a:t>i</a:t>
            </a:r>
            <a:r>
              <a:rPr lang="en-US" sz="3200" b="1" spc="-5" dirty="0">
                <a:cs typeface="Calibri"/>
              </a:rPr>
              <a:t>ds-  </a:t>
            </a:r>
            <a:r>
              <a:rPr lang="en-US" sz="3200" b="1" spc="-5" dirty="0" err="1">
                <a:cs typeface="Calibri"/>
              </a:rPr>
              <a:t>e.g</a:t>
            </a:r>
            <a:r>
              <a:rPr lang="en-US" sz="3200" b="1" spc="-5" dirty="0">
                <a:cs typeface="Calibri"/>
              </a:rPr>
              <a:t> </a:t>
            </a:r>
            <a:r>
              <a:rPr lang="en-US" sz="3200" dirty="0">
                <a:cs typeface="Calibri"/>
              </a:rPr>
              <a:t>0</a:t>
            </a:r>
            <a:r>
              <a:rPr lang="en-US" sz="3200" spc="5" dirty="0">
                <a:cs typeface="Calibri"/>
              </a:rPr>
              <a:t>.</a:t>
            </a:r>
            <a:r>
              <a:rPr lang="en-US" sz="3200" dirty="0">
                <a:cs typeface="Calibri"/>
              </a:rPr>
              <a:t>4</a:t>
            </a:r>
            <a:r>
              <a:rPr lang="en-US" sz="3200" spc="-10" dirty="0">
                <a:cs typeface="Calibri"/>
              </a:rPr>
              <a:t>5</a:t>
            </a:r>
            <a:r>
              <a:rPr lang="en-US" sz="3200" spc="-5" dirty="0">
                <a:cs typeface="Calibri"/>
              </a:rPr>
              <a:t>%</a:t>
            </a:r>
            <a:r>
              <a:rPr lang="en-US" sz="3200" dirty="0">
                <a:cs typeface="Calibri"/>
              </a:rPr>
              <a:t>	</a:t>
            </a:r>
            <a:r>
              <a:rPr lang="en-US" sz="3200" spc="-10" dirty="0">
                <a:cs typeface="Calibri"/>
              </a:rPr>
              <a:t>Saline</a:t>
            </a:r>
            <a:r>
              <a:rPr lang="en-US" sz="3200" spc="-5" dirty="0">
                <a:cs typeface="Calibri"/>
              </a:rPr>
              <a:t>/</a:t>
            </a:r>
            <a:r>
              <a:rPr lang="en-US" sz="3200" dirty="0">
                <a:cs typeface="Calibri"/>
              </a:rPr>
              <a:t>	</a:t>
            </a:r>
            <a:r>
              <a:rPr lang="en-US" sz="3200" spc="-10" dirty="0">
                <a:cs typeface="Calibri"/>
              </a:rPr>
              <a:t>5</a:t>
            </a:r>
            <a:r>
              <a:rPr lang="en-US" sz="3200" spc="-5" dirty="0">
                <a:cs typeface="Calibri"/>
              </a:rPr>
              <a:t>%</a:t>
            </a:r>
            <a:r>
              <a:rPr lang="en-US" sz="3200" dirty="0">
                <a:cs typeface="Calibri"/>
              </a:rPr>
              <a:t>	</a:t>
            </a:r>
            <a:r>
              <a:rPr lang="en-US" sz="3200" spc="-10" dirty="0">
                <a:cs typeface="Calibri"/>
              </a:rPr>
              <a:t>D</a:t>
            </a:r>
            <a:r>
              <a:rPr lang="en-US" sz="3200" spc="-50" dirty="0">
                <a:cs typeface="Calibri"/>
              </a:rPr>
              <a:t>e</a:t>
            </a:r>
            <a:r>
              <a:rPr lang="en-US" sz="3200" dirty="0">
                <a:cs typeface="Calibri"/>
              </a:rPr>
              <a:t>x</a:t>
            </a:r>
            <a:r>
              <a:rPr lang="en-US" sz="3200" spc="-5" dirty="0">
                <a:cs typeface="Calibri"/>
              </a:rPr>
              <a:t>t</a:t>
            </a:r>
            <a:r>
              <a:rPr lang="en-US" sz="3200" spc="-60" dirty="0">
                <a:cs typeface="Calibri"/>
              </a:rPr>
              <a:t>r</a:t>
            </a:r>
            <a:r>
              <a:rPr lang="en-US" sz="3200" spc="-10" dirty="0">
                <a:cs typeface="Calibri"/>
              </a:rPr>
              <a:t>os</a:t>
            </a:r>
            <a:r>
              <a:rPr lang="en-US" sz="3200" spc="-5" dirty="0">
                <a:cs typeface="Calibri"/>
              </a:rPr>
              <a:t>e</a:t>
            </a:r>
            <a:r>
              <a:rPr lang="en-US" sz="3200" dirty="0">
                <a:cs typeface="Calibri"/>
              </a:rPr>
              <a:t>	in </a:t>
            </a:r>
            <a:r>
              <a:rPr lang="en-US" sz="3200" spc="-65" dirty="0">
                <a:cs typeface="Calibri"/>
              </a:rPr>
              <a:t>water. </a:t>
            </a:r>
            <a:endParaRPr lang="en-US" sz="3200" spc="-65" dirty="0" smtClean="0">
              <a:cs typeface="Calibri"/>
            </a:endParaRPr>
          </a:p>
          <a:p>
            <a:pPr marL="295910" indent="-283845">
              <a:spcBef>
                <a:spcPts val="605"/>
              </a:spcBef>
              <a:buSzPct val="79687"/>
              <a:buFont typeface="Wingdings 2"/>
              <a:buChar char=""/>
              <a:tabLst>
                <a:tab pos="296545" algn="l"/>
              </a:tabLst>
            </a:pPr>
            <a:r>
              <a:rPr lang="en-US" sz="3200" spc="-15" dirty="0">
                <a:cs typeface="Calibri"/>
              </a:rPr>
              <a:t>Excessive </a:t>
            </a:r>
            <a:r>
              <a:rPr lang="en-US" sz="3200" spc="-35" dirty="0">
                <a:cs typeface="Calibri"/>
              </a:rPr>
              <a:t>intake </a:t>
            </a:r>
            <a:r>
              <a:rPr lang="en-US" sz="3200" dirty="0">
                <a:cs typeface="Calibri"/>
              </a:rPr>
              <a:t>of</a:t>
            </a:r>
            <a:r>
              <a:rPr lang="en-US" sz="3200" spc="35" dirty="0">
                <a:cs typeface="Calibri"/>
              </a:rPr>
              <a:t> </a:t>
            </a:r>
            <a:r>
              <a:rPr lang="en-US" sz="3200" spc="-10" dirty="0">
                <a:cs typeface="Calibri"/>
              </a:rPr>
              <a:t>fluid</a:t>
            </a:r>
            <a:endParaRPr lang="en-US" sz="3200" dirty="0">
              <a:cs typeface="Calibri"/>
            </a:endParaRPr>
          </a:p>
          <a:p>
            <a:pPr marL="295910" indent="-283845">
              <a:spcBef>
                <a:spcPts val="600"/>
              </a:spcBef>
              <a:buSzPct val="79687"/>
              <a:buFont typeface="Wingdings 2"/>
              <a:buChar char=""/>
              <a:tabLst>
                <a:tab pos="296545" algn="l"/>
              </a:tabLst>
            </a:pPr>
            <a:r>
              <a:rPr lang="en-US" sz="3200" spc="-5" dirty="0">
                <a:cs typeface="Calibri"/>
              </a:rPr>
              <a:t>Inability </a:t>
            </a:r>
            <a:r>
              <a:rPr lang="en-US" sz="3200" spc="-25" dirty="0">
                <a:cs typeface="Calibri"/>
              </a:rPr>
              <a:t>to </a:t>
            </a:r>
            <a:r>
              <a:rPr lang="en-US" sz="3200" spc="-30" dirty="0">
                <a:cs typeface="Calibri"/>
              </a:rPr>
              <a:t>excrete </a:t>
            </a:r>
            <a:r>
              <a:rPr lang="en-US" sz="3200" spc="-20" dirty="0">
                <a:cs typeface="Calibri"/>
              </a:rPr>
              <a:t>excess</a:t>
            </a:r>
            <a:r>
              <a:rPr lang="en-US" sz="3200" spc="45" dirty="0">
                <a:cs typeface="Calibri"/>
              </a:rPr>
              <a:t> </a:t>
            </a:r>
            <a:r>
              <a:rPr lang="en-US" sz="3200" spc="-15" dirty="0">
                <a:cs typeface="Calibri"/>
              </a:rPr>
              <a:t>water(Renal</a:t>
            </a:r>
            <a:r>
              <a:rPr lang="en-US" sz="3200" spc="-15" dirty="0" smtClean="0">
                <a:cs typeface="Calibri"/>
              </a:rPr>
              <a:t>)</a:t>
            </a:r>
          </a:p>
          <a:p>
            <a:pPr marL="295910" indent="-283845">
              <a:spcBef>
                <a:spcPts val="5"/>
              </a:spcBef>
              <a:buSzPct val="79687"/>
              <a:buFont typeface="Wingdings 2"/>
              <a:buChar char=""/>
              <a:tabLst>
                <a:tab pos="296545" algn="l"/>
              </a:tabLst>
            </a:pPr>
            <a:r>
              <a:rPr lang="en-US" sz="3200" spc="-20" dirty="0">
                <a:cs typeface="Calibri"/>
              </a:rPr>
              <a:t>Poor </a:t>
            </a:r>
            <a:r>
              <a:rPr lang="en-US" sz="3200" spc="-5" dirty="0">
                <a:cs typeface="Calibri"/>
              </a:rPr>
              <a:t>sodium</a:t>
            </a:r>
            <a:r>
              <a:rPr lang="en-US" sz="3200" spc="20" dirty="0">
                <a:cs typeface="Calibri"/>
              </a:rPr>
              <a:t> </a:t>
            </a:r>
            <a:r>
              <a:rPr lang="en-US" sz="3200" spc="-35" dirty="0">
                <a:cs typeface="Calibri"/>
              </a:rPr>
              <a:t>intake</a:t>
            </a:r>
            <a:endParaRPr lang="en-US" sz="3200" dirty="0">
              <a:cs typeface="Calibri"/>
            </a:endParaRPr>
          </a:p>
          <a:p>
            <a:pPr marL="295910" indent="-283845">
              <a:spcBef>
                <a:spcPts val="600"/>
              </a:spcBef>
              <a:buSzPct val="79687"/>
              <a:buFont typeface="Wingdings 2"/>
              <a:buChar char=""/>
              <a:tabLst>
                <a:tab pos="296545" algn="l"/>
              </a:tabLst>
            </a:pPr>
            <a:r>
              <a:rPr lang="en-US" sz="3200" spc="-5" dirty="0">
                <a:cs typeface="Calibri"/>
              </a:rPr>
              <a:t>Use </a:t>
            </a:r>
            <a:r>
              <a:rPr lang="en-US" sz="3200" dirty="0">
                <a:cs typeface="Calibri"/>
              </a:rPr>
              <a:t>of</a:t>
            </a:r>
            <a:r>
              <a:rPr lang="en-US" sz="3200" spc="-15" dirty="0">
                <a:cs typeface="Calibri"/>
              </a:rPr>
              <a:t> </a:t>
            </a:r>
            <a:r>
              <a:rPr lang="en-US" sz="3200" spc="-10" dirty="0">
                <a:cs typeface="Calibri"/>
              </a:rPr>
              <a:t>diuretics</a:t>
            </a:r>
            <a:endParaRPr lang="en-US" sz="3200" dirty="0">
              <a:cs typeface="Calibri"/>
            </a:endParaRPr>
          </a:p>
          <a:p>
            <a:pPr marL="295910" marR="5080" indent="-283845">
              <a:spcBef>
                <a:spcPts val="600"/>
              </a:spcBef>
              <a:buSzPct val="79687"/>
              <a:buFont typeface="Wingdings 2"/>
              <a:buChar char=""/>
              <a:tabLst>
                <a:tab pos="296545" algn="l"/>
                <a:tab pos="1143000" algn="l"/>
                <a:tab pos="1626870" algn="l"/>
                <a:tab pos="2992120" algn="l"/>
                <a:tab pos="3761740" algn="l"/>
                <a:tab pos="4860925" algn="l"/>
                <a:tab pos="5283200" algn="l"/>
                <a:tab pos="6859270" algn="l"/>
              </a:tabLst>
            </a:pPr>
            <a:r>
              <a:rPr lang="en-US" sz="3200" spc="-5" dirty="0">
                <a:cs typeface="Calibri"/>
              </a:rPr>
              <a:t>Los</a:t>
            </a:r>
            <a:r>
              <a:rPr lang="en-US" sz="3200" dirty="0">
                <a:cs typeface="Calibri"/>
              </a:rPr>
              <a:t>s	of	</a:t>
            </a:r>
            <a:r>
              <a:rPr lang="en-US" sz="3200" spc="-5" dirty="0">
                <a:cs typeface="Calibri"/>
              </a:rPr>
              <a:t>sodiu</a:t>
            </a:r>
            <a:r>
              <a:rPr lang="en-US" sz="3200" spc="5" dirty="0">
                <a:cs typeface="Calibri"/>
              </a:rPr>
              <a:t>m</a:t>
            </a:r>
            <a:r>
              <a:rPr lang="en-US" sz="3200" dirty="0">
                <a:cs typeface="Calibri"/>
              </a:rPr>
              <a:t>	</a:t>
            </a:r>
            <a:r>
              <a:rPr lang="en-US" sz="3200" spc="5" dirty="0">
                <a:cs typeface="Calibri"/>
              </a:rPr>
              <a:t>a</a:t>
            </a:r>
            <a:r>
              <a:rPr lang="en-US" sz="3200" spc="-5" dirty="0">
                <a:cs typeface="Calibri"/>
              </a:rPr>
              <a:t>n</a:t>
            </a:r>
            <a:r>
              <a:rPr lang="en-US" sz="3200" dirty="0">
                <a:cs typeface="Calibri"/>
              </a:rPr>
              <a:t>d	</a:t>
            </a:r>
            <a:r>
              <a:rPr lang="en-US" sz="3200" spc="-35" dirty="0">
                <a:cs typeface="Calibri"/>
              </a:rPr>
              <a:t>w</a:t>
            </a:r>
            <a:r>
              <a:rPr lang="en-US" sz="3200" spc="-25" dirty="0">
                <a:cs typeface="Calibri"/>
              </a:rPr>
              <a:t>a</a:t>
            </a:r>
            <a:r>
              <a:rPr lang="en-US" sz="3200" spc="-45" dirty="0">
                <a:cs typeface="Calibri"/>
              </a:rPr>
              <a:t>t</a:t>
            </a:r>
            <a:r>
              <a:rPr lang="en-US" sz="3200" dirty="0">
                <a:cs typeface="Calibri"/>
              </a:rPr>
              <a:t>er	&amp;	</a:t>
            </a:r>
            <a:r>
              <a:rPr lang="en-US" sz="3200" spc="-40" dirty="0">
                <a:cs typeface="Calibri"/>
              </a:rPr>
              <a:t>r</a:t>
            </a:r>
            <a:r>
              <a:rPr lang="en-US" sz="3200" dirty="0">
                <a:cs typeface="Calibri"/>
              </a:rPr>
              <a:t>ep</a:t>
            </a:r>
            <a:r>
              <a:rPr lang="en-US" sz="3200" spc="-10" dirty="0">
                <a:cs typeface="Calibri"/>
              </a:rPr>
              <a:t>l</a:t>
            </a:r>
            <a:r>
              <a:rPr lang="en-US" sz="3200" spc="5" dirty="0">
                <a:cs typeface="Calibri"/>
              </a:rPr>
              <a:t>a</a:t>
            </a:r>
            <a:r>
              <a:rPr lang="en-US" sz="3200" dirty="0">
                <a:cs typeface="Calibri"/>
              </a:rPr>
              <a:t>ced	</a:t>
            </a:r>
            <a:r>
              <a:rPr lang="en-US" sz="3200" spc="-5" dirty="0">
                <a:cs typeface="Calibri"/>
              </a:rPr>
              <a:t>only  </a:t>
            </a:r>
            <a:r>
              <a:rPr lang="en-US" sz="3200" spc="-10" dirty="0">
                <a:cs typeface="Calibri"/>
              </a:rPr>
              <a:t>by</a:t>
            </a:r>
            <a:r>
              <a:rPr lang="en-US" sz="3200" spc="5" dirty="0">
                <a:cs typeface="Calibri"/>
              </a:rPr>
              <a:t> </a:t>
            </a:r>
            <a:r>
              <a:rPr lang="en-US" sz="3200" spc="-20" dirty="0">
                <a:cs typeface="Calibri"/>
              </a:rPr>
              <a:t>water</a:t>
            </a:r>
            <a:endParaRPr lang="en-US" sz="3200" dirty="0">
              <a:cs typeface="Calibri"/>
            </a:endParaRPr>
          </a:p>
          <a:p>
            <a:pPr marL="295910" marR="5080" indent="-283845">
              <a:spcBef>
                <a:spcPts val="600"/>
              </a:spcBef>
              <a:buSzPct val="79687"/>
              <a:buFont typeface="Wingdings 2"/>
              <a:buChar char=""/>
              <a:tabLst>
                <a:tab pos="296545" algn="l"/>
                <a:tab pos="1421130" algn="l"/>
                <a:tab pos="3196590" algn="l"/>
                <a:tab pos="4121785" algn="l"/>
                <a:tab pos="5398770" algn="l"/>
                <a:tab pos="6344285" algn="l"/>
              </a:tabLst>
            </a:pPr>
            <a:r>
              <a:rPr lang="en-US" sz="3200" spc="-5" dirty="0">
                <a:cs typeface="Calibri"/>
              </a:rPr>
              <a:t>Flui</a:t>
            </a:r>
            <a:r>
              <a:rPr lang="en-US" sz="3200" dirty="0">
                <a:cs typeface="Calibri"/>
              </a:rPr>
              <a:t>d	</a:t>
            </a:r>
            <a:r>
              <a:rPr lang="en-US" sz="3200" spc="-5" dirty="0">
                <a:cs typeface="Calibri"/>
              </a:rPr>
              <a:t>o</a:t>
            </a:r>
            <a:r>
              <a:rPr lang="en-US" sz="3200" spc="-45" dirty="0">
                <a:cs typeface="Calibri"/>
              </a:rPr>
              <a:t>v</a:t>
            </a:r>
            <a:r>
              <a:rPr lang="en-US" sz="3200" dirty="0">
                <a:cs typeface="Calibri"/>
              </a:rPr>
              <a:t>erload	</a:t>
            </a:r>
            <a:r>
              <a:rPr lang="en-US" sz="3200" spc="5" dirty="0">
                <a:cs typeface="Calibri"/>
              </a:rPr>
              <a:t>i</a:t>
            </a:r>
            <a:r>
              <a:rPr lang="en-US" sz="3200" spc="-5" dirty="0">
                <a:cs typeface="Calibri"/>
              </a:rPr>
              <a:t>.</a:t>
            </a:r>
            <a:r>
              <a:rPr lang="en-US" sz="3200" dirty="0">
                <a:cs typeface="Calibri"/>
              </a:rPr>
              <a:t>e</a:t>
            </a:r>
            <a:r>
              <a:rPr lang="en-US" sz="3200" spc="-5" dirty="0">
                <a:cs typeface="Calibri"/>
              </a:rPr>
              <a:t>.</a:t>
            </a:r>
            <a:r>
              <a:rPr lang="en-US" sz="3200" dirty="0">
                <a:cs typeface="Calibri"/>
              </a:rPr>
              <a:t>,	</a:t>
            </a:r>
            <a:r>
              <a:rPr lang="en-US" sz="3200" spc="-35" dirty="0">
                <a:cs typeface="Calibri"/>
              </a:rPr>
              <a:t>w</a:t>
            </a:r>
            <a:r>
              <a:rPr lang="en-US" sz="3200" spc="-25" dirty="0">
                <a:cs typeface="Calibri"/>
              </a:rPr>
              <a:t>a</a:t>
            </a:r>
            <a:r>
              <a:rPr lang="en-US" sz="3200" spc="-30" dirty="0">
                <a:cs typeface="Calibri"/>
              </a:rPr>
              <a:t>t</a:t>
            </a:r>
            <a:r>
              <a:rPr lang="en-US" sz="3200" dirty="0">
                <a:cs typeface="Calibri"/>
              </a:rPr>
              <a:t>er	and	</a:t>
            </a:r>
            <a:r>
              <a:rPr lang="en-US" sz="3200" spc="-5" dirty="0">
                <a:cs typeface="Calibri"/>
              </a:rPr>
              <a:t>sodi</a:t>
            </a:r>
            <a:r>
              <a:rPr lang="en-US" sz="3200" spc="5" dirty="0">
                <a:cs typeface="Calibri"/>
              </a:rPr>
              <a:t>u</a:t>
            </a:r>
            <a:r>
              <a:rPr lang="en-US" sz="3200" dirty="0">
                <a:cs typeface="Calibri"/>
              </a:rPr>
              <a:t>m  </a:t>
            </a:r>
            <a:r>
              <a:rPr lang="en-US" sz="3200" spc="-15" dirty="0">
                <a:cs typeface="Calibri"/>
              </a:rPr>
              <a:t>retention</a:t>
            </a:r>
            <a:r>
              <a:rPr lang="en-US" sz="3200" spc="-15" dirty="0" smtClean="0">
                <a:cs typeface="Calibri"/>
              </a:rPr>
              <a:t>.</a:t>
            </a:r>
            <a:endParaRPr lang="en-US" sz="3200" spc="-10" dirty="0" smtClean="0">
              <a:cs typeface="Calibri"/>
            </a:endParaRPr>
          </a:p>
          <a:p>
            <a:pPr marL="295910" marR="5715" indent="-283845" algn="just">
              <a:lnSpc>
                <a:spcPct val="90000"/>
              </a:lnSpc>
              <a:buSzPct val="80357"/>
              <a:buFont typeface="Wingdings 2"/>
              <a:buChar char=""/>
              <a:tabLst>
                <a:tab pos="296545" algn="l"/>
              </a:tabLst>
            </a:pPr>
            <a:r>
              <a:rPr lang="en-US" sz="3200" spc="-10" dirty="0" smtClean="0">
                <a:cs typeface="Calibri"/>
              </a:rPr>
              <a:t>Stressful conditions cause </a:t>
            </a:r>
            <a:r>
              <a:rPr lang="en-US" sz="3200" b="1" spc="-5" dirty="0">
                <a:cs typeface="Calibri"/>
              </a:rPr>
              <a:t>increase in </a:t>
            </a:r>
            <a:r>
              <a:rPr lang="en-US" sz="3200" b="1" spc="-10" dirty="0">
                <a:cs typeface="Calibri"/>
              </a:rPr>
              <a:t>release </a:t>
            </a:r>
            <a:r>
              <a:rPr lang="en-US" sz="3200" b="1" spc="-5" dirty="0">
                <a:cs typeface="Calibri"/>
              </a:rPr>
              <a:t>of ADH  and </a:t>
            </a:r>
            <a:r>
              <a:rPr lang="en-US" sz="3200" b="1" spc="-15" dirty="0">
                <a:cs typeface="Calibri"/>
              </a:rPr>
              <a:t>aldosterone </a:t>
            </a:r>
            <a:r>
              <a:rPr lang="en-US" sz="3200" spc="-5" dirty="0">
                <a:cs typeface="Calibri"/>
              </a:rPr>
              <a:t>which </a:t>
            </a:r>
            <a:r>
              <a:rPr lang="en-US" sz="3200" spc="-10" dirty="0">
                <a:cs typeface="Calibri"/>
              </a:rPr>
              <a:t>increases </a:t>
            </a:r>
            <a:r>
              <a:rPr lang="en-US" sz="3200" spc="-25" dirty="0">
                <a:cs typeface="Calibri"/>
              </a:rPr>
              <a:t>water  </a:t>
            </a:r>
            <a:r>
              <a:rPr lang="en-US" sz="3200" spc="-10" dirty="0">
                <a:cs typeface="Calibri"/>
              </a:rPr>
              <a:t>reabsorption </a:t>
            </a:r>
            <a:r>
              <a:rPr lang="en-US" sz="3200" spc="-20" dirty="0">
                <a:cs typeface="Calibri"/>
              </a:rPr>
              <a:t>from </a:t>
            </a:r>
            <a:r>
              <a:rPr lang="en-US" sz="3200" spc="-10" dirty="0">
                <a:cs typeface="Calibri"/>
              </a:rPr>
              <a:t>renal</a:t>
            </a:r>
            <a:r>
              <a:rPr lang="en-US" sz="3200" spc="55" dirty="0">
                <a:cs typeface="Calibri"/>
              </a:rPr>
              <a:t> </a:t>
            </a:r>
            <a:r>
              <a:rPr lang="en-US" sz="3200" spc="-10" dirty="0">
                <a:cs typeface="Calibri"/>
              </a:rPr>
              <a:t>tubules.</a:t>
            </a:r>
            <a:endParaRPr lang="en-US" sz="3200" dirty="0">
              <a:cs typeface="Calibri"/>
            </a:endParaRPr>
          </a:p>
        </p:txBody>
      </p:sp>
    </p:spTree>
    <p:extLst>
      <p:ext uri="{BB962C8B-B14F-4D97-AF65-F5344CB8AC3E}">
        <p14:creationId xmlns:p14="http://schemas.microsoft.com/office/powerpoint/2010/main" val="261068453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12137" y="0"/>
            <a:ext cx="8056245" cy="6858000"/>
          </a:xfrm>
          <a:custGeom>
            <a:avLst/>
            <a:gdLst/>
            <a:ahLst/>
            <a:cxnLst/>
            <a:rect l="l" t="t" r="r" b="b"/>
            <a:pathLst>
              <a:path w="8056245" h="6858000">
                <a:moveTo>
                  <a:pt x="0" y="6858000"/>
                </a:moveTo>
                <a:lnTo>
                  <a:pt x="8055863" y="6858000"/>
                </a:lnTo>
                <a:lnTo>
                  <a:pt x="8055863" y="0"/>
                </a:lnTo>
                <a:lnTo>
                  <a:pt x="0" y="0"/>
                </a:lnTo>
                <a:lnTo>
                  <a:pt x="0" y="6858000"/>
                </a:lnTo>
                <a:close/>
              </a:path>
            </a:pathLst>
          </a:custGeom>
          <a:solidFill>
            <a:srgbClr val="FFFFFF"/>
          </a:solidFill>
        </p:spPr>
        <p:txBody>
          <a:bodyPr wrap="square" lIns="0" tIns="0" rIns="0" bIns="0" rtlCol="0"/>
          <a:lstStyle/>
          <a:p>
            <a:endParaRPr/>
          </a:p>
        </p:txBody>
      </p:sp>
      <p:sp>
        <p:nvSpPr>
          <p:cNvPr id="3" name="object 3"/>
          <p:cNvSpPr/>
          <p:nvPr/>
        </p:nvSpPr>
        <p:spPr>
          <a:xfrm>
            <a:off x="2459737" y="0"/>
            <a:ext cx="155447"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5560" y="0"/>
            <a:ext cx="0" cy="6858000"/>
          </a:xfrm>
          <a:custGeom>
            <a:avLst/>
            <a:gdLst/>
            <a:ahLst/>
            <a:cxnLst/>
            <a:rect l="l" t="t" r="r" b="b"/>
            <a:pathLst>
              <a:path h="6858000">
                <a:moveTo>
                  <a:pt x="0" y="0"/>
                </a:moveTo>
                <a:lnTo>
                  <a:pt x="0" y="6858000"/>
                </a:lnTo>
              </a:path>
            </a:pathLst>
          </a:custGeom>
          <a:ln w="73152">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1854200" y="461899"/>
            <a:ext cx="6310630" cy="621324"/>
          </a:xfrm>
          <a:prstGeom prst="rect">
            <a:avLst/>
          </a:prstGeom>
        </p:spPr>
        <p:txBody>
          <a:bodyPr vert="horz" wrap="square" lIns="0" tIns="13335" rIns="0" bIns="0" rtlCol="0">
            <a:spAutoFit/>
          </a:bodyPr>
          <a:lstStyle/>
          <a:p>
            <a:pPr marL="12700">
              <a:spcBef>
                <a:spcPts val="105"/>
              </a:spcBef>
            </a:pPr>
            <a:r>
              <a:rPr lang="en-US" spc="-5" dirty="0" smtClean="0"/>
              <a:t>Clinical</a:t>
            </a:r>
            <a:r>
              <a:rPr lang="en-US" spc="-65" dirty="0" smtClean="0"/>
              <a:t> </a:t>
            </a:r>
            <a:r>
              <a:rPr lang="en-US" spc="-60" dirty="0" smtClean="0"/>
              <a:t>manifestations</a:t>
            </a:r>
            <a:endParaRPr lang="en-US" spc="-60" dirty="0"/>
          </a:p>
        </p:txBody>
      </p:sp>
      <p:sp>
        <p:nvSpPr>
          <p:cNvPr id="7" name="object 7"/>
          <p:cNvSpPr txBox="1"/>
          <p:nvPr/>
        </p:nvSpPr>
        <p:spPr>
          <a:xfrm>
            <a:off x="1782268" y="1659077"/>
            <a:ext cx="8598535" cy="4092787"/>
          </a:xfrm>
          <a:prstGeom prst="rect">
            <a:avLst/>
          </a:prstGeom>
        </p:spPr>
        <p:txBody>
          <a:bodyPr vert="horz" wrap="square" lIns="0" tIns="67945" rIns="0" bIns="0" rtlCol="0">
            <a:spAutoFit/>
          </a:bodyPr>
          <a:lstStyle/>
          <a:p>
            <a:pPr marL="527685" marR="5080" indent="-515620">
              <a:lnSpc>
                <a:spcPts val="3460"/>
              </a:lnSpc>
              <a:spcBef>
                <a:spcPts val="535"/>
              </a:spcBef>
              <a:buSzPct val="79687"/>
              <a:buFont typeface="+mj-lt"/>
              <a:buAutoNum type="arabicPeriod"/>
              <a:tabLst>
                <a:tab pos="527685" algn="l"/>
                <a:tab pos="528320" algn="l"/>
                <a:tab pos="2089785" algn="l"/>
                <a:tab pos="3504565" algn="l"/>
                <a:tab pos="5386705" algn="l"/>
                <a:tab pos="6979920" algn="l"/>
              </a:tabLst>
            </a:pPr>
            <a:r>
              <a:rPr sz="3200" b="1" spc="-5" dirty="0">
                <a:latin typeface="Calibri"/>
                <a:cs typeface="Calibri"/>
              </a:rPr>
              <a:t>Ce</a:t>
            </a:r>
            <a:r>
              <a:rPr sz="3200" b="1" spc="-45" dirty="0">
                <a:latin typeface="Calibri"/>
                <a:cs typeface="Calibri"/>
              </a:rPr>
              <a:t>r</a:t>
            </a:r>
            <a:r>
              <a:rPr sz="3200" b="1" spc="-5" dirty="0">
                <a:latin typeface="Calibri"/>
                <a:cs typeface="Calibri"/>
              </a:rPr>
              <a:t>e</a:t>
            </a:r>
            <a:r>
              <a:rPr sz="3200" b="1" spc="-15" dirty="0">
                <a:latin typeface="Calibri"/>
                <a:cs typeface="Calibri"/>
              </a:rPr>
              <a:t>b</a:t>
            </a:r>
            <a:r>
              <a:rPr sz="3200" b="1" spc="-75" dirty="0">
                <a:latin typeface="Calibri"/>
                <a:cs typeface="Calibri"/>
              </a:rPr>
              <a:t>r</a:t>
            </a:r>
            <a:r>
              <a:rPr sz="3200" b="1" dirty="0">
                <a:latin typeface="Calibri"/>
                <a:cs typeface="Calibri"/>
              </a:rPr>
              <a:t>al	</a:t>
            </a:r>
            <a:r>
              <a:rPr sz="3200" b="1" spc="-55" dirty="0">
                <a:latin typeface="Calibri"/>
                <a:cs typeface="Calibri"/>
              </a:rPr>
              <a:t>E</a:t>
            </a:r>
            <a:r>
              <a:rPr sz="3200" b="1" dirty="0">
                <a:latin typeface="Calibri"/>
                <a:cs typeface="Calibri"/>
              </a:rPr>
              <a:t>d</a:t>
            </a:r>
            <a:r>
              <a:rPr sz="3200" b="1" spc="-10" dirty="0">
                <a:latin typeface="Calibri"/>
                <a:cs typeface="Calibri"/>
              </a:rPr>
              <a:t>e</a:t>
            </a:r>
            <a:r>
              <a:rPr sz="3200" b="1" spc="-5" dirty="0">
                <a:latin typeface="Calibri"/>
                <a:cs typeface="Calibri"/>
              </a:rPr>
              <a:t>ma</a:t>
            </a:r>
            <a:r>
              <a:rPr sz="3200" b="1" dirty="0">
                <a:latin typeface="Calibri"/>
                <a:cs typeface="Calibri"/>
              </a:rPr>
              <a:t>-	</a:t>
            </a:r>
            <a:r>
              <a:rPr sz="3200" dirty="0">
                <a:latin typeface="Calibri"/>
                <a:cs typeface="Calibri"/>
              </a:rPr>
              <a:t>Beh</a:t>
            </a:r>
            <a:r>
              <a:rPr sz="3200" spc="-60" dirty="0">
                <a:latin typeface="Calibri"/>
                <a:cs typeface="Calibri"/>
              </a:rPr>
              <a:t>a</a:t>
            </a:r>
            <a:r>
              <a:rPr sz="3200" dirty="0">
                <a:latin typeface="Calibri"/>
                <a:cs typeface="Calibri"/>
              </a:rPr>
              <a:t>vio</a:t>
            </a:r>
            <a:r>
              <a:rPr sz="3200" spc="-80" dirty="0">
                <a:latin typeface="Calibri"/>
                <a:cs typeface="Calibri"/>
              </a:rPr>
              <a:t>r</a:t>
            </a:r>
            <a:r>
              <a:rPr sz="3200" dirty="0">
                <a:latin typeface="Calibri"/>
                <a:cs typeface="Calibri"/>
              </a:rPr>
              <a:t>al	change</a:t>
            </a:r>
            <a:r>
              <a:rPr sz="3200" spc="-15" dirty="0">
                <a:latin typeface="Calibri"/>
                <a:cs typeface="Calibri"/>
              </a:rPr>
              <a:t>s</a:t>
            </a:r>
            <a:r>
              <a:rPr sz="3200" dirty="0">
                <a:latin typeface="Calibri"/>
                <a:cs typeface="Calibri"/>
              </a:rPr>
              <a:t>,	</a:t>
            </a:r>
            <a:r>
              <a:rPr sz="3200" spc="-5" dirty="0">
                <a:latin typeface="Calibri"/>
                <a:cs typeface="Calibri"/>
              </a:rPr>
              <a:t>headac</a:t>
            </a:r>
            <a:r>
              <a:rPr sz="3200" spc="-25" dirty="0">
                <a:latin typeface="Calibri"/>
                <a:cs typeface="Calibri"/>
              </a:rPr>
              <a:t>h</a:t>
            </a:r>
            <a:r>
              <a:rPr sz="3200" dirty="0">
                <a:latin typeface="Calibri"/>
                <a:cs typeface="Calibri"/>
              </a:rPr>
              <a:t>e  Inc. </a:t>
            </a:r>
            <a:r>
              <a:rPr sz="3200" spc="-100" dirty="0">
                <a:latin typeface="Calibri"/>
                <a:cs typeface="Calibri"/>
              </a:rPr>
              <a:t>ICP, </a:t>
            </a:r>
            <a:r>
              <a:rPr sz="3200" dirty="0">
                <a:latin typeface="Calibri"/>
                <a:cs typeface="Calibri"/>
              </a:rPr>
              <a:t>&amp; </a:t>
            </a:r>
            <a:r>
              <a:rPr sz="3200" spc="-5" dirty="0">
                <a:latin typeface="Calibri"/>
                <a:cs typeface="Calibri"/>
              </a:rPr>
              <a:t>pupillary</a:t>
            </a:r>
            <a:r>
              <a:rPr sz="3200" spc="170" dirty="0">
                <a:latin typeface="Calibri"/>
                <a:cs typeface="Calibri"/>
              </a:rPr>
              <a:t> </a:t>
            </a:r>
            <a:r>
              <a:rPr sz="3200" spc="-5" dirty="0">
                <a:latin typeface="Calibri"/>
                <a:cs typeface="Calibri"/>
              </a:rPr>
              <a:t>changes</a:t>
            </a:r>
            <a:endParaRPr sz="3200" dirty="0">
              <a:latin typeface="Calibri"/>
              <a:cs typeface="Calibri"/>
            </a:endParaRPr>
          </a:p>
          <a:p>
            <a:pPr marL="742950" indent="-742950">
              <a:spcBef>
                <a:spcPts val="25"/>
              </a:spcBef>
              <a:buFont typeface="+mj-lt"/>
              <a:buAutoNum type="arabicPeriod"/>
            </a:pPr>
            <a:endParaRPr sz="3650" dirty="0">
              <a:latin typeface="Times New Roman"/>
              <a:cs typeface="Times New Roman"/>
            </a:endParaRPr>
          </a:p>
          <a:p>
            <a:pPr marL="527685" indent="-515620">
              <a:buSzPct val="79687"/>
              <a:buFont typeface="+mj-lt"/>
              <a:buAutoNum type="arabicPeriod"/>
              <a:tabLst>
                <a:tab pos="527685" algn="l"/>
                <a:tab pos="528320" algn="l"/>
              </a:tabLst>
            </a:pPr>
            <a:r>
              <a:rPr sz="3200" b="1" spc="-10" dirty="0">
                <a:latin typeface="Calibri"/>
                <a:cs typeface="Calibri"/>
              </a:rPr>
              <a:t>Vital </a:t>
            </a:r>
            <a:r>
              <a:rPr sz="3200" b="1" dirty="0">
                <a:latin typeface="Calibri"/>
                <a:cs typeface="Calibri"/>
              </a:rPr>
              <a:t>Signs</a:t>
            </a:r>
            <a:r>
              <a:rPr sz="3200" b="1" spc="-45" dirty="0">
                <a:latin typeface="Calibri"/>
                <a:cs typeface="Calibri"/>
              </a:rPr>
              <a:t> </a:t>
            </a:r>
            <a:r>
              <a:rPr sz="3200" b="1" spc="-10" dirty="0">
                <a:latin typeface="Calibri"/>
                <a:cs typeface="Calibri"/>
              </a:rPr>
              <a:t>alterations-</a:t>
            </a:r>
            <a:endParaRPr sz="3200" dirty="0">
              <a:latin typeface="Calibri"/>
              <a:cs typeface="Calibri"/>
            </a:endParaRPr>
          </a:p>
          <a:p>
            <a:pPr marL="469900" indent="-457200">
              <a:spcBef>
                <a:spcPts val="215"/>
              </a:spcBef>
              <a:buSzPct val="79687"/>
              <a:buFont typeface="Arial" panose="020B0604020202020204" pitchFamily="34" charset="0"/>
              <a:buChar char="•"/>
              <a:tabLst>
                <a:tab pos="469265" algn="l"/>
                <a:tab pos="469900" algn="l"/>
              </a:tabLst>
            </a:pPr>
            <a:r>
              <a:rPr sz="3200" spc="-20" dirty="0">
                <a:latin typeface="Calibri"/>
                <a:cs typeface="Calibri"/>
              </a:rPr>
              <a:t>Bradycardia</a:t>
            </a:r>
            <a:endParaRPr sz="3200" dirty="0">
              <a:latin typeface="Calibri"/>
              <a:cs typeface="Calibri"/>
            </a:endParaRPr>
          </a:p>
          <a:p>
            <a:pPr marL="469900" indent="-457200">
              <a:spcBef>
                <a:spcPts val="219"/>
              </a:spcBef>
              <a:buSzPct val="79687"/>
              <a:buFont typeface="Arial" panose="020B0604020202020204" pitchFamily="34" charset="0"/>
              <a:buChar char="•"/>
              <a:tabLst>
                <a:tab pos="469265" algn="l"/>
                <a:tab pos="469900" algn="l"/>
              </a:tabLst>
            </a:pPr>
            <a:r>
              <a:rPr sz="3200" spc="-5" dirty="0">
                <a:latin typeface="Calibri"/>
                <a:cs typeface="Calibri"/>
              </a:rPr>
              <a:t>Increased </a:t>
            </a:r>
            <a:r>
              <a:rPr sz="3200" spc="-25" dirty="0">
                <a:latin typeface="Calibri"/>
                <a:cs typeface="Calibri"/>
              </a:rPr>
              <a:t>systolic</a:t>
            </a:r>
            <a:r>
              <a:rPr sz="3200" spc="-5" dirty="0">
                <a:latin typeface="Calibri"/>
                <a:cs typeface="Calibri"/>
              </a:rPr>
              <a:t> </a:t>
            </a:r>
            <a:r>
              <a:rPr sz="3200" spc="-105" dirty="0">
                <a:latin typeface="Calibri"/>
                <a:cs typeface="Calibri"/>
              </a:rPr>
              <a:t>B.P.</a:t>
            </a:r>
            <a:endParaRPr sz="3200" dirty="0">
              <a:latin typeface="Calibri"/>
              <a:cs typeface="Calibri"/>
            </a:endParaRPr>
          </a:p>
          <a:p>
            <a:pPr marL="469900" indent="-457200">
              <a:spcBef>
                <a:spcPts val="215"/>
              </a:spcBef>
              <a:buSzPct val="79687"/>
              <a:buFont typeface="Arial" panose="020B0604020202020204" pitchFamily="34" charset="0"/>
              <a:buChar char="•"/>
              <a:tabLst>
                <a:tab pos="469265" algn="l"/>
                <a:tab pos="469900" algn="l"/>
              </a:tabLst>
            </a:pPr>
            <a:r>
              <a:rPr sz="3200" spc="-5" dirty="0" smtClean="0">
                <a:latin typeface="Calibri"/>
                <a:cs typeface="Calibri"/>
              </a:rPr>
              <a:t>Increased</a:t>
            </a:r>
            <a:r>
              <a:rPr sz="3200" spc="-20" dirty="0" smtClean="0">
                <a:latin typeface="Calibri"/>
                <a:cs typeface="Calibri"/>
              </a:rPr>
              <a:t> </a:t>
            </a:r>
            <a:r>
              <a:rPr sz="3200" spc="-15" dirty="0" smtClean="0">
                <a:latin typeface="Calibri"/>
                <a:cs typeface="Calibri"/>
              </a:rPr>
              <a:t>respiration</a:t>
            </a:r>
            <a:endParaRPr lang="en-US" sz="3200" spc="-15" dirty="0" smtClean="0">
              <a:latin typeface="Calibri"/>
              <a:cs typeface="Calibri"/>
            </a:endParaRPr>
          </a:p>
          <a:p>
            <a:pPr marL="469900" indent="-457200">
              <a:spcBef>
                <a:spcPts val="215"/>
              </a:spcBef>
              <a:buSzPct val="79687"/>
              <a:buFont typeface="Arial" panose="020B0604020202020204" pitchFamily="34" charset="0"/>
              <a:buChar char="•"/>
              <a:tabLst>
                <a:tab pos="469265" algn="l"/>
                <a:tab pos="469900" algn="l"/>
              </a:tabLst>
            </a:pPr>
            <a:r>
              <a:rPr lang="en-US" sz="3200" spc="-15" dirty="0" smtClean="0">
                <a:latin typeface="Calibri"/>
                <a:cs typeface="Calibri"/>
              </a:rPr>
              <a:t>Pulse?</a:t>
            </a:r>
            <a:endParaRPr sz="3200" dirty="0">
              <a:latin typeface="Calibri"/>
              <a:cs typeface="Calibri"/>
            </a:endParaRPr>
          </a:p>
        </p:txBody>
      </p:sp>
    </p:spTree>
    <p:extLst>
      <p:ext uri="{BB962C8B-B14F-4D97-AF65-F5344CB8AC3E}">
        <p14:creationId xmlns:p14="http://schemas.microsoft.com/office/powerpoint/2010/main" val="3605279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4294967295"/>
          </p:nvPr>
        </p:nvSpPr>
        <p:spPr>
          <a:xfrm>
            <a:off x="369455" y="336177"/>
            <a:ext cx="10987424" cy="6401753"/>
          </a:xfrm>
        </p:spPr>
        <p:txBody>
          <a:bodyPr/>
          <a:lstStyle/>
          <a:p>
            <a:pPr marL="0" indent="0">
              <a:buNone/>
            </a:pPr>
            <a:r>
              <a:rPr lang="en-US" sz="3200" b="1" u="sng" dirty="0"/>
              <a:t>INFLAMMATORY RESPONSE/PROCESS/THE PROCESS OF </a:t>
            </a:r>
            <a:r>
              <a:rPr lang="en-US" sz="3200" b="1" u="sng" dirty="0" smtClean="0"/>
              <a:t>INFLAMMATION</a:t>
            </a:r>
          </a:p>
          <a:p>
            <a:pPr marL="0" indent="0">
              <a:buNone/>
            </a:pPr>
            <a:endParaRPr lang="en-US" sz="3200" dirty="0"/>
          </a:p>
          <a:p>
            <a:pPr marL="0" indent="0">
              <a:buNone/>
            </a:pPr>
            <a:r>
              <a:rPr lang="en-US" sz="3200" dirty="0"/>
              <a:t>Involves the following events</a:t>
            </a:r>
            <a:r>
              <a:rPr lang="en-US" sz="3200" dirty="0" smtClean="0"/>
              <a:t>:</a:t>
            </a:r>
          </a:p>
          <a:p>
            <a:pPr marL="0" indent="0">
              <a:buNone/>
            </a:pPr>
            <a:endParaRPr lang="en-US" sz="3200" dirty="0"/>
          </a:p>
          <a:p>
            <a:pPr marL="0" lvl="0" indent="0">
              <a:buNone/>
            </a:pPr>
            <a:r>
              <a:rPr lang="en-US" sz="3200" b="1" u="sng" dirty="0"/>
              <a:t>VASCULAR EVENTS/RESPONSE</a:t>
            </a:r>
            <a:endParaRPr lang="en-US" sz="3200" dirty="0"/>
          </a:p>
          <a:p>
            <a:pPr marL="514350" lvl="0" indent="-514350">
              <a:buFont typeface="+mj-lt"/>
              <a:buAutoNum type="alphaLcParenR"/>
            </a:pPr>
            <a:r>
              <a:rPr lang="en-US" sz="3200" dirty="0"/>
              <a:t>Hemodynamic changes</a:t>
            </a:r>
          </a:p>
          <a:p>
            <a:pPr marL="514350" lvl="0" indent="-514350">
              <a:buFont typeface="+mj-lt"/>
              <a:buAutoNum type="alphaLcParenR"/>
            </a:pPr>
            <a:r>
              <a:rPr lang="en-US" sz="3200" dirty="0"/>
              <a:t>Altered vascular </a:t>
            </a:r>
            <a:r>
              <a:rPr lang="en-US" sz="3200" dirty="0" smtClean="0"/>
              <a:t>permeability</a:t>
            </a:r>
          </a:p>
          <a:p>
            <a:pPr marL="514350" lvl="0" indent="-514350">
              <a:buFont typeface="+mj-lt"/>
              <a:buAutoNum type="alphaLcParenR"/>
            </a:pPr>
            <a:endParaRPr lang="en-US" sz="3200" dirty="0"/>
          </a:p>
          <a:p>
            <a:pPr marL="0" lvl="0" indent="0">
              <a:buNone/>
            </a:pPr>
            <a:r>
              <a:rPr lang="en-US" sz="3200" b="1" u="sng" dirty="0"/>
              <a:t>CELLULAR EVENTS/RESPONSE</a:t>
            </a:r>
            <a:endParaRPr lang="en-US" sz="3200" dirty="0"/>
          </a:p>
          <a:p>
            <a:pPr marL="514350" lvl="0" indent="-514350">
              <a:buFont typeface="+mj-lt"/>
              <a:buAutoNum type="alphaLcParenR"/>
            </a:pPr>
            <a:r>
              <a:rPr lang="en-US" sz="3200" dirty="0"/>
              <a:t>Exudation of leukocytes</a:t>
            </a:r>
          </a:p>
          <a:p>
            <a:pPr marL="514350" lvl="0" indent="-514350">
              <a:buFont typeface="+mj-lt"/>
              <a:buAutoNum type="alphaLcParenR"/>
            </a:pPr>
            <a:r>
              <a:rPr lang="en-US" sz="3200" dirty="0"/>
              <a:t>Phagocytosis</a:t>
            </a:r>
          </a:p>
          <a:p>
            <a:endParaRPr lang="en-US" sz="3200" dirty="0"/>
          </a:p>
        </p:txBody>
      </p:sp>
    </p:spTree>
    <p:extLst>
      <p:ext uri="{BB962C8B-B14F-4D97-AF65-F5344CB8AC3E}">
        <p14:creationId xmlns:p14="http://schemas.microsoft.com/office/powerpoint/2010/main" val="98705097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12137" y="0"/>
            <a:ext cx="8056245" cy="6858000"/>
          </a:xfrm>
          <a:custGeom>
            <a:avLst/>
            <a:gdLst/>
            <a:ahLst/>
            <a:cxnLst/>
            <a:rect l="l" t="t" r="r" b="b"/>
            <a:pathLst>
              <a:path w="8056245" h="6858000">
                <a:moveTo>
                  <a:pt x="0" y="6858000"/>
                </a:moveTo>
                <a:lnTo>
                  <a:pt x="8055863" y="6858000"/>
                </a:lnTo>
                <a:lnTo>
                  <a:pt x="8055863" y="0"/>
                </a:lnTo>
                <a:lnTo>
                  <a:pt x="0" y="0"/>
                </a:lnTo>
                <a:lnTo>
                  <a:pt x="0" y="6858000"/>
                </a:lnTo>
                <a:close/>
              </a:path>
            </a:pathLst>
          </a:custGeom>
          <a:solidFill>
            <a:srgbClr val="FFFFFF"/>
          </a:solidFill>
        </p:spPr>
        <p:txBody>
          <a:bodyPr wrap="square" lIns="0" tIns="0" rIns="0" bIns="0" rtlCol="0"/>
          <a:lstStyle/>
          <a:p>
            <a:endParaRPr/>
          </a:p>
        </p:txBody>
      </p:sp>
      <p:sp>
        <p:nvSpPr>
          <p:cNvPr id="3" name="object 3"/>
          <p:cNvSpPr/>
          <p:nvPr/>
        </p:nvSpPr>
        <p:spPr>
          <a:xfrm>
            <a:off x="2459737" y="0"/>
            <a:ext cx="155447"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5560" y="0"/>
            <a:ext cx="0" cy="6858000"/>
          </a:xfrm>
          <a:custGeom>
            <a:avLst/>
            <a:gdLst/>
            <a:ahLst/>
            <a:cxnLst/>
            <a:rect l="l" t="t" r="r" b="b"/>
            <a:pathLst>
              <a:path h="6858000">
                <a:moveTo>
                  <a:pt x="0" y="0"/>
                </a:moveTo>
                <a:lnTo>
                  <a:pt x="0" y="6858000"/>
                </a:lnTo>
              </a:path>
            </a:pathLst>
          </a:custGeom>
          <a:ln w="73152">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1854200" y="461899"/>
            <a:ext cx="6310630" cy="621324"/>
          </a:xfrm>
          <a:prstGeom prst="rect">
            <a:avLst/>
          </a:prstGeom>
        </p:spPr>
        <p:txBody>
          <a:bodyPr vert="horz" wrap="square" lIns="0" tIns="13335" rIns="0" bIns="0" rtlCol="0">
            <a:spAutoFit/>
          </a:bodyPr>
          <a:lstStyle/>
          <a:p>
            <a:pPr marL="12700">
              <a:spcBef>
                <a:spcPts val="105"/>
              </a:spcBef>
            </a:pPr>
            <a:r>
              <a:rPr lang="en-US" spc="-5" dirty="0" smtClean="0"/>
              <a:t>Clinical</a:t>
            </a:r>
            <a:r>
              <a:rPr lang="en-US" spc="-65" dirty="0" smtClean="0"/>
              <a:t> </a:t>
            </a:r>
            <a:r>
              <a:rPr lang="en-US" spc="-60" dirty="0" smtClean="0"/>
              <a:t>manifestations</a:t>
            </a:r>
            <a:endParaRPr lang="en-US" spc="-60" dirty="0"/>
          </a:p>
        </p:txBody>
      </p:sp>
      <p:sp>
        <p:nvSpPr>
          <p:cNvPr id="7" name="object 7"/>
          <p:cNvSpPr txBox="1"/>
          <p:nvPr/>
        </p:nvSpPr>
        <p:spPr>
          <a:xfrm>
            <a:off x="1782268" y="1319423"/>
            <a:ext cx="5940425" cy="5012055"/>
          </a:xfrm>
          <a:prstGeom prst="rect">
            <a:avLst/>
          </a:prstGeom>
        </p:spPr>
        <p:txBody>
          <a:bodyPr vert="horz" wrap="square" lIns="0" tIns="55244" rIns="0" bIns="0" rtlCol="0">
            <a:spAutoFit/>
          </a:bodyPr>
          <a:lstStyle/>
          <a:p>
            <a:pPr marL="12700">
              <a:spcBef>
                <a:spcPts val="434"/>
              </a:spcBef>
              <a:tabLst>
                <a:tab pos="527685" algn="l"/>
              </a:tabLst>
            </a:pPr>
            <a:r>
              <a:rPr sz="3600" b="1" spc="-10" dirty="0" smtClean="0">
                <a:latin typeface="Calibri"/>
                <a:cs typeface="Calibri"/>
              </a:rPr>
              <a:t>Others-</a:t>
            </a:r>
            <a:endParaRPr sz="3600" dirty="0">
              <a:latin typeface="Calibri"/>
              <a:cs typeface="Calibri"/>
            </a:endParaRPr>
          </a:p>
          <a:p>
            <a:pPr marL="469900" indent="-457200">
              <a:spcBef>
                <a:spcPts val="280"/>
              </a:spcBef>
              <a:buSzPct val="80000"/>
              <a:buFont typeface="Wingdings 2"/>
              <a:buChar char=""/>
              <a:tabLst>
                <a:tab pos="469265" algn="l"/>
                <a:tab pos="469900" algn="l"/>
              </a:tabLst>
            </a:pPr>
            <a:r>
              <a:rPr sz="3000" dirty="0">
                <a:latin typeface="Calibri"/>
                <a:cs typeface="Calibri"/>
              </a:rPr>
              <a:t>Nausea</a:t>
            </a:r>
          </a:p>
          <a:p>
            <a:pPr marL="469900" indent="-457200">
              <a:spcBef>
                <a:spcPts val="240"/>
              </a:spcBef>
              <a:buSzPct val="80000"/>
              <a:buFont typeface="Wingdings 2"/>
              <a:buChar char=""/>
              <a:tabLst>
                <a:tab pos="469265" algn="l"/>
                <a:tab pos="469900" algn="l"/>
              </a:tabLst>
            </a:pPr>
            <a:r>
              <a:rPr sz="3000" spc="-10" dirty="0">
                <a:latin typeface="Calibri"/>
                <a:cs typeface="Calibri"/>
              </a:rPr>
              <a:t>Projectile vomiting</a:t>
            </a:r>
            <a:endParaRPr sz="3000" dirty="0">
              <a:latin typeface="Calibri"/>
              <a:cs typeface="Calibri"/>
            </a:endParaRPr>
          </a:p>
          <a:p>
            <a:pPr marL="469900" indent="-457200">
              <a:spcBef>
                <a:spcPts val="240"/>
              </a:spcBef>
              <a:buSzPct val="80000"/>
              <a:buFont typeface="Wingdings 2"/>
              <a:buChar char=""/>
              <a:tabLst>
                <a:tab pos="469265" algn="l"/>
                <a:tab pos="469900" algn="l"/>
              </a:tabLst>
            </a:pPr>
            <a:r>
              <a:rPr sz="3000" spc="-10" dirty="0">
                <a:latin typeface="Calibri"/>
                <a:cs typeface="Calibri"/>
              </a:rPr>
              <a:t>Irritability</a:t>
            </a:r>
            <a:endParaRPr sz="3000" dirty="0">
              <a:latin typeface="Calibri"/>
              <a:cs typeface="Calibri"/>
            </a:endParaRPr>
          </a:p>
          <a:p>
            <a:pPr marL="469900" indent="-457200">
              <a:spcBef>
                <a:spcPts val="240"/>
              </a:spcBef>
              <a:buSzPct val="80000"/>
              <a:buFont typeface="Wingdings 2"/>
              <a:buChar char=""/>
              <a:tabLst>
                <a:tab pos="469265" algn="l"/>
                <a:tab pos="469900" algn="l"/>
              </a:tabLst>
            </a:pPr>
            <a:r>
              <a:rPr sz="3000" spc="-10" dirty="0">
                <a:latin typeface="Calibri"/>
                <a:cs typeface="Calibri"/>
              </a:rPr>
              <a:t>Disorientation</a:t>
            </a:r>
            <a:endParaRPr sz="3000" dirty="0">
              <a:latin typeface="Calibri"/>
              <a:cs typeface="Calibri"/>
            </a:endParaRPr>
          </a:p>
          <a:p>
            <a:pPr marL="469900" indent="-457200">
              <a:spcBef>
                <a:spcPts val="240"/>
              </a:spcBef>
              <a:buSzPct val="80000"/>
              <a:buFont typeface="Wingdings 2"/>
              <a:buChar char=""/>
              <a:tabLst>
                <a:tab pos="469265" algn="l"/>
                <a:tab pos="469900" algn="l"/>
              </a:tabLst>
            </a:pPr>
            <a:r>
              <a:rPr sz="3000" spc="-10" dirty="0">
                <a:latin typeface="Calibri"/>
                <a:cs typeface="Calibri"/>
              </a:rPr>
              <a:t>Confusion</a:t>
            </a:r>
            <a:endParaRPr sz="3000" dirty="0">
              <a:latin typeface="Calibri"/>
              <a:cs typeface="Calibri"/>
            </a:endParaRPr>
          </a:p>
          <a:p>
            <a:pPr marL="469900" indent="-457200">
              <a:spcBef>
                <a:spcPts val="240"/>
              </a:spcBef>
              <a:buSzPct val="80000"/>
              <a:buFont typeface="Wingdings 2"/>
              <a:buChar char=""/>
              <a:tabLst>
                <a:tab pos="469265" algn="l"/>
                <a:tab pos="469900" algn="l"/>
              </a:tabLst>
            </a:pPr>
            <a:r>
              <a:rPr sz="3000" spc="-15" dirty="0">
                <a:latin typeface="Calibri"/>
                <a:cs typeface="Calibri"/>
              </a:rPr>
              <a:t>Drowsiness</a:t>
            </a:r>
            <a:endParaRPr sz="3000" dirty="0">
              <a:latin typeface="Calibri"/>
              <a:cs typeface="Calibri"/>
            </a:endParaRPr>
          </a:p>
          <a:p>
            <a:pPr marL="469900" indent="-457200">
              <a:spcBef>
                <a:spcPts val="245"/>
              </a:spcBef>
              <a:buSzPct val="80000"/>
              <a:buFont typeface="Wingdings 2"/>
              <a:buChar char=""/>
              <a:tabLst>
                <a:tab pos="469265" algn="l"/>
                <a:tab pos="469900" algn="l"/>
              </a:tabLst>
            </a:pPr>
            <a:r>
              <a:rPr sz="3000" spc="-10" dirty="0">
                <a:latin typeface="Calibri"/>
                <a:cs typeface="Calibri"/>
              </a:rPr>
              <a:t>Decreased</a:t>
            </a:r>
            <a:r>
              <a:rPr sz="3000" spc="-20" dirty="0">
                <a:latin typeface="Calibri"/>
                <a:cs typeface="Calibri"/>
              </a:rPr>
              <a:t> </a:t>
            </a:r>
            <a:r>
              <a:rPr sz="3000" spc="-10" dirty="0">
                <a:latin typeface="Calibri"/>
                <a:cs typeface="Calibri"/>
              </a:rPr>
              <a:t>co-ordination</a:t>
            </a:r>
            <a:endParaRPr sz="3000" dirty="0">
              <a:latin typeface="Calibri"/>
              <a:cs typeface="Calibri"/>
            </a:endParaRPr>
          </a:p>
          <a:p>
            <a:pPr marL="469900" indent="-457200">
              <a:spcBef>
                <a:spcPts val="240"/>
              </a:spcBef>
              <a:buSzPct val="80000"/>
              <a:buFont typeface="Wingdings 2"/>
              <a:buChar char=""/>
              <a:tabLst>
                <a:tab pos="469265" algn="l"/>
                <a:tab pos="469900" algn="l"/>
              </a:tabLst>
            </a:pPr>
            <a:r>
              <a:rPr sz="3000" spc="-5" dirty="0" smtClean="0">
                <a:latin typeface="Calibri"/>
                <a:cs typeface="Calibri"/>
              </a:rPr>
              <a:t>Increase</a:t>
            </a:r>
            <a:r>
              <a:rPr lang="en-US" sz="3000" spc="-5" dirty="0" smtClean="0">
                <a:latin typeface="Calibri"/>
                <a:cs typeface="Calibri"/>
              </a:rPr>
              <a:t> in</a:t>
            </a:r>
            <a:r>
              <a:rPr sz="3000" spc="-5" dirty="0" smtClean="0">
                <a:latin typeface="Calibri"/>
                <a:cs typeface="Calibri"/>
              </a:rPr>
              <a:t> </a:t>
            </a:r>
            <a:r>
              <a:rPr sz="3000" spc="-15" dirty="0" smtClean="0">
                <a:latin typeface="Calibri"/>
                <a:cs typeface="Calibri"/>
              </a:rPr>
              <a:t>weight</a:t>
            </a:r>
            <a:r>
              <a:rPr sz="3000" spc="-80" dirty="0" smtClean="0">
                <a:latin typeface="Calibri"/>
                <a:cs typeface="Calibri"/>
              </a:rPr>
              <a:t> </a:t>
            </a:r>
            <a:endParaRPr sz="3000" dirty="0">
              <a:latin typeface="Calibri"/>
              <a:cs typeface="Calibri"/>
            </a:endParaRPr>
          </a:p>
          <a:p>
            <a:pPr marL="469900" indent="-457200">
              <a:spcBef>
                <a:spcPts val="240"/>
              </a:spcBef>
              <a:buSzPct val="80000"/>
              <a:buFont typeface="Wingdings 2"/>
              <a:buChar char=""/>
              <a:tabLst>
                <a:tab pos="469265" algn="l"/>
                <a:tab pos="469900" algn="l"/>
              </a:tabLst>
            </a:pPr>
            <a:r>
              <a:rPr sz="3000" spc="-10" dirty="0">
                <a:latin typeface="Calibri"/>
                <a:cs typeface="Calibri"/>
              </a:rPr>
              <a:t>Convulsions.</a:t>
            </a:r>
            <a:endParaRPr sz="3000" dirty="0">
              <a:latin typeface="Calibri"/>
              <a:cs typeface="Calibri"/>
            </a:endParaRPr>
          </a:p>
        </p:txBody>
      </p:sp>
    </p:spTree>
    <p:extLst>
      <p:ext uri="{BB962C8B-B14F-4D97-AF65-F5344CB8AC3E}">
        <p14:creationId xmlns:p14="http://schemas.microsoft.com/office/powerpoint/2010/main" val="6710083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12137" y="0"/>
            <a:ext cx="8056245" cy="6858000"/>
          </a:xfrm>
          <a:custGeom>
            <a:avLst/>
            <a:gdLst/>
            <a:ahLst/>
            <a:cxnLst/>
            <a:rect l="l" t="t" r="r" b="b"/>
            <a:pathLst>
              <a:path w="8056245" h="6858000">
                <a:moveTo>
                  <a:pt x="0" y="6858000"/>
                </a:moveTo>
                <a:lnTo>
                  <a:pt x="8055863" y="6858000"/>
                </a:lnTo>
                <a:lnTo>
                  <a:pt x="8055863" y="0"/>
                </a:lnTo>
                <a:lnTo>
                  <a:pt x="0" y="0"/>
                </a:lnTo>
                <a:lnTo>
                  <a:pt x="0" y="6858000"/>
                </a:lnTo>
                <a:close/>
              </a:path>
            </a:pathLst>
          </a:custGeom>
          <a:solidFill>
            <a:srgbClr val="FFFFFF"/>
          </a:solidFill>
        </p:spPr>
        <p:txBody>
          <a:bodyPr wrap="square" lIns="0" tIns="0" rIns="0" bIns="0" rtlCol="0"/>
          <a:lstStyle/>
          <a:p>
            <a:endParaRPr/>
          </a:p>
        </p:txBody>
      </p:sp>
      <p:sp>
        <p:nvSpPr>
          <p:cNvPr id="3" name="object 3"/>
          <p:cNvSpPr/>
          <p:nvPr/>
        </p:nvSpPr>
        <p:spPr>
          <a:xfrm>
            <a:off x="2459737" y="0"/>
            <a:ext cx="155447"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5560" y="0"/>
            <a:ext cx="0" cy="6858000"/>
          </a:xfrm>
          <a:custGeom>
            <a:avLst/>
            <a:gdLst/>
            <a:ahLst/>
            <a:cxnLst/>
            <a:rect l="l" t="t" r="r" b="b"/>
            <a:pathLst>
              <a:path h="6858000">
                <a:moveTo>
                  <a:pt x="0" y="0"/>
                </a:moveTo>
                <a:lnTo>
                  <a:pt x="0" y="6858000"/>
                </a:lnTo>
              </a:path>
            </a:pathLst>
          </a:custGeom>
          <a:ln w="73152">
            <a:solidFill>
              <a:srgbClr val="FFFFFF"/>
            </a:solidFill>
          </a:ln>
        </p:spPr>
        <p:txBody>
          <a:bodyPr wrap="square" lIns="0" tIns="0" rIns="0" bIns="0" rtlCol="0"/>
          <a:lstStyle/>
          <a:p>
            <a:endParaRPr/>
          </a:p>
        </p:txBody>
      </p:sp>
      <p:sp>
        <p:nvSpPr>
          <p:cNvPr id="5" name="object 5"/>
          <p:cNvSpPr txBox="1"/>
          <p:nvPr/>
        </p:nvSpPr>
        <p:spPr>
          <a:xfrm>
            <a:off x="1066800" y="1120737"/>
            <a:ext cx="9296400" cy="4444807"/>
          </a:xfrm>
          <a:prstGeom prst="rect">
            <a:avLst/>
          </a:prstGeom>
        </p:spPr>
        <p:txBody>
          <a:bodyPr vert="horz" wrap="square" lIns="0" tIns="12700" rIns="0" bIns="0" rtlCol="0">
            <a:spAutoFit/>
          </a:bodyPr>
          <a:lstStyle/>
          <a:p>
            <a:pPr marL="469265" indent="-457200">
              <a:spcBef>
                <a:spcPts val="100"/>
              </a:spcBef>
              <a:buSzPct val="79629"/>
              <a:buFont typeface="Arial" panose="020B0604020202020204" pitchFamily="34" charset="0"/>
              <a:buChar char="•"/>
              <a:tabLst>
                <a:tab pos="295910" algn="l"/>
                <a:tab pos="296545" algn="l"/>
              </a:tabLst>
            </a:pPr>
            <a:r>
              <a:rPr sz="3200" spc="-15" dirty="0">
                <a:latin typeface="Calibri"/>
                <a:cs typeface="Calibri"/>
              </a:rPr>
              <a:t>Peripheral </a:t>
            </a:r>
            <a:r>
              <a:rPr sz="3200" spc="-5" dirty="0">
                <a:latin typeface="Calibri"/>
                <a:cs typeface="Calibri"/>
              </a:rPr>
              <a:t>or </a:t>
            </a:r>
            <a:r>
              <a:rPr sz="3200" spc="-15" dirty="0">
                <a:latin typeface="Calibri"/>
                <a:cs typeface="Calibri"/>
              </a:rPr>
              <a:t>generalized</a:t>
            </a:r>
            <a:r>
              <a:rPr sz="3200" spc="-55" dirty="0">
                <a:latin typeface="Calibri"/>
                <a:cs typeface="Calibri"/>
              </a:rPr>
              <a:t> </a:t>
            </a:r>
            <a:r>
              <a:rPr sz="3200" spc="-5" dirty="0" err="1" smtClean="0">
                <a:latin typeface="Calibri"/>
                <a:cs typeface="Calibri"/>
              </a:rPr>
              <a:t>oedema</a:t>
            </a:r>
            <a:endParaRPr sz="3200" dirty="0">
              <a:latin typeface="Times New Roman"/>
              <a:cs typeface="Times New Roman"/>
            </a:endParaRPr>
          </a:p>
          <a:p>
            <a:pPr marL="469265" indent="-457200">
              <a:spcBef>
                <a:spcPts val="5"/>
              </a:spcBef>
              <a:buSzPct val="79629"/>
              <a:buFont typeface="Arial" panose="020B0604020202020204" pitchFamily="34" charset="0"/>
              <a:buChar char="•"/>
              <a:tabLst>
                <a:tab pos="295910" algn="l"/>
                <a:tab pos="296545" algn="l"/>
              </a:tabLst>
            </a:pPr>
            <a:r>
              <a:rPr sz="3200" spc="-10" dirty="0">
                <a:latin typeface="Calibri"/>
                <a:cs typeface="Calibri"/>
              </a:rPr>
              <a:t>Circulatory </a:t>
            </a:r>
            <a:r>
              <a:rPr sz="3200" spc="-5" dirty="0">
                <a:latin typeface="Calibri"/>
                <a:cs typeface="Calibri"/>
              </a:rPr>
              <a:t>overload</a:t>
            </a:r>
            <a:r>
              <a:rPr sz="3200" spc="-45" dirty="0">
                <a:latin typeface="Calibri"/>
                <a:cs typeface="Calibri"/>
              </a:rPr>
              <a:t> </a:t>
            </a:r>
            <a:r>
              <a:rPr sz="3200" spc="-5" dirty="0" smtClean="0">
                <a:latin typeface="Calibri"/>
                <a:cs typeface="Calibri"/>
              </a:rPr>
              <a:t>causes</a:t>
            </a:r>
            <a:r>
              <a:rPr lang="en-US" sz="3200" spc="-5" dirty="0" smtClean="0">
                <a:latin typeface="Calibri"/>
                <a:cs typeface="Calibri"/>
              </a:rPr>
              <a:t>:</a:t>
            </a:r>
            <a:endParaRPr sz="3200" dirty="0">
              <a:latin typeface="Calibri"/>
              <a:cs typeface="Calibri"/>
            </a:endParaRPr>
          </a:p>
          <a:p>
            <a:pPr marL="1840865" lvl="3" indent="-457200">
              <a:buSzPct val="79629"/>
              <a:buFont typeface="Wingdings" panose="05000000000000000000" pitchFamily="2" charset="2"/>
              <a:buChar char="Ø"/>
              <a:tabLst>
                <a:tab pos="296545" algn="l"/>
              </a:tabLst>
            </a:pPr>
            <a:r>
              <a:rPr lang="en-US" sz="3200" spc="-5" dirty="0" smtClean="0">
                <a:latin typeface="Calibri"/>
                <a:cs typeface="Calibri"/>
              </a:rPr>
              <a:t>B</a:t>
            </a:r>
            <a:r>
              <a:rPr sz="3200" spc="-5" dirty="0" smtClean="0">
                <a:latin typeface="Calibri"/>
                <a:cs typeface="Calibri"/>
              </a:rPr>
              <a:t>ounding</a:t>
            </a:r>
            <a:r>
              <a:rPr sz="3200" spc="5" dirty="0" smtClean="0">
                <a:latin typeface="Calibri"/>
                <a:cs typeface="Calibri"/>
              </a:rPr>
              <a:t> </a:t>
            </a:r>
            <a:r>
              <a:rPr sz="3200" spc="-5" dirty="0">
                <a:latin typeface="Calibri"/>
                <a:cs typeface="Calibri"/>
              </a:rPr>
              <a:t>pulse</a:t>
            </a:r>
            <a:endParaRPr sz="3200" dirty="0">
              <a:latin typeface="Calibri"/>
              <a:cs typeface="Calibri"/>
            </a:endParaRPr>
          </a:p>
          <a:p>
            <a:pPr marL="1840865" lvl="3" indent="-457200">
              <a:buSzPct val="79629"/>
              <a:buFont typeface="Wingdings" panose="05000000000000000000" pitchFamily="2" charset="2"/>
              <a:buChar char="Ø"/>
              <a:tabLst>
                <a:tab pos="296545" algn="l"/>
              </a:tabLst>
            </a:pPr>
            <a:r>
              <a:rPr sz="3200" spc="-10" dirty="0">
                <a:latin typeface="Calibri"/>
                <a:cs typeface="Calibri"/>
              </a:rPr>
              <a:t>Distended </a:t>
            </a:r>
            <a:r>
              <a:rPr sz="3200" spc="-5" dirty="0">
                <a:latin typeface="Calibri"/>
                <a:cs typeface="Calibri"/>
              </a:rPr>
              <a:t>neck </a:t>
            </a:r>
            <a:r>
              <a:rPr sz="3200" dirty="0">
                <a:latin typeface="Calibri"/>
                <a:cs typeface="Calibri"/>
              </a:rPr>
              <a:t>and </a:t>
            </a:r>
            <a:r>
              <a:rPr sz="3200" spc="-10" dirty="0">
                <a:latin typeface="Calibri"/>
                <a:cs typeface="Calibri"/>
              </a:rPr>
              <a:t>peripheral</a:t>
            </a:r>
            <a:r>
              <a:rPr sz="3200" spc="-130" dirty="0">
                <a:latin typeface="Calibri"/>
                <a:cs typeface="Calibri"/>
              </a:rPr>
              <a:t> </a:t>
            </a:r>
            <a:r>
              <a:rPr sz="3200" spc="-10" dirty="0">
                <a:latin typeface="Calibri"/>
                <a:cs typeface="Calibri"/>
              </a:rPr>
              <a:t>vein</a:t>
            </a:r>
            <a:endParaRPr sz="3200" dirty="0">
              <a:latin typeface="Calibri"/>
              <a:cs typeface="Calibri"/>
            </a:endParaRPr>
          </a:p>
          <a:p>
            <a:pPr marL="1840865" lvl="3" indent="-457200">
              <a:buSzPct val="79629"/>
              <a:buFont typeface="Wingdings" panose="05000000000000000000" pitchFamily="2" charset="2"/>
              <a:buChar char="Ø"/>
              <a:tabLst>
                <a:tab pos="296545" algn="l"/>
              </a:tabLst>
            </a:pPr>
            <a:r>
              <a:rPr sz="3200" spc="-5" dirty="0" smtClean="0">
                <a:latin typeface="Calibri"/>
                <a:cs typeface="Calibri"/>
              </a:rPr>
              <a:t>Cough </a:t>
            </a:r>
            <a:r>
              <a:rPr sz="3200" dirty="0">
                <a:latin typeface="Calibri"/>
                <a:cs typeface="Calibri"/>
              </a:rPr>
              <a:t>, </a:t>
            </a:r>
            <a:r>
              <a:rPr sz="3200" spc="-10" dirty="0">
                <a:latin typeface="Calibri"/>
                <a:cs typeface="Calibri"/>
              </a:rPr>
              <a:t>dyspnoea </a:t>
            </a:r>
            <a:r>
              <a:rPr sz="3200" dirty="0">
                <a:latin typeface="Calibri"/>
                <a:cs typeface="Calibri"/>
              </a:rPr>
              <a:t>,</a:t>
            </a:r>
            <a:r>
              <a:rPr sz="3200" spc="-45" dirty="0">
                <a:latin typeface="Calibri"/>
                <a:cs typeface="Calibri"/>
              </a:rPr>
              <a:t> </a:t>
            </a:r>
            <a:r>
              <a:rPr sz="3200" spc="-5" dirty="0">
                <a:latin typeface="Calibri"/>
                <a:cs typeface="Calibri"/>
              </a:rPr>
              <a:t>orthopenea</a:t>
            </a:r>
            <a:endParaRPr sz="3200" dirty="0">
              <a:latin typeface="Calibri"/>
              <a:cs typeface="Calibri"/>
            </a:endParaRPr>
          </a:p>
          <a:p>
            <a:pPr marL="1840865" lvl="3" indent="-457200">
              <a:buSzPct val="79629"/>
              <a:buFont typeface="Wingdings" panose="05000000000000000000" pitchFamily="2" charset="2"/>
              <a:buChar char="Ø"/>
              <a:tabLst>
                <a:tab pos="296545" algn="l"/>
              </a:tabLst>
            </a:pPr>
            <a:r>
              <a:rPr lang="en-US" sz="3200" spc="-10" dirty="0" smtClean="0">
                <a:latin typeface="Calibri"/>
                <a:cs typeface="Calibri"/>
              </a:rPr>
              <a:t>C</a:t>
            </a:r>
            <a:r>
              <a:rPr sz="3200" spc="-10" dirty="0" smtClean="0">
                <a:latin typeface="Calibri"/>
                <a:cs typeface="Calibri"/>
              </a:rPr>
              <a:t>rackles </a:t>
            </a:r>
            <a:r>
              <a:rPr sz="3200" dirty="0">
                <a:latin typeface="Calibri"/>
                <a:cs typeface="Calibri"/>
              </a:rPr>
              <a:t>in</a:t>
            </a:r>
            <a:r>
              <a:rPr sz="3200" spc="-5" dirty="0">
                <a:latin typeface="Calibri"/>
                <a:cs typeface="Calibri"/>
              </a:rPr>
              <a:t> </a:t>
            </a:r>
            <a:r>
              <a:rPr sz="3200" dirty="0">
                <a:latin typeface="Calibri"/>
                <a:cs typeface="Calibri"/>
              </a:rPr>
              <a:t>lungs</a:t>
            </a:r>
          </a:p>
          <a:p>
            <a:pPr marL="1840865" lvl="3" indent="-457200">
              <a:buSzPct val="79629"/>
              <a:buFont typeface="Wingdings" panose="05000000000000000000" pitchFamily="2" charset="2"/>
              <a:buChar char="Ø"/>
              <a:tabLst>
                <a:tab pos="296545" algn="l"/>
              </a:tabLst>
            </a:pPr>
            <a:r>
              <a:rPr sz="3200" spc="-5" dirty="0" smtClean="0">
                <a:latin typeface="Calibri"/>
                <a:cs typeface="Calibri"/>
              </a:rPr>
              <a:t>Increased </a:t>
            </a:r>
            <a:r>
              <a:rPr sz="3200" spc="-5" dirty="0">
                <a:latin typeface="Calibri"/>
                <a:cs typeface="Calibri"/>
              </a:rPr>
              <a:t>urine</a:t>
            </a:r>
            <a:r>
              <a:rPr sz="3200" spc="-55" dirty="0">
                <a:latin typeface="Calibri"/>
                <a:cs typeface="Calibri"/>
              </a:rPr>
              <a:t> </a:t>
            </a:r>
            <a:r>
              <a:rPr sz="3200" spc="-5" dirty="0">
                <a:latin typeface="Calibri"/>
                <a:cs typeface="Calibri"/>
              </a:rPr>
              <a:t>output</a:t>
            </a:r>
            <a:endParaRPr sz="3200" dirty="0">
              <a:latin typeface="Calibri"/>
              <a:cs typeface="Calibri"/>
            </a:endParaRPr>
          </a:p>
          <a:p>
            <a:pPr marL="469265" indent="-457200">
              <a:buSzPct val="79629"/>
              <a:buFont typeface="Arial" panose="020B0604020202020204" pitchFamily="34" charset="0"/>
              <a:buChar char="•"/>
              <a:tabLst>
                <a:tab pos="296545" algn="l"/>
              </a:tabLst>
            </a:pPr>
            <a:r>
              <a:rPr sz="3200" spc="-5" dirty="0" smtClean="0">
                <a:latin typeface="Calibri"/>
                <a:cs typeface="Calibri"/>
              </a:rPr>
              <a:t>Ascites</a:t>
            </a:r>
            <a:endParaRPr sz="3200" dirty="0">
              <a:latin typeface="Times New Roman"/>
              <a:cs typeface="Times New Roman"/>
            </a:endParaRPr>
          </a:p>
          <a:p>
            <a:pPr marL="469265" indent="-457200">
              <a:buSzPct val="79629"/>
              <a:buFont typeface="Arial" panose="020B0604020202020204" pitchFamily="34" charset="0"/>
              <a:buChar char="•"/>
              <a:tabLst>
                <a:tab pos="295910" algn="l"/>
                <a:tab pos="296545" algn="l"/>
              </a:tabLst>
            </a:pPr>
            <a:r>
              <a:rPr sz="3200" spc="-15" dirty="0">
                <a:latin typeface="Calibri"/>
                <a:cs typeface="Calibri"/>
              </a:rPr>
              <a:t>Altered mental </a:t>
            </a:r>
            <a:r>
              <a:rPr sz="3200" spc="-20" dirty="0">
                <a:latin typeface="Calibri"/>
                <a:cs typeface="Calibri"/>
              </a:rPr>
              <a:t>status </a:t>
            </a:r>
            <a:r>
              <a:rPr sz="3200" dirty="0">
                <a:latin typeface="Calibri"/>
                <a:cs typeface="Calibri"/>
              </a:rPr>
              <a:t>and</a:t>
            </a:r>
            <a:r>
              <a:rPr sz="3200" spc="-30" dirty="0">
                <a:latin typeface="Calibri"/>
                <a:cs typeface="Calibri"/>
              </a:rPr>
              <a:t> </a:t>
            </a:r>
            <a:r>
              <a:rPr sz="3200" spc="-10" dirty="0" smtClean="0">
                <a:latin typeface="Calibri"/>
                <a:cs typeface="Calibri"/>
              </a:rPr>
              <a:t>anxiety</a:t>
            </a:r>
            <a:endParaRPr sz="3200" dirty="0">
              <a:latin typeface="Calibri"/>
              <a:cs typeface="Calibri"/>
            </a:endParaRPr>
          </a:p>
        </p:txBody>
      </p:sp>
      <p:sp>
        <p:nvSpPr>
          <p:cNvPr id="7" name="object 7"/>
          <p:cNvSpPr txBox="1">
            <a:spLocks noGrp="1"/>
          </p:cNvSpPr>
          <p:nvPr>
            <p:ph type="title"/>
          </p:nvPr>
        </p:nvSpPr>
        <p:spPr>
          <a:xfrm>
            <a:off x="2574443" y="67183"/>
            <a:ext cx="6308725" cy="620683"/>
          </a:xfrm>
          <a:prstGeom prst="rect">
            <a:avLst/>
          </a:prstGeom>
        </p:spPr>
        <p:txBody>
          <a:bodyPr vert="horz" wrap="square" lIns="0" tIns="12700" rIns="0" bIns="0" rtlCol="0">
            <a:spAutoFit/>
          </a:bodyPr>
          <a:lstStyle/>
          <a:p>
            <a:pPr marL="12700">
              <a:spcBef>
                <a:spcPts val="100"/>
              </a:spcBef>
            </a:pPr>
            <a:r>
              <a:rPr lang="en-US" spc="-5" dirty="0" smtClean="0"/>
              <a:t>Clinical</a:t>
            </a:r>
            <a:r>
              <a:rPr lang="en-US" spc="-65" dirty="0" smtClean="0"/>
              <a:t> </a:t>
            </a:r>
            <a:r>
              <a:rPr lang="en-US" spc="-60" dirty="0" smtClean="0"/>
              <a:t>manifestations</a:t>
            </a:r>
            <a:endParaRPr lang="en-US" spc="-60" dirty="0"/>
          </a:p>
        </p:txBody>
      </p:sp>
    </p:spTree>
    <p:extLst>
      <p:ext uri="{BB962C8B-B14F-4D97-AF65-F5344CB8AC3E}">
        <p14:creationId xmlns:p14="http://schemas.microsoft.com/office/powerpoint/2010/main" val="143899558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12137" y="0"/>
            <a:ext cx="8056245" cy="6858000"/>
          </a:xfrm>
          <a:custGeom>
            <a:avLst/>
            <a:gdLst/>
            <a:ahLst/>
            <a:cxnLst/>
            <a:rect l="l" t="t" r="r" b="b"/>
            <a:pathLst>
              <a:path w="8056245" h="6858000">
                <a:moveTo>
                  <a:pt x="0" y="6858000"/>
                </a:moveTo>
                <a:lnTo>
                  <a:pt x="8055863" y="6858000"/>
                </a:lnTo>
                <a:lnTo>
                  <a:pt x="8055863" y="0"/>
                </a:lnTo>
                <a:lnTo>
                  <a:pt x="0" y="0"/>
                </a:lnTo>
                <a:lnTo>
                  <a:pt x="0" y="6858000"/>
                </a:lnTo>
                <a:close/>
              </a:path>
            </a:pathLst>
          </a:custGeom>
          <a:solidFill>
            <a:srgbClr val="FFFFFF"/>
          </a:solidFill>
        </p:spPr>
        <p:txBody>
          <a:bodyPr wrap="square" lIns="0" tIns="0" rIns="0" bIns="0" rtlCol="0"/>
          <a:lstStyle/>
          <a:p>
            <a:endParaRPr/>
          </a:p>
        </p:txBody>
      </p:sp>
      <p:sp>
        <p:nvSpPr>
          <p:cNvPr id="3" name="object 3"/>
          <p:cNvSpPr/>
          <p:nvPr/>
        </p:nvSpPr>
        <p:spPr>
          <a:xfrm>
            <a:off x="2459737" y="0"/>
            <a:ext cx="155447"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5560" y="0"/>
            <a:ext cx="0" cy="6858000"/>
          </a:xfrm>
          <a:custGeom>
            <a:avLst/>
            <a:gdLst/>
            <a:ahLst/>
            <a:cxnLst/>
            <a:rect l="l" t="t" r="r" b="b"/>
            <a:pathLst>
              <a:path h="6858000">
                <a:moveTo>
                  <a:pt x="0" y="0"/>
                </a:moveTo>
                <a:lnTo>
                  <a:pt x="0" y="6858000"/>
                </a:lnTo>
              </a:path>
            </a:pathLst>
          </a:custGeom>
          <a:ln w="73152">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1854201" y="461899"/>
            <a:ext cx="3306445" cy="621324"/>
          </a:xfrm>
          <a:prstGeom prst="rect">
            <a:avLst/>
          </a:prstGeom>
        </p:spPr>
        <p:txBody>
          <a:bodyPr vert="horz" wrap="square" lIns="0" tIns="13335" rIns="0" bIns="0" rtlCol="0">
            <a:spAutoFit/>
          </a:bodyPr>
          <a:lstStyle/>
          <a:p>
            <a:pPr marL="12700">
              <a:spcBef>
                <a:spcPts val="105"/>
              </a:spcBef>
            </a:pPr>
            <a:r>
              <a:rPr lang="en-US" u="sng" dirty="0" smtClean="0"/>
              <a:t>Lab</a:t>
            </a:r>
            <a:r>
              <a:rPr lang="en-US" u="sng" spc="-70" dirty="0" smtClean="0"/>
              <a:t> </a:t>
            </a:r>
            <a:r>
              <a:rPr lang="en-US" u="sng" dirty="0" smtClean="0"/>
              <a:t>findings</a:t>
            </a:r>
            <a:endParaRPr lang="en-US" u="sng" dirty="0"/>
          </a:p>
        </p:txBody>
      </p:sp>
      <p:sp>
        <p:nvSpPr>
          <p:cNvPr id="7" name="object 7"/>
          <p:cNvSpPr txBox="1"/>
          <p:nvPr/>
        </p:nvSpPr>
        <p:spPr>
          <a:xfrm>
            <a:off x="1936495" y="1852422"/>
            <a:ext cx="5763260" cy="1667764"/>
          </a:xfrm>
          <a:prstGeom prst="rect">
            <a:avLst/>
          </a:prstGeom>
        </p:spPr>
        <p:txBody>
          <a:bodyPr vert="horz" wrap="square" lIns="0" tIns="13335" rIns="0" bIns="0" rtlCol="0">
            <a:spAutoFit/>
          </a:bodyPr>
          <a:lstStyle/>
          <a:p>
            <a:pPr marL="295910" indent="-283845">
              <a:spcBef>
                <a:spcPts val="105"/>
              </a:spcBef>
              <a:buClr>
                <a:srgbClr val="93C500"/>
              </a:buClr>
              <a:buSzPct val="79687"/>
              <a:buFont typeface="Wingdings 2"/>
              <a:buChar char=""/>
              <a:tabLst>
                <a:tab pos="296545" algn="l"/>
              </a:tabLst>
            </a:pPr>
            <a:r>
              <a:rPr sz="3200" spc="-5" dirty="0">
                <a:latin typeface="Calibri"/>
                <a:cs typeface="Calibri"/>
              </a:rPr>
              <a:t>Serum sodium </a:t>
            </a:r>
            <a:r>
              <a:rPr sz="3200" spc="-10" dirty="0" smtClean="0">
                <a:latin typeface="Calibri"/>
                <a:cs typeface="Calibri"/>
              </a:rPr>
              <a:t>level</a:t>
            </a:r>
            <a:endParaRPr sz="3200" dirty="0">
              <a:latin typeface="Calibri"/>
              <a:cs typeface="Calibri"/>
            </a:endParaRPr>
          </a:p>
          <a:p>
            <a:pPr>
              <a:spcBef>
                <a:spcPts val="35"/>
              </a:spcBef>
              <a:buClr>
                <a:srgbClr val="93C500"/>
              </a:buClr>
              <a:buFont typeface="Wingdings 2"/>
              <a:buChar char=""/>
            </a:pPr>
            <a:endParaRPr sz="4350" dirty="0">
              <a:latin typeface="Times New Roman"/>
              <a:cs typeface="Times New Roman"/>
            </a:endParaRPr>
          </a:p>
          <a:p>
            <a:pPr marL="295910" indent="-283845">
              <a:buClr>
                <a:srgbClr val="93C500"/>
              </a:buClr>
              <a:buSzPct val="79687"/>
              <a:buFont typeface="Wingdings 2"/>
              <a:buChar char=""/>
              <a:tabLst>
                <a:tab pos="296545" algn="l"/>
              </a:tabLst>
            </a:pPr>
            <a:r>
              <a:rPr sz="3200" spc="-5" dirty="0">
                <a:latin typeface="Calibri"/>
                <a:cs typeface="Calibri"/>
              </a:rPr>
              <a:t>Decrease </a:t>
            </a:r>
            <a:r>
              <a:rPr sz="3200" spc="-10" dirty="0">
                <a:latin typeface="Calibri"/>
                <a:cs typeface="Calibri"/>
              </a:rPr>
              <a:t>hematocrit</a:t>
            </a:r>
            <a:r>
              <a:rPr sz="3200" spc="-45" dirty="0">
                <a:latin typeface="Calibri"/>
                <a:cs typeface="Calibri"/>
              </a:rPr>
              <a:t> </a:t>
            </a:r>
            <a:r>
              <a:rPr sz="3200" spc="-10" dirty="0">
                <a:latin typeface="Calibri"/>
                <a:cs typeface="Calibri"/>
              </a:rPr>
              <a:t>value.</a:t>
            </a:r>
            <a:endParaRPr sz="3200" dirty="0">
              <a:latin typeface="Calibri"/>
              <a:cs typeface="Calibri"/>
            </a:endParaRPr>
          </a:p>
        </p:txBody>
      </p:sp>
    </p:spTree>
    <p:extLst>
      <p:ext uri="{BB962C8B-B14F-4D97-AF65-F5344CB8AC3E}">
        <p14:creationId xmlns:p14="http://schemas.microsoft.com/office/powerpoint/2010/main" val="263047506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12137" y="0"/>
            <a:ext cx="8056245" cy="6858000"/>
          </a:xfrm>
          <a:custGeom>
            <a:avLst/>
            <a:gdLst/>
            <a:ahLst/>
            <a:cxnLst/>
            <a:rect l="l" t="t" r="r" b="b"/>
            <a:pathLst>
              <a:path w="8056245" h="6858000">
                <a:moveTo>
                  <a:pt x="0" y="6858000"/>
                </a:moveTo>
                <a:lnTo>
                  <a:pt x="8055863" y="6858000"/>
                </a:lnTo>
                <a:lnTo>
                  <a:pt x="8055863" y="0"/>
                </a:lnTo>
                <a:lnTo>
                  <a:pt x="0" y="0"/>
                </a:lnTo>
                <a:lnTo>
                  <a:pt x="0" y="6858000"/>
                </a:lnTo>
                <a:close/>
              </a:path>
            </a:pathLst>
          </a:custGeom>
          <a:solidFill>
            <a:srgbClr val="FFFFFF"/>
          </a:solidFill>
        </p:spPr>
        <p:txBody>
          <a:bodyPr wrap="square" lIns="0" tIns="0" rIns="0" bIns="0" rtlCol="0"/>
          <a:lstStyle/>
          <a:p>
            <a:endParaRPr/>
          </a:p>
        </p:txBody>
      </p:sp>
      <p:sp>
        <p:nvSpPr>
          <p:cNvPr id="3" name="object 3"/>
          <p:cNvSpPr/>
          <p:nvPr/>
        </p:nvSpPr>
        <p:spPr>
          <a:xfrm>
            <a:off x="2459737" y="0"/>
            <a:ext cx="155447"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5560" y="0"/>
            <a:ext cx="0" cy="6858000"/>
          </a:xfrm>
          <a:custGeom>
            <a:avLst/>
            <a:gdLst/>
            <a:ahLst/>
            <a:cxnLst/>
            <a:rect l="l" t="t" r="r" b="b"/>
            <a:pathLst>
              <a:path h="6858000">
                <a:moveTo>
                  <a:pt x="0" y="0"/>
                </a:moveTo>
                <a:lnTo>
                  <a:pt x="0" y="6858000"/>
                </a:lnTo>
              </a:path>
            </a:pathLst>
          </a:custGeom>
          <a:ln w="73152">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2718612" y="200407"/>
            <a:ext cx="3589654" cy="620683"/>
          </a:xfrm>
          <a:prstGeom prst="rect">
            <a:avLst/>
          </a:prstGeom>
        </p:spPr>
        <p:txBody>
          <a:bodyPr vert="horz" wrap="square" lIns="0" tIns="12700" rIns="0" bIns="0" rtlCol="0">
            <a:spAutoFit/>
          </a:bodyPr>
          <a:lstStyle/>
          <a:p>
            <a:pPr marL="12700">
              <a:spcBef>
                <a:spcPts val="100"/>
              </a:spcBef>
            </a:pPr>
            <a:r>
              <a:rPr lang="en-US" spc="-10" dirty="0" smtClean="0"/>
              <a:t>Management</a:t>
            </a:r>
            <a:endParaRPr lang="en-US" spc="-10" dirty="0"/>
          </a:p>
        </p:txBody>
      </p:sp>
      <p:sp>
        <p:nvSpPr>
          <p:cNvPr id="7" name="object 7"/>
          <p:cNvSpPr txBox="1"/>
          <p:nvPr/>
        </p:nvSpPr>
        <p:spPr>
          <a:xfrm>
            <a:off x="990600" y="1128226"/>
            <a:ext cx="10744200" cy="4360809"/>
          </a:xfrm>
          <a:prstGeom prst="rect">
            <a:avLst/>
          </a:prstGeom>
        </p:spPr>
        <p:txBody>
          <a:bodyPr vert="horz" wrap="square" lIns="0" tIns="13335" rIns="0" bIns="0" rtlCol="0">
            <a:spAutoFit/>
          </a:bodyPr>
          <a:lstStyle/>
          <a:p>
            <a:pPr marL="527685" marR="10795" indent="-515620">
              <a:spcBef>
                <a:spcPts val="105"/>
              </a:spcBef>
              <a:tabLst>
                <a:tab pos="527685" algn="l"/>
              </a:tabLst>
            </a:pPr>
            <a:r>
              <a:rPr sz="2550" b="1" dirty="0">
                <a:solidFill>
                  <a:srgbClr val="93C500"/>
                </a:solidFill>
                <a:latin typeface="Calibri"/>
                <a:cs typeface="Calibri"/>
              </a:rPr>
              <a:t>1.	</a:t>
            </a:r>
            <a:r>
              <a:rPr sz="3200" b="1" spc="-10" dirty="0">
                <a:latin typeface="Calibri"/>
                <a:cs typeface="Calibri"/>
              </a:rPr>
              <a:t>Medication: Diuretics</a:t>
            </a:r>
            <a:r>
              <a:rPr sz="3200" spc="-10" dirty="0">
                <a:latin typeface="Calibri"/>
                <a:cs typeface="Calibri"/>
              </a:rPr>
              <a:t>- </a:t>
            </a:r>
            <a:r>
              <a:rPr sz="3200" spc="-5" dirty="0">
                <a:latin typeface="Calibri"/>
                <a:cs typeface="Calibri"/>
              </a:rPr>
              <a:t>commonly used </a:t>
            </a:r>
            <a:r>
              <a:rPr sz="3200" spc="-45" dirty="0">
                <a:latin typeface="Calibri"/>
                <a:cs typeface="Calibri"/>
              </a:rPr>
              <a:t>to  </a:t>
            </a:r>
            <a:r>
              <a:rPr sz="3200" spc="-15" dirty="0">
                <a:latin typeface="Calibri"/>
                <a:cs typeface="Calibri"/>
              </a:rPr>
              <a:t>treat </a:t>
            </a:r>
            <a:r>
              <a:rPr sz="3200" spc="-5" dirty="0">
                <a:latin typeface="Calibri"/>
                <a:cs typeface="Calibri"/>
              </a:rPr>
              <a:t>fluid volume</a:t>
            </a:r>
            <a:r>
              <a:rPr sz="3200" spc="25" dirty="0">
                <a:latin typeface="Calibri"/>
                <a:cs typeface="Calibri"/>
              </a:rPr>
              <a:t> </a:t>
            </a:r>
            <a:r>
              <a:rPr sz="3200" spc="-20" dirty="0">
                <a:latin typeface="Calibri"/>
                <a:cs typeface="Calibri"/>
              </a:rPr>
              <a:t>excess.</a:t>
            </a:r>
            <a:endParaRPr sz="3200" dirty="0">
              <a:latin typeface="Calibri"/>
              <a:cs typeface="Calibri"/>
            </a:endParaRPr>
          </a:p>
          <a:p>
            <a:pPr marL="295910" marR="5080" indent="-283845">
              <a:spcBef>
                <a:spcPts val="600"/>
              </a:spcBef>
              <a:buClr>
                <a:srgbClr val="93C500"/>
              </a:buClr>
              <a:buSzPct val="79687"/>
              <a:buFont typeface="Arial"/>
              <a:buChar char="•"/>
              <a:tabLst>
                <a:tab pos="295910" algn="l"/>
                <a:tab pos="296545" algn="l"/>
                <a:tab pos="1745614" algn="l"/>
                <a:tab pos="3460115" algn="l"/>
                <a:tab pos="5333365" algn="l"/>
                <a:tab pos="6610984" algn="l"/>
              </a:tabLst>
            </a:pPr>
            <a:r>
              <a:rPr sz="3200" spc="-5" dirty="0">
                <a:latin typeface="Calibri"/>
                <a:cs typeface="Calibri"/>
              </a:rPr>
              <a:t>Th</a:t>
            </a:r>
            <a:r>
              <a:rPr sz="3200" spc="-30" dirty="0">
                <a:latin typeface="Calibri"/>
                <a:cs typeface="Calibri"/>
              </a:rPr>
              <a:t>e</a:t>
            </a:r>
            <a:r>
              <a:rPr sz="3200" dirty="0">
                <a:latin typeface="Calibri"/>
                <a:cs typeface="Calibri"/>
              </a:rPr>
              <a:t>y	in</a:t>
            </a:r>
            <a:r>
              <a:rPr sz="3200" spc="10" dirty="0">
                <a:latin typeface="Calibri"/>
                <a:cs typeface="Calibri"/>
              </a:rPr>
              <a:t>h</a:t>
            </a:r>
            <a:r>
              <a:rPr sz="3200" dirty="0">
                <a:latin typeface="Calibri"/>
                <a:cs typeface="Calibri"/>
              </a:rPr>
              <a:t>ibit	</a:t>
            </a:r>
            <a:r>
              <a:rPr sz="3200" spc="-5" dirty="0">
                <a:latin typeface="Calibri"/>
                <a:cs typeface="Calibri"/>
              </a:rPr>
              <a:t>sodi</a:t>
            </a:r>
            <a:r>
              <a:rPr sz="3200" spc="5" dirty="0">
                <a:latin typeface="Calibri"/>
                <a:cs typeface="Calibri"/>
              </a:rPr>
              <a:t>u</a:t>
            </a:r>
            <a:r>
              <a:rPr sz="3200" dirty="0">
                <a:latin typeface="Calibri"/>
                <a:cs typeface="Calibri"/>
              </a:rPr>
              <a:t>m	a</a:t>
            </a:r>
            <a:r>
              <a:rPr sz="3200" spc="5" dirty="0">
                <a:latin typeface="Calibri"/>
                <a:cs typeface="Calibri"/>
              </a:rPr>
              <a:t>n</a:t>
            </a:r>
            <a:r>
              <a:rPr sz="3200" dirty="0">
                <a:latin typeface="Calibri"/>
                <a:cs typeface="Calibri"/>
              </a:rPr>
              <a:t>d	</a:t>
            </a:r>
            <a:r>
              <a:rPr sz="3200" spc="-35" dirty="0">
                <a:latin typeface="Calibri"/>
                <a:cs typeface="Calibri"/>
              </a:rPr>
              <a:t>w</a:t>
            </a:r>
            <a:r>
              <a:rPr sz="3200" spc="-25" dirty="0">
                <a:latin typeface="Calibri"/>
                <a:cs typeface="Calibri"/>
              </a:rPr>
              <a:t>a</a:t>
            </a:r>
            <a:r>
              <a:rPr sz="3200" spc="-30" dirty="0">
                <a:latin typeface="Calibri"/>
                <a:cs typeface="Calibri"/>
              </a:rPr>
              <a:t>t</a:t>
            </a:r>
            <a:r>
              <a:rPr sz="3200" dirty="0">
                <a:latin typeface="Calibri"/>
                <a:cs typeface="Calibri"/>
              </a:rPr>
              <a:t>er  </a:t>
            </a:r>
            <a:r>
              <a:rPr sz="3200" spc="-10" dirty="0">
                <a:latin typeface="Calibri"/>
                <a:cs typeface="Calibri"/>
              </a:rPr>
              <a:t>reabsorption, </a:t>
            </a:r>
            <a:r>
              <a:rPr sz="3200" spc="-5" dirty="0">
                <a:latin typeface="Calibri"/>
                <a:cs typeface="Calibri"/>
              </a:rPr>
              <a:t>increasing urine</a:t>
            </a:r>
            <a:r>
              <a:rPr sz="3200" spc="20" dirty="0">
                <a:latin typeface="Calibri"/>
                <a:cs typeface="Calibri"/>
              </a:rPr>
              <a:t> </a:t>
            </a:r>
            <a:r>
              <a:rPr sz="3200" spc="-5" dirty="0">
                <a:latin typeface="Calibri"/>
                <a:cs typeface="Calibri"/>
              </a:rPr>
              <a:t>output.</a:t>
            </a:r>
            <a:endParaRPr sz="3200" dirty="0">
              <a:latin typeface="Calibri"/>
              <a:cs typeface="Calibri"/>
            </a:endParaRPr>
          </a:p>
          <a:p>
            <a:pPr>
              <a:spcBef>
                <a:spcPts val="40"/>
              </a:spcBef>
            </a:pPr>
            <a:endParaRPr sz="4350" dirty="0">
              <a:latin typeface="Times New Roman"/>
              <a:cs typeface="Times New Roman"/>
            </a:endParaRPr>
          </a:p>
          <a:p>
            <a:pPr marL="295910" indent="-283845">
              <a:buClr>
                <a:srgbClr val="93C500"/>
              </a:buClr>
              <a:buSzPct val="79687"/>
              <a:buFont typeface="Wingdings"/>
              <a:buChar char=""/>
              <a:tabLst>
                <a:tab pos="296545" algn="l"/>
              </a:tabLst>
            </a:pPr>
            <a:r>
              <a:rPr sz="3200" b="1" spc="-15" dirty="0">
                <a:latin typeface="Calibri"/>
                <a:cs typeface="Calibri"/>
              </a:rPr>
              <a:t>LOOP </a:t>
            </a:r>
            <a:r>
              <a:rPr sz="3200" b="1" spc="-5" dirty="0">
                <a:latin typeface="Calibri"/>
                <a:cs typeface="Calibri"/>
              </a:rPr>
              <a:t>DIURETICS: </a:t>
            </a:r>
            <a:r>
              <a:rPr sz="3200" spc="-10" dirty="0">
                <a:latin typeface="Calibri"/>
                <a:cs typeface="Calibri"/>
              </a:rPr>
              <a:t>Furosemide</a:t>
            </a:r>
            <a:r>
              <a:rPr sz="3200" dirty="0">
                <a:latin typeface="Calibri"/>
                <a:cs typeface="Calibri"/>
              </a:rPr>
              <a:t> [Lasix].</a:t>
            </a:r>
          </a:p>
          <a:p>
            <a:pPr marL="295910" marR="6985" indent="-283845">
              <a:spcBef>
                <a:spcPts val="600"/>
              </a:spcBef>
              <a:buClr>
                <a:srgbClr val="93C500"/>
              </a:buClr>
              <a:buSzPct val="79687"/>
              <a:buFont typeface="Wingdings"/>
              <a:buChar char=""/>
              <a:tabLst>
                <a:tab pos="296545" algn="l"/>
                <a:tab pos="2101850" algn="l"/>
                <a:tab pos="3042285" algn="l"/>
                <a:tab pos="5166995" algn="l"/>
              </a:tabLst>
            </a:pPr>
            <a:r>
              <a:rPr sz="3200" b="1" spc="-5" dirty="0">
                <a:latin typeface="Calibri"/>
                <a:cs typeface="Calibri"/>
              </a:rPr>
              <a:t>THIAZIDE	</a:t>
            </a:r>
            <a:r>
              <a:rPr sz="3200" b="1" dirty="0">
                <a:latin typeface="Calibri"/>
                <a:cs typeface="Calibri"/>
              </a:rPr>
              <a:t>LIKE	</a:t>
            </a:r>
            <a:r>
              <a:rPr sz="3200" b="1" spc="-5" dirty="0">
                <a:latin typeface="Calibri"/>
                <a:cs typeface="Calibri"/>
              </a:rPr>
              <a:t>DIURETICS:	</a:t>
            </a:r>
            <a:r>
              <a:rPr sz="3200" spc="-10" dirty="0">
                <a:latin typeface="Calibri"/>
                <a:cs typeface="Calibri"/>
              </a:rPr>
              <a:t>Chlorothiazide  </a:t>
            </a:r>
            <a:r>
              <a:rPr sz="3200" spc="-5" dirty="0">
                <a:latin typeface="Calibri"/>
                <a:cs typeface="Calibri"/>
              </a:rPr>
              <a:t>[Diuril].</a:t>
            </a:r>
            <a:endParaRPr sz="3200" dirty="0">
              <a:latin typeface="Calibri"/>
              <a:cs typeface="Calibri"/>
            </a:endParaRPr>
          </a:p>
          <a:p>
            <a:pPr marL="295910" indent="-283845">
              <a:spcBef>
                <a:spcPts val="605"/>
              </a:spcBef>
              <a:buClr>
                <a:srgbClr val="93C500"/>
              </a:buClr>
              <a:buSzPct val="79687"/>
              <a:buFont typeface="Wingdings"/>
              <a:buChar char=""/>
              <a:tabLst>
                <a:tab pos="296545" algn="l"/>
              </a:tabLst>
            </a:pPr>
            <a:r>
              <a:rPr sz="3200" b="1" spc="-40" dirty="0">
                <a:latin typeface="Calibri"/>
                <a:cs typeface="Calibri"/>
              </a:rPr>
              <a:t>POTASSIUM </a:t>
            </a:r>
            <a:r>
              <a:rPr sz="3200" b="1" spc="-30" dirty="0">
                <a:latin typeface="Calibri"/>
                <a:cs typeface="Calibri"/>
              </a:rPr>
              <a:t>SPARING</a:t>
            </a:r>
            <a:r>
              <a:rPr sz="3200" b="1" spc="10" dirty="0">
                <a:latin typeface="Calibri"/>
                <a:cs typeface="Calibri"/>
              </a:rPr>
              <a:t> </a:t>
            </a:r>
            <a:r>
              <a:rPr sz="3200" b="1" spc="-5" dirty="0" smtClean="0">
                <a:latin typeface="Calibri"/>
                <a:cs typeface="Calibri"/>
              </a:rPr>
              <a:t>DIURETICS:</a:t>
            </a:r>
            <a:r>
              <a:rPr lang="en-US" sz="3200" dirty="0">
                <a:latin typeface="Calibri"/>
                <a:cs typeface="Calibri"/>
              </a:rPr>
              <a:t> </a:t>
            </a:r>
            <a:r>
              <a:rPr sz="3200" spc="-10" dirty="0" smtClean="0">
                <a:latin typeface="Calibri"/>
                <a:cs typeface="Calibri"/>
              </a:rPr>
              <a:t>Spironolactone</a:t>
            </a:r>
            <a:r>
              <a:rPr sz="3200" spc="20" dirty="0" smtClean="0">
                <a:latin typeface="Calibri"/>
                <a:cs typeface="Calibri"/>
              </a:rPr>
              <a:t> </a:t>
            </a:r>
            <a:r>
              <a:rPr sz="3200" spc="-10" dirty="0">
                <a:latin typeface="Calibri"/>
                <a:cs typeface="Calibri"/>
              </a:rPr>
              <a:t>[Aldactone]</a:t>
            </a:r>
            <a:endParaRPr sz="3200" dirty="0">
              <a:latin typeface="Calibri"/>
              <a:cs typeface="Calibri"/>
            </a:endParaRPr>
          </a:p>
        </p:txBody>
      </p:sp>
    </p:spTree>
    <p:extLst>
      <p:ext uri="{BB962C8B-B14F-4D97-AF65-F5344CB8AC3E}">
        <p14:creationId xmlns:p14="http://schemas.microsoft.com/office/powerpoint/2010/main" val="35340006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459737" y="0"/>
            <a:ext cx="155447"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575560" y="0"/>
            <a:ext cx="0" cy="6858000"/>
          </a:xfrm>
          <a:custGeom>
            <a:avLst/>
            <a:gdLst/>
            <a:ahLst/>
            <a:cxnLst/>
            <a:rect l="l" t="t" r="r" b="b"/>
            <a:pathLst>
              <a:path h="6858000">
                <a:moveTo>
                  <a:pt x="0" y="0"/>
                </a:moveTo>
                <a:lnTo>
                  <a:pt x="0" y="6858000"/>
                </a:lnTo>
              </a:path>
            </a:pathLst>
          </a:custGeom>
          <a:ln w="73152">
            <a:solidFill>
              <a:srgbClr val="FFFFFF"/>
            </a:solidFill>
          </a:ln>
        </p:spPr>
        <p:txBody>
          <a:bodyPr wrap="square" lIns="0" tIns="0" rIns="0" bIns="0" rtlCol="0"/>
          <a:lstStyle/>
          <a:p>
            <a:endParaRPr/>
          </a:p>
        </p:txBody>
      </p:sp>
      <p:sp>
        <p:nvSpPr>
          <p:cNvPr id="4" name="object 4"/>
          <p:cNvSpPr txBox="1"/>
          <p:nvPr/>
        </p:nvSpPr>
        <p:spPr>
          <a:xfrm>
            <a:off x="457200" y="228600"/>
            <a:ext cx="11506200" cy="5961247"/>
          </a:xfrm>
          <a:prstGeom prst="rect">
            <a:avLst/>
          </a:prstGeom>
        </p:spPr>
        <p:txBody>
          <a:bodyPr vert="horz" wrap="square" lIns="0" tIns="13335" rIns="0" bIns="0" rtlCol="0">
            <a:spAutoFit/>
          </a:bodyPr>
          <a:lstStyle/>
          <a:p>
            <a:pPr marL="12700">
              <a:spcBef>
                <a:spcPts val="105"/>
              </a:spcBef>
              <a:tabLst>
                <a:tab pos="527685" algn="l"/>
              </a:tabLst>
            </a:pPr>
            <a:r>
              <a:rPr sz="2550" b="1" dirty="0">
                <a:solidFill>
                  <a:srgbClr val="93C500"/>
                </a:solidFill>
                <a:latin typeface="Calibri"/>
                <a:cs typeface="Calibri"/>
              </a:rPr>
              <a:t>2.	</a:t>
            </a:r>
            <a:r>
              <a:rPr sz="3200" b="1" dirty="0">
                <a:latin typeface="Calibri"/>
                <a:cs typeface="Calibri"/>
              </a:rPr>
              <a:t>Fluid</a:t>
            </a:r>
            <a:r>
              <a:rPr sz="3200" b="1" spc="-20" dirty="0">
                <a:latin typeface="Calibri"/>
                <a:cs typeface="Calibri"/>
              </a:rPr>
              <a:t> </a:t>
            </a:r>
            <a:r>
              <a:rPr sz="3200" b="1" spc="-10" dirty="0">
                <a:latin typeface="Calibri"/>
                <a:cs typeface="Calibri"/>
              </a:rPr>
              <a:t>Management</a:t>
            </a:r>
            <a:r>
              <a:rPr sz="3200" b="1" spc="-10" dirty="0" smtClean="0">
                <a:latin typeface="Calibri"/>
                <a:cs typeface="Calibri"/>
              </a:rPr>
              <a:t>:</a:t>
            </a:r>
            <a:endParaRPr sz="4350" dirty="0">
              <a:latin typeface="Times New Roman"/>
              <a:cs typeface="Times New Roman"/>
            </a:endParaRPr>
          </a:p>
          <a:p>
            <a:pPr marL="295910" marR="910590" indent="-283845">
              <a:buClr>
                <a:srgbClr val="93C500"/>
              </a:buClr>
              <a:buSzPct val="79687"/>
              <a:buFont typeface="Wingdings 2"/>
              <a:buChar char=""/>
              <a:tabLst>
                <a:tab pos="296545" algn="l"/>
              </a:tabLst>
            </a:pPr>
            <a:r>
              <a:rPr sz="3200" spc="-5" dirty="0">
                <a:latin typeface="Calibri"/>
                <a:cs typeface="Calibri"/>
              </a:rPr>
              <a:t>Fluid </a:t>
            </a:r>
            <a:r>
              <a:rPr sz="3200" spc="-35" dirty="0">
                <a:latin typeface="Calibri"/>
                <a:cs typeface="Calibri"/>
              </a:rPr>
              <a:t>intake </a:t>
            </a:r>
            <a:r>
              <a:rPr sz="3200" spc="-20" dirty="0">
                <a:latin typeface="Calibri"/>
                <a:cs typeface="Calibri"/>
              </a:rPr>
              <a:t>may </a:t>
            </a:r>
            <a:r>
              <a:rPr sz="3200" dirty="0">
                <a:latin typeface="Calibri"/>
                <a:cs typeface="Calibri"/>
              </a:rPr>
              <a:t>be </a:t>
            </a:r>
            <a:r>
              <a:rPr sz="3200" spc="-15" dirty="0">
                <a:latin typeface="Calibri"/>
                <a:cs typeface="Calibri"/>
              </a:rPr>
              <a:t>restricted </a:t>
            </a:r>
            <a:r>
              <a:rPr sz="3200" spc="-25" dirty="0">
                <a:latin typeface="Calibri"/>
                <a:cs typeface="Calibri"/>
              </a:rPr>
              <a:t>to </a:t>
            </a:r>
            <a:r>
              <a:rPr sz="3200" spc="-5" dirty="0">
                <a:latin typeface="Calibri"/>
                <a:cs typeface="Calibri"/>
              </a:rPr>
              <a:t>client  </a:t>
            </a:r>
            <a:r>
              <a:rPr sz="3200" spc="-10" dirty="0">
                <a:latin typeface="Calibri"/>
                <a:cs typeface="Calibri"/>
              </a:rPr>
              <a:t>having </a:t>
            </a:r>
            <a:r>
              <a:rPr sz="3200" spc="-5" dirty="0">
                <a:latin typeface="Calibri"/>
                <a:cs typeface="Calibri"/>
              </a:rPr>
              <a:t>fluid volume</a:t>
            </a:r>
            <a:r>
              <a:rPr sz="3200" spc="45" dirty="0">
                <a:latin typeface="Calibri"/>
                <a:cs typeface="Calibri"/>
              </a:rPr>
              <a:t> </a:t>
            </a:r>
            <a:r>
              <a:rPr sz="3200" spc="-20" dirty="0">
                <a:latin typeface="Calibri"/>
                <a:cs typeface="Calibri"/>
              </a:rPr>
              <a:t>excess</a:t>
            </a:r>
            <a:r>
              <a:rPr sz="3200" spc="-20" dirty="0" smtClean="0">
                <a:latin typeface="Calibri"/>
                <a:cs typeface="Calibri"/>
              </a:rPr>
              <a:t>.</a:t>
            </a:r>
            <a:endParaRPr lang="en-US" sz="3200" spc="-20" dirty="0" smtClean="0">
              <a:latin typeface="Calibri"/>
              <a:cs typeface="Calibri"/>
            </a:endParaRPr>
          </a:p>
          <a:p>
            <a:pPr marL="295910" marR="910590" indent="-283845">
              <a:buClr>
                <a:srgbClr val="93C500"/>
              </a:buClr>
              <a:buSzPct val="79687"/>
              <a:buFont typeface="Wingdings 2"/>
              <a:buChar char=""/>
              <a:tabLst>
                <a:tab pos="296545" algn="l"/>
              </a:tabLst>
            </a:pPr>
            <a:endParaRPr lang="en-US" sz="3200" spc="-20" dirty="0">
              <a:latin typeface="Calibri"/>
              <a:cs typeface="Calibri"/>
            </a:endParaRPr>
          </a:p>
          <a:p>
            <a:pPr marL="12700" marR="5080" algn="just">
              <a:spcBef>
                <a:spcPts val="105"/>
              </a:spcBef>
            </a:pPr>
            <a:r>
              <a:rPr lang="en-US" sz="2550" dirty="0">
                <a:solidFill>
                  <a:srgbClr val="93C500"/>
                </a:solidFill>
              </a:rPr>
              <a:t>3</a:t>
            </a:r>
            <a:r>
              <a:rPr lang="en-US" sz="2550" b="1" dirty="0">
                <a:solidFill>
                  <a:srgbClr val="93C500"/>
                </a:solidFill>
              </a:rPr>
              <a:t>.	</a:t>
            </a:r>
            <a:r>
              <a:rPr lang="en-US" sz="3200" b="1" spc="-10" dirty="0">
                <a:solidFill>
                  <a:srgbClr val="000000"/>
                </a:solidFill>
              </a:rPr>
              <a:t>Dietary</a:t>
            </a:r>
            <a:r>
              <a:rPr lang="en-US" sz="3200" b="1" spc="-70" dirty="0">
                <a:solidFill>
                  <a:srgbClr val="000000"/>
                </a:solidFill>
              </a:rPr>
              <a:t> </a:t>
            </a:r>
            <a:r>
              <a:rPr lang="en-US" sz="3200" b="1" spc="-10" dirty="0">
                <a:solidFill>
                  <a:srgbClr val="000000"/>
                </a:solidFill>
              </a:rPr>
              <a:t>management:</a:t>
            </a:r>
            <a:endParaRPr lang="en-US" sz="3200" b="1" spc="-5" dirty="0">
              <a:cs typeface="Calibri"/>
            </a:endParaRPr>
          </a:p>
          <a:p>
            <a:pPr marL="12700" marR="5080" algn="just">
              <a:spcBef>
                <a:spcPts val="105"/>
              </a:spcBef>
            </a:pPr>
            <a:r>
              <a:rPr lang="en-US" sz="3200" spc="-5" dirty="0">
                <a:cs typeface="Calibri"/>
              </a:rPr>
              <a:t>Because sodium </a:t>
            </a:r>
            <a:r>
              <a:rPr lang="en-US" sz="3200" spc="-15" dirty="0">
                <a:cs typeface="Calibri"/>
              </a:rPr>
              <a:t>retention </a:t>
            </a:r>
            <a:r>
              <a:rPr lang="en-US" sz="3200" spc="-10" dirty="0">
                <a:cs typeface="Calibri"/>
              </a:rPr>
              <a:t>is </a:t>
            </a:r>
            <a:r>
              <a:rPr lang="en-US" sz="3200" dirty="0">
                <a:cs typeface="Calibri"/>
              </a:rPr>
              <a:t>a </a:t>
            </a:r>
            <a:r>
              <a:rPr lang="en-US" sz="3200" spc="-5" dirty="0">
                <a:cs typeface="Calibri"/>
              </a:rPr>
              <a:t>primary cause  </a:t>
            </a:r>
            <a:r>
              <a:rPr lang="en-US" sz="3200" dirty="0">
                <a:cs typeface="Calibri"/>
              </a:rPr>
              <a:t>of </a:t>
            </a:r>
            <a:r>
              <a:rPr lang="en-US" sz="3200" spc="-5" dirty="0">
                <a:cs typeface="Calibri"/>
              </a:rPr>
              <a:t>fluid volume </a:t>
            </a:r>
            <a:r>
              <a:rPr lang="en-US" sz="3200" spc="-20" dirty="0">
                <a:cs typeface="Calibri"/>
              </a:rPr>
              <a:t>excess, </a:t>
            </a:r>
            <a:r>
              <a:rPr lang="en-US" sz="3200" spc="-5" dirty="0">
                <a:cs typeface="Calibri"/>
              </a:rPr>
              <a:t>so </a:t>
            </a:r>
            <a:r>
              <a:rPr lang="en-US" sz="3200" b="1" dirty="0">
                <a:cs typeface="Calibri"/>
              </a:rPr>
              <a:t>sodium </a:t>
            </a:r>
            <a:r>
              <a:rPr lang="en-US" sz="3200" b="1" spc="-10" dirty="0">
                <a:cs typeface="Calibri"/>
              </a:rPr>
              <a:t>restriction  diet </a:t>
            </a:r>
            <a:r>
              <a:rPr lang="en-US" sz="3200" dirty="0">
                <a:cs typeface="Calibri"/>
              </a:rPr>
              <a:t>is </a:t>
            </a:r>
            <a:r>
              <a:rPr lang="en-US" sz="3200" spc="-10" dirty="0">
                <a:cs typeface="Calibri"/>
              </a:rPr>
              <a:t>often</a:t>
            </a:r>
            <a:r>
              <a:rPr lang="en-US" sz="3200" spc="-5" dirty="0">
                <a:cs typeface="Calibri"/>
              </a:rPr>
              <a:t> </a:t>
            </a:r>
            <a:r>
              <a:rPr lang="en-US" sz="3200" spc="-10" dirty="0">
                <a:cs typeface="Calibri"/>
              </a:rPr>
              <a:t>prescribed</a:t>
            </a:r>
            <a:r>
              <a:rPr lang="en-US" sz="3200" spc="-10" dirty="0" smtClean="0">
                <a:cs typeface="Calibri"/>
              </a:rPr>
              <a:t>.</a:t>
            </a:r>
          </a:p>
          <a:p>
            <a:pPr marL="12700" marR="5080" algn="just">
              <a:spcBef>
                <a:spcPts val="105"/>
              </a:spcBef>
            </a:pPr>
            <a:endParaRPr lang="en-US" sz="3200" spc="-10" dirty="0">
              <a:cs typeface="Calibri"/>
            </a:endParaRPr>
          </a:p>
          <a:p>
            <a:pPr marL="295910" indent="-283845">
              <a:buClr>
                <a:srgbClr val="93C500"/>
              </a:buClr>
              <a:buSzPct val="80000"/>
              <a:buFont typeface="Wingdings 2"/>
              <a:buChar char=""/>
              <a:tabLst>
                <a:tab pos="296545" algn="l"/>
              </a:tabLst>
            </a:pPr>
            <a:r>
              <a:rPr lang="en-US" sz="3200" spc="-5" dirty="0">
                <a:cs typeface="Calibri"/>
              </a:rPr>
              <a:t>Check- </a:t>
            </a:r>
            <a:r>
              <a:rPr lang="en-US" sz="3200" spc="-30" dirty="0">
                <a:cs typeface="Calibri"/>
              </a:rPr>
              <a:t>Reflexes </a:t>
            </a:r>
            <a:r>
              <a:rPr lang="en-US" sz="3200" dirty="0">
                <a:cs typeface="Calibri"/>
              </a:rPr>
              <a:t>and </a:t>
            </a:r>
            <a:r>
              <a:rPr lang="en-US" sz="3200" spc="-5" dirty="0">
                <a:cs typeface="Calibri"/>
              </a:rPr>
              <a:t>pupillary</a:t>
            </a:r>
            <a:r>
              <a:rPr lang="en-US" sz="3200" spc="-10" dirty="0">
                <a:cs typeface="Calibri"/>
              </a:rPr>
              <a:t> response</a:t>
            </a:r>
            <a:r>
              <a:rPr lang="en-US" sz="3200" spc="-10" dirty="0" smtClean="0">
                <a:cs typeface="Calibri"/>
              </a:rPr>
              <a:t>.</a:t>
            </a:r>
            <a:endParaRPr lang="en-US" sz="3200" dirty="0">
              <a:latin typeface="Times New Roman"/>
              <a:cs typeface="Times New Roman"/>
            </a:endParaRPr>
          </a:p>
          <a:p>
            <a:pPr marL="295910" indent="-283845">
              <a:buClr>
                <a:srgbClr val="93C500"/>
              </a:buClr>
              <a:buSzPct val="80000"/>
              <a:buFont typeface="Wingdings 2"/>
              <a:buChar char=""/>
              <a:tabLst>
                <a:tab pos="296545" algn="l"/>
              </a:tabLst>
            </a:pPr>
            <a:r>
              <a:rPr lang="en-US" sz="3200" spc="-5" dirty="0">
                <a:cs typeface="Calibri"/>
              </a:rPr>
              <a:t>Monitor </a:t>
            </a:r>
            <a:r>
              <a:rPr lang="en-US" sz="3200" dirty="0">
                <a:cs typeface="Calibri"/>
              </a:rPr>
              <a:t>I/V </a:t>
            </a:r>
            <a:r>
              <a:rPr lang="en-US" sz="3200" spc="-15" dirty="0">
                <a:cs typeface="Calibri"/>
              </a:rPr>
              <a:t>therapy </a:t>
            </a:r>
            <a:r>
              <a:rPr lang="en-US" sz="3200" spc="-35" dirty="0">
                <a:cs typeface="Calibri"/>
              </a:rPr>
              <a:t>hourly</a:t>
            </a:r>
            <a:r>
              <a:rPr lang="en-US" sz="3200" spc="-35" dirty="0" smtClean="0">
                <a:cs typeface="Calibri"/>
              </a:rPr>
              <a:t>.</a:t>
            </a:r>
          </a:p>
          <a:p>
            <a:pPr marL="295910" indent="-283845">
              <a:buClr>
                <a:srgbClr val="93C500"/>
              </a:buClr>
              <a:buSzPct val="79687"/>
              <a:buFont typeface="Wingdings 2"/>
              <a:buChar char=""/>
              <a:tabLst>
                <a:tab pos="296545" algn="l"/>
              </a:tabLst>
            </a:pPr>
            <a:r>
              <a:rPr lang="en-US" sz="3200" spc="-5" dirty="0">
                <a:cs typeface="Calibri"/>
              </a:rPr>
              <a:t>Check </a:t>
            </a:r>
            <a:r>
              <a:rPr lang="en-US" sz="3200" spc="-10" dirty="0">
                <a:cs typeface="Calibri"/>
              </a:rPr>
              <a:t>weight </a:t>
            </a:r>
            <a:r>
              <a:rPr lang="en-US" sz="3200" spc="-40" dirty="0">
                <a:cs typeface="Calibri"/>
              </a:rPr>
              <a:t>daily.</a:t>
            </a:r>
            <a:endParaRPr lang="en-US" sz="4350" dirty="0">
              <a:latin typeface="Times New Roman"/>
              <a:cs typeface="Times New Roman"/>
            </a:endParaRPr>
          </a:p>
          <a:p>
            <a:pPr marL="295910" marR="5080" indent="-283845">
              <a:buClr>
                <a:srgbClr val="93C500"/>
              </a:buClr>
              <a:buSzPct val="79687"/>
              <a:buFont typeface="Wingdings 2"/>
              <a:buChar char=""/>
              <a:tabLst>
                <a:tab pos="296545" algn="l"/>
                <a:tab pos="1655445" algn="l"/>
                <a:tab pos="3716020" algn="l"/>
                <a:tab pos="4277360" algn="l"/>
                <a:tab pos="5530215" algn="l"/>
                <a:tab pos="6907530" algn="l"/>
              </a:tabLst>
            </a:pPr>
            <a:r>
              <a:rPr lang="en-US" sz="3200" spc="-5" dirty="0">
                <a:cs typeface="Calibri"/>
              </a:rPr>
              <a:t>S</a:t>
            </a:r>
            <a:r>
              <a:rPr lang="en-US" sz="3200" spc="-20" dirty="0">
                <a:cs typeface="Calibri"/>
              </a:rPr>
              <a:t>a</a:t>
            </a:r>
            <a:r>
              <a:rPr lang="en-US" sz="3200" spc="-95" dirty="0">
                <a:cs typeface="Calibri"/>
              </a:rPr>
              <a:t>f</a:t>
            </a:r>
            <a:r>
              <a:rPr lang="en-US" sz="3200" spc="-15" dirty="0">
                <a:cs typeface="Calibri"/>
              </a:rPr>
              <a:t>e</a:t>
            </a:r>
            <a:r>
              <a:rPr lang="en-US" sz="3200" dirty="0">
                <a:cs typeface="Calibri"/>
              </a:rPr>
              <a:t>ty	measu</a:t>
            </a:r>
            <a:r>
              <a:rPr lang="en-US" sz="3200" spc="-50" dirty="0">
                <a:cs typeface="Calibri"/>
              </a:rPr>
              <a:t>r</a:t>
            </a:r>
            <a:r>
              <a:rPr lang="en-US" sz="3200" spc="-15" dirty="0">
                <a:cs typeface="Calibri"/>
              </a:rPr>
              <a:t>e</a:t>
            </a:r>
            <a:r>
              <a:rPr lang="en-US" sz="3200" spc="-5" dirty="0">
                <a:cs typeface="Calibri"/>
              </a:rPr>
              <a:t>s</a:t>
            </a:r>
            <a:r>
              <a:rPr lang="en-US" sz="3200" dirty="0">
                <a:cs typeface="Calibri"/>
              </a:rPr>
              <a:t>-	</a:t>
            </a:r>
            <a:r>
              <a:rPr lang="en-US" sz="3200" spc="-5" dirty="0">
                <a:cs typeface="Calibri"/>
              </a:rPr>
              <a:t>i</a:t>
            </a:r>
            <a:r>
              <a:rPr lang="en-US" sz="3200" dirty="0">
                <a:cs typeface="Calibri"/>
              </a:rPr>
              <a:t>f	clie</a:t>
            </a:r>
            <a:r>
              <a:rPr lang="en-US" sz="3200" spc="-25" dirty="0">
                <a:cs typeface="Calibri"/>
              </a:rPr>
              <a:t>n</a:t>
            </a:r>
            <a:r>
              <a:rPr lang="en-US" sz="3200" dirty="0">
                <a:cs typeface="Calibri"/>
              </a:rPr>
              <a:t>t	</a:t>
            </a:r>
            <a:r>
              <a:rPr lang="en-US" sz="3200" spc="-5" dirty="0">
                <a:cs typeface="Calibri"/>
              </a:rPr>
              <a:t>sho</a:t>
            </a:r>
            <a:r>
              <a:rPr lang="en-US" sz="3200" spc="-30" dirty="0">
                <a:cs typeface="Calibri"/>
              </a:rPr>
              <a:t>w</a:t>
            </a:r>
            <a:r>
              <a:rPr lang="en-US" sz="3200" dirty="0">
                <a:cs typeface="Calibri"/>
              </a:rPr>
              <a:t>s	</a:t>
            </a:r>
            <a:r>
              <a:rPr lang="en-US" sz="3200" spc="-5" dirty="0">
                <a:cs typeface="Calibri"/>
              </a:rPr>
              <a:t>beh</a:t>
            </a:r>
            <a:r>
              <a:rPr lang="en-US" sz="3200" spc="-55" dirty="0">
                <a:cs typeface="Calibri"/>
              </a:rPr>
              <a:t>a</a:t>
            </a:r>
            <a:r>
              <a:rPr lang="en-US" sz="3200" dirty="0">
                <a:cs typeface="Calibri"/>
              </a:rPr>
              <a:t>vio</a:t>
            </a:r>
            <a:r>
              <a:rPr lang="en-US" sz="3200" spc="-60" dirty="0">
                <a:cs typeface="Calibri"/>
              </a:rPr>
              <a:t>r</a:t>
            </a:r>
            <a:r>
              <a:rPr lang="en-US" sz="3200" dirty="0">
                <a:cs typeface="Calibri"/>
              </a:rPr>
              <a:t>al  </a:t>
            </a:r>
            <a:r>
              <a:rPr lang="en-US" sz="3200" spc="-5" dirty="0">
                <a:cs typeface="Calibri"/>
              </a:rPr>
              <a:t>changes</a:t>
            </a:r>
            <a:r>
              <a:rPr lang="en-US" sz="3200" spc="-5" dirty="0" smtClean="0">
                <a:cs typeface="Calibri"/>
              </a:rPr>
              <a:t>.</a:t>
            </a:r>
            <a:endParaRPr lang="en-US" sz="3200" dirty="0">
              <a:cs typeface="Calibri"/>
            </a:endParaRPr>
          </a:p>
        </p:txBody>
      </p:sp>
    </p:spTree>
    <p:extLst>
      <p:ext uri="{BB962C8B-B14F-4D97-AF65-F5344CB8AC3E}">
        <p14:creationId xmlns:p14="http://schemas.microsoft.com/office/powerpoint/2010/main" val="328711264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12137" y="0"/>
            <a:ext cx="8056245" cy="6858000"/>
          </a:xfrm>
          <a:custGeom>
            <a:avLst/>
            <a:gdLst/>
            <a:ahLst/>
            <a:cxnLst/>
            <a:rect l="l" t="t" r="r" b="b"/>
            <a:pathLst>
              <a:path w="8056245" h="6858000">
                <a:moveTo>
                  <a:pt x="0" y="6858000"/>
                </a:moveTo>
                <a:lnTo>
                  <a:pt x="8055863" y="6858000"/>
                </a:lnTo>
                <a:lnTo>
                  <a:pt x="8055863" y="0"/>
                </a:lnTo>
                <a:lnTo>
                  <a:pt x="0" y="0"/>
                </a:lnTo>
                <a:lnTo>
                  <a:pt x="0" y="6858000"/>
                </a:lnTo>
                <a:close/>
              </a:path>
            </a:pathLst>
          </a:custGeom>
          <a:solidFill>
            <a:srgbClr val="FFFFFF"/>
          </a:solidFill>
        </p:spPr>
        <p:txBody>
          <a:bodyPr wrap="square" lIns="0" tIns="0" rIns="0" bIns="0" rtlCol="0"/>
          <a:lstStyle/>
          <a:p>
            <a:endParaRPr/>
          </a:p>
        </p:txBody>
      </p:sp>
      <p:sp>
        <p:nvSpPr>
          <p:cNvPr id="3" name="object 3"/>
          <p:cNvSpPr/>
          <p:nvPr/>
        </p:nvSpPr>
        <p:spPr>
          <a:xfrm>
            <a:off x="2459737" y="0"/>
            <a:ext cx="155447"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5560" y="0"/>
            <a:ext cx="0" cy="6858000"/>
          </a:xfrm>
          <a:custGeom>
            <a:avLst/>
            <a:gdLst/>
            <a:ahLst/>
            <a:cxnLst/>
            <a:rect l="l" t="t" r="r" b="b"/>
            <a:pathLst>
              <a:path h="6858000">
                <a:moveTo>
                  <a:pt x="0" y="0"/>
                </a:moveTo>
                <a:lnTo>
                  <a:pt x="0" y="6858000"/>
                </a:lnTo>
              </a:path>
            </a:pathLst>
          </a:custGeom>
          <a:ln w="73152">
            <a:solidFill>
              <a:srgbClr val="FFFFFF"/>
            </a:solidFill>
          </a:ln>
        </p:spPr>
        <p:txBody>
          <a:bodyPr wrap="square" lIns="0" tIns="0" rIns="0" bIns="0" rtlCol="0"/>
          <a:lstStyle/>
          <a:p>
            <a:endParaRPr/>
          </a:p>
        </p:txBody>
      </p:sp>
      <p:sp>
        <p:nvSpPr>
          <p:cNvPr id="5" name="object 5"/>
          <p:cNvSpPr/>
          <p:nvPr/>
        </p:nvSpPr>
        <p:spPr>
          <a:xfrm>
            <a:off x="2688336" y="338327"/>
            <a:ext cx="6333744" cy="1216152"/>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title"/>
          </p:nvPr>
        </p:nvSpPr>
        <p:spPr>
          <a:xfrm>
            <a:off x="3038603" y="471042"/>
            <a:ext cx="5631815" cy="680720"/>
          </a:xfrm>
          <a:prstGeom prst="rect">
            <a:avLst/>
          </a:prstGeom>
        </p:spPr>
        <p:txBody>
          <a:bodyPr vert="horz" wrap="square" lIns="0" tIns="12065" rIns="0" bIns="0" rtlCol="0">
            <a:spAutoFit/>
          </a:bodyPr>
          <a:lstStyle/>
          <a:p>
            <a:pPr marL="12700">
              <a:spcBef>
                <a:spcPts val="95"/>
              </a:spcBef>
            </a:pPr>
            <a:r>
              <a:rPr sz="4300" spc="-15" dirty="0">
                <a:latin typeface="Calibri"/>
                <a:cs typeface="Calibri"/>
              </a:rPr>
              <a:t>NURSING</a:t>
            </a:r>
            <a:r>
              <a:rPr sz="4300" spc="-40" dirty="0">
                <a:latin typeface="Calibri"/>
                <a:cs typeface="Calibri"/>
              </a:rPr>
              <a:t> </a:t>
            </a:r>
            <a:r>
              <a:rPr sz="4300" spc="-10" dirty="0">
                <a:latin typeface="Calibri"/>
                <a:cs typeface="Calibri"/>
              </a:rPr>
              <a:t>MANAGEMENT</a:t>
            </a:r>
            <a:endParaRPr sz="4300">
              <a:latin typeface="Calibri"/>
              <a:cs typeface="Calibri"/>
            </a:endParaRPr>
          </a:p>
        </p:txBody>
      </p:sp>
      <p:sp>
        <p:nvSpPr>
          <p:cNvPr id="7" name="object 7"/>
          <p:cNvSpPr txBox="1"/>
          <p:nvPr/>
        </p:nvSpPr>
        <p:spPr>
          <a:xfrm>
            <a:off x="381000" y="1554479"/>
            <a:ext cx="11049000" cy="2968120"/>
          </a:xfrm>
          <a:prstGeom prst="rect">
            <a:avLst/>
          </a:prstGeom>
        </p:spPr>
        <p:txBody>
          <a:bodyPr vert="horz" wrap="square" lIns="0" tIns="13335" rIns="0" bIns="0" rtlCol="0">
            <a:spAutoFit/>
          </a:bodyPr>
          <a:lstStyle/>
          <a:p>
            <a:pPr marL="378460" marR="6350" lvl="1" indent="-283845">
              <a:spcBef>
                <a:spcPts val="5"/>
              </a:spcBef>
              <a:buClr>
                <a:srgbClr val="93C500"/>
              </a:buClr>
              <a:buSzPct val="79687"/>
              <a:buFont typeface="Wingdings 2"/>
              <a:buChar char=""/>
              <a:tabLst>
                <a:tab pos="379095" algn="l"/>
                <a:tab pos="1646555" algn="l"/>
                <a:tab pos="2660015" algn="l"/>
                <a:tab pos="3674745" algn="l"/>
                <a:tab pos="4211955" algn="l"/>
                <a:tab pos="5756910" algn="l"/>
                <a:tab pos="7094220" algn="l"/>
              </a:tabLst>
            </a:pPr>
            <a:r>
              <a:rPr lang="en-US" sz="3200" b="1" dirty="0" smtClean="0">
                <a:latin typeface="Calibri"/>
                <a:cs typeface="Calibri"/>
              </a:rPr>
              <a:t>Assessment </a:t>
            </a:r>
          </a:p>
          <a:p>
            <a:pPr marL="378460" marR="6350" lvl="1" indent="-283845">
              <a:spcBef>
                <a:spcPts val="5"/>
              </a:spcBef>
              <a:buClr>
                <a:srgbClr val="93C500"/>
              </a:buClr>
              <a:buSzPct val="79687"/>
              <a:buFont typeface="Wingdings 2"/>
              <a:buChar char=""/>
              <a:tabLst>
                <a:tab pos="379095" algn="l"/>
                <a:tab pos="1646555" algn="l"/>
                <a:tab pos="2660015" algn="l"/>
                <a:tab pos="3674745" algn="l"/>
                <a:tab pos="4211955" algn="l"/>
                <a:tab pos="5756910" algn="l"/>
                <a:tab pos="7094220" algn="l"/>
              </a:tabLst>
            </a:pPr>
            <a:endParaRPr lang="en-US" sz="3200" b="1" dirty="0" smtClean="0">
              <a:latin typeface="Calibri"/>
              <a:cs typeface="Calibri"/>
            </a:endParaRPr>
          </a:p>
          <a:p>
            <a:pPr marL="378460" marR="6350" lvl="1" indent="-283845">
              <a:spcBef>
                <a:spcPts val="5"/>
              </a:spcBef>
              <a:buClr>
                <a:srgbClr val="93C500"/>
              </a:buClr>
              <a:buSzPct val="79687"/>
              <a:buFont typeface="Wingdings 2"/>
              <a:buChar char=""/>
              <a:tabLst>
                <a:tab pos="379095" algn="l"/>
                <a:tab pos="1646555" algn="l"/>
                <a:tab pos="2660015" algn="l"/>
                <a:tab pos="3674745" algn="l"/>
                <a:tab pos="4211955" algn="l"/>
                <a:tab pos="5756910" algn="l"/>
                <a:tab pos="7094220" algn="l"/>
              </a:tabLst>
            </a:pPr>
            <a:r>
              <a:rPr sz="3200" dirty="0" smtClean="0">
                <a:latin typeface="Calibri"/>
                <a:cs typeface="Calibri"/>
              </a:rPr>
              <a:t>A</a:t>
            </a:r>
            <a:r>
              <a:rPr sz="3200" spc="-15" dirty="0" smtClean="0">
                <a:latin typeface="Calibri"/>
                <a:cs typeface="Calibri"/>
              </a:rPr>
              <a:t>s</a:t>
            </a:r>
            <a:r>
              <a:rPr sz="3200" spc="-5" dirty="0" smtClean="0">
                <a:latin typeface="Calibri"/>
                <a:cs typeface="Calibri"/>
              </a:rPr>
              <a:t>ses</a:t>
            </a:r>
            <a:r>
              <a:rPr sz="3200" dirty="0" smtClean="0">
                <a:latin typeface="Calibri"/>
                <a:cs typeface="Calibri"/>
              </a:rPr>
              <a:t>s</a:t>
            </a:r>
            <a:r>
              <a:rPr sz="3200" dirty="0">
                <a:latin typeface="Calibri"/>
                <a:cs typeface="Calibri"/>
              </a:rPr>
              <a:t>	early	</a:t>
            </a:r>
            <a:r>
              <a:rPr sz="3200" spc="-5" dirty="0">
                <a:latin typeface="Calibri"/>
                <a:cs typeface="Calibri"/>
              </a:rPr>
              <a:t>sig</a:t>
            </a:r>
            <a:r>
              <a:rPr sz="3200" spc="10" dirty="0">
                <a:latin typeface="Calibri"/>
                <a:cs typeface="Calibri"/>
              </a:rPr>
              <a:t>n</a:t>
            </a:r>
            <a:r>
              <a:rPr sz="3200" dirty="0">
                <a:latin typeface="Calibri"/>
                <a:cs typeface="Calibri"/>
              </a:rPr>
              <a:t>s	of	ce</a:t>
            </a:r>
            <a:r>
              <a:rPr sz="3200" spc="-50" dirty="0">
                <a:latin typeface="Calibri"/>
                <a:cs typeface="Calibri"/>
              </a:rPr>
              <a:t>r</a:t>
            </a:r>
            <a:r>
              <a:rPr sz="3200" dirty="0">
                <a:latin typeface="Calibri"/>
                <a:cs typeface="Calibri"/>
              </a:rPr>
              <a:t>eb</a:t>
            </a:r>
            <a:r>
              <a:rPr sz="3200" spc="-65" dirty="0">
                <a:latin typeface="Calibri"/>
                <a:cs typeface="Calibri"/>
              </a:rPr>
              <a:t>r</a:t>
            </a:r>
            <a:r>
              <a:rPr sz="3200" dirty="0">
                <a:latin typeface="Calibri"/>
                <a:cs typeface="Calibri"/>
              </a:rPr>
              <a:t>al	e</a:t>
            </a:r>
            <a:r>
              <a:rPr sz="3200" spc="5" dirty="0">
                <a:latin typeface="Calibri"/>
                <a:cs typeface="Calibri"/>
              </a:rPr>
              <a:t>d</a:t>
            </a:r>
            <a:r>
              <a:rPr sz="3200" dirty="0">
                <a:latin typeface="Calibri"/>
                <a:cs typeface="Calibri"/>
              </a:rPr>
              <a:t>ema	</a:t>
            </a:r>
            <a:r>
              <a:rPr sz="3200" spc="5" dirty="0">
                <a:latin typeface="Calibri"/>
                <a:cs typeface="Calibri"/>
              </a:rPr>
              <a:t>a</a:t>
            </a:r>
            <a:r>
              <a:rPr sz="3200" spc="-5" dirty="0">
                <a:latin typeface="Calibri"/>
                <a:cs typeface="Calibri"/>
              </a:rPr>
              <a:t>nd  </a:t>
            </a:r>
            <a:r>
              <a:rPr sz="3200" spc="-5" dirty="0" smtClean="0">
                <a:latin typeface="Calibri"/>
                <a:cs typeface="Calibri"/>
              </a:rPr>
              <a:t>Inc</a:t>
            </a:r>
            <a:r>
              <a:rPr lang="en-US" sz="3200" spc="-5" dirty="0" smtClean="0">
                <a:latin typeface="Calibri"/>
                <a:cs typeface="Calibri"/>
              </a:rPr>
              <a:t>reased intracranial pressure</a:t>
            </a:r>
            <a:r>
              <a:rPr sz="3200" spc="-105" dirty="0" smtClean="0">
                <a:latin typeface="Calibri"/>
                <a:cs typeface="Calibri"/>
              </a:rPr>
              <a:t>.</a:t>
            </a:r>
            <a:endParaRPr sz="4350" dirty="0">
              <a:latin typeface="Times New Roman"/>
              <a:cs typeface="Times New Roman"/>
            </a:endParaRPr>
          </a:p>
          <a:p>
            <a:pPr marL="378460" marR="5080" lvl="1" indent="-283845">
              <a:spcBef>
                <a:spcPts val="5"/>
              </a:spcBef>
              <a:buClr>
                <a:srgbClr val="93C500"/>
              </a:buClr>
              <a:buSzPct val="79687"/>
              <a:buFont typeface="Wingdings 2"/>
              <a:buChar char=""/>
              <a:tabLst>
                <a:tab pos="379095" algn="l"/>
              </a:tabLst>
            </a:pPr>
            <a:r>
              <a:rPr sz="3200" spc="-5" dirty="0">
                <a:latin typeface="Calibri"/>
                <a:cs typeface="Calibri"/>
              </a:rPr>
              <a:t>Assess absence </a:t>
            </a:r>
            <a:r>
              <a:rPr sz="3200" dirty="0">
                <a:latin typeface="Calibri"/>
                <a:cs typeface="Calibri"/>
              </a:rPr>
              <a:t>of </a:t>
            </a:r>
            <a:r>
              <a:rPr sz="3200" spc="-15" dirty="0">
                <a:latin typeface="Calibri"/>
                <a:cs typeface="Calibri"/>
              </a:rPr>
              <a:t>thirst, </a:t>
            </a:r>
            <a:r>
              <a:rPr sz="3200" spc="-5" dirty="0" smtClean="0">
                <a:latin typeface="Calibri"/>
                <a:cs typeface="Calibri"/>
              </a:rPr>
              <a:t>Dec</a:t>
            </a:r>
            <a:r>
              <a:rPr lang="en-US" sz="3200" spc="-5" dirty="0" smtClean="0">
                <a:latin typeface="Calibri"/>
                <a:cs typeface="Calibri"/>
              </a:rPr>
              <a:t>reased</a:t>
            </a:r>
            <a:r>
              <a:rPr sz="3200" spc="-5" dirty="0" smtClean="0">
                <a:latin typeface="Calibri"/>
                <a:cs typeface="Calibri"/>
              </a:rPr>
              <a:t> </a:t>
            </a:r>
            <a:r>
              <a:rPr sz="3200" spc="-10" dirty="0">
                <a:latin typeface="Calibri"/>
                <a:cs typeface="Calibri"/>
              </a:rPr>
              <a:t>hematocrit, </a:t>
            </a:r>
            <a:r>
              <a:rPr sz="3200" dirty="0">
                <a:latin typeface="Calibri"/>
                <a:cs typeface="Calibri"/>
              </a:rPr>
              <a:t>&amp;  Serum </a:t>
            </a:r>
            <a:r>
              <a:rPr sz="3200" spc="-5" dirty="0">
                <a:latin typeface="Calibri"/>
                <a:cs typeface="Calibri"/>
              </a:rPr>
              <a:t>Sodium </a:t>
            </a:r>
            <a:r>
              <a:rPr lang="en-US" sz="3200" spc="-5" dirty="0" smtClean="0">
                <a:latin typeface="Calibri"/>
                <a:cs typeface="Calibri"/>
              </a:rPr>
              <a:t>levels</a:t>
            </a:r>
            <a:r>
              <a:rPr sz="3200" spc="-10" dirty="0" smtClean="0">
                <a:latin typeface="Calibri"/>
                <a:cs typeface="Calibri"/>
              </a:rPr>
              <a:t>.</a:t>
            </a:r>
            <a:endParaRPr sz="3200" dirty="0">
              <a:latin typeface="Calibri"/>
              <a:cs typeface="Calibri"/>
            </a:endParaRPr>
          </a:p>
        </p:txBody>
      </p:sp>
    </p:spTree>
    <p:extLst>
      <p:ext uri="{BB962C8B-B14F-4D97-AF65-F5344CB8AC3E}">
        <p14:creationId xmlns:p14="http://schemas.microsoft.com/office/powerpoint/2010/main" val="37379116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12137" y="0"/>
            <a:ext cx="8056245" cy="6858000"/>
          </a:xfrm>
          <a:custGeom>
            <a:avLst/>
            <a:gdLst/>
            <a:ahLst/>
            <a:cxnLst/>
            <a:rect l="l" t="t" r="r" b="b"/>
            <a:pathLst>
              <a:path w="8056245" h="6858000">
                <a:moveTo>
                  <a:pt x="0" y="6858000"/>
                </a:moveTo>
                <a:lnTo>
                  <a:pt x="8055863" y="6858000"/>
                </a:lnTo>
                <a:lnTo>
                  <a:pt x="8055863" y="0"/>
                </a:lnTo>
                <a:lnTo>
                  <a:pt x="0" y="0"/>
                </a:lnTo>
                <a:lnTo>
                  <a:pt x="0" y="6858000"/>
                </a:lnTo>
                <a:close/>
              </a:path>
            </a:pathLst>
          </a:custGeom>
          <a:solidFill>
            <a:srgbClr val="FFFFFF"/>
          </a:solidFill>
        </p:spPr>
        <p:txBody>
          <a:bodyPr wrap="square" lIns="0" tIns="0" rIns="0" bIns="0" rtlCol="0"/>
          <a:lstStyle/>
          <a:p>
            <a:endParaRPr/>
          </a:p>
        </p:txBody>
      </p:sp>
      <p:sp>
        <p:nvSpPr>
          <p:cNvPr id="3" name="object 3"/>
          <p:cNvSpPr/>
          <p:nvPr/>
        </p:nvSpPr>
        <p:spPr>
          <a:xfrm>
            <a:off x="2459737" y="0"/>
            <a:ext cx="155447"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5560" y="0"/>
            <a:ext cx="0" cy="6858000"/>
          </a:xfrm>
          <a:custGeom>
            <a:avLst/>
            <a:gdLst/>
            <a:ahLst/>
            <a:cxnLst/>
            <a:rect l="l" t="t" r="r" b="b"/>
            <a:pathLst>
              <a:path h="6858000">
                <a:moveTo>
                  <a:pt x="0" y="0"/>
                </a:moveTo>
                <a:lnTo>
                  <a:pt x="0" y="6858000"/>
                </a:lnTo>
              </a:path>
            </a:pathLst>
          </a:custGeom>
          <a:ln w="73152">
            <a:solidFill>
              <a:srgbClr val="FFFFFF"/>
            </a:solidFill>
          </a:ln>
        </p:spPr>
        <p:txBody>
          <a:bodyPr wrap="square" lIns="0" tIns="0" rIns="0" bIns="0" rtlCol="0"/>
          <a:lstStyle/>
          <a:p>
            <a:endParaRPr/>
          </a:p>
        </p:txBody>
      </p:sp>
      <p:sp>
        <p:nvSpPr>
          <p:cNvPr id="7" name="object 7"/>
          <p:cNvSpPr txBox="1">
            <a:spLocks noGrp="1"/>
          </p:cNvSpPr>
          <p:nvPr>
            <p:ph type="title"/>
          </p:nvPr>
        </p:nvSpPr>
        <p:spPr>
          <a:xfrm>
            <a:off x="2718613" y="236347"/>
            <a:ext cx="4944745" cy="620683"/>
          </a:xfrm>
          <a:prstGeom prst="rect">
            <a:avLst/>
          </a:prstGeom>
        </p:spPr>
        <p:txBody>
          <a:bodyPr vert="horz" wrap="square" lIns="0" tIns="12700" rIns="0" bIns="0" rtlCol="0">
            <a:spAutoFit/>
          </a:bodyPr>
          <a:lstStyle/>
          <a:p>
            <a:pPr marL="12700">
              <a:spcBef>
                <a:spcPts val="100"/>
              </a:spcBef>
            </a:pPr>
            <a:r>
              <a:rPr spc="-5" dirty="0"/>
              <a:t>NURSING</a:t>
            </a:r>
            <a:r>
              <a:rPr spc="-100" dirty="0"/>
              <a:t> </a:t>
            </a:r>
            <a:r>
              <a:rPr spc="-10" dirty="0"/>
              <a:t>DIAGNOSIS</a:t>
            </a:r>
          </a:p>
        </p:txBody>
      </p:sp>
      <p:sp>
        <p:nvSpPr>
          <p:cNvPr id="8" name="object 8"/>
          <p:cNvSpPr txBox="1"/>
          <p:nvPr/>
        </p:nvSpPr>
        <p:spPr>
          <a:xfrm>
            <a:off x="685800" y="1168124"/>
            <a:ext cx="10972800" cy="4521751"/>
          </a:xfrm>
          <a:prstGeom prst="rect">
            <a:avLst/>
          </a:prstGeom>
        </p:spPr>
        <p:txBody>
          <a:bodyPr vert="horz" wrap="square" lIns="0" tIns="12700" rIns="0" bIns="0" rtlCol="0">
            <a:spAutoFit/>
          </a:bodyPr>
          <a:lstStyle/>
          <a:p>
            <a:pPr marL="12700">
              <a:spcBef>
                <a:spcPts val="100"/>
              </a:spcBef>
              <a:tabLst>
                <a:tab pos="527685" algn="l"/>
              </a:tabLst>
            </a:pPr>
            <a:r>
              <a:rPr sz="2650" b="1" spc="-5" dirty="0">
                <a:solidFill>
                  <a:srgbClr val="93C500"/>
                </a:solidFill>
                <a:latin typeface="Calibri"/>
                <a:cs typeface="Calibri"/>
              </a:rPr>
              <a:t>1.	</a:t>
            </a:r>
            <a:r>
              <a:rPr sz="3300" b="1" spc="-20" dirty="0">
                <a:latin typeface="Calibri"/>
                <a:cs typeface="Calibri"/>
              </a:rPr>
              <a:t>Excess </a:t>
            </a:r>
            <a:r>
              <a:rPr sz="3300" b="1" spc="-5" dirty="0">
                <a:latin typeface="Calibri"/>
                <a:cs typeface="Calibri"/>
              </a:rPr>
              <a:t>fluid</a:t>
            </a:r>
            <a:r>
              <a:rPr sz="3300" b="1" spc="30" dirty="0">
                <a:latin typeface="Calibri"/>
                <a:cs typeface="Calibri"/>
              </a:rPr>
              <a:t> </a:t>
            </a:r>
            <a:r>
              <a:rPr sz="3300" b="1" spc="-5" dirty="0">
                <a:latin typeface="Calibri"/>
                <a:cs typeface="Calibri"/>
              </a:rPr>
              <a:t>volume:</a:t>
            </a:r>
            <a:endParaRPr sz="3300" dirty="0">
              <a:latin typeface="Calibri"/>
              <a:cs typeface="Calibri"/>
            </a:endParaRPr>
          </a:p>
          <a:p>
            <a:pPr>
              <a:spcBef>
                <a:spcPts val="40"/>
              </a:spcBef>
            </a:pPr>
            <a:endParaRPr sz="3250" dirty="0">
              <a:latin typeface="Times New Roman"/>
              <a:cs typeface="Times New Roman"/>
            </a:endParaRPr>
          </a:p>
          <a:p>
            <a:pPr marL="295910" marR="5080" indent="-283845">
              <a:lnSpc>
                <a:spcPts val="2880"/>
              </a:lnSpc>
              <a:buClr>
                <a:srgbClr val="93C500"/>
              </a:buClr>
              <a:buSzPct val="80000"/>
              <a:buFont typeface="Wingdings 2"/>
              <a:buChar char=""/>
              <a:tabLst>
                <a:tab pos="296545" algn="l"/>
                <a:tab pos="1585595" algn="l"/>
                <a:tab pos="2518410" algn="l"/>
                <a:tab pos="3660140" algn="l"/>
                <a:tab pos="4773930" algn="l"/>
                <a:tab pos="6247765" algn="l"/>
                <a:tab pos="7194550" algn="l"/>
              </a:tabLst>
            </a:pPr>
            <a:r>
              <a:rPr sz="3000" dirty="0">
                <a:latin typeface="Calibri"/>
                <a:cs typeface="Calibri"/>
              </a:rPr>
              <a:t>Assess	v</a:t>
            </a:r>
            <a:r>
              <a:rPr sz="3000" spc="-20" dirty="0">
                <a:latin typeface="Calibri"/>
                <a:cs typeface="Calibri"/>
              </a:rPr>
              <a:t>i</a:t>
            </a:r>
            <a:r>
              <a:rPr sz="3000" spc="-35" dirty="0">
                <a:latin typeface="Calibri"/>
                <a:cs typeface="Calibri"/>
              </a:rPr>
              <a:t>t</a:t>
            </a:r>
            <a:r>
              <a:rPr sz="3000" dirty="0">
                <a:latin typeface="Calibri"/>
                <a:cs typeface="Calibri"/>
              </a:rPr>
              <a:t>al	</a:t>
            </a:r>
            <a:r>
              <a:rPr sz="3000" spc="-5" dirty="0">
                <a:latin typeface="Calibri"/>
                <a:cs typeface="Calibri"/>
              </a:rPr>
              <a:t>signs</a:t>
            </a:r>
            <a:r>
              <a:rPr sz="3000" dirty="0">
                <a:latin typeface="Calibri"/>
                <a:cs typeface="Calibri"/>
              </a:rPr>
              <a:t>,	</a:t>
            </a:r>
            <a:r>
              <a:rPr sz="3000" spc="-5" dirty="0">
                <a:latin typeface="Calibri"/>
                <a:cs typeface="Calibri"/>
              </a:rPr>
              <a:t>h</a:t>
            </a:r>
            <a:r>
              <a:rPr sz="3000" spc="-15" dirty="0">
                <a:latin typeface="Calibri"/>
                <a:cs typeface="Calibri"/>
              </a:rPr>
              <a:t>e</a:t>
            </a:r>
            <a:r>
              <a:rPr sz="3000" dirty="0">
                <a:latin typeface="Calibri"/>
                <a:cs typeface="Calibri"/>
              </a:rPr>
              <a:t>art	</a:t>
            </a:r>
            <a:r>
              <a:rPr sz="3000" spc="-10" dirty="0" smtClean="0">
                <a:latin typeface="Calibri"/>
                <a:cs typeface="Calibri"/>
              </a:rPr>
              <a:t>s</a:t>
            </a:r>
            <a:r>
              <a:rPr sz="3000" spc="-5" dirty="0" smtClean="0">
                <a:latin typeface="Calibri"/>
                <a:cs typeface="Calibri"/>
              </a:rPr>
              <a:t>oun</a:t>
            </a:r>
            <a:r>
              <a:rPr sz="3000" spc="-15" dirty="0" smtClean="0">
                <a:latin typeface="Calibri"/>
                <a:cs typeface="Calibri"/>
              </a:rPr>
              <a:t>d</a:t>
            </a:r>
            <a:r>
              <a:rPr sz="3000" spc="-5" dirty="0" smtClean="0">
                <a:latin typeface="Calibri"/>
                <a:cs typeface="Calibri"/>
              </a:rPr>
              <a:t>s</a:t>
            </a:r>
            <a:r>
              <a:rPr lang="en-US" sz="3000" spc="-5" dirty="0" smtClean="0">
                <a:latin typeface="Calibri"/>
                <a:cs typeface="Calibri"/>
              </a:rPr>
              <a:t> </a:t>
            </a:r>
            <a:r>
              <a:rPr sz="3000" dirty="0" smtClean="0">
                <a:latin typeface="Calibri"/>
                <a:cs typeface="Calibri"/>
              </a:rPr>
              <a:t>and  </a:t>
            </a:r>
            <a:r>
              <a:rPr lang="en-US" sz="3000" spc="-10" dirty="0" smtClean="0">
                <a:latin typeface="Calibri"/>
                <a:cs typeface="Calibri"/>
              </a:rPr>
              <a:t>BP</a:t>
            </a:r>
            <a:r>
              <a:rPr sz="3000" spc="-10" dirty="0" smtClean="0">
                <a:latin typeface="Calibri"/>
                <a:cs typeface="Calibri"/>
              </a:rPr>
              <a:t>.</a:t>
            </a:r>
            <a:endParaRPr sz="3000" dirty="0">
              <a:latin typeface="Calibri"/>
              <a:cs typeface="Calibri"/>
            </a:endParaRPr>
          </a:p>
          <a:p>
            <a:pPr marL="295910" indent="-283845">
              <a:lnSpc>
                <a:spcPts val="3445"/>
              </a:lnSpc>
              <a:buClr>
                <a:srgbClr val="93C500"/>
              </a:buClr>
              <a:buSzPct val="80000"/>
              <a:buFont typeface="Wingdings 2"/>
              <a:buChar char=""/>
              <a:tabLst>
                <a:tab pos="296545" algn="l"/>
              </a:tabLst>
            </a:pPr>
            <a:r>
              <a:rPr sz="3000" dirty="0">
                <a:latin typeface="Calibri"/>
                <a:cs typeface="Calibri"/>
              </a:rPr>
              <a:t>Assess </a:t>
            </a:r>
            <a:r>
              <a:rPr sz="3000" spc="-25" dirty="0">
                <a:latin typeface="Calibri"/>
                <a:cs typeface="Calibri"/>
              </a:rPr>
              <a:t>for </a:t>
            </a:r>
            <a:r>
              <a:rPr sz="3000" dirty="0">
                <a:latin typeface="Calibri"/>
                <a:cs typeface="Calibri"/>
              </a:rPr>
              <a:t>the </a:t>
            </a:r>
            <a:r>
              <a:rPr sz="3000" spc="-10" dirty="0">
                <a:latin typeface="Calibri"/>
                <a:cs typeface="Calibri"/>
              </a:rPr>
              <a:t>presence </a:t>
            </a:r>
            <a:r>
              <a:rPr sz="3000" dirty="0">
                <a:latin typeface="Calibri"/>
                <a:cs typeface="Calibri"/>
              </a:rPr>
              <a:t>of</a:t>
            </a:r>
            <a:r>
              <a:rPr sz="3000" spc="-15" dirty="0">
                <a:latin typeface="Calibri"/>
                <a:cs typeface="Calibri"/>
              </a:rPr>
              <a:t> </a:t>
            </a:r>
            <a:r>
              <a:rPr sz="3000" spc="-5" dirty="0">
                <a:latin typeface="Calibri"/>
                <a:cs typeface="Calibri"/>
              </a:rPr>
              <a:t>edema.</a:t>
            </a:r>
            <a:endParaRPr sz="3000" dirty="0">
              <a:latin typeface="Calibri"/>
              <a:cs typeface="Calibri"/>
            </a:endParaRPr>
          </a:p>
          <a:p>
            <a:pPr marL="295910" indent="-283845">
              <a:lnSpc>
                <a:spcPts val="3479"/>
              </a:lnSpc>
              <a:buClr>
                <a:srgbClr val="93C500"/>
              </a:buClr>
              <a:buSzPct val="80000"/>
              <a:buFont typeface="Wingdings 2"/>
              <a:buChar char=""/>
              <a:tabLst>
                <a:tab pos="296545" algn="l"/>
              </a:tabLst>
            </a:pPr>
            <a:r>
              <a:rPr sz="3000" spc="-10" dirty="0">
                <a:latin typeface="Calibri"/>
                <a:cs typeface="Calibri"/>
              </a:rPr>
              <a:t>Obtain </a:t>
            </a:r>
            <a:r>
              <a:rPr sz="3000" spc="-15" dirty="0">
                <a:latin typeface="Calibri"/>
                <a:cs typeface="Calibri"/>
              </a:rPr>
              <a:t>weight </a:t>
            </a:r>
            <a:r>
              <a:rPr sz="3000" spc="-10" dirty="0">
                <a:latin typeface="Calibri"/>
                <a:cs typeface="Calibri"/>
              </a:rPr>
              <a:t>daily at </a:t>
            </a:r>
            <a:r>
              <a:rPr sz="3000" dirty="0">
                <a:latin typeface="Calibri"/>
                <a:cs typeface="Calibri"/>
              </a:rPr>
              <a:t>same time of</a:t>
            </a:r>
            <a:r>
              <a:rPr sz="3000" spc="-30" dirty="0">
                <a:latin typeface="Calibri"/>
                <a:cs typeface="Calibri"/>
              </a:rPr>
              <a:t> </a:t>
            </a:r>
            <a:r>
              <a:rPr sz="3000" spc="-70" dirty="0">
                <a:latin typeface="Calibri"/>
                <a:cs typeface="Calibri"/>
              </a:rPr>
              <a:t>day.</a:t>
            </a:r>
            <a:endParaRPr sz="3000" dirty="0">
              <a:latin typeface="Calibri"/>
              <a:cs typeface="Calibri"/>
            </a:endParaRPr>
          </a:p>
          <a:p>
            <a:pPr marL="295910" indent="-283845">
              <a:lnSpc>
                <a:spcPts val="3479"/>
              </a:lnSpc>
              <a:buClr>
                <a:srgbClr val="93C500"/>
              </a:buClr>
              <a:buSzPct val="80000"/>
              <a:buFont typeface="Wingdings 2"/>
              <a:buChar char=""/>
              <a:tabLst>
                <a:tab pos="296545" algn="l"/>
              </a:tabLst>
            </a:pPr>
            <a:r>
              <a:rPr sz="3000" spc="-15" dirty="0">
                <a:latin typeface="Calibri"/>
                <a:cs typeface="Calibri"/>
              </a:rPr>
              <a:t>Provide </a:t>
            </a:r>
            <a:r>
              <a:rPr sz="3000" spc="-20" dirty="0">
                <a:latin typeface="Calibri"/>
                <a:cs typeface="Calibri"/>
              </a:rPr>
              <a:t>oral hygiene</a:t>
            </a:r>
            <a:r>
              <a:rPr sz="3000" spc="40" dirty="0">
                <a:latin typeface="Calibri"/>
                <a:cs typeface="Calibri"/>
              </a:rPr>
              <a:t> </a:t>
            </a:r>
            <a:r>
              <a:rPr sz="3000" spc="-30" dirty="0">
                <a:latin typeface="Calibri"/>
                <a:cs typeface="Calibri"/>
              </a:rPr>
              <a:t>2hourly.</a:t>
            </a:r>
            <a:endParaRPr sz="3000" dirty="0">
              <a:latin typeface="Calibri"/>
              <a:cs typeface="Calibri"/>
            </a:endParaRPr>
          </a:p>
          <a:p>
            <a:pPr marL="295910" indent="-283845">
              <a:lnSpc>
                <a:spcPts val="3479"/>
              </a:lnSpc>
              <a:buClr>
                <a:srgbClr val="93C500"/>
              </a:buClr>
              <a:buSzPct val="80000"/>
              <a:buFont typeface="Wingdings 2"/>
              <a:buChar char=""/>
              <a:tabLst>
                <a:tab pos="296545" algn="l"/>
              </a:tabLst>
            </a:pPr>
            <a:r>
              <a:rPr sz="3000" spc="-55" dirty="0">
                <a:latin typeface="Calibri"/>
                <a:cs typeface="Calibri"/>
              </a:rPr>
              <a:t>Teach </a:t>
            </a:r>
            <a:r>
              <a:rPr sz="3000" spc="-10" dirty="0">
                <a:latin typeface="Calibri"/>
                <a:cs typeface="Calibri"/>
              </a:rPr>
              <a:t>client </a:t>
            </a:r>
            <a:r>
              <a:rPr sz="3000" dirty="0">
                <a:latin typeface="Calibri"/>
                <a:cs typeface="Calibri"/>
              </a:rPr>
              <a:t>about </a:t>
            </a:r>
            <a:r>
              <a:rPr sz="3000" spc="-5" dirty="0">
                <a:latin typeface="Calibri"/>
                <a:cs typeface="Calibri"/>
              </a:rPr>
              <a:t>sodium </a:t>
            </a:r>
            <a:r>
              <a:rPr sz="3000" spc="-15" dirty="0">
                <a:latin typeface="Calibri"/>
                <a:cs typeface="Calibri"/>
              </a:rPr>
              <a:t>restricted</a:t>
            </a:r>
            <a:r>
              <a:rPr sz="3000" spc="10" dirty="0">
                <a:latin typeface="Calibri"/>
                <a:cs typeface="Calibri"/>
              </a:rPr>
              <a:t> </a:t>
            </a:r>
            <a:r>
              <a:rPr sz="3000" spc="-10" dirty="0">
                <a:latin typeface="Calibri"/>
                <a:cs typeface="Calibri"/>
              </a:rPr>
              <a:t>diet.</a:t>
            </a:r>
            <a:endParaRPr sz="3000" dirty="0">
              <a:latin typeface="Calibri"/>
              <a:cs typeface="Calibri"/>
            </a:endParaRPr>
          </a:p>
          <a:p>
            <a:pPr marL="295910" indent="-283845">
              <a:lnSpc>
                <a:spcPts val="3479"/>
              </a:lnSpc>
              <a:buClr>
                <a:srgbClr val="93C500"/>
              </a:buClr>
              <a:buSzPct val="80000"/>
              <a:buFont typeface="Wingdings 2"/>
              <a:buChar char=""/>
              <a:tabLst>
                <a:tab pos="296545" algn="l"/>
              </a:tabLst>
            </a:pPr>
            <a:r>
              <a:rPr sz="3000" spc="-15" dirty="0">
                <a:latin typeface="Calibri"/>
                <a:cs typeface="Calibri"/>
              </a:rPr>
              <a:t>Report </a:t>
            </a:r>
            <a:r>
              <a:rPr sz="3000" spc="-10" dirty="0">
                <a:latin typeface="Calibri"/>
                <a:cs typeface="Calibri"/>
              </a:rPr>
              <a:t>significant </a:t>
            </a:r>
            <a:r>
              <a:rPr sz="3000" spc="-5" dirty="0">
                <a:latin typeface="Calibri"/>
                <a:cs typeface="Calibri"/>
              </a:rPr>
              <a:t>changes in serum</a:t>
            </a:r>
            <a:r>
              <a:rPr sz="3000" spc="-25" dirty="0">
                <a:latin typeface="Calibri"/>
                <a:cs typeface="Calibri"/>
              </a:rPr>
              <a:t> </a:t>
            </a:r>
            <a:r>
              <a:rPr sz="3000" spc="-10" dirty="0">
                <a:latin typeface="Calibri"/>
                <a:cs typeface="Calibri"/>
              </a:rPr>
              <a:t>electrolytes.</a:t>
            </a:r>
            <a:endParaRPr sz="3000" dirty="0">
              <a:latin typeface="Calibri"/>
              <a:cs typeface="Calibri"/>
            </a:endParaRPr>
          </a:p>
          <a:p>
            <a:pPr marL="295910" marR="8890" indent="-283845">
              <a:lnSpc>
                <a:spcPts val="2880"/>
              </a:lnSpc>
              <a:spcBef>
                <a:spcPts val="635"/>
              </a:spcBef>
              <a:buClr>
                <a:srgbClr val="93C500"/>
              </a:buClr>
              <a:buSzPct val="80000"/>
              <a:buFont typeface="Wingdings 2"/>
              <a:buChar char=""/>
              <a:tabLst>
                <a:tab pos="296545" algn="l"/>
                <a:tab pos="2192020" algn="l"/>
                <a:tab pos="2993390" algn="l"/>
                <a:tab pos="4037965" algn="l"/>
                <a:tab pos="5874385" algn="l"/>
                <a:tab pos="7450455" algn="l"/>
              </a:tabLst>
            </a:pPr>
            <a:r>
              <a:rPr sz="3000" dirty="0">
                <a:latin typeface="Calibri"/>
                <a:cs typeface="Calibri"/>
              </a:rPr>
              <a:t>Admin</a:t>
            </a:r>
            <a:r>
              <a:rPr sz="3000" spc="-15" dirty="0">
                <a:latin typeface="Calibri"/>
                <a:cs typeface="Calibri"/>
              </a:rPr>
              <a:t>i</a:t>
            </a:r>
            <a:r>
              <a:rPr sz="3000" spc="-35" dirty="0">
                <a:latin typeface="Calibri"/>
                <a:cs typeface="Calibri"/>
              </a:rPr>
              <a:t>st</a:t>
            </a:r>
            <a:r>
              <a:rPr sz="3000" dirty="0">
                <a:latin typeface="Calibri"/>
                <a:cs typeface="Calibri"/>
              </a:rPr>
              <a:t>er	</a:t>
            </a:r>
            <a:r>
              <a:rPr sz="3000" spc="-5" dirty="0">
                <a:latin typeface="Calibri"/>
                <a:cs typeface="Calibri"/>
              </a:rPr>
              <a:t>o</a:t>
            </a:r>
            <a:r>
              <a:rPr sz="3000" spc="-65" dirty="0">
                <a:latin typeface="Calibri"/>
                <a:cs typeface="Calibri"/>
              </a:rPr>
              <a:t>r</a:t>
            </a:r>
            <a:r>
              <a:rPr sz="3000" dirty="0">
                <a:latin typeface="Calibri"/>
                <a:cs typeface="Calibri"/>
              </a:rPr>
              <a:t>al	</a:t>
            </a:r>
            <a:r>
              <a:rPr sz="3000" spc="-5" dirty="0">
                <a:latin typeface="Calibri"/>
                <a:cs typeface="Calibri"/>
              </a:rPr>
              <a:t>f</a:t>
            </a:r>
            <a:r>
              <a:rPr sz="3000" spc="-10" dirty="0">
                <a:latin typeface="Calibri"/>
                <a:cs typeface="Calibri"/>
              </a:rPr>
              <a:t>l</a:t>
            </a:r>
            <a:r>
              <a:rPr sz="3000" spc="-5" dirty="0">
                <a:latin typeface="Calibri"/>
                <a:cs typeface="Calibri"/>
              </a:rPr>
              <a:t>u</a:t>
            </a:r>
            <a:r>
              <a:rPr sz="3000" spc="-15" dirty="0">
                <a:latin typeface="Calibri"/>
                <a:cs typeface="Calibri"/>
              </a:rPr>
              <a:t>i</a:t>
            </a:r>
            <a:r>
              <a:rPr sz="3000" spc="-5" dirty="0">
                <a:latin typeface="Calibri"/>
                <a:cs typeface="Calibri"/>
              </a:rPr>
              <a:t>d</a:t>
            </a:r>
            <a:r>
              <a:rPr sz="3000" dirty="0">
                <a:latin typeface="Calibri"/>
                <a:cs typeface="Calibri"/>
              </a:rPr>
              <a:t>s	</a:t>
            </a:r>
            <a:r>
              <a:rPr sz="3000" spc="-25" dirty="0" smtClean="0">
                <a:latin typeface="Calibri"/>
                <a:cs typeface="Calibri"/>
              </a:rPr>
              <a:t>c</a:t>
            </a:r>
            <a:r>
              <a:rPr sz="3000" dirty="0" smtClean="0">
                <a:latin typeface="Calibri"/>
                <a:cs typeface="Calibri"/>
              </a:rPr>
              <a:t>a</a:t>
            </a:r>
            <a:r>
              <a:rPr sz="3000" spc="-15" dirty="0" smtClean="0">
                <a:latin typeface="Calibri"/>
                <a:cs typeface="Calibri"/>
              </a:rPr>
              <a:t>u</a:t>
            </a:r>
            <a:r>
              <a:rPr sz="3000" dirty="0" smtClean="0">
                <a:latin typeface="Calibri"/>
                <a:cs typeface="Calibri"/>
              </a:rPr>
              <a:t>t</a:t>
            </a:r>
            <a:r>
              <a:rPr sz="3000" spc="-15" dirty="0" smtClean="0">
                <a:latin typeface="Calibri"/>
                <a:cs typeface="Calibri"/>
              </a:rPr>
              <a:t>i</a:t>
            </a:r>
            <a:r>
              <a:rPr sz="3000" spc="-5" dirty="0" smtClean="0">
                <a:latin typeface="Calibri"/>
                <a:cs typeface="Calibri"/>
              </a:rPr>
              <a:t>ousl</a:t>
            </a:r>
            <a:r>
              <a:rPr sz="3000" spc="-215" dirty="0" smtClean="0">
                <a:latin typeface="Calibri"/>
                <a:cs typeface="Calibri"/>
              </a:rPr>
              <a:t>y</a:t>
            </a:r>
            <a:endParaRPr lang="en-US" sz="3000" dirty="0">
              <a:latin typeface="Calibri"/>
              <a:cs typeface="Calibri"/>
            </a:endParaRPr>
          </a:p>
          <a:p>
            <a:pPr marL="295910" marR="8890" indent="-283845">
              <a:lnSpc>
                <a:spcPts val="2880"/>
              </a:lnSpc>
              <a:spcBef>
                <a:spcPts val="635"/>
              </a:spcBef>
              <a:buClr>
                <a:srgbClr val="93C500"/>
              </a:buClr>
              <a:buSzPct val="80000"/>
              <a:buFont typeface="Wingdings 2"/>
              <a:buChar char=""/>
              <a:tabLst>
                <a:tab pos="296545" algn="l"/>
                <a:tab pos="2192020" algn="l"/>
                <a:tab pos="2993390" algn="l"/>
                <a:tab pos="4037965" algn="l"/>
                <a:tab pos="5874385" algn="l"/>
                <a:tab pos="7450455" algn="l"/>
              </a:tabLst>
            </a:pPr>
            <a:r>
              <a:rPr sz="3000" spc="-10" dirty="0" smtClean="0">
                <a:latin typeface="Calibri"/>
                <a:cs typeface="Calibri"/>
              </a:rPr>
              <a:t>Administer </a:t>
            </a:r>
            <a:r>
              <a:rPr sz="3000" spc="-10" dirty="0">
                <a:latin typeface="Calibri"/>
                <a:cs typeface="Calibri"/>
              </a:rPr>
              <a:t>diuretics </a:t>
            </a:r>
            <a:r>
              <a:rPr sz="3000" dirty="0">
                <a:latin typeface="Calibri"/>
                <a:cs typeface="Calibri"/>
              </a:rPr>
              <a:t>as</a:t>
            </a:r>
            <a:r>
              <a:rPr sz="3000" spc="5" dirty="0">
                <a:latin typeface="Calibri"/>
                <a:cs typeface="Calibri"/>
              </a:rPr>
              <a:t> </a:t>
            </a:r>
            <a:r>
              <a:rPr sz="3000" spc="-10" dirty="0">
                <a:latin typeface="Calibri"/>
                <a:cs typeface="Calibri"/>
              </a:rPr>
              <a:t>prescribed.</a:t>
            </a:r>
            <a:endParaRPr sz="3000" dirty="0">
              <a:latin typeface="Calibri"/>
              <a:cs typeface="Calibri"/>
            </a:endParaRPr>
          </a:p>
        </p:txBody>
      </p:sp>
    </p:spTree>
    <p:extLst>
      <p:ext uri="{BB962C8B-B14F-4D97-AF65-F5344CB8AC3E}">
        <p14:creationId xmlns:p14="http://schemas.microsoft.com/office/powerpoint/2010/main" val="9099425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459737" y="0"/>
            <a:ext cx="155447"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5560" y="0"/>
            <a:ext cx="0" cy="6858000"/>
          </a:xfrm>
          <a:custGeom>
            <a:avLst/>
            <a:gdLst/>
            <a:ahLst/>
            <a:cxnLst/>
            <a:rect l="l" t="t" r="r" b="b"/>
            <a:pathLst>
              <a:path h="6858000">
                <a:moveTo>
                  <a:pt x="0" y="0"/>
                </a:moveTo>
                <a:lnTo>
                  <a:pt x="0" y="6858000"/>
                </a:lnTo>
              </a:path>
            </a:pathLst>
          </a:custGeom>
          <a:ln w="73152">
            <a:solidFill>
              <a:srgbClr val="FFFFFF"/>
            </a:solidFill>
          </a:ln>
        </p:spPr>
        <p:txBody>
          <a:bodyPr wrap="square" lIns="0" tIns="0" rIns="0" bIns="0" rtlCol="0"/>
          <a:lstStyle/>
          <a:p>
            <a:endParaRPr/>
          </a:p>
        </p:txBody>
      </p:sp>
      <p:sp>
        <p:nvSpPr>
          <p:cNvPr id="8" name="object 8"/>
          <p:cNvSpPr txBox="1"/>
          <p:nvPr/>
        </p:nvSpPr>
        <p:spPr>
          <a:xfrm>
            <a:off x="457200" y="152400"/>
            <a:ext cx="11277600" cy="6596678"/>
          </a:xfrm>
          <a:prstGeom prst="rect">
            <a:avLst/>
          </a:prstGeom>
        </p:spPr>
        <p:txBody>
          <a:bodyPr vert="horz" wrap="square" lIns="0" tIns="12700" rIns="0" bIns="0" rtlCol="0">
            <a:spAutoFit/>
          </a:bodyPr>
          <a:lstStyle/>
          <a:p>
            <a:pPr marL="12700" algn="just">
              <a:spcBef>
                <a:spcPts val="100"/>
              </a:spcBef>
            </a:pPr>
            <a:r>
              <a:rPr sz="2850" b="1" spc="10" dirty="0">
                <a:solidFill>
                  <a:srgbClr val="93C500"/>
                </a:solidFill>
                <a:latin typeface="Calibri"/>
                <a:cs typeface="Calibri"/>
              </a:rPr>
              <a:t>2.</a:t>
            </a:r>
            <a:r>
              <a:rPr sz="2850" b="1" spc="660" dirty="0">
                <a:solidFill>
                  <a:srgbClr val="93C500"/>
                </a:solidFill>
                <a:latin typeface="Calibri"/>
                <a:cs typeface="Calibri"/>
              </a:rPr>
              <a:t> </a:t>
            </a:r>
            <a:r>
              <a:rPr sz="3600" b="1" dirty="0">
                <a:latin typeface="Calibri"/>
                <a:cs typeface="Calibri"/>
              </a:rPr>
              <a:t>Risk </a:t>
            </a:r>
            <a:r>
              <a:rPr sz="3600" b="1" spc="-20" dirty="0">
                <a:latin typeface="Calibri"/>
                <a:cs typeface="Calibri"/>
              </a:rPr>
              <a:t>for </a:t>
            </a:r>
            <a:r>
              <a:rPr sz="3600" b="1" spc="-5" dirty="0">
                <a:latin typeface="Calibri"/>
                <a:cs typeface="Calibri"/>
              </a:rPr>
              <a:t>impaired </a:t>
            </a:r>
            <a:r>
              <a:rPr sz="3600" b="1" dirty="0">
                <a:latin typeface="Calibri"/>
                <a:cs typeface="Calibri"/>
              </a:rPr>
              <a:t>skin </a:t>
            </a:r>
            <a:r>
              <a:rPr sz="3600" b="1" spc="-15" dirty="0">
                <a:latin typeface="Calibri"/>
                <a:cs typeface="Calibri"/>
              </a:rPr>
              <a:t>integrity</a:t>
            </a:r>
            <a:r>
              <a:rPr sz="3600" b="1" spc="-300" dirty="0">
                <a:latin typeface="Calibri"/>
                <a:cs typeface="Calibri"/>
              </a:rPr>
              <a:t> </a:t>
            </a:r>
            <a:r>
              <a:rPr sz="3600" b="1" dirty="0" smtClean="0">
                <a:latin typeface="Calibri"/>
                <a:cs typeface="Calibri"/>
              </a:rPr>
              <a:t>:</a:t>
            </a:r>
            <a:endParaRPr sz="4400" dirty="0">
              <a:latin typeface="Times New Roman"/>
              <a:cs typeface="Times New Roman"/>
            </a:endParaRPr>
          </a:p>
          <a:p>
            <a:pPr marL="295910" marR="6350" indent="-283845" algn="just">
              <a:buClr>
                <a:srgbClr val="93C500"/>
              </a:buClr>
              <a:buSzPct val="79687"/>
              <a:buFont typeface="Wingdings 2"/>
              <a:buChar char=""/>
              <a:tabLst>
                <a:tab pos="296545" algn="l"/>
              </a:tabLst>
            </a:pPr>
            <a:r>
              <a:rPr sz="3200" spc="-5" dirty="0">
                <a:latin typeface="Calibri"/>
                <a:cs typeface="Calibri"/>
              </a:rPr>
              <a:t>Assess skin </a:t>
            </a:r>
            <a:r>
              <a:rPr sz="3200" dirty="0">
                <a:latin typeface="Calibri"/>
                <a:cs typeface="Calibri"/>
              </a:rPr>
              <a:t>in </a:t>
            </a:r>
            <a:r>
              <a:rPr sz="3200" spc="-15" dirty="0">
                <a:latin typeface="Calibri"/>
                <a:cs typeface="Calibri"/>
              </a:rPr>
              <a:t>pressure area </a:t>
            </a:r>
            <a:r>
              <a:rPr sz="3200" dirty="0">
                <a:latin typeface="Calibri"/>
                <a:cs typeface="Calibri"/>
              </a:rPr>
              <a:t>and </a:t>
            </a:r>
            <a:r>
              <a:rPr sz="3200" spc="-15" dirty="0">
                <a:latin typeface="Calibri"/>
                <a:cs typeface="Calibri"/>
              </a:rPr>
              <a:t>over </a:t>
            </a:r>
            <a:r>
              <a:rPr sz="3200" spc="-20" dirty="0">
                <a:latin typeface="Calibri"/>
                <a:cs typeface="Calibri"/>
              </a:rPr>
              <a:t>bony  </a:t>
            </a:r>
            <a:r>
              <a:rPr sz="3200" spc="-10" dirty="0">
                <a:latin typeface="Calibri"/>
                <a:cs typeface="Calibri"/>
              </a:rPr>
              <a:t>prominences.</a:t>
            </a:r>
            <a:endParaRPr sz="3200" dirty="0">
              <a:latin typeface="Calibri"/>
              <a:cs typeface="Calibri"/>
            </a:endParaRPr>
          </a:p>
          <a:p>
            <a:pPr marL="295910" indent="-283845" algn="just">
              <a:spcBef>
                <a:spcPts val="600"/>
              </a:spcBef>
              <a:buClr>
                <a:srgbClr val="93C500"/>
              </a:buClr>
              <a:buSzPct val="79687"/>
              <a:buFont typeface="Wingdings 2"/>
              <a:buChar char=""/>
              <a:tabLst>
                <a:tab pos="296545" algn="l"/>
              </a:tabLst>
            </a:pPr>
            <a:r>
              <a:rPr sz="3200" spc="-10" dirty="0">
                <a:latin typeface="Calibri"/>
                <a:cs typeface="Calibri"/>
              </a:rPr>
              <a:t>Change </a:t>
            </a:r>
            <a:r>
              <a:rPr sz="3200" spc="-5" dirty="0">
                <a:latin typeface="Calibri"/>
                <a:cs typeface="Calibri"/>
              </a:rPr>
              <a:t>position </a:t>
            </a:r>
            <a:r>
              <a:rPr sz="3200" dirty="0">
                <a:latin typeface="Calibri"/>
                <a:cs typeface="Calibri"/>
              </a:rPr>
              <a:t>of </a:t>
            </a:r>
            <a:r>
              <a:rPr sz="3200" spc="-10" dirty="0">
                <a:latin typeface="Calibri"/>
                <a:cs typeface="Calibri"/>
              </a:rPr>
              <a:t>client </a:t>
            </a:r>
            <a:r>
              <a:rPr sz="3200" dirty="0">
                <a:latin typeface="Calibri"/>
                <a:cs typeface="Calibri"/>
              </a:rPr>
              <a:t>2</a:t>
            </a:r>
            <a:r>
              <a:rPr sz="3200" spc="60" dirty="0">
                <a:latin typeface="Calibri"/>
                <a:cs typeface="Calibri"/>
              </a:rPr>
              <a:t> </a:t>
            </a:r>
            <a:r>
              <a:rPr sz="3200" spc="-35" dirty="0">
                <a:latin typeface="Calibri"/>
                <a:cs typeface="Calibri"/>
              </a:rPr>
              <a:t>hourly.</a:t>
            </a:r>
            <a:endParaRPr sz="3200" dirty="0">
              <a:latin typeface="Calibri"/>
              <a:cs typeface="Calibri"/>
            </a:endParaRPr>
          </a:p>
          <a:p>
            <a:pPr marL="295910" marR="5080" indent="-283845" algn="just">
              <a:spcBef>
                <a:spcPts val="600"/>
              </a:spcBef>
              <a:buClr>
                <a:srgbClr val="93C500"/>
              </a:buClr>
              <a:buSzPct val="79687"/>
              <a:buFont typeface="Wingdings 2"/>
              <a:buChar char=""/>
              <a:tabLst>
                <a:tab pos="296545" algn="l"/>
              </a:tabLst>
            </a:pPr>
            <a:r>
              <a:rPr sz="3200" spc="-15" dirty="0">
                <a:latin typeface="Calibri"/>
                <a:cs typeface="Calibri"/>
              </a:rPr>
              <a:t>Provide </a:t>
            </a:r>
            <a:r>
              <a:rPr sz="3200" spc="-5" dirty="0">
                <a:latin typeface="Calibri"/>
                <a:cs typeface="Calibri"/>
              </a:rPr>
              <a:t>alternating </a:t>
            </a:r>
            <a:r>
              <a:rPr sz="3200" spc="-15" dirty="0">
                <a:latin typeface="Calibri"/>
                <a:cs typeface="Calibri"/>
              </a:rPr>
              <a:t>pressure mattress, </a:t>
            </a:r>
            <a:r>
              <a:rPr sz="3200" spc="-25" dirty="0">
                <a:latin typeface="Calibri"/>
                <a:cs typeface="Calibri"/>
              </a:rPr>
              <a:t>foot  </a:t>
            </a:r>
            <a:r>
              <a:rPr sz="3200" spc="-10" dirty="0">
                <a:latin typeface="Calibri"/>
                <a:cs typeface="Calibri"/>
              </a:rPr>
              <a:t>cradle, </a:t>
            </a:r>
            <a:r>
              <a:rPr sz="3200" spc="-5" dirty="0">
                <a:latin typeface="Calibri"/>
                <a:cs typeface="Calibri"/>
              </a:rPr>
              <a:t>heel </a:t>
            </a:r>
            <a:r>
              <a:rPr sz="3200" spc="-20" dirty="0">
                <a:latin typeface="Calibri"/>
                <a:cs typeface="Calibri"/>
              </a:rPr>
              <a:t>protectors, </a:t>
            </a:r>
            <a:r>
              <a:rPr sz="3200" spc="-15" dirty="0">
                <a:latin typeface="Calibri"/>
                <a:cs typeface="Calibri"/>
              </a:rPr>
              <a:t>to </a:t>
            </a:r>
            <a:r>
              <a:rPr sz="3200" spc="-10" dirty="0">
                <a:latin typeface="Calibri"/>
                <a:cs typeface="Calibri"/>
              </a:rPr>
              <a:t>reduce </a:t>
            </a:r>
            <a:r>
              <a:rPr sz="3200" spc="-15" dirty="0">
                <a:latin typeface="Calibri"/>
                <a:cs typeface="Calibri"/>
              </a:rPr>
              <a:t>pressure  </a:t>
            </a:r>
            <a:r>
              <a:rPr sz="3200" dirty="0">
                <a:latin typeface="Calibri"/>
                <a:cs typeface="Calibri"/>
              </a:rPr>
              <a:t>on</a:t>
            </a:r>
            <a:r>
              <a:rPr sz="3200" spc="-5" dirty="0">
                <a:latin typeface="Calibri"/>
                <a:cs typeface="Calibri"/>
              </a:rPr>
              <a:t> tissues</a:t>
            </a:r>
            <a:r>
              <a:rPr sz="3200" spc="-5" dirty="0" smtClean="0">
                <a:latin typeface="Calibri"/>
                <a:cs typeface="Calibri"/>
              </a:rPr>
              <a:t>.</a:t>
            </a:r>
            <a:endParaRPr lang="en-US" sz="3200" spc="-5" dirty="0" smtClean="0">
              <a:latin typeface="Calibri"/>
              <a:cs typeface="Calibri"/>
            </a:endParaRPr>
          </a:p>
          <a:p>
            <a:pPr marL="295910" marR="5080" indent="-283845" algn="just">
              <a:spcBef>
                <a:spcPts val="600"/>
              </a:spcBef>
              <a:buClr>
                <a:srgbClr val="93C500"/>
              </a:buClr>
              <a:buSzPct val="79687"/>
              <a:buFont typeface="Wingdings 2"/>
              <a:buChar char=""/>
              <a:tabLst>
                <a:tab pos="296545" algn="l"/>
              </a:tabLst>
            </a:pPr>
            <a:endParaRPr lang="en-US" sz="3200" spc="-5" dirty="0">
              <a:latin typeface="Calibri"/>
              <a:cs typeface="Calibri"/>
            </a:endParaRPr>
          </a:p>
          <a:p>
            <a:pPr marL="12700">
              <a:spcBef>
                <a:spcPts val="100"/>
              </a:spcBef>
              <a:tabLst>
                <a:tab pos="756285" algn="l"/>
              </a:tabLst>
            </a:pPr>
            <a:r>
              <a:rPr lang="en-US" sz="2850" b="1" spc="10" dirty="0">
                <a:solidFill>
                  <a:srgbClr val="93C500"/>
                </a:solidFill>
                <a:cs typeface="Calibri"/>
              </a:rPr>
              <a:t>3.	</a:t>
            </a:r>
            <a:r>
              <a:rPr lang="en-US" sz="3600" b="1" dirty="0">
                <a:cs typeface="Calibri"/>
              </a:rPr>
              <a:t>Risk </a:t>
            </a:r>
            <a:r>
              <a:rPr lang="en-US" sz="3600" b="1" spc="-20" dirty="0">
                <a:cs typeface="Calibri"/>
              </a:rPr>
              <a:t>for </a:t>
            </a:r>
            <a:r>
              <a:rPr lang="en-US" sz="3600" b="1" spc="-5" dirty="0">
                <a:cs typeface="Calibri"/>
              </a:rPr>
              <a:t>impaired </a:t>
            </a:r>
            <a:r>
              <a:rPr lang="en-US" sz="3600" b="1" spc="-25" dirty="0">
                <a:cs typeface="Calibri"/>
              </a:rPr>
              <a:t>gas</a:t>
            </a:r>
            <a:r>
              <a:rPr lang="en-US" sz="3600" b="1" spc="-10" dirty="0">
                <a:cs typeface="Calibri"/>
              </a:rPr>
              <a:t> </a:t>
            </a:r>
            <a:r>
              <a:rPr lang="en-US" sz="3600" b="1" spc="-25" dirty="0">
                <a:cs typeface="Calibri"/>
              </a:rPr>
              <a:t>exchange</a:t>
            </a:r>
            <a:r>
              <a:rPr lang="en-US" sz="3600" b="1" spc="-25" dirty="0" smtClean="0">
                <a:cs typeface="Calibri"/>
              </a:rPr>
              <a:t>:</a:t>
            </a:r>
            <a:endParaRPr lang="en-US" sz="4400" dirty="0">
              <a:latin typeface="Times New Roman"/>
              <a:cs typeface="Times New Roman"/>
            </a:endParaRPr>
          </a:p>
          <a:p>
            <a:pPr marL="295910" marR="5080" indent="-283845">
              <a:buClr>
                <a:srgbClr val="93C500"/>
              </a:buClr>
              <a:buSzPct val="79687"/>
              <a:buFont typeface="Wingdings 2"/>
              <a:buChar char=""/>
              <a:tabLst>
                <a:tab pos="296545" algn="l"/>
                <a:tab pos="2268220" algn="l"/>
                <a:tab pos="3368675" algn="l"/>
                <a:tab pos="4066540" algn="l"/>
                <a:tab pos="5796915" algn="l"/>
                <a:tab pos="6360795" algn="l"/>
              </a:tabLst>
            </a:pPr>
            <a:r>
              <a:rPr lang="en-US" sz="3200" dirty="0">
                <a:cs typeface="Calibri"/>
              </a:rPr>
              <a:t>Au</a:t>
            </a:r>
            <a:r>
              <a:rPr lang="en-US" sz="3200" spc="-15" dirty="0">
                <a:cs typeface="Calibri"/>
              </a:rPr>
              <a:t>s</a:t>
            </a:r>
            <a:r>
              <a:rPr lang="en-US" sz="3200" dirty="0">
                <a:cs typeface="Calibri"/>
              </a:rPr>
              <a:t>c</a:t>
            </a:r>
            <a:r>
              <a:rPr lang="en-US" sz="3200" spc="5" dirty="0">
                <a:cs typeface="Calibri"/>
              </a:rPr>
              <a:t>u</a:t>
            </a:r>
            <a:r>
              <a:rPr lang="en-US" sz="3200" dirty="0">
                <a:cs typeface="Calibri"/>
              </a:rPr>
              <a:t>l</a:t>
            </a:r>
            <a:r>
              <a:rPr lang="en-US" sz="3200" spc="-45" dirty="0">
                <a:cs typeface="Calibri"/>
              </a:rPr>
              <a:t>t</a:t>
            </a:r>
            <a:r>
              <a:rPr lang="en-US" sz="3200" spc="-25" dirty="0">
                <a:cs typeface="Calibri"/>
              </a:rPr>
              <a:t>a</a:t>
            </a:r>
            <a:r>
              <a:rPr lang="en-US" sz="3200" spc="-30" dirty="0">
                <a:cs typeface="Calibri"/>
              </a:rPr>
              <a:t>t</a:t>
            </a:r>
            <a:r>
              <a:rPr lang="en-US" sz="3200" dirty="0">
                <a:cs typeface="Calibri"/>
              </a:rPr>
              <a:t>e	lungs	</a:t>
            </a:r>
            <a:r>
              <a:rPr lang="en-US" sz="3200" spc="-80" dirty="0">
                <a:cs typeface="Calibri"/>
              </a:rPr>
              <a:t>f</a:t>
            </a:r>
            <a:r>
              <a:rPr lang="en-US" sz="3200" spc="-5" dirty="0">
                <a:cs typeface="Calibri"/>
              </a:rPr>
              <a:t>o</a:t>
            </a:r>
            <a:r>
              <a:rPr lang="en-US" sz="3200" dirty="0">
                <a:cs typeface="Calibri"/>
              </a:rPr>
              <a:t>r	</a:t>
            </a:r>
            <a:r>
              <a:rPr lang="en-US" sz="3200" spc="-5" dirty="0">
                <a:cs typeface="Calibri"/>
              </a:rPr>
              <a:t>p</a:t>
            </a:r>
            <a:r>
              <a:rPr lang="en-US" sz="3200" spc="-45" dirty="0">
                <a:cs typeface="Calibri"/>
              </a:rPr>
              <a:t>r</a:t>
            </a:r>
            <a:r>
              <a:rPr lang="en-US" sz="3200" dirty="0">
                <a:cs typeface="Calibri"/>
              </a:rPr>
              <a:t>esence	of	whe</a:t>
            </a:r>
            <a:r>
              <a:rPr lang="en-US" sz="3200" spc="-35" dirty="0">
                <a:cs typeface="Calibri"/>
              </a:rPr>
              <a:t>e</a:t>
            </a:r>
            <a:r>
              <a:rPr lang="en-US" sz="3200" spc="-80" dirty="0">
                <a:cs typeface="Calibri"/>
              </a:rPr>
              <a:t>z</a:t>
            </a:r>
            <a:r>
              <a:rPr lang="en-US" sz="3200" spc="-15" dirty="0">
                <a:cs typeface="Calibri"/>
              </a:rPr>
              <a:t>e</a:t>
            </a:r>
            <a:r>
              <a:rPr lang="en-US" sz="3200" dirty="0">
                <a:cs typeface="Calibri"/>
              </a:rPr>
              <a:t>s  and</a:t>
            </a:r>
            <a:r>
              <a:rPr lang="en-US" sz="3200" spc="10" dirty="0">
                <a:cs typeface="Calibri"/>
              </a:rPr>
              <a:t> </a:t>
            </a:r>
            <a:r>
              <a:rPr lang="en-US" sz="3200" spc="-10" dirty="0">
                <a:cs typeface="Calibri"/>
              </a:rPr>
              <a:t>crackles.</a:t>
            </a:r>
            <a:endParaRPr lang="en-US" sz="3200" dirty="0">
              <a:cs typeface="Calibri"/>
            </a:endParaRPr>
          </a:p>
          <a:p>
            <a:pPr marL="295910" marR="5715" indent="-283845">
              <a:spcBef>
                <a:spcPts val="600"/>
              </a:spcBef>
              <a:buClr>
                <a:srgbClr val="93C500"/>
              </a:buClr>
              <a:buSzPct val="79687"/>
              <a:buFont typeface="Wingdings 2"/>
              <a:buChar char=""/>
              <a:tabLst>
                <a:tab pos="296545" algn="l"/>
                <a:tab pos="1329055" algn="l"/>
                <a:tab pos="1798955" algn="l"/>
                <a:tab pos="3269615" algn="l"/>
                <a:tab pos="4770755" algn="l"/>
                <a:tab pos="5148580" algn="l"/>
                <a:tab pos="6397625" algn="l"/>
              </a:tabLst>
            </a:pPr>
            <a:r>
              <a:rPr lang="en-US" sz="3200" dirty="0">
                <a:cs typeface="Calibri"/>
              </a:rPr>
              <a:t>Place	</a:t>
            </a:r>
            <a:r>
              <a:rPr lang="en-US" sz="3200" spc="-5" dirty="0">
                <a:cs typeface="Calibri"/>
              </a:rPr>
              <a:t>i</a:t>
            </a:r>
            <a:r>
              <a:rPr lang="en-US" sz="3200" dirty="0">
                <a:cs typeface="Calibri"/>
              </a:rPr>
              <a:t>n	</a:t>
            </a:r>
            <a:r>
              <a:rPr lang="en-US" sz="3200" spc="-80" dirty="0">
                <a:cs typeface="Calibri"/>
              </a:rPr>
              <a:t>f</a:t>
            </a:r>
            <a:r>
              <a:rPr lang="en-US" sz="3200" spc="-15" dirty="0">
                <a:cs typeface="Calibri"/>
              </a:rPr>
              <a:t>o</a:t>
            </a:r>
            <a:r>
              <a:rPr lang="en-US" sz="3200" dirty="0">
                <a:cs typeface="Calibri"/>
              </a:rPr>
              <a:t>wle</a:t>
            </a:r>
            <a:r>
              <a:rPr lang="en-US" sz="3200" spc="130" dirty="0">
                <a:cs typeface="Calibri"/>
              </a:rPr>
              <a:t>r</a:t>
            </a:r>
            <a:r>
              <a:rPr lang="en-US" sz="3200" spc="-190" dirty="0">
                <a:cs typeface="Calibri"/>
              </a:rPr>
              <a:t>’</a:t>
            </a:r>
            <a:r>
              <a:rPr lang="en-US" sz="3200" dirty="0">
                <a:cs typeface="Calibri"/>
              </a:rPr>
              <a:t>s	</a:t>
            </a:r>
            <a:r>
              <a:rPr lang="en-US" sz="3200" spc="-5" dirty="0">
                <a:cs typeface="Calibri"/>
              </a:rPr>
              <a:t>pos</a:t>
            </a:r>
            <a:r>
              <a:rPr lang="en-US" sz="3200" spc="-15" dirty="0">
                <a:cs typeface="Calibri"/>
              </a:rPr>
              <a:t>i</a:t>
            </a:r>
            <a:r>
              <a:rPr lang="en-US" sz="3200" dirty="0">
                <a:cs typeface="Calibri"/>
              </a:rPr>
              <a:t>tion	</a:t>
            </a:r>
            <a:r>
              <a:rPr lang="en-US" sz="3200" spc="-5" dirty="0">
                <a:cs typeface="Calibri"/>
              </a:rPr>
              <a:t>i</a:t>
            </a:r>
            <a:r>
              <a:rPr lang="en-US" sz="3200" dirty="0">
                <a:cs typeface="Calibri"/>
              </a:rPr>
              <a:t>f	</a:t>
            </a:r>
            <a:r>
              <a:rPr lang="en-US" sz="3200" spc="-5" dirty="0">
                <a:cs typeface="Calibri"/>
              </a:rPr>
              <a:t>h</a:t>
            </a:r>
            <a:r>
              <a:rPr lang="en-US" sz="3200" spc="-55" dirty="0">
                <a:cs typeface="Calibri"/>
              </a:rPr>
              <a:t>a</a:t>
            </a:r>
            <a:r>
              <a:rPr lang="en-US" sz="3200" dirty="0">
                <a:cs typeface="Calibri"/>
              </a:rPr>
              <a:t>ving	</a:t>
            </a:r>
            <a:r>
              <a:rPr lang="en-US" sz="3200" spc="-5" dirty="0">
                <a:cs typeface="Calibri"/>
              </a:rPr>
              <a:t>d</a:t>
            </a:r>
            <a:r>
              <a:rPr lang="en-US" sz="3200" spc="-35" dirty="0">
                <a:cs typeface="Calibri"/>
              </a:rPr>
              <a:t>y</a:t>
            </a:r>
            <a:r>
              <a:rPr lang="en-US" sz="3200" spc="-5" dirty="0">
                <a:cs typeface="Calibri"/>
              </a:rPr>
              <a:t>spnea  </a:t>
            </a:r>
            <a:r>
              <a:rPr lang="en-US" sz="3200" dirty="0">
                <a:cs typeface="Calibri"/>
              </a:rPr>
              <a:t>or</a:t>
            </a:r>
            <a:r>
              <a:rPr lang="en-US" sz="3200" spc="-10" dirty="0">
                <a:cs typeface="Calibri"/>
              </a:rPr>
              <a:t> </a:t>
            </a:r>
            <a:r>
              <a:rPr lang="en-US" sz="3200" spc="-5" dirty="0" err="1">
                <a:cs typeface="Calibri"/>
              </a:rPr>
              <a:t>orthopenea</a:t>
            </a:r>
            <a:r>
              <a:rPr lang="en-US" sz="3200" spc="-5" dirty="0">
                <a:cs typeface="Calibri"/>
              </a:rPr>
              <a:t>.</a:t>
            </a:r>
            <a:endParaRPr lang="en-US" sz="3200" dirty="0">
              <a:cs typeface="Calibri"/>
            </a:endParaRPr>
          </a:p>
          <a:p>
            <a:pPr marL="295910" indent="-283845">
              <a:spcBef>
                <a:spcPts val="600"/>
              </a:spcBef>
              <a:buClr>
                <a:srgbClr val="93C500"/>
              </a:buClr>
              <a:buSzPct val="79687"/>
              <a:buFont typeface="Wingdings 2"/>
              <a:buChar char=""/>
              <a:tabLst>
                <a:tab pos="296545" algn="l"/>
              </a:tabLst>
            </a:pPr>
            <a:r>
              <a:rPr lang="en-US" sz="3200" spc="-10" dirty="0">
                <a:cs typeface="Calibri"/>
              </a:rPr>
              <a:t>Monitor </a:t>
            </a:r>
            <a:r>
              <a:rPr lang="en-US" sz="3200" spc="-20" dirty="0">
                <a:cs typeface="Calibri"/>
              </a:rPr>
              <a:t>oxygen </a:t>
            </a:r>
            <a:r>
              <a:rPr lang="en-US" sz="3200" spc="-15" dirty="0">
                <a:cs typeface="Calibri"/>
              </a:rPr>
              <a:t>saturation </a:t>
            </a:r>
            <a:r>
              <a:rPr lang="en-US" sz="3200" spc="-10" dirty="0">
                <a:cs typeface="Calibri"/>
              </a:rPr>
              <a:t>level </a:t>
            </a:r>
            <a:r>
              <a:rPr lang="en-US" sz="3200" dirty="0">
                <a:cs typeface="Calibri"/>
              </a:rPr>
              <a:t>and</a:t>
            </a:r>
            <a:r>
              <a:rPr lang="en-US" sz="3200" spc="70" dirty="0">
                <a:cs typeface="Calibri"/>
              </a:rPr>
              <a:t> </a:t>
            </a:r>
            <a:r>
              <a:rPr lang="en-US" sz="3200" spc="-35" dirty="0">
                <a:cs typeface="Calibri"/>
              </a:rPr>
              <a:t>ABG’s.</a:t>
            </a:r>
            <a:endParaRPr lang="en-US" sz="3200" dirty="0">
              <a:cs typeface="Calibri"/>
            </a:endParaRPr>
          </a:p>
          <a:p>
            <a:pPr marL="295910" indent="-283845">
              <a:spcBef>
                <a:spcPts val="600"/>
              </a:spcBef>
              <a:buClr>
                <a:srgbClr val="93C500"/>
              </a:buClr>
              <a:buSzPct val="79687"/>
              <a:buFont typeface="Wingdings 2"/>
              <a:buChar char=""/>
              <a:tabLst>
                <a:tab pos="296545" algn="l"/>
              </a:tabLst>
            </a:pPr>
            <a:r>
              <a:rPr lang="en-US" sz="3200" spc="-15" dirty="0">
                <a:cs typeface="Calibri"/>
              </a:rPr>
              <a:t>Administer </a:t>
            </a:r>
            <a:r>
              <a:rPr lang="en-US" sz="3200" spc="-20" dirty="0">
                <a:cs typeface="Calibri"/>
              </a:rPr>
              <a:t>oxygen </a:t>
            </a:r>
            <a:r>
              <a:rPr lang="en-US" sz="3200" dirty="0">
                <a:cs typeface="Calibri"/>
              </a:rPr>
              <a:t>as</a:t>
            </a:r>
            <a:r>
              <a:rPr lang="en-US" sz="3200" spc="50" dirty="0">
                <a:cs typeface="Calibri"/>
              </a:rPr>
              <a:t> </a:t>
            </a:r>
            <a:r>
              <a:rPr lang="en-US" sz="3200" spc="-15" dirty="0">
                <a:cs typeface="Calibri"/>
              </a:rPr>
              <a:t>indicated.</a:t>
            </a:r>
            <a:endParaRPr lang="en-US" sz="3200" dirty="0">
              <a:cs typeface="Calibri"/>
            </a:endParaRPr>
          </a:p>
          <a:p>
            <a:pPr marL="295910" marR="5080" indent="-283845" algn="just">
              <a:spcBef>
                <a:spcPts val="600"/>
              </a:spcBef>
              <a:buClr>
                <a:srgbClr val="93C500"/>
              </a:buClr>
              <a:buSzPct val="79687"/>
              <a:buFont typeface="Wingdings 2"/>
              <a:buChar char=""/>
              <a:tabLst>
                <a:tab pos="296545" algn="l"/>
              </a:tabLst>
            </a:pPr>
            <a:endParaRPr sz="3200" dirty="0">
              <a:latin typeface="Calibri"/>
              <a:cs typeface="Calibri"/>
            </a:endParaRPr>
          </a:p>
        </p:txBody>
      </p:sp>
    </p:spTree>
    <p:extLst>
      <p:ext uri="{BB962C8B-B14F-4D97-AF65-F5344CB8AC3E}">
        <p14:creationId xmlns:p14="http://schemas.microsoft.com/office/powerpoint/2010/main" val="38539908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304800"/>
            <a:ext cx="8077200" cy="624530"/>
          </a:xfrm>
          <a:prstGeom prst="rect">
            <a:avLst/>
          </a:prstGeom>
        </p:spPr>
        <p:txBody>
          <a:bodyPr vert="horz" wrap="square" lIns="0" tIns="16510" rIns="0" bIns="0" rtlCol="0">
            <a:spAutoFit/>
          </a:bodyPr>
          <a:lstStyle/>
          <a:p>
            <a:pPr marL="12700">
              <a:lnSpc>
                <a:spcPct val="100000"/>
              </a:lnSpc>
              <a:spcBef>
                <a:spcPts val="130"/>
              </a:spcBef>
            </a:pPr>
            <a:r>
              <a:rPr lang="en-US" b="1" u="sng" spc="-35" dirty="0" smtClean="0">
                <a:latin typeface="+mn-lt"/>
              </a:rPr>
              <a:t>B.   </a:t>
            </a:r>
            <a:r>
              <a:rPr b="1" u="sng" spc="-35" dirty="0" smtClean="0">
                <a:latin typeface="+mn-lt"/>
              </a:rPr>
              <a:t>ELECTROLYTE</a:t>
            </a:r>
            <a:r>
              <a:rPr lang="en-US" b="1" u="sng" spc="-35" dirty="0" smtClean="0">
                <a:latin typeface="+mn-lt"/>
              </a:rPr>
              <a:t> IMBALANCE</a:t>
            </a:r>
            <a:endParaRPr b="1" u="sng" spc="-35" dirty="0">
              <a:latin typeface="+mn-lt"/>
            </a:endParaRPr>
          </a:p>
        </p:txBody>
      </p:sp>
      <p:sp>
        <p:nvSpPr>
          <p:cNvPr id="3" name="object 3"/>
          <p:cNvSpPr txBox="1"/>
          <p:nvPr/>
        </p:nvSpPr>
        <p:spPr>
          <a:xfrm>
            <a:off x="533400" y="1295400"/>
            <a:ext cx="10840720" cy="5408660"/>
          </a:xfrm>
          <a:prstGeom prst="rect">
            <a:avLst/>
          </a:prstGeom>
        </p:spPr>
        <p:txBody>
          <a:bodyPr vert="horz" wrap="square" lIns="0" tIns="16510" rIns="0" bIns="0" rtlCol="0">
            <a:spAutoFit/>
          </a:bodyPr>
          <a:lstStyle/>
          <a:p>
            <a:pPr marL="12065">
              <a:lnSpc>
                <a:spcPct val="100000"/>
              </a:lnSpc>
              <a:spcBef>
                <a:spcPts val="130"/>
              </a:spcBef>
              <a:tabLst>
                <a:tab pos="317500" algn="l"/>
                <a:tab pos="318135" algn="l"/>
              </a:tabLst>
            </a:pPr>
            <a:r>
              <a:rPr lang="en-US" sz="3200" u="sng" spc="-10" dirty="0" smtClean="0">
                <a:latin typeface="Calibri"/>
                <a:cs typeface="Calibri"/>
              </a:rPr>
              <a:t>Electrolyte functions:</a:t>
            </a:r>
          </a:p>
          <a:p>
            <a:pPr marL="317500" indent="-305435">
              <a:lnSpc>
                <a:spcPct val="100000"/>
              </a:lnSpc>
              <a:spcBef>
                <a:spcPts val="130"/>
              </a:spcBef>
              <a:buFont typeface="Arial"/>
              <a:buChar char="•"/>
              <a:tabLst>
                <a:tab pos="317500" algn="l"/>
                <a:tab pos="318135" algn="l"/>
              </a:tabLst>
            </a:pPr>
            <a:r>
              <a:rPr lang="en-US" sz="3200" spc="-10" dirty="0" smtClean="0">
                <a:latin typeface="Calibri"/>
                <a:cs typeface="Calibri"/>
              </a:rPr>
              <a:t>T</a:t>
            </a:r>
            <a:r>
              <a:rPr sz="3200" spc="-10" dirty="0" smtClean="0">
                <a:latin typeface="Calibri"/>
                <a:cs typeface="Calibri"/>
              </a:rPr>
              <a:t>ransmission </a:t>
            </a:r>
            <a:r>
              <a:rPr sz="3200" spc="25" dirty="0" smtClean="0">
                <a:latin typeface="Calibri"/>
                <a:cs typeface="Calibri"/>
              </a:rPr>
              <a:t>of</a:t>
            </a:r>
            <a:r>
              <a:rPr sz="3200" spc="10" dirty="0" smtClean="0">
                <a:latin typeface="Calibri"/>
                <a:cs typeface="Calibri"/>
              </a:rPr>
              <a:t> </a:t>
            </a:r>
            <a:r>
              <a:rPr sz="3200" spc="-15" dirty="0">
                <a:latin typeface="Calibri"/>
                <a:cs typeface="Calibri"/>
              </a:rPr>
              <a:t>neural </a:t>
            </a:r>
            <a:r>
              <a:rPr sz="3200" spc="-10" dirty="0" smtClean="0">
                <a:latin typeface="Calibri"/>
                <a:cs typeface="Calibri"/>
              </a:rPr>
              <a:t>impulse</a:t>
            </a:r>
            <a:r>
              <a:rPr lang="en-US" sz="3200" spc="215" dirty="0" smtClean="0">
                <a:latin typeface="Calibri"/>
                <a:cs typeface="Calibri"/>
              </a:rPr>
              <a:t>s</a:t>
            </a:r>
          </a:p>
          <a:p>
            <a:pPr marL="317500" indent="-305435">
              <a:lnSpc>
                <a:spcPct val="100000"/>
              </a:lnSpc>
              <a:spcBef>
                <a:spcPts val="130"/>
              </a:spcBef>
              <a:buFont typeface="Arial"/>
              <a:buChar char="•"/>
              <a:tabLst>
                <a:tab pos="317500" algn="l"/>
                <a:tab pos="318135" algn="l"/>
              </a:tabLst>
            </a:pPr>
            <a:r>
              <a:rPr sz="3200" dirty="0" smtClean="0">
                <a:latin typeface="Calibri"/>
                <a:cs typeface="Calibri"/>
              </a:rPr>
              <a:t>Muscle </a:t>
            </a:r>
            <a:r>
              <a:rPr sz="3200" spc="5" dirty="0" smtClean="0">
                <a:latin typeface="Calibri"/>
                <a:cs typeface="Calibri"/>
              </a:rPr>
              <a:t>cont</a:t>
            </a:r>
            <a:r>
              <a:rPr lang="en-US" sz="3200" spc="5" dirty="0" smtClean="0">
                <a:latin typeface="Calibri"/>
                <a:cs typeface="Calibri"/>
              </a:rPr>
              <a:t>r</a:t>
            </a:r>
            <a:r>
              <a:rPr sz="3200" spc="5" dirty="0" smtClean="0">
                <a:latin typeface="Calibri"/>
                <a:cs typeface="Calibri"/>
              </a:rPr>
              <a:t>action </a:t>
            </a:r>
            <a:r>
              <a:rPr sz="3200" spc="5" dirty="0">
                <a:latin typeface="Calibri"/>
                <a:cs typeface="Calibri"/>
              </a:rPr>
              <a:t>and </a:t>
            </a:r>
            <a:r>
              <a:rPr sz="3200" spc="15" dirty="0">
                <a:latin typeface="Calibri"/>
                <a:cs typeface="Calibri"/>
              </a:rPr>
              <a:t>majorly </a:t>
            </a:r>
            <a:r>
              <a:rPr sz="3200" spc="-15" dirty="0">
                <a:latin typeface="Calibri"/>
                <a:cs typeface="Calibri"/>
              </a:rPr>
              <a:t>the </a:t>
            </a:r>
            <a:r>
              <a:rPr sz="3200" spc="-5" dirty="0">
                <a:latin typeface="Calibri"/>
                <a:cs typeface="Calibri"/>
              </a:rPr>
              <a:t>cardiac muscle( </a:t>
            </a:r>
            <a:r>
              <a:rPr sz="3200" dirty="0">
                <a:latin typeface="Calibri"/>
                <a:cs typeface="Calibri"/>
              </a:rPr>
              <a:t>myocardium)</a:t>
            </a:r>
          </a:p>
          <a:p>
            <a:pPr marL="317500" indent="-305435">
              <a:lnSpc>
                <a:spcPct val="100000"/>
              </a:lnSpc>
              <a:spcBef>
                <a:spcPts val="80"/>
              </a:spcBef>
              <a:buClr>
                <a:srgbClr val="0462C1"/>
              </a:buClr>
              <a:buFont typeface="Arial"/>
              <a:buChar char="•"/>
              <a:tabLst>
                <a:tab pos="317500" algn="l"/>
                <a:tab pos="318135" algn="l"/>
              </a:tabLst>
            </a:pPr>
            <a:r>
              <a:rPr sz="3200" spc="10" dirty="0">
                <a:latin typeface="Calibri"/>
                <a:cs typeface="Calibri"/>
              </a:rPr>
              <a:t>Body </a:t>
            </a:r>
            <a:r>
              <a:rPr sz="3200" spc="-20" dirty="0">
                <a:latin typeface="Calibri"/>
                <a:cs typeface="Calibri"/>
              </a:rPr>
              <a:t>fluid </a:t>
            </a:r>
            <a:r>
              <a:rPr sz="3200" spc="15" dirty="0">
                <a:latin typeface="Calibri"/>
                <a:cs typeface="Calibri"/>
              </a:rPr>
              <a:t>movement &amp; </a:t>
            </a:r>
            <a:r>
              <a:rPr sz="3200" spc="-10" dirty="0">
                <a:latin typeface="Calibri"/>
                <a:cs typeface="Calibri"/>
              </a:rPr>
              <a:t>retention- </a:t>
            </a:r>
            <a:r>
              <a:rPr sz="3200" spc="-30" dirty="0">
                <a:latin typeface="Calibri"/>
                <a:cs typeface="Calibri"/>
              </a:rPr>
              <a:t>intra</a:t>
            </a:r>
            <a:r>
              <a:rPr sz="3200" spc="80" dirty="0">
                <a:latin typeface="Calibri"/>
                <a:cs typeface="Calibri"/>
              </a:rPr>
              <a:t> </a:t>
            </a:r>
            <a:r>
              <a:rPr sz="3200" spc="-25" dirty="0">
                <a:latin typeface="Calibri"/>
                <a:cs typeface="Calibri"/>
              </a:rPr>
              <a:t>/</a:t>
            </a:r>
            <a:r>
              <a:rPr sz="3200" spc="-25" dirty="0" smtClean="0">
                <a:latin typeface="Calibri"/>
                <a:cs typeface="Calibri"/>
              </a:rPr>
              <a:t>extracellular</a:t>
            </a:r>
            <a:r>
              <a:rPr lang="en-US" sz="3200" spc="-25" dirty="0" smtClean="0">
                <a:latin typeface="Calibri"/>
                <a:cs typeface="Calibri"/>
              </a:rPr>
              <a:t> compartments</a:t>
            </a:r>
            <a:endParaRPr sz="3200" dirty="0">
              <a:latin typeface="Calibri"/>
              <a:cs typeface="Calibri"/>
            </a:endParaRPr>
          </a:p>
          <a:p>
            <a:pPr marL="241300" indent="-229235">
              <a:lnSpc>
                <a:spcPct val="100000"/>
              </a:lnSpc>
              <a:spcBef>
                <a:spcPts val="80"/>
              </a:spcBef>
              <a:buFont typeface="Arial"/>
              <a:buChar char="•"/>
              <a:tabLst>
                <a:tab pos="241935" algn="l"/>
              </a:tabLst>
            </a:pPr>
            <a:r>
              <a:rPr sz="3200" spc="-10" dirty="0">
                <a:latin typeface="Calibri"/>
                <a:cs typeface="Calibri"/>
              </a:rPr>
              <a:t>Acid-base</a:t>
            </a:r>
            <a:r>
              <a:rPr sz="3200" spc="245" dirty="0">
                <a:latin typeface="Calibri"/>
                <a:cs typeface="Calibri"/>
              </a:rPr>
              <a:t> </a:t>
            </a:r>
            <a:r>
              <a:rPr sz="3200" dirty="0" smtClean="0">
                <a:latin typeface="Calibri"/>
                <a:cs typeface="Calibri"/>
              </a:rPr>
              <a:t>balance</a:t>
            </a:r>
            <a:endParaRPr lang="en-US" sz="3200" dirty="0" smtClean="0">
              <a:latin typeface="Calibri"/>
              <a:cs typeface="Calibri"/>
            </a:endParaRPr>
          </a:p>
          <a:p>
            <a:pPr marL="241300" indent="-229235">
              <a:lnSpc>
                <a:spcPct val="100000"/>
              </a:lnSpc>
              <a:spcBef>
                <a:spcPts val="80"/>
              </a:spcBef>
              <a:buFont typeface="Arial"/>
              <a:buChar char="•"/>
              <a:tabLst>
                <a:tab pos="241935" algn="l"/>
              </a:tabLst>
            </a:pPr>
            <a:endParaRPr sz="3200" dirty="0">
              <a:latin typeface="Calibri"/>
              <a:cs typeface="Calibri"/>
            </a:endParaRPr>
          </a:p>
          <a:p>
            <a:pPr marL="12700" marR="5080">
              <a:lnSpc>
                <a:spcPct val="72900"/>
              </a:lnSpc>
              <a:spcBef>
                <a:spcPts val="894"/>
              </a:spcBef>
            </a:pPr>
            <a:r>
              <a:rPr lang="en-US" sz="3200" spc="-5" dirty="0" smtClean="0">
                <a:latin typeface="Calibri"/>
                <a:cs typeface="Calibri"/>
              </a:rPr>
              <a:t>**</a:t>
            </a:r>
            <a:r>
              <a:rPr sz="3200" spc="-5" dirty="0" smtClean="0">
                <a:latin typeface="Calibri"/>
                <a:cs typeface="Calibri"/>
              </a:rPr>
              <a:t>In </a:t>
            </a:r>
            <a:r>
              <a:rPr sz="3200" spc="5" dirty="0">
                <a:latin typeface="Calibri"/>
                <a:cs typeface="Calibri"/>
              </a:rPr>
              <a:t>cases </a:t>
            </a:r>
            <a:r>
              <a:rPr sz="3200" spc="25" dirty="0">
                <a:latin typeface="Calibri"/>
                <a:cs typeface="Calibri"/>
              </a:rPr>
              <a:t>of </a:t>
            </a:r>
            <a:r>
              <a:rPr sz="3200" spc="5" dirty="0">
                <a:latin typeface="Calibri"/>
                <a:cs typeface="Calibri"/>
              </a:rPr>
              <a:t>imbalance </a:t>
            </a:r>
            <a:r>
              <a:rPr sz="3200" spc="25" dirty="0">
                <a:latin typeface="Calibri"/>
                <a:cs typeface="Calibri"/>
              </a:rPr>
              <a:t>of </a:t>
            </a:r>
            <a:r>
              <a:rPr sz="3200" spc="-10" dirty="0">
                <a:latin typeface="Calibri"/>
                <a:cs typeface="Calibri"/>
              </a:rPr>
              <a:t>electrolytes then the transmission </a:t>
            </a:r>
            <a:r>
              <a:rPr sz="3200" spc="25" dirty="0">
                <a:latin typeface="Calibri"/>
                <a:cs typeface="Calibri"/>
              </a:rPr>
              <a:t>of </a:t>
            </a:r>
            <a:r>
              <a:rPr sz="3200" spc="-10" dirty="0">
                <a:latin typeface="Calibri"/>
                <a:cs typeface="Calibri"/>
              </a:rPr>
              <a:t>impulses </a:t>
            </a:r>
            <a:r>
              <a:rPr sz="3200" spc="5" dirty="0">
                <a:latin typeface="Calibri"/>
                <a:cs typeface="Calibri"/>
              </a:rPr>
              <a:t>and  </a:t>
            </a:r>
            <a:r>
              <a:rPr sz="3200" dirty="0">
                <a:latin typeface="Calibri"/>
                <a:cs typeface="Calibri"/>
              </a:rPr>
              <a:t>muscle </a:t>
            </a:r>
            <a:r>
              <a:rPr sz="3200" spc="5" dirty="0">
                <a:latin typeface="Calibri"/>
                <a:cs typeface="Calibri"/>
              </a:rPr>
              <a:t>contraction </a:t>
            </a:r>
            <a:r>
              <a:rPr sz="3200" spc="-10" dirty="0">
                <a:latin typeface="Calibri"/>
                <a:cs typeface="Calibri"/>
              </a:rPr>
              <a:t>is</a:t>
            </a:r>
            <a:r>
              <a:rPr sz="3200" spc="270" dirty="0">
                <a:latin typeface="Calibri"/>
                <a:cs typeface="Calibri"/>
              </a:rPr>
              <a:t> </a:t>
            </a:r>
            <a:r>
              <a:rPr sz="3200" spc="-10" dirty="0">
                <a:latin typeface="Calibri"/>
                <a:cs typeface="Calibri"/>
              </a:rPr>
              <a:t>affected</a:t>
            </a:r>
            <a:endParaRPr sz="3200" dirty="0">
              <a:latin typeface="Calibri"/>
              <a:cs typeface="Calibri"/>
            </a:endParaRPr>
          </a:p>
          <a:p>
            <a:pPr>
              <a:lnSpc>
                <a:spcPct val="100000"/>
              </a:lnSpc>
              <a:spcBef>
                <a:spcPts val="5"/>
              </a:spcBef>
            </a:pPr>
            <a:endParaRPr sz="3600" dirty="0">
              <a:latin typeface="Times New Roman"/>
              <a:cs typeface="Times New Roman"/>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228600"/>
            <a:ext cx="14020800" cy="7502951"/>
          </a:xfrm>
        </p:spPr>
        <p:txBody>
          <a:bodyPr/>
          <a:lstStyle/>
          <a:p>
            <a:pPr marL="12700" marR="5926455" algn="l">
              <a:lnSpc>
                <a:spcPct val="101299"/>
              </a:lnSpc>
            </a:pPr>
            <a:r>
              <a:rPr lang="en-US" sz="3600" b="1" u="sng" spc="10" dirty="0" smtClean="0"/>
              <a:t>Most </a:t>
            </a:r>
            <a:r>
              <a:rPr lang="en-US" sz="3600" b="1" u="sng" spc="10" dirty="0"/>
              <a:t>important </a:t>
            </a:r>
            <a:r>
              <a:rPr lang="en-US" sz="3600" b="1" u="sng" spc="15" dirty="0"/>
              <a:t>electrolytes  </a:t>
            </a:r>
            <a:endParaRPr lang="en-US" b="1" spc="15" dirty="0" smtClean="0"/>
          </a:p>
          <a:p>
            <a:pPr marL="469900" marR="5926455" indent="-457200" algn="l">
              <a:lnSpc>
                <a:spcPct val="101299"/>
              </a:lnSpc>
              <a:buFont typeface="Arial" panose="020B0604020202020204" pitchFamily="34" charset="0"/>
              <a:buChar char="•"/>
            </a:pPr>
            <a:r>
              <a:rPr lang="en-US" sz="3200" spc="20" dirty="0" smtClean="0"/>
              <a:t>Na- </a:t>
            </a:r>
            <a:r>
              <a:rPr lang="en-US" sz="3200" spc="-35" dirty="0"/>
              <a:t>extra </a:t>
            </a:r>
            <a:r>
              <a:rPr lang="en-US" sz="3200" dirty="0" smtClean="0"/>
              <a:t>cellular-135 - 142 </a:t>
            </a:r>
            <a:r>
              <a:rPr lang="en-US" sz="3200" spc="15" dirty="0" err="1"/>
              <a:t>mmol</a:t>
            </a:r>
            <a:r>
              <a:rPr lang="en-US" sz="3200" spc="15" dirty="0"/>
              <a:t>/l  </a:t>
            </a:r>
            <a:endParaRPr lang="en-US" sz="3200" spc="15" dirty="0" smtClean="0"/>
          </a:p>
          <a:p>
            <a:pPr marL="469900" marR="5926455" indent="-457200" algn="l">
              <a:lnSpc>
                <a:spcPct val="101299"/>
              </a:lnSpc>
              <a:buFont typeface="Arial" panose="020B0604020202020204" pitchFamily="34" charset="0"/>
              <a:buChar char="•"/>
            </a:pPr>
            <a:r>
              <a:rPr lang="en-US" sz="3200" dirty="0" smtClean="0"/>
              <a:t>K- </a:t>
            </a:r>
            <a:r>
              <a:rPr lang="en-US" sz="3200" spc="-15" dirty="0"/>
              <a:t>intracellular</a:t>
            </a:r>
            <a:r>
              <a:rPr lang="en-US" sz="3200" spc="370" dirty="0"/>
              <a:t> </a:t>
            </a:r>
            <a:r>
              <a:rPr lang="en-US" sz="3200" spc="10" dirty="0" smtClean="0"/>
              <a:t>3.5 - 5.5mmol/l</a:t>
            </a:r>
            <a:endParaRPr lang="en-US" sz="3200" dirty="0"/>
          </a:p>
          <a:p>
            <a:pPr marL="469265" marR="5755005" indent="-457200" algn="l">
              <a:lnSpc>
                <a:spcPct val="101800"/>
              </a:lnSpc>
              <a:spcBef>
                <a:spcPts val="20"/>
              </a:spcBef>
              <a:buFont typeface="Arial" panose="020B0604020202020204" pitchFamily="34" charset="0"/>
              <a:buChar char="•"/>
            </a:pPr>
            <a:r>
              <a:rPr lang="en-US" sz="3200" spc="20" dirty="0" err="1"/>
              <a:t>Ca</a:t>
            </a:r>
            <a:r>
              <a:rPr lang="en-US" sz="3200" spc="20" dirty="0"/>
              <a:t>- </a:t>
            </a:r>
            <a:r>
              <a:rPr lang="en-US" sz="3200" spc="-35" dirty="0"/>
              <a:t>extra </a:t>
            </a:r>
            <a:r>
              <a:rPr lang="en-US" sz="3200" spc="-5" dirty="0" smtClean="0"/>
              <a:t>cellular-2.15 – 2.5 </a:t>
            </a:r>
            <a:r>
              <a:rPr lang="en-US" sz="3200" spc="15" dirty="0" err="1"/>
              <a:t>mmol</a:t>
            </a:r>
            <a:r>
              <a:rPr lang="en-US" sz="3200" spc="15" dirty="0"/>
              <a:t>/L  </a:t>
            </a:r>
            <a:endParaRPr lang="en-US" sz="3200" spc="15" dirty="0" smtClean="0"/>
          </a:p>
          <a:p>
            <a:pPr marL="469265" marR="5755005" indent="-457200" algn="l">
              <a:lnSpc>
                <a:spcPct val="101800"/>
              </a:lnSpc>
              <a:spcBef>
                <a:spcPts val="20"/>
              </a:spcBef>
              <a:buFont typeface="Arial" panose="020B0604020202020204" pitchFamily="34" charset="0"/>
              <a:buChar char="•"/>
            </a:pPr>
            <a:r>
              <a:rPr lang="en-US" sz="3200" spc="10" dirty="0" smtClean="0"/>
              <a:t>Mg- </a:t>
            </a:r>
            <a:r>
              <a:rPr lang="en-US" sz="3200" spc="5" dirty="0" smtClean="0"/>
              <a:t>intracellular-0.65 – 1.25mmol/l  </a:t>
            </a:r>
          </a:p>
          <a:p>
            <a:pPr marL="469265" marR="5755005" indent="-457200" algn="l">
              <a:lnSpc>
                <a:spcPct val="101800"/>
              </a:lnSpc>
              <a:spcBef>
                <a:spcPts val="20"/>
              </a:spcBef>
              <a:buFont typeface="Arial" panose="020B0604020202020204" pitchFamily="34" charset="0"/>
              <a:buChar char="•"/>
            </a:pPr>
            <a:r>
              <a:rPr lang="en-US" sz="3200" spc="15" dirty="0" err="1" smtClean="0"/>
              <a:t>Cl</a:t>
            </a:r>
            <a:r>
              <a:rPr lang="en-US" sz="3200" spc="15" dirty="0" smtClean="0"/>
              <a:t> </a:t>
            </a:r>
            <a:r>
              <a:rPr lang="en-US" sz="3200" spc="10" dirty="0"/>
              <a:t>– </a:t>
            </a:r>
            <a:r>
              <a:rPr lang="en-US" sz="3200" spc="-35" dirty="0"/>
              <a:t>extra </a:t>
            </a:r>
            <a:r>
              <a:rPr lang="en-US" sz="3200" dirty="0"/>
              <a:t>cellular-97–107 </a:t>
            </a:r>
            <a:r>
              <a:rPr lang="en-US" sz="3200" spc="15" dirty="0" err="1" smtClean="0"/>
              <a:t>mmol</a:t>
            </a:r>
            <a:r>
              <a:rPr lang="en-US" sz="3200" spc="15" dirty="0" smtClean="0"/>
              <a:t>/L</a:t>
            </a:r>
          </a:p>
          <a:p>
            <a:pPr marL="469265" marR="5755005" indent="-457200" algn="l">
              <a:lnSpc>
                <a:spcPct val="101800"/>
              </a:lnSpc>
              <a:spcBef>
                <a:spcPts val="20"/>
              </a:spcBef>
              <a:buFont typeface="Arial" panose="020B0604020202020204" pitchFamily="34" charset="0"/>
              <a:buChar char="•"/>
            </a:pPr>
            <a:r>
              <a:rPr lang="en-US" sz="3200" spc="10" dirty="0" smtClean="0"/>
              <a:t>Phosphorus- </a:t>
            </a:r>
            <a:r>
              <a:rPr lang="en-US" sz="3200" dirty="0"/>
              <a:t>intracellular-0.87–1.45mmol/l  </a:t>
            </a:r>
            <a:endParaRPr lang="en-US" sz="3200" dirty="0" smtClean="0"/>
          </a:p>
          <a:p>
            <a:pPr marL="469265" marR="5755005" indent="-457200" algn="l">
              <a:lnSpc>
                <a:spcPct val="101800"/>
              </a:lnSpc>
              <a:spcBef>
                <a:spcPts val="20"/>
              </a:spcBef>
              <a:buFont typeface="Arial" panose="020B0604020202020204" pitchFamily="34" charset="0"/>
              <a:buChar char="•"/>
            </a:pPr>
            <a:r>
              <a:rPr lang="en-US" sz="3200" spc="25" dirty="0" smtClean="0"/>
              <a:t>Hydrogen carbonate- </a:t>
            </a:r>
            <a:r>
              <a:rPr lang="en-US" sz="3200" spc="-15" dirty="0"/>
              <a:t>extracellular-</a:t>
            </a:r>
            <a:r>
              <a:rPr lang="en-US" sz="3200" spc="305" dirty="0"/>
              <a:t> </a:t>
            </a:r>
            <a:r>
              <a:rPr lang="en-US" sz="3200" spc="15" dirty="0" smtClean="0"/>
              <a:t>110-124mmol/l</a:t>
            </a:r>
          </a:p>
          <a:p>
            <a:pPr marL="469265" marR="5755005" indent="-457200" algn="l">
              <a:lnSpc>
                <a:spcPct val="101800"/>
              </a:lnSpc>
              <a:spcBef>
                <a:spcPts val="20"/>
              </a:spcBef>
              <a:buFont typeface="Arial" panose="020B0604020202020204" pitchFamily="34" charset="0"/>
              <a:buChar char="•"/>
            </a:pPr>
            <a:endParaRPr lang="en-US" sz="3200" spc="15" dirty="0"/>
          </a:p>
          <a:p>
            <a:pPr marL="12065" marR="5755005" algn="l">
              <a:lnSpc>
                <a:spcPct val="101800"/>
              </a:lnSpc>
              <a:spcBef>
                <a:spcPts val="20"/>
              </a:spcBef>
            </a:pPr>
            <a:r>
              <a:rPr lang="en-US" sz="3200" spc="-5" dirty="0" smtClean="0"/>
              <a:t>Imbalances </a:t>
            </a:r>
            <a:r>
              <a:rPr lang="en-US" sz="3200" spc="5" dirty="0"/>
              <a:t>may </a:t>
            </a:r>
            <a:r>
              <a:rPr lang="en-US" sz="3200" spc="20" dirty="0"/>
              <a:t>occur </a:t>
            </a:r>
            <a:r>
              <a:rPr lang="en-US" sz="3200" spc="-10" dirty="0"/>
              <a:t>when there </a:t>
            </a:r>
            <a:r>
              <a:rPr lang="en-US" sz="3200" spc="-15" dirty="0"/>
              <a:t>is </a:t>
            </a:r>
            <a:r>
              <a:rPr lang="en-US" sz="3200" dirty="0"/>
              <a:t>loss </a:t>
            </a:r>
            <a:r>
              <a:rPr lang="en-US" sz="3200" spc="25" dirty="0"/>
              <a:t>or </a:t>
            </a:r>
            <a:r>
              <a:rPr lang="en-US" sz="3200" spc="-10" dirty="0"/>
              <a:t>retention </a:t>
            </a:r>
            <a:r>
              <a:rPr lang="en-US" sz="3200" spc="15" dirty="0"/>
              <a:t>as </a:t>
            </a:r>
            <a:r>
              <a:rPr lang="en-US" sz="3200" spc="10" dirty="0"/>
              <a:t>a </a:t>
            </a:r>
            <a:r>
              <a:rPr lang="en-US" sz="3200" spc="-15" dirty="0"/>
              <a:t>result </a:t>
            </a:r>
            <a:r>
              <a:rPr lang="en-US" sz="3200" spc="25" dirty="0"/>
              <a:t>of</a:t>
            </a:r>
            <a:r>
              <a:rPr lang="en-US" sz="3200" spc="475" dirty="0"/>
              <a:t> </a:t>
            </a:r>
            <a:r>
              <a:rPr lang="en-US" sz="3200" spc="-15" dirty="0"/>
              <a:t>illnesses.</a:t>
            </a:r>
            <a:endParaRPr lang="en-US" sz="3200" dirty="0"/>
          </a:p>
          <a:p>
            <a:pPr marL="469265" marR="5755005" indent="-457200" algn="l">
              <a:lnSpc>
                <a:spcPct val="101800"/>
              </a:lnSpc>
              <a:spcBef>
                <a:spcPts val="20"/>
              </a:spcBef>
              <a:buFont typeface="Arial" panose="020B0604020202020204" pitchFamily="34" charset="0"/>
              <a:buChar char="•"/>
            </a:pPr>
            <a:endParaRPr lang="en-US" sz="3200" dirty="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169686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11197590" cy="4652010"/>
          </a:xfrm>
        </p:spPr>
        <p:txBody>
          <a:bodyPr>
            <a:noAutofit/>
          </a:bodyPr>
          <a:lstStyle/>
          <a:p>
            <a:r>
              <a:rPr lang="en-US" sz="3200" b="1" u="sng" dirty="0"/>
              <a:t>VASCULAR </a:t>
            </a:r>
            <a:r>
              <a:rPr lang="en-US" sz="3200" b="1" u="sng" dirty="0" smtClean="0"/>
              <a:t>EVENTS/RESPONSE</a:t>
            </a:r>
          </a:p>
          <a:p>
            <a:pPr marL="457200" indent="-457200">
              <a:buFont typeface="Arial" pitchFamily="34" charset="0"/>
              <a:buChar char="•"/>
            </a:pPr>
            <a:endParaRPr lang="en-US" sz="3200" dirty="0"/>
          </a:p>
          <a:p>
            <a:pPr lvl="0"/>
            <a:r>
              <a:rPr lang="en-US" sz="3200" b="1" u="sng" dirty="0" smtClean="0"/>
              <a:t>a) Hemodynamic </a:t>
            </a:r>
            <a:r>
              <a:rPr lang="en-US" sz="3200" b="1" u="sng" dirty="0" smtClean="0"/>
              <a:t>changes</a:t>
            </a:r>
          </a:p>
          <a:p>
            <a:pPr marL="514350" lvl="0" indent="-514350">
              <a:buFont typeface="Arial" pitchFamily="34" charset="0"/>
              <a:buChar char="•"/>
            </a:pPr>
            <a:endParaRPr lang="en-US" sz="3200" dirty="0"/>
          </a:p>
          <a:p>
            <a:pPr marL="457200" lvl="0" indent="-457200">
              <a:buFont typeface="Arial" pitchFamily="34" charset="0"/>
              <a:buChar char="•"/>
            </a:pPr>
            <a:r>
              <a:rPr lang="en-US" sz="3200" b="1" dirty="0"/>
              <a:t>Transient vasoconstriction: </a:t>
            </a:r>
            <a:r>
              <a:rPr lang="en-US" sz="3200" dirty="0"/>
              <a:t>Is the immediate vascular response </a:t>
            </a:r>
            <a:r>
              <a:rPr lang="en-US" sz="3200" dirty="0" smtClean="0"/>
              <a:t>to </a:t>
            </a:r>
            <a:r>
              <a:rPr lang="en-US" sz="3200" dirty="0"/>
              <a:t>achieve </a:t>
            </a:r>
            <a:r>
              <a:rPr lang="en-US" sz="3200" dirty="0"/>
              <a:t>hemostasis irrespective of type of injury .</a:t>
            </a:r>
            <a:endParaRPr lang="en-US" sz="3200" dirty="0"/>
          </a:p>
          <a:p>
            <a:pPr marL="457200" lvl="0" indent="-457200">
              <a:buFont typeface="Arial" pitchFamily="34" charset="0"/>
              <a:buChar char="•"/>
            </a:pPr>
            <a:r>
              <a:rPr lang="en-US" sz="3200" b="1" dirty="0"/>
              <a:t>Persistent progressive vasodilation: </a:t>
            </a:r>
            <a:r>
              <a:rPr lang="en-US" sz="3200" dirty="0"/>
              <a:t>Involves mainly arterioles but to a lesser </a:t>
            </a:r>
            <a:r>
              <a:rPr lang="en-US" sz="3200" dirty="0" smtClean="0"/>
              <a:t>extent, </a:t>
            </a:r>
            <a:r>
              <a:rPr lang="en-US" sz="3200" dirty="0"/>
              <a:t>capillaries. It results in increased blood volume in the micro-vascular bed of the site of acute inflammation.</a:t>
            </a:r>
          </a:p>
          <a:p>
            <a:pPr marL="457200" lvl="0" indent="-457200">
              <a:buFont typeface="Arial" pitchFamily="34" charset="0"/>
              <a:buChar char="•"/>
            </a:pPr>
            <a:r>
              <a:rPr lang="en-US" sz="3200" b="1" dirty="0"/>
              <a:t>Elevated local hydrostatic pressure: </a:t>
            </a:r>
            <a:r>
              <a:rPr lang="en-US" sz="3200" dirty="0"/>
              <a:t>Caused by progressive vasodilation which results in transudation of fluid into the local site causing edema.</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21959700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72757" y="-83495"/>
            <a:ext cx="10891520" cy="6479338"/>
          </a:xfrm>
          <a:prstGeom prst="rect">
            <a:avLst/>
          </a:prstGeom>
        </p:spPr>
        <p:txBody>
          <a:bodyPr vert="horz" wrap="square" lIns="0" tIns="15875" rIns="0" bIns="0" rtlCol="0">
            <a:spAutoFit/>
          </a:bodyPr>
          <a:lstStyle/>
          <a:p>
            <a:pPr>
              <a:lnSpc>
                <a:spcPct val="100000"/>
              </a:lnSpc>
              <a:spcBef>
                <a:spcPts val="45"/>
              </a:spcBef>
            </a:pPr>
            <a:endParaRPr sz="3200" dirty="0">
              <a:latin typeface="Times New Roman"/>
              <a:cs typeface="Times New Roman"/>
            </a:endParaRPr>
          </a:p>
          <a:p>
            <a:pPr marL="12700">
              <a:lnSpc>
                <a:spcPct val="100000"/>
              </a:lnSpc>
              <a:spcBef>
                <a:spcPts val="5"/>
              </a:spcBef>
              <a:tabLst>
                <a:tab pos="2290445" algn="l"/>
              </a:tabLst>
            </a:pPr>
            <a:r>
              <a:rPr sz="3600" b="1" u="sng" spc="10" dirty="0">
                <a:latin typeface="Calibri"/>
                <a:cs typeface="Calibri"/>
              </a:rPr>
              <a:t>Hyponatremia</a:t>
            </a:r>
            <a:r>
              <a:rPr sz="3200" b="1" spc="10" dirty="0">
                <a:latin typeface="Calibri"/>
                <a:cs typeface="Calibri"/>
              </a:rPr>
              <a:t>	</a:t>
            </a:r>
            <a:endParaRPr lang="en-US" sz="3200" b="1" spc="10" dirty="0" smtClean="0">
              <a:latin typeface="Calibri"/>
              <a:cs typeface="Calibri"/>
            </a:endParaRPr>
          </a:p>
          <a:p>
            <a:pPr marL="12700">
              <a:lnSpc>
                <a:spcPct val="100000"/>
              </a:lnSpc>
              <a:spcBef>
                <a:spcPts val="5"/>
              </a:spcBef>
              <a:tabLst>
                <a:tab pos="2290445" algn="l"/>
              </a:tabLst>
            </a:pPr>
            <a:endParaRPr lang="en-US" sz="3200" b="1" spc="10" dirty="0">
              <a:latin typeface="Calibri"/>
              <a:cs typeface="Calibri"/>
            </a:endParaRPr>
          </a:p>
          <a:p>
            <a:pPr marL="12700">
              <a:lnSpc>
                <a:spcPct val="100000"/>
              </a:lnSpc>
              <a:spcBef>
                <a:spcPts val="5"/>
              </a:spcBef>
              <a:tabLst>
                <a:tab pos="2290445" algn="l"/>
              </a:tabLst>
            </a:pPr>
            <a:r>
              <a:rPr sz="3200" spc="5" dirty="0" smtClean="0">
                <a:latin typeface="Calibri"/>
                <a:cs typeface="Calibri"/>
              </a:rPr>
              <a:t>- </a:t>
            </a:r>
            <a:r>
              <a:rPr lang="en-US" sz="3200" spc="5" dirty="0" smtClean="0">
                <a:latin typeface="Calibri"/>
                <a:cs typeface="Calibri"/>
              </a:rPr>
              <a:t>Sodium </a:t>
            </a:r>
            <a:r>
              <a:rPr sz="3200" spc="-5" dirty="0" smtClean="0">
                <a:latin typeface="Calibri"/>
                <a:cs typeface="Calibri"/>
              </a:rPr>
              <a:t>level </a:t>
            </a:r>
            <a:r>
              <a:rPr sz="3200" spc="-5" dirty="0">
                <a:latin typeface="Calibri"/>
                <a:cs typeface="Calibri"/>
              </a:rPr>
              <a:t>lower </a:t>
            </a:r>
            <a:r>
              <a:rPr sz="3200" dirty="0">
                <a:latin typeface="Calibri"/>
                <a:cs typeface="Calibri"/>
              </a:rPr>
              <a:t>than</a:t>
            </a:r>
            <a:r>
              <a:rPr sz="3200" spc="265" dirty="0">
                <a:latin typeface="Calibri"/>
                <a:cs typeface="Calibri"/>
              </a:rPr>
              <a:t> </a:t>
            </a:r>
            <a:r>
              <a:rPr sz="3200" spc="20" dirty="0" smtClean="0">
                <a:latin typeface="Calibri"/>
                <a:cs typeface="Calibri"/>
              </a:rPr>
              <a:t>135mmol/l</a:t>
            </a:r>
            <a:endParaRPr lang="en-US" sz="3200" spc="20" dirty="0" smtClean="0">
              <a:latin typeface="Calibri"/>
              <a:cs typeface="Calibri"/>
            </a:endParaRPr>
          </a:p>
          <a:p>
            <a:pPr marL="12700">
              <a:lnSpc>
                <a:spcPct val="100000"/>
              </a:lnSpc>
              <a:spcBef>
                <a:spcPts val="5"/>
              </a:spcBef>
              <a:tabLst>
                <a:tab pos="2290445" algn="l"/>
              </a:tabLst>
            </a:pPr>
            <a:endParaRPr lang="en-US" sz="3200" spc="20" dirty="0" smtClean="0">
              <a:latin typeface="Calibri"/>
              <a:cs typeface="Calibri"/>
            </a:endParaRPr>
          </a:p>
          <a:p>
            <a:pPr marL="12700">
              <a:spcBef>
                <a:spcPts val="5"/>
              </a:spcBef>
              <a:tabLst>
                <a:tab pos="2290445" algn="l"/>
              </a:tabLst>
            </a:pPr>
            <a:r>
              <a:rPr lang="en-US" sz="3200" b="1" u="sng" spc="20" dirty="0" smtClean="0">
                <a:latin typeface="Calibri"/>
                <a:cs typeface="Calibri"/>
              </a:rPr>
              <a:t>Causes: </a:t>
            </a:r>
          </a:p>
          <a:p>
            <a:pPr marL="469900" indent="-457200">
              <a:spcBef>
                <a:spcPts val="5"/>
              </a:spcBef>
              <a:buFont typeface="Arial" panose="020B0604020202020204" pitchFamily="34" charset="0"/>
              <a:buChar char="•"/>
              <a:tabLst>
                <a:tab pos="2290445" algn="l"/>
              </a:tabLst>
            </a:pPr>
            <a:r>
              <a:rPr lang="en-US" sz="3200" spc="-30" dirty="0" smtClean="0">
                <a:cs typeface="Calibri"/>
              </a:rPr>
              <a:t>Diarrhea, </a:t>
            </a:r>
          </a:p>
          <a:p>
            <a:pPr marL="469900" indent="-457200">
              <a:spcBef>
                <a:spcPts val="5"/>
              </a:spcBef>
              <a:buFont typeface="Arial" panose="020B0604020202020204" pitchFamily="34" charset="0"/>
              <a:buChar char="•"/>
              <a:tabLst>
                <a:tab pos="2290445" algn="l"/>
              </a:tabLst>
            </a:pPr>
            <a:r>
              <a:rPr lang="en-US" sz="3200" spc="-30" dirty="0" smtClean="0">
                <a:cs typeface="Calibri"/>
              </a:rPr>
              <a:t>Vomiting, </a:t>
            </a:r>
          </a:p>
          <a:p>
            <a:pPr marL="469900" indent="-457200">
              <a:spcBef>
                <a:spcPts val="5"/>
              </a:spcBef>
              <a:buFont typeface="Arial" panose="020B0604020202020204" pitchFamily="34" charset="0"/>
              <a:buChar char="•"/>
              <a:tabLst>
                <a:tab pos="2290445" algn="l"/>
              </a:tabLst>
            </a:pPr>
            <a:r>
              <a:rPr lang="en-US" sz="3200" spc="-30" dirty="0" smtClean="0">
                <a:cs typeface="Calibri"/>
              </a:rPr>
              <a:t>Excessive </a:t>
            </a:r>
            <a:r>
              <a:rPr lang="en-US" sz="3200" spc="-15" dirty="0" smtClean="0">
                <a:cs typeface="Calibri"/>
              </a:rPr>
              <a:t>sweating, </a:t>
            </a:r>
          </a:p>
          <a:p>
            <a:pPr marL="469900" indent="-457200">
              <a:spcBef>
                <a:spcPts val="5"/>
              </a:spcBef>
              <a:buFont typeface="Arial" panose="020B0604020202020204" pitchFamily="34" charset="0"/>
              <a:buChar char="•"/>
              <a:tabLst>
                <a:tab pos="2290445" algn="l"/>
              </a:tabLst>
            </a:pPr>
            <a:r>
              <a:rPr lang="en-US" sz="3200" dirty="0" smtClean="0">
                <a:cs typeface="Calibri"/>
              </a:rPr>
              <a:t>Impaired </a:t>
            </a:r>
            <a:r>
              <a:rPr lang="en-US" sz="3200" spc="-15" dirty="0" smtClean="0">
                <a:cs typeface="Calibri"/>
              </a:rPr>
              <a:t>kidneys, </a:t>
            </a:r>
          </a:p>
          <a:p>
            <a:pPr marL="469900" indent="-457200">
              <a:spcBef>
                <a:spcPts val="5"/>
              </a:spcBef>
              <a:buFont typeface="Arial" panose="020B0604020202020204" pitchFamily="34" charset="0"/>
              <a:buChar char="•"/>
              <a:tabLst>
                <a:tab pos="2290445" algn="l"/>
              </a:tabLst>
            </a:pPr>
            <a:r>
              <a:rPr lang="en-US" sz="3200" spc="-15" dirty="0" smtClean="0">
                <a:cs typeface="Calibri"/>
              </a:rPr>
              <a:t>Addison’s disease</a:t>
            </a:r>
            <a:r>
              <a:rPr lang="en-US" sz="3200" spc="130" dirty="0" smtClean="0">
                <a:cs typeface="Calibri"/>
              </a:rPr>
              <a:t> </a:t>
            </a:r>
            <a:r>
              <a:rPr lang="en-US" sz="3200" spc="-10" dirty="0" smtClean="0">
                <a:cs typeface="Calibri"/>
              </a:rPr>
              <a:t>(insufficient </a:t>
            </a:r>
            <a:r>
              <a:rPr lang="en-US" sz="3200" spc="-5" dirty="0" smtClean="0">
                <a:cs typeface="Calibri"/>
              </a:rPr>
              <a:t>production </a:t>
            </a:r>
            <a:r>
              <a:rPr lang="en-US" sz="3200" spc="25" dirty="0" smtClean="0">
                <a:cs typeface="Calibri"/>
              </a:rPr>
              <a:t>of </a:t>
            </a:r>
            <a:r>
              <a:rPr lang="en-US" sz="3200" spc="-5" dirty="0" smtClean="0">
                <a:cs typeface="Calibri"/>
              </a:rPr>
              <a:t>aldosterone), </a:t>
            </a:r>
          </a:p>
          <a:p>
            <a:pPr marL="469900" indent="-457200">
              <a:spcBef>
                <a:spcPts val="5"/>
              </a:spcBef>
              <a:buFont typeface="Arial" panose="020B0604020202020204" pitchFamily="34" charset="0"/>
              <a:buChar char="•"/>
              <a:tabLst>
                <a:tab pos="2290445" algn="l"/>
              </a:tabLst>
            </a:pPr>
            <a:r>
              <a:rPr lang="en-US" sz="3200" spc="-5" dirty="0" smtClean="0">
                <a:cs typeface="Calibri"/>
              </a:rPr>
              <a:t>Overuse </a:t>
            </a:r>
            <a:r>
              <a:rPr lang="en-US" sz="3200" spc="25" dirty="0" smtClean="0">
                <a:cs typeface="Calibri"/>
              </a:rPr>
              <a:t>of </a:t>
            </a:r>
            <a:r>
              <a:rPr lang="en-US" sz="3200" spc="-15" dirty="0" smtClean="0">
                <a:cs typeface="Calibri"/>
              </a:rPr>
              <a:t>diuretics, </a:t>
            </a:r>
          </a:p>
          <a:p>
            <a:pPr marL="469900" indent="-457200">
              <a:spcBef>
                <a:spcPts val="5"/>
              </a:spcBef>
              <a:buFont typeface="Arial" panose="020B0604020202020204" pitchFamily="34" charset="0"/>
              <a:buChar char="•"/>
              <a:tabLst>
                <a:tab pos="2290445" algn="l"/>
              </a:tabLst>
            </a:pPr>
            <a:r>
              <a:rPr lang="en-US" sz="3200" spc="-30" dirty="0" smtClean="0">
                <a:cs typeface="Calibri"/>
              </a:rPr>
              <a:t>Excess </a:t>
            </a:r>
            <a:r>
              <a:rPr lang="en-US" sz="3200" spc="-5" dirty="0" smtClean="0">
                <a:cs typeface="Calibri"/>
              </a:rPr>
              <a:t>water</a:t>
            </a:r>
            <a:r>
              <a:rPr lang="en-US" sz="3200" spc="-105" dirty="0" smtClean="0">
                <a:cs typeface="Calibri"/>
              </a:rPr>
              <a:t> </a:t>
            </a:r>
            <a:r>
              <a:rPr lang="en-US" sz="3200" spc="-15" dirty="0" smtClean="0">
                <a:cs typeface="Calibri"/>
              </a:rPr>
              <a:t>retention</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228600"/>
            <a:ext cx="11197590" cy="7022435"/>
          </a:xfrm>
        </p:spPr>
        <p:txBody>
          <a:bodyPr/>
          <a:lstStyle/>
          <a:p>
            <a:pPr marL="12700">
              <a:spcBef>
                <a:spcPts val="5"/>
              </a:spcBef>
              <a:tabLst>
                <a:tab pos="2290445" algn="l"/>
              </a:tabLst>
            </a:pPr>
            <a:r>
              <a:rPr lang="en-US" sz="3200" b="1" u="sng" spc="-10" dirty="0"/>
              <a:t>Effects</a:t>
            </a:r>
          </a:p>
          <a:p>
            <a:pPr marL="469900" indent="-457200">
              <a:lnSpc>
                <a:spcPct val="100000"/>
              </a:lnSpc>
              <a:spcBef>
                <a:spcPts val="125"/>
              </a:spcBef>
              <a:buFont typeface="Arial" panose="020B0604020202020204" pitchFamily="34" charset="0"/>
              <a:buChar char="•"/>
            </a:pPr>
            <a:r>
              <a:rPr lang="en-US" sz="3200" spc="15" dirty="0"/>
              <a:t>Blood volume </a:t>
            </a:r>
            <a:r>
              <a:rPr lang="en-US" sz="3200" spc="-15" dirty="0"/>
              <a:t>is</a:t>
            </a:r>
            <a:r>
              <a:rPr lang="en-US" sz="3200" spc="120" dirty="0"/>
              <a:t> </a:t>
            </a:r>
            <a:r>
              <a:rPr lang="en-US" sz="3200" spc="-55" dirty="0"/>
              <a:t>low,</a:t>
            </a:r>
            <a:r>
              <a:rPr lang="en-US" sz="3200" spc="40" dirty="0"/>
              <a:t> </a:t>
            </a:r>
          </a:p>
          <a:p>
            <a:pPr marL="469900" indent="-457200">
              <a:lnSpc>
                <a:spcPct val="100000"/>
              </a:lnSpc>
              <a:spcBef>
                <a:spcPts val="125"/>
              </a:spcBef>
              <a:buFont typeface="Arial" panose="020B0604020202020204" pitchFamily="34" charset="0"/>
              <a:buChar char="•"/>
            </a:pPr>
            <a:r>
              <a:rPr lang="en-US" sz="3200" spc="-10" dirty="0" err="1"/>
              <a:t>Hypotention</a:t>
            </a:r>
            <a:r>
              <a:rPr lang="en-US" sz="3200" spc="-10" dirty="0"/>
              <a:t> </a:t>
            </a:r>
            <a:r>
              <a:rPr lang="en-US" sz="3200" spc="5" dirty="0"/>
              <a:t>abdominal </a:t>
            </a:r>
            <a:r>
              <a:rPr lang="en-US" sz="3200" dirty="0"/>
              <a:t>muscle</a:t>
            </a:r>
            <a:r>
              <a:rPr lang="en-US" sz="3200" spc="220" dirty="0"/>
              <a:t> </a:t>
            </a:r>
            <a:r>
              <a:rPr lang="en-US" sz="3200" dirty="0"/>
              <a:t>cramps, </a:t>
            </a:r>
          </a:p>
          <a:p>
            <a:pPr marL="469900" indent="-457200">
              <a:lnSpc>
                <a:spcPct val="100000"/>
              </a:lnSpc>
              <a:spcBef>
                <a:spcPts val="125"/>
              </a:spcBef>
              <a:buFont typeface="Arial" panose="020B0604020202020204" pitchFamily="34" charset="0"/>
              <a:buChar char="•"/>
            </a:pPr>
            <a:r>
              <a:rPr lang="en-US" sz="3200" dirty="0"/>
              <a:t>Nausea, </a:t>
            </a:r>
          </a:p>
          <a:p>
            <a:pPr marL="469900" indent="-457200">
              <a:lnSpc>
                <a:spcPct val="100000"/>
              </a:lnSpc>
              <a:spcBef>
                <a:spcPts val="125"/>
              </a:spcBef>
              <a:buFont typeface="Arial" panose="020B0604020202020204" pitchFamily="34" charset="0"/>
              <a:buChar char="•"/>
            </a:pPr>
            <a:r>
              <a:rPr lang="en-US" sz="3200" dirty="0"/>
              <a:t>Fatigue,</a:t>
            </a:r>
          </a:p>
          <a:p>
            <a:pPr marL="469900" indent="-457200">
              <a:lnSpc>
                <a:spcPct val="100000"/>
              </a:lnSpc>
              <a:spcBef>
                <a:spcPts val="125"/>
              </a:spcBef>
              <a:buFont typeface="Arial" panose="020B0604020202020204" pitchFamily="34" charset="0"/>
              <a:buChar char="•"/>
            </a:pPr>
            <a:r>
              <a:rPr lang="en-US" sz="3200" dirty="0"/>
              <a:t>In </a:t>
            </a:r>
            <a:r>
              <a:rPr lang="en-US" sz="3200" spc="-5" dirty="0"/>
              <a:t>severe </a:t>
            </a:r>
            <a:r>
              <a:rPr lang="en-US" sz="3200" spc="5" dirty="0"/>
              <a:t>cases: </a:t>
            </a:r>
            <a:r>
              <a:rPr lang="en-US" sz="3200" dirty="0"/>
              <a:t>confusion, muscle </a:t>
            </a:r>
            <a:r>
              <a:rPr lang="en-US" sz="3200" spc="-15" dirty="0"/>
              <a:t>twitching </a:t>
            </a:r>
            <a:r>
              <a:rPr lang="en-US" sz="3200" spc="-5" dirty="0"/>
              <a:t> </a:t>
            </a:r>
            <a:r>
              <a:rPr lang="en-US" sz="3200" spc="5" dirty="0"/>
              <a:t>and</a:t>
            </a:r>
            <a:r>
              <a:rPr lang="en-US" sz="3200" spc="-45" dirty="0"/>
              <a:t> </a:t>
            </a:r>
            <a:r>
              <a:rPr lang="en-US" sz="3200" spc="-10" dirty="0"/>
              <a:t>convulsions.</a:t>
            </a:r>
            <a:endParaRPr lang="en-US" sz="3200" dirty="0"/>
          </a:p>
          <a:p>
            <a:pPr marL="12700">
              <a:lnSpc>
                <a:spcPct val="100000"/>
              </a:lnSpc>
              <a:spcBef>
                <a:spcPts val="80"/>
              </a:spcBef>
            </a:pPr>
            <a:endParaRPr lang="en-US" sz="3200" b="1" spc="15" dirty="0" smtClean="0"/>
          </a:p>
          <a:p>
            <a:pPr marL="12700">
              <a:lnSpc>
                <a:spcPct val="100000"/>
              </a:lnSpc>
              <a:spcBef>
                <a:spcPts val="80"/>
              </a:spcBef>
            </a:pPr>
            <a:r>
              <a:rPr lang="en-US" sz="3200" b="1" u="sng" spc="15" dirty="0" smtClean="0"/>
              <a:t>Management</a:t>
            </a:r>
            <a:endParaRPr lang="en-US" sz="3200" b="1" u="sng" spc="15" dirty="0"/>
          </a:p>
          <a:p>
            <a:pPr marL="12700">
              <a:spcBef>
                <a:spcPts val="80"/>
              </a:spcBef>
            </a:pPr>
            <a:r>
              <a:rPr lang="en-US" sz="3200" spc="25" dirty="0"/>
              <a:t>Normal </a:t>
            </a:r>
            <a:r>
              <a:rPr lang="en-US" sz="3200" spc="-15" dirty="0"/>
              <a:t>diet with </a:t>
            </a:r>
            <a:r>
              <a:rPr lang="en-US" sz="3200" spc="-5" dirty="0"/>
              <a:t>salt </a:t>
            </a:r>
            <a:r>
              <a:rPr lang="en-US" sz="3200" spc="-15" dirty="0"/>
              <a:t>if </a:t>
            </a:r>
            <a:r>
              <a:rPr lang="en-US" sz="3200" spc="10" dirty="0"/>
              <a:t>not </a:t>
            </a:r>
            <a:r>
              <a:rPr lang="en-US" sz="3200" spc="-5" dirty="0"/>
              <a:t>severe, Iv </a:t>
            </a:r>
            <a:r>
              <a:rPr lang="en-US" sz="3200" spc="-20" dirty="0"/>
              <a:t>N/s </a:t>
            </a:r>
            <a:r>
              <a:rPr lang="en-US" sz="3200" spc="-5" dirty="0"/>
              <a:t>(restriction </a:t>
            </a:r>
            <a:r>
              <a:rPr lang="en-US" sz="3200" spc="25" dirty="0"/>
              <a:t>of </a:t>
            </a:r>
            <a:r>
              <a:rPr lang="en-US" sz="3200" spc="-20" dirty="0"/>
              <a:t>fluids</a:t>
            </a:r>
            <a:r>
              <a:rPr lang="en-US" sz="3200" spc="95" dirty="0"/>
              <a:t> </a:t>
            </a:r>
            <a:r>
              <a:rPr lang="en-US" sz="3200" spc="-15" dirty="0"/>
              <a:t>if </a:t>
            </a:r>
            <a:r>
              <a:rPr lang="en-US" sz="3200" dirty="0"/>
              <a:t>causes</a:t>
            </a:r>
          </a:p>
          <a:p>
            <a:pPr marL="241300">
              <a:lnSpc>
                <a:spcPct val="100000"/>
              </a:lnSpc>
              <a:spcBef>
                <a:spcPts val="125"/>
              </a:spcBef>
            </a:pPr>
            <a:r>
              <a:rPr lang="en-US" sz="3200" spc="-10" dirty="0"/>
              <a:t>related to </a:t>
            </a:r>
            <a:r>
              <a:rPr lang="en-US" sz="3200" spc="-20" dirty="0"/>
              <a:t>fluid </a:t>
            </a:r>
            <a:r>
              <a:rPr lang="en-US" sz="3200" spc="-15" dirty="0"/>
              <a:t>retention), </a:t>
            </a:r>
            <a:r>
              <a:rPr lang="en-US" sz="3200" spc="-10" dirty="0"/>
              <a:t>salt</a:t>
            </a:r>
            <a:r>
              <a:rPr lang="en-US" sz="3200" spc="25" dirty="0"/>
              <a:t> </a:t>
            </a:r>
            <a:r>
              <a:rPr lang="en-US" sz="3200" spc="-20" dirty="0"/>
              <a:t>tablets,</a:t>
            </a:r>
            <a:endParaRPr lang="en-US" sz="3200" dirty="0"/>
          </a:p>
          <a:p>
            <a:pPr marL="241300" indent="-229235">
              <a:lnSpc>
                <a:spcPct val="100000"/>
              </a:lnSpc>
              <a:spcBef>
                <a:spcPts val="80"/>
              </a:spcBef>
              <a:buFont typeface="Arial"/>
              <a:buChar char="•"/>
              <a:tabLst>
                <a:tab pos="241935" algn="l"/>
              </a:tabLst>
            </a:pPr>
            <a:r>
              <a:rPr lang="en-US" sz="3200" spc="5" dirty="0"/>
              <a:t>Close </a:t>
            </a:r>
            <a:r>
              <a:rPr lang="en-US" sz="3200" dirty="0"/>
              <a:t>monitoring </a:t>
            </a:r>
            <a:r>
              <a:rPr lang="en-US" sz="3200" spc="25" dirty="0"/>
              <a:t>of </a:t>
            </a:r>
            <a:r>
              <a:rPr lang="en-US" sz="3200" spc="-10" dirty="0"/>
              <a:t>serum</a:t>
            </a:r>
            <a:r>
              <a:rPr lang="en-US" sz="3200" spc="320" dirty="0"/>
              <a:t> </a:t>
            </a:r>
            <a:r>
              <a:rPr lang="en-US" sz="3200" spc="-15" dirty="0"/>
              <a:t>levels</a:t>
            </a:r>
            <a:endParaRPr lang="en-US" sz="3200" dirty="0"/>
          </a:p>
          <a:p>
            <a:pPr marL="241300" indent="-229235">
              <a:lnSpc>
                <a:spcPct val="100000"/>
              </a:lnSpc>
              <a:spcBef>
                <a:spcPts val="5"/>
              </a:spcBef>
              <a:buFont typeface="Arial"/>
              <a:buChar char="•"/>
              <a:tabLst>
                <a:tab pos="241935" algn="l"/>
              </a:tabLst>
            </a:pPr>
            <a:r>
              <a:rPr lang="en-US" sz="3200" spc="5" dirty="0"/>
              <a:t>Management </a:t>
            </a:r>
            <a:r>
              <a:rPr lang="en-US" sz="3200" spc="25" dirty="0"/>
              <a:t>of </a:t>
            </a:r>
            <a:r>
              <a:rPr lang="en-US" sz="3200" spc="-20" dirty="0"/>
              <a:t>systemic</a:t>
            </a:r>
            <a:r>
              <a:rPr lang="en-US" sz="3200" spc="225" dirty="0"/>
              <a:t> </a:t>
            </a:r>
            <a:r>
              <a:rPr lang="en-US" sz="3200" spc="-5" dirty="0"/>
              <a:t>conditions</a:t>
            </a:r>
            <a:endParaRPr lang="en-US" sz="3200" dirty="0"/>
          </a:p>
          <a:p>
            <a:endParaRPr lang="en-US" sz="3200" dirty="0"/>
          </a:p>
        </p:txBody>
      </p:sp>
    </p:spTree>
    <p:extLst>
      <p:ext uri="{BB962C8B-B14F-4D97-AF65-F5344CB8AC3E}">
        <p14:creationId xmlns:p14="http://schemas.microsoft.com/office/powerpoint/2010/main" val="106156155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32104" y="147777"/>
            <a:ext cx="11431270" cy="5558573"/>
          </a:xfrm>
          <a:prstGeom prst="rect">
            <a:avLst/>
          </a:prstGeom>
        </p:spPr>
        <p:txBody>
          <a:bodyPr vert="horz" wrap="square" lIns="0" tIns="15875" rIns="0" bIns="0" rtlCol="0">
            <a:spAutoFit/>
          </a:bodyPr>
          <a:lstStyle/>
          <a:p>
            <a:pPr marL="12700">
              <a:lnSpc>
                <a:spcPct val="100000"/>
              </a:lnSpc>
              <a:spcBef>
                <a:spcPts val="125"/>
              </a:spcBef>
            </a:pPr>
            <a:r>
              <a:rPr sz="4000" b="1" u="sng" spc="10" dirty="0" smtClean="0">
                <a:latin typeface="Calibri"/>
                <a:cs typeface="Calibri"/>
              </a:rPr>
              <a:t>Hypernatremia</a:t>
            </a:r>
            <a:endParaRPr lang="en-US" sz="4000" b="1" u="sng" spc="10" dirty="0" smtClean="0">
              <a:latin typeface="Calibri"/>
              <a:cs typeface="Calibri"/>
            </a:endParaRPr>
          </a:p>
          <a:p>
            <a:pPr marL="12700">
              <a:lnSpc>
                <a:spcPct val="100000"/>
              </a:lnSpc>
              <a:spcBef>
                <a:spcPts val="125"/>
              </a:spcBef>
            </a:pPr>
            <a:endParaRPr sz="3200" dirty="0">
              <a:latin typeface="Calibri"/>
              <a:cs typeface="Calibri"/>
            </a:endParaRPr>
          </a:p>
          <a:p>
            <a:pPr marL="88900">
              <a:lnSpc>
                <a:spcPct val="100000"/>
              </a:lnSpc>
              <a:spcBef>
                <a:spcPts val="5"/>
              </a:spcBef>
              <a:tabLst>
                <a:tab pos="10880090" algn="l"/>
              </a:tabLst>
            </a:pPr>
            <a:r>
              <a:rPr lang="en-US" sz="3200" b="1" u="sng" spc="-70" dirty="0" smtClean="0">
                <a:latin typeface="Calibri"/>
                <a:cs typeface="Calibri"/>
              </a:rPr>
              <a:t>Caused by: </a:t>
            </a:r>
          </a:p>
          <a:p>
            <a:pPr marL="469900" indent="-457200">
              <a:lnSpc>
                <a:spcPct val="100000"/>
              </a:lnSpc>
              <a:spcBef>
                <a:spcPts val="400"/>
              </a:spcBef>
              <a:buFont typeface="Arial" panose="020B0604020202020204" pitchFamily="34" charset="0"/>
              <a:buChar char="•"/>
            </a:pPr>
            <a:r>
              <a:rPr lang="en-US" sz="3200" spc="-70" dirty="0" smtClean="0">
                <a:latin typeface="Calibri"/>
                <a:cs typeface="Calibri"/>
              </a:rPr>
              <a:t>R</a:t>
            </a:r>
            <a:r>
              <a:rPr lang="en-US" sz="3200" spc="-20" dirty="0" smtClean="0">
                <a:latin typeface="Calibri"/>
                <a:cs typeface="Calibri"/>
              </a:rPr>
              <a:t>edu</a:t>
            </a:r>
            <a:r>
              <a:rPr lang="en-US" sz="3200" spc="30" dirty="0" smtClean="0">
                <a:latin typeface="Calibri"/>
                <a:cs typeface="Calibri"/>
              </a:rPr>
              <a:t>c</a:t>
            </a:r>
            <a:r>
              <a:rPr lang="en-US" sz="3200" spc="-25" dirty="0" smtClean="0">
                <a:latin typeface="Calibri"/>
                <a:cs typeface="Calibri"/>
              </a:rPr>
              <a:t>e</a:t>
            </a:r>
            <a:r>
              <a:rPr lang="en-US" sz="3200" spc="15" dirty="0" smtClean="0">
                <a:latin typeface="Calibri"/>
                <a:cs typeface="Calibri"/>
              </a:rPr>
              <a:t>d</a:t>
            </a:r>
            <a:r>
              <a:rPr lang="en-US" sz="3200" dirty="0" smtClean="0">
                <a:latin typeface="Calibri"/>
                <a:cs typeface="Calibri"/>
              </a:rPr>
              <a:t> </a:t>
            </a:r>
            <a:r>
              <a:rPr lang="en-US" sz="3200" spc="-305" dirty="0" smtClean="0">
                <a:latin typeface="Calibri"/>
                <a:cs typeface="Calibri"/>
              </a:rPr>
              <a:t> </a:t>
            </a:r>
            <a:r>
              <a:rPr lang="en-US" sz="3200" spc="-20" dirty="0" smtClean="0">
                <a:latin typeface="Calibri"/>
                <a:cs typeface="Calibri"/>
              </a:rPr>
              <a:t>w</a:t>
            </a:r>
            <a:r>
              <a:rPr lang="en-US" sz="3200" spc="25" dirty="0" smtClean="0">
                <a:latin typeface="Calibri"/>
                <a:cs typeface="Calibri"/>
              </a:rPr>
              <a:t>a</a:t>
            </a:r>
            <a:r>
              <a:rPr lang="en-US" sz="3200" spc="-25" dirty="0" smtClean="0">
                <a:latin typeface="Calibri"/>
                <a:cs typeface="Calibri"/>
              </a:rPr>
              <a:t>te</a:t>
            </a:r>
            <a:r>
              <a:rPr lang="en-US" sz="3200" spc="10" dirty="0" smtClean="0">
                <a:latin typeface="Calibri"/>
                <a:cs typeface="Calibri"/>
              </a:rPr>
              <a:t>r</a:t>
            </a:r>
            <a:r>
              <a:rPr lang="en-US" sz="3200" spc="-15" dirty="0" smtClean="0">
                <a:latin typeface="Calibri"/>
                <a:cs typeface="Calibri"/>
              </a:rPr>
              <a:t> </a:t>
            </a:r>
            <a:r>
              <a:rPr lang="en-US" sz="3200" spc="-35" dirty="0" smtClean="0">
                <a:latin typeface="Calibri"/>
                <a:cs typeface="Calibri"/>
              </a:rPr>
              <a:t>i</a:t>
            </a:r>
            <a:r>
              <a:rPr lang="en-US" sz="3200" spc="-25" dirty="0" smtClean="0">
                <a:latin typeface="Calibri"/>
                <a:cs typeface="Calibri"/>
              </a:rPr>
              <a:t>nt</a:t>
            </a:r>
            <a:r>
              <a:rPr lang="en-US" sz="3200" spc="25" dirty="0" smtClean="0">
                <a:latin typeface="Calibri"/>
                <a:cs typeface="Calibri"/>
              </a:rPr>
              <a:t>a</a:t>
            </a:r>
            <a:r>
              <a:rPr lang="en-US" sz="3200" spc="-55" dirty="0" smtClean="0">
                <a:latin typeface="Calibri"/>
                <a:cs typeface="Calibri"/>
              </a:rPr>
              <a:t>k</a:t>
            </a:r>
            <a:r>
              <a:rPr lang="en-US" sz="3200" spc="-25" dirty="0" smtClean="0">
                <a:latin typeface="Calibri"/>
                <a:cs typeface="Calibri"/>
              </a:rPr>
              <a:t>e</a:t>
            </a:r>
            <a:r>
              <a:rPr lang="en-US" sz="3200" spc="5" dirty="0" smtClean="0">
                <a:latin typeface="Calibri"/>
                <a:cs typeface="Calibri"/>
              </a:rPr>
              <a:t>,</a:t>
            </a:r>
            <a:r>
              <a:rPr lang="en-US" sz="3200" spc="105" dirty="0" smtClean="0">
                <a:latin typeface="Calibri"/>
                <a:cs typeface="Calibri"/>
              </a:rPr>
              <a:t> </a:t>
            </a:r>
          </a:p>
          <a:p>
            <a:pPr marL="469900" indent="-457200">
              <a:lnSpc>
                <a:spcPct val="100000"/>
              </a:lnSpc>
              <a:spcBef>
                <a:spcPts val="400"/>
              </a:spcBef>
              <a:buFont typeface="Arial" panose="020B0604020202020204" pitchFamily="34" charset="0"/>
              <a:buChar char="•"/>
            </a:pPr>
            <a:r>
              <a:rPr lang="en-US" sz="3200" spc="30" dirty="0" err="1" smtClean="0">
                <a:latin typeface="Calibri"/>
                <a:cs typeface="Calibri"/>
              </a:rPr>
              <a:t>C</a:t>
            </a:r>
            <a:r>
              <a:rPr lang="en-US" sz="3200" spc="-20" dirty="0" err="1" smtClean="0">
                <a:latin typeface="Calibri"/>
                <a:cs typeface="Calibri"/>
              </a:rPr>
              <a:t>u</a:t>
            </a:r>
            <a:r>
              <a:rPr lang="en-US" sz="3200" spc="-30" dirty="0" err="1" smtClean="0">
                <a:latin typeface="Calibri"/>
                <a:cs typeface="Calibri"/>
              </a:rPr>
              <a:t>s</a:t>
            </a:r>
            <a:r>
              <a:rPr lang="en-US" sz="3200" spc="-20" dirty="0" err="1" smtClean="0">
                <a:latin typeface="Calibri"/>
                <a:cs typeface="Calibri"/>
              </a:rPr>
              <a:t>h</a:t>
            </a:r>
            <a:r>
              <a:rPr lang="en-US" sz="3200" spc="-35" dirty="0" err="1" smtClean="0">
                <a:latin typeface="Calibri"/>
                <a:cs typeface="Calibri"/>
              </a:rPr>
              <a:t>i</a:t>
            </a:r>
            <a:r>
              <a:rPr lang="en-US" sz="3200" spc="-25" dirty="0" err="1" smtClean="0">
                <a:latin typeface="Calibri"/>
                <a:cs typeface="Calibri"/>
              </a:rPr>
              <a:t>ng</a:t>
            </a:r>
            <a:r>
              <a:rPr lang="en-US" sz="3200" spc="10" dirty="0" err="1" smtClean="0">
                <a:latin typeface="Calibri"/>
                <a:cs typeface="Calibri"/>
              </a:rPr>
              <a:t>s</a:t>
            </a:r>
            <a:r>
              <a:rPr lang="en-US" sz="3200" dirty="0" smtClean="0">
                <a:latin typeface="Calibri"/>
                <a:cs typeface="Calibri"/>
              </a:rPr>
              <a:t> </a:t>
            </a:r>
            <a:r>
              <a:rPr lang="en-US" sz="3200" spc="-310" dirty="0" smtClean="0">
                <a:latin typeface="Calibri"/>
                <a:cs typeface="Calibri"/>
              </a:rPr>
              <a:t> </a:t>
            </a:r>
            <a:r>
              <a:rPr lang="en-US" sz="3200" spc="-105" dirty="0" smtClean="0">
                <a:latin typeface="Calibri"/>
                <a:cs typeface="Calibri"/>
              </a:rPr>
              <a:t>s</a:t>
            </a:r>
            <a:r>
              <a:rPr lang="en-US" sz="3200" spc="20" dirty="0" smtClean="0">
                <a:latin typeface="Calibri"/>
                <a:cs typeface="Calibri"/>
              </a:rPr>
              <a:t>yn</a:t>
            </a:r>
            <a:r>
              <a:rPr lang="en-US" sz="3200" spc="-20" dirty="0" smtClean="0">
                <a:latin typeface="Calibri"/>
                <a:cs typeface="Calibri"/>
              </a:rPr>
              <a:t>d</a:t>
            </a:r>
            <a:r>
              <a:rPr lang="en-US" sz="3200" spc="-60" dirty="0" smtClean="0">
                <a:latin typeface="Calibri"/>
                <a:cs typeface="Calibri"/>
              </a:rPr>
              <a:t>r</a:t>
            </a:r>
            <a:r>
              <a:rPr lang="en-US" sz="3200" spc="45" dirty="0" smtClean="0">
                <a:latin typeface="Calibri"/>
                <a:cs typeface="Calibri"/>
              </a:rPr>
              <a:t>om</a:t>
            </a:r>
            <a:r>
              <a:rPr lang="en-US" sz="3200" spc="-25" dirty="0" smtClean="0">
                <a:latin typeface="Calibri"/>
                <a:cs typeface="Calibri"/>
              </a:rPr>
              <a:t>e</a:t>
            </a:r>
            <a:r>
              <a:rPr lang="en-US" sz="3200" spc="55" dirty="0" smtClean="0">
                <a:latin typeface="Calibri"/>
                <a:cs typeface="Calibri"/>
              </a:rPr>
              <a:t>, </a:t>
            </a:r>
          </a:p>
          <a:p>
            <a:pPr marL="469900" indent="-457200">
              <a:lnSpc>
                <a:spcPct val="100000"/>
              </a:lnSpc>
              <a:spcBef>
                <a:spcPts val="400"/>
              </a:spcBef>
              <a:buFont typeface="Arial" panose="020B0604020202020204" pitchFamily="34" charset="0"/>
              <a:buChar char="•"/>
            </a:pPr>
            <a:r>
              <a:rPr lang="en-US" sz="3200" spc="-95" dirty="0" smtClean="0">
                <a:latin typeface="Calibri"/>
                <a:cs typeface="Calibri"/>
              </a:rPr>
              <a:t>F</a:t>
            </a:r>
            <a:r>
              <a:rPr lang="en-US" sz="3200" spc="25" dirty="0" smtClean="0">
                <a:latin typeface="Calibri"/>
                <a:cs typeface="Calibri"/>
              </a:rPr>
              <a:t>a</a:t>
            </a:r>
            <a:r>
              <a:rPr lang="en-US" sz="3200" spc="-30" dirty="0" smtClean="0">
                <a:latin typeface="Calibri"/>
                <a:cs typeface="Calibri"/>
              </a:rPr>
              <a:t>s</a:t>
            </a:r>
            <a:r>
              <a:rPr lang="en-US" sz="3200" spc="50" dirty="0" smtClean="0">
                <a:latin typeface="Calibri"/>
                <a:cs typeface="Calibri"/>
              </a:rPr>
              <a:t>t</a:t>
            </a:r>
            <a:r>
              <a:rPr lang="en-US" sz="3200" spc="35" dirty="0" smtClean="0">
                <a:latin typeface="Calibri"/>
                <a:cs typeface="Calibri"/>
              </a:rPr>
              <a:t>i</a:t>
            </a:r>
            <a:r>
              <a:rPr lang="en-US" sz="3200" spc="50" dirty="0" smtClean="0">
                <a:latin typeface="Calibri"/>
                <a:cs typeface="Calibri"/>
              </a:rPr>
              <a:t>n</a:t>
            </a:r>
            <a:r>
              <a:rPr lang="en-US" sz="3200" spc="-25" dirty="0" smtClean="0">
                <a:latin typeface="Calibri"/>
                <a:cs typeface="Calibri"/>
              </a:rPr>
              <a:t>g</a:t>
            </a:r>
            <a:r>
              <a:rPr lang="en-US" sz="3200" spc="55" dirty="0" smtClean="0">
                <a:latin typeface="Calibri"/>
                <a:cs typeface="Calibri"/>
              </a:rPr>
              <a:t>, </a:t>
            </a:r>
          </a:p>
          <a:p>
            <a:pPr marL="469900" indent="-457200">
              <a:lnSpc>
                <a:spcPct val="100000"/>
              </a:lnSpc>
              <a:spcBef>
                <a:spcPts val="400"/>
              </a:spcBef>
              <a:buFont typeface="Arial" panose="020B0604020202020204" pitchFamily="34" charset="0"/>
              <a:buChar char="•"/>
            </a:pPr>
            <a:r>
              <a:rPr lang="en-US" sz="3200" dirty="0" smtClean="0">
                <a:cs typeface="Calibri"/>
              </a:rPr>
              <a:t>Vomiting</a:t>
            </a:r>
            <a:r>
              <a:rPr lang="en-US" sz="3200" spc="-10" dirty="0" smtClean="0">
                <a:cs typeface="Calibri"/>
              </a:rPr>
              <a:t>,</a:t>
            </a:r>
            <a:r>
              <a:rPr lang="en-US" sz="3200" spc="-55" dirty="0" smtClean="0">
                <a:cs typeface="Calibri"/>
              </a:rPr>
              <a:t> </a:t>
            </a:r>
          </a:p>
          <a:p>
            <a:pPr marL="469900" indent="-457200">
              <a:lnSpc>
                <a:spcPct val="100000"/>
              </a:lnSpc>
              <a:spcBef>
                <a:spcPts val="400"/>
              </a:spcBef>
              <a:buFont typeface="Arial" panose="020B0604020202020204" pitchFamily="34" charset="0"/>
              <a:buChar char="•"/>
            </a:pPr>
            <a:r>
              <a:rPr lang="en-US" sz="3200" spc="-10" dirty="0" smtClean="0">
                <a:cs typeface="Calibri"/>
              </a:rPr>
              <a:t>Burns, </a:t>
            </a:r>
          </a:p>
          <a:p>
            <a:pPr marL="469900" indent="-457200">
              <a:lnSpc>
                <a:spcPct val="100000"/>
              </a:lnSpc>
              <a:spcBef>
                <a:spcPts val="400"/>
              </a:spcBef>
              <a:buFont typeface="Arial" panose="020B0604020202020204" pitchFamily="34" charset="0"/>
              <a:buChar char="•"/>
            </a:pPr>
            <a:r>
              <a:rPr lang="en-US" sz="3200" spc="-10" dirty="0" smtClean="0">
                <a:cs typeface="Calibri"/>
              </a:rPr>
              <a:t>Hypertonic </a:t>
            </a:r>
            <a:r>
              <a:rPr lang="en-US" sz="3600" spc="-5" dirty="0" smtClean="0"/>
              <a:t>solutions </a:t>
            </a:r>
            <a:r>
              <a:rPr lang="en-US" sz="3600" dirty="0" smtClean="0"/>
              <a:t>such </a:t>
            </a:r>
            <a:r>
              <a:rPr lang="en-US" sz="3600" spc="15" dirty="0" smtClean="0"/>
              <a:t>as </a:t>
            </a:r>
            <a:r>
              <a:rPr lang="en-US" sz="3600" spc="10" dirty="0" smtClean="0"/>
              <a:t>4.5%</a:t>
            </a:r>
            <a:r>
              <a:rPr lang="en-US" sz="3600" spc="-185" dirty="0" smtClean="0"/>
              <a:t> </a:t>
            </a:r>
            <a:r>
              <a:rPr lang="en-US" sz="3600" dirty="0" smtClean="0"/>
              <a:t>N/S </a:t>
            </a:r>
            <a:r>
              <a:rPr lang="en-US" sz="3600" dirty="0" err="1" smtClean="0"/>
              <a:t>etc</a:t>
            </a:r>
            <a:endParaRPr lang="en-US" sz="3600" dirty="0" smtClean="0"/>
          </a:p>
          <a:p>
            <a:pPr marL="12700">
              <a:lnSpc>
                <a:spcPct val="100000"/>
              </a:lnSpc>
              <a:spcBef>
                <a:spcPts val="400"/>
              </a:spcBef>
            </a:pPr>
            <a:endParaRPr lang="en-US" sz="36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09600" y="228600"/>
            <a:ext cx="11198225" cy="5732723"/>
          </a:xfrm>
        </p:spPr>
        <p:txBody>
          <a:bodyPr/>
          <a:lstStyle/>
          <a:p>
            <a:pPr marL="12700">
              <a:lnSpc>
                <a:spcPct val="100000"/>
              </a:lnSpc>
              <a:spcBef>
                <a:spcPts val="305"/>
              </a:spcBef>
            </a:pPr>
            <a:r>
              <a:rPr lang="en-US" sz="3200" b="1" spc="-10" dirty="0" smtClean="0"/>
              <a:t>Effects</a:t>
            </a:r>
          </a:p>
          <a:p>
            <a:pPr marL="12700">
              <a:lnSpc>
                <a:spcPct val="100000"/>
              </a:lnSpc>
              <a:spcBef>
                <a:spcPts val="305"/>
              </a:spcBef>
            </a:pPr>
            <a:endParaRPr lang="en-US" sz="3200" b="1" spc="-10" dirty="0" smtClean="0"/>
          </a:p>
          <a:p>
            <a:pPr marL="241300" marR="40640" indent="-229235">
              <a:lnSpc>
                <a:spcPct val="81900"/>
              </a:lnSpc>
              <a:spcBef>
                <a:spcPts val="975"/>
              </a:spcBef>
              <a:buFont typeface="Arial"/>
              <a:buChar char="•"/>
              <a:tabLst>
                <a:tab pos="241935" algn="l"/>
              </a:tabLst>
            </a:pPr>
            <a:r>
              <a:rPr lang="en-US" sz="3200" spc="-25" dirty="0" smtClean="0"/>
              <a:t>Thirst, </a:t>
            </a:r>
          </a:p>
          <a:p>
            <a:pPr marL="241300" marR="40640" indent="-229235">
              <a:lnSpc>
                <a:spcPct val="81900"/>
              </a:lnSpc>
              <a:spcBef>
                <a:spcPts val="975"/>
              </a:spcBef>
              <a:buFont typeface="Arial"/>
              <a:buChar char="•"/>
              <a:tabLst>
                <a:tab pos="241935" algn="l"/>
              </a:tabLst>
            </a:pPr>
            <a:r>
              <a:rPr lang="en-US" sz="3200" spc="-10" dirty="0" smtClean="0"/>
              <a:t>Nausea </a:t>
            </a:r>
            <a:r>
              <a:rPr lang="en-US" sz="3200" spc="5" dirty="0" smtClean="0"/>
              <a:t>and </a:t>
            </a:r>
            <a:r>
              <a:rPr lang="en-US" sz="3200" spc="-10" dirty="0" smtClean="0"/>
              <a:t>vomiting, </a:t>
            </a:r>
          </a:p>
          <a:p>
            <a:pPr marL="241300" marR="40640" indent="-229235">
              <a:lnSpc>
                <a:spcPct val="81900"/>
              </a:lnSpc>
              <a:spcBef>
                <a:spcPts val="975"/>
              </a:spcBef>
              <a:buFont typeface="Arial"/>
              <a:buChar char="•"/>
              <a:tabLst>
                <a:tab pos="241935" algn="l"/>
              </a:tabLst>
            </a:pPr>
            <a:r>
              <a:rPr lang="en-US" sz="3200" dirty="0" smtClean="0"/>
              <a:t>Confusion</a:t>
            </a:r>
          </a:p>
          <a:p>
            <a:pPr marL="241300" marR="40640" indent="-229235">
              <a:lnSpc>
                <a:spcPct val="81900"/>
              </a:lnSpc>
              <a:spcBef>
                <a:spcPts val="975"/>
              </a:spcBef>
              <a:buFont typeface="Arial"/>
              <a:buChar char="•"/>
              <a:tabLst>
                <a:tab pos="241935" algn="l"/>
              </a:tabLst>
            </a:pPr>
            <a:r>
              <a:rPr lang="en-US" sz="3200" dirty="0" smtClean="0"/>
              <a:t>Lethargy </a:t>
            </a:r>
            <a:r>
              <a:rPr lang="en-US" sz="3200" spc="5" dirty="0" smtClean="0"/>
              <a:t>and </a:t>
            </a:r>
            <a:r>
              <a:rPr lang="en-US" sz="3200" spc="-10" dirty="0" smtClean="0"/>
              <a:t>weakness,  </a:t>
            </a:r>
          </a:p>
          <a:p>
            <a:pPr marL="241300" marR="40640" indent="-229235">
              <a:lnSpc>
                <a:spcPct val="81900"/>
              </a:lnSpc>
              <a:spcBef>
                <a:spcPts val="975"/>
              </a:spcBef>
              <a:buFont typeface="Arial"/>
              <a:buChar char="•"/>
              <a:tabLst>
                <a:tab pos="241935" algn="l"/>
              </a:tabLst>
            </a:pPr>
            <a:r>
              <a:rPr lang="en-US" sz="3200" spc="-10" dirty="0" smtClean="0"/>
              <a:t>Hallucination in </a:t>
            </a:r>
            <a:r>
              <a:rPr lang="en-US" sz="3200" spc="-5" dirty="0" smtClean="0"/>
              <a:t>severe cases</a:t>
            </a:r>
          </a:p>
          <a:p>
            <a:pPr marL="241300" marR="40640" indent="-229235">
              <a:lnSpc>
                <a:spcPct val="81900"/>
              </a:lnSpc>
              <a:spcBef>
                <a:spcPts val="975"/>
              </a:spcBef>
              <a:buFont typeface="Arial"/>
              <a:buChar char="•"/>
              <a:tabLst>
                <a:tab pos="241935" algn="l"/>
              </a:tabLst>
            </a:pPr>
            <a:r>
              <a:rPr lang="en-US" sz="3200" spc="-15" dirty="0" smtClean="0"/>
              <a:t>Peripheral and </a:t>
            </a:r>
            <a:r>
              <a:rPr lang="en-US" sz="3200" spc="5" dirty="0" smtClean="0"/>
              <a:t>pulmonary </a:t>
            </a:r>
            <a:r>
              <a:rPr lang="en-US" sz="3200" dirty="0" smtClean="0"/>
              <a:t>edema,  </a:t>
            </a:r>
          </a:p>
          <a:p>
            <a:pPr marL="241300" marR="40640" indent="-229235">
              <a:lnSpc>
                <a:spcPct val="81900"/>
              </a:lnSpc>
              <a:spcBef>
                <a:spcPts val="975"/>
              </a:spcBef>
              <a:buFont typeface="Arial"/>
              <a:buChar char="•"/>
              <a:tabLst>
                <a:tab pos="241935" algn="l"/>
              </a:tabLst>
            </a:pPr>
            <a:r>
              <a:rPr lang="en-US" sz="3200" spc="-10" dirty="0" smtClean="0"/>
              <a:t>Postural </a:t>
            </a:r>
            <a:r>
              <a:rPr lang="en-US" sz="3200" spc="-15" dirty="0" smtClean="0"/>
              <a:t>hypotension</a:t>
            </a:r>
            <a:endParaRPr lang="en-US" sz="3200" dirty="0" smtClean="0"/>
          </a:p>
          <a:p>
            <a:pPr marL="88900">
              <a:lnSpc>
                <a:spcPct val="100000"/>
              </a:lnSpc>
              <a:spcBef>
                <a:spcPts val="5"/>
              </a:spcBef>
              <a:tabLst>
                <a:tab pos="10880090" algn="l"/>
              </a:tabLst>
            </a:pPr>
            <a:endParaRPr lang="en-US" sz="3200" dirty="0" smtClean="0"/>
          </a:p>
          <a:p>
            <a:endParaRPr lang="en-US" sz="3200" dirty="0"/>
          </a:p>
        </p:txBody>
      </p:sp>
    </p:spTree>
    <p:extLst>
      <p:ext uri="{BB962C8B-B14F-4D97-AF65-F5344CB8AC3E}">
        <p14:creationId xmlns:p14="http://schemas.microsoft.com/office/powerpoint/2010/main" val="416997809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533400" y="762000"/>
            <a:ext cx="11198225" cy="4221669"/>
          </a:xfrm>
        </p:spPr>
        <p:txBody>
          <a:bodyPr/>
          <a:lstStyle/>
          <a:p>
            <a:pPr marL="12700">
              <a:spcBef>
                <a:spcPts val="380"/>
              </a:spcBef>
            </a:pPr>
            <a:r>
              <a:rPr lang="en-US" sz="3200" b="1" spc="15" dirty="0" smtClean="0"/>
              <a:t>Management</a:t>
            </a:r>
          </a:p>
          <a:p>
            <a:pPr marL="12700">
              <a:spcBef>
                <a:spcPts val="380"/>
              </a:spcBef>
            </a:pPr>
            <a:endParaRPr lang="en-US" sz="3200" b="1" spc="15" dirty="0"/>
          </a:p>
          <a:p>
            <a:pPr marL="241300" marR="5080" indent="-229235">
              <a:spcBef>
                <a:spcPts val="969"/>
              </a:spcBef>
              <a:buFont typeface="Arial"/>
              <a:buChar char="•"/>
              <a:tabLst>
                <a:tab pos="241935" algn="l"/>
              </a:tabLst>
            </a:pPr>
            <a:r>
              <a:rPr lang="en-US" sz="3200" spc="-25" dirty="0"/>
              <a:t>Treat </a:t>
            </a:r>
            <a:r>
              <a:rPr lang="en-US" sz="3200" spc="-10" dirty="0"/>
              <a:t>the </a:t>
            </a:r>
            <a:r>
              <a:rPr lang="en-US" sz="3200" spc="5" dirty="0"/>
              <a:t>cause </a:t>
            </a:r>
            <a:r>
              <a:rPr lang="en-US" sz="3200" spc="-15" dirty="0"/>
              <a:t>e.g. </a:t>
            </a:r>
            <a:r>
              <a:rPr lang="en-US" sz="3200" spc="-5" dirty="0"/>
              <a:t>Give water </a:t>
            </a:r>
            <a:r>
              <a:rPr lang="en-US" sz="3200" spc="25" dirty="0"/>
              <a:t>or </a:t>
            </a:r>
            <a:r>
              <a:rPr lang="en-US" sz="3200" spc="-20" dirty="0"/>
              <a:t>fluids with </a:t>
            </a:r>
            <a:r>
              <a:rPr lang="en-US" sz="3200" spc="10" dirty="0"/>
              <a:t>low </a:t>
            </a:r>
            <a:r>
              <a:rPr lang="en-US" sz="3200" spc="-5" dirty="0" smtClean="0"/>
              <a:t>sodium (</a:t>
            </a:r>
            <a:r>
              <a:rPr lang="en-US" sz="3200" spc="-5" dirty="0"/>
              <a:t>hypotonic </a:t>
            </a:r>
            <a:r>
              <a:rPr lang="en-US" sz="3200" spc="-5" dirty="0" smtClean="0"/>
              <a:t>solution</a:t>
            </a:r>
            <a:r>
              <a:rPr lang="en-US" sz="3200" dirty="0" smtClean="0"/>
              <a:t>) </a:t>
            </a:r>
            <a:r>
              <a:rPr lang="en-US" sz="3200" spc="-20" dirty="0"/>
              <a:t>with </a:t>
            </a:r>
            <a:r>
              <a:rPr lang="en-US" sz="3200" spc="20" dirty="0"/>
              <a:t>care </a:t>
            </a:r>
            <a:r>
              <a:rPr lang="en-US" sz="3200" spc="10" dirty="0"/>
              <a:t>not </a:t>
            </a:r>
            <a:r>
              <a:rPr lang="en-US" sz="3200" spc="-10" dirty="0"/>
              <a:t>to bring </a:t>
            </a:r>
            <a:r>
              <a:rPr lang="en-US" sz="3200" spc="5" dirty="0"/>
              <a:t>down </a:t>
            </a:r>
            <a:r>
              <a:rPr lang="en-US" sz="3200" spc="-15" dirty="0"/>
              <a:t>the levels </a:t>
            </a:r>
            <a:r>
              <a:rPr lang="en-US" sz="3200" spc="-15" dirty="0" smtClean="0"/>
              <a:t>so </a:t>
            </a:r>
            <a:r>
              <a:rPr lang="en-US" sz="3200" spc="-25" dirty="0" smtClean="0"/>
              <a:t>fast </a:t>
            </a:r>
            <a:r>
              <a:rPr lang="en-US" sz="3200" spc="-5" dirty="0" smtClean="0"/>
              <a:t>which </a:t>
            </a:r>
            <a:r>
              <a:rPr lang="en-US" sz="3200" spc="5" dirty="0"/>
              <a:t>may </a:t>
            </a:r>
            <a:r>
              <a:rPr lang="en-US" sz="3200" spc="-5" dirty="0"/>
              <a:t>lead </a:t>
            </a:r>
            <a:r>
              <a:rPr lang="en-US" sz="3200" spc="-10" dirty="0"/>
              <a:t>to </a:t>
            </a:r>
            <a:r>
              <a:rPr lang="en-US" sz="3200" spc="-15" dirty="0"/>
              <a:t>brain  </a:t>
            </a:r>
            <a:r>
              <a:rPr lang="en-US" sz="3200" dirty="0"/>
              <a:t>edema.</a:t>
            </a:r>
          </a:p>
          <a:p>
            <a:pPr marL="241300" indent="-229235">
              <a:spcBef>
                <a:spcPts val="400"/>
              </a:spcBef>
              <a:buFont typeface="Arial"/>
              <a:buChar char="•"/>
              <a:tabLst>
                <a:tab pos="241935" algn="l"/>
              </a:tabLst>
            </a:pPr>
            <a:r>
              <a:rPr lang="en-US" sz="3200" spc="-40" dirty="0" smtClean="0"/>
              <a:t>Promptly manage </a:t>
            </a:r>
            <a:r>
              <a:rPr lang="en-US" sz="3200" spc="-15" dirty="0" smtClean="0"/>
              <a:t>systemic</a:t>
            </a:r>
            <a:r>
              <a:rPr lang="en-US" sz="3200" spc="-140" dirty="0" smtClean="0"/>
              <a:t> </a:t>
            </a:r>
            <a:r>
              <a:rPr lang="en-US" sz="3200" spc="-5" dirty="0"/>
              <a:t>causes.</a:t>
            </a:r>
          </a:p>
          <a:p>
            <a:pPr marL="241300" indent="-229235">
              <a:spcBef>
                <a:spcPts val="380"/>
              </a:spcBef>
              <a:buFont typeface="Arial"/>
              <a:buChar char="•"/>
              <a:tabLst>
                <a:tab pos="241935" algn="l"/>
              </a:tabLst>
            </a:pPr>
            <a:r>
              <a:rPr lang="en-US" sz="3200" spc="10" dirty="0"/>
              <a:t>Monitor </a:t>
            </a:r>
            <a:r>
              <a:rPr lang="en-US" sz="3200" spc="-10" dirty="0"/>
              <a:t>the serum </a:t>
            </a:r>
            <a:r>
              <a:rPr lang="en-US" sz="3200" spc="-5" dirty="0"/>
              <a:t>sodium</a:t>
            </a:r>
            <a:r>
              <a:rPr lang="en-US" sz="3200" spc="525" dirty="0"/>
              <a:t> </a:t>
            </a:r>
            <a:r>
              <a:rPr lang="en-US" sz="3200" spc="-15" dirty="0"/>
              <a:t>levels</a:t>
            </a:r>
          </a:p>
          <a:p>
            <a:endParaRPr lang="en-US" sz="3200" dirty="0"/>
          </a:p>
        </p:txBody>
      </p:sp>
    </p:spTree>
    <p:extLst>
      <p:ext uri="{BB962C8B-B14F-4D97-AF65-F5344CB8AC3E}">
        <p14:creationId xmlns:p14="http://schemas.microsoft.com/office/powerpoint/2010/main" val="598908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59476" y="0"/>
            <a:ext cx="1579245" cy="632460"/>
          </a:xfrm>
          <a:prstGeom prst="rect">
            <a:avLst/>
          </a:prstGeom>
        </p:spPr>
        <p:txBody>
          <a:bodyPr vert="horz" wrap="square" lIns="0" tIns="16510" rIns="0" bIns="0" rtlCol="0">
            <a:spAutoFit/>
          </a:bodyPr>
          <a:lstStyle/>
          <a:p>
            <a:pPr marL="12700">
              <a:lnSpc>
                <a:spcPct val="100000"/>
              </a:lnSpc>
              <a:spcBef>
                <a:spcPts val="130"/>
              </a:spcBef>
            </a:pPr>
            <a:r>
              <a:rPr spc="-15" dirty="0"/>
              <a:t>C</a:t>
            </a:r>
            <a:r>
              <a:rPr spc="35" dirty="0"/>
              <a:t>o</a:t>
            </a:r>
            <a:r>
              <a:rPr spc="-30" dirty="0"/>
              <a:t>n</a:t>
            </a:r>
            <a:r>
              <a:rPr spc="120" dirty="0"/>
              <a:t>t</a:t>
            </a:r>
            <a:r>
              <a:rPr spc="10" dirty="0"/>
              <a:t>’</a:t>
            </a:r>
            <a:r>
              <a:rPr spc="-15" dirty="0"/>
              <a:t>---</a:t>
            </a:r>
          </a:p>
        </p:txBody>
      </p:sp>
      <p:sp>
        <p:nvSpPr>
          <p:cNvPr id="3" name="object 3"/>
          <p:cNvSpPr txBox="1"/>
          <p:nvPr/>
        </p:nvSpPr>
        <p:spPr>
          <a:xfrm>
            <a:off x="388302" y="769683"/>
            <a:ext cx="11313795" cy="5291513"/>
          </a:xfrm>
          <a:prstGeom prst="rect">
            <a:avLst/>
          </a:prstGeom>
        </p:spPr>
        <p:txBody>
          <a:bodyPr vert="horz" wrap="square" lIns="0" tIns="107950" rIns="0" bIns="0" rtlCol="0">
            <a:spAutoFit/>
          </a:bodyPr>
          <a:lstStyle/>
          <a:p>
            <a:pPr marL="12700">
              <a:lnSpc>
                <a:spcPct val="100000"/>
              </a:lnSpc>
              <a:spcBef>
                <a:spcPts val="850"/>
              </a:spcBef>
            </a:pPr>
            <a:r>
              <a:rPr lang="en-US" sz="3600" b="1" u="sng" spc="10" dirty="0" smtClean="0">
                <a:latin typeface="Calibri"/>
                <a:cs typeface="Calibri"/>
              </a:rPr>
              <a:t>Hyperkalemia</a:t>
            </a:r>
          </a:p>
          <a:p>
            <a:pPr marL="12700">
              <a:lnSpc>
                <a:spcPct val="100000"/>
              </a:lnSpc>
              <a:spcBef>
                <a:spcPts val="850"/>
              </a:spcBef>
            </a:pPr>
            <a:r>
              <a:rPr lang="en-US" sz="3200" spc="-10" dirty="0" smtClean="0">
                <a:latin typeface="Calibri"/>
                <a:cs typeface="Calibri"/>
              </a:rPr>
              <a:t>Potassium levels </a:t>
            </a:r>
            <a:r>
              <a:rPr lang="en-US" sz="3200" spc="20" dirty="0" smtClean="0">
                <a:latin typeface="Calibri"/>
                <a:cs typeface="Calibri"/>
              </a:rPr>
              <a:t>above </a:t>
            </a:r>
            <a:r>
              <a:rPr lang="en-US" sz="3200" spc="5" dirty="0" smtClean="0">
                <a:latin typeface="Calibri"/>
                <a:cs typeface="Calibri"/>
              </a:rPr>
              <a:t>5.5</a:t>
            </a:r>
            <a:r>
              <a:rPr lang="en-US" sz="3200" spc="465" dirty="0" smtClean="0">
                <a:latin typeface="Calibri"/>
                <a:cs typeface="Calibri"/>
              </a:rPr>
              <a:t> </a:t>
            </a:r>
            <a:r>
              <a:rPr lang="en-US" sz="3200" spc="15" dirty="0" err="1" smtClean="0">
                <a:latin typeface="Calibri"/>
                <a:cs typeface="Calibri"/>
              </a:rPr>
              <a:t>mmol</a:t>
            </a:r>
            <a:r>
              <a:rPr lang="en-US" sz="3200" spc="15" dirty="0" smtClean="0">
                <a:latin typeface="Calibri"/>
                <a:cs typeface="Calibri"/>
              </a:rPr>
              <a:t>/l</a:t>
            </a:r>
          </a:p>
          <a:p>
            <a:pPr marL="12700">
              <a:lnSpc>
                <a:spcPct val="100000"/>
              </a:lnSpc>
              <a:spcBef>
                <a:spcPts val="850"/>
              </a:spcBef>
            </a:pPr>
            <a:endParaRPr lang="en-US" sz="3200" spc="15" dirty="0" smtClean="0">
              <a:latin typeface="Calibri"/>
              <a:cs typeface="Calibri"/>
            </a:endParaRPr>
          </a:p>
          <a:p>
            <a:pPr marL="12700">
              <a:lnSpc>
                <a:spcPct val="100000"/>
              </a:lnSpc>
              <a:spcBef>
                <a:spcPts val="850"/>
              </a:spcBef>
            </a:pPr>
            <a:r>
              <a:rPr lang="en-US" sz="3200" b="1" spc="15" dirty="0" smtClean="0">
                <a:latin typeface="Calibri"/>
                <a:cs typeface="Calibri"/>
              </a:rPr>
              <a:t>Causes: </a:t>
            </a:r>
            <a:endParaRPr lang="en-US" sz="3200" b="1" dirty="0" smtClean="0">
              <a:latin typeface="Calibri"/>
              <a:cs typeface="Calibri"/>
            </a:endParaRPr>
          </a:p>
          <a:p>
            <a:pPr marL="241300" marR="349250" indent="-228600">
              <a:lnSpc>
                <a:spcPct val="91000"/>
              </a:lnSpc>
              <a:spcBef>
                <a:spcPts val="1050"/>
              </a:spcBef>
              <a:buFont typeface="Arial"/>
              <a:buChar char="•"/>
              <a:tabLst>
                <a:tab pos="241300" algn="l"/>
                <a:tab pos="7009130" algn="l"/>
                <a:tab pos="8438515" algn="l"/>
              </a:tabLst>
            </a:pPr>
            <a:r>
              <a:rPr lang="en-US" sz="3200" dirty="0" smtClean="0">
                <a:latin typeface="Calibri"/>
                <a:cs typeface="Calibri"/>
              </a:rPr>
              <a:t>Hemolysis </a:t>
            </a:r>
            <a:r>
              <a:rPr lang="en-US" sz="3200" spc="-10" dirty="0" smtClean="0">
                <a:latin typeface="Calibri"/>
                <a:cs typeface="Calibri"/>
              </a:rPr>
              <a:t>due to </a:t>
            </a:r>
            <a:r>
              <a:rPr lang="en-US" sz="3200" dirty="0" smtClean="0">
                <a:latin typeface="Calibri"/>
                <a:cs typeface="Calibri"/>
              </a:rPr>
              <a:t>trauma, </a:t>
            </a:r>
          </a:p>
          <a:p>
            <a:pPr marL="241300" marR="349250" indent="-228600">
              <a:lnSpc>
                <a:spcPct val="91000"/>
              </a:lnSpc>
              <a:spcBef>
                <a:spcPts val="1050"/>
              </a:spcBef>
              <a:buFont typeface="Arial"/>
              <a:buChar char="•"/>
              <a:tabLst>
                <a:tab pos="241300" algn="l"/>
                <a:tab pos="7009130" algn="l"/>
                <a:tab pos="8438515" algn="l"/>
              </a:tabLst>
            </a:pPr>
            <a:r>
              <a:rPr lang="en-US" sz="3200" dirty="0" smtClean="0">
                <a:latin typeface="Calibri"/>
                <a:cs typeface="Calibri"/>
              </a:rPr>
              <a:t>Renal </a:t>
            </a:r>
            <a:r>
              <a:rPr lang="en-US" sz="3200" spc="-20" dirty="0" smtClean="0">
                <a:latin typeface="Calibri"/>
                <a:cs typeface="Calibri"/>
              </a:rPr>
              <a:t>failure, </a:t>
            </a:r>
          </a:p>
          <a:p>
            <a:pPr marL="241300" marR="349250" indent="-228600">
              <a:lnSpc>
                <a:spcPct val="91000"/>
              </a:lnSpc>
              <a:spcBef>
                <a:spcPts val="1050"/>
              </a:spcBef>
              <a:buFont typeface="Arial"/>
              <a:buChar char="•"/>
              <a:tabLst>
                <a:tab pos="241300" algn="l"/>
                <a:tab pos="7009130" algn="l"/>
                <a:tab pos="8438515" algn="l"/>
              </a:tabLst>
            </a:pPr>
            <a:r>
              <a:rPr lang="en-US" sz="3200" spc="-5" dirty="0" smtClean="0">
                <a:latin typeface="Calibri"/>
                <a:cs typeface="Calibri"/>
              </a:rPr>
              <a:t>Acidosis </a:t>
            </a:r>
            <a:r>
              <a:rPr lang="en-US" sz="3200" spc="5" dirty="0" smtClean="0">
                <a:latin typeface="Calibri"/>
                <a:cs typeface="Calibri"/>
              </a:rPr>
              <a:t>and </a:t>
            </a:r>
            <a:r>
              <a:rPr lang="en-US" sz="3200" spc="-10" dirty="0" smtClean="0">
                <a:latin typeface="Calibri"/>
                <a:cs typeface="Calibri"/>
              </a:rPr>
              <a:t>physiologically after  </a:t>
            </a:r>
            <a:r>
              <a:rPr lang="en-US" sz="3200" spc="-20" dirty="0" smtClean="0">
                <a:latin typeface="Calibri"/>
                <a:cs typeface="Calibri"/>
              </a:rPr>
              <a:t>exercises,</a:t>
            </a:r>
          </a:p>
          <a:p>
            <a:pPr marL="241300" marR="349250" indent="-228600">
              <a:lnSpc>
                <a:spcPct val="91000"/>
              </a:lnSpc>
              <a:spcBef>
                <a:spcPts val="1050"/>
              </a:spcBef>
              <a:buFont typeface="Arial"/>
              <a:buChar char="•"/>
              <a:tabLst>
                <a:tab pos="241300" algn="l"/>
                <a:tab pos="7009130" algn="l"/>
                <a:tab pos="8438515" algn="l"/>
              </a:tabLst>
            </a:pPr>
            <a:r>
              <a:rPr lang="en-US" sz="3200" spc="-20" dirty="0" smtClean="0">
                <a:latin typeface="Calibri"/>
                <a:cs typeface="Calibri"/>
              </a:rPr>
              <a:t>Iatrogenic</a:t>
            </a:r>
            <a:r>
              <a:rPr lang="en-US" sz="3200" spc="405" dirty="0" smtClean="0">
                <a:latin typeface="Calibri"/>
                <a:cs typeface="Calibri"/>
              </a:rPr>
              <a:t> </a:t>
            </a:r>
            <a:r>
              <a:rPr lang="en-US" sz="3200" spc="-5" dirty="0" smtClean="0">
                <a:latin typeface="Calibri"/>
                <a:cs typeface="Calibri"/>
              </a:rPr>
              <a:t>causes (treatment</a:t>
            </a:r>
            <a:r>
              <a:rPr lang="en-US" sz="3200" spc="350" dirty="0" smtClean="0">
                <a:latin typeface="Calibri"/>
                <a:cs typeface="Calibri"/>
              </a:rPr>
              <a:t> </a:t>
            </a:r>
            <a:r>
              <a:rPr lang="en-US" sz="3200" spc="-10" dirty="0" smtClean="0">
                <a:latin typeface="Calibri"/>
                <a:cs typeface="Calibri"/>
              </a:rPr>
              <a:t>related, potassium </a:t>
            </a:r>
            <a:r>
              <a:rPr lang="en-US" sz="3200" spc="-5" dirty="0" smtClean="0">
                <a:latin typeface="Calibri"/>
                <a:cs typeface="Calibri"/>
              </a:rPr>
              <a:t>chloride, </a:t>
            </a:r>
            <a:r>
              <a:rPr lang="en-US" sz="3200" spc="-10" dirty="0" smtClean="0">
                <a:latin typeface="Calibri"/>
                <a:cs typeface="Calibri"/>
              </a:rPr>
              <a:t>heparin,  </a:t>
            </a:r>
            <a:r>
              <a:rPr lang="en-US" sz="3200" spc="5" dirty="0" smtClean="0">
                <a:latin typeface="Calibri"/>
                <a:cs typeface="Calibri"/>
              </a:rPr>
              <a:t>ACE </a:t>
            </a:r>
            <a:r>
              <a:rPr lang="en-US" sz="3200" spc="-20" dirty="0" smtClean="0">
                <a:latin typeface="Calibri"/>
                <a:cs typeface="Calibri"/>
              </a:rPr>
              <a:t>inhibitors,  </a:t>
            </a:r>
            <a:r>
              <a:rPr lang="en-US" sz="3200" dirty="0" err="1" smtClean="0">
                <a:latin typeface="Calibri"/>
                <a:cs typeface="Calibri"/>
              </a:rPr>
              <a:t>nsaids</a:t>
            </a:r>
            <a:r>
              <a:rPr lang="en-US" sz="3200" dirty="0" smtClean="0">
                <a:latin typeface="Calibri"/>
                <a:cs typeface="Calibri"/>
              </a:rPr>
              <a:t>,</a:t>
            </a:r>
            <a:r>
              <a:rPr lang="en-US" sz="3200" spc="55" dirty="0" smtClean="0">
                <a:latin typeface="Calibri"/>
                <a:cs typeface="Calibri"/>
              </a:rPr>
              <a:t> </a:t>
            </a:r>
            <a:r>
              <a:rPr lang="en-US" sz="3200" spc="5" dirty="0" smtClean="0">
                <a:latin typeface="Calibri"/>
                <a:cs typeface="Calibri"/>
              </a:rPr>
              <a:t>and</a:t>
            </a:r>
            <a:r>
              <a:rPr lang="en-US" sz="3200" spc="35" dirty="0" smtClean="0">
                <a:latin typeface="Calibri"/>
                <a:cs typeface="Calibri"/>
              </a:rPr>
              <a:t> </a:t>
            </a:r>
            <a:r>
              <a:rPr lang="en-US" sz="3200" spc="-5" dirty="0" smtClean="0">
                <a:latin typeface="Calibri"/>
                <a:cs typeface="Calibri"/>
              </a:rPr>
              <a:t>potassium-sparing </a:t>
            </a:r>
            <a:r>
              <a:rPr lang="en-US" sz="3200" spc="-15" dirty="0" smtClean="0">
                <a:latin typeface="Calibri"/>
                <a:cs typeface="Calibri"/>
              </a:rPr>
              <a:t>diuretics)</a:t>
            </a:r>
            <a:endParaRPr lang="en-US" sz="3200" dirty="0">
              <a:latin typeface="Calibri"/>
              <a:cs typeface="Calibri"/>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381000"/>
            <a:ext cx="11198225" cy="3341684"/>
          </a:xfrm>
        </p:spPr>
        <p:txBody>
          <a:bodyPr/>
          <a:lstStyle/>
          <a:p>
            <a:pPr marL="12700">
              <a:lnSpc>
                <a:spcPct val="100000"/>
              </a:lnSpc>
              <a:spcBef>
                <a:spcPts val="755"/>
              </a:spcBef>
            </a:pPr>
            <a:r>
              <a:rPr lang="en-US" sz="3200" b="1" spc="-10" dirty="0"/>
              <a:t>Effects</a:t>
            </a:r>
            <a:endParaRPr lang="en-US" sz="3200" dirty="0"/>
          </a:p>
          <a:p>
            <a:pPr marL="241300" marR="5080" indent="-228600">
              <a:lnSpc>
                <a:spcPct val="91000"/>
              </a:lnSpc>
              <a:spcBef>
                <a:spcPts val="1055"/>
              </a:spcBef>
              <a:buFont typeface="Arial"/>
              <a:buChar char="•"/>
              <a:tabLst>
                <a:tab pos="241300" algn="l"/>
              </a:tabLst>
            </a:pPr>
            <a:r>
              <a:rPr lang="en-US" sz="3200" dirty="0"/>
              <a:t>Muscle </a:t>
            </a:r>
            <a:r>
              <a:rPr lang="en-US" sz="3200" spc="-10" dirty="0"/>
              <a:t>weakness, </a:t>
            </a:r>
            <a:r>
              <a:rPr lang="en-US" sz="3200" spc="15" dirty="0"/>
              <a:t>at </a:t>
            </a:r>
            <a:r>
              <a:rPr lang="en-US" sz="3200" spc="-5" dirty="0"/>
              <a:t>times </a:t>
            </a:r>
            <a:r>
              <a:rPr lang="en-US" sz="3200" spc="-15" dirty="0"/>
              <a:t>paralysis, </a:t>
            </a:r>
            <a:endParaRPr lang="en-US" sz="3200" spc="-15" dirty="0" smtClean="0"/>
          </a:p>
          <a:p>
            <a:pPr marL="241300" marR="5080" indent="-228600">
              <a:lnSpc>
                <a:spcPct val="91000"/>
              </a:lnSpc>
              <a:spcBef>
                <a:spcPts val="1055"/>
              </a:spcBef>
              <a:buFont typeface="Arial"/>
              <a:buChar char="•"/>
              <a:tabLst>
                <a:tab pos="241300" algn="l"/>
              </a:tabLst>
            </a:pPr>
            <a:r>
              <a:rPr lang="en-US" sz="3200" spc="15" dirty="0" smtClean="0"/>
              <a:t>ECG </a:t>
            </a:r>
            <a:r>
              <a:rPr lang="en-US" sz="3200" spc="-5" dirty="0" smtClean="0"/>
              <a:t>changes such </a:t>
            </a:r>
            <a:r>
              <a:rPr lang="en-US" sz="3200" spc="15" dirty="0" smtClean="0"/>
              <a:t>as </a:t>
            </a:r>
            <a:r>
              <a:rPr lang="en-US" sz="3200" spc="5" dirty="0" smtClean="0"/>
              <a:t>narrow </a:t>
            </a:r>
            <a:r>
              <a:rPr lang="en-US" sz="3200" spc="10" dirty="0" smtClean="0"/>
              <a:t>T </a:t>
            </a:r>
            <a:r>
              <a:rPr lang="en-US" sz="3200" spc="-15" dirty="0" smtClean="0"/>
              <a:t>waves </a:t>
            </a:r>
            <a:r>
              <a:rPr lang="en-US" sz="3200" spc="5" dirty="0" smtClean="0"/>
              <a:t>and </a:t>
            </a:r>
            <a:r>
              <a:rPr lang="en-US" sz="3200" spc="10" dirty="0" smtClean="0"/>
              <a:t>a </a:t>
            </a:r>
            <a:r>
              <a:rPr lang="en-US" sz="3200" spc="-5" dirty="0" smtClean="0"/>
              <a:t>shortened </a:t>
            </a:r>
            <a:r>
              <a:rPr lang="en-US" sz="3200" spc="-20" dirty="0" smtClean="0"/>
              <a:t>QT </a:t>
            </a:r>
            <a:r>
              <a:rPr lang="en-US" sz="3200" spc="-15" dirty="0" smtClean="0"/>
              <a:t>interval. </a:t>
            </a:r>
          </a:p>
          <a:p>
            <a:pPr marL="241300" marR="5080" indent="-228600">
              <a:lnSpc>
                <a:spcPct val="91000"/>
              </a:lnSpc>
              <a:spcBef>
                <a:spcPts val="1055"/>
              </a:spcBef>
              <a:buFont typeface="Arial"/>
              <a:buChar char="•"/>
              <a:tabLst>
                <a:tab pos="241300" algn="l"/>
              </a:tabLst>
            </a:pPr>
            <a:r>
              <a:rPr lang="en-US" sz="3200" spc="-5" dirty="0" smtClean="0"/>
              <a:t>Nausea,</a:t>
            </a:r>
          </a:p>
          <a:p>
            <a:pPr marL="241300" marR="5080" indent="-228600">
              <a:lnSpc>
                <a:spcPct val="91000"/>
              </a:lnSpc>
              <a:spcBef>
                <a:spcPts val="1055"/>
              </a:spcBef>
              <a:buFont typeface="Arial"/>
              <a:buChar char="•"/>
              <a:tabLst>
                <a:tab pos="241300" algn="l"/>
              </a:tabLst>
            </a:pPr>
            <a:r>
              <a:rPr lang="en-US" sz="3200" dirty="0" smtClean="0"/>
              <a:t>Diarrhea.</a:t>
            </a:r>
          </a:p>
          <a:p>
            <a:endParaRPr lang="en-US" sz="3200" dirty="0"/>
          </a:p>
        </p:txBody>
      </p:sp>
    </p:spTree>
    <p:extLst>
      <p:ext uri="{BB962C8B-B14F-4D97-AF65-F5344CB8AC3E}">
        <p14:creationId xmlns:p14="http://schemas.microsoft.com/office/powerpoint/2010/main" val="301634978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8917" y="653923"/>
            <a:ext cx="10281285" cy="4371067"/>
          </a:xfrm>
          <a:prstGeom prst="rect">
            <a:avLst/>
          </a:prstGeom>
        </p:spPr>
        <p:txBody>
          <a:bodyPr vert="horz" wrap="square" lIns="0" tIns="107314" rIns="0" bIns="0" rtlCol="0">
            <a:spAutoFit/>
          </a:bodyPr>
          <a:lstStyle/>
          <a:p>
            <a:pPr marL="12700">
              <a:lnSpc>
                <a:spcPct val="100000"/>
              </a:lnSpc>
              <a:spcBef>
                <a:spcPts val="844"/>
              </a:spcBef>
            </a:pPr>
            <a:r>
              <a:rPr sz="3200" b="1" spc="15" dirty="0" smtClean="0">
                <a:latin typeface="Calibri"/>
                <a:cs typeface="Calibri"/>
              </a:rPr>
              <a:t>Management</a:t>
            </a:r>
            <a:endParaRPr lang="en-US" sz="3200" b="1" spc="15" dirty="0" smtClean="0">
              <a:latin typeface="Calibri"/>
              <a:cs typeface="Calibri"/>
            </a:endParaRPr>
          </a:p>
          <a:p>
            <a:pPr marL="12700">
              <a:lnSpc>
                <a:spcPct val="100000"/>
              </a:lnSpc>
              <a:spcBef>
                <a:spcPts val="844"/>
              </a:spcBef>
            </a:pPr>
            <a:endParaRPr sz="3200" dirty="0" smtClean="0">
              <a:latin typeface="Calibri"/>
              <a:cs typeface="Calibri"/>
            </a:endParaRPr>
          </a:p>
          <a:p>
            <a:pPr marL="241300" indent="-229235">
              <a:lnSpc>
                <a:spcPct val="100000"/>
              </a:lnSpc>
              <a:spcBef>
                <a:spcPts val="755"/>
              </a:spcBef>
              <a:buFont typeface="Arial"/>
              <a:buChar char="•"/>
              <a:tabLst>
                <a:tab pos="241935" algn="l"/>
                <a:tab pos="5074285" algn="l"/>
                <a:tab pos="5779770" algn="l"/>
              </a:tabLst>
            </a:pPr>
            <a:r>
              <a:rPr sz="3200" spc="10" dirty="0" smtClean="0">
                <a:latin typeface="Calibri"/>
                <a:cs typeface="Calibri"/>
              </a:rPr>
              <a:t>Monitor </a:t>
            </a:r>
            <a:r>
              <a:rPr sz="3200" dirty="0">
                <a:latin typeface="Calibri"/>
                <a:cs typeface="Calibri"/>
              </a:rPr>
              <a:t>Serum</a:t>
            </a:r>
            <a:r>
              <a:rPr sz="3200" spc="254" dirty="0">
                <a:latin typeface="Calibri"/>
                <a:cs typeface="Calibri"/>
              </a:rPr>
              <a:t> </a:t>
            </a:r>
            <a:r>
              <a:rPr sz="3200" spc="-10" dirty="0">
                <a:latin typeface="Calibri"/>
                <a:cs typeface="Calibri"/>
              </a:rPr>
              <a:t>potassium</a:t>
            </a:r>
            <a:r>
              <a:rPr sz="3200" spc="245" dirty="0">
                <a:latin typeface="Calibri"/>
                <a:cs typeface="Calibri"/>
              </a:rPr>
              <a:t> </a:t>
            </a:r>
            <a:r>
              <a:rPr sz="3200" spc="-15" dirty="0">
                <a:latin typeface="Calibri"/>
                <a:cs typeface="Calibri"/>
              </a:rPr>
              <a:t>levels	</a:t>
            </a:r>
            <a:r>
              <a:rPr sz="3200" spc="5" dirty="0">
                <a:latin typeface="Calibri"/>
                <a:cs typeface="Calibri"/>
              </a:rPr>
              <a:t>and	</a:t>
            </a:r>
            <a:r>
              <a:rPr sz="3200" spc="15" dirty="0">
                <a:latin typeface="Calibri"/>
                <a:cs typeface="Calibri"/>
              </a:rPr>
              <a:t>ECG</a:t>
            </a:r>
            <a:r>
              <a:rPr sz="3200" spc="-50" dirty="0">
                <a:latin typeface="Calibri"/>
                <a:cs typeface="Calibri"/>
              </a:rPr>
              <a:t> </a:t>
            </a:r>
            <a:r>
              <a:rPr sz="3200" dirty="0">
                <a:latin typeface="Calibri"/>
                <a:cs typeface="Calibri"/>
              </a:rPr>
              <a:t>changes</a:t>
            </a:r>
          </a:p>
          <a:p>
            <a:pPr marL="241300" marR="5080" indent="-229235">
              <a:lnSpc>
                <a:spcPts val="3000"/>
              </a:lnSpc>
              <a:spcBef>
                <a:spcPts val="1105"/>
              </a:spcBef>
              <a:buFont typeface="Arial"/>
              <a:buChar char="•"/>
              <a:tabLst>
                <a:tab pos="241935" algn="l"/>
              </a:tabLst>
            </a:pPr>
            <a:r>
              <a:rPr sz="3200" spc="-10" dirty="0">
                <a:latin typeface="Calibri"/>
                <a:cs typeface="Calibri"/>
              </a:rPr>
              <a:t>Restriction </a:t>
            </a:r>
            <a:r>
              <a:rPr sz="3200" spc="25" dirty="0">
                <a:latin typeface="Calibri"/>
                <a:cs typeface="Calibri"/>
              </a:rPr>
              <a:t>of </a:t>
            </a:r>
            <a:r>
              <a:rPr sz="3200" spc="-10" dirty="0">
                <a:latin typeface="Calibri"/>
                <a:cs typeface="Calibri"/>
              </a:rPr>
              <a:t>dietary potassium </a:t>
            </a:r>
            <a:r>
              <a:rPr sz="3200" spc="-15" dirty="0">
                <a:latin typeface="Calibri"/>
                <a:cs typeface="Calibri"/>
              </a:rPr>
              <a:t>for patients </a:t>
            </a:r>
            <a:r>
              <a:rPr sz="3200" spc="-20" dirty="0">
                <a:latin typeface="Calibri"/>
                <a:cs typeface="Calibri"/>
              </a:rPr>
              <a:t>using </a:t>
            </a:r>
            <a:r>
              <a:rPr sz="3200" spc="-5" dirty="0">
                <a:latin typeface="Calibri"/>
                <a:cs typeface="Calibri"/>
              </a:rPr>
              <a:t>potasium </a:t>
            </a:r>
            <a:r>
              <a:rPr sz="3200" spc="-10" dirty="0">
                <a:latin typeface="Calibri"/>
                <a:cs typeface="Calibri"/>
              </a:rPr>
              <a:t>retention  diuretics</a:t>
            </a:r>
            <a:endParaRPr sz="3200" dirty="0">
              <a:latin typeface="Calibri"/>
              <a:cs typeface="Calibri"/>
            </a:endParaRPr>
          </a:p>
          <a:p>
            <a:pPr marL="241300" indent="-229235">
              <a:lnSpc>
                <a:spcPct val="100000"/>
              </a:lnSpc>
              <a:spcBef>
                <a:spcPts val="710"/>
              </a:spcBef>
              <a:buFont typeface="Arial"/>
              <a:buChar char="•"/>
              <a:tabLst>
                <a:tab pos="241935" algn="l"/>
              </a:tabLst>
            </a:pPr>
            <a:r>
              <a:rPr sz="3200" spc="5" dirty="0">
                <a:latin typeface="Calibri"/>
                <a:cs typeface="Calibri"/>
              </a:rPr>
              <a:t>Calcium </a:t>
            </a:r>
            <a:r>
              <a:rPr sz="3200" dirty="0" err="1">
                <a:latin typeface="Calibri"/>
                <a:cs typeface="Calibri"/>
              </a:rPr>
              <a:t>gluconate</a:t>
            </a:r>
            <a:r>
              <a:rPr sz="3200" spc="240" dirty="0">
                <a:latin typeface="Calibri"/>
                <a:cs typeface="Calibri"/>
              </a:rPr>
              <a:t> </a:t>
            </a:r>
            <a:r>
              <a:rPr sz="3200" spc="-15" dirty="0" smtClean="0">
                <a:latin typeface="Calibri"/>
                <a:cs typeface="Calibri"/>
              </a:rPr>
              <a:t>intravenously</a:t>
            </a:r>
            <a:r>
              <a:rPr lang="en-US" sz="3200" spc="-15" dirty="0" smtClean="0">
                <a:latin typeface="Calibri"/>
                <a:cs typeface="Calibri"/>
              </a:rPr>
              <a:t> </a:t>
            </a:r>
            <a:r>
              <a:rPr lang="en-US" sz="3200" b="1" i="1" spc="-15" dirty="0" smtClean="0">
                <a:latin typeface="Calibri"/>
                <a:cs typeface="Calibri"/>
              </a:rPr>
              <a:t>(</a:t>
            </a:r>
            <a:r>
              <a:rPr lang="en-US" sz="3200" b="1" i="1" spc="-15" dirty="0" err="1" smtClean="0">
                <a:latin typeface="Calibri"/>
                <a:cs typeface="Calibri"/>
              </a:rPr>
              <a:t>Ca</a:t>
            </a:r>
            <a:r>
              <a:rPr lang="en-US" sz="3200" b="1" i="1" spc="-15" dirty="0" smtClean="0">
                <a:latin typeface="Calibri"/>
                <a:cs typeface="Calibri"/>
              </a:rPr>
              <a:t> salts antagonize the effects of potassium in cells)</a:t>
            </a:r>
            <a:endParaRPr sz="3200" b="1" i="1" dirty="0">
              <a:latin typeface="Calibri"/>
              <a:cs typeface="Calibri"/>
            </a:endParaRPr>
          </a:p>
          <a:p>
            <a:pPr marL="241300" indent="-229235">
              <a:lnSpc>
                <a:spcPct val="100000"/>
              </a:lnSpc>
              <a:spcBef>
                <a:spcPts val="755"/>
              </a:spcBef>
              <a:buFont typeface="Arial"/>
              <a:buChar char="•"/>
              <a:tabLst>
                <a:tab pos="241935" algn="l"/>
              </a:tabLst>
            </a:pPr>
            <a:r>
              <a:rPr sz="3200" dirty="0" err="1" smtClean="0">
                <a:latin typeface="Calibri"/>
                <a:cs typeface="Calibri"/>
              </a:rPr>
              <a:t>Continous</a:t>
            </a:r>
            <a:r>
              <a:rPr sz="3200" dirty="0" smtClean="0">
                <a:latin typeface="Calibri"/>
                <a:cs typeface="Calibri"/>
              </a:rPr>
              <a:t> </a:t>
            </a:r>
            <a:r>
              <a:rPr sz="3200" dirty="0">
                <a:latin typeface="Calibri"/>
                <a:cs typeface="Calibri"/>
              </a:rPr>
              <a:t>monitoring </a:t>
            </a:r>
            <a:r>
              <a:rPr sz="3200" spc="25" dirty="0">
                <a:latin typeface="Calibri"/>
                <a:cs typeface="Calibri"/>
              </a:rPr>
              <a:t>of </a:t>
            </a:r>
            <a:r>
              <a:rPr sz="3200" spc="-15" dirty="0">
                <a:latin typeface="Calibri"/>
                <a:cs typeface="Calibri"/>
              </a:rPr>
              <a:t>patient </a:t>
            </a:r>
            <a:r>
              <a:rPr sz="3200" spc="30" dirty="0">
                <a:latin typeface="Calibri"/>
                <a:cs typeface="Calibri"/>
              </a:rPr>
              <a:t>on</a:t>
            </a:r>
            <a:r>
              <a:rPr sz="3200" spc="-155" dirty="0">
                <a:latin typeface="Calibri"/>
                <a:cs typeface="Calibri"/>
              </a:rPr>
              <a:t> </a:t>
            </a:r>
            <a:r>
              <a:rPr sz="3200" spc="15" dirty="0">
                <a:latin typeface="Calibri"/>
                <a:cs typeface="Calibri"/>
              </a:rPr>
              <a:t>ECG</a:t>
            </a:r>
            <a:endParaRPr sz="3200" dirty="0">
              <a:latin typeface="Calibri"/>
              <a:cs typeface="Calibri"/>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4800" y="152400"/>
            <a:ext cx="10883900" cy="6688369"/>
          </a:xfrm>
          <a:prstGeom prst="rect">
            <a:avLst/>
          </a:prstGeom>
        </p:spPr>
        <p:txBody>
          <a:bodyPr vert="horz" wrap="square" lIns="0" tIns="108585" rIns="0" bIns="0" rtlCol="0">
            <a:spAutoFit/>
          </a:bodyPr>
          <a:lstStyle/>
          <a:p>
            <a:pPr marL="12700">
              <a:lnSpc>
                <a:spcPct val="100000"/>
              </a:lnSpc>
              <a:spcBef>
                <a:spcPts val="855"/>
              </a:spcBef>
            </a:pPr>
            <a:r>
              <a:rPr lang="en-US" sz="4000" b="1" u="sng" dirty="0" smtClean="0">
                <a:latin typeface="Calibri"/>
                <a:cs typeface="Calibri"/>
              </a:rPr>
              <a:t>Hypokalemia- </a:t>
            </a:r>
          </a:p>
          <a:p>
            <a:pPr marL="12700">
              <a:lnSpc>
                <a:spcPct val="100000"/>
              </a:lnSpc>
              <a:spcBef>
                <a:spcPts val="855"/>
              </a:spcBef>
            </a:pPr>
            <a:r>
              <a:rPr lang="en-US" sz="3200" spc="-5" dirty="0" smtClean="0">
                <a:latin typeface="Calibri"/>
                <a:cs typeface="Calibri"/>
              </a:rPr>
              <a:t>Serum </a:t>
            </a:r>
            <a:r>
              <a:rPr lang="en-US" sz="3200" spc="-5" dirty="0" err="1" smtClean="0">
                <a:latin typeface="Calibri"/>
                <a:cs typeface="Calibri"/>
              </a:rPr>
              <a:t>potasium</a:t>
            </a:r>
            <a:r>
              <a:rPr lang="en-US" sz="3200" spc="-5" dirty="0" smtClean="0">
                <a:latin typeface="Calibri"/>
                <a:cs typeface="Calibri"/>
              </a:rPr>
              <a:t> </a:t>
            </a:r>
            <a:r>
              <a:rPr lang="en-US" sz="3200" dirty="0" smtClean="0">
                <a:latin typeface="Calibri"/>
                <a:cs typeface="Calibri"/>
              </a:rPr>
              <a:t>below</a:t>
            </a:r>
            <a:r>
              <a:rPr lang="en-US" sz="3200" spc="105" dirty="0" smtClean="0">
                <a:latin typeface="Calibri"/>
                <a:cs typeface="Calibri"/>
              </a:rPr>
              <a:t> </a:t>
            </a:r>
            <a:r>
              <a:rPr lang="en-US" sz="3200" spc="10" dirty="0" smtClean="0">
                <a:latin typeface="Calibri"/>
                <a:cs typeface="Calibri"/>
              </a:rPr>
              <a:t>3.5mmol/l</a:t>
            </a:r>
            <a:endParaRPr lang="en-US" sz="3200" dirty="0" smtClean="0">
              <a:latin typeface="Calibri"/>
              <a:cs typeface="Calibri"/>
            </a:endParaRPr>
          </a:p>
          <a:p>
            <a:pPr marL="12700">
              <a:lnSpc>
                <a:spcPct val="100000"/>
              </a:lnSpc>
              <a:spcBef>
                <a:spcPts val="755"/>
              </a:spcBef>
            </a:pPr>
            <a:r>
              <a:rPr lang="en-US" sz="3200" b="1" u="sng" spc="20" dirty="0" smtClean="0">
                <a:latin typeface="Calibri"/>
                <a:cs typeface="Calibri"/>
              </a:rPr>
              <a:t>Causes</a:t>
            </a:r>
            <a:endParaRPr lang="en-US" sz="3200" u="sng" dirty="0" smtClean="0">
              <a:latin typeface="Calibri"/>
              <a:cs typeface="Calibri"/>
            </a:endParaRPr>
          </a:p>
          <a:p>
            <a:pPr marL="317500" indent="-305435">
              <a:lnSpc>
                <a:spcPct val="100000"/>
              </a:lnSpc>
              <a:spcBef>
                <a:spcPts val="755"/>
              </a:spcBef>
              <a:buFont typeface="Arial"/>
              <a:buChar char="•"/>
              <a:tabLst>
                <a:tab pos="317500" algn="l"/>
                <a:tab pos="318135" algn="l"/>
              </a:tabLst>
            </a:pPr>
            <a:r>
              <a:rPr lang="en-US" sz="3200" dirty="0" smtClean="0">
                <a:latin typeface="Calibri"/>
                <a:cs typeface="Calibri"/>
              </a:rPr>
              <a:t>Diarrhea</a:t>
            </a:r>
          </a:p>
          <a:p>
            <a:pPr marL="317500" indent="-305435">
              <a:lnSpc>
                <a:spcPct val="100000"/>
              </a:lnSpc>
              <a:spcBef>
                <a:spcPts val="755"/>
              </a:spcBef>
              <a:buFont typeface="Arial"/>
              <a:buChar char="•"/>
              <a:tabLst>
                <a:tab pos="317500" algn="l"/>
                <a:tab pos="318135" algn="l"/>
              </a:tabLst>
            </a:pPr>
            <a:r>
              <a:rPr lang="en-US" sz="3200" dirty="0" smtClean="0">
                <a:latin typeface="Calibri"/>
                <a:cs typeface="Calibri"/>
              </a:rPr>
              <a:t>Vomiting, </a:t>
            </a:r>
          </a:p>
          <a:p>
            <a:pPr marL="317500" indent="-305435">
              <a:lnSpc>
                <a:spcPct val="100000"/>
              </a:lnSpc>
              <a:spcBef>
                <a:spcPts val="755"/>
              </a:spcBef>
              <a:buFont typeface="Arial"/>
              <a:buChar char="•"/>
              <a:tabLst>
                <a:tab pos="317500" algn="l"/>
                <a:tab pos="318135" algn="l"/>
              </a:tabLst>
            </a:pPr>
            <a:r>
              <a:rPr lang="en-US" sz="3200" spc="-5" dirty="0" smtClean="0">
                <a:latin typeface="Calibri"/>
                <a:cs typeface="Calibri"/>
              </a:rPr>
              <a:t>Ileostomies, </a:t>
            </a:r>
          </a:p>
          <a:p>
            <a:pPr marL="317500" indent="-305435">
              <a:lnSpc>
                <a:spcPct val="100000"/>
              </a:lnSpc>
              <a:spcBef>
                <a:spcPts val="755"/>
              </a:spcBef>
              <a:buFont typeface="Arial"/>
              <a:buChar char="•"/>
              <a:tabLst>
                <a:tab pos="317500" algn="l"/>
                <a:tab pos="318135" algn="l"/>
              </a:tabLst>
            </a:pPr>
            <a:r>
              <a:rPr lang="en-US" sz="3200" dirty="0" smtClean="0">
                <a:latin typeface="Calibri"/>
                <a:cs typeface="Calibri"/>
              </a:rPr>
              <a:t>Metabolic </a:t>
            </a:r>
            <a:r>
              <a:rPr lang="en-US" sz="3200" spc="-15" dirty="0" smtClean="0">
                <a:latin typeface="Calibri"/>
                <a:cs typeface="Calibri"/>
              </a:rPr>
              <a:t>alkalosis, </a:t>
            </a:r>
          </a:p>
          <a:p>
            <a:pPr marL="317500" indent="-305435">
              <a:lnSpc>
                <a:spcPct val="100000"/>
              </a:lnSpc>
              <a:spcBef>
                <a:spcPts val="755"/>
              </a:spcBef>
              <a:buFont typeface="Arial"/>
              <a:buChar char="•"/>
              <a:tabLst>
                <a:tab pos="317500" algn="l"/>
                <a:tab pos="318135" algn="l"/>
              </a:tabLst>
            </a:pPr>
            <a:r>
              <a:rPr lang="en-US" sz="3200" spc="-10" dirty="0" smtClean="0">
                <a:latin typeface="Calibri"/>
                <a:cs typeface="Calibri"/>
              </a:rPr>
              <a:t>Prolonged</a:t>
            </a:r>
            <a:r>
              <a:rPr lang="en-US" sz="3200" spc="195" dirty="0" smtClean="0">
                <a:latin typeface="Calibri"/>
                <a:cs typeface="Calibri"/>
              </a:rPr>
              <a:t> </a:t>
            </a:r>
            <a:r>
              <a:rPr lang="en-US" sz="3200" spc="-20" dirty="0" smtClean="0">
                <a:latin typeface="Calibri"/>
                <a:cs typeface="Calibri"/>
              </a:rPr>
              <a:t>intestinal</a:t>
            </a:r>
            <a:r>
              <a:rPr lang="en-US" sz="3200" dirty="0" smtClean="0">
                <a:latin typeface="Calibri"/>
                <a:cs typeface="Calibri"/>
              </a:rPr>
              <a:t> </a:t>
            </a:r>
            <a:r>
              <a:rPr lang="en-US" sz="3200" spc="-10" dirty="0" smtClean="0">
                <a:latin typeface="Calibri"/>
                <a:cs typeface="Calibri"/>
              </a:rPr>
              <a:t>suctioning, </a:t>
            </a:r>
          </a:p>
          <a:p>
            <a:pPr marL="317500" indent="-305435">
              <a:lnSpc>
                <a:spcPct val="100000"/>
              </a:lnSpc>
              <a:spcBef>
                <a:spcPts val="755"/>
              </a:spcBef>
              <a:buFont typeface="Arial"/>
              <a:buChar char="•"/>
              <a:tabLst>
                <a:tab pos="317500" algn="l"/>
                <a:tab pos="318135" algn="l"/>
              </a:tabLst>
            </a:pPr>
            <a:r>
              <a:rPr lang="en-US" sz="3200" spc="-10" dirty="0" err="1" smtClean="0">
                <a:latin typeface="Calibri"/>
                <a:cs typeface="Calibri"/>
              </a:rPr>
              <a:t>Hyperaldostronism</a:t>
            </a:r>
            <a:r>
              <a:rPr lang="en-US" sz="3200" spc="-10" dirty="0" smtClean="0">
                <a:latin typeface="Calibri"/>
                <a:cs typeface="Calibri"/>
              </a:rPr>
              <a:t>, </a:t>
            </a:r>
          </a:p>
          <a:p>
            <a:pPr marL="317500" indent="-305435">
              <a:lnSpc>
                <a:spcPct val="100000"/>
              </a:lnSpc>
              <a:spcBef>
                <a:spcPts val="755"/>
              </a:spcBef>
              <a:buFont typeface="Arial"/>
              <a:buChar char="•"/>
              <a:tabLst>
                <a:tab pos="317500" algn="l"/>
                <a:tab pos="318135" algn="l"/>
              </a:tabLst>
            </a:pPr>
            <a:r>
              <a:rPr lang="en-US" sz="3200" spc="-5" dirty="0" smtClean="0">
                <a:latin typeface="Calibri"/>
                <a:cs typeface="Calibri"/>
              </a:rPr>
              <a:t>Potassium-losing </a:t>
            </a:r>
            <a:r>
              <a:rPr lang="en-US" sz="3200" spc="-15" dirty="0" smtClean="0">
                <a:latin typeface="Calibri"/>
                <a:cs typeface="Calibri"/>
              </a:rPr>
              <a:t>diuretics, </a:t>
            </a:r>
          </a:p>
          <a:p>
            <a:pPr marL="317500" indent="-305435">
              <a:lnSpc>
                <a:spcPct val="100000"/>
              </a:lnSpc>
              <a:spcBef>
                <a:spcPts val="755"/>
              </a:spcBef>
              <a:buFont typeface="Arial"/>
              <a:buChar char="•"/>
              <a:tabLst>
                <a:tab pos="317500" algn="l"/>
                <a:tab pos="318135" algn="l"/>
              </a:tabLst>
            </a:pPr>
            <a:r>
              <a:rPr lang="en-US" sz="3200" spc="-40" dirty="0" smtClean="0">
                <a:latin typeface="Calibri"/>
                <a:cs typeface="Calibri"/>
              </a:rPr>
              <a:t>Elderly,</a:t>
            </a:r>
            <a:endParaRPr lang="en-US" sz="3200" dirty="0">
              <a:latin typeface="Calibri"/>
              <a:cs typeface="Calibri"/>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381000"/>
            <a:ext cx="11198225" cy="5751513"/>
          </a:xfrm>
        </p:spPr>
        <p:txBody>
          <a:bodyPr/>
          <a:lstStyle/>
          <a:p>
            <a:pPr marL="88900">
              <a:lnSpc>
                <a:spcPct val="100000"/>
              </a:lnSpc>
              <a:spcBef>
                <a:spcPts val="615"/>
              </a:spcBef>
            </a:pPr>
            <a:r>
              <a:rPr lang="en-US" sz="3200" b="1" u="sng" spc="15" dirty="0" smtClean="0"/>
              <a:t>Signs </a:t>
            </a:r>
            <a:r>
              <a:rPr lang="en-US" sz="3200" b="1" u="sng" spc="5" dirty="0" smtClean="0"/>
              <a:t>and</a:t>
            </a:r>
            <a:r>
              <a:rPr lang="en-US" sz="3200" b="1" u="sng" spc="25" dirty="0" smtClean="0"/>
              <a:t> </a:t>
            </a:r>
            <a:r>
              <a:rPr lang="en-US" sz="3200" b="1" u="sng" spc="10" dirty="0" smtClean="0"/>
              <a:t>symptoms</a:t>
            </a:r>
          </a:p>
          <a:p>
            <a:pPr marL="88900">
              <a:lnSpc>
                <a:spcPct val="100000"/>
              </a:lnSpc>
              <a:spcBef>
                <a:spcPts val="615"/>
              </a:spcBef>
            </a:pPr>
            <a:endParaRPr lang="en-US" sz="3200" u="sng" dirty="0" smtClean="0"/>
          </a:p>
          <a:p>
            <a:pPr marL="469900" indent="-457200">
              <a:lnSpc>
                <a:spcPct val="100000"/>
              </a:lnSpc>
              <a:spcBef>
                <a:spcPts val="755"/>
              </a:spcBef>
              <a:buFont typeface="Arial" panose="020B0604020202020204" pitchFamily="34" charset="0"/>
              <a:buChar char="•"/>
            </a:pPr>
            <a:r>
              <a:rPr lang="en-US" sz="3200" spc="-15" dirty="0" smtClean="0"/>
              <a:t>Fatigue </a:t>
            </a:r>
            <a:r>
              <a:rPr lang="en-US" sz="3200" spc="5" dirty="0" smtClean="0"/>
              <a:t>, </a:t>
            </a:r>
          </a:p>
          <a:p>
            <a:pPr marL="469900" indent="-457200">
              <a:lnSpc>
                <a:spcPct val="100000"/>
              </a:lnSpc>
              <a:spcBef>
                <a:spcPts val="755"/>
              </a:spcBef>
              <a:buFont typeface="Arial" panose="020B0604020202020204" pitchFamily="34" charset="0"/>
              <a:buChar char="•"/>
            </a:pPr>
            <a:r>
              <a:rPr lang="en-US" sz="3200" spc="-5" dirty="0" smtClean="0"/>
              <a:t>Anorexia, </a:t>
            </a:r>
          </a:p>
          <a:p>
            <a:pPr marL="469900" indent="-457200">
              <a:lnSpc>
                <a:spcPct val="100000"/>
              </a:lnSpc>
              <a:spcBef>
                <a:spcPts val="755"/>
              </a:spcBef>
              <a:buFont typeface="Arial" panose="020B0604020202020204" pitchFamily="34" charset="0"/>
              <a:buChar char="•"/>
            </a:pPr>
            <a:r>
              <a:rPr lang="en-US" sz="3200" spc="-5" dirty="0" smtClean="0"/>
              <a:t>Nausea, </a:t>
            </a:r>
          </a:p>
          <a:p>
            <a:pPr marL="469900" indent="-457200">
              <a:lnSpc>
                <a:spcPct val="100000"/>
              </a:lnSpc>
              <a:spcBef>
                <a:spcPts val="755"/>
              </a:spcBef>
              <a:buFont typeface="Arial" panose="020B0604020202020204" pitchFamily="34" charset="0"/>
              <a:buChar char="•"/>
            </a:pPr>
            <a:r>
              <a:rPr lang="en-US" sz="3200" spc="-5" dirty="0" smtClean="0"/>
              <a:t>Vomiting, </a:t>
            </a:r>
          </a:p>
          <a:p>
            <a:pPr marL="469900" indent="-457200">
              <a:lnSpc>
                <a:spcPct val="100000"/>
              </a:lnSpc>
              <a:spcBef>
                <a:spcPts val="755"/>
              </a:spcBef>
              <a:buFont typeface="Arial" panose="020B0604020202020204" pitchFamily="34" charset="0"/>
              <a:buChar char="•"/>
            </a:pPr>
            <a:r>
              <a:rPr lang="en-US" sz="3200" dirty="0" smtClean="0"/>
              <a:t>Muscle </a:t>
            </a:r>
            <a:r>
              <a:rPr lang="en-US" sz="3200" spc="-10" dirty="0" smtClean="0"/>
              <a:t>weakness,</a:t>
            </a:r>
            <a:r>
              <a:rPr lang="en-US" sz="3200" spc="-195" dirty="0" smtClean="0"/>
              <a:t> </a:t>
            </a:r>
          </a:p>
          <a:p>
            <a:pPr marL="469900" indent="-457200">
              <a:lnSpc>
                <a:spcPct val="100000"/>
              </a:lnSpc>
              <a:spcBef>
                <a:spcPts val="755"/>
              </a:spcBef>
              <a:buFont typeface="Arial" panose="020B0604020202020204" pitchFamily="34" charset="0"/>
              <a:buChar char="•"/>
            </a:pPr>
            <a:r>
              <a:rPr lang="en-US" sz="3200" spc="-15" dirty="0" smtClean="0"/>
              <a:t>Leg</a:t>
            </a:r>
            <a:r>
              <a:rPr lang="en-US" sz="3200" dirty="0" smtClean="0"/>
              <a:t> cramps, </a:t>
            </a:r>
          </a:p>
          <a:p>
            <a:pPr marL="469900" indent="-457200">
              <a:lnSpc>
                <a:spcPct val="100000"/>
              </a:lnSpc>
              <a:spcBef>
                <a:spcPts val="755"/>
              </a:spcBef>
              <a:buFont typeface="Arial" panose="020B0604020202020204" pitchFamily="34" charset="0"/>
              <a:buChar char="•"/>
            </a:pPr>
            <a:r>
              <a:rPr lang="en-US" sz="3200" spc="-10" dirty="0" err="1" smtClean="0"/>
              <a:t>Paresthesias</a:t>
            </a:r>
            <a:r>
              <a:rPr lang="en-US" sz="3200" spc="-10" dirty="0" smtClean="0"/>
              <a:t> (numbness </a:t>
            </a:r>
            <a:r>
              <a:rPr lang="en-US" sz="3200" spc="5" dirty="0" smtClean="0"/>
              <a:t>and</a:t>
            </a:r>
            <a:r>
              <a:rPr lang="en-US" sz="3200" spc="50" dirty="0" smtClean="0"/>
              <a:t> </a:t>
            </a:r>
            <a:r>
              <a:rPr lang="en-US" sz="3200" spc="-20" dirty="0" smtClean="0"/>
              <a:t>tingling),</a:t>
            </a:r>
            <a:endParaRPr lang="en-US" sz="3200" dirty="0" smtClean="0"/>
          </a:p>
          <a:p>
            <a:pPr marL="469900" marR="869315" indent="-457200">
              <a:lnSpc>
                <a:spcPts val="3080"/>
              </a:lnSpc>
              <a:spcBef>
                <a:spcPts val="970"/>
              </a:spcBef>
              <a:buFont typeface="Arial" panose="020B0604020202020204" pitchFamily="34" charset="0"/>
              <a:buChar char="•"/>
              <a:tabLst>
                <a:tab pos="2767330" algn="l"/>
              </a:tabLst>
            </a:pPr>
            <a:r>
              <a:rPr lang="en-US" sz="3200" spc="15" dirty="0" smtClean="0"/>
              <a:t>ECG </a:t>
            </a:r>
            <a:r>
              <a:rPr lang="en-US" sz="3200" dirty="0" smtClean="0"/>
              <a:t>changes - </a:t>
            </a:r>
            <a:r>
              <a:rPr lang="en-US" sz="3200" spc="-5" dirty="0" smtClean="0"/>
              <a:t>flat </a:t>
            </a:r>
            <a:r>
              <a:rPr lang="en-US" sz="3200" spc="10" dirty="0" smtClean="0"/>
              <a:t>T </a:t>
            </a:r>
            <a:r>
              <a:rPr lang="en-US" sz="3200" spc="-5" dirty="0" smtClean="0"/>
              <a:t>wave</a:t>
            </a:r>
            <a:endParaRPr lang="en-US" sz="3200" dirty="0"/>
          </a:p>
        </p:txBody>
      </p:sp>
    </p:spTree>
    <p:extLst>
      <p:ext uri="{BB962C8B-B14F-4D97-AF65-F5344CB8AC3E}">
        <p14:creationId xmlns:p14="http://schemas.microsoft.com/office/powerpoint/2010/main" val="315601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4294967295"/>
          </p:nvPr>
        </p:nvSpPr>
        <p:spPr>
          <a:xfrm>
            <a:off x="381000" y="381000"/>
            <a:ext cx="11506200" cy="5724644"/>
          </a:xfrm>
        </p:spPr>
        <p:txBody>
          <a:bodyPr/>
          <a:lstStyle/>
          <a:p>
            <a:r>
              <a:rPr lang="en-US" sz="3200" b="1" u="sng" dirty="0" smtClean="0"/>
              <a:t>MAIN OBJECTIVE:</a:t>
            </a:r>
            <a:endParaRPr lang="en-US" sz="3200" dirty="0" smtClean="0"/>
          </a:p>
          <a:p>
            <a:pPr lvl="0"/>
            <a:r>
              <a:rPr lang="en-US" sz="3200" dirty="0" smtClean="0"/>
              <a:t>To </a:t>
            </a:r>
            <a:r>
              <a:rPr lang="en-US" sz="3200" dirty="0"/>
              <a:t>acquire knowledge on medical-surgical nursing and develop skills and attitudes in the management of patients with medical and surgical conditions</a:t>
            </a:r>
            <a:r>
              <a:rPr lang="en-US" sz="3200" dirty="0" smtClean="0"/>
              <a:t>.</a:t>
            </a:r>
          </a:p>
          <a:p>
            <a:pPr lvl="0"/>
            <a:endParaRPr lang="en-US" sz="3200" dirty="0"/>
          </a:p>
          <a:p>
            <a:r>
              <a:rPr lang="en-US" sz="3200" b="1" u="sng" dirty="0"/>
              <a:t>SUB-OBJECTIVES</a:t>
            </a:r>
            <a:endParaRPr lang="en-US" sz="3200" dirty="0"/>
          </a:p>
          <a:p>
            <a:pPr lvl="0"/>
            <a:r>
              <a:rPr lang="en-US" sz="3200" dirty="0"/>
              <a:t>The student will be able to</a:t>
            </a:r>
            <a:r>
              <a:rPr lang="en-US" sz="3200" dirty="0" smtClean="0"/>
              <a:t>:</a:t>
            </a:r>
          </a:p>
          <a:p>
            <a:pPr lvl="0"/>
            <a:endParaRPr lang="en-US" sz="2000" dirty="0"/>
          </a:p>
          <a:p>
            <a:pPr marL="514350" lvl="0" indent="-514350">
              <a:buFont typeface="+mj-lt"/>
              <a:buAutoNum type="arabicPeriod"/>
            </a:pPr>
            <a:r>
              <a:rPr lang="en-US" sz="3200" dirty="0"/>
              <a:t>Discuss historical development of Medicine and Surgery.</a:t>
            </a:r>
          </a:p>
          <a:p>
            <a:pPr marL="514350" lvl="0" indent="-514350">
              <a:buFont typeface="+mj-lt"/>
              <a:buAutoNum type="arabicPeriod"/>
            </a:pPr>
            <a:r>
              <a:rPr lang="en-US" sz="3200" dirty="0"/>
              <a:t>Classify the disease/condition according to their </a:t>
            </a:r>
            <a:r>
              <a:rPr lang="en-US" sz="3200" dirty="0" smtClean="0"/>
              <a:t>etiology</a:t>
            </a:r>
            <a:r>
              <a:rPr lang="en-US" sz="3200" dirty="0"/>
              <a:t>.</a:t>
            </a:r>
          </a:p>
          <a:p>
            <a:pPr marL="514350" lvl="0" indent="-514350">
              <a:buFont typeface="+mj-lt"/>
              <a:buAutoNum type="arabicPeriod"/>
            </a:pPr>
            <a:r>
              <a:rPr lang="en-US" sz="3200" dirty="0"/>
              <a:t>Describe the disease process </a:t>
            </a:r>
            <a:r>
              <a:rPr lang="en-US" sz="3200" dirty="0" smtClean="0"/>
              <a:t>(</a:t>
            </a:r>
            <a:r>
              <a:rPr lang="en-US" sz="3200" i="1" dirty="0" smtClean="0"/>
              <a:t>Pathophysiology</a:t>
            </a:r>
            <a:r>
              <a:rPr lang="en-US" sz="3200" dirty="0" smtClean="0"/>
              <a:t>)</a:t>
            </a:r>
            <a:endParaRPr lang="en-US" sz="3200" dirty="0"/>
          </a:p>
          <a:p>
            <a:pPr marL="514350" lvl="0" indent="-514350">
              <a:buFont typeface="+mj-lt"/>
              <a:buAutoNum type="arabicPeriod"/>
            </a:pPr>
            <a:r>
              <a:rPr lang="en-US" sz="3200" dirty="0"/>
              <a:t>Describe common medical-surgical </a:t>
            </a:r>
            <a:r>
              <a:rPr lang="en-US" sz="3200" dirty="0" smtClean="0"/>
              <a:t>conditions</a:t>
            </a:r>
            <a:endParaRPr lang="en-US" sz="3200" dirty="0"/>
          </a:p>
        </p:txBody>
      </p:sp>
    </p:spTree>
    <p:extLst>
      <p:ext uri="{BB962C8B-B14F-4D97-AF65-F5344CB8AC3E}">
        <p14:creationId xmlns:p14="http://schemas.microsoft.com/office/powerpoint/2010/main" val="2705389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11197590" cy="1477328"/>
          </a:xfrm>
        </p:spPr>
        <p:txBody>
          <a:bodyPr/>
          <a:lstStyle/>
          <a:p>
            <a:pPr marL="457200" lvl="0" indent="-457200">
              <a:buFont typeface="Arial" pitchFamily="34" charset="0"/>
              <a:buChar char="•"/>
            </a:pPr>
            <a:r>
              <a:rPr lang="en-US" sz="3200" dirty="0"/>
              <a:t>Slowing/stasis of microcirculation </a:t>
            </a:r>
            <a:r>
              <a:rPr lang="en-US" sz="3200" dirty="0" smtClean="0"/>
              <a:t>follows, </a:t>
            </a:r>
            <a:r>
              <a:rPr lang="en-US" sz="3200" dirty="0"/>
              <a:t>causing increased concentration of RBCs and thus raised blood viscosity</a:t>
            </a:r>
            <a:r>
              <a:rPr lang="en-US" sz="3200" dirty="0" smtClean="0"/>
              <a:t>.</a:t>
            </a:r>
            <a:endParaRPr lang="en-US" sz="3200" dirty="0"/>
          </a:p>
          <a:p>
            <a:pPr marL="457200" indent="-457200">
              <a:buFont typeface="Arial" pitchFamily="34" charset="0"/>
              <a:buChar char="•"/>
            </a:pPr>
            <a:endParaRPr lang="en-US" sz="3200" dirty="0"/>
          </a:p>
        </p:txBody>
      </p:sp>
      <p:pic>
        <p:nvPicPr>
          <p:cNvPr id="2" name="Picture 1"/>
          <p:cNvPicPr>
            <a:picLocks noChangeAspect="1"/>
          </p:cNvPicPr>
          <p:nvPr/>
        </p:nvPicPr>
        <p:blipFill>
          <a:blip r:embed="rId2"/>
          <a:stretch>
            <a:fillRect/>
          </a:stretch>
        </p:blipFill>
        <p:spPr>
          <a:xfrm>
            <a:off x="457200" y="2006250"/>
            <a:ext cx="11197589" cy="4242150"/>
          </a:xfrm>
          <a:prstGeom prst="rect">
            <a:avLst/>
          </a:prstGeom>
        </p:spPr>
      </p:pic>
    </p:spTree>
    <p:extLst>
      <p:ext uri="{BB962C8B-B14F-4D97-AF65-F5344CB8AC3E}">
        <p14:creationId xmlns:p14="http://schemas.microsoft.com/office/powerpoint/2010/main" val="321394559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76200"/>
            <a:ext cx="11277600" cy="6656308"/>
          </a:xfrm>
          <a:prstGeom prst="rect">
            <a:avLst/>
          </a:prstGeom>
        </p:spPr>
        <p:txBody>
          <a:bodyPr vert="horz" wrap="square" lIns="0" tIns="107314" rIns="0" bIns="0" rtlCol="0">
            <a:spAutoFit/>
          </a:bodyPr>
          <a:lstStyle/>
          <a:p>
            <a:pPr marL="12700">
              <a:spcBef>
                <a:spcPts val="844"/>
              </a:spcBef>
            </a:pPr>
            <a:r>
              <a:rPr sz="3200" b="1" spc="15" dirty="0" smtClean="0">
                <a:latin typeface="Calibri"/>
                <a:cs typeface="Calibri"/>
              </a:rPr>
              <a:t>Management</a:t>
            </a:r>
            <a:endParaRPr sz="3200" dirty="0">
              <a:latin typeface="Calibri"/>
              <a:cs typeface="Calibri"/>
            </a:endParaRPr>
          </a:p>
          <a:p>
            <a:pPr marL="241300" indent="-229235">
              <a:spcBef>
                <a:spcPts val="755"/>
              </a:spcBef>
              <a:buFont typeface="Arial"/>
              <a:buChar char="•"/>
              <a:tabLst>
                <a:tab pos="241935" algn="l"/>
              </a:tabLst>
            </a:pPr>
            <a:r>
              <a:rPr sz="3200" spc="-5" dirty="0">
                <a:latin typeface="Calibri"/>
                <a:cs typeface="Calibri"/>
              </a:rPr>
              <a:t>If </a:t>
            </a:r>
            <a:r>
              <a:rPr sz="3200" spc="10" dirty="0">
                <a:latin typeface="Calibri"/>
                <a:cs typeface="Calibri"/>
              </a:rPr>
              <a:t>not </a:t>
            </a:r>
            <a:r>
              <a:rPr sz="3200" spc="-5" dirty="0" smtClean="0">
                <a:latin typeface="Calibri"/>
                <a:cs typeface="Calibri"/>
              </a:rPr>
              <a:t>severe</a:t>
            </a:r>
            <a:r>
              <a:rPr lang="en-US" sz="3200" spc="-5" dirty="0" smtClean="0">
                <a:latin typeface="Calibri"/>
                <a:cs typeface="Calibri"/>
              </a:rPr>
              <a:t>,</a:t>
            </a:r>
            <a:r>
              <a:rPr sz="3200" spc="-5" dirty="0" smtClean="0">
                <a:latin typeface="Calibri"/>
                <a:cs typeface="Calibri"/>
              </a:rPr>
              <a:t> </a:t>
            </a:r>
            <a:r>
              <a:rPr sz="3200" spc="-20" dirty="0" smtClean="0">
                <a:latin typeface="Calibri"/>
                <a:cs typeface="Calibri"/>
              </a:rPr>
              <a:t>diet</a:t>
            </a:r>
            <a:r>
              <a:rPr lang="en-US" sz="3200" spc="-20" dirty="0" smtClean="0">
                <a:latin typeface="Calibri"/>
                <a:cs typeface="Calibri"/>
              </a:rPr>
              <a:t>ar</a:t>
            </a:r>
            <a:r>
              <a:rPr sz="3200" spc="-20" dirty="0" smtClean="0">
                <a:latin typeface="Calibri"/>
                <a:cs typeface="Calibri"/>
              </a:rPr>
              <a:t>y </a:t>
            </a:r>
            <a:r>
              <a:rPr sz="3200" dirty="0">
                <a:latin typeface="Calibri"/>
                <a:cs typeface="Calibri"/>
              </a:rPr>
              <a:t>measures </a:t>
            </a:r>
            <a:r>
              <a:rPr sz="3200" spc="5" dirty="0">
                <a:latin typeface="Calibri"/>
                <a:cs typeface="Calibri"/>
              </a:rPr>
              <a:t>could </a:t>
            </a:r>
            <a:r>
              <a:rPr sz="3200" spc="-15" dirty="0">
                <a:latin typeface="Calibri"/>
                <a:cs typeface="Calibri"/>
              </a:rPr>
              <a:t>elevate </a:t>
            </a:r>
            <a:r>
              <a:rPr sz="3200" spc="-10" dirty="0">
                <a:latin typeface="Calibri"/>
                <a:cs typeface="Calibri"/>
              </a:rPr>
              <a:t>the</a:t>
            </a:r>
            <a:r>
              <a:rPr sz="3200" spc="145" dirty="0">
                <a:latin typeface="Calibri"/>
                <a:cs typeface="Calibri"/>
              </a:rPr>
              <a:t> </a:t>
            </a:r>
            <a:r>
              <a:rPr sz="3200" spc="-15" dirty="0">
                <a:latin typeface="Calibri"/>
                <a:cs typeface="Calibri"/>
              </a:rPr>
              <a:t>levels</a:t>
            </a:r>
            <a:endParaRPr sz="3200" dirty="0">
              <a:latin typeface="Calibri"/>
              <a:cs typeface="Calibri"/>
            </a:endParaRPr>
          </a:p>
          <a:p>
            <a:pPr marL="241300" marR="5080" indent="-229235">
              <a:spcBef>
                <a:spcPts val="1100"/>
              </a:spcBef>
              <a:buFont typeface="Arial"/>
              <a:buChar char="•"/>
              <a:tabLst>
                <a:tab pos="241935" algn="l"/>
              </a:tabLst>
            </a:pPr>
            <a:r>
              <a:rPr sz="3200" spc="-5" dirty="0">
                <a:latin typeface="Calibri"/>
                <a:cs typeface="Calibri"/>
              </a:rPr>
              <a:t>If severe </a:t>
            </a:r>
            <a:r>
              <a:rPr sz="3200" spc="5" dirty="0">
                <a:latin typeface="Calibri"/>
                <a:cs typeface="Calibri"/>
              </a:rPr>
              <a:t>( </a:t>
            </a:r>
            <a:r>
              <a:rPr sz="3200" spc="-5" dirty="0">
                <a:latin typeface="Calibri"/>
                <a:cs typeface="Calibri"/>
              </a:rPr>
              <a:t>below </a:t>
            </a:r>
            <a:r>
              <a:rPr sz="3200" dirty="0">
                <a:latin typeface="Calibri"/>
                <a:cs typeface="Calibri"/>
              </a:rPr>
              <a:t>2mmol/l</a:t>
            </a:r>
            <a:r>
              <a:rPr sz="3200" dirty="0" smtClean="0">
                <a:latin typeface="Calibri"/>
                <a:cs typeface="Calibri"/>
              </a:rPr>
              <a:t>)</a:t>
            </a:r>
            <a:r>
              <a:rPr lang="en-US" sz="3200" dirty="0" smtClean="0">
                <a:latin typeface="Calibri"/>
                <a:cs typeface="Calibri"/>
              </a:rPr>
              <a:t> </a:t>
            </a:r>
            <a:r>
              <a:rPr sz="3200" dirty="0" smtClean="0">
                <a:latin typeface="Calibri"/>
                <a:cs typeface="Calibri"/>
              </a:rPr>
              <a:t>then </a:t>
            </a:r>
            <a:r>
              <a:rPr sz="3200" spc="-15" dirty="0">
                <a:latin typeface="Calibri"/>
                <a:cs typeface="Calibri"/>
              </a:rPr>
              <a:t>intravenous infusions </a:t>
            </a:r>
            <a:r>
              <a:rPr sz="3200" spc="-20" dirty="0">
                <a:latin typeface="Calibri"/>
                <a:cs typeface="Calibri"/>
              </a:rPr>
              <a:t>with </a:t>
            </a:r>
            <a:r>
              <a:rPr sz="3200" spc="-5" dirty="0">
                <a:latin typeface="Calibri"/>
                <a:cs typeface="Calibri"/>
              </a:rPr>
              <a:t>potasium </a:t>
            </a:r>
            <a:r>
              <a:rPr sz="3200" spc="-15" dirty="0">
                <a:latin typeface="Calibri"/>
                <a:cs typeface="Calibri"/>
              </a:rPr>
              <a:t>is </a:t>
            </a:r>
            <a:r>
              <a:rPr sz="3200" spc="590" dirty="0">
                <a:latin typeface="Calibri"/>
                <a:cs typeface="Calibri"/>
              </a:rPr>
              <a:t> </a:t>
            </a:r>
            <a:r>
              <a:rPr sz="3200" spc="-10" dirty="0">
                <a:latin typeface="Calibri"/>
                <a:cs typeface="Calibri"/>
              </a:rPr>
              <a:t>administered </a:t>
            </a:r>
            <a:r>
              <a:rPr sz="3200" spc="-20" dirty="0">
                <a:latin typeface="Calibri"/>
                <a:cs typeface="Calibri"/>
              </a:rPr>
              <a:t>with </a:t>
            </a:r>
            <a:r>
              <a:rPr sz="3200" spc="20" dirty="0">
                <a:latin typeface="Calibri"/>
                <a:cs typeface="Calibri"/>
              </a:rPr>
              <a:t>care </a:t>
            </a:r>
            <a:r>
              <a:rPr sz="3200" spc="5" dirty="0">
                <a:latin typeface="Calibri"/>
                <a:cs typeface="Calibri"/>
              </a:rPr>
              <a:t>and </a:t>
            </a:r>
            <a:r>
              <a:rPr sz="3200" spc="-10" dirty="0">
                <a:latin typeface="Calibri"/>
                <a:cs typeface="Calibri"/>
              </a:rPr>
              <a:t>should </a:t>
            </a:r>
            <a:r>
              <a:rPr sz="3200" spc="-5" dirty="0">
                <a:latin typeface="Calibri"/>
                <a:cs typeface="Calibri"/>
              </a:rPr>
              <a:t>be </a:t>
            </a:r>
            <a:r>
              <a:rPr sz="3200" spc="15" dirty="0">
                <a:latin typeface="Calibri"/>
                <a:cs typeface="Calibri"/>
              </a:rPr>
              <a:t>at </a:t>
            </a:r>
            <a:r>
              <a:rPr sz="3200" spc="20" dirty="0">
                <a:latin typeface="Calibri"/>
                <a:cs typeface="Calibri"/>
              </a:rPr>
              <a:t>10-20mmol/hr </a:t>
            </a:r>
            <a:r>
              <a:rPr sz="3200" spc="5" dirty="0">
                <a:latin typeface="Calibri"/>
                <a:cs typeface="Calibri"/>
              </a:rPr>
              <a:t>and </a:t>
            </a:r>
            <a:r>
              <a:rPr sz="3200" spc="10" dirty="0">
                <a:latin typeface="Calibri"/>
                <a:cs typeface="Calibri"/>
              </a:rPr>
              <a:t>not</a:t>
            </a:r>
            <a:r>
              <a:rPr sz="3200" spc="-325" dirty="0">
                <a:latin typeface="Calibri"/>
                <a:cs typeface="Calibri"/>
              </a:rPr>
              <a:t> </a:t>
            </a:r>
            <a:r>
              <a:rPr sz="3200" spc="30" dirty="0">
                <a:latin typeface="Calibri"/>
                <a:cs typeface="Calibri"/>
              </a:rPr>
              <a:t>more</a:t>
            </a:r>
            <a:endParaRPr sz="3200" dirty="0">
              <a:latin typeface="Calibri"/>
              <a:cs typeface="Calibri"/>
            </a:endParaRPr>
          </a:p>
          <a:p>
            <a:pPr marL="241300" indent="-229235">
              <a:spcBef>
                <a:spcPts val="695"/>
              </a:spcBef>
              <a:buFont typeface="Arial"/>
              <a:buChar char="•"/>
              <a:tabLst>
                <a:tab pos="241935" algn="l"/>
              </a:tabLst>
            </a:pPr>
            <a:r>
              <a:rPr sz="3200" spc="15" dirty="0">
                <a:latin typeface="Calibri"/>
                <a:cs typeface="Calibri"/>
              </a:rPr>
              <a:t>ECG</a:t>
            </a:r>
            <a:r>
              <a:rPr sz="3200" spc="-55" dirty="0">
                <a:latin typeface="Calibri"/>
                <a:cs typeface="Calibri"/>
              </a:rPr>
              <a:t> </a:t>
            </a:r>
            <a:r>
              <a:rPr sz="3200" dirty="0">
                <a:latin typeface="Calibri"/>
                <a:cs typeface="Calibri"/>
              </a:rPr>
              <a:t>monitoring</a:t>
            </a:r>
          </a:p>
          <a:p>
            <a:pPr marL="241300" indent="-229235">
              <a:spcBef>
                <a:spcPts val="680"/>
              </a:spcBef>
              <a:buFont typeface="Arial"/>
              <a:buChar char="•"/>
              <a:tabLst>
                <a:tab pos="241935" algn="l"/>
              </a:tabLst>
            </a:pPr>
            <a:r>
              <a:rPr sz="3200" dirty="0">
                <a:latin typeface="Calibri"/>
                <a:cs typeface="Calibri"/>
              </a:rPr>
              <a:t>Serum </a:t>
            </a:r>
            <a:r>
              <a:rPr sz="3200" spc="-5" dirty="0">
                <a:latin typeface="Calibri"/>
                <a:cs typeface="Calibri"/>
              </a:rPr>
              <a:t>potasium</a:t>
            </a:r>
            <a:r>
              <a:rPr sz="3200" spc="295" dirty="0">
                <a:latin typeface="Calibri"/>
                <a:cs typeface="Calibri"/>
              </a:rPr>
              <a:t> </a:t>
            </a:r>
            <a:r>
              <a:rPr sz="3200" dirty="0">
                <a:latin typeface="Calibri"/>
                <a:cs typeface="Calibri"/>
              </a:rPr>
              <a:t>monitoring</a:t>
            </a:r>
          </a:p>
          <a:p>
            <a:pPr>
              <a:spcBef>
                <a:spcPts val="40"/>
              </a:spcBef>
            </a:pPr>
            <a:endParaRPr sz="5400" dirty="0">
              <a:latin typeface="Times New Roman"/>
              <a:cs typeface="Times New Roman"/>
            </a:endParaRPr>
          </a:p>
          <a:p>
            <a:pPr marL="12700" marR="135255">
              <a:tabLst>
                <a:tab pos="3399790" algn="l"/>
                <a:tab pos="6517640" algn="l"/>
              </a:tabLst>
            </a:pPr>
            <a:r>
              <a:rPr lang="en-US" sz="4000" b="1" spc="-5" dirty="0">
                <a:latin typeface="Calibri"/>
                <a:cs typeface="Calibri"/>
              </a:rPr>
              <a:t>R</a:t>
            </a:r>
            <a:r>
              <a:rPr sz="4000" b="1" spc="10" dirty="0" smtClean="0">
                <a:latin typeface="Calibri"/>
                <a:cs typeface="Calibri"/>
              </a:rPr>
              <a:t>ead</a:t>
            </a:r>
            <a:r>
              <a:rPr sz="4000" b="1" spc="200" dirty="0" smtClean="0">
                <a:latin typeface="Calibri"/>
                <a:cs typeface="Calibri"/>
              </a:rPr>
              <a:t> </a:t>
            </a:r>
            <a:r>
              <a:rPr lang="en-US" sz="4000" b="1" spc="-10" dirty="0" smtClean="0">
                <a:latin typeface="Calibri"/>
                <a:cs typeface="Calibri"/>
              </a:rPr>
              <a:t>and make notes on </a:t>
            </a:r>
            <a:r>
              <a:rPr sz="4000" b="1" spc="-10" dirty="0" smtClean="0">
                <a:latin typeface="Calibri"/>
                <a:cs typeface="Calibri"/>
              </a:rPr>
              <a:t>hypo/</a:t>
            </a:r>
            <a:r>
              <a:rPr sz="4000" b="1" spc="-10" dirty="0" err="1" smtClean="0">
                <a:latin typeface="Calibri"/>
                <a:cs typeface="Calibri"/>
              </a:rPr>
              <a:t>hypercalcemia</a:t>
            </a:r>
            <a:r>
              <a:rPr sz="4000" b="1" spc="-10" dirty="0" smtClean="0">
                <a:latin typeface="Calibri"/>
                <a:cs typeface="Calibri"/>
              </a:rPr>
              <a:t>,</a:t>
            </a:r>
            <a:r>
              <a:rPr lang="en-US" sz="4000" b="1" spc="-10" dirty="0" smtClean="0">
                <a:latin typeface="Calibri"/>
                <a:cs typeface="Calibri"/>
              </a:rPr>
              <a:t> </a:t>
            </a:r>
            <a:r>
              <a:rPr sz="4000" b="1" spc="-5" dirty="0" smtClean="0">
                <a:latin typeface="Calibri"/>
                <a:cs typeface="Calibri"/>
              </a:rPr>
              <a:t>hypo/</a:t>
            </a:r>
            <a:r>
              <a:rPr sz="4000" b="1" spc="-5" dirty="0" err="1" smtClean="0">
                <a:latin typeface="Calibri"/>
                <a:cs typeface="Calibri"/>
              </a:rPr>
              <a:t>hypermagnesia</a:t>
            </a:r>
            <a:r>
              <a:rPr sz="4000" b="1" spc="-5" dirty="0" smtClean="0">
                <a:latin typeface="Calibri"/>
                <a:cs typeface="Calibri"/>
              </a:rPr>
              <a:t> </a:t>
            </a:r>
            <a:r>
              <a:rPr sz="4000" b="1" spc="5" dirty="0">
                <a:latin typeface="Calibri"/>
                <a:cs typeface="Calibri"/>
              </a:rPr>
              <a:t>and  </a:t>
            </a:r>
            <a:r>
              <a:rPr sz="4000" b="1" spc="-20" dirty="0">
                <a:latin typeface="Calibri"/>
                <a:cs typeface="Calibri"/>
              </a:rPr>
              <a:t>hyper/hypo</a:t>
            </a:r>
            <a:r>
              <a:rPr sz="4000" b="1" spc="310" dirty="0">
                <a:latin typeface="Calibri"/>
                <a:cs typeface="Calibri"/>
              </a:rPr>
              <a:t> </a:t>
            </a:r>
            <a:r>
              <a:rPr sz="4000" b="1" spc="-5" dirty="0" err="1" smtClean="0">
                <a:latin typeface="Calibri"/>
                <a:cs typeface="Calibri"/>
              </a:rPr>
              <a:t>phosp</a:t>
            </a:r>
            <a:r>
              <a:rPr lang="en-US" sz="4000" b="1" spc="-5" dirty="0" err="1" smtClean="0">
                <a:latin typeface="Calibri"/>
                <a:cs typeface="Calibri"/>
              </a:rPr>
              <a:t>h</a:t>
            </a:r>
            <a:r>
              <a:rPr sz="4000" b="1" spc="-5" dirty="0" err="1" smtClean="0">
                <a:latin typeface="Calibri"/>
                <a:cs typeface="Calibri"/>
              </a:rPr>
              <a:t>atemia</a:t>
            </a:r>
            <a:r>
              <a:rPr lang="en-US" sz="4000" b="1" spc="-5" dirty="0" smtClean="0">
                <a:latin typeface="Calibri"/>
                <a:cs typeface="Calibri"/>
              </a:rPr>
              <a:t>**</a:t>
            </a:r>
            <a:endParaRPr sz="4000" b="1" dirty="0">
              <a:latin typeface="Calibri"/>
              <a:cs typeface="Calibri"/>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667000"/>
            <a:ext cx="7772400" cy="830997"/>
          </a:xfrm>
        </p:spPr>
        <p:txBody>
          <a:bodyPr/>
          <a:lstStyle/>
          <a:p>
            <a:r>
              <a:rPr lang="en-US" sz="5400" b="1" spc="-10" dirty="0" smtClean="0"/>
              <a:t>ACID-BASE</a:t>
            </a:r>
            <a:r>
              <a:rPr lang="en-US" sz="5400" b="1" spc="-310" dirty="0" smtClean="0"/>
              <a:t> </a:t>
            </a:r>
            <a:r>
              <a:rPr lang="en-US" sz="5400" b="1" spc="-10" dirty="0" smtClean="0"/>
              <a:t>IMBALANCE</a:t>
            </a:r>
            <a:endParaRPr lang="en-US" sz="4800" b="1" dirty="0"/>
          </a:p>
        </p:txBody>
      </p:sp>
    </p:spTree>
    <p:extLst>
      <p:ext uri="{BB962C8B-B14F-4D97-AF65-F5344CB8AC3E}">
        <p14:creationId xmlns:p14="http://schemas.microsoft.com/office/powerpoint/2010/main" val="401248485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1" y="57213"/>
            <a:ext cx="7391400" cy="693780"/>
          </a:xfrm>
          <a:prstGeom prst="rect">
            <a:avLst/>
          </a:prstGeom>
        </p:spPr>
        <p:txBody>
          <a:bodyPr vert="horz" wrap="square" lIns="0" tIns="16510" rIns="0" bIns="0" rtlCol="0">
            <a:spAutoFit/>
          </a:bodyPr>
          <a:lstStyle/>
          <a:p>
            <a:pPr marL="12700">
              <a:lnSpc>
                <a:spcPct val="100000"/>
              </a:lnSpc>
              <a:spcBef>
                <a:spcPts val="130"/>
              </a:spcBef>
            </a:pPr>
            <a:r>
              <a:rPr sz="4400" u="sng" spc="-10" dirty="0"/>
              <a:t>Acid-Base</a:t>
            </a:r>
            <a:r>
              <a:rPr sz="4400" u="sng" spc="-310" dirty="0"/>
              <a:t> </a:t>
            </a:r>
            <a:r>
              <a:rPr sz="4400" u="sng" spc="-10" dirty="0"/>
              <a:t>Imbalance</a:t>
            </a:r>
            <a:endParaRPr sz="4400" u="sng" dirty="0"/>
          </a:p>
        </p:txBody>
      </p:sp>
      <p:sp>
        <p:nvSpPr>
          <p:cNvPr id="3" name="object 3"/>
          <p:cNvSpPr txBox="1"/>
          <p:nvPr/>
        </p:nvSpPr>
        <p:spPr>
          <a:xfrm>
            <a:off x="304800" y="828886"/>
            <a:ext cx="11658600" cy="5906104"/>
          </a:xfrm>
          <a:prstGeom prst="rect">
            <a:avLst/>
          </a:prstGeom>
        </p:spPr>
        <p:txBody>
          <a:bodyPr vert="horz" wrap="square" lIns="0" tIns="52705" rIns="0" bIns="0" rtlCol="0">
            <a:spAutoFit/>
          </a:bodyPr>
          <a:lstStyle/>
          <a:p>
            <a:pPr marL="241300" marR="42545" indent="-229235">
              <a:spcBef>
                <a:spcPts val="415"/>
              </a:spcBef>
              <a:buFont typeface="Arial"/>
              <a:buChar char="•"/>
              <a:tabLst>
                <a:tab pos="241935" algn="l"/>
              </a:tabLst>
            </a:pPr>
            <a:r>
              <a:rPr sz="3200" dirty="0">
                <a:latin typeface="Calibri"/>
                <a:cs typeface="Calibri"/>
              </a:rPr>
              <a:t>The </a:t>
            </a:r>
            <a:r>
              <a:rPr sz="3200" spc="5" dirty="0">
                <a:latin typeface="Calibri"/>
                <a:cs typeface="Calibri"/>
              </a:rPr>
              <a:t>imbalance </a:t>
            </a:r>
            <a:r>
              <a:rPr sz="3200" spc="-15" dirty="0">
                <a:latin typeface="Calibri"/>
                <a:cs typeface="Calibri"/>
              </a:rPr>
              <a:t>is </a:t>
            </a:r>
            <a:r>
              <a:rPr sz="3200" dirty="0">
                <a:latin typeface="Calibri"/>
                <a:cs typeface="Calibri"/>
              </a:rPr>
              <a:t>measured </a:t>
            </a:r>
            <a:r>
              <a:rPr sz="3200" spc="20" dirty="0">
                <a:latin typeface="Calibri"/>
                <a:cs typeface="Calibri"/>
              </a:rPr>
              <a:t>as </a:t>
            </a:r>
            <a:r>
              <a:rPr sz="3200" spc="-10" dirty="0">
                <a:latin typeface="Calibri"/>
                <a:cs typeface="Calibri"/>
              </a:rPr>
              <a:t>per the serum </a:t>
            </a:r>
            <a:r>
              <a:rPr sz="3200" spc="-5" dirty="0">
                <a:latin typeface="Calibri"/>
                <a:cs typeface="Calibri"/>
              </a:rPr>
              <a:t>pH </a:t>
            </a:r>
            <a:r>
              <a:rPr sz="3200" spc="-10" dirty="0">
                <a:latin typeface="Calibri"/>
                <a:cs typeface="Calibri"/>
              </a:rPr>
              <a:t>level </a:t>
            </a:r>
            <a:r>
              <a:rPr sz="3200" spc="-5" dirty="0">
                <a:latin typeface="Calibri"/>
                <a:cs typeface="Calibri"/>
              </a:rPr>
              <a:t>which </a:t>
            </a:r>
            <a:r>
              <a:rPr sz="3200" spc="-15" dirty="0">
                <a:latin typeface="Calibri"/>
                <a:cs typeface="Calibri"/>
              </a:rPr>
              <a:t>is </a:t>
            </a:r>
            <a:r>
              <a:rPr sz="3200" spc="-5" dirty="0">
                <a:latin typeface="Calibri"/>
                <a:cs typeface="Calibri"/>
              </a:rPr>
              <a:t>basically </a:t>
            </a:r>
            <a:r>
              <a:rPr sz="3200" spc="10" dirty="0">
                <a:latin typeface="Calibri"/>
                <a:cs typeface="Calibri"/>
              </a:rPr>
              <a:t>a </a:t>
            </a:r>
            <a:r>
              <a:rPr sz="3200" spc="640" dirty="0">
                <a:latin typeface="Calibri"/>
                <a:cs typeface="Calibri"/>
              </a:rPr>
              <a:t> </a:t>
            </a:r>
            <a:r>
              <a:rPr sz="3200" spc="5" dirty="0">
                <a:latin typeface="Calibri"/>
                <a:cs typeface="Calibri"/>
              </a:rPr>
              <a:t>measure </a:t>
            </a:r>
            <a:r>
              <a:rPr sz="3200" spc="25" dirty="0">
                <a:latin typeface="Calibri"/>
                <a:cs typeface="Calibri"/>
              </a:rPr>
              <a:t>of</a:t>
            </a:r>
            <a:r>
              <a:rPr sz="3200" spc="110" dirty="0">
                <a:latin typeface="Calibri"/>
                <a:cs typeface="Calibri"/>
              </a:rPr>
              <a:t> </a:t>
            </a:r>
            <a:r>
              <a:rPr sz="3200" spc="-25" dirty="0">
                <a:latin typeface="Calibri"/>
                <a:cs typeface="Calibri"/>
              </a:rPr>
              <a:t>acidity.</a:t>
            </a:r>
            <a:endParaRPr sz="3200" dirty="0">
              <a:latin typeface="Calibri"/>
              <a:cs typeface="Calibri"/>
            </a:endParaRPr>
          </a:p>
          <a:p>
            <a:pPr marL="241300" indent="-229235">
              <a:spcBef>
                <a:spcPts val="615"/>
              </a:spcBef>
              <a:buFont typeface="Arial"/>
              <a:buChar char="•"/>
              <a:tabLst>
                <a:tab pos="241935" algn="l"/>
              </a:tabLst>
            </a:pPr>
            <a:r>
              <a:rPr sz="3200" spc="25" dirty="0">
                <a:latin typeface="Calibri"/>
                <a:cs typeface="Calibri"/>
              </a:rPr>
              <a:t>Normal </a:t>
            </a:r>
            <a:r>
              <a:rPr sz="3200" spc="-10" dirty="0">
                <a:latin typeface="Calibri"/>
                <a:cs typeface="Calibri"/>
              </a:rPr>
              <a:t>serum </a:t>
            </a:r>
            <a:r>
              <a:rPr sz="3200" spc="-5" dirty="0">
                <a:latin typeface="Calibri"/>
                <a:cs typeface="Calibri"/>
              </a:rPr>
              <a:t>pH </a:t>
            </a:r>
            <a:r>
              <a:rPr sz="3200" spc="-15" dirty="0">
                <a:latin typeface="Calibri"/>
                <a:cs typeface="Calibri"/>
              </a:rPr>
              <a:t>is</a:t>
            </a:r>
            <a:r>
              <a:rPr sz="3200" spc="-335" dirty="0">
                <a:latin typeface="Calibri"/>
                <a:cs typeface="Calibri"/>
              </a:rPr>
              <a:t> </a:t>
            </a:r>
            <a:r>
              <a:rPr sz="3200" b="1" spc="10" dirty="0">
                <a:latin typeface="Calibri"/>
                <a:cs typeface="Calibri"/>
              </a:rPr>
              <a:t>7.35-7.45</a:t>
            </a:r>
            <a:endParaRPr sz="3200" b="1" dirty="0">
              <a:latin typeface="Calibri"/>
              <a:cs typeface="Calibri"/>
            </a:endParaRPr>
          </a:p>
          <a:p>
            <a:pPr>
              <a:spcBef>
                <a:spcPts val="40"/>
              </a:spcBef>
            </a:pPr>
            <a:endParaRPr sz="3200" dirty="0">
              <a:latin typeface="Times New Roman"/>
              <a:cs typeface="Times New Roman"/>
            </a:endParaRPr>
          </a:p>
          <a:p>
            <a:pPr marL="12700"/>
            <a:r>
              <a:rPr sz="3200" b="1" u="sng" dirty="0">
                <a:latin typeface="Calibri"/>
                <a:cs typeface="Calibri"/>
              </a:rPr>
              <a:t>Types </a:t>
            </a:r>
            <a:r>
              <a:rPr sz="3200" b="1" u="sng" spc="10" dirty="0">
                <a:latin typeface="Calibri"/>
                <a:cs typeface="Calibri"/>
              </a:rPr>
              <a:t>of</a:t>
            </a:r>
            <a:r>
              <a:rPr sz="3200" b="1" u="sng" spc="-15" dirty="0">
                <a:latin typeface="Calibri"/>
                <a:cs typeface="Calibri"/>
              </a:rPr>
              <a:t> </a:t>
            </a:r>
            <a:r>
              <a:rPr sz="3200" b="1" u="sng" spc="5" dirty="0" smtClean="0">
                <a:latin typeface="Calibri"/>
                <a:cs typeface="Calibri"/>
              </a:rPr>
              <a:t>imbal</a:t>
            </a:r>
            <a:r>
              <a:rPr lang="en-US" sz="3200" b="1" u="sng" spc="5" dirty="0">
                <a:latin typeface="Calibri"/>
                <a:cs typeface="Calibri"/>
              </a:rPr>
              <a:t>a</a:t>
            </a:r>
            <a:r>
              <a:rPr sz="3200" b="1" u="sng" spc="5" dirty="0" smtClean="0">
                <a:latin typeface="Calibri"/>
                <a:cs typeface="Calibri"/>
              </a:rPr>
              <a:t>nces</a:t>
            </a:r>
            <a:endParaRPr sz="3200" u="sng" dirty="0">
              <a:latin typeface="Calibri"/>
              <a:cs typeface="Calibri"/>
            </a:endParaRPr>
          </a:p>
          <a:p>
            <a:pPr marL="12700" marR="886460">
              <a:spcBef>
                <a:spcPts val="965"/>
              </a:spcBef>
            </a:pPr>
            <a:r>
              <a:rPr sz="3200" b="1" spc="5" dirty="0">
                <a:latin typeface="Calibri"/>
                <a:cs typeface="Calibri"/>
              </a:rPr>
              <a:t>Acidosis</a:t>
            </a:r>
            <a:r>
              <a:rPr sz="3200" spc="5" dirty="0">
                <a:latin typeface="Calibri"/>
                <a:cs typeface="Calibri"/>
              </a:rPr>
              <a:t>- </a:t>
            </a:r>
            <a:r>
              <a:rPr sz="3200" spc="10" dirty="0">
                <a:latin typeface="Calibri"/>
                <a:cs typeface="Calibri"/>
              </a:rPr>
              <a:t>a </a:t>
            </a:r>
            <a:r>
              <a:rPr sz="3200" spc="-5" dirty="0">
                <a:latin typeface="Calibri"/>
                <a:cs typeface="Calibri"/>
              </a:rPr>
              <a:t>state </a:t>
            </a:r>
            <a:r>
              <a:rPr sz="3200" spc="-10" dirty="0">
                <a:latin typeface="Calibri"/>
                <a:cs typeface="Calibri"/>
              </a:rPr>
              <a:t>when the </a:t>
            </a:r>
            <a:r>
              <a:rPr sz="3200" spc="10" dirty="0">
                <a:latin typeface="Calibri"/>
                <a:cs typeface="Calibri"/>
              </a:rPr>
              <a:t>PH </a:t>
            </a:r>
            <a:r>
              <a:rPr sz="3200" spc="-5" dirty="0">
                <a:latin typeface="Calibri"/>
                <a:cs typeface="Calibri"/>
              </a:rPr>
              <a:t>level </a:t>
            </a:r>
            <a:r>
              <a:rPr sz="3200" spc="-10" dirty="0">
                <a:latin typeface="Calibri"/>
                <a:cs typeface="Calibri"/>
              </a:rPr>
              <a:t>in the </a:t>
            </a:r>
            <a:r>
              <a:rPr sz="3200" spc="10" dirty="0">
                <a:latin typeface="Calibri"/>
                <a:cs typeface="Calibri"/>
              </a:rPr>
              <a:t>blood </a:t>
            </a:r>
            <a:r>
              <a:rPr sz="3200" spc="-10" dirty="0">
                <a:latin typeface="Calibri"/>
                <a:cs typeface="Calibri"/>
              </a:rPr>
              <a:t>is </a:t>
            </a:r>
            <a:r>
              <a:rPr sz="3200" dirty="0">
                <a:latin typeface="Calibri"/>
                <a:cs typeface="Calibri"/>
              </a:rPr>
              <a:t>below </a:t>
            </a:r>
            <a:r>
              <a:rPr sz="3200" spc="5" dirty="0">
                <a:latin typeface="Calibri"/>
                <a:cs typeface="Calibri"/>
              </a:rPr>
              <a:t>7.3 and </a:t>
            </a:r>
            <a:r>
              <a:rPr sz="3200" spc="-10" dirty="0">
                <a:latin typeface="Calibri"/>
                <a:cs typeface="Calibri"/>
              </a:rPr>
              <a:t>the  </a:t>
            </a:r>
            <a:r>
              <a:rPr sz="3200" spc="-15" dirty="0">
                <a:latin typeface="Calibri"/>
                <a:cs typeface="Calibri"/>
              </a:rPr>
              <a:t>alkaline </a:t>
            </a:r>
            <a:r>
              <a:rPr sz="3200" spc="-35" dirty="0">
                <a:latin typeface="Calibri"/>
                <a:cs typeface="Calibri"/>
              </a:rPr>
              <a:t>buffers </a:t>
            </a:r>
            <a:r>
              <a:rPr sz="3200" spc="-15" dirty="0">
                <a:latin typeface="Calibri"/>
                <a:cs typeface="Calibri"/>
              </a:rPr>
              <a:t>eg. </a:t>
            </a:r>
            <a:r>
              <a:rPr sz="3200" spc="-5" dirty="0">
                <a:latin typeface="Calibri"/>
                <a:cs typeface="Calibri"/>
              </a:rPr>
              <a:t>Sodium </a:t>
            </a:r>
            <a:r>
              <a:rPr sz="3200" dirty="0">
                <a:latin typeface="Calibri"/>
                <a:cs typeface="Calibri"/>
              </a:rPr>
              <a:t>bicarbonate </a:t>
            </a:r>
            <a:r>
              <a:rPr sz="3200" spc="5" dirty="0">
                <a:latin typeface="Calibri"/>
                <a:cs typeface="Calibri"/>
              </a:rPr>
              <a:t>has </a:t>
            </a:r>
            <a:r>
              <a:rPr sz="3200" spc="-15" dirty="0">
                <a:latin typeface="Calibri"/>
                <a:cs typeface="Calibri"/>
              </a:rPr>
              <a:t>been used</a:t>
            </a:r>
            <a:r>
              <a:rPr sz="3200" spc="55" dirty="0">
                <a:latin typeface="Calibri"/>
                <a:cs typeface="Calibri"/>
              </a:rPr>
              <a:t> </a:t>
            </a:r>
            <a:r>
              <a:rPr sz="3200" spc="-15" dirty="0">
                <a:latin typeface="Calibri"/>
                <a:cs typeface="Calibri"/>
              </a:rPr>
              <a:t>up.</a:t>
            </a:r>
            <a:endParaRPr sz="3200" dirty="0">
              <a:latin typeface="Calibri"/>
              <a:cs typeface="Calibri"/>
            </a:endParaRPr>
          </a:p>
          <a:p>
            <a:pPr marL="12700" marR="50800">
              <a:spcBef>
                <a:spcPts val="900"/>
              </a:spcBef>
            </a:pPr>
            <a:r>
              <a:rPr sz="3200" b="1" spc="5" dirty="0">
                <a:latin typeface="Calibri"/>
                <a:cs typeface="Calibri"/>
              </a:rPr>
              <a:t>Alkalosis </a:t>
            </a:r>
            <a:r>
              <a:rPr sz="3200" spc="10" dirty="0">
                <a:latin typeface="Calibri"/>
                <a:cs typeface="Calibri"/>
              </a:rPr>
              <a:t>– </a:t>
            </a:r>
            <a:r>
              <a:rPr sz="3200" spc="-15" dirty="0">
                <a:latin typeface="Calibri"/>
                <a:cs typeface="Calibri"/>
              </a:rPr>
              <a:t>the </a:t>
            </a:r>
            <a:r>
              <a:rPr sz="3200" spc="-5" dirty="0">
                <a:latin typeface="Calibri"/>
                <a:cs typeface="Calibri"/>
              </a:rPr>
              <a:t>ph </a:t>
            </a:r>
            <a:r>
              <a:rPr sz="3200" spc="-10" dirty="0">
                <a:latin typeface="Calibri"/>
                <a:cs typeface="Calibri"/>
              </a:rPr>
              <a:t>level </a:t>
            </a:r>
            <a:r>
              <a:rPr sz="3200" spc="25" dirty="0">
                <a:latin typeface="Calibri"/>
                <a:cs typeface="Calibri"/>
              </a:rPr>
              <a:t>of </a:t>
            </a:r>
            <a:r>
              <a:rPr sz="3200" spc="5" dirty="0">
                <a:latin typeface="Calibri"/>
                <a:cs typeface="Calibri"/>
              </a:rPr>
              <a:t>blood </a:t>
            </a:r>
            <a:r>
              <a:rPr sz="3200" spc="-15" dirty="0">
                <a:latin typeface="Calibri"/>
                <a:cs typeface="Calibri"/>
              </a:rPr>
              <a:t>is </a:t>
            </a:r>
            <a:r>
              <a:rPr sz="3200" spc="15" dirty="0">
                <a:latin typeface="Calibri"/>
                <a:cs typeface="Calibri"/>
              </a:rPr>
              <a:t>above </a:t>
            </a:r>
            <a:r>
              <a:rPr sz="3200" dirty="0">
                <a:latin typeface="Calibri"/>
                <a:cs typeface="Calibri"/>
              </a:rPr>
              <a:t>7.5 </a:t>
            </a:r>
            <a:r>
              <a:rPr sz="3200" spc="5" dirty="0">
                <a:latin typeface="Calibri"/>
                <a:cs typeface="Calibri"/>
              </a:rPr>
              <a:t>and </a:t>
            </a:r>
            <a:r>
              <a:rPr sz="3200" spc="-15" dirty="0">
                <a:latin typeface="Calibri"/>
                <a:cs typeface="Calibri"/>
              </a:rPr>
              <a:t>the </a:t>
            </a:r>
            <a:r>
              <a:rPr sz="3200" spc="-5" dirty="0">
                <a:latin typeface="Calibri"/>
                <a:cs typeface="Calibri"/>
              </a:rPr>
              <a:t>acidic reserve </a:t>
            </a:r>
            <a:r>
              <a:rPr sz="3200" spc="-15" dirty="0">
                <a:latin typeface="Calibri"/>
                <a:cs typeface="Calibri"/>
              </a:rPr>
              <a:t>is used  </a:t>
            </a:r>
            <a:r>
              <a:rPr sz="3200" spc="-25" dirty="0">
                <a:latin typeface="Calibri"/>
                <a:cs typeface="Calibri"/>
              </a:rPr>
              <a:t>up.</a:t>
            </a:r>
            <a:endParaRPr sz="3200" dirty="0">
              <a:latin typeface="Calibri"/>
              <a:cs typeface="Calibri"/>
            </a:endParaRPr>
          </a:p>
          <a:p>
            <a:pPr marL="12700" marR="5080">
              <a:spcBef>
                <a:spcPts val="900"/>
              </a:spcBef>
              <a:tabLst>
                <a:tab pos="707390" algn="l"/>
              </a:tabLst>
            </a:pPr>
            <a:r>
              <a:rPr sz="3200" spc="-5" dirty="0">
                <a:latin typeface="Calibri"/>
                <a:cs typeface="Calibri"/>
              </a:rPr>
              <a:t>The	</a:t>
            </a:r>
            <a:r>
              <a:rPr sz="3200" spc="-30" dirty="0">
                <a:latin typeface="Calibri"/>
                <a:cs typeface="Calibri"/>
              </a:rPr>
              <a:t>buffer </a:t>
            </a:r>
            <a:r>
              <a:rPr sz="3200" spc="-15" dirty="0">
                <a:latin typeface="Calibri"/>
                <a:cs typeface="Calibri"/>
              </a:rPr>
              <a:t>system</a:t>
            </a:r>
            <a:r>
              <a:rPr sz="3200" spc="-15" dirty="0" smtClean="0">
                <a:latin typeface="Calibri"/>
                <a:cs typeface="Calibri"/>
              </a:rPr>
              <a:t>,</a:t>
            </a:r>
            <a:r>
              <a:rPr lang="en-US" sz="3200" spc="-15" dirty="0" smtClean="0">
                <a:latin typeface="Calibri"/>
                <a:cs typeface="Calibri"/>
              </a:rPr>
              <a:t> </a:t>
            </a:r>
            <a:r>
              <a:rPr sz="3200" spc="-15" dirty="0" smtClean="0">
                <a:latin typeface="Calibri"/>
                <a:cs typeface="Calibri"/>
              </a:rPr>
              <a:t>kidneys </a:t>
            </a:r>
            <a:r>
              <a:rPr sz="3200" spc="5" dirty="0">
                <a:latin typeface="Calibri"/>
                <a:cs typeface="Calibri"/>
              </a:rPr>
              <a:t>and </a:t>
            </a:r>
            <a:r>
              <a:rPr sz="3200" spc="-20" dirty="0">
                <a:latin typeface="Calibri"/>
                <a:cs typeface="Calibri"/>
              </a:rPr>
              <a:t>lungs </a:t>
            </a:r>
            <a:r>
              <a:rPr sz="3200" spc="15" dirty="0">
                <a:latin typeface="Calibri"/>
                <a:cs typeface="Calibri"/>
              </a:rPr>
              <a:t>are </a:t>
            </a:r>
            <a:r>
              <a:rPr sz="3200" spc="-10" dirty="0">
                <a:latin typeface="Calibri"/>
                <a:cs typeface="Calibri"/>
              </a:rPr>
              <a:t>unable to </a:t>
            </a:r>
            <a:r>
              <a:rPr sz="3200" spc="5" dirty="0">
                <a:latin typeface="Calibri"/>
                <a:cs typeface="Calibri"/>
              </a:rPr>
              <a:t>contain </a:t>
            </a:r>
            <a:r>
              <a:rPr sz="3200" spc="-15" dirty="0">
                <a:latin typeface="Calibri"/>
                <a:cs typeface="Calibri"/>
              </a:rPr>
              <a:t>the </a:t>
            </a:r>
            <a:r>
              <a:rPr sz="3200" spc="-10" dirty="0">
                <a:latin typeface="Calibri"/>
                <a:cs typeface="Calibri"/>
              </a:rPr>
              <a:t>situation </a:t>
            </a:r>
            <a:r>
              <a:rPr sz="3200" spc="25" dirty="0">
                <a:latin typeface="Calibri"/>
                <a:cs typeface="Calibri"/>
              </a:rPr>
              <a:t>of  </a:t>
            </a:r>
            <a:r>
              <a:rPr sz="3200" spc="-15" dirty="0">
                <a:latin typeface="Calibri"/>
                <a:cs typeface="Calibri"/>
              </a:rPr>
              <a:t>regulating </a:t>
            </a:r>
            <a:r>
              <a:rPr sz="3200" spc="-10" dirty="0">
                <a:latin typeface="Calibri"/>
                <a:cs typeface="Calibri"/>
              </a:rPr>
              <a:t>the </a:t>
            </a:r>
            <a:r>
              <a:rPr sz="3200" spc="-5" dirty="0" smtClean="0">
                <a:latin typeface="Calibri"/>
                <a:cs typeface="Calibri"/>
              </a:rPr>
              <a:t>p</a:t>
            </a:r>
            <a:r>
              <a:rPr lang="en-US" sz="3200" spc="-5" dirty="0" smtClean="0">
                <a:latin typeface="Calibri"/>
                <a:cs typeface="Calibri"/>
              </a:rPr>
              <a:t>H</a:t>
            </a:r>
            <a:r>
              <a:rPr sz="3200" spc="-5" dirty="0" smtClean="0">
                <a:latin typeface="Calibri"/>
                <a:cs typeface="Calibri"/>
              </a:rPr>
              <a:t> </a:t>
            </a:r>
            <a:r>
              <a:rPr sz="3200" spc="-10" dirty="0">
                <a:latin typeface="Calibri"/>
                <a:cs typeface="Calibri"/>
              </a:rPr>
              <a:t>therefore the </a:t>
            </a:r>
            <a:r>
              <a:rPr lang="en-US" sz="3200" spc="-10" dirty="0" smtClean="0">
                <a:latin typeface="Calibri"/>
                <a:cs typeface="Calibri"/>
              </a:rPr>
              <a:t>2 </a:t>
            </a:r>
            <a:r>
              <a:rPr sz="3200" spc="-10" dirty="0" smtClean="0">
                <a:latin typeface="Calibri"/>
                <a:cs typeface="Calibri"/>
              </a:rPr>
              <a:t>states</a:t>
            </a:r>
            <a:r>
              <a:rPr sz="3200" spc="125" dirty="0" smtClean="0">
                <a:latin typeface="Calibri"/>
                <a:cs typeface="Calibri"/>
              </a:rPr>
              <a:t> </a:t>
            </a:r>
            <a:r>
              <a:rPr sz="3200" spc="-5" dirty="0">
                <a:latin typeface="Calibri"/>
                <a:cs typeface="Calibri"/>
              </a:rPr>
              <a:t>develop.</a:t>
            </a:r>
            <a:endParaRPr sz="3200" dirty="0">
              <a:latin typeface="Calibri"/>
              <a:cs typeface="Calibri"/>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533400"/>
            <a:ext cx="11198225" cy="4355680"/>
          </a:xfrm>
        </p:spPr>
        <p:txBody>
          <a:bodyPr/>
          <a:lstStyle/>
          <a:p>
            <a:pPr>
              <a:lnSpc>
                <a:spcPct val="150000"/>
              </a:lnSpc>
            </a:pPr>
            <a:r>
              <a:rPr lang="en-US" sz="3200" b="1" dirty="0"/>
              <a:t>Clinically, the following scenarios are significant</a:t>
            </a:r>
            <a:r>
              <a:rPr lang="en-US" sz="3200" b="1" dirty="0" smtClean="0"/>
              <a:t>:</a:t>
            </a:r>
          </a:p>
          <a:p>
            <a:pPr>
              <a:lnSpc>
                <a:spcPct val="150000"/>
              </a:lnSpc>
            </a:pPr>
            <a:endParaRPr lang="en-US" sz="3200" dirty="0"/>
          </a:p>
          <a:p>
            <a:pPr marL="514350" indent="-514350">
              <a:lnSpc>
                <a:spcPct val="150000"/>
              </a:lnSpc>
              <a:buFont typeface="+mj-lt"/>
              <a:buAutoNum type="alphaLcParenR"/>
            </a:pPr>
            <a:r>
              <a:rPr lang="en-US" sz="3200" dirty="0" smtClean="0"/>
              <a:t>Metabolic acidosis</a:t>
            </a:r>
          </a:p>
          <a:p>
            <a:pPr marL="514350" indent="-514350">
              <a:lnSpc>
                <a:spcPct val="150000"/>
              </a:lnSpc>
              <a:buFont typeface="+mj-lt"/>
              <a:buAutoNum type="alphaLcParenR"/>
            </a:pPr>
            <a:r>
              <a:rPr lang="en-US" sz="3200" dirty="0" smtClean="0"/>
              <a:t>Metabolic alkalosis</a:t>
            </a:r>
          </a:p>
          <a:p>
            <a:pPr marL="514350" indent="-514350">
              <a:lnSpc>
                <a:spcPct val="150000"/>
              </a:lnSpc>
              <a:buFont typeface="+mj-lt"/>
              <a:buAutoNum type="alphaLcParenR"/>
            </a:pPr>
            <a:r>
              <a:rPr lang="en-US" sz="3200" dirty="0" smtClean="0"/>
              <a:t>Respiratory acidosis</a:t>
            </a:r>
          </a:p>
          <a:p>
            <a:pPr marL="514350" indent="-514350">
              <a:lnSpc>
                <a:spcPct val="150000"/>
              </a:lnSpc>
              <a:buFont typeface="+mj-lt"/>
              <a:buAutoNum type="alphaLcParenR"/>
            </a:pPr>
            <a:r>
              <a:rPr lang="en-US" sz="3200" dirty="0" smtClean="0"/>
              <a:t>Respiratory alkalosis</a:t>
            </a:r>
            <a:endParaRPr lang="en-US" sz="3200" dirty="0"/>
          </a:p>
        </p:txBody>
      </p:sp>
    </p:spTree>
    <p:extLst>
      <p:ext uri="{BB962C8B-B14F-4D97-AF65-F5344CB8AC3E}">
        <p14:creationId xmlns:p14="http://schemas.microsoft.com/office/powerpoint/2010/main" val="58030509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533400"/>
            <a:ext cx="11484293" cy="5763243"/>
          </a:xfrm>
          <a:prstGeom prst="rect">
            <a:avLst/>
          </a:prstGeom>
        </p:spPr>
        <p:txBody>
          <a:bodyPr vert="horz" wrap="square" lIns="0" tIns="107314" rIns="0" bIns="0" rtlCol="0">
            <a:spAutoFit/>
          </a:bodyPr>
          <a:lstStyle/>
          <a:p>
            <a:pPr marL="12700">
              <a:lnSpc>
                <a:spcPct val="100000"/>
              </a:lnSpc>
              <a:spcBef>
                <a:spcPts val="844"/>
              </a:spcBef>
            </a:pPr>
            <a:r>
              <a:rPr lang="en-US" sz="3200" b="1" u="sng" spc="10" dirty="0" smtClean="0">
                <a:latin typeface="Calibri"/>
                <a:cs typeface="Calibri"/>
              </a:rPr>
              <a:t>a) </a:t>
            </a:r>
            <a:r>
              <a:rPr sz="3200" b="1" u="sng" spc="10" dirty="0" smtClean="0">
                <a:latin typeface="Calibri"/>
                <a:cs typeface="Calibri"/>
              </a:rPr>
              <a:t>Metabolic</a:t>
            </a:r>
            <a:r>
              <a:rPr sz="3200" b="1" u="sng" spc="85" dirty="0" smtClean="0">
                <a:latin typeface="Calibri"/>
                <a:cs typeface="Calibri"/>
              </a:rPr>
              <a:t> </a:t>
            </a:r>
            <a:r>
              <a:rPr sz="3200" b="1" u="sng" spc="5" dirty="0">
                <a:latin typeface="Calibri"/>
                <a:cs typeface="Calibri"/>
              </a:rPr>
              <a:t>acidosis</a:t>
            </a:r>
            <a:endParaRPr sz="3200" u="sng" dirty="0">
              <a:latin typeface="Calibri"/>
              <a:cs typeface="Calibri"/>
            </a:endParaRPr>
          </a:p>
          <a:p>
            <a:pPr marL="469900" marR="956310" indent="-457200">
              <a:lnSpc>
                <a:spcPts val="3000"/>
              </a:lnSpc>
              <a:spcBef>
                <a:spcPts val="1105"/>
              </a:spcBef>
              <a:buFont typeface="Arial" panose="020B0604020202020204" pitchFamily="34" charset="0"/>
              <a:buChar char="•"/>
            </a:pPr>
            <a:r>
              <a:rPr sz="3200" spc="5" dirty="0" smtClean="0">
                <a:latin typeface="Calibri"/>
                <a:cs typeface="Calibri"/>
              </a:rPr>
              <a:t>C</a:t>
            </a:r>
            <a:r>
              <a:rPr lang="en-US" sz="3200" spc="5" dirty="0" smtClean="0">
                <a:latin typeface="Calibri"/>
                <a:cs typeface="Calibri"/>
              </a:rPr>
              <a:t>an</a:t>
            </a:r>
            <a:r>
              <a:rPr sz="3200" spc="5" dirty="0" smtClean="0">
                <a:latin typeface="Calibri"/>
                <a:cs typeface="Calibri"/>
              </a:rPr>
              <a:t> </a:t>
            </a:r>
            <a:r>
              <a:rPr sz="3200" spc="-5" dirty="0">
                <a:latin typeface="Calibri"/>
                <a:cs typeface="Calibri"/>
              </a:rPr>
              <a:t>be </a:t>
            </a:r>
            <a:r>
              <a:rPr sz="3200" spc="5" dirty="0">
                <a:latin typeface="Calibri"/>
                <a:cs typeface="Calibri"/>
              </a:rPr>
              <a:t>acute </a:t>
            </a:r>
            <a:r>
              <a:rPr sz="3200" spc="25" dirty="0">
                <a:latin typeface="Calibri"/>
                <a:cs typeface="Calibri"/>
              </a:rPr>
              <a:t>or </a:t>
            </a:r>
            <a:r>
              <a:rPr sz="3200" dirty="0">
                <a:latin typeface="Calibri"/>
                <a:cs typeface="Calibri"/>
              </a:rPr>
              <a:t>chronic. </a:t>
            </a:r>
            <a:endParaRPr lang="en-US" sz="3200" dirty="0" smtClean="0">
              <a:latin typeface="Calibri"/>
              <a:cs typeface="Calibri"/>
            </a:endParaRPr>
          </a:p>
          <a:p>
            <a:pPr marL="469900" marR="956310" indent="-457200">
              <a:lnSpc>
                <a:spcPts val="3000"/>
              </a:lnSpc>
              <a:spcBef>
                <a:spcPts val="1105"/>
              </a:spcBef>
              <a:buFont typeface="Arial" panose="020B0604020202020204" pitchFamily="34" charset="0"/>
              <a:buChar char="•"/>
            </a:pPr>
            <a:r>
              <a:rPr sz="3200" spc="15" dirty="0" smtClean="0">
                <a:latin typeface="Calibri"/>
                <a:cs typeface="Calibri"/>
              </a:rPr>
              <a:t>A </a:t>
            </a:r>
            <a:r>
              <a:rPr sz="3200" spc="-5" dirty="0">
                <a:latin typeface="Calibri"/>
                <a:cs typeface="Calibri"/>
              </a:rPr>
              <a:t>state </a:t>
            </a:r>
            <a:r>
              <a:rPr sz="3200" spc="-10" dirty="0">
                <a:latin typeface="Calibri"/>
                <a:cs typeface="Calibri"/>
              </a:rPr>
              <a:t>where there is </a:t>
            </a:r>
            <a:r>
              <a:rPr sz="3200" spc="10" dirty="0">
                <a:latin typeface="Calibri"/>
                <a:cs typeface="Calibri"/>
              </a:rPr>
              <a:t>low </a:t>
            </a:r>
            <a:r>
              <a:rPr sz="3200" spc="-5" dirty="0">
                <a:latin typeface="Calibri"/>
                <a:cs typeface="Calibri"/>
              </a:rPr>
              <a:t>pH </a:t>
            </a:r>
            <a:r>
              <a:rPr sz="3200" spc="5" dirty="0">
                <a:latin typeface="Calibri"/>
                <a:cs typeface="Calibri"/>
              </a:rPr>
              <a:t>and </a:t>
            </a:r>
            <a:r>
              <a:rPr sz="3200" spc="10" dirty="0">
                <a:latin typeface="Calibri"/>
                <a:cs typeface="Calibri"/>
              </a:rPr>
              <a:t>low  </a:t>
            </a:r>
            <a:r>
              <a:rPr sz="3200" spc="5" dirty="0">
                <a:latin typeface="Calibri"/>
                <a:cs typeface="Calibri"/>
              </a:rPr>
              <a:t>bicarbonate </a:t>
            </a:r>
            <a:r>
              <a:rPr sz="3200" spc="-10" dirty="0">
                <a:latin typeface="Calibri"/>
                <a:cs typeface="Calibri"/>
              </a:rPr>
              <a:t>in</a:t>
            </a:r>
            <a:r>
              <a:rPr sz="3200" spc="180" dirty="0">
                <a:latin typeface="Calibri"/>
                <a:cs typeface="Calibri"/>
              </a:rPr>
              <a:t> </a:t>
            </a:r>
            <a:r>
              <a:rPr sz="3200" spc="-5" dirty="0" smtClean="0">
                <a:latin typeface="Calibri"/>
                <a:cs typeface="Calibri"/>
              </a:rPr>
              <a:t>serum</a:t>
            </a:r>
            <a:endParaRPr lang="en-US" sz="3200" spc="-5" dirty="0" smtClean="0">
              <a:latin typeface="Calibri"/>
              <a:cs typeface="Calibri"/>
            </a:endParaRPr>
          </a:p>
          <a:p>
            <a:pPr marL="469900" marR="956310" indent="-457200">
              <a:lnSpc>
                <a:spcPts val="3000"/>
              </a:lnSpc>
              <a:spcBef>
                <a:spcPts val="1105"/>
              </a:spcBef>
              <a:buFont typeface="Arial" panose="020B0604020202020204" pitchFamily="34" charset="0"/>
              <a:buChar char="•"/>
            </a:pPr>
            <a:endParaRPr sz="3200" dirty="0">
              <a:latin typeface="Calibri"/>
              <a:cs typeface="Calibri"/>
            </a:endParaRPr>
          </a:p>
          <a:p>
            <a:pPr marL="12700">
              <a:lnSpc>
                <a:spcPct val="100000"/>
              </a:lnSpc>
              <a:spcBef>
                <a:spcPts val="710"/>
              </a:spcBef>
            </a:pPr>
            <a:r>
              <a:rPr sz="3200" b="1" u="sng" spc="20" dirty="0">
                <a:latin typeface="Calibri"/>
                <a:cs typeface="Calibri"/>
              </a:rPr>
              <a:t>Causes</a:t>
            </a:r>
            <a:endParaRPr sz="3200" u="sng" dirty="0">
              <a:latin typeface="Calibri"/>
              <a:cs typeface="Calibri"/>
            </a:endParaRPr>
          </a:p>
          <a:p>
            <a:pPr marL="469900" marR="1311275" indent="-457200">
              <a:lnSpc>
                <a:spcPct val="120600"/>
              </a:lnSpc>
              <a:spcBef>
                <a:spcPts val="75"/>
              </a:spcBef>
              <a:buFont typeface="Arial" panose="020B0604020202020204" pitchFamily="34" charset="0"/>
              <a:buChar char="•"/>
              <a:tabLst>
                <a:tab pos="1861820" algn="l"/>
                <a:tab pos="4197350" algn="l"/>
              </a:tabLst>
            </a:pPr>
            <a:r>
              <a:rPr lang="en-US" sz="3200" spc="-10" dirty="0" smtClean="0">
                <a:latin typeface="Calibri"/>
                <a:cs typeface="Calibri"/>
              </a:rPr>
              <a:t>Ketoacidosis,</a:t>
            </a:r>
            <a:r>
              <a:rPr lang="en-US" sz="3200" spc="275" dirty="0" smtClean="0">
                <a:latin typeface="Calibri"/>
                <a:cs typeface="Calibri"/>
              </a:rPr>
              <a:t> </a:t>
            </a:r>
          </a:p>
          <a:p>
            <a:pPr marL="469900" marR="1311275" indent="-457200">
              <a:lnSpc>
                <a:spcPct val="120600"/>
              </a:lnSpc>
              <a:spcBef>
                <a:spcPts val="75"/>
              </a:spcBef>
              <a:buFont typeface="Arial" panose="020B0604020202020204" pitchFamily="34" charset="0"/>
              <a:buChar char="•"/>
              <a:tabLst>
                <a:tab pos="1861820" algn="l"/>
                <a:tab pos="4197350" algn="l"/>
              </a:tabLst>
            </a:pPr>
            <a:r>
              <a:rPr lang="en-US" sz="3200" spc="-5" dirty="0" smtClean="0">
                <a:latin typeface="Calibri"/>
                <a:cs typeface="Calibri"/>
              </a:rPr>
              <a:t>Lactic</a:t>
            </a:r>
            <a:r>
              <a:rPr lang="en-US" sz="3200" spc="110" dirty="0" smtClean="0">
                <a:latin typeface="Calibri"/>
                <a:cs typeface="Calibri"/>
              </a:rPr>
              <a:t> </a:t>
            </a:r>
            <a:r>
              <a:rPr lang="en-US" sz="3200" spc="-5" dirty="0" smtClean="0">
                <a:latin typeface="Calibri"/>
                <a:cs typeface="Calibri"/>
              </a:rPr>
              <a:t>acidosis,	</a:t>
            </a:r>
          </a:p>
          <a:p>
            <a:pPr marL="469900" marR="1311275" indent="-457200">
              <a:lnSpc>
                <a:spcPct val="120600"/>
              </a:lnSpc>
              <a:spcBef>
                <a:spcPts val="75"/>
              </a:spcBef>
              <a:buFont typeface="Arial" panose="020B0604020202020204" pitchFamily="34" charset="0"/>
              <a:buChar char="•"/>
              <a:tabLst>
                <a:tab pos="1861820" algn="l"/>
                <a:tab pos="4197350" algn="l"/>
              </a:tabLst>
            </a:pPr>
            <a:r>
              <a:rPr lang="en-US" sz="3200" spc="-5" dirty="0" smtClean="0">
                <a:latin typeface="Calibri"/>
                <a:cs typeface="Calibri"/>
              </a:rPr>
              <a:t>Late phase </a:t>
            </a:r>
            <a:r>
              <a:rPr lang="en-US" sz="3200" spc="25" dirty="0" smtClean="0">
                <a:latin typeface="Calibri"/>
                <a:cs typeface="Calibri"/>
              </a:rPr>
              <a:t>of </a:t>
            </a:r>
            <a:r>
              <a:rPr lang="en-US" sz="3200" spc="-5" dirty="0" smtClean="0">
                <a:latin typeface="Calibri"/>
                <a:cs typeface="Calibri"/>
              </a:rPr>
              <a:t>salicylate </a:t>
            </a:r>
            <a:r>
              <a:rPr lang="en-US" sz="3200" spc="-10" dirty="0" smtClean="0">
                <a:latin typeface="Calibri"/>
                <a:cs typeface="Calibri"/>
              </a:rPr>
              <a:t>poisoning,  </a:t>
            </a:r>
          </a:p>
          <a:p>
            <a:pPr marL="469900" marR="1311275" indent="-457200">
              <a:lnSpc>
                <a:spcPct val="120600"/>
              </a:lnSpc>
              <a:spcBef>
                <a:spcPts val="75"/>
              </a:spcBef>
              <a:buFont typeface="Arial" panose="020B0604020202020204" pitchFamily="34" charset="0"/>
              <a:buChar char="•"/>
              <a:tabLst>
                <a:tab pos="1861820" algn="l"/>
                <a:tab pos="4197350" algn="l"/>
              </a:tabLst>
            </a:pPr>
            <a:r>
              <a:rPr lang="en-US" sz="3200" spc="10" dirty="0" smtClean="0">
                <a:latin typeface="Calibri"/>
                <a:cs typeface="Calibri"/>
              </a:rPr>
              <a:t>Uremia</a:t>
            </a:r>
            <a:r>
              <a:rPr lang="en-US" sz="3200" spc="75" dirty="0" smtClean="0">
                <a:latin typeface="Calibri"/>
                <a:cs typeface="Calibri"/>
              </a:rPr>
              <a:t> </a:t>
            </a:r>
            <a:endParaRPr lang="en-US" sz="3200" spc="5" dirty="0" smtClean="0">
              <a:latin typeface="Calibri"/>
              <a:cs typeface="Calibri"/>
            </a:endParaRPr>
          </a:p>
          <a:p>
            <a:pPr marL="469900" marR="1311275" indent="-457200">
              <a:lnSpc>
                <a:spcPct val="120600"/>
              </a:lnSpc>
              <a:spcBef>
                <a:spcPts val="75"/>
              </a:spcBef>
              <a:buFont typeface="Arial" panose="020B0604020202020204" pitchFamily="34" charset="0"/>
              <a:buChar char="•"/>
              <a:tabLst>
                <a:tab pos="1861820" algn="l"/>
                <a:tab pos="4197350" algn="l"/>
              </a:tabLst>
            </a:pPr>
            <a:r>
              <a:rPr lang="en-US" sz="3200" spc="5" dirty="0" smtClean="0">
                <a:latin typeface="Calibri"/>
                <a:cs typeface="Calibri"/>
              </a:rPr>
              <a:t>Methanol</a:t>
            </a:r>
            <a:r>
              <a:rPr lang="en-US" sz="3200" spc="95" dirty="0" smtClean="0">
                <a:latin typeface="Calibri"/>
                <a:cs typeface="Calibri"/>
              </a:rPr>
              <a:t> </a:t>
            </a:r>
            <a:r>
              <a:rPr lang="en-US" sz="3200" spc="-10" dirty="0" smtClean="0">
                <a:latin typeface="Calibri"/>
                <a:cs typeface="Calibri"/>
              </a:rPr>
              <a:t>toxicity</a:t>
            </a:r>
            <a:endParaRPr lang="en-US" sz="3200" dirty="0">
              <a:latin typeface="Calibri"/>
              <a:cs typeface="Calibri"/>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457200" y="381000"/>
            <a:ext cx="11198225" cy="5704318"/>
          </a:xfrm>
        </p:spPr>
        <p:txBody>
          <a:bodyPr/>
          <a:lstStyle/>
          <a:p>
            <a:pPr marL="12700">
              <a:lnSpc>
                <a:spcPct val="100000"/>
              </a:lnSpc>
              <a:spcBef>
                <a:spcPts val="760"/>
              </a:spcBef>
            </a:pPr>
            <a:r>
              <a:rPr lang="en-US" sz="3200" b="1" u="sng" spc="5" dirty="0"/>
              <a:t>Signs and</a:t>
            </a:r>
            <a:r>
              <a:rPr lang="en-US" sz="3200" b="1" u="sng" spc="120" dirty="0"/>
              <a:t> </a:t>
            </a:r>
            <a:r>
              <a:rPr lang="en-US" sz="3200" b="1" u="sng" spc="10" dirty="0" smtClean="0"/>
              <a:t>symptoms</a:t>
            </a:r>
          </a:p>
          <a:p>
            <a:pPr marL="12700">
              <a:lnSpc>
                <a:spcPct val="100000"/>
              </a:lnSpc>
              <a:spcBef>
                <a:spcPts val="760"/>
              </a:spcBef>
            </a:pPr>
            <a:endParaRPr lang="en-US" sz="3200" b="1" u="sng" dirty="0"/>
          </a:p>
          <a:p>
            <a:pPr marL="469900" marR="5080" indent="-457200">
              <a:lnSpc>
                <a:spcPct val="91000"/>
              </a:lnSpc>
              <a:spcBef>
                <a:spcPts val="1050"/>
              </a:spcBef>
              <a:buFont typeface="Arial" panose="020B0604020202020204" pitchFamily="34" charset="0"/>
              <a:buChar char="•"/>
            </a:pPr>
            <a:r>
              <a:rPr lang="en-US" sz="3200" dirty="0" smtClean="0"/>
              <a:t>Headache, </a:t>
            </a:r>
          </a:p>
          <a:p>
            <a:pPr marL="469900" marR="5080" indent="-457200">
              <a:lnSpc>
                <a:spcPct val="91000"/>
              </a:lnSpc>
              <a:spcBef>
                <a:spcPts val="1050"/>
              </a:spcBef>
              <a:buFont typeface="Arial" panose="020B0604020202020204" pitchFamily="34" charset="0"/>
              <a:buChar char="•"/>
            </a:pPr>
            <a:r>
              <a:rPr lang="en-US" sz="3200" spc="-5" dirty="0" smtClean="0"/>
              <a:t>Confusion, </a:t>
            </a:r>
          </a:p>
          <a:p>
            <a:pPr marL="469900" marR="5080" indent="-457200">
              <a:lnSpc>
                <a:spcPct val="91000"/>
              </a:lnSpc>
              <a:spcBef>
                <a:spcPts val="1050"/>
              </a:spcBef>
              <a:buFont typeface="Arial" panose="020B0604020202020204" pitchFamily="34" charset="0"/>
              <a:buChar char="•"/>
            </a:pPr>
            <a:r>
              <a:rPr lang="en-US" sz="3200" spc="-20" dirty="0" smtClean="0"/>
              <a:t>Drowsiness, </a:t>
            </a:r>
          </a:p>
          <a:p>
            <a:pPr marL="469900" marR="5080" indent="-457200">
              <a:lnSpc>
                <a:spcPct val="91000"/>
              </a:lnSpc>
              <a:spcBef>
                <a:spcPts val="1050"/>
              </a:spcBef>
              <a:buFont typeface="Arial" panose="020B0604020202020204" pitchFamily="34" charset="0"/>
              <a:buChar char="•"/>
            </a:pPr>
            <a:r>
              <a:rPr lang="en-US" sz="3200" spc="-5" dirty="0" smtClean="0"/>
              <a:t>Increased </a:t>
            </a:r>
            <a:r>
              <a:rPr lang="en-US" sz="3200" spc="-10" dirty="0" smtClean="0"/>
              <a:t>respiratory </a:t>
            </a:r>
            <a:r>
              <a:rPr lang="en-US" sz="3200" spc="-15" dirty="0" smtClean="0"/>
              <a:t>rate </a:t>
            </a:r>
            <a:r>
              <a:rPr lang="en-US" sz="3200" spc="5" dirty="0" smtClean="0"/>
              <a:t>and </a:t>
            </a:r>
            <a:r>
              <a:rPr lang="en-US" sz="3200" spc="-20" dirty="0" smtClean="0"/>
              <a:t>depth,  </a:t>
            </a:r>
          </a:p>
          <a:p>
            <a:pPr marL="469900" marR="5080" indent="-457200">
              <a:lnSpc>
                <a:spcPct val="91000"/>
              </a:lnSpc>
              <a:spcBef>
                <a:spcPts val="1050"/>
              </a:spcBef>
              <a:buFont typeface="Arial" panose="020B0604020202020204" pitchFamily="34" charset="0"/>
              <a:buChar char="•"/>
            </a:pPr>
            <a:r>
              <a:rPr lang="en-US" sz="3200" spc="-5" dirty="0" smtClean="0"/>
              <a:t>Nausea, </a:t>
            </a:r>
            <a:r>
              <a:rPr lang="en-US" sz="3200" spc="5" dirty="0" smtClean="0"/>
              <a:t>and </a:t>
            </a:r>
            <a:r>
              <a:rPr lang="en-US" sz="3200" spc="-5" dirty="0" smtClean="0"/>
              <a:t>vomiting, </a:t>
            </a:r>
          </a:p>
          <a:p>
            <a:pPr marL="469900" marR="5080" indent="-457200">
              <a:lnSpc>
                <a:spcPct val="91000"/>
              </a:lnSpc>
              <a:spcBef>
                <a:spcPts val="1050"/>
              </a:spcBef>
              <a:buFont typeface="Arial" panose="020B0604020202020204" pitchFamily="34" charset="0"/>
              <a:buChar char="•"/>
            </a:pPr>
            <a:r>
              <a:rPr lang="en-US" sz="3200" spc="-20" dirty="0" smtClean="0"/>
              <a:t>Peripheral </a:t>
            </a:r>
            <a:r>
              <a:rPr lang="en-US" sz="3200" spc="-5" dirty="0" smtClean="0"/>
              <a:t>vasodilation</a:t>
            </a:r>
          </a:p>
          <a:p>
            <a:pPr marL="469900" marR="5080" indent="-457200">
              <a:lnSpc>
                <a:spcPct val="91000"/>
              </a:lnSpc>
              <a:spcBef>
                <a:spcPts val="1050"/>
              </a:spcBef>
              <a:buFont typeface="Arial" panose="020B0604020202020204" pitchFamily="34" charset="0"/>
              <a:buChar char="•"/>
            </a:pPr>
            <a:r>
              <a:rPr lang="en-US" sz="3200" spc="-5" dirty="0" smtClean="0"/>
              <a:t>Decreased cardiac  output </a:t>
            </a:r>
            <a:r>
              <a:rPr lang="en-US" sz="3200" spc="20" dirty="0" smtClean="0"/>
              <a:t>occur </a:t>
            </a:r>
            <a:r>
              <a:rPr lang="en-US" sz="3200" spc="-10" dirty="0" smtClean="0"/>
              <a:t>when the </a:t>
            </a:r>
            <a:r>
              <a:rPr lang="en-US" sz="3200" spc="-5" dirty="0" smtClean="0"/>
              <a:t>pH </a:t>
            </a:r>
            <a:r>
              <a:rPr lang="en-US" sz="3200" spc="-25" dirty="0" smtClean="0"/>
              <a:t>falls </a:t>
            </a:r>
            <a:r>
              <a:rPr lang="en-US" sz="3200" spc="-5" dirty="0" smtClean="0"/>
              <a:t>below</a:t>
            </a:r>
            <a:r>
              <a:rPr lang="en-US" sz="3200" spc="210" dirty="0" smtClean="0"/>
              <a:t> </a:t>
            </a:r>
            <a:r>
              <a:rPr lang="en-US" sz="3200" spc="15" dirty="0" smtClean="0"/>
              <a:t>7.</a:t>
            </a:r>
            <a:endParaRPr lang="en-US" sz="3200" dirty="0" smtClean="0"/>
          </a:p>
          <a:p>
            <a:endParaRPr lang="en-US" sz="3200" dirty="0"/>
          </a:p>
        </p:txBody>
      </p:sp>
    </p:spTree>
    <p:extLst>
      <p:ext uri="{BB962C8B-B14F-4D97-AF65-F5344CB8AC3E}">
        <p14:creationId xmlns:p14="http://schemas.microsoft.com/office/powerpoint/2010/main" val="358134325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93064" y="694817"/>
            <a:ext cx="11417935" cy="6209135"/>
          </a:xfrm>
          <a:prstGeom prst="rect">
            <a:avLst/>
          </a:prstGeom>
        </p:spPr>
        <p:txBody>
          <a:bodyPr vert="horz" wrap="square" lIns="0" tIns="107314" rIns="0" bIns="0" rtlCol="0">
            <a:spAutoFit/>
          </a:bodyPr>
          <a:lstStyle/>
          <a:p>
            <a:pPr marL="12700">
              <a:lnSpc>
                <a:spcPct val="100000"/>
              </a:lnSpc>
              <a:spcBef>
                <a:spcPts val="844"/>
              </a:spcBef>
            </a:pPr>
            <a:r>
              <a:rPr lang="en-US" sz="3200" b="1" u="sng" spc="10" dirty="0" smtClean="0">
                <a:latin typeface="Calibri"/>
                <a:cs typeface="Calibri"/>
              </a:rPr>
              <a:t>Management</a:t>
            </a:r>
          </a:p>
          <a:p>
            <a:pPr marL="12700">
              <a:lnSpc>
                <a:spcPct val="100000"/>
              </a:lnSpc>
              <a:spcBef>
                <a:spcPts val="844"/>
              </a:spcBef>
            </a:pPr>
            <a:endParaRPr lang="en-US" sz="3200" u="sng" dirty="0" smtClean="0">
              <a:latin typeface="Calibri"/>
              <a:cs typeface="Calibri"/>
            </a:endParaRPr>
          </a:p>
          <a:p>
            <a:pPr marL="469900" marR="273685" indent="-457200">
              <a:lnSpc>
                <a:spcPts val="3000"/>
              </a:lnSpc>
              <a:spcBef>
                <a:spcPts val="1105"/>
              </a:spcBef>
              <a:buFont typeface="Arial" panose="020B0604020202020204" pitchFamily="34" charset="0"/>
              <a:buChar char="•"/>
            </a:pPr>
            <a:r>
              <a:rPr lang="en-US" sz="3200" spc="15" dirty="0" smtClean="0">
                <a:latin typeface="Calibri"/>
                <a:cs typeface="Calibri"/>
              </a:rPr>
              <a:t>Blood </a:t>
            </a:r>
            <a:r>
              <a:rPr lang="en-US" sz="3200" spc="-20" dirty="0" smtClean="0">
                <a:latin typeface="Calibri"/>
                <a:cs typeface="Calibri"/>
              </a:rPr>
              <a:t>gas </a:t>
            </a:r>
            <a:r>
              <a:rPr lang="en-US" sz="3200" spc="-5" dirty="0" smtClean="0">
                <a:latin typeface="Calibri"/>
                <a:cs typeface="Calibri"/>
              </a:rPr>
              <a:t>analysis- </a:t>
            </a:r>
            <a:r>
              <a:rPr lang="en-US" sz="3200" spc="-5" dirty="0" err="1" smtClean="0">
                <a:latin typeface="Calibri"/>
                <a:cs typeface="Calibri"/>
              </a:rPr>
              <a:t>ph</a:t>
            </a:r>
            <a:r>
              <a:rPr lang="en-US" sz="3200" spc="-5" dirty="0" smtClean="0">
                <a:latin typeface="Calibri"/>
                <a:cs typeface="Calibri"/>
              </a:rPr>
              <a:t> </a:t>
            </a:r>
            <a:r>
              <a:rPr lang="en-US" sz="3200" spc="-10" dirty="0" smtClean="0">
                <a:latin typeface="Calibri"/>
                <a:cs typeface="Calibri"/>
              </a:rPr>
              <a:t>level, </a:t>
            </a:r>
          </a:p>
          <a:p>
            <a:pPr marL="469900" marR="273685" indent="-457200">
              <a:lnSpc>
                <a:spcPts val="3000"/>
              </a:lnSpc>
              <a:spcBef>
                <a:spcPts val="1105"/>
              </a:spcBef>
              <a:buFont typeface="Arial" panose="020B0604020202020204" pitchFamily="34" charset="0"/>
              <a:buChar char="•"/>
            </a:pPr>
            <a:r>
              <a:rPr lang="en-US" sz="3200" spc="-5" dirty="0" smtClean="0">
                <a:latin typeface="Calibri"/>
                <a:cs typeface="Calibri"/>
              </a:rPr>
              <a:t>Sodium </a:t>
            </a:r>
            <a:r>
              <a:rPr lang="en-US" sz="3200" spc="5" dirty="0" smtClean="0">
                <a:latin typeface="Calibri"/>
                <a:cs typeface="Calibri"/>
              </a:rPr>
              <a:t>bicarbonate </a:t>
            </a:r>
            <a:r>
              <a:rPr lang="en-US" sz="3200" spc="-10" dirty="0" smtClean="0">
                <a:latin typeface="Calibri"/>
                <a:cs typeface="Calibri"/>
              </a:rPr>
              <a:t>level, </a:t>
            </a:r>
          </a:p>
          <a:p>
            <a:pPr marL="469900" marR="273685" indent="-457200">
              <a:lnSpc>
                <a:spcPts val="3000"/>
              </a:lnSpc>
              <a:spcBef>
                <a:spcPts val="1105"/>
              </a:spcBef>
              <a:buFont typeface="Arial" panose="020B0604020202020204" pitchFamily="34" charset="0"/>
              <a:buChar char="•"/>
            </a:pPr>
            <a:r>
              <a:rPr lang="en-US" sz="3200" spc="30" dirty="0" smtClean="0">
                <a:latin typeface="Calibri"/>
                <a:cs typeface="Calibri"/>
              </a:rPr>
              <a:t>Co2 </a:t>
            </a:r>
            <a:r>
              <a:rPr lang="en-US" sz="3200" spc="5" dirty="0" smtClean="0">
                <a:latin typeface="Calibri"/>
                <a:cs typeface="Calibri"/>
              </a:rPr>
              <a:t>and </a:t>
            </a:r>
            <a:r>
              <a:rPr lang="en-US" sz="3200" spc="-5" dirty="0" err="1" smtClean="0">
                <a:latin typeface="Calibri"/>
                <a:cs typeface="Calibri"/>
              </a:rPr>
              <a:t>potasium</a:t>
            </a:r>
            <a:r>
              <a:rPr lang="en-US" sz="3200" spc="-5" dirty="0" smtClean="0">
                <a:latin typeface="Calibri"/>
                <a:cs typeface="Calibri"/>
              </a:rPr>
              <a:t>  </a:t>
            </a:r>
            <a:r>
              <a:rPr lang="en-US" sz="3200" spc="-15" dirty="0" smtClean="0">
                <a:latin typeface="Calibri"/>
                <a:cs typeface="Calibri"/>
              </a:rPr>
              <a:t>levels.</a:t>
            </a:r>
            <a:endParaRPr lang="en-US" sz="3200" dirty="0" smtClean="0">
              <a:latin typeface="Calibri"/>
              <a:cs typeface="Calibri"/>
            </a:endParaRPr>
          </a:p>
          <a:p>
            <a:pPr marL="469900" indent="-457200">
              <a:lnSpc>
                <a:spcPct val="100000"/>
              </a:lnSpc>
              <a:spcBef>
                <a:spcPts val="710"/>
              </a:spcBef>
              <a:buFont typeface="Arial" panose="020B0604020202020204" pitchFamily="34" charset="0"/>
              <a:buChar char="•"/>
            </a:pPr>
            <a:r>
              <a:rPr lang="en-US" sz="3200" spc="15" dirty="0" smtClean="0">
                <a:latin typeface="Calibri"/>
                <a:cs typeface="Calibri"/>
              </a:rPr>
              <a:t>ECG</a:t>
            </a:r>
            <a:r>
              <a:rPr lang="en-US" sz="3200" spc="-55" dirty="0" smtClean="0">
                <a:latin typeface="Calibri"/>
                <a:cs typeface="Calibri"/>
              </a:rPr>
              <a:t> </a:t>
            </a:r>
            <a:r>
              <a:rPr lang="en-US" sz="3200" dirty="0" smtClean="0">
                <a:latin typeface="Calibri"/>
                <a:cs typeface="Calibri"/>
              </a:rPr>
              <a:t>monitoring</a:t>
            </a:r>
          </a:p>
          <a:p>
            <a:pPr marL="469900" marR="2644775" indent="-457200">
              <a:lnSpc>
                <a:spcPct val="120600"/>
              </a:lnSpc>
              <a:spcBef>
                <a:spcPts val="80"/>
              </a:spcBef>
              <a:buFont typeface="Arial" panose="020B0604020202020204" pitchFamily="34" charset="0"/>
              <a:buChar char="•"/>
            </a:pPr>
            <a:r>
              <a:rPr lang="en-US" sz="3200" spc="-5" dirty="0" smtClean="0">
                <a:latin typeface="Calibri"/>
                <a:cs typeface="Calibri"/>
              </a:rPr>
              <a:t>Sodium </a:t>
            </a:r>
            <a:r>
              <a:rPr lang="en-US" sz="3200" dirty="0" smtClean="0">
                <a:latin typeface="Calibri"/>
                <a:cs typeface="Calibri"/>
              </a:rPr>
              <a:t>bicarbonate </a:t>
            </a:r>
            <a:r>
              <a:rPr lang="en-US" sz="3200" spc="-15" dirty="0" smtClean="0">
                <a:latin typeface="Calibri"/>
                <a:cs typeface="Calibri"/>
              </a:rPr>
              <a:t>is </a:t>
            </a:r>
            <a:r>
              <a:rPr lang="en-US" sz="3200" spc="-10" dirty="0" smtClean="0">
                <a:latin typeface="Calibri"/>
                <a:cs typeface="Calibri"/>
              </a:rPr>
              <a:t>administered in </a:t>
            </a:r>
            <a:r>
              <a:rPr lang="en-US" sz="3200" dirty="0" smtClean="0">
                <a:latin typeface="Calibri"/>
                <a:cs typeface="Calibri"/>
              </a:rPr>
              <a:t>low </a:t>
            </a:r>
            <a:r>
              <a:rPr lang="en-US" sz="3200" spc="-5" dirty="0" smtClean="0">
                <a:latin typeface="Calibri"/>
                <a:cs typeface="Calibri"/>
              </a:rPr>
              <a:t>pH below </a:t>
            </a:r>
            <a:r>
              <a:rPr lang="en-US" sz="3200" spc="10" dirty="0" smtClean="0">
                <a:latin typeface="Calibri"/>
                <a:cs typeface="Calibri"/>
              </a:rPr>
              <a:t>7  </a:t>
            </a:r>
            <a:r>
              <a:rPr lang="en-US" sz="3200" spc="-25" dirty="0" smtClean="0">
                <a:latin typeface="Calibri"/>
                <a:cs typeface="Calibri"/>
              </a:rPr>
              <a:t>treat </a:t>
            </a:r>
            <a:r>
              <a:rPr lang="en-US" sz="3200" spc="-15" dirty="0" smtClean="0">
                <a:latin typeface="Calibri"/>
                <a:cs typeface="Calibri"/>
              </a:rPr>
              <a:t>the underlying</a:t>
            </a:r>
            <a:r>
              <a:rPr lang="en-US" sz="3200" spc="465" dirty="0" smtClean="0">
                <a:latin typeface="Calibri"/>
                <a:cs typeface="Calibri"/>
              </a:rPr>
              <a:t> </a:t>
            </a:r>
            <a:r>
              <a:rPr lang="en-US" sz="3200" dirty="0" smtClean="0">
                <a:latin typeface="Calibri"/>
                <a:cs typeface="Calibri"/>
              </a:rPr>
              <a:t>cause</a:t>
            </a:r>
          </a:p>
          <a:p>
            <a:pPr marL="469900" marR="5080" indent="-457200">
              <a:lnSpc>
                <a:spcPts val="3010"/>
              </a:lnSpc>
              <a:spcBef>
                <a:spcPts val="1095"/>
              </a:spcBef>
              <a:buFont typeface="Arial" panose="020B0604020202020204" pitchFamily="34" charset="0"/>
              <a:buChar char="•"/>
            </a:pPr>
            <a:r>
              <a:rPr lang="en-US" sz="3200" dirty="0" smtClean="0">
                <a:latin typeface="Calibri"/>
                <a:cs typeface="Calibri"/>
              </a:rPr>
              <a:t>Calcium </a:t>
            </a:r>
            <a:r>
              <a:rPr lang="en-US" sz="3200" spc="-5" dirty="0" err="1" smtClean="0">
                <a:latin typeface="Calibri"/>
                <a:cs typeface="Calibri"/>
              </a:rPr>
              <a:t>gluconate</a:t>
            </a:r>
            <a:r>
              <a:rPr lang="en-US" sz="3200" spc="-5" dirty="0" smtClean="0">
                <a:latin typeface="Calibri"/>
                <a:cs typeface="Calibri"/>
              </a:rPr>
              <a:t> </a:t>
            </a:r>
            <a:r>
              <a:rPr lang="en-US" sz="3200" spc="-15" dirty="0" smtClean="0">
                <a:latin typeface="Calibri"/>
                <a:cs typeface="Calibri"/>
              </a:rPr>
              <a:t>is </a:t>
            </a:r>
            <a:r>
              <a:rPr lang="en-US" sz="3200" spc="-10" dirty="0" smtClean="0">
                <a:latin typeface="Calibri"/>
                <a:cs typeface="Calibri"/>
              </a:rPr>
              <a:t>administered in chronic </a:t>
            </a:r>
            <a:r>
              <a:rPr lang="en-US" sz="3200" spc="-5" dirty="0" smtClean="0">
                <a:latin typeface="Calibri"/>
                <a:cs typeface="Calibri"/>
              </a:rPr>
              <a:t>metabolic acidosis </a:t>
            </a:r>
            <a:r>
              <a:rPr lang="en-US" sz="3200" spc="-10" dirty="0" smtClean="0">
                <a:latin typeface="Calibri"/>
                <a:cs typeface="Calibri"/>
              </a:rPr>
              <a:t>to </a:t>
            </a:r>
            <a:r>
              <a:rPr lang="en-US" sz="3200" spc="-5" dirty="0" smtClean="0">
                <a:latin typeface="Calibri"/>
                <a:cs typeface="Calibri"/>
              </a:rPr>
              <a:t>prevent  </a:t>
            </a:r>
            <a:r>
              <a:rPr lang="en-US" sz="3200" spc="-25" dirty="0" err="1" smtClean="0">
                <a:latin typeface="Calibri"/>
                <a:cs typeface="Calibri"/>
              </a:rPr>
              <a:t>tetany</a:t>
            </a:r>
            <a:endParaRPr lang="en-US" sz="3200" dirty="0" smtClean="0">
              <a:latin typeface="Calibri"/>
              <a:cs typeface="Calibri"/>
            </a:endParaRPr>
          </a:p>
          <a:p>
            <a:pPr marL="571500" indent="-571500">
              <a:lnSpc>
                <a:spcPct val="100000"/>
              </a:lnSpc>
              <a:spcBef>
                <a:spcPts val="40"/>
              </a:spcBef>
              <a:buFont typeface="Arial" panose="020B0604020202020204" pitchFamily="34" charset="0"/>
              <a:buChar char="•"/>
            </a:pPr>
            <a:endParaRPr lang="en-US" sz="4800" dirty="0">
              <a:latin typeface="Times New Roman"/>
              <a:cs typeface="Times New Roman"/>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381000"/>
            <a:ext cx="11197590" cy="7099379"/>
          </a:xfrm>
        </p:spPr>
        <p:txBody>
          <a:bodyPr/>
          <a:lstStyle/>
          <a:p>
            <a:pPr marL="12700">
              <a:lnSpc>
                <a:spcPct val="100000"/>
              </a:lnSpc>
            </a:pPr>
            <a:r>
              <a:rPr lang="en-US" sz="3200" b="1" u="sng" spc="5" dirty="0" smtClean="0"/>
              <a:t>b)  Metabolic</a:t>
            </a:r>
            <a:r>
              <a:rPr lang="en-US" sz="3200" b="1" u="sng" spc="80" dirty="0" smtClean="0"/>
              <a:t> </a:t>
            </a:r>
            <a:r>
              <a:rPr lang="en-US" sz="3200" b="1" u="sng" spc="5" dirty="0"/>
              <a:t>alkalosis</a:t>
            </a:r>
            <a:endParaRPr lang="en-US" sz="3200" u="sng" dirty="0"/>
          </a:p>
          <a:p>
            <a:pPr marL="12700" marR="1012825">
              <a:lnSpc>
                <a:spcPts val="3080"/>
              </a:lnSpc>
              <a:spcBef>
                <a:spcPts val="965"/>
              </a:spcBef>
            </a:pPr>
            <a:r>
              <a:rPr lang="en-US" sz="3200" spc="-10" dirty="0" smtClean="0"/>
              <a:t>Characterized </a:t>
            </a:r>
            <a:r>
              <a:rPr lang="en-US" sz="3200" spc="-5" dirty="0"/>
              <a:t>by increased </a:t>
            </a:r>
            <a:r>
              <a:rPr lang="en-US" sz="3200" spc="-5" dirty="0" smtClean="0"/>
              <a:t>pH </a:t>
            </a:r>
            <a:r>
              <a:rPr lang="en-US" sz="3200" spc="25" dirty="0"/>
              <a:t>of </a:t>
            </a:r>
            <a:r>
              <a:rPr lang="en-US" sz="3200" spc="15" dirty="0"/>
              <a:t>above </a:t>
            </a:r>
            <a:r>
              <a:rPr lang="en-US" sz="3200" spc="5" dirty="0"/>
              <a:t>7.5 and </a:t>
            </a:r>
            <a:r>
              <a:rPr lang="en-US" sz="3200" spc="20" dirty="0"/>
              <a:t>an </a:t>
            </a:r>
            <a:r>
              <a:rPr lang="en-US" sz="3200" spc="-5" dirty="0"/>
              <a:t>increased sodium  </a:t>
            </a:r>
            <a:r>
              <a:rPr lang="en-US" sz="3200" dirty="0" smtClean="0"/>
              <a:t>bicarbonate level</a:t>
            </a:r>
          </a:p>
          <a:p>
            <a:pPr marL="12700" marR="1012825">
              <a:lnSpc>
                <a:spcPts val="3080"/>
              </a:lnSpc>
              <a:spcBef>
                <a:spcPts val="965"/>
              </a:spcBef>
            </a:pPr>
            <a:endParaRPr lang="en-US" sz="3200" dirty="0"/>
          </a:p>
          <a:p>
            <a:pPr marL="12700">
              <a:lnSpc>
                <a:spcPct val="100000"/>
              </a:lnSpc>
              <a:spcBef>
                <a:spcPts val="470"/>
              </a:spcBef>
            </a:pPr>
            <a:r>
              <a:rPr lang="en-US" sz="3200" b="1" spc="20" dirty="0"/>
              <a:t>Causes</a:t>
            </a:r>
            <a:endParaRPr lang="en-US" sz="3200" dirty="0"/>
          </a:p>
          <a:p>
            <a:pPr marL="469900" indent="-457200">
              <a:lnSpc>
                <a:spcPct val="100000"/>
              </a:lnSpc>
              <a:spcBef>
                <a:spcPts val="380"/>
              </a:spcBef>
              <a:buFont typeface="Arial" panose="020B0604020202020204" pitchFamily="34" charset="0"/>
              <a:buChar char="•"/>
            </a:pPr>
            <a:r>
              <a:rPr lang="en-US" sz="3200" spc="-10" dirty="0"/>
              <a:t>Gastric </a:t>
            </a:r>
            <a:r>
              <a:rPr lang="en-US" sz="3200" spc="-20" dirty="0"/>
              <a:t>fluid </a:t>
            </a:r>
            <a:r>
              <a:rPr lang="en-US" sz="3200" spc="-5" dirty="0"/>
              <a:t>loss </a:t>
            </a:r>
            <a:r>
              <a:rPr lang="en-US" sz="3200" spc="-15" dirty="0"/>
              <a:t>through </a:t>
            </a:r>
            <a:r>
              <a:rPr lang="en-US" sz="3200" dirty="0"/>
              <a:t>vomiting </a:t>
            </a:r>
            <a:r>
              <a:rPr lang="en-US" sz="3200" spc="25" dirty="0"/>
              <a:t>or </a:t>
            </a:r>
            <a:r>
              <a:rPr lang="en-US" sz="3200" spc="-10" dirty="0"/>
              <a:t>suctioning</a:t>
            </a:r>
            <a:r>
              <a:rPr lang="en-US" sz="3200" b="1" spc="-10" dirty="0"/>
              <a:t>,</a:t>
            </a:r>
            <a:r>
              <a:rPr lang="en-US" sz="3200" b="1" spc="-114" dirty="0"/>
              <a:t> </a:t>
            </a:r>
          </a:p>
          <a:p>
            <a:pPr marL="469900" indent="-457200">
              <a:lnSpc>
                <a:spcPct val="100000"/>
              </a:lnSpc>
              <a:spcBef>
                <a:spcPts val="380"/>
              </a:spcBef>
              <a:buFont typeface="Arial" panose="020B0604020202020204" pitchFamily="34" charset="0"/>
              <a:buChar char="•"/>
            </a:pPr>
            <a:r>
              <a:rPr lang="en-US" sz="3200" spc="-15" dirty="0" err="1"/>
              <a:t>Hyperaldosteronism</a:t>
            </a:r>
            <a:endParaRPr lang="en-US" sz="3200" dirty="0"/>
          </a:p>
          <a:p>
            <a:pPr marL="469900" marR="236220" indent="-457200">
              <a:lnSpc>
                <a:spcPts val="2700"/>
              </a:lnSpc>
              <a:spcBef>
                <a:spcPts val="975"/>
              </a:spcBef>
              <a:buFont typeface="Arial" panose="020B0604020202020204" pitchFamily="34" charset="0"/>
              <a:buChar char="•"/>
            </a:pPr>
            <a:r>
              <a:rPr lang="en-US" sz="3200" spc="-15" dirty="0"/>
              <a:t>Cushing’s </a:t>
            </a:r>
            <a:r>
              <a:rPr lang="en-US" sz="3200" spc="-5" dirty="0"/>
              <a:t>syndrome,</a:t>
            </a:r>
          </a:p>
          <a:p>
            <a:pPr marL="469900" marR="236220" indent="-457200">
              <a:lnSpc>
                <a:spcPts val="2700"/>
              </a:lnSpc>
              <a:spcBef>
                <a:spcPts val="975"/>
              </a:spcBef>
              <a:buFont typeface="Arial" panose="020B0604020202020204" pitchFamily="34" charset="0"/>
              <a:buChar char="•"/>
            </a:pPr>
            <a:r>
              <a:rPr lang="en-US" sz="3200" spc="-5" dirty="0"/>
              <a:t>Hypokalemia,</a:t>
            </a:r>
          </a:p>
          <a:p>
            <a:pPr marL="469900" marR="236220" indent="-457200">
              <a:lnSpc>
                <a:spcPts val="2700"/>
              </a:lnSpc>
              <a:spcBef>
                <a:spcPts val="975"/>
              </a:spcBef>
              <a:buFont typeface="Arial" panose="020B0604020202020204" pitchFamily="34" charset="0"/>
              <a:buChar char="•"/>
            </a:pPr>
            <a:r>
              <a:rPr lang="en-US" sz="3200" spc="-5" dirty="0"/>
              <a:t>Long term </a:t>
            </a:r>
            <a:r>
              <a:rPr lang="en-US" sz="3200" spc="-15" dirty="0"/>
              <a:t>diuretic </a:t>
            </a:r>
            <a:r>
              <a:rPr lang="en-US" sz="3200" spc="-40" dirty="0"/>
              <a:t>therapy, </a:t>
            </a:r>
          </a:p>
          <a:p>
            <a:pPr marL="469900" marR="236220" indent="-457200">
              <a:lnSpc>
                <a:spcPts val="2700"/>
              </a:lnSpc>
              <a:spcBef>
                <a:spcPts val="975"/>
              </a:spcBef>
              <a:buFont typeface="Arial" panose="020B0604020202020204" pitchFamily="34" charset="0"/>
              <a:buChar char="•"/>
            </a:pPr>
            <a:r>
              <a:rPr lang="en-US" sz="3200" spc="5" dirty="0"/>
              <a:t>Overuse </a:t>
            </a:r>
            <a:r>
              <a:rPr lang="en-US" sz="3200" spc="25" dirty="0"/>
              <a:t>of  </a:t>
            </a:r>
            <a:r>
              <a:rPr lang="en-US" sz="3200" spc="-5" dirty="0"/>
              <a:t>antacids, </a:t>
            </a:r>
          </a:p>
          <a:p>
            <a:pPr marL="469900" marR="236220" indent="-457200">
              <a:lnSpc>
                <a:spcPts val="2700"/>
              </a:lnSpc>
              <a:spcBef>
                <a:spcPts val="975"/>
              </a:spcBef>
              <a:buFont typeface="Arial" panose="020B0604020202020204" pitchFamily="34" charset="0"/>
              <a:buChar char="•"/>
            </a:pPr>
            <a:r>
              <a:rPr lang="en-US" sz="3200" spc="-10" dirty="0"/>
              <a:t>Chronic </a:t>
            </a:r>
            <a:r>
              <a:rPr lang="en-US" sz="3200" spc="-15" dirty="0"/>
              <a:t>ingestion </a:t>
            </a:r>
            <a:r>
              <a:rPr lang="en-US" sz="3200" spc="25" dirty="0"/>
              <a:t>of </a:t>
            </a:r>
            <a:r>
              <a:rPr lang="en-US" sz="3200" spc="-5" dirty="0"/>
              <a:t>milk </a:t>
            </a:r>
            <a:r>
              <a:rPr lang="en-US" sz="3200" spc="5" dirty="0"/>
              <a:t>and </a:t>
            </a:r>
            <a:r>
              <a:rPr lang="en-US" sz="3200" dirty="0"/>
              <a:t>calcium</a:t>
            </a:r>
            <a:r>
              <a:rPr lang="en-US" sz="3200" spc="165" dirty="0"/>
              <a:t> </a:t>
            </a:r>
            <a:r>
              <a:rPr lang="en-US" sz="3200" spc="15" dirty="0"/>
              <a:t>carbonate.</a:t>
            </a:r>
            <a:endParaRPr lang="en-US" sz="3200" dirty="0"/>
          </a:p>
          <a:p>
            <a:pPr marL="12700" marR="1012825">
              <a:lnSpc>
                <a:spcPts val="3080"/>
              </a:lnSpc>
              <a:spcBef>
                <a:spcPts val="965"/>
              </a:spcBef>
            </a:pPr>
            <a:endParaRPr lang="en-US" sz="3200" dirty="0"/>
          </a:p>
          <a:p>
            <a:endParaRPr lang="en-US" sz="3200" dirty="0"/>
          </a:p>
        </p:txBody>
      </p:sp>
    </p:spTree>
    <p:extLst>
      <p:ext uri="{BB962C8B-B14F-4D97-AF65-F5344CB8AC3E}">
        <p14:creationId xmlns:p14="http://schemas.microsoft.com/office/powerpoint/2010/main" val="132919494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4800" y="76200"/>
            <a:ext cx="11714798" cy="6462795"/>
          </a:xfrm>
          <a:prstGeom prst="rect">
            <a:avLst/>
          </a:prstGeom>
        </p:spPr>
        <p:txBody>
          <a:bodyPr vert="horz" wrap="square" lIns="0" tIns="59690" rIns="0" bIns="0" rtlCol="0">
            <a:spAutoFit/>
          </a:bodyPr>
          <a:lstStyle/>
          <a:p>
            <a:pPr marL="12700">
              <a:lnSpc>
                <a:spcPct val="100000"/>
              </a:lnSpc>
              <a:spcBef>
                <a:spcPts val="390"/>
              </a:spcBef>
            </a:pPr>
            <a:r>
              <a:rPr lang="en-US" sz="3200" b="1" u="sng" spc="-15" dirty="0" smtClean="0">
                <a:latin typeface="Calibri"/>
                <a:cs typeface="Calibri"/>
              </a:rPr>
              <a:t>Signs </a:t>
            </a:r>
            <a:r>
              <a:rPr lang="en-US" sz="3200" b="1" u="sng" spc="5" dirty="0" smtClean="0">
                <a:latin typeface="Calibri"/>
                <a:cs typeface="Calibri"/>
              </a:rPr>
              <a:t>and</a:t>
            </a:r>
            <a:r>
              <a:rPr lang="en-US" sz="3200" b="1" u="sng" spc="260" dirty="0" smtClean="0">
                <a:latin typeface="Calibri"/>
                <a:cs typeface="Calibri"/>
              </a:rPr>
              <a:t> </a:t>
            </a:r>
            <a:r>
              <a:rPr lang="en-US" sz="3200" b="1" u="sng" dirty="0" smtClean="0">
                <a:latin typeface="Calibri"/>
                <a:cs typeface="Calibri"/>
              </a:rPr>
              <a:t>symptoms</a:t>
            </a:r>
          </a:p>
          <a:p>
            <a:pPr marL="469900" marR="5080" indent="-457200">
              <a:lnSpc>
                <a:spcPts val="2700"/>
              </a:lnSpc>
              <a:spcBef>
                <a:spcPts val="969"/>
              </a:spcBef>
              <a:buFont typeface="Arial" panose="020B0604020202020204" pitchFamily="34" charset="0"/>
              <a:buChar char="•"/>
            </a:pPr>
            <a:r>
              <a:rPr lang="en-US" sz="3200" spc="-20" dirty="0" smtClean="0">
                <a:latin typeface="Calibri"/>
                <a:cs typeface="Calibri"/>
              </a:rPr>
              <a:t>Tingling </a:t>
            </a:r>
            <a:r>
              <a:rPr lang="en-US" sz="3200" spc="25" dirty="0" smtClean="0">
                <a:latin typeface="Calibri"/>
                <a:cs typeface="Calibri"/>
              </a:rPr>
              <a:t>of </a:t>
            </a:r>
            <a:r>
              <a:rPr lang="en-US" sz="3200" spc="-25" dirty="0" smtClean="0">
                <a:latin typeface="Calibri"/>
                <a:cs typeface="Calibri"/>
              </a:rPr>
              <a:t>fingers, </a:t>
            </a:r>
          </a:p>
          <a:p>
            <a:pPr marL="469900" marR="5080" indent="-457200">
              <a:lnSpc>
                <a:spcPts val="2700"/>
              </a:lnSpc>
              <a:spcBef>
                <a:spcPts val="969"/>
              </a:spcBef>
              <a:buFont typeface="Arial" panose="020B0604020202020204" pitchFamily="34" charset="0"/>
              <a:buChar char="•"/>
            </a:pPr>
            <a:r>
              <a:rPr lang="en-US" sz="3200" spc="-15" dirty="0" smtClean="0">
                <a:latin typeface="Calibri"/>
                <a:cs typeface="Calibri"/>
              </a:rPr>
              <a:t>Depressed </a:t>
            </a:r>
            <a:r>
              <a:rPr lang="en-US" sz="3200" spc="-10" dirty="0" smtClean="0">
                <a:latin typeface="Calibri"/>
                <a:cs typeface="Calibri"/>
              </a:rPr>
              <a:t>respiratory rate,</a:t>
            </a:r>
          </a:p>
          <a:p>
            <a:pPr marL="469900" marR="5080" indent="-457200">
              <a:lnSpc>
                <a:spcPts val="2700"/>
              </a:lnSpc>
              <a:spcBef>
                <a:spcPts val="969"/>
              </a:spcBef>
              <a:buFont typeface="Arial" panose="020B0604020202020204" pitchFamily="34" charset="0"/>
              <a:buChar char="•"/>
            </a:pPr>
            <a:r>
              <a:rPr lang="en-US" sz="3200" spc="-10" dirty="0" smtClean="0">
                <a:latin typeface="Calibri"/>
                <a:cs typeface="Calibri"/>
              </a:rPr>
              <a:t>Decreased </a:t>
            </a:r>
            <a:r>
              <a:rPr lang="en-US" sz="3200" spc="-30" dirty="0" smtClean="0">
                <a:latin typeface="Calibri"/>
                <a:cs typeface="Calibri"/>
              </a:rPr>
              <a:t>motility, </a:t>
            </a:r>
          </a:p>
          <a:p>
            <a:pPr marL="469900" marR="5080" indent="-457200">
              <a:lnSpc>
                <a:spcPts val="2700"/>
              </a:lnSpc>
              <a:spcBef>
                <a:spcPts val="969"/>
              </a:spcBef>
              <a:buFont typeface="Arial" panose="020B0604020202020204" pitchFamily="34" charset="0"/>
              <a:buChar char="•"/>
            </a:pPr>
            <a:r>
              <a:rPr lang="en-US" sz="3200" spc="-15" dirty="0" smtClean="0">
                <a:latin typeface="Calibri"/>
                <a:cs typeface="Calibri"/>
              </a:rPr>
              <a:t>Hypertonic </a:t>
            </a:r>
            <a:r>
              <a:rPr lang="en-US" sz="3200" spc="-5" dirty="0" smtClean="0">
                <a:latin typeface="Calibri"/>
                <a:cs typeface="Calibri"/>
              </a:rPr>
              <a:t>muscles </a:t>
            </a:r>
            <a:r>
              <a:rPr lang="en-US" sz="3200" spc="5" dirty="0" smtClean="0">
                <a:latin typeface="Calibri"/>
                <a:cs typeface="Calibri"/>
              </a:rPr>
              <a:t>, </a:t>
            </a:r>
          </a:p>
          <a:p>
            <a:pPr marL="469900" marR="5080" indent="-457200">
              <a:lnSpc>
                <a:spcPts val="2700"/>
              </a:lnSpc>
              <a:spcBef>
                <a:spcPts val="969"/>
              </a:spcBef>
              <a:buFont typeface="Arial" panose="020B0604020202020204" pitchFamily="34" charset="0"/>
              <a:buChar char="•"/>
            </a:pPr>
            <a:r>
              <a:rPr lang="en-US" sz="3200" spc="-10" dirty="0" smtClean="0">
                <a:latin typeface="Calibri"/>
                <a:cs typeface="Calibri"/>
              </a:rPr>
              <a:t>Hypokalemia</a:t>
            </a:r>
          </a:p>
          <a:p>
            <a:pPr marL="469900" marR="5080" indent="-457200">
              <a:lnSpc>
                <a:spcPts val="2700"/>
              </a:lnSpc>
              <a:spcBef>
                <a:spcPts val="969"/>
              </a:spcBef>
              <a:buFont typeface="Arial" panose="020B0604020202020204" pitchFamily="34" charset="0"/>
              <a:buChar char="•"/>
            </a:pPr>
            <a:endParaRPr lang="en-US" sz="3200" b="1" spc="-10" dirty="0" smtClean="0">
              <a:latin typeface="Calibri"/>
              <a:cs typeface="Calibri"/>
            </a:endParaRPr>
          </a:p>
          <a:p>
            <a:pPr marL="12700" marR="5080">
              <a:lnSpc>
                <a:spcPts val="2700"/>
              </a:lnSpc>
              <a:spcBef>
                <a:spcPts val="969"/>
              </a:spcBef>
            </a:pPr>
            <a:r>
              <a:rPr lang="en-US" sz="3200" b="1" u="sng" spc="10" dirty="0" smtClean="0">
                <a:latin typeface="Calibri"/>
                <a:cs typeface="Calibri"/>
              </a:rPr>
              <a:t>Management</a:t>
            </a:r>
            <a:endParaRPr lang="en-US" sz="3200" u="sng" dirty="0" smtClean="0">
              <a:latin typeface="Calibri"/>
              <a:cs typeface="Calibri"/>
            </a:endParaRPr>
          </a:p>
          <a:p>
            <a:pPr marL="469900" marR="267970" indent="-457200">
              <a:lnSpc>
                <a:spcPct val="79600"/>
              </a:lnSpc>
              <a:spcBef>
                <a:spcPts val="1130"/>
              </a:spcBef>
              <a:buFont typeface="Arial" panose="020B0604020202020204" pitchFamily="34" charset="0"/>
              <a:buChar char="•"/>
            </a:pPr>
            <a:r>
              <a:rPr lang="en-US" sz="3200" spc="10" dirty="0" smtClean="0">
                <a:latin typeface="Calibri"/>
                <a:cs typeface="Calibri"/>
              </a:rPr>
              <a:t>Blood </a:t>
            </a:r>
            <a:r>
              <a:rPr lang="en-US" sz="3200" spc="-20" dirty="0" smtClean="0">
                <a:latin typeface="Calibri"/>
                <a:cs typeface="Calibri"/>
              </a:rPr>
              <a:t>gas </a:t>
            </a:r>
            <a:r>
              <a:rPr lang="en-US" sz="3200" spc="-5" dirty="0" smtClean="0">
                <a:latin typeface="Calibri"/>
                <a:cs typeface="Calibri"/>
              </a:rPr>
              <a:t>analysis </a:t>
            </a:r>
            <a:r>
              <a:rPr lang="en-US" sz="3200" spc="10" dirty="0" smtClean="0">
                <a:latin typeface="Calibri"/>
                <a:cs typeface="Calibri"/>
              </a:rPr>
              <a:t>– </a:t>
            </a:r>
            <a:r>
              <a:rPr lang="en-US" sz="3200" spc="-10" dirty="0" smtClean="0">
                <a:latin typeface="Calibri"/>
                <a:cs typeface="Calibri"/>
              </a:rPr>
              <a:t>level </a:t>
            </a:r>
            <a:r>
              <a:rPr lang="en-US" sz="3200" spc="25" dirty="0" smtClean="0">
                <a:latin typeface="Calibri"/>
                <a:cs typeface="Calibri"/>
              </a:rPr>
              <a:t>of </a:t>
            </a:r>
            <a:r>
              <a:rPr lang="en-US" sz="3200" spc="-5" dirty="0" err="1" smtClean="0">
                <a:latin typeface="Calibri"/>
                <a:cs typeface="Calibri"/>
              </a:rPr>
              <a:t>ph</a:t>
            </a:r>
            <a:r>
              <a:rPr lang="en-US" sz="3200" spc="-5" dirty="0" smtClean="0">
                <a:latin typeface="Calibri"/>
                <a:cs typeface="Calibri"/>
              </a:rPr>
              <a:t> </a:t>
            </a:r>
            <a:r>
              <a:rPr lang="en-US" sz="3200" spc="-15" dirty="0" smtClean="0">
                <a:latin typeface="Calibri"/>
                <a:cs typeface="Calibri"/>
              </a:rPr>
              <a:t>is </a:t>
            </a:r>
            <a:r>
              <a:rPr lang="en-US" sz="3200" spc="-10" dirty="0" smtClean="0">
                <a:latin typeface="Calibri"/>
                <a:cs typeface="Calibri"/>
              </a:rPr>
              <a:t>increased, </a:t>
            </a:r>
            <a:r>
              <a:rPr lang="en-US" sz="3200" spc="-15" dirty="0" smtClean="0">
                <a:latin typeface="Calibri"/>
                <a:cs typeface="Calibri"/>
              </a:rPr>
              <a:t>the </a:t>
            </a:r>
            <a:r>
              <a:rPr lang="en-US" sz="3200" dirty="0" smtClean="0">
                <a:latin typeface="Calibri"/>
                <a:cs typeface="Calibri"/>
              </a:rPr>
              <a:t>bicarbonate </a:t>
            </a:r>
            <a:r>
              <a:rPr lang="en-US" sz="3200" spc="-15" dirty="0" smtClean="0">
                <a:latin typeface="Calibri"/>
                <a:cs typeface="Calibri"/>
              </a:rPr>
              <a:t>is </a:t>
            </a:r>
            <a:r>
              <a:rPr lang="en-US" sz="3200" spc="-20" dirty="0" smtClean="0">
                <a:latin typeface="Calibri"/>
                <a:cs typeface="Calibri"/>
              </a:rPr>
              <a:t>high, </a:t>
            </a:r>
            <a:r>
              <a:rPr lang="en-US" sz="3200" spc="-15" dirty="0" smtClean="0">
                <a:latin typeface="Calibri"/>
                <a:cs typeface="Calibri"/>
              </a:rPr>
              <a:t>the  </a:t>
            </a:r>
            <a:r>
              <a:rPr lang="en-US" sz="3200" spc="30" dirty="0" smtClean="0">
                <a:latin typeface="Calibri"/>
                <a:cs typeface="Calibri"/>
              </a:rPr>
              <a:t>CO2 </a:t>
            </a:r>
            <a:r>
              <a:rPr lang="en-US" sz="3200" spc="-15" dirty="0" smtClean="0">
                <a:latin typeface="Calibri"/>
                <a:cs typeface="Calibri"/>
              </a:rPr>
              <a:t>is high </a:t>
            </a:r>
            <a:r>
              <a:rPr lang="en-US" sz="3200" spc="-10" dirty="0" smtClean="0">
                <a:latin typeface="Calibri"/>
                <a:cs typeface="Calibri"/>
              </a:rPr>
              <a:t>since the </a:t>
            </a:r>
            <a:r>
              <a:rPr lang="en-US" sz="3200" spc="-5" dirty="0" err="1" smtClean="0">
                <a:latin typeface="Calibri"/>
                <a:cs typeface="Calibri"/>
              </a:rPr>
              <a:t>pt</a:t>
            </a:r>
            <a:r>
              <a:rPr lang="en-US" sz="3200" spc="-5" dirty="0" smtClean="0">
                <a:latin typeface="Calibri"/>
                <a:cs typeface="Calibri"/>
              </a:rPr>
              <a:t> </a:t>
            </a:r>
            <a:r>
              <a:rPr lang="en-US" sz="3200" spc="-15" dirty="0" smtClean="0">
                <a:latin typeface="Calibri"/>
                <a:cs typeface="Calibri"/>
              </a:rPr>
              <a:t>is</a:t>
            </a:r>
            <a:r>
              <a:rPr lang="en-US" sz="3200" spc="540" dirty="0" smtClean="0">
                <a:latin typeface="Calibri"/>
                <a:cs typeface="Calibri"/>
              </a:rPr>
              <a:t> </a:t>
            </a:r>
            <a:r>
              <a:rPr lang="en-US" sz="3200" spc="-15" dirty="0" err="1" smtClean="0">
                <a:latin typeface="Calibri"/>
                <a:cs typeface="Calibri"/>
              </a:rPr>
              <a:t>hypoventilitating</a:t>
            </a:r>
            <a:endParaRPr lang="en-US" sz="3200" dirty="0" smtClean="0">
              <a:latin typeface="Calibri"/>
              <a:cs typeface="Calibri"/>
            </a:endParaRPr>
          </a:p>
          <a:p>
            <a:pPr marL="469900" indent="-457200">
              <a:lnSpc>
                <a:spcPct val="100000"/>
              </a:lnSpc>
              <a:spcBef>
                <a:spcPts val="455"/>
              </a:spcBef>
              <a:buFont typeface="Arial" panose="020B0604020202020204" pitchFamily="34" charset="0"/>
              <a:buChar char="•"/>
            </a:pPr>
            <a:r>
              <a:rPr lang="en-US" sz="3200" spc="-15" dirty="0" smtClean="0">
                <a:latin typeface="Calibri"/>
                <a:cs typeface="Calibri"/>
              </a:rPr>
              <a:t>Restoration </a:t>
            </a:r>
            <a:r>
              <a:rPr lang="en-US" sz="3200" spc="25" dirty="0" smtClean="0">
                <a:latin typeface="Calibri"/>
                <a:cs typeface="Calibri"/>
              </a:rPr>
              <a:t>of </a:t>
            </a:r>
            <a:r>
              <a:rPr lang="en-US" sz="3200" spc="-20" dirty="0" smtClean="0">
                <a:latin typeface="Calibri"/>
                <a:cs typeface="Calibri"/>
              </a:rPr>
              <a:t>fluid</a:t>
            </a:r>
            <a:r>
              <a:rPr lang="en-US" sz="3200" spc="270" dirty="0" smtClean="0">
                <a:latin typeface="Calibri"/>
                <a:cs typeface="Calibri"/>
              </a:rPr>
              <a:t> </a:t>
            </a:r>
            <a:r>
              <a:rPr lang="en-US" sz="3200" spc="10" dirty="0" smtClean="0">
                <a:latin typeface="Calibri"/>
                <a:cs typeface="Calibri"/>
              </a:rPr>
              <a:t>volume</a:t>
            </a:r>
            <a:endParaRPr lang="en-US" sz="3200" dirty="0" smtClean="0">
              <a:latin typeface="Calibri"/>
              <a:cs typeface="Calibri"/>
            </a:endParaRPr>
          </a:p>
          <a:p>
            <a:pPr marL="469900" marR="1149985" indent="-457200">
              <a:lnSpc>
                <a:spcPct val="111500"/>
              </a:lnSpc>
              <a:buFont typeface="Arial" panose="020B0604020202020204" pitchFamily="34" charset="0"/>
              <a:buChar char="•"/>
            </a:pPr>
            <a:r>
              <a:rPr lang="en-US" sz="3200" spc="-5" dirty="0" smtClean="0">
                <a:latin typeface="Calibri"/>
                <a:cs typeface="Calibri"/>
              </a:rPr>
              <a:t>In </a:t>
            </a:r>
            <a:r>
              <a:rPr lang="en-US" sz="3200" spc="-10" dirty="0" smtClean="0">
                <a:latin typeface="Calibri"/>
                <a:cs typeface="Calibri"/>
              </a:rPr>
              <a:t>order </a:t>
            </a:r>
            <a:r>
              <a:rPr lang="en-US" sz="3200" spc="-15" dirty="0" smtClean="0">
                <a:latin typeface="Calibri"/>
                <a:cs typeface="Calibri"/>
              </a:rPr>
              <a:t>for </a:t>
            </a:r>
            <a:r>
              <a:rPr lang="en-US" sz="3200" spc="-10" dirty="0" smtClean="0">
                <a:latin typeface="Calibri"/>
                <a:cs typeface="Calibri"/>
              </a:rPr>
              <a:t>kidneys </a:t>
            </a:r>
            <a:r>
              <a:rPr lang="en-US" sz="3200" spc="-5" dirty="0" smtClean="0">
                <a:latin typeface="Calibri"/>
                <a:cs typeface="Calibri"/>
              </a:rPr>
              <a:t>to </a:t>
            </a:r>
            <a:r>
              <a:rPr lang="en-US" sz="3200" spc="-25" dirty="0" smtClean="0">
                <a:latin typeface="Calibri"/>
                <a:cs typeface="Calibri"/>
              </a:rPr>
              <a:t>excrete </a:t>
            </a:r>
            <a:r>
              <a:rPr lang="en-US" sz="3200" dirty="0" smtClean="0">
                <a:latin typeface="Calibri"/>
                <a:cs typeface="Calibri"/>
              </a:rPr>
              <a:t>bicarbonate, </a:t>
            </a:r>
            <a:r>
              <a:rPr lang="en-US" sz="3200" spc="-5" dirty="0" err="1" smtClean="0">
                <a:latin typeface="Calibri"/>
                <a:cs typeface="Calibri"/>
              </a:rPr>
              <a:t>NaCl</a:t>
            </a:r>
            <a:r>
              <a:rPr lang="en-US" sz="3200" spc="-5" dirty="0" smtClean="0">
                <a:latin typeface="Calibri"/>
                <a:cs typeface="Calibri"/>
              </a:rPr>
              <a:t> </a:t>
            </a:r>
            <a:r>
              <a:rPr lang="en-US" sz="3200" spc="-15" dirty="0" smtClean="0">
                <a:latin typeface="Calibri"/>
                <a:cs typeface="Calibri"/>
              </a:rPr>
              <a:t>is </a:t>
            </a:r>
            <a:r>
              <a:rPr lang="en-US" sz="3200" spc="-10" dirty="0" smtClean="0">
                <a:latin typeface="Calibri"/>
                <a:cs typeface="Calibri"/>
              </a:rPr>
              <a:t>given  </a:t>
            </a:r>
          </a:p>
          <a:p>
            <a:pPr marL="469900" marR="1149985" indent="-457200">
              <a:lnSpc>
                <a:spcPct val="111500"/>
              </a:lnSpc>
              <a:buFont typeface="Arial" panose="020B0604020202020204" pitchFamily="34" charset="0"/>
              <a:buChar char="•"/>
            </a:pPr>
            <a:r>
              <a:rPr lang="en-US" sz="3200" spc="-25" dirty="0" smtClean="0">
                <a:latin typeface="Calibri"/>
                <a:cs typeface="Calibri"/>
              </a:rPr>
              <a:t>Treat </a:t>
            </a:r>
            <a:r>
              <a:rPr lang="en-US" sz="3200" spc="-10" dirty="0" smtClean="0">
                <a:latin typeface="Calibri"/>
                <a:cs typeface="Calibri"/>
              </a:rPr>
              <a:t>the </a:t>
            </a:r>
            <a:r>
              <a:rPr lang="en-US" sz="3200" spc="-15" dirty="0" smtClean="0">
                <a:latin typeface="Calibri"/>
                <a:cs typeface="Calibri"/>
              </a:rPr>
              <a:t>underlying</a:t>
            </a:r>
            <a:r>
              <a:rPr lang="en-US" sz="3200" spc="459" dirty="0" smtClean="0">
                <a:latin typeface="Calibri"/>
                <a:cs typeface="Calibri"/>
              </a:rPr>
              <a:t> </a:t>
            </a:r>
            <a:r>
              <a:rPr lang="en-US" sz="3200" spc="-5" dirty="0" smtClean="0">
                <a:latin typeface="Calibri"/>
                <a:cs typeface="Calibri"/>
              </a:rPr>
              <a:t>condition.</a:t>
            </a:r>
            <a:endParaRPr lang="en-US" sz="3200" dirty="0" smtClean="0">
              <a:latin typeface="Calibri"/>
              <a:cs typeface="Calibri"/>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38100"/>
            <a:ext cx="11430000" cy="6939785"/>
          </a:xfrm>
          <a:prstGeom prst="rect">
            <a:avLst/>
          </a:prstGeom>
        </p:spPr>
        <p:txBody>
          <a:bodyPr vert="horz" wrap="square" lIns="0" tIns="107950" rIns="0" bIns="0" rtlCol="0">
            <a:spAutoFit/>
          </a:bodyPr>
          <a:lstStyle/>
          <a:p>
            <a:pPr marL="12700">
              <a:lnSpc>
                <a:spcPct val="100000"/>
              </a:lnSpc>
              <a:spcBef>
                <a:spcPts val="850"/>
              </a:spcBef>
            </a:pPr>
            <a:r>
              <a:rPr lang="en-US" sz="3200" b="1" u="sng" spc="10" dirty="0" smtClean="0">
                <a:latin typeface="Calibri"/>
                <a:cs typeface="Calibri"/>
              </a:rPr>
              <a:t>c)   Respiratory</a:t>
            </a:r>
            <a:r>
              <a:rPr lang="en-US" sz="3200" b="1" u="sng" spc="80" dirty="0" smtClean="0">
                <a:latin typeface="Calibri"/>
                <a:cs typeface="Calibri"/>
              </a:rPr>
              <a:t> </a:t>
            </a:r>
            <a:r>
              <a:rPr lang="en-US" sz="3200" b="1" u="sng" spc="5" dirty="0" smtClean="0">
                <a:latin typeface="Calibri"/>
                <a:cs typeface="Calibri"/>
              </a:rPr>
              <a:t>acidosis</a:t>
            </a:r>
            <a:endParaRPr lang="en-US" sz="3200" b="1" u="sng" dirty="0" smtClean="0">
              <a:latin typeface="Calibri"/>
              <a:cs typeface="Calibri"/>
            </a:endParaRPr>
          </a:p>
          <a:p>
            <a:pPr marL="12700" marR="383540">
              <a:lnSpc>
                <a:spcPct val="122900"/>
              </a:lnSpc>
              <a:buFont typeface="Arial"/>
              <a:buChar char="•"/>
              <a:tabLst>
                <a:tab pos="241935" algn="l"/>
                <a:tab pos="5040630" algn="l"/>
              </a:tabLst>
            </a:pPr>
            <a:r>
              <a:rPr lang="en-US" sz="3200" spc="5" dirty="0" smtClean="0">
                <a:latin typeface="Calibri"/>
                <a:cs typeface="Calibri"/>
              </a:rPr>
              <a:t>Could </a:t>
            </a:r>
            <a:r>
              <a:rPr lang="en-US" sz="3200" spc="-5" dirty="0" smtClean="0">
                <a:latin typeface="Calibri"/>
                <a:cs typeface="Calibri"/>
              </a:rPr>
              <a:t>be </a:t>
            </a:r>
            <a:r>
              <a:rPr lang="en-US" sz="3200" spc="-20" dirty="0" smtClean="0">
                <a:latin typeface="Calibri"/>
                <a:cs typeface="Calibri"/>
              </a:rPr>
              <a:t>either  </a:t>
            </a:r>
            <a:r>
              <a:rPr lang="en-US" sz="3200" spc="5" dirty="0" smtClean="0">
                <a:latin typeface="Calibri"/>
                <a:cs typeface="Calibri"/>
              </a:rPr>
              <a:t>acute</a:t>
            </a:r>
            <a:r>
              <a:rPr lang="en-US" sz="3200" spc="-130" dirty="0" smtClean="0">
                <a:latin typeface="Calibri"/>
                <a:cs typeface="Calibri"/>
              </a:rPr>
              <a:t> </a:t>
            </a:r>
            <a:r>
              <a:rPr lang="en-US" sz="3200" spc="25" dirty="0" smtClean="0">
                <a:latin typeface="Calibri"/>
                <a:cs typeface="Calibri"/>
              </a:rPr>
              <a:t>or</a:t>
            </a:r>
            <a:r>
              <a:rPr lang="en-US" sz="3200" spc="-5" dirty="0" smtClean="0">
                <a:latin typeface="Calibri"/>
                <a:cs typeface="Calibri"/>
              </a:rPr>
              <a:t> </a:t>
            </a:r>
            <a:r>
              <a:rPr lang="en-US" sz="3200" spc="-10" dirty="0" smtClean="0">
                <a:latin typeface="Calibri"/>
                <a:cs typeface="Calibri"/>
              </a:rPr>
              <a:t>chronic</a:t>
            </a:r>
          </a:p>
          <a:p>
            <a:pPr marL="12700" marR="383540">
              <a:lnSpc>
                <a:spcPct val="122900"/>
              </a:lnSpc>
              <a:buFont typeface="Arial"/>
              <a:buChar char="•"/>
              <a:tabLst>
                <a:tab pos="241935" algn="l"/>
                <a:tab pos="5040630" algn="l"/>
              </a:tabLst>
            </a:pPr>
            <a:r>
              <a:rPr lang="en-US" sz="3200" spc="-5" dirty="0" smtClean="0">
                <a:latin typeface="Calibri"/>
                <a:cs typeface="Calibri"/>
              </a:rPr>
              <a:t>Characterized by pH</a:t>
            </a:r>
            <a:r>
              <a:rPr lang="en-US" sz="3200" spc="-15" dirty="0" smtClean="0">
                <a:latin typeface="Calibri"/>
                <a:cs typeface="Calibri"/>
              </a:rPr>
              <a:t> </a:t>
            </a:r>
            <a:r>
              <a:rPr lang="en-US" sz="3200" spc="-20" dirty="0" smtClean="0">
                <a:latin typeface="Calibri"/>
                <a:cs typeface="Calibri"/>
              </a:rPr>
              <a:t>less  </a:t>
            </a:r>
            <a:r>
              <a:rPr lang="en-US" sz="3200" dirty="0" smtClean="0">
                <a:latin typeface="Calibri"/>
                <a:cs typeface="Calibri"/>
              </a:rPr>
              <a:t>than </a:t>
            </a:r>
            <a:r>
              <a:rPr lang="en-US" sz="3200" spc="10" dirty="0" smtClean="0">
                <a:latin typeface="Calibri"/>
                <a:cs typeface="Calibri"/>
              </a:rPr>
              <a:t>7.35 </a:t>
            </a:r>
          </a:p>
          <a:p>
            <a:pPr marL="12700" marR="383540">
              <a:lnSpc>
                <a:spcPct val="122900"/>
              </a:lnSpc>
              <a:buFont typeface="Arial"/>
              <a:buChar char="•"/>
              <a:tabLst>
                <a:tab pos="241935" algn="l"/>
                <a:tab pos="5040630" algn="l"/>
              </a:tabLst>
            </a:pPr>
            <a:endParaRPr lang="en-US" sz="1200" spc="10" dirty="0" smtClean="0">
              <a:latin typeface="Calibri"/>
              <a:cs typeface="Calibri"/>
            </a:endParaRPr>
          </a:p>
          <a:p>
            <a:pPr marL="12700" marR="383540">
              <a:lnSpc>
                <a:spcPct val="122900"/>
              </a:lnSpc>
              <a:tabLst>
                <a:tab pos="241935" algn="l"/>
                <a:tab pos="5040630" algn="l"/>
              </a:tabLst>
            </a:pPr>
            <a:r>
              <a:rPr lang="en-US" sz="3200" b="1" u="sng" spc="20" dirty="0" smtClean="0">
                <a:latin typeface="Calibri"/>
                <a:cs typeface="Calibri"/>
              </a:rPr>
              <a:t>Causes</a:t>
            </a:r>
            <a:endParaRPr lang="en-US" sz="3200" u="sng" dirty="0" smtClean="0">
              <a:latin typeface="Calibri"/>
              <a:cs typeface="Calibri"/>
            </a:endParaRPr>
          </a:p>
          <a:p>
            <a:pPr marL="469900" marR="5080" indent="-457200">
              <a:lnSpc>
                <a:spcPts val="3010"/>
              </a:lnSpc>
              <a:spcBef>
                <a:spcPts val="1095"/>
              </a:spcBef>
              <a:buFont typeface="Arial" panose="020B0604020202020204" pitchFamily="34" charset="0"/>
              <a:buChar char="•"/>
            </a:pPr>
            <a:r>
              <a:rPr lang="en-US" sz="3200" spc="-5" dirty="0" smtClean="0">
                <a:latin typeface="Calibri"/>
                <a:cs typeface="Calibri"/>
              </a:rPr>
              <a:t>Conditions that lead to retention </a:t>
            </a:r>
            <a:r>
              <a:rPr lang="en-US" sz="3200" spc="25" dirty="0" smtClean="0">
                <a:latin typeface="Calibri"/>
                <a:cs typeface="Calibri"/>
              </a:rPr>
              <a:t>of </a:t>
            </a:r>
            <a:r>
              <a:rPr lang="en-US" sz="3200" spc="30" dirty="0" smtClean="0">
                <a:latin typeface="Calibri"/>
                <a:cs typeface="Calibri"/>
              </a:rPr>
              <a:t>co2 </a:t>
            </a:r>
            <a:r>
              <a:rPr lang="en-US" sz="3200" spc="-5" dirty="0" err="1" smtClean="0">
                <a:latin typeface="Calibri"/>
                <a:cs typeface="Calibri"/>
              </a:rPr>
              <a:t>e,g</a:t>
            </a:r>
            <a:r>
              <a:rPr lang="en-US" sz="3200" spc="-5" dirty="0" smtClean="0">
                <a:latin typeface="Calibri"/>
                <a:cs typeface="Calibri"/>
              </a:rPr>
              <a:t>.</a:t>
            </a:r>
          </a:p>
          <a:p>
            <a:pPr marL="469900" marR="5080" indent="-457200">
              <a:lnSpc>
                <a:spcPts val="3010"/>
              </a:lnSpc>
              <a:spcBef>
                <a:spcPts val="1095"/>
              </a:spcBef>
              <a:buFont typeface="Arial" panose="020B0604020202020204" pitchFamily="34" charset="0"/>
              <a:buChar char="•"/>
            </a:pPr>
            <a:r>
              <a:rPr lang="en-US" sz="3200" spc="-5" dirty="0" smtClean="0">
                <a:latin typeface="Calibri"/>
                <a:cs typeface="Calibri"/>
              </a:rPr>
              <a:t>Acute </a:t>
            </a:r>
            <a:r>
              <a:rPr lang="en-US" sz="3200" spc="5" dirty="0" smtClean="0">
                <a:latin typeface="Calibri"/>
                <a:cs typeface="Calibri"/>
              </a:rPr>
              <a:t>pulmonary edema,  </a:t>
            </a:r>
          </a:p>
          <a:p>
            <a:pPr marL="469900" marR="5080" indent="-457200">
              <a:lnSpc>
                <a:spcPts val="3010"/>
              </a:lnSpc>
              <a:spcBef>
                <a:spcPts val="1095"/>
              </a:spcBef>
              <a:buFont typeface="Arial" panose="020B0604020202020204" pitchFamily="34" charset="0"/>
              <a:buChar char="•"/>
            </a:pPr>
            <a:r>
              <a:rPr lang="en-US" sz="3200" dirty="0" smtClean="0">
                <a:latin typeface="Calibri"/>
                <a:cs typeface="Calibri"/>
              </a:rPr>
              <a:t>Obstruction </a:t>
            </a:r>
            <a:r>
              <a:rPr lang="en-US" sz="3200" spc="-5" dirty="0" smtClean="0">
                <a:latin typeface="Calibri"/>
                <a:cs typeface="Calibri"/>
              </a:rPr>
              <a:t>by </a:t>
            </a:r>
            <a:r>
              <a:rPr lang="en-US" sz="3200" spc="-15" dirty="0" smtClean="0">
                <a:latin typeface="Calibri"/>
                <a:cs typeface="Calibri"/>
              </a:rPr>
              <a:t>foreign </a:t>
            </a:r>
            <a:r>
              <a:rPr lang="en-US" sz="3200" dirty="0" smtClean="0">
                <a:latin typeface="Calibri"/>
                <a:cs typeface="Calibri"/>
              </a:rPr>
              <a:t>object, </a:t>
            </a:r>
          </a:p>
          <a:p>
            <a:pPr marL="469900" marR="5080" indent="-457200">
              <a:lnSpc>
                <a:spcPts val="3010"/>
              </a:lnSpc>
              <a:spcBef>
                <a:spcPts val="1095"/>
              </a:spcBef>
              <a:buFont typeface="Arial" panose="020B0604020202020204" pitchFamily="34" charset="0"/>
              <a:buChar char="•"/>
            </a:pPr>
            <a:r>
              <a:rPr lang="en-US" sz="3200" spc="-15" dirty="0" smtClean="0">
                <a:latin typeface="Calibri"/>
                <a:cs typeface="Calibri"/>
              </a:rPr>
              <a:t>Atelectasis, </a:t>
            </a:r>
          </a:p>
          <a:p>
            <a:pPr marL="469900" marR="5080" indent="-457200">
              <a:lnSpc>
                <a:spcPts val="3010"/>
              </a:lnSpc>
              <a:spcBef>
                <a:spcPts val="1095"/>
              </a:spcBef>
              <a:buFont typeface="Arial" panose="020B0604020202020204" pitchFamily="34" charset="0"/>
              <a:buChar char="•"/>
            </a:pPr>
            <a:r>
              <a:rPr lang="en-US" sz="3200" spc="-5" dirty="0" smtClean="0">
                <a:latin typeface="Calibri"/>
                <a:cs typeface="Calibri"/>
              </a:rPr>
              <a:t>Pneumothorax,</a:t>
            </a:r>
            <a:r>
              <a:rPr lang="en-US" sz="3200" spc="350" dirty="0" smtClean="0">
                <a:latin typeface="Calibri"/>
                <a:cs typeface="Calibri"/>
              </a:rPr>
              <a:t> </a:t>
            </a:r>
          </a:p>
          <a:p>
            <a:pPr marL="469900" marR="5080" indent="-457200">
              <a:lnSpc>
                <a:spcPts val="3010"/>
              </a:lnSpc>
              <a:spcBef>
                <a:spcPts val="1095"/>
              </a:spcBef>
              <a:buFont typeface="Arial" panose="020B0604020202020204" pitchFamily="34" charset="0"/>
              <a:buChar char="•"/>
            </a:pPr>
            <a:r>
              <a:rPr lang="en-US" sz="3200" spc="-5" dirty="0" smtClean="0">
                <a:latin typeface="Calibri"/>
                <a:cs typeface="Calibri"/>
              </a:rPr>
              <a:t>Overdose </a:t>
            </a:r>
            <a:r>
              <a:rPr lang="en-US" sz="3200" spc="25" dirty="0" smtClean="0">
                <a:latin typeface="Calibri"/>
                <a:cs typeface="Calibri"/>
              </a:rPr>
              <a:t>of </a:t>
            </a:r>
            <a:r>
              <a:rPr lang="en-US" sz="3200" spc="-10" dirty="0" smtClean="0">
                <a:latin typeface="Calibri"/>
                <a:cs typeface="Calibri"/>
              </a:rPr>
              <a:t>sedatives, </a:t>
            </a:r>
          </a:p>
          <a:p>
            <a:pPr marL="469900" marR="5080" indent="-457200">
              <a:lnSpc>
                <a:spcPts val="3010"/>
              </a:lnSpc>
              <a:spcBef>
                <a:spcPts val="1095"/>
              </a:spcBef>
              <a:buFont typeface="Arial" panose="020B0604020202020204" pitchFamily="34" charset="0"/>
              <a:buChar char="•"/>
            </a:pPr>
            <a:r>
              <a:rPr lang="en-US" sz="3200" dirty="0" smtClean="0">
                <a:latin typeface="Calibri"/>
                <a:cs typeface="Calibri"/>
              </a:rPr>
              <a:t>Severe pneumonia</a:t>
            </a:r>
          </a:p>
          <a:p>
            <a:pPr marL="469900" marR="5080" indent="-457200">
              <a:lnSpc>
                <a:spcPts val="3010"/>
              </a:lnSpc>
              <a:spcBef>
                <a:spcPts val="1095"/>
              </a:spcBef>
              <a:buFont typeface="Arial" panose="020B0604020202020204" pitchFamily="34" charset="0"/>
              <a:buChar char="•"/>
            </a:pPr>
            <a:r>
              <a:rPr lang="en-US" sz="3200" spc="5" dirty="0" smtClean="0">
                <a:latin typeface="Calibri"/>
                <a:cs typeface="Calibri"/>
              </a:rPr>
              <a:t>Acute  </a:t>
            </a:r>
            <a:r>
              <a:rPr lang="en-US" sz="3200" spc="-10" dirty="0" smtClean="0">
                <a:latin typeface="Calibri"/>
                <a:cs typeface="Calibri"/>
              </a:rPr>
              <a:t>respiratory </a:t>
            </a:r>
            <a:r>
              <a:rPr lang="en-US" sz="3200" spc="-15" dirty="0" smtClean="0">
                <a:latin typeface="Calibri"/>
                <a:cs typeface="Calibri"/>
              </a:rPr>
              <a:t>distress</a:t>
            </a:r>
            <a:r>
              <a:rPr lang="en-US" sz="3200" spc="395" dirty="0" smtClean="0">
                <a:latin typeface="Calibri"/>
                <a:cs typeface="Calibri"/>
              </a:rPr>
              <a:t> </a:t>
            </a:r>
            <a:r>
              <a:rPr lang="en-US" sz="3200" spc="-10" dirty="0" smtClean="0">
                <a:latin typeface="Calibri"/>
                <a:cs typeface="Calibri"/>
              </a:rPr>
              <a:t>syndrome</a:t>
            </a:r>
            <a:endParaRPr lang="en-US" sz="320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11197590" cy="4652010"/>
          </a:xfrm>
        </p:spPr>
        <p:txBody>
          <a:bodyPr>
            <a:noAutofit/>
          </a:bodyPr>
          <a:lstStyle/>
          <a:p>
            <a:pPr marL="514350" lvl="0" indent="-514350">
              <a:buAutoNum type="alphaLcParenR" startAt="2"/>
            </a:pPr>
            <a:r>
              <a:rPr lang="en-US" sz="3200" b="1" u="sng" dirty="0" smtClean="0"/>
              <a:t>Altered </a:t>
            </a:r>
            <a:r>
              <a:rPr lang="en-US" sz="3200" b="1" u="sng" dirty="0"/>
              <a:t>vascular –</a:t>
            </a:r>
            <a:r>
              <a:rPr lang="en-US" sz="3200" b="1" u="sng" dirty="0" smtClean="0"/>
              <a:t>permeability</a:t>
            </a:r>
          </a:p>
          <a:p>
            <a:pPr marL="514350" lvl="0" indent="-514350">
              <a:buAutoNum type="alphaLcParenR" startAt="2"/>
            </a:pPr>
            <a:endParaRPr lang="en-US" sz="3200" dirty="0"/>
          </a:p>
          <a:p>
            <a:r>
              <a:rPr lang="en-US" sz="3200" dirty="0"/>
              <a:t> </a:t>
            </a:r>
            <a:r>
              <a:rPr lang="en-US" sz="3200" dirty="0"/>
              <a:t>There are two mechanisms </a:t>
            </a:r>
            <a:r>
              <a:rPr lang="en-US" sz="3200" dirty="0" smtClean="0"/>
              <a:t>–:</a:t>
            </a:r>
          </a:p>
          <a:p>
            <a:endParaRPr lang="en-US" sz="3200" dirty="0"/>
          </a:p>
          <a:p>
            <a:pPr marL="457200" indent="-457200">
              <a:buFont typeface="Arial" panose="020B0604020202020204" pitchFamily="34" charset="0"/>
              <a:buChar char="•"/>
            </a:pPr>
            <a:r>
              <a:rPr lang="en-US" sz="3200" dirty="0" smtClean="0"/>
              <a:t>Chemical </a:t>
            </a:r>
            <a:r>
              <a:rPr lang="en-US" sz="3200" dirty="0"/>
              <a:t>mediators of acute inflammation may cause retraction of endothelial </a:t>
            </a:r>
            <a:r>
              <a:rPr lang="en-US" sz="3200" dirty="0" smtClean="0"/>
              <a:t>cells, leaving </a:t>
            </a:r>
            <a:r>
              <a:rPr lang="en-US" sz="3200" dirty="0"/>
              <a:t>intercellular gaps </a:t>
            </a:r>
            <a:r>
              <a:rPr lang="en-US" sz="3200" b="1" dirty="0"/>
              <a:t>(</a:t>
            </a:r>
            <a:r>
              <a:rPr lang="en-US" sz="3200" b="1" i="1" dirty="0"/>
              <a:t>chemical mediated vascular leakage</a:t>
            </a:r>
            <a:r>
              <a:rPr lang="en-US" sz="3200" b="1" dirty="0"/>
              <a:t>).</a:t>
            </a:r>
          </a:p>
          <a:p>
            <a:pPr marL="457200" indent="-457200">
              <a:buFont typeface="Arial" panose="020B0604020202020204" pitchFamily="34" charset="0"/>
              <a:buChar char="•"/>
            </a:pPr>
            <a:r>
              <a:rPr lang="en-US" sz="3200" dirty="0" smtClean="0"/>
              <a:t>Toxins </a:t>
            </a:r>
            <a:r>
              <a:rPr lang="en-US" sz="3200" dirty="0"/>
              <a:t>and physical agents may cause necrosis of vascular endothelium, leading </a:t>
            </a:r>
            <a:r>
              <a:rPr lang="en-US" sz="3200" dirty="0" smtClean="0"/>
              <a:t>to abnormal </a:t>
            </a:r>
            <a:r>
              <a:rPr lang="en-US" sz="3200" dirty="0"/>
              <a:t>leakage </a:t>
            </a:r>
            <a:r>
              <a:rPr lang="en-US" sz="3200" b="1" dirty="0"/>
              <a:t>(</a:t>
            </a:r>
            <a:r>
              <a:rPr lang="en-US" sz="3200" b="1" i="1" dirty="0"/>
              <a:t>injury induced vascular leakage</a:t>
            </a:r>
            <a:r>
              <a:rPr lang="en-US" sz="3200" b="1" dirty="0"/>
              <a:t>).</a:t>
            </a:r>
            <a:endParaRPr lang="en-US" sz="3200" b="1" dirty="0"/>
          </a:p>
        </p:txBody>
      </p:sp>
    </p:spTree>
    <p:extLst>
      <p:ext uri="{BB962C8B-B14F-4D97-AF65-F5344CB8AC3E}">
        <p14:creationId xmlns:p14="http://schemas.microsoft.com/office/powerpoint/2010/main" val="332949802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83845" y="536067"/>
            <a:ext cx="10958830" cy="4798750"/>
          </a:xfrm>
          <a:prstGeom prst="rect">
            <a:avLst/>
          </a:prstGeom>
        </p:spPr>
        <p:txBody>
          <a:bodyPr vert="horz" wrap="square" lIns="0" tIns="59690" rIns="0" bIns="0" rtlCol="0">
            <a:spAutoFit/>
          </a:bodyPr>
          <a:lstStyle/>
          <a:p>
            <a:pPr marL="12700">
              <a:lnSpc>
                <a:spcPct val="100000"/>
              </a:lnSpc>
              <a:spcBef>
                <a:spcPts val="470"/>
              </a:spcBef>
            </a:pPr>
            <a:r>
              <a:rPr sz="3200" b="1" spc="5" dirty="0">
                <a:latin typeface="Calibri"/>
                <a:cs typeface="Calibri"/>
              </a:rPr>
              <a:t>Signs and</a:t>
            </a:r>
            <a:r>
              <a:rPr sz="3200" b="1" spc="120" dirty="0">
                <a:latin typeface="Calibri"/>
                <a:cs typeface="Calibri"/>
              </a:rPr>
              <a:t> </a:t>
            </a:r>
            <a:r>
              <a:rPr sz="3200" b="1" spc="10" dirty="0" smtClean="0">
                <a:latin typeface="Calibri"/>
                <a:cs typeface="Calibri"/>
              </a:rPr>
              <a:t>symptoms</a:t>
            </a:r>
            <a:endParaRPr lang="en-US" sz="3200" b="1" spc="10" dirty="0" smtClean="0">
              <a:latin typeface="Calibri"/>
              <a:cs typeface="Calibri"/>
            </a:endParaRPr>
          </a:p>
          <a:p>
            <a:pPr marL="12700">
              <a:lnSpc>
                <a:spcPct val="100000"/>
              </a:lnSpc>
              <a:spcBef>
                <a:spcPts val="470"/>
              </a:spcBef>
            </a:pPr>
            <a:endParaRPr sz="3200" dirty="0">
              <a:latin typeface="Calibri"/>
              <a:cs typeface="Calibri"/>
            </a:endParaRPr>
          </a:p>
          <a:p>
            <a:pPr marL="469900" marR="5080" indent="-457200">
              <a:lnSpc>
                <a:spcPts val="2700"/>
              </a:lnSpc>
              <a:spcBef>
                <a:spcPts val="969"/>
              </a:spcBef>
              <a:buFont typeface="Arial" panose="020B0604020202020204" pitchFamily="34" charset="0"/>
              <a:buChar char="•"/>
            </a:pPr>
            <a:r>
              <a:rPr lang="en-US" sz="3200" spc="-10" dirty="0" smtClean="0">
                <a:latin typeface="Calibri"/>
                <a:cs typeface="Calibri"/>
              </a:rPr>
              <a:t>High </a:t>
            </a:r>
            <a:r>
              <a:rPr lang="en-US" sz="3200" spc="-20" dirty="0" smtClean="0">
                <a:latin typeface="Calibri"/>
                <a:cs typeface="Calibri"/>
              </a:rPr>
              <a:t>pulse rate, </a:t>
            </a:r>
          </a:p>
          <a:p>
            <a:pPr marL="469900" marR="5080" indent="-457200">
              <a:lnSpc>
                <a:spcPts val="2700"/>
              </a:lnSpc>
              <a:spcBef>
                <a:spcPts val="969"/>
              </a:spcBef>
              <a:buFont typeface="Arial" panose="020B0604020202020204" pitchFamily="34" charset="0"/>
              <a:buChar char="•"/>
            </a:pPr>
            <a:r>
              <a:rPr lang="en-US" sz="3200" spc="-5" dirty="0" smtClean="0">
                <a:latin typeface="Calibri"/>
                <a:cs typeface="Calibri"/>
              </a:rPr>
              <a:t>Increased </a:t>
            </a:r>
            <a:r>
              <a:rPr lang="en-US" sz="3200" spc="-10" dirty="0" smtClean="0">
                <a:latin typeface="Calibri"/>
                <a:cs typeface="Calibri"/>
              </a:rPr>
              <a:t>respiratory </a:t>
            </a:r>
            <a:r>
              <a:rPr lang="en-US" sz="3200" spc="-15" dirty="0" smtClean="0">
                <a:latin typeface="Calibri"/>
                <a:cs typeface="Calibri"/>
              </a:rPr>
              <a:t>rate, </a:t>
            </a:r>
          </a:p>
          <a:p>
            <a:pPr marL="469900" marR="5080" indent="-457200">
              <a:lnSpc>
                <a:spcPts val="2700"/>
              </a:lnSpc>
              <a:spcBef>
                <a:spcPts val="969"/>
              </a:spcBef>
              <a:buFont typeface="Arial" panose="020B0604020202020204" pitchFamily="34" charset="0"/>
              <a:buChar char="•"/>
            </a:pPr>
            <a:r>
              <a:rPr lang="en-US" sz="3200" spc="-5" dirty="0" smtClean="0">
                <a:latin typeface="Calibri"/>
                <a:cs typeface="Calibri"/>
              </a:rPr>
              <a:t>Increased </a:t>
            </a:r>
            <a:r>
              <a:rPr lang="en-US" sz="3200" spc="10" dirty="0" smtClean="0">
                <a:latin typeface="Calibri"/>
                <a:cs typeface="Calibri"/>
              </a:rPr>
              <a:t>blood </a:t>
            </a:r>
            <a:r>
              <a:rPr lang="en-US" sz="3200" spc="-10" dirty="0" smtClean="0">
                <a:latin typeface="Calibri"/>
                <a:cs typeface="Calibri"/>
              </a:rPr>
              <a:t>pressure, </a:t>
            </a:r>
          </a:p>
          <a:p>
            <a:pPr marL="469900" marR="5080" indent="-457200">
              <a:lnSpc>
                <a:spcPts val="2700"/>
              </a:lnSpc>
              <a:spcBef>
                <a:spcPts val="969"/>
              </a:spcBef>
              <a:buFont typeface="Arial" panose="020B0604020202020204" pitchFamily="34" charset="0"/>
              <a:buChar char="•"/>
            </a:pPr>
            <a:r>
              <a:rPr lang="en-US" sz="3200" spc="5" dirty="0" smtClean="0">
                <a:latin typeface="Calibri"/>
                <a:cs typeface="Calibri"/>
              </a:rPr>
              <a:t>Mental  </a:t>
            </a:r>
            <a:r>
              <a:rPr lang="en-US" sz="3200" spc="-15" dirty="0" smtClean="0">
                <a:latin typeface="Calibri"/>
                <a:cs typeface="Calibri"/>
              </a:rPr>
              <a:t>cloudiness,</a:t>
            </a:r>
          </a:p>
          <a:p>
            <a:pPr marL="469900" marR="5080" indent="-457200">
              <a:lnSpc>
                <a:spcPts val="2700"/>
              </a:lnSpc>
              <a:spcBef>
                <a:spcPts val="969"/>
              </a:spcBef>
              <a:buFont typeface="Arial" panose="020B0604020202020204" pitchFamily="34" charset="0"/>
              <a:buChar char="•"/>
            </a:pPr>
            <a:r>
              <a:rPr lang="en-US" sz="3200" spc="-30" dirty="0" smtClean="0">
                <a:latin typeface="Calibri"/>
                <a:cs typeface="Calibri"/>
              </a:rPr>
              <a:t>Feeling </a:t>
            </a:r>
            <a:r>
              <a:rPr lang="en-US" sz="3200" spc="25" dirty="0" smtClean="0">
                <a:latin typeface="Calibri"/>
                <a:cs typeface="Calibri"/>
              </a:rPr>
              <a:t>of </a:t>
            </a:r>
            <a:r>
              <a:rPr lang="en-US" sz="3200" spc="-25" dirty="0" smtClean="0">
                <a:latin typeface="Calibri"/>
                <a:cs typeface="Calibri"/>
              </a:rPr>
              <a:t>fullness </a:t>
            </a:r>
            <a:r>
              <a:rPr lang="en-US" sz="3200" spc="-10" dirty="0" smtClean="0">
                <a:latin typeface="Calibri"/>
                <a:cs typeface="Calibri"/>
              </a:rPr>
              <a:t>in </a:t>
            </a:r>
            <a:r>
              <a:rPr lang="en-US" sz="3200" spc="-15" dirty="0" smtClean="0">
                <a:latin typeface="Calibri"/>
                <a:cs typeface="Calibri"/>
              </a:rPr>
              <a:t>the </a:t>
            </a:r>
            <a:r>
              <a:rPr lang="en-US" sz="3200" spc="-10" dirty="0" smtClean="0">
                <a:latin typeface="Calibri"/>
                <a:cs typeface="Calibri"/>
              </a:rPr>
              <a:t>head. </a:t>
            </a:r>
          </a:p>
          <a:p>
            <a:pPr marL="469900" marR="5080" indent="-457200">
              <a:lnSpc>
                <a:spcPts val="2700"/>
              </a:lnSpc>
              <a:spcBef>
                <a:spcPts val="969"/>
              </a:spcBef>
              <a:buFont typeface="Arial" panose="020B0604020202020204" pitchFamily="34" charset="0"/>
              <a:buChar char="•"/>
            </a:pPr>
            <a:r>
              <a:rPr lang="en-US" sz="3200" spc="-10" dirty="0" smtClean="0">
                <a:latin typeface="Calibri"/>
                <a:cs typeface="Calibri"/>
              </a:rPr>
              <a:t>Cerebrovascular vasodilation  </a:t>
            </a:r>
            <a:r>
              <a:rPr lang="en-US" sz="3200" spc="5" dirty="0" smtClean="0">
                <a:latin typeface="Calibri"/>
                <a:cs typeface="Calibri"/>
              </a:rPr>
              <a:t>and </a:t>
            </a:r>
            <a:r>
              <a:rPr lang="en-US" sz="3200" spc="-5" dirty="0" smtClean="0">
                <a:latin typeface="Calibri"/>
                <a:cs typeface="Calibri"/>
              </a:rPr>
              <a:t>increased cerebral </a:t>
            </a:r>
            <a:r>
              <a:rPr lang="en-US" sz="3200" spc="10" dirty="0" smtClean="0">
                <a:latin typeface="Calibri"/>
                <a:cs typeface="Calibri"/>
              </a:rPr>
              <a:t>blood </a:t>
            </a:r>
            <a:r>
              <a:rPr lang="en-US" sz="3200" spc="-40" dirty="0" smtClean="0">
                <a:latin typeface="Calibri"/>
                <a:cs typeface="Calibri"/>
              </a:rPr>
              <a:t>flow, </a:t>
            </a:r>
          </a:p>
          <a:p>
            <a:pPr marL="469900" marR="5080" indent="-457200">
              <a:lnSpc>
                <a:spcPts val="2700"/>
              </a:lnSpc>
              <a:spcBef>
                <a:spcPts val="969"/>
              </a:spcBef>
              <a:buFont typeface="Arial" panose="020B0604020202020204" pitchFamily="34" charset="0"/>
              <a:buChar char="•"/>
            </a:pPr>
            <a:r>
              <a:rPr lang="en-US" sz="3200" spc="-5" dirty="0" smtClean="0">
                <a:latin typeface="Calibri"/>
                <a:cs typeface="Calibri"/>
              </a:rPr>
              <a:t>Increased </a:t>
            </a:r>
            <a:r>
              <a:rPr lang="en-US" sz="3200" spc="-90" dirty="0" smtClean="0">
                <a:latin typeface="Calibri"/>
                <a:cs typeface="Calibri"/>
              </a:rPr>
              <a:t>intracranial pressure (</a:t>
            </a:r>
            <a:r>
              <a:rPr lang="en-US" sz="3200" spc="-90" dirty="0" err="1" smtClean="0">
                <a:latin typeface="Calibri"/>
                <a:cs typeface="Calibri"/>
              </a:rPr>
              <a:t>icp</a:t>
            </a:r>
            <a:r>
              <a:rPr lang="en-US" sz="3200" spc="-90" dirty="0" smtClean="0">
                <a:latin typeface="Calibri"/>
                <a:cs typeface="Calibri"/>
              </a:rPr>
              <a:t>)</a:t>
            </a:r>
            <a:endParaRPr lang="en-US" sz="3200" dirty="0">
              <a:latin typeface="Calibri"/>
              <a:cs typeface="Calibri"/>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304800"/>
            <a:ext cx="11197590" cy="5724644"/>
          </a:xfrm>
        </p:spPr>
        <p:txBody>
          <a:bodyPr/>
          <a:lstStyle/>
          <a:p>
            <a:pPr marL="12700">
              <a:lnSpc>
                <a:spcPct val="100000"/>
              </a:lnSpc>
              <a:spcBef>
                <a:spcPts val="405"/>
              </a:spcBef>
            </a:pPr>
            <a:r>
              <a:rPr lang="en-US" sz="3200" b="1" spc="15" dirty="0" smtClean="0"/>
              <a:t>Management</a:t>
            </a:r>
          </a:p>
          <a:p>
            <a:pPr marL="469900" indent="-457200">
              <a:lnSpc>
                <a:spcPct val="100000"/>
              </a:lnSpc>
              <a:spcBef>
                <a:spcPts val="405"/>
              </a:spcBef>
              <a:buFont typeface="Arial" panose="020B0604020202020204" pitchFamily="34" charset="0"/>
              <a:buChar char="•"/>
            </a:pPr>
            <a:endParaRPr lang="en-US" sz="3200" dirty="0"/>
          </a:p>
          <a:p>
            <a:pPr marL="469900" indent="-457200">
              <a:lnSpc>
                <a:spcPct val="100000"/>
              </a:lnSpc>
              <a:spcBef>
                <a:spcPts val="380"/>
              </a:spcBef>
              <a:buFont typeface="Arial" panose="020B0604020202020204" pitchFamily="34" charset="0"/>
              <a:buChar char="•"/>
            </a:pPr>
            <a:r>
              <a:rPr lang="en-US" sz="3200" spc="10" dirty="0"/>
              <a:t>Blood </a:t>
            </a:r>
            <a:r>
              <a:rPr lang="en-US" sz="3200" spc="-20" dirty="0"/>
              <a:t>gas</a:t>
            </a:r>
            <a:r>
              <a:rPr lang="en-US" sz="3200" spc="85" dirty="0"/>
              <a:t> </a:t>
            </a:r>
            <a:r>
              <a:rPr lang="en-US" sz="3200" spc="-5" dirty="0" smtClean="0"/>
              <a:t>analysis</a:t>
            </a:r>
            <a:endParaRPr lang="en-US" sz="3200" dirty="0" smtClean="0"/>
          </a:p>
          <a:p>
            <a:pPr marL="469900" indent="-457200">
              <a:lnSpc>
                <a:spcPct val="100000"/>
              </a:lnSpc>
              <a:spcBef>
                <a:spcPts val="380"/>
              </a:spcBef>
              <a:buFont typeface="Arial" panose="020B0604020202020204" pitchFamily="34" charset="0"/>
              <a:buChar char="•"/>
            </a:pPr>
            <a:r>
              <a:rPr lang="en-US" sz="3200" spc="5" dirty="0" smtClean="0"/>
              <a:t>Improve</a:t>
            </a:r>
            <a:r>
              <a:rPr lang="en-US" sz="3200" spc="25" dirty="0" smtClean="0"/>
              <a:t> </a:t>
            </a:r>
            <a:r>
              <a:rPr lang="en-US" sz="3200" spc="-10" dirty="0"/>
              <a:t>ventilation</a:t>
            </a:r>
            <a:r>
              <a:rPr lang="en-US" sz="3200" spc="180" dirty="0"/>
              <a:t> </a:t>
            </a:r>
            <a:r>
              <a:rPr lang="en-US" sz="3200" spc="-5" dirty="0" smtClean="0"/>
              <a:t>by </a:t>
            </a:r>
            <a:r>
              <a:rPr lang="en-US" sz="3200" spc="-10" dirty="0" smtClean="0"/>
              <a:t>positioning </a:t>
            </a:r>
            <a:r>
              <a:rPr lang="en-US" sz="3200" spc="25" dirty="0"/>
              <a:t>or </a:t>
            </a:r>
            <a:r>
              <a:rPr lang="en-US" sz="3200" spc="10" dirty="0"/>
              <a:t>removal </a:t>
            </a:r>
            <a:r>
              <a:rPr lang="en-US" sz="3200" spc="25" dirty="0"/>
              <a:t>of </a:t>
            </a:r>
            <a:r>
              <a:rPr lang="en-US" sz="3200" spc="-10" dirty="0"/>
              <a:t>obstructing </a:t>
            </a:r>
            <a:r>
              <a:rPr lang="en-US" sz="3200" spc="-40" dirty="0"/>
              <a:t>body, </a:t>
            </a:r>
            <a:r>
              <a:rPr lang="en-US" sz="3200" spc="-10" dirty="0"/>
              <a:t>put </a:t>
            </a:r>
            <a:r>
              <a:rPr lang="en-US" sz="3200" spc="-5" dirty="0" err="1"/>
              <a:t>pt</a:t>
            </a:r>
            <a:r>
              <a:rPr lang="en-US" sz="3200" spc="-5" dirty="0"/>
              <a:t>  </a:t>
            </a:r>
            <a:r>
              <a:rPr lang="en-US" sz="3200" spc="30" dirty="0"/>
              <a:t>on </a:t>
            </a:r>
            <a:r>
              <a:rPr lang="en-US" sz="3200" spc="30" dirty="0" smtClean="0"/>
              <a:t>mechanical </a:t>
            </a:r>
            <a:r>
              <a:rPr lang="en-US" sz="3200" spc="-5" dirty="0" smtClean="0"/>
              <a:t>ventilator </a:t>
            </a:r>
            <a:r>
              <a:rPr lang="en-US" sz="3200" spc="-15" dirty="0"/>
              <a:t>if </a:t>
            </a:r>
            <a:r>
              <a:rPr lang="en-US" sz="3200" spc="5" dirty="0"/>
              <a:t>very </a:t>
            </a:r>
            <a:r>
              <a:rPr lang="en-US" sz="3200" spc="-5" dirty="0" smtClean="0"/>
              <a:t>severe. </a:t>
            </a:r>
            <a:r>
              <a:rPr lang="en-US" sz="3200" spc="-10" dirty="0" smtClean="0"/>
              <a:t>Otherwise </a:t>
            </a:r>
            <a:r>
              <a:rPr lang="en-US" sz="3200" spc="-5" dirty="0" smtClean="0"/>
              <a:t>administer oxygen via mask</a:t>
            </a:r>
            <a:endParaRPr lang="en-US" sz="3200" dirty="0" smtClean="0"/>
          </a:p>
          <a:p>
            <a:pPr marL="469900" indent="-457200">
              <a:lnSpc>
                <a:spcPct val="100000"/>
              </a:lnSpc>
              <a:spcBef>
                <a:spcPts val="380"/>
              </a:spcBef>
              <a:buFont typeface="Arial" panose="020B0604020202020204" pitchFamily="34" charset="0"/>
              <a:buChar char="•"/>
            </a:pPr>
            <a:r>
              <a:rPr lang="en-US" sz="3200" spc="-5" dirty="0" smtClean="0"/>
              <a:t>Give </a:t>
            </a:r>
            <a:r>
              <a:rPr lang="en-US" sz="3200" dirty="0"/>
              <a:t>medications </a:t>
            </a:r>
            <a:r>
              <a:rPr lang="en-US" sz="3200" spc="-5" dirty="0"/>
              <a:t>which </a:t>
            </a:r>
            <a:r>
              <a:rPr lang="en-US" sz="3200" spc="5" dirty="0"/>
              <a:t>could </a:t>
            </a:r>
            <a:r>
              <a:rPr lang="en-US" sz="3200" spc="-5" dirty="0" smtClean="0"/>
              <a:t>address </a:t>
            </a:r>
            <a:r>
              <a:rPr lang="en-US" sz="3200" spc="-15" dirty="0"/>
              <a:t>the </a:t>
            </a:r>
            <a:r>
              <a:rPr lang="en-US" sz="3200" dirty="0"/>
              <a:t>cause </a:t>
            </a:r>
            <a:r>
              <a:rPr lang="en-US" sz="3200" spc="-15" dirty="0" err="1" smtClean="0"/>
              <a:t>e.g</a:t>
            </a:r>
            <a:r>
              <a:rPr lang="en-US" sz="3200" spc="-15" dirty="0" smtClean="0"/>
              <a:t> </a:t>
            </a:r>
            <a:r>
              <a:rPr lang="en-US" sz="3200" spc="-10" dirty="0"/>
              <a:t>antibiotics, </a:t>
            </a:r>
            <a:r>
              <a:rPr lang="en-US" sz="3200" spc="-5" dirty="0" smtClean="0"/>
              <a:t>bronchodilator</a:t>
            </a:r>
            <a:r>
              <a:rPr lang="en-US" sz="3200" spc="90" dirty="0" smtClean="0"/>
              <a:t> </a:t>
            </a:r>
            <a:r>
              <a:rPr lang="en-US" sz="3200" spc="-5" dirty="0" smtClean="0"/>
              <a:t>etc.</a:t>
            </a:r>
            <a:endParaRPr lang="en-US" sz="3200" dirty="0" smtClean="0"/>
          </a:p>
          <a:p>
            <a:pPr marL="469900" indent="-457200">
              <a:lnSpc>
                <a:spcPct val="100000"/>
              </a:lnSpc>
              <a:spcBef>
                <a:spcPts val="380"/>
              </a:spcBef>
              <a:buFont typeface="Arial" panose="020B0604020202020204" pitchFamily="34" charset="0"/>
              <a:buChar char="•"/>
            </a:pPr>
            <a:r>
              <a:rPr lang="en-US" sz="3200" spc="-5" dirty="0" smtClean="0"/>
              <a:t>Give</a:t>
            </a:r>
            <a:r>
              <a:rPr lang="en-US" sz="3200" spc="10" dirty="0" smtClean="0"/>
              <a:t> </a:t>
            </a:r>
            <a:r>
              <a:rPr lang="en-US" sz="3200" spc="-20" dirty="0" smtClean="0"/>
              <a:t>fluids</a:t>
            </a:r>
            <a:endParaRPr lang="en-US" sz="3200" dirty="0" smtClean="0"/>
          </a:p>
          <a:p>
            <a:pPr marL="469900" indent="-457200">
              <a:lnSpc>
                <a:spcPct val="100000"/>
              </a:lnSpc>
              <a:spcBef>
                <a:spcPts val="380"/>
              </a:spcBef>
              <a:buFont typeface="Arial" panose="020B0604020202020204" pitchFamily="34" charset="0"/>
              <a:buChar char="•"/>
            </a:pPr>
            <a:r>
              <a:rPr lang="en-US" sz="3200" spc="10" dirty="0" smtClean="0"/>
              <a:t>Monitor </a:t>
            </a:r>
            <a:r>
              <a:rPr lang="en-US" sz="3200" spc="30" dirty="0"/>
              <a:t>on</a:t>
            </a:r>
            <a:r>
              <a:rPr lang="en-US" sz="3200" spc="55" dirty="0"/>
              <a:t> </a:t>
            </a:r>
            <a:r>
              <a:rPr lang="en-US" sz="3200" spc="15" dirty="0"/>
              <a:t>ECG</a:t>
            </a:r>
            <a:endParaRPr lang="en-US" sz="3200" dirty="0"/>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290859021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304800"/>
            <a:ext cx="11181080" cy="5025094"/>
          </a:xfrm>
          <a:prstGeom prst="rect">
            <a:avLst/>
          </a:prstGeom>
        </p:spPr>
        <p:txBody>
          <a:bodyPr vert="horz" wrap="square" lIns="0" tIns="108585" rIns="0" bIns="0" rtlCol="0">
            <a:spAutoFit/>
          </a:bodyPr>
          <a:lstStyle/>
          <a:p>
            <a:pPr marL="12700">
              <a:lnSpc>
                <a:spcPct val="100000"/>
              </a:lnSpc>
              <a:spcBef>
                <a:spcPts val="855"/>
              </a:spcBef>
            </a:pPr>
            <a:r>
              <a:rPr lang="en-US" sz="3200" b="1" u="sng" spc="-5" dirty="0" smtClean="0">
                <a:latin typeface="Calibri"/>
                <a:cs typeface="Calibri"/>
              </a:rPr>
              <a:t>d)   </a:t>
            </a:r>
            <a:r>
              <a:rPr sz="3200" b="1" u="sng" spc="-5" dirty="0" smtClean="0">
                <a:latin typeface="Calibri"/>
                <a:cs typeface="Calibri"/>
              </a:rPr>
              <a:t>Respiratory</a:t>
            </a:r>
            <a:r>
              <a:rPr sz="3200" b="1" u="sng" spc="65" dirty="0" smtClean="0">
                <a:latin typeface="Calibri"/>
                <a:cs typeface="Calibri"/>
              </a:rPr>
              <a:t> </a:t>
            </a:r>
            <a:r>
              <a:rPr sz="3200" b="1" u="sng" spc="5" dirty="0">
                <a:latin typeface="Calibri"/>
                <a:cs typeface="Calibri"/>
              </a:rPr>
              <a:t>alkalosis</a:t>
            </a:r>
            <a:endParaRPr sz="3200" u="sng" dirty="0">
              <a:latin typeface="Calibri"/>
              <a:cs typeface="Calibri"/>
            </a:endParaRPr>
          </a:p>
          <a:p>
            <a:pPr marL="12700" marR="5080">
              <a:lnSpc>
                <a:spcPts val="3000"/>
              </a:lnSpc>
              <a:spcBef>
                <a:spcPts val="1105"/>
              </a:spcBef>
            </a:pPr>
            <a:r>
              <a:rPr sz="3200" spc="15" dirty="0">
                <a:latin typeface="Calibri"/>
                <a:cs typeface="Calibri"/>
              </a:rPr>
              <a:t>A </a:t>
            </a:r>
            <a:r>
              <a:rPr sz="3200" spc="-10" dirty="0">
                <a:latin typeface="Calibri"/>
                <a:cs typeface="Calibri"/>
              </a:rPr>
              <a:t>state </a:t>
            </a:r>
            <a:r>
              <a:rPr sz="3200" spc="-15" dirty="0">
                <a:latin typeface="Calibri"/>
                <a:cs typeface="Calibri"/>
              </a:rPr>
              <a:t>when the </a:t>
            </a:r>
            <a:r>
              <a:rPr sz="3200" dirty="0">
                <a:latin typeface="Calibri"/>
                <a:cs typeface="Calibri"/>
              </a:rPr>
              <a:t>arterial </a:t>
            </a:r>
            <a:r>
              <a:rPr sz="3200" spc="-5" dirty="0">
                <a:latin typeface="Calibri"/>
                <a:cs typeface="Calibri"/>
              </a:rPr>
              <a:t>pH </a:t>
            </a:r>
            <a:r>
              <a:rPr sz="3200" spc="-15" dirty="0">
                <a:latin typeface="Calibri"/>
                <a:cs typeface="Calibri"/>
              </a:rPr>
              <a:t>is </a:t>
            </a:r>
            <a:r>
              <a:rPr sz="3200" spc="-10" dirty="0">
                <a:latin typeface="Calibri"/>
                <a:cs typeface="Calibri"/>
              </a:rPr>
              <a:t>greater </a:t>
            </a:r>
            <a:r>
              <a:rPr sz="3200" spc="-5" dirty="0">
                <a:latin typeface="Calibri"/>
                <a:cs typeface="Calibri"/>
              </a:rPr>
              <a:t>than </a:t>
            </a:r>
            <a:r>
              <a:rPr sz="3200" spc="5" dirty="0" smtClean="0">
                <a:latin typeface="Calibri"/>
                <a:cs typeface="Calibri"/>
              </a:rPr>
              <a:t>7.45</a:t>
            </a:r>
            <a:r>
              <a:rPr sz="3200" spc="-5" dirty="0" smtClean="0">
                <a:latin typeface="Calibri"/>
                <a:cs typeface="Calibri"/>
              </a:rPr>
              <a:t>. </a:t>
            </a:r>
            <a:endParaRPr lang="en-US" sz="3200" spc="-5" dirty="0" smtClean="0">
              <a:latin typeface="Calibri"/>
              <a:cs typeface="Calibri"/>
            </a:endParaRPr>
          </a:p>
          <a:p>
            <a:pPr marL="12700" marR="5080">
              <a:lnSpc>
                <a:spcPts val="3000"/>
              </a:lnSpc>
              <a:spcBef>
                <a:spcPts val="1105"/>
              </a:spcBef>
            </a:pPr>
            <a:endParaRPr lang="en-US" sz="3200" b="1" spc="-5" dirty="0">
              <a:latin typeface="Calibri"/>
              <a:cs typeface="Calibri"/>
            </a:endParaRPr>
          </a:p>
          <a:p>
            <a:pPr marL="12700" marR="5080">
              <a:lnSpc>
                <a:spcPts val="3000"/>
              </a:lnSpc>
              <a:spcBef>
                <a:spcPts val="1105"/>
              </a:spcBef>
            </a:pPr>
            <a:r>
              <a:rPr lang="en-US" sz="3200" b="1" spc="5" dirty="0" smtClean="0">
                <a:latin typeface="Calibri"/>
                <a:cs typeface="Calibri"/>
              </a:rPr>
              <a:t>C</a:t>
            </a:r>
            <a:r>
              <a:rPr sz="3200" b="1" spc="5" dirty="0" smtClean="0">
                <a:latin typeface="Calibri"/>
                <a:cs typeface="Calibri"/>
              </a:rPr>
              <a:t>auses</a:t>
            </a:r>
            <a:endParaRPr sz="3200" dirty="0">
              <a:latin typeface="Calibri"/>
              <a:cs typeface="Calibri"/>
            </a:endParaRPr>
          </a:p>
          <a:p>
            <a:pPr marL="469900" indent="-457200">
              <a:lnSpc>
                <a:spcPct val="100000"/>
              </a:lnSpc>
              <a:spcBef>
                <a:spcPts val="755"/>
              </a:spcBef>
              <a:buFont typeface="Arial" panose="020B0604020202020204" pitchFamily="34" charset="0"/>
              <a:buChar char="•"/>
            </a:pPr>
            <a:r>
              <a:rPr lang="en-US" sz="3200" spc="5" dirty="0" smtClean="0">
                <a:latin typeface="Calibri"/>
                <a:cs typeface="Calibri"/>
              </a:rPr>
              <a:t>Extreme </a:t>
            </a:r>
            <a:r>
              <a:rPr lang="en-US" sz="3200" spc="-30" dirty="0" smtClean="0">
                <a:latin typeface="Calibri"/>
                <a:cs typeface="Calibri"/>
              </a:rPr>
              <a:t>anxiety, </a:t>
            </a:r>
          </a:p>
          <a:p>
            <a:pPr marL="469900" indent="-457200">
              <a:lnSpc>
                <a:spcPct val="100000"/>
              </a:lnSpc>
              <a:spcBef>
                <a:spcPts val="755"/>
              </a:spcBef>
              <a:buFont typeface="Arial" panose="020B0604020202020204" pitchFamily="34" charset="0"/>
              <a:buChar char="•"/>
            </a:pPr>
            <a:r>
              <a:rPr lang="en-US" sz="3200" spc="-15" dirty="0" smtClean="0">
                <a:latin typeface="Calibri"/>
                <a:cs typeface="Calibri"/>
              </a:rPr>
              <a:t>Hypoxemia, </a:t>
            </a:r>
          </a:p>
          <a:p>
            <a:pPr marL="469900" indent="-457200">
              <a:lnSpc>
                <a:spcPct val="100000"/>
              </a:lnSpc>
              <a:spcBef>
                <a:spcPts val="755"/>
              </a:spcBef>
              <a:buFont typeface="Arial" panose="020B0604020202020204" pitchFamily="34" charset="0"/>
              <a:buChar char="•"/>
            </a:pPr>
            <a:r>
              <a:rPr lang="en-US" sz="3200" spc="-15" dirty="0" smtClean="0">
                <a:latin typeface="Calibri"/>
                <a:cs typeface="Calibri"/>
              </a:rPr>
              <a:t>The </a:t>
            </a:r>
            <a:r>
              <a:rPr lang="en-US" sz="3200" dirty="0" smtClean="0">
                <a:latin typeface="Calibri"/>
                <a:cs typeface="Calibri"/>
              </a:rPr>
              <a:t>early </a:t>
            </a:r>
            <a:r>
              <a:rPr lang="en-US" sz="3200" spc="-10" dirty="0" smtClean="0">
                <a:latin typeface="Calibri"/>
                <a:cs typeface="Calibri"/>
              </a:rPr>
              <a:t>phase </a:t>
            </a:r>
            <a:r>
              <a:rPr lang="en-US" sz="3200" spc="25" dirty="0" smtClean="0">
                <a:latin typeface="Calibri"/>
                <a:cs typeface="Calibri"/>
              </a:rPr>
              <a:t>of </a:t>
            </a:r>
            <a:r>
              <a:rPr lang="en-US" sz="3200" spc="-5" dirty="0" smtClean="0">
                <a:latin typeface="Calibri"/>
                <a:cs typeface="Calibri"/>
              </a:rPr>
              <a:t>salicylate</a:t>
            </a:r>
            <a:r>
              <a:rPr lang="en-US" sz="3200" spc="-340" dirty="0" smtClean="0">
                <a:latin typeface="Calibri"/>
                <a:cs typeface="Calibri"/>
              </a:rPr>
              <a:t> </a:t>
            </a:r>
            <a:r>
              <a:rPr lang="en-US" sz="3200" spc="-10" dirty="0" smtClean="0">
                <a:latin typeface="Calibri"/>
                <a:cs typeface="Calibri"/>
              </a:rPr>
              <a:t>intoxication,</a:t>
            </a:r>
            <a:endParaRPr lang="en-US" sz="3200" dirty="0" smtClean="0">
              <a:latin typeface="Calibri"/>
              <a:cs typeface="Calibri"/>
            </a:endParaRPr>
          </a:p>
          <a:p>
            <a:pPr marL="469900" marR="1214755" indent="-457200">
              <a:lnSpc>
                <a:spcPts val="3080"/>
              </a:lnSpc>
              <a:spcBef>
                <a:spcPts val="965"/>
              </a:spcBef>
              <a:buFont typeface="Arial" panose="020B0604020202020204" pitchFamily="34" charset="0"/>
              <a:buChar char="•"/>
              <a:tabLst>
                <a:tab pos="8286115" algn="l"/>
              </a:tabLst>
            </a:pPr>
            <a:r>
              <a:rPr lang="en-US" sz="3200" spc="-15" dirty="0" smtClean="0">
                <a:latin typeface="Calibri"/>
                <a:cs typeface="Calibri"/>
              </a:rPr>
              <a:t>Gram-negative </a:t>
            </a:r>
            <a:r>
              <a:rPr lang="en-US" sz="3200" spc="5" dirty="0" smtClean="0">
                <a:latin typeface="Calibri"/>
                <a:cs typeface="Calibri"/>
              </a:rPr>
              <a:t>bacteremia, </a:t>
            </a:r>
          </a:p>
          <a:p>
            <a:pPr marL="469900" marR="1214755" indent="-457200">
              <a:lnSpc>
                <a:spcPts val="3080"/>
              </a:lnSpc>
              <a:spcBef>
                <a:spcPts val="965"/>
              </a:spcBef>
              <a:buFont typeface="Arial" panose="020B0604020202020204" pitchFamily="34" charset="0"/>
              <a:buChar char="•"/>
              <a:tabLst>
                <a:tab pos="8286115" algn="l"/>
              </a:tabLst>
            </a:pPr>
            <a:r>
              <a:rPr lang="en-US" sz="3200" spc="15" dirty="0" smtClean="0">
                <a:latin typeface="Calibri"/>
                <a:cs typeface="Calibri"/>
              </a:rPr>
              <a:t>Poor </a:t>
            </a:r>
            <a:r>
              <a:rPr lang="en-US" sz="3200" spc="-35" dirty="0" smtClean="0">
                <a:latin typeface="Calibri"/>
                <a:cs typeface="Calibri"/>
              </a:rPr>
              <a:t>setting  </a:t>
            </a:r>
            <a:r>
              <a:rPr lang="en-US" sz="3200" spc="25" dirty="0" smtClean="0">
                <a:latin typeface="Calibri"/>
                <a:cs typeface="Calibri"/>
              </a:rPr>
              <a:t>of</a:t>
            </a:r>
            <a:r>
              <a:rPr lang="en-US" sz="3200" spc="135" dirty="0" smtClean="0">
                <a:latin typeface="Calibri"/>
                <a:cs typeface="Calibri"/>
              </a:rPr>
              <a:t> </a:t>
            </a:r>
            <a:r>
              <a:rPr lang="en-US" sz="3200" spc="-5" dirty="0" smtClean="0">
                <a:latin typeface="Calibri"/>
                <a:cs typeface="Calibri"/>
              </a:rPr>
              <a:t>mechanical ventilator</a:t>
            </a:r>
            <a:r>
              <a:rPr lang="en-US" sz="3200" spc="110" dirty="0" smtClean="0">
                <a:latin typeface="Calibri"/>
                <a:cs typeface="Calibri"/>
              </a:rPr>
              <a:t> </a:t>
            </a:r>
            <a:r>
              <a:rPr lang="en-US" sz="3200" spc="5" dirty="0" smtClean="0">
                <a:latin typeface="Calibri"/>
                <a:cs typeface="Calibri"/>
              </a:rPr>
              <a:t>machine</a:t>
            </a:r>
            <a:endParaRPr lang="en-US" sz="3200" dirty="0">
              <a:latin typeface="Calibri"/>
              <a:cs typeface="Calibri"/>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457200"/>
            <a:ext cx="11197590" cy="4228722"/>
          </a:xfrm>
        </p:spPr>
        <p:txBody>
          <a:bodyPr/>
          <a:lstStyle/>
          <a:p>
            <a:pPr marL="12700">
              <a:lnSpc>
                <a:spcPct val="100000"/>
              </a:lnSpc>
              <a:spcBef>
                <a:spcPts val="615"/>
              </a:spcBef>
            </a:pPr>
            <a:r>
              <a:rPr lang="en-US" sz="3200" b="1" spc="5" dirty="0" smtClean="0"/>
              <a:t>Signs and</a:t>
            </a:r>
            <a:r>
              <a:rPr lang="en-US" sz="3200" b="1" spc="105" dirty="0" smtClean="0"/>
              <a:t> </a:t>
            </a:r>
            <a:r>
              <a:rPr lang="en-US" sz="3200" b="1" spc="10" dirty="0" smtClean="0"/>
              <a:t>symptoms</a:t>
            </a:r>
          </a:p>
          <a:p>
            <a:pPr marL="12700">
              <a:lnSpc>
                <a:spcPct val="100000"/>
              </a:lnSpc>
              <a:spcBef>
                <a:spcPts val="615"/>
              </a:spcBef>
            </a:pPr>
            <a:endParaRPr lang="en-US" sz="3200" dirty="0" smtClean="0"/>
          </a:p>
          <a:p>
            <a:pPr marL="240665" marR="511809" indent="-228600">
              <a:lnSpc>
                <a:spcPts val="3010"/>
              </a:lnSpc>
              <a:spcBef>
                <a:spcPts val="1100"/>
              </a:spcBef>
              <a:buFont typeface="Arial"/>
              <a:buChar char="•"/>
              <a:tabLst>
                <a:tab pos="241300" algn="l"/>
                <a:tab pos="9979660" algn="l"/>
              </a:tabLst>
            </a:pPr>
            <a:r>
              <a:rPr lang="en-US" sz="3200" spc="-5" dirty="0" smtClean="0"/>
              <a:t>Lightheadedness - decreased </a:t>
            </a:r>
            <a:r>
              <a:rPr lang="en-US" sz="3200" spc="-10" dirty="0" smtClean="0"/>
              <a:t>cerebral </a:t>
            </a:r>
            <a:r>
              <a:rPr lang="en-US" sz="3200" spc="5" dirty="0" smtClean="0"/>
              <a:t>blood </a:t>
            </a:r>
            <a:r>
              <a:rPr lang="en-US" sz="3200" spc="-50" dirty="0" smtClean="0"/>
              <a:t>flow, </a:t>
            </a:r>
          </a:p>
          <a:p>
            <a:pPr marL="240665" marR="511809" indent="-228600">
              <a:lnSpc>
                <a:spcPts val="3010"/>
              </a:lnSpc>
              <a:spcBef>
                <a:spcPts val="1100"/>
              </a:spcBef>
              <a:buFont typeface="Arial"/>
              <a:buChar char="•"/>
              <a:tabLst>
                <a:tab pos="241300" algn="l"/>
                <a:tab pos="9979660" algn="l"/>
              </a:tabLst>
            </a:pPr>
            <a:r>
              <a:rPr lang="en-US" sz="3200" spc="-20" dirty="0" smtClean="0"/>
              <a:t>Inability </a:t>
            </a:r>
            <a:r>
              <a:rPr lang="en-US" sz="3200" spc="-10" dirty="0" smtClean="0"/>
              <a:t>to </a:t>
            </a:r>
            <a:r>
              <a:rPr lang="en-US" sz="3200" spc="-5" dirty="0" smtClean="0"/>
              <a:t>concentrate,  </a:t>
            </a:r>
          </a:p>
          <a:p>
            <a:pPr marL="240665" marR="511809" indent="-228600">
              <a:lnSpc>
                <a:spcPts val="3010"/>
              </a:lnSpc>
              <a:spcBef>
                <a:spcPts val="1100"/>
              </a:spcBef>
              <a:buFont typeface="Arial"/>
              <a:buChar char="•"/>
              <a:tabLst>
                <a:tab pos="241300" algn="l"/>
                <a:tab pos="9979660" algn="l"/>
              </a:tabLst>
            </a:pPr>
            <a:r>
              <a:rPr lang="en-US" sz="3200" spc="-10" dirty="0" smtClean="0"/>
              <a:t>Numbness  </a:t>
            </a:r>
            <a:r>
              <a:rPr lang="en-US" sz="3200" spc="5" dirty="0" smtClean="0"/>
              <a:t>and </a:t>
            </a:r>
            <a:r>
              <a:rPr lang="en-US" sz="3200" spc="-20" dirty="0" smtClean="0"/>
              <a:t>tingling  </a:t>
            </a:r>
            <a:r>
              <a:rPr lang="en-US" sz="3200" spc="-5" dirty="0" smtClean="0"/>
              <a:t>from </a:t>
            </a:r>
            <a:r>
              <a:rPr lang="en-US" sz="3200" dirty="0" smtClean="0"/>
              <a:t>decreased </a:t>
            </a:r>
            <a:r>
              <a:rPr lang="en-US" sz="3200" spc="5" dirty="0" smtClean="0"/>
              <a:t>calcium</a:t>
            </a:r>
            <a:r>
              <a:rPr lang="en-US" sz="3200" spc="-155" dirty="0" smtClean="0"/>
              <a:t> </a:t>
            </a:r>
            <a:r>
              <a:rPr lang="en-US" sz="3200" spc="-5" dirty="0" smtClean="0"/>
              <a:t>ionization,</a:t>
            </a:r>
            <a:r>
              <a:rPr lang="en-US" sz="3200" spc="190" dirty="0" smtClean="0"/>
              <a:t> </a:t>
            </a:r>
          </a:p>
          <a:p>
            <a:pPr marL="240665" marR="511809" indent="-228600">
              <a:lnSpc>
                <a:spcPts val="3010"/>
              </a:lnSpc>
              <a:spcBef>
                <a:spcPts val="1100"/>
              </a:spcBef>
              <a:buFont typeface="Arial"/>
              <a:buChar char="•"/>
              <a:tabLst>
                <a:tab pos="241300" algn="l"/>
                <a:tab pos="9979660" algn="l"/>
              </a:tabLst>
            </a:pPr>
            <a:r>
              <a:rPr lang="en-US" sz="3200" spc="-20" dirty="0" smtClean="0"/>
              <a:t>Tinnitus,	</a:t>
            </a:r>
          </a:p>
          <a:p>
            <a:pPr marL="240665" marR="511809" indent="-228600">
              <a:lnSpc>
                <a:spcPts val="3010"/>
              </a:lnSpc>
              <a:spcBef>
                <a:spcPts val="1100"/>
              </a:spcBef>
              <a:buFont typeface="Arial"/>
              <a:buChar char="•"/>
              <a:tabLst>
                <a:tab pos="241300" algn="l"/>
                <a:tab pos="9979660" algn="l"/>
              </a:tabLst>
            </a:pPr>
            <a:r>
              <a:rPr lang="en-US" sz="3200" spc="-5" dirty="0" smtClean="0"/>
              <a:t>Loss</a:t>
            </a:r>
            <a:r>
              <a:rPr lang="en-US" sz="3200" spc="105" dirty="0" smtClean="0"/>
              <a:t> </a:t>
            </a:r>
            <a:r>
              <a:rPr lang="en-US" sz="3200" spc="25" dirty="0" smtClean="0"/>
              <a:t>of</a:t>
            </a:r>
            <a:r>
              <a:rPr lang="en-US" sz="3200" spc="-35" dirty="0" smtClean="0"/>
              <a:t> </a:t>
            </a:r>
            <a:r>
              <a:rPr lang="en-US" sz="3200" spc="-5" dirty="0" smtClean="0"/>
              <a:t>consciousness,</a:t>
            </a:r>
          </a:p>
          <a:p>
            <a:pPr marL="240665" marR="511809" indent="-228600">
              <a:lnSpc>
                <a:spcPts val="3010"/>
              </a:lnSpc>
              <a:spcBef>
                <a:spcPts val="1100"/>
              </a:spcBef>
              <a:buFont typeface="Arial"/>
              <a:buChar char="•"/>
              <a:tabLst>
                <a:tab pos="241300" algn="l"/>
                <a:tab pos="9979660" algn="l"/>
              </a:tabLst>
            </a:pPr>
            <a:r>
              <a:rPr lang="en-US" sz="3200" spc="-5" dirty="0" smtClean="0"/>
              <a:t>	Tachycardia</a:t>
            </a:r>
            <a:endParaRPr lang="en-US" sz="3200" dirty="0"/>
          </a:p>
        </p:txBody>
      </p:sp>
    </p:spTree>
    <p:extLst>
      <p:ext uri="{BB962C8B-B14F-4D97-AF65-F5344CB8AC3E}">
        <p14:creationId xmlns:p14="http://schemas.microsoft.com/office/powerpoint/2010/main" val="254250528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52107" y="667511"/>
            <a:ext cx="9223375" cy="3617593"/>
          </a:xfrm>
          <a:prstGeom prst="rect">
            <a:avLst/>
          </a:prstGeom>
        </p:spPr>
        <p:txBody>
          <a:bodyPr vert="horz" wrap="square" lIns="0" tIns="107950" rIns="0" bIns="0" rtlCol="0">
            <a:spAutoFit/>
          </a:bodyPr>
          <a:lstStyle/>
          <a:p>
            <a:pPr marL="12700">
              <a:lnSpc>
                <a:spcPct val="100000"/>
              </a:lnSpc>
              <a:spcBef>
                <a:spcPts val="850"/>
              </a:spcBef>
            </a:pPr>
            <a:r>
              <a:rPr sz="3200" b="1" spc="10" dirty="0" smtClean="0">
                <a:latin typeface="Calibri"/>
                <a:cs typeface="Calibri"/>
              </a:rPr>
              <a:t>Management</a:t>
            </a:r>
            <a:endParaRPr lang="en-US" sz="3200" b="1" spc="10" dirty="0" smtClean="0">
              <a:latin typeface="Calibri"/>
              <a:cs typeface="Calibri"/>
            </a:endParaRPr>
          </a:p>
          <a:p>
            <a:pPr marL="469900" indent="-457200">
              <a:lnSpc>
                <a:spcPct val="100000"/>
              </a:lnSpc>
              <a:spcBef>
                <a:spcPts val="850"/>
              </a:spcBef>
              <a:buFont typeface="Arial" panose="020B0604020202020204" pitchFamily="34" charset="0"/>
              <a:buChar char="•"/>
            </a:pPr>
            <a:endParaRPr sz="3200" dirty="0">
              <a:latin typeface="Calibri"/>
              <a:cs typeface="Calibri"/>
            </a:endParaRPr>
          </a:p>
          <a:p>
            <a:pPr marL="469900" marR="5080" indent="-457200">
              <a:lnSpc>
                <a:spcPct val="120600"/>
              </a:lnSpc>
              <a:spcBef>
                <a:spcPts val="75"/>
              </a:spcBef>
              <a:buFont typeface="Arial" panose="020B0604020202020204" pitchFamily="34" charset="0"/>
              <a:buChar char="•"/>
            </a:pPr>
            <a:r>
              <a:rPr lang="en-US" sz="3200" spc="10" dirty="0" smtClean="0">
                <a:latin typeface="Calibri"/>
                <a:cs typeface="Calibri"/>
              </a:rPr>
              <a:t>Investigations: </a:t>
            </a:r>
            <a:r>
              <a:rPr sz="3200" spc="10" dirty="0" smtClean="0">
                <a:latin typeface="Calibri"/>
                <a:cs typeface="Calibri"/>
              </a:rPr>
              <a:t>Blood </a:t>
            </a:r>
            <a:r>
              <a:rPr sz="3200" spc="15" dirty="0">
                <a:latin typeface="Calibri"/>
                <a:cs typeface="Calibri"/>
              </a:rPr>
              <a:t>U&amp;E- </a:t>
            </a:r>
            <a:r>
              <a:rPr sz="3200" spc="10" dirty="0">
                <a:latin typeface="Calibri"/>
                <a:cs typeface="Calibri"/>
              </a:rPr>
              <a:t>low </a:t>
            </a:r>
            <a:r>
              <a:rPr sz="3200" spc="-5" dirty="0">
                <a:latin typeface="Calibri"/>
                <a:cs typeface="Calibri"/>
              </a:rPr>
              <a:t>potasium ,decreased </a:t>
            </a:r>
            <a:r>
              <a:rPr sz="3200" spc="-10" dirty="0">
                <a:latin typeface="Calibri"/>
                <a:cs typeface="Calibri"/>
              </a:rPr>
              <a:t>phosphate, </a:t>
            </a:r>
            <a:r>
              <a:rPr sz="3200" spc="-10" dirty="0" err="1">
                <a:latin typeface="Calibri"/>
                <a:cs typeface="Calibri"/>
              </a:rPr>
              <a:t>hypercalcemia</a:t>
            </a:r>
            <a:r>
              <a:rPr sz="3200" spc="-10" dirty="0">
                <a:latin typeface="Calibri"/>
                <a:cs typeface="Calibri"/>
              </a:rPr>
              <a:t>  </a:t>
            </a:r>
            <a:endParaRPr lang="en-US" sz="3200" spc="-10" dirty="0" smtClean="0">
              <a:latin typeface="Calibri"/>
              <a:cs typeface="Calibri"/>
            </a:endParaRPr>
          </a:p>
          <a:p>
            <a:pPr marL="469900" marR="5080" indent="-457200">
              <a:lnSpc>
                <a:spcPct val="120600"/>
              </a:lnSpc>
              <a:spcBef>
                <a:spcPts val="75"/>
              </a:spcBef>
              <a:buFont typeface="Arial" panose="020B0604020202020204" pitchFamily="34" charset="0"/>
              <a:buChar char="•"/>
            </a:pPr>
            <a:r>
              <a:rPr sz="3200" spc="-30" dirty="0" smtClean="0">
                <a:latin typeface="Calibri"/>
                <a:cs typeface="Calibri"/>
              </a:rPr>
              <a:t>Relie</a:t>
            </a:r>
            <a:r>
              <a:rPr lang="en-US" sz="3200" spc="-30" dirty="0" smtClean="0">
                <a:latin typeface="Calibri"/>
                <a:cs typeface="Calibri"/>
              </a:rPr>
              <a:t>ve</a:t>
            </a:r>
            <a:r>
              <a:rPr sz="3200" spc="-30" dirty="0" smtClean="0">
                <a:latin typeface="Calibri"/>
                <a:cs typeface="Calibri"/>
              </a:rPr>
              <a:t> </a:t>
            </a:r>
            <a:r>
              <a:rPr sz="3200" spc="-10" dirty="0">
                <a:latin typeface="Calibri"/>
                <a:cs typeface="Calibri"/>
              </a:rPr>
              <a:t>anxiety </a:t>
            </a:r>
            <a:r>
              <a:rPr sz="3200" spc="-5" dirty="0">
                <a:latin typeface="Calibri"/>
                <a:cs typeface="Calibri"/>
              </a:rPr>
              <a:t>by </a:t>
            </a:r>
            <a:r>
              <a:rPr sz="3200" spc="-10" dirty="0">
                <a:latin typeface="Calibri"/>
                <a:cs typeface="Calibri"/>
              </a:rPr>
              <a:t>reassurannce </a:t>
            </a:r>
            <a:r>
              <a:rPr sz="3200" spc="25" dirty="0">
                <a:latin typeface="Calibri"/>
                <a:cs typeface="Calibri"/>
              </a:rPr>
              <a:t>or</a:t>
            </a:r>
            <a:r>
              <a:rPr sz="3200" spc="45" dirty="0">
                <a:latin typeface="Calibri"/>
                <a:cs typeface="Calibri"/>
              </a:rPr>
              <a:t> </a:t>
            </a:r>
            <a:r>
              <a:rPr sz="3200" spc="-10" dirty="0">
                <a:latin typeface="Calibri"/>
                <a:cs typeface="Calibri"/>
              </a:rPr>
              <a:t>sedation</a:t>
            </a:r>
            <a:endParaRPr sz="3200" dirty="0">
              <a:latin typeface="Calibri"/>
              <a:cs typeface="Calibri"/>
            </a:endParaRPr>
          </a:p>
          <a:p>
            <a:pPr marL="469900" indent="-457200">
              <a:lnSpc>
                <a:spcPct val="100000"/>
              </a:lnSpc>
              <a:spcBef>
                <a:spcPts val="755"/>
              </a:spcBef>
              <a:buFont typeface="Arial" panose="020B0604020202020204" pitchFamily="34" charset="0"/>
              <a:buChar char="•"/>
            </a:pPr>
            <a:r>
              <a:rPr sz="3200" spc="-25" dirty="0">
                <a:latin typeface="Calibri"/>
                <a:cs typeface="Calibri"/>
              </a:rPr>
              <a:t>Treat </a:t>
            </a:r>
            <a:r>
              <a:rPr sz="3200" spc="-15" dirty="0">
                <a:latin typeface="Calibri"/>
                <a:cs typeface="Calibri"/>
              </a:rPr>
              <a:t>underlying</a:t>
            </a:r>
            <a:r>
              <a:rPr sz="3200" spc="285" dirty="0">
                <a:latin typeface="Calibri"/>
                <a:cs typeface="Calibri"/>
              </a:rPr>
              <a:t> </a:t>
            </a:r>
            <a:r>
              <a:rPr sz="3200" spc="-5" dirty="0">
                <a:latin typeface="Calibri"/>
                <a:cs typeface="Calibri"/>
              </a:rPr>
              <a:t>cause.</a:t>
            </a:r>
            <a:endParaRPr sz="3200" dirty="0">
              <a:latin typeface="Calibri"/>
              <a:cs typeface="Calibri"/>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57800" y="2819400"/>
            <a:ext cx="1730375" cy="608013"/>
          </a:xfrm>
        </p:spPr>
        <p:txBody>
          <a:bodyPr/>
          <a:lstStyle/>
          <a:p>
            <a:r>
              <a:rPr lang="en-US" dirty="0" smtClean="0"/>
              <a:t>END</a:t>
            </a:r>
            <a:endParaRPr lang="en-US" dirty="0"/>
          </a:p>
        </p:txBody>
      </p:sp>
    </p:spTree>
    <p:extLst>
      <p:ext uri="{BB962C8B-B14F-4D97-AF65-F5344CB8AC3E}">
        <p14:creationId xmlns:p14="http://schemas.microsoft.com/office/powerpoint/2010/main" val="2548372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
            <a:ext cx="11430000" cy="6248400"/>
          </a:xfrm>
        </p:spPr>
        <p:txBody>
          <a:bodyPr>
            <a:noAutofit/>
          </a:bodyPr>
          <a:lstStyle/>
          <a:p>
            <a:r>
              <a:rPr lang="en-US" sz="3200" b="1" u="sng" dirty="0"/>
              <a:t>CELLULAR </a:t>
            </a:r>
            <a:r>
              <a:rPr lang="en-US" sz="3200" b="1" u="sng" dirty="0" smtClean="0"/>
              <a:t>EVENTS/RESPONSE</a:t>
            </a:r>
            <a:endParaRPr lang="en-US" sz="3200" dirty="0"/>
          </a:p>
          <a:p>
            <a:pPr lvl="0"/>
            <a:r>
              <a:rPr lang="en-US" sz="3200" dirty="0"/>
              <a:t>Includes</a:t>
            </a:r>
            <a:r>
              <a:rPr lang="en-US" sz="3200" dirty="0" smtClean="0"/>
              <a:t>:</a:t>
            </a:r>
          </a:p>
          <a:p>
            <a:pPr lvl="0"/>
            <a:endParaRPr lang="en-US" sz="3200" dirty="0"/>
          </a:p>
          <a:p>
            <a:r>
              <a:rPr lang="en-US" sz="3200" b="1" u="sng" dirty="0" err="1" smtClean="0"/>
              <a:t>i</a:t>
            </a:r>
            <a:r>
              <a:rPr lang="en-US" sz="3200" b="1" u="sng" dirty="0" smtClean="0"/>
              <a:t>) </a:t>
            </a:r>
            <a:r>
              <a:rPr lang="en-US" sz="3200" b="1" u="sng" dirty="0"/>
              <a:t>Formation of the Cellular Exudate</a:t>
            </a:r>
          </a:p>
          <a:p>
            <a:r>
              <a:rPr lang="en-US" sz="3200" i="1" dirty="0" smtClean="0"/>
              <a:t>How </a:t>
            </a:r>
            <a:r>
              <a:rPr lang="en-US" sz="3200" i="1" dirty="0"/>
              <a:t>do white blood cells get out of the circulation and into the area where they are needed</a:t>
            </a:r>
            <a:r>
              <a:rPr lang="en-US" sz="3200" i="1" dirty="0" smtClean="0"/>
              <a:t>?</a:t>
            </a:r>
          </a:p>
          <a:p>
            <a:pPr marL="457200" indent="-457200">
              <a:buFont typeface="Arial" panose="020B0604020202020204" pitchFamily="34" charset="0"/>
              <a:buChar char="•"/>
            </a:pPr>
            <a:r>
              <a:rPr lang="en-US" sz="3200" dirty="0" smtClean="0"/>
              <a:t>The </a:t>
            </a:r>
            <a:r>
              <a:rPr lang="en-US" sz="3200" dirty="0"/>
              <a:t>movement of leukocytes from the vessel lumen in a directional fashion to the site of </a:t>
            </a:r>
            <a:r>
              <a:rPr lang="en-US" sz="3200" dirty="0" smtClean="0"/>
              <a:t>tissue damage </a:t>
            </a:r>
            <a:r>
              <a:rPr lang="en-US" sz="3200" dirty="0"/>
              <a:t>is called </a:t>
            </a:r>
            <a:r>
              <a:rPr lang="en-US" sz="3200" b="1" i="1" dirty="0" err="1"/>
              <a:t>chemotaxis</a:t>
            </a:r>
            <a:r>
              <a:rPr lang="en-US" sz="3200" dirty="0"/>
              <a:t>. </a:t>
            </a:r>
            <a:endParaRPr lang="en-US" sz="3200" dirty="0" smtClean="0"/>
          </a:p>
          <a:p>
            <a:pPr marL="457200" indent="-457200">
              <a:buFont typeface="Arial" panose="020B0604020202020204" pitchFamily="34" charset="0"/>
              <a:buChar char="•"/>
            </a:pPr>
            <a:r>
              <a:rPr lang="en-US" sz="3200" dirty="0" smtClean="0"/>
              <a:t>All </a:t>
            </a:r>
            <a:r>
              <a:rPr lang="en-US" sz="3200" dirty="0"/>
              <a:t>granulocytes and monocytes respond to chemotactic </a:t>
            </a:r>
            <a:r>
              <a:rPr lang="en-US" sz="3200" dirty="0" smtClean="0"/>
              <a:t>factors and </a:t>
            </a:r>
            <a:r>
              <a:rPr lang="en-US" sz="3200" dirty="0"/>
              <a:t>move along a concentration gradient (from an area of lesser concentration of the factor to </a:t>
            </a:r>
            <a:r>
              <a:rPr lang="en-US" sz="3200" dirty="0" smtClean="0"/>
              <a:t>an area </a:t>
            </a:r>
            <a:r>
              <a:rPr lang="en-US" sz="3200" dirty="0"/>
              <a:t>of greater concentration of the factor).</a:t>
            </a:r>
            <a:endParaRPr lang="en-US" sz="3200" dirty="0"/>
          </a:p>
        </p:txBody>
      </p:sp>
    </p:spTree>
    <p:extLst>
      <p:ext uri="{BB962C8B-B14F-4D97-AF65-F5344CB8AC3E}">
        <p14:creationId xmlns:p14="http://schemas.microsoft.com/office/powerpoint/2010/main" val="144026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11197590" cy="4652010"/>
          </a:xfrm>
        </p:spPr>
        <p:txBody>
          <a:bodyPr>
            <a:noAutofit/>
          </a:bodyPr>
          <a:lstStyle/>
          <a:p>
            <a:pPr lvl="0"/>
            <a:r>
              <a:rPr lang="en-US" sz="3200" b="1" u="sng" dirty="0" smtClean="0"/>
              <a:t>ii)   Phagocytosis</a:t>
            </a: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smtClean="0"/>
              <a:t>The </a:t>
            </a:r>
            <a:r>
              <a:rPr lang="en-US" sz="3200" dirty="0"/>
              <a:t>process whereby cells ingest solid </a:t>
            </a:r>
            <a:r>
              <a:rPr lang="en-US" sz="3200" dirty="0" smtClean="0"/>
              <a:t>particles is </a:t>
            </a:r>
            <a:r>
              <a:rPr lang="en-US" sz="3200" dirty="0"/>
              <a:t>termed phagocytosis. </a:t>
            </a:r>
            <a:endParaRPr lang="en-US" sz="3200" dirty="0" smtClean="0"/>
          </a:p>
          <a:p>
            <a:pPr marL="457200" indent="-457200">
              <a:buFont typeface="Arial" panose="020B0604020202020204" pitchFamily="34" charset="0"/>
              <a:buChar char="•"/>
            </a:pPr>
            <a:r>
              <a:rPr lang="en-US" sz="3200" dirty="0" smtClean="0"/>
              <a:t>The </a:t>
            </a:r>
            <a:r>
              <a:rPr lang="en-US" sz="3200" dirty="0"/>
              <a:t>first step </a:t>
            </a:r>
            <a:r>
              <a:rPr lang="en-US" sz="3200" dirty="0" smtClean="0"/>
              <a:t>in phagocytosis </a:t>
            </a:r>
            <a:r>
              <a:rPr lang="en-US" sz="3200" dirty="0"/>
              <a:t>is adhesion of the particle to </a:t>
            </a:r>
            <a:r>
              <a:rPr lang="en-US" sz="3200" dirty="0" smtClean="0"/>
              <a:t>be </a:t>
            </a:r>
            <a:r>
              <a:rPr lang="en-US" sz="3200" dirty="0" err="1" smtClean="0"/>
              <a:t>phagocytosed</a:t>
            </a:r>
            <a:r>
              <a:rPr lang="en-US" sz="3200" dirty="0" smtClean="0"/>
              <a:t> </a:t>
            </a:r>
            <a:r>
              <a:rPr lang="en-US" sz="3200" dirty="0"/>
              <a:t>to the cell surface. The </a:t>
            </a:r>
            <a:r>
              <a:rPr lang="en-US" sz="3200" dirty="0" smtClean="0"/>
              <a:t>phagocyte ingests </a:t>
            </a:r>
            <a:r>
              <a:rPr lang="en-US" sz="3200" dirty="0"/>
              <a:t>the attached particle by sending </a:t>
            </a:r>
            <a:r>
              <a:rPr lang="en-US" sz="3200" dirty="0" smtClean="0"/>
              <a:t>out pseudopodia </a:t>
            </a:r>
            <a:r>
              <a:rPr lang="en-US" sz="3200" dirty="0"/>
              <a:t>around it. These meet and fuse </a:t>
            </a:r>
            <a:r>
              <a:rPr lang="en-US" sz="3200" dirty="0" smtClean="0"/>
              <a:t>so that </a:t>
            </a:r>
            <a:r>
              <a:rPr lang="en-US" sz="3200" dirty="0"/>
              <a:t>the particle lies in a phagocytic </a:t>
            </a:r>
            <a:r>
              <a:rPr lang="en-US" sz="3200" dirty="0" smtClean="0"/>
              <a:t>vacuole (also </a:t>
            </a:r>
            <a:r>
              <a:rPr lang="en-US" sz="3200" dirty="0"/>
              <a:t>called a </a:t>
            </a:r>
            <a:r>
              <a:rPr lang="en-US" sz="3200" dirty="0" err="1"/>
              <a:t>phagosome</a:t>
            </a:r>
            <a:r>
              <a:rPr lang="en-US" sz="3200" dirty="0"/>
              <a:t>) bounded by </a:t>
            </a:r>
            <a:r>
              <a:rPr lang="en-US" sz="3200" dirty="0" smtClean="0"/>
              <a:t>cell membrane. Lysosomes, then fuse </a:t>
            </a:r>
            <a:r>
              <a:rPr lang="en-US" sz="3200" dirty="0"/>
              <a:t>with </a:t>
            </a:r>
            <a:r>
              <a:rPr lang="en-US" sz="3200" dirty="0" err="1"/>
              <a:t>phagosomes</a:t>
            </a:r>
            <a:r>
              <a:rPr lang="en-US" sz="3200" dirty="0"/>
              <a:t> to </a:t>
            </a:r>
            <a:r>
              <a:rPr lang="en-US" sz="3200" dirty="0" smtClean="0"/>
              <a:t>form </a:t>
            </a:r>
            <a:r>
              <a:rPr lang="en-US" sz="3200" dirty="0" err="1" smtClean="0"/>
              <a:t>phagolysosomes</a:t>
            </a:r>
            <a:r>
              <a:rPr lang="en-US" sz="3200" dirty="0" smtClean="0"/>
              <a:t>. It </a:t>
            </a:r>
            <a:r>
              <a:rPr lang="en-US" sz="3200" dirty="0"/>
              <a:t>is within these that intracellular killing </a:t>
            </a:r>
            <a:r>
              <a:rPr lang="en-US" sz="3200" dirty="0" smtClean="0"/>
              <a:t>of microorganisms </a:t>
            </a:r>
            <a:r>
              <a:rPr lang="en-US" sz="3200" dirty="0"/>
              <a:t>occurs.</a:t>
            </a:r>
            <a:endParaRPr lang="en-US" sz="3200" dirty="0"/>
          </a:p>
        </p:txBody>
      </p:sp>
    </p:spTree>
    <p:extLst>
      <p:ext uri="{BB962C8B-B14F-4D97-AF65-F5344CB8AC3E}">
        <p14:creationId xmlns:p14="http://schemas.microsoft.com/office/powerpoint/2010/main" val="3848230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228600"/>
            <a:ext cx="7063105" cy="569723"/>
          </a:xfrm>
          <a:prstGeom prst="rect">
            <a:avLst/>
          </a:prstGeom>
        </p:spPr>
        <p:txBody>
          <a:bodyPr vert="horz" wrap="square" lIns="0" tIns="11001" rIns="0" bIns="0" rtlCol="0" anchor="ctr">
            <a:spAutoFit/>
          </a:bodyPr>
          <a:lstStyle/>
          <a:p>
            <a:pPr marL="10478">
              <a:lnSpc>
                <a:spcPct val="100000"/>
              </a:lnSpc>
              <a:spcBef>
                <a:spcPts val="87"/>
              </a:spcBef>
            </a:pPr>
            <a:r>
              <a:rPr sz="3630" spc="-33" dirty="0"/>
              <a:t>INFLAMMATION</a:t>
            </a:r>
            <a:r>
              <a:rPr sz="3630" spc="-58" dirty="0"/>
              <a:t> </a:t>
            </a:r>
            <a:r>
              <a:rPr sz="3630" dirty="0"/>
              <a:t>PROCESS;</a:t>
            </a:r>
          </a:p>
        </p:txBody>
      </p:sp>
      <p:sp>
        <p:nvSpPr>
          <p:cNvPr id="3" name="object 3"/>
          <p:cNvSpPr/>
          <p:nvPr/>
        </p:nvSpPr>
        <p:spPr>
          <a:xfrm>
            <a:off x="76200" y="1600200"/>
            <a:ext cx="11963400" cy="5076175"/>
          </a:xfrm>
          <a:prstGeom prst="rect">
            <a:avLst/>
          </a:prstGeom>
          <a:blipFill>
            <a:blip r:embed="rId2" cstate="print"/>
            <a:stretch>
              <a:fillRect/>
            </a:stretch>
          </a:blipFill>
        </p:spPr>
        <p:txBody>
          <a:bodyPr wrap="square" lIns="0" tIns="0" rIns="0" bIns="0" rtlCol="0"/>
          <a:lstStyle/>
          <a:p>
            <a:endParaRPr sz="1485"/>
          </a:p>
        </p:txBody>
      </p:sp>
    </p:spTree>
    <p:extLst>
      <p:ext uri="{BB962C8B-B14F-4D97-AF65-F5344CB8AC3E}">
        <p14:creationId xmlns:p14="http://schemas.microsoft.com/office/powerpoint/2010/main" val="323447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4380"/>
            <a:ext cx="10972800" cy="632460"/>
          </a:xfrm>
        </p:spPr>
        <p:txBody>
          <a:bodyPr>
            <a:normAutofit fontScale="90000"/>
          </a:bodyPr>
          <a:lstStyle/>
          <a:p>
            <a:r>
              <a:rPr lang="en-US" dirty="0" smtClean="0"/>
              <a:t>Factors </a:t>
            </a:r>
            <a:r>
              <a:rPr lang="en-US" dirty="0"/>
              <a:t>that can influence</a:t>
            </a:r>
            <a:r>
              <a:rPr lang="en-US" spc="-135" dirty="0"/>
              <a:t> </a:t>
            </a:r>
            <a:r>
              <a:rPr lang="en-US" spc="-135" dirty="0" smtClean="0"/>
              <a:t>chronic </a:t>
            </a:r>
            <a:r>
              <a:rPr lang="en-US" spc="-5" dirty="0" smtClean="0"/>
              <a:t>inflammation</a:t>
            </a:r>
            <a:r>
              <a:rPr lang="en-US" spc="-5" dirty="0"/>
              <a:t>;</a:t>
            </a:r>
            <a:br>
              <a:rPr lang="en-US" spc="-5" dirty="0"/>
            </a:br>
            <a:endParaRPr lang="en-US" dirty="0"/>
          </a:p>
        </p:txBody>
      </p:sp>
      <p:sp>
        <p:nvSpPr>
          <p:cNvPr id="4" name="Content Placeholder 3"/>
          <p:cNvSpPr>
            <a:spLocks noGrp="1"/>
          </p:cNvSpPr>
          <p:nvPr>
            <p:ph idx="1"/>
          </p:nvPr>
        </p:nvSpPr>
        <p:spPr/>
        <p:txBody>
          <a:bodyPr>
            <a:normAutofit/>
          </a:bodyPr>
          <a:lstStyle/>
          <a:p>
            <a:pPr marL="469900" indent="-457200">
              <a:lnSpc>
                <a:spcPct val="100000"/>
              </a:lnSpc>
              <a:spcBef>
                <a:spcPts val="95"/>
              </a:spcBef>
              <a:buFont typeface="Arial" pitchFamily="34" charset="0"/>
              <a:buChar char="•"/>
            </a:pPr>
            <a:r>
              <a:rPr lang="en-US" sz="3200" spc="-5" dirty="0" smtClean="0"/>
              <a:t>Dietary</a:t>
            </a:r>
            <a:r>
              <a:rPr lang="en-US" sz="3200" spc="25" dirty="0" smtClean="0"/>
              <a:t> </a:t>
            </a:r>
            <a:r>
              <a:rPr lang="en-US" sz="3200" dirty="0" smtClean="0"/>
              <a:t>factors,</a:t>
            </a:r>
          </a:p>
          <a:p>
            <a:pPr marL="469265" indent="-457200">
              <a:lnSpc>
                <a:spcPct val="100000"/>
              </a:lnSpc>
              <a:buFont typeface="Arial" pitchFamily="34" charset="0"/>
              <a:buChar char="•"/>
              <a:tabLst>
                <a:tab pos="349250" algn="l"/>
                <a:tab pos="349885" algn="l"/>
              </a:tabLst>
            </a:pPr>
            <a:r>
              <a:rPr lang="en-US" sz="3200" spc="-5" dirty="0" smtClean="0"/>
              <a:t>Physical</a:t>
            </a:r>
            <a:r>
              <a:rPr lang="en-US" sz="3200" spc="15" dirty="0" smtClean="0"/>
              <a:t> </a:t>
            </a:r>
            <a:r>
              <a:rPr lang="en-US" sz="3200" spc="-15" dirty="0" smtClean="0"/>
              <a:t>activity</a:t>
            </a:r>
            <a:r>
              <a:rPr lang="en-US" sz="3200" spc="-5" dirty="0" smtClean="0"/>
              <a:t>,</a:t>
            </a:r>
          </a:p>
          <a:p>
            <a:pPr marL="469265" indent="-457200">
              <a:lnSpc>
                <a:spcPct val="100000"/>
              </a:lnSpc>
              <a:buFont typeface="Arial" pitchFamily="34" charset="0"/>
              <a:buChar char="•"/>
              <a:tabLst>
                <a:tab pos="349250" algn="l"/>
                <a:tab pos="349885" algn="l"/>
              </a:tabLst>
            </a:pPr>
            <a:r>
              <a:rPr lang="en-US" sz="3200" dirty="0" smtClean="0"/>
              <a:t>Smoking </a:t>
            </a:r>
            <a:endParaRPr lang="en-US" sz="3200" dirty="0"/>
          </a:p>
          <a:p>
            <a:pPr marL="469265" indent="-457200">
              <a:lnSpc>
                <a:spcPct val="100000"/>
              </a:lnSpc>
              <a:buFont typeface="Arial" pitchFamily="34" charset="0"/>
              <a:buChar char="•"/>
              <a:tabLst>
                <a:tab pos="349250" algn="l"/>
                <a:tab pos="349885" algn="l"/>
              </a:tabLst>
            </a:pPr>
            <a:r>
              <a:rPr lang="en-US" sz="3200" spc="-5" dirty="0" smtClean="0"/>
              <a:t>Obesity</a:t>
            </a:r>
          </a:p>
          <a:p>
            <a:pPr marL="469265" indent="-457200">
              <a:lnSpc>
                <a:spcPct val="100000"/>
              </a:lnSpc>
              <a:buFont typeface="Arial" pitchFamily="34" charset="0"/>
              <a:buChar char="•"/>
              <a:tabLst>
                <a:tab pos="299085" algn="l"/>
                <a:tab pos="299720" algn="l"/>
              </a:tabLst>
            </a:pPr>
            <a:r>
              <a:rPr lang="en-US" sz="3200" spc="-5" dirty="0" smtClean="0"/>
              <a:t>Alcohol consumption</a:t>
            </a:r>
          </a:p>
          <a:p>
            <a:pPr marL="520065" indent="-457200">
              <a:lnSpc>
                <a:spcPct val="100000"/>
              </a:lnSpc>
              <a:buFont typeface="Arial" pitchFamily="34" charset="0"/>
              <a:buChar char="•"/>
            </a:pPr>
            <a:r>
              <a:rPr lang="en-US" sz="3200" spc="-5" dirty="0" smtClean="0"/>
              <a:t>Stress can affect inflammation.</a:t>
            </a:r>
            <a:r>
              <a:rPr lang="en-US" sz="3200" spc="10" dirty="0" smtClean="0"/>
              <a:t> </a:t>
            </a:r>
          </a:p>
        </p:txBody>
      </p:sp>
    </p:spTree>
    <p:extLst>
      <p:ext uri="{BB962C8B-B14F-4D97-AF65-F5344CB8AC3E}">
        <p14:creationId xmlns:p14="http://schemas.microsoft.com/office/powerpoint/2010/main" val="2468253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018" y="73306"/>
            <a:ext cx="10515600" cy="607859"/>
          </a:xfrm>
        </p:spPr>
        <p:txBody>
          <a:bodyPr/>
          <a:lstStyle/>
          <a:p>
            <a:r>
              <a:rPr lang="en-US" dirty="0" smtClean="0"/>
              <a:t>DISORDERS OF INFLAMMATION</a:t>
            </a:r>
            <a:endParaRPr lang="en-US" dirty="0"/>
          </a:p>
        </p:txBody>
      </p:sp>
      <p:sp>
        <p:nvSpPr>
          <p:cNvPr id="3" name="Content Placeholder 2"/>
          <p:cNvSpPr>
            <a:spLocks noGrp="1"/>
          </p:cNvSpPr>
          <p:nvPr>
            <p:ph idx="1"/>
          </p:nvPr>
        </p:nvSpPr>
        <p:spPr>
          <a:xfrm>
            <a:off x="228600" y="762000"/>
            <a:ext cx="11734800" cy="5715000"/>
          </a:xfrm>
        </p:spPr>
        <p:txBody>
          <a:bodyPr>
            <a:noAutofit/>
          </a:bodyPr>
          <a:lstStyle/>
          <a:p>
            <a:pPr marL="12700">
              <a:lnSpc>
                <a:spcPct val="100000"/>
              </a:lnSpc>
              <a:spcBef>
                <a:spcPts val="95"/>
              </a:spcBef>
            </a:pPr>
            <a:r>
              <a:rPr lang="en-US" sz="3200" spc="-5" dirty="0">
                <a:latin typeface="+mn-lt"/>
                <a:cs typeface="Times New Roman"/>
              </a:rPr>
              <a:t>Inflammatory abnormalities are a </a:t>
            </a:r>
            <a:r>
              <a:rPr lang="en-US" sz="3200" spc="-10" dirty="0">
                <a:latin typeface="+mn-lt"/>
                <a:cs typeface="Times New Roman"/>
              </a:rPr>
              <a:t>large </a:t>
            </a:r>
            <a:r>
              <a:rPr lang="en-US" sz="3200" spc="-5" dirty="0">
                <a:latin typeface="+mn-lt"/>
                <a:cs typeface="Times New Roman"/>
              </a:rPr>
              <a:t>group of</a:t>
            </a:r>
            <a:r>
              <a:rPr lang="en-US" sz="3200" spc="204" dirty="0">
                <a:latin typeface="+mn-lt"/>
                <a:cs typeface="Times New Roman"/>
              </a:rPr>
              <a:t> </a:t>
            </a:r>
            <a:r>
              <a:rPr lang="en-US" sz="3200" spc="-5" dirty="0" smtClean="0">
                <a:latin typeface="+mn-lt"/>
                <a:cs typeface="Times New Roman"/>
              </a:rPr>
              <a:t>disorders</a:t>
            </a:r>
            <a:r>
              <a:rPr lang="en-US" sz="3200" dirty="0" smtClean="0">
                <a:latin typeface="+mn-lt"/>
                <a:cs typeface="Times New Roman"/>
              </a:rPr>
              <a:t> </a:t>
            </a:r>
            <a:r>
              <a:rPr lang="en-US" sz="3200" spc="-5" dirty="0" smtClean="0">
                <a:latin typeface="+mn-lt"/>
                <a:cs typeface="Times New Roman"/>
              </a:rPr>
              <a:t>that </a:t>
            </a:r>
            <a:r>
              <a:rPr lang="en-US" sz="3200" spc="-5" dirty="0">
                <a:latin typeface="+mn-lt"/>
                <a:cs typeface="Times New Roman"/>
              </a:rPr>
              <a:t>underlie a vast variety </a:t>
            </a:r>
            <a:r>
              <a:rPr lang="en-US" sz="3200" dirty="0">
                <a:latin typeface="+mn-lt"/>
                <a:cs typeface="Times New Roman"/>
              </a:rPr>
              <a:t>of </a:t>
            </a:r>
            <a:r>
              <a:rPr lang="en-US" sz="3200" spc="-10" dirty="0">
                <a:latin typeface="+mn-lt"/>
                <a:cs typeface="Times New Roman"/>
              </a:rPr>
              <a:t>human </a:t>
            </a:r>
            <a:r>
              <a:rPr lang="en-US" sz="3200" spc="-5" dirty="0">
                <a:latin typeface="+mn-lt"/>
                <a:cs typeface="Times New Roman"/>
              </a:rPr>
              <a:t>diseases</a:t>
            </a:r>
            <a:r>
              <a:rPr lang="en-US" sz="3200" spc="-5" dirty="0" smtClean="0">
                <a:latin typeface="+mn-lt"/>
                <a:cs typeface="Times New Roman"/>
              </a:rPr>
              <a:t>.</a:t>
            </a:r>
          </a:p>
          <a:p>
            <a:pPr marL="12700">
              <a:lnSpc>
                <a:spcPct val="100000"/>
              </a:lnSpc>
              <a:spcBef>
                <a:spcPts val="95"/>
              </a:spcBef>
            </a:pPr>
            <a:endParaRPr lang="en-US" sz="4000" dirty="0">
              <a:latin typeface="+mn-lt"/>
              <a:cs typeface="Times New Roman"/>
            </a:endParaRPr>
          </a:p>
          <a:p>
            <a:pPr marL="153035" indent="0">
              <a:lnSpc>
                <a:spcPct val="100000"/>
              </a:lnSpc>
              <a:spcBef>
                <a:spcPts val="1130"/>
              </a:spcBef>
              <a:buNone/>
              <a:tabLst>
                <a:tab pos="440055" algn="l"/>
                <a:tab pos="440690" algn="l"/>
              </a:tabLst>
            </a:pPr>
            <a:r>
              <a:rPr lang="en-US" sz="3200" b="1" u="sng" spc="-10" dirty="0">
                <a:latin typeface="+mn-lt"/>
                <a:cs typeface="Times New Roman"/>
              </a:rPr>
              <a:t>Examples </a:t>
            </a:r>
            <a:r>
              <a:rPr lang="en-US" sz="3200" b="1" u="sng" spc="-5" dirty="0">
                <a:latin typeface="+mn-lt"/>
                <a:cs typeface="Times New Roman"/>
              </a:rPr>
              <a:t>of disorders associated with inflammation</a:t>
            </a:r>
            <a:r>
              <a:rPr lang="en-US" sz="3200" b="1" u="sng" spc="240" dirty="0">
                <a:latin typeface="+mn-lt"/>
                <a:cs typeface="Times New Roman"/>
              </a:rPr>
              <a:t> </a:t>
            </a:r>
            <a:r>
              <a:rPr lang="en-US" sz="3200" b="1" u="sng" spc="-5" dirty="0">
                <a:latin typeface="+mn-lt"/>
                <a:cs typeface="Times New Roman"/>
              </a:rPr>
              <a:t>include:</a:t>
            </a:r>
            <a:endParaRPr lang="en-US" sz="3200" b="1" u="sng" dirty="0">
              <a:latin typeface="+mn-lt"/>
              <a:cs typeface="Times New Roman"/>
            </a:endParaRPr>
          </a:p>
          <a:p>
            <a:pPr marL="440055" indent="-287020">
              <a:lnSpc>
                <a:spcPct val="100000"/>
              </a:lnSpc>
              <a:buFont typeface="Wingdings"/>
              <a:buChar char=""/>
              <a:tabLst>
                <a:tab pos="440055" algn="l"/>
                <a:tab pos="440690" algn="l"/>
              </a:tabLst>
            </a:pPr>
            <a:r>
              <a:rPr lang="en-US" sz="3200" spc="-5" dirty="0">
                <a:latin typeface="+mn-lt"/>
                <a:cs typeface="Times New Roman"/>
              </a:rPr>
              <a:t>Acne</a:t>
            </a:r>
            <a:r>
              <a:rPr lang="en-US" sz="3200" dirty="0">
                <a:latin typeface="+mn-lt"/>
                <a:cs typeface="Times New Roman"/>
              </a:rPr>
              <a:t> </a:t>
            </a:r>
            <a:r>
              <a:rPr lang="en-US" sz="3200" spc="-5" dirty="0">
                <a:latin typeface="+mn-lt"/>
                <a:cs typeface="Times New Roman"/>
              </a:rPr>
              <a:t>vulgaris</a:t>
            </a:r>
            <a:endParaRPr lang="en-US" sz="3200" dirty="0">
              <a:latin typeface="+mn-lt"/>
              <a:cs typeface="Times New Roman"/>
            </a:endParaRPr>
          </a:p>
          <a:p>
            <a:pPr marL="440055" indent="-287020">
              <a:lnSpc>
                <a:spcPct val="100000"/>
              </a:lnSpc>
              <a:buFont typeface="Wingdings"/>
              <a:buChar char=""/>
              <a:tabLst>
                <a:tab pos="440055" algn="l"/>
                <a:tab pos="440690" algn="l"/>
              </a:tabLst>
            </a:pPr>
            <a:r>
              <a:rPr lang="en-US" sz="3200" spc="-10" dirty="0">
                <a:latin typeface="+mn-lt"/>
                <a:cs typeface="Times New Roman"/>
              </a:rPr>
              <a:t>Asthma</a:t>
            </a:r>
            <a:endParaRPr lang="en-US" sz="3200" dirty="0">
              <a:latin typeface="+mn-lt"/>
              <a:cs typeface="Times New Roman"/>
            </a:endParaRPr>
          </a:p>
          <a:p>
            <a:pPr marL="440055" indent="-287020">
              <a:lnSpc>
                <a:spcPct val="100000"/>
              </a:lnSpc>
              <a:buFont typeface="Wingdings"/>
              <a:buChar char=""/>
              <a:tabLst>
                <a:tab pos="440055" algn="l"/>
                <a:tab pos="440690" algn="l"/>
              </a:tabLst>
            </a:pPr>
            <a:r>
              <a:rPr lang="en-US" sz="3200" spc="-10" dirty="0">
                <a:latin typeface="+mn-lt"/>
                <a:cs typeface="Times New Roman"/>
              </a:rPr>
              <a:t>Autoimmune</a:t>
            </a:r>
            <a:r>
              <a:rPr lang="en-US" sz="3200" spc="70" dirty="0">
                <a:latin typeface="+mn-lt"/>
                <a:cs typeface="Times New Roman"/>
              </a:rPr>
              <a:t> </a:t>
            </a:r>
            <a:r>
              <a:rPr lang="en-US" sz="3200" spc="-5" dirty="0">
                <a:latin typeface="+mn-lt"/>
                <a:cs typeface="Times New Roman"/>
              </a:rPr>
              <a:t>diseases</a:t>
            </a:r>
            <a:endParaRPr lang="en-US" sz="3200" dirty="0">
              <a:latin typeface="+mn-lt"/>
              <a:cs typeface="Times New Roman"/>
            </a:endParaRPr>
          </a:p>
          <a:p>
            <a:pPr marL="440055" indent="-287020">
              <a:lnSpc>
                <a:spcPct val="100000"/>
              </a:lnSpc>
              <a:buFont typeface="Wingdings"/>
              <a:buChar char=""/>
              <a:tabLst>
                <a:tab pos="440055" algn="l"/>
                <a:tab pos="440690" algn="l"/>
              </a:tabLst>
            </a:pPr>
            <a:r>
              <a:rPr lang="en-US" sz="3200" spc="-5" dirty="0" smtClean="0">
                <a:latin typeface="+mn-lt"/>
                <a:cs typeface="Times New Roman"/>
              </a:rPr>
              <a:t>Chronic</a:t>
            </a:r>
            <a:r>
              <a:rPr lang="en-US" sz="3200" spc="5" dirty="0" smtClean="0">
                <a:latin typeface="+mn-lt"/>
                <a:cs typeface="Times New Roman"/>
              </a:rPr>
              <a:t> </a:t>
            </a:r>
            <a:r>
              <a:rPr lang="en-US" sz="3200" spc="-5" dirty="0">
                <a:latin typeface="+mn-lt"/>
                <a:cs typeface="Times New Roman"/>
              </a:rPr>
              <a:t>prostatitis</a:t>
            </a:r>
            <a:endParaRPr lang="en-US" sz="3200" dirty="0">
              <a:latin typeface="+mn-lt"/>
              <a:cs typeface="Times New Roman"/>
            </a:endParaRPr>
          </a:p>
          <a:p>
            <a:pPr marL="440055" indent="-287020">
              <a:lnSpc>
                <a:spcPct val="100000"/>
              </a:lnSpc>
              <a:buFont typeface="Wingdings"/>
              <a:buChar char=""/>
              <a:tabLst>
                <a:tab pos="440055" algn="l"/>
                <a:tab pos="440690" algn="l"/>
              </a:tabLst>
            </a:pPr>
            <a:r>
              <a:rPr lang="en-US" sz="3200" spc="-5" dirty="0">
                <a:latin typeface="+mn-lt"/>
                <a:cs typeface="Times New Roman"/>
              </a:rPr>
              <a:t>Diverticulitis</a:t>
            </a:r>
            <a:endParaRPr lang="en-US" sz="3200" dirty="0">
              <a:latin typeface="+mn-lt"/>
              <a:cs typeface="Times New Roman"/>
            </a:endParaRPr>
          </a:p>
          <a:p>
            <a:pPr marL="440055" indent="-287020">
              <a:lnSpc>
                <a:spcPct val="100000"/>
              </a:lnSpc>
              <a:buFont typeface="Wingdings"/>
              <a:buChar char=""/>
              <a:tabLst>
                <a:tab pos="440055" algn="l"/>
                <a:tab pos="440690" algn="l"/>
              </a:tabLst>
            </a:pPr>
            <a:r>
              <a:rPr lang="en-US" sz="3200" spc="-5" dirty="0">
                <a:latin typeface="+mn-lt"/>
                <a:cs typeface="Times New Roman"/>
              </a:rPr>
              <a:t>Glomerulonephritis</a:t>
            </a:r>
            <a:endParaRPr lang="en-US" sz="3200" dirty="0">
              <a:latin typeface="+mn-lt"/>
              <a:cs typeface="Times New Roman"/>
            </a:endParaRPr>
          </a:p>
          <a:p>
            <a:pPr marL="440055" indent="-287020">
              <a:lnSpc>
                <a:spcPct val="100000"/>
              </a:lnSpc>
              <a:spcBef>
                <a:spcPts val="5"/>
              </a:spcBef>
              <a:buFont typeface="Wingdings"/>
              <a:buChar char=""/>
              <a:tabLst>
                <a:tab pos="440055" algn="l"/>
                <a:tab pos="440690" algn="l"/>
              </a:tabLst>
            </a:pPr>
            <a:r>
              <a:rPr lang="en-US" sz="3200" spc="-5" dirty="0" smtClean="0">
                <a:latin typeface="+mn-lt"/>
                <a:cs typeface="Times New Roman"/>
              </a:rPr>
              <a:t>Hypersensitivities</a:t>
            </a:r>
            <a:endParaRPr lang="en-US" sz="3200" dirty="0">
              <a:latin typeface="+mn-lt"/>
              <a:cs typeface="Times New Roman"/>
            </a:endParaRPr>
          </a:p>
          <a:p>
            <a:endParaRPr lang="en-US" sz="3200" dirty="0">
              <a:latin typeface="+mn-lt"/>
            </a:endParaRPr>
          </a:p>
        </p:txBody>
      </p:sp>
    </p:spTree>
    <p:extLst>
      <p:ext uri="{BB962C8B-B14F-4D97-AF65-F5344CB8AC3E}">
        <p14:creationId xmlns:p14="http://schemas.microsoft.com/office/powerpoint/2010/main" val="2937106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11197590" cy="4652010"/>
          </a:xfrm>
        </p:spPr>
        <p:txBody>
          <a:bodyPr>
            <a:noAutofit/>
          </a:bodyPr>
          <a:lstStyle/>
          <a:p>
            <a:r>
              <a:rPr lang="en-US" sz="3200" b="1" u="sng" dirty="0"/>
              <a:t>MANAGEMENT OF PATIENTS WITH </a:t>
            </a:r>
            <a:r>
              <a:rPr lang="en-US" sz="3200" b="1" u="sng" dirty="0" smtClean="0"/>
              <a:t>INFLAMMATION</a:t>
            </a:r>
            <a:endParaRPr lang="en-US" sz="3200" dirty="0"/>
          </a:p>
          <a:p>
            <a:pPr lvl="0"/>
            <a:r>
              <a:rPr lang="en-US" sz="3200" b="1" u="sng" dirty="0"/>
              <a:t>FEVER/PYREXIA: </a:t>
            </a:r>
            <a:r>
              <a:rPr lang="en-US" sz="3200" dirty="0"/>
              <a:t>Occurs due to bacteremia. Administer prescribed antipyretics </a:t>
            </a:r>
            <a:r>
              <a:rPr lang="en-US" sz="3200" dirty="0" err="1"/>
              <a:t>e.g</a:t>
            </a:r>
            <a:r>
              <a:rPr lang="en-US" sz="3200" dirty="0"/>
              <a:t> </a:t>
            </a:r>
            <a:r>
              <a:rPr lang="en-US" sz="3200" dirty="0" err="1" smtClean="0"/>
              <a:t>paracetamol</a:t>
            </a:r>
            <a:r>
              <a:rPr lang="en-US" sz="3200" dirty="0" smtClean="0"/>
              <a:t>. </a:t>
            </a:r>
            <a:r>
              <a:rPr lang="en-US" sz="3200" dirty="0"/>
              <a:t>Give high calorie diet in the form of carbohydrates. This is to meet the increased metabolic demand in patients with fever</a:t>
            </a:r>
            <a:r>
              <a:rPr lang="en-US" sz="3200" dirty="0" smtClean="0"/>
              <a:t>.</a:t>
            </a:r>
          </a:p>
          <a:p>
            <a:pPr lvl="0"/>
            <a:endParaRPr lang="en-US" sz="3200" dirty="0"/>
          </a:p>
          <a:p>
            <a:pPr lvl="0"/>
            <a:r>
              <a:rPr lang="en-US" sz="3200" b="1" u="sng" dirty="0"/>
              <a:t>LEUCOCYTOSIS: </a:t>
            </a:r>
            <a:r>
              <a:rPr lang="en-US" sz="3200" dirty="0"/>
              <a:t>Usually in bacterial infections there is </a:t>
            </a:r>
            <a:r>
              <a:rPr lang="en-US" sz="3200" dirty="0" err="1"/>
              <a:t>neutrophilia</a:t>
            </a:r>
            <a:r>
              <a:rPr lang="en-US" sz="3200" dirty="0"/>
              <a:t>, viral infections cause lymphocytosis, parasitic infections cause eosinophilia. Administer prescribed </a:t>
            </a:r>
            <a:r>
              <a:rPr lang="en-US" sz="3200" u="sng" dirty="0"/>
              <a:t>antibacterial agents</a:t>
            </a:r>
            <a:r>
              <a:rPr lang="en-US" sz="3200" u="sng" dirty="0" smtClean="0"/>
              <a:t>.</a:t>
            </a:r>
          </a:p>
          <a:p>
            <a:pPr lvl="0"/>
            <a:endParaRPr lang="en-US" sz="3200" dirty="0"/>
          </a:p>
          <a:p>
            <a:pPr lvl="0"/>
            <a:r>
              <a:rPr lang="en-US" sz="3200" b="1" u="sng" dirty="0"/>
              <a:t>DIET: </a:t>
            </a:r>
            <a:r>
              <a:rPr lang="en-US" sz="3200" dirty="0"/>
              <a:t>Provide easily digestible diet (light diet), keep the fluid balance, and give high protein diet for the formation of new tissue to build up the destroyed tissue.</a:t>
            </a:r>
          </a:p>
          <a:p>
            <a:endParaRPr lang="en-US" sz="3200" dirty="0"/>
          </a:p>
        </p:txBody>
      </p:sp>
    </p:spTree>
    <p:extLst>
      <p:ext uri="{BB962C8B-B14F-4D97-AF65-F5344CB8AC3E}">
        <p14:creationId xmlns:p14="http://schemas.microsoft.com/office/powerpoint/2010/main" val="2676721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11197590" cy="4652010"/>
          </a:xfrm>
        </p:spPr>
        <p:txBody>
          <a:bodyPr>
            <a:noAutofit/>
          </a:bodyPr>
          <a:lstStyle/>
          <a:p>
            <a:pPr lvl="0"/>
            <a:r>
              <a:rPr lang="en-US" sz="3200" b="1" u="sng" dirty="0"/>
              <a:t>SEDATION: </a:t>
            </a:r>
            <a:r>
              <a:rPr lang="en-US" sz="3200" dirty="0"/>
              <a:t>Inflammation will produce pain, therefore sedative drugs </a:t>
            </a:r>
            <a:r>
              <a:rPr lang="en-US" sz="3200" dirty="0" smtClean="0"/>
              <a:t>may </a:t>
            </a:r>
            <a:r>
              <a:rPr lang="en-US" sz="3200" dirty="0"/>
              <a:t>be given to </a:t>
            </a:r>
            <a:r>
              <a:rPr lang="en-US" sz="3200" dirty="0" smtClean="0"/>
              <a:t>induce </a:t>
            </a:r>
            <a:r>
              <a:rPr lang="en-US" sz="3200" dirty="0"/>
              <a:t>sleep</a:t>
            </a:r>
            <a:r>
              <a:rPr lang="en-US" sz="3200" dirty="0" smtClean="0"/>
              <a:t>.</a:t>
            </a:r>
          </a:p>
          <a:p>
            <a:pPr lvl="0"/>
            <a:endParaRPr lang="en-US" sz="3200" dirty="0"/>
          </a:p>
          <a:p>
            <a:pPr lvl="0"/>
            <a:r>
              <a:rPr lang="en-US" sz="3200" b="1" u="sng" dirty="0"/>
              <a:t>SHOCK: </a:t>
            </a:r>
            <a:r>
              <a:rPr lang="en-US" sz="3200" dirty="0"/>
              <a:t>Systematic activation of coagulation pathway may occur leading to </a:t>
            </a:r>
            <a:r>
              <a:rPr lang="en-US" sz="3200" dirty="0" err="1"/>
              <a:t>microthrombi</a:t>
            </a:r>
            <a:r>
              <a:rPr lang="en-US" sz="3200" dirty="0"/>
              <a:t> throughout the body and results into DIC, bleeding and death. Severe tissue injury results in profuse systemic vasodilation, increased vascular permeability and intravascular volume loss causing hypotension and shock. Give plenty of I.V fluids</a:t>
            </a:r>
            <a:r>
              <a:rPr lang="en-US" sz="3200" dirty="0" smtClean="0"/>
              <a:t>.</a:t>
            </a:r>
          </a:p>
          <a:p>
            <a:pPr lvl="0"/>
            <a:endParaRPr lang="en-US" sz="3200" dirty="0"/>
          </a:p>
          <a:p>
            <a:pPr lvl="0"/>
            <a:r>
              <a:rPr lang="en-US" sz="3200" b="1" u="sng" dirty="0"/>
              <a:t>PAIN: </a:t>
            </a:r>
            <a:r>
              <a:rPr lang="en-US" sz="3200" dirty="0"/>
              <a:t>Immobilize the affected limb, administer prescribed analgesics. Give anti-inflammatory agents </a:t>
            </a:r>
            <a:r>
              <a:rPr lang="en-US" sz="3200" dirty="0" err="1"/>
              <a:t>e.g</a:t>
            </a:r>
            <a:r>
              <a:rPr lang="en-US" sz="3200" dirty="0"/>
              <a:t> ibuprofen, </a:t>
            </a:r>
            <a:r>
              <a:rPr lang="en-US" sz="3200" dirty="0" smtClean="0"/>
              <a:t>indomethacin, </a:t>
            </a:r>
            <a:r>
              <a:rPr lang="en-US" sz="3200" dirty="0"/>
              <a:t>steroids </a:t>
            </a:r>
            <a:r>
              <a:rPr lang="en-US" sz="3200" dirty="0" err="1"/>
              <a:t>e.g</a:t>
            </a:r>
            <a:r>
              <a:rPr lang="en-US" sz="3200" dirty="0"/>
              <a:t> prednisone and dexamethasone.</a:t>
            </a:r>
          </a:p>
        </p:txBody>
      </p:sp>
    </p:spTree>
    <p:extLst>
      <p:ext uri="{BB962C8B-B14F-4D97-AF65-F5344CB8AC3E}">
        <p14:creationId xmlns:p14="http://schemas.microsoft.com/office/powerpoint/2010/main" val="114724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11197590" cy="4431983"/>
          </a:xfrm>
        </p:spPr>
        <p:txBody>
          <a:bodyPr/>
          <a:lstStyle/>
          <a:p>
            <a:pPr lvl="0"/>
            <a:r>
              <a:rPr lang="en-US" sz="3200" b="1" u="sng" dirty="0"/>
              <a:t>REST: </a:t>
            </a:r>
            <a:r>
              <a:rPr lang="en-US" sz="3200" dirty="0"/>
              <a:t>Elevate the affected limb. The inflamed part is rested by elevation. In case of arms use splints, and for lower limbs use pillows and </a:t>
            </a:r>
            <a:r>
              <a:rPr lang="en-US" sz="3200" dirty="0" smtClean="0"/>
              <a:t>clear.</a:t>
            </a:r>
          </a:p>
          <a:p>
            <a:pPr lvl="0"/>
            <a:endParaRPr lang="en-US" sz="3200" b="1" u="sng" dirty="0"/>
          </a:p>
          <a:p>
            <a:pPr lvl="0"/>
            <a:r>
              <a:rPr lang="en-US" sz="3200" b="1" u="sng" dirty="0" smtClean="0"/>
              <a:t>LOCAL </a:t>
            </a:r>
            <a:r>
              <a:rPr lang="en-US" sz="3200" b="1" u="sng" dirty="0"/>
              <a:t>TREATMENT: </a:t>
            </a:r>
            <a:r>
              <a:rPr lang="en-US" sz="3200" dirty="0"/>
              <a:t>If the inflammation is broken and septic, use antiseptics to kill the pathogenic microbes in in the wound. Examples of antiseptics include: hydrogen peroxide, </a:t>
            </a:r>
            <a:r>
              <a:rPr lang="en-US" sz="3200" dirty="0" err="1"/>
              <a:t>hibitane</a:t>
            </a:r>
            <a:r>
              <a:rPr lang="en-US" sz="3200" dirty="0"/>
              <a:t> (</a:t>
            </a:r>
            <a:r>
              <a:rPr lang="en-US" sz="3200" dirty="0" err="1"/>
              <a:t>Chlorexidine</a:t>
            </a:r>
            <a:r>
              <a:rPr lang="en-US" sz="3200" dirty="0"/>
              <a:t>).</a:t>
            </a:r>
          </a:p>
          <a:p>
            <a:endParaRPr lang="en-US" sz="3200" dirty="0"/>
          </a:p>
        </p:txBody>
      </p:sp>
    </p:spTree>
    <p:extLst>
      <p:ext uri="{BB962C8B-B14F-4D97-AF65-F5344CB8AC3E}">
        <p14:creationId xmlns:p14="http://schemas.microsoft.com/office/powerpoint/2010/main" val="232916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6129909" cy="615553"/>
          </a:xfrm>
        </p:spPr>
        <p:txBody>
          <a:bodyPr/>
          <a:lstStyle/>
          <a:p>
            <a:r>
              <a:rPr lang="en-US" sz="4000" b="1" u="sng" dirty="0" smtClean="0"/>
              <a:t>Assignment</a:t>
            </a:r>
            <a:r>
              <a:rPr lang="en-US" dirty="0" smtClean="0"/>
              <a:t> </a:t>
            </a:r>
            <a:endParaRPr lang="en-US" dirty="0"/>
          </a:p>
        </p:txBody>
      </p:sp>
      <p:sp>
        <p:nvSpPr>
          <p:cNvPr id="3" name="Text Placeholder 2"/>
          <p:cNvSpPr>
            <a:spLocks noGrp="1"/>
          </p:cNvSpPr>
          <p:nvPr>
            <p:ph type="body" idx="1"/>
          </p:nvPr>
        </p:nvSpPr>
        <p:spPr>
          <a:xfrm>
            <a:off x="332104" y="1825053"/>
            <a:ext cx="11197590" cy="492443"/>
          </a:xfrm>
        </p:spPr>
        <p:txBody>
          <a:bodyPr/>
          <a:lstStyle/>
          <a:p>
            <a:r>
              <a:rPr lang="en-US" sz="3200" dirty="0" smtClean="0"/>
              <a:t>1. Write notes on historical </a:t>
            </a:r>
            <a:r>
              <a:rPr lang="en-US" sz="3200" dirty="0"/>
              <a:t>development of Medicine and Surgery</a:t>
            </a:r>
            <a:endParaRPr lang="en-US" sz="2800" dirty="0"/>
          </a:p>
        </p:txBody>
      </p:sp>
    </p:spTree>
    <p:extLst>
      <p:ext uri="{BB962C8B-B14F-4D97-AF65-F5344CB8AC3E}">
        <p14:creationId xmlns:p14="http://schemas.microsoft.com/office/powerpoint/2010/main" val="2201465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203850" y="1736269"/>
            <a:ext cx="9739745" cy="2388474"/>
          </a:xfrm>
          <a:prstGeom prst="rect">
            <a:avLst/>
          </a:prstGeom>
        </p:spPr>
        <p:txBody>
          <a:bodyPr vert="horz" wrap="square" lIns="0" tIns="109855" rIns="0" bIns="0" rtlCol="0">
            <a:spAutoFit/>
          </a:bodyPr>
          <a:lstStyle/>
          <a:p>
            <a:pPr marL="355600" indent="-343535">
              <a:lnSpc>
                <a:spcPct val="100000"/>
              </a:lnSpc>
              <a:spcBef>
                <a:spcPts val="865"/>
              </a:spcBef>
              <a:buFont typeface="Arial"/>
              <a:buChar char="•"/>
              <a:tabLst>
                <a:tab pos="355600" algn="l"/>
                <a:tab pos="356235" algn="l"/>
              </a:tabLst>
            </a:pPr>
            <a:r>
              <a:rPr lang="en-US" sz="3200" b="1" spc="-20" dirty="0" smtClean="0">
                <a:latin typeface="Calibri"/>
                <a:cs typeface="Calibri"/>
              </a:rPr>
              <a:t>Fever </a:t>
            </a:r>
            <a:r>
              <a:rPr lang="en-US" sz="3200" b="1" dirty="0" smtClean="0">
                <a:latin typeface="Calibri"/>
                <a:cs typeface="Calibri"/>
              </a:rPr>
              <a:t>: </a:t>
            </a:r>
            <a:r>
              <a:rPr lang="en-US" sz="3200" spc="-15" dirty="0" smtClean="0">
                <a:latin typeface="Calibri"/>
                <a:cs typeface="Calibri"/>
              </a:rPr>
              <a:t>infectious </a:t>
            </a:r>
            <a:r>
              <a:rPr lang="en-US" sz="3200" spc="-25" dirty="0" smtClean="0">
                <a:latin typeface="Calibri"/>
                <a:cs typeface="Calibri"/>
              </a:rPr>
              <a:t>form </a:t>
            </a:r>
            <a:r>
              <a:rPr lang="en-US" sz="3200" dirty="0" smtClean="0">
                <a:latin typeface="Calibri"/>
                <a:cs typeface="Calibri"/>
              </a:rPr>
              <a:t>of</a:t>
            </a:r>
            <a:r>
              <a:rPr lang="en-US" sz="3200" spc="50" dirty="0" smtClean="0">
                <a:latin typeface="Calibri"/>
                <a:cs typeface="Calibri"/>
              </a:rPr>
              <a:t> </a:t>
            </a:r>
            <a:r>
              <a:rPr lang="en-US" sz="3200" spc="-10" dirty="0" smtClean="0">
                <a:latin typeface="Calibri"/>
                <a:cs typeface="Calibri"/>
              </a:rPr>
              <a:t>inflammation</a:t>
            </a:r>
            <a:endParaRPr lang="en-US" sz="3200" dirty="0" smtClean="0">
              <a:latin typeface="Calibri"/>
              <a:cs typeface="Calibri"/>
            </a:endParaRPr>
          </a:p>
          <a:p>
            <a:pPr marL="355600" marR="1236980" indent="-343535">
              <a:lnSpc>
                <a:spcPct val="100000"/>
              </a:lnSpc>
              <a:spcBef>
                <a:spcPts val="765"/>
              </a:spcBef>
              <a:buFont typeface="Arial"/>
              <a:buChar char="•"/>
              <a:tabLst>
                <a:tab pos="355600" algn="l"/>
                <a:tab pos="356235" algn="l"/>
              </a:tabLst>
            </a:pPr>
            <a:r>
              <a:rPr lang="en-US" sz="3200" b="1" dirty="0" err="1" smtClean="0">
                <a:latin typeface="Calibri"/>
                <a:cs typeface="Calibri"/>
              </a:rPr>
              <a:t>Anaemia</a:t>
            </a:r>
            <a:r>
              <a:rPr lang="en-US" sz="3200" b="1" dirty="0" smtClean="0">
                <a:latin typeface="Calibri"/>
                <a:cs typeface="Calibri"/>
              </a:rPr>
              <a:t> </a:t>
            </a:r>
          </a:p>
          <a:p>
            <a:pPr marL="355600" marR="1236980" indent="-343535">
              <a:lnSpc>
                <a:spcPct val="100000"/>
              </a:lnSpc>
              <a:spcBef>
                <a:spcPts val="765"/>
              </a:spcBef>
              <a:buFont typeface="Arial"/>
              <a:buChar char="•"/>
              <a:tabLst>
                <a:tab pos="355600" algn="l"/>
                <a:tab pos="356235" algn="l"/>
              </a:tabLst>
            </a:pPr>
            <a:r>
              <a:rPr lang="en-US" sz="3200" b="1" spc="-5" dirty="0" err="1" smtClean="0">
                <a:latin typeface="Calibri"/>
                <a:cs typeface="Calibri"/>
              </a:rPr>
              <a:t>Leucocytosis</a:t>
            </a:r>
            <a:r>
              <a:rPr lang="en-US" sz="3200" b="1" spc="-5" dirty="0" smtClean="0">
                <a:latin typeface="Calibri"/>
                <a:cs typeface="Calibri"/>
              </a:rPr>
              <a:t> </a:t>
            </a:r>
            <a:endParaRPr lang="en-US" sz="3200" b="1" dirty="0" smtClean="0">
              <a:latin typeface="Calibri"/>
              <a:cs typeface="Calibri"/>
            </a:endParaRPr>
          </a:p>
          <a:p>
            <a:pPr marL="355600" marR="1236980" indent="-343535">
              <a:lnSpc>
                <a:spcPct val="100000"/>
              </a:lnSpc>
              <a:spcBef>
                <a:spcPts val="765"/>
              </a:spcBef>
              <a:buFont typeface="Arial"/>
              <a:buChar char="•"/>
              <a:tabLst>
                <a:tab pos="355600" algn="l"/>
                <a:tab pos="356235" algn="l"/>
              </a:tabLst>
            </a:pPr>
            <a:r>
              <a:rPr lang="en-US" sz="3200" spc="-5" dirty="0" smtClean="0">
                <a:cs typeface="Calibri"/>
              </a:rPr>
              <a:t>Septic</a:t>
            </a:r>
            <a:r>
              <a:rPr lang="en-US" sz="3200" spc="-40" dirty="0" smtClean="0">
                <a:cs typeface="Calibri"/>
              </a:rPr>
              <a:t> </a:t>
            </a:r>
            <a:r>
              <a:rPr lang="en-US" sz="3200" spc="-5" dirty="0" smtClean="0">
                <a:cs typeface="Calibri"/>
              </a:rPr>
              <a:t>shock</a:t>
            </a:r>
            <a:endParaRPr lang="en-US" sz="3200" dirty="0">
              <a:cs typeface="Calibri"/>
            </a:endParaRPr>
          </a:p>
        </p:txBody>
      </p:sp>
      <p:sp>
        <p:nvSpPr>
          <p:cNvPr id="3" name="Title 2"/>
          <p:cNvSpPr>
            <a:spLocks noGrp="1"/>
          </p:cNvSpPr>
          <p:nvPr>
            <p:ph type="title"/>
          </p:nvPr>
        </p:nvSpPr>
        <p:spPr>
          <a:xfrm>
            <a:off x="1066800" y="254380"/>
            <a:ext cx="9753600" cy="1041020"/>
          </a:xfrm>
        </p:spPr>
        <p:txBody>
          <a:bodyPr/>
          <a:lstStyle/>
          <a:p>
            <a:r>
              <a:rPr lang="en-US" dirty="0" smtClean="0"/>
              <a:t>Systemic effects of inflammation</a:t>
            </a:r>
            <a:endParaRPr lang="en-US" dirty="0"/>
          </a:p>
        </p:txBody>
      </p:sp>
    </p:spTree>
    <p:extLst>
      <p:ext uri="{BB962C8B-B14F-4D97-AF65-F5344CB8AC3E}">
        <p14:creationId xmlns:p14="http://schemas.microsoft.com/office/powerpoint/2010/main" val="819479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527807" y="2028901"/>
            <a:ext cx="5884545" cy="2330450"/>
          </a:xfrm>
          <a:prstGeom prst="rect">
            <a:avLst/>
          </a:prstGeom>
        </p:spPr>
        <p:txBody>
          <a:bodyPr vert="horz" wrap="square" lIns="0" tIns="106045" rIns="0" bIns="0" rtlCol="0">
            <a:spAutoFit/>
          </a:bodyPr>
          <a:lstStyle/>
          <a:p>
            <a:pPr marL="12065" marR="5080" algn="ctr">
              <a:lnSpc>
                <a:spcPts val="5830"/>
              </a:lnSpc>
              <a:spcBef>
                <a:spcPts val="835"/>
              </a:spcBef>
            </a:pPr>
            <a:r>
              <a:rPr sz="5400" dirty="0">
                <a:solidFill>
                  <a:srgbClr val="000000"/>
                </a:solidFill>
              </a:rPr>
              <a:t>CLASSIFIC</a:t>
            </a:r>
            <a:r>
              <a:rPr sz="5400" spc="-390" dirty="0">
                <a:solidFill>
                  <a:srgbClr val="000000"/>
                </a:solidFill>
              </a:rPr>
              <a:t>A</a:t>
            </a:r>
            <a:r>
              <a:rPr sz="5400" dirty="0">
                <a:solidFill>
                  <a:srgbClr val="000000"/>
                </a:solidFill>
              </a:rPr>
              <a:t>TION  </a:t>
            </a:r>
            <a:r>
              <a:rPr sz="5400" spc="-5" dirty="0">
                <a:solidFill>
                  <a:srgbClr val="000000"/>
                </a:solidFill>
              </a:rPr>
              <a:t>OF</a:t>
            </a:r>
            <a:endParaRPr sz="5400" dirty="0"/>
          </a:p>
          <a:p>
            <a:pPr algn="ctr">
              <a:lnSpc>
                <a:spcPts val="5750"/>
              </a:lnSpc>
            </a:pPr>
            <a:r>
              <a:rPr sz="5400" spc="-5" dirty="0">
                <a:solidFill>
                  <a:srgbClr val="000000"/>
                </a:solidFill>
              </a:rPr>
              <a:t>DISEASES</a:t>
            </a:r>
            <a:endParaRPr sz="5400" dirty="0"/>
          </a:p>
        </p:txBody>
      </p:sp>
    </p:spTree>
    <p:extLst>
      <p:ext uri="{BB962C8B-B14F-4D97-AF65-F5344CB8AC3E}">
        <p14:creationId xmlns:p14="http://schemas.microsoft.com/office/powerpoint/2010/main" val="40104963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4800"/>
            <a:ext cx="4502150"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0000"/>
                </a:solidFill>
              </a:rPr>
              <a:t>INTRODUCTION</a:t>
            </a:r>
            <a:endParaRPr sz="4400" dirty="0"/>
          </a:p>
        </p:txBody>
      </p:sp>
      <p:sp>
        <p:nvSpPr>
          <p:cNvPr id="3" name="object 3"/>
          <p:cNvSpPr txBox="1"/>
          <p:nvPr/>
        </p:nvSpPr>
        <p:spPr>
          <a:xfrm>
            <a:off x="916939" y="1487805"/>
            <a:ext cx="10262235" cy="5194371"/>
          </a:xfrm>
          <a:prstGeom prst="rect">
            <a:avLst/>
          </a:prstGeom>
        </p:spPr>
        <p:txBody>
          <a:bodyPr vert="horz" wrap="square" lIns="0" tIns="13335" rIns="0" bIns="0" rtlCol="0">
            <a:spAutoFit/>
          </a:bodyPr>
          <a:lstStyle/>
          <a:p>
            <a:pPr marL="241300" indent="-229235">
              <a:lnSpc>
                <a:spcPct val="100000"/>
              </a:lnSpc>
              <a:spcBef>
                <a:spcPts val="105"/>
              </a:spcBef>
              <a:buFont typeface="Arial"/>
              <a:buChar char="•"/>
              <a:tabLst>
                <a:tab pos="241300" algn="l"/>
                <a:tab pos="241935" algn="l"/>
              </a:tabLst>
            </a:pPr>
            <a:r>
              <a:rPr sz="3200" dirty="0">
                <a:cs typeface="Times New Roman"/>
              </a:rPr>
              <a:t>A</a:t>
            </a:r>
            <a:r>
              <a:rPr sz="3200" spc="-114" dirty="0">
                <a:cs typeface="Times New Roman"/>
              </a:rPr>
              <a:t> </a:t>
            </a:r>
            <a:r>
              <a:rPr sz="3200" b="1" dirty="0">
                <a:cs typeface="Times New Roman"/>
              </a:rPr>
              <a:t>disease</a:t>
            </a:r>
            <a:r>
              <a:rPr sz="3200" b="1" spc="-20" dirty="0">
                <a:cs typeface="Times New Roman"/>
              </a:rPr>
              <a:t> </a:t>
            </a:r>
            <a:r>
              <a:rPr sz="3200" dirty="0">
                <a:cs typeface="Times New Roman"/>
              </a:rPr>
              <a:t>is</a:t>
            </a:r>
            <a:r>
              <a:rPr sz="3200" spc="-15" dirty="0">
                <a:cs typeface="Times New Roman"/>
              </a:rPr>
              <a:t> </a:t>
            </a:r>
            <a:r>
              <a:rPr sz="3200" dirty="0">
                <a:cs typeface="Times New Roman"/>
              </a:rPr>
              <a:t>a</a:t>
            </a:r>
            <a:r>
              <a:rPr sz="3200" spc="5" dirty="0">
                <a:cs typeface="Times New Roman"/>
              </a:rPr>
              <a:t> </a:t>
            </a:r>
            <a:r>
              <a:rPr sz="3200" dirty="0">
                <a:cs typeface="Times New Roman"/>
              </a:rPr>
              <a:t>particular</a:t>
            </a:r>
            <a:r>
              <a:rPr sz="3200" spc="-45" dirty="0">
                <a:cs typeface="Times New Roman"/>
              </a:rPr>
              <a:t> </a:t>
            </a:r>
            <a:r>
              <a:rPr sz="3200" dirty="0">
                <a:cs typeface="Times New Roman"/>
              </a:rPr>
              <a:t>abnormal</a:t>
            </a:r>
            <a:r>
              <a:rPr sz="3200" spc="-25" dirty="0">
                <a:cs typeface="Times New Roman"/>
              </a:rPr>
              <a:t> </a:t>
            </a:r>
            <a:r>
              <a:rPr sz="3200" dirty="0">
                <a:cs typeface="Times New Roman"/>
              </a:rPr>
              <a:t>condition</a:t>
            </a:r>
            <a:r>
              <a:rPr sz="3200" spc="-45" dirty="0">
                <a:cs typeface="Times New Roman"/>
              </a:rPr>
              <a:t> </a:t>
            </a:r>
            <a:r>
              <a:rPr sz="3200" dirty="0">
                <a:cs typeface="Times New Roman"/>
              </a:rPr>
              <a:t>that</a:t>
            </a:r>
            <a:r>
              <a:rPr sz="3200" spc="-10" dirty="0">
                <a:cs typeface="Times New Roman"/>
              </a:rPr>
              <a:t> </a:t>
            </a:r>
            <a:r>
              <a:rPr sz="3200" spc="-5" dirty="0">
                <a:cs typeface="Times New Roman"/>
              </a:rPr>
              <a:t>affects</a:t>
            </a:r>
            <a:r>
              <a:rPr sz="3200" spc="-40" dirty="0">
                <a:cs typeface="Times New Roman"/>
              </a:rPr>
              <a:t> </a:t>
            </a:r>
            <a:r>
              <a:rPr sz="3200" dirty="0">
                <a:cs typeface="Times New Roman"/>
              </a:rPr>
              <a:t>part</a:t>
            </a:r>
            <a:r>
              <a:rPr sz="3200" spc="-25" dirty="0">
                <a:cs typeface="Times New Roman"/>
              </a:rPr>
              <a:t> </a:t>
            </a:r>
            <a:r>
              <a:rPr sz="3200" dirty="0">
                <a:cs typeface="Times New Roman"/>
              </a:rPr>
              <a:t>or </a:t>
            </a:r>
            <a:r>
              <a:rPr sz="3200" spc="-5" dirty="0">
                <a:cs typeface="Times New Roman"/>
              </a:rPr>
              <a:t>all</a:t>
            </a:r>
            <a:r>
              <a:rPr sz="3200" spc="-10" dirty="0">
                <a:cs typeface="Times New Roman"/>
              </a:rPr>
              <a:t> </a:t>
            </a:r>
            <a:r>
              <a:rPr sz="3200" dirty="0">
                <a:cs typeface="Times New Roman"/>
              </a:rPr>
              <a:t>of</a:t>
            </a:r>
            <a:r>
              <a:rPr sz="3200" spc="-15" dirty="0">
                <a:cs typeface="Times New Roman"/>
              </a:rPr>
              <a:t> </a:t>
            </a:r>
            <a:r>
              <a:rPr sz="3200" dirty="0">
                <a:cs typeface="Times New Roman"/>
              </a:rPr>
              <a:t>an</a:t>
            </a:r>
            <a:r>
              <a:rPr sz="3200" spc="15" dirty="0">
                <a:cs typeface="Times New Roman"/>
              </a:rPr>
              <a:t> </a:t>
            </a:r>
            <a:r>
              <a:rPr sz="3200" spc="-5" dirty="0" smtClean="0">
                <a:cs typeface="Times New Roman"/>
              </a:rPr>
              <a:t>organism</a:t>
            </a:r>
            <a:r>
              <a:rPr lang="en-US" sz="3200" spc="-5" dirty="0" smtClean="0">
                <a:cs typeface="Times New Roman"/>
              </a:rPr>
              <a:t> and is</a:t>
            </a:r>
            <a:r>
              <a:rPr lang="en-US" sz="3200" spc="-55" dirty="0" smtClean="0">
                <a:cs typeface="Times New Roman"/>
              </a:rPr>
              <a:t> </a:t>
            </a:r>
            <a:r>
              <a:rPr sz="3200" spc="5" dirty="0" smtClean="0">
                <a:cs typeface="Times New Roman"/>
              </a:rPr>
              <a:t>not</a:t>
            </a:r>
            <a:r>
              <a:rPr sz="3200" spc="-15" dirty="0" smtClean="0">
                <a:cs typeface="Times New Roman"/>
              </a:rPr>
              <a:t> </a:t>
            </a:r>
            <a:r>
              <a:rPr sz="3200" dirty="0">
                <a:cs typeface="Times New Roman"/>
              </a:rPr>
              <a:t>caused</a:t>
            </a:r>
            <a:r>
              <a:rPr sz="3200" spc="-25" dirty="0">
                <a:cs typeface="Times New Roman"/>
              </a:rPr>
              <a:t> </a:t>
            </a:r>
            <a:r>
              <a:rPr sz="3200" dirty="0" smtClean="0">
                <a:cs typeface="Times New Roman"/>
              </a:rPr>
              <a:t>by</a:t>
            </a:r>
            <a:r>
              <a:rPr lang="en-US" sz="3200" dirty="0" smtClean="0">
                <a:cs typeface="Times New Roman"/>
              </a:rPr>
              <a:t> </a:t>
            </a:r>
            <a:r>
              <a:rPr sz="3200" dirty="0" smtClean="0">
                <a:cs typeface="Times New Roman"/>
              </a:rPr>
              <a:t>external </a:t>
            </a:r>
            <a:r>
              <a:rPr sz="3200" dirty="0">
                <a:cs typeface="Times New Roman"/>
              </a:rPr>
              <a:t>force</a:t>
            </a:r>
            <a:r>
              <a:rPr sz="3200" spc="-235" dirty="0">
                <a:cs typeface="Times New Roman"/>
              </a:rPr>
              <a:t> </a:t>
            </a:r>
            <a:r>
              <a:rPr sz="3200" dirty="0">
                <a:cs typeface="Times New Roman"/>
              </a:rPr>
              <a:t>(injury).</a:t>
            </a:r>
          </a:p>
          <a:p>
            <a:pPr marL="241300" marR="5080" indent="-229235">
              <a:lnSpc>
                <a:spcPct val="100000"/>
              </a:lnSpc>
              <a:spcBef>
                <a:spcPts val="1010"/>
              </a:spcBef>
              <a:buFont typeface="Arial"/>
              <a:buChar char="•"/>
              <a:tabLst>
                <a:tab pos="241300" algn="l"/>
                <a:tab pos="241935" algn="l"/>
              </a:tabLst>
            </a:pPr>
            <a:r>
              <a:rPr sz="3200" dirty="0" smtClean="0">
                <a:cs typeface="Times New Roman"/>
              </a:rPr>
              <a:t>Disease </a:t>
            </a:r>
            <a:r>
              <a:rPr sz="3200" dirty="0">
                <a:cs typeface="Times New Roman"/>
              </a:rPr>
              <a:t>is often </a:t>
            </a:r>
            <a:r>
              <a:rPr lang="en-US" sz="3200" dirty="0" smtClean="0">
                <a:cs typeface="Times New Roman"/>
              </a:rPr>
              <a:t>interpreted</a:t>
            </a:r>
            <a:r>
              <a:rPr sz="3200" dirty="0" smtClean="0">
                <a:cs typeface="Times New Roman"/>
              </a:rPr>
              <a:t> </a:t>
            </a:r>
            <a:r>
              <a:rPr sz="3200" dirty="0">
                <a:cs typeface="Times New Roman"/>
              </a:rPr>
              <a:t>as a </a:t>
            </a:r>
            <a:r>
              <a:rPr sz="3200" b="1" dirty="0">
                <a:cs typeface="Times New Roman"/>
              </a:rPr>
              <a:t>medical condition </a:t>
            </a:r>
            <a:r>
              <a:rPr sz="3200" dirty="0">
                <a:cs typeface="Times New Roman"/>
              </a:rPr>
              <a:t>associated with specific </a:t>
            </a:r>
            <a:r>
              <a:rPr sz="3200" spc="-5" dirty="0">
                <a:cs typeface="Times New Roman"/>
              </a:rPr>
              <a:t>symptoms </a:t>
            </a:r>
            <a:r>
              <a:rPr sz="3200" dirty="0">
                <a:cs typeface="Times New Roman"/>
              </a:rPr>
              <a:t>and </a:t>
            </a:r>
            <a:r>
              <a:rPr sz="3200" dirty="0" smtClean="0">
                <a:cs typeface="Times New Roman"/>
              </a:rPr>
              <a:t>signs.</a:t>
            </a:r>
            <a:endParaRPr lang="en-US" sz="3200" dirty="0" smtClean="0">
              <a:cs typeface="Times New Roman"/>
            </a:endParaRPr>
          </a:p>
          <a:p>
            <a:pPr marL="241300" marR="5080" indent="-229235">
              <a:lnSpc>
                <a:spcPct val="100000"/>
              </a:lnSpc>
              <a:spcBef>
                <a:spcPts val="1010"/>
              </a:spcBef>
              <a:buFont typeface="Arial"/>
              <a:buChar char="•"/>
              <a:tabLst>
                <a:tab pos="241300" algn="l"/>
                <a:tab pos="241935" algn="l"/>
              </a:tabLst>
            </a:pPr>
            <a:r>
              <a:rPr sz="3200" dirty="0" smtClean="0">
                <a:cs typeface="Times New Roman"/>
              </a:rPr>
              <a:t>It  </a:t>
            </a:r>
            <a:r>
              <a:rPr sz="3200" spc="-10" dirty="0">
                <a:cs typeface="Times New Roman"/>
              </a:rPr>
              <a:t>may </a:t>
            </a:r>
            <a:r>
              <a:rPr sz="3200" dirty="0">
                <a:cs typeface="Times New Roman"/>
              </a:rPr>
              <a:t>be caused by external factors such as pathogens or by internal dysfunctions, particularly of  the </a:t>
            </a:r>
            <a:r>
              <a:rPr sz="3200" spc="-5" dirty="0">
                <a:cs typeface="Times New Roman"/>
              </a:rPr>
              <a:t>immune system, </a:t>
            </a:r>
            <a:r>
              <a:rPr sz="3200" dirty="0">
                <a:cs typeface="Times New Roman"/>
              </a:rPr>
              <a:t>such as an </a:t>
            </a:r>
            <a:r>
              <a:rPr sz="3200" spc="-10" dirty="0">
                <a:cs typeface="Times New Roman"/>
              </a:rPr>
              <a:t>immunodeficiency, </a:t>
            </a:r>
            <a:r>
              <a:rPr sz="3200" dirty="0">
                <a:cs typeface="Times New Roman"/>
              </a:rPr>
              <a:t>or by a</a:t>
            </a:r>
            <a:r>
              <a:rPr sz="3200" spc="-90" dirty="0">
                <a:cs typeface="Times New Roman"/>
              </a:rPr>
              <a:t> </a:t>
            </a:r>
            <a:r>
              <a:rPr sz="3200" spc="-10" dirty="0">
                <a:cs typeface="Times New Roman"/>
              </a:rPr>
              <a:t>hypersensitivity,</a:t>
            </a:r>
            <a:endParaRPr sz="3200" dirty="0">
              <a:cs typeface="Times New Roman"/>
            </a:endParaRPr>
          </a:p>
          <a:p>
            <a:pPr marL="241300">
              <a:lnSpc>
                <a:spcPct val="100000"/>
              </a:lnSpc>
            </a:pPr>
            <a:r>
              <a:rPr sz="3200" dirty="0">
                <a:cs typeface="Times New Roman"/>
              </a:rPr>
              <a:t>including </a:t>
            </a:r>
            <a:r>
              <a:rPr sz="3200" spc="-5" dirty="0">
                <a:cs typeface="Times New Roman"/>
              </a:rPr>
              <a:t>allergies </a:t>
            </a:r>
            <a:r>
              <a:rPr sz="3200" dirty="0">
                <a:cs typeface="Times New Roman"/>
              </a:rPr>
              <a:t>and</a:t>
            </a:r>
            <a:r>
              <a:rPr sz="3200" spc="-85" dirty="0">
                <a:cs typeface="Times New Roman"/>
              </a:rPr>
              <a:t> </a:t>
            </a:r>
            <a:r>
              <a:rPr sz="3200" spc="-15" dirty="0">
                <a:cs typeface="Times New Roman"/>
              </a:rPr>
              <a:t>autoimmunity</a:t>
            </a:r>
            <a:r>
              <a:rPr sz="3200" spc="-15" dirty="0" smtClean="0">
                <a:cs typeface="Times New Roman"/>
              </a:rPr>
              <a:t>.</a:t>
            </a:r>
            <a:endParaRPr lang="en-US" sz="3200" spc="-15" dirty="0" smtClean="0">
              <a:cs typeface="Times New Roman"/>
            </a:endParaRPr>
          </a:p>
          <a:p>
            <a:pPr marL="241300">
              <a:lnSpc>
                <a:spcPct val="100000"/>
              </a:lnSpc>
            </a:pPr>
            <a:endParaRPr lang="en-US" sz="3200" dirty="0" smtClean="0">
              <a:cs typeface="Times New Roman"/>
            </a:endParaRPr>
          </a:p>
        </p:txBody>
      </p:sp>
    </p:spTree>
    <p:extLst>
      <p:ext uri="{BB962C8B-B14F-4D97-AF65-F5344CB8AC3E}">
        <p14:creationId xmlns:p14="http://schemas.microsoft.com/office/powerpoint/2010/main" val="1258421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8799" y="817371"/>
            <a:ext cx="10323830" cy="4798108"/>
          </a:xfrm>
          <a:prstGeom prst="rect">
            <a:avLst/>
          </a:prstGeom>
        </p:spPr>
        <p:txBody>
          <a:bodyPr vert="horz" wrap="square" lIns="0" tIns="108585" rIns="0" bIns="0" rtlCol="0">
            <a:spAutoFit/>
          </a:bodyPr>
          <a:lstStyle/>
          <a:p>
            <a:pPr marL="241300" indent="-229235">
              <a:spcBef>
                <a:spcPts val="855"/>
              </a:spcBef>
              <a:buFont typeface="Arial"/>
              <a:buChar char="•"/>
              <a:tabLst>
                <a:tab pos="241300" algn="l"/>
                <a:tab pos="241935" algn="l"/>
              </a:tabLst>
            </a:pPr>
            <a:r>
              <a:rPr sz="3200" dirty="0">
                <a:cs typeface="Times New Roman"/>
              </a:rPr>
              <a:t>Diseases </a:t>
            </a:r>
            <a:r>
              <a:rPr sz="3200" spc="-10" dirty="0">
                <a:cs typeface="Times New Roman"/>
              </a:rPr>
              <a:t>may </a:t>
            </a:r>
            <a:r>
              <a:rPr sz="3200" dirty="0">
                <a:cs typeface="Times New Roman"/>
              </a:rPr>
              <a:t>be </a:t>
            </a:r>
            <a:r>
              <a:rPr sz="3200" spc="-5" dirty="0">
                <a:cs typeface="Times New Roman"/>
              </a:rPr>
              <a:t>classified </a:t>
            </a:r>
            <a:r>
              <a:rPr sz="3200" dirty="0">
                <a:cs typeface="Times New Roman"/>
              </a:rPr>
              <a:t>by cause, pathogenesis or by</a:t>
            </a:r>
            <a:r>
              <a:rPr sz="3200" spc="-114" dirty="0">
                <a:cs typeface="Times New Roman"/>
              </a:rPr>
              <a:t> </a:t>
            </a:r>
            <a:r>
              <a:rPr sz="3200" spc="-5" dirty="0">
                <a:cs typeface="Times New Roman"/>
              </a:rPr>
              <a:t>symptom(s).</a:t>
            </a:r>
            <a:endParaRPr sz="3200" dirty="0">
              <a:cs typeface="Times New Roman"/>
            </a:endParaRPr>
          </a:p>
          <a:p>
            <a:pPr marL="241300" marR="429895" indent="-229235">
              <a:spcBef>
                <a:spcPts val="1035"/>
              </a:spcBef>
              <a:buFont typeface="Arial"/>
              <a:buChar char="•"/>
              <a:tabLst>
                <a:tab pos="241300" algn="l"/>
                <a:tab pos="241935" algn="l"/>
              </a:tabLst>
            </a:pPr>
            <a:r>
              <a:rPr sz="3200" spc="-10" dirty="0">
                <a:cs typeface="Times New Roman"/>
              </a:rPr>
              <a:t>Alternatively, </a:t>
            </a:r>
            <a:r>
              <a:rPr sz="3200" dirty="0">
                <a:cs typeface="Times New Roman"/>
              </a:rPr>
              <a:t>diseases </a:t>
            </a:r>
            <a:r>
              <a:rPr sz="3200" spc="-10" dirty="0">
                <a:cs typeface="Times New Roman"/>
              </a:rPr>
              <a:t>may </a:t>
            </a:r>
            <a:r>
              <a:rPr sz="3200" dirty="0">
                <a:cs typeface="Times New Roman"/>
              </a:rPr>
              <a:t>be </a:t>
            </a:r>
            <a:r>
              <a:rPr sz="3200" spc="-5" dirty="0">
                <a:cs typeface="Times New Roman"/>
              </a:rPr>
              <a:t>classified </a:t>
            </a:r>
            <a:r>
              <a:rPr sz="3200" dirty="0">
                <a:cs typeface="Times New Roman"/>
              </a:rPr>
              <a:t>according to the </a:t>
            </a:r>
            <a:r>
              <a:rPr sz="3200" spc="-5" dirty="0">
                <a:cs typeface="Times New Roman"/>
              </a:rPr>
              <a:t>organ </a:t>
            </a:r>
            <a:r>
              <a:rPr sz="3200" dirty="0">
                <a:cs typeface="Times New Roman"/>
              </a:rPr>
              <a:t>system involved, though this</a:t>
            </a:r>
            <a:r>
              <a:rPr sz="3200" spc="-225" dirty="0">
                <a:cs typeface="Times New Roman"/>
              </a:rPr>
              <a:t> </a:t>
            </a:r>
            <a:r>
              <a:rPr sz="3200" dirty="0">
                <a:cs typeface="Times New Roman"/>
              </a:rPr>
              <a:t>is  often </a:t>
            </a:r>
            <a:r>
              <a:rPr sz="3200" spc="-5" dirty="0">
                <a:cs typeface="Times New Roman"/>
              </a:rPr>
              <a:t>complicated since many </a:t>
            </a:r>
            <a:r>
              <a:rPr sz="3200" dirty="0">
                <a:cs typeface="Times New Roman"/>
              </a:rPr>
              <a:t>diseases </a:t>
            </a:r>
            <a:r>
              <a:rPr sz="3200" spc="-5" dirty="0">
                <a:cs typeface="Times New Roman"/>
              </a:rPr>
              <a:t>affect more </a:t>
            </a:r>
            <a:r>
              <a:rPr sz="3200" dirty="0">
                <a:cs typeface="Times New Roman"/>
              </a:rPr>
              <a:t>than </a:t>
            </a:r>
            <a:r>
              <a:rPr sz="3200" spc="5" dirty="0">
                <a:cs typeface="Times New Roman"/>
              </a:rPr>
              <a:t>one</a:t>
            </a:r>
            <a:r>
              <a:rPr sz="3200" spc="-125" dirty="0">
                <a:cs typeface="Times New Roman"/>
              </a:rPr>
              <a:t> </a:t>
            </a:r>
            <a:r>
              <a:rPr sz="3200" spc="-5" dirty="0">
                <a:cs typeface="Times New Roman"/>
              </a:rPr>
              <a:t>organ.</a:t>
            </a:r>
            <a:endParaRPr sz="3200" dirty="0">
              <a:cs typeface="Times New Roman"/>
            </a:endParaRPr>
          </a:p>
          <a:p>
            <a:pPr marL="241300" marR="487045" indent="-229235" algn="just">
              <a:spcBef>
                <a:spcPts val="960"/>
              </a:spcBef>
              <a:buFont typeface="Arial"/>
              <a:buChar char="•"/>
              <a:tabLst>
                <a:tab pos="241935" algn="l"/>
              </a:tabLst>
            </a:pPr>
            <a:r>
              <a:rPr sz="3200" dirty="0" smtClean="0">
                <a:cs typeface="Times New Roman"/>
              </a:rPr>
              <a:t>The </a:t>
            </a:r>
            <a:r>
              <a:rPr sz="3200" spc="-10" dirty="0">
                <a:cs typeface="Times New Roman"/>
              </a:rPr>
              <a:t>most </a:t>
            </a:r>
            <a:r>
              <a:rPr sz="3200" spc="5" dirty="0">
                <a:cs typeface="Times New Roman"/>
              </a:rPr>
              <a:t>known </a:t>
            </a:r>
            <a:r>
              <a:rPr sz="3200" dirty="0">
                <a:cs typeface="Times New Roman"/>
              </a:rPr>
              <a:t>and used </a:t>
            </a:r>
            <a:r>
              <a:rPr sz="3200" spc="-5" dirty="0">
                <a:cs typeface="Times New Roman"/>
              </a:rPr>
              <a:t>classification </a:t>
            </a:r>
            <a:r>
              <a:rPr sz="3200" dirty="0">
                <a:cs typeface="Times New Roman"/>
              </a:rPr>
              <a:t>of diseases is the </a:t>
            </a:r>
            <a:r>
              <a:rPr sz="3200" b="1" spc="-20" dirty="0">
                <a:cs typeface="Times New Roman"/>
              </a:rPr>
              <a:t>World </a:t>
            </a:r>
            <a:r>
              <a:rPr sz="3200" b="1" dirty="0">
                <a:cs typeface="Times New Roman"/>
              </a:rPr>
              <a:t>Health </a:t>
            </a:r>
            <a:r>
              <a:rPr sz="3200" b="1" spc="-5" dirty="0">
                <a:cs typeface="Times New Roman"/>
              </a:rPr>
              <a:t>Organization's</a:t>
            </a:r>
            <a:r>
              <a:rPr sz="3200" b="1" spc="-110" dirty="0">
                <a:cs typeface="Times New Roman"/>
              </a:rPr>
              <a:t> </a:t>
            </a:r>
            <a:r>
              <a:rPr sz="3200" b="1" dirty="0">
                <a:cs typeface="Times New Roman"/>
              </a:rPr>
              <a:t>ICD  </a:t>
            </a:r>
            <a:r>
              <a:rPr sz="3200" dirty="0">
                <a:cs typeface="Times New Roman"/>
              </a:rPr>
              <a:t>(</a:t>
            </a:r>
            <a:r>
              <a:rPr sz="3200" b="1" dirty="0">
                <a:cs typeface="Times New Roman"/>
              </a:rPr>
              <a:t>International </a:t>
            </a:r>
            <a:r>
              <a:rPr sz="3200" b="1" spc="-5" dirty="0">
                <a:cs typeface="Times New Roman"/>
              </a:rPr>
              <a:t>Statistical </a:t>
            </a:r>
            <a:r>
              <a:rPr sz="3200" b="1" dirty="0">
                <a:cs typeface="Times New Roman"/>
              </a:rPr>
              <a:t>Classification of Diseases and Related Health </a:t>
            </a:r>
            <a:r>
              <a:rPr sz="3200" b="1" spc="-5" dirty="0">
                <a:cs typeface="Times New Roman"/>
              </a:rPr>
              <a:t>Problems)</a:t>
            </a:r>
            <a:r>
              <a:rPr sz="3200" spc="-5" dirty="0">
                <a:cs typeface="Times New Roman"/>
              </a:rPr>
              <a:t>. </a:t>
            </a:r>
            <a:r>
              <a:rPr sz="3200" dirty="0">
                <a:cs typeface="Times New Roman"/>
              </a:rPr>
              <a:t>This is  </a:t>
            </a:r>
            <a:r>
              <a:rPr sz="3200" spc="-5" dirty="0">
                <a:cs typeface="Times New Roman"/>
              </a:rPr>
              <a:t>periodically</a:t>
            </a:r>
            <a:r>
              <a:rPr sz="3200" spc="-45" dirty="0">
                <a:cs typeface="Times New Roman"/>
              </a:rPr>
              <a:t> </a:t>
            </a:r>
            <a:r>
              <a:rPr sz="3200" dirty="0">
                <a:cs typeface="Times New Roman"/>
              </a:rPr>
              <a:t>updated</a:t>
            </a:r>
            <a:r>
              <a:rPr sz="3200" dirty="0" smtClean="0">
                <a:cs typeface="Times New Roman"/>
              </a:rPr>
              <a:t>.</a:t>
            </a:r>
            <a:endParaRPr sz="3200" dirty="0">
              <a:cs typeface="Times New Roman"/>
            </a:endParaRPr>
          </a:p>
        </p:txBody>
      </p:sp>
    </p:spTree>
    <p:extLst>
      <p:ext uri="{BB962C8B-B14F-4D97-AF65-F5344CB8AC3E}">
        <p14:creationId xmlns:p14="http://schemas.microsoft.com/office/powerpoint/2010/main" val="31018887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038" y="0"/>
            <a:ext cx="1052195"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000000"/>
                </a:solidFill>
              </a:rPr>
              <a:t>ICD</a:t>
            </a:r>
            <a:endParaRPr sz="4400" dirty="0"/>
          </a:p>
        </p:txBody>
      </p:sp>
      <p:sp>
        <p:nvSpPr>
          <p:cNvPr id="3" name="object 3"/>
          <p:cNvSpPr txBox="1"/>
          <p:nvPr/>
        </p:nvSpPr>
        <p:spPr>
          <a:xfrm>
            <a:off x="457200" y="730040"/>
            <a:ext cx="11049000" cy="6127960"/>
          </a:xfrm>
          <a:prstGeom prst="rect">
            <a:avLst/>
          </a:prstGeom>
        </p:spPr>
        <p:txBody>
          <a:bodyPr vert="horz" wrap="square" lIns="0" tIns="13335" rIns="0" bIns="0" rtlCol="0">
            <a:spAutoFit/>
          </a:bodyPr>
          <a:lstStyle/>
          <a:p>
            <a:pPr marL="241300" indent="-229235">
              <a:lnSpc>
                <a:spcPct val="100000"/>
              </a:lnSpc>
              <a:spcBef>
                <a:spcPts val="105"/>
              </a:spcBef>
              <a:buFont typeface="Arial"/>
              <a:buChar char="•"/>
              <a:tabLst>
                <a:tab pos="241300" algn="l"/>
                <a:tab pos="241935" algn="l"/>
              </a:tabLst>
            </a:pPr>
            <a:r>
              <a:rPr sz="2800" dirty="0">
                <a:cs typeface="Times New Roman"/>
              </a:rPr>
              <a:t>The </a:t>
            </a:r>
            <a:r>
              <a:rPr sz="2800" b="1" dirty="0">
                <a:cs typeface="Times New Roman"/>
              </a:rPr>
              <a:t>International Classification of Diseases </a:t>
            </a:r>
            <a:r>
              <a:rPr sz="2800" dirty="0">
                <a:cs typeface="Times New Roman"/>
              </a:rPr>
              <a:t>(</a:t>
            </a:r>
            <a:r>
              <a:rPr sz="2800" b="1" dirty="0">
                <a:cs typeface="Times New Roman"/>
              </a:rPr>
              <a:t>ICD</a:t>
            </a:r>
            <a:r>
              <a:rPr sz="2800" dirty="0">
                <a:cs typeface="Times New Roman"/>
              </a:rPr>
              <a:t>) is the international </a:t>
            </a:r>
            <a:r>
              <a:rPr sz="2800" spc="-5" dirty="0">
                <a:cs typeface="Times New Roman"/>
              </a:rPr>
              <a:t>"standard </a:t>
            </a:r>
            <a:r>
              <a:rPr sz="2800" dirty="0">
                <a:cs typeface="Times New Roman"/>
              </a:rPr>
              <a:t>diagnostic</a:t>
            </a:r>
            <a:r>
              <a:rPr sz="2800" spc="-265" dirty="0">
                <a:cs typeface="Times New Roman"/>
              </a:rPr>
              <a:t> </a:t>
            </a:r>
            <a:r>
              <a:rPr sz="2800" dirty="0">
                <a:cs typeface="Times New Roman"/>
              </a:rPr>
              <a:t>tool</a:t>
            </a:r>
          </a:p>
          <a:p>
            <a:pPr marL="241300">
              <a:lnSpc>
                <a:spcPct val="100000"/>
              </a:lnSpc>
            </a:pPr>
            <a:r>
              <a:rPr sz="2800" dirty="0">
                <a:cs typeface="Times New Roman"/>
              </a:rPr>
              <a:t>for </a:t>
            </a:r>
            <a:r>
              <a:rPr sz="2800" spc="-15" dirty="0">
                <a:cs typeface="Times New Roman"/>
              </a:rPr>
              <a:t>epidemiology, </a:t>
            </a:r>
            <a:r>
              <a:rPr sz="2800" dirty="0">
                <a:cs typeface="Times New Roman"/>
              </a:rPr>
              <a:t>health </a:t>
            </a:r>
            <a:r>
              <a:rPr sz="2800" spc="-5" dirty="0">
                <a:cs typeface="Times New Roman"/>
              </a:rPr>
              <a:t>management </a:t>
            </a:r>
            <a:r>
              <a:rPr sz="2800" dirty="0">
                <a:cs typeface="Times New Roman"/>
              </a:rPr>
              <a:t>and </a:t>
            </a:r>
            <a:r>
              <a:rPr sz="2800" spc="-5" dirty="0">
                <a:cs typeface="Times New Roman"/>
              </a:rPr>
              <a:t>clinical</a:t>
            </a:r>
            <a:r>
              <a:rPr sz="2800" spc="-105" dirty="0">
                <a:cs typeface="Times New Roman"/>
              </a:rPr>
              <a:t> </a:t>
            </a:r>
            <a:r>
              <a:rPr sz="2800" dirty="0">
                <a:cs typeface="Times New Roman"/>
              </a:rPr>
              <a:t>purposes".</a:t>
            </a:r>
          </a:p>
          <a:p>
            <a:pPr marL="241300" marR="130175" indent="-229235">
              <a:lnSpc>
                <a:spcPct val="100000"/>
              </a:lnSpc>
              <a:spcBef>
                <a:spcPts val="994"/>
              </a:spcBef>
              <a:buFont typeface="Arial"/>
              <a:buChar char="•"/>
              <a:tabLst>
                <a:tab pos="241300" algn="l"/>
                <a:tab pos="241935" algn="l"/>
              </a:tabLst>
            </a:pPr>
            <a:r>
              <a:rPr sz="2800" dirty="0">
                <a:cs typeface="Times New Roman"/>
              </a:rPr>
              <a:t>Its full </a:t>
            </a:r>
            <a:r>
              <a:rPr sz="2800" spc="-5" dirty="0">
                <a:cs typeface="Times New Roman"/>
              </a:rPr>
              <a:t>official name </a:t>
            </a:r>
            <a:r>
              <a:rPr sz="2800" dirty="0">
                <a:cs typeface="Times New Roman"/>
              </a:rPr>
              <a:t>is </a:t>
            </a:r>
            <a:r>
              <a:rPr sz="2800" b="1" dirty="0">
                <a:cs typeface="Times New Roman"/>
              </a:rPr>
              <a:t>International </a:t>
            </a:r>
            <a:r>
              <a:rPr sz="2800" b="1" spc="-5" dirty="0">
                <a:cs typeface="Times New Roman"/>
              </a:rPr>
              <a:t>Statistical </a:t>
            </a:r>
            <a:r>
              <a:rPr sz="2800" b="1" dirty="0">
                <a:cs typeface="Times New Roman"/>
              </a:rPr>
              <a:t>Classification of Diseases and Related</a:t>
            </a:r>
            <a:r>
              <a:rPr sz="2800" b="1" spc="-250" dirty="0">
                <a:cs typeface="Times New Roman"/>
              </a:rPr>
              <a:t> </a:t>
            </a:r>
            <a:r>
              <a:rPr sz="2800" b="1" dirty="0">
                <a:cs typeface="Times New Roman"/>
              </a:rPr>
              <a:t>Health  </a:t>
            </a:r>
            <a:r>
              <a:rPr sz="2800" b="1" spc="-5" dirty="0">
                <a:cs typeface="Times New Roman"/>
              </a:rPr>
              <a:t>Problems.</a:t>
            </a:r>
            <a:endParaRPr sz="2800" dirty="0">
              <a:cs typeface="Times New Roman"/>
            </a:endParaRPr>
          </a:p>
          <a:p>
            <a:pPr marL="241300" marR="5080" indent="-229235">
              <a:lnSpc>
                <a:spcPct val="100000"/>
              </a:lnSpc>
              <a:spcBef>
                <a:spcPts val="1010"/>
              </a:spcBef>
              <a:buFont typeface="Arial"/>
              <a:buChar char="•"/>
              <a:tabLst>
                <a:tab pos="241300" algn="l"/>
                <a:tab pos="241935" algn="l"/>
              </a:tabLst>
            </a:pPr>
            <a:r>
              <a:rPr sz="2800" dirty="0">
                <a:cs typeface="Times New Roman"/>
              </a:rPr>
              <a:t>The ICD is designed as a health care </a:t>
            </a:r>
            <a:r>
              <a:rPr sz="2800" spc="-5" dirty="0">
                <a:cs typeface="Times New Roman"/>
              </a:rPr>
              <a:t>classification system, </a:t>
            </a:r>
            <a:r>
              <a:rPr sz="2800" dirty="0">
                <a:cs typeface="Times New Roman"/>
              </a:rPr>
              <a:t>providing a system of diagnostic codes  for </a:t>
            </a:r>
            <a:r>
              <a:rPr sz="2800" spc="-5" dirty="0">
                <a:cs typeface="Times New Roman"/>
              </a:rPr>
              <a:t>classifying </a:t>
            </a:r>
            <a:r>
              <a:rPr sz="2800" dirty="0" smtClean="0">
                <a:cs typeface="Times New Roman"/>
              </a:rPr>
              <a:t>diseases</a:t>
            </a:r>
            <a:r>
              <a:rPr lang="en-US" sz="2800" dirty="0" smtClean="0">
                <a:cs typeface="Times New Roman"/>
              </a:rPr>
              <a:t>.</a:t>
            </a:r>
          </a:p>
          <a:p>
            <a:pPr marL="241300" marR="5080" indent="-229235">
              <a:lnSpc>
                <a:spcPct val="100000"/>
              </a:lnSpc>
              <a:spcBef>
                <a:spcPts val="1010"/>
              </a:spcBef>
              <a:buFont typeface="Arial"/>
              <a:buChar char="•"/>
              <a:tabLst>
                <a:tab pos="241300" algn="l"/>
                <a:tab pos="241935" algn="l"/>
              </a:tabLst>
            </a:pPr>
            <a:r>
              <a:rPr sz="2800" dirty="0" smtClean="0">
                <a:cs typeface="Times New Roman"/>
              </a:rPr>
              <a:t>It </a:t>
            </a:r>
            <a:r>
              <a:rPr sz="2800" dirty="0">
                <a:cs typeface="Times New Roman"/>
              </a:rPr>
              <a:t>contains codes for diseases, signs and </a:t>
            </a:r>
            <a:r>
              <a:rPr sz="2800" spc="-5" dirty="0">
                <a:cs typeface="Times New Roman"/>
              </a:rPr>
              <a:t>symptoms, </a:t>
            </a:r>
            <a:r>
              <a:rPr sz="2800" dirty="0">
                <a:cs typeface="Times New Roman"/>
              </a:rPr>
              <a:t>abnormal findings, </a:t>
            </a:r>
            <a:r>
              <a:rPr sz="2800" spc="-5" dirty="0">
                <a:cs typeface="Times New Roman"/>
              </a:rPr>
              <a:t>complaints,</a:t>
            </a:r>
            <a:r>
              <a:rPr sz="2800" spc="-260" dirty="0">
                <a:cs typeface="Times New Roman"/>
              </a:rPr>
              <a:t> </a:t>
            </a:r>
            <a:r>
              <a:rPr sz="2800" dirty="0">
                <a:cs typeface="Times New Roman"/>
              </a:rPr>
              <a:t>social</a:t>
            </a:r>
          </a:p>
          <a:p>
            <a:pPr marL="241300">
              <a:lnSpc>
                <a:spcPct val="100000"/>
              </a:lnSpc>
            </a:pPr>
            <a:r>
              <a:rPr sz="2800" spc="-5" dirty="0">
                <a:cs typeface="Times New Roman"/>
              </a:rPr>
              <a:t>circumstances, </a:t>
            </a:r>
            <a:r>
              <a:rPr sz="2800" dirty="0">
                <a:cs typeface="Times New Roman"/>
              </a:rPr>
              <a:t>and external causes of injury or</a:t>
            </a:r>
            <a:r>
              <a:rPr sz="2800" spc="-155" dirty="0">
                <a:cs typeface="Times New Roman"/>
              </a:rPr>
              <a:t> </a:t>
            </a:r>
            <a:r>
              <a:rPr sz="2800" dirty="0">
                <a:cs typeface="Times New Roman"/>
              </a:rPr>
              <a:t>diseases.</a:t>
            </a:r>
          </a:p>
          <a:p>
            <a:pPr marL="241300" marR="13335" indent="-229235">
              <a:lnSpc>
                <a:spcPct val="100000"/>
              </a:lnSpc>
              <a:spcBef>
                <a:spcPts val="994"/>
              </a:spcBef>
              <a:buFont typeface="Arial"/>
              <a:buChar char="•"/>
              <a:tabLst>
                <a:tab pos="241300" algn="l"/>
                <a:tab pos="241935" algn="l"/>
              </a:tabLst>
            </a:pPr>
            <a:r>
              <a:rPr sz="2800" dirty="0">
                <a:cs typeface="Times New Roman"/>
              </a:rPr>
              <a:t>The first international </a:t>
            </a:r>
            <a:r>
              <a:rPr sz="2800" spc="-5" dirty="0">
                <a:cs typeface="Times New Roman"/>
              </a:rPr>
              <a:t>classification </a:t>
            </a:r>
            <a:r>
              <a:rPr sz="2800" dirty="0">
                <a:cs typeface="Times New Roman"/>
              </a:rPr>
              <a:t>edition, </a:t>
            </a:r>
            <a:r>
              <a:rPr sz="2800" spc="5" dirty="0">
                <a:cs typeface="Times New Roman"/>
              </a:rPr>
              <a:t>known </a:t>
            </a:r>
            <a:r>
              <a:rPr sz="2800" dirty="0">
                <a:cs typeface="Times New Roman"/>
              </a:rPr>
              <a:t>as the </a:t>
            </a:r>
            <a:r>
              <a:rPr sz="2800" b="1" dirty="0">
                <a:cs typeface="Times New Roman"/>
              </a:rPr>
              <a:t>International </a:t>
            </a:r>
            <a:r>
              <a:rPr sz="2800" b="1" spc="-5" dirty="0">
                <a:cs typeface="Times New Roman"/>
              </a:rPr>
              <a:t>List </a:t>
            </a:r>
            <a:r>
              <a:rPr sz="2800" b="1" dirty="0">
                <a:cs typeface="Times New Roman"/>
              </a:rPr>
              <a:t>of Causes of</a:t>
            </a:r>
            <a:r>
              <a:rPr sz="2800" b="1" spc="-250" dirty="0">
                <a:cs typeface="Times New Roman"/>
              </a:rPr>
              <a:t> </a:t>
            </a:r>
            <a:r>
              <a:rPr sz="2800" b="1" spc="5" dirty="0">
                <a:cs typeface="Times New Roman"/>
              </a:rPr>
              <a:t>Death</a:t>
            </a:r>
            <a:r>
              <a:rPr sz="2800" spc="5" dirty="0">
                <a:cs typeface="Times New Roman"/>
              </a:rPr>
              <a:t>,  </a:t>
            </a:r>
            <a:r>
              <a:rPr sz="2800" dirty="0">
                <a:cs typeface="Times New Roman"/>
              </a:rPr>
              <a:t>was adopted by the </a:t>
            </a:r>
            <a:r>
              <a:rPr sz="2800" spc="-5" dirty="0">
                <a:cs typeface="Times New Roman"/>
              </a:rPr>
              <a:t>International Statistical </a:t>
            </a:r>
            <a:r>
              <a:rPr sz="2800" dirty="0">
                <a:cs typeface="Times New Roman"/>
              </a:rPr>
              <a:t>Institute in</a:t>
            </a:r>
            <a:r>
              <a:rPr sz="2800" spc="-170" dirty="0">
                <a:cs typeface="Times New Roman"/>
              </a:rPr>
              <a:t> </a:t>
            </a:r>
            <a:r>
              <a:rPr sz="2800" spc="5" dirty="0">
                <a:cs typeface="Times New Roman"/>
              </a:rPr>
              <a:t>1893.</a:t>
            </a:r>
            <a:endParaRPr sz="2800" dirty="0">
              <a:cs typeface="Times New Roman"/>
            </a:endParaRPr>
          </a:p>
        </p:txBody>
      </p:sp>
    </p:spTree>
    <p:extLst>
      <p:ext uri="{BB962C8B-B14F-4D97-AF65-F5344CB8AC3E}">
        <p14:creationId xmlns:p14="http://schemas.microsoft.com/office/powerpoint/2010/main" val="3823969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4380"/>
            <a:ext cx="5977509" cy="632460"/>
          </a:xfrm>
        </p:spPr>
        <p:txBody>
          <a:bodyPr/>
          <a:lstStyle/>
          <a:p>
            <a:r>
              <a:rPr lang="en-US" dirty="0" smtClean="0"/>
              <a:t>Disease classification :</a:t>
            </a:r>
            <a:endParaRPr lang="en-US" dirty="0"/>
          </a:p>
        </p:txBody>
      </p:sp>
      <p:sp>
        <p:nvSpPr>
          <p:cNvPr id="3" name="Content Placeholder 2"/>
          <p:cNvSpPr>
            <a:spLocks noGrp="1"/>
          </p:cNvSpPr>
          <p:nvPr>
            <p:ph idx="1"/>
          </p:nvPr>
        </p:nvSpPr>
        <p:spPr>
          <a:xfrm>
            <a:off x="332104" y="1825053"/>
            <a:ext cx="11197590" cy="4560223"/>
          </a:xfrm>
        </p:spPr>
        <p:txBody>
          <a:bodyPr/>
          <a:lstStyle/>
          <a:p>
            <a:pPr marL="241300">
              <a:lnSpc>
                <a:spcPct val="100000"/>
              </a:lnSpc>
            </a:pPr>
            <a:r>
              <a:rPr lang="en-US" sz="3200" dirty="0">
                <a:latin typeface="+mn-lt"/>
                <a:cs typeface="Times New Roman"/>
              </a:rPr>
              <a:t>There are four main classes of disease</a:t>
            </a:r>
          </a:p>
          <a:p>
            <a:pPr marL="1670050" lvl="2" indent="-514350">
              <a:buFont typeface="+mj-lt"/>
              <a:buAutoNum type="romanLcPeriod"/>
            </a:pPr>
            <a:r>
              <a:rPr lang="en-US" sz="3200" b="1" dirty="0">
                <a:cs typeface="Times New Roman"/>
              </a:rPr>
              <a:t>Genetic disease </a:t>
            </a:r>
          </a:p>
          <a:p>
            <a:pPr marL="1670050" lvl="2" indent="-514350">
              <a:buFont typeface="+mj-lt"/>
              <a:buAutoNum type="romanLcPeriod"/>
            </a:pPr>
            <a:r>
              <a:rPr lang="en-US" sz="3200" b="1" dirty="0">
                <a:cs typeface="Times New Roman"/>
              </a:rPr>
              <a:t>Infectious disease (infections)</a:t>
            </a:r>
          </a:p>
          <a:p>
            <a:pPr marL="1670050" lvl="2" indent="-514350">
              <a:buFont typeface="+mj-lt"/>
              <a:buAutoNum type="romanLcPeriod"/>
            </a:pPr>
            <a:r>
              <a:rPr lang="en-US" sz="3200" b="1" dirty="0" err="1">
                <a:cs typeface="Times New Roman"/>
              </a:rPr>
              <a:t>Neoplasmic</a:t>
            </a:r>
            <a:r>
              <a:rPr lang="en-US" sz="3200" b="1" dirty="0">
                <a:cs typeface="Times New Roman"/>
              </a:rPr>
              <a:t> (benign or malignant) disease</a:t>
            </a:r>
          </a:p>
          <a:p>
            <a:pPr marL="1670050" lvl="2" indent="-514350">
              <a:buFont typeface="+mj-lt"/>
              <a:buAutoNum type="romanLcPeriod"/>
            </a:pPr>
            <a:r>
              <a:rPr lang="en-US" sz="3200" b="1" dirty="0">
                <a:cs typeface="Times New Roman"/>
              </a:rPr>
              <a:t>Traumatic disease (injuries</a:t>
            </a:r>
            <a:r>
              <a:rPr lang="en-US" sz="3200" b="1" dirty="0" smtClean="0">
                <a:cs typeface="Times New Roman"/>
              </a:rPr>
              <a:t>)</a:t>
            </a:r>
          </a:p>
          <a:p>
            <a:pPr marL="1670050" lvl="2" indent="-514350">
              <a:buFont typeface="+mj-lt"/>
              <a:buAutoNum type="romanLcPeriod"/>
            </a:pPr>
            <a:endParaRPr lang="en-US" sz="3200" b="1" dirty="0">
              <a:cs typeface="Times New Roman"/>
            </a:endParaRPr>
          </a:p>
          <a:p>
            <a:pPr marL="1670050" lvl="2" indent="-514350">
              <a:buFont typeface="+mj-lt"/>
              <a:buAutoNum type="romanLcPeriod"/>
            </a:pPr>
            <a:endParaRPr lang="en-US" sz="3200" b="1" dirty="0">
              <a:cs typeface="Times New Roman"/>
            </a:endParaRPr>
          </a:p>
          <a:p>
            <a:pPr marL="241300" indent="-229235">
              <a:lnSpc>
                <a:spcPct val="100000"/>
              </a:lnSpc>
              <a:spcBef>
                <a:spcPts val="994"/>
              </a:spcBef>
              <a:buFont typeface="Arial"/>
              <a:buChar char="•"/>
              <a:tabLst>
                <a:tab pos="241300" algn="l"/>
                <a:tab pos="241935" algn="l"/>
              </a:tabLst>
            </a:pPr>
            <a:r>
              <a:rPr lang="en-US" sz="3200" dirty="0">
                <a:latin typeface="+mn-lt"/>
                <a:cs typeface="Times New Roman"/>
              </a:rPr>
              <a:t>Diseases can </a:t>
            </a:r>
            <a:r>
              <a:rPr lang="en-US" sz="3200" spc="-5" dirty="0">
                <a:latin typeface="+mn-lt"/>
                <a:cs typeface="Times New Roman"/>
              </a:rPr>
              <a:t>also </a:t>
            </a:r>
            <a:r>
              <a:rPr lang="en-US" sz="3200" dirty="0">
                <a:latin typeface="+mn-lt"/>
                <a:cs typeface="Times New Roman"/>
              </a:rPr>
              <a:t>be </a:t>
            </a:r>
            <a:r>
              <a:rPr lang="en-US" sz="3200" spc="-5" dirty="0">
                <a:latin typeface="+mn-lt"/>
                <a:cs typeface="Times New Roman"/>
              </a:rPr>
              <a:t>classified </a:t>
            </a:r>
            <a:r>
              <a:rPr lang="en-US" sz="3200" dirty="0">
                <a:latin typeface="+mn-lt"/>
                <a:cs typeface="Times New Roman"/>
              </a:rPr>
              <a:t>as </a:t>
            </a:r>
            <a:r>
              <a:rPr lang="en-US" sz="3200" spc="-5" dirty="0">
                <a:latin typeface="+mn-lt"/>
                <a:cs typeface="Times New Roman"/>
              </a:rPr>
              <a:t>communicable </a:t>
            </a:r>
            <a:r>
              <a:rPr lang="en-US" sz="3200" dirty="0">
                <a:latin typeface="+mn-lt"/>
                <a:cs typeface="Times New Roman"/>
              </a:rPr>
              <a:t>and</a:t>
            </a:r>
            <a:r>
              <a:rPr lang="en-US" sz="3200" spc="-90" dirty="0">
                <a:latin typeface="+mn-lt"/>
                <a:cs typeface="Times New Roman"/>
              </a:rPr>
              <a:t> </a:t>
            </a:r>
            <a:r>
              <a:rPr lang="en-US" sz="3200" dirty="0">
                <a:latin typeface="+mn-lt"/>
                <a:cs typeface="Times New Roman"/>
              </a:rPr>
              <a:t>non-communicable</a:t>
            </a:r>
            <a:r>
              <a:rPr lang="en-US" sz="3200" dirty="0" smtClean="0">
                <a:latin typeface="+mn-lt"/>
                <a:cs typeface="Times New Roman"/>
              </a:rPr>
              <a:t>.</a:t>
            </a:r>
            <a:endParaRPr lang="en-US" sz="3200" dirty="0">
              <a:latin typeface="+mn-lt"/>
            </a:endParaRPr>
          </a:p>
        </p:txBody>
      </p:sp>
    </p:spTree>
    <p:extLst>
      <p:ext uri="{BB962C8B-B14F-4D97-AF65-F5344CB8AC3E}">
        <p14:creationId xmlns:p14="http://schemas.microsoft.com/office/powerpoint/2010/main" val="1213166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54380"/>
            <a:ext cx="5977509" cy="1745093"/>
          </a:xfrm>
        </p:spPr>
        <p:txBody>
          <a:bodyPr/>
          <a:lstStyle/>
          <a:p>
            <a:pPr lvl="2" algn="l" rtl="0">
              <a:lnSpc>
                <a:spcPct val="90000"/>
              </a:lnSpc>
              <a:spcBef>
                <a:spcPct val="0"/>
              </a:spcBef>
            </a:pPr>
            <a:r>
              <a:rPr lang="en-US" sz="3600" b="1" dirty="0" err="1" smtClean="0">
                <a:latin typeface="Times New Roman"/>
                <a:cs typeface="Times New Roman"/>
              </a:rPr>
              <a:t>i</a:t>
            </a:r>
            <a:r>
              <a:rPr lang="en-US" sz="3600" b="1" dirty="0" smtClean="0">
                <a:latin typeface="Times New Roman"/>
                <a:cs typeface="Times New Roman"/>
              </a:rPr>
              <a:t>. Genetic disease </a:t>
            </a:r>
            <a:r>
              <a:rPr lang="en-US" b="1" dirty="0" smtClean="0">
                <a:latin typeface="Times New Roman"/>
                <a:cs typeface="Times New Roman"/>
              </a:rPr>
              <a:t/>
            </a:r>
            <a:br>
              <a:rPr lang="en-US" b="1" dirty="0" smtClean="0">
                <a:latin typeface="Times New Roman"/>
                <a:cs typeface="Times New Roman"/>
              </a:rPr>
            </a:br>
            <a:endParaRPr lang="en-US" dirty="0"/>
          </a:p>
        </p:txBody>
      </p:sp>
      <p:sp>
        <p:nvSpPr>
          <p:cNvPr id="3" name="Content Placeholder 2"/>
          <p:cNvSpPr>
            <a:spLocks noGrp="1"/>
          </p:cNvSpPr>
          <p:nvPr>
            <p:ph idx="1"/>
          </p:nvPr>
        </p:nvSpPr>
        <p:spPr>
          <a:xfrm>
            <a:off x="228600" y="1066800"/>
            <a:ext cx="11197590" cy="4652010"/>
          </a:xfrm>
        </p:spPr>
        <p:txBody>
          <a:bodyPr>
            <a:normAutofit lnSpcReduction="10000"/>
          </a:bodyPr>
          <a:lstStyle/>
          <a:p>
            <a:pPr marL="457200" indent="-457200">
              <a:buFont typeface="Arial" pitchFamily="34" charset="0"/>
              <a:buChar char="•"/>
            </a:pPr>
            <a:r>
              <a:rPr lang="en-US" sz="3200" dirty="0"/>
              <a:t>A </a:t>
            </a:r>
            <a:r>
              <a:rPr lang="en-US" sz="3200" b="1" dirty="0"/>
              <a:t>genetic </a:t>
            </a:r>
            <a:r>
              <a:rPr lang="en-US" sz="3200" b="1" dirty="0" smtClean="0"/>
              <a:t>disease</a:t>
            </a:r>
            <a:r>
              <a:rPr lang="en-US" sz="3200" dirty="0"/>
              <a:t> is a genetic problem caused by one or more abnormalities formed in the genome. </a:t>
            </a:r>
            <a:endParaRPr lang="en-US" sz="3200" dirty="0" smtClean="0"/>
          </a:p>
          <a:p>
            <a:pPr marL="457200" indent="-457200">
              <a:buFont typeface="Arial" pitchFamily="34" charset="0"/>
              <a:buChar char="•"/>
            </a:pPr>
            <a:endParaRPr lang="en-US" sz="3200" dirty="0" smtClean="0"/>
          </a:p>
          <a:p>
            <a:pPr marL="457200" indent="-457200">
              <a:buFont typeface="Arial" pitchFamily="34" charset="0"/>
              <a:buChar char="•"/>
            </a:pPr>
            <a:r>
              <a:rPr lang="en-US" sz="3200" dirty="0" smtClean="0"/>
              <a:t>Most </a:t>
            </a:r>
            <a:r>
              <a:rPr lang="en-US" sz="3200" dirty="0"/>
              <a:t>genetic disorders are </a:t>
            </a:r>
            <a:r>
              <a:rPr lang="en-US" sz="3200" b="1" u="sng" dirty="0"/>
              <a:t>quite </a:t>
            </a:r>
            <a:r>
              <a:rPr lang="en-US" sz="3200" b="1" u="sng" dirty="0" smtClean="0"/>
              <a:t>rare</a:t>
            </a:r>
          </a:p>
          <a:p>
            <a:pPr marL="457200" indent="-457200">
              <a:buFont typeface="Arial" pitchFamily="34" charset="0"/>
              <a:buChar char="•"/>
            </a:pPr>
            <a:endParaRPr lang="en-US" sz="3200" dirty="0" smtClean="0"/>
          </a:p>
          <a:p>
            <a:pPr marL="457200" indent="-457200">
              <a:buFont typeface="Arial" pitchFamily="34" charset="0"/>
              <a:buChar char="•"/>
            </a:pPr>
            <a:r>
              <a:rPr lang="en-US" sz="3200" dirty="0" smtClean="0"/>
              <a:t>Genetic </a:t>
            </a:r>
            <a:r>
              <a:rPr lang="en-US" sz="3200" dirty="0"/>
              <a:t>disorders may be </a:t>
            </a:r>
            <a:r>
              <a:rPr lang="en-US" sz="3200" b="1" dirty="0"/>
              <a:t>hereditary or non-hereditary</a:t>
            </a:r>
            <a:r>
              <a:rPr lang="en-US" sz="3200" dirty="0"/>
              <a:t>, meaning that they are passed down from the parents' genes. </a:t>
            </a:r>
            <a:endParaRPr lang="en-US" sz="3200" dirty="0" smtClean="0"/>
          </a:p>
          <a:p>
            <a:pPr marL="457200" indent="-457200">
              <a:buFont typeface="Arial" pitchFamily="34" charset="0"/>
              <a:buChar char="•"/>
            </a:pPr>
            <a:r>
              <a:rPr lang="en-US" sz="3200" dirty="0" smtClean="0"/>
              <a:t>However</a:t>
            </a:r>
            <a:r>
              <a:rPr lang="en-US" sz="3200" dirty="0"/>
              <a:t>, in some genetic disorders, defects may be caused by new mutations, altered phenotype, or changes to the DNA. </a:t>
            </a:r>
            <a:endParaRPr lang="en-US" sz="3200" dirty="0" smtClean="0"/>
          </a:p>
          <a:p>
            <a:pPr marL="457200" indent="-457200">
              <a:buFont typeface="Arial" pitchFamily="34" charset="0"/>
              <a:buChar char="•"/>
            </a:pPr>
            <a:r>
              <a:rPr lang="en-US" sz="3200" dirty="0" smtClean="0"/>
              <a:t>Examples:  </a:t>
            </a:r>
            <a:r>
              <a:rPr lang="en-US" sz="3200" b="1" dirty="0" smtClean="0"/>
              <a:t>albinism, sickle-cell disease, hemophilia </a:t>
            </a:r>
            <a:r>
              <a:rPr lang="en-US" sz="3200" b="1" dirty="0" err="1" smtClean="0"/>
              <a:t>etc</a:t>
            </a:r>
            <a:endParaRPr lang="en-US" sz="3200" b="1" dirty="0"/>
          </a:p>
        </p:txBody>
      </p:sp>
    </p:spTree>
    <p:extLst>
      <p:ext uri="{BB962C8B-B14F-4D97-AF65-F5344CB8AC3E}">
        <p14:creationId xmlns:p14="http://schemas.microsoft.com/office/powerpoint/2010/main" val="23935843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4380"/>
            <a:ext cx="7848600" cy="1495794"/>
          </a:xfrm>
        </p:spPr>
        <p:txBody>
          <a:bodyPr/>
          <a:lstStyle/>
          <a:p>
            <a:pPr lvl="2" algn="l" rtl="0">
              <a:lnSpc>
                <a:spcPct val="90000"/>
              </a:lnSpc>
              <a:spcBef>
                <a:spcPct val="0"/>
              </a:spcBef>
            </a:pPr>
            <a:r>
              <a:rPr lang="en-US" sz="3600" b="1" dirty="0" smtClean="0">
                <a:latin typeface="Times New Roman"/>
                <a:cs typeface="Times New Roman"/>
              </a:rPr>
              <a:t>ii. Infectious disease (infections)</a:t>
            </a:r>
            <a:br>
              <a:rPr lang="en-US" sz="3600" b="1" dirty="0" smtClean="0">
                <a:latin typeface="Times New Roman"/>
                <a:cs typeface="Times New Roman"/>
              </a:rPr>
            </a:br>
            <a:endParaRPr lang="en-US" sz="3600" dirty="0"/>
          </a:p>
        </p:txBody>
      </p:sp>
      <p:sp>
        <p:nvSpPr>
          <p:cNvPr id="3" name="Content Placeholder 2"/>
          <p:cNvSpPr>
            <a:spLocks noGrp="1"/>
          </p:cNvSpPr>
          <p:nvPr>
            <p:ph idx="1"/>
          </p:nvPr>
        </p:nvSpPr>
        <p:spPr>
          <a:xfrm>
            <a:off x="304800" y="1066800"/>
            <a:ext cx="11197590" cy="4652010"/>
          </a:xfrm>
        </p:spPr>
        <p:txBody>
          <a:bodyPr>
            <a:normAutofit/>
          </a:bodyPr>
          <a:lstStyle/>
          <a:p>
            <a:pPr marL="457200" indent="-457200">
              <a:buFont typeface="Arial" pitchFamily="34" charset="0"/>
              <a:buChar char="•"/>
            </a:pPr>
            <a:r>
              <a:rPr lang="en-US" sz="3200" dirty="0"/>
              <a:t>Infectious diseases are disorders caused by organisms — such as </a:t>
            </a:r>
            <a:r>
              <a:rPr lang="en-US" sz="3200" b="1" dirty="0"/>
              <a:t>bacteria, viruses, fungi or parasites</a:t>
            </a:r>
            <a:r>
              <a:rPr lang="en-US" sz="3200" dirty="0"/>
              <a:t>. </a:t>
            </a:r>
            <a:endParaRPr lang="en-US" sz="3200" dirty="0" smtClean="0"/>
          </a:p>
          <a:p>
            <a:pPr marL="457200" indent="-457200">
              <a:buFont typeface="Arial" pitchFamily="34" charset="0"/>
              <a:buChar char="•"/>
            </a:pPr>
            <a:r>
              <a:rPr lang="en-US" sz="3200" dirty="0" smtClean="0"/>
              <a:t>Some </a:t>
            </a:r>
            <a:r>
              <a:rPr lang="en-US" sz="3200" dirty="0"/>
              <a:t>infectious diseases can be passed from person to person. </a:t>
            </a:r>
            <a:endParaRPr lang="en-US" sz="3200" dirty="0" smtClean="0"/>
          </a:p>
          <a:p>
            <a:pPr marL="457200" indent="-457200">
              <a:buFont typeface="Arial" pitchFamily="34" charset="0"/>
              <a:buChar char="•"/>
            </a:pPr>
            <a:r>
              <a:rPr lang="en-US" sz="3200" dirty="0" smtClean="0"/>
              <a:t>Some </a:t>
            </a:r>
            <a:r>
              <a:rPr lang="en-US" sz="3200" dirty="0"/>
              <a:t>are transmitted by insects or other animals. And </a:t>
            </a:r>
            <a:r>
              <a:rPr lang="en-US" sz="3200" dirty="0" smtClean="0"/>
              <a:t>one </a:t>
            </a:r>
            <a:r>
              <a:rPr lang="en-US" sz="3200" dirty="0"/>
              <a:t>may get others by consuming contaminated food or water or being exposed to organisms in the environment</a:t>
            </a:r>
            <a:r>
              <a:rPr lang="en-US" sz="3200" dirty="0" smtClean="0"/>
              <a:t>.</a:t>
            </a:r>
          </a:p>
          <a:p>
            <a:pPr marL="457200" indent="-457200">
              <a:buFont typeface="Arial" pitchFamily="34" charset="0"/>
              <a:buChar char="•"/>
            </a:pPr>
            <a:r>
              <a:rPr lang="en-US" sz="3200" dirty="0" smtClean="0"/>
              <a:t>Signs </a:t>
            </a:r>
            <a:r>
              <a:rPr lang="en-US" sz="3200" dirty="0"/>
              <a:t>and symptoms vary depending on the organism causing the infection, but often include fever and fatigue. </a:t>
            </a:r>
            <a:endParaRPr lang="en-US" sz="3200" dirty="0" smtClean="0"/>
          </a:p>
        </p:txBody>
      </p:sp>
    </p:spTree>
    <p:extLst>
      <p:ext uri="{BB962C8B-B14F-4D97-AF65-F5344CB8AC3E}">
        <p14:creationId xmlns:p14="http://schemas.microsoft.com/office/powerpoint/2010/main" val="35668189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81000" y="533400"/>
            <a:ext cx="10969625" cy="3447098"/>
          </a:xfrm>
        </p:spPr>
        <p:txBody>
          <a:bodyPr/>
          <a:lstStyle/>
          <a:p>
            <a:pPr marL="457200" indent="-457200">
              <a:buFont typeface="Arial" pitchFamily="34" charset="0"/>
              <a:buChar char="•"/>
            </a:pPr>
            <a:r>
              <a:rPr lang="en-US" sz="3200" dirty="0"/>
              <a:t>Mild infections may respond to rest and home remedies, while some life-threatening infections may need hospitalization.</a:t>
            </a:r>
          </a:p>
          <a:p>
            <a:pPr marL="457200" indent="-457200">
              <a:buFont typeface="Arial" pitchFamily="34" charset="0"/>
              <a:buChar char="•"/>
            </a:pPr>
            <a:r>
              <a:rPr lang="en-US" sz="3200" dirty="0"/>
              <a:t>Many infectious diseases, such as measles and chickenpox, can be prevented by vaccines. </a:t>
            </a:r>
          </a:p>
          <a:p>
            <a:pPr marL="457200" indent="-457200">
              <a:buFont typeface="Arial" pitchFamily="34" charset="0"/>
              <a:buChar char="•"/>
            </a:pPr>
            <a:r>
              <a:rPr lang="en-US" sz="3200" dirty="0"/>
              <a:t>Frequent and thorough hand-washing helps to protect individuals from most infectious diseases.</a:t>
            </a:r>
          </a:p>
          <a:p>
            <a:endParaRPr lang="en-US" sz="3200" dirty="0"/>
          </a:p>
        </p:txBody>
      </p:sp>
    </p:spTree>
    <p:extLst>
      <p:ext uri="{BB962C8B-B14F-4D97-AF65-F5344CB8AC3E}">
        <p14:creationId xmlns:p14="http://schemas.microsoft.com/office/powerpoint/2010/main" val="254905337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4380"/>
            <a:ext cx="8763000" cy="1495794"/>
          </a:xfrm>
        </p:spPr>
        <p:txBody>
          <a:bodyPr/>
          <a:lstStyle/>
          <a:p>
            <a:pPr lvl="2" algn="l" rtl="0">
              <a:lnSpc>
                <a:spcPct val="90000"/>
              </a:lnSpc>
              <a:spcBef>
                <a:spcPct val="0"/>
              </a:spcBef>
            </a:pPr>
            <a:r>
              <a:rPr lang="en-US" sz="3600" b="1" dirty="0" smtClean="0">
                <a:latin typeface="Times New Roman"/>
                <a:cs typeface="Times New Roman"/>
              </a:rPr>
              <a:t>iii. </a:t>
            </a:r>
            <a:r>
              <a:rPr lang="en-US" sz="3600" b="1" dirty="0" err="1" smtClean="0">
                <a:latin typeface="Times New Roman"/>
                <a:cs typeface="Times New Roman"/>
              </a:rPr>
              <a:t>Neoplasmic</a:t>
            </a:r>
            <a:r>
              <a:rPr lang="en-US" sz="3600" b="1" dirty="0" smtClean="0">
                <a:latin typeface="Times New Roman"/>
                <a:cs typeface="Times New Roman"/>
              </a:rPr>
              <a:t> (benign or malignant) disease</a:t>
            </a:r>
            <a:br>
              <a:rPr lang="en-US" sz="3600" b="1" dirty="0" smtClean="0">
                <a:latin typeface="Times New Roman"/>
                <a:cs typeface="Times New Roman"/>
              </a:rPr>
            </a:br>
            <a:endParaRPr lang="en-US" sz="3600" dirty="0"/>
          </a:p>
        </p:txBody>
      </p:sp>
      <p:sp>
        <p:nvSpPr>
          <p:cNvPr id="3" name="Content Placeholder 2"/>
          <p:cNvSpPr>
            <a:spLocks noGrp="1"/>
          </p:cNvSpPr>
          <p:nvPr>
            <p:ph idx="1"/>
          </p:nvPr>
        </p:nvSpPr>
        <p:spPr>
          <a:xfrm>
            <a:off x="381000" y="990600"/>
            <a:ext cx="11197590" cy="4652010"/>
          </a:xfrm>
        </p:spPr>
        <p:txBody>
          <a:bodyPr>
            <a:noAutofit/>
          </a:bodyPr>
          <a:lstStyle/>
          <a:p>
            <a:pPr marL="457200" indent="-457200">
              <a:buFont typeface="Arial" pitchFamily="34" charset="0"/>
              <a:buChar char="•"/>
            </a:pPr>
            <a:r>
              <a:rPr lang="en-US" sz="3200" dirty="0"/>
              <a:t>A </a:t>
            </a:r>
            <a:r>
              <a:rPr lang="en-US" sz="3200" b="1" dirty="0" smtClean="0"/>
              <a:t>neoplasm</a:t>
            </a:r>
            <a:r>
              <a:rPr lang="en-US" sz="3200" dirty="0" smtClean="0"/>
              <a:t> is </a:t>
            </a:r>
            <a:r>
              <a:rPr lang="en-US" sz="3200" dirty="0"/>
              <a:t>a type of abnormal and excessive growth, called </a:t>
            </a:r>
            <a:r>
              <a:rPr lang="en-US" sz="3200" b="1" dirty="0" err="1"/>
              <a:t>neoplasia</a:t>
            </a:r>
            <a:r>
              <a:rPr lang="en-US" sz="3200" dirty="0"/>
              <a:t>, of tissue. </a:t>
            </a:r>
            <a:endParaRPr lang="en-US" sz="3200" dirty="0" smtClean="0"/>
          </a:p>
          <a:p>
            <a:pPr marL="457200" indent="-457200">
              <a:buFont typeface="Arial" pitchFamily="34" charset="0"/>
              <a:buChar char="•"/>
            </a:pPr>
            <a:r>
              <a:rPr lang="en-US" sz="3200" dirty="0" smtClean="0"/>
              <a:t>The </a:t>
            </a:r>
            <a:r>
              <a:rPr lang="en-US" sz="3200" dirty="0"/>
              <a:t>growth of a neoplasm is uncoordinated with that of the normal surrounding tissue, and it persists growing abnormally, even if the original trigger is </a:t>
            </a:r>
            <a:r>
              <a:rPr lang="en-US" sz="3200" dirty="0" smtClean="0"/>
              <a:t>removed.</a:t>
            </a:r>
          </a:p>
          <a:p>
            <a:pPr marL="457200" indent="-457200">
              <a:buFont typeface="Arial" pitchFamily="34" charset="0"/>
              <a:buChar char="•"/>
            </a:pPr>
            <a:r>
              <a:rPr lang="en-US" sz="3200" dirty="0" smtClean="0"/>
              <a:t>This </a:t>
            </a:r>
            <a:r>
              <a:rPr lang="en-US" sz="3200" dirty="0"/>
              <a:t>abnormal growth usually (but not always) forms a mass</a:t>
            </a:r>
            <a:r>
              <a:rPr lang="en-US" sz="3200" dirty="0" smtClean="0"/>
              <a:t>.</a:t>
            </a:r>
            <a:r>
              <a:rPr lang="en-US" sz="3200" dirty="0"/>
              <a:t> When it forms a mass, it may be called a </a:t>
            </a:r>
            <a:r>
              <a:rPr lang="en-US" sz="3200" b="1" dirty="0"/>
              <a:t>tumor</a:t>
            </a:r>
            <a:r>
              <a:rPr lang="en-US" sz="3200" dirty="0"/>
              <a:t>.</a:t>
            </a:r>
          </a:p>
          <a:p>
            <a:pPr marL="457200" indent="-457200">
              <a:buFont typeface="Arial" pitchFamily="34" charset="0"/>
              <a:buChar char="•"/>
            </a:pPr>
            <a:r>
              <a:rPr lang="en-US" sz="3200" dirty="0"/>
              <a:t>ICD-10 classifies neoplasms into </a:t>
            </a:r>
            <a:r>
              <a:rPr lang="en-US" sz="3200" dirty="0" smtClean="0"/>
              <a:t>the following </a:t>
            </a:r>
            <a:r>
              <a:rPr lang="en-US" sz="3200" dirty="0"/>
              <a:t>main groups: benign </a:t>
            </a:r>
            <a:r>
              <a:rPr lang="en-US" sz="3200" dirty="0" smtClean="0"/>
              <a:t>neoplasms,</a:t>
            </a:r>
            <a:r>
              <a:rPr lang="en-US" sz="3200" dirty="0"/>
              <a:t> malignant neoplasms, and neoplasms of uncertain or unknown behavior</a:t>
            </a:r>
            <a:r>
              <a:rPr lang="en-US" sz="3200" dirty="0" smtClean="0"/>
              <a:t>.</a:t>
            </a:r>
            <a:r>
              <a:rPr lang="en-US" sz="3200" dirty="0"/>
              <a:t> Malignant neoplasms are also simply known as cancers and are the focus </a:t>
            </a:r>
            <a:r>
              <a:rPr lang="en-US" sz="3200" dirty="0" smtClean="0"/>
              <a:t>of oncology.</a:t>
            </a:r>
            <a:endParaRPr lang="en-US" sz="3200" dirty="0"/>
          </a:p>
        </p:txBody>
      </p:sp>
    </p:spTree>
    <p:extLst>
      <p:ext uri="{BB962C8B-B14F-4D97-AF65-F5344CB8AC3E}">
        <p14:creationId xmlns:p14="http://schemas.microsoft.com/office/powerpoint/2010/main" val="17885514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43815"/>
            <a:ext cx="5257800" cy="693780"/>
          </a:xfrm>
          <a:prstGeom prst="rect">
            <a:avLst/>
          </a:prstGeom>
        </p:spPr>
        <p:txBody>
          <a:bodyPr vert="horz" wrap="square" lIns="0" tIns="16510" rIns="0" bIns="0" rtlCol="0">
            <a:spAutoFit/>
          </a:bodyPr>
          <a:lstStyle/>
          <a:p>
            <a:pPr marL="12700">
              <a:lnSpc>
                <a:spcPct val="100000"/>
              </a:lnSpc>
              <a:spcBef>
                <a:spcPts val="130"/>
              </a:spcBef>
            </a:pPr>
            <a:r>
              <a:rPr lang="en-US" sz="4400" b="1" u="sng" spc="-10" dirty="0" smtClean="0">
                <a:latin typeface="+mn-lt"/>
              </a:rPr>
              <a:t>Background </a:t>
            </a:r>
            <a:r>
              <a:rPr lang="en-US" sz="4400" b="1" spc="-10" dirty="0" smtClean="0">
                <a:latin typeface="+mn-lt"/>
              </a:rPr>
              <a:t> </a:t>
            </a:r>
            <a:endParaRPr sz="4400" b="1" spc="5" dirty="0">
              <a:latin typeface="+mn-lt"/>
            </a:endParaRPr>
          </a:p>
        </p:txBody>
      </p:sp>
      <p:sp>
        <p:nvSpPr>
          <p:cNvPr id="3" name="object 3"/>
          <p:cNvSpPr txBox="1"/>
          <p:nvPr/>
        </p:nvSpPr>
        <p:spPr>
          <a:xfrm>
            <a:off x="533400" y="914400"/>
            <a:ext cx="11155045" cy="5951629"/>
          </a:xfrm>
          <a:prstGeom prst="rect">
            <a:avLst/>
          </a:prstGeom>
        </p:spPr>
        <p:txBody>
          <a:bodyPr vert="horz" wrap="square" lIns="0" tIns="16510" rIns="0" bIns="0" rtlCol="0">
            <a:spAutoFit/>
          </a:bodyPr>
          <a:lstStyle/>
          <a:p>
            <a:pPr marL="241300" indent="-229235">
              <a:lnSpc>
                <a:spcPct val="150000"/>
              </a:lnSpc>
              <a:spcBef>
                <a:spcPts val="130"/>
              </a:spcBef>
              <a:buFont typeface="Arial"/>
              <a:buChar char="•"/>
              <a:tabLst>
                <a:tab pos="241935" algn="l"/>
              </a:tabLst>
            </a:pPr>
            <a:r>
              <a:rPr sz="3200" b="1" spc="10" dirty="0" smtClean="0">
                <a:latin typeface="Calibri"/>
                <a:cs typeface="Calibri"/>
              </a:rPr>
              <a:t>Medical</a:t>
            </a:r>
            <a:r>
              <a:rPr sz="3200" b="1" spc="-170" dirty="0" smtClean="0">
                <a:latin typeface="Calibri"/>
                <a:cs typeface="Calibri"/>
              </a:rPr>
              <a:t> </a:t>
            </a:r>
            <a:r>
              <a:rPr sz="3200" b="1" spc="-5" dirty="0">
                <a:latin typeface="Calibri"/>
                <a:cs typeface="Calibri"/>
              </a:rPr>
              <a:t>/surgical</a:t>
            </a:r>
            <a:r>
              <a:rPr sz="3200" b="1" spc="-165" dirty="0">
                <a:latin typeface="Calibri"/>
                <a:cs typeface="Calibri"/>
              </a:rPr>
              <a:t> </a:t>
            </a:r>
            <a:r>
              <a:rPr sz="3200" b="1" spc="15" dirty="0">
                <a:latin typeface="Calibri"/>
                <a:cs typeface="Calibri"/>
              </a:rPr>
              <a:t>nursing-</a:t>
            </a:r>
            <a:r>
              <a:rPr sz="3200" b="1" spc="-80" dirty="0">
                <a:latin typeface="Calibri"/>
                <a:cs typeface="Calibri"/>
              </a:rPr>
              <a:t> </a:t>
            </a:r>
            <a:r>
              <a:rPr sz="3200" spc="-5" dirty="0">
                <a:latin typeface="Calibri"/>
                <a:cs typeface="Calibri"/>
              </a:rPr>
              <a:t>broad</a:t>
            </a:r>
            <a:r>
              <a:rPr sz="3200" spc="-90" dirty="0">
                <a:latin typeface="Calibri"/>
                <a:cs typeface="Calibri"/>
              </a:rPr>
              <a:t> </a:t>
            </a:r>
            <a:r>
              <a:rPr sz="3200" spc="10" dirty="0">
                <a:latin typeface="Calibri"/>
                <a:cs typeface="Calibri"/>
              </a:rPr>
              <a:t>nursing</a:t>
            </a:r>
            <a:r>
              <a:rPr sz="3200" spc="-105" dirty="0">
                <a:latin typeface="Calibri"/>
                <a:cs typeface="Calibri"/>
              </a:rPr>
              <a:t> </a:t>
            </a:r>
            <a:r>
              <a:rPr sz="3200" spc="10" dirty="0">
                <a:latin typeface="Calibri"/>
                <a:cs typeface="Calibri"/>
              </a:rPr>
              <a:t>specialty</a:t>
            </a:r>
            <a:r>
              <a:rPr sz="3200" spc="-125" dirty="0">
                <a:latin typeface="Calibri"/>
                <a:cs typeface="Calibri"/>
              </a:rPr>
              <a:t> </a:t>
            </a:r>
            <a:r>
              <a:rPr sz="3200" spc="5" dirty="0" smtClean="0">
                <a:latin typeface="Calibri"/>
                <a:cs typeface="Calibri"/>
              </a:rPr>
              <a:t>that</a:t>
            </a:r>
            <a:r>
              <a:rPr lang="en-US" sz="3200" spc="5" dirty="0">
                <a:cs typeface="Calibri"/>
              </a:rPr>
              <a:t> provide </a:t>
            </a:r>
            <a:r>
              <a:rPr lang="en-US" sz="3200" spc="-5" dirty="0">
                <a:cs typeface="Calibri"/>
              </a:rPr>
              <a:t>care for</a:t>
            </a:r>
            <a:r>
              <a:rPr lang="en-US" sz="3200" spc="-275" dirty="0">
                <a:cs typeface="Calibri"/>
              </a:rPr>
              <a:t> </a:t>
            </a:r>
            <a:r>
              <a:rPr lang="en-US" sz="3200" spc="10" dirty="0">
                <a:cs typeface="Calibri"/>
              </a:rPr>
              <a:t>adult</a:t>
            </a:r>
            <a:r>
              <a:rPr lang="en-US" sz="3200" spc="-40" dirty="0">
                <a:cs typeface="Calibri"/>
              </a:rPr>
              <a:t> </a:t>
            </a:r>
            <a:r>
              <a:rPr lang="en-US" sz="3200" spc="5" dirty="0">
                <a:cs typeface="Calibri"/>
              </a:rPr>
              <a:t>patients with </a:t>
            </a:r>
            <a:r>
              <a:rPr lang="en-US" sz="3200" dirty="0">
                <a:cs typeface="Calibri"/>
              </a:rPr>
              <a:t>either </a:t>
            </a:r>
            <a:r>
              <a:rPr lang="en-US" sz="3200" spc="15" dirty="0">
                <a:cs typeface="Calibri"/>
              </a:rPr>
              <a:t>/both</a:t>
            </a:r>
            <a:r>
              <a:rPr lang="en-US" sz="3200" spc="-280" dirty="0">
                <a:cs typeface="Calibri"/>
              </a:rPr>
              <a:t> </a:t>
            </a:r>
            <a:r>
              <a:rPr lang="en-US" sz="3200" spc="-5" dirty="0" smtClean="0">
                <a:cs typeface="Calibri"/>
              </a:rPr>
              <a:t>acute </a:t>
            </a:r>
            <a:r>
              <a:rPr lang="en-US" sz="3200" spc="5" dirty="0">
                <a:cs typeface="Calibri"/>
              </a:rPr>
              <a:t>and</a:t>
            </a:r>
            <a:r>
              <a:rPr lang="en-US" sz="3200" spc="-25" dirty="0">
                <a:cs typeface="Calibri"/>
              </a:rPr>
              <a:t> </a:t>
            </a:r>
            <a:r>
              <a:rPr lang="en-US" sz="3200" spc="10" dirty="0">
                <a:cs typeface="Calibri"/>
              </a:rPr>
              <a:t>chronic</a:t>
            </a:r>
            <a:r>
              <a:rPr lang="en-US" sz="3200" spc="-155" dirty="0">
                <a:cs typeface="Calibri"/>
              </a:rPr>
              <a:t> </a:t>
            </a:r>
            <a:r>
              <a:rPr lang="en-US" sz="3200" spc="15" dirty="0">
                <a:cs typeface="Calibri"/>
              </a:rPr>
              <a:t>conditions.</a:t>
            </a:r>
            <a:r>
              <a:rPr lang="en-US" sz="3200" spc="-250" dirty="0">
                <a:cs typeface="Calibri"/>
              </a:rPr>
              <a:t> </a:t>
            </a:r>
            <a:endParaRPr lang="en-US" sz="3200" spc="-250" dirty="0" smtClean="0">
              <a:cs typeface="Calibri"/>
            </a:endParaRPr>
          </a:p>
          <a:p>
            <a:pPr marL="241300" indent="-229235">
              <a:lnSpc>
                <a:spcPct val="150000"/>
              </a:lnSpc>
              <a:spcBef>
                <a:spcPts val="130"/>
              </a:spcBef>
              <a:buFont typeface="Arial"/>
              <a:buChar char="•"/>
              <a:tabLst>
                <a:tab pos="241935" algn="l"/>
              </a:tabLst>
            </a:pPr>
            <a:r>
              <a:rPr lang="en-US" sz="3200" spc="15" dirty="0" smtClean="0">
                <a:cs typeface="Calibri"/>
              </a:rPr>
              <a:t>This</a:t>
            </a:r>
            <a:r>
              <a:rPr lang="en-US" sz="3200" spc="-105" dirty="0" smtClean="0">
                <a:cs typeface="Calibri"/>
              </a:rPr>
              <a:t> </a:t>
            </a:r>
            <a:r>
              <a:rPr lang="en-US" sz="3200" spc="-10" dirty="0">
                <a:cs typeface="Calibri"/>
              </a:rPr>
              <a:t>requires</a:t>
            </a:r>
            <a:r>
              <a:rPr lang="en-US" sz="3200" spc="-30" dirty="0">
                <a:cs typeface="Calibri"/>
              </a:rPr>
              <a:t> </a:t>
            </a:r>
            <a:r>
              <a:rPr lang="en-US" sz="3200" spc="-5" dirty="0">
                <a:cs typeface="Calibri"/>
              </a:rPr>
              <a:t>broad</a:t>
            </a:r>
            <a:r>
              <a:rPr lang="en-US" sz="3200" spc="-20" dirty="0">
                <a:cs typeface="Calibri"/>
              </a:rPr>
              <a:t> </a:t>
            </a:r>
            <a:r>
              <a:rPr lang="en-US" sz="3200" spc="10" dirty="0" smtClean="0">
                <a:cs typeface="Calibri"/>
              </a:rPr>
              <a:t>knowledge</a:t>
            </a:r>
            <a:r>
              <a:rPr lang="en-US" sz="3200" spc="-140" dirty="0" smtClean="0">
                <a:cs typeface="Calibri"/>
              </a:rPr>
              <a:t> </a:t>
            </a:r>
            <a:r>
              <a:rPr lang="en-US" sz="3200" spc="10" dirty="0" smtClean="0">
                <a:cs typeface="Calibri"/>
              </a:rPr>
              <a:t>on </a:t>
            </a:r>
            <a:r>
              <a:rPr lang="en-US" sz="3200" spc="15" dirty="0">
                <a:cs typeface="Calibri"/>
              </a:rPr>
              <a:t>body </a:t>
            </a:r>
            <a:r>
              <a:rPr lang="en-US" sz="3200" spc="-25" dirty="0">
                <a:cs typeface="Calibri"/>
              </a:rPr>
              <a:t>system, </a:t>
            </a:r>
            <a:r>
              <a:rPr lang="en-US" sz="3200" dirty="0">
                <a:cs typeface="Calibri"/>
              </a:rPr>
              <a:t>surgical </a:t>
            </a:r>
            <a:r>
              <a:rPr lang="en-US" sz="3200" spc="5" dirty="0">
                <a:cs typeface="Calibri"/>
              </a:rPr>
              <a:t>and </a:t>
            </a:r>
            <a:r>
              <a:rPr lang="en-US" sz="3200" spc="10" dirty="0">
                <a:cs typeface="Calibri"/>
              </a:rPr>
              <a:t>medical </a:t>
            </a:r>
            <a:r>
              <a:rPr lang="en-US" sz="3200" spc="5" dirty="0">
                <a:cs typeface="Calibri"/>
              </a:rPr>
              <a:t>pathologies,</a:t>
            </a:r>
            <a:r>
              <a:rPr lang="en-US" sz="3200" spc="-465" dirty="0">
                <a:cs typeface="Calibri"/>
              </a:rPr>
              <a:t> </a:t>
            </a:r>
            <a:r>
              <a:rPr lang="en-US" sz="3200" spc="15" dirty="0" smtClean="0">
                <a:cs typeface="Calibri"/>
              </a:rPr>
              <a:t>clinical </a:t>
            </a:r>
            <a:r>
              <a:rPr lang="en-US" sz="3200" spc="10" dirty="0">
                <a:cs typeface="Calibri"/>
              </a:rPr>
              <a:t>skills</a:t>
            </a:r>
            <a:r>
              <a:rPr lang="en-US" sz="3200" spc="10" dirty="0" smtClean="0">
                <a:cs typeface="Calibri"/>
              </a:rPr>
              <a:t>, clinical </a:t>
            </a:r>
            <a:r>
              <a:rPr lang="en-US" sz="3200" spc="15" dirty="0">
                <a:cs typeface="Calibri"/>
              </a:rPr>
              <a:t>decision </a:t>
            </a:r>
            <a:r>
              <a:rPr lang="en-US" sz="3200" spc="10" dirty="0">
                <a:cs typeface="Calibri"/>
              </a:rPr>
              <a:t>making </a:t>
            </a:r>
            <a:r>
              <a:rPr lang="en-US" sz="3200" spc="-5" dirty="0">
                <a:cs typeface="Calibri"/>
              </a:rPr>
              <a:t>as </a:t>
            </a:r>
            <a:r>
              <a:rPr lang="en-US" sz="3200" dirty="0">
                <a:cs typeface="Calibri"/>
              </a:rPr>
              <a:t>well </a:t>
            </a:r>
            <a:r>
              <a:rPr lang="en-US" sz="3200" spc="-5" dirty="0">
                <a:cs typeface="Calibri"/>
              </a:rPr>
              <a:t>as</a:t>
            </a:r>
            <a:r>
              <a:rPr lang="en-US" sz="3200" spc="-545" dirty="0">
                <a:cs typeface="Calibri"/>
              </a:rPr>
              <a:t> </a:t>
            </a:r>
            <a:r>
              <a:rPr lang="en-US" sz="3200" dirty="0" smtClean="0">
                <a:cs typeface="Calibri"/>
              </a:rPr>
              <a:t>collaborative </a:t>
            </a:r>
            <a:r>
              <a:rPr lang="en-US" sz="3200" spc="5" dirty="0">
                <a:cs typeface="Calibri"/>
              </a:rPr>
              <a:t>s</a:t>
            </a:r>
            <a:r>
              <a:rPr lang="en-US" sz="3200" spc="-10" dirty="0">
                <a:cs typeface="Calibri"/>
              </a:rPr>
              <a:t>k</a:t>
            </a:r>
            <a:r>
              <a:rPr lang="en-US" sz="3200" spc="20" dirty="0">
                <a:cs typeface="Calibri"/>
              </a:rPr>
              <a:t>ill</a:t>
            </a:r>
            <a:r>
              <a:rPr lang="en-US" sz="3200" dirty="0">
                <a:cs typeface="Calibri"/>
              </a:rPr>
              <a:t>s</a:t>
            </a:r>
            <a:r>
              <a:rPr lang="en-US" sz="3200" dirty="0" smtClean="0">
                <a:cs typeface="Calibri"/>
              </a:rPr>
              <a:t>.</a:t>
            </a:r>
          </a:p>
          <a:p>
            <a:pPr marL="241300" indent="-229235">
              <a:lnSpc>
                <a:spcPct val="150000"/>
              </a:lnSpc>
              <a:spcBef>
                <a:spcPts val="130"/>
              </a:spcBef>
              <a:buFont typeface="Arial"/>
              <a:buChar char="•"/>
              <a:tabLst>
                <a:tab pos="241935" algn="l"/>
              </a:tabLst>
            </a:pPr>
            <a:r>
              <a:rPr lang="en-US" sz="3200" spc="5" dirty="0" smtClean="0">
                <a:cs typeface="Calibri"/>
              </a:rPr>
              <a:t>According</a:t>
            </a:r>
            <a:r>
              <a:rPr lang="en-US" sz="3200" spc="-145" dirty="0" smtClean="0">
                <a:cs typeface="Calibri"/>
              </a:rPr>
              <a:t> </a:t>
            </a:r>
            <a:r>
              <a:rPr lang="en-US" sz="3200" spc="10" dirty="0">
                <a:cs typeface="Calibri"/>
              </a:rPr>
              <a:t>to </a:t>
            </a:r>
            <a:r>
              <a:rPr lang="en-US" sz="3200" b="1" dirty="0">
                <a:cs typeface="Calibri"/>
              </a:rPr>
              <a:t>Florence </a:t>
            </a:r>
            <a:r>
              <a:rPr lang="en-US" sz="3200" b="1" spc="5" dirty="0">
                <a:cs typeface="Calibri"/>
              </a:rPr>
              <a:t>Nightingale</a:t>
            </a:r>
            <a:r>
              <a:rPr lang="en-US" sz="3200" spc="5" dirty="0">
                <a:cs typeface="Calibri"/>
              </a:rPr>
              <a:t>, </a:t>
            </a:r>
            <a:r>
              <a:rPr lang="en-US" sz="3200" spc="10" dirty="0">
                <a:cs typeface="Calibri"/>
              </a:rPr>
              <a:t>the </a:t>
            </a:r>
            <a:r>
              <a:rPr lang="en-US" sz="3200" spc="5" dirty="0">
                <a:cs typeface="Calibri"/>
              </a:rPr>
              <a:t>goal</a:t>
            </a:r>
            <a:r>
              <a:rPr lang="en-US" sz="3200" spc="-409" dirty="0">
                <a:cs typeface="Calibri"/>
              </a:rPr>
              <a:t> </a:t>
            </a:r>
            <a:r>
              <a:rPr lang="en-US" sz="3200" spc="5" dirty="0" smtClean="0">
                <a:cs typeface="Calibri"/>
              </a:rPr>
              <a:t>of </a:t>
            </a:r>
            <a:r>
              <a:rPr lang="en-US" sz="3200" spc="10" dirty="0">
                <a:cs typeface="Calibri"/>
              </a:rPr>
              <a:t>nursing </a:t>
            </a:r>
            <a:r>
              <a:rPr lang="en-US" sz="3200" spc="-35" dirty="0">
                <a:cs typeface="Calibri"/>
              </a:rPr>
              <a:t>was </a:t>
            </a:r>
            <a:r>
              <a:rPr lang="en-US" sz="3200" b="1" i="1" spc="10" dirty="0">
                <a:cs typeface="Calibri"/>
              </a:rPr>
              <a:t>to </a:t>
            </a:r>
            <a:r>
              <a:rPr lang="en-US" sz="3200" b="1" i="1" spc="20" dirty="0">
                <a:cs typeface="Calibri"/>
              </a:rPr>
              <a:t>put </a:t>
            </a:r>
            <a:r>
              <a:rPr lang="en-US" sz="3200" b="1" i="1" spc="10" dirty="0">
                <a:cs typeface="Calibri"/>
              </a:rPr>
              <a:t>the </a:t>
            </a:r>
            <a:r>
              <a:rPr lang="en-US" sz="3200" b="1" i="1" spc="5" dirty="0">
                <a:cs typeface="Calibri"/>
              </a:rPr>
              <a:t>patient </a:t>
            </a:r>
            <a:r>
              <a:rPr lang="en-US" sz="3200" b="1" i="1" spc="15" dirty="0">
                <a:cs typeface="Calibri"/>
              </a:rPr>
              <a:t>in </a:t>
            </a:r>
            <a:r>
              <a:rPr lang="en-US" sz="3200" b="1" i="1" spc="10" dirty="0">
                <a:cs typeface="Calibri"/>
              </a:rPr>
              <a:t>the </a:t>
            </a:r>
            <a:r>
              <a:rPr lang="en-US" sz="3200" b="1" i="1" spc="-15" dirty="0">
                <a:cs typeface="Calibri"/>
              </a:rPr>
              <a:t>best </a:t>
            </a:r>
            <a:r>
              <a:rPr lang="en-US" sz="3200" b="1" i="1" spc="20" dirty="0">
                <a:cs typeface="Calibri"/>
              </a:rPr>
              <a:t>condition</a:t>
            </a:r>
            <a:r>
              <a:rPr lang="en-US" sz="3200" b="1" i="1" spc="-650" dirty="0">
                <a:cs typeface="Calibri"/>
              </a:rPr>
              <a:t> </a:t>
            </a:r>
            <a:r>
              <a:rPr lang="en-US" sz="3200" b="1" i="1" spc="-650" dirty="0" smtClean="0">
                <a:cs typeface="Calibri"/>
              </a:rPr>
              <a:t>     </a:t>
            </a:r>
            <a:r>
              <a:rPr lang="en-US" sz="3200" b="1" i="1" spc="-10" dirty="0" smtClean="0">
                <a:cs typeface="Calibri"/>
              </a:rPr>
              <a:t>for </a:t>
            </a:r>
            <a:r>
              <a:rPr lang="en-US" sz="3200" b="1" i="1" spc="-5" dirty="0">
                <a:cs typeface="Calibri"/>
              </a:rPr>
              <a:t>nature </a:t>
            </a:r>
            <a:r>
              <a:rPr lang="en-US" sz="3200" b="1" i="1" spc="10" dirty="0">
                <a:cs typeface="Calibri"/>
              </a:rPr>
              <a:t>to act </a:t>
            </a:r>
            <a:r>
              <a:rPr lang="en-US" sz="3200" b="1" i="1" spc="15" dirty="0">
                <a:cs typeface="Calibri"/>
              </a:rPr>
              <a:t>upon</a:t>
            </a:r>
            <a:r>
              <a:rPr lang="en-US" sz="3200" b="1" i="1" spc="-265" dirty="0">
                <a:cs typeface="Calibri"/>
              </a:rPr>
              <a:t> </a:t>
            </a:r>
            <a:r>
              <a:rPr lang="en-US" sz="3200" b="1" i="1" spc="20" dirty="0" smtClean="0">
                <a:cs typeface="Calibri"/>
              </a:rPr>
              <a:t>him</a:t>
            </a:r>
            <a:r>
              <a:rPr lang="en-US" sz="3200" dirty="0">
                <a:latin typeface="Calibri"/>
                <a:cs typeface="Calibri"/>
              </a:rPr>
              <a:t>.</a:t>
            </a:r>
            <a:endParaRPr lang="en-US" sz="3200" b="1" i="1" dirty="0">
              <a:cs typeface="Calibri"/>
            </a:endParaRPr>
          </a:p>
        </p:txBody>
      </p:sp>
      <p:sp>
        <p:nvSpPr>
          <p:cNvPr id="11" name="object 11"/>
          <p:cNvSpPr txBox="1"/>
          <p:nvPr/>
        </p:nvSpPr>
        <p:spPr>
          <a:xfrm>
            <a:off x="914400" y="5638800"/>
            <a:ext cx="4674870" cy="509114"/>
          </a:xfrm>
          <a:prstGeom prst="rect">
            <a:avLst/>
          </a:prstGeom>
        </p:spPr>
        <p:txBody>
          <a:bodyPr vert="horz" wrap="square" lIns="0" tIns="16510" rIns="0" bIns="0" rtlCol="0">
            <a:spAutoFit/>
          </a:bodyPr>
          <a:lstStyle/>
          <a:p>
            <a:pPr marL="12700">
              <a:lnSpc>
                <a:spcPct val="100000"/>
              </a:lnSpc>
              <a:spcBef>
                <a:spcPts val="130"/>
              </a:spcBef>
            </a:pPr>
            <a:r>
              <a:rPr sz="3200" b="1" i="1" spc="20" dirty="0" smtClean="0">
                <a:latin typeface="Calibri"/>
                <a:cs typeface="Calibri"/>
              </a:rPr>
              <a:t>.</a:t>
            </a:r>
            <a:endParaRPr sz="3200" b="1" i="1" dirty="0">
              <a:latin typeface="Calibri"/>
              <a:cs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5901309" cy="632460"/>
          </a:xfrm>
        </p:spPr>
        <p:txBody>
          <a:bodyPr/>
          <a:lstStyle/>
          <a:p>
            <a:r>
              <a:rPr lang="en-US" dirty="0" smtClean="0"/>
              <a:t>Types of neoplasms</a:t>
            </a:r>
            <a:r>
              <a:rPr lang="en-US" dirty="0"/>
              <a:t/>
            </a:r>
            <a:br>
              <a:rPr lang="en-US" dirty="0"/>
            </a:br>
            <a:endParaRPr lang="en-US" dirty="0"/>
          </a:p>
        </p:txBody>
      </p:sp>
      <p:sp>
        <p:nvSpPr>
          <p:cNvPr id="3" name="Content Placeholder 2"/>
          <p:cNvSpPr>
            <a:spLocks noGrp="1"/>
          </p:cNvSpPr>
          <p:nvPr>
            <p:ph idx="1"/>
          </p:nvPr>
        </p:nvSpPr>
        <p:spPr>
          <a:xfrm>
            <a:off x="152400" y="914400"/>
            <a:ext cx="11197590" cy="4652010"/>
          </a:xfrm>
        </p:spPr>
        <p:txBody>
          <a:bodyPr>
            <a:noAutofit/>
          </a:bodyPr>
          <a:lstStyle/>
          <a:p>
            <a:pPr marL="457200" indent="-457200">
              <a:buFont typeface="Arial" pitchFamily="34" charset="0"/>
              <a:buChar char="•"/>
            </a:pPr>
            <a:r>
              <a:rPr lang="en-US" sz="3200" dirty="0"/>
              <a:t>A neoplasm can be </a:t>
            </a:r>
            <a:r>
              <a:rPr lang="en-US" sz="3200" dirty="0" smtClean="0"/>
              <a:t>benign </a:t>
            </a:r>
            <a:r>
              <a:rPr lang="en-US" sz="3200" dirty="0"/>
              <a:t>or malignant (cancer</a:t>
            </a:r>
            <a:r>
              <a:rPr lang="en-US" sz="3200" dirty="0" smtClean="0"/>
              <a:t>).</a:t>
            </a:r>
          </a:p>
          <a:p>
            <a:pPr marL="457200" indent="-457200">
              <a:buFont typeface="Arial" pitchFamily="34" charset="0"/>
              <a:buChar char="•"/>
            </a:pPr>
            <a:r>
              <a:rPr lang="en-US" sz="3200" b="1" dirty="0" smtClean="0"/>
              <a:t>Benign </a:t>
            </a:r>
            <a:r>
              <a:rPr lang="en-US" sz="3200" b="1" dirty="0"/>
              <a:t>tumors </a:t>
            </a:r>
            <a:r>
              <a:rPr lang="en-US" sz="3200" dirty="0"/>
              <a:t>include uterine </a:t>
            </a:r>
            <a:r>
              <a:rPr lang="en-US" sz="3200" dirty="0" smtClean="0"/>
              <a:t>fibroids. </a:t>
            </a:r>
          </a:p>
          <a:p>
            <a:pPr marL="457200" indent="-457200">
              <a:buFont typeface="Arial" pitchFamily="34" charset="0"/>
              <a:buChar char="•"/>
            </a:pPr>
            <a:r>
              <a:rPr lang="en-US" sz="3200" dirty="0" smtClean="0"/>
              <a:t>They </a:t>
            </a:r>
            <a:r>
              <a:rPr lang="en-US" sz="3200" dirty="0"/>
              <a:t>are </a:t>
            </a:r>
            <a:r>
              <a:rPr lang="en-US" sz="3200" dirty="0" smtClean="0"/>
              <a:t>circumscribed, </a:t>
            </a:r>
            <a:r>
              <a:rPr lang="en-US" sz="3200" dirty="0"/>
              <a:t>localized and do not transform into </a:t>
            </a:r>
            <a:r>
              <a:rPr lang="en-US" sz="3200" dirty="0" smtClean="0"/>
              <a:t>cancer.</a:t>
            </a:r>
          </a:p>
          <a:p>
            <a:pPr marL="457200" indent="-457200">
              <a:buFont typeface="Arial" pitchFamily="34" charset="0"/>
              <a:buChar char="•"/>
            </a:pPr>
            <a:r>
              <a:rPr lang="en-US" sz="3200" b="1" dirty="0" smtClean="0"/>
              <a:t>Malignant </a:t>
            </a:r>
            <a:r>
              <a:rPr lang="en-US" sz="3200" b="1" dirty="0"/>
              <a:t>neoplasms </a:t>
            </a:r>
            <a:r>
              <a:rPr lang="en-US" sz="3200" dirty="0"/>
              <a:t>are commonly called cancer. </a:t>
            </a:r>
            <a:endParaRPr lang="en-US" sz="3200" dirty="0" smtClean="0"/>
          </a:p>
          <a:p>
            <a:pPr marL="457200" indent="-457200">
              <a:buFont typeface="Arial" pitchFamily="34" charset="0"/>
              <a:buChar char="•"/>
            </a:pPr>
            <a:r>
              <a:rPr lang="en-US" sz="3200" dirty="0" smtClean="0"/>
              <a:t>They </a:t>
            </a:r>
            <a:r>
              <a:rPr lang="en-US" sz="3200" dirty="0"/>
              <a:t>invade and destroy the surrounding tissue, may form metastases and, if untreated or unresponsive to treatment, will generally prove fatal</a:t>
            </a:r>
            <a:r>
              <a:rPr lang="en-US" sz="3200" dirty="0" smtClean="0"/>
              <a:t>.</a:t>
            </a:r>
          </a:p>
          <a:p>
            <a:pPr marL="457200" indent="-457200">
              <a:buFont typeface="Arial" pitchFamily="34" charset="0"/>
              <a:buChar char="•"/>
            </a:pPr>
            <a:r>
              <a:rPr lang="en-US" sz="3200" b="1" i="1" dirty="0" smtClean="0"/>
              <a:t>Secondary </a:t>
            </a:r>
            <a:r>
              <a:rPr lang="en-US" sz="3200" b="1" i="1" dirty="0"/>
              <a:t>neoplasm </a:t>
            </a:r>
            <a:r>
              <a:rPr lang="en-US" sz="3200" dirty="0"/>
              <a:t>refers to any of a class of cancerous tumor that </a:t>
            </a:r>
            <a:r>
              <a:rPr lang="en-US" sz="3200" dirty="0" smtClean="0"/>
              <a:t>is </a:t>
            </a:r>
            <a:r>
              <a:rPr lang="en-US" sz="3200" dirty="0"/>
              <a:t>a metastatic offshoot of a primary </a:t>
            </a:r>
            <a:r>
              <a:rPr lang="en-US" sz="3200" dirty="0" smtClean="0"/>
              <a:t>tumor.</a:t>
            </a:r>
          </a:p>
          <a:p>
            <a:pPr marL="457200" indent="-457200">
              <a:buFont typeface="Arial" pitchFamily="34" charset="0"/>
              <a:buChar char="•"/>
            </a:pPr>
            <a:r>
              <a:rPr lang="en-US" sz="3200" dirty="0" smtClean="0"/>
              <a:t>If a metastatic </a:t>
            </a:r>
            <a:r>
              <a:rPr lang="en-US" sz="3200" dirty="0"/>
              <a:t>neoplasm </a:t>
            </a:r>
            <a:r>
              <a:rPr lang="en-US" sz="3200" dirty="0" smtClean="0"/>
              <a:t>has </a:t>
            </a:r>
            <a:r>
              <a:rPr lang="en-US" sz="3200" dirty="0"/>
              <a:t>no known site of the </a:t>
            </a:r>
            <a:r>
              <a:rPr lang="en-US" sz="3200" b="1" i="1" dirty="0"/>
              <a:t>primary </a:t>
            </a:r>
            <a:r>
              <a:rPr lang="en-US" sz="3200" b="1" i="1" dirty="0" smtClean="0"/>
              <a:t>cancer</a:t>
            </a:r>
            <a:r>
              <a:rPr lang="en-US" sz="3200" dirty="0" smtClean="0"/>
              <a:t>, it is classified </a:t>
            </a:r>
            <a:r>
              <a:rPr lang="en-US" sz="3200" dirty="0"/>
              <a:t>as a cancer of unknown </a:t>
            </a:r>
            <a:r>
              <a:rPr lang="en-US" sz="3200" b="1" dirty="0"/>
              <a:t>primary origin</a:t>
            </a:r>
          </a:p>
        </p:txBody>
      </p:sp>
    </p:spTree>
    <p:extLst>
      <p:ext uri="{BB962C8B-B14F-4D97-AF65-F5344CB8AC3E}">
        <p14:creationId xmlns:p14="http://schemas.microsoft.com/office/powerpoint/2010/main" val="411784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4380"/>
            <a:ext cx="7010400" cy="997196"/>
          </a:xfrm>
        </p:spPr>
        <p:txBody>
          <a:bodyPr/>
          <a:lstStyle/>
          <a:p>
            <a:pPr lvl="2" algn="l" rtl="0">
              <a:lnSpc>
                <a:spcPct val="90000"/>
              </a:lnSpc>
              <a:spcBef>
                <a:spcPct val="0"/>
              </a:spcBef>
            </a:pPr>
            <a:r>
              <a:rPr lang="en-US" sz="3600" b="1" dirty="0" smtClean="0">
                <a:latin typeface="Times New Roman"/>
                <a:cs typeface="Times New Roman"/>
              </a:rPr>
              <a:t>iv. Traumatic disease (injuries)</a:t>
            </a:r>
            <a:endParaRPr lang="en-US" sz="3600" dirty="0"/>
          </a:p>
        </p:txBody>
      </p:sp>
      <p:sp>
        <p:nvSpPr>
          <p:cNvPr id="3" name="Content Placeholder 2"/>
          <p:cNvSpPr>
            <a:spLocks noGrp="1"/>
          </p:cNvSpPr>
          <p:nvPr>
            <p:ph idx="1"/>
          </p:nvPr>
        </p:nvSpPr>
        <p:spPr>
          <a:xfrm>
            <a:off x="457200" y="1066800"/>
            <a:ext cx="11197590" cy="3939540"/>
          </a:xfrm>
        </p:spPr>
        <p:txBody>
          <a:bodyPr/>
          <a:lstStyle/>
          <a:p>
            <a:r>
              <a:rPr lang="en-US" sz="3200" b="1" dirty="0"/>
              <a:t>Trauma</a:t>
            </a:r>
            <a:r>
              <a:rPr lang="en-US" sz="3200" dirty="0"/>
              <a:t> most often refers </a:t>
            </a:r>
            <a:r>
              <a:rPr lang="en-US" sz="3200" dirty="0" smtClean="0"/>
              <a:t>to:</a:t>
            </a:r>
          </a:p>
          <a:p>
            <a:pPr marL="457200" indent="-457200">
              <a:buFont typeface="Arial" pitchFamily="34" charset="0"/>
              <a:buChar char="•"/>
            </a:pPr>
            <a:endParaRPr lang="en-US" sz="3200" dirty="0" smtClean="0"/>
          </a:p>
          <a:p>
            <a:pPr marL="457200" indent="-457200">
              <a:buFont typeface="Arial" pitchFamily="34" charset="0"/>
              <a:buChar char="•"/>
            </a:pPr>
            <a:r>
              <a:rPr lang="en-US" sz="3200" b="1" u="sng" dirty="0" smtClean="0"/>
              <a:t>Psychological </a:t>
            </a:r>
            <a:r>
              <a:rPr lang="en-US" sz="3200" b="1" u="sng" dirty="0"/>
              <a:t>trauma</a:t>
            </a:r>
            <a:r>
              <a:rPr lang="en-US" sz="3200" dirty="0"/>
              <a:t>, a type of damage to the psyche that occurs as a result of a severely distressing </a:t>
            </a:r>
            <a:r>
              <a:rPr lang="en-US" sz="3200" dirty="0" smtClean="0"/>
              <a:t>event</a:t>
            </a:r>
          </a:p>
          <a:p>
            <a:pPr marL="457200" indent="-457200">
              <a:buFont typeface="Arial" pitchFamily="34" charset="0"/>
              <a:buChar char="•"/>
            </a:pPr>
            <a:endParaRPr lang="en-US" sz="3200" dirty="0"/>
          </a:p>
          <a:p>
            <a:pPr marL="457200" indent="-457200">
              <a:buFont typeface="Arial" pitchFamily="34" charset="0"/>
              <a:buChar char="•"/>
            </a:pPr>
            <a:r>
              <a:rPr lang="en-US" sz="3200" b="1" u="sng" dirty="0"/>
              <a:t>Traumatic injury</a:t>
            </a:r>
            <a:r>
              <a:rPr lang="en-US" sz="3200" dirty="0"/>
              <a:t>, sudden physical injury caused by an external force, which does not rise to the level of major trauma</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3576247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54380"/>
            <a:ext cx="6282309" cy="632460"/>
          </a:xfrm>
        </p:spPr>
        <p:txBody>
          <a:bodyPr/>
          <a:lstStyle/>
          <a:p>
            <a:r>
              <a:rPr lang="en-US" dirty="0" smtClean="0"/>
              <a:t>Disease Classification:</a:t>
            </a:r>
            <a:endParaRPr lang="en-US" dirty="0"/>
          </a:p>
        </p:txBody>
      </p:sp>
      <p:sp>
        <p:nvSpPr>
          <p:cNvPr id="3" name="Text Placeholder 2"/>
          <p:cNvSpPr>
            <a:spLocks noGrp="1"/>
          </p:cNvSpPr>
          <p:nvPr>
            <p:ph idx="1"/>
          </p:nvPr>
        </p:nvSpPr>
        <p:spPr>
          <a:xfrm>
            <a:off x="332104" y="1825053"/>
            <a:ext cx="11197590" cy="4431983"/>
          </a:xfrm>
        </p:spPr>
        <p:txBody>
          <a:bodyPr/>
          <a:lstStyle/>
          <a:p>
            <a:pPr fontAlgn="base"/>
            <a:r>
              <a:rPr lang="en-US" sz="3200" dirty="0" smtClean="0"/>
              <a:t>The other </a:t>
            </a:r>
            <a:r>
              <a:rPr lang="en-US" sz="3200" dirty="0"/>
              <a:t>widely used classifications of disease are </a:t>
            </a:r>
            <a:r>
              <a:rPr lang="en-US" sz="3200" dirty="0" smtClean="0"/>
              <a:t>:</a:t>
            </a:r>
          </a:p>
          <a:p>
            <a:pPr marL="0" indent="0" fontAlgn="base">
              <a:buNone/>
            </a:pPr>
            <a:endParaRPr lang="en-US" sz="3200" dirty="0"/>
          </a:p>
          <a:p>
            <a:pPr marL="0" indent="0" fontAlgn="base">
              <a:buNone/>
            </a:pPr>
            <a:r>
              <a:rPr lang="en-US" sz="3200" dirty="0"/>
              <a:t>(1) </a:t>
            </a:r>
            <a:r>
              <a:rPr lang="en-US" sz="3200" dirty="0" smtClean="0"/>
              <a:t>Topographic</a:t>
            </a:r>
            <a:r>
              <a:rPr lang="en-US" sz="3200" dirty="0"/>
              <a:t>, by bodily region or system, </a:t>
            </a:r>
          </a:p>
          <a:p>
            <a:pPr marL="0" indent="0" fontAlgn="base">
              <a:buNone/>
            </a:pPr>
            <a:r>
              <a:rPr lang="en-US" sz="3200" dirty="0"/>
              <a:t>(2) </a:t>
            </a:r>
            <a:r>
              <a:rPr lang="en-US" sz="3200" dirty="0" smtClean="0"/>
              <a:t>Anatomic</a:t>
            </a:r>
            <a:r>
              <a:rPr lang="en-US" sz="3200" dirty="0"/>
              <a:t>, by organ or tissue, </a:t>
            </a:r>
          </a:p>
          <a:p>
            <a:pPr marL="0" indent="0" fontAlgn="base">
              <a:buNone/>
            </a:pPr>
            <a:r>
              <a:rPr lang="en-US" sz="3200" dirty="0"/>
              <a:t>(3) </a:t>
            </a:r>
            <a:r>
              <a:rPr lang="en-US" sz="3200" dirty="0" smtClean="0"/>
              <a:t>Physiological</a:t>
            </a:r>
            <a:r>
              <a:rPr lang="en-US" sz="3200" dirty="0"/>
              <a:t>, by function or effect, </a:t>
            </a:r>
          </a:p>
          <a:p>
            <a:pPr marL="0" indent="0" fontAlgn="base">
              <a:buNone/>
            </a:pPr>
            <a:r>
              <a:rPr lang="en-US" sz="3200" dirty="0"/>
              <a:t>(4) </a:t>
            </a:r>
            <a:r>
              <a:rPr lang="en-US" sz="3200" dirty="0" smtClean="0"/>
              <a:t>Pathological</a:t>
            </a:r>
            <a:r>
              <a:rPr lang="en-US" sz="3200" dirty="0"/>
              <a:t>, by the nature of the disease process, </a:t>
            </a:r>
          </a:p>
          <a:p>
            <a:pPr marL="0" indent="0" fontAlgn="base">
              <a:buNone/>
            </a:pPr>
            <a:r>
              <a:rPr lang="en-US" sz="3200" dirty="0"/>
              <a:t>(5) </a:t>
            </a:r>
            <a:r>
              <a:rPr lang="en-US" sz="3200" dirty="0" smtClean="0"/>
              <a:t>Etiologic </a:t>
            </a:r>
            <a:r>
              <a:rPr lang="en-US" sz="3200" dirty="0"/>
              <a:t>(causal</a:t>
            </a:r>
            <a:r>
              <a:rPr lang="en-US" sz="3200" dirty="0" smtClean="0"/>
              <a:t>) </a:t>
            </a:r>
            <a:endParaRPr lang="en-US" sz="3200" dirty="0"/>
          </a:p>
          <a:p>
            <a:pPr marL="0" indent="0" fontAlgn="base">
              <a:buNone/>
            </a:pPr>
            <a:r>
              <a:rPr lang="en-US" sz="3200" dirty="0"/>
              <a:t>(6) </a:t>
            </a:r>
            <a:r>
              <a:rPr lang="en-US" sz="3200" dirty="0" smtClean="0"/>
              <a:t>Epidemiological</a:t>
            </a:r>
            <a:endParaRPr lang="en-US" sz="3200" dirty="0"/>
          </a:p>
          <a:p>
            <a:endParaRPr lang="en-US" sz="3200" dirty="0"/>
          </a:p>
        </p:txBody>
      </p:sp>
    </p:spTree>
    <p:extLst>
      <p:ext uri="{BB962C8B-B14F-4D97-AF65-F5344CB8AC3E}">
        <p14:creationId xmlns:p14="http://schemas.microsoft.com/office/powerpoint/2010/main" val="2905410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380"/>
            <a:ext cx="10363200" cy="632460"/>
          </a:xfrm>
        </p:spPr>
        <p:txBody>
          <a:bodyPr/>
          <a:lstStyle/>
          <a:p>
            <a:r>
              <a:rPr lang="en-US" b="1" u="sng" dirty="0" smtClean="0"/>
              <a:t>1. Topographic classification</a:t>
            </a:r>
            <a:endParaRPr lang="en-US" dirty="0"/>
          </a:p>
        </p:txBody>
      </p:sp>
      <p:sp>
        <p:nvSpPr>
          <p:cNvPr id="3" name="Content Placeholder 2"/>
          <p:cNvSpPr>
            <a:spLocks noGrp="1"/>
          </p:cNvSpPr>
          <p:nvPr>
            <p:ph idx="1"/>
          </p:nvPr>
        </p:nvSpPr>
        <p:spPr>
          <a:xfrm>
            <a:off x="381000" y="1143000"/>
            <a:ext cx="11197590" cy="5416868"/>
          </a:xfrm>
        </p:spPr>
        <p:txBody>
          <a:bodyPr/>
          <a:lstStyle/>
          <a:p>
            <a:pPr marL="457200" indent="-457200">
              <a:buFont typeface="Arial" pitchFamily="34" charset="0"/>
              <a:buChar char="•"/>
            </a:pPr>
            <a:r>
              <a:rPr lang="en-US" sz="3200" dirty="0"/>
              <a:t>In the </a:t>
            </a:r>
            <a:r>
              <a:rPr lang="en-US" sz="3200" b="1" u="sng" dirty="0"/>
              <a:t>topographic classification</a:t>
            </a:r>
            <a:r>
              <a:rPr lang="en-US" sz="3200" dirty="0"/>
              <a:t>, diseases are subdivided into such categories as gastrointestinal disease, vascular disease, abdominal disease, and chest disease. </a:t>
            </a:r>
            <a:endParaRPr lang="en-US" sz="3200" dirty="0" smtClean="0"/>
          </a:p>
          <a:p>
            <a:pPr marL="457200" indent="-457200">
              <a:buFont typeface="Arial" pitchFamily="34" charset="0"/>
              <a:buChar char="•"/>
            </a:pPr>
            <a:r>
              <a:rPr lang="en-US" sz="3200" dirty="0" smtClean="0"/>
              <a:t>Various </a:t>
            </a:r>
            <a:r>
              <a:rPr lang="en-US" sz="3200" dirty="0"/>
              <a:t>specializations within </a:t>
            </a:r>
            <a:r>
              <a:rPr lang="en-US" sz="3200" u="sng" dirty="0"/>
              <a:t>medicine</a:t>
            </a:r>
            <a:r>
              <a:rPr lang="en-US" sz="3200" dirty="0"/>
              <a:t> follow such topographic or systemic divisions, so that there are physicians who are essentially vascular surgeons, for example, or clinicians who are specialized in gastrointestinal disease. </a:t>
            </a:r>
            <a:endParaRPr lang="en-US" sz="3200" dirty="0" smtClean="0"/>
          </a:p>
          <a:p>
            <a:pPr marL="457200" indent="-457200">
              <a:buFont typeface="Arial" pitchFamily="34" charset="0"/>
              <a:buChar char="•"/>
            </a:pPr>
            <a:r>
              <a:rPr lang="en-US" sz="3200" dirty="0" smtClean="0"/>
              <a:t>Similarly</a:t>
            </a:r>
            <a:r>
              <a:rPr lang="en-US" sz="3200" dirty="0"/>
              <a:t>, some physicians have become specialized in chest disease and concentrate principally on diseases of the heart and lungs.</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650011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4380"/>
            <a:ext cx="6206109" cy="632460"/>
          </a:xfrm>
        </p:spPr>
        <p:txBody>
          <a:bodyPr/>
          <a:lstStyle/>
          <a:p>
            <a:r>
              <a:rPr lang="en-US" b="1" u="sng" dirty="0" smtClean="0"/>
              <a:t>2. Anatomic classification</a:t>
            </a:r>
            <a:endParaRPr lang="en-US" dirty="0"/>
          </a:p>
        </p:txBody>
      </p:sp>
      <p:sp>
        <p:nvSpPr>
          <p:cNvPr id="3" name="Content Placeholder 2"/>
          <p:cNvSpPr>
            <a:spLocks noGrp="1"/>
          </p:cNvSpPr>
          <p:nvPr>
            <p:ph idx="1"/>
          </p:nvPr>
        </p:nvSpPr>
        <p:spPr>
          <a:xfrm>
            <a:off x="332104" y="1825053"/>
            <a:ext cx="11197590" cy="4431983"/>
          </a:xfrm>
        </p:spPr>
        <p:txBody>
          <a:bodyPr/>
          <a:lstStyle/>
          <a:p>
            <a:pPr marL="457200" indent="-457200">
              <a:buFont typeface="Arial" pitchFamily="34" charset="0"/>
              <a:buChar char="•"/>
            </a:pPr>
            <a:r>
              <a:rPr lang="en-US" sz="3200" dirty="0"/>
              <a:t>In the </a:t>
            </a:r>
            <a:r>
              <a:rPr lang="en-US" sz="3200" b="1" u="sng" dirty="0"/>
              <a:t>anatomic classification</a:t>
            </a:r>
            <a:r>
              <a:rPr lang="en-US" sz="3200" dirty="0"/>
              <a:t>, disease is categorized by the specific organ or tissue affected; hence, </a:t>
            </a:r>
            <a:r>
              <a:rPr lang="en-US" sz="3200" u="sng" dirty="0"/>
              <a:t>heart disease</a:t>
            </a:r>
            <a:r>
              <a:rPr lang="en-US" sz="3200" dirty="0"/>
              <a:t>, liver disease, and lung disease. </a:t>
            </a:r>
            <a:endParaRPr lang="en-US" sz="3200" dirty="0" smtClean="0"/>
          </a:p>
          <a:p>
            <a:pPr marL="457200" indent="-457200">
              <a:buFont typeface="Arial" pitchFamily="34" charset="0"/>
              <a:buChar char="•"/>
            </a:pPr>
            <a:r>
              <a:rPr lang="en-US" sz="3200" dirty="0" smtClean="0"/>
              <a:t>Medical </a:t>
            </a:r>
            <a:r>
              <a:rPr lang="en-US" sz="3200" dirty="0"/>
              <a:t>specialties such as cardiology are restricted to diseases of a single organ, in this case the heart. </a:t>
            </a:r>
            <a:endParaRPr lang="en-US" sz="3200" dirty="0" smtClean="0"/>
          </a:p>
          <a:p>
            <a:pPr marL="457200" indent="-457200">
              <a:buFont typeface="Arial" pitchFamily="34" charset="0"/>
              <a:buChar char="•"/>
            </a:pPr>
            <a:r>
              <a:rPr lang="en-US" sz="3200" dirty="0" smtClean="0"/>
              <a:t>Such </a:t>
            </a:r>
            <a:r>
              <a:rPr lang="en-US" sz="3200" dirty="0"/>
              <a:t>a classification has its greatest use in identifying the various kinds of disease that affect a particular organ. </a:t>
            </a:r>
            <a:endParaRPr lang="en-US" sz="3200" dirty="0" smtClean="0"/>
          </a:p>
          <a:p>
            <a:pPr marL="457200" indent="-457200">
              <a:buFont typeface="Arial" pitchFamily="34" charset="0"/>
              <a:buChar char="•"/>
            </a:pPr>
            <a:r>
              <a:rPr lang="en-US" sz="3200" dirty="0" smtClean="0"/>
              <a:t>The </a:t>
            </a:r>
            <a:r>
              <a:rPr lang="en-US" sz="3200" dirty="0"/>
              <a:t>heart is a good example to consider. </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738931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4380"/>
            <a:ext cx="8458200" cy="632460"/>
          </a:xfrm>
        </p:spPr>
        <p:txBody>
          <a:bodyPr/>
          <a:lstStyle/>
          <a:p>
            <a:r>
              <a:rPr lang="en-US" b="1" u="sng" dirty="0" smtClean="0"/>
              <a:t>3. Physiological classification</a:t>
            </a:r>
            <a:endParaRPr lang="en-US" dirty="0"/>
          </a:p>
        </p:txBody>
      </p:sp>
      <p:sp>
        <p:nvSpPr>
          <p:cNvPr id="3" name="Content Placeholder 2"/>
          <p:cNvSpPr>
            <a:spLocks noGrp="1"/>
          </p:cNvSpPr>
          <p:nvPr>
            <p:ph idx="1"/>
          </p:nvPr>
        </p:nvSpPr>
        <p:spPr>
          <a:xfrm>
            <a:off x="332104" y="1825053"/>
            <a:ext cx="11197590" cy="4924425"/>
          </a:xfrm>
        </p:spPr>
        <p:txBody>
          <a:bodyPr/>
          <a:lstStyle/>
          <a:p>
            <a:pPr marL="457200" indent="-457200">
              <a:buFont typeface="Arial" pitchFamily="34" charset="0"/>
              <a:buChar char="•"/>
            </a:pPr>
            <a:r>
              <a:rPr lang="en-US" sz="3200" dirty="0"/>
              <a:t>The </a:t>
            </a:r>
            <a:r>
              <a:rPr lang="en-US" sz="3200" b="1" u="sng" dirty="0"/>
              <a:t>physiological classification</a:t>
            </a:r>
            <a:r>
              <a:rPr lang="en-US" sz="3200" dirty="0"/>
              <a:t> of disease is based on the underlying functional derangement produced by a specific disorder. </a:t>
            </a:r>
            <a:endParaRPr lang="en-US" sz="3200" dirty="0" smtClean="0"/>
          </a:p>
          <a:p>
            <a:pPr marL="457200" indent="-457200">
              <a:buFont typeface="Arial" pitchFamily="34" charset="0"/>
              <a:buChar char="•"/>
            </a:pPr>
            <a:r>
              <a:rPr lang="en-US" sz="3200" dirty="0" smtClean="0"/>
              <a:t>Included </a:t>
            </a:r>
            <a:r>
              <a:rPr lang="en-US" sz="3200" dirty="0"/>
              <a:t>in this classification are such </a:t>
            </a:r>
            <a:r>
              <a:rPr lang="en-US" sz="3200" u="sng" dirty="0" smtClean="0"/>
              <a:t>subclasses</a:t>
            </a:r>
            <a:r>
              <a:rPr lang="en-US" sz="3200" dirty="0"/>
              <a:t> as respiratory and </a:t>
            </a:r>
            <a:r>
              <a:rPr lang="en-US" sz="3200" u="sng" dirty="0"/>
              <a:t>metabolic disease</a:t>
            </a:r>
            <a:r>
              <a:rPr lang="en-US" sz="3200" dirty="0"/>
              <a:t>. Respiratory diseases are those that interfere with the intake and expulsion of air and the exchange of oxygen for </a:t>
            </a:r>
            <a:r>
              <a:rPr lang="en-US" sz="3200" u="sng" dirty="0"/>
              <a:t>carbon dioxide</a:t>
            </a:r>
            <a:r>
              <a:rPr lang="en-US" sz="3200" dirty="0"/>
              <a:t> in the lungs. </a:t>
            </a:r>
            <a:endParaRPr lang="en-US" sz="3200" dirty="0" smtClean="0"/>
          </a:p>
          <a:p>
            <a:pPr marL="457200" indent="-457200">
              <a:buFont typeface="Arial" pitchFamily="34" charset="0"/>
              <a:buChar char="•"/>
            </a:pPr>
            <a:r>
              <a:rPr lang="en-US" sz="3200" dirty="0" smtClean="0"/>
              <a:t>Metabolic </a:t>
            </a:r>
            <a:r>
              <a:rPr lang="en-US" sz="3200" dirty="0"/>
              <a:t>diseases are those in which disturbances of the body’s chemical processes are a basic feature. Diabetes and </a:t>
            </a:r>
            <a:r>
              <a:rPr lang="en-US" sz="3200" u="sng" dirty="0"/>
              <a:t>gout</a:t>
            </a:r>
            <a:r>
              <a:rPr lang="en-US" sz="3200" dirty="0"/>
              <a:t> are examples</a:t>
            </a:r>
            <a:r>
              <a:rPr lang="en-US" sz="3200" dirty="0" smtClean="0"/>
              <a:t>.</a:t>
            </a:r>
            <a:endParaRPr lang="en-US" sz="3200" dirty="0"/>
          </a:p>
        </p:txBody>
      </p:sp>
    </p:spTree>
    <p:extLst>
      <p:ext uri="{BB962C8B-B14F-4D97-AF65-F5344CB8AC3E}">
        <p14:creationId xmlns:p14="http://schemas.microsoft.com/office/powerpoint/2010/main" val="606066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4380"/>
            <a:ext cx="8001000" cy="632460"/>
          </a:xfrm>
        </p:spPr>
        <p:txBody>
          <a:bodyPr/>
          <a:lstStyle/>
          <a:p>
            <a:r>
              <a:rPr lang="en-US" b="1" u="sng" dirty="0" smtClean="0"/>
              <a:t>4. Pathological classification</a:t>
            </a:r>
            <a:endParaRPr lang="en-US" dirty="0"/>
          </a:p>
        </p:txBody>
      </p:sp>
      <p:sp>
        <p:nvSpPr>
          <p:cNvPr id="3" name="Content Placeholder 2"/>
          <p:cNvSpPr>
            <a:spLocks noGrp="1"/>
          </p:cNvSpPr>
          <p:nvPr>
            <p:ph idx="1"/>
          </p:nvPr>
        </p:nvSpPr>
        <p:spPr>
          <a:xfrm>
            <a:off x="381000" y="1371600"/>
            <a:ext cx="11197590" cy="3939540"/>
          </a:xfrm>
        </p:spPr>
        <p:txBody>
          <a:bodyPr/>
          <a:lstStyle/>
          <a:p>
            <a:pPr marL="457200" indent="-457200">
              <a:buFont typeface="Arial" pitchFamily="34" charset="0"/>
              <a:buChar char="•"/>
            </a:pPr>
            <a:r>
              <a:rPr lang="en-US" sz="3200" dirty="0"/>
              <a:t>The </a:t>
            </a:r>
            <a:r>
              <a:rPr lang="en-US" sz="3200" b="1" u="sng" dirty="0" smtClean="0"/>
              <a:t>pathological classification </a:t>
            </a:r>
            <a:r>
              <a:rPr lang="en-US" sz="3200" dirty="0"/>
              <a:t>of disease considers the nature of the disease process. </a:t>
            </a:r>
            <a:endParaRPr lang="en-US" sz="3200" dirty="0" smtClean="0"/>
          </a:p>
          <a:p>
            <a:pPr marL="457200" indent="-457200">
              <a:buFont typeface="Arial" pitchFamily="34" charset="0"/>
              <a:buChar char="•"/>
            </a:pPr>
            <a:r>
              <a:rPr lang="en-US" sz="3200" dirty="0" smtClean="0"/>
              <a:t>Neoplastic </a:t>
            </a:r>
            <a:r>
              <a:rPr lang="en-US" sz="3200" dirty="0"/>
              <a:t>and inflammatory disease are examples. </a:t>
            </a:r>
            <a:endParaRPr lang="en-US" sz="3200" dirty="0" smtClean="0"/>
          </a:p>
          <a:p>
            <a:pPr marL="457200" indent="-457200">
              <a:buFont typeface="Arial" pitchFamily="34" charset="0"/>
              <a:buChar char="•"/>
            </a:pPr>
            <a:r>
              <a:rPr lang="en-US" sz="3200" dirty="0" smtClean="0"/>
              <a:t>Neoplastic </a:t>
            </a:r>
            <a:r>
              <a:rPr lang="en-US" sz="3200" dirty="0"/>
              <a:t>disease includes the whole range of tumors, particularly cancers, and their effect on human beings</a:t>
            </a:r>
            <a:r>
              <a:rPr lang="en-US" sz="3200" dirty="0" smtClean="0"/>
              <a:t>.</a:t>
            </a:r>
          </a:p>
          <a:p>
            <a:pPr marL="457200" indent="-457200">
              <a:buFont typeface="Arial" pitchFamily="34" charset="0"/>
              <a:buChar char="•"/>
            </a:pPr>
            <a:r>
              <a:rPr lang="en-US" sz="3200" dirty="0" smtClean="0"/>
              <a:t>Examples of Inflammatory diseases include: appendicitis, cellulitis, otitis media </a:t>
            </a:r>
            <a:r>
              <a:rPr lang="en-US" sz="3200" dirty="0" err="1" smtClean="0"/>
              <a:t>etc</a:t>
            </a:r>
            <a:endParaRPr lang="en-US" sz="3200" dirty="0"/>
          </a:p>
          <a:p>
            <a:pPr marL="457200" indent="-457200">
              <a:buFont typeface="Arial" pitchFamily="34" charset="0"/>
              <a:buChar char="•"/>
            </a:pPr>
            <a:endParaRPr lang="en-US" sz="3200" dirty="0"/>
          </a:p>
        </p:txBody>
      </p:sp>
    </p:spTree>
    <p:extLst>
      <p:ext uri="{BB962C8B-B14F-4D97-AF65-F5344CB8AC3E}">
        <p14:creationId xmlns:p14="http://schemas.microsoft.com/office/powerpoint/2010/main" val="164366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4380"/>
            <a:ext cx="6053709" cy="632460"/>
          </a:xfrm>
        </p:spPr>
        <p:txBody>
          <a:bodyPr/>
          <a:lstStyle/>
          <a:p>
            <a:r>
              <a:rPr lang="en-US" b="1" u="sng" dirty="0" smtClean="0"/>
              <a:t>5. Etiologic classification</a:t>
            </a:r>
            <a:endParaRPr lang="en-US" dirty="0"/>
          </a:p>
        </p:txBody>
      </p:sp>
      <p:sp>
        <p:nvSpPr>
          <p:cNvPr id="3" name="Content Placeholder 2"/>
          <p:cNvSpPr>
            <a:spLocks noGrp="1"/>
          </p:cNvSpPr>
          <p:nvPr>
            <p:ph idx="1"/>
          </p:nvPr>
        </p:nvSpPr>
        <p:spPr>
          <a:xfrm>
            <a:off x="152400" y="1143000"/>
            <a:ext cx="11582400" cy="4652010"/>
          </a:xfrm>
        </p:spPr>
        <p:txBody>
          <a:bodyPr>
            <a:noAutofit/>
          </a:bodyPr>
          <a:lstStyle/>
          <a:p>
            <a:pPr marL="457200" indent="-457200">
              <a:buFont typeface="Arial" pitchFamily="34" charset="0"/>
              <a:buChar char="•"/>
            </a:pPr>
            <a:r>
              <a:rPr lang="en-US" sz="3200" dirty="0"/>
              <a:t>The </a:t>
            </a:r>
            <a:r>
              <a:rPr lang="en-US" sz="3200" b="1" u="sng" dirty="0"/>
              <a:t>etiologic classification</a:t>
            </a:r>
            <a:r>
              <a:rPr lang="en-US" sz="3200" dirty="0"/>
              <a:t> of disease is based on the cause, when known. </a:t>
            </a:r>
            <a:endParaRPr lang="en-US" sz="3200" dirty="0" smtClean="0"/>
          </a:p>
          <a:p>
            <a:pPr marL="457200" indent="-457200">
              <a:buFont typeface="Arial" pitchFamily="34" charset="0"/>
              <a:buChar char="•"/>
            </a:pPr>
            <a:r>
              <a:rPr lang="en-US" sz="3200" dirty="0" smtClean="0"/>
              <a:t>This </a:t>
            </a:r>
            <a:r>
              <a:rPr lang="en-US" sz="3200" dirty="0"/>
              <a:t>classification is particularly important and useful in the consideration of biotic disease. </a:t>
            </a:r>
            <a:endParaRPr lang="en-US" sz="3200" dirty="0" smtClean="0"/>
          </a:p>
          <a:p>
            <a:pPr marL="457200" indent="-457200">
              <a:buFont typeface="Arial" pitchFamily="34" charset="0"/>
              <a:buChar char="•"/>
            </a:pPr>
            <a:r>
              <a:rPr lang="en-US" sz="3200" dirty="0" smtClean="0"/>
              <a:t>On </a:t>
            </a:r>
            <a:r>
              <a:rPr lang="en-US" sz="3200" dirty="0"/>
              <a:t>this basis disease might be classified as bacterial (e.g. staphylococcal) or fungal, etc. </a:t>
            </a:r>
            <a:endParaRPr lang="en-US" sz="3200" dirty="0" smtClean="0"/>
          </a:p>
          <a:p>
            <a:pPr marL="457200" indent="-457200">
              <a:buFont typeface="Arial" pitchFamily="34" charset="0"/>
              <a:buChar char="•"/>
            </a:pPr>
            <a:r>
              <a:rPr lang="en-US" sz="3200" dirty="0" smtClean="0"/>
              <a:t>Bacteria for example, </a:t>
            </a:r>
            <a:r>
              <a:rPr lang="en-US" sz="3200" dirty="0"/>
              <a:t>cause skin </a:t>
            </a:r>
            <a:r>
              <a:rPr lang="en-US" sz="3200" dirty="0" smtClean="0"/>
              <a:t>infections, </a:t>
            </a:r>
            <a:r>
              <a:rPr lang="en-US" sz="3200" u="sng" dirty="0" smtClean="0"/>
              <a:t>pneumonia</a:t>
            </a:r>
            <a:r>
              <a:rPr lang="en-US" sz="3200" dirty="0" smtClean="0"/>
              <a:t>,</a:t>
            </a:r>
            <a:r>
              <a:rPr lang="en-US" sz="3200" dirty="0"/>
              <a:t> </a:t>
            </a:r>
            <a:r>
              <a:rPr lang="en-US" sz="3200" u="sng" dirty="0"/>
              <a:t>meningitis</a:t>
            </a:r>
            <a:r>
              <a:rPr lang="en-US" sz="3200" dirty="0"/>
              <a:t>, abscesses in the liver, and kidney infections. </a:t>
            </a:r>
            <a:endParaRPr lang="en-US" sz="3200" dirty="0" smtClean="0"/>
          </a:p>
          <a:p>
            <a:pPr marL="457200" indent="-457200">
              <a:buFont typeface="Arial" pitchFamily="34" charset="0"/>
              <a:buChar char="•"/>
            </a:pPr>
            <a:r>
              <a:rPr lang="en-US" sz="3200" dirty="0" smtClean="0"/>
              <a:t>Diseases such as </a:t>
            </a:r>
            <a:r>
              <a:rPr lang="en-US" sz="3200" dirty="0" err="1" smtClean="0"/>
              <a:t>amoebiasis</a:t>
            </a:r>
            <a:r>
              <a:rPr lang="en-US" sz="3200" dirty="0"/>
              <a:t> </a:t>
            </a:r>
            <a:r>
              <a:rPr lang="en-US" sz="3200" dirty="0" smtClean="0"/>
              <a:t>(parasitic), chicken pox (viral), </a:t>
            </a:r>
            <a:r>
              <a:rPr lang="en-US" sz="3200" dirty="0" err="1" smtClean="0"/>
              <a:t>tinea</a:t>
            </a:r>
            <a:r>
              <a:rPr lang="en-US" sz="3200" dirty="0" smtClean="0"/>
              <a:t> </a:t>
            </a:r>
            <a:r>
              <a:rPr lang="en-US" sz="3200" dirty="0" err="1" smtClean="0"/>
              <a:t>capitis</a:t>
            </a:r>
            <a:r>
              <a:rPr lang="en-US" sz="3200" dirty="0" smtClean="0"/>
              <a:t> (fungal) and </a:t>
            </a:r>
            <a:r>
              <a:rPr lang="en-US" sz="3200" dirty="0"/>
              <a:t> </a:t>
            </a:r>
            <a:r>
              <a:rPr lang="en-US" sz="3200" dirty="0" smtClean="0"/>
              <a:t>gonorrhea (bacterial)</a:t>
            </a:r>
            <a:r>
              <a:rPr lang="en-US" sz="3200" dirty="0"/>
              <a:t> are further examples of diseases classified by </a:t>
            </a:r>
            <a:r>
              <a:rPr lang="en-US" sz="3200" u="sng" dirty="0"/>
              <a:t>etiology</a:t>
            </a:r>
            <a:r>
              <a:rPr lang="en-US" sz="3200" dirty="0"/>
              <a:t>.</a:t>
            </a:r>
          </a:p>
          <a:p>
            <a:pPr marL="457200" indent="-457200">
              <a:buFont typeface="Arial" pitchFamily="34" charset="0"/>
              <a:buChar char="•"/>
            </a:pPr>
            <a:endParaRPr lang="en-US" sz="3200" dirty="0"/>
          </a:p>
        </p:txBody>
      </p:sp>
    </p:spTree>
    <p:extLst>
      <p:ext uri="{BB962C8B-B14F-4D97-AF65-F5344CB8AC3E}">
        <p14:creationId xmlns:p14="http://schemas.microsoft.com/office/powerpoint/2010/main" val="4162533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380"/>
            <a:ext cx="11201400" cy="632460"/>
          </a:xfrm>
        </p:spPr>
        <p:txBody>
          <a:bodyPr/>
          <a:lstStyle/>
          <a:p>
            <a:r>
              <a:rPr lang="en-US" b="1" u="sng" dirty="0" smtClean="0"/>
              <a:t>6. Epidemiological classification</a:t>
            </a:r>
            <a:endParaRPr lang="en-US" dirty="0"/>
          </a:p>
        </p:txBody>
      </p:sp>
      <p:sp>
        <p:nvSpPr>
          <p:cNvPr id="3" name="Content Placeholder 2"/>
          <p:cNvSpPr>
            <a:spLocks noGrp="1"/>
          </p:cNvSpPr>
          <p:nvPr>
            <p:ph idx="1"/>
          </p:nvPr>
        </p:nvSpPr>
        <p:spPr>
          <a:xfrm>
            <a:off x="228600" y="1143000"/>
            <a:ext cx="11197590" cy="5416868"/>
          </a:xfrm>
        </p:spPr>
        <p:txBody>
          <a:bodyPr/>
          <a:lstStyle/>
          <a:p>
            <a:pPr marL="457200" indent="-457200">
              <a:buFont typeface="Arial" pitchFamily="34" charset="0"/>
              <a:buChar char="•"/>
            </a:pPr>
            <a:r>
              <a:rPr lang="en-US" sz="3200" dirty="0"/>
              <a:t>The </a:t>
            </a:r>
            <a:r>
              <a:rPr lang="en-US" sz="3200" b="1" u="sng" dirty="0"/>
              <a:t>epidemiological classification</a:t>
            </a:r>
            <a:r>
              <a:rPr lang="en-US" sz="3200" dirty="0"/>
              <a:t> of disease deals with the </a:t>
            </a:r>
            <a:r>
              <a:rPr lang="en-US" sz="3200" u="sng" dirty="0"/>
              <a:t>incidence</a:t>
            </a:r>
            <a:r>
              <a:rPr lang="en-US" sz="3200" dirty="0"/>
              <a:t>, distribution, and control of disorders in a population. </a:t>
            </a:r>
            <a:endParaRPr lang="en-US" sz="3200" dirty="0" smtClean="0"/>
          </a:p>
          <a:p>
            <a:pPr marL="457200" indent="-457200">
              <a:buFont typeface="Arial" pitchFamily="34" charset="0"/>
              <a:buChar char="•"/>
            </a:pPr>
            <a:r>
              <a:rPr lang="en-US" sz="3200" dirty="0" smtClean="0"/>
              <a:t>To </a:t>
            </a:r>
            <a:r>
              <a:rPr lang="en-US" sz="3200" dirty="0"/>
              <a:t>use the example of </a:t>
            </a:r>
            <a:r>
              <a:rPr lang="en-US" sz="3200" u="sng" dirty="0"/>
              <a:t>typhoid</a:t>
            </a:r>
            <a:r>
              <a:rPr lang="en-US" sz="3200" dirty="0"/>
              <a:t>, a disease spread through contaminated food and water, it first becomes important to establish that the disease observed is truly caused by </a:t>
            </a:r>
            <a:r>
              <a:rPr lang="en-US" sz="3200" i="1" dirty="0"/>
              <a:t>Salmonella </a:t>
            </a:r>
            <a:r>
              <a:rPr lang="en-US" sz="3200" i="1" dirty="0" err="1"/>
              <a:t>typhi</a:t>
            </a:r>
            <a:r>
              <a:rPr lang="en-US" sz="3200" dirty="0"/>
              <a:t>, the typhoid organism. </a:t>
            </a:r>
            <a:endParaRPr lang="en-US" sz="3200" dirty="0" smtClean="0"/>
          </a:p>
          <a:p>
            <a:pPr marL="457200" indent="-457200">
              <a:buFont typeface="Arial" pitchFamily="34" charset="0"/>
              <a:buChar char="•"/>
            </a:pPr>
            <a:r>
              <a:rPr lang="en-US" sz="3200" dirty="0" smtClean="0"/>
              <a:t>Once </a:t>
            </a:r>
            <a:r>
              <a:rPr lang="en-US" sz="3200" dirty="0"/>
              <a:t>the </a:t>
            </a:r>
            <a:r>
              <a:rPr lang="en-US" sz="3200" u="sng" dirty="0"/>
              <a:t>diagnosis</a:t>
            </a:r>
            <a:r>
              <a:rPr lang="en-US" sz="3200" dirty="0"/>
              <a:t> is established, it is important to know the number of cases, whether the cases were scattered over the course of a year or occurred within a short period, and what the geographic distribution is. </a:t>
            </a:r>
            <a:endParaRPr lang="en-US" sz="3200" dirty="0" smtClean="0"/>
          </a:p>
        </p:txBody>
      </p:sp>
    </p:spTree>
    <p:extLst>
      <p:ext uri="{BB962C8B-B14F-4D97-AF65-F5344CB8AC3E}">
        <p14:creationId xmlns:p14="http://schemas.microsoft.com/office/powerpoint/2010/main" val="40806623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3000" y="2971800"/>
            <a:ext cx="10363200" cy="677108"/>
          </a:xfrm>
        </p:spPr>
        <p:txBody>
          <a:bodyPr/>
          <a:lstStyle/>
          <a:p>
            <a:r>
              <a:rPr lang="en-US" sz="4400" b="1" dirty="0" smtClean="0">
                <a:latin typeface="+mn-lt"/>
              </a:rPr>
              <a:t>COMMON MEDICAL SURGICAL CONDITIONS</a:t>
            </a:r>
            <a:endParaRPr lang="en-US" sz="4400" b="1" dirty="0">
              <a:latin typeface="+mn-lt"/>
            </a:endParaRPr>
          </a:p>
        </p:txBody>
      </p:sp>
    </p:spTree>
    <p:extLst>
      <p:ext uri="{BB962C8B-B14F-4D97-AF65-F5344CB8AC3E}">
        <p14:creationId xmlns:p14="http://schemas.microsoft.com/office/powerpoint/2010/main" val="493531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1134"/>
            <a:ext cx="3478785" cy="701040"/>
          </a:xfrm>
          <a:prstGeom prst="rect">
            <a:avLst/>
          </a:prstGeom>
        </p:spPr>
        <p:txBody>
          <a:bodyPr vert="horz" wrap="square" lIns="0" tIns="16510" rIns="0" bIns="0" rtlCol="0">
            <a:spAutoFit/>
          </a:bodyPr>
          <a:lstStyle/>
          <a:p>
            <a:pPr marL="12700">
              <a:lnSpc>
                <a:spcPct val="100000"/>
              </a:lnSpc>
              <a:spcBef>
                <a:spcPts val="130"/>
              </a:spcBef>
            </a:pPr>
            <a:r>
              <a:rPr sz="4400" spc="40" dirty="0"/>
              <a:t>C</a:t>
            </a:r>
            <a:r>
              <a:rPr sz="4400" spc="25" dirty="0"/>
              <a:t>o</a:t>
            </a:r>
            <a:r>
              <a:rPr sz="4400" spc="-40" dirty="0"/>
              <a:t>n</a:t>
            </a:r>
            <a:r>
              <a:rPr sz="4400" spc="120" dirty="0"/>
              <a:t>t</a:t>
            </a:r>
            <a:r>
              <a:rPr sz="4400" spc="-15" dirty="0"/>
              <a:t>’</a:t>
            </a:r>
            <a:r>
              <a:rPr sz="4400" spc="-5" dirty="0"/>
              <a:t>----</a:t>
            </a:r>
            <a:endParaRPr sz="4400" dirty="0"/>
          </a:p>
        </p:txBody>
      </p:sp>
      <p:sp>
        <p:nvSpPr>
          <p:cNvPr id="3" name="object 3"/>
          <p:cNvSpPr txBox="1"/>
          <p:nvPr/>
        </p:nvSpPr>
        <p:spPr>
          <a:xfrm>
            <a:off x="266260" y="535014"/>
            <a:ext cx="11458893" cy="6334555"/>
          </a:xfrm>
          <a:prstGeom prst="rect">
            <a:avLst/>
          </a:prstGeom>
        </p:spPr>
        <p:txBody>
          <a:bodyPr vert="horz" wrap="square" lIns="0" tIns="60960" rIns="0" bIns="0" rtlCol="0">
            <a:spAutoFit/>
          </a:bodyPr>
          <a:lstStyle/>
          <a:p>
            <a:pPr marL="241300" indent="-229235">
              <a:lnSpc>
                <a:spcPct val="100000"/>
              </a:lnSpc>
              <a:spcBef>
                <a:spcPts val="480"/>
              </a:spcBef>
              <a:buFont typeface="Arial"/>
              <a:buChar char="•"/>
              <a:tabLst>
                <a:tab pos="241935" algn="l"/>
              </a:tabLst>
            </a:pPr>
            <a:r>
              <a:rPr sz="3200" b="1" u="sng" spc="-15" dirty="0">
                <a:latin typeface="Calibri"/>
                <a:cs typeface="Calibri"/>
              </a:rPr>
              <a:t>Roles </a:t>
            </a:r>
            <a:r>
              <a:rPr sz="3200" b="1" u="sng" spc="25" dirty="0">
                <a:latin typeface="Calibri"/>
                <a:cs typeface="Calibri"/>
              </a:rPr>
              <a:t>of </a:t>
            </a:r>
            <a:r>
              <a:rPr sz="3200" b="1" u="sng" spc="-10" dirty="0">
                <a:latin typeface="Calibri"/>
                <a:cs typeface="Calibri"/>
              </a:rPr>
              <a:t>the </a:t>
            </a:r>
            <a:r>
              <a:rPr sz="3200" b="1" u="sng" spc="-15" dirty="0">
                <a:latin typeface="Calibri"/>
                <a:cs typeface="Calibri"/>
              </a:rPr>
              <a:t>Nurse </a:t>
            </a:r>
            <a:r>
              <a:rPr sz="3200" b="1" u="sng" spc="-10" dirty="0">
                <a:latin typeface="Calibri"/>
                <a:cs typeface="Calibri"/>
              </a:rPr>
              <a:t>in </a:t>
            </a:r>
            <a:r>
              <a:rPr sz="3200" b="1" u="sng" spc="5" dirty="0">
                <a:latin typeface="Calibri"/>
                <a:cs typeface="Calibri"/>
              </a:rPr>
              <a:t>medical </a:t>
            </a:r>
            <a:r>
              <a:rPr sz="3200" b="1" u="sng" spc="-15" dirty="0">
                <a:latin typeface="Calibri"/>
                <a:cs typeface="Calibri"/>
              </a:rPr>
              <a:t>surgical</a:t>
            </a:r>
            <a:r>
              <a:rPr sz="3200" b="1" u="sng" spc="110" dirty="0">
                <a:latin typeface="Calibri"/>
                <a:cs typeface="Calibri"/>
              </a:rPr>
              <a:t> </a:t>
            </a:r>
            <a:r>
              <a:rPr sz="3200" b="1" u="sng" spc="-25" dirty="0" smtClean="0">
                <a:latin typeface="Calibri"/>
                <a:cs typeface="Calibri"/>
              </a:rPr>
              <a:t>nursing</a:t>
            </a:r>
            <a:endParaRPr lang="en-US" sz="3200" b="1" u="sng" spc="-25" dirty="0" smtClean="0">
              <a:latin typeface="Calibri"/>
              <a:cs typeface="Calibri"/>
            </a:endParaRPr>
          </a:p>
          <a:p>
            <a:pPr marL="241300" indent="-229235">
              <a:lnSpc>
                <a:spcPct val="100000"/>
              </a:lnSpc>
              <a:spcBef>
                <a:spcPts val="480"/>
              </a:spcBef>
              <a:buFont typeface="Arial"/>
              <a:buChar char="•"/>
              <a:tabLst>
                <a:tab pos="241935" algn="l"/>
              </a:tabLst>
            </a:pPr>
            <a:endParaRPr sz="3200" b="1" u="sng" dirty="0">
              <a:latin typeface="Calibri"/>
              <a:cs typeface="Calibri"/>
            </a:endParaRPr>
          </a:p>
          <a:p>
            <a:pPr marL="241300" marR="866140" indent="-229235">
              <a:lnSpc>
                <a:spcPts val="2700"/>
              </a:lnSpc>
              <a:spcBef>
                <a:spcPts val="969"/>
              </a:spcBef>
              <a:buSzPct val="96363"/>
              <a:buFont typeface="Wingdings"/>
              <a:buChar char=""/>
              <a:tabLst>
                <a:tab pos="299085" algn="l"/>
                <a:tab pos="1308100" algn="l"/>
              </a:tabLst>
            </a:pPr>
            <a:r>
              <a:rPr sz="3200" b="1" spc="-15" dirty="0">
                <a:latin typeface="Calibri"/>
                <a:cs typeface="Calibri"/>
              </a:rPr>
              <a:t>Nurse	</a:t>
            </a:r>
            <a:r>
              <a:rPr lang="en-US" sz="3200" b="1" spc="-15" dirty="0" smtClean="0">
                <a:latin typeface="Calibri"/>
                <a:cs typeface="Calibri"/>
              </a:rPr>
              <a:t> </a:t>
            </a:r>
            <a:r>
              <a:rPr sz="3200" b="1" spc="-10" dirty="0" smtClean="0">
                <a:latin typeface="Calibri"/>
                <a:cs typeface="Calibri"/>
              </a:rPr>
              <a:t>practitioner-</a:t>
            </a:r>
            <a:r>
              <a:rPr lang="en-US" sz="3200" b="1" spc="-10" dirty="0" smtClean="0">
                <a:latin typeface="Calibri"/>
                <a:cs typeface="Calibri"/>
              </a:rPr>
              <a:t> </a:t>
            </a:r>
            <a:r>
              <a:rPr sz="3200" spc="-10" dirty="0" smtClean="0">
                <a:latin typeface="Calibri"/>
                <a:cs typeface="Calibri"/>
              </a:rPr>
              <a:t>makes </a:t>
            </a:r>
            <a:r>
              <a:rPr sz="3200" spc="-15" dirty="0">
                <a:latin typeface="Calibri"/>
                <a:cs typeface="Calibri"/>
              </a:rPr>
              <a:t>interventions, </a:t>
            </a:r>
            <a:r>
              <a:rPr sz="3200" spc="-5" dirty="0">
                <a:latin typeface="Calibri"/>
                <a:cs typeface="Calibri"/>
              </a:rPr>
              <a:t>teaches </a:t>
            </a:r>
            <a:r>
              <a:rPr sz="3200" spc="-15" dirty="0">
                <a:latin typeface="Calibri"/>
                <a:cs typeface="Calibri"/>
              </a:rPr>
              <a:t>patient,families </a:t>
            </a:r>
            <a:r>
              <a:rPr sz="3200" spc="5" dirty="0">
                <a:latin typeface="Calibri"/>
                <a:cs typeface="Calibri"/>
              </a:rPr>
              <a:t>and  </a:t>
            </a:r>
            <a:r>
              <a:rPr sz="3200" dirty="0">
                <a:latin typeface="Calibri"/>
                <a:cs typeface="Calibri"/>
              </a:rPr>
              <a:t>communities </a:t>
            </a:r>
            <a:r>
              <a:rPr sz="3200" spc="5" dirty="0">
                <a:latin typeface="Calibri"/>
                <a:cs typeface="Calibri"/>
              </a:rPr>
              <a:t>and </a:t>
            </a:r>
            <a:r>
              <a:rPr sz="3200" spc="-5" dirty="0">
                <a:latin typeface="Calibri"/>
                <a:cs typeface="Calibri"/>
              </a:rPr>
              <a:t>also </a:t>
            </a:r>
            <a:r>
              <a:rPr sz="3200" dirty="0">
                <a:latin typeface="Calibri"/>
                <a:cs typeface="Calibri"/>
              </a:rPr>
              <a:t>collaborates</a:t>
            </a:r>
            <a:r>
              <a:rPr sz="3200" spc="409" dirty="0">
                <a:latin typeface="Calibri"/>
                <a:cs typeface="Calibri"/>
              </a:rPr>
              <a:t> </a:t>
            </a:r>
            <a:r>
              <a:rPr sz="3200" spc="20" dirty="0">
                <a:latin typeface="Calibri"/>
                <a:cs typeface="Calibri"/>
              </a:rPr>
              <a:t>care</a:t>
            </a:r>
            <a:endParaRPr sz="3200" dirty="0">
              <a:latin typeface="Calibri"/>
              <a:cs typeface="Calibri"/>
            </a:endParaRPr>
          </a:p>
          <a:p>
            <a:pPr marL="241300" marR="5080" indent="-229235">
              <a:lnSpc>
                <a:spcPct val="81900"/>
              </a:lnSpc>
              <a:spcBef>
                <a:spcPts val="990"/>
              </a:spcBef>
              <a:buSzPct val="96363"/>
              <a:buFont typeface="Wingdings"/>
              <a:buChar char=""/>
              <a:tabLst>
                <a:tab pos="299085" algn="l"/>
                <a:tab pos="4752340" algn="l"/>
              </a:tabLst>
            </a:pPr>
            <a:r>
              <a:rPr sz="3200" b="1" spc="-15" dirty="0">
                <a:latin typeface="Calibri"/>
                <a:cs typeface="Calibri"/>
              </a:rPr>
              <a:t>Leadership </a:t>
            </a:r>
            <a:r>
              <a:rPr sz="3200" b="1" spc="-10" dirty="0">
                <a:latin typeface="Calibri"/>
                <a:cs typeface="Calibri"/>
              </a:rPr>
              <a:t>role- </a:t>
            </a:r>
            <a:r>
              <a:rPr sz="3200" spc="-20" dirty="0">
                <a:latin typeface="Calibri"/>
                <a:cs typeface="Calibri"/>
              </a:rPr>
              <a:t>this </a:t>
            </a:r>
            <a:r>
              <a:rPr sz="3200" spc="-10" dirty="0">
                <a:latin typeface="Calibri"/>
                <a:cs typeface="Calibri"/>
              </a:rPr>
              <a:t>role </a:t>
            </a:r>
            <a:r>
              <a:rPr sz="3200" dirty="0">
                <a:latin typeface="Calibri"/>
                <a:cs typeface="Calibri"/>
              </a:rPr>
              <a:t>demands </a:t>
            </a:r>
            <a:r>
              <a:rPr sz="3200" spc="-10" dirty="0">
                <a:latin typeface="Calibri"/>
                <a:cs typeface="Calibri"/>
              </a:rPr>
              <a:t>,decision </a:t>
            </a:r>
            <a:r>
              <a:rPr sz="3200" dirty="0">
                <a:latin typeface="Calibri"/>
                <a:cs typeface="Calibri"/>
              </a:rPr>
              <a:t>making, </a:t>
            </a:r>
            <a:r>
              <a:rPr sz="3200" spc="-5" dirty="0">
                <a:latin typeface="Calibri"/>
                <a:cs typeface="Calibri"/>
              </a:rPr>
              <a:t>facilitation,influencing  </a:t>
            </a:r>
            <a:r>
              <a:rPr sz="3200" spc="5" dirty="0">
                <a:latin typeface="Calibri"/>
                <a:cs typeface="Calibri"/>
              </a:rPr>
              <a:t>and </a:t>
            </a:r>
            <a:r>
              <a:rPr sz="3200" spc="-10" dirty="0">
                <a:latin typeface="Calibri"/>
                <a:cs typeface="Calibri"/>
              </a:rPr>
              <a:t>relating </a:t>
            </a:r>
            <a:r>
              <a:rPr sz="3200" spc="-20" dirty="0">
                <a:latin typeface="Calibri"/>
                <a:cs typeface="Calibri"/>
              </a:rPr>
              <a:t>with</a:t>
            </a:r>
            <a:r>
              <a:rPr sz="3200" spc="370" dirty="0">
                <a:latin typeface="Calibri"/>
                <a:cs typeface="Calibri"/>
              </a:rPr>
              <a:t> </a:t>
            </a:r>
            <a:r>
              <a:rPr sz="3200" spc="-5" dirty="0">
                <a:latin typeface="Calibri"/>
                <a:cs typeface="Calibri"/>
              </a:rPr>
              <a:t>other</a:t>
            </a:r>
            <a:r>
              <a:rPr sz="3200" spc="135" dirty="0">
                <a:latin typeface="Calibri"/>
                <a:cs typeface="Calibri"/>
              </a:rPr>
              <a:t> </a:t>
            </a:r>
            <a:r>
              <a:rPr sz="3200" spc="-25" dirty="0">
                <a:latin typeface="Calibri"/>
                <a:cs typeface="Calibri"/>
              </a:rPr>
              <a:t>nurses	</a:t>
            </a:r>
            <a:r>
              <a:rPr sz="3200" spc="-10" dirty="0">
                <a:latin typeface="Calibri"/>
                <a:cs typeface="Calibri"/>
              </a:rPr>
              <a:t>in order to </a:t>
            </a:r>
            <a:r>
              <a:rPr sz="3200" dirty="0">
                <a:latin typeface="Calibri"/>
                <a:cs typeface="Calibri"/>
              </a:rPr>
              <a:t>meet </a:t>
            </a:r>
            <a:r>
              <a:rPr sz="3200" spc="-20" dirty="0">
                <a:latin typeface="Calibri"/>
                <a:cs typeface="Calibri"/>
              </a:rPr>
              <a:t>patients, families </a:t>
            </a:r>
            <a:r>
              <a:rPr sz="3200" spc="5" dirty="0">
                <a:latin typeface="Calibri"/>
                <a:cs typeface="Calibri"/>
              </a:rPr>
              <a:t>and  </a:t>
            </a:r>
            <a:r>
              <a:rPr sz="3200" spc="10" dirty="0">
                <a:latin typeface="Calibri"/>
                <a:cs typeface="Calibri"/>
              </a:rPr>
              <a:t>community </a:t>
            </a:r>
            <a:r>
              <a:rPr sz="3200" spc="-10" dirty="0">
                <a:latin typeface="Calibri"/>
                <a:cs typeface="Calibri"/>
              </a:rPr>
              <a:t>health</a:t>
            </a:r>
            <a:r>
              <a:rPr sz="3200" spc="290" dirty="0">
                <a:latin typeface="Calibri"/>
                <a:cs typeface="Calibri"/>
              </a:rPr>
              <a:t> </a:t>
            </a:r>
            <a:r>
              <a:rPr sz="3200" spc="-20" dirty="0">
                <a:latin typeface="Calibri"/>
                <a:cs typeface="Calibri"/>
              </a:rPr>
              <a:t>needs.</a:t>
            </a:r>
            <a:endParaRPr sz="3200" dirty="0">
              <a:latin typeface="Calibri"/>
              <a:cs typeface="Calibri"/>
            </a:endParaRPr>
          </a:p>
          <a:p>
            <a:pPr marL="241300" marR="309245" indent="-229235">
              <a:lnSpc>
                <a:spcPct val="81900"/>
              </a:lnSpc>
              <a:spcBef>
                <a:spcPts val="975"/>
              </a:spcBef>
              <a:buSzPct val="96363"/>
              <a:buFont typeface="Wingdings"/>
              <a:buChar char=""/>
              <a:tabLst>
                <a:tab pos="460375" algn="l"/>
                <a:tab pos="461009" algn="l"/>
              </a:tabLst>
            </a:pPr>
            <a:r>
              <a:rPr sz="3200" b="1" spc="-10" dirty="0">
                <a:latin typeface="Calibri"/>
                <a:cs typeface="Calibri"/>
              </a:rPr>
              <a:t>Reseacher </a:t>
            </a:r>
            <a:r>
              <a:rPr sz="3200" b="1" spc="-15" dirty="0">
                <a:latin typeface="Calibri"/>
                <a:cs typeface="Calibri"/>
              </a:rPr>
              <a:t>role- </a:t>
            </a:r>
            <a:r>
              <a:rPr sz="3200" dirty="0">
                <a:latin typeface="Calibri"/>
                <a:cs typeface="Calibri"/>
              </a:rPr>
              <a:t>every </a:t>
            </a:r>
            <a:r>
              <a:rPr sz="3200" spc="-25" dirty="0">
                <a:latin typeface="Calibri"/>
                <a:cs typeface="Calibri"/>
              </a:rPr>
              <a:t>nurse </a:t>
            </a:r>
            <a:r>
              <a:rPr sz="3200" spc="-10" dirty="0">
                <a:latin typeface="Calibri"/>
                <a:cs typeface="Calibri"/>
              </a:rPr>
              <a:t>should </a:t>
            </a:r>
            <a:r>
              <a:rPr sz="3200" spc="-5" dirty="0">
                <a:latin typeface="Calibri"/>
                <a:cs typeface="Calibri"/>
              </a:rPr>
              <a:t>participate </a:t>
            </a:r>
            <a:r>
              <a:rPr sz="3200" spc="-10" dirty="0">
                <a:latin typeface="Calibri"/>
                <a:cs typeface="Calibri"/>
              </a:rPr>
              <a:t>in </a:t>
            </a:r>
            <a:r>
              <a:rPr sz="3200" spc="-5" dirty="0">
                <a:latin typeface="Calibri"/>
                <a:cs typeface="Calibri"/>
              </a:rPr>
              <a:t>research </a:t>
            </a:r>
            <a:r>
              <a:rPr sz="3200" spc="-10" dirty="0">
                <a:latin typeface="Calibri"/>
                <a:cs typeface="Calibri"/>
              </a:rPr>
              <a:t>in order </a:t>
            </a:r>
            <a:r>
              <a:rPr sz="3200" spc="-5" dirty="0">
                <a:latin typeface="Calibri"/>
                <a:cs typeface="Calibri"/>
              </a:rPr>
              <a:t>to  </a:t>
            </a:r>
            <a:r>
              <a:rPr sz="3200" spc="-10" dirty="0">
                <a:latin typeface="Calibri"/>
                <a:cs typeface="Calibri"/>
              </a:rPr>
              <a:t>answer </a:t>
            </a:r>
            <a:r>
              <a:rPr sz="3200" spc="-15" dirty="0">
                <a:latin typeface="Calibri"/>
                <a:cs typeface="Calibri"/>
              </a:rPr>
              <a:t>the questions </a:t>
            </a:r>
            <a:r>
              <a:rPr sz="3200" spc="5" dirty="0">
                <a:latin typeface="Calibri"/>
                <a:cs typeface="Calibri"/>
              </a:rPr>
              <a:t>and </a:t>
            </a:r>
            <a:r>
              <a:rPr sz="3200" dirty="0">
                <a:latin typeface="Calibri"/>
                <a:cs typeface="Calibri"/>
              </a:rPr>
              <a:t>improve </a:t>
            </a:r>
            <a:r>
              <a:rPr sz="3200" spc="25" dirty="0">
                <a:latin typeface="Calibri"/>
                <a:cs typeface="Calibri"/>
              </a:rPr>
              <a:t>on </a:t>
            </a:r>
            <a:r>
              <a:rPr sz="3200" spc="-15" dirty="0">
                <a:latin typeface="Calibri"/>
                <a:cs typeface="Calibri"/>
              </a:rPr>
              <a:t>the </a:t>
            </a:r>
            <a:r>
              <a:rPr sz="3200" spc="-5" dirty="0">
                <a:latin typeface="Calibri"/>
                <a:cs typeface="Calibri"/>
              </a:rPr>
              <a:t>practice </a:t>
            </a:r>
            <a:r>
              <a:rPr sz="3200" spc="5" dirty="0">
                <a:latin typeface="Calibri"/>
                <a:cs typeface="Calibri"/>
              </a:rPr>
              <a:t>and </a:t>
            </a:r>
            <a:r>
              <a:rPr sz="3200" spc="-5" dirty="0">
                <a:latin typeface="Calibri"/>
                <a:cs typeface="Calibri"/>
              </a:rPr>
              <a:t>hence </a:t>
            </a:r>
            <a:r>
              <a:rPr sz="3200" spc="-15" dirty="0">
                <a:latin typeface="Calibri"/>
                <a:cs typeface="Calibri"/>
              </a:rPr>
              <a:t>the need </a:t>
            </a:r>
            <a:r>
              <a:rPr sz="3200" spc="-10" dirty="0">
                <a:latin typeface="Calibri"/>
                <a:cs typeface="Calibri"/>
              </a:rPr>
              <a:t>to  </a:t>
            </a:r>
            <a:r>
              <a:rPr sz="3200" spc="-20" dirty="0">
                <a:latin typeface="Calibri"/>
                <a:cs typeface="Calibri"/>
              </a:rPr>
              <a:t>understand </a:t>
            </a:r>
            <a:r>
              <a:rPr sz="3200" spc="-5" dirty="0">
                <a:latin typeface="Calibri"/>
                <a:cs typeface="Calibri"/>
              </a:rPr>
              <a:t>research</a:t>
            </a:r>
            <a:r>
              <a:rPr sz="3200" spc="-180" dirty="0">
                <a:latin typeface="Calibri"/>
                <a:cs typeface="Calibri"/>
              </a:rPr>
              <a:t> </a:t>
            </a:r>
            <a:r>
              <a:rPr sz="3200" dirty="0">
                <a:latin typeface="Calibri"/>
                <a:cs typeface="Calibri"/>
              </a:rPr>
              <a:t>methods</a:t>
            </a:r>
          </a:p>
          <a:p>
            <a:pPr marL="241300" marR="315595" indent="-229235">
              <a:lnSpc>
                <a:spcPct val="81200"/>
              </a:lnSpc>
              <a:spcBef>
                <a:spcPts val="1000"/>
              </a:spcBef>
              <a:buSzPct val="96363"/>
              <a:buFont typeface="Wingdings"/>
              <a:buChar char=""/>
              <a:tabLst>
                <a:tab pos="299085" algn="l"/>
                <a:tab pos="4799330" algn="l"/>
                <a:tab pos="6625590" algn="l"/>
                <a:tab pos="10331450" algn="l"/>
              </a:tabLst>
            </a:pPr>
            <a:r>
              <a:rPr sz="3200" b="1" spc="5" dirty="0">
                <a:latin typeface="Calibri"/>
                <a:cs typeface="Calibri"/>
              </a:rPr>
              <a:t>E</a:t>
            </a:r>
            <a:r>
              <a:rPr sz="3200" b="1" spc="-5" dirty="0">
                <a:latin typeface="Calibri"/>
                <a:cs typeface="Calibri"/>
              </a:rPr>
              <a:t>x</a:t>
            </a:r>
            <a:r>
              <a:rPr sz="3200" b="1" spc="-20" dirty="0">
                <a:latin typeface="Calibri"/>
                <a:cs typeface="Calibri"/>
              </a:rPr>
              <a:t>p</a:t>
            </a:r>
            <a:r>
              <a:rPr sz="3200" b="1" spc="25" dirty="0">
                <a:latin typeface="Calibri"/>
                <a:cs typeface="Calibri"/>
              </a:rPr>
              <a:t>a</a:t>
            </a:r>
            <a:r>
              <a:rPr sz="3200" b="1" spc="-20" dirty="0">
                <a:latin typeface="Calibri"/>
                <a:cs typeface="Calibri"/>
              </a:rPr>
              <a:t>nde</a:t>
            </a:r>
            <a:r>
              <a:rPr sz="3200" b="1" spc="15" dirty="0">
                <a:latin typeface="Calibri"/>
                <a:cs typeface="Calibri"/>
              </a:rPr>
              <a:t>d</a:t>
            </a:r>
            <a:r>
              <a:rPr sz="3200" b="1" spc="240" dirty="0">
                <a:latin typeface="Calibri"/>
                <a:cs typeface="Calibri"/>
              </a:rPr>
              <a:t> </a:t>
            </a:r>
            <a:r>
              <a:rPr sz="3200" b="1" spc="-20" dirty="0">
                <a:latin typeface="Calibri"/>
                <a:cs typeface="Calibri"/>
              </a:rPr>
              <a:t>nu</a:t>
            </a:r>
            <a:r>
              <a:rPr sz="3200" b="1" spc="-60" dirty="0">
                <a:latin typeface="Calibri"/>
                <a:cs typeface="Calibri"/>
              </a:rPr>
              <a:t>r</a:t>
            </a:r>
            <a:r>
              <a:rPr sz="3200" b="1" spc="-35" dirty="0">
                <a:latin typeface="Calibri"/>
                <a:cs typeface="Calibri"/>
              </a:rPr>
              <a:t>si</a:t>
            </a:r>
            <a:r>
              <a:rPr sz="3200" b="1" spc="-20" dirty="0">
                <a:latin typeface="Calibri"/>
                <a:cs typeface="Calibri"/>
              </a:rPr>
              <a:t>n</a:t>
            </a:r>
            <a:r>
              <a:rPr sz="3200" b="1" spc="10" dirty="0">
                <a:latin typeface="Calibri"/>
                <a:cs typeface="Calibri"/>
              </a:rPr>
              <a:t>g</a:t>
            </a:r>
            <a:r>
              <a:rPr sz="3200" b="1" spc="240" dirty="0">
                <a:latin typeface="Calibri"/>
                <a:cs typeface="Calibri"/>
              </a:rPr>
              <a:t> </a:t>
            </a:r>
            <a:r>
              <a:rPr sz="3200" b="1" spc="-60" dirty="0">
                <a:latin typeface="Calibri"/>
                <a:cs typeface="Calibri"/>
              </a:rPr>
              <a:t>r</a:t>
            </a:r>
            <a:r>
              <a:rPr sz="3200" b="1" spc="45" dirty="0">
                <a:latin typeface="Calibri"/>
                <a:cs typeface="Calibri"/>
              </a:rPr>
              <a:t>o</a:t>
            </a:r>
            <a:r>
              <a:rPr sz="3200" b="1" spc="-35" dirty="0">
                <a:latin typeface="Calibri"/>
                <a:cs typeface="Calibri"/>
              </a:rPr>
              <a:t>l</a:t>
            </a:r>
            <a:r>
              <a:rPr sz="3200" b="1" spc="-25" dirty="0">
                <a:latin typeface="Calibri"/>
                <a:cs typeface="Calibri"/>
              </a:rPr>
              <a:t>e</a:t>
            </a:r>
            <a:r>
              <a:rPr sz="3200" b="1" spc="-15" dirty="0">
                <a:latin typeface="Calibri"/>
                <a:cs typeface="Calibri"/>
              </a:rPr>
              <a:t>s</a:t>
            </a:r>
            <a:r>
              <a:rPr sz="3200" b="1" spc="5" dirty="0">
                <a:latin typeface="Calibri"/>
                <a:cs typeface="Calibri"/>
              </a:rPr>
              <a:t>-</a:t>
            </a:r>
            <a:r>
              <a:rPr sz="3200" b="1" spc="175" dirty="0">
                <a:latin typeface="Calibri"/>
                <a:cs typeface="Calibri"/>
              </a:rPr>
              <a:t> </a:t>
            </a:r>
            <a:r>
              <a:rPr sz="3200" spc="25" dirty="0">
                <a:latin typeface="Calibri"/>
                <a:cs typeface="Calibri"/>
              </a:rPr>
              <a:t>a</a:t>
            </a:r>
            <a:r>
              <a:rPr sz="3200" spc="15" dirty="0">
                <a:latin typeface="Calibri"/>
                <a:cs typeface="Calibri"/>
              </a:rPr>
              <a:t>n </a:t>
            </a:r>
            <a:r>
              <a:rPr sz="3200" spc="-25" dirty="0">
                <a:latin typeface="Calibri"/>
                <a:cs typeface="Calibri"/>
              </a:rPr>
              <a:t>in</a:t>
            </a:r>
            <a:r>
              <a:rPr sz="3200" spc="35" dirty="0">
                <a:latin typeface="Calibri"/>
                <a:cs typeface="Calibri"/>
              </a:rPr>
              <a:t>c</a:t>
            </a:r>
            <a:r>
              <a:rPr sz="3200" spc="10" dirty="0">
                <a:latin typeface="Calibri"/>
                <a:cs typeface="Calibri"/>
              </a:rPr>
              <a:t>r</a:t>
            </a:r>
            <a:r>
              <a:rPr sz="3200" spc="-15" dirty="0">
                <a:latin typeface="Calibri"/>
                <a:cs typeface="Calibri"/>
              </a:rPr>
              <a:t>e</a:t>
            </a:r>
            <a:r>
              <a:rPr sz="3200" spc="25" dirty="0">
                <a:latin typeface="Calibri"/>
                <a:cs typeface="Calibri"/>
              </a:rPr>
              <a:t>a</a:t>
            </a:r>
            <a:r>
              <a:rPr sz="3200" spc="-25" dirty="0">
                <a:latin typeface="Calibri"/>
                <a:cs typeface="Calibri"/>
              </a:rPr>
              <a:t>s</a:t>
            </a:r>
            <a:r>
              <a:rPr sz="3200" spc="10" dirty="0">
                <a:latin typeface="Calibri"/>
                <a:cs typeface="Calibri"/>
              </a:rPr>
              <a:t>e</a:t>
            </a:r>
            <a:r>
              <a:rPr sz="3200" spc="170" dirty="0">
                <a:latin typeface="Calibri"/>
                <a:cs typeface="Calibri"/>
              </a:rPr>
              <a:t> </a:t>
            </a:r>
            <a:r>
              <a:rPr sz="3200" spc="-30" dirty="0">
                <a:latin typeface="Calibri"/>
                <a:cs typeface="Calibri"/>
              </a:rPr>
              <a:t>i</a:t>
            </a:r>
            <a:r>
              <a:rPr sz="3200" spc="15" dirty="0">
                <a:latin typeface="Calibri"/>
                <a:cs typeface="Calibri"/>
              </a:rPr>
              <a:t>n </a:t>
            </a:r>
            <a:r>
              <a:rPr sz="3200" spc="-20" dirty="0">
                <a:latin typeface="Calibri"/>
                <a:cs typeface="Calibri"/>
              </a:rPr>
              <a:t>he</a:t>
            </a:r>
            <a:r>
              <a:rPr sz="3200" spc="25" dirty="0">
                <a:latin typeface="Calibri"/>
                <a:cs typeface="Calibri"/>
              </a:rPr>
              <a:t>a</a:t>
            </a:r>
            <a:r>
              <a:rPr sz="3200" spc="-30" dirty="0">
                <a:latin typeface="Calibri"/>
                <a:cs typeface="Calibri"/>
              </a:rPr>
              <a:t>l</a:t>
            </a:r>
            <a:r>
              <a:rPr sz="3200" spc="-20" dirty="0">
                <a:latin typeface="Calibri"/>
                <a:cs typeface="Calibri"/>
              </a:rPr>
              <a:t>t</a:t>
            </a:r>
            <a:r>
              <a:rPr sz="3200" spc="15" dirty="0">
                <a:latin typeface="Calibri"/>
                <a:cs typeface="Calibri"/>
              </a:rPr>
              <a:t>h</a:t>
            </a:r>
            <a:r>
              <a:rPr sz="3200" spc="165" dirty="0">
                <a:latin typeface="Calibri"/>
                <a:cs typeface="Calibri"/>
              </a:rPr>
              <a:t> </a:t>
            </a:r>
            <a:r>
              <a:rPr sz="3200" spc="35" dirty="0">
                <a:latin typeface="Calibri"/>
                <a:cs typeface="Calibri"/>
              </a:rPr>
              <a:t>c</a:t>
            </a:r>
            <a:r>
              <a:rPr sz="3200" spc="25" dirty="0">
                <a:latin typeface="Calibri"/>
                <a:cs typeface="Calibri"/>
              </a:rPr>
              <a:t>a</a:t>
            </a:r>
            <a:r>
              <a:rPr sz="3200" spc="10" dirty="0">
                <a:latin typeface="Calibri"/>
                <a:cs typeface="Calibri"/>
              </a:rPr>
              <a:t>re</a:t>
            </a:r>
            <a:r>
              <a:rPr sz="3200" spc="-45" dirty="0">
                <a:latin typeface="Calibri"/>
                <a:cs typeface="Calibri"/>
              </a:rPr>
              <a:t> </a:t>
            </a:r>
            <a:r>
              <a:rPr sz="3200" spc="-20" dirty="0">
                <a:latin typeface="Calibri"/>
                <a:cs typeface="Calibri"/>
              </a:rPr>
              <a:t>de</a:t>
            </a:r>
            <a:r>
              <a:rPr sz="3200" spc="45" dirty="0">
                <a:latin typeface="Calibri"/>
                <a:cs typeface="Calibri"/>
              </a:rPr>
              <a:t>m</a:t>
            </a:r>
            <a:r>
              <a:rPr sz="3200" spc="25" dirty="0">
                <a:latin typeface="Calibri"/>
                <a:cs typeface="Calibri"/>
              </a:rPr>
              <a:t>a</a:t>
            </a:r>
            <a:r>
              <a:rPr sz="3200" spc="-20" dirty="0">
                <a:latin typeface="Calibri"/>
                <a:cs typeface="Calibri"/>
              </a:rPr>
              <a:t>nd</a:t>
            </a:r>
            <a:r>
              <a:rPr sz="3200" spc="10" dirty="0">
                <a:latin typeface="Calibri"/>
                <a:cs typeface="Calibri"/>
              </a:rPr>
              <a:t>s</a:t>
            </a:r>
            <a:r>
              <a:rPr sz="3200" spc="245" dirty="0">
                <a:latin typeface="Calibri"/>
                <a:cs typeface="Calibri"/>
              </a:rPr>
              <a:t> </a:t>
            </a:r>
            <a:r>
              <a:rPr sz="3200" spc="-30" dirty="0">
                <a:latin typeface="Calibri"/>
                <a:cs typeface="Calibri"/>
              </a:rPr>
              <a:t>l</a:t>
            </a:r>
            <a:r>
              <a:rPr sz="3200" spc="-20" dirty="0">
                <a:latin typeface="Calibri"/>
                <a:cs typeface="Calibri"/>
              </a:rPr>
              <a:t>e</a:t>
            </a:r>
            <a:r>
              <a:rPr sz="3200" spc="25" dirty="0">
                <a:latin typeface="Calibri"/>
                <a:cs typeface="Calibri"/>
              </a:rPr>
              <a:t>a</a:t>
            </a:r>
            <a:r>
              <a:rPr sz="3200" spc="-20" dirty="0">
                <a:latin typeface="Calibri"/>
                <a:cs typeface="Calibri"/>
              </a:rPr>
              <a:t>d</a:t>
            </a:r>
            <a:r>
              <a:rPr sz="3200" spc="10" dirty="0">
                <a:latin typeface="Calibri"/>
                <a:cs typeface="Calibri"/>
              </a:rPr>
              <a:t>s</a:t>
            </a:r>
            <a:r>
              <a:rPr sz="3200" spc="95" dirty="0">
                <a:latin typeface="Calibri"/>
                <a:cs typeface="Calibri"/>
              </a:rPr>
              <a:t> </a:t>
            </a:r>
            <a:r>
              <a:rPr sz="3200" spc="-20" dirty="0" smtClean="0">
                <a:latin typeface="Calibri"/>
                <a:cs typeface="Calibri"/>
              </a:rPr>
              <a:t>t</a:t>
            </a:r>
            <a:r>
              <a:rPr sz="3200" spc="15" dirty="0" smtClean="0">
                <a:latin typeface="Calibri"/>
                <a:cs typeface="Calibri"/>
              </a:rPr>
              <a:t>o</a:t>
            </a:r>
            <a:r>
              <a:rPr lang="en-US" sz="3200" dirty="0">
                <a:latin typeface="Calibri"/>
                <a:cs typeface="Calibri"/>
              </a:rPr>
              <a:t> </a:t>
            </a:r>
            <a:r>
              <a:rPr sz="3200" spc="-20" dirty="0" smtClean="0">
                <a:latin typeface="Calibri"/>
                <a:cs typeface="Calibri"/>
              </a:rPr>
              <a:t>th</a:t>
            </a:r>
            <a:r>
              <a:rPr sz="3200" spc="5" dirty="0" smtClean="0">
                <a:latin typeface="Calibri"/>
                <a:cs typeface="Calibri"/>
              </a:rPr>
              <a:t>e  </a:t>
            </a:r>
            <a:r>
              <a:rPr sz="3200" spc="-15" dirty="0">
                <a:latin typeface="Calibri"/>
                <a:cs typeface="Calibri"/>
              </a:rPr>
              <a:t>need  for </a:t>
            </a:r>
            <a:r>
              <a:rPr sz="3200" spc="-20" dirty="0">
                <a:latin typeface="Calibri"/>
                <a:cs typeface="Calibri"/>
              </a:rPr>
              <a:t>ability</a:t>
            </a:r>
            <a:r>
              <a:rPr sz="3200" spc="-185" dirty="0">
                <a:latin typeface="Calibri"/>
                <a:cs typeface="Calibri"/>
              </a:rPr>
              <a:t> </a:t>
            </a:r>
            <a:r>
              <a:rPr sz="3200" spc="-10" dirty="0">
                <a:latin typeface="Calibri"/>
                <a:cs typeface="Calibri"/>
              </a:rPr>
              <a:t>to</a:t>
            </a:r>
            <a:r>
              <a:rPr sz="3200" spc="95" dirty="0">
                <a:latin typeface="Calibri"/>
                <a:cs typeface="Calibri"/>
              </a:rPr>
              <a:t> </a:t>
            </a:r>
            <a:r>
              <a:rPr sz="3200" spc="-15" dirty="0" smtClean="0">
                <a:latin typeface="Calibri"/>
                <a:cs typeface="Calibri"/>
              </a:rPr>
              <a:t>independent</a:t>
            </a:r>
            <a:r>
              <a:rPr lang="en-US" sz="3200" spc="-15" dirty="0" smtClean="0">
                <a:latin typeface="Calibri"/>
                <a:cs typeface="Calibri"/>
              </a:rPr>
              <a:t> </a:t>
            </a:r>
            <a:r>
              <a:rPr sz="3200" spc="-10" dirty="0" smtClean="0">
                <a:latin typeface="Calibri"/>
                <a:cs typeface="Calibri"/>
              </a:rPr>
              <a:t>decision </a:t>
            </a:r>
            <a:r>
              <a:rPr sz="3200" spc="-5" dirty="0" smtClean="0">
                <a:latin typeface="Calibri"/>
                <a:cs typeface="Calibri"/>
              </a:rPr>
              <a:t>making</a:t>
            </a:r>
            <a:r>
              <a:rPr lang="en-US" sz="3200" spc="-5" dirty="0" smtClean="0">
                <a:latin typeface="Calibri"/>
                <a:cs typeface="Calibri"/>
              </a:rPr>
              <a:t> </a:t>
            </a:r>
            <a:r>
              <a:rPr sz="3200" spc="-5" dirty="0" smtClean="0">
                <a:latin typeface="Calibri"/>
                <a:cs typeface="Calibri"/>
              </a:rPr>
              <a:t>hence </a:t>
            </a:r>
            <a:r>
              <a:rPr sz="3200" spc="-15" dirty="0">
                <a:latin typeface="Calibri"/>
                <a:cs typeface="Calibri"/>
              </a:rPr>
              <a:t>the need for  </a:t>
            </a:r>
            <a:r>
              <a:rPr sz="3200" spc="-10" dirty="0">
                <a:latin typeface="Calibri"/>
                <a:cs typeface="Calibri"/>
              </a:rPr>
              <a:t>specialization  </a:t>
            </a:r>
            <a:r>
              <a:rPr sz="3200" spc="-15" dirty="0">
                <a:latin typeface="Calibri"/>
                <a:cs typeface="Calibri"/>
              </a:rPr>
              <a:t>e.g </a:t>
            </a:r>
            <a:r>
              <a:rPr sz="3200" dirty="0">
                <a:latin typeface="Calibri"/>
                <a:cs typeface="Calibri"/>
              </a:rPr>
              <a:t>critical</a:t>
            </a:r>
            <a:r>
              <a:rPr sz="3200" spc="-110" dirty="0">
                <a:latin typeface="Calibri"/>
                <a:cs typeface="Calibri"/>
              </a:rPr>
              <a:t> </a:t>
            </a:r>
            <a:r>
              <a:rPr sz="3200" spc="20" dirty="0">
                <a:latin typeface="Calibri"/>
                <a:cs typeface="Calibri"/>
              </a:rPr>
              <a:t>care</a:t>
            </a:r>
            <a:r>
              <a:rPr sz="3200" spc="-30" dirty="0">
                <a:latin typeface="Calibri"/>
                <a:cs typeface="Calibri"/>
              </a:rPr>
              <a:t> </a:t>
            </a:r>
            <a:r>
              <a:rPr sz="3200" spc="-20" dirty="0" smtClean="0">
                <a:latin typeface="Calibri"/>
                <a:cs typeface="Calibri"/>
              </a:rPr>
              <a:t>nursing,</a:t>
            </a:r>
            <a:r>
              <a:rPr lang="en-US" sz="3200" spc="-20" dirty="0" smtClean="0">
                <a:latin typeface="Calibri"/>
                <a:cs typeface="Calibri"/>
              </a:rPr>
              <a:t> </a:t>
            </a:r>
            <a:r>
              <a:rPr sz="3200" spc="-20" dirty="0" smtClean="0">
                <a:latin typeface="Calibri"/>
                <a:cs typeface="Calibri"/>
              </a:rPr>
              <a:t>family</a:t>
            </a:r>
            <a:r>
              <a:rPr lang="en-US" sz="3200" spc="-20" dirty="0" smtClean="0">
                <a:latin typeface="Calibri"/>
                <a:cs typeface="Calibri"/>
              </a:rPr>
              <a:t> </a:t>
            </a:r>
            <a:r>
              <a:rPr sz="3200" spc="-10" dirty="0" smtClean="0">
                <a:latin typeface="Calibri"/>
                <a:cs typeface="Calibri"/>
              </a:rPr>
              <a:t>health </a:t>
            </a:r>
            <a:r>
              <a:rPr sz="3200" spc="-25" dirty="0">
                <a:latin typeface="Calibri"/>
                <a:cs typeface="Calibri"/>
              </a:rPr>
              <a:t>nursing, </a:t>
            </a:r>
            <a:r>
              <a:rPr sz="3200" spc="-5" dirty="0">
                <a:latin typeface="Calibri"/>
                <a:cs typeface="Calibri"/>
              </a:rPr>
              <a:t>orthopedic  </a:t>
            </a:r>
            <a:r>
              <a:rPr sz="3200" spc="-25" dirty="0">
                <a:latin typeface="Calibri"/>
                <a:cs typeface="Calibri"/>
              </a:rPr>
              <a:t>nursing </a:t>
            </a:r>
            <a:r>
              <a:rPr sz="3200" spc="20" dirty="0">
                <a:latin typeface="Calibri"/>
                <a:cs typeface="Calibri"/>
              </a:rPr>
              <a:t>among </a:t>
            </a:r>
            <a:r>
              <a:rPr sz="3200" spc="-5" dirty="0">
                <a:latin typeface="Calibri"/>
                <a:cs typeface="Calibri"/>
              </a:rPr>
              <a:t>many</a:t>
            </a:r>
            <a:r>
              <a:rPr sz="3200" spc="-275" dirty="0">
                <a:latin typeface="Calibri"/>
                <a:cs typeface="Calibri"/>
              </a:rPr>
              <a:t> </a:t>
            </a:r>
            <a:r>
              <a:rPr sz="3200" spc="-15" dirty="0">
                <a:latin typeface="Calibri"/>
                <a:cs typeface="Calibri"/>
              </a:rPr>
              <a:t>others.</a:t>
            </a:r>
            <a:endParaRPr sz="3200" dirty="0">
              <a:latin typeface="Calibri"/>
              <a:cs typeface="Calibri"/>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038600" y="2667000"/>
            <a:ext cx="3539067" cy="2387600"/>
          </a:xfrm>
        </p:spPr>
        <p:txBody>
          <a:bodyPr>
            <a:normAutofit/>
          </a:bodyPr>
          <a:lstStyle/>
          <a:p>
            <a:r>
              <a:rPr lang="en-US" sz="4800" b="1" dirty="0" smtClean="0">
                <a:latin typeface="+mn-lt"/>
              </a:rPr>
              <a:t>ABSCESS</a:t>
            </a:r>
            <a:endParaRPr lang="en-US" sz="4800" b="1" dirty="0">
              <a:latin typeface="+mn-lt"/>
            </a:endParaRPr>
          </a:p>
        </p:txBody>
      </p:sp>
    </p:spTree>
    <p:extLst>
      <p:ext uri="{BB962C8B-B14F-4D97-AF65-F5344CB8AC3E}">
        <p14:creationId xmlns:p14="http://schemas.microsoft.com/office/powerpoint/2010/main" val="1117021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40581"/>
            <a:ext cx="10972800" cy="810478"/>
          </a:xfrm>
          <a:prstGeom prst="rect">
            <a:avLst/>
          </a:prstGeom>
          <a:solidFill>
            <a:srgbClr val="FFC000"/>
          </a:solidFill>
        </p:spPr>
        <p:txBody>
          <a:bodyPr vert="horz" wrap="square" lIns="0" tIns="200660" rIns="0" bIns="0" rtlCol="0" anchor="ctr">
            <a:spAutoFit/>
          </a:bodyPr>
          <a:lstStyle/>
          <a:p>
            <a:pPr algn="ctr">
              <a:lnSpc>
                <a:spcPct val="100000"/>
              </a:lnSpc>
              <a:spcBef>
                <a:spcPts val="1580"/>
              </a:spcBef>
            </a:pPr>
            <a:r>
              <a:rPr spc="-5" dirty="0"/>
              <a:t>Abscess</a:t>
            </a:r>
          </a:p>
        </p:txBody>
      </p:sp>
      <p:sp>
        <p:nvSpPr>
          <p:cNvPr id="3" name="object 3"/>
          <p:cNvSpPr txBox="1"/>
          <p:nvPr/>
        </p:nvSpPr>
        <p:spPr>
          <a:xfrm>
            <a:off x="714590" y="1526797"/>
            <a:ext cx="10201487" cy="1685077"/>
          </a:xfrm>
          <a:prstGeom prst="rect">
            <a:avLst/>
          </a:prstGeom>
        </p:spPr>
        <p:txBody>
          <a:bodyPr vert="horz" wrap="square" lIns="0" tIns="104140" rIns="0" bIns="0" rtlCol="0">
            <a:spAutoFit/>
          </a:bodyPr>
          <a:lstStyle/>
          <a:p>
            <a:pPr marL="355600" marR="5080" indent="-342900">
              <a:lnSpc>
                <a:spcPct val="80000"/>
              </a:lnSpc>
              <a:spcBef>
                <a:spcPts val="820"/>
              </a:spcBef>
              <a:buFont typeface="Arial"/>
              <a:buChar char="•"/>
              <a:tabLst>
                <a:tab pos="354965" algn="l"/>
                <a:tab pos="355600" algn="l"/>
              </a:tabLst>
            </a:pPr>
            <a:r>
              <a:rPr sz="3000" b="1" spc="-5" dirty="0" smtClean="0">
                <a:latin typeface="Calibri"/>
                <a:cs typeface="Calibri"/>
              </a:rPr>
              <a:t>Definition</a:t>
            </a:r>
            <a:r>
              <a:rPr lang="en-US" sz="3000" b="1" spc="-5" dirty="0" smtClean="0">
                <a:latin typeface="Calibri"/>
                <a:cs typeface="Calibri"/>
              </a:rPr>
              <a:t> 1</a:t>
            </a:r>
            <a:r>
              <a:rPr sz="3000" b="1" spc="-5" dirty="0" smtClean="0">
                <a:latin typeface="Calibri"/>
                <a:cs typeface="Calibri"/>
              </a:rPr>
              <a:t>: </a:t>
            </a:r>
            <a:r>
              <a:rPr sz="3000" dirty="0">
                <a:latin typeface="Calibri"/>
                <a:cs typeface="Calibri"/>
              </a:rPr>
              <a:t>An </a:t>
            </a:r>
            <a:r>
              <a:rPr sz="3000" spc="-10" dirty="0">
                <a:latin typeface="Calibri"/>
                <a:cs typeface="Calibri"/>
              </a:rPr>
              <a:t>abscess </a:t>
            </a:r>
            <a:r>
              <a:rPr sz="3000" dirty="0">
                <a:latin typeface="Calibri"/>
                <a:cs typeface="Calibri"/>
              </a:rPr>
              <a:t>is a </a:t>
            </a:r>
            <a:r>
              <a:rPr sz="3000" spc="-15" dirty="0">
                <a:latin typeface="Calibri"/>
                <a:cs typeface="Calibri"/>
              </a:rPr>
              <a:t>cavity </a:t>
            </a:r>
            <a:r>
              <a:rPr sz="3000" spc="-5" dirty="0">
                <a:latin typeface="Calibri"/>
                <a:cs typeface="Calibri"/>
              </a:rPr>
              <a:t>filled </a:t>
            </a:r>
            <a:r>
              <a:rPr sz="3000" dirty="0">
                <a:latin typeface="Calibri"/>
                <a:cs typeface="Calibri"/>
              </a:rPr>
              <a:t>with </a:t>
            </a:r>
            <a:r>
              <a:rPr sz="3000" spc="-5" dirty="0">
                <a:latin typeface="Calibri"/>
                <a:cs typeface="Calibri"/>
              </a:rPr>
              <a:t>pus  </a:t>
            </a:r>
            <a:r>
              <a:rPr sz="3000" spc="-10" dirty="0" smtClean="0">
                <a:latin typeface="Calibri"/>
                <a:cs typeface="Calibri"/>
              </a:rPr>
              <a:t>. </a:t>
            </a:r>
            <a:r>
              <a:rPr sz="3000" dirty="0">
                <a:latin typeface="Calibri"/>
                <a:cs typeface="Calibri"/>
              </a:rPr>
              <a:t>It </a:t>
            </a:r>
            <a:r>
              <a:rPr sz="3000" spc="-15" dirty="0">
                <a:latin typeface="Calibri"/>
                <a:cs typeface="Calibri"/>
              </a:rPr>
              <a:t>contains </a:t>
            </a:r>
            <a:r>
              <a:rPr sz="3000" spc="-10" dirty="0">
                <a:latin typeface="Calibri"/>
                <a:cs typeface="Calibri"/>
              </a:rPr>
              <a:t>white blood  </a:t>
            </a:r>
            <a:r>
              <a:rPr sz="3000" spc="-5" dirty="0">
                <a:latin typeface="Calibri"/>
                <a:cs typeface="Calibri"/>
              </a:rPr>
              <a:t>cells, dead </a:t>
            </a:r>
            <a:r>
              <a:rPr sz="3000" dirty="0">
                <a:latin typeface="Calibri"/>
                <a:cs typeface="Calibri"/>
              </a:rPr>
              <a:t>tissue and</a:t>
            </a:r>
            <a:r>
              <a:rPr sz="3000" spc="-30" dirty="0">
                <a:latin typeface="Calibri"/>
                <a:cs typeface="Calibri"/>
              </a:rPr>
              <a:t> </a:t>
            </a:r>
            <a:r>
              <a:rPr sz="3000" spc="-10" dirty="0">
                <a:latin typeface="Calibri"/>
                <a:cs typeface="Calibri"/>
              </a:rPr>
              <a:t>bacteria</a:t>
            </a:r>
            <a:r>
              <a:rPr sz="3000" spc="-10" dirty="0" smtClean="0">
                <a:latin typeface="Calibri"/>
                <a:cs typeface="Calibri"/>
              </a:rPr>
              <a:t>.</a:t>
            </a:r>
            <a:endParaRPr lang="en-US" sz="3000" spc="-10" dirty="0" smtClean="0">
              <a:latin typeface="Calibri"/>
              <a:cs typeface="Calibri"/>
            </a:endParaRPr>
          </a:p>
          <a:p>
            <a:pPr marL="355600" marR="5080" indent="-342900">
              <a:lnSpc>
                <a:spcPct val="80000"/>
              </a:lnSpc>
              <a:spcBef>
                <a:spcPts val="820"/>
              </a:spcBef>
              <a:buFont typeface="Arial"/>
              <a:buChar char="•"/>
              <a:tabLst>
                <a:tab pos="354965" algn="l"/>
                <a:tab pos="355600" algn="l"/>
              </a:tabLst>
            </a:pPr>
            <a:r>
              <a:rPr lang="en-US" sz="3000" b="1" spc="-5" dirty="0">
                <a:cs typeface="Calibri"/>
              </a:rPr>
              <a:t>Definition 2</a:t>
            </a:r>
            <a:r>
              <a:rPr lang="en-US" sz="3000" b="1" spc="-5" dirty="0" smtClean="0">
                <a:cs typeface="Calibri"/>
              </a:rPr>
              <a:t>: </a:t>
            </a:r>
            <a:r>
              <a:rPr lang="en-US" sz="3000" dirty="0" smtClean="0">
                <a:cs typeface="Calibri"/>
              </a:rPr>
              <a:t>localized </a:t>
            </a:r>
            <a:r>
              <a:rPr lang="en-US" sz="3000" dirty="0">
                <a:cs typeface="Calibri"/>
              </a:rPr>
              <a:t>collection of pus surrounded by inflamed tissue</a:t>
            </a:r>
            <a:endParaRPr sz="3000" dirty="0">
              <a:latin typeface="Calibri"/>
              <a:cs typeface="Calibri"/>
            </a:endParaRPr>
          </a:p>
        </p:txBody>
      </p:sp>
      <p:sp>
        <p:nvSpPr>
          <p:cNvPr id="5" name="object 5"/>
          <p:cNvSpPr/>
          <p:nvPr/>
        </p:nvSpPr>
        <p:spPr>
          <a:xfrm>
            <a:off x="1371600" y="4202379"/>
            <a:ext cx="9448800" cy="2514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47169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76200"/>
            <a:ext cx="11248810" cy="6670416"/>
          </a:xfrm>
          <a:prstGeom prst="rect">
            <a:avLst/>
          </a:prstGeom>
        </p:spPr>
        <p:txBody>
          <a:bodyPr vert="horz" wrap="square" lIns="0" tIns="12065" rIns="0" bIns="0" rtlCol="0">
            <a:spAutoFit/>
          </a:bodyPr>
          <a:lstStyle/>
          <a:p>
            <a:pPr marL="12700">
              <a:spcBef>
                <a:spcPts val="95"/>
              </a:spcBef>
              <a:tabLst>
                <a:tab pos="354965" algn="l"/>
                <a:tab pos="355600" algn="l"/>
              </a:tabLst>
            </a:pPr>
            <a:r>
              <a:rPr lang="en-US" sz="3200" b="1" spc="-5" dirty="0" smtClean="0">
                <a:latin typeface="Calibri"/>
                <a:cs typeface="Calibri"/>
              </a:rPr>
              <a:t>TYPES OF ABSCESS</a:t>
            </a:r>
            <a:endParaRPr lang="en-US" sz="3200" b="1" spc="-5" dirty="0">
              <a:latin typeface="Calibri"/>
              <a:cs typeface="Calibri"/>
            </a:endParaRPr>
          </a:p>
          <a:p>
            <a:pPr marL="355600" indent="-342900">
              <a:spcBef>
                <a:spcPts val="95"/>
              </a:spcBef>
              <a:buFont typeface="Arial"/>
              <a:buChar char="•"/>
              <a:tabLst>
                <a:tab pos="354965" algn="l"/>
                <a:tab pos="355600" algn="l"/>
              </a:tabLst>
            </a:pPr>
            <a:r>
              <a:rPr sz="3200" b="1" spc="-5" dirty="0" smtClean="0">
                <a:latin typeface="Calibri"/>
                <a:cs typeface="Calibri"/>
              </a:rPr>
              <a:t>Abscesses </a:t>
            </a:r>
            <a:r>
              <a:rPr sz="3200" b="1" spc="-10" dirty="0">
                <a:latin typeface="Calibri"/>
                <a:cs typeface="Calibri"/>
              </a:rPr>
              <a:t>can develop anywhere </a:t>
            </a:r>
            <a:r>
              <a:rPr sz="3200" b="1" spc="-5" dirty="0">
                <a:latin typeface="Calibri"/>
                <a:cs typeface="Calibri"/>
              </a:rPr>
              <a:t>in the</a:t>
            </a:r>
            <a:r>
              <a:rPr sz="3200" b="1" spc="60" dirty="0">
                <a:latin typeface="Calibri"/>
                <a:cs typeface="Calibri"/>
              </a:rPr>
              <a:t> </a:t>
            </a:r>
            <a:r>
              <a:rPr sz="3200" b="1" spc="-40" dirty="0">
                <a:latin typeface="Calibri"/>
                <a:cs typeface="Calibri"/>
              </a:rPr>
              <a:t>body</a:t>
            </a:r>
            <a:r>
              <a:rPr sz="3200" b="1" spc="-40" dirty="0" smtClean="0">
                <a:latin typeface="Calibri"/>
                <a:cs typeface="Calibri"/>
              </a:rPr>
              <a:t>.</a:t>
            </a:r>
            <a:endParaRPr lang="en-US" sz="3200" b="1" spc="-40" dirty="0" smtClean="0">
              <a:latin typeface="Calibri"/>
              <a:cs typeface="Calibri"/>
            </a:endParaRPr>
          </a:p>
          <a:p>
            <a:pPr marL="355600" indent="-342900">
              <a:spcBef>
                <a:spcPts val="95"/>
              </a:spcBef>
              <a:buFont typeface="Arial"/>
              <a:buChar char="•"/>
              <a:tabLst>
                <a:tab pos="354965" algn="l"/>
                <a:tab pos="355600" algn="l"/>
              </a:tabLst>
            </a:pPr>
            <a:endParaRPr sz="3200" dirty="0">
              <a:latin typeface="Calibri"/>
              <a:cs typeface="Calibri"/>
            </a:endParaRPr>
          </a:p>
          <a:p>
            <a:pPr marL="527050" indent="-514350">
              <a:buFont typeface="+mj-lt"/>
              <a:buAutoNum type="romanLcPeriod"/>
              <a:tabLst>
                <a:tab pos="354965" algn="l"/>
                <a:tab pos="355600" algn="l"/>
              </a:tabLst>
            </a:pPr>
            <a:r>
              <a:rPr lang="en-US" sz="3200" spc="-5" dirty="0">
                <a:latin typeface="Calibri"/>
                <a:cs typeface="Calibri"/>
              </a:rPr>
              <a:t>S</a:t>
            </a:r>
            <a:r>
              <a:rPr sz="3200" spc="-5" dirty="0" smtClean="0">
                <a:latin typeface="Calibri"/>
                <a:cs typeface="Calibri"/>
              </a:rPr>
              <a:t>kin </a:t>
            </a:r>
            <a:r>
              <a:rPr sz="3200" spc="-5" dirty="0">
                <a:latin typeface="Calibri"/>
                <a:cs typeface="Calibri"/>
              </a:rPr>
              <a:t>abscesses – which </a:t>
            </a:r>
            <a:r>
              <a:rPr sz="3200" spc="-10" dirty="0">
                <a:latin typeface="Calibri"/>
                <a:cs typeface="Calibri"/>
              </a:rPr>
              <a:t>develop under </a:t>
            </a:r>
            <a:r>
              <a:rPr sz="3200" spc="-5" dirty="0">
                <a:latin typeface="Calibri"/>
                <a:cs typeface="Calibri"/>
              </a:rPr>
              <a:t>the</a:t>
            </a:r>
            <a:r>
              <a:rPr sz="3200" spc="60" dirty="0">
                <a:latin typeface="Calibri"/>
                <a:cs typeface="Calibri"/>
              </a:rPr>
              <a:t> </a:t>
            </a:r>
            <a:r>
              <a:rPr sz="3200" spc="-10" dirty="0">
                <a:latin typeface="Calibri"/>
                <a:cs typeface="Calibri"/>
              </a:rPr>
              <a:t>skin</a:t>
            </a:r>
            <a:endParaRPr sz="3200" dirty="0">
              <a:latin typeface="Calibri"/>
              <a:cs typeface="Calibri"/>
            </a:endParaRPr>
          </a:p>
          <a:p>
            <a:pPr marL="527050" marR="370205" indent="-514350">
              <a:spcBef>
                <a:spcPts val="580"/>
              </a:spcBef>
              <a:buFont typeface="+mj-lt"/>
              <a:buAutoNum type="romanLcPeriod"/>
              <a:tabLst>
                <a:tab pos="354965" algn="l"/>
                <a:tab pos="355600" algn="l"/>
              </a:tabLst>
            </a:pPr>
            <a:r>
              <a:rPr lang="en-US" sz="3200" spc="-10" dirty="0">
                <a:latin typeface="Calibri"/>
                <a:cs typeface="Calibri"/>
              </a:rPr>
              <a:t>I</a:t>
            </a:r>
            <a:r>
              <a:rPr sz="3200" spc="-10" dirty="0" smtClean="0">
                <a:latin typeface="Calibri"/>
                <a:cs typeface="Calibri"/>
              </a:rPr>
              <a:t>nternal </a:t>
            </a:r>
            <a:r>
              <a:rPr sz="3200" spc="-5" dirty="0">
                <a:latin typeface="Calibri"/>
                <a:cs typeface="Calibri"/>
              </a:rPr>
              <a:t>abscesses – which </a:t>
            </a:r>
            <a:r>
              <a:rPr sz="3200" spc="-10" dirty="0">
                <a:latin typeface="Calibri"/>
                <a:cs typeface="Calibri"/>
              </a:rPr>
              <a:t>develop </a:t>
            </a:r>
            <a:r>
              <a:rPr sz="3200" spc="-5" dirty="0">
                <a:latin typeface="Calibri"/>
                <a:cs typeface="Calibri"/>
              </a:rPr>
              <a:t>inside the </a:t>
            </a:r>
            <a:r>
              <a:rPr sz="3200" spc="-45" dirty="0">
                <a:latin typeface="Calibri"/>
                <a:cs typeface="Calibri"/>
              </a:rPr>
              <a:t>body, </a:t>
            </a:r>
            <a:r>
              <a:rPr sz="3200" spc="-5" dirty="0">
                <a:latin typeface="Calibri"/>
                <a:cs typeface="Calibri"/>
              </a:rPr>
              <a:t>in an  </a:t>
            </a:r>
            <a:r>
              <a:rPr sz="3200" spc="-20" dirty="0">
                <a:latin typeface="Calibri"/>
                <a:cs typeface="Calibri"/>
              </a:rPr>
              <a:t>organ </a:t>
            </a:r>
            <a:r>
              <a:rPr sz="3200" dirty="0">
                <a:latin typeface="Calibri"/>
                <a:cs typeface="Calibri"/>
              </a:rPr>
              <a:t>or </a:t>
            </a:r>
            <a:r>
              <a:rPr sz="3200" spc="-5" dirty="0">
                <a:latin typeface="Calibri"/>
                <a:cs typeface="Calibri"/>
              </a:rPr>
              <a:t>in the spaces </a:t>
            </a:r>
            <a:r>
              <a:rPr sz="3200" spc="-10" dirty="0">
                <a:latin typeface="Calibri"/>
                <a:cs typeface="Calibri"/>
              </a:rPr>
              <a:t>between</a:t>
            </a:r>
            <a:r>
              <a:rPr sz="3200" spc="45" dirty="0">
                <a:latin typeface="Calibri"/>
                <a:cs typeface="Calibri"/>
              </a:rPr>
              <a:t> </a:t>
            </a:r>
            <a:r>
              <a:rPr sz="3200" spc="-20" dirty="0">
                <a:latin typeface="Calibri"/>
                <a:cs typeface="Calibri"/>
              </a:rPr>
              <a:t>organs</a:t>
            </a:r>
            <a:endParaRPr sz="3200" dirty="0">
              <a:latin typeface="Calibri"/>
              <a:cs typeface="Calibri"/>
            </a:endParaRPr>
          </a:p>
          <a:p>
            <a:pPr marL="527050" indent="-514350">
              <a:spcBef>
                <a:spcPts val="20"/>
              </a:spcBef>
              <a:buFont typeface="+mj-lt"/>
              <a:buAutoNum type="romanLcPeriod"/>
              <a:tabLst>
                <a:tab pos="354965" algn="l"/>
                <a:tab pos="355600" algn="l"/>
              </a:tabLst>
            </a:pPr>
            <a:r>
              <a:rPr sz="3200" b="1" spc="-5" dirty="0">
                <a:latin typeface="Calibri"/>
                <a:cs typeface="Calibri"/>
              </a:rPr>
              <a:t>Incisional </a:t>
            </a:r>
            <a:r>
              <a:rPr sz="3200" b="1" spc="-5" dirty="0" smtClean="0">
                <a:latin typeface="Calibri"/>
                <a:cs typeface="Calibri"/>
              </a:rPr>
              <a:t>abscess</a:t>
            </a:r>
            <a:r>
              <a:rPr lang="en-US" sz="3200" dirty="0">
                <a:latin typeface="Calibri"/>
                <a:cs typeface="Calibri"/>
              </a:rPr>
              <a:t> </a:t>
            </a:r>
            <a:r>
              <a:rPr lang="en-US" sz="3200" dirty="0" smtClean="0">
                <a:latin typeface="Calibri"/>
                <a:cs typeface="Calibri"/>
              </a:rPr>
              <a:t>- </a:t>
            </a:r>
            <a:r>
              <a:rPr sz="3200" spc="-5" dirty="0" smtClean="0">
                <a:latin typeface="Calibri"/>
                <a:cs typeface="Calibri"/>
              </a:rPr>
              <a:t>An </a:t>
            </a:r>
            <a:r>
              <a:rPr sz="3200" i="1" spc="-5" dirty="0">
                <a:latin typeface="Calibri"/>
                <a:cs typeface="Calibri"/>
              </a:rPr>
              <a:t>incisional </a:t>
            </a:r>
            <a:r>
              <a:rPr sz="3200" i="1" spc="-10" dirty="0">
                <a:latin typeface="Calibri"/>
                <a:cs typeface="Calibri"/>
              </a:rPr>
              <a:t>abscess </a:t>
            </a:r>
            <a:r>
              <a:rPr sz="3200" spc="-5" dirty="0">
                <a:latin typeface="Calibri"/>
                <a:cs typeface="Calibri"/>
              </a:rPr>
              <a:t>is one </a:t>
            </a:r>
            <a:r>
              <a:rPr sz="3200" spc="-10" dirty="0">
                <a:latin typeface="Calibri"/>
                <a:cs typeface="Calibri"/>
              </a:rPr>
              <a:t>that develops </a:t>
            </a:r>
            <a:r>
              <a:rPr sz="3200" b="1" spc="-5" dirty="0">
                <a:latin typeface="Calibri"/>
                <a:cs typeface="Calibri"/>
              </a:rPr>
              <a:t>as a </a:t>
            </a:r>
            <a:r>
              <a:rPr sz="3200" b="1" spc="-10" dirty="0">
                <a:latin typeface="Calibri"/>
                <a:cs typeface="Calibri"/>
              </a:rPr>
              <a:t>complication  </a:t>
            </a:r>
            <a:r>
              <a:rPr sz="3200" b="1" dirty="0">
                <a:latin typeface="Calibri"/>
                <a:cs typeface="Calibri"/>
              </a:rPr>
              <a:t>secondary </a:t>
            </a:r>
            <a:r>
              <a:rPr sz="3200" b="1" spc="-15" dirty="0">
                <a:latin typeface="Calibri"/>
                <a:cs typeface="Calibri"/>
              </a:rPr>
              <a:t>to </a:t>
            </a:r>
            <a:r>
              <a:rPr sz="3200" b="1" spc="-5" dirty="0">
                <a:latin typeface="Calibri"/>
                <a:cs typeface="Calibri"/>
              </a:rPr>
              <a:t>a </a:t>
            </a:r>
            <a:r>
              <a:rPr sz="3200" b="1" spc="-10" dirty="0">
                <a:latin typeface="Calibri"/>
                <a:cs typeface="Calibri"/>
              </a:rPr>
              <a:t>surgical</a:t>
            </a:r>
            <a:r>
              <a:rPr sz="3200" b="1" spc="-5" dirty="0">
                <a:latin typeface="Calibri"/>
                <a:cs typeface="Calibri"/>
              </a:rPr>
              <a:t> incision</a:t>
            </a:r>
            <a:r>
              <a:rPr sz="3200" spc="-5" dirty="0">
                <a:latin typeface="Calibri"/>
                <a:cs typeface="Calibri"/>
              </a:rPr>
              <a:t>.</a:t>
            </a:r>
            <a:endParaRPr sz="3200" dirty="0">
              <a:latin typeface="Calibri"/>
              <a:cs typeface="Calibri"/>
            </a:endParaRPr>
          </a:p>
          <a:p>
            <a:pPr marL="812800" marR="495300" lvl="1" indent="-342900">
              <a:spcBef>
                <a:spcPts val="605"/>
              </a:spcBef>
              <a:buFont typeface="Arial"/>
              <a:buChar char="•"/>
              <a:tabLst>
                <a:tab pos="354965" algn="l"/>
                <a:tab pos="355600" algn="l"/>
              </a:tabLst>
            </a:pPr>
            <a:r>
              <a:rPr sz="3200" spc="-5" dirty="0">
                <a:latin typeface="Calibri"/>
                <a:cs typeface="Calibri"/>
              </a:rPr>
              <a:t>It </a:t>
            </a:r>
            <a:r>
              <a:rPr sz="3200" u="heavy" spc="-10" dirty="0">
                <a:uFill>
                  <a:solidFill>
                    <a:srgbClr val="000000"/>
                  </a:solidFill>
                </a:uFill>
                <a:latin typeface="Calibri"/>
                <a:cs typeface="Calibri"/>
              </a:rPr>
              <a:t>presents </a:t>
            </a:r>
            <a:r>
              <a:rPr sz="3200" u="heavy" spc="-5" dirty="0">
                <a:uFill>
                  <a:solidFill>
                    <a:srgbClr val="000000"/>
                  </a:solidFill>
                </a:uFill>
                <a:latin typeface="Calibri"/>
                <a:cs typeface="Calibri"/>
              </a:rPr>
              <a:t>as</a:t>
            </a:r>
            <a:r>
              <a:rPr sz="3200" spc="-5" dirty="0">
                <a:latin typeface="Calibri"/>
                <a:cs typeface="Calibri"/>
              </a:rPr>
              <a:t> </a:t>
            </a:r>
            <a:r>
              <a:rPr sz="3200" spc="-10" dirty="0">
                <a:latin typeface="Calibri"/>
                <a:cs typeface="Calibri"/>
              </a:rPr>
              <a:t>redness </a:t>
            </a:r>
            <a:r>
              <a:rPr sz="3200" spc="-5" dirty="0">
                <a:latin typeface="Calibri"/>
                <a:cs typeface="Calibri"/>
              </a:rPr>
              <a:t>and </a:t>
            </a:r>
            <a:r>
              <a:rPr sz="3200" spc="-10" dirty="0">
                <a:latin typeface="Calibri"/>
                <a:cs typeface="Calibri"/>
              </a:rPr>
              <a:t>warmth </a:t>
            </a:r>
            <a:r>
              <a:rPr sz="3200" spc="-15" dirty="0">
                <a:latin typeface="Calibri"/>
                <a:cs typeface="Calibri"/>
              </a:rPr>
              <a:t>at </a:t>
            </a:r>
            <a:r>
              <a:rPr sz="3200" spc="-5" dirty="0">
                <a:latin typeface="Calibri"/>
                <a:cs typeface="Calibri"/>
              </a:rPr>
              <a:t>the </a:t>
            </a:r>
            <a:r>
              <a:rPr sz="3200" spc="-10" dirty="0">
                <a:latin typeface="Calibri"/>
                <a:cs typeface="Calibri"/>
              </a:rPr>
              <a:t>margins </a:t>
            </a:r>
            <a:r>
              <a:rPr sz="3200" spc="-5" dirty="0">
                <a:latin typeface="Calibri"/>
                <a:cs typeface="Calibri"/>
              </a:rPr>
              <a:t>of the  incision with </a:t>
            </a:r>
            <a:r>
              <a:rPr sz="3200" spc="-10" dirty="0">
                <a:latin typeface="Calibri"/>
                <a:cs typeface="Calibri"/>
              </a:rPr>
              <a:t>purulent </a:t>
            </a:r>
            <a:r>
              <a:rPr sz="3200" spc="-15" dirty="0">
                <a:latin typeface="Calibri"/>
                <a:cs typeface="Calibri"/>
              </a:rPr>
              <a:t>drainage from</a:t>
            </a:r>
            <a:r>
              <a:rPr sz="3200" spc="45" dirty="0">
                <a:latin typeface="Calibri"/>
                <a:cs typeface="Calibri"/>
              </a:rPr>
              <a:t> </a:t>
            </a:r>
            <a:r>
              <a:rPr sz="3200" spc="-5" dirty="0">
                <a:latin typeface="Calibri"/>
                <a:cs typeface="Calibri"/>
              </a:rPr>
              <a:t>it</a:t>
            </a:r>
            <a:r>
              <a:rPr sz="3200" spc="-5" dirty="0" smtClean="0">
                <a:latin typeface="Calibri"/>
                <a:cs typeface="Calibri"/>
              </a:rPr>
              <a:t>.</a:t>
            </a:r>
            <a:endParaRPr sz="3200" dirty="0">
              <a:latin typeface="Calibri"/>
              <a:cs typeface="Calibri"/>
            </a:endParaRPr>
          </a:p>
          <a:p>
            <a:pPr marL="355600" marR="268605" indent="-342900">
              <a:spcBef>
                <a:spcPts val="620"/>
              </a:spcBef>
              <a:buFont typeface="Arial"/>
              <a:buChar char="•"/>
              <a:tabLst>
                <a:tab pos="426720" algn="l"/>
                <a:tab pos="427355" algn="l"/>
              </a:tabLst>
            </a:pPr>
            <a:r>
              <a:rPr sz="2400" dirty="0"/>
              <a:t>	</a:t>
            </a:r>
            <a:r>
              <a:rPr sz="3200" u="heavy" spc="-5" dirty="0">
                <a:uFill>
                  <a:solidFill>
                    <a:srgbClr val="000000"/>
                  </a:solidFill>
                </a:uFill>
                <a:latin typeface="Calibri"/>
                <a:cs typeface="Calibri"/>
              </a:rPr>
              <a:t>If the diagnosis is </a:t>
            </a:r>
            <a:r>
              <a:rPr sz="3200" u="heavy" spc="-10" dirty="0">
                <a:uFill>
                  <a:solidFill>
                    <a:srgbClr val="000000"/>
                  </a:solidFill>
                </a:uFill>
                <a:latin typeface="Calibri"/>
                <a:cs typeface="Calibri"/>
              </a:rPr>
              <a:t>uncertain</a:t>
            </a:r>
            <a:r>
              <a:rPr sz="3200" spc="-10" dirty="0">
                <a:latin typeface="Calibri"/>
                <a:cs typeface="Calibri"/>
              </a:rPr>
              <a:t>, </a:t>
            </a:r>
            <a:r>
              <a:rPr lang="en-US" sz="3200" spc="-5" dirty="0" smtClean="0">
                <a:latin typeface="Calibri"/>
                <a:cs typeface="Calibri"/>
              </a:rPr>
              <a:t>an abscess </a:t>
            </a:r>
            <a:r>
              <a:rPr sz="3200" spc="-10" dirty="0" smtClean="0">
                <a:latin typeface="Calibri"/>
                <a:cs typeface="Calibri"/>
              </a:rPr>
              <a:t>should </a:t>
            </a:r>
            <a:r>
              <a:rPr sz="3200" spc="-10" dirty="0">
                <a:latin typeface="Calibri"/>
                <a:cs typeface="Calibri"/>
              </a:rPr>
              <a:t>be  </a:t>
            </a:r>
            <a:r>
              <a:rPr sz="3200" spc="-15" dirty="0">
                <a:latin typeface="Calibri"/>
                <a:cs typeface="Calibri"/>
              </a:rPr>
              <a:t>aspirated </a:t>
            </a:r>
            <a:r>
              <a:rPr sz="3200" dirty="0">
                <a:latin typeface="Calibri"/>
                <a:cs typeface="Calibri"/>
              </a:rPr>
              <a:t>with </a:t>
            </a:r>
            <a:r>
              <a:rPr sz="3200" spc="-5" dirty="0">
                <a:latin typeface="Calibri"/>
                <a:cs typeface="Calibri"/>
              </a:rPr>
              <a:t>a needle, </a:t>
            </a:r>
            <a:r>
              <a:rPr lang="en-US" sz="3200" dirty="0" smtClean="0">
                <a:latin typeface="Calibri"/>
                <a:cs typeface="Calibri"/>
              </a:rPr>
              <a:t>and the aspirated </a:t>
            </a:r>
            <a:r>
              <a:rPr sz="3200" spc="-5" dirty="0" smtClean="0">
                <a:latin typeface="Calibri"/>
                <a:cs typeface="Calibri"/>
              </a:rPr>
              <a:t>pus </a:t>
            </a:r>
            <a:r>
              <a:rPr lang="en-US" sz="3200" spc="-10" dirty="0" smtClean="0">
                <a:latin typeface="Calibri"/>
                <a:cs typeface="Calibri"/>
              </a:rPr>
              <a:t>be presented for</a:t>
            </a:r>
            <a:r>
              <a:rPr sz="3200" spc="45" dirty="0" smtClean="0">
                <a:latin typeface="Calibri"/>
                <a:cs typeface="Calibri"/>
              </a:rPr>
              <a:t> </a:t>
            </a:r>
            <a:r>
              <a:rPr lang="en-US" sz="3200" spc="-5" dirty="0" smtClean="0">
                <a:latin typeface="Calibri"/>
                <a:cs typeface="Calibri"/>
              </a:rPr>
              <a:t>culture and sensitivity</a:t>
            </a:r>
            <a:endParaRPr sz="3200" dirty="0">
              <a:latin typeface="Calibri"/>
              <a:cs typeface="Calibri"/>
            </a:endParaRPr>
          </a:p>
        </p:txBody>
      </p:sp>
    </p:spTree>
    <p:extLst>
      <p:ext uri="{BB962C8B-B14F-4D97-AF65-F5344CB8AC3E}">
        <p14:creationId xmlns:p14="http://schemas.microsoft.com/office/powerpoint/2010/main" val="1657488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493" y="-12539"/>
            <a:ext cx="10972800" cy="810478"/>
          </a:xfrm>
          <a:prstGeom prst="rect">
            <a:avLst/>
          </a:prstGeom>
          <a:solidFill>
            <a:schemeClr val="tx2">
              <a:lumMod val="20000"/>
              <a:lumOff val="80000"/>
            </a:schemeClr>
          </a:solidFill>
        </p:spPr>
        <p:txBody>
          <a:bodyPr vert="horz" wrap="square" lIns="0" tIns="200660" rIns="0" bIns="0" rtlCol="0" anchor="ctr">
            <a:spAutoFit/>
          </a:bodyPr>
          <a:lstStyle/>
          <a:p>
            <a:pPr marL="5080" algn="ctr">
              <a:lnSpc>
                <a:spcPct val="100000"/>
              </a:lnSpc>
              <a:spcBef>
                <a:spcPts val="1580"/>
              </a:spcBef>
            </a:pPr>
            <a:r>
              <a:rPr lang="en-US" b="1" spc="-25" dirty="0" smtClean="0"/>
              <a:t>Other </a:t>
            </a:r>
            <a:r>
              <a:rPr b="1" spc="-5" dirty="0" smtClean="0"/>
              <a:t>abscess</a:t>
            </a:r>
            <a:r>
              <a:rPr lang="en-US" b="1" spc="-5" dirty="0" smtClean="0"/>
              <a:t>es</a:t>
            </a:r>
            <a:endParaRPr b="1" spc="-5" dirty="0"/>
          </a:p>
        </p:txBody>
      </p:sp>
      <p:sp>
        <p:nvSpPr>
          <p:cNvPr id="3" name="object 3"/>
          <p:cNvSpPr txBox="1"/>
          <p:nvPr/>
        </p:nvSpPr>
        <p:spPr>
          <a:xfrm>
            <a:off x="228600" y="762000"/>
            <a:ext cx="11658600" cy="6115136"/>
          </a:xfrm>
          <a:prstGeom prst="rect">
            <a:avLst/>
          </a:prstGeom>
        </p:spPr>
        <p:txBody>
          <a:bodyPr vert="horz" wrap="square" lIns="0" tIns="13335" rIns="0" bIns="0" rtlCol="0">
            <a:spAutoFit/>
          </a:bodyPr>
          <a:lstStyle/>
          <a:p>
            <a:pPr marL="355600" indent="-342900">
              <a:buFont typeface="Arial"/>
              <a:buChar char="•"/>
              <a:tabLst>
                <a:tab pos="354965" algn="l"/>
                <a:tab pos="355600" algn="l"/>
              </a:tabLst>
            </a:pPr>
            <a:r>
              <a:rPr sz="3200" spc="-10" dirty="0" smtClean="0">
                <a:latin typeface="Calibri"/>
                <a:cs typeface="Calibri"/>
              </a:rPr>
              <a:t>There </a:t>
            </a:r>
            <a:r>
              <a:rPr sz="3200" spc="-10" dirty="0">
                <a:latin typeface="Calibri"/>
                <a:cs typeface="Calibri"/>
              </a:rPr>
              <a:t>are many </a:t>
            </a:r>
            <a:r>
              <a:rPr sz="3200" spc="-5" dirty="0">
                <a:latin typeface="Calibri"/>
                <a:cs typeface="Calibri"/>
              </a:rPr>
              <a:t>other </a:t>
            </a:r>
            <a:r>
              <a:rPr sz="3200" dirty="0">
                <a:latin typeface="Calibri"/>
                <a:cs typeface="Calibri"/>
              </a:rPr>
              <a:t>types of </a:t>
            </a:r>
            <a:r>
              <a:rPr sz="3200" spc="-5" dirty="0">
                <a:latin typeface="Calibri"/>
                <a:cs typeface="Calibri"/>
              </a:rPr>
              <a:t>abscess,</a:t>
            </a:r>
            <a:r>
              <a:rPr sz="3200" spc="-10" dirty="0">
                <a:latin typeface="Calibri"/>
                <a:cs typeface="Calibri"/>
              </a:rPr>
              <a:t> </a:t>
            </a:r>
            <a:r>
              <a:rPr sz="3200" dirty="0">
                <a:latin typeface="Calibri"/>
                <a:cs typeface="Calibri"/>
              </a:rPr>
              <a:t>including:</a:t>
            </a:r>
          </a:p>
          <a:p>
            <a:pPr marL="355600" indent="-342900">
              <a:buFont typeface="Arial"/>
              <a:buChar char="•"/>
              <a:tabLst>
                <a:tab pos="354965" algn="l"/>
                <a:tab pos="355600" algn="l"/>
              </a:tabLst>
            </a:pPr>
            <a:r>
              <a:rPr sz="3200" b="1" spc="-5" dirty="0">
                <a:latin typeface="Calibri"/>
                <a:cs typeface="Calibri"/>
              </a:rPr>
              <a:t>Anorectal abscess </a:t>
            </a:r>
            <a:r>
              <a:rPr sz="3200" dirty="0">
                <a:latin typeface="Calibri"/>
                <a:cs typeface="Calibri"/>
              </a:rPr>
              <a:t>– a </a:t>
            </a:r>
            <a:r>
              <a:rPr sz="3200" spc="-5" dirty="0">
                <a:latin typeface="Calibri"/>
                <a:cs typeface="Calibri"/>
              </a:rPr>
              <a:t>build-up of </a:t>
            </a:r>
            <a:r>
              <a:rPr sz="3200" dirty="0">
                <a:latin typeface="Calibri"/>
                <a:cs typeface="Calibri"/>
              </a:rPr>
              <a:t>pus in the </a:t>
            </a:r>
            <a:r>
              <a:rPr sz="3200" spc="-5" dirty="0">
                <a:latin typeface="Calibri"/>
                <a:cs typeface="Calibri"/>
              </a:rPr>
              <a:t>rectum </a:t>
            </a:r>
            <a:r>
              <a:rPr sz="3200" dirty="0">
                <a:latin typeface="Calibri"/>
                <a:cs typeface="Calibri"/>
              </a:rPr>
              <a:t>and</a:t>
            </a:r>
            <a:r>
              <a:rPr sz="3200" spc="-50" dirty="0">
                <a:latin typeface="Calibri"/>
                <a:cs typeface="Calibri"/>
              </a:rPr>
              <a:t> </a:t>
            </a:r>
            <a:r>
              <a:rPr sz="3200" dirty="0">
                <a:latin typeface="Calibri"/>
                <a:cs typeface="Calibri"/>
              </a:rPr>
              <a:t>anus</a:t>
            </a:r>
          </a:p>
          <a:p>
            <a:pPr marL="355600" marR="5080" indent="-342900">
              <a:spcBef>
                <a:spcPts val="465"/>
              </a:spcBef>
              <a:buFont typeface="Arial"/>
              <a:buChar char="•"/>
              <a:tabLst>
                <a:tab pos="354965" algn="l"/>
                <a:tab pos="355600" algn="l"/>
              </a:tabLst>
            </a:pPr>
            <a:r>
              <a:rPr sz="3200" b="1" dirty="0">
                <a:latin typeface="Calibri"/>
                <a:cs typeface="Calibri"/>
              </a:rPr>
              <a:t>Bartholin's </a:t>
            </a:r>
            <a:r>
              <a:rPr sz="3200" b="1" spc="-5" dirty="0">
                <a:latin typeface="Calibri"/>
                <a:cs typeface="Calibri"/>
              </a:rPr>
              <a:t>abscess </a:t>
            </a:r>
            <a:r>
              <a:rPr sz="3200" dirty="0">
                <a:latin typeface="Calibri"/>
                <a:cs typeface="Calibri"/>
              </a:rPr>
              <a:t>– a </a:t>
            </a:r>
            <a:r>
              <a:rPr sz="3200" spc="-5" dirty="0">
                <a:latin typeface="Calibri"/>
                <a:cs typeface="Calibri"/>
              </a:rPr>
              <a:t>build-up of </a:t>
            </a:r>
            <a:r>
              <a:rPr sz="3200" dirty="0">
                <a:latin typeface="Calibri"/>
                <a:cs typeface="Calibri"/>
              </a:rPr>
              <a:t>pus </a:t>
            </a:r>
            <a:r>
              <a:rPr sz="3200" spc="-5" dirty="0">
                <a:latin typeface="Calibri"/>
                <a:cs typeface="Calibri"/>
              </a:rPr>
              <a:t>inside one of </a:t>
            </a:r>
            <a:r>
              <a:rPr sz="3200" dirty="0">
                <a:latin typeface="Calibri"/>
                <a:cs typeface="Calibri"/>
              </a:rPr>
              <a:t>the </a:t>
            </a:r>
            <a:r>
              <a:rPr sz="3200" spc="-5" dirty="0">
                <a:latin typeface="Calibri"/>
                <a:cs typeface="Calibri"/>
              </a:rPr>
              <a:t>Bartholin's  </a:t>
            </a:r>
            <a:r>
              <a:rPr sz="3200" dirty="0">
                <a:latin typeface="Calibri"/>
                <a:cs typeface="Calibri"/>
              </a:rPr>
              <a:t>glands, which </a:t>
            </a:r>
            <a:r>
              <a:rPr sz="3200" spc="-10" dirty="0">
                <a:latin typeface="Calibri"/>
                <a:cs typeface="Calibri"/>
              </a:rPr>
              <a:t>are found </a:t>
            </a:r>
            <a:r>
              <a:rPr sz="3200" spc="-5" dirty="0">
                <a:latin typeface="Calibri"/>
                <a:cs typeface="Calibri"/>
              </a:rPr>
              <a:t>on </a:t>
            </a:r>
            <a:r>
              <a:rPr sz="3200" dirty="0">
                <a:latin typeface="Calibri"/>
                <a:cs typeface="Calibri"/>
              </a:rPr>
              <a:t>each </a:t>
            </a:r>
            <a:r>
              <a:rPr sz="3200" spc="-5" dirty="0">
                <a:latin typeface="Calibri"/>
                <a:cs typeface="Calibri"/>
              </a:rPr>
              <a:t>side of </a:t>
            </a:r>
            <a:r>
              <a:rPr sz="3200" dirty="0">
                <a:latin typeface="Calibri"/>
                <a:cs typeface="Calibri"/>
              </a:rPr>
              <a:t>the opening </a:t>
            </a:r>
            <a:r>
              <a:rPr sz="3200" spc="-5" dirty="0">
                <a:latin typeface="Calibri"/>
                <a:cs typeface="Calibri"/>
              </a:rPr>
              <a:t>of </a:t>
            </a:r>
            <a:r>
              <a:rPr sz="3200" dirty="0">
                <a:latin typeface="Calibri"/>
                <a:cs typeface="Calibri"/>
              </a:rPr>
              <a:t>the </a:t>
            </a:r>
            <a:r>
              <a:rPr sz="3200" spc="-5" dirty="0" smtClean="0">
                <a:latin typeface="Calibri"/>
                <a:cs typeface="Calibri"/>
              </a:rPr>
              <a:t>vagina</a:t>
            </a:r>
            <a:r>
              <a:rPr lang="en-US" sz="3200" spc="-5" dirty="0" smtClean="0">
                <a:latin typeface="Calibri"/>
                <a:cs typeface="Calibri"/>
              </a:rPr>
              <a:t>l orifice.</a:t>
            </a:r>
            <a:endParaRPr sz="3200" dirty="0">
              <a:latin typeface="Calibri"/>
              <a:cs typeface="Calibri"/>
            </a:endParaRPr>
          </a:p>
          <a:p>
            <a:pPr marL="355600" indent="-342900">
              <a:spcBef>
                <a:spcPts val="15"/>
              </a:spcBef>
              <a:buFont typeface="Arial"/>
              <a:buChar char="•"/>
              <a:tabLst>
                <a:tab pos="354965" algn="l"/>
                <a:tab pos="355600" algn="l"/>
              </a:tabLst>
            </a:pPr>
            <a:r>
              <a:rPr sz="3200" b="1" spc="-15" dirty="0">
                <a:latin typeface="Calibri"/>
                <a:cs typeface="Calibri"/>
              </a:rPr>
              <a:t>brain </a:t>
            </a:r>
            <a:r>
              <a:rPr sz="3200" b="1" spc="-5" dirty="0">
                <a:latin typeface="Calibri"/>
                <a:cs typeface="Calibri"/>
              </a:rPr>
              <a:t>abscess </a:t>
            </a:r>
            <a:r>
              <a:rPr sz="3200" dirty="0">
                <a:latin typeface="Calibri"/>
                <a:cs typeface="Calibri"/>
              </a:rPr>
              <a:t>– a </a:t>
            </a:r>
            <a:r>
              <a:rPr sz="3200" spc="-20" dirty="0">
                <a:latin typeface="Calibri"/>
                <a:cs typeface="Calibri"/>
              </a:rPr>
              <a:t>rare </a:t>
            </a:r>
            <a:r>
              <a:rPr sz="3200" dirty="0">
                <a:latin typeface="Calibri"/>
                <a:cs typeface="Calibri"/>
              </a:rPr>
              <a:t>but </a:t>
            </a:r>
            <a:r>
              <a:rPr sz="3200" spc="-5" dirty="0">
                <a:latin typeface="Calibri"/>
                <a:cs typeface="Calibri"/>
              </a:rPr>
              <a:t>potentially </a:t>
            </a:r>
            <a:r>
              <a:rPr sz="3200" spc="-10" dirty="0">
                <a:latin typeface="Calibri"/>
                <a:cs typeface="Calibri"/>
              </a:rPr>
              <a:t>life-threatening </a:t>
            </a:r>
            <a:r>
              <a:rPr sz="3200" spc="-5" dirty="0">
                <a:latin typeface="Calibri"/>
                <a:cs typeface="Calibri"/>
              </a:rPr>
              <a:t>build-up of</a:t>
            </a:r>
            <a:r>
              <a:rPr sz="3200" spc="70" dirty="0">
                <a:latin typeface="Calibri"/>
                <a:cs typeface="Calibri"/>
              </a:rPr>
              <a:t> </a:t>
            </a:r>
            <a:r>
              <a:rPr sz="3200" dirty="0">
                <a:latin typeface="Calibri"/>
                <a:cs typeface="Calibri"/>
              </a:rPr>
              <a:t>pus</a:t>
            </a:r>
          </a:p>
          <a:p>
            <a:pPr marL="355600"/>
            <a:r>
              <a:rPr sz="3200" b="1" dirty="0">
                <a:latin typeface="Calibri"/>
                <a:cs typeface="Calibri"/>
              </a:rPr>
              <a:t>inside the</a:t>
            </a:r>
            <a:r>
              <a:rPr sz="3200" b="1" spc="-25" dirty="0">
                <a:latin typeface="Calibri"/>
                <a:cs typeface="Calibri"/>
              </a:rPr>
              <a:t> </a:t>
            </a:r>
            <a:r>
              <a:rPr sz="3200" b="1" spc="-5" dirty="0" smtClean="0">
                <a:latin typeface="Calibri"/>
                <a:cs typeface="Calibri"/>
              </a:rPr>
              <a:t>skull</a:t>
            </a:r>
            <a:r>
              <a:rPr lang="en-US" sz="3200" b="1" spc="-5" dirty="0" smtClean="0">
                <a:latin typeface="Calibri"/>
                <a:cs typeface="Calibri"/>
              </a:rPr>
              <a:t> (cranium)</a:t>
            </a:r>
            <a:endParaRPr sz="3200" dirty="0">
              <a:latin typeface="Calibri"/>
              <a:cs typeface="Calibri"/>
            </a:endParaRPr>
          </a:p>
          <a:p>
            <a:pPr marL="355600" marR="431800" indent="-342900">
              <a:spcBef>
                <a:spcPts val="484"/>
              </a:spcBef>
              <a:buFont typeface="Arial"/>
              <a:buChar char="•"/>
              <a:tabLst>
                <a:tab pos="354965" algn="l"/>
                <a:tab pos="355600" algn="l"/>
              </a:tabLst>
            </a:pPr>
            <a:r>
              <a:rPr sz="3200" b="1" spc="-10" dirty="0">
                <a:latin typeface="Calibri"/>
                <a:cs typeface="Calibri"/>
              </a:rPr>
              <a:t>Dental </a:t>
            </a:r>
            <a:r>
              <a:rPr sz="3200" b="1" spc="-5" dirty="0">
                <a:latin typeface="Calibri"/>
                <a:cs typeface="Calibri"/>
              </a:rPr>
              <a:t>abscess </a:t>
            </a:r>
            <a:r>
              <a:rPr sz="3200" dirty="0">
                <a:latin typeface="Calibri"/>
                <a:cs typeface="Calibri"/>
              </a:rPr>
              <a:t>– a </a:t>
            </a:r>
            <a:r>
              <a:rPr sz="3200" spc="-5" dirty="0">
                <a:latin typeface="Calibri"/>
                <a:cs typeface="Calibri"/>
              </a:rPr>
              <a:t>build-up </a:t>
            </a:r>
            <a:r>
              <a:rPr sz="3200" b="1" spc="-5" dirty="0">
                <a:latin typeface="Calibri"/>
                <a:cs typeface="Calibri"/>
              </a:rPr>
              <a:t>of </a:t>
            </a:r>
            <a:r>
              <a:rPr sz="3200" b="1" dirty="0">
                <a:latin typeface="Calibri"/>
                <a:cs typeface="Calibri"/>
              </a:rPr>
              <a:t>pus under a </a:t>
            </a:r>
            <a:r>
              <a:rPr sz="3200" b="1" spc="-5" dirty="0">
                <a:latin typeface="Calibri"/>
                <a:cs typeface="Calibri"/>
              </a:rPr>
              <a:t>tooth </a:t>
            </a:r>
            <a:r>
              <a:rPr sz="3200" b="1" dirty="0">
                <a:latin typeface="Calibri"/>
                <a:cs typeface="Calibri"/>
              </a:rPr>
              <a:t>or in the supporting  </a:t>
            </a:r>
            <a:r>
              <a:rPr sz="3200" b="1" spc="-5" dirty="0">
                <a:latin typeface="Calibri"/>
                <a:cs typeface="Calibri"/>
              </a:rPr>
              <a:t>gum </a:t>
            </a:r>
            <a:r>
              <a:rPr sz="3200" b="1" dirty="0">
                <a:latin typeface="Calibri"/>
                <a:cs typeface="Calibri"/>
              </a:rPr>
              <a:t>and</a:t>
            </a:r>
            <a:r>
              <a:rPr sz="3200" b="1" spc="-5" dirty="0">
                <a:latin typeface="Calibri"/>
                <a:cs typeface="Calibri"/>
              </a:rPr>
              <a:t> </a:t>
            </a:r>
            <a:r>
              <a:rPr sz="3200" b="1" dirty="0">
                <a:latin typeface="Calibri"/>
                <a:cs typeface="Calibri"/>
              </a:rPr>
              <a:t>bone</a:t>
            </a:r>
          </a:p>
          <a:p>
            <a:pPr marL="355600" marR="121920" indent="-342900">
              <a:spcBef>
                <a:spcPts val="459"/>
              </a:spcBef>
              <a:buFont typeface="Arial"/>
              <a:buChar char="•"/>
              <a:tabLst>
                <a:tab pos="354965" algn="l"/>
                <a:tab pos="355600" algn="l"/>
              </a:tabLst>
            </a:pPr>
            <a:r>
              <a:rPr lang="en-US" sz="3200" b="1" spc="-5" dirty="0" smtClean="0">
                <a:latin typeface="Calibri"/>
                <a:cs typeface="Calibri"/>
              </a:rPr>
              <a:t>Q</a:t>
            </a:r>
            <a:r>
              <a:rPr sz="3200" b="1" spc="-5" dirty="0" smtClean="0">
                <a:latin typeface="Calibri"/>
                <a:cs typeface="Calibri"/>
              </a:rPr>
              <a:t>uinsy </a:t>
            </a:r>
            <a:r>
              <a:rPr sz="3200" b="1" spc="-5" dirty="0">
                <a:latin typeface="Calibri"/>
                <a:cs typeface="Calibri"/>
              </a:rPr>
              <a:t>(peritonsillar abscess) </a:t>
            </a:r>
            <a:r>
              <a:rPr sz="3200" dirty="0">
                <a:latin typeface="Calibri"/>
                <a:cs typeface="Calibri"/>
              </a:rPr>
              <a:t>– a </a:t>
            </a:r>
            <a:r>
              <a:rPr sz="3200" spc="-5" dirty="0">
                <a:latin typeface="Calibri"/>
                <a:cs typeface="Calibri"/>
              </a:rPr>
              <a:t>build-up of </a:t>
            </a:r>
            <a:r>
              <a:rPr sz="3200" dirty="0">
                <a:latin typeface="Calibri"/>
                <a:cs typeface="Calibri"/>
              </a:rPr>
              <a:t>pus </a:t>
            </a:r>
            <a:r>
              <a:rPr sz="3200" spc="-5" dirty="0">
                <a:latin typeface="Calibri"/>
                <a:cs typeface="Calibri"/>
              </a:rPr>
              <a:t>between </a:t>
            </a:r>
            <a:r>
              <a:rPr sz="3200" dirty="0">
                <a:latin typeface="Calibri"/>
                <a:cs typeface="Calibri"/>
              </a:rPr>
              <a:t>one </a:t>
            </a:r>
            <a:r>
              <a:rPr sz="3200" spc="-5" dirty="0">
                <a:latin typeface="Calibri"/>
                <a:cs typeface="Calibri"/>
              </a:rPr>
              <a:t>of </a:t>
            </a:r>
            <a:r>
              <a:rPr lang="en-US" sz="3200" spc="-10" dirty="0" smtClean="0">
                <a:latin typeface="Calibri"/>
                <a:cs typeface="Calibri"/>
              </a:rPr>
              <a:t>the</a:t>
            </a:r>
            <a:r>
              <a:rPr sz="3200" spc="-10" dirty="0" smtClean="0">
                <a:latin typeface="Calibri"/>
                <a:cs typeface="Calibri"/>
              </a:rPr>
              <a:t>  </a:t>
            </a:r>
            <a:r>
              <a:rPr sz="3200" spc="-5" dirty="0">
                <a:latin typeface="Calibri"/>
                <a:cs typeface="Calibri"/>
              </a:rPr>
              <a:t>tonsils </a:t>
            </a:r>
            <a:r>
              <a:rPr sz="3200" dirty="0">
                <a:latin typeface="Calibri"/>
                <a:cs typeface="Calibri"/>
              </a:rPr>
              <a:t>and the </a:t>
            </a:r>
            <a:r>
              <a:rPr sz="3200" spc="-10" dirty="0">
                <a:latin typeface="Calibri"/>
                <a:cs typeface="Calibri"/>
              </a:rPr>
              <a:t>wall </a:t>
            </a:r>
            <a:r>
              <a:rPr sz="3200" spc="-5" dirty="0">
                <a:latin typeface="Calibri"/>
                <a:cs typeface="Calibri"/>
              </a:rPr>
              <a:t>of </a:t>
            </a:r>
            <a:r>
              <a:rPr lang="en-US" sz="3200" spc="-5" dirty="0" smtClean="0">
                <a:latin typeface="Calibri"/>
                <a:cs typeface="Calibri"/>
              </a:rPr>
              <a:t>the</a:t>
            </a:r>
            <a:r>
              <a:rPr sz="3200" spc="-5" dirty="0" smtClean="0">
                <a:latin typeface="Calibri"/>
                <a:cs typeface="Calibri"/>
              </a:rPr>
              <a:t> </a:t>
            </a:r>
            <a:r>
              <a:rPr sz="3200" spc="-10" dirty="0">
                <a:latin typeface="Calibri"/>
                <a:cs typeface="Calibri"/>
              </a:rPr>
              <a:t>throat </a:t>
            </a:r>
            <a:r>
              <a:rPr sz="3200" spc="-5" dirty="0">
                <a:latin typeface="Calibri"/>
                <a:cs typeface="Calibri"/>
              </a:rPr>
              <a:t>(as complication of </a:t>
            </a:r>
            <a:r>
              <a:rPr sz="3200" spc="-5" dirty="0" err="1" smtClean="0">
                <a:latin typeface="Calibri"/>
                <a:cs typeface="Calibri"/>
              </a:rPr>
              <a:t>tonsilitis</a:t>
            </a:r>
            <a:r>
              <a:rPr sz="3200" spc="-5" dirty="0" smtClean="0">
                <a:latin typeface="Calibri"/>
                <a:cs typeface="Calibri"/>
              </a:rPr>
              <a:t>)</a:t>
            </a:r>
            <a:endParaRPr sz="3200" dirty="0">
              <a:latin typeface="Calibri"/>
              <a:cs typeface="Calibri"/>
            </a:endParaRPr>
          </a:p>
          <a:p>
            <a:pPr marL="355600" indent="-342900">
              <a:buFont typeface="Arial"/>
              <a:buChar char="•"/>
              <a:tabLst>
                <a:tab pos="354965" algn="l"/>
                <a:tab pos="355600" algn="l"/>
              </a:tabLst>
            </a:pPr>
            <a:r>
              <a:rPr sz="3200" b="1" dirty="0" smtClean="0">
                <a:latin typeface="Calibri"/>
                <a:cs typeface="Calibri"/>
              </a:rPr>
              <a:t>spinal </a:t>
            </a:r>
            <a:r>
              <a:rPr sz="3200" b="1" spc="-10" dirty="0">
                <a:latin typeface="Calibri"/>
                <a:cs typeface="Calibri"/>
              </a:rPr>
              <a:t>cord </a:t>
            </a:r>
            <a:r>
              <a:rPr sz="3200" b="1" spc="-5" dirty="0">
                <a:latin typeface="Calibri"/>
                <a:cs typeface="Calibri"/>
              </a:rPr>
              <a:t>abscess </a:t>
            </a:r>
            <a:r>
              <a:rPr sz="3200" dirty="0">
                <a:latin typeface="Calibri"/>
                <a:cs typeface="Calibri"/>
              </a:rPr>
              <a:t>– a </a:t>
            </a:r>
            <a:r>
              <a:rPr sz="3200" spc="-5" dirty="0">
                <a:latin typeface="Calibri"/>
                <a:cs typeface="Calibri"/>
              </a:rPr>
              <a:t>build-up of </a:t>
            </a:r>
            <a:r>
              <a:rPr sz="3200" dirty="0">
                <a:latin typeface="Calibri"/>
                <a:cs typeface="Calibri"/>
              </a:rPr>
              <a:t>pus </a:t>
            </a:r>
            <a:r>
              <a:rPr sz="3200" spc="-10" dirty="0">
                <a:latin typeface="Calibri"/>
                <a:cs typeface="Calibri"/>
              </a:rPr>
              <a:t>around </a:t>
            </a:r>
            <a:r>
              <a:rPr sz="3200" dirty="0">
                <a:latin typeface="Calibri"/>
                <a:cs typeface="Calibri"/>
              </a:rPr>
              <a:t>the </a:t>
            </a:r>
            <a:r>
              <a:rPr sz="3200" spc="-5" dirty="0">
                <a:latin typeface="Calibri"/>
                <a:cs typeface="Calibri"/>
              </a:rPr>
              <a:t>spinal</a:t>
            </a:r>
            <a:r>
              <a:rPr sz="3200" spc="-50" dirty="0">
                <a:latin typeface="Calibri"/>
                <a:cs typeface="Calibri"/>
              </a:rPr>
              <a:t> </a:t>
            </a:r>
            <a:r>
              <a:rPr sz="3200" spc="-10" dirty="0">
                <a:latin typeface="Calibri"/>
                <a:cs typeface="Calibri"/>
              </a:rPr>
              <a:t>cord</a:t>
            </a:r>
            <a:endParaRPr sz="3200" dirty="0">
              <a:latin typeface="Calibri"/>
              <a:cs typeface="Calibri"/>
            </a:endParaRPr>
          </a:p>
        </p:txBody>
      </p:sp>
    </p:spTree>
    <p:extLst>
      <p:ext uri="{BB962C8B-B14F-4D97-AF65-F5344CB8AC3E}">
        <p14:creationId xmlns:p14="http://schemas.microsoft.com/office/powerpoint/2010/main" val="1290329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323" y="413765"/>
            <a:ext cx="10579100" cy="6140142"/>
          </a:xfrm>
          <a:prstGeom prst="rect">
            <a:avLst/>
          </a:prstGeom>
        </p:spPr>
        <p:txBody>
          <a:bodyPr vert="horz" wrap="square" lIns="0" tIns="12700" rIns="0" bIns="0" rtlCol="0">
            <a:spAutoFit/>
          </a:bodyPr>
          <a:lstStyle/>
          <a:p>
            <a:pPr marL="12700" algn="just">
              <a:spcBef>
                <a:spcPts val="100"/>
              </a:spcBef>
              <a:tabLst>
                <a:tab pos="355600" algn="l"/>
              </a:tabLst>
            </a:pPr>
            <a:r>
              <a:rPr sz="3200" b="1" u="sng" spc="-5" dirty="0">
                <a:latin typeface="Calibri"/>
                <a:cs typeface="Calibri"/>
              </a:rPr>
              <a:t>Causes </a:t>
            </a:r>
            <a:r>
              <a:rPr sz="3200" b="1" u="sng" dirty="0">
                <a:latin typeface="Calibri"/>
                <a:cs typeface="Calibri"/>
              </a:rPr>
              <a:t>of</a:t>
            </a:r>
            <a:r>
              <a:rPr sz="3200" b="1" u="sng" spc="-25" dirty="0">
                <a:latin typeface="Calibri"/>
                <a:cs typeface="Calibri"/>
              </a:rPr>
              <a:t> </a:t>
            </a:r>
            <a:r>
              <a:rPr sz="3200" b="1" u="sng" spc="-5" dirty="0" smtClean="0">
                <a:latin typeface="Calibri"/>
                <a:cs typeface="Calibri"/>
              </a:rPr>
              <a:t>abscesses</a:t>
            </a:r>
            <a:endParaRPr lang="en-US" sz="3200" b="1" u="sng" spc="-5" dirty="0" smtClean="0">
              <a:latin typeface="Calibri"/>
              <a:cs typeface="Calibri"/>
            </a:endParaRPr>
          </a:p>
          <a:p>
            <a:pPr marL="12700" algn="just">
              <a:spcBef>
                <a:spcPts val="100"/>
              </a:spcBef>
              <a:tabLst>
                <a:tab pos="355600" algn="l"/>
              </a:tabLst>
            </a:pPr>
            <a:endParaRPr sz="3200" dirty="0">
              <a:latin typeface="Calibri"/>
              <a:cs typeface="Calibri"/>
            </a:endParaRPr>
          </a:p>
          <a:p>
            <a:pPr marL="355600" marR="827405" indent="-342900" algn="just">
              <a:spcBef>
                <a:spcPts val="415"/>
              </a:spcBef>
              <a:buFont typeface="Arial"/>
              <a:buChar char="•"/>
              <a:tabLst>
                <a:tab pos="355600" algn="l"/>
              </a:tabLst>
            </a:pPr>
            <a:r>
              <a:rPr sz="3200" b="1" spc="-5" dirty="0">
                <a:latin typeface="Calibri"/>
                <a:cs typeface="Calibri"/>
              </a:rPr>
              <a:t>Most abscesses </a:t>
            </a:r>
            <a:r>
              <a:rPr sz="3200" b="1" spc="-10" dirty="0">
                <a:latin typeface="Calibri"/>
                <a:cs typeface="Calibri"/>
              </a:rPr>
              <a:t>are </a:t>
            </a:r>
            <a:r>
              <a:rPr sz="3200" b="1" spc="-5" dirty="0">
                <a:latin typeface="Calibri"/>
                <a:cs typeface="Calibri"/>
              </a:rPr>
              <a:t>caused by </a:t>
            </a:r>
            <a:r>
              <a:rPr sz="3200" b="1" dirty="0">
                <a:latin typeface="Calibri"/>
                <a:cs typeface="Calibri"/>
              </a:rPr>
              <a:t>a </a:t>
            </a:r>
            <a:r>
              <a:rPr sz="3200" b="1" spc="-5" dirty="0">
                <a:latin typeface="Calibri"/>
                <a:cs typeface="Calibri"/>
              </a:rPr>
              <a:t>bacterial </a:t>
            </a:r>
            <a:r>
              <a:rPr sz="3200" b="1" spc="-10" dirty="0">
                <a:latin typeface="Calibri"/>
                <a:cs typeface="Calibri"/>
              </a:rPr>
              <a:t>infection, parasites, </a:t>
            </a:r>
            <a:r>
              <a:rPr sz="3200" b="1" dirty="0">
                <a:latin typeface="Calibri"/>
                <a:cs typeface="Calibri"/>
              </a:rPr>
              <a:t>or </a:t>
            </a:r>
            <a:r>
              <a:rPr sz="3200" b="1" spc="-10" dirty="0">
                <a:latin typeface="Calibri"/>
                <a:cs typeface="Calibri"/>
              </a:rPr>
              <a:t>foreign  substances, </a:t>
            </a:r>
            <a:r>
              <a:rPr sz="3200" b="1" dirty="0">
                <a:latin typeface="Calibri"/>
                <a:cs typeface="Calibri"/>
              </a:rPr>
              <a:t>but </a:t>
            </a:r>
            <a:r>
              <a:rPr sz="3200" b="1" spc="-5" dirty="0">
                <a:latin typeface="Calibri"/>
                <a:cs typeface="Calibri"/>
              </a:rPr>
              <a:t>bacteria </a:t>
            </a:r>
            <a:r>
              <a:rPr sz="3200" b="1" dirty="0">
                <a:latin typeface="Calibri"/>
                <a:cs typeface="Calibri"/>
              </a:rPr>
              <a:t>is </a:t>
            </a:r>
            <a:r>
              <a:rPr sz="3200" b="1" spc="-10" dirty="0">
                <a:latin typeface="Calibri"/>
                <a:cs typeface="Calibri"/>
              </a:rPr>
              <a:t>most </a:t>
            </a:r>
            <a:r>
              <a:rPr sz="3200" b="1" spc="-5" dirty="0">
                <a:latin typeface="Calibri"/>
                <a:cs typeface="Calibri"/>
              </a:rPr>
              <a:t>common</a:t>
            </a:r>
            <a:r>
              <a:rPr sz="3200" b="1" spc="-100" dirty="0">
                <a:latin typeface="Calibri"/>
                <a:cs typeface="Calibri"/>
              </a:rPr>
              <a:t> </a:t>
            </a:r>
            <a:r>
              <a:rPr sz="3200" b="1" spc="-5" dirty="0">
                <a:latin typeface="Calibri"/>
                <a:cs typeface="Calibri"/>
              </a:rPr>
              <a:t>cause.</a:t>
            </a:r>
            <a:endParaRPr sz="3200" dirty="0">
              <a:latin typeface="Calibri"/>
              <a:cs typeface="Calibri"/>
            </a:endParaRPr>
          </a:p>
          <a:p>
            <a:pPr marL="355600" marR="396875" indent="-342900" algn="just">
              <a:spcBef>
                <a:spcPts val="445"/>
              </a:spcBef>
              <a:buFont typeface="Arial"/>
              <a:buChar char="•"/>
              <a:tabLst>
                <a:tab pos="355600" algn="l"/>
              </a:tabLst>
            </a:pPr>
            <a:r>
              <a:rPr sz="3200" dirty="0">
                <a:latin typeface="Calibri"/>
                <a:cs typeface="Calibri"/>
              </a:rPr>
              <a:t>When </a:t>
            </a:r>
            <a:r>
              <a:rPr sz="3200" spc="-10" dirty="0">
                <a:latin typeface="Calibri"/>
                <a:cs typeface="Calibri"/>
              </a:rPr>
              <a:t>bacteria </a:t>
            </a:r>
            <a:r>
              <a:rPr sz="3200" spc="-10" dirty="0" smtClean="0">
                <a:latin typeface="Calibri"/>
                <a:cs typeface="Calibri"/>
              </a:rPr>
              <a:t>ente</a:t>
            </a:r>
            <a:r>
              <a:rPr lang="en-US" sz="3200" spc="-10" dirty="0" smtClean="0">
                <a:latin typeface="Calibri"/>
                <a:cs typeface="Calibri"/>
              </a:rPr>
              <a:t>r the</a:t>
            </a:r>
            <a:r>
              <a:rPr sz="3200" spc="-10" dirty="0" smtClean="0">
                <a:latin typeface="Calibri"/>
                <a:cs typeface="Calibri"/>
              </a:rPr>
              <a:t> </a:t>
            </a:r>
            <a:r>
              <a:rPr sz="3200" spc="-30" dirty="0">
                <a:latin typeface="Calibri"/>
                <a:cs typeface="Calibri"/>
              </a:rPr>
              <a:t>body, </a:t>
            </a:r>
            <a:r>
              <a:rPr lang="en-US" sz="3200" spc="-10" dirty="0" smtClean="0">
                <a:latin typeface="Calibri"/>
                <a:cs typeface="Calibri"/>
              </a:rPr>
              <a:t>the</a:t>
            </a:r>
            <a:r>
              <a:rPr sz="3200" spc="-10" dirty="0" smtClean="0">
                <a:latin typeface="Calibri"/>
                <a:cs typeface="Calibri"/>
              </a:rPr>
              <a:t> </a:t>
            </a:r>
            <a:r>
              <a:rPr sz="3200" spc="-5" dirty="0">
                <a:latin typeface="Calibri"/>
                <a:cs typeface="Calibri"/>
              </a:rPr>
              <a:t>immune </a:t>
            </a:r>
            <a:r>
              <a:rPr sz="3200" spc="-20" dirty="0">
                <a:latin typeface="Calibri"/>
                <a:cs typeface="Calibri"/>
              </a:rPr>
              <a:t>system </a:t>
            </a:r>
            <a:r>
              <a:rPr sz="3200" spc="-5" dirty="0">
                <a:latin typeface="Calibri"/>
                <a:cs typeface="Calibri"/>
              </a:rPr>
              <a:t>sends </a:t>
            </a:r>
            <a:r>
              <a:rPr sz="3200" spc="-10" dirty="0">
                <a:latin typeface="Calibri"/>
                <a:cs typeface="Calibri"/>
              </a:rPr>
              <a:t>infection-fighting  white </a:t>
            </a:r>
            <a:r>
              <a:rPr sz="3200" spc="-5" dirty="0">
                <a:latin typeface="Calibri"/>
                <a:cs typeface="Calibri"/>
              </a:rPr>
              <a:t>blood cells </a:t>
            </a:r>
            <a:r>
              <a:rPr sz="3200" spc="-10" dirty="0">
                <a:latin typeface="Calibri"/>
                <a:cs typeface="Calibri"/>
              </a:rPr>
              <a:t>to </a:t>
            </a:r>
            <a:r>
              <a:rPr sz="3200" dirty="0">
                <a:latin typeface="Calibri"/>
                <a:cs typeface="Calibri"/>
              </a:rPr>
              <a:t>the </a:t>
            </a:r>
            <a:r>
              <a:rPr sz="3200" spc="-15" dirty="0">
                <a:latin typeface="Calibri"/>
                <a:cs typeface="Calibri"/>
              </a:rPr>
              <a:t>affected</a:t>
            </a:r>
            <a:r>
              <a:rPr sz="3200" spc="95" dirty="0">
                <a:latin typeface="Calibri"/>
                <a:cs typeface="Calibri"/>
              </a:rPr>
              <a:t> </a:t>
            </a:r>
            <a:r>
              <a:rPr sz="3200" spc="-10" dirty="0">
                <a:latin typeface="Calibri"/>
                <a:cs typeface="Calibri"/>
              </a:rPr>
              <a:t>area.</a:t>
            </a:r>
            <a:endParaRPr sz="3200" dirty="0">
              <a:latin typeface="Calibri"/>
              <a:cs typeface="Calibri"/>
            </a:endParaRPr>
          </a:p>
          <a:p>
            <a:pPr marL="355600" marR="219710" indent="-342900" algn="just">
              <a:spcBef>
                <a:spcPts val="434"/>
              </a:spcBef>
              <a:buFont typeface="Arial"/>
              <a:buChar char="•"/>
              <a:tabLst>
                <a:tab pos="355600" algn="l"/>
              </a:tabLst>
            </a:pPr>
            <a:r>
              <a:rPr sz="3200" dirty="0">
                <a:latin typeface="Calibri"/>
                <a:cs typeface="Calibri"/>
              </a:rPr>
              <a:t>As the </a:t>
            </a:r>
            <a:r>
              <a:rPr sz="3200" spc="-10" dirty="0">
                <a:latin typeface="Calibri"/>
                <a:cs typeface="Calibri"/>
              </a:rPr>
              <a:t>white </a:t>
            </a:r>
            <a:r>
              <a:rPr sz="3200" spc="-5" dirty="0">
                <a:latin typeface="Calibri"/>
                <a:cs typeface="Calibri"/>
              </a:rPr>
              <a:t>blood cells </a:t>
            </a:r>
            <a:r>
              <a:rPr sz="3200" spc="-15" dirty="0">
                <a:latin typeface="Calibri"/>
                <a:cs typeface="Calibri"/>
              </a:rPr>
              <a:t>attack </a:t>
            </a:r>
            <a:r>
              <a:rPr sz="3200" dirty="0">
                <a:latin typeface="Calibri"/>
                <a:cs typeface="Calibri"/>
              </a:rPr>
              <a:t>the </a:t>
            </a:r>
            <a:r>
              <a:rPr sz="3200" spc="-10" dirty="0">
                <a:latin typeface="Calibri"/>
                <a:cs typeface="Calibri"/>
              </a:rPr>
              <a:t>bacteria, </a:t>
            </a:r>
            <a:r>
              <a:rPr sz="3200" spc="-5" dirty="0">
                <a:latin typeface="Calibri"/>
                <a:cs typeface="Calibri"/>
              </a:rPr>
              <a:t>some nearby </a:t>
            </a:r>
            <a:r>
              <a:rPr sz="3200" spc="-5" dirty="0" smtClean="0">
                <a:latin typeface="Calibri"/>
                <a:cs typeface="Calibri"/>
              </a:rPr>
              <a:t>tissue</a:t>
            </a:r>
            <a:r>
              <a:rPr lang="en-US" sz="3200" spc="-5" dirty="0" smtClean="0">
                <a:latin typeface="Calibri"/>
                <a:cs typeface="Calibri"/>
              </a:rPr>
              <a:t>s</a:t>
            </a:r>
            <a:r>
              <a:rPr sz="3200" spc="-5" dirty="0" smtClean="0">
                <a:latin typeface="Calibri"/>
                <a:cs typeface="Calibri"/>
              </a:rPr>
              <a:t> die</a:t>
            </a:r>
            <a:r>
              <a:rPr lang="en-US" sz="3200" spc="-5" dirty="0" smtClean="0">
                <a:latin typeface="Calibri"/>
                <a:cs typeface="Calibri"/>
              </a:rPr>
              <a:t>,</a:t>
            </a:r>
            <a:r>
              <a:rPr sz="3200" spc="-5" dirty="0" smtClean="0">
                <a:latin typeface="Calibri"/>
                <a:cs typeface="Calibri"/>
              </a:rPr>
              <a:t> </a:t>
            </a:r>
            <a:r>
              <a:rPr sz="3200" spc="-10" dirty="0">
                <a:latin typeface="Calibri"/>
                <a:cs typeface="Calibri"/>
              </a:rPr>
              <a:t>creating </a:t>
            </a:r>
            <a:r>
              <a:rPr sz="3200" dirty="0">
                <a:latin typeface="Calibri"/>
                <a:cs typeface="Calibri"/>
              </a:rPr>
              <a:t>a  </a:t>
            </a:r>
            <a:r>
              <a:rPr lang="en-US" sz="3200" spc="-5" dirty="0" smtClean="0">
                <a:latin typeface="Calibri"/>
                <a:cs typeface="Calibri"/>
              </a:rPr>
              <a:t>space</a:t>
            </a:r>
            <a:r>
              <a:rPr sz="3200" spc="-5" dirty="0" smtClean="0">
                <a:latin typeface="Calibri"/>
                <a:cs typeface="Calibri"/>
              </a:rPr>
              <a:t> </a:t>
            </a:r>
            <a:r>
              <a:rPr sz="3200" spc="-5" dirty="0">
                <a:latin typeface="Calibri"/>
                <a:cs typeface="Calibri"/>
              </a:rPr>
              <a:t>which </a:t>
            </a:r>
            <a:r>
              <a:rPr sz="3200" dirty="0">
                <a:latin typeface="Calibri"/>
                <a:cs typeface="Calibri"/>
              </a:rPr>
              <a:t>then </a:t>
            </a:r>
            <a:r>
              <a:rPr sz="3200" spc="-5" dirty="0">
                <a:latin typeface="Calibri"/>
                <a:cs typeface="Calibri"/>
              </a:rPr>
              <a:t>fills with pus </a:t>
            </a:r>
            <a:r>
              <a:rPr sz="3200" spc="-10" dirty="0">
                <a:latin typeface="Calibri"/>
                <a:cs typeface="Calibri"/>
              </a:rPr>
              <a:t>to </a:t>
            </a:r>
            <a:r>
              <a:rPr sz="3200" spc="-15" dirty="0">
                <a:latin typeface="Calibri"/>
                <a:cs typeface="Calibri"/>
              </a:rPr>
              <a:t>form </a:t>
            </a:r>
            <a:r>
              <a:rPr sz="3200" dirty="0">
                <a:latin typeface="Calibri"/>
                <a:cs typeface="Calibri"/>
              </a:rPr>
              <a:t>an </a:t>
            </a:r>
            <a:r>
              <a:rPr sz="3200" spc="-5" dirty="0">
                <a:latin typeface="Calibri"/>
                <a:cs typeface="Calibri"/>
              </a:rPr>
              <a:t>abscess. The pus </a:t>
            </a:r>
            <a:r>
              <a:rPr sz="3200" spc="-10" dirty="0">
                <a:latin typeface="Calibri"/>
                <a:cs typeface="Calibri"/>
              </a:rPr>
              <a:t>contains </a:t>
            </a:r>
            <a:r>
              <a:rPr sz="3200" dirty="0">
                <a:latin typeface="Calibri"/>
                <a:cs typeface="Calibri"/>
              </a:rPr>
              <a:t>a </a:t>
            </a:r>
            <a:r>
              <a:rPr sz="3200" spc="-5" dirty="0">
                <a:latin typeface="Calibri"/>
                <a:cs typeface="Calibri"/>
              </a:rPr>
              <a:t>mixture of  dead tissue, </a:t>
            </a:r>
            <a:r>
              <a:rPr sz="3200" spc="-10" dirty="0">
                <a:latin typeface="Calibri"/>
                <a:cs typeface="Calibri"/>
              </a:rPr>
              <a:t>white </a:t>
            </a:r>
            <a:r>
              <a:rPr sz="3200" spc="-5" dirty="0">
                <a:latin typeface="Calibri"/>
                <a:cs typeface="Calibri"/>
              </a:rPr>
              <a:t>blood cells </a:t>
            </a:r>
            <a:r>
              <a:rPr sz="3200" dirty="0">
                <a:latin typeface="Calibri"/>
                <a:cs typeface="Calibri"/>
              </a:rPr>
              <a:t>and</a:t>
            </a:r>
            <a:r>
              <a:rPr sz="3200" spc="90" dirty="0">
                <a:latin typeface="Calibri"/>
                <a:cs typeface="Calibri"/>
              </a:rPr>
              <a:t> </a:t>
            </a:r>
            <a:r>
              <a:rPr sz="3200" spc="-5" dirty="0">
                <a:latin typeface="Calibri"/>
                <a:cs typeface="Calibri"/>
              </a:rPr>
              <a:t>bacteria</a:t>
            </a:r>
            <a:r>
              <a:rPr sz="3200" spc="-5" dirty="0" smtClean="0">
                <a:latin typeface="Calibri"/>
                <a:cs typeface="Calibri"/>
              </a:rPr>
              <a:t>.</a:t>
            </a:r>
            <a:endParaRPr lang="en-US" sz="3200" spc="-5" dirty="0" smtClean="0">
              <a:latin typeface="Calibri"/>
              <a:cs typeface="Calibri"/>
            </a:endParaRPr>
          </a:p>
          <a:p>
            <a:pPr marL="355600" marR="219710" indent="-342900" algn="just">
              <a:spcBef>
                <a:spcPts val="434"/>
              </a:spcBef>
              <a:buFont typeface="Arial"/>
              <a:buChar char="•"/>
              <a:tabLst>
                <a:tab pos="355600" algn="l"/>
              </a:tabLst>
            </a:pPr>
            <a:endParaRPr sz="3200" dirty="0">
              <a:latin typeface="Calibri"/>
              <a:cs typeface="Calibri"/>
            </a:endParaRPr>
          </a:p>
        </p:txBody>
      </p:sp>
    </p:spTree>
    <p:extLst>
      <p:ext uri="{BB962C8B-B14F-4D97-AF65-F5344CB8AC3E}">
        <p14:creationId xmlns:p14="http://schemas.microsoft.com/office/powerpoint/2010/main" val="38865897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11197590" cy="4652010"/>
          </a:xfrm>
        </p:spPr>
        <p:txBody>
          <a:bodyPr>
            <a:noAutofit/>
          </a:bodyPr>
          <a:lstStyle/>
          <a:p>
            <a:pPr marL="355600" marR="95885" indent="-342900" algn="just">
              <a:lnSpc>
                <a:spcPct val="120000"/>
              </a:lnSpc>
              <a:spcBef>
                <a:spcPts val="415"/>
              </a:spcBef>
              <a:buFont typeface="Arial"/>
              <a:buChar char="•"/>
              <a:tabLst>
                <a:tab pos="355600" algn="l"/>
              </a:tabLst>
            </a:pPr>
            <a:r>
              <a:rPr lang="en-US" sz="3200" b="1" u="heavy" dirty="0">
                <a:uFill>
                  <a:solidFill>
                    <a:srgbClr val="000000"/>
                  </a:solidFill>
                </a:uFill>
                <a:cs typeface="Calibri"/>
              </a:rPr>
              <a:t>Internal abscesses</a:t>
            </a:r>
            <a:r>
              <a:rPr lang="en-US" sz="3200" b="1" dirty="0">
                <a:cs typeface="Calibri"/>
              </a:rPr>
              <a:t> </a:t>
            </a:r>
            <a:r>
              <a:rPr lang="en-US" sz="3200" dirty="0">
                <a:cs typeface="Calibri"/>
              </a:rPr>
              <a:t>often develop as a complication of an existing condition, such  as an infection elsewhere in your body. </a:t>
            </a:r>
            <a:r>
              <a:rPr lang="en-US" sz="3200" dirty="0" smtClean="0">
                <a:cs typeface="Calibri"/>
              </a:rPr>
              <a:t>For </a:t>
            </a:r>
            <a:r>
              <a:rPr lang="en-US" sz="3200" dirty="0">
                <a:cs typeface="Calibri"/>
              </a:rPr>
              <a:t>example, if the appendix bursts as a  result of </a:t>
            </a:r>
            <a:r>
              <a:rPr lang="en-US" sz="3200" u="heavy" dirty="0">
                <a:uFill>
                  <a:solidFill>
                    <a:srgbClr val="000000"/>
                  </a:solidFill>
                </a:uFill>
                <a:cs typeface="Calibri"/>
              </a:rPr>
              <a:t>appendicitis,</a:t>
            </a:r>
            <a:r>
              <a:rPr lang="en-US" sz="3200" dirty="0">
                <a:cs typeface="Calibri"/>
              </a:rPr>
              <a:t> bacteria can spread inside the abdomen and cause an abscess to form.</a:t>
            </a:r>
          </a:p>
          <a:p>
            <a:pPr marL="355600" marR="250825" indent="-342900" algn="just">
              <a:lnSpc>
                <a:spcPct val="120000"/>
              </a:lnSpc>
              <a:spcBef>
                <a:spcPts val="430"/>
              </a:spcBef>
              <a:buFont typeface="Arial"/>
              <a:buChar char="•"/>
              <a:tabLst>
                <a:tab pos="355600" algn="l"/>
              </a:tabLst>
            </a:pPr>
            <a:r>
              <a:rPr lang="en-US" sz="3200" dirty="0">
                <a:cs typeface="Calibri"/>
              </a:rPr>
              <a:t>The most </a:t>
            </a:r>
            <a:r>
              <a:rPr lang="en-US" sz="3200" b="1" u="heavy" dirty="0">
                <a:uFill>
                  <a:solidFill>
                    <a:srgbClr val="000000"/>
                  </a:solidFill>
                </a:uFill>
                <a:cs typeface="Calibri"/>
              </a:rPr>
              <a:t>common bacterial organism responsible</a:t>
            </a:r>
            <a:r>
              <a:rPr lang="en-US" sz="3200" b="1" dirty="0">
                <a:cs typeface="Calibri"/>
              </a:rPr>
              <a:t> </a:t>
            </a:r>
            <a:r>
              <a:rPr lang="en-US" sz="3200" dirty="0">
                <a:cs typeface="Calibri"/>
              </a:rPr>
              <a:t>for the development of skin  abscesses is </a:t>
            </a:r>
            <a:r>
              <a:rPr lang="en-US" sz="3200" i="1" dirty="0">
                <a:cs typeface="Calibri"/>
              </a:rPr>
              <a:t>Staphylococcus </a:t>
            </a:r>
            <a:r>
              <a:rPr lang="en-US" sz="3200" i="1" dirty="0" err="1" smtClean="0">
                <a:cs typeface="Calibri"/>
              </a:rPr>
              <a:t>aureus</a:t>
            </a:r>
            <a:endParaRPr lang="en-US" sz="3200" dirty="0"/>
          </a:p>
          <a:p>
            <a:pPr marL="355600" marR="250825" indent="-342900" algn="just">
              <a:lnSpc>
                <a:spcPct val="120000"/>
              </a:lnSpc>
              <a:spcBef>
                <a:spcPts val="430"/>
              </a:spcBef>
              <a:buFont typeface="Arial"/>
              <a:buChar char="•"/>
              <a:tabLst>
                <a:tab pos="355600" algn="l"/>
              </a:tabLst>
            </a:pPr>
            <a:r>
              <a:rPr lang="en-US" sz="3200" dirty="0" smtClean="0">
                <a:cs typeface="Calibri"/>
              </a:rPr>
              <a:t>With </a:t>
            </a:r>
            <a:r>
              <a:rPr lang="en-US" sz="3200" dirty="0">
                <a:cs typeface="Calibri"/>
              </a:rPr>
              <a:t>the emergence of methicillin-resistant </a:t>
            </a:r>
            <a:r>
              <a:rPr lang="en-US" sz="3200" i="1" dirty="0">
                <a:cs typeface="Calibri"/>
              </a:rPr>
              <a:t>Staphylococcus </a:t>
            </a:r>
            <a:r>
              <a:rPr lang="en-US" sz="3200" i="1" dirty="0" err="1">
                <a:cs typeface="Calibri"/>
              </a:rPr>
              <a:t>aureus</a:t>
            </a:r>
            <a:r>
              <a:rPr lang="en-US" sz="3200" i="1" dirty="0">
                <a:cs typeface="Calibri"/>
              </a:rPr>
              <a:t> </a:t>
            </a:r>
            <a:r>
              <a:rPr lang="en-US" sz="3200" dirty="0">
                <a:cs typeface="Calibri"/>
              </a:rPr>
              <a:t>(MRSA), health care providers must now consider this organism as the possible cause when a skin abscess is encountered.</a:t>
            </a:r>
          </a:p>
        </p:txBody>
      </p:sp>
    </p:spTree>
    <p:extLst>
      <p:ext uri="{BB962C8B-B14F-4D97-AF65-F5344CB8AC3E}">
        <p14:creationId xmlns:p14="http://schemas.microsoft.com/office/powerpoint/2010/main" val="2686669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52400"/>
            <a:ext cx="11658600" cy="6670416"/>
          </a:xfrm>
          <a:prstGeom prst="rect">
            <a:avLst/>
          </a:prstGeom>
        </p:spPr>
        <p:txBody>
          <a:bodyPr vert="horz" wrap="square" lIns="0" tIns="12065" rIns="0" bIns="0" rtlCol="0">
            <a:spAutoFit/>
          </a:bodyPr>
          <a:lstStyle/>
          <a:p>
            <a:pPr marL="12700">
              <a:spcBef>
                <a:spcPts val="95"/>
              </a:spcBef>
              <a:tabLst>
                <a:tab pos="354965" algn="l"/>
                <a:tab pos="355600" algn="l"/>
              </a:tabLst>
            </a:pPr>
            <a:r>
              <a:rPr sz="3200" b="1" u="sng" spc="-15" dirty="0">
                <a:latin typeface="Calibri"/>
                <a:cs typeface="Calibri"/>
              </a:rPr>
              <a:t>Pathophysiology</a:t>
            </a:r>
            <a:r>
              <a:rPr sz="3200" b="1" u="sng" spc="-15" dirty="0" smtClean="0">
                <a:latin typeface="Calibri"/>
                <a:cs typeface="Calibri"/>
              </a:rPr>
              <a:t>:</a:t>
            </a:r>
            <a:endParaRPr sz="3200" u="sng" dirty="0">
              <a:latin typeface="Calibri"/>
              <a:cs typeface="Calibri"/>
            </a:endParaRPr>
          </a:p>
          <a:p>
            <a:pPr marL="355600" marR="276860" indent="-342900">
              <a:spcBef>
                <a:spcPts val="525"/>
              </a:spcBef>
              <a:buFont typeface="Arial"/>
              <a:buChar char="•"/>
              <a:tabLst>
                <a:tab pos="354965" algn="l"/>
                <a:tab pos="355600" algn="l"/>
              </a:tabLst>
            </a:pPr>
            <a:r>
              <a:rPr lang="en-US" sz="3200" spc="-10" dirty="0" smtClean="0">
                <a:latin typeface="Calibri"/>
                <a:cs typeface="Calibri"/>
              </a:rPr>
              <a:t>Upon entry of t</a:t>
            </a:r>
            <a:r>
              <a:rPr sz="3200" spc="-10" dirty="0" smtClean="0">
                <a:latin typeface="Calibri"/>
                <a:cs typeface="Calibri"/>
              </a:rPr>
              <a:t>he </a:t>
            </a:r>
            <a:r>
              <a:rPr sz="3200" spc="-10" dirty="0">
                <a:latin typeface="Calibri"/>
                <a:cs typeface="Calibri"/>
              </a:rPr>
              <a:t>organisms </a:t>
            </a:r>
            <a:r>
              <a:rPr sz="3200" dirty="0">
                <a:latin typeface="Calibri"/>
                <a:cs typeface="Calibri"/>
              </a:rPr>
              <a:t>or </a:t>
            </a:r>
            <a:r>
              <a:rPr sz="3200" spc="-15" dirty="0">
                <a:latin typeface="Calibri"/>
                <a:cs typeface="Calibri"/>
              </a:rPr>
              <a:t>foreign </a:t>
            </a:r>
            <a:r>
              <a:rPr sz="3200" spc="-10" dirty="0" smtClean="0">
                <a:latin typeface="Calibri"/>
                <a:cs typeface="Calibri"/>
              </a:rPr>
              <a:t>materials</a:t>
            </a:r>
            <a:r>
              <a:rPr lang="en-US" sz="3200" spc="-10" dirty="0" smtClean="0">
                <a:latin typeface="Calibri"/>
                <a:cs typeface="Calibri"/>
              </a:rPr>
              <a:t>, </a:t>
            </a:r>
            <a:r>
              <a:rPr lang="en-US" sz="3200" i="1" spc="-15" dirty="0">
                <a:cs typeface="Calibri"/>
              </a:rPr>
              <a:t>Staphylococcus </a:t>
            </a:r>
            <a:r>
              <a:rPr lang="en-US" sz="3200" i="1" spc="-5" dirty="0" err="1" smtClean="0">
                <a:cs typeface="Calibri"/>
              </a:rPr>
              <a:t>aureus</a:t>
            </a:r>
            <a:r>
              <a:rPr lang="en-US" sz="3200" i="1" spc="-5" dirty="0" smtClean="0">
                <a:cs typeface="Calibri"/>
              </a:rPr>
              <a:t> for example</a:t>
            </a:r>
            <a:r>
              <a:rPr sz="3200" spc="-10" dirty="0" smtClean="0">
                <a:latin typeface="Calibri"/>
                <a:cs typeface="Calibri"/>
              </a:rPr>
              <a:t> </a:t>
            </a:r>
            <a:r>
              <a:rPr sz="3200" u="heavy" spc="-5" dirty="0" smtClean="0">
                <a:uFill>
                  <a:solidFill>
                    <a:srgbClr val="000000"/>
                  </a:solidFill>
                </a:uFill>
                <a:latin typeface="Calibri"/>
                <a:cs typeface="Calibri"/>
              </a:rPr>
              <a:t>kill</a:t>
            </a:r>
            <a:r>
              <a:rPr lang="en-US" sz="3200" u="heavy" spc="-5" dirty="0" smtClean="0">
                <a:uFill>
                  <a:solidFill>
                    <a:srgbClr val="000000"/>
                  </a:solidFill>
                </a:uFill>
                <a:latin typeface="Calibri"/>
                <a:cs typeface="Calibri"/>
              </a:rPr>
              <a:t>s</a:t>
            </a:r>
            <a:r>
              <a:rPr sz="3200" u="heavy" spc="-5" dirty="0" smtClean="0">
                <a:uFill>
                  <a:solidFill>
                    <a:srgbClr val="000000"/>
                  </a:solidFill>
                </a:uFill>
                <a:latin typeface="Calibri"/>
                <a:cs typeface="Calibri"/>
              </a:rPr>
              <a:t> </a:t>
            </a:r>
            <a:r>
              <a:rPr sz="3200" u="heavy" spc="-5" dirty="0">
                <a:uFill>
                  <a:solidFill>
                    <a:srgbClr val="000000"/>
                  </a:solidFill>
                </a:uFill>
                <a:latin typeface="Calibri"/>
                <a:cs typeface="Calibri"/>
              </a:rPr>
              <a:t>the </a:t>
            </a:r>
            <a:r>
              <a:rPr sz="3200" u="heavy" spc="-10" dirty="0">
                <a:uFill>
                  <a:solidFill>
                    <a:srgbClr val="000000"/>
                  </a:solidFill>
                </a:uFill>
                <a:latin typeface="Calibri"/>
                <a:cs typeface="Calibri"/>
              </a:rPr>
              <a:t>local </a:t>
            </a:r>
            <a:r>
              <a:rPr sz="3200" u="heavy" spc="-5" dirty="0">
                <a:uFill>
                  <a:solidFill>
                    <a:srgbClr val="000000"/>
                  </a:solidFill>
                </a:uFill>
                <a:latin typeface="Calibri"/>
                <a:cs typeface="Calibri"/>
              </a:rPr>
              <a:t>cells</a:t>
            </a:r>
            <a:r>
              <a:rPr sz="3200" spc="-5" dirty="0">
                <a:latin typeface="Calibri"/>
                <a:cs typeface="Calibri"/>
              </a:rPr>
              <a:t>, resulting in  the </a:t>
            </a:r>
            <a:r>
              <a:rPr sz="3200" u="heavy" spc="-10" dirty="0">
                <a:uFill>
                  <a:solidFill>
                    <a:srgbClr val="000000"/>
                  </a:solidFill>
                </a:uFill>
                <a:latin typeface="Calibri"/>
                <a:cs typeface="Calibri"/>
              </a:rPr>
              <a:t>release </a:t>
            </a:r>
            <a:r>
              <a:rPr sz="3200" u="heavy" spc="-5" dirty="0">
                <a:uFill>
                  <a:solidFill>
                    <a:srgbClr val="000000"/>
                  </a:solidFill>
                </a:uFill>
                <a:latin typeface="Calibri"/>
                <a:cs typeface="Calibri"/>
              </a:rPr>
              <a:t>of cytokines</a:t>
            </a:r>
            <a:r>
              <a:rPr sz="3200" spc="-5" dirty="0">
                <a:latin typeface="Calibri"/>
                <a:cs typeface="Calibri"/>
              </a:rPr>
              <a:t>. </a:t>
            </a:r>
            <a:endParaRPr lang="en-US" sz="3200" spc="-5" dirty="0" smtClean="0">
              <a:latin typeface="Calibri"/>
              <a:cs typeface="Calibri"/>
            </a:endParaRPr>
          </a:p>
          <a:p>
            <a:pPr marL="355600" marR="276860" indent="-342900">
              <a:spcBef>
                <a:spcPts val="525"/>
              </a:spcBef>
              <a:buFont typeface="Arial"/>
              <a:buChar char="•"/>
              <a:tabLst>
                <a:tab pos="354965" algn="l"/>
                <a:tab pos="355600" algn="l"/>
              </a:tabLst>
            </a:pPr>
            <a:r>
              <a:rPr sz="3200" spc="-10" dirty="0" smtClean="0">
                <a:latin typeface="Calibri"/>
                <a:cs typeface="Calibri"/>
              </a:rPr>
              <a:t>The </a:t>
            </a:r>
            <a:r>
              <a:rPr sz="3200" spc="-10" dirty="0">
                <a:latin typeface="Calibri"/>
                <a:cs typeface="Calibri"/>
              </a:rPr>
              <a:t>cytokines </a:t>
            </a:r>
            <a:r>
              <a:rPr sz="3200" u="heavy" spc="-5" dirty="0">
                <a:uFill>
                  <a:solidFill>
                    <a:srgbClr val="000000"/>
                  </a:solidFill>
                </a:uFill>
                <a:latin typeface="Calibri"/>
                <a:cs typeface="Calibri"/>
              </a:rPr>
              <a:t>trigger an </a:t>
            </a:r>
            <a:r>
              <a:rPr sz="3200" u="heavy" spc="-10" dirty="0">
                <a:uFill>
                  <a:solidFill>
                    <a:srgbClr val="000000"/>
                  </a:solidFill>
                </a:uFill>
                <a:latin typeface="Calibri"/>
                <a:cs typeface="Calibri"/>
              </a:rPr>
              <a:t>inflammatory  </a:t>
            </a:r>
            <a:r>
              <a:rPr sz="3200" u="heavy" spc="-5" dirty="0">
                <a:uFill>
                  <a:solidFill>
                    <a:srgbClr val="000000"/>
                  </a:solidFill>
                </a:uFill>
                <a:latin typeface="Calibri"/>
                <a:cs typeface="Calibri"/>
              </a:rPr>
              <a:t>response,</a:t>
            </a:r>
            <a:r>
              <a:rPr sz="3200" spc="-5" dirty="0">
                <a:latin typeface="Calibri"/>
                <a:cs typeface="Calibri"/>
              </a:rPr>
              <a:t> which </a:t>
            </a:r>
            <a:r>
              <a:rPr sz="3200" spc="-20" dirty="0">
                <a:latin typeface="Calibri"/>
                <a:cs typeface="Calibri"/>
              </a:rPr>
              <a:t>draws </a:t>
            </a:r>
            <a:r>
              <a:rPr sz="3200" u="heavy" spc="-15" dirty="0">
                <a:uFill>
                  <a:solidFill>
                    <a:srgbClr val="000000"/>
                  </a:solidFill>
                </a:uFill>
                <a:latin typeface="Calibri"/>
                <a:cs typeface="Calibri"/>
              </a:rPr>
              <a:t>large numbers </a:t>
            </a:r>
            <a:r>
              <a:rPr sz="3200" u="heavy" spc="-5" dirty="0">
                <a:uFill>
                  <a:solidFill>
                    <a:srgbClr val="000000"/>
                  </a:solidFill>
                </a:uFill>
                <a:latin typeface="Calibri"/>
                <a:cs typeface="Calibri"/>
              </a:rPr>
              <a:t>of </a:t>
            </a:r>
            <a:r>
              <a:rPr sz="3200" u="heavy" spc="-10" dirty="0">
                <a:uFill>
                  <a:solidFill>
                    <a:srgbClr val="000000"/>
                  </a:solidFill>
                </a:uFill>
                <a:latin typeface="Calibri"/>
                <a:cs typeface="Calibri"/>
              </a:rPr>
              <a:t>white </a:t>
            </a:r>
            <a:r>
              <a:rPr sz="3200" u="heavy" spc="-5" dirty="0">
                <a:uFill>
                  <a:solidFill>
                    <a:srgbClr val="000000"/>
                  </a:solidFill>
                </a:uFill>
                <a:latin typeface="Calibri"/>
                <a:cs typeface="Calibri"/>
              </a:rPr>
              <a:t>blood cells</a:t>
            </a:r>
            <a:r>
              <a:rPr sz="3200" spc="-5" dirty="0">
                <a:latin typeface="Calibri"/>
                <a:cs typeface="Calibri"/>
              </a:rPr>
              <a:t> </a:t>
            </a:r>
            <a:r>
              <a:rPr sz="3200" spc="-20" dirty="0">
                <a:latin typeface="Calibri"/>
                <a:cs typeface="Calibri"/>
              </a:rPr>
              <a:t>to </a:t>
            </a:r>
            <a:r>
              <a:rPr sz="3200" spc="-5" dirty="0">
                <a:latin typeface="Calibri"/>
                <a:cs typeface="Calibri"/>
              </a:rPr>
              <a:t>the  </a:t>
            </a:r>
            <a:r>
              <a:rPr sz="3200" spc="-10" dirty="0">
                <a:latin typeface="Calibri"/>
                <a:cs typeface="Calibri"/>
              </a:rPr>
              <a:t>area </a:t>
            </a:r>
            <a:r>
              <a:rPr sz="3200" spc="-5" dirty="0">
                <a:latin typeface="Calibri"/>
                <a:cs typeface="Calibri"/>
              </a:rPr>
              <a:t>and </a:t>
            </a:r>
            <a:r>
              <a:rPr sz="3200" u="heavy" spc="-5" dirty="0">
                <a:uFill>
                  <a:solidFill>
                    <a:srgbClr val="000000"/>
                  </a:solidFill>
                </a:uFill>
                <a:latin typeface="Calibri"/>
                <a:cs typeface="Calibri"/>
              </a:rPr>
              <a:t>increases the regional blood</a:t>
            </a:r>
            <a:r>
              <a:rPr sz="3200" u="heavy" spc="-25" dirty="0">
                <a:uFill>
                  <a:solidFill>
                    <a:srgbClr val="000000"/>
                  </a:solidFill>
                </a:uFill>
                <a:latin typeface="Calibri"/>
                <a:cs typeface="Calibri"/>
              </a:rPr>
              <a:t> </a:t>
            </a:r>
            <a:r>
              <a:rPr sz="3200" u="heavy" spc="-35" dirty="0">
                <a:uFill>
                  <a:solidFill>
                    <a:srgbClr val="000000"/>
                  </a:solidFill>
                </a:uFill>
                <a:latin typeface="Calibri"/>
                <a:cs typeface="Calibri"/>
              </a:rPr>
              <a:t>flow.</a:t>
            </a:r>
            <a:endParaRPr sz="3200" dirty="0">
              <a:latin typeface="Calibri"/>
              <a:cs typeface="Calibri"/>
            </a:endParaRPr>
          </a:p>
          <a:p>
            <a:pPr marL="355600" marR="5080" indent="-342900">
              <a:spcBef>
                <a:spcPts val="535"/>
              </a:spcBef>
              <a:buFont typeface="Arial"/>
              <a:buChar char="•"/>
              <a:tabLst>
                <a:tab pos="354965" algn="l"/>
                <a:tab pos="355600" algn="l"/>
              </a:tabLst>
            </a:pPr>
            <a:r>
              <a:rPr sz="3200" b="1" u="heavy" spc="-10" dirty="0" smtClean="0">
                <a:uFill>
                  <a:solidFill>
                    <a:srgbClr val="000000"/>
                  </a:solidFill>
                </a:uFill>
                <a:latin typeface="Calibri"/>
                <a:cs typeface="Calibri"/>
              </a:rPr>
              <a:t>The </a:t>
            </a:r>
            <a:r>
              <a:rPr sz="3200" b="1" u="heavy" spc="-10" dirty="0">
                <a:uFill>
                  <a:solidFill>
                    <a:srgbClr val="000000"/>
                  </a:solidFill>
                </a:uFill>
                <a:latin typeface="Calibri"/>
                <a:cs typeface="Calibri"/>
              </a:rPr>
              <a:t>final </a:t>
            </a:r>
            <a:r>
              <a:rPr sz="3200" b="1" u="heavy" spc="-15" dirty="0">
                <a:uFill>
                  <a:solidFill>
                    <a:srgbClr val="000000"/>
                  </a:solidFill>
                </a:uFill>
                <a:latin typeface="Calibri"/>
                <a:cs typeface="Calibri"/>
              </a:rPr>
              <a:t>structure </a:t>
            </a:r>
            <a:r>
              <a:rPr sz="3200" b="1" u="heavy" spc="-5" dirty="0">
                <a:uFill>
                  <a:solidFill>
                    <a:srgbClr val="000000"/>
                  </a:solidFill>
                </a:uFill>
                <a:latin typeface="Calibri"/>
                <a:cs typeface="Calibri"/>
              </a:rPr>
              <a:t>of </a:t>
            </a:r>
            <a:r>
              <a:rPr sz="3200" b="1" u="heavy" spc="-10" dirty="0">
                <a:uFill>
                  <a:solidFill>
                    <a:srgbClr val="000000"/>
                  </a:solidFill>
                </a:uFill>
                <a:latin typeface="Calibri"/>
                <a:cs typeface="Calibri"/>
              </a:rPr>
              <a:t>the </a:t>
            </a:r>
            <a:r>
              <a:rPr sz="3200" b="1" u="heavy" spc="-5" dirty="0">
                <a:uFill>
                  <a:solidFill>
                    <a:srgbClr val="000000"/>
                  </a:solidFill>
                </a:uFill>
                <a:latin typeface="Calibri"/>
                <a:cs typeface="Calibri"/>
              </a:rPr>
              <a:t>abscess</a:t>
            </a:r>
            <a:r>
              <a:rPr sz="3200" b="1" spc="-5" dirty="0">
                <a:latin typeface="Calibri"/>
                <a:cs typeface="Calibri"/>
              </a:rPr>
              <a:t> </a:t>
            </a:r>
            <a:r>
              <a:rPr sz="3200" spc="-5" dirty="0">
                <a:latin typeface="Calibri"/>
                <a:cs typeface="Calibri"/>
              </a:rPr>
              <a:t>is an </a:t>
            </a:r>
            <a:r>
              <a:rPr sz="3200" b="1" spc="-5" dirty="0">
                <a:latin typeface="Calibri"/>
                <a:cs typeface="Calibri"/>
              </a:rPr>
              <a:t>abscess </a:t>
            </a:r>
            <a:r>
              <a:rPr sz="3200" b="1" spc="-10" dirty="0">
                <a:latin typeface="Calibri"/>
                <a:cs typeface="Calibri"/>
              </a:rPr>
              <a:t>wall, </a:t>
            </a:r>
            <a:r>
              <a:rPr sz="3200" b="1" spc="-5" dirty="0">
                <a:latin typeface="Calibri"/>
                <a:cs typeface="Calibri"/>
              </a:rPr>
              <a:t>or </a:t>
            </a:r>
            <a:r>
              <a:rPr sz="3200" b="1" spc="-10" dirty="0">
                <a:latin typeface="Calibri"/>
                <a:cs typeface="Calibri"/>
              </a:rPr>
              <a:t>capsule</a:t>
            </a:r>
            <a:r>
              <a:rPr sz="3200" spc="-10" dirty="0">
                <a:latin typeface="Calibri"/>
                <a:cs typeface="Calibri"/>
              </a:rPr>
              <a:t>,  that </a:t>
            </a:r>
            <a:r>
              <a:rPr sz="3200" spc="-5" dirty="0">
                <a:latin typeface="Calibri"/>
                <a:cs typeface="Calibri"/>
              </a:rPr>
              <a:t>is </a:t>
            </a:r>
            <a:r>
              <a:rPr sz="3200" spc="-15" dirty="0">
                <a:latin typeface="Calibri"/>
                <a:cs typeface="Calibri"/>
              </a:rPr>
              <a:t>formed </a:t>
            </a:r>
            <a:r>
              <a:rPr sz="3200" spc="-10" dirty="0">
                <a:latin typeface="Calibri"/>
                <a:cs typeface="Calibri"/>
              </a:rPr>
              <a:t>by </a:t>
            </a:r>
            <a:r>
              <a:rPr sz="3200" spc="-5" dirty="0">
                <a:latin typeface="Calibri"/>
                <a:cs typeface="Calibri"/>
              </a:rPr>
              <a:t>the adjacent </a:t>
            </a:r>
            <a:r>
              <a:rPr sz="3200" spc="-10" dirty="0">
                <a:latin typeface="Calibri"/>
                <a:cs typeface="Calibri"/>
              </a:rPr>
              <a:t>healthy </a:t>
            </a:r>
            <a:r>
              <a:rPr sz="3200" spc="-5" dirty="0">
                <a:latin typeface="Calibri"/>
                <a:cs typeface="Calibri"/>
              </a:rPr>
              <a:t>cells in an </a:t>
            </a:r>
            <a:r>
              <a:rPr sz="3200" spc="-20" dirty="0">
                <a:latin typeface="Calibri"/>
                <a:cs typeface="Calibri"/>
              </a:rPr>
              <a:t>attempt to </a:t>
            </a:r>
            <a:r>
              <a:rPr sz="3200" spc="-25" dirty="0">
                <a:latin typeface="Calibri"/>
                <a:cs typeface="Calibri"/>
              </a:rPr>
              <a:t>keep  </a:t>
            </a:r>
            <a:r>
              <a:rPr sz="3200" spc="-5" dirty="0">
                <a:latin typeface="Calibri"/>
                <a:cs typeface="Calibri"/>
              </a:rPr>
              <a:t>the </a:t>
            </a:r>
            <a:r>
              <a:rPr sz="3200" spc="-10" dirty="0">
                <a:latin typeface="Calibri"/>
                <a:cs typeface="Calibri"/>
              </a:rPr>
              <a:t>pus </a:t>
            </a:r>
            <a:r>
              <a:rPr sz="3200" spc="-15" dirty="0">
                <a:latin typeface="Calibri"/>
                <a:cs typeface="Calibri"/>
              </a:rPr>
              <a:t>from infecting </a:t>
            </a:r>
            <a:r>
              <a:rPr sz="3200" spc="-5" dirty="0">
                <a:latin typeface="Calibri"/>
                <a:cs typeface="Calibri"/>
              </a:rPr>
              <a:t>neighboring </a:t>
            </a:r>
            <a:r>
              <a:rPr sz="3200" spc="-10" dirty="0">
                <a:latin typeface="Calibri"/>
                <a:cs typeface="Calibri"/>
              </a:rPr>
              <a:t>structures. </a:t>
            </a:r>
            <a:endParaRPr lang="en-US" sz="3200" spc="-10" dirty="0" smtClean="0">
              <a:latin typeface="Calibri"/>
              <a:cs typeface="Calibri"/>
            </a:endParaRPr>
          </a:p>
          <a:p>
            <a:pPr marL="355600" marR="5080" indent="-342900">
              <a:spcBef>
                <a:spcPts val="535"/>
              </a:spcBef>
              <a:buFont typeface="Arial"/>
              <a:buChar char="•"/>
              <a:tabLst>
                <a:tab pos="354965" algn="l"/>
                <a:tab pos="355600" algn="l"/>
              </a:tabLst>
            </a:pPr>
            <a:r>
              <a:rPr sz="3200" spc="-40" dirty="0" smtClean="0">
                <a:latin typeface="Calibri"/>
                <a:cs typeface="Calibri"/>
              </a:rPr>
              <a:t>However</a:t>
            </a:r>
            <a:r>
              <a:rPr sz="3200" spc="-40" dirty="0">
                <a:latin typeface="Calibri"/>
                <a:cs typeface="Calibri"/>
              </a:rPr>
              <a:t>, </a:t>
            </a:r>
            <a:r>
              <a:rPr sz="3200" spc="-10" dirty="0">
                <a:latin typeface="Calibri"/>
                <a:cs typeface="Calibri"/>
              </a:rPr>
              <a:t>such  encapsulation tends </a:t>
            </a:r>
            <a:r>
              <a:rPr sz="3200" spc="-20" dirty="0">
                <a:latin typeface="Calibri"/>
                <a:cs typeface="Calibri"/>
              </a:rPr>
              <a:t>to </a:t>
            </a:r>
            <a:r>
              <a:rPr sz="3200" spc="-15" dirty="0">
                <a:latin typeface="Calibri"/>
                <a:cs typeface="Calibri"/>
              </a:rPr>
              <a:t>prevent </a:t>
            </a:r>
            <a:r>
              <a:rPr sz="3200" spc="-5" dirty="0">
                <a:latin typeface="Calibri"/>
                <a:cs typeface="Calibri"/>
              </a:rPr>
              <a:t>immune cells </a:t>
            </a:r>
            <a:r>
              <a:rPr sz="3200" spc="-15" dirty="0">
                <a:latin typeface="Calibri"/>
                <a:cs typeface="Calibri"/>
              </a:rPr>
              <a:t>from attacking  </a:t>
            </a:r>
            <a:r>
              <a:rPr sz="3200" spc="-10" dirty="0">
                <a:latin typeface="Calibri"/>
                <a:cs typeface="Calibri"/>
              </a:rPr>
              <a:t>bacteria </a:t>
            </a:r>
            <a:r>
              <a:rPr sz="3200" spc="-5" dirty="0">
                <a:latin typeface="Calibri"/>
                <a:cs typeface="Calibri"/>
              </a:rPr>
              <a:t>in the </a:t>
            </a:r>
            <a:r>
              <a:rPr sz="3200" spc="-10" dirty="0">
                <a:latin typeface="Calibri"/>
                <a:cs typeface="Calibri"/>
              </a:rPr>
              <a:t>pus, </a:t>
            </a:r>
            <a:r>
              <a:rPr sz="3200" dirty="0">
                <a:latin typeface="Calibri"/>
                <a:cs typeface="Calibri"/>
              </a:rPr>
              <a:t>or </a:t>
            </a:r>
            <a:r>
              <a:rPr sz="3200" spc="-15" dirty="0">
                <a:latin typeface="Calibri"/>
                <a:cs typeface="Calibri"/>
              </a:rPr>
              <a:t>from </a:t>
            </a:r>
            <a:r>
              <a:rPr sz="3200" spc="-5" dirty="0">
                <a:latin typeface="Calibri"/>
                <a:cs typeface="Calibri"/>
              </a:rPr>
              <a:t>reaching the </a:t>
            </a:r>
            <a:r>
              <a:rPr sz="3200" spc="-10" dirty="0">
                <a:latin typeface="Calibri"/>
                <a:cs typeface="Calibri"/>
              </a:rPr>
              <a:t>causative organism </a:t>
            </a:r>
            <a:r>
              <a:rPr sz="3200" dirty="0">
                <a:latin typeface="Calibri"/>
                <a:cs typeface="Calibri"/>
              </a:rPr>
              <a:t>or  </a:t>
            </a:r>
            <a:r>
              <a:rPr sz="3200" spc="-15" dirty="0">
                <a:latin typeface="Calibri"/>
                <a:cs typeface="Calibri"/>
              </a:rPr>
              <a:t>foreign</a:t>
            </a:r>
            <a:r>
              <a:rPr sz="3200" spc="-5" dirty="0">
                <a:latin typeface="Calibri"/>
                <a:cs typeface="Calibri"/>
              </a:rPr>
              <a:t> object.</a:t>
            </a:r>
            <a:endParaRPr sz="3200" dirty="0">
              <a:latin typeface="Calibri"/>
              <a:cs typeface="Calibri"/>
            </a:endParaRPr>
          </a:p>
        </p:txBody>
      </p:sp>
    </p:spTree>
    <p:extLst>
      <p:ext uri="{BB962C8B-B14F-4D97-AF65-F5344CB8AC3E}">
        <p14:creationId xmlns:p14="http://schemas.microsoft.com/office/powerpoint/2010/main" val="2824137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8323" y="252644"/>
            <a:ext cx="10579100" cy="5895203"/>
          </a:xfrm>
          <a:prstGeom prst="rect">
            <a:avLst/>
          </a:prstGeom>
        </p:spPr>
        <p:txBody>
          <a:bodyPr vert="horz" wrap="square" lIns="0" tIns="110489" rIns="0" bIns="0" rtlCol="0">
            <a:spAutoFit/>
          </a:bodyPr>
          <a:lstStyle/>
          <a:p>
            <a:pPr marL="12700">
              <a:spcBef>
                <a:spcPts val="869"/>
              </a:spcBef>
              <a:tabLst>
                <a:tab pos="354965" algn="l"/>
                <a:tab pos="355600" algn="l"/>
              </a:tabLst>
            </a:pPr>
            <a:r>
              <a:rPr lang="en-US" sz="3200" b="1" spc="-15" dirty="0" smtClean="0">
                <a:latin typeface="Calibri"/>
                <a:cs typeface="Calibri"/>
              </a:rPr>
              <a:t>Signs and </a:t>
            </a:r>
            <a:r>
              <a:rPr sz="3200" b="1" spc="-15" dirty="0" smtClean="0">
                <a:latin typeface="Calibri"/>
                <a:cs typeface="Calibri"/>
              </a:rPr>
              <a:t>Symptoms</a:t>
            </a:r>
            <a:r>
              <a:rPr lang="en-US" sz="3200" b="1" spc="-15" dirty="0" smtClean="0">
                <a:latin typeface="Calibri"/>
                <a:cs typeface="Calibri"/>
              </a:rPr>
              <a:t> of skin abscesses:</a:t>
            </a:r>
          </a:p>
          <a:p>
            <a:pPr marL="355600" indent="-342900">
              <a:spcBef>
                <a:spcPts val="869"/>
              </a:spcBef>
              <a:buFont typeface="Arial"/>
              <a:buChar char="•"/>
              <a:tabLst>
                <a:tab pos="354965" algn="l"/>
                <a:tab pos="355600" algn="l"/>
              </a:tabLst>
            </a:pPr>
            <a:endParaRPr lang="en-US" sz="3200" b="1" spc="-15" dirty="0" smtClean="0">
              <a:latin typeface="Calibri"/>
              <a:cs typeface="Calibri"/>
            </a:endParaRPr>
          </a:p>
          <a:p>
            <a:pPr marL="355600" indent="-342900">
              <a:spcBef>
                <a:spcPts val="869"/>
              </a:spcBef>
              <a:buFont typeface="Arial"/>
              <a:buChar char="•"/>
              <a:tabLst>
                <a:tab pos="354965" algn="l"/>
                <a:tab pos="355600" algn="l"/>
              </a:tabLst>
            </a:pPr>
            <a:r>
              <a:rPr sz="3200" dirty="0" smtClean="0">
                <a:latin typeface="Calibri"/>
                <a:cs typeface="Calibri"/>
              </a:rPr>
              <a:t>A </a:t>
            </a:r>
            <a:r>
              <a:rPr sz="3200" spc="-5" dirty="0">
                <a:latin typeface="Calibri"/>
                <a:cs typeface="Calibri"/>
              </a:rPr>
              <a:t>skin </a:t>
            </a:r>
            <a:r>
              <a:rPr sz="3200" dirty="0">
                <a:latin typeface="Calibri"/>
                <a:cs typeface="Calibri"/>
              </a:rPr>
              <a:t>abscess </a:t>
            </a:r>
            <a:r>
              <a:rPr sz="3200" spc="-10" dirty="0">
                <a:latin typeface="Calibri"/>
                <a:cs typeface="Calibri"/>
              </a:rPr>
              <a:t>often appears </a:t>
            </a:r>
            <a:r>
              <a:rPr sz="3200" dirty="0">
                <a:latin typeface="Calibri"/>
                <a:cs typeface="Calibri"/>
              </a:rPr>
              <a:t>as a </a:t>
            </a:r>
            <a:r>
              <a:rPr sz="3200" b="1" spc="-5" dirty="0">
                <a:latin typeface="Calibri"/>
                <a:cs typeface="Calibri"/>
              </a:rPr>
              <a:t>swollen</a:t>
            </a:r>
            <a:r>
              <a:rPr sz="3200" spc="-5" dirty="0">
                <a:latin typeface="Calibri"/>
                <a:cs typeface="Calibri"/>
              </a:rPr>
              <a:t>,  </a:t>
            </a:r>
            <a:r>
              <a:rPr sz="3200" b="1" spc="-5" dirty="0">
                <a:latin typeface="Calibri"/>
                <a:cs typeface="Calibri"/>
              </a:rPr>
              <a:t>pus-filled </a:t>
            </a:r>
            <a:r>
              <a:rPr sz="3200" b="1" dirty="0">
                <a:latin typeface="Calibri"/>
                <a:cs typeface="Calibri"/>
              </a:rPr>
              <a:t>lump </a:t>
            </a:r>
            <a:r>
              <a:rPr sz="3200" b="1" spc="-5" dirty="0">
                <a:latin typeface="Calibri"/>
                <a:cs typeface="Calibri"/>
              </a:rPr>
              <a:t>under </a:t>
            </a:r>
            <a:r>
              <a:rPr sz="3200" b="1" dirty="0">
                <a:latin typeface="Calibri"/>
                <a:cs typeface="Calibri"/>
              </a:rPr>
              <a:t>the </a:t>
            </a:r>
            <a:r>
              <a:rPr sz="3200" b="1" spc="-10" dirty="0">
                <a:latin typeface="Calibri"/>
                <a:cs typeface="Calibri"/>
              </a:rPr>
              <a:t>surface </a:t>
            </a:r>
            <a:r>
              <a:rPr sz="3200" b="1" dirty="0">
                <a:latin typeface="Calibri"/>
                <a:cs typeface="Calibri"/>
              </a:rPr>
              <a:t>of </a:t>
            </a:r>
            <a:r>
              <a:rPr sz="3200" b="1" spc="5" dirty="0">
                <a:latin typeface="Calibri"/>
                <a:cs typeface="Calibri"/>
              </a:rPr>
              <a:t>the</a:t>
            </a:r>
            <a:r>
              <a:rPr sz="3200" b="1" spc="-90" dirty="0">
                <a:latin typeface="Calibri"/>
                <a:cs typeface="Calibri"/>
              </a:rPr>
              <a:t> </a:t>
            </a:r>
            <a:r>
              <a:rPr sz="3200" b="1" dirty="0">
                <a:latin typeface="Calibri"/>
                <a:cs typeface="Calibri"/>
              </a:rPr>
              <a:t>skin</a:t>
            </a:r>
            <a:r>
              <a:rPr sz="3200" b="1" dirty="0" smtClean="0">
                <a:latin typeface="Calibri"/>
                <a:cs typeface="Calibri"/>
              </a:rPr>
              <a:t>.</a:t>
            </a:r>
            <a:endParaRPr lang="en-US" sz="3200" b="1" dirty="0" smtClean="0">
              <a:latin typeface="Calibri"/>
              <a:cs typeface="Calibri"/>
            </a:endParaRPr>
          </a:p>
          <a:p>
            <a:pPr marL="355600" indent="-342900">
              <a:spcBef>
                <a:spcPts val="869"/>
              </a:spcBef>
              <a:buFont typeface="Arial"/>
              <a:buChar char="•"/>
              <a:tabLst>
                <a:tab pos="354965" algn="l"/>
                <a:tab pos="355600" algn="l"/>
              </a:tabLst>
            </a:pPr>
            <a:r>
              <a:rPr lang="en-US" sz="3200" b="1" dirty="0" smtClean="0">
                <a:latin typeface="Calibri"/>
                <a:cs typeface="Calibri"/>
              </a:rPr>
              <a:t>Body malaise</a:t>
            </a:r>
            <a:endParaRPr sz="3200" dirty="0">
              <a:latin typeface="Calibri"/>
              <a:cs typeface="Calibri"/>
            </a:endParaRPr>
          </a:p>
          <a:p>
            <a:pPr marL="355600" marR="185420" indent="-342900">
              <a:spcBef>
                <a:spcPts val="770"/>
              </a:spcBef>
              <a:buFont typeface="Arial"/>
              <a:buChar char="•"/>
              <a:tabLst>
                <a:tab pos="354965" algn="l"/>
                <a:tab pos="355600" algn="l"/>
              </a:tabLst>
            </a:pPr>
            <a:r>
              <a:rPr lang="en-US" sz="3200" u="heavy" spc="-5" dirty="0" smtClean="0">
                <a:uFill>
                  <a:solidFill>
                    <a:srgbClr val="000000"/>
                  </a:solidFill>
                </a:uFill>
                <a:latin typeface="Calibri"/>
                <a:cs typeface="Calibri"/>
              </a:rPr>
              <a:t>O</a:t>
            </a:r>
            <a:r>
              <a:rPr sz="3200" u="heavy" spc="-5" dirty="0" smtClean="0">
                <a:uFill>
                  <a:solidFill>
                    <a:srgbClr val="000000"/>
                  </a:solidFill>
                </a:uFill>
                <a:latin typeface="Calibri"/>
                <a:cs typeface="Calibri"/>
              </a:rPr>
              <a:t>ther </a:t>
            </a:r>
            <a:r>
              <a:rPr sz="3200" u="heavy" spc="-20" dirty="0">
                <a:uFill>
                  <a:solidFill>
                    <a:srgbClr val="000000"/>
                  </a:solidFill>
                </a:uFill>
                <a:latin typeface="Calibri"/>
                <a:cs typeface="Calibri"/>
              </a:rPr>
              <a:t>symptoms </a:t>
            </a:r>
            <a:r>
              <a:rPr sz="3200" u="heavy" dirty="0">
                <a:uFill>
                  <a:solidFill>
                    <a:srgbClr val="000000"/>
                  </a:solidFill>
                </a:uFill>
                <a:latin typeface="Calibri"/>
                <a:cs typeface="Calibri"/>
              </a:rPr>
              <a:t>of an  </a:t>
            </a:r>
            <a:r>
              <a:rPr sz="3200" u="heavy" spc="-15" dirty="0">
                <a:uFill>
                  <a:solidFill>
                    <a:srgbClr val="000000"/>
                  </a:solidFill>
                </a:uFill>
                <a:latin typeface="Calibri"/>
                <a:cs typeface="Calibri"/>
              </a:rPr>
              <a:t>infection</a:t>
            </a:r>
            <a:r>
              <a:rPr sz="3200" spc="-15" dirty="0">
                <a:latin typeface="Calibri"/>
                <a:cs typeface="Calibri"/>
              </a:rPr>
              <a:t>, </a:t>
            </a:r>
            <a:r>
              <a:rPr sz="3200" spc="-5" dirty="0">
                <a:latin typeface="Calibri"/>
                <a:cs typeface="Calibri"/>
              </a:rPr>
              <a:t>such </a:t>
            </a:r>
            <a:r>
              <a:rPr sz="3200" dirty="0">
                <a:latin typeface="Calibri"/>
                <a:cs typeface="Calibri"/>
              </a:rPr>
              <a:t>as a </a:t>
            </a:r>
            <a:r>
              <a:rPr sz="3200" b="1" spc="-20" dirty="0" smtClean="0">
                <a:latin typeface="Calibri"/>
                <a:cs typeface="Calibri"/>
              </a:rPr>
              <a:t>fever</a:t>
            </a:r>
            <a:r>
              <a:rPr lang="en-US" sz="3200" b="1" spc="-20" dirty="0" smtClean="0">
                <a:latin typeface="Calibri"/>
                <a:cs typeface="Calibri"/>
              </a:rPr>
              <a:t>, </a:t>
            </a:r>
          </a:p>
          <a:p>
            <a:pPr marL="355600" marR="185420" indent="-342900">
              <a:spcBef>
                <a:spcPts val="770"/>
              </a:spcBef>
              <a:buFont typeface="Arial"/>
              <a:buChar char="•"/>
              <a:tabLst>
                <a:tab pos="354965" algn="l"/>
                <a:tab pos="355600" algn="l"/>
              </a:tabLst>
            </a:pPr>
            <a:r>
              <a:rPr sz="3200" b="1" dirty="0" smtClean="0">
                <a:latin typeface="Calibri"/>
                <a:cs typeface="Calibri"/>
              </a:rPr>
              <a:t>chills</a:t>
            </a:r>
            <a:r>
              <a:rPr sz="3200" b="1" dirty="0">
                <a:latin typeface="Calibri"/>
                <a:cs typeface="Calibri"/>
              </a:rPr>
              <a:t>.</a:t>
            </a:r>
            <a:endParaRPr sz="3200" dirty="0">
              <a:latin typeface="Calibri"/>
              <a:cs typeface="Calibri"/>
            </a:endParaRPr>
          </a:p>
          <a:p>
            <a:pPr marL="355600" indent="-342900">
              <a:spcBef>
                <a:spcPts val="770"/>
              </a:spcBef>
              <a:buFont typeface="Arial"/>
              <a:buChar char="•"/>
              <a:tabLst>
                <a:tab pos="354965" algn="l"/>
                <a:tab pos="355600" algn="l"/>
              </a:tabLst>
            </a:pPr>
            <a:r>
              <a:rPr sz="3200" b="1" spc="-10" dirty="0">
                <a:latin typeface="Calibri"/>
                <a:cs typeface="Calibri"/>
              </a:rPr>
              <a:t>warmth </a:t>
            </a:r>
            <a:endParaRPr lang="en-US" sz="3200" b="1" dirty="0">
              <a:latin typeface="Calibri"/>
              <a:cs typeface="Calibri"/>
            </a:endParaRPr>
          </a:p>
          <a:p>
            <a:pPr marL="355600" indent="-342900">
              <a:spcBef>
                <a:spcPts val="770"/>
              </a:spcBef>
              <a:buFont typeface="Arial"/>
              <a:buChar char="•"/>
              <a:tabLst>
                <a:tab pos="354965" algn="l"/>
                <a:tab pos="355600" algn="l"/>
              </a:tabLst>
            </a:pPr>
            <a:r>
              <a:rPr sz="3200" b="1" spc="-10" dirty="0" smtClean="0">
                <a:latin typeface="Calibri"/>
                <a:cs typeface="Calibri"/>
              </a:rPr>
              <a:t>redness </a:t>
            </a:r>
            <a:r>
              <a:rPr lang="en-US" sz="3200" b="1" spc="-10" dirty="0" smtClean="0">
                <a:latin typeface="Calibri"/>
                <a:cs typeface="Calibri"/>
              </a:rPr>
              <a:t>(</a:t>
            </a:r>
            <a:r>
              <a:rPr sz="3200" dirty="0" smtClean="0">
                <a:latin typeface="Calibri"/>
                <a:cs typeface="Calibri"/>
              </a:rPr>
              <a:t>in </a:t>
            </a:r>
            <a:r>
              <a:rPr sz="3200" dirty="0">
                <a:latin typeface="Calibri"/>
                <a:cs typeface="Calibri"/>
              </a:rPr>
              <a:t>the </a:t>
            </a:r>
            <a:r>
              <a:rPr sz="3200" spc="-25" dirty="0">
                <a:latin typeface="Calibri"/>
                <a:cs typeface="Calibri"/>
              </a:rPr>
              <a:t>affected</a:t>
            </a:r>
            <a:r>
              <a:rPr sz="3200" spc="-75" dirty="0">
                <a:latin typeface="Calibri"/>
                <a:cs typeface="Calibri"/>
              </a:rPr>
              <a:t> </a:t>
            </a:r>
            <a:r>
              <a:rPr sz="3200" spc="-10" dirty="0" smtClean="0">
                <a:latin typeface="Calibri"/>
                <a:cs typeface="Calibri"/>
              </a:rPr>
              <a:t>area</a:t>
            </a:r>
            <a:r>
              <a:rPr lang="en-US" sz="3200" spc="-10" dirty="0" smtClean="0">
                <a:latin typeface="Calibri"/>
                <a:cs typeface="Calibri"/>
              </a:rPr>
              <a:t>)</a:t>
            </a:r>
            <a:endParaRPr sz="3200" dirty="0">
              <a:latin typeface="Calibri"/>
              <a:cs typeface="Calibri"/>
            </a:endParaRPr>
          </a:p>
          <a:p>
            <a:pPr marL="355600" indent="-342900">
              <a:spcBef>
                <a:spcPts val="770"/>
              </a:spcBef>
              <a:buFont typeface="Arial"/>
              <a:buChar char="•"/>
              <a:tabLst>
                <a:tab pos="354965" algn="l"/>
                <a:tab pos="355600" algn="l"/>
              </a:tabLst>
            </a:pPr>
            <a:r>
              <a:rPr sz="3200" u="heavy" dirty="0">
                <a:uFill>
                  <a:solidFill>
                    <a:srgbClr val="000000"/>
                  </a:solidFill>
                </a:uFill>
                <a:latin typeface="Calibri"/>
                <a:cs typeface="Calibri"/>
              </a:rPr>
              <a:t>A </a:t>
            </a:r>
            <a:r>
              <a:rPr sz="3200" u="heavy" spc="-5" dirty="0">
                <a:uFill>
                  <a:solidFill>
                    <a:srgbClr val="000000"/>
                  </a:solidFill>
                </a:uFill>
                <a:latin typeface="Calibri"/>
                <a:cs typeface="Calibri"/>
              </a:rPr>
              <a:t>boil </a:t>
            </a:r>
            <a:r>
              <a:rPr sz="3200" u="heavy" dirty="0">
                <a:uFill>
                  <a:solidFill>
                    <a:srgbClr val="000000"/>
                  </a:solidFill>
                </a:uFill>
                <a:latin typeface="Calibri"/>
                <a:cs typeface="Calibri"/>
              </a:rPr>
              <a:t>is a </a:t>
            </a:r>
            <a:r>
              <a:rPr sz="3200" u="heavy" spc="-10" dirty="0">
                <a:uFill>
                  <a:solidFill>
                    <a:srgbClr val="000000"/>
                  </a:solidFill>
                </a:uFill>
                <a:latin typeface="Calibri"/>
                <a:cs typeface="Calibri"/>
              </a:rPr>
              <a:t>common </a:t>
            </a:r>
            <a:r>
              <a:rPr sz="3200" u="heavy" spc="-20" dirty="0">
                <a:uFill>
                  <a:solidFill>
                    <a:srgbClr val="000000"/>
                  </a:solidFill>
                </a:uFill>
                <a:latin typeface="Calibri"/>
                <a:cs typeface="Calibri"/>
              </a:rPr>
              <a:t>example </a:t>
            </a:r>
            <a:r>
              <a:rPr sz="3200" u="heavy" dirty="0">
                <a:uFill>
                  <a:solidFill>
                    <a:srgbClr val="000000"/>
                  </a:solidFill>
                </a:uFill>
                <a:latin typeface="Calibri"/>
                <a:cs typeface="Calibri"/>
              </a:rPr>
              <a:t>of a </a:t>
            </a:r>
            <a:r>
              <a:rPr sz="3200" u="heavy" spc="-5" dirty="0">
                <a:uFill>
                  <a:solidFill>
                    <a:srgbClr val="000000"/>
                  </a:solidFill>
                </a:uFill>
                <a:latin typeface="Calibri"/>
                <a:cs typeface="Calibri"/>
              </a:rPr>
              <a:t>skin</a:t>
            </a:r>
            <a:r>
              <a:rPr sz="3200" u="heavy" spc="65" dirty="0">
                <a:uFill>
                  <a:solidFill>
                    <a:srgbClr val="000000"/>
                  </a:solidFill>
                </a:uFill>
                <a:latin typeface="Calibri"/>
                <a:cs typeface="Calibri"/>
              </a:rPr>
              <a:t> </a:t>
            </a:r>
            <a:r>
              <a:rPr sz="3200" u="heavy" spc="-5" dirty="0">
                <a:uFill>
                  <a:solidFill>
                    <a:srgbClr val="000000"/>
                  </a:solidFill>
                </a:uFill>
                <a:latin typeface="Calibri"/>
                <a:cs typeface="Calibri"/>
              </a:rPr>
              <a:t>abscess</a:t>
            </a:r>
            <a:r>
              <a:rPr sz="3200" spc="-5" dirty="0">
                <a:latin typeface="Calibri"/>
                <a:cs typeface="Calibri"/>
              </a:rPr>
              <a:t>.</a:t>
            </a:r>
            <a:endParaRPr sz="3200" dirty="0">
              <a:latin typeface="Calibri"/>
              <a:cs typeface="Calibri"/>
            </a:endParaRPr>
          </a:p>
        </p:txBody>
      </p:sp>
    </p:spTree>
    <p:extLst>
      <p:ext uri="{BB962C8B-B14F-4D97-AF65-F5344CB8AC3E}">
        <p14:creationId xmlns:p14="http://schemas.microsoft.com/office/powerpoint/2010/main" val="32395603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8320" y="312167"/>
            <a:ext cx="10712027" cy="5116785"/>
          </a:xfrm>
          <a:prstGeom prst="rect">
            <a:avLst/>
          </a:prstGeom>
        </p:spPr>
        <p:txBody>
          <a:bodyPr vert="horz" wrap="square" lIns="0" tIns="12700" rIns="0" bIns="0" rtlCol="0">
            <a:spAutoFit/>
          </a:bodyPr>
          <a:lstStyle/>
          <a:p>
            <a:pPr marL="12700">
              <a:spcBef>
                <a:spcPts val="100"/>
              </a:spcBef>
              <a:tabLst>
                <a:tab pos="354965" algn="l"/>
                <a:tab pos="355600" algn="l"/>
              </a:tabLst>
            </a:pPr>
            <a:r>
              <a:rPr sz="3200" b="1" spc="-5" dirty="0" smtClean="0">
                <a:latin typeface="Calibri"/>
                <a:cs typeface="Calibri"/>
              </a:rPr>
              <a:t>common </a:t>
            </a:r>
            <a:r>
              <a:rPr lang="en-US" sz="3200" b="1" spc="-5" dirty="0" smtClean="0">
                <a:latin typeface="Calibri"/>
                <a:cs typeface="Calibri"/>
              </a:rPr>
              <a:t>signs and </a:t>
            </a:r>
            <a:r>
              <a:rPr sz="3200" b="1" spc="-5" dirty="0" smtClean="0">
                <a:latin typeface="Calibri"/>
                <a:cs typeface="Calibri"/>
              </a:rPr>
              <a:t>Symptoms </a:t>
            </a:r>
            <a:r>
              <a:rPr sz="3200" b="1" dirty="0">
                <a:latin typeface="Calibri"/>
                <a:cs typeface="Calibri"/>
              </a:rPr>
              <a:t>of </a:t>
            </a:r>
            <a:r>
              <a:rPr sz="3200" b="1" spc="-10" dirty="0">
                <a:latin typeface="Calibri"/>
                <a:cs typeface="Calibri"/>
              </a:rPr>
              <a:t>internal</a:t>
            </a:r>
            <a:r>
              <a:rPr sz="3200" b="1" spc="-105" dirty="0">
                <a:latin typeface="Calibri"/>
                <a:cs typeface="Calibri"/>
              </a:rPr>
              <a:t> </a:t>
            </a:r>
            <a:r>
              <a:rPr sz="3200" b="1" dirty="0" smtClean="0">
                <a:latin typeface="Calibri"/>
                <a:cs typeface="Calibri"/>
              </a:rPr>
              <a:t>abscesses</a:t>
            </a:r>
            <a:endParaRPr lang="en-US" sz="3200" b="1" dirty="0" smtClean="0">
              <a:latin typeface="Calibri"/>
              <a:cs typeface="Calibri"/>
            </a:endParaRPr>
          </a:p>
          <a:p>
            <a:pPr marL="12700">
              <a:spcBef>
                <a:spcPts val="100"/>
              </a:spcBef>
              <a:tabLst>
                <a:tab pos="354965" algn="l"/>
                <a:tab pos="355600" algn="l"/>
              </a:tabLst>
            </a:pPr>
            <a:endParaRPr lang="en-US" sz="3200" dirty="0" smtClean="0">
              <a:latin typeface="Calibri"/>
              <a:cs typeface="Calibri"/>
            </a:endParaRPr>
          </a:p>
          <a:p>
            <a:pPr marL="12700">
              <a:spcBef>
                <a:spcPts val="100"/>
              </a:spcBef>
              <a:tabLst>
                <a:tab pos="354965" algn="l"/>
                <a:tab pos="355600" algn="l"/>
              </a:tabLst>
            </a:pPr>
            <a:endParaRPr sz="3200" dirty="0">
              <a:latin typeface="Calibri"/>
              <a:cs typeface="Calibri"/>
            </a:endParaRPr>
          </a:p>
          <a:p>
            <a:pPr marL="355600" marR="5080" indent="-342900">
              <a:spcBef>
                <a:spcPts val="430"/>
              </a:spcBef>
              <a:buFont typeface="Arial"/>
              <a:buChar char="•"/>
              <a:tabLst>
                <a:tab pos="354965" algn="l"/>
                <a:tab pos="355600" algn="l"/>
              </a:tabLst>
            </a:pPr>
            <a:r>
              <a:rPr sz="3200" spc="-5" dirty="0">
                <a:latin typeface="Calibri"/>
                <a:cs typeface="Calibri"/>
              </a:rPr>
              <a:t>The </a:t>
            </a:r>
            <a:r>
              <a:rPr lang="en-US" sz="3200" spc="-5" dirty="0" smtClean="0">
                <a:latin typeface="Calibri"/>
                <a:cs typeface="Calibri"/>
              </a:rPr>
              <a:t>signs and </a:t>
            </a:r>
            <a:r>
              <a:rPr sz="3200" spc="-10" dirty="0" smtClean="0">
                <a:latin typeface="Calibri"/>
                <a:cs typeface="Calibri"/>
              </a:rPr>
              <a:t>symptoms </a:t>
            </a:r>
            <a:r>
              <a:rPr sz="3200" spc="-5" dirty="0">
                <a:latin typeface="Calibri"/>
                <a:cs typeface="Calibri"/>
              </a:rPr>
              <a:t>of </a:t>
            </a:r>
            <a:r>
              <a:rPr sz="3200" dirty="0">
                <a:latin typeface="Calibri"/>
                <a:cs typeface="Calibri"/>
              </a:rPr>
              <a:t>an </a:t>
            </a:r>
            <a:r>
              <a:rPr sz="3200" spc="-10" dirty="0">
                <a:latin typeface="Calibri"/>
                <a:cs typeface="Calibri"/>
              </a:rPr>
              <a:t>internal </a:t>
            </a:r>
            <a:r>
              <a:rPr sz="3200" spc="-5" dirty="0">
                <a:latin typeface="Calibri"/>
                <a:cs typeface="Calibri"/>
              </a:rPr>
              <a:t>abscess </a:t>
            </a:r>
            <a:r>
              <a:rPr sz="3200" spc="-10" dirty="0">
                <a:latin typeface="Calibri"/>
                <a:cs typeface="Calibri"/>
              </a:rPr>
              <a:t>can </a:t>
            </a:r>
            <a:r>
              <a:rPr sz="3200" dirty="0">
                <a:latin typeface="Calibri"/>
                <a:cs typeface="Calibri"/>
              </a:rPr>
              <a:t>also </a:t>
            </a:r>
            <a:r>
              <a:rPr sz="3200" spc="-5" dirty="0">
                <a:latin typeface="Calibri"/>
                <a:cs typeface="Calibri"/>
              </a:rPr>
              <a:t>vary </a:t>
            </a:r>
            <a:r>
              <a:rPr sz="3200" b="1" spc="-5" dirty="0">
                <a:latin typeface="Calibri"/>
                <a:cs typeface="Calibri"/>
              </a:rPr>
              <a:t>depending </a:t>
            </a:r>
            <a:r>
              <a:rPr sz="3200" b="1" dirty="0">
                <a:latin typeface="Calibri"/>
                <a:cs typeface="Calibri"/>
              </a:rPr>
              <a:t>on </a:t>
            </a:r>
            <a:r>
              <a:rPr sz="3200" b="1" spc="-10" dirty="0">
                <a:latin typeface="Calibri"/>
                <a:cs typeface="Calibri"/>
              </a:rPr>
              <a:t>exactly where </a:t>
            </a:r>
            <a:r>
              <a:rPr sz="3200" b="1" dirty="0">
                <a:latin typeface="Calibri"/>
                <a:cs typeface="Calibri"/>
              </a:rPr>
              <a:t>in  the body the abscess </a:t>
            </a:r>
            <a:r>
              <a:rPr sz="3200" b="1" spc="-10" dirty="0">
                <a:latin typeface="Calibri"/>
                <a:cs typeface="Calibri"/>
              </a:rPr>
              <a:t>develops. </a:t>
            </a:r>
            <a:endParaRPr lang="en-US" sz="3200" b="1" spc="-10" dirty="0" smtClean="0">
              <a:latin typeface="Calibri"/>
              <a:cs typeface="Calibri"/>
            </a:endParaRPr>
          </a:p>
          <a:p>
            <a:pPr marL="355600" marR="5080" indent="-342900">
              <a:spcBef>
                <a:spcPts val="430"/>
              </a:spcBef>
              <a:buFont typeface="Arial"/>
              <a:buChar char="•"/>
              <a:tabLst>
                <a:tab pos="354965" algn="l"/>
                <a:tab pos="355600" algn="l"/>
              </a:tabLst>
            </a:pPr>
            <a:r>
              <a:rPr sz="3200" u="heavy" spc="-10" dirty="0" smtClean="0">
                <a:uFill>
                  <a:solidFill>
                    <a:srgbClr val="000000"/>
                  </a:solidFill>
                </a:uFill>
                <a:latin typeface="Calibri"/>
                <a:cs typeface="Calibri"/>
              </a:rPr>
              <a:t>For </a:t>
            </a:r>
            <a:r>
              <a:rPr sz="3200" u="heavy" spc="-10" dirty="0">
                <a:uFill>
                  <a:solidFill>
                    <a:srgbClr val="000000"/>
                  </a:solidFill>
                </a:uFill>
                <a:latin typeface="Calibri"/>
                <a:cs typeface="Calibri"/>
              </a:rPr>
              <a:t>example,</a:t>
            </a:r>
            <a:r>
              <a:rPr sz="3200" spc="-10" dirty="0">
                <a:latin typeface="Calibri"/>
                <a:cs typeface="Calibri"/>
              </a:rPr>
              <a:t> </a:t>
            </a:r>
            <a:r>
              <a:rPr sz="3200" dirty="0">
                <a:latin typeface="Calibri"/>
                <a:cs typeface="Calibri"/>
              </a:rPr>
              <a:t>a </a:t>
            </a:r>
            <a:r>
              <a:rPr sz="3200" spc="-5" dirty="0">
                <a:latin typeface="Calibri"/>
                <a:cs typeface="Calibri"/>
              </a:rPr>
              <a:t>liver abscess </a:t>
            </a:r>
            <a:r>
              <a:rPr sz="3200" spc="-15" dirty="0">
                <a:latin typeface="Calibri"/>
                <a:cs typeface="Calibri"/>
              </a:rPr>
              <a:t>may </a:t>
            </a:r>
            <a:r>
              <a:rPr sz="3200" spc="-5" dirty="0">
                <a:latin typeface="Calibri"/>
                <a:cs typeface="Calibri"/>
              </a:rPr>
              <a:t>cause jaundice,  whereas </a:t>
            </a:r>
            <a:r>
              <a:rPr sz="3200" dirty="0">
                <a:latin typeface="Calibri"/>
                <a:cs typeface="Calibri"/>
              </a:rPr>
              <a:t>an </a:t>
            </a:r>
            <a:r>
              <a:rPr sz="3200" spc="-5" dirty="0">
                <a:latin typeface="Calibri"/>
                <a:cs typeface="Calibri"/>
              </a:rPr>
              <a:t>abscess in or near </a:t>
            </a:r>
            <a:r>
              <a:rPr sz="3200" dirty="0">
                <a:latin typeface="Calibri"/>
                <a:cs typeface="Calibri"/>
              </a:rPr>
              <a:t>the </a:t>
            </a:r>
            <a:r>
              <a:rPr sz="3200" spc="-5" dirty="0">
                <a:latin typeface="Calibri"/>
                <a:cs typeface="Calibri"/>
              </a:rPr>
              <a:t>lungs </a:t>
            </a:r>
            <a:r>
              <a:rPr sz="3200" spc="-15" dirty="0">
                <a:latin typeface="Calibri"/>
                <a:cs typeface="Calibri"/>
              </a:rPr>
              <a:t>may </a:t>
            </a:r>
            <a:r>
              <a:rPr sz="3200" spc="-5" dirty="0">
                <a:latin typeface="Calibri"/>
                <a:cs typeface="Calibri"/>
              </a:rPr>
              <a:t>cause </a:t>
            </a:r>
            <a:r>
              <a:rPr sz="3200" dirty="0">
                <a:latin typeface="Calibri"/>
                <a:cs typeface="Calibri"/>
              </a:rPr>
              <a:t>a </a:t>
            </a:r>
            <a:r>
              <a:rPr sz="3200" spc="-10" dirty="0">
                <a:latin typeface="Calibri"/>
                <a:cs typeface="Calibri"/>
              </a:rPr>
              <a:t>cough </a:t>
            </a:r>
            <a:r>
              <a:rPr sz="3200" spc="-5" dirty="0">
                <a:latin typeface="Calibri"/>
                <a:cs typeface="Calibri"/>
              </a:rPr>
              <a:t>or shortness of</a:t>
            </a:r>
            <a:r>
              <a:rPr sz="3200" spc="185" dirty="0">
                <a:latin typeface="Calibri"/>
                <a:cs typeface="Calibri"/>
              </a:rPr>
              <a:t> </a:t>
            </a:r>
            <a:r>
              <a:rPr sz="3200" spc="-10" dirty="0">
                <a:latin typeface="Calibri"/>
                <a:cs typeface="Calibri"/>
              </a:rPr>
              <a:t>breath</a:t>
            </a:r>
            <a:r>
              <a:rPr sz="3200" spc="-10" dirty="0" smtClean="0">
                <a:latin typeface="Calibri"/>
                <a:cs typeface="Calibri"/>
              </a:rPr>
              <a:t>.</a:t>
            </a:r>
            <a:endParaRPr lang="en-US" sz="3200" spc="-10" dirty="0" smtClean="0">
              <a:latin typeface="Calibri"/>
              <a:cs typeface="Calibri"/>
            </a:endParaRPr>
          </a:p>
          <a:p>
            <a:pPr marL="355600" marR="5080" indent="-342900">
              <a:spcBef>
                <a:spcPts val="430"/>
              </a:spcBef>
              <a:buFont typeface="Arial"/>
              <a:buChar char="•"/>
              <a:tabLst>
                <a:tab pos="354965" algn="l"/>
                <a:tab pos="355600" algn="l"/>
              </a:tabLst>
            </a:pPr>
            <a:endParaRPr sz="3200" dirty="0">
              <a:latin typeface="Calibri"/>
              <a:cs typeface="Calibri"/>
            </a:endParaRPr>
          </a:p>
        </p:txBody>
      </p:sp>
    </p:spTree>
    <p:extLst>
      <p:ext uri="{BB962C8B-B14F-4D97-AF65-F5344CB8AC3E}">
        <p14:creationId xmlns:p14="http://schemas.microsoft.com/office/powerpoint/2010/main" val="39031040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57200"/>
            <a:ext cx="11197590" cy="6340197"/>
          </a:xfrm>
        </p:spPr>
        <p:txBody>
          <a:bodyPr/>
          <a:lstStyle/>
          <a:p>
            <a:pPr marL="12700">
              <a:tabLst>
                <a:tab pos="354965" algn="l"/>
                <a:tab pos="355600" algn="l"/>
              </a:tabLst>
            </a:pPr>
            <a:r>
              <a:rPr lang="en-US" sz="3200" b="1" spc="-10" dirty="0" smtClean="0"/>
              <a:t>General signs and symptoms </a:t>
            </a:r>
            <a:r>
              <a:rPr lang="en-US" sz="3200" b="1" dirty="0" smtClean="0"/>
              <a:t>of an </a:t>
            </a:r>
            <a:r>
              <a:rPr lang="en-US" sz="3200" b="1" spc="-10" dirty="0" smtClean="0"/>
              <a:t>internal </a:t>
            </a:r>
            <a:r>
              <a:rPr lang="en-US" sz="3200" b="1" dirty="0" smtClean="0"/>
              <a:t>abscess </a:t>
            </a:r>
            <a:r>
              <a:rPr lang="en-US" sz="3200" b="1" spc="-5" dirty="0" smtClean="0"/>
              <a:t>can</a:t>
            </a:r>
            <a:r>
              <a:rPr lang="en-US" sz="3200" b="1" spc="-85" dirty="0" smtClean="0"/>
              <a:t> </a:t>
            </a:r>
            <a:r>
              <a:rPr lang="en-US" sz="3200" b="1" spc="-5" dirty="0" smtClean="0"/>
              <a:t>include:</a:t>
            </a:r>
          </a:p>
          <a:p>
            <a:pPr marL="12700">
              <a:tabLst>
                <a:tab pos="354965" algn="l"/>
                <a:tab pos="355600" algn="l"/>
              </a:tabLst>
            </a:pPr>
            <a:endParaRPr lang="en-US" sz="3200" dirty="0" smtClean="0"/>
          </a:p>
          <a:p>
            <a:pPr marL="355600" indent="-342900">
              <a:buFont typeface="Arial"/>
              <a:buChar char="•"/>
              <a:tabLst>
                <a:tab pos="354965" algn="l"/>
                <a:tab pos="355600" algn="l"/>
              </a:tabLst>
            </a:pPr>
            <a:r>
              <a:rPr lang="en-US" sz="3200" spc="-10" dirty="0" smtClean="0"/>
              <a:t>Discomfort </a:t>
            </a:r>
            <a:r>
              <a:rPr lang="en-US" sz="3200" spc="-5" dirty="0" smtClean="0"/>
              <a:t>in </a:t>
            </a:r>
            <a:r>
              <a:rPr lang="en-US" sz="3200" dirty="0" smtClean="0"/>
              <a:t>the </a:t>
            </a:r>
            <a:r>
              <a:rPr lang="en-US" sz="3200" spc="-10" dirty="0" smtClean="0"/>
              <a:t>area </a:t>
            </a:r>
            <a:r>
              <a:rPr lang="en-US" sz="3200" spc="-5" dirty="0" smtClean="0"/>
              <a:t>of </a:t>
            </a:r>
            <a:r>
              <a:rPr lang="en-US" sz="3200" dirty="0" smtClean="0"/>
              <a:t>the</a:t>
            </a:r>
            <a:r>
              <a:rPr lang="en-US" sz="3200" spc="50" dirty="0" smtClean="0"/>
              <a:t> </a:t>
            </a:r>
            <a:r>
              <a:rPr lang="en-US" sz="3200" spc="-5" dirty="0" smtClean="0"/>
              <a:t>abscess</a:t>
            </a:r>
            <a:endParaRPr lang="en-US" sz="3200" dirty="0" smtClean="0"/>
          </a:p>
          <a:p>
            <a:pPr marL="355600" indent="-342900">
              <a:buFont typeface="Arial"/>
              <a:buChar char="•"/>
              <a:tabLst>
                <a:tab pos="354965" algn="l"/>
                <a:tab pos="355600" algn="l"/>
              </a:tabLst>
            </a:pPr>
            <a:r>
              <a:rPr lang="en-US" sz="3200" spc="-15" dirty="0" smtClean="0"/>
              <a:t>Fever</a:t>
            </a:r>
            <a:endParaRPr lang="en-US" sz="3200" dirty="0" smtClean="0"/>
          </a:p>
          <a:p>
            <a:pPr marL="355600" indent="-342900">
              <a:buFont typeface="Arial"/>
              <a:buChar char="•"/>
              <a:tabLst>
                <a:tab pos="354965" algn="l"/>
                <a:tab pos="355600" algn="l"/>
              </a:tabLst>
            </a:pPr>
            <a:r>
              <a:rPr lang="en-US" sz="3200" spc="-5" dirty="0" smtClean="0"/>
              <a:t>Increased</a:t>
            </a:r>
            <a:r>
              <a:rPr lang="en-US" sz="3200" spc="10" dirty="0" smtClean="0"/>
              <a:t> </a:t>
            </a:r>
            <a:r>
              <a:rPr lang="en-US" sz="3200" spc="-10" dirty="0" smtClean="0"/>
              <a:t>sweating</a:t>
            </a:r>
            <a:endParaRPr lang="en-US" sz="3200" dirty="0" smtClean="0"/>
          </a:p>
          <a:p>
            <a:pPr marL="355600" indent="-342900">
              <a:buFont typeface="Arial"/>
              <a:buChar char="•"/>
              <a:tabLst>
                <a:tab pos="354965" algn="l"/>
                <a:tab pos="355600" algn="l"/>
              </a:tabLst>
            </a:pPr>
            <a:r>
              <a:rPr lang="en-US" sz="3200" spc="-10" dirty="0" smtClean="0"/>
              <a:t>Vomiting</a:t>
            </a:r>
            <a:endParaRPr lang="en-US" sz="3200" dirty="0" smtClean="0"/>
          </a:p>
          <a:p>
            <a:pPr marL="355600" indent="-342900">
              <a:buFont typeface="Arial"/>
              <a:buChar char="•"/>
              <a:tabLst>
                <a:tab pos="354965" algn="l"/>
                <a:tab pos="355600" algn="l"/>
              </a:tabLst>
            </a:pPr>
            <a:r>
              <a:rPr lang="en-US" sz="3200" spc="-10" dirty="0" smtClean="0"/>
              <a:t>Chills</a:t>
            </a:r>
            <a:endParaRPr lang="en-US" sz="3200" dirty="0" smtClean="0"/>
          </a:p>
          <a:p>
            <a:pPr marL="355600" indent="-342900">
              <a:buFont typeface="Arial"/>
              <a:buChar char="•"/>
              <a:tabLst>
                <a:tab pos="354965" algn="l"/>
                <a:tab pos="355600" algn="l"/>
              </a:tabLst>
            </a:pPr>
            <a:r>
              <a:rPr lang="en-US" sz="3200" spc="-5" dirty="0" smtClean="0"/>
              <a:t>Pain or </a:t>
            </a:r>
            <a:r>
              <a:rPr lang="en-US" sz="3200" spc="-10" dirty="0" smtClean="0"/>
              <a:t>swelling </a:t>
            </a:r>
            <a:r>
              <a:rPr lang="en-US" sz="3200" spc="-5" dirty="0" smtClean="0"/>
              <a:t>in </a:t>
            </a:r>
            <a:r>
              <a:rPr lang="en-US" sz="3200" spc="-10" dirty="0" smtClean="0"/>
              <a:t>the </a:t>
            </a:r>
            <a:r>
              <a:rPr lang="en-US" sz="3200" spc="-5" dirty="0" smtClean="0"/>
              <a:t>abdomen</a:t>
            </a:r>
            <a:endParaRPr lang="en-US" sz="3200" dirty="0" smtClean="0"/>
          </a:p>
          <a:p>
            <a:pPr marL="355600" indent="-342900">
              <a:buFont typeface="Arial"/>
              <a:buChar char="•"/>
              <a:tabLst>
                <a:tab pos="354965" algn="l"/>
                <a:tab pos="355600" algn="l"/>
              </a:tabLst>
            </a:pPr>
            <a:r>
              <a:rPr lang="en-US" sz="3200" spc="-5" dirty="0" smtClean="0"/>
              <a:t>Loss of </a:t>
            </a:r>
            <a:r>
              <a:rPr lang="en-US" sz="3200" spc="-10" dirty="0" smtClean="0"/>
              <a:t>appetite</a:t>
            </a:r>
          </a:p>
          <a:p>
            <a:pPr marL="355600" indent="-342900">
              <a:buFont typeface="Arial"/>
              <a:buChar char="•"/>
              <a:tabLst>
                <a:tab pos="354965" algn="l"/>
                <a:tab pos="355600" algn="l"/>
              </a:tabLst>
            </a:pPr>
            <a:r>
              <a:rPr lang="en-US" sz="3200" spc="-5" dirty="0" smtClean="0"/>
              <a:t>Weight</a:t>
            </a:r>
            <a:r>
              <a:rPr lang="en-US" sz="3200" spc="50" dirty="0" smtClean="0"/>
              <a:t> </a:t>
            </a:r>
            <a:r>
              <a:rPr lang="en-US" sz="3200" spc="-10" dirty="0" smtClean="0"/>
              <a:t>loss</a:t>
            </a:r>
            <a:endParaRPr lang="en-US" sz="3200" dirty="0" smtClean="0"/>
          </a:p>
          <a:p>
            <a:pPr marL="355600" indent="-342900">
              <a:buFont typeface="Arial"/>
              <a:buChar char="•"/>
              <a:tabLst>
                <a:tab pos="354965" algn="l"/>
                <a:tab pos="355600" algn="l"/>
              </a:tabLst>
            </a:pPr>
            <a:r>
              <a:rPr lang="en-US" sz="3200" spc="-10" dirty="0" smtClean="0"/>
              <a:t>Extreme </a:t>
            </a:r>
            <a:r>
              <a:rPr lang="en-US" sz="3200" spc="-5" dirty="0" smtClean="0"/>
              <a:t>tiredness</a:t>
            </a:r>
            <a:r>
              <a:rPr lang="en-US" sz="3200" spc="10" dirty="0" smtClean="0"/>
              <a:t> </a:t>
            </a:r>
            <a:r>
              <a:rPr lang="en-US" sz="3200" spc="-10" dirty="0" smtClean="0"/>
              <a:t>(fatigue)</a:t>
            </a:r>
            <a:endParaRPr lang="en-US" sz="3200" dirty="0" smtClean="0"/>
          </a:p>
          <a:p>
            <a:pPr marL="355600" indent="-342900">
              <a:spcBef>
                <a:spcPts val="5"/>
              </a:spcBef>
              <a:buFont typeface="Arial"/>
              <a:buChar char="•"/>
              <a:tabLst>
                <a:tab pos="354965" algn="l"/>
                <a:tab pos="355600" algn="l"/>
              </a:tabLst>
            </a:pPr>
            <a:r>
              <a:rPr lang="en-US" sz="3200" spc="-5" dirty="0" err="1" smtClean="0"/>
              <a:t>Diarrhoea</a:t>
            </a:r>
            <a:r>
              <a:rPr lang="en-US" sz="3200" spc="-5" dirty="0" smtClean="0"/>
              <a:t> or</a:t>
            </a:r>
            <a:r>
              <a:rPr lang="en-US" sz="3200" spc="30" dirty="0" smtClean="0"/>
              <a:t> </a:t>
            </a:r>
            <a:r>
              <a:rPr lang="en-US" sz="3200" spc="-10" dirty="0" smtClean="0"/>
              <a:t>constipation</a:t>
            </a:r>
            <a:endParaRPr lang="en-US" sz="3200" dirty="0" smtClean="0"/>
          </a:p>
          <a:p>
            <a:endParaRPr lang="en-US" sz="2800" dirty="0"/>
          </a:p>
        </p:txBody>
      </p:sp>
    </p:spTree>
    <p:extLst>
      <p:ext uri="{BB962C8B-B14F-4D97-AF65-F5344CB8AC3E}">
        <p14:creationId xmlns:p14="http://schemas.microsoft.com/office/powerpoint/2010/main" val="157741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26719" y="905564"/>
            <a:ext cx="9631681" cy="4023474"/>
          </a:xfrm>
          <a:prstGeom prst="rect">
            <a:avLst/>
          </a:prstGeom>
        </p:spPr>
        <p:txBody>
          <a:bodyPr vert="horz" wrap="square" lIns="0" tIns="86360" rIns="0" bIns="0" rtlCol="0">
            <a:spAutoFit/>
          </a:bodyPr>
          <a:lstStyle/>
          <a:p>
            <a:pPr marL="12065">
              <a:lnSpc>
                <a:spcPct val="100000"/>
              </a:lnSpc>
              <a:spcBef>
                <a:spcPts val="680"/>
              </a:spcBef>
              <a:tabLst>
                <a:tab pos="241935" algn="l"/>
              </a:tabLst>
            </a:pPr>
            <a:r>
              <a:rPr sz="3200" b="1" u="sng" spc="15" dirty="0">
                <a:latin typeface="Calibri"/>
                <a:cs typeface="Calibri"/>
              </a:rPr>
              <a:t>Models of </a:t>
            </a:r>
            <a:r>
              <a:rPr sz="3200" b="1" u="sng" spc="10" dirty="0">
                <a:latin typeface="Calibri"/>
                <a:cs typeface="Calibri"/>
              </a:rPr>
              <a:t>Nursing </a:t>
            </a:r>
            <a:r>
              <a:rPr sz="3200" b="1" u="sng" spc="-5" dirty="0">
                <a:latin typeface="Calibri"/>
                <a:cs typeface="Calibri"/>
              </a:rPr>
              <a:t>Care</a:t>
            </a:r>
            <a:r>
              <a:rPr sz="3200" b="1" u="sng" spc="-409" dirty="0">
                <a:latin typeface="Calibri"/>
                <a:cs typeface="Calibri"/>
              </a:rPr>
              <a:t> </a:t>
            </a:r>
            <a:r>
              <a:rPr sz="3200" b="1" u="sng" spc="-10" dirty="0" smtClean="0">
                <a:latin typeface="Calibri"/>
                <a:cs typeface="Calibri"/>
              </a:rPr>
              <a:t>Delivery</a:t>
            </a:r>
            <a:endParaRPr lang="en-US" sz="3200" b="1" u="sng" spc="-10" dirty="0" smtClean="0">
              <a:latin typeface="Calibri"/>
              <a:cs typeface="Calibri"/>
            </a:endParaRPr>
          </a:p>
          <a:p>
            <a:pPr marL="12065">
              <a:lnSpc>
                <a:spcPct val="100000"/>
              </a:lnSpc>
              <a:spcBef>
                <a:spcPts val="680"/>
              </a:spcBef>
              <a:tabLst>
                <a:tab pos="241935" algn="l"/>
              </a:tabLst>
            </a:pPr>
            <a:endParaRPr sz="3200" b="1" u="sng" dirty="0">
              <a:latin typeface="Calibri"/>
              <a:cs typeface="Calibri"/>
            </a:endParaRPr>
          </a:p>
          <a:p>
            <a:pPr marL="339090" indent="-327025">
              <a:lnSpc>
                <a:spcPct val="100000"/>
              </a:lnSpc>
              <a:spcBef>
                <a:spcPts val="590"/>
              </a:spcBef>
              <a:buSzPct val="96875"/>
              <a:buFont typeface="Wingdings"/>
              <a:buChar char=""/>
              <a:tabLst>
                <a:tab pos="339725" algn="l"/>
              </a:tabLst>
            </a:pPr>
            <a:r>
              <a:rPr sz="3200" spc="-40" dirty="0">
                <a:latin typeface="Calibri"/>
                <a:cs typeface="Calibri"/>
              </a:rPr>
              <a:t>Task</a:t>
            </a:r>
            <a:r>
              <a:rPr sz="3200" spc="-100" dirty="0">
                <a:latin typeface="Calibri"/>
                <a:cs typeface="Calibri"/>
              </a:rPr>
              <a:t> </a:t>
            </a:r>
            <a:r>
              <a:rPr sz="3200" spc="10" dirty="0" smtClean="0">
                <a:latin typeface="Calibri"/>
                <a:cs typeface="Calibri"/>
              </a:rPr>
              <a:t>based/functional</a:t>
            </a:r>
            <a:r>
              <a:rPr lang="en-US" sz="3200" spc="10" dirty="0" smtClean="0">
                <a:latin typeface="Calibri"/>
                <a:cs typeface="Calibri"/>
              </a:rPr>
              <a:t> nursing</a:t>
            </a:r>
            <a:endParaRPr sz="3200" dirty="0">
              <a:latin typeface="Calibri"/>
              <a:cs typeface="Calibri"/>
            </a:endParaRPr>
          </a:p>
          <a:p>
            <a:pPr marL="338455" indent="-326390">
              <a:lnSpc>
                <a:spcPct val="100000"/>
              </a:lnSpc>
              <a:spcBef>
                <a:spcPts val="670"/>
              </a:spcBef>
              <a:buSzPct val="96875"/>
              <a:buFont typeface="Wingdings"/>
              <a:buChar char=""/>
              <a:tabLst>
                <a:tab pos="339090" algn="l"/>
              </a:tabLst>
            </a:pPr>
            <a:r>
              <a:rPr sz="3200" spc="10" dirty="0">
                <a:latin typeface="Calibri"/>
                <a:cs typeface="Calibri"/>
              </a:rPr>
              <a:t>Primary</a:t>
            </a:r>
            <a:r>
              <a:rPr sz="3200" spc="-90" dirty="0">
                <a:latin typeface="Calibri"/>
                <a:cs typeface="Calibri"/>
              </a:rPr>
              <a:t> </a:t>
            </a:r>
            <a:r>
              <a:rPr sz="3200" spc="10" dirty="0">
                <a:latin typeface="Calibri"/>
                <a:cs typeface="Calibri"/>
              </a:rPr>
              <a:t>nursing</a:t>
            </a:r>
            <a:endParaRPr sz="3200" dirty="0">
              <a:latin typeface="Calibri"/>
              <a:cs typeface="Calibri"/>
            </a:endParaRPr>
          </a:p>
          <a:p>
            <a:pPr marL="339090" indent="-327025">
              <a:lnSpc>
                <a:spcPct val="100000"/>
              </a:lnSpc>
              <a:spcBef>
                <a:spcPts val="590"/>
              </a:spcBef>
              <a:buSzPct val="96875"/>
              <a:buFont typeface="Wingdings"/>
              <a:buChar char=""/>
              <a:tabLst>
                <a:tab pos="339725" algn="l"/>
              </a:tabLst>
            </a:pPr>
            <a:r>
              <a:rPr sz="3200" spc="-65" dirty="0">
                <a:latin typeface="Calibri"/>
                <a:cs typeface="Calibri"/>
              </a:rPr>
              <a:t>Team</a:t>
            </a:r>
            <a:r>
              <a:rPr sz="3200" spc="-15" dirty="0">
                <a:latin typeface="Calibri"/>
                <a:cs typeface="Calibri"/>
              </a:rPr>
              <a:t> </a:t>
            </a:r>
            <a:r>
              <a:rPr sz="3200" spc="10" dirty="0">
                <a:latin typeface="Calibri"/>
                <a:cs typeface="Calibri"/>
              </a:rPr>
              <a:t>nursing</a:t>
            </a:r>
            <a:endParaRPr sz="3200" dirty="0">
              <a:latin typeface="Calibri"/>
              <a:cs typeface="Calibri"/>
            </a:endParaRPr>
          </a:p>
          <a:p>
            <a:pPr marL="339090" indent="-327025">
              <a:lnSpc>
                <a:spcPct val="100000"/>
              </a:lnSpc>
              <a:spcBef>
                <a:spcPts val="590"/>
              </a:spcBef>
              <a:buSzPct val="96875"/>
              <a:buFont typeface="Wingdings"/>
              <a:buChar char=""/>
              <a:tabLst>
                <a:tab pos="339725" algn="l"/>
              </a:tabLst>
            </a:pPr>
            <a:r>
              <a:rPr sz="3200" spc="20" dirty="0">
                <a:latin typeface="Calibri"/>
                <a:cs typeface="Calibri"/>
              </a:rPr>
              <a:t>Case </a:t>
            </a:r>
            <a:r>
              <a:rPr sz="3200" spc="15" dirty="0">
                <a:latin typeface="Calibri"/>
                <a:cs typeface="Calibri"/>
              </a:rPr>
              <a:t>based</a:t>
            </a:r>
            <a:r>
              <a:rPr sz="3200" spc="-204" dirty="0">
                <a:latin typeface="Calibri"/>
                <a:cs typeface="Calibri"/>
              </a:rPr>
              <a:t> </a:t>
            </a:r>
            <a:r>
              <a:rPr sz="3200" spc="10" dirty="0">
                <a:latin typeface="Calibri"/>
                <a:cs typeface="Calibri"/>
              </a:rPr>
              <a:t>management</a:t>
            </a:r>
            <a:endParaRPr sz="3200" dirty="0">
              <a:latin typeface="Calibri"/>
              <a:cs typeface="Calibri"/>
            </a:endParaRPr>
          </a:p>
          <a:p>
            <a:pPr marL="107950" marR="1880235" indent="-95885">
              <a:lnSpc>
                <a:spcPct val="116399"/>
              </a:lnSpc>
              <a:spcBef>
                <a:spcPts val="35"/>
              </a:spcBef>
              <a:buSzPct val="96875"/>
              <a:buFont typeface="Wingdings"/>
              <a:buChar char=""/>
              <a:tabLst>
                <a:tab pos="339725" algn="l"/>
              </a:tabLst>
            </a:pPr>
            <a:r>
              <a:rPr sz="3200" spc="10" dirty="0">
                <a:latin typeface="Calibri"/>
                <a:cs typeface="Calibri"/>
              </a:rPr>
              <a:t>Community-based /  </a:t>
            </a:r>
            <a:r>
              <a:rPr sz="3200" spc="5" dirty="0">
                <a:latin typeface="Calibri"/>
                <a:cs typeface="Calibri"/>
              </a:rPr>
              <a:t>community </a:t>
            </a:r>
            <a:r>
              <a:rPr sz="3200" spc="15" dirty="0" smtClean="0">
                <a:latin typeface="Calibri"/>
                <a:cs typeface="Calibri"/>
              </a:rPr>
              <a:t>health</a:t>
            </a:r>
            <a:endParaRPr lang="en-US" sz="3200" spc="15" dirty="0" smtClean="0">
              <a:latin typeface="Calibri"/>
              <a:cs typeface="Calibri"/>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228600"/>
            <a:ext cx="10734040" cy="5986254"/>
          </a:xfrm>
          <a:prstGeom prst="rect">
            <a:avLst/>
          </a:prstGeom>
        </p:spPr>
        <p:txBody>
          <a:bodyPr vert="horz" wrap="square" lIns="0" tIns="12700" rIns="0" bIns="0" rtlCol="0">
            <a:spAutoFit/>
          </a:bodyPr>
          <a:lstStyle/>
          <a:p>
            <a:pPr marL="12700">
              <a:spcBef>
                <a:spcPts val="100"/>
              </a:spcBef>
              <a:tabLst>
                <a:tab pos="354965" algn="l"/>
                <a:tab pos="355600" algn="l"/>
              </a:tabLst>
            </a:pPr>
            <a:r>
              <a:rPr sz="3200" b="1" spc="-5" dirty="0">
                <a:latin typeface="Calibri"/>
                <a:cs typeface="Calibri"/>
              </a:rPr>
              <a:t>Risk</a:t>
            </a:r>
            <a:r>
              <a:rPr sz="3200" b="1" spc="-15" dirty="0">
                <a:latin typeface="Calibri"/>
                <a:cs typeface="Calibri"/>
              </a:rPr>
              <a:t> </a:t>
            </a:r>
            <a:r>
              <a:rPr sz="3200" b="1" spc="-10" dirty="0">
                <a:latin typeface="Calibri"/>
                <a:cs typeface="Calibri"/>
              </a:rPr>
              <a:t>factors</a:t>
            </a:r>
            <a:r>
              <a:rPr sz="3200" b="1" spc="-10" dirty="0" smtClean="0">
                <a:latin typeface="Calibri"/>
                <a:cs typeface="Calibri"/>
              </a:rPr>
              <a:t>:</a:t>
            </a:r>
            <a:endParaRPr lang="en-US" sz="3200" b="1" spc="-10" dirty="0" smtClean="0">
              <a:latin typeface="Calibri"/>
              <a:cs typeface="Calibri"/>
            </a:endParaRPr>
          </a:p>
          <a:p>
            <a:pPr marL="12700">
              <a:spcBef>
                <a:spcPts val="100"/>
              </a:spcBef>
              <a:tabLst>
                <a:tab pos="354965" algn="l"/>
                <a:tab pos="355600" algn="l"/>
              </a:tabLst>
            </a:pPr>
            <a:endParaRPr sz="3200" dirty="0">
              <a:latin typeface="Calibri"/>
              <a:cs typeface="Calibri"/>
            </a:endParaRPr>
          </a:p>
          <a:p>
            <a:pPr marL="12700">
              <a:tabLst>
                <a:tab pos="354965" algn="l"/>
                <a:tab pos="355600" algn="l"/>
              </a:tabLst>
            </a:pPr>
            <a:r>
              <a:rPr sz="3200" b="1" spc="-35" dirty="0">
                <a:latin typeface="Calibri"/>
                <a:cs typeface="Calibri"/>
              </a:rPr>
              <a:t>You’re </a:t>
            </a:r>
            <a:r>
              <a:rPr sz="3200" b="1" spc="-10" dirty="0">
                <a:latin typeface="Calibri"/>
                <a:cs typeface="Calibri"/>
              </a:rPr>
              <a:t>at </a:t>
            </a:r>
            <a:r>
              <a:rPr sz="3200" b="1" spc="-5" dirty="0">
                <a:latin typeface="Calibri"/>
                <a:cs typeface="Calibri"/>
              </a:rPr>
              <a:t>increased risk </a:t>
            </a:r>
            <a:r>
              <a:rPr sz="3200" b="1" spc="-10" dirty="0">
                <a:latin typeface="Calibri"/>
                <a:cs typeface="Calibri"/>
              </a:rPr>
              <a:t>for </a:t>
            </a:r>
            <a:r>
              <a:rPr sz="3200" b="1" dirty="0">
                <a:latin typeface="Calibri"/>
                <a:cs typeface="Calibri"/>
              </a:rPr>
              <a:t>this </a:t>
            </a:r>
            <a:r>
              <a:rPr sz="3200" b="1" spc="-5" dirty="0">
                <a:latin typeface="Calibri"/>
                <a:cs typeface="Calibri"/>
              </a:rPr>
              <a:t>bacterial </a:t>
            </a:r>
            <a:r>
              <a:rPr sz="3200" b="1" spc="-10" dirty="0">
                <a:latin typeface="Calibri"/>
                <a:cs typeface="Calibri"/>
              </a:rPr>
              <a:t>infection </a:t>
            </a:r>
            <a:r>
              <a:rPr sz="3200" b="1" dirty="0">
                <a:latin typeface="Calibri"/>
                <a:cs typeface="Calibri"/>
              </a:rPr>
              <a:t>if </a:t>
            </a:r>
            <a:r>
              <a:rPr sz="3200" b="1" spc="-10" dirty="0">
                <a:latin typeface="Calibri"/>
                <a:cs typeface="Calibri"/>
              </a:rPr>
              <a:t>you</a:t>
            </a:r>
            <a:r>
              <a:rPr sz="3200" b="1" spc="-80" dirty="0">
                <a:latin typeface="Calibri"/>
                <a:cs typeface="Calibri"/>
              </a:rPr>
              <a:t> </a:t>
            </a:r>
            <a:r>
              <a:rPr sz="3200" b="1" spc="-10" dirty="0">
                <a:latin typeface="Calibri"/>
                <a:cs typeface="Calibri"/>
              </a:rPr>
              <a:t>have</a:t>
            </a:r>
            <a:r>
              <a:rPr sz="3200" b="1" spc="-10" dirty="0" smtClean="0">
                <a:latin typeface="Calibri"/>
                <a:cs typeface="Calibri"/>
              </a:rPr>
              <a:t>:</a:t>
            </a:r>
            <a:endParaRPr lang="en-US" sz="3200" b="1" spc="-10" dirty="0" smtClean="0">
              <a:latin typeface="Calibri"/>
              <a:cs typeface="Calibri"/>
            </a:endParaRPr>
          </a:p>
          <a:p>
            <a:pPr marL="355600" indent="-342900">
              <a:buFont typeface="Arial"/>
              <a:buChar char="•"/>
              <a:tabLst>
                <a:tab pos="354965" algn="l"/>
                <a:tab pos="355600" algn="l"/>
              </a:tabLst>
            </a:pPr>
            <a:endParaRPr sz="3200" dirty="0">
              <a:latin typeface="Calibri"/>
              <a:cs typeface="Calibri"/>
            </a:endParaRPr>
          </a:p>
          <a:p>
            <a:pPr marL="355600" marR="484505" indent="-342900">
              <a:spcBef>
                <a:spcPts val="434"/>
              </a:spcBef>
              <a:buFont typeface="Arial"/>
              <a:buChar char="•"/>
              <a:tabLst>
                <a:tab pos="354965" algn="l"/>
                <a:tab pos="355600" algn="l"/>
              </a:tabLst>
            </a:pPr>
            <a:r>
              <a:rPr lang="en-US" sz="3200" u="heavy" spc="-5" dirty="0" smtClean="0">
                <a:uFill>
                  <a:solidFill>
                    <a:srgbClr val="000000"/>
                  </a:solidFill>
                </a:uFill>
                <a:latin typeface="Calibri"/>
                <a:cs typeface="Calibri"/>
              </a:rPr>
              <a:t>Close </a:t>
            </a:r>
            <a:r>
              <a:rPr lang="en-US" sz="3200" u="heavy" spc="-10" dirty="0" smtClean="0">
                <a:uFill>
                  <a:solidFill>
                    <a:srgbClr val="000000"/>
                  </a:solidFill>
                </a:uFill>
                <a:latin typeface="Calibri"/>
                <a:cs typeface="Calibri"/>
              </a:rPr>
              <a:t>contact</a:t>
            </a:r>
            <a:r>
              <a:rPr lang="en-US" sz="3200" spc="-10" dirty="0" smtClean="0">
                <a:latin typeface="Calibri"/>
                <a:cs typeface="Calibri"/>
              </a:rPr>
              <a:t> </a:t>
            </a:r>
            <a:r>
              <a:rPr lang="en-US" sz="3200" spc="-5" dirty="0" smtClean="0">
                <a:latin typeface="Calibri"/>
                <a:cs typeface="Calibri"/>
              </a:rPr>
              <a:t>with </a:t>
            </a:r>
            <a:r>
              <a:rPr lang="en-US" sz="3200" dirty="0" smtClean="0">
                <a:latin typeface="Calibri"/>
                <a:cs typeface="Calibri"/>
              </a:rPr>
              <a:t>an </a:t>
            </a:r>
            <a:r>
              <a:rPr lang="en-US" sz="3200" spc="-5" dirty="0" smtClean="0">
                <a:latin typeface="Calibri"/>
                <a:cs typeface="Calibri"/>
              </a:rPr>
              <a:t>individual </a:t>
            </a:r>
            <a:r>
              <a:rPr lang="en-US" sz="3200" dirty="0" smtClean="0">
                <a:latin typeface="Calibri"/>
                <a:cs typeface="Calibri"/>
              </a:rPr>
              <a:t>who </a:t>
            </a:r>
            <a:r>
              <a:rPr lang="en-US" sz="3200" spc="-5" dirty="0" smtClean="0">
                <a:latin typeface="Calibri"/>
                <a:cs typeface="Calibri"/>
              </a:rPr>
              <a:t>has </a:t>
            </a:r>
            <a:r>
              <a:rPr lang="en-US" sz="3200" dirty="0" smtClean="0">
                <a:latin typeface="Calibri"/>
                <a:cs typeface="Calibri"/>
              </a:rPr>
              <a:t>a </a:t>
            </a:r>
            <a:r>
              <a:rPr lang="en-US" sz="3200" spc="-10" dirty="0" smtClean="0">
                <a:latin typeface="Calibri"/>
                <a:cs typeface="Calibri"/>
              </a:rPr>
              <a:t>staph infection, (</a:t>
            </a:r>
            <a:r>
              <a:rPr lang="en-US" sz="3200" spc="-5" dirty="0" smtClean="0">
                <a:latin typeface="Calibri"/>
                <a:cs typeface="Calibri"/>
              </a:rPr>
              <a:t>which is </a:t>
            </a:r>
            <a:r>
              <a:rPr lang="en-US" sz="3200" spc="-15" dirty="0" smtClean="0">
                <a:latin typeface="Calibri"/>
                <a:cs typeface="Calibri"/>
              </a:rPr>
              <a:t>why </a:t>
            </a:r>
            <a:r>
              <a:rPr lang="en-US" sz="3200" dirty="0" smtClean="0">
                <a:latin typeface="Calibri"/>
                <a:cs typeface="Calibri"/>
              </a:rPr>
              <a:t>these  </a:t>
            </a:r>
            <a:r>
              <a:rPr lang="en-US" sz="3200" spc="-10" dirty="0" smtClean="0">
                <a:latin typeface="Calibri"/>
                <a:cs typeface="Calibri"/>
              </a:rPr>
              <a:t>infections are more common </a:t>
            </a:r>
            <a:r>
              <a:rPr lang="en-US" sz="3200" dirty="0" smtClean="0">
                <a:latin typeface="Calibri"/>
                <a:cs typeface="Calibri"/>
              </a:rPr>
              <a:t>in</a:t>
            </a:r>
            <a:r>
              <a:rPr lang="en-US" sz="3200" spc="80" dirty="0" smtClean="0">
                <a:latin typeface="Calibri"/>
                <a:cs typeface="Calibri"/>
              </a:rPr>
              <a:t> </a:t>
            </a:r>
            <a:r>
              <a:rPr lang="en-US" sz="3200" spc="-10" dirty="0" smtClean="0">
                <a:latin typeface="Calibri"/>
                <a:cs typeface="Calibri"/>
              </a:rPr>
              <a:t>hospitals)</a:t>
            </a:r>
            <a:endParaRPr lang="en-US" sz="3200" dirty="0" smtClean="0">
              <a:latin typeface="Calibri"/>
              <a:cs typeface="Calibri"/>
            </a:endParaRPr>
          </a:p>
          <a:p>
            <a:pPr marL="355600" indent="-342900">
              <a:buFont typeface="Arial"/>
              <a:buChar char="•"/>
              <a:tabLst>
                <a:tab pos="354965" algn="l"/>
                <a:tab pos="355600" algn="l"/>
              </a:tabLst>
            </a:pPr>
            <a:r>
              <a:rPr lang="en-US" sz="3200" u="heavy" dirty="0" smtClean="0">
                <a:uFill>
                  <a:solidFill>
                    <a:srgbClr val="000000"/>
                  </a:solidFill>
                </a:uFill>
                <a:latin typeface="Calibri"/>
                <a:cs typeface="Calibri"/>
              </a:rPr>
              <a:t>A </a:t>
            </a:r>
            <a:r>
              <a:rPr lang="en-US" sz="3200" u="heavy" spc="-10" dirty="0" smtClean="0">
                <a:uFill>
                  <a:solidFill>
                    <a:srgbClr val="000000"/>
                  </a:solidFill>
                </a:uFill>
                <a:latin typeface="Calibri"/>
                <a:cs typeface="Calibri"/>
              </a:rPr>
              <a:t>chronic </a:t>
            </a:r>
            <a:r>
              <a:rPr lang="en-US" sz="3200" u="heavy" spc="-5" dirty="0" smtClean="0">
                <a:uFill>
                  <a:solidFill>
                    <a:srgbClr val="000000"/>
                  </a:solidFill>
                </a:uFill>
                <a:latin typeface="Calibri"/>
                <a:cs typeface="Calibri"/>
              </a:rPr>
              <a:t>skin disease</a:t>
            </a:r>
            <a:r>
              <a:rPr lang="en-US" sz="3200" spc="-5" dirty="0" smtClean="0">
                <a:latin typeface="Calibri"/>
                <a:cs typeface="Calibri"/>
              </a:rPr>
              <a:t>, </a:t>
            </a:r>
            <a:r>
              <a:rPr lang="en-US" sz="3200" spc="-20" dirty="0" smtClean="0">
                <a:latin typeface="Calibri"/>
                <a:cs typeface="Calibri"/>
              </a:rPr>
              <a:t>like </a:t>
            </a:r>
            <a:r>
              <a:rPr lang="en-US" sz="3200" dirty="0" smtClean="0">
                <a:latin typeface="Calibri"/>
                <a:cs typeface="Calibri"/>
              </a:rPr>
              <a:t>acne </a:t>
            </a:r>
            <a:r>
              <a:rPr lang="en-US" sz="3200" spc="-5" dirty="0" smtClean="0">
                <a:latin typeface="Calibri"/>
                <a:cs typeface="Calibri"/>
              </a:rPr>
              <a:t>or</a:t>
            </a:r>
            <a:r>
              <a:rPr lang="en-US" sz="3200" spc="65" dirty="0" smtClean="0">
                <a:latin typeface="Calibri"/>
                <a:cs typeface="Calibri"/>
              </a:rPr>
              <a:t> </a:t>
            </a:r>
            <a:r>
              <a:rPr lang="en-US" sz="3200" spc="-10" dirty="0" smtClean="0">
                <a:latin typeface="Calibri"/>
                <a:cs typeface="Calibri"/>
              </a:rPr>
              <a:t>eczema</a:t>
            </a:r>
            <a:endParaRPr lang="en-US" sz="3200" dirty="0" smtClean="0">
              <a:latin typeface="Calibri"/>
              <a:cs typeface="Calibri"/>
            </a:endParaRPr>
          </a:p>
          <a:p>
            <a:pPr marL="355600" indent="-342900">
              <a:buFont typeface="Arial"/>
              <a:buChar char="•"/>
              <a:tabLst>
                <a:tab pos="354965" algn="l"/>
                <a:tab pos="355600" algn="l"/>
              </a:tabLst>
            </a:pPr>
            <a:r>
              <a:rPr lang="en-US" sz="3200" u="heavy" spc="-10" dirty="0" smtClean="0">
                <a:uFill>
                  <a:solidFill>
                    <a:srgbClr val="000000"/>
                  </a:solidFill>
                </a:uFill>
                <a:latin typeface="Calibri"/>
                <a:cs typeface="Calibri"/>
              </a:rPr>
              <a:t>Diabetes</a:t>
            </a:r>
            <a:endParaRPr lang="en-US" sz="3200" dirty="0" smtClean="0">
              <a:latin typeface="Calibri"/>
              <a:cs typeface="Calibri"/>
            </a:endParaRPr>
          </a:p>
          <a:p>
            <a:pPr marL="355600" indent="-342900">
              <a:buFont typeface="Arial"/>
              <a:buChar char="•"/>
              <a:tabLst>
                <a:tab pos="354965" algn="l"/>
                <a:tab pos="355600" algn="l"/>
              </a:tabLst>
            </a:pPr>
            <a:r>
              <a:rPr lang="en-US" sz="3200" u="heavy" dirty="0" smtClean="0">
                <a:uFill>
                  <a:solidFill>
                    <a:srgbClr val="000000"/>
                  </a:solidFill>
                </a:uFill>
                <a:latin typeface="Calibri"/>
                <a:cs typeface="Calibri"/>
              </a:rPr>
              <a:t>A </a:t>
            </a:r>
            <a:r>
              <a:rPr lang="en-US" sz="3200" u="heavy" spc="-10" dirty="0" smtClean="0">
                <a:uFill>
                  <a:solidFill>
                    <a:srgbClr val="000000"/>
                  </a:solidFill>
                </a:uFill>
                <a:latin typeface="Calibri"/>
                <a:cs typeface="Calibri"/>
              </a:rPr>
              <a:t>weakened </a:t>
            </a:r>
            <a:r>
              <a:rPr lang="en-US" sz="3200" u="heavy" spc="-5" dirty="0" smtClean="0">
                <a:uFill>
                  <a:solidFill>
                    <a:srgbClr val="000000"/>
                  </a:solidFill>
                </a:uFill>
                <a:latin typeface="Calibri"/>
                <a:cs typeface="Calibri"/>
              </a:rPr>
              <a:t>immune </a:t>
            </a:r>
            <a:r>
              <a:rPr lang="en-US" sz="3200" u="heavy" spc="-15" dirty="0" smtClean="0">
                <a:uFill>
                  <a:solidFill>
                    <a:srgbClr val="000000"/>
                  </a:solidFill>
                </a:uFill>
                <a:latin typeface="Calibri"/>
                <a:cs typeface="Calibri"/>
              </a:rPr>
              <a:t>system</a:t>
            </a:r>
            <a:r>
              <a:rPr lang="en-US" sz="3200" spc="-15" dirty="0" smtClean="0">
                <a:latin typeface="Calibri"/>
                <a:cs typeface="Calibri"/>
              </a:rPr>
              <a:t>, </a:t>
            </a:r>
            <a:r>
              <a:rPr lang="en-US" sz="3200" spc="-5" dirty="0" smtClean="0">
                <a:latin typeface="Calibri"/>
                <a:cs typeface="Calibri"/>
              </a:rPr>
              <a:t>which </a:t>
            </a:r>
            <a:r>
              <a:rPr lang="en-US" sz="3200" spc="-10" dirty="0" smtClean="0">
                <a:latin typeface="Calibri"/>
                <a:cs typeface="Calibri"/>
              </a:rPr>
              <a:t>can </a:t>
            </a:r>
            <a:r>
              <a:rPr lang="en-US" sz="3200" spc="-5" dirty="0" smtClean="0">
                <a:latin typeface="Calibri"/>
                <a:cs typeface="Calibri"/>
              </a:rPr>
              <a:t>be caused by </a:t>
            </a:r>
            <a:r>
              <a:rPr lang="en-US" sz="3200" spc="-10" dirty="0" smtClean="0">
                <a:latin typeface="Calibri"/>
                <a:cs typeface="Calibri"/>
              </a:rPr>
              <a:t>infections </a:t>
            </a:r>
            <a:r>
              <a:rPr lang="en-US" sz="3200" spc="-5" dirty="0" smtClean="0">
                <a:latin typeface="Calibri"/>
                <a:cs typeface="Calibri"/>
              </a:rPr>
              <a:t>such </a:t>
            </a:r>
            <a:r>
              <a:rPr lang="en-US" sz="3200" dirty="0" smtClean="0">
                <a:latin typeface="Calibri"/>
                <a:cs typeface="Calibri"/>
              </a:rPr>
              <a:t>as</a:t>
            </a:r>
            <a:r>
              <a:rPr lang="en-US" sz="3200" spc="185" dirty="0" smtClean="0">
                <a:latin typeface="Calibri"/>
                <a:cs typeface="Calibri"/>
              </a:rPr>
              <a:t> </a:t>
            </a:r>
            <a:r>
              <a:rPr lang="en-US" sz="3200" spc="-5" dirty="0" smtClean="0">
                <a:latin typeface="Calibri"/>
                <a:cs typeface="Calibri"/>
              </a:rPr>
              <a:t>HIV</a:t>
            </a:r>
            <a:endParaRPr lang="en-US" sz="3200" dirty="0" smtClean="0">
              <a:latin typeface="Calibri"/>
              <a:cs typeface="Calibri"/>
            </a:endParaRPr>
          </a:p>
          <a:p>
            <a:pPr marL="355600" indent="-342900">
              <a:buFont typeface="Arial"/>
              <a:buChar char="•"/>
              <a:tabLst>
                <a:tab pos="354965" algn="l"/>
                <a:tab pos="355600" algn="l"/>
              </a:tabLst>
            </a:pPr>
            <a:r>
              <a:rPr lang="en-US" sz="3200" u="heavy" spc="-5" dirty="0" smtClean="0">
                <a:uFill>
                  <a:solidFill>
                    <a:srgbClr val="000000"/>
                  </a:solidFill>
                </a:uFill>
                <a:latin typeface="Calibri"/>
                <a:cs typeface="Calibri"/>
              </a:rPr>
              <a:t>Poor </a:t>
            </a:r>
            <a:r>
              <a:rPr lang="en-US" sz="3200" u="heavy" spc="-10" dirty="0" smtClean="0">
                <a:uFill>
                  <a:solidFill>
                    <a:srgbClr val="000000"/>
                  </a:solidFill>
                </a:uFill>
                <a:latin typeface="Calibri"/>
                <a:cs typeface="Calibri"/>
              </a:rPr>
              <a:t>hygiene</a:t>
            </a:r>
            <a:r>
              <a:rPr lang="en-US" sz="3200" u="heavy" spc="15" dirty="0" smtClean="0">
                <a:uFill>
                  <a:solidFill>
                    <a:srgbClr val="000000"/>
                  </a:solidFill>
                </a:uFill>
                <a:latin typeface="Calibri"/>
                <a:cs typeface="Calibri"/>
              </a:rPr>
              <a:t> </a:t>
            </a:r>
            <a:r>
              <a:rPr lang="en-US" sz="3200" u="heavy" spc="-5" dirty="0" smtClean="0">
                <a:uFill>
                  <a:solidFill>
                    <a:srgbClr val="000000"/>
                  </a:solidFill>
                </a:uFill>
                <a:latin typeface="Calibri"/>
                <a:cs typeface="Calibri"/>
              </a:rPr>
              <a:t>habits</a:t>
            </a:r>
            <a:endParaRPr lang="en-US" sz="3200" dirty="0" smtClean="0">
              <a:latin typeface="Calibri"/>
              <a:cs typeface="Calibri"/>
            </a:endParaRPr>
          </a:p>
        </p:txBody>
      </p:sp>
    </p:spTree>
    <p:extLst>
      <p:ext uri="{BB962C8B-B14F-4D97-AF65-F5344CB8AC3E}">
        <p14:creationId xmlns:p14="http://schemas.microsoft.com/office/powerpoint/2010/main" val="14409393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54380"/>
            <a:ext cx="5791200" cy="1823576"/>
          </a:xfrm>
        </p:spPr>
        <p:txBody>
          <a:bodyPr/>
          <a:lstStyle/>
          <a:p>
            <a:r>
              <a:rPr lang="en-US" dirty="0" smtClean="0"/>
              <a:t>Risk factors cont..</a:t>
            </a:r>
            <a:endParaRPr lang="en-US" dirty="0"/>
          </a:p>
        </p:txBody>
      </p:sp>
      <p:sp>
        <p:nvSpPr>
          <p:cNvPr id="3" name="Text Placeholder 2"/>
          <p:cNvSpPr>
            <a:spLocks noGrp="1"/>
          </p:cNvSpPr>
          <p:nvPr>
            <p:ph type="body" idx="1"/>
          </p:nvPr>
        </p:nvSpPr>
        <p:spPr>
          <a:xfrm>
            <a:off x="304800" y="1371600"/>
            <a:ext cx="11197590" cy="5501506"/>
          </a:xfrm>
        </p:spPr>
        <p:txBody>
          <a:bodyPr/>
          <a:lstStyle/>
          <a:p>
            <a:pPr marL="12700">
              <a:tabLst>
                <a:tab pos="354965" algn="l"/>
                <a:tab pos="355600" algn="l"/>
              </a:tabLst>
            </a:pPr>
            <a:r>
              <a:rPr lang="en-US" sz="3200" b="1" u="sng" spc="-15" dirty="0"/>
              <a:t>Infected </a:t>
            </a:r>
            <a:r>
              <a:rPr lang="en-US" sz="3200" b="1" u="sng" dirty="0"/>
              <a:t>hair</a:t>
            </a:r>
            <a:r>
              <a:rPr lang="en-US" sz="3200" b="1" u="sng" spc="-25" dirty="0"/>
              <a:t> </a:t>
            </a:r>
            <a:r>
              <a:rPr lang="en-US" sz="3200" b="1" u="sng" spc="-5" dirty="0"/>
              <a:t>follicles (folliculitis)</a:t>
            </a:r>
            <a:endParaRPr lang="en-US" sz="3200" b="1" u="sng" dirty="0"/>
          </a:p>
          <a:p>
            <a:pPr marL="355600" marR="35560" indent="-342900">
              <a:spcBef>
                <a:spcPts val="434"/>
              </a:spcBef>
              <a:buFont typeface="Arial"/>
              <a:buChar char="•"/>
              <a:tabLst>
                <a:tab pos="354965" algn="l"/>
                <a:tab pos="355600" algn="l"/>
              </a:tabLst>
            </a:pPr>
            <a:r>
              <a:rPr lang="en-US" sz="3200" spc="-15" dirty="0"/>
              <a:t>Infected </a:t>
            </a:r>
            <a:r>
              <a:rPr lang="en-US" sz="3200" spc="-5" dirty="0"/>
              <a:t>hair </a:t>
            </a:r>
            <a:r>
              <a:rPr lang="en-US" sz="3200" spc="-10" dirty="0"/>
              <a:t>follicles, </a:t>
            </a:r>
            <a:r>
              <a:rPr lang="en-US" sz="3200" spc="-5" dirty="0"/>
              <a:t>or </a:t>
            </a:r>
            <a:r>
              <a:rPr lang="en-US" sz="3200" spc="-10" dirty="0"/>
              <a:t>folliculitis, </a:t>
            </a:r>
            <a:r>
              <a:rPr lang="en-US" sz="3200" spc="-15" dirty="0"/>
              <a:t>may </a:t>
            </a:r>
            <a:r>
              <a:rPr lang="en-US" sz="3200" spc="-5" dirty="0"/>
              <a:t>cause abscesses </a:t>
            </a:r>
            <a:r>
              <a:rPr lang="en-US" sz="3200" spc="-10" dirty="0"/>
              <a:t>to </a:t>
            </a:r>
            <a:r>
              <a:rPr lang="en-US" sz="3200" spc="-15" dirty="0"/>
              <a:t>form </a:t>
            </a:r>
            <a:r>
              <a:rPr lang="en-US" sz="3200" spc="-5" dirty="0"/>
              <a:t>in </a:t>
            </a:r>
            <a:r>
              <a:rPr lang="en-US" sz="3200" dirty="0"/>
              <a:t>the </a:t>
            </a:r>
            <a:r>
              <a:rPr lang="en-US" sz="3200" spc="-10" dirty="0"/>
              <a:t>follicle.  Follicles can become </a:t>
            </a:r>
            <a:r>
              <a:rPr lang="en-US" sz="3200" spc="-15" dirty="0"/>
              <a:t>infected </a:t>
            </a:r>
            <a:r>
              <a:rPr lang="en-US" sz="3200" spc="-5" dirty="0"/>
              <a:t>if </a:t>
            </a:r>
            <a:r>
              <a:rPr lang="en-US" sz="3200" dirty="0"/>
              <a:t>the </a:t>
            </a:r>
            <a:r>
              <a:rPr lang="en-US" sz="3200" spc="-5" dirty="0"/>
              <a:t>hair within </a:t>
            </a:r>
            <a:r>
              <a:rPr lang="en-US" sz="3200" dirty="0"/>
              <a:t>the </a:t>
            </a:r>
            <a:r>
              <a:rPr lang="en-US" sz="3200" spc="-10" dirty="0"/>
              <a:t>follicle </a:t>
            </a:r>
            <a:r>
              <a:rPr lang="en-US" sz="3200" spc="-5" dirty="0"/>
              <a:t>is </a:t>
            </a:r>
            <a:r>
              <a:rPr lang="en-US" sz="3200" spc="-10" dirty="0"/>
              <a:t>trapped </a:t>
            </a:r>
            <a:r>
              <a:rPr lang="en-US" sz="3200" dirty="0"/>
              <a:t>and </a:t>
            </a:r>
            <a:r>
              <a:rPr lang="en-US" sz="3200" spc="-5" dirty="0"/>
              <a:t>unable </a:t>
            </a:r>
            <a:r>
              <a:rPr lang="en-US" sz="3200" spc="-10" dirty="0"/>
              <a:t>to  break through </a:t>
            </a:r>
            <a:r>
              <a:rPr lang="en-US" sz="3200" dirty="0"/>
              <a:t>the </a:t>
            </a:r>
            <a:r>
              <a:rPr lang="en-US" sz="3200" spc="-5" dirty="0"/>
              <a:t>skin, </a:t>
            </a:r>
            <a:r>
              <a:rPr lang="en-US" sz="3200" dirty="0"/>
              <a:t>as </a:t>
            </a:r>
            <a:r>
              <a:rPr lang="en-US" sz="3200" spc="-10" dirty="0"/>
              <a:t>can </a:t>
            </a:r>
            <a:r>
              <a:rPr lang="en-US" sz="3200" spc="-5" dirty="0"/>
              <a:t>happen </a:t>
            </a:r>
            <a:r>
              <a:rPr lang="en-US" sz="3200" spc="-10" dirty="0"/>
              <a:t>after</a:t>
            </a:r>
            <a:r>
              <a:rPr lang="en-US" sz="3200" spc="80" dirty="0"/>
              <a:t> </a:t>
            </a:r>
            <a:r>
              <a:rPr lang="en-US" sz="3200" spc="-5" dirty="0"/>
              <a:t>shaving.</a:t>
            </a:r>
            <a:endParaRPr lang="en-US" sz="3200" dirty="0"/>
          </a:p>
          <a:p>
            <a:pPr marL="355600" marR="5080" indent="-342900">
              <a:spcBef>
                <a:spcPts val="415"/>
              </a:spcBef>
              <a:buFont typeface="Arial"/>
              <a:buChar char="•"/>
              <a:tabLst>
                <a:tab pos="354965" algn="l"/>
                <a:tab pos="355600" algn="l"/>
              </a:tabLst>
            </a:pPr>
            <a:r>
              <a:rPr lang="en-US" sz="3200" spc="-25" dirty="0"/>
              <a:t>Trapped </a:t>
            </a:r>
            <a:r>
              <a:rPr lang="en-US" sz="3200" spc="-5" dirty="0"/>
              <a:t>hair </a:t>
            </a:r>
            <a:r>
              <a:rPr lang="en-US" sz="3200" spc="-10" dirty="0"/>
              <a:t>follicles are </a:t>
            </a:r>
            <a:r>
              <a:rPr lang="en-US" sz="3200" spc="-5" dirty="0"/>
              <a:t>commonly known </a:t>
            </a:r>
            <a:r>
              <a:rPr lang="en-US" sz="3200" dirty="0"/>
              <a:t>as </a:t>
            </a:r>
            <a:r>
              <a:rPr lang="en-US" sz="3200" spc="-10" dirty="0"/>
              <a:t>ingrown </a:t>
            </a:r>
            <a:r>
              <a:rPr lang="en-US" sz="3200" spc="-15" dirty="0"/>
              <a:t>hairs. </a:t>
            </a:r>
            <a:r>
              <a:rPr lang="en-US" sz="3200" spc="-10" dirty="0"/>
              <a:t>Ingrown hairs can </a:t>
            </a:r>
            <a:r>
              <a:rPr lang="en-US" sz="3200" spc="-5" dirty="0"/>
              <a:t>set  </a:t>
            </a:r>
            <a:r>
              <a:rPr lang="en-US" sz="3200" dirty="0"/>
              <a:t>the </a:t>
            </a:r>
            <a:r>
              <a:rPr lang="en-US" sz="3200" spc="-15" dirty="0"/>
              <a:t>stage for </a:t>
            </a:r>
            <a:r>
              <a:rPr lang="en-US" sz="3200" dirty="0"/>
              <a:t>an </a:t>
            </a:r>
            <a:r>
              <a:rPr lang="en-US" sz="3200" spc="-10" dirty="0"/>
              <a:t>infection. </a:t>
            </a:r>
            <a:r>
              <a:rPr lang="en-US" sz="3200" dirty="0"/>
              <a:t>Abscesses </a:t>
            </a:r>
            <a:r>
              <a:rPr lang="en-US" sz="3200" spc="-5" dirty="0"/>
              <a:t>that </a:t>
            </a:r>
            <a:r>
              <a:rPr lang="en-US" sz="3200" spc="-10" dirty="0"/>
              <a:t>are </a:t>
            </a:r>
            <a:r>
              <a:rPr lang="en-US" sz="3200" spc="-5" dirty="0"/>
              <a:t>on or in </a:t>
            </a:r>
            <a:r>
              <a:rPr lang="en-US" sz="3200" dirty="0"/>
              <a:t>a hair </a:t>
            </a:r>
            <a:r>
              <a:rPr lang="en-US" sz="3200" spc="-10" dirty="0"/>
              <a:t>follicle </a:t>
            </a:r>
            <a:r>
              <a:rPr lang="en-US" sz="3200" spc="-5" dirty="0"/>
              <a:t>will </a:t>
            </a:r>
            <a:r>
              <a:rPr lang="en-US" sz="3200" spc="-10" dirty="0"/>
              <a:t>often  </a:t>
            </a:r>
            <a:r>
              <a:rPr lang="en-US" sz="3200" spc="-15" dirty="0"/>
              <a:t>contain </a:t>
            </a:r>
            <a:r>
              <a:rPr lang="en-US" sz="3200" spc="-5" dirty="0"/>
              <a:t>this </a:t>
            </a:r>
            <a:r>
              <a:rPr lang="en-US" sz="3200" spc="-10" dirty="0"/>
              <a:t>ingrown</a:t>
            </a:r>
            <a:r>
              <a:rPr lang="en-US" sz="3200" spc="50" dirty="0"/>
              <a:t> </a:t>
            </a:r>
            <a:r>
              <a:rPr lang="en-US" sz="3200" spc="-45" dirty="0"/>
              <a:t>hair.</a:t>
            </a:r>
            <a:endParaRPr lang="en-US" sz="3200" dirty="0"/>
          </a:p>
          <a:p>
            <a:pPr marL="355600" marR="116205" indent="-342900">
              <a:spcBef>
                <a:spcPts val="445"/>
              </a:spcBef>
              <a:buFont typeface="Arial"/>
              <a:buChar char="•"/>
              <a:tabLst>
                <a:tab pos="354965" algn="l"/>
                <a:tab pos="355600" algn="l"/>
              </a:tabLst>
            </a:pPr>
            <a:r>
              <a:rPr lang="en-US" sz="3200" spc="-10" dirty="0"/>
              <a:t>Folliculitis </a:t>
            </a:r>
            <a:r>
              <a:rPr lang="en-US" sz="3200" spc="-15" dirty="0"/>
              <a:t>may </a:t>
            </a:r>
            <a:r>
              <a:rPr lang="en-US" sz="3200" dirty="0"/>
              <a:t>also </a:t>
            </a:r>
            <a:r>
              <a:rPr lang="en-US" sz="3200" spc="-10" dirty="0"/>
              <a:t>occur after </a:t>
            </a:r>
            <a:r>
              <a:rPr lang="en-US" sz="3200" spc="-5" dirty="0"/>
              <a:t>spending time </a:t>
            </a:r>
            <a:r>
              <a:rPr lang="en-US" sz="3200" dirty="0"/>
              <a:t>in an </a:t>
            </a:r>
            <a:r>
              <a:rPr lang="en-US" sz="3200" spc="-5" dirty="0"/>
              <a:t>inadequately </a:t>
            </a:r>
            <a:r>
              <a:rPr lang="en-US" sz="3200" spc="-10" dirty="0"/>
              <a:t>chlorinated </a:t>
            </a:r>
            <a:r>
              <a:rPr lang="en-US" sz="3200" spc="-5" dirty="0"/>
              <a:t>pool  or hot</a:t>
            </a:r>
            <a:r>
              <a:rPr lang="en-US" sz="3200" dirty="0"/>
              <a:t> tub.</a:t>
            </a:r>
          </a:p>
          <a:p>
            <a:endParaRPr lang="en-US" sz="2800" dirty="0"/>
          </a:p>
        </p:txBody>
      </p:sp>
    </p:spTree>
    <p:extLst>
      <p:ext uri="{BB962C8B-B14F-4D97-AF65-F5344CB8AC3E}">
        <p14:creationId xmlns:p14="http://schemas.microsoft.com/office/powerpoint/2010/main" val="25394671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457200"/>
            <a:ext cx="10609579" cy="5947782"/>
          </a:xfrm>
          <a:prstGeom prst="rect">
            <a:avLst/>
          </a:prstGeom>
        </p:spPr>
        <p:txBody>
          <a:bodyPr vert="horz" wrap="square" lIns="0" tIns="12700" rIns="0" bIns="0" rtlCol="0">
            <a:spAutoFit/>
          </a:bodyPr>
          <a:lstStyle/>
          <a:p>
            <a:pPr marL="12700">
              <a:spcBef>
                <a:spcPts val="100"/>
              </a:spcBef>
              <a:tabLst>
                <a:tab pos="354965" algn="l"/>
                <a:tab pos="355600" algn="l"/>
              </a:tabLst>
            </a:pPr>
            <a:r>
              <a:rPr lang="en-US" sz="3200" b="1" u="sng" spc="-5" dirty="0" smtClean="0">
                <a:latin typeface="Calibri"/>
                <a:cs typeface="Calibri"/>
              </a:rPr>
              <a:t>Investigations </a:t>
            </a:r>
          </a:p>
          <a:p>
            <a:pPr marL="355600" indent="-342900">
              <a:spcBef>
                <a:spcPts val="100"/>
              </a:spcBef>
              <a:buFont typeface="Arial"/>
              <a:buChar char="•"/>
              <a:tabLst>
                <a:tab pos="354965" algn="l"/>
                <a:tab pos="355600" algn="l"/>
              </a:tabLst>
            </a:pPr>
            <a:endParaRPr lang="en-US" sz="3200" b="1" spc="-5" dirty="0" smtClean="0">
              <a:latin typeface="Calibri"/>
              <a:cs typeface="Calibri"/>
            </a:endParaRPr>
          </a:p>
          <a:p>
            <a:pPr marL="355600" indent="-342900">
              <a:spcBef>
                <a:spcPts val="100"/>
              </a:spcBef>
              <a:buFont typeface="Arial"/>
              <a:buChar char="•"/>
              <a:tabLst>
                <a:tab pos="354965" algn="l"/>
                <a:tab pos="355600" algn="l"/>
              </a:tabLst>
            </a:pPr>
            <a:r>
              <a:rPr lang="en-US" sz="3200" b="1" spc="-5" dirty="0" smtClean="0">
                <a:latin typeface="Calibri"/>
                <a:cs typeface="Calibri"/>
              </a:rPr>
              <a:t>When taking </a:t>
            </a:r>
            <a:r>
              <a:rPr sz="3200" u="heavy" spc="-5" dirty="0" smtClean="0">
                <a:uFill>
                  <a:solidFill>
                    <a:srgbClr val="000000"/>
                  </a:solidFill>
                </a:uFill>
                <a:latin typeface="Calibri"/>
                <a:cs typeface="Calibri"/>
              </a:rPr>
              <a:t>medical </a:t>
            </a:r>
            <a:r>
              <a:rPr sz="3200" u="heavy" spc="-10" dirty="0" smtClean="0">
                <a:uFill>
                  <a:solidFill>
                    <a:srgbClr val="000000"/>
                  </a:solidFill>
                </a:uFill>
                <a:latin typeface="Calibri"/>
                <a:cs typeface="Calibri"/>
              </a:rPr>
              <a:t>history</a:t>
            </a:r>
            <a:r>
              <a:rPr lang="en-US" sz="3200" spc="-10" dirty="0">
                <a:latin typeface="Calibri"/>
                <a:cs typeface="Calibri"/>
              </a:rPr>
              <a:t>,</a:t>
            </a:r>
            <a:r>
              <a:rPr sz="3200" spc="-15" dirty="0" smtClean="0">
                <a:latin typeface="Calibri"/>
                <a:cs typeface="Calibri"/>
              </a:rPr>
              <a:t> </a:t>
            </a:r>
            <a:r>
              <a:rPr sz="3200" dirty="0" smtClean="0">
                <a:latin typeface="Calibri"/>
                <a:cs typeface="Calibri"/>
              </a:rPr>
              <a:t>ask</a:t>
            </a:r>
            <a:r>
              <a:rPr sz="3200" spc="-10" dirty="0" smtClean="0">
                <a:latin typeface="Calibri"/>
                <a:cs typeface="Calibri"/>
              </a:rPr>
              <a:t>:</a:t>
            </a:r>
            <a:endParaRPr sz="3200" dirty="0">
              <a:latin typeface="Calibri"/>
              <a:cs typeface="Calibri"/>
            </a:endParaRPr>
          </a:p>
          <a:p>
            <a:pPr marL="2184400" lvl="4" indent="-342900">
              <a:buFont typeface="Arial"/>
              <a:buChar char="•"/>
              <a:tabLst>
                <a:tab pos="354965" algn="l"/>
                <a:tab pos="355600" algn="l"/>
              </a:tabLst>
            </a:pPr>
            <a:r>
              <a:rPr sz="3200" spc="-10" dirty="0" smtClean="0">
                <a:latin typeface="Calibri"/>
                <a:cs typeface="Calibri"/>
              </a:rPr>
              <a:t>How </a:t>
            </a:r>
            <a:r>
              <a:rPr sz="3200" spc="-5" dirty="0" smtClean="0">
                <a:latin typeface="Calibri"/>
                <a:cs typeface="Calibri"/>
              </a:rPr>
              <a:t>long </a:t>
            </a:r>
            <a:r>
              <a:rPr sz="3200" dirty="0" smtClean="0">
                <a:latin typeface="Calibri"/>
                <a:cs typeface="Calibri"/>
              </a:rPr>
              <a:t>the </a:t>
            </a:r>
            <a:r>
              <a:rPr sz="3200" spc="-5" dirty="0" smtClean="0">
                <a:latin typeface="Calibri"/>
                <a:cs typeface="Calibri"/>
              </a:rPr>
              <a:t>abscess has been</a:t>
            </a:r>
            <a:r>
              <a:rPr sz="3200" spc="65" dirty="0" smtClean="0">
                <a:latin typeface="Calibri"/>
                <a:cs typeface="Calibri"/>
              </a:rPr>
              <a:t> </a:t>
            </a:r>
            <a:r>
              <a:rPr sz="3200" spc="-5" dirty="0" smtClean="0">
                <a:latin typeface="Calibri"/>
                <a:cs typeface="Calibri"/>
              </a:rPr>
              <a:t>present</a:t>
            </a:r>
            <a:endParaRPr sz="3200" dirty="0" smtClean="0">
              <a:latin typeface="Calibri"/>
              <a:cs typeface="Calibri"/>
            </a:endParaRPr>
          </a:p>
          <a:p>
            <a:pPr marL="2184400" lvl="4" indent="-342900">
              <a:buFont typeface="Arial"/>
              <a:buChar char="•"/>
              <a:tabLst>
                <a:tab pos="354965" algn="l"/>
                <a:tab pos="355600" algn="l"/>
              </a:tabLst>
            </a:pPr>
            <a:r>
              <a:rPr sz="3200" dirty="0" smtClean="0">
                <a:latin typeface="Calibri"/>
                <a:cs typeface="Calibri"/>
              </a:rPr>
              <a:t>If </a:t>
            </a:r>
            <a:r>
              <a:rPr lang="en-US" sz="3200" spc="-10" dirty="0" smtClean="0">
                <a:latin typeface="Calibri"/>
                <a:cs typeface="Calibri"/>
              </a:rPr>
              <a:t>they</a:t>
            </a:r>
            <a:r>
              <a:rPr sz="3200" spc="-10" dirty="0" smtClean="0">
                <a:latin typeface="Calibri"/>
                <a:cs typeface="Calibri"/>
              </a:rPr>
              <a:t> recall </a:t>
            </a:r>
            <a:r>
              <a:rPr sz="3200" spc="-15" dirty="0" smtClean="0">
                <a:latin typeface="Calibri"/>
                <a:cs typeface="Calibri"/>
              </a:rPr>
              <a:t>any </a:t>
            </a:r>
            <a:r>
              <a:rPr sz="3200" dirty="0" smtClean="0">
                <a:latin typeface="Calibri"/>
                <a:cs typeface="Calibri"/>
              </a:rPr>
              <a:t>injury </a:t>
            </a:r>
            <a:r>
              <a:rPr sz="3200" spc="-10" dirty="0" smtClean="0">
                <a:latin typeface="Calibri"/>
                <a:cs typeface="Calibri"/>
              </a:rPr>
              <a:t>to </a:t>
            </a:r>
            <a:r>
              <a:rPr sz="3200" spc="-5" dirty="0" smtClean="0">
                <a:latin typeface="Calibri"/>
                <a:cs typeface="Calibri"/>
              </a:rPr>
              <a:t>that</a:t>
            </a:r>
            <a:r>
              <a:rPr sz="3200" spc="45" dirty="0" smtClean="0">
                <a:latin typeface="Calibri"/>
                <a:cs typeface="Calibri"/>
              </a:rPr>
              <a:t> </a:t>
            </a:r>
            <a:r>
              <a:rPr sz="3200" spc="-10" dirty="0" smtClean="0">
                <a:latin typeface="Calibri"/>
                <a:cs typeface="Calibri"/>
              </a:rPr>
              <a:t>area</a:t>
            </a:r>
            <a:endParaRPr sz="3200" dirty="0" smtClean="0">
              <a:latin typeface="Calibri"/>
              <a:cs typeface="Calibri"/>
            </a:endParaRPr>
          </a:p>
          <a:p>
            <a:pPr marL="2184400" lvl="4" indent="-342900">
              <a:buFont typeface="Arial"/>
              <a:buChar char="•"/>
              <a:tabLst>
                <a:tab pos="354965" algn="l"/>
                <a:tab pos="355600" algn="l"/>
              </a:tabLst>
            </a:pPr>
            <a:r>
              <a:rPr sz="3200" spc="-5" dirty="0" smtClean="0">
                <a:latin typeface="Calibri"/>
                <a:cs typeface="Calibri"/>
              </a:rPr>
              <a:t>What </a:t>
            </a:r>
            <a:r>
              <a:rPr lang="en-US" sz="3200" spc="-5" dirty="0" smtClean="0">
                <a:latin typeface="Calibri"/>
                <a:cs typeface="Calibri"/>
              </a:rPr>
              <a:t>drugs</a:t>
            </a:r>
            <a:r>
              <a:rPr sz="3200" spc="-5" dirty="0" smtClean="0">
                <a:latin typeface="Calibri"/>
                <a:cs typeface="Calibri"/>
              </a:rPr>
              <a:t> </a:t>
            </a:r>
            <a:r>
              <a:rPr lang="en-US" sz="3200" spc="-10" dirty="0" smtClean="0">
                <a:latin typeface="Calibri"/>
                <a:cs typeface="Calibri"/>
              </a:rPr>
              <a:t>one</a:t>
            </a:r>
            <a:r>
              <a:rPr sz="3200" spc="-10" dirty="0" smtClean="0">
                <a:latin typeface="Calibri"/>
                <a:cs typeface="Calibri"/>
              </a:rPr>
              <a:t> </a:t>
            </a:r>
            <a:r>
              <a:rPr sz="3200" spc="-15" dirty="0" smtClean="0">
                <a:latin typeface="Calibri"/>
                <a:cs typeface="Calibri"/>
              </a:rPr>
              <a:t>may </a:t>
            </a:r>
            <a:r>
              <a:rPr sz="3200" spc="-5" dirty="0" smtClean="0">
                <a:latin typeface="Calibri"/>
                <a:cs typeface="Calibri"/>
              </a:rPr>
              <a:t>be</a:t>
            </a:r>
            <a:r>
              <a:rPr sz="3200" spc="70" dirty="0" smtClean="0">
                <a:latin typeface="Calibri"/>
                <a:cs typeface="Calibri"/>
              </a:rPr>
              <a:t> </a:t>
            </a:r>
            <a:r>
              <a:rPr sz="3200" spc="-10" dirty="0" smtClean="0">
                <a:latin typeface="Calibri"/>
                <a:cs typeface="Calibri"/>
              </a:rPr>
              <a:t>taking</a:t>
            </a:r>
            <a:endParaRPr sz="3200" dirty="0" smtClean="0">
              <a:latin typeface="Calibri"/>
              <a:cs typeface="Calibri"/>
            </a:endParaRPr>
          </a:p>
          <a:p>
            <a:pPr marL="2184400" lvl="4" indent="-342900">
              <a:buFont typeface="Arial"/>
              <a:buChar char="•"/>
              <a:tabLst>
                <a:tab pos="354965" algn="l"/>
                <a:tab pos="355600" algn="l"/>
              </a:tabLst>
            </a:pPr>
            <a:r>
              <a:rPr sz="3200" dirty="0" smtClean="0">
                <a:latin typeface="Calibri"/>
                <a:cs typeface="Calibri"/>
              </a:rPr>
              <a:t>If </a:t>
            </a:r>
            <a:r>
              <a:rPr lang="en-US" sz="3200" spc="-10" dirty="0" smtClean="0">
                <a:latin typeface="Calibri"/>
                <a:cs typeface="Calibri"/>
              </a:rPr>
              <a:t>they</a:t>
            </a:r>
            <a:r>
              <a:rPr sz="3200" spc="-10" dirty="0" smtClean="0">
                <a:latin typeface="Calibri"/>
                <a:cs typeface="Calibri"/>
              </a:rPr>
              <a:t> have any</a:t>
            </a:r>
            <a:r>
              <a:rPr sz="3200" spc="20" dirty="0" smtClean="0">
                <a:latin typeface="Calibri"/>
                <a:cs typeface="Calibri"/>
              </a:rPr>
              <a:t> </a:t>
            </a:r>
            <a:r>
              <a:rPr sz="3200" spc="-5" dirty="0" smtClean="0">
                <a:latin typeface="Calibri"/>
                <a:cs typeface="Calibri"/>
              </a:rPr>
              <a:t>allergies</a:t>
            </a:r>
            <a:endParaRPr sz="3200" dirty="0" smtClean="0">
              <a:latin typeface="Calibri"/>
              <a:cs typeface="Calibri"/>
            </a:endParaRPr>
          </a:p>
          <a:p>
            <a:pPr marL="2184400" lvl="4" indent="-342900">
              <a:buFont typeface="Arial"/>
              <a:buChar char="•"/>
              <a:tabLst>
                <a:tab pos="354965" algn="l"/>
                <a:tab pos="355600" algn="l"/>
              </a:tabLst>
            </a:pPr>
            <a:r>
              <a:rPr sz="3200" dirty="0" smtClean="0">
                <a:latin typeface="Calibri"/>
                <a:cs typeface="Calibri"/>
              </a:rPr>
              <a:t>If </a:t>
            </a:r>
            <a:r>
              <a:rPr lang="en-US" sz="3200" spc="-10" dirty="0" smtClean="0">
                <a:latin typeface="Calibri"/>
                <a:cs typeface="Calibri"/>
              </a:rPr>
              <a:t>they</a:t>
            </a:r>
            <a:r>
              <a:rPr sz="3200" spc="-10" dirty="0" smtClean="0">
                <a:latin typeface="Calibri"/>
                <a:cs typeface="Calibri"/>
              </a:rPr>
              <a:t> </a:t>
            </a:r>
            <a:r>
              <a:rPr sz="3200" dirty="0" smtClean="0">
                <a:latin typeface="Calibri"/>
                <a:cs typeface="Calibri"/>
              </a:rPr>
              <a:t>had a </a:t>
            </a:r>
            <a:r>
              <a:rPr sz="3200" spc="-15" dirty="0" smtClean="0">
                <a:latin typeface="Calibri"/>
                <a:cs typeface="Calibri"/>
              </a:rPr>
              <a:t>fever</a:t>
            </a:r>
            <a:endParaRPr lang="en-US" sz="3200" spc="-15" dirty="0" smtClean="0">
              <a:latin typeface="Calibri"/>
              <a:cs typeface="Calibri"/>
            </a:endParaRPr>
          </a:p>
          <a:p>
            <a:pPr marL="2184400" lvl="4" indent="-342900">
              <a:buFont typeface="Arial"/>
              <a:buChar char="•"/>
              <a:tabLst>
                <a:tab pos="354965" algn="l"/>
                <a:tab pos="355600" algn="l"/>
              </a:tabLst>
            </a:pPr>
            <a:endParaRPr lang="en-US" sz="3200" spc="-15" dirty="0" smtClean="0">
              <a:latin typeface="Calibri"/>
              <a:cs typeface="Calibri"/>
            </a:endParaRPr>
          </a:p>
          <a:p>
            <a:pPr marL="355600" indent="-342900">
              <a:buFont typeface="Arial"/>
              <a:buChar char="•"/>
              <a:tabLst>
                <a:tab pos="354965" algn="l"/>
                <a:tab pos="355600" algn="l"/>
              </a:tabLst>
            </a:pPr>
            <a:r>
              <a:rPr lang="en-US" sz="3200" u="heavy" spc="-15" dirty="0" smtClean="0">
                <a:uFill>
                  <a:solidFill>
                    <a:srgbClr val="000000"/>
                  </a:solidFill>
                </a:uFill>
                <a:latin typeface="Calibri"/>
                <a:cs typeface="Calibri"/>
              </a:rPr>
              <a:t>Physical exam. E</a:t>
            </a:r>
            <a:r>
              <a:rPr sz="3200" u="heavy" spc="-15" dirty="0" smtClean="0">
                <a:uFill>
                  <a:solidFill>
                    <a:srgbClr val="000000"/>
                  </a:solidFill>
                </a:uFill>
                <a:latin typeface="Calibri"/>
                <a:cs typeface="Calibri"/>
              </a:rPr>
              <a:t>xamine </a:t>
            </a:r>
            <a:r>
              <a:rPr sz="3200" u="heavy" dirty="0">
                <a:uFill>
                  <a:solidFill>
                    <a:srgbClr val="000000"/>
                  </a:solidFill>
                </a:uFill>
                <a:latin typeface="Calibri"/>
                <a:cs typeface="Calibri"/>
              </a:rPr>
              <a:t>the </a:t>
            </a:r>
            <a:r>
              <a:rPr sz="3200" u="heavy" spc="-5" dirty="0">
                <a:uFill>
                  <a:solidFill>
                    <a:srgbClr val="000000"/>
                  </a:solidFill>
                </a:uFill>
                <a:latin typeface="Calibri"/>
                <a:cs typeface="Calibri"/>
              </a:rPr>
              <a:t>abscess </a:t>
            </a:r>
            <a:r>
              <a:rPr sz="3200" u="heavy" dirty="0">
                <a:uFill>
                  <a:solidFill>
                    <a:srgbClr val="000000"/>
                  </a:solidFill>
                </a:uFill>
                <a:latin typeface="Calibri"/>
                <a:cs typeface="Calibri"/>
              </a:rPr>
              <a:t>and </a:t>
            </a:r>
            <a:r>
              <a:rPr sz="3200" u="heavy" spc="-10" dirty="0">
                <a:uFill>
                  <a:solidFill>
                    <a:srgbClr val="000000"/>
                  </a:solidFill>
                </a:uFill>
                <a:latin typeface="Calibri"/>
                <a:cs typeface="Calibri"/>
              </a:rPr>
              <a:t>surrounding </a:t>
            </a:r>
            <a:r>
              <a:rPr sz="3200" u="heavy" dirty="0">
                <a:uFill>
                  <a:solidFill>
                    <a:srgbClr val="000000"/>
                  </a:solidFill>
                </a:uFill>
                <a:latin typeface="Calibri"/>
                <a:cs typeface="Calibri"/>
              </a:rPr>
              <a:t>areas</a:t>
            </a:r>
            <a:r>
              <a:rPr sz="3200" dirty="0">
                <a:latin typeface="Calibri"/>
                <a:cs typeface="Calibri"/>
              </a:rPr>
              <a:t>. </a:t>
            </a:r>
            <a:endParaRPr lang="en-US" sz="3200" dirty="0" smtClean="0">
              <a:latin typeface="Calibri"/>
              <a:cs typeface="Calibri"/>
            </a:endParaRPr>
          </a:p>
          <a:p>
            <a:pPr marL="355600" indent="-342900">
              <a:buFont typeface="Arial"/>
              <a:buChar char="•"/>
              <a:tabLst>
                <a:tab pos="354965" algn="l"/>
                <a:tab pos="355600" algn="l"/>
              </a:tabLst>
            </a:pPr>
            <a:r>
              <a:rPr lang="en-US" sz="3200" spc="-40" dirty="0">
                <a:latin typeface="Calibri"/>
                <a:cs typeface="Calibri"/>
              </a:rPr>
              <a:t>T</a:t>
            </a:r>
            <a:r>
              <a:rPr sz="3200" spc="-25" dirty="0" smtClean="0">
                <a:latin typeface="Calibri"/>
                <a:cs typeface="Calibri"/>
              </a:rPr>
              <a:t>ake </a:t>
            </a:r>
            <a:r>
              <a:rPr sz="3200" dirty="0">
                <a:latin typeface="Calibri"/>
                <a:cs typeface="Calibri"/>
              </a:rPr>
              <a:t>a </a:t>
            </a:r>
            <a:r>
              <a:rPr sz="3200" u="heavy" spc="-10" dirty="0">
                <a:uFill>
                  <a:solidFill>
                    <a:srgbClr val="000000"/>
                  </a:solidFill>
                </a:uFill>
                <a:latin typeface="Calibri"/>
                <a:cs typeface="Calibri"/>
              </a:rPr>
              <a:t>culture</a:t>
            </a:r>
            <a:r>
              <a:rPr sz="3200" spc="-10" dirty="0">
                <a:latin typeface="Calibri"/>
                <a:cs typeface="Calibri"/>
              </a:rPr>
              <a:t> </a:t>
            </a:r>
            <a:r>
              <a:rPr sz="3200" spc="-5" dirty="0">
                <a:latin typeface="Calibri"/>
                <a:cs typeface="Calibri"/>
              </a:rPr>
              <a:t>or </a:t>
            </a:r>
            <a:r>
              <a:rPr sz="3200" dirty="0">
                <a:latin typeface="Calibri"/>
                <a:cs typeface="Calibri"/>
              </a:rPr>
              <a:t>a small </a:t>
            </a:r>
            <a:r>
              <a:rPr sz="3200" spc="-5" dirty="0">
                <a:latin typeface="Calibri"/>
                <a:cs typeface="Calibri"/>
              </a:rPr>
              <a:t>amount of fluid </a:t>
            </a:r>
            <a:r>
              <a:rPr sz="3200" spc="-10" dirty="0">
                <a:latin typeface="Calibri"/>
                <a:cs typeface="Calibri"/>
              </a:rPr>
              <a:t>from </a:t>
            </a:r>
            <a:r>
              <a:rPr sz="3200" dirty="0">
                <a:latin typeface="Calibri"/>
                <a:cs typeface="Calibri"/>
              </a:rPr>
              <a:t>the </a:t>
            </a:r>
            <a:r>
              <a:rPr sz="3200" spc="-5" dirty="0">
                <a:latin typeface="Calibri"/>
                <a:cs typeface="Calibri"/>
              </a:rPr>
              <a:t>abscess </a:t>
            </a:r>
            <a:r>
              <a:rPr sz="3200" spc="-10" dirty="0">
                <a:latin typeface="Calibri"/>
                <a:cs typeface="Calibri"/>
              </a:rPr>
              <a:t>to  </a:t>
            </a:r>
            <a:r>
              <a:rPr sz="3200" spc="-15" dirty="0">
                <a:latin typeface="Calibri"/>
                <a:cs typeface="Calibri"/>
              </a:rPr>
              <a:t>test for </a:t>
            </a:r>
            <a:r>
              <a:rPr sz="3200" dirty="0">
                <a:latin typeface="Calibri"/>
                <a:cs typeface="Calibri"/>
              </a:rPr>
              <a:t>the </a:t>
            </a:r>
            <a:r>
              <a:rPr sz="3200" spc="-5" dirty="0">
                <a:latin typeface="Calibri"/>
                <a:cs typeface="Calibri"/>
              </a:rPr>
              <a:t>presence of </a:t>
            </a:r>
            <a:r>
              <a:rPr sz="3200" spc="-5" dirty="0" smtClean="0">
                <a:latin typeface="Calibri"/>
                <a:cs typeface="Calibri"/>
              </a:rPr>
              <a:t>bacteria</a:t>
            </a:r>
            <a:endParaRPr lang="en-US" sz="3200" u="heavy" spc="-5" dirty="0" smtClean="0">
              <a:uFill>
                <a:solidFill>
                  <a:srgbClr val="000000"/>
                </a:solidFill>
              </a:uFill>
              <a:latin typeface="Calibri"/>
              <a:cs typeface="Calibri"/>
            </a:endParaRPr>
          </a:p>
        </p:txBody>
      </p:sp>
    </p:spTree>
    <p:extLst>
      <p:ext uri="{BB962C8B-B14F-4D97-AF65-F5344CB8AC3E}">
        <p14:creationId xmlns:p14="http://schemas.microsoft.com/office/powerpoint/2010/main" val="12503598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39" y="-165100"/>
            <a:ext cx="10972800" cy="852156"/>
          </a:xfrm>
          <a:prstGeom prst="rect">
            <a:avLst/>
          </a:prstGeom>
          <a:solidFill>
            <a:schemeClr val="accent1">
              <a:lumMod val="20000"/>
              <a:lumOff val="80000"/>
            </a:schemeClr>
          </a:solidFill>
        </p:spPr>
        <p:txBody>
          <a:bodyPr vert="horz" wrap="square" lIns="0" tIns="234315" rIns="0" bIns="0" rtlCol="0" anchor="ctr">
            <a:spAutoFit/>
          </a:bodyPr>
          <a:lstStyle/>
          <a:p>
            <a:pPr marL="255270">
              <a:lnSpc>
                <a:spcPct val="100000"/>
              </a:lnSpc>
              <a:spcBef>
                <a:spcPts val="1845"/>
              </a:spcBef>
            </a:pPr>
            <a:r>
              <a:rPr sz="4000" spc="-20" dirty="0"/>
              <a:t>Difference </a:t>
            </a:r>
            <a:r>
              <a:rPr sz="4000" spc="-15" dirty="0"/>
              <a:t>between </a:t>
            </a:r>
            <a:r>
              <a:rPr sz="4000" spc="-25" dirty="0"/>
              <a:t>cyst </a:t>
            </a:r>
            <a:r>
              <a:rPr sz="4000" spc="-5" dirty="0"/>
              <a:t>and</a:t>
            </a:r>
            <a:r>
              <a:rPr sz="4000" spc="65" dirty="0"/>
              <a:t> </a:t>
            </a:r>
            <a:r>
              <a:rPr sz="4000" spc="-5" dirty="0"/>
              <a:t>abscess</a:t>
            </a:r>
            <a:endParaRPr sz="4000" dirty="0"/>
          </a:p>
        </p:txBody>
      </p:sp>
      <p:sp>
        <p:nvSpPr>
          <p:cNvPr id="4" name="object 4"/>
          <p:cNvSpPr txBox="1">
            <a:spLocks noGrp="1"/>
          </p:cNvSpPr>
          <p:nvPr>
            <p:ph sz="half" idx="4294967295"/>
          </p:nvPr>
        </p:nvSpPr>
        <p:spPr>
          <a:xfrm>
            <a:off x="135467" y="1433256"/>
            <a:ext cx="5861472" cy="2571858"/>
          </a:xfrm>
          <a:prstGeom prst="rect">
            <a:avLst/>
          </a:prstGeom>
        </p:spPr>
        <p:txBody>
          <a:bodyPr vert="horz" wrap="square" lIns="0" tIns="12065" rIns="0" bIns="0" rtlCol="0">
            <a:spAutoFit/>
          </a:bodyPr>
          <a:lstStyle/>
          <a:p>
            <a:pPr marL="355600" marR="808355" indent="-342900">
              <a:lnSpc>
                <a:spcPct val="100000"/>
              </a:lnSpc>
              <a:spcBef>
                <a:spcPts val="95"/>
              </a:spcBef>
              <a:buFont typeface="Arial"/>
              <a:buChar char="•"/>
              <a:tabLst>
                <a:tab pos="354965" algn="l"/>
                <a:tab pos="355600" algn="l"/>
              </a:tabLst>
            </a:pPr>
            <a:r>
              <a:rPr lang="en-US" spc="-15" dirty="0" smtClean="0"/>
              <a:t>A cyst is a </a:t>
            </a:r>
            <a:r>
              <a:rPr lang="en-US" spc="-15" dirty="0"/>
              <a:t>closed sac that develops abnormally in some body </a:t>
            </a:r>
            <a:r>
              <a:rPr lang="en-US" spc="-15" dirty="0" smtClean="0"/>
              <a:t>structure</a:t>
            </a:r>
            <a:endParaRPr sz="3200" dirty="0">
              <a:latin typeface="Times New Roman"/>
              <a:cs typeface="Times New Roman"/>
            </a:endParaRPr>
          </a:p>
          <a:p>
            <a:pPr marL="12700" marR="5080" indent="0">
              <a:lnSpc>
                <a:spcPct val="100000"/>
              </a:lnSpc>
              <a:spcBef>
                <a:spcPts val="5"/>
              </a:spcBef>
              <a:buNone/>
              <a:tabLst>
                <a:tab pos="354965" algn="l"/>
                <a:tab pos="355600" algn="l"/>
              </a:tabLst>
            </a:pPr>
            <a:r>
              <a:rPr b="1" u="sng" spc="-10" dirty="0">
                <a:latin typeface="Calibri"/>
                <a:cs typeface="Calibri"/>
              </a:rPr>
              <a:t>Symptoms</a:t>
            </a:r>
            <a:r>
              <a:rPr b="1" u="sng" spc="-10" dirty="0" smtClean="0">
                <a:latin typeface="Calibri"/>
                <a:cs typeface="Calibri"/>
              </a:rPr>
              <a:t>:</a:t>
            </a:r>
            <a:endParaRPr lang="en-US" b="1" u="sng" spc="-10" dirty="0" smtClean="0">
              <a:latin typeface="Calibri"/>
              <a:cs typeface="Calibri"/>
            </a:endParaRPr>
          </a:p>
          <a:p>
            <a:pPr marL="355600" marR="5080" indent="-342900">
              <a:lnSpc>
                <a:spcPct val="100000"/>
              </a:lnSpc>
              <a:spcBef>
                <a:spcPts val="5"/>
              </a:spcBef>
              <a:buFont typeface="Arial"/>
              <a:buChar char="•"/>
              <a:tabLst>
                <a:tab pos="354965" algn="l"/>
                <a:tab pos="355600" algn="l"/>
              </a:tabLst>
            </a:pPr>
            <a:r>
              <a:rPr b="1" spc="-10" dirty="0" smtClean="0">
                <a:latin typeface="Calibri"/>
                <a:cs typeface="Calibri"/>
              </a:rPr>
              <a:t> </a:t>
            </a:r>
            <a:r>
              <a:rPr lang="en-US" spc="-5" dirty="0"/>
              <a:t>A</a:t>
            </a:r>
            <a:r>
              <a:rPr spc="-5" dirty="0" smtClean="0"/>
              <a:t> </a:t>
            </a:r>
            <a:r>
              <a:rPr spc="-15" dirty="0"/>
              <a:t>cyst grows </a:t>
            </a:r>
            <a:r>
              <a:rPr spc="-10" dirty="0"/>
              <a:t>slowly  </a:t>
            </a:r>
            <a:r>
              <a:rPr spc="-5" dirty="0"/>
              <a:t>and isn’t usually </a:t>
            </a:r>
            <a:r>
              <a:rPr spc="-10" dirty="0"/>
              <a:t>painful,  </a:t>
            </a:r>
            <a:r>
              <a:rPr spc="-5" dirty="0"/>
              <a:t>unless it </a:t>
            </a:r>
            <a:r>
              <a:rPr spc="-10" dirty="0"/>
              <a:t>becomes</a:t>
            </a:r>
            <a:r>
              <a:rPr spc="15" dirty="0"/>
              <a:t> </a:t>
            </a:r>
            <a:r>
              <a:rPr spc="-10" dirty="0"/>
              <a:t>enlarged.</a:t>
            </a:r>
          </a:p>
          <a:p>
            <a:pPr marL="355600" marR="137160" indent="-342900" algn="just">
              <a:lnSpc>
                <a:spcPct val="100000"/>
              </a:lnSpc>
              <a:spcBef>
                <a:spcPts val="525"/>
              </a:spcBef>
              <a:buFont typeface="Arial"/>
              <a:buChar char="•"/>
              <a:tabLst>
                <a:tab pos="355600" algn="l"/>
              </a:tabLst>
            </a:pPr>
            <a:r>
              <a:rPr spc="-5" dirty="0"/>
              <a:t>When an </a:t>
            </a:r>
            <a:r>
              <a:rPr spc="-10" dirty="0"/>
              <a:t>already-formed </a:t>
            </a:r>
            <a:r>
              <a:rPr spc="-20" dirty="0"/>
              <a:t>cyst  </a:t>
            </a:r>
            <a:r>
              <a:rPr spc="-10" dirty="0"/>
              <a:t>becomes </a:t>
            </a:r>
            <a:r>
              <a:rPr spc="-15" dirty="0"/>
              <a:t>infected, </a:t>
            </a:r>
            <a:r>
              <a:rPr spc="-5" dirty="0"/>
              <a:t>it </a:t>
            </a:r>
            <a:r>
              <a:rPr spc="-10" dirty="0"/>
              <a:t>becomes  </a:t>
            </a:r>
            <a:r>
              <a:rPr spc="-5" dirty="0"/>
              <a:t>an</a:t>
            </a:r>
            <a:r>
              <a:rPr dirty="0"/>
              <a:t> </a:t>
            </a:r>
            <a:r>
              <a:rPr spc="-10" dirty="0"/>
              <a:t>abscess.</a:t>
            </a:r>
          </a:p>
          <a:p>
            <a:pPr marL="419100" indent="-407034" algn="just">
              <a:lnSpc>
                <a:spcPct val="100000"/>
              </a:lnSpc>
              <a:spcBef>
                <a:spcPts val="530"/>
              </a:spcBef>
              <a:buFont typeface="Arial"/>
              <a:buChar char="•"/>
              <a:tabLst>
                <a:tab pos="419734" algn="l"/>
              </a:tabLst>
            </a:pPr>
            <a:r>
              <a:rPr spc="-5" dirty="0"/>
              <a:t>Not</a:t>
            </a:r>
            <a:r>
              <a:rPr spc="-10" dirty="0"/>
              <a:t> </a:t>
            </a:r>
            <a:r>
              <a:rPr spc="-15" dirty="0"/>
              <a:t>infected.</a:t>
            </a:r>
          </a:p>
        </p:txBody>
      </p:sp>
      <p:sp>
        <p:nvSpPr>
          <p:cNvPr id="6" name="object 6"/>
          <p:cNvSpPr txBox="1">
            <a:spLocks noGrp="1"/>
          </p:cNvSpPr>
          <p:nvPr>
            <p:ph sz="half" idx="2"/>
          </p:nvPr>
        </p:nvSpPr>
        <p:spPr>
          <a:xfrm>
            <a:off x="6353386" y="1433255"/>
            <a:ext cx="5129953" cy="3936975"/>
          </a:xfrm>
          <a:prstGeom prst="rect">
            <a:avLst/>
          </a:prstGeom>
        </p:spPr>
        <p:txBody>
          <a:bodyPr vert="horz" wrap="square" lIns="0" tIns="78740" rIns="0" bIns="0" rtlCol="0">
            <a:spAutoFit/>
          </a:bodyPr>
          <a:lstStyle/>
          <a:p>
            <a:pPr marL="355600" marR="153670" indent="-342900">
              <a:lnSpc>
                <a:spcPct val="80000"/>
              </a:lnSpc>
              <a:spcBef>
                <a:spcPts val="620"/>
              </a:spcBef>
              <a:buFont typeface="Arial"/>
              <a:buChar char="•"/>
              <a:tabLst>
                <a:tab pos="354965" algn="l"/>
                <a:tab pos="355600" algn="l"/>
              </a:tabLst>
            </a:pPr>
            <a:r>
              <a:rPr lang="en-US" spc="-5" dirty="0"/>
              <a:t>A</a:t>
            </a:r>
            <a:r>
              <a:rPr spc="-5" dirty="0" smtClean="0"/>
              <a:t>n </a:t>
            </a:r>
            <a:r>
              <a:rPr spc="-10" dirty="0"/>
              <a:t>abscess </a:t>
            </a:r>
            <a:r>
              <a:rPr spc="-5" dirty="0"/>
              <a:t>is a </a:t>
            </a:r>
            <a:r>
              <a:rPr spc="-10" dirty="0"/>
              <a:t>pus-filled  </a:t>
            </a:r>
            <a:r>
              <a:rPr spc="-15" dirty="0"/>
              <a:t>infection </a:t>
            </a:r>
            <a:r>
              <a:rPr spc="-5" dirty="0"/>
              <a:t>in </a:t>
            </a:r>
            <a:r>
              <a:rPr lang="en-US" spc="-15" dirty="0" smtClean="0"/>
              <a:t>the</a:t>
            </a:r>
            <a:r>
              <a:rPr spc="-15" dirty="0" smtClean="0"/>
              <a:t> </a:t>
            </a:r>
            <a:r>
              <a:rPr spc="-10" dirty="0"/>
              <a:t>body caused  </a:t>
            </a:r>
            <a:r>
              <a:rPr spc="-60" dirty="0"/>
              <a:t>by, </a:t>
            </a:r>
            <a:r>
              <a:rPr spc="-20" dirty="0"/>
              <a:t>for </a:t>
            </a:r>
            <a:r>
              <a:rPr spc="-15" dirty="0"/>
              <a:t>example, </a:t>
            </a:r>
            <a:r>
              <a:rPr spc="-10" dirty="0"/>
              <a:t>bacteria or  fungi.</a:t>
            </a:r>
          </a:p>
          <a:p>
            <a:pPr marL="12700" marR="68580" indent="0">
              <a:lnSpc>
                <a:spcPct val="80000"/>
              </a:lnSpc>
              <a:spcBef>
                <a:spcPts val="530"/>
              </a:spcBef>
              <a:buNone/>
              <a:tabLst>
                <a:tab pos="354965" algn="l"/>
                <a:tab pos="355600" algn="l"/>
              </a:tabLst>
            </a:pPr>
            <a:r>
              <a:rPr b="1" u="sng" spc="-10" dirty="0">
                <a:uFill>
                  <a:solidFill>
                    <a:srgbClr val="000000"/>
                  </a:solidFill>
                </a:uFill>
                <a:latin typeface="Calibri"/>
                <a:cs typeface="Calibri"/>
              </a:rPr>
              <a:t>Symptoms:</a:t>
            </a:r>
            <a:r>
              <a:rPr b="1" u="sng" spc="-10" dirty="0">
                <a:latin typeface="Calibri"/>
                <a:cs typeface="Calibri"/>
              </a:rPr>
              <a:t> </a:t>
            </a:r>
            <a:endParaRPr lang="en-US" b="1" u="sng" spc="-10" dirty="0" smtClean="0">
              <a:latin typeface="Calibri"/>
              <a:cs typeface="Calibri"/>
            </a:endParaRPr>
          </a:p>
          <a:p>
            <a:pPr marL="355600" marR="68580" indent="-342900">
              <a:lnSpc>
                <a:spcPct val="80000"/>
              </a:lnSpc>
              <a:spcBef>
                <a:spcPts val="530"/>
              </a:spcBef>
              <a:buFont typeface="Arial"/>
              <a:buChar char="•"/>
              <a:tabLst>
                <a:tab pos="354965" algn="l"/>
                <a:tab pos="355600" algn="l"/>
              </a:tabLst>
            </a:pPr>
            <a:r>
              <a:rPr lang="en-US" spc="-10" dirty="0"/>
              <a:t>P</a:t>
            </a:r>
            <a:r>
              <a:rPr spc="-10" dirty="0" smtClean="0"/>
              <a:t>ain, red</a:t>
            </a:r>
            <a:r>
              <a:rPr lang="en-US" spc="-10" dirty="0" smtClean="0"/>
              <a:t>ness</a:t>
            </a:r>
            <a:r>
              <a:rPr spc="-10" dirty="0" smtClean="0"/>
              <a:t>,  </a:t>
            </a:r>
            <a:r>
              <a:rPr spc="-5" dirty="0"/>
              <a:t>and </a:t>
            </a:r>
            <a:r>
              <a:rPr spc="-10" dirty="0" smtClean="0"/>
              <a:t>sw</a:t>
            </a:r>
            <a:r>
              <a:rPr lang="en-US" spc="-10" dirty="0" smtClean="0"/>
              <a:t>elling</a:t>
            </a:r>
            <a:r>
              <a:rPr lang="en-US" spc="-10" dirty="0"/>
              <a:t> </a:t>
            </a:r>
            <a:r>
              <a:rPr spc="-5" dirty="0" smtClean="0"/>
              <a:t>and </a:t>
            </a:r>
            <a:r>
              <a:rPr spc="-15" dirty="0" smtClean="0"/>
              <a:t>can </a:t>
            </a:r>
            <a:r>
              <a:rPr spc="-10" dirty="0"/>
              <a:t>cause </a:t>
            </a:r>
            <a:r>
              <a:rPr spc="-15" dirty="0"/>
              <a:t>symptoms  </a:t>
            </a:r>
            <a:r>
              <a:rPr spc="-10" dirty="0"/>
              <a:t>elsewhere </a:t>
            </a:r>
            <a:r>
              <a:rPr spc="-5" dirty="0"/>
              <a:t>in the</a:t>
            </a:r>
            <a:r>
              <a:rPr spc="20" dirty="0"/>
              <a:t> </a:t>
            </a:r>
            <a:r>
              <a:rPr spc="-35" dirty="0"/>
              <a:t>body.</a:t>
            </a:r>
          </a:p>
          <a:p>
            <a:pPr marL="355600" marR="5080" indent="-342900">
              <a:lnSpc>
                <a:spcPts val="2110"/>
              </a:lnSpc>
              <a:spcBef>
                <a:spcPts val="515"/>
              </a:spcBef>
              <a:buFont typeface="Arial"/>
              <a:buChar char="•"/>
              <a:tabLst>
                <a:tab pos="354965" algn="l"/>
                <a:tab pos="355600" algn="l"/>
              </a:tabLst>
            </a:pPr>
            <a:r>
              <a:rPr lang="en-US" spc="-5" dirty="0"/>
              <a:t>A</a:t>
            </a:r>
            <a:r>
              <a:rPr spc="-5" dirty="0" smtClean="0"/>
              <a:t>n </a:t>
            </a:r>
            <a:r>
              <a:rPr spc="-10" dirty="0"/>
              <a:t>abscess doesn’t </a:t>
            </a:r>
            <a:r>
              <a:rPr spc="-20" dirty="0"/>
              <a:t>have to  </a:t>
            </a:r>
            <a:r>
              <a:rPr spc="-10" dirty="0"/>
              <a:t>begin </a:t>
            </a:r>
            <a:r>
              <a:rPr spc="-5" dirty="0"/>
              <a:t>as a </a:t>
            </a:r>
            <a:r>
              <a:rPr spc="-15" dirty="0"/>
              <a:t>cyst. </a:t>
            </a:r>
            <a:r>
              <a:rPr spc="-5" dirty="0"/>
              <a:t>It </a:t>
            </a:r>
            <a:r>
              <a:rPr spc="-15" dirty="0"/>
              <a:t>can form </a:t>
            </a:r>
            <a:r>
              <a:rPr spc="-5" dirty="0"/>
              <a:t>on  its</a:t>
            </a:r>
            <a:r>
              <a:rPr dirty="0"/>
              <a:t> </a:t>
            </a:r>
            <a:r>
              <a:rPr spc="-10" dirty="0"/>
              <a:t>own</a:t>
            </a:r>
            <a:r>
              <a:rPr spc="-10" dirty="0" smtClean="0"/>
              <a:t>.</a:t>
            </a:r>
            <a:endParaRPr lang="en-US" spc="-10" dirty="0" smtClean="0"/>
          </a:p>
          <a:p>
            <a:pPr marL="355600" marR="5080" indent="-342900">
              <a:lnSpc>
                <a:spcPts val="2110"/>
              </a:lnSpc>
              <a:spcBef>
                <a:spcPts val="515"/>
              </a:spcBef>
              <a:buFont typeface="Arial"/>
              <a:buChar char="•"/>
              <a:tabLst>
                <a:tab pos="354965" algn="l"/>
                <a:tab pos="355600" algn="l"/>
              </a:tabLst>
            </a:pPr>
            <a:endParaRPr spc="-10" dirty="0"/>
          </a:p>
          <a:p>
            <a:pPr marL="355600" indent="-342900">
              <a:lnSpc>
                <a:spcPct val="100000"/>
              </a:lnSpc>
              <a:spcBef>
                <a:spcPts val="20"/>
              </a:spcBef>
              <a:buFont typeface="Arial"/>
              <a:buChar char="•"/>
              <a:tabLst>
                <a:tab pos="354965" algn="l"/>
                <a:tab pos="355600" algn="l"/>
              </a:tabLst>
            </a:pPr>
            <a:r>
              <a:rPr lang="en-US" spc="-5" dirty="0"/>
              <a:t>A</a:t>
            </a:r>
            <a:r>
              <a:rPr spc="-5" dirty="0" smtClean="0"/>
              <a:t>n </a:t>
            </a:r>
            <a:r>
              <a:rPr spc="-10" dirty="0"/>
              <a:t>abscess </a:t>
            </a:r>
            <a:r>
              <a:rPr spc="-5" dirty="0"/>
              <a:t>is</a:t>
            </a:r>
            <a:r>
              <a:rPr spc="15" dirty="0"/>
              <a:t> </a:t>
            </a:r>
            <a:r>
              <a:rPr spc="-20" dirty="0"/>
              <a:t>infected</a:t>
            </a:r>
          </a:p>
        </p:txBody>
      </p:sp>
      <p:sp>
        <p:nvSpPr>
          <p:cNvPr id="3" name="object 3"/>
          <p:cNvSpPr txBox="1"/>
          <p:nvPr/>
        </p:nvSpPr>
        <p:spPr>
          <a:xfrm>
            <a:off x="372533" y="770013"/>
            <a:ext cx="5387339" cy="703398"/>
          </a:xfrm>
          <a:prstGeom prst="rect">
            <a:avLst/>
          </a:prstGeom>
          <a:solidFill>
            <a:srgbClr val="FFFF00"/>
          </a:solidFill>
        </p:spPr>
        <p:txBody>
          <a:bodyPr vert="horz" wrap="square" lIns="0" tIns="208915" rIns="0" bIns="0" rtlCol="0">
            <a:spAutoFit/>
          </a:bodyPr>
          <a:lstStyle/>
          <a:p>
            <a:pPr marL="408305" algn="ctr">
              <a:spcBef>
                <a:spcPts val="1645"/>
              </a:spcBef>
            </a:pPr>
            <a:r>
              <a:rPr sz="3200" b="1" spc="-15" dirty="0">
                <a:latin typeface="Calibri"/>
                <a:cs typeface="Calibri"/>
              </a:rPr>
              <a:t>CYST</a:t>
            </a:r>
            <a:endParaRPr sz="3200" dirty="0">
              <a:latin typeface="Calibri"/>
              <a:cs typeface="Calibri"/>
            </a:endParaRPr>
          </a:p>
        </p:txBody>
      </p:sp>
      <p:sp>
        <p:nvSpPr>
          <p:cNvPr id="5" name="object 5"/>
          <p:cNvSpPr txBox="1"/>
          <p:nvPr/>
        </p:nvSpPr>
        <p:spPr>
          <a:xfrm>
            <a:off x="6169832" y="770013"/>
            <a:ext cx="5389033" cy="703398"/>
          </a:xfrm>
          <a:prstGeom prst="rect">
            <a:avLst/>
          </a:prstGeom>
          <a:solidFill>
            <a:srgbClr val="92D050"/>
          </a:solidFill>
        </p:spPr>
        <p:txBody>
          <a:bodyPr vert="horz" wrap="square" lIns="0" tIns="208915" rIns="0" bIns="0" rtlCol="0">
            <a:spAutoFit/>
          </a:bodyPr>
          <a:lstStyle/>
          <a:p>
            <a:pPr marL="1006475">
              <a:spcBef>
                <a:spcPts val="1645"/>
              </a:spcBef>
            </a:pPr>
            <a:r>
              <a:rPr sz="3200" b="1" spc="-5" dirty="0">
                <a:latin typeface="Calibri"/>
                <a:cs typeface="Calibri"/>
              </a:rPr>
              <a:t>ABSCESS</a:t>
            </a:r>
            <a:endParaRPr sz="3200" dirty="0">
              <a:latin typeface="Calibri"/>
              <a:cs typeface="Calibri"/>
            </a:endParaRPr>
          </a:p>
        </p:txBody>
      </p:sp>
    </p:spTree>
    <p:extLst>
      <p:ext uri="{BB962C8B-B14F-4D97-AF65-F5344CB8AC3E}">
        <p14:creationId xmlns:p14="http://schemas.microsoft.com/office/powerpoint/2010/main" val="1037812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2301" y="76200"/>
            <a:ext cx="11734800" cy="6148478"/>
          </a:xfrm>
          <a:prstGeom prst="rect">
            <a:avLst/>
          </a:prstGeom>
        </p:spPr>
        <p:txBody>
          <a:bodyPr vert="horz" wrap="square" lIns="0" tIns="13335" rIns="0" bIns="0" rtlCol="0">
            <a:spAutoFit/>
          </a:bodyPr>
          <a:lstStyle/>
          <a:p>
            <a:pPr marL="12700">
              <a:spcBef>
                <a:spcPts val="105"/>
              </a:spcBef>
              <a:tabLst>
                <a:tab pos="354965" algn="l"/>
                <a:tab pos="355600" algn="l"/>
              </a:tabLst>
            </a:pPr>
            <a:r>
              <a:rPr sz="3200" b="1" u="sng" dirty="0">
                <a:latin typeface="Calibri"/>
                <a:cs typeface="Calibri"/>
              </a:rPr>
              <a:t>Skin</a:t>
            </a:r>
            <a:r>
              <a:rPr sz="3200" b="1" u="sng" spc="-5" dirty="0">
                <a:latin typeface="Calibri"/>
                <a:cs typeface="Calibri"/>
              </a:rPr>
              <a:t> </a:t>
            </a:r>
            <a:r>
              <a:rPr sz="3200" b="1" u="sng" spc="-5" dirty="0" smtClean="0">
                <a:latin typeface="Calibri"/>
                <a:cs typeface="Calibri"/>
              </a:rPr>
              <a:t>abscesses</a:t>
            </a:r>
            <a:endParaRPr sz="3200" u="sng" dirty="0">
              <a:latin typeface="Calibri"/>
              <a:cs typeface="Calibri"/>
            </a:endParaRPr>
          </a:p>
          <a:p>
            <a:pPr marL="355600" marR="5080" indent="-342900">
              <a:spcBef>
                <a:spcPts val="475"/>
              </a:spcBef>
              <a:buFont typeface="Arial"/>
              <a:buChar char="•"/>
              <a:tabLst>
                <a:tab pos="354965" algn="l"/>
                <a:tab pos="355600" algn="l"/>
              </a:tabLst>
            </a:pPr>
            <a:r>
              <a:rPr sz="2800" spc="-5" dirty="0">
                <a:latin typeface="Calibri"/>
                <a:cs typeface="Calibri"/>
              </a:rPr>
              <a:t>Some small skin abscesses </a:t>
            </a:r>
            <a:r>
              <a:rPr sz="2800" spc="-15" dirty="0">
                <a:latin typeface="Calibri"/>
                <a:cs typeface="Calibri"/>
              </a:rPr>
              <a:t>may </a:t>
            </a:r>
            <a:r>
              <a:rPr sz="2800" u="heavy" spc="-10" dirty="0">
                <a:uFill>
                  <a:solidFill>
                    <a:srgbClr val="000000"/>
                  </a:solidFill>
                </a:uFill>
                <a:latin typeface="Calibri"/>
                <a:cs typeface="Calibri"/>
              </a:rPr>
              <a:t>drain naturally </a:t>
            </a:r>
            <a:r>
              <a:rPr lang="en-US" sz="2800" u="heavy" dirty="0">
                <a:uFill>
                  <a:solidFill>
                    <a:srgbClr val="000000"/>
                  </a:solidFill>
                </a:uFill>
                <a:latin typeface="Calibri"/>
                <a:cs typeface="Calibri"/>
              </a:rPr>
              <a:t>&amp;</a:t>
            </a:r>
            <a:r>
              <a:rPr sz="2800" u="heavy" dirty="0" smtClean="0">
                <a:uFill>
                  <a:solidFill>
                    <a:srgbClr val="000000"/>
                  </a:solidFill>
                </a:uFill>
                <a:latin typeface="Calibri"/>
                <a:cs typeface="Calibri"/>
              </a:rPr>
              <a:t> </a:t>
            </a:r>
            <a:r>
              <a:rPr sz="2800" u="heavy" spc="-10" dirty="0">
                <a:uFill>
                  <a:solidFill>
                    <a:srgbClr val="000000"/>
                  </a:solidFill>
                </a:uFill>
                <a:latin typeface="Calibri"/>
                <a:cs typeface="Calibri"/>
              </a:rPr>
              <a:t>get better </a:t>
            </a:r>
            <a:r>
              <a:rPr sz="2800" u="heavy" dirty="0">
                <a:uFill>
                  <a:solidFill>
                    <a:srgbClr val="000000"/>
                  </a:solidFill>
                </a:uFill>
                <a:latin typeface="Calibri"/>
                <a:cs typeface="Calibri"/>
              </a:rPr>
              <a:t>without the  need </a:t>
            </a:r>
            <a:r>
              <a:rPr sz="2800" u="heavy" spc="-15" dirty="0">
                <a:uFill>
                  <a:solidFill>
                    <a:srgbClr val="000000"/>
                  </a:solidFill>
                </a:uFill>
                <a:latin typeface="Calibri"/>
                <a:cs typeface="Calibri"/>
              </a:rPr>
              <a:t>for </a:t>
            </a:r>
            <a:r>
              <a:rPr sz="2800" u="heavy" spc="-10" dirty="0">
                <a:uFill>
                  <a:solidFill>
                    <a:srgbClr val="000000"/>
                  </a:solidFill>
                </a:uFill>
                <a:latin typeface="Calibri"/>
                <a:cs typeface="Calibri"/>
              </a:rPr>
              <a:t>treatment.</a:t>
            </a:r>
            <a:r>
              <a:rPr sz="2800" spc="-10" dirty="0">
                <a:latin typeface="Calibri"/>
                <a:cs typeface="Calibri"/>
              </a:rPr>
              <a:t> </a:t>
            </a:r>
            <a:endParaRPr lang="en-US" sz="2800" spc="-10" dirty="0" smtClean="0">
              <a:latin typeface="Calibri"/>
              <a:cs typeface="Calibri"/>
            </a:endParaRPr>
          </a:p>
          <a:p>
            <a:pPr marL="355600" marR="5080" indent="-342900">
              <a:spcBef>
                <a:spcPts val="475"/>
              </a:spcBef>
              <a:buFont typeface="Arial"/>
              <a:buChar char="•"/>
              <a:tabLst>
                <a:tab pos="354965" algn="l"/>
                <a:tab pos="355600" algn="l"/>
              </a:tabLst>
            </a:pPr>
            <a:r>
              <a:rPr sz="2800" u="heavy" spc="-10" dirty="0" smtClean="0">
                <a:uFill>
                  <a:solidFill>
                    <a:srgbClr val="000000"/>
                  </a:solidFill>
                </a:uFill>
                <a:latin typeface="Calibri"/>
                <a:cs typeface="Calibri"/>
              </a:rPr>
              <a:t>For </a:t>
            </a:r>
            <a:r>
              <a:rPr sz="2800" u="heavy" spc="-10" dirty="0">
                <a:uFill>
                  <a:solidFill>
                    <a:srgbClr val="000000"/>
                  </a:solidFill>
                </a:uFill>
                <a:latin typeface="Calibri"/>
                <a:cs typeface="Calibri"/>
              </a:rPr>
              <a:t>larger </a:t>
            </a:r>
            <a:r>
              <a:rPr sz="2800" u="heavy" spc="-5" dirty="0">
                <a:uFill>
                  <a:solidFill>
                    <a:srgbClr val="000000"/>
                  </a:solidFill>
                </a:uFill>
                <a:latin typeface="Calibri"/>
                <a:cs typeface="Calibri"/>
              </a:rPr>
              <a:t>or </a:t>
            </a:r>
            <a:r>
              <a:rPr sz="2800" u="heavy" spc="-15" dirty="0">
                <a:uFill>
                  <a:solidFill>
                    <a:srgbClr val="000000"/>
                  </a:solidFill>
                </a:uFill>
                <a:latin typeface="Calibri"/>
                <a:cs typeface="Calibri"/>
              </a:rPr>
              <a:t>persistent </a:t>
            </a:r>
            <a:r>
              <a:rPr sz="2800" u="heavy" spc="-5" dirty="0">
                <a:uFill>
                  <a:solidFill>
                    <a:srgbClr val="000000"/>
                  </a:solidFill>
                </a:uFill>
                <a:latin typeface="Calibri"/>
                <a:cs typeface="Calibri"/>
              </a:rPr>
              <a:t>skin abscesses</a:t>
            </a:r>
            <a:r>
              <a:rPr sz="2800" spc="-5" dirty="0">
                <a:latin typeface="Calibri"/>
                <a:cs typeface="Calibri"/>
              </a:rPr>
              <a:t>, </a:t>
            </a:r>
            <a:r>
              <a:rPr sz="2800" dirty="0" smtClean="0">
                <a:latin typeface="Calibri"/>
                <a:cs typeface="Calibri"/>
              </a:rPr>
              <a:t>a </a:t>
            </a:r>
            <a:r>
              <a:rPr sz="2800" spc="-10" dirty="0">
                <a:latin typeface="Calibri"/>
                <a:cs typeface="Calibri"/>
              </a:rPr>
              <a:t>course</a:t>
            </a:r>
            <a:r>
              <a:rPr sz="2800" spc="155" dirty="0">
                <a:latin typeface="Calibri"/>
                <a:cs typeface="Calibri"/>
              </a:rPr>
              <a:t> </a:t>
            </a:r>
            <a:r>
              <a:rPr sz="2800" spc="-5" dirty="0" smtClean="0">
                <a:latin typeface="Calibri"/>
                <a:cs typeface="Calibri"/>
              </a:rPr>
              <a:t>of</a:t>
            </a:r>
            <a:r>
              <a:rPr lang="en-US" sz="2800" dirty="0">
                <a:latin typeface="Calibri"/>
                <a:cs typeface="Calibri"/>
              </a:rPr>
              <a:t> </a:t>
            </a:r>
            <a:r>
              <a:rPr lang="en-US" sz="2800" b="1" spc="-5" dirty="0" smtClean="0">
                <a:latin typeface="Calibri"/>
                <a:cs typeface="Calibri"/>
              </a:rPr>
              <a:t>A</a:t>
            </a:r>
            <a:r>
              <a:rPr sz="2800" b="1" spc="-5" dirty="0" smtClean="0">
                <a:latin typeface="Calibri"/>
                <a:cs typeface="Calibri"/>
              </a:rPr>
              <a:t>ntibiotics</a:t>
            </a:r>
            <a:r>
              <a:rPr lang="en-US" sz="2800" b="1" spc="-5" dirty="0" smtClean="0">
                <a:latin typeface="Calibri"/>
                <a:cs typeface="Calibri"/>
              </a:rPr>
              <a:t> may be prescribed </a:t>
            </a:r>
            <a:r>
              <a:rPr sz="2800" spc="-15" dirty="0" smtClean="0">
                <a:latin typeface="Calibri"/>
                <a:cs typeface="Calibri"/>
              </a:rPr>
              <a:t>to </a:t>
            </a:r>
            <a:r>
              <a:rPr sz="2800" spc="-5" dirty="0">
                <a:latin typeface="Calibri"/>
                <a:cs typeface="Calibri"/>
              </a:rPr>
              <a:t>help clear </a:t>
            </a:r>
            <a:r>
              <a:rPr sz="2800" dirty="0">
                <a:latin typeface="Calibri"/>
                <a:cs typeface="Calibri"/>
              </a:rPr>
              <a:t>the </a:t>
            </a:r>
            <a:r>
              <a:rPr sz="2800" spc="-10" dirty="0">
                <a:latin typeface="Calibri"/>
                <a:cs typeface="Calibri"/>
              </a:rPr>
              <a:t>infection </a:t>
            </a:r>
            <a:r>
              <a:rPr sz="2800" dirty="0">
                <a:latin typeface="Calibri"/>
                <a:cs typeface="Calibri"/>
              </a:rPr>
              <a:t>and </a:t>
            </a:r>
            <a:r>
              <a:rPr sz="2800" spc="-15" dirty="0">
                <a:latin typeface="Calibri"/>
                <a:cs typeface="Calibri"/>
              </a:rPr>
              <a:t>prevent </a:t>
            </a:r>
            <a:r>
              <a:rPr sz="2800" dirty="0">
                <a:latin typeface="Calibri"/>
                <a:cs typeface="Calibri"/>
              </a:rPr>
              <a:t>it </a:t>
            </a:r>
            <a:r>
              <a:rPr sz="2800" spc="-15" dirty="0">
                <a:latin typeface="Calibri"/>
                <a:cs typeface="Calibri"/>
              </a:rPr>
              <a:t>from</a:t>
            </a:r>
            <a:r>
              <a:rPr sz="2800" spc="35" dirty="0">
                <a:latin typeface="Calibri"/>
                <a:cs typeface="Calibri"/>
              </a:rPr>
              <a:t> </a:t>
            </a:r>
            <a:r>
              <a:rPr sz="2800" spc="-5" dirty="0">
                <a:latin typeface="Calibri"/>
                <a:cs typeface="Calibri"/>
              </a:rPr>
              <a:t>spreading</a:t>
            </a:r>
            <a:r>
              <a:rPr sz="2800" spc="-5" dirty="0" smtClean="0">
                <a:latin typeface="Calibri"/>
                <a:cs typeface="Calibri"/>
              </a:rPr>
              <a:t>.</a:t>
            </a:r>
            <a:endParaRPr lang="en-US" sz="2800" spc="-5" dirty="0">
              <a:latin typeface="Calibri"/>
              <a:cs typeface="Calibri"/>
            </a:endParaRPr>
          </a:p>
          <a:p>
            <a:pPr marL="12700">
              <a:spcBef>
                <a:spcPts val="100"/>
              </a:spcBef>
              <a:tabLst>
                <a:tab pos="354965" algn="l"/>
                <a:tab pos="355600" algn="l"/>
              </a:tabLst>
            </a:pPr>
            <a:r>
              <a:rPr lang="en-US" sz="3200" b="1" u="sng" spc="-10" dirty="0">
                <a:cs typeface="Calibri"/>
              </a:rPr>
              <a:t>Internal</a:t>
            </a:r>
            <a:r>
              <a:rPr lang="en-US" sz="3200" b="1" u="sng" spc="-15" dirty="0">
                <a:cs typeface="Calibri"/>
              </a:rPr>
              <a:t> </a:t>
            </a:r>
            <a:r>
              <a:rPr lang="en-US" sz="3200" b="1" u="sng" spc="-5" dirty="0">
                <a:cs typeface="Calibri"/>
              </a:rPr>
              <a:t>abscesses</a:t>
            </a:r>
            <a:endParaRPr lang="en-US" sz="3200" u="sng" dirty="0">
              <a:cs typeface="Calibri"/>
            </a:endParaRPr>
          </a:p>
          <a:p>
            <a:pPr marL="355600" marR="5080" indent="-342900">
              <a:spcBef>
                <a:spcPts val="720"/>
              </a:spcBef>
              <a:buFont typeface="Arial"/>
              <a:buChar char="•"/>
              <a:tabLst>
                <a:tab pos="354965" algn="l"/>
                <a:tab pos="355600" algn="l"/>
              </a:tabLst>
            </a:pPr>
            <a:r>
              <a:rPr lang="en-US" sz="2800" spc="-5" dirty="0">
                <a:cs typeface="Calibri"/>
              </a:rPr>
              <a:t>The pus usually needs </a:t>
            </a:r>
            <a:r>
              <a:rPr lang="en-US" sz="2800" spc="-15" dirty="0">
                <a:cs typeface="Calibri"/>
              </a:rPr>
              <a:t>to </a:t>
            </a:r>
            <a:r>
              <a:rPr lang="en-US" sz="2800" spc="-5" dirty="0">
                <a:cs typeface="Calibri"/>
              </a:rPr>
              <a:t>be </a:t>
            </a:r>
            <a:r>
              <a:rPr lang="en-US" sz="2800" spc="-10" dirty="0">
                <a:cs typeface="Calibri"/>
              </a:rPr>
              <a:t>drained </a:t>
            </a:r>
            <a:r>
              <a:rPr lang="en-US" sz="2800" spc="-20" dirty="0">
                <a:cs typeface="Calibri"/>
              </a:rPr>
              <a:t>from </a:t>
            </a:r>
            <a:r>
              <a:rPr lang="en-US" sz="2800" dirty="0">
                <a:cs typeface="Calibri"/>
              </a:rPr>
              <a:t>an  </a:t>
            </a:r>
            <a:r>
              <a:rPr lang="en-US" sz="2800" spc="-10" dirty="0">
                <a:cs typeface="Calibri"/>
              </a:rPr>
              <a:t>internal </a:t>
            </a:r>
            <a:r>
              <a:rPr lang="en-US" sz="2800" dirty="0">
                <a:cs typeface="Calibri"/>
              </a:rPr>
              <a:t>abscess, </a:t>
            </a:r>
            <a:r>
              <a:rPr lang="en-US" sz="2800" spc="-5" dirty="0">
                <a:cs typeface="Calibri"/>
              </a:rPr>
              <a:t>either </a:t>
            </a:r>
            <a:r>
              <a:rPr lang="en-US" sz="2800" u="heavy" spc="-10" dirty="0">
                <a:uFill>
                  <a:solidFill>
                    <a:srgbClr val="000000"/>
                  </a:solidFill>
                </a:uFill>
                <a:cs typeface="Calibri"/>
              </a:rPr>
              <a:t>by </a:t>
            </a:r>
            <a:r>
              <a:rPr lang="en-US" sz="2800" u="heavy" spc="-5" dirty="0">
                <a:uFill>
                  <a:solidFill>
                    <a:srgbClr val="000000"/>
                  </a:solidFill>
                </a:uFill>
                <a:cs typeface="Calibri"/>
              </a:rPr>
              <a:t>using </a:t>
            </a:r>
            <a:r>
              <a:rPr lang="en-US" sz="2800" u="heavy" dirty="0">
                <a:uFill>
                  <a:solidFill>
                    <a:srgbClr val="000000"/>
                  </a:solidFill>
                </a:uFill>
                <a:cs typeface="Calibri"/>
              </a:rPr>
              <a:t>a </a:t>
            </a:r>
            <a:r>
              <a:rPr lang="en-US" sz="2800" u="heavy" spc="-5" dirty="0">
                <a:uFill>
                  <a:solidFill>
                    <a:srgbClr val="000000"/>
                  </a:solidFill>
                </a:uFill>
                <a:cs typeface="Calibri"/>
              </a:rPr>
              <a:t>needle</a:t>
            </a:r>
            <a:r>
              <a:rPr lang="en-US" sz="2800" spc="-5" dirty="0">
                <a:cs typeface="Calibri"/>
              </a:rPr>
              <a:t> </a:t>
            </a:r>
            <a:r>
              <a:rPr lang="en-US" sz="2800" spc="-10" dirty="0">
                <a:cs typeface="Calibri"/>
              </a:rPr>
              <a:t>inserted  through </a:t>
            </a:r>
            <a:r>
              <a:rPr lang="en-US" sz="2800" dirty="0">
                <a:cs typeface="Calibri"/>
              </a:rPr>
              <a:t>the skin </a:t>
            </a:r>
            <a:r>
              <a:rPr lang="en-US" sz="2800" b="1" spc="-10" dirty="0">
                <a:cs typeface="Calibri"/>
              </a:rPr>
              <a:t>(percutaneous </a:t>
            </a:r>
            <a:r>
              <a:rPr lang="en-US" sz="2800" b="1" spc="-5" dirty="0">
                <a:cs typeface="Calibri"/>
              </a:rPr>
              <a:t>abscess  </a:t>
            </a:r>
            <a:r>
              <a:rPr lang="en-US" sz="2800" b="1" spc="-15" dirty="0">
                <a:cs typeface="Calibri"/>
              </a:rPr>
              <a:t>drainage) </a:t>
            </a:r>
            <a:r>
              <a:rPr lang="en-US" sz="2800" b="1" dirty="0">
                <a:cs typeface="Calibri"/>
              </a:rPr>
              <a:t>or </a:t>
            </a:r>
            <a:r>
              <a:rPr lang="en-US" sz="2800" b="1" spc="-5" dirty="0">
                <a:cs typeface="Calibri"/>
              </a:rPr>
              <a:t>with</a:t>
            </a:r>
            <a:r>
              <a:rPr lang="en-US" sz="2800" b="1" spc="25" dirty="0">
                <a:cs typeface="Calibri"/>
              </a:rPr>
              <a:t> </a:t>
            </a:r>
            <a:r>
              <a:rPr lang="en-US" sz="2800" b="1" spc="-30" dirty="0">
                <a:cs typeface="Calibri"/>
              </a:rPr>
              <a:t>surgery.</a:t>
            </a:r>
            <a:endParaRPr lang="en-US" sz="2800" dirty="0">
              <a:cs typeface="Calibri"/>
            </a:endParaRPr>
          </a:p>
          <a:p>
            <a:pPr marL="355600" marR="171450" indent="-342900">
              <a:spcBef>
                <a:spcPts val="700"/>
              </a:spcBef>
              <a:buFont typeface="Arial"/>
              <a:buChar char="•"/>
              <a:tabLst>
                <a:tab pos="354965" algn="l"/>
                <a:tab pos="355600" algn="l"/>
              </a:tabLst>
            </a:pPr>
            <a:r>
              <a:rPr lang="en-US" sz="2800" spc="-5" dirty="0">
                <a:cs typeface="Calibri"/>
              </a:rPr>
              <a:t>The method used will depend </a:t>
            </a:r>
            <a:r>
              <a:rPr lang="en-US" sz="2800" dirty="0">
                <a:cs typeface="Calibri"/>
              </a:rPr>
              <a:t>on the </a:t>
            </a:r>
            <a:r>
              <a:rPr lang="en-US" sz="2800" spc="-20" dirty="0">
                <a:cs typeface="Calibri"/>
              </a:rPr>
              <a:t>size </a:t>
            </a:r>
            <a:r>
              <a:rPr lang="en-US" sz="2800" spc="-5" dirty="0">
                <a:cs typeface="Calibri"/>
              </a:rPr>
              <a:t>of </a:t>
            </a:r>
            <a:r>
              <a:rPr lang="en-US" sz="2800" spc="-15" dirty="0" smtClean="0">
                <a:cs typeface="Calibri"/>
              </a:rPr>
              <a:t>the  </a:t>
            </a:r>
            <a:r>
              <a:rPr lang="en-US" sz="2800" dirty="0">
                <a:cs typeface="Calibri"/>
              </a:rPr>
              <a:t>abscess and </a:t>
            </a:r>
            <a:r>
              <a:rPr lang="en-US" sz="2800" spc="-10" dirty="0">
                <a:cs typeface="Calibri"/>
              </a:rPr>
              <a:t>where </a:t>
            </a:r>
            <a:r>
              <a:rPr lang="en-US" sz="2800" dirty="0">
                <a:cs typeface="Calibri"/>
              </a:rPr>
              <a:t>it is in </a:t>
            </a:r>
            <a:r>
              <a:rPr lang="en-US" sz="2800" spc="-15" dirty="0" smtClean="0">
                <a:cs typeface="Calibri"/>
              </a:rPr>
              <a:t>the</a:t>
            </a:r>
            <a:r>
              <a:rPr lang="en-US" sz="2800" spc="-20" dirty="0" smtClean="0">
                <a:cs typeface="Calibri"/>
              </a:rPr>
              <a:t> </a:t>
            </a:r>
            <a:r>
              <a:rPr lang="en-US" sz="2800" spc="-45" dirty="0">
                <a:cs typeface="Calibri"/>
              </a:rPr>
              <a:t>body.</a:t>
            </a:r>
            <a:endParaRPr lang="en-US" sz="2800" dirty="0">
              <a:cs typeface="Calibri"/>
            </a:endParaRPr>
          </a:p>
          <a:p>
            <a:pPr marL="355600" marR="40005" indent="-342900">
              <a:spcBef>
                <a:spcPts val="745"/>
              </a:spcBef>
              <a:buFont typeface="Arial"/>
              <a:buChar char="•"/>
              <a:tabLst>
                <a:tab pos="354965" algn="l"/>
                <a:tab pos="355600" algn="l"/>
              </a:tabLst>
            </a:pPr>
            <a:r>
              <a:rPr lang="en-US" sz="2800" b="1" spc="-5" dirty="0">
                <a:cs typeface="Calibri"/>
              </a:rPr>
              <a:t>Antibiotics </a:t>
            </a:r>
            <a:r>
              <a:rPr lang="en-US" sz="2800" dirty="0">
                <a:cs typeface="Calibri"/>
              </a:rPr>
              <a:t>will </a:t>
            </a:r>
            <a:r>
              <a:rPr lang="en-US" sz="2800" spc="-5" dirty="0">
                <a:cs typeface="Calibri"/>
              </a:rPr>
              <a:t>usually be given </a:t>
            </a:r>
            <a:r>
              <a:rPr lang="en-US" sz="2800" spc="-15" dirty="0">
                <a:cs typeface="Calibri"/>
              </a:rPr>
              <a:t>at </a:t>
            </a:r>
            <a:r>
              <a:rPr lang="en-US" sz="2800" dirty="0">
                <a:cs typeface="Calibri"/>
              </a:rPr>
              <a:t>the </a:t>
            </a:r>
            <a:r>
              <a:rPr lang="en-US" sz="2800" spc="-5" dirty="0">
                <a:cs typeface="Calibri"/>
              </a:rPr>
              <a:t>same</a:t>
            </a:r>
            <a:r>
              <a:rPr lang="en-US" sz="2800" spc="-120" dirty="0">
                <a:cs typeface="Calibri"/>
              </a:rPr>
              <a:t> </a:t>
            </a:r>
            <a:r>
              <a:rPr lang="en-US" sz="2800" spc="-5" dirty="0">
                <a:cs typeface="Calibri"/>
              </a:rPr>
              <a:t>time,  </a:t>
            </a:r>
            <a:r>
              <a:rPr lang="en-US" sz="2800" spc="-15" dirty="0">
                <a:cs typeface="Calibri"/>
              </a:rPr>
              <a:t>to </a:t>
            </a:r>
            <a:r>
              <a:rPr lang="en-US" sz="2800" spc="-10" dirty="0">
                <a:cs typeface="Calibri"/>
              </a:rPr>
              <a:t>help </a:t>
            </a:r>
            <a:r>
              <a:rPr lang="en-US" sz="2800" dirty="0">
                <a:cs typeface="Calibri"/>
              </a:rPr>
              <a:t>kill the </a:t>
            </a:r>
            <a:r>
              <a:rPr lang="en-US" sz="2800" spc="-15" dirty="0">
                <a:cs typeface="Calibri"/>
              </a:rPr>
              <a:t>infection </a:t>
            </a:r>
            <a:r>
              <a:rPr lang="en-US" sz="2800" dirty="0">
                <a:cs typeface="Calibri"/>
              </a:rPr>
              <a:t>and </a:t>
            </a:r>
            <a:r>
              <a:rPr lang="en-US" sz="2800" spc="-20" dirty="0">
                <a:cs typeface="Calibri"/>
              </a:rPr>
              <a:t>prevent </a:t>
            </a:r>
            <a:r>
              <a:rPr lang="en-US" sz="2800" dirty="0">
                <a:cs typeface="Calibri"/>
              </a:rPr>
              <a:t>it </a:t>
            </a:r>
            <a:r>
              <a:rPr lang="en-US" sz="2800" dirty="0" smtClean="0">
                <a:cs typeface="Calibri"/>
              </a:rPr>
              <a:t>from </a:t>
            </a:r>
            <a:r>
              <a:rPr lang="en-US" sz="2800" spc="-10" dirty="0" smtClean="0">
                <a:cs typeface="Calibri"/>
              </a:rPr>
              <a:t>spreading</a:t>
            </a:r>
            <a:r>
              <a:rPr lang="en-US" sz="2800" spc="-10" dirty="0">
                <a:cs typeface="Calibri"/>
              </a:rPr>
              <a:t>.  </a:t>
            </a:r>
            <a:r>
              <a:rPr lang="en-US" sz="2800" spc="-5" dirty="0">
                <a:cs typeface="Calibri"/>
              </a:rPr>
              <a:t>These </a:t>
            </a:r>
            <a:r>
              <a:rPr lang="en-US" sz="2800" spc="-20" dirty="0">
                <a:cs typeface="Calibri"/>
              </a:rPr>
              <a:t>may </a:t>
            </a:r>
            <a:r>
              <a:rPr lang="en-US" sz="2800" spc="-5" dirty="0">
                <a:cs typeface="Calibri"/>
              </a:rPr>
              <a:t>be given </a:t>
            </a:r>
            <a:r>
              <a:rPr lang="en-US" sz="2800" dirty="0">
                <a:cs typeface="Calibri"/>
              </a:rPr>
              <a:t>as </a:t>
            </a:r>
            <a:r>
              <a:rPr lang="en-US" sz="2800" spc="-10" dirty="0" smtClean="0">
                <a:cs typeface="Calibri"/>
              </a:rPr>
              <a:t>orally </a:t>
            </a:r>
            <a:r>
              <a:rPr lang="en-US" sz="2800" spc="-5" dirty="0">
                <a:cs typeface="Calibri"/>
              </a:rPr>
              <a:t>or </a:t>
            </a:r>
            <a:r>
              <a:rPr lang="en-US" sz="2800" spc="-15" dirty="0" smtClean="0">
                <a:cs typeface="Calibri"/>
              </a:rPr>
              <a:t>intravenously.</a:t>
            </a:r>
            <a:endParaRPr sz="2800" dirty="0">
              <a:latin typeface="Calibri"/>
              <a:cs typeface="Calibri"/>
            </a:endParaRPr>
          </a:p>
        </p:txBody>
      </p:sp>
    </p:spTree>
    <p:extLst>
      <p:ext uri="{BB962C8B-B14F-4D97-AF65-F5344CB8AC3E}">
        <p14:creationId xmlns:p14="http://schemas.microsoft.com/office/powerpoint/2010/main" val="28879523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2857" y="350265"/>
            <a:ext cx="10684087" cy="6469207"/>
          </a:xfrm>
          <a:prstGeom prst="rect">
            <a:avLst/>
          </a:prstGeom>
        </p:spPr>
        <p:txBody>
          <a:bodyPr vert="horz" wrap="square" lIns="0" tIns="67310" rIns="0" bIns="0" rtlCol="0">
            <a:spAutoFit/>
          </a:bodyPr>
          <a:lstStyle/>
          <a:p>
            <a:pPr marL="12700" marR="886460">
              <a:lnSpc>
                <a:spcPct val="80000"/>
              </a:lnSpc>
              <a:spcBef>
                <a:spcPts val="530"/>
              </a:spcBef>
              <a:tabLst>
                <a:tab pos="354965" algn="l"/>
                <a:tab pos="355600" algn="l"/>
              </a:tabLst>
            </a:pPr>
            <a:r>
              <a:rPr sz="3200" b="1" spc="-15" dirty="0">
                <a:latin typeface="Calibri"/>
                <a:cs typeface="Calibri"/>
              </a:rPr>
              <a:t>Treatment: </a:t>
            </a:r>
            <a:endParaRPr lang="en-US" sz="3200" b="1" spc="-15" dirty="0" smtClean="0">
              <a:latin typeface="Calibri"/>
              <a:cs typeface="Calibri"/>
            </a:endParaRPr>
          </a:p>
          <a:p>
            <a:pPr marL="12700" marR="886460">
              <a:lnSpc>
                <a:spcPct val="80000"/>
              </a:lnSpc>
              <a:spcBef>
                <a:spcPts val="530"/>
              </a:spcBef>
              <a:tabLst>
                <a:tab pos="354965" algn="l"/>
                <a:tab pos="355600" algn="l"/>
              </a:tabLst>
            </a:pPr>
            <a:endParaRPr lang="en-US" sz="3200" b="1" spc="-15" dirty="0" smtClean="0">
              <a:latin typeface="Calibri"/>
              <a:cs typeface="Calibri"/>
            </a:endParaRPr>
          </a:p>
          <a:p>
            <a:pPr marL="355600" marR="886460" indent="-342900">
              <a:lnSpc>
                <a:spcPct val="80000"/>
              </a:lnSpc>
              <a:spcBef>
                <a:spcPts val="530"/>
              </a:spcBef>
              <a:buFont typeface="Arial"/>
              <a:buChar char="•"/>
              <a:tabLst>
                <a:tab pos="354965" algn="l"/>
                <a:tab pos="355600" algn="l"/>
              </a:tabLst>
            </a:pPr>
            <a:r>
              <a:rPr sz="3200" dirty="0" smtClean="0">
                <a:latin typeface="Calibri"/>
                <a:cs typeface="Calibri"/>
              </a:rPr>
              <a:t>A </a:t>
            </a:r>
            <a:r>
              <a:rPr sz="3200" dirty="0">
                <a:latin typeface="Calibri"/>
                <a:cs typeface="Calibri"/>
              </a:rPr>
              <a:t>small </a:t>
            </a:r>
            <a:r>
              <a:rPr sz="3200" spc="-5" dirty="0">
                <a:latin typeface="Calibri"/>
                <a:cs typeface="Calibri"/>
              </a:rPr>
              <a:t>skin abscess </a:t>
            </a:r>
            <a:r>
              <a:rPr sz="3200" spc="-15" dirty="0">
                <a:latin typeface="Calibri"/>
                <a:cs typeface="Calibri"/>
              </a:rPr>
              <a:t>may </a:t>
            </a:r>
            <a:r>
              <a:rPr sz="3200" spc="-10" dirty="0">
                <a:latin typeface="Calibri"/>
                <a:cs typeface="Calibri"/>
              </a:rPr>
              <a:t>drain </a:t>
            </a:r>
            <a:r>
              <a:rPr sz="3200" spc="-25" dirty="0">
                <a:latin typeface="Calibri"/>
                <a:cs typeface="Calibri"/>
              </a:rPr>
              <a:t>naturally, </a:t>
            </a:r>
            <a:r>
              <a:rPr sz="3200" spc="-5" dirty="0">
                <a:latin typeface="Calibri"/>
                <a:cs typeface="Calibri"/>
              </a:rPr>
              <a:t>or simply shrink, </a:t>
            </a:r>
            <a:r>
              <a:rPr sz="3200" dirty="0">
                <a:latin typeface="Calibri"/>
                <a:cs typeface="Calibri"/>
              </a:rPr>
              <a:t>dry  up and </a:t>
            </a:r>
            <a:r>
              <a:rPr sz="3200" spc="-5" dirty="0">
                <a:latin typeface="Calibri"/>
                <a:cs typeface="Calibri"/>
              </a:rPr>
              <a:t>disappear without </a:t>
            </a:r>
            <a:r>
              <a:rPr sz="3200" spc="-15" dirty="0">
                <a:latin typeface="Calibri"/>
                <a:cs typeface="Calibri"/>
              </a:rPr>
              <a:t>any</a:t>
            </a:r>
            <a:r>
              <a:rPr sz="3200" spc="55" dirty="0">
                <a:latin typeface="Calibri"/>
                <a:cs typeface="Calibri"/>
              </a:rPr>
              <a:t> </a:t>
            </a:r>
            <a:r>
              <a:rPr sz="3200" spc="-10" dirty="0">
                <a:latin typeface="Calibri"/>
                <a:cs typeface="Calibri"/>
              </a:rPr>
              <a:t>treatment</a:t>
            </a:r>
            <a:r>
              <a:rPr sz="3200" spc="-10" dirty="0" smtClean="0">
                <a:latin typeface="Calibri"/>
                <a:cs typeface="Calibri"/>
              </a:rPr>
              <a:t>.</a:t>
            </a:r>
            <a:endParaRPr lang="en-US" sz="3200" spc="-10" dirty="0" smtClean="0">
              <a:latin typeface="Calibri"/>
              <a:cs typeface="Calibri"/>
            </a:endParaRPr>
          </a:p>
          <a:p>
            <a:pPr marL="355600" marR="886460" indent="-342900">
              <a:lnSpc>
                <a:spcPct val="80000"/>
              </a:lnSpc>
              <a:spcBef>
                <a:spcPts val="530"/>
              </a:spcBef>
              <a:buFont typeface="Arial"/>
              <a:buChar char="•"/>
              <a:tabLst>
                <a:tab pos="354965" algn="l"/>
                <a:tab pos="355600" algn="l"/>
              </a:tabLst>
            </a:pPr>
            <a:endParaRPr sz="3200" dirty="0">
              <a:latin typeface="Calibri"/>
              <a:cs typeface="Calibri"/>
            </a:endParaRPr>
          </a:p>
          <a:p>
            <a:pPr marL="355600" marR="184150" indent="-342900">
              <a:lnSpc>
                <a:spcPct val="80000"/>
              </a:lnSpc>
              <a:spcBef>
                <a:spcPts val="434"/>
              </a:spcBef>
              <a:buFont typeface="Arial"/>
              <a:buChar char="•"/>
              <a:tabLst>
                <a:tab pos="354965" algn="l"/>
                <a:tab pos="355600" algn="l"/>
              </a:tabLst>
            </a:pPr>
            <a:r>
              <a:rPr sz="3200" b="1" spc="-5" dirty="0">
                <a:latin typeface="Calibri"/>
                <a:cs typeface="Calibri"/>
              </a:rPr>
              <a:t>Abscesses can </a:t>
            </a:r>
            <a:r>
              <a:rPr sz="3200" b="1" dirty="0">
                <a:latin typeface="Calibri"/>
                <a:cs typeface="Calibri"/>
              </a:rPr>
              <a:t>be </a:t>
            </a:r>
            <a:r>
              <a:rPr sz="3200" b="1" spc="-10" dirty="0">
                <a:latin typeface="Calibri"/>
                <a:cs typeface="Calibri"/>
              </a:rPr>
              <a:t>treated </a:t>
            </a:r>
            <a:r>
              <a:rPr sz="3200" b="1" dirty="0">
                <a:latin typeface="Calibri"/>
                <a:cs typeface="Calibri"/>
              </a:rPr>
              <a:t>in a </a:t>
            </a:r>
            <a:r>
              <a:rPr sz="3200" b="1" spc="-5" dirty="0">
                <a:latin typeface="Calibri"/>
                <a:cs typeface="Calibri"/>
              </a:rPr>
              <a:t>number </a:t>
            </a:r>
            <a:r>
              <a:rPr sz="3200" b="1" dirty="0">
                <a:latin typeface="Calibri"/>
                <a:cs typeface="Calibri"/>
              </a:rPr>
              <a:t>of </a:t>
            </a:r>
            <a:r>
              <a:rPr sz="3200" b="1" spc="-10" dirty="0">
                <a:latin typeface="Calibri"/>
                <a:cs typeface="Calibri"/>
              </a:rPr>
              <a:t>different </a:t>
            </a:r>
            <a:r>
              <a:rPr sz="3200" b="1" spc="-15" dirty="0">
                <a:latin typeface="Calibri"/>
                <a:cs typeface="Calibri"/>
              </a:rPr>
              <a:t>ways, </a:t>
            </a:r>
            <a:r>
              <a:rPr sz="3200" b="1" spc="-5" dirty="0">
                <a:latin typeface="Calibri"/>
                <a:cs typeface="Calibri"/>
              </a:rPr>
              <a:t>depending </a:t>
            </a:r>
            <a:r>
              <a:rPr sz="3200" b="1" dirty="0">
                <a:latin typeface="Calibri"/>
                <a:cs typeface="Calibri"/>
              </a:rPr>
              <a:t>on the</a:t>
            </a:r>
            <a:r>
              <a:rPr sz="3200" b="1" spc="-165" dirty="0">
                <a:latin typeface="Calibri"/>
                <a:cs typeface="Calibri"/>
              </a:rPr>
              <a:t> </a:t>
            </a:r>
            <a:r>
              <a:rPr sz="3200" b="1" dirty="0">
                <a:latin typeface="Calibri"/>
                <a:cs typeface="Calibri"/>
              </a:rPr>
              <a:t>type  of abscess and how </a:t>
            </a:r>
            <a:r>
              <a:rPr sz="3200" b="1" spc="-15" dirty="0">
                <a:latin typeface="Calibri"/>
                <a:cs typeface="Calibri"/>
              </a:rPr>
              <a:t>large </a:t>
            </a:r>
            <a:r>
              <a:rPr sz="3200" b="1" dirty="0">
                <a:latin typeface="Calibri"/>
                <a:cs typeface="Calibri"/>
              </a:rPr>
              <a:t>it</a:t>
            </a:r>
            <a:r>
              <a:rPr sz="3200" b="1" spc="-65" dirty="0">
                <a:latin typeface="Calibri"/>
                <a:cs typeface="Calibri"/>
              </a:rPr>
              <a:t> </a:t>
            </a:r>
            <a:r>
              <a:rPr sz="3200" b="1" dirty="0">
                <a:latin typeface="Calibri"/>
                <a:cs typeface="Calibri"/>
              </a:rPr>
              <a:t>is</a:t>
            </a:r>
            <a:r>
              <a:rPr sz="3200" b="1" dirty="0" smtClean="0">
                <a:latin typeface="Calibri"/>
                <a:cs typeface="Calibri"/>
              </a:rPr>
              <a:t>.</a:t>
            </a:r>
            <a:endParaRPr lang="en-US" sz="3200" b="1" dirty="0" smtClean="0">
              <a:latin typeface="Calibri"/>
              <a:cs typeface="Calibri"/>
            </a:endParaRPr>
          </a:p>
          <a:p>
            <a:pPr marL="355600" marR="184150" indent="-342900">
              <a:lnSpc>
                <a:spcPct val="80000"/>
              </a:lnSpc>
              <a:spcBef>
                <a:spcPts val="434"/>
              </a:spcBef>
              <a:buFont typeface="Arial"/>
              <a:buChar char="•"/>
              <a:tabLst>
                <a:tab pos="354965" algn="l"/>
                <a:tab pos="355600" algn="l"/>
              </a:tabLst>
            </a:pPr>
            <a:endParaRPr sz="3200" dirty="0">
              <a:latin typeface="Calibri"/>
              <a:cs typeface="Calibri"/>
            </a:endParaRPr>
          </a:p>
          <a:p>
            <a:pPr marL="355600" indent="-342900">
              <a:buFont typeface="Arial"/>
              <a:buChar char="•"/>
              <a:tabLst>
                <a:tab pos="354965" algn="l"/>
                <a:tab pos="355600" algn="l"/>
              </a:tabLst>
            </a:pPr>
            <a:r>
              <a:rPr sz="3200" u="heavy" spc="-5" dirty="0">
                <a:uFill>
                  <a:solidFill>
                    <a:srgbClr val="000000"/>
                  </a:solidFill>
                </a:uFill>
                <a:latin typeface="Calibri"/>
                <a:cs typeface="Calibri"/>
              </a:rPr>
              <a:t>The </a:t>
            </a:r>
            <a:r>
              <a:rPr sz="3200" u="heavy" dirty="0">
                <a:uFill>
                  <a:solidFill>
                    <a:srgbClr val="000000"/>
                  </a:solidFill>
                </a:uFill>
                <a:latin typeface="Calibri"/>
                <a:cs typeface="Calibri"/>
              </a:rPr>
              <a:t>main </a:t>
            </a:r>
            <a:r>
              <a:rPr sz="3200" u="heavy" spc="-5" dirty="0">
                <a:uFill>
                  <a:solidFill>
                    <a:srgbClr val="000000"/>
                  </a:solidFill>
                </a:uFill>
                <a:latin typeface="Calibri"/>
                <a:cs typeface="Calibri"/>
              </a:rPr>
              <a:t>treatment options</a:t>
            </a:r>
            <a:r>
              <a:rPr sz="3200" u="heavy" spc="20" dirty="0">
                <a:uFill>
                  <a:solidFill>
                    <a:srgbClr val="000000"/>
                  </a:solidFill>
                </a:uFill>
                <a:latin typeface="Calibri"/>
                <a:cs typeface="Calibri"/>
              </a:rPr>
              <a:t> </a:t>
            </a:r>
            <a:r>
              <a:rPr sz="3200" u="heavy" spc="-5" dirty="0">
                <a:uFill>
                  <a:solidFill>
                    <a:srgbClr val="000000"/>
                  </a:solidFill>
                </a:uFill>
                <a:latin typeface="Calibri"/>
                <a:cs typeface="Calibri"/>
              </a:rPr>
              <a:t>include:</a:t>
            </a:r>
            <a:endParaRPr sz="3200" dirty="0">
              <a:latin typeface="Calibri"/>
              <a:cs typeface="Calibri"/>
            </a:endParaRPr>
          </a:p>
          <a:p>
            <a:pPr marL="355600" indent="-342900">
              <a:buFont typeface="Arial"/>
              <a:buChar char="•"/>
              <a:tabLst>
                <a:tab pos="354965" algn="l"/>
                <a:tab pos="355600" algn="l"/>
              </a:tabLst>
            </a:pPr>
            <a:r>
              <a:rPr sz="3200" spc="-10" dirty="0">
                <a:latin typeface="Calibri"/>
                <a:cs typeface="Calibri"/>
              </a:rPr>
              <a:t>antibiotics</a:t>
            </a:r>
            <a:endParaRPr sz="3200" dirty="0">
              <a:latin typeface="Calibri"/>
              <a:cs typeface="Calibri"/>
            </a:endParaRPr>
          </a:p>
          <a:p>
            <a:pPr marL="355600" indent="-342900">
              <a:buFont typeface="Arial"/>
              <a:buChar char="•"/>
              <a:tabLst>
                <a:tab pos="354965" algn="l"/>
                <a:tab pos="355600" algn="l"/>
              </a:tabLst>
            </a:pPr>
            <a:r>
              <a:rPr sz="3200" dirty="0">
                <a:latin typeface="Calibri"/>
                <a:cs typeface="Calibri"/>
              </a:rPr>
              <a:t>a </a:t>
            </a:r>
            <a:r>
              <a:rPr sz="3200" spc="-10" dirty="0">
                <a:latin typeface="Calibri"/>
                <a:cs typeface="Calibri"/>
              </a:rPr>
              <a:t>drainage</a:t>
            </a:r>
            <a:r>
              <a:rPr sz="3200" spc="5" dirty="0">
                <a:latin typeface="Calibri"/>
                <a:cs typeface="Calibri"/>
              </a:rPr>
              <a:t> </a:t>
            </a:r>
            <a:r>
              <a:rPr sz="3200" spc="-10" dirty="0" smtClean="0">
                <a:latin typeface="Calibri"/>
                <a:cs typeface="Calibri"/>
              </a:rPr>
              <a:t>procedure</a:t>
            </a:r>
            <a:endParaRPr lang="en-US" sz="3200" spc="-10" dirty="0" smtClean="0">
              <a:latin typeface="Calibri"/>
              <a:cs typeface="Calibri"/>
            </a:endParaRPr>
          </a:p>
          <a:p>
            <a:pPr marL="355600" indent="-342900">
              <a:buFont typeface="Arial"/>
              <a:buChar char="•"/>
              <a:tabLst>
                <a:tab pos="354965" algn="l"/>
                <a:tab pos="355600" algn="l"/>
              </a:tabLst>
            </a:pPr>
            <a:r>
              <a:rPr lang="en-US" sz="3200" spc="-10" dirty="0">
                <a:cs typeface="Calibri"/>
              </a:rPr>
              <a:t>warm compress</a:t>
            </a:r>
            <a:endParaRPr sz="3200" dirty="0">
              <a:latin typeface="Calibri"/>
              <a:cs typeface="Calibri"/>
            </a:endParaRPr>
          </a:p>
          <a:p>
            <a:pPr marL="355600" indent="-342900">
              <a:buFont typeface="Arial"/>
              <a:buChar char="•"/>
              <a:tabLst>
                <a:tab pos="354965" algn="l"/>
                <a:tab pos="355600" algn="l"/>
              </a:tabLst>
            </a:pPr>
            <a:r>
              <a:rPr lang="en-US" sz="3200" spc="-5" dirty="0" smtClean="0">
                <a:latin typeface="Calibri"/>
                <a:cs typeface="Calibri"/>
              </a:rPr>
              <a:t>S</a:t>
            </a:r>
            <a:r>
              <a:rPr sz="3200" spc="-5" dirty="0" smtClean="0">
                <a:latin typeface="Calibri"/>
                <a:cs typeface="Calibri"/>
              </a:rPr>
              <a:t>urgery</a:t>
            </a:r>
            <a:endParaRPr lang="en-US" sz="3200" spc="-5" dirty="0" smtClean="0">
              <a:latin typeface="Calibri"/>
              <a:cs typeface="Calibri"/>
            </a:endParaRPr>
          </a:p>
          <a:p>
            <a:pPr marL="355600" indent="-342900">
              <a:buFont typeface="Arial"/>
              <a:buChar char="•"/>
              <a:tabLst>
                <a:tab pos="354965" algn="l"/>
                <a:tab pos="355600" algn="l"/>
              </a:tabLst>
            </a:pPr>
            <a:endParaRPr sz="3200" dirty="0">
              <a:latin typeface="Calibri"/>
              <a:cs typeface="Calibri"/>
            </a:endParaRPr>
          </a:p>
        </p:txBody>
      </p:sp>
    </p:spTree>
    <p:extLst>
      <p:ext uri="{BB962C8B-B14F-4D97-AF65-F5344CB8AC3E}">
        <p14:creationId xmlns:p14="http://schemas.microsoft.com/office/powerpoint/2010/main" val="730865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6724" y="228600"/>
            <a:ext cx="11460476" cy="6734536"/>
          </a:xfrm>
          <a:prstGeom prst="rect">
            <a:avLst/>
          </a:prstGeom>
        </p:spPr>
        <p:txBody>
          <a:bodyPr vert="horz" wrap="square" lIns="0" tIns="12065" rIns="0" bIns="0" rtlCol="0">
            <a:spAutoFit/>
          </a:bodyPr>
          <a:lstStyle/>
          <a:p>
            <a:pPr marL="12700">
              <a:spcBef>
                <a:spcPts val="95"/>
              </a:spcBef>
              <a:tabLst>
                <a:tab pos="354965" algn="l"/>
                <a:tab pos="355600" algn="l"/>
              </a:tabLst>
            </a:pPr>
            <a:r>
              <a:rPr sz="3200" b="1" u="sng" spc="-10" dirty="0">
                <a:latin typeface="Calibri"/>
                <a:cs typeface="Calibri"/>
              </a:rPr>
              <a:t>Surgery </a:t>
            </a:r>
            <a:r>
              <a:rPr sz="3200" b="1" u="sng" spc="-5" dirty="0">
                <a:latin typeface="Calibri"/>
                <a:cs typeface="Calibri"/>
              </a:rPr>
              <a:t>(Incision </a:t>
            </a:r>
            <a:r>
              <a:rPr sz="3200" b="1" u="sng" spc="-10" dirty="0">
                <a:latin typeface="Calibri"/>
                <a:cs typeface="Calibri"/>
              </a:rPr>
              <a:t>and</a:t>
            </a:r>
            <a:r>
              <a:rPr sz="3200" b="1" u="sng" spc="5" dirty="0">
                <a:latin typeface="Calibri"/>
                <a:cs typeface="Calibri"/>
              </a:rPr>
              <a:t> </a:t>
            </a:r>
            <a:r>
              <a:rPr sz="3200" b="1" u="sng" spc="-15" dirty="0">
                <a:latin typeface="Calibri"/>
                <a:cs typeface="Calibri"/>
              </a:rPr>
              <a:t>drainage</a:t>
            </a:r>
            <a:r>
              <a:rPr sz="3200" b="1" u="sng" spc="-15" dirty="0" smtClean="0">
                <a:latin typeface="Calibri"/>
                <a:cs typeface="Calibri"/>
              </a:rPr>
              <a:t>)</a:t>
            </a:r>
            <a:endParaRPr sz="3200" dirty="0">
              <a:latin typeface="Calibri"/>
              <a:cs typeface="Calibri"/>
            </a:endParaRPr>
          </a:p>
          <a:p>
            <a:pPr marL="355600" marR="215265" indent="-342900">
              <a:spcBef>
                <a:spcPts val="525"/>
              </a:spcBef>
              <a:buFont typeface="Arial"/>
              <a:buChar char="•"/>
              <a:tabLst>
                <a:tab pos="354965" algn="l"/>
                <a:tab pos="355600" algn="l"/>
              </a:tabLst>
            </a:pPr>
            <a:r>
              <a:rPr sz="3200" spc="-5" dirty="0">
                <a:latin typeface="Calibri"/>
                <a:cs typeface="Calibri"/>
              </a:rPr>
              <a:t>If </a:t>
            </a:r>
            <a:r>
              <a:rPr lang="en-US" sz="3200" spc="-10" dirty="0" smtClean="0">
                <a:latin typeface="Calibri"/>
                <a:cs typeface="Calibri"/>
              </a:rPr>
              <a:t>the</a:t>
            </a:r>
            <a:r>
              <a:rPr sz="3200" spc="-10" dirty="0" smtClean="0">
                <a:latin typeface="Calibri"/>
                <a:cs typeface="Calibri"/>
              </a:rPr>
              <a:t> </a:t>
            </a:r>
            <a:r>
              <a:rPr sz="3200" spc="-5" dirty="0">
                <a:latin typeface="Calibri"/>
                <a:cs typeface="Calibri"/>
              </a:rPr>
              <a:t>skin abscess needs draining, </a:t>
            </a:r>
            <a:r>
              <a:rPr lang="en-US" sz="3200" spc="-10" dirty="0" smtClean="0">
                <a:latin typeface="Calibri"/>
                <a:cs typeface="Calibri"/>
              </a:rPr>
              <a:t>the patient will have </a:t>
            </a:r>
            <a:r>
              <a:rPr sz="3200" u="heavy" spc="-5" dirty="0" smtClean="0">
                <a:uFill>
                  <a:solidFill>
                    <a:srgbClr val="000000"/>
                  </a:solidFill>
                </a:uFill>
                <a:latin typeface="Calibri"/>
                <a:cs typeface="Calibri"/>
              </a:rPr>
              <a:t>a </a:t>
            </a:r>
            <a:r>
              <a:rPr lang="en-US" sz="3200" u="heavy" spc="-10" dirty="0" smtClean="0">
                <a:uFill>
                  <a:solidFill>
                    <a:srgbClr val="000000"/>
                  </a:solidFill>
                </a:uFill>
                <a:latin typeface="Calibri"/>
                <a:cs typeface="Calibri"/>
              </a:rPr>
              <a:t>minor surgical</a:t>
            </a:r>
            <a:r>
              <a:rPr sz="3200" u="heavy" spc="-10" dirty="0" smtClean="0">
                <a:uFill>
                  <a:solidFill>
                    <a:srgbClr val="000000"/>
                  </a:solidFill>
                </a:uFill>
                <a:latin typeface="Calibri"/>
                <a:cs typeface="Calibri"/>
              </a:rPr>
              <a:t>  </a:t>
            </a:r>
            <a:r>
              <a:rPr sz="3200" u="heavy" spc="-10" dirty="0">
                <a:uFill>
                  <a:solidFill>
                    <a:srgbClr val="000000"/>
                  </a:solidFill>
                </a:uFill>
                <a:latin typeface="Calibri"/>
                <a:cs typeface="Calibri"/>
              </a:rPr>
              <a:t>operation</a:t>
            </a:r>
            <a:r>
              <a:rPr sz="3200" spc="-10" dirty="0">
                <a:latin typeface="Calibri"/>
                <a:cs typeface="Calibri"/>
              </a:rPr>
              <a:t> carried </a:t>
            </a:r>
            <a:r>
              <a:rPr sz="3200" spc="-5" dirty="0">
                <a:latin typeface="Calibri"/>
                <a:cs typeface="Calibri"/>
              </a:rPr>
              <a:t>out </a:t>
            </a:r>
            <a:r>
              <a:rPr sz="3200" spc="-10" dirty="0">
                <a:latin typeface="Calibri"/>
                <a:cs typeface="Calibri"/>
              </a:rPr>
              <a:t>under </a:t>
            </a:r>
            <a:r>
              <a:rPr sz="3200" spc="-10" dirty="0" smtClean="0">
                <a:latin typeface="Calibri"/>
                <a:cs typeface="Calibri"/>
              </a:rPr>
              <a:t>anesthe</a:t>
            </a:r>
            <a:r>
              <a:rPr lang="en-US" sz="3200" spc="-10" dirty="0" smtClean="0">
                <a:latin typeface="Calibri"/>
                <a:cs typeface="Calibri"/>
              </a:rPr>
              <a:t>sia</a:t>
            </a:r>
            <a:r>
              <a:rPr sz="3200" spc="-10" dirty="0" smtClean="0">
                <a:latin typeface="Calibri"/>
                <a:cs typeface="Calibri"/>
              </a:rPr>
              <a:t>– </a:t>
            </a:r>
            <a:r>
              <a:rPr sz="3200" spc="-5" dirty="0">
                <a:latin typeface="Calibri"/>
                <a:cs typeface="Calibri"/>
              </a:rPr>
              <a:t>usually a </a:t>
            </a:r>
            <a:r>
              <a:rPr sz="3200" b="1" spc="-5" dirty="0">
                <a:latin typeface="Calibri"/>
                <a:cs typeface="Calibri"/>
              </a:rPr>
              <a:t>local </a:t>
            </a:r>
            <a:r>
              <a:rPr sz="3200" b="1" spc="-10" dirty="0">
                <a:latin typeface="Calibri"/>
                <a:cs typeface="Calibri"/>
              </a:rPr>
              <a:t>anesthetic  </a:t>
            </a:r>
            <a:endParaRPr lang="en-US" sz="3200" b="1" spc="-10" dirty="0" smtClean="0">
              <a:latin typeface="Calibri"/>
              <a:cs typeface="Calibri"/>
            </a:endParaRPr>
          </a:p>
          <a:p>
            <a:pPr marL="355600" marR="215265" indent="-342900">
              <a:spcBef>
                <a:spcPts val="525"/>
              </a:spcBef>
              <a:buFont typeface="Arial"/>
              <a:buChar char="•"/>
              <a:tabLst>
                <a:tab pos="354965" algn="l"/>
                <a:tab pos="355600" algn="l"/>
              </a:tabLst>
            </a:pPr>
            <a:r>
              <a:rPr sz="3200" spc="-5" dirty="0" smtClean="0">
                <a:latin typeface="Calibri"/>
                <a:cs typeface="Calibri"/>
              </a:rPr>
              <a:t>During </a:t>
            </a:r>
            <a:r>
              <a:rPr sz="3200" spc="-5" dirty="0">
                <a:latin typeface="Calibri"/>
                <a:cs typeface="Calibri"/>
              </a:rPr>
              <a:t>the </a:t>
            </a:r>
            <a:r>
              <a:rPr sz="3200" spc="-10" dirty="0">
                <a:latin typeface="Calibri"/>
                <a:cs typeface="Calibri"/>
              </a:rPr>
              <a:t>procedure, </a:t>
            </a:r>
            <a:r>
              <a:rPr lang="en-US" sz="3200" spc="-5" dirty="0" smtClean="0">
                <a:latin typeface="Calibri"/>
                <a:cs typeface="Calibri"/>
              </a:rPr>
              <a:t>an </a:t>
            </a:r>
            <a:r>
              <a:rPr sz="3200" b="1" spc="-5" dirty="0" smtClean="0">
                <a:latin typeface="Calibri"/>
                <a:cs typeface="Calibri"/>
              </a:rPr>
              <a:t>incision</a:t>
            </a:r>
            <a:r>
              <a:rPr lang="en-US" sz="3200" b="1" spc="-5" dirty="0">
                <a:latin typeface="Calibri"/>
                <a:cs typeface="Calibri"/>
              </a:rPr>
              <a:t> </a:t>
            </a:r>
            <a:r>
              <a:rPr lang="en-US" sz="3200" b="1" spc="-5" dirty="0" smtClean="0">
                <a:latin typeface="Calibri"/>
                <a:cs typeface="Calibri"/>
              </a:rPr>
              <a:t>is made</a:t>
            </a:r>
            <a:r>
              <a:rPr sz="3200" b="1" spc="-5" dirty="0" smtClean="0">
                <a:latin typeface="Calibri"/>
                <a:cs typeface="Calibri"/>
              </a:rPr>
              <a:t> </a:t>
            </a:r>
            <a:r>
              <a:rPr sz="3200" spc="-5" dirty="0">
                <a:latin typeface="Calibri"/>
                <a:cs typeface="Calibri"/>
              </a:rPr>
              <a:t>in </a:t>
            </a:r>
            <a:r>
              <a:rPr sz="3200" spc="-15" dirty="0">
                <a:latin typeface="Calibri"/>
                <a:cs typeface="Calibri"/>
              </a:rPr>
              <a:t>the  </a:t>
            </a:r>
            <a:r>
              <a:rPr sz="3200" spc="-5" dirty="0">
                <a:latin typeface="Calibri"/>
                <a:cs typeface="Calibri"/>
              </a:rPr>
              <a:t>abscess, </a:t>
            </a:r>
            <a:r>
              <a:rPr sz="3200" b="1" spc="-20" dirty="0">
                <a:latin typeface="Calibri"/>
                <a:cs typeface="Calibri"/>
              </a:rPr>
              <a:t>to </a:t>
            </a:r>
            <a:r>
              <a:rPr sz="3200" b="1" spc="-5" dirty="0">
                <a:latin typeface="Calibri"/>
                <a:cs typeface="Calibri"/>
              </a:rPr>
              <a:t>allow </a:t>
            </a:r>
            <a:r>
              <a:rPr sz="3200" b="1" spc="-10" dirty="0">
                <a:latin typeface="Calibri"/>
                <a:cs typeface="Calibri"/>
              </a:rPr>
              <a:t>the </a:t>
            </a:r>
            <a:r>
              <a:rPr sz="3200" b="1" spc="-5" dirty="0">
                <a:latin typeface="Calibri"/>
                <a:cs typeface="Calibri"/>
              </a:rPr>
              <a:t>pus </a:t>
            </a:r>
            <a:r>
              <a:rPr sz="3200" b="1" spc="-20" dirty="0">
                <a:latin typeface="Calibri"/>
                <a:cs typeface="Calibri"/>
              </a:rPr>
              <a:t>to </a:t>
            </a:r>
            <a:r>
              <a:rPr sz="3200" b="1" spc="-15" dirty="0">
                <a:latin typeface="Calibri"/>
                <a:cs typeface="Calibri"/>
              </a:rPr>
              <a:t>drain </a:t>
            </a:r>
            <a:r>
              <a:rPr sz="3200" b="1" spc="-5" dirty="0">
                <a:latin typeface="Calibri"/>
                <a:cs typeface="Calibri"/>
              </a:rPr>
              <a:t>out. </a:t>
            </a:r>
            <a:r>
              <a:rPr lang="en-US" sz="3200" spc="-5" dirty="0" smtClean="0">
                <a:latin typeface="Calibri"/>
                <a:cs typeface="Calibri"/>
              </a:rPr>
              <a:t>A</a:t>
            </a:r>
            <a:r>
              <a:rPr sz="3200" spc="-5" dirty="0" smtClean="0">
                <a:latin typeface="Calibri"/>
                <a:cs typeface="Calibri"/>
              </a:rPr>
              <a:t> </a:t>
            </a:r>
            <a:r>
              <a:rPr sz="3200" u="heavy" spc="-5" dirty="0">
                <a:uFill>
                  <a:solidFill>
                    <a:srgbClr val="000000"/>
                  </a:solidFill>
                </a:uFill>
                <a:latin typeface="Calibri"/>
                <a:cs typeface="Calibri"/>
              </a:rPr>
              <a:t>sample  </a:t>
            </a:r>
            <a:r>
              <a:rPr sz="3200" u="heavy" dirty="0">
                <a:uFill>
                  <a:solidFill>
                    <a:srgbClr val="000000"/>
                  </a:solidFill>
                </a:uFill>
                <a:latin typeface="Calibri"/>
                <a:cs typeface="Calibri"/>
              </a:rPr>
              <a:t>of </a:t>
            </a:r>
            <a:r>
              <a:rPr sz="3200" u="heavy" spc="-10" dirty="0" smtClean="0">
                <a:uFill>
                  <a:solidFill>
                    <a:srgbClr val="000000"/>
                  </a:solidFill>
                </a:uFill>
                <a:latin typeface="Calibri"/>
                <a:cs typeface="Calibri"/>
              </a:rPr>
              <a:t>pus</a:t>
            </a:r>
            <a:r>
              <a:rPr lang="en-US" sz="3200" u="heavy" spc="-10" dirty="0" smtClean="0">
                <a:uFill>
                  <a:solidFill>
                    <a:srgbClr val="000000"/>
                  </a:solidFill>
                </a:uFill>
                <a:latin typeface="Calibri"/>
                <a:cs typeface="Calibri"/>
              </a:rPr>
              <a:t> may also be taken</a:t>
            </a:r>
            <a:r>
              <a:rPr sz="3200" u="heavy" spc="-10" dirty="0" smtClean="0">
                <a:uFill>
                  <a:solidFill>
                    <a:srgbClr val="000000"/>
                  </a:solidFill>
                </a:uFill>
                <a:latin typeface="Calibri"/>
                <a:cs typeface="Calibri"/>
              </a:rPr>
              <a:t> </a:t>
            </a:r>
            <a:r>
              <a:rPr sz="3200" u="heavy" spc="-20" dirty="0">
                <a:uFill>
                  <a:solidFill>
                    <a:srgbClr val="000000"/>
                  </a:solidFill>
                </a:uFill>
                <a:latin typeface="Calibri"/>
                <a:cs typeface="Calibri"/>
              </a:rPr>
              <a:t>for</a:t>
            </a:r>
            <a:r>
              <a:rPr sz="3200" u="heavy" spc="10" dirty="0">
                <a:uFill>
                  <a:solidFill>
                    <a:srgbClr val="000000"/>
                  </a:solidFill>
                </a:uFill>
                <a:latin typeface="Calibri"/>
                <a:cs typeface="Calibri"/>
              </a:rPr>
              <a:t> </a:t>
            </a:r>
            <a:r>
              <a:rPr sz="3200" u="heavy" spc="-10" dirty="0">
                <a:uFill>
                  <a:solidFill>
                    <a:srgbClr val="000000"/>
                  </a:solidFill>
                </a:uFill>
                <a:latin typeface="Calibri"/>
                <a:cs typeface="Calibri"/>
              </a:rPr>
              <a:t>testing.</a:t>
            </a:r>
            <a:endParaRPr sz="3200" dirty="0">
              <a:latin typeface="Calibri"/>
              <a:cs typeface="Calibri"/>
            </a:endParaRPr>
          </a:p>
          <a:p>
            <a:pPr marL="355600" marR="132080" indent="-342900">
              <a:spcBef>
                <a:spcPts val="530"/>
              </a:spcBef>
              <a:buFont typeface="Arial"/>
              <a:buChar char="•"/>
              <a:tabLst>
                <a:tab pos="354965" algn="l"/>
                <a:tab pos="355600" algn="l"/>
              </a:tabLst>
            </a:pPr>
            <a:r>
              <a:rPr sz="3200" spc="-10" dirty="0">
                <a:latin typeface="Calibri"/>
                <a:cs typeface="Calibri"/>
              </a:rPr>
              <a:t>Once </a:t>
            </a:r>
            <a:r>
              <a:rPr sz="3200" spc="-5" dirty="0">
                <a:latin typeface="Calibri"/>
                <a:cs typeface="Calibri"/>
              </a:rPr>
              <a:t>all </a:t>
            </a:r>
            <a:r>
              <a:rPr sz="3200" dirty="0">
                <a:latin typeface="Calibri"/>
                <a:cs typeface="Calibri"/>
              </a:rPr>
              <a:t>of </a:t>
            </a:r>
            <a:r>
              <a:rPr sz="3200" spc="-5" dirty="0">
                <a:latin typeface="Calibri"/>
                <a:cs typeface="Calibri"/>
              </a:rPr>
              <a:t>the </a:t>
            </a:r>
            <a:r>
              <a:rPr sz="3200" spc="-10" dirty="0">
                <a:latin typeface="Calibri"/>
                <a:cs typeface="Calibri"/>
              </a:rPr>
              <a:t>pus has been removed, </a:t>
            </a:r>
            <a:r>
              <a:rPr sz="3200" spc="-5" dirty="0" smtClean="0">
                <a:latin typeface="Calibri"/>
                <a:cs typeface="Calibri"/>
              </a:rPr>
              <a:t>the </a:t>
            </a:r>
            <a:r>
              <a:rPr lang="en-US" sz="3200" spc="-5" dirty="0" smtClean="0">
                <a:latin typeface="Calibri"/>
                <a:cs typeface="Calibri"/>
              </a:rPr>
              <a:t>resulting</a:t>
            </a:r>
            <a:r>
              <a:rPr sz="3200" spc="-5" dirty="0" smtClean="0">
                <a:latin typeface="Calibri"/>
                <a:cs typeface="Calibri"/>
              </a:rPr>
              <a:t> </a:t>
            </a:r>
            <a:r>
              <a:rPr sz="3200" spc="-5" dirty="0">
                <a:latin typeface="Calibri"/>
                <a:cs typeface="Calibri"/>
              </a:rPr>
              <a:t>hole </a:t>
            </a:r>
            <a:r>
              <a:rPr sz="3200" spc="-10" dirty="0">
                <a:latin typeface="Calibri"/>
                <a:cs typeface="Calibri"/>
              </a:rPr>
              <a:t>that </a:t>
            </a:r>
            <a:r>
              <a:rPr sz="3200" spc="-5" dirty="0">
                <a:latin typeface="Calibri"/>
                <a:cs typeface="Calibri"/>
              </a:rPr>
              <a:t>is </a:t>
            </a:r>
            <a:r>
              <a:rPr sz="3200" spc="-15" dirty="0">
                <a:latin typeface="Calibri"/>
                <a:cs typeface="Calibri"/>
              </a:rPr>
              <a:t>left </a:t>
            </a:r>
            <a:r>
              <a:rPr sz="3200" spc="-10" dirty="0">
                <a:latin typeface="Calibri"/>
                <a:cs typeface="Calibri"/>
              </a:rPr>
              <a:t>by </a:t>
            </a:r>
            <a:r>
              <a:rPr sz="3200" spc="-5" dirty="0">
                <a:latin typeface="Calibri"/>
                <a:cs typeface="Calibri"/>
              </a:rPr>
              <a:t>the abscess </a:t>
            </a:r>
            <a:r>
              <a:rPr lang="en-US" sz="3200" spc="-5" dirty="0" smtClean="0">
                <a:latin typeface="Calibri"/>
                <a:cs typeface="Calibri"/>
              </a:rPr>
              <a:t>is cleaned </a:t>
            </a:r>
            <a:r>
              <a:rPr sz="3200" b="1" spc="-5" dirty="0" smtClean="0">
                <a:latin typeface="Calibri"/>
                <a:cs typeface="Calibri"/>
              </a:rPr>
              <a:t>using </a:t>
            </a:r>
            <a:r>
              <a:rPr sz="3200" b="1" spc="-15" dirty="0">
                <a:latin typeface="Calibri"/>
                <a:cs typeface="Calibri"/>
              </a:rPr>
              <a:t>sterile </a:t>
            </a:r>
            <a:r>
              <a:rPr sz="3200" b="1" spc="-5" dirty="0">
                <a:latin typeface="Calibri"/>
                <a:cs typeface="Calibri"/>
              </a:rPr>
              <a:t>saline </a:t>
            </a:r>
            <a:r>
              <a:rPr sz="3200" b="1" spc="-5" dirty="0" smtClean="0">
                <a:latin typeface="Calibri"/>
                <a:cs typeface="Calibri"/>
              </a:rPr>
              <a:t>(a salt</a:t>
            </a:r>
            <a:r>
              <a:rPr sz="3200" b="1" spc="165" dirty="0" smtClean="0">
                <a:latin typeface="Calibri"/>
                <a:cs typeface="Calibri"/>
              </a:rPr>
              <a:t> </a:t>
            </a:r>
            <a:r>
              <a:rPr sz="3200" b="1" spc="-5" dirty="0" smtClean="0">
                <a:latin typeface="Calibri"/>
                <a:cs typeface="Calibri"/>
              </a:rPr>
              <a:t>solution</a:t>
            </a:r>
            <a:r>
              <a:rPr sz="3200" spc="-5" dirty="0" smtClean="0">
                <a:latin typeface="Calibri"/>
                <a:cs typeface="Calibri"/>
              </a:rPr>
              <a:t>).</a:t>
            </a:r>
            <a:endParaRPr sz="3200" dirty="0">
              <a:latin typeface="Calibri"/>
              <a:cs typeface="Calibri"/>
            </a:endParaRPr>
          </a:p>
          <a:p>
            <a:pPr marL="355600" marR="156210" indent="-342900">
              <a:spcBef>
                <a:spcPts val="525"/>
              </a:spcBef>
              <a:buFont typeface="Arial"/>
              <a:buChar char="•"/>
              <a:tabLst>
                <a:tab pos="354965" algn="l"/>
                <a:tab pos="355600" algn="l"/>
              </a:tabLst>
            </a:pPr>
            <a:r>
              <a:rPr sz="3200" spc="-5" dirty="0">
                <a:latin typeface="Calibri"/>
                <a:cs typeface="Calibri"/>
              </a:rPr>
              <a:t>The </a:t>
            </a:r>
            <a:r>
              <a:rPr sz="3200" spc="-10" dirty="0">
                <a:latin typeface="Calibri"/>
                <a:cs typeface="Calibri"/>
              </a:rPr>
              <a:t>abscess </a:t>
            </a:r>
            <a:r>
              <a:rPr sz="3200" spc="-5" dirty="0">
                <a:latin typeface="Calibri"/>
                <a:cs typeface="Calibri"/>
              </a:rPr>
              <a:t>will be </a:t>
            </a:r>
            <a:r>
              <a:rPr sz="3200" b="1" spc="-10" dirty="0">
                <a:latin typeface="Calibri"/>
                <a:cs typeface="Calibri"/>
              </a:rPr>
              <a:t>left open </a:t>
            </a:r>
            <a:r>
              <a:rPr sz="3200" b="1" spc="-5" dirty="0">
                <a:latin typeface="Calibri"/>
                <a:cs typeface="Calibri"/>
              </a:rPr>
              <a:t>but </a:t>
            </a:r>
            <a:r>
              <a:rPr sz="3200" b="1" spc="-20" dirty="0">
                <a:latin typeface="Calibri"/>
                <a:cs typeface="Calibri"/>
              </a:rPr>
              <a:t>covered </a:t>
            </a:r>
            <a:r>
              <a:rPr sz="3200" b="1" spc="-10" dirty="0">
                <a:latin typeface="Calibri"/>
                <a:cs typeface="Calibri"/>
              </a:rPr>
              <a:t>with </a:t>
            </a:r>
            <a:r>
              <a:rPr sz="3200" b="1" spc="-5" dirty="0">
                <a:latin typeface="Calibri"/>
                <a:cs typeface="Calibri"/>
              </a:rPr>
              <a:t>a </a:t>
            </a:r>
            <a:r>
              <a:rPr sz="3200" b="1" spc="-10" dirty="0">
                <a:latin typeface="Calibri"/>
                <a:cs typeface="Calibri"/>
              </a:rPr>
              <a:t>wound </a:t>
            </a:r>
            <a:r>
              <a:rPr sz="3200" b="1" spc="-5" dirty="0">
                <a:latin typeface="Calibri"/>
                <a:cs typeface="Calibri"/>
              </a:rPr>
              <a:t>dressing,  </a:t>
            </a:r>
            <a:r>
              <a:rPr sz="3200" spc="-5" dirty="0">
                <a:latin typeface="Calibri"/>
                <a:cs typeface="Calibri"/>
              </a:rPr>
              <a:t>so if </a:t>
            </a:r>
            <a:r>
              <a:rPr sz="3200" spc="-15" dirty="0">
                <a:latin typeface="Calibri"/>
                <a:cs typeface="Calibri"/>
              </a:rPr>
              <a:t>any </a:t>
            </a:r>
            <a:r>
              <a:rPr sz="3200" spc="-10" dirty="0">
                <a:latin typeface="Calibri"/>
                <a:cs typeface="Calibri"/>
              </a:rPr>
              <a:t>more pus </a:t>
            </a:r>
            <a:r>
              <a:rPr sz="3200" spc="-5" dirty="0">
                <a:latin typeface="Calibri"/>
                <a:cs typeface="Calibri"/>
              </a:rPr>
              <a:t>is </a:t>
            </a:r>
            <a:r>
              <a:rPr sz="3200" spc="-15" dirty="0">
                <a:latin typeface="Calibri"/>
                <a:cs typeface="Calibri"/>
              </a:rPr>
              <a:t>produced </a:t>
            </a:r>
            <a:r>
              <a:rPr sz="3200" spc="-5" dirty="0">
                <a:latin typeface="Calibri"/>
                <a:cs typeface="Calibri"/>
              </a:rPr>
              <a:t>it </a:t>
            </a:r>
            <a:r>
              <a:rPr sz="3200" spc="-15" dirty="0">
                <a:latin typeface="Calibri"/>
                <a:cs typeface="Calibri"/>
              </a:rPr>
              <a:t>can drain </a:t>
            </a:r>
            <a:r>
              <a:rPr sz="3200" spc="-20" dirty="0">
                <a:latin typeface="Calibri"/>
                <a:cs typeface="Calibri"/>
              </a:rPr>
              <a:t>away </a:t>
            </a:r>
            <a:r>
              <a:rPr sz="3200" spc="-25" dirty="0">
                <a:latin typeface="Calibri"/>
                <a:cs typeface="Calibri"/>
              </a:rPr>
              <a:t>easily. </a:t>
            </a:r>
            <a:endParaRPr lang="en-US" sz="3200" spc="-25" dirty="0" smtClean="0">
              <a:latin typeface="Calibri"/>
              <a:cs typeface="Calibri"/>
            </a:endParaRPr>
          </a:p>
          <a:p>
            <a:pPr marL="355600" marR="156210" indent="-342900">
              <a:spcBef>
                <a:spcPts val="525"/>
              </a:spcBef>
              <a:buFont typeface="Arial"/>
              <a:buChar char="•"/>
              <a:tabLst>
                <a:tab pos="354965" algn="l"/>
                <a:tab pos="355600" algn="l"/>
              </a:tabLst>
            </a:pPr>
            <a:r>
              <a:rPr sz="3200" spc="-10" dirty="0" smtClean="0">
                <a:latin typeface="Calibri"/>
                <a:cs typeface="Calibri"/>
              </a:rPr>
              <a:t>If </a:t>
            </a:r>
            <a:r>
              <a:rPr sz="3200" spc="-5" dirty="0">
                <a:latin typeface="Calibri"/>
                <a:cs typeface="Calibri"/>
              </a:rPr>
              <a:t>the </a:t>
            </a:r>
            <a:r>
              <a:rPr sz="3200" u="heavy" spc="-5" dirty="0">
                <a:uFill>
                  <a:solidFill>
                    <a:srgbClr val="000000"/>
                  </a:solidFill>
                </a:uFill>
                <a:latin typeface="Calibri"/>
                <a:cs typeface="Calibri"/>
              </a:rPr>
              <a:t> abscess is deep,</a:t>
            </a:r>
            <a:r>
              <a:rPr sz="3200" spc="-5" dirty="0">
                <a:latin typeface="Calibri"/>
                <a:cs typeface="Calibri"/>
              </a:rPr>
              <a:t> an </a:t>
            </a:r>
            <a:r>
              <a:rPr sz="3200" spc="-10" dirty="0">
                <a:latin typeface="Calibri"/>
                <a:cs typeface="Calibri"/>
              </a:rPr>
              <a:t>antiseptic </a:t>
            </a:r>
            <a:r>
              <a:rPr sz="3200" spc="-10" dirty="0" smtClean="0">
                <a:latin typeface="Calibri"/>
                <a:cs typeface="Calibri"/>
              </a:rPr>
              <a:t>dressing</a:t>
            </a:r>
            <a:r>
              <a:rPr sz="3200" b="1" spc="-5" dirty="0" smtClean="0">
                <a:latin typeface="Calibri"/>
                <a:cs typeface="Calibri"/>
              </a:rPr>
              <a:t> </a:t>
            </a:r>
            <a:r>
              <a:rPr sz="3200" spc="-15" dirty="0">
                <a:latin typeface="Calibri"/>
                <a:cs typeface="Calibri"/>
              </a:rPr>
              <a:t>may </a:t>
            </a:r>
            <a:r>
              <a:rPr sz="3200" spc="-5" dirty="0">
                <a:latin typeface="Calibri"/>
                <a:cs typeface="Calibri"/>
              </a:rPr>
              <a:t>be </a:t>
            </a:r>
            <a:r>
              <a:rPr sz="3200" spc="-10" dirty="0">
                <a:latin typeface="Calibri"/>
                <a:cs typeface="Calibri"/>
              </a:rPr>
              <a:t>placed  </a:t>
            </a:r>
            <a:r>
              <a:rPr sz="3200" spc="-5" dirty="0">
                <a:latin typeface="Calibri"/>
                <a:cs typeface="Calibri"/>
              </a:rPr>
              <a:t>inside the </a:t>
            </a:r>
            <a:r>
              <a:rPr sz="3200" spc="-10" dirty="0">
                <a:latin typeface="Calibri"/>
                <a:cs typeface="Calibri"/>
              </a:rPr>
              <a:t>wound </a:t>
            </a:r>
            <a:r>
              <a:rPr sz="3200" spc="-20" dirty="0">
                <a:latin typeface="Calibri"/>
                <a:cs typeface="Calibri"/>
              </a:rPr>
              <a:t>to </a:t>
            </a:r>
            <a:r>
              <a:rPr sz="3200" spc="-25" dirty="0" smtClean="0">
                <a:latin typeface="Calibri"/>
                <a:cs typeface="Calibri"/>
              </a:rPr>
              <a:t>keep </a:t>
            </a:r>
            <a:r>
              <a:rPr sz="3200" spc="-5" dirty="0" smtClean="0">
                <a:latin typeface="Calibri"/>
                <a:cs typeface="Calibri"/>
              </a:rPr>
              <a:t>it</a:t>
            </a:r>
            <a:r>
              <a:rPr sz="3200" spc="95" dirty="0" smtClean="0">
                <a:latin typeface="Calibri"/>
                <a:cs typeface="Calibri"/>
              </a:rPr>
              <a:t> </a:t>
            </a:r>
            <a:r>
              <a:rPr sz="3200" spc="-5" dirty="0" smtClean="0">
                <a:latin typeface="Calibri"/>
                <a:cs typeface="Calibri"/>
              </a:rPr>
              <a:t>open.</a:t>
            </a:r>
            <a:r>
              <a:rPr lang="en-US" sz="3200" dirty="0">
                <a:latin typeface="Calibri"/>
                <a:cs typeface="Calibri"/>
              </a:rPr>
              <a:t> </a:t>
            </a:r>
            <a:r>
              <a:rPr sz="3200" b="1" spc="-5" dirty="0" smtClean="0">
                <a:latin typeface="Calibri"/>
                <a:cs typeface="Calibri"/>
              </a:rPr>
              <a:t>The </a:t>
            </a:r>
            <a:r>
              <a:rPr sz="3200" b="1" spc="-10" dirty="0">
                <a:latin typeface="Calibri"/>
                <a:cs typeface="Calibri"/>
              </a:rPr>
              <a:t>procedure </a:t>
            </a:r>
            <a:r>
              <a:rPr sz="3200" b="1" spc="-20" dirty="0">
                <a:latin typeface="Calibri"/>
                <a:cs typeface="Calibri"/>
              </a:rPr>
              <a:t>may </a:t>
            </a:r>
            <a:r>
              <a:rPr sz="3200" b="1" spc="-15" dirty="0">
                <a:latin typeface="Calibri"/>
                <a:cs typeface="Calibri"/>
              </a:rPr>
              <a:t>leave </a:t>
            </a:r>
            <a:r>
              <a:rPr sz="3200" b="1" spc="-5" dirty="0">
                <a:latin typeface="Calibri"/>
                <a:cs typeface="Calibri"/>
              </a:rPr>
              <a:t>a small</a:t>
            </a:r>
            <a:r>
              <a:rPr sz="3200" b="1" spc="125" dirty="0">
                <a:latin typeface="Calibri"/>
                <a:cs typeface="Calibri"/>
              </a:rPr>
              <a:t> </a:t>
            </a:r>
            <a:r>
              <a:rPr sz="3200" b="1" spc="-45" dirty="0">
                <a:latin typeface="Calibri"/>
                <a:cs typeface="Calibri"/>
              </a:rPr>
              <a:t>scar.</a:t>
            </a:r>
            <a:endParaRPr sz="3200" dirty="0">
              <a:latin typeface="Calibri"/>
              <a:cs typeface="Calibri"/>
            </a:endParaRPr>
          </a:p>
        </p:txBody>
      </p:sp>
    </p:spTree>
    <p:extLst>
      <p:ext uri="{BB962C8B-B14F-4D97-AF65-F5344CB8AC3E}">
        <p14:creationId xmlns:p14="http://schemas.microsoft.com/office/powerpoint/2010/main" val="29129448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upload.wikimedia.org/wikipedia/commons/thumb/4/4c/Cleaned_abscess_day_5.jpg/220px-Cleaned_abscess_day_5.jp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586740" y="457201"/>
            <a:ext cx="9844193" cy="5752147"/>
          </a:xfrm>
          <a:prstGeom prst="rect">
            <a:avLst/>
          </a:prstGeom>
          <a:noFill/>
          <a:ln>
            <a:noFill/>
          </a:ln>
        </p:spPr>
      </p:pic>
      <p:sp>
        <p:nvSpPr>
          <p:cNvPr id="3" name="Rectangle 2"/>
          <p:cNvSpPr/>
          <p:nvPr/>
        </p:nvSpPr>
        <p:spPr>
          <a:xfrm>
            <a:off x="2144483" y="6209347"/>
            <a:ext cx="9370183" cy="587853"/>
          </a:xfrm>
          <a:prstGeom prst="rect">
            <a:avLst/>
          </a:prstGeom>
        </p:spPr>
        <p:txBody>
          <a:bodyPr wrap="square">
            <a:spAutoFit/>
          </a:bodyPr>
          <a:lstStyle/>
          <a:p>
            <a:pPr>
              <a:lnSpc>
                <a:spcPct val="115000"/>
              </a:lnSpc>
            </a:pPr>
            <a:r>
              <a:rPr lang="en-US" sz="2800" dirty="0">
                <a:latin typeface="Times New Roman" panose="02020603050405020304" pitchFamily="18" charset="0"/>
                <a:ea typeface="Times New Roman" panose="02020603050405020304" pitchFamily="18" charset="0"/>
                <a:cs typeface="Times New Roman" panose="02020603050405020304" pitchFamily="18" charset="0"/>
              </a:rPr>
              <a:t>Abscess five days after incision and drainage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30477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4457" y="488952"/>
            <a:ext cx="10738273" cy="5609741"/>
          </a:xfrm>
          <a:prstGeom prst="rect">
            <a:avLst/>
          </a:prstGeom>
        </p:spPr>
        <p:txBody>
          <a:bodyPr vert="horz" wrap="square" lIns="0" tIns="12065" rIns="0" bIns="0" rtlCol="0">
            <a:spAutoFit/>
          </a:bodyPr>
          <a:lstStyle/>
          <a:p>
            <a:pPr marL="12700">
              <a:spcBef>
                <a:spcPts val="95"/>
              </a:spcBef>
              <a:tabLst>
                <a:tab pos="354965" algn="l"/>
                <a:tab pos="355600" algn="l"/>
              </a:tabLst>
            </a:pPr>
            <a:r>
              <a:rPr sz="3200" b="1" u="sng" spc="-15" dirty="0">
                <a:latin typeface="Calibri"/>
                <a:cs typeface="Calibri"/>
              </a:rPr>
              <a:t>Percutaneous</a:t>
            </a:r>
            <a:r>
              <a:rPr sz="3200" b="1" u="sng" spc="30" dirty="0">
                <a:latin typeface="Calibri"/>
                <a:cs typeface="Calibri"/>
              </a:rPr>
              <a:t> </a:t>
            </a:r>
            <a:r>
              <a:rPr sz="3200" b="1" u="sng" spc="-15" dirty="0" smtClean="0">
                <a:latin typeface="Calibri"/>
                <a:cs typeface="Calibri"/>
              </a:rPr>
              <a:t>drainage</a:t>
            </a:r>
            <a:endParaRPr lang="en-US" sz="3200" b="1" u="sng" spc="-15" dirty="0" smtClean="0">
              <a:latin typeface="Calibri"/>
              <a:cs typeface="Calibri"/>
            </a:endParaRPr>
          </a:p>
          <a:p>
            <a:pPr marL="355600" indent="-342900">
              <a:spcBef>
                <a:spcPts val="95"/>
              </a:spcBef>
              <a:buFont typeface="Arial"/>
              <a:buChar char="•"/>
              <a:tabLst>
                <a:tab pos="354965" algn="l"/>
                <a:tab pos="355600" algn="l"/>
              </a:tabLst>
            </a:pPr>
            <a:endParaRPr sz="3200" dirty="0">
              <a:latin typeface="Calibri"/>
              <a:cs typeface="Calibri"/>
            </a:endParaRPr>
          </a:p>
          <a:p>
            <a:pPr marL="355600" marR="95250" indent="-342900">
              <a:lnSpc>
                <a:spcPct val="80100"/>
              </a:lnSpc>
              <a:spcBef>
                <a:spcPts val="525"/>
              </a:spcBef>
              <a:buFont typeface="Arial"/>
              <a:buChar char="•"/>
              <a:tabLst>
                <a:tab pos="354965" algn="l"/>
                <a:tab pos="355600" algn="l"/>
              </a:tabLst>
            </a:pPr>
            <a:r>
              <a:rPr sz="3200" spc="-5" dirty="0">
                <a:latin typeface="Calibri"/>
                <a:cs typeface="Calibri"/>
              </a:rPr>
              <a:t>If the </a:t>
            </a:r>
            <a:r>
              <a:rPr sz="3200" spc="-10" dirty="0">
                <a:latin typeface="Calibri"/>
                <a:cs typeface="Calibri"/>
              </a:rPr>
              <a:t>internal </a:t>
            </a:r>
            <a:r>
              <a:rPr sz="3200" spc="-5" dirty="0">
                <a:latin typeface="Calibri"/>
                <a:cs typeface="Calibri"/>
              </a:rPr>
              <a:t>abscess is small</a:t>
            </a:r>
            <a:r>
              <a:rPr sz="3200" spc="-5" dirty="0" smtClean="0">
                <a:latin typeface="Calibri"/>
                <a:cs typeface="Calibri"/>
              </a:rPr>
              <a:t>,</a:t>
            </a:r>
            <a:r>
              <a:rPr lang="en-US" sz="3200" spc="-5" dirty="0" smtClean="0">
                <a:latin typeface="Calibri"/>
                <a:cs typeface="Calibri"/>
              </a:rPr>
              <a:t> the</a:t>
            </a:r>
            <a:r>
              <a:rPr sz="3200" spc="-10" dirty="0" smtClean="0">
                <a:latin typeface="Calibri"/>
                <a:cs typeface="Calibri"/>
              </a:rPr>
              <a:t> </a:t>
            </a:r>
            <a:r>
              <a:rPr sz="3200" spc="-10" dirty="0">
                <a:latin typeface="Calibri"/>
                <a:cs typeface="Calibri"/>
              </a:rPr>
              <a:t>surgeon </a:t>
            </a:r>
            <a:r>
              <a:rPr sz="3200" spc="-15" dirty="0">
                <a:latin typeface="Calibri"/>
                <a:cs typeface="Calibri"/>
              </a:rPr>
              <a:t>may </a:t>
            </a:r>
            <a:r>
              <a:rPr sz="3200" spc="-5" dirty="0">
                <a:latin typeface="Calibri"/>
                <a:cs typeface="Calibri"/>
              </a:rPr>
              <a:t>be able </a:t>
            </a:r>
            <a:r>
              <a:rPr sz="3200" spc="-20" dirty="0">
                <a:latin typeface="Calibri"/>
                <a:cs typeface="Calibri"/>
              </a:rPr>
              <a:t>to </a:t>
            </a:r>
            <a:r>
              <a:rPr sz="3200" spc="-15" dirty="0">
                <a:latin typeface="Calibri"/>
                <a:cs typeface="Calibri"/>
              </a:rPr>
              <a:t>drain </a:t>
            </a:r>
            <a:r>
              <a:rPr sz="3200" spc="-5" dirty="0">
                <a:latin typeface="Calibri"/>
                <a:cs typeface="Calibri"/>
              </a:rPr>
              <a:t>it  using a </a:t>
            </a:r>
            <a:r>
              <a:rPr sz="3200" spc="-10" dirty="0">
                <a:latin typeface="Calibri"/>
                <a:cs typeface="Calibri"/>
              </a:rPr>
              <a:t>fine needle. </a:t>
            </a:r>
            <a:endParaRPr lang="en-US" sz="3200" spc="-10" dirty="0" smtClean="0">
              <a:latin typeface="Calibri"/>
              <a:cs typeface="Calibri"/>
            </a:endParaRPr>
          </a:p>
          <a:p>
            <a:pPr marL="355600" marR="95250" indent="-342900">
              <a:lnSpc>
                <a:spcPct val="80100"/>
              </a:lnSpc>
              <a:spcBef>
                <a:spcPts val="525"/>
              </a:spcBef>
              <a:buFont typeface="Arial"/>
              <a:buChar char="•"/>
              <a:tabLst>
                <a:tab pos="354965" algn="l"/>
                <a:tab pos="355600" algn="l"/>
              </a:tabLst>
            </a:pPr>
            <a:r>
              <a:rPr sz="3200" spc="-5" dirty="0" smtClean="0">
                <a:latin typeface="Calibri"/>
                <a:cs typeface="Calibri"/>
              </a:rPr>
              <a:t>Depending </a:t>
            </a:r>
            <a:r>
              <a:rPr sz="3200" dirty="0">
                <a:latin typeface="Calibri"/>
                <a:cs typeface="Calibri"/>
              </a:rPr>
              <a:t>on </a:t>
            </a:r>
            <a:r>
              <a:rPr sz="3200" spc="-5" dirty="0">
                <a:latin typeface="Calibri"/>
                <a:cs typeface="Calibri"/>
              </a:rPr>
              <a:t>the </a:t>
            </a:r>
            <a:r>
              <a:rPr sz="3200" spc="-10" dirty="0">
                <a:latin typeface="Calibri"/>
                <a:cs typeface="Calibri"/>
              </a:rPr>
              <a:t>location </a:t>
            </a:r>
            <a:r>
              <a:rPr sz="3200" dirty="0">
                <a:latin typeface="Calibri"/>
                <a:cs typeface="Calibri"/>
              </a:rPr>
              <a:t>of </a:t>
            </a:r>
            <a:r>
              <a:rPr sz="3200" spc="-5" dirty="0">
                <a:latin typeface="Calibri"/>
                <a:cs typeface="Calibri"/>
              </a:rPr>
              <a:t>the abscess, this  </a:t>
            </a:r>
            <a:r>
              <a:rPr sz="3200" spc="-15" dirty="0">
                <a:latin typeface="Calibri"/>
                <a:cs typeface="Calibri"/>
              </a:rPr>
              <a:t>may </a:t>
            </a:r>
            <a:r>
              <a:rPr sz="3200" spc="-5" dirty="0">
                <a:latin typeface="Calibri"/>
                <a:cs typeface="Calibri"/>
              </a:rPr>
              <a:t>be </a:t>
            </a:r>
            <a:r>
              <a:rPr sz="3200" spc="-10" dirty="0">
                <a:latin typeface="Calibri"/>
                <a:cs typeface="Calibri"/>
              </a:rPr>
              <a:t>carried </a:t>
            </a:r>
            <a:r>
              <a:rPr sz="3200" spc="-5" dirty="0">
                <a:latin typeface="Calibri"/>
                <a:cs typeface="Calibri"/>
              </a:rPr>
              <a:t>out using either a </a:t>
            </a:r>
            <a:r>
              <a:rPr sz="3200" spc="-10" dirty="0">
                <a:latin typeface="Calibri"/>
                <a:cs typeface="Calibri"/>
              </a:rPr>
              <a:t>local </a:t>
            </a:r>
            <a:r>
              <a:rPr sz="3200" dirty="0">
                <a:latin typeface="Calibri"/>
                <a:cs typeface="Calibri"/>
              </a:rPr>
              <a:t>or </a:t>
            </a:r>
            <a:r>
              <a:rPr sz="3200" spc="-15" dirty="0">
                <a:latin typeface="Calibri"/>
                <a:cs typeface="Calibri"/>
              </a:rPr>
              <a:t>general</a:t>
            </a:r>
            <a:r>
              <a:rPr sz="3200" spc="75" dirty="0">
                <a:latin typeface="Calibri"/>
                <a:cs typeface="Calibri"/>
              </a:rPr>
              <a:t> </a:t>
            </a:r>
            <a:r>
              <a:rPr sz="3200" spc="-10" dirty="0">
                <a:latin typeface="Calibri"/>
                <a:cs typeface="Calibri"/>
              </a:rPr>
              <a:t>anaesthetic.</a:t>
            </a:r>
            <a:endParaRPr sz="3200" dirty="0">
              <a:latin typeface="Calibri"/>
              <a:cs typeface="Calibri"/>
            </a:endParaRPr>
          </a:p>
          <a:p>
            <a:pPr marL="355600" marR="5080" indent="-342900">
              <a:lnSpc>
                <a:spcPct val="80000"/>
              </a:lnSpc>
              <a:spcBef>
                <a:spcPts val="530"/>
              </a:spcBef>
              <a:buFont typeface="Arial"/>
              <a:buChar char="•"/>
              <a:tabLst>
                <a:tab pos="354965" algn="l"/>
                <a:tab pos="355600" algn="l"/>
              </a:tabLst>
            </a:pPr>
            <a:r>
              <a:rPr sz="3200" spc="-10" dirty="0">
                <a:latin typeface="Calibri"/>
                <a:cs typeface="Calibri"/>
              </a:rPr>
              <a:t>The surgeon </a:t>
            </a:r>
            <a:r>
              <a:rPr sz="3200" spc="-15" dirty="0">
                <a:latin typeface="Calibri"/>
                <a:cs typeface="Calibri"/>
              </a:rPr>
              <a:t>may </a:t>
            </a:r>
            <a:r>
              <a:rPr sz="3200" spc="-5" dirty="0">
                <a:latin typeface="Calibri"/>
                <a:cs typeface="Calibri"/>
              </a:rPr>
              <a:t>use </a:t>
            </a:r>
            <a:r>
              <a:rPr sz="3200" spc="-10" dirty="0">
                <a:latin typeface="Calibri"/>
                <a:cs typeface="Calibri"/>
              </a:rPr>
              <a:t>ultrasound scans </a:t>
            </a:r>
            <a:r>
              <a:rPr sz="3200" dirty="0">
                <a:latin typeface="Calibri"/>
                <a:cs typeface="Calibri"/>
              </a:rPr>
              <a:t>or </a:t>
            </a:r>
            <a:r>
              <a:rPr sz="3200" spc="-10" dirty="0">
                <a:latin typeface="Calibri"/>
                <a:cs typeface="Calibri"/>
              </a:rPr>
              <a:t>computerised  </a:t>
            </a:r>
            <a:r>
              <a:rPr sz="3200" spc="-15" dirty="0">
                <a:latin typeface="Calibri"/>
                <a:cs typeface="Calibri"/>
              </a:rPr>
              <a:t>tomography </a:t>
            </a:r>
            <a:r>
              <a:rPr sz="3200" spc="-5" dirty="0">
                <a:latin typeface="Calibri"/>
                <a:cs typeface="Calibri"/>
              </a:rPr>
              <a:t>(CT) </a:t>
            </a:r>
            <a:r>
              <a:rPr sz="3200" spc="-10" dirty="0">
                <a:latin typeface="Calibri"/>
                <a:cs typeface="Calibri"/>
              </a:rPr>
              <a:t>scans </a:t>
            </a:r>
            <a:r>
              <a:rPr sz="3200" spc="-20" dirty="0">
                <a:latin typeface="Calibri"/>
                <a:cs typeface="Calibri"/>
              </a:rPr>
              <a:t>to </a:t>
            </a:r>
            <a:r>
              <a:rPr sz="3200" spc="-10" dirty="0">
                <a:latin typeface="Calibri"/>
                <a:cs typeface="Calibri"/>
              </a:rPr>
              <a:t>help </a:t>
            </a:r>
            <a:r>
              <a:rPr sz="3200" spc="-5" dirty="0">
                <a:latin typeface="Calibri"/>
                <a:cs typeface="Calibri"/>
              </a:rPr>
              <a:t>guide the </a:t>
            </a:r>
            <a:r>
              <a:rPr sz="3200" spc="-10" dirty="0">
                <a:latin typeface="Calibri"/>
                <a:cs typeface="Calibri"/>
              </a:rPr>
              <a:t>needle </a:t>
            </a:r>
            <a:r>
              <a:rPr sz="3200" spc="-20" dirty="0">
                <a:latin typeface="Calibri"/>
                <a:cs typeface="Calibri"/>
              </a:rPr>
              <a:t>into </a:t>
            </a:r>
            <a:r>
              <a:rPr sz="3200" spc="-5" dirty="0">
                <a:latin typeface="Calibri"/>
                <a:cs typeface="Calibri"/>
              </a:rPr>
              <a:t>the </a:t>
            </a:r>
            <a:r>
              <a:rPr sz="3200" spc="-10" dirty="0">
                <a:latin typeface="Calibri"/>
                <a:cs typeface="Calibri"/>
              </a:rPr>
              <a:t>right</a:t>
            </a:r>
            <a:r>
              <a:rPr sz="3200" spc="204" dirty="0">
                <a:latin typeface="Calibri"/>
                <a:cs typeface="Calibri"/>
              </a:rPr>
              <a:t> </a:t>
            </a:r>
            <a:r>
              <a:rPr sz="3200" spc="-10" dirty="0">
                <a:latin typeface="Calibri"/>
                <a:cs typeface="Calibri"/>
              </a:rPr>
              <a:t>place.</a:t>
            </a:r>
            <a:endParaRPr sz="3200" dirty="0">
              <a:latin typeface="Calibri"/>
              <a:cs typeface="Calibri"/>
            </a:endParaRPr>
          </a:p>
          <a:p>
            <a:pPr marL="355600" marR="200025" indent="-342900">
              <a:lnSpc>
                <a:spcPct val="80000"/>
              </a:lnSpc>
              <a:spcBef>
                <a:spcPts val="525"/>
              </a:spcBef>
              <a:buFont typeface="Arial"/>
              <a:buChar char="•"/>
              <a:tabLst>
                <a:tab pos="354965" algn="l"/>
                <a:tab pos="355600" algn="l"/>
              </a:tabLst>
            </a:pPr>
            <a:r>
              <a:rPr sz="3200" spc="-10" dirty="0">
                <a:latin typeface="Calibri"/>
                <a:cs typeface="Calibri"/>
              </a:rPr>
              <a:t>Once </a:t>
            </a:r>
            <a:r>
              <a:rPr sz="3200" spc="-5" dirty="0">
                <a:latin typeface="Calibri"/>
                <a:cs typeface="Calibri"/>
              </a:rPr>
              <a:t>the abscess has been </a:t>
            </a:r>
            <a:r>
              <a:rPr sz="3200" spc="-10" dirty="0">
                <a:latin typeface="Calibri"/>
                <a:cs typeface="Calibri"/>
              </a:rPr>
              <a:t>located, </a:t>
            </a:r>
            <a:r>
              <a:rPr sz="3200" spc="-5" dirty="0" smtClean="0">
                <a:latin typeface="Calibri"/>
                <a:cs typeface="Calibri"/>
              </a:rPr>
              <a:t>the </a:t>
            </a:r>
            <a:r>
              <a:rPr sz="3200" spc="-10" dirty="0" smtClean="0">
                <a:latin typeface="Calibri"/>
                <a:cs typeface="Calibri"/>
              </a:rPr>
              <a:t>pus</a:t>
            </a:r>
            <a:r>
              <a:rPr lang="en-US" sz="3200" spc="-10" dirty="0" smtClean="0">
                <a:latin typeface="Calibri"/>
                <a:cs typeface="Calibri"/>
              </a:rPr>
              <a:t> is drained</a:t>
            </a:r>
            <a:r>
              <a:rPr sz="3200" spc="-10" dirty="0" smtClean="0">
                <a:latin typeface="Calibri"/>
                <a:cs typeface="Calibri"/>
              </a:rPr>
              <a:t>  </a:t>
            </a:r>
            <a:r>
              <a:rPr sz="3200" spc="-5" dirty="0">
                <a:latin typeface="Calibri"/>
                <a:cs typeface="Calibri"/>
              </a:rPr>
              <a:t>using </a:t>
            </a:r>
            <a:r>
              <a:rPr sz="3200" spc="-10" dirty="0">
                <a:latin typeface="Calibri"/>
                <a:cs typeface="Calibri"/>
              </a:rPr>
              <a:t>the needle. </a:t>
            </a:r>
            <a:r>
              <a:rPr lang="en-US" sz="3200" spc="-5" dirty="0" smtClean="0">
                <a:latin typeface="Calibri"/>
                <a:cs typeface="Calibri"/>
              </a:rPr>
              <a:t>A</a:t>
            </a:r>
            <a:r>
              <a:rPr sz="3200" spc="-5" dirty="0" smtClean="0">
                <a:latin typeface="Calibri"/>
                <a:cs typeface="Calibri"/>
              </a:rPr>
              <a:t> </a:t>
            </a:r>
            <a:r>
              <a:rPr sz="3200" spc="-5" dirty="0">
                <a:latin typeface="Calibri"/>
                <a:cs typeface="Calibri"/>
              </a:rPr>
              <a:t>small incision </a:t>
            </a:r>
            <a:r>
              <a:rPr lang="en-US" sz="3200" spc="-5" dirty="0" smtClean="0">
                <a:latin typeface="Calibri"/>
                <a:cs typeface="Calibri"/>
              </a:rPr>
              <a:t>may be made o</a:t>
            </a:r>
            <a:r>
              <a:rPr sz="3200" spc="-5" dirty="0" smtClean="0">
                <a:latin typeface="Calibri"/>
                <a:cs typeface="Calibri"/>
              </a:rPr>
              <a:t>n </a:t>
            </a:r>
            <a:r>
              <a:rPr lang="en-US" sz="3200" spc="-10" dirty="0" smtClean="0">
                <a:latin typeface="Calibri"/>
                <a:cs typeface="Calibri"/>
              </a:rPr>
              <a:t>the</a:t>
            </a:r>
            <a:r>
              <a:rPr sz="3200" spc="-10" dirty="0" smtClean="0">
                <a:latin typeface="Calibri"/>
                <a:cs typeface="Calibri"/>
              </a:rPr>
              <a:t> </a:t>
            </a:r>
            <a:r>
              <a:rPr sz="3200" spc="-10" dirty="0">
                <a:latin typeface="Calibri"/>
                <a:cs typeface="Calibri"/>
              </a:rPr>
              <a:t>skin </a:t>
            </a:r>
            <a:r>
              <a:rPr sz="3200" spc="-15" dirty="0">
                <a:latin typeface="Calibri"/>
                <a:cs typeface="Calibri"/>
              </a:rPr>
              <a:t>over  </a:t>
            </a:r>
            <a:r>
              <a:rPr sz="3200" spc="-5" dirty="0">
                <a:latin typeface="Calibri"/>
                <a:cs typeface="Calibri"/>
              </a:rPr>
              <a:t>the abscess, then insert a </a:t>
            </a:r>
            <a:r>
              <a:rPr sz="3200" spc="-10" dirty="0">
                <a:latin typeface="Calibri"/>
                <a:cs typeface="Calibri"/>
              </a:rPr>
              <a:t>thin plastic </a:t>
            </a:r>
            <a:r>
              <a:rPr sz="3200" spc="-5" dirty="0">
                <a:latin typeface="Calibri"/>
                <a:cs typeface="Calibri"/>
              </a:rPr>
              <a:t>tube </a:t>
            </a:r>
            <a:r>
              <a:rPr sz="3200" spc="-10" dirty="0">
                <a:latin typeface="Calibri"/>
                <a:cs typeface="Calibri"/>
              </a:rPr>
              <a:t>called </a:t>
            </a:r>
            <a:r>
              <a:rPr sz="3200" spc="-5" dirty="0">
                <a:latin typeface="Calibri"/>
                <a:cs typeface="Calibri"/>
              </a:rPr>
              <a:t>a </a:t>
            </a:r>
            <a:r>
              <a:rPr sz="3200" spc="-15" dirty="0">
                <a:latin typeface="Calibri"/>
                <a:cs typeface="Calibri"/>
              </a:rPr>
              <a:t>drainage  catheter </a:t>
            </a:r>
            <a:r>
              <a:rPr sz="3200" spc="-20" dirty="0">
                <a:latin typeface="Calibri"/>
                <a:cs typeface="Calibri"/>
              </a:rPr>
              <a:t>into</a:t>
            </a:r>
            <a:r>
              <a:rPr sz="3200" spc="50" dirty="0">
                <a:latin typeface="Calibri"/>
                <a:cs typeface="Calibri"/>
              </a:rPr>
              <a:t> </a:t>
            </a:r>
            <a:r>
              <a:rPr sz="3200" spc="-5" dirty="0">
                <a:latin typeface="Calibri"/>
                <a:cs typeface="Calibri"/>
              </a:rPr>
              <a:t>it</a:t>
            </a:r>
            <a:r>
              <a:rPr sz="3200" spc="-5" dirty="0" smtClean="0">
                <a:latin typeface="Calibri"/>
                <a:cs typeface="Calibri"/>
              </a:rPr>
              <a:t>.</a:t>
            </a:r>
            <a:endParaRPr sz="3200" dirty="0">
              <a:latin typeface="Calibri"/>
              <a:cs typeface="Calibri"/>
            </a:endParaRPr>
          </a:p>
        </p:txBody>
      </p:sp>
    </p:spTree>
    <p:extLst>
      <p:ext uri="{BB962C8B-B14F-4D97-AF65-F5344CB8AC3E}">
        <p14:creationId xmlns:p14="http://schemas.microsoft.com/office/powerpoint/2010/main" val="241195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381000"/>
            <a:ext cx="11582400" cy="6345327"/>
          </a:xfrm>
          <a:prstGeom prst="rect">
            <a:avLst/>
          </a:prstGeom>
        </p:spPr>
        <p:txBody>
          <a:bodyPr vert="horz" wrap="square" lIns="0" tIns="12700" rIns="0" bIns="0" rtlCol="0">
            <a:spAutoFit/>
          </a:bodyPr>
          <a:lstStyle/>
          <a:p>
            <a:pPr marL="355600" marR="51435" indent="-342900">
              <a:lnSpc>
                <a:spcPct val="80000"/>
              </a:lnSpc>
              <a:spcBef>
                <a:spcPts val="530"/>
              </a:spcBef>
              <a:buFont typeface="Arial"/>
              <a:buChar char="•"/>
              <a:tabLst>
                <a:tab pos="354965" algn="l"/>
                <a:tab pos="355600" algn="l"/>
              </a:tabLst>
            </a:pPr>
            <a:r>
              <a:rPr lang="en-US" sz="3200" spc="-10" dirty="0">
                <a:cs typeface="Calibri"/>
              </a:rPr>
              <a:t>The </a:t>
            </a:r>
            <a:r>
              <a:rPr lang="en-US" sz="3200" spc="-15" dirty="0">
                <a:cs typeface="Calibri"/>
              </a:rPr>
              <a:t>catheter </a:t>
            </a:r>
            <a:r>
              <a:rPr lang="en-US" sz="3200" spc="-5" dirty="0">
                <a:cs typeface="Calibri"/>
              </a:rPr>
              <a:t>allows the pus </a:t>
            </a:r>
            <a:r>
              <a:rPr lang="en-US" sz="3200" spc="-20" dirty="0">
                <a:cs typeface="Calibri"/>
              </a:rPr>
              <a:t>to </a:t>
            </a:r>
            <a:r>
              <a:rPr lang="en-US" sz="3200" spc="-15" dirty="0">
                <a:cs typeface="Calibri"/>
              </a:rPr>
              <a:t>drain </a:t>
            </a:r>
            <a:r>
              <a:rPr lang="en-US" sz="3200" spc="-5" dirty="0">
                <a:cs typeface="Calibri"/>
              </a:rPr>
              <a:t>out </a:t>
            </a:r>
            <a:r>
              <a:rPr lang="en-US" sz="3200" spc="-15" dirty="0">
                <a:cs typeface="Calibri"/>
              </a:rPr>
              <a:t>into </a:t>
            </a:r>
            <a:r>
              <a:rPr lang="en-US" sz="3200" spc="-5" dirty="0">
                <a:cs typeface="Calibri"/>
              </a:rPr>
              <a:t>a bag and </a:t>
            </a:r>
            <a:r>
              <a:rPr lang="en-US" sz="3200" spc="-15" dirty="0">
                <a:cs typeface="Calibri"/>
              </a:rPr>
              <a:t>may </a:t>
            </a:r>
            <a:r>
              <a:rPr lang="en-US" sz="3200" spc="-20" dirty="0">
                <a:cs typeface="Calibri"/>
              </a:rPr>
              <a:t>have to  </a:t>
            </a:r>
            <a:r>
              <a:rPr lang="en-US" sz="3200" spc="-5" dirty="0">
                <a:cs typeface="Calibri"/>
              </a:rPr>
              <a:t>be </a:t>
            </a:r>
            <a:r>
              <a:rPr lang="en-US" sz="3200" spc="-10" dirty="0">
                <a:cs typeface="Calibri"/>
              </a:rPr>
              <a:t>left </a:t>
            </a:r>
            <a:r>
              <a:rPr lang="en-US" sz="3200" spc="-5" dirty="0">
                <a:cs typeface="Calibri"/>
              </a:rPr>
              <a:t>in </a:t>
            </a:r>
            <a:r>
              <a:rPr lang="en-US" sz="3200" spc="-10" dirty="0">
                <a:cs typeface="Calibri"/>
              </a:rPr>
              <a:t>place </a:t>
            </a:r>
            <a:r>
              <a:rPr lang="en-US" sz="3200" spc="-20" dirty="0">
                <a:cs typeface="Calibri"/>
              </a:rPr>
              <a:t>for </a:t>
            </a:r>
            <a:r>
              <a:rPr lang="en-US" sz="3200" spc="-5" dirty="0">
                <a:cs typeface="Calibri"/>
              </a:rPr>
              <a:t>up </a:t>
            </a:r>
            <a:r>
              <a:rPr lang="en-US" sz="3200" spc="-20" dirty="0">
                <a:cs typeface="Calibri"/>
              </a:rPr>
              <a:t>to </a:t>
            </a:r>
            <a:r>
              <a:rPr lang="en-US" sz="3200" spc="-5" dirty="0">
                <a:cs typeface="Calibri"/>
              </a:rPr>
              <a:t>a</a:t>
            </a:r>
            <a:r>
              <a:rPr lang="en-US" sz="3200" spc="90" dirty="0">
                <a:cs typeface="Calibri"/>
              </a:rPr>
              <a:t> </a:t>
            </a:r>
            <a:r>
              <a:rPr lang="en-US" sz="3200" spc="-10" dirty="0">
                <a:cs typeface="Calibri"/>
              </a:rPr>
              <a:t>week.</a:t>
            </a:r>
            <a:endParaRPr lang="en-US" sz="3200" dirty="0">
              <a:cs typeface="Calibri"/>
            </a:endParaRPr>
          </a:p>
          <a:p>
            <a:pPr marL="355600" marR="231140" indent="-342900">
              <a:lnSpc>
                <a:spcPct val="80000"/>
              </a:lnSpc>
              <a:spcBef>
                <a:spcPts val="530"/>
              </a:spcBef>
              <a:buFont typeface="Arial"/>
              <a:buChar char="•"/>
              <a:tabLst>
                <a:tab pos="354965" algn="l"/>
                <a:tab pos="355600" algn="l"/>
              </a:tabLst>
            </a:pPr>
            <a:r>
              <a:rPr lang="en-US" sz="3200" spc="-10" dirty="0">
                <a:cs typeface="Calibri"/>
              </a:rPr>
              <a:t>This procedure </a:t>
            </a:r>
            <a:r>
              <a:rPr lang="en-US" sz="3200" spc="-15" dirty="0">
                <a:cs typeface="Calibri"/>
              </a:rPr>
              <a:t>may </a:t>
            </a:r>
            <a:r>
              <a:rPr lang="en-US" sz="3200" spc="-5" dirty="0">
                <a:cs typeface="Calibri"/>
              </a:rPr>
              <a:t>be </a:t>
            </a:r>
            <a:r>
              <a:rPr lang="en-US" sz="3200" spc="-10" dirty="0">
                <a:cs typeface="Calibri"/>
              </a:rPr>
              <a:t>carried </a:t>
            </a:r>
            <a:r>
              <a:rPr lang="en-US" sz="3200" spc="-5" dirty="0">
                <a:cs typeface="Calibri"/>
              </a:rPr>
              <a:t>out </a:t>
            </a:r>
            <a:r>
              <a:rPr lang="en-US" sz="3200" dirty="0">
                <a:cs typeface="Calibri"/>
              </a:rPr>
              <a:t>as </a:t>
            </a:r>
            <a:r>
              <a:rPr lang="en-US" sz="3200" spc="-5" dirty="0">
                <a:cs typeface="Calibri"/>
              </a:rPr>
              <a:t>a </a:t>
            </a:r>
            <a:r>
              <a:rPr lang="en-US" sz="3200" spc="-20" dirty="0">
                <a:cs typeface="Calibri"/>
              </a:rPr>
              <a:t>day </a:t>
            </a:r>
            <a:r>
              <a:rPr lang="en-US" sz="3200" spc="-10" dirty="0">
                <a:cs typeface="Calibri"/>
              </a:rPr>
              <a:t>case procedure, </a:t>
            </a:r>
            <a:r>
              <a:rPr lang="en-US" sz="3200" spc="-5" dirty="0">
                <a:cs typeface="Calibri"/>
              </a:rPr>
              <a:t>which  means </a:t>
            </a:r>
            <a:r>
              <a:rPr lang="en-US" sz="3200" spc="-10" dirty="0">
                <a:cs typeface="Calibri"/>
              </a:rPr>
              <a:t>the patient may </a:t>
            </a:r>
            <a:r>
              <a:rPr lang="en-US" sz="3200" spc="-5" dirty="0">
                <a:cs typeface="Calibri"/>
              </a:rPr>
              <a:t>be able </a:t>
            </a:r>
            <a:r>
              <a:rPr lang="en-US" sz="3200" spc="-20" dirty="0">
                <a:cs typeface="Calibri"/>
              </a:rPr>
              <a:t>to </a:t>
            </a:r>
            <a:r>
              <a:rPr lang="en-US" sz="3200" spc="-10" dirty="0">
                <a:cs typeface="Calibri"/>
              </a:rPr>
              <a:t>go back home </a:t>
            </a:r>
            <a:r>
              <a:rPr lang="en-US" sz="3200" spc="-5" dirty="0">
                <a:cs typeface="Calibri"/>
              </a:rPr>
              <a:t>the same </a:t>
            </a:r>
            <a:r>
              <a:rPr lang="en-US" sz="3200" spc="-50" dirty="0">
                <a:cs typeface="Calibri"/>
              </a:rPr>
              <a:t>day, </a:t>
            </a:r>
            <a:r>
              <a:rPr lang="en-US" sz="3200" spc="-5" dirty="0">
                <a:cs typeface="Calibri"/>
              </a:rPr>
              <a:t>although some  people will </a:t>
            </a:r>
            <a:r>
              <a:rPr lang="en-US" sz="3200" spc="-10" dirty="0">
                <a:cs typeface="Calibri"/>
              </a:rPr>
              <a:t>need </a:t>
            </a:r>
            <a:r>
              <a:rPr lang="en-US" sz="3200" spc="-20" dirty="0">
                <a:cs typeface="Calibri"/>
              </a:rPr>
              <a:t>to </a:t>
            </a:r>
            <a:r>
              <a:rPr lang="en-US" sz="3200" spc="-25" dirty="0">
                <a:cs typeface="Calibri"/>
              </a:rPr>
              <a:t>stay </a:t>
            </a:r>
            <a:r>
              <a:rPr lang="en-US" sz="3200" spc="-5" dirty="0">
                <a:cs typeface="Calibri"/>
              </a:rPr>
              <a:t>in </a:t>
            </a:r>
            <a:r>
              <a:rPr lang="en-US" sz="3200" spc="-10" dirty="0">
                <a:cs typeface="Calibri"/>
              </a:rPr>
              <a:t>hospital </a:t>
            </a:r>
            <a:r>
              <a:rPr lang="en-US" sz="3200" spc="-20" dirty="0">
                <a:cs typeface="Calibri"/>
              </a:rPr>
              <a:t>for </a:t>
            </a:r>
            <a:r>
              <a:rPr lang="en-US" sz="3200" spc="-5" dirty="0">
                <a:cs typeface="Calibri"/>
              </a:rPr>
              <a:t>a </a:t>
            </a:r>
            <a:r>
              <a:rPr lang="en-US" sz="3200" spc="-30" dirty="0">
                <a:cs typeface="Calibri"/>
              </a:rPr>
              <a:t>few</a:t>
            </a:r>
            <a:r>
              <a:rPr lang="en-US" sz="3200" spc="130" dirty="0">
                <a:cs typeface="Calibri"/>
              </a:rPr>
              <a:t> </a:t>
            </a:r>
            <a:r>
              <a:rPr lang="en-US" sz="3200" spc="-20" dirty="0">
                <a:cs typeface="Calibri"/>
              </a:rPr>
              <a:t>days.</a:t>
            </a:r>
            <a:endParaRPr lang="en-US" sz="3200" dirty="0">
              <a:cs typeface="Calibri"/>
            </a:endParaRPr>
          </a:p>
          <a:p>
            <a:pPr marL="12700">
              <a:tabLst>
                <a:tab pos="354965" algn="l"/>
                <a:tab pos="355600" algn="l"/>
              </a:tabLst>
            </a:pPr>
            <a:endParaRPr lang="en-US" sz="3200" u="sng" spc="-70" dirty="0" smtClean="0">
              <a:latin typeface="Calibri"/>
              <a:cs typeface="Calibri"/>
            </a:endParaRPr>
          </a:p>
          <a:p>
            <a:pPr marL="12700">
              <a:tabLst>
                <a:tab pos="354965" algn="l"/>
                <a:tab pos="355600" algn="l"/>
              </a:tabLst>
            </a:pPr>
            <a:r>
              <a:rPr sz="3200" u="sng" spc="-70" dirty="0" smtClean="0">
                <a:latin typeface="Calibri"/>
                <a:cs typeface="Calibri"/>
              </a:rPr>
              <a:t>You </a:t>
            </a:r>
            <a:r>
              <a:rPr sz="3200" u="sng" spc="-15" dirty="0">
                <a:latin typeface="Calibri"/>
                <a:cs typeface="Calibri"/>
              </a:rPr>
              <a:t>may </a:t>
            </a:r>
            <a:r>
              <a:rPr sz="3200" u="sng" spc="-5" dirty="0">
                <a:latin typeface="Calibri"/>
                <a:cs typeface="Calibri"/>
              </a:rPr>
              <a:t>need </a:t>
            </a:r>
            <a:r>
              <a:rPr sz="3200" u="sng" spc="-15" dirty="0">
                <a:latin typeface="Calibri"/>
                <a:cs typeface="Calibri"/>
              </a:rPr>
              <a:t>to undergo surgery</a:t>
            </a:r>
            <a:r>
              <a:rPr sz="3200" u="sng" spc="70" dirty="0">
                <a:latin typeface="Calibri"/>
                <a:cs typeface="Calibri"/>
              </a:rPr>
              <a:t> </a:t>
            </a:r>
            <a:r>
              <a:rPr sz="3200" u="sng" dirty="0">
                <a:latin typeface="Calibri"/>
                <a:cs typeface="Calibri"/>
              </a:rPr>
              <a:t>if</a:t>
            </a:r>
            <a:r>
              <a:rPr sz="3200" u="sng" dirty="0" smtClean="0">
                <a:latin typeface="Calibri"/>
                <a:cs typeface="Calibri"/>
              </a:rPr>
              <a:t>:</a:t>
            </a:r>
            <a:endParaRPr lang="en-US" sz="3200" u="sng" dirty="0" smtClean="0">
              <a:latin typeface="Calibri"/>
              <a:cs typeface="Calibri"/>
            </a:endParaRPr>
          </a:p>
          <a:p>
            <a:pPr marL="355600" indent="-342900">
              <a:buFont typeface="Arial"/>
              <a:buChar char="•"/>
              <a:tabLst>
                <a:tab pos="354965" algn="l"/>
                <a:tab pos="355600" algn="l"/>
              </a:tabLst>
            </a:pPr>
            <a:endParaRPr sz="3200" dirty="0">
              <a:latin typeface="Calibri"/>
              <a:cs typeface="Calibri"/>
            </a:endParaRPr>
          </a:p>
          <a:p>
            <a:pPr marL="584200" marR="109855" indent="-571500">
              <a:lnSpc>
                <a:spcPct val="80000"/>
              </a:lnSpc>
              <a:spcBef>
                <a:spcPts val="650"/>
              </a:spcBef>
              <a:buFont typeface="+mj-lt"/>
              <a:buAutoNum type="romanLcPeriod"/>
              <a:tabLst>
                <a:tab pos="354965" algn="l"/>
                <a:tab pos="355600" algn="l"/>
              </a:tabLst>
            </a:pPr>
            <a:r>
              <a:rPr lang="en-US" sz="3200" b="1" spc="-5" dirty="0" smtClean="0">
                <a:latin typeface="Calibri"/>
                <a:cs typeface="Calibri"/>
              </a:rPr>
              <a:t>Your </a:t>
            </a:r>
            <a:r>
              <a:rPr lang="en-US" sz="3200" b="1" spc="-15" dirty="0" smtClean="0">
                <a:latin typeface="Calibri"/>
                <a:cs typeface="Calibri"/>
              </a:rPr>
              <a:t>internal </a:t>
            </a:r>
            <a:r>
              <a:rPr lang="en-US" sz="3200" b="1" dirty="0" smtClean="0">
                <a:latin typeface="Calibri"/>
                <a:cs typeface="Calibri"/>
              </a:rPr>
              <a:t>abscess is </a:t>
            </a:r>
            <a:r>
              <a:rPr lang="en-US" sz="3200" b="1" spc="-10" dirty="0" smtClean="0">
                <a:latin typeface="Calibri"/>
                <a:cs typeface="Calibri"/>
              </a:rPr>
              <a:t>too </a:t>
            </a:r>
            <a:r>
              <a:rPr lang="en-US" sz="3200" b="1" spc="-15" dirty="0" smtClean="0">
                <a:latin typeface="Calibri"/>
                <a:cs typeface="Calibri"/>
              </a:rPr>
              <a:t>large to </a:t>
            </a:r>
            <a:r>
              <a:rPr lang="en-US" sz="3200" b="1" dirty="0" smtClean="0">
                <a:latin typeface="Calibri"/>
                <a:cs typeface="Calibri"/>
              </a:rPr>
              <a:t>be </a:t>
            </a:r>
            <a:r>
              <a:rPr lang="en-US" sz="3200" b="1" spc="-10" dirty="0" smtClean="0">
                <a:latin typeface="Calibri"/>
                <a:cs typeface="Calibri"/>
              </a:rPr>
              <a:t>drained </a:t>
            </a:r>
            <a:r>
              <a:rPr lang="en-US" sz="3200" b="1" spc="-5" dirty="0" smtClean="0">
                <a:latin typeface="Calibri"/>
                <a:cs typeface="Calibri"/>
              </a:rPr>
              <a:t>with </a:t>
            </a:r>
            <a:r>
              <a:rPr lang="en-US" sz="3200" b="1" dirty="0" smtClean="0">
                <a:latin typeface="Calibri"/>
                <a:cs typeface="Calibri"/>
              </a:rPr>
              <a:t>a  needle</a:t>
            </a:r>
            <a:endParaRPr lang="en-US" sz="3200" dirty="0" smtClean="0">
              <a:latin typeface="Calibri"/>
              <a:cs typeface="Calibri"/>
            </a:endParaRPr>
          </a:p>
          <a:p>
            <a:pPr marL="584200" indent="-571500">
              <a:buFont typeface="+mj-lt"/>
              <a:buAutoNum type="romanLcPeriod"/>
              <a:tabLst>
                <a:tab pos="354965" algn="l"/>
                <a:tab pos="355600" algn="l"/>
              </a:tabLst>
            </a:pPr>
            <a:r>
              <a:rPr lang="en-US" sz="3200" dirty="0" smtClean="0">
                <a:latin typeface="Calibri"/>
                <a:cs typeface="Calibri"/>
              </a:rPr>
              <a:t>A </a:t>
            </a:r>
            <a:r>
              <a:rPr lang="en-US" sz="3200" spc="-5" dirty="0" smtClean="0">
                <a:latin typeface="Calibri"/>
                <a:cs typeface="Calibri"/>
              </a:rPr>
              <a:t>needle can't </a:t>
            </a:r>
            <a:r>
              <a:rPr lang="en-US" sz="3200" spc="-15" dirty="0" smtClean="0">
                <a:latin typeface="Calibri"/>
                <a:cs typeface="Calibri"/>
              </a:rPr>
              <a:t>get </a:t>
            </a:r>
            <a:r>
              <a:rPr lang="en-US" sz="3200" spc="-20" dirty="0" smtClean="0">
                <a:latin typeface="Calibri"/>
                <a:cs typeface="Calibri"/>
              </a:rPr>
              <a:t>to </a:t>
            </a:r>
            <a:r>
              <a:rPr lang="en-US" sz="3200" dirty="0" smtClean="0">
                <a:latin typeface="Calibri"/>
                <a:cs typeface="Calibri"/>
              </a:rPr>
              <a:t>the </a:t>
            </a:r>
            <a:r>
              <a:rPr lang="en-US" sz="3200" spc="-5" dirty="0" smtClean="0">
                <a:latin typeface="Calibri"/>
                <a:cs typeface="Calibri"/>
              </a:rPr>
              <a:t>abscess</a:t>
            </a:r>
            <a:r>
              <a:rPr lang="en-US" sz="3200" spc="-55" dirty="0" smtClean="0">
                <a:latin typeface="Calibri"/>
                <a:cs typeface="Calibri"/>
              </a:rPr>
              <a:t> </a:t>
            </a:r>
            <a:r>
              <a:rPr lang="en-US" sz="3200" spc="-15" dirty="0" smtClean="0">
                <a:latin typeface="Calibri"/>
                <a:cs typeface="Calibri"/>
              </a:rPr>
              <a:t>safely</a:t>
            </a:r>
            <a:endParaRPr lang="en-US" sz="3200" dirty="0" smtClean="0">
              <a:latin typeface="Calibri"/>
              <a:cs typeface="Calibri"/>
            </a:endParaRPr>
          </a:p>
          <a:p>
            <a:pPr marL="584200" marR="5080" indent="-571500">
              <a:lnSpc>
                <a:spcPct val="80000"/>
              </a:lnSpc>
              <a:spcBef>
                <a:spcPts val="650"/>
              </a:spcBef>
              <a:buFont typeface="+mj-lt"/>
              <a:buAutoNum type="romanLcPeriod"/>
              <a:tabLst>
                <a:tab pos="354965" algn="l"/>
                <a:tab pos="355600" algn="l"/>
              </a:tabLst>
            </a:pPr>
            <a:r>
              <a:rPr lang="en-US" sz="3200" spc="-5" dirty="0" smtClean="0">
                <a:latin typeface="Calibri"/>
                <a:cs typeface="Calibri"/>
              </a:rPr>
              <a:t>Needle </a:t>
            </a:r>
            <a:r>
              <a:rPr lang="en-US" sz="3200" spc="-15" dirty="0" smtClean="0">
                <a:latin typeface="Calibri"/>
                <a:cs typeface="Calibri"/>
              </a:rPr>
              <a:t>drainage </a:t>
            </a:r>
            <a:r>
              <a:rPr lang="en-US" sz="3200" spc="-5" dirty="0" smtClean="0">
                <a:latin typeface="Calibri"/>
                <a:cs typeface="Calibri"/>
              </a:rPr>
              <a:t>hasn't been </a:t>
            </a:r>
            <a:r>
              <a:rPr lang="en-US" sz="3200" spc="-15" dirty="0" smtClean="0">
                <a:latin typeface="Calibri"/>
                <a:cs typeface="Calibri"/>
              </a:rPr>
              <a:t>effective </a:t>
            </a:r>
            <a:r>
              <a:rPr lang="en-US" sz="3200" dirty="0" smtClean="0">
                <a:latin typeface="Calibri"/>
                <a:cs typeface="Calibri"/>
              </a:rPr>
              <a:t>in </a:t>
            </a:r>
            <a:r>
              <a:rPr lang="en-US" sz="3200" spc="-5" dirty="0" smtClean="0">
                <a:latin typeface="Calibri"/>
                <a:cs typeface="Calibri"/>
              </a:rPr>
              <a:t>removing </a:t>
            </a:r>
            <a:r>
              <a:rPr lang="en-US" sz="3200" dirty="0" smtClean="0">
                <a:latin typeface="Calibri"/>
                <a:cs typeface="Calibri"/>
              </a:rPr>
              <a:t>all </a:t>
            </a:r>
            <a:r>
              <a:rPr lang="en-US" sz="3200" spc="-5" dirty="0" smtClean="0">
                <a:latin typeface="Calibri"/>
                <a:cs typeface="Calibri"/>
              </a:rPr>
              <a:t>of  </a:t>
            </a:r>
            <a:r>
              <a:rPr lang="en-US" sz="3200" dirty="0" smtClean="0">
                <a:latin typeface="Calibri"/>
                <a:cs typeface="Calibri"/>
              </a:rPr>
              <a:t>the</a:t>
            </a:r>
            <a:r>
              <a:rPr lang="en-US" sz="3200" spc="-20" dirty="0" smtClean="0">
                <a:latin typeface="Calibri"/>
                <a:cs typeface="Calibri"/>
              </a:rPr>
              <a:t> </a:t>
            </a:r>
            <a:r>
              <a:rPr lang="en-US" sz="3200" spc="-5" dirty="0" smtClean="0">
                <a:latin typeface="Calibri"/>
                <a:cs typeface="Calibri"/>
              </a:rPr>
              <a:t>pus</a:t>
            </a:r>
            <a:endParaRPr lang="en-US" sz="3200" dirty="0">
              <a:latin typeface="Calibri"/>
              <a:cs typeface="Calibri"/>
            </a:endParaRPr>
          </a:p>
          <a:p>
            <a:pPr marL="355600" marR="5080" indent="-342900">
              <a:lnSpc>
                <a:spcPct val="80000"/>
              </a:lnSpc>
              <a:spcBef>
                <a:spcPts val="650"/>
              </a:spcBef>
              <a:buFont typeface="Arial"/>
              <a:buChar char="•"/>
              <a:tabLst>
                <a:tab pos="354965" algn="l"/>
                <a:tab pos="355600" algn="l"/>
              </a:tabLst>
            </a:pPr>
            <a:endParaRPr sz="3200" dirty="0">
              <a:latin typeface="Calibri"/>
              <a:cs typeface="Calibri"/>
            </a:endParaRPr>
          </a:p>
          <a:p>
            <a:pPr marL="12700" marR="137795">
              <a:lnSpc>
                <a:spcPct val="80000"/>
              </a:lnSpc>
              <a:spcBef>
                <a:spcPts val="650"/>
              </a:spcBef>
              <a:tabLst>
                <a:tab pos="354965" algn="l"/>
                <a:tab pos="355600" algn="l"/>
              </a:tabLst>
            </a:pPr>
            <a:r>
              <a:rPr sz="3200" spc="-5" dirty="0">
                <a:latin typeface="Calibri"/>
                <a:cs typeface="Calibri"/>
              </a:rPr>
              <a:t>The </a:t>
            </a:r>
            <a:r>
              <a:rPr sz="3200" dirty="0">
                <a:latin typeface="Calibri"/>
                <a:cs typeface="Calibri"/>
              </a:rPr>
              <a:t>type </a:t>
            </a:r>
            <a:r>
              <a:rPr sz="3200" spc="-5" dirty="0">
                <a:latin typeface="Calibri"/>
                <a:cs typeface="Calibri"/>
              </a:rPr>
              <a:t>of </a:t>
            </a:r>
            <a:r>
              <a:rPr sz="3200" spc="-15" dirty="0">
                <a:latin typeface="Calibri"/>
                <a:cs typeface="Calibri"/>
              </a:rPr>
              <a:t>surgery </a:t>
            </a:r>
            <a:r>
              <a:rPr sz="3200" dirty="0" smtClean="0">
                <a:latin typeface="Calibri"/>
                <a:cs typeface="Calibri"/>
              </a:rPr>
              <a:t>will </a:t>
            </a:r>
            <a:r>
              <a:rPr sz="3200" spc="-5" dirty="0">
                <a:latin typeface="Calibri"/>
                <a:cs typeface="Calibri"/>
              </a:rPr>
              <a:t>depend on </a:t>
            </a:r>
            <a:r>
              <a:rPr sz="3200" dirty="0">
                <a:latin typeface="Calibri"/>
                <a:cs typeface="Calibri"/>
              </a:rPr>
              <a:t>the type  </a:t>
            </a:r>
            <a:r>
              <a:rPr sz="3200" spc="-5" dirty="0">
                <a:latin typeface="Calibri"/>
                <a:cs typeface="Calibri"/>
              </a:rPr>
              <a:t>of </a:t>
            </a:r>
            <a:r>
              <a:rPr sz="3200" spc="-10" dirty="0">
                <a:latin typeface="Calibri"/>
                <a:cs typeface="Calibri"/>
              </a:rPr>
              <a:t>internal </a:t>
            </a:r>
            <a:r>
              <a:rPr sz="3200" dirty="0">
                <a:latin typeface="Calibri"/>
                <a:cs typeface="Calibri"/>
              </a:rPr>
              <a:t>abscess </a:t>
            </a:r>
            <a:r>
              <a:rPr sz="3200" dirty="0" smtClean="0">
                <a:latin typeface="Calibri"/>
                <a:cs typeface="Calibri"/>
              </a:rPr>
              <a:t>and </a:t>
            </a:r>
            <a:r>
              <a:rPr sz="3200" spc="-10" dirty="0">
                <a:latin typeface="Calibri"/>
                <a:cs typeface="Calibri"/>
              </a:rPr>
              <a:t>where </a:t>
            </a:r>
            <a:r>
              <a:rPr sz="3200" dirty="0">
                <a:latin typeface="Calibri"/>
                <a:cs typeface="Calibri"/>
              </a:rPr>
              <a:t>it is in </a:t>
            </a:r>
            <a:r>
              <a:rPr lang="en-US" sz="3200" spc="-10" dirty="0" smtClean="0">
                <a:latin typeface="Calibri"/>
                <a:cs typeface="Calibri"/>
              </a:rPr>
              <a:t>the</a:t>
            </a:r>
            <a:r>
              <a:rPr sz="3200" spc="-10" dirty="0" smtClean="0">
                <a:latin typeface="Calibri"/>
                <a:cs typeface="Calibri"/>
              </a:rPr>
              <a:t>  </a:t>
            </a:r>
            <a:r>
              <a:rPr sz="3200" spc="-40" dirty="0">
                <a:latin typeface="Calibri"/>
                <a:cs typeface="Calibri"/>
              </a:rPr>
              <a:t>body. </a:t>
            </a:r>
            <a:endParaRPr sz="3200" dirty="0">
              <a:latin typeface="Calibri"/>
              <a:cs typeface="Calibri"/>
            </a:endParaRPr>
          </a:p>
        </p:txBody>
      </p:sp>
    </p:spTree>
    <p:extLst>
      <p:ext uri="{BB962C8B-B14F-4D97-AF65-F5344CB8AC3E}">
        <p14:creationId xmlns:p14="http://schemas.microsoft.com/office/powerpoint/2010/main" val="2474136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8600" y="23402"/>
            <a:ext cx="11583035" cy="7228774"/>
          </a:xfrm>
          <a:prstGeom prst="rect">
            <a:avLst/>
          </a:prstGeom>
        </p:spPr>
        <p:txBody>
          <a:bodyPr vert="horz" wrap="square" lIns="0" tIns="107950" rIns="0" bIns="0" rtlCol="0">
            <a:spAutoFit/>
          </a:bodyPr>
          <a:lstStyle/>
          <a:p>
            <a:pPr marL="241300" indent="-229235">
              <a:lnSpc>
                <a:spcPct val="100000"/>
              </a:lnSpc>
              <a:spcBef>
                <a:spcPts val="850"/>
              </a:spcBef>
              <a:buFont typeface="Arial"/>
              <a:buChar char="•"/>
              <a:tabLst>
                <a:tab pos="241935" algn="l"/>
              </a:tabLst>
            </a:pPr>
            <a:r>
              <a:rPr sz="4000" b="1" spc="5" dirty="0">
                <a:latin typeface="Calibri"/>
                <a:cs typeface="Calibri"/>
              </a:rPr>
              <a:t>Health </a:t>
            </a:r>
            <a:r>
              <a:rPr sz="4000" b="1" spc="-10" dirty="0">
                <a:latin typeface="Calibri"/>
                <a:cs typeface="Calibri"/>
              </a:rPr>
              <a:t>care </a:t>
            </a:r>
            <a:r>
              <a:rPr sz="4000" b="1" spc="15" dirty="0">
                <a:latin typeface="Calibri"/>
                <a:cs typeface="Calibri"/>
              </a:rPr>
              <a:t>delivery</a:t>
            </a:r>
            <a:r>
              <a:rPr sz="4000" b="1" spc="204" dirty="0">
                <a:latin typeface="Calibri"/>
                <a:cs typeface="Calibri"/>
              </a:rPr>
              <a:t> </a:t>
            </a:r>
            <a:r>
              <a:rPr sz="4000" b="1" spc="10" dirty="0">
                <a:latin typeface="Calibri"/>
                <a:cs typeface="Calibri"/>
              </a:rPr>
              <a:t>system</a:t>
            </a:r>
            <a:endParaRPr sz="4000" dirty="0">
              <a:latin typeface="Calibri"/>
              <a:cs typeface="Calibri"/>
            </a:endParaRPr>
          </a:p>
          <a:p>
            <a:pPr marL="12700">
              <a:lnSpc>
                <a:spcPct val="100000"/>
              </a:lnSpc>
              <a:spcBef>
                <a:spcPts val="755"/>
              </a:spcBef>
            </a:pPr>
            <a:r>
              <a:rPr sz="3200" b="1" i="1" u="sng" spc="-5" dirty="0">
                <a:latin typeface="Calibri"/>
                <a:cs typeface="Calibri"/>
              </a:rPr>
              <a:t>Changes </a:t>
            </a:r>
            <a:r>
              <a:rPr sz="3200" b="1" i="1" u="sng" spc="-10" dirty="0">
                <a:latin typeface="Calibri"/>
                <a:cs typeface="Calibri"/>
              </a:rPr>
              <a:t>in delivery </a:t>
            </a:r>
            <a:r>
              <a:rPr sz="3200" b="1" i="1" u="sng" spc="25" dirty="0">
                <a:latin typeface="Calibri"/>
                <a:cs typeface="Calibri"/>
              </a:rPr>
              <a:t>of </a:t>
            </a:r>
            <a:r>
              <a:rPr sz="3200" b="1" i="1" u="sng" spc="-10" dirty="0">
                <a:latin typeface="Calibri"/>
                <a:cs typeface="Calibri"/>
              </a:rPr>
              <a:t>health </a:t>
            </a:r>
            <a:r>
              <a:rPr sz="3200" b="1" i="1" u="sng" spc="20" dirty="0">
                <a:latin typeface="Calibri"/>
                <a:cs typeface="Calibri"/>
              </a:rPr>
              <a:t>care </a:t>
            </a:r>
            <a:r>
              <a:rPr sz="3200" b="1" i="1" u="sng" spc="-5" dirty="0">
                <a:latin typeface="Calibri"/>
                <a:cs typeface="Calibri"/>
              </a:rPr>
              <a:t>have </a:t>
            </a:r>
            <a:r>
              <a:rPr sz="3200" b="1" i="1" u="sng" spc="-10" dirty="0">
                <a:latin typeface="Calibri"/>
                <a:cs typeface="Calibri"/>
              </a:rPr>
              <a:t>been </a:t>
            </a:r>
            <a:r>
              <a:rPr sz="3200" b="1" i="1" u="sng" spc="-20" dirty="0">
                <a:latin typeface="Calibri"/>
                <a:cs typeface="Calibri"/>
              </a:rPr>
              <a:t>propelled</a:t>
            </a:r>
            <a:r>
              <a:rPr sz="3200" b="1" i="1" u="sng" spc="405" dirty="0">
                <a:latin typeface="Calibri"/>
                <a:cs typeface="Calibri"/>
              </a:rPr>
              <a:t> </a:t>
            </a:r>
            <a:r>
              <a:rPr sz="3200" b="1" i="1" u="sng" dirty="0">
                <a:latin typeface="Calibri"/>
                <a:cs typeface="Calibri"/>
              </a:rPr>
              <a:t>by</a:t>
            </a:r>
            <a:r>
              <a:rPr sz="3200" b="1" i="1" u="sng" dirty="0" smtClean="0">
                <a:latin typeface="Calibri"/>
                <a:cs typeface="Calibri"/>
              </a:rPr>
              <a:t>:</a:t>
            </a:r>
            <a:endParaRPr lang="en-US" sz="3200" b="1" i="1" u="sng" dirty="0" smtClean="0">
              <a:latin typeface="Calibri"/>
              <a:cs typeface="Calibri"/>
            </a:endParaRPr>
          </a:p>
          <a:p>
            <a:pPr marL="12700">
              <a:lnSpc>
                <a:spcPct val="100000"/>
              </a:lnSpc>
              <a:spcBef>
                <a:spcPts val="755"/>
              </a:spcBef>
            </a:pPr>
            <a:endParaRPr sz="3200" b="1" i="1" u="sng" dirty="0">
              <a:latin typeface="Calibri"/>
              <a:cs typeface="Calibri"/>
            </a:endParaRPr>
          </a:p>
          <a:p>
            <a:pPr marL="241300" marR="518159" indent="-229235">
              <a:lnSpc>
                <a:spcPts val="3000"/>
              </a:lnSpc>
              <a:spcBef>
                <a:spcPts val="1105"/>
              </a:spcBef>
              <a:buSzPct val="96363"/>
              <a:buFont typeface="Wingdings"/>
              <a:buChar char=""/>
              <a:tabLst>
                <a:tab pos="299085" algn="l"/>
              </a:tabLst>
            </a:pPr>
            <a:r>
              <a:rPr sz="3200" b="1" spc="-5" dirty="0">
                <a:latin typeface="Calibri"/>
                <a:cs typeface="Calibri"/>
              </a:rPr>
              <a:t>Demographic </a:t>
            </a:r>
            <a:r>
              <a:rPr sz="3200" b="1" spc="-5" dirty="0" smtClean="0">
                <a:latin typeface="Calibri"/>
                <a:cs typeface="Calibri"/>
              </a:rPr>
              <a:t>changes-</a:t>
            </a:r>
            <a:r>
              <a:rPr lang="en-US" sz="3200" b="1" spc="-5" dirty="0" smtClean="0">
                <a:latin typeface="Calibri"/>
                <a:cs typeface="Calibri"/>
              </a:rPr>
              <a:t> </a:t>
            </a:r>
            <a:r>
              <a:rPr sz="3200" spc="-5" dirty="0" smtClean="0">
                <a:latin typeface="Calibri"/>
                <a:cs typeface="Calibri"/>
              </a:rPr>
              <a:t>increase </a:t>
            </a:r>
            <a:r>
              <a:rPr sz="3200" spc="-10" dirty="0">
                <a:latin typeface="Calibri"/>
                <a:cs typeface="Calibri"/>
              </a:rPr>
              <a:t>in </a:t>
            </a:r>
            <a:r>
              <a:rPr sz="3200" spc="-5" dirty="0">
                <a:latin typeface="Calibri"/>
                <a:cs typeface="Calibri"/>
              </a:rPr>
              <a:t>population </a:t>
            </a:r>
            <a:r>
              <a:rPr sz="3200" spc="-10" dirty="0">
                <a:latin typeface="Calibri"/>
                <a:cs typeface="Calibri"/>
              </a:rPr>
              <a:t>due </a:t>
            </a:r>
            <a:r>
              <a:rPr sz="3200" spc="-5" dirty="0">
                <a:latin typeface="Calibri"/>
                <a:cs typeface="Calibri"/>
              </a:rPr>
              <a:t>to </a:t>
            </a:r>
            <a:r>
              <a:rPr sz="3200" dirty="0">
                <a:latin typeface="Calibri"/>
                <a:cs typeface="Calibri"/>
              </a:rPr>
              <a:t>improved </a:t>
            </a:r>
            <a:r>
              <a:rPr sz="3200" spc="-10" dirty="0">
                <a:latin typeface="Calibri"/>
                <a:cs typeface="Calibri"/>
              </a:rPr>
              <a:t>health </a:t>
            </a:r>
            <a:r>
              <a:rPr sz="3200" spc="10" dirty="0">
                <a:latin typeface="Calibri"/>
                <a:cs typeface="Calibri"/>
              </a:rPr>
              <a:t>care,  </a:t>
            </a:r>
            <a:r>
              <a:rPr sz="3200" spc="-20" dirty="0">
                <a:latin typeface="Calibri"/>
                <a:cs typeface="Calibri"/>
              </a:rPr>
              <a:t>expanded </a:t>
            </a:r>
            <a:r>
              <a:rPr sz="3200" spc="-25" dirty="0">
                <a:latin typeface="Calibri"/>
                <a:cs typeface="Calibri"/>
              </a:rPr>
              <a:t>lifespan, </a:t>
            </a:r>
            <a:r>
              <a:rPr sz="3200" spc="-30" dirty="0">
                <a:latin typeface="Calibri"/>
                <a:cs typeface="Calibri"/>
              </a:rPr>
              <a:t>flexible </a:t>
            </a:r>
            <a:r>
              <a:rPr sz="3200" dirty="0">
                <a:latin typeface="Calibri"/>
                <a:cs typeface="Calibri"/>
              </a:rPr>
              <a:t>global movement,urbanization</a:t>
            </a:r>
            <a:r>
              <a:rPr sz="3200" spc="85" dirty="0">
                <a:latin typeface="Calibri"/>
                <a:cs typeface="Calibri"/>
              </a:rPr>
              <a:t> </a:t>
            </a:r>
            <a:r>
              <a:rPr sz="3200" spc="-15" dirty="0">
                <a:latin typeface="Calibri"/>
                <a:cs typeface="Calibri"/>
              </a:rPr>
              <a:t>etc</a:t>
            </a:r>
            <a:endParaRPr sz="3200" dirty="0">
              <a:latin typeface="Calibri"/>
              <a:cs typeface="Calibri"/>
            </a:endParaRPr>
          </a:p>
          <a:p>
            <a:pPr marL="298450" indent="-286385">
              <a:lnSpc>
                <a:spcPct val="100000"/>
              </a:lnSpc>
              <a:spcBef>
                <a:spcPts val="710"/>
              </a:spcBef>
              <a:buSzPct val="96363"/>
              <a:buFont typeface="Wingdings"/>
              <a:buChar char=""/>
              <a:tabLst>
                <a:tab pos="299085" algn="l"/>
              </a:tabLst>
            </a:pPr>
            <a:r>
              <a:rPr sz="3200" b="1" spc="-15" dirty="0">
                <a:latin typeface="Calibri"/>
                <a:cs typeface="Calibri"/>
              </a:rPr>
              <a:t>Emerging </a:t>
            </a:r>
            <a:r>
              <a:rPr sz="3200" b="1" spc="5" dirty="0">
                <a:latin typeface="Calibri"/>
                <a:cs typeface="Calibri"/>
              </a:rPr>
              <a:t>and </a:t>
            </a:r>
            <a:r>
              <a:rPr sz="3200" b="1" spc="-15" dirty="0">
                <a:latin typeface="Calibri"/>
                <a:cs typeface="Calibri"/>
              </a:rPr>
              <a:t>reemerging</a:t>
            </a:r>
            <a:r>
              <a:rPr sz="3200" b="1" spc="-105" dirty="0">
                <a:latin typeface="Calibri"/>
                <a:cs typeface="Calibri"/>
              </a:rPr>
              <a:t> </a:t>
            </a:r>
            <a:r>
              <a:rPr sz="3200" b="1" spc="-15" dirty="0" smtClean="0">
                <a:latin typeface="Calibri"/>
                <a:cs typeface="Calibri"/>
              </a:rPr>
              <a:t>diseases</a:t>
            </a:r>
            <a:endParaRPr sz="3200" b="1" dirty="0">
              <a:latin typeface="Calibri"/>
              <a:cs typeface="Calibri"/>
            </a:endParaRPr>
          </a:p>
          <a:p>
            <a:pPr marL="241300" marR="5080" indent="-229235">
              <a:lnSpc>
                <a:spcPct val="92200"/>
              </a:lnSpc>
              <a:spcBef>
                <a:spcPts val="935"/>
              </a:spcBef>
              <a:buSzPct val="96363"/>
              <a:buFont typeface="Wingdings"/>
              <a:buChar char=""/>
              <a:tabLst>
                <a:tab pos="299085" algn="l"/>
                <a:tab pos="5284470" algn="l"/>
                <a:tab pos="10641965" algn="l"/>
              </a:tabLst>
            </a:pPr>
            <a:r>
              <a:rPr sz="3200" b="1" spc="-20" dirty="0">
                <a:latin typeface="Calibri"/>
                <a:cs typeface="Calibri"/>
              </a:rPr>
              <a:t>Aging </a:t>
            </a:r>
            <a:r>
              <a:rPr sz="3200" b="1" spc="-5" dirty="0">
                <a:latin typeface="Calibri"/>
                <a:cs typeface="Calibri"/>
              </a:rPr>
              <a:t>population- </a:t>
            </a:r>
            <a:r>
              <a:rPr sz="3200" spc="-10" dirty="0">
                <a:latin typeface="Calibri"/>
                <a:cs typeface="Calibri"/>
              </a:rPr>
              <a:t>health </a:t>
            </a:r>
            <a:r>
              <a:rPr sz="3200" dirty="0">
                <a:latin typeface="Calibri"/>
                <a:cs typeface="Calibri"/>
              </a:rPr>
              <a:t>promotion, </a:t>
            </a:r>
            <a:r>
              <a:rPr sz="3200" spc="-10" dirty="0">
                <a:latin typeface="Calibri"/>
                <a:cs typeface="Calibri"/>
              </a:rPr>
              <a:t>disease </a:t>
            </a:r>
            <a:r>
              <a:rPr sz="3200" spc="-5" dirty="0">
                <a:latin typeface="Calibri"/>
                <a:cs typeface="Calibri"/>
              </a:rPr>
              <a:t>prevention </a:t>
            </a:r>
            <a:r>
              <a:rPr sz="3200" spc="5" dirty="0">
                <a:latin typeface="Calibri"/>
                <a:cs typeface="Calibri"/>
              </a:rPr>
              <a:t>and </a:t>
            </a:r>
            <a:r>
              <a:rPr sz="3200" spc="-10" dirty="0">
                <a:latin typeface="Calibri"/>
                <a:cs typeface="Calibri"/>
              </a:rPr>
              <a:t>rehabilitative  </a:t>
            </a:r>
            <a:r>
              <a:rPr sz="3200" spc="-5" dirty="0">
                <a:latin typeface="Calibri"/>
                <a:cs typeface="Calibri"/>
              </a:rPr>
              <a:t>services </a:t>
            </a:r>
            <a:r>
              <a:rPr sz="3200" spc="-15" dirty="0">
                <a:latin typeface="Calibri"/>
                <a:cs typeface="Calibri"/>
              </a:rPr>
              <a:t>led  </a:t>
            </a:r>
            <a:r>
              <a:rPr sz="3200" spc="-10" dirty="0">
                <a:latin typeface="Calibri"/>
                <a:cs typeface="Calibri"/>
              </a:rPr>
              <a:t>to prolongation</a:t>
            </a:r>
            <a:r>
              <a:rPr sz="3200" spc="30" dirty="0">
                <a:latin typeface="Calibri"/>
                <a:cs typeface="Calibri"/>
              </a:rPr>
              <a:t> </a:t>
            </a:r>
            <a:r>
              <a:rPr sz="3200" spc="25" dirty="0">
                <a:latin typeface="Calibri"/>
                <a:cs typeface="Calibri"/>
              </a:rPr>
              <a:t>of</a:t>
            </a:r>
            <a:r>
              <a:rPr sz="3200" spc="-40" dirty="0">
                <a:latin typeface="Calibri"/>
                <a:cs typeface="Calibri"/>
              </a:rPr>
              <a:t> </a:t>
            </a:r>
            <a:r>
              <a:rPr sz="3200" spc="-40" dirty="0" smtClean="0">
                <a:latin typeface="Calibri"/>
                <a:cs typeface="Calibri"/>
              </a:rPr>
              <a:t>life</a:t>
            </a:r>
            <a:r>
              <a:rPr lang="en-US" sz="3200" spc="-40" dirty="0" smtClean="0">
                <a:latin typeface="Calibri"/>
                <a:cs typeface="Calibri"/>
              </a:rPr>
              <a:t> </a:t>
            </a:r>
            <a:r>
              <a:rPr sz="3200" spc="15" dirty="0" smtClean="0">
                <a:latin typeface="Calibri"/>
                <a:cs typeface="Calibri"/>
              </a:rPr>
              <a:t>as </a:t>
            </a:r>
            <a:r>
              <a:rPr sz="3200" spc="-20" dirty="0">
                <a:latin typeface="Calibri"/>
                <a:cs typeface="Calibri"/>
              </a:rPr>
              <a:t>well </a:t>
            </a:r>
            <a:r>
              <a:rPr sz="3200" spc="15" dirty="0">
                <a:latin typeface="Calibri"/>
                <a:cs typeface="Calibri"/>
              </a:rPr>
              <a:t>as </a:t>
            </a:r>
            <a:r>
              <a:rPr sz="3200" spc="-5" dirty="0">
                <a:latin typeface="Calibri"/>
                <a:cs typeface="Calibri"/>
              </a:rPr>
              <a:t>reduction </a:t>
            </a:r>
            <a:r>
              <a:rPr sz="3200" spc="-10" dirty="0">
                <a:latin typeface="Calibri"/>
                <a:cs typeface="Calibri"/>
              </a:rPr>
              <a:t>in</a:t>
            </a:r>
            <a:r>
              <a:rPr sz="3200" spc="409" dirty="0">
                <a:latin typeface="Calibri"/>
                <a:cs typeface="Calibri"/>
              </a:rPr>
              <a:t> </a:t>
            </a:r>
            <a:r>
              <a:rPr sz="3200" spc="5" dirty="0">
                <a:latin typeface="Calibri"/>
                <a:cs typeface="Calibri"/>
              </a:rPr>
              <a:t>acute</a:t>
            </a:r>
            <a:r>
              <a:rPr sz="3200" spc="25" dirty="0">
                <a:latin typeface="Calibri"/>
                <a:cs typeface="Calibri"/>
              </a:rPr>
              <a:t> </a:t>
            </a:r>
            <a:r>
              <a:rPr sz="3200" spc="-25" dirty="0" err="1" smtClean="0">
                <a:latin typeface="Calibri"/>
                <a:cs typeface="Calibri"/>
              </a:rPr>
              <a:t>ilnesses</a:t>
            </a:r>
            <a:r>
              <a:rPr lang="en-US" sz="3200" spc="-25" dirty="0" smtClean="0">
                <a:latin typeface="Calibri"/>
                <a:cs typeface="Calibri"/>
              </a:rPr>
              <a:t> </a:t>
            </a:r>
            <a:r>
              <a:rPr sz="3200" spc="-15" dirty="0" smtClean="0">
                <a:latin typeface="Calibri"/>
                <a:cs typeface="Calibri"/>
              </a:rPr>
              <a:t>but </a:t>
            </a:r>
            <a:r>
              <a:rPr sz="3200" spc="20" dirty="0">
                <a:latin typeface="Calibri"/>
                <a:cs typeface="Calibri"/>
              </a:rPr>
              <a:t>an  </a:t>
            </a:r>
            <a:r>
              <a:rPr sz="3200" spc="-5" dirty="0">
                <a:latin typeface="Calibri"/>
                <a:cs typeface="Calibri"/>
              </a:rPr>
              <a:t>increase </a:t>
            </a:r>
            <a:r>
              <a:rPr sz="3200" spc="-10" dirty="0">
                <a:latin typeface="Calibri"/>
                <a:cs typeface="Calibri"/>
              </a:rPr>
              <a:t>in chronic</a:t>
            </a:r>
            <a:r>
              <a:rPr sz="3200" spc="335" dirty="0">
                <a:latin typeface="Calibri"/>
                <a:cs typeface="Calibri"/>
              </a:rPr>
              <a:t> </a:t>
            </a:r>
            <a:r>
              <a:rPr sz="3200" spc="-25" dirty="0">
                <a:latin typeface="Calibri"/>
                <a:cs typeface="Calibri"/>
              </a:rPr>
              <a:t>illneses</a:t>
            </a:r>
            <a:endParaRPr sz="3200" dirty="0">
              <a:latin typeface="Calibri"/>
              <a:cs typeface="Calibri"/>
            </a:endParaRPr>
          </a:p>
          <a:p>
            <a:pPr marL="241300" marR="1054735" indent="-229235" algn="just">
              <a:lnSpc>
                <a:spcPts val="3000"/>
              </a:lnSpc>
              <a:spcBef>
                <a:spcPts val="1105"/>
              </a:spcBef>
              <a:buSzPct val="96363"/>
              <a:buFont typeface="Wingdings"/>
              <a:buChar char=""/>
              <a:tabLst>
                <a:tab pos="299085" algn="l"/>
              </a:tabLst>
            </a:pPr>
            <a:r>
              <a:rPr sz="3200" b="1" spc="-15" dirty="0">
                <a:latin typeface="Calibri"/>
                <a:cs typeface="Calibri"/>
              </a:rPr>
              <a:t>Technological </a:t>
            </a:r>
            <a:r>
              <a:rPr sz="3200" b="1" dirty="0">
                <a:latin typeface="Calibri"/>
                <a:cs typeface="Calibri"/>
              </a:rPr>
              <a:t>advances- </a:t>
            </a:r>
            <a:r>
              <a:rPr sz="3200" spc="-15" dirty="0" smtClean="0">
                <a:latin typeface="Calibri"/>
                <a:cs typeface="Calibri"/>
              </a:rPr>
              <a:t>diagnostic </a:t>
            </a:r>
            <a:r>
              <a:rPr sz="3200" spc="5" dirty="0">
                <a:latin typeface="Calibri"/>
                <a:cs typeface="Calibri"/>
              </a:rPr>
              <a:t>and </a:t>
            </a:r>
            <a:r>
              <a:rPr sz="3200" spc="-20" dirty="0">
                <a:latin typeface="Calibri"/>
                <a:cs typeface="Calibri"/>
              </a:rPr>
              <a:t>therapeutic </a:t>
            </a:r>
            <a:r>
              <a:rPr sz="3200" spc="-10" dirty="0" err="1" smtClean="0">
                <a:latin typeface="Calibri"/>
                <a:cs typeface="Calibri"/>
              </a:rPr>
              <a:t>equipments</a:t>
            </a:r>
            <a:r>
              <a:rPr sz="3200" spc="-10" dirty="0" smtClean="0">
                <a:latin typeface="Calibri"/>
                <a:cs typeface="Calibri"/>
              </a:rPr>
              <a:t>.</a:t>
            </a:r>
            <a:r>
              <a:rPr lang="en-US" sz="3200" spc="-10" dirty="0" smtClean="0">
                <a:latin typeface="Calibri"/>
                <a:cs typeface="Calibri"/>
              </a:rPr>
              <a:t> </a:t>
            </a:r>
          </a:p>
          <a:p>
            <a:pPr marL="241300" marR="1054735" indent="-229235" algn="just">
              <a:lnSpc>
                <a:spcPts val="3000"/>
              </a:lnSpc>
              <a:spcBef>
                <a:spcPts val="1105"/>
              </a:spcBef>
              <a:buSzPct val="96363"/>
              <a:buFont typeface="Wingdings"/>
              <a:buChar char=""/>
              <a:tabLst>
                <a:tab pos="299085" algn="l"/>
              </a:tabLst>
            </a:pPr>
            <a:r>
              <a:rPr lang="en-US" sz="3200" b="1" spc="10" dirty="0">
                <a:cs typeface="Calibri"/>
              </a:rPr>
              <a:t>Economical </a:t>
            </a:r>
            <a:r>
              <a:rPr lang="en-US" sz="3200" b="1" spc="-5" dirty="0">
                <a:cs typeface="Calibri"/>
              </a:rPr>
              <a:t>changes- </a:t>
            </a:r>
            <a:r>
              <a:rPr lang="en-US" sz="3200" spc="-15" dirty="0">
                <a:cs typeface="Calibri"/>
              </a:rPr>
              <a:t>high </a:t>
            </a:r>
            <a:r>
              <a:rPr lang="en-US" sz="3200" spc="10" dirty="0">
                <a:cs typeface="Calibri"/>
              </a:rPr>
              <a:t>costs </a:t>
            </a:r>
            <a:r>
              <a:rPr lang="en-US" sz="3200" spc="25" dirty="0">
                <a:cs typeface="Calibri"/>
              </a:rPr>
              <a:t>of </a:t>
            </a:r>
            <a:r>
              <a:rPr lang="en-US" sz="3200" spc="-10" dirty="0">
                <a:cs typeface="Calibri"/>
              </a:rPr>
              <a:t>health </a:t>
            </a:r>
            <a:r>
              <a:rPr lang="en-US" sz="3200" spc="20" dirty="0" smtClean="0">
                <a:cs typeface="Calibri"/>
              </a:rPr>
              <a:t>care</a:t>
            </a:r>
          </a:p>
          <a:p>
            <a:pPr marL="241300" marR="1054735" indent="-229235" algn="just">
              <a:lnSpc>
                <a:spcPts val="3000"/>
              </a:lnSpc>
              <a:spcBef>
                <a:spcPts val="1105"/>
              </a:spcBef>
              <a:buSzPct val="96363"/>
              <a:buFont typeface="Wingdings"/>
              <a:buChar char=""/>
              <a:tabLst>
                <a:tab pos="299085" algn="l"/>
              </a:tabLst>
            </a:pPr>
            <a:endParaRPr sz="3200" dirty="0">
              <a:latin typeface="Calibri"/>
              <a:cs typeface="Calibri"/>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6857" y="407164"/>
            <a:ext cx="10751820" cy="5789918"/>
          </a:xfrm>
          <a:prstGeom prst="rect">
            <a:avLst/>
          </a:prstGeom>
        </p:spPr>
        <p:txBody>
          <a:bodyPr vert="horz" wrap="square" lIns="0" tIns="12700" rIns="0" bIns="0" rtlCol="0">
            <a:spAutoFit/>
          </a:bodyPr>
          <a:lstStyle/>
          <a:p>
            <a:pPr marL="12700">
              <a:spcBef>
                <a:spcPts val="100"/>
              </a:spcBef>
              <a:tabLst>
                <a:tab pos="354965" algn="l"/>
                <a:tab pos="355600" algn="l"/>
              </a:tabLst>
            </a:pPr>
            <a:r>
              <a:rPr sz="3200" b="1" u="sng" spc="-20" dirty="0" smtClean="0">
                <a:latin typeface="Calibri"/>
                <a:cs typeface="Calibri"/>
              </a:rPr>
              <a:t>Prevent</a:t>
            </a:r>
            <a:r>
              <a:rPr lang="en-US" sz="3200" b="1" u="sng" spc="-20" dirty="0" smtClean="0">
                <a:latin typeface="Calibri"/>
                <a:cs typeface="Calibri"/>
              </a:rPr>
              <a:t>ion of abscesses</a:t>
            </a:r>
          </a:p>
          <a:p>
            <a:pPr marL="355600" indent="-342900">
              <a:spcBef>
                <a:spcPts val="100"/>
              </a:spcBef>
              <a:buFont typeface="Arial"/>
              <a:buChar char="•"/>
              <a:tabLst>
                <a:tab pos="354965" algn="l"/>
                <a:tab pos="355600" algn="l"/>
              </a:tabLst>
            </a:pPr>
            <a:endParaRPr sz="3200" dirty="0">
              <a:latin typeface="Calibri"/>
              <a:cs typeface="Calibri"/>
            </a:endParaRPr>
          </a:p>
          <a:p>
            <a:pPr marL="469900" marR="775970" indent="-457200">
              <a:lnSpc>
                <a:spcPct val="80000"/>
              </a:lnSpc>
              <a:spcBef>
                <a:spcPts val="650"/>
              </a:spcBef>
              <a:buFont typeface="Arial" panose="020B0604020202020204" pitchFamily="34" charset="0"/>
              <a:buChar char="•"/>
              <a:tabLst>
                <a:tab pos="354965" algn="l"/>
                <a:tab pos="355600" algn="l"/>
              </a:tabLst>
            </a:pPr>
            <a:r>
              <a:rPr lang="en-US" sz="3200" b="1" spc="-5" dirty="0" smtClean="0">
                <a:latin typeface="Calibri"/>
                <a:cs typeface="Calibri"/>
              </a:rPr>
              <a:t>Proper</a:t>
            </a:r>
            <a:r>
              <a:rPr sz="3200" b="1" spc="-5" dirty="0" smtClean="0">
                <a:latin typeface="Calibri"/>
                <a:cs typeface="Calibri"/>
              </a:rPr>
              <a:t> </a:t>
            </a:r>
            <a:r>
              <a:rPr sz="3200" b="1" spc="-15" dirty="0">
                <a:latin typeface="Calibri"/>
                <a:cs typeface="Calibri"/>
              </a:rPr>
              <a:t>hygiene </a:t>
            </a:r>
            <a:r>
              <a:rPr sz="3200" dirty="0">
                <a:latin typeface="Calibri"/>
                <a:cs typeface="Calibri"/>
              </a:rPr>
              <a:t>is </a:t>
            </a:r>
            <a:r>
              <a:rPr sz="3200" spc="-5" dirty="0">
                <a:latin typeface="Calibri"/>
                <a:cs typeface="Calibri"/>
              </a:rPr>
              <a:t>the </a:t>
            </a:r>
            <a:r>
              <a:rPr sz="3200" spc="-15" dirty="0">
                <a:latin typeface="Calibri"/>
                <a:cs typeface="Calibri"/>
              </a:rPr>
              <a:t>best </a:t>
            </a:r>
            <a:r>
              <a:rPr sz="3200" spc="-30" dirty="0">
                <a:latin typeface="Calibri"/>
                <a:cs typeface="Calibri"/>
              </a:rPr>
              <a:t>way </a:t>
            </a:r>
            <a:r>
              <a:rPr sz="3200" spc="-20" dirty="0">
                <a:latin typeface="Calibri"/>
                <a:cs typeface="Calibri"/>
              </a:rPr>
              <a:t>to </a:t>
            </a:r>
            <a:r>
              <a:rPr sz="3200" spc="-15" dirty="0">
                <a:latin typeface="Calibri"/>
                <a:cs typeface="Calibri"/>
              </a:rPr>
              <a:t>avoid </a:t>
            </a:r>
            <a:r>
              <a:rPr sz="3200" spc="-10" dirty="0">
                <a:latin typeface="Calibri"/>
                <a:cs typeface="Calibri"/>
              </a:rPr>
              <a:t>infection. </a:t>
            </a:r>
            <a:endParaRPr lang="en-US" sz="3200" spc="-10" dirty="0">
              <a:latin typeface="Calibri"/>
              <a:cs typeface="Calibri"/>
            </a:endParaRPr>
          </a:p>
          <a:p>
            <a:pPr marL="469900" marR="775970" indent="-457200">
              <a:lnSpc>
                <a:spcPct val="80000"/>
              </a:lnSpc>
              <a:spcBef>
                <a:spcPts val="650"/>
              </a:spcBef>
              <a:buFont typeface="Arial" panose="020B0604020202020204" pitchFamily="34" charset="0"/>
              <a:buChar char="•"/>
              <a:tabLst>
                <a:tab pos="354965" algn="l"/>
                <a:tab pos="355600" algn="l"/>
              </a:tabLst>
            </a:pPr>
            <a:r>
              <a:rPr sz="3200" b="1" spc="-15" dirty="0" smtClean="0">
                <a:latin typeface="Calibri"/>
                <a:cs typeface="Calibri"/>
              </a:rPr>
              <a:t>Keep </a:t>
            </a:r>
            <a:r>
              <a:rPr sz="3200" b="1" spc="-5" dirty="0">
                <a:latin typeface="Calibri"/>
                <a:cs typeface="Calibri"/>
              </a:rPr>
              <a:t>cuts </a:t>
            </a:r>
            <a:r>
              <a:rPr sz="3200" b="1" dirty="0">
                <a:latin typeface="Calibri"/>
                <a:cs typeface="Calibri"/>
              </a:rPr>
              <a:t>and </a:t>
            </a:r>
            <a:r>
              <a:rPr sz="3200" b="1" spc="-5" dirty="0">
                <a:latin typeface="Calibri"/>
                <a:cs typeface="Calibri"/>
              </a:rPr>
              <a:t>wounds clean, </a:t>
            </a:r>
            <a:r>
              <a:rPr sz="3200" b="1" spc="-40" dirty="0">
                <a:latin typeface="Calibri"/>
                <a:cs typeface="Calibri"/>
              </a:rPr>
              <a:t>dry, </a:t>
            </a:r>
            <a:r>
              <a:rPr sz="3200" b="1" dirty="0">
                <a:latin typeface="Calibri"/>
                <a:cs typeface="Calibri"/>
              </a:rPr>
              <a:t>and </a:t>
            </a:r>
            <a:r>
              <a:rPr sz="3200" b="1" spc="-20" dirty="0">
                <a:latin typeface="Calibri"/>
                <a:cs typeface="Calibri"/>
              </a:rPr>
              <a:t>covered </a:t>
            </a:r>
            <a:r>
              <a:rPr sz="3200" spc="-15" dirty="0">
                <a:latin typeface="Calibri"/>
                <a:cs typeface="Calibri"/>
              </a:rPr>
              <a:t>to  protect </a:t>
            </a:r>
            <a:r>
              <a:rPr sz="3200" dirty="0">
                <a:latin typeface="Calibri"/>
                <a:cs typeface="Calibri"/>
              </a:rPr>
              <a:t>them </a:t>
            </a:r>
            <a:r>
              <a:rPr sz="3200" spc="-20" dirty="0">
                <a:latin typeface="Calibri"/>
                <a:cs typeface="Calibri"/>
              </a:rPr>
              <a:t>from</a:t>
            </a:r>
            <a:r>
              <a:rPr sz="3200" spc="15" dirty="0">
                <a:latin typeface="Calibri"/>
                <a:cs typeface="Calibri"/>
              </a:rPr>
              <a:t> </a:t>
            </a:r>
            <a:r>
              <a:rPr lang="en-US" sz="3200" spc="-5" dirty="0" smtClean="0">
                <a:latin typeface="Calibri"/>
                <a:cs typeface="Calibri"/>
              </a:rPr>
              <a:t>microorganisms</a:t>
            </a:r>
            <a:r>
              <a:rPr sz="3200" spc="-5" dirty="0" smtClean="0">
                <a:latin typeface="Calibri"/>
                <a:cs typeface="Calibri"/>
              </a:rPr>
              <a:t>.</a:t>
            </a:r>
            <a:endParaRPr sz="3200" dirty="0">
              <a:latin typeface="Calibri"/>
              <a:cs typeface="Calibri"/>
            </a:endParaRPr>
          </a:p>
          <a:p>
            <a:pPr marL="355600" marR="369570" indent="-342900">
              <a:lnSpc>
                <a:spcPct val="80000"/>
              </a:lnSpc>
              <a:spcBef>
                <a:spcPts val="650"/>
              </a:spcBef>
              <a:buFont typeface="Arial"/>
              <a:buChar char="•"/>
              <a:tabLst>
                <a:tab pos="354965" algn="l"/>
                <a:tab pos="355600" algn="l"/>
              </a:tabLst>
            </a:pPr>
            <a:r>
              <a:rPr lang="en-US" sz="3200" spc="-10" dirty="0" smtClean="0">
                <a:latin typeface="Calibri"/>
                <a:cs typeface="Calibri"/>
              </a:rPr>
              <a:t>Avoid </a:t>
            </a:r>
            <a:r>
              <a:rPr sz="3200" b="1" spc="-10" dirty="0" smtClean="0">
                <a:latin typeface="Calibri"/>
                <a:cs typeface="Calibri"/>
              </a:rPr>
              <a:t>shar</a:t>
            </a:r>
            <a:r>
              <a:rPr lang="en-US" sz="3200" b="1" spc="-10" dirty="0" smtClean="0">
                <a:latin typeface="Calibri"/>
                <a:cs typeface="Calibri"/>
              </a:rPr>
              <a:t>ing</a:t>
            </a:r>
            <a:r>
              <a:rPr sz="3200" b="1" spc="-10" dirty="0" smtClean="0">
                <a:latin typeface="Calibri"/>
                <a:cs typeface="Calibri"/>
              </a:rPr>
              <a:t> </a:t>
            </a:r>
            <a:r>
              <a:rPr sz="3200" b="1" dirty="0">
                <a:latin typeface="Calibri"/>
                <a:cs typeface="Calibri"/>
              </a:rPr>
              <a:t>clothing, </a:t>
            </a:r>
            <a:r>
              <a:rPr sz="3200" b="1" spc="-10" dirty="0">
                <a:latin typeface="Calibri"/>
                <a:cs typeface="Calibri"/>
              </a:rPr>
              <a:t>towels, </a:t>
            </a:r>
            <a:r>
              <a:rPr sz="3200" b="1" spc="-25" dirty="0">
                <a:latin typeface="Calibri"/>
                <a:cs typeface="Calibri"/>
              </a:rPr>
              <a:t>razors, </a:t>
            </a:r>
            <a:r>
              <a:rPr sz="3200" b="1" dirty="0">
                <a:latin typeface="Calibri"/>
                <a:cs typeface="Calibri"/>
              </a:rPr>
              <a:t>or bed  </a:t>
            </a:r>
            <a:r>
              <a:rPr sz="3200" b="1" spc="-5" dirty="0">
                <a:latin typeface="Calibri"/>
                <a:cs typeface="Calibri"/>
              </a:rPr>
              <a:t>linens with </a:t>
            </a:r>
            <a:r>
              <a:rPr sz="3200" b="1" spc="-10" dirty="0">
                <a:latin typeface="Calibri"/>
                <a:cs typeface="Calibri"/>
              </a:rPr>
              <a:t>anyone else</a:t>
            </a:r>
            <a:r>
              <a:rPr sz="3200" spc="-10" dirty="0">
                <a:latin typeface="Calibri"/>
                <a:cs typeface="Calibri"/>
              </a:rPr>
              <a:t>. </a:t>
            </a:r>
            <a:endParaRPr lang="en-US" sz="3200" spc="-10" dirty="0" smtClean="0">
              <a:latin typeface="Calibri"/>
              <a:cs typeface="Calibri"/>
            </a:endParaRPr>
          </a:p>
          <a:p>
            <a:pPr marL="355600" marR="369570" indent="-342900">
              <a:lnSpc>
                <a:spcPct val="80000"/>
              </a:lnSpc>
              <a:spcBef>
                <a:spcPts val="650"/>
              </a:spcBef>
              <a:buFont typeface="Arial"/>
              <a:buChar char="•"/>
              <a:tabLst>
                <a:tab pos="354965" algn="l"/>
                <a:tab pos="355600" algn="l"/>
              </a:tabLst>
            </a:pPr>
            <a:r>
              <a:rPr sz="3200" spc="-5" dirty="0" smtClean="0">
                <a:latin typeface="Calibri"/>
                <a:cs typeface="Calibri"/>
              </a:rPr>
              <a:t>When </a:t>
            </a:r>
            <a:r>
              <a:rPr sz="3200" spc="-5" dirty="0">
                <a:latin typeface="Calibri"/>
                <a:cs typeface="Calibri"/>
              </a:rPr>
              <a:t>these items </a:t>
            </a:r>
            <a:r>
              <a:rPr sz="3200" spc="-15" dirty="0">
                <a:latin typeface="Calibri"/>
                <a:cs typeface="Calibri"/>
              </a:rPr>
              <a:t>get </a:t>
            </a:r>
            <a:r>
              <a:rPr sz="3200" spc="-40" dirty="0">
                <a:latin typeface="Calibri"/>
                <a:cs typeface="Calibri"/>
              </a:rPr>
              <a:t>dirty,  </a:t>
            </a:r>
            <a:r>
              <a:rPr sz="3200" spc="-10" dirty="0">
                <a:latin typeface="Calibri"/>
                <a:cs typeface="Calibri"/>
              </a:rPr>
              <a:t>wash </a:t>
            </a:r>
            <a:r>
              <a:rPr sz="3200" dirty="0">
                <a:latin typeface="Calibri"/>
                <a:cs typeface="Calibri"/>
              </a:rPr>
              <a:t>them </a:t>
            </a:r>
            <a:r>
              <a:rPr sz="3200" spc="-15" dirty="0">
                <a:latin typeface="Calibri"/>
                <a:cs typeface="Calibri"/>
              </a:rPr>
              <a:t>separately </a:t>
            </a:r>
            <a:r>
              <a:rPr sz="3200" dirty="0">
                <a:latin typeface="Calibri"/>
                <a:cs typeface="Calibri"/>
              </a:rPr>
              <a:t>in </a:t>
            </a:r>
            <a:r>
              <a:rPr sz="3200" spc="-5" dirty="0" smtClean="0">
                <a:latin typeface="Calibri"/>
                <a:cs typeface="Calibri"/>
              </a:rPr>
              <a:t> </a:t>
            </a:r>
            <a:r>
              <a:rPr sz="3200" spc="-5" dirty="0">
                <a:latin typeface="Calibri"/>
                <a:cs typeface="Calibri"/>
              </a:rPr>
              <a:t>hot</a:t>
            </a:r>
            <a:r>
              <a:rPr sz="3200" spc="-35" dirty="0">
                <a:latin typeface="Calibri"/>
                <a:cs typeface="Calibri"/>
              </a:rPr>
              <a:t> </a:t>
            </a:r>
            <a:r>
              <a:rPr sz="3200" spc="-65" dirty="0">
                <a:latin typeface="Calibri"/>
                <a:cs typeface="Calibri"/>
              </a:rPr>
              <a:t>water.</a:t>
            </a:r>
            <a:endParaRPr sz="3200" dirty="0">
              <a:latin typeface="Calibri"/>
              <a:cs typeface="Calibri"/>
            </a:endParaRPr>
          </a:p>
          <a:p>
            <a:pPr marL="355600" marR="5080" indent="-342900">
              <a:lnSpc>
                <a:spcPct val="80000"/>
              </a:lnSpc>
              <a:spcBef>
                <a:spcPts val="645"/>
              </a:spcBef>
              <a:buFont typeface="Arial"/>
              <a:buChar char="•"/>
              <a:tabLst>
                <a:tab pos="354965" algn="l"/>
                <a:tab pos="355600" algn="l"/>
              </a:tabLst>
            </a:pPr>
            <a:r>
              <a:rPr sz="3200" u="heavy" spc="-25" dirty="0">
                <a:uFill>
                  <a:solidFill>
                    <a:srgbClr val="000000"/>
                  </a:solidFill>
                </a:uFill>
                <a:latin typeface="Calibri"/>
                <a:cs typeface="Calibri"/>
              </a:rPr>
              <a:t>Wash </a:t>
            </a:r>
            <a:r>
              <a:rPr sz="3200" u="heavy" spc="-10" dirty="0">
                <a:uFill>
                  <a:solidFill>
                    <a:srgbClr val="000000"/>
                  </a:solidFill>
                </a:uFill>
                <a:latin typeface="Calibri"/>
                <a:cs typeface="Calibri"/>
              </a:rPr>
              <a:t>your </a:t>
            </a:r>
            <a:r>
              <a:rPr sz="3200" u="heavy" spc="-5" dirty="0">
                <a:uFill>
                  <a:solidFill>
                    <a:srgbClr val="000000"/>
                  </a:solidFill>
                </a:uFill>
                <a:latin typeface="Calibri"/>
                <a:cs typeface="Calibri"/>
              </a:rPr>
              <a:t>hands</a:t>
            </a:r>
            <a:r>
              <a:rPr sz="3200" spc="-5" dirty="0">
                <a:latin typeface="Calibri"/>
                <a:cs typeface="Calibri"/>
              </a:rPr>
              <a:t> </a:t>
            </a:r>
            <a:r>
              <a:rPr sz="3200" spc="-10" dirty="0">
                <a:latin typeface="Calibri"/>
                <a:cs typeface="Calibri"/>
              </a:rPr>
              <a:t>well </a:t>
            </a:r>
            <a:r>
              <a:rPr sz="3200" dirty="0">
                <a:latin typeface="Calibri"/>
                <a:cs typeface="Calibri"/>
              </a:rPr>
              <a:t>and </a:t>
            </a:r>
            <a:r>
              <a:rPr sz="3200" spc="-10" dirty="0">
                <a:latin typeface="Calibri"/>
                <a:cs typeface="Calibri"/>
              </a:rPr>
              <a:t>often </a:t>
            </a:r>
            <a:r>
              <a:rPr sz="3200" spc="-5" dirty="0" smtClean="0">
                <a:latin typeface="Calibri"/>
                <a:cs typeface="Calibri"/>
              </a:rPr>
              <a:t>using </a:t>
            </a:r>
            <a:r>
              <a:rPr sz="3200" spc="-5" dirty="0">
                <a:latin typeface="Calibri"/>
                <a:cs typeface="Calibri"/>
              </a:rPr>
              <a:t>soap </a:t>
            </a:r>
            <a:r>
              <a:rPr sz="3200" dirty="0">
                <a:latin typeface="Calibri"/>
                <a:cs typeface="Calibri"/>
              </a:rPr>
              <a:t>and  </a:t>
            </a:r>
            <a:r>
              <a:rPr sz="3200" spc="-20" dirty="0">
                <a:latin typeface="Calibri"/>
                <a:cs typeface="Calibri"/>
              </a:rPr>
              <a:t>water </a:t>
            </a:r>
            <a:r>
              <a:rPr sz="3200" spc="-25" dirty="0">
                <a:latin typeface="Calibri"/>
                <a:cs typeface="Calibri"/>
              </a:rPr>
              <a:t>for </a:t>
            </a:r>
            <a:r>
              <a:rPr sz="3200" spc="-10" dirty="0">
                <a:latin typeface="Calibri"/>
                <a:cs typeface="Calibri"/>
              </a:rPr>
              <a:t>at least </a:t>
            </a:r>
            <a:r>
              <a:rPr sz="3200" dirty="0">
                <a:latin typeface="Calibri"/>
                <a:cs typeface="Calibri"/>
              </a:rPr>
              <a:t>20 </a:t>
            </a:r>
            <a:r>
              <a:rPr sz="3200" spc="-10" dirty="0">
                <a:latin typeface="Calibri"/>
                <a:cs typeface="Calibri"/>
              </a:rPr>
              <a:t>seconds </a:t>
            </a:r>
            <a:r>
              <a:rPr sz="3200" dirty="0">
                <a:latin typeface="Calibri"/>
                <a:cs typeface="Calibri"/>
              </a:rPr>
              <a:t>each time. It's </a:t>
            </a:r>
            <a:r>
              <a:rPr sz="3200" spc="-5" dirty="0">
                <a:latin typeface="Calibri"/>
                <a:cs typeface="Calibri"/>
              </a:rPr>
              <a:t>OK </a:t>
            </a:r>
            <a:r>
              <a:rPr sz="3200" spc="-15" dirty="0">
                <a:latin typeface="Calibri"/>
                <a:cs typeface="Calibri"/>
              </a:rPr>
              <a:t>to </a:t>
            </a:r>
            <a:r>
              <a:rPr sz="3200" spc="-5" dirty="0">
                <a:latin typeface="Calibri"/>
                <a:cs typeface="Calibri"/>
              </a:rPr>
              <a:t>use  alcohol-based </a:t>
            </a:r>
            <a:r>
              <a:rPr sz="3200" spc="-15" dirty="0">
                <a:latin typeface="Calibri"/>
                <a:cs typeface="Calibri"/>
              </a:rPr>
              <a:t>instant </a:t>
            </a:r>
            <a:r>
              <a:rPr sz="3200" spc="-5" dirty="0">
                <a:latin typeface="Calibri"/>
                <a:cs typeface="Calibri"/>
              </a:rPr>
              <a:t>hand </a:t>
            </a:r>
            <a:r>
              <a:rPr sz="3200" spc="-15" dirty="0">
                <a:latin typeface="Calibri"/>
                <a:cs typeface="Calibri"/>
              </a:rPr>
              <a:t>sanitizers </a:t>
            </a:r>
            <a:r>
              <a:rPr sz="3200" spc="-5" dirty="0">
                <a:latin typeface="Calibri"/>
                <a:cs typeface="Calibri"/>
              </a:rPr>
              <a:t>or </a:t>
            </a:r>
            <a:r>
              <a:rPr sz="3200" dirty="0" smtClean="0">
                <a:latin typeface="Calibri"/>
                <a:cs typeface="Calibri"/>
              </a:rPr>
              <a:t>wipes</a:t>
            </a:r>
            <a:r>
              <a:rPr sz="3200" spc="-15" dirty="0" smtClean="0">
                <a:latin typeface="Calibri"/>
                <a:cs typeface="Calibri"/>
              </a:rPr>
              <a:t> </a:t>
            </a:r>
            <a:r>
              <a:rPr sz="3200" dirty="0">
                <a:latin typeface="Calibri"/>
                <a:cs typeface="Calibri"/>
              </a:rPr>
              <a:t>if </a:t>
            </a:r>
            <a:r>
              <a:rPr sz="3200" spc="-15" dirty="0">
                <a:latin typeface="Calibri"/>
                <a:cs typeface="Calibri"/>
              </a:rPr>
              <a:t>you're </a:t>
            </a:r>
            <a:r>
              <a:rPr sz="3200" dirty="0">
                <a:latin typeface="Calibri"/>
                <a:cs typeface="Calibri"/>
              </a:rPr>
              <a:t>not </a:t>
            </a:r>
            <a:r>
              <a:rPr sz="3200" spc="-5" dirty="0">
                <a:latin typeface="Calibri"/>
                <a:cs typeface="Calibri"/>
              </a:rPr>
              <a:t>near  </a:t>
            </a:r>
            <a:r>
              <a:rPr sz="3200" spc="-15" dirty="0">
                <a:latin typeface="Calibri"/>
                <a:cs typeface="Calibri"/>
              </a:rPr>
              <a:t>any </a:t>
            </a:r>
            <a:r>
              <a:rPr sz="3200" spc="-5" dirty="0">
                <a:latin typeface="Calibri"/>
                <a:cs typeface="Calibri"/>
              </a:rPr>
              <a:t>soap </a:t>
            </a:r>
            <a:r>
              <a:rPr sz="3200" dirty="0">
                <a:latin typeface="Calibri"/>
                <a:cs typeface="Calibri"/>
              </a:rPr>
              <a:t>and</a:t>
            </a:r>
            <a:r>
              <a:rPr sz="3200" spc="-15" dirty="0">
                <a:latin typeface="Calibri"/>
                <a:cs typeface="Calibri"/>
              </a:rPr>
              <a:t> </a:t>
            </a:r>
            <a:r>
              <a:rPr sz="3200" spc="-65" dirty="0">
                <a:latin typeface="Calibri"/>
                <a:cs typeface="Calibri"/>
              </a:rPr>
              <a:t>water.</a:t>
            </a:r>
            <a:endParaRPr sz="3200" dirty="0">
              <a:latin typeface="Calibri"/>
              <a:cs typeface="Calibri"/>
            </a:endParaRPr>
          </a:p>
        </p:txBody>
      </p:sp>
    </p:spTree>
    <p:extLst>
      <p:ext uri="{BB962C8B-B14F-4D97-AF65-F5344CB8AC3E}">
        <p14:creationId xmlns:p14="http://schemas.microsoft.com/office/powerpoint/2010/main" val="2584324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362200"/>
            <a:ext cx="10634133" cy="975267"/>
          </a:xfrm>
          <a:prstGeom prst="rect">
            <a:avLst/>
          </a:prstGeom>
          <a:solidFill>
            <a:schemeClr val="accent1">
              <a:lumMod val="20000"/>
              <a:lumOff val="80000"/>
            </a:schemeClr>
          </a:solidFill>
        </p:spPr>
        <p:txBody>
          <a:bodyPr vert="horz" wrap="square" lIns="0" tIns="363855" rIns="0" bIns="0" rtlCol="0" anchor="ctr">
            <a:spAutoFit/>
          </a:bodyPr>
          <a:lstStyle/>
          <a:p>
            <a:pPr marL="3175" algn="ctr">
              <a:lnSpc>
                <a:spcPct val="100000"/>
              </a:lnSpc>
              <a:spcBef>
                <a:spcPts val="2865"/>
              </a:spcBef>
            </a:pPr>
            <a:r>
              <a:rPr lang="en-US" sz="4000" b="1" spc="-5" dirty="0">
                <a:latin typeface="Calibri"/>
                <a:cs typeface="Calibri"/>
              </a:rPr>
              <a:t>CARBUNCLES AND FURUNCLES</a:t>
            </a:r>
            <a:endParaRPr lang="en-US" sz="4000" b="1" dirty="0"/>
          </a:p>
        </p:txBody>
      </p:sp>
    </p:spTree>
    <p:extLst>
      <p:ext uri="{BB962C8B-B14F-4D97-AF65-F5344CB8AC3E}">
        <p14:creationId xmlns:p14="http://schemas.microsoft.com/office/powerpoint/2010/main" val="1757509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40581"/>
            <a:ext cx="10972800" cy="810478"/>
          </a:xfrm>
          <a:prstGeom prst="rect">
            <a:avLst/>
          </a:prstGeom>
          <a:solidFill>
            <a:srgbClr val="CCC1DA"/>
          </a:solidFill>
        </p:spPr>
        <p:txBody>
          <a:bodyPr vert="horz" wrap="square" lIns="0" tIns="200660" rIns="0" bIns="0" rtlCol="0" anchor="ctr">
            <a:spAutoFit/>
          </a:bodyPr>
          <a:lstStyle/>
          <a:p>
            <a:pPr algn="ctr">
              <a:lnSpc>
                <a:spcPct val="100000"/>
              </a:lnSpc>
              <a:spcBef>
                <a:spcPts val="1580"/>
              </a:spcBef>
            </a:pPr>
            <a:r>
              <a:rPr sz="4000" b="1" spc="-5" dirty="0">
                <a:latin typeface="Calibri"/>
                <a:cs typeface="Calibri"/>
              </a:rPr>
              <a:t>Carbuncles</a:t>
            </a:r>
          </a:p>
        </p:txBody>
      </p:sp>
      <p:sp>
        <p:nvSpPr>
          <p:cNvPr id="3" name="object 3"/>
          <p:cNvSpPr txBox="1"/>
          <p:nvPr/>
        </p:nvSpPr>
        <p:spPr>
          <a:xfrm>
            <a:off x="714591" y="1608785"/>
            <a:ext cx="11248810" cy="4493538"/>
          </a:xfrm>
          <a:prstGeom prst="rect">
            <a:avLst/>
          </a:prstGeom>
        </p:spPr>
        <p:txBody>
          <a:bodyPr vert="horz" wrap="square" lIns="0" tIns="12700" rIns="0" bIns="0" rtlCol="0">
            <a:spAutoFit/>
          </a:bodyPr>
          <a:lstStyle/>
          <a:p>
            <a:pPr marL="355600" marR="5080" indent="-342900">
              <a:spcBef>
                <a:spcPts val="100"/>
              </a:spcBef>
              <a:buFont typeface="Arial"/>
              <a:buChar char="•"/>
              <a:tabLst>
                <a:tab pos="354965" algn="l"/>
                <a:tab pos="355600" algn="l"/>
              </a:tabLst>
            </a:pPr>
            <a:r>
              <a:rPr sz="3000" b="1" spc="-5" dirty="0">
                <a:latin typeface="Calibri"/>
                <a:cs typeface="Calibri"/>
              </a:rPr>
              <a:t>Definition: </a:t>
            </a:r>
            <a:r>
              <a:rPr sz="3000" dirty="0">
                <a:latin typeface="Calibri"/>
                <a:cs typeface="Calibri"/>
              </a:rPr>
              <a:t>A </a:t>
            </a:r>
            <a:r>
              <a:rPr sz="3000" spc="-10" dirty="0">
                <a:latin typeface="Calibri"/>
                <a:cs typeface="Calibri"/>
              </a:rPr>
              <a:t>carbuncle is </a:t>
            </a:r>
            <a:r>
              <a:rPr sz="3000" dirty="0">
                <a:latin typeface="Calibri"/>
                <a:cs typeface="Calibri"/>
              </a:rPr>
              <a:t>a </a:t>
            </a:r>
            <a:r>
              <a:rPr sz="3000" spc="-15" dirty="0">
                <a:latin typeface="Calibri"/>
                <a:cs typeface="Calibri"/>
              </a:rPr>
              <a:t>cluster </a:t>
            </a:r>
            <a:r>
              <a:rPr sz="3000" spc="-5" dirty="0">
                <a:latin typeface="Calibri"/>
                <a:cs typeface="Calibri"/>
              </a:rPr>
              <a:t>of boils </a:t>
            </a:r>
            <a:r>
              <a:rPr sz="3000" spc="-10" dirty="0">
                <a:latin typeface="Calibri"/>
                <a:cs typeface="Calibri"/>
              </a:rPr>
              <a:t>that  </a:t>
            </a:r>
            <a:r>
              <a:rPr sz="3000" spc="-20" dirty="0">
                <a:latin typeface="Calibri"/>
                <a:cs typeface="Calibri"/>
              </a:rPr>
              <a:t>have </a:t>
            </a:r>
            <a:r>
              <a:rPr sz="3000" spc="-5" dirty="0">
                <a:latin typeface="Calibri"/>
                <a:cs typeface="Calibri"/>
              </a:rPr>
              <a:t>multiple pus </a:t>
            </a:r>
            <a:r>
              <a:rPr sz="3000" spc="-30" dirty="0">
                <a:latin typeface="Calibri"/>
                <a:cs typeface="Calibri"/>
              </a:rPr>
              <a:t>“heads.” </a:t>
            </a:r>
            <a:r>
              <a:rPr sz="3000" spc="-10" dirty="0">
                <a:latin typeface="Calibri"/>
                <a:cs typeface="Calibri"/>
              </a:rPr>
              <a:t>They’re </a:t>
            </a:r>
            <a:r>
              <a:rPr sz="3000" spc="-5" dirty="0">
                <a:latin typeface="Calibri"/>
                <a:cs typeface="Calibri"/>
              </a:rPr>
              <a:t>tender and  </a:t>
            </a:r>
            <a:r>
              <a:rPr sz="3000" spc="-10" dirty="0">
                <a:latin typeface="Calibri"/>
                <a:cs typeface="Calibri"/>
              </a:rPr>
              <a:t>painful, </a:t>
            </a:r>
            <a:r>
              <a:rPr sz="3000" dirty="0">
                <a:latin typeface="Calibri"/>
                <a:cs typeface="Calibri"/>
              </a:rPr>
              <a:t>and </a:t>
            </a:r>
            <a:r>
              <a:rPr sz="3000" spc="-5" dirty="0">
                <a:latin typeface="Calibri"/>
                <a:cs typeface="Calibri"/>
              </a:rPr>
              <a:t>cause </a:t>
            </a:r>
            <a:r>
              <a:rPr sz="3000" dirty="0">
                <a:latin typeface="Calibri"/>
                <a:cs typeface="Calibri"/>
              </a:rPr>
              <a:t>a </a:t>
            </a:r>
            <a:r>
              <a:rPr sz="3000" spc="-15" dirty="0">
                <a:latin typeface="Calibri"/>
                <a:cs typeface="Calibri"/>
              </a:rPr>
              <a:t>severe infection </a:t>
            </a:r>
            <a:r>
              <a:rPr sz="3000" dirty="0">
                <a:latin typeface="Calibri"/>
                <a:cs typeface="Calibri"/>
              </a:rPr>
              <a:t>which </a:t>
            </a:r>
            <a:r>
              <a:rPr sz="3000" spc="-10" dirty="0">
                <a:latin typeface="Calibri"/>
                <a:cs typeface="Calibri"/>
              </a:rPr>
              <a:t>could  </a:t>
            </a:r>
            <a:r>
              <a:rPr sz="3000" spc="-15" dirty="0">
                <a:latin typeface="Calibri"/>
                <a:cs typeface="Calibri"/>
              </a:rPr>
              <a:t>leave </a:t>
            </a:r>
            <a:r>
              <a:rPr sz="3000" dirty="0">
                <a:latin typeface="Calibri"/>
                <a:cs typeface="Calibri"/>
              </a:rPr>
              <a:t>a</a:t>
            </a:r>
            <a:r>
              <a:rPr sz="3000" spc="-15" dirty="0">
                <a:latin typeface="Calibri"/>
                <a:cs typeface="Calibri"/>
              </a:rPr>
              <a:t> </a:t>
            </a:r>
            <a:r>
              <a:rPr sz="3000" spc="-65" dirty="0">
                <a:latin typeface="Calibri"/>
                <a:cs typeface="Calibri"/>
              </a:rPr>
              <a:t>scar.</a:t>
            </a:r>
            <a:endParaRPr lang="en-US" sz="3000" spc="-65" dirty="0">
              <a:latin typeface="Calibri"/>
              <a:cs typeface="Calibri"/>
            </a:endParaRPr>
          </a:p>
          <a:p>
            <a:pPr marL="355600" marR="5080" indent="-342900">
              <a:spcBef>
                <a:spcPts val="100"/>
              </a:spcBef>
              <a:buFont typeface="Arial"/>
              <a:buChar char="•"/>
              <a:tabLst>
                <a:tab pos="354965" algn="l"/>
                <a:tab pos="355600" algn="l"/>
              </a:tabLst>
            </a:pPr>
            <a:r>
              <a:rPr lang="en-US" sz="3200" spc="-10" dirty="0">
                <a:cs typeface="Calibri"/>
              </a:rPr>
              <a:t>Other names: Staph skin infection,</a:t>
            </a:r>
            <a:r>
              <a:rPr lang="en-US" sz="3200" spc="100" dirty="0">
                <a:cs typeface="Calibri"/>
              </a:rPr>
              <a:t> </a:t>
            </a:r>
            <a:r>
              <a:rPr lang="en-US" sz="3200" spc="-5" dirty="0" err="1">
                <a:cs typeface="Calibri"/>
              </a:rPr>
              <a:t>Carbunculosis</a:t>
            </a:r>
            <a:endParaRPr lang="en-US" sz="3200" dirty="0">
              <a:cs typeface="Calibri"/>
            </a:endParaRPr>
          </a:p>
          <a:p>
            <a:pPr marL="355600" marR="5080" indent="-342900">
              <a:spcBef>
                <a:spcPts val="100"/>
              </a:spcBef>
              <a:buFont typeface="Arial"/>
              <a:buChar char="•"/>
              <a:tabLst>
                <a:tab pos="354965" algn="l"/>
                <a:tab pos="355600" algn="l"/>
              </a:tabLst>
            </a:pPr>
            <a:endParaRPr sz="3000" dirty="0">
              <a:latin typeface="Calibri"/>
              <a:cs typeface="Calibri"/>
            </a:endParaRPr>
          </a:p>
          <a:p>
            <a:pPr marL="355600" indent="-342900">
              <a:spcBef>
                <a:spcPts val="725"/>
              </a:spcBef>
              <a:buFont typeface="Arial"/>
              <a:buChar char="•"/>
              <a:tabLst>
                <a:tab pos="354965" algn="l"/>
                <a:tab pos="355600" algn="l"/>
              </a:tabLst>
            </a:pPr>
            <a:r>
              <a:rPr sz="3000" b="1" dirty="0">
                <a:latin typeface="Calibri"/>
                <a:cs typeface="Calibri"/>
              </a:rPr>
              <a:t>A </a:t>
            </a:r>
            <a:r>
              <a:rPr sz="3000" b="1" spc="-5" dirty="0">
                <a:latin typeface="Calibri"/>
                <a:cs typeface="Calibri"/>
              </a:rPr>
              <a:t>carbuncle </a:t>
            </a:r>
            <a:r>
              <a:rPr sz="3000" b="1" spc="-10" dirty="0">
                <a:latin typeface="Calibri"/>
                <a:cs typeface="Calibri"/>
              </a:rPr>
              <a:t>is </a:t>
            </a:r>
            <a:r>
              <a:rPr sz="3000" b="1" dirty="0">
                <a:latin typeface="Calibri"/>
                <a:cs typeface="Calibri"/>
              </a:rPr>
              <a:t>a </a:t>
            </a:r>
            <a:r>
              <a:rPr sz="3000" b="1" spc="-15" dirty="0">
                <a:latin typeface="Calibri"/>
                <a:cs typeface="Calibri"/>
              </a:rPr>
              <a:t>staph </a:t>
            </a:r>
            <a:r>
              <a:rPr sz="3000" b="1" spc="-5" dirty="0">
                <a:latin typeface="Calibri"/>
                <a:cs typeface="Calibri"/>
              </a:rPr>
              <a:t>skin</a:t>
            </a:r>
            <a:r>
              <a:rPr sz="3000" b="1" spc="-45" dirty="0">
                <a:latin typeface="Calibri"/>
                <a:cs typeface="Calibri"/>
              </a:rPr>
              <a:t> </a:t>
            </a:r>
            <a:r>
              <a:rPr sz="3000" b="1" spc="-15" dirty="0">
                <a:latin typeface="Calibri"/>
                <a:cs typeface="Calibri"/>
              </a:rPr>
              <a:t>infection.</a:t>
            </a:r>
            <a:endParaRPr sz="3000" b="1" dirty="0">
              <a:latin typeface="Calibri"/>
              <a:cs typeface="Calibri"/>
            </a:endParaRPr>
          </a:p>
          <a:p>
            <a:pPr marL="355600" marR="62230" indent="-342900">
              <a:spcBef>
                <a:spcPts val="720"/>
              </a:spcBef>
              <a:buFont typeface="Arial"/>
              <a:buChar char="•"/>
              <a:tabLst>
                <a:tab pos="354965" algn="l"/>
                <a:tab pos="355600" algn="l"/>
              </a:tabLst>
            </a:pPr>
            <a:r>
              <a:rPr sz="3000" u="heavy" dirty="0">
                <a:uFill>
                  <a:solidFill>
                    <a:srgbClr val="000000"/>
                  </a:solidFill>
                </a:uFill>
                <a:latin typeface="Calibri"/>
                <a:cs typeface="Calibri"/>
              </a:rPr>
              <a:t>Boils:</a:t>
            </a:r>
            <a:r>
              <a:rPr sz="3000" dirty="0">
                <a:latin typeface="Calibri"/>
                <a:cs typeface="Calibri"/>
              </a:rPr>
              <a:t> A </a:t>
            </a:r>
            <a:r>
              <a:rPr sz="3000" spc="-10" dirty="0">
                <a:latin typeface="Calibri"/>
                <a:cs typeface="Calibri"/>
              </a:rPr>
              <a:t>boil, </a:t>
            </a:r>
            <a:r>
              <a:rPr sz="3000" dirty="0">
                <a:latin typeface="Calibri"/>
                <a:cs typeface="Calibri"/>
              </a:rPr>
              <a:t>also </a:t>
            </a:r>
            <a:r>
              <a:rPr sz="3000" spc="-10" dirty="0">
                <a:latin typeface="Calibri"/>
                <a:cs typeface="Calibri"/>
              </a:rPr>
              <a:t>called </a:t>
            </a:r>
            <a:r>
              <a:rPr sz="3000" dirty="0">
                <a:latin typeface="Calibri"/>
                <a:cs typeface="Calibri"/>
              </a:rPr>
              <a:t>a </a:t>
            </a:r>
            <a:r>
              <a:rPr sz="3000" spc="-10" dirty="0">
                <a:latin typeface="Calibri"/>
                <a:cs typeface="Calibri"/>
              </a:rPr>
              <a:t>furuncle, begins </a:t>
            </a:r>
            <a:r>
              <a:rPr sz="3000" dirty="0">
                <a:latin typeface="Calibri"/>
                <a:cs typeface="Calibri"/>
              </a:rPr>
              <a:t>as a  </a:t>
            </a:r>
            <a:r>
              <a:rPr sz="3000" spc="-10" dirty="0">
                <a:latin typeface="Calibri"/>
                <a:cs typeface="Calibri"/>
              </a:rPr>
              <a:t>painful </a:t>
            </a:r>
            <a:r>
              <a:rPr sz="3000" spc="-15" dirty="0">
                <a:latin typeface="Calibri"/>
                <a:cs typeface="Calibri"/>
              </a:rPr>
              <a:t>infection </a:t>
            </a:r>
            <a:r>
              <a:rPr sz="3000" spc="-5" dirty="0">
                <a:latin typeface="Calibri"/>
                <a:cs typeface="Calibri"/>
              </a:rPr>
              <a:t>of </a:t>
            </a:r>
            <a:r>
              <a:rPr sz="3000" dirty="0">
                <a:latin typeface="Calibri"/>
                <a:cs typeface="Calibri"/>
              </a:rPr>
              <a:t>a </a:t>
            </a:r>
            <a:r>
              <a:rPr sz="3000" spc="-5" dirty="0">
                <a:latin typeface="Calibri"/>
                <a:cs typeface="Calibri"/>
              </a:rPr>
              <a:t>single </a:t>
            </a:r>
            <a:r>
              <a:rPr sz="3000" dirty="0">
                <a:latin typeface="Calibri"/>
                <a:cs typeface="Calibri"/>
              </a:rPr>
              <a:t>hair </a:t>
            </a:r>
            <a:r>
              <a:rPr sz="3000" spc="-15" dirty="0">
                <a:latin typeface="Calibri"/>
                <a:cs typeface="Calibri"/>
              </a:rPr>
              <a:t>follicle. </a:t>
            </a:r>
            <a:endParaRPr sz="3000" dirty="0">
              <a:latin typeface="Calibri"/>
              <a:cs typeface="Calibri"/>
            </a:endParaRPr>
          </a:p>
          <a:p>
            <a:pPr marL="355600" indent="-342900">
              <a:spcBef>
                <a:spcPts val="725"/>
              </a:spcBef>
              <a:buFont typeface="Arial"/>
              <a:buChar char="•"/>
              <a:tabLst>
                <a:tab pos="354965" algn="l"/>
                <a:tab pos="355600" algn="l"/>
              </a:tabLst>
            </a:pPr>
            <a:r>
              <a:rPr sz="3000" u="heavy" spc="-5" dirty="0">
                <a:uFill>
                  <a:solidFill>
                    <a:srgbClr val="000000"/>
                  </a:solidFill>
                </a:uFill>
                <a:latin typeface="Calibri"/>
                <a:cs typeface="Calibri"/>
              </a:rPr>
              <a:t>So carbuncle </a:t>
            </a:r>
            <a:r>
              <a:rPr sz="3000" u="heavy" spc="-10" dirty="0">
                <a:uFill>
                  <a:solidFill>
                    <a:srgbClr val="000000"/>
                  </a:solidFill>
                </a:uFill>
                <a:latin typeface="Calibri"/>
                <a:cs typeface="Calibri"/>
              </a:rPr>
              <a:t>is </a:t>
            </a:r>
            <a:r>
              <a:rPr sz="3000" u="heavy" spc="-5" dirty="0">
                <a:uFill>
                  <a:solidFill>
                    <a:srgbClr val="000000"/>
                  </a:solidFill>
                </a:uFill>
                <a:latin typeface="Calibri"/>
                <a:cs typeface="Calibri"/>
              </a:rPr>
              <a:t>multiple</a:t>
            </a:r>
            <a:r>
              <a:rPr sz="3000" u="heavy" spc="-25" dirty="0">
                <a:uFill>
                  <a:solidFill>
                    <a:srgbClr val="000000"/>
                  </a:solidFill>
                </a:uFill>
                <a:latin typeface="Calibri"/>
                <a:cs typeface="Calibri"/>
              </a:rPr>
              <a:t> </a:t>
            </a:r>
            <a:r>
              <a:rPr sz="3000" u="heavy" spc="-5" dirty="0">
                <a:uFill>
                  <a:solidFill>
                    <a:srgbClr val="000000"/>
                  </a:solidFill>
                </a:uFill>
                <a:latin typeface="Calibri"/>
                <a:cs typeface="Calibri"/>
              </a:rPr>
              <a:t>f</a:t>
            </a:r>
            <a:r>
              <a:rPr lang="en-US" sz="3000" u="heavy" spc="-5" dirty="0">
                <a:uFill>
                  <a:solidFill>
                    <a:srgbClr val="000000"/>
                  </a:solidFill>
                </a:uFill>
                <a:latin typeface="Calibri"/>
                <a:cs typeface="Calibri"/>
              </a:rPr>
              <a:t>u</a:t>
            </a:r>
            <a:r>
              <a:rPr sz="3000" u="heavy" spc="-5" dirty="0">
                <a:uFill>
                  <a:solidFill>
                    <a:srgbClr val="000000"/>
                  </a:solidFill>
                </a:uFill>
                <a:latin typeface="Calibri"/>
                <a:cs typeface="Calibri"/>
              </a:rPr>
              <a:t>runcle</a:t>
            </a:r>
            <a:r>
              <a:rPr lang="en-US" sz="3000" u="heavy" spc="-5" dirty="0">
                <a:uFill>
                  <a:solidFill>
                    <a:srgbClr val="000000"/>
                  </a:solidFill>
                </a:uFill>
                <a:latin typeface="Calibri"/>
                <a:cs typeface="Calibri"/>
              </a:rPr>
              <a:t>s</a:t>
            </a:r>
            <a:r>
              <a:rPr sz="3000" u="heavy" spc="-5" dirty="0">
                <a:uFill>
                  <a:solidFill>
                    <a:srgbClr val="000000"/>
                  </a:solidFill>
                </a:uFill>
                <a:latin typeface="Calibri"/>
                <a:cs typeface="Calibri"/>
              </a:rPr>
              <a:t>.</a:t>
            </a:r>
            <a:endParaRPr sz="3000" dirty="0">
              <a:latin typeface="Calibri"/>
              <a:cs typeface="Calibri"/>
            </a:endParaRPr>
          </a:p>
        </p:txBody>
      </p:sp>
    </p:spTree>
    <p:extLst>
      <p:ext uri="{BB962C8B-B14F-4D97-AF65-F5344CB8AC3E}">
        <p14:creationId xmlns:p14="http://schemas.microsoft.com/office/powerpoint/2010/main" val="27963906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274320"/>
            <a:ext cx="10972800" cy="1143000"/>
          </a:xfrm>
          <a:custGeom>
            <a:avLst/>
            <a:gdLst/>
            <a:ahLst/>
            <a:cxnLst/>
            <a:rect l="l" t="t" r="r" b="b"/>
            <a:pathLst>
              <a:path w="8229600" h="1143000">
                <a:moveTo>
                  <a:pt x="0" y="1143000"/>
                </a:moveTo>
                <a:lnTo>
                  <a:pt x="8229600" y="1143000"/>
                </a:lnTo>
                <a:lnTo>
                  <a:pt x="8229600" y="0"/>
                </a:lnTo>
                <a:lnTo>
                  <a:pt x="0" y="0"/>
                </a:lnTo>
                <a:lnTo>
                  <a:pt x="0" y="1143000"/>
                </a:lnTo>
                <a:close/>
              </a:path>
            </a:pathLst>
          </a:custGeom>
          <a:solidFill>
            <a:srgbClr val="CCC1DA"/>
          </a:solidFill>
        </p:spPr>
        <p:txBody>
          <a:bodyPr wrap="square" lIns="0" tIns="0" rIns="0" bIns="0" rtlCol="0"/>
          <a:lstStyle/>
          <a:p>
            <a:endParaRPr/>
          </a:p>
        </p:txBody>
      </p:sp>
      <p:sp>
        <p:nvSpPr>
          <p:cNvPr id="3" name="object 3"/>
          <p:cNvSpPr txBox="1">
            <a:spLocks noGrp="1"/>
          </p:cNvSpPr>
          <p:nvPr>
            <p:ph type="title"/>
          </p:nvPr>
        </p:nvSpPr>
        <p:spPr>
          <a:xfrm>
            <a:off x="4408423" y="499537"/>
            <a:ext cx="3373120" cy="621324"/>
          </a:xfrm>
          <a:prstGeom prst="rect">
            <a:avLst/>
          </a:prstGeom>
        </p:spPr>
        <p:txBody>
          <a:bodyPr vert="horz" wrap="square" lIns="0" tIns="13335" rIns="0" bIns="0" rtlCol="0" anchor="ctr">
            <a:spAutoFit/>
          </a:bodyPr>
          <a:lstStyle/>
          <a:p>
            <a:pPr marL="12700">
              <a:lnSpc>
                <a:spcPct val="100000"/>
              </a:lnSpc>
              <a:spcBef>
                <a:spcPts val="105"/>
              </a:spcBef>
            </a:pPr>
            <a:r>
              <a:rPr spc="-5" dirty="0">
                <a:latin typeface="Calibri"/>
                <a:cs typeface="Calibri"/>
              </a:rPr>
              <a:t>Carbuncles</a:t>
            </a:r>
          </a:p>
        </p:txBody>
      </p:sp>
      <p:sp>
        <p:nvSpPr>
          <p:cNvPr id="4" name="object 4"/>
          <p:cNvSpPr/>
          <p:nvPr/>
        </p:nvSpPr>
        <p:spPr>
          <a:xfrm>
            <a:off x="1552451" y="1600200"/>
            <a:ext cx="9087103" cy="452628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167791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40581"/>
            <a:ext cx="10972800" cy="810478"/>
          </a:xfrm>
          <a:prstGeom prst="rect">
            <a:avLst/>
          </a:prstGeom>
          <a:solidFill>
            <a:schemeClr val="tx2">
              <a:lumMod val="20000"/>
              <a:lumOff val="80000"/>
            </a:schemeClr>
          </a:solidFill>
        </p:spPr>
        <p:txBody>
          <a:bodyPr vert="horz" wrap="square" lIns="0" tIns="200660" rIns="0" bIns="0" rtlCol="0" anchor="ctr">
            <a:spAutoFit/>
          </a:bodyPr>
          <a:lstStyle/>
          <a:p>
            <a:pPr algn="ctr">
              <a:lnSpc>
                <a:spcPct val="100000"/>
              </a:lnSpc>
              <a:spcBef>
                <a:spcPts val="1580"/>
              </a:spcBef>
            </a:pPr>
            <a:r>
              <a:rPr spc="-5" dirty="0">
                <a:latin typeface="Calibri"/>
                <a:cs typeface="Calibri"/>
              </a:rPr>
              <a:t>Furuncle/Boils</a:t>
            </a:r>
          </a:p>
        </p:txBody>
      </p:sp>
      <p:sp>
        <p:nvSpPr>
          <p:cNvPr id="3" name="object 3"/>
          <p:cNvSpPr txBox="1"/>
          <p:nvPr/>
        </p:nvSpPr>
        <p:spPr>
          <a:xfrm>
            <a:off x="714590" y="1563372"/>
            <a:ext cx="10640060" cy="2937343"/>
          </a:xfrm>
          <a:prstGeom prst="rect">
            <a:avLst/>
          </a:prstGeom>
        </p:spPr>
        <p:txBody>
          <a:bodyPr vert="horz" wrap="square" lIns="0" tIns="64135" rIns="0" bIns="0" rtlCol="0">
            <a:spAutoFit/>
          </a:bodyPr>
          <a:lstStyle/>
          <a:p>
            <a:pPr marL="355600" marR="5080" indent="-342900">
              <a:lnSpc>
                <a:spcPts val="3240"/>
              </a:lnSpc>
              <a:spcBef>
                <a:spcPts val="505"/>
              </a:spcBef>
              <a:buFont typeface="Arial"/>
              <a:buChar char="•"/>
              <a:tabLst>
                <a:tab pos="354965" algn="l"/>
                <a:tab pos="355600" algn="l"/>
                <a:tab pos="2208530" algn="l"/>
              </a:tabLst>
            </a:pPr>
            <a:r>
              <a:rPr sz="3000" b="1" spc="-5" dirty="0">
                <a:latin typeface="Calibri"/>
                <a:cs typeface="Calibri"/>
              </a:rPr>
              <a:t>Definition:	</a:t>
            </a:r>
            <a:r>
              <a:rPr sz="3000" spc="-10" dirty="0">
                <a:latin typeface="Calibri"/>
                <a:cs typeface="Calibri"/>
              </a:rPr>
              <a:t>furuncle, begins </a:t>
            </a:r>
            <a:r>
              <a:rPr sz="3000" dirty="0">
                <a:latin typeface="Calibri"/>
                <a:cs typeface="Calibri"/>
              </a:rPr>
              <a:t>as a </a:t>
            </a:r>
            <a:r>
              <a:rPr sz="3000" spc="-10" dirty="0">
                <a:latin typeface="Calibri"/>
                <a:cs typeface="Calibri"/>
              </a:rPr>
              <a:t>painful </a:t>
            </a:r>
            <a:r>
              <a:rPr sz="3000" spc="-15" dirty="0">
                <a:latin typeface="Calibri"/>
                <a:cs typeface="Calibri"/>
              </a:rPr>
              <a:t>infection  </a:t>
            </a:r>
            <a:r>
              <a:rPr sz="3000" spc="-5" dirty="0">
                <a:latin typeface="Calibri"/>
                <a:cs typeface="Calibri"/>
              </a:rPr>
              <a:t>of </a:t>
            </a:r>
            <a:r>
              <a:rPr sz="3000" dirty="0">
                <a:latin typeface="Calibri"/>
                <a:cs typeface="Calibri"/>
              </a:rPr>
              <a:t>a </a:t>
            </a:r>
            <a:r>
              <a:rPr sz="3000" spc="-5" dirty="0">
                <a:latin typeface="Calibri"/>
                <a:cs typeface="Calibri"/>
              </a:rPr>
              <a:t>single hair </a:t>
            </a:r>
            <a:r>
              <a:rPr sz="3000" spc="-15" dirty="0">
                <a:latin typeface="Calibri"/>
                <a:cs typeface="Calibri"/>
              </a:rPr>
              <a:t>follicle.</a:t>
            </a:r>
            <a:endParaRPr sz="3000" dirty="0">
              <a:latin typeface="Calibri"/>
              <a:cs typeface="Calibri"/>
            </a:endParaRPr>
          </a:p>
          <a:p>
            <a:pPr marL="12700" marR="5241925">
              <a:lnSpc>
                <a:spcPts val="3960"/>
              </a:lnSpc>
              <a:spcBef>
                <a:spcPts val="150"/>
              </a:spcBef>
              <a:buFont typeface="Arial"/>
              <a:buChar char="•"/>
              <a:tabLst>
                <a:tab pos="354965" algn="l"/>
                <a:tab pos="355600" algn="l"/>
              </a:tabLst>
            </a:pPr>
            <a:r>
              <a:rPr sz="3000" spc="-5" dirty="0">
                <a:latin typeface="Calibri"/>
                <a:cs typeface="Calibri"/>
              </a:rPr>
              <a:t>Furuncles</a:t>
            </a:r>
            <a:r>
              <a:rPr sz="3000" spc="5" dirty="0">
                <a:latin typeface="Calibri"/>
                <a:cs typeface="Calibri"/>
              </a:rPr>
              <a:t>/</a:t>
            </a:r>
            <a:r>
              <a:rPr sz="3000" dirty="0">
                <a:latin typeface="Calibri"/>
                <a:cs typeface="Calibri"/>
              </a:rPr>
              <a:t>Boils  </a:t>
            </a:r>
            <a:r>
              <a:rPr sz="3000" spc="-10" dirty="0">
                <a:latin typeface="Calibri"/>
                <a:cs typeface="Calibri"/>
              </a:rPr>
              <a:t>can </a:t>
            </a:r>
            <a:r>
              <a:rPr sz="3000" spc="-15" dirty="0">
                <a:latin typeface="Calibri"/>
                <a:cs typeface="Calibri"/>
              </a:rPr>
              <a:t>grow to</a:t>
            </a:r>
            <a:r>
              <a:rPr sz="3000" spc="-30" dirty="0">
                <a:latin typeface="Calibri"/>
                <a:cs typeface="Calibri"/>
              </a:rPr>
              <a:t> </a:t>
            </a:r>
            <a:r>
              <a:rPr sz="3000" spc="-5" dirty="0">
                <a:latin typeface="Calibri"/>
                <a:cs typeface="Calibri"/>
              </a:rPr>
              <a:t>be</a:t>
            </a:r>
            <a:endParaRPr sz="3000" dirty="0">
              <a:latin typeface="Calibri"/>
              <a:cs typeface="Calibri"/>
            </a:endParaRPr>
          </a:p>
          <a:p>
            <a:pPr marL="12700" marR="5247005" indent="85090">
              <a:lnSpc>
                <a:spcPts val="3960"/>
              </a:lnSpc>
            </a:pPr>
            <a:r>
              <a:rPr sz="3000" spc="-15" dirty="0">
                <a:latin typeface="Calibri"/>
                <a:cs typeface="Calibri"/>
              </a:rPr>
              <a:t>larger </a:t>
            </a:r>
            <a:r>
              <a:rPr sz="3000" spc="-5" dirty="0">
                <a:latin typeface="Calibri"/>
                <a:cs typeface="Calibri"/>
              </a:rPr>
              <a:t>than </a:t>
            </a:r>
            <a:r>
              <a:rPr sz="3000" dirty="0">
                <a:latin typeface="Calibri"/>
                <a:cs typeface="Calibri"/>
              </a:rPr>
              <a:t>a</a:t>
            </a:r>
            <a:r>
              <a:rPr sz="3000" spc="-75" dirty="0">
                <a:latin typeface="Calibri"/>
                <a:cs typeface="Calibri"/>
              </a:rPr>
              <a:t> </a:t>
            </a:r>
            <a:r>
              <a:rPr sz="3000" spc="-10" dirty="0">
                <a:latin typeface="Calibri"/>
                <a:cs typeface="Calibri"/>
              </a:rPr>
              <a:t>golf  </a:t>
            </a:r>
            <a:r>
              <a:rPr sz="3000" spc="-5" dirty="0">
                <a:latin typeface="Calibri"/>
                <a:cs typeface="Calibri"/>
              </a:rPr>
              <a:t>ball, </a:t>
            </a:r>
            <a:r>
              <a:rPr sz="3000" dirty="0">
                <a:latin typeface="Calibri"/>
                <a:cs typeface="Calibri"/>
              </a:rPr>
              <a:t>and </a:t>
            </a:r>
            <a:r>
              <a:rPr sz="3000" spc="-10" dirty="0">
                <a:latin typeface="Calibri"/>
                <a:cs typeface="Calibri"/>
              </a:rPr>
              <a:t>they  commonly </a:t>
            </a:r>
            <a:r>
              <a:rPr sz="3000" spc="-5" dirty="0">
                <a:latin typeface="Calibri"/>
                <a:cs typeface="Calibri"/>
              </a:rPr>
              <a:t>occur  on </a:t>
            </a:r>
            <a:r>
              <a:rPr sz="3000" dirty="0">
                <a:latin typeface="Calibri"/>
                <a:cs typeface="Calibri"/>
              </a:rPr>
              <a:t>the</a:t>
            </a:r>
            <a:r>
              <a:rPr sz="3000" spc="-55" dirty="0">
                <a:latin typeface="Calibri"/>
                <a:cs typeface="Calibri"/>
              </a:rPr>
              <a:t> </a:t>
            </a:r>
            <a:r>
              <a:rPr sz="3000" spc="-15" dirty="0">
                <a:latin typeface="Calibri"/>
                <a:cs typeface="Calibri"/>
              </a:rPr>
              <a:t>buttocks,</a:t>
            </a:r>
            <a:endParaRPr sz="3000" dirty="0">
              <a:latin typeface="Calibri"/>
              <a:cs typeface="Calibri"/>
            </a:endParaRPr>
          </a:p>
          <a:p>
            <a:pPr marL="12700">
              <a:spcBef>
                <a:spcPts val="170"/>
              </a:spcBef>
            </a:pPr>
            <a:r>
              <a:rPr sz="3000" spc="-15" dirty="0">
                <a:latin typeface="Calibri"/>
                <a:cs typeface="Calibri"/>
              </a:rPr>
              <a:t>face, </a:t>
            </a:r>
            <a:r>
              <a:rPr sz="3000" spc="-5" dirty="0">
                <a:latin typeface="Calibri"/>
                <a:cs typeface="Calibri"/>
              </a:rPr>
              <a:t>neck, armpits </a:t>
            </a:r>
            <a:r>
              <a:rPr sz="3000" dirty="0">
                <a:latin typeface="Calibri"/>
                <a:cs typeface="Calibri"/>
              </a:rPr>
              <a:t>and </a:t>
            </a:r>
            <a:r>
              <a:rPr sz="3000" spc="-15" dirty="0">
                <a:latin typeface="Calibri"/>
                <a:cs typeface="Calibri"/>
              </a:rPr>
              <a:t>groin.</a:t>
            </a:r>
            <a:endParaRPr sz="3000" dirty="0">
              <a:latin typeface="Calibri"/>
              <a:cs typeface="Calibri"/>
            </a:endParaRPr>
          </a:p>
        </p:txBody>
      </p:sp>
      <p:sp>
        <p:nvSpPr>
          <p:cNvPr id="4" name="object 4"/>
          <p:cNvSpPr/>
          <p:nvPr/>
        </p:nvSpPr>
        <p:spPr>
          <a:xfrm>
            <a:off x="6064521" y="2286000"/>
            <a:ext cx="5791200" cy="28956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920142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4139" y="339994"/>
            <a:ext cx="11254527" cy="613700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861771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152400"/>
            <a:ext cx="11582400" cy="6517297"/>
          </a:xfrm>
          <a:prstGeom prst="rect">
            <a:avLst/>
          </a:prstGeom>
        </p:spPr>
        <p:txBody>
          <a:bodyPr vert="horz" wrap="square" lIns="0" tIns="13335" rIns="0" bIns="0" rtlCol="0">
            <a:spAutoFit/>
          </a:bodyPr>
          <a:lstStyle/>
          <a:p>
            <a:pPr marL="355600" marR="5080" indent="-342900">
              <a:spcBef>
                <a:spcPts val="105"/>
              </a:spcBef>
              <a:buFont typeface="Arial"/>
              <a:buChar char="•"/>
              <a:tabLst>
                <a:tab pos="354965" algn="l"/>
                <a:tab pos="355600" algn="l"/>
              </a:tabLst>
            </a:pPr>
            <a:r>
              <a:rPr sz="3200" dirty="0">
                <a:latin typeface="Calibri"/>
                <a:cs typeface="Calibri"/>
              </a:rPr>
              <a:t>A </a:t>
            </a:r>
            <a:r>
              <a:rPr sz="3200" b="1" dirty="0">
                <a:latin typeface="Calibri"/>
                <a:cs typeface="Calibri"/>
              </a:rPr>
              <a:t>hair </a:t>
            </a:r>
            <a:r>
              <a:rPr sz="3200" b="1" spc="-10" dirty="0">
                <a:latin typeface="Calibri"/>
                <a:cs typeface="Calibri"/>
              </a:rPr>
              <a:t>follicle </a:t>
            </a:r>
            <a:r>
              <a:rPr sz="3200" dirty="0">
                <a:latin typeface="Calibri"/>
                <a:cs typeface="Calibri"/>
              </a:rPr>
              <a:t>is a </a:t>
            </a:r>
            <a:r>
              <a:rPr sz="3200" spc="-5" dirty="0">
                <a:latin typeface="Calibri"/>
                <a:cs typeface="Calibri"/>
              </a:rPr>
              <a:t>part </a:t>
            </a:r>
            <a:r>
              <a:rPr sz="3200" dirty="0">
                <a:latin typeface="Calibri"/>
                <a:cs typeface="Calibri"/>
              </a:rPr>
              <a:t>of the </a:t>
            </a:r>
            <a:r>
              <a:rPr sz="3200" spc="-5" dirty="0">
                <a:latin typeface="Calibri"/>
                <a:cs typeface="Calibri"/>
              </a:rPr>
              <a:t>skin, </a:t>
            </a:r>
            <a:r>
              <a:rPr sz="3200" dirty="0">
                <a:latin typeface="Calibri"/>
                <a:cs typeface="Calibri"/>
              </a:rPr>
              <a:t>which </a:t>
            </a:r>
            <a:r>
              <a:rPr sz="3200" spc="-15" dirty="0">
                <a:latin typeface="Calibri"/>
                <a:cs typeface="Calibri"/>
              </a:rPr>
              <a:t>grows  </a:t>
            </a:r>
            <a:r>
              <a:rPr sz="3200" dirty="0">
                <a:latin typeface="Calibri"/>
                <a:cs typeface="Calibri"/>
              </a:rPr>
              <a:t>a </a:t>
            </a:r>
            <a:r>
              <a:rPr sz="3200" spc="-5" dirty="0">
                <a:latin typeface="Calibri"/>
                <a:cs typeface="Calibri"/>
              </a:rPr>
              <a:t>hair</a:t>
            </a:r>
            <a:r>
              <a:rPr sz="3200" spc="-45" dirty="0">
                <a:latin typeface="Calibri"/>
                <a:cs typeface="Calibri"/>
              </a:rPr>
              <a:t>. </a:t>
            </a:r>
            <a:endParaRPr lang="en-US" sz="3200" spc="-45" dirty="0">
              <a:latin typeface="Calibri"/>
              <a:cs typeface="Calibri"/>
            </a:endParaRPr>
          </a:p>
          <a:p>
            <a:pPr marL="355600" marR="5080" indent="-342900">
              <a:spcBef>
                <a:spcPts val="105"/>
              </a:spcBef>
              <a:buFont typeface="Arial"/>
              <a:buChar char="•"/>
              <a:tabLst>
                <a:tab pos="354965" algn="l"/>
                <a:tab pos="355600" algn="l"/>
              </a:tabLst>
            </a:pPr>
            <a:r>
              <a:rPr sz="3200" spc="-25" dirty="0">
                <a:latin typeface="Calibri"/>
                <a:cs typeface="Calibri"/>
              </a:rPr>
              <a:t>Attached  </a:t>
            </a:r>
            <a:r>
              <a:rPr sz="3200" spc="-5" dirty="0">
                <a:latin typeface="Calibri"/>
                <a:cs typeface="Calibri"/>
              </a:rPr>
              <a:t>inside </a:t>
            </a:r>
            <a:r>
              <a:rPr sz="3200" dirty="0">
                <a:latin typeface="Calibri"/>
                <a:cs typeface="Calibri"/>
              </a:rPr>
              <a:t>the </a:t>
            </a:r>
            <a:r>
              <a:rPr sz="3200" spc="-15" dirty="0">
                <a:latin typeface="Calibri"/>
                <a:cs typeface="Calibri"/>
              </a:rPr>
              <a:t>top </a:t>
            </a:r>
            <a:r>
              <a:rPr sz="3200" spc="-5" dirty="0">
                <a:latin typeface="Calibri"/>
                <a:cs typeface="Calibri"/>
              </a:rPr>
              <a:t>of </a:t>
            </a:r>
            <a:r>
              <a:rPr sz="3200" dirty="0">
                <a:latin typeface="Calibri"/>
                <a:cs typeface="Calibri"/>
              </a:rPr>
              <a:t>the </a:t>
            </a:r>
            <a:r>
              <a:rPr sz="3200" spc="-15" dirty="0">
                <a:latin typeface="Calibri"/>
                <a:cs typeface="Calibri"/>
              </a:rPr>
              <a:t>follicle </a:t>
            </a:r>
            <a:r>
              <a:rPr sz="3200" spc="-10" dirty="0">
                <a:latin typeface="Calibri"/>
                <a:cs typeface="Calibri"/>
              </a:rPr>
              <a:t>are </a:t>
            </a:r>
            <a:r>
              <a:rPr sz="3200" spc="-5" dirty="0">
                <a:latin typeface="Calibri"/>
                <a:cs typeface="Calibri"/>
              </a:rPr>
              <a:t>sebaceous  </a:t>
            </a:r>
            <a:r>
              <a:rPr sz="3200" dirty="0">
                <a:latin typeface="Calibri"/>
                <a:cs typeface="Calibri"/>
              </a:rPr>
              <a:t>glands, which </a:t>
            </a:r>
            <a:r>
              <a:rPr sz="3200" spc="-10" dirty="0">
                <a:latin typeface="Calibri"/>
                <a:cs typeface="Calibri"/>
              </a:rPr>
              <a:t>are </a:t>
            </a:r>
            <a:r>
              <a:rPr sz="3200" spc="-20" dirty="0">
                <a:latin typeface="Calibri"/>
                <a:cs typeface="Calibri"/>
              </a:rPr>
              <a:t>tiny </a:t>
            </a:r>
            <a:r>
              <a:rPr sz="3200" spc="-5" dirty="0">
                <a:latin typeface="Calibri"/>
                <a:cs typeface="Calibri"/>
              </a:rPr>
              <a:t>sebum-</a:t>
            </a:r>
            <a:endParaRPr sz="3200" dirty="0">
              <a:latin typeface="Calibri"/>
              <a:cs typeface="Calibri"/>
            </a:endParaRPr>
          </a:p>
          <a:p>
            <a:pPr marL="355600" marR="340360">
              <a:spcBef>
                <a:spcPts val="5"/>
              </a:spcBef>
            </a:pPr>
            <a:r>
              <a:rPr sz="3200" spc="-10" dirty="0">
                <a:latin typeface="Calibri"/>
                <a:cs typeface="Calibri"/>
              </a:rPr>
              <a:t>producing </a:t>
            </a:r>
            <a:r>
              <a:rPr sz="3200" dirty="0">
                <a:latin typeface="Calibri"/>
                <a:cs typeface="Calibri"/>
              </a:rPr>
              <a:t>glands in </a:t>
            </a:r>
            <a:r>
              <a:rPr sz="3200" spc="-10" dirty="0">
                <a:latin typeface="Calibri"/>
                <a:cs typeface="Calibri"/>
              </a:rPr>
              <a:t>almost </a:t>
            </a:r>
            <a:r>
              <a:rPr sz="3200" dirty="0">
                <a:latin typeface="Calibri"/>
                <a:cs typeface="Calibri"/>
              </a:rPr>
              <a:t>all </a:t>
            </a:r>
            <a:r>
              <a:rPr sz="3200" spc="-5" dirty="0">
                <a:latin typeface="Calibri"/>
                <a:cs typeface="Calibri"/>
              </a:rPr>
              <a:t>skin </a:t>
            </a:r>
            <a:r>
              <a:rPr sz="3200" spc="-25" dirty="0">
                <a:latin typeface="Calibri"/>
                <a:cs typeface="Calibri"/>
              </a:rPr>
              <a:t>except </a:t>
            </a:r>
            <a:r>
              <a:rPr sz="3200" spc="-5" dirty="0">
                <a:latin typeface="Calibri"/>
                <a:cs typeface="Calibri"/>
              </a:rPr>
              <a:t>on  </a:t>
            </a:r>
            <a:r>
              <a:rPr sz="3200" dirty="0">
                <a:latin typeface="Calibri"/>
                <a:cs typeface="Calibri"/>
              </a:rPr>
              <a:t>the </a:t>
            </a:r>
            <a:r>
              <a:rPr sz="3200" spc="-5" dirty="0">
                <a:latin typeface="Calibri"/>
                <a:cs typeface="Calibri"/>
              </a:rPr>
              <a:t>palms, lips </a:t>
            </a:r>
            <a:r>
              <a:rPr sz="3200" dirty="0">
                <a:latin typeface="Calibri"/>
                <a:cs typeface="Calibri"/>
              </a:rPr>
              <a:t>and </a:t>
            </a:r>
            <a:r>
              <a:rPr sz="3200" spc="-5" dirty="0">
                <a:latin typeface="Calibri"/>
                <a:cs typeface="Calibri"/>
              </a:rPr>
              <a:t>soles of </a:t>
            </a:r>
            <a:r>
              <a:rPr sz="3200" dirty="0">
                <a:latin typeface="Calibri"/>
                <a:cs typeface="Calibri"/>
              </a:rPr>
              <a:t>the </a:t>
            </a:r>
            <a:r>
              <a:rPr sz="3200" spc="-20" dirty="0">
                <a:latin typeface="Calibri"/>
                <a:cs typeface="Calibri"/>
              </a:rPr>
              <a:t>feet. </a:t>
            </a:r>
            <a:endParaRPr lang="en-US" sz="3200" spc="-20" dirty="0" smtClean="0">
              <a:latin typeface="Calibri"/>
              <a:cs typeface="Calibri"/>
            </a:endParaRPr>
          </a:p>
          <a:p>
            <a:pPr marL="355600" marR="340360">
              <a:spcBef>
                <a:spcPts val="5"/>
              </a:spcBef>
            </a:pPr>
            <a:endParaRPr lang="en-US" sz="3200" spc="-20" dirty="0">
              <a:latin typeface="Calibri"/>
              <a:cs typeface="Calibri"/>
            </a:endParaRPr>
          </a:p>
          <a:p>
            <a:pPr marL="12700" marR="487680">
              <a:lnSpc>
                <a:spcPct val="80100"/>
              </a:lnSpc>
              <a:spcBef>
                <a:spcPts val="620"/>
              </a:spcBef>
              <a:tabLst>
                <a:tab pos="354965" algn="l"/>
                <a:tab pos="355600" algn="l"/>
              </a:tabLst>
            </a:pPr>
            <a:r>
              <a:rPr lang="en-US" sz="3200" b="1" u="sng" spc="-10" dirty="0">
                <a:cs typeface="Calibri"/>
              </a:rPr>
              <a:t>Causes: </a:t>
            </a:r>
          </a:p>
          <a:p>
            <a:pPr marL="355600" marR="487680" indent="-342900">
              <a:lnSpc>
                <a:spcPct val="80100"/>
              </a:lnSpc>
              <a:spcBef>
                <a:spcPts val="620"/>
              </a:spcBef>
              <a:buFont typeface="Arial"/>
              <a:buChar char="•"/>
              <a:tabLst>
                <a:tab pos="354965" algn="l"/>
                <a:tab pos="355600" algn="l"/>
              </a:tabLst>
            </a:pPr>
            <a:r>
              <a:rPr lang="en-US" sz="3200" spc="-5" dirty="0">
                <a:cs typeface="Calibri"/>
              </a:rPr>
              <a:t>A </a:t>
            </a:r>
            <a:r>
              <a:rPr lang="en-US" sz="3200" spc="-10" dirty="0">
                <a:cs typeface="Calibri"/>
              </a:rPr>
              <a:t>carbuncle </a:t>
            </a:r>
            <a:r>
              <a:rPr lang="en-US" sz="3200" spc="-5" dirty="0">
                <a:cs typeface="Calibri"/>
              </a:rPr>
              <a:t>usually </a:t>
            </a:r>
            <a:r>
              <a:rPr lang="en-US" sz="3200" spc="-10" dirty="0">
                <a:cs typeface="Calibri"/>
              </a:rPr>
              <a:t>develops </a:t>
            </a:r>
            <a:r>
              <a:rPr lang="en-US" sz="3200" spc="-5" dirty="0">
                <a:cs typeface="Calibri"/>
              </a:rPr>
              <a:t>when </a:t>
            </a:r>
            <a:r>
              <a:rPr lang="en-US" sz="3200" i="1" spc="-15" dirty="0">
                <a:cs typeface="Calibri"/>
              </a:rPr>
              <a:t>Staphylococcus  </a:t>
            </a:r>
            <a:r>
              <a:rPr lang="en-US" sz="3200" i="1" spc="-5" dirty="0" err="1">
                <a:cs typeface="Calibri"/>
              </a:rPr>
              <a:t>aureus</a:t>
            </a:r>
            <a:r>
              <a:rPr lang="en-US" sz="3200" i="1" spc="-5" dirty="0">
                <a:cs typeface="Calibri"/>
              </a:rPr>
              <a:t> </a:t>
            </a:r>
            <a:r>
              <a:rPr lang="en-US" sz="3200" spc="-10" dirty="0">
                <a:cs typeface="Calibri"/>
              </a:rPr>
              <a:t>bacteria </a:t>
            </a:r>
            <a:r>
              <a:rPr lang="en-US" sz="3200" spc="-15" dirty="0">
                <a:cs typeface="Calibri"/>
              </a:rPr>
              <a:t>enter the</a:t>
            </a:r>
            <a:r>
              <a:rPr lang="en-US" sz="3200" spc="-10" dirty="0">
                <a:cs typeface="Calibri"/>
              </a:rPr>
              <a:t> </a:t>
            </a:r>
            <a:r>
              <a:rPr lang="en-US" sz="3200" spc="-5" dirty="0">
                <a:cs typeface="Calibri"/>
              </a:rPr>
              <a:t>hair </a:t>
            </a:r>
            <a:r>
              <a:rPr lang="en-US" sz="3200" spc="-10" dirty="0">
                <a:cs typeface="Calibri"/>
              </a:rPr>
              <a:t>follicles. </a:t>
            </a:r>
            <a:endParaRPr lang="en-US" sz="3200" b="1" u="heavy" spc="-10" dirty="0">
              <a:uFill>
                <a:solidFill>
                  <a:srgbClr val="000000"/>
                </a:solidFill>
              </a:uFill>
              <a:cs typeface="Calibri"/>
            </a:endParaRPr>
          </a:p>
          <a:p>
            <a:pPr marL="12700" marR="487680">
              <a:lnSpc>
                <a:spcPct val="80100"/>
              </a:lnSpc>
              <a:spcBef>
                <a:spcPts val="620"/>
              </a:spcBef>
              <a:tabLst>
                <a:tab pos="354965" algn="l"/>
                <a:tab pos="355600" algn="l"/>
              </a:tabLst>
            </a:pPr>
            <a:r>
              <a:rPr lang="en-US" sz="3200" b="1" u="sng" spc="-15" dirty="0">
                <a:uFill>
                  <a:solidFill>
                    <a:srgbClr val="000000"/>
                  </a:solidFill>
                </a:uFill>
                <a:cs typeface="Calibri"/>
              </a:rPr>
              <a:t>Entrance/Portal </a:t>
            </a:r>
            <a:r>
              <a:rPr lang="en-US" sz="3200" b="1" u="sng" spc="-10" dirty="0">
                <a:uFill>
                  <a:solidFill>
                    <a:srgbClr val="000000"/>
                  </a:solidFill>
                </a:uFill>
                <a:cs typeface="Calibri"/>
              </a:rPr>
              <a:t>site:</a:t>
            </a:r>
            <a:r>
              <a:rPr lang="en-US" sz="3200" b="1" u="sng" spc="-10" dirty="0">
                <a:cs typeface="Calibri"/>
              </a:rPr>
              <a:t> </a:t>
            </a:r>
            <a:endParaRPr lang="en-US" sz="3200" u="sng" spc="-10" dirty="0">
              <a:cs typeface="Calibri"/>
            </a:endParaRPr>
          </a:p>
          <a:p>
            <a:pPr marL="355600" marR="487680" indent="-342900">
              <a:lnSpc>
                <a:spcPct val="80100"/>
              </a:lnSpc>
              <a:spcBef>
                <a:spcPts val="620"/>
              </a:spcBef>
              <a:buFont typeface="Arial"/>
              <a:buChar char="•"/>
              <a:tabLst>
                <a:tab pos="354965" algn="l"/>
                <a:tab pos="355600" algn="l"/>
              </a:tabLst>
            </a:pPr>
            <a:r>
              <a:rPr lang="en-US" sz="3200" spc="-5" dirty="0">
                <a:cs typeface="Calibri"/>
              </a:rPr>
              <a:t>insect </a:t>
            </a:r>
            <a:r>
              <a:rPr lang="en-US" sz="3200" spc="-15" dirty="0">
                <a:cs typeface="Calibri"/>
              </a:rPr>
              <a:t>bite </a:t>
            </a:r>
            <a:r>
              <a:rPr lang="en-US" sz="3200" spc="-5" dirty="0">
                <a:cs typeface="Calibri"/>
              </a:rPr>
              <a:t>and </a:t>
            </a:r>
            <a:r>
              <a:rPr lang="en-US" sz="3200" spc="-25" dirty="0">
                <a:cs typeface="Calibri"/>
              </a:rPr>
              <a:t>broken </a:t>
            </a:r>
            <a:r>
              <a:rPr lang="en-US" sz="3200" spc="-5" dirty="0">
                <a:cs typeface="Calibri"/>
              </a:rPr>
              <a:t>skin  </a:t>
            </a:r>
            <a:r>
              <a:rPr lang="en-US" sz="3200" spc="-20" dirty="0">
                <a:cs typeface="Calibri"/>
              </a:rPr>
              <a:t>make </a:t>
            </a:r>
            <a:r>
              <a:rPr lang="en-US" sz="3200" spc="-5" dirty="0">
                <a:cs typeface="Calibri"/>
              </a:rPr>
              <a:t>it </a:t>
            </a:r>
            <a:r>
              <a:rPr lang="en-US" sz="3200" spc="-10" dirty="0">
                <a:cs typeface="Calibri"/>
              </a:rPr>
              <a:t>easy </a:t>
            </a:r>
            <a:r>
              <a:rPr lang="en-US" sz="3200" spc="-20" dirty="0">
                <a:cs typeface="Calibri"/>
              </a:rPr>
              <a:t>for </a:t>
            </a:r>
            <a:r>
              <a:rPr lang="en-US" sz="3200" spc="-10" dirty="0">
                <a:cs typeface="Calibri"/>
              </a:rPr>
              <a:t>bacteria </a:t>
            </a:r>
            <a:r>
              <a:rPr lang="en-US" sz="3200" spc="-20" dirty="0">
                <a:cs typeface="Calibri"/>
              </a:rPr>
              <a:t>to </a:t>
            </a:r>
            <a:r>
              <a:rPr lang="en-US" sz="3200" spc="-15" dirty="0">
                <a:cs typeface="Calibri"/>
              </a:rPr>
              <a:t>enter the</a:t>
            </a:r>
            <a:r>
              <a:rPr lang="en-US" sz="3200" spc="-10" dirty="0">
                <a:cs typeface="Calibri"/>
              </a:rPr>
              <a:t> </a:t>
            </a:r>
            <a:r>
              <a:rPr lang="en-US" sz="3200" spc="-5" dirty="0">
                <a:cs typeface="Calibri"/>
              </a:rPr>
              <a:t>body and </a:t>
            </a:r>
            <a:r>
              <a:rPr lang="en-US" sz="3200" spc="-10" dirty="0">
                <a:cs typeface="Calibri"/>
              </a:rPr>
              <a:t>cause </a:t>
            </a:r>
            <a:r>
              <a:rPr lang="en-US" sz="3200" spc="-5" dirty="0">
                <a:cs typeface="Calibri"/>
              </a:rPr>
              <a:t>an </a:t>
            </a:r>
            <a:r>
              <a:rPr lang="en-US" sz="3200" spc="-15" dirty="0">
                <a:cs typeface="Calibri"/>
              </a:rPr>
              <a:t>infection.  </a:t>
            </a:r>
          </a:p>
          <a:p>
            <a:pPr marL="355600" marR="487680" indent="-342900">
              <a:lnSpc>
                <a:spcPct val="80100"/>
              </a:lnSpc>
              <a:spcBef>
                <a:spcPts val="620"/>
              </a:spcBef>
              <a:buFont typeface="Arial"/>
              <a:buChar char="•"/>
              <a:tabLst>
                <a:tab pos="354965" algn="l"/>
                <a:tab pos="355600" algn="l"/>
              </a:tabLst>
            </a:pPr>
            <a:r>
              <a:rPr lang="en-US" sz="3200" spc="-10" dirty="0">
                <a:cs typeface="Calibri"/>
              </a:rPr>
              <a:t>This </a:t>
            </a:r>
            <a:r>
              <a:rPr lang="en-US" sz="3200" spc="-15" dirty="0">
                <a:cs typeface="Calibri"/>
              </a:rPr>
              <a:t>can </a:t>
            </a:r>
            <a:r>
              <a:rPr lang="en-US" sz="3200" spc="-10" dirty="0">
                <a:cs typeface="Calibri"/>
              </a:rPr>
              <a:t>result </a:t>
            </a:r>
            <a:r>
              <a:rPr lang="en-US" sz="3200" spc="-5" dirty="0">
                <a:cs typeface="Calibri"/>
              </a:rPr>
              <a:t>in </a:t>
            </a:r>
            <a:r>
              <a:rPr lang="en-US" sz="3200" spc="-10" dirty="0">
                <a:cs typeface="Calibri"/>
              </a:rPr>
              <a:t>boils </a:t>
            </a:r>
            <a:r>
              <a:rPr lang="en-US" sz="3200" spc="-5" dirty="0">
                <a:cs typeface="Calibri"/>
              </a:rPr>
              <a:t>or </a:t>
            </a:r>
            <a:r>
              <a:rPr lang="en-US" sz="3200" spc="-10" dirty="0">
                <a:cs typeface="Calibri"/>
              </a:rPr>
              <a:t>carbuncles (a </a:t>
            </a:r>
            <a:r>
              <a:rPr lang="en-US" sz="3200" spc="-15" dirty="0">
                <a:cs typeface="Calibri"/>
              </a:rPr>
              <a:t>cluster </a:t>
            </a:r>
            <a:r>
              <a:rPr lang="en-US" sz="3200" spc="-5" dirty="0">
                <a:cs typeface="Calibri"/>
              </a:rPr>
              <a:t>of boils) </a:t>
            </a:r>
            <a:r>
              <a:rPr lang="en-US" sz="3200" spc="-10" dirty="0">
                <a:cs typeface="Calibri"/>
              </a:rPr>
              <a:t>filled </a:t>
            </a:r>
            <a:r>
              <a:rPr lang="en-US" sz="3200" spc="-5" dirty="0">
                <a:cs typeface="Calibri"/>
              </a:rPr>
              <a:t>with  </a:t>
            </a:r>
            <a:r>
              <a:rPr lang="en-US" sz="3200" spc="-10" dirty="0">
                <a:cs typeface="Calibri"/>
              </a:rPr>
              <a:t>fluid </a:t>
            </a:r>
            <a:r>
              <a:rPr lang="en-US" sz="3200" spc="-5" dirty="0">
                <a:cs typeface="Calibri"/>
              </a:rPr>
              <a:t>and </a:t>
            </a:r>
            <a:r>
              <a:rPr lang="en-US" sz="3200" spc="-10" dirty="0">
                <a:cs typeface="Calibri"/>
              </a:rPr>
              <a:t>pus</a:t>
            </a:r>
            <a:r>
              <a:rPr lang="en-US" sz="3200" spc="-10" dirty="0" smtClean="0">
                <a:cs typeface="Calibri"/>
              </a:rPr>
              <a:t>.</a:t>
            </a:r>
            <a:endParaRPr lang="en-US" sz="3200" spc="-20" dirty="0">
              <a:latin typeface="Calibri"/>
              <a:cs typeface="Calibri"/>
            </a:endParaRPr>
          </a:p>
        </p:txBody>
      </p:sp>
    </p:spTree>
    <p:extLst>
      <p:ext uri="{BB962C8B-B14F-4D97-AF65-F5344CB8AC3E}">
        <p14:creationId xmlns:p14="http://schemas.microsoft.com/office/powerpoint/2010/main" val="2071789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11197590" cy="4688463"/>
          </a:xfrm>
        </p:spPr>
        <p:txBody>
          <a:bodyPr/>
          <a:lstStyle/>
          <a:p>
            <a:pPr marL="12700" marR="151130">
              <a:spcBef>
                <a:spcPts val="530"/>
              </a:spcBef>
              <a:tabLst>
                <a:tab pos="354965" algn="l"/>
                <a:tab pos="355600" algn="l"/>
              </a:tabLst>
            </a:pPr>
            <a:r>
              <a:rPr lang="en-US" sz="3200" b="1" u="sng" spc="-10" dirty="0">
                <a:uFill>
                  <a:solidFill>
                    <a:srgbClr val="000000"/>
                  </a:solidFill>
                </a:uFill>
              </a:rPr>
              <a:t>Location:</a:t>
            </a:r>
            <a:r>
              <a:rPr lang="en-US" sz="3200" b="1" u="sng" spc="-10" dirty="0"/>
              <a:t> </a:t>
            </a:r>
          </a:p>
          <a:p>
            <a:pPr marL="355600" marR="151130" indent="-342900">
              <a:spcBef>
                <a:spcPts val="530"/>
              </a:spcBef>
              <a:buFont typeface="Arial"/>
              <a:buChar char="•"/>
              <a:tabLst>
                <a:tab pos="354965" algn="l"/>
                <a:tab pos="355600" algn="l"/>
              </a:tabLst>
            </a:pPr>
            <a:r>
              <a:rPr lang="en-US" sz="3200" spc="-5" dirty="0"/>
              <a:t>Carbuncles </a:t>
            </a:r>
            <a:r>
              <a:rPr lang="en-US" sz="3200" spc="-10" dirty="0"/>
              <a:t>are </a:t>
            </a:r>
            <a:r>
              <a:rPr lang="en-US" sz="3200" spc="-5" dirty="0"/>
              <a:t>common on </a:t>
            </a:r>
            <a:r>
              <a:rPr lang="en-US" sz="3200" spc="-10" dirty="0"/>
              <a:t>the back </a:t>
            </a:r>
            <a:r>
              <a:rPr lang="en-US" sz="3200" dirty="0"/>
              <a:t>of </a:t>
            </a:r>
            <a:r>
              <a:rPr lang="en-US" sz="3200" spc="-10" dirty="0"/>
              <a:t>the neck,  shoulders, </a:t>
            </a:r>
            <a:r>
              <a:rPr lang="en-US" sz="3200" dirty="0"/>
              <a:t>or </a:t>
            </a:r>
            <a:r>
              <a:rPr lang="en-US" sz="3200" spc="-5" dirty="0"/>
              <a:t>thigh. </a:t>
            </a:r>
            <a:r>
              <a:rPr lang="en-US" sz="3200" spc="-10" dirty="0"/>
              <a:t>They </a:t>
            </a:r>
            <a:r>
              <a:rPr lang="en-US" sz="3200" spc="-15" dirty="0"/>
              <a:t>can </a:t>
            </a:r>
            <a:r>
              <a:rPr lang="en-US" sz="3200" spc="-5" dirty="0"/>
              <a:t>also appear on </a:t>
            </a:r>
            <a:r>
              <a:rPr lang="en-US" sz="3200" spc="-10" dirty="0"/>
              <a:t>the </a:t>
            </a:r>
            <a:r>
              <a:rPr lang="en-US" sz="3200" spc="-15" dirty="0"/>
              <a:t>face, </a:t>
            </a:r>
            <a:r>
              <a:rPr lang="en-US" sz="3200" spc="-5" dirty="0"/>
              <a:t>armpits, </a:t>
            </a:r>
            <a:r>
              <a:rPr lang="en-US" sz="3200" spc="-10" dirty="0"/>
              <a:t>or  </a:t>
            </a:r>
            <a:r>
              <a:rPr lang="en-US" sz="3200" spc="-15" dirty="0"/>
              <a:t>buttocks</a:t>
            </a:r>
          </a:p>
          <a:p>
            <a:pPr marL="355600" marR="151130" indent="-342900">
              <a:spcBef>
                <a:spcPts val="530"/>
              </a:spcBef>
              <a:buFont typeface="Arial"/>
              <a:buChar char="•"/>
              <a:tabLst>
                <a:tab pos="354965" algn="l"/>
                <a:tab pos="355600" algn="l"/>
              </a:tabLst>
            </a:pPr>
            <a:endParaRPr lang="en-US" sz="3200" spc="-15" dirty="0"/>
          </a:p>
          <a:p>
            <a:pPr marL="12700" marR="151130">
              <a:spcBef>
                <a:spcPts val="530"/>
              </a:spcBef>
              <a:tabLst>
                <a:tab pos="354965" algn="l"/>
                <a:tab pos="355600" algn="l"/>
              </a:tabLst>
            </a:pPr>
            <a:r>
              <a:rPr lang="en-US" sz="3200" u="heavy" spc="-20" dirty="0" err="1">
                <a:uFill>
                  <a:solidFill>
                    <a:srgbClr val="FF0000"/>
                  </a:solidFill>
                </a:uFill>
              </a:rPr>
              <a:t>Favourite</a:t>
            </a:r>
            <a:r>
              <a:rPr lang="en-US" sz="3200" u="heavy" spc="-20" dirty="0">
                <a:uFill>
                  <a:solidFill>
                    <a:srgbClr val="FF0000"/>
                  </a:solidFill>
                </a:uFill>
              </a:rPr>
              <a:t> </a:t>
            </a:r>
            <a:r>
              <a:rPr lang="en-US" sz="3200" u="heavy" spc="-15" dirty="0">
                <a:uFill>
                  <a:solidFill>
                    <a:srgbClr val="FF0000"/>
                  </a:solidFill>
                </a:uFill>
              </a:rPr>
              <a:t>environment </a:t>
            </a:r>
            <a:r>
              <a:rPr lang="en-US" sz="3200" u="heavy" spc="-5" dirty="0">
                <a:uFill>
                  <a:solidFill>
                    <a:srgbClr val="FF0000"/>
                  </a:solidFill>
                </a:uFill>
              </a:rPr>
              <a:t>of </a:t>
            </a:r>
            <a:r>
              <a:rPr lang="en-US" sz="3200" u="heavy" spc="-10" dirty="0">
                <a:uFill>
                  <a:solidFill>
                    <a:srgbClr val="FF0000"/>
                  </a:solidFill>
                </a:uFill>
              </a:rPr>
              <a:t>staph bacteria:</a:t>
            </a:r>
            <a:r>
              <a:rPr lang="en-US" sz="3200" spc="-10" dirty="0"/>
              <a:t> </a:t>
            </a:r>
          </a:p>
          <a:p>
            <a:pPr marL="355600" marR="151130" indent="-342900">
              <a:spcBef>
                <a:spcPts val="530"/>
              </a:spcBef>
              <a:buFont typeface="Arial"/>
              <a:buChar char="•"/>
              <a:tabLst>
                <a:tab pos="354965" algn="l"/>
                <a:tab pos="355600" algn="l"/>
              </a:tabLst>
            </a:pPr>
            <a:r>
              <a:rPr lang="en-US" sz="3200" spc="-10" dirty="0"/>
              <a:t>The </a:t>
            </a:r>
            <a:r>
              <a:rPr lang="en-US" sz="3200" spc="-5" dirty="0"/>
              <a:t>moist parts of </a:t>
            </a:r>
            <a:r>
              <a:rPr lang="en-US" sz="3200" spc="-10" dirty="0"/>
              <a:t>the body are  </a:t>
            </a:r>
            <a:r>
              <a:rPr lang="en-US" sz="3200" spc="-5" dirty="0"/>
              <a:t>particularly susceptible </a:t>
            </a:r>
            <a:r>
              <a:rPr lang="en-US" sz="3200" spc="-20" dirty="0"/>
              <a:t>to </a:t>
            </a:r>
            <a:r>
              <a:rPr lang="en-US" sz="3200" spc="-5" dirty="0"/>
              <a:t>this </a:t>
            </a:r>
            <a:r>
              <a:rPr lang="en-US" sz="3200" spc="-15" dirty="0"/>
              <a:t>infection </a:t>
            </a:r>
            <a:r>
              <a:rPr lang="en-US" sz="3200" spc="-10" dirty="0"/>
              <a:t>because bacteria thrive </a:t>
            </a:r>
            <a:r>
              <a:rPr lang="en-US" sz="3200" spc="-5" dirty="0"/>
              <a:t>in  these areas where </a:t>
            </a:r>
            <a:r>
              <a:rPr lang="en-US" sz="3200" spc="-10" dirty="0"/>
              <a:t>you </a:t>
            </a:r>
            <a:r>
              <a:rPr lang="en-US" sz="3200" spc="-15" dirty="0"/>
              <a:t>sweat </a:t>
            </a:r>
            <a:r>
              <a:rPr lang="en-US" sz="3200" dirty="0"/>
              <a:t>or </a:t>
            </a:r>
            <a:r>
              <a:rPr lang="en-US" sz="3200" spc="-10" dirty="0"/>
              <a:t>experience</a:t>
            </a:r>
            <a:r>
              <a:rPr lang="en-US" sz="3200" spc="70" dirty="0"/>
              <a:t> </a:t>
            </a:r>
            <a:r>
              <a:rPr lang="en-US" sz="3200" spc="-5" dirty="0"/>
              <a:t>friction.</a:t>
            </a:r>
            <a:endParaRPr lang="en-US" sz="3200" dirty="0"/>
          </a:p>
          <a:p>
            <a:endParaRPr lang="en-US" sz="3200" dirty="0"/>
          </a:p>
        </p:txBody>
      </p:sp>
    </p:spTree>
    <p:extLst>
      <p:ext uri="{BB962C8B-B14F-4D97-AF65-F5344CB8AC3E}">
        <p14:creationId xmlns:p14="http://schemas.microsoft.com/office/powerpoint/2010/main" val="3647460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228600"/>
            <a:ext cx="11734800" cy="6513963"/>
          </a:xfrm>
          <a:prstGeom prst="rect">
            <a:avLst/>
          </a:prstGeom>
        </p:spPr>
        <p:txBody>
          <a:bodyPr vert="horz" wrap="square" lIns="0" tIns="65405" rIns="0" bIns="0" rtlCol="0">
            <a:spAutoFit/>
          </a:bodyPr>
          <a:lstStyle/>
          <a:p>
            <a:pPr marL="12700" marR="64769" algn="just">
              <a:spcBef>
                <a:spcPts val="515"/>
              </a:spcBef>
              <a:tabLst>
                <a:tab pos="355600" algn="l"/>
              </a:tabLst>
            </a:pPr>
            <a:r>
              <a:rPr sz="3200" b="1" spc="-5" dirty="0">
                <a:latin typeface="Calibri"/>
                <a:cs typeface="Calibri"/>
              </a:rPr>
              <a:t>Risk </a:t>
            </a:r>
            <a:r>
              <a:rPr sz="3200" b="1" spc="-10" dirty="0">
                <a:latin typeface="Calibri"/>
                <a:cs typeface="Calibri"/>
              </a:rPr>
              <a:t>factors: </a:t>
            </a:r>
            <a:endParaRPr lang="en-US" sz="3200" b="1" spc="-10" dirty="0" smtClean="0">
              <a:latin typeface="Calibri"/>
              <a:cs typeface="Calibri"/>
            </a:endParaRPr>
          </a:p>
          <a:p>
            <a:pPr marL="355600" marR="64769" indent="-342900" algn="just">
              <a:spcBef>
                <a:spcPts val="515"/>
              </a:spcBef>
              <a:buFont typeface="Arial"/>
              <a:buChar char="•"/>
              <a:tabLst>
                <a:tab pos="355600" algn="l"/>
              </a:tabLst>
            </a:pPr>
            <a:r>
              <a:rPr sz="2800" spc="-5" dirty="0" smtClean="0">
                <a:latin typeface="Calibri"/>
                <a:cs typeface="Calibri"/>
              </a:rPr>
              <a:t>Being </a:t>
            </a:r>
            <a:r>
              <a:rPr sz="2800" dirty="0">
                <a:latin typeface="Calibri"/>
                <a:cs typeface="Calibri"/>
              </a:rPr>
              <a:t>in </a:t>
            </a:r>
            <a:r>
              <a:rPr sz="2800" spc="-5" dirty="0">
                <a:latin typeface="Calibri"/>
                <a:cs typeface="Calibri"/>
              </a:rPr>
              <a:t>close </a:t>
            </a:r>
            <a:r>
              <a:rPr sz="2800" spc="-10" dirty="0">
                <a:latin typeface="Calibri"/>
                <a:cs typeface="Calibri"/>
              </a:rPr>
              <a:t>contact </a:t>
            </a:r>
            <a:r>
              <a:rPr sz="2800" spc="-5" dirty="0">
                <a:latin typeface="Calibri"/>
                <a:cs typeface="Calibri"/>
              </a:rPr>
              <a:t>with someone </a:t>
            </a:r>
            <a:r>
              <a:rPr sz="2800" dirty="0">
                <a:latin typeface="Calibri"/>
                <a:cs typeface="Calibri"/>
              </a:rPr>
              <a:t>who </a:t>
            </a:r>
            <a:r>
              <a:rPr sz="2800" spc="-5" dirty="0">
                <a:latin typeface="Calibri"/>
                <a:cs typeface="Calibri"/>
              </a:rPr>
              <a:t>has </a:t>
            </a:r>
            <a:r>
              <a:rPr sz="2800" dirty="0">
                <a:latin typeface="Calibri"/>
                <a:cs typeface="Calibri"/>
              </a:rPr>
              <a:t>a </a:t>
            </a:r>
            <a:r>
              <a:rPr sz="2800" spc="-5" dirty="0">
                <a:latin typeface="Calibri"/>
                <a:cs typeface="Calibri"/>
              </a:rPr>
              <a:t>carbuncle </a:t>
            </a:r>
            <a:r>
              <a:rPr sz="2800" spc="-5" dirty="0" smtClean="0">
                <a:latin typeface="Calibri"/>
                <a:cs typeface="Calibri"/>
              </a:rPr>
              <a:t>(</a:t>
            </a:r>
            <a:r>
              <a:rPr sz="2800" dirty="0" smtClean="0">
                <a:latin typeface="Calibri"/>
                <a:cs typeface="Calibri"/>
              </a:rPr>
              <a:t>the </a:t>
            </a:r>
            <a:r>
              <a:rPr sz="2800" spc="-10" dirty="0">
                <a:latin typeface="Calibri"/>
                <a:cs typeface="Calibri"/>
              </a:rPr>
              <a:t>infection can </a:t>
            </a:r>
            <a:r>
              <a:rPr sz="2800" spc="-5" dirty="0">
                <a:latin typeface="Calibri"/>
                <a:cs typeface="Calibri"/>
              </a:rPr>
              <a:t>spread </a:t>
            </a:r>
            <a:r>
              <a:rPr sz="2800" dirty="0">
                <a:latin typeface="Calibri"/>
                <a:cs typeface="Calibri"/>
              </a:rPr>
              <a:t>when </a:t>
            </a:r>
            <a:r>
              <a:rPr sz="2800" spc="-5" dirty="0">
                <a:latin typeface="Calibri"/>
                <a:cs typeface="Calibri"/>
              </a:rPr>
              <a:t>people  </a:t>
            </a:r>
            <a:r>
              <a:rPr sz="2800" spc="-10" dirty="0">
                <a:latin typeface="Calibri"/>
                <a:cs typeface="Calibri"/>
              </a:rPr>
              <a:t>share </a:t>
            </a:r>
            <a:r>
              <a:rPr sz="2800" spc="-5" dirty="0">
                <a:latin typeface="Calibri"/>
                <a:cs typeface="Calibri"/>
              </a:rPr>
              <a:t>space, </a:t>
            </a:r>
            <a:r>
              <a:rPr sz="2800" spc="-10" dirty="0">
                <a:latin typeface="Calibri"/>
                <a:cs typeface="Calibri"/>
              </a:rPr>
              <a:t>materials, </a:t>
            </a:r>
            <a:r>
              <a:rPr sz="2800" spc="-5" dirty="0">
                <a:latin typeface="Calibri"/>
                <a:cs typeface="Calibri"/>
              </a:rPr>
              <a:t>or devices, such </a:t>
            </a:r>
            <a:r>
              <a:rPr sz="2800" dirty="0">
                <a:latin typeface="Calibri"/>
                <a:cs typeface="Calibri"/>
              </a:rPr>
              <a:t>as </a:t>
            </a:r>
            <a:r>
              <a:rPr sz="2800" spc="-10" dirty="0" smtClean="0">
                <a:latin typeface="Calibri"/>
                <a:cs typeface="Calibri"/>
              </a:rPr>
              <a:t>clothing</a:t>
            </a:r>
            <a:r>
              <a:rPr sz="2800" spc="-5" dirty="0" smtClean="0">
                <a:latin typeface="Calibri"/>
                <a:cs typeface="Calibri"/>
              </a:rPr>
              <a:t>)</a:t>
            </a:r>
            <a:endParaRPr lang="en-US" sz="2800" spc="-5" dirty="0" smtClean="0">
              <a:latin typeface="Calibri"/>
              <a:cs typeface="Calibri"/>
            </a:endParaRPr>
          </a:p>
          <a:p>
            <a:pPr marL="355600" marR="64769" indent="-342900" algn="just">
              <a:spcBef>
                <a:spcPts val="515"/>
              </a:spcBef>
              <a:buFont typeface="Arial"/>
              <a:buChar char="•"/>
              <a:tabLst>
                <a:tab pos="355600" algn="l"/>
              </a:tabLst>
            </a:pPr>
            <a:endParaRPr sz="3200" dirty="0">
              <a:latin typeface="Calibri"/>
              <a:cs typeface="Calibri"/>
            </a:endParaRPr>
          </a:p>
          <a:p>
            <a:pPr marL="12700" algn="just">
              <a:spcBef>
                <a:spcPts val="15"/>
              </a:spcBef>
              <a:tabLst>
                <a:tab pos="355600" algn="l"/>
              </a:tabLst>
            </a:pPr>
            <a:r>
              <a:rPr sz="3200" b="1" spc="-5" dirty="0">
                <a:latin typeface="Calibri"/>
                <a:cs typeface="Calibri"/>
              </a:rPr>
              <a:t>The </a:t>
            </a:r>
            <a:r>
              <a:rPr sz="3200" b="1" spc="-10" dirty="0">
                <a:latin typeface="Calibri"/>
                <a:cs typeface="Calibri"/>
              </a:rPr>
              <a:t>following factors </a:t>
            </a:r>
            <a:r>
              <a:rPr sz="3200" b="1" dirty="0">
                <a:latin typeface="Calibri"/>
                <a:cs typeface="Calibri"/>
              </a:rPr>
              <a:t>also </a:t>
            </a:r>
            <a:r>
              <a:rPr sz="3200" b="1" spc="-5" dirty="0">
                <a:latin typeface="Calibri"/>
                <a:cs typeface="Calibri"/>
              </a:rPr>
              <a:t>increase </a:t>
            </a:r>
            <a:r>
              <a:rPr sz="3200" b="1" dirty="0">
                <a:latin typeface="Calibri"/>
                <a:cs typeface="Calibri"/>
              </a:rPr>
              <a:t>the </a:t>
            </a:r>
            <a:r>
              <a:rPr sz="3200" b="1" spc="-5" dirty="0">
                <a:latin typeface="Calibri"/>
                <a:cs typeface="Calibri"/>
              </a:rPr>
              <a:t>risk </a:t>
            </a:r>
            <a:r>
              <a:rPr sz="3200" b="1" dirty="0">
                <a:latin typeface="Calibri"/>
                <a:cs typeface="Calibri"/>
              </a:rPr>
              <a:t>of </a:t>
            </a:r>
            <a:r>
              <a:rPr sz="3200" b="1" spc="-10" dirty="0">
                <a:latin typeface="Calibri"/>
                <a:cs typeface="Calibri"/>
              </a:rPr>
              <a:t>developing </a:t>
            </a:r>
            <a:r>
              <a:rPr sz="3200" b="1" dirty="0">
                <a:latin typeface="Calibri"/>
                <a:cs typeface="Calibri"/>
              </a:rPr>
              <a:t>a</a:t>
            </a:r>
            <a:r>
              <a:rPr sz="3200" b="1" spc="-85" dirty="0">
                <a:latin typeface="Calibri"/>
                <a:cs typeface="Calibri"/>
              </a:rPr>
              <a:t> </a:t>
            </a:r>
            <a:r>
              <a:rPr sz="3200" b="1" spc="-5" dirty="0">
                <a:latin typeface="Calibri"/>
                <a:cs typeface="Calibri"/>
              </a:rPr>
              <a:t>carbuncle</a:t>
            </a:r>
            <a:r>
              <a:rPr sz="3200" spc="-5" dirty="0">
                <a:latin typeface="Calibri"/>
                <a:cs typeface="Calibri"/>
              </a:rPr>
              <a:t>:</a:t>
            </a:r>
            <a:endParaRPr sz="3200" dirty="0">
              <a:latin typeface="Calibri"/>
              <a:cs typeface="Calibri"/>
            </a:endParaRPr>
          </a:p>
          <a:p>
            <a:pPr marL="355600" indent="-342900" algn="just">
              <a:buFont typeface="Arial"/>
              <a:buChar char="•"/>
              <a:tabLst>
                <a:tab pos="355600" algn="l"/>
              </a:tabLst>
            </a:pPr>
            <a:r>
              <a:rPr lang="en-US" sz="2800" spc="-5" dirty="0" smtClean="0">
                <a:latin typeface="Calibri"/>
                <a:cs typeface="Calibri"/>
              </a:rPr>
              <a:t>P</a:t>
            </a:r>
            <a:r>
              <a:rPr sz="2800" spc="-5" dirty="0" smtClean="0">
                <a:latin typeface="Calibri"/>
                <a:cs typeface="Calibri"/>
              </a:rPr>
              <a:t>oor</a:t>
            </a:r>
            <a:r>
              <a:rPr sz="2800" dirty="0" smtClean="0">
                <a:latin typeface="Calibri"/>
                <a:cs typeface="Calibri"/>
              </a:rPr>
              <a:t> </a:t>
            </a:r>
            <a:r>
              <a:rPr sz="2800" spc="-10" dirty="0">
                <a:latin typeface="Calibri"/>
                <a:cs typeface="Calibri"/>
              </a:rPr>
              <a:t>hygiene</a:t>
            </a:r>
            <a:endParaRPr sz="2800" dirty="0">
              <a:latin typeface="Calibri"/>
              <a:cs typeface="Calibri"/>
            </a:endParaRPr>
          </a:p>
          <a:p>
            <a:pPr marL="355600" marR="5080" indent="-342900">
              <a:spcBef>
                <a:spcPts val="430"/>
              </a:spcBef>
              <a:buFont typeface="Arial"/>
              <a:buChar char="•"/>
              <a:tabLst>
                <a:tab pos="354965" algn="l"/>
                <a:tab pos="355600" algn="l"/>
              </a:tabLst>
            </a:pPr>
            <a:r>
              <a:rPr sz="2800" spc="-10" dirty="0">
                <a:latin typeface="Calibri"/>
                <a:cs typeface="Calibri"/>
              </a:rPr>
              <a:t>Diabetes </a:t>
            </a:r>
            <a:r>
              <a:rPr sz="2800" spc="-5" dirty="0">
                <a:latin typeface="Calibri"/>
                <a:cs typeface="Calibri"/>
              </a:rPr>
              <a:t>(High levels of blood </a:t>
            </a:r>
            <a:r>
              <a:rPr sz="2800" spc="-35" dirty="0">
                <a:latin typeface="Calibri"/>
                <a:cs typeface="Calibri"/>
              </a:rPr>
              <a:t>sugar, </a:t>
            </a:r>
            <a:r>
              <a:rPr sz="2800" spc="-5" dirty="0">
                <a:latin typeface="Calibri"/>
                <a:cs typeface="Calibri"/>
              </a:rPr>
              <a:t>or glucose, </a:t>
            </a:r>
            <a:r>
              <a:rPr sz="2800" spc="-10" dirty="0">
                <a:latin typeface="Calibri"/>
                <a:cs typeface="Calibri"/>
              </a:rPr>
              <a:t>can reduce </a:t>
            </a:r>
            <a:r>
              <a:rPr sz="2800" dirty="0">
                <a:latin typeface="Calibri"/>
                <a:cs typeface="Calibri"/>
              </a:rPr>
              <a:t>the </a:t>
            </a:r>
            <a:r>
              <a:rPr sz="2800" spc="-5" dirty="0">
                <a:latin typeface="Calibri"/>
                <a:cs typeface="Calibri"/>
              </a:rPr>
              <a:t>immune </a:t>
            </a:r>
            <a:r>
              <a:rPr sz="2800" spc="-15" dirty="0">
                <a:latin typeface="Calibri"/>
                <a:cs typeface="Calibri"/>
              </a:rPr>
              <a:t>system's  </a:t>
            </a:r>
            <a:r>
              <a:rPr sz="2800" spc="-5" dirty="0">
                <a:latin typeface="Calibri"/>
                <a:cs typeface="Calibri"/>
              </a:rPr>
              <a:t>ability </a:t>
            </a:r>
            <a:r>
              <a:rPr sz="2800" spc="-10" dirty="0">
                <a:latin typeface="Calibri"/>
                <a:cs typeface="Calibri"/>
              </a:rPr>
              <a:t>to respond to</a:t>
            </a:r>
            <a:r>
              <a:rPr sz="2800" spc="35" dirty="0">
                <a:latin typeface="Calibri"/>
                <a:cs typeface="Calibri"/>
              </a:rPr>
              <a:t> </a:t>
            </a:r>
            <a:r>
              <a:rPr sz="2800" spc="-10" dirty="0">
                <a:latin typeface="Calibri"/>
                <a:cs typeface="Calibri"/>
              </a:rPr>
              <a:t>infection.)</a:t>
            </a:r>
            <a:endParaRPr sz="2800" dirty="0">
              <a:latin typeface="Calibri"/>
              <a:cs typeface="Calibri"/>
            </a:endParaRPr>
          </a:p>
          <a:p>
            <a:pPr marL="355600" indent="-342900">
              <a:buFont typeface="Arial"/>
              <a:buChar char="•"/>
              <a:tabLst>
                <a:tab pos="354965" algn="l"/>
                <a:tab pos="355600" algn="l"/>
              </a:tabLst>
            </a:pPr>
            <a:r>
              <a:rPr sz="2800" dirty="0">
                <a:latin typeface="Calibri"/>
                <a:cs typeface="Calibri"/>
              </a:rPr>
              <a:t>a </a:t>
            </a:r>
            <a:r>
              <a:rPr sz="2800" spc="-5" dirty="0">
                <a:latin typeface="Calibri"/>
                <a:cs typeface="Calibri"/>
              </a:rPr>
              <a:t>weak immune</a:t>
            </a:r>
            <a:r>
              <a:rPr sz="2800" spc="10" dirty="0">
                <a:latin typeface="Calibri"/>
                <a:cs typeface="Calibri"/>
              </a:rPr>
              <a:t> </a:t>
            </a:r>
            <a:r>
              <a:rPr sz="2800" spc="-20" dirty="0">
                <a:latin typeface="Calibri"/>
                <a:cs typeface="Calibri"/>
              </a:rPr>
              <a:t>system</a:t>
            </a:r>
            <a:endParaRPr sz="2800" dirty="0">
              <a:latin typeface="Calibri"/>
              <a:cs typeface="Calibri"/>
            </a:endParaRPr>
          </a:p>
          <a:p>
            <a:pPr marL="355600" indent="-342900">
              <a:buFont typeface="Arial"/>
              <a:buChar char="•"/>
              <a:tabLst>
                <a:tab pos="354965" algn="l"/>
                <a:tab pos="355600" algn="l"/>
              </a:tabLst>
            </a:pPr>
            <a:r>
              <a:rPr sz="2800" spc="-10" dirty="0">
                <a:latin typeface="Calibri"/>
                <a:cs typeface="Calibri"/>
              </a:rPr>
              <a:t>Skin conditions: Psoriasis, eczema, </a:t>
            </a:r>
            <a:r>
              <a:rPr sz="2800" dirty="0">
                <a:latin typeface="Calibri"/>
                <a:cs typeface="Calibri"/>
              </a:rPr>
              <a:t>and </a:t>
            </a:r>
            <a:r>
              <a:rPr sz="2800" spc="-5" dirty="0">
                <a:latin typeface="Calibri"/>
                <a:cs typeface="Calibri"/>
              </a:rPr>
              <a:t>acne </a:t>
            </a:r>
            <a:r>
              <a:rPr sz="2800" spc="-10" dirty="0">
                <a:latin typeface="Calibri"/>
                <a:cs typeface="Calibri"/>
              </a:rPr>
              <a:t>increase</a:t>
            </a:r>
            <a:r>
              <a:rPr sz="2800" spc="145" dirty="0">
                <a:latin typeface="Calibri"/>
                <a:cs typeface="Calibri"/>
              </a:rPr>
              <a:t> </a:t>
            </a:r>
            <a:r>
              <a:rPr sz="2800" spc="-15" dirty="0">
                <a:latin typeface="Calibri"/>
                <a:cs typeface="Calibri"/>
              </a:rPr>
              <a:t>susceptibility.</a:t>
            </a:r>
            <a:endParaRPr sz="2800" dirty="0">
              <a:latin typeface="Calibri"/>
              <a:cs typeface="Calibri"/>
            </a:endParaRPr>
          </a:p>
          <a:p>
            <a:pPr marL="355600" indent="-342900">
              <a:buFont typeface="Arial"/>
              <a:buChar char="•"/>
              <a:tabLst>
                <a:tab pos="354965" algn="l"/>
                <a:tab pos="355600" algn="l"/>
              </a:tabLst>
            </a:pPr>
            <a:r>
              <a:rPr sz="2800" spc="-5" dirty="0">
                <a:latin typeface="Calibri"/>
                <a:cs typeface="Calibri"/>
              </a:rPr>
              <a:t>kidney disease </a:t>
            </a:r>
            <a:r>
              <a:rPr sz="2800" spc="-10" dirty="0">
                <a:latin typeface="Calibri"/>
                <a:cs typeface="Calibri"/>
              </a:rPr>
              <a:t>(renal </a:t>
            </a:r>
            <a:r>
              <a:rPr sz="2800" spc="-5" dirty="0" smtClean="0">
                <a:latin typeface="Calibri"/>
                <a:cs typeface="Calibri"/>
              </a:rPr>
              <a:t>carbuncle</a:t>
            </a:r>
            <a:r>
              <a:rPr lang="en-US" sz="2800" spc="-5" dirty="0" smtClean="0">
                <a:latin typeface="Calibri"/>
                <a:cs typeface="Calibri"/>
              </a:rPr>
              <a:t> may have </a:t>
            </a:r>
            <a:r>
              <a:rPr sz="2800" spc="-10" dirty="0" smtClean="0">
                <a:latin typeface="Calibri"/>
                <a:cs typeface="Calibri"/>
              </a:rPr>
              <a:t>metastasis</a:t>
            </a:r>
            <a:endParaRPr sz="2800" dirty="0">
              <a:latin typeface="Calibri"/>
              <a:cs typeface="Calibri"/>
            </a:endParaRPr>
          </a:p>
          <a:p>
            <a:pPr marL="355600" marR="190500" indent="-342900">
              <a:spcBef>
                <a:spcPts val="434"/>
              </a:spcBef>
              <a:buFont typeface="Arial"/>
              <a:buChar char="•"/>
              <a:tabLst>
                <a:tab pos="354965" algn="l"/>
                <a:tab pos="355600" algn="l"/>
              </a:tabLst>
            </a:pPr>
            <a:r>
              <a:rPr sz="2800" spc="-5" dirty="0">
                <a:latin typeface="Calibri"/>
                <a:cs typeface="Calibri"/>
              </a:rPr>
              <a:t>Medications: Some medications </a:t>
            </a:r>
            <a:r>
              <a:rPr sz="2800" spc="-15" dirty="0">
                <a:latin typeface="Calibri"/>
                <a:cs typeface="Calibri"/>
              </a:rPr>
              <a:t>weaken </a:t>
            </a:r>
            <a:r>
              <a:rPr sz="2800" dirty="0">
                <a:latin typeface="Calibri"/>
                <a:cs typeface="Calibri"/>
              </a:rPr>
              <a:t>the </a:t>
            </a:r>
            <a:r>
              <a:rPr sz="2800" spc="-5" dirty="0">
                <a:latin typeface="Calibri"/>
                <a:cs typeface="Calibri"/>
              </a:rPr>
              <a:t>immune </a:t>
            </a:r>
            <a:r>
              <a:rPr sz="2800" spc="-15" dirty="0">
                <a:latin typeface="Calibri"/>
                <a:cs typeface="Calibri"/>
              </a:rPr>
              <a:t>system</a:t>
            </a:r>
            <a:r>
              <a:rPr sz="2800" spc="-15" dirty="0" smtClean="0">
                <a:latin typeface="Calibri"/>
                <a:cs typeface="Calibri"/>
              </a:rPr>
              <a:t>.</a:t>
            </a:r>
            <a:endParaRPr sz="2800" dirty="0">
              <a:latin typeface="Calibri"/>
              <a:cs typeface="Calibri"/>
            </a:endParaRPr>
          </a:p>
          <a:p>
            <a:pPr marL="355600" indent="-342900">
              <a:buFont typeface="Arial"/>
              <a:buChar char="•"/>
              <a:tabLst>
                <a:tab pos="354965" algn="l"/>
                <a:tab pos="355600" algn="l"/>
              </a:tabLst>
            </a:pPr>
            <a:r>
              <a:rPr sz="2800" spc="-5" dirty="0">
                <a:latin typeface="Calibri"/>
                <a:cs typeface="Calibri"/>
              </a:rPr>
              <a:t>shaving </a:t>
            </a:r>
            <a:r>
              <a:rPr sz="2800" dirty="0">
                <a:latin typeface="Calibri"/>
                <a:cs typeface="Calibri"/>
              </a:rPr>
              <a:t>and </a:t>
            </a:r>
            <a:r>
              <a:rPr sz="2800" spc="-5" dirty="0">
                <a:latin typeface="Calibri"/>
                <a:cs typeface="Calibri"/>
              </a:rPr>
              <a:t>other activities that </a:t>
            </a:r>
            <a:r>
              <a:rPr sz="2800" spc="-10" dirty="0">
                <a:latin typeface="Calibri"/>
                <a:cs typeface="Calibri"/>
              </a:rPr>
              <a:t>break </a:t>
            </a:r>
            <a:r>
              <a:rPr sz="2800" dirty="0">
                <a:latin typeface="Calibri"/>
                <a:cs typeface="Calibri"/>
              </a:rPr>
              <a:t>the</a:t>
            </a:r>
            <a:r>
              <a:rPr sz="2800" spc="85" dirty="0">
                <a:latin typeface="Calibri"/>
                <a:cs typeface="Calibri"/>
              </a:rPr>
              <a:t> </a:t>
            </a:r>
            <a:r>
              <a:rPr sz="2800" spc="-5" dirty="0">
                <a:latin typeface="Calibri"/>
                <a:cs typeface="Calibri"/>
              </a:rPr>
              <a:t>skin</a:t>
            </a:r>
            <a:endParaRPr sz="2800" dirty="0">
              <a:latin typeface="Calibri"/>
              <a:cs typeface="Calibri"/>
            </a:endParaRPr>
          </a:p>
          <a:p>
            <a:pPr marL="355600" indent="-342900">
              <a:buFont typeface="Arial"/>
              <a:buChar char="•"/>
              <a:tabLst>
                <a:tab pos="354965" algn="l"/>
                <a:tab pos="355600" algn="l"/>
              </a:tabLst>
            </a:pPr>
            <a:r>
              <a:rPr sz="2800" dirty="0">
                <a:latin typeface="Calibri"/>
                <a:cs typeface="Calibri"/>
              </a:rPr>
              <a:t>Men </a:t>
            </a:r>
            <a:r>
              <a:rPr sz="2800" spc="-10" dirty="0">
                <a:latin typeface="Calibri"/>
                <a:cs typeface="Calibri"/>
              </a:rPr>
              <a:t>get </a:t>
            </a:r>
            <a:r>
              <a:rPr sz="2800" spc="-5" dirty="0">
                <a:latin typeface="Calibri"/>
                <a:cs typeface="Calibri"/>
              </a:rPr>
              <a:t>carbuncles </a:t>
            </a:r>
            <a:r>
              <a:rPr sz="2800" spc="-10" dirty="0">
                <a:latin typeface="Calibri"/>
                <a:cs typeface="Calibri"/>
              </a:rPr>
              <a:t>more often </a:t>
            </a:r>
            <a:r>
              <a:rPr sz="2800" dirty="0">
                <a:latin typeface="Calibri"/>
                <a:cs typeface="Calibri"/>
              </a:rPr>
              <a:t>than </a:t>
            </a:r>
            <a:r>
              <a:rPr sz="2800" spc="-5" dirty="0">
                <a:latin typeface="Calibri"/>
                <a:cs typeface="Calibri"/>
              </a:rPr>
              <a:t>women. </a:t>
            </a:r>
            <a:r>
              <a:rPr sz="2800" spc="-10" dirty="0" smtClean="0">
                <a:latin typeface="Calibri"/>
                <a:cs typeface="Calibri"/>
              </a:rPr>
              <a:t>(</a:t>
            </a:r>
            <a:r>
              <a:rPr sz="2800" spc="-15" dirty="0" smtClean="0">
                <a:latin typeface="Calibri"/>
                <a:cs typeface="Calibri"/>
              </a:rPr>
              <a:t>scraps </a:t>
            </a:r>
            <a:r>
              <a:rPr sz="2800" spc="-5" dirty="0">
                <a:latin typeface="Calibri"/>
                <a:cs typeface="Calibri"/>
              </a:rPr>
              <a:t>on </a:t>
            </a:r>
            <a:r>
              <a:rPr sz="2800" spc="-15" dirty="0">
                <a:latin typeface="Calibri"/>
                <a:cs typeface="Calibri"/>
              </a:rPr>
              <a:t>face </a:t>
            </a:r>
            <a:r>
              <a:rPr sz="2800" spc="-5" dirty="0">
                <a:latin typeface="Calibri"/>
                <a:cs typeface="Calibri"/>
              </a:rPr>
              <a:t>during</a:t>
            </a:r>
            <a:r>
              <a:rPr sz="2800" spc="95" dirty="0">
                <a:latin typeface="Calibri"/>
                <a:cs typeface="Calibri"/>
              </a:rPr>
              <a:t> </a:t>
            </a:r>
            <a:r>
              <a:rPr sz="2800" spc="-10" dirty="0">
                <a:latin typeface="Calibri"/>
                <a:cs typeface="Calibri"/>
              </a:rPr>
              <a:t>shave)</a:t>
            </a:r>
            <a:endParaRPr sz="2800" dirty="0">
              <a:latin typeface="Calibri"/>
              <a:cs typeface="Calibri"/>
            </a:endParaRPr>
          </a:p>
        </p:txBody>
      </p:sp>
    </p:spTree>
    <p:extLst>
      <p:ext uri="{BB962C8B-B14F-4D97-AF65-F5344CB8AC3E}">
        <p14:creationId xmlns:p14="http://schemas.microsoft.com/office/powerpoint/2010/main" val="26528239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36653"/>
            <a:ext cx="11734800" cy="6875600"/>
          </a:xfrm>
          <a:prstGeom prst="rect">
            <a:avLst/>
          </a:prstGeom>
        </p:spPr>
        <p:txBody>
          <a:bodyPr vert="horz" wrap="square" lIns="0" tIns="12065" rIns="0" bIns="0" rtlCol="0">
            <a:spAutoFit/>
          </a:bodyPr>
          <a:lstStyle/>
          <a:p>
            <a:pPr marL="12700" algn="just">
              <a:spcBef>
                <a:spcPts val="95"/>
              </a:spcBef>
              <a:tabLst>
                <a:tab pos="355600" algn="l"/>
              </a:tabLst>
            </a:pPr>
            <a:r>
              <a:rPr lang="en-US" sz="3200" b="1" spc="-10" dirty="0" smtClean="0">
                <a:latin typeface="Calibri"/>
                <a:cs typeface="Calibri"/>
              </a:rPr>
              <a:t>Signs and </a:t>
            </a:r>
            <a:r>
              <a:rPr sz="3200" b="1" spc="-10" dirty="0" smtClean="0">
                <a:latin typeface="Calibri"/>
                <a:cs typeface="Calibri"/>
              </a:rPr>
              <a:t>Symptoms:</a:t>
            </a:r>
            <a:endParaRPr sz="3200" dirty="0">
              <a:latin typeface="Calibri"/>
              <a:cs typeface="Calibri"/>
            </a:endParaRPr>
          </a:p>
          <a:p>
            <a:pPr marL="12700" marR="30480" algn="just">
              <a:spcBef>
                <a:spcPts val="600"/>
              </a:spcBef>
              <a:tabLst>
                <a:tab pos="355600" algn="l"/>
              </a:tabLst>
            </a:pPr>
            <a:r>
              <a:rPr sz="3200" spc="-5" dirty="0" smtClean="0">
                <a:latin typeface="Calibri"/>
                <a:cs typeface="Calibri"/>
              </a:rPr>
              <a:t>Boils </a:t>
            </a:r>
            <a:r>
              <a:rPr sz="3200" spc="-15" dirty="0">
                <a:latin typeface="Calibri"/>
                <a:cs typeface="Calibri"/>
              </a:rPr>
              <a:t>can </a:t>
            </a:r>
            <a:r>
              <a:rPr sz="3200" spc="-5" dirty="0">
                <a:latin typeface="Calibri"/>
                <a:cs typeface="Calibri"/>
              </a:rPr>
              <a:t>occur </a:t>
            </a:r>
            <a:r>
              <a:rPr sz="3200" spc="-15" dirty="0">
                <a:latin typeface="Calibri"/>
                <a:cs typeface="Calibri"/>
              </a:rPr>
              <a:t>anywhere </a:t>
            </a:r>
            <a:r>
              <a:rPr sz="3200" spc="-5" dirty="0">
                <a:latin typeface="Calibri"/>
                <a:cs typeface="Calibri"/>
              </a:rPr>
              <a:t>on </a:t>
            </a:r>
            <a:r>
              <a:rPr sz="3200" spc="-15" dirty="0">
                <a:latin typeface="Calibri"/>
                <a:cs typeface="Calibri"/>
              </a:rPr>
              <a:t>your </a:t>
            </a:r>
            <a:r>
              <a:rPr sz="3200" spc="-10" dirty="0">
                <a:latin typeface="Calibri"/>
                <a:cs typeface="Calibri"/>
              </a:rPr>
              <a:t>skin,  </a:t>
            </a:r>
            <a:r>
              <a:rPr sz="3200" spc="-10" dirty="0" smtClean="0">
                <a:latin typeface="Calibri"/>
                <a:cs typeface="Calibri"/>
              </a:rPr>
              <a:t>but</a:t>
            </a:r>
            <a:r>
              <a:rPr lang="en-US" sz="3200" spc="-10" dirty="0" smtClean="0">
                <a:latin typeface="Calibri"/>
                <a:cs typeface="Calibri"/>
              </a:rPr>
              <a:t> more likely on </a:t>
            </a:r>
            <a:r>
              <a:rPr sz="3200" spc="-10" dirty="0" smtClean="0">
                <a:latin typeface="Calibri"/>
                <a:cs typeface="Calibri"/>
              </a:rPr>
              <a:t> </a:t>
            </a:r>
            <a:r>
              <a:rPr sz="3200" spc="-5" dirty="0">
                <a:latin typeface="Calibri"/>
                <a:cs typeface="Calibri"/>
              </a:rPr>
              <a:t>hair-bearing </a:t>
            </a:r>
            <a:r>
              <a:rPr sz="3200" spc="-10" dirty="0" smtClean="0">
                <a:latin typeface="Calibri"/>
                <a:cs typeface="Calibri"/>
              </a:rPr>
              <a:t>areas</a:t>
            </a:r>
            <a:r>
              <a:rPr lang="en-US" sz="3200" spc="-10" dirty="0" smtClean="0">
                <a:latin typeface="Calibri"/>
                <a:cs typeface="Calibri"/>
              </a:rPr>
              <a:t>,</a:t>
            </a:r>
            <a:r>
              <a:rPr sz="3200" spc="-10" dirty="0" smtClean="0">
                <a:latin typeface="Calibri"/>
                <a:cs typeface="Calibri"/>
              </a:rPr>
              <a:t> </a:t>
            </a:r>
            <a:r>
              <a:rPr sz="3200" spc="-10" dirty="0">
                <a:latin typeface="Calibri"/>
                <a:cs typeface="Calibri"/>
              </a:rPr>
              <a:t>where </a:t>
            </a:r>
            <a:r>
              <a:rPr sz="3200" spc="-15" dirty="0">
                <a:latin typeface="Calibri"/>
                <a:cs typeface="Calibri"/>
              </a:rPr>
              <a:t>you're </a:t>
            </a:r>
            <a:r>
              <a:rPr sz="3200" spc="-10" dirty="0">
                <a:latin typeface="Calibri"/>
                <a:cs typeface="Calibri"/>
              </a:rPr>
              <a:t>most </a:t>
            </a:r>
            <a:r>
              <a:rPr sz="3200" spc="-15" dirty="0">
                <a:latin typeface="Calibri"/>
                <a:cs typeface="Calibri"/>
              </a:rPr>
              <a:t>likely </a:t>
            </a:r>
            <a:r>
              <a:rPr sz="3200" spc="-10" dirty="0">
                <a:latin typeface="Calibri"/>
                <a:cs typeface="Calibri"/>
              </a:rPr>
              <a:t>to </a:t>
            </a:r>
            <a:r>
              <a:rPr sz="3200" spc="-15" dirty="0">
                <a:latin typeface="Calibri"/>
                <a:cs typeface="Calibri"/>
              </a:rPr>
              <a:t>sweat </a:t>
            </a:r>
            <a:r>
              <a:rPr sz="3200" spc="-5" dirty="0">
                <a:latin typeface="Calibri"/>
                <a:cs typeface="Calibri"/>
              </a:rPr>
              <a:t>or  </a:t>
            </a:r>
            <a:r>
              <a:rPr sz="3200" spc="-10" dirty="0">
                <a:latin typeface="Calibri"/>
                <a:cs typeface="Calibri"/>
              </a:rPr>
              <a:t>experience </a:t>
            </a:r>
            <a:r>
              <a:rPr sz="3200" spc="-5" dirty="0">
                <a:latin typeface="Calibri"/>
                <a:cs typeface="Calibri"/>
              </a:rPr>
              <a:t>friction. </a:t>
            </a:r>
            <a:r>
              <a:rPr lang="en-US" sz="3200" spc="-5" dirty="0" smtClean="0">
                <a:latin typeface="Calibri"/>
                <a:cs typeface="Calibri"/>
              </a:rPr>
              <a:t>A</a:t>
            </a:r>
            <a:r>
              <a:rPr sz="3200" spc="-5" dirty="0" smtClean="0">
                <a:latin typeface="Calibri"/>
                <a:cs typeface="Calibri"/>
              </a:rPr>
              <a:t>ppear </a:t>
            </a:r>
            <a:r>
              <a:rPr sz="3200" spc="-5" dirty="0">
                <a:latin typeface="Calibri"/>
                <a:cs typeface="Calibri"/>
              </a:rPr>
              <a:t>mainly on the </a:t>
            </a:r>
            <a:r>
              <a:rPr sz="3200" spc="-15" dirty="0">
                <a:latin typeface="Calibri"/>
                <a:cs typeface="Calibri"/>
              </a:rPr>
              <a:t>face, </a:t>
            </a:r>
            <a:r>
              <a:rPr sz="3200" spc="-10" dirty="0">
                <a:latin typeface="Calibri"/>
                <a:cs typeface="Calibri"/>
              </a:rPr>
              <a:t>back of  </a:t>
            </a:r>
            <a:r>
              <a:rPr sz="3200" spc="-5" dirty="0">
                <a:latin typeface="Calibri"/>
                <a:cs typeface="Calibri"/>
              </a:rPr>
              <a:t>the neck, armpits, thighs and</a:t>
            </a:r>
            <a:r>
              <a:rPr sz="3200" spc="35" dirty="0">
                <a:latin typeface="Calibri"/>
                <a:cs typeface="Calibri"/>
              </a:rPr>
              <a:t> </a:t>
            </a:r>
            <a:r>
              <a:rPr sz="3200" spc="-15" dirty="0">
                <a:latin typeface="Calibri"/>
                <a:cs typeface="Calibri"/>
              </a:rPr>
              <a:t>buttocks</a:t>
            </a:r>
            <a:r>
              <a:rPr sz="3200" spc="-15" dirty="0" smtClean="0">
                <a:latin typeface="Calibri"/>
                <a:cs typeface="Calibri"/>
              </a:rPr>
              <a:t>.</a:t>
            </a:r>
            <a:endParaRPr lang="en-US" sz="3200" spc="-15" dirty="0" smtClean="0">
              <a:latin typeface="Calibri"/>
              <a:cs typeface="Calibri"/>
            </a:endParaRPr>
          </a:p>
          <a:p>
            <a:pPr marL="355600" marR="30480" indent="-342900" algn="just">
              <a:spcBef>
                <a:spcPts val="600"/>
              </a:spcBef>
              <a:buFont typeface="Arial"/>
              <a:buChar char="•"/>
              <a:tabLst>
                <a:tab pos="355600" algn="l"/>
              </a:tabLst>
            </a:pPr>
            <a:endParaRPr sz="3200" dirty="0">
              <a:latin typeface="Calibri"/>
              <a:cs typeface="Calibri"/>
            </a:endParaRPr>
          </a:p>
          <a:p>
            <a:pPr marL="12700" algn="just">
              <a:tabLst>
                <a:tab pos="355600" algn="l"/>
              </a:tabLst>
            </a:pPr>
            <a:r>
              <a:rPr sz="3200" u="heavy" spc="-5" dirty="0" smtClean="0">
                <a:uFill>
                  <a:solidFill>
                    <a:srgbClr val="000000"/>
                  </a:solidFill>
                </a:uFill>
                <a:latin typeface="Calibri"/>
                <a:cs typeface="Calibri"/>
              </a:rPr>
              <a:t>Sign</a:t>
            </a:r>
            <a:r>
              <a:rPr lang="en-US" sz="3200" u="heavy" spc="-5" dirty="0" smtClean="0">
                <a:uFill>
                  <a:solidFill>
                    <a:srgbClr val="000000"/>
                  </a:solidFill>
                </a:uFill>
                <a:latin typeface="Calibri"/>
                <a:cs typeface="Calibri"/>
              </a:rPr>
              <a:t>s</a:t>
            </a:r>
            <a:r>
              <a:rPr sz="3200" u="heavy" spc="-5" dirty="0" smtClean="0">
                <a:uFill>
                  <a:solidFill>
                    <a:srgbClr val="000000"/>
                  </a:solidFill>
                </a:uFill>
                <a:latin typeface="Calibri"/>
                <a:cs typeface="Calibri"/>
              </a:rPr>
              <a:t> </a:t>
            </a:r>
            <a:r>
              <a:rPr sz="3200" u="heavy" spc="-5" dirty="0">
                <a:uFill>
                  <a:solidFill>
                    <a:srgbClr val="000000"/>
                  </a:solidFill>
                </a:uFill>
                <a:latin typeface="Calibri"/>
                <a:cs typeface="Calibri"/>
              </a:rPr>
              <a:t>&amp; </a:t>
            </a:r>
            <a:r>
              <a:rPr sz="3200" u="heavy" spc="-15" dirty="0" smtClean="0">
                <a:uFill>
                  <a:solidFill>
                    <a:srgbClr val="000000"/>
                  </a:solidFill>
                </a:uFill>
                <a:latin typeface="Calibri"/>
                <a:cs typeface="Calibri"/>
              </a:rPr>
              <a:t>symptoms</a:t>
            </a:r>
            <a:r>
              <a:rPr sz="3200" u="heavy" spc="20" dirty="0" smtClean="0">
                <a:uFill>
                  <a:solidFill>
                    <a:srgbClr val="000000"/>
                  </a:solidFill>
                </a:uFill>
                <a:latin typeface="Calibri"/>
                <a:cs typeface="Calibri"/>
              </a:rPr>
              <a:t> </a:t>
            </a:r>
            <a:r>
              <a:rPr sz="3200" u="heavy" dirty="0">
                <a:uFill>
                  <a:solidFill>
                    <a:srgbClr val="000000"/>
                  </a:solidFill>
                </a:uFill>
                <a:latin typeface="Calibri"/>
                <a:cs typeface="Calibri"/>
              </a:rPr>
              <a:t>include:</a:t>
            </a:r>
            <a:endParaRPr sz="3200" dirty="0">
              <a:latin typeface="Calibri"/>
              <a:cs typeface="Calibri"/>
            </a:endParaRPr>
          </a:p>
          <a:p>
            <a:pPr marL="355600" marR="35560" indent="-342900" algn="just">
              <a:spcBef>
                <a:spcPts val="580"/>
              </a:spcBef>
              <a:buFont typeface="Arial"/>
              <a:buChar char="•"/>
              <a:tabLst>
                <a:tab pos="355600" algn="l"/>
              </a:tabLst>
            </a:pPr>
            <a:r>
              <a:rPr sz="3200" spc="-5" dirty="0">
                <a:latin typeface="Calibri"/>
                <a:cs typeface="Calibri"/>
              </a:rPr>
              <a:t>A </a:t>
            </a:r>
            <a:r>
              <a:rPr sz="3200" spc="-10" dirty="0">
                <a:latin typeface="Calibri"/>
                <a:cs typeface="Calibri"/>
              </a:rPr>
              <a:t>painful, </a:t>
            </a:r>
            <a:r>
              <a:rPr sz="3200" spc="-15" dirty="0">
                <a:latin typeface="Calibri"/>
                <a:cs typeface="Calibri"/>
              </a:rPr>
              <a:t>red </a:t>
            </a:r>
            <a:r>
              <a:rPr sz="3200" spc="-10" dirty="0">
                <a:latin typeface="Calibri"/>
                <a:cs typeface="Calibri"/>
              </a:rPr>
              <a:t>bump that </a:t>
            </a:r>
            <a:r>
              <a:rPr sz="3200" spc="-15" dirty="0">
                <a:latin typeface="Calibri"/>
                <a:cs typeface="Calibri"/>
              </a:rPr>
              <a:t>starts </a:t>
            </a:r>
            <a:r>
              <a:rPr sz="3200" spc="-10" dirty="0">
                <a:latin typeface="Calibri"/>
                <a:cs typeface="Calibri"/>
              </a:rPr>
              <a:t>out small </a:t>
            </a:r>
            <a:r>
              <a:rPr sz="3200" spc="-5" dirty="0">
                <a:latin typeface="Calibri"/>
                <a:cs typeface="Calibri"/>
              </a:rPr>
              <a:t>and </a:t>
            </a:r>
            <a:r>
              <a:rPr sz="3200" spc="-15" dirty="0">
                <a:latin typeface="Calibri"/>
                <a:cs typeface="Calibri"/>
              </a:rPr>
              <a:t>can </a:t>
            </a:r>
            <a:r>
              <a:rPr sz="3200" spc="-10" dirty="0">
                <a:latin typeface="Calibri"/>
                <a:cs typeface="Calibri"/>
              </a:rPr>
              <a:t>enlarge </a:t>
            </a:r>
            <a:r>
              <a:rPr sz="3200" spc="-15" dirty="0">
                <a:latin typeface="Calibri"/>
                <a:cs typeface="Calibri"/>
              </a:rPr>
              <a:t>to  </a:t>
            </a:r>
            <a:r>
              <a:rPr sz="3200" spc="-10" dirty="0">
                <a:latin typeface="Calibri"/>
                <a:cs typeface="Calibri"/>
              </a:rPr>
              <a:t>more </a:t>
            </a:r>
            <a:r>
              <a:rPr sz="3200" spc="-5" dirty="0">
                <a:latin typeface="Calibri"/>
                <a:cs typeface="Calibri"/>
              </a:rPr>
              <a:t>than 2 inches (5</a:t>
            </a:r>
            <a:r>
              <a:rPr sz="3200" dirty="0">
                <a:latin typeface="Calibri"/>
                <a:cs typeface="Calibri"/>
              </a:rPr>
              <a:t> </a:t>
            </a:r>
            <a:r>
              <a:rPr sz="3200" spc="-10" dirty="0">
                <a:latin typeface="Calibri"/>
                <a:cs typeface="Calibri"/>
              </a:rPr>
              <a:t>centimeters</a:t>
            </a:r>
            <a:r>
              <a:rPr sz="3200" spc="-10" dirty="0" smtClean="0">
                <a:latin typeface="Calibri"/>
                <a:cs typeface="Calibri"/>
              </a:rPr>
              <a:t>)</a:t>
            </a:r>
            <a:endParaRPr lang="en-US" sz="3200" spc="-10" dirty="0" smtClean="0">
              <a:latin typeface="Calibri"/>
              <a:cs typeface="Calibri"/>
            </a:endParaRPr>
          </a:p>
          <a:p>
            <a:pPr marL="355600" marR="35560" indent="-342900" algn="just">
              <a:spcBef>
                <a:spcPts val="580"/>
              </a:spcBef>
              <a:buFont typeface="Arial"/>
              <a:buChar char="•"/>
              <a:tabLst>
                <a:tab pos="355600" algn="l"/>
              </a:tabLst>
            </a:pPr>
            <a:r>
              <a:rPr lang="en-US" sz="3200" spc="-10" dirty="0" smtClean="0">
                <a:latin typeface="Calibri"/>
                <a:cs typeface="Calibri"/>
              </a:rPr>
              <a:t>Tenderness </a:t>
            </a:r>
            <a:endParaRPr sz="3200" dirty="0">
              <a:latin typeface="Calibri"/>
              <a:cs typeface="Calibri"/>
            </a:endParaRPr>
          </a:p>
          <a:p>
            <a:pPr marL="355600" indent="-342900" algn="just">
              <a:spcBef>
                <a:spcPts val="20"/>
              </a:spcBef>
              <a:buFont typeface="Arial"/>
              <a:buChar char="•"/>
              <a:tabLst>
                <a:tab pos="355600" algn="l"/>
              </a:tabLst>
            </a:pPr>
            <a:r>
              <a:rPr sz="3200" b="1" spc="-15" dirty="0">
                <a:latin typeface="Calibri"/>
                <a:cs typeface="Calibri"/>
              </a:rPr>
              <a:t>Red, </a:t>
            </a:r>
            <a:r>
              <a:rPr sz="3200" b="1" spc="-10" dirty="0">
                <a:latin typeface="Calibri"/>
                <a:cs typeface="Calibri"/>
              </a:rPr>
              <a:t>swollen </a:t>
            </a:r>
            <a:r>
              <a:rPr sz="3200" b="1" spc="-5" dirty="0">
                <a:latin typeface="Calibri"/>
                <a:cs typeface="Calibri"/>
              </a:rPr>
              <a:t>skin </a:t>
            </a:r>
            <a:r>
              <a:rPr sz="3200" b="1" spc="-10" dirty="0">
                <a:latin typeface="Calibri"/>
                <a:cs typeface="Calibri"/>
              </a:rPr>
              <a:t>around </a:t>
            </a:r>
            <a:r>
              <a:rPr sz="3200" b="1" spc="-5" dirty="0">
                <a:latin typeface="Calibri"/>
                <a:cs typeface="Calibri"/>
              </a:rPr>
              <a:t>the</a:t>
            </a:r>
            <a:r>
              <a:rPr sz="3200" b="1" spc="45" dirty="0">
                <a:latin typeface="Calibri"/>
                <a:cs typeface="Calibri"/>
              </a:rPr>
              <a:t> </a:t>
            </a:r>
            <a:r>
              <a:rPr sz="3200" b="1" spc="-5" dirty="0">
                <a:latin typeface="Calibri"/>
                <a:cs typeface="Calibri"/>
              </a:rPr>
              <a:t>bump</a:t>
            </a:r>
            <a:endParaRPr sz="3200" dirty="0">
              <a:latin typeface="Calibri"/>
              <a:cs typeface="Calibri"/>
            </a:endParaRPr>
          </a:p>
          <a:p>
            <a:pPr marL="355600" marR="5080" indent="-342900">
              <a:spcBef>
                <a:spcPts val="580"/>
              </a:spcBef>
              <a:buFont typeface="Arial"/>
              <a:buChar char="•"/>
              <a:tabLst>
                <a:tab pos="354965" algn="l"/>
                <a:tab pos="355600" algn="l"/>
              </a:tabLst>
            </a:pPr>
            <a:r>
              <a:rPr sz="3200" spc="-5" dirty="0">
                <a:latin typeface="Calibri"/>
                <a:cs typeface="Calibri"/>
              </a:rPr>
              <a:t>An </a:t>
            </a:r>
            <a:r>
              <a:rPr sz="3200" spc="-10" dirty="0">
                <a:latin typeface="Calibri"/>
                <a:cs typeface="Calibri"/>
              </a:rPr>
              <a:t>increase </a:t>
            </a:r>
            <a:r>
              <a:rPr sz="3200" spc="-5" dirty="0">
                <a:latin typeface="Calibri"/>
                <a:cs typeface="Calibri"/>
              </a:rPr>
              <a:t>in the </a:t>
            </a:r>
            <a:r>
              <a:rPr sz="3200" spc="-20" dirty="0">
                <a:latin typeface="Calibri"/>
                <a:cs typeface="Calibri"/>
              </a:rPr>
              <a:t>size </a:t>
            </a:r>
            <a:r>
              <a:rPr sz="3200" spc="-5" dirty="0">
                <a:latin typeface="Calibri"/>
                <a:cs typeface="Calibri"/>
              </a:rPr>
              <a:t>of the </a:t>
            </a:r>
            <a:r>
              <a:rPr sz="3200" spc="-10" dirty="0">
                <a:latin typeface="Calibri"/>
                <a:cs typeface="Calibri"/>
              </a:rPr>
              <a:t>bump </a:t>
            </a:r>
            <a:r>
              <a:rPr sz="3200" spc="-15" dirty="0">
                <a:latin typeface="Calibri"/>
                <a:cs typeface="Calibri"/>
              </a:rPr>
              <a:t>over </a:t>
            </a:r>
            <a:r>
              <a:rPr sz="3200" spc="-5" dirty="0">
                <a:latin typeface="Calibri"/>
                <a:cs typeface="Calibri"/>
              </a:rPr>
              <a:t>a </a:t>
            </a:r>
            <a:r>
              <a:rPr sz="3200" spc="-30" dirty="0">
                <a:latin typeface="Calibri"/>
                <a:cs typeface="Calibri"/>
              </a:rPr>
              <a:t>few </a:t>
            </a:r>
            <a:r>
              <a:rPr sz="3200" spc="-25" dirty="0">
                <a:latin typeface="Calibri"/>
                <a:cs typeface="Calibri"/>
              </a:rPr>
              <a:t>days </a:t>
            </a:r>
            <a:r>
              <a:rPr sz="3200" spc="-5" dirty="0">
                <a:latin typeface="Calibri"/>
                <a:cs typeface="Calibri"/>
              </a:rPr>
              <a:t>as it </a:t>
            </a:r>
            <a:r>
              <a:rPr sz="3200" spc="-10" dirty="0">
                <a:latin typeface="Calibri"/>
                <a:cs typeface="Calibri"/>
              </a:rPr>
              <a:t>fills  </a:t>
            </a:r>
            <a:r>
              <a:rPr sz="3200" dirty="0">
                <a:latin typeface="Calibri"/>
                <a:cs typeface="Calibri"/>
              </a:rPr>
              <a:t>with</a:t>
            </a:r>
            <a:r>
              <a:rPr sz="3200" spc="-10" dirty="0">
                <a:latin typeface="Calibri"/>
                <a:cs typeface="Calibri"/>
              </a:rPr>
              <a:t> pus</a:t>
            </a:r>
            <a:endParaRPr sz="3200" dirty="0">
              <a:latin typeface="Calibri"/>
              <a:cs typeface="Calibri"/>
            </a:endParaRPr>
          </a:p>
          <a:p>
            <a:pPr marL="355600" marR="1063625" indent="-342900">
              <a:spcBef>
                <a:spcPts val="605"/>
              </a:spcBef>
              <a:buFont typeface="Arial"/>
              <a:buChar char="•"/>
              <a:tabLst>
                <a:tab pos="354965" algn="l"/>
                <a:tab pos="355600" algn="l"/>
              </a:tabLst>
            </a:pPr>
            <a:r>
              <a:rPr sz="3200" b="1" spc="-10" dirty="0">
                <a:latin typeface="Calibri"/>
                <a:cs typeface="Calibri"/>
              </a:rPr>
              <a:t>Development </a:t>
            </a:r>
            <a:r>
              <a:rPr sz="3200" b="1" spc="-5" dirty="0">
                <a:latin typeface="Calibri"/>
                <a:cs typeface="Calibri"/>
              </a:rPr>
              <a:t>of a </a:t>
            </a:r>
            <a:r>
              <a:rPr sz="3200" b="1" spc="-15" dirty="0">
                <a:latin typeface="Calibri"/>
                <a:cs typeface="Calibri"/>
              </a:rPr>
              <a:t>yellow-white </a:t>
            </a:r>
            <a:r>
              <a:rPr sz="3200" b="1" spc="-5" dirty="0">
                <a:latin typeface="Calibri"/>
                <a:cs typeface="Calibri"/>
              </a:rPr>
              <a:t>tip </a:t>
            </a:r>
            <a:r>
              <a:rPr sz="3200" b="1" spc="-10" dirty="0">
                <a:latin typeface="Calibri"/>
                <a:cs typeface="Calibri"/>
              </a:rPr>
              <a:t>that eventually  ruptures </a:t>
            </a:r>
            <a:r>
              <a:rPr sz="3200" b="1" dirty="0">
                <a:latin typeface="Calibri"/>
                <a:cs typeface="Calibri"/>
              </a:rPr>
              <a:t>and </a:t>
            </a:r>
            <a:r>
              <a:rPr sz="3200" b="1" spc="-5" dirty="0">
                <a:latin typeface="Calibri"/>
                <a:cs typeface="Calibri"/>
              </a:rPr>
              <a:t>allows the </a:t>
            </a:r>
            <a:r>
              <a:rPr sz="3200" b="1" dirty="0">
                <a:latin typeface="Calibri"/>
                <a:cs typeface="Calibri"/>
              </a:rPr>
              <a:t>pus </a:t>
            </a:r>
            <a:r>
              <a:rPr sz="3200" b="1" spc="-15" dirty="0">
                <a:latin typeface="Calibri"/>
                <a:cs typeface="Calibri"/>
              </a:rPr>
              <a:t>to drain</a:t>
            </a:r>
            <a:r>
              <a:rPr sz="3200" b="1" spc="-35" dirty="0">
                <a:latin typeface="Calibri"/>
                <a:cs typeface="Calibri"/>
              </a:rPr>
              <a:t> </a:t>
            </a:r>
            <a:r>
              <a:rPr sz="3200" b="1" spc="-5" dirty="0">
                <a:latin typeface="Calibri"/>
                <a:cs typeface="Calibri"/>
              </a:rPr>
              <a:t>out.</a:t>
            </a:r>
            <a:endParaRPr sz="3200" dirty="0">
              <a:latin typeface="Calibri"/>
              <a:cs typeface="Calibri"/>
            </a:endParaRPr>
          </a:p>
        </p:txBody>
      </p:sp>
    </p:spTree>
    <p:extLst>
      <p:ext uri="{BB962C8B-B14F-4D97-AF65-F5344CB8AC3E}">
        <p14:creationId xmlns:p14="http://schemas.microsoft.com/office/powerpoint/2010/main" val="88011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400"/>
            <a:ext cx="8915400" cy="1215717"/>
          </a:xfrm>
        </p:spPr>
        <p:txBody>
          <a:bodyPr/>
          <a:lstStyle/>
          <a:p>
            <a:r>
              <a:rPr lang="en-US" b="1" u="sng" dirty="0" smtClean="0"/>
              <a:t>Concepts and Definition </a:t>
            </a:r>
            <a:r>
              <a:rPr lang="en-US" b="1" u="sng" dirty="0" smtClean="0"/>
              <a:t>of terms</a:t>
            </a:r>
            <a:endParaRPr lang="en-US" b="1" u="sng" dirty="0"/>
          </a:p>
        </p:txBody>
      </p:sp>
      <p:sp>
        <p:nvSpPr>
          <p:cNvPr id="3" name="Text Placeholder 2"/>
          <p:cNvSpPr>
            <a:spLocks noGrp="1"/>
          </p:cNvSpPr>
          <p:nvPr>
            <p:ph type="body" idx="1"/>
          </p:nvPr>
        </p:nvSpPr>
        <p:spPr>
          <a:xfrm>
            <a:off x="228600" y="838200"/>
            <a:ext cx="11734800" cy="5519460"/>
          </a:xfrm>
        </p:spPr>
        <p:txBody>
          <a:bodyPr/>
          <a:lstStyle/>
          <a:p>
            <a:pPr marL="457200" indent="-457200" fontAlgn="t">
              <a:buFont typeface="Arial" pitchFamily="34" charset="0"/>
              <a:buChar char="•"/>
            </a:pPr>
            <a:r>
              <a:rPr lang="en-US" sz="3200" b="1" dirty="0"/>
              <a:t>Medicine - </a:t>
            </a:r>
            <a:r>
              <a:rPr lang="en-US" sz="3200" dirty="0"/>
              <a:t>The </a:t>
            </a:r>
            <a:r>
              <a:rPr lang="en-US" sz="3200" dirty="0" smtClean="0"/>
              <a:t>branch </a:t>
            </a:r>
            <a:r>
              <a:rPr lang="en-US" sz="3200" dirty="0"/>
              <a:t>of medical science that </a:t>
            </a:r>
            <a:r>
              <a:rPr lang="en-US" sz="3200" dirty="0" smtClean="0"/>
              <a:t>deals </a:t>
            </a:r>
            <a:r>
              <a:rPr lang="en-US" sz="3200" dirty="0"/>
              <a:t>with nonsurgical </a:t>
            </a:r>
            <a:r>
              <a:rPr lang="en-US" sz="3200" dirty="0" smtClean="0"/>
              <a:t>techniques of treating illnesses</a:t>
            </a:r>
          </a:p>
          <a:p>
            <a:pPr marL="457200" indent="-457200" fontAlgn="t">
              <a:buFont typeface="Arial" pitchFamily="34" charset="0"/>
              <a:buChar char="•"/>
            </a:pPr>
            <a:r>
              <a:rPr lang="en-US" sz="3200" b="1" dirty="0"/>
              <a:t>Surgery - </a:t>
            </a:r>
            <a:r>
              <a:rPr lang="en-US" sz="3200" dirty="0"/>
              <a:t>The branch of medical science that treats disease or injury by operative </a:t>
            </a:r>
            <a:r>
              <a:rPr lang="en-US" sz="3200" dirty="0" smtClean="0"/>
              <a:t>procedures</a:t>
            </a:r>
          </a:p>
          <a:p>
            <a:pPr marL="241300" indent="-229235">
              <a:spcBef>
                <a:spcPts val="755"/>
              </a:spcBef>
              <a:buFont typeface="Arial"/>
              <a:buChar char="•"/>
              <a:tabLst>
                <a:tab pos="241935" algn="l"/>
              </a:tabLst>
            </a:pPr>
            <a:r>
              <a:rPr lang="en-US" sz="3200" b="1" dirty="0"/>
              <a:t>Health</a:t>
            </a:r>
            <a:r>
              <a:rPr lang="en-US" sz="3200" dirty="0"/>
              <a:t>- state </a:t>
            </a:r>
            <a:r>
              <a:rPr lang="en-US" sz="3200" spc="25" dirty="0"/>
              <a:t>of </a:t>
            </a:r>
            <a:r>
              <a:rPr lang="en-US" sz="3200" spc="5" dirty="0"/>
              <a:t>complete </a:t>
            </a:r>
            <a:r>
              <a:rPr lang="en-US" sz="3200" spc="-15" dirty="0"/>
              <a:t>physical,</a:t>
            </a:r>
            <a:r>
              <a:rPr lang="en-US" sz="3200" spc="300" dirty="0"/>
              <a:t> </a:t>
            </a:r>
            <a:r>
              <a:rPr lang="en-US" sz="3200" spc="-5" dirty="0" smtClean="0"/>
              <a:t>mental,</a:t>
            </a:r>
            <a:r>
              <a:rPr lang="en-US" sz="3200" dirty="0" smtClean="0"/>
              <a:t> </a:t>
            </a:r>
            <a:r>
              <a:rPr lang="en-US" sz="3200" spc="5" dirty="0" smtClean="0"/>
              <a:t>and</a:t>
            </a:r>
            <a:r>
              <a:rPr lang="en-US" sz="3200" spc="100" dirty="0" smtClean="0"/>
              <a:t> </a:t>
            </a:r>
            <a:r>
              <a:rPr lang="en-US" sz="3200" spc="5" dirty="0"/>
              <a:t>social</a:t>
            </a:r>
            <a:r>
              <a:rPr lang="en-US" sz="3200" spc="25" dirty="0"/>
              <a:t> </a:t>
            </a:r>
            <a:r>
              <a:rPr lang="en-US" sz="3200" spc="-20" dirty="0"/>
              <a:t>well-being	</a:t>
            </a:r>
            <a:r>
              <a:rPr lang="en-US" sz="3200" spc="5" dirty="0" smtClean="0"/>
              <a:t>and </a:t>
            </a:r>
            <a:r>
              <a:rPr lang="en-US" sz="3200" spc="10" dirty="0" smtClean="0"/>
              <a:t>not </a:t>
            </a:r>
            <a:r>
              <a:rPr lang="en-US" sz="3200" dirty="0"/>
              <a:t>merely </a:t>
            </a:r>
            <a:r>
              <a:rPr lang="en-US" sz="3200" spc="-10" dirty="0"/>
              <a:t>the </a:t>
            </a:r>
            <a:r>
              <a:rPr lang="en-US" sz="3200" spc="-5" dirty="0"/>
              <a:t>absence </a:t>
            </a:r>
            <a:r>
              <a:rPr lang="en-US" sz="3200" spc="25" dirty="0"/>
              <a:t>of </a:t>
            </a:r>
            <a:r>
              <a:rPr lang="en-US" sz="3200" spc="-15" dirty="0"/>
              <a:t>disease</a:t>
            </a:r>
            <a:r>
              <a:rPr lang="en-US" sz="3200" spc="-25" dirty="0" smtClean="0"/>
              <a:t>.</a:t>
            </a:r>
            <a:endParaRPr lang="en-US" sz="3200" dirty="0" smtClean="0"/>
          </a:p>
          <a:p>
            <a:pPr marL="457200" indent="-457200" fontAlgn="t">
              <a:buFont typeface="Arial" pitchFamily="34" charset="0"/>
              <a:buChar char="•"/>
            </a:pPr>
            <a:r>
              <a:rPr lang="en-US" sz="3200" b="1" dirty="0" smtClean="0"/>
              <a:t>Sepsis</a:t>
            </a:r>
            <a:r>
              <a:rPr lang="en-US" sz="3200" dirty="0" smtClean="0"/>
              <a:t> - </a:t>
            </a:r>
            <a:r>
              <a:rPr lang="en-US" sz="3200" dirty="0"/>
              <a:t>presence of pathogens or their toxins</a:t>
            </a:r>
            <a:endParaRPr lang="en-US" sz="3200" dirty="0" smtClean="0"/>
          </a:p>
          <a:p>
            <a:pPr marL="457200" indent="-457200" fontAlgn="t">
              <a:buFont typeface="Arial" pitchFamily="34" charset="0"/>
              <a:buChar char="•"/>
            </a:pPr>
            <a:r>
              <a:rPr lang="en-US" sz="3200" dirty="0" smtClean="0"/>
              <a:t>Surgical asepsis - Condition </a:t>
            </a:r>
            <a:r>
              <a:rPr lang="en-US" sz="3200" dirty="0"/>
              <a:t>of being aseptic (sterile) aseptic treatment and technique</a:t>
            </a:r>
          </a:p>
          <a:p>
            <a:pPr marL="457200" indent="-457200" fontAlgn="t">
              <a:buFont typeface="Arial" pitchFamily="34" charset="0"/>
              <a:buChar char="•"/>
            </a:pPr>
            <a:r>
              <a:rPr lang="en-US" sz="3200" b="1" dirty="0"/>
              <a:t>Aseptic </a:t>
            </a:r>
            <a:r>
              <a:rPr lang="en-US" sz="3200" b="1" dirty="0" smtClean="0"/>
              <a:t>technique </a:t>
            </a:r>
            <a:r>
              <a:rPr lang="en-US" sz="3200" dirty="0" smtClean="0"/>
              <a:t>- All </a:t>
            </a:r>
            <a:r>
              <a:rPr lang="en-US" sz="3200" dirty="0"/>
              <a:t>steps taken to prevent contamination of surgical site by infectious </a:t>
            </a:r>
            <a:r>
              <a:rPr lang="en-US" sz="3200" dirty="0" smtClean="0"/>
              <a:t>agents</a:t>
            </a:r>
          </a:p>
        </p:txBody>
      </p:sp>
    </p:spTree>
    <p:extLst>
      <p:ext uri="{BB962C8B-B14F-4D97-AF65-F5344CB8AC3E}">
        <p14:creationId xmlns:p14="http://schemas.microsoft.com/office/powerpoint/2010/main" val="42396082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787" y="337565"/>
            <a:ext cx="11172613" cy="5922134"/>
          </a:xfrm>
          <a:prstGeom prst="rect">
            <a:avLst/>
          </a:prstGeom>
        </p:spPr>
        <p:txBody>
          <a:bodyPr vert="horz" wrap="square" lIns="0" tIns="12700" rIns="0" bIns="0" rtlCol="0">
            <a:spAutoFit/>
          </a:bodyPr>
          <a:lstStyle/>
          <a:p>
            <a:pPr marL="12700">
              <a:tabLst>
                <a:tab pos="354965" algn="l"/>
                <a:tab pos="355600" algn="l"/>
              </a:tabLst>
            </a:pPr>
            <a:r>
              <a:rPr sz="3200" b="1" dirty="0" smtClean="0">
                <a:latin typeface="Calibri"/>
                <a:cs typeface="Calibri"/>
              </a:rPr>
              <a:t>A </a:t>
            </a:r>
            <a:r>
              <a:rPr sz="3200" b="1" spc="-5" dirty="0">
                <a:latin typeface="Calibri"/>
                <a:cs typeface="Calibri"/>
              </a:rPr>
              <a:t>carbuncle</a:t>
            </a:r>
            <a:r>
              <a:rPr sz="3200" b="1" spc="-15" dirty="0">
                <a:latin typeface="Calibri"/>
                <a:cs typeface="Calibri"/>
              </a:rPr>
              <a:t> </a:t>
            </a:r>
            <a:r>
              <a:rPr sz="3200" b="1" spc="-5" dirty="0">
                <a:latin typeface="Calibri"/>
                <a:cs typeface="Calibri"/>
              </a:rPr>
              <a:t>usually</a:t>
            </a:r>
            <a:r>
              <a:rPr sz="3200" b="1" spc="-5" dirty="0" smtClean="0">
                <a:latin typeface="Calibri"/>
                <a:cs typeface="Calibri"/>
              </a:rPr>
              <a:t>:</a:t>
            </a:r>
            <a:endParaRPr lang="en-US" sz="3200" b="1" spc="-5" dirty="0" smtClean="0">
              <a:latin typeface="Calibri"/>
              <a:cs typeface="Calibri"/>
            </a:endParaRPr>
          </a:p>
          <a:p>
            <a:pPr marL="12700">
              <a:tabLst>
                <a:tab pos="354965" algn="l"/>
                <a:tab pos="355600" algn="l"/>
              </a:tabLst>
            </a:pPr>
            <a:endParaRPr sz="3200" dirty="0">
              <a:latin typeface="Calibri"/>
              <a:cs typeface="Calibri"/>
            </a:endParaRPr>
          </a:p>
          <a:p>
            <a:pPr marL="355600" indent="-342900">
              <a:buFont typeface="Arial"/>
              <a:buChar char="•"/>
              <a:tabLst>
                <a:tab pos="354965" algn="l"/>
                <a:tab pos="355600" algn="l"/>
              </a:tabLst>
            </a:pPr>
            <a:r>
              <a:rPr sz="3200" b="1" spc="-5" dirty="0">
                <a:latin typeface="Calibri"/>
                <a:cs typeface="Calibri"/>
              </a:rPr>
              <a:t>Develops over </a:t>
            </a:r>
            <a:r>
              <a:rPr sz="3200" b="1" spc="-10" dirty="0">
                <a:latin typeface="Calibri"/>
                <a:cs typeface="Calibri"/>
              </a:rPr>
              <a:t>several</a:t>
            </a:r>
            <a:r>
              <a:rPr sz="3200" b="1" spc="-85" dirty="0">
                <a:latin typeface="Calibri"/>
                <a:cs typeface="Calibri"/>
              </a:rPr>
              <a:t> </a:t>
            </a:r>
            <a:r>
              <a:rPr sz="3200" b="1" spc="-15" dirty="0">
                <a:latin typeface="Calibri"/>
                <a:cs typeface="Calibri"/>
              </a:rPr>
              <a:t>days</a:t>
            </a:r>
            <a:endParaRPr sz="3200" dirty="0">
              <a:latin typeface="Calibri"/>
              <a:cs typeface="Calibri"/>
            </a:endParaRPr>
          </a:p>
          <a:p>
            <a:pPr marL="355600" indent="-342900">
              <a:buFont typeface="Arial"/>
              <a:buChar char="•"/>
              <a:tabLst>
                <a:tab pos="354965" algn="l"/>
                <a:tab pos="355600" algn="l"/>
              </a:tabLst>
            </a:pPr>
            <a:r>
              <a:rPr sz="3200" spc="-15" dirty="0">
                <a:latin typeface="Calibri"/>
                <a:cs typeface="Calibri"/>
              </a:rPr>
              <a:t>Have </a:t>
            </a:r>
            <a:r>
              <a:rPr sz="3200" dirty="0">
                <a:latin typeface="Calibri"/>
                <a:cs typeface="Calibri"/>
              </a:rPr>
              <a:t>a </a:t>
            </a:r>
            <a:r>
              <a:rPr sz="3200" spc="-10" dirty="0">
                <a:latin typeface="Calibri"/>
                <a:cs typeface="Calibri"/>
              </a:rPr>
              <a:t>white </a:t>
            </a:r>
            <a:r>
              <a:rPr sz="3200" spc="-5" dirty="0">
                <a:latin typeface="Calibri"/>
                <a:cs typeface="Calibri"/>
              </a:rPr>
              <a:t>or </a:t>
            </a:r>
            <a:r>
              <a:rPr sz="3200" spc="-10" dirty="0">
                <a:latin typeface="Calibri"/>
                <a:cs typeface="Calibri"/>
              </a:rPr>
              <a:t>yellow center (contains</a:t>
            </a:r>
            <a:r>
              <a:rPr sz="3200" spc="135" dirty="0">
                <a:latin typeface="Calibri"/>
                <a:cs typeface="Calibri"/>
              </a:rPr>
              <a:t> </a:t>
            </a:r>
            <a:r>
              <a:rPr sz="3200" spc="-5" dirty="0">
                <a:latin typeface="Calibri"/>
                <a:cs typeface="Calibri"/>
              </a:rPr>
              <a:t>pus)</a:t>
            </a:r>
            <a:endParaRPr sz="3200" dirty="0">
              <a:latin typeface="Calibri"/>
              <a:cs typeface="Calibri"/>
            </a:endParaRPr>
          </a:p>
          <a:p>
            <a:pPr marL="355600" indent="-342900">
              <a:buFont typeface="Arial"/>
              <a:buChar char="•"/>
              <a:tabLst>
                <a:tab pos="354965" algn="l"/>
                <a:tab pos="355600" algn="l"/>
              </a:tabLst>
            </a:pPr>
            <a:r>
              <a:rPr sz="3200" b="1" spc="-15" dirty="0">
                <a:latin typeface="Calibri"/>
                <a:cs typeface="Calibri"/>
              </a:rPr>
              <a:t>Weep, ooze, </a:t>
            </a:r>
            <a:r>
              <a:rPr sz="3200" b="1" dirty="0">
                <a:latin typeface="Calibri"/>
                <a:cs typeface="Calibri"/>
              </a:rPr>
              <a:t>or</a:t>
            </a:r>
            <a:r>
              <a:rPr sz="3200" b="1" spc="-40" dirty="0">
                <a:latin typeface="Calibri"/>
                <a:cs typeface="Calibri"/>
              </a:rPr>
              <a:t> </a:t>
            </a:r>
            <a:r>
              <a:rPr sz="3200" b="1" spc="-10" dirty="0">
                <a:latin typeface="Calibri"/>
                <a:cs typeface="Calibri"/>
              </a:rPr>
              <a:t>crust</a:t>
            </a:r>
            <a:endParaRPr sz="3200" dirty="0">
              <a:latin typeface="Calibri"/>
              <a:cs typeface="Calibri"/>
            </a:endParaRPr>
          </a:p>
          <a:p>
            <a:pPr marL="355600" indent="-342900">
              <a:spcBef>
                <a:spcPts val="5"/>
              </a:spcBef>
              <a:buFont typeface="Arial"/>
              <a:buChar char="•"/>
              <a:tabLst>
                <a:tab pos="354965" algn="l"/>
                <a:tab pos="355600" algn="l"/>
              </a:tabLst>
            </a:pPr>
            <a:r>
              <a:rPr sz="3200" spc="-10" dirty="0">
                <a:latin typeface="Calibri"/>
                <a:cs typeface="Calibri"/>
              </a:rPr>
              <a:t>Spread to </a:t>
            </a:r>
            <a:r>
              <a:rPr sz="3200" spc="-5" dirty="0">
                <a:latin typeface="Calibri"/>
                <a:cs typeface="Calibri"/>
              </a:rPr>
              <a:t>other skin</a:t>
            </a:r>
            <a:r>
              <a:rPr sz="3200" spc="20" dirty="0">
                <a:latin typeface="Calibri"/>
                <a:cs typeface="Calibri"/>
              </a:rPr>
              <a:t> </a:t>
            </a:r>
            <a:r>
              <a:rPr sz="3200" spc="-10" dirty="0" smtClean="0">
                <a:latin typeface="Calibri"/>
                <a:cs typeface="Calibri"/>
              </a:rPr>
              <a:t>areas</a:t>
            </a:r>
            <a:endParaRPr lang="en-US" sz="3200" spc="-10" dirty="0" smtClean="0">
              <a:latin typeface="Calibri"/>
              <a:cs typeface="Calibri"/>
            </a:endParaRPr>
          </a:p>
          <a:p>
            <a:pPr marL="355600" indent="-342900">
              <a:spcBef>
                <a:spcPts val="5"/>
              </a:spcBef>
              <a:buFont typeface="Arial"/>
              <a:buChar char="•"/>
              <a:tabLst>
                <a:tab pos="354965" algn="l"/>
                <a:tab pos="355600" algn="l"/>
              </a:tabLst>
            </a:pPr>
            <a:endParaRPr sz="3200" dirty="0">
              <a:latin typeface="Calibri"/>
              <a:cs typeface="Calibri"/>
            </a:endParaRPr>
          </a:p>
          <a:p>
            <a:pPr marL="12700">
              <a:tabLst>
                <a:tab pos="354965" algn="l"/>
                <a:tab pos="355600" algn="l"/>
              </a:tabLst>
            </a:pPr>
            <a:r>
              <a:rPr sz="3200" b="1" u="sng" spc="-5" dirty="0">
                <a:uFill>
                  <a:solidFill>
                    <a:srgbClr val="000000"/>
                  </a:solidFill>
                </a:uFill>
                <a:latin typeface="Calibri"/>
                <a:cs typeface="Calibri"/>
              </a:rPr>
              <a:t>Sometimes, other symptoms </a:t>
            </a:r>
            <a:r>
              <a:rPr sz="3200" b="1" u="sng" spc="-15" dirty="0">
                <a:uFill>
                  <a:solidFill>
                    <a:srgbClr val="000000"/>
                  </a:solidFill>
                </a:uFill>
                <a:latin typeface="Calibri"/>
                <a:cs typeface="Calibri"/>
              </a:rPr>
              <a:t>may</a:t>
            </a:r>
            <a:r>
              <a:rPr sz="3200" b="1" u="sng" spc="-70" dirty="0">
                <a:uFill>
                  <a:solidFill>
                    <a:srgbClr val="000000"/>
                  </a:solidFill>
                </a:uFill>
                <a:latin typeface="Calibri"/>
                <a:cs typeface="Calibri"/>
              </a:rPr>
              <a:t> </a:t>
            </a:r>
            <a:r>
              <a:rPr sz="3200" b="1" u="sng" spc="-30" dirty="0" smtClean="0">
                <a:uFill>
                  <a:solidFill>
                    <a:srgbClr val="000000"/>
                  </a:solidFill>
                </a:uFill>
                <a:latin typeface="Calibri"/>
                <a:cs typeface="Calibri"/>
              </a:rPr>
              <a:t>occur</a:t>
            </a:r>
            <a:r>
              <a:rPr lang="en-US" sz="3200" b="1" u="sng" spc="-30" dirty="0" smtClean="0">
                <a:uFill>
                  <a:solidFill>
                    <a:srgbClr val="000000"/>
                  </a:solidFill>
                </a:uFill>
                <a:latin typeface="Calibri"/>
                <a:cs typeface="Calibri"/>
              </a:rPr>
              <a:t> </a:t>
            </a:r>
            <a:r>
              <a:rPr sz="3200" u="sng" spc="-5" dirty="0" smtClean="0">
                <a:latin typeface="Calibri"/>
                <a:cs typeface="Calibri"/>
              </a:rPr>
              <a:t>i</a:t>
            </a:r>
            <a:r>
              <a:rPr sz="3200" spc="-5" dirty="0" smtClean="0">
                <a:latin typeface="Calibri"/>
                <a:cs typeface="Calibri"/>
              </a:rPr>
              <a:t>nclud</a:t>
            </a:r>
            <a:r>
              <a:rPr lang="en-US" sz="3200" spc="-5" dirty="0" smtClean="0">
                <a:latin typeface="Calibri"/>
                <a:cs typeface="Calibri"/>
              </a:rPr>
              <a:t>ing</a:t>
            </a:r>
            <a:r>
              <a:rPr sz="3200" spc="-5" dirty="0" smtClean="0">
                <a:latin typeface="Calibri"/>
                <a:cs typeface="Calibri"/>
              </a:rPr>
              <a:t>:</a:t>
            </a:r>
            <a:endParaRPr sz="3200" dirty="0">
              <a:latin typeface="Calibri"/>
              <a:cs typeface="Calibri"/>
            </a:endParaRPr>
          </a:p>
          <a:p>
            <a:pPr marL="355600" indent="-342900">
              <a:buFont typeface="Arial"/>
              <a:buChar char="•"/>
              <a:tabLst>
                <a:tab pos="354965" algn="l"/>
                <a:tab pos="355600" algn="l"/>
              </a:tabLst>
            </a:pPr>
            <a:r>
              <a:rPr sz="3200" spc="-10" dirty="0">
                <a:latin typeface="Calibri"/>
                <a:cs typeface="Calibri"/>
              </a:rPr>
              <a:t>Fatigue</a:t>
            </a:r>
            <a:endParaRPr sz="3200" dirty="0">
              <a:latin typeface="Calibri"/>
              <a:cs typeface="Calibri"/>
            </a:endParaRPr>
          </a:p>
          <a:p>
            <a:pPr marL="355600" indent="-342900">
              <a:buFont typeface="Arial"/>
              <a:buChar char="•"/>
              <a:tabLst>
                <a:tab pos="354965" algn="l"/>
                <a:tab pos="355600" algn="l"/>
              </a:tabLst>
            </a:pPr>
            <a:r>
              <a:rPr sz="3200" spc="-10" dirty="0">
                <a:latin typeface="Calibri"/>
                <a:cs typeface="Calibri"/>
              </a:rPr>
              <a:t>Fever</a:t>
            </a:r>
            <a:endParaRPr sz="3200" dirty="0">
              <a:latin typeface="Calibri"/>
              <a:cs typeface="Calibri"/>
            </a:endParaRPr>
          </a:p>
          <a:p>
            <a:pPr marL="355600" indent="-342900">
              <a:buFont typeface="Arial"/>
              <a:buChar char="•"/>
              <a:tabLst>
                <a:tab pos="354965" algn="l"/>
                <a:tab pos="355600" algn="l"/>
              </a:tabLst>
            </a:pPr>
            <a:r>
              <a:rPr sz="3200" spc="-10" dirty="0">
                <a:latin typeface="Calibri"/>
                <a:cs typeface="Calibri"/>
              </a:rPr>
              <a:t>General </a:t>
            </a:r>
            <a:r>
              <a:rPr sz="3200" spc="-10" dirty="0" smtClean="0">
                <a:latin typeface="Calibri"/>
                <a:cs typeface="Calibri"/>
              </a:rPr>
              <a:t>discomfort</a:t>
            </a:r>
            <a:endParaRPr lang="en-US" sz="3200" spc="-10" dirty="0" smtClean="0">
              <a:latin typeface="Calibri"/>
              <a:cs typeface="Calibri"/>
            </a:endParaRPr>
          </a:p>
          <a:p>
            <a:pPr marL="355600" indent="-342900">
              <a:buFont typeface="Arial"/>
              <a:buChar char="•"/>
              <a:tabLst>
                <a:tab pos="354965" algn="l"/>
                <a:tab pos="355600" algn="l"/>
              </a:tabLst>
            </a:pPr>
            <a:r>
              <a:rPr sz="3200" spc="-5" dirty="0" smtClean="0">
                <a:latin typeface="Calibri"/>
                <a:cs typeface="Calibri"/>
              </a:rPr>
              <a:t>Skin </a:t>
            </a:r>
            <a:r>
              <a:rPr sz="3200" spc="-10" dirty="0">
                <a:latin typeface="Calibri"/>
                <a:cs typeface="Calibri"/>
              </a:rPr>
              <a:t>itching </a:t>
            </a:r>
            <a:r>
              <a:rPr sz="3200" spc="-15" dirty="0">
                <a:latin typeface="Calibri"/>
                <a:cs typeface="Calibri"/>
              </a:rPr>
              <a:t>before </a:t>
            </a:r>
            <a:r>
              <a:rPr sz="3200" dirty="0">
                <a:latin typeface="Calibri"/>
                <a:cs typeface="Calibri"/>
              </a:rPr>
              <a:t>the </a:t>
            </a:r>
            <a:r>
              <a:rPr sz="3200" spc="-5" dirty="0">
                <a:latin typeface="Calibri"/>
                <a:cs typeface="Calibri"/>
              </a:rPr>
              <a:t>carbuncle</a:t>
            </a:r>
            <a:r>
              <a:rPr sz="3200" spc="85" dirty="0">
                <a:latin typeface="Calibri"/>
                <a:cs typeface="Calibri"/>
              </a:rPr>
              <a:t> </a:t>
            </a:r>
            <a:r>
              <a:rPr sz="3200" spc="-5" dirty="0">
                <a:latin typeface="Calibri"/>
                <a:cs typeface="Calibri"/>
              </a:rPr>
              <a:t>develops</a:t>
            </a:r>
            <a:endParaRPr sz="3200" dirty="0">
              <a:latin typeface="Calibri"/>
              <a:cs typeface="Calibri"/>
            </a:endParaRPr>
          </a:p>
        </p:txBody>
      </p:sp>
    </p:spTree>
    <p:extLst>
      <p:ext uri="{BB962C8B-B14F-4D97-AF65-F5344CB8AC3E}">
        <p14:creationId xmlns:p14="http://schemas.microsoft.com/office/powerpoint/2010/main" val="18020909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304800"/>
            <a:ext cx="10720493" cy="3479799"/>
          </a:xfrm>
          <a:prstGeom prst="rect">
            <a:avLst/>
          </a:prstGeom>
        </p:spPr>
        <p:txBody>
          <a:bodyPr vert="horz" wrap="square" lIns="0" tIns="12065" rIns="0" bIns="0" rtlCol="0">
            <a:spAutoFit/>
          </a:bodyPr>
          <a:lstStyle/>
          <a:p>
            <a:pPr marL="12700">
              <a:spcBef>
                <a:spcPts val="95"/>
              </a:spcBef>
              <a:tabLst>
                <a:tab pos="354965" algn="l"/>
                <a:tab pos="355600" algn="l"/>
              </a:tabLst>
            </a:pPr>
            <a:r>
              <a:rPr sz="3200" b="1" u="sng" spc="-15" dirty="0">
                <a:latin typeface="Calibri"/>
                <a:cs typeface="Calibri"/>
              </a:rPr>
              <a:t>Exams </a:t>
            </a:r>
            <a:r>
              <a:rPr sz="3200" b="1" u="sng" spc="-5" dirty="0">
                <a:latin typeface="Calibri"/>
                <a:cs typeface="Calibri"/>
              </a:rPr>
              <a:t>and</a:t>
            </a:r>
            <a:r>
              <a:rPr sz="3200" b="1" u="sng" spc="30" dirty="0">
                <a:latin typeface="Calibri"/>
                <a:cs typeface="Calibri"/>
              </a:rPr>
              <a:t> </a:t>
            </a:r>
            <a:r>
              <a:rPr sz="3200" b="1" u="sng" spc="-45" dirty="0" smtClean="0">
                <a:latin typeface="Calibri"/>
                <a:cs typeface="Calibri"/>
              </a:rPr>
              <a:t>Tests</a:t>
            </a:r>
            <a:endParaRPr lang="en-US" sz="3200" b="1" u="sng" spc="-45" dirty="0" smtClean="0">
              <a:latin typeface="Calibri"/>
              <a:cs typeface="Calibri"/>
            </a:endParaRPr>
          </a:p>
          <a:p>
            <a:pPr marL="12700">
              <a:spcBef>
                <a:spcPts val="95"/>
              </a:spcBef>
              <a:tabLst>
                <a:tab pos="354965" algn="l"/>
                <a:tab pos="355600" algn="l"/>
              </a:tabLst>
            </a:pPr>
            <a:endParaRPr sz="3200" u="sng" dirty="0">
              <a:latin typeface="Calibri"/>
              <a:cs typeface="Calibri"/>
            </a:endParaRPr>
          </a:p>
          <a:p>
            <a:pPr marL="355600" indent="-342900">
              <a:lnSpc>
                <a:spcPts val="2380"/>
              </a:lnSpc>
              <a:buFont typeface="Arial"/>
              <a:buChar char="•"/>
              <a:tabLst>
                <a:tab pos="354965" algn="l"/>
                <a:tab pos="355600" algn="l"/>
              </a:tabLst>
            </a:pPr>
            <a:r>
              <a:rPr sz="3200" spc="-5" dirty="0" smtClean="0">
                <a:latin typeface="Calibri"/>
                <a:cs typeface="Calibri"/>
              </a:rPr>
              <a:t>The </a:t>
            </a:r>
            <a:r>
              <a:rPr sz="3200" spc="-10" dirty="0">
                <a:latin typeface="Calibri"/>
                <a:cs typeface="Calibri"/>
              </a:rPr>
              <a:t>diagnosis</a:t>
            </a:r>
            <a:r>
              <a:rPr sz="3200" spc="85" dirty="0">
                <a:latin typeface="Calibri"/>
                <a:cs typeface="Calibri"/>
              </a:rPr>
              <a:t> </a:t>
            </a:r>
            <a:r>
              <a:rPr lang="en-US" sz="3200" spc="-5" dirty="0" smtClean="0">
                <a:latin typeface="Calibri"/>
                <a:cs typeface="Calibri"/>
              </a:rPr>
              <a:t>may </a:t>
            </a:r>
            <a:r>
              <a:rPr sz="3200" spc="-5" dirty="0" smtClean="0">
                <a:latin typeface="Calibri"/>
                <a:cs typeface="Calibri"/>
              </a:rPr>
              <a:t>base </a:t>
            </a:r>
            <a:r>
              <a:rPr sz="3200" spc="-5" dirty="0">
                <a:latin typeface="Calibri"/>
                <a:cs typeface="Calibri"/>
              </a:rPr>
              <a:t>on </a:t>
            </a:r>
            <a:r>
              <a:rPr lang="en-US" sz="3200" spc="-10" dirty="0" smtClean="0">
                <a:latin typeface="Calibri"/>
                <a:cs typeface="Calibri"/>
              </a:rPr>
              <a:t>clinical examination</a:t>
            </a:r>
            <a:endParaRPr sz="3200" dirty="0">
              <a:latin typeface="Calibri"/>
              <a:cs typeface="Calibri"/>
            </a:endParaRPr>
          </a:p>
          <a:p>
            <a:pPr marL="355600" marR="5080" indent="-342900">
              <a:lnSpc>
                <a:spcPct val="80000"/>
              </a:lnSpc>
              <a:spcBef>
                <a:spcPts val="525"/>
              </a:spcBef>
              <a:buFont typeface="Arial"/>
              <a:buChar char="•"/>
              <a:tabLst>
                <a:tab pos="354965" algn="l"/>
                <a:tab pos="355600" algn="l"/>
              </a:tabLst>
            </a:pPr>
            <a:r>
              <a:rPr sz="3200" spc="-5" dirty="0" smtClean="0">
                <a:latin typeface="Calibri"/>
                <a:cs typeface="Calibri"/>
              </a:rPr>
              <a:t>A </a:t>
            </a:r>
            <a:r>
              <a:rPr sz="3200" spc="-5" dirty="0">
                <a:latin typeface="Calibri"/>
                <a:cs typeface="Calibri"/>
              </a:rPr>
              <a:t>sample </a:t>
            </a:r>
            <a:r>
              <a:rPr sz="3200" dirty="0">
                <a:latin typeface="Calibri"/>
                <a:cs typeface="Calibri"/>
              </a:rPr>
              <a:t>of </a:t>
            </a:r>
            <a:r>
              <a:rPr sz="3200" spc="-5" dirty="0">
                <a:latin typeface="Calibri"/>
                <a:cs typeface="Calibri"/>
              </a:rPr>
              <a:t>the </a:t>
            </a:r>
            <a:r>
              <a:rPr sz="3200" spc="-10" dirty="0">
                <a:latin typeface="Calibri"/>
                <a:cs typeface="Calibri"/>
              </a:rPr>
              <a:t>pus  </a:t>
            </a:r>
            <a:r>
              <a:rPr sz="3200" spc="-15" dirty="0">
                <a:latin typeface="Calibri"/>
                <a:cs typeface="Calibri"/>
              </a:rPr>
              <a:t>may </a:t>
            </a:r>
            <a:r>
              <a:rPr sz="3200" spc="-5" dirty="0">
                <a:latin typeface="Calibri"/>
                <a:cs typeface="Calibri"/>
              </a:rPr>
              <a:t>be </a:t>
            </a:r>
            <a:r>
              <a:rPr sz="3200" spc="-10" dirty="0">
                <a:latin typeface="Calibri"/>
                <a:cs typeface="Calibri"/>
              </a:rPr>
              <a:t>sent </a:t>
            </a:r>
            <a:r>
              <a:rPr sz="3200" spc="-20" dirty="0">
                <a:latin typeface="Calibri"/>
                <a:cs typeface="Calibri"/>
              </a:rPr>
              <a:t>to </a:t>
            </a:r>
            <a:r>
              <a:rPr sz="3200" spc="-5" dirty="0">
                <a:latin typeface="Calibri"/>
                <a:cs typeface="Calibri"/>
              </a:rPr>
              <a:t>a </a:t>
            </a:r>
            <a:r>
              <a:rPr sz="3200" dirty="0">
                <a:latin typeface="Calibri"/>
                <a:cs typeface="Calibri"/>
              </a:rPr>
              <a:t>lab </a:t>
            </a:r>
            <a:r>
              <a:rPr sz="3200" spc="-20" dirty="0">
                <a:latin typeface="Calibri"/>
                <a:cs typeface="Calibri"/>
              </a:rPr>
              <a:t>to </a:t>
            </a:r>
            <a:r>
              <a:rPr sz="3200" spc="-10" dirty="0">
                <a:latin typeface="Calibri"/>
                <a:cs typeface="Calibri"/>
              </a:rPr>
              <a:t>determine </a:t>
            </a:r>
            <a:r>
              <a:rPr sz="3200" spc="-5" dirty="0">
                <a:latin typeface="Calibri"/>
                <a:cs typeface="Calibri"/>
              </a:rPr>
              <a:t>the </a:t>
            </a:r>
            <a:r>
              <a:rPr sz="3200" spc="-10" dirty="0">
                <a:latin typeface="Calibri"/>
                <a:cs typeface="Calibri"/>
              </a:rPr>
              <a:t>bacteria causing </a:t>
            </a:r>
            <a:r>
              <a:rPr sz="3200" spc="-5" dirty="0">
                <a:latin typeface="Calibri"/>
                <a:cs typeface="Calibri"/>
              </a:rPr>
              <a:t>the </a:t>
            </a:r>
            <a:r>
              <a:rPr sz="3200" spc="-15" dirty="0">
                <a:latin typeface="Calibri"/>
                <a:cs typeface="Calibri"/>
              </a:rPr>
              <a:t>infection  </a:t>
            </a:r>
            <a:r>
              <a:rPr sz="3200" spc="-10" dirty="0">
                <a:latin typeface="Calibri"/>
                <a:cs typeface="Calibri"/>
              </a:rPr>
              <a:t>(bacterial </a:t>
            </a:r>
            <a:r>
              <a:rPr sz="3200" spc="-10" dirty="0" smtClean="0">
                <a:latin typeface="Calibri"/>
                <a:cs typeface="Calibri"/>
              </a:rPr>
              <a:t>culture</a:t>
            </a:r>
            <a:r>
              <a:rPr lang="en-US" sz="3200" spc="-10" dirty="0" smtClean="0">
                <a:latin typeface="Calibri"/>
                <a:cs typeface="Calibri"/>
              </a:rPr>
              <a:t> and sensitivity</a:t>
            </a:r>
            <a:r>
              <a:rPr sz="3200" spc="-10" dirty="0" smtClean="0">
                <a:latin typeface="Calibri"/>
                <a:cs typeface="Calibri"/>
              </a:rPr>
              <a:t>). </a:t>
            </a:r>
            <a:endParaRPr lang="en-US" sz="3200" spc="-10" dirty="0" smtClean="0">
              <a:latin typeface="Calibri"/>
              <a:cs typeface="Calibri"/>
            </a:endParaRPr>
          </a:p>
          <a:p>
            <a:pPr marL="355600" marR="5080" indent="-342900">
              <a:lnSpc>
                <a:spcPct val="80000"/>
              </a:lnSpc>
              <a:spcBef>
                <a:spcPts val="525"/>
              </a:spcBef>
              <a:buFont typeface="Arial"/>
              <a:buChar char="•"/>
              <a:tabLst>
                <a:tab pos="354965" algn="l"/>
                <a:tab pos="355600" algn="l"/>
              </a:tabLst>
            </a:pPr>
            <a:r>
              <a:rPr sz="3200" spc="-10" dirty="0" smtClean="0">
                <a:latin typeface="Calibri"/>
                <a:cs typeface="Calibri"/>
              </a:rPr>
              <a:t>The </a:t>
            </a:r>
            <a:r>
              <a:rPr sz="3200" spc="-15" dirty="0">
                <a:latin typeface="Calibri"/>
                <a:cs typeface="Calibri"/>
              </a:rPr>
              <a:t>test </a:t>
            </a:r>
            <a:r>
              <a:rPr sz="3200" spc="-10" dirty="0">
                <a:latin typeface="Calibri"/>
                <a:cs typeface="Calibri"/>
              </a:rPr>
              <a:t>result helps </a:t>
            </a:r>
            <a:r>
              <a:rPr sz="3200" spc="-10" dirty="0" smtClean="0">
                <a:latin typeface="Calibri"/>
                <a:cs typeface="Calibri"/>
              </a:rPr>
              <a:t>determine  </a:t>
            </a:r>
            <a:r>
              <a:rPr sz="3200" spc="-5" dirty="0">
                <a:latin typeface="Calibri"/>
                <a:cs typeface="Calibri"/>
              </a:rPr>
              <a:t>the </a:t>
            </a:r>
            <a:r>
              <a:rPr sz="3200" spc="-15" dirty="0">
                <a:latin typeface="Calibri"/>
                <a:cs typeface="Calibri"/>
              </a:rPr>
              <a:t>appropriate</a:t>
            </a:r>
            <a:r>
              <a:rPr sz="3200" spc="-5" dirty="0">
                <a:latin typeface="Calibri"/>
                <a:cs typeface="Calibri"/>
              </a:rPr>
              <a:t> </a:t>
            </a:r>
            <a:r>
              <a:rPr sz="3200" spc="-15" dirty="0">
                <a:latin typeface="Calibri"/>
                <a:cs typeface="Calibri"/>
              </a:rPr>
              <a:t>treatment</a:t>
            </a:r>
            <a:r>
              <a:rPr sz="3200" spc="-15" dirty="0" smtClean="0">
                <a:latin typeface="Calibri"/>
                <a:cs typeface="Calibri"/>
              </a:rPr>
              <a:t>.</a:t>
            </a:r>
            <a:endParaRPr lang="en-US" sz="3200" spc="-15" dirty="0" smtClean="0">
              <a:latin typeface="Calibri"/>
              <a:cs typeface="Calibri"/>
            </a:endParaRPr>
          </a:p>
          <a:p>
            <a:pPr marL="355600" marR="5080" indent="-342900">
              <a:lnSpc>
                <a:spcPct val="80000"/>
              </a:lnSpc>
              <a:spcBef>
                <a:spcPts val="525"/>
              </a:spcBef>
              <a:buFont typeface="Arial"/>
              <a:buChar char="•"/>
              <a:tabLst>
                <a:tab pos="354965" algn="l"/>
                <a:tab pos="355600" algn="l"/>
              </a:tabLst>
            </a:pPr>
            <a:endParaRPr sz="3200" dirty="0">
              <a:latin typeface="Calibri"/>
              <a:cs typeface="Calibri"/>
            </a:endParaRPr>
          </a:p>
        </p:txBody>
      </p:sp>
    </p:spTree>
    <p:extLst>
      <p:ext uri="{BB962C8B-B14F-4D97-AF65-F5344CB8AC3E}">
        <p14:creationId xmlns:p14="http://schemas.microsoft.com/office/powerpoint/2010/main" val="31268015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11506200" cy="4652010"/>
          </a:xfrm>
        </p:spPr>
        <p:txBody>
          <a:bodyPr>
            <a:noAutofit/>
          </a:bodyPr>
          <a:lstStyle/>
          <a:p>
            <a:pPr marL="12700">
              <a:spcBef>
                <a:spcPts val="5"/>
              </a:spcBef>
              <a:tabLst>
                <a:tab pos="354965" algn="l"/>
                <a:tab pos="355600" algn="l"/>
              </a:tabLst>
            </a:pPr>
            <a:r>
              <a:rPr lang="en-US" sz="3200" b="1" u="sng" spc="-25" dirty="0" smtClean="0">
                <a:uFill>
                  <a:solidFill>
                    <a:srgbClr val="000000"/>
                  </a:solidFill>
                </a:uFill>
                <a:latin typeface="+mn-lt"/>
              </a:rPr>
              <a:t>Management :</a:t>
            </a:r>
          </a:p>
          <a:p>
            <a:pPr marL="469900" indent="-457200">
              <a:spcBef>
                <a:spcPts val="765"/>
              </a:spcBef>
              <a:buFont typeface="Arial" pitchFamily="34" charset="0"/>
              <a:buChar char="•"/>
              <a:tabLst>
                <a:tab pos="355600" algn="l"/>
                <a:tab pos="356235" algn="l"/>
              </a:tabLst>
            </a:pPr>
            <a:r>
              <a:rPr lang="en-US" sz="3200" dirty="0">
                <a:latin typeface="+mn-lt"/>
                <a:cs typeface="Arial"/>
              </a:rPr>
              <a:t>Warm compresses -</a:t>
            </a:r>
          </a:p>
          <a:p>
            <a:pPr marL="469900" marR="776605" indent="-457200">
              <a:spcBef>
                <a:spcPts val="770"/>
              </a:spcBef>
              <a:buFont typeface="Arial" pitchFamily="34" charset="0"/>
              <a:buChar char="•"/>
              <a:tabLst>
                <a:tab pos="355600" algn="l"/>
                <a:tab pos="356235" algn="l"/>
              </a:tabLst>
            </a:pPr>
            <a:r>
              <a:rPr lang="en-US" sz="3200" dirty="0">
                <a:latin typeface="+mn-lt"/>
                <a:cs typeface="Arial"/>
              </a:rPr>
              <a:t>Warn patient not to squeeze or incise the  lesion</a:t>
            </a:r>
          </a:p>
          <a:p>
            <a:pPr marL="469900" indent="-457200">
              <a:spcBef>
                <a:spcPts val="770"/>
              </a:spcBef>
              <a:buFont typeface="Arial" pitchFamily="34" charset="0"/>
              <a:buChar char="•"/>
              <a:tabLst>
                <a:tab pos="355600" algn="l"/>
                <a:tab pos="356235" algn="l"/>
              </a:tabLst>
            </a:pPr>
            <a:r>
              <a:rPr lang="en-US" sz="3200" dirty="0" smtClean="0">
                <a:latin typeface="+mn-lt"/>
                <a:cs typeface="Arial"/>
              </a:rPr>
              <a:t>Systemic </a:t>
            </a:r>
            <a:r>
              <a:rPr lang="en-US" sz="3200" dirty="0">
                <a:latin typeface="+mn-lt"/>
                <a:cs typeface="Arial"/>
              </a:rPr>
              <a:t>antibiotics (</a:t>
            </a:r>
            <a:r>
              <a:rPr lang="en-US" sz="3200" dirty="0" err="1">
                <a:latin typeface="+mn-lt"/>
                <a:cs typeface="Arial"/>
              </a:rPr>
              <a:t>cloxacillin</a:t>
            </a:r>
            <a:r>
              <a:rPr lang="en-US" sz="3200" dirty="0">
                <a:latin typeface="+mn-lt"/>
                <a:cs typeface="Arial"/>
              </a:rPr>
              <a:t>, erythromycin)</a:t>
            </a:r>
          </a:p>
          <a:p>
            <a:pPr marL="469900" indent="-457200">
              <a:spcBef>
                <a:spcPts val="770"/>
              </a:spcBef>
              <a:buFont typeface="Arial" pitchFamily="34" charset="0"/>
              <a:buChar char="•"/>
              <a:tabLst>
                <a:tab pos="355600" algn="l"/>
                <a:tab pos="356235" algn="l"/>
              </a:tabLst>
            </a:pPr>
            <a:r>
              <a:rPr lang="en-US" sz="3200" dirty="0" smtClean="0">
                <a:latin typeface="+mn-lt"/>
                <a:cs typeface="Arial"/>
              </a:rPr>
              <a:t>Bed Rest </a:t>
            </a:r>
            <a:r>
              <a:rPr lang="en-US" sz="3200" dirty="0">
                <a:latin typeface="+mn-lt"/>
                <a:cs typeface="Arial"/>
              </a:rPr>
              <a:t>especially for genital area furuncles.</a:t>
            </a:r>
          </a:p>
          <a:p>
            <a:pPr marL="469900" indent="-457200">
              <a:spcBef>
                <a:spcPts val="770"/>
              </a:spcBef>
              <a:buFont typeface="Arial" pitchFamily="34" charset="0"/>
              <a:buChar char="•"/>
              <a:tabLst>
                <a:tab pos="355600" algn="l"/>
                <a:tab pos="356235" algn="l"/>
              </a:tabLst>
            </a:pPr>
            <a:r>
              <a:rPr lang="en-US" sz="3200" dirty="0">
                <a:latin typeface="+mn-lt"/>
                <a:cs typeface="Arial"/>
              </a:rPr>
              <a:t>For severe pain: </a:t>
            </a:r>
            <a:r>
              <a:rPr lang="en-US" sz="3200" b="1" i="1" dirty="0">
                <a:latin typeface="+mn-lt"/>
                <a:cs typeface="Arial"/>
              </a:rPr>
              <a:t>codeine, </a:t>
            </a:r>
            <a:r>
              <a:rPr lang="en-US" sz="3200" b="1" i="1" dirty="0" smtClean="0">
                <a:latin typeface="+mn-lt"/>
                <a:cs typeface="Arial"/>
              </a:rPr>
              <a:t>morphine</a:t>
            </a:r>
            <a:endParaRPr lang="en-US" sz="3200" dirty="0">
              <a:latin typeface="+mn-lt"/>
            </a:endParaRPr>
          </a:p>
          <a:p>
            <a:pPr marL="355600" marR="441959" indent="-342900">
              <a:spcBef>
                <a:spcPts val="509"/>
              </a:spcBef>
              <a:buFont typeface="Arial"/>
              <a:buChar char="•"/>
              <a:tabLst>
                <a:tab pos="354965" algn="l"/>
                <a:tab pos="355600" algn="l"/>
              </a:tabLst>
            </a:pPr>
            <a:r>
              <a:rPr lang="en-US" sz="3200" b="1" spc="-10" dirty="0">
                <a:latin typeface="+mn-lt"/>
              </a:rPr>
              <a:t>Antibiotics. </a:t>
            </a:r>
            <a:r>
              <a:rPr lang="en-US" sz="3200" spc="-10" dirty="0">
                <a:latin typeface="+mn-lt"/>
              </a:rPr>
              <a:t>Sometimes your </a:t>
            </a:r>
            <a:r>
              <a:rPr lang="en-US" sz="3200" spc="-15" dirty="0">
                <a:latin typeface="+mn-lt"/>
              </a:rPr>
              <a:t>doctor </a:t>
            </a:r>
            <a:r>
              <a:rPr lang="en-US" sz="3200" spc="-20" dirty="0">
                <a:latin typeface="+mn-lt"/>
              </a:rPr>
              <a:t>may </a:t>
            </a:r>
            <a:r>
              <a:rPr lang="en-US" sz="3200" spc="-5" dirty="0">
                <a:latin typeface="+mn-lt"/>
              </a:rPr>
              <a:t>prescribe </a:t>
            </a:r>
            <a:r>
              <a:rPr lang="en-US" sz="3200" spc="-10" dirty="0">
                <a:latin typeface="+mn-lt"/>
              </a:rPr>
              <a:t>antibiotics </a:t>
            </a:r>
            <a:r>
              <a:rPr lang="en-US" sz="3200" spc="-20" dirty="0">
                <a:latin typeface="+mn-lt"/>
              </a:rPr>
              <a:t>to  </a:t>
            </a:r>
            <a:r>
              <a:rPr lang="en-US" sz="3200" spc="-10" dirty="0">
                <a:latin typeface="+mn-lt"/>
              </a:rPr>
              <a:t>help </a:t>
            </a:r>
            <a:r>
              <a:rPr lang="en-US" sz="3200" spc="-5" dirty="0">
                <a:latin typeface="+mn-lt"/>
              </a:rPr>
              <a:t>heal </a:t>
            </a:r>
            <a:r>
              <a:rPr lang="en-US" sz="3200" spc="-15" dirty="0">
                <a:latin typeface="+mn-lt"/>
              </a:rPr>
              <a:t>severe </a:t>
            </a:r>
            <a:r>
              <a:rPr lang="en-US" sz="3200" dirty="0">
                <a:latin typeface="+mn-lt"/>
              </a:rPr>
              <a:t>or </a:t>
            </a:r>
            <a:r>
              <a:rPr lang="en-US" sz="3200" spc="-10" dirty="0">
                <a:latin typeface="+mn-lt"/>
              </a:rPr>
              <a:t>recurrent</a:t>
            </a:r>
            <a:r>
              <a:rPr lang="en-US" sz="3200" spc="30" dirty="0">
                <a:latin typeface="+mn-lt"/>
              </a:rPr>
              <a:t> </a:t>
            </a:r>
            <a:r>
              <a:rPr lang="en-US" sz="3200" spc="-15" dirty="0">
                <a:latin typeface="+mn-lt"/>
              </a:rPr>
              <a:t>infections.</a:t>
            </a:r>
            <a:endParaRPr lang="en-US" sz="3200" dirty="0">
              <a:latin typeface="+mn-lt"/>
            </a:endParaRPr>
          </a:p>
          <a:p>
            <a:pPr marL="355600" indent="-342900">
              <a:spcBef>
                <a:spcPts val="20"/>
              </a:spcBef>
              <a:buFont typeface="Arial"/>
              <a:buChar char="•"/>
              <a:tabLst>
                <a:tab pos="354965" algn="l"/>
                <a:tab pos="355600" algn="l"/>
              </a:tabLst>
            </a:pPr>
            <a:r>
              <a:rPr lang="en-US" sz="3200" u="heavy" spc="-15" dirty="0">
                <a:uFill>
                  <a:solidFill>
                    <a:srgbClr val="000000"/>
                  </a:solidFill>
                </a:uFill>
                <a:latin typeface="+mn-lt"/>
              </a:rPr>
              <a:t>For </a:t>
            </a:r>
            <a:r>
              <a:rPr lang="en-US" sz="3200" u="heavy" spc="-10" dirty="0">
                <a:uFill>
                  <a:solidFill>
                    <a:srgbClr val="000000"/>
                  </a:solidFill>
                </a:uFill>
                <a:latin typeface="+mn-lt"/>
              </a:rPr>
              <a:t>larger </a:t>
            </a:r>
            <a:r>
              <a:rPr lang="en-US" sz="3200" u="heavy" spc="-5" dirty="0">
                <a:uFill>
                  <a:solidFill>
                    <a:srgbClr val="000000"/>
                  </a:solidFill>
                </a:uFill>
                <a:latin typeface="+mn-lt"/>
              </a:rPr>
              <a:t>boils and </a:t>
            </a:r>
            <a:r>
              <a:rPr lang="en-US" sz="3200" u="heavy" spc="-10" dirty="0">
                <a:uFill>
                  <a:solidFill>
                    <a:srgbClr val="000000"/>
                  </a:solidFill>
                </a:uFill>
                <a:latin typeface="+mn-lt"/>
              </a:rPr>
              <a:t>carbuncles, </a:t>
            </a:r>
            <a:r>
              <a:rPr lang="en-US" sz="3200" u="heavy" spc="-15" dirty="0">
                <a:uFill>
                  <a:solidFill>
                    <a:srgbClr val="000000"/>
                  </a:solidFill>
                </a:uFill>
                <a:latin typeface="+mn-lt"/>
              </a:rPr>
              <a:t>treatment may</a:t>
            </a:r>
            <a:r>
              <a:rPr lang="en-US" sz="3200" u="heavy" spc="85" dirty="0">
                <a:uFill>
                  <a:solidFill>
                    <a:srgbClr val="000000"/>
                  </a:solidFill>
                </a:uFill>
                <a:latin typeface="+mn-lt"/>
              </a:rPr>
              <a:t> </a:t>
            </a:r>
            <a:r>
              <a:rPr lang="en-US" sz="3200" u="heavy" spc="-5" dirty="0">
                <a:uFill>
                  <a:solidFill>
                    <a:srgbClr val="000000"/>
                  </a:solidFill>
                </a:uFill>
                <a:latin typeface="+mn-lt"/>
              </a:rPr>
              <a:t>include:</a:t>
            </a:r>
            <a:endParaRPr lang="en-US" sz="3200" dirty="0">
              <a:latin typeface="+mn-lt"/>
            </a:endParaRPr>
          </a:p>
          <a:p>
            <a:pPr marL="355600" marR="161290" indent="-342900">
              <a:spcBef>
                <a:spcPts val="530"/>
              </a:spcBef>
              <a:buFont typeface="Arial"/>
              <a:buChar char="•"/>
              <a:tabLst>
                <a:tab pos="354965" algn="l"/>
                <a:tab pos="355600" algn="l"/>
              </a:tabLst>
            </a:pPr>
            <a:r>
              <a:rPr lang="en-US" sz="3200" b="1" spc="-5" dirty="0">
                <a:latin typeface="+mn-lt"/>
              </a:rPr>
              <a:t>Incision and </a:t>
            </a:r>
            <a:r>
              <a:rPr lang="en-US" sz="3200" b="1" spc="-15" dirty="0">
                <a:latin typeface="+mn-lt"/>
              </a:rPr>
              <a:t>drainage. </a:t>
            </a:r>
            <a:r>
              <a:rPr lang="en-US" sz="3200" b="1" spc="-15" dirty="0" smtClean="0">
                <a:latin typeface="+mn-lt"/>
              </a:rPr>
              <a:t>(</a:t>
            </a:r>
            <a:r>
              <a:rPr lang="en-US" sz="3200" dirty="0">
                <a:latin typeface="+mn-lt"/>
                <a:cs typeface="Arial"/>
              </a:rPr>
              <a:t>when it is </a:t>
            </a:r>
            <a:r>
              <a:rPr lang="en-US" sz="3200" dirty="0" smtClean="0">
                <a:latin typeface="+mn-lt"/>
                <a:cs typeface="Arial"/>
              </a:rPr>
              <a:t>fluctuant</a:t>
            </a:r>
            <a:r>
              <a:rPr lang="en-US" sz="3200" b="1" spc="-15" dirty="0" smtClean="0">
                <a:latin typeface="+mn-lt"/>
              </a:rPr>
              <a:t>). </a:t>
            </a:r>
            <a:r>
              <a:rPr lang="en-US" sz="3200" b="1" spc="-10" dirty="0" smtClean="0">
                <a:latin typeface="+mn-lt"/>
              </a:rPr>
              <a:t>Deep </a:t>
            </a:r>
            <a:r>
              <a:rPr lang="en-US" sz="3200" b="1" spc="-15" dirty="0">
                <a:latin typeface="+mn-lt"/>
              </a:rPr>
              <a:t>infections </a:t>
            </a:r>
            <a:r>
              <a:rPr lang="en-US" sz="3200" spc="-10" dirty="0">
                <a:latin typeface="+mn-lt"/>
              </a:rPr>
              <a:t>that can't be  completely drained </a:t>
            </a:r>
            <a:r>
              <a:rPr lang="en-US" sz="3200" spc="-15" dirty="0">
                <a:latin typeface="+mn-lt"/>
              </a:rPr>
              <a:t>may </a:t>
            </a:r>
            <a:r>
              <a:rPr lang="en-US" sz="3200" spc="-5" dirty="0">
                <a:latin typeface="+mn-lt"/>
              </a:rPr>
              <a:t>be </a:t>
            </a:r>
            <a:r>
              <a:rPr lang="en-US" sz="3200" spc="-20" dirty="0">
                <a:latin typeface="+mn-lt"/>
              </a:rPr>
              <a:t>packed </a:t>
            </a:r>
            <a:r>
              <a:rPr lang="en-US" sz="3200" spc="-5" dirty="0">
                <a:latin typeface="+mn-lt"/>
              </a:rPr>
              <a:t>with </a:t>
            </a:r>
            <a:r>
              <a:rPr lang="en-US" sz="3200" spc="-10" dirty="0">
                <a:latin typeface="+mn-lt"/>
              </a:rPr>
              <a:t>sterile </a:t>
            </a:r>
            <a:r>
              <a:rPr lang="en-US" sz="3200" spc="-20" dirty="0">
                <a:latin typeface="+mn-lt"/>
              </a:rPr>
              <a:t>gauze to </a:t>
            </a:r>
            <a:r>
              <a:rPr lang="en-US" sz="3200" spc="-10" dirty="0">
                <a:latin typeface="+mn-lt"/>
              </a:rPr>
              <a:t>help </a:t>
            </a:r>
            <a:r>
              <a:rPr lang="en-US" sz="3200" spc="-5" dirty="0">
                <a:latin typeface="+mn-lt"/>
              </a:rPr>
              <a:t>soak  up and </a:t>
            </a:r>
            <a:r>
              <a:rPr lang="en-US" sz="3200" spc="-15" dirty="0">
                <a:latin typeface="+mn-lt"/>
              </a:rPr>
              <a:t>remove </a:t>
            </a:r>
            <a:r>
              <a:rPr lang="en-US" sz="3200" spc="-5" dirty="0">
                <a:latin typeface="+mn-lt"/>
              </a:rPr>
              <a:t>additional pus.</a:t>
            </a:r>
            <a:endParaRPr lang="en-US" sz="3200" dirty="0">
              <a:latin typeface="+mn-lt"/>
            </a:endParaRPr>
          </a:p>
          <a:p>
            <a:endParaRPr lang="en-US" sz="3200" dirty="0">
              <a:latin typeface="+mn-lt"/>
            </a:endParaRPr>
          </a:p>
        </p:txBody>
      </p:sp>
    </p:spTree>
    <p:extLst>
      <p:ext uri="{BB962C8B-B14F-4D97-AF65-F5344CB8AC3E}">
        <p14:creationId xmlns:p14="http://schemas.microsoft.com/office/powerpoint/2010/main" val="415869275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457200"/>
            <a:ext cx="10635827" cy="5167440"/>
          </a:xfrm>
          <a:prstGeom prst="rect">
            <a:avLst/>
          </a:prstGeom>
        </p:spPr>
        <p:txBody>
          <a:bodyPr vert="horz" wrap="square" lIns="0" tIns="12065" rIns="0" bIns="0" rtlCol="0">
            <a:spAutoFit/>
          </a:bodyPr>
          <a:lstStyle/>
          <a:p>
            <a:pPr marL="12700">
              <a:spcBef>
                <a:spcPts val="95"/>
              </a:spcBef>
              <a:tabLst>
                <a:tab pos="354965" algn="l"/>
                <a:tab pos="355600" algn="l"/>
              </a:tabLst>
            </a:pPr>
            <a:r>
              <a:rPr sz="3200" b="1" u="sng" spc="-10" dirty="0">
                <a:uFill>
                  <a:solidFill>
                    <a:srgbClr val="000000"/>
                  </a:solidFill>
                </a:uFill>
                <a:latin typeface="Calibri"/>
                <a:cs typeface="Calibri"/>
              </a:rPr>
              <a:t>Lifestyle </a:t>
            </a:r>
            <a:r>
              <a:rPr sz="3200" b="1" u="sng" dirty="0">
                <a:uFill>
                  <a:solidFill>
                    <a:srgbClr val="000000"/>
                  </a:solidFill>
                </a:uFill>
                <a:latin typeface="Calibri"/>
                <a:cs typeface="Calibri"/>
              </a:rPr>
              <a:t>and </a:t>
            </a:r>
            <a:r>
              <a:rPr sz="3200" b="1" u="sng" spc="-5" dirty="0">
                <a:uFill>
                  <a:solidFill>
                    <a:srgbClr val="000000"/>
                  </a:solidFill>
                </a:uFill>
                <a:latin typeface="Calibri"/>
                <a:cs typeface="Calibri"/>
              </a:rPr>
              <a:t>home</a:t>
            </a:r>
            <a:r>
              <a:rPr sz="3200" b="1" u="sng" spc="25" dirty="0">
                <a:uFill>
                  <a:solidFill>
                    <a:srgbClr val="000000"/>
                  </a:solidFill>
                </a:uFill>
                <a:latin typeface="Calibri"/>
                <a:cs typeface="Calibri"/>
              </a:rPr>
              <a:t> </a:t>
            </a:r>
            <a:r>
              <a:rPr sz="3200" b="1" u="sng" spc="-10" dirty="0">
                <a:uFill>
                  <a:solidFill>
                    <a:srgbClr val="000000"/>
                  </a:solidFill>
                </a:uFill>
                <a:latin typeface="Calibri"/>
                <a:cs typeface="Calibri"/>
              </a:rPr>
              <a:t>remedies</a:t>
            </a:r>
            <a:endParaRPr sz="3200" u="sng" dirty="0">
              <a:latin typeface="Calibri"/>
              <a:cs typeface="Calibri"/>
            </a:endParaRPr>
          </a:p>
          <a:p>
            <a:pPr marL="12700" marR="5080">
              <a:spcBef>
                <a:spcPts val="580"/>
              </a:spcBef>
              <a:tabLst>
                <a:tab pos="354965" algn="l"/>
                <a:tab pos="355600" algn="l"/>
              </a:tabLst>
            </a:pPr>
            <a:r>
              <a:rPr sz="3200" spc="-15" dirty="0">
                <a:latin typeface="Calibri"/>
                <a:cs typeface="Calibri"/>
              </a:rPr>
              <a:t>For </a:t>
            </a:r>
            <a:r>
              <a:rPr sz="3200" spc="-5" dirty="0">
                <a:latin typeface="Calibri"/>
                <a:cs typeface="Calibri"/>
              </a:rPr>
              <a:t>small boils, these </a:t>
            </a:r>
            <a:r>
              <a:rPr sz="3200" spc="-10" dirty="0">
                <a:latin typeface="Calibri"/>
                <a:cs typeface="Calibri"/>
              </a:rPr>
              <a:t>measures </a:t>
            </a:r>
            <a:r>
              <a:rPr sz="3200" spc="-20" dirty="0">
                <a:latin typeface="Calibri"/>
                <a:cs typeface="Calibri"/>
              </a:rPr>
              <a:t>may </a:t>
            </a:r>
            <a:r>
              <a:rPr sz="3200" spc="-5" dirty="0">
                <a:latin typeface="Calibri"/>
                <a:cs typeface="Calibri"/>
              </a:rPr>
              <a:t>help the </a:t>
            </a:r>
            <a:r>
              <a:rPr sz="3200" spc="-10" dirty="0">
                <a:latin typeface="Calibri"/>
                <a:cs typeface="Calibri"/>
              </a:rPr>
              <a:t>infection </a:t>
            </a:r>
            <a:r>
              <a:rPr sz="3200" spc="-5" dirty="0">
                <a:latin typeface="Calibri"/>
                <a:cs typeface="Calibri"/>
              </a:rPr>
              <a:t>heal  </a:t>
            </a:r>
            <a:r>
              <a:rPr sz="3200" spc="-10" dirty="0">
                <a:latin typeface="Calibri"/>
                <a:cs typeface="Calibri"/>
              </a:rPr>
              <a:t>more </a:t>
            </a:r>
            <a:r>
              <a:rPr sz="3200" spc="-5" dirty="0">
                <a:latin typeface="Calibri"/>
                <a:cs typeface="Calibri"/>
              </a:rPr>
              <a:t>quickly and </a:t>
            </a:r>
            <a:r>
              <a:rPr sz="3200" spc="-15" dirty="0">
                <a:latin typeface="Calibri"/>
                <a:cs typeface="Calibri"/>
              </a:rPr>
              <a:t>prevent </a:t>
            </a:r>
            <a:r>
              <a:rPr sz="3200" spc="-5" dirty="0">
                <a:latin typeface="Calibri"/>
                <a:cs typeface="Calibri"/>
              </a:rPr>
              <a:t>it </a:t>
            </a:r>
            <a:r>
              <a:rPr sz="3200" spc="-15" dirty="0">
                <a:latin typeface="Calibri"/>
                <a:cs typeface="Calibri"/>
              </a:rPr>
              <a:t>from</a:t>
            </a:r>
            <a:r>
              <a:rPr sz="3200" spc="55" dirty="0">
                <a:latin typeface="Calibri"/>
                <a:cs typeface="Calibri"/>
              </a:rPr>
              <a:t> </a:t>
            </a:r>
            <a:r>
              <a:rPr sz="3200" spc="-10" dirty="0">
                <a:latin typeface="Calibri"/>
                <a:cs typeface="Calibri"/>
              </a:rPr>
              <a:t>spreading:</a:t>
            </a:r>
            <a:endParaRPr sz="3200" dirty="0">
              <a:latin typeface="Calibri"/>
              <a:cs typeface="Calibri"/>
            </a:endParaRPr>
          </a:p>
          <a:p>
            <a:pPr marL="355600" marR="231775" indent="-342900">
              <a:spcBef>
                <a:spcPts val="620"/>
              </a:spcBef>
              <a:buFont typeface="Arial"/>
              <a:buChar char="•"/>
              <a:tabLst>
                <a:tab pos="354965" algn="l"/>
                <a:tab pos="355600" algn="l"/>
              </a:tabLst>
            </a:pPr>
            <a:r>
              <a:rPr sz="3200" b="1" spc="-30" dirty="0">
                <a:latin typeface="Calibri"/>
                <a:cs typeface="Calibri"/>
              </a:rPr>
              <a:t>Warm </a:t>
            </a:r>
            <a:r>
              <a:rPr sz="3200" b="1" spc="-10" dirty="0">
                <a:latin typeface="Calibri"/>
                <a:cs typeface="Calibri"/>
              </a:rPr>
              <a:t>compresses. </a:t>
            </a:r>
            <a:r>
              <a:rPr sz="3200" spc="-10" dirty="0">
                <a:latin typeface="Calibri"/>
                <a:cs typeface="Calibri"/>
              </a:rPr>
              <a:t>Apply </a:t>
            </a:r>
            <a:r>
              <a:rPr sz="3200" spc="-5" dirty="0">
                <a:latin typeface="Calibri"/>
                <a:cs typeface="Calibri"/>
              </a:rPr>
              <a:t>a </a:t>
            </a:r>
            <a:r>
              <a:rPr sz="3200" spc="-10" dirty="0">
                <a:latin typeface="Calibri"/>
                <a:cs typeface="Calibri"/>
              </a:rPr>
              <a:t>warm </a:t>
            </a:r>
            <a:r>
              <a:rPr sz="3200" spc="-5" dirty="0">
                <a:latin typeface="Calibri"/>
                <a:cs typeface="Calibri"/>
              </a:rPr>
              <a:t>washcloth or </a:t>
            </a:r>
            <a:r>
              <a:rPr sz="3200" spc="-15" dirty="0">
                <a:latin typeface="Calibri"/>
                <a:cs typeface="Calibri"/>
              </a:rPr>
              <a:t>compress  to </a:t>
            </a:r>
            <a:r>
              <a:rPr sz="3200" spc="-5" dirty="0">
                <a:latin typeface="Calibri"/>
                <a:cs typeface="Calibri"/>
              </a:rPr>
              <a:t>the </a:t>
            </a:r>
            <a:r>
              <a:rPr sz="3200" spc="-20" dirty="0">
                <a:latin typeface="Calibri"/>
                <a:cs typeface="Calibri"/>
              </a:rPr>
              <a:t>affected </a:t>
            </a:r>
            <a:r>
              <a:rPr sz="3200" spc="-10" dirty="0">
                <a:latin typeface="Calibri"/>
                <a:cs typeface="Calibri"/>
              </a:rPr>
              <a:t>area </a:t>
            </a:r>
            <a:r>
              <a:rPr sz="3200" spc="-15" dirty="0">
                <a:latin typeface="Calibri"/>
                <a:cs typeface="Calibri"/>
              </a:rPr>
              <a:t>several </a:t>
            </a:r>
            <a:r>
              <a:rPr sz="3200" dirty="0">
                <a:latin typeface="Calibri"/>
                <a:cs typeface="Calibri"/>
              </a:rPr>
              <a:t>times </a:t>
            </a:r>
            <a:r>
              <a:rPr sz="3200" spc="-5" dirty="0">
                <a:latin typeface="Calibri"/>
                <a:cs typeface="Calibri"/>
              </a:rPr>
              <a:t>a </a:t>
            </a:r>
            <a:r>
              <a:rPr sz="3200" spc="-60" dirty="0">
                <a:latin typeface="Calibri"/>
                <a:cs typeface="Calibri"/>
              </a:rPr>
              <a:t>day, </a:t>
            </a:r>
            <a:r>
              <a:rPr sz="3200" spc="-25" dirty="0">
                <a:latin typeface="Calibri"/>
                <a:cs typeface="Calibri"/>
              </a:rPr>
              <a:t>for </a:t>
            </a:r>
            <a:r>
              <a:rPr sz="3200" spc="-5" dirty="0">
                <a:latin typeface="Calibri"/>
                <a:cs typeface="Calibri"/>
              </a:rPr>
              <a:t>about 10  minutes </a:t>
            </a:r>
            <a:r>
              <a:rPr sz="3200" dirty="0">
                <a:latin typeface="Calibri"/>
                <a:cs typeface="Calibri"/>
              </a:rPr>
              <a:t>each time. </a:t>
            </a:r>
            <a:r>
              <a:rPr sz="3200" spc="-5" dirty="0">
                <a:latin typeface="Calibri"/>
                <a:cs typeface="Calibri"/>
              </a:rPr>
              <a:t>This helps the boil </a:t>
            </a:r>
            <a:r>
              <a:rPr sz="3200" spc="-10" dirty="0">
                <a:latin typeface="Calibri"/>
                <a:cs typeface="Calibri"/>
              </a:rPr>
              <a:t>rupture </a:t>
            </a:r>
            <a:r>
              <a:rPr sz="3200" spc="-5" dirty="0">
                <a:latin typeface="Calibri"/>
                <a:cs typeface="Calibri"/>
              </a:rPr>
              <a:t>and </a:t>
            </a:r>
            <a:r>
              <a:rPr sz="3200" spc="-15" dirty="0">
                <a:latin typeface="Calibri"/>
                <a:cs typeface="Calibri"/>
              </a:rPr>
              <a:t>drain  </a:t>
            </a:r>
            <a:r>
              <a:rPr sz="3200" spc="-10" dirty="0">
                <a:latin typeface="Calibri"/>
                <a:cs typeface="Calibri"/>
              </a:rPr>
              <a:t>more</a:t>
            </a:r>
            <a:r>
              <a:rPr sz="3200" spc="-5" dirty="0">
                <a:latin typeface="Calibri"/>
                <a:cs typeface="Calibri"/>
              </a:rPr>
              <a:t> </a:t>
            </a:r>
            <a:r>
              <a:rPr sz="3200" spc="-25" dirty="0">
                <a:latin typeface="Calibri"/>
                <a:cs typeface="Calibri"/>
              </a:rPr>
              <a:t>quickly.</a:t>
            </a:r>
            <a:endParaRPr sz="3200" dirty="0">
              <a:latin typeface="Calibri"/>
              <a:cs typeface="Calibri"/>
            </a:endParaRPr>
          </a:p>
          <a:p>
            <a:pPr marL="355600" marR="50165" indent="-342900">
              <a:spcBef>
                <a:spcPts val="620"/>
              </a:spcBef>
              <a:buFont typeface="Arial"/>
              <a:buChar char="•"/>
              <a:tabLst>
                <a:tab pos="354965" algn="l"/>
                <a:tab pos="355600" algn="l"/>
              </a:tabLst>
            </a:pPr>
            <a:r>
              <a:rPr sz="3200" b="1" spc="-15" dirty="0" smtClean="0">
                <a:latin typeface="Calibri"/>
                <a:cs typeface="Calibri"/>
              </a:rPr>
              <a:t>Prevent </a:t>
            </a:r>
            <a:r>
              <a:rPr sz="3200" b="1" spc="-10" dirty="0">
                <a:latin typeface="Calibri"/>
                <a:cs typeface="Calibri"/>
              </a:rPr>
              <a:t>contamination. </a:t>
            </a:r>
            <a:r>
              <a:rPr sz="3200" spc="-25" dirty="0">
                <a:latin typeface="Calibri"/>
                <a:cs typeface="Calibri"/>
              </a:rPr>
              <a:t>Wash </a:t>
            </a:r>
            <a:r>
              <a:rPr sz="3200" spc="-15" dirty="0">
                <a:latin typeface="Calibri"/>
                <a:cs typeface="Calibri"/>
              </a:rPr>
              <a:t>your </a:t>
            </a:r>
            <a:r>
              <a:rPr sz="3200" spc="-5" dirty="0">
                <a:latin typeface="Calibri"/>
                <a:cs typeface="Calibri"/>
              </a:rPr>
              <a:t>hands </a:t>
            </a:r>
            <a:r>
              <a:rPr sz="3200" spc="-10" dirty="0">
                <a:latin typeface="Calibri"/>
                <a:cs typeface="Calibri"/>
              </a:rPr>
              <a:t>thoroughly </a:t>
            </a:r>
            <a:r>
              <a:rPr sz="3200" spc="-15" dirty="0">
                <a:latin typeface="Calibri"/>
                <a:cs typeface="Calibri"/>
              </a:rPr>
              <a:t>after  </a:t>
            </a:r>
            <a:r>
              <a:rPr sz="3200" spc="-10" dirty="0">
                <a:latin typeface="Calibri"/>
                <a:cs typeface="Calibri"/>
              </a:rPr>
              <a:t>treating </a:t>
            </a:r>
            <a:r>
              <a:rPr sz="3200" spc="-5" dirty="0">
                <a:latin typeface="Calibri"/>
                <a:cs typeface="Calibri"/>
              </a:rPr>
              <a:t>a boil. </a:t>
            </a:r>
            <a:r>
              <a:rPr sz="3200" spc="-15" dirty="0">
                <a:latin typeface="Calibri"/>
                <a:cs typeface="Calibri"/>
              </a:rPr>
              <a:t>Also, </a:t>
            </a:r>
            <a:r>
              <a:rPr sz="3200" b="1" dirty="0">
                <a:latin typeface="Calibri"/>
                <a:cs typeface="Calibri"/>
              </a:rPr>
              <a:t>launder </a:t>
            </a:r>
            <a:r>
              <a:rPr sz="3200" b="1" spc="-5" dirty="0">
                <a:latin typeface="Calibri"/>
                <a:cs typeface="Calibri"/>
              </a:rPr>
              <a:t>clothing, </a:t>
            </a:r>
            <a:r>
              <a:rPr sz="3200" b="1" spc="-15" dirty="0">
                <a:latin typeface="Calibri"/>
                <a:cs typeface="Calibri"/>
              </a:rPr>
              <a:t>towels </a:t>
            </a:r>
            <a:r>
              <a:rPr sz="3200" b="1" spc="-5" dirty="0">
                <a:latin typeface="Calibri"/>
                <a:cs typeface="Calibri"/>
              </a:rPr>
              <a:t>or  </a:t>
            </a:r>
            <a:r>
              <a:rPr sz="3200" b="1" spc="-10" dirty="0">
                <a:latin typeface="Calibri"/>
                <a:cs typeface="Calibri"/>
              </a:rPr>
              <a:t>compresses that </a:t>
            </a:r>
            <a:r>
              <a:rPr sz="3200" b="1" spc="-20" dirty="0">
                <a:latin typeface="Calibri"/>
                <a:cs typeface="Calibri"/>
              </a:rPr>
              <a:t>have </a:t>
            </a:r>
            <a:r>
              <a:rPr sz="3200" b="1" spc="-10" dirty="0">
                <a:latin typeface="Calibri"/>
                <a:cs typeface="Calibri"/>
              </a:rPr>
              <a:t>touched </a:t>
            </a:r>
            <a:r>
              <a:rPr sz="3200" b="1" spc="-5" dirty="0">
                <a:latin typeface="Calibri"/>
                <a:cs typeface="Calibri"/>
              </a:rPr>
              <a:t>the </a:t>
            </a:r>
            <a:r>
              <a:rPr sz="3200" b="1" spc="-15" dirty="0">
                <a:latin typeface="Calibri"/>
                <a:cs typeface="Calibri"/>
              </a:rPr>
              <a:t>infected </a:t>
            </a:r>
            <a:r>
              <a:rPr sz="3200" b="1" spc="-10" dirty="0" smtClean="0">
                <a:latin typeface="Calibri"/>
                <a:cs typeface="Calibri"/>
              </a:rPr>
              <a:t>area</a:t>
            </a:r>
            <a:r>
              <a:rPr lang="en-US" sz="3200" b="1" spc="-10" dirty="0">
                <a:latin typeface="Calibri"/>
                <a:cs typeface="Calibri"/>
              </a:rPr>
              <a:t>.</a:t>
            </a:r>
            <a:endParaRPr sz="3200" dirty="0">
              <a:latin typeface="Calibri"/>
              <a:cs typeface="Calibri"/>
            </a:endParaRPr>
          </a:p>
        </p:txBody>
      </p:sp>
    </p:spTree>
    <p:extLst>
      <p:ext uri="{BB962C8B-B14F-4D97-AF65-F5344CB8AC3E}">
        <p14:creationId xmlns:p14="http://schemas.microsoft.com/office/powerpoint/2010/main" val="3994088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228600"/>
            <a:ext cx="11430000" cy="6366486"/>
          </a:xfrm>
          <a:prstGeom prst="rect">
            <a:avLst/>
          </a:prstGeom>
        </p:spPr>
        <p:txBody>
          <a:bodyPr vert="horz" wrap="square" lIns="0" tIns="13335" rIns="0" bIns="0" rtlCol="0">
            <a:spAutoFit/>
          </a:bodyPr>
          <a:lstStyle/>
          <a:p>
            <a:pPr marL="12700">
              <a:spcBef>
                <a:spcPts val="105"/>
              </a:spcBef>
              <a:tabLst>
                <a:tab pos="354965" algn="l"/>
                <a:tab pos="355600" algn="l"/>
              </a:tabLst>
            </a:pPr>
            <a:r>
              <a:rPr sz="2800" b="1" u="sng" spc="-5" dirty="0">
                <a:latin typeface="Calibri"/>
                <a:cs typeface="Calibri"/>
              </a:rPr>
              <a:t>Complications</a:t>
            </a:r>
            <a:endParaRPr sz="2800" u="sng" dirty="0">
              <a:latin typeface="Calibri"/>
              <a:cs typeface="Calibri"/>
            </a:endParaRPr>
          </a:p>
          <a:p>
            <a:pPr marL="355600" marR="11430" indent="-342900">
              <a:spcBef>
                <a:spcPts val="480"/>
              </a:spcBef>
              <a:buFont typeface="Arial"/>
              <a:buChar char="•"/>
              <a:tabLst>
                <a:tab pos="354965" algn="l"/>
                <a:tab pos="355600" algn="l"/>
              </a:tabLst>
            </a:pPr>
            <a:r>
              <a:rPr sz="2800" spc="-25" dirty="0">
                <a:latin typeface="Calibri"/>
                <a:cs typeface="Calibri"/>
              </a:rPr>
              <a:t>Rarely, </a:t>
            </a:r>
            <a:r>
              <a:rPr sz="2800" spc="-5" dirty="0">
                <a:latin typeface="Calibri"/>
                <a:cs typeface="Calibri"/>
              </a:rPr>
              <a:t>bacteria </a:t>
            </a:r>
            <a:r>
              <a:rPr sz="2800" spc="-15" dirty="0">
                <a:latin typeface="Calibri"/>
                <a:cs typeface="Calibri"/>
              </a:rPr>
              <a:t>from </a:t>
            </a:r>
            <a:r>
              <a:rPr sz="2800" dirty="0">
                <a:latin typeface="Calibri"/>
                <a:cs typeface="Calibri"/>
              </a:rPr>
              <a:t>a boil or carbuncle </a:t>
            </a:r>
            <a:r>
              <a:rPr sz="2800" spc="-5" dirty="0">
                <a:latin typeface="Calibri"/>
                <a:cs typeface="Calibri"/>
              </a:rPr>
              <a:t>can </a:t>
            </a:r>
            <a:r>
              <a:rPr sz="2800" spc="-10" dirty="0">
                <a:latin typeface="Calibri"/>
                <a:cs typeface="Calibri"/>
              </a:rPr>
              <a:t>enter </a:t>
            </a:r>
            <a:r>
              <a:rPr sz="2800" spc="-5" dirty="0">
                <a:latin typeface="Calibri"/>
                <a:cs typeface="Calibri"/>
              </a:rPr>
              <a:t>your bloodstream </a:t>
            </a:r>
            <a:r>
              <a:rPr sz="2800" dirty="0">
                <a:latin typeface="Calibri"/>
                <a:cs typeface="Calibri"/>
              </a:rPr>
              <a:t>and  </a:t>
            </a:r>
            <a:r>
              <a:rPr sz="2800" spc="-20" dirty="0">
                <a:latin typeface="Calibri"/>
                <a:cs typeface="Calibri"/>
              </a:rPr>
              <a:t>travel </a:t>
            </a:r>
            <a:r>
              <a:rPr sz="2800" spc="-15" dirty="0">
                <a:latin typeface="Calibri"/>
                <a:cs typeface="Calibri"/>
              </a:rPr>
              <a:t>to </a:t>
            </a:r>
            <a:r>
              <a:rPr sz="2800" dirty="0">
                <a:latin typeface="Calibri"/>
                <a:cs typeface="Calibri"/>
              </a:rPr>
              <a:t>other parts </a:t>
            </a:r>
            <a:r>
              <a:rPr sz="2800" spc="-5" dirty="0">
                <a:latin typeface="Calibri"/>
                <a:cs typeface="Calibri"/>
              </a:rPr>
              <a:t>of </a:t>
            </a:r>
            <a:r>
              <a:rPr sz="2800" spc="-10" dirty="0">
                <a:latin typeface="Calibri"/>
                <a:cs typeface="Calibri"/>
              </a:rPr>
              <a:t>your </a:t>
            </a:r>
            <a:r>
              <a:rPr sz="2800" spc="-25" dirty="0">
                <a:latin typeface="Calibri"/>
                <a:cs typeface="Calibri"/>
              </a:rPr>
              <a:t>body. </a:t>
            </a:r>
            <a:endParaRPr lang="en-US" sz="2800" spc="-25" dirty="0" smtClean="0">
              <a:latin typeface="Calibri"/>
              <a:cs typeface="Calibri"/>
            </a:endParaRPr>
          </a:p>
          <a:p>
            <a:pPr marL="355600" marR="11430" indent="-342900">
              <a:spcBef>
                <a:spcPts val="480"/>
              </a:spcBef>
              <a:buFont typeface="Arial"/>
              <a:buChar char="•"/>
              <a:tabLst>
                <a:tab pos="354965" algn="l"/>
                <a:tab pos="355600" algn="l"/>
              </a:tabLst>
            </a:pPr>
            <a:r>
              <a:rPr sz="2800" spc="-5" dirty="0" smtClean="0">
                <a:latin typeface="Calibri"/>
                <a:cs typeface="Calibri"/>
              </a:rPr>
              <a:t>The </a:t>
            </a:r>
            <a:r>
              <a:rPr sz="2800" spc="-5" dirty="0">
                <a:latin typeface="Calibri"/>
                <a:cs typeface="Calibri"/>
              </a:rPr>
              <a:t>spreading infection, commonly  known </a:t>
            </a:r>
            <a:r>
              <a:rPr sz="2800" dirty="0">
                <a:latin typeface="Calibri"/>
                <a:cs typeface="Calibri"/>
              </a:rPr>
              <a:t>as </a:t>
            </a:r>
            <a:r>
              <a:rPr sz="2800" b="1" u="sng" spc="-5" dirty="0" smtClean="0">
                <a:latin typeface="Calibri"/>
                <a:cs typeface="Calibri"/>
              </a:rPr>
              <a:t>sepsis, </a:t>
            </a:r>
            <a:r>
              <a:rPr sz="2800" spc="-5" dirty="0">
                <a:latin typeface="Calibri"/>
                <a:cs typeface="Calibri"/>
              </a:rPr>
              <a:t>can lead </a:t>
            </a:r>
            <a:r>
              <a:rPr sz="2800" spc="-10" dirty="0">
                <a:latin typeface="Calibri"/>
                <a:cs typeface="Calibri"/>
              </a:rPr>
              <a:t>to </a:t>
            </a:r>
            <a:r>
              <a:rPr sz="2800" spc="-5" dirty="0">
                <a:latin typeface="Calibri"/>
                <a:cs typeface="Calibri"/>
              </a:rPr>
              <a:t>infections deep </a:t>
            </a:r>
            <a:r>
              <a:rPr sz="2800" dirty="0">
                <a:latin typeface="Calibri"/>
                <a:cs typeface="Calibri"/>
              </a:rPr>
              <a:t>within </a:t>
            </a:r>
            <a:r>
              <a:rPr sz="2800" spc="-10" dirty="0">
                <a:latin typeface="Calibri"/>
                <a:cs typeface="Calibri"/>
              </a:rPr>
              <a:t>your  </a:t>
            </a:r>
            <a:r>
              <a:rPr sz="2800" spc="-30" dirty="0">
                <a:latin typeface="Calibri"/>
                <a:cs typeface="Calibri"/>
              </a:rPr>
              <a:t>body, </a:t>
            </a:r>
            <a:r>
              <a:rPr sz="2800" dirty="0">
                <a:latin typeface="Calibri"/>
                <a:cs typeface="Calibri"/>
              </a:rPr>
              <a:t>such as </a:t>
            </a:r>
            <a:r>
              <a:rPr sz="2800" spc="-5" dirty="0">
                <a:latin typeface="Calibri"/>
                <a:cs typeface="Calibri"/>
              </a:rPr>
              <a:t>your </a:t>
            </a:r>
            <a:r>
              <a:rPr sz="2800" u="sng" spc="-5" dirty="0">
                <a:latin typeface="Calibri"/>
                <a:cs typeface="Calibri"/>
              </a:rPr>
              <a:t>heart (endocarditis) </a:t>
            </a:r>
            <a:r>
              <a:rPr sz="2800" dirty="0">
                <a:latin typeface="Calibri"/>
                <a:cs typeface="Calibri"/>
              </a:rPr>
              <a:t>and </a:t>
            </a:r>
            <a:r>
              <a:rPr sz="2800" u="sng" dirty="0">
                <a:latin typeface="Calibri"/>
                <a:cs typeface="Calibri"/>
              </a:rPr>
              <a:t>bone</a:t>
            </a:r>
            <a:r>
              <a:rPr sz="2800" u="sng" spc="-35" dirty="0">
                <a:latin typeface="Calibri"/>
                <a:cs typeface="Calibri"/>
              </a:rPr>
              <a:t> </a:t>
            </a:r>
            <a:r>
              <a:rPr sz="2800" u="sng" spc="-10" dirty="0">
                <a:latin typeface="Calibri"/>
                <a:cs typeface="Calibri"/>
              </a:rPr>
              <a:t>(osteomyelitis</a:t>
            </a:r>
            <a:r>
              <a:rPr sz="2800" u="sng" spc="-10" dirty="0" smtClean="0">
                <a:latin typeface="Calibri"/>
                <a:cs typeface="Calibri"/>
              </a:rPr>
              <a:t>).</a:t>
            </a:r>
            <a:endParaRPr lang="en-US" sz="2800" u="sng" spc="-10" dirty="0" smtClean="0">
              <a:latin typeface="Calibri"/>
              <a:cs typeface="Calibri"/>
            </a:endParaRPr>
          </a:p>
          <a:p>
            <a:pPr marL="12700" marR="11430">
              <a:spcBef>
                <a:spcPts val="480"/>
              </a:spcBef>
              <a:tabLst>
                <a:tab pos="354965" algn="l"/>
                <a:tab pos="355600" algn="l"/>
              </a:tabLst>
            </a:pPr>
            <a:endParaRPr sz="2800" u="sng" dirty="0">
              <a:latin typeface="Calibri"/>
              <a:cs typeface="Calibri"/>
            </a:endParaRPr>
          </a:p>
          <a:p>
            <a:pPr marL="355600" indent="-342900">
              <a:buFont typeface="Arial"/>
              <a:buChar char="•"/>
              <a:tabLst>
                <a:tab pos="354965" algn="l"/>
                <a:tab pos="355600" algn="l"/>
              </a:tabLst>
            </a:pPr>
            <a:r>
              <a:rPr sz="2800" b="1" u="sng" spc="-10" dirty="0">
                <a:uFill>
                  <a:solidFill>
                    <a:srgbClr val="000000"/>
                  </a:solidFill>
                </a:uFill>
                <a:latin typeface="Calibri"/>
                <a:cs typeface="Calibri"/>
              </a:rPr>
              <a:t>Preventions:</a:t>
            </a:r>
            <a:endParaRPr sz="2800" u="sng" dirty="0">
              <a:latin typeface="Calibri"/>
              <a:cs typeface="Calibri"/>
            </a:endParaRPr>
          </a:p>
          <a:p>
            <a:pPr marL="355600" indent="-342900">
              <a:buFont typeface="Arial"/>
              <a:buChar char="•"/>
              <a:tabLst>
                <a:tab pos="354965" algn="l"/>
                <a:tab pos="355600" algn="l"/>
              </a:tabLst>
            </a:pPr>
            <a:r>
              <a:rPr sz="2800" b="1" spc="-20" dirty="0">
                <a:latin typeface="Calibri"/>
                <a:cs typeface="Calibri"/>
              </a:rPr>
              <a:t>Wash </a:t>
            </a:r>
            <a:r>
              <a:rPr sz="2800" b="1" spc="-10" dirty="0">
                <a:latin typeface="Calibri"/>
                <a:cs typeface="Calibri"/>
              </a:rPr>
              <a:t>your </a:t>
            </a:r>
            <a:r>
              <a:rPr sz="2800" b="1" dirty="0">
                <a:latin typeface="Calibri"/>
                <a:cs typeface="Calibri"/>
              </a:rPr>
              <a:t>hands </a:t>
            </a:r>
            <a:r>
              <a:rPr sz="2800" b="1" spc="-10" dirty="0">
                <a:latin typeface="Calibri"/>
                <a:cs typeface="Calibri"/>
              </a:rPr>
              <a:t>regularly </a:t>
            </a:r>
            <a:r>
              <a:rPr sz="2800" b="1" spc="-5" dirty="0" smtClean="0">
                <a:latin typeface="Calibri"/>
                <a:cs typeface="Calibri"/>
              </a:rPr>
              <a:t>with </a:t>
            </a:r>
            <a:r>
              <a:rPr sz="2800" b="1" dirty="0">
                <a:latin typeface="Calibri"/>
                <a:cs typeface="Calibri"/>
              </a:rPr>
              <a:t>soap. </a:t>
            </a:r>
            <a:r>
              <a:rPr sz="2800" spc="-5" dirty="0">
                <a:latin typeface="Calibri"/>
                <a:cs typeface="Calibri"/>
              </a:rPr>
              <a:t>Or use </a:t>
            </a:r>
            <a:r>
              <a:rPr sz="2800" dirty="0">
                <a:latin typeface="Calibri"/>
                <a:cs typeface="Calibri"/>
              </a:rPr>
              <a:t>an </a:t>
            </a:r>
            <a:r>
              <a:rPr sz="2800" spc="-5" dirty="0">
                <a:latin typeface="Calibri"/>
                <a:cs typeface="Calibri"/>
              </a:rPr>
              <a:t>alcohol-based</a:t>
            </a:r>
            <a:r>
              <a:rPr sz="2800" spc="40" dirty="0">
                <a:latin typeface="Calibri"/>
                <a:cs typeface="Calibri"/>
              </a:rPr>
              <a:t> </a:t>
            </a:r>
            <a:r>
              <a:rPr sz="2800" dirty="0">
                <a:latin typeface="Calibri"/>
                <a:cs typeface="Calibri"/>
              </a:rPr>
              <a:t>hand</a:t>
            </a:r>
          </a:p>
          <a:p>
            <a:pPr marL="355600"/>
            <a:r>
              <a:rPr sz="2800" dirty="0">
                <a:latin typeface="Calibri"/>
                <a:cs typeface="Calibri"/>
              </a:rPr>
              <a:t>rub </a:t>
            </a:r>
            <a:r>
              <a:rPr sz="2800" spc="-5" dirty="0">
                <a:latin typeface="Calibri"/>
                <a:cs typeface="Calibri"/>
              </a:rPr>
              <a:t>often. </a:t>
            </a:r>
            <a:r>
              <a:rPr sz="2800" b="1" spc="-10" dirty="0">
                <a:latin typeface="Calibri"/>
                <a:cs typeface="Calibri"/>
              </a:rPr>
              <a:t>Careful </a:t>
            </a:r>
            <a:r>
              <a:rPr sz="2800" b="1" spc="-5" dirty="0">
                <a:latin typeface="Calibri"/>
                <a:cs typeface="Calibri"/>
              </a:rPr>
              <a:t>hand-washing </a:t>
            </a:r>
            <a:r>
              <a:rPr sz="2800" b="1" dirty="0">
                <a:latin typeface="Calibri"/>
                <a:cs typeface="Calibri"/>
              </a:rPr>
              <a:t>is </a:t>
            </a:r>
            <a:r>
              <a:rPr sz="2800" b="1" spc="-5" dirty="0">
                <a:latin typeface="Calibri"/>
                <a:cs typeface="Calibri"/>
              </a:rPr>
              <a:t>your best </a:t>
            </a:r>
            <a:r>
              <a:rPr sz="2800" b="1" spc="-10" dirty="0">
                <a:latin typeface="Calibri"/>
                <a:cs typeface="Calibri"/>
              </a:rPr>
              <a:t>defense against</a:t>
            </a:r>
            <a:r>
              <a:rPr sz="2800" b="1" spc="-35" dirty="0">
                <a:latin typeface="Calibri"/>
                <a:cs typeface="Calibri"/>
              </a:rPr>
              <a:t> </a:t>
            </a:r>
            <a:r>
              <a:rPr sz="2800" b="1" spc="-10" dirty="0">
                <a:latin typeface="Calibri"/>
                <a:cs typeface="Calibri"/>
              </a:rPr>
              <a:t>germs.</a:t>
            </a:r>
            <a:endParaRPr sz="2800" dirty="0">
              <a:latin typeface="Calibri"/>
              <a:cs typeface="Calibri"/>
            </a:endParaRPr>
          </a:p>
          <a:p>
            <a:pPr marL="355600" marR="175260" indent="-342900">
              <a:spcBef>
                <a:spcPts val="464"/>
              </a:spcBef>
              <a:buFont typeface="Arial"/>
              <a:buChar char="•"/>
              <a:tabLst>
                <a:tab pos="354965" algn="l"/>
                <a:tab pos="355600" algn="l"/>
              </a:tabLst>
            </a:pPr>
            <a:r>
              <a:rPr sz="2800" b="1" spc="-15" dirty="0">
                <a:latin typeface="Calibri"/>
                <a:cs typeface="Calibri"/>
              </a:rPr>
              <a:t>Keep </a:t>
            </a:r>
            <a:r>
              <a:rPr sz="2800" b="1" dirty="0">
                <a:latin typeface="Calibri"/>
                <a:cs typeface="Calibri"/>
              </a:rPr>
              <a:t>wounds </a:t>
            </a:r>
            <a:r>
              <a:rPr sz="2800" b="1" spc="-10" dirty="0">
                <a:latin typeface="Calibri"/>
                <a:cs typeface="Calibri"/>
              </a:rPr>
              <a:t>covered. </a:t>
            </a:r>
            <a:r>
              <a:rPr sz="2800" b="1" spc="-15" dirty="0">
                <a:latin typeface="Calibri"/>
                <a:cs typeface="Calibri"/>
              </a:rPr>
              <a:t>Keep </a:t>
            </a:r>
            <a:r>
              <a:rPr sz="2800" b="1" dirty="0">
                <a:latin typeface="Calibri"/>
                <a:cs typeface="Calibri"/>
              </a:rPr>
              <a:t>cuts and </a:t>
            </a:r>
            <a:r>
              <a:rPr sz="2800" b="1" spc="-5" dirty="0">
                <a:latin typeface="Calibri"/>
                <a:cs typeface="Calibri"/>
              </a:rPr>
              <a:t>abrasions clean </a:t>
            </a:r>
            <a:r>
              <a:rPr sz="2800" b="1" dirty="0">
                <a:latin typeface="Calibri"/>
                <a:cs typeface="Calibri"/>
              </a:rPr>
              <a:t>and </a:t>
            </a:r>
            <a:r>
              <a:rPr sz="2800" b="1" spc="-10" dirty="0">
                <a:latin typeface="Calibri"/>
                <a:cs typeface="Calibri"/>
              </a:rPr>
              <a:t>covered </a:t>
            </a:r>
            <a:r>
              <a:rPr sz="2800" b="1" spc="-5" dirty="0">
                <a:latin typeface="Calibri"/>
                <a:cs typeface="Calibri"/>
              </a:rPr>
              <a:t>with  </a:t>
            </a:r>
            <a:r>
              <a:rPr sz="2800" b="1" spc="-10" dirty="0">
                <a:latin typeface="Calibri"/>
                <a:cs typeface="Calibri"/>
              </a:rPr>
              <a:t>sterile, </a:t>
            </a:r>
            <a:r>
              <a:rPr sz="2800" b="1" dirty="0">
                <a:latin typeface="Calibri"/>
                <a:cs typeface="Calibri"/>
              </a:rPr>
              <a:t>dry </a:t>
            </a:r>
            <a:r>
              <a:rPr sz="2800" b="1" spc="-5" dirty="0">
                <a:latin typeface="Calibri"/>
                <a:cs typeface="Calibri"/>
              </a:rPr>
              <a:t>bandages until they</a:t>
            </a:r>
            <a:r>
              <a:rPr sz="2800" b="1" spc="-45" dirty="0">
                <a:latin typeface="Calibri"/>
                <a:cs typeface="Calibri"/>
              </a:rPr>
              <a:t> </a:t>
            </a:r>
            <a:r>
              <a:rPr sz="2800" b="1" spc="-5" dirty="0">
                <a:latin typeface="Calibri"/>
                <a:cs typeface="Calibri"/>
              </a:rPr>
              <a:t>heal.</a:t>
            </a:r>
            <a:endParaRPr sz="2800" dirty="0">
              <a:latin typeface="Calibri"/>
              <a:cs typeface="Calibri"/>
            </a:endParaRPr>
          </a:p>
          <a:p>
            <a:pPr marL="355600" marR="5080" indent="-342900">
              <a:spcBef>
                <a:spcPts val="495"/>
              </a:spcBef>
              <a:buFont typeface="Arial"/>
              <a:buChar char="•"/>
              <a:tabLst>
                <a:tab pos="354965" algn="l"/>
                <a:tab pos="355600" algn="l"/>
              </a:tabLst>
            </a:pPr>
            <a:r>
              <a:rPr sz="2800" b="1" spc="-15" dirty="0">
                <a:latin typeface="Calibri"/>
                <a:cs typeface="Calibri"/>
              </a:rPr>
              <a:t>Avoid </a:t>
            </a:r>
            <a:r>
              <a:rPr sz="2800" b="1" dirty="0">
                <a:latin typeface="Calibri"/>
                <a:cs typeface="Calibri"/>
              </a:rPr>
              <a:t>sharing </a:t>
            </a:r>
            <a:r>
              <a:rPr sz="2800" b="1" spc="-5" dirty="0">
                <a:latin typeface="Calibri"/>
                <a:cs typeface="Calibri"/>
              </a:rPr>
              <a:t>personal items. </a:t>
            </a:r>
            <a:r>
              <a:rPr sz="2800" dirty="0">
                <a:latin typeface="Calibri"/>
                <a:cs typeface="Calibri"/>
              </a:rPr>
              <a:t>Don't </a:t>
            </a:r>
            <a:r>
              <a:rPr sz="2800" spc="-10" dirty="0">
                <a:latin typeface="Calibri"/>
                <a:cs typeface="Calibri"/>
              </a:rPr>
              <a:t>share towels, </a:t>
            </a:r>
            <a:r>
              <a:rPr sz="2800" spc="-5" dirty="0">
                <a:latin typeface="Calibri"/>
                <a:cs typeface="Calibri"/>
              </a:rPr>
              <a:t>sheets, </a:t>
            </a:r>
            <a:r>
              <a:rPr sz="2800" spc="-20" dirty="0">
                <a:latin typeface="Calibri"/>
                <a:cs typeface="Calibri"/>
              </a:rPr>
              <a:t>razors, </a:t>
            </a:r>
            <a:r>
              <a:rPr sz="2800" dirty="0">
                <a:latin typeface="Calibri"/>
                <a:cs typeface="Calibri"/>
              </a:rPr>
              <a:t>clothing,  </a:t>
            </a:r>
            <a:r>
              <a:rPr sz="2800" spc="-5" dirty="0">
                <a:latin typeface="Calibri"/>
                <a:cs typeface="Calibri"/>
              </a:rPr>
              <a:t>athletic equipment </a:t>
            </a:r>
            <a:r>
              <a:rPr sz="2800" dirty="0">
                <a:latin typeface="Calibri"/>
                <a:cs typeface="Calibri"/>
              </a:rPr>
              <a:t>and other </a:t>
            </a:r>
            <a:r>
              <a:rPr sz="2800" spc="-10" dirty="0">
                <a:latin typeface="Calibri"/>
                <a:cs typeface="Calibri"/>
              </a:rPr>
              <a:t>personal items </a:t>
            </a:r>
            <a:endParaRPr lang="en-US" sz="2800" spc="-10" dirty="0" smtClean="0">
              <a:latin typeface="Calibri"/>
              <a:cs typeface="Calibri"/>
            </a:endParaRPr>
          </a:p>
        </p:txBody>
      </p:sp>
    </p:spTree>
    <p:extLst>
      <p:ext uri="{BB962C8B-B14F-4D97-AF65-F5344CB8AC3E}">
        <p14:creationId xmlns:p14="http://schemas.microsoft.com/office/powerpoint/2010/main" val="33438913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0"/>
            <a:ext cx="10660379" cy="635000"/>
          </a:xfrm>
          <a:prstGeom prst="rect">
            <a:avLst/>
          </a:prstGeom>
        </p:spPr>
        <p:txBody>
          <a:bodyPr vert="horz" wrap="square" lIns="0" tIns="12065" rIns="0" bIns="0" rtlCol="0" anchor="ctr">
            <a:spAutoFit/>
          </a:bodyPr>
          <a:lstStyle/>
          <a:p>
            <a:pPr marL="12700">
              <a:lnSpc>
                <a:spcPct val="100000"/>
              </a:lnSpc>
              <a:spcBef>
                <a:spcPts val="95"/>
              </a:spcBef>
            </a:pPr>
            <a:r>
              <a:rPr sz="4000" spc="-5" dirty="0" smtClean="0">
                <a:latin typeface="Calibri"/>
                <a:cs typeface="Calibri"/>
              </a:rPr>
              <a:t>Comparison</a:t>
            </a:r>
            <a:r>
              <a:rPr lang="en-US" sz="4000" spc="-5" dirty="0" smtClean="0">
                <a:latin typeface="Calibri"/>
                <a:cs typeface="Calibri"/>
              </a:rPr>
              <a:t>:</a:t>
            </a:r>
            <a:r>
              <a:rPr sz="4000" spc="-5" dirty="0" smtClean="0">
                <a:latin typeface="Calibri"/>
                <a:cs typeface="Calibri"/>
              </a:rPr>
              <a:t> </a:t>
            </a:r>
            <a:r>
              <a:rPr sz="4000" spc="-10" dirty="0">
                <a:latin typeface="Calibri"/>
                <a:cs typeface="Calibri"/>
              </a:rPr>
              <a:t>carbuncle </a:t>
            </a:r>
            <a:r>
              <a:rPr sz="4000" spc="-5" dirty="0">
                <a:latin typeface="Calibri"/>
                <a:cs typeface="Calibri"/>
              </a:rPr>
              <a:t>&amp;</a:t>
            </a:r>
            <a:r>
              <a:rPr sz="4000" spc="-25" dirty="0">
                <a:latin typeface="Calibri"/>
                <a:cs typeface="Calibri"/>
              </a:rPr>
              <a:t> </a:t>
            </a:r>
            <a:r>
              <a:rPr sz="4000" spc="-5" dirty="0">
                <a:latin typeface="Calibri"/>
                <a:cs typeface="Calibri"/>
              </a:rPr>
              <a:t>furuncle.</a:t>
            </a:r>
            <a:endParaRPr sz="4000" dirty="0">
              <a:latin typeface="Calibri"/>
              <a:cs typeface="Calibri"/>
            </a:endParaRPr>
          </a:p>
        </p:txBody>
      </p:sp>
      <p:sp>
        <p:nvSpPr>
          <p:cNvPr id="3" name="object 3"/>
          <p:cNvSpPr txBox="1"/>
          <p:nvPr/>
        </p:nvSpPr>
        <p:spPr>
          <a:xfrm>
            <a:off x="316653" y="635000"/>
            <a:ext cx="5387339" cy="703398"/>
          </a:xfrm>
          <a:prstGeom prst="rect">
            <a:avLst/>
          </a:prstGeom>
          <a:solidFill>
            <a:schemeClr val="accent4">
              <a:lumMod val="40000"/>
              <a:lumOff val="60000"/>
            </a:schemeClr>
          </a:solidFill>
        </p:spPr>
        <p:txBody>
          <a:bodyPr vert="horz" wrap="square" lIns="0" tIns="208915" rIns="0" bIns="0" rtlCol="0">
            <a:spAutoFit/>
          </a:bodyPr>
          <a:lstStyle/>
          <a:p>
            <a:pPr marL="1005840">
              <a:spcBef>
                <a:spcPts val="1645"/>
              </a:spcBef>
            </a:pPr>
            <a:r>
              <a:rPr sz="3200" b="1" spc="-5" dirty="0">
                <a:latin typeface="Calibri"/>
                <a:cs typeface="Calibri"/>
              </a:rPr>
              <a:t>Furuncle</a:t>
            </a:r>
            <a:endParaRPr sz="3200" dirty="0">
              <a:latin typeface="Calibri"/>
              <a:cs typeface="Calibri"/>
            </a:endParaRPr>
          </a:p>
        </p:txBody>
      </p:sp>
      <p:sp>
        <p:nvSpPr>
          <p:cNvPr id="4" name="object 4"/>
          <p:cNvSpPr txBox="1"/>
          <p:nvPr/>
        </p:nvSpPr>
        <p:spPr>
          <a:xfrm>
            <a:off x="80856" y="1270000"/>
            <a:ext cx="5858933" cy="5065488"/>
          </a:xfrm>
          <a:prstGeom prst="rect">
            <a:avLst/>
          </a:prstGeom>
        </p:spPr>
        <p:txBody>
          <a:bodyPr vert="horz" wrap="square" lIns="0" tIns="58419" rIns="0" bIns="0" rtlCol="0">
            <a:spAutoFit/>
          </a:bodyPr>
          <a:lstStyle/>
          <a:p>
            <a:pPr marL="355600" marR="177800" indent="-342900">
              <a:spcBef>
                <a:spcPts val="459"/>
              </a:spcBef>
              <a:buFont typeface="Arial"/>
              <a:buChar char="•"/>
              <a:tabLst>
                <a:tab pos="354965" algn="l"/>
                <a:tab pos="355600" algn="l"/>
              </a:tabLst>
            </a:pPr>
            <a:r>
              <a:rPr lang="en-US" sz="2400" dirty="0">
                <a:latin typeface="Calibri"/>
                <a:cs typeface="Calibri"/>
              </a:rPr>
              <a:t>B</a:t>
            </a:r>
            <a:r>
              <a:rPr sz="2400" dirty="0" smtClean="0">
                <a:latin typeface="Calibri"/>
                <a:cs typeface="Calibri"/>
              </a:rPr>
              <a:t>egins </a:t>
            </a:r>
            <a:r>
              <a:rPr sz="2400" dirty="0">
                <a:latin typeface="Calibri"/>
                <a:cs typeface="Calibri"/>
              </a:rPr>
              <a:t>as a </a:t>
            </a:r>
            <a:r>
              <a:rPr sz="2400" spc="-5" dirty="0">
                <a:latin typeface="Calibri"/>
                <a:cs typeface="Calibri"/>
              </a:rPr>
              <a:t>painful </a:t>
            </a:r>
            <a:r>
              <a:rPr sz="2400" spc="-10" dirty="0">
                <a:latin typeface="Calibri"/>
                <a:cs typeface="Calibri"/>
              </a:rPr>
              <a:t>infection </a:t>
            </a:r>
            <a:r>
              <a:rPr sz="2400" spc="-5" dirty="0">
                <a:latin typeface="Calibri"/>
                <a:cs typeface="Calibri"/>
              </a:rPr>
              <a:t>of </a:t>
            </a:r>
            <a:r>
              <a:rPr sz="2400" dirty="0">
                <a:latin typeface="Calibri"/>
                <a:cs typeface="Calibri"/>
              </a:rPr>
              <a:t>a </a:t>
            </a:r>
            <a:r>
              <a:rPr sz="2400" spc="-5" dirty="0">
                <a:latin typeface="Calibri"/>
                <a:cs typeface="Calibri"/>
              </a:rPr>
              <a:t>single </a:t>
            </a:r>
            <a:r>
              <a:rPr sz="2400" dirty="0">
                <a:latin typeface="Calibri"/>
                <a:cs typeface="Calibri"/>
              </a:rPr>
              <a:t>hair  </a:t>
            </a:r>
            <a:r>
              <a:rPr sz="2400" spc="-5" dirty="0">
                <a:latin typeface="Calibri"/>
                <a:cs typeface="Calibri"/>
              </a:rPr>
              <a:t>follicle</a:t>
            </a:r>
            <a:r>
              <a:rPr sz="2400" spc="-5" dirty="0" smtClean="0">
                <a:latin typeface="Calibri"/>
                <a:cs typeface="Calibri"/>
              </a:rPr>
              <a:t>.</a:t>
            </a:r>
            <a:endParaRPr lang="en-US" sz="2400" spc="-5" dirty="0" smtClean="0">
              <a:latin typeface="Calibri"/>
              <a:cs typeface="Calibri"/>
            </a:endParaRPr>
          </a:p>
          <a:p>
            <a:pPr marL="355600" marR="177800" indent="-342900">
              <a:spcBef>
                <a:spcPts val="459"/>
              </a:spcBef>
              <a:buFont typeface="Arial"/>
              <a:buChar char="•"/>
              <a:tabLst>
                <a:tab pos="354965" algn="l"/>
                <a:tab pos="355600" algn="l"/>
              </a:tabLst>
            </a:pPr>
            <a:endParaRPr sz="2400" dirty="0">
              <a:latin typeface="Calibri"/>
              <a:cs typeface="Calibri"/>
            </a:endParaRPr>
          </a:p>
          <a:p>
            <a:pPr marL="355600" indent="-342900">
              <a:buFont typeface="Arial"/>
              <a:buChar char="•"/>
              <a:tabLst>
                <a:tab pos="354965" algn="l"/>
                <a:tab pos="355600" algn="l"/>
              </a:tabLst>
            </a:pPr>
            <a:r>
              <a:rPr sz="2400" spc="-5" dirty="0">
                <a:latin typeface="Calibri"/>
                <a:cs typeface="Calibri"/>
              </a:rPr>
              <a:t>Also </a:t>
            </a:r>
            <a:r>
              <a:rPr sz="2400" dirty="0">
                <a:latin typeface="Calibri"/>
                <a:cs typeface="Calibri"/>
              </a:rPr>
              <a:t>known as</a:t>
            </a:r>
            <a:r>
              <a:rPr sz="2400" spc="-25" dirty="0">
                <a:latin typeface="Calibri"/>
                <a:cs typeface="Calibri"/>
              </a:rPr>
              <a:t> </a:t>
            </a:r>
            <a:r>
              <a:rPr sz="2400" spc="-5" dirty="0" smtClean="0">
                <a:latin typeface="Calibri"/>
                <a:cs typeface="Calibri"/>
              </a:rPr>
              <a:t>boil</a:t>
            </a:r>
            <a:endParaRPr sz="2400" dirty="0">
              <a:latin typeface="Calibri"/>
              <a:cs typeface="Calibri"/>
            </a:endParaRPr>
          </a:p>
          <a:p>
            <a:pPr marL="355600" indent="-342900">
              <a:buFont typeface="Arial"/>
              <a:buChar char="•"/>
              <a:tabLst>
                <a:tab pos="354965" algn="l"/>
                <a:tab pos="355600" algn="l"/>
              </a:tabLst>
            </a:pPr>
            <a:r>
              <a:rPr sz="2400" dirty="0">
                <a:latin typeface="Calibri"/>
                <a:cs typeface="Calibri"/>
              </a:rPr>
              <a:t>Not as </a:t>
            </a:r>
            <a:r>
              <a:rPr sz="2400" spc="-5" dirty="0" smtClean="0">
                <a:latin typeface="Calibri"/>
                <a:cs typeface="Calibri"/>
              </a:rPr>
              <a:t>deep </a:t>
            </a:r>
            <a:r>
              <a:rPr sz="2400" dirty="0">
                <a:latin typeface="Calibri"/>
                <a:cs typeface="Calibri"/>
              </a:rPr>
              <a:t>as</a:t>
            </a:r>
            <a:r>
              <a:rPr sz="2400" spc="-30" dirty="0">
                <a:latin typeface="Calibri"/>
                <a:cs typeface="Calibri"/>
              </a:rPr>
              <a:t> </a:t>
            </a:r>
            <a:r>
              <a:rPr sz="2400" spc="-5" dirty="0">
                <a:latin typeface="Calibri"/>
                <a:cs typeface="Calibri"/>
              </a:rPr>
              <a:t>carbuncles.</a:t>
            </a:r>
            <a:endParaRPr sz="2400" dirty="0">
              <a:latin typeface="Calibri"/>
              <a:cs typeface="Calibri"/>
            </a:endParaRPr>
          </a:p>
          <a:p>
            <a:pPr marL="355600" marR="168275" indent="-342900" algn="just">
              <a:spcBef>
                <a:spcPts val="350"/>
              </a:spcBef>
              <a:buFont typeface="Arial"/>
              <a:buChar char="•"/>
              <a:tabLst>
                <a:tab pos="355600" algn="l"/>
              </a:tabLst>
            </a:pPr>
            <a:r>
              <a:rPr sz="2400" dirty="0">
                <a:latin typeface="Calibri"/>
                <a:cs typeface="Calibri"/>
              </a:rPr>
              <a:t>Furuncles, </a:t>
            </a:r>
            <a:r>
              <a:rPr sz="2400" spc="-15" dirty="0" smtClean="0">
                <a:latin typeface="Calibri"/>
                <a:cs typeface="Calibri"/>
              </a:rPr>
              <a:t>affect </a:t>
            </a:r>
            <a:r>
              <a:rPr sz="2400" dirty="0">
                <a:latin typeface="Calibri"/>
                <a:cs typeface="Calibri"/>
              </a:rPr>
              <a:t>a hair </a:t>
            </a:r>
            <a:r>
              <a:rPr sz="2400" spc="-5" dirty="0">
                <a:latin typeface="Calibri"/>
                <a:cs typeface="Calibri"/>
              </a:rPr>
              <a:t>follicle </a:t>
            </a:r>
            <a:r>
              <a:rPr sz="2400" dirty="0">
                <a:latin typeface="Calibri"/>
                <a:cs typeface="Calibri"/>
              </a:rPr>
              <a:t>and </a:t>
            </a:r>
            <a:r>
              <a:rPr sz="2400" spc="-5" dirty="0">
                <a:latin typeface="Calibri"/>
                <a:cs typeface="Calibri"/>
              </a:rPr>
              <a:t>surrounding</a:t>
            </a:r>
            <a:r>
              <a:rPr sz="2400" spc="-70" dirty="0">
                <a:latin typeface="Calibri"/>
                <a:cs typeface="Calibri"/>
              </a:rPr>
              <a:t> </a:t>
            </a:r>
            <a:r>
              <a:rPr sz="2400" dirty="0">
                <a:latin typeface="Calibri"/>
                <a:cs typeface="Calibri"/>
              </a:rPr>
              <a:t>tissue</a:t>
            </a:r>
            <a:r>
              <a:rPr sz="2400" dirty="0" smtClean="0">
                <a:latin typeface="Calibri"/>
                <a:cs typeface="Calibri"/>
              </a:rPr>
              <a:t>.</a:t>
            </a:r>
            <a:endParaRPr lang="en-US" sz="2400" dirty="0" smtClean="0">
              <a:latin typeface="Calibri"/>
              <a:cs typeface="Calibri"/>
            </a:endParaRPr>
          </a:p>
          <a:p>
            <a:pPr marL="355600" marR="168275" indent="-342900" algn="just">
              <a:spcBef>
                <a:spcPts val="350"/>
              </a:spcBef>
              <a:buFont typeface="Arial"/>
              <a:buChar char="•"/>
              <a:tabLst>
                <a:tab pos="355600" algn="l"/>
              </a:tabLst>
            </a:pPr>
            <a:endParaRPr sz="2400" dirty="0">
              <a:latin typeface="Calibri"/>
              <a:cs typeface="Calibri"/>
            </a:endParaRPr>
          </a:p>
          <a:p>
            <a:pPr marL="355600" indent="-342900">
              <a:buFont typeface="Arial"/>
              <a:buChar char="•"/>
              <a:tabLst>
                <a:tab pos="354965" algn="l"/>
                <a:tab pos="355600" algn="l"/>
              </a:tabLst>
            </a:pPr>
            <a:r>
              <a:rPr lang="en-US" sz="2400" dirty="0" smtClean="0">
                <a:latin typeface="Calibri"/>
                <a:cs typeface="Calibri"/>
              </a:rPr>
              <a:t>This</a:t>
            </a:r>
            <a:r>
              <a:rPr sz="2400" dirty="0" smtClean="0">
                <a:latin typeface="Calibri"/>
                <a:cs typeface="Calibri"/>
              </a:rPr>
              <a:t> </a:t>
            </a:r>
            <a:r>
              <a:rPr sz="2400" spc="-5" dirty="0">
                <a:latin typeface="Calibri"/>
                <a:cs typeface="Calibri"/>
              </a:rPr>
              <a:t>infection </a:t>
            </a:r>
            <a:r>
              <a:rPr sz="2400" dirty="0">
                <a:latin typeface="Calibri"/>
                <a:cs typeface="Calibri"/>
              </a:rPr>
              <a:t>is </a:t>
            </a:r>
            <a:r>
              <a:rPr sz="2400" spc="-5" dirty="0">
                <a:latin typeface="Calibri"/>
                <a:cs typeface="Calibri"/>
              </a:rPr>
              <a:t>not so</a:t>
            </a:r>
            <a:r>
              <a:rPr sz="2400" spc="-35" dirty="0">
                <a:latin typeface="Calibri"/>
                <a:cs typeface="Calibri"/>
              </a:rPr>
              <a:t> </a:t>
            </a:r>
            <a:r>
              <a:rPr sz="2400" spc="-25" dirty="0" smtClean="0">
                <a:latin typeface="Calibri"/>
                <a:cs typeface="Calibri"/>
              </a:rPr>
              <a:t>deep.</a:t>
            </a:r>
            <a:endParaRPr lang="en-US" sz="2400" spc="-25" dirty="0" smtClean="0">
              <a:latin typeface="Calibri"/>
              <a:cs typeface="Calibri"/>
            </a:endParaRPr>
          </a:p>
          <a:p>
            <a:pPr marL="355600" indent="-342900">
              <a:buFont typeface="Arial"/>
              <a:buChar char="•"/>
              <a:tabLst>
                <a:tab pos="354965" algn="l"/>
                <a:tab pos="355600" algn="l"/>
              </a:tabLst>
            </a:pPr>
            <a:endParaRPr sz="2400" dirty="0">
              <a:latin typeface="Calibri"/>
              <a:cs typeface="Calibri"/>
            </a:endParaRPr>
          </a:p>
          <a:p>
            <a:pPr marL="355600" marR="50165" indent="-342900">
              <a:spcBef>
                <a:spcPts val="345"/>
              </a:spcBef>
              <a:buFont typeface="Arial"/>
              <a:buChar char="•"/>
              <a:tabLst>
                <a:tab pos="354965" algn="l"/>
                <a:tab pos="355600" algn="l"/>
              </a:tabLst>
            </a:pPr>
            <a:r>
              <a:rPr sz="2400" spc="-5" dirty="0" smtClean="0">
                <a:latin typeface="Calibri"/>
                <a:cs typeface="Calibri"/>
              </a:rPr>
              <a:t>Furuncles </a:t>
            </a:r>
            <a:r>
              <a:rPr sz="2400" spc="-10" dirty="0">
                <a:latin typeface="Calibri"/>
                <a:cs typeface="Calibri"/>
              </a:rPr>
              <a:t>may go </a:t>
            </a:r>
            <a:r>
              <a:rPr sz="2400" spc="-15" dirty="0">
                <a:latin typeface="Calibri"/>
                <a:cs typeface="Calibri"/>
              </a:rPr>
              <a:t>away </a:t>
            </a:r>
            <a:r>
              <a:rPr sz="2400" spc="-5" dirty="0">
                <a:latin typeface="Calibri"/>
                <a:cs typeface="Calibri"/>
              </a:rPr>
              <a:t>without  </a:t>
            </a:r>
            <a:r>
              <a:rPr sz="2400" spc="-10" dirty="0">
                <a:latin typeface="Calibri"/>
                <a:cs typeface="Calibri"/>
              </a:rPr>
              <a:t>any </a:t>
            </a:r>
            <a:r>
              <a:rPr sz="2400" spc="-5" dirty="0">
                <a:latin typeface="Calibri"/>
                <a:cs typeface="Calibri"/>
              </a:rPr>
              <a:t>intervention. </a:t>
            </a:r>
            <a:r>
              <a:rPr lang="en-US" sz="2400" spc="-5" dirty="0" smtClean="0">
                <a:latin typeface="Calibri"/>
                <a:cs typeface="Calibri"/>
              </a:rPr>
              <a:t>May </a:t>
            </a:r>
            <a:r>
              <a:rPr sz="2400" spc="-10" dirty="0" smtClean="0">
                <a:latin typeface="Calibri"/>
                <a:cs typeface="Calibri"/>
              </a:rPr>
              <a:t>burst </a:t>
            </a:r>
            <a:r>
              <a:rPr sz="2400" dirty="0">
                <a:latin typeface="Calibri"/>
                <a:cs typeface="Calibri"/>
              </a:rPr>
              <a:t>and  heal </a:t>
            </a:r>
            <a:r>
              <a:rPr sz="2400" spc="-5" dirty="0">
                <a:latin typeface="Calibri"/>
                <a:cs typeface="Calibri"/>
              </a:rPr>
              <a:t>without </a:t>
            </a:r>
            <a:r>
              <a:rPr sz="2400" dirty="0">
                <a:latin typeface="Calibri"/>
                <a:cs typeface="Calibri"/>
              </a:rPr>
              <a:t>a </a:t>
            </a:r>
            <a:r>
              <a:rPr sz="2400" spc="-5" dirty="0">
                <a:latin typeface="Calibri"/>
                <a:cs typeface="Calibri"/>
              </a:rPr>
              <a:t>scar </a:t>
            </a:r>
            <a:r>
              <a:rPr sz="2400" dirty="0">
                <a:latin typeface="Calibri"/>
                <a:cs typeface="Calibri"/>
              </a:rPr>
              <a:t>within 2 </a:t>
            </a:r>
            <a:r>
              <a:rPr sz="2400" spc="-10" dirty="0">
                <a:latin typeface="Calibri"/>
                <a:cs typeface="Calibri"/>
              </a:rPr>
              <a:t>days to </a:t>
            </a:r>
            <a:r>
              <a:rPr sz="2400" dirty="0">
                <a:latin typeface="Calibri"/>
                <a:cs typeface="Calibri"/>
              </a:rPr>
              <a:t>3</a:t>
            </a:r>
            <a:r>
              <a:rPr sz="2400" spc="-100" dirty="0">
                <a:latin typeface="Calibri"/>
                <a:cs typeface="Calibri"/>
              </a:rPr>
              <a:t> </a:t>
            </a:r>
            <a:r>
              <a:rPr sz="2400" spc="-10" dirty="0">
                <a:latin typeface="Calibri"/>
                <a:cs typeface="Calibri"/>
              </a:rPr>
              <a:t>weeks.</a:t>
            </a:r>
            <a:endParaRPr sz="2400" dirty="0">
              <a:latin typeface="Calibri"/>
              <a:cs typeface="Calibri"/>
            </a:endParaRPr>
          </a:p>
        </p:txBody>
      </p:sp>
      <p:sp>
        <p:nvSpPr>
          <p:cNvPr id="5" name="object 5"/>
          <p:cNvSpPr txBox="1"/>
          <p:nvPr/>
        </p:nvSpPr>
        <p:spPr>
          <a:xfrm>
            <a:off x="6258645" y="635000"/>
            <a:ext cx="5389033" cy="703398"/>
          </a:xfrm>
          <a:prstGeom prst="rect">
            <a:avLst/>
          </a:prstGeom>
          <a:solidFill>
            <a:schemeClr val="accent6">
              <a:lumMod val="40000"/>
              <a:lumOff val="60000"/>
            </a:schemeClr>
          </a:solidFill>
        </p:spPr>
        <p:txBody>
          <a:bodyPr vert="horz" wrap="square" lIns="0" tIns="208915" rIns="0" bIns="0" rtlCol="0">
            <a:spAutoFit/>
          </a:bodyPr>
          <a:lstStyle/>
          <a:p>
            <a:pPr marL="1006475">
              <a:spcBef>
                <a:spcPts val="1645"/>
              </a:spcBef>
            </a:pPr>
            <a:r>
              <a:rPr sz="3200" b="1" spc="-10" dirty="0">
                <a:latin typeface="Calibri"/>
                <a:cs typeface="Calibri"/>
              </a:rPr>
              <a:t>Carbuncle</a:t>
            </a:r>
            <a:endParaRPr sz="3200" dirty="0">
              <a:latin typeface="Calibri"/>
              <a:cs typeface="Calibri"/>
            </a:endParaRPr>
          </a:p>
        </p:txBody>
      </p:sp>
      <p:sp>
        <p:nvSpPr>
          <p:cNvPr id="6" name="object 6"/>
          <p:cNvSpPr txBox="1"/>
          <p:nvPr/>
        </p:nvSpPr>
        <p:spPr>
          <a:xfrm>
            <a:off x="6667333" y="1329632"/>
            <a:ext cx="5452361" cy="4267194"/>
          </a:xfrm>
          <a:prstGeom prst="rect">
            <a:avLst/>
          </a:prstGeom>
        </p:spPr>
        <p:txBody>
          <a:bodyPr vert="horz" wrap="square" lIns="0" tIns="50165" rIns="0" bIns="0" rtlCol="0">
            <a:spAutoFit/>
          </a:bodyPr>
          <a:lstStyle/>
          <a:p>
            <a:pPr marL="355600" marR="217804" indent="-342900">
              <a:spcBef>
                <a:spcPts val="395"/>
              </a:spcBef>
              <a:buFont typeface="Arial"/>
              <a:buChar char="•"/>
              <a:tabLst>
                <a:tab pos="354965" algn="l"/>
                <a:tab pos="355600" algn="l"/>
              </a:tabLst>
            </a:pPr>
            <a:r>
              <a:rPr sz="2400" spc="-5" dirty="0">
                <a:latin typeface="Calibri"/>
                <a:cs typeface="Calibri"/>
              </a:rPr>
              <a:t>It </a:t>
            </a:r>
            <a:r>
              <a:rPr sz="2400" spc="-10" dirty="0">
                <a:latin typeface="Calibri"/>
                <a:cs typeface="Calibri"/>
              </a:rPr>
              <a:t>involves </a:t>
            </a:r>
            <a:r>
              <a:rPr sz="2400" spc="-5" dirty="0">
                <a:latin typeface="Calibri"/>
                <a:cs typeface="Calibri"/>
              </a:rPr>
              <a:t>a </a:t>
            </a:r>
            <a:r>
              <a:rPr sz="2400" spc="-10" dirty="0">
                <a:latin typeface="Calibri"/>
                <a:cs typeface="Calibri"/>
              </a:rPr>
              <a:t>group </a:t>
            </a:r>
            <a:r>
              <a:rPr sz="2400" spc="-5" dirty="0">
                <a:latin typeface="Calibri"/>
                <a:cs typeface="Calibri"/>
              </a:rPr>
              <a:t>of </a:t>
            </a:r>
            <a:r>
              <a:rPr sz="2400" spc="-10" dirty="0">
                <a:latin typeface="Calibri"/>
                <a:cs typeface="Calibri"/>
              </a:rPr>
              <a:t>infected </a:t>
            </a:r>
            <a:r>
              <a:rPr sz="2400" spc="-5" dirty="0">
                <a:latin typeface="Calibri"/>
                <a:cs typeface="Calibri"/>
              </a:rPr>
              <a:t>hair </a:t>
            </a:r>
            <a:r>
              <a:rPr sz="2400" spc="-10" dirty="0">
                <a:latin typeface="Calibri"/>
                <a:cs typeface="Calibri"/>
              </a:rPr>
              <a:t>follicles </a:t>
            </a:r>
            <a:r>
              <a:rPr sz="2400" spc="-5" dirty="0">
                <a:latin typeface="Calibri"/>
                <a:cs typeface="Calibri"/>
              </a:rPr>
              <a:t>in one  skin</a:t>
            </a:r>
            <a:r>
              <a:rPr sz="2400" spc="15" dirty="0">
                <a:latin typeface="Calibri"/>
                <a:cs typeface="Calibri"/>
              </a:rPr>
              <a:t> </a:t>
            </a:r>
            <a:r>
              <a:rPr sz="2400" spc="-5" dirty="0">
                <a:latin typeface="Calibri"/>
                <a:cs typeface="Calibri"/>
              </a:rPr>
              <a:t>location.</a:t>
            </a:r>
            <a:endParaRPr sz="2400" dirty="0">
              <a:latin typeface="Calibri"/>
              <a:cs typeface="Calibri"/>
            </a:endParaRPr>
          </a:p>
          <a:p>
            <a:pPr marL="355600" indent="-342900">
              <a:spcBef>
                <a:spcPts val="5"/>
              </a:spcBef>
              <a:buFont typeface="Arial"/>
              <a:buChar char="•"/>
              <a:tabLst>
                <a:tab pos="354965" algn="l"/>
                <a:tab pos="355600" algn="l"/>
              </a:tabLst>
            </a:pPr>
            <a:r>
              <a:rPr sz="2400" spc="-5" dirty="0">
                <a:latin typeface="Calibri"/>
                <a:cs typeface="Calibri"/>
              </a:rPr>
              <a:t>Also known as </a:t>
            </a:r>
            <a:r>
              <a:rPr sz="2400" spc="-10" dirty="0">
                <a:latin typeface="Calibri"/>
                <a:cs typeface="Calibri"/>
              </a:rPr>
              <a:t>cluster </a:t>
            </a:r>
            <a:r>
              <a:rPr sz="2400" spc="-5" dirty="0">
                <a:latin typeface="Calibri"/>
                <a:cs typeface="Calibri"/>
              </a:rPr>
              <a:t>of</a:t>
            </a:r>
            <a:r>
              <a:rPr sz="2400" spc="90" dirty="0">
                <a:latin typeface="Calibri"/>
                <a:cs typeface="Calibri"/>
              </a:rPr>
              <a:t> </a:t>
            </a:r>
            <a:r>
              <a:rPr sz="2400" spc="-5" dirty="0">
                <a:latin typeface="Calibri"/>
                <a:cs typeface="Calibri"/>
              </a:rPr>
              <a:t>boils</a:t>
            </a:r>
            <a:r>
              <a:rPr sz="2400" spc="-5" dirty="0" smtClean="0">
                <a:latin typeface="Calibri"/>
                <a:cs typeface="Calibri"/>
              </a:rPr>
              <a:t>.</a:t>
            </a:r>
            <a:endParaRPr sz="2400" dirty="0">
              <a:latin typeface="Calibri"/>
              <a:cs typeface="Calibri"/>
            </a:endParaRPr>
          </a:p>
          <a:p>
            <a:pPr marL="355600" marR="80645" indent="-342900">
              <a:spcBef>
                <a:spcPts val="300"/>
              </a:spcBef>
              <a:buFont typeface="Arial"/>
              <a:buChar char="•"/>
              <a:tabLst>
                <a:tab pos="354965" algn="l"/>
                <a:tab pos="355600" algn="l"/>
              </a:tabLst>
            </a:pPr>
            <a:r>
              <a:rPr lang="en-US" sz="2400" spc="-5" dirty="0">
                <a:latin typeface="Calibri"/>
                <a:cs typeface="Calibri"/>
              </a:rPr>
              <a:t>I</a:t>
            </a:r>
            <a:r>
              <a:rPr sz="2400" spc="-5" dirty="0" smtClean="0">
                <a:latin typeface="Calibri"/>
                <a:cs typeface="Calibri"/>
              </a:rPr>
              <a:t>s </a:t>
            </a:r>
            <a:r>
              <a:rPr sz="2400" spc="-5" dirty="0">
                <a:latin typeface="Calibri"/>
                <a:cs typeface="Calibri"/>
              </a:rPr>
              <a:t>a deeper skin </a:t>
            </a:r>
            <a:r>
              <a:rPr sz="2400" spc="-10" dirty="0" smtClean="0">
                <a:latin typeface="Calibri"/>
                <a:cs typeface="Calibri"/>
              </a:rPr>
              <a:t>infection</a:t>
            </a:r>
            <a:endParaRPr lang="en-US" sz="2400" spc="-10" dirty="0" smtClean="0">
              <a:latin typeface="Calibri"/>
              <a:cs typeface="Calibri"/>
            </a:endParaRPr>
          </a:p>
          <a:p>
            <a:pPr marL="355600" marR="80645" indent="-342900">
              <a:spcBef>
                <a:spcPts val="300"/>
              </a:spcBef>
              <a:buFont typeface="Arial"/>
              <a:buChar char="•"/>
              <a:tabLst>
                <a:tab pos="354965" algn="l"/>
                <a:tab pos="355600" algn="l"/>
              </a:tabLst>
            </a:pPr>
            <a:r>
              <a:rPr sz="2400" spc="-5" dirty="0" smtClean="0">
                <a:latin typeface="Calibri"/>
                <a:cs typeface="Calibri"/>
              </a:rPr>
              <a:t>Carbuncles </a:t>
            </a:r>
            <a:r>
              <a:rPr sz="2400" spc="-15" dirty="0" smtClean="0">
                <a:latin typeface="Calibri"/>
                <a:cs typeface="Calibri"/>
              </a:rPr>
              <a:t>affect </a:t>
            </a:r>
            <a:r>
              <a:rPr sz="2400" spc="-5" dirty="0">
                <a:latin typeface="Calibri"/>
                <a:cs typeface="Calibri"/>
              </a:rPr>
              <a:t>the deeper  </a:t>
            </a:r>
            <a:r>
              <a:rPr sz="2400" spc="-15" dirty="0">
                <a:latin typeface="Calibri"/>
                <a:cs typeface="Calibri"/>
              </a:rPr>
              <a:t>layers, </a:t>
            </a:r>
            <a:r>
              <a:rPr sz="2400" spc="-5" dirty="0">
                <a:latin typeface="Calibri"/>
                <a:cs typeface="Calibri"/>
              </a:rPr>
              <a:t>and they </a:t>
            </a:r>
            <a:r>
              <a:rPr sz="2400" spc="-10" dirty="0">
                <a:latin typeface="Calibri"/>
                <a:cs typeface="Calibri"/>
              </a:rPr>
              <a:t>can </a:t>
            </a:r>
            <a:r>
              <a:rPr sz="2400" spc="-5" dirty="0">
                <a:latin typeface="Calibri"/>
                <a:cs typeface="Calibri"/>
              </a:rPr>
              <a:t>lead </a:t>
            </a:r>
            <a:r>
              <a:rPr sz="2400" spc="-10" dirty="0">
                <a:latin typeface="Calibri"/>
                <a:cs typeface="Calibri"/>
              </a:rPr>
              <a:t>to</a:t>
            </a:r>
            <a:r>
              <a:rPr sz="2400" spc="114" dirty="0">
                <a:latin typeface="Calibri"/>
                <a:cs typeface="Calibri"/>
              </a:rPr>
              <a:t> </a:t>
            </a:r>
            <a:r>
              <a:rPr sz="2400" spc="-5" dirty="0">
                <a:latin typeface="Calibri"/>
                <a:cs typeface="Calibri"/>
              </a:rPr>
              <a:t>scarring.</a:t>
            </a:r>
            <a:endParaRPr sz="2400" dirty="0">
              <a:latin typeface="Calibri"/>
              <a:cs typeface="Calibri"/>
            </a:endParaRPr>
          </a:p>
          <a:p>
            <a:pPr marL="355600" marR="194310" indent="-342900">
              <a:spcBef>
                <a:spcPts val="300"/>
              </a:spcBef>
              <a:buFont typeface="Arial"/>
              <a:buChar char="•"/>
              <a:tabLst>
                <a:tab pos="354965" algn="l"/>
                <a:tab pos="355600" algn="l"/>
              </a:tabLst>
            </a:pPr>
            <a:r>
              <a:rPr sz="2400" spc="-5" dirty="0" smtClean="0">
                <a:latin typeface="Calibri"/>
                <a:cs typeface="Calibri"/>
              </a:rPr>
              <a:t>Carbuncle </a:t>
            </a:r>
            <a:r>
              <a:rPr sz="2400" spc="-10" dirty="0">
                <a:latin typeface="Calibri"/>
                <a:cs typeface="Calibri"/>
              </a:rPr>
              <a:t>infections </a:t>
            </a:r>
            <a:r>
              <a:rPr sz="2400" spc="-5" dirty="0">
                <a:latin typeface="Calibri"/>
                <a:cs typeface="Calibri"/>
              </a:rPr>
              <a:t>tend </a:t>
            </a:r>
            <a:r>
              <a:rPr sz="2400" spc="-10" dirty="0">
                <a:latin typeface="Calibri"/>
                <a:cs typeface="Calibri"/>
              </a:rPr>
              <a:t>to </a:t>
            </a:r>
            <a:r>
              <a:rPr sz="2400" spc="-5" dirty="0">
                <a:latin typeface="Calibri"/>
                <a:cs typeface="Calibri"/>
              </a:rPr>
              <a:t>be deeper and </a:t>
            </a:r>
            <a:r>
              <a:rPr sz="2400" spc="-10" dirty="0">
                <a:latin typeface="Calibri"/>
                <a:cs typeface="Calibri"/>
              </a:rPr>
              <a:t>more  </a:t>
            </a:r>
            <a:r>
              <a:rPr sz="2400" spc="-10" dirty="0" smtClean="0">
                <a:latin typeface="Calibri"/>
                <a:cs typeface="Calibri"/>
              </a:rPr>
              <a:t>severe</a:t>
            </a:r>
            <a:endParaRPr lang="en-US" sz="2400" spc="-10" dirty="0" smtClean="0">
              <a:latin typeface="Calibri"/>
              <a:cs typeface="Calibri"/>
            </a:endParaRPr>
          </a:p>
          <a:p>
            <a:pPr marL="355600" marR="194310" indent="-342900">
              <a:spcBef>
                <a:spcPts val="300"/>
              </a:spcBef>
              <a:buFont typeface="Arial"/>
              <a:buChar char="•"/>
              <a:tabLst>
                <a:tab pos="354965" algn="l"/>
                <a:tab pos="355600" algn="l"/>
              </a:tabLst>
            </a:pPr>
            <a:r>
              <a:rPr sz="2400" spc="-5" dirty="0" smtClean="0">
                <a:latin typeface="Calibri"/>
                <a:cs typeface="Calibri"/>
              </a:rPr>
              <a:t>They </a:t>
            </a:r>
            <a:r>
              <a:rPr sz="2400" spc="-15" dirty="0">
                <a:latin typeface="Calibri"/>
                <a:cs typeface="Calibri"/>
              </a:rPr>
              <a:t>take </a:t>
            </a:r>
            <a:r>
              <a:rPr sz="2400" spc="-5" dirty="0">
                <a:latin typeface="Calibri"/>
                <a:cs typeface="Calibri"/>
              </a:rPr>
              <a:t>longer </a:t>
            </a:r>
            <a:r>
              <a:rPr sz="2400" spc="-10" dirty="0">
                <a:latin typeface="Calibri"/>
                <a:cs typeface="Calibri"/>
              </a:rPr>
              <a:t>to  develop </a:t>
            </a:r>
            <a:r>
              <a:rPr sz="2400" spc="-5" dirty="0">
                <a:latin typeface="Calibri"/>
                <a:cs typeface="Calibri"/>
              </a:rPr>
              <a:t>and </a:t>
            </a:r>
            <a:r>
              <a:rPr sz="2400" spc="-10" dirty="0">
                <a:latin typeface="Calibri"/>
                <a:cs typeface="Calibri"/>
              </a:rPr>
              <a:t>to </a:t>
            </a:r>
            <a:r>
              <a:rPr sz="2400" spc="-5" dirty="0">
                <a:latin typeface="Calibri"/>
                <a:cs typeface="Calibri"/>
              </a:rPr>
              <a:t>resolve than</a:t>
            </a:r>
            <a:r>
              <a:rPr sz="2400" spc="100" dirty="0">
                <a:latin typeface="Calibri"/>
                <a:cs typeface="Calibri"/>
              </a:rPr>
              <a:t> </a:t>
            </a:r>
            <a:r>
              <a:rPr sz="2400" spc="-5" dirty="0">
                <a:latin typeface="Calibri"/>
                <a:cs typeface="Calibri"/>
              </a:rPr>
              <a:t>furuncles</a:t>
            </a:r>
            <a:r>
              <a:rPr sz="2400" spc="-5" dirty="0" smtClean="0">
                <a:latin typeface="Calibri"/>
                <a:cs typeface="Calibri"/>
              </a:rPr>
              <a:t>.</a:t>
            </a:r>
            <a:r>
              <a:rPr lang="en-US" sz="2400" spc="-5" dirty="0" smtClean="0">
                <a:latin typeface="Calibri"/>
                <a:cs typeface="Calibri"/>
              </a:rPr>
              <a:t> (often leave a scar)</a:t>
            </a:r>
            <a:endParaRPr sz="2400" dirty="0">
              <a:latin typeface="Calibri"/>
              <a:cs typeface="Calibri"/>
            </a:endParaRPr>
          </a:p>
        </p:txBody>
      </p:sp>
    </p:spTree>
    <p:extLst>
      <p:ext uri="{BB962C8B-B14F-4D97-AF65-F5344CB8AC3E}">
        <p14:creationId xmlns:p14="http://schemas.microsoft.com/office/powerpoint/2010/main" val="23915970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76800" y="2625726"/>
            <a:ext cx="4097867" cy="615553"/>
          </a:xfrm>
        </p:spPr>
        <p:txBody>
          <a:bodyPr/>
          <a:lstStyle/>
          <a:p>
            <a:r>
              <a:rPr lang="en-US" sz="4000" b="1" spc="-15" dirty="0"/>
              <a:t>C</a:t>
            </a:r>
            <a:r>
              <a:rPr lang="en-US" sz="4000" b="1" spc="10" dirty="0"/>
              <a:t>EL</a:t>
            </a:r>
            <a:r>
              <a:rPr lang="en-US" sz="4000" b="1" spc="-90" dirty="0"/>
              <a:t>L</a:t>
            </a:r>
            <a:r>
              <a:rPr lang="en-US" sz="4000" b="1" spc="30" dirty="0"/>
              <a:t>U</a:t>
            </a:r>
            <a:r>
              <a:rPr lang="en-US" sz="4000" b="1" spc="-10" dirty="0"/>
              <a:t>L</a:t>
            </a:r>
            <a:r>
              <a:rPr lang="en-US" sz="4000" b="1" dirty="0"/>
              <a:t>I</a:t>
            </a:r>
            <a:r>
              <a:rPr lang="en-US" sz="4000" b="1" spc="40" dirty="0"/>
              <a:t>T</a:t>
            </a:r>
            <a:r>
              <a:rPr lang="en-US" sz="4000" b="1" spc="5" dirty="0"/>
              <a:t>IS</a:t>
            </a:r>
            <a:r>
              <a:rPr lang="en-US" dirty="0" smtClean="0"/>
              <a:t> </a:t>
            </a:r>
            <a:endParaRPr lang="en-US" dirty="0"/>
          </a:p>
        </p:txBody>
      </p:sp>
    </p:spTree>
    <p:extLst>
      <p:ext uri="{BB962C8B-B14F-4D97-AF65-F5344CB8AC3E}">
        <p14:creationId xmlns:p14="http://schemas.microsoft.com/office/powerpoint/2010/main" val="27710331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36854"/>
            <a:ext cx="3319779" cy="632460"/>
          </a:xfrm>
          <a:prstGeom prst="rect">
            <a:avLst/>
          </a:prstGeom>
        </p:spPr>
        <p:txBody>
          <a:bodyPr vert="horz" wrap="square" lIns="0" tIns="16510" rIns="0" bIns="0" rtlCol="0">
            <a:spAutoFit/>
          </a:bodyPr>
          <a:lstStyle/>
          <a:p>
            <a:pPr marL="12700">
              <a:lnSpc>
                <a:spcPct val="100000"/>
              </a:lnSpc>
              <a:spcBef>
                <a:spcPts val="130"/>
              </a:spcBef>
            </a:pPr>
            <a:r>
              <a:rPr spc="-15" dirty="0"/>
              <a:t>C</a:t>
            </a:r>
            <a:r>
              <a:rPr spc="10" dirty="0"/>
              <a:t>EL</a:t>
            </a:r>
            <a:r>
              <a:rPr spc="-90" dirty="0"/>
              <a:t>L</a:t>
            </a:r>
            <a:r>
              <a:rPr spc="30" dirty="0"/>
              <a:t>U</a:t>
            </a:r>
            <a:r>
              <a:rPr spc="-10" dirty="0"/>
              <a:t>L</a:t>
            </a:r>
            <a:r>
              <a:rPr dirty="0"/>
              <a:t>I</a:t>
            </a:r>
            <a:r>
              <a:rPr spc="40" dirty="0"/>
              <a:t>T</a:t>
            </a:r>
            <a:r>
              <a:rPr spc="5" dirty="0"/>
              <a:t>IS</a:t>
            </a:r>
          </a:p>
        </p:txBody>
      </p:sp>
      <p:sp>
        <p:nvSpPr>
          <p:cNvPr id="3" name="object 3"/>
          <p:cNvSpPr txBox="1"/>
          <p:nvPr/>
        </p:nvSpPr>
        <p:spPr>
          <a:xfrm>
            <a:off x="457200" y="990600"/>
            <a:ext cx="11329670" cy="3361305"/>
          </a:xfrm>
          <a:prstGeom prst="rect">
            <a:avLst/>
          </a:prstGeom>
        </p:spPr>
        <p:txBody>
          <a:bodyPr vert="horz" wrap="square" lIns="0" tIns="97790" rIns="0" bIns="0" rtlCol="0">
            <a:spAutoFit/>
          </a:bodyPr>
          <a:lstStyle/>
          <a:p>
            <a:pPr marL="241300" marR="114935" indent="-229235">
              <a:lnSpc>
                <a:spcPct val="79400"/>
              </a:lnSpc>
              <a:spcBef>
                <a:spcPts val="770"/>
              </a:spcBef>
              <a:buFont typeface="Arial"/>
              <a:buChar char="•"/>
              <a:tabLst>
                <a:tab pos="241935" algn="l"/>
              </a:tabLst>
            </a:pPr>
            <a:r>
              <a:rPr sz="3200" spc="10" dirty="0">
                <a:latin typeface="Calibri"/>
                <a:cs typeface="Calibri"/>
              </a:rPr>
              <a:t>Inflammation</a:t>
            </a:r>
            <a:r>
              <a:rPr sz="3200" spc="-245" dirty="0">
                <a:latin typeface="Calibri"/>
                <a:cs typeface="Calibri"/>
              </a:rPr>
              <a:t> </a:t>
            </a:r>
            <a:r>
              <a:rPr sz="3200" spc="-10" dirty="0">
                <a:latin typeface="Calibri"/>
                <a:cs typeface="Calibri"/>
              </a:rPr>
              <a:t>of</a:t>
            </a:r>
            <a:r>
              <a:rPr sz="3200" spc="35" dirty="0">
                <a:latin typeface="Calibri"/>
                <a:cs typeface="Calibri"/>
              </a:rPr>
              <a:t> </a:t>
            </a:r>
            <a:r>
              <a:rPr sz="3200" spc="-5" dirty="0">
                <a:latin typeface="Calibri"/>
                <a:cs typeface="Calibri"/>
              </a:rPr>
              <a:t>subcutaneous</a:t>
            </a:r>
            <a:r>
              <a:rPr sz="3200" spc="-40" dirty="0">
                <a:latin typeface="Calibri"/>
                <a:cs typeface="Calibri"/>
              </a:rPr>
              <a:t> </a:t>
            </a:r>
            <a:r>
              <a:rPr sz="3200" spc="5" dirty="0">
                <a:latin typeface="Calibri"/>
                <a:cs typeface="Calibri"/>
              </a:rPr>
              <a:t>tissues</a:t>
            </a:r>
            <a:r>
              <a:rPr sz="3200" spc="-114" dirty="0">
                <a:latin typeface="Calibri"/>
                <a:cs typeface="Calibri"/>
              </a:rPr>
              <a:t> </a:t>
            </a:r>
            <a:r>
              <a:rPr sz="3200" spc="15" dirty="0">
                <a:latin typeface="Calibri"/>
                <a:cs typeface="Calibri"/>
              </a:rPr>
              <a:t>as</a:t>
            </a:r>
            <a:r>
              <a:rPr sz="3200" spc="-35" dirty="0">
                <a:latin typeface="Calibri"/>
                <a:cs typeface="Calibri"/>
              </a:rPr>
              <a:t> </a:t>
            </a:r>
            <a:r>
              <a:rPr sz="3200" spc="10" dirty="0">
                <a:latin typeface="Calibri"/>
                <a:cs typeface="Calibri"/>
              </a:rPr>
              <a:t>a</a:t>
            </a:r>
            <a:r>
              <a:rPr sz="3200" spc="20" dirty="0">
                <a:latin typeface="Calibri"/>
                <a:cs typeface="Calibri"/>
              </a:rPr>
              <a:t> </a:t>
            </a:r>
            <a:r>
              <a:rPr sz="3200" dirty="0">
                <a:latin typeface="Calibri"/>
                <a:cs typeface="Calibri"/>
              </a:rPr>
              <a:t>result</a:t>
            </a:r>
            <a:r>
              <a:rPr sz="3200" spc="-40" dirty="0">
                <a:latin typeface="Calibri"/>
                <a:cs typeface="Calibri"/>
              </a:rPr>
              <a:t> </a:t>
            </a:r>
            <a:r>
              <a:rPr sz="3200" spc="-10" dirty="0">
                <a:latin typeface="Calibri"/>
                <a:cs typeface="Calibri"/>
              </a:rPr>
              <a:t>of</a:t>
            </a:r>
            <a:r>
              <a:rPr sz="3200" spc="-40" dirty="0">
                <a:latin typeface="Calibri"/>
                <a:cs typeface="Calibri"/>
              </a:rPr>
              <a:t> </a:t>
            </a:r>
            <a:r>
              <a:rPr sz="3200" spc="5" dirty="0">
                <a:latin typeface="Calibri"/>
                <a:cs typeface="Calibri"/>
              </a:rPr>
              <a:t>bacterial</a:t>
            </a:r>
            <a:r>
              <a:rPr sz="3200" spc="-60" dirty="0">
                <a:latin typeface="Calibri"/>
                <a:cs typeface="Calibri"/>
              </a:rPr>
              <a:t> </a:t>
            </a:r>
            <a:r>
              <a:rPr sz="3200" spc="-5" dirty="0">
                <a:latin typeface="Calibri"/>
                <a:cs typeface="Calibri"/>
              </a:rPr>
              <a:t>infection</a:t>
            </a:r>
            <a:r>
              <a:rPr sz="3200" spc="-90" dirty="0">
                <a:latin typeface="Calibri"/>
                <a:cs typeface="Calibri"/>
              </a:rPr>
              <a:t> </a:t>
            </a:r>
            <a:r>
              <a:rPr sz="3200" spc="-10" dirty="0">
                <a:latin typeface="Calibri"/>
                <a:cs typeface="Calibri"/>
              </a:rPr>
              <a:t>on</a:t>
            </a:r>
            <a:r>
              <a:rPr sz="3200" spc="60" dirty="0">
                <a:latin typeface="Calibri"/>
                <a:cs typeface="Calibri"/>
              </a:rPr>
              <a:t> </a:t>
            </a:r>
            <a:r>
              <a:rPr sz="3200" spc="-20" dirty="0">
                <a:latin typeface="Calibri"/>
                <a:cs typeface="Calibri"/>
              </a:rPr>
              <a:t>any</a:t>
            </a:r>
            <a:r>
              <a:rPr sz="3200" spc="15" dirty="0">
                <a:latin typeface="Calibri"/>
                <a:cs typeface="Calibri"/>
              </a:rPr>
              <a:t> </a:t>
            </a:r>
            <a:r>
              <a:rPr sz="3200" dirty="0">
                <a:latin typeface="Calibri"/>
                <a:cs typeface="Calibri"/>
              </a:rPr>
              <a:t>part  </a:t>
            </a:r>
            <a:r>
              <a:rPr sz="3200" spc="-10" dirty="0">
                <a:latin typeface="Calibri"/>
                <a:cs typeface="Calibri"/>
              </a:rPr>
              <a:t>of </a:t>
            </a:r>
            <a:r>
              <a:rPr sz="3200" spc="5" dirty="0">
                <a:latin typeface="Calibri"/>
                <a:cs typeface="Calibri"/>
              </a:rPr>
              <a:t>the </a:t>
            </a:r>
            <a:r>
              <a:rPr sz="3200" spc="-15" dirty="0">
                <a:latin typeface="Calibri"/>
                <a:cs typeface="Calibri"/>
              </a:rPr>
              <a:t>body </a:t>
            </a:r>
            <a:r>
              <a:rPr sz="3200" spc="-10" dirty="0">
                <a:latin typeface="Calibri"/>
                <a:cs typeface="Calibri"/>
              </a:rPr>
              <a:t>but </a:t>
            </a:r>
            <a:r>
              <a:rPr sz="3200" spc="10" dirty="0">
                <a:latin typeface="Calibri"/>
                <a:cs typeface="Calibri"/>
              </a:rPr>
              <a:t>mostly </a:t>
            </a:r>
            <a:r>
              <a:rPr sz="3200" spc="-5" dirty="0">
                <a:latin typeface="Calibri"/>
                <a:cs typeface="Calibri"/>
              </a:rPr>
              <a:t>on lower</a:t>
            </a:r>
            <a:r>
              <a:rPr sz="3200" spc="-114" dirty="0">
                <a:latin typeface="Calibri"/>
                <a:cs typeface="Calibri"/>
              </a:rPr>
              <a:t> </a:t>
            </a:r>
            <a:r>
              <a:rPr sz="3200" spc="5" dirty="0" smtClean="0">
                <a:latin typeface="Calibri"/>
                <a:cs typeface="Calibri"/>
              </a:rPr>
              <a:t>limbs</a:t>
            </a:r>
            <a:endParaRPr lang="en-US" sz="3200" spc="5" dirty="0" smtClean="0">
              <a:latin typeface="Calibri"/>
              <a:cs typeface="Calibri"/>
            </a:endParaRPr>
          </a:p>
          <a:p>
            <a:pPr marL="241300" marR="114935" indent="-229235">
              <a:lnSpc>
                <a:spcPct val="79400"/>
              </a:lnSpc>
              <a:spcBef>
                <a:spcPts val="770"/>
              </a:spcBef>
              <a:buFont typeface="Arial"/>
              <a:buChar char="•"/>
              <a:tabLst>
                <a:tab pos="241935" algn="l"/>
              </a:tabLst>
            </a:pPr>
            <a:endParaRPr sz="3200" dirty="0">
              <a:latin typeface="Calibri"/>
              <a:cs typeface="Calibri"/>
            </a:endParaRPr>
          </a:p>
          <a:p>
            <a:pPr marL="12700">
              <a:lnSpc>
                <a:spcPct val="100000"/>
              </a:lnSpc>
              <a:spcBef>
                <a:spcPts val="409"/>
              </a:spcBef>
            </a:pPr>
            <a:r>
              <a:rPr sz="3200" b="1" u="sng" spc="15" dirty="0" smtClean="0">
                <a:latin typeface="Calibri"/>
                <a:cs typeface="Calibri"/>
              </a:rPr>
              <a:t>Causative</a:t>
            </a:r>
            <a:r>
              <a:rPr sz="3200" b="1" u="sng" spc="-190" dirty="0" smtClean="0">
                <a:latin typeface="Calibri"/>
                <a:cs typeface="Calibri"/>
              </a:rPr>
              <a:t> </a:t>
            </a:r>
            <a:r>
              <a:rPr sz="3200" b="1" u="sng" dirty="0">
                <a:latin typeface="Calibri"/>
                <a:cs typeface="Calibri"/>
              </a:rPr>
              <a:t>organisms</a:t>
            </a:r>
            <a:endParaRPr sz="3200" u="sng" dirty="0">
              <a:latin typeface="Calibri"/>
              <a:cs typeface="Calibri"/>
            </a:endParaRPr>
          </a:p>
          <a:p>
            <a:pPr marL="12700" marR="575945">
              <a:lnSpc>
                <a:spcPct val="79400"/>
              </a:lnSpc>
              <a:spcBef>
                <a:spcPts val="1050"/>
              </a:spcBef>
            </a:pPr>
            <a:r>
              <a:rPr sz="3200" dirty="0" smtClean="0">
                <a:latin typeface="Calibri"/>
                <a:cs typeface="Calibri"/>
              </a:rPr>
              <a:t>Streptococcus</a:t>
            </a:r>
            <a:r>
              <a:rPr lang="en-US" sz="3200" spc="-120" dirty="0" smtClean="0">
                <a:latin typeface="Calibri"/>
                <a:cs typeface="Calibri"/>
              </a:rPr>
              <a:t>, </a:t>
            </a:r>
            <a:r>
              <a:rPr sz="3200" dirty="0" err="1" smtClean="0">
                <a:latin typeface="Calibri"/>
                <a:cs typeface="Calibri"/>
              </a:rPr>
              <a:t>staphylococus</a:t>
            </a:r>
            <a:r>
              <a:rPr lang="en-US" sz="3200" dirty="0" smtClean="0">
                <a:latin typeface="Calibri"/>
                <a:cs typeface="Calibri"/>
              </a:rPr>
              <a:t> and  H. </a:t>
            </a:r>
            <a:r>
              <a:rPr lang="en-US" sz="3200" dirty="0" err="1" smtClean="0">
                <a:latin typeface="Calibri"/>
                <a:cs typeface="Calibri"/>
              </a:rPr>
              <a:t>influenzae</a:t>
            </a:r>
            <a:r>
              <a:rPr sz="3200" spc="-190" dirty="0" smtClean="0">
                <a:latin typeface="Calibri"/>
                <a:cs typeface="Calibri"/>
              </a:rPr>
              <a:t> </a:t>
            </a:r>
            <a:r>
              <a:rPr sz="3200" spc="10" dirty="0">
                <a:latin typeface="Calibri"/>
                <a:cs typeface="Calibri"/>
              </a:rPr>
              <a:t>after</a:t>
            </a:r>
            <a:r>
              <a:rPr sz="3200" spc="-75" dirty="0">
                <a:latin typeface="Calibri"/>
                <a:cs typeface="Calibri"/>
              </a:rPr>
              <a:t> </a:t>
            </a:r>
            <a:r>
              <a:rPr sz="3200" spc="-15" dirty="0">
                <a:latin typeface="Calibri"/>
                <a:cs typeface="Calibri"/>
              </a:rPr>
              <a:t>gaining</a:t>
            </a:r>
            <a:r>
              <a:rPr sz="3200" spc="-25" dirty="0">
                <a:latin typeface="Calibri"/>
                <a:cs typeface="Calibri"/>
              </a:rPr>
              <a:t> </a:t>
            </a:r>
            <a:r>
              <a:rPr sz="3200" dirty="0">
                <a:latin typeface="Calibri"/>
                <a:cs typeface="Calibri"/>
              </a:rPr>
              <a:t>entry</a:t>
            </a:r>
            <a:r>
              <a:rPr sz="3200" spc="20" dirty="0">
                <a:latin typeface="Calibri"/>
                <a:cs typeface="Calibri"/>
              </a:rPr>
              <a:t> </a:t>
            </a:r>
            <a:r>
              <a:rPr sz="3200" spc="-20" dirty="0">
                <a:latin typeface="Calibri"/>
                <a:cs typeface="Calibri"/>
              </a:rPr>
              <a:t>through</a:t>
            </a:r>
            <a:r>
              <a:rPr sz="3200" spc="60" dirty="0">
                <a:latin typeface="Calibri"/>
                <a:cs typeface="Calibri"/>
              </a:rPr>
              <a:t> </a:t>
            </a:r>
            <a:r>
              <a:rPr sz="3200" spc="5" dirty="0">
                <a:latin typeface="Calibri"/>
                <a:cs typeface="Calibri"/>
              </a:rPr>
              <a:t>bites,</a:t>
            </a:r>
            <a:r>
              <a:rPr sz="3200" spc="-40" dirty="0">
                <a:latin typeface="Calibri"/>
                <a:cs typeface="Calibri"/>
              </a:rPr>
              <a:t> </a:t>
            </a:r>
            <a:r>
              <a:rPr sz="3200" dirty="0">
                <a:latin typeface="Calibri"/>
                <a:cs typeface="Calibri"/>
              </a:rPr>
              <a:t>breaks</a:t>
            </a:r>
            <a:r>
              <a:rPr sz="3200" spc="-105" dirty="0">
                <a:latin typeface="Calibri"/>
                <a:cs typeface="Calibri"/>
              </a:rPr>
              <a:t> </a:t>
            </a:r>
            <a:r>
              <a:rPr sz="3200" spc="10" dirty="0">
                <a:latin typeface="Calibri"/>
                <a:cs typeface="Calibri"/>
              </a:rPr>
              <a:t>in</a:t>
            </a:r>
            <a:r>
              <a:rPr sz="3200" spc="-25" dirty="0">
                <a:latin typeface="Calibri"/>
                <a:cs typeface="Calibri"/>
              </a:rPr>
              <a:t> </a:t>
            </a:r>
            <a:r>
              <a:rPr sz="3200" spc="10" dirty="0">
                <a:latin typeface="Calibri"/>
                <a:cs typeface="Calibri"/>
              </a:rPr>
              <a:t>the  </a:t>
            </a:r>
            <a:r>
              <a:rPr sz="3200" spc="5" dirty="0">
                <a:latin typeface="Calibri"/>
                <a:cs typeface="Calibri"/>
              </a:rPr>
              <a:t>skin</a:t>
            </a:r>
            <a:r>
              <a:rPr sz="3200" spc="5" dirty="0" smtClean="0">
                <a:latin typeface="Calibri"/>
                <a:cs typeface="Calibri"/>
              </a:rPr>
              <a:t>.</a:t>
            </a:r>
            <a:endParaRPr lang="en-US" sz="3200" spc="5" dirty="0" smtClean="0">
              <a:latin typeface="Calibri"/>
              <a:cs typeface="Calibri"/>
            </a:endParaRPr>
          </a:p>
          <a:p>
            <a:pPr marL="12700" marR="575945">
              <a:lnSpc>
                <a:spcPct val="79400"/>
              </a:lnSpc>
              <a:spcBef>
                <a:spcPts val="1050"/>
              </a:spcBef>
            </a:pPr>
            <a:endParaRPr lang="en-US" sz="3200" spc="5" dirty="0">
              <a:latin typeface="Calibri"/>
              <a:cs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533400"/>
            <a:ext cx="11197590" cy="4625241"/>
          </a:xfrm>
        </p:spPr>
        <p:txBody>
          <a:bodyPr/>
          <a:lstStyle/>
          <a:p>
            <a:pPr marL="12700" marR="575945">
              <a:lnSpc>
                <a:spcPct val="79400"/>
              </a:lnSpc>
              <a:spcBef>
                <a:spcPts val="1050"/>
              </a:spcBef>
            </a:pPr>
            <a:r>
              <a:rPr lang="en-US" sz="3200" b="1" u="sng" spc="5" dirty="0"/>
              <a:t>Risk factors</a:t>
            </a:r>
            <a:r>
              <a:rPr lang="en-US" sz="3200" b="1" u="sng" spc="5" dirty="0" smtClean="0"/>
              <a:t>:</a:t>
            </a:r>
          </a:p>
          <a:p>
            <a:pPr marL="12700" marR="575945">
              <a:lnSpc>
                <a:spcPct val="79400"/>
              </a:lnSpc>
              <a:spcBef>
                <a:spcPts val="1050"/>
              </a:spcBef>
            </a:pPr>
            <a:endParaRPr lang="en-US" sz="3200" b="1" u="sng" spc="5" dirty="0"/>
          </a:p>
          <a:p>
            <a:pPr marL="286385" marR="912494" indent="-274320">
              <a:lnSpc>
                <a:spcPct val="100000"/>
              </a:lnSpc>
              <a:spcBef>
                <a:spcPts val="100"/>
              </a:spcBef>
              <a:buClr>
                <a:srgbClr val="D24717"/>
              </a:buClr>
              <a:buSzPct val="85416"/>
              <a:buFont typeface="Wingdings 2"/>
              <a:buChar char=""/>
              <a:tabLst>
                <a:tab pos="707390" algn="l"/>
                <a:tab pos="708025" algn="l"/>
              </a:tabLst>
            </a:pPr>
            <a:r>
              <a:rPr lang="en-US" sz="3200" dirty="0"/>
              <a:t>	</a:t>
            </a:r>
            <a:r>
              <a:rPr lang="en-US" sz="3200" spc="-5" dirty="0">
                <a:cs typeface="Arial"/>
              </a:rPr>
              <a:t>Local </a:t>
            </a:r>
            <a:r>
              <a:rPr lang="en-US" sz="3200" dirty="0">
                <a:cs typeface="Arial"/>
              </a:rPr>
              <a:t>trauma (e.g., </a:t>
            </a:r>
            <a:r>
              <a:rPr lang="en-US" sz="3200" spc="-5" dirty="0">
                <a:cs typeface="Arial"/>
              </a:rPr>
              <a:t>lacerations, insect bites,  wounds,</a:t>
            </a:r>
            <a:r>
              <a:rPr lang="en-US" sz="3200" spc="10" dirty="0">
                <a:cs typeface="Arial"/>
              </a:rPr>
              <a:t> </a:t>
            </a:r>
            <a:r>
              <a:rPr lang="en-US" sz="3200" spc="-5" dirty="0">
                <a:cs typeface="Arial"/>
              </a:rPr>
              <a:t>shaving)</a:t>
            </a:r>
            <a:endParaRPr lang="en-US" sz="3200" dirty="0">
              <a:cs typeface="Arial"/>
            </a:endParaRPr>
          </a:p>
          <a:p>
            <a:pPr marL="286385" marR="5080" indent="-274320">
              <a:lnSpc>
                <a:spcPct val="100000"/>
              </a:lnSpc>
              <a:spcBef>
                <a:spcPts val="600"/>
              </a:spcBef>
              <a:buClr>
                <a:srgbClr val="D24717"/>
              </a:buClr>
              <a:buSzPct val="85416"/>
              <a:buFont typeface="Wingdings 2"/>
              <a:buChar char=""/>
              <a:tabLst>
                <a:tab pos="624840" algn="l"/>
                <a:tab pos="625475" algn="l"/>
              </a:tabLst>
            </a:pPr>
            <a:r>
              <a:rPr lang="en-US" sz="3200" dirty="0"/>
              <a:t>	</a:t>
            </a:r>
            <a:r>
              <a:rPr lang="en-US" sz="3200" spc="-5" dirty="0">
                <a:cs typeface="Arial"/>
              </a:rPr>
              <a:t>Skin infections such as impetigo, scabies, furuncle,  </a:t>
            </a:r>
            <a:r>
              <a:rPr lang="en-US" sz="3200" spc="-5" dirty="0" err="1">
                <a:cs typeface="Arial"/>
              </a:rPr>
              <a:t>tinea</a:t>
            </a:r>
            <a:r>
              <a:rPr lang="en-US" sz="3200" spc="5" dirty="0">
                <a:cs typeface="Arial"/>
              </a:rPr>
              <a:t> </a:t>
            </a:r>
            <a:r>
              <a:rPr lang="en-US" sz="3200" spc="-5" dirty="0" err="1">
                <a:cs typeface="Arial"/>
              </a:rPr>
              <a:t>pedis</a:t>
            </a:r>
            <a:endParaRPr lang="en-US" sz="3200" dirty="0">
              <a:cs typeface="Arial"/>
            </a:endParaRPr>
          </a:p>
          <a:p>
            <a:pPr marL="707390" indent="-695325">
              <a:lnSpc>
                <a:spcPct val="100000"/>
              </a:lnSpc>
              <a:spcBef>
                <a:spcPts val="600"/>
              </a:spcBef>
              <a:buClr>
                <a:srgbClr val="D24717"/>
              </a:buClr>
              <a:buSzPct val="85416"/>
              <a:buFont typeface="Wingdings 2"/>
              <a:buChar char=""/>
              <a:tabLst>
                <a:tab pos="707390" algn="l"/>
                <a:tab pos="708025" algn="l"/>
              </a:tabLst>
            </a:pPr>
            <a:r>
              <a:rPr lang="en-US" sz="3200" spc="-5" dirty="0">
                <a:cs typeface="Arial"/>
              </a:rPr>
              <a:t>Underlying skin</a:t>
            </a:r>
            <a:r>
              <a:rPr lang="en-US" sz="3200" spc="45" dirty="0">
                <a:cs typeface="Arial"/>
              </a:rPr>
              <a:t> </a:t>
            </a:r>
            <a:r>
              <a:rPr lang="en-US" sz="3200" spc="-5" dirty="0">
                <a:cs typeface="Arial"/>
              </a:rPr>
              <a:t>ulcer</a:t>
            </a:r>
            <a:endParaRPr lang="en-US" sz="3200" dirty="0">
              <a:cs typeface="Arial"/>
            </a:endParaRPr>
          </a:p>
          <a:p>
            <a:pPr marL="707390" indent="-695325">
              <a:lnSpc>
                <a:spcPct val="100000"/>
              </a:lnSpc>
              <a:spcBef>
                <a:spcPts val="600"/>
              </a:spcBef>
              <a:buClr>
                <a:srgbClr val="D24717"/>
              </a:buClr>
              <a:buSzPct val="85416"/>
              <a:buFont typeface="Wingdings 2"/>
              <a:buChar char=""/>
              <a:tabLst>
                <a:tab pos="707390" algn="l"/>
                <a:tab pos="708025" algn="l"/>
              </a:tabLst>
            </a:pPr>
            <a:r>
              <a:rPr lang="en-US" sz="3200" dirty="0" err="1">
                <a:cs typeface="Arial"/>
              </a:rPr>
              <a:t>Immunocompromised</a:t>
            </a:r>
            <a:r>
              <a:rPr lang="en-US" sz="3200" spc="10" dirty="0">
                <a:cs typeface="Arial"/>
              </a:rPr>
              <a:t> </a:t>
            </a:r>
            <a:r>
              <a:rPr lang="en-US" sz="3200" dirty="0">
                <a:cs typeface="Arial"/>
              </a:rPr>
              <a:t>individuals</a:t>
            </a:r>
          </a:p>
          <a:p>
            <a:pPr marL="707390" indent="-695325">
              <a:lnSpc>
                <a:spcPct val="100000"/>
              </a:lnSpc>
              <a:spcBef>
                <a:spcPts val="600"/>
              </a:spcBef>
              <a:buClr>
                <a:srgbClr val="D24717"/>
              </a:buClr>
              <a:buSzPct val="85416"/>
              <a:buFont typeface="Wingdings 2"/>
              <a:buChar char=""/>
              <a:tabLst>
                <a:tab pos="707390" algn="l"/>
                <a:tab pos="708025" algn="l"/>
              </a:tabLst>
            </a:pPr>
            <a:r>
              <a:rPr lang="en-US" sz="3200" spc="-5" dirty="0">
                <a:cs typeface="Arial"/>
              </a:rPr>
              <a:t>Diabetes</a:t>
            </a:r>
            <a:r>
              <a:rPr lang="en-US" sz="3200" spc="25" dirty="0">
                <a:cs typeface="Arial"/>
              </a:rPr>
              <a:t> </a:t>
            </a:r>
            <a:r>
              <a:rPr lang="en-US" sz="3200" spc="-5" dirty="0">
                <a:cs typeface="Arial"/>
              </a:rPr>
              <a:t>mellitus</a:t>
            </a:r>
            <a:endParaRPr lang="en-US" sz="3200" dirty="0">
              <a:cs typeface="Arial"/>
            </a:endParaRPr>
          </a:p>
          <a:p>
            <a:endParaRPr lang="en-US" sz="2800" dirty="0"/>
          </a:p>
        </p:txBody>
      </p:sp>
    </p:spTree>
    <p:extLst>
      <p:ext uri="{BB962C8B-B14F-4D97-AF65-F5344CB8AC3E}">
        <p14:creationId xmlns:p14="http://schemas.microsoft.com/office/powerpoint/2010/main" val="18674806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3200" y="220980"/>
            <a:ext cx="5317067" cy="366522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06400" y="3886200"/>
            <a:ext cx="3556000" cy="273405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197600" y="3733800"/>
            <a:ext cx="5803392" cy="2848356"/>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6400800" y="195579"/>
            <a:ext cx="5674021" cy="369062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1061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381000" y="457200"/>
            <a:ext cx="11506200" cy="7294305"/>
          </a:xfrm>
        </p:spPr>
        <p:txBody>
          <a:bodyPr/>
          <a:lstStyle/>
          <a:p>
            <a:pPr marL="457200" indent="-457200" fontAlgn="t">
              <a:lnSpc>
                <a:spcPct val="150000"/>
              </a:lnSpc>
              <a:buFont typeface="Arial" pitchFamily="34" charset="0"/>
              <a:buChar char="•"/>
            </a:pPr>
            <a:r>
              <a:rPr lang="en-US" sz="3200" b="1" dirty="0" smtClean="0"/>
              <a:t>Sterile</a:t>
            </a:r>
            <a:r>
              <a:rPr lang="en-US" sz="3200" dirty="0" smtClean="0"/>
              <a:t> </a:t>
            </a:r>
            <a:r>
              <a:rPr lang="en-US" sz="3200" dirty="0"/>
              <a:t>- complete absence of microbes via the cleansing process</a:t>
            </a:r>
          </a:p>
          <a:p>
            <a:pPr marL="457200" indent="-457200" fontAlgn="t">
              <a:lnSpc>
                <a:spcPct val="150000"/>
              </a:lnSpc>
              <a:buFont typeface="Arial" pitchFamily="34" charset="0"/>
              <a:buChar char="•"/>
            </a:pPr>
            <a:r>
              <a:rPr lang="en-US" sz="3200" b="1" dirty="0"/>
              <a:t>Curettage</a:t>
            </a:r>
            <a:r>
              <a:rPr lang="en-US" sz="3200" dirty="0"/>
              <a:t> - surgery to remove tissue or growths from a bodily cavity (as the uterus) by scraping with a curette</a:t>
            </a:r>
          </a:p>
          <a:p>
            <a:pPr marL="457200" indent="-457200" fontAlgn="t">
              <a:lnSpc>
                <a:spcPct val="150000"/>
              </a:lnSpc>
              <a:buFont typeface="Arial" pitchFamily="34" charset="0"/>
              <a:buChar char="•"/>
            </a:pPr>
            <a:r>
              <a:rPr lang="en-US" sz="3200" b="1" dirty="0"/>
              <a:t>Debridement</a:t>
            </a:r>
            <a:r>
              <a:rPr lang="en-US" sz="3200" dirty="0"/>
              <a:t> - surgical removal of foreign material and dead tissue from a wound in order to prevent infection and promote healing</a:t>
            </a:r>
          </a:p>
          <a:p>
            <a:pPr marL="457200" indent="-457200" fontAlgn="t">
              <a:lnSpc>
                <a:spcPct val="150000"/>
              </a:lnSpc>
              <a:buFont typeface="Arial" pitchFamily="34" charset="0"/>
              <a:buChar char="•"/>
            </a:pPr>
            <a:r>
              <a:rPr lang="en-US" sz="3200" b="1" dirty="0"/>
              <a:t>Dehiscence</a:t>
            </a:r>
            <a:r>
              <a:rPr lang="en-US" sz="3200" dirty="0"/>
              <a:t> - Bursting open of a wound, especially a surgical abdominal </a:t>
            </a:r>
            <a:r>
              <a:rPr lang="en-US" sz="3200" dirty="0" smtClean="0"/>
              <a:t>wound</a:t>
            </a:r>
          </a:p>
          <a:p>
            <a:pPr marL="457200" indent="-457200" fontAlgn="t">
              <a:lnSpc>
                <a:spcPct val="150000"/>
              </a:lnSpc>
              <a:buFont typeface="Arial" pitchFamily="34" charset="0"/>
              <a:buChar char="•"/>
            </a:pPr>
            <a:endParaRPr lang="en-US" sz="3200" dirty="0"/>
          </a:p>
          <a:p>
            <a:pPr>
              <a:lnSpc>
                <a:spcPct val="150000"/>
              </a:lnSpc>
            </a:pPr>
            <a:endParaRPr lang="en-US" sz="2800" dirty="0"/>
          </a:p>
        </p:txBody>
      </p:sp>
    </p:spTree>
    <p:extLst>
      <p:ext uri="{BB962C8B-B14F-4D97-AF65-F5344CB8AC3E}">
        <p14:creationId xmlns:p14="http://schemas.microsoft.com/office/powerpoint/2010/main" val="24807968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9600" y="228600"/>
            <a:ext cx="10972800" cy="6477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233224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85800"/>
            <a:ext cx="11197590" cy="3826689"/>
          </a:xfrm>
        </p:spPr>
        <p:txBody>
          <a:bodyPr/>
          <a:lstStyle/>
          <a:p>
            <a:pPr marL="12700">
              <a:lnSpc>
                <a:spcPct val="100000"/>
              </a:lnSpc>
              <a:spcBef>
                <a:spcPts val="409"/>
              </a:spcBef>
            </a:pPr>
            <a:r>
              <a:rPr lang="en-US" sz="3200" b="1" u="sng" spc="-15" dirty="0"/>
              <a:t>Pathophysiology</a:t>
            </a:r>
            <a:endParaRPr lang="en-US" sz="3200" b="1" u="sng" dirty="0"/>
          </a:p>
          <a:p>
            <a:pPr marL="12700" marR="5080">
              <a:lnSpc>
                <a:spcPct val="79500"/>
              </a:lnSpc>
              <a:spcBef>
                <a:spcPts val="975"/>
              </a:spcBef>
            </a:pPr>
            <a:r>
              <a:rPr lang="en-US" sz="3200" spc="5" dirty="0"/>
              <a:t>Break</a:t>
            </a:r>
            <a:r>
              <a:rPr lang="en-US" sz="3200" spc="-55" dirty="0"/>
              <a:t> </a:t>
            </a:r>
            <a:r>
              <a:rPr lang="en-US" sz="3200" spc="-5" dirty="0"/>
              <a:t>on</a:t>
            </a:r>
            <a:r>
              <a:rPr lang="en-US" sz="3200" spc="-20" dirty="0"/>
              <a:t> </a:t>
            </a:r>
            <a:r>
              <a:rPr lang="en-US" sz="3200" spc="10" dirty="0"/>
              <a:t>the</a:t>
            </a:r>
            <a:r>
              <a:rPr lang="en-US" sz="3200" spc="-25" dirty="0"/>
              <a:t> </a:t>
            </a:r>
            <a:r>
              <a:rPr lang="en-US" sz="3200" spc="15" dirty="0"/>
              <a:t>skin</a:t>
            </a:r>
            <a:r>
              <a:rPr lang="en-US" sz="3200" spc="-15" dirty="0"/>
              <a:t> </a:t>
            </a:r>
            <a:r>
              <a:rPr lang="en-US" sz="3200" spc="-10" dirty="0"/>
              <a:t>followed</a:t>
            </a:r>
            <a:r>
              <a:rPr lang="en-US" sz="3200" spc="-20" dirty="0"/>
              <a:t> </a:t>
            </a:r>
            <a:r>
              <a:rPr lang="en-US" sz="3200" dirty="0"/>
              <a:t>by</a:t>
            </a:r>
            <a:r>
              <a:rPr lang="en-US" sz="3200" spc="-55" dirty="0"/>
              <a:t> </a:t>
            </a:r>
            <a:r>
              <a:rPr lang="en-US" sz="3200" spc="15" dirty="0"/>
              <a:t>acute</a:t>
            </a:r>
            <a:r>
              <a:rPr lang="en-US" sz="3200" spc="-90" dirty="0"/>
              <a:t> </a:t>
            </a:r>
            <a:r>
              <a:rPr lang="en-US" sz="3200" spc="10" dirty="0"/>
              <a:t>inflammatory</a:t>
            </a:r>
            <a:r>
              <a:rPr lang="en-US" sz="3200" spc="-204" dirty="0"/>
              <a:t> </a:t>
            </a:r>
            <a:r>
              <a:rPr lang="en-US" sz="3200" spc="-15" dirty="0"/>
              <a:t>process</a:t>
            </a:r>
            <a:r>
              <a:rPr lang="en-US" sz="3200" spc="30" dirty="0"/>
              <a:t> </a:t>
            </a:r>
            <a:r>
              <a:rPr lang="en-US" sz="3200" spc="10" dirty="0"/>
              <a:t>that</a:t>
            </a:r>
            <a:r>
              <a:rPr lang="en-US" sz="3200" spc="-40" dirty="0"/>
              <a:t> </a:t>
            </a:r>
            <a:r>
              <a:rPr lang="en-US" sz="3200" spc="-5" dirty="0"/>
              <a:t>becomes</a:t>
            </a:r>
            <a:r>
              <a:rPr lang="en-US" sz="3200" spc="-45" dirty="0"/>
              <a:t> </a:t>
            </a:r>
            <a:r>
              <a:rPr lang="en-US" sz="3200" spc="-15" dirty="0"/>
              <a:t>chronic</a:t>
            </a:r>
            <a:r>
              <a:rPr lang="en-US" sz="3200" spc="20" dirty="0"/>
              <a:t> </a:t>
            </a:r>
            <a:r>
              <a:rPr lang="en-US" sz="3200" spc="10" dirty="0"/>
              <a:t>and  </a:t>
            </a:r>
            <a:r>
              <a:rPr lang="en-US" sz="3200" spc="-5" dirty="0"/>
              <a:t>may </a:t>
            </a:r>
            <a:r>
              <a:rPr lang="en-US" sz="3200" spc="-10" dirty="0"/>
              <a:t>end </a:t>
            </a:r>
            <a:r>
              <a:rPr lang="en-US" sz="3200" spc="-5" dirty="0"/>
              <a:t>up </a:t>
            </a:r>
            <a:r>
              <a:rPr lang="en-US" sz="3200" spc="20" dirty="0"/>
              <a:t>as an</a:t>
            </a:r>
            <a:r>
              <a:rPr lang="en-US" sz="3200" spc="-155" dirty="0"/>
              <a:t> </a:t>
            </a:r>
            <a:r>
              <a:rPr lang="en-US" sz="3200" spc="5" dirty="0" err="1" smtClean="0"/>
              <a:t>abcess</a:t>
            </a:r>
            <a:endParaRPr lang="en-US" sz="3200" spc="5" dirty="0" smtClean="0"/>
          </a:p>
          <a:p>
            <a:pPr marL="12700" marR="5080">
              <a:lnSpc>
                <a:spcPct val="79500"/>
              </a:lnSpc>
              <a:spcBef>
                <a:spcPts val="975"/>
              </a:spcBef>
            </a:pPr>
            <a:endParaRPr lang="en-US" sz="3200" dirty="0"/>
          </a:p>
          <a:p>
            <a:pPr marL="12700">
              <a:lnSpc>
                <a:spcPct val="100000"/>
              </a:lnSpc>
              <a:spcBef>
                <a:spcPts val="409"/>
              </a:spcBef>
            </a:pPr>
            <a:r>
              <a:rPr lang="en-US" sz="3200" b="1" u="sng" spc="-10" dirty="0"/>
              <a:t>Signs </a:t>
            </a:r>
            <a:r>
              <a:rPr lang="en-US" sz="3200" b="1" u="sng" spc="10" dirty="0"/>
              <a:t>and</a:t>
            </a:r>
            <a:r>
              <a:rPr lang="en-US" sz="3200" b="1" u="sng" spc="5" dirty="0"/>
              <a:t> </a:t>
            </a:r>
            <a:r>
              <a:rPr lang="en-US" sz="3200" b="1" u="sng" dirty="0"/>
              <a:t>symptoms</a:t>
            </a:r>
          </a:p>
          <a:p>
            <a:pPr marL="12700" marR="792480">
              <a:lnSpc>
                <a:spcPct val="79500"/>
              </a:lnSpc>
              <a:spcBef>
                <a:spcPts val="1050"/>
              </a:spcBef>
            </a:pPr>
            <a:r>
              <a:rPr lang="en-US" sz="3200" dirty="0"/>
              <a:t>The</a:t>
            </a:r>
            <a:r>
              <a:rPr lang="en-US" sz="3200" spc="-20" dirty="0"/>
              <a:t> </a:t>
            </a:r>
            <a:r>
              <a:rPr lang="en-US" sz="3200" spc="5" dirty="0"/>
              <a:t>area</a:t>
            </a:r>
            <a:r>
              <a:rPr lang="en-US" sz="3200" spc="-45" dirty="0"/>
              <a:t> </a:t>
            </a:r>
            <a:r>
              <a:rPr lang="en-US" sz="3200" spc="5" dirty="0"/>
              <a:t>is</a:t>
            </a:r>
            <a:r>
              <a:rPr lang="en-US" sz="3200" spc="-40" dirty="0"/>
              <a:t> </a:t>
            </a:r>
            <a:r>
              <a:rPr lang="en-US" sz="3200" spc="-5" dirty="0"/>
              <a:t>red</a:t>
            </a:r>
            <a:r>
              <a:rPr lang="en-US" sz="3200" spc="-20" dirty="0"/>
              <a:t> </a:t>
            </a:r>
            <a:r>
              <a:rPr lang="en-US" sz="3200" dirty="0"/>
              <a:t>,hot</a:t>
            </a:r>
            <a:r>
              <a:rPr lang="en-US" sz="3200" spc="30" dirty="0"/>
              <a:t> </a:t>
            </a:r>
            <a:r>
              <a:rPr lang="en-US" sz="3200" spc="10" dirty="0"/>
              <a:t>and</a:t>
            </a:r>
            <a:r>
              <a:rPr lang="en-US" sz="3200" spc="-20" dirty="0"/>
              <a:t> </a:t>
            </a:r>
            <a:r>
              <a:rPr lang="en-US" sz="3200" dirty="0"/>
              <a:t>painful</a:t>
            </a:r>
            <a:r>
              <a:rPr lang="en-US" sz="3200" spc="-60" dirty="0"/>
              <a:t> </a:t>
            </a:r>
            <a:r>
              <a:rPr lang="en-US" sz="3200" spc="10" dirty="0"/>
              <a:t>in</a:t>
            </a:r>
            <a:r>
              <a:rPr lang="en-US" sz="3200" spc="-25" dirty="0"/>
              <a:t> </a:t>
            </a:r>
            <a:r>
              <a:rPr lang="en-US" sz="3200" spc="10" dirty="0"/>
              <a:t>the</a:t>
            </a:r>
            <a:r>
              <a:rPr lang="en-US" sz="3200" spc="-20" dirty="0"/>
              <a:t> </a:t>
            </a:r>
            <a:r>
              <a:rPr lang="en-US" sz="3200" spc="5" dirty="0"/>
              <a:t>initial</a:t>
            </a:r>
            <a:r>
              <a:rPr lang="en-US" sz="3200" spc="-60" dirty="0"/>
              <a:t> </a:t>
            </a:r>
            <a:r>
              <a:rPr lang="en-US" sz="3200" dirty="0"/>
              <a:t>phase.</a:t>
            </a:r>
            <a:r>
              <a:rPr lang="en-US" sz="3200" spc="20" dirty="0"/>
              <a:t> </a:t>
            </a:r>
            <a:r>
              <a:rPr lang="en-US" sz="3200" spc="15" dirty="0"/>
              <a:t>It</a:t>
            </a:r>
            <a:r>
              <a:rPr lang="en-US" sz="3200" spc="-40" dirty="0"/>
              <a:t> </a:t>
            </a:r>
            <a:r>
              <a:rPr lang="en-US" sz="3200" spc="-15" dirty="0"/>
              <a:t>get</a:t>
            </a:r>
            <a:r>
              <a:rPr lang="en-US" sz="3200" spc="-40" dirty="0"/>
              <a:t> </a:t>
            </a:r>
            <a:r>
              <a:rPr lang="en-US" sz="3200" dirty="0"/>
              <a:t>swollen</a:t>
            </a:r>
            <a:r>
              <a:rPr lang="en-US" sz="3200" spc="-20" dirty="0"/>
              <a:t> </a:t>
            </a:r>
            <a:r>
              <a:rPr lang="en-US" sz="3200" spc="10" dirty="0"/>
              <a:t>later</a:t>
            </a:r>
            <a:r>
              <a:rPr lang="en-US" sz="3200" spc="-150" dirty="0"/>
              <a:t> </a:t>
            </a:r>
            <a:r>
              <a:rPr lang="en-US" sz="3200" spc="5" dirty="0"/>
              <a:t>which</a:t>
            </a:r>
            <a:r>
              <a:rPr lang="en-US" sz="3200" spc="-20" dirty="0"/>
              <a:t> </a:t>
            </a:r>
            <a:r>
              <a:rPr lang="en-US" sz="3200" spc="5" dirty="0"/>
              <a:t>is  </a:t>
            </a:r>
            <a:r>
              <a:rPr lang="en-US" sz="3200" dirty="0"/>
              <a:t>related </a:t>
            </a:r>
            <a:r>
              <a:rPr lang="en-US" sz="3200" spc="15" dirty="0"/>
              <a:t>to </a:t>
            </a:r>
            <a:r>
              <a:rPr lang="en-US" sz="3200" spc="10" dirty="0"/>
              <a:t>inflammation</a:t>
            </a:r>
            <a:r>
              <a:rPr lang="en-US" sz="3200" spc="-375" dirty="0"/>
              <a:t> </a:t>
            </a:r>
            <a:r>
              <a:rPr lang="en-US" sz="3200" spc="-10" dirty="0"/>
              <a:t>processes</a:t>
            </a:r>
            <a:endParaRPr lang="en-US" sz="3200" dirty="0"/>
          </a:p>
          <a:p>
            <a:endParaRPr lang="en-US" sz="2800" dirty="0"/>
          </a:p>
        </p:txBody>
      </p:sp>
    </p:spTree>
    <p:extLst>
      <p:ext uri="{BB962C8B-B14F-4D97-AF65-F5344CB8AC3E}">
        <p14:creationId xmlns:p14="http://schemas.microsoft.com/office/powerpoint/2010/main" val="1468355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381000"/>
            <a:ext cx="9965055" cy="4067139"/>
          </a:xfrm>
          <a:prstGeom prst="rect">
            <a:avLst/>
          </a:prstGeom>
        </p:spPr>
        <p:txBody>
          <a:bodyPr vert="horz" wrap="square" lIns="0" tIns="108585" rIns="0" bIns="0" rtlCol="0">
            <a:spAutoFit/>
          </a:bodyPr>
          <a:lstStyle/>
          <a:p>
            <a:pPr marL="12700">
              <a:lnSpc>
                <a:spcPct val="100000"/>
              </a:lnSpc>
              <a:spcBef>
                <a:spcPts val="855"/>
              </a:spcBef>
            </a:pPr>
            <a:r>
              <a:rPr sz="3200" b="1" dirty="0">
                <a:latin typeface="Calibri"/>
                <a:cs typeface="Calibri"/>
              </a:rPr>
              <a:t>Medical</a:t>
            </a:r>
            <a:r>
              <a:rPr sz="3200" b="1" spc="110" dirty="0">
                <a:latin typeface="Calibri"/>
                <a:cs typeface="Calibri"/>
              </a:rPr>
              <a:t> </a:t>
            </a:r>
            <a:r>
              <a:rPr sz="3200" b="1" spc="15" dirty="0" smtClean="0">
                <a:latin typeface="Calibri"/>
                <a:cs typeface="Calibri"/>
              </a:rPr>
              <a:t>management</a:t>
            </a:r>
            <a:endParaRPr lang="en-US" sz="3200" b="1" spc="15" dirty="0" smtClean="0">
              <a:latin typeface="Calibri"/>
              <a:cs typeface="Calibri"/>
            </a:endParaRPr>
          </a:p>
          <a:p>
            <a:pPr marL="12700">
              <a:lnSpc>
                <a:spcPct val="100000"/>
              </a:lnSpc>
              <a:spcBef>
                <a:spcPts val="855"/>
              </a:spcBef>
            </a:pPr>
            <a:endParaRPr sz="3200" dirty="0">
              <a:latin typeface="Calibri"/>
              <a:cs typeface="Calibri"/>
            </a:endParaRPr>
          </a:p>
          <a:p>
            <a:pPr marL="241300" indent="-229235">
              <a:lnSpc>
                <a:spcPct val="100000"/>
              </a:lnSpc>
              <a:spcBef>
                <a:spcPts val="755"/>
              </a:spcBef>
              <a:buFont typeface="Arial"/>
              <a:buChar char="•"/>
              <a:tabLst>
                <a:tab pos="241935" algn="l"/>
              </a:tabLst>
            </a:pPr>
            <a:r>
              <a:rPr sz="3200" spc="-20" dirty="0">
                <a:latin typeface="Calibri"/>
                <a:cs typeface="Calibri"/>
              </a:rPr>
              <a:t>Identify </a:t>
            </a:r>
            <a:r>
              <a:rPr sz="3200" spc="-15" dirty="0">
                <a:latin typeface="Calibri"/>
                <a:cs typeface="Calibri"/>
              </a:rPr>
              <a:t>the </a:t>
            </a:r>
            <a:r>
              <a:rPr sz="3200" spc="10" dirty="0">
                <a:latin typeface="Calibri"/>
                <a:cs typeface="Calibri"/>
              </a:rPr>
              <a:t>port </a:t>
            </a:r>
            <a:r>
              <a:rPr sz="3200" spc="25" dirty="0">
                <a:latin typeface="Calibri"/>
                <a:cs typeface="Calibri"/>
              </a:rPr>
              <a:t>of</a:t>
            </a:r>
            <a:r>
              <a:rPr sz="3200" spc="-155" dirty="0">
                <a:latin typeface="Calibri"/>
                <a:cs typeface="Calibri"/>
              </a:rPr>
              <a:t> </a:t>
            </a:r>
            <a:r>
              <a:rPr sz="3200" spc="-10" dirty="0">
                <a:latin typeface="Calibri"/>
                <a:cs typeface="Calibri"/>
              </a:rPr>
              <a:t>entry</a:t>
            </a:r>
            <a:endParaRPr sz="3200" dirty="0">
              <a:latin typeface="Calibri"/>
              <a:cs typeface="Calibri"/>
            </a:endParaRPr>
          </a:p>
          <a:p>
            <a:pPr marL="241300" marR="5080" indent="-229235">
              <a:lnSpc>
                <a:spcPts val="3000"/>
              </a:lnSpc>
              <a:spcBef>
                <a:spcPts val="1105"/>
              </a:spcBef>
              <a:buFont typeface="Arial"/>
              <a:buChar char="•"/>
              <a:tabLst>
                <a:tab pos="241935" algn="l"/>
                <a:tab pos="2773045" algn="l"/>
                <a:tab pos="3636645" algn="l"/>
                <a:tab pos="7044690" algn="l"/>
              </a:tabLst>
            </a:pPr>
            <a:r>
              <a:rPr sz="3200" spc="-15" dirty="0">
                <a:latin typeface="Calibri"/>
                <a:cs typeface="Calibri"/>
              </a:rPr>
              <a:t>Antibiotics</a:t>
            </a:r>
            <a:r>
              <a:rPr sz="3200" spc="365" dirty="0">
                <a:latin typeface="Calibri"/>
                <a:cs typeface="Calibri"/>
              </a:rPr>
              <a:t> </a:t>
            </a:r>
            <a:r>
              <a:rPr sz="3200" spc="10" dirty="0">
                <a:latin typeface="Calibri"/>
                <a:cs typeface="Calibri"/>
              </a:rPr>
              <a:t>–</a:t>
            </a:r>
            <a:r>
              <a:rPr sz="3200" spc="45" dirty="0">
                <a:latin typeface="Calibri"/>
                <a:cs typeface="Calibri"/>
              </a:rPr>
              <a:t> </a:t>
            </a:r>
            <a:r>
              <a:rPr sz="3200" spc="-20" dirty="0" err="1" smtClean="0">
                <a:latin typeface="Calibri"/>
                <a:cs typeface="Calibri"/>
              </a:rPr>
              <a:t>penicillins</a:t>
            </a:r>
            <a:r>
              <a:rPr lang="en-US" sz="3200" spc="-20" dirty="0" smtClean="0">
                <a:latin typeface="Calibri"/>
                <a:cs typeface="Calibri"/>
              </a:rPr>
              <a:t> </a:t>
            </a:r>
            <a:r>
              <a:rPr sz="3200" spc="-15" dirty="0" smtClean="0">
                <a:latin typeface="Calibri"/>
                <a:cs typeface="Calibri"/>
              </a:rPr>
              <a:t>if </a:t>
            </a:r>
            <a:r>
              <a:rPr sz="3200" spc="-5" dirty="0">
                <a:latin typeface="Calibri"/>
                <a:cs typeface="Calibri"/>
              </a:rPr>
              <a:t>no </a:t>
            </a:r>
            <a:r>
              <a:rPr sz="3200" spc="20" dirty="0" smtClean="0">
                <a:latin typeface="Calibri"/>
                <a:cs typeface="Calibri"/>
              </a:rPr>
              <a:t>MRSA</a:t>
            </a:r>
            <a:r>
              <a:rPr lang="en-US" sz="3200" spc="20" dirty="0" smtClean="0">
                <a:latin typeface="Calibri"/>
                <a:cs typeface="Calibri"/>
              </a:rPr>
              <a:t> (methicillin resistant staphylococcus </a:t>
            </a:r>
            <a:r>
              <a:rPr lang="en-US" sz="3200" spc="20" dirty="0" err="1" smtClean="0">
                <a:latin typeface="Calibri"/>
                <a:cs typeface="Calibri"/>
              </a:rPr>
              <a:t>aureus</a:t>
            </a:r>
            <a:r>
              <a:rPr lang="en-US" sz="3200" spc="20" dirty="0" smtClean="0">
                <a:latin typeface="Calibri"/>
                <a:cs typeface="Calibri"/>
              </a:rPr>
              <a:t>)</a:t>
            </a:r>
            <a:r>
              <a:rPr sz="3200" spc="20" dirty="0" smtClean="0">
                <a:latin typeface="Calibri"/>
                <a:cs typeface="Calibri"/>
              </a:rPr>
              <a:t> </a:t>
            </a:r>
            <a:r>
              <a:rPr sz="3200" spc="-15" dirty="0">
                <a:latin typeface="Calibri"/>
                <a:cs typeface="Calibri"/>
              </a:rPr>
              <a:t>but if </a:t>
            </a:r>
            <a:r>
              <a:rPr sz="3200" spc="-20" dirty="0">
                <a:latin typeface="Calibri"/>
                <a:cs typeface="Calibri"/>
              </a:rPr>
              <a:t>any issue </a:t>
            </a:r>
            <a:r>
              <a:rPr sz="3200" spc="-15" dirty="0">
                <a:latin typeface="Calibri"/>
                <a:cs typeface="Calibri"/>
              </a:rPr>
              <a:t>use  </a:t>
            </a:r>
            <a:r>
              <a:rPr sz="3200" spc="-5" dirty="0" err="1" smtClean="0">
                <a:latin typeface="Calibri"/>
                <a:cs typeface="Calibri"/>
              </a:rPr>
              <a:t>cephalosporins</a:t>
            </a:r>
            <a:r>
              <a:rPr sz="3200" spc="-5" dirty="0" smtClean="0">
                <a:latin typeface="Calibri"/>
                <a:cs typeface="Calibri"/>
              </a:rPr>
              <a:t>,</a:t>
            </a:r>
            <a:r>
              <a:rPr lang="en-US" sz="3200" spc="-5" dirty="0" smtClean="0">
                <a:latin typeface="Calibri"/>
                <a:cs typeface="Calibri"/>
              </a:rPr>
              <a:t> </a:t>
            </a:r>
            <a:r>
              <a:rPr sz="3200" spc="-5" dirty="0" smtClean="0">
                <a:latin typeface="Calibri"/>
                <a:cs typeface="Calibri"/>
              </a:rPr>
              <a:t>erythromycin</a:t>
            </a:r>
            <a:r>
              <a:rPr sz="3200" spc="-5" dirty="0">
                <a:latin typeface="Calibri"/>
                <a:cs typeface="Calibri"/>
              </a:rPr>
              <a:t>,</a:t>
            </a:r>
            <a:r>
              <a:rPr sz="3200" spc="185" dirty="0">
                <a:latin typeface="Calibri"/>
                <a:cs typeface="Calibri"/>
              </a:rPr>
              <a:t> </a:t>
            </a:r>
            <a:r>
              <a:rPr sz="3200" dirty="0" err="1" smtClean="0">
                <a:latin typeface="Calibri"/>
                <a:cs typeface="Calibri"/>
              </a:rPr>
              <a:t>clindamycycin</a:t>
            </a:r>
            <a:r>
              <a:rPr lang="en-US" sz="3200" dirty="0" smtClean="0">
                <a:latin typeface="Calibri"/>
                <a:cs typeface="Calibri"/>
              </a:rPr>
              <a:t> </a:t>
            </a:r>
            <a:r>
              <a:rPr sz="3200" spc="-15" dirty="0" smtClean="0">
                <a:latin typeface="Calibri"/>
                <a:cs typeface="Calibri"/>
              </a:rPr>
              <a:t>for </a:t>
            </a:r>
            <a:r>
              <a:rPr sz="3200" spc="15" dirty="0">
                <a:latin typeface="Calibri"/>
                <a:cs typeface="Calibri"/>
              </a:rPr>
              <a:t>at </a:t>
            </a:r>
            <a:r>
              <a:rPr sz="3200" spc="-10" dirty="0">
                <a:latin typeface="Calibri"/>
                <a:cs typeface="Calibri"/>
              </a:rPr>
              <a:t>least </a:t>
            </a:r>
            <a:r>
              <a:rPr sz="3200" spc="10" dirty="0">
                <a:latin typeface="Calibri"/>
                <a:cs typeface="Calibri"/>
              </a:rPr>
              <a:t>7 </a:t>
            </a:r>
            <a:r>
              <a:rPr sz="3200" spc="-10" dirty="0">
                <a:latin typeface="Calibri"/>
                <a:cs typeface="Calibri"/>
              </a:rPr>
              <a:t>days to  </a:t>
            </a:r>
            <a:r>
              <a:rPr sz="3200" spc="-5" dirty="0">
                <a:latin typeface="Calibri"/>
                <a:cs typeface="Calibri"/>
              </a:rPr>
              <a:t>prevent</a:t>
            </a:r>
            <a:r>
              <a:rPr sz="3200" spc="90" dirty="0">
                <a:latin typeface="Calibri"/>
                <a:cs typeface="Calibri"/>
              </a:rPr>
              <a:t> </a:t>
            </a:r>
            <a:r>
              <a:rPr sz="3200" dirty="0">
                <a:latin typeface="Calibri"/>
                <a:cs typeface="Calibri"/>
              </a:rPr>
              <a:t>recurrence.</a:t>
            </a:r>
          </a:p>
          <a:p>
            <a:pPr marL="241300" indent="-229235">
              <a:lnSpc>
                <a:spcPct val="100000"/>
              </a:lnSpc>
              <a:spcBef>
                <a:spcPts val="715"/>
              </a:spcBef>
              <a:buFont typeface="Arial"/>
              <a:buChar char="•"/>
              <a:tabLst>
                <a:tab pos="241935" algn="l"/>
              </a:tabLst>
            </a:pPr>
            <a:r>
              <a:rPr sz="3200" spc="-5" dirty="0">
                <a:latin typeface="Calibri"/>
                <a:cs typeface="Calibri"/>
              </a:rPr>
              <a:t>If </a:t>
            </a:r>
            <a:r>
              <a:rPr sz="3200" spc="30" dirty="0">
                <a:latin typeface="Calibri"/>
                <a:cs typeface="Calibri"/>
              </a:rPr>
              <a:t>on </a:t>
            </a:r>
            <a:r>
              <a:rPr sz="3200" spc="-5" dirty="0">
                <a:latin typeface="Calibri"/>
                <a:cs typeface="Calibri"/>
              </a:rPr>
              <a:t>limb</a:t>
            </a:r>
            <a:r>
              <a:rPr sz="3200" spc="100" dirty="0">
                <a:latin typeface="Calibri"/>
                <a:cs typeface="Calibri"/>
              </a:rPr>
              <a:t> </a:t>
            </a:r>
            <a:r>
              <a:rPr sz="3200" spc="-15" dirty="0">
                <a:latin typeface="Calibri"/>
                <a:cs typeface="Calibri"/>
              </a:rPr>
              <a:t>elevate</a:t>
            </a:r>
            <a:endParaRPr sz="3200" dirty="0">
              <a:latin typeface="Calibri"/>
              <a:cs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04801"/>
            <a:ext cx="9716312" cy="625171"/>
          </a:xfrm>
          <a:prstGeom prst="rect">
            <a:avLst/>
          </a:prstGeom>
        </p:spPr>
        <p:txBody>
          <a:bodyPr vert="horz" wrap="square" lIns="0" tIns="9525" rIns="0" bIns="0" rtlCol="0">
            <a:spAutoFit/>
          </a:bodyPr>
          <a:lstStyle/>
          <a:p>
            <a:pPr marL="9525">
              <a:spcBef>
                <a:spcPts val="75"/>
              </a:spcBef>
            </a:pPr>
            <a:r>
              <a:rPr b="1" u="sng" spc="-34" dirty="0"/>
              <a:t>When </a:t>
            </a:r>
            <a:r>
              <a:rPr b="1" u="sng" spc="-38" dirty="0"/>
              <a:t>to </a:t>
            </a:r>
            <a:r>
              <a:rPr b="1" u="sng" spc="-41" dirty="0"/>
              <a:t>give </a:t>
            </a:r>
            <a:r>
              <a:rPr b="1" u="sng" spc="-23" dirty="0"/>
              <a:t>IV </a:t>
            </a:r>
            <a:r>
              <a:rPr b="1" u="sng" spc="-34" dirty="0"/>
              <a:t>not</a:t>
            </a:r>
            <a:r>
              <a:rPr b="1" u="sng" spc="-371" dirty="0"/>
              <a:t> </a:t>
            </a:r>
            <a:r>
              <a:rPr b="1" u="sng" spc="-30" dirty="0"/>
              <a:t>PO?</a:t>
            </a:r>
          </a:p>
        </p:txBody>
      </p:sp>
      <p:sp>
        <p:nvSpPr>
          <p:cNvPr id="3" name="object 3"/>
          <p:cNvSpPr txBox="1"/>
          <p:nvPr/>
        </p:nvSpPr>
        <p:spPr>
          <a:xfrm>
            <a:off x="508000" y="1219200"/>
            <a:ext cx="11277600" cy="5057634"/>
          </a:xfrm>
          <a:prstGeom prst="rect">
            <a:avLst/>
          </a:prstGeom>
        </p:spPr>
        <p:txBody>
          <a:bodyPr vert="horz" wrap="square" lIns="0" tIns="10001" rIns="0" bIns="0" rtlCol="0">
            <a:spAutoFit/>
          </a:bodyPr>
          <a:lstStyle/>
          <a:p>
            <a:pPr marL="266700" indent="-257175">
              <a:spcBef>
                <a:spcPts val="79"/>
              </a:spcBef>
              <a:buFont typeface="Arial"/>
              <a:buChar char="•"/>
              <a:tabLst>
                <a:tab pos="266224" algn="l"/>
                <a:tab pos="266700" algn="l"/>
              </a:tabLst>
            </a:pPr>
            <a:r>
              <a:rPr sz="2800" dirty="0">
                <a:latin typeface="Arial"/>
                <a:cs typeface="Arial"/>
              </a:rPr>
              <a:t>Patients with </a:t>
            </a:r>
            <a:r>
              <a:rPr sz="2800" spc="-4" dirty="0">
                <a:latin typeface="Arial"/>
                <a:cs typeface="Arial"/>
              </a:rPr>
              <a:t>mild </a:t>
            </a:r>
            <a:r>
              <a:rPr sz="2800" dirty="0">
                <a:latin typeface="Arial"/>
                <a:cs typeface="Arial"/>
              </a:rPr>
              <a:t>infection </a:t>
            </a:r>
            <a:r>
              <a:rPr sz="2800" b="1" dirty="0">
                <a:latin typeface="Arial"/>
                <a:cs typeface="Arial"/>
              </a:rPr>
              <a:t>------&gt; </a:t>
            </a:r>
            <a:r>
              <a:rPr lang="en-US" sz="2800" b="1" dirty="0" smtClean="0">
                <a:latin typeface="Arial"/>
                <a:cs typeface="Arial"/>
              </a:rPr>
              <a:t>administer </a:t>
            </a:r>
            <a:r>
              <a:rPr sz="2800" b="1" dirty="0" smtClean="0">
                <a:latin typeface="Arial"/>
                <a:cs typeface="Arial"/>
              </a:rPr>
              <a:t>oral</a:t>
            </a:r>
            <a:r>
              <a:rPr sz="2800" b="1" spc="-146" dirty="0" smtClean="0">
                <a:latin typeface="Arial"/>
                <a:cs typeface="Arial"/>
              </a:rPr>
              <a:t> </a:t>
            </a:r>
            <a:r>
              <a:rPr sz="2800" b="1" dirty="0">
                <a:latin typeface="Arial"/>
                <a:cs typeface="Arial"/>
              </a:rPr>
              <a:t>antibiotics.</a:t>
            </a:r>
            <a:endParaRPr sz="2800" dirty="0">
              <a:latin typeface="Arial"/>
              <a:cs typeface="Arial"/>
            </a:endParaRPr>
          </a:p>
          <a:p>
            <a:pPr>
              <a:spcBef>
                <a:spcPts val="38"/>
              </a:spcBef>
            </a:pPr>
            <a:endParaRPr sz="2800" dirty="0">
              <a:latin typeface="Times New Roman"/>
              <a:cs typeface="Times New Roman"/>
            </a:endParaRPr>
          </a:p>
          <a:p>
            <a:pPr marL="266700" indent="-257175">
              <a:spcBef>
                <a:spcPts val="4"/>
              </a:spcBef>
              <a:buFont typeface="Arial"/>
              <a:buChar char="•"/>
              <a:tabLst>
                <a:tab pos="266224" algn="l"/>
                <a:tab pos="266700" algn="l"/>
              </a:tabLst>
            </a:pPr>
            <a:r>
              <a:rPr lang="en-US" sz="2800" b="1" u="sng" dirty="0" smtClean="0">
                <a:uFill>
                  <a:solidFill>
                    <a:srgbClr val="000000"/>
                  </a:solidFill>
                </a:uFill>
                <a:latin typeface="Arial"/>
                <a:cs typeface="Arial"/>
              </a:rPr>
              <a:t>Administer </a:t>
            </a:r>
            <a:r>
              <a:rPr sz="2800" b="1" u="sng" dirty="0" smtClean="0">
                <a:uFill>
                  <a:solidFill>
                    <a:srgbClr val="000000"/>
                  </a:solidFill>
                </a:uFill>
                <a:latin typeface="Arial"/>
                <a:cs typeface="Arial"/>
              </a:rPr>
              <a:t>IV</a:t>
            </a:r>
            <a:r>
              <a:rPr sz="2800" b="1" u="sng" spc="-4" dirty="0" smtClean="0">
                <a:uFill>
                  <a:solidFill>
                    <a:srgbClr val="000000"/>
                  </a:solidFill>
                </a:uFill>
                <a:latin typeface="Arial"/>
                <a:cs typeface="Arial"/>
              </a:rPr>
              <a:t> </a:t>
            </a:r>
            <a:r>
              <a:rPr sz="2800" b="1" u="sng" dirty="0">
                <a:uFill>
                  <a:solidFill>
                    <a:srgbClr val="000000"/>
                  </a:solidFill>
                </a:uFill>
                <a:latin typeface="Arial"/>
                <a:cs typeface="Arial"/>
              </a:rPr>
              <a:t>if:</a:t>
            </a:r>
            <a:endParaRPr sz="2800" u="sng" dirty="0">
              <a:latin typeface="Arial"/>
              <a:cs typeface="Arial"/>
            </a:endParaRPr>
          </a:p>
          <a:p>
            <a:pPr marL="558165" lvl="1" indent="-343853">
              <a:spcBef>
                <a:spcPts val="810"/>
              </a:spcBef>
              <a:buClr>
                <a:srgbClr val="D1282D"/>
              </a:buClr>
              <a:buAutoNum type="arabicPeriod"/>
              <a:tabLst>
                <a:tab pos="558165" algn="l"/>
                <a:tab pos="558641" algn="l"/>
              </a:tabLst>
            </a:pPr>
            <a:r>
              <a:rPr sz="2800" dirty="0">
                <a:latin typeface="Arial"/>
                <a:cs typeface="Arial"/>
              </a:rPr>
              <a:t>Systemic signs of toxicity (eg, </a:t>
            </a:r>
            <a:r>
              <a:rPr sz="2800" spc="-4" dirty="0">
                <a:latin typeface="Arial"/>
                <a:cs typeface="Arial"/>
              </a:rPr>
              <a:t>fever </a:t>
            </a:r>
            <a:r>
              <a:rPr sz="2800" dirty="0" smtClean="0">
                <a:latin typeface="Arial"/>
                <a:cs typeface="Arial"/>
              </a:rPr>
              <a:t>&gt;38°C</a:t>
            </a:r>
            <a:r>
              <a:rPr sz="2800" dirty="0">
                <a:latin typeface="Arial"/>
                <a:cs typeface="Arial"/>
              </a:rPr>
              <a:t>, hypotension, or</a:t>
            </a:r>
            <a:r>
              <a:rPr sz="2800" spc="-131" dirty="0">
                <a:latin typeface="Arial"/>
                <a:cs typeface="Arial"/>
              </a:rPr>
              <a:t> </a:t>
            </a:r>
            <a:r>
              <a:rPr sz="2800" dirty="0" smtClean="0">
                <a:latin typeface="Arial"/>
                <a:cs typeface="Arial"/>
              </a:rPr>
              <a:t>sustained</a:t>
            </a:r>
            <a:r>
              <a:rPr lang="en-US" sz="2800" dirty="0" smtClean="0">
                <a:latin typeface="Arial"/>
                <a:cs typeface="Arial"/>
              </a:rPr>
              <a:t> </a:t>
            </a:r>
            <a:r>
              <a:rPr sz="2800" dirty="0" smtClean="0">
                <a:latin typeface="Arial"/>
                <a:cs typeface="Arial"/>
              </a:rPr>
              <a:t>tachycardia</a:t>
            </a:r>
            <a:r>
              <a:rPr sz="2800" dirty="0">
                <a:latin typeface="Arial"/>
                <a:cs typeface="Arial"/>
              </a:rPr>
              <a:t>)</a:t>
            </a:r>
          </a:p>
          <a:p>
            <a:pPr marL="558165" lvl="1" indent="-343853">
              <a:spcBef>
                <a:spcPts val="363"/>
              </a:spcBef>
              <a:buClr>
                <a:srgbClr val="D1282D"/>
              </a:buClr>
              <a:buAutoNum type="arabicPeriod" startAt="2"/>
              <a:tabLst>
                <a:tab pos="558165" algn="l"/>
                <a:tab pos="558641" algn="l"/>
              </a:tabLst>
            </a:pPr>
            <a:r>
              <a:rPr sz="2800" dirty="0">
                <a:latin typeface="Arial"/>
                <a:cs typeface="Arial"/>
              </a:rPr>
              <a:t>Rapid progression of</a:t>
            </a:r>
            <a:r>
              <a:rPr sz="2800" spc="-60" dirty="0">
                <a:latin typeface="Arial"/>
                <a:cs typeface="Arial"/>
              </a:rPr>
              <a:t> </a:t>
            </a:r>
            <a:r>
              <a:rPr sz="2800" dirty="0">
                <a:latin typeface="Arial"/>
                <a:cs typeface="Arial"/>
              </a:rPr>
              <a:t>erythema</a:t>
            </a:r>
          </a:p>
          <a:p>
            <a:pPr marL="558165" lvl="1" indent="-343853">
              <a:spcBef>
                <a:spcPts val="360"/>
              </a:spcBef>
              <a:buClr>
                <a:srgbClr val="D1282D"/>
              </a:buClr>
              <a:buAutoNum type="arabicPeriod" startAt="2"/>
              <a:tabLst>
                <a:tab pos="558165" algn="l"/>
                <a:tab pos="558641" algn="l"/>
              </a:tabLst>
            </a:pPr>
            <a:r>
              <a:rPr sz="2800" dirty="0">
                <a:latin typeface="Arial"/>
                <a:cs typeface="Arial"/>
              </a:rPr>
              <a:t>Progression of clinical findings </a:t>
            </a:r>
            <a:r>
              <a:rPr sz="2800" spc="-4" dirty="0">
                <a:latin typeface="Arial"/>
                <a:cs typeface="Arial"/>
              </a:rPr>
              <a:t>after </a:t>
            </a:r>
            <a:r>
              <a:rPr sz="2800" dirty="0">
                <a:latin typeface="Arial"/>
                <a:cs typeface="Arial"/>
              </a:rPr>
              <a:t>48 hours of oral antibiotic</a:t>
            </a:r>
            <a:r>
              <a:rPr sz="2800" spc="-124" dirty="0">
                <a:latin typeface="Arial"/>
                <a:cs typeface="Arial"/>
              </a:rPr>
              <a:t> </a:t>
            </a:r>
            <a:r>
              <a:rPr sz="2800" dirty="0">
                <a:latin typeface="Arial"/>
                <a:cs typeface="Arial"/>
              </a:rPr>
              <a:t>therapy</a:t>
            </a:r>
          </a:p>
          <a:p>
            <a:pPr marL="558165" lvl="1" indent="-343853">
              <a:spcBef>
                <a:spcPts val="360"/>
              </a:spcBef>
              <a:buClr>
                <a:srgbClr val="D1282D"/>
              </a:buClr>
              <a:buAutoNum type="arabicPeriod" startAt="2"/>
              <a:tabLst>
                <a:tab pos="558165" algn="l"/>
                <a:tab pos="558641" algn="l"/>
              </a:tabLst>
            </a:pPr>
            <a:r>
              <a:rPr sz="2800" dirty="0">
                <a:latin typeface="Arial"/>
                <a:cs typeface="Arial"/>
              </a:rPr>
              <a:t>Inability to tolerate oral</a:t>
            </a:r>
            <a:r>
              <a:rPr sz="2800" spc="-53" dirty="0">
                <a:latin typeface="Arial"/>
                <a:cs typeface="Arial"/>
              </a:rPr>
              <a:t> </a:t>
            </a:r>
            <a:r>
              <a:rPr sz="2800" dirty="0">
                <a:latin typeface="Arial"/>
                <a:cs typeface="Arial"/>
              </a:rPr>
              <a:t>therapy</a:t>
            </a:r>
          </a:p>
          <a:p>
            <a:pPr marL="558165" lvl="1" indent="-343853">
              <a:spcBef>
                <a:spcPts val="360"/>
              </a:spcBef>
              <a:buClr>
                <a:srgbClr val="D1282D"/>
              </a:buClr>
              <a:buAutoNum type="arabicPeriod" startAt="2"/>
              <a:tabLst>
                <a:tab pos="558165" algn="l"/>
                <a:tab pos="558641" algn="l"/>
              </a:tabLst>
            </a:pPr>
            <a:r>
              <a:rPr sz="2800" spc="-4" dirty="0">
                <a:latin typeface="Arial"/>
                <a:cs typeface="Arial"/>
              </a:rPr>
              <a:t>Proximity </a:t>
            </a:r>
            <a:r>
              <a:rPr sz="2800" dirty="0">
                <a:latin typeface="Arial"/>
                <a:cs typeface="Arial"/>
              </a:rPr>
              <a:t>of the lesion to an indwelling medical device (ex: prosthetic </a:t>
            </a:r>
            <a:r>
              <a:rPr sz="2800" dirty="0" smtClean="0">
                <a:latin typeface="Arial"/>
                <a:cs typeface="Arial"/>
              </a:rPr>
              <a:t>joint</a:t>
            </a:r>
            <a:r>
              <a:rPr sz="2800" spc="-4" dirty="0" smtClean="0">
                <a:latin typeface="Arial"/>
                <a:cs typeface="Arial"/>
              </a:rPr>
              <a:t>)</a:t>
            </a:r>
            <a:endParaRPr sz="2800" dirty="0">
              <a:latin typeface="Arial"/>
              <a:cs typeface="Arial"/>
            </a:endParaRPr>
          </a:p>
        </p:txBody>
      </p:sp>
    </p:spTree>
    <p:extLst>
      <p:ext uri="{BB962C8B-B14F-4D97-AF65-F5344CB8AC3E}">
        <p14:creationId xmlns:p14="http://schemas.microsoft.com/office/powerpoint/2010/main" val="38122881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6942"/>
            <a:ext cx="9542813" cy="1846659"/>
          </a:xfrm>
        </p:spPr>
        <p:txBody>
          <a:bodyPr/>
          <a:lstStyle/>
          <a:p>
            <a:r>
              <a:rPr lang="en-US" dirty="0"/>
              <a:t>Medical </a:t>
            </a:r>
            <a:r>
              <a:rPr lang="en-US" dirty="0" smtClean="0"/>
              <a:t>treatment for non-purulent cellulitis</a:t>
            </a:r>
            <a:r>
              <a:rPr lang="en-US" dirty="0"/>
              <a:t/>
            </a:r>
            <a:br>
              <a:rPr lang="en-US" dirty="0"/>
            </a:br>
            <a:endParaRPr lang="en-US" dirty="0"/>
          </a:p>
        </p:txBody>
      </p:sp>
      <p:sp>
        <p:nvSpPr>
          <p:cNvPr id="3" name="Text Placeholder 2"/>
          <p:cNvSpPr>
            <a:spLocks noGrp="1"/>
          </p:cNvSpPr>
          <p:nvPr>
            <p:ph type="body" idx="1"/>
          </p:nvPr>
        </p:nvSpPr>
        <p:spPr>
          <a:xfrm>
            <a:off x="526660" y="1371600"/>
            <a:ext cx="10318292" cy="4962897"/>
          </a:xfrm>
        </p:spPr>
        <p:txBody>
          <a:bodyPr/>
          <a:lstStyle/>
          <a:p>
            <a:pPr marL="90805">
              <a:lnSpc>
                <a:spcPct val="100000"/>
              </a:lnSpc>
              <a:spcBef>
                <a:spcPts val="315"/>
              </a:spcBef>
              <a:tabLst>
                <a:tab pos="434340" algn="l"/>
                <a:tab pos="434975" algn="l"/>
              </a:tabLst>
            </a:pPr>
            <a:r>
              <a:rPr lang="en-US" sz="3200" b="1" dirty="0" smtClean="0"/>
              <a:t>Orals medications: </a:t>
            </a:r>
          </a:p>
          <a:p>
            <a:pPr marL="434340" indent="-343535">
              <a:lnSpc>
                <a:spcPct val="100000"/>
              </a:lnSpc>
              <a:spcBef>
                <a:spcPts val="315"/>
              </a:spcBef>
              <a:buAutoNum type="arabicPeriod"/>
              <a:tabLst>
                <a:tab pos="434340" algn="l"/>
                <a:tab pos="434975" algn="l"/>
              </a:tabLst>
            </a:pPr>
            <a:r>
              <a:rPr lang="en-US" sz="3200" spc="-10" dirty="0" smtClean="0"/>
              <a:t>Clindamycin</a:t>
            </a:r>
            <a:endParaRPr lang="en-US" sz="3200" dirty="0"/>
          </a:p>
          <a:p>
            <a:pPr marL="434340" indent="-343535">
              <a:lnSpc>
                <a:spcPct val="100000"/>
              </a:lnSpc>
              <a:buAutoNum type="arabicPeriod"/>
              <a:tabLst>
                <a:tab pos="434340" algn="l"/>
                <a:tab pos="434975" algn="l"/>
              </a:tabLst>
            </a:pPr>
            <a:r>
              <a:rPr lang="en-US" sz="3200" spc="-5" dirty="0"/>
              <a:t>Amoxicillin PLUS</a:t>
            </a:r>
            <a:r>
              <a:rPr lang="en-US" sz="3200" spc="-10" dirty="0"/>
              <a:t> </a:t>
            </a:r>
            <a:r>
              <a:rPr lang="en-US" sz="3200" dirty="0" err="1" smtClean="0"/>
              <a:t>septrin</a:t>
            </a:r>
            <a:endParaRPr lang="en-US" sz="3200" dirty="0"/>
          </a:p>
          <a:p>
            <a:pPr marL="434340" indent="-343535">
              <a:lnSpc>
                <a:spcPct val="100000"/>
              </a:lnSpc>
              <a:buAutoNum type="arabicPeriod"/>
              <a:tabLst>
                <a:tab pos="434340" algn="l"/>
                <a:tab pos="434975" algn="l"/>
                <a:tab pos="2301240" algn="l"/>
              </a:tabLst>
            </a:pPr>
            <a:r>
              <a:rPr lang="en-US" sz="3200" spc="-5" dirty="0"/>
              <a:t>Amoxicillin</a:t>
            </a:r>
            <a:r>
              <a:rPr lang="en-US" sz="3200" spc="35" dirty="0"/>
              <a:t> </a:t>
            </a:r>
            <a:r>
              <a:rPr lang="en-US" sz="3200" spc="-5" dirty="0"/>
              <a:t>PLUS	</a:t>
            </a:r>
            <a:r>
              <a:rPr lang="en-US" sz="3200" spc="-10" dirty="0"/>
              <a:t>doxycycline</a:t>
            </a:r>
            <a:endParaRPr lang="en-US" sz="3200" dirty="0"/>
          </a:p>
          <a:p>
            <a:pPr marL="434340" indent="-343535">
              <a:lnSpc>
                <a:spcPct val="100000"/>
              </a:lnSpc>
              <a:buAutoNum type="arabicPeriod"/>
              <a:tabLst>
                <a:tab pos="434340" algn="l"/>
                <a:tab pos="434975" algn="l"/>
              </a:tabLst>
            </a:pPr>
            <a:r>
              <a:rPr lang="en-US" sz="3200" spc="-5" dirty="0"/>
              <a:t>Amoxicillin PLUS</a:t>
            </a:r>
            <a:r>
              <a:rPr lang="en-US" sz="3200" spc="10" dirty="0"/>
              <a:t> </a:t>
            </a:r>
            <a:r>
              <a:rPr lang="en-US" sz="3200" spc="-5" dirty="0" smtClean="0"/>
              <a:t>minocycline</a:t>
            </a:r>
          </a:p>
          <a:p>
            <a:pPr marL="434340" indent="-343535">
              <a:lnSpc>
                <a:spcPct val="100000"/>
              </a:lnSpc>
              <a:buAutoNum type="arabicPeriod"/>
              <a:tabLst>
                <a:tab pos="434340" algn="l"/>
                <a:tab pos="434975" algn="l"/>
              </a:tabLst>
            </a:pPr>
            <a:endParaRPr lang="en-US" sz="3200" spc="-5" dirty="0"/>
          </a:p>
          <a:p>
            <a:pPr marL="90805">
              <a:lnSpc>
                <a:spcPct val="100000"/>
              </a:lnSpc>
              <a:tabLst>
                <a:tab pos="434340" algn="l"/>
                <a:tab pos="434975" algn="l"/>
              </a:tabLst>
            </a:pPr>
            <a:r>
              <a:rPr lang="en-US" sz="3200" b="1" spc="-5" dirty="0" smtClean="0"/>
              <a:t>Intravenous meds</a:t>
            </a:r>
          </a:p>
          <a:p>
            <a:pPr marL="434340" indent="-343535">
              <a:lnSpc>
                <a:spcPct val="100000"/>
              </a:lnSpc>
              <a:buAutoNum type="arabicPeriod"/>
              <a:tabLst>
                <a:tab pos="434340" algn="l"/>
                <a:tab pos="434975" algn="l"/>
              </a:tabLst>
            </a:pPr>
            <a:r>
              <a:rPr lang="en-US" sz="3200" spc="-5" dirty="0" err="1" smtClean="0"/>
              <a:t>Vancomycin</a:t>
            </a:r>
            <a:endParaRPr lang="en-US" sz="3200" spc="-5" dirty="0" smtClean="0"/>
          </a:p>
          <a:p>
            <a:pPr marL="434340" indent="-343535">
              <a:lnSpc>
                <a:spcPct val="100000"/>
              </a:lnSpc>
              <a:buAutoNum type="arabicPeriod"/>
              <a:tabLst>
                <a:tab pos="434340" algn="l"/>
                <a:tab pos="434975" algn="l"/>
              </a:tabLst>
            </a:pPr>
            <a:r>
              <a:rPr lang="en-US" sz="3200" spc="-5" dirty="0" err="1" smtClean="0"/>
              <a:t>Oxacillin</a:t>
            </a:r>
            <a:endParaRPr lang="en-US" sz="3200" spc="-5" dirty="0" smtClean="0"/>
          </a:p>
          <a:p>
            <a:endParaRPr lang="en-US" sz="3200" dirty="0"/>
          </a:p>
        </p:txBody>
      </p:sp>
    </p:spTree>
    <p:extLst>
      <p:ext uri="{BB962C8B-B14F-4D97-AF65-F5344CB8AC3E}">
        <p14:creationId xmlns:p14="http://schemas.microsoft.com/office/powerpoint/2010/main" val="1416850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0214"/>
            <a:ext cx="11277600" cy="492443"/>
          </a:xfrm>
        </p:spPr>
        <p:txBody>
          <a:bodyPr/>
          <a:lstStyle/>
          <a:p>
            <a:r>
              <a:rPr lang="en-US" sz="3200" b="1" u="sng" dirty="0"/>
              <a:t>Medical treatment for </a:t>
            </a:r>
            <a:r>
              <a:rPr lang="en-US" sz="3200" b="1" u="sng" dirty="0" smtClean="0"/>
              <a:t>purulent cellulitis and </a:t>
            </a:r>
            <a:r>
              <a:rPr lang="en-US" sz="3200" b="1" u="sng" spc="-50" dirty="0" smtClean="0"/>
              <a:t>Skin</a:t>
            </a:r>
            <a:r>
              <a:rPr lang="en-US" sz="3200" b="1" u="sng" spc="-340" dirty="0" smtClean="0"/>
              <a:t> </a:t>
            </a:r>
            <a:r>
              <a:rPr lang="en-US" sz="3200" b="1" u="sng" spc="-55" dirty="0" smtClean="0"/>
              <a:t>Abscesses</a:t>
            </a:r>
            <a:endParaRPr lang="en-US" sz="3200" b="1" u="sng" dirty="0"/>
          </a:p>
        </p:txBody>
      </p:sp>
      <p:sp>
        <p:nvSpPr>
          <p:cNvPr id="3" name="Text Placeholder 2"/>
          <p:cNvSpPr>
            <a:spLocks noGrp="1"/>
          </p:cNvSpPr>
          <p:nvPr>
            <p:ph type="body" idx="1"/>
          </p:nvPr>
        </p:nvSpPr>
        <p:spPr>
          <a:xfrm>
            <a:off x="406400" y="990600"/>
            <a:ext cx="11684000" cy="5570756"/>
          </a:xfrm>
        </p:spPr>
        <p:txBody>
          <a:bodyPr/>
          <a:lstStyle/>
          <a:p>
            <a:pPr marL="90805">
              <a:spcBef>
                <a:spcPts val="315"/>
              </a:spcBef>
              <a:tabLst>
                <a:tab pos="434340" algn="l"/>
                <a:tab pos="434975" algn="l"/>
              </a:tabLst>
            </a:pPr>
            <a:r>
              <a:rPr lang="en-US" sz="3200" b="1" i="1" dirty="0"/>
              <a:t>Start IV </a:t>
            </a:r>
            <a:r>
              <a:rPr lang="en-US" sz="3200" b="1" i="1" dirty="0" smtClean="0"/>
              <a:t>Rx</a:t>
            </a:r>
            <a:r>
              <a:rPr lang="en-US" sz="3200" b="1" i="1" dirty="0"/>
              <a:t>, Switch to PO once signs of infection</a:t>
            </a:r>
            <a:r>
              <a:rPr lang="en-US" sz="3200" b="1" i="1" spc="-150" dirty="0"/>
              <a:t> </a:t>
            </a:r>
            <a:r>
              <a:rPr lang="en-US" sz="3200" b="1" i="1" spc="-5" dirty="0"/>
              <a:t>resolved.</a:t>
            </a:r>
            <a:endParaRPr lang="en-US" sz="3200" i="1" dirty="0"/>
          </a:p>
          <a:p>
            <a:pPr marL="90805">
              <a:lnSpc>
                <a:spcPct val="100000"/>
              </a:lnSpc>
              <a:spcBef>
                <a:spcPts val="315"/>
              </a:spcBef>
              <a:tabLst>
                <a:tab pos="434340" algn="l"/>
                <a:tab pos="434975" algn="l"/>
              </a:tabLst>
            </a:pPr>
            <a:endParaRPr lang="en-US" sz="3200" b="1" dirty="0" smtClean="0"/>
          </a:p>
          <a:p>
            <a:pPr marL="90805">
              <a:lnSpc>
                <a:spcPct val="100000"/>
              </a:lnSpc>
              <a:spcBef>
                <a:spcPts val="315"/>
              </a:spcBef>
              <a:tabLst>
                <a:tab pos="434340" algn="l"/>
                <a:tab pos="434975" algn="l"/>
              </a:tabLst>
            </a:pPr>
            <a:r>
              <a:rPr lang="en-US" sz="3200" b="1" dirty="0" smtClean="0"/>
              <a:t>Orals </a:t>
            </a:r>
            <a:r>
              <a:rPr lang="en-US" sz="3200" b="1" dirty="0"/>
              <a:t>medications: </a:t>
            </a:r>
          </a:p>
          <a:p>
            <a:pPr marL="92075" marR="780415" algn="just">
              <a:lnSpc>
                <a:spcPct val="100000"/>
              </a:lnSpc>
              <a:spcBef>
                <a:spcPts val="310"/>
              </a:spcBef>
            </a:pPr>
            <a:r>
              <a:rPr lang="en-US" sz="3200" spc="-10" dirty="0" smtClean="0"/>
              <a:t>Clindamycin</a:t>
            </a:r>
            <a:r>
              <a:rPr lang="en-US" sz="3200" spc="-10" dirty="0"/>
              <a:t>, </a:t>
            </a:r>
            <a:r>
              <a:rPr lang="en-US" sz="3200" spc="-25" dirty="0" err="1" smtClean="0"/>
              <a:t>septrin</a:t>
            </a:r>
            <a:r>
              <a:rPr lang="en-US" sz="3200" spc="-25" dirty="0" smtClean="0"/>
              <a:t>,  </a:t>
            </a:r>
            <a:r>
              <a:rPr lang="en-US" sz="3200" spc="-10" dirty="0"/>
              <a:t>doxycycline, </a:t>
            </a:r>
            <a:r>
              <a:rPr lang="en-US" sz="3200" spc="-10" dirty="0" smtClean="0"/>
              <a:t>minocycline</a:t>
            </a:r>
            <a:endParaRPr lang="en-US" sz="3200" dirty="0"/>
          </a:p>
          <a:p>
            <a:pPr marL="434340" indent="-343535">
              <a:lnSpc>
                <a:spcPct val="100000"/>
              </a:lnSpc>
              <a:buAutoNum type="arabicPeriod"/>
              <a:tabLst>
                <a:tab pos="434340" algn="l"/>
                <a:tab pos="434975" algn="l"/>
              </a:tabLst>
            </a:pPr>
            <a:endParaRPr lang="en-US" sz="3200" spc="-5" dirty="0"/>
          </a:p>
          <a:p>
            <a:pPr marL="90805">
              <a:lnSpc>
                <a:spcPct val="100000"/>
              </a:lnSpc>
              <a:tabLst>
                <a:tab pos="434340" algn="l"/>
                <a:tab pos="434975" algn="l"/>
              </a:tabLst>
            </a:pPr>
            <a:r>
              <a:rPr lang="en-US" sz="3200" b="1" spc="-5" dirty="0"/>
              <a:t>Intravenous meds</a:t>
            </a:r>
          </a:p>
          <a:p>
            <a:pPr marL="91440">
              <a:lnSpc>
                <a:spcPct val="100000"/>
              </a:lnSpc>
              <a:spcBef>
                <a:spcPts val="310"/>
              </a:spcBef>
            </a:pPr>
            <a:r>
              <a:rPr lang="en-US" sz="3200" spc="-20" dirty="0" err="1" smtClean="0"/>
              <a:t>Vancomycin</a:t>
            </a:r>
            <a:r>
              <a:rPr lang="en-US" sz="3200" spc="-20" dirty="0" smtClean="0"/>
              <a:t> </a:t>
            </a:r>
            <a:r>
              <a:rPr lang="en-US" sz="3200" spc="-5" dirty="0" smtClean="0"/>
              <a:t>PLUS </a:t>
            </a:r>
            <a:r>
              <a:rPr lang="en-US" sz="3200" spc="-5" dirty="0"/>
              <a:t>one </a:t>
            </a:r>
            <a:r>
              <a:rPr lang="en-US" sz="3200" dirty="0"/>
              <a:t>of </a:t>
            </a:r>
            <a:r>
              <a:rPr lang="en-US" sz="3200" spc="-5" dirty="0"/>
              <a:t>the </a:t>
            </a:r>
            <a:r>
              <a:rPr lang="en-US" sz="3200" spc="-10" dirty="0"/>
              <a:t>following:</a:t>
            </a:r>
            <a:endParaRPr lang="en-US" sz="3200" dirty="0"/>
          </a:p>
          <a:p>
            <a:pPr marL="2263775" lvl="4" indent="-344170">
              <a:buAutoNum type="arabicPeriod"/>
              <a:tabLst>
                <a:tab pos="434975" algn="l"/>
                <a:tab pos="435609" algn="l"/>
              </a:tabLst>
            </a:pPr>
            <a:r>
              <a:rPr lang="en-US" sz="3200" spc="-5" dirty="0" smtClean="0"/>
              <a:t>Ampicillin</a:t>
            </a:r>
          </a:p>
          <a:p>
            <a:pPr marL="2263775" lvl="4" indent="-344170">
              <a:buAutoNum type="arabicPeriod"/>
              <a:tabLst>
                <a:tab pos="434975" algn="l"/>
                <a:tab pos="435609" algn="l"/>
              </a:tabLst>
            </a:pPr>
            <a:r>
              <a:rPr lang="en-US" sz="3200" spc="-5" dirty="0" smtClean="0"/>
              <a:t>Ceftriaxone </a:t>
            </a:r>
            <a:r>
              <a:rPr lang="en-US" sz="3200" dirty="0"/>
              <a:t>+</a:t>
            </a:r>
            <a:r>
              <a:rPr lang="en-US" sz="3200" spc="-40" dirty="0"/>
              <a:t> </a:t>
            </a:r>
            <a:r>
              <a:rPr lang="en-US" sz="3200" spc="-5" dirty="0"/>
              <a:t>metronidazole</a:t>
            </a:r>
            <a:endParaRPr lang="en-US" sz="3200" dirty="0"/>
          </a:p>
          <a:p>
            <a:pPr marL="2263775" marR="1479550" lvl="4" indent="-343535">
              <a:spcBef>
                <a:spcPts val="5"/>
              </a:spcBef>
              <a:buAutoNum type="arabicPeriod"/>
              <a:tabLst>
                <a:tab pos="434975" algn="l"/>
                <a:tab pos="435609" algn="l"/>
              </a:tabLst>
            </a:pPr>
            <a:r>
              <a:rPr lang="en-US" sz="3200" spc="-5" dirty="0"/>
              <a:t>Ciprofloxacin</a:t>
            </a:r>
            <a:r>
              <a:rPr lang="en-US" sz="3200" spc="-55" dirty="0"/>
              <a:t> </a:t>
            </a:r>
            <a:r>
              <a:rPr lang="en-US" sz="3200" dirty="0"/>
              <a:t>+  </a:t>
            </a:r>
            <a:r>
              <a:rPr lang="en-US" sz="3200" spc="-5" dirty="0"/>
              <a:t>metronidazole</a:t>
            </a:r>
            <a:endParaRPr lang="en-US" sz="3200" dirty="0"/>
          </a:p>
          <a:p>
            <a:pPr marL="2263775" marR="1529715" lvl="4" indent="-343535">
              <a:buAutoNum type="arabicPeriod"/>
              <a:tabLst>
                <a:tab pos="434975" algn="l"/>
                <a:tab pos="435609" algn="l"/>
              </a:tabLst>
            </a:pPr>
            <a:r>
              <a:rPr lang="en-US" sz="3200" spc="-5" dirty="0"/>
              <a:t>Levofloxacin</a:t>
            </a:r>
            <a:r>
              <a:rPr lang="en-US" sz="3200" spc="-55" dirty="0"/>
              <a:t> </a:t>
            </a:r>
            <a:r>
              <a:rPr lang="en-US" sz="3200" dirty="0"/>
              <a:t>+  </a:t>
            </a:r>
            <a:r>
              <a:rPr lang="en-US" sz="3200" spc="-5" dirty="0" smtClean="0"/>
              <a:t>metronidazole</a:t>
            </a:r>
            <a:endParaRPr lang="en-US" sz="3200" dirty="0"/>
          </a:p>
        </p:txBody>
      </p:sp>
    </p:spTree>
    <p:extLst>
      <p:ext uri="{BB962C8B-B14F-4D97-AF65-F5344CB8AC3E}">
        <p14:creationId xmlns:p14="http://schemas.microsoft.com/office/powerpoint/2010/main" val="37317685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4294967295"/>
          </p:nvPr>
        </p:nvSpPr>
        <p:spPr>
          <a:xfrm>
            <a:off x="609601" y="381001"/>
            <a:ext cx="11277599" cy="6276077"/>
          </a:xfrm>
        </p:spPr>
        <p:txBody>
          <a:bodyPr/>
          <a:lstStyle/>
          <a:p>
            <a:pPr marL="355600" indent="-342900">
              <a:lnSpc>
                <a:spcPct val="100000"/>
              </a:lnSpc>
              <a:spcBef>
                <a:spcPts val="1400"/>
              </a:spcBef>
              <a:buFont typeface="Arial"/>
              <a:buChar char="•"/>
              <a:tabLst>
                <a:tab pos="354965" algn="l"/>
                <a:tab pos="355600" algn="l"/>
              </a:tabLst>
            </a:pPr>
            <a:r>
              <a:rPr lang="en-US" sz="3200" b="1" u="sng" dirty="0"/>
              <a:t>PO options after s/s</a:t>
            </a:r>
            <a:r>
              <a:rPr lang="en-US" sz="3200" b="1" u="sng" spc="-25" dirty="0"/>
              <a:t> </a:t>
            </a:r>
            <a:r>
              <a:rPr lang="en-US" sz="3200" b="1" u="sng" dirty="0"/>
              <a:t>resolution:</a:t>
            </a:r>
            <a:endParaRPr lang="en-US" sz="3200" u="sng" dirty="0"/>
          </a:p>
          <a:p>
            <a:pPr marL="812800" marR="5080" lvl="1" indent="-342900">
              <a:lnSpc>
                <a:spcPct val="100000"/>
              </a:lnSpc>
              <a:spcBef>
                <a:spcPts val="1085"/>
              </a:spcBef>
              <a:buClr>
                <a:srgbClr val="D1282D"/>
              </a:buClr>
              <a:buFont typeface="Arial"/>
              <a:buChar char="•"/>
              <a:tabLst>
                <a:tab pos="812800" algn="l"/>
                <a:tab pos="813435" algn="l"/>
              </a:tabLst>
            </a:pPr>
            <a:r>
              <a:rPr lang="en-US" sz="3200" spc="-5" dirty="0">
                <a:solidFill>
                  <a:schemeClr val="tx1"/>
                </a:solidFill>
                <a:latin typeface="Arial"/>
                <a:cs typeface="Arial"/>
              </a:rPr>
              <a:t>clindamycin, </a:t>
            </a:r>
            <a:r>
              <a:rPr lang="en-US" sz="3200" spc="-5" dirty="0" smtClean="0">
                <a:solidFill>
                  <a:schemeClr val="tx1"/>
                </a:solidFill>
                <a:latin typeface="Arial"/>
                <a:cs typeface="Arial"/>
              </a:rPr>
              <a:t>SEPTRIN, </a:t>
            </a:r>
            <a:r>
              <a:rPr lang="en-US" sz="3200" dirty="0">
                <a:solidFill>
                  <a:schemeClr val="tx1"/>
                </a:solidFill>
                <a:latin typeface="Arial"/>
                <a:cs typeface="Arial"/>
              </a:rPr>
              <a:t>or </a:t>
            </a:r>
            <a:r>
              <a:rPr lang="en-US" sz="3200" spc="-5" dirty="0" err="1">
                <a:solidFill>
                  <a:schemeClr val="tx1"/>
                </a:solidFill>
                <a:latin typeface="Arial"/>
                <a:cs typeface="Arial"/>
              </a:rPr>
              <a:t>tetracyclines</a:t>
            </a:r>
            <a:r>
              <a:rPr lang="en-US" sz="3200" spc="-5" dirty="0">
                <a:solidFill>
                  <a:schemeClr val="tx1"/>
                </a:solidFill>
                <a:latin typeface="Arial"/>
                <a:cs typeface="Arial"/>
              </a:rPr>
              <a:t> (doxycycline  </a:t>
            </a:r>
            <a:r>
              <a:rPr lang="en-US" sz="3200" dirty="0">
                <a:solidFill>
                  <a:schemeClr val="tx1"/>
                </a:solidFill>
                <a:latin typeface="Arial"/>
                <a:cs typeface="Arial"/>
              </a:rPr>
              <a:t>or</a:t>
            </a:r>
            <a:r>
              <a:rPr lang="en-US" sz="3200" spc="-25" dirty="0">
                <a:solidFill>
                  <a:schemeClr val="tx1"/>
                </a:solidFill>
                <a:latin typeface="Arial"/>
                <a:cs typeface="Arial"/>
              </a:rPr>
              <a:t> </a:t>
            </a:r>
            <a:r>
              <a:rPr lang="en-US" sz="3200" spc="-5" dirty="0">
                <a:solidFill>
                  <a:schemeClr val="tx1"/>
                </a:solidFill>
                <a:latin typeface="Arial"/>
                <a:cs typeface="Arial"/>
              </a:rPr>
              <a:t>minocycline</a:t>
            </a:r>
            <a:r>
              <a:rPr lang="en-US" sz="3200" spc="-5" dirty="0" smtClean="0">
                <a:solidFill>
                  <a:schemeClr val="tx1"/>
                </a:solidFill>
                <a:latin typeface="Arial"/>
                <a:cs typeface="Arial"/>
              </a:rPr>
              <a:t>)</a:t>
            </a:r>
          </a:p>
          <a:p>
            <a:pPr marL="812800" marR="5080" lvl="1" indent="-342900">
              <a:lnSpc>
                <a:spcPct val="100000"/>
              </a:lnSpc>
              <a:spcBef>
                <a:spcPts val="1085"/>
              </a:spcBef>
              <a:buClr>
                <a:srgbClr val="D1282D"/>
              </a:buClr>
              <a:buFont typeface="Arial"/>
              <a:buChar char="•"/>
              <a:tabLst>
                <a:tab pos="812800" algn="l"/>
                <a:tab pos="813435" algn="l"/>
              </a:tabLst>
            </a:pPr>
            <a:endParaRPr lang="en-US" sz="3200" b="1" spc="-5" dirty="0">
              <a:solidFill>
                <a:schemeClr val="tx1"/>
              </a:solidFill>
              <a:latin typeface="Arial"/>
              <a:cs typeface="Arial"/>
            </a:endParaRPr>
          </a:p>
          <a:p>
            <a:pPr marL="355600" indent="-342900">
              <a:lnSpc>
                <a:spcPct val="100000"/>
              </a:lnSpc>
              <a:spcBef>
                <a:spcPts val="95"/>
              </a:spcBef>
              <a:buFont typeface="Arial"/>
              <a:buChar char="•"/>
              <a:tabLst>
                <a:tab pos="354965" algn="l"/>
                <a:tab pos="355600" algn="l"/>
              </a:tabLst>
            </a:pPr>
            <a:r>
              <a:rPr lang="en-US" sz="3200" b="1" u="sng" dirty="0"/>
              <a:t>Duration of treatment:</a:t>
            </a:r>
            <a:endParaRPr lang="en-US" sz="3200" b="1" u="sng" dirty="0" smtClean="0"/>
          </a:p>
          <a:p>
            <a:pPr marL="355600" indent="-342900">
              <a:lnSpc>
                <a:spcPct val="100000"/>
              </a:lnSpc>
              <a:spcBef>
                <a:spcPts val="95"/>
              </a:spcBef>
              <a:buFont typeface="Arial"/>
              <a:buChar char="•"/>
              <a:tabLst>
                <a:tab pos="354965" algn="l"/>
                <a:tab pos="355600" algn="l"/>
              </a:tabLst>
            </a:pPr>
            <a:r>
              <a:rPr lang="en-US" sz="3200" spc="-5" dirty="0" smtClean="0"/>
              <a:t>In </a:t>
            </a:r>
            <a:r>
              <a:rPr lang="en-US" sz="3200" spc="-5" dirty="0"/>
              <a:t>general ----&gt; 5</a:t>
            </a:r>
            <a:r>
              <a:rPr lang="en-US" sz="3200" spc="40" dirty="0"/>
              <a:t> </a:t>
            </a:r>
            <a:r>
              <a:rPr lang="en-US" sz="3200" spc="-10" dirty="0" smtClean="0"/>
              <a:t>days</a:t>
            </a:r>
          </a:p>
          <a:p>
            <a:pPr marL="355600" indent="-342900">
              <a:lnSpc>
                <a:spcPct val="100000"/>
              </a:lnSpc>
              <a:spcBef>
                <a:spcPts val="95"/>
              </a:spcBef>
              <a:buFont typeface="Arial"/>
              <a:buChar char="•"/>
              <a:tabLst>
                <a:tab pos="354965" algn="l"/>
                <a:tab pos="355600" algn="l"/>
              </a:tabLst>
            </a:pPr>
            <a:endParaRPr lang="en-US" sz="3200" dirty="0">
              <a:latin typeface="Times New Roman"/>
              <a:cs typeface="Times New Roman"/>
            </a:endParaRPr>
          </a:p>
          <a:p>
            <a:pPr marL="355600" indent="-342900">
              <a:lnSpc>
                <a:spcPct val="100000"/>
              </a:lnSpc>
              <a:spcBef>
                <a:spcPts val="2140"/>
              </a:spcBef>
              <a:buFont typeface="Arial"/>
              <a:buChar char="•"/>
              <a:tabLst>
                <a:tab pos="354965" algn="l"/>
                <a:tab pos="355600" algn="l"/>
              </a:tabLst>
            </a:pPr>
            <a:r>
              <a:rPr lang="en-US" sz="3200" b="1" spc="-5" dirty="0"/>
              <a:t>Up to 14 </a:t>
            </a:r>
            <a:r>
              <a:rPr lang="en-US" sz="3200" b="1" spc="-10" dirty="0"/>
              <a:t>days</a:t>
            </a:r>
            <a:r>
              <a:rPr lang="en-US" sz="3200" b="1" spc="80" dirty="0"/>
              <a:t> </a:t>
            </a:r>
            <a:r>
              <a:rPr lang="en-US" sz="3200" b="1" spc="-5" dirty="0"/>
              <a:t>if:</a:t>
            </a:r>
            <a:endParaRPr lang="en-US" sz="3200" dirty="0"/>
          </a:p>
          <a:p>
            <a:pPr marL="984885" lvl="1" indent="-515620">
              <a:lnSpc>
                <a:spcPct val="100000"/>
              </a:lnSpc>
              <a:spcBef>
                <a:spcPts val="1125"/>
              </a:spcBef>
              <a:buAutoNum type="arabicPeriod"/>
              <a:tabLst>
                <a:tab pos="984885" algn="l"/>
                <a:tab pos="985519" algn="l"/>
              </a:tabLst>
            </a:pPr>
            <a:r>
              <a:rPr lang="en-US" sz="3200" spc="-5" dirty="0">
                <a:solidFill>
                  <a:schemeClr val="tx1"/>
                </a:solidFill>
                <a:latin typeface="Arial"/>
                <a:cs typeface="Arial"/>
              </a:rPr>
              <a:t>Severe</a:t>
            </a:r>
            <a:r>
              <a:rPr lang="en-US" sz="3200" spc="5" dirty="0">
                <a:solidFill>
                  <a:schemeClr val="tx1"/>
                </a:solidFill>
                <a:latin typeface="Arial"/>
                <a:cs typeface="Arial"/>
              </a:rPr>
              <a:t> </a:t>
            </a:r>
            <a:r>
              <a:rPr lang="en-US" sz="3200" spc="-5" dirty="0">
                <a:solidFill>
                  <a:schemeClr val="tx1"/>
                </a:solidFill>
                <a:latin typeface="Arial"/>
                <a:cs typeface="Arial"/>
              </a:rPr>
              <a:t>infection</a:t>
            </a:r>
            <a:endParaRPr lang="en-US" sz="3200" dirty="0">
              <a:solidFill>
                <a:schemeClr val="tx1"/>
              </a:solidFill>
              <a:latin typeface="Arial"/>
              <a:cs typeface="Arial"/>
            </a:endParaRPr>
          </a:p>
          <a:p>
            <a:pPr marL="984885" lvl="1" indent="-515620">
              <a:lnSpc>
                <a:spcPct val="100000"/>
              </a:lnSpc>
              <a:spcBef>
                <a:spcPts val="530"/>
              </a:spcBef>
              <a:buAutoNum type="arabicPeriod"/>
              <a:tabLst>
                <a:tab pos="984885" algn="l"/>
                <a:tab pos="985519" algn="l"/>
              </a:tabLst>
            </a:pPr>
            <a:r>
              <a:rPr lang="en-US" sz="3200" spc="-5" dirty="0">
                <a:solidFill>
                  <a:schemeClr val="tx1"/>
                </a:solidFill>
                <a:latin typeface="Arial"/>
                <a:cs typeface="Arial"/>
              </a:rPr>
              <a:t>Slow response to</a:t>
            </a:r>
            <a:r>
              <a:rPr lang="en-US" sz="3200" spc="-20" dirty="0">
                <a:solidFill>
                  <a:schemeClr val="tx1"/>
                </a:solidFill>
                <a:latin typeface="Arial"/>
                <a:cs typeface="Arial"/>
              </a:rPr>
              <a:t> </a:t>
            </a:r>
            <a:r>
              <a:rPr lang="en-US" sz="3200" spc="-5" dirty="0">
                <a:solidFill>
                  <a:schemeClr val="tx1"/>
                </a:solidFill>
                <a:latin typeface="Arial"/>
                <a:cs typeface="Arial"/>
              </a:rPr>
              <a:t>therapy</a:t>
            </a:r>
            <a:endParaRPr lang="en-US" sz="3200" dirty="0">
              <a:solidFill>
                <a:schemeClr val="tx1"/>
              </a:solidFill>
              <a:latin typeface="Arial"/>
              <a:cs typeface="Arial"/>
            </a:endParaRPr>
          </a:p>
          <a:p>
            <a:pPr marL="984885" lvl="1" indent="-515620">
              <a:lnSpc>
                <a:spcPct val="100000"/>
              </a:lnSpc>
              <a:spcBef>
                <a:spcPts val="530"/>
              </a:spcBef>
              <a:buAutoNum type="arabicPeriod"/>
              <a:tabLst>
                <a:tab pos="984885" algn="l"/>
                <a:tab pos="985519" algn="l"/>
              </a:tabLst>
            </a:pPr>
            <a:r>
              <a:rPr lang="en-US" sz="3200" spc="-5" dirty="0" smtClean="0">
                <a:solidFill>
                  <a:schemeClr val="tx1"/>
                </a:solidFill>
                <a:latin typeface="Arial"/>
                <a:cs typeface="Arial"/>
              </a:rPr>
              <a:t>Immunosuppression.</a:t>
            </a:r>
            <a:endParaRPr lang="en-US" sz="3200" dirty="0">
              <a:solidFill>
                <a:schemeClr val="tx1"/>
              </a:solidFill>
              <a:latin typeface="Arial"/>
              <a:cs typeface="Arial"/>
            </a:endParaRPr>
          </a:p>
        </p:txBody>
      </p:sp>
    </p:spTree>
    <p:extLst>
      <p:ext uri="{BB962C8B-B14F-4D97-AF65-F5344CB8AC3E}">
        <p14:creationId xmlns:p14="http://schemas.microsoft.com/office/powerpoint/2010/main" val="14458747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54380"/>
            <a:ext cx="10591800" cy="620042"/>
          </a:xfrm>
          <a:prstGeom prst="rect">
            <a:avLst/>
          </a:prstGeom>
        </p:spPr>
        <p:txBody>
          <a:bodyPr vert="horz" wrap="square" lIns="0" tIns="12065" rIns="0" bIns="0" rtlCol="0">
            <a:spAutoFit/>
          </a:bodyPr>
          <a:lstStyle/>
          <a:p>
            <a:pPr marL="12700" marR="5080">
              <a:lnSpc>
                <a:spcPct val="100000"/>
              </a:lnSpc>
              <a:spcBef>
                <a:spcPts val="95"/>
              </a:spcBef>
            </a:pPr>
            <a:r>
              <a:rPr b="1" u="sng" spc="-10" dirty="0"/>
              <a:t>Non-pharmacologic  </a:t>
            </a:r>
            <a:r>
              <a:rPr b="1" u="sng" spc="-5" dirty="0"/>
              <a:t>Interventions</a:t>
            </a:r>
          </a:p>
        </p:txBody>
      </p:sp>
      <p:sp>
        <p:nvSpPr>
          <p:cNvPr id="3" name="object 3"/>
          <p:cNvSpPr txBox="1">
            <a:spLocks noGrp="1"/>
          </p:cNvSpPr>
          <p:nvPr>
            <p:ph type="body" idx="1"/>
          </p:nvPr>
        </p:nvSpPr>
        <p:spPr>
          <a:xfrm>
            <a:off x="228600" y="1219200"/>
            <a:ext cx="10318292" cy="2137124"/>
          </a:xfrm>
          <a:prstGeom prst="rect">
            <a:avLst/>
          </a:prstGeom>
        </p:spPr>
        <p:txBody>
          <a:bodyPr vert="horz" wrap="square" lIns="0" tIns="13335" rIns="0" bIns="0" rtlCol="0">
            <a:spAutoFit/>
          </a:bodyPr>
          <a:lstStyle/>
          <a:p>
            <a:pPr marL="576580" marR="5080" indent="-274320">
              <a:lnSpc>
                <a:spcPct val="100000"/>
              </a:lnSpc>
              <a:spcBef>
                <a:spcPts val="105"/>
              </a:spcBef>
              <a:buClr>
                <a:srgbClr val="D24717"/>
              </a:buClr>
              <a:buSzPct val="84615"/>
              <a:buFont typeface="Wingdings 2"/>
              <a:buChar char=""/>
              <a:tabLst>
                <a:tab pos="577850" algn="l"/>
              </a:tabLst>
            </a:pPr>
            <a:r>
              <a:rPr sz="3200" dirty="0"/>
              <a:t>Apply warm </a:t>
            </a:r>
            <a:r>
              <a:rPr sz="3200" spc="-50" dirty="0"/>
              <a:t>or, </a:t>
            </a:r>
            <a:r>
              <a:rPr sz="3200" dirty="0"/>
              <a:t>if more comfortable, cool saline  compresses to </a:t>
            </a:r>
            <a:r>
              <a:rPr sz="3200" spc="-5" dirty="0"/>
              <a:t>affected </a:t>
            </a:r>
            <a:r>
              <a:rPr sz="3200" dirty="0"/>
              <a:t>areas </a:t>
            </a:r>
            <a:r>
              <a:rPr lang="en-US" sz="3200" dirty="0" smtClean="0"/>
              <a:t>QID</a:t>
            </a:r>
            <a:r>
              <a:rPr sz="3200" dirty="0" smtClean="0"/>
              <a:t> </a:t>
            </a:r>
            <a:r>
              <a:rPr sz="3200" dirty="0"/>
              <a:t>for 15</a:t>
            </a:r>
            <a:r>
              <a:rPr sz="3200" spc="-25" dirty="0"/>
              <a:t> </a:t>
            </a:r>
            <a:r>
              <a:rPr sz="3200" dirty="0"/>
              <a:t>minutes.</a:t>
            </a:r>
          </a:p>
          <a:p>
            <a:pPr marL="576580" marR="645160" indent="-274320">
              <a:lnSpc>
                <a:spcPct val="100000"/>
              </a:lnSpc>
              <a:spcBef>
                <a:spcPts val="595"/>
              </a:spcBef>
              <a:buClr>
                <a:srgbClr val="D24717"/>
              </a:buClr>
              <a:buSzPct val="84615"/>
              <a:buFont typeface="Wingdings 2"/>
              <a:buChar char=""/>
              <a:tabLst>
                <a:tab pos="577850" algn="l"/>
              </a:tabLst>
            </a:pPr>
            <a:r>
              <a:rPr sz="3200" dirty="0"/>
              <a:t>Mark border of erythema with pen </a:t>
            </a:r>
            <a:r>
              <a:rPr sz="3200" spc="-5" dirty="0"/>
              <a:t>to </a:t>
            </a:r>
            <a:r>
              <a:rPr sz="3200" dirty="0"/>
              <a:t>monitor  spread.</a:t>
            </a:r>
          </a:p>
          <a:p>
            <a:pPr marL="576580" indent="-274320">
              <a:lnSpc>
                <a:spcPct val="100000"/>
              </a:lnSpc>
              <a:spcBef>
                <a:spcPts val="605"/>
              </a:spcBef>
              <a:buClr>
                <a:srgbClr val="D24717"/>
              </a:buClr>
              <a:buSzPct val="84615"/>
              <a:buFont typeface="Wingdings 2"/>
              <a:buChar char=""/>
              <a:tabLst>
                <a:tab pos="577850" algn="l"/>
              </a:tabLst>
            </a:pPr>
            <a:r>
              <a:rPr sz="3200" dirty="0"/>
              <a:t>Elevate, rest </a:t>
            </a:r>
            <a:r>
              <a:rPr sz="3200" spc="5" dirty="0"/>
              <a:t>and </a:t>
            </a:r>
            <a:r>
              <a:rPr sz="3200" dirty="0"/>
              <a:t>gently splint the </a:t>
            </a:r>
            <a:r>
              <a:rPr sz="3200" spc="-5" dirty="0"/>
              <a:t>affected</a:t>
            </a:r>
            <a:r>
              <a:rPr sz="3200" spc="-35" dirty="0"/>
              <a:t> </a:t>
            </a:r>
            <a:r>
              <a:rPr sz="3200" dirty="0"/>
              <a:t>limb.</a:t>
            </a:r>
          </a:p>
        </p:txBody>
      </p:sp>
    </p:spTree>
    <p:extLst>
      <p:ext uri="{BB962C8B-B14F-4D97-AF65-F5344CB8AC3E}">
        <p14:creationId xmlns:p14="http://schemas.microsoft.com/office/powerpoint/2010/main" val="9802736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57200" y="189564"/>
            <a:ext cx="11506200" cy="6663747"/>
          </a:xfrm>
          <a:prstGeom prst="rect">
            <a:avLst/>
          </a:prstGeom>
        </p:spPr>
        <p:txBody>
          <a:bodyPr vert="horz" wrap="square" lIns="0" tIns="12065" rIns="0" bIns="0" rtlCol="0">
            <a:spAutoFit/>
          </a:bodyPr>
          <a:lstStyle/>
          <a:p>
            <a:pPr marL="12700" marR="282575">
              <a:lnSpc>
                <a:spcPct val="111500"/>
              </a:lnSpc>
              <a:spcBef>
                <a:spcPts val="95"/>
              </a:spcBef>
            </a:pPr>
            <a:r>
              <a:rPr sz="3200" b="1" u="sng" spc="-20" dirty="0">
                <a:latin typeface="Calibri"/>
                <a:cs typeface="Calibri"/>
              </a:rPr>
              <a:t>Nursing </a:t>
            </a:r>
            <a:r>
              <a:rPr sz="3200" b="1" u="sng" spc="5" dirty="0">
                <a:latin typeface="Calibri"/>
                <a:cs typeface="Calibri"/>
              </a:rPr>
              <a:t>management  </a:t>
            </a:r>
            <a:endParaRPr lang="en-US" sz="3200" b="1" u="sng" spc="5" dirty="0" smtClean="0">
              <a:latin typeface="Calibri"/>
              <a:cs typeface="Calibri"/>
            </a:endParaRPr>
          </a:p>
          <a:p>
            <a:pPr marL="12700" marR="282575">
              <a:lnSpc>
                <a:spcPct val="111500"/>
              </a:lnSpc>
              <a:spcBef>
                <a:spcPts val="95"/>
              </a:spcBef>
            </a:pPr>
            <a:r>
              <a:rPr sz="3200" spc="-20" dirty="0" smtClean="0">
                <a:latin typeface="Calibri"/>
                <a:cs typeface="Calibri"/>
              </a:rPr>
              <a:t>Assess </a:t>
            </a:r>
            <a:r>
              <a:rPr sz="3200" spc="-10" dirty="0">
                <a:latin typeface="Calibri"/>
                <a:cs typeface="Calibri"/>
              </a:rPr>
              <a:t>the </a:t>
            </a:r>
            <a:r>
              <a:rPr sz="3200" spc="-15" dirty="0">
                <a:latin typeface="Calibri"/>
                <a:cs typeface="Calibri"/>
              </a:rPr>
              <a:t>patient  </a:t>
            </a:r>
            <a:endParaRPr lang="en-US" sz="3200" spc="-15" dirty="0" smtClean="0">
              <a:latin typeface="Calibri"/>
              <a:cs typeface="Calibri"/>
            </a:endParaRPr>
          </a:p>
          <a:p>
            <a:pPr marL="12700" marR="282575">
              <a:lnSpc>
                <a:spcPct val="111500"/>
              </a:lnSpc>
              <a:spcBef>
                <a:spcPts val="95"/>
              </a:spcBef>
            </a:pPr>
            <a:endParaRPr lang="en-US" sz="3200" spc="-15" dirty="0" smtClean="0">
              <a:latin typeface="Calibri"/>
              <a:cs typeface="Calibri"/>
            </a:endParaRPr>
          </a:p>
          <a:p>
            <a:pPr marL="12700" marR="282575">
              <a:lnSpc>
                <a:spcPct val="111500"/>
              </a:lnSpc>
              <a:spcBef>
                <a:spcPts val="95"/>
              </a:spcBef>
            </a:pPr>
            <a:r>
              <a:rPr sz="3200" u="sng" spc="-5" dirty="0" smtClean="0">
                <a:latin typeface="Calibri"/>
                <a:cs typeface="Calibri"/>
              </a:rPr>
              <a:t>subjective </a:t>
            </a:r>
            <a:r>
              <a:rPr sz="3200" u="sng" dirty="0">
                <a:latin typeface="Calibri"/>
                <a:cs typeface="Calibri"/>
              </a:rPr>
              <a:t>data </a:t>
            </a:r>
            <a:r>
              <a:rPr sz="3200" u="sng" spc="5" dirty="0">
                <a:latin typeface="Calibri"/>
                <a:cs typeface="Calibri"/>
              </a:rPr>
              <a:t>may</a:t>
            </a:r>
            <a:r>
              <a:rPr sz="3200" u="sng" spc="-360" dirty="0">
                <a:latin typeface="Calibri"/>
                <a:cs typeface="Calibri"/>
              </a:rPr>
              <a:t> </a:t>
            </a:r>
            <a:r>
              <a:rPr sz="3200" u="sng" spc="-10" dirty="0">
                <a:latin typeface="Calibri"/>
                <a:cs typeface="Calibri"/>
              </a:rPr>
              <a:t>include</a:t>
            </a:r>
            <a:endParaRPr sz="3200" u="sng" dirty="0">
              <a:latin typeface="Calibri"/>
              <a:cs typeface="Calibri"/>
            </a:endParaRPr>
          </a:p>
          <a:p>
            <a:pPr marL="241300" indent="-229235">
              <a:lnSpc>
                <a:spcPct val="100000"/>
              </a:lnSpc>
              <a:spcBef>
                <a:spcPts val="380"/>
              </a:spcBef>
              <a:buFont typeface="Arial"/>
              <a:buChar char="•"/>
              <a:tabLst>
                <a:tab pos="241935" algn="l"/>
              </a:tabLst>
            </a:pPr>
            <a:r>
              <a:rPr sz="3200" spc="-20" dirty="0">
                <a:latin typeface="Calibri"/>
                <a:cs typeface="Calibri"/>
              </a:rPr>
              <a:t>Pain</a:t>
            </a:r>
            <a:endParaRPr sz="3200" dirty="0">
              <a:latin typeface="Calibri"/>
              <a:cs typeface="Calibri"/>
            </a:endParaRPr>
          </a:p>
          <a:p>
            <a:pPr marL="241300" indent="-229235">
              <a:lnSpc>
                <a:spcPct val="100000"/>
              </a:lnSpc>
              <a:spcBef>
                <a:spcPts val="455"/>
              </a:spcBef>
              <a:buFont typeface="Arial"/>
              <a:buChar char="•"/>
              <a:tabLst>
                <a:tab pos="241935" algn="l"/>
              </a:tabLst>
            </a:pPr>
            <a:r>
              <a:rPr sz="3200" spc="-15" dirty="0">
                <a:latin typeface="Calibri"/>
                <a:cs typeface="Calibri"/>
              </a:rPr>
              <a:t>Chills</a:t>
            </a:r>
            <a:endParaRPr sz="3200" dirty="0">
              <a:latin typeface="Calibri"/>
              <a:cs typeface="Calibri"/>
            </a:endParaRPr>
          </a:p>
          <a:p>
            <a:pPr marL="241300" indent="-229235">
              <a:lnSpc>
                <a:spcPct val="100000"/>
              </a:lnSpc>
              <a:spcBef>
                <a:spcPts val="380"/>
              </a:spcBef>
              <a:buFont typeface="Arial"/>
              <a:buChar char="•"/>
              <a:tabLst>
                <a:tab pos="241935" algn="l"/>
              </a:tabLst>
            </a:pPr>
            <a:r>
              <a:rPr sz="3200" spc="5" dirty="0">
                <a:latin typeface="Calibri"/>
                <a:cs typeface="Calibri"/>
              </a:rPr>
              <a:t>Headache</a:t>
            </a:r>
            <a:endParaRPr sz="3200" dirty="0">
              <a:latin typeface="Calibri"/>
              <a:cs typeface="Calibri"/>
            </a:endParaRPr>
          </a:p>
          <a:p>
            <a:pPr marL="12700" marR="2254250">
              <a:lnSpc>
                <a:spcPct val="111500"/>
              </a:lnSpc>
              <a:buFont typeface="Arial"/>
              <a:buChar char="•"/>
              <a:tabLst>
                <a:tab pos="241935" algn="l"/>
              </a:tabLst>
            </a:pPr>
            <a:r>
              <a:rPr sz="3200" dirty="0">
                <a:latin typeface="Calibri"/>
                <a:cs typeface="Calibri"/>
              </a:rPr>
              <a:t>Nausea  </a:t>
            </a:r>
            <a:endParaRPr lang="en-US" sz="3200" dirty="0" smtClean="0">
              <a:latin typeface="Calibri"/>
              <a:cs typeface="Calibri"/>
            </a:endParaRPr>
          </a:p>
          <a:p>
            <a:pPr marL="12700" marR="2254250">
              <a:lnSpc>
                <a:spcPct val="111500"/>
              </a:lnSpc>
              <a:buFont typeface="Arial"/>
              <a:buChar char="•"/>
              <a:tabLst>
                <a:tab pos="241935" algn="l"/>
              </a:tabLst>
            </a:pPr>
            <a:endParaRPr lang="en-US" sz="3200" u="sng" spc="5" dirty="0">
              <a:latin typeface="Calibri"/>
              <a:cs typeface="Calibri"/>
            </a:endParaRPr>
          </a:p>
          <a:p>
            <a:pPr marL="12700" marR="2254250">
              <a:lnSpc>
                <a:spcPct val="111500"/>
              </a:lnSpc>
              <a:tabLst>
                <a:tab pos="241935" algn="l"/>
              </a:tabLst>
            </a:pPr>
            <a:r>
              <a:rPr sz="3200" u="sng" spc="5" dirty="0" smtClean="0">
                <a:latin typeface="Calibri"/>
                <a:cs typeface="Calibri"/>
              </a:rPr>
              <a:t>Objective</a:t>
            </a:r>
            <a:r>
              <a:rPr sz="3200" u="sng" spc="15" dirty="0" smtClean="0">
                <a:latin typeface="Calibri"/>
                <a:cs typeface="Calibri"/>
              </a:rPr>
              <a:t> </a:t>
            </a:r>
            <a:r>
              <a:rPr sz="3200" u="sng" dirty="0">
                <a:latin typeface="Calibri"/>
                <a:cs typeface="Calibri"/>
              </a:rPr>
              <a:t>data</a:t>
            </a:r>
          </a:p>
          <a:p>
            <a:pPr marL="12700" marR="1435735">
              <a:lnSpc>
                <a:spcPct val="111500"/>
              </a:lnSpc>
            </a:pPr>
            <a:r>
              <a:rPr sz="3200" spc="-70" dirty="0">
                <a:latin typeface="Calibri"/>
                <a:cs typeface="Calibri"/>
              </a:rPr>
              <a:t>R</a:t>
            </a:r>
            <a:r>
              <a:rPr sz="3200" spc="-20" dirty="0">
                <a:latin typeface="Calibri"/>
                <a:cs typeface="Calibri"/>
              </a:rPr>
              <a:t>edne</a:t>
            </a:r>
            <a:r>
              <a:rPr sz="3200" spc="-25" dirty="0">
                <a:latin typeface="Calibri"/>
                <a:cs typeface="Calibri"/>
              </a:rPr>
              <a:t>ss</a:t>
            </a:r>
            <a:r>
              <a:rPr sz="3200" spc="-15" dirty="0">
                <a:latin typeface="Calibri"/>
                <a:cs typeface="Calibri"/>
              </a:rPr>
              <a:t>/</a:t>
            </a:r>
            <a:r>
              <a:rPr sz="3200" spc="-20" dirty="0">
                <a:latin typeface="Calibri"/>
                <a:cs typeface="Calibri"/>
              </a:rPr>
              <a:t>t</a:t>
            </a:r>
            <a:r>
              <a:rPr sz="3200" spc="50" dirty="0">
                <a:latin typeface="Calibri"/>
                <a:cs typeface="Calibri"/>
              </a:rPr>
              <a:t>en</a:t>
            </a:r>
            <a:r>
              <a:rPr sz="3200" spc="-20" dirty="0">
                <a:latin typeface="Calibri"/>
                <a:cs typeface="Calibri"/>
              </a:rPr>
              <a:t>de</a:t>
            </a:r>
            <a:r>
              <a:rPr sz="3200" spc="90" dirty="0">
                <a:latin typeface="Calibri"/>
                <a:cs typeface="Calibri"/>
              </a:rPr>
              <a:t>r</a:t>
            </a:r>
            <a:r>
              <a:rPr sz="3200" spc="-20" dirty="0">
                <a:latin typeface="Calibri"/>
                <a:cs typeface="Calibri"/>
              </a:rPr>
              <a:t>n</a:t>
            </a:r>
            <a:r>
              <a:rPr sz="3200" spc="50" dirty="0">
                <a:latin typeface="Calibri"/>
                <a:cs typeface="Calibri"/>
              </a:rPr>
              <a:t>e</a:t>
            </a:r>
            <a:r>
              <a:rPr sz="3200" spc="45" dirty="0">
                <a:latin typeface="Calibri"/>
                <a:cs typeface="Calibri"/>
              </a:rPr>
              <a:t>s</a:t>
            </a:r>
            <a:r>
              <a:rPr sz="3200" spc="5" dirty="0">
                <a:latin typeface="Calibri"/>
                <a:cs typeface="Calibri"/>
              </a:rPr>
              <a:t>s  </a:t>
            </a:r>
            <a:r>
              <a:rPr sz="3200" spc="-20" dirty="0">
                <a:latin typeface="Calibri"/>
                <a:cs typeface="Calibri"/>
              </a:rPr>
              <a:t>Swelling</a:t>
            </a:r>
            <a:endParaRPr sz="3200" dirty="0">
              <a:latin typeface="Calibri"/>
              <a:cs typeface="Calibri"/>
            </a:endParaRPr>
          </a:p>
          <a:p>
            <a:pPr marL="12700">
              <a:lnSpc>
                <a:spcPct val="100000"/>
              </a:lnSpc>
              <a:spcBef>
                <a:spcPts val="455"/>
              </a:spcBef>
            </a:pPr>
            <a:r>
              <a:rPr sz="3200" spc="5" dirty="0">
                <a:latin typeface="Calibri"/>
                <a:cs typeface="Calibri"/>
              </a:rPr>
              <a:t>Warmth </a:t>
            </a:r>
            <a:r>
              <a:rPr sz="3200" spc="30" dirty="0">
                <a:latin typeface="Calibri"/>
                <a:cs typeface="Calibri"/>
              </a:rPr>
              <a:t>on </a:t>
            </a:r>
            <a:r>
              <a:rPr sz="3200" spc="-10" dirty="0">
                <a:latin typeface="Calibri"/>
                <a:cs typeface="Calibri"/>
              </a:rPr>
              <a:t>the </a:t>
            </a:r>
            <a:r>
              <a:rPr sz="3200" spc="-20" dirty="0">
                <a:latin typeface="Calibri"/>
                <a:cs typeface="Calibri"/>
              </a:rPr>
              <a:t>tisses</a:t>
            </a:r>
            <a:r>
              <a:rPr sz="3200" spc="295" dirty="0">
                <a:latin typeface="Calibri"/>
                <a:cs typeface="Calibri"/>
              </a:rPr>
              <a:t> </a:t>
            </a:r>
            <a:r>
              <a:rPr sz="3200" spc="-10" dirty="0">
                <a:latin typeface="Calibri"/>
                <a:cs typeface="Calibri"/>
              </a:rPr>
              <a:t>affected</a:t>
            </a:r>
            <a:endParaRPr sz="3200" dirty="0">
              <a:latin typeface="Calibri"/>
              <a:cs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09600" y="152400"/>
            <a:ext cx="10833735" cy="6115777"/>
          </a:xfrm>
          <a:prstGeom prst="rect">
            <a:avLst/>
          </a:prstGeom>
        </p:spPr>
        <p:txBody>
          <a:bodyPr vert="horz" wrap="square" lIns="0" tIns="107950" rIns="0" bIns="0" rtlCol="0">
            <a:spAutoFit/>
          </a:bodyPr>
          <a:lstStyle/>
          <a:p>
            <a:pPr marL="88900">
              <a:lnSpc>
                <a:spcPct val="100000"/>
              </a:lnSpc>
              <a:spcBef>
                <a:spcPts val="850"/>
              </a:spcBef>
              <a:tabLst>
                <a:tab pos="1546225" algn="l"/>
              </a:tabLst>
            </a:pPr>
            <a:r>
              <a:rPr sz="3200" b="1" u="sng" spc="-20" dirty="0" smtClean="0">
                <a:latin typeface="Calibri"/>
                <a:cs typeface="Calibri"/>
              </a:rPr>
              <a:t>Nursing</a:t>
            </a:r>
            <a:r>
              <a:rPr sz="3200" b="1" u="sng" spc="235" dirty="0" smtClean="0">
                <a:latin typeface="Calibri"/>
                <a:cs typeface="Calibri"/>
              </a:rPr>
              <a:t> </a:t>
            </a:r>
            <a:r>
              <a:rPr sz="3200" b="1" u="sng" spc="-5" dirty="0">
                <a:latin typeface="Calibri"/>
                <a:cs typeface="Calibri"/>
              </a:rPr>
              <a:t>Diagnosis</a:t>
            </a:r>
            <a:endParaRPr sz="3200" b="1" u="sng" dirty="0">
              <a:latin typeface="Calibri"/>
              <a:cs typeface="Calibri"/>
            </a:endParaRPr>
          </a:p>
          <a:p>
            <a:pPr marL="298450" indent="-285750">
              <a:lnSpc>
                <a:spcPts val="3155"/>
              </a:lnSpc>
              <a:spcBef>
                <a:spcPts val="755"/>
              </a:spcBef>
              <a:buSzPct val="96363"/>
              <a:buFont typeface="Wingdings"/>
              <a:buChar char=""/>
              <a:tabLst>
                <a:tab pos="298450" algn="l"/>
              </a:tabLst>
            </a:pPr>
            <a:r>
              <a:rPr sz="3200" spc="-5" dirty="0">
                <a:latin typeface="Calibri"/>
                <a:cs typeface="Calibri"/>
              </a:rPr>
              <a:t>Acute pain related to </a:t>
            </a:r>
            <a:r>
              <a:rPr sz="3200" spc="-20" dirty="0">
                <a:latin typeface="Calibri"/>
                <a:cs typeface="Calibri"/>
              </a:rPr>
              <a:t>tissue </a:t>
            </a:r>
            <a:r>
              <a:rPr sz="3200" spc="5" dirty="0">
                <a:latin typeface="Calibri"/>
                <a:cs typeface="Calibri"/>
              </a:rPr>
              <a:t>inflammation </a:t>
            </a:r>
            <a:r>
              <a:rPr sz="3200" spc="20" dirty="0">
                <a:latin typeface="Calibri"/>
                <a:cs typeface="Calibri"/>
              </a:rPr>
              <a:t>as </a:t>
            </a:r>
            <a:r>
              <a:rPr sz="3200" spc="-5" dirty="0">
                <a:latin typeface="Calibri"/>
                <a:cs typeface="Calibri"/>
              </a:rPr>
              <a:t>evidenced by</a:t>
            </a:r>
            <a:r>
              <a:rPr sz="3200" spc="-175" dirty="0">
                <a:latin typeface="Calibri"/>
                <a:cs typeface="Calibri"/>
              </a:rPr>
              <a:t> </a:t>
            </a:r>
            <a:r>
              <a:rPr sz="3200" spc="-20" dirty="0">
                <a:latin typeface="Calibri"/>
                <a:cs typeface="Calibri"/>
              </a:rPr>
              <a:t>patient’s</a:t>
            </a:r>
            <a:endParaRPr sz="3200" dirty="0">
              <a:latin typeface="Calibri"/>
              <a:cs typeface="Calibri"/>
            </a:endParaRPr>
          </a:p>
          <a:p>
            <a:pPr marL="241300">
              <a:lnSpc>
                <a:spcPts val="3155"/>
              </a:lnSpc>
            </a:pPr>
            <a:r>
              <a:rPr sz="3200" spc="-5" dirty="0">
                <a:latin typeface="Calibri"/>
                <a:cs typeface="Calibri"/>
              </a:rPr>
              <a:t>verbalization/ </a:t>
            </a:r>
            <a:r>
              <a:rPr sz="3200" spc="5" dirty="0">
                <a:latin typeface="Calibri"/>
                <a:cs typeface="Calibri"/>
              </a:rPr>
              <a:t>body </a:t>
            </a:r>
            <a:r>
              <a:rPr sz="3200" spc="-15" dirty="0">
                <a:latin typeface="Calibri"/>
                <a:cs typeface="Calibri"/>
              </a:rPr>
              <a:t>expression/</a:t>
            </a:r>
            <a:r>
              <a:rPr sz="3200" spc="30" dirty="0">
                <a:latin typeface="Calibri"/>
                <a:cs typeface="Calibri"/>
              </a:rPr>
              <a:t> </a:t>
            </a:r>
            <a:r>
              <a:rPr sz="3200" spc="-15" dirty="0" err="1" smtClean="0">
                <a:latin typeface="Calibri"/>
                <a:cs typeface="Calibri"/>
              </a:rPr>
              <a:t>tarchycardia</a:t>
            </a:r>
            <a:endParaRPr lang="en-US" sz="3200" spc="-15" dirty="0" smtClean="0">
              <a:latin typeface="Calibri"/>
              <a:cs typeface="Calibri"/>
            </a:endParaRPr>
          </a:p>
          <a:p>
            <a:pPr marL="241300">
              <a:lnSpc>
                <a:spcPts val="3155"/>
              </a:lnSpc>
            </a:pPr>
            <a:endParaRPr sz="3200" dirty="0">
              <a:latin typeface="Calibri"/>
              <a:cs typeface="Calibri"/>
            </a:endParaRPr>
          </a:p>
          <a:p>
            <a:pPr marL="12700">
              <a:lnSpc>
                <a:spcPct val="100000"/>
              </a:lnSpc>
              <a:spcBef>
                <a:spcPts val="750"/>
              </a:spcBef>
            </a:pPr>
            <a:r>
              <a:rPr sz="3200" u="sng" spc="-10" dirty="0">
                <a:latin typeface="Calibri"/>
                <a:cs typeface="Calibri"/>
              </a:rPr>
              <a:t>Interventions</a:t>
            </a:r>
            <a:endParaRPr sz="3200" u="sng" dirty="0">
              <a:latin typeface="Calibri"/>
              <a:cs typeface="Calibri"/>
            </a:endParaRPr>
          </a:p>
          <a:p>
            <a:pPr marL="241300" indent="-228600">
              <a:lnSpc>
                <a:spcPct val="100000"/>
              </a:lnSpc>
              <a:spcBef>
                <a:spcPts val="760"/>
              </a:spcBef>
              <a:buFont typeface="Wingdings"/>
              <a:buChar char=""/>
              <a:tabLst>
                <a:tab pos="241300" algn="l"/>
              </a:tabLst>
            </a:pPr>
            <a:r>
              <a:rPr sz="3200" spc="5" dirty="0">
                <a:latin typeface="Calibri"/>
                <a:cs typeface="Calibri"/>
              </a:rPr>
              <a:t>Rate </a:t>
            </a:r>
            <a:r>
              <a:rPr sz="3200" spc="-10" dirty="0">
                <a:latin typeface="Calibri"/>
                <a:cs typeface="Calibri"/>
              </a:rPr>
              <a:t>the </a:t>
            </a:r>
            <a:r>
              <a:rPr sz="3200" spc="-5" dirty="0">
                <a:latin typeface="Calibri"/>
                <a:cs typeface="Calibri"/>
              </a:rPr>
              <a:t>pain by </a:t>
            </a:r>
            <a:r>
              <a:rPr sz="3200" spc="-10" dirty="0">
                <a:latin typeface="Calibri"/>
                <a:cs typeface="Calibri"/>
              </a:rPr>
              <a:t>the</a:t>
            </a:r>
            <a:r>
              <a:rPr sz="3200" spc="375" dirty="0">
                <a:latin typeface="Calibri"/>
                <a:cs typeface="Calibri"/>
              </a:rPr>
              <a:t> </a:t>
            </a:r>
            <a:r>
              <a:rPr sz="3200" spc="-5" dirty="0">
                <a:latin typeface="Calibri"/>
                <a:cs typeface="Calibri"/>
              </a:rPr>
              <a:t>scales</a:t>
            </a:r>
            <a:endParaRPr sz="3200" dirty="0">
              <a:latin typeface="Calibri"/>
              <a:cs typeface="Calibri"/>
            </a:endParaRPr>
          </a:p>
          <a:p>
            <a:pPr marL="241300" indent="-228600">
              <a:lnSpc>
                <a:spcPct val="100000"/>
              </a:lnSpc>
              <a:spcBef>
                <a:spcPts val="680"/>
              </a:spcBef>
              <a:buFont typeface="Wingdings"/>
              <a:buChar char=""/>
              <a:tabLst>
                <a:tab pos="241300" algn="l"/>
              </a:tabLst>
            </a:pPr>
            <a:r>
              <a:rPr sz="3200" spc="-15" dirty="0">
                <a:latin typeface="Calibri"/>
                <a:cs typeface="Calibri"/>
              </a:rPr>
              <a:t>Administer </a:t>
            </a:r>
            <a:r>
              <a:rPr sz="3200" spc="-10" dirty="0">
                <a:latin typeface="Calibri"/>
                <a:cs typeface="Calibri"/>
              </a:rPr>
              <a:t>analgesics </a:t>
            </a:r>
            <a:r>
              <a:rPr sz="3200" spc="15" dirty="0">
                <a:latin typeface="Calibri"/>
                <a:cs typeface="Calibri"/>
              </a:rPr>
              <a:t>as</a:t>
            </a:r>
            <a:r>
              <a:rPr sz="3200" spc="-60" dirty="0">
                <a:latin typeface="Calibri"/>
                <a:cs typeface="Calibri"/>
              </a:rPr>
              <a:t> </a:t>
            </a:r>
            <a:r>
              <a:rPr sz="3200" spc="-10" dirty="0">
                <a:latin typeface="Calibri"/>
                <a:cs typeface="Calibri"/>
              </a:rPr>
              <a:t>prescribed</a:t>
            </a:r>
            <a:endParaRPr sz="3200" dirty="0">
              <a:latin typeface="Calibri"/>
              <a:cs typeface="Calibri"/>
            </a:endParaRPr>
          </a:p>
          <a:p>
            <a:pPr marL="241300" indent="-228600">
              <a:lnSpc>
                <a:spcPct val="100000"/>
              </a:lnSpc>
              <a:spcBef>
                <a:spcPts val="755"/>
              </a:spcBef>
              <a:buFont typeface="Wingdings"/>
              <a:buChar char=""/>
              <a:tabLst>
                <a:tab pos="241300" algn="l"/>
              </a:tabLst>
            </a:pPr>
            <a:r>
              <a:rPr sz="3200" spc="5" dirty="0">
                <a:latin typeface="Calibri"/>
                <a:cs typeface="Calibri"/>
              </a:rPr>
              <a:t>Use </a:t>
            </a:r>
            <a:r>
              <a:rPr sz="3200" spc="-5" dirty="0">
                <a:latin typeface="Calibri"/>
                <a:cs typeface="Calibri"/>
              </a:rPr>
              <a:t>other pain </a:t>
            </a:r>
            <a:r>
              <a:rPr sz="3200" spc="-15" dirty="0">
                <a:latin typeface="Calibri"/>
                <a:cs typeface="Calibri"/>
              </a:rPr>
              <a:t>relieving </a:t>
            </a:r>
            <a:r>
              <a:rPr sz="3200" dirty="0">
                <a:latin typeface="Calibri"/>
                <a:cs typeface="Calibri"/>
              </a:rPr>
              <a:t>measures </a:t>
            </a:r>
            <a:r>
              <a:rPr sz="3200" spc="-5" dirty="0">
                <a:latin typeface="Calibri"/>
                <a:cs typeface="Calibri"/>
              </a:rPr>
              <a:t>such </a:t>
            </a:r>
            <a:r>
              <a:rPr sz="3200" spc="15" dirty="0">
                <a:latin typeface="Calibri"/>
                <a:cs typeface="Calibri"/>
              </a:rPr>
              <a:t>as </a:t>
            </a:r>
            <a:r>
              <a:rPr sz="3200" spc="-10" dirty="0">
                <a:latin typeface="Calibri"/>
                <a:cs typeface="Calibri"/>
              </a:rPr>
              <a:t>elevation </a:t>
            </a:r>
            <a:r>
              <a:rPr sz="3200" spc="25" dirty="0">
                <a:latin typeface="Calibri"/>
                <a:cs typeface="Calibri"/>
              </a:rPr>
              <a:t>of </a:t>
            </a:r>
            <a:r>
              <a:rPr sz="3200" spc="-10" dirty="0">
                <a:latin typeface="Calibri"/>
                <a:cs typeface="Calibri"/>
              </a:rPr>
              <a:t>limb/</a:t>
            </a:r>
            <a:r>
              <a:rPr sz="3200" spc="70" dirty="0">
                <a:latin typeface="Calibri"/>
                <a:cs typeface="Calibri"/>
              </a:rPr>
              <a:t> </a:t>
            </a:r>
            <a:r>
              <a:rPr sz="3200" spc="-10" dirty="0">
                <a:latin typeface="Calibri"/>
                <a:cs typeface="Calibri"/>
              </a:rPr>
              <a:t>rest </a:t>
            </a:r>
            <a:r>
              <a:rPr sz="3200" spc="-15" dirty="0">
                <a:latin typeface="Calibri"/>
                <a:cs typeface="Calibri"/>
              </a:rPr>
              <a:t>the </a:t>
            </a:r>
            <a:r>
              <a:rPr sz="3200" spc="-5" dirty="0">
                <a:latin typeface="Calibri"/>
                <a:cs typeface="Calibri"/>
              </a:rPr>
              <a:t>limb</a:t>
            </a:r>
            <a:endParaRPr sz="3200" dirty="0">
              <a:latin typeface="Calibri"/>
              <a:cs typeface="Calibri"/>
            </a:endParaRPr>
          </a:p>
          <a:p>
            <a:pPr marL="241300" marR="373380" indent="-228600">
              <a:lnSpc>
                <a:spcPts val="3010"/>
              </a:lnSpc>
              <a:spcBef>
                <a:spcPts val="1095"/>
              </a:spcBef>
              <a:buFont typeface="Wingdings"/>
              <a:buChar char=""/>
              <a:tabLst>
                <a:tab pos="241300" algn="l"/>
              </a:tabLst>
            </a:pPr>
            <a:r>
              <a:rPr sz="3200" dirty="0">
                <a:latin typeface="Calibri"/>
                <a:cs typeface="Calibri"/>
              </a:rPr>
              <a:t>Impaired </a:t>
            </a:r>
            <a:r>
              <a:rPr sz="3200" spc="-20" dirty="0">
                <a:latin typeface="Calibri"/>
                <a:cs typeface="Calibri"/>
              </a:rPr>
              <a:t>tissue integrity </a:t>
            </a:r>
            <a:r>
              <a:rPr sz="3200" spc="-10" dirty="0">
                <a:latin typeface="Calibri"/>
                <a:cs typeface="Calibri"/>
              </a:rPr>
              <a:t>(subcutenous )related </a:t>
            </a:r>
            <a:r>
              <a:rPr sz="3200" spc="-5" dirty="0">
                <a:latin typeface="Calibri"/>
                <a:cs typeface="Calibri"/>
              </a:rPr>
              <a:t>to </a:t>
            </a:r>
            <a:r>
              <a:rPr sz="3200" dirty="0">
                <a:latin typeface="Calibri"/>
                <a:cs typeface="Calibri"/>
              </a:rPr>
              <a:t>microbial </a:t>
            </a:r>
            <a:r>
              <a:rPr sz="3200" spc="-20" dirty="0">
                <a:latin typeface="Calibri"/>
                <a:cs typeface="Calibri"/>
              </a:rPr>
              <a:t>invasion </a:t>
            </a:r>
            <a:r>
              <a:rPr sz="3200" spc="20" dirty="0">
                <a:latin typeface="Calibri"/>
                <a:cs typeface="Calibri"/>
              </a:rPr>
              <a:t>as  </a:t>
            </a:r>
            <a:r>
              <a:rPr sz="3200" spc="-5" dirty="0">
                <a:latin typeface="Calibri"/>
                <a:cs typeface="Calibri"/>
              </a:rPr>
              <a:t>evidenced by </a:t>
            </a:r>
            <a:r>
              <a:rPr sz="3200" spc="-25" dirty="0">
                <a:latin typeface="Calibri"/>
                <a:cs typeface="Calibri"/>
              </a:rPr>
              <a:t>swelling, </a:t>
            </a:r>
            <a:r>
              <a:rPr sz="3200" spc="-15" dirty="0">
                <a:latin typeface="Calibri"/>
                <a:cs typeface="Calibri"/>
              </a:rPr>
              <a:t>redness </a:t>
            </a:r>
            <a:r>
              <a:rPr sz="3200" spc="5" dirty="0">
                <a:latin typeface="Calibri"/>
                <a:cs typeface="Calibri"/>
              </a:rPr>
              <a:t>and</a:t>
            </a:r>
            <a:r>
              <a:rPr sz="3200" spc="335" dirty="0">
                <a:latin typeface="Calibri"/>
                <a:cs typeface="Calibri"/>
              </a:rPr>
              <a:t> </a:t>
            </a:r>
            <a:r>
              <a:rPr sz="3200" spc="-15" dirty="0">
                <a:latin typeface="Calibri"/>
                <a:cs typeface="Calibri"/>
              </a:rPr>
              <a:t>tenderness</a:t>
            </a:r>
            <a:endParaRPr sz="32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464</TotalTime>
  <Words>9190</Words>
  <Application>Microsoft Office PowerPoint</Application>
  <PresentationFormat>Widescreen</PresentationFormat>
  <Paragraphs>1466</Paragraphs>
  <Slides>215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215</vt:i4>
      </vt:variant>
    </vt:vector>
  </HeadingPairs>
  <TitlesOfParts>
    <vt:vector size="222" baseType="lpstr">
      <vt:lpstr>Arial</vt:lpstr>
      <vt:lpstr>Calibri</vt:lpstr>
      <vt:lpstr>Calibri Light</vt:lpstr>
      <vt:lpstr>Times New Roman</vt:lpstr>
      <vt:lpstr>Wingdings</vt:lpstr>
      <vt:lpstr>Wingdings 2</vt:lpstr>
      <vt:lpstr>Office Theme</vt:lpstr>
      <vt:lpstr>INTRODUCTION TO  MEDICAL SURGICAL NURSING</vt:lpstr>
      <vt:lpstr>PowerPoint Presentation</vt:lpstr>
      <vt:lpstr>Assignment </vt:lpstr>
      <vt:lpstr>Background  </vt:lpstr>
      <vt:lpstr>Cont’----</vt:lpstr>
      <vt:lpstr>PowerPoint Presentation</vt:lpstr>
      <vt:lpstr>PowerPoint Presentation</vt:lpstr>
      <vt:lpstr>Concepts and Definition of terms</vt:lpstr>
      <vt:lpstr>PowerPoint Presentation</vt:lpstr>
      <vt:lpstr>PowerPoint Presentation</vt:lpstr>
      <vt:lpstr>PowerPoint Presentation</vt:lpstr>
      <vt:lpstr>Introduction</vt:lpstr>
      <vt:lpstr>PowerPoint Presentation</vt:lpstr>
      <vt:lpstr>Cont..</vt:lpstr>
      <vt:lpstr>Causes of Inflammation</vt:lpstr>
      <vt:lpstr>Signs of inflammation</vt:lpstr>
      <vt:lpstr>Types of inflammation</vt:lpstr>
      <vt:lpstr>PowerPoint Presentation</vt:lpstr>
      <vt:lpstr>PowerPoint Presentation</vt:lpstr>
      <vt:lpstr>PowerPoint Presentation</vt:lpstr>
      <vt:lpstr>PowerPoint Presentation</vt:lpstr>
      <vt:lpstr>PowerPoint Presentation</vt:lpstr>
      <vt:lpstr>PowerPoint Presentation</vt:lpstr>
      <vt:lpstr>INFLAMMATION PROCESS;</vt:lpstr>
      <vt:lpstr>Factors that can influence chronic inflammation; </vt:lpstr>
      <vt:lpstr>DISORDERS OF INFLAMMATION</vt:lpstr>
      <vt:lpstr>PowerPoint Presentation</vt:lpstr>
      <vt:lpstr>PowerPoint Presentation</vt:lpstr>
      <vt:lpstr>PowerPoint Presentation</vt:lpstr>
      <vt:lpstr>Systemic effects of inflammation</vt:lpstr>
      <vt:lpstr>CLASSIFICATION  OF DISEASES</vt:lpstr>
      <vt:lpstr>INTRODUCTION</vt:lpstr>
      <vt:lpstr>PowerPoint Presentation</vt:lpstr>
      <vt:lpstr>ICD</vt:lpstr>
      <vt:lpstr>Disease classification :</vt:lpstr>
      <vt:lpstr>i. Genetic disease  </vt:lpstr>
      <vt:lpstr>ii. Infectious disease (infections) </vt:lpstr>
      <vt:lpstr>PowerPoint Presentation</vt:lpstr>
      <vt:lpstr>iii. Neoplasmic (benign or malignant) disease </vt:lpstr>
      <vt:lpstr>Types of neoplasms </vt:lpstr>
      <vt:lpstr>iv. Traumatic disease (injuries)</vt:lpstr>
      <vt:lpstr>Disease Classification:</vt:lpstr>
      <vt:lpstr>1. Topographic classification</vt:lpstr>
      <vt:lpstr>2. Anatomic classification</vt:lpstr>
      <vt:lpstr>3. Physiological classification</vt:lpstr>
      <vt:lpstr>4. Pathological classification</vt:lpstr>
      <vt:lpstr>5. Etiologic classification</vt:lpstr>
      <vt:lpstr>6. Epidemiological classification</vt:lpstr>
      <vt:lpstr>COMMON MEDICAL SURGICAL CONDITIONS</vt:lpstr>
      <vt:lpstr>ABSCESS</vt:lpstr>
      <vt:lpstr>Abscess</vt:lpstr>
      <vt:lpstr>PowerPoint Presentation</vt:lpstr>
      <vt:lpstr>Other abscesses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Risk factors cont..</vt:lpstr>
      <vt:lpstr>PowerPoint Presentation</vt:lpstr>
      <vt:lpstr>Difference between cyst and abscess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CARBUNCLES AND FURUNCLES</vt:lpstr>
      <vt:lpstr>Carbuncles</vt:lpstr>
      <vt:lpstr>Carbuncles</vt:lpstr>
      <vt:lpstr>Furuncle/Boils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carbuncle &amp; furuncle.</vt:lpstr>
      <vt:lpstr>CELLULITIS </vt:lpstr>
      <vt:lpstr>CELLULITIS</vt:lpstr>
      <vt:lpstr>PowerPoint Presentation</vt:lpstr>
      <vt:lpstr>PowerPoint Presentation</vt:lpstr>
      <vt:lpstr>PowerPoint Presentation</vt:lpstr>
      <vt:lpstr>PowerPoint Presentation</vt:lpstr>
      <vt:lpstr>PowerPoint Presentation</vt:lpstr>
      <vt:lpstr>When to give IV not PO?</vt:lpstr>
      <vt:lpstr>Medical treatment for non-purulent cellulitis </vt:lpstr>
      <vt:lpstr>Medical treatment for purulent cellulitis and Skin Abscesses</vt:lpstr>
      <vt:lpstr>PowerPoint Presentation</vt:lpstr>
      <vt:lpstr>Non-pharmacologic  Interventions</vt:lpstr>
      <vt:lpstr>PowerPoint Presentation</vt:lpstr>
      <vt:lpstr>PowerPoint Presentation</vt:lpstr>
      <vt:lpstr>PowerPoint Presentation</vt:lpstr>
      <vt:lpstr>Complications:</vt:lpstr>
      <vt:lpstr>LYMPHANGITIS</vt:lpstr>
      <vt:lpstr>LYMPHANGITIS</vt:lpstr>
      <vt:lpstr>PowerPoint Presentation</vt:lpstr>
      <vt:lpstr>PowerPoint Presentation</vt:lpstr>
      <vt:lpstr>SEPTICAEMIA</vt:lpstr>
      <vt:lpstr>SEPTICAEMIA</vt:lpstr>
      <vt:lpstr>CAUSATIVE ORGANISMS </vt:lpstr>
      <vt:lpstr>CLINICAL MANIFESTATIONS </vt:lpstr>
      <vt:lpstr>PowerPoint Presentation</vt:lpstr>
      <vt:lpstr>DIAGNOSTIC TESTS </vt:lpstr>
      <vt:lpstr>NURSING DIAGNOSES </vt:lpstr>
      <vt:lpstr>MANAGEMENT / TREATMENT </vt:lpstr>
      <vt:lpstr>PREVENTION </vt:lpstr>
      <vt:lpstr>PowerPoint Presentation</vt:lpstr>
      <vt:lpstr>BURNS</vt:lpstr>
      <vt:lpstr>BURNS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Superficial partial thickness burns</vt:lpstr>
      <vt:lpstr>PowerPoint Presentation</vt:lpstr>
      <vt:lpstr>Effects of burns</vt:lpstr>
      <vt:lpstr>Effects of burn (cont…..)</vt:lpstr>
      <vt:lpstr>PowerPoint Presentation</vt:lpstr>
      <vt:lpstr>Contracture</vt:lpstr>
      <vt:lpstr>Complication of contracture</vt:lpstr>
      <vt:lpstr>Treatment of burn contracture</vt:lpstr>
      <vt:lpstr>Prevention of development of  contracture</vt:lpstr>
      <vt:lpstr>ASSESSEMENT OF TOTAL BODY SURFACE AREA (TBSA) FOR BURNS</vt:lpstr>
      <vt:lpstr>WOUND HEALING</vt:lpstr>
      <vt:lpstr>WOUND HEALING</vt:lpstr>
      <vt:lpstr>Cont’-----</vt:lpstr>
      <vt:lpstr>PowerPoint Presentation</vt:lpstr>
      <vt:lpstr>PowerPoint Presentation</vt:lpstr>
      <vt:lpstr>Cont----</vt:lpstr>
      <vt:lpstr>PowerPoint Presentation</vt:lpstr>
      <vt:lpstr>PowerPoint Presentation</vt:lpstr>
      <vt:lpstr>PowerPoint Presentation</vt:lpstr>
      <vt:lpstr>PowerPoint Presentation</vt:lpstr>
      <vt:lpstr>SHOCK</vt:lpstr>
      <vt:lpstr>SHOCK</vt:lpstr>
      <vt:lpstr>PowerPoint Presentation</vt:lpstr>
      <vt:lpstr>Signs and symptoms of shock </vt:lpstr>
      <vt:lpstr>PowerPoint Presentation</vt:lpstr>
      <vt:lpstr>PowerPoint Presentation</vt:lpstr>
      <vt:lpstr>PowerPoint Presentation</vt:lpstr>
      <vt:lpstr>PowerPoint Presentation</vt:lpstr>
      <vt:lpstr>PowerPoint Presentation</vt:lpstr>
      <vt:lpstr>Rx</vt:lpstr>
      <vt:lpstr>Rx</vt:lpstr>
      <vt:lpstr>PowerPoint Presentation</vt:lpstr>
      <vt:lpstr>PowerPoint Presentation</vt:lpstr>
      <vt:lpstr>FLUID  AND ELECTROLYTE IMBALANCE (60% of body wt is made up of fluids ) </vt:lpstr>
      <vt:lpstr>FLUID AND ELECTROLYTE IMBALANCE</vt:lpstr>
      <vt:lpstr>PowerPoint Presentation</vt:lpstr>
      <vt:lpstr>PowerPoint Presentation</vt:lpstr>
      <vt:lpstr>PowerPoint Presentation</vt:lpstr>
      <vt:lpstr>PowerPoint Presentation</vt:lpstr>
      <vt:lpstr>Fluid volume  excess: caused by</vt:lpstr>
      <vt:lpstr>Clinical manifestations</vt:lpstr>
      <vt:lpstr>Clinical manifestations</vt:lpstr>
      <vt:lpstr>Clinical manifestations</vt:lpstr>
      <vt:lpstr>Lab findings</vt:lpstr>
      <vt:lpstr>Management</vt:lpstr>
      <vt:lpstr>PowerPoint Presentation</vt:lpstr>
      <vt:lpstr>NURSING MANAGEMENT</vt:lpstr>
      <vt:lpstr>NURSING DIAGNOSIS</vt:lpstr>
      <vt:lpstr>PowerPoint Presentation</vt:lpstr>
      <vt:lpstr>B.   ELECTROLYTE IMBALANCE</vt:lpstr>
      <vt:lpstr>PowerPoint Presentation</vt:lpstr>
      <vt:lpstr>PowerPoint Presentation</vt:lpstr>
      <vt:lpstr>PowerPoint Presentation</vt:lpstr>
      <vt:lpstr>PowerPoint Presentation</vt:lpstr>
      <vt:lpstr>PowerPoint Presentation</vt:lpstr>
      <vt:lpstr>PowerPoint Presentation</vt:lpstr>
      <vt:lpstr>Cont’---</vt:lpstr>
      <vt:lpstr>PowerPoint Presentation</vt:lpstr>
      <vt:lpstr>PowerPoint Presentation</vt:lpstr>
      <vt:lpstr>PowerPoint Presentation</vt:lpstr>
      <vt:lpstr>PowerPoint Presentation</vt:lpstr>
      <vt:lpstr>PowerPoint Presentation</vt:lpstr>
      <vt:lpstr>ACID-BASE IMBALANCE</vt:lpstr>
      <vt:lpstr>Acid-Base Imbalance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MEDICAL SURGICAL NURSING</dc:title>
  <cp:lastModifiedBy>CLEMENT</cp:lastModifiedBy>
  <cp:revision>34</cp:revision>
  <dcterms:created xsi:type="dcterms:W3CDTF">2019-11-08T08:31:58Z</dcterms:created>
  <dcterms:modified xsi:type="dcterms:W3CDTF">2019-11-10T21:27:45Z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2018-12-04T00:00:00Z</vt:filetime>
  </property>
  <property fmtid="{D5CDD505-2E9C-101B-9397-08002B2CF9AE}" pid="3" name="LastSaved">
    <vt:filetime>2019-11-08T00:00:00Z</vt:filetime>
  </property>
</Properties>
</file>