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303"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7" r:id="rId39"/>
    <p:sldId id="292" r:id="rId40"/>
    <p:sldId id="293" r:id="rId41"/>
    <p:sldId id="295" r:id="rId42"/>
    <p:sldId id="296" r:id="rId43"/>
    <p:sldId id="298" r:id="rId44"/>
    <p:sldId id="299" r:id="rId45"/>
    <p:sldId id="300" r:id="rId46"/>
    <p:sldId id="301" r:id="rId47"/>
    <p:sldId id="302"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p:restoredTop sz="94660"/>
  </p:normalViewPr>
  <p:slideViewPr>
    <p:cSldViewPr>
      <p:cViewPr varScale="1">
        <p:scale>
          <a:sx n="74" d="100"/>
          <a:sy n="74" d="100"/>
        </p:scale>
        <p:origin x="166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3160DA8-A010-4A91-A3DC-6D1B71BDE78F}" type="datetimeFigureOut">
              <a:rPr lang="en-US" smtClean="0"/>
              <a:pPr/>
              <a:t>10-Feb-21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1E26FB7-EB35-499D-B63B-641C33439B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3160DA8-A010-4A91-A3DC-6D1B71BDE78F}" type="datetimeFigureOut">
              <a:rPr lang="en-US" smtClean="0"/>
              <a:pPr/>
              <a:t>10-Feb-21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1E26FB7-EB35-499D-B63B-641C33439B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3160DA8-A010-4A91-A3DC-6D1B71BDE78F}" type="datetimeFigureOut">
              <a:rPr lang="en-US" smtClean="0"/>
              <a:pPr/>
              <a:t>10-Feb-21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1E26FB7-EB35-499D-B63B-641C33439B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3160DA8-A010-4A91-A3DC-6D1B71BDE78F}" type="datetimeFigureOut">
              <a:rPr lang="en-US" smtClean="0"/>
              <a:pPr/>
              <a:t>10-Feb-21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1E26FB7-EB35-499D-B63B-641C33439BC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3160DA8-A010-4A91-A3DC-6D1B71BDE78F}" type="datetimeFigureOut">
              <a:rPr lang="en-US" smtClean="0"/>
              <a:pPr/>
              <a:t>10-Feb-21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1E26FB7-EB35-499D-B63B-641C33439BC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3160DA8-A010-4A91-A3DC-6D1B71BDE78F}" type="datetimeFigureOut">
              <a:rPr lang="en-US" smtClean="0"/>
              <a:pPr/>
              <a:t>10-Feb-21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1E26FB7-EB35-499D-B63B-641C33439BC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3160DA8-A010-4A91-A3DC-6D1B71BDE78F}" type="datetimeFigureOut">
              <a:rPr lang="en-US" smtClean="0"/>
              <a:pPr/>
              <a:t>10-Feb-21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1E26FB7-EB35-499D-B63B-641C33439BC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3160DA8-A010-4A91-A3DC-6D1B71BDE78F}" type="datetimeFigureOut">
              <a:rPr lang="en-US" smtClean="0"/>
              <a:pPr/>
              <a:t>10-Feb-21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1E26FB7-EB35-499D-B63B-641C33439BC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3160DA8-A010-4A91-A3DC-6D1B71BDE78F}" type="datetimeFigureOut">
              <a:rPr lang="en-US" smtClean="0"/>
              <a:pPr/>
              <a:t>10-Feb-21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1E26FB7-EB35-499D-B63B-641C33439B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3160DA8-A010-4A91-A3DC-6D1B71BDE78F}" type="datetimeFigureOut">
              <a:rPr lang="en-US" smtClean="0"/>
              <a:pPr/>
              <a:t>10-Feb-21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1E26FB7-EB35-499D-B63B-641C33439BC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3160DA8-A010-4A91-A3DC-6D1B71BDE78F}" type="datetimeFigureOut">
              <a:rPr lang="en-US" smtClean="0"/>
              <a:pPr/>
              <a:t>10-Feb-21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1E26FB7-EB35-499D-B63B-641C33439BC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3160DA8-A010-4A91-A3DC-6D1B71BDE78F}" type="datetimeFigureOut">
              <a:rPr lang="en-US" smtClean="0"/>
              <a:pPr/>
              <a:t>10-Feb-21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1E26FB7-EB35-499D-B63B-641C33439B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960.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960.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993.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993.html"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993.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file:///D:\JACOB\AMREF%20AND%20NCK%20NOTES\Module%201%20General%20Nursing\Unit%205%20Part%202%20Critical%20Care%20and%20Operating%20Room%20Nursing\pages\pg20060322071522993.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2133599"/>
          </a:xfrm>
        </p:spPr>
        <p:txBody>
          <a:bodyPr/>
          <a:lstStyle/>
          <a:p>
            <a:r>
              <a:rPr lang="en-GB" sz="6000" b="1" dirty="0">
                <a:latin typeface="Algerian" pitchFamily="82" charset="0"/>
              </a:rPr>
              <a:t>THEATRE NURSING</a:t>
            </a:r>
            <a:r>
              <a:rPr lang="en-US" b="1" dirty="0"/>
              <a:t/>
            </a:r>
            <a:br>
              <a:rPr lang="en-US" b="1" dirty="0"/>
            </a:br>
            <a:endParaRPr lang="en-US" dirty="0"/>
          </a:p>
        </p:txBody>
      </p:sp>
      <p:sp>
        <p:nvSpPr>
          <p:cNvPr id="3" name="Subtitle 2"/>
          <p:cNvSpPr>
            <a:spLocks noGrp="1"/>
          </p:cNvSpPr>
          <p:nvPr>
            <p:ph type="subTitle" idx="1"/>
          </p:nvPr>
        </p:nvSpPr>
        <p:spPr/>
        <p:txBody>
          <a:bodyPr/>
          <a:lstStyle/>
          <a:p>
            <a:r>
              <a:rPr lang="en-US" b="1" dirty="0" smtClean="0">
                <a:solidFill>
                  <a:srgbClr val="FF0000"/>
                </a:solidFill>
                <a:latin typeface="Agency FB" pitchFamily="34" charset="0"/>
              </a:rPr>
              <a:t>By</a:t>
            </a:r>
          </a:p>
          <a:p>
            <a:r>
              <a:rPr lang="en-US" b="1" dirty="0" smtClean="0">
                <a:solidFill>
                  <a:srgbClr val="FF0000"/>
                </a:solidFill>
                <a:latin typeface="Agency FB" pitchFamily="34" charset="0"/>
              </a:rPr>
              <a:t>Thomas </a:t>
            </a:r>
            <a:r>
              <a:rPr lang="en-US" b="1" dirty="0" err="1" smtClean="0">
                <a:solidFill>
                  <a:srgbClr val="FF0000"/>
                </a:solidFill>
                <a:latin typeface="Agency FB" pitchFamily="34" charset="0"/>
              </a:rPr>
              <a:t>Jimbo</a:t>
            </a:r>
            <a:endParaRPr lang="en-US" b="1" dirty="0">
              <a:solidFill>
                <a:srgbClr val="FF0000"/>
              </a:solidFill>
              <a:latin typeface="Agency FB"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943600"/>
          </a:xfrm>
        </p:spPr>
        <p:txBody>
          <a:bodyPr>
            <a:normAutofit fontScale="70000" lnSpcReduction="20000"/>
          </a:bodyPr>
          <a:lstStyle/>
          <a:p>
            <a:pPr>
              <a:buNone/>
            </a:pPr>
            <a:r>
              <a:rPr lang="en-GB" sz="4000" b="1" dirty="0" smtClean="0">
                <a:solidFill>
                  <a:srgbClr val="FF0000"/>
                </a:solidFill>
              </a:rPr>
              <a:t>The </a:t>
            </a:r>
            <a:r>
              <a:rPr lang="en-GB" sz="4000" b="1" dirty="0">
                <a:solidFill>
                  <a:srgbClr val="FF0000"/>
                </a:solidFill>
              </a:rPr>
              <a:t>preoperative care requirements are: </a:t>
            </a:r>
          </a:p>
          <a:p>
            <a:pPr>
              <a:buNone/>
            </a:pPr>
            <a:endParaRPr lang="en-US" sz="4000" dirty="0"/>
          </a:p>
          <a:p>
            <a:pPr lvl="0"/>
            <a:r>
              <a:rPr lang="en-GB" sz="4000" dirty="0"/>
              <a:t>You should make sure that the surgeon </a:t>
            </a:r>
            <a:br>
              <a:rPr lang="en-GB" sz="4000" dirty="0"/>
            </a:br>
            <a:r>
              <a:rPr lang="en-GB" sz="4000" dirty="0"/>
              <a:t>explains clearly to the patient what will </a:t>
            </a:r>
            <a:br>
              <a:rPr lang="en-GB" sz="4000" dirty="0"/>
            </a:br>
            <a:r>
              <a:rPr lang="en-GB" sz="4000" dirty="0"/>
              <a:t>happen to them. </a:t>
            </a:r>
            <a:endParaRPr lang="en-US" sz="4000" dirty="0"/>
          </a:p>
          <a:p>
            <a:pPr lvl="0"/>
            <a:r>
              <a:rPr lang="en-GB" sz="4000" dirty="0"/>
              <a:t>The surgeon should obtain an informed </a:t>
            </a:r>
            <a:br>
              <a:rPr lang="en-GB" sz="4000" dirty="0"/>
            </a:br>
            <a:r>
              <a:rPr lang="en-GB" sz="4000" dirty="0"/>
              <a:t>consent from the patient or parent/guardian/</a:t>
            </a:r>
            <a:br>
              <a:rPr lang="en-GB" sz="4000" dirty="0"/>
            </a:br>
            <a:r>
              <a:rPr lang="en-GB" sz="4000" dirty="0"/>
              <a:t>next of kin for those under age or not in a position to sign </a:t>
            </a:r>
            <a:br>
              <a:rPr lang="en-GB" sz="4000" dirty="0"/>
            </a:br>
            <a:r>
              <a:rPr lang="en-GB" sz="4000" dirty="0"/>
              <a:t>(e.g. unconscious person). </a:t>
            </a:r>
            <a:endParaRPr lang="en-US" sz="4000" dirty="0"/>
          </a:p>
          <a:p>
            <a:pPr lvl="0"/>
            <a:r>
              <a:rPr lang="en-GB" sz="4000" dirty="0"/>
              <a:t>The nurse ensures that the patient has signed an informed consent, after the surgeon has explained the advantages and outcomes of the operation. </a:t>
            </a:r>
            <a:endParaRPr lang="en-US" sz="4000" dirty="0"/>
          </a:p>
          <a:p>
            <a:pPr>
              <a:buNone/>
            </a:pPr>
            <a:endParaRPr lang="en-US" dirty="0"/>
          </a:p>
        </p:txBody>
      </p:sp>
      <p:sp>
        <p:nvSpPr>
          <p:cNvPr id="2" name="Title 1"/>
          <p:cNvSpPr>
            <a:spLocks noGrp="1"/>
          </p:cNvSpPr>
          <p:nvPr>
            <p:ph type="title"/>
          </p:nvPr>
        </p:nvSpPr>
        <p:spPr>
          <a:xfrm>
            <a:off x="457200" y="152400"/>
            <a:ext cx="8229600" cy="990600"/>
          </a:xfrm>
        </p:spPr>
        <p:txBody>
          <a:bodyPr>
            <a:normAutofit fontScale="90000"/>
          </a:bodyPr>
          <a:lstStyle/>
          <a:p>
            <a:r>
              <a:rPr lang="en-GB" b="1" dirty="0" smtClean="0"/>
              <a:t>Preoperative Care</a:t>
            </a:r>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30962"/>
          </a:xfrm>
        </p:spPr>
        <p:txBody>
          <a:bodyPr>
            <a:normAutofit fontScale="90000"/>
          </a:bodyPr>
          <a:lstStyle/>
          <a:p>
            <a:pPr lvl="0" algn="l">
              <a:buFont typeface="Arial" pitchFamily="34" charset="0"/>
              <a:buChar char="•"/>
            </a:pPr>
            <a:r>
              <a:rPr lang="en-GB" dirty="0" smtClean="0"/>
              <a:t>Make sure that the patient observes a ‘Nil by oral’ rule. (</a:t>
            </a:r>
            <a:r>
              <a:rPr lang="en-GB" dirty="0" smtClean="0">
                <a:solidFill>
                  <a:srgbClr val="FF0000"/>
                </a:solidFill>
              </a:rPr>
              <a:t>NBO)</a:t>
            </a:r>
            <a:r>
              <a:rPr lang="en-GB" dirty="0" smtClean="0"/>
              <a:t/>
            </a:r>
            <a:br>
              <a:rPr lang="en-GB" dirty="0" smtClean="0"/>
            </a:br>
            <a:r>
              <a:rPr lang="en-GB" dirty="0" smtClean="0"/>
              <a:t>The fasting should usually start six hours before the operation.</a:t>
            </a:r>
            <a:br>
              <a:rPr lang="en-GB" dirty="0" smtClean="0"/>
            </a:br>
            <a:r>
              <a:rPr lang="en-GB" dirty="0" smtClean="0"/>
              <a:t/>
            </a:r>
            <a:br>
              <a:rPr lang="en-GB" dirty="0" smtClean="0"/>
            </a:br>
            <a:r>
              <a:rPr lang="en-GB" dirty="0" smtClean="0"/>
              <a:t>.</a:t>
            </a:r>
            <a:r>
              <a:rPr lang="en-GB" b="1" dirty="0" smtClean="0"/>
              <a:t>Blood works</a:t>
            </a:r>
            <a:r>
              <a:rPr lang="en-GB" dirty="0" smtClean="0"/>
              <a:t>: All should be within the acceptable ranges e.g. full Haemogram including HB, urea, electrolytes and creatinine.</a:t>
            </a:r>
            <a:r>
              <a:rPr lang="en-US" dirty="0" smtClean="0"/>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7467600"/>
          </a:xfrm>
        </p:spPr>
        <p:txBody>
          <a:bodyPr>
            <a:normAutofit fontScale="90000"/>
          </a:bodyPr>
          <a:lstStyle/>
          <a:p>
            <a:pPr lvl="0" algn="l"/>
            <a:r>
              <a:rPr lang="en-GB" dirty="0" smtClean="0"/>
              <a:t/>
            </a:r>
            <a:br>
              <a:rPr lang="en-GB" dirty="0" smtClean="0"/>
            </a:br>
            <a:r>
              <a:rPr lang="en-GB" dirty="0" smtClean="0"/>
              <a:t>.The </a:t>
            </a:r>
            <a:r>
              <a:rPr lang="en-GB" dirty="0"/>
              <a:t>patient should be counselled and </a:t>
            </a:r>
            <a:br>
              <a:rPr lang="en-GB" dirty="0"/>
            </a:br>
            <a:r>
              <a:rPr lang="en-GB" dirty="0" smtClean="0"/>
              <a:t>reassured </a:t>
            </a:r>
            <a:r>
              <a:rPr lang="en-GB" dirty="0"/>
              <a:t>especially those receiving </a:t>
            </a:r>
            <a:r>
              <a:rPr lang="en-GB" dirty="0" smtClean="0"/>
              <a:t>operations </a:t>
            </a:r>
            <a:r>
              <a:rPr lang="en-GB" dirty="0"/>
              <a:t>such as amputation, </a:t>
            </a:r>
            <a:r>
              <a:rPr lang="en-GB" dirty="0" smtClean="0"/>
              <a:t>or mastectomy.</a:t>
            </a:r>
            <a:br>
              <a:rPr lang="en-GB" dirty="0" smtClean="0"/>
            </a:br>
            <a:r>
              <a:rPr lang="en-US" dirty="0" smtClean="0"/>
              <a:t/>
            </a:r>
            <a:br>
              <a:rPr lang="en-US" dirty="0" smtClean="0"/>
            </a:br>
            <a:r>
              <a:rPr lang="en-US" dirty="0" smtClean="0"/>
              <a:t>.</a:t>
            </a:r>
            <a:r>
              <a:rPr lang="en-GB" dirty="0" smtClean="0"/>
              <a:t>The </a:t>
            </a:r>
            <a:r>
              <a:rPr lang="en-GB" dirty="0"/>
              <a:t>site to be operated on should be </a:t>
            </a:r>
            <a:r>
              <a:rPr lang="en-GB" dirty="0" smtClean="0"/>
              <a:t>  shaved of </a:t>
            </a:r>
            <a:r>
              <a:rPr lang="en-GB" dirty="0"/>
              <a:t>hair and cleaned with warm soapy water, to reduce the bacteria on </a:t>
            </a:r>
            <a:r>
              <a:rPr lang="en-GB" dirty="0" smtClean="0"/>
              <a:t>the patient’s </a:t>
            </a:r>
            <a:r>
              <a:rPr lang="en-GB" dirty="0"/>
              <a:t>skin. The area shaved should be larger than the incision site.</a:t>
            </a:r>
            <a:r>
              <a:rPr lang="en-US" dirty="0"/>
              <a:t/>
            </a:r>
            <a:br>
              <a:rPr lang="en-US" dirty="0"/>
            </a:br>
            <a:r>
              <a:rPr lang="en-US" dirty="0"/>
              <a:t/>
            </a:r>
            <a:br>
              <a:rPr lang="en-US"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fontScale="85000" lnSpcReduction="20000"/>
          </a:bodyPr>
          <a:lstStyle/>
          <a:p>
            <a:r>
              <a:rPr lang="en-GB" sz="3500" dirty="0" smtClean="0"/>
              <a:t>Catheterisation and IV branula insertion may be necessary depending on the surgery.</a:t>
            </a:r>
          </a:p>
          <a:p>
            <a:pPr>
              <a:buNone/>
            </a:pPr>
            <a:endParaRPr lang="en-GB" sz="3500" dirty="0" smtClean="0"/>
          </a:p>
          <a:p>
            <a:pPr lvl="0"/>
            <a:r>
              <a:rPr lang="en-GB" sz="3500" dirty="0"/>
              <a:t>  Observations of vital signs, urine testing for sugars, proteins and acetone </a:t>
            </a:r>
            <a:r>
              <a:rPr lang="en-GB" sz="3500" dirty="0" smtClean="0"/>
              <a:t>should </a:t>
            </a:r>
            <a:r>
              <a:rPr lang="en-GB" sz="3500" dirty="0"/>
              <a:t>be done</a:t>
            </a:r>
            <a:r>
              <a:rPr lang="en-GB" sz="3500" dirty="0" smtClean="0"/>
              <a:t>.</a:t>
            </a:r>
          </a:p>
          <a:p>
            <a:pPr lvl="0">
              <a:buNone/>
            </a:pPr>
            <a:endParaRPr lang="en-US" sz="3500" dirty="0"/>
          </a:p>
          <a:p>
            <a:pPr lvl="0"/>
            <a:r>
              <a:rPr lang="en-GB" sz="3500" dirty="0"/>
              <a:t>  The receiving area nurse should confirm that the above preoperative </a:t>
            </a:r>
            <a:r>
              <a:rPr lang="en-GB" sz="3500" dirty="0" smtClean="0"/>
              <a:t>measures have </a:t>
            </a:r>
            <a:r>
              <a:rPr lang="en-GB" sz="3500" dirty="0"/>
              <a:t>been taken by the ward nurse in order to allow the patient in theatre.</a:t>
            </a:r>
            <a:endParaRPr lang="en-US" sz="3500" dirty="0"/>
          </a:p>
          <a:p>
            <a:pPr lvl="0">
              <a:buNone/>
            </a:pPr>
            <a:r>
              <a:rPr lang="en-GB" dirty="0"/>
              <a:t/>
            </a:r>
            <a:br>
              <a:rPr lang="en-GB" dirty="0"/>
            </a:br>
            <a:r>
              <a:rPr lang="en-GB" dirty="0"/>
              <a:t> </a:t>
            </a:r>
            <a:endParaRPr lang="en-US" dirty="0"/>
          </a:p>
          <a:p>
            <a:endParaRPr lang="en-US" dirty="0"/>
          </a:p>
          <a:p>
            <a:endParaRPr lang="en-US" dirty="0"/>
          </a:p>
        </p:txBody>
      </p:sp>
      <p:sp>
        <p:nvSpPr>
          <p:cNvPr id="2" name="Title 1"/>
          <p:cNvSpPr>
            <a:spLocks noGrp="1"/>
          </p:cNvSpPr>
          <p:nvPr>
            <p:ph type="title"/>
          </p:nvPr>
        </p:nvSpPr>
        <p:spPr>
          <a:xfrm>
            <a:off x="457200" y="274638"/>
            <a:ext cx="8229600" cy="563562"/>
          </a:xfrm>
        </p:spPr>
        <p:txBody>
          <a:bodyPr>
            <a:normAutofit fontScale="90000"/>
          </a:bodyPr>
          <a:lstStyle/>
          <a:p>
            <a:r>
              <a:rPr lang="en-US" dirty="0" smtClean="0">
                <a:solidFill>
                  <a:srgbClr val="008000"/>
                </a:solidFill>
              </a:rPr>
              <a:t>Cont’d</a:t>
            </a:r>
            <a:endParaRPr lang="en-US" dirty="0">
              <a:solidFill>
                <a:srgbClr val="008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rmAutofit/>
          </a:bodyPr>
          <a:lstStyle/>
          <a:p>
            <a:pPr algn="l"/>
            <a:r>
              <a:rPr lang="en-GB" dirty="0" smtClean="0"/>
              <a:t>=Those </a:t>
            </a:r>
            <a:r>
              <a:rPr lang="en-GB" dirty="0"/>
              <a:t>below the legal age of adulthood (18 years in Kenya) are not legally bound to sign the consent form. It is signed by the parents/guardians on their behalf. </a:t>
            </a:r>
            <a:r>
              <a:rPr lang="en-GB" dirty="0" smtClean="0"/>
              <a:t>=In </a:t>
            </a:r>
            <a:r>
              <a:rPr lang="en-GB" dirty="0"/>
              <a:t>the same way, consent for the mentally ill is sought from their parents/guardians/relatives. </a:t>
            </a:r>
            <a:r>
              <a:rPr lang="en-US" dirty="0"/>
              <a:t/>
            </a:r>
            <a:br>
              <a:rPr lang="en-US" dirty="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629400"/>
          </a:xfrm>
        </p:spPr>
        <p:txBody>
          <a:bodyPr>
            <a:normAutofit/>
          </a:bodyPr>
          <a:lstStyle/>
          <a:p>
            <a:pPr algn="l"/>
            <a:r>
              <a:rPr lang="en-GB" dirty="0" smtClean="0"/>
              <a:t>=It is also important to note that consent for an operation should be obtained from the patient before they are pre-medicated, as pre-medication drugs have the potential of affecting their reasoning capacity; hence making consent signed not legally binding.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257800"/>
          </a:xfrm>
        </p:spPr>
        <p:txBody>
          <a:bodyPr>
            <a:normAutofit/>
          </a:bodyPr>
          <a:lstStyle/>
          <a:p>
            <a:pPr algn="l"/>
            <a:r>
              <a:rPr lang="en-GB" dirty="0" smtClean="0"/>
              <a:t>Besides </a:t>
            </a:r>
            <a:r>
              <a:rPr lang="en-GB" dirty="0"/>
              <a:t>confidentiality and informed consent, it is important to mention that the custody and security of the patient before, during and after operation is vested in the theatre team.</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45162"/>
          </a:xfrm>
        </p:spPr>
        <p:txBody>
          <a:bodyPr>
            <a:normAutofit/>
          </a:bodyPr>
          <a:lstStyle/>
          <a:p>
            <a:pPr algn="l"/>
            <a:r>
              <a:rPr lang="en-GB" dirty="0"/>
              <a:t>The legal aspect in theatre nursing involves the care of the patient from the time the patient is accepted in theatre, until they are handed over back to the ward.</a:t>
            </a:r>
            <a:r>
              <a:rPr lang="en-US" dirty="0"/>
              <a:t/>
            </a:r>
            <a:br>
              <a:rPr lang="en-US" dirty="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19200"/>
            <a:ext cx="4038600" cy="5486400"/>
          </a:xfrm>
        </p:spPr>
        <p:txBody>
          <a:bodyPr>
            <a:normAutofit fontScale="40000" lnSpcReduction="20000"/>
          </a:bodyPr>
          <a:lstStyle/>
          <a:p>
            <a:pPr marL="514350" lvl="0" indent="-514350">
              <a:buFont typeface="Wingdings" pitchFamily="2" charset="2"/>
              <a:buChar char="v"/>
            </a:pPr>
            <a:r>
              <a:rPr lang="en-GB" sz="3800" dirty="0"/>
              <a:t>Any patient going to theatre must be properly prepared preoperatively. </a:t>
            </a:r>
            <a:endParaRPr lang="en-GB" sz="3800" dirty="0" smtClean="0"/>
          </a:p>
          <a:p>
            <a:pPr marL="514350" lvl="0" indent="-514350">
              <a:buFont typeface="Wingdings" pitchFamily="2" charset="2"/>
              <a:buChar char="v"/>
            </a:pPr>
            <a:endParaRPr lang="en-US" sz="3800" dirty="0"/>
          </a:p>
          <a:p>
            <a:pPr marL="514350" lvl="0" indent="-514350">
              <a:buFont typeface="Wingdings" pitchFamily="2" charset="2"/>
              <a:buChar char="v"/>
            </a:pPr>
            <a:r>
              <a:rPr lang="en-GB" sz="3800" dirty="0"/>
              <a:t>The patient must sign an informed consent, obtained by the surgeon. </a:t>
            </a:r>
            <a:endParaRPr lang="en-GB" sz="3800" dirty="0" smtClean="0"/>
          </a:p>
          <a:p>
            <a:pPr marL="514350" lvl="0" indent="-514350">
              <a:buFont typeface="Wingdings" pitchFamily="2" charset="2"/>
              <a:buChar char="v"/>
            </a:pPr>
            <a:endParaRPr lang="en-US" sz="3800" dirty="0"/>
          </a:p>
          <a:p>
            <a:pPr marL="514350" lvl="0" indent="-514350">
              <a:buFont typeface="Wingdings" pitchFamily="2" charset="2"/>
              <a:buChar char="v"/>
            </a:pPr>
            <a:r>
              <a:rPr lang="en-GB" sz="3800" dirty="0"/>
              <a:t>The patient must be protected from any harm, falls or </a:t>
            </a:r>
            <a:r>
              <a:rPr lang="en-GB" sz="3800" dirty="0" smtClean="0"/>
              <a:t>eventuality, during </a:t>
            </a:r>
            <a:r>
              <a:rPr lang="en-GB" sz="3800" dirty="0"/>
              <a:t>the stay in theatre. </a:t>
            </a:r>
            <a:r>
              <a:rPr lang="en-GB" sz="3800" dirty="0" smtClean="0"/>
              <a:t> </a:t>
            </a:r>
          </a:p>
          <a:p>
            <a:pPr marL="514350" lvl="0" indent="-514350">
              <a:buNone/>
            </a:pPr>
            <a:endParaRPr lang="en-US" sz="3800" dirty="0"/>
          </a:p>
          <a:p>
            <a:pPr marL="514350" lvl="0" indent="-514350">
              <a:buFont typeface="Wingdings" pitchFamily="2" charset="2"/>
              <a:buChar char="v"/>
            </a:pPr>
            <a:r>
              <a:rPr lang="en-GB" sz="3800" dirty="0"/>
              <a:t>Confidentiality must be observed regarding the </a:t>
            </a:r>
            <a:r>
              <a:rPr lang="en-GB" sz="3800" dirty="0" smtClean="0"/>
              <a:t>patient. </a:t>
            </a:r>
          </a:p>
          <a:p>
            <a:pPr marL="514350" lvl="0" indent="-514350">
              <a:buNone/>
            </a:pPr>
            <a:endParaRPr lang="en-US" sz="3800" dirty="0"/>
          </a:p>
          <a:p>
            <a:pPr marL="514350" lvl="0" indent="-514350">
              <a:buFont typeface="Wingdings" pitchFamily="2" charset="2"/>
              <a:buChar char="v"/>
            </a:pPr>
            <a:r>
              <a:rPr lang="en-GB" sz="3800" dirty="0"/>
              <a:t>Measures must be taken to ensure that the patient taken to theatre is </a:t>
            </a:r>
            <a:br>
              <a:rPr lang="en-GB" sz="3800" dirty="0"/>
            </a:br>
            <a:r>
              <a:rPr lang="en-GB" sz="3800" dirty="0"/>
              <a:t>the right one for the intended operation. </a:t>
            </a:r>
            <a:endParaRPr lang="en-US" sz="3800" dirty="0" smtClean="0"/>
          </a:p>
          <a:p>
            <a:pPr marL="514350" lvl="0" indent="-514350">
              <a:buFont typeface="Wingdings" pitchFamily="2" charset="2"/>
              <a:buChar char="v"/>
            </a:pPr>
            <a:endParaRPr lang="en-US" sz="3800" dirty="0"/>
          </a:p>
          <a:p>
            <a:pPr marL="514350" lvl="0" indent="-514350">
              <a:buFont typeface="Wingdings" pitchFamily="2" charset="2"/>
              <a:buChar char="v"/>
            </a:pPr>
            <a:r>
              <a:rPr lang="en-GB" sz="3800" dirty="0" smtClean="0"/>
              <a:t>All </a:t>
            </a:r>
            <a:r>
              <a:rPr lang="en-GB" sz="3800" dirty="0"/>
              <a:t>electrical machines must be checked to ascertain optimum function before use on the patient.</a:t>
            </a:r>
            <a:endParaRPr lang="en-US" sz="3800" dirty="0"/>
          </a:p>
          <a:p>
            <a:pPr>
              <a:buNone/>
            </a:pPr>
            <a:endParaRPr lang="en-US" dirty="0"/>
          </a:p>
        </p:txBody>
      </p:sp>
      <p:sp>
        <p:nvSpPr>
          <p:cNvPr id="4" name="Content Placeholder 3"/>
          <p:cNvSpPr>
            <a:spLocks noGrp="1"/>
          </p:cNvSpPr>
          <p:nvPr>
            <p:ph sz="half" idx="2"/>
          </p:nvPr>
        </p:nvSpPr>
        <p:spPr>
          <a:xfrm>
            <a:off x="4648200" y="1295400"/>
            <a:ext cx="4038600" cy="5334000"/>
          </a:xfrm>
        </p:spPr>
        <p:txBody>
          <a:bodyPr>
            <a:normAutofit fontScale="40000" lnSpcReduction="20000"/>
          </a:bodyPr>
          <a:lstStyle/>
          <a:p>
            <a:pPr marL="514350" lvl="0" indent="-514350">
              <a:buFont typeface="Wingdings" pitchFamily="2" charset="2"/>
              <a:buChar char="v"/>
            </a:pPr>
            <a:r>
              <a:rPr lang="en-GB" sz="3800" dirty="0"/>
              <a:t>The items to be used for the operation must be counted and recorded </a:t>
            </a:r>
            <a:r>
              <a:rPr lang="en-GB" sz="3800" dirty="0" smtClean="0"/>
              <a:t> before </a:t>
            </a:r>
            <a:r>
              <a:rPr lang="en-GB" sz="3800" dirty="0"/>
              <a:t>and after operation to prevent loss of swabs, tubes, blades, forceps, abdominal pacts and any instrument used. </a:t>
            </a:r>
            <a:endParaRPr lang="en-GB" sz="3800" dirty="0" smtClean="0"/>
          </a:p>
          <a:p>
            <a:pPr marL="514350" lvl="0" indent="-514350">
              <a:buNone/>
            </a:pPr>
            <a:endParaRPr lang="en-US" sz="3800" dirty="0"/>
          </a:p>
          <a:p>
            <a:pPr marL="514350" lvl="0" indent="-514350">
              <a:buFont typeface="Wingdings" pitchFamily="2" charset="2"/>
              <a:buChar char="v"/>
            </a:pPr>
            <a:r>
              <a:rPr lang="en-GB" sz="3800" dirty="0"/>
              <a:t>Theatre nurses must know where the exits are, for use in case of </a:t>
            </a:r>
            <a:br>
              <a:rPr lang="en-GB" sz="3800" dirty="0"/>
            </a:br>
            <a:r>
              <a:rPr lang="en-GB" sz="3800" dirty="0"/>
              <a:t>an emergency. </a:t>
            </a:r>
            <a:endParaRPr lang="en-GB" sz="3800" dirty="0" smtClean="0"/>
          </a:p>
          <a:p>
            <a:pPr marL="514350" lvl="0" indent="-514350">
              <a:buNone/>
            </a:pPr>
            <a:endParaRPr lang="en-US" sz="3800" dirty="0"/>
          </a:p>
          <a:p>
            <a:pPr marL="514350" lvl="0" indent="-514350">
              <a:buFont typeface="Wingdings" pitchFamily="2" charset="2"/>
              <a:buChar char="v"/>
            </a:pPr>
            <a:r>
              <a:rPr lang="en-GB" sz="3800" dirty="0"/>
              <a:t>Sockets in theatre should be covered during scrubbing to prevent risk </a:t>
            </a:r>
            <a:br>
              <a:rPr lang="en-GB" sz="3800" dirty="0"/>
            </a:br>
            <a:r>
              <a:rPr lang="en-GB" sz="3800" dirty="0"/>
              <a:t>of conducting currents. They should also be one meter or more above </a:t>
            </a:r>
            <a:br>
              <a:rPr lang="en-GB" sz="3800" dirty="0"/>
            </a:br>
            <a:r>
              <a:rPr lang="en-GB" sz="3800" dirty="0"/>
              <a:t>the floor level. </a:t>
            </a:r>
            <a:endParaRPr lang="en-US" sz="3800" dirty="0"/>
          </a:p>
          <a:p>
            <a:pPr>
              <a:buNone/>
            </a:pPr>
            <a:endParaRPr lang="en-US" dirty="0"/>
          </a:p>
        </p:txBody>
      </p:sp>
      <p:sp>
        <p:nvSpPr>
          <p:cNvPr id="2" name="Title 1"/>
          <p:cNvSpPr>
            <a:spLocks noGrp="1"/>
          </p:cNvSpPr>
          <p:nvPr>
            <p:ph type="title"/>
          </p:nvPr>
        </p:nvSpPr>
        <p:spPr>
          <a:xfrm>
            <a:off x="457200" y="228600"/>
            <a:ext cx="8229600" cy="990600"/>
          </a:xfrm>
        </p:spPr>
        <p:txBody>
          <a:bodyPr>
            <a:normAutofit fontScale="90000"/>
          </a:bodyPr>
          <a:lstStyle/>
          <a:p>
            <a:pPr algn="l"/>
            <a:r>
              <a:rPr lang="en-GB" sz="4000" dirty="0" smtClean="0">
                <a:solidFill>
                  <a:srgbClr val="0033CC"/>
                </a:solidFill>
              </a:rPr>
              <a:t>For these reasons, the following procedure should be adhered to:</a:t>
            </a:r>
            <a:r>
              <a:rPr lang="en-US" dirty="0"/>
              <a:t/>
            </a:r>
            <a:br>
              <a:rPr lang="en-US" dirty="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buNone/>
            </a:pPr>
            <a:r>
              <a:rPr lang="en-GB" dirty="0" smtClean="0"/>
              <a:t>---The theatre unit is a block of buildings with a series of rooms leading off a corridor with closed doors, which separate it from the main hospital. </a:t>
            </a:r>
            <a:endParaRPr lang="en-US" dirty="0" smtClean="0"/>
          </a:p>
          <a:p>
            <a:pPr>
              <a:buNone/>
            </a:pPr>
            <a:r>
              <a:rPr lang="en-GB" dirty="0" smtClean="0"/>
              <a:t>---The </a:t>
            </a:r>
            <a:r>
              <a:rPr lang="en-GB" dirty="0"/>
              <a:t>doors </a:t>
            </a:r>
            <a:r>
              <a:rPr lang="en-GB" b="1" dirty="0"/>
              <a:t>reduce unnecessary movement </a:t>
            </a:r>
            <a:r>
              <a:rPr lang="en-GB" dirty="0"/>
              <a:t>to and from theatre. A theatre should be built in a central place possibly near an intensive care unit, the surgical wards and other special wards, for example, renal unit and burns unit.</a:t>
            </a:r>
            <a:endParaRPr lang="en-US" dirty="0"/>
          </a:p>
          <a:p>
            <a:pPr>
              <a:buNone/>
            </a:pPr>
            <a:endParaRPr lang="en-US" dirty="0"/>
          </a:p>
        </p:txBody>
      </p:sp>
      <p:sp>
        <p:nvSpPr>
          <p:cNvPr id="2" name="Title 1"/>
          <p:cNvSpPr>
            <a:spLocks noGrp="1"/>
          </p:cNvSpPr>
          <p:nvPr>
            <p:ph type="title"/>
          </p:nvPr>
        </p:nvSpPr>
        <p:spPr>
          <a:xfrm>
            <a:off x="457200" y="457200"/>
            <a:ext cx="8229600" cy="533400"/>
          </a:xfrm>
        </p:spPr>
        <p:txBody>
          <a:bodyPr>
            <a:normAutofit fontScale="90000"/>
          </a:bodyPr>
          <a:lstStyle/>
          <a:p>
            <a:r>
              <a:rPr lang="en-GB" b="1" dirty="0" smtClean="0">
                <a:solidFill>
                  <a:srgbClr val="FF0000"/>
                </a:solidFill>
              </a:rPr>
              <a:t>Layout of an Operating Theatre </a:t>
            </a: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lstStyle/>
          <a:p>
            <a:endParaRPr lang="en-US" dirty="0"/>
          </a:p>
        </p:txBody>
      </p:sp>
      <p:pic>
        <p:nvPicPr>
          <p:cNvPr id="1026" name="Picture 2" descr="D:\Back To F.Disk\Mixed Pics\Recoverd_jpg_file(25).jpg"/>
          <p:cNvPicPr>
            <a:picLocks noChangeAspect="1" noChangeArrowheads="1"/>
          </p:cNvPicPr>
          <p:nvPr/>
        </p:nvPicPr>
        <p:blipFill>
          <a:blip r:embed="rId2"/>
          <a:srcRect/>
          <a:stretch>
            <a:fillRect/>
          </a:stretch>
        </p:blipFill>
        <p:spPr bwMode="auto">
          <a:xfrm>
            <a:off x="1066800" y="457200"/>
            <a:ext cx="6019800" cy="61722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400800"/>
          </a:xfrm>
        </p:spPr>
        <p:txBody>
          <a:bodyPr>
            <a:normAutofit fontScale="90000"/>
          </a:bodyPr>
          <a:lstStyle/>
          <a:p>
            <a:pPr algn="l"/>
            <a:r>
              <a:rPr lang="en-GB" dirty="0" smtClean="0"/>
              <a:t>---All </a:t>
            </a:r>
            <a:r>
              <a:rPr lang="en-GB" dirty="0"/>
              <a:t>these units should be in relation to each other, but construction should be separate and independent from all traffic and air movement within the hospital</a:t>
            </a:r>
            <a:r>
              <a:rPr lang="en-GB" dirty="0" smtClean="0"/>
              <a:t>.</a:t>
            </a:r>
            <a:r>
              <a:rPr lang="en-US" dirty="0"/>
              <a:t/>
            </a:r>
            <a:br>
              <a:rPr lang="en-US" dirty="0"/>
            </a:br>
            <a:r>
              <a:rPr lang="en-US" dirty="0" smtClean="0"/>
              <a:t>---</a:t>
            </a:r>
            <a:r>
              <a:rPr lang="en-GB" dirty="0" smtClean="0"/>
              <a:t>A </a:t>
            </a:r>
            <a:r>
              <a:rPr lang="en-GB" dirty="0"/>
              <a:t>theatre unit is self contained with changing rooms, shower rooms, toilets, anaesthetic room, operating room, cleaning room, at least four beds, sluice room, linen room and sterilising room.</a:t>
            </a:r>
            <a:r>
              <a:rPr lang="en-US" dirty="0"/>
              <a:t/>
            </a:r>
            <a:br>
              <a:rPr lang="en-US" dirty="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rmAutofit fontScale="90000"/>
          </a:bodyPr>
          <a:lstStyle/>
          <a:p>
            <a:pPr algn="l"/>
            <a:r>
              <a:rPr lang="en-GB" dirty="0" smtClean="0"/>
              <a:t>---Inside </a:t>
            </a:r>
            <a:r>
              <a:rPr lang="en-GB" dirty="0"/>
              <a:t>the theatre, the walls, floor and roof are built with labour saving materials for hygiene purposes. It has artificial ventilators, efficient artificial lights and emergency systems for use during power failure. </a:t>
            </a:r>
            <a:r>
              <a:rPr lang="en-GB" dirty="0" smtClean="0"/>
              <a:t/>
            </a:r>
            <a:br>
              <a:rPr lang="en-GB" dirty="0" smtClean="0"/>
            </a:br>
            <a:r>
              <a:rPr lang="en-GB" dirty="0" smtClean="0"/>
              <a:t>---The </a:t>
            </a:r>
            <a:r>
              <a:rPr lang="en-GB" dirty="0"/>
              <a:t>theatre furnishings and fittings are made of stainless materials for quick and thorough cleaning. </a:t>
            </a:r>
            <a:r>
              <a:rPr lang="en-US" dirty="0"/>
              <a:t/>
            </a:r>
            <a:br>
              <a:rPr lang="en-US" dirty="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lstStyle/>
          <a:p>
            <a:pPr algn="l"/>
            <a:r>
              <a:rPr lang="en-GB" dirty="0" smtClean="0"/>
              <a:t>---All </a:t>
            </a:r>
            <a:r>
              <a:rPr lang="en-GB" dirty="0"/>
              <a:t>the trolleys are fitted with non-electricity conducting rubbers to minimise the risk of electric conduction. </a:t>
            </a:r>
            <a:r>
              <a:rPr lang="en-GB" dirty="0" smtClean="0"/>
              <a:t/>
            </a:r>
            <a:br>
              <a:rPr lang="en-GB" dirty="0" smtClean="0"/>
            </a:br>
            <a:r>
              <a:rPr lang="en-GB" dirty="0" smtClean="0"/>
              <a:t>---The </a:t>
            </a:r>
            <a:r>
              <a:rPr lang="en-GB" dirty="0"/>
              <a:t>doors and corridors are wide and high for easy movement. The ceilings are high enough for proper theatre ventilation.</a:t>
            </a:r>
            <a:r>
              <a:rPr lang="en-US" dirty="0"/>
              <a:t/>
            </a:r>
            <a:br>
              <a:rPr lang="en-US" dirty="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59362"/>
          </a:xfrm>
        </p:spPr>
        <p:txBody>
          <a:bodyPr/>
          <a:lstStyle/>
          <a:p>
            <a:r>
              <a:rPr lang="en-US" dirty="0" smtClean="0"/>
              <a:t>ANY QUESTION?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a:pPr>
            <a:r>
              <a:rPr lang="en-US" b="1" dirty="0" smtClean="0"/>
              <a:t>Make notes on Types and Categories of surgery</a:t>
            </a:r>
          </a:p>
          <a:p>
            <a:pPr marL="514350" indent="-514350">
              <a:buAutoNum type="arabicPeriod"/>
            </a:pPr>
            <a:r>
              <a:rPr lang="en-US" b="1" dirty="0" smtClean="0">
                <a:latin typeface="Times New Roman" pitchFamily="18" charset="0"/>
                <a:ea typeface="Calibri" pitchFamily="34" charset="0"/>
                <a:cs typeface="Times New Roman" pitchFamily="18" charset="0"/>
              </a:rPr>
              <a:t>Discuss assessments needed in immediate and later postoperative period (Group work)</a:t>
            </a:r>
          </a:p>
          <a:p>
            <a:pPr marL="514350" indent="-514350">
              <a:buAutoNum type="arabicPeriod"/>
            </a:pPr>
            <a:r>
              <a:rPr lang="en-US" b="1" dirty="0" smtClean="0">
                <a:latin typeface="Times New Roman" pitchFamily="18" charset="0"/>
                <a:cs typeface="Times New Roman" pitchFamily="18" charset="0"/>
              </a:rPr>
              <a:t> Formulate 10 applicable nursing diagnoses for a post operative patient (Group work)</a:t>
            </a:r>
          </a:p>
          <a:p>
            <a:pPr marL="514350" indent="-514350">
              <a:buNone/>
            </a:pPr>
            <a:endParaRPr lang="en-US" b="1" dirty="0" smtClean="0">
              <a:solidFill>
                <a:srgbClr val="FF0000"/>
              </a:solidFill>
              <a:latin typeface="Arial" pitchFamily="34" charset="0"/>
              <a:cs typeface="Arial" pitchFamily="34" charset="0"/>
            </a:endParaRPr>
          </a:p>
        </p:txBody>
      </p:sp>
      <p:sp>
        <p:nvSpPr>
          <p:cNvPr id="2" name="Title 1"/>
          <p:cNvSpPr>
            <a:spLocks noGrp="1"/>
          </p:cNvSpPr>
          <p:nvPr>
            <p:ph type="title"/>
          </p:nvPr>
        </p:nvSpPr>
        <p:spPr/>
        <p:txBody>
          <a:bodyPr/>
          <a:lstStyle/>
          <a:p>
            <a:r>
              <a:rPr lang="en-US" dirty="0" smtClean="0">
                <a:solidFill>
                  <a:srgbClr val="00B050"/>
                </a:solidFill>
              </a:rPr>
              <a:t>ASSIGNMENT</a:t>
            </a:r>
            <a:endParaRPr lang="en-US" dirty="0">
              <a:solidFill>
                <a:srgbClr val="00B05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257800"/>
          </a:xfrm>
        </p:spPr>
        <p:txBody>
          <a:bodyPr>
            <a:normAutofit/>
          </a:bodyPr>
          <a:lstStyle/>
          <a:p>
            <a:pPr>
              <a:buNone/>
            </a:pPr>
            <a:r>
              <a:rPr lang="en-GB" b="1" dirty="0" smtClean="0">
                <a:solidFill>
                  <a:srgbClr val="FF0000"/>
                </a:solidFill>
              </a:rPr>
              <a:t>Objectives</a:t>
            </a:r>
            <a:endParaRPr lang="en-US" dirty="0">
              <a:solidFill>
                <a:srgbClr val="FF0000"/>
              </a:solidFill>
            </a:endParaRPr>
          </a:p>
          <a:p>
            <a:pPr>
              <a:buNone/>
            </a:pPr>
            <a:r>
              <a:rPr lang="en-GB" dirty="0"/>
              <a:t>By the end of this section you will be able to: </a:t>
            </a:r>
            <a:endParaRPr lang="en-US" dirty="0"/>
          </a:p>
          <a:p>
            <a:pPr lvl="0"/>
            <a:r>
              <a:rPr lang="en-GB" dirty="0"/>
              <a:t>Explain the principles of infection prevention in the </a:t>
            </a:r>
            <a:r>
              <a:rPr lang="en-GB" dirty="0" smtClean="0"/>
              <a:t>operating </a:t>
            </a:r>
            <a:r>
              <a:rPr lang="en-GB" dirty="0"/>
              <a:t>room </a:t>
            </a:r>
            <a:endParaRPr lang="en-US" dirty="0"/>
          </a:p>
          <a:p>
            <a:pPr lvl="0"/>
            <a:r>
              <a:rPr lang="en-GB" dirty="0"/>
              <a:t>Describe the equipment used in the operating room </a:t>
            </a:r>
            <a:endParaRPr lang="en-US" dirty="0"/>
          </a:p>
          <a:p>
            <a:pPr lvl="0"/>
            <a:r>
              <a:rPr lang="en-GB" dirty="0"/>
              <a:t>State the different types of anaesthesia </a:t>
            </a:r>
            <a:endParaRPr lang="en-US" dirty="0"/>
          </a:p>
          <a:p>
            <a:pPr lvl="0"/>
            <a:r>
              <a:rPr lang="en-GB" dirty="0"/>
              <a:t>Explain the use and mode of action of local and </a:t>
            </a:r>
            <a:r>
              <a:rPr lang="en-GB" dirty="0" smtClean="0"/>
              <a:t>general </a:t>
            </a:r>
            <a:r>
              <a:rPr lang="en-GB" dirty="0"/>
              <a:t>anaesthesia</a:t>
            </a:r>
            <a:endParaRPr lang="en-US" dirty="0"/>
          </a:p>
          <a:p>
            <a:pPr>
              <a:buNone/>
            </a:pPr>
            <a:endParaRPr lang="en-US" dirty="0"/>
          </a:p>
        </p:txBody>
      </p:sp>
      <p:sp>
        <p:nvSpPr>
          <p:cNvPr id="2" name="Title 1"/>
          <p:cNvSpPr>
            <a:spLocks noGrp="1"/>
          </p:cNvSpPr>
          <p:nvPr>
            <p:ph type="title"/>
          </p:nvPr>
        </p:nvSpPr>
        <p:spPr>
          <a:xfrm>
            <a:off x="457200" y="609600"/>
            <a:ext cx="8229600" cy="808038"/>
          </a:xfrm>
        </p:spPr>
        <p:txBody>
          <a:bodyPr>
            <a:normAutofit fontScale="90000"/>
          </a:bodyPr>
          <a:lstStyle/>
          <a:p>
            <a:pPr algn="l"/>
            <a:r>
              <a:rPr lang="en-GB" b="1" dirty="0"/>
              <a:t>SECTION 2: SAFETY AND </a:t>
            </a:r>
            <a:r>
              <a:rPr lang="en-GB" b="1" dirty="0" smtClean="0"/>
              <a:t>INFECTION </a:t>
            </a:r>
            <a:r>
              <a:rPr lang="en-GB" b="1" dirty="0"/>
              <a:t>PREVENTION IN </a:t>
            </a:r>
            <a:r>
              <a:rPr lang="en-GB" b="1" dirty="0" smtClean="0"/>
              <a:t>THEATRE</a:t>
            </a:r>
            <a:r>
              <a:rPr lang="en-GB" dirty="0" smtClean="0"/>
              <a:t> </a:t>
            </a:r>
            <a:r>
              <a:rPr lang="en-US" dirty="0"/>
              <a:t/>
            </a:r>
            <a:br>
              <a:rPr lang="en-US" dirty="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rmAutofit fontScale="90000"/>
          </a:bodyPr>
          <a:lstStyle/>
          <a:p>
            <a:pPr algn="l"/>
            <a:r>
              <a:rPr lang="en-GB" b="1" dirty="0" smtClean="0">
                <a:solidFill>
                  <a:srgbClr val="FF0000"/>
                </a:solidFill>
              </a:rPr>
              <a:t>Introduction</a:t>
            </a:r>
            <a:r>
              <a:rPr lang="en-GB" dirty="0" smtClean="0"/>
              <a:t> </a:t>
            </a:r>
            <a:br>
              <a:rPr lang="en-GB" dirty="0" smtClean="0"/>
            </a:br>
            <a:r>
              <a:rPr lang="en-GB" dirty="0" smtClean="0"/>
              <a:t>Safety </a:t>
            </a:r>
            <a:r>
              <a:rPr lang="en-GB" dirty="0"/>
              <a:t>and infection prevention are of utmost importance in the operating theatre. To ensure this, in this section you will consider the preparation of the operating theatre, theatre nurse, patient and equipment. You will also cover the equipment used in theatre and types of anaesthesia.</a:t>
            </a:r>
            <a:r>
              <a:rPr lang="en-US" dirty="0"/>
              <a:t/>
            </a:r>
            <a:br>
              <a:rPr lang="en-US" dirty="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a:normAutofit/>
          </a:bodyPr>
          <a:lstStyle/>
          <a:p>
            <a:pPr>
              <a:buNone/>
            </a:pPr>
            <a:r>
              <a:rPr lang="en-GB" b="1" dirty="0"/>
              <a:t> </a:t>
            </a:r>
            <a:r>
              <a:rPr lang="en-GB" dirty="0" smtClean="0"/>
              <a:t>Before you read on, try to reflect back on the rationale for safety and infection prevention in the wards. </a:t>
            </a:r>
            <a:endParaRPr lang="en-US" dirty="0"/>
          </a:p>
          <a:p>
            <a:r>
              <a:rPr lang="en-GB" dirty="0"/>
              <a:t>To ensure </a:t>
            </a:r>
            <a:r>
              <a:rPr lang="en-GB" dirty="0" smtClean="0"/>
              <a:t>safety </a:t>
            </a:r>
            <a:r>
              <a:rPr lang="en-GB" dirty="0"/>
              <a:t>and prevent infection in the theatre, you must consider the following points:</a:t>
            </a:r>
            <a:endParaRPr lang="en-US" dirty="0"/>
          </a:p>
          <a:p>
            <a:pPr lvl="0"/>
            <a:r>
              <a:rPr lang="en-GB" dirty="0"/>
              <a:t>Preparation of the operation room </a:t>
            </a:r>
            <a:endParaRPr lang="en-US" dirty="0"/>
          </a:p>
          <a:p>
            <a:pPr lvl="0"/>
            <a:r>
              <a:rPr lang="en-GB" dirty="0"/>
              <a:t>Preparation of a theatre nurse </a:t>
            </a:r>
            <a:endParaRPr lang="en-US" dirty="0"/>
          </a:p>
          <a:p>
            <a:pPr lvl="0"/>
            <a:r>
              <a:rPr lang="en-GB" dirty="0"/>
              <a:t>Preparation of the equipment</a:t>
            </a:r>
            <a:endParaRPr lang="en-US" dirty="0"/>
          </a:p>
          <a:p>
            <a:pPr>
              <a:buNone/>
            </a:pPr>
            <a:endParaRPr lang="en-US" dirty="0"/>
          </a:p>
        </p:txBody>
      </p:sp>
      <p:sp>
        <p:nvSpPr>
          <p:cNvPr id="2" name="Title 1"/>
          <p:cNvSpPr>
            <a:spLocks noGrp="1"/>
          </p:cNvSpPr>
          <p:nvPr>
            <p:ph type="title"/>
          </p:nvPr>
        </p:nvSpPr>
        <p:spPr>
          <a:xfrm>
            <a:off x="457200" y="274638"/>
            <a:ext cx="8229600" cy="1020762"/>
          </a:xfrm>
        </p:spPr>
        <p:txBody>
          <a:bodyPr>
            <a:normAutofit fontScale="90000"/>
          </a:bodyPr>
          <a:lstStyle/>
          <a:p>
            <a:pPr algn="l"/>
            <a:r>
              <a:rPr lang="en-GB" b="1" dirty="0" smtClean="0"/>
              <a:t>Principles of Infection Prevention in the Operation Theatre </a:t>
            </a:r>
            <a:r>
              <a:rPr lang="en-US" dirty="0" smtClean="0"/>
              <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GB" dirty="0" smtClean="0"/>
              <a:t>The </a:t>
            </a:r>
            <a:r>
              <a:rPr lang="en-GB" dirty="0"/>
              <a:t>theatre and equipment must be cleaned thoroughly every morning to minimise the number of micro-organisms. </a:t>
            </a:r>
            <a:endParaRPr lang="en-GB" dirty="0" smtClean="0"/>
          </a:p>
          <a:p>
            <a:pPr>
              <a:buNone/>
            </a:pPr>
            <a:r>
              <a:rPr lang="en-GB" dirty="0" smtClean="0"/>
              <a:t>Ensure </a:t>
            </a:r>
            <a:r>
              <a:rPr lang="en-GB" dirty="0"/>
              <a:t>high dusting of walls and clean trolleys, drip stand, operating tables and all equipment therein. </a:t>
            </a:r>
            <a:endParaRPr lang="en-GB" dirty="0" smtClean="0"/>
          </a:p>
          <a:p>
            <a:pPr>
              <a:buNone/>
            </a:pPr>
            <a:r>
              <a:rPr lang="en-GB" dirty="0" smtClean="0"/>
              <a:t>You </a:t>
            </a:r>
            <a:r>
              <a:rPr lang="en-GB" dirty="0"/>
              <a:t>should also ensure that the floor is scrubbed with soapy water and then mopped with a disinfectant recommended by the hospital.</a:t>
            </a:r>
            <a:endParaRPr lang="en-US" dirty="0"/>
          </a:p>
        </p:txBody>
      </p:sp>
      <p:sp>
        <p:nvSpPr>
          <p:cNvPr id="2" name="Title 1"/>
          <p:cNvSpPr>
            <a:spLocks noGrp="1"/>
          </p:cNvSpPr>
          <p:nvPr>
            <p:ph type="title"/>
          </p:nvPr>
        </p:nvSpPr>
        <p:spPr>
          <a:xfrm>
            <a:off x="457200" y="274638"/>
            <a:ext cx="8229600" cy="639762"/>
          </a:xfrm>
        </p:spPr>
        <p:txBody>
          <a:bodyPr>
            <a:normAutofit fontScale="90000"/>
          </a:bodyPr>
          <a:lstStyle/>
          <a:p>
            <a:r>
              <a:rPr lang="en-GB" b="1" dirty="0" smtClean="0"/>
              <a:t>Preparation of the Operating Room</a:t>
            </a:r>
            <a:r>
              <a:rPr lang="en-GB" dirty="0" smtClean="0"/>
              <a:t> </a:t>
            </a:r>
            <a:r>
              <a:rPr lang="en-US" dirty="0" smtClean="0"/>
              <a:t/>
            </a:r>
            <a:br>
              <a:rPr lang="en-US" dirty="0" smtClean="0"/>
            </a:b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lstStyle/>
          <a:p>
            <a:pPr algn="l"/>
            <a:r>
              <a:rPr lang="en-GB" dirty="0"/>
              <a:t>After cleaning and drying the theatre floor, all the equipment must be returned to its proper place.</a:t>
            </a:r>
            <a:r>
              <a:rPr lang="en-US" dirty="0"/>
              <a:t/>
            </a:r>
            <a:br>
              <a:rPr lang="en-US" dirty="0"/>
            </a:br>
            <a:r>
              <a:rPr lang="en-GB" dirty="0"/>
              <a:t>Prepare the operating table by drying it after cleaning and placing it in the right position directly below the overhead operating lights.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6202362"/>
          </a:xfrm>
        </p:spPr>
        <p:txBody>
          <a:bodyPr/>
          <a:lstStyle/>
          <a:p>
            <a:endParaRPr lang="en-US" dirty="0"/>
          </a:p>
        </p:txBody>
      </p:sp>
      <p:pic>
        <p:nvPicPr>
          <p:cNvPr id="2050" name="Picture 2" descr="D:\Back To F.Disk\Mixed Pics\Recoverd_jpg_file(30).jpg"/>
          <p:cNvPicPr>
            <a:picLocks noChangeAspect="1" noChangeArrowheads="1"/>
          </p:cNvPicPr>
          <p:nvPr/>
        </p:nvPicPr>
        <p:blipFill>
          <a:blip r:embed="rId2"/>
          <a:srcRect/>
          <a:stretch>
            <a:fillRect/>
          </a:stretch>
        </p:blipFill>
        <p:spPr bwMode="auto">
          <a:xfrm>
            <a:off x="533400" y="457200"/>
            <a:ext cx="7543800" cy="59436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normAutofit fontScale="90000"/>
          </a:bodyPr>
          <a:lstStyle/>
          <a:p>
            <a:pPr algn="l"/>
            <a:r>
              <a:rPr lang="en-GB" dirty="0"/>
              <a:t>It should then be draped with a clean sheet ready to receive the patient. </a:t>
            </a:r>
            <a:r>
              <a:rPr lang="en-GB" dirty="0" smtClean="0"/>
              <a:t/>
            </a:r>
            <a:br>
              <a:rPr lang="en-GB" dirty="0" smtClean="0"/>
            </a:br>
            <a:r>
              <a:rPr lang="en-GB" dirty="0" smtClean="0"/>
              <a:t/>
            </a:r>
            <a:br>
              <a:rPr lang="en-GB" dirty="0" smtClean="0"/>
            </a:br>
            <a:r>
              <a:rPr lang="en-GB" dirty="0" smtClean="0"/>
              <a:t>You </a:t>
            </a:r>
            <a:r>
              <a:rPr lang="en-GB" dirty="0"/>
              <a:t>should then set the anaesthetic tray ready and check the anaesthetic machine to ensure it is in working order for use to cauterise any bleeding vessel during operation.</a:t>
            </a:r>
            <a:r>
              <a:rPr lang="en-US" dirty="0"/>
              <a:t/>
            </a:r>
            <a:br>
              <a:rPr lang="en-US" dirty="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30962"/>
          </a:xfrm>
        </p:spPr>
        <p:txBody>
          <a:bodyPr/>
          <a:lstStyle/>
          <a:p>
            <a:pPr algn="l"/>
            <a:r>
              <a:rPr lang="en-GB" dirty="0"/>
              <a:t>The operating lights should be checked to ensure they are in good working order. </a:t>
            </a:r>
            <a:r>
              <a:rPr lang="en-GB" dirty="0" smtClean="0"/>
              <a:t/>
            </a:r>
            <a:br>
              <a:rPr lang="en-GB" dirty="0" smtClean="0"/>
            </a:br>
            <a:r>
              <a:rPr lang="en-GB" dirty="0" smtClean="0"/>
              <a:t/>
            </a:r>
            <a:br>
              <a:rPr lang="en-GB" dirty="0" smtClean="0"/>
            </a:br>
            <a:r>
              <a:rPr lang="en-GB" dirty="0" smtClean="0"/>
              <a:t>The </a:t>
            </a:r>
            <a:r>
              <a:rPr lang="en-GB" dirty="0"/>
              <a:t>required operating set of equipment should be ordered from the theatre sterilising room/unit.</a:t>
            </a:r>
            <a:r>
              <a:rPr lang="en-US" dirty="0"/>
              <a:t/>
            </a:r>
            <a:br>
              <a:rPr lang="en-US" dirty="0"/>
            </a:br>
            <a:r>
              <a:rPr lang="en-US" dirty="0"/>
              <a:t/>
            </a:r>
            <a:br>
              <a:rPr lang="en-US" dirty="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lstStyle/>
          <a:p>
            <a:pPr lvl="0">
              <a:buFont typeface="Wingdings" pitchFamily="2" charset="2"/>
              <a:buChar char="Ø"/>
            </a:pPr>
            <a:r>
              <a:rPr lang="en-GB" sz="3600" dirty="0"/>
              <a:t>Clean all fitments and equipment thoroughly </a:t>
            </a:r>
            <a:endParaRPr lang="en-US" sz="3600" dirty="0"/>
          </a:p>
          <a:p>
            <a:pPr lvl="0">
              <a:buFont typeface="Wingdings" pitchFamily="2" charset="2"/>
              <a:buChar char="Ø"/>
            </a:pPr>
            <a:r>
              <a:rPr lang="en-GB" sz="3600" dirty="0"/>
              <a:t>Do high and low level dusting using the disinfectant </a:t>
            </a:r>
            <a:endParaRPr lang="en-US" sz="3600" dirty="0"/>
          </a:p>
          <a:p>
            <a:pPr lvl="0">
              <a:buFont typeface="Wingdings" pitchFamily="2" charset="2"/>
              <a:buChar char="Ø"/>
            </a:pPr>
            <a:r>
              <a:rPr lang="en-GB" sz="3600" dirty="0"/>
              <a:t>Clean the floor and drains with the disinfectant </a:t>
            </a:r>
            <a:endParaRPr lang="en-US" sz="3600" dirty="0"/>
          </a:p>
          <a:p>
            <a:pPr lvl="0">
              <a:buFont typeface="Wingdings" pitchFamily="2" charset="2"/>
              <a:buChar char="Ø"/>
            </a:pPr>
            <a:r>
              <a:rPr lang="en-GB" sz="3600" dirty="0"/>
              <a:t>Wipe the operating lights with a clean damp towel</a:t>
            </a:r>
            <a:endParaRPr lang="en-US" sz="3600" dirty="0"/>
          </a:p>
          <a:p>
            <a:pPr>
              <a:buNone/>
            </a:pPr>
            <a:endParaRPr lang="en-US" dirty="0"/>
          </a:p>
        </p:txBody>
      </p:sp>
      <p:sp>
        <p:nvSpPr>
          <p:cNvPr id="2" name="Title 1"/>
          <p:cNvSpPr>
            <a:spLocks noGrp="1"/>
          </p:cNvSpPr>
          <p:nvPr>
            <p:ph type="title"/>
          </p:nvPr>
        </p:nvSpPr>
        <p:spPr/>
        <p:txBody>
          <a:bodyPr>
            <a:normAutofit fontScale="90000"/>
          </a:bodyPr>
          <a:lstStyle/>
          <a:p>
            <a:pPr algn="l"/>
            <a:r>
              <a:rPr lang="en-GB" b="1" dirty="0" smtClean="0">
                <a:solidFill>
                  <a:srgbClr val="FF0000"/>
                </a:solidFill>
              </a:rPr>
              <a:t>After the operation has been completed you should:</a:t>
            </a:r>
            <a:endParaRPr lang="en-US" b="1"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rmAutofit/>
          </a:bodyPr>
          <a:lstStyle/>
          <a:p>
            <a:pPr>
              <a:buFont typeface="Wingdings" pitchFamily="2" charset="2"/>
              <a:buChar char="ü"/>
            </a:pPr>
            <a:r>
              <a:rPr lang="en-GB" dirty="0" smtClean="0"/>
              <a:t>After </a:t>
            </a:r>
            <a:r>
              <a:rPr lang="en-GB" dirty="0"/>
              <a:t>entering the theatre unit, you should go straight to the changing rooms. </a:t>
            </a:r>
            <a:r>
              <a:rPr lang="en-GB" dirty="0" smtClean="0"/>
              <a:t>Take </a:t>
            </a:r>
            <a:r>
              <a:rPr lang="en-GB" dirty="0"/>
              <a:t>a shower and change into your theatre suit and boots. </a:t>
            </a:r>
            <a:endParaRPr lang="en-GB" dirty="0" smtClean="0"/>
          </a:p>
          <a:p>
            <a:pPr>
              <a:buFont typeface="Wingdings" pitchFamily="2" charset="2"/>
              <a:buChar char="ü"/>
            </a:pPr>
            <a:r>
              <a:rPr lang="en-GB" dirty="0" smtClean="0"/>
              <a:t>Personal </a:t>
            </a:r>
            <a:r>
              <a:rPr lang="en-GB" dirty="0"/>
              <a:t>clothes should be locked in a locker within the changing room. </a:t>
            </a:r>
            <a:endParaRPr lang="en-GB" dirty="0" smtClean="0"/>
          </a:p>
          <a:p>
            <a:pPr>
              <a:buFont typeface="Wingdings" pitchFamily="2" charset="2"/>
              <a:buChar char="ü"/>
            </a:pPr>
            <a:r>
              <a:rPr lang="en-GB" dirty="0" smtClean="0"/>
              <a:t>Your </a:t>
            </a:r>
            <a:r>
              <a:rPr lang="en-GB" dirty="0"/>
              <a:t>head should be covered with a clean, sterile theatre cap</a:t>
            </a:r>
            <a:r>
              <a:rPr lang="en-GB" dirty="0" smtClean="0"/>
              <a:t>.</a:t>
            </a:r>
          </a:p>
          <a:p>
            <a:pPr>
              <a:buFont typeface="Wingdings" pitchFamily="2" charset="2"/>
              <a:buChar char="ü"/>
            </a:pPr>
            <a:r>
              <a:rPr lang="en-GB" dirty="0" smtClean="0"/>
              <a:t> </a:t>
            </a:r>
            <a:r>
              <a:rPr lang="en-GB" dirty="0"/>
              <a:t>If you have any respiratory infection you are advised not to enter the operating room.</a:t>
            </a:r>
            <a:endParaRPr lang="en-US" dirty="0"/>
          </a:p>
        </p:txBody>
      </p:sp>
      <p:sp>
        <p:nvSpPr>
          <p:cNvPr id="2" name="Title 1"/>
          <p:cNvSpPr>
            <a:spLocks noGrp="1"/>
          </p:cNvSpPr>
          <p:nvPr>
            <p:ph type="title"/>
          </p:nvPr>
        </p:nvSpPr>
        <p:spPr>
          <a:xfrm>
            <a:off x="457200" y="274638"/>
            <a:ext cx="8229600" cy="563562"/>
          </a:xfrm>
        </p:spPr>
        <p:txBody>
          <a:bodyPr>
            <a:normAutofit fontScale="90000"/>
          </a:bodyPr>
          <a:lstStyle/>
          <a:p>
            <a:r>
              <a:rPr lang="en-GB" b="1" dirty="0" smtClean="0"/>
              <a:t>Preparation of the Nurse</a:t>
            </a:r>
            <a:r>
              <a:rPr lang="en-GB" dirty="0" smtClean="0"/>
              <a:t> </a:t>
            </a:r>
            <a:r>
              <a:rPr lang="en-US" dirty="0" smtClean="0"/>
              <a:t/>
            </a:r>
            <a:br>
              <a:rPr lang="en-US" dirty="0" smtClean="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rmAutofit/>
          </a:bodyPr>
          <a:lstStyle/>
          <a:p>
            <a:pPr algn="l">
              <a:buFont typeface="Wingdings" pitchFamily="2" charset="2"/>
              <a:buChar char="ü"/>
            </a:pPr>
            <a:r>
              <a:rPr lang="en-GB" dirty="0"/>
              <a:t>A very high standard of personal hygiene should be maintained. You should avoid movement in and out of the theatre and any time that happens you should change into another clean theatre suit before re-entering </a:t>
            </a:r>
            <a:r>
              <a:rPr lang="en-GB" dirty="0" smtClean="0"/>
              <a:t>the operating </a:t>
            </a:r>
            <a:r>
              <a:rPr lang="en-GB" dirty="0"/>
              <a:t>room.</a:t>
            </a:r>
            <a:r>
              <a:rPr lang="en-US" dirty="0"/>
              <a:t/>
            </a:r>
            <a:br>
              <a:rPr lang="en-US" dirty="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92762"/>
          </a:xfrm>
        </p:spPr>
        <p:txBody>
          <a:bodyPr>
            <a:normAutofit/>
          </a:bodyPr>
          <a:lstStyle/>
          <a:p>
            <a:pPr algn="l">
              <a:buFont typeface="Wingdings" pitchFamily="2" charset="2"/>
              <a:buChar char="ü"/>
            </a:pPr>
            <a:r>
              <a:rPr lang="en-GB" dirty="0" smtClean="0"/>
              <a:t>It is advisable for you to visit the toilet to empty your bowels and bladder before taking a shower and putting on the sterile theatre suit to minimise the need of using this facility later during the theatre activities.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fontScale="90000"/>
          </a:bodyPr>
          <a:lstStyle/>
          <a:p>
            <a:pPr algn="l">
              <a:buFont typeface="Wingdings" pitchFamily="2" charset="2"/>
              <a:buChar char="ü"/>
            </a:pPr>
            <a:r>
              <a:rPr lang="en-GB" dirty="0"/>
              <a:t>However, this is just a precautionary measure and you should change your theatre suit any time the toilet facilities are used if you are to go back to the operating room.</a:t>
            </a:r>
            <a:r>
              <a:rPr lang="en-US" dirty="0"/>
              <a:t/>
            </a:r>
            <a:br>
              <a:rPr lang="en-US" dirty="0"/>
            </a:br>
            <a:r>
              <a:rPr lang="en-US" dirty="0" smtClean="0"/>
              <a:t/>
            </a:r>
            <a:br>
              <a:rPr lang="en-US" dirty="0" smtClean="0"/>
            </a:br>
            <a:r>
              <a:rPr lang="en-GB" dirty="0" smtClean="0"/>
              <a:t>We </a:t>
            </a:r>
            <a:r>
              <a:rPr lang="en-GB" dirty="0"/>
              <a:t>are now going to look at the procedure of scrubbing, gowning and gloving for the operation.</a:t>
            </a:r>
            <a:r>
              <a:rPr lang="en-US" dirty="0"/>
              <a:t/>
            </a:r>
            <a:br>
              <a:rPr lang="en-US" dirty="0"/>
            </a:b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r>
              <a:rPr lang="en-GB" dirty="0" smtClean="0"/>
              <a:t>This </a:t>
            </a:r>
            <a:r>
              <a:rPr lang="en-GB" dirty="0"/>
              <a:t>is done to remove micro-organisms from the forearm and arms by mechanical washing and chemical disinfections before taking part in surgical procedure. </a:t>
            </a:r>
            <a:endParaRPr lang="en-GB" dirty="0" smtClean="0"/>
          </a:p>
          <a:p>
            <a:r>
              <a:rPr lang="en-GB" dirty="0" smtClean="0"/>
              <a:t>This </a:t>
            </a:r>
            <a:r>
              <a:rPr lang="en-GB" dirty="0"/>
              <a:t>helps prevent the possibility of the patient being contaminated by bacteria from the hands and arms.</a:t>
            </a:r>
            <a:endParaRPr lang="en-US" dirty="0"/>
          </a:p>
          <a:p>
            <a:pPr>
              <a:buNone/>
            </a:pPr>
            <a:endParaRPr lang="en-US" dirty="0"/>
          </a:p>
        </p:txBody>
      </p:sp>
      <p:sp>
        <p:nvSpPr>
          <p:cNvPr id="2" name="Title 1"/>
          <p:cNvSpPr>
            <a:spLocks noGrp="1"/>
          </p:cNvSpPr>
          <p:nvPr>
            <p:ph type="title"/>
          </p:nvPr>
        </p:nvSpPr>
        <p:spPr>
          <a:xfrm>
            <a:off x="457200" y="274638"/>
            <a:ext cx="8229600" cy="639762"/>
          </a:xfrm>
        </p:spPr>
        <p:txBody>
          <a:bodyPr>
            <a:normAutofit fontScale="90000"/>
          </a:bodyPr>
          <a:lstStyle/>
          <a:p>
            <a:r>
              <a:rPr lang="en-GB" b="1" dirty="0" smtClean="0"/>
              <a:t/>
            </a:r>
            <a:br>
              <a:rPr lang="en-GB" b="1" dirty="0" smtClean="0"/>
            </a:br>
            <a:r>
              <a:rPr lang="en-GB" b="1" dirty="0" smtClean="0"/>
              <a:t>Scrubbing</a:t>
            </a:r>
            <a:r>
              <a:rPr lang="en-GB" dirty="0" smtClean="0"/>
              <a:t> </a:t>
            </a:r>
            <a:r>
              <a:rPr lang="en-US" dirty="0" smtClean="0"/>
              <a:t/>
            </a:r>
            <a:br>
              <a:rPr lang="en-US" dirty="0" smtClean="0"/>
            </a:b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normAutofit fontScale="90000"/>
          </a:bodyPr>
          <a:lstStyle/>
          <a:p>
            <a:pPr algn="l"/>
            <a:r>
              <a:rPr lang="en-GB" dirty="0" smtClean="0">
                <a:solidFill>
                  <a:srgbClr val="FF0000"/>
                </a:solidFill>
              </a:rPr>
              <a:t>Scrubbing time </a:t>
            </a:r>
            <a:r>
              <a:rPr lang="en-GB" dirty="0" smtClean="0"/>
              <a:t>varies according to the type of soap or chemical used. For example, if using gamophen soap, which contains hexachlorophene disinfectants, you should scrub for five minutes; if using hibiscrub</a:t>
            </a:r>
            <a:r>
              <a:rPr lang="en-GB" b="1" dirty="0" smtClean="0"/>
              <a:t>, two minutes</a:t>
            </a:r>
            <a:r>
              <a:rPr lang="en-GB" dirty="0" smtClean="0"/>
              <a:t>; ordinary soap, </a:t>
            </a:r>
            <a:r>
              <a:rPr lang="en-GB" dirty="0" smtClean="0">
                <a:solidFill>
                  <a:srgbClr val="FF0000"/>
                </a:solidFill>
              </a:rPr>
              <a:t>ten to fifteen minutes.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a:normAutofit/>
          </a:bodyPr>
          <a:lstStyle/>
          <a:p>
            <a:pPr marL="514350" lvl="0" indent="-514350">
              <a:buFont typeface="+mj-lt"/>
              <a:buAutoNum type="arabicPeriod"/>
            </a:pPr>
            <a:r>
              <a:rPr lang="en-GB" dirty="0" smtClean="0"/>
              <a:t>The </a:t>
            </a:r>
            <a:r>
              <a:rPr lang="en-GB" dirty="0"/>
              <a:t>theatre suit should have the top/shirt tidily tucked in. Roll the sleeves up to at least three inches above the elbow. </a:t>
            </a:r>
            <a:endParaRPr lang="en-US" dirty="0"/>
          </a:p>
          <a:p>
            <a:pPr marL="514350" lvl="0" indent="-514350">
              <a:buFont typeface="+mj-lt"/>
              <a:buAutoNum type="arabicPeriod"/>
            </a:pPr>
            <a:r>
              <a:rPr lang="en-GB" dirty="0"/>
              <a:t>A cap should be worn to cover all the hair, tie the tape at </a:t>
            </a:r>
            <a:br>
              <a:rPr lang="en-GB" dirty="0"/>
            </a:br>
            <a:r>
              <a:rPr lang="en-GB" dirty="0"/>
              <a:t>the back. </a:t>
            </a:r>
            <a:endParaRPr lang="en-US" dirty="0"/>
          </a:p>
          <a:p>
            <a:pPr marL="514350" lvl="0" indent="-514350">
              <a:buFont typeface="+mj-lt"/>
              <a:buAutoNum type="arabicPeriod"/>
            </a:pPr>
            <a:r>
              <a:rPr lang="en-GB" dirty="0"/>
              <a:t>A mask should be worn with the short side above the nose and the long side under the chin. </a:t>
            </a:r>
            <a:endParaRPr lang="en-US" dirty="0"/>
          </a:p>
          <a:p>
            <a:pPr marL="514350" lvl="0" indent="-514350">
              <a:buFont typeface="+mj-lt"/>
              <a:buAutoNum type="arabicPeriod"/>
            </a:pPr>
            <a:r>
              <a:rPr lang="en-GB" dirty="0"/>
              <a:t>Remove all jewellery, wide wedding rings, dress rings, watches, earrings and necklaces. </a:t>
            </a:r>
            <a:endParaRPr lang="en-US" dirty="0"/>
          </a:p>
          <a:p>
            <a:pPr>
              <a:buNone/>
            </a:pPr>
            <a:endParaRPr lang="en-US" dirty="0"/>
          </a:p>
        </p:txBody>
      </p:sp>
      <p:sp>
        <p:nvSpPr>
          <p:cNvPr id="2" name="Title 1"/>
          <p:cNvSpPr>
            <a:spLocks noGrp="1"/>
          </p:cNvSpPr>
          <p:nvPr>
            <p:ph type="title"/>
          </p:nvPr>
        </p:nvSpPr>
        <p:spPr>
          <a:xfrm>
            <a:off x="457200" y="274638"/>
            <a:ext cx="8229600" cy="639762"/>
          </a:xfrm>
        </p:spPr>
        <p:txBody>
          <a:bodyPr>
            <a:normAutofit fontScale="90000"/>
          </a:bodyPr>
          <a:lstStyle/>
          <a:p>
            <a:pPr algn="l"/>
            <a:r>
              <a:rPr lang="en-GB" dirty="0" smtClean="0"/>
              <a:t/>
            </a:r>
            <a:br>
              <a:rPr lang="en-GB" dirty="0" smtClean="0"/>
            </a:br>
            <a:r>
              <a:rPr lang="en-GB" b="1" dirty="0" smtClean="0"/>
              <a:t>Preparation for this procedure involves the following:</a:t>
            </a: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800"/>
          </a:xfrm>
        </p:spPr>
        <p:txBody>
          <a:bodyPr>
            <a:normAutofit fontScale="92500"/>
          </a:bodyPr>
          <a:lstStyle/>
          <a:p>
            <a:pPr>
              <a:buNone/>
            </a:pPr>
            <a:r>
              <a:rPr lang="en-GB" dirty="0"/>
              <a:t>This course focuses on issues such as the </a:t>
            </a:r>
            <a:r>
              <a:rPr lang="en-GB" dirty="0" smtClean="0"/>
              <a:t>historical background </a:t>
            </a:r>
            <a:r>
              <a:rPr lang="en-GB" dirty="0"/>
              <a:t>of theatre nursing, legal aspects in theatre and the general layout of the operating theatre. It also covers the preparation of the operating room, the equipment and the roles and functions of the nurses.</a:t>
            </a:r>
            <a:endParaRPr lang="en-US" dirty="0"/>
          </a:p>
          <a:p>
            <a:pPr>
              <a:buNone/>
            </a:pPr>
            <a:r>
              <a:rPr lang="en-GB" dirty="0"/>
              <a:t>It is composed of three sections:</a:t>
            </a:r>
            <a:endParaRPr lang="en-US" dirty="0"/>
          </a:p>
          <a:p>
            <a:r>
              <a:rPr lang="en-GB" b="1" dirty="0">
                <a:solidFill>
                  <a:srgbClr val="008000"/>
                </a:solidFill>
              </a:rPr>
              <a:t>Section One:</a:t>
            </a:r>
            <a:r>
              <a:rPr lang="en-GB" dirty="0">
                <a:solidFill>
                  <a:srgbClr val="008000"/>
                </a:solidFill>
              </a:rPr>
              <a:t> </a:t>
            </a:r>
            <a:r>
              <a:rPr lang="en-GB" dirty="0"/>
              <a:t>Introduction to the Operating </a:t>
            </a:r>
            <a:r>
              <a:rPr lang="en-GB" dirty="0" smtClean="0"/>
              <a:t>Theatre.</a:t>
            </a:r>
          </a:p>
          <a:p>
            <a:r>
              <a:rPr lang="en-GB" b="1" dirty="0" smtClean="0">
                <a:solidFill>
                  <a:srgbClr val="008000"/>
                </a:solidFill>
              </a:rPr>
              <a:t>Section </a:t>
            </a:r>
            <a:r>
              <a:rPr lang="en-GB" b="1" dirty="0">
                <a:solidFill>
                  <a:srgbClr val="008000"/>
                </a:solidFill>
              </a:rPr>
              <a:t>Two:</a:t>
            </a:r>
            <a:r>
              <a:rPr lang="en-GB" dirty="0">
                <a:solidFill>
                  <a:srgbClr val="008000"/>
                </a:solidFill>
              </a:rPr>
              <a:t> </a:t>
            </a:r>
            <a:r>
              <a:rPr lang="en-GB" dirty="0"/>
              <a:t>Safety and Infection Prevention in </a:t>
            </a:r>
            <a:r>
              <a:rPr lang="en-GB" dirty="0" smtClean="0"/>
              <a:t>Theatre.</a:t>
            </a:r>
          </a:p>
          <a:p>
            <a:r>
              <a:rPr lang="en-GB" b="1" dirty="0" smtClean="0">
                <a:solidFill>
                  <a:srgbClr val="008000"/>
                </a:solidFill>
              </a:rPr>
              <a:t>Section </a:t>
            </a:r>
            <a:r>
              <a:rPr lang="en-GB" b="1" dirty="0">
                <a:solidFill>
                  <a:srgbClr val="008000"/>
                </a:solidFill>
              </a:rPr>
              <a:t>Three:</a:t>
            </a:r>
            <a:r>
              <a:rPr lang="en-GB" dirty="0">
                <a:solidFill>
                  <a:srgbClr val="008000"/>
                </a:solidFill>
              </a:rPr>
              <a:t> </a:t>
            </a:r>
            <a:r>
              <a:rPr lang="en-GB" dirty="0"/>
              <a:t>Care of Patients Before, During and After Operation in the </a:t>
            </a:r>
            <a:r>
              <a:rPr lang="en-GB" dirty="0" smtClean="0"/>
              <a:t>Theatre (Peri-operative Care)</a:t>
            </a:r>
            <a:endParaRPr lang="en-US" dirty="0"/>
          </a:p>
          <a:p>
            <a:pPr>
              <a:buNone/>
            </a:pPr>
            <a:endParaRPr lang="en-US" dirty="0"/>
          </a:p>
        </p:txBody>
      </p:sp>
      <p:sp>
        <p:nvSpPr>
          <p:cNvPr id="2" name="Title 1"/>
          <p:cNvSpPr>
            <a:spLocks noGrp="1"/>
          </p:cNvSpPr>
          <p:nvPr>
            <p:ph type="title"/>
          </p:nvPr>
        </p:nvSpPr>
        <p:spPr>
          <a:xfrm>
            <a:off x="457200" y="274638"/>
            <a:ext cx="8229600" cy="715962"/>
          </a:xfrm>
        </p:spPr>
        <p:txBody>
          <a:bodyPr>
            <a:normAutofit fontScale="90000"/>
          </a:bodyPr>
          <a:lstStyle/>
          <a:p>
            <a:r>
              <a:rPr lang="en-US" b="1" dirty="0" smtClean="0"/>
              <a:t>INTRODUCTION</a:t>
            </a:r>
            <a:endParaRPr 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fontScale="90000"/>
          </a:bodyPr>
          <a:lstStyle/>
          <a:p>
            <a:pPr lvl="0" algn="l"/>
            <a:r>
              <a:rPr lang="en-GB" dirty="0" smtClean="0"/>
              <a:t>5. Finger </a:t>
            </a:r>
            <a:r>
              <a:rPr lang="en-GB" dirty="0"/>
              <a:t>nails must be short and clean without nail varnish. </a:t>
            </a:r>
            <a:r>
              <a:rPr lang="en-US" dirty="0"/>
              <a:t/>
            </a:r>
            <a:br>
              <a:rPr lang="en-US" dirty="0"/>
            </a:br>
            <a:r>
              <a:rPr lang="en-US" dirty="0" smtClean="0"/>
              <a:t>6. </a:t>
            </a:r>
            <a:r>
              <a:rPr lang="en-GB" dirty="0" smtClean="0"/>
              <a:t>No </a:t>
            </a:r>
            <a:r>
              <a:rPr lang="en-GB" dirty="0"/>
              <a:t>cut wounds or septic wound on fingers. </a:t>
            </a:r>
            <a:r>
              <a:rPr lang="en-US" dirty="0"/>
              <a:t/>
            </a:r>
            <a:br>
              <a:rPr lang="en-US" dirty="0"/>
            </a:br>
            <a:r>
              <a:rPr lang="en-US" dirty="0" smtClean="0"/>
              <a:t>7. </a:t>
            </a:r>
            <a:r>
              <a:rPr lang="en-GB" dirty="0" smtClean="0"/>
              <a:t>No </a:t>
            </a:r>
            <a:r>
              <a:rPr lang="en-GB" dirty="0"/>
              <a:t>upper respiratory tract infection. </a:t>
            </a:r>
            <a:r>
              <a:rPr lang="en-US" dirty="0"/>
              <a:t/>
            </a:r>
            <a:br>
              <a:rPr lang="en-US" dirty="0"/>
            </a:br>
            <a:r>
              <a:rPr lang="en-US" dirty="0" smtClean="0"/>
              <a:t>8. </a:t>
            </a:r>
            <a:r>
              <a:rPr lang="en-GB" dirty="0" smtClean="0"/>
              <a:t>No </a:t>
            </a:r>
            <a:r>
              <a:rPr lang="en-GB" dirty="0"/>
              <a:t>gastroenteritis. </a:t>
            </a:r>
            <a:r>
              <a:rPr lang="en-US" dirty="0"/>
              <a:t/>
            </a:r>
            <a:br>
              <a:rPr lang="en-US" dirty="0"/>
            </a:br>
            <a:r>
              <a:rPr lang="en-US" dirty="0" smtClean="0"/>
              <a:t>9. </a:t>
            </a:r>
            <a:r>
              <a:rPr lang="en-GB" dirty="0" smtClean="0"/>
              <a:t>Wear </a:t>
            </a:r>
            <a:r>
              <a:rPr lang="en-GB" dirty="0"/>
              <a:t>a mackintosh apron to protect your scrub suit. </a:t>
            </a:r>
            <a:r>
              <a:rPr lang="en-US" dirty="0"/>
              <a:t/>
            </a:r>
            <a:br>
              <a:rPr lang="en-US" dirty="0"/>
            </a:br>
            <a:r>
              <a:rPr lang="en-US" dirty="0" smtClean="0"/>
              <a:t>10. </a:t>
            </a:r>
            <a:r>
              <a:rPr lang="en-GB" dirty="0" smtClean="0"/>
              <a:t>Regulate </a:t>
            </a:r>
            <a:r>
              <a:rPr lang="en-GB" dirty="0"/>
              <a:t>temperature and flow of water to suit you. </a:t>
            </a:r>
            <a:r>
              <a:rPr lang="en-US" dirty="0"/>
              <a:t/>
            </a:r>
            <a:br>
              <a:rPr lang="en-US" dirty="0"/>
            </a:b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638800"/>
          </a:xfrm>
        </p:spPr>
        <p:txBody>
          <a:bodyPr>
            <a:normAutofit/>
          </a:bodyPr>
          <a:lstStyle/>
          <a:p>
            <a:pPr marL="514350" lvl="0" indent="-514350">
              <a:buFont typeface="+mj-lt"/>
              <a:buAutoNum type="arabicParenR"/>
            </a:pPr>
            <a:r>
              <a:rPr lang="en-GB" dirty="0"/>
              <a:t>Use the wall clock to time yourself. </a:t>
            </a:r>
            <a:endParaRPr lang="en-US" dirty="0"/>
          </a:p>
          <a:p>
            <a:pPr marL="514350" lvl="0" indent="-514350">
              <a:buFont typeface="+mj-lt"/>
              <a:buAutoNum type="arabicParenR"/>
            </a:pPr>
            <a:r>
              <a:rPr lang="en-GB" dirty="0"/>
              <a:t>Wet the hands and arms to the elbow. </a:t>
            </a:r>
            <a:endParaRPr lang="en-US" dirty="0"/>
          </a:p>
          <a:p>
            <a:pPr marL="514350" lvl="0" indent="-514350">
              <a:buFont typeface="+mj-lt"/>
              <a:buAutoNum type="arabicParenR"/>
            </a:pPr>
            <a:r>
              <a:rPr lang="en-GB" dirty="0"/>
              <a:t>Pick the soap and make a lot of lather on the hands and arms (the soap remains in hands until the point of drop </a:t>
            </a:r>
            <a:r>
              <a:rPr lang="en-GB" dirty="0" smtClean="0"/>
              <a:t>off </a:t>
            </a:r>
            <a:r>
              <a:rPr lang="en-GB" dirty="0"/>
              <a:t>later). </a:t>
            </a:r>
            <a:endParaRPr lang="en-US" dirty="0"/>
          </a:p>
          <a:p>
            <a:pPr marL="514350" lvl="0" indent="-514350">
              <a:buFont typeface="+mj-lt"/>
              <a:buAutoNum type="arabicParenR"/>
            </a:pPr>
            <a:r>
              <a:rPr lang="en-GB" dirty="0"/>
              <a:t>Wash hands and arms for one minute. This is called a </a:t>
            </a:r>
            <a:r>
              <a:rPr lang="en-GB" dirty="0" smtClean="0">
                <a:solidFill>
                  <a:srgbClr val="FF0000"/>
                </a:solidFill>
              </a:rPr>
              <a:t>social </a:t>
            </a:r>
            <a:r>
              <a:rPr lang="en-GB" dirty="0">
                <a:solidFill>
                  <a:srgbClr val="FF0000"/>
                </a:solidFill>
              </a:rPr>
              <a:t>wash</a:t>
            </a:r>
            <a:r>
              <a:rPr lang="en-GB" dirty="0"/>
              <a:t>. </a:t>
            </a:r>
            <a:endParaRPr lang="en-US" dirty="0"/>
          </a:p>
          <a:p>
            <a:pPr marL="514350" lvl="0" indent="-514350">
              <a:buFont typeface="+mj-lt"/>
              <a:buAutoNum type="arabicParenR"/>
            </a:pPr>
            <a:r>
              <a:rPr lang="en-GB" dirty="0"/>
              <a:t>Keeping the fingertips uppermost all the time, rinse hands to the elbow. </a:t>
            </a:r>
            <a:endParaRPr lang="en-US" dirty="0"/>
          </a:p>
          <a:p>
            <a:pPr>
              <a:buNone/>
            </a:pPr>
            <a:endParaRPr lang="en-US" dirty="0"/>
          </a:p>
        </p:txBody>
      </p:sp>
      <p:sp>
        <p:nvSpPr>
          <p:cNvPr id="2" name="Title 1"/>
          <p:cNvSpPr>
            <a:spLocks noGrp="1"/>
          </p:cNvSpPr>
          <p:nvPr>
            <p:ph type="title"/>
          </p:nvPr>
        </p:nvSpPr>
        <p:spPr>
          <a:xfrm>
            <a:off x="457200" y="274638"/>
            <a:ext cx="8229600" cy="487362"/>
          </a:xfrm>
        </p:spPr>
        <p:txBody>
          <a:bodyPr>
            <a:normAutofit fontScale="90000"/>
          </a:bodyPr>
          <a:lstStyle/>
          <a:p>
            <a:pPr algn="l"/>
            <a:r>
              <a:rPr lang="en-GB" dirty="0" smtClean="0"/>
              <a:t/>
            </a:r>
            <a:br>
              <a:rPr lang="en-GB" dirty="0" smtClean="0"/>
            </a:br>
            <a:r>
              <a:rPr lang="en-GB" b="1" dirty="0" smtClean="0"/>
              <a:t>The </a:t>
            </a:r>
            <a:r>
              <a:rPr lang="en-GB" b="1" dirty="0"/>
              <a:t>following procedure should be followed for a complete scrub: </a:t>
            </a:r>
            <a:r>
              <a:rPr lang="en-US" dirty="0"/>
              <a:t/>
            </a:r>
            <a:br>
              <a:rPr lang="en-US" dirty="0"/>
            </a:b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fontScale="90000"/>
          </a:bodyPr>
          <a:lstStyle/>
          <a:p>
            <a:pPr lvl="0" algn="l"/>
            <a:r>
              <a:rPr lang="en-GB" dirty="0" smtClean="0"/>
              <a:t>6) Using </a:t>
            </a:r>
            <a:r>
              <a:rPr lang="en-GB" dirty="0"/>
              <a:t>the elbow, press the hutch of the dispenser and pick one sterile brush. Lather the brush and keep tablet of soap at back of the brush between your palm and brush in your </a:t>
            </a:r>
            <a:br>
              <a:rPr lang="en-GB" dirty="0"/>
            </a:br>
            <a:r>
              <a:rPr lang="en-GB" dirty="0"/>
              <a:t>right hand. </a:t>
            </a:r>
            <a:r>
              <a:rPr lang="en-US" dirty="0"/>
              <a:t/>
            </a:r>
            <a:br>
              <a:rPr lang="en-US" dirty="0"/>
            </a:br>
            <a:r>
              <a:rPr lang="en-US" dirty="0" smtClean="0"/>
              <a:t>7) </a:t>
            </a:r>
            <a:r>
              <a:rPr lang="en-GB" dirty="0" smtClean="0"/>
              <a:t>Starting </a:t>
            </a:r>
            <a:r>
              <a:rPr lang="en-GB" dirty="0"/>
              <a:t>with the left hand put your fingers together and scrub the fingernails. Move to the fingers, and then wipe off the hand and palm. Use a circular movement inside the palm.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78162"/>
          </a:xfrm>
        </p:spPr>
        <p:txBody>
          <a:bodyPr>
            <a:normAutofit fontScale="90000"/>
          </a:bodyPr>
          <a:lstStyle/>
          <a:p>
            <a:pPr lvl="0" algn="l"/>
            <a:r>
              <a:rPr lang="en-GB" dirty="0"/>
              <a:t>Spend extra time at the folds of the wrist. Do this for 1½ minutes, rinsing often and starting again</a:t>
            </a:r>
            <a:r>
              <a:rPr lang="en-GB" dirty="0" smtClean="0"/>
              <a:t>.</a:t>
            </a:r>
            <a:br>
              <a:rPr lang="en-GB" dirty="0" smtClean="0"/>
            </a:br>
            <a:r>
              <a:rPr lang="en-US" dirty="0"/>
              <a:t/>
            </a:r>
            <a:br>
              <a:rPr lang="en-US" dirty="0"/>
            </a:b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rmAutofit fontScale="90000"/>
          </a:bodyPr>
          <a:lstStyle/>
          <a:p>
            <a:pPr algn="l"/>
            <a:r>
              <a:rPr lang="en-GB" dirty="0" smtClean="0"/>
              <a:t>8) Rinse </a:t>
            </a:r>
            <a:r>
              <a:rPr lang="en-GB" dirty="0"/>
              <a:t>the hands from fingertips to wrists after the 1½ </a:t>
            </a:r>
            <a:r>
              <a:rPr lang="en-GB" dirty="0" smtClean="0"/>
              <a:t>minutes</a:t>
            </a:r>
            <a:r>
              <a:rPr lang="en-GB" dirty="0"/>
              <a:t>. Rinse the brush and soap as well.</a:t>
            </a:r>
            <a:br>
              <a:rPr lang="en-GB" dirty="0"/>
            </a:br>
            <a:r>
              <a:rPr lang="en-GB" dirty="0" smtClean="0"/>
              <a:t>9) Change </a:t>
            </a:r>
            <a:r>
              <a:rPr lang="en-GB" dirty="0"/>
              <a:t>over to the right hand and repeat the procedures </a:t>
            </a:r>
            <a:r>
              <a:rPr lang="en-GB" dirty="0" smtClean="0"/>
              <a:t>(</a:t>
            </a:r>
            <a:r>
              <a:rPr lang="en-GB" dirty="0"/>
              <a:t>7) – (8). Spend another 1½ minutes. </a:t>
            </a:r>
            <a:r>
              <a:rPr lang="en-GB" dirty="0">
                <a:solidFill>
                  <a:srgbClr val="FF0000"/>
                </a:solidFill>
              </a:rPr>
              <a:t>Drop the </a:t>
            </a:r>
            <a:r>
              <a:rPr lang="en-GB" dirty="0" smtClean="0">
                <a:solidFill>
                  <a:srgbClr val="FF0000"/>
                </a:solidFill>
              </a:rPr>
              <a:t>brush </a:t>
            </a:r>
            <a:r>
              <a:rPr lang="en-GB" dirty="0"/>
              <a:t>into </a:t>
            </a:r>
            <a:r>
              <a:rPr lang="en-GB" dirty="0" smtClean="0"/>
              <a:t>the correct </a:t>
            </a:r>
            <a:r>
              <a:rPr lang="en-GB" dirty="0"/>
              <a:t>receptacle provided. </a:t>
            </a:r>
            <a:r>
              <a:rPr lang="en-GB" dirty="0">
                <a:solidFill>
                  <a:srgbClr val="FF0000"/>
                </a:solidFill>
              </a:rPr>
              <a:t>Keep the soap still in hands.</a:t>
            </a:r>
            <a:endParaRPr lang="en-US"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334000"/>
          </a:xfrm>
        </p:spPr>
        <p:txBody>
          <a:bodyPr>
            <a:normAutofit fontScale="90000"/>
          </a:bodyPr>
          <a:lstStyle/>
          <a:p>
            <a:pPr algn="l"/>
            <a:r>
              <a:rPr lang="en-GB" sz="4000" dirty="0" smtClean="0"/>
              <a:t>10) Lather </a:t>
            </a:r>
            <a:r>
              <a:rPr lang="en-GB" sz="4000" dirty="0"/>
              <a:t>hands and wash up to the wrist for another minute. </a:t>
            </a:r>
            <a:r>
              <a:rPr lang="en-GB" sz="4000" dirty="0" smtClean="0"/>
              <a:t/>
            </a:r>
            <a:br>
              <a:rPr lang="en-GB" sz="4000" dirty="0" smtClean="0"/>
            </a:br>
            <a:r>
              <a:rPr lang="en-GB" sz="4000" dirty="0" smtClean="0"/>
              <a:t>Rinse </a:t>
            </a:r>
            <a:r>
              <a:rPr lang="en-GB" sz="4000" dirty="0"/>
              <a:t>the soap and drop it back into the soap </a:t>
            </a:r>
            <a:r>
              <a:rPr lang="en-GB" sz="4000" dirty="0" smtClean="0"/>
              <a:t>dish.</a:t>
            </a:r>
            <a:br>
              <a:rPr lang="en-GB" sz="4000" dirty="0" smtClean="0"/>
            </a:br>
            <a:r>
              <a:rPr lang="en-GB" sz="4000" dirty="0" smtClean="0"/>
              <a:t/>
            </a:r>
            <a:br>
              <a:rPr lang="en-GB" sz="4000" dirty="0" smtClean="0"/>
            </a:br>
            <a:r>
              <a:rPr lang="en-GB" sz="4000" dirty="0" smtClean="0"/>
              <a:t>11)</a:t>
            </a:r>
            <a:r>
              <a:rPr lang="en-GB" sz="4000" dirty="0"/>
              <a:t> </a:t>
            </a:r>
            <a:r>
              <a:rPr lang="en-GB" sz="4000" dirty="0" smtClean="0"/>
              <a:t>Take </a:t>
            </a:r>
            <a:r>
              <a:rPr lang="en-GB" sz="4000" dirty="0"/>
              <a:t>all necessary precautions to avoid touching the </a:t>
            </a:r>
            <a:r>
              <a:rPr lang="en-GB" sz="4000" dirty="0" smtClean="0"/>
              <a:t>tap </a:t>
            </a:r>
            <a:r>
              <a:rPr lang="en-GB" sz="4000" dirty="0"/>
              <a:t>handles during this exercise as this contaminates the </a:t>
            </a:r>
            <a:r>
              <a:rPr lang="en-GB" sz="4000" dirty="0" smtClean="0"/>
              <a:t>hands.</a:t>
            </a:r>
            <a:br>
              <a:rPr lang="en-GB" sz="4000" dirty="0" smtClean="0"/>
            </a:br>
            <a:r>
              <a:rPr lang="en-GB" sz="4000" dirty="0" smtClean="0"/>
              <a:t/>
            </a:r>
            <a:br>
              <a:rPr lang="en-GB" sz="4000" dirty="0" smtClean="0"/>
            </a:br>
            <a:r>
              <a:rPr lang="en-GB" sz="4000" dirty="0" smtClean="0"/>
              <a:t>12)</a:t>
            </a:r>
            <a:r>
              <a:rPr lang="en-GB" sz="4000" dirty="0"/>
              <a:t>  </a:t>
            </a:r>
            <a:r>
              <a:rPr lang="en-GB" sz="3600" dirty="0"/>
              <a:t>Rinse the hands and arms thoroughly in one </a:t>
            </a:r>
            <a:r>
              <a:rPr lang="en-GB" sz="3600" dirty="0" smtClean="0"/>
              <a:t>direction only</a:t>
            </a:r>
            <a:r>
              <a:rPr lang="en-GB" sz="3600" dirty="0"/>
              <a:t> </a:t>
            </a:r>
            <a:r>
              <a:rPr lang="en-GB" sz="3600" dirty="0" smtClean="0"/>
              <a:t>starting from fingertips </a:t>
            </a:r>
            <a:r>
              <a:rPr lang="en-GB" sz="3600" dirty="0"/>
              <a:t>working down systematically </a:t>
            </a:r>
            <a:r>
              <a:rPr lang="en-GB" sz="3600" dirty="0" smtClean="0"/>
              <a:t>to </a:t>
            </a:r>
            <a:r>
              <a:rPr lang="en-GB" sz="3600" dirty="0"/>
              <a:t>elbows.</a:t>
            </a:r>
            <a:endParaRPr lang="en-US" sz="3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92762"/>
          </a:xfrm>
        </p:spPr>
        <p:txBody>
          <a:bodyPr>
            <a:normAutofit fontScale="90000"/>
          </a:bodyPr>
          <a:lstStyle/>
          <a:p>
            <a:pPr algn="l"/>
            <a:r>
              <a:rPr lang="en-GB" dirty="0" smtClean="0"/>
              <a:t>13)</a:t>
            </a:r>
            <a:r>
              <a:rPr lang="en-GB" dirty="0"/>
              <a:t>  Close the taps using elbows. Keep hands together upright, </a:t>
            </a:r>
            <a:r>
              <a:rPr lang="en-GB" dirty="0" smtClean="0"/>
              <a:t>fingers </a:t>
            </a:r>
            <a:r>
              <a:rPr lang="en-GB" dirty="0"/>
              <a:t>higher than elbows. </a:t>
            </a:r>
            <a:r>
              <a:rPr lang="en-GB" dirty="0">
                <a:solidFill>
                  <a:srgbClr val="FF0000"/>
                </a:solidFill>
              </a:rPr>
              <a:t>A total of five to ten minutes </a:t>
            </a:r>
            <a:r>
              <a:rPr lang="en-GB" dirty="0" smtClean="0"/>
              <a:t>have </a:t>
            </a:r>
            <a:r>
              <a:rPr lang="en-GB" dirty="0"/>
              <a:t>been observed during the procedure</a:t>
            </a:r>
            <a:r>
              <a:rPr lang="en-GB" dirty="0" smtClean="0"/>
              <a:t>.</a:t>
            </a:r>
            <a:br>
              <a:rPr lang="en-GB" dirty="0" smtClean="0"/>
            </a:br>
            <a:r>
              <a:rPr lang="en-GB" dirty="0"/>
              <a:t/>
            </a:r>
            <a:br>
              <a:rPr lang="en-GB" dirty="0"/>
            </a:br>
            <a:r>
              <a:rPr lang="en-GB" dirty="0"/>
              <a:t>  </a:t>
            </a:r>
            <a:r>
              <a:rPr lang="en-GB" dirty="0" smtClean="0"/>
              <a:t>14)</a:t>
            </a:r>
            <a:r>
              <a:rPr lang="en-GB" dirty="0"/>
              <a:t>  The circulating nurse will remove the mackintosh apron.</a:t>
            </a:r>
            <a:r>
              <a:rPr lang="en-US" dirty="0"/>
              <a:t/>
            </a:r>
            <a:br>
              <a:rPr lang="en-US" dirty="0"/>
            </a:b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44962"/>
          </a:xfrm>
        </p:spPr>
        <p:txBody>
          <a:bodyPr>
            <a:normAutofit/>
          </a:bodyPr>
          <a:lstStyle/>
          <a:p>
            <a:r>
              <a:rPr lang="en-GB" sz="4000" b="1" dirty="0" smtClean="0"/>
              <a:t/>
            </a:r>
            <a:br>
              <a:rPr lang="en-GB" sz="4000" b="1" dirty="0" smtClean="0"/>
            </a:br>
            <a:r>
              <a:rPr lang="en-GB" sz="4000" b="1" dirty="0" smtClean="0"/>
              <a:t>There </a:t>
            </a:r>
            <a:r>
              <a:rPr lang="en-GB" sz="4000" b="1" dirty="0"/>
              <a:t>are set procedures for drying, gowning and </a:t>
            </a:r>
            <a:r>
              <a:rPr lang="en-GB" sz="4000" b="1" dirty="0" smtClean="0"/>
              <a:t>gloving</a:t>
            </a:r>
            <a:br>
              <a:rPr lang="en-GB" sz="4000" b="1" dirty="0" smtClean="0"/>
            </a:br>
            <a:r>
              <a:rPr lang="en-US" dirty="0"/>
              <a:t/>
            </a:r>
            <a:br>
              <a:rPr lang="en-US" dirty="0"/>
            </a:br>
            <a:endParaRPr lang="en-US"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a:bodyPr>
          <a:lstStyle/>
          <a:p>
            <a:r>
              <a:rPr lang="en-GB" dirty="0" smtClean="0"/>
              <a:t>Skin preparation depends on the area being operated. </a:t>
            </a:r>
            <a:endParaRPr lang="en-US" dirty="0" smtClean="0"/>
          </a:p>
          <a:p>
            <a:r>
              <a:rPr lang="en-GB" dirty="0" smtClean="0"/>
              <a:t>Preparation of the skin includes vigorous sponging of the skin with a sponge soaked in strong disinfectant held in a sponge </a:t>
            </a:r>
            <a:br>
              <a:rPr lang="en-GB" dirty="0" smtClean="0"/>
            </a:br>
            <a:r>
              <a:rPr lang="en-GB" dirty="0" smtClean="0"/>
              <a:t>holding forceps. </a:t>
            </a:r>
            <a:endParaRPr lang="en-US" dirty="0" smtClean="0"/>
          </a:p>
          <a:p>
            <a:r>
              <a:rPr lang="en-GB" dirty="0" smtClean="0"/>
              <a:t>Disinfectants used include centrimide and hibitane in spirit. After sponging, the area is swabbed once with iodine in spirit or hibitine 5% in 70% alcohol.</a:t>
            </a:r>
            <a:endParaRPr lang="en-US" dirty="0" smtClean="0"/>
          </a:p>
          <a:p>
            <a:pPr>
              <a:buNone/>
            </a:pPr>
            <a:endParaRPr lang="en-US" dirty="0"/>
          </a:p>
        </p:txBody>
      </p:sp>
      <p:sp>
        <p:nvSpPr>
          <p:cNvPr id="2" name="Title 1"/>
          <p:cNvSpPr>
            <a:spLocks noGrp="1"/>
          </p:cNvSpPr>
          <p:nvPr>
            <p:ph type="title"/>
          </p:nvPr>
        </p:nvSpPr>
        <p:spPr>
          <a:xfrm>
            <a:off x="457200" y="533400"/>
            <a:ext cx="8229600" cy="533400"/>
          </a:xfrm>
        </p:spPr>
        <p:txBody>
          <a:bodyPr>
            <a:normAutofit fontScale="90000"/>
          </a:bodyPr>
          <a:lstStyle/>
          <a:p>
            <a:r>
              <a:rPr lang="en-GB" b="1" dirty="0" smtClean="0"/>
              <a:t>Patient’s Skin Preparation</a:t>
            </a:r>
            <a:r>
              <a:rPr lang="en-GB" dirty="0" smtClean="0"/>
              <a:t> </a:t>
            </a:r>
            <a:r>
              <a:rPr lang="en-US" dirty="0" smtClean="0"/>
              <a:t/>
            </a:r>
            <a:br>
              <a:rPr lang="en-US" dirty="0" smtClean="0"/>
            </a:b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a:bodyPr>
          <a:lstStyle/>
          <a:p>
            <a:r>
              <a:rPr lang="en-GB" dirty="0" smtClean="0"/>
              <a:t>The purpose of draping is to maintain an adequate sterile field for the surgical procedure. </a:t>
            </a:r>
            <a:endParaRPr lang="en-US" dirty="0" smtClean="0"/>
          </a:p>
          <a:p>
            <a:r>
              <a:rPr lang="en-GB" dirty="0" smtClean="0"/>
              <a:t>The scrub nurse gives the surgeon the sterile towel to cover the area above the operation site and below and the sides.</a:t>
            </a:r>
            <a:endParaRPr lang="en-US" dirty="0" smtClean="0"/>
          </a:p>
          <a:p>
            <a:r>
              <a:rPr lang="en-GB" dirty="0" smtClean="0"/>
              <a:t>After draping, the scrub nurse brings the operation trolley and instrument trolley next to the table.</a:t>
            </a:r>
            <a:endParaRPr lang="en-US" dirty="0" smtClean="0"/>
          </a:p>
          <a:p>
            <a:pPr>
              <a:buNone/>
            </a:pPr>
            <a:endParaRPr lang="en-US" dirty="0"/>
          </a:p>
        </p:txBody>
      </p:sp>
      <p:sp>
        <p:nvSpPr>
          <p:cNvPr id="2" name="Title 1"/>
          <p:cNvSpPr>
            <a:spLocks noGrp="1"/>
          </p:cNvSpPr>
          <p:nvPr>
            <p:ph type="title"/>
          </p:nvPr>
        </p:nvSpPr>
        <p:spPr>
          <a:xfrm>
            <a:off x="457200" y="457200"/>
            <a:ext cx="8229600" cy="457200"/>
          </a:xfrm>
        </p:spPr>
        <p:txBody>
          <a:bodyPr>
            <a:normAutofit fontScale="90000"/>
          </a:bodyPr>
          <a:lstStyle/>
          <a:p>
            <a:r>
              <a:rPr lang="en-GB" b="1" dirty="0" smtClean="0"/>
              <a:t>Draping of Patient</a:t>
            </a:r>
            <a:r>
              <a:rPr lang="en-GB" dirty="0" smtClean="0"/>
              <a:t> </a:t>
            </a: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a:bodyPr>
          <a:lstStyle/>
          <a:p>
            <a:pPr>
              <a:buNone/>
            </a:pPr>
            <a:r>
              <a:rPr lang="en-GB" i="1" dirty="0"/>
              <a:t> </a:t>
            </a:r>
            <a:r>
              <a:rPr lang="en-GB" dirty="0" smtClean="0"/>
              <a:t>By </a:t>
            </a:r>
            <a:r>
              <a:rPr lang="en-GB" dirty="0"/>
              <a:t>the end of this course you will be able to: </a:t>
            </a:r>
            <a:endParaRPr lang="en-US" dirty="0"/>
          </a:p>
          <a:p>
            <a:pPr lvl="0"/>
            <a:r>
              <a:rPr lang="en-GB" dirty="0">
                <a:solidFill>
                  <a:srgbClr val="FF0000"/>
                </a:solidFill>
              </a:rPr>
              <a:t>Describe the historical background of theatre nursing </a:t>
            </a:r>
            <a:endParaRPr lang="en-US" dirty="0">
              <a:solidFill>
                <a:srgbClr val="FF0000"/>
              </a:solidFill>
            </a:endParaRPr>
          </a:p>
          <a:p>
            <a:pPr lvl="0"/>
            <a:r>
              <a:rPr lang="en-GB" dirty="0"/>
              <a:t>Explain the legal requirements to be met by an </a:t>
            </a:r>
            <a:br>
              <a:rPr lang="en-GB" dirty="0"/>
            </a:br>
            <a:r>
              <a:rPr lang="en-GB" dirty="0"/>
              <a:t>operating theatre </a:t>
            </a:r>
            <a:endParaRPr lang="en-US" dirty="0"/>
          </a:p>
          <a:p>
            <a:pPr lvl="0"/>
            <a:r>
              <a:rPr lang="en-GB" dirty="0">
                <a:solidFill>
                  <a:srgbClr val="FF0000"/>
                </a:solidFill>
              </a:rPr>
              <a:t>Describe the general layout of the operating theatre </a:t>
            </a:r>
            <a:endParaRPr lang="en-US" dirty="0">
              <a:solidFill>
                <a:srgbClr val="FF0000"/>
              </a:solidFill>
            </a:endParaRPr>
          </a:p>
          <a:p>
            <a:pPr lvl="0"/>
            <a:r>
              <a:rPr lang="en-GB" dirty="0"/>
              <a:t>Describe the instruments used in a theatre </a:t>
            </a:r>
            <a:endParaRPr lang="en-US" dirty="0"/>
          </a:p>
          <a:p>
            <a:pPr lvl="0"/>
            <a:r>
              <a:rPr lang="en-GB" dirty="0">
                <a:solidFill>
                  <a:srgbClr val="FF0000"/>
                </a:solidFill>
              </a:rPr>
              <a:t>Describe the methods of ensuring safety and infection prevention in the theatre </a:t>
            </a:r>
            <a:endParaRPr lang="en-US" dirty="0">
              <a:solidFill>
                <a:srgbClr val="FF0000"/>
              </a:solidFill>
            </a:endParaRPr>
          </a:p>
          <a:p>
            <a:pPr lvl="0"/>
            <a:r>
              <a:rPr lang="en-GB" dirty="0"/>
              <a:t>Explain the roles and functions of the theatre nurse in the care of a patient while in theatre</a:t>
            </a:r>
            <a:endParaRPr lang="en-US" dirty="0"/>
          </a:p>
          <a:p>
            <a:pPr>
              <a:buNone/>
            </a:pPr>
            <a:endParaRPr lang="en-US" dirty="0"/>
          </a:p>
        </p:txBody>
      </p:sp>
      <p:sp>
        <p:nvSpPr>
          <p:cNvPr id="2" name="Title 1"/>
          <p:cNvSpPr>
            <a:spLocks noGrp="1"/>
          </p:cNvSpPr>
          <p:nvPr>
            <p:ph type="title"/>
          </p:nvPr>
        </p:nvSpPr>
        <p:spPr>
          <a:xfrm>
            <a:off x="457200" y="0"/>
            <a:ext cx="8229600" cy="914400"/>
          </a:xfrm>
        </p:spPr>
        <p:txBody>
          <a:bodyPr>
            <a:normAutofit fontScale="90000"/>
          </a:bodyPr>
          <a:lstStyle/>
          <a:p>
            <a:r>
              <a:rPr lang="en-GB" b="1" dirty="0" smtClean="0"/>
              <a:t>Course Objectives</a:t>
            </a:r>
            <a:r>
              <a:rPr lang="en-US" dirty="0" smtClean="0"/>
              <a:t/>
            </a:r>
            <a:br>
              <a:rPr lang="en-US" dirty="0" smtClean="0"/>
            </a:b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943600"/>
          </a:xfrm>
        </p:spPr>
        <p:txBody>
          <a:bodyPr>
            <a:normAutofit/>
          </a:bodyPr>
          <a:lstStyle/>
          <a:p>
            <a:pPr>
              <a:buFont typeface="Wingdings" pitchFamily="2" charset="2"/>
              <a:buChar char="Ø"/>
            </a:pPr>
            <a:r>
              <a:rPr lang="en-GB" dirty="0" smtClean="0"/>
              <a:t>Positioning is done by the other team members who have not scrubbed up and worn sterile gowns and gloves. Patients are positioned before the skin preparation and draping described previously.</a:t>
            </a:r>
            <a:endParaRPr lang="en-US" dirty="0" smtClean="0"/>
          </a:p>
          <a:p>
            <a:pPr>
              <a:buFont typeface="Wingdings" pitchFamily="2" charset="2"/>
              <a:buChar char="Ø"/>
            </a:pPr>
            <a:r>
              <a:rPr lang="en-GB" dirty="0" smtClean="0"/>
              <a:t>This involves placing the patient on the operating table to a desirable level for surgery and ensures that any harm to the patient, such as pressure on the nerves, is prevented. After positioning, the theatre gown is removed and skin prepared.</a:t>
            </a:r>
            <a:endParaRPr lang="en-US" dirty="0" smtClean="0"/>
          </a:p>
          <a:p>
            <a:pPr>
              <a:buNone/>
            </a:pPr>
            <a:endParaRPr lang="en-US" dirty="0"/>
          </a:p>
        </p:txBody>
      </p:sp>
      <p:sp>
        <p:nvSpPr>
          <p:cNvPr id="2" name="Title 1"/>
          <p:cNvSpPr>
            <a:spLocks noGrp="1"/>
          </p:cNvSpPr>
          <p:nvPr>
            <p:ph type="title"/>
          </p:nvPr>
        </p:nvSpPr>
        <p:spPr>
          <a:xfrm>
            <a:off x="457200" y="274638"/>
            <a:ext cx="8229600" cy="639762"/>
          </a:xfrm>
        </p:spPr>
        <p:txBody>
          <a:bodyPr>
            <a:normAutofit fontScale="90000"/>
          </a:bodyPr>
          <a:lstStyle/>
          <a:p>
            <a:r>
              <a:rPr lang="en-GB" b="1" dirty="0" smtClean="0"/>
              <a:t>Positioning of Patient</a:t>
            </a:r>
            <a:r>
              <a:rPr lang="en-GB" dirty="0" smtClean="0"/>
              <a:t> </a:t>
            </a:r>
            <a:r>
              <a:rPr lang="en-US" dirty="0" smtClean="0"/>
              <a:t/>
            </a:r>
            <a:br>
              <a:rPr lang="en-US" dirty="0" smtClean="0"/>
            </a:b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buFont typeface="Wingdings" pitchFamily="2" charset="2"/>
              <a:buChar char="q"/>
            </a:pPr>
            <a:r>
              <a:rPr lang="en-US" dirty="0" smtClean="0"/>
              <a:t>Different positions of patient for an operation</a:t>
            </a:r>
          </a:p>
          <a:p>
            <a:pPr>
              <a:buFont typeface="Wingdings" pitchFamily="2" charset="2"/>
              <a:buChar char="q"/>
            </a:pPr>
            <a:r>
              <a:rPr lang="en-US" dirty="0" smtClean="0"/>
              <a:t> </a:t>
            </a:r>
            <a:r>
              <a:rPr lang="en-GB" dirty="0" smtClean="0"/>
              <a:t>Ligatures and Sutures</a:t>
            </a:r>
            <a:endParaRPr lang="en-US" dirty="0" smtClean="0"/>
          </a:p>
          <a:p>
            <a:pPr>
              <a:buFont typeface="Wingdings" pitchFamily="2" charset="2"/>
              <a:buChar char="q"/>
            </a:pPr>
            <a:r>
              <a:rPr lang="en-US" dirty="0" smtClean="0"/>
              <a:t> Surgical needles </a:t>
            </a:r>
            <a:endParaRPr lang="en-US" dirty="0"/>
          </a:p>
        </p:txBody>
      </p:sp>
      <p:sp>
        <p:nvSpPr>
          <p:cNvPr id="4" name="Content Placeholder 3"/>
          <p:cNvSpPr>
            <a:spLocks noGrp="1"/>
          </p:cNvSpPr>
          <p:nvPr>
            <p:ph sz="half" idx="2"/>
          </p:nvPr>
        </p:nvSpPr>
        <p:spPr/>
        <p:txBody>
          <a:bodyPr>
            <a:normAutofit/>
          </a:bodyPr>
          <a:lstStyle/>
          <a:p>
            <a:pPr>
              <a:buFont typeface="Wingdings" pitchFamily="2" charset="2"/>
              <a:buChar char="q"/>
            </a:pPr>
            <a:r>
              <a:rPr lang="en-GB" sz="3200" dirty="0" smtClean="0"/>
              <a:t>The equipment and instruments that are normally used during an operation</a:t>
            </a:r>
            <a:endParaRPr lang="en-US" sz="3200" dirty="0"/>
          </a:p>
        </p:txBody>
      </p:sp>
      <p:sp>
        <p:nvSpPr>
          <p:cNvPr id="2" name="Title 1"/>
          <p:cNvSpPr>
            <a:spLocks noGrp="1"/>
          </p:cNvSpPr>
          <p:nvPr>
            <p:ph type="title"/>
          </p:nvPr>
        </p:nvSpPr>
        <p:spPr/>
        <p:txBody>
          <a:bodyPr/>
          <a:lstStyle/>
          <a:p>
            <a:r>
              <a:rPr lang="en-US" dirty="0" smtClean="0">
                <a:solidFill>
                  <a:srgbClr val="002060"/>
                </a:solidFill>
              </a:rPr>
              <a:t>READ &amp; UNDERSTAND</a:t>
            </a:r>
            <a:endParaRPr lang="en-US" dirty="0">
              <a:solidFill>
                <a:srgbClr val="00206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943600"/>
          </a:xfrm>
        </p:spPr>
        <p:txBody>
          <a:bodyPr>
            <a:normAutofit/>
          </a:bodyPr>
          <a:lstStyle/>
          <a:p>
            <a:pPr>
              <a:buFont typeface="Wingdings" pitchFamily="2" charset="2"/>
              <a:buChar char="ü"/>
            </a:pPr>
            <a:r>
              <a:rPr lang="en-GB" b="1" dirty="0" smtClean="0"/>
              <a:t> </a:t>
            </a:r>
            <a:r>
              <a:rPr lang="en-GB" dirty="0" smtClean="0"/>
              <a:t>Anaesthesia is the loss of pain and sensation to a part or the whole body induced by drugs. There are two types of anaesthesia: local and general. </a:t>
            </a:r>
            <a:endParaRPr lang="en-US" dirty="0" smtClean="0"/>
          </a:p>
          <a:p>
            <a:pPr>
              <a:buNone/>
            </a:pPr>
            <a:r>
              <a:rPr lang="en-GB" b="1" u="sng" dirty="0" smtClean="0">
                <a:hlinkClick r:id="rId2"/>
              </a:rPr>
              <a:t>Local Anaesthesia</a:t>
            </a:r>
            <a:endParaRPr lang="en-US" dirty="0" smtClean="0"/>
          </a:p>
          <a:p>
            <a:r>
              <a:rPr lang="en-GB" dirty="0" smtClean="0"/>
              <a:t>Local anaesthesia induces analgesia in the region where it is administered, for example, lignocaine, procaine hydrochloride, xylocaine and lidocaine. </a:t>
            </a:r>
            <a:endParaRPr lang="en-US" dirty="0" smtClean="0"/>
          </a:p>
          <a:p>
            <a:r>
              <a:rPr lang="en-GB" dirty="0" smtClean="0"/>
              <a:t>The local anaesthesia last for forty five minutes to three hours depending on the type of anaesthesia used.</a:t>
            </a:r>
            <a:endParaRPr lang="en-US" dirty="0"/>
          </a:p>
        </p:txBody>
      </p:sp>
      <p:sp>
        <p:nvSpPr>
          <p:cNvPr id="2" name="Title 1"/>
          <p:cNvSpPr>
            <a:spLocks noGrp="1"/>
          </p:cNvSpPr>
          <p:nvPr>
            <p:ph type="title"/>
          </p:nvPr>
        </p:nvSpPr>
        <p:spPr>
          <a:xfrm>
            <a:off x="457200" y="274638"/>
            <a:ext cx="8229600" cy="715962"/>
          </a:xfrm>
        </p:spPr>
        <p:txBody>
          <a:bodyPr>
            <a:normAutofit fontScale="90000"/>
          </a:bodyPr>
          <a:lstStyle/>
          <a:p>
            <a:r>
              <a:rPr lang="en-GB" b="1" dirty="0" smtClean="0"/>
              <a:t>Anaesthesia </a:t>
            </a:r>
            <a:r>
              <a:rPr lang="en-US" dirty="0" smtClean="0"/>
              <a:t/>
            </a:r>
            <a:br>
              <a:rPr lang="en-US" dirty="0" smtClean="0"/>
            </a:b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normAutofit/>
          </a:bodyPr>
          <a:lstStyle/>
          <a:p>
            <a:pPr marL="514350" indent="-514350">
              <a:buFont typeface="+mj-lt"/>
              <a:buAutoNum type="alphaLcParenR"/>
            </a:pPr>
            <a:r>
              <a:rPr lang="en-GB" b="1" dirty="0" smtClean="0"/>
              <a:t>Infiltration</a:t>
            </a:r>
            <a:r>
              <a:rPr lang="en-GB" dirty="0" smtClean="0"/>
              <a:t/>
            </a:r>
            <a:br>
              <a:rPr lang="en-GB" dirty="0" smtClean="0"/>
            </a:br>
            <a:r>
              <a:rPr lang="en-GB" dirty="0" smtClean="0"/>
              <a:t>The drug is injected on and around (in various points of) the affected area.</a:t>
            </a:r>
            <a:endParaRPr lang="en-US" dirty="0" smtClean="0"/>
          </a:p>
          <a:p>
            <a:pPr marL="514350" indent="-514350">
              <a:buFont typeface="+mj-lt"/>
              <a:buAutoNum type="alphaLcParenR"/>
            </a:pPr>
            <a:endParaRPr lang="en-US" dirty="0" smtClean="0"/>
          </a:p>
          <a:p>
            <a:pPr marL="514350" indent="-514350">
              <a:buFont typeface="+mj-lt"/>
              <a:buAutoNum type="alphaLcParenR"/>
            </a:pPr>
            <a:r>
              <a:rPr lang="en-GB" b="1" dirty="0" smtClean="0"/>
              <a:t>Nerve Block</a:t>
            </a:r>
            <a:endParaRPr lang="en-US" dirty="0" smtClean="0"/>
          </a:p>
          <a:p>
            <a:pPr marL="514350" indent="-514350">
              <a:buNone/>
            </a:pPr>
            <a:r>
              <a:rPr lang="en-GB" dirty="0" smtClean="0"/>
              <a:t>The nerve supplying the affected area is infiltrated by the anaesthetic drugs, inducing loss of sensation on the affected area supplied by that specific nerve.</a:t>
            </a:r>
          </a:p>
          <a:p>
            <a:pPr marL="514350" indent="-514350">
              <a:buFont typeface="+mj-lt"/>
              <a:buAutoNum type="alphaLcParenR"/>
            </a:pPr>
            <a:endParaRPr lang="en-US" dirty="0" smtClean="0"/>
          </a:p>
          <a:p>
            <a:pPr marL="514350" indent="-514350">
              <a:buNone/>
            </a:pPr>
            <a:r>
              <a:rPr lang="en-GB" b="1" dirty="0" smtClean="0"/>
              <a:t>c)  Field Block</a:t>
            </a:r>
            <a:endParaRPr lang="en-US" dirty="0" smtClean="0"/>
          </a:p>
          <a:p>
            <a:pPr marL="514350" indent="-514350">
              <a:buNone/>
            </a:pPr>
            <a:r>
              <a:rPr lang="en-GB" dirty="0" smtClean="0"/>
              <a:t>Similar to nerve block but cover a larger area and may involve more than one nerve.</a:t>
            </a:r>
            <a:endParaRPr lang="en-US" dirty="0" smtClean="0"/>
          </a:p>
          <a:p>
            <a:pPr>
              <a:buNone/>
            </a:pPr>
            <a:endParaRPr lang="en-US" dirty="0"/>
          </a:p>
        </p:txBody>
      </p:sp>
      <p:sp>
        <p:nvSpPr>
          <p:cNvPr id="2" name="Title 1"/>
          <p:cNvSpPr>
            <a:spLocks noGrp="1"/>
          </p:cNvSpPr>
          <p:nvPr>
            <p:ph type="title"/>
          </p:nvPr>
        </p:nvSpPr>
        <p:spPr>
          <a:xfrm>
            <a:off x="457200" y="274638"/>
            <a:ext cx="8229600" cy="563562"/>
          </a:xfrm>
        </p:spPr>
        <p:txBody>
          <a:bodyPr>
            <a:normAutofit fontScale="90000"/>
          </a:bodyPr>
          <a:lstStyle/>
          <a:p>
            <a:r>
              <a:rPr lang="en-GB" b="1" dirty="0" smtClean="0"/>
              <a:t>Local Anaesthesia Methods</a:t>
            </a:r>
            <a:r>
              <a:rPr lang="en-US" dirty="0" smtClean="0"/>
              <a:t/>
            </a:r>
            <a:br>
              <a:rPr lang="en-US" dirty="0" smtClean="0"/>
            </a:b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5562600"/>
          </a:xfrm>
        </p:spPr>
        <p:txBody>
          <a:bodyPr>
            <a:normAutofit fontScale="90000"/>
          </a:bodyPr>
          <a:lstStyle/>
          <a:p>
            <a:pPr algn="l"/>
            <a:r>
              <a:rPr lang="en-GB" sz="4000" b="1" dirty="0" smtClean="0"/>
              <a:t>d)  Refrigeration Analgesia</a:t>
            </a:r>
            <a:r>
              <a:rPr lang="en-US" sz="4000" dirty="0" smtClean="0"/>
              <a:t/>
            </a:r>
            <a:br>
              <a:rPr lang="en-US" sz="4000" dirty="0" smtClean="0"/>
            </a:br>
            <a:r>
              <a:rPr lang="en-GB" sz="4000" dirty="0" smtClean="0"/>
              <a:t>It is administered by use of a vapouriser. Drugs used include: Ethyl chloride or Diethyl ether.</a:t>
            </a:r>
            <a:br>
              <a:rPr lang="en-GB" sz="4000" dirty="0" smtClean="0"/>
            </a:br>
            <a:r>
              <a:rPr lang="en-US" sz="4000" dirty="0" smtClean="0"/>
              <a:t/>
            </a:r>
            <a:br>
              <a:rPr lang="en-US" sz="4000" dirty="0" smtClean="0"/>
            </a:br>
            <a:r>
              <a:rPr lang="en-US" sz="4000" dirty="0" smtClean="0"/>
              <a:t>e)  </a:t>
            </a:r>
            <a:r>
              <a:rPr lang="en-GB" sz="4000" b="1" dirty="0" smtClean="0"/>
              <a:t>Spinal Analgesia</a:t>
            </a:r>
            <a:r>
              <a:rPr lang="en-US" sz="4000" dirty="0" smtClean="0"/>
              <a:t/>
            </a:r>
            <a:br>
              <a:rPr lang="en-US" sz="4000" dirty="0" smtClean="0"/>
            </a:br>
            <a:r>
              <a:rPr lang="en-GB" sz="4000" dirty="0" smtClean="0"/>
              <a:t>Used for operations from the abdomen and below, e.g. caesarean section. A lumbar puncture is done and the local anaesthesia introduced through the spine. The drug paralyses the area below the puncture.</a:t>
            </a:r>
            <a:r>
              <a:rPr lang="en-US" dirty="0" smtClean="0"/>
              <a:t/>
            </a:r>
            <a:br>
              <a:rPr lang="en-US" dirty="0" smtClean="0"/>
            </a:br>
            <a:r>
              <a:rPr lang="en-GB" b="1" dirty="0" smtClean="0"/>
              <a:t> </a:t>
            </a:r>
            <a:r>
              <a:rPr lang="en-US" dirty="0" smtClean="0"/>
              <a:t/>
            </a:r>
            <a:br>
              <a:rPr lang="en-US" dirty="0" smtClean="0"/>
            </a:b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11762"/>
          </a:xfrm>
        </p:spPr>
        <p:txBody>
          <a:bodyPr>
            <a:normAutofit/>
          </a:bodyPr>
          <a:lstStyle/>
          <a:p>
            <a:pPr algn="l"/>
            <a:r>
              <a:rPr lang="en-GB" b="1" dirty="0" smtClean="0"/>
              <a:t>f)  Epidural Anaesthesia</a:t>
            </a:r>
            <a:r>
              <a:rPr lang="en-US" dirty="0" smtClean="0"/>
              <a:t/>
            </a:r>
            <a:br>
              <a:rPr lang="en-US" dirty="0" smtClean="0"/>
            </a:br>
            <a:r>
              <a:rPr lang="en-GB" dirty="0" smtClean="0"/>
              <a:t>The drug is injected in the dura mater space of the spinal cord. Used for operations of the abdomen and below.</a:t>
            </a:r>
            <a:r>
              <a:rPr lang="en-US" dirty="0" smtClean="0"/>
              <a:t/>
            </a:r>
            <a:br>
              <a:rPr lang="en-US" dirty="0" smtClean="0"/>
            </a:b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pPr>
              <a:buFont typeface="Courier New" pitchFamily="49" charset="0"/>
              <a:buChar char="o"/>
            </a:pPr>
            <a:r>
              <a:rPr lang="en-GB" sz="3600" dirty="0" smtClean="0"/>
              <a:t>General anaesthesia causes the patient to lose consciousness, for example, thiopentone, ketalar and halothane. </a:t>
            </a:r>
            <a:endParaRPr lang="en-US" sz="3600" dirty="0" smtClean="0"/>
          </a:p>
          <a:p>
            <a:pPr>
              <a:buFont typeface="Courier New" pitchFamily="49" charset="0"/>
              <a:buChar char="o"/>
            </a:pPr>
            <a:r>
              <a:rPr lang="en-GB" sz="3600" dirty="0" smtClean="0"/>
              <a:t>Anaesthesia can be categorised into: pre-medication, preoperative and postoperative procedures.</a:t>
            </a:r>
            <a:endParaRPr lang="en-US" sz="3600" dirty="0" smtClean="0"/>
          </a:p>
          <a:p>
            <a:pPr>
              <a:buNone/>
            </a:pPr>
            <a:endParaRPr lang="en-US" dirty="0"/>
          </a:p>
        </p:txBody>
      </p:sp>
      <p:sp>
        <p:nvSpPr>
          <p:cNvPr id="2" name="Title 1"/>
          <p:cNvSpPr>
            <a:spLocks noGrp="1"/>
          </p:cNvSpPr>
          <p:nvPr>
            <p:ph type="title"/>
          </p:nvPr>
        </p:nvSpPr>
        <p:spPr/>
        <p:txBody>
          <a:bodyPr>
            <a:normAutofit fontScale="90000"/>
          </a:bodyPr>
          <a:lstStyle/>
          <a:p>
            <a:r>
              <a:rPr lang="en-GB" b="1" u="sng" dirty="0" smtClean="0">
                <a:hlinkClick r:id="rId2"/>
              </a:rPr>
              <a:t>General Anaesthesia</a:t>
            </a:r>
            <a:r>
              <a:rPr lang="en-US" dirty="0" smtClean="0"/>
              <a:t/>
            </a:r>
            <a:br>
              <a:rPr lang="en-US" dirty="0" smtClean="0"/>
            </a:b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lstStyle/>
          <a:p>
            <a:pPr lvl="0">
              <a:buNone/>
            </a:pPr>
            <a:r>
              <a:rPr lang="en-GB" b="1" dirty="0" smtClean="0"/>
              <a:t>Atropine</a:t>
            </a:r>
            <a:r>
              <a:rPr lang="en-GB" dirty="0" smtClean="0"/>
              <a:t> 0.6mg intramuscular (for adults) administered one hour before the operation to reduce Respiratory secretion (RS) and to prevent bradycardia; Children should be given 0.3mg. </a:t>
            </a:r>
            <a:endParaRPr lang="en-US" dirty="0" smtClean="0"/>
          </a:p>
          <a:p>
            <a:pPr lvl="0">
              <a:buNone/>
            </a:pPr>
            <a:r>
              <a:rPr lang="en-GB" b="1" dirty="0" smtClean="0"/>
              <a:t>Pethidine</a:t>
            </a:r>
            <a:r>
              <a:rPr lang="en-GB" dirty="0" smtClean="0"/>
              <a:t> 50 - 100mg intramuscular for adults, which has an analgesic effect on the patient; and 25 - 50mg for children depending on age and weight. </a:t>
            </a:r>
          </a:p>
          <a:p>
            <a:pPr>
              <a:buNone/>
            </a:pPr>
            <a:r>
              <a:rPr lang="en-GB" b="1" dirty="0" smtClean="0"/>
              <a:t>Valium/Diazepam</a:t>
            </a:r>
            <a:r>
              <a:rPr lang="en-GB" dirty="0" smtClean="0"/>
              <a:t> can be given one night before to a very nervous patient. </a:t>
            </a:r>
            <a:endParaRPr lang="en-US" dirty="0" smtClean="0"/>
          </a:p>
          <a:p>
            <a:pPr lvl="0">
              <a:buNone/>
            </a:pPr>
            <a:endParaRPr lang="en-US" dirty="0" smtClean="0"/>
          </a:p>
          <a:p>
            <a:pPr>
              <a:buNone/>
            </a:pPr>
            <a:endParaRPr lang="en-US" dirty="0" smtClean="0"/>
          </a:p>
        </p:txBody>
      </p:sp>
      <p:sp>
        <p:nvSpPr>
          <p:cNvPr id="2" name="Title 1"/>
          <p:cNvSpPr>
            <a:spLocks noGrp="1"/>
          </p:cNvSpPr>
          <p:nvPr>
            <p:ph type="title"/>
          </p:nvPr>
        </p:nvSpPr>
        <p:spPr>
          <a:xfrm>
            <a:off x="457200" y="274638"/>
            <a:ext cx="8229600" cy="715962"/>
          </a:xfrm>
        </p:spPr>
        <p:txBody>
          <a:bodyPr>
            <a:normAutofit fontScale="90000"/>
          </a:bodyPr>
          <a:lstStyle/>
          <a:p>
            <a:r>
              <a:rPr lang="en-GB" b="1" dirty="0" smtClean="0"/>
              <a:t>Pre-medication</a:t>
            </a:r>
            <a:r>
              <a:rPr lang="en-GB" dirty="0" smtClean="0"/>
              <a:t> </a:t>
            </a:r>
            <a:r>
              <a:rPr lang="en-US" dirty="0" smtClean="0"/>
              <a:t/>
            </a:r>
            <a:br>
              <a:rPr lang="en-US" dirty="0" smtClean="0"/>
            </a:b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9962"/>
          </a:xfrm>
        </p:spPr>
        <p:txBody>
          <a:bodyPr/>
          <a:lstStyle/>
          <a:p>
            <a:pPr lvl="0" algn="l"/>
            <a:r>
              <a:rPr lang="en-GB" sz="4000" b="1" dirty="0" smtClean="0"/>
              <a:t>Hyoscine</a:t>
            </a:r>
            <a:r>
              <a:rPr lang="en-GB" sz="4000" dirty="0" smtClean="0"/>
              <a:t> 0.4mg for adults, which can also be given for pre-medication although it has the potential side effect of amnesia. </a:t>
            </a:r>
            <a:br>
              <a:rPr lang="en-GB" sz="4000" dirty="0" smtClean="0"/>
            </a:br>
            <a:r>
              <a:rPr lang="en-US" sz="4000" dirty="0" smtClean="0"/>
              <a:t/>
            </a:r>
            <a:br>
              <a:rPr lang="en-US" sz="4000" dirty="0" smtClean="0"/>
            </a:br>
            <a:r>
              <a:rPr lang="en-GB" sz="4000" b="1" dirty="0" smtClean="0"/>
              <a:t>Morphine</a:t>
            </a:r>
            <a:r>
              <a:rPr lang="en-GB" sz="4000" dirty="0" smtClean="0"/>
              <a:t> 10 - 15mg intramuscular can also be used. </a:t>
            </a:r>
            <a:r>
              <a:rPr lang="en-US" dirty="0" smtClean="0"/>
              <a:t/>
            </a:r>
            <a:br>
              <a:rPr lang="en-US" dirty="0" smtClean="0"/>
            </a:b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lstStyle/>
          <a:p>
            <a:pPr lvl="0" algn="l"/>
            <a:r>
              <a:rPr lang="en-GB" b="1" dirty="0" smtClean="0"/>
              <a:t>Oral pre-medication </a:t>
            </a:r>
            <a:r>
              <a:rPr lang="en-GB" dirty="0" smtClean="0"/>
              <a:t>is the best for children and should be administered two hours before operation. </a:t>
            </a:r>
            <a:br>
              <a:rPr lang="en-GB" dirty="0" smtClean="0"/>
            </a:br>
            <a:r>
              <a:rPr lang="en-US" dirty="0" smtClean="0"/>
              <a:t/>
            </a:r>
            <a:br>
              <a:rPr lang="en-US" dirty="0" smtClean="0"/>
            </a:br>
            <a:r>
              <a:rPr lang="en-GB" dirty="0" smtClean="0"/>
              <a:t>Remember to make the patient observe </a:t>
            </a:r>
            <a:r>
              <a:rPr lang="en-GB" b="1" dirty="0" smtClean="0"/>
              <a:t>nil by mouth for six hours </a:t>
            </a:r>
            <a:r>
              <a:rPr lang="en-GB" dirty="0" smtClean="0"/>
              <a:t>prior to operation.</a:t>
            </a:r>
            <a:r>
              <a:rPr lang="en-US" dirty="0" smtClean="0"/>
              <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lstStyle/>
          <a:p>
            <a:pPr>
              <a:buNone/>
            </a:pPr>
            <a:r>
              <a:rPr lang="en-GB" b="1" dirty="0" smtClean="0"/>
              <a:t>Introduction</a:t>
            </a:r>
            <a:endParaRPr lang="en-US" dirty="0"/>
          </a:p>
          <a:p>
            <a:pPr algn="just">
              <a:buNone/>
            </a:pPr>
            <a:r>
              <a:rPr lang="en-GB" dirty="0"/>
              <a:t>In this section you will briefly look at </a:t>
            </a:r>
            <a:r>
              <a:rPr lang="en-GB" dirty="0" smtClean="0"/>
              <a:t>the development </a:t>
            </a:r>
            <a:r>
              <a:rPr lang="en-GB" dirty="0"/>
              <a:t>of operating theatre nursing, the legal aspects of operating theatre nursing and the physical layout of the theatre.</a:t>
            </a:r>
            <a:endParaRPr lang="en-US" dirty="0"/>
          </a:p>
          <a:p>
            <a:pPr>
              <a:buNone/>
            </a:pPr>
            <a:endParaRPr lang="en-US" dirty="0"/>
          </a:p>
        </p:txBody>
      </p:sp>
      <p:sp>
        <p:nvSpPr>
          <p:cNvPr id="2" name="Title 1"/>
          <p:cNvSpPr>
            <a:spLocks noGrp="1"/>
          </p:cNvSpPr>
          <p:nvPr>
            <p:ph type="title"/>
          </p:nvPr>
        </p:nvSpPr>
        <p:spPr>
          <a:xfrm>
            <a:off x="457200" y="0"/>
            <a:ext cx="8229600" cy="1524000"/>
          </a:xfrm>
        </p:spPr>
        <p:txBody>
          <a:bodyPr>
            <a:normAutofit fontScale="90000"/>
          </a:bodyPr>
          <a:lstStyle/>
          <a:p>
            <a:pPr algn="l"/>
            <a:r>
              <a:rPr lang="en-GB" b="1" dirty="0" smtClean="0"/>
              <a:t/>
            </a:r>
            <a:br>
              <a:rPr lang="en-GB" b="1" dirty="0" smtClean="0"/>
            </a:br>
            <a:r>
              <a:rPr lang="en-GB" b="1" dirty="0" smtClean="0">
                <a:solidFill>
                  <a:srgbClr val="0033CC"/>
                </a:solidFill>
              </a:rPr>
              <a:t>SECTION </a:t>
            </a:r>
            <a:r>
              <a:rPr lang="en-GB" b="1" dirty="0">
                <a:solidFill>
                  <a:srgbClr val="0033CC"/>
                </a:solidFill>
              </a:rPr>
              <a:t>1: INTRODUCTION TO THE OPERATING THEATRE</a:t>
            </a:r>
            <a:r>
              <a:rPr lang="en-US" dirty="0"/>
              <a:t/>
            </a:r>
            <a:br>
              <a:rPr lang="en-US" dirty="0"/>
            </a:b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a:buNone/>
            </a:pPr>
            <a:r>
              <a:rPr lang="en-GB" dirty="0" smtClean="0"/>
              <a:t>There are several types of anaesthetic agents.</a:t>
            </a:r>
            <a:endParaRPr lang="en-US" dirty="0" smtClean="0"/>
          </a:p>
          <a:p>
            <a:pPr marL="514350" indent="-514350">
              <a:buFont typeface="+mj-lt"/>
              <a:buAutoNum type="arabicPeriod"/>
            </a:pPr>
            <a:r>
              <a:rPr lang="en-GB" b="1" u="sng" dirty="0" smtClean="0">
                <a:hlinkClick r:id="rId2"/>
              </a:rPr>
              <a:t>Volatile Agents (Inhalations)</a:t>
            </a:r>
            <a:endParaRPr lang="en-US" dirty="0" smtClean="0"/>
          </a:p>
          <a:p>
            <a:pPr>
              <a:buNone/>
            </a:pPr>
            <a:r>
              <a:rPr lang="en-GB" dirty="0" smtClean="0"/>
              <a:t>	E.g.	Ether, Halothane, NO</a:t>
            </a:r>
            <a:r>
              <a:rPr lang="en-GB" sz="2000" dirty="0" smtClean="0"/>
              <a:t>2 + </a:t>
            </a:r>
            <a:r>
              <a:rPr lang="en-GB" dirty="0" smtClean="0"/>
              <a:t>O</a:t>
            </a:r>
            <a:r>
              <a:rPr lang="en-GB" sz="2000" dirty="0" smtClean="0"/>
              <a:t>2</a:t>
            </a:r>
          </a:p>
          <a:p>
            <a:pPr>
              <a:buNone/>
            </a:pPr>
            <a:endParaRPr lang="en-GB" dirty="0" smtClean="0"/>
          </a:p>
          <a:p>
            <a:pPr>
              <a:buNone/>
            </a:pPr>
            <a:r>
              <a:rPr lang="en-GB" dirty="0" smtClean="0"/>
              <a:t>A mixture of O2 and NO2 and one of the volatile anaesthetic agents, is the best way of maintaining anaesthesia.</a:t>
            </a:r>
            <a:endParaRPr lang="en-US" dirty="0"/>
          </a:p>
        </p:txBody>
      </p:sp>
      <p:sp>
        <p:nvSpPr>
          <p:cNvPr id="2" name="Title 1"/>
          <p:cNvSpPr>
            <a:spLocks noGrp="1"/>
          </p:cNvSpPr>
          <p:nvPr>
            <p:ph type="title"/>
          </p:nvPr>
        </p:nvSpPr>
        <p:spPr>
          <a:xfrm>
            <a:off x="457200" y="274638"/>
            <a:ext cx="8229600" cy="1020762"/>
          </a:xfrm>
        </p:spPr>
        <p:txBody>
          <a:bodyPr>
            <a:normAutofit fontScale="90000"/>
          </a:bodyPr>
          <a:lstStyle/>
          <a:p>
            <a:r>
              <a:rPr lang="en-GB" b="1" dirty="0" smtClean="0"/>
              <a:t>Pre-operative Anaesthesia (Induction Agents)</a:t>
            </a:r>
            <a:r>
              <a:rPr lang="en-GB" dirty="0" smtClean="0"/>
              <a:t> </a:t>
            </a:r>
            <a:r>
              <a:rPr lang="en-US" dirty="0" smtClean="0"/>
              <a:t/>
            </a:r>
            <a:br>
              <a:rPr lang="en-US" dirty="0" smtClean="0"/>
            </a:b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lstStyle/>
          <a:p>
            <a:r>
              <a:rPr lang="en-GB" dirty="0" smtClean="0"/>
              <a:t>Intravenous agents include barbiturates, for example, thiopentone, which causes sleep very quickly, Methohexitone, Ketamine</a:t>
            </a:r>
          </a:p>
          <a:p>
            <a:pPr>
              <a:buNone/>
            </a:pPr>
            <a:endParaRPr lang="en-GB" dirty="0" smtClean="0"/>
          </a:p>
          <a:p>
            <a:r>
              <a:rPr lang="en-GB" dirty="0" smtClean="0"/>
              <a:t>Ketamine can be given IV or IM. It has an analgesic effect and can be used alone in minor surgeries. Side effects include </a:t>
            </a:r>
            <a:r>
              <a:rPr lang="en-GB" b="1" dirty="0" smtClean="0"/>
              <a:t>bad dreams </a:t>
            </a:r>
            <a:r>
              <a:rPr lang="en-GB" dirty="0" smtClean="0"/>
              <a:t>and </a:t>
            </a:r>
            <a:r>
              <a:rPr lang="en-GB" b="1" dirty="0" smtClean="0"/>
              <a:t>elevated blood pressure</a:t>
            </a:r>
            <a:r>
              <a:rPr lang="en-GB" dirty="0" smtClean="0"/>
              <a:t>. Ketamine is also used with valium. It is contraindicated in hypertension.</a:t>
            </a:r>
            <a:endParaRPr lang="en-US" dirty="0" smtClean="0"/>
          </a:p>
          <a:p>
            <a:endParaRPr lang="en-US" dirty="0"/>
          </a:p>
        </p:txBody>
      </p:sp>
      <p:sp>
        <p:nvSpPr>
          <p:cNvPr id="2" name="Title 1"/>
          <p:cNvSpPr>
            <a:spLocks noGrp="1"/>
          </p:cNvSpPr>
          <p:nvPr>
            <p:ph type="title"/>
          </p:nvPr>
        </p:nvSpPr>
        <p:spPr>
          <a:xfrm>
            <a:off x="457200" y="274638"/>
            <a:ext cx="8229600" cy="715962"/>
          </a:xfrm>
        </p:spPr>
        <p:txBody>
          <a:bodyPr>
            <a:normAutofit fontScale="90000"/>
          </a:bodyPr>
          <a:lstStyle/>
          <a:p>
            <a:r>
              <a:rPr lang="en-GB" b="1" u="sng" dirty="0" smtClean="0">
                <a:hlinkClick r:id="rId2"/>
              </a:rPr>
              <a:t>Intravenous Agents</a:t>
            </a:r>
            <a:r>
              <a:rPr lang="en-US" dirty="0" smtClean="0"/>
              <a:t/>
            </a:r>
            <a:br>
              <a:rPr lang="en-US" dirty="0" smtClean="0"/>
            </a:b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943600"/>
          </a:xfrm>
        </p:spPr>
        <p:txBody>
          <a:bodyPr>
            <a:normAutofit fontScale="92500"/>
          </a:bodyPr>
          <a:lstStyle/>
          <a:p>
            <a:r>
              <a:rPr lang="en-GB" sz="3600" dirty="0" smtClean="0"/>
              <a:t>Muscle relaxants can be divided into two categories. </a:t>
            </a:r>
            <a:r>
              <a:rPr lang="en-GB" sz="3600" b="1" dirty="0" smtClean="0"/>
              <a:t>Short acting </a:t>
            </a:r>
            <a:r>
              <a:rPr lang="en-GB" sz="3600" dirty="0" smtClean="0"/>
              <a:t>(</a:t>
            </a:r>
            <a:r>
              <a:rPr lang="en-GB" sz="3600" b="1" dirty="0" smtClean="0"/>
              <a:t>depolarising</a:t>
            </a:r>
            <a:r>
              <a:rPr lang="en-GB" sz="3600" dirty="0" smtClean="0"/>
              <a:t>) relaxants include suxamethonium (scoline), which is mainly used for intubation.</a:t>
            </a:r>
          </a:p>
          <a:p>
            <a:pPr>
              <a:buNone/>
            </a:pPr>
            <a:endParaRPr lang="en-GB" sz="3600" dirty="0" smtClean="0"/>
          </a:p>
          <a:p>
            <a:r>
              <a:rPr lang="en-GB" sz="3600" dirty="0" smtClean="0"/>
              <a:t> </a:t>
            </a:r>
            <a:r>
              <a:rPr lang="en-GB" sz="3600" b="1" dirty="0" smtClean="0"/>
              <a:t>Long acting </a:t>
            </a:r>
            <a:r>
              <a:rPr lang="en-GB" sz="3600" dirty="0" smtClean="0"/>
              <a:t>(</a:t>
            </a:r>
            <a:r>
              <a:rPr lang="en-GB" sz="3600" b="1" dirty="0" smtClean="0"/>
              <a:t>non-depolarising</a:t>
            </a:r>
            <a:r>
              <a:rPr lang="en-GB" sz="3600" dirty="0" smtClean="0"/>
              <a:t>) relaxants include curare, flaxedil and pancuronium. The action of these agents has to be reversed to revive the patient by </a:t>
            </a:r>
            <a:r>
              <a:rPr lang="en-GB" sz="3600" b="1" dirty="0" smtClean="0"/>
              <a:t>neostigmine atropine</a:t>
            </a:r>
            <a:r>
              <a:rPr lang="en-GB" sz="3600" dirty="0" smtClean="0"/>
              <a:t>.</a:t>
            </a:r>
            <a:endParaRPr lang="en-US" sz="3600" dirty="0" smtClean="0"/>
          </a:p>
          <a:p>
            <a:endParaRPr lang="en-US" dirty="0"/>
          </a:p>
        </p:txBody>
      </p:sp>
      <p:sp>
        <p:nvSpPr>
          <p:cNvPr id="2" name="Title 1"/>
          <p:cNvSpPr>
            <a:spLocks noGrp="1"/>
          </p:cNvSpPr>
          <p:nvPr>
            <p:ph type="title"/>
          </p:nvPr>
        </p:nvSpPr>
        <p:spPr>
          <a:xfrm>
            <a:off x="457200" y="274638"/>
            <a:ext cx="8229600" cy="563562"/>
          </a:xfrm>
        </p:spPr>
        <p:txBody>
          <a:bodyPr>
            <a:normAutofit fontScale="90000"/>
          </a:bodyPr>
          <a:lstStyle/>
          <a:p>
            <a:r>
              <a:rPr lang="en-GB" b="1" u="sng" dirty="0" smtClean="0">
                <a:hlinkClick r:id="rId2"/>
              </a:rPr>
              <a:t>Muscle Relaxants</a:t>
            </a:r>
            <a:r>
              <a:rPr lang="en-US" dirty="0" smtClean="0"/>
              <a:t/>
            </a:r>
            <a:br>
              <a:rPr lang="en-US" dirty="0" smtClean="0"/>
            </a:b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GB" sz="3600" dirty="0" smtClean="0"/>
              <a:t>Analgesics are used to </a:t>
            </a:r>
            <a:r>
              <a:rPr lang="en-GB" sz="3600" b="1" dirty="0" smtClean="0"/>
              <a:t>relieve pain </a:t>
            </a:r>
            <a:r>
              <a:rPr lang="en-GB" sz="3600" dirty="0" smtClean="0"/>
              <a:t>and include pethidine, morphine and fentanyl. The postoperative patient is given a drug for pain relief, for example, pethidine or valium, and an anti-emetic for instance, plasil (metoclopropamide), stemetil or phenergan.</a:t>
            </a:r>
            <a:endParaRPr lang="en-US" sz="3600" dirty="0" smtClean="0"/>
          </a:p>
          <a:p>
            <a:pPr>
              <a:buNone/>
            </a:pPr>
            <a:endParaRPr lang="en-US" dirty="0"/>
          </a:p>
        </p:txBody>
      </p:sp>
      <p:sp>
        <p:nvSpPr>
          <p:cNvPr id="2" name="Title 1"/>
          <p:cNvSpPr>
            <a:spLocks noGrp="1"/>
          </p:cNvSpPr>
          <p:nvPr>
            <p:ph type="title"/>
          </p:nvPr>
        </p:nvSpPr>
        <p:spPr>
          <a:xfrm>
            <a:off x="457200" y="274638"/>
            <a:ext cx="8229600" cy="715962"/>
          </a:xfrm>
        </p:spPr>
        <p:txBody>
          <a:bodyPr>
            <a:normAutofit fontScale="90000"/>
          </a:bodyPr>
          <a:lstStyle/>
          <a:p>
            <a:r>
              <a:rPr lang="en-GB" b="1" u="sng" dirty="0" smtClean="0">
                <a:hlinkClick r:id="rId2"/>
              </a:rPr>
              <a:t>Analgesics</a:t>
            </a:r>
            <a:r>
              <a:rPr lang="en-US" dirty="0" smtClean="0"/>
              <a:t/>
            </a:r>
            <a:br>
              <a:rPr lang="en-US" dirty="0" smtClean="0"/>
            </a:b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334000"/>
          </a:xfrm>
        </p:spPr>
        <p:txBody>
          <a:bodyPr>
            <a:normAutofit lnSpcReduction="10000"/>
          </a:bodyPr>
          <a:lstStyle/>
          <a:p>
            <a:r>
              <a:rPr lang="en-GB" b="1" u="sng" dirty="0" smtClean="0">
                <a:solidFill>
                  <a:srgbClr val="0070C0"/>
                </a:solidFill>
              </a:rPr>
              <a:t>Objectives</a:t>
            </a:r>
            <a:endParaRPr lang="en-US" u="sng" dirty="0" smtClean="0">
              <a:solidFill>
                <a:srgbClr val="0070C0"/>
              </a:solidFill>
            </a:endParaRPr>
          </a:p>
          <a:p>
            <a:r>
              <a:rPr lang="en-GB" dirty="0" smtClean="0"/>
              <a:t>By the end of this section you will be able to: </a:t>
            </a:r>
            <a:endParaRPr lang="en-US" dirty="0" smtClean="0"/>
          </a:p>
          <a:p>
            <a:pPr lvl="0"/>
            <a:r>
              <a:rPr lang="en-GB" dirty="0" smtClean="0"/>
              <a:t>Describe the general preoperative care for a patient </a:t>
            </a:r>
            <a:endParaRPr lang="en-US" dirty="0" smtClean="0"/>
          </a:p>
          <a:p>
            <a:pPr lvl="0"/>
            <a:r>
              <a:rPr lang="en-GB" dirty="0" smtClean="0"/>
              <a:t>State your role as an anaesthetic nurse in the reception area, anaesthetic room, and operating room and during the postoperative period </a:t>
            </a:r>
            <a:endParaRPr lang="en-US" dirty="0" smtClean="0"/>
          </a:p>
          <a:p>
            <a:pPr lvl="0"/>
            <a:r>
              <a:rPr lang="en-GB" dirty="0" smtClean="0"/>
              <a:t>Describe your role as scrub up nurse </a:t>
            </a:r>
            <a:endParaRPr lang="en-US" dirty="0" smtClean="0"/>
          </a:p>
          <a:p>
            <a:pPr lvl="0"/>
            <a:r>
              <a:rPr lang="en-GB" dirty="0" smtClean="0"/>
              <a:t>State at least seven roles of a runner nurse </a:t>
            </a:r>
            <a:endParaRPr lang="en-US" dirty="0" smtClean="0"/>
          </a:p>
          <a:p>
            <a:pPr lvl="0"/>
            <a:r>
              <a:rPr lang="en-GB" dirty="0" smtClean="0"/>
              <a:t>Describe your role as a recovery room nurse </a:t>
            </a:r>
          </a:p>
          <a:p>
            <a:r>
              <a:rPr lang="en-GB" dirty="0" smtClean="0"/>
              <a:t>Describe the general principles in the post -operative care of a patient</a:t>
            </a:r>
            <a:endParaRPr lang="en-US" dirty="0" smtClean="0"/>
          </a:p>
          <a:p>
            <a:pPr lvl="0"/>
            <a:endParaRPr lang="en-US" dirty="0" smtClean="0"/>
          </a:p>
          <a:p>
            <a:pPr>
              <a:buNone/>
            </a:pPr>
            <a:endParaRPr lang="en-US" dirty="0"/>
          </a:p>
        </p:txBody>
      </p:sp>
      <p:sp>
        <p:nvSpPr>
          <p:cNvPr id="2" name="Title 1"/>
          <p:cNvSpPr>
            <a:spLocks noGrp="1"/>
          </p:cNvSpPr>
          <p:nvPr>
            <p:ph type="title"/>
          </p:nvPr>
        </p:nvSpPr>
        <p:spPr>
          <a:xfrm>
            <a:off x="457200" y="457200"/>
            <a:ext cx="8229600" cy="1143000"/>
          </a:xfrm>
        </p:spPr>
        <p:txBody>
          <a:bodyPr>
            <a:normAutofit fontScale="90000"/>
          </a:bodyPr>
          <a:lstStyle/>
          <a:p>
            <a:pPr algn="l"/>
            <a:r>
              <a:rPr lang="en-GB" sz="4000" b="1" dirty="0" smtClean="0"/>
              <a:t>SECTION 3: CARE OF PATIENTS BEFORE, DURING AND AFTER OPERATION IN THE THEATRE</a:t>
            </a:r>
            <a:r>
              <a:rPr lang="en-US" dirty="0" smtClean="0"/>
              <a:t/>
            </a:r>
            <a:br>
              <a:rPr lang="en-US" dirty="0" smtClean="0"/>
            </a:b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943600"/>
          </a:xfrm>
        </p:spPr>
        <p:txBody>
          <a:bodyPr>
            <a:normAutofit/>
          </a:bodyPr>
          <a:lstStyle/>
          <a:p>
            <a:pPr marL="514350" indent="-514350">
              <a:buFont typeface="+mj-lt"/>
              <a:buAutoNum type="arabicPeriod"/>
            </a:pPr>
            <a:r>
              <a:rPr lang="en-GB" dirty="0" smtClean="0"/>
              <a:t>The patient comes from the ward to the receiving area. They are then moved to the anaesthetic room, operating room, recovery ward, back transfer, and finally back to the ward. </a:t>
            </a:r>
            <a:endParaRPr lang="en-US" dirty="0" smtClean="0"/>
          </a:p>
          <a:p>
            <a:pPr marL="514350" indent="-514350">
              <a:buFont typeface="+mj-lt"/>
              <a:buAutoNum type="arabicPeriod"/>
            </a:pPr>
            <a:r>
              <a:rPr lang="en-GB" dirty="0" smtClean="0"/>
              <a:t>The receiving area is where the ward nurse identifies the patient to the theatre nurse, discusses and hands over the patient’s notes, and formally hands over the patient. You should note that at this point the patient is usually apprehensive and hence needs to be reassured again.</a:t>
            </a:r>
            <a:endParaRPr lang="en-US" dirty="0"/>
          </a:p>
        </p:txBody>
      </p:sp>
      <p:sp>
        <p:nvSpPr>
          <p:cNvPr id="2" name="Title 1"/>
          <p:cNvSpPr>
            <a:spLocks noGrp="1"/>
          </p:cNvSpPr>
          <p:nvPr>
            <p:ph type="title"/>
          </p:nvPr>
        </p:nvSpPr>
        <p:spPr>
          <a:xfrm>
            <a:off x="457200" y="274638"/>
            <a:ext cx="8229600" cy="639762"/>
          </a:xfrm>
        </p:spPr>
        <p:txBody>
          <a:bodyPr>
            <a:normAutofit fontScale="90000"/>
          </a:bodyPr>
          <a:lstStyle/>
          <a:p>
            <a:r>
              <a:rPr lang="en-GB" b="1" dirty="0" smtClean="0"/>
              <a:t>Preoperative Care </a:t>
            </a:r>
            <a:r>
              <a:rPr lang="en-US" dirty="0" smtClean="0"/>
              <a:t/>
            </a:r>
            <a:br>
              <a:rPr lang="en-US" dirty="0" smtClean="0"/>
            </a:b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rmAutofit fontScale="90000"/>
          </a:bodyPr>
          <a:lstStyle/>
          <a:p>
            <a:pPr marL="742950" indent="-742950" algn="l"/>
            <a:r>
              <a:rPr lang="en-GB" dirty="0" smtClean="0"/>
              <a:t>3. You should check the patient’s identification bands, name on the notes, and in patient number (IP No.). All these should correspond.</a:t>
            </a:r>
            <a:br>
              <a:rPr lang="en-GB" dirty="0" smtClean="0"/>
            </a:br>
            <a:r>
              <a:rPr lang="en-GB" dirty="0" smtClean="0"/>
              <a:t/>
            </a:r>
            <a:br>
              <a:rPr lang="en-GB" dirty="0" smtClean="0"/>
            </a:br>
            <a:r>
              <a:rPr lang="en-GB" dirty="0" smtClean="0"/>
              <a:t>Check whether the consent form is the correct one and is correctly signed, and that the consent obtained is relevant to the operation about to take place.</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fontScale="90000"/>
          </a:bodyPr>
          <a:lstStyle/>
          <a:p>
            <a:pPr algn="l"/>
            <a:r>
              <a:rPr lang="en-GB" dirty="0" smtClean="0"/>
              <a:t>Check what pre-medication was given and indicated by ticking and signing, noting the time it was given on the preoperative checklist. The patient should then be transferred from the ward trolley to the theatre trolley. </a:t>
            </a:r>
            <a:br>
              <a:rPr lang="en-GB" dirty="0" smtClean="0"/>
            </a:br>
            <a:r>
              <a:rPr lang="en-GB" dirty="0" smtClean="0"/>
              <a:t/>
            </a:r>
            <a:br>
              <a:rPr lang="en-GB" dirty="0" smtClean="0"/>
            </a:br>
            <a:r>
              <a:rPr lang="en-GB" dirty="0" smtClean="0"/>
              <a:t>Make a physical check that the patient has been prepared and tick the patient traffic in theatre list.</a:t>
            </a:r>
            <a:r>
              <a:rPr lang="en-US" dirty="0" smtClean="0"/>
              <a:t/>
            </a:r>
            <a:br>
              <a:rPr lang="en-US" dirty="0" smtClean="0"/>
            </a:b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fontScale="90000"/>
          </a:bodyPr>
          <a:lstStyle/>
          <a:p>
            <a:pPr algn="l"/>
            <a:r>
              <a:rPr lang="en-GB" dirty="0" smtClean="0"/>
              <a:t>Check for x-rays if indicated. It is the responsibility of the ward nurse to check for blood from the blood bank and to bring it to theatre. </a:t>
            </a:r>
            <a:br>
              <a:rPr lang="en-GB" dirty="0" smtClean="0"/>
            </a:br>
            <a:r>
              <a:rPr lang="en-GB" dirty="0" smtClean="0"/>
              <a:t/>
            </a:r>
            <a:br>
              <a:rPr lang="en-GB" dirty="0" smtClean="0"/>
            </a:br>
            <a:r>
              <a:rPr lang="en-GB" dirty="0" smtClean="0"/>
              <a:t>If these things are not properly done, patients should not be received. </a:t>
            </a:r>
            <a:r>
              <a:rPr lang="en-US" dirty="0" smtClean="0"/>
              <a:t/>
            </a:r>
            <a:br>
              <a:rPr lang="en-US" dirty="0" smtClean="0"/>
            </a:b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normAutofit fontScale="90000"/>
          </a:bodyPr>
          <a:lstStyle/>
          <a:p>
            <a:pPr algn="l"/>
            <a:r>
              <a:rPr lang="en-GB" dirty="0" smtClean="0"/>
              <a:t>The recovery area nurse should observe the patients waiting to go to the wards while still under general anaesthesia. </a:t>
            </a:r>
            <a:br>
              <a:rPr lang="en-GB" dirty="0" smtClean="0"/>
            </a:br>
            <a:r>
              <a:rPr lang="en-GB" dirty="0" smtClean="0"/>
              <a:t/>
            </a:r>
            <a:br>
              <a:rPr lang="en-GB" dirty="0" smtClean="0"/>
            </a:br>
            <a:r>
              <a:rPr lang="en-GB" dirty="0" smtClean="0"/>
              <a:t>Observe for any abnormality, that is, the wound, vital signs and report any abnormalities to the anaesthetist or the surgeon.</a:t>
            </a:r>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a:bodyPr>
          <a:lstStyle/>
          <a:p>
            <a:pPr>
              <a:buNone/>
            </a:pPr>
            <a:r>
              <a:rPr lang="en-GB" i="1" dirty="0"/>
              <a:t> </a:t>
            </a:r>
            <a:r>
              <a:rPr lang="en-GB" dirty="0" smtClean="0"/>
              <a:t>By </a:t>
            </a:r>
            <a:r>
              <a:rPr lang="en-GB" dirty="0"/>
              <a:t>the end of this section you will be able to: </a:t>
            </a:r>
            <a:endParaRPr lang="en-US" dirty="0"/>
          </a:p>
          <a:p>
            <a:pPr lvl="0"/>
            <a:r>
              <a:rPr lang="en-GB" dirty="0"/>
              <a:t>Describe the development of operating theatre nursing </a:t>
            </a:r>
            <a:endParaRPr lang="en-GB" dirty="0" smtClean="0"/>
          </a:p>
          <a:p>
            <a:pPr lvl="0">
              <a:buNone/>
            </a:pPr>
            <a:endParaRPr lang="en-US" dirty="0"/>
          </a:p>
          <a:p>
            <a:pPr lvl="0"/>
            <a:r>
              <a:rPr lang="en-GB" dirty="0"/>
              <a:t>Explain the legal aspects of operating theatre nursing </a:t>
            </a:r>
            <a:endParaRPr lang="en-GB" dirty="0" smtClean="0"/>
          </a:p>
          <a:p>
            <a:pPr lvl="0">
              <a:buNone/>
            </a:pPr>
            <a:endParaRPr lang="en-US" dirty="0"/>
          </a:p>
          <a:p>
            <a:r>
              <a:rPr lang="en-GB" dirty="0"/>
              <a:t>Describe the operating theatre layout, the equipment and supplies required</a:t>
            </a:r>
            <a:endParaRPr lang="en-US" dirty="0"/>
          </a:p>
        </p:txBody>
      </p:sp>
      <p:sp>
        <p:nvSpPr>
          <p:cNvPr id="2" name="Title 1"/>
          <p:cNvSpPr>
            <a:spLocks noGrp="1"/>
          </p:cNvSpPr>
          <p:nvPr>
            <p:ph type="title"/>
          </p:nvPr>
        </p:nvSpPr>
        <p:spPr>
          <a:xfrm>
            <a:off x="457200" y="0"/>
            <a:ext cx="8229600" cy="1219200"/>
          </a:xfrm>
        </p:spPr>
        <p:txBody>
          <a:bodyPr>
            <a:normAutofit fontScale="90000"/>
          </a:bodyPr>
          <a:lstStyle/>
          <a:p>
            <a:r>
              <a:rPr lang="en-GB" b="1" dirty="0" smtClean="0"/>
              <a:t/>
            </a:r>
            <a:br>
              <a:rPr lang="en-GB" b="1" dirty="0" smtClean="0"/>
            </a:br>
            <a:r>
              <a:rPr lang="en-GB" b="1" dirty="0" smtClean="0"/>
              <a:t>Objectives</a:t>
            </a:r>
            <a:r>
              <a:rPr lang="en-US" dirty="0" smtClean="0"/>
              <a:t/>
            </a:r>
            <a:br>
              <a:rPr lang="en-US" dirty="0" smtClean="0"/>
            </a:b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a:bodyPr>
          <a:lstStyle/>
          <a:p>
            <a:pPr>
              <a:buNone/>
            </a:pPr>
            <a:r>
              <a:rPr lang="en-GB" i="1" dirty="0" smtClean="0"/>
              <a:t> </a:t>
            </a:r>
            <a:endParaRPr lang="en-US" dirty="0" smtClean="0"/>
          </a:p>
          <a:p>
            <a:r>
              <a:rPr lang="en-GB" dirty="0" smtClean="0"/>
              <a:t>The role of the anaesthetic room nurse is to offer assistance to the anaesthetist during induction, intubations and operation. </a:t>
            </a:r>
          </a:p>
          <a:p>
            <a:r>
              <a:rPr lang="en-GB" dirty="0" smtClean="0"/>
              <a:t>Assist in setting up the anaesthetic equipment containing all drugs that are mandatory in anaesthesia.</a:t>
            </a:r>
            <a:endParaRPr lang="en-US" dirty="0" smtClean="0"/>
          </a:p>
          <a:p>
            <a:r>
              <a:rPr lang="en-GB" dirty="0" smtClean="0"/>
              <a:t>As you receive the patient into the anaesthetic room, you should do your best to reassure them to allay any anxiety. You should also help during the emergencies, for example, cardiac arrest. </a:t>
            </a:r>
            <a:endParaRPr lang="en-US" dirty="0"/>
          </a:p>
        </p:txBody>
      </p:sp>
      <p:sp>
        <p:nvSpPr>
          <p:cNvPr id="2" name="Title 1"/>
          <p:cNvSpPr>
            <a:spLocks noGrp="1"/>
          </p:cNvSpPr>
          <p:nvPr>
            <p:ph type="title"/>
          </p:nvPr>
        </p:nvSpPr>
        <p:spPr>
          <a:xfrm>
            <a:off x="457200" y="274638"/>
            <a:ext cx="8229600" cy="715962"/>
          </a:xfrm>
        </p:spPr>
        <p:txBody>
          <a:bodyPr>
            <a:normAutofit fontScale="90000"/>
          </a:bodyPr>
          <a:lstStyle/>
          <a:p>
            <a:r>
              <a:rPr lang="en-GB" b="1" dirty="0" smtClean="0"/>
              <a:t>Anaesthetic Room Nurse </a:t>
            </a:r>
            <a:r>
              <a:rPr lang="en-US" dirty="0" smtClean="0"/>
              <a:t/>
            </a:r>
            <a:br>
              <a:rPr lang="en-US" dirty="0" smtClean="0"/>
            </a:b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lstStyle/>
          <a:p>
            <a:r>
              <a:rPr lang="en-GB" b="1" dirty="0" smtClean="0">
                <a:solidFill>
                  <a:srgbClr val="FF0000"/>
                </a:solidFill>
              </a:rPr>
              <a:t>READ ON;</a:t>
            </a:r>
            <a:r>
              <a:rPr lang="en-GB" b="1" dirty="0" smtClean="0"/>
              <a:t/>
            </a:r>
            <a:br>
              <a:rPr lang="en-GB" b="1" dirty="0" smtClean="0"/>
            </a:br>
            <a:r>
              <a:rPr lang="en-GB" b="1" dirty="0" smtClean="0"/>
              <a:t>Duties of the Anaesthetist Nurse</a:t>
            </a:r>
            <a:r>
              <a:rPr lang="en-US" dirty="0" smtClean="0"/>
              <a:t/>
            </a:r>
            <a:br>
              <a:rPr lang="en-US" dirty="0" smtClean="0"/>
            </a:b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buNone/>
            </a:pPr>
            <a:r>
              <a:rPr lang="en-GB" dirty="0" smtClean="0"/>
              <a:t>Ensures sterility by cleaning yourself thoroughly, from the tip of the fingers to the elbow and by putting on sterile gloves and a gown to ensuring sterility around the operating table. </a:t>
            </a:r>
          </a:p>
          <a:p>
            <a:pPr>
              <a:buNone/>
            </a:pPr>
            <a:r>
              <a:rPr lang="en-GB" dirty="0" smtClean="0"/>
              <a:t>You should </a:t>
            </a:r>
            <a:r>
              <a:rPr lang="en-GB" b="1" dirty="0" smtClean="0"/>
              <a:t>arrange the sterile instruments </a:t>
            </a:r>
            <a:r>
              <a:rPr lang="en-GB" dirty="0" smtClean="0"/>
              <a:t>around the operating table </a:t>
            </a:r>
            <a:r>
              <a:rPr lang="en-GB" b="1" i="1" dirty="0" smtClean="0">
                <a:solidFill>
                  <a:srgbClr val="FF0000"/>
                </a:solidFill>
              </a:rPr>
              <a:t>before the operation.</a:t>
            </a:r>
            <a:r>
              <a:rPr lang="en-GB" dirty="0" smtClean="0"/>
              <a:t> Check the numbers of each instrument category and report to the runner nurse.</a:t>
            </a:r>
            <a:endParaRPr lang="en-US" dirty="0"/>
          </a:p>
        </p:txBody>
      </p:sp>
      <p:sp>
        <p:nvSpPr>
          <p:cNvPr id="2" name="Title 1"/>
          <p:cNvSpPr>
            <a:spLocks noGrp="1"/>
          </p:cNvSpPr>
          <p:nvPr>
            <p:ph type="title"/>
          </p:nvPr>
        </p:nvSpPr>
        <p:spPr>
          <a:xfrm>
            <a:off x="457200" y="274638"/>
            <a:ext cx="8229600" cy="563562"/>
          </a:xfrm>
        </p:spPr>
        <p:txBody>
          <a:bodyPr>
            <a:normAutofit fontScale="90000"/>
          </a:bodyPr>
          <a:lstStyle/>
          <a:p>
            <a:r>
              <a:rPr lang="en-GB" b="1" dirty="0" smtClean="0"/>
              <a:t>Scrub Nurse</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629400"/>
          </a:xfrm>
        </p:spPr>
        <p:txBody>
          <a:bodyPr>
            <a:normAutofit/>
          </a:bodyPr>
          <a:lstStyle/>
          <a:p>
            <a:pPr algn="l"/>
            <a:r>
              <a:rPr lang="en-GB" dirty="0" smtClean="0"/>
              <a:t>Prepare ligatures and put them ready for different stages of the operation. </a:t>
            </a:r>
            <a:br>
              <a:rPr lang="en-GB" dirty="0" smtClean="0"/>
            </a:br>
            <a:r>
              <a:rPr lang="en-US" dirty="0" smtClean="0"/>
              <a:t/>
            </a:r>
            <a:br>
              <a:rPr lang="en-US" dirty="0" smtClean="0"/>
            </a:br>
            <a:r>
              <a:rPr lang="en-GB" dirty="0" smtClean="0"/>
              <a:t>You should </a:t>
            </a:r>
            <a:r>
              <a:rPr lang="en-GB" b="1" dirty="0" smtClean="0">
                <a:solidFill>
                  <a:srgbClr val="FF0000"/>
                </a:solidFill>
              </a:rPr>
              <a:t>count all the equipment </a:t>
            </a:r>
            <a:r>
              <a:rPr lang="en-GB" dirty="0" smtClean="0"/>
              <a:t>at different stages where the </a:t>
            </a:r>
            <a:r>
              <a:rPr lang="en-GB" b="1" i="1" dirty="0" smtClean="0"/>
              <a:t>cavity needs to be closed </a:t>
            </a:r>
            <a:r>
              <a:rPr lang="en-GB" dirty="0" smtClean="0"/>
              <a:t>to prevent any loss in the cavity and report correctness to the surgeon.</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30962"/>
          </a:xfrm>
        </p:spPr>
        <p:txBody>
          <a:bodyPr>
            <a:normAutofit fontScale="90000"/>
          </a:bodyPr>
          <a:lstStyle/>
          <a:p>
            <a:pPr algn="l"/>
            <a:r>
              <a:rPr lang="en-GB" dirty="0" smtClean="0"/>
              <a:t>Pass the cavity mops to the surgeons (a sponge for cleaning the cavity or operation area). </a:t>
            </a:r>
            <a:br>
              <a:rPr lang="en-GB" dirty="0" smtClean="0"/>
            </a:br>
            <a:r>
              <a:rPr lang="en-GB" dirty="0" smtClean="0"/>
              <a:t/>
            </a:r>
            <a:br>
              <a:rPr lang="en-GB" dirty="0" smtClean="0"/>
            </a:br>
            <a:r>
              <a:rPr lang="en-GB" dirty="0" smtClean="0"/>
              <a:t>Clear all the instruments used, </a:t>
            </a:r>
            <a:r>
              <a:rPr lang="en-GB" b="1" i="1" dirty="0" smtClean="0">
                <a:solidFill>
                  <a:srgbClr val="FF0000"/>
                </a:solidFill>
              </a:rPr>
              <a:t>count </a:t>
            </a:r>
            <a:r>
              <a:rPr lang="en-GB" dirty="0" smtClean="0"/>
              <a:t>them, disinfect and take them for sterilisation in preparation for the next operation.</a:t>
            </a:r>
            <a:r>
              <a:rPr lang="en-US" dirty="0" smtClean="0"/>
              <a:t/>
            </a:r>
            <a:br>
              <a:rPr lang="en-US" dirty="0" smtClean="0"/>
            </a:b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lstStyle/>
          <a:p>
            <a:pPr>
              <a:buNone/>
            </a:pPr>
            <a:r>
              <a:rPr lang="en-GB" dirty="0" smtClean="0"/>
              <a:t>Assists in positioning the patient. </a:t>
            </a:r>
          </a:p>
          <a:p>
            <a:pPr>
              <a:buNone/>
            </a:pPr>
            <a:endParaRPr lang="en-GB" dirty="0" smtClean="0"/>
          </a:p>
          <a:p>
            <a:pPr>
              <a:buNone/>
            </a:pPr>
            <a:r>
              <a:rPr lang="en-GB" dirty="0" smtClean="0"/>
              <a:t>Always watch the scrub-up nurse and bring what they require and sterilise equipment as directed. </a:t>
            </a:r>
          </a:p>
          <a:p>
            <a:pPr>
              <a:buNone/>
            </a:pPr>
            <a:endParaRPr lang="en-GB" dirty="0" smtClean="0"/>
          </a:p>
          <a:p>
            <a:pPr>
              <a:buNone/>
            </a:pPr>
            <a:r>
              <a:rPr lang="en-GB" dirty="0" smtClean="0"/>
              <a:t>Makes sure any extra equipment for the operation is working properly, for example, diathermy machine, suction machine and other electric apparatus.</a:t>
            </a:r>
            <a:endParaRPr lang="en-US" dirty="0"/>
          </a:p>
        </p:txBody>
      </p:sp>
      <p:sp>
        <p:nvSpPr>
          <p:cNvPr id="2" name="Title 1"/>
          <p:cNvSpPr>
            <a:spLocks noGrp="1"/>
          </p:cNvSpPr>
          <p:nvPr>
            <p:ph type="title"/>
          </p:nvPr>
        </p:nvSpPr>
        <p:spPr>
          <a:xfrm>
            <a:off x="457200" y="274638"/>
            <a:ext cx="8229600" cy="563562"/>
          </a:xfrm>
        </p:spPr>
        <p:txBody>
          <a:bodyPr>
            <a:normAutofit fontScale="90000"/>
          </a:bodyPr>
          <a:lstStyle/>
          <a:p>
            <a:r>
              <a:rPr lang="en-GB" b="1" dirty="0" smtClean="0"/>
              <a:t>Circulating or Runner Nurse</a:t>
            </a:r>
            <a:r>
              <a:rPr lang="en-US" dirty="0" smtClean="0"/>
              <a:t/>
            </a:r>
            <a:br>
              <a:rPr lang="en-US" dirty="0" smtClean="0"/>
            </a:b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477000"/>
          </a:xfrm>
        </p:spPr>
        <p:txBody>
          <a:bodyPr>
            <a:normAutofit fontScale="90000"/>
          </a:bodyPr>
          <a:lstStyle/>
          <a:p>
            <a:pPr algn="l"/>
            <a:r>
              <a:rPr lang="en-GB" dirty="0" smtClean="0"/>
              <a:t>Brings and changes lotions as required. </a:t>
            </a:r>
            <a:br>
              <a:rPr lang="en-GB" dirty="0" smtClean="0"/>
            </a:br>
            <a:r>
              <a:rPr lang="en-GB" dirty="0" smtClean="0"/>
              <a:t/>
            </a:r>
            <a:br>
              <a:rPr lang="en-GB" dirty="0" smtClean="0"/>
            </a:br>
            <a:r>
              <a:rPr lang="en-GB" dirty="0" smtClean="0"/>
              <a:t>Checks the records (swabs and packs) and counts the used swabs and confirms correctness. </a:t>
            </a:r>
            <a:br>
              <a:rPr lang="en-GB" dirty="0" smtClean="0"/>
            </a:br>
            <a:r>
              <a:rPr lang="en-GB" dirty="0" smtClean="0"/>
              <a:t/>
            </a:r>
            <a:br>
              <a:rPr lang="en-GB" dirty="0" smtClean="0"/>
            </a:br>
            <a:r>
              <a:rPr lang="en-GB" dirty="0" smtClean="0"/>
              <a:t>Records the time the </a:t>
            </a:r>
            <a:r>
              <a:rPr lang="en-GB" dirty="0" smtClean="0">
                <a:solidFill>
                  <a:srgbClr val="FF0000"/>
                </a:solidFill>
              </a:rPr>
              <a:t>tourniquet</a:t>
            </a:r>
            <a:r>
              <a:rPr lang="en-GB" dirty="0" smtClean="0"/>
              <a:t> </a:t>
            </a:r>
            <a:r>
              <a:rPr lang="en-GB" dirty="0" smtClean="0">
                <a:solidFill>
                  <a:srgbClr val="FF0000"/>
                </a:solidFill>
              </a:rPr>
              <a:t>was applied </a:t>
            </a:r>
            <a:r>
              <a:rPr lang="en-GB" dirty="0" smtClean="0"/>
              <a:t>or removed.</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lstStyle/>
          <a:p>
            <a:pPr algn="l"/>
            <a:r>
              <a:rPr lang="en-GB" dirty="0" smtClean="0"/>
              <a:t>The circulating nurse ensures the </a:t>
            </a:r>
            <a:r>
              <a:rPr lang="en-GB" b="1" dirty="0" smtClean="0">
                <a:solidFill>
                  <a:srgbClr val="FF0000"/>
                </a:solidFill>
              </a:rPr>
              <a:t>welfare of the entire scrub-up team and the patient </a:t>
            </a:r>
            <a:r>
              <a:rPr lang="en-GB" dirty="0" smtClean="0"/>
              <a:t>plus the sterility in the operating room. </a:t>
            </a:r>
            <a:br>
              <a:rPr lang="en-GB" dirty="0" smtClean="0"/>
            </a:br>
            <a:r>
              <a:rPr lang="en-GB" dirty="0" smtClean="0"/>
              <a:t/>
            </a:r>
            <a:br>
              <a:rPr lang="en-GB" dirty="0" smtClean="0"/>
            </a:br>
            <a:r>
              <a:rPr lang="en-GB" dirty="0" smtClean="0"/>
              <a:t>Remembers to record the bandages, IV fluids, drugs, and strapping used if need be.</a:t>
            </a:r>
            <a:r>
              <a:rPr lang="en-US" dirty="0" smtClean="0"/>
              <a:t/>
            </a:r>
            <a:br>
              <a:rPr lang="en-US" dirty="0" smtClean="0"/>
            </a:b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867400"/>
          </a:xfrm>
        </p:spPr>
        <p:txBody>
          <a:bodyPr/>
          <a:lstStyle/>
          <a:p>
            <a:pPr>
              <a:buNone/>
            </a:pPr>
            <a:r>
              <a:rPr lang="en-GB" dirty="0" smtClean="0"/>
              <a:t>Observe the general condition of the patient and the vital signs (temperature, blood pressure, pulse, respiration) on reception of patient every fifteen minutes. </a:t>
            </a:r>
          </a:p>
          <a:p>
            <a:pPr>
              <a:buNone/>
            </a:pPr>
            <a:r>
              <a:rPr lang="en-GB" dirty="0" smtClean="0"/>
              <a:t>A rise or fall in any of the vital signs indicates all is not well with the patient and alert the anaesthetist. </a:t>
            </a:r>
          </a:p>
          <a:p>
            <a:pPr>
              <a:buNone/>
            </a:pPr>
            <a:r>
              <a:rPr lang="en-GB" dirty="0" smtClean="0"/>
              <a:t>You should observe and ensure postoperative blood transfusion and other infusions are running as required. </a:t>
            </a:r>
            <a:endParaRPr lang="en-US" dirty="0"/>
          </a:p>
        </p:txBody>
      </p:sp>
      <p:sp>
        <p:nvSpPr>
          <p:cNvPr id="2" name="Title 1"/>
          <p:cNvSpPr>
            <a:spLocks noGrp="1"/>
          </p:cNvSpPr>
          <p:nvPr>
            <p:ph type="title"/>
          </p:nvPr>
        </p:nvSpPr>
        <p:spPr>
          <a:xfrm>
            <a:off x="457200" y="274638"/>
            <a:ext cx="8229600" cy="639762"/>
          </a:xfrm>
        </p:spPr>
        <p:txBody>
          <a:bodyPr>
            <a:normAutofit fontScale="90000"/>
          </a:bodyPr>
          <a:lstStyle/>
          <a:p>
            <a:r>
              <a:rPr lang="en-GB" b="1" dirty="0" smtClean="0"/>
              <a:t/>
            </a:r>
            <a:br>
              <a:rPr lang="en-GB" b="1" dirty="0" smtClean="0"/>
            </a:br>
            <a:r>
              <a:rPr lang="en-GB" b="1" dirty="0" smtClean="0"/>
              <a:t>Recovery Room Nurse</a:t>
            </a:r>
            <a:r>
              <a:rPr lang="en-US" dirty="0" smtClean="0"/>
              <a:t/>
            </a:r>
            <a:br>
              <a:rPr lang="en-US" dirty="0" smtClean="0"/>
            </a:b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pPr algn="l"/>
            <a:r>
              <a:rPr lang="en-GB" dirty="0" smtClean="0"/>
              <a:t>You should prepare all the equipments and medications required in the recovery area. </a:t>
            </a:r>
            <a:br>
              <a:rPr lang="en-GB" dirty="0" smtClean="0"/>
            </a:br>
            <a:r>
              <a:rPr lang="en-GB" dirty="0" smtClean="0"/>
              <a:t/>
            </a:r>
            <a:br>
              <a:rPr lang="en-GB" dirty="0" smtClean="0"/>
            </a:br>
            <a:r>
              <a:rPr lang="en-GB" dirty="0" smtClean="0"/>
              <a:t>Monitor and record both fluid input and output. </a:t>
            </a:r>
            <a:br>
              <a:rPr lang="en-GB" dirty="0" smtClean="0"/>
            </a:br>
            <a:r>
              <a:rPr lang="en-GB" dirty="0" smtClean="0"/>
              <a:t>This helps you to monitor kidney functions. </a:t>
            </a:r>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0170" y="975750"/>
            <a:ext cx="8229600" cy="5105400"/>
          </a:xfrm>
        </p:spPr>
        <p:txBody>
          <a:bodyPr>
            <a:normAutofit/>
          </a:bodyPr>
          <a:lstStyle/>
          <a:p>
            <a:pPr>
              <a:buNone/>
            </a:pPr>
            <a:r>
              <a:rPr lang="en-GB" dirty="0" smtClean="0"/>
              <a:t>Some </a:t>
            </a:r>
            <a:r>
              <a:rPr lang="en-GB" dirty="0"/>
              <a:t>of the </a:t>
            </a:r>
            <a:r>
              <a:rPr lang="en-GB" b="1" dirty="0"/>
              <a:t>aims</a:t>
            </a:r>
            <a:r>
              <a:rPr lang="en-GB" dirty="0"/>
              <a:t> of the theatre nurse are: </a:t>
            </a:r>
            <a:endParaRPr lang="en-US" dirty="0"/>
          </a:p>
          <a:p>
            <a:pPr marL="514350" lvl="0" indent="-514350">
              <a:buFont typeface="+mj-lt"/>
              <a:buAutoNum type="arabicParenR"/>
            </a:pPr>
            <a:r>
              <a:rPr lang="en-GB" dirty="0"/>
              <a:t>To prepare conscientiously by study to adapt to the changing world of medicine </a:t>
            </a:r>
            <a:endParaRPr lang="en-US" dirty="0"/>
          </a:p>
          <a:p>
            <a:pPr marL="514350" lvl="0" indent="-514350">
              <a:buFont typeface="+mj-lt"/>
              <a:buAutoNum type="arabicParenR"/>
            </a:pPr>
            <a:r>
              <a:rPr lang="en-GB" dirty="0"/>
              <a:t>To allay the fears of the patient </a:t>
            </a:r>
            <a:endParaRPr lang="en-US" dirty="0"/>
          </a:p>
          <a:p>
            <a:pPr marL="514350" lvl="0" indent="-514350">
              <a:buFont typeface="+mj-lt"/>
              <a:buAutoNum type="arabicParenR"/>
            </a:pPr>
            <a:r>
              <a:rPr lang="en-GB" dirty="0"/>
              <a:t>To integrate the patient care during their period in theatre </a:t>
            </a:r>
            <a:endParaRPr lang="en-US" dirty="0"/>
          </a:p>
          <a:p>
            <a:pPr marL="514350" lvl="0" indent="-514350">
              <a:buFont typeface="+mj-lt"/>
              <a:buAutoNum type="arabicParenR"/>
            </a:pPr>
            <a:r>
              <a:rPr lang="en-GB" dirty="0"/>
              <a:t>To become highly skilled in theatre techniques </a:t>
            </a:r>
            <a:endParaRPr lang="en-US" dirty="0"/>
          </a:p>
          <a:p>
            <a:pPr marL="514350" lvl="0" indent="-514350">
              <a:buFont typeface="+mj-lt"/>
              <a:buAutoNum type="arabicParenR"/>
            </a:pPr>
            <a:r>
              <a:rPr lang="en-GB" dirty="0"/>
              <a:t>To be able to impart knowledge to others</a:t>
            </a:r>
            <a:endParaRPr lang="en-US" dirty="0"/>
          </a:p>
          <a:p>
            <a:pPr>
              <a:buNone/>
            </a:pPr>
            <a:endParaRPr lang="en-US" dirty="0"/>
          </a:p>
        </p:txBody>
      </p:sp>
      <p:sp>
        <p:nvSpPr>
          <p:cNvPr id="2" name="Title 1"/>
          <p:cNvSpPr>
            <a:spLocks noGrp="1"/>
          </p:cNvSpPr>
          <p:nvPr>
            <p:ph type="title"/>
          </p:nvPr>
        </p:nvSpPr>
        <p:spPr/>
        <p:txBody>
          <a:bodyPr>
            <a:normAutofit fontScale="90000"/>
          </a:bodyPr>
          <a:lstStyle/>
          <a:p>
            <a:pPr algn="l"/>
            <a:r>
              <a:rPr lang="en-GB" b="1" dirty="0" smtClean="0"/>
              <a:t/>
            </a:r>
            <a:br>
              <a:rPr lang="en-GB" b="1" dirty="0" smtClean="0"/>
            </a:br>
            <a:r>
              <a:rPr lang="en-GB" b="1" dirty="0" smtClean="0"/>
              <a:t>What do you think are the aims of a theatre nurse?</a:t>
            </a:r>
            <a:r>
              <a:rPr lang="en-US" dirty="0" smtClean="0"/>
              <a:t/>
            </a:r>
            <a:br>
              <a:rPr lang="en-US" dirty="0" smtClean="0"/>
            </a:b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30962"/>
          </a:xfrm>
        </p:spPr>
        <p:txBody>
          <a:bodyPr>
            <a:normAutofit fontScale="90000"/>
          </a:bodyPr>
          <a:lstStyle/>
          <a:p>
            <a:pPr algn="l"/>
            <a:r>
              <a:rPr lang="en-GB" dirty="0" smtClean="0"/>
              <a:t>A decrease in urine, or lack of its production, calls for urgent action. Should this happen, inform the surgeon immediately.</a:t>
            </a:r>
            <a:br>
              <a:rPr lang="en-GB" dirty="0" smtClean="0"/>
            </a:br>
            <a:r>
              <a:rPr lang="en-GB" dirty="0" smtClean="0"/>
              <a:t/>
            </a:r>
            <a:br>
              <a:rPr lang="en-GB" dirty="0" smtClean="0"/>
            </a:br>
            <a:r>
              <a:rPr lang="en-GB" dirty="0" smtClean="0"/>
              <a:t>If excess fluid runs in intravenously, administering a diuretic drug induces diuresis. This is recommended.</a:t>
            </a:r>
            <a:r>
              <a:rPr lang="en-US" dirty="0" smtClean="0"/>
              <a:t/>
            </a:r>
            <a:br>
              <a:rPr lang="en-US" dirty="0" smtClean="0"/>
            </a:b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pPr>
              <a:buNone/>
            </a:pPr>
            <a:r>
              <a:rPr lang="en-GB" sz="4000" dirty="0" smtClean="0"/>
              <a:t>Your duties as a theatre attendant include washing all the instruments after an operation. </a:t>
            </a:r>
          </a:p>
          <a:p>
            <a:pPr>
              <a:buNone/>
            </a:pPr>
            <a:r>
              <a:rPr lang="en-GB" sz="4000" dirty="0" smtClean="0"/>
              <a:t>You should also clean the mackintosh and arrange all the instruments for packing ready for sterilisation.</a:t>
            </a:r>
            <a:endParaRPr lang="en-US" sz="4000" dirty="0" smtClean="0"/>
          </a:p>
          <a:p>
            <a:pPr>
              <a:buNone/>
            </a:pPr>
            <a:endParaRPr lang="en-US" dirty="0"/>
          </a:p>
        </p:txBody>
      </p:sp>
      <p:sp>
        <p:nvSpPr>
          <p:cNvPr id="2" name="Title 1"/>
          <p:cNvSpPr>
            <a:spLocks noGrp="1"/>
          </p:cNvSpPr>
          <p:nvPr>
            <p:ph type="title"/>
          </p:nvPr>
        </p:nvSpPr>
        <p:spPr>
          <a:xfrm>
            <a:off x="457200" y="274638"/>
            <a:ext cx="8229600" cy="487362"/>
          </a:xfrm>
        </p:spPr>
        <p:txBody>
          <a:bodyPr>
            <a:normAutofit fontScale="90000"/>
          </a:bodyPr>
          <a:lstStyle/>
          <a:p>
            <a:r>
              <a:rPr lang="en-GB" b="1" dirty="0" smtClean="0"/>
              <a:t/>
            </a:r>
            <a:br>
              <a:rPr lang="en-GB" b="1" dirty="0" smtClean="0"/>
            </a:br>
            <a:r>
              <a:rPr lang="en-GB" b="1" dirty="0" smtClean="0"/>
              <a:t>Theatre Attendant</a:t>
            </a:r>
            <a:r>
              <a:rPr lang="en-US" dirty="0" smtClean="0"/>
              <a:t/>
            </a:r>
            <a:br>
              <a:rPr lang="en-US" dirty="0" smtClean="0"/>
            </a:b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867400"/>
          </a:xfrm>
        </p:spPr>
        <p:txBody>
          <a:bodyPr>
            <a:normAutofit fontScale="85000" lnSpcReduction="10000"/>
          </a:bodyPr>
          <a:lstStyle/>
          <a:p>
            <a:r>
              <a:rPr lang="en-GB" sz="3600" dirty="0" smtClean="0"/>
              <a:t>The nurse administrator is the overall administrator of the theatre and sees that all staff and patients are safe. </a:t>
            </a:r>
          </a:p>
          <a:p>
            <a:r>
              <a:rPr lang="en-GB" sz="3600" dirty="0" smtClean="0"/>
              <a:t>Ensures that every area in theatre is satisfactorily staffed for 24 hours and the staff work as required. </a:t>
            </a:r>
          </a:p>
          <a:p>
            <a:r>
              <a:rPr lang="en-GB" sz="3600" dirty="0" smtClean="0"/>
              <a:t> This person should orientate new staff in theatre, and ensure availability of equipment needed in theatre. </a:t>
            </a:r>
          </a:p>
          <a:p>
            <a:r>
              <a:rPr lang="en-GB" sz="3600" dirty="0" smtClean="0"/>
              <a:t>Should also liase with the specific wards and other departments for the smooth running of the theatre. Finally, should maintain discipline in theatre.</a:t>
            </a:r>
            <a:endParaRPr lang="en-US" sz="3600" dirty="0" smtClean="0"/>
          </a:p>
          <a:p>
            <a:endParaRPr lang="en-US" sz="3600" dirty="0" smtClean="0"/>
          </a:p>
          <a:p>
            <a:pPr>
              <a:buNone/>
            </a:pPr>
            <a:endParaRPr lang="en-US" dirty="0"/>
          </a:p>
        </p:txBody>
      </p:sp>
      <p:sp>
        <p:nvSpPr>
          <p:cNvPr id="2" name="Title 1"/>
          <p:cNvSpPr>
            <a:spLocks noGrp="1"/>
          </p:cNvSpPr>
          <p:nvPr>
            <p:ph type="title"/>
          </p:nvPr>
        </p:nvSpPr>
        <p:spPr>
          <a:xfrm>
            <a:off x="457200" y="274638"/>
            <a:ext cx="8229600" cy="487362"/>
          </a:xfrm>
        </p:spPr>
        <p:txBody>
          <a:bodyPr>
            <a:normAutofit fontScale="90000"/>
          </a:bodyPr>
          <a:lstStyle/>
          <a:p>
            <a:r>
              <a:rPr lang="en-GB" b="1" dirty="0" smtClean="0"/>
              <a:t/>
            </a:r>
            <a:br>
              <a:rPr lang="en-GB" b="1" dirty="0" smtClean="0"/>
            </a:br>
            <a:r>
              <a:rPr lang="en-GB" b="1" dirty="0" smtClean="0"/>
              <a:t>The Nurse Administrator/In charge</a:t>
            </a:r>
            <a:r>
              <a:rPr lang="en-US" dirty="0" smtClean="0"/>
              <a:t/>
            </a:r>
            <a:br>
              <a:rPr lang="en-US" dirty="0" smtClean="0"/>
            </a:b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867400"/>
          </a:xfrm>
        </p:spPr>
        <p:txBody>
          <a:bodyPr>
            <a:normAutofit/>
          </a:bodyPr>
          <a:lstStyle/>
          <a:p>
            <a:r>
              <a:rPr lang="en-GB" dirty="0" smtClean="0"/>
              <a:t>The general principles in postoperative care include: </a:t>
            </a:r>
            <a:endParaRPr lang="en-US" dirty="0" smtClean="0"/>
          </a:p>
          <a:p>
            <a:pPr lvl="0"/>
            <a:r>
              <a:rPr lang="en-GB" dirty="0" smtClean="0"/>
              <a:t>Ensuring clear airway </a:t>
            </a:r>
            <a:endParaRPr lang="en-US" dirty="0" smtClean="0"/>
          </a:p>
          <a:p>
            <a:pPr lvl="0"/>
            <a:r>
              <a:rPr lang="en-GB" dirty="0" smtClean="0"/>
              <a:t>Supporting circulation </a:t>
            </a:r>
            <a:endParaRPr lang="en-US" dirty="0" smtClean="0"/>
          </a:p>
          <a:p>
            <a:pPr lvl="0"/>
            <a:r>
              <a:rPr lang="en-GB" dirty="0" smtClean="0"/>
              <a:t>Controlling bleeding </a:t>
            </a:r>
            <a:endParaRPr lang="en-US" dirty="0" smtClean="0"/>
          </a:p>
          <a:p>
            <a:pPr lvl="0"/>
            <a:r>
              <a:rPr lang="en-GB" dirty="0" smtClean="0"/>
              <a:t>Preventing infection </a:t>
            </a:r>
            <a:endParaRPr lang="en-US" dirty="0" smtClean="0"/>
          </a:p>
          <a:p>
            <a:pPr lvl="0"/>
            <a:r>
              <a:rPr lang="en-GB" dirty="0" smtClean="0"/>
              <a:t>Monitoring any complications </a:t>
            </a:r>
            <a:endParaRPr lang="en-US" dirty="0" smtClean="0"/>
          </a:p>
          <a:p>
            <a:pPr lvl="0"/>
            <a:r>
              <a:rPr lang="en-GB" dirty="0" smtClean="0"/>
              <a:t>Controlling pain </a:t>
            </a:r>
            <a:endParaRPr lang="en-US" dirty="0" smtClean="0"/>
          </a:p>
          <a:p>
            <a:pPr lvl="0"/>
            <a:r>
              <a:rPr lang="en-GB" dirty="0" smtClean="0"/>
              <a:t>Ensuring return of gastro intestinal motility </a:t>
            </a:r>
            <a:endParaRPr lang="en-US" dirty="0" smtClean="0"/>
          </a:p>
          <a:p>
            <a:pPr lvl="0"/>
            <a:r>
              <a:rPr lang="en-GB" dirty="0" smtClean="0"/>
              <a:t>Ensuring easy ambulation </a:t>
            </a:r>
            <a:endParaRPr lang="en-US" dirty="0" smtClean="0"/>
          </a:p>
          <a:p>
            <a:pPr lvl="0"/>
            <a:r>
              <a:rPr lang="en-GB" dirty="0" smtClean="0"/>
              <a:t>Preparing the patient for discharge and home-based care</a:t>
            </a:r>
            <a:endParaRPr lang="en-US" dirty="0" smtClean="0"/>
          </a:p>
          <a:p>
            <a:pPr>
              <a:buNone/>
            </a:pPr>
            <a:endParaRPr lang="en-US" dirty="0"/>
          </a:p>
        </p:txBody>
      </p:sp>
      <p:sp>
        <p:nvSpPr>
          <p:cNvPr id="2" name="Title 1"/>
          <p:cNvSpPr>
            <a:spLocks noGrp="1"/>
          </p:cNvSpPr>
          <p:nvPr>
            <p:ph type="title"/>
          </p:nvPr>
        </p:nvSpPr>
        <p:spPr>
          <a:xfrm>
            <a:off x="457200" y="274638"/>
            <a:ext cx="8229600" cy="639762"/>
          </a:xfrm>
        </p:spPr>
        <p:txBody>
          <a:bodyPr>
            <a:noAutofit/>
          </a:bodyPr>
          <a:lstStyle/>
          <a:p>
            <a:r>
              <a:rPr lang="en-GB" sz="3600" b="1" dirty="0" smtClean="0"/>
              <a:t>General Principles in Postoperative Care </a:t>
            </a:r>
            <a:endParaRPr lang="en-US" sz="36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buFont typeface="Wingdings" pitchFamily="2" charset="2"/>
              <a:buChar char="q"/>
            </a:pPr>
            <a:r>
              <a:rPr lang="en-GB" sz="3600" dirty="0" smtClean="0"/>
              <a:t>Place the patient in recovery position (three-quarters prone or left-lateral). </a:t>
            </a:r>
          </a:p>
          <a:p>
            <a:pPr>
              <a:buFont typeface="Wingdings" pitchFamily="2" charset="2"/>
              <a:buChar char="q"/>
            </a:pPr>
            <a:r>
              <a:rPr lang="en-GB" sz="3600" dirty="0" smtClean="0"/>
              <a:t>This allows secretions from the lungs and mouth to drain out. </a:t>
            </a:r>
          </a:p>
          <a:p>
            <a:pPr>
              <a:buFont typeface="Wingdings" pitchFamily="2" charset="2"/>
              <a:buChar char="q"/>
            </a:pPr>
            <a:r>
              <a:rPr lang="en-GB" sz="3600" dirty="0" smtClean="0"/>
              <a:t>Suck the secretions using a suction machine if they are</a:t>
            </a:r>
            <a:r>
              <a:rPr lang="en-GB" sz="3600" b="1" dirty="0" smtClean="0"/>
              <a:t> excessive</a:t>
            </a:r>
            <a:r>
              <a:rPr lang="en-GB" sz="3600" dirty="0" smtClean="0"/>
              <a:t>.</a:t>
            </a:r>
            <a:endParaRPr lang="en-US" sz="3600" dirty="0" smtClean="0"/>
          </a:p>
          <a:p>
            <a:pPr>
              <a:buNone/>
            </a:pPr>
            <a:endParaRPr lang="en-US" dirty="0"/>
          </a:p>
        </p:txBody>
      </p:sp>
      <p:sp>
        <p:nvSpPr>
          <p:cNvPr id="2" name="Title 1"/>
          <p:cNvSpPr>
            <a:spLocks noGrp="1"/>
          </p:cNvSpPr>
          <p:nvPr>
            <p:ph type="title"/>
          </p:nvPr>
        </p:nvSpPr>
        <p:spPr>
          <a:xfrm>
            <a:off x="457200" y="274638"/>
            <a:ext cx="8229600" cy="792162"/>
          </a:xfrm>
        </p:spPr>
        <p:txBody>
          <a:bodyPr>
            <a:normAutofit fontScale="90000"/>
          </a:bodyPr>
          <a:lstStyle/>
          <a:p>
            <a:r>
              <a:rPr lang="en-GB" b="1" dirty="0" smtClean="0"/>
              <a:t>Ensuring Clear Airway</a:t>
            </a:r>
            <a:r>
              <a:rPr lang="en-GB" dirty="0" smtClean="0"/>
              <a:t> </a:t>
            </a:r>
            <a:r>
              <a:rPr lang="en-US" dirty="0" smtClean="0"/>
              <a:t/>
            </a:r>
            <a:br>
              <a:rPr lang="en-US" dirty="0" smtClean="0"/>
            </a:b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a:buFont typeface="Wingdings" pitchFamily="2" charset="2"/>
              <a:buChar char="q"/>
            </a:pPr>
            <a:r>
              <a:rPr lang="en-GB" sz="3600" dirty="0" smtClean="0"/>
              <a:t>This is done in order to maintain the functions of the lungs, the heart and the kidney. </a:t>
            </a:r>
          </a:p>
          <a:p>
            <a:pPr>
              <a:buFont typeface="Wingdings" pitchFamily="2" charset="2"/>
              <a:buChar char="q"/>
            </a:pPr>
            <a:r>
              <a:rPr lang="en-GB" sz="3600" dirty="0" smtClean="0"/>
              <a:t>This is achieved through </a:t>
            </a:r>
            <a:r>
              <a:rPr lang="en-GB" sz="3600" b="1" dirty="0" smtClean="0"/>
              <a:t>adequate blood volume</a:t>
            </a:r>
            <a:r>
              <a:rPr lang="en-GB" sz="3600" dirty="0" smtClean="0"/>
              <a:t>. Maintain the infusion running at the required rates. </a:t>
            </a:r>
          </a:p>
          <a:p>
            <a:pPr>
              <a:buFont typeface="Wingdings" pitchFamily="2" charset="2"/>
              <a:buChar char="q"/>
            </a:pPr>
            <a:r>
              <a:rPr lang="en-GB" sz="3600" dirty="0" smtClean="0">
                <a:solidFill>
                  <a:srgbClr val="FF0000"/>
                </a:solidFill>
              </a:rPr>
              <a:t>Review</a:t>
            </a:r>
            <a:r>
              <a:rPr lang="en-GB" sz="3600" dirty="0" smtClean="0"/>
              <a:t> calculation of </a:t>
            </a:r>
            <a:r>
              <a:rPr lang="en-GB" sz="3600" b="1" dirty="0" smtClean="0"/>
              <a:t>DROP FACTOR</a:t>
            </a:r>
            <a:endParaRPr lang="en-US" sz="3600" b="1" dirty="0" smtClean="0"/>
          </a:p>
          <a:p>
            <a:pPr>
              <a:buNone/>
            </a:pPr>
            <a:endParaRPr lang="en-US" dirty="0"/>
          </a:p>
        </p:txBody>
      </p:sp>
      <p:sp>
        <p:nvSpPr>
          <p:cNvPr id="2" name="Title 1"/>
          <p:cNvSpPr>
            <a:spLocks noGrp="1"/>
          </p:cNvSpPr>
          <p:nvPr>
            <p:ph type="title"/>
          </p:nvPr>
        </p:nvSpPr>
        <p:spPr>
          <a:xfrm>
            <a:off x="457200" y="274638"/>
            <a:ext cx="8229600" cy="639762"/>
          </a:xfrm>
        </p:spPr>
        <p:txBody>
          <a:bodyPr>
            <a:normAutofit fontScale="90000"/>
          </a:bodyPr>
          <a:lstStyle/>
          <a:p>
            <a:r>
              <a:rPr lang="en-GB" b="1" dirty="0" smtClean="0"/>
              <a:t/>
            </a:r>
            <a:br>
              <a:rPr lang="en-GB" b="1" dirty="0" smtClean="0"/>
            </a:br>
            <a:r>
              <a:rPr lang="en-GB" b="1" dirty="0" smtClean="0"/>
              <a:t>Supporting Circulation</a:t>
            </a:r>
            <a:r>
              <a:rPr lang="en-GB" dirty="0" smtClean="0"/>
              <a:t> </a:t>
            </a:r>
            <a:r>
              <a:rPr lang="en-US" dirty="0" smtClean="0"/>
              <a:t/>
            </a:r>
            <a:br>
              <a:rPr lang="en-US" dirty="0" smtClean="0"/>
            </a:b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54762"/>
          </a:xfrm>
        </p:spPr>
        <p:txBody>
          <a:bodyPr/>
          <a:lstStyle/>
          <a:p>
            <a:r>
              <a:rPr lang="en-GB" b="1" i="1" dirty="0" smtClean="0">
                <a:solidFill>
                  <a:srgbClr val="FF0000"/>
                </a:solidFill>
              </a:rPr>
              <a:t>Remember</a:t>
            </a:r>
            <a:r>
              <a:rPr lang="en-GB" b="1" i="1" dirty="0" smtClean="0"/>
              <a:t/>
            </a:r>
            <a:br>
              <a:rPr lang="en-GB" b="1" i="1" dirty="0" smtClean="0"/>
            </a:br>
            <a:r>
              <a:rPr lang="en-GB" i="1" dirty="0" smtClean="0"/>
              <a:t>The amount of fluid required is calculated as: </a:t>
            </a:r>
            <a:br>
              <a:rPr lang="en-GB" i="1" dirty="0" smtClean="0"/>
            </a:br>
            <a:r>
              <a:rPr lang="en-GB" i="1" dirty="0" smtClean="0"/>
              <a:t>Maintenance requirement </a:t>
            </a:r>
            <a:r>
              <a:rPr lang="en-GB" b="1" i="1" dirty="0" smtClean="0">
                <a:solidFill>
                  <a:srgbClr val="FF0000"/>
                </a:solidFill>
              </a:rPr>
              <a:t>+</a:t>
            </a:r>
            <a:r>
              <a:rPr lang="en-GB" i="1" dirty="0" smtClean="0"/>
              <a:t> fluid loss (loss during operation </a:t>
            </a:r>
            <a:r>
              <a:rPr lang="en-GB" b="1" i="1" dirty="0" smtClean="0">
                <a:solidFill>
                  <a:srgbClr val="FF0000"/>
                </a:solidFill>
              </a:rPr>
              <a:t>+</a:t>
            </a:r>
            <a:r>
              <a:rPr lang="en-GB" i="1" dirty="0" smtClean="0"/>
              <a:t> normal body loss </a:t>
            </a:r>
            <a:r>
              <a:rPr lang="en-GB" b="1" i="1" dirty="0" smtClean="0">
                <a:solidFill>
                  <a:srgbClr val="FF0000"/>
                </a:solidFill>
              </a:rPr>
              <a:t>+</a:t>
            </a:r>
            <a:r>
              <a:rPr lang="en-GB" i="1" dirty="0" smtClean="0"/>
              <a:t> insensible loss).</a:t>
            </a:r>
            <a:r>
              <a:rPr lang="en-US" dirty="0" smtClean="0"/>
              <a:t/>
            </a:r>
            <a:br>
              <a:rPr lang="en-US" dirty="0" smtClean="0"/>
            </a:b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30962"/>
          </a:xfrm>
        </p:spPr>
        <p:txBody>
          <a:bodyPr>
            <a:normAutofit fontScale="90000"/>
          </a:bodyPr>
          <a:lstStyle/>
          <a:p>
            <a:pPr algn="l"/>
            <a:r>
              <a:rPr lang="en-GB" b="1" dirty="0" smtClean="0"/>
              <a:t>Supporting Circulation</a:t>
            </a:r>
            <a:r>
              <a:rPr lang="en-GB" dirty="0" smtClean="0"/>
              <a:t> </a:t>
            </a:r>
            <a:br>
              <a:rPr lang="en-GB" dirty="0" smtClean="0"/>
            </a:br>
            <a:r>
              <a:rPr lang="en-US" dirty="0" smtClean="0"/>
              <a:t/>
            </a:r>
            <a:br>
              <a:rPr lang="en-US" dirty="0" smtClean="0"/>
            </a:br>
            <a:r>
              <a:rPr lang="en-GB" dirty="0" smtClean="0"/>
              <a:t>In an adult, the body requires </a:t>
            </a:r>
            <a:r>
              <a:rPr lang="en-GB" b="1" dirty="0" smtClean="0">
                <a:solidFill>
                  <a:srgbClr val="FF0000"/>
                </a:solidFill>
              </a:rPr>
              <a:t>35ml per kg body weight in 24 hours</a:t>
            </a:r>
            <a:r>
              <a:rPr lang="en-GB" dirty="0" smtClean="0"/>
              <a:t>. </a:t>
            </a:r>
            <a:br>
              <a:rPr lang="en-GB" dirty="0" smtClean="0"/>
            </a:br>
            <a:r>
              <a:rPr lang="en-GB" dirty="0" smtClean="0"/>
              <a:t>The insensible loss (loss through skin, normal faeces and breathing) is </a:t>
            </a:r>
            <a:r>
              <a:rPr lang="en-GB" b="1" dirty="0" smtClean="0">
                <a:solidFill>
                  <a:srgbClr val="FF0000"/>
                </a:solidFill>
              </a:rPr>
              <a:t>approximately 0.5ml per kg body weight per hour</a:t>
            </a:r>
            <a:r>
              <a:rPr lang="en-GB" dirty="0" smtClean="0"/>
              <a:t>. </a:t>
            </a:r>
            <a:br>
              <a:rPr lang="en-GB" dirty="0" smtClean="0"/>
            </a:br>
            <a:r>
              <a:rPr lang="en-GB" dirty="0" smtClean="0"/>
              <a:t>In children these figures vary by age </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fontScale="90000"/>
          </a:bodyPr>
          <a:lstStyle/>
          <a:p>
            <a:pPr algn="l"/>
            <a:r>
              <a:rPr lang="en-GB" dirty="0" smtClean="0"/>
              <a:t>You should </a:t>
            </a:r>
            <a:r>
              <a:rPr lang="en-GB" b="1" dirty="0" smtClean="0"/>
              <a:t>select fluid </a:t>
            </a:r>
            <a:r>
              <a:rPr lang="en-GB" dirty="0" smtClean="0"/>
              <a:t>that will supply the required </a:t>
            </a:r>
            <a:r>
              <a:rPr lang="en-GB" dirty="0" smtClean="0">
                <a:solidFill>
                  <a:srgbClr val="FF0000"/>
                </a:solidFill>
              </a:rPr>
              <a:t>electrolytes</a:t>
            </a:r>
            <a:r>
              <a:rPr lang="en-GB" dirty="0" smtClean="0"/>
              <a:t>, for example, normal saline or ringers lactate 500ml to alternate with 1000ml of 5% dextrose and add 3g of potassium chloride per litre of dextrose (Watters et al 1991).</a:t>
            </a:r>
            <a:r>
              <a:rPr lang="en-US" dirty="0" smtClean="0"/>
              <a:t/>
            </a:r>
            <a:br>
              <a:rPr lang="en-US" dirty="0" smtClean="0"/>
            </a:b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buFont typeface="Wingdings" pitchFamily="2" charset="2"/>
              <a:buChar char="v"/>
            </a:pPr>
            <a:r>
              <a:rPr lang="en-GB" dirty="0" smtClean="0"/>
              <a:t>Monitor the wound for </a:t>
            </a:r>
            <a:r>
              <a:rPr lang="en-GB" b="1" dirty="0" smtClean="0"/>
              <a:t>any signs of bleeding</a:t>
            </a:r>
            <a:r>
              <a:rPr lang="en-GB" dirty="0" smtClean="0"/>
              <a:t>. </a:t>
            </a:r>
          </a:p>
          <a:p>
            <a:pPr>
              <a:buNone/>
            </a:pPr>
            <a:r>
              <a:rPr lang="en-GB" dirty="0" smtClean="0"/>
              <a:t>Should this occur, </a:t>
            </a:r>
            <a:r>
              <a:rPr lang="en-GB" b="1" dirty="0" smtClean="0"/>
              <a:t>apply a firm dressing </a:t>
            </a:r>
            <a:r>
              <a:rPr lang="en-GB" dirty="0" smtClean="0"/>
              <a:t>and inform the surgeon. </a:t>
            </a:r>
          </a:p>
          <a:p>
            <a:pPr>
              <a:buFont typeface="Wingdings" pitchFamily="2" charset="2"/>
              <a:buChar char="v"/>
            </a:pPr>
            <a:r>
              <a:rPr lang="en-GB" dirty="0" smtClean="0"/>
              <a:t>After 24 hours, check for signs of infection, these include redness, tenderness, oedema and low grade fever. </a:t>
            </a:r>
          </a:p>
          <a:p>
            <a:pPr>
              <a:buNone/>
            </a:pPr>
            <a:r>
              <a:rPr lang="en-GB" dirty="0" smtClean="0"/>
              <a:t>If this occurs the sutures are removed to allow the pus to drain and the wound cleaned three times a day with antiseptic lotion.</a:t>
            </a:r>
            <a:endParaRPr lang="en-US" dirty="0" smtClean="0"/>
          </a:p>
          <a:p>
            <a:pPr>
              <a:buNone/>
            </a:pPr>
            <a:endParaRPr lang="en-US" dirty="0"/>
          </a:p>
        </p:txBody>
      </p:sp>
      <p:sp>
        <p:nvSpPr>
          <p:cNvPr id="2" name="Title 1"/>
          <p:cNvSpPr>
            <a:spLocks noGrp="1"/>
          </p:cNvSpPr>
          <p:nvPr>
            <p:ph type="title"/>
          </p:nvPr>
        </p:nvSpPr>
        <p:spPr>
          <a:xfrm>
            <a:off x="457200" y="274638"/>
            <a:ext cx="8229600" cy="639762"/>
          </a:xfrm>
        </p:spPr>
        <p:txBody>
          <a:bodyPr>
            <a:normAutofit fontScale="90000"/>
          </a:bodyPr>
          <a:lstStyle/>
          <a:p>
            <a:r>
              <a:rPr lang="en-GB" b="1" dirty="0" smtClean="0"/>
              <a:t/>
            </a:r>
            <a:br>
              <a:rPr lang="en-GB" b="1" dirty="0" smtClean="0"/>
            </a:br>
            <a:r>
              <a:rPr lang="en-GB" b="1" dirty="0" smtClean="0"/>
              <a:t>Controlling Bleeding and Wound Care</a:t>
            </a:r>
            <a:r>
              <a:rPr lang="en-GB" dirty="0" smtClean="0"/>
              <a:t> </a:t>
            </a:r>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759" y="256330"/>
            <a:ext cx="8229601" cy="5867402"/>
          </a:xfrm>
        </p:spPr>
        <p:txBody>
          <a:bodyPr>
            <a:normAutofit/>
          </a:bodyPr>
          <a:lstStyle/>
          <a:p>
            <a:pPr>
              <a:buNone/>
            </a:pPr>
            <a:r>
              <a:rPr lang="en-GB" i="1" dirty="0"/>
              <a:t> </a:t>
            </a:r>
            <a:r>
              <a:rPr lang="en-GB" dirty="0" smtClean="0"/>
              <a:t>You </a:t>
            </a:r>
            <a:r>
              <a:rPr lang="en-GB" dirty="0"/>
              <a:t>will start by looking at the term ‘legal’. The dictionary defines the word legal as 'required’ or 'permitted by law'. Therefore, when we talk of legal aspects in theatre nursing, we are referring to what the law requires us to do in the theatre before, during and after the operation. In your clinical practice as a nurse, you may have participated in nursing a patient who was to undergo an operation. Can you remember what preoperative care was required before the patient could go for the operation?</a:t>
            </a:r>
            <a:endParaRPr lang="en-US" dirty="0"/>
          </a:p>
          <a:p>
            <a:pPr>
              <a:buNone/>
            </a:pPr>
            <a:endParaRPr lang="en-US" dirty="0"/>
          </a:p>
        </p:txBody>
      </p:sp>
      <p:sp>
        <p:nvSpPr>
          <p:cNvPr id="2" name="Title 1"/>
          <p:cNvSpPr>
            <a:spLocks noGrp="1"/>
          </p:cNvSpPr>
          <p:nvPr>
            <p:ph type="title"/>
          </p:nvPr>
        </p:nvSpPr>
        <p:spPr>
          <a:xfrm>
            <a:off x="340213" y="4329"/>
            <a:ext cx="8229601" cy="868362"/>
          </a:xfrm>
        </p:spPr>
        <p:txBody>
          <a:bodyPr>
            <a:normAutofit fontScale="90000"/>
          </a:bodyPr>
          <a:lstStyle/>
          <a:p>
            <a:r>
              <a:rPr lang="en-GB" b="1" dirty="0" smtClean="0"/>
              <a:t>Legal Aspects in Theatre Nursing </a:t>
            </a:r>
            <a:r>
              <a:rPr lang="en-US" dirty="0" smtClean="0"/>
              <a:t/>
            </a:r>
            <a:br>
              <a:rPr lang="en-US" dirty="0" smtClean="0"/>
            </a:b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10200"/>
          </a:xfrm>
        </p:spPr>
        <p:txBody>
          <a:bodyPr>
            <a:normAutofit/>
          </a:bodyPr>
          <a:lstStyle/>
          <a:p>
            <a:pPr>
              <a:buFont typeface="Courier New" pitchFamily="49" charset="0"/>
              <a:buChar char="o"/>
            </a:pPr>
            <a:r>
              <a:rPr lang="en-GB" dirty="0" smtClean="0">
                <a:solidFill>
                  <a:srgbClr val="FF0000"/>
                </a:solidFill>
              </a:rPr>
              <a:t>Septicaemia</a:t>
            </a:r>
            <a:r>
              <a:rPr lang="en-GB" dirty="0" smtClean="0"/>
              <a:t> is likely following an operation, due to peritonitis. </a:t>
            </a:r>
            <a:r>
              <a:rPr lang="en-GB" dirty="0" smtClean="0">
                <a:solidFill>
                  <a:srgbClr val="FF0000"/>
                </a:solidFill>
              </a:rPr>
              <a:t>Pneumonia</a:t>
            </a:r>
            <a:r>
              <a:rPr lang="en-GB" dirty="0" smtClean="0"/>
              <a:t> may follow bed confinement. This is indicated by a rise in body temperature and should this occur, you will need to administer antibiotic without delay. In some hospitals it is a common practice to </a:t>
            </a:r>
            <a:r>
              <a:rPr lang="en-GB" b="1" dirty="0" smtClean="0"/>
              <a:t>cover the patient with antibiotics </a:t>
            </a:r>
            <a:r>
              <a:rPr lang="en-GB" dirty="0" smtClean="0"/>
              <a:t>following surgery, where septicaemia is likely. </a:t>
            </a:r>
          </a:p>
          <a:p>
            <a:pPr>
              <a:buFont typeface="Courier New" pitchFamily="49" charset="0"/>
              <a:buChar char="o"/>
            </a:pPr>
            <a:r>
              <a:rPr lang="en-GB" dirty="0" smtClean="0"/>
              <a:t>The principle of infection prevention that you covered in section one, should be applied to prevent infection.</a:t>
            </a:r>
            <a:endParaRPr lang="en-US" dirty="0" smtClean="0"/>
          </a:p>
          <a:p>
            <a:pPr>
              <a:buNone/>
            </a:pPr>
            <a:endParaRPr lang="en-US" dirty="0"/>
          </a:p>
        </p:txBody>
      </p:sp>
      <p:sp>
        <p:nvSpPr>
          <p:cNvPr id="2" name="Title 1"/>
          <p:cNvSpPr>
            <a:spLocks noGrp="1"/>
          </p:cNvSpPr>
          <p:nvPr>
            <p:ph type="title"/>
          </p:nvPr>
        </p:nvSpPr>
        <p:spPr>
          <a:xfrm>
            <a:off x="457200" y="274638"/>
            <a:ext cx="8229600" cy="715962"/>
          </a:xfrm>
        </p:spPr>
        <p:txBody>
          <a:bodyPr>
            <a:normAutofit fontScale="90000"/>
          </a:bodyPr>
          <a:lstStyle/>
          <a:p>
            <a:r>
              <a:rPr lang="en-GB" b="1" dirty="0" smtClean="0"/>
              <a:t/>
            </a:r>
            <a:br>
              <a:rPr lang="en-GB" b="1" dirty="0" smtClean="0"/>
            </a:br>
            <a:r>
              <a:rPr lang="en-GB" b="1" dirty="0" smtClean="0"/>
              <a:t>Preventing Infection</a:t>
            </a:r>
            <a:r>
              <a:rPr lang="en-GB" dirty="0" smtClean="0"/>
              <a:t> </a:t>
            </a:r>
            <a:r>
              <a:rPr lang="en-US" dirty="0" smtClean="0"/>
              <a:t/>
            </a:r>
            <a:br>
              <a:rPr lang="en-US" dirty="0" smtClean="0"/>
            </a:b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943600"/>
          </a:xfrm>
        </p:spPr>
        <p:txBody>
          <a:bodyPr>
            <a:normAutofit/>
          </a:bodyPr>
          <a:lstStyle/>
          <a:p>
            <a:pPr>
              <a:buFont typeface="Wingdings" pitchFamily="2" charset="2"/>
              <a:buChar char="Ø"/>
            </a:pPr>
            <a:r>
              <a:rPr lang="en-GB" dirty="0" smtClean="0"/>
              <a:t>Monitor </a:t>
            </a:r>
            <a:r>
              <a:rPr lang="en-GB" dirty="0" smtClean="0">
                <a:solidFill>
                  <a:srgbClr val="FF0000"/>
                </a:solidFill>
              </a:rPr>
              <a:t>pulse, blood pressure</a:t>
            </a:r>
            <a:r>
              <a:rPr lang="en-GB" dirty="0" smtClean="0"/>
              <a:t>, and </a:t>
            </a:r>
            <a:r>
              <a:rPr lang="en-GB" dirty="0" smtClean="0">
                <a:solidFill>
                  <a:srgbClr val="FF0000"/>
                </a:solidFill>
              </a:rPr>
              <a:t>respiration rate </a:t>
            </a:r>
            <a:r>
              <a:rPr lang="en-GB" dirty="0" smtClean="0"/>
              <a:t>and </a:t>
            </a:r>
            <a:r>
              <a:rPr lang="en-GB" dirty="0" smtClean="0">
                <a:solidFill>
                  <a:srgbClr val="FF0000"/>
                </a:solidFill>
              </a:rPr>
              <a:t>body temperature </a:t>
            </a:r>
            <a:r>
              <a:rPr lang="en-GB" dirty="0" smtClean="0"/>
              <a:t>until they are stable and within the normal ranges for the age and sex of the patient. </a:t>
            </a:r>
          </a:p>
          <a:p>
            <a:pPr>
              <a:buFont typeface="Wingdings" pitchFamily="2" charset="2"/>
              <a:buChar char="Ø"/>
            </a:pPr>
            <a:r>
              <a:rPr lang="en-GB" dirty="0" smtClean="0"/>
              <a:t>The recommended frequency is to observe the patient </a:t>
            </a:r>
            <a:r>
              <a:rPr lang="en-GB" b="1" dirty="0" smtClean="0">
                <a:solidFill>
                  <a:srgbClr val="FF0000"/>
                </a:solidFill>
              </a:rPr>
              <a:t>every 15 minutes for the first two hours</a:t>
            </a:r>
            <a:r>
              <a:rPr lang="en-GB" dirty="0" smtClean="0"/>
              <a:t>, followed by </a:t>
            </a:r>
            <a:r>
              <a:rPr lang="en-GB" b="1" dirty="0" smtClean="0">
                <a:solidFill>
                  <a:srgbClr val="00B050"/>
                </a:solidFill>
              </a:rPr>
              <a:t>every 30 minutes for the next two hours, then four hourly if they appear to be stable</a:t>
            </a:r>
            <a:r>
              <a:rPr lang="en-GB" dirty="0" smtClean="0">
                <a:solidFill>
                  <a:srgbClr val="00B050"/>
                </a:solidFill>
              </a:rPr>
              <a:t>. </a:t>
            </a:r>
          </a:p>
          <a:p>
            <a:pPr>
              <a:buFont typeface="Wingdings" pitchFamily="2" charset="2"/>
              <a:buChar char="Ø"/>
            </a:pPr>
            <a:r>
              <a:rPr lang="en-GB" dirty="0" smtClean="0"/>
              <a:t>Other important observations to make at the same time are level of consciousness, and urine output.</a:t>
            </a:r>
            <a:endParaRPr lang="en-US" dirty="0" smtClean="0"/>
          </a:p>
          <a:p>
            <a:pPr>
              <a:buNone/>
            </a:pPr>
            <a:endParaRPr lang="en-US" dirty="0"/>
          </a:p>
        </p:txBody>
      </p:sp>
      <p:sp>
        <p:nvSpPr>
          <p:cNvPr id="2" name="Title 1"/>
          <p:cNvSpPr>
            <a:spLocks noGrp="1"/>
          </p:cNvSpPr>
          <p:nvPr>
            <p:ph type="title"/>
          </p:nvPr>
        </p:nvSpPr>
        <p:spPr>
          <a:xfrm>
            <a:off x="457200" y="274638"/>
            <a:ext cx="8229600" cy="563562"/>
          </a:xfrm>
        </p:spPr>
        <p:txBody>
          <a:bodyPr>
            <a:normAutofit fontScale="90000"/>
          </a:bodyPr>
          <a:lstStyle/>
          <a:p>
            <a:r>
              <a:rPr lang="en-GB" b="1" dirty="0" smtClean="0"/>
              <a:t/>
            </a:r>
            <a:br>
              <a:rPr lang="en-GB" b="1" dirty="0" smtClean="0"/>
            </a:br>
            <a:r>
              <a:rPr lang="en-GB" b="1" dirty="0" smtClean="0"/>
              <a:t>Monitoring of Complications</a:t>
            </a:r>
            <a:r>
              <a:rPr lang="en-GB" dirty="0" smtClean="0"/>
              <a:t> </a:t>
            </a:r>
            <a:r>
              <a:rPr lang="en-US" dirty="0" smtClean="0"/>
              <a:t/>
            </a:r>
            <a:br>
              <a:rPr lang="en-US" dirty="0" smtClean="0"/>
            </a:b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a:bodyPr>
          <a:lstStyle/>
          <a:p>
            <a:r>
              <a:rPr lang="en-GB" dirty="0" smtClean="0"/>
              <a:t>Is achieved by the administration of pain relief drugs once the patient is conscious. You should administer an intermittent bolus of </a:t>
            </a:r>
            <a:r>
              <a:rPr lang="en-GB" b="1" dirty="0" smtClean="0">
                <a:solidFill>
                  <a:srgbClr val="00B050"/>
                </a:solidFill>
              </a:rPr>
              <a:t>pethidine</a:t>
            </a:r>
            <a:r>
              <a:rPr lang="en-GB" dirty="0" smtClean="0"/>
              <a:t> 50-100mg intramuscularly or </a:t>
            </a:r>
            <a:r>
              <a:rPr lang="en-GB" b="1" dirty="0" smtClean="0">
                <a:solidFill>
                  <a:srgbClr val="00B050"/>
                </a:solidFill>
              </a:rPr>
              <a:t>morphine </a:t>
            </a:r>
            <a:r>
              <a:rPr lang="en-GB" dirty="0" smtClean="0"/>
              <a:t>10-15mg for adult or </a:t>
            </a:r>
            <a:r>
              <a:rPr lang="en-GB" b="1" dirty="0" smtClean="0">
                <a:solidFill>
                  <a:srgbClr val="00B050"/>
                </a:solidFill>
              </a:rPr>
              <a:t>diclofenac Inj.</a:t>
            </a:r>
          </a:p>
          <a:p>
            <a:r>
              <a:rPr lang="en-GB" dirty="0" smtClean="0"/>
              <a:t>Other measures include correct positioning of the patient so as </a:t>
            </a:r>
            <a:r>
              <a:rPr lang="en-GB" b="1" dirty="0" smtClean="0">
                <a:solidFill>
                  <a:srgbClr val="00B050"/>
                </a:solidFill>
              </a:rPr>
              <a:t>to avoid pressure on the nerves, </a:t>
            </a:r>
            <a:r>
              <a:rPr lang="en-GB" dirty="0" smtClean="0"/>
              <a:t>administering analgesics, use of heat/cold massage and guided imagery (a process of suppressing pain by focusing on something else).</a:t>
            </a:r>
            <a:endParaRPr lang="en-US" dirty="0" smtClean="0"/>
          </a:p>
          <a:p>
            <a:pPr>
              <a:buNone/>
            </a:pPr>
            <a:endParaRPr lang="en-US" dirty="0"/>
          </a:p>
        </p:txBody>
      </p:sp>
      <p:sp>
        <p:nvSpPr>
          <p:cNvPr id="2" name="Title 1"/>
          <p:cNvSpPr>
            <a:spLocks noGrp="1"/>
          </p:cNvSpPr>
          <p:nvPr>
            <p:ph type="title"/>
          </p:nvPr>
        </p:nvSpPr>
        <p:spPr>
          <a:xfrm>
            <a:off x="457200" y="274638"/>
            <a:ext cx="8229600" cy="487362"/>
          </a:xfrm>
        </p:spPr>
        <p:txBody>
          <a:bodyPr>
            <a:normAutofit fontScale="90000"/>
          </a:bodyPr>
          <a:lstStyle/>
          <a:p>
            <a:r>
              <a:rPr lang="en-GB" b="1" dirty="0" smtClean="0"/>
              <a:t/>
            </a:r>
            <a:br>
              <a:rPr lang="en-GB" b="1" dirty="0" smtClean="0"/>
            </a:br>
            <a:r>
              <a:rPr lang="en-GB" b="1" dirty="0" smtClean="0"/>
              <a:t>Controlling Pain</a:t>
            </a:r>
            <a:r>
              <a:rPr lang="en-GB" dirty="0" smtClean="0"/>
              <a:t> </a:t>
            </a:r>
            <a:r>
              <a:rPr lang="en-US" dirty="0" smtClean="0"/>
              <a:t/>
            </a:r>
            <a:br>
              <a:rPr lang="en-US" dirty="0" smtClean="0"/>
            </a:b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a:bodyPr>
          <a:lstStyle/>
          <a:p>
            <a:pPr>
              <a:buFont typeface="Wingdings" pitchFamily="2" charset="2"/>
              <a:buChar char="ü"/>
            </a:pPr>
            <a:r>
              <a:rPr lang="en-GB" dirty="0" smtClean="0"/>
              <a:t>Postoperatively, assess the return of gastric motility. This is indicated by the </a:t>
            </a:r>
            <a:r>
              <a:rPr lang="en-GB" b="1" dirty="0" smtClean="0">
                <a:solidFill>
                  <a:srgbClr val="FF0000"/>
                </a:solidFill>
              </a:rPr>
              <a:t>return of bowel sounds </a:t>
            </a:r>
            <a:r>
              <a:rPr lang="en-GB" dirty="0" smtClean="0"/>
              <a:t>and </a:t>
            </a:r>
            <a:r>
              <a:rPr lang="en-GB" b="1" dirty="0" smtClean="0">
                <a:solidFill>
                  <a:srgbClr val="FF0000"/>
                </a:solidFill>
              </a:rPr>
              <a:t>passing of flatus</a:t>
            </a:r>
            <a:r>
              <a:rPr lang="en-GB" dirty="0" smtClean="0"/>
              <a:t>. Following abdominal surgery (laparatomy), gastro intestinal motility returns to normal in three to four days. The patient should not take food orally before this period is over. </a:t>
            </a:r>
          </a:p>
          <a:p>
            <a:pPr>
              <a:buFont typeface="Wingdings" pitchFamily="2" charset="2"/>
              <a:buChar char="ü"/>
            </a:pPr>
            <a:r>
              <a:rPr lang="en-GB" dirty="0" smtClean="0"/>
              <a:t>Should postoperative diarrhoea occur, reassure the patient, as this clears in two to three days, but ensure adequate hydration. </a:t>
            </a:r>
          </a:p>
          <a:p>
            <a:pPr>
              <a:buFont typeface="Wingdings" pitchFamily="2" charset="2"/>
              <a:buChar char="ü"/>
            </a:pPr>
            <a:r>
              <a:rPr lang="en-GB" dirty="0" smtClean="0"/>
              <a:t>When bowel sounds are back give </a:t>
            </a:r>
            <a:r>
              <a:rPr lang="en-GB" b="1" dirty="0" smtClean="0">
                <a:solidFill>
                  <a:srgbClr val="FF0000"/>
                </a:solidFill>
              </a:rPr>
              <a:t>oral sips, fluid diet, light diet, then resume normal diet</a:t>
            </a:r>
            <a:r>
              <a:rPr lang="en-GB" dirty="0" smtClean="0"/>
              <a:t>.</a:t>
            </a:r>
            <a:endParaRPr lang="en-US" dirty="0" smtClean="0"/>
          </a:p>
          <a:p>
            <a:endParaRPr lang="en-US" dirty="0"/>
          </a:p>
        </p:txBody>
      </p:sp>
      <p:sp>
        <p:nvSpPr>
          <p:cNvPr id="2" name="Title 1"/>
          <p:cNvSpPr>
            <a:spLocks noGrp="1"/>
          </p:cNvSpPr>
          <p:nvPr>
            <p:ph type="title"/>
          </p:nvPr>
        </p:nvSpPr>
        <p:spPr>
          <a:xfrm>
            <a:off x="457200" y="274638"/>
            <a:ext cx="8229600" cy="639762"/>
          </a:xfrm>
        </p:spPr>
        <p:txBody>
          <a:bodyPr>
            <a:normAutofit fontScale="90000"/>
          </a:bodyPr>
          <a:lstStyle/>
          <a:p>
            <a:r>
              <a:rPr lang="en-GB" b="1" dirty="0" smtClean="0"/>
              <a:t/>
            </a:r>
            <a:br>
              <a:rPr lang="en-GB" b="1" dirty="0" smtClean="0"/>
            </a:br>
            <a:r>
              <a:rPr lang="en-GB" sz="3600" b="1" dirty="0" smtClean="0"/>
              <a:t>Ensuring Return of Gastro Intestinal Motility</a:t>
            </a:r>
            <a:r>
              <a:rPr lang="en-GB" sz="3600" dirty="0" smtClean="0"/>
              <a:t> </a:t>
            </a:r>
            <a:r>
              <a:rPr lang="en-US" dirty="0" smtClean="0"/>
              <a:t/>
            </a:r>
            <a:br>
              <a:rPr lang="en-US" dirty="0" smtClean="0"/>
            </a:b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a:bodyPr>
          <a:lstStyle/>
          <a:p>
            <a:r>
              <a:rPr lang="en-GB" b="1" dirty="0" smtClean="0">
                <a:solidFill>
                  <a:srgbClr val="FF0000"/>
                </a:solidFill>
              </a:rPr>
              <a:t>Encourage the patient to move out of bed as soon as their condition allows.</a:t>
            </a:r>
            <a:r>
              <a:rPr lang="en-GB" dirty="0" smtClean="0"/>
              <a:t> This will prevent deep venous thrombosis (the development of a blood clot in a vein), which can complicate to pulmonary embolism (a circulating blood clot in the veins of the lungs).</a:t>
            </a:r>
            <a:endParaRPr lang="en-US" dirty="0" smtClean="0"/>
          </a:p>
          <a:p>
            <a:r>
              <a:rPr lang="en-GB" b="1" dirty="0" smtClean="0">
                <a:solidFill>
                  <a:srgbClr val="FF0000"/>
                </a:solidFill>
              </a:rPr>
              <a:t>The signs of thrombosis </a:t>
            </a:r>
            <a:r>
              <a:rPr lang="en-GB" dirty="0" smtClean="0"/>
              <a:t>include, warm swollen painful limbs and low-grade fever. If noticed, the affected limb should be elevated until the swelling subsides. </a:t>
            </a:r>
            <a:r>
              <a:rPr lang="en-GB" dirty="0" smtClean="0">
                <a:solidFill>
                  <a:srgbClr val="FF0000"/>
                </a:solidFill>
              </a:rPr>
              <a:t>Heparin</a:t>
            </a:r>
            <a:r>
              <a:rPr lang="en-GB" dirty="0" smtClean="0"/>
              <a:t> in a dose of 5000units, eight hourly, is administered subcutaneously when the diagnosis is confirmed.</a:t>
            </a:r>
            <a:endParaRPr lang="en-US" dirty="0" smtClean="0"/>
          </a:p>
          <a:p>
            <a:pPr>
              <a:buNone/>
            </a:pPr>
            <a:endParaRPr lang="en-US" dirty="0"/>
          </a:p>
        </p:txBody>
      </p:sp>
      <p:sp>
        <p:nvSpPr>
          <p:cNvPr id="2" name="Title 1"/>
          <p:cNvSpPr>
            <a:spLocks noGrp="1"/>
          </p:cNvSpPr>
          <p:nvPr>
            <p:ph type="title"/>
          </p:nvPr>
        </p:nvSpPr>
        <p:spPr>
          <a:xfrm>
            <a:off x="457200" y="274638"/>
            <a:ext cx="8229600" cy="563562"/>
          </a:xfrm>
        </p:spPr>
        <p:txBody>
          <a:bodyPr>
            <a:normAutofit fontScale="90000"/>
          </a:bodyPr>
          <a:lstStyle/>
          <a:p>
            <a:r>
              <a:rPr lang="en-GB" b="1" dirty="0" smtClean="0"/>
              <a:t/>
            </a:r>
            <a:br>
              <a:rPr lang="en-GB" b="1" dirty="0" smtClean="0"/>
            </a:br>
            <a:r>
              <a:rPr lang="en-GB" b="1" dirty="0" smtClean="0"/>
              <a:t>Ensuring Early Ambulation</a:t>
            </a:r>
            <a:r>
              <a:rPr lang="en-GB" dirty="0" smtClean="0"/>
              <a:t> </a:t>
            </a:r>
            <a:r>
              <a:rPr lang="en-US" dirty="0" smtClean="0"/>
              <a:t/>
            </a:r>
            <a:br>
              <a:rPr lang="en-US" dirty="0" smtClean="0"/>
            </a:b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5334000"/>
          </a:xfrm>
        </p:spPr>
        <p:txBody>
          <a:bodyPr>
            <a:normAutofit/>
          </a:bodyPr>
          <a:lstStyle/>
          <a:p>
            <a:r>
              <a:rPr lang="en-GB" dirty="0" smtClean="0"/>
              <a:t>The postoperative patient needs to be made aware of </a:t>
            </a:r>
            <a:r>
              <a:rPr lang="en-GB" dirty="0" smtClean="0">
                <a:solidFill>
                  <a:srgbClr val="FF0000"/>
                </a:solidFill>
              </a:rPr>
              <a:t>the expected outcome of the surgery </a:t>
            </a:r>
            <a:r>
              <a:rPr lang="en-GB" dirty="0" smtClean="0"/>
              <a:t>as well as the medical and nursing care that they will require at home. This will reduce the possibility of last minute crises on the day of discharge.</a:t>
            </a:r>
            <a:endParaRPr lang="en-US" dirty="0" smtClean="0"/>
          </a:p>
          <a:p>
            <a:r>
              <a:rPr lang="en-GB" dirty="0" smtClean="0"/>
              <a:t>The patient should be given an opportunity to get ready to cope at home and in the community as they ask you how to deal with a changed body image. </a:t>
            </a:r>
            <a:endParaRPr lang="en-US" dirty="0" smtClean="0"/>
          </a:p>
          <a:p>
            <a:pPr>
              <a:buNone/>
            </a:pPr>
            <a:endParaRPr lang="en-US" dirty="0"/>
          </a:p>
        </p:txBody>
      </p:sp>
      <p:sp>
        <p:nvSpPr>
          <p:cNvPr id="2" name="Title 1"/>
          <p:cNvSpPr>
            <a:spLocks noGrp="1"/>
          </p:cNvSpPr>
          <p:nvPr>
            <p:ph type="title"/>
          </p:nvPr>
        </p:nvSpPr>
        <p:spPr/>
        <p:txBody>
          <a:bodyPr>
            <a:normAutofit fontScale="90000"/>
          </a:bodyPr>
          <a:lstStyle/>
          <a:p>
            <a:r>
              <a:rPr lang="en-GB" b="1" dirty="0" smtClean="0"/>
              <a:t/>
            </a:r>
            <a:br>
              <a:rPr lang="en-GB" b="1" dirty="0" smtClean="0"/>
            </a:br>
            <a:r>
              <a:rPr lang="en-GB" sz="4000" b="1" dirty="0" smtClean="0"/>
              <a:t>Preparing the Patient for Discharge and Home Based Care</a:t>
            </a:r>
            <a:r>
              <a:rPr lang="en-GB" sz="4000" dirty="0" smtClean="0"/>
              <a:t> </a:t>
            </a:r>
            <a:r>
              <a:rPr lang="en-US" dirty="0" smtClean="0"/>
              <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519</TotalTime>
  <Words>3284</Words>
  <Application>Microsoft Office PowerPoint</Application>
  <PresentationFormat>On-screen Show (4:3)</PresentationFormat>
  <Paragraphs>291</Paragraphs>
  <Slides>95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95</vt:i4>
      </vt:variant>
    </vt:vector>
  </HeadingPairs>
  <TitlesOfParts>
    <vt:vector size="107" baseType="lpstr">
      <vt:lpstr>Agency FB</vt:lpstr>
      <vt:lpstr>Algerian</vt:lpstr>
      <vt:lpstr>Arial</vt:lpstr>
      <vt:lpstr>Calibri</vt:lpstr>
      <vt:lpstr>Courier New</vt:lpstr>
      <vt:lpstr>Lucida Sans Unicode</vt:lpstr>
      <vt:lpstr>Times New Roman</vt:lpstr>
      <vt:lpstr>Verdana</vt:lpstr>
      <vt:lpstr>Wingdings</vt:lpstr>
      <vt:lpstr>Wingdings 2</vt:lpstr>
      <vt:lpstr>Wingdings 3</vt:lpstr>
      <vt:lpstr>Concourse</vt:lpstr>
      <vt:lpstr>THEATRE NURSING </vt:lpstr>
      <vt:lpstr>PowerPoint Presentation</vt:lpstr>
      <vt:lpstr>PowerPoint Presentation</vt:lpstr>
      <vt:lpstr>INTRODUCTION</vt:lpstr>
      <vt:lpstr>Course Objectives </vt:lpstr>
      <vt:lpstr> SECTION 1: INTRODUCTION TO THE OPERATING THEATRE </vt:lpstr>
      <vt:lpstr> Objectives </vt:lpstr>
      <vt:lpstr> What do you think are the aims of a theatre nurse? </vt:lpstr>
      <vt:lpstr>Legal Aspects in Theatre Nursing  </vt:lpstr>
      <vt:lpstr>Preoperative Care </vt:lpstr>
      <vt:lpstr>Make sure that the patient observes a ‘Nil by oral’ rule. (NBO) The fasting should usually start six hours before the operation.  .Blood works: All should be within the acceptable ranges e.g. full Haemogram including HB, urea, electrolytes and creatinine. </vt:lpstr>
      <vt:lpstr> .The patient should be counselled and  reassured especially those receiving operations such as amputation, or mastectomy.  .The site to be operated on should be   shaved of hair and cleaned with warm soapy water, to reduce the bacteria on the patient’s skin. The area shaved should be larger than the incision site.  </vt:lpstr>
      <vt:lpstr>Cont’d</vt:lpstr>
      <vt:lpstr>=Those below the legal age of adulthood (18 years in Kenya) are not legally bound to sign the consent form. It is signed by the parents/guardians on their behalf. =In the same way, consent for the mentally ill is sought from their parents/guardians/relatives.  </vt:lpstr>
      <vt:lpstr>=It is also important to note that consent for an operation should be obtained from the patient before they are pre-medicated, as pre-medication drugs have the potential of affecting their reasoning capacity; hence making consent signed not legally binding.</vt:lpstr>
      <vt:lpstr>Besides confidentiality and informed consent, it is important to mention that the custody and security of the patient before, during and after operation is vested in the theatre team.</vt:lpstr>
      <vt:lpstr>The legal aspect in theatre nursing involves the care of the patient from the time the patient is accepted in theatre, until they are handed over back to the ward. </vt:lpstr>
      <vt:lpstr>For these reasons, the following procedure should be adhered to: </vt:lpstr>
      <vt:lpstr>Layout of an Operating Theatre  </vt:lpstr>
      <vt:lpstr>---All these units should be in relation to each other, but construction should be separate and independent from all traffic and air movement within the hospital. ---A theatre unit is self contained with changing rooms, shower rooms, toilets, anaesthetic room, operating room, cleaning room, at least four beds, sluice room, linen room and sterilising room. </vt:lpstr>
      <vt:lpstr>---Inside the theatre, the walls, floor and roof are built with labour saving materials for hygiene purposes. It has artificial ventilators, efficient artificial lights and emergency systems for use during power failure.  ---The theatre furnishings and fittings are made of stainless materials for quick and thorough cleaning.  </vt:lpstr>
      <vt:lpstr>---All the trolleys are fitted with non-electricity conducting rubbers to minimise the risk of electric conduction.  ---The doors and corridors are wide and high for easy movement. The ceilings are high enough for proper theatre ventilation. </vt:lpstr>
      <vt:lpstr>ANY QUESTION? </vt:lpstr>
      <vt:lpstr>ASSIGNMENT</vt:lpstr>
      <vt:lpstr>SECTION 2: SAFETY AND INFECTION PREVENTION IN THEATRE  </vt:lpstr>
      <vt:lpstr>Introduction  Safety and infection prevention are of utmost importance in the operating theatre. To ensure this, in this section you will consider the preparation of the operating theatre, theatre nurse, patient and equipment. You will also cover the equipment used in theatre and types of anaesthesia. </vt:lpstr>
      <vt:lpstr>Principles of Infection Prevention in the Operation Theatre  </vt:lpstr>
      <vt:lpstr>Preparation of the Operating Room  </vt:lpstr>
      <vt:lpstr>After cleaning and drying the theatre floor, all the equipment must be returned to its proper place. Prepare the operating table by drying it after cleaning and placing it in the right position directly below the overhead operating lights. </vt:lpstr>
      <vt:lpstr>It should then be draped with a clean sheet ready to receive the patient.   You should then set the anaesthetic tray ready and check the anaesthetic machine to ensure it is in working order for use to cauterise any bleeding vessel during operation. </vt:lpstr>
      <vt:lpstr>The operating lights should be checked to ensure they are in good working order.   The required operating set of equipment should be ordered from the theatre sterilising room/unit.  </vt:lpstr>
      <vt:lpstr>After the operation has been completed you should:</vt:lpstr>
      <vt:lpstr>Preparation of the Nurse  </vt:lpstr>
      <vt:lpstr>A very high standard of personal hygiene should be maintained. You should avoid movement in and out of the theatre and any time that happens you should change into another clean theatre suit before re-entering the operating room. </vt:lpstr>
      <vt:lpstr>It is advisable for you to visit the toilet to empty your bowels and bladder before taking a shower and putting on the sterile theatre suit to minimise the need of using this facility later during the theatre activities.</vt:lpstr>
      <vt:lpstr>However, this is just a precautionary measure and you should change your theatre suit any time the toilet facilities are used if you are to go back to the operating room.  We are now going to look at the procedure of scrubbing, gowning and gloving for the operation. </vt:lpstr>
      <vt:lpstr> Scrubbing  </vt:lpstr>
      <vt:lpstr>Scrubbing time varies according to the type of soap or chemical used. For example, if using gamophen soap, which contains hexachlorophene disinfectants, you should scrub for five minutes; if using hibiscrub, two minutes; ordinary soap, ten to fifteen minutes.</vt:lpstr>
      <vt:lpstr> Preparation for this procedure involves the following: </vt:lpstr>
      <vt:lpstr>5. Finger nails must be short and clean without nail varnish.  6. No cut wounds or septic wound on fingers.  7. No upper respiratory tract infection.  8. No gastroenteritis.  9. Wear a mackintosh apron to protect your scrub suit.  10. Regulate temperature and flow of water to suit you.  </vt:lpstr>
      <vt:lpstr> The following procedure should be followed for a complete scrub:  </vt:lpstr>
      <vt:lpstr>6) Using the elbow, press the hutch of the dispenser and pick one sterile brush. Lather the brush and keep tablet of soap at back of the brush between your palm and brush in your  right hand.  7) Starting with the left hand put your fingers together and scrub the fingernails. Move to the fingers, and then wipe off the hand and palm. Use a circular movement inside the palm. </vt:lpstr>
      <vt:lpstr>Spend extra time at the folds of the wrist. Do this for 1½ minutes, rinsing often and starting again.  </vt:lpstr>
      <vt:lpstr>8) Rinse the hands from fingertips to wrists after the 1½ minutes. Rinse the brush and soap as well. 9) Change over to the right hand and repeat the procedures (7) – (8). Spend another 1½ minutes. Drop the brush into the correct receptacle provided. Keep the soap still in hands.</vt:lpstr>
      <vt:lpstr>10) Lather hands and wash up to the wrist for another minute.  Rinse the soap and drop it back into the soap dish.  11) Take all necessary precautions to avoid touching the tap handles during this exercise as this contaminates the hands.  12)  Rinse the hands and arms thoroughly in one direction only starting from fingertips working down systematically to elbows.</vt:lpstr>
      <vt:lpstr>13)  Close the taps using elbows. Keep hands together upright, fingers higher than elbows. A total of five to ten minutes have been observed during the procedure.    14)  The circulating nurse will remove the mackintosh apron. </vt:lpstr>
      <vt:lpstr> There are set procedures for drying, gowning and gloving  </vt:lpstr>
      <vt:lpstr>Patient’s Skin Preparation  </vt:lpstr>
      <vt:lpstr>Draping of Patient  </vt:lpstr>
      <vt:lpstr>Positioning of Patient  </vt:lpstr>
      <vt:lpstr>READ &amp; UNDERSTAND</vt:lpstr>
      <vt:lpstr>Anaesthesia  </vt:lpstr>
      <vt:lpstr>Local Anaesthesia Methods </vt:lpstr>
      <vt:lpstr>d)  Refrigeration Analgesia It is administered by use of a vapouriser. Drugs used include: Ethyl chloride or Diethyl ether.  e)  Spinal Analgesia Used for operations from the abdomen and below, e.g. caesarean section. A lumbar puncture is done and the local anaesthesia introduced through the spine. The drug paralyses the area below the puncture.   </vt:lpstr>
      <vt:lpstr>f)  Epidural Anaesthesia The drug is injected in the dura mater space of the spinal cord. Used for operations of the abdomen and below. </vt:lpstr>
      <vt:lpstr>General Anaesthesia </vt:lpstr>
      <vt:lpstr>Pre-medication  </vt:lpstr>
      <vt:lpstr>Hyoscine 0.4mg for adults, which can also be given for pre-medication although it has the potential side effect of amnesia.   Morphine 10 - 15mg intramuscular can also be used.  </vt:lpstr>
      <vt:lpstr>Oral pre-medication is the best for children and should be administered two hours before operation.   Remember to make the patient observe nil by mouth for six hours prior to operation. </vt:lpstr>
      <vt:lpstr>Pre-operative Anaesthesia (Induction Agents)  </vt:lpstr>
      <vt:lpstr>Intravenous Agents </vt:lpstr>
      <vt:lpstr>Muscle Relaxants </vt:lpstr>
      <vt:lpstr>Analgesics </vt:lpstr>
      <vt:lpstr>SECTION 3: CARE OF PATIENTS BEFORE, DURING AND AFTER OPERATION IN THE THEATRE </vt:lpstr>
      <vt:lpstr>Preoperative Care  </vt:lpstr>
      <vt:lpstr>3. You should check the patient’s identification bands, name on the notes, and in patient number (IP No.). All these should correspond.  Check whether the consent form is the correct one and is correctly signed, and that the consent obtained is relevant to the operation about to take place.</vt:lpstr>
      <vt:lpstr>Check what pre-medication was given and indicated by ticking and signing, noting the time it was given on the preoperative checklist. The patient should then be transferred from the ward trolley to the theatre trolley.   Make a physical check that the patient has been prepared and tick the patient traffic in theatre list. </vt:lpstr>
      <vt:lpstr>Check for x-rays if indicated. It is the responsibility of the ward nurse to check for blood from the blood bank and to bring it to theatre.   If these things are not properly done, patients should not be received.  </vt:lpstr>
      <vt:lpstr>The recovery area nurse should observe the patients waiting to go to the wards while still under general anaesthesia.   Observe for any abnormality, that is, the wound, vital signs and report any abnormalities to the anaesthetist or the surgeon. </vt:lpstr>
      <vt:lpstr>Anaesthetic Room Nurse  </vt:lpstr>
      <vt:lpstr>READ ON; Duties of the Anaesthetist Nurse </vt:lpstr>
      <vt:lpstr>Scrub Nurse</vt:lpstr>
      <vt:lpstr>Prepare ligatures and put them ready for different stages of the operation.   You should count all the equipment at different stages where the cavity needs to be closed to prevent any loss in the cavity and report correctness to the surgeon.</vt:lpstr>
      <vt:lpstr>Pass the cavity mops to the surgeons (a sponge for cleaning the cavity or operation area).   Clear all the instruments used, count them, disinfect and take them for sterilisation in preparation for the next operation. </vt:lpstr>
      <vt:lpstr>Circulating or Runner Nurse </vt:lpstr>
      <vt:lpstr>Brings and changes lotions as required.   Checks the records (swabs and packs) and counts the used swabs and confirms correctness.   Records the time the tourniquet was applied or removed.</vt:lpstr>
      <vt:lpstr>The circulating nurse ensures the welfare of the entire scrub-up team and the patient plus the sterility in the operating room.   Remembers to record the bandages, IV fluids, drugs, and strapping used if need be. </vt:lpstr>
      <vt:lpstr> Recovery Room Nurse </vt:lpstr>
      <vt:lpstr>You should prepare all the equipments and medications required in the recovery area.   Monitor and record both fluid input and output.  This helps you to monitor kidney functions.  </vt:lpstr>
      <vt:lpstr>A decrease in urine, or lack of its production, calls for urgent action. Should this happen, inform the surgeon immediately.  If excess fluid runs in intravenously, administering a diuretic drug induces diuresis. This is recommended. </vt:lpstr>
      <vt:lpstr> Theatre Attendant </vt:lpstr>
      <vt:lpstr> The Nurse Administrator/In charge </vt:lpstr>
      <vt:lpstr>General Principles in Postoperative Care </vt:lpstr>
      <vt:lpstr>Ensuring Clear Airway  </vt:lpstr>
      <vt:lpstr> Supporting Circulation  </vt:lpstr>
      <vt:lpstr>Remember The amount of fluid required is calculated as:  Maintenance requirement + fluid loss (loss during operation + normal body loss + insensible loss). </vt:lpstr>
      <vt:lpstr>Supporting Circulation   In an adult, the body requires 35ml per kg body weight in 24 hours.  The insensible loss (loss through skin, normal faeces and breathing) is approximately 0.5ml per kg body weight per hour.  In children these figures vary by age </vt:lpstr>
      <vt:lpstr>You should select fluid that will supply the required electrolytes, for example, normal saline or ringers lactate 500ml to alternate with 1000ml of 5% dextrose and add 3g of potassium chloride per litre of dextrose (Watters et al 1991). </vt:lpstr>
      <vt:lpstr> Controlling Bleeding and Wound Care  </vt:lpstr>
      <vt:lpstr> Preventing Infection  </vt:lpstr>
      <vt:lpstr> Monitoring of Complications  </vt:lpstr>
      <vt:lpstr> Controlling Pain  </vt:lpstr>
      <vt:lpstr> Ensuring Return of Gastro Intestinal Motility  </vt:lpstr>
      <vt:lpstr> Ensuring Early Ambulation  </vt:lpstr>
      <vt:lpstr> Preparing the Patient for Discharge and Home Based Care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THEATRE NURSING</dc:title>
  <dc:creator>Guest</dc:creator>
  <cp:lastModifiedBy>Thomas</cp:lastModifiedBy>
  <cp:revision>355</cp:revision>
  <dcterms:created xsi:type="dcterms:W3CDTF">2012-10-13T16:17:31Z</dcterms:created>
  <dcterms:modified xsi:type="dcterms:W3CDTF">2021-02-10T12:43:35Z</dcterms:modified>
</cp:coreProperties>
</file>