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41"/>
  </p:handoutMasterIdLst>
  <p:sldIdLst>
    <p:sldId id="383" r:id="rId2"/>
    <p:sldId id="527" r:id="rId3"/>
    <p:sldId id="384" r:id="rId4"/>
    <p:sldId id="400" r:id="rId5"/>
    <p:sldId id="385" r:id="rId6"/>
    <p:sldId id="386" r:id="rId7"/>
    <p:sldId id="398" r:id="rId8"/>
    <p:sldId id="388" r:id="rId9"/>
    <p:sldId id="399" r:id="rId10"/>
    <p:sldId id="401" r:id="rId11"/>
    <p:sldId id="456" r:id="rId12"/>
    <p:sldId id="390" r:id="rId13"/>
    <p:sldId id="457" r:id="rId14"/>
    <p:sldId id="458" r:id="rId15"/>
    <p:sldId id="459" r:id="rId16"/>
    <p:sldId id="460" r:id="rId17"/>
    <p:sldId id="461" r:id="rId18"/>
    <p:sldId id="462" r:id="rId19"/>
    <p:sldId id="463" r:id="rId20"/>
    <p:sldId id="464" r:id="rId21"/>
    <p:sldId id="465" r:id="rId22"/>
    <p:sldId id="466" r:id="rId23"/>
    <p:sldId id="467" r:id="rId24"/>
    <p:sldId id="391" r:id="rId25"/>
    <p:sldId id="394" r:id="rId26"/>
    <p:sldId id="395" r:id="rId27"/>
    <p:sldId id="402" r:id="rId28"/>
    <p:sldId id="406" r:id="rId29"/>
    <p:sldId id="404" r:id="rId30"/>
    <p:sldId id="403" r:id="rId31"/>
    <p:sldId id="408" r:id="rId32"/>
    <p:sldId id="426" r:id="rId33"/>
    <p:sldId id="407" r:id="rId34"/>
    <p:sldId id="412" r:id="rId35"/>
    <p:sldId id="411" r:id="rId36"/>
    <p:sldId id="423" r:id="rId37"/>
    <p:sldId id="424" r:id="rId38"/>
    <p:sldId id="425" r:id="rId39"/>
    <p:sldId id="428" r:id="rId40"/>
    <p:sldId id="410" r:id="rId41"/>
    <p:sldId id="409" r:id="rId42"/>
    <p:sldId id="415" r:id="rId43"/>
    <p:sldId id="416" r:id="rId44"/>
    <p:sldId id="417" r:id="rId45"/>
    <p:sldId id="418" r:id="rId46"/>
    <p:sldId id="419" r:id="rId47"/>
    <p:sldId id="420" r:id="rId48"/>
    <p:sldId id="421" r:id="rId49"/>
    <p:sldId id="422" r:id="rId50"/>
    <p:sldId id="414" r:id="rId51"/>
    <p:sldId id="413" r:id="rId52"/>
    <p:sldId id="427" r:id="rId53"/>
    <p:sldId id="433" r:id="rId54"/>
    <p:sldId id="432" r:id="rId55"/>
    <p:sldId id="431" r:id="rId56"/>
    <p:sldId id="430" r:id="rId57"/>
    <p:sldId id="429" r:id="rId58"/>
    <p:sldId id="434" r:id="rId59"/>
    <p:sldId id="435" r:id="rId60"/>
    <p:sldId id="436" r:id="rId61"/>
    <p:sldId id="437" r:id="rId62"/>
    <p:sldId id="438" r:id="rId63"/>
    <p:sldId id="439" r:id="rId64"/>
    <p:sldId id="440" r:id="rId65"/>
    <p:sldId id="441" r:id="rId66"/>
    <p:sldId id="442" r:id="rId67"/>
    <p:sldId id="443" r:id="rId68"/>
    <p:sldId id="444" r:id="rId69"/>
    <p:sldId id="445" r:id="rId70"/>
    <p:sldId id="448" r:id="rId71"/>
    <p:sldId id="446" r:id="rId72"/>
    <p:sldId id="447" r:id="rId73"/>
    <p:sldId id="449" r:id="rId74"/>
    <p:sldId id="450" r:id="rId75"/>
    <p:sldId id="451" r:id="rId76"/>
    <p:sldId id="452" r:id="rId77"/>
    <p:sldId id="453" r:id="rId78"/>
    <p:sldId id="454" r:id="rId79"/>
    <p:sldId id="455" r:id="rId80"/>
    <p:sldId id="526" r:id="rId81"/>
    <p:sldId id="468" r:id="rId82"/>
    <p:sldId id="469" r:id="rId83"/>
    <p:sldId id="470" r:id="rId84"/>
    <p:sldId id="471" r:id="rId85"/>
    <p:sldId id="472" r:id="rId86"/>
    <p:sldId id="473" r:id="rId87"/>
    <p:sldId id="474" r:id="rId88"/>
    <p:sldId id="475" r:id="rId89"/>
    <p:sldId id="476" r:id="rId90"/>
    <p:sldId id="477" r:id="rId91"/>
    <p:sldId id="478" r:id="rId92"/>
    <p:sldId id="479" r:id="rId93"/>
    <p:sldId id="480" r:id="rId94"/>
    <p:sldId id="481" r:id="rId95"/>
    <p:sldId id="482" r:id="rId96"/>
    <p:sldId id="483" r:id="rId97"/>
    <p:sldId id="484" r:id="rId98"/>
    <p:sldId id="485" r:id="rId99"/>
    <p:sldId id="486" r:id="rId100"/>
    <p:sldId id="487" r:id="rId101"/>
    <p:sldId id="488" r:id="rId102"/>
    <p:sldId id="489" r:id="rId103"/>
    <p:sldId id="490" r:id="rId104"/>
    <p:sldId id="491" r:id="rId105"/>
    <p:sldId id="492" r:id="rId106"/>
    <p:sldId id="493" r:id="rId107"/>
    <p:sldId id="494" r:id="rId108"/>
    <p:sldId id="495" r:id="rId109"/>
    <p:sldId id="496" r:id="rId110"/>
    <p:sldId id="497" r:id="rId111"/>
    <p:sldId id="498" r:id="rId112"/>
    <p:sldId id="499" r:id="rId113"/>
    <p:sldId id="500" r:id="rId114"/>
    <p:sldId id="501" r:id="rId115"/>
    <p:sldId id="502" r:id="rId116"/>
    <p:sldId id="503" r:id="rId117"/>
    <p:sldId id="504" r:id="rId118"/>
    <p:sldId id="505" r:id="rId119"/>
    <p:sldId id="506" r:id="rId120"/>
    <p:sldId id="507" r:id="rId121"/>
    <p:sldId id="508" r:id="rId122"/>
    <p:sldId id="509" r:id="rId123"/>
    <p:sldId id="510" r:id="rId124"/>
    <p:sldId id="511" r:id="rId125"/>
    <p:sldId id="512" r:id="rId126"/>
    <p:sldId id="513" r:id="rId127"/>
    <p:sldId id="514" r:id="rId128"/>
    <p:sldId id="515" r:id="rId129"/>
    <p:sldId id="516" r:id="rId130"/>
    <p:sldId id="517" r:id="rId131"/>
    <p:sldId id="518" r:id="rId132"/>
    <p:sldId id="519" r:id="rId133"/>
    <p:sldId id="520" r:id="rId134"/>
    <p:sldId id="521" r:id="rId135"/>
    <p:sldId id="522" r:id="rId136"/>
    <p:sldId id="523" r:id="rId137"/>
    <p:sldId id="524" r:id="rId138"/>
    <p:sldId id="528" r:id="rId139"/>
    <p:sldId id="525" r:id="rId140"/>
  </p:sldIdLst>
  <p:sldSz cx="10688638" cy="7562850"/>
  <p:notesSz cx="7010400" cy="9296400"/>
  <p:defaultTextStyle>
    <a:defPPr>
      <a:defRPr lang="en-US"/>
    </a:defPPr>
    <a:lvl1pPr marL="0" algn="l" defTabSz="1042873" rtl="0" eaLnBrk="1" latinLnBrk="0" hangingPunct="1">
      <a:defRPr sz="2100" kern="1200">
        <a:solidFill>
          <a:schemeClr val="tx1"/>
        </a:solidFill>
        <a:latin typeface="+mn-lt"/>
        <a:ea typeface="+mn-ea"/>
        <a:cs typeface="+mn-cs"/>
      </a:defRPr>
    </a:lvl1pPr>
    <a:lvl2pPr marL="521437" algn="l" defTabSz="1042873" rtl="0" eaLnBrk="1" latinLnBrk="0" hangingPunct="1">
      <a:defRPr sz="2100" kern="1200">
        <a:solidFill>
          <a:schemeClr val="tx1"/>
        </a:solidFill>
        <a:latin typeface="+mn-lt"/>
        <a:ea typeface="+mn-ea"/>
        <a:cs typeface="+mn-cs"/>
      </a:defRPr>
    </a:lvl2pPr>
    <a:lvl3pPr marL="1042873" algn="l" defTabSz="1042873" rtl="0" eaLnBrk="1" latinLnBrk="0" hangingPunct="1">
      <a:defRPr sz="2100" kern="1200">
        <a:solidFill>
          <a:schemeClr val="tx1"/>
        </a:solidFill>
        <a:latin typeface="+mn-lt"/>
        <a:ea typeface="+mn-ea"/>
        <a:cs typeface="+mn-cs"/>
      </a:defRPr>
    </a:lvl3pPr>
    <a:lvl4pPr marL="1564310" algn="l" defTabSz="1042873" rtl="0" eaLnBrk="1" latinLnBrk="0" hangingPunct="1">
      <a:defRPr sz="2100" kern="1200">
        <a:solidFill>
          <a:schemeClr val="tx1"/>
        </a:solidFill>
        <a:latin typeface="+mn-lt"/>
        <a:ea typeface="+mn-ea"/>
        <a:cs typeface="+mn-cs"/>
      </a:defRPr>
    </a:lvl4pPr>
    <a:lvl5pPr marL="2085746" algn="l" defTabSz="1042873" rtl="0" eaLnBrk="1" latinLnBrk="0" hangingPunct="1">
      <a:defRPr sz="2100" kern="1200">
        <a:solidFill>
          <a:schemeClr val="tx1"/>
        </a:solidFill>
        <a:latin typeface="+mn-lt"/>
        <a:ea typeface="+mn-ea"/>
        <a:cs typeface="+mn-cs"/>
      </a:defRPr>
    </a:lvl5pPr>
    <a:lvl6pPr marL="2607183" algn="l" defTabSz="1042873" rtl="0" eaLnBrk="1" latinLnBrk="0" hangingPunct="1">
      <a:defRPr sz="2100" kern="1200">
        <a:solidFill>
          <a:schemeClr val="tx1"/>
        </a:solidFill>
        <a:latin typeface="+mn-lt"/>
        <a:ea typeface="+mn-ea"/>
        <a:cs typeface="+mn-cs"/>
      </a:defRPr>
    </a:lvl6pPr>
    <a:lvl7pPr marL="3128620" algn="l" defTabSz="1042873" rtl="0" eaLnBrk="1" latinLnBrk="0" hangingPunct="1">
      <a:defRPr sz="2100" kern="1200">
        <a:solidFill>
          <a:schemeClr val="tx1"/>
        </a:solidFill>
        <a:latin typeface="+mn-lt"/>
        <a:ea typeface="+mn-ea"/>
        <a:cs typeface="+mn-cs"/>
      </a:defRPr>
    </a:lvl7pPr>
    <a:lvl8pPr marL="3650056" algn="l" defTabSz="1042873" rtl="0" eaLnBrk="1" latinLnBrk="0" hangingPunct="1">
      <a:defRPr sz="2100" kern="1200">
        <a:solidFill>
          <a:schemeClr val="tx1"/>
        </a:solidFill>
        <a:latin typeface="+mn-lt"/>
        <a:ea typeface="+mn-ea"/>
        <a:cs typeface="+mn-cs"/>
      </a:defRPr>
    </a:lvl8pPr>
    <a:lvl9pPr marL="4171493" algn="l" defTabSz="1042873"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296" y="-72"/>
      </p:cViewPr>
      <p:guideLst>
        <p:guide orient="horz" pos="2382"/>
        <p:guide pos="3367"/>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696995A4-15E2-4C50-9A7C-0D11F2B39657}" type="datetimeFigureOut">
              <a:rPr lang="en-US" smtClean="0"/>
              <a:pPr/>
              <a:t>4/20/2022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78EA4D90-B83D-4F5F-BCC3-C363A8FA5DCC}" type="slidenum">
              <a:rPr lang="en-US" smtClean="0"/>
              <a:pPr/>
              <a:t>‹#›</a:t>
            </a:fld>
            <a:endParaRPr lang="en-US"/>
          </a:p>
        </p:txBody>
      </p:sp>
    </p:spTree>
    <p:extLst>
      <p:ext uri="{BB962C8B-B14F-4D97-AF65-F5344CB8AC3E}">
        <p14:creationId xmlns:p14="http://schemas.microsoft.com/office/powerpoint/2010/main" xmlns="" val="205478754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6"/>
            <a:ext cx="9085342" cy="162111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320967-8B6A-42DB-A92D-839992A29D08}"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65154-CDBA-4BEB-9D28-EE77AC623C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20967-8B6A-42DB-A92D-839992A29D08}"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65154-CDBA-4BEB-9D28-EE77AC623C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59363" y="334377"/>
            <a:ext cx="2809479" cy="711643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5361" y="334377"/>
            <a:ext cx="8255859" cy="711643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20967-8B6A-42DB-A92D-839992A29D08}"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65154-CDBA-4BEB-9D28-EE77AC623C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320967-8B6A-42DB-A92D-839992A29D08}"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65154-CDBA-4BEB-9D28-EE77AC623C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smtClean="0"/>
              <a:t>Click to edit Master title style</a:t>
            </a:r>
            <a:endParaRPr lang="en-US"/>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320967-8B6A-42DB-A92D-839992A29D08}"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65154-CDBA-4BEB-9D28-EE77AC623C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5361" y="1946734"/>
            <a:ext cx="5531741" cy="550407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35245" y="1946734"/>
            <a:ext cx="5533597" cy="550407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320967-8B6A-42DB-A92D-839992A29D08}" type="datetimeFigureOut">
              <a:rPr lang="en-US" smtClean="0"/>
              <a:pPr/>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65154-CDBA-4BEB-9D28-EE77AC623C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432" y="302865"/>
            <a:ext cx="9619774"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320967-8B6A-42DB-A92D-839992A29D08}" type="datetimeFigureOut">
              <a:rPr lang="en-US" smtClean="0"/>
              <a:pPr/>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C65154-CDBA-4BEB-9D28-EE77AC623C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320967-8B6A-42DB-A92D-839992A29D08}" type="datetimeFigureOut">
              <a:rPr lang="en-US" smtClean="0"/>
              <a:pPr/>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C65154-CDBA-4BEB-9D28-EE77AC623C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20967-8B6A-42DB-A92D-839992A29D08}" type="datetimeFigureOut">
              <a:rPr lang="en-US" smtClean="0"/>
              <a:pPr/>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C65154-CDBA-4BEB-9D28-EE77AC623C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8960" y="301114"/>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433" y="1582597"/>
            <a:ext cx="3516488" cy="5173200"/>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20967-8B6A-42DB-A92D-839992A29D08}" type="datetimeFigureOut">
              <a:rPr lang="en-US" smtClean="0"/>
              <a:pPr/>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65154-CDBA-4BEB-9D28-EE77AC623C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8" y="5293995"/>
            <a:ext cx="6413183" cy="624986"/>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5048" y="675755"/>
            <a:ext cx="6413183" cy="4537710"/>
          </a:xfrm>
        </p:spPr>
        <p:txBody>
          <a:bodyPr/>
          <a:lstStyle>
            <a:lvl1pPr marL="0" indent="0">
              <a:buNone/>
              <a:defRPr sz="3600"/>
            </a:lvl1pPr>
            <a:lvl2pPr marL="521437" indent="0">
              <a:buNone/>
              <a:defRPr sz="3200"/>
            </a:lvl2pPr>
            <a:lvl3pPr marL="1042873" indent="0">
              <a:buNone/>
              <a:defRPr sz="2700"/>
            </a:lvl3pPr>
            <a:lvl4pPr marL="1564310" indent="0">
              <a:buNone/>
              <a:defRPr sz="2300"/>
            </a:lvl4pPr>
            <a:lvl5pPr marL="2085746" indent="0">
              <a:buNone/>
              <a:defRPr sz="2300"/>
            </a:lvl5pPr>
            <a:lvl6pPr marL="2607183" indent="0">
              <a:buNone/>
              <a:defRPr sz="2300"/>
            </a:lvl6pPr>
            <a:lvl7pPr marL="3128620" indent="0">
              <a:buNone/>
              <a:defRPr sz="2300"/>
            </a:lvl7pPr>
            <a:lvl8pPr marL="3650056" indent="0">
              <a:buNone/>
              <a:defRPr sz="2300"/>
            </a:lvl8pPr>
            <a:lvl9pPr marL="4171493" indent="0">
              <a:buNone/>
              <a:defRPr sz="2300"/>
            </a:lvl9pPr>
          </a:lstStyle>
          <a:p>
            <a:endParaRPr lang="en-US"/>
          </a:p>
        </p:txBody>
      </p:sp>
      <p:sp>
        <p:nvSpPr>
          <p:cNvPr id="4" name="Text Placeholder 3"/>
          <p:cNvSpPr>
            <a:spLocks noGrp="1"/>
          </p:cNvSpPr>
          <p:nvPr>
            <p:ph type="body" sz="half" idx="2"/>
          </p:nvPr>
        </p:nvSpPr>
        <p:spPr>
          <a:xfrm>
            <a:off x="2095048" y="5918981"/>
            <a:ext cx="6413183" cy="887584"/>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320967-8B6A-42DB-A92D-839992A29D08}" type="datetimeFigureOut">
              <a:rPr lang="en-US" smtClean="0"/>
              <a:pPr/>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65154-CDBA-4BEB-9D28-EE77AC623C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432" y="302865"/>
            <a:ext cx="9619774" cy="1260475"/>
          </a:xfrm>
          <a:prstGeom prst="rect">
            <a:avLst/>
          </a:prstGeom>
        </p:spPr>
        <p:txBody>
          <a:bodyPr vert="horz" lIns="104287" tIns="52144" rIns="104287" bIns="5214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432" y="1764666"/>
            <a:ext cx="9619774" cy="4991131"/>
          </a:xfrm>
          <a:prstGeom prst="rect">
            <a:avLst/>
          </a:prstGeom>
        </p:spPr>
        <p:txBody>
          <a:bodyPr vert="horz" lIns="104287" tIns="52144" rIns="104287" bIns="5214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432" y="7009642"/>
            <a:ext cx="2494016" cy="402652"/>
          </a:xfrm>
          <a:prstGeom prst="rect">
            <a:avLst/>
          </a:prstGeom>
        </p:spPr>
        <p:txBody>
          <a:bodyPr vert="horz" lIns="104287" tIns="52144" rIns="104287" bIns="52144" rtlCol="0" anchor="ctr"/>
          <a:lstStyle>
            <a:lvl1pPr algn="l">
              <a:defRPr sz="1400">
                <a:solidFill>
                  <a:schemeClr val="tx1">
                    <a:tint val="75000"/>
                  </a:schemeClr>
                </a:solidFill>
              </a:defRPr>
            </a:lvl1pPr>
          </a:lstStyle>
          <a:p>
            <a:fld id="{53320967-8B6A-42DB-A92D-839992A29D08}" type="datetimeFigureOut">
              <a:rPr lang="en-US" smtClean="0"/>
              <a:pPr/>
              <a:t>4/20/2022</a:t>
            </a:fld>
            <a:endParaRPr lang="en-US"/>
          </a:p>
        </p:txBody>
      </p:sp>
      <p:sp>
        <p:nvSpPr>
          <p:cNvPr id="5" name="Footer Placeholder 4"/>
          <p:cNvSpPr>
            <a:spLocks noGrp="1"/>
          </p:cNvSpPr>
          <p:nvPr>
            <p:ph type="ftr" sz="quarter" idx="3"/>
          </p:nvPr>
        </p:nvSpPr>
        <p:spPr>
          <a:xfrm>
            <a:off x="3651952" y="7009642"/>
            <a:ext cx="3384735" cy="402652"/>
          </a:xfrm>
          <a:prstGeom prst="rect">
            <a:avLst/>
          </a:prstGeom>
        </p:spPr>
        <p:txBody>
          <a:bodyPr vert="horz" lIns="104287" tIns="52144" rIns="104287" bIns="52144"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660190" y="7009642"/>
            <a:ext cx="2494016" cy="402652"/>
          </a:xfrm>
          <a:prstGeom prst="rect">
            <a:avLst/>
          </a:prstGeom>
        </p:spPr>
        <p:txBody>
          <a:bodyPr vert="horz" lIns="104287" tIns="52144" rIns="104287" bIns="52144" rtlCol="0" anchor="ctr"/>
          <a:lstStyle>
            <a:lvl1pPr algn="r">
              <a:defRPr sz="1400">
                <a:solidFill>
                  <a:schemeClr val="tx1">
                    <a:tint val="75000"/>
                  </a:schemeClr>
                </a:solidFill>
              </a:defRPr>
            </a:lvl1pPr>
          </a:lstStyle>
          <a:p>
            <a:fld id="{99C65154-CDBA-4BEB-9D28-EE77AC623C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42873" rtl="0" eaLnBrk="1" latinLnBrk="0" hangingPunct="1">
        <a:spcBef>
          <a:spcPct val="0"/>
        </a:spcBef>
        <a:buNone/>
        <a:defRPr sz="5000" kern="1200">
          <a:solidFill>
            <a:schemeClr val="tx1"/>
          </a:solidFill>
          <a:latin typeface="+mj-lt"/>
          <a:ea typeface="+mj-ea"/>
          <a:cs typeface="+mj-cs"/>
        </a:defRPr>
      </a:lvl1pPr>
    </p:titleStyle>
    <p:bodyStyle>
      <a:lvl1pPr marL="391077" indent="-391077" algn="l" defTabSz="1042873"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47334" indent="-325898" algn="l" defTabSz="1042873"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592" indent="-260718" algn="l" defTabSz="1042873"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028"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465"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7901"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338"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0775"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211"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2873" rtl="0" eaLnBrk="1" latinLnBrk="0" hangingPunct="1">
        <a:defRPr sz="2100" kern="1200">
          <a:solidFill>
            <a:schemeClr val="tx1"/>
          </a:solidFill>
          <a:latin typeface="+mn-lt"/>
          <a:ea typeface="+mn-ea"/>
          <a:cs typeface="+mn-cs"/>
        </a:defRPr>
      </a:lvl1pPr>
      <a:lvl2pPr marL="521437" algn="l" defTabSz="1042873" rtl="0" eaLnBrk="1" latinLnBrk="0" hangingPunct="1">
        <a:defRPr sz="2100" kern="1200">
          <a:solidFill>
            <a:schemeClr val="tx1"/>
          </a:solidFill>
          <a:latin typeface="+mn-lt"/>
          <a:ea typeface="+mn-ea"/>
          <a:cs typeface="+mn-cs"/>
        </a:defRPr>
      </a:lvl2pPr>
      <a:lvl3pPr marL="1042873" algn="l" defTabSz="1042873" rtl="0" eaLnBrk="1" latinLnBrk="0" hangingPunct="1">
        <a:defRPr sz="2100" kern="1200">
          <a:solidFill>
            <a:schemeClr val="tx1"/>
          </a:solidFill>
          <a:latin typeface="+mn-lt"/>
          <a:ea typeface="+mn-ea"/>
          <a:cs typeface="+mn-cs"/>
        </a:defRPr>
      </a:lvl3pPr>
      <a:lvl4pPr marL="1564310" algn="l" defTabSz="1042873" rtl="0" eaLnBrk="1" latinLnBrk="0" hangingPunct="1">
        <a:defRPr sz="2100" kern="1200">
          <a:solidFill>
            <a:schemeClr val="tx1"/>
          </a:solidFill>
          <a:latin typeface="+mn-lt"/>
          <a:ea typeface="+mn-ea"/>
          <a:cs typeface="+mn-cs"/>
        </a:defRPr>
      </a:lvl4pPr>
      <a:lvl5pPr marL="2085746" algn="l" defTabSz="1042873" rtl="0" eaLnBrk="1" latinLnBrk="0" hangingPunct="1">
        <a:defRPr sz="2100" kern="1200">
          <a:solidFill>
            <a:schemeClr val="tx1"/>
          </a:solidFill>
          <a:latin typeface="+mn-lt"/>
          <a:ea typeface="+mn-ea"/>
          <a:cs typeface="+mn-cs"/>
        </a:defRPr>
      </a:lvl5pPr>
      <a:lvl6pPr marL="2607183" algn="l" defTabSz="1042873" rtl="0" eaLnBrk="1" latinLnBrk="0" hangingPunct="1">
        <a:defRPr sz="2100" kern="1200">
          <a:solidFill>
            <a:schemeClr val="tx1"/>
          </a:solidFill>
          <a:latin typeface="+mn-lt"/>
          <a:ea typeface="+mn-ea"/>
          <a:cs typeface="+mn-cs"/>
        </a:defRPr>
      </a:lvl6pPr>
      <a:lvl7pPr marL="3128620" algn="l" defTabSz="1042873" rtl="0" eaLnBrk="1" latinLnBrk="0" hangingPunct="1">
        <a:defRPr sz="2100" kern="1200">
          <a:solidFill>
            <a:schemeClr val="tx1"/>
          </a:solidFill>
          <a:latin typeface="+mn-lt"/>
          <a:ea typeface="+mn-ea"/>
          <a:cs typeface="+mn-cs"/>
        </a:defRPr>
      </a:lvl7pPr>
      <a:lvl8pPr marL="3650056" algn="l" defTabSz="1042873" rtl="0" eaLnBrk="1" latinLnBrk="0" hangingPunct="1">
        <a:defRPr sz="2100" kern="1200">
          <a:solidFill>
            <a:schemeClr val="tx1"/>
          </a:solidFill>
          <a:latin typeface="+mn-lt"/>
          <a:ea typeface="+mn-ea"/>
          <a:cs typeface="+mn-cs"/>
        </a:defRPr>
      </a:lvl8pPr>
      <a:lvl9pPr marL="4171493" algn="l" defTabSz="1042873"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https://www.medicalnewstoday.com/articles/151632.php"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719" y="1800225"/>
            <a:ext cx="9619774" cy="3048000"/>
          </a:xfrm>
        </p:spPr>
        <p:txBody>
          <a:bodyPr>
            <a:normAutofit/>
          </a:bodyPr>
          <a:lstStyle/>
          <a:p>
            <a:r>
              <a:rPr lang="en-US" b="1" dirty="0" smtClean="0">
                <a:latin typeface="Comic Sans MS" pitchFamily="66" charset="0"/>
              </a:rPr>
              <a:t>MICROBIOLOGY, PARASITOLOGY &amp; IMMUNOLOGY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8864" y="3171825"/>
            <a:ext cx="9619774" cy="3619531"/>
          </a:xfrm>
        </p:spPr>
        <p:txBody>
          <a:bodyPr>
            <a:normAutofit/>
          </a:bodyPr>
          <a:lstStyle/>
          <a:p>
            <a:endParaRPr lang="en-US" dirty="0"/>
          </a:p>
          <a:p>
            <a:endParaRPr lang="en-US" dirty="0"/>
          </a:p>
        </p:txBody>
      </p:sp>
    </p:spTree>
    <p:extLst>
      <p:ext uri="{BB962C8B-B14F-4D97-AF65-F5344CB8AC3E}">
        <p14:creationId xmlns:p14="http://schemas.microsoft.com/office/powerpoint/2010/main" xmlns="" val="11053031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518" y="302865"/>
            <a:ext cx="8924687" cy="1260475"/>
          </a:xfrm>
        </p:spPr>
        <p:txBody>
          <a:bodyPr>
            <a:normAutofit fontScale="90000"/>
          </a:bodyPr>
          <a:lstStyle/>
          <a:p>
            <a:r>
              <a:rPr lang="en-US" b="1" u="sng" dirty="0">
                <a:latin typeface="Comic Sans MS" pitchFamily="66" charset="0"/>
              </a:rPr>
              <a:t>Importance of micro-organisms to man</a:t>
            </a:r>
            <a:endParaRPr lang="en-US" u="sng" dirty="0"/>
          </a:p>
        </p:txBody>
      </p:sp>
      <p:sp>
        <p:nvSpPr>
          <p:cNvPr id="3" name="Content Placeholder 2"/>
          <p:cNvSpPr>
            <a:spLocks noGrp="1"/>
          </p:cNvSpPr>
          <p:nvPr>
            <p:ph idx="1"/>
          </p:nvPr>
        </p:nvSpPr>
        <p:spPr>
          <a:xfrm>
            <a:off x="1000918" y="1764666"/>
            <a:ext cx="9153287" cy="4991131"/>
          </a:xfrm>
        </p:spPr>
        <p:txBody>
          <a:bodyPr/>
          <a:lstStyle/>
          <a:p>
            <a:r>
              <a:rPr lang="en-US" dirty="0">
                <a:latin typeface="Comic Sans MS" pitchFamily="66" charset="0"/>
              </a:rPr>
              <a:t>They cause decaying which is essential for the organic cycle</a:t>
            </a:r>
          </a:p>
          <a:p>
            <a:r>
              <a:rPr lang="en-US" dirty="0">
                <a:latin typeface="Comic Sans MS" pitchFamily="66" charset="0"/>
              </a:rPr>
              <a:t>Causes disease to both plant and animals</a:t>
            </a:r>
          </a:p>
          <a:p>
            <a:r>
              <a:rPr lang="en-US" dirty="0">
                <a:latin typeface="Comic Sans MS" pitchFamily="66" charset="0"/>
              </a:rPr>
              <a:t>Used in fermentation</a:t>
            </a:r>
          </a:p>
          <a:p>
            <a:endParaRPr lang="en-US" dirty="0"/>
          </a:p>
        </p:txBody>
      </p:sp>
    </p:spTree>
    <p:extLst>
      <p:ext uri="{BB962C8B-B14F-4D97-AF65-F5344CB8AC3E}">
        <p14:creationId xmlns:p14="http://schemas.microsoft.com/office/powerpoint/2010/main" xmlns="" val="25847383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77119" y="352425"/>
            <a:ext cx="9296399" cy="6318250"/>
          </a:xfrm>
          <a:prstGeom prst="rect">
            <a:avLst/>
          </a:prstGeom>
        </p:spPr>
      </p:pic>
    </p:spTree>
    <p:extLst>
      <p:ext uri="{BB962C8B-B14F-4D97-AF65-F5344CB8AC3E}">
        <p14:creationId xmlns:p14="http://schemas.microsoft.com/office/powerpoint/2010/main" xmlns="" val="27192898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
            <a:ext cx="9619774" cy="962024"/>
          </a:xfrm>
        </p:spPr>
        <p:txBody>
          <a:bodyPr>
            <a:normAutofit fontScale="90000"/>
          </a:bodyPr>
          <a:lstStyle/>
          <a:p>
            <a:r>
              <a:rPr lang="en-US" b="1" dirty="0"/>
              <a:t>(3) </a:t>
            </a:r>
            <a:r>
              <a:rPr lang="en-US" b="1" dirty="0" smtClean="0"/>
              <a:t>ARTHROPODS</a:t>
            </a:r>
            <a:br>
              <a:rPr lang="en-US" b="1" dirty="0" smtClean="0"/>
            </a:br>
            <a:r>
              <a:rPr lang="en-US" b="1" dirty="0" smtClean="0"/>
              <a:t>characteristics of </a:t>
            </a:r>
            <a:r>
              <a:rPr lang="en-US" b="1" dirty="0" err="1" smtClean="0"/>
              <a:t>athropods</a:t>
            </a:r>
            <a:r>
              <a:rPr lang="en-US" b="1" dirty="0" smtClean="0"/>
              <a:t> </a:t>
            </a:r>
            <a:endParaRPr lang="en-US" b="1" dirty="0"/>
          </a:p>
        </p:txBody>
      </p:sp>
      <p:sp>
        <p:nvSpPr>
          <p:cNvPr id="3" name="Content Placeholder 2"/>
          <p:cNvSpPr>
            <a:spLocks noGrp="1"/>
          </p:cNvSpPr>
          <p:nvPr>
            <p:ph idx="1"/>
          </p:nvPr>
        </p:nvSpPr>
        <p:spPr>
          <a:xfrm>
            <a:off x="1077118" y="1190626"/>
            <a:ext cx="9448801" cy="5565172"/>
          </a:xfrm>
        </p:spPr>
        <p:txBody>
          <a:bodyPr>
            <a:normAutofit fontScale="77500" lnSpcReduction="20000"/>
          </a:bodyPr>
          <a:lstStyle/>
          <a:p>
            <a:pPr marL="742950" indent="-742950">
              <a:buAutoNum type="arabicPeriod"/>
            </a:pPr>
            <a:r>
              <a:rPr lang="en-US" dirty="0" smtClean="0"/>
              <a:t>They have </a:t>
            </a:r>
            <a:r>
              <a:rPr lang="en-US" dirty="0"/>
              <a:t>a bilaterally symmetrical and segmented body with jointed appendages. </a:t>
            </a:r>
          </a:p>
          <a:p>
            <a:pPr marL="742950" indent="-742950">
              <a:buAutoNum type="arabicPeriod"/>
            </a:pPr>
            <a:r>
              <a:rPr lang="en-US" dirty="0" smtClean="0"/>
              <a:t>They </a:t>
            </a:r>
            <a:r>
              <a:rPr lang="en-US" dirty="0"/>
              <a:t>have a hard exoskeleton, which helps enclose and protect the muscles and other organs. </a:t>
            </a:r>
            <a:endParaRPr lang="en-US" dirty="0" smtClean="0"/>
          </a:p>
          <a:p>
            <a:pPr marL="742950" indent="-742950">
              <a:buAutoNum type="arabicPeriod"/>
            </a:pPr>
            <a:r>
              <a:rPr lang="en-US" dirty="0" smtClean="0"/>
              <a:t>An </a:t>
            </a:r>
            <a:r>
              <a:rPr lang="en-US" dirty="0"/>
              <a:t>open circulatory system, with or without a dorsally situated heart pumps the blood (</a:t>
            </a:r>
            <a:r>
              <a:rPr lang="en-US" dirty="0" err="1"/>
              <a:t>hemolymph</a:t>
            </a:r>
            <a:r>
              <a:rPr lang="en-US" dirty="0"/>
              <a:t>) via arteries to the various organs and body tissues. </a:t>
            </a:r>
            <a:endParaRPr lang="en-US" dirty="0" smtClean="0"/>
          </a:p>
          <a:p>
            <a:pPr marL="742950" indent="-742950">
              <a:buAutoNum type="arabicPeriod"/>
            </a:pPr>
            <a:r>
              <a:rPr lang="en-US" dirty="0" smtClean="0"/>
              <a:t>Blood </a:t>
            </a:r>
            <a:r>
              <a:rPr lang="en-US" dirty="0"/>
              <a:t>is returned to the heart through body spaces known as </a:t>
            </a:r>
            <a:r>
              <a:rPr lang="en-US" dirty="0" err="1"/>
              <a:t>hemocoeles</a:t>
            </a:r>
            <a:r>
              <a:rPr lang="en-US" dirty="0"/>
              <a:t>. </a:t>
            </a:r>
          </a:p>
          <a:p>
            <a:pPr marL="742950" indent="-742950">
              <a:buAutoNum type="arabicPeriod"/>
            </a:pPr>
            <a:r>
              <a:rPr lang="en-US" dirty="0" smtClean="0"/>
              <a:t> </a:t>
            </a:r>
            <a:r>
              <a:rPr lang="en-US" dirty="0"/>
              <a:t>respiratory, excretory, and nervous systems are </a:t>
            </a:r>
            <a:r>
              <a:rPr lang="en-US" dirty="0" smtClean="0"/>
              <a:t>present.</a:t>
            </a:r>
          </a:p>
          <a:p>
            <a:pPr marL="742950" indent="-742950">
              <a:buAutoNum type="arabicPeriod"/>
            </a:pPr>
            <a:endParaRPr lang="en-US" dirty="0"/>
          </a:p>
          <a:p>
            <a:pPr>
              <a:buFont typeface="Wingdings" panose="05000000000000000000" pitchFamily="2" charset="2"/>
              <a:buChar char="v"/>
            </a:pPr>
            <a:r>
              <a:rPr lang="en-US" dirty="0" smtClean="0"/>
              <a:t>Arthropods </a:t>
            </a:r>
            <a:r>
              <a:rPr lang="en-US" dirty="0"/>
              <a:t>affect the health of humans by being either direct agents for disease or agents for disease transmission. </a:t>
            </a:r>
          </a:p>
        </p:txBody>
      </p:sp>
    </p:spTree>
    <p:extLst>
      <p:ext uri="{BB962C8B-B14F-4D97-AF65-F5344CB8AC3E}">
        <p14:creationId xmlns:p14="http://schemas.microsoft.com/office/powerpoint/2010/main" xmlns="" val="29175919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77119" y="123825"/>
            <a:ext cx="9525000" cy="6400799"/>
          </a:xfrm>
          <a:prstGeom prst="rect">
            <a:avLst/>
          </a:prstGeom>
        </p:spPr>
      </p:pic>
    </p:spTree>
    <p:extLst>
      <p:ext uri="{BB962C8B-B14F-4D97-AF65-F5344CB8AC3E}">
        <p14:creationId xmlns:p14="http://schemas.microsoft.com/office/powerpoint/2010/main" xmlns="" val="1362240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IMMUNOLOGY</a:t>
            </a:r>
            <a:endParaRPr lang="en-US" dirty="0"/>
          </a:p>
        </p:txBody>
      </p:sp>
      <p:sp>
        <p:nvSpPr>
          <p:cNvPr id="3" name="Content Placeholder 2"/>
          <p:cNvSpPr>
            <a:spLocks noGrp="1"/>
          </p:cNvSpPr>
          <p:nvPr>
            <p:ph idx="1"/>
          </p:nvPr>
        </p:nvSpPr>
        <p:spPr>
          <a:xfrm>
            <a:off x="848518" y="1764666"/>
            <a:ext cx="9305687" cy="4991131"/>
          </a:xfrm>
        </p:spPr>
        <p:txBody>
          <a:bodyPr/>
          <a:lstStyle/>
          <a:p>
            <a:r>
              <a:rPr lang="en-US" b="1" dirty="0" smtClean="0"/>
              <a:t>Module objectives</a:t>
            </a:r>
          </a:p>
          <a:p>
            <a:pPr>
              <a:buFont typeface="Wingdings" panose="05000000000000000000" pitchFamily="2" charset="2"/>
              <a:buChar char="v"/>
            </a:pPr>
            <a:r>
              <a:rPr lang="en-US" b="1" dirty="0" smtClean="0"/>
              <a:t>Describe immunity</a:t>
            </a:r>
          </a:p>
          <a:p>
            <a:pPr>
              <a:buFont typeface="Wingdings" panose="05000000000000000000" pitchFamily="2" charset="2"/>
              <a:buChar char="v"/>
            </a:pPr>
            <a:r>
              <a:rPr lang="en-US" b="1" dirty="0" smtClean="0"/>
              <a:t>Discuss immunological processes and their clinical importance</a:t>
            </a:r>
            <a:endParaRPr lang="en-US" b="1" dirty="0"/>
          </a:p>
        </p:txBody>
      </p:sp>
    </p:spTree>
    <p:extLst>
      <p:ext uri="{BB962C8B-B14F-4D97-AF65-F5344CB8AC3E}">
        <p14:creationId xmlns:p14="http://schemas.microsoft.com/office/powerpoint/2010/main" xmlns="" val="19340527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
            <a:ext cx="9619774" cy="809624"/>
          </a:xfrm>
        </p:spPr>
        <p:txBody>
          <a:bodyPr>
            <a:normAutofit fontScale="90000"/>
          </a:bodyPr>
          <a:lstStyle/>
          <a:p>
            <a:r>
              <a:rPr lang="en-US" b="1" dirty="0" smtClean="0"/>
              <a:t>introduction</a:t>
            </a:r>
            <a:endParaRPr lang="en-US" b="1" dirty="0"/>
          </a:p>
        </p:txBody>
      </p:sp>
      <p:sp>
        <p:nvSpPr>
          <p:cNvPr id="3" name="Content Placeholder 2"/>
          <p:cNvSpPr>
            <a:spLocks noGrp="1"/>
          </p:cNvSpPr>
          <p:nvPr>
            <p:ph idx="1"/>
          </p:nvPr>
        </p:nvSpPr>
        <p:spPr>
          <a:xfrm>
            <a:off x="1000918" y="1114425"/>
            <a:ext cx="9153287" cy="5641373"/>
          </a:xfrm>
        </p:spPr>
        <p:txBody>
          <a:bodyPr>
            <a:normAutofit fontScale="77500" lnSpcReduction="20000"/>
          </a:bodyPr>
          <a:lstStyle/>
          <a:p>
            <a:pPr>
              <a:buFont typeface="Wingdings" panose="05000000000000000000" pitchFamily="2" charset="2"/>
              <a:buChar char="v"/>
            </a:pPr>
            <a:r>
              <a:rPr lang="en-US" dirty="0" smtClean="0"/>
              <a:t>Immunology is the study of the immune system</a:t>
            </a:r>
          </a:p>
          <a:p>
            <a:pPr>
              <a:buFont typeface="Wingdings" panose="05000000000000000000" pitchFamily="2" charset="2"/>
              <a:buChar char="v"/>
            </a:pPr>
            <a:r>
              <a:rPr lang="en-US" dirty="0" smtClean="0"/>
              <a:t>Our </a:t>
            </a:r>
            <a:r>
              <a:rPr lang="en-US" dirty="0"/>
              <a:t>immune system is essential for our survival. </a:t>
            </a:r>
          </a:p>
          <a:p>
            <a:pPr>
              <a:buFont typeface="Wingdings" panose="05000000000000000000" pitchFamily="2" charset="2"/>
              <a:buChar char="v"/>
            </a:pPr>
            <a:r>
              <a:rPr lang="en-US" dirty="0" smtClean="0"/>
              <a:t>Without </a:t>
            </a:r>
            <a:r>
              <a:rPr lang="en-US" dirty="0"/>
              <a:t>an immune system, our bodies would be open to attack from bacteria, viruses, parasites, and more. </a:t>
            </a:r>
            <a:endParaRPr lang="en-US" dirty="0" smtClean="0"/>
          </a:p>
          <a:p>
            <a:pPr>
              <a:buFont typeface="Wingdings" panose="05000000000000000000" pitchFamily="2" charset="2"/>
              <a:buChar char="v"/>
            </a:pPr>
            <a:r>
              <a:rPr lang="en-US" dirty="0" smtClean="0"/>
              <a:t>It </a:t>
            </a:r>
            <a:r>
              <a:rPr lang="en-US" dirty="0"/>
              <a:t>is our immune system that keeps us healthy as we drift through a sea of </a:t>
            </a:r>
            <a:r>
              <a:rPr lang="en-US" dirty="0" smtClean="0"/>
              <a:t>pathogens.</a:t>
            </a:r>
          </a:p>
          <a:p>
            <a:pPr>
              <a:buFont typeface="Wingdings" panose="05000000000000000000" pitchFamily="2" charset="2"/>
              <a:buChar char="v"/>
            </a:pPr>
            <a:r>
              <a:rPr lang="en-US" dirty="0" smtClean="0"/>
              <a:t>This </a:t>
            </a:r>
            <a:r>
              <a:rPr lang="en-US" dirty="0"/>
              <a:t>vast network of cells and tissues is constantly on the lookout for invaders, and once an enemy is spotted, a complex attack is </a:t>
            </a:r>
            <a:r>
              <a:rPr lang="en-US" dirty="0" smtClean="0"/>
              <a:t>mounted.</a:t>
            </a:r>
          </a:p>
          <a:p>
            <a:pPr>
              <a:buFont typeface="Wingdings" panose="05000000000000000000" pitchFamily="2" charset="2"/>
              <a:buChar char="v"/>
            </a:pPr>
            <a:r>
              <a:rPr lang="en-US" dirty="0" smtClean="0"/>
              <a:t>The </a:t>
            </a:r>
            <a:r>
              <a:rPr lang="en-US" dirty="0"/>
              <a:t>immune system is spread throughout the body and involves many types of cells, organs, proteins, and tissues. </a:t>
            </a:r>
            <a:endParaRPr lang="en-US" dirty="0" smtClean="0"/>
          </a:p>
          <a:p>
            <a:pPr>
              <a:buFont typeface="Wingdings" panose="05000000000000000000" pitchFamily="2" charset="2"/>
              <a:buChar char="v"/>
            </a:pPr>
            <a:r>
              <a:rPr lang="en-US" dirty="0" smtClean="0"/>
              <a:t>Crucially</a:t>
            </a:r>
            <a:r>
              <a:rPr lang="en-US" dirty="0"/>
              <a:t>, it can distinguish our tissue from foreign tissue — self from non-self. Dead and faulty cells are also recognized and cleared away by the immune system.</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xmlns="" val="40278930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endParaRPr lang="en-US" dirty="0"/>
          </a:p>
        </p:txBody>
      </p:sp>
      <p:sp>
        <p:nvSpPr>
          <p:cNvPr id="3" name="Content Placeholder 2"/>
          <p:cNvSpPr>
            <a:spLocks noGrp="1"/>
          </p:cNvSpPr>
          <p:nvPr>
            <p:ph idx="1"/>
          </p:nvPr>
        </p:nvSpPr>
        <p:spPr>
          <a:xfrm>
            <a:off x="848518" y="1764666"/>
            <a:ext cx="9305687" cy="4991131"/>
          </a:xfrm>
        </p:spPr>
        <p:txBody>
          <a:bodyPr/>
          <a:lstStyle/>
          <a:p>
            <a:pPr>
              <a:buFont typeface="Wingdings" panose="05000000000000000000" pitchFamily="2" charset="2"/>
              <a:buChar char="v"/>
            </a:pPr>
            <a:r>
              <a:rPr lang="en-US" dirty="0"/>
              <a:t>If the immune system encounters a pathogen, for instance, a bacterium, virus, or parasite, it mounts a so-called immune response</a:t>
            </a:r>
          </a:p>
        </p:txBody>
      </p:sp>
    </p:spTree>
    <p:extLst>
      <p:ext uri="{BB962C8B-B14F-4D97-AF65-F5344CB8AC3E}">
        <p14:creationId xmlns:p14="http://schemas.microsoft.com/office/powerpoint/2010/main" xmlns="" val="35382659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318" y="302865"/>
            <a:ext cx="9000887" cy="1260475"/>
          </a:xfrm>
        </p:spPr>
        <p:txBody>
          <a:bodyPr>
            <a:normAutofit fontScale="90000"/>
          </a:bodyPr>
          <a:lstStyle/>
          <a:p>
            <a:r>
              <a:rPr lang="en-US" b="1" dirty="0" smtClean="0"/>
              <a:t>Cells and organs of the immune system</a:t>
            </a:r>
            <a:endParaRPr lang="en-US" b="1" dirty="0"/>
          </a:p>
        </p:txBody>
      </p:sp>
      <p:sp>
        <p:nvSpPr>
          <p:cNvPr id="3" name="Content Placeholder 2"/>
          <p:cNvSpPr>
            <a:spLocks noGrp="1"/>
          </p:cNvSpPr>
          <p:nvPr>
            <p:ph idx="1"/>
          </p:nvPr>
        </p:nvSpPr>
        <p:spPr>
          <a:xfrm>
            <a:off x="924718" y="1764666"/>
            <a:ext cx="9229487" cy="4991131"/>
          </a:xfrm>
        </p:spPr>
        <p:txBody>
          <a:bodyPr>
            <a:normAutofit fontScale="92500" lnSpcReduction="10000"/>
          </a:bodyPr>
          <a:lstStyle/>
          <a:p>
            <a:r>
              <a:rPr lang="en-US" b="1" dirty="0"/>
              <a:t>White blood </a:t>
            </a:r>
            <a:r>
              <a:rPr lang="en-US" b="1" dirty="0" smtClean="0"/>
              <a:t>cells</a:t>
            </a:r>
          </a:p>
          <a:p>
            <a:pPr>
              <a:buFont typeface="Wingdings" panose="05000000000000000000" pitchFamily="2" charset="2"/>
              <a:buChar char="v"/>
            </a:pPr>
            <a:r>
              <a:rPr lang="en-US" dirty="0" smtClean="0"/>
              <a:t>White </a:t>
            </a:r>
            <a:r>
              <a:rPr lang="en-US" dirty="0"/>
              <a:t>blood cells are also called leukocytes. They circulate in the body in blood vessels and the lymphatic vessels that parallel the veins and </a:t>
            </a:r>
            <a:r>
              <a:rPr lang="en-US" dirty="0" smtClean="0"/>
              <a:t>arteries.</a:t>
            </a:r>
          </a:p>
          <a:p>
            <a:pPr>
              <a:buFont typeface="Wingdings" panose="05000000000000000000" pitchFamily="2" charset="2"/>
              <a:buChar char="v"/>
            </a:pPr>
            <a:r>
              <a:rPr lang="en-US" dirty="0" smtClean="0"/>
              <a:t>White </a:t>
            </a:r>
            <a:r>
              <a:rPr lang="en-US" dirty="0"/>
              <a:t>blood cells are on constant patrol and looking for pathogens</a:t>
            </a:r>
            <a:r>
              <a:rPr lang="en-US" dirty="0" smtClean="0"/>
              <a:t>.</a:t>
            </a:r>
          </a:p>
          <a:p>
            <a:pPr>
              <a:buFont typeface="Wingdings" panose="05000000000000000000" pitchFamily="2" charset="2"/>
              <a:buChar char="v"/>
            </a:pPr>
            <a:r>
              <a:rPr lang="en-US" dirty="0" smtClean="0"/>
              <a:t> </a:t>
            </a:r>
            <a:r>
              <a:rPr lang="en-US" dirty="0"/>
              <a:t>When they find a target, they begin to multiply and send signals out to other cell types to do the same.</a:t>
            </a:r>
          </a:p>
          <a:p>
            <a:endParaRPr lang="en-US" b="1" dirty="0" smtClean="0"/>
          </a:p>
          <a:p>
            <a:endParaRPr lang="en-US" dirty="0"/>
          </a:p>
          <a:p>
            <a:endParaRPr lang="en-US" dirty="0"/>
          </a:p>
        </p:txBody>
      </p:sp>
    </p:spTree>
    <p:extLst>
      <p:ext uri="{BB962C8B-B14F-4D97-AF65-F5344CB8AC3E}">
        <p14:creationId xmlns:p14="http://schemas.microsoft.com/office/powerpoint/2010/main" xmlns="" val="29193572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318" y="123826"/>
            <a:ext cx="8238887" cy="685800"/>
          </a:xfrm>
        </p:spPr>
        <p:txBody>
          <a:bodyPr>
            <a:normAutofit fontScale="90000"/>
          </a:bodyPr>
          <a:lstStyle/>
          <a:p>
            <a:r>
              <a:rPr lang="en-US" dirty="0" err="1" smtClean="0"/>
              <a:t>cont</a:t>
            </a:r>
            <a:endParaRPr lang="en-US" dirty="0"/>
          </a:p>
        </p:txBody>
      </p:sp>
      <p:sp>
        <p:nvSpPr>
          <p:cNvPr id="3" name="Content Placeholder 2"/>
          <p:cNvSpPr>
            <a:spLocks noGrp="1"/>
          </p:cNvSpPr>
          <p:nvPr>
            <p:ph idx="1"/>
          </p:nvPr>
        </p:nvSpPr>
        <p:spPr>
          <a:xfrm>
            <a:off x="1305718" y="1343026"/>
            <a:ext cx="8848487" cy="5412772"/>
          </a:xfrm>
        </p:spPr>
        <p:txBody>
          <a:bodyPr>
            <a:normAutofit fontScale="85000" lnSpcReduction="10000"/>
          </a:bodyPr>
          <a:lstStyle/>
          <a:p>
            <a:r>
              <a:rPr lang="en-US" dirty="0" smtClean="0"/>
              <a:t> </a:t>
            </a:r>
            <a:r>
              <a:rPr lang="en-US" dirty="0"/>
              <a:t>white blood cells are stored in different places in the body, which are referred to as lymphoid organs. </a:t>
            </a:r>
            <a:endParaRPr lang="en-US" dirty="0" smtClean="0"/>
          </a:p>
          <a:p>
            <a:r>
              <a:rPr lang="en-US" dirty="0" smtClean="0"/>
              <a:t>These </a:t>
            </a:r>
            <a:r>
              <a:rPr lang="en-US" dirty="0"/>
              <a:t>include the following:</a:t>
            </a:r>
          </a:p>
          <a:p>
            <a:pPr marL="742950" lvl="0" indent="-742950">
              <a:buAutoNum type="arabicPeriod"/>
            </a:pPr>
            <a:r>
              <a:rPr lang="en-US" b="1" dirty="0" smtClean="0"/>
              <a:t>Thymus</a:t>
            </a:r>
            <a:r>
              <a:rPr lang="en-US" dirty="0" smtClean="0"/>
              <a:t> </a:t>
            </a:r>
            <a:r>
              <a:rPr lang="en-US" dirty="0"/>
              <a:t>— a gland between the lungs and just below the </a:t>
            </a:r>
            <a:r>
              <a:rPr lang="en-US" dirty="0" smtClean="0"/>
              <a:t>neck.</a:t>
            </a:r>
          </a:p>
          <a:p>
            <a:pPr marL="742950" lvl="0" indent="-742950">
              <a:buAutoNum type="arabicPeriod"/>
            </a:pPr>
            <a:r>
              <a:rPr lang="en-US" b="1" dirty="0" smtClean="0"/>
              <a:t>Spleen</a:t>
            </a:r>
            <a:r>
              <a:rPr lang="en-US" dirty="0" smtClean="0"/>
              <a:t> </a:t>
            </a:r>
            <a:r>
              <a:rPr lang="en-US" dirty="0"/>
              <a:t>— an organ that filters the blood. It sits in the upper left of the </a:t>
            </a:r>
            <a:r>
              <a:rPr lang="en-US" dirty="0" smtClean="0"/>
              <a:t>abdomen.</a:t>
            </a:r>
          </a:p>
          <a:p>
            <a:pPr marL="742950" lvl="0" indent="-742950">
              <a:buAutoNum type="arabicPeriod"/>
            </a:pPr>
            <a:r>
              <a:rPr lang="en-US" b="1" dirty="0" smtClean="0"/>
              <a:t>Bone </a:t>
            </a:r>
            <a:r>
              <a:rPr lang="en-US" b="1" dirty="0"/>
              <a:t>marrow</a:t>
            </a:r>
            <a:r>
              <a:rPr lang="en-US" dirty="0"/>
              <a:t> — found in the center of the bones, it also produces red blood </a:t>
            </a:r>
            <a:r>
              <a:rPr lang="en-US" dirty="0" smtClean="0"/>
              <a:t>cells.</a:t>
            </a:r>
          </a:p>
          <a:p>
            <a:pPr marL="742950" lvl="0" indent="-742950">
              <a:buAutoNum type="arabicPeriod"/>
            </a:pPr>
            <a:r>
              <a:rPr lang="en-US" b="1" dirty="0" smtClean="0"/>
              <a:t>Lymph </a:t>
            </a:r>
            <a:r>
              <a:rPr lang="en-US" b="1" dirty="0"/>
              <a:t>nodes</a:t>
            </a:r>
            <a:r>
              <a:rPr lang="en-US" dirty="0"/>
              <a:t> —small glands positioned throughout the body, linked by lymphatic vessels.</a:t>
            </a:r>
          </a:p>
          <a:p>
            <a:endParaRPr lang="en-US" dirty="0"/>
          </a:p>
        </p:txBody>
      </p:sp>
    </p:spTree>
    <p:extLst>
      <p:ext uri="{BB962C8B-B14F-4D97-AF65-F5344CB8AC3E}">
        <p14:creationId xmlns:p14="http://schemas.microsoft.com/office/powerpoint/2010/main" xmlns="" val="25177630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leucocytes</a:t>
            </a:r>
            <a:endParaRPr lang="en-US" b="1" dirty="0"/>
          </a:p>
        </p:txBody>
      </p:sp>
      <p:sp>
        <p:nvSpPr>
          <p:cNvPr id="3" name="Content Placeholder 2"/>
          <p:cNvSpPr>
            <a:spLocks noGrp="1"/>
          </p:cNvSpPr>
          <p:nvPr>
            <p:ph idx="1"/>
          </p:nvPr>
        </p:nvSpPr>
        <p:spPr>
          <a:xfrm>
            <a:off x="848518" y="1563340"/>
            <a:ext cx="9305687" cy="5192457"/>
          </a:xfrm>
        </p:spPr>
        <p:txBody>
          <a:bodyPr>
            <a:normAutofit fontScale="70000" lnSpcReduction="20000"/>
          </a:bodyPr>
          <a:lstStyle/>
          <a:p>
            <a:r>
              <a:rPr lang="en-US" b="1" dirty="0"/>
              <a:t>1. </a:t>
            </a:r>
            <a:r>
              <a:rPr lang="en-US" b="1" dirty="0" smtClean="0"/>
              <a:t>Phagocytes</a:t>
            </a:r>
          </a:p>
          <a:p>
            <a:endParaRPr lang="en-US" b="1" dirty="0"/>
          </a:p>
          <a:p>
            <a:r>
              <a:rPr lang="en-US" dirty="0" smtClean="0"/>
              <a:t>These </a:t>
            </a:r>
            <a:r>
              <a:rPr lang="en-US" dirty="0"/>
              <a:t>cells surround and absorb pathogens and break them down, effectively eating them. There are several types, including:</a:t>
            </a:r>
          </a:p>
          <a:p>
            <a:pPr lvl="0"/>
            <a:r>
              <a:rPr lang="en-US" b="1" dirty="0"/>
              <a:t>Neutrophils</a:t>
            </a:r>
            <a:r>
              <a:rPr lang="en-US" dirty="0"/>
              <a:t> — these are the most common type of phagocyte and tend to attack bacteria.</a:t>
            </a:r>
          </a:p>
          <a:p>
            <a:pPr lvl="0"/>
            <a:r>
              <a:rPr lang="en-US" b="1" dirty="0"/>
              <a:t>Monocytes</a:t>
            </a:r>
            <a:r>
              <a:rPr lang="en-US" dirty="0"/>
              <a:t> — these are the largest type and have several roles.</a:t>
            </a:r>
          </a:p>
          <a:p>
            <a:pPr lvl="0"/>
            <a:r>
              <a:rPr lang="en-US" b="1" dirty="0"/>
              <a:t>Macrophages</a:t>
            </a:r>
            <a:r>
              <a:rPr lang="en-US" dirty="0"/>
              <a:t> — these patrol for pathogens and also remove dead and dying cells.</a:t>
            </a:r>
          </a:p>
          <a:p>
            <a:pPr lvl="0"/>
            <a:r>
              <a:rPr lang="en-US" b="1" dirty="0"/>
              <a:t>Mast cells</a:t>
            </a:r>
            <a:r>
              <a:rPr lang="en-US" dirty="0"/>
              <a:t> — they have many jobs, including helping to heal wounds and defend against pathogens.</a:t>
            </a:r>
          </a:p>
          <a:p>
            <a:pPr marL="0" indent="0">
              <a:buNone/>
            </a:pPr>
            <a:r>
              <a:rPr lang="en-US" b="1" dirty="0" smtClean="0"/>
              <a:t>-</a:t>
            </a:r>
            <a:endParaRPr lang="en-US" dirty="0"/>
          </a:p>
          <a:p>
            <a:endParaRPr lang="en-US" dirty="0"/>
          </a:p>
        </p:txBody>
      </p:sp>
    </p:spTree>
    <p:extLst>
      <p:ext uri="{BB962C8B-B14F-4D97-AF65-F5344CB8AC3E}">
        <p14:creationId xmlns:p14="http://schemas.microsoft.com/office/powerpoint/2010/main" xmlns="" val="400018885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
            <a:ext cx="9619774" cy="1114424"/>
          </a:xfrm>
        </p:spPr>
        <p:txBody>
          <a:bodyPr/>
          <a:lstStyle/>
          <a:p>
            <a:r>
              <a:rPr lang="en-US" b="1" dirty="0" smtClean="0"/>
              <a:t>2. Lymphocytes</a:t>
            </a:r>
            <a:endParaRPr lang="en-US" dirty="0"/>
          </a:p>
        </p:txBody>
      </p:sp>
      <p:sp>
        <p:nvSpPr>
          <p:cNvPr id="3" name="Content Placeholder 2"/>
          <p:cNvSpPr>
            <a:spLocks noGrp="1"/>
          </p:cNvSpPr>
          <p:nvPr>
            <p:ph idx="1"/>
          </p:nvPr>
        </p:nvSpPr>
        <p:spPr>
          <a:xfrm>
            <a:off x="1534319" y="809625"/>
            <a:ext cx="9000887" cy="5793772"/>
          </a:xfrm>
        </p:spPr>
        <p:txBody>
          <a:bodyPr>
            <a:normAutofit fontScale="92500" lnSpcReduction="20000"/>
          </a:bodyPr>
          <a:lstStyle/>
          <a:p>
            <a:r>
              <a:rPr lang="en-US" dirty="0" smtClean="0"/>
              <a:t>Lymphocytes </a:t>
            </a:r>
            <a:r>
              <a:rPr lang="en-US" dirty="0"/>
              <a:t>help the body to remember previous invaders and recognize them if they come back to attack again.</a:t>
            </a:r>
          </a:p>
          <a:p>
            <a:r>
              <a:rPr lang="en-US" dirty="0"/>
              <a:t>Lymphocytes begin their life in bone </a:t>
            </a:r>
            <a:r>
              <a:rPr lang="en-US" dirty="0" smtClean="0"/>
              <a:t>marrow. </a:t>
            </a:r>
            <a:r>
              <a:rPr lang="en-US" dirty="0"/>
              <a:t>Some stay in the marrow and develop into B lymphocytes (B cells), others head to the thymus and become T lymphocytes (T cells). </a:t>
            </a:r>
            <a:endParaRPr lang="en-US" dirty="0" smtClean="0"/>
          </a:p>
          <a:p>
            <a:r>
              <a:rPr lang="en-US" dirty="0" smtClean="0"/>
              <a:t>These </a:t>
            </a:r>
            <a:r>
              <a:rPr lang="en-US" dirty="0"/>
              <a:t>two cell types have different roles:</a:t>
            </a:r>
          </a:p>
          <a:p>
            <a:pPr lvl="0"/>
            <a:r>
              <a:rPr lang="en-US" b="1" dirty="0"/>
              <a:t>B lymphocytes</a:t>
            </a:r>
            <a:r>
              <a:rPr lang="en-US" dirty="0"/>
              <a:t> — they produce antibodies and help alert the T lymphocytes.</a:t>
            </a:r>
          </a:p>
          <a:p>
            <a:r>
              <a:rPr lang="en-US" b="1" dirty="0"/>
              <a:t>T lymphocytes</a:t>
            </a:r>
            <a:r>
              <a:rPr lang="en-US" dirty="0"/>
              <a:t> — they destroy compromised cells in the body and help alert other leukocytes</a:t>
            </a:r>
          </a:p>
        </p:txBody>
      </p:sp>
    </p:spTree>
    <p:extLst>
      <p:ext uri="{BB962C8B-B14F-4D97-AF65-F5344CB8AC3E}">
        <p14:creationId xmlns:p14="http://schemas.microsoft.com/office/powerpoint/2010/main" xmlns="" val="186792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endParaRPr lang="en-US" dirty="0"/>
          </a:p>
        </p:txBody>
      </p:sp>
      <p:sp>
        <p:nvSpPr>
          <p:cNvPr id="3" name="Content Placeholder 2"/>
          <p:cNvSpPr>
            <a:spLocks noGrp="1"/>
          </p:cNvSpPr>
          <p:nvPr>
            <p:ph idx="1"/>
          </p:nvPr>
        </p:nvSpPr>
        <p:spPr>
          <a:xfrm>
            <a:off x="924719" y="1764666"/>
            <a:ext cx="9601199" cy="4991131"/>
          </a:xfrm>
        </p:spPr>
        <p:txBody>
          <a:bodyPr/>
          <a:lstStyle/>
          <a:p>
            <a:pPr marL="0" indent="0" algn="just">
              <a:buNone/>
            </a:pPr>
            <a:r>
              <a:rPr lang="en-US" dirty="0"/>
              <a:t>A Medical microbiologist studies the following:</a:t>
            </a:r>
          </a:p>
          <a:p>
            <a:pPr algn="just">
              <a:buFont typeface="Wingdings" panose="05000000000000000000" pitchFamily="2" charset="2"/>
              <a:buChar char="Ø"/>
            </a:pPr>
            <a:r>
              <a:rPr lang="en-US" dirty="0"/>
              <a:t> characteristics of pathogens ( micro-organisms that causes disease).</a:t>
            </a:r>
          </a:p>
          <a:p>
            <a:pPr algn="just">
              <a:buFont typeface="Wingdings" panose="05000000000000000000" pitchFamily="2" charset="2"/>
              <a:buChar char="Ø"/>
            </a:pPr>
            <a:r>
              <a:rPr lang="en-US" dirty="0"/>
              <a:t> Their modes of disease transmission</a:t>
            </a:r>
          </a:p>
          <a:p>
            <a:pPr algn="just">
              <a:buFont typeface="Wingdings" panose="05000000000000000000" pitchFamily="2" charset="2"/>
              <a:buChar char="Ø"/>
            </a:pPr>
            <a:r>
              <a:rPr lang="en-US" dirty="0"/>
              <a:t>Mechanisms of transmission of infections </a:t>
            </a:r>
          </a:p>
          <a:p>
            <a:pPr algn="just">
              <a:buFont typeface="Wingdings" panose="05000000000000000000" pitchFamily="2" charset="2"/>
              <a:buChar char="Ø"/>
            </a:pPr>
            <a:r>
              <a:rPr lang="en-US" dirty="0"/>
              <a:t> Their growth   and  development .</a:t>
            </a:r>
          </a:p>
          <a:p>
            <a:pPr algn="just"/>
            <a:endParaRPr lang="en-US" sz="4800" dirty="0"/>
          </a:p>
          <a:p>
            <a:endParaRPr lang="en-US" dirty="0"/>
          </a:p>
        </p:txBody>
      </p:sp>
    </p:spTree>
    <p:extLst>
      <p:ext uri="{BB962C8B-B14F-4D97-AF65-F5344CB8AC3E}">
        <p14:creationId xmlns:p14="http://schemas.microsoft.com/office/powerpoint/2010/main" xmlns="" val="407970498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200026"/>
            <a:ext cx="9619774" cy="1066800"/>
          </a:xfrm>
        </p:spPr>
        <p:txBody>
          <a:bodyPr/>
          <a:lstStyle/>
          <a:p>
            <a:r>
              <a:rPr lang="en-US" b="1" dirty="0"/>
              <a:t>The role of B lymphocytes</a:t>
            </a:r>
            <a:endParaRPr lang="en-US" dirty="0"/>
          </a:p>
        </p:txBody>
      </p:sp>
      <p:sp>
        <p:nvSpPr>
          <p:cNvPr id="3" name="Content Placeholder 2"/>
          <p:cNvSpPr>
            <a:spLocks noGrp="1"/>
          </p:cNvSpPr>
          <p:nvPr>
            <p:ph idx="1"/>
          </p:nvPr>
        </p:nvSpPr>
        <p:spPr>
          <a:xfrm>
            <a:off x="1229518" y="1266826"/>
            <a:ext cx="8924687" cy="5488971"/>
          </a:xfrm>
        </p:spPr>
        <p:txBody>
          <a:bodyPr>
            <a:normAutofit fontScale="92500" lnSpcReduction="20000"/>
          </a:bodyPr>
          <a:lstStyle/>
          <a:p>
            <a:r>
              <a:rPr lang="en-US" dirty="0"/>
              <a:t>Once B lymphocytes spot the antigen, they begin to secrete antibodies (antigen is short for “antibody generators”). </a:t>
            </a:r>
            <a:endParaRPr lang="en-US" dirty="0" smtClean="0"/>
          </a:p>
          <a:p>
            <a:r>
              <a:rPr lang="en-US" dirty="0" smtClean="0"/>
              <a:t>Antibodies </a:t>
            </a:r>
            <a:r>
              <a:rPr lang="en-US" dirty="0"/>
              <a:t>are special proteins that lock on to specific antigens.</a:t>
            </a:r>
          </a:p>
          <a:p>
            <a:r>
              <a:rPr lang="en-US" dirty="0"/>
              <a:t>Each B cell makes one specific antibody. For instance, one might make an antibody against the bacteria that cause </a:t>
            </a:r>
            <a:r>
              <a:rPr lang="en-US" u="sng" dirty="0">
                <a:hlinkClick r:id="rId2" tooltip="What you should know about pneumonia"/>
              </a:rPr>
              <a:t>pneumonia</a:t>
            </a:r>
            <a:r>
              <a:rPr lang="en-US" dirty="0"/>
              <a:t>, and another might recognize the common cold virus.</a:t>
            </a:r>
          </a:p>
          <a:p>
            <a:r>
              <a:rPr lang="en-US" dirty="0"/>
              <a:t>Antibodies are part of a large family of chemicals called immunoglobulins, which play many roles in the immune response:</a:t>
            </a:r>
          </a:p>
          <a:p>
            <a:endParaRPr lang="en-US" dirty="0"/>
          </a:p>
        </p:txBody>
      </p:sp>
    </p:spTree>
    <p:extLst>
      <p:ext uri="{BB962C8B-B14F-4D97-AF65-F5344CB8AC3E}">
        <p14:creationId xmlns:p14="http://schemas.microsoft.com/office/powerpoint/2010/main" xmlns="" val="17010356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immunoglobulins</a:t>
            </a:r>
            <a:endParaRPr lang="en-US" dirty="0"/>
          </a:p>
        </p:txBody>
      </p:sp>
      <p:sp>
        <p:nvSpPr>
          <p:cNvPr id="3" name="Content Placeholder 2"/>
          <p:cNvSpPr>
            <a:spLocks noGrp="1"/>
          </p:cNvSpPr>
          <p:nvPr>
            <p:ph idx="1"/>
          </p:nvPr>
        </p:nvSpPr>
        <p:spPr>
          <a:xfrm>
            <a:off x="1229518" y="1764666"/>
            <a:ext cx="8924687" cy="4991131"/>
          </a:xfrm>
        </p:spPr>
        <p:txBody>
          <a:bodyPr>
            <a:normAutofit fontScale="92500" lnSpcReduction="10000"/>
          </a:bodyPr>
          <a:lstStyle/>
          <a:p>
            <a:pPr marL="0" lvl="0" indent="0">
              <a:buNone/>
            </a:pPr>
            <a:r>
              <a:rPr lang="en-US" b="1" dirty="0" smtClean="0"/>
              <a:t>1 .Immunoglobulin </a:t>
            </a:r>
            <a:r>
              <a:rPr lang="en-US" b="1" dirty="0"/>
              <a:t>G (IgG)</a:t>
            </a:r>
            <a:r>
              <a:rPr lang="en-US" dirty="0"/>
              <a:t> — marks microbes so other cells can recognize and deal with them.</a:t>
            </a:r>
          </a:p>
          <a:p>
            <a:pPr marL="0" lvl="0" indent="0">
              <a:buNone/>
            </a:pPr>
            <a:r>
              <a:rPr lang="en-US" b="1" dirty="0" smtClean="0"/>
              <a:t>2. IgM</a:t>
            </a:r>
            <a:r>
              <a:rPr lang="en-US" dirty="0" smtClean="0"/>
              <a:t> </a:t>
            </a:r>
            <a:r>
              <a:rPr lang="en-US" dirty="0"/>
              <a:t>— is expert at killing bacteria.</a:t>
            </a:r>
          </a:p>
          <a:p>
            <a:pPr marL="0" lvl="0" indent="0">
              <a:buNone/>
            </a:pPr>
            <a:r>
              <a:rPr lang="en-US" b="1" dirty="0" smtClean="0"/>
              <a:t>3. IgA</a:t>
            </a:r>
            <a:r>
              <a:rPr lang="en-US" dirty="0" smtClean="0"/>
              <a:t> </a:t>
            </a:r>
            <a:r>
              <a:rPr lang="en-US" dirty="0"/>
              <a:t>— congregates in fluids, such as tears and saliva, where it protects gateways into the body.</a:t>
            </a:r>
          </a:p>
          <a:p>
            <a:pPr marL="0" lvl="0" indent="0">
              <a:buNone/>
            </a:pPr>
            <a:r>
              <a:rPr lang="en-US" b="1" dirty="0" smtClean="0"/>
              <a:t>4. </a:t>
            </a:r>
            <a:r>
              <a:rPr lang="en-US" b="1" dirty="0" err="1" smtClean="0"/>
              <a:t>IgE</a:t>
            </a:r>
            <a:r>
              <a:rPr lang="en-US" dirty="0" smtClean="0"/>
              <a:t> </a:t>
            </a:r>
            <a:r>
              <a:rPr lang="en-US" dirty="0"/>
              <a:t>— protects against parasites and is also to blame for allergies.</a:t>
            </a:r>
          </a:p>
          <a:p>
            <a:pPr marL="0" lvl="0" indent="0">
              <a:buNone/>
            </a:pPr>
            <a:r>
              <a:rPr lang="en-US" b="1" dirty="0" smtClean="0"/>
              <a:t>5. </a:t>
            </a:r>
            <a:r>
              <a:rPr lang="en-US" b="1" dirty="0" err="1" smtClean="0"/>
              <a:t>IgD</a:t>
            </a:r>
            <a:r>
              <a:rPr lang="en-US" dirty="0" smtClean="0"/>
              <a:t> </a:t>
            </a:r>
            <a:r>
              <a:rPr lang="en-US" dirty="0"/>
              <a:t>— stays bound to B lymphocytes, helping them to start the immune response.</a:t>
            </a:r>
          </a:p>
          <a:p>
            <a:endParaRPr lang="en-US" dirty="0"/>
          </a:p>
        </p:txBody>
      </p:sp>
    </p:spTree>
    <p:extLst>
      <p:ext uri="{BB962C8B-B14F-4D97-AF65-F5344CB8AC3E}">
        <p14:creationId xmlns:p14="http://schemas.microsoft.com/office/powerpoint/2010/main" xmlns="" val="1072560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role of T lymphocytes</a:t>
            </a:r>
            <a:r>
              <a:rPr lang="en-US" dirty="0"/>
              <a:t/>
            </a:r>
            <a:br>
              <a:rPr lang="en-US" dirty="0"/>
            </a:br>
            <a:endParaRPr lang="en-US" dirty="0"/>
          </a:p>
        </p:txBody>
      </p:sp>
      <p:sp>
        <p:nvSpPr>
          <p:cNvPr id="3" name="Content Placeholder 2"/>
          <p:cNvSpPr>
            <a:spLocks noGrp="1"/>
          </p:cNvSpPr>
          <p:nvPr>
            <p:ph idx="1"/>
          </p:nvPr>
        </p:nvSpPr>
        <p:spPr>
          <a:xfrm>
            <a:off x="1381918" y="1764666"/>
            <a:ext cx="8772287" cy="4991131"/>
          </a:xfrm>
        </p:spPr>
        <p:txBody>
          <a:bodyPr>
            <a:normAutofit fontScale="77500" lnSpcReduction="20000"/>
          </a:bodyPr>
          <a:lstStyle/>
          <a:p>
            <a:r>
              <a:rPr lang="en-US" dirty="0" smtClean="0"/>
              <a:t>There </a:t>
            </a:r>
            <a:r>
              <a:rPr lang="en-US" dirty="0"/>
              <a:t>are distinct types of T lymphocytes:</a:t>
            </a:r>
          </a:p>
          <a:p>
            <a:pPr marL="0" indent="0">
              <a:buNone/>
            </a:pPr>
            <a:r>
              <a:rPr lang="en-US" b="1" dirty="0" smtClean="0"/>
              <a:t>a. Helper </a:t>
            </a:r>
            <a:r>
              <a:rPr lang="en-US" b="1" dirty="0"/>
              <a:t>T cells (</a:t>
            </a:r>
            <a:r>
              <a:rPr lang="en-US" b="1" dirty="0" err="1"/>
              <a:t>Th</a:t>
            </a:r>
            <a:r>
              <a:rPr lang="en-US" b="1" dirty="0"/>
              <a:t> cells)</a:t>
            </a:r>
            <a:r>
              <a:rPr lang="en-US" dirty="0"/>
              <a:t> — they coordinate the immune response. </a:t>
            </a:r>
            <a:endParaRPr lang="en-US" dirty="0" smtClean="0"/>
          </a:p>
          <a:p>
            <a:r>
              <a:rPr lang="en-US" dirty="0" smtClean="0"/>
              <a:t>Some </a:t>
            </a:r>
            <a:r>
              <a:rPr lang="en-US" dirty="0"/>
              <a:t>communicate with other cells, and some stimulate B cells to produce more antibodies. </a:t>
            </a:r>
            <a:endParaRPr lang="en-US" dirty="0" smtClean="0"/>
          </a:p>
          <a:p>
            <a:r>
              <a:rPr lang="en-US" dirty="0" smtClean="0"/>
              <a:t>Others </a:t>
            </a:r>
            <a:r>
              <a:rPr lang="en-US" dirty="0"/>
              <a:t>attract more T cells or cell-eating phagocytes.</a:t>
            </a:r>
          </a:p>
          <a:p>
            <a:pPr marL="0" indent="0">
              <a:buNone/>
            </a:pPr>
            <a:r>
              <a:rPr lang="en-US" b="1" dirty="0" smtClean="0"/>
              <a:t>b. Killer </a:t>
            </a:r>
            <a:r>
              <a:rPr lang="en-US" b="1" dirty="0"/>
              <a:t>T cells (cytotoxic T lymphocytes)</a:t>
            </a:r>
            <a:r>
              <a:rPr lang="en-US" dirty="0"/>
              <a:t> — as the name suggests, these T cells attack other cells. </a:t>
            </a:r>
            <a:endParaRPr lang="en-US" dirty="0" smtClean="0"/>
          </a:p>
          <a:p>
            <a:r>
              <a:rPr lang="en-US" dirty="0" smtClean="0"/>
              <a:t>They </a:t>
            </a:r>
            <a:r>
              <a:rPr lang="en-US" dirty="0"/>
              <a:t>are particularly useful for fighting viruses. They work by recognizing small parts of the virus on the outside of infected cells and destroy the infected cells.</a:t>
            </a:r>
          </a:p>
          <a:p>
            <a:endParaRPr lang="en-US" dirty="0"/>
          </a:p>
        </p:txBody>
      </p:sp>
    </p:spTree>
    <p:extLst>
      <p:ext uri="{BB962C8B-B14F-4D97-AF65-F5344CB8AC3E}">
        <p14:creationId xmlns:p14="http://schemas.microsoft.com/office/powerpoint/2010/main" xmlns="" val="350502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23826"/>
            <a:ext cx="9619774" cy="762000"/>
          </a:xfrm>
        </p:spPr>
        <p:txBody>
          <a:bodyPr>
            <a:normAutofit fontScale="90000"/>
          </a:bodyPr>
          <a:lstStyle/>
          <a:p>
            <a:r>
              <a:rPr lang="en-US" dirty="0" smtClean="0"/>
              <a:t>immunity</a:t>
            </a:r>
            <a:endParaRPr lang="en-US" dirty="0"/>
          </a:p>
        </p:txBody>
      </p:sp>
      <p:pic>
        <p:nvPicPr>
          <p:cNvPr id="4" name="Content Placeholder 3"/>
          <p:cNvPicPr>
            <a:picLocks noGrp="1" noChangeAspect="1"/>
          </p:cNvPicPr>
          <p:nvPr>
            <p:ph idx="1"/>
          </p:nvPr>
        </p:nvPicPr>
        <p:blipFill>
          <a:blip r:embed="rId2"/>
          <a:stretch>
            <a:fillRect/>
          </a:stretch>
        </p:blipFill>
        <p:spPr>
          <a:xfrm>
            <a:off x="1186578" y="885825"/>
            <a:ext cx="9502059" cy="6248399"/>
          </a:xfrm>
          <a:prstGeom prst="rect">
            <a:avLst/>
          </a:prstGeom>
        </p:spPr>
      </p:pic>
    </p:spTree>
    <p:extLst>
      <p:ext uri="{BB962C8B-B14F-4D97-AF65-F5344CB8AC3E}">
        <p14:creationId xmlns:p14="http://schemas.microsoft.com/office/powerpoint/2010/main" xmlns="" val="33029735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Innate immunity</a:t>
            </a:r>
            <a:endParaRPr lang="en-US" dirty="0"/>
          </a:p>
        </p:txBody>
      </p:sp>
      <p:sp>
        <p:nvSpPr>
          <p:cNvPr id="3" name="Content Placeholder 2"/>
          <p:cNvSpPr>
            <a:spLocks noGrp="1"/>
          </p:cNvSpPr>
          <p:nvPr>
            <p:ph idx="1"/>
          </p:nvPr>
        </p:nvSpPr>
        <p:spPr>
          <a:xfrm>
            <a:off x="1229518" y="1764666"/>
            <a:ext cx="8924687" cy="4991131"/>
          </a:xfrm>
        </p:spPr>
        <p:txBody>
          <a:bodyPr>
            <a:normAutofit fontScale="92500" lnSpcReduction="10000"/>
          </a:bodyPr>
          <a:lstStyle/>
          <a:p>
            <a:pPr marL="609600" indent="-609600">
              <a:lnSpc>
                <a:spcPct val="130000"/>
              </a:lnSpc>
              <a:buNone/>
            </a:pPr>
            <a:r>
              <a:rPr lang="en-US" altLang="en-US" sz="2400" b="1" dirty="0"/>
              <a:t>Natural immune system (Innate Immunity)</a:t>
            </a:r>
          </a:p>
          <a:p>
            <a:pPr lvl="1">
              <a:lnSpc>
                <a:spcPct val="130000"/>
              </a:lnSpc>
              <a:buFont typeface="Wingdings" panose="05000000000000000000" pitchFamily="2" charset="2"/>
              <a:buChar char="ü"/>
            </a:pPr>
            <a:r>
              <a:rPr lang="en-US" altLang="en-US" dirty="0"/>
              <a:t>	Non – specific </a:t>
            </a:r>
          </a:p>
          <a:p>
            <a:pPr lvl="1">
              <a:lnSpc>
                <a:spcPct val="130000"/>
              </a:lnSpc>
              <a:buFont typeface="Wingdings" panose="05000000000000000000" pitchFamily="2" charset="2"/>
              <a:buChar char="ü"/>
            </a:pPr>
            <a:r>
              <a:rPr lang="en-US" altLang="en-US" dirty="0"/>
              <a:t>	First line of defense </a:t>
            </a:r>
          </a:p>
          <a:p>
            <a:pPr lvl="1">
              <a:lnSpc>
                <a:spcPct val="130000"/>
              </a:lnSpc>
              <a:buFont typeface="Wingdings" panose="05000000000000000000" pitchFamily="2" charset="2"/>
              <a:buChar char="ü"/>
            </a:pPr>
            <a:r>
              <a:rPr lang="en-US" altLang="en-US" dirty="0"/>
              <a:t>	Repeated exposure - no augmentation </a:t>
            </a:r>
          </a:p>
          <a:p>
            <a:pPr marL="609600" indent="-609600">
              <a:lnSpc>
                <a:spcPct val="130000"/>
              </a:lnSpc>
            </a:pPr>
            <a:r>
              <a:rPr lang="en-US" altLang="en-US" sz="2400" b="1" dirty="0"/>
              <a:t>Components</a:t>
            </a:r>
          </a:p>
          <a:p>
            <a:pPr lvl="1">
              <a:lnSpc>
                <a:spcPct val="130000"/>
              </a:lnSpc>
              <a:buFont typeface="Wingdings" panose="05000000000000000000" pitchFamily="2" charset="2"/>
              <a:buChar char="ü"/>
            </a:pPr>
            <a:r>
              <a:rPr lang="en-US" altLang="en-US" dirty="0"/>
              <a:t>Biochemical</a:t>
            </a:r>
          </a:p>
          <a:p>
            <a:pPr lvl="1">
              <a:lnSpc>
                <a:spcPct val="130000"/>
              </a:lnSpc>
              <a:buFont typeface="Wingdings" panose="05000000000000000000" pitchFamily="2" charset="2"/>
              <a:buChar char="ü"/>
            </a:pPr>
            <a:r>
              <a:rPr lang="en-US" altLang="en-US" dirty="0"/>
              <a:t>Physical</a:t>
            </a:r>
          </a:p>
          <a:p>
            <a:pPr lvl="1">
              <a:lnSpc>
                <a:spcPct val="130000"/>
              </a:lnSpc>
              <a:buFont typeface="Wingdings" panose="05000000000000000000" pitchFamily="2" charset="2"/>
              <a:buChar char="ü"/>
            </a:pPr>
            <a:r>
              <a:rPr lang="en-US" altLang="en-US" dirty="0"/>
              <a:t>Cells</a:t>
            </a:r>
          </a:p>
          <a:p>
            <a:endParaRPr lang="en-US" dirty="0"/>
          </a:p>
        </p:txBody>
      </p:sp>
    </p:spTree>
    <p:extLst>
      <p:ext uri="{BB962C8B-B14F-4D97-AF65-F5344CB8AC3E}">
        <p14:creationId xmlns:p14="http://schemas.microsoft.com/office/powerpoint/2010/main" xmlns="" val="41457623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
            <a:ext cx="9619774" cy="1563340"/>
          </a:xfrm>
        </p:spPr>
        <p:txBody>
          <a:bodyPr>
            <a:normAutofit fontScale="90000"/>
          </a:bodyPr>
          <a:lstStyle/>
          <a:p>
            <a:r>
              <a:rPr lang="en-US" altLang="en-US" sz="5400" b="1" dirty="0"/>
              <a:t>Components</a:t>
            </a:r>
            <a:r>
              <a:rPr lang="en-US" altLang="en-US" b="1" dirty="0"/>
              <a:t/>
            </a:r>
            <a:br>
              <a:rPr lang="en-US" altLang="en-US" b="1" dirty="0"/>
            </a:br>
            <a:endParaRPr lang="en-US" dirty="0"/>
          </a:p>
        </p:txBody>
      </p:sp>
      <p:sp>
        <p:nvSpPr>
          <p:cNvPr id="3" name="Content Placeholder 2"/>
          <p:cNvSpPr>
            <a:spLocks noGrp="1"/>
          </p:cNvSpPr>
          <p:nvPr>
            <p:ph idx="1"/>
          </p:nvPr>
        </p:nvSpPr>
        <p:spPr>
          <a:xfrm>
            <a:off x="1077118" y="1764666"/>
            <a:ext cx="9077087" cy="4991131"/>
          </a:xfrm>
        </p:spPr>
        <p:txBody>
          <a:bodyPr>
            <a:normAutofit fontScale="92500" lnSpcReduction="10000"/>
          </a:bodyPr>
          <a:lstStyle/>
          <a:p>
            <a:pPr marL="914400" lvl="1" indent="-457200">
              <a:buFontTx/>
              <a:buAutoNum type="alphaLcPeriod"/>
            </a:pPr>
            <a:r>
              <a:rPr lang="en-US" altLang="en-US" b="1" dirty="0" smtClean="0"/>
              <a:t>Biochemical</a:t>
            </a:r>
            <a:endParaRPr lang="en-US" altLang="en-US" b="1" dirty="0"/>
          </a:p>
          <a:p>
            <a:pPr marL="1295400" lvl="2" indent="-381000">
              <a:buClr>
                <a:schemeClr val="accent2"/>
              </a:buClr>
            </a:pPr>
            <a:r>
              <a:rPr lang="en-US" altLang="en-US" dirty="0" smtClean="0"/>
              <a:t>enzymes</a:t>
            </a:r>
            <a:endParaRPr lang="en-US" altLang="en-US" dirty="0"/>
          </a:p>
          <a:p>
            <a:pPr marL="1295400" lvl="2" indent="-381000">
              <a:buClr>
                <a:schemeClr val="accent2"/>
              </a:buClr>
            </a:pPr>
            <a:r>
              <a:rPr lang="en-US" altLang="en-US" dirty="0"/>
              <a:t>secretions</a:t>
            </a:r>
          </a:p>
          <a:p>
            <a:pPr marL="1295400" lvl="2" indent="-381000">
              <a:buClr>
                <a:schemeClr val="accent2"/>
              </a:buClr>
            </a:pPr>
            <a:r>
              <a:rPr lang="en-US" altLang="en-US" dirty="0"/>
              <a:t>pH</a:t>
            </a:r>
          </a:p>
          <a:p>
            <a:pPr marL="914400" lvl="1" indent="-457200">
              <a:buFontTx/>
              <a:buAutoNum type="alphaLcPeriod"/>
            </a:pPr>
            <a:r>
              <a:rPr lang="en-US" altLang="en-US" b="1" dirty="0"/>
              <a:t>Physical</a:t>
            </a:r>
          </a:p>
          <a:p>
            <a:pPr marL="1295400" lvl="2" indent="-381000">
              <a:buClr>
                <a:schemeClr val="accent2"/>
              </a:buClr>
            </a:pPr>
            <a:r>
              <a:rPr lang="en-US" altLang="en-US" dirty="0"/>
              <a:t>skin</a:t>
            </a:r>
          </a:p>
          <a:p>
            <a:pPr marL="1295400" lvl="2" indent="-381000">
              <a:buClr>
                <a:schemeClr val="accent2"/>
              </a:buClr>
            </a:pPr>
            <a:r>
              <a:rPr lang="en-US" altLang="en-US" dirty="0"/>
              <a:t>cilia</a:t>
            </a:r>
          </a:p>
          <a:p>
            <a:pPr marL="914400" lvl="1" indent="-457200">
              <a:buFontTx/>
              <a:buAutoNum type="alphaLcPeriod"/>
            </a:pPr>
            <a:r>
              <a:rPr lang="en-US" altLang="en-US" b="1" dirty="0"/>
              <a:t>Cells</a:t>
            </a:r>
          </a:p>
          <a:p>
            <a:pPr marL="1295400" lvl="2" indent="-381000">
              <a:buClr>
                <a:schemeClr val="accent2"/>
              </a:buClr>
            </a:pPr>
            <a:r>
              <a:rPr lang="en-US" altLang="en-US" dirty="0"/>
              <a:t>Phagocytes, NK</a:t>
            </a:r>
          </a:p>
          <a:p>
            <a:pPr marL="533400" indent="-533400">
              <a:buFontTx/>
              <a:buAutoNum type="arabicPeriod" startAt="2"/>
            </a:pPr>
            <a:r>
              <a:rPr lang="en-US" altLang="en-US" sz="2400" b="1" dirty="0"/>
              <a:t>Example</a:t>
            </a:r>
            <a:endParaRPr lang="en-US" altLang="en-US" b="1" dirty="0"/>
          </a:p>
          <a:p>
            <a:pPr marL="914400" lvl="1" indent="-457200">
              <a:buFontTx/>
              <a:buAutoNum type="alphaLcPeriod"/>
            </a:pPr>
            <a:r>
              <a:rPr lang="en-US" altLang="en-US" dirty="0"/>
              <a:t>Burn response</a:t>
            </a:r>
          </a:p>
          <a:p>
            <a:endParaRPr lang="en-US" dirty="0"/>
          </a:p>
        </p:txBody>
      </p:sp>
    </p:spTree>
    <p:extLst>
      <p:ext uri="{BB962C8B-B14F-4D97-AF65-F5344CB8AC3E}">
        <p14:creationId xmlns:p14="http://schemas.microsoft.com/office/powerpoint/2010/main" xmlns="" val="5695264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534431" y="0"/>
            <a:ext cx="9991487" cy="6756400"/>
          </a:xfrm>
          <a:prstGeom prst="rect">
            <a:avLst/>
          </a:prstGeom>
        </p:spPr>
      </p:pic>
    </p:spTree>
    <p:extLst>
      <p:ext uri="{BB962C8B-B14F-4D97-AF65-F5344CB8AC3E}">
        <p14:creationId xmlns:p14="http://schemas.microsoft.com/office/powerpoint/2010/main" xmlns="" val="20779104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72319" y="0"/>
            <a:ext cx="9753600" cy="6756400"/>
          </a:xfrm>
          <a:prstGeom prst="rect">
            <a:avLst/>
          </a:prstGeom>
        </p:spPr>
      </p:pic>
    </p:spTree>
    <p:extLst>
      <p:ext uri="{BB962C8B-B14F-4D97-AF65-F5344CB8AC3E}">
        <p14:creationId xmlns:p14="http://schemas.microsoft.com/office/powerpoint/2010/main" xmlns="" val="10552445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
            <a:ext cx="9619774" cy="733424"/>
          </a:xfrm>
        </p:spPr>
        <p:txBody>
          <a:bodyPr>
            <a:normAutofit fontScale="90000"/>
          </a:bodyPr>
          <a:lstStyle/>
          <a:p>
            <a:r>
              <a:rPr lang="en-US" dirty="0" err="1" smtClean="0"/>
              <a:t>cont</a:t>
            </a:r>
            <a:endParaRPr lang="en-US" dirty="0"/>
          </a:p>
        </p:txBody>
      </p:sp>
      <p:sp>
        <p:nvSpPr>
          <p:cNvPr id="3" name="Content Placeholder 2"/>
          <p:cNvSpPr>
            <a:spLocks noGrp="1"/>
          </p:cNvSpPr>
          <p:nvPr>
            <p:ph idx="1"/>
          </p:nvPr>
        </p:nvSpPr>
        <p:spPr>
          <a:xfrm>
            <a:off x="1153318" y="733426"/>
            <a:ext cx="9000887" cy="6022372"/>
          </a:xfrm>
        </p:spPr>
        <p:txBody>
          <a:bodyPr>
            <a:normAutofit/>
          </a:bodyPr>
          <a:lstStyle/>
          <a:p>
            <a:pPr>
              <a:lnSpc>
                <a:spcPct val="150000"/>
              </a:lnSpc>
            </a:pPr>
            <a:r>
              <a:rPr lang="en-US" altLang="en-US" sz="2800" dirty="0"/>
              <a:t>Overall non-specific reaction of body to injury or invasion – starts immediately with infection or trauma</a:t>
            </a:r>
          </a:p>
          <a:p>
            <a:pPr lvl="1">
              <a:lnSpc>
                <a:spcPct val="150000"/>
              </a:lnSpc>
            </a:pPr>
            <a:r>
              <a:rPr lang="en-US" altLang="en-US" sz="2800" dirty="0"/>
              <a:t>Reactants may initiate, expand, or sustain the response </a:t>
            </a:r>
          </a:p>
          <a:p>
            <a:pPr lvl="1">
              <a:lnSpc>
                <a:spcPct val="150000"/>
              </a:lnSpc>
            </a:pPr>
            <a:r>
              <a:rPr lang="en-US" altLang="en-US" sz="2800" dirty="0"/>
              <a:t>Can be acute (short duration) or become chronic (prolonged duration)</a:t>
            </a:r>
          </a:p>
          <a:p>
            <a:pPr>
              <a:lnSpc>
                <a:spcPct val="150000"/>
              </a:lnSpc>
            </a:pPr>
            <a:r>
              <a:rPr lang="en-US" altLang="en-US" sz="2800" dirty="0"/>
              <a:t>Has 4 cardinal signs: </a:t>
            </a:r>
            <a:r>
              <a:rPr lang="en-US" altLang="en-US" sz="2800" b="1" dirty="0"/>
              <a:t>heat, pain, redness, loss of function</a:t>
            </a:r>
            <a:r>
              <a:rPr lang="en-US" altLang="en-US" sz="2800" dirty="0"/>
              <a:t> resulting from:</a:t>
            </a:r>
            <a:endParaRPr lang="en-US" sz="2800" dirty="0"/>
          </a:p>
        </p:txBody>
      </p:sp>
    </p:spTree>
    <p:extLst>
      <p:ext uri="{BB962C8B-B14F-4D97-AF65-F5344CB8AC3E}">
        <p14:creationId xmlns:p14="http://schemas.microsoft.com/office/powerpoint/2010/main" xmlns="" val="22058962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24719" y="123826"/>
            <a:ext cx="9677399" cy="6400800"/>
          </a:xfrm>
          <a:prstGeom prst="rect">
            <a:avLst/>
          </a:prstGeom>
        </p:spPr>
      </p:pic>
    </p:spTree>
    <p:extLst>
      <p:ext uri="{BB962C8B-B14F-4D97-AF65-F5344CB8AC3E}">
        <p14:creationId xmlns:p14="http://schemas.microsoft.com/office/powerpoint/2010/main" xmlns="" val="1198155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7118" y="1764666"/>
            <a:ext cx="9077087" cy="4991131"/>
          </a:xfrm>
        </p:spPr>
        <p:txBody>
          <a:bodyPr>
            <a:normAutofit/>
          </a:bodyPr>
          <a:lstStyle/>
          <a:p>
            <a:r>
              <a:rPr lang="en-US" dirty="0" smtClean="0">
                <a:latin typeface="Comic Sans MS" pitchFamily="66" charset="0"/>
              </a:rPr>
              <a:t>Categories </a:t>
            </a:r>
            <a:r>
              <a:rPr lang="en-US" dirty="0">
                <a:latin typeface="Comic Sans MS" pitchFamily="66" charset="0"/>
              </a:rPr>
              <a:t>of infectious agents:</a:t>
            </a:r>
          </a:p>
          <a:p>
            <a:pPr lvl="2">
              <a:buFont typeface="Wingdings" pitchFamily="2" charset="2"/>
              <a:buChar char="ü"/>
            </a:pPr>
            <a:r>
              <a:rPr lang="en-US" dirty="0">
                <a:latin typeface="Comic Sans MS" pitchFamily="66" charset="0"/>
              </a:rPr>
              <a:t>Bacteria</a:t>
            </a:r>
          </a:p>
          <a:p>
            <a:pPr lvl="2">
              <a:buFont typeface="Wingdings" pitchFamily="2" charset="2"/>
              <a:buChar char="ü"/>
            </a:pPr>
            <a:r>
              <a:rPr lang="en-US" dirty="0">
                <a:latin typeface="Comic Sans MS" pitchFamily="66" charset="0"/>
              </a:rPr>
              <a:t>Viruses</a:t>
            </a:r>
          </a:p>
          <a:p>
            <a:pPr lvl="2">
              <a:buFont typeface="Wingdings" pitchFamily="2" charset="2"/>
              <a:buChar char="ü"/>
            </a:pPr>
            <a:r>
              <a:rPr lang="en-US" dirty="0">
                <a:latin typeface="Comic Sans MS" pitchFamily="66" charset="0"/>
              </a:rPr>
              <a:t>Fungi</a:t>
            </a:r>
          </a:p>
          <a:p>
            <a:pPr lvl="2">
              <a:buFont typeface="Wingdings" pitchFamily="2" charset="2"/>
              <a:buChar char="ü"/>
            </a:pPr>
            <a:r>
              <a:rPr lang="en-US" dirty="0">
                <a:latin typeface="Comic Sans MS" pitchFamily="66" charset="0"/>
              </a:rPr>
              <a:t>Parasites (protozoa)</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03818182"/>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23826"/>
            <a:ext cx="9619774" cy="838200"/>
          </a:xfrm>
        </p:spPr>
        <p:txBody>
          <a:bodyPr>
            <a:normAutofit fontScale="90000"/>
          </a:bodyPr>
          <a:lstStyle/>
          <a:p>
            <a:r>
              <a:rPr lang="en-US" dirty="0" err="1" smtClean="0"/>
              <a:t>cont</a:t>
            </a:r>
            <a:endParaRPr lang="en-US" dirty="0"/>
          </a:p>
        </p:txBody>
      </p:sp>
      <p:sp>
        <p:nvSpPr>
          <p:cNvPr id="3" name="Content Placeholder 2"/>
          <p:cNvSpPr>
            <a:spLocks noGrp="1"/>
          </p:cNvSpPr>
          <p:nvPr>
            <p:ph idx="1"/>
          </p:nvPr>
        </p:nvSpPr>
        <p:spPr>
          <a:xfrm>
            <a:off x="534432" y="885826"/>
            <a:ext cx="9619774" cy="5869972"/>
          </a:xfrm>
        </p:spPr>
        <p:txBody>
          <a:bodyPr>
            <a:normAutofit/>
          </a:bodyPr>
          <a:lstStyle/>
          <a:p>
            <a:pPr lvl="2" algn="just">
              <a:lnSpc>
                <a:spcPct val="130000"/>
              </a:lnSpc>
            </a:pPr>
            <a:r>
              <a:rPr lang="en-US" altLang="en-US" sz="2400" dirty="0"/>
              <a:t>Migration of white cells, especially early migration of </a:t>
            </a:r>
            <a:r>
              <a:rPr lang="en-US" altLang="en-US" sz="2400" dirty="0" err="1"/>
              <a:t>neutraphils</a:t>
            </a:r>
            <a:r>
              <a:rPr lang="en-US" altLang="en-US" sz="2400" dirty="0"/>
              <a:t> then macrophages to the area</a:t>
            </a:r>
          </a:p>
          <a:p>
            <a:pPr lvl="2" algn="just">
              <a:lnSpc>
                <a:spcPct val="130000"/>
              </a:lnSpc>
            </a:pPr>
            <a:r>
              <a:rPr lang="en-US" altLang="en-US" sz="2400" dirty="0"/>
              <a:t>Increased release of mediators such as histamine from damaged mast cells – furthering capillary dilation</a:t>
            </a:r>
          </a:p>
          <a:p>
            <a:pPr lvl="2" algn="just">
              <a:lnSpc>
                <a:spcPct val="130000"/>
              </a:lnSpc>
            </a:pPr>
            <a:r>
              <a:rPr lang="en-US" altLang="en-US" sz="2400" dirty="0"/>
              <a:t>Increased concentration of acute phase reactants that can amplify and/or control the response</a:t>
            </a:r>
          </a:p>
          <a:p>
            <a:pPr lvl="1" algn="just">
              <a:lnSpc>
                <a:spcPct val="130000"/>
              </a:lnSpc>
            </a:pPr>
            <a:r>
              <a:rPr lang="en-US" altLang="en-US" b="1" dirty="0"/>
              <a:t>Complement</a:t>
            </a:r>
            <a:r>
              <a:rPr lang="en-US" altLang="en-US" dirty="0"/>
              <a:t> – a series of enzymes normally circulating in an inactive form m</a:t>
            </a:r>
            <a:r>
              <a:rPr lang="en-US" altLang="en-US" sz="2800" dirty="0"/>
              <a:t>ay be activated resulting in lysis or enhanced phagocytosis of cells</a:t>
            </a:r>
            <a:endParaRPr lang="en-US" altLang="en-US" dirty="0"/>
          </a:p>
          <a:p>
            <a:endParaRPr lang="en-US" dirty="0"/>
          </a:p>
        </p:txBody>
      </p:sp>
    </p:spTree>
    <p:extLst>
      <p:ext uri="{BB962C8B-B14F-4D97-AF65-F5344CB8AC3E}">
        <p14:creationId xmlns:p14="http://schemas.microsoft.com/office/powerpoint/2010/main" xmlns="" val="410212356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318" y="302865"/>
            <a:ext cx="9000887" cy="1260475"/>
          </a:xfrm>
        </p:spPr>
        <p:txBody>
          <a:bodyPr>
            <a:normAutofit fontScale="90000"/>
          </a:bodyPr>
          <a:lstStyle/>
          <a:p>
            <a:r>
              <a:rPr lang="en-US" sz="5400" b="1" dirty="0"/>
              <a:t>External Innate Defense Systems</a:t>
            </a:r>
            <a:br>
              <a:rPr lang="en-US" sz="5400" b="1" dirty="0"/>
            </a:br>
            <a:endParaRPr lang="en-US" dirty="0"/>
          </a:p>
        </p:txBody>
      </p:sp>
      <p:sp>
        <p:nvSpPr>
          <p:cNvPr id="3" name="Content Placeholder 2"/>
          <p:cNvSpPr>
            <a:spLocks noGrp="1"/>
          </p:cNvSpPr>
          <p:nvPr>
            <p:ph idx="1"/>
          </p:nvPr>
        </p:nvSpPr>
        <p:spPr>
          <a:xfrm>
            <a:off x="1153318" y="1343026"/>
            <a:ext cx="9000888" cy="5412772"/>
          </a:xfrm>
        </p:spPr>
        <p:txBody>
          <a:bodyPr/>
          <a:lstStyle/>
          <a:p>
            <a:pPr algn="just">
              <a:buFont typeface="Wingdings" panose="05000000000000000000" pitchFamily="2" charset="2"/>
              <a:buChar char="v"/>
              <a:defRPr/>
            </a:pPr>
            <a:r>
              <a:rPr lang="en-US" sz="2400" b="1" dirty="0" smtClean="0"/>
              <a:t> </a:t>
            </a:r>
            <a:r>
              <a:rPr lang="en-US" sz="2400" dirty="0" smtClean="0"/>
              <a:t>Prevent </a:t>
            </a:r>
            <a:r>
              <a:rPr lang="en-US" sz="2400" dirty="0"/>
              <a:t>entrance: </a:t>
            </a:r>
          </a:p>
          <a:p>
            <a:pPr marL="521436" lvl="1" indent="0" algn="just">
              <a:buNone/>
              <a:defRPr/>
            </a:pPr>
            <a:r>
              <a:rPr lang="en-US" sz="2400" b="1" dirty="0" smtClean="0"/>
              <a:t>I. Structural</a:t>
            </a:r>
            <a:r>
              <a:rPr lang="en-US" sz="2400" dirty="0" smtClean="0"/>
              <a:t> </a:t>
            </a:r>
            <a:r>
              <a:rPr lang="en-US" sz="2400" dirty="0"/>
              <a:t>barriers – effective with most microorganisms</a:t>
            </a:r>
          </a:p>
          <a:p>
            <a:pPr marL="1042874" lvl="2" indent="0" algn="just">
              <a:buNone/>
              <a:defRPr/>
            </a:pPr>
            <a:r>
              <a:rPr lang="en-US" sz="2400" b="1" dirty="0" smtClean="0"/>
              <a:t>a. Skin</a:t>
            </a:r>
            <a:r>
              <a:rPr lang="en-US" sz="2400" dirty="0" smtClean="0"/>
              <a:t> </a:t>
            </a:r>
            <a:r>
              <a:rPr lang="en-US" sz="2400" dirty="0"/>
              <a:t>- epidermis = layers of tightly packed epithelial cells. Outer layer is dead cells and keratin, waterproofing protein </a:t>
            </a:r>
          </a:p>
          <a:p>
            <a:pPr marL="1042874" lvl="2" indent="0" algn="just">
              <a:buNone/>
              <a:defRPr/>
            </a:pPr>
            <a:r>
              <a:rPr lang="en-US" sz="2400" b="1" dirty="0" err="1" smtClean="0"/>
              <a:t>b.Inner</a:t>
            </a:r>
            <a:r>
              <a:rPr lang="en-US" sz="2400" dirty="0" smtClean="0"/>
              <a:t> </a:t>
            </a:r>
            <a:r>
              <a:rPr lang="en-US" sz="2400" b="1" dirty="0"/>
              <a:t>layer</a:t>
            </a:r>
            <a:r>
              <a:rPr lang="en-US" sz="2400" dirty="0"/>
              <a:t> </a:t>
            </a:r>
            <a:r>
              <a:rPr lang="en-US" sz="2400" b="1" dirty="0"/>
              <a:t>skin</a:t>
            </a:r>
            <a:r>
              <a:rPr lang="en-US" sz="2400" dirty="0"/>
              <a:t> -  dermis = blood vessels, hair follicles, sweat glands, and sebaceous glands that produce an oily secretion called </a:t>
            </a:r>
            <a:r>
              <a:rPr lang="en-US" sz="2400" b="1" dirty="0"/>
              <a:t>sebum </a:t>
            </a:r>
          </a:p>
          <a:p>
            <a:pPr marL="1042874" lvl="2" indent="0" algn="just">
              <a:buNone/>
              <a:defRPr/>
            </a:pPr>
            <a:r>
              <a:rPr lang="en-US" sz="2400" b="1" dirty="0" smtClean="0"/>
              <a:t>c. Cilia</a:t>
            </a:r>
            <a:r>
              <a:rPr lang="en-US" sz="2400" dirty="0" smtClean="0"/>
              <a:t> </a:t>
            </a:r>
            <a:r>
              <a:rPr lang="en-US" sz="2400" dirty="0"/>
              <a:t>and </a:t>
            </a:r>
            <a:r>
              <a:rPr lang="en-US" sz="2400" b="1" dirty="0"/>
              <a:t>cough</a:t>
            </a:r>
            <a:r>
              <a:rPr lang="en-US" sz="2400" dirty="0"/>
              <a:t> </a:t>
            </a:r>
            <a:r>
              <a:rPr lang="en-US" sz="2400" b="1" dirty="0"/>
              <a:t>reflex</a:t>
            </a:r>
            <a:r>
              <a:rPr lang="en-US" sz="2400" dirty="0"/>
              <a:t> – helps expel microbe containing mucous</a:t>
            </a:r>
          </a:p>
          <a:p>
            <a:pPr lvl="2" algn="just">
              <a:defRPr/>
            </a:pPr>
            <a:r>
              <a:rPr lang="en-US" sz="2400" dirty="0"/>
              <a:t>Sneeze</a:t>
            </a:r>
          </a:p>
          <a:p>
            <a:endParaRPr lang="en-US" dirty="0"/>
          </a:p>
        </p:txBody>
      </p:sp>
    </p:spTree>
    <p:extLst>
      <p:ext uri="{BB962C8B-B14F-4D97-AF65-F5344CB8AC3E}">
        <p14:creationId xmlns:p14="http://schemas.microsoft.com/office/powerpoint/2010/main" xmlns="" val="15879132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endParaRPr lang="en-US" dirty="0"/>
          </a:p>
        </p:txBody>
      </p:sp>
      <p:sp>
        <p:nvSpPr>
          <p:cNvPr id="3" name="Content Placeholder 2"/>
          <p:cNvSpPr>
            <a:spLocks noGrp="1"/>
          </p:cNvSpPr>
          <p:nvPr>
            <p:ph idx="1"/>
          </p:nvPr>
        </p:nvSpPr>
        <p:spPr/>
        <p:txBody>
          <a:bodyPr/>
          <a:lstStyle/>
          <a:p>
            <a:pPr>
              <a:lnSpc>
                <a:spcPct val="120000"/>
              </a:lnSpc>
              <a:defRPr/>
            </a:pPr>
            <a:r>
              <a:rPr lang="en-US" sz="2400" b="1" dirty="0" smtClean="0"/>
              <a:t> b. Mucus</a:t>
            </a:r>
            <a:r>
              <a:rPr lang="en-US" sz="2400" dirty="0" smtClean="0"/>
              <a:t> </a:t>
            </a:r>
            <a:r>
              <a:rPr lang="en-US" sz="2400" dirty="0"/>
              <a:t>- conjunctivae, alimentary, respiratory, and urogenital tracts </a:t>
            </a:r>
          </a:p>
          <a:p>
            <a:pPr lvl="2">
              <a:lnSpc>
                <a:spcPct val="120000"/>
              </a:lnSpc>
              <a:spcBef>
                <a:spcPct val="0"/>
              </a:spcBef>
              <a:buFontTx/>
              <a:buChar char="•"/>
              <a:defRPr/>
            </a:pPr>
            <a:r>
              <a:rPr lang="en-US" sz="2400" dirty="0"/>
              <a:t>saliva, tears, and mucous secretions wash away invaders and contain antibacterial or antiviral substances. </a:t>
            </a:r>
          </a:p>
          <a:p>
            <a:pPr lvl="2">
              <a:lnSpc>
                <a:spcPct val="120000"/>
              </a:lnSpc>
              <a:spcBef>
                <a:spcPct val="0"/>
              </a:spcBef>
              <a:buFontTx/>
              <a:buChar char="•"/>
              <a:defRPr/>
            </a:pPr>
            <a:r>
              <a:rPr lang="en-US" sz="2400" dirty="0"/>
              <a:t> acidity (pH 5.6) of sweat, sebaceous glands, vagina (pH 5) and stomach (pH 1) – unfriendly to many microorganisms</a:t>
            </a:r>
          </a:p>
          <a:p>
            <a:pPr lvl="2">
              <a:lnSpc>
                <a:spcPct val="120000"/>
              </a:lnSpc>
              <a:defRPr/>
            </a:pPr>
            <a:r>
              <a:rPr lang="en-US" sz="2400" dirty="0"/>
              <a:t>enzymes present in the skin and stomach, tears</a:t>
            </a:r>
          </a:p>
          <a:p>
            <a:pPr>
              <a:lnSpc>
                <a:spcPct val="120000"/>
              </a:lnSpc>
              <a:defRPr/>
            </a:pPr>
            <a:r>
              <a:rPr lang="en-US" sz="2400" b="1" dirty="0" smtClean="0"/>
              <a:t>C. Normal</a:t>
            </a:r>
            <a:r>
              <a:rPr lang="en-US" sz="2400" dirty="0" smtClean="0"/>
              <a:t> </a:t>
            </a:r>
            <a:r>
              <a:rPr lang="en-US" sz="2400" b="1" dirty="0"/>
              <a:t>flora</a:t>
            </a:r>
            <a:r>
              <a:rPr lang="en-US" sz="2400" dirty="0"/>
              <a:t> - out compete pathogens for attachment sites on the epithelial cell surface and for necessary nutrients.</a:t>
            </a:r>
          </a:p>
          <a:p>
            <a:endParaRPr lang="en-US" dirty="0"/>
          </a:p>
        </p:txBody>
      </p:sp>
    </p:spTree>
    <p:extLst>
      <p:ext uri="{BB962C8B-B14F-4D97-AF65-F5344CB8AC3E}">
        <p14:creationId xmlns:p14="http://schemas.microsoft.com/office/powerpoint/2010/main" xmlns="" val="5250594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318" y="302865"/>
            <a:ext cx="9000887" cy="1260475"/>
          </a:xfrm>
        </p:spPr>
        <p:txBody>
          <a:bodyPr>
            <a:normAutofit fontScale="90000"/>
          </a:bodyPr>
          <a:lstStyle/>
          <a:p>
            <a:r>
              <a:rPr lang="en-US" sz="5400" b="1" dirty="0"/>
              <a:t>Internal Innate Defense System</a:t>
            </a:r>
            <a:br>
              <a:rPr lang="en-US" sz="5400" b="1" dirty="0"/>
            </a:br>
            <a:endParaRPr lang="en-US" dirty="0"/>
          </a:p>
        </p:txBody>
      </p:sp>
      <p:sp>
        <p:nvSpPr>
          <p:cNvPr id="3" name="Content Placeholder 2"/>
          <p:cNvSpPr>
            <a:spLocks noGrp="1"/>
          </p:cNvSpPr>
          <p:nvPr>
            <p:ph idx="1"/>
          </p:nvPr>
        </p:nvSpPr>
        <p:spPr>
          <a:xfrm>
            <a:off x="1153318" y="1343026"/>
            <a:ext cx="9000888" cy="5412772"/>
          </a:xfrm>
        </p:spPr>
        <p:txBody>
          <a:bodyPr>
            <a:normAutofit/>
          </a:bodyPr>
          <a:lstStyle/>
          <a:p>
            <a:pPr>
              <a:buFont typeface="Wingdings" panose="05000000000000000000" pitchFamily="2" charset="2"/>
              <a:buChar char="v"/>
              <a:defRPr/>
            </a:pPr>
            <a:r>
              <a:rPr lang="en-US" sz="2400" dirty="0" smtClean="0"/>
              <a:t>To </a:t>
            </a:r>
            <a:r>
              <a:rPr lang="en-US" sz="2400" dirty="0"/>
              <a:t>prevent expansion of penetration</a:t>
            </a:r>
          </a:p>
          <a:p>
            <a:pPr marL="990600" lvl="1" indent="-533400">
              <a:defRPr/>
            </a:pPr>
            <a:r>
              <a:rPr lang="en-US" dirty="0"/>
              <a:t>Recognize carbohydrates not normally present on cells such as mannose</a:t>
            </a:r>
          </a:p>
          <a:p>
            <a:pPr marL="990600" lvl="1" indent="-533400">
              <a:defRPr/>
            </a:pPr>
            <a:r>
              <a:rPr lang="en-US" dirty="0"/>
              <a:t>May cause nonspecific activation of white cells</a:t>
            </a:r>
          </a:p>
          <a:p>
            <a:pPr marL="1371600" lvl="2" indent="-457200">
              <a:defRPr/>
            </a:pPr>
            <a:r>
              <a:rPr lang="en-US" sz="2400" dirty="0"/>
              <a:t>Phagocytosis – by </a:t>
            </a:r>
            <a:r>
              <a:rPr lang="en-US" sz="2400" dirty="0" err="1"/>
              <a:t>neutraphils</a:t>
            </a:r>
            <a:r>
              <a:rPr lang="en-US" sz="2400" dirty="0"/>
              <a:t>, eosinophils, basophils, or macrophages, mast cells, and dendritic cells</a:t>
            </a:r>
          </a:p>
          <a:p>
            <a:pPr marL="990600" lvl="1" indent="-533400">
              <a:defRPr/>
            </a:pPr>
            <a:r>
              <a:rPr lang="en-US" dirty="0"/>
              <a:t>Clotting mechanism which entraps organisms in fibrin clots</a:t>
            </a:r>
          </a:p>
          <a:p>
            <a:pPr marL="990600" lvl="1" indent="-533400">
              <a:defRPr/>
            </a:pPr>
            <a:r>
              <a:rPr lang="en-US" dirty="0"/>
              <a:t>Complement System can lyse cells or enhance phagocytosis</a:t>
            </a:r>
          </a:p>
          <a:p>
            <a:endParaRPr lang="en-US" dirty="0"/>
          </a:p>
        </p:txBody>
      </p:sp>
    </p:spTree>
    <p:extLst>
      <p:ext uri="{BB962C8B-B14F-4D97-AF65-F5344CB8AC3E}">
        <p14:creationId xmlns:p14="http://schemas.microsoft.com/office/powerpoint/2010/main" xmlns="" val="21129574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23826"/>
            <a:ext cx="9619774" cy="914400"/>
          </a:xfrm>
        </p:spPr>
        <p:txBody>
          <a:bodyPr>
            <a:normAutofit fontScale="90000"/>
          </a:bodyPr>
          <a:lstStyle/>
          <a:p>
            <a:pPr>
              <a:lnSpc>
                <a:spcPct val="140000"/>
              </a:lnSpc>
            </a:pPr>
            <a:r>
              <a:rPr lang="en-US" altLang="en-US" sz="5400" b="1" dirty="0"/>
              <a:t>Physiologic Barriers</a:t>
            </a:r>
          </a:p>
        </p:txBody>
      </p:sp>
      <p:sp>
        <p:nvSpPr>
          <p:cNvPr id="3" name="Content Placeholder 2"/>
          <p:cNvSpPr>
            <a:spLocks noGrp="1"/>
          </p:cNvSpPr>
          <p:nvPr>
            <p:ph idx="1"/>
          </p:nvPr>
        </p:nvSpPr>
        <p:spPr>
          <a:xfrm>
            <a:off x="1153318" y="885826"/>
            <a:ext cx="9000887" cy="5869972"/>
          </a:xfrm>
        </p:spPr>
        <p:txBody>
          <a:bodyPr/>
          <a:lstStyle/>
          <a:p>
            <a:pPr>
              <a:lnSpc>
                <a:spcPct val="140000"/>
              </a:lnSpc>
              <a:buFont typeface="Wingdings" panose="05000000000000000000" pitchFamily="2" charset="2"/>
              <a:buNone/>
            </a:pPr>
            <a:r>
              <a:rPr lang="en-US" altLang="en-US" sz="2400" dirty="0" smtClean="0"/>
              <a:t>Soluble </a:t>
            </a:r>
            <a:r>
              <a:rPr lang="en-US" altLang="en-US" sz="2400" dirty="0"/>
              <a:t>factors contribute to innate immunity, they are collectively known as acute phase reactants. </a:t>
            </a:r>
          </a:p>
          <a:p>
            <a:pPr>
              <a:lnSpc>
                <a:spcPct val="140000"/>
              </a:lnSpc>
            </a:pPr>
            <a:r>
              <a:rPr lang="en-US" altLang="en-US" sz="2400" dirty="0"/>
              <a:t>Normal serum components, non-specific responders to inflammation</a:t>
            </a:r>
          </a:p>
          <a:p>
            <a:pPr>
              <a:lnSpc>
                <a:spcPct val="140000"/>
              </a:lnSpc>
            </a:pPr>
            <a:r>
              <a:rPr lang="en-US" altLang="en-US" sz="2400" dirty="0"/>
              <a:t>Increase because of infection, injury, trauma</a:t>
            </a:r>
          </a:p>
          <a:p>
            <a:pPr>
              <a:lnSpc>
                <a:spcPct val="140000"/>
              </a:lnSpc>
            </a:pPr>
            <a:r>
              <a:rPr lang="en-US" altLang="en-US" sz="2400" dirty="0"/>
              <a:t>Produced mostly by liver in response to inflammation and cytokine stimulation </a:t>
            </a:r>
          </a:p>
          <a:p>
            <a:pPr lvl="1">
              <a:lnSpc>
                <a:spcPct val="140000"/>
              </a:lnSpc>
            </a:pPr>
            <a:r>
              <a:rPr lang="en-US" altLang="en-US" sz="2000" dirty="0"/>
              <a:t>Cytokines:  IL-1, IL-6 and TNF alpha which are produced by macrophages and monocytes at inflammatory site are activators </a:t>
            </a:r>
          </a:p>
          <a:p>
            <a:pPr>
              <a:lnSpc>
                <a:spcPct val="140000"/>
              </a:lnSpc>
              <a:buFont typeface="Wingdings" panose="05000000000000000000" pitchFamily="2" charset="2"/>
              <a:buNone/>
            </a:pPr>
            <a:endParaRPr lang="en-US" altLang="en-US" sz="2400" dirty="0"/>
          </a:p>
          <a:p>
            <a:endParaRPr lang="en-US" dirty="0"/>
          </a:p>
        </p:txBody>
      </p:sp>
    </p:spTree>
    <p:extLst>
      <p:ext uri="{BB962C8B-B14F-4D97-AF65-F5344CB8AC3E}">
        <p14:creationId xmlns:p14="http://schemas.microsoft.com/office/powerpoint/2010/main" xmlns="" val="143093108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9118" y="1"/>
            <a:ext cx="8315087" cy="1571624"/>
          </a:xfrm>
        </p:spPr>
        <p:txBody>
          <a:bodyPr/>
          <a:lstStyle/>
          <a:p>
            <a:r>
              <a:rPr lang="en-US" dirty="0" err="1" smtClean="0"/>
              <a:t>cont</a:t>
            </a:r>
            <a:endParaRPr lang="en-US" dirty="0"/>
          </a:p>
        </p:txBody>
      </p:sp>
      <p:sp>
        <p:nvSpPr>
          <p:cNvPr id="3" name="Content Placeholder 2"/>
          <p:cNvSpPr>
            <a:spLocks noGrp="1"/>
          </p:cNvSpPr>
          <p:nvPr>
            <p:ph idx="1"/>
          </p:nvPr>
        </p:nvSpPr>
        <p:spPr>
          <a:xfrm>
            <a:off x="1153318" y="1038225"/>
            <a:ext cx="9000887" cy="5488972"/>
          </a:xfrm>
        </p:spPr>
        <p:txBody>
          <a:bodyPr>
            <a:normAutofit/>
          </a:bodyPr>
          <a:lstStyle/>
          <a:p>
            <a:pPr algn="just">
              <a:lnSpc>
                <a:spcPct val="90000"/>
              </a:lnSpc>
              <a:defRPr/>
            </a:pPr>
            <a:r>
              <a:rPr lang="en-US" sz="2400" b="1" dirty="0"/>
              <a:t>Complement</a:t>
            </a:r>
            <a:r>
              <a:rPr lang="en-US" sz="2400" dirty="0"/>
              <a:t> – a series of enzymes normally circulating in an inactive form</a:t>
            </a:r>
          </a:p>
          <a:p>
            <a:pPr lvl="1" algn="just">
              <a:lnSpc>
                <a:spcPct val="90000"/>
              </a:lnSpc>
              <a:defRPr/>
            </a:pPr>
            <a:r>
              <a:rPr lang="en-US" dirty="0"/>
              <a:t>May be activated by the classical or alternate pathways </a:t>
            </a:r>
          </a:p>
          <a:p>
            <a:pPr lvl="1" algn="just">
              <a:lnSpc>
                <a:spcPct val="90000"/>
              </a:lnSpc>
              <a:defRPr/>
            </a:pPr>
            <a:r>
              <a:rPr lang="en-US" dirty="0"/>
              <a:t>Can result in lysis or enhanced phagocytosis of cells</a:t>
            </a:r>
            <a:endParaRPr lang="en-US" sz="2000" dirty="0"/>
          </a:p>
          <a:p>
            <a:pPr algn="just">
              <a:lnSpc>
                <a:spcPct val="90000"/>
              </a:lnSpc>
              <a:defRPr/>
            </a:pPr>
            <a:endParaRPr lang="en-US" sz="2400" dirty="0"/>
          </a:p>
          <a:p>
            <a:pPr algn="just">
              <a:lnSpc>
                <a:spcPct val="90000"/>
              </a:lnSpc>
              <a:defRPr/>
            </a:pPr>
            <a:r>
              <a:rPr lang="en-US" sz="2400" b="1" dirty="0"/>
              <a:t>Lysozyme, </a:t>
            </a:r>
            <a:r>
              <a:rPr lang="en-US" sz="2400" dirty="0"/>
              <a:t>a hydrolytic enzyme in mucous secretions and in tears, can cleave the peptidoglycan layer of bacterial cell wall.</a:t>
            </a:r>
          </a:p>
          <a:p>
            <a:pPr marL="0" indent="0" algn="just">
              <a:lnSpc>
                <a:spcPct val="90000"/>
              </a:lnSpc>
              <a:buFont typeface="Wingdings" panose="05000000000000000000" pitchFamily="2" charset="2"/>
              <a:buNone/>
              <a:defRPr/>
            </a:pPr>
            <a:endParaRPr lang="en-US" sz="2400" dirty="0"/>
          </a:p>
          <a:p>
            <a:pPr algn="just">
              <a:lnSpc>
                <a:spcPct val="90000"/>
              </a:lnSpc>
              <a:defRPr/>
            </a:pPr>
            <a:r>
              <a:rPr lang="en-US" sz="2400" dirty="0"/>
              <a:t> </a:t>
            </a:r>
            <a:r>
              <a:rPr lang="en-US" sz="2400" b="1" dirty="0"/>
              <a:t>Interferon, </a:t>
            </a:r>
            <a:r>
              <a:rPr lang="en-US" sz="2400" dirty="0"/>
              <a:t>proteins produced by virus-infected cells. Has many functions including ability to bind to nearby cells and induce a generalized antiviral state.</a:t>
            </a:r>
          </a:p>
          <a:p>
            <a:endParaRPr lang="en-US" dirty="0"/>
          </a:p>
        </p:txBody>
      </p:sp>
    </p:spTree>
    <p:extLst>
      <p:ext uri="{BB962C8B-B14F-4D97-AF65-F5344CB8AC3E}">
        <p14:creationId xmlns:p14="http://schemas.microsoft.com/office/powerpoint/2010/main" xmlns="" val="21183706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
            <a:ext cx="9619774" cy="1038224"/>
          </a:xfrm>
        </p:spPr>
        <p:txBody>
          <a:bodyPr/>
          <a:lstStyle/>
          <a:p>
            <a:r>
              <a:rPr lang="en-US" altLang="en-US" sz="5400" b="1" dirty="0"/>
              <a:t>Phagocytosis</a:t>
            </a:r>
            <a:endParaRPr lang="en-US" dirty="0"/>
          </a:p>
        </p:txBody>
      </p:sp>
      <p:sp>
        <p:nvSpPr>
          <p:cNvPr id="3" name="Content Placeholder 2"/>
          <p:cNvSpPr>
            <a:spLocks noGrp="1"/>
          </p:cNvSpPr>
          <p:nvPr>
            <p:ph idx="1"/>
          </p:nvPr>
        </p:nvSpPr>
        <p:spPr>
          <a:xfrm>
            <a:off x="1305718" y="657226"/>
            <a:ext cx="8848487" cy="6098572"/>
          </a:xfrm>
        </p:spPr>
        <p:txBody>
          <a:bodyPr>
            <a:normAutofit fontScale="92500" lnSpcReduction="10000"/>
          </a:bodyPr>
          <a:lstStyle/>
          <a:p>
            <a:pPr>
              <a:lnSpc>
                <a:spcPct val="150000"/>
              </a:lnSpc>
            </a:pPr>
            <a:r>
              <a:rPr lang="en-US" altLang="en-US" sz="2400" b="1" dirty="0"/>
              <a:t>Phagocytosis</a:t>
            </a:r>
            <a:r>
              <a:rPr lang="en-US" altLang="en-US" sz="2400" dirty="0"/>
              <a:t> ...</a:t>
            </a:r>
          </a:p>
          <a:p>
            <a:pPr lvl="1">
              <a:lnSpc>
                <a:spcPct val="150000"/>
              </a:lnSpc>
            </a:pPr>
            <a:r>
              <a:rPr lang="en-US" altLang="en-US" dirty="0"/>
              <a:t> </a:t>
            </a:r>
            <a:r>
              <a:rPr lang="en-US" altLang="en-US" b="1" dirty="0"/>
              <a:t>Adherence</a:t>
            </a:r>
            <a:r>
              <a:rPr lang="en-US" altLang="en-US" dirty="0"/>
              <a:t> – binding of organism to the surface of  phagocytic cell.</a:t>
            </a:r>
          </a:p>
          <a:p>
            <a:pPr lvl="1">
              <a:lnSpc>
                <a:spcPct val="150000"/>
              </a:lnSpc>
            </a:pPr>
            <a:r>
              <a:rPr lang="en-US" altLang="en-US" b="1" dirty="0"/>
              <a:t>Engulfment</a:t>
            </a:r>
            <a:r>
              <a:rPr lang="en-US" altLang="en-US" dirty="0"/>
              <a:t>:- is the </a:t>
            </a:r>
            <a:r>
              <a:rPr lang="en-US" altLang="en-US" dirty="0" err="1"/>
              <a:t>injestion</a:t>
            </a:r>
            <a:r>
              <a:rPr lang="en-US" altLang="en-US" dirty="0"/>
              <a:t> of m/</a:t>
            </a:r>
            <a:r>
              <a:rPr lang="en-US" altLang="en-US" dirty="0" err="1"/>
              <a:t>os</a:t>
            </a:r>
            <a:r>
              <a:rPr lang="en-US" altLang="en-US" dirty="0"/>
              <a:t> and formation of phagosomes.</a:t>
            </a:r>
          </a:p>
          <a:p>
            <a:pPr lvl="1">
              <a:lnSpc>
                <a:spcPct val="150000"/>
              </a:lnSpc>
            </a:pPr>
            <a:r>
              <a:rPr lang="en-US" altLang="en-US" b="1" dirty="0"/>
              <a:t>Digestion</a:t>
            </a:r>
            <a:r>
              <a:rPr lang="en-US" altLang="en-US" dirty="0"/>
              <a:t> – after the foreign particle </a:t>
            </a:r>
            <a:r>
              <a:rPr lang="en-US" altLang="en-US" dirty="0" smtClean="0"/>
              <a:t> </a:t>
            </a:r>
            <a:r>
              <a:rPr lang="en-US" altLang="en-US" dirty="0"/>
              <a:t>is ingested, cytoplasm lysosome fuse with phagosome  The enzymes of lysosome then contribute to microbial killing and lysis.</a:t>
            </a:r>
          </a:p>
          <a:p>
            <a:endParaRPr lang="en-US" dirty="0"/>
          </a:p>
        </p:txBody>
      </p:sp>
    </p:spTree>
    <p:extLst>
      <p:ext uri="{BB962C8B-B14F-4D97-AF65-F5344CB8AC3E}">
        <p14:creationId xmlns:p14="http://schemas.microsoft.com/office/powerpoint/2010/main" xmlns="" val="3099676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48519" y="200025"/>
            <a:ext cx="9601200" cy="64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4925939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5400" b="1" dirty="0"/>
              <a:t>The adaptive immune system</a:t>
            </a:r>
            <a:endParaRPr lang="en-US" dirty="0"/>
          </a:p>
        </p:txBody>
      </p:sp>
      <p:sp>
        <p:nvSpPr>
          <p:cNvPr id="3" name="Content Placeholder 2"/>
          <p:cNvSpPr>
            <a:spLocks noGrp="1"/>
          </p:cNvSpPr>
          <p:nvPr>
            <p:ph idx="1"/>
          </p:nvPr>
        </p:nvSpPr>
        <p:spPr>
          <a:xfrm>
            <a:off x="1153318" y="1764666"/>
            <a:ext cx="9000887" cy="4378959"/>
          </a:xfrm>
        </p:spPr>
        <p:txBody>
          <a:bodyPr>
            <a:normAutofit fontScale="92500" lnSpcReduction="20000"/>
          </a:bodyPr>
          <a:lstStyle/>
          <a:p>
            <a:pPr marL="590550" indent="-533400">
              <a:defRPr/>
            </a:pPr>
            <a:r>
              <a:rPr lang="en-US" sz="2400" dirty="0">
                <a:latin typeface="Arial" charset="0"/>
                <a:cs typeface="Arial" charset="0"/>
              </a:rPr>
              <a:t>. </a:t>
            </a:r>
            <a:r>
              <a:rPr lang="en-US" sz="2400" b="1" dirty="0">
                <a:latin typeface="Arial" charset="0"/>
                <a:cs typeface="Arial" charset="0"/>
              </a:rPr>
              <a:t> Adaptive Immunity</a:t>
            </a:r>
          </a:p>
          <a:p>
            <a:pPr marL="1504950" lvl="2" indent="-533400">
              <a:buFont typeface="Wingdings" pitchFamily="2" charset="2"/>
              <a:buChar char="Ø"/>
              <a:defRPr/>
            </a:pPr>
            <a:r>
              <a:rPr lang="en-US" sz="2400" dirty="0">
                <a:latin typeface="Arial" charset="0"/>
                <a:cs typeface="Arial" charset="0"/>
              </a:rPr>
              <a:t>Specific</a:t>
            </a:r>
          </a:p>
          <a:p>
            <a:pPr marL="1504950" lvl="2" indent="-533400">
              <a:buFont typeface="Wingdings" pitchFamily="2" charset="2"/>
              <a:buChar char="Ø"/>
              <a:defRPr/>
            </a:pPr>
            <a:r>
              <a:rPr lang="en-US" sz="2400" dirty="0">
                <a:latin typeface="Arial" charset="0"/>
                <a:cs typeface="Arial" charset="0"/>
              </a:rPr>
              <a:t>Second line of defense</a:t>
            </a:r>
          </a:p>
          <a:p>
            <a:pPr marL="1504950" lvl="2" indent="-533400">
              <a:buFont typeface="Wingdings" pitchFamily="2" charset="2"/>
              <a:buChar char="Ø"/>
              <a:defRPr/>
            </a:pPr>
            <a:r>
              <a:rPr lang="en-US" sz="2400" dirty="0">
                <a:latin typeface="Arial" charset="0"/>
                <a:cs typeface="Arial" charset="0"/>
              </a:rPr>
              <a:t>Repeated exposure - augmented – memory</a:t>
            </a:r>
          </a:p>
          <a:p>
            <a:pPr marL="1504950" lvl="2" indent="-533400">
              <a:buFont typeface="Wingdings" pitchFamily="2" charset="2"/>
              <a:buChar char="Ø"/>
              <a:defRPr/>
            </a:pPr>
            <a:r>
              <a:rPr lang="en-US" sz="2400" dirty="0">
                <a:latin typeface="Arial" charset="0"/>
                <a:cs typeface="Arial" charset="0"/>
              </a:rPr>
              <a:t>Faster response</a:t>
            </a:r>
          </a:p>
          <a:p>
            <a:pPr marL="1504950" lvl="2" indent="-533400">
              <a:buFont typeface="Wingdings" pitchFamily="2" charset="2"/>
              <a:buChar char="Ø"/>
              <a:defRPr/>
            </a:pPr>
            <a:r>
              <a:rPr lang="en-US" sz="2400" dirty="0">
                <a:latin typeface="Arial" charset="0"/>
                <a:cs typeface="Arial" charset="0"/>
              </a:rPr>
              <a:t>More vigorous response</a:t>
            </a:r>
          </a:p>
          <a:p>
            <a:pPr marL="1504950" lvl="2" indent="-533400">
              <a:buFont typeface="Wingdings" pitchFamily="2" charset="2"/>
              <a:buChar char="Ø"/>
              <a:defRPr/>
            </a:pPr>
            <a:r>
              <a:rPr lang="en-US" sz="2400" dirty="0">
                <a:latin typeface="Arial" charset="0"/>
                <a:cs typeface="Arial" charset="0"/>
              </a:rPr>
              <a:t>Longer lasting response</a:t>
            </a:r>
          </a:p>
          <a:p>
            <a:pPr marL="1504950" lvl="2" indent="-533400">
              <a:buFont typeface="Wingdings" pitchFamily="2" charset="2"/>
              <a:buChar char="Ø"/>
              <a:defRPr/>
            </a:pPr>
            <a:r>
              <a:rPr lang="en-US" sz="2400" dirty="0" smtClean="0">
                <a:latin typeface="Arial" charset="0"/>
                <a:cs typeface="Arial" charset="0"/>
              </a:rPr>
              <a:t>Anamnestic- rapid production of abs</a:t>
            </a:r>
            <a:endParaRPr lang="en-US" sz="2400" dirty="0">
              <a:latin typeface="Arial" charset="0"/>
              <a:cs typeface="Arial" charset="0"/>
            </a:endParaRPr>
          </a:p>
          <a:p>
            <a:pPr marL="1316038" lvl="2">
              <a:defRPr/>
            </a:pPr>
            <a:endParaRPr lang="en-US" sz="2400" dirty="0">
              <a:latin typeface="Arial" charset="0"/>
              <a:cs typeface="Arial" charset="0"/>
            </a:endParaRPr>
          </a:p>
          <a:p>
            <a:pPr marL="590550" indent="-533400">
              <a:lnSpc>
                <a:spcPct val="80000"/>
              </a:lnSpc>
              <a:buClr>
                <a:schemeClr val="bg2"/>
              </a:buClr>
              <a:defRPr/>
            </a:pPr>
            <a:r>
              <a:rPr lang="en-US" sz="2400" b="1" dirty="0">
                <a:latin typeface="Arial" charset="0"/>
                <a:cs typeface="Arial" charset="0"/>
              </a:rPr>
              <a:t>	Components</a:t>
            </a:r>
          </a:p>
          <a:p>
            <a:pPr marL="914400" lvl="1" indent="-457200">
              <a:lnSpc>
                <a:spcPct val="80000"/>
              </a:lnSpc>
              <a:buClr>
                <a:schemeClr val="accent2"/>
              </a:buClr>
              <a:defRPr/>
            </a:pPr>
            <a:r>
              <a:rPr lang="en-US" sz="2400" dirty="0">
                <a:latin typeface="Arial" charset="0"/>
                <a:cs typeface="Arial" charset="0"/>
              </a:rPr>
              <a:t>	Classic Immune System</a:t>
            </a:r>
          </a:p>
          <a:p>
            <a:pPr marL="1828800" lvl="3" indent="-457200">
              <a:lnSpc>
                <a:spcPct val="80000"/>
              </a:lnSpc>
              <a:buClr>
                <a:schemeClr val="tx1"/>
              </a:buClr>
              <a:buFont typeface="Wingdings" pitchFamily="2" charset="2"/>
              <a:buChar char="Ø"/>
              <a:defRPr/>
            </a:pPr>
            <a:r>
              <a:rPr lang="en-US" sz="2400" dirty="0">
                <a:latin typeface="Arial" charset="0"/>
                <a:cs typeface="Arial" charset="0"/>
              </a:rPr>
              <a:t>Cells (Cell mediated) =CMI</a:t>
            </a:r>
          </a:p>
          <a:p>
            <a:pPr marL="1828800" lvl="3" indent="-457200">
              <a:lnSpc>
                <a:spcPct val="80000"/>
              </a:lnSpc>
              <a:buClr>
                <a:schemeClr val="tx1"/>
              </a:buClr>
              <a:buFont typeface="Wingdings" pitchFamily="2" charset="2"/>
              <a:buChar char="Ø"/>
              <a:defRPr/>
            </a:pPr>
            <a:r>
              <a:rPr lang="en-US" sz="2400" dirty="0">
                <a:latin typeface="Arial" charset="0"/>
                <a:cs typeface="Arial" charset="0"/>
              </a:rPr>
              <a:t>Soluble Factors (Humoral immunity) = HI </a:t>
            </a:r>
          </a:p>
          <a:p>
            <a:pPr marL="1316038" lvl="2">
              <a:defRPr/>
            </a:pPr>
            <a:endParaRPr lang="en-US" sz="2400" dirty="0">
              <a:latin typeface="Arial" charset="0"/>
              <a:cs typeface="Arial" charset="0"/>
            </a:endParaRPr>
          </a:p>
          <a:p>
            <a:endParaRPr lang="en-US" dirty="0"/>
          </a:p>
        </p:txBody>
      </p:sp>
    </p:spTree>
    <p:extLst>
      <p:ext uri="{BB962C8B-B14F-4D97-AF65-F5344CB8AC3E}">
        <p14:creationId xmlns:p14="http://schemas.microsoft.com/office/powerpoint/2010/main" xmlns="" val="421797689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318" y="123826"/>
            <a:ext cx="8619887" cy="990600"/>
          </a:xfrm>
        </p:spPr>
        <p:txBody>
          <a:bodyPr/>
          <a:lstStyle/>
          <a:p>
            <a:r>
              <a:rPr lang="en-US" dirty="0" err="1" smtClean="0"/>
              <a:t>cont</a:t>
            </a:r>
            <a:endParaRPr lang="en-US" dirty="0"/>
          </a:p>
        </p:txBody>
      </p:sp>
      <p:sp>
        <p:nvSpPr>
          <p:cNvPr id="3" name="Content Placeholder 2"/>
          <p:cNvSpPr>
            <a:spLocks noGrp="1"/>
          </p:cNvSpPr>
          <p:nvPr>
            <p:ph idx="1"/>
          </p:nvPr>
        </p:nvSpPr>
        <p:spPr>
          <a:xfrm>
            <a:off x="1153319" y="1114426"/>
            <a:ext cx="9000887" cy="5641371"/>
          </a:xfrm>
        </p:spPr>
        <p:txBody>
          <a:bodyPr>
            <a:normAutofit/>
          </a:bodyPr>
          <a:lstStyle/>
          <a:p>
            <a:pPr algn="just">
              <a:lnSpc>
                <a:spcPct val="120000"/>
              </a:lnSpc>
            </a:pPr>
            <a:r>
              <a:rPr lang="en-US" altLang="en-US" sz="2400" dirty="0"/>
              <a:t>Capable of recognizing and selectively eliminating specific foreign microorganisms and molecules(i.e., foreign antigens).</a:t>
            </a:r>
          </a:p>
          <a:p>
            <a:pPr algn="just">
              <a:lnSpc>
                <a:spcPct val="120000"/>
              </a:lnSpc>
            </a:pPr>
            <a:r>
              <a:rPr lang="en-US" altLang="en-US" sz="2400" dirty="0"/>
              <a:t>Unlike innate immune responses, adaptive immune responses are reactions to specific antigenic challenges</a:t>
            </a:r>
          </a:p>
          <a:p>
            <a:pPr algn="just">
              <a:lnSpc>
                <a:spcPct val="120000"/>
              </a:lnSpc>
            </a:pPr>
            <a:r>
              <a:rPr lang="en-GB" altLang="en-US" sz="2400" dirty="0"/>
              <a:t>Different populations of lymphocytes and their products are the major actors together with accessory cells – Antigen presenting cells (APCs)</a:t>
            </a:r>
          </a:p>
          <a:p>
            <a:pPr algn="just">
              <a:lnSpc>
                <a:spcPct val="120000"/>
              </a:lnSpc>
            </a:pPr>
            <a:r>
              <a:rPr lang="en-GB" altLang="en-US" sz="2400" dirty="0"/>
              <a:t>Cardinal features are :</a:t>
            </a:r>
          </a:p>
          <a:p>
            <a:pPr lvl="1" algn="just">
              <a:lnSpc>
                <a:spcPct val="120000"/>
              </a:lnSpc>
            </a:pPr>
            <a:r>
              <a:rPr lang="en-GB" altLang="en-US" dirty="0"/>
              <a:t>Specificity</a:t>
            </a:r>
          </a:p>
          <a:p>
            <a:pPr lvl="1" algn="just">
              <a:lnSpc>
                <a:spcPct val="120000"/>
              </a:lnSpc>
            </a:pPr>
            <a:r>
              <a:rPr lang="en-GB" altLang="en-US" dirty="0"/>
              <a:t>Diversity , Memory, </a:t>
            </a:r>
            <a:endParaRPr lang="en-US" altLang="en-US" dirty="0"/>
          </a:p>
          <a:p>
            <a:endParaRPr lang="en-US" dirty="0"/>
          </a:p>
        </p:txBody>
      </p:sp>
    </p:spTree>
    <p:extLst>
      <p:ext uri="{BB962C8B-B14F-4D97-AF65-F5344CB8AC3E}">
        <p14:creationId xmlns:p14="http://schemas.microsoft.com/office/powerpoint/2010/main" xmlns="" val="150837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
            <a:ext cx="9619774" cy="1038224"/>
          </a:xfrm>
        </p:spPr>
        <p:txBody>
          <a:bodyPr>
            <a:normAutofit fontScale="90000"/>
          </a:bodyPr>
          <a:lstStyle/>
          <a:p>
            <a:r>
              <a:rPr lang="en-US" sz="5400" b="1" dirty="0">
                <a:latin typeface="Times New Roman" panose="02020603050405020304" pitchFamily="18" charset="0"/>
                <a:cs typeface="Times New Roman" panose="02020603050405020304" pitchFamily="18" charset="0"/>
              </a:rPr>
              <a:t>Importance of medical microbiology</a:t>
            </a:r>
            <a:endParaRPr lang="en-US" dirty="0"/>
          </a:p>
        </p:txBody>
      </p:sp>
      <p:sp>
        <p:nvSpPr>
          <p:cNvPr id="3" name="Content Placeholder 2"/>
          <p:cNvSpPr>
            <a:spLocks noGrp="1"/>
          </p:cNvSpPr>
          <p:nvPr>
            <p:ph idx="1"/>
          </p:nvPr>
        </p:nvSpPr>
        <p:spPr>
          <a:xfrm>
            <a:off x="1000919" y="1343026"/>
            <a:ext cx="9601199" cy="5412772"/>
          </a:xfrm>
        </p:spPr>
        <p:txBody>
          <a:bodyPr>
            <a:normAutofit fontScale="85000" lnSpcReduction="20000"/>
          </a:bodyPr>
          <a:lstStyle/>
          <a:p>
            <a:pPr marL="0" lvl="0" indent="0" algn="just">
              <a:buNone/>
            </a:pPr>
            <a:r>
              <a:rPr lang="en-US" dirty="0">
                <a:latin typeface="Times New Roman" panose="02020603050405020304" pitchFamily="18" charset="0"/>
                <a:cs typeface="Times New Roman" panose="02020603050405020304" pitchFamily="18" charset="0"/>
              </a:rPr>
              <a:t>1.Health risks can be identified and prevented.</a:t>
            </a:r>
          </a:p>
          <a:p>
            <a:pPr marL="0" lvl="0" indent="0" algn="just">
              <a:buNone/>
            </a:pPr>
            <a:r>
              <a:rPr lang="en-US" dirty="0">
                <a:latin typeface="Times New Roman" panose="02020603050405020304" pitchFamily="18" charset="0"/>
                <a:cs typeface="Times New Roman" panose="02020603050405020304" pitchFamily="18" charset="0"/>
              </a:rPr>
              <a:t>2. Monitoring of virulent or resistant strains of microbes and instituting relevant interventions.</a:t>
            </a:r>
          </a:p>
          <a:p>
            <a:pPr marL="0" lvl="0" indent="0" algn="just">
              <a:buNone/>
            </a:pPr>
            <a:r>
              <a:rPr lang="en-US" dirty="0">
                <a:latin typeface="Times New Roman" panose="02020603050405020304" pitchFamily="18" charset="0"/>
                <a:cs typeface="Times New Roman" panose="02020603050405020304" pitchFamily="18" charset="0"/>
              </a:rPr>
              <a:t>3. Educating the community and helping in designing  of  good health practices.</a:t>
            </a:r>
          </a:p>
          <a:p>
            <a:pPr marL="0" lvl="0" indent="0" algn="just">
              <a:buNone/>
            </a:pPr>
            <a:r>
              <a:rPr lang="en-US" dirty="0">
                <a:latin typeface="Times New Roman" panose="02020603050405020304" pitchFamily="18" charset="0"/>
                <a:cs typeface="Times New Roman" panose="02020603050405020304" pitchFamily="18" charset="0"/>
              </a:rPr>
              <a:t>4. Preventing or controlling epidemics and outbreaks of diseases.</a:t>
            </a:r>
          </a:p>
          <a:p>
            <a:pPr marL="0" lvl="0" indent="0" algn="just">
              <a:buNone/>
            </a:pPr>
            <a:r>
              <a:rPr lang="en-US" dirty="0">
                <a:latin typeface="Times New Roman" panose="02020603050405020304" pitchFamily="18" charset="0"/>
                <a:cs typeface="Times New Roman" panose="02020603050405020304" pitchFamily="18" charset="0"/>
              </a:rPr>
              <a:t>5. Development of antibiotics and other treatment methods.</a:t>
            </a:r>
            <a:r>
              <a:rPr lang="en-US" dirty="0">
                <a:solidFill>
                  <a:prstClr val="black"/>
                </a:solidFill>
                <a:latin typeface="Times New Roman" panose="02020603050405020304" pitchFamily="18" charset="0"/>
                <a:cs typeface="Times New Roman" panose="02020603050405020304" pitchFamily="18" charset="0"/>
              </a:rPr>
              <a:t> </a:t>
            </a:r>
          </a:p>
          <a:p>
            <a:pPr marL="0" lvl="0" indent="0" algn="just">
              <a:buNone/>
            </a:pPr>
            <a:r>
              <a:rPr lang="en-US" dirty="0">
                <a:solidFill>
                  <a:prstClr val="black"/>
                </a:solidFill>
                <a:latin typeface="Times New Roman" panose="02020603050405020304" pitchFamily="18" charset="0"/>
                <a:cs typeface="Times New Roman" panose="02020603050405020304" pitchFamily="18" charset="0"/>
              </a:rPr>
              <a:t>6.Microorganisms found in the body as normal flora </a:t>
            </a:r>
            <a:r>
              <a:rPr lang="en-US" altLang="en-US" dirty="0">
                <a:solidFill>
                  <a:prstClr val="black"/>
                </a:solidFill>
                <a:latin typeface="Times New Roman" panose="02020603050405020304" pitchFamily="18" charset="0"/>
                <a:cs typeface="Times New Roman" panose="02020603050405020304" pitchFamily="18" charset="0"/>
              </a:rPr>
              <a:t>prevents potential pathogens from gaining access to our body</a:t>
            </a:r>
            <a:r>
              <a:rPr lang="en-US" dirty="0">
                <a:solidFill>
                  <a:prstClr val="black"/>
                </a:solidFill>
                <a:latin typeface="Times New Roman" panose="02020603050405020304" pitchFamily="18" charset="0"/>
                <a:cs typeface="Times New Roman" panose="02020603050405020304" pitchFamily="18" charset="0"/>
              </a:rPr>
              <a:t>, help in processes such as digestion, production of Vitamin K and B</a:t>
            </a:r>
          </a:p>
          <a:p>
            <a:pPr marL="0" lvl="0" indent="0" algn="just">
              <a:buNone/>
            </a:pPr>
            <a:endParaRPr lang="en-US" dirty="0">
              <a:latin typeface="Times New Roman" panose="02020603050405020304" pitchFamily="18" charset="0"/>
              <a:cs typeface="Times New Roman" panose="02020603050405020304" pitchFamily="18" charset="0"/>
            </a:endParaRPr>
          </a:p>
          <a:p>
            <a:pPr marL="0" lvl="0" indent="0" algn="just">
              <a:buNone/>
            </a:pPr>
            <a:endParaRPr lang="en-US"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108531402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5400" b="1" u="sng" dirty="0"/>
              <a:t>Cardinal Features of adaptive Immune Responses </a:t>
            </a:r>
            <a:br>
              <a:rPr lang="en-US" altLang="en-US" sz="5400" b="1" u="sng" dirty="0"/>
            </a:br>
            <a:endParaRPr lang="en-US" dirty="0"/>
          </a:p>
        </p:txBody>
      </p:sp>
      <p:sp>
        <p:nvSpPr>
          <p:cNvPr id="3" name="Content Placeholder 2"/>
          <p:cNvSpPr>
            <a:spLocks noGrp="1"/>
          </p:cNvSpPr>
          <p:nvPr>
            <p:ph idx="1"/>
          </p:nvPr>
        </p:nvSpPr>
        <p:spPr>
          <a:xfrm>
            <a:off x="1000918" y="1764666"/>
            <a:ext cx="9153287" cy="4991131"/>
          </a:xfrm>
        </p:spPr>
        <p:txBody>
          <a:bodyPr>
            <a:normAutofit fontScale="92500" lnSpcReduction="10000"/>
          </a:bodyPr>
          <a:lstStyle/>
          <a:p>
            <a:pPr marL="0" indent="0" algn="just">
              <a:buNone/>
            </a:pPr>
            <a:r>
              <a:rPr lang="en-US" altLang="en-US" sz="2400" b="1" dirty="0" smtClean="0"/>
              <a:t>1. Specificity</a:t>
            </a:r>
            <a:r>
              <a:rPr lang="en-US" altLang="en-US" sz="2400" dirty="0" smtClean="0"/>
              <a:t> </a:t>
            </a:r>
            <a:r>
              <a:rPr lang="en-US" altLang="en-US" sz="2400" dirty="0"/>
              <a:t>– </a:t>
            </a:r>
          </a:p>
          <a:p>
            <a:pPr lvl="1" algn="just"/>
            <a:r>
              <a:rPr lang="en-US" altLang="en-US" dirty="0"/>
              <a:t>specific for distinct antigen, and </a:t>
            </a:r>
          </a:p>
          <a:p>
            <a:pPr lvl="1" algn="just"/>
            <a:r>
              <a:rPr lang="en-US" altLang="en-US" dirty="0"/>
              <a:t>for different structural components of a single complex protein, polysaccharide, or other macromolecules. </a:t>
            </a:r>
          </a:p>
          <a:p>
            <a:pPr lvl="1" algn="just"/>
            <a:r>
              <a:rPr lang="en-US" altLang="en-US" dirty="0"/>
              <a:t>Portions of such antigens recognized by individual lymphocytes are called </a:t>
            </a:r>
            <a:r>
              <a:rPr lang="en-US" altLang="en-US" i="1" dirty="0"/>
              <a:t>determinants or epitopes</a:t>
            </a:r>
            <a:r>
              <a:rPr lang="en-US" altLang="en-US" dirty="0"/>
              <a:t>.</a:t>
            </a:r>
          </a:p>
          <a:p>
            <a:pPr lvl="1" algn="just"/>
            <a:r>
              <a:rPr lang="en-US" altLang="en-US" dirty="0"/>
              <a:t>This fine specificity exists because individual lymphocyte express membrane receptors able to distinguish subtle (slight) differences in structure between distinct antigens.</a:t>
            </a:r>
          </a:p>
          <a:p>
            <a:endParaRPr lang="en-US" dirty="0"/>
          </a:p>
        </p:txBody>
      </p:sp>
    </p:spTree>
    <p:extLst>
      <p:ext uri="{BB962C8B-B14F-4D97-AF65-F5344CB8AC3E}">
        <p14:creationId xmlns:p14="http://schemas.microsoft.com/office/powerpoint/2010/main" xmlns="" val="6186843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5400" b="1" dirty="0" smtClean="0"/>
              <a:t>2. Diversity</a:t>
            </a:r>
            <a:endParaRPr lang="en-US" dirty="0"/>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US" altLang="en-US" sz="2400" dirty="0" smtClean="0"/>
              <a:t>- </a:t>
            </a:r>
            <a:r>
              <a:rPr lang="en-US" altLang="en-US" sz="2400" dirty="0"/>
              <a:t>total number of antigenic specificities of the lymphocytes in an individual, called </a:t>
            </a:r>
            <a:r>
              <a:rPr lang="en-US" altLang="en-US" sz="2400" i="1" dirty="0"/>
              <a:t>the lymphocyte repertoire,</a:t>
            </a:r>
            <a:r>
              <a:rPr lang="en-US" altLang="en-US" sz="2400" dirty="0"/>
              <a:t> is extremely large. </a:t>
            </a:r>
          </a:p>
          <a:p>
            <a:pPr lvl="1" algn="just">
              <a:lnSpc>
                <a:spcPct val="150000"/>
              </a:lnSpc>
            </a:pPr>
            <a:r>
              <a:rPr lang="en-US" altLang="en-US" dirty="0"/>
              <a:t>estimated mammalian immune system can discriminate 10</a:t>
            </a:r>
            <a:r>
              <a:rPr lang="en-US" altLang="en-US" baseline="30000" dirty="0"/>
              <a:t>9</a:t>
            </a:r>
            <a:r>
              <a:rPr lang="en-US" altLang="en-US" dirty="0"/>
              <a:t> to 10</a:t>
            </a:r>
            <a:r>
              <a:rPr lang="en-US" altLang="en-US" baseline="30000" dirty="0"/>
              <a:t>11 </a:t>
            </a:r>
            <a:r>
              <a:rPr lang="en-US" altLang="en-US" dirty="0"/>
              <a:t>distinct antigenic date ruminants. </a:t>
            </a:r>
          </a:p>
          <a:p>
            <a:pPr lvl="1" algn="just">
              <a:lnSpc>
                <a:spcPct val="150000"/>
              </a:lnSpc>
            </a:pPr>
            <a:r>
              <a:rPr lang="en-US" altLang="en-US" dirty="0"/>
              <a:t>This property of the lymphocyte repertoire is called diversity. It is the </a:t>
            </a:r>
            <a:r>
              <a:rPr lang="en-US" altLang="en-US" i="1" dirty="0"/>
              <a:t>result of variability in the structures of antigen- binding sites of lymphocyte receptors for antigens.</a:t>
            </a:r>
            <a:endParaRPr lang="en-US" altLang="en-US" b="1" dirty="0"/>
          </a:p>
          <a:p>
            <a:endParaRPr lang="en-US" dirty="0"/>
          </a:p>
        </p:txBody>
      </p:sp>
    </p:spTree>
    <p:extLst>
      <p:ext uri="{BB962C8B-B14F-4D97-AF65-F5344CB8AC3E}">
        <p14:creationId xmlns:p14="http://schemas.microsoft.com/office/powerpoint/2010/main" xmlns="" val="20013355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918" y="302865"/>
            <a:ext cx="9153287" cy="1260475"/>
          </a:xfrm>
        </p:spPr>
        <p:txBody>
          <a:bodyPr/>
          <a:lstStyle/>
          <a:p>
            <a:r>
              <a:rPr lang="en-US" altLang="en-US" sz="5400" b="1" dirty="0" smtClean="0"/>
              <a:t>3. Memory</a:t>
            </a:r>
            <a:endParaRPr lang="en-US" dirty="0"/>
          </a:p>
        </p:txBody>
      </p:sp>
      <p:sp>
        <p:nvSpPr>
          <p:cNvPr id="3" name="Content Placeholder 2"/>
          <p:cNvSpPr>
            <a:spLocks noGrp="1"/>
          </p:cNvSpPr>
          <p:nvPr>
            <p:ph idx="1"/>
          </p:nvPr>
        </p:nvSpPr>
        <p:spPr/>
        <p:txBody>
          <a:bodyPr>
            <a:normAutofit lnSpcReduction="10000"/>
          </a:bodyPr>
          <a:lstStyle/>
          <a:p>
            <a:pPr algn="just">
              <a:lnSpc>
                <a:spcPct val="150000"/>
              </a:lnSpc>
            </a:pPr>
            <a:r>
              <a:rPr lang="en-US" altLang="en-US" sz="2400" b="1" dirty="0" smtClean="0"/>
              <a:t>-</a:t>
            </a:r>
            <a:r>
              <a:rPr lang="en-US" altLang="en-US" sz="2400" dirty="0" smtClean="0"/>
              <a:t> </a:t>
            </a:r>
            <a:r>
              <a:rPr lang="en-US" altLang="en-US" sz="2400" dirty="0"/>
              <a:t>Exposure of the immune system to foreign antigen:</a:t>
            </a:r>
          </a:p>
          <a:p>
            <a:pPr lvl="1" algn="just">
              <a:lnSpc>
                <a:spcPct val="150000"/>
              </a:lnSpc>
            </a:pPr>
            <a:r>
              <a:rPr lang="en-US" altLang="en-US" dirty="0"/>
              <a:t>enhances its ability to respond again to that antigen. </a:t>
            </a:r>
          </a:p>
          <a:p>
            <a:pPr lvl="1" algn="just">
              <a:lnSpc>
                <a:spcPct val="150000"/>
              </a:lnSpc>
            </a:pPr>
            <a:r>
              <a:rPr lang="en-US" altLang="en-US" dirty="0"/>
              <a:t>Responses to second and subsequent exposure to the same antigen, called </a:t>
            </a:r>
            <a:r>
              <a:rPr lang="en-US" altLang="en-US" i="1" dirty="0"/>
              <a:t>secondary immune responses</a:t>
            </a:r>
            <a:r>
              <a:rPr lang="en-US" altLang="en-US" dirty="0"/>
              <a:t>, are usually more rapid and larger than the first or primary  immune response</a:t>
            </a:r>
            <a:endParaRPr lang="en-US" dirty="0"/>
          </a:p>
        </p:txBody>
      </p:sp>
    </p:spTree>
    <p:extLst>
      <p:ext uri="{BB962C8B-B14F-4D97-AF65-F5344CB8AC3E}">
        <p14:creationId xmlns:p14="http://schemas.microsoft.com/office/powerpoint/2010/main" xmlns="" val="44226179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23826"/>
            <a:ext cx="9619774" cy="1066800"/>
          </a:xfrm>
        </p:spPr>
        <p:txBody>
          <a:bodyPr/>
          <a:lstStyle/>
          <a:p>
            <a:r>
              <a:rPr lang="en-US" dirty="0" err="1" smtClean="0"/>
              <a:t>cont</a:t>
            </a:r>
            <a:endParaRPr lang="en-US" dirty="0"/>
          </a:p>
        </p:txBody>
      </p:sp>
      <p:sp>
        <p:nvSpPr>
          <p:cNvPr id="3" name="Content Placeholder 2"/>
          <p:cNvSpPr>
            <a:spLocks noGrp="1"/>
          </p:cNvSpPr>
          <p:nvPr>
            <p:ph idx="1"/>
          </p:nvPr>
        </p:nvSpPr>
        <p:spPr>
          <a:xfrm>
            <a:off x="1077118" y="1114426"/>
            <a:ext cx="9077087" cy="5641372"/>
          </a:xfrm>
        </p:spPr>
        <p:txBody>
          <a:bodyPr>
            <a:normAutofit fontScale="92500" lnSpcReduction="20000"/>
          </a:bodyPr>
          <a:lstStyle/>
          <a:p>
            <a:pPr algn="just">
              <a:lnSpc>
                <a:spcPct val="150000"/>
              </a:lnSpc>
            </a:pPr>
            <a:r>
              <a:rPr lang="en-US" altLang="en-US" dirty="0"/>
              <a:t>An effective immune response involves three major groups of cells: Cellular Immunity (</a:t>
            </a:r>
            <a:r>
              <a:rPr lang="en-US" altLang="en-US" i="1" dirty="0"/>
              <a:t>T lymphocytes), Humoral Immunity (B cells), </a:t>
            </a:r>
            <a:r>
              <a:rPr lang="en-US" altLang="en-US" dirty="0"/>
              <a:t>and Accessory cells (</a:t>
            </a:r>
            <a:r>
              <a:rPr lang="en-US" altLang="en-US" i="1" dirty="0"/>
              <a:t>antigen-presenting cells). </a:t>
            </a:r>
          </a:p>
          <a:p>
            <a:pPr algn="just">
              <a:lnSpc>
                <a:spcPct val="150000"/>
              </a:lnSpc>
            </a:pPr>
            <a:r>
              <a:rPr lang="en-US" altLang="en-US" dirty="0"/>
              <a:t>The two major populations of lymphocytes—</a:t>
            </a:r>
            <a:r>
              <a:rPr lang="en-US" altLang="en-US" b="1" dirty="0"/>
              <a:t>B lymphocytes (B cells) of Humoral immunity </a:t>
            </a:r>
            <a:r>
              <a:rPr lang="en-US" altLang="en-US" dirty="0"/>
              <a:t>and </a:t>
            </a:r>
            <a:r>
              <a:rPr lang="en-US" altLang="en-US" b="1" dirty="0"/>
              <a:t>T lymphocytes (T cells) of Cellular Immunity provide us with our specific adaptive immunity</a:t>
            </a:r>
          </a:p>
          <a:p>
            <a:endParaRPr lang="en-US" dirty="0"/>
          </a:p>
        </p:txBody>
      </p:sp>
    </p:spTree>
    <p:extLst>
      <p:ext uri="{BB962C8B-B14F-4D97-AF65-F5344CB8AC3E}">
        <p14:creationId xmlns:p14="http://schemas.microsoft.com/office/powerpoint/2010/main" xmlns="" val="179381616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t>4. Specialization</a:t>
            </a:r>
            <a:endParaRPr lang="en-US" dirty="0"/>
          </a:p>
        </p:txBody>
      </p:sp>
      <p:sp>
        <p:nvSpPr>
          <p:cNvPr id="3" name="Content Placeholder 2"/>
          <p:cNvSpPr>
            <a:spLocks noGrp="1"/>
          </p:cNvSpPr>
          <p:nvPr>
            <p:ph idx="1"/>
          </p:nvPr>
        </p:nvSpPr>
        <p:spPr>
          <a:xfrm>
            <a:off x="1153318" y="1764666"/>
            <a:ext cx="9000887" cy="4991131"/>
          </a:xfrm>
        </p:spPr>
        <p:txBody>
          <a:bodyPr>
            <a:normAutofit fontScale="70000" lnSpcReduction="20000"/>
          </a:bodyPr>
          <a:lstStyle/>
          <a:p>
            <a:pPr algn="just">
              <a:lnSpc>
                <a:spcPct val="150000"/>
              </a:lnSpc>
            </a:pPr>
            <a:r>
              <a:rPr lang="en-US" altLang="en-US" dirty="0" smtClean="0"/>
              <a:t>the </a:t>
            </a:r>
            <a:r>
              <a:rPr lang="en-US" altLang="en-US" dirty="0"/>
              <a:t>immune system responds in distinct and special ways to different microbes</a:t>
            </a:r>
            <a:r>
              <a:rPr lang="en-US" altLang="en-US" i="1" dirty="0"/>
              <a:t>, maximizing the efficiency</a:t>
            </a:r>
            <a:r>
              <a:rPr lang="en-US" altLang="en-US" dirty="0"/>
              <a:t> of antimicrobial defense mechanisms. </a:t>
            </a:r>
            <a:endParaRPr lang="en-US" altLang="en-US" dirty="0" smtClean="0"/>
          </a:p>
          <a:p>
            <a:pPr algn="just">
              <a:lnSpc>
                <a:spcPct val="150000"/>
              </a:lnSpc>
            </a:pPr>
            <a:r>
              <a:rPr lang="en-US" altLang="en-US" dirty="0" smtClean="0"/>
              <a:t>Thus</a:t>
            </a:r>
            <a:r>
              <a:rPr lang="en-US" altLang="en-US" dirty="0"/>
              <a:t>, humoral immunity and cell mediated immunity are elicited by different classes of microbes or by the same microbe at different stages of infection (extra cellular &amp; intra cellular)</a:t>
            </a:r>
            <a:endParaRPr lang="en-US" altLang="en-US" b="1" dirty="0"/>
          </a:p>
          <a:p>
            <a:pPr marL="0" indent="0" algn="just">
              <a:lnSpc>
                <a:spcPct val="150000"/>
              </a:lnSpc>
              <a:buNone/>
            </a:pPr>
            <a:r>
              <a:rPr lang="en-US" altLang="en-US" b="1" dirty="0" smtClean="0"/>
              <a:t>5. Self </a:t>
            </a:r>
            <a:r>
              <a:rPr lang="en-US" altLang="en-US" b="1" dirty="0"/>
              <a:t>–limitation- </a:t>
            </a:r>
            <a:r>
              <a:rPr lang="en-US" altLang="en-US" dirty="0"/>
              <a:t>All normal immune responses returning the immune system to its resting or basal state with time after antigen stimulations, process called </a:t>
            </a:r>
            <a:r>
              <a:rPr lang="en-US" altLang="en-US" b="1" dirty="0"/>
              <a:t>homeostasis</a:t>
            </a:r>
            <a:r>
              <a:rPr lang="en-US" altLang="en-US" dirty="0"/>
              <a:t>.</a:t>
            </a:r>
          </a:p>
          <a:p>
            <a:endParaRPr lang="en-US" dirty="0"/>
          </a:p>
        </p:txBody>
      </p:sp>
    </p:spTree>
    <p:extLst>
      <p:ext uri="{BB962C8B-B14F-4D97-AF65-F5344CB8AC3E}">
        <p14:creationId xmlns:p14="http://schemas.microsoft.com/office/powerpoint/2010/main" xmlns="" val="361569402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22918" y="352425"/>
            <a:ext cx="9203001" cy="6403975"/>
          </a:xfrm>
          <a:prstGeom prst="rect">
            <a:avLst/>
          </a:prstGeom>
        </p:spPr>
      </p:pic>
    </p:spTree>
    <p:extLst>
      <p:ext uri="{BB962C8B-B14F-4D97-AF65-F5344CB8AC3E}">
        <p14:creationId xmlns:p14="http://schemas.microsoft.com/office/powerpoint/2010/main" xmlns="" val="36142489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72319" y="0"/>
            <a:ext cx="9753599" cy="6756400"/>
          </a:xfrm>
          <a:prstGeom prst="rect">
            <a:avLst/>
          </a:prstGeom>
        </p:spPr>
      </p:pic>
    </p:spTree>
    <p:extLst>
      <p:ext uri="{BB962C8B-B14F-4D97-AF65-F5344CB8AC3E}">
        <p14:creationId xmlns:p14="http://schemas.microsoft.com/office/powerpoint/2010/main" xmlns="" val="307201563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Passive immunity</a:t>
            </a:r>
            <a:r>
              <a:rPr lang="en-US" dirty="0"/>
              <a:t/>
            </a:r>
            <a:br>
              <a:rPr lang="en-US" dirty="0"/>
            </a:br>
            <a:endParaRPr lang="en-US" dirty="0"/>
          </a:p>
        </p:txBody>
      </p:sp>
      <p:sp>
        <p:nvSpPr>
          <p:cNvPr id="3" name="Content Placeholder 2"/>
          <p:cNvSpPr>
            <a:spLocks noGrp="1"/>
          </p:cNvSpPr>
          <p:nvPr>
            <p:ph idx="1"/>
          </p:nvPr>
        </p:nvSpPr>
        <p:spPr>
          <a:xfrm>
            <a:off x="924718" y="962026"/>
            <a:ext cx="9229487" cy="5793772"/>
          </a:xfrm>
        </p:spPr>
        <p:txBody>
          <a:bodyPr/>
          <a:lstStyle/>
          <a:p>
            <a:r>
              <a:rPr lang="en-US" dirty="0"/>
              <a:t>This type of immunity is “borrowed” from another source, but it does not last indefinitely. </a:t>
            </a:r>
            <a:endParaRPr lang="en-US" dirty="0" smtClean="0"/>
          </a:p>
          <a:p>
            <a:r>
              <a:rPr lang="en-US" dirty="0" smtClean="0"/>
              <a:t>For </a:t>
            </a:r>
            <a:r>
              <a:rPr lang="en-US" dirty="0"/>
              <a:t>instance, a baby receives antibodies from the mother through the placenta before birth and in breast milk following birth. </a:t>
            </a:r>
            <a:endParaRPr lang="en-US" dirty="0" smtClean="0"/>
          </a:p>
          <a:p>
            <a:r>
              <a:rPr lang="en-US" dirty="0" smtClean="0"/>
              <a:t>This </a:t>
            </a:r>
            <a:r>
              <a:rPr lang="en-US" dirty="0"/>
              <a:t>passive immunity protects the baby from some infections during the early years of their life.</a:t>
            </a:r>
          </a:p>
          <a:p>
            <a:endParaRPr lang="en-US" dirty="0"/>
          </a:p>
        </p:txBody>
      </p:sp>
    </p:spTree>
    <p:extLst>
      <p:ext uri="{BB962C8B-B14F-4D97-AF65-F5344CB8AC3E}">
        <p14:creationId xmlns:p14="http://schemas.microsoft.com/office/powerpoint/2010/main" xmlns="" val="307707885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endParaRPr lang="en-US" dirty="0"/>
          </a:p>
        </p:txBody>
      </p:sp>
      <p:sp>
        <p:nvSpPr>
          <p:cNvPr id="3" name="Content Placeholder 2"/>
          <p:cNvSpPr>
            <a:spLocks noGrp="1"/>
          </p:cNvSpPr>
          <p:nvPr>
            <p:ph idx="1"/>
          </p:nvPr>
        </p:nvSpPr>
        <p:spPr>
          <a:xfrm>
            <a:off x="1000918" y="1764666"/>
            <a:ext cx="9153287" cy="4991131"/>
          </a:xfrm>
        </p:spPr>
        <p:txBody>
          <a:bodyPr/>
          <a:lstStyle/>
          <a:p>
            <a:r>
              <a:rPr lang="en-US" dirty="0" smtClean="0"/>
              <a:t>Read and make notes on the history of immunology</a:t>
            </a:r>
            <a:endParaRPr lang="en-US" dirty="0"/>
          </a:p>
        </p:txBody>
      </p:sp>
    </p:spTree>
    <p:extLst>
      <p:ext uri="{BB962C8B-B14F-4D97-AF65-F5344CB8AC3E}">
        <p14:creationId xmlns:p14="http://schemas.microsoft.com/office/powerpoint/2010/main" xmlns="" val="14572845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7120" y="3095626"/>
            <a:ext cx="8534400" cy="1015663"/>
          </a:xfrm>
          <a:prstGeom prst="rect">
            <a:avLst/>
          </a:prstGeom>
          <a:noFill/>
        </p:spPr>
        <p:txBody>
          <a:bodyPr wrap="square" lIns="91440" tIns="45720" rIns="91440" bIns="45720">
            <a:spAutoFit/>
          </a:bodyPr>
          <a:lstStyle/>
          <a:p>
            <a:pPr algn="ctr"/>
            <a:r>
              <a:rPr lang="en-US" sz="6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6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xmlns="" val="100987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23826"/>
            <a:ext cx="9619774" cy="762000"/>
          </a:xfrm>
        </p:spPr>
        <p:txBody>
          <a:bodyPr>
            <a:normAutofit fontScale="90000"/>
          </a:bodyPr>
          <a:lstStyle/>
          <a:p>
            <a:r>
              <a:rPr lang="en-US" dirty="0" err="1" smtClean="0"/>
              <a:t>cont</a:t>
            </a:r>
            <a:endParaRPr lang="en-US" dirty="0"/>
          </a:p>
        </p:txBody>
      </p:sp>
      <p:sp>
        <p:nvSpPr>
          <p:cNvPr id="3" name="Content Placeholder 2"/>
          <p:cNvSpPr>
            <a:spLocks noGrp="1"/>
          </p:cNvSpPr>
          <p:nvPr>
            <p:ph idx="1"/>
          </p:nvPr>
        </p:nvSpPr>
        <p:spPr>
          <a:xfrm>
            <a:off x="848518" y="885826"/>
            <a:ext cx="9305687" cy="5638799"/>
          </a:xfrm>
        </p:spPr>
        <p:txBody>
          <a:bodyPr>
            <a:normAutofit/>
          </a:bodyPr>
          <a:lstStyle/>
          <a:p>
            <a:pPr marL="457200" lvl="1" indent="0" algn="just">
              <a:buNone/>
            </a:pPr>
            <a:r>
              <a:rPr lang="en-US" sz="2400" dirty="0">
                <a:latin typeface="Times New Roman" panose="02020603050405020304" pitchFamily="18" charset="0"/>
                <a:cs typeface="Times New Roman" panose="02020603050405020304" pitchFamily="18" charset="0"/>
              </a:rPr>
              <a:t>7.Industrial processes such as fermentation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breweries, wastewater treatment and preservation are related to microorganisms. </a:t>
            </a:r>
            <a:r>
              <a:rPr lang="en-US" altLang="en-US" sz="2400" dirty="0">
                <a:latin typeface="Times New Roman" panose="02020603050405020304" pitchFamily="18" charset="0"/>
                <a:cs typeface="Times New Roman" panose="02020603050405020304" pitchFamily="18" charset="0"/>
              </a:rPr>
              <a:t>Production of various food products; cheese, pickles, sauerkraut, green olives, yoghurt, soy sauce, vinegar, bread, Beer, Wine, Alcohol</a:t>
            </a:r>
          </a:p>
          <a:p>
            <a:pPr marL="457200" lvl="1" indent="0" algn="just">
              <a:buNone/>
            </a:pPr>
            <a:r>
              <a:rPr lang="en-US" sz="2400" dirty="0">
                <a:latin typeface="Times New Roman" panose="02020603050405020304" pitchFamily="18" charset="0"/>
                <a:cs typeface="Times New Roman" panose="02020603050405020304" pitchFamily="18" charset="0"/>
              </a:rPr>
              <a:t>8.In agriculture – plant microorganisms, animal microorganisms, soil microorganisms applied in agro and veterinary medicine</a:t>
            </a:r>
          </a:p>
          <a:p>
            <a:pPr lvl="1" algn="just"/>
            <a:r>
              <a:rPr lang="en-US" altLang="en-US" sz="2400" dirty="0">
                <a:latin typeface="Times New Roman" panose="02020603050405020304" pitchFamily="18" charset="0"/>
                <a:cs typeface="Times New Roman" panose="02020603050405020304" pitchFamily="18" charset="0"/>
              </a:rPr>
              <a:t>Using bacteria to control the growth of insects </a:t>
            </a:r>
            <a:r>
              <a:rPr lang="en-US" altLang="en-US" sz="2400" dirty="0" err="1">
                <a:latin typeface="Times New Roman" panose="02020603050405020304" pitchFamily="18" charset="0"/>
                <a:cs typeface="Times New Roman" panose="02020603050405020304" pitchFamily="18" charset="0"/>
              </a:rPr>
              <a:t>e.g</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Bacillus </a:t>
            </a:r>
            <a:r>
              <a:rPr lang="en-US" altLang="en-US" sz="2400" i="1" dirty="0" err="1">
                <a:latin typeface="Times New Roman" panose="02020603050405020304" pitchFamily="18" charset="0"/>
                <a:cs typeface="Times New Roman" panose="02020603050405020304" pitchFamily="18" charset="0"/>
              </a:rPr>
              <a:t>thuringiensis</a:t>
            </a:r>
            <a:r>
              <a:rPr lang="en-US" altLang="en-US" sz="2400" i="1" dirty="0">
                <a:latin typeface="Times New Roman" panose="02020603050405020304" pitchFamily="18" charset="0"/>
                <a:cs typeface="Times New Roman" panose="02020603050405020304" pitchFamily="18" charset="0"/>
              </a:rPr>
              <a:t>  to control </a:t>
            </a:r>
            <a:r>
              <a:rPr lang="en-US" altLang="en-US" sz="2400" dirty="0">
                <a:latin typeface="Times New Roman" panose="02020603050405020304" pitchFamily="18" charset="0"/>
                <a:cs typeface="Times New Roman" panose="02020603050405020304" pitchFamily="18" charset="0"/>
              </a:rPr>
              <a:t>caterpillars, bollworms, corn borers</a:t>
            </a:r>
            <a:r>
              <a:rPr lang="en-US" sz="2400" dirty="0">
                <a:latin typeface="Times New Roman" panose="02020603050405020304" pitchFamily="18" charset="0"/>
                <a:cs typeface="Times New Roman" panose="02020603050405020304" pitchFamily="18" charset="0"/>
              </a:rPr>
              <a:t> </a:t>
            </a:r>
          </a:p>
          <a:p>
            <a:pPr marL="457200" lvl="1" indent="0" algn="just">
              <a:buNone/>
            </a:pPr>
            <a:r>
              <a:rPr lang="en-US" sz="2400" dirty="0">
                <a:latin typeface="Times New Roman" panose="02020603050405020304" pitchFamily="18" charset="0"/>
                <a:cs typeface="Times New Roman" panose="02020603050405020304" pitchFamily="18" charset="0"/>
              </a:rPr>
              <a:t>9.Cause biodegradation of wastes, </a:t>
            </a:r>
            <a:r>
              <a:rPr lang="en-US" altLang="en-US" sz="2400" dirty="0">
                <a:latin typeface="Times New Roman" panose="02020603050405020304" pitchFamily="18" charset="0"/>
                <a:cs typeface="Times New Roman" panose="02020603050405020304" pitchFamily="18" charset="0"/>
              </a:rPr>
              <a:t>Bacteria are primary decomposers - recycle nutrients back into the environment (sewage treatment plants)</a:t>
            </a:r>
          </a:p>
          <a:p>
            <a:pPr marL="457200" lvl="1" indent="0" algn="just">
              <a:buNone/>
            </a:pPr>
            <a:r>
              <a:rPr lang="en-US" sz="2400" dirty="0">
                <a:latin typeface="Times New Roman" panose="02020603050405020304" pitchFamily="18" charset="0"/>
                <a:cs typeface="Times New Roman" panose="02020603050405020304" pitchFamily="18" charset="0"/>
              </a:rPr>
              <a:t>10.Form part of food chain</a:t>
            </a:r>
          </a:p>
          <a:p>
            <a:endParaRPr lang="en-US" sz="2400" dirty="0"/>
          </a:p>
        </p:txBody>
      </p:sp>
    </p:spTree>
    <p:extLst>
      <p:ext uri="{BB962C8B-B14F-4D97-AF65-F5344CB8AC3E}">
        <p14:creationId xmlns:p14="http://schemas.microsoft.com/office/powerpoint/2010/main" xmlns="" val="17057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23826"/>
            <a:ext cx="9619774" cy="990600"/>
          </a:xfrm>
        </p:spPr>
        <p:txBody>
          <a:bodyPr>
            <a:normAutofit fontScale="90000"/>
          </a:bodyPr>
          <a:lstStyle/>
          <a:p>
            <a:r>
              <a:rPr lang="en-US" sz="5400" b="1" dirty="0">
                <a:latin typeface="Times New Roman" panose="02020603050405020304" pitchFamily="18" charset="0"/>
                <a:cs typeface="Times New Roman" panose="02020603050405020304" pitchFamily="18" charset="0"/>
              </a:rPr>
              <a:t>Significance of microbiology to nurses</a:t>
            </a:r>
            <a:endParaRPr lang="en-US" dirty="0"/>
          </a:p>
        </p:txBody>
      </p:sp>
      <p:sp>
        <p:nvSpPr>
          <p:cNvPr id="3" name="Content Placeholder 2"/>
          <p:cNvSpPr>
            <a:spLocks noGrp="1"/>
          </p:cNvSpPr>
          <p:nvPr>
            <p:ph idx="1"/>
          </p:nvPr>
        </p:nvSpPr>
        <p:spPr>
          <a:xfrm>
            <a:off x="1000918" y="1190625"/>
            <a:ext cx="9153287" cy="5488972"/>
          </a:xfrm>
        </p:spPr>
        <p:txBody>
          <a:bodyPr>
            <a:normAutofit fontScale="77500" lnSpcReduction="20000"/>
          </a:bodyPr>
          <a:lstStyle/>
          <a:p>
            <a:pPr marL="400050" indent="-400050" algn="just">
              <a:buFont typeface="+mj-lt"/>
              <a:buAutoNum type="romanLcPeriod"/>
            </a:pPr>
            <a:r>
              <a:rPr lang="en-US" dirty="0"/>
              <a:t>Knowledge of microbiology and infection prevention and control provides nurses with the skills and knowledge to prevent the transmission of pathogens in health care setting .</a:t>
            </a:r>
          </a:p>
          <a:p>
            <a:pPr marL="400050" indent="-400050" algn="just">
              <a:buFont typeface="+mj-lt"/>
              <a:buAutoNum type="romanLcPeriod"/>
            </a:pPr>
            <a:r>
              <a:rPr lang="en-US" dirty="0"/>
              <a:t>Student nurses will gain knowledge of the most important bacteria ,fungal ,parasitic and viral infections .</a:t>
            </a:r>
          </a:p>
          <a:p>
            <a:pPr marL="400050" indent="-400050" algn="just">
              <a:buFont typeface="+mj-lt"/>
              <a:buAutoNum type="romanLcPeriod"/>
            </a:pPr>
            <a:r>
              <a:rPr lang="en-US" dirty="0"/>
              <a:t>It enables nurses to establish and maintain a sterile field (environment )free from pathogens.</a:t>
            </a:r>
          </a:p>
          <a:p>
            <a:pPr marL="400050" indent="-400050" algn="just">
              <a:buFont typeface="+mj-lt"/>
              <a:buAutoNum type="romanLcPeriod"/>
            </a:pPr>
            <a:r>
              <a:rPr lang="en-US" dirty="0"/>
              <a:t>Nurses will gain knowledge of putting on personal protection to prevent the transmission of  pathogens.</a:t>
            </a:r>
          </a:p>
          <a:p>
            <a:pPr marL="400050" indent="-400050" algn="just">
              <a:buFont typeface="+mj-lt"/>
              <a:buAutoNum type="romanLcPeriod"/>
            </a:pPr>
            <a:r>
              <a:rPr lang="en-US" dirty="0"/>
              <a:t>It enables nurses gain knowledge on the roles of the immune system in the defense of the human body against disease-causing organisms.</a:t>
            </a:r>
          </a:p>
          <a:p>
            <a:endParaRPr lang="en-US" dirty="0"/>
          </a:p>
        </p:txBody>
      </p:sp>
    </p:spTree>
    <p:extLst>
      <p:ext uri="{BB962C8B-B14F-4D97-AF65-F5344CB8AC3E}">
        <p14:creationId xmlns:p14="http://schemas.microsoft.com/office/powerpoint/2010/main" xmlns="" val="1865248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
            <a:ext cx="9619774" cy="1114424"/>
          </a:xfrm>
        </p:spPr>
        <p:txBody>
          <a:bodyPr/>
          <a:lstStyle/>
          <a:p>
            <a:r>
              <a:rPr lang="en-US" dirty="0" smtClean="0"/>
              <a:t>Sources of microorganisms</a:t>
            </a:r>
            <a:endParaRPr lang="en-US" dirty="0"/>
          </a:p>
        </p:txBody>
      </p:sp>
      <p:sp>
        <p:nvSpPr>
          <p:cNvPr id="3" name="Content Placeholder 2"/>
          <p:cNvSpPr>
            <a:spLocks noGrp="1"/>
          </p:cNvSpPr>
          <p:nvPr>
            <p:ph idx="1"/>
          </p:nvPr>
        </p:nvSpPr>
        <p:spPr>
          <a:xfrm>
            <a:off x="534431" y="1114426"/>
            <a:ext cx="9915287" cy="6019799"/>
          </a:xfrm>
        </p:spPr>
        <p:txBody>
          <a:bodyPr>
            <a:normAutofit fontScale="85000" lnSpcReduction="20000"/>
          </a:bodyPr>
          <a:lstStyle/>
          <a:p>
            <a:r>
              <a:rPr lang="en-US" dirty="0"/>
              <a:t/>
            </a:r>
            <a:br>
              <a:rPr lang="en-US" dirty="0"/>
            </a:br>
            <a:r>
              <a:rPr lang="en-US" dirty="0" smtClean="0"/>
              <a:t>1.  </a:t>
            </a:r>
            <a:r>
              <a:rPr lang="en-US" dirty="0"/>
              <a:t>Airborne organisms: may fall onto fruits and vegetables,</a:t>
            </a:r>
            <a:br>
              <a:rPr lang="en-US" dirty="0"/>
            </a:br>
            <a:r>
              <a:rPr lang="en-US" dirty="0"/>
              <a:t>then penetrate the product through abrasion of the skin.</a:t>
            </a:r>
            <a:br>
              <a:rPr lang="en-US" dirty="0"/>
            </a:br>
            <a:r>
              <a:rPr lang="en-US" dirty="0" smtClean="0"/>
              <a:t>2.  </a:t>
            </a:r>
            <a:r>
              <a:rPr lang="en-US" dirty="0"/>
              <a:t>Crops carry soil borne bacteria to the processing plant( </a:t>
            </a:r>
            <a:r>
              <a:rPr lang="en-US" dirty="0" err="1"/>
              <a:t>eg</a:t>
            </a:r>
            <a:r>
              <a:rPr lang="en-US" dirty="0"/>
              <a:t/>
            </a:r>
            <a:br>
              <a:rPr lang="en-US" dirty="0"/>
            </a:br>
            <a:r>
              <a:rPr lang="en-US" dirty="0"/>
              <a:t>horticultural crops -vegetables, fruits).</a:t>
            </a:r>
            <a:br>
              <a:rPr lang="en-US" dirty="0"/>
            </a:br>
            <a:r>
              <a:rPr lang="en-US" dirty="0" smtClean="0"/>
              <a:t>3. Shellfish </a:t>
            </a:r>
            <a:r>
              <a:rPr lang="en-US" dirty="0"/>
              <a:t>concentrate organisms by straining contaminated</a:t>
            </a:r>
            <a:br>
              <a:rPr lang="en-US" dirty="0"/>
            </a:br>
            <a:r>
              <a:rPr lang="en-US" dirty="0"/>
              <a:t>water in their filtering apparatus.</a:t>
            </a:r>
            <a:br>
              <a:rPr lang="en-US" dirty="0"/>
            </a:br>
            <a:r>
              <a:rPr lang="en-US" dirty="0" smtClean="0"/>
              <a:t>4.  </a:t>
            </a:r>
            <a:r>
              <a:rPr lang="en-US" dirty="0"/>
              <a:t>Rodents and arthropods transport micro organisms on</a:t>
            </a:r>
            <a:br>
              <a:rPr lang="en-US" dirty="0"/>
            </a:br>
            <a:r>
              <a:rPr lang="en-US" dirty="0"/>
              <a:t>their feet and body parts as they move about foods</a:t>
            </a:r>
          </a:p>
          <a:p>
            <a:r>
              <a:rPr lang="en-US" dirty="0"/>
              <a:t/>
            </a:r>
            <a:br>
              <a:rPr lang="en-US" dirty="0"/>
            </a:br>
            <a:endParaRPr lang="en-US" dirty="0"/>
          </a:p>
        </p:txBody>
      </p:sp>
    </p:spTree>
    <p:extLst>
      <p:ext uri="{BB962C8B-B14F-4D97-AF65-F5344CB8AC3E}">
        <p14:creationId xmlns:p14="http://schemas.microsoft.com/office/powerpoint/2010/main" xmlns="" val="835766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
            <a:ext cx="9619774" cy="885824"/>
          </a:xfrm>
        </p:spPr>
        <p:txBody>
          <a:bodyPr/>
          <a:lstStyle/>
          <a:p>
            <a:r>
              <a:rPr lang="en-US" dirty="0" err="1" smtClean="0"/>
              <a:t>cont</a:t>
            </a:r>
            <a:endParaRPr lang="en-US" dirty="0"/>
          </a:p>
        </p:txBody>
      </p:sp>
      <p:sp>
        <p:nvSpPr>
          <p:cNvPr id="3" name="Content Placeholder 2"/>
          <p:cNvSpPr>
            <a:spLocks noGrp="1"/>
          </p:cNvSpPr>
          <p:nvPr>
            <p:ph idx="1"/>
          </p:nvPr>
        </p:nvSpPr>
        <p:spPr>
          <a:xfrm>
            <a:off x="534432" y="885826"/>
            <a:ext cx="9619774" cy="5869972"/>
          </a:xfrm>
        </p:spPr>
        <p:txBody>
          <a:bodyPr>
            <a:normAutofit/>
          </a:bodyPr>
          <a:lstStyle/>
          <a:p>
            <a:r>
              <a:rPr lang="en-US" dirty="0" smtClean="0"/>
              <a:t>5.  </a:t>
            </a:r>
            <a:r>
              <a:rPr lang="en-US" dirty="0"/>
              <a:t>Contaminated water- through washing of</a:t>
            </a:r>
            <a:br>
              <a:rPr lang="en-US" dirty="0"/>
            </a:br>
            <a:r>
              <a:rPr lang="en-US" dirty="0"/>
              <a:t>vegetables and other food types.</a:t>
            </a:r>
            <a:br>
              <a:rPr lang="en-US" dirty="0"/>
            </a:br>
            <a:r>
              <a:rPr lang="en-US" dirty="0" smtClean="0"/>
              <a:t>6.  </a:t>
            </a:r>
            <a:r>
              <a:rPr lang="en-US" dirty="0"/>
              <a:t>Human handling of foods also provides a</a:t>
            </a:r>
            <a:br>
              <a:rPr lang="en-US" dirty="0"/>
            </a:br>
            <a:r>
              <a:rPr lang="en-US" dirty="0"/>
              <a:t>source of contamination</a:t>
            </a:r>
            <a:br>
              <a:rPr lang="en-US" dirty="0"/>
            </a:br>
            <a:r>
              <a:rPr lang="en-US" dirty="0"/>
              <a:t>– Careless butcher can transmit bacteria from</a:t>
            </a:r>
            <a:br>
              <a:rPr lang="en-US" dirty="0"/>
            </a:br>
            <a:r>
              <a:rPr lang="en-US" dirty="0"/>
              <a:t>animal intestines</a:t>
            </a:r>
            <a:br>
              <a:rPr lang="en-US" dirty="0"/>
            </a:br>
            <a:r>
              <a:rPr lang="en-US" dirty="0"/>
              <a:t>– Food handlers in salad bars( raw vegetables)</a:t>
            </a:r>
            <a:br>
              <a:rPr lang="en-US" dirty="0"/>
            </a:br>
            <a:r>
              <a:rPr lang="en-US" dirty="0"/>
              <a:t>• Hepatitis A</a:t>
            </a:r>
            <a:br>
              <a:rPr lang="en-US" dirty="0"/>
            </a:br>
            <a:r>
              <a:rPr lang="en-US" dirty="0"/>
              <a:t>• Typhoid</a:t>
            </a:r>
            <a:br>
              <a:rPr lang="en-US" dirty="0"/>
            </a:br>
            <a:r>
              <a:rPr lang="en-US" dirty="0"/>
              <a:t>• Cholera</a:t>
            </a:r>
          </a:p>
          <a:p>
            <a:pPr marL="0" indent="0">
              <a:buNone/>
            </a:pPr>
            <a:endParaRPr lang="en-US" dirty="0"/>
          </a:p>
          <a:p>
            <a:endParaRPr lang="en-US" dirty="0"/>
          </a:p>
        </p:txBody>
      </p:sp>
    </p:spTree>
    <p:extLst>
      <p:ext uri="{BB962C8B-B14F-4D97-AF65-F5344CB8AC3E}">
        <p14:creationId xmlns:p14="http://schemas.microsoft.com/office/powerpoint/2010/main" xmlns="" val="540943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23826"/>
            <a:ext cx="9619774" cy="761999"/>
          </a:xfrm>
        </p:spPr>
        <p:txBody>
          <a:bodyPr>
            <a:normAutofit fontScale="90000"/>
          </a:bodyPr>
          <a:lstStyle/>
          <a:p>
            <a:r>
              <a:rPr lang="en-US" b="1" dirty="0"/>
              <a:t>Routes of transmission</a:t>
            </a:r>
            <a:r>
              <a:rPr lang="en-US" dirty="0"/>
              <a:t/>
            </a:r>
            <a:br>
              <a:rPr lang="en-US" dirty="0"/>
            </a:br>
            <a:endParaRPr lang="en-US" dirty="0"/>
          </a:p>
        </p:txBody>
      </p:sp>
      <p:sp>
        <p:nvSpPr>
          <p:cNvPr id="3" name="Content Placeholder 2"/>
          <p:cNvSpPr>
            <a:spLocks noGrp="1"/>
          </p:cNvSpPr>
          <p:nvPr>
            <p:ph idx="1"/>
          </p:nvPr>
        </p:nvSpPr>
        <p:spPr>
          <a:xfrm>
            <a:off x="1153318" y="733426"/>
            <a:ext cx="9000887" cy="6022372"/>
          </a:xfrm>
        </p:spPr>
        <p:txBody>
          <a:bodyPr/>
          <a:lstStyle/>
          <a:p>
            <a:r>
              <a:rPr lang="en-US" dirty="0"/>
              <a:t>The spreading of microbes is called transmission.</a:t>
            </a:r>
          </a:p>
          <a:p>
            <a:r>
              <a:rPr lang="en-US" dirty="0"/>
              <a:t>Transmission involves the following stages:</a:t>
            </a:r>
          </a:p>
          <a:p>
            <a:pPr lvl="0">
              <a:buFont typeface="Wingdings" panose="05000000000000000000" pitchFamily="2" charset="2"/>
              <a:buChar char="ü"/>
            </a:pPr>
            <a:r>
              <a:rPr lang="en-US" dirty="0"/>
              <a:t>Escape from the host or reservoir of infection (where the infectious agent normally lives and multiplies).</a:t>
            </a:r>
          </a:p>
          <a:p>
            <a:pPr lvl="0">
              <a:buFont typeface="Wingdings" panose="05000000000000000000" pitchFamily="2" charset="2"/>
              <a:buChar char="ü"/>
            </a:pPr>
            <a:r>
              <a:rPr lang="en-US" dirty="0"/>
              <a:t>Transport to the new </a:t>
            </a:r>
            <a:r>
              <a:rPr lang="en-US" dirty="0" smtClean="0"/>
              <a:t>host.</a:t>
            </a:r>
          </a:p>
          <a:p>
            <a:pPr lvl="0">
              <a:buFont typeface="Wingdings" panose="05000000000000000000" pitchFamily="2" charset="2"/>
              <a:buChar char="ü"/>
            </a:pPr>
            <a:r>
              <a:rPr lang="en-US" dirty="0" smtClean="0"/>
              <a:t>Entry </a:t>
            </a:r>
            <a:r>
              <a:rPr lang="en-US" dirty="0"/>
              <a:t>to the new </a:t>
            </a:r>
            <a:r>
              <a:rPr lang="en-US" dirty="0" smtClean="0"/>
              <a:t>host.</a:t>
            </a:r>
          </a:p>
          <a:p>
            <a:pPr lvl="0">
              <a:buFont typeface="Wingdings" panose="05000000000000000000" pitchFamily="2" charset="2"/>
              <a:buChar char="ü"/>
            </a:pPr>
            <a:r>
              <a:rPr lang="en-US" dirty="0" smtClean="0"/>
              <a:t>Escape </a:t>
            </a:r>
            <a:r>
              <a:rPr lang="en-US" dirty="0"/>
              <a:t>from the new host.</a:t>
            </a:r>
          </a:p>
          <a:p>
            <a:endParaRPr lang="en-US" dirty="0"/>
          </a:p>
        </p:txBody>
      </p:sp>
    </p:spTree>
    <p:extLst>
      <p:ext uri="{BB962C8B-B14F-4D97-AF65-F5344CB8AC3E}">
        <p14:creationId xmlns:p14="http://schemas.microsoft.com/office/powerpoint/2010/main" xmlns="" val="807328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718" y="302865"/>
            <a:ext cx="9229487" cy="1260475"/>
          </a:xfrm>
        </p:spPr>
        <p:txBody>
          <a:bodyPr>
            <a:normAutofit fontScale="90000"/>
          </a:bodyPr>
          <a:lstStyle/>
          <a:p>
            <a:r>
              <a:rPr lang="en-US" dirty="0"/>
              <a:t>The main routes of transmission </a:t>
            </a:r>
            <a:r>
              <a:rPr lang="en-US" dirty="0" smtClean="0"/>
              <a:t>are:- </a:t>
            </a:r>
            <a:endParaRPr lang="en-US" dirty="0"/>
          </a:p>
        </p:txBody>
      </p:sp>
      <p:sp>
        <p:nvSpPr>
          <p:cNvPr id="3" name="Content Placeholder 2"/>
          <p:cNvSpPr>
            <a:spLocks noGrp="1"/>
          </p:cNvSpPr>
          <p:nvPr>
            <p:ph idx="1"/>
          </p:nvPr>
        </p:nvSpPr>
        <p:spPr>
          <a:xfrm>
            <a:off x="924718" y="1764666"/>
            <a:ext cx="9229488" cy="4991131"/>
          </a:xfrm>
        </p:spPr>
        <p:txBody>
          <a:bodyPr>
            <a:normAutofit fontScale="77500" lnSpcReduction="20000"/>
          </a:bodyPr>
          <a:lstStyle/>
          <a:p>
            <a:pPr marL="742950" indent="-742950">
              <a:buAutoNum type="arabicPeriod"/>
            </a:pPr>
            <a:r>
              <a:rPr lang="en-US" dirty="0" smtClean="0"/>
              <a:t>Person to person transmission through contact </a:t>
            </a:r>
          </a:p>
          <a:p>
            <a:pPr marL="742950" indent="-742950">
              <a:buAutoNum type="arabicPeriod"/>
            </a:pPr>
            <a:r>
              <a:rPr lang="en-US" dirty="0" smtClean="0"/>
              <a:t>Contaminated blood and other body fluids </a:t>
            </a:r>
            <a:r>
              <a:rPr lang="en-US" dirty="0" err="1" smtClean="0"/>
              <a:t>eg</a:t>
            </a:r>
            <a:r>
              <a:rPr lang="en-US" dirty="0" smtClean="0"/>
              <a:t> hepatitis B and HIV during sexual intercourse and use of contaminated needles</a:t>
            </a:r>
          </a:p>
          <a:p>
            <a:pPr marL="742950" indent="-742950">
              <a:buAutoNum type="arabicPeriod"/>
            </a:pPr>
            <a:r>
              <a:rPr lang="en-US" dirty="0" smtClean="0"/>
              <a:t>Saliva </a:t>
            </a:r>
            <a:r>
              <a:rPr lang="en-US" dirty="0" err="1" smtClean="0"/>
              <a:t>eg</a:t>
            </a:r>
            <a:r>
              <a:rPr lang="en-US" dirty="0" smtClean="0"/>
              <a:t> infections spread through kissing like common cold and flu</a:t>
            </a:r>
          </a:p>
          <a:p>
            <a:pPr>
              <a:lnSpc>
                <a:spcPct val="107000"/>
              </a:lnSpc>
              <a:spcAft>
                <a:spcPts val="800"/>
              </a:spcAft>
            </a:pPr>
            <a:r>
              <a:rPr lang="en-US" dirty="0" smtClean="0"/>
              <a:t>Air </a:t>
            </a:r>
            <a:r>
              <a:rPr lang="en-US" dirty="0" err="1" smtClean="0"/>
              <a:t>eg</a:t>
            </a:r>
            <a:r>
              <a:rPr lang="en-US" dirty="0" smtClean="0"/>
              <a:t>  </a:t>
            </a:r>
            <a:r>
              <a:rPr lang="en-US" dirty="0">
                <a:latin typeface="Times New Roman" panose="02020603050405020304" pitchFamily="18" charset="0"/>
                <a:ea typeface="Times New Roman" panose="02020603050405020304" pitchFamily="18" charset="0"/>
                <a:cs typeface="Times New Roman" panose="02020603050405020304" pitchFamily="18" charset="0"/>
              </a:rPr>
              <a:t>Measles, mumps and tuberculosis can be spread by coughing or sneezing. </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 </a:t>
            </a:r>
            <a:r>
              <a:rPr lang="en-US" dirty="0">
                <a:latin typeface="Times New Roman" panose="02020603050405020304" pitchFamily="18" charset="0"/>
                <a:ea typeface="Times New Roman" panose="02020603050405020304" pitchFamily="18" charset="0"/>
                <a:cs typeface="Times New Roman" panose="02020603050405020304" pitchFamily="18" charset="0"/>
              </a:rPr>
              <a:t>cough or a sneeze can release millions of microbes into the air in droplets of mucus or saliva which can then infect somebody else if they breathe in the infected particles.</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742950" indent="-742950">
              <a:buAutoNum type="arabicPeriod"/>
            </a:pPr>
            <a:endParaRPr lang="en-US" dirty="0"/>
          </a:p>
        </p:txBody>
      </p:sp>
    </p:spTree>
    <p:extLst>
      <p:ext uri="{BB962C8B-B14F-4D97-AF65-F5344CB8AC3E}">
        <p14:creationId xmlns:p14="http://schemas.microsoft.com/office/powerpoint/2010/main" xmlns="" val="3967314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MICROBIOLOGY</a:t>
            </a:r>
            <a:endParaRPr lang="en-US" b="1" dirty="0"/>
          </a:p>
        </p:txBody>
      </p:sp>
      <p:sp>
        <p:nvSpPr>
          <p:cNvPr id="3" name="Content Placeholder 2"/>
          <p:cNvSpPr>
            <a:spLocks noGrp="1"/>
          </p:cNvSpPr>
          <p:nvPr>
            <p:ph idx="1"/>
          </p:nvPr>
        </p:nvSpPr>
        <p:spPr>
          <a:xfrm>
            <a:off x="1229519" y="1343026"/>
            <a:ext cx="9372600" cy="5412772"/>
          </a:xfrm>
        </p:spPr>
        <p:txBody>
          <a:bodyPr/>
          <a:lstStyle/>
          <a:p>
            <a:pPr marL="0" indent="0">
              <a:buNone/>
            </a:pPr>
            <a:r>
              <a:rPr lang="en-US" b="1" dirty="0" smtClean="0"/>
              <a:t>Objectives</a:t>
            </a:r>
          </a:p>
          <a:p>
            <a:pPr>
              <a:buFont typeface="Wingdings" panose="05000000000000000000" pitchFamily="2" charset="2"/>
              <a:buChar char="v"/>
            </a:pPr>
            <a:r>
              <a:rPr lang="en-US" b="1" dirty="0" smtClean="0"/>
              <a:t>Explain concepts of infection</a:t>
            </a:r>
          </a:p>
          <a:p>
            <a:pPr>
              <a:buFont typeface="Wingdings" panose="05000000000000000000" pitchFamily="2" charset="2"/>
              <a:buChar char="v"/>
            </a:pPr>
            <a:r>
              <a:rPr lang="en-US" b="1" dirty="0" smtClean="0"/>
              <a:t>Describe Sources of microorganisms</a:t>
            </a:r>
          </a:p>
          <a:p>
            <a:pPr>
              <a:buFont typeface="Wingdings" panose="05000000000000000000" pitchFamily="2" charset="2"/>
              <a:buChar char="v"/>
            </a:pPr>
            <a:r>
              <a:rPr lang="en-US" b="1" dirty="0" smtClean="0"/>
              <a:t>Describe Modes of transmission</a:t>
            </a:r>
          </a:p>
          <a:p>
            <a:pPr>
              <a:buFont typeface="Wingdings" panose="05000000000000000000" pitchFamily="2" charset="2"/>
              <a:buChar char="v"/>
            </a:pPr>
            <a:r>
              <a:rPr lang="en-US" b="1" dirty="0" smtClean="0"/>
              <a:t>Describe the Classification of microorganisms and clinical importance</a:t>
            </a:r>
          </a:p>
          <a:p>
            <a:pPr marL="0" indent="0">
              <a:buNone/>
            </a:pPr>
            <a:endParaRPr lang="en-US" b="1" dirty="0"/>
          </a:p>
        </p:txBody>
      </p:sp>
    </p:spTree>
    <p:extLst>
      <p:ext uri="{BB962C8B-B14F-4D97-AF65-F5344CB8AC3E}">
        <p14:creationId xmlns:p14="http://schemas.microsoft.com/office/powerpoint/2010/main" xmlns="" val="1945954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
            <a:ext cx="9619774" cy="657224"/>
          </a:xfrm>
        </p:spPr>
        <p:txBody>
          <a:bodyPr>
            <a:normAutofit fontScale="90000"/>
          </a:bodyPr>
          <a:lstStyle/>
          <a:p>
            <a:r>
              <a:rPr lang="en-US" dirty="0" err="1" smtClean="0"/>
              <a:t>cont</a:t>
            </a:r>
            <a:endParaRPr lang="en-US" dirty="0"/>
          </a:p>
        </p:txBody>
      </p:sp>
      <p:sp>
        <p:nvSpPr>
          <p:cNvPr id="3" name="Content Placeholder 2"/>
          <p:cNvSpPr>
            <a:spLocks noGrp="1"/>
          </p:cNvSpPr>
          <p:nvPr>
            <p:ph idx="1"/>
          </p:nvPr>
        </p:nvSpPr>
        <p:spPr>
          <a:xfrm>
            <a:off x="1000918" y="657226"/>
            <a:ext cx="9153287" cy="6098572"/>
          </a:xfrm>
        </p:spPr>
        <p:txBody>
          <a:bodyPr>
            <a:normAutofit fontScale="92500"/>
          </a:bodyPr>
          <a:lstStyle/>
          <a:p>
            <a:pPr marL="0" indent="0">
              <a:buNone/>
            </a:pPr>
            <a:r>
              <a:rPr lang="en-US" dirty="0" smtClean="0"/>
              <a:t>4. ingestion of contaminated food</a:t>
            </a:r>
          </a:p>
          <a:p>
            <a:r>
              <a:rPr lang="en-US" dirty="0" smtClean="0"/>
              <a:t> </a:t>
            </a:r>
            <a:r>
              <a:rPr lang="en-US" dirty="0"/>
              <a:t>Insects can also transmit pathogens to food. House flies are very good at spreading </a:t>
            </a:r>
            <a:r>
              <a:rPr lang="en-US" i="1" dirty="0"/>
              <a:t>Salmonella</a:t>
            </a:r>
            <a:r>
              <a:rPr lang="en-US" dirty="0"/>
              <a:t> and </a:t>
            </a:r>
            <a:r>
              <a:rPr lang="en-US" i="1" dirty="0" smtClean="0"/>
              <a:t>E.coli</a:t>
            </a:r>
            <a:r>
              <a:rPr lang="en-US" dirty="0" smtClean="0"/>
              <a:t> O157. </a:t>
            </a:r>
          </a:p>
          <a:p>
            <a:r>
              <a:rPr lang="en-US" dirty="0" smtClean="0"/>
              <a:t>They </a:t>
            </a:r>
            <a:r>
              <a:rPr lang="en-US" dirty="0"/>
              <a:t>feed on </a:t>
            </a:r>
            <a:r>
              <a:rPr lang="en-US" dirty="0" err="1"/>
              <a:t>faecal</a:t>
            </a:r>
            <a:r>
              <a:rPr lang="en-US" dirty="0"/>
              <a:t> waste and transfer microbes from their feet and other body parts to </a:t>
            </a:r>
            <a:r>
              <a:rPr lang="en-US" dirty="0" smtClean="0"/>
              <a:t>food</a:t>
            </a:r>
          </a:p>
          <a:p>
            <a:r>
              <a:rPr lang="en-US" dirty="0" smtClean="0"/>
              <a:t>Microbes </a:t>
            </a:r>
            <a:r>
              <a:rPr lang="en-US" dirty="0"/>
              <a:t>can be spread from one food to another during the preparation process, for example by unclean hands, or dirty kitchen utensils, and cause illness when those foods are eaten. </a:t>
            </a:r>
            <a:endParaRPr lang="en-US" dirty="0" smtClean="0"/>
          </a:p>
          <a:p>
            <a:r>
              <a:rPr lang="en-US" dirty="0" smtClean="0"/>
              <a:t>This </a:t>
            </a:r>
            <a:r>
              <a:rPr lang="en-US" dirty="0"/>
              <a:t>is known as cross-contamination</a:t>
            </a:r>
            <a:endParaRPr lang="en-US" dirty="0" smtClean="0"/>
          </a:p>
          <a:p>
            <a:endParaRPr lang="en-US" dirty="0" smtClean="0"/>
          </a:p>
          <a:p>
            <a:endParaRPr lang="en-US" dirty="0"/>
          </a:p>
        </p:txBody>
      </p:sp>
    </p:spTree>
    <p:extLst>
      <p:ext uri="{BB962C8B-B14F-4D97-AF65-F5344CB8AC3E}">
        <p14:creationId xmlns:p14="http://schemas.microsoft.com/office/powerpoint/2010/main" xmlns="" val="1697708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endParaRPr lang="en-US" dirty="0"/>
          </a:p>
        </p:txBody>
      </p:sp>
      <p:sp>
        <p:nvSpPr>
          <p:cNvPr id="3" name="Content Placeholder 2"/>
          <p:cNvSpPr>
            <a:spLocks noGrp="1"/>
          </p:cNvSpPr>
          <p:nvPr>
            <p:ph idx="1"/>
          </p:nvPr>
        </p:nvSpPr>
        <p:spPr>
          <a:xfrm>
            <a:off x="848518" y="1764666"/>
            <a:ext cx="9305687" cy="4991131"/>
          </a:xfrm>
        </p:spPr>
        <p:txBody>
          <a:bodyPr>
            <a:normAutofit/>
          </a:bodyPr>
          <a:lstStyle/>
          <a:p>
            <a:pPr marL="0" indent="0">
              <a:buNone/>
            </a:pPr>
            <a:r>
              <a:rPr lang="en-US" dirty="0" smtClean="0"/>
              <a:t>6. </a:t>
            </a:r>
            <a:r>
              <a:rPr lang="en-US" b="1" dirty="0" smtClean="0"/>
              <a:t>Water-</a:t>
            </a:r>
            <a:r>
              <a:rPr lang="en-US" dirty="0"/>
              <a:t>Some diseases are caused by drinking water that is contaminated by human or animal </a:t>
            </a:r>
            <a:r>
              <a:rPr lang="en-US" dirty="0" err="1"/>
              <a:t>faeces</a:t>
            </a:r>
            <a:r>
              <a:rPr lang="en-US" dirty="0"/>
              <a:t>, which may contain disease-causing microbes. </a:t>
            </a:r>
            <a:endParaRPr lang="en-US" dirty="0" smtClean="0"/>
          </a:p>
          <a:p>
            <a:r>
              <a:rPr lang="en-US" dirty="0" smtClean="0"/>
              <a:t>Clean </a:t>
            </a:r>
            <a:r>
              <a:rPr lang="en-US" dirty="0"/>
              <a:t>water, hygiene and good sewerage systems prevent the spread of water-borne diseases such as typhoid and cholera.</a:t>
            </a:r>
          </a:p>
          <a:p>
            <a:endParaRPr lang="en-US" dirty="0"/>
          </a:p>
          <a:p>
            <a:endParaRPr lang="en-US" dirty="0"/>
          </a:p>
        </p:txBody>
      </p:sp>
    </p:spTree>
    <p:extLst>
      <p:ext uri="{BB962C8B-B14F-4D97-AF65-F5344CB8AC3E}">
        <p14:creationId xmlns:p14="http://schemas.microsoft.com/office/powerpoint/2010/main" xmlns="" val="38349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23826"/>
            <a:ext cx="9619774" cy="838200"/>
          </a:xfrm>
        </p:spPr>
        <p:txBody>
          <a:bodyPr>
            <a:normAutofit fontScale="90000"/>
          </a:bodyPr>
          <a:lstStyle/>
          <a:p>
            <a:r>
              <a:rPr lang="en-US" dirty="0" err="1" smtClean="0"/>
              <a:t>cont</a:t>
            </a:r>
            <a:endParaRPr lang="en-US" dirty="0"/>
          </a:p>
        </p:txBody>
      </p:sp>
      <p:sp>
        <p:nvSpPr>
          <p:cNvPr id="3" name="Content Placeholder 2"/>
          <p:cNvSpPr>
            <a:spLocks noGrp="1"/>
          </p:cNvSpPr>
          <p:nvPr>
            <p:ph idx="1"/>
          </p:nvPr>
        </p:nvSpPr>
        <p:spPr>
          <a:xfrm>
            <a:off x="848518" y="962026"/>
            <a:ext cx="9305687" cy="5793771"/>
          </a:xfrm>
        </p:spPr>
        <p:txBody>
          <a:bodyPr>
            <a:normAutofit lnSpcReduction="10000"/>
          </a:bodyPr>
          <a:lstStyle/>
          <a:p>
            <a:r>
              <a:rPr lang="en-US" b="1" dirty="0" smtClean="0"/>
              <a:t>7. Insects</a:t>
            </a:r>
            <a:endParaRPr lang="en-US" dirty="0"/>
          </a:p>
          <a:p>
            <a:r>
              <a:rPr lang="en-US" dirty="0"/>
              <a:t>Insects are responsible for spreading many diseases. </a:t>
            </a:r>
            <a:endParaRPr lang="en-US" dirty="0" smtClean="0"/>
          </a:p>
          <a:p>
            <a:r>
              <a:rPr lang="en-US" dirty="0" smtClean="0"/>
              <a:t>Malaria </a:t>
            </a:r>
            <a:r>
              <a:rPr lang="en-US" dirty="0"/>
              <a:t>is spread from person to person by certain species of female mosquito carrying the protozoan </a:t>
            </a:r>
            <a:r>
              <a:rPr lang="en-US" i="1" dirty="0"/>
              <a:t>Plasmodium </a:t>
            </a:r>
            <a:r>
              <a:rPr lang="en-US" i="1" dirty="0" smtClean="0"/>
              <a:t>falciparum</a:t>
            </a:r>
            <a:r>
              <a:rPr lang="en-US" dirty="0" smtClean="0"/>
              <a:t>.</a:t>
            </a:r>
          </a:p>
          <a:p>
            <a:r>
              <a:rPr lang="en-US" dirty="0" smtClean="0"/>
              <a:t>Bubonic </a:t>
            </a:r>
            <a:r>
              <a:rPr lang="en-US" dirty="0"/>
              <a:t>plague (Black Death) is a bacterial disease of rodents caused by </a:t>
            </a:r>
            <a:r>
              <a:rPr lang="en-US" i="1" dirty="0"/>
              <a:t>Yersinia </a:t>
            </a:r>
            <a:r>
              <a:rPr lang="en-US" i="1" dirty="0" err="1"/>
              <a:t>pestis</a:t>
            </a:r>
            <a:r>
              <a:rPr lang="en-US" dirty="0" smtClean="0"/>
              <a:t>.</a:t>
            </a:r>
          </a:p>
          <a:p>
            <a:r>
              <a:rPr lang="en-US" dirty="0" smtClean="0"/>
              <a:t> </a:t>
            </a:r>
            <a:r>
              <a:rPr lang="en-US" dirty="0"/>
              <a:t>It can be spread to humans and other animals by infected rat fleas.</a:t>
            </a:r>
          </a:p>
        </p:txBody>
      </p:sp>
    </p:spTree>
    <p:extLst>
      <p:ext uri="{BB962C8B-B14F-4D97-AF65-F5344CB8AC3E}">
        <p14:creationId xmlns:p14="http://schemas.microsoft.com/office/powerpoint/2010/main" xmlns="" val="3748899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23826"/>
            <a:ext cx="9619774" cy="914400"/>
          </a:xfrm>
        </p:spPr>
        <p:txBody>
          <a:bodyPr/>
          <a:lstStyle/>
          <a:p>
            <a:r>
              <a:rPr lang="en-US" dirty="0" err="1" smtClean="0"/>
              <a:t>cont</a:t>
            </a:r>
            <a:endParaRPr lang="en-US" dirty="0"/>
          </a:p>
        </p:txBody>
      </p:sp>
      <p:sp>
        <p:nvSpPr>
          <p:cNvPr id="3" name="Content Placeholder 2"/>
          <p:cNvSpPr>
            <a:spLocks noGrp="1"/>
          </p:cNvSpPr>
          <p:nvPr>
            <p:ph idx="1"/>
          </p:nvPr>
        </p:nvSpPr>
        <p:spPr>
          <a:xfrm>
            <a:off x="772318" y="1038226"/>
            <a:ext cx="9381887" cy="5717571"/>
          </a:xfrm>
        </p:spPr>
        <p:txBody>
          <a:bodyPr/>
          <a:lstStyle/>
          <a:p>
            <a:r>
              <a:rPr lang="en-US" b="1" dirty="0"/>
              <a:t>8</a:t>
            </a:r>
            <a:r>
              <a:rPr lang="en-US" b="1" dirty="0" smtClean="0"/>
              <a:t>. Fomites</a:t>
            </a:r>
            <a:endParaRPr lang="en-US" dirty="0"/>
          </a:p>
          <a:p>
            <a:r>
              <a:rPr lang="en-US" dirty="0"/>
              <a:t>This is a non-living object such as bedding, towels, toys and barbed wire that can carry disease-causing organisms. </a:t>
            </a:r>
            <a:endParaRPr lang="en-US" dirty="0" smtClean="0"/>
          </a:p>
          <a:p>
            <a:pPr marL="0" indent="0">
              <a:buNone/>
            </a:pPr>
            <a:r>
              <a:rPr lang="en-US" dirty="0" err="1" smtClean="0"/>
              <a:t>Eg</a:t>
            </a:r>
            <a:r>
              <a:rPr lang="en-US" dirty="0" smtClean="0"/>
              <a:t> The </a:t>
            </a:r>
            <a:r>
              <a:rPr lang="en-US" dirty="0"/>
              <a:t>fungus </a:t>
            </a:r>
            <a:r>
              <a:rPr lang="en-US" i="1" dirty="0" err="1"/>
              <a:t>Trichophyton</a:t>
            </a:r>
            <a:r>
              <a:rPr lang="en-US" dirty="0"/>
              <a:t> that causes athlete’s foot can be spread indirectly through towels and changing room floors</a:t>
            </a:r>
          </a:p>
        </p:txBody>
      </p:sp>
    </p:spTree>
    <p:extLst>
      <p:ext uri="{BB962C8B-B14F-4D97-AF65-F5344CB8AC3E}">
        <p14:creationId xmlns:p14="http://schemas.microsoft.com/office/powerpoint/2010/main" xmlns="" val="686584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omic Sans MS" pitchFamily="66" charset="0"/>
              </a:rPr>
              <a:t>Bacteria</a:t>
            </a:r>
            <a:endParaRPr lang="en-US" u="sng" dirty="0"/>
          </a:p>
        </p:txBody>
      </p:sp>
      <p:sp>
        <p:nvSpPr>
          <p:cNvPr id="3" name="Content Placeholder 2"/>
          <p:cNvSpPr>
            <a:spLocks noGrp="1"/>
          </p:cNvSpPr>
          <p:nvPr>
            <p:ph idx="1"/>
          </p:nvPr>
        </p:nvSpPr>
        <p:spPr>
          <a:xfrm>
            <a:off x="1153318" y="1764666"/>
            <a:ext cx="9000887" cy="4991131"/>
          </a:xfrm>
        </p:spPr>
        <p:txBody>
          <a:bodyPr>
            <a:normAutofit fontScale="92500" lnSpcReduction="10000"/>
          </a:bodyPr>
          <a:lstStyle/>
          <a:p>
            <a:pPr>
              <a:buFont typeface="Wingdings" panose="05000000000000000000" pitchFamily="2" charset="2"/>
              <a:buChar char="ü"/>
            </a:pPr>
            <a:r>
              <a:rPr lang="en-US" dirty="0" smtClean="0">
                <a:latin typeface="Comic Sans MS" panose="030F0702030302020204" pitchFamily="66" charset="0"/>
              </a:rPr>
              <a:t>Are unicellular/</a:t>
            </a:r>
            <a:r>
              <a:rPr lang="en-US" altLang="en-US" dirty="0" smtClean="0">
                <a:solidFill>
                  <a:srgbClr val="05050B"/>
                </a:solidFill>
                <a:latin typeface="Comic Sans MS" panose="030F0702030302020204" pitchFamily="66" charset="0"/>
              </a:rPr>
              <a:t>single </a:t>
            </a:r>
            <a:r>
              <a:rPr lang="en-US" altLang="en-US" dirty="0">
                <a:solidFill>
                  <a:srgbClr val="05050B"/>
                </a:solidFill>
                <a:latin typeface="Comic Sans MS" panose="030F0702030302020204" pitchFamily="66" charset="0"/>
              </a:rPr>
              <a:t>celled organisms</a:t>
            </a:r>
            <a:endParaRPr lang="en-US" dirty="0" smtClean="0">
              <a:latin typeface="Comic Sans MS" pitchFamily="66" charset="0"/>
            </a:endParaRPr>
          </a:p>
          <a:p>
            <a:pPr>
              <a:buFont typeface="Wingdings" panose="05000000000000000000" pitchFamily="2" charset="2"/>
              <a:buChar char="ü"/>
            </a:pPr>
            <a:r>
              <a:rPr lang="en-US" dirty="0" smtClean="0">
                <a:latin typeface="Comic Sans MS" pitchFamily="66" charset="0"/>
              </a:rPr>
              <a:t>They </a:t>
            </a:r>
            <a:r>
              <a:rPr lang="en-US" dirty="0">
                <a:latin typeface="Comic Sans MS" pitchFamily="66" charset="0"/>
              </a:rPr>
              <a:t>lack membrane bound nucleus and organelles. </a:t>
            </a:r>
          </a:p>
          <a:p>
            <a:pPr>
              <a:buFont typeface="Wingdings" panose="05000000000000000000" pitchFamily="2" charset="2"/>
              <a:buChar char="ü"/>
            </a:pPr>
            <a:r>
              <a:rPr lang="en-US" dirty="0">
                <a:latin typeface="Comic Sans MS" pitchFamily="66" charset="0"/>
              </a:rPr>
              <a:t>Double stranded DNA lies loose in the cytoplasm with </a:t>
            </a:r>
            <a:r>
              <a:rPr lang="en-US" dirty="0" err="1">
                <a:latin typeface="Comic Sans MS" pitchFamily="66" charset="0"/>
              </a:rPr>
              <a:t>arigid</a:t>
            </a:r>
            <a:r>
              <a:rPr lang="en-US" dirty="0">
                <a:latin typeface="Comic Sans MS" pitchFamily="66" charset="0"/>
              </a:rPr>
              <a:t> peptidoglycan cell </a:t>
            </a:r>
            <a:r>
              <a:rPr lang="en-US" dirty="0" smtClean="0">
                <a:latin typeface="Comic Sans MS" pitchFamily="66" charset="0"/>
              </a:rPr>
              <a:t>wall</a:t>
            </a:r>
          </a:p>
          <a:p>
            <a:pPr>
              <a:buFont typeface="Wingdings" panose="05000000000000000000" pitchFamily="2" charset="2"/>
              <a:buChar char="ü"/>
            </a:pPr>
            <a:r>
              <a:rPr lang="en-US" dirty="0" smtClean="0">
                <a:latin typeface="Comic Sans MS" pitchFamily="66" charset="0"/>
              </a:rPr>
              <a:t>Divide </a:t>
            </a:r>
            <a:r>
              <a:rPr lang="en-US" dirty="0">
                <a:latin typeface="Comic Sans MS" pitchFamily="66" charset="0"/>
              </a:rPr>
              <a:t>by binary </a:t>
            </a:r>
            <a:r>
              <a:rPr lang="en-US" dirty="0" smtClean="0">
                <a:latin typeface="Comic Sans MS" pitchFamily="66" charset="0"/>
              </a:rPr>
              <a:t>fission</a:t>
            </a:r>
          </a:p>
          <a:p>
            <a:pPr>
              <a:buFont typeface="Wingdings" panose="05000000000000000000" pitchFamily="2" charset="2"/>
              <a:buChar char="ü"/>
            </a:pPr>
            <a:r>
              <a:rPr lang="en-US" altLang="en-US" dirty="0">
                <a:solidFill>
                  <a:srgbClr val="05050B"/>
                </a:solidFill>
                <a:latin typeface="Comic Sans MS" panose="030F0702030302020204" pitchFamily="66" charset="0"/>
              </a:rPr>
              <a:t>Some are harmful while others are beneficial to </a:t>
            </a:r>
            <a:r>
              <a:rPr lang="en-US" altLang="en-US" dirty="0" smtClean="0">
                <a:solidFill>
                  <a:srgbClr val="05050B"/>
                </a:solidFill>
                <a:latin typeface="Comic Sans MS" panose="030F0702030302020204" pitchFamily="66" charset="0"/>
              </a:rPr>
              <a:t>man</a:t>
            </a:r>
            <a:endParaRPr lang="en-US" altLang="en-US" dirty="0">
              <a:solidFill>
                <a:srgbClr val="05050B"/>
              </a:solidFill>
              <a:latin typeface="Comic Sans MS" panose="030F0702030302020204" pitchFamily="66" charset="0"/>
            </a:endParaRPr>
          </a:p>
        </p:txBody>
      </p:sp>
    </p:spTree>
    <p:extLst>
      <p:ext uri="{BB962C8B-B14F-4D97-AF65-F5344CB8AC3E}">
        <p14:creationId xmlns:p14="http://schemas.microsoft.com/office/powerpoint/2010/main" xmlns="" val="3695304830"/>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mic Sans MS" pitchFamily="66" charset="0"/>
              </a:rPr>
              <a:t>viruses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9519" y="1579735"/>
            <a:ext cx="8924687" cy="4991131"/>
          </a:xfrm>
        </p:spPr>
        <p:txBody>
          <a:bodyPr>
            <a:normAutofit/>
          </a:bodyPr>
          <a:lstStyle/>
          <a:p>
            <a:pPr lvl="1">
              <a:buFont typeface="Wingdings" panose="05000000000000000000" pitchFamily="2" charset="2"/>
              <a:buChar char="§"/>
            </a:pPr>
            <a:endParaRPr lang="en-US" sz="3100" dirty="0">
              <a:latin typeface="Times New Roman" panose="02020603050405020304" pitchFamily="18" charset="0"/>
              <a:cs typeface="Times New Roman" panose="02020603050405020304" pitchFamily="18" charset="0"/>
            </a:endParaRPr>
          </a:p>
          <a:p>
            <a:pPr marL="0" indent="0">
              <a:buNone/>
            </a:pPr>
            <a:r>
              <a:rPr lang="en-US" sz="1200" dirty="0">
                <a:latin typeface="Arial" pitchFamily="34" charset="0"/>
                <a:cs typeface="Arial" pitchFamily="34" charset="0"/>
              </a:rPr>
              <a:t> </a:t>
            </a:r>
          </a:p>
          <a:p>
            <a:r>
              <a:rPr lang="en-US" dirty="0">
                <a:latin typeface="Comic Sans MS" pitchFamily="66" charset="0"/>
              </a:rPr>
              <a:t>Smaller than bacteria</a:t>
            </a:r>
          </a:p>
          <a:p>
            <a:r>
              <a:rPr lang="en-US" dirty="0">
                <a:latin typeface="Comic Sans MS" pitchFamily="66" charset="0"/>
              </a:rPr>
              <a:t>Contain either DNA or RNA as </a:t>
            </a:r>
            <a:r>
              <a:rPr lang="en-US" dirty="0" err="1">
                <a:latin typeface="Comic Sans MS" pitchFamily="66" charset="0"/>
              </a:rPr>
              <a:t>agenome</a:t>
            </a:r>
            <a:endParaRPr lang="en-US" dirty="0">
              <a:latin typeface="Comic Sans MS" pitchFamily="66" charset="0"/>
            </a:endParaRPr>
          </a:p>
          <a:p>
            <a:pPr marL="0" indent="0">
              <a:buNone/>
            </a:pPr>
            <a:endParaRPr lang="en-US" dirty="0"/>
          </a:p>
        </p:txBody>
      </p:sp>
    </p:spTree>
    <p:extLst>
      <p:ext uri="{BB962C8B-B14F-4D97-AF65-F5344CB8AC3E}">
        <p14:creationId xmlns:p14="http://schemas.microsoft.com/office/powerpoint/2010/main" xmlns="" val="97288975"/>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864" y="428625"/>
            <a:ext cx="9619774" cy="1260475"/>
          </a:xfrm>
        </p:spPr>
        <p:txBody>
          <a:bodyPr>
            <a:normAutofit/>
          </a:bodyPr>
          <a:lstStyle/>
          <a:p>
            <a:r>
              <a:rPr lang="en-US" b="1" dirty="0">
                <a:latin typeface="Comic Sans MS" pitchFamily="66" charset="0"/>
              </a:rPr>
              <a:t>Fungi</a:t>
            </a:r>
            <a:r>
              <a:rPr lang="en-US" dirty="0">
                <a:latin typeface="Comic Sans MS" pitchFamily="66"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0918" y="1764666"/>
            <a:ext cx="9153287" cy="4991131"/>
          </a:xfrm>
        </p:spPr>
        <p:txBody>
          <a:bodyPr/>
          <a:lstStyle/>
          <a:p>
            <a:pPr>
              <a:buFont typeface="Wingdings" panose="05000000000000000000" pitchFamily="2" charset="2"/>
              <a:buChar char="ü"/>
            </a:pPr>
            <a:r>
              <a:rPr lang="en-US" dirty="0">
                <a:latin typeface="Comic Sans MS" pitchFamily="66" charset="0"/>
              </a:rPr>
              <a:t>Are eukaryotic with rigid cell wall</a:t>
            </a:r>
          </a:p>
          <a:p>
            <a:pPr>
              <a:buFont typeface="Wingdings" panose="05000000000000000000" pitchFamily="2" charset="2"/>
              <a:buChar char="ü"/>
            </a:pPr>
            <a:r>
              <a:rPr lang="en-US" dirty="0">
                <a:latin typeface="Comic Sans MS" pitchFamily="66" charset="0"/>
              </a:rPr>
              <a:t>May replicate asexually or sexually</a:t>
            </a:r>
          </a:p>
          <a:p>
            <a:pPr>
              <a:buFont typeface="Wingdings" panose="05000000000000000000" pitchFamily="2" charset="2"/>
              <a:buChar char="ü"/>
            </a:pPr>
            <a:r>
              <a:rPr lang="en-US" dirty="0">
                <a:latin typeface="Comic Sans MS" pitchFamily="66" charset="0"/>
              </a:rPr>
              <a:t>They form spore like </a:t>
            </a:r>
            <a:r>
              <a:rPr lang="en-US" dirty="0" smtClean="0">
                <a:latin typeface="Comic Sans MS" pitchFamily="66" charset="0"/>
              </a:rPr>
              <a:t>structure</a:t>
            </a:r>
          </a:p>
          <a:p>
            <a:pPr marL="0" indent="0">
              <a:buNone/>
            </a:pPr>
            <a:r>
              <a:rPr lang="en-US" b="1" dirty="0" smtClean="0">
                <a:effectLst>
                  <a:outerShdw blurRad="38100" dist="38100" dir="2700000" algn="tl">
                    <a:srgbClr val="000000">
                      <a:alpha val="43137"/>
                    </a:srgbClr>
                  </a:outerShdw>
                </a:effectLst>
                <a:latin typeface="Comic Sans MS" pitchFamily="66" charset="0"/>
              </a:rPr>
              <a:t>                  </a:t>
            </a:r>
          </a:p>
          <a:p>
            <a:pPr marL="0" indent="0">
              <a:buNone/>
            </a:pPr>
            <a:r>
              <a:rPr lang="en-US" b="1" dirty="0">
                <a:effectLst>
                  <a:outerShdw blurRad="38100" dist="38100" dir="2700000" algn="tl">
                    <a:srgbClr val="000000">
                      <a:alpha val="43137"/>
                    </a:srgbClr>
                  </a:outerShdw>
                </a:effectLst>
                <a:latin typeface="Comic Sans MS" pitchFamily="66" charset="0"/>
              </a:rPr>
              <a:t> </a:t>
            </a:r>
            <a:r>
              <a:rPr lang="en-US" b="1" dirty="0" smtClean="0">
                <a:effectLst>
                  <a:outerShdw blurRad="38100" dist="38100" dir="2700000" algn="tl">
                    <a:srgbClr val="000000">
                      <a:alpha val="43137"/>
                    </a:srgbClr>
                  </a:outerShdw>
                </a:effectLst>
                <a:latin typeface="Comic Sans MS" pitchFamily="66" charset="0"/>
              </a:rPr>
              <a:t>                 Parasites</a:t>
            </a:r>
          </a:p>
          <a:p>
            <a:pPr>
              <a:buFont typeface="Wingdings" panose="05000000000000000000" pitchFamily="2" charset="2"/>
              <a:buChar char="ü"/>
            </a:pPr>
            <a:r>
              <a:rPr lang="en-US" dirty="0">
                <a:effectLst>
                  <a:outerShdw blurRad="38100" dist="38100" dir="2700000" algn="tl">
                    <a:srgbClr val="000000">
                      <a:alpha val="43137"/>
                    </a:srgbClr>
                  </a:outerShdw>
                </a:effectLst>
                <a:latin typeface="Comic Sans MS" pitchFamily="66" charset="0"/>
              </a:rPr>
              <a:t>Comprise of worms, malaria parasite </a:t>
            </a:r>
            <a:r>
              <a:rPr lang="en-US" dirty="0" err="1" smtClean="0">
                <a:effectLst>
                  <a:outerShdw blurRad="38100" dist="38100" dir="2700000" algn="tl">
                    <a:srgbClr val="000000">
                      <a:alpha val="43137"/>
                    </a:srgbClr>
                  </a:outerShdw>
                </a:effectLst>
                <a:latin typeface="Comic Sans MS" pitchFamily="66" charset="0"/>
              </a:rPr>
              <a:t>etc</a:t>
            </a:r>
            <a:endParaRPr lang="en-US" dirty="0">
              <a:effectLst>
                <a:outerShdw blurRad="38100" dist="38100" dir="2700000" algn="tl">
                  <a:srgbClr val="000000">
                    <a:alpha val="43137"/>
                  </a:srgbClr>
                </a:outerShdw>
              </a:effectLst>
              <a:latin typeface="Comic Sans MS" pitchFamily="66" charset="0"/>
            </a:endParaRPr>
          </a:p>
        </p:txBody>
      </p:sp>
    </p:spTree>
    <p:extLst>
      <p:ext uri="{BB962C8B-B14F-4D97-AF65-F5344CB8AC3E}">
        <p14:creationId xmlns:p14="http://schemas.microsoft.com/office/powerpoint/2010/main" xmlns="" val="1967964749"/>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mic Sans MS" pitchFamily="66" charset="0"/>
              </a:rPr>
              <a:t>1. Bacteriology</a:t>
            </a:r>
            <a:endParaRPr lang="en-US" dirty="0"/>
          </a:p>
        </p:txBody>
      </p:sp>
      <p:sp>
        <p:nvSpPr>
          <p:cNvPr id="3" name="Content Placeholder 2"/>
          <p:cNvSpPr>
            <a:spLocks noGrp="1"/>
          </p:cNvSpPr>
          <p:nvPr>
            <p:ph idx="1"/>
          </p:nvPr>
        </p:nvSpPr>
        <p:spPr>
          <a:xfrm>
            <a:off x="1381918" y="1764666"/>
            <a:ext cx="8772287" cy="4991131"/>
          </a:xfrm>
        </p:spPr>
        <p:txBody>
          <a:bodyPr/>
          <a:lstStyle/>
          <a:p>
            <a:pPr>
              <a:buFont typeface="Wingdings" panose="05000000000000000000" pitchFamily="2" charset="2"/>
              <a:buChar char="ü"/>
            </a:pPr>
            <a:r>
              <a:rPr lang="en-US" dirty="0">
                <a:latin typeface="Comic Sans MS" pitchFamily="66" charset="0"/>
              </a:rPr>
              <a:t>This is the study of bacteria. </a:t>
            </a:r>
            <a:endParaRPr lang="en-US" dirty="0" smtClean="0">
              <a:latin typeface="Comic Sans MS" pitchFamily="66" charset="0"/>
            </a:endParaRPr>
          </a:p>
          <a:p>
            <a:pPr>
              <a:buFont typeface="Wingdings" panose="05000000000000000000" pitchFamily="2" charset="2"/>
              <a:buChar char="ü"/>
            </a:pPr>
            <a:r>
              <a:rPr lang="en-US" dirty="0" smtClean="0">
                <a:latin typeface="Comic Sans MS" pitchFamily="66" charset="0"/>
              </a:rPr>
              <a:t>Bacteria </a:t>
            </a:r>
            <a:r>
              <a:rPr lang="en-US" dirty="0">
                <a:latin typeface="Comic Sans MS" pitchFamily="66" charset="0"/>
              </a:rPr>
              <a:t>is a minute unicellular </a:t>
            </a:r>
            <a:r>
              <a:rPr lang="en-US" dirty="0" smtClean="0">
                <a:latin typeface="Comic Sans MS" pitchFamily="66" charset="0"/>
              </a:rPr>
              <a:t>organism.</a:t>
            </a:r>
          </a:p>
          <a:p>
            <a:pPr>
              <a:buFont typeface="Wingdings" panose="05000000000000000000" pitchFamily="2" charset="2"/>
              <a:buChar char="ü"/>
            </a:pPr>
            <a:r>
              <a:rPr lang="en-US" dirty="0" smtClean="0">
                <a:latin typeface="Comic Sans MS" pitchFamily="66" charset="0"/>
              </a:rPr>
              <a:t>Has </a:t>
            </a:r>
            <a:r>
              <a:rPr lang="en-US" dirty="0">
                <a:latin typeface="Comic Sans MS" pitchFamily="66" charset="0"/>
              </a:rPr>
              <a:t>rigid </a:t>
            </a:r>
            <a:r>
              <a:rPr lang="en-US" dirty="0" smtClean="0">
                <a:latin typeface="Comic Sans MS" pitchFamily="66" charset="0"/>
              </a:rPr>
              <a:t>peptidoglycan cell-wall </a:t>
            </a:r>
            <a:r>
              <a:rPr lang="en-US" dirty="0">
                <a:latin typeface="Comic Sans MS" pitchFamily="66" charset="0"/>
              </a:rPr>
              <a:t>and divides by binary fission</a:t>
            </a:r>
          </a:p>
          <a:p>
            <a:endParaRPr lang="en-US" dirty="0"/>
          </a:p>
        </p:txBody>
      </p:sp>
    </p:spTree>
    <p:extLst>
      <p:ext uri="{BB962C8B-B14F-4D97-AF65-F5344CB8AC3E}">
        <p14:creationId xmlns:p14="http://schemas.microsoft.com/office/powerpoint/2010/main" xmlns="" val="3427336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Cont’d </a:t>
            </a:r>
            <a:endParaRPr lang="en-US" b="1" dirty="0"/>
          </a:p>
        </p:txBody>
      </p:sp>
      <p:sp>
        <p:nvSpPr>
          <p:cNvPr id="3" name="Content Placeholder 2"/>
          <p:cNvSpPr>
            <a:spLocks noGrp="1"/>
          </p:cNvSpPr>
          <p:nvPr>
            <p:ph idx="1"/>
          </p:nvPr>
        </p:nvSpPr>
        <p:spPr>
          <a:xfrm>
            <a:off x="1534318" y="1764666"/>
            <a:ext cx="8619887" cy="4991131"/>
          </a:xfrm>
        </p:spPr>
        <p:txBody>
          <a:bodyPr>
            <a:normAutofit lnSpcReduction="10000"/>
          </a:bodyPr>
          <a:lstStyle/>
          <a:p>
            <a:r>
              <a:rPr lang="en-US" altLang="en-US" b="1" dirty="0">
                <a:solidFill>
                  <a:srgbClr val="05050B"/>
                </a:solidFill>
                <a:latin typeface="Comic Sans MS" panose="030F0702030302020204" pitchFamily="66" charset="0"/>
              </a:rPr>
              <a:t>Bacteria are characterized based on</a:t>
            </a:r>
          </a:p>
          <a:p>
            <a:pPr>
              <a:buFont typeface="Wingdings" panose="05000000000000000000" pitchFamily="2" charset="2"/>
              <a:buChar char="ü"/>
            </a:pPr>
            <a:r>
              <a:rPr lang="en-US" altLang="en-US" dirty="0">
                <a:solidFill>
                  <a:srgbClr val="05050B"/>
                </a:solidFill>
                <a:latin typeface="Comic Sans MS" panose="030F0702030302020204" pitchFamily="66" charset="0"/>
              </a:rPr>
              <a:t> structure cell arrangement</a:t>
            </a:r>
          </a:p>
          <a:p>
            <a:pPr>
              <a:buFont typeface="Wingdings" panose="05000000000000000000" pitchFamily="2" charset="2"/>
              <a:buChar char="ü"/>
            </a:pPr>
            <a:r>
              <a:rPr lang="en-US" altLang="en-US" dirty="0" smtClean="0">
                <a:solidFill>
                  <a:srgbClr val="05050B"/>
                </a:solidFill>
                <a:latin typeface="Comic Sans MS" panose="030F0702030302020204" pitchFamily="66" charset="0"/>
              </a:rPr>
              <a:t>size</a:t>
            </a:r>
          </a:p>
          <a:p>
            <a:pPr>
              <a:buFont typeface="Wingdings" panose="05000000000000000000" pitchFamily="2" charset="2"/>
              <a:buChar char="ü"/>
            </a:pPr>
            <a:r>
              <a:rPr lang="en-US" altLang="en-US" dirty="0">
                <a:solidFill>
                  <a:srgbClr val="05050B"/>
                </a:solidFill>
                <a:latin typeface="Comic Sans MS" panose="030F0702030302020204" pitchFamily="66" charset="0"/>
              </a:rPr>
              <a:t>the cell </a:t>
            </a:r>
            <a:r>
              <a:rPr lang="en-US" altLang="en-US" dirty="0" smtClean="0">
                <a:solidFill>
                  <a:srgbClr val="05050B"/>
                </a:solidFill>
                <a:latin typeface="Comic Sans MS" panose="030F0702030302020204" pitchFamily="66" charset="0"/>
              </a:rPr>
              <a:t>shape</a:t>
            </a:r>
            <a:endParaRPr lang="en-US" altLang="en-US" dirty="0">
              <a:solidFill>
                <a:srgbClr val="05050B"/>
              </a:solidFill>
              <a:latin typeface="Comic Sans MS" panose="030F0702030302020204" pitchFamily="66" charset="0"/>
            </a:endParaRPr>
          </a:p>
          <a:p>
            <a:pPr>
              <a:buFont typeface="Wingdings" panose="05000000000000000000" pitchFamily="2" charset="2"/>
              <a:buChar char="ü"/>
            </a:pPr>
            <a:r>
              <a:rPr lang="en-US" altLang="en-US" dirty="0" smtClean="0">
                <a:solidFill>
                  <a:srgbClr val="05050B"/>
                </a:solidFill>
                <a:latin typeface="Comic Sans MS" panose="030F0702030302020204" pitchFamily="66" charset="0"/>
              </a:rPr>
              <a:t>staining </a:t>
            </a:r>
            <a:r>
              <a:rPr lang="en-US" altLang="en-US" dirty="0">
                <a:solidFill>
                  <a:srgbClr val="05050B"/>
                </a:solidFill>
                <a:latin typeface="Comic Sans MS" panose="030F0702030302020204" pitchFamily="66" charset="0"/>
              </a:rPr>
              <a:t>reactions </a:t>
            </a:r>
          </a:p>
          <a:p>
            <a:pPr>
              <a:buFont typeface="Wingdings" panose="05000000000000000000" pitchFamily="2" charset="2"/>
              <a:buChar char="ü"/>
            </a:pPr>
            <a:r>
              <a:rPr lang="en-US" altLang="en-US" dirty="0">
                <a:solidFill>
                  <a:srgbClr val="05050B"/>
                </a:solidFill>
                <a:latin typeface="Comic Sans MS" panose="030F0702030302020204" pitchFamily="66" charset="0"/>
              </a:rPr>
              <a:t> motility </a:t>
            </a:r>
          </a:p>
          <a:p>
            <a:pPr>
              <a:buFont typeface="Wingdings" panose="05000000000000000000" pitchFamily="2" charset="2"/>
              <a:buChar char="ü"/>
            </a:pPr>
            <a:r>
              <a:rPr lang="en-US" altLang="en-US" dirty="0">
                <a:solidFill>
                  <a:srgbClr val="05050B"/>
                </a:solidFill>
                <a:latin typeface="Comic Sans MS" panose="030F0702030302020204" pitchFamily="66" charset="0"/>
              </a:rPr>
              <a:t> flagella arrangement. </a:t>
            </a:r>
          </a:p>
          <a:p>
            <a:endParaRPr lang="en-US" dirty="0"/>
          </a:p>
        </p:txBody>
      </p:sp>
    </p:spTree>
    <p:extLst>
      <p:ext uri="{BB962C8B-B14F-4D97-AF65-F5344CB8AC3E}">
        <p14:creationId xmlns:p14="http://schemas.microsoft.com/office/powerpoint/2010/main" xmlns="" val="711749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Bacteria structure</a:t>
            </a:r>
            <a:endParaRPr lang="en-US" u="sng" dirty="0"/>
          </a:p>
        </p:txBody>
      </p:sp>
      <p:pic>
        <p:nvPicPr>
          <p:cNvPr id="4" name="Content Placeholder 3"/>
          <p:cNvPicPr>
            <a:picLocks noGrp="1" noChangeAspect="1"/>
          </p:cNvPicPr>
          <p:nvPr>
            <p:ph idx="1"/>
          </p:nvPr>
        </p:nvPicPr>
        <p:blipFill>
          <a:blip r:embed="rId2"/>
          <a:stretch>
            <a:fillRect/>
          </a:stretch>
        </p:blipFill>
        <p:spPr>
          <a:xfrm>
            <a:off x="1518747" y="1343025"/>
            <a:ext cx="8473772" cy="5097767"/>
          </a:xfrm>
          <a:prstGeom prst="rect">
            <a:avLst/>
          </a:prstGeom>
        </p:spPr>
      </p:pic>
    </p:spTree>
    <p:extLst>
      <p:ext uri="{BB962C8B-B14F-4D97-AF65-F5344CB8AC3E}">
        <p14:creationId xmlns:p14="http://schemas.microsoft.com/office/powerpoint/2010/main" xmlns="" val="204879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effectLst>
                  <a:outerShdw blurRad="38100" dist="38100" dir="2700000" algn="tl">
                    <a:srgbClr val="000000">
                      <a:alpha val="43137"/>
                    </a:srgbClr>
                  </a:outerShdw>
                </a:effectLst>
                <a:latin typeface="Comic Sans MS" pitchFamily="66"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9518" y="1764666"/>
            <a:ext cx="8924687" cy="4991131"/>
          </a:xfrm>
        </p:spPr>
        <p:txBody>
          <a:bodyPr>
            <a:normAutofit fontScale="92500" lnSpcReduction="10000"/>
          </a:bodyPr>
          <a:lstStyle/>
          <a:p>
            <a:pPr>
              <a:buNone/>
            </a:pPr>
            <a:r>
              <a:rPr lang="en-US" dirty="0">
                <a:effectLst>
                  <a:outerShdw blurRad="38100" dist="38100" dir="2700000" algn="tl">
                    <a:srgbClr val="000000">
                      <a:alpha val="43137"/>
                    </a:srgbClr>
                  </a:outerShdw>
                </a:effectLst>
                <a:latin typeface="Comic Sans MS" pitchFamily="66" charset="0"/>
              </a:rPr>
              <a:t>Def:</a:t>
            </a:r>
          </a:p>
          <a:p>
            <a:pPr>
              <a:buNone/>
            </a:pPr>
            <a:r>
              <a:rPr lang="en-US" b="1" u="sng" dirty="0">
                <a:effectLst>
                  <a:outerShdw blurRad="38100" dist="38100" dir="2700000" algn="tl">
                    <a:srgbClr val="000000">
                      <a:alpha val="43137"/>
                    </a:srgbClr>
                  </a:outerShdw>
                </a:effectLst>
                <a:latin typeface="Comic Sans MS" pitchFamily="66" charset="0"/>
              </a:rPr>
              <a:t>Microbiology</a:t>
            </a:r>
            <a:r>
              <a:rPr lang="en-US" dirty="0">
                <a:effectLst>
                  <a:outerShdw blurRad="38100" dist="38100" dir="2700000" algn="tl">
                    <a:srgbClr val="000000">
                      <a:alpha val="43137"/>
                    </a:srgbClr>
                  </a:outerShdw>
                </a:effectLst>
                <a:latin typeface="Comic Sans MS" pitchFamily="66" charset="0"/>
              </a:rPr>
              <a:t> </a:t>
            </a:r>
            <a:endParaRPr lang="en-US" dirty="0" smtClean="0">
              <a:effectLst>
                <a:outerShdw blurRad="38100" dist="38100" dir="2700000" algn="tl">
                  <a:srgbClr val="000000">
                    <a:alpha val="43137"/>
                  </a:srgbClr>
                </a:outerShdw>
              </a:effectLst>
              <a:latin typeface="Comic Sans MS" pitchFamily="66" charset="0"/>
            </a:endParaRPr>
          </a:p>
          <a:p>
            <a:pPr>
              <a:buFont typeface="Wingdings" panose="05000000000000000000" pitchFamily="2" charset="2"/>
              <a:buChar char="ü"/>
            </a:pPr>
            <a:r>
              <a:rPr lang="en-US" dirty="0" smtClean="0">
                <a:effectLst>
                  <a:outerShdw blurRad="38100" dist="38100" dir="2700000" algn="tl">
                    <a:srgbClr val="000000">
                      <a:alpha val="43137"/>
                    </a:srgbClr>
                  </a:outerShdw>
                </a:effectLst>
                <a:latin typeface="Comic Sans MS" pitchFamily="66" charset="0"/>
              </a:rPr>
              <a:t>is </a:t>
            </a:r>
            <a:r>
              <a:rPr lang="en-US" dirty="0">
                <a:effectLst>
                  <a:outerShdw blurRad="38100" dist="38100" dir="2700000" algn="tl">
                    <a:srgbClr val="000000">
                      <a:alpha val="43137"/>
                    </a:srgbClr>
                  </a:outerShdw>
                </a:effectLst>
                <a:latin typeface="Comic Sans MS" pitchFamily="66" charset="0"/>
              </a:rPr>
              <a:t>the study of living organisms/microbes of microscopic size that cause </a:t>
            </a:r>
            <a:r>
              <a:rPr lang="en-US" dirty="0" smtClean="0">
                <a:effectLst>
                  <a:outerShdw blurRad="38100" dist="38100" dir="2700000" algn="tl">
                    <a:srgbClr val="000000">
                      <a:alpha val="43137"/>
                    </a:srgbClr>
                  </a:outerShdw>
                </a:effectLst>
                <a:latin typeface="Comic Sans MS" pitchFamily="66" charset="0"/>
              </a:rPr>
              <a:t>infection.</a:t>
            </a:r>
          </a:p>
          <a:p>
            <a:pPr>
              <a:buFont typeface="Wingdings" panose="05000000000000000000" pitchFamily="2" charset="2"/>
              <a:buChar char="ü"/>
            </a:pPr>
            <a:r>
              <a:rPr lang="en-US" altLang="en-US" dirty="0" smtClean="0">
                <a:solidFill>
                  <a:srgbClr val="05050B"/>
                </a:solidFill>
                <a:latin typeface="Comic Sans MS" panose="030F0702030302020204" pitchFamily="66" charset="0"/>
              </a:rPr>
              <a:t>It </a:t>
            </a:r>
            <a:r>
              <a:rPr lang="en-US" altLang="en-US" dirty="0">
                <a:solidFill>
                  <a:srgbClr val="05050B"/>
                </a:solidFill>
                <a:latin typeface="Comic Sans MS" panose="030F0702030302020204" pitchFamily="66" charset="0"/>
              </a:rPr>
              <a:t>is the study of the structure, body functions and physiological processes of  microorganism </a:t>
            </a:r>
            <a:endParaRPr lang="en-US" dirty="0" smtClean="0">
              <a:effectLst>
                <a:outerShdw blurRad="38100" dist="38100" dir="2700000" algn="tl">
                  <a:srgbClr val="000000">
                    <a:alpha val="43137"/>
                  </a:srgbClr>
                </a:outerShdw>
              </a:effectLst>
              <a:latin typeface="Comic Sans MS" pitchFamily="66" charset="0"/>
            </a:endParaRPr>
          </a:p>
          <a:p>
            <a:pPr>
              <a:buNone/>
            </a:pPr>
            <a:r>
              <a:rPr lang="en-US" dirty="0">
                <a:latin typeface="Comic Sans MS" pitchFamily="66" charset="0"/>
              </a:rPr>
              <a:t>The process of microbial inversion of the body is called </a:t>
            </a:r>
            <a:r>
              <a:rPr lang="en-US" b="1" dirty="0">
                <a:latin typeface="Comic Sans MS" pitchFamily="66" charset="0"/>
              </a:rPr>
              <a:t>infection.</a:t>
            </a:r>
          </a:p>
          <a:p>
            <a:pPr>
              <a:buNone/>
            </a:pPr>
            <a:endParaRPr lang="en-US" dirty="0">
              <a:effectLst>
                <a:outerShdw blurRad="38100" dist="38100" dir="2700000" algn="tl">
                  <a:srgbClr val="000000">
                    <a:alpha val="43137"/>
                  </a:srgbClr>
                </a:outerShdw>
              </a:effectLst>
              <a:latin typeface="Comic Sans MS" pitchFamily="66" charset="0"/>
            </a:endParaRPr>
          </a:p>
          <a:p>
            <a:pPr lvl="1"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79582401"/>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Picture 4" descr="C:\Users\HP\Downloads\LR000499.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1458118" y="1724025"/>
            <a:ext cx="8685593" cy="4648200"/>
          </a:xfrm>
          <a:noFill/>
        </p:spPr>
      </p:pic>
    </p:spTree>
    <p:extLst>
      <p:ext uri="{BB962C8B-B14F-4D97-AF65-F5344CB8AC3E}">
        <p14:creationId xmlns:p14="http://schemas.microsoft.com/office/powerpoint/2010/main" xmlns="" val="3438800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Cont’d</a:t>
            </a:r>
            <a:endParaRPr lang="en-US" u="sng" dirty="0"/>
          </a:p>
        </p:txBody>
      </p:sp>
      <p:pic>
        <p:nvPicPr>
          <p:cNvPr id="4" name="Picture 2" descr="C:\Users\HP\Downloads\100575748_1280x720.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1153318" y="1765300"/>
            <a:ext cx="8627533" cy="4852988"/>
          </a:xfrm>
          <a:noFill/>
        </p:spPr>
      </p:pic>
    </p:spTree>
    <p:extLst>
      <p:ext uri="{BB962C8B-B14F-4D97-AF65-F5344CB8AC3E}">
        <p14:creationId xmlns:p14="http://schemas.microsoft.com/office/powerpoint/2010/main" xmlns="" val="1565924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Cont’d</a:t>
            </a:r>
            <a:endParaRPr lang="en-US" b="1" u="sng" dirty="0"/>
          </a:p>
        </p:txBody>
      </p:sp>
      <p:pic>
        <p:nvPicPr>
          <p:cNvPr id="4" name="Picture 2" descr="C:\Users\HP\Downloads\capsule.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1425556" y="1765300"/>
            <a:ext cx="7728763" cy="4921838"/>
          </a:xfrm>
          <a:noFill/>
        </p:spPr>
      </p:pic>
    </p:spTree>
    <p:extLst>
      <p:ext uri="{BB962C8B-B14F-4D97-AF65-F5344CB8AC3E}">
        <p14:creationId xmlns:p14="http://schemas.microsoft.com/office/powerpoint/2010/main" xmlns="" val="3689278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Cont’d</a:t>
            </a:r>
            <a:endParaRPr lang="en-US" b="1" u="sng" dirty="0"/>
          </a:p>
        </p:txBody>
      </p:sp>
      <p:sp>
        <p:nvSpPr>
          <p:cNvPr id="3" name="Content Placeholder 2"/>
          <p:cNvSpPr>
            <a:spLocks noGrp="1"/>
          </p:cNvSpPr>
          <p:nvPr>
            <p:ph idx="1"/>
          </p:nvPr>
        </p:nvSpPr>
        <p:spPr>
          <a:xfrm>
            <a:off x="1381918" y="1764666"/>
            <a:ext cx="8772287" cy="4991131"/>
          </a:xfrm>
        </p:spPr>
        <p:txBody>
          <a:bodyPr>
            <a:normAutofit fontScale="85000" lnSpcReduction="20000"/>
          </a:bodyPr>
          <a:lstStyle/>
          <a:p>
            <a:pPr>
              <a:buFont typeface="Wingdings" panose="05000000000000000000" pitchFamily="2" charset="2"/>
              <a:buChar char="ü"/>
            </a:pPr>
            <a:r>
              <a:rPr lang="en-US" b="1" u="sng" dirty="0">
                <a:latin typeface="Comic Sans MS" pitchFamily="66" charset="0"/>
              </a:rPr>
              <a:t>Capsule</a:t>
            </a:r>
          </a:p>
          <a:p>
            <a:pPr>
              <a:buNone/>
            </a:pPr>
            <a:r>
              <a:rPr lang="en-US" dirty="0">
                <a:latin typeface="Comic Sans MS" pitchFamily="66" charset="0"/>
              </a:rPr>
              <a:t>Is amorphous material which forms the outermost layer of bacteria</a:t>
            </a:r>
          </a:p>
          <a:p>
            <a:pPr>
              <a:buNone/>
            </a:pPr>
            <a:r>
              <a:rPr lang="en-US" dirty="0">
                <a:latin typeface="Comic Sans MS" pitchFamily="66" charset="0"/>
              </a:rPr>
              <a:t>Composed of polysaccharide and proteins</a:t>
            </a:r>
          </a:p>
          <a:p>
            <a:pPr>
              <a:buNone/>
            </a:pPr>
            <a:r>
              <a:rPr lang="en-US" dirty="0">
                <a:solidFill>
                  <a:srgbClr val="FF0000"/>
                </a:solidFill>
                <a:latin typeface="Comic Sans MS" pitchFamily="66" charset="0"/>
              </a:rPr>
              <a:t>It inhibits phagocytosis and hence correlates with bacterial virulence</a:t>
            </a:r>
          </a:p>
          <a:p>
            <a:pPr>
              <a:buFont typeface="Wingdings" panose="05000000000000000000" pitchFamily="2" charset="2"/>
              <a:buChar char="ü"/>
            </a:pPr>
            <a:r>
              <a:rPr lang="en-US" b="1" u="sng" dirty="0">
                <a:latin typeface="Comic Sans MS" pitchFamily="66" charset="0"/>
              </a:rPr>
              <a:t>Cell wall</a:t>
            </a:r>
          </a:p>
          <a:p>
            <a:pPr>
              <a:buNone/>
            </a:pPr>
            <a:r>
              <a:rPr lang="en-US" dirty="0">
                <a:latin typeface="Comic Sans MS" pitchFamily="66" charset="0"/>
              </a:rPr>
              <a:t>Tough rigid structure strengthened by peptidoglycan </a:t>
            </a:r>
            <a:r>
              <a:rPr lang="en-US" dirty="0" smtClean="0">
                <a:latin typeface="Comic Sans MS" pitchFamily="66" charset="0"/>
              </a:rPr>
              <a:t>layers.</a:t>
            </a:r>
            <a:endParaRPr lang="en-US" dirty="0">
              <a:latin typeface="Comic Sans MS" pitchFamily="66" charset="0"/>
            </a:endParaRPr>
          </a:p>
          <a:p>
            <a:pPr>
              <a:buNone/>
            </a:pPr>
            <a:r>
              <a:rPr lang="en-US" dirty="0">
                <a:latin typeface="Comic Sans MS" pitchFamily="66" charset="0"/>
              </a:rPr>
              <a:t>Protects the bacteria against osmotic changes.</a:t>
            </a:r>
          </a:p>
          <a:p>
            <a:endParaRPr lang="en-US" dirty="0"/>
          </a:p>
        </p:txBody>
      </p:sp>
    </p:spTree>
    <p:extLst>
      <p:ext uri="{BB962C8B-B14F-4D97-AF65-F5344CB8AC3E}">
        <p14:creationId xmlns:p14="http://schemas.microsoft.com/office/powerpoint/2010/main" xmlns="" val="2357665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Cont’d</a:t>
            </a:r>
            <a:endParaRPr lang="en-US" b="1" u="sng" dirty="0"/>
          </a:p>
        </p:txBody>
      </p:sp>
      <p:sp>
        <p:nvSpPr>
          <p:cNvPr id="3" name="Content Placeholder 2"/>
          <p:cNvSpPr>
            <a:spLocks noGrp="1"/>
          </p:cNvSpPr>
          <p:nvPr>
            <p:ph idx="1"/>
          </p:nvPr>
        </p:nvSpPr>
        <p:spPr>
          <a:xfrm>
            <a:off x="1305718" y="1764666"/>
            <a:ext cx="8848487" cy="4991131"/>
          </a:xfrm>
        </p:spPr>
        <p:txBody>
          <a:bodyPr>
            <a:normAutofit fontScale="77500" lnSpcReduction="20000"/>
          </a:bodyPr>
          <a:lstStyle/>
          <a:p>
            <a:r>
              <a:rPr lang="en-US" dirty="0">
                <a:latin typeface="Comic Sans MS" pitchFamily="66" charset="0"/>
              </a:rPr>
              <a:t>Differences in composition of bacterial </a:t>
            </a:r>
            <a:r>
              <a:rPr lang="en-US" dirty="0" err="1">
                <a:latin typeface="Comic Sans MS" pitchFamily="66" charset="0"/>
              </a:rPr>
              <a:t>cellwall</a:t>
            </a:r>
            <a:r>
              <a:rPr lang="en-US" dirty="0">
                <a:latin typeface="Comic Sans MS" pitchFamily="66" charset="0"/>
              </a:rPr>
              <a:t> leads to differences in the staining of bacteria, thus Gram +</a:t>
            </a:r>
            <a:r>
              <a:rPr lang="en-US" dirty="0" err="1">
                <a:latin typeface="Comic Sans MS" pitchFamily="66" charset="0"/>
              </a:rPr>
              <a:t>Ve</a:t>
            </a:r>
            <a:r>
              <a:rPr lang="en-US" dirty="0">
                <a:latin typeface="Comic Sans MS" pitchFamily="66" charset="0"/>
              </a:rPr>
              <a:t> and Gram –</a:t>
            </a:r>
            <a:r>
              <a:rPr lang="en-US" dirty="0" err="1">
                <a:latin typeface="Comic Sans MS" pitchFamily="66" charset="0"/>
              </a:rPr>
              <a:t>Ve</a:t>
            </a:r>
            <a:r>
              <a:rPr lang="en-US" dirty="0">
                <a:latin typeface="Comic Sans MS" pitchFamily="66" charset="0"/>
              </a:rPr>
              <a:t> bacteria.</a:t>
            </a:r>
          </a:p>
          <a:p>
            <a:pPr lvl="1">
              <a:buFont typeface="Wingdings" pitchFamily="2" charset="2"/>
              <a:buChar char="Ø"/>
            </a:pPr>
            <a:r>
              <a:rPr lang="en-US" dirty="0">
                <a:latin typeface="Comic Sans MS" pitchFamily="66" charset="0"/>
              </a:rPr>
              <a:t>Gram +</a:t>
            </a:r>
            <a:r>
              <a:rPr lang="en-US" dirty="0" err="1">
                <a:latin typeface="Comic Sans MS" pitchFamily="66" charset="0"/>
              </a:rPr>
              <a:t>ve</a:t>
            </a:r>
            <a:r>
              <a:rPr lang="en-US" dirty="0">
                <a:latin typeface="Comic Sans MS" pitchFamily="66" charset="0"/>
              </a:rPr>
              <a:t> thick wall, large amount of peptidoglycan (</a:t>
            </a:r>
            <a:r>
              <a:rPr lang="en-US" dirty="0">
                <a:solidFill>
                  <a:srgbClr val="FF0000"/>
                </a:solidFill>
                <a:latin typeface="Comic Sans MS" pitchFamily="66" charset="0"/>
              </a:rPr>
              <a:t>purple)</a:t>
            </a:r>
          </a:p>
          <a:p>
            <a:pPr lvl="1">
              <a:buFont typeface="Wingdings" pitchFamily="2" charset="2"/>
              <a:buChar char="Ø"/>
            </a:pPr>
            <a:r>
              <a:rPr lang="en-US" dirty="0">
                <a:latin typeface="Comic Sans MS" pitchFamily="66" charset="0"/>
              </a:rPr>
              <a:t>Gram –</a:t>
            </a:r>
            <a:r>
              <a:rPr lang="en-US" dirty="0" err="1">
                <a:latin typeface="Comic Sans MS" pitchFamily="66" charset="0"/>
              </a:rPr>
              <a:t>ve</a:t>
            </a:r>
            <a:r>
              <a:rPr lang="en-US" dirty="0">
                <a:latin typeface="Comic Sans MS" pitchFamily="66" charset="0"/>
              </a:rPr>
              <a:t> thin wall, small amount of peptidoglycan </a:t>
            </a:r>
            <a:r>
              <a:rPr lang="en-US" dirty="0" smtClean="0">
                <a:latin typeface="Comic Sans MS" pitchFamily="66" charset="0"/>
              </a:rPr>
              <a:t>(</a:t>
            </a:r>
            <a:r>
              <a:rPr lang="en-US" dirty="0" smtClean="0">
                <a:solidFill>
                  <a:srgbClr val="FF0000"/>
                </a:solidFill>
                <a:latin typeface="Comic Sans MS" pitchFamily="66" charset="0"/>
              </a:rPr>
              <a:t>red/pink</a:t>
            </a:r>
            <a:r>
              <a:rPr lang="en-US" dirty="0" smtClean="0">
                <a:latin typeface="Comic Sans MS" pitchFamily="66" charset="0"/>
              </a:rPr>
              <a:t>)</a:t>
            </a:r>
            <a:endParaRPr lang="en-US" b="1" dirty="0">
              <a:latin typeface="Comic Sans MS" pitchFamily="66" charset="0"/>
            </a:endParaRPr>
          </a:p>
          <a:p>
            <a:pPr lvl="1">
              <a:buFont typeface="Wingdings" panose="05000000000000000000" pitchFamily="2" charset="2"/>
              <a:buChar char="ü"/>
            </a:pPr>
            <a:r>
              <a:rPr lang="en-US" b="1" u="sng" dirty="0" smtClean="0">
                <a:latin typeface="Comic Sans MS" pitchFamily="66" charset="0"/>
              </a:rPr>
              <a:t>Cytoplasmic </a:t>
            </a:r>
            <a:r>
              <a:rPr lang="en-US" b="1" u="sng" dirty="0">
                <a:latin typeface="Comic Sans MS" pitchFamily="66" charset="0"/>
              </a:rPr>
              <a:t>membrane</a:t>
            </a:r>
          </a:p>
          <a:p>
            <a:pPr lvl="1">
              <a:buNone/>
            </a:pPr>
            <a:r>
              <a:rPr lang="en-US" dirty="0">
                <a:latin typeface="Comic Sans MS" pitchFamily="66" charset="0"/>
              </a:rPr>
              <a:t>Is a selective barrier, semipermeable membrane controlling water, nutrients, ions, electrolytes movement in and out of bacteria.</a:t>
            </a:r>
          </a:p>
          <a:p>
            <a:pPr lvl="1">
              <a:buNone/>
            </a:pPr>
            <a:r>
              <a:rPr lang="en-US" dirty="0">
                <a:latin typeface="Comic Sans MS" pitchFamily="66" charset="0"/>
              </a:rPr>
              <a:t>Also site for enzymes involved in active transport of nutrients and other metabolic processes</a:t>
            </a:r>
          </a:p>
          <a:p>
            <a:endParaRPr lang="en-US" dirty="0"/>
          </a:p>
        </p:txBody>
      </p:sp>
    </p:spTree>
    <p:extLst>
      <p:ext uri="{BB962C8B-B14F-4D97-AF65-F5344CB8AC3E}">
        <p14:creationId xmlns:p14="http://schemas.microsoft.com/office/powerpoint/2010/main" xmlns="" val="3877543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Cont’d</a:t>
            </a:r>
            <a:endParaRPr lang="en-US" b="1" u="sng" dirty="0"/>
          </a:p>
        </p:txBody>
      </p:sp>
      <p:sp>
        <p:nvSpPr>
          <p:cNvPr id="3" name="Content Placeholder 2"/>
          <p:cNvSpPr>
            <a:spLocks noGrp="1"/>
          </p:cNvSpPr>
          <p:nvPr>
            <p:ph idx="1"/>
          </p:nvPr>
        </p:nvSpPr>
        <p:spPr>
          <a:xfrm>
            <a:off x="1458118" y="1764666"/>
            <a:ext cx="8696087" cy="4991131"/>
          </a:xfrm>
        </p:spPr>
        <p:txBody>
          <a:bodyPr>
            <a:normAutofit fontScale="92500" lnSpcReduction="20000"/>
          </a:bodyPr>
          <a:lstStyle/>
          <a:p>
            <a:pPr>
              <a:buFont typeface="Wingdings" panose="05000000000000000000" pitchFamily="2" charset="2"/>
              <a:buChar char="ü"/>
            </a:pPr>
            <a:r>
              <a:rPr lang="en-US" b="1" u="sng" dirty="0">
                <a:latin typeface="Comic Sans MS" pitchFamily="66" charset="0"/>
              </a:rPr>
              <a:t>Mesosome</a:t>
            </a:r>
          </a:p>
          <a:p>
            <a:pPr>
              <a:buNone/>
            </a:pPr>
            <a:r>
              <a:rPr lang="en-US" dirty="0">
                <a:latin typeface="Comic Sans MS" pitchFamily="66" charset="0"/>
              </a:rPr>
              <a:t>Are convoluted invaginations of cytoplasmic membrane</a:t>
            </a:r>
          </a:p>
          <a:p>
            <a:pPr>
              <a:buNone/>
            </a:pPr>
            <a:r>
              <a:rPr lang="en-US" dirty="0">
                <a:latin typeface="Comic Sans MS" pitchFamily="66" charset="0"/>
              </a:rPr>
              <a:t>Site for septum formation and involved in DNA segregation during cell division</a:t>
            </a:r>
          </a:p>
          <a:p>
            <a:pPr>
              <a:buFont typeface="Wingdings" panose="05000000000000000000" pitchFamily="2" charset="2"/>
              <a:buChar char="ü"/>
            </a:pPr>
            <a:r>
              <a:rPr lang="en-US" b="1" u="sng" dirty="0">
                <a:latin typeface="Comic Sans MS" pitchFamily="66" charset="0"/>
              </a:rPr>
              <a:t>Nuclear material/</a:t>
            </a:r>
            <a:r>
              <a:rPr lang="en-US" b="1" u="sng" dirty="0" err="1">
                <a:latin typeface="Comic Sans MS" pitchFamily="66" charset="0"/>
              </a:rPr>
              <a:t>nucleuos</a:t>
            </a:r>
            <a:r>
              <a:rPr lang="en-US" b="1" u="sng" dirty="0">
                <a:latin typeface="Comic Sans MS" pitchFamily="66" charset="0"/>
              </a:rPr>
              <a:t>- </a:t>
            </a:r>
            <a:r>
              <a:rPr lang="en-US" dirty="0">
                <a:latin typeface="Comic Sans MS" pitchFamily="66" charset="0"/>
              </a:rPr>
              <a:t>for replication of DNA and RNA</a:t>
            </a:r>
          </a:p>
          <a:p>
            <a:pPr>
              <a:buFont typeface="Wingdings" panose="05000000000000000000" pitchFamily="2" charset="2"/>
              <a:buChar char="ü"/>
            </a:pPr>
            <a:r>
              <a:rPr lang="en-US" b="1" u="sng" dirty="0">
                <a:latin typeface="Comic Sans MS" pitchFamily="66" charset="0"/>
              </a:rPr>
              <a:t>Ribosomes</a:t>
            </a:r>
            <a:r>
              <a:rPr lang="en-US" dirty="0">
                <a:latin typeface="Comic Sans MS" pitchFamily="66" charset="0"/>
              </a:rPr>
              <a:t>- site for protein synthesis </a:t>
            </a:r>
          </a:p>
          <a:p>
            <a:pPr>
              <a:buFont typeface="Wingdings" panose="05000000000000000000" pitchFamily="2" charset="2"/>
              <a:buChar char="ü"/>
            </a:pPr>
            <a:r>
              <a:rPr lang="en-US" b="1" u="sng" dirty="0">
                <a:latin typeface="Comic Sans MS" pitchFamily="66" charset="0"/>
              </a:rPr>
              <a:t>Flagella</a:t>
            </a:r>
            <a:r>
              <a:rPr lang="en-US" dirty="0">
                <a:latin typeface="Comic Sans MS" pitchFamily="66" charset="0"/>
              </a:rPr>
              <a:t>- long filaments structures for bacterial motility</a:t>
            </a:r>
          </a:p>
          <a:p>
            <a:endParaRPr lang="en-US" dirty="0"/>
          </a:p>
        </p:txBody>
      </p:sp>
    </p:spTree>
    <p:extLst>
      <p:ext uri="{BB962C8B-B14F-4D97-AF65-F5344CB8AC3E}">
        <p14:creationId xmlns:p14="http://schemas.microsoft.com/office/powerpoint/2010/main" xmlns="" val="4100808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Cont’d</a:t>
            </a:r>
            <a:endParaRPr lang="en-US" b="1" u="sng" dirty="0"/>
          </a:p>
        </p:txBody>
      </p:sp>
      <p:sp>
        <p:nvSpPr>
          <p:cNvPr id="3" name="Content Placeholder 2"/>
          <p:cNvSpPr>
            <a:spLocks noGrp="1"/>
          </p:cNvSpPr>
          <p:nvPr>
            <p:ph idx="1"/>
          </p:nvPr>
        </p:nvSpPr>
        <p:spPr>
          <a:xfrm>
            <a:off x="1077118" y="1764666"/>
            <a:ext cx="9077087" cy="4991131"/>
          </a:xfrm>
        </p:spPr>
        <p:txBody>
          <a:bodyPr>
            <a:normAutofit lnSpcReduction="10000"/>
          </a:bodyPr>
          <a:lstStyle/>
          <a:p>
            <a:pPr>
              <a:buNone/>
            </a:pPr>
            <a:r>
              <a:rPr lang="en-US" altLang="en-US" b="1" u="sng" dirty="0">
                <a:latin typeface="Comic Sans MS" panose="030F0702030302020204" pitchFamily="66" charset="0"/>
              </a:rPr>
              <a:t>Function of Flagella </a:t>
            </a:r>
          </a:p>
          <a:p>
            <a:r>
              <a:rPr lang="en-US" altLang="en-US" dirty="0">
                <a:latin typeface="Comic Sans MS" panose="030F0702030302020204" pitchFamily="66" charset="0"/>
              </a:rPr>
              <a:t>Bacterial propel themselves by rotating their helical flagella. </a:t>
            </a:r>
          </a:p>
          <a:p>
            <a:pPr>
              <a:buFont typeface="Wingdings" panose="05000000000000000000" pitchFamily="2" charset="2"/>
              <a:buChar char="v"/>
            </a:pPr>
            <a:r>
              <a:rPr lang="en-US" altLang="en-US" dirty="0">
                <a:latin typeface="Comic Sans MS" panose="030F0702030302020204" pitchFamily="66" charset="0"/>
              </a:rPr>
              <a:t>Based on their location on the cell, flagella may be polar or lateral. </a:t>
            </a:r>
          </a:p>
          <a:p>
            <a:pPr>
              <a:buNone/>
            </a:pPr>
            <a:r>
              <a:rPr lang="en-US" altLang="en-US" b="1" dirty="0">
                <a:latin typeface="Comic Sans MS" panose="030F0702030302020204" pitchFamily="66" charset="0"/>
              </a:rPr>
              <a:t>	(</a:t>
            </a:r>
            <a:r>
              <a:rPr lang="en-US" altLang="en-US" b="1" dirty="0" err="1">
                <a:latin typeface="Comic Sans MS" panose="030F0702030302020204" pitchFamily="66" charset="0"/>
              </a:rPr>
              <a:t>i</a:t>
            </a:r>
            <a:r>
              <a:rPr lang="en-US" altLang="en-US" dirty="0">
                <a:latin typeface="Comic Sans MS" panose="030F0702030302020204" pitchFamily="66" charset="0"/>
              </a:rPr>
              <a:t>) Polar: At one or both ends of bacterium. </a:t>
            </a:r>
          </a:p>
          <a:p>
            <a:pPr>
              <a:buNone/>
            </a:pPr>
            <a:r>
              <a:rPr lang="en-US" altLang="en-US" dirty="0">
                <a:latin typeface="Comic Sans MS" panose="030F0702030302020204" pitchFamily="66" charset="0"/>
              </a:rPr>
              <a:t>	(ii) Lateral: Along the sides of the bacterium.</a:t>
            </a:r>
          </a:p>
          <a:p>
            <a:endParaRPr lang="en-US" dirty="0"/>
          </a:p>
        </p:txBody>
      </p:sp>
    </p:spTree>
    <p:extLst>
      <p:ext uri="{BB962C8B-B14F-4D97-AF65-F5344CB8AC3E}">
        <p14:creationId xmlns:p14="http://schemas.microsoft.com/office/powerpoint/2010/main" xmlns="" val="2906124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t>Types of flagella </a:t>
            </a:r>
            <a:endParaRPr lang="en-US" b="1" u="sng" dirty="0"/>
          </a:p>
        </p:txBody>
      </p:sp>
      <p:sp>
        <p:nvSpPr>
          <p:cNvPr id="3" name="Content Placeholder 2"/>
          <p:cNvSpPr>
            <a:spLocks noGrp="1"/>
          </p:cNvSpPr>
          <p:nvPr>
            <p:ph idx="1"/>
          </p:nvPr>
        </p:nvSpPr>
        <p:spPr>
          <a:xfrm>
            <a:off x="1077118" y="1764666"/>
            <a:ext cx="9077087" cy="4991131"/>
          </a:xfrm>
        </p:spPr>
        <p:txBody>
          <a:bodyPr>
            <a:normAutofit fontScale="92500" lnSpcReduction="20000"/>
          </a:bodyPr>
          <a:lstStyle/>
          <a:p>
            <a:pPr>
              <a:buNone/>
            </a:pPr>
            <a:r>
              <a:rPr lang="en-US" altLang="en-US" b="1" dirty="0">
                <a:solidFill>
                  <a:srgbClr val="05050B"/>
                </a:solidFill>
                <a:latin typeface="Comic Sans MS" panose="030F0702030302020204" pitchFamily="66" charset="0"/>
              </a:rPr>
              <a:t>Monotrichous: </a:t>
            </a:r>
            <a:r>
              <a:rPr lang="en-US" altLang="en-US" dirty="0">
                <a:solidFill>
                  <a:srgbClr val="05050B"/>
                </a:solidFill>
                <a:latin typeface="Comic Sans MS" panose="030F0702030302020204" pitchFamily="66" charset="0"/>
              </a:rPr>
              <a:t>A single polar flagellum. </a:t>
            </a:r>
          </a:p>
          <a:p>
            <a:pPr>
              <a:buNone/>
            </a:pPr>
            <a:r>
              <a:rPr lang="en-US" altLang="en-US" dirty="0">
                <a:solidFill>
                  <a:srgbClr val="05050B"/>
                </a:solidFill>
                <a:latin typeface="Comic Sans MS" panose="030F0702030302020204" pitchFamily="66" charset="0"/>
              </a:rPr>
              <a:t>	Many that appears and function as </a:t>
            </a:r>
            <a:r>
              <a:rPr lang="en-US" altLang="en-US" dirty="0" err="1">
                <a:solidFill>
                  <a:srgbClr val="05050B"/>
                </a:solidFill>
                <a:latin typeface="Comic Sans MS" panose="030F0702030302020204" pitchFamily="66" charset="0"/>
              </a:rPr>
              <a:t>monopolar</a:t>
            </a:r>
            <a:r>
              <a:rPr lang="en-US" altLang="en-US" dirty="0">
                <a:solidFill>
                  <a:srgbClr val="05050B"/>
                </a:solidFill>
                <a:latin typeface="Comic Sans MS" panose="030F0702030302020204" pitchFamily="66" charset="0"/>
              </a:rPr>
              <a:t> or bipolar flagella consists of bundles of 2 to 50 single units (</a:t>
            </a:r>
            <a:r>
              <a:rPr lang="en-US" altLang="en-US" dirty="0" err="1">
                <a:solidFill>
                  <a:srgbClr val="05050B"/>
                </a:solidFill>
                <a:latin typeface="Comic Sans MS" panose="030F0702030302020204" pitchFamily="66" charset="0"/>
              </a:rPr>
              <a:t>polytrichous</a:t>
            </a:r>
            <a:r>
              <a:rPr lang="en-US" altLang="en-US" dirty="0">
                <a:solidFill>
                  <a:srgbClr val="05050B"/>
                </a:solidFill>
                <a:latin typeface="Comic Sans MS" panose="030F0702030302020204" pitchFamily="66" charset="0"/>
              </a:rPr>
              <a:t>). </a:t>
            </a:r>
          </a:p>
          <a:p>
            <a:pPr>
              <a:buNone/>
            </a:pPr>
            <a:r>
              <a:rPr lang="en-US" altLang="en-US" b="1" dirty="0">
                <a:solidFill>
                  <a:srgbClr val="05050B"/>
                </a:solidFill>
                <a:latin typeface="Comic Sans MS" panose="030F0702030302020204" pitchFamily="66" charset="0"/>
              </a:rPr>
              <a:t>* </a:t>
            </a:r>
            <a:r>
              <a:rPr lang="en-US" altLang="en-US" b="1" dirty="0" err="1">
                <a:solidFill>
                  <a:srgbClr val="05050B"/>
                </a:solidFill>
                <a:latin typeface="Comic Sans MS" panose="030F0702030302020204" pitchFamily="66" charset="0"/>
              </a:rPr>
              <a:t>Lophotrichous</a:t>
            </a:r>
            <a:r>
              <a:rPr lang="en-US" altLang="en-US" b="1" dirty="0">
                <a:solidFill>
                  <a:srgbClr val="05050B"/>
                </a:solidFill>
                <a:latin typeface="Comic Sans MS" panose="030F0702030302020204" pitchFamily="66" charset="0"/>
              </a:rPr>
              <a:t>: </a:t>
            </a:r>
            <a:r>
              <a:rPr lang="en-US" altLang="en-US" dirty="0">
                <a:solidFill>
                  <a:srgbClr val="05050B"/>
                </a:solidFill>
                <a:latin typeface="Comic Sans MS" panose="030F0702030302020204" pitchFamily="66" charset="0"/>
              </a:rPr>
              <a:t>A cluster of polar flagella. </a:t>
            </a:r>
          </a:p>
          <a:p>
            <a:pPr>
              <a:buNone/>
            </a:pPr>
            <a:r>
              <a:rPr lang="en-US" altLang="en-US" b="1" dirty="0">
                <a:solidFill>
                  <a:srgbClr val="05050B"/>
                </a:solidFill>
                <a:latin typeface="Comic Sans MS" panose="030F0702030302020204" pitchFamily="66" charset="0"/>
              </a:rPr>
              <a:t>* </a:t>
            </a:r>
            <a:r>
              <a:rPr lang="en-US" altLang="en-US" b="1" dirty="0" err="1">
                <a:solidFill>
                  <a:srgbClr val="05050B"/>
                </a:solidFill>
                <a:latin typeface="Comic Sans MS" panose="030F0702030302020204" pitchFamily="66" charset="0"/>
              </a:rPr>
              <a:t>Amphitrichous</a:t>
            </a:r>
            <a:r>
              <a:rPr lang="en-US" altLang="en-US" b="1" dirty="0">
                <a:solidFill>
                  <a:srgbClr val="05050B"/>
                </a:solidFill>
                <a:latin typeface="Comic Sans MS" panose="030F0702030302020204" pitchFamily="66" charset="0"/>
              </a:rPr>
              <a:t>: </a:t>
            </a:r>
            <a:r>
              <a:rPr lang="en-US" altLang="en-US" dirty="0">
                <a:solidFill>
                  <a:srgbClr val="05050B"/>
                </a:solidFill>
                <a:latin typeface="Comic Sans MS" panose="030F0702030302020204" pitchFamily="66" charset="0"/>
              </a:rPr>
              <a:t>Flagella, either single or clusters at both cell poles. </a:t>
            </a:r>
          </a:p>
          <a:p>
            <a:pPr>
              <a:buNone/>
            </a:pPr>
            <a:r>
              <a:rPr lang="en-US" altLang="en-US" b="1" dirty="0">
                <a:solidFill>
                  <a:srgbClr val="05050B"/>
                </a:solidFill>
                <a:latin typeface="Comic Sans MS" panose="030F0702030302020204" pitchFamily="66" charset="0"/>
              </a:rPr>
              <a:t>* </a:t>
            </a:r>
            <a:r>
              <a:rPr lang="en-US" altLang="en-US" b="1" dirty="0" err="1">
                <a:solidFill>
                  <a:srgbClr val="05050B"/>
                </a:solidFill>
                <a:latin typeface="Comic Sans MS" panose="030F0702030302020204" pitchFamily="66" charset="0"/>
              </a:rPr>
              <a:t>Peritrichous</a:t>
            </a:r>
            <a:r>
              <a:rPr lang="en-US" altLang="en-US" b="1" dirty="0">
                <a:solidFill>
                  <a:srgbClr val="05050B"/>
                </a:solidFill>
                <a:latin typeface="Comic Sans MS" panose="030F0702030302020204" pitchFamily="66" charset="0"/>
              </a:rPr>
              <a:t>: </a:t>
            </a:r>
            <a:r>
              <a:rPr lang="en-US" altLang="en-US" dirty="0">
                <a:solidFill>
                  <a:srgbClr val="05050B"/>
                </a:solidFill>
                <a:latin typeface="Comic Sans MS" panose="030F0702030302020204" pitchFamily="66" charset="0"/>
              </a:rPr>
              <a:t>Cell surrounded by lateral flagella. </a:t>
            </a:r>
          </a:p>
          <a:p>
            <a:endParaRPr lang="en-US" dirty="0"/>
          </a:p>
        </p:txBody>
      </p:sp>
    </p:spTree>
    <p:extLst>
      <p:ext uri="{BB962C8B-B14F-4D97-AF65-F5344CB8AC3E}">
        <p14:creationId xmlns:p14="http://schemas.microsoft.com/office/powerpoint/2010/main" xmlns="" val="2211788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1534319" y="1765300"/>
            <a:ext cx="8305800" cy="4991100"/>
          </a:xfrm>
          <a:noFill/>
        </p:spPr>
      </p:pic>
    </p:spTree>
    <p:extLst>
      <p:ext uri="{BB962C8B-B14F-4D97-AF65-F5344CB8AC3E}">
        <p14:creationId xmlns:p14="http://schemas.microsoft.com/office/powerpoint/2010/main" xmlns="" val="2694822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rgbClr val="05050B"/>
                </a:solidFill>
                <a:latin typeface="Comic Sans MS" panose="030F0702030302020204" pitchFamily="66" charset="0"/>
              </a:rPr>
              <a:t>Size</a:t>
            </a:r>
            <a:r>
              <a:rPr lang="en-US" altLang="en-US" b="1" dirty="0">
                <a:solidFill>
                  <a:srgbClr val="05050B"/>
                </a:solidFill>
              </a:rPr>
              <a:t> </a:t>
            </a:r>
            <a:br>
              <a:rPr lang="en-US" altLang="en-US" b="1" dirty="0">
                <a:solidFill>
                  <a:srgbClr val="05050B"/>
                </a:solidFill>
              </a:rPr>
            </a:br>
            <a:endParaRPr lang="en-US" dirty="0"/>
          </a:p>
        </p:txBody>
      </p:sp>
      <p:sp>
        <p:nvSpPr>
          <p:cNvPr id="3" name="Content Placeholder 2"/>
          <p:cNvSpPr>
            <a:spLocks noGrp="1"/>
          </p:cNvSpPr>
          <p:nvPr>
            <p:ph idx="1"/>
          </p:nvPr>
        </p:nvSpPr>
        <p:spPr>
          <a:xfrm>
            <a:off x="1153318" y="1764666"/>
            <a:ext cx="9000887" cy="4991131"/>
          </a:xfrm>
        </p:spPr>
        <p:txBody>
          <a:bodyPr>
            <a:normAutofit/>
          </a:bodyPr>
          <a:lstStyle/>
          <a:p>
            <a:pPr>
              <a:buFont typeface="Wingdings" panose="05000000000000000000" pitchFamily="2" charset="2"/>
              <a:buChar char="ü"/>
            </a:pPr>
            <a:r>
              <a:rPr lang="en-US" altLang="en-US" dirty="0" smtClean="0">
                <a:solidFill>
                  <a:srgbClr val="05050B"/>
                </a:solidFill>
                <a:latin typeface="Comic Sans MS" panose="030F0702030302020204" pitchFamily="66" charset="0"/>
              </a:rPr>
              <a:t>Bacteria </a:t>
            </a:r>
            <a:r>
              <a:rPr lang="en-US" altLang="en-US" dirty="0">
                <a:solidFill>
                  <a:srgbClr val="05050B"/>
                </a:solidFill>
                <a:latin typeface="Comic Sans MS" panose="030F0702030302020204" pitchFamily="66" charset="0"/>
              </a:rPr>
              <a:t>are very small, 0.5 to 1.0 NM in diameter. </a:t>
            </a:r>
            <a:endParaRPr lang="en-US" altLang="en-US" dirty="0" smtClean="0">
              <a:solidFill>
                <a:srgbClr val="05050B"/>
              </a:solidFill>
              <a:latin typeface="Comic Sans MS" panose="030F0702030302020204" pitchFamily="66" charset="0"/>
            </a:endParaRPr>
          </a:p>
          <a:p>
            <a:pPr>
              <a:buFont typeface="Wingdings" panose="05000000000000000000" pitchFamily="2" charset="2"/>
              <a:buChar char="ü"/>
            </a:pPr>
            <a:r>
              <a:rPr lang="en-US" altLang="en-US" dirty="0" smtClean="0">
                <a:solidFill>
                  <a:srgbClr val="05050B"/>
                </a:solidFill>
                <a:latin typeface="Comic Sans MS" panose="030F0702030302020204" pitchFamily="66" charset="0"/>
              </a:rPr>
              <a:t>Because </a:t>
            </a:r>
            <a:r>
              <a:rPr lang="en-US" altLang="en-US" dirty="0">
                <a:solidFill>
                  <a:srgbClr val="05050B"/>
                </a:solidFill>
                <a:latin typeface="Comic Sans MS" panose="030F0702030302020204" pitchFamily="66" charset="0"/>
              </a:rPr>
              <a:t>of their small </a:t>
            </a:r>
            <a:r>
              <a:rPr lang="en-US" altLang="en-US" dirty="0" smtClean="0">
                <a:solidFill>
                  <a:srgbClr val="05050B"/>
                </a:solidFill>
                <a:latin typeface="Comic Sans MS" panose="030F0702030302020204" pitchFamily="66" charset="0"/>
              </a:rPr>
              <a:t>size they </a:t>
            </a:r>
            <a:r>
              <a:rPr lang="en-US" altLang="en-US" dirty="0">
                <a:solidFill>
                  <a:srgbClr val="05050B"/>
                </a:solidFill>
                <a:latin typeface="Comic Sans MS" panose="030F0702030302020204" pitchFamily="66" charset="0"/>
              </a:rPr>
              <a:t>have high surface area/volume ratio which results in a high growth and metabolism rate. </a:t>
            </a:r>
            <a:endParaRPr lang="en-US" altLang="en-US" dirty="0" smtClean="0">
              <a:solidFill>
                <a:srgbClr val="05050B"/>
              </a:solidFill>
              <a:latin typeface="Comic Sans MS" panose="030F0702030302020204" pitchFamily="66" charset="0"/>
            </a:endParaRPr>
          </a:p>
          <a:p>
            <a:endParaRPr lang="en-US" dirty="0"/>
          </a:p>
        </p:txBody>
      </p:sp>
    </p:spTree>
    <p:extLst>
      <p:ext uri="{BB962C8B-B14F-4D97-AF65-F5344CB8AC3E}">
        <p14:creationId xmlns:p14="http://schemas.microsoft.com/office/powerpoint/2010/main" xmlns="" val="53241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918" y="302865"/>
            <a:ext cx="9153287" cy="1260475"/>
          </a:xfrm>
        </p:spPr>
        <p:txBody>
          <a:bodyPr/>
          <a:lstStyle/>
          <a:p>
            <a:r>
              <a:rPr lang="en-US" b="1" u="sng" dirty="0" smtClean="0">
                <a:latin typeface="Comic Sans MS" panose="030F0702030302020204" pitchFamily="66" charset="0"/>
              </a:rPr>
              <a:t>Terminologies </a:t>
            </a:r>
            <a:endParaRPr lang="en-US" b="1" u="sng" dirty="0">
              <a:latin typeface="Comic Sans MS" panose="030F0702030302020204" pitchFamily="66" charset="0"/>
            </a:endParaRPr>
          </a:p>
        </p:txBody>
      </p:sp>
      <p:sp>
        <p:nvSpPr>
          <p:cNvPr id="3" name="Content Placeholder 2"/>
          <p:cNvSpPr>
            <a:spLocks noGrp="1"/>
          </p:cNvSpPr>
          <p:nvPr>
            <p:ph idx="1"/>
          </p:nvPr>
        </p:nvSpPr>
        <p:spPr>
          <a:xfrm>
            <a:off x="1381918" y="1764666"/>
            <a:ext cx="8772287" cy="4991131"/>
          </a:xfrm>
        </p:spPr>
        <p:txBody>
          <a:bodyPr>
            <a:normAutofit lnSpcReduction="10000"/>
          </a:bodyPr>
          <a:lstStyle/>
          <a:p>
            <a:r>
              <a:rPr lang="en-US" dirty="0">
                <a:effectLst>
                  <a:outerShdw blurRad="38100" dist="38100" dir="2700000" algn="tl">
                    <a:srgbClr val="000000">
                      <a:alpha val="43137"/>
                    </a:srgbClr>
                  </a:outerShdw>
                </a:effectLst>
                <a:latin typeface="Comic Sans MS" pitchFamily="66" charset="0"/>
              </a:rPr>
              <a:t>Binary fission</a:t>
            </a:r>
          </a:p>
          <a:p>
            <a:r>
              <a:rPr lang="en-US" dirty="0">
                <a:effectLst>
                  <a:outerShdw blurRad="38100" dist="38100" dir="2700000" algn="tl">
                    <a:srgbClr val="000000">
                      <a:alpha val="43137"/>
                    </a:srgbClr>
                  </a:outerShdw>
                </a:effectLst>
                <a:latin typeface="Comic Sans MS" pitchFamily="66" charset="0"/>
              </a:rPr>
              <a:t>Capsule</a:t>
            </a:r>
          </a:p>
          <a:p>
            <a:r>
              <a:rPr lang="en-US" dirty="0">
                <a:effectLst>
                  <a:outerShdw blurRad="38100" dist="38100" dir="2700000" algn="tl">
                    <a:srgbClr val="000000">
                      <a:alpha val="43137"/>
                    </a:srgbClr>
                  </a:outerShdw>
                </a:effectLst>
                <a:latin typeface="Comic Sans MS" pitchFamily="66" charset="0"/>
              </a:rPr>
              <a:t>aerobe</a:t>
            </a:r>
          </a:p>
          <a:p>
            <a:r>
              <a:rPr lang="en-US" dirty="0">
                <a:effectLst>
                  <a:outerShdw blurRad="38100" dist="38100" dir="2700000" algn="tl">
                    <a:srgbClr val="000000">
                      <a:alpha val="43137"/>
                    </a:srgbClr>
                  </a:outerShdw>
                </a:effectLst>
                <a:latin typeface="Comic Sans MS" pitchFamily="66" charset="0"/>
              </a:rPr>
              <a:t>Facultative anaerobe</a:t>
            </a:r>
          </a:p>
          <a:p>
            <a:r>
              <a:rPr lang="en-US" dirty="0">
                <a:effectLst>
                  <a:outerShdw blurRad="38100" dist="38100" dir="2700000" algn="tl">
                    <a:srgbClr val="000000">
                      <a:alpha val="43137"/>
                    </a:srgbClr>
                  </a:outerShdw>
                </a:effectLst>
                <a:latin typeface="Comic Sans MS" pitchFamily="66" charset="0"/>
              </a:rPr>
              <a:t>Genus</a:t>
            </a:r>
          </a:p>
          <a:p>
            <a:r>
              <a:rPr lang="en-US" dirty="0">
                <a:effectLst>
                  <a:outerShdw blurRad="38100" dist="38100" dir="2700000" algn="tl">
                    <a:srgbClr val="000000">
                      <a:alpha val="43137"/>
                    </a:srgbClr>
                  </a:outerShdw>
                </a:effectLst>
                <a:latin typeface="Comic Sans MS" pitchFamily="66" charset="0"/>
              </a:rPr>
              <a:t>Saprophytic</a:t>
            </a:r>
          </a:p>
          <a:p>
            <a:r>
              <a:rPr lang="en-US" dirty="0">
                <a:effectLst>
                  <a:outerShdw blurRad="38100" dist="38100" dir="2700000" algn="tl">
                    <a:srgbClr val="000000">
                      <a:alpha val="43137"/>
                    </a:srgbClr>
                  </a:outerShdw>
                </a:effectLst>
                <a:latin typeface="Comic Sans MS" pitchFamily="66" charset="0"/>
              </a:rPr>
              <a:t>Spores</a:t>
            </a:r>
          </a:p>
          <a:p>
            <a:r>
              <a:rPr lang="en-US" dirty="0">
                <a:effectLst>
                  <a:outerShdw blurRad="38100" dist="38100" dir="2700000" algn="tl">
                    <a:srgbClr val="000000">
                      <a:alpha val="43137"/>
                    </a:srgbClr>
                  </a:outerShdw>
                </a:effectLst>
                <a:latin typeface="Comic Sans MS" pitchFamily="66" charset="0"/>
              </a:rPr>
              <a:t>Opportunistic</a:t>
            </a:r>
          </a:p>
          <a:p>
            <a:endParaRPr lang="en-US" dirty="0"/>
          </a:p>
        </p:txBody>
      </p:sp>
    </p:spTree>
    <p:extLst>
      <p:ext uri="{BB962C8B-B14F-4D97-AF65-F5344CB8AC3E}">
        <p14:creationId xmlns:p14="http://schemas.microsoft.com/office/powerpoint/2010/main" xmlns="" val="4154291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Comic Sans MS" pitchFamily="66" charset="0"/>
              </a:rPr>
              <a:t>Classification of bacteria</a:t>
            </a:r>
            <a:endParaRPr lang="en-US" u="sng" dirty="0"/>
          </a:p>
        </p:txBody>
      </p:sp>
      <p:sp>
        <p:nvSpPr>
          <p:cNvPr id="3" name="Content Placeholder 2"/>
          <p:cNvSpPr>
            <a:spLocks noGrp="1"/>
          </p:cNvSpPr>
          <p:nvPr>
            <p:ph idx="1"/>
          </p:nvPr>
        </p:nvSpPr>
        <p:spPr>
          <a:xfrm>
            <a:off x="1381918" y="1764666"/>
            <a:ext cx="8772287" cy="4991131"/>
          </a:xfrm>
        </p:spPr>
        <p:txBody>
          <a:bodyPr/>
          <a:lstStyle/>
          <a:p>
            <a:pPr>
              <a:buNone/>
            </a:pPr>
            <a:r>
              <a:rPr lang="en-US" dirty="0">
                <a:latin typeface="Comic Sans MS" pitchFamily="66" charset="0"/>
              </a:rPr>
              <a:t>Bacteria classification is based on;</a:t>
            </a:r>
          </a:p>
          <a:p>
            <a:pPr lvl="1">
              <a:buFont typeface="Courier New" pitchFamily="49" charset="0"/>
              <a:buChar char="o"/>
            </a:pPr>
            <a:r>
              <a:rPr lang="en-US" dirty="0" smtClean="0">
                <a:latin typeface="Comic Sans MS" pitchFamily="66" charset="0"/>
              </a:rPr>
              <a:t>Morphology</a:t>
            </a:r>
          </a:p>
          <a:p>
            <a:pPr lvl="1">
              <a:buFont typeface="Courier New" pitchFamily="49" charset="0"/>
              <a:buChar char="o"/>
            </a:pPr>
            <a:r>
              <a:rPr lang="en-US" dirty="0">
                <a:latin typeface="Comic Sans MS" pitchFamily="66" charset="0"/>
              </a:rPr>
              <a:t>Biochemical </a:t>
            </a:r>
            <a:r>
              <a:rPr lang="en-US" dirty="0" smtClean="0">
                <a:latin typeface="Comic Sans MS" pitchFamily="66" charset="0"/>
              </a:rPr>
              <a:t>characteristics</a:t>
            </a:r>
            <a:endParaRPr lang="en-US" dirty="0">
              <a:latin typeface="Comic Sans MS" pitchFamily="66" charset="0"/>
            </a:endParaRPr>
          </a:p>
          <a:p>
            <a:pPr lvl="1">
              <a:buFont typeface="Courier New" pitchFamily="49" charset="0"/>
              <a:buChar char="o"/>
            </a:pPr>
            <a:r>
              <a:rPr lang="en-US" dirty="0" smtClean="0">
                <a:latin typeface="Comic Sans MS" pitchFamily="66" charset="0"/>
              </a:rPr>
              <a:t>Lab identification</a:t>
            </a:r>
            <a:endParaRPr lang="en-US" dirty="0">
              <a:latin typeface="Comic Sans MS" pitchFamily="66" charset="0"/>
            </a:endParaRPr>
          </a:p>
          <a:p>
            <a:pPr lvl="1">
              <a:buFont typeface="Courier New" pitchFamily="49" charset="0"/>
              <a:buChar char="o"/>
            </a:pPr>
            <a:r>
              <a:rPr lang="en-US" dirty="0">
                <a:latin typeface="Comic Sans MS" pitchFamily="66" charset="0"/>
              </a:rPr>
              <a:t>Growth requirement/cultural characteristics</a:t>
            </a:r>
          </a:p>
          <a:p>
            <a:endParaRPr lang="en-US" dirty="0"/>
          </a:p>
        </p:txBody>
      </p:sp>
    </p:spTree>
    <p:extLst>
      <p:ext uri="{BB962C8B-B14F-4D97-AF65-F5344CB8AC3E}">
        <p14:creationId xmlns:p14="http://schemas.microsoft.com/office/powerpoint/2010/main" xmlns="" val="2309743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omic Sans MS" pitchFamily="66" charset="0"/>
              </a:rPr>
              <a:t>1. Morphological</a:t>
            </a:r>
            <a:endParaRPr lang="en-US" u="sng" dirty="0"/>
          </a:p>
        </p:txBody>
      </p:sp>
      <p:sp>
        <p:nvSpPr>
          <p:cNvPr id="3" name="Content Placeholder 2"/>
          <p:cNvSpPr>
            <a:spLocks noGrp="1"/>
          </p:cNvSpPr>
          <p:nvPr>
            <p:ph idx="1"/>
          </p:nvPr>
        </p:nvSpPr>
        <p:spPr>
          <a:xfrm>
            <a:off x="1305718" y="1764666"/>
            <a:ext cx="8848487" cy="4991131"/>
          </a:xfrm>
        </p:spPr>
        <p:txBody>
          <a:bodyPr/>
          <a:lstStyle/>
          <a:p>
            <a:pPr>
              <a:buFont typeface="Wingdings" panose="05000000000000000000" pitchFamily="2" charset="2"/>
              <a:buChar char="ü"/>
            </a:pPr>
            <a:r>
              <a:rPr lang="en-US" dirty="0">
                <a:latin typeface="Comic Sans MS" pitchFamily="66" charset="0"/>
              </a:rPr>
              <a:t>Spherical-cocci </a:t>
            </a:r>
            <a:r>
              <a:rPr lang="en-US" dirty="0" err="1">
                <a:latin typeface="Comic Sans MS" pitchFamily="66" charset="0"/>
              </a:rPr>
              <a:t>eg</a:t>
            </a:r>
            <a:r>
              <a:rPr lang="en-US" dirty="0">
                <a:latin typeface="Comic Sans MS" pitchFamily="66" charset="0"/>
              </a:rPr>
              <a:t> S. </a:t>
            </a:r>
            <a:r>
              <a:rPr lang="en-US" dirty="0" smtClean="0">
                <a:latin typeface="Comic Sans MS" pitchFamily="66" charset="0"/>
              </a:rPr>
              <a:t>pneumonia</a:t>
            </a:r>
          </a:p>
          <a:p>
            <a:pPr>
              <a:buFont typeface="Wingdings" panose="05000000000000000000" pitchFamily="2" charset="2"/>
              <a:buChar char="ü"/>
            </a:pPr>
            <a:r>
              <a:rPr lang="en-US" dirty="0" smtClean="0">
                <a:latin typeface="Comic Sans MS" pitchFamily="66" charset="0"/>
              </a:rPr>
              <a:t>Cylindrical-bacilli </a:t>
            </a:r>
            <a:r>
              <a:rPr lang="en-US" dirty="0">
                <a:latin typeface="Comic Sans MS" pitchFamily="66" charset="0"/>
              </a:rPr>
              <a:t>or </a:t>
            </a:r>
            <a:r>
              <a:rPr lang="en-US" dirty="0" smtClean="0">
                <a:latin typeface="Comic Sans MS" pitchFamily="66" charset="0"/>
              </a:rPr>
              <a:t>rods</a:t>
            </a:r>
          </a:p>
          <a:p>
            <a:pPr>
              <a:buFont typeface="Wingdings" panose="05000000000000000000" pitchFamily="2" charset="2"/>
              <a:buChar char="ü"/>
            </a:pPr>
            <a:r>
              <a:rPr lang="en-US" dirty="0" smtClean="0">
                <a:latin typeface="Comic Sans MS" pitchFamily="66" charset="0"/>
              </a:rPr>
              <a:t>Helical- </a:t>
            </a:r>
            <a:r>
              <a:rPr lang="en-US" dirty="0" err="1">
                <a:latin typeface="Comic Sans MS" pitchFamily="66" charset="0"/>
              </a:rPr>
              <a:t>spirochaetes</a:t>
            </a:r>
            <a:r>
              <a:rPr lang="en-US" dirty="0">
                <a:latin typeface="Comic Sans MS" pitchFamily="66" charset="0"/>
              </a:rPr>
              <a:t>, </a:t>
            </a:r>
            <a:r>
              <a:rPr lang="en-US" dirty="0" err="1">
                <a:latin typeface="Comic Sans MS" pitchFamily="66" charset="0"/>
              </a:rPr>
              <a:t>flexible,coiled</a:t>
            </a:r>
            <a:r>
              <a:rPr lang="en-US" dirty="0">
                <a:latin typeface="Comic Sans MS" pitchFamily="66" charset="0"/>
              </a:rPr>
              <a:t> and motile </a:t>
            </a:r>
            <a:r>
              <a:rPr lang="en-US" dirty="0" err="1">
                <a:latin typeface="Comic Sans MS" pitchFamily="66" charset="0"/>
              </a:rPr>
              <a:t>e.g</a:t>
            </a:r>
            <a:r>
              <a:rPr lang="en-US" dirty="0">
                <a:latin typeface="Comic Sans MS" pitchFamily="66" charset="0"/>
              </a:rPr>
              <a:t> </a:t>
            </a:r>
            <a:r>
              <a:rPr lang="en-US" dirty="0" err="1">
                <a:latin typeface="Comic Sans MS" pitchFamily="66" charset="0"/>
              </a:rPr>
              <a:t>Trepanoma</a:t>
            </a:r>
            <a:r>
              <a:rPr lang="en-US" dirty="0">
                <a:latin typeface="Comic Sans MS" pitchFamily="66" charset="0"/>
              </a:rPr>
              <a:t> </a:t>
            </a:r>
            <a:r>
              <a:rPr lang="en-US" dirty="0" smtClean="0">
                <a:latin typeface="Comic Sans MS" pitchFamily="66" charset="0"/>
              </a:rPr>
              <a:t>pallidum</a:t>
            </a:r>
          </a:p>
          <a:p>
            <a:pPr>
              <a:buFont typeface="Wingdings" panose="05000000000000000000" pitchFamily="2" charset="2"/>
              <a:buChar char="ü"/>
            </a:pPr>
            <a:r>
              <a:rPr lang="en-US" dirty="0" err="1" smtClean="0">
                <a:latin typeface="Comic Sans MS" pitchFamily="66" charset="0"/>
              </a:rPr>
              <a:t>Vibrios</a:t>
            </a:r>
            <a:r>
              <a:rPr lang="en-US" dirty="0" smtClean="0">
                <a:latin typeface="Comic Sans MS" pitchFamily="66" charset="0"/>
              </a:rPr>
              <a:t>-coma </a:t>
            </a:r>
            <a:r>
              <a:rPr lang="en-US" dirty="0">
                <a:latin typeface="Comic Sans MS" pitchFamily="66" charset="0"/>
              </a:rPr>
              <a:t>like</a:t>
            </a:r>
          </a:p>
          <a:p>
            <a:endParaRPr lang="en-US" dirty="0"/>
          </a:p>
        </p:txBody>
      </p:sp>
    </p:spTree>
    <p:extLst>
      <p:ext uri="{BB962C8B-B14F-4D97-AF65-F5344CB8AC3E}">
        <p14:creationId xmlns:p14="http://schemas.microsoft.com/office/powerpoint/2010/main" xmlns="" val="2718726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cont</a:t>
            </a:r>
            <a:endParaRPr lang="en-US" b="1" u="sng" dirty="0"/>
          </a:p>
        </p:txBody>
      </p:sp>
      <p:pic>
        <p:nvPicPr>
          <p:cNvPr id="4" name="Picture 2" descr="C:\Users\HP\Downloads\X2604-C-57.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2677319" y="1190626"/>
            <a:ext cx="6043196" cy="5486400"/>
          </a:xfrm>
          <a:noFill/>
        </p:spPr>
      </p:pic>
    </p:spTree>
    <p:extLst>
      <p:ext uri="{BB962C8B-B14F-4D97-AF65-F5344CB8AC3E}">
        <p14:creationId xmlns:p14="http://schemas.microsoft.com/office/powerpoint/2010/main" xmlns="" val="2222848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Cont’d</a:t>
            </a:r>
            <a:endParaRPr lang="en-US" b="1" u="sng" dirty="0"/>
          </a:p>
        </p:txBody>
      </p:sp>
      <p:pic>
        <p:nvPicPr>
          <p:cNvPr id="4" name="Picture 2" descr="C:\Users\HP\Downloads\Single+bacillus+Diplobacilli+Streptobacilli+Coccobacillus.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1458119" y="1765300"/>
            <a:ext cx="8305800" cy="4835525"/>
          </a:xfrm>
          <a:noFill/>
        </p:spPr>
      </p:pic>
    </p:spTree>
    <p:extLst>
      <p:ext uri="{BB962C8B-B14F-4D97-AF65-F5344CB8AC3E}">
        <p14:creationId xmlns:p14="http://schemas.microsoft.com/office/powerpoint/2010/main" xmlns="" val="2845920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Picture 2" descr="C:\Users\HP\Downloads\bac.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1839119" y="1876425"/>
            <a:ext cx="6629400" cy="4495799"/>
          </a:xfrm>
          <a:noFill/>
        </p:spPr>
      </p:pic>
    </p:spTree>
    <p:extLst>
      <p:ext uri="{BB962C8B-B14F-4D97-AF65-F5344CB8AC3E}">
        <p14:creationId xmlns:p14="http://schemas.microsoft.com/office/powerpoint/2010/main" xmlns="" val="1506929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vibrios</a:t>
            </a:r>
            <a:endParaRPr lang="en-US" b="1" u="sng" dirty="0"/>
          </a:p>
        </p:txBody>
      </p:sp>
      <p:pic>
        <p:nvPicPr>
          <p:cNvPr id="4" name="Picture 2" descr="C:\Users\HP\Downloads\Cholera-Bacteria-378456.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1597819" y="1563340"/>
            <a:ext cx="7493000" cy="4991100"/>
          </a:xfrm>
          <a:noFill/>
        </p:spPr>
      </p:pic>
    </p:spTree>
    <p:extLst>
      <p:ext uri="{BB962C8B-B14F-4D97-AF65-F5344CB8AC3E}">
        <p14:creationId xmlns:p14="http://schemas.microsoft.com/office/powerpoint/2010/main" xmlns="" val="23571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Vibrios</a:t>
            </a:r>
            <a:endParaRPr lang="en-US" dirty="0"/>
          </a:p>
        </p:txBody>
      </p:sp>
      <p:pic>
        <p:nvPicPr>
          <p:cNvPr id="4" name="Picture 2" descr="C:\Users\HP\Downloads\th.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2524919" y="2181225"/>
            <a:ext cx="6391274" cy="4191000"/>
          </a:xfrm>
          <a:noFill/>
        </p:spPr>
      </p:pic>
    </p:spTree>
    <p:extLst>
      <p:ext uri="{BB962C8B-B14F-4D97-AF65-F5344CB8AC3E}">
        <p14:creationId xmlns:p14="http://schemas.microsoft.com/office/powerpoint/2010/main" xmlns="" val="1179915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t>spirilla</a:t>
            </a:r>
            <a:endParaRPr lang="en-US" b="1" u="sng" dirty="0"/>
          </a:p>
        </p:txBody>
      </p:sp>
      <p:pic>
        <p:nvPicPr>
          <p:cNvPr id="4" name="Picture 2" descr="C:\Users\HP\Downloads\spirillum1_srubowiec.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2143919" y="1724025"/>
            <a:ext cx="6248400" cy="4441825"/>
          </a:xfrm>
          <a:noFill/>
        </p:spPr>
      </p:pic>
    </p:spTree>
    <p:extLst>
      <p:ext uri="{BB962C8B-B14F-4D97-AF65-F5344CB8AC3E}">
        <p14:creationId xmlns:p14="http://schemas.microsoft.com/office/powerpoint/2010/main" xmlns="" val="2908930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t>Spirochetes</a:t>
            </a:r>
            <a:endParaRPr lang="en-US" b="1" u="sng" dirty="0"/>
          </a:p>
        </p:txBody>
      </p:sp>
      <p:pic>
        <p:nvPicPr>
          <p:cNvPr id="4" name="Picture 2" descr="C:\Users\HP\Downloads\leptospira-bacteriacomputer-illustrationleptospira-is-one-of-group-HBX49P.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1686719" y="1563340"/>
            <a:ext cx="7051130" cy="5193060"/>
          </a:xfrm>
          <a:noFill/>
        </p:spPr>
      </p:pic>
    </p:spTree>
    <p:extLst>
      <p:ext uri="{BB962C8B-B14F-4D97-AF65-F5344CB8AC3E}">
        <p14:creationId xmlns:p14="http://schemas.microsoft.com/office/powerpoint/2010/main" xmlns="" val="4184550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Cont’d</a:t>
            </a:r>
            <a:endParaRPr lang="en-US" b="1" u="sng" dirty="0"/>
          </a:p>
        </p:txBody>
      </p:sp>
      <p:pic>
        <p:nvPicPr>
          <p:cNvPr id="4" name="Picture 2" descr="C:\Users\HP\Downloads\B9780323083300000463_f046-001-9780323083300.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1607889" y="2028825"/>
            <a:ext cx="7546430" cy="4507999"/>
          </a:xfrm>
          <a:noFill/>
        </p:spPr>
      </p:pic>
    </p:spTree>
    <p:extLst>
      <p:ext uri="{BB962C8B-B14F-4D97-AF65-F5344CB8AC3E}">
        <p14:creationId xmlns:p14="http://schemas.microsoft.com/office/powerpoint/2010/main" xmlns="" val="285830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118" y="302865"/>
            <a:ext cx="9077087" cy="1260475"/>
          </a:xfrm>
        </p:spPr>
        <p:txBody>
          <a:bodyPr>
            <a:normAutofit/>
          </a:bodyPr>
          <a:lstStyle/>
          <a:p>
            <a:r>
              <a:rPr lang="en-US" b="1" u="sng" dirty="0">
                <a:effectLst>
                  <a:outerShdw blurRad="38100" dist="38100" dir="2700000" algn="tl">
                    <a:srgbClr val="000000">
                      <a:alpha val="43137"/>
                    </a:srgbClr>
                  </a:outerShdw>
                </a:effectLst>
                <a:latin typeface="Comic Sans MS" pitchFamily="66" charset="0"/>
              </a:rPr>
              <a:t>Historical </a:t>
            </a:r>
            <a:r>
              <a:rPr lang="en-US" b="1" u="sng" dirty="0" err="1" smtClean="0">
                <a:effectLst>
                  <a:outerShdw blurRad="38100" dist="38100" dir="2700000" algn="tl">
                    <a:srgbClr val="000000">
                      <a:alpha val="43137"/>
                    </a:srgbClr>
                  </a:outerShdw>
                </a:effectLst>
                <a:latin typeface="Comic Sans MS" pitchFamily="66" charset="0"/>
              </a:rPr>
              <a:t>dev’t</a:t>
            </a:r>
            <a:r>
              <a:rPr lang="en-US" b="1" u="sng" dirty="0" smtClean="0">
                <a:effectLst>
                  <a:outerShdw blurRad="38100" dist="38100" dir="2700000" algn="tl">
                    <a:srgbClr val="000000">
                      <a:alpha val="43137"/>
                    </a:srgbClr>
                  </a:outerShdw>
                </a:effectLst>
                <a:latin typeface="Comic Sans MS" pitchFamily="66" charset="0"/>
              </a:rPr>
              <a:t> </a:t>
            </a:r>
            <a:r>
              <a:rPr lang="en-US" b="1" u="sng" dirty="0">
                <a:effectLst>
                  <a:outerShdw blurRad="38100" dist="38100" dir="2700000" algn="tl">
                    <a:srgbClr val="000000">
                      <a:alpha val="43137"/>
                    </a:srgbClr>
                  </a:outerShdw>
                </a:effectLst>
                <a:latin typeface="Comic Sans MS" pitchFamily="66" charset="0"/>
              </a:rPr>
              <a:t>of micro B</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7119" y="1647825"/>
            <a:ext cx="9000887" cy="4991131"/>
          </a:xfrm>
        </p:spPr>
        <p:txBody>
          <a:bodyPr>
            <a:normAutofit fontScale="92500" lnSpcReduction="20000"/>
          </a:bodyPr>
          <a:lstStyle/>
          <a:p>
            <a:pPr>
              <a:buNone/>
            </a:pPr>
            <a:r>
              <a:rPr lang="en-US" dirty="0">
                <a:effectLst>
                  <a:outerShdw blurRad="38100" dist="38100" dir="2700000" algn="tl">
                    <a:srgbClr val="000000">
                      <a:alpha val="43137"/>
                    </a:srgbClr>
                  </a:outerShdw>
                </a:effectLst>
                <a:latin typeface="Comic Sans MS" pitchFamily="66" charset="0"/>
              </a:rPr>
              <a:t>Some of the pioneers who are credited for the development of </a:t>
            </a:r>
            <a:r>
              <a:rPr lang="en-US" dirty="0" err="1">
                <a:effectLst>
                  <a:outerShdw blurRad="38100" dist="38100" dir="2700000" algn="tl">
                    <a:srgbClr val="000000">
                      <a:alpha val="43137"/>
                    </a:srgbClr>
                  </a:outerShdw>
                </a:effectLst>
                <a:latin typeface="Comic Sans MS" pitchFamily="66" charset="0"/>
              </a:rPr>
              <a:t>microB</a:t>
            </a:r>
            <a:r>
              <a:rPr lang="en-US" dirty="0">
                <a:effectLst>
                  <a:outerShdw blurRad="38100" dist="38100" dir="2700000" algn="tl">
                    <a:srgbClr val="000000">
                      <a:alpha val="43137"/>
                    </a:srgbClr>
                  </a:outerShdw>
                </a:effectLst>
                <a:latin typeface="Comic Sans MS" pitchFamily="66" charset="0"/>
              </a:rPr>
              <a:t> include:</a:t>
            </a:r>
          </a:p>
          <a:p>
            <a:pPr>
              <a:buNone/>
            </a:pPr>
            <a:r>
              <a:rPr lang="en-US" b="1" u="sng" dirty="0">
                <a:effectLst>
                  <a:outerShdw blurRad="38100" dist="38100" dir="2700000" algn="tl">
                    <a:srgbClr val="000000">
                      <a:alpha val="43137"/>
                    </a:srgbClr>
                  </a:outerShdw>
                </a:effectLst>
                <a:latin typeface="Comic Sans MS" pitchFamily="66" charset="0"/>
              </a:rPr>
              <a:t>Antony Van </a:t>
            </a:r>
            <a:r>
              <a:rPr lang="en-US" b="1" u="sng" dirty="0" err="1">
                <a:effectLst>
                  <a:outerShdw blurRad="38100" dist="38100" dir="2700000" algn="tl">
                    <a:srgbClr val="000000">
                      <a:alpha val="43137"/>
                    </a:srgbClr>
                  </a:outerShdw>
                </a:effectLst>
                <a:latin typeface="Comic Sans MS" pitchFamily="66" charset="0"/>
              </a:rPr>
              <a:t>Leeuwenhock</a:t>
            </a:r>
            <a:r>
              <a:rPr lang="en-US" b="1" u="sng" dirty="0">
                <a:effectLst>
                  <a:outerShdw blurRad="38100" dist="38100" dir="2700000" algn="tl">
                    <a:srgbClr val="000000">
                      <a:alpha val="43137"/>
                    </a:srgbClr>
                  </a:outerShdw>
                </a:effectLst>
                <a:latin typeface="Comic Sans MS" pitchFamily="66" charset="0"/>
              </a:rPr>
              <a:t> (1675), </a:t>
            </a:r>
            <a:r>
              <a:rPr lang="en-US" dirty="0">
                <a:effectLst>
                  <a:outerShdw blurRad="38100" dist="38100" dir="2700000" algn="tl">
                    <a:srgbClr val="000000">
                      <a:alpha val="43137"/>
                    </a:srgbClr>
                  </a:outerShdw>
                </a:effectLst>
                <a:latin typeface="Comic Sans MS" pitchFamily="66" charset="0"/>
              </a:rPr>
              <a:t>the </a:t>
            </a:r>
            <a:r>
              <a:rPr lang="en-US" dirty="0" err="1">
                <a:effectLst>
                  <a:outerShdw blurRad="38100" dist="38100" dir="2700000" algn="tl">
                    <a:srgbClr val="000000">
                      <a:alpha val="43137"/>
                    </a:srgbClr>
                  </a:outerShdw>
                </a:effectLst>
                <a:latin typeface="Comic Sans MS" pitchFamily="66" charset="0"/>
              </a:rPr>
              <a:t>dutch</a:t>
            </a:r>
            <a:r>
              <a:rPr lang="en-US" dirty="0">
                <a:effectLst>
                  <a:outerShdw blurRad="38100" dist="38100" dir="2700000" algn="tl">
                    <a:srgbClr val="000000">
                      <a:alpha val="43137"/>
                    </a:srgbClr>
                  </a:outerShdw>
                </a:effectLst>
                <a:latin typeface="Comic Sans MS" pitchFamily="66" charset="0"/>
              </a:rPr>
              <a:t> scientist who was the first person to see micro-organism using a microscope. He was the first man to build a microscope. He is credited for coming up with a bacteria drawing that we see today.</a:t>
            </a:r>
          </a:p>
          <a:p>
            <a:pPr>
              <a:buNone/>
            </a:pPr>
            <a:r>
              <a:rPr lang="en-US" b="1" u="sng" dirty="0">
                <a:effectLst>
                  <a:outerShdw blurRad="38100" dist="38100" dir="2700000" algn="tl">
                    <a:srgbClr val="000000">
                      <a:alpha val="43137"/>
                    </a:srgbClr>
                  </a:outerShdw>
                </a:effectLst>
                <a:latin typeface="Comic Sans MS" pitchFamily="66" charset="0"/>
              </a:rPr>
              <a:t>In 1796 Edward Jenner </a:t>
            </a:r>
            <a:r>
              <a:rPr lang="en-US" dirty="0">
                <a:effectLst>
                  <a:outerShdw blurRad="38100" dist="38100" dir="2700000" algn="tl">
                    <a:srgbClr val="000000">
                      <a:alpha val="43137"/>
                    </a:srgbClr>
                  </a:outerShdw>
                </a:effectLst>
                <a:latin typeface="Comic Sans MS" pitchFamily="66" charset="0"/>
              </a:rPr>
              <a:t>showed that small pox could be prevented by inoculation with cowpox</a:t>
            </a:r>
            <a:r>
              <a:rPr lang="en-US" dirty="0" smtClean="0">
                <a:effectLst>
                  <a:outerShdw blurRad="38100" dist="38100" dir="2700000" algn="tl">
                    <a:srgbClr val="000000">
                      <a:alpha val="43137"/>
                    </a:srgbClr>
                  </a:outerShdw>
                </a:effectLst>
              </a:rPr>
              <a:t>.</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574175000"/>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latin typeface="Comic Sans MS" pitchFamily="66" charset="0"/>
              </a:rPr>
              <a:t>2. biochemical</a:t>
            </a:r>
            <a:endParaRPr lang="en-US" u="sng" dirty="0"/>
          </a:p>
        </p:txBody>
      </p:sp>
      <p:sp>
        <p:nvSpPr>
          <p:cNvPr id="3" name="Content Placeholder 2"/>
          <p:cNvSpPr>
            <a:spLocks noGrp="1"/>
          </p:cNvSpPr>
          <p:nvPr>
            <p:ph idx="1"/>
          </p:nvPr>
        </p:nvSpPr>
        <p:spPr>
          <a:xfrm>
            <a:off x="1534318" y="1764666"/>
            <a:ext cx="8619887" cy="4991131"/>
          </a:xfrm>
        </p:spPr>
        <p:txBody>
          <a:bodyPr/>
          <a:lstStyle/>
          <a:p>
            <a:r>
              <a:rPr lang="en-US" dirty="0">
                <a:effectLst>
                  <a:outerShdw blurRad="38100" dist="38100" dir="2700000" algn="tl">
                    <a:srgbClr val="000000">
                      <a:alpha val="43137"/>
                    </a:srgbClr>
                  </a:outerShdw>
                </a:effectLst>
                <a:latin typeface="Comic Sans MS" pitchFamily="66" charset="0"/>
              </a:rPr>
              <a:t>Coagulase-the enzyme that clots/coagulates plasma and fibrin </a:t>
            </a:r>
          </a:p>
          <a:p>
            <a:r>
              <a:rPr lang="en-US" dirty="0" err="1">
                <a:effectLst>
                  <a:outerShdw blurRad="38100" dist="38100" dir="2700000" algn="tl">
                    <a:srgbClr val="000000">
                      <a:alpha val="43137"/>
                    </a:srgbClr>
                  </a:outerShdw>
                </a:effectLst>
                <a:latin typeface="Comic Sans MS" pitchFamily="66" charset="0"/>
              </a:rPr>
              <a:t>Hyalurodinase</a:t>
            </a:r>
            <a:r>
              <a:rPr lang="en-US" dirty="0">
                <a:effectLst>
                  <a:outerShdw blurRad="38100" dist="38100" dir="2700000" algn="tl">
                    <a:srgbClr val="000000">
                      <a:alpha val="43137"/>
                    </a:srgbClr>
                  </a:outerShdw>
                </a:effectLst>
                <a:latin typeface="Comic Sans MS" pitchFamily="66" charset="0"/>
              </a:rPr>
              <a:t>-breaks hyaluronic acid the cement of connective tissue, causing increased permeability</a:t>
            </a:r>
          </a:p>
          <a:p>
            <a:r>
              <a:rPr lang="en-US" dirty="0">
                <a:effectLst>
                  <a:outerShdw blurRad="38100" dist="38100" dir="2700000" algn="tl">
                    <a:srgbClr val="000000">
                      <a:alpha val="43137"/>
                    </a:srgbClr>
                  </a:outerShdw>
                </a:effectLst>
                <a:latin typeface="Comic Sans MS" pitchFamily="66" charset="0"/>
              </a:rPr>
              <a:t>Production of toxin-exotoxins and endotoxins</a:t>
            </a:r>
          </a:p>
          <a:p>
            <a:endParaRPr lang="en-US" dirty="0"/>
          </a:p>
        </p:txBody>
      </p:sp>
    </p:spTree>
    <p:extLst>
      <p:ext uri="{BB962C8B-B14F-4D97-AF65-F5344CB8AC3E}">
        <p14:creationId xmlns:p14="http://schemas.microsoft.com/office/powerpoint/2010/main" xmlns="" val="185495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effectLst>
                  <a:outerShdw blurRad="38100" dist="38100" dir="2700000" algn="tl">
                    <a:srgbClr val="000000">
                      <a:alpha val="43137"/>
                    </a:srgbClr>
                  </a:outerShdw>
                </a:effectLst>
                <a:latin typeface="Comic Sans MS" pitchFamily="66" charset="0"/>
              </a:rPr>
              <a:t>3. Lab </a:t>
            </a:r>
            <a:r>
              <a:rPr lang="en-US" b="1" u="sng" dirty="0">
                <a:effectLst>
                  <a:outerShdw blurRad="38100" dist="38100" dir="2700000" algn="tl">
                    <a:srgbClr val="000000">
                      <a:alpha val="43137"/>
                    </a:srgbClr>
                  </a:outerShdw>
                </a:effectLst>
                <a:latin typeface="Comic Sans MS" pitchFamily="66" charset="0"/>
              </a:rPr>
              <a:t>identification</a:t>
            </a:r>
            <a:endParaRPr lang="en-US" u="sng" dirty="0"/>
          </a:p>
        </p:txBody>
      </p:sp>
      <p:sp>
        <p:nvSpPr>
          <p:cNvPr id="3" name="Content Placeholder 2"/>
          <p:cNvSpPr>
            <a:spLocks noGrp="1"/>
          </p:cNvSpPr>
          <p:nvPr>
            <p:ph idx="1"/>
          </p:nvPr>
        </p:nvSpPr>
        <p:spPr>
          <a:xfrm>
            <a:off x="1534320" y="1764666"/>
            <a:ext cx="8619886" cy="4991131"/>
          </a:xfrm>
        </p:spPr>
        <p:txBody>
          <a:bodyPr>
            <a:normAutofit fontScale="92500"/>
          </a:bodyPr>
          <a:lstStyle/>
          <a:p>
            <a:r>
              <a:rPr lang="en-US" dirty="0">
                <a:effectLst>
                  <a:outerShdw blurRad="38100" dist="38100" dir="2700000" algn="tl">
                    <a:srgbClr val="000000">
                      <a:alpha val="43137"/>
                    </a:srgbClr>
                  </a:outerShdw>
                </a:effectLst>
                <a:latin typeface="Comic Sans MS" pitchFamily="66" charset="0"/>
              </a:rPr>
              <a:t>Gram staining</a:t>
            </a:r>
          </a:p>
          <a:p>
            <a:r>
              <a:rPr lang="en-US" dirty="0" smtClean="0">
                <a:effectLst>
                  <a:outerShdw blurRad="38100" dist="38100" dir="2700000" algn="tl">
                    <a:srgbClr val="000000">
                      <a:alpha val="43137"/>
                    </a:srgbClr>
                  </a:outerShdw>
                </a:effectLst>
                <a:latin typeface="Comic Sans MS" pitchFamily="66" charset="0"/>
              </a:rPr>
              <a:t>Giemsa </a:t>
            </a:r>
            <a:r>
              <a:rPr lang="en-US" dirty="0">
                <a:effectLst>
                  <a:outerShdw blurRad="38100" dist="38100" dir="2700000" algn="tl">
                    <a:srgbClr val="000000">
                      <a:alpha val="43137"/>
                    </a:srgbClr>
                  </a:outerShdw>
                </a:effectLst>
                <a:latin typeface="Comic Sans MS" pitchFamily="66" charset="0"/>
              </a:rPr>
              <a:t>staining-histopathological diagnosis of malaria and other parasites</a:t>
            </a:r>
          </a:p>
          <a:p>
            <a:r>
              <a:rPr lang="en-US" dirty="0">
                <a:effectLst>
                  <a:outerShdw blurRad="38100" dist="38100" dir="2700000" algn="tl">
                    <a:srgbClr val="000000">
                      <a:alpha val="43137"/>
                    </a:srgbClr>
                  </a:outerShdw>
                </a:effectLst>
                <a:latin typeface="Comic Sans MS" pitchFamily="66" charset="0"/>
              </a:rPr>
              <a:t>Elisa (HIV) </a:t>
            </a:r>
            <a:r>
              <a:rPr lang="en-US" dirty="0" err="1">
                <a:effectLst>
                  <a:outerShdw blurRad="38100" dist="38100" dir="2700000" algn="tl">
                    <a:srgbClr val="000000">
                      <a:alpha val="43137"/>
                    </a:srgbClr>
                  </a:outerShdw>
                </a:effectLst>
                <a:latin typeface="Comic Sans MS" pitchFamily="66" charset="0"/>
              </a:rPr>
              <a:t>Ziehl</a:t>
            </a:r>
            <a:r>
              <a:rPr lang="en-US" dirty="0">
                <a:effectLst>
                  <a:outerShdw blurRad="38100" dist="38100" dir="2700000" algn="tl">
                    <a:srgbClr val="000000">
                      <a:alpha val="43137"/>
                    </a:srgbClr>
                  </a:outerShdw>
                </a:effectLst>
                <a:latin typeface="Comic Sans MS" pitchFamily="66" charset="0"/>
              </a:rPr>
              <a:t> </a:t>
            </a:r>
            <a:r>
              <a:rPr lang="en-US" dirty="0" err="1">
                <a:effectLst>
                  <a:outerShdw blurRad="38100" dist="38100" dir="2700000" algn="tl">
                    <a:srgbClr val="000000">
                      <a:alpha val="43137"/>
                    </a:srgbClr>
                  </a:outerShdw>
                </a:effectLst>
                <a:latin typeface="Comic Sans MS" pitchFamily="66" charset="0"/>
              </a:rPr>
              <a:t>Neelsen</a:t>
            </a:r>
            <a:r>
              <a:rPr lang="en-US" dirty="0">
                <a:effectLst>
                  <a:outerShdw blurRad="38100" dist="38100" dir="2700000" algn="tl">
                    <a:srgbClr val="000000">
                      <a:alpha val="43137"/>
                    </a:srgbClr>
                  </a:outerShdw>
                </a:effectLst>
                <a:latin typeface="Comic Sans MS" pitchFamily="66" charset="0"/>
              </a:rPr>
              <a:t> test- for acid fast bacilli </a:t>
            </a:r>
            <a:r>
              <a:rPr lang="en-US" dirty="0" err="1">
                <a:effectLst>
                  <a:outerShdw blurRad="38100" dist="38100" dir="2700000" algn="tl">
                    <a:srgbClr val="000000">
                      <a:alpha val="43137"/>
                    </a:srgbClr>
                  </a:outerShdw>
                </a:effectLst>
                <a:latin typeface="Comic Sans MS" pitchFamily="66" charset="0"/>
              </a:rPr>
              <a:t>eg</a:t>
            </a:r>
            <a:r>
              <a:rPr lang="en-US" dirty="0">
                <a:effectLst>
                  <a:outerShdw blurRad="38100" dist="38100" dir="2700000" algn="tl">
                    <a:srgbClr val="000000">
                      <a:alpha val="43137"/>
                    </a:srgbClr>
                  </a:outerShdw>
                </a:effectLst>
                <a:latin typeface="Comic Sans MS" pitchFamily="66" charset="0"/>
              </a:rPr>
              <a:t> mycobacteria AFB</a:t>
            </a:r>
          </a:p>
          <a:p>
            <a:r>
              <a:rPr lang="en-US" dirty="0">
                <a:effectLst>
                  <a:outerShdw blurRad="38100" dist="38100" dir="2700000" algn="tl">
                    <a:srgbClr val="000000">
                      <a:alpha val="43137"/>
                    </a:srgbClr>
                  </a:outerShdw>
                </a:effectLst>
                <a:latin typeface="Comic Sans MS" pitchFamily="66" charset="0"/>
              </a:rPr>
              <a:t>Urinalysis- E. coli</a:t>
            </a:r>
          </a:p>
          <a:p>
            <a:r>
              <a:rPr lang="en-US" dirty="0">
                <a:effectLst>
                  <a:outerShdw blurRad="38100" dist="38100" dir="2700000" algn="tl">
                    <a:srgbClr val="000000">
                      <a:alpha val="43137"/>
                    </a:srgbClr>
                  </a:outerShdw>
                </a:effectLst>
                <a:latin typeface="Comic Sans MS" pitchFamily="66" charset="0"/>
              </a:rPr>
              <a:t>CSF analysis</a:t>
            </a:r>
          </a:p>
          <a:p>
            <a:r>
              <a:rPr lang="en-US" dirty="0">
                <a:effectLst>
                  <a:outerShdw blurRad="38100" dist="38100" dir="2700000" algn="tl">
                    <a:srgbClr val="000000">
                      <a:alpha val="43137"/>
                    </a:srgbClr>
                  </a:outerShdw>
                </a:effectLst>
                <a:latin typeface="Comic Sans MS" pitchFamily="66" charset="0"/>
              </a:rPr>
              <a:t>Field staining for malaria parasite</a:t>
            </a:r>
          </a:p>
          <a:p>
            <a:endParaRPr lang="en-US" dirty="0"/>
          </a:p>
        </p:txBody>
      </p:sp>
    </p:spTree>
    <p:extLst>
      <p:ext uri="{BB962C8B-B14F-4D97-AF65-F5344CB8AC3E}">
        <p14:creationId xmlns:p14="http://schemas.microsoft.com/office/powerpoint/2010/main" xmlns="" val="276329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919" y="521336"/>
            <a:ext cx="9619774" cy="1260475"/>
          </a:xfrm>
        </p:spPr>
        <p:txBody>
          <a:bodyPr>
            <a:normAutofit fontScale="90000"/>
          </a:bodyPr>
          <a:lstStyle/>
          <a:p>
            <a:r>
              <a:rPr lang="en-US" u="sng" dirty="0" smtClean="0">
                <a:latin typeface="Comic Sans MS" panose="030F0702030302020204" pitchFamily="66" charset="0"/>
              </a:rPr>
              <a:t>4.</a:t>
            </a:r>
            <a:r>
              <a:rPr lang="en-US" u="sng" dirty="0">
                <a:latin typeface="Comic Sans MS" pitchFamily="66" charset="0"/>
              </a:rPr>
              <a:t> </a:t>
            </a:r>
            <a:r>
              <a:rPr lang="en-US" b="1" u="sng" dirty="0">
                <a:latin typeface="Comic Sans MS" pitchFamily="66" charset="0"/>
              </a:rPr>
              <a:t>Growth requirement/cultural </a:t>
            </a:r>
            <a:r>
              <a:rPr lang="en-US" b="1" u="sng" dirty="0" smtClean="0">
                <a:latin typeface="Comic Sans MS" pitchFamily="66" charset="0"/>
              </a:rPr>
              <a:t>characteristics</a:t>
            </a:r>
            <a:r>
              <a:rPr lang="en-US" b="1" dirty="0" smtClean="0">
                <a:latin typeface="Comic Sans MS" pitchFamily="66" charset="0"/>
              </a:rPr>
              <a:t>.</a:t>
            </a:r>
            <a:endParaRPr lang="en-US" b="1" dirty="0"/>
          </a:p>
        </p:txBody>
      </p:sp>
      <p:sp>
        <p:nvSpPr>
          <p:cNvPr id="3" name="Content Placeholder 2"/>
          <p:cNvSpPr>
            <a:spLocks noGrp="1"/>
          </p:cNvSpPr>
          <p:nvPr>
            <p:ph idx="1"/>
          </p:nvPr>
        </p:nvSpPr>
        <p:spPr>
          <a:xfrm>
            <a:off x="1610518" y="2562225"/>
            <a:ext cx="8543687" cy="4193572"/>
          </a:xfrm>
        </p:spPr>
        <p:txBody>
          <a:bodyPr/>
          <a:lstStyle/>
          <a:p>
            <a:r>
              <a:rPr lang="en-US" sz="4000" dirty="0" smtClean="0">
                <a:latin typeface="Comic Sans MS" panose="030F0702030302020204" pitchFamily="66" charset="0"/>
              </a:rPr>
              <a:t>Binary </a:t>
            </a:r>
            <a:r>
              <a:rPr lang="en-US" sz="4000" dirty="0">
                <a:latin typeface="Comic Sans MS" panose="030F0702030302020204" pitchFamily="66" charset="0"/>
              </a:rPr>
              <a:t>fission</a:t>
            </a:r>
          </a:p>
          <a:p>
            <a:r>
              <a:rPr lang="en-US" sz="4000" dirty="0">
                <a:latin typeface="Comic Sans MS" panose="030F0702030302020204" pitchFamily="66" charset="0"/>
              </a:rPr>
              <a:t>Generation time</a:t>
            </a:r>
          </a:p>
          <a:p>
            <a:r>
              <a:rPr lang="en-US" sz="4000" dirty="0">
                <a:latin typeface="Comic Sans MS" panose="030F0702030302020204" pitchFamily="66" charset="0"/>
              </a:rPr>
              <a:t>Phases of </a:t>
            </a:r>
            <a:r>
              <a:rPr lang="en-US" sz="4000" dirty="0" smtClean="0">
                <a:latin typeface="Comic Sans MS" panose="030F0702030302020204" pitchFamily="66" charset="0"/>
              </a:rPr>
              <a:t>growth</a:t>
            </a:r>
            <a:endParaRPr lang="en-US" sz="4000" dirty="0">
              <a:latin typeface="Comic Sans MS" panose="030F0702030302020204" pitchFamily="66" charset="0"/>
            </a:endParaRPr>
          </a:p>
        </p:txBody>
      </p:sp>
    </p:spTree>
    <p:extLst>
      <p:ext uri="{BB962C8B-B14F-4D97-AF65-F5344CB8AC3E}">
        <p14:creationId xmlns:p14="http://schemas.microsoft.com/office/powerpoint/2010/main" xmlns="" val="27371751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Binary fission</a:t>
            </a:r>
          </a:p>
        </p:txBody>
      </p:sp>
      <p:pic>
        <p:nvPicPr>
          <p:cNvPr id="4" name="Content Placeholder 3"/>
          <p:cNvPicPr>
            <a:picLocks noGrp="1" noChangeAspect="1"/>
          </p:cNvPicPr>
          <p:nvPr>
            <p:ph idx="1"/>
          </p:nvPr>
        </p:nvPicPr>
        <p:blipFill>
          <a:blip r:embed="rId2"/>
          <a:stretch>
            <a:fillRect/>
          </a:stretch>
        </p:blipFill>
        <p:spPr>
          <a:xfrm>
            <a:off x="848519" y="1359065"/>
            <a:ext cx="4648200" cy="5317960"/>
          </a:xfrm>
          <a:prstGeom prst="rect">
            <a:avLst/>
          </a:prstGeom>
        </p:spPr>
      </p:pic>
      <p:sp>
        <p:nvSpPr>
          <p:cNvPr id="5" name="TextBox 4"/>
          <p:cNvSpPr txBox="1"/>
          <p:nvPr/>
        </p:nvSpPr>
        <p:spPr>
          <a:xfrm>
            <a:off x="5725319" y="1647825"/>
            <a:ext cx="4963319" cy="3000821"/>
          </a:xfrm>
          <a:prstGeom prst="rect">
            <a:avLst/>
          </a:prstGeom>
          <a:noFill/>
        </p:spPr>
        <p:txBody>
          <a:bodyPr wrap="square" rtlCol="0">
            <a:spAutoFit/>
          </a:bodyPr>
          <a:lstStyle/>
          <a:p>
            <a:pPr marL="457200" indent="-457200" eaLnBrk="0" hangingPunct="0">
              <a:spcBef>
                <a:spcPct val="50000"/>
              </a:spcBef>
              <a:buFontTx/>
              <a:buAutoNum type="arabicPeriod"/>
            </a:pPr>
            <a:r>
              <a:rPr lang="en-US" dirty="0">
                <a:latin typeface="Comic Sans MS" panose="030F0702030302020204" pitchFamily="66" charset="0"/>
              </a:rPr>
              <a:t>Prokaryote cells grow by increasing in cell number (as opposed to increasing in size).</a:t>
            </a:r>
          </a:p>
          <a:p>
            <a:pPr marL="457200" indent="-457200" eaLnBrk="0" hangingPunct="0">
              <a:spcBef>
                <a:spcPct val="50000"/>
              </a:spcBef>
              <a:buFontTx/>
              <a:buAutoNum type="arabicPeriod"/>
            </a:pPr>
            <a:r>
              <a:rPr lang="en-US" dirty="0">
                <a:latin typeface="Comic Sans MS" panose="030F0702030302020204" pitchFamily="66" charset="0"/>
              </a:rPr>
              <a:t>Replication is by binary fission, the splitting of one cell into two</a:t>
            </a:r>
          </a:p>
          <a:p>
            <a:pPr marL="457200" indent="-457200" eaLnBrk="0" hangingPunct="0">
              <a:spcBef>
                <a:spcPct val="50000"/>
              </a:spcBef>
              <a:buFontTx/>
              <a:buAutoNum type="arabicPeriod"/>
            </a:pPr>
            <a:r>
              <a:rPr lang="en-US" dirty="0">
                <a:latin typeface="Comic Sans MS" panose="030F0702030302020204" pitchFamily="66" charset="0"/>
              </a:rPr>
              <a:t>Therefore, bacterial populations increase by a factor of two (double) every generation time.</a:t>
            </a:r>
          </a:p>
        </p:txBody>
      </p:sp>
    </p:spTree>
    <p:extLst>
      <p:ext uri="{BB962C8B-B14F-4D97-AF65-F5344CB8AC3E}">
        <p14:creationId xmlns:p14="http://schemas.microsoft.com/office/powerpoint/2010/main" xmlns="" val="23822456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Comic Sans MS" panose="030F0702030302020204" pitchFamily="66" charset="0"/>
              </a:rPr>
              <a:t>Generation time</a:t>
            </a:r>
            <a:endParaRPr lang="en-US" u="sng" dirty="0">
              <a:latin typeface="Comic Sans MS" panose="030F0702030302020204" pitchFamily="66" charset="0"/>
            </a:endParaRPr>
          </a:p>
        </p:txBody>
      </p:sp>
      <p:sp>
        <p:nvSpPr>
          <p:cNvPr id="3" name="Content Placeholder 2"/>
          <p:cNvSpPr>
            <a:spLocks noGrp="1"/>
          </p:cNvSpPr>
          <p:nvPr>
            <p:ph idx="1"/>
          </p:nvPr>
        </p:nvSpPr>
        <p:spPr>
          <a:xfrm>
            <a:off x="1077118" y="1764666"/>
            <a:ext cx="9077087" cy="4991131"/>
          </a:xfrm>
        </p:spPr>
        <p:txBody>
          <a:bodyPr/>
          <a:lstStyle/>
          <a:p>
            <a:r>
              <a:rPr lang="en-US" sz="4000" dirty="0">
                <a:latin typeface="Comic Sans MS" panose="030F0702030302020204" pitchFamily="66" charset="0"/>
              </a:rPr>
              <a:t>The time required to for a population to double (doubling time) in number. </a:t>
            </a:r>
            <a:r>
              <a:rPr lang="en-US" sz="4000" dirty="0" err="1">
                <a:latin typeface="Comic Sans MS" panose="030F0702030302020204" pitchFamily="66" charset="0"/>
              </a:rPr>
              <a:t>eg</a:t>
            </a:r>
            <a:endParaRPr lang="en-US" sz="4000" dirty="0">
              <a:latin typeface="Comic Sans MS" panose="030F0702030302020204" pitchFamily="66" charset="0"/>
            </a:endParaRPr>
          </a:p>
          <a:p>
            <a:r>
              <a:rPr lang="en-US" sz="4000" dirty="0">
                <a:latin typeface="Comic Sans MS" panose="030F0702030302020204" pitchFamily="66" charset="0"/>
              </a:rPr>
              <a:t>Ex. </a:t>
            </a:r>
            <a:r>
              <a:rPr lang="en-US" sz="4000" i="1" dirty="0">
                <a:latin typeface="Comic Sans MS" panose="030F0702030302020204" pitchFamily="66" charset="0"/>
              </a:rPr>
              <a:t>Escherichia coli </a:t>
            </a:r>
            <a:r>
              <a:rPr lang="en-US" sz="4000" dirty="0">
                <a:latin typeface="Comic Sans MS" panose="030F0702030302020204" pitchFamily="66" charset="0"/>
              </a:rPr>
              <a:t>(</a:t>
            </a:r>
            <a:r>
              <a:rPr lang="en-US" sz="4000" i="1" dirty="0">
                <a:latin typeface="Comic Sans MS" panose="030F0702030302020204" pitchFamily="66" charset="0"/>
              </a:rPr>
              <a:t>E. coli</a:t>
            </a:r>
            <a:r>
              <a:rPr lang="en-US" sz="4000" dirty="0">
                <a:latin typeface="Comic Sans MS" panose="030F0702030302020204" pitchFamily="66" charset="0"/>
              </a:rPr>
              <a:t>)</a:t>
            </a:r>
            <a:r>
              <a:rPr lang="en-US" sz="4000" i="1" dirty="0">
                <a:latin typeface="Comic Sans MS" panose="030F0702030302020204" pitchFamily="66" charset="0"/>
              </a:rPr>
              <a:t> </a:t>
            </a:r>
            <a:r>
              <a:rPr lang="en-US" sz="4000" dirty="0">
                <a:latin typeface="Comic Sans MS" panose="030F0702030302020204" pitchFamily="66" charset="0"/>
              </a:rPr>
              <a:t>double every 20 minutes</a:t>
            </a:r>
          </a:p>
          <a:p>
            <a:r>
              <a:rPr lang="en-US" sz="4000" dirty="0">
                <a:latin typeface="Comic Sans MS" panose="030F0702030302020204" pitchFamily="66" charset="0"/>
              </a:rPr>
              <a:t>Ex. </a:t>
            </a:r>
            <a:r>
              <a:rPr lang="en-US" sz="4000" i="1" dirty="0">
                <a:latin typeface="Comic Sans MS" panose="030F0702030302020204" pitchFamily="66" charset="0"/>
              </a:rPr>
              <a:t>Mycobacterium tuberculosis </a:t>
            </a:r>
            <a:r>
              <a:rPr lang="en-US" sz="4000" dirty="0">
                <a:latin typeface="Comic Sans MS" panose="030F0702030302020204" pitchFamily="66" charset="0"/>
              </a:rPr>
              <a:t>double every 12 to 24 hours</a:t>
            </a:r>
          </a:p>
          <a:p>
            <a:endParaRPr lang="en-US" dirty="0"/>
          </a:p>
        </p:txBody>
      </p:sp>
    </p:spTree>
    <p:extLst>
      <p:ext uri="{BB962C8B-B14F-4D97-AF65-F5344CB8AC3E}">
        <p14:creationId xmlns:p14="http://schemas.microsoft.com/office/powerpoint/2010/main" xmlns="" val="32846073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Comic Sans MS" panose="030F0702030302020204" pitchFamily="66" charset="0"/>
              </a:rPr>
              <a:t>Growth in Batch Culture</a:t>
            </a:r>
          </a:p>
        </p:txBody>
      </p:sp>
      <p:sp>
        <p:nvSpPr>
          <p:cNvPr id="3" name="Content Placeholder 2"/>
          <p:cNvSpPr>
            <a:spLocks noGrp="1"/>
          </p:cNvSpPr>
          <p:nvPr>
            <p:ph idx="1"/>
          </p:nvPr>
        </p:nvSpPr>
        <p:spPr>
          <a:xfrm>
            <a:off x="1000918" y="1764666"/>
            <a:ext cx="9153287" cy="4991131"/>
          </a:xfrm>
        </p:spPr>
        <p:txBody>
          <a:bodyPr>
            <a:normAutofit lnSpcReduction="10000"/>
          </a:bodyPr>
          <a:lstStyle/>
          <a:p>
            <a:r>
              <a:rPr lang="en-US" sz="4000" dirty="0" smtClean="0">
                <a:latin typeface="Comic Sans MS" panose="030F0702030302020204" pitchFamily="66" charset="0"/>
              </a:rPr>
              <a:t>Bacteria </a:t>
            </a:r>
            <a:r>
              <a:rPr lang="en-US" sz="4000" dirty="0">
                <a:latin typeface="Comic Sans MS" panose="030F0702030302020204" pitchFamily="66" charset="0"/>
              </a:rPr>
              <a:t>growing in batch culture produce a growth curve with up to four </a:t>
            </a:r>
            <a:r>
              <a:rPr lang="en-US" sz="4000" dirty="0">
                <a:solidFill>
                  <a:srgbClr val="FF0000"/>
                </a:solidFill>
                <a:latin typeface="Comic Sans MS" panose="030F0702030302020204" pitchFamily="66" charset="0"/>
              </a:rPr>
              <a:t>distinct phases</a:t>
            </a:r>
            <a:r>
              <a:rPr lang="en-US" sz="4000" dirty="0" smtClean="0">
                <a:latin typeface="Comic Sans MS" panose="030F0702030302020204" pitchFamily="66" charset="0"/>
              </a:rPr>
              <a:t>.</a:t>
            </a:r>
          </a:p>
          <a:p>
            <a:r>
              <a:rPr lang="en-US" sz="4400" dirty="0">
                <a:latin typeface="Comic Sans MS" panose="030F0702030302020204" pitchFamily="66" charset="0"/>
              </a:rPr>
              <a:t>Batch cultures are grown in tubes or flasks and are closed systems where no fresh nutrients are added or waste products removed</a:t>
            </a:r>
            <a:endParaRPr lang="en-US" sz="4000" dirty="0">
              <a:latin typeface="Comic Sans MS" panose="030F0702030302020204" pitchFamily="66" charset="0"/>
            </a:endParaRPr>
          </a:p>
          <a:p>
            <a:endParaRPr lang="en-US" dirty="0"/>
          </a:p>
        </p:txBody>
      </p:sp>
    </p:spTree>
    <p:extLst>
      <p:ext uri="{BB962C8B-B14F-4D97-AF65-F5344CB8AC3E}">
        <p14:creationId xmlns:p14="http://schemas.microsoft.com/office/powerpoint/2010/main" xmlns="" val="41269051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u="sng" dirty="0"/>
              <a:t>Phases of </a:t>
            </a:r>
            <a:r>
              <a:rPr lang="en-US" sz="5400" b="1" u="sng" dirty="0" smtClean="0"/>
              <a:t>growth</a:t>
            </a:r>
            <a:endParaRPr lang="en-US" b="1" u="sng" dirty="0"/>
          </a:p>
        </p:txBody>
      </p:sp>
      <p:sp>
        <p:nvSpPr>
          <p:cNvPr id="3" name="Content Placeholder 2"/>
          <p:cNvSpPr>
            <a:spLocks noGrp="1"/>
          </p:cNvSpPr>
          <p:nvPr>
            <p:ph idx="1"/>
          </p:nvPr>
        </p:nvSpPr>
        <p:spPr>
          <a:xfrm>
            <a:off x="1077118" y="1764666"/>
            <a:ext cx="9077087" cy="4607559"/>
          </a:xfrm>
        </p:spPr>
        <p:txBody>
          <a:bodyPr>
            <a:normAutofit fontScale="70000" lnSpcReduction="20000"/>
          </a:bodyPr>
          <a:lstStyle/>
          <a:p>
            <a:pPr marL="457200" indent="-457200" eaLnBrk="0" hangingPunct="0">
              <a:spcBef>
                <a:spcPct val="50000"/>
              </a:spcBef>
              <a:buFontTx/>
              <a:buAutoNum type="arabicPeriod"/>
            </a:pPr>
            <a:r>
              <a:rPr lang="en-US" sz="4000" b="1" u="sng" dirty="0">
                <a:latin typeface="Comic Sans MS" panose="030F0702030302020204" pitchFamily="66" charset="0"/>
              </a:rPr>
              <a:t>Lag phase</a:t>
            </a:r>
            <a:r>
              <a:rPr lang="en-US" sz="4000" u="sng" dirty="0">
                <a:latin typeface="Comic Sans MS" panose="030F0702030302020204" pitchFamily="66" charset="0"/>
              </a:rPr>
              <a:t> </a:t>
            </a:r>
            <a:r>
              <a:rPr lang="en-US" sz="4000" dirty="0">
                <a:latin typeface="Comic Sans MS" panose="030F0702030302020204" pitchFamily="66" charset="0"/>
              </a:rPr>
              <a:t>occurs when bacteria are adjusting to them medium.  For example, with a nutritionally poor medium, several anabolic pathways need to be turned on, resulting in a lag before active growth begins.</a:t>
            </a:r>
          </a:p>
          <a:p>
            <a:pPr marL="457200" indent="-457200" eaLnBrk="0" hangingPunct="0">
              <a:spcBef>
                <a:spcPct val="50000"/>
              </a:spcBef>
              <a:buFontTx/>
              <a:buAutoNum type="arabicPeriod"/>
            </a:pPr>
            <a:r>
              <a:rPr lang="en-US" sz="4000" dirty="0">
                <a:latin typeface="Comic Sans MS" panose="030F0702030302020204" pitchFamily="66" charset="0"/>
              </a:rPr>
              <a:t>In </a:t>
            </a:r>
            <a:r>
              <a:rPr lang="en-US" sz="4000" b="1" u="sng" dirty="0">
                <a:latin typeface="Comic Sans MS" panose="030F0702030302020204" pitchFamily="66" charset="0"/>
              </a:rPr>
              <a:t>log</a:t>
            </a:r>
            <a:r>
              <a:rPr lang="en-US" sz="4000" dirty="0">
                <a:latin typeface="Comic Sans MS" panose="030F0702030302020204" pitchFamily="66" charset="0"/>
              </a:rPr>
              <a:t> or </a:t>
            </a:r>
            <a:r>
              <a:rPr lang="en-US" sz="4000" b="1" u="sng" dirty="0">
                <a:latin typeface="Comic Sans MS" panose="030F0702030302020204" pitchFamily="66" charset="0"/>
              </a:rPr>
              <a:t>exponential phase</a:t>
            </a:r>
            <a:r>
              <a:rPr lang="en-US" sz="4000" dirty="0">
                <a:latin typeface="Comic Sans MS" panose="030F0702030302020204" pitchFamily="66" charset="0"/>
              </a:rPr>
              <a:t>, the cells are growing as fast as they can, limited only by growth conditions and genetic potential.  During this phase, almost all cells are alive, they are most nearly identical, and they are most affected by outside influences like disinfectants.</a:t>
            </a:r>
          </a:p>
          <a:p>
            <a:endParaRPr lang="en-US" dirty="0"/>
          </a:p>
        </p:txBody>
      </p:sp>
    </p:spTree>
    <p:extLst>
      <p:ext uri="{BB962C8B-B14F-4D97-AF65-F5344CB8AC3E}">
        <p14:creationId xmlns:p14="http://schemas.microsoft.com/office/powerpoint/2010/main" xmlns="" val="39723409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CONT’D</a:t>
            </a:r>
            <a:endParaRPr lang="en-US" u="sng" dirty="0"/>
          </a:p>
        </p:txBody>
      </p:sp>
      <p:sp>
        <p:nvSpPr>
          <p:cNvPr id="3" name="Content Placeholder 2"/>
          <p:cNvSpPr>
            <a:spLocks noGrp="1"/>
          </p:cNvSpPr>
          <p:nvPr>
            <p:ph idx="1"/>
          </p:nvPr>
        </p:nvSpPr>
        <p:spPr>
          <a:xfrm>
            <a:off x="1000918" y="1764666"/>
            <a:ext cx="9153287" cy="4991131"/>
          </a:xfrm>
        </p:spPr>
        <p:txBody>
          <a:bodyPr/>
          <a:lstStyle/>
          <a:p>
            <a:pPr marL="457200" indent="-457200" eaLnBrk="0" hangingPunct="0">
              <a:spcBef>
                <a:spcPct val="50000"/>
              </a:spcBef>
              <a:buFontTx/>
              <a:buAutoNum type="arabicPeriod"/>
            </a:pPr>
            <a:r>
              <a:rPr lang="en-US" dirty="0">
                <a:latin typeface="Comic Sans MS" panose="030F0702030302020204" pitchFamily="66" charset="0"/>
              </a:rPr>
              <a:t>Due to nutrient depletion and/or accumulation of toxic end products, replication stops and cells enter a </a:t>
            </a:r>
            <a:r>
              <a:rPr lang="en-US" b="1" u="sng" dirty="0">
                <a:latin typeface="Comic Sans MS" panose="030F0702030302020204" pitchFamily="66" charset="0"/>
              </a:rPr>
              <a:t>stationary phase</a:t>
            </a:r>
            <a:r>
              <a:rPr lang="en-US" u="sng" dirty="0">
                <a:latin typeface="Comic Sans MS" panose="030F0702030302020204" pitchFamily="66" charset="0"/>
              </a:rPr>
              <a:t> </a:t>
            </a:r>
            <a:r>
              <a:rPr lang="en-US" dirty="0">
                <a:latin typeface="Comic Sans MS" panose="030F0702030302020204" pitchFamily="66" charset="0"/>
              </a:rPr>
              <a:t>where there is no net change in cell number.</a:t>
            </a:r>
          </a:p>
          <a:p>
            <a:pPr marL="457200" indent="-457200" eaLnBrk="0" hangingPunct="0">
              <a:spcBef>
                <a:spcPct val="50000"/>
              </a:spcBef>
              <a:buFontTx/>
              <a:buAutoNum type="arabicPeriod"/>
            </a:pPr>
            <a:r>
              <a:rPr lang="en-US" b="1" u="sng" dirty="0">
                <a:latin typeface="Comic Sans MS" panose="030F0702030302020204" pitchFamily="66" charset="0"/>
              </a:rPr>
              <a:t>Death phase</a:t>
            </a:r>
            <a:r>
              <a:rPr lang="en-US" u="sng" dirty="0">
                <a:latin typeface="Comic Sans MS" panose="030F0702030302020204" pitchFamily="66" charset="0"/>
              </a:rPr>
              <a:t> </a:t>
            </a:r>
            <a:r>
              <a:rPr lang="en-US" dirty="0">
                <a:latin typeface="Comic Sans MS" panose="030F0702030302020204" pitchFamily="66" charset="0"/>
              </a:rPr>
              <a:t>occurs when cells can no longer maintain viability and numbers decrease as a proportion.</a:t>
            </a:r>
            <a:endParaRPr lang="en-US" b="1" dirty="0">
              <a:latin typeface="Comic Sans MS" panose="030F0702030302020204" pitchFamily="66" charset="0"/>
            </a:endParaRPr>
          </a:p>
          <a:p>
            <a:endParaRPr lang="en-US" dirty="0"/>
          </a:p>
        </p:txBody>
      </p:sp>
    </p:spTree>
    <p:extLst>
      <p:ext uri="{BB962C8B-B14F-4D97-AF65-F5344CB8AC3E}">
        <p14:creationId xmlns:p14="http://schemas.microsoft.com/office/powerpoint/2010/main" xmlns="" val="33914317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solidFill>
                  <a:srgbClr val="333333"/>
                </a:solidFill>
                <a:latin typeface="Comic Sans MS" panose="030F0702030302020204" pitchFamily="66" charset="0"/>
              </a:rPr>
              <a:t>Growth curve</a:t>
            </a:r>
            <a:endParaRPr lang="en-US" u="sng" dirty="0">
              <a:latin typeface="Comic Sans MS" panose="030F0702030302020204" pitchFamily="66" charset="0"/>
            </a:endParaRPr>
          </a:p>
        </p:txBody>
      </p:sp>
      <p:pic>
        <p:nvPicPr>
          <p:cNvPr id="4" name="Content Placeholder 3"/>
          <p:cNvPicPr>
            <a:picLocks noGrp="1" noChangeAspect="1"/>
          </p:cNvPicPr>
          <p:nvPr>
            <p:ph idx="1"/>
          </p:nvPr>
        </p:nvPicPr>
        <p:blipFill>
          <a:blip r:embed="rId2"/>
          <a:stretch>
            <a:fillRect/>
          </a:stretch>
        </p:blipFill>
        <p:spPr>
          <a:xfrm>
            <a:off x="1229519" y="1343025"/>
            <a:ext cx="9334497" cy="4602879"/>
          </a:xfrm>
          <a:prstGeom prst="rect">
            <a:avLst/>
          </a:prstGeom>
        </p:spPr>
      </p:pic>
    </p:spTree>
    <p:extLst>
      <p:ext uri="{BB962C8B-B14F-4D97-AF65-F5344CB8AC3E}">
        <p14:creationId xmlns:p14="http://schemas.microsoft.com/office/powerpoint/2010/main" xmlns="" val="8347058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Comic Sans MS" panose="030F0702030302020204" pitchFamily="66" charset="0"/>
              </a:rPr>
              <a:t>Environmental factors</a:t>
            </a:r>
            <a:endParaRPr lang="en-US" u="sng" dirty="0">
              <a:latin typeface="Comic Sans MS" panose="030F0702030302020204" pitchFamily="66" charset="0"/>
            </a:endParaRPr>
          </a:p>
        </p:txBody>
      </p:sp>
      <p:sp>
        <p:nvSpPr>
          <p:cNvPr id="3" name="Content Placeholder 2"/>
          <p:cNvSpPr>
            <a:spLocks noGrp="1"/>
          </p:cNvSpPr>
          <p:nvPr>
            <p:ph idx="1"/>
          </p:nvPr>
        </p:nvSpPr>
        <p:spPr>
          <a:xfrm>
            <a:off x="2067718" y="1764666"/>
            <a:ext cx="8086487" cy="4991131"/>
          </a:xfrm>
        </p:spPr>
        <p:txBody>
          <a:bodyPr/>
          <a:lstStyle/>
          <a:p>
            <a:pPr>
              <a:buFont typeface="Wingdings" panose="05000000000000000000" pitchFamily="2" charset="2"/>
              <a:buChar char="ü"/>
            </a:pPr>
            <a:r>
              <a:rPr lang="en-US" sz="4000" dirty="0" smtClean="0">
                <a:latin typeface="Comic Sans MS" panose="030F0702030302020204" pitchFamily="66" charset="0"/>
              </a:rPr>
              <a:t>Temperature</a:t>
            </a:r>
          </a:p>
          <a:p>
            <a:pPr>
              <a:buFont typeface="Wingdings" panose="05000000000000000000" pitchFamily="2" charset="2"/>
              <a:buChar char="ü"/>
            </a:pPr>
            <a:r>
              <a:rPr lang="en-US" sz="4000" dirty="0" smtClean="0">
                <a:latin typeface="Comic Sans MS" panose="030F0702030302020204" pitchFamily="66" charset="0"/>
              </a:rPr>
              <a:t>Oxygen requirement</a:t>
            </a:r>
          </a:p>
          <a:p>
            <a:pPr>
              <a:buFont typeface="Wingdings" panose="05000000000000000000" pitchFamily="2" charset="2"/>
              <a:buChar char="ü"/>
            </a:pPr>
            <a:r>
              <a:rPr lang="en-US" sz="4000" dirty="0" err="1" smtClean="0">
                <a:latin typeface="Comic Sans MS" panose="030F0702030302020204" pitchFamily="66" charset="0"/>
              </a:rPr>
              <a:t>Ph</a:t>
            </a:r>
            <a:endParaRPr lang="en-US" sz="4000" dirty="0">
              <a:latin typeface="Comic Sans MS" panose="030F0702030302020204" pitchFamily="66" charset="0"/>
            </a:endParaRPr>
          </a:p>
          <a:p>
            <a:pPr>
              <a:buFont typeface="Wingdings" panose="05000000000000000000" pitchFamily="2" charset="2"/>
              <a:buChar char="ü"/>
            </a:pPr>
            <a:r>
              <a:rPr lang="en-US" sz="4000" dirty="0" smtClean="0">
                <a:latin typeface="Comic Sans MS" panose="030F0702030302020204" pitchFamily="66" charset="0"/>
              </a:rPr>
              <a:t>Water </a:t>
            </a:r>
            <a:r>
              <a:rPr lang="en-US" sz="4000" dirty="0">
                <a:latin typeface="Comic Sans MS" panose="030F0702030302020204" pitchFamily="66" charset="0"/>
              </a:rPr>
              <a:t>availability</a:t>
            </a:r>
          </a:p>
          <a:p>
            <a:endParaRPr lang="en-US" dirty="0"/>
          </a:p>
        </p:txBody>
      </p:sp>
    </p:spTree>
    <p:extLst>
      <p:ext uri="{BB962C8B-B14F-4D97-AF65-F5344CB8AC3E}">
        <p14:creationId xmlns:p14="http://schemas.microsoft.com/office/powerpoint/2010/main" xmlns="" val="173902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latin typeface="Times New Roman" panose="02020603050405020304" pitchFamily="18" charset="0"/>
                <a:cs typeface="Times New Roman" panose="02020603050405020304" pitchFamily="18" charset="0"/>
              </a:rPr>
              <a:t>Cont’d</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3318" y="1343026"/>
            <a:ext cx="9000888" cy="5412772"/>
          </a:xfrm>
        </p:spPr>
        <p:txBody>
          <a:bodyPr>
            <a:normAutofit/>
          </a:bodyPr>
          <a:lstStyle/>
          <a:p>
            <a:pPr>
              <a:buNone/>
            </a:pPr>
            <a:r>
              <a:rPr lang="en-US" b="1" u="sng" dirty="0">
                <a:effectLst>
                  <a:outerShdw blurRad="38100" dist="38100" dir="2700000" algn="tl">
                    <a:srgbClr val="000000">
                      <a:alpha val="43137"/>
                    </a:srgbClr>
                  </a:outerShdw>
                </a:effectLst>
                <a:latin typeface="Comic Sans MS" pitchFamily="66" charset="0"/>
              </a:rPr>
              <a:t>Louis Pasteur (1864-1888)</a:t>
            </a:r>
          </a:p>
          <a:p>
            <a:pPr>
              <a:buNone/>
            </a:pPr>
            <a:r>
              <a:rPr lang="en-US" dirty="0">
                <a:effectLst>
                  <a:outerShdw blurRad="38100" dist="38100" dir="2700000" algn="tl">
                    <a:srgbClr val="000000">
                      <a:alpha val="43137"/>
                    </a:srgbClr>
                  </a:outerShdw>
                </a:effectLst>
                <a:latin typeface="Comic Sans MS" pitchFamily="66" charset="0"/>
              </a:rPr>
              <a:t>Is credited for the development of modern microbiology. He demonstrated that fermentation was caused by growth of microorganisms</a:t>
            </a:r>
            <a:r>
              <a:rPr lang="en-US" dirty="0" smtClean="0">
                <a:effectLst>
                  <a:outerShdw blurRad="38100" dist="38100" dir="2700000" algn="tl">
                    <a:srgbClr val="000000">
                      <a:alpha val="43137"/>
                    </a:srgbClr>
                  </a:outerShdw>
                </a:effectLst>
                <a:latin typeface="Comic Sans MS" pitchFamily="66" charset="0"/>
              </a:rPr>
              <a:t>.</a:t>
            </a:r>
            <a:endParaRPr lang="en-US" dirty="0">
              <a:effectLst>
                <a:outerShdw blurRad="38100" dist="38100" dir="2700000" algn="tl">
                  <a:srgbClr val="000000">
                    <a:alpha val="43137"/>
                  </a:srgbClr>
                </a:outerShdw>
              </a:effectLst>
              <a:latin typeface="Comic Sans MS" pitchFamily="66" charset="0"/>
            </a:endParaRPr>
          </a:p>
          <a:p>
            <a:pPr>
              <a:buNone/>
            </a:pPr>
            <a:r>
              <a:rPr lang="en-US" b="1" u="sng" dirty="0">
                <a:effectLst>
                  <a:outerShdw blurRad="38100" dist="38100" dir="2700000" algn="tl">
                    <a:srgbClr val="000000">
                      <a:alpha val="43137"/>
                    </a:srgbClr>
                  </a:outerShdw>
                </a:effectLst>
                <a:latin typeface="Comic Sans MS" pitchFamily="66" charset="0"/>
              </a:rPr>
              <a:t>Robert Koch (1877)</a:t>
            </a:r>
          </a:p>
          <a:p>
            <a:pPr>
              <a:buNone/>
            </a:pPr>
            <a:r>
              <a:rPr lang="en-US" dirty="0">
                <a:effectLst>
                  <a:outerShdw blurRad="38100" dist="38100" dir="2700000" algn="tl">
                    <a:srgbClr val="000000">
                      <a:alpha val="43137"/>
                    </a:srgbClr>
                  </a:outerShdw>
                </a:effectLst>
                <a:latin typeface="Comic Sans MS" pitchFamily="66" charset="0"/>
              </a:rPr>
              <a:t>Described easy methods for bacteriological exams and also devised simple methods for isolating bacteria. </a:t>
            </a:r>
            <a:endParaRPr lang="en-US" dirty="0"/>
          </a:p>
        </p:txBody>
      </p:sp>
    </p:spTree>
    <p:extLst>
      <p:ext uri="{BB962C8B-B14F-4D97-AF65-F5344CB8AC3E}">
        <p14:creationId xmlns:p14="http://schemas.microsoft.com/office/powerpoint/2010/main" xmlns="" val="3093777242"/>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Comic Sans MS" panose="030F0702030302020204" pitchFamily="66" charset="0"/>
              </a:rPr>
              <a:t>Bacteria classification</a:t>
            </a:r>
            <a:endParaRPr lang="en-US" u="sng" dirty="0">
              <a:latin typeface="Comic Sans MS" panose="030F0702030302020204" pitchFamily="66" charset="0"/>
            </a:endParaRPr>
          </a:p>
        </p:txBody>
      </p:sp>
      <p:sp>
        <p:nvSpPr>
          <p:cNvPr id="3" name="Content Placeholder 2"/>
          <p:cNvSpPr>
            <a:spLocks noGrp="1"/>
          </p:cNvSpPr>
          <p:nvPr>
            <p:ph idx="1"/>
          </p:nvPr>
        </p:nvSpPr>
        <p:spPr>
          <a:xfrm>
            <a:off x="2220118" y="1764666"/>
            <a:ext cx="7934087" cy="4991131"/>
          </a:xfrm>
        </p:spPr>
        <p:txBody>
          <a:bodyPr/>
          <a:lstStyle/>
          <a:p>
            <a:pPr marL="0" indent="0">
              <a:buNone/>
            </a:pPr>
            <a:r>
              <a:rPr lang="en-US" b="1" dirty="0" smtClean="0">
                <a:effectLst>
                  <a:outerShdw blurRad="38100" dist="38100" dir="2700000" algn="tl">
                    <a:srgbClr val="000000">
                      <a:alpha val="43137"/>
                    </a:srgbClr>
                  </a:outerShdw>
                </a:effectLst>
                <a:latin typeface="Comic Sans MS" pitchFamily="66" charset="0"/>
              </a:rPr>
              <a:t>ASSIGNMENT!!!!!!!!!!!</a:t>
            </a:r>
          </a:p>
          <a:p>
            <a:r>
              <a:rPr lang="en-US" dirty="0" smtClean="0">
                <a:effectLst>
                  <a:outerShdw blurRad="38100" dist="38100" dir="2700000" algn="tl">
                    <a:srgbClr val="000000">
                      <a:alpha val="43137"/>
                    </a:srgbClr>
                  </a:outerShdw>
                </a:effectLst>
                <a:latin typeface="Comic Sans MS" pitchFamily="66" charset="0"/>
              </a:rPr>
              <a:t>Gram </a:t>
            </a:r>
            <a:r>
              <a:rPr lang="en-US" dirty="0">
                <a:effectLst>
                  <a:outerShdw blurRad="38100" dist="38100" dir="2700000" algn="tl">
                    <a:srgbClr val="000000">
                      <a:alpha val="43137"/>
                    </a:srgbClr>
                  </a:outerShdw>
                </a:effectLst>
                <a:latin typeface="Comic Sans MS" pitchFamily="66" charset="0"/>
              </a:rPr>
              <a:t>+</a:t>
            </a:r>
            <a:r>
              <a:rPr lang="en-US" dirty="0" err="1">
                <a:effectLst>
                  <a:outerShdw blurRad="38100" dist="38100" dir="2700000" algn="tl">
                    <a:srgbClr val="000000">
                      <a:alpha val="43137"/>
                    </a:srgbClr>
                  </a:outerShdw>
                </a:effectLst>
                <a:latin typeface="Comic Sans MS" pitchFamily="66" charset="0"/>
              </a:rPr>
              <a:t>ve</a:t>
            </a:r>
            <a:r>
              <a:rPr lang="en-US" dirty="0">
                <a:effectLst>
                  <a:outerShdw blurRad="38100" dist="38100" dir="2700000" algn="tl">
                    <a:srgbClr val="000000">
                      <a:alpha val="43137"/>
                    </a:srgbClr>
                  </a:outerShdw>
                </a:effectLst>
                <a:latin typeface="Comic Sans MS" pitchFamily="66" charset="0"/>
              </a:rPr>
              <a:t> </a:t>
            </a:r>
            <a:r>
              <a:rPr lang="en-US" dirty="0" smtClean="0">
                <a:effectLst>
                  <a:outerShdw blurRad="38100" dist="38100" dir="2700000" algn="tl">
                    <a:srgbClr val="000000">
                      <a:alpha val="43137"/>
                    </a:srgbClr>
                  </a:outerShdw>
                </a:effectLst>
                <a:latin typeface="Comic Sans MS" pitchFamily="66" charset="0"/>
              </a:rPr>
              <a:t>Bacteria</a:t>
            </a:r>
          </a:p>
          <a:p>
            <a:r>
              <a:rPr lang="en-US" dirty="0">
                <a:effectLst>
                  <a:outerShdw blurRad="38100" dist="38100" dir="2700000" algn="tl">
                    <a:srgbClr val="000000">
                      <a:alpha val="43137"/>
                    </a:srgbClr>
                  </a:outerShdw>
                </a:effectLst>
                <a:latin typeface="Comic Sans MS" pitchFamily="66" charset="0"/>
              </a:rPr>
              <a:t>Gram –</a:t>
            </a:r>
            <a:r>
              <a:rPr lang="en-US" dirty="0" err="1">
                <a:effectLst>
                  <a:outerShdw blurRad="38100" dist="38100" dir="2700000" algn="tl">
                    <a:srgbClr val="000000">
                      <a:alpha val="43137"/>
                    </a:srgbClr>
                  </a:outerShdw>
                </a:effectLst>
                <a:latin typeface="Comic Sans MS" pitchFamily="66" charset="0"/>
              </a:rPr>
              <a:t>ve</a:t>
            </a:r>
            <a:r>
              <a:rPr lang="en-US" dirty="0">
                <a:effectLst>
                  <a:outerShdw blurRad="38100" dist="38100" dir="2700000" algn="tl">
                    <a:srgbClr val="000000">
                      <a:alpha val="43137"/>
                    </a:srgbClr>
                  </a:outerShdw>
                </a:effectLst>
                <a:latin typeface="Comic Sans MS" pitchFamily="66" charset="0"/>
              </a:rPr>
              <a:t> bacteria</a:t>
            </a:r>
            <a:endParaRPr lang="en-US" dirty="0"/>
          </a:p>
        </p:txBody>
      </p:sp>
    </p:spTree>
    <p:extLst>
      <p:ext uri="{BB962C8B-B14F-4D97-AF65-F5344CB8AC3E}">
        <p14:creationId xmlns:p14="http://schemas.microsoft.com/office/powerpoint/2010/main" xmlns="" val="5835194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Comic Sans MS" panose="030F0702030302020204" pitchFamily="66" charset="0"/>
              </a:rPr>
              <a:t>concept </a:t>
            </a:r>
            <a:r>
              <a:rPr lang="en-US" b="1" u="sng" dirty="0">
                <a:latin typeface="Comic Sans MS" panose="030F0702030302020204" pitchFamily="66" charset="0"/>
              </a:rPr>
              <a:t>of infection </a:t>
            </a:r>
          </a:p>
        </p:txBody>
      </p:sp>
      <p:sp>
        <p:nvSpPr>
          <p:cNvPr id="3" name="Content Placeholder 2"/>
          <p:cNvSpPr>
            <a:spLocks noGrp="1"/>
          </p:cNvSpPr>
          <p:nvPr>
            <p:ph idx="1"/>
          </p:nvPr>
        </p:nvSpPr>
        <p:spPr>
          <a:xfrm>
            <a:off x="1153318" y="1764666"/>
            <a:ext cx="9000887" cy="4991131"/>
          </a:xfrm>
        </p:spPr>
        <p:txBody>
          <a:bodyPr>
            <a:normAutofit fontScale="92500" lnSpcReduction="10000"/>
          </a:bodyPr>
          <a:lstStyle/>
          <a:p>
            <a:pPr marL="0" indent="0">
              <a:buNone/>
            </a:pPr>
            <a:r>
              <a:rPr lang="en-US" altLang="en-US" dirty="0" smtClean="0">
                <a:latin typeface="Arial Rounded MT Bold" pitchFamily="34" charset="0"/>
              </a:rPr>
              <a:t>Objectives</a:t>
            </a:r>
          </a:p>
          <a:p>
            <a:pPr marL="0" lvl="0" indent="0" latinLnBrk="1">
              <a:buNone/>
            </a:pPr>
            <a:r>
              <a:rPr lang="en-US" altLang="en-US" sz="3200" dirty="0">
                <a:solidFill>
                  <a:srgbClr val="000000"/>
                </a:solidFill>
                <a:latin typeface="Comic Sans MS" panose="030F0702030302020204" pitchFamily="66" charset="0"/>
                <a:ea typeface="Arial" pitchFamily="34" charset="0"/>
              </a:rPr>
              <a:t>By the end of this session, the learner will be </a:t>
            </a:r>
            <a:endParaRPr lang="en-US" altLang="en-US" sz="3200" dirty="0" smtClean="0">
              <a:solidFill>
                <a:srgbClr val="000000"/>
              </a:solidFill>
              <a:latin typeface="Comic Sans MS" panose="030F0702030302020204" pitchFamily="66" charset="0"/>
              <a:ea typeface="Arial" pitchFamily="34" charset="0"/>
            </a:endParaRPr>
          </a:p>
          <a:p>
            <a:pPr marL="0" lvl="0" indent="0" latinLnBrk="1">
              <a:buNone/>
            </a:pPr>
            <a:r>
              <a:rPr lang="en-US" altLang="en-US" sz="3200" dirty="0" smtClean="0">
                <a:solidFill>
                  <a:srgbClr val="000000"/>
                </a:solidFill>
                <a:latin typeface="Comic Sans MS" panose="030F0702030302020204" pitchFamily="66" charset="0"/>
                <a:ea typeface="Arial" pitchFamily="34" charset="0"/>
              </a:rPr>
              <a:t>able </a:t>
            </a:r>
            <a:r>
              <a:rPr lang="en-US" altLang="en-US" sz="3200" dirty="0">
                <a:solidFill>
                  <a:srgbClr val="000000"/>
                </a:solidFill>
                <a:latin typeface="Comic Sans MS" panose="030F0702030302020204" pitchFamily="66" charset="0"/>
                <a:ea typeface="Arial" pitchFamily="34" charset="0"/>
              </a:rPr>
              <a:t>to</a:t>
            </a:r>
            <a:r>
              <a:rPr lang="en-US" altLang="en-US" sz="3200" dirty="0" smtClean="0">
                <a:solidFill>
                  <a:srgbClr val="000000"/>
                </a:solidFill>
                <a:latin typeface="Comic Sans MS" panose="030F0702030302020204" pitchFamily="66" charset="0"/>
                <a:ea typeface="Arial" pitchFamily="34" charset="0"/>
              </a:rPr>
              <a:t>:</a:t>
            </a:r>
            <a:endParaRPr lang="en-US" altLang="en-US" dirty="0">
              <a:solidFill>
                <a:srgbClr val="000000"/>
              </a:solidFill>
              <a:latin typeface="Comic Sans MS" panose="030F0702030302020204" pitchFamily="66" charset="0"/>
              <a:ea typeface="Arial" pitchFamily="34" charset="0"/>
            </a:endParaRPr>
          </a:p>
          <a:p>
            <a:pPr lvl="0" latinLnBrk="1">
              <a:buFont typeface="Times New Roman" pitchFamily="18" charset="0"/>
              <a:buAutoNum type="arabicPeriod"/>
            </a:pPr>
            <a:r>
              <a:rPr lang="en-US" altLang="en-US" dirty="0">
                <a:solidFill>
                  <a:srgbClr val="000000"/>
                </a:solidFill>
                <a:latin typeface="Comic Sans MS" panose="030F0702030302020204" pitchFamily="66" charset="0"/>
                <a:ea typeface="Arial" pitchFamily="34" charset="0"/>
              </a:rPr>
              <a:t>Describe the stages of development of an infection</a:t>
            </a:r>
          </a:p>
          <a:p>
            <a:pPr lvl="0" latinLnBrk="1">
              <a:buFont typeface="Times New Roman" pitchFamily="18" charset="0"/>
              <a:buAutoNum type="arabicPeriod"/>
            </a:pPr>
            <a:endParaRPr lang="en-US" altLang="en-US" dirty="0">
              <a:solidFill>
                <a:srgbClr val="000000"/>
              </a:solidFill>
              <a:latin typeface="Comic Sans MS" panose="030F0702030302020204" pitchFamily="66" charset="0"/>
              <a:ea typeface="Arial" pitchFamily="34" charset="0"/>
            </a:endParaRPr>
          </a:p>
          <a:p>
            <a:pPr lvl="0" latinLnBrk="1">
              <a:buFont typeface="Times New Roman" pitchFamily="18" charset="0"/>
              <a:buAutoNum type="arabicPeriod"/>
            </a:pPr>
            <a:r>
              <a:rPr lang="en-US" altLang="en-US" dirty="0">
                <a:solidFill>
                  <a:srgbClr val="000000"/>
                </a:solidFill>
                <a:latin typeface="Comic Sans MS" panose="030F0702030302020204" pitchFamily="66" charset="0"/>
                <a:ea typeface="Arial" pitchFamily="34" charset="0"/>
              </a:rPr>
              <a:t>Define various terms related to infection</a:t>
            </a:r>
          </a:p>
          <a:p>
            <a:pPr lvl="0" latinLnBrk="1">
              <a:buFont typeface="Times New Roman" pitchFamily="18" charset="0"/>
              <a:buAutoNum type="arabicPeriod"/>
            </a:pPr>
            <a:endParaRPr lang="en-US" altLang="en-US" dirty="0">
              <a:solidFill>
                <a:srgbClr val="000000"/>
              </a:solidFill>
              <a:latin typeface="Comic Sans MS" panose="030F0702030302020204" pitchFamily="66" charset="0"/>
              <a:ea typeface="Arial" pitchFamily="34" charset="0"/>
            </a:endParaRPr>
          </a:p>
          <a:p>
            <a:pPr lvl="0" latinLnBrk="1">
              <a:buFont typeface="Times New Roman" pitchFamily="18" charset="0"/>
              <a:buAutoNum type="arabicPeriod"/>
            </a:pPr>
            <a:r>
              <a:rPr lang="en-US" altLang="en-US" dirty="0">
                <a:solidFill>
                  <a:srgbClr val="000000"/>
                </a:solidFill>
                <a:latin typeface="Comic Sans MS" panose="030F0702030302020204" pitchFamily="66" charset="0"/>
                <a:ea typeface="Arial" pitchFamily="34" charset="0"/>
              </a:rPr>
              <a:t>Describe the phases of an infectious </a:t>
            </a:r>
            <a:r>
              <a:rPr lang="en-US" altLang="en-US" dirty="0" err="1">
                <a:solidFill>
                  <a:srgbClr val="000000"/>
                </a:solidFill>
                <a:latin typeface="Comic Sans MS" panose="030F0702030302020204" pitchFamily="66" charset="0"/>
                <a:ea typeface="Arial" pitchFamily="34" charset="0"/>
              </a:rPr>
              <a:t>d’se</a:t>
            </a:r>
            <a:endParaRPr lang="en-US" altLang="en-US" dirty="0">
              <a:solidFill>
                <a:srgbClr val="000000"/>
              </a:solidFill>
              <a:latin typeface="Comic Sans MS" panose="030F0702030302020204" pitchFamily="66" charset="0"/>
              <a:ea typeface="Arial" pitchFamily="34" charset="0"/>
            </a:endParaRPr>
          </a:p>
          <a:p>
            <a:endParaRPr lang="en-US" dirty="0"/>
          </a:p>
        </p:txBody>
      </p:sp>
    </p:spTree>
    <p:extLst>
      <p:ext uri="{BB962C8B-B14F-4D97-AF65-F5344CB8AC3E}">
        <p14:creationId xmlns:p14="http://schemas.microsoft.com/office/powerpoint/2010/main" xmlns="" val="3996309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3318" y="1764666"/>
            <a:ext cx="8763001" cy="4991131"/>
          </a:xfrm>
        </p:spPr>
        <p:txBody>
          <a:bodyPr>
            <a:normAutofit lnSpcReduction="10000"/>
          </a:bodyPr>
          <a:lstStyle/>
          <a:p>
            <a:pPr marL="0" lvl="0" indent="0" latinLnBrk="1">
              <a:buNone/>
            </a:pPr>
            <a:r>
              <a:rPr lang="en-US" altLang="en-US" b="1" dirty="0">
                <a:solidFill>
                  <a:srgbClr val="000000"/>
                </a:solidFill>
                <a:latin typeface="Comic Sans MS" panose="030F0702030302020204" pitchFamily="66" charset="0"/>
                <a:ea typeface="Arial" pitchFamily="34" charset="0"/>
              </a:rPr>
              <a:t>Infection</a:t>
            </a:r>
            <a:r>
              <a:rPr lang="en-US" altLang="en-US" dirty="0">
                <a:solidFill>
                  <a:srgbClr val="000000"/>
                </a:solidFill>
                <a:latin typeface="Comic Sans MS" panose="030F0702030302020204" pitchFamily="66" charset="0"/>
                <a:ea typeface="Arial" pitchFamily="34" charset="0"/>
              </a:rPr>
              <a:t> </a:t>
            </a:r>
            <a:endParaRPr lang="en-US" altLang="en-US" dirty="0" smtClean="0">
              <a:solidFill>
                <a:srgbClr val="000000"/>
              </a:solidFill>
              <a:latin typeface="Comic Sans MS" panose="030F0702030302020204" pitchFamily="66" charset="0"/>
              <a:ea typeface="Arial" pitchFamily="34" charset="0"/>
            </a:endParaRPr>
          </a:p>
          <a:p>
            <a:pPr lvl="0" latinLnBrk="1"/>
            <a:r>
              <a:rPr lang="en-US" altLang="en-US" dirty="0" smtClean="0">
                <a:solidFill>
                  <a:srgbClr val="000000"/>
                </a:solidFill>
                <a:latin typeface="Comic Sans MS" panose="030F0702030302020204" pitchFamily="66" charset="0"/>
                <a:ea typeface="Arial" pitchFamily="34" charset="0"/>
              </a:rPr>
              <a:t>is </a:t>
            </a:r>
            <a:r>
              <a:rPr lang="en-US" altLang="en-US" dirty="0">
                <a:solidFill>
                  <a:srgbClr val="000000"/>
                </a:solidFill>
                <a:latin typeface="Comic Sans MS" panose="030F0702030302020204" pitchFamily="66" charset="0"/>
                <a:ea typeface="Arial" pitchFamily="34" charset="0"/>
              </a:rPr>
              <a:t>invasion by and </a:t>
            </a:r>
            <a:r>
              <a:rPr lang="en-US" altLang="en-US" dirty="0" smtClean="0">
                <a:solidFill>
                  <a:srgbClr val="000000"/>
                </a:solidFill>
                <a:latin typeface="Comic Sans MS" panose="030F0702030302020204" pitchFamily="66" charset="0"/>
                <a:ea typeface="Arial" pitchFamily="34" charset="0"/>
              </a:rPr>
              <a:t>multiplication </a:t>
            </a:r>
            <a:r>
              <a:rPr lang="en-US" altLang="en-US" dirty="0">
                <a:solidFill>
                  <a:srgbClr val="000000"/>
                </a:solidFill>
                <a:latin typeface="Comic Sans MS" panose="030F0702030302020204" pitchFamily="66" charset="0"/>
                <a:ea typeface="Arial" pitchFamily="34" charset="0"/>
              </a:rPr>
              <a:t>of </a:t>
            </a:r>
            <a:endParaRPr lang="en-US" altLang="en-US" dirty="0" smtClean="0">
              <a:solidFill>
                <a:srgbClr val="000000"/>
              </a:solidFill>
              <a:latin typeface="Comic Sans MS" panose="030F0702030302020204" pitchFamily="66" charset="0"/>
              <a:ea typeface="Arial" pitchFamily="34" charset="0"/>
            </a:endParaRPr>
          </a:p>
          <a:p>
            <a:pPr marL="0" lvl="0" indent="0" latinLnBrk="1">
              <a:buNone/>
            </a:pPr>
            <a:r>
              <a:rPr lang="en-US" altLang="en-US" dirty="0" smtClean="0">
                <a:solidFill>
                  <a:srgbClr val="000000"/>
                </a:solidFill>
                <a:latin typeface="Comic Sans MS" panose="030F0702030302020204" pitchFamily="66" charset="0"/>
                <a:ea typeface="Arial" pitchFamily="34" charset="0"/>
              </a:rPr>
              <a:t>pathogenic </a:t>
            </a:r>
            <a:r>
              <a:rPr lang="en-US" altLang="en-US" dirty="0">
                <a:solidFill>
                  <a:srgbClr val="000000"/>
                </a:solidFill>
                <a:latin typeface="Comic Sans MS" panose="030F0702030302020204" pitchFamily="66" charset="0"/>
                <a:ea typeface="Arial" pitchFamily="34" charset="0"/>
              </a:rPr>
              <a:t>microorganisms in a </a:t>
            </a:r>
            <a:r>
              <a:rPr lang="en-US" altLang="en-US" dirty="0" smtClean="0">
                <a:solidFill>
                  <a:srgbClr val="000000"/>
                </a:solidFill>
                <a:latin typeface="Comic Sans MS" panose="030F0702030302020204" pitchFamily="66" charset="0"/>
                <a:ea typeface="Arial" pitchFamily="34" charset="0"/>
              </a:rPr>
              <a:t>body</a:t>
            </a:r>
          </a:p>
          <a:p>
            <a:pPr marL="0" lvl="0" indent="0" latinLnBrk="1">
              <a:buNone/>
            </a:pPr>
            <a:r>
              <a:rPr lang="en-US" altLang="en-US" dirty="0" smtClean="0">
                <a:solidFill>
                  <a:srgbClr val="000000"/>
                </a:solidFill>
                <a:latin typeface="Comic Sans MS" panose="030F0702030302020204" pitchFamily="66" charset="0"/>
                <a:ea typeface="Arial" pitchFamily="34" charset="0"/>
              </a:rPr>
              <a:t> </a:t>
            </a:r>
            <a:r>
              <a:rPr lang="en-US" altLang="en-US" dirty="0">
                <a:solidFill>
                  <a:srgbClr val="000000"/>
                </a:solidFill>
                <a:latin typeface="Comic Sans MS" panose="030F0702030302020204" pitchFamily="66" charset="0"/>
                <a:ea typeface="Arial" pitchFamily="34" charset="0"/>
              </a:rPr>
              <a:t>part or tissue </a:t>
            </a:r>
          </a:p>
          <a:p>
            <a:pPr lvl="0" latinLnBrk="1"/>
            <a:endParaRPr lang="en-US" altLang="en-US" dirty="0">
              <a:solidFill>
                <a:srgbClr val="000000"/>
              </a:solidFill>
              <a:latin typeface="Comic Sans MS" panose="030F0702030302020204" pitchFamily="66" charset="0"/>
              <a:ea typeface="Arial" pitchFamily="34" charset="0"/>
            </a:endParaRPr>
          </a:p>
          <a:p>
            <a:pPr lvl="0" latinLnBrk="1"/>
            <a:r>
              <a:rPr lang="en-US" altLang="en-US" dirty="0">
                <a:solidFill>
                  <a:srgbClr val="000000"/>
                </a:solidFill>
                <a:latin typeface="Comic Sans MS" panose="030F0702030302020204" pitchFamily="66" charset="0"/>
                <a:ea typeface="Arial" pitchFamily="34" charset="0"/>
              </a:rPr>
              <a:t>This invasion may produce subsequent </a:t>
            </a:r>
            <a:endParaRPr lang="en-US" altLang="en-US" dirty="0" smtClean="0">
              <a:solidFill>
                <a:srgbClr val="000000"/>
              </a:solidFill>
              <a:latin typeface="Comic Sans MS" panose="030F0702030302020204" pitchFamily="66" charset="0"/>
              <a:ea typeface="Arial" pitchFamily="34" charset="0"/>
            </a:endParaRPr>
          </a:p>
          <a:p>
            <a:pPr marL="0" lvl="0" indent="0" latinLnBrk="1">
              <a:buNone/>
            </a:pPr>
            <a:r>
              <a:rPr lang="en-US" altLang="en-US" dirty="0" smtClean="0">
                <a:solidFill>
                  <a:srgbClr val="000000"/>
                </a:solidFill>
                <a:latin typeface="Comic Sans MS" panose="030F0702030302020204" pitchFamily="66" charset="0"/>
                <a:ea typeface="Arial" pitchFamily="34" charset="0"/>
              </a:rPr>
              <a:t>tissue </a:t>
            </a:r>
            <a:r>
              <a:rPr lang="en-US" altLang="en-US" dirty="0">
                <a:solidFill>
                  <a:srgbClr val="000000"/>
                </a:solidFill>
                <a:latin typeface="Comic Sans MS" panose="030F0702030302020204" pitchFamily="66" charset="0"/>
                <a:ea typeface="Arial" pitchFamily="34" charset="0"/>
              </a:rPr>
              <a:t>injury and progress to disease </a:t>
            </a:r>
            <a:endParaRPr lang="en-US" altLang="en-US" dirty="0" smtClean="0">
              <a:solidFill>
                <a:srgbClr val="000000"/>
              </a:solidFill>
              <a:latin typeface="Comic Sans MS" panose="030F0702030302020204" pitchFamily="66" charset="0"/>
              <a:ea typeface="Arial" pitchFamily="34" charset="0"/>
            </a:endParaRPr>
          </a:p>
          <a:p>
            <a:pPr marL="0" lvl="0" indent="0" latinLnBrk="1">
              <a:buNone/>
            </a:pPr>
            <a:r>
              <a:rPr lang="en-US" altLang="en-US" dirty="0" smtClean="0">
                <a:solidFill>
                  <a:srgbClr val="000000"/>
                </a:solidFill>
                <a:latin typeface="Comic Sans MS" panose="030F0702030302020204" pitchFamily="66" charset="0"/>
                <a:ea typeface="Arial" pitchFamily="34" charset="0"/>
              </a:rPr>
              <a:t>through </a:t>
            </a:r>
            <a:r>
              <a:rPr lang="en-US" altLang="en-US" dirty="0">
                <a:solidFill>
                  <a:srgbClr val="000000"/>
                </a:solidFill>
                <a:latin typeface="Comic Sans MS" panose="030F0702030302020204" pitchFamily="66" charset="0"/>
                <a:ea typeface="Arial" pitchFamily="34" charset="0"/>
              </a:rPr>
              <a:t>a variety of </a:t>
            </a:r>
            <a:r>
              <a:rPr lang="en-US" altLang="en-US" b="1" dirty="0" smtClean="0">
                <a:solidFill>
                  <a:srgbClr val="000000"/>
                </a:solidFill>
                <a:latin typeface="Comic Sans MS" panose="030F0702030302020204" pitchFamily="66" charset="0"/>
                <a:ea typeface="Arial" pitchFamily="34" charset="0"/>
              </a:rPr>
              <a:t>toxic mechanisms</a:t>
            </a:r>
            <a:r>
              <a:rPr lang="en-US" altLang="en-US" b="1" dirty="0">
                <a:solidFill>
                  <a:srgbClr val="000000"/>
                </a:solidFill>
                <a:latin typeface="Comic Sans MS" panose="030F0702030302020204" pitchFamily="66" charset="0"/>
                <a:ea typeface="Arial" pitchFamily="34" charset="0"/>
              </a:rPr>
              <a:t>. </a:t>
            </a:r>
          </a:p>
          <a:p>
            <a:endParaRPr lang="en-US" dirty="0"/>
          </a:p>
        </p:txBody>
      </p:sp>
    </p:spTree>
    <p:extLst>
      <p:ext uri="{BB962C8B-B14F-4D97-AF65-F5344CB8AC3E}">
        <p14:creationId xmlns:p14="http://schemas.microsoft.com/office/powerpoint/2010/main" xmlns="" val="15118903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u="sng" dirty="0">
                <a:latin typeface="Arial Rounded MT Bold" pitchFamily="34" charset="0"/>
              </a:rPr>
              <a:t>Stages in development of infection</a:t>
            </a:r>
            <a:endParaRPr lang="en-US" u="sng" dirty="0"/>
          </a:p>
        </p:txBody>
      </p:sp>
      <p:sp>
        <p:nvSpPr>
          <p:cNvPr id="3" name="Content Placeholder 2"/>
          <p:cNvSpPr>
            <a:spLocks noGrp="1"/>
          </p:cNvSpPr>
          <p:nvPr>
            <p:ph idx="1"/>
          </p:nvPr>
        </p:nvSpPr>
        <p:spPr>
          <a:xfrm>
            <a:off x="1000919" y="1764666"/>
            <a:ext cx="9153287" cy="4991131"/>
          </a:xfrm>
        </p:spPr>
        <p:txBody>
          <a:bodyPr/>
          <a:lstStyle/>
          <a:p>
            <a:pPr marL="514350" lvl="0" indent="-514350" defTabSz="914400" fontAlgn="base" latinLnBrk="1">
              <a:spcAft>
                <a:spcPct val="0"/>
              </a:spcAft>
              <a:buClr>
                <a:srgbClr val="A50021"/>
              </a:buClr>
              <a:buSzPct val="75000"/>
              <a:buFont typeface="Wingdings" pitchFamily="2" charset="2"/>
              <a:buAutoNum type="arabicPeriod"/>
            </a:pPr>
            <a:r>
              <a:rPr lang="en-US" altLang="en-US" sz="3200" b="1" kern="0" dirty="0">
                <a:solidFill>
                  <a:srgbClr val="000000"/>
                </a:solidFill>
                <a:latin typeface="Comic Sans MS" panose="030F0702030302020204" pitchFamily="66" charset="0"/>
                <a:ea typeface="Arial" pitchFamily="34" charset="0"/>
                <a:cs typeface="Arial" pitchFamily="34" charset="0"/>
              </a:rPr>
              <a:t>Acquisition</a:t>
            </a:r>
          </a:p>
          <a:p>
            <a:pPr marL="514350" lvl="0" indent="-514350" defTabSz="914400" fontAlgn="base" latinLnBrk="1">
              <a:spcAft>
                <a:spcPct val="0"/>
              </a:spcAft>
              <a:buClr>
                <a:srgbClr val="A50021"/>
              </a:buClr>
              <a:buSzPct val="75000"/>
              <a:buFont typeface="Wingdings" pitchFamily="2" charset="2"/>
              <a:buAutoNum type="arabicPeriod"/>
            </a:pPr>
            <a:r>
              <a:rPr lang="en-US" altLang="en-US" sz="3200" b="1" kern="0" dirty="0">
                <a:solidFill>
                  <a:srgbClr val="000000"/>
                </a:solidFill>
                <a:latin typeface="Comic Sans MS" panose="030F0702030302020204" pitchFamily="66" charset="0"/>
                <a:ea typeface="Arial" pitchFamily="34" charset="0"/>
                <a:cs typeface="Arial" pitchFamily="34" charset="0"/>
              </a:rPr>
              <a:t>Adhesion to host </a:t>
            </a:r>
            <a:r>
              <a:rPr lang="en-US" altLang="en-US" sz="3200" b="1" kern="0" dirty="0" smtClean="0">
                <a:solidFill>
                  <a:srgbClr val="000000"/>
                </a:solidFill>
                <a:latin typeface="Comic Sans MS" panose="030F0702030302020204" pitchFamily="66" charset="0"/>
                <a:ea typeface="Arial" pitchFamily="34" charset="0"/>
                <a:cs typeface="Arial" pitchFamily="34" charset="0"/>
              </a:rPr>
              <a:t>cells</a:t>
            </a:r>
            <a:endParaRPr lang="en-US" altLang="en-US" sz="3200" b="1" kern="0" dirty="0">
              <a:solidFill>
                <a:srgbClr val="000000"/>
              </a:solidFill>
              <a:latin typeface="Comic Sans MS" panose="030F0702030302020204" pitchFamily="66" charset="0"/>
              <a:ea typeface="Arial" pitchFamily="34" charset="0"/>
              <a:cs typeface="Arial" pitchFamily="34" charset="0"/>
            </a:endParaRPr>
          </a:p>
          <a:p>
            <a:pPr marL="514350" lvl="0" indent="-514350" defTabSz="914400" fontAlgn="base" latinLnBrk="1">
              <a:spcAft>
                <a:spcPct val="0"/>
              </a:spcAft>
              <a:buClr>
                <a:srgbClr val="A50021"/>
              </a:buClr>
              <a:buSzPct val="75000"/>
              <a:buFont typeface="Wingdings" pitchFamily="2" charset="2"/>
              <a:buAutoNum type="arabicPeriod"/>
            </a:pPr>
            <a:r>
              <a:rPr lang="en-US" altLang="en-US" sz="3200" b="1" kern="0" dirty="0">
                <a:solidFill>
                  <a:srgbClr val="000000"/>
                </a:solidFill>
                <a:latin typeface="Comic Sans MS" panose="030F0702030302020204" pitchFamily="66" charset="0"/>
                <a:ea typeface="Arial" pitchFamily="34" charset="0"/>
                <a:cs typeface="Arial" pitchFamily="34" charset="0"/>
              </a:rPr>
              <a:t>Penetration of cells</a:t>
            </a:r>
          </a:p>
          <a:p>
            <a:pPr marL="514350" lvl="0" indent="-514350" defTabSz="914400" fontAlgn="base" latinLnBrk="1">
              <a:spcAft>
                <a:spcPct val="0"/>
              </a:spcAft>
              <a:buClr>
                <a:srgbClr val="A50021"/>
              </a:buClr>
              <a:buSzPct val="75000"/>
              <a:buFont typeface="Wingdings" pitchFamily="2" charset="2"/>
              <a:buAutoNum type="arabicPeriod"/>
            </a:pPr>
            <a:r>
              <a:rPr lang="en-US" altLang="en-US" sz="3200" kern="0" dirty="0">
                <a:solidFill>
                  <a:srgbClr val="000000"/>
                </a:solidFill>
                <a:latin typeface="Comic Sans MS" panose="030F0702030302020204" pitchFamily="66" charset="0"/>
                <a:ea typeface="Arial" pitchFamily="34" charset="0"/>
                <a:cs typeface="Arial" pitchFamily="34" charset="0"/>
              </a:rPr>
              <a:t>Multiplication in tissues</a:t>
            </a:r>
          </a:p>
          <a:p>
            <a:pPr marL="514350" lvl="0" indent="-514350" defTabSz="914400" fontAlgn="base" latinLnBrk="1">
              <a:spcAft>
                <a:spcPct val="0"/>
              </a:spcAft>
              <a:buClr>
                <a:srgbClr val="A50021"/>
              </a:buClr>
              <a:buSzPct val="75000"/>
              <a:buFont typeface="Wingdings" pitchFamily="2" charset="2"/>
              <a:buAutoNum type="arabicPeriod"/>
            </a:pPr>
            <a:r>
              <a:rPr lang="en-US" altLang="en-US" sz="3200" kern="0" dirty="0">
                <a:solidFill>
                  <a:srgbClr val="000000"/>
                </a:solidFill>
                <a:latin typeface="Comic Sans MS" panose="030F0702030302020204" pitchFamily="66" charset="0"/>
                <a:ea typeface="Arial" pitchFamily="34" charset="0"/>
                <a:cs typeface="Arial" pitchFamily="34" charset="0"/>
              </a:rPr>
              <a:t>Damage to tissues</a:t>
            </a:r>
          </a:p>
          <a:p>
            <a:pPr marL="514350" lvl="0" indent="-514350" defTabSz="914400" fontAlgn="base" latinLnBrk="1">
              <a:spcAft>
                <a:spcPct val="0"/>
              </a:spcAft>
              <a:buClr>
                <a:srgbClr val="A50021"/>
              </a:buClr>
              <a:buSzPct val="75000"/>
              <a:buFont typeface="Wingdings" pitchFamily="2" charset="2"/>
              <a:buAutoNum type="arabicPeriod"/>
            </a:pPr>
            <a:r>
              <a:rPr lang="en-US" altLang="en-US" sz="3200" kern="0" dirty="0">
                <a:solidFill>
                  <a:srgbClr val="000000"/>
                </a:solidFill>
                <a:latin typeface="Comic Sans MS" panose="030F0702030302020204" pitchFamily="66" charset="0"/>
                <a:ea typeface="Arial" pitchFamily="34" charset="0"/>
                <a:cs typeface="Arial" pitchFamily="34" charset="0"/>
              </a:rPr>
              <a:t>Spread to other tissues</a:t>
            </a:r>
          </a:p>
          <a:p>
            <a:pPr marL="514350" lvl="0" indent="-514350" defTabSz="914400" fontAlgn="base" latinLnBrk="1">
              <a:spcAft>
                <a:spcPct val="0"/>
              </a:spcAft>
              <a:buClr>
                <a:srgbClr val="A50021"/>
              </a:buClr>
              <a:buSzPct val="75000"/>
              <a:buFont typeface="Wingdings" pitchFamily="2" charset="2"/>
              <a:buAutoNum type="arabicPeriod"/>
            </a:pPr>
            <a:r>
              <a:rPr lang="en-US" altLang="en-US" sz="3200" kern="0" dirty="0">
                <a:solidFill>
                  <a:srgbClr val="000000"/>
                </a:solidFill>
                <a:latin typeface="Comic Sans MS" panose="030F0702030302020204" pitchFamily="66" charset="0"/>
                <a:ea typeface="Arial" pitchFamily="34" charset="0"/>
                <a:cs typeface="Arial" pitchFamily="34" charset="0"/>
              </a:rPr>
              <a:t>Resolution or death</a:t>
            </a:r>
          </a:p>
          <a:p>
            <a:endParaRPr lang="en-US" dirty="0"/>
          </a:p>
        </p:txBody>
      </p:sp>
    </p:spTree>
    <p:extLst>
      <p:ext uri="{BB962C8B-B14F-4D97-AF65-F5344CB8AC3E}">
        <p14:creationId xmlns:p14="http://schemas.microsoft.com/office/powerpoint/2010/main" xmlns="" val="26151035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u="sng" dirty="0" smtClean="0">
                <a:latin typeface="Arial Rounded MT Bold" pitchFamily="34" charset="0"/>
              </a:rPr>
              <a:t>1. Acquisition</a:t>
            </a:r>
            <a:r>
              <a:rPr lang="en-US" altLang="en-US" u="sng" dirty="0">
                <a:latin typeface="Arial Rounded MT Bold" pitchFamily="34" charset="0"/>
              </a:rPr>
              <a:t>, Adhesion &amp; Penetration </a:t>
            </a:r>
            <a:endParaRPr lang="en-US" u="sng" dirty="0"/>
          </a:p>
        </p:txBody>
      </p:sp>
      <p:sp>
        <p:nvSpPr>
          <p:cNvPr id="3" name="Content Placeholder 2"/>
          <p:cNvSpPr>
            <a:spLocks noGrp="1"/>
          </p:cNvSpPr>
          <p:nvPr>
            <p:ph idx="1"/>
          </p:nvPr>
        </p:nvSpPr>
        <p:spPr>
          <a:xfrm>
            <a:off x="1153318" y="1764666"/>
            <a:ext cx="9000887" cy="4991131"/>
          </a:xfrm>
        </p:spPr>
        <p:txBody>
          <a:bodyPr>
            <a:normAutofit fontScale="92500" lnSpcReduction="20000"/>
          </a:bodyPr>
          <a:lstStyle/>
          <a:p>
            <a:pPr lvl="0" latinLnBrk="1"/>
            <a:r>
              <a:rPr lang="en-US" altLang="en-US" dirty="0">
                <a:solidFill>
                  <a:srgbClr val="000000"/>
                </a:solidFill>
                <a:latin typeface="Comic Sans MS" panose="030F0702030302020204" pitchFamily="66" charset="0"/>
                <a:ea typeface="Arial" pitchFamily="34" charset="0"/>
              </a:rPr>
              <a:t>The microorganism must adhere to the cell, then penetrate it.</a:t>
            </a:r>
          </a:p>
          <a:p>
            <a:pPr lvl="0" latinLnBrk="1"/>
            <a:endParaRPr lang="en-US" altLang="en-US" dirty="0">
              <a:solidFill>
                <a:srgbClr val="000000"/>
              </a:solidFill>
              <a:latin typeface="Comic Sans MS" panose="030F0702030302020204" pitchFamily="66" charset="0"/>
              <a:ea typeface="Arial" pitchFamily="34" charset="0"/>
            </a:endParaRPr>
          </a:p>
          <a:p>
            <a:pPr lvl="0" latinLnBrk="1"/>
            <a:r>
              <a:rPr lang="en-US" altLang="en-US" b="1" dirty="0">
                <a:solidFill>
                  <a:srgbClr val="000000"/>
                </a:solidFill>
                <a:latin typeface="Comic Sans MS" panose="030F0702030302020204" pitchFamily="66" charset="0"/>
                <a:ea typeface="Arial" pitchFamily="34" charset="0"/>
              </a:rPr>
              <a:t>The microbe may use various methods to</a:t>
            </a:r>
            <a:r>
              <a:rPr lang="en-US" altLang="en-US" sz="2800" b="1" dirty="0">
                <a:solidFill>
                  <a:srgbClr val="000000"/>
                </a:solidFill>
                <a:latin typeface="Comic Sans MS" panose="030F0702030302020204" pitchFamily="66" charset="0"/>
                <a:ea typeface="Arial" pitchFamily="34" charset="0"/>
              </a:rPr>
              <a:t>:</a:t>
            </a:r>
          </a:p>
          <a:p>
            <a:pPr lvl="0" latinLnBrk="1">
              <a:buFont typeface="Wingdings" pitchFamily="2" charset="2"/>
              <a:buChar char="Ø"/>
            </a:pPr>
            <a:r>
              <a:rPr lang="en-US" altLang="en-US" sz="2800" dirty="0">
                <a:solidFill>
                  <a:srgbClr val="000000"/>
                </a:solidFill>
                <a:latin typeface="Comic Sans MS" panose="030F0702030302020204" pitchFamily="66" charset="0"/>
                <a:ea typeface="Arial" pitchFamily="34" charset="0"/>
              </a:rPr>
              <a:t>Special hairs on their surface, </a:t>
            </a:r>
          </a:p>
          <a:p>
            <a:pPr marL="457200" lvl="1" indent="-457200" latinLnBrk="1">
              <a:buClr>
                <a:srgbClr val="A50021"/>
              </a:buClr>
              <a:buFont typeface="Wingdings" pitchFamily="2" charset="2"/>
              <a:buChar char="Ø"/>
            </a:pPr>
            <a:r>
              <a:rPr lang="en-US" altLang="en-US" b="1" dirty="0">
                <a:solidFill>
                  <a:srgbClr val="000000"/>
                </a:solidFill>
                <a:latin typeface="Comic Sans MS" panose="030F0702030302020204" pitchFamily="66" charset="0"/>
                <a:ea typeface="Arial" pitchFamily="34" charset="0"/>
              </a:rPr>
              <a:t>Fimbriae</a:t>
            </a:r>
            <a:r>
              <a:rPr lang="en-US" altLang="en-US" dirty="0">
                <a:solidFill>
                  <a:srgbClr val="000000"/>
                </a:solidFill>
                <a:latin typeface="Comic Sans MS" panose="030F0702030302020204" pitchFamily="66" charset="0"/>
                <a:ea typeface="Arial" pitchFamily="34" charset="0"/>
              </a:rPr>
              <a:t> (</a:t>
            </a:r>
            <a:r>
              <a:rPr lang="en-US" altLang="en-US" dirty="0">
                <a:solidFill>
                  <a:srgbClr val="000000"/>
                </a:solidFill>
                <a:latin typeface="Comic Sans MS" panose="030F0702030302020204" pitchFamily="66" charset="0"/>
                <a:ea typeface="LilyUPC" pitchFamily="34" charset="-34"/>
              </a:rPr>
              <a:t>thin appendages used in attachment) or </a:t>
            </a:r>
            <a:r>
              <a:rPr lang="en-US" altLang="en-US" b="1" dirty="0">
                <a:solidFill>
                  <a:srgbClr val="000000"/>
                </a:solidFill>
                <a:latin typeface="Comic Sans MS" panose="030F0702030302020204" pitchFamily="66" charset="0"/>
                <a:ea typeface="LilyUPC" pitchFamily="34" charset="-34"/>
              </a:rPr>
              <a:t>P</a:t>
            </a:r>
            <a:r>
              <a:rPr lang="en-US" altLang="en-US" b="1" dirty="0">
                <a:solidFill>
                  <a:srgbClr val="000000"/>
                </a:solidFill>
                <a:latin typeface="Comic Sans MS" panose="030F0702030302020204" pitchFamily="66" charset="0"/>
                <a:ea typeface="Arial" pitchFamily="34" charset="0"/>
              </a:rPr>
              <a:t>illi</a:t>
            </a:r>
            <a:r>
              <a:rPr lang="en-US" altLang="en-US" dirty="0">
                <a:solidFill>
                  <a:srgbClr val="000000"/>
                </a:solidFill>
                <a:latin typeface="Comic Sans MS" panose="030F0702030302020204" pitchFamily="66" charset="0"/>
                <a:ea typeface="LilyUPC" pitchFamily="34" charset="-34"/>
              </a:rPr>
              <a:t> (thin appendages used in genetic exchange)</a:t>
            </a:r>
            <a:r>
              <a:rPr lang="en-US" altLang="en-US" dirty="0">
                <a:solidFill>
                  <a:srgbClr val="000000"/>
                </a:solidFill>
                <a:latin typeface="Comic Sans MS" panose="030F0702030302020204" pitchFamily="66" charset="0"/>
                <a:ea typeface="Arial" pitchFamily="34" charset="0"/>
              </a:rPr>
              <a:t>, </a:t>
            </a:r>
          </a:p>
          <a:p>
            <a:pPr lvl="0" latinLnBrk="1">
              <a:buFont typeface="Wingdings" pitchFamily="2" charset="2"/>
              <a:buChar char="Ø"/>
            </a:pPr>
            <a:r>
              <a:rPr lang="en-US" altLang="en-US" sz="2800" b="1" dirty="0">
                <a:solidFill>
                  <a:srgbClr val="000000"/>
                </a:solidFill>
                <a:latin typeface="Comic Sans MS" panose="030F0702030302020204" pitchFamily="66" charset="0"/>
                <a:ea typeface="Arial" pitchFamily="34" charset="0"/>
              </a:rPr>
              <a:t>Secrete sticky </a:t>
            </a:r>
            <a:r>
              <a:rPr lang="en-US" altLang="en-US" sz="2800" dirty="0">
                <a:solidFill>
                  <a:srgbClr val="000000"/>
                </a:solidFill>
                <a:latin typeface="Comic Sans MS" panose="030F0702030302020204" pitchFamily="66" charset="0"/>
                <a:ea typeface="Arial" pitchFamily="34" charset="0"/>
              </a:rPr>
              <a:t>substances (e.g. dextran) </a:t>
            </a:r>
          </a:p>
          <a:p>
            <a:pPr lvl="0" latinLnBrk="1">
              <a:buFont typeface="Wingdings" pitchFamily="2" charset="2"/>
              <a:buChar char="Ø"/>
            </a:pPr>
            <a:r>
              <a:rPr lang="en-US" altLang="en-US" sz="2800" dirty="0">
                <a:solidFill>
                  <a:srgbClr val="000000"/>
                </a:solidFill>
                <a:latin typeface="Comic Sans MS" panose="030F0702030302020204" pitchFamily="66" charset="0"/>
                <a:ea typeface="Arial" pitchFamily="34" charset="0"/>
              </a:rPr>
              <a:t> </a:t>
            </a:r>
            <a:r>
              <a:rPr lang="en-US" altLang="en-US" sz="2800" b="1" dirty="0">
                <a:solidFill>
                  <a:srgbClr val="000000"/>
                </a:solidFill>
                <a:latin typeface="Comic Sans MS" panose="030F0702030302020204" pitchFamily="66" charset="0"/>
                <a:ea typeface="Arial" pitchFamily="34" charset="0"/>
              </a:rPr>
              <a:t>Produce slime</a:t>
            </a:r>
            <a:r>
              <a:rPr lang="en-US" altLang="en-US" sz="2800" dirty="0">
                <a:solidFill>
                  <a:srgbClr val="000000"/>
                </a:solidFill>
                <a:latin typeface="Comic Sans MS" panose="030F0702030302020204" pitchFamily="66" charset="0"/>
                <a:ea typeface="Arial" pitchFamily="34" charset="0"/>
              </a:rPr>
              <a:t>. (e.g. biofilm)</a:t>
            </a:r>
          </a:p>
          <a:p>
            <a:endParaRPr lang="en-US" dirty="0"/>
          </a:p>
        </p:txBody>
      </p:sp>
    </p:spTree>
    <p:extLst>
      <p:ext uri="{BB962C8B-B14F-4D97-AF65-F5344CB8AC3E}">
        <p14:creationId xmlns:p14="http://schemas.microsoft.com/office/powerpoint/2010/main" xmlns="" val="38472014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u="sng" dirty="0" smtClean="0">
                <a:latin typeface="Arial Rounded MT Bold" pitchFamily="34" charset="0"/>
              </a:rPr>
              <a:t>4. Multiplication </a:t>
            </a:r>
            <a:r>
              <a:rPr lang="en-US" altLang="en-US" u="sng" dirty="0">
                <a:latin typeface="Arial Rounded MT Bold" pitchFamily="34" charset="0"/>
              </a:rPr>
              <a:t>in the host</a:t>
            </a:r>
            <a:endParaRPr lang="en-US" u="sng" dirty="0"/>
          </a:p>
        </p:txBody>
      </p:sp>
      <p:sp>
        <p:nvSpPr>
          <p:cNvPr id="3" name="Content Placeholder 2"/>
          <p:cNvSpPr>
            <a:spLocks noGrp="1"/>
          </p:cNvSpPr>
          <p:nvPr>
            <p:ph idx="1"/>
          </p:nvPr>
        </p:nvSpPr>
        <p:spPr>
          <a:xfrm>
            <a:off x="1077118" y="1764666"/>
            <a:ext cx="9077087" cy="4991131"/>
          </a:xfrm>
        </p:spPr>
        <p:txBody>
          <a:bodyPr/>
          <a:lstStyle/>
          <a:p>
            <a:pPr lvl="0" latinLnBrk="1"/>
            <a:r>
              <a:rPr lang="en-US" altLang="en-US" dirty="0">
                <a:solidFill>
                  <a:srgbClr val="000000"/>
                </a:solidFill>
                <a:latin typeface="Comic Sans MS" panose="030F0702030302020204" pitchFamily="66" charset="0"/>
                <a:ea typeface="Arial" pitchFamily="34" charset="0"/>
              </a:rPr>
              <a:t>The microbe multiplies in the host cell &amp; overpowers the host’s defenses so as to cause disease.</a:t>
            </a:r>
          </a:p>
          <a:p>
            <a:pPr lvl="0" latinLnBrk="1"/>
            <a:endParaRPr lang="en-US" altLang="en-US" dirty="0">
              <a:solidFill>
                <a:srgbClr val="000000"/>
              </a:solidFill>
              <a:latin typeface="Comic Sans MS" panose="030F0702030302020204" pitchFamily="66" charset="0"/>
              <a:ea typeface="Arial" pitchFamily="34" charset="0"/>
            </a:endParaRPr>
          </a:p>
          <a:p>
            <a:pPr lvl="0" latinLnBrk="1"/>
            <a:r>
              <a:rPr lang="en-US" altLang="en-US" dirty="0">
                <a:solidFill>
                  <a:srgbClr val="000000"/>
                </a:solidFill>
                <a:latin typeface="Comic Sans MS" panose="030F0702030302020204" pitchFamily="66" charset="0"/>
                <a:ea typeface="Arial" pitchFamily="34" charset="0"/>
              </a:rPr>
              <a:t>The virus has the ability to switch the metabolism of the cell to the </a:t>
            </a:r>
            <a:r>
              <a:rPr lang="en-US" altLang="en-US" dirty="0" smtClean="0">
                <a:solidFill>
                  <a:srgbClr val="000000"/>
                </a:solidFill>
                <a:latin typeface="Comic Sans MS" panose="030F0702030302020204" pitchFamily="66" charset="0"/>
                <a:ea typeface="Arial" pitchFamily="34" charset="0"/>
              </a:rPr>
              <a:t>              production </a:t>
            </a:r>
            <a:r>
              <a:rPr lang="en-US" altLang="en-US" dirty="0">
                <a:solidFill>
                  <a:srgbClr val="000000"/>
                </a:solidFill>
                <a:latin typeface="Comic Sans MS" panose="030F0702030302020204" pitchFamily="66" charset="0"/>
                <a:ea typeface="Arial" pitchFamily="34" charset="0"/>
              </a:rPr>
              <a:t>of viral components.</a:t>
            </a:r>
          </a:p>
          <a:p>
            <a:endParaRPr lang="en-US" dirty="0"/>
          </a:p>
        </p:txBody>
      </p:sp>
    </p:spTree>
    <p:extLst>
      <p:ext uri="{BB962C8B-B14F-4D97-AF65-F5344CB8AC3E}">
        <p14:creationId xmlns:p14="http://schemas.microsoft.com/office/powerpoint/2010/main" xmlns="" val="40792100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u="sng" dirty="0" smtClean="0">
                <a:latin typeface="Arial Rounded MT Bold" pitchFamily="34" charset="0"/>
              </a:rPr>
              <a:t>5. Tissue </a:t>
            </a:r>
            <a:r>
              <a:rPr lang="en-US" altLang="en-US" u="sng" dirty="0">
                <a:latin typeface="Arial Rounded MT Bold" pitchFamily="34" charset="0"/>
              </a:rPr>
              <a:t>damage</a:t>
            </a:r>
            <a:endParaRPr lang="en-US" u="sng" dirty="0"/>
          </a:p>
        </p:txBody>
      </p:sp>
      <p:sp>
        <p:nvSpPr>
          <p:cNvPr id="3" name="Content Placeholder 2"/>
          <p:cNvSpPr>
            <a:spLocks noGrp="1"/>
          </p:cNvSpPr>
          <p:nvPr>
            <p:ph idx="1"/>
          </p:nvPr>
        </p:nvSpPr>
        <p:spPr>
          <a:xfrm>
            <a:off x="1305718" y="1764666"/>
            <a:ext cx="8848487" cy="4991131"/>
          </a:xfrm>
        </p:spPr>
        <p:txBody>
          <a:bodyPr/>
          <a:lstStyle/>
          <a:p>
            <a:pPr lvl="0" latinLnBrk="1"/>
            <a:r>
              <a:rPr lang="en-US" altLang="en-US" dirty="0">
                <a:solidFill>
                  <a:srgbClr val="000000"/>
                </a:solidFill>
                <a:latin typeface="Arial" pitchFamily="34" charset="0"/>
                <a:ea typeface="Arial" pitchFamily="34" charset="0"/>
              </a:rPr>
              <a:t>P</a:t>
            </a:r>
            <a:r>
              <a:rPr lang="en-US" altLang="en-US" dirty="0">
                <a:solidFill>
                  <a:srgbClr val="000000"/>
                </a:solidFill>
                <a:latin typeface="Comic Sans MS" panose="030F0702030302020204" pitchFamily="66" charset="0"/>
                <a:ea typeface="Arial" pitchFamily="34" charset="0"/>
              </a:rPr>
              <a:t>athogenic microorganisms cause </a:t>
            </a:r>
            <a:r>
              <a:rPr lang="en-US" altLang="en-US" dirty="0" smtClean="0">
                <a:solidFill>
                  <a:srgbClr val="000000"/>
                </a:solidFill>
                <a:latin typeface="Comic Sans MS" panose="030F0702030302020204" pitchFamily="66" charset="0"/>
                <a:ea typeface="Arial" pitchFamily="34" charset="0"/>
              </a:rPr>
              <a:t>      disease </a:t>
            </a:r>
            <a:r>
              <a:rPr lang="en-US" altLang="en-US" dirty="0">
                <a:solidFill>
                  <a:srgbClr val="000000"/>
                </a:solidFill>
                <a:latin typeface="Comic Sans MS" panose="030F0702030302020204" pitchFamily="66" charset="0"/>
                <a:ea typeface="Arial" pitchFamily="34" charset="0"/>
              </a:rPr>
              <a:t>by damaging the host’s tissue. </a:t>
            </a:r>
          </a:p>
          <a:p>
            <a:pPr lvl="0" latinLnBrk="1"/>
            <a:endParaRPr lang="en-US" altLang="en-US" dirty="0">
              <a:solidFill>
                <a:srgbClr val="000000"/>
              </a:solidFill>
              <a:latin typeface="Comic Sans MS" panose="030F0702030302020204" pitchFamily="66" charset="0"/>
              <a:ea typeface="Arial" pitchFamily="34" charset="0"/>
            </a:endParaRPr>
          </a:p>
          <a:p>
            <a:pPr lvl="0" latinLnBrk="1"/>
            <a:r>
              <a:rPr lang="en-US" altLang="en-US" dirty="0">
                <a:solidFill>
                  <a:srgbClr val="000000"/>
                </a:solidFill>
                <a:latin typeface="Comic Sans MS" panose="030F0702030302020204" pitchFamily="66" charset="0"/>
                <a:ea typeface="Arial" pitchFamily="34" charset="0"/>
              </a:rPr>
              <a:t>Damage occurs due to release of </a:t>
            </a:r>
            <a:r>
              <a:rPr lang="en-US" altLang="en-US" dirty="0" smtClean="0">
                <a:solidFill>
                  <a:srgbClr val="000000"/>
                </a:solidFill>
                <a:latin typeface="Comic Sans MS" panose="030F0702030302020204" pitchFamily="66" charset="0"/>
                <a:ea typeface="Arial" pitchFamily="34" charset="0"/>
              </a:rPr>
              <a:t>       enzymes </a:t>
            </a:r>
            <a:r>
              <a:rPr lang="en-US" altLang="en-US" dirty="0">
                <a:solidFill>
                  <a:srgbClr val="000000"/>
                </a:solidFill>
                <a:latin typeface="Comic Sans MS" panose="030F0702030302020204" pitchFamily="66" charset="0"/>
                <a:ea typeface="Arial" pitchFamily="34" charset="0"/>
              </a:rPr>
              <a:t>or substances that destroy </a:t>
            </a:r>
            <a:r>
              <a:rPr lang="en-US" altLang="en-US" dirty="0" smtClean="0">
                <a:solidFill>
                  <a:srgbClr val="000000"/>
                </a:solidFill>
                <a:latin typeface="Comic Sans MS" panose="030F0702030302020204" pitchFamily="66" charset="0"/>
                <a:ea typeface="Arial" pitchFamily="34" charset="0"/>
              </a:rPr>
              <a:t> cells </a:t>
            </a:r>
            <a:r>
              <a:rPr lang="en-US" altLang="en-US" dirty="0">
                <a:solidFill>
                  <a:srgbClr val="000000"/>
                </a:solidFill>
                <a:latin typeface="Comic Sans MS" panose="030F0702030302020204" pitchFamily="66" charset="0"/>
                <a:ea typeface="Arial" pitchFamily="34" charset="0"/>
              </a:rPr>
              <a:t>or tissues in the local area.</a:t>
            </a:r>
          </a:p>
          <a:p>
            <a:endParaRPr lang="en-US" dirty="0"/>
          </a:p>
        </p:txBody>
      </p:sp>
    </p:spTree>
    <p:extLst>
      <p:ext uri="{BB962C8B-B14F-4D97-AF65-F5344CB8AC3E}">
        <p14:creationId xmlns:p14="http://schemas.microsoft.com/office/powerpoint/2010/main" xmlns="" val="18211457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u="sng" dirty="0" smtClean="0">
                <a:latin typeface="Arial Rounded MT Bold" pitchFamily="34" charset="0"/>
              </a:rPr>
              <a:t>6. Spread </a:t>
            </a:r>
            <a:r>
              <a:rPr lang="en-US" altLang="en-US" u="sng" dirty="0">
                <a:latin typeface="Arial Rounded MT Bold" pitchFamily="34" charset="0"/>
              </a:rPr>
              <a:t>to other tissues</a:t>
            </a:r>
            <a:endParaRPr lang="en-US" u="sng" dirty="0"/>
          </a:p>
        </p:txBody>
      </p:sp>
      <p:sp>
        <p:nvSpPr>
          <p:cNvPr id="3" name="Content Placeholder 2"/>
          <p:cNvSpPr>
            <a:spLocks noGrp="1"/>
          </p:cNvSpPr>
          <p:nvPr>
            <p:ph idx="1"/>
          </p:nvPr>
        </p:nvSpPr>
        <p:spPr>
          <a:xfrm>
            <a:off x="924718" y="1764666"/>
            <a:ext cx="9229487" cy="4991131"/>
          </a:xfrm>
        </p:spPr>
        <p:txBody>
          <a:bodyPr>
            <a:normAutofit fontScale="92500" lnSpcReduction="10000"/>
          </a:bodyPr>
          <a:lstStyle/>
          <a:p>
            <a:pPr lvl="0" latinLnBrk="1"/>
            <a:r>
              <a:rPr lang="en-US" altLang="en-US" b="1" dirty="0">
                <a:solidFill>
                  <a:srgbClr val="000000"/>
                </a:solidFill>
                <a:latin typeface="Comic Sans MS" panose="030F0702030302020204" pitchFamily="66" charset="0"/>
                <a:ea typeface="Arial" pitchFamily="34" charset="0"/>
              </a:rPr>
              <a:t>Some infections remain at the site of </a:t>
            </a:r>
            <a:r>
              <a:rPr lang="en-US" altLang="en-US" b="1" dirty="0" smtClean="0">
                <a:solidFill>
                  <a:srgbClr val="000000"/>
                </a:solidFill>
                <a:latin typeface="Comic Sans MS" panose="030F0702030302020204" pitchFamily="66" charset="0"/>
                <a:ea typeface="Arial" pitchFamily="34" charset="0"/>
              </a:rPr>
              <a:t>    invasion</a:t>
            </a:r>
            <a:r>
              <a:rPr lang="en-US" altLang="en-US" b="1" dirty="0">
                <a:solidFill>
                  <a:srgbClr val="000000"/>
                </a:solidFill>
                <a:latin typeface="Comic Sans MS" panose="030F0702030302020204" pitchFamily="66" charset="0"/>
                <a:ea typeface="Arial" pitchFamily="34" charset="0"/>
              </a:rPr>
              <a:t>, causing symptoms related to </a:t>
            </a:r>
            <a:r>
              <a:rPr lang="en-US" altLang="en-US" b="1" dirty="0" smtClean="0">
                <a:solidFill>
                  <a:srgbClr val="000000"/>
                </a:solidFill>
                <a:latin typeface="Comic Sans MS" panose="030F0702030302020204" pitchFamily="66" charset="0"/>
                <a:ea typeface="Arial" pitchFamily="34" charset="0"/>
              </a:rPr>
              <a:t>    invasion </a:t>
            </a:r>
            <a:r>
              <a:rPr lang="en-US" altLang="en-US" b="1" dirty="0">
                <a:solidFill>
                  <a:srgbClr val="000000"/>
                </a:solidFill>
                <a:latin typeface="Comic Sans MS" panose="030F0702030302020204" pitchFamily="66" charset="0"/>
                <a:ea typeface="Arial" pitchFamily="34" charset="0"/>
              </a:rPr>
              <a:t>of epithelial tissue at the </a:t>
            </a:r>
            <a:r>
              <a:rPr lang="en-US" altLang="en-US" b="1" dirty="0" smtClean="0">
                <a:solidFill>
                  <a:srgbClr val="000000"/>
                </a:solidFill>
                <a:latin typeface="Comic Sans MS" panose="030F0702030302020204" pitchFamily="66" charset="0"/>
                <a:ea typeface="Arial" pitchFamily="34" charset="0"/>
              </a:rPr>
              <a:t>       particular </a:t>
            </a:r>
            <a:r>
              <a:rPr lang="en-US" altLang="en-US" b="1" dirty="0">
                <a:solidFill>
                  <a:srgbClr val="000000"/>
                </a:solidFill>
                <a:latin typeface="Comic Sans MS" panose="030F0702030302020204" pitchFamily="66" charset="0"/>
                <a:ea typeface="Arial" pitchFamily="34" charset="0"/>
              </a:rPr>
              <a:t>site</a:t>
            </a:r>
            <a:r>
              <a:rPr lang="en-US" altLang="en-US" b="1" dirty="0" smtClean="0">
                <a:solidFill>
                  <a:srgbClr val="000000"/>
                </a:solidFill>
                <a:latin typeface="Comic Sans MS" panose="030F0702030302020204" pitchFamily="66" charset="0"/>
                <a:ea typeface="Arial" pitchFamily="34" charset="0"/>
              </a:rPr>
              <a:t>.</a:t>
            </a:r>
            <a:r>
              <a:rPr lang="en-US" altLang="en-US" sz="3200" dirty="0" smtClean="0">
                <a:solidFill>
                  <a:srgbClr val="000000"/>
                </a:solidFill>
                <a:latin typeface="Comic Sans MS" panose="030F0702030302020204" pitchFamily="66" charset="0"/>
                <a:ea typeface="Arial" pitchFamily="34" charset="0"/>
              </a:rPr>
              <a:t>(</a:t>
            </a:r>
            <a:r>
              <a:rPr lang="en-US" altLang="en-US" sz="3200" dirty="0">
                <a:solidFill>
                  <a:srgbClr val="000000"/>
                </a:solidFill>
                <a:latin typeface="Comic Sans MS" panose="030F0702030302020204" pitchFamily="66" charset="0"/>
                <a:ea typeface="Arial" pitchFamily="34" charset="0"/>
              </a:rPr>
              <a:t>e.g. </a:t>
            </a:r>
            <a:r>
              <a:rPr lang="en-US" altLang="en-US" sz="3200" dirty="0" err="1">
                <a:solidFill>
                  <a:srgbClr val="000000"/>
                </a:solidFill>
                <a:latin typeface="Comic Sans MS" panose="030F0702030302020204" pitchFamily="66" charset="0"/>
                <a:ea typeface="Arial" pitchFamily="34" charset="0"/>
              </a:rPr>
              <a:t>Shigella</a:t>
            </a:r>
            <a:r>
              <a:rPr lang="en-US" altLang="en-US" sz="3200" dirty="0">
                <a:solidFill>
                  <a:srgbClr val="000000"/>
                </a:solidFill>
                <a:latin typeface="Comic Sans MS" panose="030F0702030302020204" pitchFamily="66" charset="0"/>
                <a:ea typeface="Arial" pitchFamily="34" charset="0"/>
              </a:rPr>
              <a:t> invades the GIT)</a:t>
            </a:r>
          </a:p>
          <a:p>
            <a:pPr lvl="0" latinLnBrk="1">
              <a:buNone/>
            </a:pPr>
            <a:endParaRPr lang="en-US" altLang="en-US" dirty="0">
              <a:solidFill>
                <a:srgbClr val="000000"/>
              </a:solidFill>
              <a:latin typeface="Comic Sans MS" panose="030F0702030302020204" pitchFamily="66" charset="0"/>
              <a:ea typeface="Arial" pitchFamily="34" charset="0"/>
            </a:endParaRPr>
          </a:p>
          <a:p>
            <a:pPr lvl="0" latinLnBrk="1"/>
            <a:r>
              <a:rPr lang="en-US" altLang="en-US" b="1" dirty="0">
                <a:solidFill>
                  <a:srgbClr val="000000"/>
                </a:solidFill>
                <a:latin typeface="Comic Sans MS" panose="030F0702030302020204" pitchFamily="66" charset="0"/>
                <a:ea typeface="Arial" pitchFamily="34" charset="0"/>
              </a:rPr>
              <a:t>Some microorganisms spread once they </a:t>
            </a:r>
            <a:r>
              <a:rPr lang="en-US" altLang="en-US" b="1" dirty="0" smtClean="0">
                <a:solidFill>
                  <a:srgbClr val="000000"/>
                </a:solidFill>
                <a:latin typeface="Comic Sans MS" panose="030F0702030302020204" pitchFamily="66" charset="0"/>
                <a:ea typeface="Arial" pitchFamily="34" charset="0"/>
              </a:rPr>
              <a:t>  have </a:t>
            </a:r>
            <a:r>
              <a:rPr lang="en-US" altLang="en-US" b="1" dirty="0">
                <a:solidFill>
                  <a:srgbClr val="000000"/>
                </a:solidFill>
                <a:latin typeface="Comic Sans MS" panose="030F0702030302020204" pitchFamily="66" charset="0"/>
                <a:ea typeface="Arial" pitchFamily="34" charset="0"/>
              </a:rPr>
              <a:t>been established in a particular site. </a:t>
            </a:r>
            <a:r>
              <a:rPr lang="en-US" altLang="en-US" sz="3200" dirty="0">
                <a:solidFill>
                  <a:srgbClr val="000000"/>
                </a:solidFill>
                <a:latin typeface="Comic Sans MS" panose="030F0702030302020204" pitchFamily="66" charset="0"/>
                <a:ea typeface="Arial" pitchFamily="34" charset="0"/>
              </a:rPr>
              <a:t>(e.g. salmonella </a:t>
            </a:r>
            <a:r>
              <a:rPr lang="en-US" altLang="en-US" sz="3200" dirty="0" err="1">
                <a:solidFill>
                  <a:srgbClr val="000000"/>
                </a:solidFill>
                <a:latin typeface="Comic Sans MS" panose="030F0702030302020204" pitchFamily="66" charset="0"/>
                <a:ea typeface="Arial" pitchFamily="34" charset="0"/>
              </a:rPr>
              <a:t>typhi</a:t>
            </a:r>
            <a:r>
              <a:rPr lang="en-US" altLang="en-US" sz="3200" dirty="0">
                <a:solidFill>
                  <a:srgbClr val="000000"/>
                </a:solidFill>
                <a:latin typeface="Comic Sans MS" panose="030F0702030302020204" pitchFamily="66" charset="0"/>
                <a:ea typeface="Arial" pitchFamily="34" charset="0"/>
              </a:rPr>
              <a:t> establishes itself in the GIT, then spreads through blood and causes fever)</a:t>
            </a:r>
          </a:p>
          <a:p>
            <a:endParaRPr lang="en-US" dirty="0"/>
          </a:p>
        </p:txBody>
      </p:sp>
    </p:spTree>
    <p:extLst>
      <p:ext uri="{BB962C8B-B14F-4D97-AF65-F5344CB8AC3E}">
        <p14:creationId xmlns:p14="http://schemas.microsoft.com/office/powerpoint/2010/main" xmlns="" val="30136874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u="sng" dirty="0" smtClean="0">
                <a:latin typeface="Arial Rounded MT Bold" pitchFamily="34" charset="0"/>
              </a:rPr>
              <a:t>7. Resolution </a:t>
            </a:r>
            <a:r>
              <a:rPr lang="en-US" altLang="en-US" u="sng" dirty="0">
                <a:latin typeface="Arial Rounded MT Bold" pitchFamily="34" charset="0"/>
              </a:rPr>
              <a:t>or death </a:t>
            </a:r>
            <a:endParaRPr lang="en-US" u="sng" dirty="0"/>
          </a:p>
        </p:txBody>
      </p:sp>
      <p:sp>
        <p:nvSpPr>
          <p:cNvPr id="3" name="Content Placeholder 2"/>
          <p:cNvSpPr>
            <a:spLocks noGrp="1"/>
          </p:cNvSpPr>
          <p:nvPr>
            <p:ph idx="1"/>
          </p:nvPr>
        </p:nvSpPr>
        <p:spPr>
          <a:xfrm>
            <a:off x="1000918" y="1764666"/>
            <a:ext cx="9153287" cy="4991131"/>
          </a:xfrm>
        </p:spPr>
        <p:txBody>
          <a:bodyPr>
            <a:normAutofit fontScale="92500" lnSpcReduction="10000"/>
          </a:bodyPr>
          <a:lstStyle/>
          <a:p>
            <a:pPr lvl="0" latinLnBrk="1"/>
            <a:r>
              <a:rPr lang="en-US" altLang="en-US" dirty="0">
                <a:solidFill>
                  <a:srgbClr val="000000"/>
                </a:solidFill>
                <a:latin typeface="Comic Sans MS" panose="030F0702030302020204" pitchFamily="66" charset="0"/>
                <a:ea typeface="Arial" pitchFamily="34" charset="0"/>
              </a:rPr>
              <a:t>The function of the cell may be disrupted</a:t>
            </a:r>
          </a:p>
          <a:p>
            <a:pPr lvl="0" latinLnBrk="1">
              <a:buNone/>
            </a:pPr>
            <a:r>
              <a:rPr lang="en-US" altLang="en-US" b="1" dirty="0">
                <a:solidFill>
                  <a:srgbClr val="000000"/>
                </a:solidFill>
                <a:latin typeface="Comic Sans MS" panose="030F0702030302020204" pitchFamily="66" charset="0"/>
                <a:ea typeface="Arial" pitchFamily="34" charset="0"/>
              </a:rPr>
              <a:t>OR</a:t>
            </a:r>
            <a:r>
              <a:rPr lang="en-US" altLang="en-US" dirty="0">
                <a:solidFill>
                  <a:srgbClr val="000000"/>
                </a:solidFill>
                <a:latin typeface="Comic Sans MS" panose="030F0702030302020204" pitchFamily="66" charset="0"/>
                <a:ea typeface="Arial" pitchFamily="34" charset="0"/>
              </a:rPr>
              <a:t> the cell may be destroyed when new </a:t>
            </a:r>
            <a:r>
              <a:rPr lang="en-US" altLang="en-US" dirty="0" smtClean="0">
                <a:solidFill>
                  <a:srgbClr val="000000"/>
                </a:solidFill>
                <a:latin typeface="Comic Sans MS" panose="030F0702030302020204" pitchFamily="66" charset="0"/>
                <a:ea typeface="Arial" pitchFamily="34" charset="0"/>
              </a:rPr>
              <a:t>      microbes </a:t>
            </a:r>
            <a:r>
              <a:rPr lang="en-US" altLang="en-US" dirty="0">
                <a:solidFill>
                  <a:srgbClr val="000000"/>
                </a:solidFill>
                <a:latin typeface="Comic Sans MS" panose="030F0702030302020204" pitchFamily="66" charset="0"/>
                <a:ea typeface="Arial" pitchFamily="34" charset="0"/>
              </a:rPr>
              <a:t>are released. </a:t>
            </a:r>
          </a:p>
          <a:p>
            <a:pPr lvl="0" latinLnBrk="1">
              <a:buNone/>
            </a:pPr>
            <a:endParaRPr lang="en-US" altLang="en-US" dirty="0">
              <a:solidFill>
                <a:srgbClr val="000000"/>
              </a:solidFill>
              <a:latin typeface="Comic Sans MS" panose="030F0702030302020204" pitchFamily="66" charset="0"/>
              <a:ea typeface="Arial" pitchFamily="34" charset="0"/>
            </a:endParaRPr>
          </a:p>
          <a:p>
            <a:pPr lvl="0" latinLnBrk="1"/>
            <a:r>
              <a:rPr lang="en-US" altLang="en-US" dirty="0">
                <a:solidFill>
                  <a:srgbClr val="000000"/>
                </a:solidFill>
                <a:latin typeface="Comic Sans MS" panose="030F0702030302020204" pitchFamily="66" charset="0"/>
                <a:ea typeface="Arial" pitchFamily="34" charset="0"/>
              </a:rPr>
              <a:t>The effects depend on the particular </a:t>
            </a:r>
            <a:r>
              <a:rPr lang="en-US" altLang="en-US" dirty="0" smtClean="0">
                <a:solidFill>
                  <a:srgbClr val="000000"/>
                </a:solidFill>
                <a:latin typeface="Comic Sans MS" panose="030F0702030302020204" pitchFamily="66" charset="0"/>
                <a:ea typeface="Arial" pitchFamily="34" charset="0"/>
              </a:rPr>
              <a:t>       microbe  </a:t>
            </a:r>
            <a:r>
              <a:rPr lang="en-US" altLang="en-US" dirty="0">
                <a:solidFill>
                  <a:srgbClr val="000000"/>
                </a:solidFill>
                <a:latin typeface="Comic Sans MS" panose="030F0702030302020204" pitchFamily="66" charset="0"/>
                <a:ea typeface="Arial" pitchFamily="34" charset="0"/>
              </a:rPr>
              <a:t>and the location of the </a:t>
            </a:r>
            <a:r>
              <a:rPr lang="en-US" altLang="en-US" dirty="0" smtClean="0">
                <a:solidFill>
                  <a:srgbClr val="000000"/>
                </a:solidFill>
                <a:latin typeface="Comic Sans MS" panose="030F0702030302020204" pitchFamily="66" charset="0"/>
                <a:ea typeface="Arial" pitchFamily="34" charset="0"/>
              </a:rPr>
              <a:t>infected   </a:t>
            </a:r>
            <a:r>
              <a:rPr lang="en-US" altLang="en-US" dirty="0">
                <a:solidFill>
                  <a:srgbClr val="000000"/>
                </a:solidFill>
                <a:latin typeface="Comic Sans MS" panose="030F0702030302020204" pitchFamily="66" charset="0"/>
                <a:ea typeface="Arial" pitchFamily="34" charset="0"/>
              </a:rPr>
              <a:t>cells. </a:t>
            </a:r>
            <a:r>
              <a:rPr lang="en-US" altLang="en-US" sz="3200" i="1" dirty="0">
                <a:solidFill>
                  <a:srgbClr val="FF0000"/>
                </a:solidFill>
                <a:effectLst>
                  <a:outerShdw blurRad="38100" dist="38100" dir="2700000" algn="tl">
                    <a:srgbClr val="C0C0C0"/>
                  </a:outerShdw>
                </a:effectLst>
                <a:latin typeface="Comic Sans MS" panose="030F0702030302020204" pitchFamily="66" charset="0"/>
                <a:ea typeface="Arial" pitchFamily="34" charset="0"/>
              </a:rPr>
              <a:t>(e.g. Polio virus infects motor neuron cells and shuts down protein synthesis causing the </a:t>
            </a:r>
            <a:r>
              <a:rPr lang="en-US" altLang="en-US" sz="3200" i="1" dirty="0" smtClean="0">
                <a:solidFill>
                  <a:srgbClr val="FF0000"/>
                </a:solidFill>
                <a:effectLst>
                  <a:outerShdw blurRad="38100" dist="38100" dir="2700000" algn="tl">
                    <a:srgbClr val="C0C0C0"/>
                  </a:outerShdw>
                </a:effectLst>
                <a:latin typeface="Comic Sans MS" panose="030F0702030302020204" pitchFamily="66" charset="0"/>
                <a:ea typeface="Arial" pitchFamily="34" charset="0"/>
              </a:rPr>
              <a:t>  death </a:t>
            </a:r>
            <a:r>
              <a:rPr lang="en-US" altLang="en-US" sz="3200" i="1" dirty="0">
                <a:solidFill>
                  <a:srgbClr val="FF0000"/>
                </a:solidFill>
                <a:effectLst>
                  <a:outerShdw blurRad="38100" dist="38100" dir="2700000" algn="tl">
                    <a:srgbClr val="C0C0C0"/>
                  </a:outerShdw>
                </a:effectLst>
                <a:latin typeface="Comic Sans MS" panose="030F0702030302020204" pitchFamily="66" charset="0"/>
                <a:ea typeface="Arial" pitchFamily="34" charset="0"/>
              </a:rPr>
              <a:t>of neurons and paralysis of the muscles </a:t>
            </a:r>
            <a:r>
              <a:rPr lang="en-US" altLang="en-US" sz="3200" i="1" dirty="0" smtClean="0">
                <a:solidFill>
                  <a:srgbClr val="FF0000"/>
                </a:solidFill>
                <a:effectLst>
                  <a:outerShdw blurRad="38100" dist="38100" dir="2700000" algn="tl">
                    <a:srgbClr val="C0C0C0"/>
                  </a:outerShdw>
                </a:effectLst>
                <a:latin typeface="Comic Sans MS" panose="030F0702030302020204" pitchFamily="66" charset="0"/>
                <a:ea typeface="Arial" pitchFamily="34" charset="0"/>
              </a:rPr>
              <a:t> that </a:t>
            </a:r>
            <a:r>
              <a:rPr lang="en-US" altLang="en-US" sz="3200" i="1" dirty="0">
                <a:solidFill>
                  <a:srgbClr val="FF0000"/>
                </a:solidFill>
                <a:effectLst>
                  <a:outerShdw blurRad="38100" dist="38100" dir="2700000" algn="tl">
                    <a:srgbClr val="C0C0C0"/>
                  </a:outerShdw>
                </a:effectLst>
                <a:latin typeface="Comic Sans MS" panose="030F0702030302020204" pitchFamily="66" charset="0"/>
                <a:ea typeface="Arial" pitchFamily="34" charset="0"/>
              </a:rPr>
              <a:t>they innervate</a:t>
            </a:r>
            <a:r>
              <a:rPr lang="en-US" altLang="en-US" sz="3200" dirty="0">
                <a:solidFill>
                  <a:srgbClr val="FF0000"/>
                </a:solidFill>
                <a:effectLst>
                  <a:outerShdw blurRad="38100" dist="38100" dir="2700000" algn="tl">
                    <a:srgbClr val="C0C0C0"/>
                  </a:outerShdw>
                </a:effectLst>
                <a:latin typeface="Comic Sans MS" panose="030F0702030302020204" pitchFamily="66" charset="0"/>
                <a:ea typeface="Arial" pitchFamily="34" charset="0"/>
              </a:rPr>
              <a:t>)</a:t>
            </a:r>
          </a:p>
          <a:p>
            <a:endParaRPr lang="en-US" dirty="0"/>
          </a:p>
        </p:txBody>
      </p:sp>
    </p:spTree>
    <p:extLst>
      <p:ext uri="{BB962C8B-B14F-4D97-AF65-F5344CB8AC3E}">
        <p14:creationId xmlns:p14="http://schemas.microsoft.com/office/powerpoint/2010/main" xmlns="" val="40026684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u="sng" dirty="0">
                <a:latin typeface="Arial Rounded MT Bold" pitchFamily="34" charset="0"/>
              </a:rPr>
              <a:t>Resolution or </a:t>
            </a:r>
            <a:r>
              <a:rPr lang="en-US" altLang="en-US" u="sng" dirty="0" smtClean="0">
                <a:latin typeface="Arial Rounded MT Bold" pitchFamily="34" charset="0"/>
              </a:rPr>
              <a:t>death cont.. </a:t>
            </a:r>
            <a:endParaRPr lang="en-US" u="sng" dirty="0"/>
          </a:p>
        </p:txBody>
      </p:sp>
      <p:sp>
        <p:nvSpPr>
          <p:cNvPr id="3" name="Content Placeholder 2"/>
          <p:cNvSpPr>
            <a:spLocks noGrp="1"/>
          </p:cNvSpPr>
          <p:nvPr>
            <p:ph idx="1"/>
          </p:nvPr>
        </p:nvSpPr>
        <p:spPr>
          <a:xfrm>
            <a:off x="1381918" y="1764666"/>
            <a:ext cx="8772287" cy="4991131"/>
          </a:xfrm>
        </p:spPr>
        <p:txBody>
          <a:bodyPr/>
          <a:lstStyle/>
          <a:p>
            <a:pPr lvl="0"/>
            <a:r>
              <a:rPr lang="en-US" altLang="en-US" dirty="0">
                <a:solidFill>
                  <a:srgbClr val="000000"/>
                </a:solidFill>
                <a:latin typeface="Comic Sans MS" panose="030F0702030302020204" pitchFamily="66" charset="0"/>
                <a:ea typeface="Arial" pitchFamily="34" charset="0"/>
              </a:rPr>
              <a:t>The infection may resolve (death of the pathogen) due to;</a:t>
            </a:r>
          </a:p>
          <a:p>
            <a:pPr lvl="1">
              <a:buClr>
                <a:srgbClr val="FF0000"/>
              </a:buClr>
              <a:buFont typeface="Wingdings" pitchFamily="2" charset="2"/>
              <a:buChar char="Ø"/>
            </a:pPr>
            <a:r>
              <a:rPr lang="en-US" altLang="en-US" dirty="0">
                <a:solidFill>
                  <a:srgbClr val="000000"/>
                </a:solidFill>
                <a:latin typeface="Comic Sans MS" panose="030F0702030302020204" pitchFamily="66" charset="0"/>
                <a:ea typeface="Arial" pitchFamily="34" charset="0"/>
              </a:rPr>
              <a:t>Improved host defenses</a:t>
            </a:r>
          </a:p>
          <a:p>
            <a:pPr lvl="1">
              <a:buClr>
                <a:srgbClr val="FF0000"/>
              </a:buClr>
              <a:buFont typeface="Wingdings" pitchFamily="2" charset="2"/>
              <a:buChar char="Ø"/>
            </a:pPr>
            <a:r>
              <a:rPr lang="en-US" altLang="en-US" dirty="0">
                <a:solidFill>
                  <a:srgbClr val="000000"/>
                </a:solidFill>
                <a:latin typeface="Comic Sans MS" panose="030F0702030302020204" pitchFamily="66" charset="0"/>
                <a:ea typeface="Arial" pitchFamily="34" charset="0"/>
              </a:rPr>
              <a:t>Antibiotic therapy</a:t>
            </a:r>
          </a:p>
          <a:p>
            <a:endParaRPr lang="en-US" dirty="0"/>
          </a:p>
        </p:txBody>
      </p:sp>
    </p:spTree>
    <p:extLst>
      <p:ext uri="{BB962C8B-B14F-4D97-AF65-F5344CB8AC3E}">
        <p14:creationId xmlns:p14="http://schemas.microsoft.com/office/powerpoint/2010/main" xmlns="" val="3510851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Cont’d</a:t>
            </a:r>
            <a:endParaRPr lang="en-US" b="1" u="sng" dirty="0"/>
          </a:p>
        </p:txBody>
      </p:sp>
      <p:sp>
        <p:nvSpPr>
          <p:cNvPr id="3" name="Content Placeholder 2"/>
          <p:cNvSpPr>
            <a:spLocks noGrp="1"/>
          </p:cNvSpPr>
          <p:nvPr>
            <p:ph idx="1"/>
          </p:nvPr>
        </p:nvSpPr>
        <p:spPr>
          <a:xfrm>
            <a:off x="1153318" y="1764666"/>
            <a:ext cx="9000887" cy="4991131"/>
          </a:xfrm>
        </p:spPr>
        <p:txBody>
          <a:bodyPr>
            <a:normAutofit fontScale="92500" lnSpcReduction="20000"/>
          </a:bodyPr>
          <a:lstStyle/>
          <a:p>
            <a:pPr>
              <a:buFont typeface="Wingdings" panose="05000000000000000000" pitchFamily="2" charset="2"/>
              <a:buChar char="ü"/>
            </a:pPr>
            <a:r>
              <a:rPr lang="en-US" altLang="en-US" dirty="0">
                <a:latin typeface="Comic Sans MS" panose="030F0702030302020204" pitchFamily="66" charset="0"/>
              </a:rPr>
              <a:t>Pasteur's work led to an effective sterilization </a:t>
            </a:r>
            <a:r>
              <a:rPr lang="en-US" altLang="en-US" dirty="0" smtClean="0">
                <a:latin typeface="Comic Sans MS" panose="030F0702030302020204" pitchFamily="66" charset="0"/>
              </a:rPr>
              <a:t>method</a:t>
            </a:r>
          </a:p>
          <a:p>
            <a:pPr>
              <a:buFont typeface="Wingdings" panose="05000000000000000000" pitchFamily="2" charset="2"/>
              <a:buChar char="ü"/>
            </a:pPr>
            <a:r>
              <a:rPr lang="en-US" altLang="en-US" dirty="0" smtClean="0">
                <a:latin typeface="Comic Sans MS" panose="030F0702030302020204" pitchFamily="66" charset="0"/>
              </a:rPr>
              <a:t>He </a:t>
            </a:r>
            <a:r>
              <a:rPr lang="en-US" altLang="en-US" dirty="0">
                <a:latin typeface="Comic Sans MS" panose="030F0702030302020204" pitchFamily="66" charset="0"/>
              </a:rPr>
              <a:t>developed vaccines for </a:t>
            </a:r>
            <a:r>
              <a:rPr lang="en-US" altLang="en-US" dirty="0" smtClean="0">
                <a:latin typeface="Comic Sans MS" panose="030F0702030302020204" pitchFamily="66" charset="0"/>
              </a:rPr>
              <a:t>diseases; anthrax</a:t>
            </a:r>
            <a:r>
              <a:rPr lang="en-US" altLang="en-US" dirty="0">
                <a:latin typeface="Comic Sans MS" panose="030F0702030302020204" pitchFamily="66" charset="0"/>
              </a:rPr>
              <a:t>, fowl cholera and </a:t>
            </a:r>
            <a:r>
              <a:rPr lang="en-US" altLang="en-US" dirty="0" smtClean="0">
                <a:latin typeface="Comic Sans MS" panose="030F0702030302020204" pitchFamily="66" charset="0"/>
              </a:rPr>
              <a:t>rabies</a:t>
            </a:r>
          </a:p>
          <a:p>
            <a:pPr>
              <a:buFont typeface="Wingdings" panose="05000000000000000000" pitchFamily="2" charset="2"/>
              <a:buChar char="ü"/>
            </a:pPr>
            <a:r>
              <a:rPr lang="en-US" altLang="en-US" dirty="0" smtClean="0">
                <a:latin typeface="Comic Sans MS" panose="030F0702030302020204" pitchFamily="66" charset="0"/>
              </a:rPr>
              <a:t>Beginning </a:t>
            </a:r>
            <a:r>
              <a:rPr lang="en-US" altLang="en-US" dirty="0">
                <a:latin typeface="Comic Sans MS" panose="030F0702030302020204" pitchFamily="66" charset="0"/>
              </a:rPr>
              <a:t>with Pasteur’s work, discoveries included the relationship between microbes and disease, immunity, and antimicrobial </a:t>
            </a:r>
            <a:r>
              <a:rPr lang="en-US" altLang="en-US" dirty="0" smtClean="0">
                <a:latin typeface="Comic Sans MS" panose="030F0702030302020204" pitchFamily="66" charset="0"/>
              </a:rPr>
              <a:t>drugs</a:t>
            </a:r>
          </a:p>
          <a:p>
            <a:pPr>
              <a:buFont typeface="Wingdings" panose="05000000000000000000" pitchFamily="2" charset="2"/>
              <a:buChar char="ü"/>
            </a:pPr>
            <a:r>
              <a:rPr lang="en-US" altLang="en-US" dirty="0" smtClean="0">
                <a:latin typeface="Comic Sans MS" panose="030F0702030302020204" pitchFamily="66" charset="0"/>
              </a:rPr>
              <a:t>He </a:t>
            </a:r>
            <a:r>
              <a:rPr lang="en-US" altLang="en-US" dirty="0">
                <a:latin typeface="Comic Sans MS" panose="030F0702030302020204" pitchFamily="66" charset="0"/>
              </a:rPr>
              <a:t>postulated the Germ Theory of Disease which states that microorganisms are the causes of infectious diseases</a:t>
            </a:r>
          </a:p>
          <a:p>
            <a:endParaRPr lang="en-US" dirty="0"/>
          </a:p>
        </p:txBody>
      </p:sp>
    </p:spTree>
    <p:extLst>
      <p:ext uri="{BB962C8B-B14F-4D97-AF65-F5344CB8AC3E}">
        <p14:creationId xmlns:p14="http://schemas.microsoft.com/office/powerpoint/2010/main" xmlns="" val="24929485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919" y="733425"/>
            <a:ext cx="9391174" cy="1260475"/>
          </a:xfrm>
        </p:spPr>
        <p:txBody>
          <a:bodyPr>
            <a:normAutofit fontScale="90000"/>
          </a:bodyPr>
          <a:lstStyle/>
          <a:p>
            <a:r>
              <a:rPr lang="en-US" altLang="en-US" sz="5400" b="1" i="1" dirty="0">
                <a:solidFill>
                  <a:srgbClr val="C00000"/>
                </a:solidFill>
                <a:effectLst>
                  <a:outerShdw blurRad="38100" dist="38100" dir="2700000" algn="tl">
                    <a:srgbClr val="C0C0C0"/>
                  </a:outerShdw>
                </a:effectLst>
                <a:latin typeface="Arial" pitchFamily="34" charset="0"/>
                <a:ea typeface="Arial" pitchFamily="34" charset="0"/>
              </a:rPr>
              <a:t>Definitions </a:t>
            </a:r>
            <a:r>
              <a:rPr lang="en-US" altLang="en-US" sz="5400" b="1" i="1" dirty="0" smtClean="0">
                <a:solidFill>
                  <a:srgbClr val="C00000"/>
                </a:solidFill>
                <a:effectLst>
                  <a:outerShdw blurRad="38100" dist="38100" dir="2700000" algn="tl">
                    <a:srgbClr val="C0C0C0"/>
                  </a:outerShdw>
                </a:effectLst>
                <a:latin typeface="Arial" pitchFamily="34" charset="0"/>
                <a:ea typeface="Arial" pitchFamily="34" charset="0"/>
              </a:rPr>
              <a:t>related to infection</a:t>
            </a:r>
            <a:endParaRPr lang="en-US" dirty="0"/>
          </a:p>
        </p:txBody>
      </p:sp>
    </p:spTree>
    <p:extLst>
      <p:ext uri="{BB962C8B-B14F-4D97-AF65-F5344CB8AC3E}">
        <p14:creationId xmlns:p14="http://schemas.microsoft.com/office/powerpoint/2010/main" xmlns="" val="16320508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u="sng" dirty="0">
                <a:latin typeface="Comic Sans MS" panose="030F0702030302020204" pitchFamily="66" charset="0"/>
              </a:rPr>
              <a:t>Pathogenicity</a:t>
            </a:r>
            <a:endParaRPr lang="en-US" u="sng" dirty="0">
              <a:latin typeface="Comic Sans MS" panose="030F0702030302020204" pitchFamily="66" charset="0"/>
            </a:endParaRPr>
          </a:p>
        </p:txBody>
      </p:sp>
      <p:sp>
        <p:nvSpPr>
          <p:cNvPr id="3" name="Content Placeholder 2"/>
          <p:cNvSpPr>
            <a:spLocks noGrp="1"/>
          </p:cNvSpPr>
          <p:nvPr>
            <p:ph idx="1"/>
          </p:nvPr>
        </p:nvSpPr>
        <p:spPr>
          <a:xfrm>
            <a:off x="1000918" y="1764666"/>
            <a:ext cx="9153287" cy="4991131"/>
          </a:xfrm>
        </p:spPr>
        <p:txBody>
          <a:bodyPr/>
          <a:lstStyle/>
          <a:p>
            <a:pPr lvl="0"/>
            <a:r>
              <a:rPr lang="en-US" altLang="en-US" dirty="0">
                <a:solidFill>
                  <a:srgbClr val="000000"/>
                </a:solidFill>
                <a:latin typeface="Comic Sans MS" panose="030F0702030302020204" pitchFamily="66" charset="0"/>
                <a:ea typeface="Arial" pitchFamily="34" charset="0"/>
              </a:rPr>
              <a:t>Pathogens are microbial species that invade and damage tissue to cause disease.</a:t>
            </a:r>
          </a:p>
          <a:p>
            <a:pPr lvl="0"/>
            <a:endParaRPr lang="en-US" altLang="en-US" dirty="0">
              <a:solidFill>
                <a:srgbClr val="000000"/>
              </a:solidFill>
              <a:latin typeface="Comic Sans MS" panose="030F0702030302020204" pitchFamily="66" charset="0"/>
              <a:ea typeface="Arial" pitchFamily="34" charset="0"/>
            </a:endParaRPr>
          </a:p>
          <a:p>
            <a:pPr lvl="0"/>
            <a:r>
              <a:rPr lang="en-US" altLang="en-US" b="1" dirty="0">
                <a:solidFill>
                  <a:srgbClr val="000000"/>
                </a:solidFill>
                <a:latin typeface="Comic Sans MS" panose="030F0702030302020204" pitchFamily="66" charset="0"/>
                <a:ea typeface="Arial" pitchFamily="34" charset="0"/>
              </a:rPr>
              <a:t>Pathogenicity</a:t>
            </a:r>
            <a:r>
              <a:rPr lang="en-US" altLang="en-US" dirty="0">
                <a:solidFill>
                  <a:srgbClr val="000000"/>
                </a:solidFill>
                <a:latin typeface="Comic Sans MS" panose="030F0702030302020204" pitchFamily="66" charset="0"/>
                <a:ea typeface="Arial" pitchFamily="34" charset="0"/>
              </a:rPr>
              <a:t> is the capacity of microorganism to cause disease.</a:t>
            </a:r>
          </a:p>
          <a:p>
            <a:endParaRPr lang="en-US" dirty="0"/>
          </a:p>
        </p:txBody>
      </p:sp>
    </p:spTree>
    <p:extLst>
      <p:ext uri="{BB962C8B-B14F-4D97-AF65-F5344CB8AC3E}">
        <p14:creationId xmlns:p14="http://schemas.microsoft.com/office/powerpoint/2010/main" xmlns="" val="22729332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u="sng" dirty="0">
                <a:latin typeface="Comic Sans MS" panose="030F0702030302020204" pitchFamily="66" charset="0"/>
              </a:rPr>
              <a:t>Pathogenicity cont’d….</a:t>
            </a:r>
            <a:endParaRPr lang="en-US" u="sng" dirty="0">
              <a:latin typeface="Comic Sans MS" panose="030F0702030302020204" pitchFamily="66" charset="0"/>
            </a:endParaRPr>
          </a:p>
        </p:txBody>
      </p:sp>
      <p:sp>
        <p:nvSpPr>
          <p:cNvPr id="3" name="Content Placeholder 2"/>
          <p:cNvSpPr>
            <a:spLocks noGrp="1"/>
          </p:cNvSpPr>
          <p:nvPr>
            <p:ph idx="1"/>
          </p:nvPr>
        </p:nvSpPr>
        <p:spPr>
          <a:xfrm>
            <a:off x="1153318" y="1764666"/>
            <a:ext cx="9000887" cy="4991131"/>
          </a:xfrm>
        </p:spPr>
        <p:txBody>
          <a:bodyPr/>
          <a:lstStyle/>
          <a:p>
            <a:pPr lvl="0"/>
            <a:r>
              <a:rPr lang="en-US" altLang="en-US" dirty="0">
                <a:solidFill>
                  <a:srgbClr val="000000"/>
                </a:solidFill>
                <a:latin typeface="Comic Sans MS" panose="030F0702030302020204" pitchFamily="66" charset="0"/>
                <a:ea typeface="Arial" pitchFamily="34" charset="0"/>
              </a:rPr>
              <a:t>Some microorganisms cause a single disease (e.g. clostridium </a:t>
            </a:r>
            <a:r>
              <a:rPr lang="en-US" altLang="en-US" dirty="0" err="1">
                <a:solidFill>
                  <a:srgbClr val="000000"/>
                </a:solidFill>
                <a:latin typeface="Comic Sans MS" panose="030F0702030302020204" pitchFamily="66" charset="0"/>
                <a:ea typeface="Arial" pitchFamily="34" charset="0"/>
              </a:rPr>
              <a:t>tetani</a:t>
            </a:r>
            <a:r>
              <a:rPr lang="en-US" altLang="en-US" dirty="0">
                <a:solidFill>
                  <a:srgbClr val="000000"/>
                </a:solidFill>
                <a:latin typeface="Comic Sans MS" panose="030F0702030302020204" pitchFamily="66" charset="0"/>
                <a:ea typeface="Arial" pitchFamily="34" charset="0"/>
              </a:rPr>
              <a:t>-tetanus)</a:t>
            </a:r>
          </a:p>
          <a:p>
            <a:pPr lvl="0"/>
            <a:endParaRPr lang="en-US" altLang="en-US" dirty="0">
              <a:solidFill>
                <a:srgbClr val="000000"/>
              </a:solidFill>
              <a:latin typeface="Arial" pitchFamily="34" charset="0"/>
              <a:ea typeface="Arial" pitchFamily="34" charset="0"/>
            </a:endParaRPr>
          </a:p>
          <a:p>
            <a:pPr lvl="0"/>
            <a:r>
              <a:rPr lang="en-US" altLang="en-US" dirty="0">
                <a:solidFill>
                  <a:srgbClr val="000000"/>
                </a:solidFill>
                <a:latin typeface="Comic Sans MS" panose="030F0702030302020204" pitchFamily="66" charset="0"/>
                <a:ea typeface="Arial" pitchFamily="34" charset="0"/>
              </a:rPr>
              <a:t>Others cause a range of diseases:</a:t>
            </a:r>
          </a:p>
          <a:p>
            <a:pPr lvl="0">
              <a:buFont typeface="Wingdings" pitchFamily="2" charset="2"/>
              <a:buChar char="Ø"/>
            </a:pPr>
            <a:r>
              <a:rPr lang="en-US" altLang="en-US" dirty="0">
                <a:solidFill>
                  <a:srgbClr val="000000"/>
                </a:solidFill>
                <a:latin typeface="Comic Sans MS" panose="030F0702030302020204" pitchFamily="66" charset="0"/>
                <a:ea typeface="Arial" pitchFamily="34" charset="0"/>
              </a:rPr>
              <a:t>e.g. Staphylococcus aureus can cause: skin infections, wound infection, pneumonia and Osteomyelitis.</a:t>
            </a:r>
          </a:p>
          <a:p>
            <a:endParaRPr lang="en-US" dirty="0"/>
          </a:p>
        </p:txBody>
      </p:sp>
    </p:spTree>
    <p:extLst>
      <p:ext uri="{BB962C8B-B14F-4D97-AF65-F5344CB8AC3E}">
        <p14:creationId xmlns:p14="http://schemas.microsoft.com/office/powerpoint/2010/main" xmlns="" val="41627327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u="sng" dirty="0">
                <a:latin typeface="Comic Sans MS" panose="030F0702030302020204" pitchFamily="66" charset="0"/>
              </a:rPr>
              <a:t>Pathogenicity cont’d….</a:t>
            </a:r>
            <a:endParaRPr lang="en-US" u="sng" dirty="0">
              <a:latin typeface="Comic Sans MS" panose="030F0702030302020204" pitchFamily="66" charset="0"/>
            </a:endParaRPr>
          </a:p>
        </p:txBody>
      </p:sp>
      <p:sp>
        <p:nvSpPr>
          <p:cNvPr id="3" name="Content Placeholder 2"/>
          <p:cNvSpPr>
            <a:spLocks noGrp="1"/>
          </p:cNvSpPr>
          <p:nvPr>
            <p:ph idx="1"/>
          </p:nvPr>
        </p:nvSpPr>
        <p:spPr>
          <a:xfrm>
            <a:off x="1686718" y="1764666"/>
            <a:ext cx="8467487" cy="4991131"/>
          </a:xfrm>
        </p:spPr>
        <p:txBody>
          <a:bodyPr>
            <a:normAutofit fontScale="92500"/>
          </a:bodyPr>
          <a:lstStyle/>
          <a:p>
            <a:pPr lvl="0" latinLnBrk="1"/>
            <a:r>
              <a:rPr lang="en-US" altLang="en-US" dirty="0">
                <a:solidFill>
                  <a:srgbClr val="000000"/>
                </a:solidFill>
                <a:latin typeface="Comic Sans MS" panose="030F0702030302020204" pitchFamily="66" charset="0"/>
                <a:ea typeface="Arial" pitchFamily="34" charset="0"/>
              </a:rPr>
              <a:t>Some pathogens cause infections </a:t>
            </a:r>
            <a:r>
              <a:rPr lang="en-US" altLang="en-US" dirty="0" smtClean="0">
                <a:solidFill>
                  <a:srgbClr val="000000"/>
                </a:solidFill>
                <a:latin typeface="Comic Sans MS" panose="030F0702030302020204" pitchFamily="66" charset="0"/>
                <a:ea typeface="Arial" pitchFamily="34" charset="0"/>
              </a:rPr>
              <a:t>that  </a:t>
            </a:r>
            <a:r>
              <a:rPr lang="en-US" altLang="en-US" dirty="0">
                <a:solidFill>
                  <a:srgbClr val="000000"/>
                </a:solidFill>
                <a:latin typeface="Comic Sans MS" panose="030F0702030302020204" pitchFamily="66" charset="0"/>
                <a:ea typeface="Arial" pitchFamily="34" charset="0"/>
              </a:rPr>
              <a:t>become severe in debilitated people.</a:t>
            </a:r>
          </a:p>
          <a:p>
            <a:pPr lvl="0" latinLnBrk="1"/>
            <a:endParaRPr lang="en-US" altLang="en-US" dirty="0">
              <a:solidFill>
                <a:srgbClr val="000000"/>
              </a:solidFill>
              <a:latin typeface="Comic Sans MS" panose="030F0702030302020204" pitchFamily="66" charset="0"/>
              <a:ea typeface="Arial" pitchFamily="34" charset="0"/>
            </a:endParaRPr>
          </a:p>
          <a:p>
            <a:pPr lvl="0" latinLnBrk="1"/>
            <a:r>
              <a:rPr lang="en-US" altLang="en-US" b="1" u="sng" dirty="0">
                <a:latin typeface="Comic Sans MS" panose="030F0702030302020204" pitchFamily="66" charset="0"/>
                <a:ea typeface="Arial" pitchFamily="34" charset="0"/>
              </a:rPr>
              <a:t>Opportunistic pathogens </a:t>
            </a:r>
            <a:r>
              <a:rPr lang="en-US" altLang="en-US" dirty="0">
                <a:solidFill>
                  <a:srgbClr val="000000"/>
                </a:solidFill>
                <a:latin typeface="Comic Sans MS" panose="030F0702030302020204" pitchFamily="66" charset="0"/>
                <a:ea typeface="Arial" pitchFamily="34" charset="0"/>
              </a:rPr>
              <a:t>cause disease in individuals with impaired defenses.</a:t>
            </a:r>
          </a:p>
          <a:p>
            <a:pPr lvl="0" latinLnBrk="1">
              <a:buFont typeface="Wingdings" pitchFamily="2" charset="2"/>
              <a:buChar char="Ø"/>
            </a:pPr>
            <a:r>
              <a:rPr lang="en-US" altLang="en-US" sz="3200" dirty="0">
                <a:solidFill>
                  <a:srgbClr val="000000"/>
                </a:solidFill>
                <a:latin typeface="Comic Sans MS" panose="030F0702030302020204" pitchFamily="66" charset="0"/>
                <a:ea typeface="Arial" pitchFamily="34" charset="0"/>
              </a:rPr>
              <a:t>(e.g.  Pneumocystis </a:t>
            </a:r>
            <a:r>
              <a:rPr lang="en-US" altLang="en-US" sz="3200" dirty="0" err="1">
                <a:solidFill>
                  <a:srgbClr val="000000"/>
                </a:solidFill>
                <a:latin typeface="Comic Sans MS" panose="030F0702030302020204" pitchFamily="66" charset="0"/>
                <a:ea typeface="Arial" pitchFamily="34" charset="0"/>
              </a:rPr>
              <a:t>carinii</a:t>
            </a:r>
            <a:r>
              <a:rPr lang="en-US" altLang="en-US" sz="3200" dirty="0">
                <a:solidFill>
                  <a:srgbClr val="000000"/>
                </a:solidFill>
                <a:latin typeface="Comic Sans MS" panose="030F0702030302020204" pitchFamily="66" charset="0"/>
                <a:ea typeface="Arial" pitchFamily="34" charset="0"/>
              </a:rPr>
              <a:t>, a normal  flora in healthy people but causes PCP in immune-compromised people) </a:t>
            </a:r>
          </a:p>
          <a:p>
            <a:endParaRPr lang="en-US" dirty="0"/>
          </a:p>
        </p:txBody>
      </p:sp>
    </p:spTree>
    <p:extLst>
      <p:ext uri="{BB962C8B-B14F-4D97-AF65-F5344CB8AC3E}">
        <p14:creationId xmlns:p14="http://schemas.microsoft.com/office/powerpoint/2010/main" xmlns="" val="38143209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118" y="302865"/>
            <a:ext cx="9077087" cy="1260475"/>
          </a:xfrm>
        </p:spPr>
        <p:txBody>
          <a:bodyPr>
            <a:normAutofit fontScale="90000"/>
          </a:bodyPr>
          <a:lstStyle/>
          <a:p>
            <a:r>
              <a:rPr lang="en-US" altLang="en-US" b="1" u="sng" dirty="0">
                <a:latin typeface="Comic Sans MS" panose="030F0702030302020204" pitchFamily="66" charset="0"/>
                <a:ea typeface="Arial" pitchFamily="34" charset="0"/>
              </a:rPr>
              <a:t>Primary </a:t>
            </a:r>
            <a:r>
              <a:rPr lang="en-US" altLang="en-US" b="1" u="sng" dirty="0" err="1" smtClean="0">
                <a:latin typeface="Comic Sans MS" panose="030F0702030302020204" pitchFamily="66" charset="0"/>
                <a:ea typeface="Arial" pitchFamily="34" charset="0"/>
              </a:rPr>
              <a:t>vs.Secondary</a:t>
            </a:r>
            <a:r>
              <a:rPr lang="en-US" altLang="en-US" b="1" u="sng" dirty="0" smtClean="0">
                <a:latin typeface="Comic Sans MS" panose="030F0702030302020204" pitchFamily="66" charset="0"/>
                <a:ea typeface="Arial" pitchFamily="34" charset="0"/>
              </a:rPr>
              <a:t> </a:t>
            </a:r>
            <a:r>
              <a:rPr lang="en-US" altLang="en-US" b="1" u="sng" dirty="0">
                <a:latin typeface="Comic Sans MS" panose="030F0702030302020204" pitchFamily="66" charset="0"/>
                <a:ea typeface="Arial" pitchFamily="34" charset="0"/>
              </a:rPr>
              <a:t>Infection </a:t>
            </a:r>
            <a:endParaRPr lang="en-US" u="sng" dirty="0">
              <a:latin typeface="Comic Sans MS" panose="030F0702030302020204" pitchFamily="66" charset="0"/>
            </a:endParaRPr>
          </a:p>
        </p:txBody>
      </p:sp>
      <p:sp>
        <p:nvSpPr>
          <p:cNvPr id="3" name="Content Placeholder 2"/>
          <p:cNvSpPr>
            <a:spLocks noGrp="1"/>
          </p:cNvSpPr>
          <p:nvPr>
            <p:ph idx="1"/>
          </p:nvPr>
        </p:nvSpPr>
        <p:spPr>
          <a:xfrm>
            <a:off x="848518" y="1764666"/>
            <a:ext cx="9305687" cy="4991131"/>
          </a:xfrm>
        </p:spPr>
        <p:txBody>
          <a:bodyPr/>
          <a:lstStyle/>
          <a:p>
            <a:pPr lvl="0" latinLnBrk="1">
              <a:spcBef>
                <a:spcPts val="500"/>
              </a:spcBef>
              <a:spcAft>
                <a:spcPts val="500"/>
              </a:spcAft>
              <a:buClr>
                <a:srgbClr val="C00000"/>
              </a:buClr>
            </a:pPr>
            <a:r>
              <a:rPr lang="en-US" altLang="en-US" b="1" dirty="0">
                <a:solidFill>
                  <a:srgbClr val="000000"/>
                </a:solidFill>
                <a:latin typeface="Comic Sans MS" panose="030F0702030302020204" pitchFamily="66" charset="0"/>
                <a:ea typeface="Arial" pitchFamily="34" charset="0"/>
              </a:rPr>
              <a:t>Primary Infection </a:t>
            </a:r>
          </a:p>
          <a:p>
            <a:pPr lvl="1" latinLnBrk="1">
              <a:spcBef>
                <a:spcPts val="500"/>
              </a:spcBef>
              <a:spcAft>
                <a:spcPts val="500"/>
              </a:spcAft>
            </a:pPr>
            <a:r>
              <a:rPr lang="en-US" altLang="en-US" sz="3600" dirty="0">
                <a:solidFill>
                  <a:srgbClr val="000000"/>
                </a:solidFill>
                <a:latin typeface="Comic Sans MS" panose="030F0702030302020204" pitchFamily="66" charset="0"/>
                <a:ea typeface="Arial" pitchFamily="34" charset="0"/>
              </a:rPr>
              <a:t>An infection that develops in an otherwise healthy individual</a:t>
            </a:r>
          </a:p>
          <a:p>
            <a:pPr lvl="0" latinLnBrk="1">
              <a:spcBef>
                <a:spcPts val="500"/>
              </a:spcBef>
              <a:spcAft>
                <a:spcPts val="500"/>
              </a:spcAft>
              <a:buClr>
                <a:srgbClr val="C00000"/>
              </a:buClr>
            </a:pPr>
            <a:r>
              <a:rPr lang="en-US" altLang="en-US" b="1" dirty="0">
                <a:solidFill>
                  <a:srgbClr val="000000"/>
                </a:solidFill>
                <a:latin typeface="Comic Sans MS" panose="030F0702030302020204" pitchFamily="66" charset="0"/>
                <a:ea typeface="Arial" pitchFamily="34" charset="0"/>
              </a:rPr>
              <a:t>Secondary Infection </a:t>
            </a:r>
          </a:p>
          <a:p>
            <a:pPr lvl="1" latinLnBrk="1">
              <a:spcBef>
                <a:spcPts val="500"/>
              </a:spcBef>
              <a:spcAft>
                <a:spcPts val="500"/>
              </a:spcAft>
            </a:pPr>
            <a:r>
              <a:rPr lang="en-US" altLang="en-US" sz="3600" dirty="0">
                <a:solidFill>
                  <a:srgbClr val="000000"/>
                </a:solidFill>
                <a:latin typeface="Comic Sans MS" panose="030F0702030302020204" pitchFamily="66" charset="0"/>
                <a:ea typeface="Arial" pitchFamily="34" charset="0"/>
              </a:rPr>
              <a:t>An infection that develops in an </a:t>
            </a:r>
            <a:r>
              <a:rPr lang="en-US" altLang="en-US" sz="3600" dirty="0" smtClean="0">
                <a:solidFill>
                  <a:srgbClr val="000000"/>
                </a:solidFill>
                <a:latin typeface="Comic Sans MS" panose="030F0702030302020204" pitchFamily="66" charset="0"/>
                <a:ea typeface="Arial" pitchFamily="34" charset="0"/>
              </a:rPr>
              <a:t>         individual </a:t>
            </a:r>
            <a:r>
              <a:rPr lang="en-US" altLang="en-US" sz="3600" dirty="0">
                <a:solidFill>
                  <a:srgbClr val="000000"/>
                </a:solidFill>
                <a:latin typeface="Comic Sans MS" panose="030F0702030302020204" pitchFamily="66" charset="0"/>
                <a:ea typeface="Arial" pitchFamily="34" charset="0"/>
              </a:rPr>
              <a:t>who is already infected with a different pathogen</a:t>
            </a:r>
          </a:p>
          <a:p>
            <a:endParaRPr lang="en-US" dirty="0"/>
          </a:p>
        </p:txBody>
      </p:sp>
    </p:spTree>
    <p:extLst>
      <p:ext uri="{BB962C8B-B14F-4D97-AF65-F5344CB8AC3E}">
        <p14:creationId xmlns:p14="http://schemas.microsoft.com/office/powerpoint/2010/main" xmlns="" val="13021556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latin typeface="Arial" pitchFamily="34" charset="0"/>
                <a:ea typeface="Arial" pitchFamily="34" charset="0"/>
              </a:rPr>
              <a:t>Acute  Vs. Chronic Infection </a:t>
            </a:r>
            <a:endParaRPr lang="en-US" u="sng" dirty="0"/>
          </a:p>
        </p:txBody>
      </p:sp>
      <p:sp>
        <p:nvSpPr>
          <p:cNvPr id="3" name="Content Placeholder 2"/>
          <p:cNvSpPr>
            <a:spLocks noGrp="1"/>
          </p:cNvSpPr>
          <p:nvPr>
            <p:ph idx="1"/>
          </p:nvPr>
        </p:nvSpPr>
        <p:spPr>
          <a:xfrm>
            <a:off x="924718" y="1764666"/>
            <a:ext cx="9229487" cy="4991131"/>
          </a:xfrm>
        </p:spPr>
        <p:txBody>
          <a:bodyPr/>
          <a:lstStyle/>
          <a:p>
            <a:pPr lvl="0" latinLnBrk="1">
              <a:spcBef>
                <a:spcPts val="500"/>
              </a:spcBef>
              <a:spcAft>
                <a:spcPts val="500"/>
              </a:spcAft>
            </a:pPr>
            <a:r>
              <a:rPr lang="en-US" altLang="en-US" sz="4000" b="1" dirty="0">
                <a:solidFill>
                  <a:srgbClr val="000000"/>
                </a:solidFill>
                <a:latin typeface="Arial" pitchFamily="34" charset="0"/>
                <a:ea typeface="Arial" pitchFamily="34" charset="0"/>
              </a:rPr>
              <a:t>Acute Infection </a:t>
            </a:r>
          </a:p>
          <a:p>
            <a:pPr lvl="1" latinLnBrk="1">
              <a:spcBef>
                <a:spcPts val="500"/>
              </a:spcBef>
              <a:spcAft>
                <a:spcPts val="500"/>
              </a:spcAft>
            </a:pPr>
            <a:r>
              <a:rPr lang="en-US" altLang="en-US" sz="3600" dirty="0">
                <a:solidFill>
                  <a:srgbClr val="000000"/>
                </a:solidFill>
                <a:latin typeface="Arial" pitchFamily="34" charset="0"/>
                <a:ea typeface="Arial" pitchFamily="34" charset="0"/>
              </a:rPr>
              <a:t>An infection characterized by sudden onset, rapid progression, and often with severe symptoms</a:t>
            </a:r>
          </a:p>
          <a:p>
            <a:pPr lvl="0" latinLnBrk="1">
              <a:spcBef>
                <a:spcPts val="500"/>
              </a:spcBef>
              <a:spcAft>
                <a:spcPts val="500"/>
              </a:spcAft>
            </a:pPr>
            <a:r>
              <a:rPr lang="en-US" altLang="en-US" sz="4000" b="1" dirty="0">
                <a:solidFill>
                  <a:srgbClr val="000000"/>
                </a:solidFill>
                <a:latin typeface="Arial" pitchFamily="34" charset="0"/>
                <a:ea typeface="Arial" pitchFamily="34" charset="0"/>
              </a:rPr>
              <a:t>Chronic Infection </a:t>
            </a:r>
          </a:p>
          <a:p>
            <a:pPr lvl="1" latinLnBrk="1">
              <a:spcBef>
                <a:spcPts val="500"/>
              </a:spcBef>
              <a:spcAft>
                <a:spcPts val="500"/>
              </a:spcAft>
            </a:pPr>
            <a:r>
              <a:rPr lang="en-US" altLang="en-US" sz="3600" dirty="0">
                <a:solidFill>
                  <a:srgbClr val="000000"/>
                </a:solidFill>
                <a:latin typeface="Arial" pitchFamily="34" charset="0"/>
                <a:ea typeface="Arial" pitchFamily="34" charset="0"/>
              </a:rPr>
              <a:t>An infection characterized by delayed onset and slow progression</a:t>
            </a:r>
          </a:p>
          <a:p>
            <a:endParaRPr lang="en-US" dirty="0"/>
          </a:p>
        </p:txBody>
      </p:sp>
    </p:spTree>
    <p:extLst>
      <p:ext uri="{BB962C8B-B14F-4D97-AF65-F5344CB8AC3E}">
        <p14:creationId xmlns:p14="http://schemas.microsoft.com/office/powerpoint/2010/main" xmlns="" val="22595258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919" y="200025"/>
            <a:ext cx="9610487" cy="1260475"/>
          </a:xfrm>
        </p:spPr>
        <p:txBody>
          <a:bodyPr>
            <a:normAutofit fontScale="90000"/>
          </a:bodyPr>
          <a:lstStyle/>
          <a:p>
            <a:r>
              <a:rPr lang="en-US" altLang="en-US" b="1" u="sng" dirty="0">
                <a:latin typeface="Comic Sans MS" panose="030F0702030302020204" pitchFamily="66" charset="0"/>
              </a:rPr>
              <a:t>Localized vs. systemic infection </a:t>
            </a:r>
            <a:endParaRPr lang="en-US" u="sng" dirty="0">
              <a:latin typeface="Comic Sans MS" panose="030F0702030302020204" pitchFamily="66" charset="0"/>
            </a:endParaRPr>
          </a:p>
        </p:txBody>
      </p:sp>
      <p:sp>
        <p:nvSpPr>
          <p:cNvPr id="3" name="Content Placeholder 2"/>
          <p:cNvSpPr>
            <a:spLocks noGrp="1"/>
          </p:cNvSpPr>
          <p:nvPr>
            <p:ph idx="1"/>
          </p:nvPr>
        </p:nvSpPr>
        <p:spPr>
          <a:xfrm>
            <a:off x="772318" y="1764666"/>
            <a:ext cx="9381887" cy="4991131"/>
          </a:xfrm>
        </p:spPr>
        <p:txBody>
          <a:bodyPr/>
          <a:lstStyle/>
          <a:p>
            <a:pPr lvl="0">
              <a:spcBef>
                <a:spcPts val="500"/>
              </a:spcBef>
              <a:spcAft>
                <a:spcPts val="500"/>
              </a:spcAft>
            </a:pPr>
            <a:r>
              <a:rPr lang="en-US" altLang="en-US" b="1" dirty="0">
                <a:solidFill>
                  <a:srgbClr val="000000"/>
                </a:solidFill>
                <a:latin typeface="Comic Sans MS" panose="030F0702030302020204" pitchFamily="66" charset="0"/>
                <a:ea typeface="Arial" pitchFamily="34" charset="0"/>
              </a:rPr>
              <a:t>Localized Infection </a:t>
            </a:r>
          </a:p>
          <a:p>
            <a:pPr lvl="1">
              <a:spcBef>
                <a:spcPts val="500"/>
              </a:spcBef>
              <a:spcAft>
                <a:spcPts val="500"/>
              </a:spcAft>
            </a:pPr>
            <a:r>
              <a:rPr lang="en-US" altLang="en-US" dirty="0">
                <a:solidFill>
                  <a:srgbClr val="000000"/>
                </a:solidFill>
                <a:latin typeface="Comic Sans MS" panose="030F0702030302020204" pitchFamily="66" charset="0"/>
                <a:ea typeface="Arial" pitchFamily="34" charset="0"/>
              </a:rPr>
              <a:t>An infection that is restricted to a specific location or region within the body of the host</a:t>
            </a:r>
          </a:p>
          <a:p>
            <a:pPr lvl="0">
              <a:spcBef>
                <a:spcPts val="500"/>
              </a:spcBef>
              <a:spcAft>
                <a:spcPts val="500"/>
              </a:spcAft>
            </a:pPr>
            <a:r>
              <a:rPr lang="en-US" altLang="en-US" b="1" dirty="0">
                <a:solidFill>
                  <a:srgbClr val="000000"/>
                </a:solidFill>
                <a:latin typeface="Comic Sans MS" panose="030F0702030302020204" pitchFamily="66" charset="0"/>
                <a:ea typeface="Arial" pitchFamily="34" charset="0"/>
              </a:rPr>
              <a:t>Systemic Infection </a:t>
            </a:r>
          </a:p>
          <a:p>
            <a:pPr lvl="1">
              <a:spcBef>
                <a:spcPts val="500"/>
              </a:spcBef>
              <a:spcAft>
                <a:spcPts val="500"/>
              </a:spcAft>
            </a:pPr>
            <a:r>
              <a:rPr lang="en-US" altLang="en-US" dirty="0">
                <a:solidFill>
                  <a:srgbClr val="000000"/>
                </a:solidFill>
                <a:latin typeface="Comic Sans MS" panose="030F0702030302020204" pitchFamily="66" charset="0"/>
                <a:ea typeface="Arial" pitchFamily="34" charset="0"/>
              </a:rPr>
              <a:t>An infection that has spread to several regions or areas in the body of the host </a:t>
            </a:r>
          </a:p>
        </p:txBody>
      </p:sp>
    </p:spTree>
    <p:extLst>
      <p:ext uri="{BB962C8B-B14F-4D97-AF65-F5344CB8AC3E}">
        <p14:creationId xmlns:p14="http://schemas.microsoft.com/office/powerpoint/2010/main" xmlns="" val="34332651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518" y="302865"/>
            <a:ext cx="9305688" cy="1260475"/>
          </a:xfrm>
        </p:spPr>
        <p:txBody>
          <a:bodyPr>
            <a:normAutofit fontScale="90000"/>
          </a:bodyPr>
          <a:lstStyle/>
          <a:p>
            <a:r>
              <a:rPr lang="en-US" altLang="en-US" sz="5400" b="1" u="sng" dirty="0">
                <a:latin typeface="Arial" pitchFamily="34" charset="0"/>
                <a:ea typeface="Arial" pitchFamily="34" charset="0"/>
              </a:rPr>
              <a:t>Clinical vs. subclinical infection </a:t>
            </a:r>
            <a:endParaRPr lang="en-US" u="sng" dirty="0"/>
          </a:p>
        </p:txBody>
      </p:sp>
      <p:sp>
        <p:nvSpPr>
          <p:cNvPr id="3" name="Content Placeholder 2"/>
          <p:cNvSpPr>
            <a:spLocks noGrp="1"/>
          </p:cNvSpPr>
          <p:nvPr>
            <p:ph idx="1"/>
          </p:nvPr>
        </p:nvSpPr>
        <p:spPr>
          <a:xfrm>
            <a:off x="848518" y="1764666"/>
            <a:ext cx="9305687" cy="4991131"/>
          </a:xfrm>
        </p:spPr>
        <p:txBody>
          <a:bodyPr/>
          <a:lstStyle/>
          <a:p>
            <a:pPr lvl="0" latinLnBrk="1">
              <a:spcBef>
                <a:spcPts val="500"/>
              </a:spcBef>
              <a:spcAft>
                <a:spcPts val="500"/>
              </a:spcAft>
            </a:pPr>
            <a:r>
              <a:rPr lang="en-US" altLang="en-US" sz="4000" b="1" dirty="0">
                <a:solidFill>
                  <a:srgbClr val="000000"/>
                </a:solidFill>
                <a:latin typeface="Comic Sans MS" panose="030F0702030302020204" pitchFamily="66" charset="0"/>
                <a:ea typeface="Arial" pitchFamily="34" charset="0"/>
              </a:rPr>
              <a:t>Clinical Infection </a:t>
            </a:r>
          </a:p>
          <a:p>
            <a:pPr lvl="1" latinLnBrk="1">
              <a:spcBef>
                <a:spcPts val="500"/>
              </a:spcBef>
              <a:spcAft>
                <a:spcPts val="500"/>
              </a:spcAft>
            </a:pPr>
            <a:r>
              <a:rPr lang="en-US" altLang="en-US" sz="3600" dirty="0">
                <a:solidFill>
                  <a:srgbClr val="000000"/>
                </a:solidFill>
                <a:latin typeface="Comic Sans MS" panose="030F0702030302020204" pitchFamily="66" charset="0"/>
                <a:ea typeface="Arial" pitchFamily="34" charset="0"/>
              </a:rPr>
              <a:t>An infection with obvious observable or detectable symptoms</a:t>
            </a:r>
          </a:p>
          <a:p>
            <a:pPr lvl="1" latinLnBrk="1">
              <a:spcBef>
                <a:spcPts val="500"/>
              </a:spcBef>
              <a:spcAft>
                <a:spcPts val="500"/>
              </a:spcAft>
              <a:buNone/>
            </a:pPr>
            <a:endParaRPr lang="en-US" altLang="en-US" sz="3600" dirty="0">
              <a:solidFill>
                <a:srgbClr val="000000"/>
              </a:solidFill>
              <a:latin typeface="Comic Sans MS" panose="030F0702030302020204" pitchFamily="66" charset="0"/>
              <a:ea typeface="Arial" pitchFamily="34" charset="0"/>
            </a:endParaRPr>
          </a:p>
          <a:p>
            <a:pPr lvl="0" latinLnBrk="1">
              <a:spcBef>
                <a:spcPts val="500"/>
              </a:spcBef>
              <a:spcAft>
                <a:spcPts val="500"/>
              </a:spcAft>
            </a:pPr>
            <a:r>
              <a:rPr lang="en-US" altLang="en-US" sz="4000" b="1" dirty="0">
                <a:solidFill>
                  <a:srgbClr val="000000"/>
                </a:solidFill>
                <a:latin typeface="Comic Sans MS" panose="030F0702030302020204" pitchFamily="66" charset="0"/>
                <a:ea typeface="Arial" pitchFamily="34" charset="0"/>
              </a:rPr>
              <a:t>Subclinical Infection </a:t>
            </a:r>
          </a:p>
          <a:p>
            <a:pPr lvl="1" latinLnBrk="1">
              <a:spcBef>
                <a:spcPts val="500"/>
              </a:spcBef>
              <a:spcAft>
                <a:spcPts val="500"/>
              </a:spcAft>
            </a:pPr>
            <a:r>
              <a:rPr lang="en-US" altLang="en-US" sz="3600" dirty="0">
                <a:solidFill>
                  <a:srgbClr val="000000"/>
                </a:solidFill>
                <a:latin typeface="Comic Sans MS" panose="030F0702030302020204" pitchFamily="66" charset="0"/>
                <a:ea typeface="Arial" pitchFamily="34" charset="0"/>
              </a:rPr>
              <a:t>An infection with few or no obvious symptoms</a:t>
            </a:r>
          </a:p>
          <a:p>
            <a:endParaRPr lang="en-US" dirty="0"/>
          </a:p>
        </p:txBody>
      </p:sp>
    </p:spTree>
    <p:extLst>
      <p:ext uri="{BB962C8B-B14F-4D97-AF65-F5344CB8AC3E}">
        <p14:creationId xmlns:p14="http://schemas.microsoft.com/office/powerpoint/2010/main" xmlns="" val="22308268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5400" b="1" u="sng" dirty="0">
                <a:latin typeface="Comic Sans MS" panose="030F0702030302020204" pitchFamily="66" charset="0"/>
                <a:ea typeface="Arial" pitchFamily="34" charset="0"/>
              </a:rPr>
              <a:t>Opportunistic infection</a:t>
            </a:r>
            <a:endParaRPr lang="en-US" u="sng" dirty="0">
              <a:latin typeface="Comic Sans MS" panose="030F0702030302020204" pitchFamily="66" charset="0"/>
            </a:endParaRPr>
          </a:p>
        </p:txBody>
      </p:sp>
      <p:sp>
        <p:nvSpPr>
          <p:cNvPr id="3" name="Content Placeholder 2"/>
          <p:cNvSpPr>
            <a:spLocks noGrp="1"/>
          </p:cNvSpPr>
          <p:nvPr>
            <p:ph idx="1"/>
          </p:nvPr>
        </p:nvSpPr>
        <p:spPr>
          <a:xfrm>
            <a:off x="1077118" y="1764666"/>
            <a:ext cx="9077087" cy="4991131"/>
          </a:xfrm>
        </p:spPr>
        <p:txBody>
          <a:bodyPr/>
          <a:lstStyle/>
          <a:p>
            <a:r>
              <a:rPr lang="en-US" altLang="en-US" dirty="0">
                <a:solidFill>
                  <a:srgbClr val="000000"/>
                </a:solidFill>
                <a:latin typeface="Comic Sans MS" panose="030F0702030302020204" pitchFamily="66" charset="0"/>
                <a:ea typeface="Arial" pitchFamily="34" charset="0"/>
              </a:rPr>
              <a:t>An infection caused by microorganisms that are commonly found in the host’s environment (normal flora)</a:t>
            </a:r>
          </a:p>
          <a:p>
            <a:endParaRPr lang="en-US" dirty="0"/>
          </a:p>
        </p:txBody>
      </p:sp>
    </p:spTree>
    <p:extLst>
      <p:ext uri="{BB962C8B-B14F-4D97-AF65-F5344CB8AC3E}">
        <p14:creationId xmlns:p14="http://schemas.microsoft.com/office/powerpoint/2010/main" xmlns="" val="1210998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latin typeface="Comic Sans MS" panose="030F0702030302020204" pitchFamily="66" charset="0"/>
              </a:rPr>
              <a:t>Nosocomial  Infections</a:t>
            </a:r>
            <a:endParaRPr lang="en-US" u="sng" dirty="0">
              <a:latin typeface="Comic Sans MS" panose="030F0702030302020204" pitchFamily="66" charset="0"/>
            </a:endParaRPr>
          </a:p>
        </p:txBody>
      </p:sp>
      <p:sp>
        <p:nvSpPr>
          <p:cNvPr id="3" name="Content Placeholder 2"/>
          <p:cNvSpPr>
            <a:spLocks noGrp="1"/>
          </p:cNvSpPr>
          <p:nvPr>
            <p:ph idx="1"/>
          </p:nvPr>
        </p:nvSpPr>
        <p:spPr>
          <a:xfrm>
            <a:off x="1000918" y="1764666"/>
            <a:ext cx="9153287" cy="4991131"/>
          </a:xfrm>
        </p:spPr>
        <p:txBody>
          <a:bodyPr/>
          <a:lstStyle/>
          <a:p>
            <a:pPr lvl="0" latinLnBrk="1">
              <a:lnSpc>
                <a:spcPct val="90000"/>
              </a:lnSpc>
            </a:pPr>
            <a:r>
              <a:rPr lang="en-US" altLang="en-US" b="1" dirty="0">
                <a:solidFill>
                  <a:srgbClr val="000000"/>
                </a:solidFill>
                <a:latin typeface="Comic Sans MS" pitchFamily="66" charset="0"/>
                <a:ea typeface="Arial" pitchFamily="34" charset="0"/>
              </a:rPr>
              <a:t>Also called Hospital Acquired </a:t>
            </a:r>
            <a:r>
              <a:rPr lang="en-US" altLang="en-US" b="1" dirty="0" smtClean="0">
                <a:solidFill>
                  <a:srgbClr val="000000"/>
                </a:solidFill>
                <a:latin typeface="Comic Sans MS" pitchFamily="66" charset="0"/>
                <a:ea typeface="Arial" pitchFamily="34" charset="0"/>
              </a:rPr>
              <a:t>         Infections </a:t>
            </a:r>
            <a:r>
              <a:rPr lang="en-US" altLang="en-US" b="1" dirty="0">
                <a:solidFill>
                  <a:srgbClr val="000000"/>
                </a:solidFill>
                <a:latin typeface="Comic Sans MS" pitchFamily="66" charset="0"/>
                <a:ea typeface="Arial" pitchFamily="34" charset="0"/>
              </a:rPr>
              <a:t>(HAI’s)</a:t>
            </a:r>
          </a:p>
          <a:p>
            <a:pPr lvl="0" latinLnBrk="1">
              <a:lnSpc>
                <a:spcPct val="90000"/>
              </a:lnSpc>
            </a:pPr>
            <a:endParaRPr lang="en-US" altLang="en-US" b="1" dirty="0">
              <a:solidFill>
                <a:srgbClr val="000000"/>
              </a:solidFill>
              <a:latin typeface="Comic Sans MS" pitchFamily="66" charset="0"/>
              <a:ea typeface="Arial" pitchFamily="34" charset="0"/>
            </a:endParaRPr>
          </a:p>
          <a:p>
            <a:pPr lvl="0" latinLnBrk="1">
              <a:lnSpc>
                <a:spcPct val="90000"/>
              </a:lnSpc>
            </a:pPr>
            <a:r>
              <a:rPr lang="en-GB" altLang="en-US" dirty="0">
                <a:solidFill>
                  <a:srgbClr val="000000"/>
                </a:solidFill>
                <a:latin typeface="Comic Sans MS" panose="030F0702030302020204" pitchFamily="66" charset="0"/>
                <a:ea typeface="Arial" pitchFamily="34" charset="0"/>
              </a:rPr>
              <a:t>Infection which was neither present </a:t>
            </a:r>
            <a:r>
              <a:rPr lang="en-GB" altLang="en-US" dirty="0" smtClean="0">
                <a:solidFill>
                  <a:srgbClr val="000000"/>
                </a:solidFill>
                <a:latin typeface="Comic Sans MS" panose="030F0702030302020204" pitchFamily="66" charset="0"/>
                <a:ea typeface="Arial" pitchFamily="34" charset="0"/>
              </a:rPr>
              <a:t>    nor </a:t>
            </a:r>
            <a:r>
              <a:rPr lang="en-GB" altLang="en-US" dirty="0">
                <a:solidFill>
                  <a:srgbClr val="000000"/>
                </a:solidFill>
                <a:latin typeface="Comic Sans MS" panose="030F0702030302020204" pitchFamily="66" charset="0"/>
                <a:ea typeface="Arial" pitchFamily="34" charset="0"/>
              </a:rPr>
              <a:t>incubating at the time of admission</a:t>
            </a:r>
          </a:p>
          <a:p>
            <a:pPr lvl="0" latinLnBrk="1">
              <a:lnSpc>
                <a:spcPct val="90000"/>
              </a:lnSpc>
              <a:buNone/>
            </a:pPr>
            <a:endParaRPr lang="en-US" altLang="en-US" b="1" dirty="0">
              <a:solidFill>
                <a:srgbClr val="000000"/>
              </a:solidFill>
              <a:latin typeface="Comic Sans MS" panose="030F0702030302020204" pitchFamily="66" charset="0"/>
              <a:ea typeface="Arial" pitchFamily="34" charset="0"/>
            </a:endParaRPr>
          </a:p>
          <a:p>
            <a:pPr lvl="0" latinLnBrk="1">
              <a:lnSpc>
                <a:spcPct val="90000"/>
              </a:lnSpc>
            </a:pPr>
            <a:r>
              <a:rPr lang="en-US" altLang="en-US" dirty="0">
                <a:solidFill>
                  <a:srgbClr val="000000"/>
                </a:solidFill>
                <a:latin typeface="Comic Sans MS" panose="030F0702030302020204" pitchFamily="66" charset="0"/>
                <a:ea typeface="Times New Roman" pitchFamily="18" charset="0"/>
              </a:rPr>
              <a:t>Infection that appears between </a:t>
            </a:r>
            <a:r>
              <a:rPr lang="en-US" altLang="en-US" dirty="0" smtClean="0">
                <a:solidFill>
                  <a:srgbClr val="000000"/>
                </a:solidFill>
                <a:latin typeface="Comic Sans MS" panose="030F0702030302020204" pitchFamily="66" charset="0"/>
                <a:ea typeface="Times New Roman" pitchFamily="18" charset="0"/>
              </a:rPr>
              <a:t>48      </a:t>
            </a:r>
            <a:r>
              <a:rPr lang="en-US" altLang="en-US" dirty="0">
                <a:solidFill>
                  <a:srgbClr val="000000"/>
                </a:solidFill>
                <a:latin typeface="Comic Sans MS" panose="030F0702030302020204" pitchFamily="66" charset="0"/>
                <a:ea typeface="Times New Roman" pitchFamily="18" charset="0"/>
              </a:rPr>
              <a:t>hours &amp; 4 days following admission to a hospital or other health-care facility.</a:t>
            </a:r>
          </a:p>
          <a:p>
            <a:endParaRPr lang="en-US" dirty="0"/>
          </a:p>
        </p:txBody>
      </p:sp>
    </p:spTree>
    <p:extLst>
      <p:ext uri="{BB962C8B-B14F-4D97-AF65-F5344CB8AC3E}">
        <p14:creationId xmlns:p14="http://schemas.microsoft.com/office/powerpoint/2010/main" xmlns="" val="325189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5719" y="657226"/>
            <a:ext cx="8848486" cy="6098572"/>
          </a:xfrm>
        </p:spPr>
        <p:txBody>
          <a:bodyPr>
            <a:normAutofit fontScale="92500" lnSpcReduction="10000"/>
          </a:bodyPr>
          <a:lstStyle/>
          <a:p>
            <a:pPr>
              <a:buNone/>
            </a:pPr>
            <a:r>
              <a:rPr lang="en-US" b="1" dirty="0">
                <a:latin typeface="Comic Sans MS" pitchFamily="66" charset="0"/>
              </a:rPr>
              <a:t>For an organism to be said to have caused a particular disease then;</a:t>
            </a:r>
          </a:p>
          <a:p>
            <a:pPr marL="514350" indent="-514350">
              <a:buFont typeface="+mj-lt"/>
              <a:buAutoNum type="alphaLcParenR"/>
            </a:pPr>
            <a:r>
              <a:rPr lang="en-US" dirty="0">
                <a:latin typeface="Comic Sans MS" pitchFamily="66" charset="0"/>
              </a:rPr>
              <a:t>The micro-organism must be found in all cases of disease</a:t>
            </a:r>
          </a:p>
          <a:p>
            <a:pPr marL="514350" indent="-514350">
              <a:buFont typeface="+mj-lt"/>
              <a:buAutoNum type="alphaLcParenR"/>
            </a:pPr>
            <a:r>
              <a:rPr lang="en-US" dirty="0">
                <a:latin typeface="Comic Sans MS" pitchFamily="66" charset="0"/>
              </a:rPr>
              <a:t>The micro-organism must be able to be cultured outside the body for several generations</a:t>
            </a:r>
          </a:p>
          <a:p>
            <a:pPr marL="514350" indent="-514350">
              <a:buFont typeface="+mj-lt"/>
              <a:buAutoNum type="alphaLcParenR"/>
            </a:pPr>
            <a:r>
              <a:rPr lang="en-US" dirty="0">
                <a:latin typeface="Comic Sans MS" pitchFamily="66" charset="0"/>
              </a:rPr>
              <a:t>The micro-organism must reproduce a disease on inoculation into susceptible animals</a:t>
            </a:r>
          </a:p>
          <a:p>
            <a:pPr marL="514350" indent="-514350">
              <a:buFont typeface="+mj-lt"/>
              <a:buAutoNum type="alphaLcParenR"/>
            </a:pPr>
            <a:r>
              <a:rPr lang="en-US" dirty="0">
                <a:latin typeface="Comic Sans MS" pitchFamily="66" charset="0"/>
              </a:rPr>
              <a:t>The antibody to the organism develops during the course of infection</a:t>
            </a:r>
          </a:p>
          <a:p>
            <a:endParaRPr lang="en-US" dirty="0"/>
          </a:p>
        </p:txBody>
      </p:sp>
    </p:spTree>
    <p:extLst>
      <p:ext uri="{BB962C8B-B14F-4D97-AF65-F5344CB8AC3E}">
        <p14:creationId xmlns:p14="http://schemas.microsoft.com/office/powerpoint/2010/main" xmlns="" val="408129360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PARASITOLOGY</a:t>
            </a:r>
            <a:endParaRPr lang="en-US" dirty="0"/>
          </a:p>
        </p:txBody>
      </p:sp>
      <p:sp>
        <p:nvSpPr>
          <p:cNvPr id="3" name="Content Placeholder 2"/>
          <p:cNvSpPr>
            <a:spLocks noGrp="1"/>
          </p:cNvSpPr>
          <p:nvPr>
            <p:ph idx="1"/>
          </p:nvPr>
        </p:nvSpPr>
        <p:spPr>
          <a:xfrm>
            <a:off x="1000918" y="1764666"/>
            <a:ext cx="9153287" cy="4991131"/>
          </a:xfrm>
        </p:spPr>
        <p:txBody>
          <a:bodyPr/>
          <a:lstStyle/>
          <a:p>
            <a:pPr marL="0" indent="0">
              <a:buNone/>
            </a:pPr>
            <a:r>
              <a:rPr lang="en-US" dirty="0" smtClean="0"/>
              <a:t>OBJECTIVES</a:t>
            </a:r>
          </a:p>
          <a:p>
            <a:pPr>
              <a:buFont typeface="Wingdings" panose="05000000000000000000" pitchFamily="2" charset="2"/>
              <a:buChar char="v"/>
            </a:pPr>
            <a:r>
              <a:rPr lang="en-US" dirty="0" smtClean="0"/>
              <a:t>Definition of terms</a:t>
            </a:r>
          </a:p>
          <a:p>
            <a:pPr>
              <a:buFont typeface="Wingdings" panose="05000000000000000000" pitchFamily="2" charset="2"/>
              <a:buChar char="v"/>
            </a:pPr>
            <a:r>
              <a:rPr lang="en-US" dirty="0" smtClean="0"/>
              <a:t>Explain the Sources of parasites</a:t>
            </a:r>
          </a:p>
          <a:p>
            <a:pPr>
              <a:buFont typeface="Wingdings" panose="05000000000000000000" pitchFamily="2" charset="2"/>
              <a:buChar char="v"/>
            </a:pPr>
            <a:r>
              <a:rPr lang="en-US" dirty="0" smtClean="0"/>
              <a:t>Describe the Modes of transmission</a:t>
            </a:r>
          </a:p>
          <a:p>
            <a:pPr>
              <a:buFont typeface="Wingdings" panose="05000000000000000000" pitchFamily="2" charset="2"/>
              <a:buChar char="v"/>
            </a:pPr>
            <a:r>
              <a:rPr lang="en-US" dirty="0" smtClean="0"/>
              <a:t>Describe the Classification of parasites</a:t>
            </a:r>
          </a:p>
          <a:p>
            <a:pPr>
              <a:buFont typeface="Wingdings" panose="05000000000000000000" pitchFamily="2" charset="2"/>
              <a:buChar char="v"/>
            </a:pPr>
            <a:r>
              <a:rPr lang="en-US" dirty="0" smtClean="0"/>
              <a:t>Describe the Life cycle and clinical importance of parasites</a:t>
            </a:r>
            <a:endParaRPr lang="en-US" dirty="0"/>
          </a:p>
        </p:txBody>
      </p:sp>
    </p:spTree>
    <p:extLst>
      <p:ext uri="{BB962C8B-B14F-4D97-AF65-F5344CB8AC3E}">
        <p14:creationId xmlns:p14="http://schemas.microsoft.com/office/powerpoint/2010/main" xmlns="" val="4884164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23826"/>
            <a:ext cx="9619774" cy="1066800"/>
          </a:xfrm>
        </p:spPr>
        <p:txBody>
          <a:bodyPr/>
          <a:lstStyle/>
          <a:p>
            <a:r>
              <a:rPr lang="en-US" dirty="0" smtClean="0"/>
              <a:t>INTRODUCTION</a:t>
            </a:r>
            <a:endParaRPr lang="en-US" dirty="0"/>
          </a:p>
        </p:txBody>
      </p:sp>
      <p:sp>
        <p:nvSpPr>
          <p:cNvPr id="3" name="Content Placeholder 2"/>
          <p:cNvSpPr>
            <a:spLocks noGrp="1"/>
          </p:cNvSpPr>
          <p:nvPr>
            <p:ph idx="1"/>
          </p:nvPr>
        </p:nvSpPr>
        <p:spPr>
          <a:xfrm>
            <a:off x="924718" y="1266826"/>
            <a:ext cx="9229487" cy="5488972"/>
          </a:xfrm>
        </p:spPr>
        <p:txBody>
          <a:bodyPr/>
          <a:lstStyle/>
          <a:p>
            <a:r>
              <a:rPr lang="en-US" dirty="0" smtClean="0"/>
              <a:t>It is the study of parasites</a:t>
            </a:r>
          </a:p>
          <a:p>
            <a:r>
              <a:rPr lang="en-US" dirty="0"/>
              <a:t>A parasite is a living organism, which takes its nourishment and other needs from a </a:t>
            </a:r>
            <a:r>
              <a:rPr lang="en-US" dirty="0" smtClean="0"/>
              <a:t>host</a:t>
            </a:r>
          </a:p>
          <a:p>
            <a:r>
              <a:rPr lang="en-US" dirty="0" smtClean="0"/>
              <a:t> </a:t>
            </a:r>
            <a:r>
              <a:rPr lang="en-US" dirty="0"/>
              <a:t>the host is an organism which supports the parasite.</a:t>
            </a:r>
          </a:p>
        </p:txBody>
      </p:sp>
    </p:spTree>
    <p:extLst>
      <p:ext uri="{BB962C8B-B14F-4D97-AF65-F5344CB8AC3E}">
        <p14:creationId xmlns:p14="http://schemas.microsoft.com/office/powerpoint/2010/main" xmlns="" val="30918075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23826"/>
            <a:ext cx="9619774" cy="990600"/>
          </a:xfrm>
        </p:spPr>
        <p:txBody>
          <a:bodyPr/>
          <a:lstStyle/>
          <a:p>
            <a:r>
              <a:rPr lang="en-US" dirty="0"/>
              <a:t>. DIFFERENT KINDS OF PARASITES</a:t>
            </a:r>
          </a:p>
        </p:txBody>
      </p:sp>
      <p:sp>
        <p:nvSpPr>
          <p:cNvPr id="3" name="Content Placeholder 2"/>
          <p:cNvSpPr>
            <a:spLocks noGrp="1"/>
          </p:cNvSpPr>
          <p:nvPr>
            <p:ph idx="1"/>
          </p:nvPr>
        </p:nvSpPr>
        <p:spPr>
          <a:xfrm>
            <a:off x="1153319" y="1114426"/>
            <a:ext cx="9000886" cy="5641371"/>
          </a:xfrm>
        </p:spPr>
        <p:txBody>
          <a:bodyPr>
            <a:normAutofit fontScale="70000" lnSpcReduction="20000"/>
          </a:bodyPr>
          <a:lstStyle/>
          <a:p>
            <a:pPr marL="742950" indent="-742950">
              <a:buAutoNum type="alphaLcPeriod"/>
            </a:pPr>
            <a:r>
              <a:rPr lang="en-US" b="1" dirty="0" err="1" smtClean="0"/>
              <a:t>Ectoparasite</a:t>
            </a:r>
            <a:r>
              <a:rPr lang="en-US" dirty="0" smtClean="0"/>
              <a:t> </a:t>
            </a:r>
            <a:r>
              <a:rPr lang="en-US" dirty="0"/>
              <a:t>– a parasitic organism that lives on the outer surface of its host, e.g. lice, ticks, mites etc. </a:t>
            </a:r>
            <a:endParaRPr lang="en-US" dirty="0" smtClean="0"/>
          </a:p>
          <a:p>
            <a:pPr marL="742950" indent="-742950">
              <a:buAutoNum type="alphaLcPeriod"/>
            </a:pPr>
            <a:r>
              <a:rPr lang="en-US" b="1" dirty="0" smtClean="0"/>
              <a:t> </a:t>
            </a:r>
            <a:r>
              <a:rPr lang="en-US" b="1" dirty="0" err="1"/>
              <a:t>Endoparasites</a:t>
            </a:r>
            <a:r>
              <a:rPr lang="en-US" b="1" dirty="0"/>
              <a:t> </a:t>
            </a:r>
            <a:r>
              <a:rPr lang="en-US" dirty="0"/>
              <a:t>– parasites that live inside the body of their host, e.g. </a:t>
            </a:r>
            <a:r>
              <a:rPr lang="en-US" dirty="0" err="1"/>
              <a:t>Entamoeba</a:t>
            </a:r>
            <a:r>
              <a:rPr lang="en-US" dirty="0"/>
              <a:t> </a:t>
            </a:r>
            <a:r>
              <a:rPr lang="en-US" dirty="0" err="1"/>
              <a:t>histolytica</a:t>
            </a:r>
            <a:r>
              <a:rPr lang="en-US" dirty="0"/>
              <a:t>. </a:t>
            </a:r>
            <a:endParaRPr lang="en-US" dirty="0" smtClean="0"/>
          </a:p>
          <a:p>
            <a:pPr marL="742950" indent="-742950">
              <a:buAutoNum type="alphaLcPeriod"/>
            </a:pPr>
            <a:r>
              <a:rPr lang="en-US" b="1" dirty="0" smtClean="0"/>
              <a:t>Obligate </a:t>
            </a:r>
            <a:r>
              <a:rPr lang="en-US" b="1" dirty="0"/>
              <a:t>Parasite </a:t>
            </a:r>
            <a:r>
              <a:rPr lang="en-US" dirty="0"/>
              <a:t>- This parasite is completely dependent on the host during a segment or all of its life cycle, e.g. Plasmodium spp. </a:t>
            </a:r>
          </a:p>
          <a:p>
            <a:pPr marL="742950" indent="-742950">
              <a:buAutoNum type="alphaLcPeriod"/>
            </a:pPr>
            <a:r>
              <a:rPr lang="en-US" b="1" dirty="0" smtClean="0"/>
              <a:t> </a:t>
            </a:r>
            <a:r>
              <a:rPr lang="en-US" b="1" dirty="0"/>
              <a:t>Facultative parasite </a:t>
            </a:r>
            <a:r>
              <a:rPr lang="en-US" dirty="0"/>
              <a:t>– an organism that exhibits both parasitic and non-parasitic modes of living and hence does not absolutely depend on the parasitic way of life, but is capable of adapting to it if placed on a host. E.g. </a:t>
            </a:r>
            <a:r>
              <a:rPr lang="en-US" dirty="0" err="1"/>
              <a:t>Naegleria</a:t>
            </a:r>
            <a:r>
              <a:rPr lang="en-US" dirty="0"/>
              <a:t> </a:t>
            </a:r>
            <a:r>
              <a:rPr lang="en-US" dirty="0" err="1" smtClean="0"/>
              <a:t>fowleri</a:t>
            </a:r>
            <a:endParaRPr lang="en-US" dirty="0" smtClean="0"/>
          </a:p>
          <a:p>
            <a:pPr marL="742950" indent="-742950">
              <a:buAutoNum type="alphaLcPeriod"/>
            </a:pPr>
            <a:r>
              <a:rPr lang="en-US" dirty="0" smtClean="0"/>
              <a:t>  </a:t>
            </a:r>
            <a:r>
              <a:rPr lang="en-US" b="1" dirty="0"/>
              <a:t>Accidental parasite </a:t>
            </a:r>
            <a:r>
              <a:rPr lang="en-US" dirty="0"/>
              <a:t>– when a parasite attacks an unnatural host and survives. E.g. </a:t>
            </a:r>
            <a:r>
              <a:rPr lang="en-US" dirty="0" err="1"/>
              <a:t>Hymenolepis</a:t>
            </a:r>
            <a:r>
              <a:rPr lang="en-US" dirty="0"/>
              <a:t> </a:t>
            </a:r>
            <a:r>
              <a:rPr lang="en-US" dirty="0" err="1"/>
              <a:t>diminuta</a:t>
            </a:r>
            <a:r>
              <a:rPr lang="en-US" dirty="0"/>
              <a:t> (rat tapeworm</a:t>
            </a:r>
            <a:r>
              <a:rPr lang="en-US" dirty="0" smtClean="0"/>
              <a:t>)</a:t>
            </a:r>
          </a:p>
          <a:p>
            <a:pPr marL="742950" indent="-742950">
              <a:buAutoNum type="alphaLcPeriod"/>
            </a:pPr>
            <a:r>
              <a:rPr lang="en-US" b="1" dirty="0" smtClean="0"/>
              <a:t> </a:t>
            </a:r>
            <a:r>
              <a:rPr lang="en-US" b="1" dirty="0"/>
              <a:t>Erratic parasite </a:t>
            </a:r>
            <a:r>
              <a:rPr lang="en-US" dirty="0"/>
              <a:t>- is one that wanders in to an organ in which it is not usually found. E.g. </a:t>
            </a:r>
            <a:r>
              <a:rPr lang="en-US" dirty="0" err="1"/>
              <a:t>Entamoeba</a:t>
            </a:r>
            <a:r>
              <a:rPr lang="en-US" dirty="0"/>
              <a:t> </a:t>
            </a:r>
            <a:r>
              <a:rPr lang="en-US" dirty="0" err="1"/>
              <a:t>histolytica</a:t>
            </a:r>
            <a:r>
              <a:rPr lang="en-US" dirty="0"/>
              <a:t> in the liver or lung of humans.</a:t>
            </a:r>
          </a:p>
        </p:txBody>
      </p:sp>
    </p:spTree>
    <p:extLst>
      <p:ext uri="{BB962C8B-B14F-4D97-AF65-F5344CB8AC3E}">
        <p14:creationId xmlns:p14="http://schemas.microsoft.com/office/powerpoint/2010/main" xmlns="" val="35391109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918" y="47626"/>
            <a:ext cx="8772287" cy="914400"/>
          </a:xfrm>
        </p:spPr>
        <p:txBody>
          <a:bodyPr/>
          <a:lstStyle/>
          <a:p>
            <a:r>
              <a:rPr lang="en-US" dirty="0"/>
              <a:t>DIFFERENT KINDS OF HOSTS</a:t>
            </a:r>
          </a:p>
        </p:txBody>
      </p:sp>
      <p:sp>
        <p:nvSpPr>
          <p:cNvPr id="3" name="Content Placeholder 2"/>
          <p:cNvSpPr>
            <a:spLocks noGrp="1"/>
          </p:cNvSpPr>
          <p:nvPr>
            <p:ph idx="1"/>
          </p:nvPr>
        </p:nvSpPr>
        <p:spPr>
          <a:xfrm>
            <a:off x="1077119" y="1114426"/>
            <a:ext cx="9448800" cy="5641372"/>
          </a:xfrm>
        </p:spPr>
        <p:txBody>
          <a:bodyPr>
            <a:normAutofit fontScale="85000" lnSpcReduction="20000"/>
          </a:bodyPr>
          <a:lstStyle/>
          <a:p>
            <a:r>
              <a:rPr lang="en-US" b="1" dirty="0"/>
              <a:t>Definitive host </a:t>
            </a:r>
            <a:r>
              <a:rPr lang="en-US" dirty="0"/>
              <a:t>– a host that harbors a parasite in the adult stage or where the parasite undergoes a sexual method of reproduction. </a:t>
            </a:r>
            <a:endParaRPr lang="en-US" dirty="0" smtClean="0"/>
          </a:p>
          <a:p>
            <a:r>
              <a:rPr lang="en-US" dirty="0" smtClean="0"/>
              <a:t> </a:t>
            </a:r>
            <a:r>
              <a:rPr lang="en-US" b="1" dirty="0"/>
              <a:t>Intermediate host </a:t>
            </a:r>
            <a:r>
              <a:rPr lang="en-US" dirty="0"/>
              <a:t>- harbors the larval stages of the parasite or an asexual cycle of development takes place. In some cases, larval development is completed in two different intermediate hosts, referred to as first and second intermediate hosts. </a:t>
            </a:r>
            <a:endParaRPr lang="en-US" dirty="0" smtClean="0"/>
          </a:p>
          <a:p>
            <a:pPr marL="0" indent="0">
              <a:buNone/>
            </a:pPr>
            <a:r>
              <a:rPr lang="en-US" dirty="0" smtClean="0"/>
              <a:t>• </a:t>
            </a:r>
            <a:r>
              <a:rPr lang="en-US" b="1" dirty="0" err="1"/>
              <a:t>Paratenic</a:t>
            </a:r>
            <a:r>
              <a:rPr lang="en-US" b="1" dirty="0"/>
              <a:t> host </a:t>
            </a:r>
            <a:r>
              <a:rPr lang="en-US" dirty="0"/>
              <a:t>– a host that serves as a temporary refuge and vehicle for reaching an obligatory host, usually the definitive host, i.e. it is not necessary for the completion of the parasites life cycle</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xmlns="" val="7838854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
            <a:ext cx="9619774" cy="962024"/>
          </a:xfrm>
        </p:spPr>
        <p:txBody>
          <a:bodyPr/>
          <a:lstStyle/>
          <a:p>
            <a:r>
              <a:rPr lang="en-US" dirty="0" smtClean="0"/>
              <a:t>CONT</a:t>
            </a:r>
            <a:endParaRPr lang="en-US" dirty="0"/>
          </a:p>
        </p:txBody>
      </p:sp>
      <p:sp>
        <p:nvSpPr>
          <p:cNvPr id="3" name="Content Placeholder 2"/>
          <p:cNvSpPr>
            <a:spLocks noGrp="1"/>
          </p:cNvSpPr>
          <p:nvPr>
            <p:ph idx="1"/>
          </p:nvPr>
        </p:nvSpPr>
        <p:spPr>
          <a:xfrm>
            <a:off x="1077118" y="962026"/>
            <a:ext cx="9077087" cy="5793772"/>
          </a:xfrm>
        </p:spPr>
        <p:txBody>
          <a:bodyPr/>
          <a:lstStyle/>
          <a:p>
            <a:pPr marL="0" indent="0">
              <a:buNone/>
            </a:pPr>
            <a:r>
              <a:rPr lang="en-US" dirty="0"/>
              <a:t>• </a:t>
            </a:r>
            <a:r>
              <a:rPr lang="en-US" b="1" dirty="0"/>
              <a:t>Reservoir host </a:t>
            </a:r>
            <a:r>
              <a:rPr lang="en-US" dirty="0"/>
              <a:t>– a host that makes the parasite available for the transmission to another host and is usually not affected by the infection.</a:t>
            </a:r>
          </a:p>
          <a:p>
            <a:pPr marL="0" indent="0">
              <a:buNone/>
            </a:pPr>
            <a:r>
              <a:rPr lang="en-US" dirty="0"/>
              <a:t> • </a:t>
            </a:r>
            <a:r>
              <a:rPr lang="en-US" b="1" dirty="0"/>
              <a:t>Natural host </a:t>
            </a:r>
            <a:r>
              <a:rPr lang="en-US" dirty="0"/>
              <a:t>– a host that is naturally infected with certain species of parasite. </a:t>
            </a:r>
          </a:p>
          <a:p>
            <a:pPr marL="0" indent="0">
              <a:buNone/>
            </a:pPr>
            <a:r>
              <a:rPr lang="en-US" dirty="0"/>
              <a:t>• </a:t>
            </a:r>
            <a:r>
              <a:rPr lang="en-US" b="1" dirty="0"/>
              <a:t>Accidental host </a:t>
            </a:r>
            <a:r>
              <a:rPr lang="en-US" dirty="0"/>
              <a:t>– a host that is under normal circumstances not infected with the parasite</a:t>
            </a:r>
          </a:p>
        </p:txBody>
      </p:sp>
    </p:spTree>
    <p:extLst>
      <p:ext uri="{BB962C8B-B14F-4D97-AF65-F5344CB8AC3E}">
        <p14:creationId xmlns:p14="http://schemas.microsoft.com/office/powerpoint/2010/main" xmlns="" val="34955426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symbiotic relationships</a:t>
            </a:r>
          </a:p>
        </p:txBody>
      </p:sp>
      <p:sp>
        <p:nvSpPr>
          <p:cNvPr id="3" name="Content Placeholder 2"/>
          <p:cNvSpPr>
            <a:spLocks noGrp="1"/>
          </p:cNvSpPr>
          <p:nvPr>
            <p:ph idx="1"/>
          </p:nvPr>
        </p:nvSpPr>
        <p:spPr/>
        <p:txBody>
          <a:bodyPr/>
          <a:lstStyle/>
          <a:p>
            <a:r>
              <a:rPr lang="en-US" dirty="0"/>
              <a:t>Any organism that spends a portion or all of its life cycle intimately associated with another organism of a different species is considered as </a:t>
            </a:r>
            <a:r>
              <a:rPr lang="en-US" b="1" dirty="0"/>
              <a:t>Symbiont</a:t>
            </a:r>
            <a:r>
              <a:rPr lang="en-US" dirty="0"/>
              <a:t> (</a:t>
            </a:r>
            <a:r>
              <a:rPr lang="en-US" dirty="0" err="1"/>
              <a:t>symbiote</a:t>
            </a:r>
            <a:r>
              <a:rPr lang="en-US" dirty="0"/>
              <a:t>) and this relationship is called </a:t>
            </a:r>
            <a:r>
              <a:rPr lang="en-US" b="1" dirty="0"/>
              <a:t>symbiosis</a:t>
            </a:r>
            <a:r>
              <a:rPr lang="en-US" dirty="0"/>
              <a:t> (symbiotic relationships).</a:t>
            </a:r>
          </a:p>
        </p:txBody>
      </p:sp>
    </p:spTree>
    <p:extLst>
      <p:ext uri="{BB962C8B-B14F-4D97-AF65-F5344CB8AC3E}">
        <p14:creationId xmlns:p14="http://schemas.microsoft.com/office/powerpoint/2010/main" xmlns="" val="18819972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symbiotic relationships</a:t>
            </a:r>
            <a:endParaRPr lang="en-US" dirty="0"/>
          </a:p>
        </p:txBody>
      </p:sp>
      <p:sp>
        <p:nvSpPr>
          <p:cNvPr id="3" name="Content Placeholder 2"/>
          <p:cNvSpPr>
            <a:spLocks noGrp="1"/>
          </p:cNvSpPr>
          <p:nvPr>
            <p:ph idx="1"/>
          </p:nvPr>
        </p:nvSpPr>
        <p:spPr>
          <a:xfrm>
            <a:off x="848518" y="1764666"/>
            <a:ext cx="9840120" cy="4991131"/>
          </a:xfrm>
        </p:spPr>
        <p:txBody>
          <a:bodyPr>
            <a:normAutofit fontScale="92500"/>
          </a:bodyPr>
          <a:lstStyle/>
          <a:p>
            <a:r>
              <a:rPr lang="en-US" b="1" dirty="0"/>
              <a:t>Mutualism</a:t>
            </a:r>
            <a:r>
              <a:rPr lang="en-US" dirty="0"/>
              <a:t> - an association in which both partners are metabolically dependent upon each other and one cannot live without the help of the other; however, none of the partners suffers any harm from the association </a:t>
            </a:r>
            <a:endParaRPr lang="en-US" dirty="0" smtClean="0"/>
          </a:p>
          <a:p>
            <a:r>
              <a:rPr lang="en-US" b="1" dirty="0" smtClean="0"/>
              <a:t>Commensalism</a:t>
            </a:r>
            <a:r>
              <a:rPr lang="en-US" dirty="0" smtClean="0"/>
              <a:t> </a:t>
            </a:r>
            <a:r>
              <a:rPr lang="en-US" dirty="0"/>
              <a:t>- an association in which the commensal takes the benefit without causing injury to the host. E.g. Most of the normal floras of the humans’ body can be considered as commensals.</a:t>
            </a:r>
          </a:p>
          <a:p>
            <a:endParaRPr lang="en-US" dirty="0"/>
          </a:p>
        </p:txBody>
      </p:sp>
    </p:spTree>
    <p:extLst>
      <p:ext uri="{BB962C8B-B14F-4D97-AF65-F5344CB8AC3E}">
        <p14:creationId xmlns:p14="http://schemas.microsoft.com/office/powerpoint/2010/main" xmlns="" val="7682282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23826"/>
            <a:ext cx="9619774" cy="1295400"/>
          </a:xfrm>
        </p:spPr>
        <p:txBody>
          <a:bodyPr/>
          <a:lstStyle/>
          <a:p>
            <a:r>
              <a:rPr lang="en-US" dirty="0" err="1" smtClean="0"/>
              <a:t>cont</a:t>
            </a:r>
            <a:endParaRPr lang="en-US" dirty="0"/>
          </a:p>
        </p:txBody>
      </p:sp>
      <p:sp>
        <p:nvSpPr>
          <p:cNvPr id="3" name="Content Placeholder 2"/>
          <p:cNvSpPr>
            <a:spLocks noGrp="1"/>
          </p:cNvSpPr>
          <p:nvPr>
            <p:ph idx="1"/>
          </p:nvPr>
        </p:nvSpPr>
        <p:spPr>
          <a:xfrm>
            <a:off x="924718" y="1419226"/>
            <a:ext cx="9229487" cy="5336571"/>
          </a:xfrm>
        </p:spPr>
        <p:txBody>
          <a:bodyPr/>
          <a:lstStyle/>
          <a:p>
            <a:r>
              <a:rPr lang="en-US" b="1" dirty="0"/>
              <a:t>Parasitism</a:t>
            </a:r>
            <a:r>
              <a:rPr lang="en-US" dirty="0"/>
              <a:t> - an association where one of the partners is harmed and the other lives at the expense of the </a:t>
            </a:r>
            <a:r>
              <a:rPr lang="en-US" dirty="0" smtClean="0"/>
              <a:t>other.</a:t>
            </a:r>
            <a:endParaRPr lang="en-US" dirty="0"/>
          </a:p>
        </p:txBody>
      </p:sp>
    </p:spTree>
    <p:extLst>
      <p:ext uri="{BB962C8B-B14F-4D97-AF65-F5344CB8AC3E}">
        <p14:creationId xmlns:p14="http://schemas.microsoft.com/office/powerpoint/2010/main" xmlns="" val="19080240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718" y="200026"/>
            <a:ext cx="9229487" cy="838200"/>
          </a:xfrm>
        </p:spPr>
        <p:txBody>
          <a:bodyPr>
            <a:normAutofit fontScale="90000"/>
          </a:bodyPr>
          <a:lstStyle/>
          <a:p>
            <a:r>
              <a:rPr lang="en-US" dirty="0"/>
              <a:t>EFFECT OF PARASITES ON THE HOST</a:t>
            </a:r>
          </a:p>
        </p:txBody>
      </p:sp>
      <p:sp>
        <p:nvSpPr>
          <p:cNvPr id="3" name="Content Placeholder 2"/>
          <p:cNvSpPr>
            <a:spLocks noGrp="1"/>
          </p:cNvSpPr>
          <p:nvPr>
            <p:ph idx="1"/>
          </p:nvPr>
        </p:nvSpPr>
        <p:spPr>
          <a:xfrm>
            <a:off x="848518" y="1764666"/>
            <a:ext cx="9305687" cy="4991131"/>
          </a:xfrm>
        </p:spPr>
        <p:txBody>
          <a:bodyPr>
            <a:normAutofit fontScale="85000" lnSpcReduction="20000"/>
          </a:bodyPr>
          <a:lstStyle/>
          <a:p>
            <a:r>
              <a:rPr lang="en-US" dirty="0"/>
              <a:t>(a) </a:t>
            </a:r>
            <a:r>
              <a:rPr lang="en-US" b="1" dirty="0"/>
              <a:t>Direct effects of the parasite on the host </a:t>
            </a:r>
            <a:endParaRPr lang="en-US" b="1" dirty="0" smtClean="0"/>
          </a:p>
          <a:p>
            <a:pPr marL="742950" indent="-742950">
              <a:buAutoNum type="arabicPeriod"/>
            </a:pPr>
            <a:r>
              <a:rPr lang="en-US" b="1" dirty="0" smtClean="0"/>
              <a:t>Mechanical </a:t>
            </a:r>
            <a:r>
              <a:rPr lang="en-US" b="1" dirty="0"/>
              <a:t>injury </a:t>
            </a:r>
            <a:r>
              <a:rPr lang="en-US" dirty="0"/>
              <a:t>- may be inflicted by a parasite by means of pressure as it grows larger, e.g. Hydatid cyst causes blockage of ducts such as blood vessels producing infraction. </a:t>
            </a:r>
            <a:endParaRPr lang="en-US" dirty="0" smtClean="0"/>
          </a:p>
          <a:p>
            <a:pPr marL="742950" indent="-742950">
              <a:buAutoNum type="arabicPeriod"/>
            </a:pPr>
            <a:r>
              <a:rPr lang="en-US" dirty="0" smtClean="0"/>
              <a:t> </a:t>
            </a:r>
            <a:r>
              <a:rPr lang="en-US" b="1" dirty="0"/>
              <a:t>Deleterious effect of toxic substances- </a:t>
            </a:r>
            <a:r>
              <a:rPr lang="en-US" dirty="0"/>
              <a:t>in Plasmodium falciparum production of toxic substances may cause rigors and other symptoms. </a:t>
            </a:r>
          </a:p>
          <a:p>
            <a:pPr marL="742950" indent="-742950">
              <a:buAutoNum type="arabicPeriod"/>
            </a:pPr>
            <a:r>
              <a:rPr lang="en-US" b="1" dirty="0" smtClean="0"/>
              <a:t>Deprivation </a:t>
            </a:r>
            <a:r>
              <a:rPr lang="en-US" b="1" dirty="0"/>
              <a:t>of nutrients, fluids and metabolites </a:t>
            </a:r>
            <a:r>
              <a:rPr lang="en-US" dirty="0"/>
              <a:t>-parasite may produce disease by competing with the host for nutrients.</a:t>
            </a:r>
          </a:p>
        </p:txBody>
      </p:sp>
    </p:spTree>
    <p:extLst>
      <p:ext uri="{BB962C8B-B14F-4D97-AF65-F5344CB8AC3E}">
        <p14:creationId xmlns:p14="http://schemas.microsoft.com/office/powerpoint/2010/main" xmlns="" val="38217682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518" y="302865"/>
            <a:ext cx="8924687" cy="1260475"/>
          </a:xfrm>
        </p:spPr>
        <p:txBody>
          <a:bodyPr>
            <a:normAutofit fontScale="90000"/>
          </a:bodyPr>
          <a:lstStyle/>
          <a:p>
            <a:r>
              <a:rPr lang="en-US" dirty="0"/>
              <a:t>b) </a:t>
            </a:r>
            <a:r>
              <a:rPr lang="en-US" b="1" dirty="0"/>
              <a:t>Indirect effects of the parasite on the host:</a:t>
            </a:r>
          </a:p>
        </p:txBody>
      </p:sp>
      <p:sp>
        <p:nvSpPr>
          <p:cNvPr id="3" name="Content Placeholder 2"/>
          <p:cNvSpPr>
            <a:spLocks noGrp="1"/>
          </p:cNvSpPr>
          <p:nvPr>
            <p:ph idx="1"/>
          </p:nvPr>
        </p:nvSpPr>
        <p:spPr>
          <a:xfrm>
            <a:off x="1000918" y="1764666"/>
            <a:ext cx="9525001" cy="4991131"/>
          </a:xfrm>
        </p:spPr>
        <p:txBody>
          <a:bodyPr/>
          <a:lstStyle/>
          <a:p>
            <a:r>
              <a:rPr lang="en-US" dirty="0"/>
              <a:t>Immunological reaction: Tissue damage may be caused by immunological response of the host, e.g. nephritic syndrome following Plasmodium infections. </a:t>
            </a:r>
            <a:endParaRPr lang="en-US" dirty="0" smtClean="0"/>
          </a:p>
          <a:p>
            <a:r>
              <a:rPr lang="en-US" dirty="0" smtClean="0"/>
              <a:t>Excessive </a:t>
            </a:r>
            <a:r>
              <a:rPr lang="en-US" dirty="0"/>
              <a:t>proliferation of certain tissues due to invasion by some parasites can also cause tissue damage in man, e.g. fibrosis of liver after deposition of the ova of </a:t>
            </a:r>
            <a:r>
              <a:rPr lang="en-US" dirty="0" err="1"/>
              <a:t>Schistosoma</a:t>
            </a:r>
            <a:r>
              <a:rPr lang="en-US" dirty="0"/>
              <a:t>.</a:t>
            </a:r>
          </a:p>
        </p:txBody>
      </p:sp>
    </p:spTree>
    <p:extLst>
      <p:ext uri="{BB962C8B-B14F-4D97-AF65-F5344CB8AC3E}">
        <p14:creationId xmlns:p14="http://schemas.microsoft.com/office/powerpoint/2010/main" xmlns="" val="96616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Comic Sans MS" panose="030F0702030302020204" pitchFamily="66" charset="0"/>
              </a:rPr>
              <a:t>Assignment</a:t>
            </a:r>
            <a:endParaRPr lang="en-US" b="1" dirty="0">
              <a:latin typeface="Comic Sans MS" panose="030F0702030302020204" pitchFamily="66" charset="0"/>
            </a:endParaRPr>
          </a:p>
        </p:txBody>
      </p:sp>
      <p:sp>
        <p:nvSpPr>
          <p:cNvPr id="3" name="Content Placeholder 2"/>
          <p:cNvSpPr>
            <a:spLocks noGrp="1"/>
          </p:cNvSpPr>
          <p:nvPr>
            <p:ph idx="1"/>
          </p:nvPr>
        </p:nvSpPr>
        <p:spPr>
          <a:xfrm>
            <a:off x="1077118" y="1764666"/>
            <a:ext cx="9077087" cy="4991131"/>
          </a:xfrm>
        </p:spPr>
        <p:txBody>
          <a:bodyPr/>
          <a:lstStyle/>
          <a:p>
            <a:pPr>
              <a:buFont typeface="Wingdings" panose="05000000000000000000" pitchFamily="2" charset="2"/>
              <a:buChar char="ü"/>
            </a:pPr>
            <a:r>
              <a:rPr lang="en-US" altLang="en-US" dirty="0">
                <a:solidFill>
                  <a:srgbClr val="05050B"/>
                </a:solidFill>
                <a:latin typeface="Comic Sans MS" panose="030F0702030302020204" pitchFamily="66" charset="0"/>
              </a:rPr>
              <a:t>Explain Anthony van </a:t>
            </a:r>
            <a:r>
              <a:rPr lang="en-US" altLang="en-US" dirty="0" err="1">
                <a:solidFill>
                  <a:srgbClr val="05050B"/>
                </a:solidFill>
                <a:latin typeface="Comic Sans MS" panose="030F0702030302020204" pitchFamily="66" charset="0"/>
              </a:rPr>
              <a:t>Leuweenhoeks</a:t>
            </a:r>
            <a:r>
              <a:rPr lang="en-US" altLang="en-US" dirty="0">
                <a:solidFill>
                  <a:srgbClr val="05050B"/>
                </a:solidFill>
                <a:latin typeface="Comic Sans MS" panose="030F0702030302020204" pitchFamily="66" charset="0"/>
              </a:rPr>
              <a:t> contribution to the discovery of </a:t>
            </a:r>
            <a:r>
              <a:rPr lang="en-US" altLang="en-US" dirty="0" smtClean="0">
                <a:solidFill>
                  <a:srgbClr val="05050B"/>
                </a:solidFill>
                <a:latin typeface="Comic Sans MS" panose="030F0702030302020204" pitchFamily="66" charset="0"/>
              </a:rPr>
              <a:t>microorganisms.</a:t>
            </a:r>
            <a:endParaRPr lang="en-US" altLang="en-US" dirty="0">
              <a:solidFill>
                <a:srgbClr val="05050B"/>
              </a:solidFill>
              <a:latin typeface="Comic Sans MS" panose="030F0702030302020204" pitchFamily="66" charset="0"/>
            </a:endParaRPr>
          </a:p>
          <a:p>
            <a:pPr>
              <a:buFont typeface="Wingdings" panose="05000000000000000000" pitchFamily="2" charset="2"/>
              <a:buChar char="ü"/>
            </a:pPr>
            <a:r>
              <a:rPr lang="en-US" altLang="en-US" dirty="0">
                <a:solidFill>
                  <a:srgbClr val="05050B"/>
                </a:solidFill>
                <a:latin typeface="Comic Sans MS" panose="030F0702030302020204" pitchFamily="66" charset="0"/>
              </a:rPr>
              <a:t>How did Louis Pasteur defeat the theory of spontaneous generation </a:t>
            </a:r>
          </a:p>
          <a:p>
            <a:endParaRPr lang="en-US" dirty="0"/>
          </a:p>
        </p:txBody>
      </p:sp>
    </p:spTree>
    <p:extLst>
      <p:ext uri="{BB962C8B-B14F-4D97-AF65-F5344CB8AC3E}">
        <p14:creationId xmlns:p14="http://schemas.microsoft.com/office/powerpoint/2010/main" xmlns="" val="12628477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Prevention and control</a:t>
            </a:r>
          </a:p>
        </p:txBody>
      </p:sp>
      <p:sp>
        <p:nvSpPr>
          <p:cNvPr id="3" name="Content Placeholder 2"/>
          <p:cNvSpPr>
            <a:spLocks noGrp="1"/>
          </p:cNvSpPr>
          <p:nvPr>
            <p:ph idx="1"/>
          </p:nvPr>
        </p:nvSpPr>
        <p:spPr>
          <a:xfrm>
            <a:off x="1077118" y="1764666"/>
            <a:ext cx="9677401" cy="4991131"/>
          </a:xfrm>
        </p:spPr>
        <p:txBody>
          <a:bodyPr>
            <a:normAutofit/>
          </a:bodyPr>
          <a:lstStyle/>
          <a:p>
            <a:pPr marL="742950" indent="-742950">
              <a:buAutoNum type="arabicPeriod"/>
            </a:pPr>
            <a:r>
              <a:rPr lang="en-US" dirty="0" smtClean="0"/>
              <a:t>Reduction </a:t>
            </a:r>
            <a:r>
              <a:rPr lang="en-US" dirty="0"/>
              <a:t>of the source of </a:t>
            </a:r>
            <a:r>
              <a:rPr lang="en-US" dirty="0" smtClean="0"/>
              <a:t>infection- </a:t>
            </a:r>
            <a:r>
              <a:rPr lang="en-US" dirty="0"/>
              <a:t>a prompt diagnosis and treatment of parasitic diseases is an important component in the prevention of dissemination</a:t>
            </a:r>
            <a:r>
              <a:rPr lang="en-US" dirty="0" smtClean="0"/>
              <a:t>.</a:t>
            </a:r>
          </a:p>
          <a:p>
            <a:pPr marL="0" indent="0">
              <a:buNone/>
            </a:pPr>
            <a:r>
              <a:rPr lang="en-US" dirty="0"/>
              <a:t> 2. Sanitary control of drinking water and food. </a:t>
            </a:r>
            <a:endParaRPr lang="en-US" dirty="0" smtClean="0"/>
          </a:p>
          <a:p>
            <a:pPr marL="0" indent="0">
              <a:buNone/>
            </a:pPr>
            <a:r>
              <a:rPr lang="en-US" dirty="0" smtClean="0"/>
              <a:t>3. Proper </a:t>
            </a:r>
            <a:r>
              <a:rPr lang="en-US" dirty="0"/>
              <a:t>waste disposal </a:t>
            </a:r>
          </a:p>
        </p:txBody>
      </p:sp>
    </p:spTree>
    <p:extLst>
      <p:ext uri="{BB962C8B-B14F-4D97-AF65-F5344CB8AC3E}">
        <p14:creationId xmlns:p14="http://schemas.microsoft.com/office/powerpoint/2010/main" xmlns="" val="8822539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118" y="123826"/>
            <a:ext cx="8696087" cy="990600"/>
          </a:xfrm>
        </p:spPr>
        <p:txBody>
          <a:bodyPr/>
          <a:lstStyle/>
          <a:p>
            <a:r>
              <a:rPr lang="en-US" dirty="0" err="1" smtClean="0"/>
              <a:t>cont</a:t>
            </a:r>
            <a:endParaRPr lang="en-US" dirty="0"/>
          </a:p>
        </p:txBody>
      </p:sp>
      <p:sp>
        <p:nvSpPr>
          <p:cNvPr id="3" name="Content Placeholder 2"/>
          <p:cNvSpPr>
            <a:spLocks noGrp="1"/>
          </p:cNvSpPr>
          <p:nvPr>
            <p:ph idx="1"/>
          </p:nvPr>
        </p:nvSpPr>
        <p:spPr>
          <a:xfrm>
            <a:off x="1000918" y="1266826"/>
            <a:ext cx="9153287" cy="5488972"/>
          </a:xfrm>
        </p:spPr>
        <p:txBody>
          <a:bodyPr/>
          <a:lstStyle/>
          <a:p>
            <a:pPr marL="0" indent="0">
              <a:buNone/>
            </a:pPr>
            <a:r>
              <a:rPr lang="en-US" dirty="0" smtClean="0"/>
              <a:t>4. The </a:t>
            </a:r>
            <a:r>
              <a:rPr lang="en-US" dirty="0"/>
              <a:t>use of insecticides and other chemicals used to control the vector population. </a:t>
            </a:r>
            <a:endParaRPr lang="en-US" dirty="0" smtClean="0"/>
          </a:p>
          <a:p>
            <a:pPr marL="0" indent="0">
              <a:buNone/>
            </a:pPr>
            <a:r>
              <a:rPr lang="en-US" dirty="0" smtClean="0"/>
              <a:t>5. Protective </a:t>
            </a:r>
            <a:r>
              <a:rPr lang="en-US" dirty="0"/>
              <a:t>clothing that would prevent vectors from resting in the surface of the body and inoculate pathogens during their blood meal. </a:t>
            </a:r>
            <a:endParaRPr lang="en-US" dirty="0" smtClean="0"/>
          </a:p>
          <a:p>
            <a:pPr marL="0" indent="0">
              <a:buNone/>
            </a:pPr>
            <a:r>
              <a:rPr lang="en-US" dirty="0" smtClean="0"/>
              <a:t>6. Good </a:t>
            </a:r>
            <a:r>
              <a:rPr lang="en-US" dirty="0"/>
              <a:t>personal hygiene. </a:t>
            </a:r>
            <a:endParaRPr lang="en-US" dirty="0" smtClean="0"/>
          </a:p>
          <a:p>
            <a:pPr marL="0" indent="0">
              <a:buNone/>
            </a:pPr>
            <a:r>
              <a:rPr lang="en-US" dirty="0" smtClean="0"/>
              <a:t>7.  </a:t>
            </a:r>
            <a:r>
              <a:rPr lang="en-US" dirty="0"/>
              <a:t>Avoidance of unprotected sexual practices.</a:t>
            </a:r>
          </a:p>
        </p:txBody>
      </p:sp>
    </p:spTree>
    <p:extLst>
      <p:ext uri="{BB962C8B-B14F-4D97-AF65-F5344CB8AC3E}">
        <p14:creationId xmlns:p14="http://schemas.microsoft.com/office/powerpoint/2010/main" xmlns="" val="34798002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parasitology</a:t>
            </a:r>
            <a:endParaRPr lang="en-US" dirty="0"/>
          </a:p>
        </p:txBody>
      </p:sp>
      <p:sp>
        <p:nvSpPr>
          <p:cNvPr id="3" name="Content Placeholder 2"/>
          <p:cNvSpPr>
            <a:spLocks noGrp="1"/>
          </p:cNvSpPr>
          <p:nvPr>
            <p:ph idx="1"/>
          </p:nvPr>
        </p:nvSpPr>
        <p:spPr>
          <a:xfrm>
            <a:off x="848518" y="1764666"/>
            <a:ext cx="9305687" cy="4991131"/>
          </a:xfrm>
        </p:spPr>
        <p:txBody>
          <a:bodyPr/>
          <a:lstStyle/>
          <a:p>
            <a:r>
              <a:rPr lang="en-US" dirty="0"/>
              <a:t>Parasitology is generally classified into: </a:t>
            </a:r>
            <a:endParaRPr lang="en-US" dirty="0" smtClean="0"/>
          </a:p>
          <a:p>
            <a:pPr marL="0" indent="0">
              <a:buNone/>
            </a:pPr>
            <a:r>
              <a:rPr lang="en-US" dirty="0" smtClean="0"/>
              <a:t>• </a:t>
            </a:r>
            <a:r>
              <a:rPr lang="en-US" b="1" dirty="0"/>
              <a:t>Medical Protozoology </a:t>
            </a:r>
            <a:r>
              <a:rPr lang="en-US" dirty="0"/>
              <a:t>- Deals with the study of medically important </a:t>
            </a:r>
            <a:r>
              <a:rPr lang="en-US" dirty="0" smtClean="0"/>
              <a:t>protozoa</a:t>
            </a:r>
          </a:p>
          <a:p>
            <a:pPr marL="0" indent="0">
              <a:buNone/>
            </a:pPr>
            <a:r>
              <a:rPr lang="en-US" dirty="0"/>
              <a:t>• </a:t>
            </a:r>
            <a:r>
              <a:rPr lang="en-US" b="1" dirty="0"/>
              <a:t>Medical Helminthology </a:t>
            </a:r>
            <a:r>
              <a:rPr lang="en-US" dirty="0"/>
              <a:t>- Deals with the study of helminthes (worms) that affect man. </a:t>
            </a:r>
            <a:endParaRPr lang="en-US" dirty="0" smtClean="0"/>
          </a:p>
          <a:p>
            <a:r>
              <a:rPr lang="en-US" dirty="0" smtClean="0"/>
              <a:t> </a:t>
            </a:r>
            <a:r>
              <a:rPr lang="en-US" b="1" dirty="0"/>
              <a:t>Medical Entomology </a:t>
            </a:r>
            <a:r>
              <a:rPr lang="en-US" dirty="0"/>
              <a:t>- Deals with the study of arthropods which cause or transmit disease to man.</a:t>
            </a:r>
          </a:p>
        </p:txBody>
      </p:sp>
    </p:spTree>
    <p:extLst>
      <p:ext uri="{BB962C8B-B14F-4D97-AF65-F5344CB8AC3E}">
        <p14:creationId xmlns:p14="http://schemas.microsoft.com/office/powerpoint/2010/main" xmlns="" val="22033611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
            <a:ext cx="9619774" cy="1114424"/>
          </a:xfrm>
        </p:spPr>
        <p:txBody>
          <a:bodyPr/>
          <a:lstStyle/>
          <a:p>
            <a:r>
              <a:rPr lang="en-US" dirty="0"/>
              <a:t>PROTOZOA</a:t>
            </a:r>
          </a:p>
        </p:txBody>
      </p:sp>
      <p:sp>
        <p:nvSpPr>
          <p:cNvPr id="3" name="Content Placeholder 2"/>
          <p:cNvSpPr>
            <a:spLocks noGrp="1"/>
          </p:cNvSpPr>
          <p:nvPr>
            <p:ph idx="1"/>
          </p:nvPr>
        </p:nvSpPr>
        <p:spPr>
          <a:xfrm>
            <a:off x="1000919" y="962025"/>
            <a:ext cx="9153286" cy="5793773"/>
          </a:xfrm>
        </p:spPr>
        <p:txBody>
          <a:bodyPr>
            <a:normAutofit fontScale="92500" lnSpcReduction="10000"/>
          </a:bodyPr>
          <a:lstStyle/>
          <a:p>
            <a:r>
              <a:rPr lang="en-US" dirty="0"/>
              <a:t>Protozoan parasites consist of a single "cell-like unit" which is morphologically and functionally complete and can perform all functions of life. </a:t>
            </a:r>
            <a:endParaRPr lang="en-US" dirty="0" smtClean="0"/>
          </a:p>
          <a:p>
            <a:r>
              <a:rPr lang="en-US" dirty="0" smtClean="0"/>
              <a:t>They </a:t>
            </a:r>
            <a:r>
              <a:rPr lang="en-US" dirty="0"/>
              <a:t>are made up of a mass of protoplasm differentiated into cytoplasm and </a:t>
            </a:r>
            <a:r>
              <a:rPr lang="en-US" dirty="0" smtClean="0"/>
              <a:t>nucleoplasm.</a:t>
            </a:r>
          </a:p>
          <a:p>
            <a:r>
              <a:rPr lang="en-US" dirty="0" smtClean="0"/>
              <a:t>The </a:t>
            </a:r>
            <a:r>
              <a:rPr lang="en-US" dirty="0"/>
              <a:t>cytoplasm consists of an outer layer of hyaline ectoplasm and an inner voluminous granular endoplasm. </a:t>
            </a:r>
            <a:endParaRPr lang="en-US" dirty="0" smtClean="0"/>
          </a:p>
          <a:p>
            <a:r>
              <a:rPr lang="en-US" dirty="0" smtClean="0"/>
              <a:t>The </a:t>
            </a:r>
            <a:r>
              <a:rPr lang="en-US" dirty="0"/>
              <a:t>ectoplasm functions in protection, locomotion, and ingestion of food, excretion, and respiration. </a:t>
            </a:r>
          </a:p>
        </p:txBody>
      </p:sp>
    </p:spTree>
    <p:extLst>
      <p:ext uri="{BB962C8B-B14F-4D97-AF65-F5344CB8AC3E}">
        <p14:creationId xmlns:p14="http://schemas.microsoft.com/office/powerpoint/2010/main" xmlns="" val="1348456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432" y="123826"/>
            <a:ext cx="9619774" cy="990600"/>
          </a:xfrm>
        </p:spPr>
        <p:txBody>
          <a:bodyPr/>
          <a:lstStyle/>
          <a:p>
            <a:r>
              <a:rPr lang="en-US" dirty="0" smtClean="0"/>
              <a:t>CONT</a:t>
            </a:r>
            <a:endParaRPr lang="en-US" dirty="0"/>
          </a:p>
        </p:txBody>
      </p:sp>
      <p:sp>
        <p:nvSpPr>
          <p:cNvPr id="3" name="Content Placeholder 2"/>
          <p:cNvSpPr>
            <a:spLocks noGrp="1"/>
          </p:cNvSpPr>
          <p:nvPr>
            <p:ph idx="1"/>
          </p:nvPr>
        </p:nvSpPr>
        <p:spPr>
          <a:xfrm>
            <a:off x="924718" y="1114426"/>
            <a:ext cx="9763920" cy="5641371"/>
          </a:xfrm>
        </p:spPr>
        <p:txBody>
          <a:bodyPr>
            <a:normAutofit fontScale="77500" lnSpcReduction="20000"/>
          </a:bodyPr>
          <a:lstStyle/>
          <a:p>
            <a:r>
              <a:rPr lang="en-US" dirty="0"/>
              <a:t>In the cytoplasm there are different vacuoles responsible for storage of food, digestion and excretion of waste products. </a:t>
            </a:r>
            <a:endParaRPr lang="en-US" dirty="0" smtClean="0"/>
          </a:p>
          <a:p>
            <a:r>
              <a:rPr lang="en-US" dirty="0" smtClean="0"/>
              <a:t>The </a:t>
            </a:r>
            <a:r>
              <a:rPr lang="en-US" dirty="0"/>
              <a:t>nucleus also functions in reproduction and maintaining life. </a:t>
            </a:r>
            <a:endParaRPr lang="en-US" dirty="0" smtClean="0"/>
          </a:p>
          <a:p>
            <a:r>
              <a:rPr lang="en-US" dirty="0" smtClean="0"/>
              <a:t>The </a:t>
            </a:r>
            <a:r>
              <a:rPr lang="en-US" dirty="0"/>
              <a:t>protozoal parasite possesses the property of being transformed from an active (</a:t>
            </a:r>
            <a:r>
              <a:rPr lang="en-US" dirty="0" err="1"/>
              <a:t>trophozoite</a:t>
            </a:r>
            <a:r>
              <a:rPr lang="en-US" dirty="0"/>
              <a:t>) to an inactive stage, losing its power of motility and enclosing itself within a tough wall. </a:t>
            </a:r>
            <a:endParaRPr lang="en-US" dirty="0" smtClean="0"/>
          </a:p>
          <a:p>
            <a:r>
              <a:rPr lang="en-US" dirty="0" smtClean="0"/>
              <a:t>The </a:t>
            </a:r>
            <a:r>
              <a:rPr lang="en-US" dirty="0"/>
              <a:t>protoplasmic body thus formed is known as a cyst. </a:t>
            </a:r>
            <a:endParaRPr lang="en-US" dirty="0" smtClean="0"/>
          </a:p>
          <a:p>
            <a:r>
              <a:rPr lang="en-US" dirty="0" smtClean="0"/>
              <a:t>At </a:t>
            </a:r>
            <a:r>
              <a:rPr lang="en-US" dirty="0"/>
              <a:t>this stage the parasite loses its power to grow and multiply. </a:t>
            </a:r>
            <a:endParaRPr lang="en-US" dirty="0" smtClean="0"/>
          </a:p>
          <a:p>
            <a:r>
              <a:rPr lang="en-US" dirty="0" smtClean="0"/>
              <a:t>The </a:t>
            </a:r>
            <a:r>
              <a:rPr lang="en-US" dirty="0"/>
              <a:t>cyst is the resistant stage of the parasite and is also infective to the human host.  </a:t>
            </a:r>
          </a:p>
          <a:p>
            <a:pPr marL="0" indent="0">
              <a:buNone/>
            </a:pPr>
            <a:endParaRPr lang="en-US" dirty="0"/>
          </a:p>
        </p:txBody>
      </p:sp>
    </p:spTree>
    <p:extLst>
      <p:ext uri="{BB962C8B-B14F-4D97-AF65-F5344CB8AC3E}">
        <p14:creationId xmlns:p14="http://schemas.microsoft.com/office/powerpoint/2010/main" xmlns="" val="12249748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Reproduction</a:t>
            </a:r>
          </a:p>
        </p:txBody>
      </p:sp>
      <p:sp>
        <p:nvSpPr>
          <p:cNvPr id="3" name="Content Placeholder 2"/>
          <p:cNvSpPr>
            <a:spLocks noGrp="1"/>
          </p:cNvSpPr>
          <p:nvPr>
            <p:ph idx="1"/>
          </p:nvPr>
        </p:nvSpPr>
        <p:spPr/>
        <p:txBody>
          <a:bodyPr>
            <a:normAutofit fontScale="92500" lnSpcReduction="20000"/>
          </a:bodyPr>
          <a:lstStyle/>
          <a:p>
            <a:r>
              <a:rPr lang="en-US" dirty="0"/>
              <a:t>the methods of reproduction or multiplication among the parasitic protozoa are of the following types: </a:t>
            </a:r>
            <a:endParaRPr lang="en-US" dirty="0" smtClean="0"/>
          </a:p>
          <a:p>
            <a:r>
              <a:rPr lang="en-US" dirty="0" smtClean="0"/>
              <a:t>1</a:t>
            </a:r>
            <a:r>
              <a:rPr lang="en-US" dirty="0"/>
              <a:t>. </a:t>
            </a:r>
            <a:r>
              <a:rPr lang="en-US" b="1" dirty="0"/>
              <a:t>Asexual multiplication: </a:t>
            </a:r>
            <a:endParaRPr lang="en-US" b="1" dirty="0" smtClean="0"/>
          </a:p>
          <a:p>
            <a:r>
              <a:rPr lang="en-US" dirty="0" smtClean="0"/>
              <a:t>(</a:t>
            </a:r>
            <a:r>
              <a:rPr lang="en-US" dirty="0"/>
              <a:t>a) Simple binary fission – in this process, after division of all the structures, the individual parasite divides either longitudinally or transversely into two more or less equal parts. </a:t>
            </a:r>
            <a:endParaRPr lang="en-US" dirty="0" smtClean="0"/>
          </a:p>
          <a:p>
            <a:r>
              <a:rPr lang="en-US" dirty="0" smtClean="0"/>
              <a:t>(</a:t>
            </a:r>
            <a:r>
              <a:rPr lang="en-US" dirty="0"/>
              <a:t>b) Multiple fission or </a:t>
            </a:r>
            <a:r>
              <a:rPr lang="en-US" dirty="0" err="1"/>
              <a:t>schizogony</a:t>
            </a:r>
            <a:r>
              <a:rPr lang="en-US" dirty="0"/>
              <a:t> – in this process more than two individuals are produced, e.g. asexual reproduction in Plasmodia. </a:t>
            </a:r>
          </a:p>
        </p:txBody>
      </p:sp>
    </p:spTree>
    <p:extLst>
      <p:ext uri="{BB962C8B-B14F-4D97-AF65-F5344CB8AC3E}">
        <p14:creationId xmlns:p14="http://schemas.microsoft.com/office/powerpoint/2010/main" xmlns="" val="18213075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Sexual reproduction:</a:t>
            </a:r>
          </a:p>
        </p:txBody>
      </p:sp>
      <p:sp>
        <p:nvSpPr>
          <p:cNvPr id="3" name="Content Placeholder 2"/>
          <p:cNvSpPr>
            <a:spLocks noGrp="1"/>
          </p:cNvSpPr>
          <p:nvPr>
            <p:ph idx="1"/>
          </p:nvPr>
        </p:nvSpPr>
        <p:spPr/>
        <p:txBody>
          <a:bodyPr>
            <a:normAutofit lnSpcReduction="10000"/>
          </a:bodyPr>
          <a:lstStyle/>
          <a:p>
            <a:r>
              <a:rPr lang="en-US" b="1" dirty="0"/>
              <a:t>(a) Conjugation </a:t>
            </a:r>
            <a:r>
              <a:rPr lang="en-US" dirty="0"/>
              <a:t>– in this process, a temporary union of two individuals occurs during which time interchange of nuclear material takes place. Later on, the two individuals separate</a:t>
            </a:r>
            <a:r>
              <a:rPr lang="en-US" dirty="0" smtClean="0"/>
              <a:t>.</a:t>
            </a:r>
          </a:p>
          <a:p>
            <a:r>
              <a:rPr lang="en-US" b="1" dirty="0" smtClean="0"/>
              <a:t> </a:t>
            </a:r>
            <a:r>
              <a:rPr lang="en-US" b="1" dirty="0"/>
              <a:t>(b) </a:t>
            </a:r>
            <a:r>
              <a:rPr lang="en-US" b="1" dirty="0" err="1"/>
              <a:t>Syngamy</a:t>
            </a:r>
            <a:r>
              <a:rPr lang="en-US" b="1" dirty="0"/>
              <a:t> </a:t>
            </a:r>
            <a:r>
              <a:rPr lang="en-US" dirty="0"/>
              <a:t>– in this process, sexually differentiated cells, called gametes, unite permanently and a complete fusion of the nuclear material takes place. The resulting product is then known as a zygote. </a:t>
            </a:r>
          </a:p>
        </p:txBody>
      </p:sp>
    </p:spTree>
    <p:extLst>
      <p:ext uri="{BB962C8B-B14F-4D97-AF65-F5344CB8AC3E}">
        <p14:creationId xmlns:p14="http://schemas.microsoft.com/office/powerpoint/2010/main" xmlns="" val="1678018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318" y="302865"/>
            <a:ext cx="9000887" cy="1260475"/>
          </a:xfrm>
        </p:spPr>
        <p:txBody>
          <a:bodyPr>
            <a:normAutofit fontScale="90000"/>
          </a:bodyPr>
          <a:lstStyle/>
          <a:p>
            <a:r>
              <a:rPr lang="en-US" dirty="0"/>
              <a:t>CLASSIFICATION OF THE PATHOGENIC PROTOZOA:</a:t>
            </a:r>
          </a:p>
        </p:txBody>
      </p:sp>
      <p:sp>
        <p:nvSpPr>
          <p:cNvPr id="3" name="Content Placeholder 2"/>
          <p:cNvSpPr>
            <a:spLocks noGrp="1"/>
          </p:cNvSpPr>
          <p:nvPr>
            <p:ph idx="1"/>
          </p:nvPr>
        </p:nvSpPr>
        <p:spPr/>
        <p:txBody>
          <a:bodyPr/>
          <a:lstStyle/>
          <a:p>
            <a:r>
              <a:rPr lang="en-US" dirty="0"/>
              <a:t>Protozoa are divided into four types classified based on their organs of locomotion. </a:t>
            </a:r>
          </a:p>
        </p:txBody>
      </p:sp>
    </p:spTree>
    <p:extLst>
      <p:ext uri="{BB962C8B-B14F-4D97-AF65-F5344CB8AC3E}">
        <p14:creationId xmlns:p14="http://schemas.microsoft.com/office/powerpoint/2010/main" xmlns="" val="36288239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00919" y="1"/>
            <a:ext cx="9525000" cy="6756400"/>
          </a:xfrm>
          <a:prstGeom prst="rect">
            <a:avLst/>
          </a:prstGeom>
        </p:spPr>
      </p:pic>
    </p:spTree>
    <p:extLst>
      <p:ext uri="{BB962C8B-B14F-4D97-AF65-F5344CB8AC3E}">
        <p14:creationId xmlns:p14="http://schemas.microsoft.com/office/powerpoint/2010/main" xmlns="" val="13218506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HELIMINTHS:</a:t>
            </a:r>
          </a:p>
        </p:txBody>
      </p:sp>
      <p:sp>
        <p:nvSpPr>
          <p:cNvPr id="3" name="Content Placeholder 2"/>
          <p:cNvSpPr>
            <a:spLocks noGrp="1"/>
          </p:cNvSpPr>
          <p:nvPr>
            <p:ph idx="1"/>
          </p:nvPr>
        </p:nvSpPr>
        <p:spPr>
          <a:xfrm>
            <a:off x="1000919" y="1764666"/>
            <a:ext cx="9153286" cy="4991131"/>
          </a:xfrm>
        </p:spPr>
        <p:txBody>
          <a:bodyPr/>
          <a:lstStyle/>
          <a:p>
            <a:r>
              <a:rPr lang="en-US" dirty="0"/>
              <a:t>The </a:t>
            </a:r>
            <a:r>
              <a:rPr lang="en-US" dirty="0" err="1"/>
              <a:t>heliminthic</a:t>
            </a:r>
            <a:r>
              <a:rPr lang="en-US" dirty="0"/>
              <a:t> parasites are multicellular, bilaterally symmetrical animals having three germ layers</a:t>
            </a:r>
            <a:r>
              <a:rPr lang="en-US" dirty="0" smtClean="0"/>
              <a:t>.</a:t>
            </a:r>
          </a:p>
          <a:p>
            <a:r>
              <a:rPr lang="en-US" dirty="0" smtClean="0"/>
              <a:t> </a:t>
            </a:r>
            <a:r>
              <a:rPr lang="en-US" dirty="0"/>
              <a:t>The helminthes of importance to human beings are divided into three main groups</a:t>
            </a:r>
          </a:p>
        </p:txBody>
      </p:sp>
    </p:spTree>
    <p:extLst>
      <p:ext uri="{BB962C8B-B14F-4D97-AF65-F5344CB8AC3E}">
        <p14:creationId xmlns:p14="http://schemas.microsoft.com/office/powerpoint/2010/main" xmlns="" val="1036115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2372</TotalTime>
  <Words>5854</Words>
  <Application>Microsoft Office PowerPoint</Application>
  <PresentationFormat>Custom</PresentationFormat>
  <Paragraphs>616</Paragraphs>
  <Slides>139</Slides>
  <Notes>0</Notes>
  <HiddenSlides>0</HiddenSlides>
  <MMClips>0</MMClips>
  <ScaleCrop>false</ScaleCrop>
  <HeadingPairs>
    <vt:vector size="4" baseType="variant">
      <vt:variant>
        <vt:lpstr>Theme</vt:lpstr>
      </vt:variant>
      <vt:variant>
        <vt:i4>1</vt:i4>
      </vt:variant>
      <vt:variant>
        <vt:lpstr>Slide Titles</vt:lpstr>
      </vt:variant>
      <vt:variant>
        <vt:i4>139</vt:i4>
      </vt:variant>
    </vt:vector>
  </HeadingPairs>
  <TitlesOfParts>
    <vt:vector size="140" baseType="lpstr">
      <vt:lpstr>Office Theme</vt:lpstr>
      <vt:lpstr>MICROBIOLOGY, PARASITOLOGY &amp; IMMUNOLOGY</vt:lpstr>
      <vt:lpstr>MICROBIOLOGY</vt:lpstr>
      <vt:lpstr>Introduction</vt:lpstr>
      <vt:lpstr>Terminologies </vt:lpstr>
      <vt:lpstr>Historical dev’t of micro B</vt:lpstr>
      <vt:lpstr>Cont’d</vt:lpstr>
      <vt:lpstr>Cont’d</vt:lpstr>
      <vt:lpstr>Slide 8</vt:lpstr>
      <vt:lpstr>Assignment</vt:lpstr>
      <vt:lpstr>Importance of micro-organisms to man</vt:lpstr>
      <vt:lpstr>cont</vt:lpstr>
      <vt:lpstr>Slide 12</vt:lpstr>
      <vt:lpstr>Importance of medical microbiology</vt:lpstr>
      <vt:lpstr>cont</vt:lpstr>
      <vt:lpstr>Significance of microbiology to nurses</vt:lpstr>
      <vt:lpstr>Sources of microorganisms</vt:lpstr>
      <vt:lpstr>cont</vt:lpstr>
      <vt:lpstr>Routes of transmission </vt:lpstr>
      <vt:lpstr>The main routes of transmission are:- </vt:lpstr>
      <vt:lpstr>cont</vt:lpstr>
      <vt:lpstr>cont</vt:lpstr>
      <vt:lpstr>cont</vt:lpstr>
      <vt:lpstr>cont</vt:lpstr>
      <vt:lpstr>Bacteria</vt:lpstr>
      <vt:lpstr>viruses</vt:lpstr>
      <vt:lpstr>Fungi </vt:lpstr>
      <vt:lpstr>1. Bacteriology</vt:lpstr>
      <vt:lpstr>Cont’d </vt:lpstr>
      <vt:lpstr>Bacteria structure</vt:lpstr>
      <vt:lpstr>Cont’d</vt:lpstr>
      <vt:lpstr>Cont’d</vt:lpstr>
      <vt:lpstr>Cont’d</vt:lpstr>
      <vt:lpstr>Cont’d</vt:lpstr>
      <vt:lpstr>Cont’d</vt:lpstr>
      <vt:lpstr>Cont’d</vt:lpstr>
      <vt:lpstr>Cont’d</vt:lpstr>
      <vt:lpstr>Types of flagella </vt:lpstr>
      <vt:lpstr>Cont’d</vt:lpstr>
      <vt:lpstr>Size  </vt:lpstr>
      <vt:lpstr>Classification of bacteria</vt:lpstr>
      <vt:lpstr>1. Morphological</vt:lpstr>
      <vt:lpstr>cont</vt:lpstr>
      <vt:lpstr>Cont’d</vt:lpstr>
      <vt:lpstr>Cont’d</vt:lpstr>
      <vt:lpstr>vibrios</vt:lpstr>
      <vt:lpstr>Vibrios</vt:lpstr>
      <vt:lpstr>spirilla</vt:lpstr>
      <vt:lpstr>Spirochetes</vt:lpstr>
      <vt:lpstr>Cont’d</vt:lpstr>
      <vt:lpstr>2. biochemical</vt:lpstr>
      <vt:lpstr>3. Lab identification</vt:lpstr>
      <vt:lpstr>4. Growth requirement/cultural characteristics.</vt:lpstr>
      <vt:lpstr>Binary fission</vt:lpstr>
      <vt:lpstr>Generation time</vt:lpstr>
      <vt:lpstr>Growth in Batch Culture</vt:lpstr>
      <vt:lpstr>Phases of growth</vt:lpstr>
      <vt:lpstr>CONT’D</vt:lpstr>
      <vt:lpstr>Growth curve</vt:lpstr>
      <vt:lpstr>Environmental factors</vt:lpstr>
      <vt:lpstr>Bacteria classification</vt:lpstr>
      <vt:lpstr>concept of infection </vt:lpstr>
      <vt:lpstr>Slide 62</vt:lpstr>
      <vt:lpstr>Stages in development of infection</vt:lpstr>
      <vt:lpstr>1. Acquisition, Adhesion &amp; Penetration </vt:lpstr>
      <vt:lpstr>4. Multiplication in the host</vt:lpstr>
      <vt:lpstr>5. Tissue damage</vt:lpstr>
      <vt:lpstr>6. Spread to other tissues</vt:lpstr>
      <vt:lpstr>7. Resolution or death </vt:lpstr>
      <vt:lpstr>Resolution or death cont.. </vt:lpstr>
      <vt:lpstr>Definitions related to infection</vt:lpstr>
      <vt:lpstr>Pathogenicity</vt:lpstr>
      <vt:lpstr>Pathogenicity cont’d….</vt:lpstr>
      <vt:lpstr>Pathogenicity cont’d….</vt:lpstr>
      <vt:lpstr>Primary vs.Secondary Infection </vt:lpstr>
      <vt:lpstr>Acute  Vs. Chronic Infection </vt:lpstr>
      <vt:lpstr>Localized vs. systemic infection </vt:lpstr>
      <vt:lpstr>Clinical vs. subclinical infection </vt:lpstr>
      <vt:lpstr>Opportunistic infection</vt:lpstr>
      <vt:lpstr>Nosocomial  Infections</vt:lpstr>
      <vt:lpstr>PARASITOLOGY</vt:lpstr>
      <vt:lpstr>INTRODUCTION</vt:lpstr>
      <vt:lpstr>. DIFFERENT KINDS OF PARASITES</vt:lpstr>
      <vt:lpstr>DIFFERENT KINDS OF HOSTS</vt:lpstr>
      <vt:lpstr>CONT</vt:lpstr>
      <vt:lpstr>symbiotic relationships</vt:lpstr>
      <vt:lpstr>Types of symbiotic relationships</vt:lpstr>
      <vt:lpstr>cont</vt:lpstr>
      <vt:lpstr>EFFECT OF PARASITES ON THE HOST</vt:lpstr>
      <vt:lpstr>b) Indirect effects of the parasite on the host:</vt:lpstr>
      <vt:lpstr>Prevention and control</vt:lpstr>
      <vt:lpstr>cont</vt:lpstr>
      <vt:lpstr>Classification of parasitology</vt:lpstr>
      <vt:lpstr>PROTOZOA</vt:lpstr>
      <vt:lpstr>CONT</vt:lpstr>
      <vt:lpstr>Reproduction</vt:lpstr>
      <vt:lpstr>2. Sexual reproduction:</vt:lpstr>
      <vt:lpstr>CLASSIFICATION OF THE PATHOGENIC PROTOZOA:</vt:lpstr>
      <vt:lpstr>Slide 98</vt:lpstr>
      <vt:lpstr>HELIMINTHS:</vt:lpstr>
      <vt:lpstr>Slide 100</vt:lpstr>
      <vt:lpstr>(3) ARTHROPODS characteristics of athropods </vt:lpstr>
      <vt:lpstr>Slide 102</vt:lpstr>
      <vt:lpstr>IMMUNOLOGY</vt:lpstr>
      <vt:lpstr>introduction</vt:lpstr>
      <vt:lpstr>cont</vt:lpstr>
      <vt:lpstr>Cells and organs of the immune system</vt:lpstr>
      <vt:lpstr>cont</vt:lpstr>
      <vt:lpstr>Types of leucocytes</vt:lpstr>
      <vt:lpstr>2. Lymphocytes</vt:lpstr>
      <vt:lpstr>The role of B lymphocytes</vt:lpstr>
      <vt:lpstr>Types of immunoglobulins</vt:lpstr>
      <vt:lpstr>The role of T lymphocytes </vt:lpstr>
      <vt:lpstr>immunity</vt:lpstr>
      <vt:lpstr>The Innate immunity</vt:lpstr>
      <vt:lpstr>Components </vt:lpstr>
      <vt:lpstr>Slide 116</vt:lpstr>
      <vt:lpstr>Slide 117</vt:lpstr>
      <vt:lpstr>cont</vt:lpstr>
      <vt:lpstr>Slide 119</vt:lpstr>
      <vt:lpstr>cont</vt:lpstr>
      <vt:lpstr>External Innate Defense Systems </vt:lpstr>
      <vt:lpstr>cont</vt:lpstr>
      <vt:lpstr>Internal Innate Defense System </vt:lpstr>
      <vt:lpstr>Physiologic Barriers</vt:lpstr>
      <vt:lpstr>cont</vt:lpstr>
      <vt:lpstr>Phagocytosis</vt:lpstr>
      <vt:lpstr>Slide 127</vt:lpstr>
      <vt:lpstr>The adaptive immune system</vt:lpstr>
      <vt:lpstr>cont</vt:lpstr>
      <vt:lpstr>Cardinal Features of adaptive Immune Responses  </vt:lpstr>
      <vt:lpstr>2. Diversity</vt:lpstr>
      <vt:lpstr>3. Memory</vt:lpstr>
      <vt:lpstr>cont</vt:lpstr>
      <vt:lpstr>4. Specialization</vt:lpstr>
      <vt:lpstr>Slide 135</vt:lpstr>
      <vt:lpstr>Slide 136</vt:lpstr>
      <vt:lpstr>Passive immunity </vt:lpstr>
      <vt:lpstr>Assignment </vt:lpstr>
      <vt:lpstr>Slide 139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admissions</cp:lastModifiedBy>
  <cp:revision>166</cp:revision>
  <cp:lastPrinted>2016-05-11T10:48:50Z</cp:lastPrinted>
  <dcterms:created xsi:type="dcterms:W3CDTF">2015-02-16T15:17:12Z</dcterms:created>
  <dcterms:modified xsi:type="dcterms:W3CDTF">2022-04-20T13:42:21Z</dcterms:modified>
</cp:coreProperties>
</file>