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338" r:id="rId22"/>
    <p:sldId id="276" r:id="rId23"/>
    <p:sldId id="277" r:id="rId24"/>
    <p:sldId id="278" r:id="rId25"/>
    <p:sldId id="279" r:id="rId26"/>
    <p:sldId id="280" r:id="rId27"/>
    <p:sldId id="282" r:id="rId28"/>
    <p:sldId id="281" r:id="rId29"/>
    <p:sldId id="283" r:id="rId30"/>
    <p:sldId id="284" r:id="rId31"/>
    <p:sldId id="339" r:id="rId32"/>
    <p:sldId id="340" r:id="rId33"/>
    <p:sldId id="286" r:id="rId34"/>
    <p:sldId id="341" r:id="rId35"/>
    <p:sldId id="287" r:id="rId36"/>
    <p:sldId id="288" r:id="rId37"/>
    <p:sldId id="289" r:id="rId38"/>
    <p:sldId id="290" r:id="rId39"/>
    <p:sldId id="291" r:id="rId40"/>
    <p:sldId id="343" r:id="rId41"/>
    <p:sldId id="292" r:id="rId42"/>
    <p:sldId id="293" r:id="rId43"/>
    <p:sldId id="294" r:id="rId44"/>
    <p:sldId id="295" r:id="rId45"/>
    <p:sldId id="296" r:id="rId46"/>
    <p:sldId id="297" r:id="rId47"/>
    <p:sldId id="344" r:id="rId48"/>
    <p:sldId id="298" r:id="rId49"/>
    <p:sldId id="299" r:id="rId50"/>
    <p:sldId id="300" r:id="rId51"/>
    <p:sldId id="301" r:id="rId52"/>
    <p:sldId id="345" r:id="rId53"/>
    <p:sldId id="307" r:id="rId54"/>
    <p:sldId id="302" r:id="rId55"/>
    <p:sldId id="346" r:id="rId56"/>
    <p:sldId id="303" r:id="rId57"/>
    <p:sldId id="347" r:id="rId58"/>
    <p:sldId id="304" r:id="rId59"/>
    <p:sldId id="306" r:id="rId60"/>
    <p:sldId id="305" r:id="rId61"/>
    <p:sldId id="309" r:id="rId62"/>
    <p:sldId id="310" r:id="rId63"/>
    <p:sldId id="311" r:id="rId64"/>
    <p:sldId id="312" r:id="rId65"/>
    <p:sldId id="313" r:id="rId66"/>
    <p:sldId id="314" r:id="rId67"/>
    <p:sldId id="315" r:id="rId68"/>
    <p:sldId id="348" r:id="rId69"/>
    <p:sldId id="316" r:id="rId70"/>
    <p:sldId id="317" r:id="rId71"/>
    <p:sldId id="318" r:id="rId72"/>
    <p:sldId id="319" r:id="rId73"/>
    <p:sldId id="320" r:id="rId74"/>
    <p:sldId id="321" r:id="rId75"/>
    <p:sldId id="322" r:id="rId76"/>
    <p:sldId id="349" r:id="rId77"/>
    <p:sldId id="323" r:id="rId78"/>
    <p:sldId id="324" r:id="rId79"/>
    <p:sldId id="350" r:id="rId80"/>
    <p:sldId id="351" r:id="rId81"/>
    <p:sldId id="325" r:id="rId82"/>
    <p:sldId id="326" r:id="rId83"/>
    <p:sldId id="327" r:id="rId84"/>
    <p:sldId id="328" r:id="rId85"/>
    <p:sldId id="329" r:id="rId86"/>
    <p:sldId id="331" r:id="rId87"/>
    <p:sldId id="332" r:id="rId88"/>
    <p:sldId id="333" r:id="rId89"/>
    <p:sldId id="334" r:id="rId90"/>
    <p:sldId id="335" r:id="rId91"/>
    <p:sldId id="336" r:id="rId92"/>
    <p:sldId id="337"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18"/>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B364FE-8233-41E7-BB52-C7F9DABBB255}" type="datetimeFigureOut">
              <a:rPr lang="en-US" smtClean="0"/>
              <a:pPr/>
              <a:t>3/17/2015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1F9A2F-1EEC-4300-9416-9CFD975B61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1F9A2F-1EEC-4300-9416-9CFD975B61C9}"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01F9A2F-1EEC-4300-9416-9CFD975B61C9}"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F9FC60-F4D9-4A48-8F9A-3C777821ACA3}" type="datetimeFigureOut">
              <a:rPr lang="en-US" smtClean="0"/>
              <a:pPr/>
              <a:t>3/17/2015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4A748B-C37D-4201-9181-D179755B30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FC60-F4D9-4A48-8F9A-3C777821ACA3}"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FC60-F4D9-4A48-8F9A-3C777821ACA3}"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FC60-F4D9-4A48-8F9A-3C777821ACA3}"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F9FC60-F4D9-4A48-8F9A-3C777821ACA3}" type="datetimeFigureOut">
              <a:rPr lang="en-US" smtClean="0"/>
              <a:pPr/>
              <a:t>3/17/2015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A748B-C37D-4201-9181-D179755B302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F9FC60-F4D9-4A48-8F9A-3C777821ACA3}"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F9FC60-F4D9-4A48-8F9A-3C777821ACA3}" type="datetimeFigureOut">
              <a:rPr lang="en-US" smtClean="0"/>
              <a:pPr/>
              <a:t>3/17/2015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F9FC60-F4D9-4A48-8F9A-3C777821ACA3}" type="datetimeFigureOut">
              <a:rPr lang="en-US" smtClean="0"/>
              <a:pPr/>
              <a:t>3/17/2015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9FC60-F4D9-4A48-8F9A-3C777821ACA3}" type="datetimeFigureOut">
              <a:rPr lang="en-US" smtClean="0"/>
              <a:pPr/>
              <a:t>3/17/2015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F9FC60-F4D9-4A48-8F9A-3C777821ACA3}"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A748B-C37D-4201-9181-D179755B30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9FC60-F4D9-4A48-8F9A-3C777821ACA3}" type="datetimeFigureOut">
              <a:rPr lang="en-US" smtClean="0"/>
              <a:pPr/>
              <a:t>3/17/2015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24A748B-C37D-4201-9181-D179755B302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3F9FC60-F4D9-4A48-8F9A-3C777821ACA3}" type="datetimeFigureOut">
              <a:rPr lang="en-US" smtClean="0"/>
              <a:pPr/>
              <a:t>3/17/2015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4A748B-C37D-4201-9181-D179755B302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MICROBIOLOGY </a:t>
            </a:r>
            <a:endParaRPr lang="en-US" dirty="0"/>
          </a:p>
        </p:txBody>
      </p:sp>
      <p:sp>
        <p:nvSpPr>
          <p:cNvPr id="3" name="Subtitle 2"/>
          <p:cNvSpPr>
            <a:spLocks noGrp="1"/>
          </p:cNvSpPr>
          <p:nvPr>
            <p:ph type="subTitle" idx="1"/>
          </p:nvPr>
        </p:nvSpPr>
        <p:spPr/>
        <p:txBody>
          <a:bodyPr/>
          <a:lstStyle/>
          <a:p>
            <a:r>
              <a:rPr lang="en-US" dirty="0" smtClean="0"/>
              <a:t>BY MR GITONGA</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t>For milk he heated at a temperature of 68c for 30mins or at a temperature of 72c for a period of 15mins</a:t>
            </a:r>
          </a:p>
          <a:p>
            <a:r>
              <a:rPr lang="en-US" sz="2400" dirty="0" smtClean="0"/>
              <a:t>He extended this theory from animal to human and stated that a specific disease is caused by a specific type of micro-organism.</a:t>
            </a:r>
          </a:p>
          <a:p>
            <a:r>
              <a:rPr lang="en-US" sz="2400" dirty="0" smtClean="0"/>
              <a:t>He invented a method to culture organism where they don seem to be.</a:t>
            </a:r>
          </a:p>
          <a:p>
            <a:r>
              <a:rPr lang="en-US" sz="2400" dirty="0" smtClean="0"/>
              <a:t>He invented methods on how to weaken or attenuate micro-organism  by vaccination hence became the father of immunology.</a:t>
            </a:r>
          </a:p>
          <a:p>
            <a:r>
              <a:rPr lang="en-US" sz="2400" dirty="0" smtClean="0"/>
              <a:t>He discovered rabbis vaccine in 1885.</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JOHN TYNDAL-1820-1893</a:t>
            </a:r>
            <a:endParaRPr lang="en-US" dirty="0"/>
          </a:p>
        </p:txBody>
      </p:sp>
      <p:sp>
        <p:nvSpPr>
          <p:cNvPr id="3" name="Content Placeholder 2"/>
          <p:cNvSpPr>
            <a:spLocks noGrp="1"/>
          </p:cNvSpPr>
          <p:nvPr>
            <p:ph idx="1"/>
          </p:nvPr>
        </p:nvSpPr>
        <p:spPr/>
        <p:txBody>
          <a:bodyPr>
            <a:normAutofit fontScale="77500" lnSpcReduction="20000"/>
          </a:bodyPr>
          <a:lstStyle/>
          <a:p>
            <a:r>
              <a:rPr lang="en-US" sz="3100" dirty="0" smtClean="0"/>
              <a:t>He continued with the work of Pasteur</a:t>
            </a:r>
          </a:p>
          <a:p>
            <a:r>
              <a:rPr lang="en-US" sz="3100" dirty="0" smtClean="0"/>
              <a:t>He discovered that bacteria endospores are extremely heat resistance.</a:t>
            </a:r>
          </a:p>
          <a:p>
            <a:r>
              <a:rPr lang="en-US" sz="3100" dirty="0" smtClean="0"/>
              <a:t>When spores are exposed to heat briefly, they germinate into vegetative form of bacteria.</a:t>
            </a:r>
          </a:p>
          <a:p>
            <a:r>
              <a:rPr lang="en-US" sz="3100" dirty="0" smtClean="0"/>
              <a:t>Subsequently, boiling killed the newly formed vegetative form of bacteria. he advised an alternative sequent of heat that killed all bacteria present.</a:t>
            </a:r>
          </a:p>
          <a:p>
            <a:r>
              <a:rPr lang="en-US" sz="3100" dirty="0" smtClean="0"/>
              <a:t>He said that solutions to be treated are heated at 80c-100c for several minutes then incubated at 30c-37c for 24 hours on 3 days-</a:t>
            </a:r>
            <a:r>
              <a:rPr lang="en-US" sz="3100" dirty="0" smtClean="0">
                <a:solidFill>
                  <a:srgbClr val="FF0000"/>
                </a:solidFill>
              </a:rPr>
              <a:t> tyndallisation.</a:t>
            </a:r>
          </a:p>
          <a:p>
            <a:r>
              <a:rPr lang="en-US" sz="3100" dirty="0" smtClean="0"/>
              <a:t>This allows the endospores to germinate when boiled for the first time then killed by next boiling.</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ROBERT KOCH-1899-1910</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He was a physician and was a rural doctor whose interest  in disease lead him to investigate anthrax.</a:t>
            </a:r>
          </a:p>
          <a:p>
            <a:r>
              <a:rPr lang="en-US" sz="2400" dirty="0" smtClean="0"/>
              <a:t>He showed that anthrax was caused by bacteria</a:t>
            </a:r>
          </a:p>
          <a:p>
            <a:r>
              <a:rPr lang="en-US" sz="2400" dirty="0" smtClean="0"/>
              <a:t>He grew the anthrax bacilli in pure culture and showed that it caused anthrax</a:t>
            </a:r>
          </a:p>
          <a:p>
            <a:r>
              <a:rPr lang="en-US" sz="2400" dirty="0" smtClean="0"/>
              <a:t>He had resistance known as Julius Petri and developed a petri dish that is used for microbial growth for solid medium</a:t>
            </a:r>
          </a:p>
          <a:p>
            <a:r>
              <a:rPr lang="en-US" sz="2400" dirty="0" smtClean="0"/>
              <a:t>He proved that a specific disease was caused by a specific micro-organism in a scientific procedure known as Koch's pastulates.</a:t>
            </a: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lnSpcReduction="10000"/>
          </a:bodyPr>
          <a:lstStyle/>
          <a:p>
            <a:r>
              <a:rPr lang="en-US" sz="2400" dirty="0" smtClean="0"/>
              <a:t>Microorganism must be present in all cases of disease and must not be present in a healthy animal.</a:t>
            </a:r>
          </a:p>
          <a:p>
            <a:r>
              <a:rPr lang="en-US" sz="2400" dirty="0" smtClean="0"/>
              <a:t>Microorganisms must be isolated from the diseased animals and grown in pure culture.</a:t>
            </a:r>
          </a:p>
          <a:p>
            <a:r>
              <a:rPr lang="en-US" sz="2400" dirty="0" smtClean="0"/>
              <a:t>Microorganism in this pure culture must cause the same disease when inoculated in healthy animal.</a:t>
            </a:r>
          </a:p>
          <a:p>
            <a:r>
              <a:rPr lang="en-US" sz="2400" dirty="0" smtClean="0"/>
              <a:t>The experimentally infected animals must contain microorganism which must be recovered again in pure culture.</a:t>
            </a:r>
          </a:p>
          <a:p>
            <a:r>
              <a:rPr lang="en-US" sz="2400" dirty="0" smtClean="0"/>
              <a:t>The pastulate become the scientific approach in demonstrating the infectious for a disease.</a:t>
            </a:r>
          </a:p>
          <a:p>
            <a:endParaRPr lang="en-US" sz="24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EXCEPTION OF KOCH’S </a:t>
            </a:r>
            <a:endParaRPr lang="en-US" sz="2800" b="1" dirty="0"/>
          </a:p>
        </p:txBody>
      </p:sp>
      <p:sp>
        <p:nvSpPr>
          <p:cNvPr id="3" name="Content Placeholder 2"/>
          <p:cNvSpPr>
            <a:spLocks noGrp="1"/>
          </p:cNvSpPr>
          <p:nvPr>
            <p:ph idx="1"/>
          </p:nvPr>
        </p:nvSpPr>
        <p:spPr/>
        <p:txBody>
          <a:bodyPr>
            <a:noAutofit/>
          </a:bodyPr>
          <a:lstStyle/>
          <a:p>
            <a:r>
              <a:rPr lang="en-US" sz="2400" dirty="0" smtClean="0"/>
              <a:t>Some people are healthy carriers of diseases but don't show symptoms.</a:t>
            </a:r>
          </a:p>
          <a:p>
            <a:r>
              <a:rPr lang="en-US" sz="2400" dirty="0" smtClean="0"/>
              <a:t>Some microorganism are difficult to be grown such as most viruses, leprosy and syphilis. </a:t>
            </a:r>
          </a:p>
          <a:p>
            <a:r>
              <a:rPr lang="en-US" sz="2400" dirty="0" smtClean="0"/>
              <a:t>Most of this microorganism may be grown in tissue culture such as egg embryo, scrotum of rabbits.</a:t>
            </a:r>
          </a:p>
          <a:p>
            <a:r>
              <a:rPr lang="en-US" sz="2400" dirty="0" smtClean="0"/>
              <a:t>In HIV human lymphocytes are required to act as culture for it to grow.</a:t>
            </a:r>
          </a:p>
          <a:p>
            <a:r>
              <a:rPr lang="en-US" sz="2400" dirty="0" smtClean="0"/>
              <a:t>Koch discovered vibro cholerae, tuba cal bacilli(cocci bacilli) that causes TB and  anthrax </a:t>
            </a:r>
            <a:r>
              <a:rPr lang="en-US" sz="2800" dirty="0" smtClean="0"/>
              <a:t>bacilli.</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EDWARD JENNER 1949-1823</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He was a rural doctor.</a:t>
            </a:r>
          </a:p>
          <a:p>
            <a:r>
              <a:rPr lang="en-US" sz="2400" dirty="0" smtClean="0"/>
              <a:t>He observed that dairy maids contracted cowpox which  from infected cows which had lesions on their teats never contracted small pox even from infected family member.</a:t>
            </a:r>
          </a:p>
          <a:p>
            <a:r>
              <a:rPr lang="en-US" sz="2400" dirty="0" smtClean="0"/>
              <a:t>He become convinced that patient who were recovering from cow pox where were ale to resist small pox.</a:t>
            </a:r>
          </a:p>
          <a:p>
            <a:r>
              <a:rPr lang="en-US" sz="2400" dirty="0" smtClean="0"/>
              <a:t>In 1796 he used cowpox virus to vaccine people suffering from small pox and discovered small vaccine.</a:t>
            </a:r>
          </a:p>
          <a:p>
            <a:pPr algn="ctr">
              <a:buNone/>
            </a:pPr>
            <a:r>
              <a:rPr lang="en-US" sz="2400" b="1" dirty="0" smtClean="0"/>
              <a:t>EMIL VEN BEHRIN </a:t>
            </a:r>
          </a:p>
          <a:p>
            <a:r>
              <a:rPr lang="en-US" sz="2400" dirty="0" smtClean="0"/>
              <a:t>Made toxoids of diphtheria and tetanus toxins thus started the use of anti-toxin.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SEMEMELIREIS</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t>Showed that puerperal sepsis  was caused by infected agencies in the mother or hands of midwifes and doctors thus emphasized on washing hands before delivery thus become the founder of </a:t>
            </a:r>
            <a:r>
              <a:rPr lang="en-US" sz="2600" b="1" i="1" dirty="0" smtClean="0"/>
              <a:t>disinfection.</a:t>
            </a:r>
          </a:p>
          <a:p>
            <a:pPr algn="ctr">
              <a:buNone/>
            </a:pPr>
            <a:r>
              <a:rPr lang="en-US" sz="2600" b="1" dirty="0" smtClean="0"/>
              <a:t>JOSEPH LISTER</a:t>
            </a:r>
          </a:p>
          <a:p>
            <a:r>
              <a:rPr lang="en-US" sz="2600" dirty="0" smtClean="0"/>
              <a:t>Showed that there were fewer infection if instrument was boiled and disinfected.  </a:t>
            </a:r>
          </a:p>
          <a:p>
            <a:pPr algn="ctr">
              <a:buNone/>
            </a:pPr>
            <a:r>
              <a:rPr lang="en-US" sz="2600" b="1" dirty="0" smtClean="0"/>
              <a:t>UNITS OF MEASUREMENT</a:t>
            </a:r>
          </a:p>
          <a:p>
            <a:r>
              <a:rPr lang="en-US" sz="2600" dirty="0" smtClean="0"/>
              <a:t>The metric measurement are used to describe the size of microorganism.</a:t>
            </a:r>
          </a:p>
          <a:p>
            <a:r>
              <a:rPr lang="en-US" sz="2600" dirty="0" smtClean="0"/>
              <a:t>A metre is the basic units.</a:t>
            </a:r>
          </a:p>
          <a:p>
            <a:pPr lvl="1"/>
            <a:r>
              <a:rPr lang="en-US" sz="2600" dirty="0" smtClean="0"/>
              <a:t>Metre is divided to 10 dm,  100 cm, 1000mm, one million micrometer, and one thousand million nanometer.</a:t>
            </a:r>
          </a:p>
          <a:p>
            <a:endParaRPr lang="en-US" sz="2400" dirty="0" smtClean="0"/>
          </a:p>
          <a:p>
            <a:endParaRPr lang="en-US" sz="2400" dirty="0" smtClean="0"/>
          </a:p>
          <a:p>
            <a:endParaRPr lang="en-US" sz="2400" dirty="0" smtClean="0"/>
          </a:p>
          <a:p>
            <a:pPr lvl="1" algn="ctr">
              <a:buNone/>
            </a:pPr>
            <a:endParaRPr lang="en-US" sz="20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Bacteria- 2 micrometer .</a:t>
            </a:r>
          </a:p>
          <a:p>
            <a:r>
              <a:rPr lang="en-US" sz="2400" dirty="0" smtClean="0"/>
              <a:t>Virus- 0.05-0.15 nanometer.</a:t>
            </a:r>
          </a:p>
          <a:p>
            <a:r>
              <a:rPr lang="en-US" sz="2400" dirty="0" smtClean="0"/>
              <a:t>Protozoa- 2000 nanometer.</a:t>
            </a:r>
          </a:p>
          <a:p>
            <a:r>
              <a:rPr lang="en-US" sz="2400" dirty="0" smtClean="0"/>
              <a:t>Red  blood cells- 10 nanometer.</a:t>
            </a:r>
          </a:p>
          <a:p>
            <a:r>
              <a:rPr lang="en-US" sz="2400" dirty="0" smtClean="0"/>
              <a:t>Size of microorganism is calculated by use of  a microscope and a device called micrometer and the procedure is called calibration.</a:t>
            </a:r>
          </a:p>
          <a:p>
            <a:pPr algn="ctr">
              <a:buNone/>
            </a:pPr>
            <a:r>
              <a:rPr lang="en-US" sz="2400" b="1" dirty="0" smtClean="0"/>
              <a:t>IDENTIFICATION</a:t>
            </a:r>
          </a:p>
          <a:p>
            <a:r>
              <a:rPr lang="en-US" sz="2400" dirty="0" smtClean="0"/>
              <a:t>Shape.</a:t>
            </a:r>
          </a:p>
          <a:p>
            <a:pPr lvl="1"/>
            <a:r>
              <a:rPr lang="en-US" sz="2000" dirty="0" smtClean="0"/>
              <a:t>Is the first clue to identification  e.g. bacteria may be spherical (cocci), Rod shaped ( bacillus) and  coma shaped. </a:t>
            </a:r>
            <a:endParaRPr lang="en-US" sz="20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Size</a:t>
            </a:r>
          </a:p>
          <a:p>
            <a:pPr lvl="1"/>
            <a:r>
              <a:rPr lang="en-US" sz="2400" dirty="0" smtClean="0"/>
              <a:t>Some cannot viewed by bright field microscope but by dark build microscope e.g. tryponema pallidium.</a:t>
            </a:r>
          </a:p>
          <a:p>
            <a:r>
              <a:rPr lang="en-US" sz="2400" dirty="0" smtClean="0"/>
              <a:t>Cellular arrangement.</a:t>
            </a:r>
          </a:p>
          <a:p>
            <a:pPr lvl="1"/>
            <a:r>
              <a:rPr lang="en-US" sz="2400" dirty="0" smtClean="0"/>
              <a:t>This method concentrate on how the cells are arranged e.g. some grow in pairs, clusters, chains and others have internal and external structures e.g. flagella and fimbria.</a:t>
            </a:r>
          </a:p>
          <a:p>
            <a:r>
              <a:rPr lang="en-US" sz="2400" dirty="0" smtClean="0"/>
              <a:t>Form and structure.</a:t>
            </a:r>
          </a:p>
          <a:p>
            <a:pPr lvl="1"/>
            <a:r>
              <a:rPr lang="en-US" sz="2400" dirty="0" smtClean="0"/>
              <a:t>Most bacteria divide by binary fusion (mitosis) and is a process of division which results in to two equal daughter cells.</a:t>
            </a:r>
          </a:p>
          <a:p>
            <a:pPr lvl="1"/>
            <a:r>
              <a:rPr lang="en-US" sz="2400" dirty="0" smtClean="0"/>
              <a:t>A few bacteria cells reproduce by budding to [produce daughter cells of equal size. </a:t>
            </a:r>
          </a:p>
          <a:p>
            <a:pPr lvl="1"/>
            <a:endParaRPr lang="en-US" sz="20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n>
                  <a:solidFill>
                    <a:sysClr val="windowText" lastClr="000000"/>
                  </a:solidFill>
                </a:ln>
              </a:rPr>
              <a:t>CONT…………………….</a:t>
            </a:r>
            <a:endParaRPr lang="en-US" dirty="0">
              <a:ln>
                <a:solidFill>
                  <a:sysClr val="windowText" lastClr="000000"/>
                </a:solidFill>
              </a:ln>
            </a:endParaRPr>
          </a:p>
        </p:txBody>
      </p:sp>
      <p:sp>
        <p:nvSpPr>
          <p:cNvPr id="3" name="Content Placeholder 2"/>
          <p:cNvSpPr>
            <a:spLocks noGrp="1"/>
          </p:cNvSpPr>
          <p:nvPr>
            <p:ph idx="1"/>
          </p:nvPr>
        </p:nvSpPr>
        <p:spPr>
          <a:xfrm>
            <a:off x="457200" y="1600200"/>
            <a:ext cx="8229600" cy="4800600"/>
          </a:xfrm>
        </p:spPr>
        <p:txBody>
          <a:bodyPr>
            <a:noAutofit/>
          </a:bodyPr>
          <a:lstStyle/>
          <a:p>
            <a:r>
              <a:rPr lang="en-US" sz="2000" dirty="0" smtClean="0"/>
              <a:t>Motility:</a:t>
            </a:r>
          </a:p>
          <a:p>
            <a:pPr lvl="1"/>
            <a:r>
              <a:rPr lang="en-US" sz="2000" dirty="0" smtClean="0"/>
              <a:t>Bacteria cells with curved cells move with polar flagella which produce movement.</a:t>
            </a:r>
          </a:p>
          <a:p>
            <a:r>
              <a:rPr lang="en-US" sz="2000" dirty="0" smtClean="0"/>
              <a:t>Use of simple stains.</a:t>
            </a:r>
          </a:p>
          <a:p>
            <a:pPr lvl="1"/>
            <a:r>
              <a:rPr lang="en-US" sz="2000" dirty="0" smtClean="0"/>
              <a:t>Bacteria structure are stained with chemical dyes to make them more visible in bright field microscope.</a:t>
            </a:r>
          </a:p>
          <a:p>
            <a:pPr lvl="1"/>
            <a:r>
              <a:rPr lang="en-US" sz="2000" dirty="0" smtClean="0"/>
              <a:t>Procedure in which a single dye is used to stain a cell is called simple stain.</a:t>
            </a:r>
          </a:p>
          <a:p>
            <a:pPr lvl="1"/>
            <a:r>
              <a:rPr lang="en-US" sz="2000" dirty="0" smtClean="0"/>
              <a:t>Many of the useful bacteria stains are positively charged chemicals e.g. crystal violet, basic fuschin and methyline blue.</a:t>
            </a:r>
          </a:p>
          <a:p>
            <a:pPr lvl="1"/>
            <a:r>
              <a:rPr lang="en-US" sz="2000" dirty="0" smtClean="0"/>
              <a:t>The basic dye react with negative charged component to color the cells. Spores can be stained by malachite green only after significant heat is applied to penetrate the pores e.g. differential stain, acid fast acid stains and gram stain. </a:t>
            </a:r>
            <a:endParaRPr lang="en-US" sz="20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MICROBIOLOGY</a:t>
            </a:r>
            <a:r>
              <a:rPr lang="en-US" dirty="0" smtClean="0"/>
              <a:t> </a:t>
            </a:r>
            <a:endParaRPr lang="en-US" dirty="0"/>
          </a:p>
        </p:txBody>
      </p:sp>
      <p:sp>
        <p:nvSpPr>
          <p:cNvPr id="3" name="Content Placeholder 2"/>
          <p:cNvSpPr>
            <a:spLocks noGrp="1"/>
          </p:cNvSpPr>
          <p:nvPr>
            <p:ph idx="1"/>
          </p:nvPr>
        </p:nvSpPr>
        <p:spPr/>
        <p:txBody>
          <a:bodyPr/>
          <a:lstStyle/>
          <a:p>
            <a:r>
              <a:rPr lang="en-US" sz="2400" dirty="0" smtClean="0">
                <a:latin typeface="Mongolian Baiti" pitchFamily="66" charset="0"/>
                <a:cs typeface="Mongolian Baiti" pitchFamily="66" charset="0"/>
              </a:rPr>
              <a:t>Is the study of small living organism.</a:t>
            </a:r>
          </a:p>
          <a:p>
            <a:r>
              <a:rPr lang="en-US" sz="2400" dirty="0" smtClean="0">
                <a:latin typeface="Mongolian Baiti" pitchFamily="66" charset="0"/>
                <a:cs typeface="Mongolian Baiti" pitchFamily="66" charset="0"/>
              </a:rPr>
              <a:t>Micro means very small and can be viewed by use of microscope.</a:t>
            </a:r>
          </a:p>
          <a:p>
            <a:r>
              <a:rPr lang="en-US" sz="2400" dirty="0" smtClean="0">
                <a:latin typeface="Mongolian Baiti" pitchFamily="66" charset="0"/>
                <a:cs typeface="Mongolian Baiti" pitchFamily="66" charset="0"/>
              </a:rPr>
              <a:t>Bio means living organism.</a:t>
            </a:r>
          </a:p>
          <a:p>
            <a:r>
              <a:rPr lang="en-US" sz="2400" dirty="0" smtClean="0">
                <a:latin typeface="Mongolian Baiti" pitchFamily="66" charset="0"/>
                <a:cs typeface="Mongolian Baiti" pitchFamily="66" charset="0"/>
              </a:rPr>
              <a:t>Ology mean study of</a:t>
            </a:r>
            <a:r>
              <a:rPr lang="en-US" dirty="0" smtClean="0">
                <a:latin typeface="Mongolian Baiti" pitchFamily="66" charset="0"/>
                <a:cs typeface="Mongolian Baiti" pitchFamily="66" charset="0"/>
              </a:rPr>
              <a:t>. </a:t>
            </a:r>
            <a:endParaRPr lang="en-US" dirty="0">
              <a:latin typeface="Mongolian Baiti" pitchFamily="66" charset="0"/>
              <a:cs typeface="Mongolian Baiti" pitchFamily="66"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pPr algn="ctr"/>
            <a:r>
              <a:rPr lang="en-US" b="1" dirty="0" smtClean="0"/>
              <a:t>Gram stain.</a:t>
            </a:r>
            <a:r>
              <a:rPr lang="en-US" dirty="0" smtClean="0"/>
              <a:t> </a:t>
            </a:r>
          </a:p>
          <a:p>
            <a:r>
              <a:rPr lang="en-US" dirty="0" smtClean="0"/>
              <a:t>Gram is the person who developed differential stain procedure in 1884 as a means of identifying cocci in lung tissue which was taken from patient who died of pneumonia.</a:t>
            </a:r>
          </a:p>
          <a:p>
            <a:r>
              <a:rPr lang="en-US" dirty="0" smtClean="0"/>
              <a:t>Gram stain is used today to determine gram negative and positive.</a:t>
            </a:r>
          </a:p>
          <a:p>
            <a:r>
              <a:rPr lang="en-US" dirty="0" smtClean="0"/>
              <a:t>The bacteria  to be stained are spread on a microscopic slide and air dried.</a:t>
            </a:r>
          </a:p>
          <a:p>
            <a:r>
              <a:rPr lang="en-US" dirty="0" smtClean="0"/>
              <a:t> The  slide is slightly heated over a low flame to fix the bacteria to the slide.</a:t>
            </a:r>
          </a:p>
          <a:p>
            <a:r>
              <a:rPr lang="en-US" dirty="0" smtClean="0"/>
              <a:t>A drop of crystoviloet is supplied to the smear for a short time before it washed of the slide with water.</a:t>
            </a:r>
          </a:p>
          <a:p>
            <a:r>
              <a:rPr lang="en-US" dirty="0" smtClean="0"/>
              <a:t>The crystal violet stain both cell type positive and negative blue.</a:t>
            </a:r>
          </a:p>
          <a:p>
            <a:r>
              <a:rPr lang="en-US" dirty="0" smtClean="0"/>
              <a:t> Grams iodine solution is then added to the slide which acct as a fixative by combining with crystal violet..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 This becomes fixed in side gram positive cells. </a:t>
            </a:r>
          </a:p>
          <a:p>
            <a:r>
              <a:rPr lang="en-US" dirty="0" smtClean="0"/>
              <a:t>The film is washed with water again dried and treated with alcohol or acetone until no more of this dyes is able to come out  in a process  called discoloration</a:t>
            </a:r>
          </a:p>
          <a:p>
            <a:r>
              <a:rPr lang="en-US" dirty="0" smtClean="0"/>
              <a:t>During discolourization the blue crystal violet iodine  complex is washed out of the gram negative cells. The slide is counter stained with safranin.</a:t>
            </a:r>
          </a:p>
          <a:p>
            <a:r>
              <a:rPr lang="en-US" dirty="0" smtClean="0"/>
              <a:t>The gram positive cell remain blue violet through out this procedure since they retain crystal violet stain. </a:t>
            </a:r>
          </a:p>
          <a:p>
            <a:r>
              <a:rPr lang="en-US" dirty="0" smtClean="0"/>
              <a:t>The gram negative cells initially stained blue but loose the crystal violet when washed with alcohol or acetone.</a:t>
            </a:r>
          </a:p>
          <a:p>
            <a:r>
              <a:rPr lang="en-US" dirty="0" smtClean="0"/>
              <a:t> The safranin counter stain or convert  the colorless gram negative cells to a red color that makes them visible under the light microscope.    </a:t>
            </a:r>
          </a:p>
          <a:p>
            <a:r>
              <a:rPr lang="en-US" dirty="0" smtClean="0"/>
              <a:t>Most bacterial species are either positive or negative.</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FAST STAIN</a:t>
            </a:r>
            <a:endParaRPr lang="en-US" dirty="0"/>
          </a:p>
        </p:txBody>
      </p:sp>
      <p:sp>
        <p:nvSpPr>
          <p:cNvPr id="3" name="Content Placeholder 2"/>
          <p:cNvSpPr>
            <a:spLocks noGrp="1"/>
          </p:cNvSpPr>
          <p:nvPr>
            <p:ph idx="1"/>
          </p:nvPr>
        </p:nvSpPr>
        <p:spPr/>
        <p:txBody>
          <a:bodyPr>
            <a:normAutofit fontScale="92500"/>
          </a:bodyPr>
          <a:lstStyle/>
          <a:p>
            <a:r>
              <a:rPr lang="en-US" sz="2400" dirty="0" smtClean="0"/>
              <a:t>It is a differential stain used to  identify mycobacterium spices.</a:t>
            </a:r>
          </a:p>
          <a:p>
            <a:r>
              <a:rPr lang="en-US" sz="2400" dirty="0" smtClean="0"/>
              <a:t>Acid fast bacterial contain wax like material that bind a primary dye even when they are washed with acidified alcohol.</a:t>
            </a:r>
          </a:p>
          <a:p>
            <a:r>
              <a:rPr lang="en-US" sz="2400" dirty="0" smtClean="0"/>
              <a:t>In the ziehl Nelson acid fast stain the cell are treated with hot carblofulschin.</a:t>
            </a:r>
          </a:p>
          <a:p>
            <a:r>
              <a:rPr lang="en-US" sz="2400" dirty="0" smtClean="0"/>
              <a:t>Non acid fast bacteria are initially stained with red dye but are decolorized when they are washed with acidified alcohol.</a:t>
            </a:r>
          </a:p>
          <a:p>
            <a:r>
              <a:rPr lang="en-US" sz="2400" dirty="0" smtClean="0"/>
              <a:t>Methylene blue is used to counter stain the non acid bacteria. When an acid fast stain is done on a sample of human sputum, the microbacteria are red while the tissue cell and non acid fast bacteria are blue.</a:t>
            </a:r>
            <a:endParaRPr lang="en-US" sz="24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400" b="1" dirty="0" smtClean="0"/>
              <a:t> OTHER METHODS OF IDENTIFICATION</a:t>
            </a:r>
            <a:endParaRPr lang="en-US" sz="4400" b="1" dirty="0"/>
          </a:p>
        </p:txBody>
      </p:sp>
      <p:sp>
        <p:nvSpPr>
          <p:cNvPr id="3" name="Content Placeholder 2"/>
          <p:cNvSpPr>
            <a:spLocks noGrp="1"/>
          </p:cNvSpPr>
          <p:nvPr>
            <p:ph idx="1"/>
          </p:nvPr>
        </p:nvSpPr>
        <p:spPr/>
        <p:txBody>
          <a:bodyPr/>
          <a:lstStyle/>
          <a:p>
            <a:r>
              <a:rPr lang="en-US" dirty="0" smtClean="0"/>
              <a:t>Metabolic reaction.</a:t>
            </a:r>
          </a:p>
          <a:p>
            <a:pPr lvl="1"/>
            <a:r>
              <a:rPr lang="en-US" dirty="0" smtClean="0"/>
              <a:t>Bacteria produce secretion which are specific that increase the virulence of the microorganism e.g. some produce pus, enzyme(staphylococci) Toxin(streptococci), clostridium.</a:t>
            </a:r>
          </a:p>
          <a:p>
            <a:pPr lvl="1">
              <a:buNone/>
            </a:pPr>
            <a:endParaRPr lang="en-US"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PHYSIOLOGY OF MICROORGANISM</a:t>
            </a:r>
            <a:endParaRPr lang="en-US" dirty="0"/>
          </a:p>
        </p:txBody>
      </p:sp>
      <p:sp>
        <p:nvSpPr>
          <p:cNvPr id="3" name="Content Placeholder 2"/>
          <p:cNvSpPr>
            <a:spLocks noGrp="1"/>
          </p:cNvSpPr>
          <p:nvPr>
            <p:ph idx="1"/>
          </p:nvPr>
        </p:nvSpPr>
        <p:spPr/>
        <p:txBody>
          <a:bodyPr>
            <a:normAutofit fontScale="92500"/>
          </a:bodyPr>
          <a:lstStyle/>
          <a:p>
            <a:r>
              <a:rPr lang="en-US" dirty="0" smtClean="0"/>
              <a:t>It is similar with organism cells.</a:t>
            </a:r>
          </a:p>
          <a:p>
            <a:r>
              <a:rPr lang="en-US" dirty="0" smtClean="0"/>
              <a:t>Majority of microbes are aerobes, this mean they grow best in an atmosphere that contain oxygen</a:t>
            </a:r>
          </a:p>
          <a:p>
            <a:r>
              <a:rPr lang="en-US" dirty="0" smtClean="0"/>
              <a:t>Anaerobe bacteria grow in the absence of oxygen.</a:t>
            </a:r>
          </a:p>
          <a:p>
            <a:r>
              <a:rPr lang="en-US" dirty="0" smtClean="0"/>
              <a:t>Obligate anaerobe die if the are exposed to oxygen.</a:t>
            </a:r>
          </a:p>
          <a:p>
            <a:r>
              <a:rPr lang="en-US" dirty="0" smtClean="0"/>
              <a:t>Facultative anaerobe can survive in an atmosphere having oxygen or no oxygen.</a:t>
            </a:r>
          </a:p>
          <a:p>
            <a:r>
              <a:rPr lang="en-US" dirty="0" smtClean="0"/>
              <a:t>All bacteria require temperature of 37 degrees centigrade but some can grow in dry condition e.g. rode shaped bacilli, other can only survive in moisture e.g. HIV/AIDS.</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Pathogen- microbe that produce  a disease state.</a:t>
            </a:r>
          </a:p>
          <a:p>
            <a:r>
              <a:rPr lang="en-US" dirty="0" smtClean="0"/>
              <a:t>Virulence- refer to the degree of pathogen city.</a:t>
            </a:r>
          </a:p>
          <a:p>
            <a:r>
              <a:rPr lang="en-US" dirty="0" smtClean="0"/>
              <a:t>Pathogenicity- disease producing ability.</a:t>
            </a:r>
          </a:p>
          <a:p>
            <a:r>
              <a:rPr lang="en-US" dirty="0" smtClean="0"/>
              <a:t>Endo spore- is a spore formed within a cell.</a:t>
            </a:r>
          </a:p>
          <a:p>
            <a:r>
              <a:rPr lang="en-US" dirty="0" smtClean="0"/>
              <a:t>Enteric – found in the intestines</a:t>
            </a:r>
          </a:p>
          <a:p>
            <a:r>
              <a:rPr lang="en-US" dirty="0" smtClean="0"/>
              <a:t>Exotoxic- protein poison found out side the producing cell.</a:t>
            </a:r>
          </a:p>
          <a:p>
            <a:r>
              <a:rPr lang="en-US" dirty="0" smtClean="0"/>
              <a:t>Reservoir- any site where the pathogen can multiply until it is transmitted to it host.</a:t>
            </a:r>
          </a:p>
          <a:p>
            <a:r>
              <a:rPr lang="en-US" dirty="0" smtClean="0"/>
              <a:t>Antibody- protein produce by the body in response to foreign substance (antigen) that will specifically react.</a:t>
            </a:r>
          </a:p>
          <a:p>
            <a:r>
              <a:rPr lang="en-US" dirty="0" smtClean="0"/>
              <a:t>Antigen- is a specific substance which under favorable condition can cause the body to produce antibodies.</a:t>
            </a:r>
          </a:p>
          <a:p>
            <a:r>
              <a:rPr lang="en-US" dirty="0" smtClean="0"/>
              <a:t>Cupsid- protein court or shell that either surround the viral nuclei acid or complexes with it to form a nucleo cupsid. </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Definitive host- one who carries the adult form of parasite or where the sexual cycle takes place e.g. man is a definitive host for round and tapeworms, mosquito is to plasmodium.</a:t>
            </a:r>
          </a:p>
          <a:p>
            <a:r>
              <a:rPr lang="en-US" dirty="0" smtClean="0"/>
              <a:t>Intermediate host-one who contains or harbors the larvae state of a section state of parasite e.g. in malaria is to man.</a:t>
            </a:r>
          </a:p>
          <a:p>
            <a:r>
              <a:rPr lang="en-US" dirty="0" smtClean="0"/>
              <a:t>Parasites- is a living organism( animal, bacteria, virus fungi  etc) that receive nourishment from another organism (host).</a:t>
            </a:r>
          </a:p>
          <a:p>
            <a:r>
              <a:rPr lang="en-US" dirty="0" smtClean="0"/>
              <a:t>True parasitism- is the association of parasite and the host. The parasite receive shelter and nourishment from the host and in addition inflict disease and cause damage.</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Replication- a process of multiplication of viruses where by they first control the host cell activities after which they start multiplying within the host.</a:t>
            </a:r>
          </a:p>
          <a:p>
            <a:r>
              <a:rPr lang="en-US" dirty="0" smtClean="0"/>
              <a:t>Host – is the organism that harbor or carries the parasites.</a:t>
            </a:r>
          </a:p>
          <a:p>
            <a:r>
              <a:rPr lang="en-US" dirty="0" smtClean="0"/>
              <a:t>Commensal (Nomo flora)- is an association of different organism in which one member of the association receives nourishment and shelter but the host is not destroyed by the parasite.</a:t>
            </a:r>
          </a:p>
          <a:p>
            <a:r>
              <a:rPr lang="en-US" dirty="0" smtClean="0"/>
              <a:t>Carrier- is an individual infected by a pathogen who does not show clinical sighs of infection.</a:t>
            </a:r>
          </a:p>
          <a:p>
            <a:r>
              <a:rPr lang="en-US" dirty="0" smtClean="0"/>
              <a:t>coliforms- is lactose fermenting gram negative rod shaped bacteria that inhibits the intestine.</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MODES OF DISEASE TRANSMISSION</a:t>
            </a:r>
            <a:endParaRPr lang="en-US" sz="4000" b="1" dirty="0"/>
          </a:p>
        </p:txBody>
      </p:sp>
      <p:sp>
        <p:nvSpPr>
          <p:cNvPr id="3" name="Content Placeholder 2"/>
          <p:cNvSpPr>
            <a:spLocks noGrp="1"/>
          </p:cNvSpPr>
          <p:nvPr>
            <p:ph idx="1"/>
          </p:nvPr>
        </p:nvSpPr>
        <p:spPr/>
        <p:txBody>
          <a:bodyPr>
            <a:normAutofit fontScale="85000" lnSpcReduction="20000"/>
          </a:bodyPr>
          <a:lstStyle/>
          <a:p>
            <a:r>
              <a:rPr lang="en-US" dirty="0" smtClean="0"/>
              <a:t>There are five ways of transfer of pathogens from an infected person to a susceptible person.</a:t>
            </a:r>
          </a:p>
          <a:p>
            <a:pPr lvl="1"/>
            <a:r>
              <a:rPr lang="en-US" dirty="0" smtClean="0"/>
              <a:t>Direct skin contact- common diseases like  measles, chicken pox, colds and influenza, dermatitis, boils, streptococcal and staphylococcal</a:t>
            </a:r>
          </a:p>
          <a:p>
            <a:pPr lvl="1"/>
            <a:r>
              <a:rPr lang="en-US" dirty="0" smtClean="0"/>
              <a:t>Mucus to mucus-  can be transmitted kissing, sexual intercourse.</a:t>
            </a:r>
          </a:p>
          <a:p>
            <a:pPr lvl="1"/>
            <a:r>
              <a:rPr lang="en-US" dirty="0" smtClean="0"/>
              <a:t>Air droplets or dust- in air droplet there is colds, measles, influenza, mumps, chicken box. Pneumonia and TB.</a:t>
            </a:r>
          </a:p>
          <a:p>
            <a:pPr lvl="1"/>
            <a:r>
              <a:rPr lang="en-US" dirty="0" smtClean="0"/>
              <a:t>Food , water and soil- it through indirect contamination of food, water by fecal material, dead or life animal e.g. cholera , typhoid, poliomyelitis, hepatitis, amoebiasis, staphylococcal food poisoning, giadiasis.</a:t>
            </a:r>
          </a:p>
          <a:p>
            <a:pPr lvl="1"/>
            <a:r>
              <a:rPr lang="en-US" dirty="0" smtClean="0"/>
              <a:t>Blood contamination- blood can be contaminated by athroport, syringes, intravenous fluid in fusion e.g. AIDS, malaria, yellow fever, plague and sleeping sickness.</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CLASSSIFICATION OF MICROES</a:t>
            </a:r>
            <a:endParaRPr lang="en-US" b="1" dirty="0"/>
          </a:p>
        </p:txBody>
      </p:sp>
      <p:sp>
        <p:nvSpPr>
          <p:cNvPr id="3" name="Content Placeholder 2"/>
          <p:cNvSpPr>
            <a:spLocks noGrp="1"/>
          </p:cNvSpPr>
          <p:nvPr>
            <p:ph idx="1"/>
          </p:nvPr>
        </p:nvSpPr>
        <p:spPr/>
        <p:txBody>
          <a:bodyPr>
            <a:normAutofit/>
          </a:bodyPr>
          <a:lstStyle/>
          <a:p>
            <a:r>
              <a:rPr lang="en-US" dirty="0" smtClean="0"/>
              <a:t>Bacteria</a:t>
            </a:r>
          </a:p>
          <a:p>
            <a:r>
              <a:rPr lang="en-US" dirty="0" smtClean="0"/>
              <a:t>Virus.</a:t>
            </a:r>
          </a:p>
          <a:p>
            <a:r>
              <a:rPr lang="en-US" dirty="0" smtClean="0"/>
              <a:t>Fungi</a:t>
            </a:r>
          </a:p>
          <a:p>
            <a:r>
              <a:rPr lang="en-US" dirty="0" smtClean="0"/>
              <a:t>Protozoa </a:t>
            </a:r>
          </a:p>
          <a:p>
            <a:r>
              <a:rPr lang="en-US" dirty="0" smtClean="0"/>
              <a:t>Others are known as lower class of bacteria e.g. Spirochete, Rickettsia and Chlamydia.</a:t>
            </a:r>
          </a:p>
          <a:p>
            <a:r>
              <a:rPr lang="en-US" dirty="0" smtClean="0"/>
              <a:t>The lower forms of bacteria are bacteria but don't posses all the attributes of typical bacteria, they are very small and difficult to isolate.</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MICROBIOLOGY </a:t>
            </a:r>
            <a:endParaRPr lang="en-US" b="1" dirty="0"/>
          </a:p>
        </p:txBody>
      </p:sp>
      <p:sp>
        <p:nvSpPr>
          <p:cNvPr id="3" name="Content Placeholder 2"/>
          <p:cNvSpPr>
            <a:spLocks noGrp="1"/>
          </p:cNvSpPr>
          <p:nvPr>
            <p:ph idx="1"/>
          </p:nvPr>
        </p:nvSpPr>
        <p:spPr/>
        <p:txBody>
          <a:bodyPr>
            <a:normAutofit fontScale="92500" lnSpcReduction="10000"/>
          </a:bodyPr>
          <a:lstStyle/>
          <a:p>
            <a:r>
              <a:rPr lang="en-US" sz="2800" dirty="0" smtClean="0"/>
              <a:t>Long ago it was known that some disease could be transmitted from one person to another e.g. leprosy, plague, small pox which was eradicated in 1979 .</a:t>
            </a:r>
          </a:p>
          <a:p>
            <a:r>
              <a:rPr lang="en-US" sz="2800" dirty="0" smtClean="0"/>
              <a:t>Microbiology developed in to science.</a:t>
            </a:r>
          </a:p>
          <a:p>
            <a:r>
              <a:rPr lang="en-US" sz="2800" dirty="0" smtClean="0"/>
              <a:t>Inquisitive question raised thus answers were sought about every day event e.g. why does milk ferment? How people who are recovering from cow pox do not get small pox? What were the causes of anthrax? where does microorganisms  that contaminate food come from?</a:t>
            </a:r>
          </a:p>
          <a:p>
            <a:pPr>
              <a:buNone/>
            </a:pPr>
            <a:r>
              <a:rPr lang="en-US" dirty="0" smtClean="0"/>
              <a:t>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BACTERIA</a:t>
            </a:r>
            <a:endParaRPr lang="en-US" dirty="0"/>
          </a:p>
        </p:txBody>
      </p:sp>
      <p:sp>
        <p:nvSpPr>
          <p:cNvPr id="3" name="Content Placeholder 2"/>
          <p:cNvSpPr>
            <a:spLocks noGrp="1"/>
          </p:cNvSpPr>
          <p:nvPr>
            <p:ph idx="1"/>
          </p:nvPr>
        </p:nvSpPr>
        <p:spPr/>
        <p:txBody>
          <a:bodyPr>
            <a:normAutofit/>
          </a:bodyPr>
          <a:lstStyle/>
          <a:p>
            <a:r>
              <a:rPr lang="en-US" dirty="0" smtClean="0"/>
              <a:t>Single cell organism.</a:t>
            </a:r>
          </a:p>
          <a:p>
            <a:r>
              <a:rPr lang="en-US" dirty="0" smtClean="0"/>
              <a:t>Don't require living cell for growth.</a:t>
            </a:r>
          </a:p>
          <a:p>
            <a:r>
              <a:rPr lang="en-US" dirty="0" smtClean="0"/>
              <a:t>Are free living organism that utilize the nutrients of the body as a food source.</a:t>
            </a:r>
          </a:p>
          <a:p>
            <a:r>
              <a:rPr lang="en-US" dirty="0" smtClean="0"/>
              <a:t>Bacteria's are gram positive or gram negative.</a:t>
            </a:r>
          </a:p>
          <a:p>
            <a:r>
              <a:rPr lang="en-US" dirty="0" smtClean="0"/>
              <a:t>Gram positive which have medical importance are streptococci , clostridium, mycobacterium, corynabacterium, actinomyces. </a:t>
            </a:r>
          </a:p>
          <a:p>
            <a:pPr>
              <a:buNone/>
            </a:pPr>
            <a:endParaRPr lang="en-US" dirty="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 Gram negative bacteria's are triponemas, borrelia recurentis, neisseria, brusela, bordetelaa pertusis, vibrio cholerae, haemophilas influenza, entero bacteria, salmonella typhi, shigella, proteus enterorobactor, klebsiella, yersnia pestisa, pyrechia colic (round shaped or spherical bacterias).</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COCCI</a:t>
            </a:r>
            <a:endParaRPr lang="en-US" dirty="0"/>
          </a:p>
        </p:txBody>
      </p:sp>
      <p:sp>
        <p:nvSpPr>
          <p:cNvPr id="3" name="Content Placeholder 2"/>
          <p:cNvSpPr>
            <a:spLocks noGrp="1"/>
          </p:cNvSpPr>
          <p:nvPr>
            <p:ph idx="1"/>
          </p:nvPr>
        </p:nvSpPr>
        <p:spPr/>
        <p:txBody>
          <a:bodyPr>
            <a:normAutofit/>
          </a:bodyPr>
          <a:lstStyle/>
          <a:p>
            <a:r>
              <a:rPr lang="en-US" dirty="0" smtClean="0"/>
              <a:t>round/ spherical shaped bacteria</a:t>
            </a:r>
          </a:p>
          <a:p>
            <a:pPr lvl="1"/>
            <a:r>
              <a:rPr lang="en-US" dirty="0" smtClean="0"/>
              <a:t>Staphylococci auries which causes food poisoning and grow in clusters like grapes.</a:t>
            </a:r>
          </a:p>
          <a:p>
            <a:pPr lvl="1"/>
            <a:r>
              <a:rPr lang="en-US" dirty="0" smtClean="0"/>
              <a:t>Staphylococci albus.</a:t>
            </a:r>
          </a:p>
          <a:p>
            <a:r>
              <a:rPr lang="en-US" dirty="0" smtClean="0"/>
              <a:t>Streptococci cling together  forming long chains of streptococci viridian, neumococci which grow in double pair or chains.</a:t>
            </a:r>
          </a:p>
          <a:p>
            <a:r>
              <a:rPr lang="en-US" dirty="0" smtClean="0"/>
              <a:t>Genococci grows in pair thus neumococci and genococci are called diplococci.</a:t>
            </a:r>
          </a:p>
          <a:p>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BACILLI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Are rod shaped, found in intestinal tract as normal flora but they become pathogenic when they enter other part of the body.</a:t>
            </a:r>
          </a:p>
          <a:p>
            <a:r>
              <a:rPr lang="en-US" dirty="0" smtClean="0"/>
              <a:t>The rod may be shot , short , thick, thin, pointed, or blunt e.g. micro bacterium lebrae that cause leprosy and mycobacterium tuberculosis.</a:t>
            </a:r>
          </a:p>
          <a:p>
            <a:pPr algn="ctr">
              <a:buNone/>
            </a:pPr>
            <a:r>
              <a:rPr lang="en-US" b="1" dirty="0" smtClean="0"/>
              <a:t>Vibrios</a:t>
            </a:r>
          </a:p>
          <a:p>
            <a:r>
              <a:rPr lang="en-US" dirty="0" smtClean="0"/>
              <a:t>Are coma shaped and rigid non moving bacteria e.g. vibriocholerae.</a:t>
            </a:r>
          </a:p>
          <a:p>
            <a:r>
              <a:rPr lang="en-US" dirty="0" smtClean="0"/>
              <a:t>They are spiral shaped slender and they don't stain easily.</a:t>
            </a:r>
          </a:p>
          <a:p>
            <a:r>
              <a:rPr lang="en-US" dirty="0" smtClean="0"/>
              <a:t>They must be field or visualized  under dark microscope.</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SPIRAL SHEET</a:t>
            </a:r>
            <a:endParaRPr lang="en-US" dirty="0"/>
          </a:p>
        </p:txBody>
      </p:sp>
      <p:sp>
        <p:nvSpPr>
          <p:cNvPr id="3" name="Content Placeholder 2"/>
          <p:cNvSpPr>
            <a:spLocks noGrp="1"/>
          </p:cNvSpPr>
          <p:nvPr>
            <p:ph idx="1"/>
          </p:nvPr>
        </p:nvSpPr>
        <p:spPr/>
        <p:txBody>
          <a:bodyPr/>
          <a:lstStyle/>
          <a:p>
            <a:r>
              <a:rPr lang="en-US" dirty="0" smtClean="0"/>
              <a:t>Are spiral shaped.</a:t>
            </a:r>
          </a:p>
          <a:p>
            <a:r>
              <a:rPr lang="en-US" dirty="0" smtClean="0"/>
              <a:t>Are slender.</a:t>
            </a:r>
          </a:p>
          <a:p>
            <a:r>
              <a:rPr lang="en-US" dirty="0" smtClean="0"/>
              <a:t>They don't stain easily.</a:t>
            </a:r>
          </a:p>
          <a:p>
            <a:r>
              <a:rPr lang="en-US" dirty="0" smtClean="0"/>
              <a:t>Must be visualized through dart field illumination. Example is tryponema pallidum.</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PATHOGENESIS OF BACTERIA</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They localize in specific organ often producing acute inflammatory reaction in response to toxins or enzymes released.</a:t>
            </a:r>
          </a:p>
          <a:p>
            <a:pPr algn="ctr">
              <a:buNone/>
            </a:pPr>
            <a:r>
              <a:rPr lang="en-US" sz="3600" b="1" dirty="0" smtClean="0"/>
              <a:t>Rickettsia</a:t>
            </a:r>
          </a:p>
          <a:p>
            <a:r>
              <a:rPr lang="en-US" dirty="0" smtClean="0"/>
              <a:t>Is a lower form of bacteria and was named after DR. Rickettsia.</a:t>
            </a:r>
          </a:p>
          <a:p>
            <a:r>
              <a:rPr lang="en-US" dirty="0" smtClean="0"/>
              <a:t>It was small parasitic organism though to be related to virus due to small size </a:t>
            </a:r>
          </a:p>
          <a:p>
            <a:r>
              <a:rPr lang="en-US" dirty="0" smtClean="0"/>
              <a:t>It divides intracellularly by binary fusion.</a:t>
            </a:r>
          </a:p>
          <a:p>
            <a:r>
              <a:rPr lang="en-US" dirty="0" smtClean="0"/>
              <a:t>It is an obligate intracellular parasite that grow in animals and parasite tissues.</a:t>
            </a:r>
          </a:p>
          <a:p>
            <a:r>
              <a:rPr lang="en-US" dirty="0" smtClean="0"/>
              <a:t>It transmit disease through bite or feces of an infected insect vector e.g.  fleas , lice, ticks.</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OF TYPHUS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characterized by elevation of temperature.</a:t>
            </a:r>
          </a:p>
          <a:p>
            <a:r>
              <a:rPr lang="en-US" dirty="0" smtClean="0"/>
              <a:t>Skin rush caused by multiplication of rickettsia in the cell of small blood vessels which lead to damage of cells</a:t>
            </a:r>
          </a:p>
          <a:p>
            <a:pPr algn="ctr">
              <a:buNone/>
            </a:pPr>
            <a:r>
              <a:rPr lang="en-US" b="1" dirty="0" smtClean="0"/>
              <a:t>Chlamydia</a:t>
            </a:r>
          </a:p>
          <a:p>
            <a:r>
              <a:rPr lang="en-US" dirty="0" smtClean="0"/>
              <a:t> is the same as rikettsia but they lack protein.</a:t>
            </a:r>
          </a:p>
          <a:p>
            <a:r>
              <a:rPr lang="en-US" dirty="0" smtClean="0"/>
              <a:t> Human are the major reservoir for Chlamydia trachomatis.</a:t>
            </a:r>
          </a:p>
          <a:p>
            <a:r>
              <a:rPr lang="en-US" dirty="0" smtClean="0"/>
              <a:t>Causes infection of the human eye, genitalia and urinary tracts. </a:t>
            </a:r>
          </a:p>
          <a:p>
            <a:r>
              <a:rPr lang="en-US" dirty="0" smtClean="0"/>
              <a:t>Easily transmitted during sexual contact.</a:t>
            </a:r>
          </a:p>
          <a:p>
            <a:r>
              <a:rPr lang="en-US" dirty="0" smtClean="0"/>
              <a:t> Disease caused by Chlamydia are:</a:t>
            </a:r>
          </a:p>
          <a:p>
            <a:pPr lvl="1"/>
            <a:r>
              <a:rPr lang="en-US" dirty="0" smtClean="0"/>
              <a:t>Urethriritis, cystitis, prostitis, pelvic inflammatory disease, trychomoneasis, neonatal eye disease.</a:t>
            </a:r>
          </a:p>
          <a:p>
            <a:endParaRPr lang="en-US" dirty="0" smtClean="0"/>
          </a:p>
          <a:p>
            <a:endParaRPr lang="en-US" dirty="0"/>
          </a:p>
        </p:txBody>
      </p:sp>
      <p:sp>
        <p:nvSpPr>
          <p:cNvPr id="4" name="Rectangle 3"/>
          <p:cNvSpPr/>
          <p:nvPr/>
        </p:nvSpPr>
        <p:spPr>
          <a:xfrm>
            <a:off x="-121358" y="3260438"/>
            <a:ext cx="277640" cy="584775"/>
          </a:xfrm>
          <a:prstGeom prst="rect">
            <a:avLst/>
          </a:prstGeom>
        </p:spPr>
        <p:txBody>
          <a:bodyPr wrap="none">
            <a:spAutoFit/>
          </a:bodyPr>
          <a:lstStyle/>
          <a:p>
            <a:r>
              <a:rPr lang="en-US" sz="3200" dirty="0" smtClean="0">
                <a:solidFill>
                  <a:prstClr val="black"/>
                </a:solidFill>
              </a:rPr>
              <a:t> </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fontScale="90000"/>
          </a:bodyPr>
          <a:lstStyle/>
          <a:p>
            <a:r>
              <a:rPr lang="en-US" dirty="0" smtClean="0"/>
              <a:t/>
            </a:r>
            <a:br>
              <a:rPr lang="en-US" dirty="0" smtClean="0"/>
            </a:br>
            <a:r>
              <a:rPr lang="en-US" dirty="0" smtClean="0"/>
              <a:t/>
            </a:r>
            <a:br>
              <a:rPr lang="en-US" dirty="0" smtClean="0"/>
            </a:br>
            <a:r>
              <a:rPr lang="en-US" sz="5400" b="1" dirty="0" smtClean="0"/>
              <a:t> GRAM POSITIVE BACTERIA.</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lgn="ctr">
              <a:buNone/>
            </a:pPr>
            <a:r>
              <a:rPr lang="en-US" b="1" dirty="0" smtClean="0"/>
              <a:t>Streptococcus</a:t>
            </a:r>
            <a:r>
              <a:rPr lang="en-US" dirty="0" smtClean="0"/>
              <a:t> </a:t>
            </a:r>
          </a:p>
          <a:p>
            <a:r>
              <a:rPr lang="en-US" dirty="0" smtClean="0"/>
              <a:t> Exist as  part of normal flora in human. </a:t>
            </a:r>
          </a:p>
          <a:p>
            <a:r>
              <a:rPr lang="en-US" dirty="0" smtClean="0"/>
              <a:t>They are found in skin, vagina, mouth, nasal cavity and pharynx.</a:t>
            </a:r>
          </a:p>
          <a:p>
            <a:r>
              <a:rPr lang="en-US" dirty="0" smtClean="0"/>
              <a:t>Streptococcus cause biogenic disease(pus forming)  ranging from boils to </a:t>
            </a:r>
            <a:r>
              <a:rPr lang="en-US" dirty="0" smtClean="0"/>
              <a:t>septicemia </a:t>
            </a:r>
            <a:r>
              <a:rPr lang="en-US" dirty="0" smtClean="0"/>
              <a:t>(blood infection).</a:t>
            </a:r>
          </a:p>
          <a:p>
            <a:r>
              <a:rPr lang="en-US" dirty="0" smtClean="0"/>
              <a:t>Pathogenic species of streptococcus are:</a:t>
            </a:r>
          </a:p>
          <a:p>
            <a:r>
              <a:rPr lang="en-US" dirty="0" smtClean="0"/>
              <a:t>streptococcus pyogenes which cause streptococcal pharyngtis.</a:t>
            </a:r>
          </a:p>
          <a:p>
            <a:endParaRPr lang="en-US" dirty="0"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localized dermatitis cause skin diseases.</a:t>
            </a:r>
          </a:p>
          <a:p>
            <a:r>
              <a:rPr lang="en-US" dirty="0" smtClean="0"/>
              <a:t>Beta haemolytic streptococcus group A  Which cases tonsillitis and rheumatic fever , acute nephritis, wound infection.</a:t>
            </a:r>
          </a:p>
          <a:p>
            <a:r>
              <a:rPr lang="en-US" dirty="0" smtClean="0"/>
              <a:t>Streptococcus pneumonia causes bacterial tooth  decay and meningitis. </a:t>
            </a:r>
          </a:p>
          <a:p>
            <a:r>
              <a:rPr lang="en-US" dirty="0" smtClean="0"/>
              <a:t>Opportunistic streptococcus- are potential pathogenic if removed from their normal flora e.g. streptococcus viridan, streptococcus faecalis a normal flora in mouth and skin and cause sub acute bacterial endocardititis.</a:t>
            </a:r>
          </a:p>
          <a:p>
            <a:r>
              <a:rPr lang="en-US" dirty="0" smtClean="0"/>
              <a:t>staphylococcus.- exist as normal as for streptococcus.</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pathogenic group are:</a:t>
            </a:r>
          </a:p>
          <a:p>
            <a:r>
              <a:rPr lang="en-US" dirty="0" smtClean="0"/>
              <a:t>Staphylococcus aureus which causes wound infection, boils of all kind, otitis media, pneumonia, eye infection and food poisoning.</a:t>
            </a:r>
          </a:p>
          <a:p>
            <a:r>
              <a:rPr lang="en-US" dirty="0" smtClean="0"/>
              <a:t>Bacillus </a:t>
            </a:r>
          </a:p>
          <a:p>
            <a:pPr lvl="1"/>
            <a:r>
              <a:rPr lang="en-US" dirty="0" smtClean="0"/>
              <a:t> rod shaped and form end spore.</a:t>
            </a:r>
          </a:p>
          <a:p>
            <a:pPr lvl="1"/>
            <a:r>
              <a:rPr lang="en-US" dirty="0" smtClean="0"/>
              <a:t>Are resistant to heat.</a:t>
            </a:r>
          </a:p>
          <a:p>
            <a:r>
              <a:rPr lang="en-US" dirty="0" smtClean="0"/>
              <a:t>Pathogenic group-</a:t>
            </a:r>
          </a:p>
          <a:p>
            <a:pPr lvl="1"/>
            <a:r>
              <a:rPr lang="en-US" dirty="0" smtClean="0"/>
              <a:t> anthrax bacillus found in animal meat and  product e.g. wool, hide and caucus and cause anthrax disease which is a zoonotic.</a:t>
            </a:r>
          </a:p>
          <a:p>
            <a:endParaRPr lang="en-US" dirty="0" smtClean="0"/>
          </a:p>
          <a:p>
            <a:pPr lvl="1"/>
            <a:endParaRPr lang="en-US"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ROBERT HOOK</a:t>
            </a:r>
            <a:endParaRPr lang="en-US" b="1" dirty="0"/>
          </a:p>
        </p:txBody>
      </p:sp>
      <p:sp>
        <p:nvSpPr>
          <p:cNvPr id="3" name="Content Placeholder 2"/>
          <p:cNvSpPr>
            <a:spLocks noGrp="1"/>
          </p:cNvSpPr>
          <p:nvPr>
            <p:ph idx="1"/>
          </p:nvPr>
        </p:nvSpPr>
        <p:spPr/>
        <p:txBody>
          <a:bodyPr>
            <a:normAutofit/>
          </a:bodyPr>
          <a:lstStyle/>
          <a:p>
            <a:r>
              <a:rPr lang="en-US" sz="2400" dirty="0" smtClean="0"/>
              <a:t>Lived from 1635-1703.</a:t>
            </a:r>
          </a:p>
          <a:p>
            <a:r>
              <a:rPr lang="en-US" sz="2400" dirty="0" smtClean="0"/>
              <a:t>Was the first to describe simple moulds growing on leather.</a:t>
            </a:r>
          </a:p>
          <a:p>
            <a:r>
              <a:rPr lang="en-US" sz="2400" dirty="0" smtClean="0"/>
              <a:t>He suggested that the moulds were seeds similar to those found on top of mushroom.</a:t>
            </a:r>
            <a:endParaRPr lang="en-US" sz="2400"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Clostridium</a:t>
            </a:r>
          </a:p>
          <a:p>
            <a:pPr lvl="1"/>
            <a:r>
              <a:rPr lang="en-US" dirty="0" smtClean="0"/>
              <a:t>Are obligatory anaerobic.</a:t>
            </a:r>
          </a:p>
          <a:p>
            <a:pPr lvl="1"/>
            <a:r>
              <a:rPr lang="en-US" dirty="0" smtClean="0"/>
              <a:t>Are spore forming.</a:t>
            </a:r>
          </a:p>
          <a:p>
            <a:pPr lvl="1"/>
            <a:r>
              <a:rPr lang="en-US" dirty="0" smtClean="0"/>
              <a:t>Are rod shaped and produce powerful toxin.</a:t>
            </a:r>
          </a:p>
          <a:p>
            <a:r>
              <a:rPr lang="en-US" dirty="0" smtClean="0"/>
              <a:t>Pathogenetic group.</a:t>
            </a:r>
          </a:p>
          <a:p>
            <a:pPr lvl="1"/>
            <a:r>
              <a:rPr lang="en-US" dirty="0" smtClean="0"/>
              <a:t> clostridium botolinium which produce botulism and this toxin produced harm the nervous system.</a:t>
            </a:r>
          </a:p>
          <a:p>
            <a:pPr lvl="1"/>
            <a:r>
              <a:rPr lang="en-US" dirty="0" smtClean="0"/>
              <a:t> The toxin is produced by this bacterium in canned food, tinned fish and vegetables.</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Clostridium tetanae- produces tetanus toxins and  causes tetanus.</a:t>
            </a:r>
          </a:p>
          <a:p>
            <a:r>
              <a:rPr lang="en-US" dirty="0" smtClean="0"/>
              <a:t>Clostridium weichii has five types. The one which causes clostridium welchii type two causes gangrene and it produces toxins and causes food poisoning. Others are clostridium odematiens, clostridium septicum.</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Mycobacterium- </a:t>
            </a:r>
          </a:p>
          <a:p>
            <a:pPr lvl="1"/>
            <a:r>
              <a:rPr lang="en-US" dirty="0" smtClean="0"/>
              <a:t>it is acid fast.</a:t>
            </a:r>
          </a:p>
          <a:p>
            <a:pPr lvl="1"/>
            <a:r>
              <a:rPr lang="en-US" dirty="0" smtClean="0"/>
              <a:t>Aerobic rod shaped</a:t>
            </a:r>
          </a:p>
          <a:p>
            <a:r>
              <a:rPr lang="en-US" dirty="0" smtClean="0"/>
              <a:t> pathogenic group</a:t>
            </a:r>
          </a:p>
          <a:p>
            <a:pPr lvl="1"/>
            <a:r>
              <a:rPr lang="en-US" dirty="0" smtClean="0"/>
              <a:t> mycobacterium tubercle which are two types human type which cause pulmonary TB and is air born. Bovine type found in cows and is taken through milk and causes military tuberculosis which affect the glands</a:t>
            </a:r>
          </a:p>
          <a:p>
            <a:r>
              <a:rPr lang="en-US" dirty="0" smtClean="0"/>
              <a:t>Mycobacterium lebrii- causes leprosy and grows very slowly in cold part of the body and cannot be cultured on the face, finger, toes nose and testes.</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Coryna bacteria- </a:t>
            </a:r>
          </a:p>
          <a:p>
            <a:r>
              <a:rPr lang="en-US" dirty="0" smtClean="0"/>
              <a:t>rod shaped.</a:t>
            </a:r>
          </a:p>
          <a:p>
            <a:r>
              <a:rPr lang="en-US" dirty="0" smtClean="0"/>
              <a:t> mainly found on the skin and human respiratory tract.</a:t>
            </a:r>
          </a:p>
          <a:p>
            <a:r>
              <a:rPr lang="en-US" sz="3800" b="1" dirty="0" smtClean="0"/>
              <a:t>Pathogenic group- </a:t>
            </a:r>
          </a:p>
          <a:p>
            <a:pPr>
              <a:buFont typeface="Wingdings" pitchFamily="2" charset="2"/>
              <a:buChar char="Ø"/>
            </a:pPr>
            <a:r>
              <a:rPr lang="en-US" dirty="0" smtClean="0"/>
              <a:t>coryna bacteria diphtheria </a:t>
            </a:r>
          </a:p>
          <a:p>
            <a:pPr lvl="1"/>
            <a:r>
              <a:rPr lang="en-US" dirty="0" smtClean="0"/>
              <a:t>which causes diphtheria.</a:t>
            </a:r>
          </a:p>
          <a:p>
            <a:pPr>
              <a:buFont typeface="Wingdings" pitchFamily="2" charset="2"/>
              <a:buChar char="Ø"/>
            </a:pPr>
            <a:r>
              <a:rPr lang="en-US" dirty="0" smtClean="0"/>
              <a:t>Actinomyce .</a:t>
            </a:r>
          </a:p>
          <a:p>
            <a:pPr lvl="1"/>
            <a:r>
              <a:rPr lang="en-US" dirty="0" smtClean="0"/>
              <a:t> which are aerobic and facultative anaerobic e.g. actinomyce israelii.</a:t>
            </a:r>
          </a:p>
          <a:p>
            <a:pPr lvl="1"/>
            <a:r>
              <a:rPr lang="en-US" dirty="0" smtClean="0"/>
              <a:t> a normal inhabitant of human tonsils. </a:t>
            </a:r>
          </a:p>
          <a:p>
            <a:pPr lvl="1"/>
            <a:r>
              <a:rPr lang="en-US" dirty="0" smtClean="0"/>
              <a:t>Causes disease after tooth extract. Cause abscess in human connective tissue e.g. actinomycosis.</a:t>
            </a:r>
          </a:p>
          <a:p>
            <a:pPr>
              <a:buFont typeface="Wingdings" pitchFamily="2" charset="2"/>
              <a:buChar char="Ø"/>
            </a:pPr>
            <a:r>
              <a:rPr lang="en-US" dirty="0" smtClean="0"/>
              <a:t>Norcadia group- </a:t>
            </a:r>
          </a:p>
          <a:p>
            <a:pPr lvl="1"/>
            <a:r>
              <a:rPr lang="en-US" dirty="0" smtClean="0"/>
              <a:t>it causes lung infection called norcadiosis. </a:t>
            </a:r>
          </a:p>
          <a:p>
            <a:pPr lvl="1"/>
            <a:r>
              <a:rPr lang="en-US" dirty="0" smtClean="0"/>
              <a:t>Man inhales it in to the lung thus causing disease.</a:t>
            </a:r>
          </a:p>
          <a:p>
            <a:pPr lvl="1"/>
            <a:r>
              <a:rPr lang="en-US" dirty="0" smtClean="0"/>
              <a:t> It causes chronic abscess under the skin</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GRAM NEGATIVE BACTERIA.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spirochetes</a:t>
            </a:r>
          </a:p>
          <a:p>
            <a:pPr lvl="1"/>
            <a:r>
              <a:rPr lang="en-US" dirty="0" smtClean="0"/>
              <a:t>They are motile by means of bacteria.</a:t>
            </a:r>
          </a:p>
          <a:p>
            <a:r>
              <a:rPr lang="en-US" dirty="0" smtClean="0"/>
              <a:t>Pathogenic group.</a:t>
            </a:r>
          </a:p>
          <a:p>
            <a:r>
              <a:rPr lang="en-US" dirty="0" smtClean="0"/>
              <a:t>Tryponema </a:t>
            </a:r>
          </a:p>
          <a:p>
            <a:pPr lvl="1"/>
            <a:r>
              <a:rPr lang="en-US" dirty="0" smtClean="0"/>
              <a:t>live in human and animal  and are of two species tryponema vallidum which get through the body via mouth, mucus, anus and skin lesion. causes a disease called syphilis.</a:t>
            </a:r>
          </a:p>
          <a:p>
            <a:pPr lvl="1"/>
            <a:r>
              <a:rPr lang="en-US" dirty="0" smtClean="0"/>
              <a:t>Tryponema pertenua spread by direct contact with skin lesion and causes a disease called yaws.</a:t>
            </a:r>
          </a:p>
          <a:p>
            <a:r>
              <a:rPr lang="en-US" dirty="0" smtClean="0"/>
              <a:t>Borrelia </a:t>
            </a:r>
          </a:p>
          <a:p>
            <a:pPr lvl="1"/>
            <a:r>
              <a:rPr lang="en-US" dirty="0" smtClean="0"/>
              <a:t>they live in association of mammal insects birds. Transmission is by ticks or lies to human host and are two species </a:t>
            </a:r>
          </a:p>
          <a:p>
            <a:pPr lvl="1"/>
            <a:r>
              <a:rPr lang="en-US" dirty="0" smtClean="0"/>
              <a:t>Borrelia recorrentis -cause louse borne relapsing fever in human.</a:t>
            </a:r>
          </a:p>
          <a:p>
            <a:pPr lvl="1"/>
            <a:r>
              <a:rPr lang="en-US" dirty="0" smtClean="0"/>
              <a:t>Borrelia duttonii-cause tick borne borrelia disease.</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Lepto spira- </a:t>
            </a:r>
          </a:p>
          <a:p>
            <a:pPr lvl="1"/>
            <a:r>
              <a:rPr lang="en-US" dirty="0" smtClean="0"/>
              <a:t>they are found in swimming pools, streams and infected animals.</a:t>
            </a:r>
          </a:p>
          <a:p>
            <a:pPr lvl="1"/>
            <a:r>
              <a:rPr lang="en-US" dirty="0" smtClean="0"/>
              <a:t> It is a zoonotic disease of domestic, wild animals and human. </a:t>
            </a:r>
          </a:p>
          <a:p>
            <a:pPr lvl="1"/>
            <a:r>
              <a:rPr lang="en-US" dirty="0" smtClean="0"/>
              <a:t>Contracted through skin lesion, contaminated water or mucus membrane.</a:t>
            </a:r>
          </a:p>
          <a:p>
            <a:r>
              <a:rPr lang="en-US" dirty="0" smtClean="0"/>
              <a:t>Pathogenic group</a:t>
            </a:r>
          </a:p>
          <a:p>
            <a:r>
              <a:rPr lang="en-US" dirty="0" smtClean="0"/>
              <a:t> Lebto spira icterohaemorrhagia which cause a disease called wells disease(sewer worker disease). </a:t>
            </a:r>
          </a:p>
          <a:p>
            <a:pPr lvl="1"/>
            <a:r>
              <a:rPr lang="en-US" dirty="0" smtClean="0"/>
              <a:t>It is carried by rats.</a:t>
            </a:r>
          </a:p>
          <a:p>
            <a:pPr lvl="1"/>
            <a:r>
              <a:rPr lang="en-US" dirty="0" smtClean="0"/>
              <a:t>It enters the body through damaged skin and mucus membrane.</a:t>
            </a:r>
          </a:p>
          <a:p>
            <a:pPr lvl="1"/>
            <a:r>
              <a:rPr lang="en-US" dirty="0" smtClean="0"/>
              <a:t>Signs  are elevated temperature, jaundice  and bleeding.</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NEISSIERIA</a:t>
            </a:r>
            <a:endParaRPr lang="en-US" dirty="0"/>
          </a:p>
        </p:txBody>
      </p:sp>
      <p:sp>
        <p:nvSpPr>
          <p:cNvPr id="3" name="Content Placeholder 2"/>
          <p:cNvSpPr>
            <a:spLocks noGrp="1"/>
          </p:cNvSpPr>
          <p:nvPr>
            <p:ph idx="1"/>
          </p:nvPr>
        </p:nvSpPr>
        <p:spPr/>
        <p:txBody>
          <a:bodyPr>
            <a:normAutofit lnSpcReduction="10000"/>
          </a:bodyPr>
          <a:lstStyle/>
          <a:p>
            <a:r>
              <a:rPr lang="en-US" dirty="0" smtClean="0"/>
              <a:t>Non motile.</a:t>
            </a:r>
          </a:p>
          <a:p>
            <a:r>
              <a:rPr lang="en-US" dirty="0" smtClean="0"/>
              <a:t>aerobic diplococcic, </a:t>
            </a:r>
          </a:p>
          <a:p>
            <a:r>
              <a:rPr lang="en-US" dirty="0" smtClean="0"/>
              <a:t>inhibit mucus membrane of animals.</a:t>
            </a:r>
          </a:p>
          <a:p>
            <a:r>
              <a:rPr lang="en-US" dirty="0" smtClean="0"/>
              <a:t>It is a normal flora of human genitourinary and conjunctiva.</a:t>
            </a:r>
          </a:p>
          <a:p>
            <a:r>
              <a:rPr lang="en-US" dirty="0" smtClean="0"/>
              <a:t>Pathogenic group.</a:t>
            </a:r>
          </a:p>
          <a:p>
            <a:r>
              <a:rPr lang="en-US" dirty="0" smtClean="0"/>
              <a:t>Neisseria gonorrhea(gonococcus).</a:t>
            </a:r>
          </a:p>
          <a:p>
            <a:pPr lvl="1"/>
            <a:r>
              <a:rPr lang="en-US" dirty="0" smtClean="0"/>
              <a:t> The disease caused is gonorrhea, urethritis, pelvic inflammatory disease(PID), salphigitis( inflammation of fallopian tube) and  ophthamia.</a:t>
            </a:r>
          </a:p>
          <a:p>
            <a:pPr lvl="1">
              <a:buNone/>
            </a:pP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Neisseria meningitis( menigalcoccus). </a:t>
            </a:r>
          </a:p>
          <a:p>
            <a:pPr lvl="1"/>
            <a:r>
              <a:rPr lang="en-US" dirty="0" smtClean="0"/>
              <a:t>Inhibits the nasapharynx of human. Disease caused is meningitis(cerebral spinal fever or menigal coccal meningitis).</a:t>
            </a:r>
          </a:p>
          <a:p>
            <a:pPr lvl="1"/>
            <a:r>
              <a:rPr lang="en-US" dirty="0" smtClean="0"/>
              <a:t> Occurs in epidemic.</a:t>
            </a:r>
          </a:p>
          <a:p>
            <a:pPr algn="ctr">
              <a:buNone/>
            </a:pPr>
            <a:r>
              <a:rPr lang="en-US" sz="4600" b="1" dirty="0" smtClean="0"/>
              <a:t>BRUCELLA</a:t>
            </a:r>
            <a:endParaRPr lang="en-US" dirty="0" smtClean="0"/>
          </a:p>
          <a:p>
            <a:r>
              <a:rPr lang="en-US" dirty="0" smtClean="0"/>
              <a:t>was discovered in 1889 by Broos. </a:t>
            </a:r>
          </a:p>
          <a:p>
            <a:r>
              <a:rPr lang="en-US" dirty="0" smtClean="0"/>
              <a:t>Natural host is sheep and goat. </a:t>
            </a:r>
          </a:p>
          <a:p>
            <a:r>
              <a:rPr lang="en-US" dirty="0" smtClean="0"/>
              <a:t>Are obligate parasite that cause disease in sheep, goat and laboratory animal. </a:t>
            </a:r>
          </a:p>
          <a:p>
            <a:r>
              <a:rPr lang="en-US" dirty="0" smtClean="0"/>
              <a:t>Disease caused is brucellosis and is common in vetinary officers, meat packing and livestock workers as they  come in to contact with infected animals.</a:t>
            </a:r>
          </a:p>
          <a:p>
            <a:r>
              <a:rPr lang="en-US" dirty="0" smtClean="0"/>
              <a:t>It is secreted In goat and cow milk and transmitted through drinking un boiled milk. </a:t>
            </a:r>
          </a:p>
          <a:p>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b="1" dirty="0" smtClean="0"/>
              <a:t>Pathogenic group-</a:t>
            </a:r>
          </a:p>
          <a:p>
            <a:r>
              <a:rPr lang="en-US" dirty="0" smtClean="0"/>
              <a:t> Brucella melitensis and cause a disease called brucellas andorant fever around Mediterranean sea. it cause brucellosis in man through taking  raw goat milk.</a:t>
            </a:r>
          </a:p>
          <a:p>
            <a:r>
              <a:rPr lang="en-US" dirty="0" smtClean="0"/>
              <a:t>Brucellar aborters which causes abortion in animals.</a:t>
            </a:r>
          </a:p>
          <a:p>
            <a:r>
              <a:rPr lang="en-US" dirty="0" smtClean="0"/>
              <a:t>Brucellosis suis which causes death in pigs.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BODETELLA</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It is a small.</a:t>
            </a:r>
          </a:p>
          <a:p>
            <a:r>
              <a:rPr lang="en-US" dirty="0" smtClean="0"/>
              <a:t>capsulated bacteria.</a:t>
            </a:r>
          </a:p>
          <a:p>
            <a:r>
              <a:rPr lang="en-US" dirty="0" smtClean="0"/>
              <a:t>it is an aerobe,</a:t>
            </a:r>
          </a:p>
          <a:p>
            <a:r>
              <a:rPr lang="en-US" dirty="0" smtClean="0"/>
              <a:t> non motile which produces toxins.</a:t>
            </a:r>
          </a:p>
          <a:p>
            <a:r>
              <a:rPr lang="en-US" b="1" dirty="0" smtClean="0"/>
              <a:t>Pathogenic species</a:t>
            </a:r>
            <a:r>
              <a:rPr lang="en-US" dirty="0" smtClean="0"/>
              <a:t>.</a:t>
            </a:r>
          </a:p>
          <a:p>
            <a:r>
              <a:rPr lang="en-US" dirty="0" smtClean="0"/>
              <a:t>Bodetella pertusis</a:t>
            </a:r>
          </a:p>
          <a:p>
            <a:pPr lvl="1"/>
            <a:r>
              <a:rPr lang="en-US" dirty="0" smtClean="0"/>
              <a:t> Host is human.</a:t>
            </a:r>
          </a:p>
          <a:p>
            <a:pPr lvl="1"/>
            <a:r>
              <a:rPr lang="en-US" dirty="0" smtClean="0"/>
              <a:t> Mode of transmission is air.</a:t>
            </a:r>
          </a:p>
          <a:p>
            <a:pPr lvl="1"/>
            <a:r>
              <a:rPr lang="en-US" dirty="0" smtClean="0"/>
              <a:t> Organism adhere and multiply  in epithelium of trachea and bronchioles. </a:t>
            </a:r>
          </a:p>
          <a:p>
            <a:pPr lvl="1"/>
            <a:r>
              <a:rPr lang="en-US" dirty="0" smtClean="0"/>
              <a:t>The toxin is produce causing irritation. </a:t>
            </a:r>
          </a:p>
          <a:p>
            <a:pPr lvl="1"/>
            <a:r>
              <a:rPr lang="en-US" dirty="0" smtClean="0"/>
              <a:t>The disease caused is pertussis( whooping cough). </a:t>
            </a:r>
          </a:p>
          <a:p>
            <a:pPr lvl="1"/>
            <a:r>
              <a:rPr lang="en-US" dirty="0" smtClean="0"/>
              <a:t>It controlled by DPT vaccine.</a:t>
            </a:r>
          </a:p>
          <a:p>
            <a:pPr lvl="1"/>
            <a:r>
              <a:rPr lang="en-US" dirty="0" smtClean="0"/>
              <a:t> Pertussis grows on the respiratory system.</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ANTONY VAN LECUWENHOCK</a:t>
            </a:r>
            <a:endParaRPr lang="en-US" b="1" dirty="0"/>
          </a:p>
        </p:txBody>
      </p:sp>
      <p:sp>
        <p:nvSpPr>
          <p:cNvPr id="3" name="Content Placeholder 2"/>
          <p:cNvSpPr>
            <a:spLocks noGrp="1"/>
          </p:cNvSpPr>
          <p:nvPr>
            <p:ph idx="1"/>
          </p:nvPr>
        </p:nvSpPr>
        <p:spPr/>
        <p:txBody>
          <a:bodyPr>
            <a:normAutofit fontScale="70000" lnSpcReduction="20000"/>
          </a:bodyPr>
          <a:lstStyle/>
          <a:p>
            <a:r>
              <a:rPr lang="en-US" sz="3800" dirty="0" smtClean="0"/>
              <a:t>Was known as microbic hunter or father of microbiology</a:t>
            </a:r>
          </a:p>
          <a:p>
            <a:r>
              <a:rPr lang="en-US" sz="3800" dirty="0" smtClean="0"/>
              <a:t>He lived in Holland as a  business manager of a shop</a:t>
            </a:r>
          </a:p>
          <a:p>
            <a:r>
              <a:rPr lang="en-US" sz="3800" dirty="0" smtClean="0"/>
              <a:t>He invented lenses and started looking at things as glass magnified them.</a:t>
            </a:r>
          </a:p>
          <a:p>
            <a:r>
              <a:rPr lang="en-US" sz="3800" dirty="0" smtClean="0"/>
              <a:t>In 1667 he described bacteria using a simple primitive microscope. This lens could magnify 300 times normal  size the size of a pin head.</a:t>
            </a:r>
          </a:p>
          <a:p>
            <a:r>
              <a:rPr lang="en-US" sz="3800" dirty="0" smtClean="0"/>
              <a:t>he observed materials  placed on the pin head, he discovered the microscope hence father of microbiology.</a:t>
            </a:r>
          </a:p>
          <a:p>
            <a:endParaRPr lang="en-US" sz="4400" dirty="0" smtClean="0"/>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HAEMOPHILLUS</a:t>
            </a:r>
            <a:endParaRPr lang="en-US" b="1" dirty="0"/>
          </a:p>
        </p:txBody>
      </p:sp>
      <p:sp>
        <p:nvSpPr>
          <p:cNvPr id="3" name="Content Placeholder 2"/>
          <p:cNvSpPr>
            <a:spLocks noGrp="1"/>
          </p:cNvSpPr>
          <p:nvPr>
            <p:ph idx="1"/>
          </p:nvPr>
        </p:nvSpPr>
        <p:spPr/>
        <p:txBody>
          <a:bodyPr>
            <a:normAutofit fontScale="70000" lnSpcReduction="20000"/>
          </a:bodyPr>
          <a:lstStyle/>
          <a:p>
            <a:r>
              <a:rPr lang="en-US" dirty="0" smtClean="0"/>
              <a:t>Blood loving because it requires factor Y and X for growth.</a:t>
            </a:r>
          </a:p>
          <a:p>
            <a:r>
              <a:rPr lang="en-US" dirty="0" smtClean="0"/>
              <a:t> Aerobic.</a:t>
            </a:r>
          </a:p>
          <a:p>
            <a:r>
              <a:rPr lang="en-US" dirty="0" smtClean="0"/>
              <a:t>Non motile , </a:t>
            </a:r>
          </a:p>
          <a:p>
            <a:r>
              <a:rPr lang="en-US" dirty="0" smtClean="0"/>
              <a:t>Non spore forming </a:t>
            </a:r>
          </a:p>
          <a:p>
            <a:r>
              <a:rPr lang="en-US" dirty="0" smtClean="0"/>
              <a:t>The species are obligate parasite of obligate animals.</a:t>
            </a:r>
          </a:p>
          <a:p>
            <a:r>
              <a:rPr lang="en-US" dirty="0" smtClean="0"/>
              <a:t>Pathogenic group-</a:t>
            </a:r>
          </a:p>
          <a:p>
            <a:r>
              <a:rPr lang="en-US" dirty="0" smtClean="0"/>
              <a:t>Haemophilus influenza,</a:t>
            </a:r>
          </a:p>
          <a:p>
            <a:pPr lvl="1"/>
            <a:r>
              <a:rPr lang="en-US" dirty="0" smtClean="0"/>
              <a:t> are six type A to F.</a:t>
            </a:r>
          </a:p>
          <a:p>
            <a:pPr lvl="1"/>
            <a:r>
              <a:rPr lang="en-US" dirty="0" smtClean="0"/>
              <a:t> Disease caused are meningitis in infants , lower respiratory tract, otitis media caused by type B,  nasalpharyngitis caused by type B, conjunctivitis, sinusitis.</a:t>
            </a:r>
          </a:p>
          <a:p>
            <a:r>
              <a:rPr lang="en-US" dirty="0" smtClean="0"/>
              <a:t>Haemophiluss aegyptiuos.</a:t>
            </a:r>
          </a:p>
          <a:p>
            <a:r>
              <a:rPr lang="en-US" dirty="0" smtClean="0"/>
              <a:t> Causes conjunctivitis and highly communicable.</a:t>
            </a:r>
          </a:p>
          <a:p>
            <a:pPr lvl="1"/>
            <a:r>
              <a:rPr lang="en-US" dirty="0" smtClean="0"/>
              <a:t>Haemophilus ducrey, cause cancroids or soft chancre which is sexually transmitted infection characterized by non syphilitic lesions and characterized by lesions in genital area, ulcer with marked tenderness and swelling.</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PASTULLELLA</a:t>
            </a:r>
            <a:r>
              <a:rPr lang="en-US" dirty="0" smtClean="0"/>
              <a:t>.</a:t>
            </a:r>
            <a:endParaRPr lang="en-US" dirty="0"/>
          </a:p>
        </p:txBody>
      </p:sp>
      <p:sp>
        <p:nvSpPr>
          <p:cNvPr id="3" name="Content Placeholder 2"/>
          <p:cNvSpPr>
            <a:spLocks noGrp="1"/>
          </p:cNvSpPr>
          <p:nvPr>
            <p:ph idx="1"/>
          </p:nvPr>
        </p:nvSpPr>
        <p:spPr>
          <a:xfrm>
            <a:off x="304800" y="1676400"/>
            <a:ext cx="8229600" cy="4525963"/>
          </a:xfrm>
        </p:spPr>
        <p:txBody>
          <a:bodyPr>
            <a:normAutofit/>
          </a:bodyPr>
          <a:lstStyle/>
          <a:p>
            <a:r>
              <a:rPr lang="en-US" dirty="0" smtClean="0"/>
              <a:t>It is facultative anaerobic.</a:t>
            </a:r>
          </a:p>
          <a:p>
            <a:r>
              <a:rPr lang="en-US" dirty="0" smtClean="0"/>
              <a:t>rode shaped. </a:t>
            </a:r>
          </a:p>
          <a:p>
            <a:r>
              <a:rPr lang="en-US" dirty="0" smtClean="0"/>
              <a:t>non motile and small.</a:t>
            </a:r>
          </a:p>
          <a:p>
            <a:r>
              <a:rPr lang="en-US" dirty="0" smtClean="0"/>
              <a:t>true parasites of mammal and bird.</a:t>
            </a:r>
          </a:p>
          <a:p>
            <a:r>
              <a:rPr lang="en-US" dirty="0" smtClean="0"/>
              <a:t>Inhibit parasites e.g. ticks fleas etc.</a:t>
            </a:r>
          </a:p>
          <a:p>
            <a:r>
              <a:rPr lang="en-US" dirty="0" smtClean="0"/>
              <a:t>The flee bite an individual thus getting the disease.</a:t>
            </a:r>
          </a:p>
          <a:p>
            <a:r>
              <a:rPr lang="en-US" b="1" dirty="0" smtClean="0"/>
              <a:t>Pathogenic group-</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normAutofit/>
          </a:bodyPr>
          <a:lstStyle/>
          <a:p>
            <a:r>
              <a:rPr lang="en-US" dirty="0" smtClean="0"/>
              <a:t>CONT……………………</a:t>
            </a:r>
            <a:endParaRPr lang="en-US" dirty="0"/>
          </a:p>
        </p:txBody>
      </p:sp>
      <p:sp>
        <p:nvSpPr>
          <p:cNvPr id="3" name="Content Placeholder 2"/>
          <p:cNvSpPr>
            <a:spLocks noGrp="1"/>
          </p:cNvSpPr>
          <p:nvPr>
            <p:ph idx="1"/>
          </p:nvPr>
        </p:nvSpPr>
        <p:spPr>
          <a:xfrm>
            <a:off x="457200" y="1524000"/>
            <a:ext cx="8229600" cy="5334000"/>
          </a:xfrm>
        </p:spPr>
        <p:txBody>
          <a:bodyPr>
            <a:normAutofit fontScale="62500" lnSpcReduction="20000"/>
          </a:bodyPr>
          <a:lstStyle/>
          <a:p>
            <a:r>
              <a:rPr lang="en-US" sz="3800" dirty="0" smtClean="0"/>
              <a:t>Yersinia pestis</a:t>
            </a:r>
          </a:p>
          <a:p>
            <a:pPr lvl="1"/>
            <a:r>
              <a:rPr lang="en-US" sz="3800" dirty="0" smtClean="0"/>
              <a:t> Non motile</a:t>
            </a:r>
          </a:p>
          <a:p>
            <a:pPr lvl="1"/>
            <a:r>
              <a:rPr lang="en-US" sz="3800" dirty="0" smtClean="0"/>
              <a:t> Transmitted from one rodent to the other through bite by flees which have become infected by sucking blood of infected animals. </a:t>
            </a:r>
          </a:p>
          <a:p>
            <a:pPr lvl="1"/>
            <a:r>
              <a:rPr lang="en-US" sz="3800" dirty="0" smtClean="0"/>
              <a:t> Organism grow in the intestinal tract of the flee and block the lumen. </a:t>
            </a:r>
          </a:p>
          <a:p>
            <a:pPr lvl="1"/>
            <a:r>
              <a:rPr lang="en-US" sz="3800" dirty="0" smtClean="0"/>
              <a:t> It bites and regurgitate  plague bacillus in the bite wound thus plague is transmitted from rodent to rodent and occasionally from rodent to human.</a:t>
            </a:r>
          </a:p>
          <a:p>
            <a:pPr lvl="1"/>
            <a:r>
              <a:rPr lang="en-US" sz="3800" dirty="0" smtClean="0"/>
              <a:t> It is usually transmitted from human to human by flees.  </a:t>
            </a:r>
          </a:p>
          <a:p>
            <a:pPr lvl="1"/>
            <a:r>
              <a:rPr lang="en-US" sz="3800" dirty="0" smtClean="0"/>
              <a:t>When  individual is infected pneumonia develops, Droplets containing plague bacillus are coughed out which result in primary pneumonic plague which is fatal with out treatments which is then transmitted from person to person.</a:t>
            </a:r>
          </a:p>
          <a:p>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Bubonic plague.</a:t>
            </a:r>
          </a:p>
          <a:p>
            <a:pPr lvl="1"/>
            <a:r>
              <a:rPr lang="en-US" dirty="0" smtClean="0"/>
              <a:t>when plague bacillus enter the host through the mucus membrane or though the bite of a flee .</a:t>
            </a:r>
          </a:p>
          <a:p>
            <a:pPr lvl="1"/>
            <a:r>
              <a:rPr lang="en-US" dirty="0" smtClean="0"/>
              <a:t>they travel through the lymphatic system and to the regional lymph nodes. This causes hemorrhagic inflammation and the nodes enlarge forming  a bubol. later this bubols spread to axilla, groins ,spleen , liver lungs and CNS causing necrosis,</a:t>
            </a:r>
          </a:p>
          <a:p>
            <a:r>
              <a:rPr lang="en-US" dirty="0" smtClean="0"/>
              <a:t>Yersinia enterocolitica- </a:t>
            </a:r>
          </a:p>
          <a:p>
            <a:pPr lvl="1"/>
            <a:r>
              <a:rPr lang="en-US" dirty="0" smtClean="0"/>
              <a:t> causes enteric disease and bacteremia.</a:t>
            </a:r>
          </a:p>
          <a:p>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ENTEROBACTERIA( COULIFORM BACILLI)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Individual group includes</a:t>
            </a:r>
          </a:p>
          <a:p>
            <a:pPr lvl="1"/>
            <a:r>
              <a:rPr lang="en-US" dirty="0" smtClean="0"/>
              <a:t> klebsiella, </a:t>
            </a:r>
          </a:p>
          <a:p>
            <a:pPr lvl="1"/>
            <a:r>
              <a:rPr lang="en-US" dirty="0" smtClean="0"/>
              <a:t>Escherichia colli, </a:t>
            </a:r>
          </a:p>
          <a:p>
            <a:pPr lvl="1"/>
            <a:r>
              <a:rPr lang="en-US" dirty="0" smtClean="0"/>
              <a:t>shigella,</a:t>
            </a:r>
          </a:p>
          <a:p>
            <a:pPr lvl="1"/>
            <a:r>
              <a:rPr lang="en-US" dirty="0" smtClean="0"/>
              <a:t> vibrio, </a:t>
            </a:r>
          </a:p>
          <a:p>
            <a:pPr lvl="1"/>
            <a:r>
              <a:rPr lang="en-US" dirty="0" smtClean="0"/>
              <a:t>Anterobactor</a:t>
            </a:r>
          </a:p>
          <a:p>
            <a:pPr lvl="1"/>
            <a:r>
              <a:rPr lang="en-US" dirty="0" smtClean="0"/>
              <a:t> Enterobactor.</a:t>
            </a:r>
          </a:p>
          <a:p>
            <a:r>
              <a:rPr lang="en-US" dirty="0" smtClean="0"/>
              <a:t>Klebsiella</a:t>
            </a:r>
          </a:p>
          <a:p>
            <a:pPr lvl="1"/>
            <a:r>
              <a:rPr lang="en-US" dirty="0" smtClean="0"/>
              <a:t> is facultative anaerobe,</a:t>
            </a:r>
          </a:p>
          <a:p>
            <a:pPr lvl="1"/>
            <a:r>
              <a:rPr lang="en-US" dirty="0" smtClean="0"/>
              <a:t> has capsules, </a:t>
            </a:r>
          </a:p>
          <a:p>
            <a:pPr lvl="1"/>
            <a:r>
              <a:rPr lang="en-US" dirty="0" smtClean="0"/>
              <a:t>no motile, </a:t>
            </a:r>
          </a:p>
          <a:p>
            <a:pPr lvl="1"/>
            <a:r>
              <a:rPr lang="en-US" dirty="0" smtClean="0"/>
              <a:t>difficult to isolate.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Pathogenic group</a:t>
            </a:r>
          </a:p>
          <a:p>
            <a:r>
              <a:rPr lang="en-US" dirty="0" smtClean="0"/>
              <a:t>Klepsiella pneumoniae</a:t>
            </a:r>
          </a:p>
          <a:p>
            <a:pPr lvl="1"/>
            <a:r>
              <a:rPr lang="en-US" dirty="0" smtClean="0"/>
              <a:t>Causes pnemonia, sinusitis, otitis media , urinary track infection.</a:t>
            </a:r>
          </a:p>
          <a:p>
            <a:r>
              <a:rPr lang="en-US" dirty="0" smtClean="0"/>
              <a:t>Escherichia coli.</a:t>
            </a:r>
          </a:p>
          <a:p>
            <a:pPr lvl="1"/>
            <a:r>
              <a:rPr lang="en-US" dirty="0" smtClean="0"/>
              <a:t> Obtains nutrition from food ingested by the host. </a:t>
            </a:r>
          </a:p>
          <a:p>
            <a:pPr lvl="1"/>
            <a:r>
              <a:rPr lang="en-US" dirty="0" smtClean="0"/>
              <a:t>Produces vitamin K to be absorbed by the host.</a:t>
            </a:r>
          </a:p>
          <a:p>
            <a:pPr lvl="1"/>
            <a:r>
              <a:rPr lang="en-US" dirty="0" smtClean="0"/>
              <a:t> It used as indicator of human fecal contamination. </a:t>
            </a:r>
          </a:p>
          <a:p>
            <a:pPr lvl="1"/>
            <a:r>
              <a:rPr lang="en-US" dirty="0" smtClean="0"/>
              <a:t>Disease caused are urinary track infection in women, travelers diarrhea and infantile diarrhea.</a:t>
            </a:r>
          </a:p>
          <a:p>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4400" b="1" dirty="0" smtClean="0"/>
              <a:t>SALMONELLA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Not motile.</a:t>
            </a:r>
          </a:p>
          <a:p>
            <a:r>
              <a:rPr lang="en-US" dirty="0" smtClean="0"/>
              <a:t>Intestinal pathogen.</a:t>
            </a:r>
          </a:p>
          <a:p>
            <a:r>
              <a:rPr lang="en-US" dirty="0" smtClean="0"/>
              <a:t>Produce endotoxin.</a:t>
            </a:r>
          </a:p>
          <a:p>
            <a:r>
              <a:rPr lang="en-US" dirty="0" smtClean="0"/>
              <a:t>They are responsible for enteric fever and gastro entretratitis.</a:t>
            </a:r>
          </a:p>
          <a:p>
            <a:r>
              <a:rPr lang="en-US" dirty="0" smtClean="0"/>
              <a:t> Transmitted through oral fecal root( 4 Fs)</a:t>
            </a:r>
          </a:p>
          <a:p>
            <a:r>
              <a:rPr lang="en-US" b="1" dirty="0" smtClean="0"/>
              <a:t>Pathogenic group-</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normAutofit/>
          </a:bodyPr>
          <a:lstStyle/>
          <a:p>
            <a:r>
              <a:rPr lang="en-US" dirty="0" smtClean="0"/>
              <a:t>CONT…………………….</a:t>
            </a:r>
            <a:endParaRPr lang="en-US" dirty="0"/>
          </a:p>
        </p:txBody>
      </p:sp>
      <p:sp>
        <p:nvSpPr>
          <p:cNvPr id="3" name="Content Placeholder 2"/>
          <p:cNvSpPr>
            <a:spLocks noGrp="1"/>
          </p:cNvSpPr>
          <p:nvPr>
            <p:ph idx="1"/>
          </p:nvPr>
        </p:nvSpPr>
        <p:spPr>
          <a:xfrm>
            <a:off x="457200" y="1524000"/>
            <a:ext cx="8229600" cy="4953000"/>
          </a:xfrm>
        </p:spPr>
        <p:txBody>
          <a:bodyPr>
            <a:normAutofit fontScale="70000" lnSpcReduction="20000"/>
          </a:bodyPr>
          <a:lstStyle/>
          <a:p>
            <a:r>
              <a:rPr lang="en-US" dirty="0" smtClean="0"/>
              <a:t>Salmonella typhi.</a:t>
            </a:r>
          </a:p>
          <a:p>
            <a:pPr lvl="1"/>
            <a:r>
              <a:rPr lang="en-US" dirty="0" smtClean="0"/>
              <a:t> Cause s typhoid fever,</a:t>
            </a:r>
          </a:p>
          <a:p>
            <a:pPr lvl="1"/>
            <a:r>
              <a:rPr lang="en-US" dirty="0" smtClean="0"/>
              <a:t> Found in human who are ill and in carries of the disease after recovering from typhoid fever.</a:t>
            </a:r>
          </a:p>
          <a:p>
            <a:pPr lvl="1"/>
            <a:r>
              <a:rPr lang="en-US" dirty="0" smtClean="0"/>
              <a:t> Produces toxins. </a:t>
            </a:r>
          </a:p>
          <a:p>
            <a:pPr lvl="1"/>
            <a:r>
              <a:rPr lang="en-US" dirty="0" smtClean="0"/>
              <a:t>Transmission  is through oral fecal root, contaminate food or fluids that goes through the intestine and eventually to the blood vessels and lymphatic systems.</a:t>
            </a:r>
          </a:p>
          <a:p>
            <a:pPr lvl="1"/>
            <a:r>
              <a:rPr lang="en-US" dirty="0" smtClean="0"/>
              <a:t> septicemia  result. </a:t>
            </a:r>
          </a:p>
          <a:p>
            <a:pPr lvl="1"/>
            <a:r>
              <a:rPr lang="en-US" dirty="0" smtClean="0"/>
              <a:t>Sign and symptoms of first week are fever, headache , constipation. </a:t>
            </a:r>
          </a:p>
          <a:p>
            <a:pPr lvl="1"/>
            <a:r>
              <a:rPr lang="en-US" dirty="0" smtClean="0"/>
              <a:t>Second week are rose skin sport eruption(skin rush), profuse diarrhea( pea sub diarrhea) that is greenish in colour.</a:t>
            </a:r>
          </a:p>
          <a:p>
            <a:r>
              <a:rPr lang="en-US" dirty="0" smtClean="0"/>
              <a:t>Salmonella Para typhii. </a:t>
            </a:r>
          </a:p>
          <a:p>
            <a:pPr lvl="1"/>
            <a:r>
              <a:rPr lang="en-US" dirty="0" smtClean="0"/>
              <a:t>Causes enteric fever which is milder than the one caused by salmonella typhii. </a:t>
            </a:r>
          </a:p>
          <a:p>
            <a:r>
              <a:rPr lang="en-US" dirty="0" smtClean="0"/>
              <a:t>Other salmonella. </a:t>
            </a:r>
          </a:p>
          <a:p>
            <a:pPr lvl="1"/>
            <a:r>
              <a:rPr lang="en-US" dirty="0" smtClean="0"/>
              <a:t>Are primarily animal pathogen which occasionally attack man and cause food poisoning e.g. salmonella typhinunium and salmonella enteridis.</a:t>
            </a:r>
          </a:p>
          <a:p>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CHIGERA</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Are non motile rode shaped aerobic bacilli.</a:t>
            </a:r>
          </a:p>
          <a:p>
            <a:r>
              <a:rPr lang="en-US" dirty="0" smtClean="0"/>
              <a:t> Are obligate parasite and dysentery bacillus.</a:t>
            </a:r>
          </a:p>
          <a:p>
            <a:r>
              <a:rPr lang="en-US" dirty="0" smtClean="0"/>
              <a:t> Species are four- chigera shiga, frexineri, sonnie and boydii.</a:t>
            </a:r>
          </a:p>
          <a:p>
            <a:r>
              <a:rPr lang="en-US" dirty="0" smtClean="0"/>
              <a:t> They can pass through the toilet paper and can survive on fingers for several hour. </a:t>
            </a:r>
          </a:p>
          <a:p>
            <a:r>
              <a:rPr lang="en-US" dirty="0" smtClean="0"/>
              <a:t>The disease caused by four above species is called bacillary dysentery. </a:t>
            </a:r>
          </a:p>
          <a:p>
            <a:r>
              <a:rPr lang="en-US" dirty="0" smtClean="0"/>
              <a:t>There is infection  of small and large intestine and this cause abscess. </a:t>
            </a:r>
          </a:p>
          <a:p>
            <a:r>
              <a:rPr lang="en-US" dirty="0" smtClean="0"/>
              <a:t>The disease is characterized by blood, mucus and pus, nausea , vomiting, elevated temperature, convulsions and abdominal pain. </a:t>
            </a:r>
          </a:p>
          <a:p>
            <a:r>
              <a:rPr lang="en-US" dirty="0" smtClean="0"/>
              <a:t>The disease is referred to as chigerosis, is self limiting , of short duration and transmitted through oral fecal root.</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OPPORTUNISTIC PATHOGENS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Are inhabitants of human faces, animal intestines, soil and water.</a:t>
            </a:r>
          </a:p>
          <a:p>
            <a:r>
              <a:rPr lang="en-US" dirty="0" smtClean="0"/>
              <a:t> They cause infection in human when immunity is low.</a:t>
            </a:r>
          </a:p>
          <a:p>
            <a:r>
              <a:rPr lang="en-US" dirty="0" smtClean="0"/>
              <a:t> Examples are </a:t>
            </a:r>
          </a:p>
          <a:p>
            <a:pPr lvl="1"/>
            <a:r>
              <a:rPr lang="en-US" dirty="0" smtClean="0"/>
              <a:t>proteuse which causes urinary tract infection, </a:t>
            </a:r>
          </a:p>
          <a:p>
            <a:pPr lvl="1"/>
            <a:r>
              <a:rPr lang="en-US" dirty="0" smtClean="0"/>
              <a:t>vibrio  which are  coma shaped, bacillus, motile, flagellated. Transmission is through oral fecal root and live in aquatic environment.</a:t>
            </a:r>
          </a:p>
          <a:p>
            <a:r>
              <a:rPr lang="en-US" b="1" dirty="0" smtClean="0"/>
              <a:t>Pathogenic types</a:t>
            </a:r>
            <a:r>
              <a:rPr lang="en-US" dirty="0" smtClean="0"/>
              <a:t>.</a:t>
            </a:r>
          </a:p>
          <a:p>
            <a:r>
              <a:rPr lang="en-US" dirty="0" smtClean="0"/>
              <a:t>Vibrio cholerae- </a:t>
            </a:r>
          </a:p>
          <a:p>
            <a:r>
              <a:rPr lang="en-US" dirty="0" smtClean="0"/>
              <a:t>multiply in human intestine.</a:t>
            </a:r>
          </a:p>
          <a:p>
            <a:r>
              <a:rPr lang="en-US" dirty="0" smtClean="0"/>
              <a:t>produce an enterotoxin which act on the epithelium and provoke un sustained out poring watery diarrhea called rice water diarrhea .</a:t>
            </a:r>
          </a:p>
          <a:p>
            <a:r>
              <a:rPr lang="en-US" dirty="0" smtClean="0"/>
              <a:t>Causes cholera and common in Kenya.</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b="1" dirty="0" smtClean="0">
                <a:ln>
                  <a:solidFill>
                    <a:sysClr val="windowText" lastClr="000000"/>
                  </a:solidFill>
                </a:ln>
              </a:rPr>
              <a:t>CONT…………..</a:t>
            </a:r>
            <a:endParaRPr lang="en-US" b="1" dirty="0">
              <a:ln>
                <a:solidFill>
                  <a:sysClr val="windowText" lastClr="000000"/>
                </a:solidFill>
              </a:ln>
            </a:endParaRPr>
          </a:p>
        </p:txBody>
      </p:sp>
      <p:sp>
        <p:nvSpPr>
          <p:cNvPr id="3" name="Content Placeholder 2"/>
          <p:cNvSpPr>
            <a:spLocks noGrp="1"/>
          </p:cNvSpPr>
          <p:nvPr>
            <p:ph idx="1"/>
          </p:nvPr>
        </p:nvSpPr>
        <p:spPr/>
        <p:txBody>
          <a:bodyPr>
            <a:normAutofit lnSpcReduction="10000"/>
          </a:bodyPr>
          <a:lstStyle/>
          <a:p>
            <a:r>
              <a:rPr lang="en-US" sz="2400" dirty="0" smtClean="0"/>
              <a:t>He wrote letters to the society of Lagga which convinced scientist of the 18</a:t>
            </a:r>
            <a:r>
              <a:rPr lang="en-US" sz="2400" baseline="30000" dirty="0" smtClean="0"/>
              <a:t>th</a:t>
            </a:r>
            <a:r>
              <a:rPr lang="en-US" sz="2400" dirty="0" smtClean="0"/>
              <a:t> century about the existence of microorganism. </a:t>
            </a:r>
          </a:p>
          <a:p>
            <a:r>
              <a:rPr lang="en-US" sz="2400" dirty="0" smtClean="0"/>
              <a:t>Described small animals as animalcules. He did not speculate or associate there origin as </a:t>
            </a:r>
            <a:r>
              <a:rPr lang="en-US" sz="2400" dirty="0" smtClean="0">
                <a:latin typeface="Arial Narrow" pitchFamily="34" charset="0"/>
              </a:rPr>
              <a:t>causing </a:t>
            </a:r>
            <a:r>
              <a:rPr lang="en-US" sz="2400" dirty="0" smtClean="0">
                <a:latin typeface="+mj-lt"/>
              </a:rPr>
              <a:t>disease</a:t>
            </a:r>
            <a:r>
              <a:rPr lang="en-US" sz="2400" dirty="0" smtClean="0">
                <a:latin typeface="Arial Narrow" pitchFamily="34" charset="0"/>
              </a:rPr>
              <a:t>.</a:t>
            </a:r>
          </a:p>
          <a:p>
            <a:r>
              <a:rPr lang="en-US" sz="2400" dirty="0" smtClean="0">
                <a:latin typeface="Arial Narrow" pitchFamily="34" charset="0"/>
              </a:rPr>
              <a:t>The causes of disease in relation with animalcules was started in the 19</a:t>
            </a:r>
            <a:r>
              <a:rPr lang="en-US" sz="2400" baseline="30000" dirty="0" smtClean="0">
                <a:latin typeface="Arial Narrow" pitchFamily="34" charset="0"/>
              </a:rPr>
              <a:t>th</a:t>
            </a:r>
            <a:r>
              <a:rPr lang="en-US" sz="2400" dirty="0" smtClean="0">
                <a:latin typeface="Arial Narrow" pitchFamily="34" charset="0"/>
              </a:rPr>
              <a:t> century.</a:t>
            </a:r>
          </a:p>
          <a:p>
            <a:r>
              <a:rPr lang="en-US" sz="2000" dirty="0" smtClean="0"/>
              <a:t>He was  the first person to describe three shapes of bacteria:</a:t>
            </a:r>
          </a:p>
          <a:p>
            <a:pPr lvl="1"/>
            <a:r>
              <a:rPr lang="en-US" sz="2000" dirty="0" smtClean="0"/>
              <a:t> rod shapes- bacilli </a:t>
            </a:r>
          </a:p>
          <a:p>
            <a:pPr lvl="1"/>
            <a:r>
              <a:rPr lang="en-US" sz="2000" dirty="0" smtClean="0"/>
              <a:t>Spherical shaped- cocci</a:t>
            </a:r>
          </a:p>
          <a:p>
            <a:pPr lvl="1"/>
            <a:r>
              <a:rPr lang="en-US" sz="2000" dirty="0" smtClean="0"/>
              <a:t>Spiral shaped- cock screw.</a:t>
            </a:r>
          </a:p>
          <a:p>
            <a:pPr marL="274320" lvl="1" indent="-274320">
              <a:buClr>
                <a:schemeClr val="accent3"/>
              </a:buClr>
              <a:buSzPct val="95000"/>
            </a:pPr>
            <a:r>
              <a:rPr lang="en-US" sz="2200" dirty="0" smtClean="0"/>
              <a:t>He also discovered </a:t>
            </a:r>
            <a:r>
              <a:rPr lang="en-US" sz="2000" dirty="0" smtClean="0"/>
              <a:t>Protozoa, sperms, blood and blood cells.</a:t>
            </a:r>
          </a:p>
          <a:p>
            <a:endParaRPr lang="en-US" sz="2200" dirty="0" smtClean="0"/>
          </a:p>
          <a:p>
            <a:endParaRPr lang="en-US" sz="2400" dirty="0">
              <a:latin typeface="Arial Narrow" pitchFamily="34"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CHOLERA</a:t>
            </a:r>
            <a:endParaRPr lang="en-US" b="1" dirty="0"/>
          </a:p>
        </p:txBody>
      </p:sp>
      <p:sp>
        <p:nvSpPr>
          <p:cNvPr id="3" name="Content Placeholder 2"/>
          <p:cNvSpPr>
            <a:spLocks noGrp="1"/>
          </p:cNvSpPr>
          <p:nvPr>
            <p:ph idx="1"/>
          </p:nvPr>
        </p:nvSpPr>
        <p:spPr/>
        <p:txBody>
          <a:bodyPr>
            <a:normAutofit/>
          </a:bodyPr>
          <a:lstStyle/>
          <a:p>
            <a:r>
              <a:rPr lang="en-US" dirty="0" smtClean="0"/>
              <a:t>Eltor cholera common in Kenya.</a:t>
            </a:r>
          </a:p>
          <a:p>
            <a:r>
              <a:rPr lang="en-US" dirty="0" smtClean="0"/>
              <a:t>Inaba cholera.</a:t>
            </a:r>
          </a:p>
          <a:p>
            <a:r>
              <a:rPr lang="en-US" dirty="0" smtClean="0"/>
              <a:t>Ogawa cholera. </a:t>
            </a:r>
          </a:p>
          <a:p>
            <a:pPr algn="ctr">
              <a:buNone/>
            </a:pPr>
            <a:r>
              <a:rPr lang="en-US" b="1" dirty="0" smtClean="0"/>
              <a:t>COMPYLOBACTOR</a:t>
            </a:r>
          </a:p>
          <a:p>
            <a:r>
              <a:rPr lang="en-US" dirty="0" smtClean="0"/>
              <a:t>Found in intestines.</a:t>
            </a:r>
          </a:p>
          <a:p>
            <a:r>
              <a:rPr lang="en-US" dirty="0" smtClean="0"/>
              <a:t>Found in uncooked food,  portly and infected water.</a:t>
            </a:r>
          </a:p>
          <a:p>
            <a:r>
              <a:rPr lang="en-US" dirty="0" smtClean="0"/>
              <a:t>Diseases caused is gastroenteritis.</a:t>
            </a:r>
          </a:p>
          <a:p>
            <a:r>
              <a:rPr lang="en-US" dirty="0" smtClean="0"/>
              <a:t>Patient present with diarrhea and colic pain.</a:t>
            </a:r>
          </a:p>
          <a:p>
            <a:endParaRPr lang="en-US" dirty="0" smtClean="0"/>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NORMAL FLORA ( COMMENSALS </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Normal flora of person include all microbes that normally are found on or within the human body. </a:t>
            </a:r>
          </a:p>
          <a:p>
            <a:r>
              <a:rPr lang="en-US" dirty="0" smtClean="0"/>
              <a:t>This microbes are provided with nutrient and shelter with no effect on the welfare of the host e.g.</a:t>
            </a:r>
          </a:p>
          <a:p>
            <a:pPr lvl="1"/>
            <a:r>
              <a:rPr lang="en-US" dirty="0" smtClean="0"/>
              <a:t> in mouth there is cocci, bacilli protozoa and lacto bacilar. </a:t>
            </a:r>
          </a:p>
          <a:p>
            <a:pPr lvl="1"/>
            <a:r>
              <a:rPr lang="en-US" dirty="0" smtClean="0"/>
              <a:t>In respiratory tract there s staphylococci, neisseria and coliny acteria.</a:t>
            </a:r>
          </a:p>
          <a:p>
            <a:pPr lvl="1"/>
            <a:r>
              <a:rPr lang="en-US" dirty="0" smtClean="0"/>
              <a:t>In nose there is bacteriods.</a:t>
            </a:r>
          </a:p>
          <a:p>
            <a:pPr lvl="1"/>
            <a:r>
              <a:rPr lang="en-US" dirty="0" smtClean="0"/>
              <a:t>On skin there is staphylococcus auries, staphylococci, E.colie, cadida albicans.</a:t>
            </a:r>
          </a:p>
          <a:p>
            <a:pPr lvl="1"/>
            <a:r>
              <a:rPr lang="en-US" dirty="0" smtClean="0"/>
              <a:t>In ear and eyes there is streptococcus, staphylococcus , neisseria and colina bacteria.</a:t>
            </a:r>
          </a:p>
          <a:p>
            <a:pPr lvl="1"/>
            <a:r>
              <a:rPr lang="en-US" dirty="0" smtClean="0"/>
              <a:t>In urinary genital area there streptococcus , virus yeast,diptheloids.</a:t>
            </a:r>
          </a:p>
          <a:p>
            <a:pPr lvl="1"/>
            <a:r>
              <a:rPr lang="en-US" dirty="0" smtClean="0"/>
              <a:t>In vagina there is lacto bacillus, yeast, streptococcus, staphylococcus</a:t>
            </a:r>
          </a:p>
          <a:p>
            <a:pPr lvl="1"/>
            <a:r>
              <a:rPr lang="en-US" dirty="0" smtClean="0"/>
              <a:t>In GIT-many normal flora are found in lower intestine.</a:t>
            </a:r>
          </a:p>
          <a:p>
            <a:pPr lvl="1"/>
            <a:r>
              <a:rPr lang="en-US" dirty="0" smtClean="0"/>
              <a:t>In large intestine there is fungi, protozoa, clostridium.</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BENEFICIAL ROLE OF NORMAL FLORA IN THE BODY</a:t>
            </a:r>
            <a:endParaRPr lang="en-US" b="1" dirty="0"/>
          </a:p>
        </p:txBody>
      </p:sp>
      <p:sp>
        <p:nvSpPr>
          <p:cNvPr id="3" name="Content Placeholder 2"/>
          <p:cNvSpPr>
            <a:spLocks noGrp="1"/>
          </p:cNvSpPr>
          <p:nvPr>
            <p:ph idx="1"/>
          </p:nvPr>
        </p:nvSpPr>
        <p:spPr/>
        <p:txBody>
          <a:bodyPr>
            <a:normAutofit lnSpcReduction="10000"/>
          </a:bodyPr>
          <a:lstStyle/>
          <a:p>
            <a:r>
              <a:rPr lang="en-US" sz="3600" dirty="0" smtClean="0"/>
              <a:t>couliform bacteria synthesizes vitamin k and also vitamin b12, peridoxin and dioxin. </a:t>
            </a:r>
          </a:p>
          <a:p>
            <a:r>
              <a:rPr lang="en-US" sz="3600" dirty="0" smtClean="0"/>
              <a:t>They prevent other microorganism that may be pathogenic  from establishing a site of infection. </a:t>
            </a:r>
          </a:p>
          <a:p>
            <a:r>
              <a:rPr lang="en-US" sz="3600" dirty="0" smtClean="0"/>
              <a:t>N/B:Treatment of bacteria are by use of antibiotic</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FUNGI</a:t>
            </a:r>
            <a:endParaRPr lang="en-US" b="1" dirty="0"/>
          </a:p>
        </p:txBody>
      </p:sp>
      <p:sp>
        <p:nvSpPr>
          <p:cNvPr id="3" name="Content Placeholder 2"/>
          <p:cNvSpPr>
            <a:spLocks noGrp="1"/>
          </p:cNvSpPr>
          <p:nvPr>
            <p:ph idx="1"/>
          </p:nvPr>
        </p:nvSpPr>
        <p:spPr/>
        <p:txBody>
          <a:bodyPr>
            <a:normAutofit fontScale="92500"/>
          </a:bodyPr>
          <a:lstStyle/>
          <a:p>
            <a:r>
              <a:rPr lang="en-US" dirty="0" smtClean="0"/>
              <a:t>The sturdy of fungi is </a:t>
            </a:r>
            <a:r>
              <a:rPr lang="en-US" b="1" dirty="0" smtClean="0"/>
              <a:t>mycology.</a:t>
            </a:r>
          </a:p>
          <a:p>
            <a:r>
              <a:rPr lang="en-US" dirty="0" smtClean="0"/>
              <a:t>The diseases caused by fungi is called </a:t>
            </a:r>
            <a:r>
              <a:rPr lang="en-US" b="1" dirty="0" smtClean="0"/>
              <a:t>mycosis</a:t>
            </a:r>
            <a:r>
              <a:rPr lang="en-US" dirty="0" smtClean="0"/>
              <a:t>.</a:t>
            </a:r>
          </a:p>
          <a:p>
            <a:r>
              <a:rPr lang="en-US" dirty="0" smtClean="0"/>
              <a:t>Fungi are microorganism that are incapable of producing their own food and live on decay organic material.</a:t>
            </a:r>
          </a:p>
          <a:p>
            <a:r>
              <a:rPr lang="en-US" dirty="0" smtClean="0"/>
              <a:t>Structure-Fungi have along branching fill lament( hyphae ) that branch and form a network which called mycelium</a:t>
            </a:r>
          </a:p>
          <a:p>
            <a:r>
              <a:rPr lang="en-US" dirty="0" smtClean="0"/>
              <a:t>Reproduction- produce sexually by spores where  there is fusion.</a:t>
            </a:r>
          </a:p>
          <a:p>
            <a:r>
              <a:rPr lang="en-US" dirty="0" smtClean="0"/>
              <a:t>Also reproduce a sexually by nuclei where there is no fusion.</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b="1" dirty="0" smtClean="0"/>
              <a:t>PATHOGENISIS GROUP.</a:t>
            </a:r>
          </a:p>
          <a:p>
            <a:r>
              <a:rPr lang="en-US" dirty="0" smtClean="0"/>
              <a:t>Mycotic diseases/ fungal diseases-</a:t>
            </a:r>
          </a:p>
          <a:p>
            <a:pPr lvl="1"/>
            <a:r>
              <a:rPr lang="en-US" dirty="0" smtClean="0"/>
              <a:t> Are  caused by yeast and moulds.</a:t>
            </a:r>
          </a:p>
          <a:p>
            <a:pPr lvl="1"/>
            <a:r>
              <a:rPr lang="en-US" dirty="0" smtClean="0"/>
              <a:t> Produce agglutination reaction in the host resulting in tissue granules.</a:t>
            </a:r>
          </a:p>
          <a:p>
            <a:pPr lvl="1"/>
            <a:r>
              <a:rPr lang="en-US" dirty="0" smtClean="0"/>
              <a:t>Fungi generally don't produce toxin like bacteria.</a:t>
            </a:r>
          </a:p>
          <a:p>
            <a:r>
              <a:rPr lang="en-US" dirty="0" smtClean="0"/>
              <a:t>Groups of fungi- are four groups:</a:t>
            </a:r>
          </a:p>
          <a:p>
            <a:r>
              <a:rPr lang="en-US" dirty="0" smtClean="0"/>
              <a:t>Fillamental fungi moles</a:t>
            </a:r>
          </a:p>
          <a:p>
            <a:pPr lvl="1"/>
            <a:r>
              <a:rPr lang="en-US" dirty="0" smtClean="0"/>
              <a:t>-Form  branching tubular filament which are interwoven in to a myserium. </a:t>
            </a:r>
          </a:p>
          <a:p>
            <a:pPr lvl="1"/>
            <a:r>
              <a:rPr lang="en-US" dirty="0" smtClean="0"/>
              <a:t>They produce asexual spore of many kinds.</a:t>
            </a:r>
          </a:p>
          <a:p>
            <a:pPr lvl="1"/>
            <a:r>
              <a:rPr lang="en-US" dirty="0" smtClean="0"/>
              <a:t>Moulds are the main source of antibiotic.</a:t>
            </a:r>
          </a:p>
          <a:p>
            <a:pPr>
              <a:buNone/>
            </a:pP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Yeast-  </a:t>
            </a:r>
          </a:p>
          <a:p>
            <a:pPr lvl="1"/>
            <a:r>
              <a:rPr lang="en-US" dirty="0" smtClean="0"/>
              <a:t>are single round or oval cells.</a:t>
            </a:r>
          </a:p>
          <a:p>
            <a:pPr lvl="1"/>
            <a:r>
              <a:rPr lang="en-US" dirty="0" smtClean="0"/>
              <a:t> Response produce by forming small lateral buds that enlarge and develop in to new cells.</a:t>
            </a:r>
          </a:p>
          <a:p>
            <a:r>
              <a:rPr lang="en-US" dirty="0" smtClean="0"/>
              <a:t>Yeast like fungi-</a:t>
            </a:r>
          </a:p>
          <a:p>
            <a:pPr lvl="1"/>
            <a:r>
              <a:rPr lang="en-US" dirty="0" smtClean="0"/>
              <a:t>medically important is called Candida which can reproduce by budding , the buds tend to elongate in to filaments which remain linked together in chain that have some resemblance to mould myserium. </a:t>
            </a:r>
          </a:p>
          <a:p>
            <a:pPr lvl="1"/>
            <a:r>
              <a:rPr lang="en-US" dirty="0" smtClean="0"/>
              <a:t>Common yeast ferment sugar to alcohol and rise bled during backing</a:t>
            </a:r>
          </a:p>
          <a:p>
            <a:r>
              <a:rPr lang="en-US" dirty="0" smtClean="0"/>
              <a:t>Dimorphic fungi-</a:t>
            </a:r>
          </a:p>
          <a:p>
            <a:r>
              <a:rPr lang="en-US" dirty="0" smtClean="0"/>
              <a:t> it has a yeast morphology in tissue of when growing cultures at 37degress.</a:t>
            </a:r>
          </a:p>
          <a:p>
            <a:r>
              <a:rPr lang="en-US" dirty="0" smtClean="0"/>
              <a:t>Usually pathogenic e.g. Candida albican.  </a:t>
            </a:r>
          </a:p>
          <a:p>
            <a:r>
              <a:rPr lang="en-US" dirty="0" smtClean="0"/>
              <a:t>Beneficial fungi importance-</a:t>
            </a:r>
          </a:p>
          <a:p>
            <a:r>
              <a:rPr lang="en-US" dirty="0" smtClean="0"/>
              <a:t>Used in the production of yoghurt, cheese, beer and wine and drugs</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 OF MYCOSIS</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Dermatomycosis( superficial)/ringworm.</a:t>
            </a:r>
          </a:p>
          <a:p>
            <a:r>
              <a:rPr lang="en-US" dirty="0" smtClean="0"/>
              <a:t>Subcutaneous mycosis.</a:t>
            </a:r>
          </a:p>
          <a:p>
            <a:r>
              <a:rPr lang="en-US" dirty="0" smtClean="0"/>
              <a:t>Demaycosis /systemic mycosis.</a:t>
            </a:r>
          </a:p>
          <a:p>
            <a:pPr algn="ctr">
              <a:buNone/>
            </a:pPr>
            <a:r>
              <a:rPr lang="en-US" b="1" dirty="0" smtClean="0"/>
              <a:t>DERMATOMYCOSIS.</a:t>
            </a:r>
          </a:p>
          <a:p>
            <a:r>
              <a:rPr lang="en-US" dirty="0" smtClean="0"/>
              <a:t>Involves only the following part: epidermis, hair, nails, which have dead keratinized tissues and is in the superficial layer of epidermis.</a:t>
            </a:r>
          </a:p>
          <a:p>
            <a:r>
              <a:rPr lang="en-US" dirty="0" smtClean="0"/>
              <a:t> They may represent an allergic reaction to fungi.</a:t>
            </a:r>
          </a:p>
          <a:p>
            <a:r>
              <a:rPr lang="en-US" dirty="0" smtClean="0"/>
              <a:t>It includes three main families.</a:t>
            </a:r>
          </a:p>
          <a:p>
            <a:r>
              <a:rPr lang="en-US" dirty="0" smtClean="0"/>
              <a:t>Tricophyton which does not attack the hair and attacks epidermis and nails.</a:t>
            </a:r>
          </a:p>
          <a:p>
            <a:r>
              <a:rPr lang="en-US" dirty="0" smtClean="0"/>
              <a:t>Epidermopyton does not attack nails and attacks epidermis and hair. </a:t>
            </a:r>
          </a:p>
          <a:p>
            <a:r>
              <a:rPr lang="en-US" dirty="0" smtClean="0"/>
              <a:t>Microsporum.</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This three fungi are fillamental and digest keratin by enzymes e.g.</a:t>
            </a:r>
          </a:p>
          <a:p>
            <a:r>
              <a:rPr lang="en-US" dirty="0" smtClean="0"/>
              <a:t> taenial-pedis( athlete- foot)</a:t>
            </a:r>
          </a:p>
          <a:p>
            <a:r>
              <a:rPr lang="en-US" dirty="0" smtClean="0"/>
              <a:t> taenia capitis( skull ringworm),</a:t>
            </a:r>
          </a:p>
          <a:p>
            <a:r>
              <a:rPr lang="en-US" dirty="0" smtClean="0"/>
              <a:t> taenia corporis,</a:t>
            </a:r>
          </a:p>
          <a:p>
            <a:r>
              <a:rPr lang="en-US" dirty="0" smtClean="0"/>
              <a:t> taenia cruris(groin).</a:t>
            </a:r>
          </a:p>
          <a:p>
            <a:r>
              <a:rPr lang="en-US" dirty="0" smtClean="0"/>
              <a:t>taenia manuum(palm and side of sole of the foot),</a:t>
            </a:r>
          </a:p>
          <a:p>
            <a:r>
              <a:rPr lang="en-US" dirty="0" smtClean="0"/>
              <a:t> taenia ungium( toe and finger nails).</a:t>
            </a:r>
          </a:p>
          <a:p>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Taenia pedis</a:t>
            </a:r>
          </a:p>
          <a:p>
            <a:pPr lvl="1"/>
            <a:r>
              <a:rPr lang="en-US" dirty="0" smtClean="0"/>
              <a:t> Is common with peoples who wear closed shoe and grows in 4</a:t>
            </a:r>
            <a:r>
              <a:rPr lang="en-US" baseline="30000" dirty="0" smtClean="0"/>
              <a:t>th</a:t>
            </a:r>
            <a:r>
              <a:rPr lang="en-US" dirty="0" smtClean="0"/>
              <a:t> and 5</a:t>
            </a:r>
            <a:r>
              <a:rPr lang="en-US" baseline="30000" dirty="0" smtClean="0"/>
              <a:t>th</a:t>
            </a:r>
            <a:r>
              <a:rPr lang="en-US" dirty="0" smtClean="0"/>
              <a:t> toe and rise to inflammation and breaking o the skin.</a:t>
            </a:r>
          </a:p>
          <a:p>
            <a:pPr lvl="1"/>
            <a:r>
              <a:rPr lang="en-US" dirty="0" smtClean="0"/>
              <a:t> Treatment you give topical and antifungal ointment and transmitted by shared showered services.</a:t>
            </a:r>
          </a:p>
          <a:p>
            <a:r>
              <a:rPr lang="en-US" dirty="0" smtClean="0"/>
              <a:t>Taenia capitis</a:t>
            </a:r>
          </a:p>
          <a:p>
            <a:pPr lvl="1"/>
            <a:r>
              <a:rPr lang="en-US" dirty="0" smtClean="0"/>
              <a:t> Is the infection of the skin of the skull. Positive organism is microsporum and tricophytol.</a:t>
            </a:r>
          </a:p>
          <a:p>
            <a:r>
              <a:rPr lang="en-US" dirty="0" smtClean="0"/>
              <a:t>Taenia manuum and ujium</a:t>
            </a:r>
          </a:p>
          <a:p>
            <a:pPr lvl="1"/>
            <a:r>
              <a:rPr lang="en-US" dirty="0" smtClean="0"/>
              <a:t> is common in dish washers and laundry workers.</a:t>
            </a:r>
          </a:p>
          <a:p>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CANDIDA ALBICAN</a:t>
            </a:r>
            <a:endParaRPr lang="en-US" dirty="0"/>
          </a:p>
        </p:txBody>
      </p:sp>
      <p:sp>
        <p:nvSpPr>
          <p:cNvPr id="3" name="Content Placeholder 2"/>
          <p:cNvSpPr>
            <a:spLocks noGrp="1"/>
          </p:cNvSpPr>
          <p:nvPr>
            <p:ph idx="1"/>
          </p:nvPr>
        </p:nvSpPr>
        <p:spPr/>
        <p:txBody>
          <a:bodyPr>
            <a:normAutofit/>
          </a:bodyPr>
          <a:lstStyle/>
          <a:p>
            <a:r>
              <a:rPr lang="en-US" dirty="0" smtClean="0"/>
              <a:t>Is a yeast like fungus and is opportunistic that live harmlessly on the skin and mucus membrane of the mouth , intestine  and reproductive system.</a:t>
            </a:r>
          </a:p>
          <a:p>
            <a:r>
              <a:rPr lang="en-US" dirty="0" smtClean="0"/>
              <a:t> When the body has low immunity it trigger it to form oral thrash which affect the mucus membrane of the mouth or vagina candidacies.</a:t>
            </a:r>
          </a:p>
          <a:p>
            <a:r>
              <a:rPr lang="en-US" dirty="0" smtClean="0"/>
              <a:t> Also cause vulva vaginalis and common in adult female.</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LOUIS PASTEUR(1833-1895)</a:t>
            </a:r>
            <a:endParaRPr lang="en-US" b="1" dirty="0"/>
          </a:p>
        </p:txBody>
      </p:sp>
      <p:sp>
        <p:nvSpPr>
          <p:cNvPr id="3" name="Content Placeholder 2"/>
          <p:cNvSpPr>
            <a:spLocks noGrp="1"/>
          </p:cNvSpPr>
          <p:nvPr>
            <p:ph idx="1"/>
          </p:nvPr>
        </p:nvSpPr>
        <p:spPr>
          <a:xfrm>
            <a:off x="457200" y="1524000"/>
            <a:ext cx="8229600" cy="4525963"/>
          </a:xfrm>
        </p:spPr>
        <p:txBody>
          <a:bodyPr>
            <a:normAutofit/>
          </a:bodyPr>
          <a:lstStyle/>
          <a:p>
            <a:r>
              <a:rPr lang="en-US" sz="2400" dirty="0" smtClean="0"/>
              <a:t>He was educated in chemistry.</a:t>
            </a:r>
          </a:p>
          <a:p>
            <a:r>
              <a:rPr lang="en-US" sz="2400" dirty="0" smtClean="0"/>
              <a:t>In 19</a:t>
            </a:r>
            <a:r>
              <a:rPr lang="en-US" sz="2400" baseline="30000" dirty="0" smtClean="0"/>
              <a:t>th</a:t>
            </a:r>
            <a:r>
              <a:rPr lang="en-US" sz="2400" dirty="0" smtClean="0"/>
              <a:t> he studied microbiology in relation to animalcules .</a:t>
            </a:r>
          </a:p>
          <a:p>
            <a:r>
              <a:rPr lang="en-US" sz="2400" dirty="0" smtClean="0"/>
              <a:t>Many other sciencetist experimented about spontaneous creatures in infected wounds, fermenting grain, decaying meat they wondered how decaying occurred.</a:t>
            </a:r>
          </a:p>
          <a:p>
            <a:r>
              <a:rPr lang="en-US" sz="2400" dirty="0" smtClean="0"/>
              <a:t>They believed that life could develop spontaneously from decomposing organisms.</a:t>
            </a:r>
          </a:p>
          <a:p>
            <a:r>
              <a:rPr lang="en-US" sz="2400" dirty="0" smtClean="0"/>
              <a:t>This was the concept of abiogenesis or spontaneous generation. </a:t>
            </a:r>
            <a:endParaRPr lang="en-US" sz="2400"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SUBCUTANEOUS MYCOSIS</a:t>
            </a:r>
            <a:endParaRPr lang="en-US" dirty="0" smtClean="0"/>
          </a:p>
          <a:p>
            <a:r>
              <a:rPr lang="en-US" dirty="0" smtClean="0"/>
              <a:t>They infect skin subcutaneous tissue and cause a chronic infection in the subcutaneous layer of the foot( mycetoma ). It occur through the rakes of the skin by fungal spore from fungi in the soil or vegetation.</a:t>
            </a:r>
          </a:p>
          <a:p>
            <a:r>
              <a:rPr lang="en-US" b="1" dirty="0" smtClean="0"/>
              <a:t>SYSTEMIC MYCOSIS- </a:t>
            </a:r>
          </a:p>
          <a:p>
            <a:r>
              <a:rPr lang="en-US" dirty="0" smtClean="0"/>
              <a:t>Affect internal organs and major body systems and are caused by saprophytic fungi that grow in the soil and the spore are inhaled. </a:t>
            </a:r>
          </a:p>
          <a:p>
            <a:r>
              <a:rPr lang="en-US" dirty="0" smtClean="0"/>
              <a:t>Causative organism are histoplasma, Cryptococcus , blastomyces.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PROTOZOA</a:t>
            </a:r>
            <a:endParaRPr lang="en-US" b="1" dirty="0"/>
          </a:p>
        </p:txBody>
      </p:sp>
      <p:sp>
        <p:nvSpPr>
          <p:cNvPr id="3" name="Content Placeholder 2"/>
          <p:cNvSpPr>
            <a:spLocks noGrp="1"/>
          </p:cNvSpPr>
          <p:nvPr>
            <p:ph idx="1"/>
          </p:nvPr>
        </p:nvSpPr>
        <p:spPr/>
        <p:txBody>
          <a:bodyPr>
            <a:normAutofit fontScale="92500"/>
          </a:bodyPr>
          <a:lstStyle/>
          <a:p>
            <a:r>
              <a:rPr lang="en-US" dirty="0" smtClean="0"/>
              <a:t>Are single celled microorganism found in water and soil.</a:t>
            </a:r>
          </a:p>
          <a:p>
            <a:r>
              <a:rPr lang="en-US" dirty="0" smtClean="0"/>
              <a:t>Structure- </a:t>
            </a:r>
          </a:p>
          <a:p>
            <a:pPr lvl="1"/>
            <a:r>
              <a:rPr lang="en-US" dirty="0" smtClean="0"/>
              <a:t>are unicell.</a:t>
            </a:r>
          </a:p>
          <a:p>
            <a:pPr lvl="1"/>
            <a:r>
              <a:rPr lang="en-US" dirty="0" smtClean="0"/>
              <a:t>Complex.</a:t>
            </a:r>
          </a:p>
          <a:p>
            <a:pPr lvl="1"/>
            <a:r>
              <a:rPr lang="en-US" dirty="0" smtClean="0"/>
              <a:t> organism may be spherical, spiral, spidal or cup shaped</a:t>
            </a:r>
          </a:p>
          <a:p>
            <a:r>
              <a:rPr lang="en-US" dirty="0" smtClean="0"/>
              <a:t>Motility-</a:t>
            </a:r>
          </a:p>
          <a:p>
            <a:pPr lvl="1"/>
            <a:r>
              <a:rPr lang="en-US" dirty="0" smtClean="0"/>
              <a:t>They use pseudo pods which is a projection that move the organism forward.</a:t>
            </a:r>
          </a:p>
          <a:p>
            <a:pPr lvl="1"/>
            <a:r>
              <a:rPr lang="en-US" dirty="0" smtClean="0"/>
              <a:t> The pseudo pod can either be flagella which are whip like projection or cilia which are short delicate projection in the outer surface of the organism.</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a:bodyPr>
          <a:lstStyle/>
          <a:p>
            <a:r>
              <a:rPr lang="en-US" b="1" dirty="0" smtClean="0"/>
              <a:t>PATHOGENIC GROUP</a:t>
            </a:r>
            <a:endParaRPr lang="en-US" b="1" dirty="0"/>
          </a:p>
        </p:txBody>
      </p:sp>
      <p:sp>
        <p:nvSpPr>
          <p:cNvPr id="3" name="Content Placeholder 2"/>
          <p:cNvSpPr>
            <a:spLocks noGrp="1"/>
          </p:cNvSpPr>
          <p:nvPr>
            <p:ph idx="1"/>
          </p:nvPr>
        </p:nvSpPr>
        <p:spPr>
          <a:xfrm>
            <a:off x="457200" y="1524000"/>
            <a:ext cx="8229600" cy="5334000"/>
          </a:xfrm>
        </p:spPr>
        <p:txBody>
          <a:bodyPr>
            <a:normAutofit fontScale="92500" lnSpcReduction="20000"/>
          </a:bodyPr>
          <a:lstStyle/>
          <a:p>
            <a:r>
              <a:rPr lang="en-US" dirty="0" smtClean="0"/>
              <a:t>Flagellate /mastigofora</a:t>
            </a:r>
          </a:p>
          <a:p>
            <a:pPr lvl="1"/>
            <a:r>
              <a:rPr lang="en-US" dirty="0" smtClean="0"/>
              <a:t>Have one or more flagellus.</a:t>
            </a:r>
          </a:p>
          <a:p>
            <a:pPr lvl="1"/>
            <a:r>
              <a:rPr lang="en-US" dirty="0" smtClean="0"/>
              <a:t> include the intestinal genital and  genitourinary e.g. trycomonas vaginalis which is transmitted through coistus,giardia lambria</a:t>
            </a:r>
          </a:p>
          <a:p>
            <a:r>
              <a:rPr lang="en-US" dirty="0" smtClean="0"/>
              <a:t>Sarcodina</a:t>
            </a:r>
          </a:p>
          <a:p>
            <a:pPr lvl="1"/>
            <a:r>
              <a:rPr lang="en-US" dirty="0" smtClean="0"/>
              <a:t>Have amoeboid characteristic e.g. entermoeba histolytic.</a:t>
            </a:r>
          </a:p>
          <a:p>
            <a:r>
              <a:rPr lang="en-US" dirty="0" smtClean="0"/>
              <a:t>Sporozoa</a:t>
            </a:r>
          </a:p>
          <a:p>
            <a:pPr lvl="1"/>
            <a:r>
              <a:rPr lang="en-US" dirty="0" smtClean="0"/>
              <a:t>Undergo a definitive life cycle that undergoes two different hosts.</a:t>
            </a:r>
          </a:p>
          <a:p>
            <a:pPr lvl="1"/>
            <a:r>
              <a:rPr lang="en-US" dirty="0" smtClean="0"/>
              <a:t> One host is usually athropoid and other a vertebrate e.g. mosquito and man , plasmodium pneomocystic carinii.</a:t>
            </a:r>
          </a:p>
          <a:p>
            <a:r>
              <a:rPr lang="en-US" dirty="0" smtClean="0"/>
              <a:t>Ciliates/ ciliophora.</a:t>
            </a:r>
          </a:p>
          <a:p>
            <a:pPr lvl="1"/>
            <a:r>
              <a:rPr lang="en-US" dirty="0" smtClean="0"/>
              <a:t>Have cilia and two nuclei.</a:t>
            </a:r>
          </a:p>
          <a:p>
            <a:pPr lvl="1"/>
            <a:r>
              <a:rPr lang="en-US" dirty="0" smtClean="0"/>
              <a:t>are the most complex. </a:t>
            </a:r>
          </a:p>
          <a:p>
            <a:pPr lvl="1"/>
            <a:r>
              <a:rPr lang="en-US" dirty="0" smtClean="0"/>
              <a:t>The intestinal ciliates in human is known as balantidium coli.</a:t>
            </a:r>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lstStyle/>
          <a:p>
            <a:r>
              <a:rPr lang="en-US" b="1" dirty="0" smtClean="0"/>
              <a:t>FLAGELLATES</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Trycomonas vaginalis</a:t>
            </a:r>
          </a:p>
          <a:p>
            <a:pPr lvl="1"/>
            <a:r>
              <a:rPr lang="en-US" dirty="0" smtClean="0"/>
              <a:t>Found in genital tract of a male and female and has four flagella.</a:t>
            </a:r>
          </a:p>
          <a:p>
            <a:pPr lvl="1"/>
            <a:r>
              <a:rPr lang="en-US" dirty="0" smtClean="0"/>
              <a:t>In male infection is commonly symptomless but their may be a white urethral discharge.</a:t>
            </a:r>
          </a:p>
          <a:p>
            <a:pPr lvl="1"/>
            <a:r>
              <a:rPr lang="en-US" dirty="0" smtClean="0"/>
              <a:t>In female it cause frothy yellow or cream colored alkaline discharge . </a:t>
            </a:r>
          </a:p>
          <a:p>
            <a:pPr lvl="1"/>
            <a:r>
              <a:rPr lang="en-US" dirty="0" smtClean="0"/>
              <a:t>It affects the vulva vagina and cervix. </a:t>
            </a:r>
          </a:p>
          <a:p>
            <a:pPr lvl="1"/>
            <a:r>
              <a:rPr lang="en-US" dirty="0" smtClean="0"/>
              <a:t>Transmission is by sexual intercourse, direct contact of mucus.</a:t>
            </a:r>
          </a:p>
          <a:p>
            <a:pPr lvl="1"/>
            <a:r>
              <a:rPr lang="en-US" dirty="0" smtClean="0"/>
              <a:t>It like acidic or alkaline environment and feed on white blood cells and bacteria remains.</a:t>
            </a:r>
          </a:p>
          <a:p>
            <a:pPr lvl="1"/>
            <a:r>
              <a:rPr lang="en-US" dirty="0" smtClean="0"/>
              <a:t>They are commensals in intestines.</a:t>
            </a: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GIARDIA LAMBRIA</a:t>
            </a:r>
            <a:endParaRPr lang="en-US" b="1" dirty="0"/>
          </a:p>
        </p:txBody>
      </p:sp>
      <p:sp>
        <p:nvSpPr>
          <p:cNvPr id="3" name="Content Placeholder 2"/>
          <p:cNvSpPr>
            <a:spLocks noGrp="1"/>
          </p:cNvSpPr>
          <p:nvPr>
            <p:ph idx="1"/>
          </p:nvPr>
        </p:nvSpPr>
        <p:spPr/>
        <p:txBody>
          <a:bodyPr>
            <a:normAutofit lnSpcReduction="10000"/>
          </a:bodyPr>
          <a:lstStyle/>
          <a:p>
            <a:r>
              <a:rPr lang="en-US" dirty="0" smtClean="0"/>
              <a:t>Causes giardiasis.</a:t>
            </a:r>
          </a:p>
          <a:p>
            <a:r>
              <a:rPr lang="en-US" dirty="0" smtClean="0"/>
              <a:t>It is flagellate protozoa and have common inhabitant of upper human intestine and that is duodenum and jejunum.</a:t>
            </a:r>
          </a:p>
          <a:p>
            <a:r>
              <a:rPr lang="en-US" dirty="0" smtClean="0"/>
              <a:t>It is pea shaped and resembles human face with two nucleus as eyes  or googles.</a:t>
            </a:r>
          </a:p>
          <a:p>
            <a:r>
              <a:rPr lang="en-US" dirty="0" smtClean="0"/>
              <a:t>It has eight flagella and transmitted through oral fecal route.</a:t>
            </a:r>
          </a:p>
          <a:p>
            <a:r>
              <a:rPr lang="en-US" dirty="0" smtClean="0"/>
              <a:t>Causes infection in gastrointestinal tract. </a:t>
            </a:r>
          </a:p>
          <a:p>
            <a:r>
              <a:rPr lang="en-US" dirty="0" smtClean="0"/>
              <a:t>Expelled in feces.</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TRYPANOSOMES</a:t>
            </a:r>
            <a:endParaRPr lang="en-US" b="1" dirty="0"/>
          </a:p>
        </p:txBody>
      </p:sp>
      <p:sp>
        <p:nvSpPr>
          <p:cNvPr id="3" name="Content Placeholder 2"/>
          <p:cNvSpPr>
            <a:spLocks noGrp="1"/>
          </p:cNvSpPr>
          <p:nvPr>
            <p:ph idx="1"/>
          </p:nvPr>
        </p:nvSpPr>
        <p:spPr/>
        <p:txBody>
          <a:bodyPr>
            <a:normAutofit/>
          </a:bodyPr>
          <a:lstStyle/>
          <a:p>
            <a:r>
              <a:rPr lang="en-US" dirty="0" smtClean="0"/>
              <a:t>Also known as haemofllagelates</a:t>
            </a:r>
          </a:p>
          <a:p>
            <a:r>
              <a:rPr lang="en-US" dirty="0" smtClean="0"/>
              <a:t>Found in gland and transmitted by biting insect.</a:t>
            </a:r>
          </a:p>
          <a:p>
            <a:r>
              <a:rPr lang="en-US" dirty="0" smtClean="0"/>
              <a:t>All types of trypanosomes causes trypanosomiasis or sleeping sickness.</a:t>
            </a:r>
          </a:p>
          <a:p>
            <a:r>
              <a:rPr lang="en-US" b="1" dirty="0" smtClean="0"/>
              <a:t>PATHOGENIC GROUP.</a:t>
            </a:r>
            <a:endParaRPr lang="en-US" dirty="0" smtClean="0"/>
          </a:p>
          <a:p>
            <a:r>
              <a:rPr lang="en-US" b="1" dirty="0" smtClean="0"/>
              <a:t>Tryponosoma gambiense </a:t>
            </a:r>
          </a:p>
          <a:p>
            <a:pPr lvl="1"/>
            <a:r>
              <a:rPr lang="en-US" dirty="0" smtClean="0"/>
              <a:t>causes sleeping sickness and occurs in chronic form.</a:t>
            </a:r>
          </a:p>
          <a:p>
            <a:pPr>
              <a:buNone/>
            </a:pPr>
            <a:endParaRPr 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a:bodyPr>
          <a:lstStyle/>
          <a:p>
            <a:pPr lvl="1"/>
            <a:r>
              <a:rPr lang="en-US" dirty="0" smtClean="0"/>
              <a:t>Also known as African sleeping sickness. </a:t>
            </a:r>
          </a:p>
          <a:p>
            <a:pPr lvl="1"/>
            <a:r>
              <a:rPr lang="en-US" dirty="0" smtClean="0"/>
              <a:t>They live  along the river banks where their thick wood.</a:t>
            </a:r>
          </a:p>
          <a:p>
            <a:pPr lvl="1"/>
            <a:r>
              <a:rPr lang="en-US" dirty="0" smtClean="0"/>
              <a:t> Commonly affected people are fishermen and women.</a:t>
            </a:r>
          </a:p>
          <a:p>
            <a:pPr lvl="1"/>
            <a:r>
              <a:rPr lang="en-US" dirty="0" smtClean="0"/>
              <a:t> It also called meningoencephalitis.</a:t>
            </a:r>
          </a:p>
          <a:p>
            <a:r>
              <a:rPr lang="en-US" b="1" dirty="0" smtClean="0"/>
              <a:t>Trypanosoma rhodisiense-</a:t>
            </a:r>
          </a:p>
          <a:p>
            <a:pPr lvl="1"/>
            <a:r>
              <a:rPr lang="en-US" dirty="0" smtClean="0"/>
              <a:t> transmitted by tsetse fly called glosina morsitan.</a:t>
            </a:r>
          </a:p>
          <a:p>
            <a:pPr lvl="1"/>
            <a:r>
              <a:rPr lang="en-US" dirty="0" smtClean="0"/>
              <a:t> Causes African trypanosomiasis and meningoencephalitis</a:t>
            </a:r>
          </a:p>
          <a:p>
            <a:endParaRPr lang="en-US"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r>
              <a:rPr lang="en-US" b="1" dirty="0" smtClean="0"/>
              <a:t>Trypanosoma cruci-</a:t>
            </a:r>
          </a:p>
          <a:p>
            <a:pPr lvl="1"/>
            <a:r>
              <a:rPr lang="en-US" dirty="0" smtClean="0"/>
              <a:t>Transmitted by birds and causes south American trypanosomiasis.</a:t>
            </a:r>
          </a:p>
          <a:p>
            <a:pPr lvl="1"/>
            <a:r>
              <a:rPr lang="en-US" dirty="0" smtClean="0"/>
              <a:t>they multiply in tissue insect and become infected by biting human beings or animal e.g. cattle or antelopes. </a:t>
            </a:r>
          </a:p>
          <a:p>
            <a:pPr lvl="1"/>
            <a:r>
              <a:rPr lang="en-US" dirty="0" smtClean="0"/>
              <a:t>When one is suffering from traypanosomiasis one get inflammation of lymph nod, headache and fever.</a:t>
            </a:r>
          </a:p>
          <a:p>
            <a:pPr lvl="1"/>
            <a:endParaRPr lang="en-US" dirty="0" smtClean="0"/>
          </a:p>
          <a:p>
            <a:pPr lvl="1"/>
            <a:endParaRPr lang="en-US"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PLASMODIUM</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It is haemo parasites found in blood cells .</a:t>
            </a:r>
          </a:p>
          <a:p>
            <a:r>
              <a:rPr lang="en-US" dirty="0" smtClean="0"/>
              <a:t>Are four species which are female anopheles mosquito-</a:t>
            </a:r>
          </a:p>
          <a:p>
            <a:r>
              <a:rPr lang="en-US" b="1" dirty="0" smtClean="0"/>
              <a:t>Plasmodium malarie-</a:t>
            </a:r>
          </a:p>
          <a:p>
            <a:pPr lvl="1"/>
            <a:r>
              <a:rPr lang="en-US" dirty="0" smtClean="0"/>
              <a:t>Causes quartan malaria where by fever recur every 24 hours.</a:t>
            </a:r>
          </a:p>
          <a:p>
            <a:r>
              <a:rPr lang="en-US" b="1" dirty="0" smtClean="0"/>
              <a:t>Plasmodium vivax-</a:t>
            </a:r>
          </a:p>
          <a:p>
            <a:pPr lvl="1"/>
            <a:r>
              <a:rPr lang="en-US" dirty="0" smtClean="0"/>
              <a:t>Causes benign trechian malaria, the fever recur every 48 hours. The RBC LOOK ENLAGERD</a:t>
            </a:r>
          </a:p>
          <a:p>
            <a:r>
              <a:rPr lang="en-US" b="1" dirty="0" smtClean="0"/>
              <a:t>plasmodium falciparum-</a:t>
            </a:r>
          </a:p>
          <a:p>
            <a:pPr lvl="1"/>
            <a:r>
              <a:rPr lang="en-US" b="1" dirty="0" smtClean="0"/>
              <a:t>Causes malignant cerebral and tetian malaria.</a:t>
            </a:r>
          </a:p>
          <a:p>
            <a:pPr lvl="1"/>
            <a:r>
              <a:rPr lang="en-US" dirty="0" smtClean="0"/>
              <a:t>The affected red blood cell develop sickle cell.</a:t>
            </a:r>
          </a:p>
          <a:p>
            <a:pPr lvl="1"/>
            <a:r>
              <a:rPr lang="en-US" dirty="0" smtClean="0"/>
              <a:t> Red blood cells agglutinate obstructing capillaries.</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b="1" dirty="0" smtClean="0"/>
              <a:t>Plasmodium ovale</a:t>
            </a:r>
          </a:p>
          <a:p>
            <a:pPr lvl="1"/>
            <a:r>
              <a:rPr lang="en-US" dirty="0" smtClean="0"/>
              <a:t>Causes  ovale malaria and fever recurs every 48 hours.</a:t>
            </a:r>
          </a:p>
          <a:p>
            <a:pPr lvl="1"/>
            <a:r>
              <a:rPr lang="en-US" dirty="0" smtClean="0"/>
              <a:t>Red blood cell take oval shaped. </a:t>
            </a:r>
          </a:p>
          <a:p>
            <a:pPr lvl="1"/>
            <a:r>
              <a:rPr lang="en-US" dirty="0" smtClean="0"/>
              <a:t>Vivax and oval adopt parasitic change in the liver causing malaria recur up one and a half years.</a:t>
            </a:r>
          </a:p>
          <a:p>
            <a:pPr>
              <a:buNone/>
            </a:pP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b="1" dirty="0" smtClean="0"/>
              <a:t>CONT………………..</a:t>
            </a:r>
            <a:endParaRPr lang="en-US" b="1" dirty="0"/>
          </a:p>
        </p:txBody>
      </p:sp>
      <p:sp>
        <p:nvSpPr>
          <p:cNvPr id="3" name="Content Placeholder 2"/>
          <p:cNvSpPr>
            <a:spLocks noGrp="1"/>
          </p:cNvSpPr>
          <p:nvPr>
            <p:ph idx="1"/>
          </p:nvPr>
        </p:nvSpPr>
        <p:spPr/>
        <p:txBody>
          <a:bodyPr>
            <a:noAutofit/>
          </a:bodyPr>
          <a:lstStyle/>
          <a:p>
            <a:r>
              <a:rPr lang="en-US" sz="2000" dirty="0" smtClean="0"/>
              <a:t>Louis disapproved this and came up with the theory of biogenesis which explain that there must be same air for life to exist.</a:t>
            </a:r>
          </a:p>
          <a:p>
            <a:r>
              <a:rPr lang="en-US" sz="2000" dirty="0" smtClean="0"/>
              <a:t>He investigated spoiling of bear and wine which is referred to as </a:t>
            </a:r>
            <a:r>
              <a:rPr lang="en-US" sz="2000" dirty="0" smtClean="0">
                <a:solidFill>
                  <a:schemeClr val="tx2"/>
                </a:solidFill>
              </a:rPr>
              <a:t>germ theory of fermentation</a:t>
            </a:r>
            <a:r>
              <a:rPr lang="en-US" sz="2000" dirty="0" smtClean="0"/>
              <a:t>.</a:t>
            </a:r>
          </a:p>
          <a:p>
            <a:r>
              <a:rPr lang="en-US" sz="2000" dirty="0" smtClean="0"/>
              <a:t>He concluded that sugar of ferment served as the food of micro-organism</a:t>
            </a:r>
          </a:p>
          <a:p>
            <a:r>
              <a:rPr lang="en-US" sz="2000" dirty="0" smtClean="0"/>
              <a:t>He said that each ferment is caused by specific organism that develop and grows only when the specific requirement of its well being are met.</a:t>
            </a:r>
            <a:endParaRPr lang="en-US" sz="2000"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a:bodyPr>
          <a:lstStyle/>
          <a:p>
            <a:pPr lvl="1"/>
            <a:r>
              <a:rPr lang="en-US" dirty="0" smtClean="0"/>
              <a:t> Man is beaten by female anopheles mosquito in which that parasite has completed their sexual cycle as follows</a:t>
            </a:r>
          </a:p>
          <a:p>
            <a:pPr lvl="2"/>
            <a:r>
              <a:rPr lang="en-US" dirty="0" smtClean="0"/>
              <a:t>Entering  human blood as a minute spidal shaped sporozoite.</a:t>
            </a:r>
          </a:p>
          <a:p>
            <a:pPr lvl="2"/>
            <a:r>
              <a:rPr lang="en-US" dirty="0" smtClean="0"/>
              <a:t> The plasmodium pass to the liver where they develop in to large multicelullar schizoids usually after five to ten days of infection.</a:t>
            </a:r>
          </a:p>
          <a:p>
            <a:pPr lvl="2"/>
            <a:r>
              <a:rPr lang="en-US" dirty="0" smtClean="0"/>
              <a:t> this schizoitess develop in to many merozoites and is called preerythrolytic cycle before entering RBC</a:t>
            </a:r>
          </a:p>
          <a:p>
            <a:pPr lvl="2"/>
            <a:r>
              <a:rPr lang="en-US" dirty="0" smtClean="0"/>
              <a:t>Some of the merozoits reenter the liver   and the site is now called exoerythrolytic cycle. </a:t>
            </a:r>
          </a:p>
          <a:p>
            <a:pPr lvl="2"/>
            <a:r>
              <a:rPr lang="en-US" dirty="0" smtClean="0"/>
              <a:t>Cycle is repeat over and over except in plasmodium falciparum</a:t>
            </a:r>
          </a:p>
          <a:p>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GAMETOCYTES</a:t>
            </a:r>
            <a:r>
              <a:rPr lang="en-US" dirty="0" smtClean="0"/>
              <a:t> </a:t>
            </a:r>
            <a:endParaRPr lang="en-US" dirty="0"/>
          </a:p>
        </p:txBody>
      </p:sp>
      <p:sp>
        <p:nvSpPr>
          <p:cNvPr id="3" name="Content Placeholder 2"/>
          <p:cNvSpPr>
            <a:spLocks noGrp="1"/>
          </p:cNvSpPr>
          <p:nvPr>
            <p:ph idx="1"/>
          </p:nvPr>
        </p:nvSpPr>
        <p:spPr/>
        <p:txBody>
          <a:bodyPr/>
          <a:lstStyle/>
          <a:p>
            <a:r>
              <a:rPr lang="en-US" dirty="0" smtClean="0"/>
              <a:t>This sexual forms are sucked by female anopheles mosquito.</a:t>
            </a:r>
          </a:p>
          <a:p>
            <a:r>
              <a:rPr lang="en-US" dirty="0" smtClean="0"/>
              <a:t>They fuse to form a zygote and the zygotes develops in to oocytes in the stomach walls.</a:t>
            </a:r>
          </a:p>
          <a:p>
            <a:r>
              <a:rPr lang="en-US" dirty="0" smtClean="0"/>
              <a:t> Mature oocytes rapture and release sporozoites which make there way in to the mosquito salivary gland, hence initiate fresh human infection.</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TOXO PLASMO GONELLI</a:t>
            </a:r>
            <a:endParaRPr lang="en-US" b="1" dirty="0"/>
          </a:p>
        </p:txBody>
      </p:sp>
      <p:sp>
        <p:nvSpPr>
          <p:cNvPr id="3" name="Content Placeholder 2"/>
          <p:cNvSpPr>
            <a:spLocks noGrp="1"/>
          </p:cNvSpPr>
          <p:nvPr>
            <p:ph idx="1"/>
          </p:nvPr>
        </p:nvSpPr>
        <p:spPr/>
        <p:txBody>
          <a:bodyPr>
            <a:normAutofit lnSpcReduction="10000"/>
          </a:bodyPr>
          <a:lstStyle/>
          <a:p>
            <a:r>
              <a:rPr lang="en-US" dirty="0" smtClean="0"/>
              <a:t>Crescent shaped protozoa</a:t>
            </a:r>
          </a:p>
          <a:p>
            <a:r>
              <a:rPr lang="en-US" dirty="0" smtClean="0"/>
              <a:t>is an obligate intracellular protozoa. </a:t>
            </a:r>
          </a:p>
          <a:p>
            <a:r>
              <a:rPr lang="en-US" dirty="0" smtClean="0"/>
              <a:t>The reservoir is rodents and domestic animals.</a:t>
            </a:r>
          </a:p>
          <a:p>
            <a:r>
              <a:rPr lang="en-US" dirty="0" smtClean="0"/>
              <a:t> It has oocytes that are shade by cut which can be inhaled. </a:t>
            </a:r>
          </a:p>
          <a:p>
            <a:r>
              <a:rPr lang="en-US" dirty="0" smtClean="0"/>
              <a:t>Transmission is by eating infected meat. </a:t>
            </a:r>
          </a:p>
          <a:p>
            <a:r>
              <a:rPr lang="en-US" dirty="0" smtClean="0"/>
              <a:t>Can be transmitted to the fetus through the placenta. </a:t>
            </a:r>
          </a:p>
          <a:p>
            <a:r>
              <a:rPr lang="en-US" dirty="0" smtClean="0"/>
              <a:t>Disease caused are still birth, microcephary or hydrocephary, encephalitis , cogenital deformities and eye lesions.</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LEISMANIA PROTOZOA</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It resembles certain stages of trypanosome.</a:t>
            </a:r>
          </a:p>
          <a:p>
            <a:r>
              <a:rPr lang="en-US" dirty="0" smtClean="0"/>
              <a:t>It is flagellate occur in sand fly or artificial culture.</a:t>
            </a:r>
          </a:p>
          <a:p>
            <a:r>
              <a:rPr lang="en-US" dirty="0" smtClean="0"/>
              <a:t>Disease caused is leismaaniasis or kal-azar.</a:t>
            </a:r>
          </a:p>
          <a:p>
            <a:r>
              <a:rPr lang="en-US" dirty="0" smtClean="0"/>
              <a:t>Pathogenic type to man-</a:t>
            </a:r>
          </a:p>
          <a:p>
            <a:r>
              <a:rPr lang="en-US" dirty="0" smtClean="0"/>
              <a:t>Are three type which are transmitted by the sand fly of the genus phelobotamus.</a:t>
            </a:r>
          </a:p>
          <a:p>
            <a:r>
              <a:rPr lang="en-US" dirty="0" smtClean="0"/>
              <a:t> protozoa donxani.</a:t>
            </a:r>
          </a:p>
          <a:p>
            <a:pPr lvl="1"/>
            <a:r>
              <a:rPr lang="en-US" dirty="0" smtClean="0"/>
              <a:t> it is protozoon.</a:t>
            </a:r>
          </a:p>
          <a:p>
            <a:pPr lvl="1"/>
            <a:r>
              <a:rPr lang="en-US" dirty="0" smtClean="0"/>
              <a:t> The sand fly are immediate host and vest.</a:t>
            </a:r>
          </a:p>
          <a:p>
            <a:pPr lvl="1"/>
            <a:r>
              <a:rPr lang="en-US" dirty="0" smtClean="0"/>
              <a:t>Causes visceral leishmaniasis.</a:t>
            </a:r>
          </a:p>
          <a:p>
            <a:pPr lvl="1"/>
            <a:r>
              <a:rPr lang="en-US" dirty="0" smtClean="0"/>
              <a:t>Signs are high temperatures, spleenomegally, hepatomegally and affected lymph nod and bone marrow.</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Leishmania tropica- </a:t>
            </a:r>
          </a:p>
          <a:p>
            <a:pPr lvl="1"/>
            <a:r>
              <a:rPr lang="en-US" dirty="0" smtClean="0"/>
              <a:t>cause coyaneous leismaniasis where one have dry surface on the oral or anal mucosa.</a:t>
            </a:r>
          </a:p>
          <a:p>
            <a:pPr lvl="1"/>
            <a:r>
              <a:rPr lang="en-US" dirty="0" smtClean="0"/>
              <a:t> it becomes an ulcer and heels slowly.</a:t>
            </a:r>
          </a:p>
          <a:p>
            <a:r>
              <a:rPr lang="en-US" dirty="0" smtClean="0"/>
              <a:t>Leismania brazaliensis-</a:t>
            </a:r>
          </a:p>
          <a:p>
            <a:pPr lvl="1"/>
            <a:r>
              <a:rPr lang="en-US" dirty="0" smtClean="0"/>
              <a:t> causes mucocutanus leismaniasis.</a:t>
            </a:r>
          </a:p>
          <a:p>
            <a:pPr lvl="1"/>
            <a:r>
              <a:rPr lang="en-US" dirty="0" smtClean="0"/>
              <a:t> Occurs in south America and affect the mucus of the nose and pharynx</a:t>
            </a:r>
          </a:p>
          <a:p>
            <a:r>
              <a:rPr lang="en-US" dirty="0" smtClean="0"/>
              <a:t>Leismania dinovali</a:t>
            </a:r>
          </a:p>
          <a:p>
            <a:pPr marL="914400" lvl="1" indent="-514350"/>
            <a:r>
              <a:rPr lang="en-US" dirty="0" smtClean="0"/>
              <a:t> spread from the site of inoculation to the reticular endothelial cells e.g. spleen , lymph nods , liver and bone marrow.</a:t>
            </a:r>
          </a:p>
          <a:p>
            <a:pPr lvl="1"/>
            <a:r>
              <a:rPr lang="en-US" dirty="0" smtClean="0"/>
              <a:t> This brings about spleenomegaly, fever and weight loss.</a:t>
            </a:r>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DIFFERENCES BETWEEN BACTERIA AND VIRUSES</a:t>
            </a:r>
            <a:endParaRPr lang="en-US" b="1" dirty="0"/>
          </a:p>
        </p:txBody>
      </p:sp>
      <p:sp>
        <p:nvSpPr>
          <p:cNvPr id="4" name="Text Placeholder 3"/>
          <p:cNvSpPr>
            <a:spLocks noGrp="1"/>
          </p:cNvSpPr>
          <p:nvPr>
            <p:ph type="body" idx="1"/>
          </p:nvPr>
        </p:nvSpPr>
        <p:spPr>
          <a:solidFill>
            <a:schemeClr val="accent6">
              <a:lumMod val="75000"/>
            </a:schemeClr>
          </a:solidFill>
        </p:spPr>
        <p:txBody>
          <a:bodyPr/>
          <a:lstStyle/>
          <a:p>
            <a:r>
              <a:rPr lang="en-US" u="sng" dirty="0" smtClean="0"/>
              <a:t>bacteria</a:t>
            </a:r>
            <a:endParaRPr lang="en-US" u="sng" dirty="0"/>
          </a:p>
        </p:txBody>
      </p:sp>
      <p:sp>
        <p:nvSpPr>
          <p:cNvPr id="6" name="Text Placeholder 5"/>
          <p:cNvSpPr>
            <a:spLocks noGrp="1"/>
          </p:cNvSpPr>
          <p:nvPr>
            <p:ph type="body" sz="half" idx="3"/>
          </p:nvPr>
        </p:nvSpPr>
        <p:spPr>
          <a:solidFill>
            <a:schemeClr val="accent5">
              <a:lumMod val="60000"/>
              <a:lumOff val="40000"/>
            </a:schemeClr>
          </a:solidFill>
        </p:spPr>
        <p:txBody>
          <a:bodyPr/>
          <a:lstStyle/>
          <a:p>
            <a:r>
              <a:rPr lang="en-US" u="sng" dirty="0" smtClean="0"/>
              <a:t>viruses</a:t>
            </a:r>
            <a:endParaRPr lang="en-US" u="sng" dirty="0"/>
          </a:p>
        </p:txBody>
      </p:sp>
      <p:sp>
        <p:nvSpPr>
          <p:cNvPr id="5" name="Content Placeholder 4"/>
          <p:cNvSpPr>
            <a:spLocks noGrp="1"/>
          </p:cNvSpPr>
          <p:nvPr>
            <p:ph sz="quarter" idx="2"/>
          </p:nvPr>
        </p:nvSpPr>
        <p:spPr/>
        <p:txBody>
          <a:bodyPr>
            <a:normAutofit/>
          </a:bodyPr>
          <a:lstStyle/>
          <a:p>
            <a:r>
              <a:rPr lang="en-US" dirty="0" smtClean="0"/>
              <a:t>Have cell wall</a:t>
            </a:r>
          </a:p>
          <a:p>
            <a:r>
              <a:rPr lang="en-US" dirty="0" smtClean="0"/>
              <a:t>Large in size</a:t>
            </a:r>
          </a:p>
          <a:p>
            <a:r>
              <a:rPr lang="en-US" dirty="0" smtClean="0"/>
              <a:t>Contain RNA and DNA molecules</a:t>
            </a:r>
          </a:p>
          <a:p>
            <a:r>
              <a:rPr lang="en-US" dirty="0" smtClean="0"/>
              <a:t>Multiply by binary fusion</a:t>
            </a:r>
          </a:p>
          <a:p>
            <a:r>
              <a:rPr lang="en-US" dirty="0" smtClean="0"/>
              <a:t>Grow in inanimate calcium media</a:t>
            </a:r>
          </a:p>
          <a:p>
            <a:r>
              <a:rPr lang="en-US" dirty="0" smtClean="0"/>
              <a:t>Have ribosome.</a:t>
            </a:r>
          </a:p>
          <a:p>
            <a:r>
              <a:rPr lang="en-US" dirty="0" smtClean="0"/>
              <a:t>Are sensitive.</a:t>
            </a:r>
            <a:endParaRPr lang="en-US" dirty="0"/>
          </a:p>
        </p:txBody>
      </p:sp>
      <p:sp>
        <p:nvSpPr>
          <p:cNvPr id="7" name="Content Placeholder 6"/>
          <p:cNvSpPr>
            <a:spLocks noGrp="1"/>
          </p:cNvSpPr>
          <p:nvPr>
            <p:ph sz="quarter" idx="4"/>
          </p:nvPr>
        </p:nvSpPr>
        <p:spPr/>
        <p:txBody>
          <a:bodyPr>
            <a:normAutofit/>
          </a:bodyPr>
          <a:lstStyle/>
          <a:p>
            <a:r>
              <a:rPr lang="en-US" dirty="0" smtClean="0"/>
              <a:t>Have envelope/ cuspid.</a:t>
            </a:r>
          </a:p>
          <a:p>
            <a:r>
              <a:rPr lang="en-US" dirty="0" smtClean="0"/>
              <a:t>Small in size.</a:t>
            </a:r>
          </a:p>
          <a:p>
            <a:r>
              <a:rPr lang="en-US" dirty="0" smtClean="0"/>
              <a:t>Contain either RNA or DNA molecules but not both</a:t>
            </a:r>
          </a:p>
          <a:p>
            <a:r>
              <a:rPr lang="en-US" dirty="0" smtClean="0"/>
              <a:t>Replicate inside bacteria and animal</a:t>
            </a:r>
          </a:p>
          <a:p>
            <a:r>
              <a:rPr lang="en-US" dirty="0" smtClean="0"/>
              <a:t>Cannot survive in inanimate calcium media</a:t>
            </a:r>
          </a:p>
          <a:p>
            <a:r>
              <a:rPr lang="en-US" dirty="0" smtClean="0"/>
              <a:t>Have no ribosome</a:t>
            </a:r>
          </a:p>
          <a:p>
            <a:r>
              <a:rPr lang="en-US" dirty="0" smtClean="0"/>
              <a:t>Not sensitive. </a:t>
            </a:r>
            <a:endParaRPr lang="en-US"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VIRUS</a:t>
            </a:r>
            <a:endParaRPr lang="en-US" dirty="0"/>
          </a:p>
        </p:txBody>
      </p:sp>
      <p:sp>
        <p:nvSpPr>
          <p:cNvPr id="4" name="Content Placeholder 3"/>
          <p:cNvSpPr>
            <a:spLocks noGrp="1"/>
          </p:cNvSpPr>
          <p:nvPr>
            <p:ph idx="1"/>
          </p:nvPr>
        </p:nvSpPr>
        <p:spPr/>
        <p:txBody>
          <a:bodyPr>
            <a:normAutofit fontScale="85000" lnSpcReduction="10000"/>
          </a:bodyPr>
          <a:lstStyle/>
          <a:p>
            <a:r>
              <a:rPr lang="en-US" dirty="0" smtClean="0"/>
              <a:t>Infective agent smaller than bacteria.</a:t>
            </a:r>
          </a:p>
          <a:p>
            <a:r>
              <a:rPr lang="en-US" dirty="0" smtClean="0"/>
              <a:t>DNA and RNA are information molecules of a cell.</a:t>
            </a:r>
          </a:p>
          <a:p>
            <a:r>
              <a:rPr lang="en-US" dirty="0" smtClean="0"/>
              <a:t> DNA contain genetic information for the production of essential protein that will enable the cells to function properly.</a:t>
            </a:r>
          </a:p>
          <a:p>
            <a:r>
              <a:rPr lang="en-US" dirty="0" smtClean="0"/>
              <a:t>RNA is a nucleic acid necessary for protein synthesis. </a:t>
            </a:r>
          </a:p>
          <a:p>
            <a:r>
              <a:rPr lang="en-US" dirty="0" smtClean="0"/>
              <a:t>All the biological information the cell need for growth and reproduction is stored in DNA.</a:t>
            </a:r>
          </a:p>
          <a:p>
            <a:r>
              <a:rPr lang="en-US" dirty="0" smtClean="0"/>
              <a:t>Genetic material of most viruses is either double stranded DNA or single stranded RNA.</a:t>
            </a:r>
          </a:p>
          <a:p>
            <a:r>
              <a:rPr lang="en-US" dirty="0" smtClean="0"/>
              <a:t>Viruses vary in size, appearance and behavior. </a:t>
            </a:r>
          </a:p>
          <a:p>
            <a:r>
              <a:rPr lang="en-US" dirty="0" smtClean="0"/>
              <a:t> Complete infective particle of the virus is known as virion.</a:t>
            </a:r>
          </a:p>
          <a:p>
            <a:r>
              <a:rPr lang="en-US" dirty="0" smtClean="0"/>
              <a:t>Virion is protected by closed protein called cupsid.</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REPRODUCTION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Viruses are not complete there fore cannot reproduce y themselves. They attach the permissive receptor of the host cell membrane and inject RNA or DNA which then takes control of the living cell.</a:t>
            </a:r>
          </a:p>
          <a:p>
            <a:r>
              <a:rPr lang="en-US" dirty="0" smtClean="0"/>
              <a:t>Viral genetic material is injected from the cupsid to the recipient cell through it is tail.</a:t>
            </a:r>
          </a:p>
          <a:p>
            <a:r>
              <a:rPr lang="en-US" dirty="0" smtClean="0"/>
              <a:t>The viral particle does the following-</a:t>
            </a:r>
          </a:p>
          <a:p>
            <a:pPr lvl="1"/>
            <a:r>
              <a:rPr lang="en-US" dirty="0" smtClean="0"/>
              <a:t>Alter protein synthesis.</a:t>
            </a:r>
          </a:p>
          <a:p>
            <a:pPr lvl="1"/>
            <a:r>
              <a:rPr lang="en-US" dirty="0" smtClean="0"/>
              <a:t>Alter the gene of the host.</a:t>
            </a:r>
          </a:p>
          <a:p>
            <a:pPr lvl="1"/>
            <a:r>
              <a:rPr lang="en-US" dirty="0" smtClean="0"/>
              <a:t>Causes chromosomal changes.</a:t>
            </a:r>
          </a:p>
          <a:p>
            <a:r>
              <a:rPr lang="en-US" dirty="0" smtClean="0"/>
              <a:t>The cell then synthesizes new viral protein and nucleic acid, the process continues until the cell raptures releasing new infective virions.</a:t>
            </a:r>
          </a:p>
          <a:p>
            <a:r>
              <a:rPr lang="en-US" dirty="0" smtClean="0"/>
              <a:t>The cupcid of the virus have varions.</a:t>
            </a:r>
            <a:endParaRPr lang="en-US"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POLYHEDRAL</a:t>
            </a:r>
            <a:endParaRPr lang="en-US" b="1" dirty="0"/>
          </a:p>
        </p:txBody>
      </p:sp>
      <p:sp>
        <p:nvSpPr>
          <p:cNvPr id="3" name="Content Placeholder 2"/>
          <p:cNvSpPr>
            <a:spLocks noGrp="1"/>
          </p:cNvSpPr>
          <p:nvPr>
            <p:ph idx="1"/>
          </p:nvPr>
        </p:nvSpPr>
        <p:spPr/>
        <p:txBody>
          <a:bodyPr>
            <a:normAutofit/>
          </a:bodyPr>
          <a:lstStyle/>
          <a:p>
            <a:r>
              <a:rPr lang="en-US" dirty="0" smtClean="0"/>
              <a:t>Many sided</a:t>
            </a:r>
          </a:p>
          <a:p>
            <a:r>
              <a:rPr lang="en-US" dirty="0" smtClean="0"/>
              <a:t>Helicle</a:t>
            </a:r>
          </a:p>
          <a:p>
            <a:r>
              <a:rPr lang="en-US" dirty="0" smtClean="0"/>
              <a:t>Bullet shaped.</a:t>
            </a:r>
          </a:p>
          <a:p>
            <a:r>
              <a:rPr lang="en-US" dirty="0" smtClean="0"/>
              <a:t>Spherical</a:t>
            </a:r>
          </a:p>
          <a:p>
            <a:r>
              <a:rPr lang="en-US" dirty="0" smtClean="0"/>
              <a:t>Each facet has several cupsomeres. </a:t>
            </a:r>
          </a:p>
          <a:p>
            <a:r>
              <a:rPr lang="en-US" dirty="0" smtClean="0"/>
              <a:t>Some  virus have 20 sites.</a:t>
            </a:r>
          </a:p>
          <a:p>
            <a:r>
              <a:rPr lang="en-US" dirty="0" smtClean="0"/>
              <a:t>The virus that infect the bacteria is called bacteriophages. </a:t>
            </a:r>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DNA VIRUSES</a:t>
            </a:r>
            <a:endParaRPr lang="en-US" b="1" dirty="0"/>
          </a:p>
        </p:txBody>
      </p:sp>
      <p:sp>
        <p:nvSpPr>
          <p:cNvPr id="3" name="Content Placeholder 2"/>
          <p:cNvSpPr>
            <a:spLocks noGrp="1"/>
          </p:cNvSpPr>
          <p:nvPr>
            <p:ph idx="1"/>
          </p:nvPr>
        </p:nvSpPr>
        <p:spPr/>
        <p:txBody>
          <a:bodyPr>
            <a:normAutofit/>
          </a:bodyPr>
          <a:lstStyle/>
          <a:p>
            <a:r>
              <a:rPr lang="en-US" dirty="0" smtClean="0"/>
              <a:t>Pox virus- cause small pox and cow pox</a:t>
            </a:r>
          </a:p>
          <a:p>
            <a:r>
              <a:rPr lang="en-US" dirty="0" smtClean="0"/>
              <a:t>Papilloma virus- cause warts, tumours and cancers .</a:t>
            </a:r>
          </a:p>
          <a:p>
            <a:r>
              <a:rPr lang="en-US" dirty="0" smtClean="0"/>
              <a:t>Herpes virus-</a:t>
            </a:r>
          </a:p>
          <a:p>
            <a:pPr lvl="1"/>
            <a:r>
              <a:rPr lang="en-US" dirty="0" smtClean="0"/>
              <a:t> cause oral lesions called sole, fever.</a:t>
            </a:r>
          </a:p>
          <a:p>
            <a:pPr lvl="1"/>
            <a:r>
              <a:rPr lang="en-US" dirty="0" smtClean="0"/>
              <a:t>Herpes zoosta- causes shingles which follows the nerve part of the body infected and common in HID/AIDS.</a:t>
            </a:r>
          </a:p>
          <a:p>
            <a:r>
              <a:rPr lang="en-US" dirty="0" smtClean="0"/>
              <a:t>Adeno virus- cause conjunctivitis, respiratory infection eg pharyngitis, running nose fever, pneumonia and some tumors.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a:bodyPr>
          <a:lstStyle/>
          <a:p>
            <a:r>
              <a:rPr lang="en-US" sz="2400" dirty="0" smtClean="0"/>
              <a:t>Sugar was converted by this organism to alcohol.</a:t>
            </a:r>
          </a:p>
          <a:p>
            <a:r>
              <a:rPr lang="en-US" sz="2400" dirty="0" smtClean="0"/>
              <a:t>Yeast naturally occur on skin of grapes fruits and grains.</a:t>
            </a:r>
          </a:p>
          <a:p>
            <a:r>
              <a:rPr lang="en-US" sz="2400" dirty="0" smtClean="0"/>
              <a:t>Some other contaminants bacteria may change alcohol aseptic acid or vinegar which ruins the taste of wine.</a:t>
            </a:r>
          </a:p>
          <a:p>
            <a:r>
              <a:rPr lang="en-US" sz="2400" dirty="0" smtClean="0"/>
              <a:t>To eliminate these bacteria from wine and bear pasture heated it at temperature of 120c-140c and the process is known as pasteuration.</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RNA VIRUSES</a:t>
            </a:r>
            <a:endParaRPr lang="en-US" b="1" dirty="0"/>
          </a:p>
        </p:txBody>
      </p:sp>
      <p:sp>
        <p:nvSpPr>
          <p:cNvPr id="3" name="Content Placeholder 2"/>
          <p:cNvSpPr>
            <a:spLocks noGrp="1"/>
          </p:cNvSpPr>
          <p:nvPr>
            <p:ph idx="1"/>
          </p:nvPr>
        </p:nvSpPr>
        <p:spPr/>
        <p:txBody>
          <a:bodyPr/>
          <a:lstStyle/>
          <a:p>
            <a:r>
              <a:rPr lang="en-US" dirty="0" smtClean="0"/>
              <a:t>Toga virus</a:t>
            </a:r>
          </a:p>
          <a:p>
            <a:r>
              <a:rPr lang="en-US" dirty="0" smtClean="0"/>
              <a:t>Picorna virus</a:t>
            </a:r>
          </a:p>
          <a:p>
            <a:r>
              <a:rPr lang="en-US" dirty="0" smtClean="0"/>
              <a:t>Rheo virus</a:t>
            </a:r>
          </a:p>
          <a:p>
            <a:r>
              <a:rPr lang="en-US" dirty="0" smtClean="0"/>
              <a:t>Arbo virus</a:t>
            </a:r>
          </a:p>
          <a:p>
            <a:r>
              <a:rPr lang="en-US" dirty="0" smtClean="0"/>
              <a:t> retro virus</a:t>
            </a:r>
          </a:p>
          <a:p>
            <a:r>
              <a:rPr lang="en-US" dirty="0" smtClean="0"/>
              <a:t>Ebola virus </a:t>
            </a:r>
            <a:endParaRPr lang="en-US"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EBOLA VIRUSES</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Ebola is a river in Zaire  and Ebola virus occurred as a hymnologic in Sudan and Zaire in 1976.</a:t>
            </a:r>
          </a:p>
          <a:p>
            <a:r>
              <a:rPr lang="en-US" dirty="0" smtClean="0"/>
              <a:t>In Zaire 200 people died out of 300 people while in Sudan 30 people died out of 70 people.</a:t>
            </a:r>
          </a:p>
          <a:p>
            <a:r>
              <a:rPr lang="en-US" dirty="0" smtClean="0"/>
              <a:t>It is transmitted through body contacts </a:t>
            </a:r>
          </a:p>
          <a:p>
            <a:r>
              <a:rPr lang="en-US" dirty="0" smtClean="0"/>
              <a:t>Once Ebola virus has been transmitted through contact of unknown reservoir they  adopt themselves from direct to direct which introduce severe infection or out break.</a:t>
            </a:r>
          </a:p>
          <a:p>
            <a:r>
              <a:rPr lang="en-US" dirty="0" smtClean="0"/>
              <a:t>Is  a filo virus of the family of filo viridae.</a:t>
            </a:r>
          </a:p>
          <a:p>
            <a:r>
              <a:rPr lang="en-US" dirty="0" smtClean="0"/>
              <a:t>It is an RNA and enveloped with  a characteristic of filamental structure.</a:t>
            </a:r>
          </a:p>
          <a:p>
            <a:r>
              <a:rPr lang="en-US" dirty="0" smtClean="0"/>
              <a:t>It has  four known stray or species</a:t>
            </a:r>
          </a:p>
          <a:p>
            <a:pPr lvl="1"/>
            <a:r>
              <a:rPr lang="en-US" dirty="0" smtClean="0"/>
              <a:t>Zaire, Sudan, Reston and ivory cost.</a:t>
            </a:r>
          </a:p>
          <a:p>
            <a:r>
              <a:rPr lang="en-US" dirty="0" smtClean="0"/>
              <a:t>The actual distribution is unknown. </a:t>
            </a:r>
          </a:p>
          <a:p>
            <a:r>
              <a:rPr lang="en-US" dirty="0" smtClean="0"/>
              <a:t>In April 2001 Ebola virus occurred in Gulu district and was found to e caused by Sudan species.</a:t>
            </a:r>
          </a:p>
          <a:p>
            <a:r>
              <a:rPr lang="en-US" dirty="0" smtClean="0"/>
              <a:t>Transmission is contact  ………………………or any organ of the infected person . Injuries with needle or handling body fluids with out protection, handling of dead bodies of suspected victim  should be discouraged. </a:t>
            </a:r>
            <a:endParaRPr lang="en-US"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SIGNS OF EBOLA</a:t>
            </a:r>
            <a:endParaRPr lang="en-US" b="1" dirty="0"/>
          </a:p>
        </p:txBody>
      </p:sp>
      <p:sp>
        <p:nvSpPr>
          <p:cNvPr id="3" name="Content Placeholder 2"/>
          <p:cNvSpPr>
            <a:spLocks noGrp="1"/>
          </p:cNvSpPr>
          <p:nvPr>
            <p:ph idx="1"/>
          </p:nvPr>
        </p:nvSpPr>
        <p:spPr/>
        <p:txBody>
          <a:bodyPr/>
          <a:lstStyle/>
          <a:p>
            <a:r>
              <a:rPr lang="en-US" dirty="0" smtClean="0"/>
              <a:t>Bleeding in the gastrointestinal tract.</a:t>
            </a:r>
          </a:p>
          <a:p>
            <a:r>
              <a:rPr lang="en-US" dirty="0" smtClean="0"/>
              <a:t>Profuse diarrhea and vomiting.</a:t>
            </a:r>
          </a:p>
          <a:p>
            <a:r>
              <a:rPr lang="en-US" dirty="0" smtClean="0"/>
              <a:t>Headache and fever.</a:t>
            </a:r>
          </a:p>
          <a:p>
            <a:r>
              <a:rPr lang="en-US" smtClean="0"/>
              <a:t>Muscle pain.</a:t>
            </a:r>
            <a:endParaRPr lang="en-US" dirty="0"/>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1999</TotalTime>
  <Words>7132</Words>
  <Application>Microsoft Office PowerPoint</Application>
  <PresentationFormat>On-screen Show (4:3)</PresentationFormat>
  <Paragraphs>730</Paragraphs>
  <Slides>92</Slides>
  <Notes>2</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Flow</vt:lpstr>
      <vt:lpstr>MICROBIOLOGY </vt:lpstr>
      <vt:lpstr>MICROBIOLOGY </vt:lpstr>
      <vt:lpstr>HISTORY OF MICROBIOLOGY </vt:lpstr>
      <vt:lpstr>ROBERT HOOK</vt:lpstr>
      <vt:lpstr>ANTONY VAN LECUWENHOCK</vt:lpstr>
      <vt:lpstr>CONT…………..</vt:lpstr>
      <vt:lpstr>LOUIS PASTEUR(1833-1895)</vt:lpstr>
      <vt:lpstr>CONT………………..</vt:lpstr>
      <vt:lpstr>CONT………………….</vt:lpstr>
      <vt:lpstr>CONT…………..</vt:lpstr>
      <vt:lpstr>JOHN TYNDAL-1820-1893</vt:lpstr>
      <vt:lpstr>ROBERT KOCH-1899-1910</vt:lpstr>
      <vt:lpstr>CONT…………………..</vt:lpstr>
      <vt:lpstr>EXCEPTION OF KOCH’S </vt:lpstr>
      <vt:lpstr>EDWARD JENNER 1949-1823</vt:lpstr>
      <vt:lpstr>SEMEMELIREIS</vt:lpstr>
      <vt:lpstr>CONT………………..</vt:lpstr>
      <vt:lpstr>CONT………………….</vt:lpstr>
      <vt:lpstr>CONT…………………….</vt:lpstr>
      <vt:lpstr>CONT…………………..</vt:lpstr>
      <vt:lpstr>CONT……………………….</vt:lpstr>
      <vt:lpstr>ACID FAST STAIN</vt:lpstr>
      <vt:lpstr>  OTHER METHODS OF IDENTIFICATION</vt:lpstr>
      <vt:lpstr>PHYSIOLOGY OF MICROORGANISM</vt:lpstr>
      <vt:lpstr>TERMINOLOGIES</vt:lpstr>
      <vt:lpstr>CONT……………………….. </vt:lpstr>
      <vt:lpstr>CONT…………………….</vt:lpstr>
      <vt:lpstr>MODES OF DISEASE TRANSMISSION</vt:lpstr>
      <vt:lpstr>CLASSSIFICATION OF MICROES</vt:lpstr>
      <vt:lpstr>BACTERIA</vt:lpstr>
      <vt:lpstr>CONT…………………….</vt:lpstr>
      <vt:lpstr>COCCI</vt:lpstr>
      <vt:lpstr>BACILLI </vt:lpstr>
      <vt:lpstr>SPIRAL SHEET</vt:lpstr>
      <vt:lpstr>PATHOGENESIS OF BACTERIA</vt:lpstr>
      <vt:lpstr>SIGNS OF TYPHUS</vt:lpstr>
      <vt:lpstr>   GRAM POSITIVE BACTERIA.</vt:lpstr>
      <vt:lpstr>CONT………………..</vt:lpstr>
      <vt:lpstr>CONT…………………</vt:lpstr>
      <vt:lpstr>CONT……………………..</vt:lpstr>
      <vt:lpstr>CONT……………….</vt:lpstr>
      <vt:lpstr>Cont……………………</vt:lpstr>
      <vt:lpstr>CONT………………..</vt:lpstr>
      <vt:lpstr>GRAM NEGATIVE BACTERIA.</vt:lpstr>
      <vt:lpstr>CONT……………..</vt:lpstr>
      <vt:lpstr>NEISSIERIA</vt:lpstr>
      <vt:lpstr>CONT………………….</vt:lpstr>
      <vt:lpstr>CONT……………</vt:lpstr>
      <vt:lpstr>BODETELLA</vt:lpstr>
      <vt:lpstr>HAEMOPHILLUS</vt:lpstr>
      <vt:lpstr>PASTULLELLA.</vt:lpstr>
      <vt:lpstr>CONT……………………</vt:lpstr>
      <vt:lpstr>CONT…………………….</vt:lpstr>
      <vt:lpstr>ENTEROBACTERIA( COULIFORM BACILLI) </vt:lpstr>
      <vt:lpstr>CONT……………………..</vt:lpstr>
      <vt:lpstr>SALMONELLA  </vt:lpstr>
      <vt:lpstr>CONT…………………….</vt:lpstr>
      <vt:lpstr>CHIGERA</vt:lpstr>
      <vt:lpstr>OPPORTUNISTIC PATHOGENS</vt:lpstr>
      <vt:lpstr>TYPES OF CHOLERA</vt:lpstr>
      <vt:lpstr>NORMAL FLORA ( COMMENSALS )</vt:lpstr>
      <vt:lpstr>BENEFICIAL ROLE OF NORMAL FLORA IN THE BODY</vt:lpstr>
      <vt:lpstr>FUNGI</vt:lpstr>
      <vt:lpstr>CONT……………</vt:lpstr>
      <vt:lpstr>CONT………………………….</vt:lpstr>
      <vt:lpstr>CLASSIFICATION OF MYCOSIS</vt:lpstr>
      <vt:lpstr>CONT……………</vt:lpstr>
      <vt:lpstr>CONT………………………</vt:lpstr>
      <vt:lpstr>CANDIDA ALBICAN</vt:lpstr>
      <vt:lpstr>CONT………………………</vt:lpstr>
      <vt:lpstr>PROTOZOA</vt:lpstr>
      <vt:lpstr>PATHOGENIC GROUP</vt:lpstr>
      <vt:lpstr>FLAGELLATES</vt:lpstr>
      <vt:lpstr>GIARDIA LAMBRIA</vt:lpstr>
      <vt:lpstr>TRYPANOSOMES</vt:lpstr>
      <vt:lpstr>CONT……………….</vt:lpstr>
      <vt:lpstr>CONT………….</vt:lpstr>
      <vt:lpstr>PLASMODIUM</vt:lpstr>
      <vt:lpstr>CONT……………………..</vt:lpstr>
      <vt:lpstr>CONT……………………….</vt:lpstr>
      <vt:lpstr>GAMETOCYTES </vt:lpstr>
      <vt:lpstr>TOXO PLASMO GONELLI</vt:lpstr>
      <vt:lpstr>LEISMANIA PROTOZOA</vt:lpstr>
      <vt:lpstr>CONT……………………….</vt:lpstr>
      <vt:lpstr>DIFFERENCES BETWEEN BACTERIA AND VIRUSES</vt:lpstr>
      <vt:lpstr>VIRUS</vt:lpstr>
      <vt:lpstr>REPRODUCTION</vt:lpstr>
      <vt:lpstr>POLYHEDRAL</vt:lpstr>
      <vt:lpstr>COMMON DNA VIRUSES</vt:lpstr>
      <vt:lpstr>RNA VIRUSES</vt:lpstr>
      <vt:lpstr>EBOLA VIRUSES</vt:lpstr>
      <vt:lpstr>SIGNS OF EBOLA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MICROIOLOGY</dc:title>
  <dc:creator>Carol</dc:creator>
  <cp:lastModifiedBy>Lenovo</cp:lastModifiedBy>
  <cp:revision>193</cp:revision>
  <dcterms:created xsi:type="dcterms:W3CDTF">2015-01-13T07:14:40Z</dcterms:created>
  <dcterms:modified xsi:type="dcterms:W3CDTF">2015-03-17T19:49:09Z</dcterms:modified>
</cp:coreProperties>
</file>