
<file path=[Content_Types].xml><?xml version="1.0" encoding="utf-8"?>
<Types xmlns="http://schemas.openxmlformats.org/package/2006/content-types">
  <Default Extension="png" ContentType="image/png"/>
  <Default Extension="font" ContentType="application/x-fontdata"/>
  <Default Extension="fntdata" ContentType="application/x-fontdata"/>
  <Default Extension="rels" ContentType="application/vnd.openxmlformats-package.relationships+xml"/>
  <Default Extension="xml" ContentType="application/xml"/>
  <Default Extension="jpeg" ContentType="image/jpeg"/>
  <Override PartName="/ppt/slides/slide62.xml" ContentType="application/vnd.openxmlformats-officedocument.presentationml.slide+xml"/>
  <Override PartName="/ppt/slides/slide31.xml" ContentType="application/vnd.openxmlformats-officedocument.presentationml.slide+xml"/>
  <Override PartName="/ppt/slides/slide129.xml" ContentType="application/vnd.openxmlformats-officedocument.presentationml.slide+xml"/>
  <Override PartName="/ppt/slides/slide71.xml" ContentType="application/vnd.openxmlformats-officedocument.presentationml.slide+xml"/>
  <Override PartName="/ppt/slides/slide56.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Layouts/slideLayout16.xml" ContentType="application/vnd.openxmlformats-officedocument.presentationml.slideLayout+xml"/>
  <Override PartName="/ppt/slides/slide79.xml" ContentType="application/vnd.openxmlformats-officedocument.presentationml.slide+xml"/>
  <Override PartName="/ppt/slides/slide14.xml" ContentType="application/vnd.openxmlformats-officedocument.presentationml.slide+xml"/>
  <Override PartName="/ppt/slides/slide57.xml" ContentType="application/vnd.openxmlformats-officedocument.presentationml.slide+xml"/>
  <Override PartName="/ppt/slides/slide100.xml" ContentType="application/vnd.openxmlformats-officedocument.presentationml.slide+xml"/>
  <Override PartName="/ppt/slides/slide36.xml" ContentType="application/vnd.openxmlformats-officedocument.presentationml.slide+xml"/>
  <Override PartName="/ppt/slideLayouts/slideLayout13.xml" ContentType="application/vnd.openxmlformats-officedocument.presentationml.slideLayout+xml"/>
  <Override PartName="/ppt/slides/slide70.xml" ContentType="application/vnd.openxmlformats-officedocument.presentationml.slide+xml"/>
  <Override PartName="/ppt/slideLayouts/slideLayout1.xml" ContentType="application/vnd.openxmlformats-officedocument.presentationml.slideLayout+xml"/>
  <Override PartName="/ppt/slides/slide127.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118.xml" ContentType="application/vnd.openxmlformats-officedocument.presentationml.slide+xml"/>
  <Override PartName="/ppt/slides/slide61.xml" ContentType="application/vnd.openxmlformats-officedocument.presentationml.slide+xml"/>
  <Override PartName="/ppt/slides/slide38.xml" ContentType="application/vnd.openxmlformats-officedocument.presentationml.slide+xml"/>
  <Override PartName="/ppt/slideLayouts/slideLayout5.xml" ContentType="application/vnd.openxmlformats-officedocument.presentationml.slideLayout+xml"/>
  <Override PartName="/ppt/slides/slide43.xml" ContentType="application/vnd.openxmlformats-officedocument.presentationml.slide+xml"/>
  <Override PartName="/ppt/slideLayouts/slideLayout10.xml" ContentType="application/vnd.openxmlformats-officedocument.presentationml.slideLayout+xml"/>
  <Override PartName="/ppt/slides/slide109.xml" ContentType="application/vnd.openxmlformats-officedocument.presentationml.slide+xml"/>
  <Override PartName="/ppt/slideLayouts/slideLayout18.xml" ContentType="application/vnd.openxmlformats-officedocument.presentationml.slideLayout+xml"/>
  <Override PartName="/ppt/slides/slide119.xml" ContentType="application/vnd.openxmlformats-officedocument.presentationml.slide+xml"/>
  <Override PartName="/ppt/slides/slide83.xml" ContentType="application/vnd.openxmlformats-officedocument.presentationml.slide+xml"/>
  <Override PartName="/ppt/slides/slide26.xml" ContentType="application/vnd.openxmlformats-officedocument.presentationml.slide+xml"/>
  <Override PartName="/ppt/slideLayouts/slideLayout21.xml" ContentType="application/vnd.openxmlformats-officedocument.presentationml.slideLayout+xml"/>
  <Override PartName="/ppt/slides/slide77.xml" ContentType="application/vnd.openxmlformats-officedocument.presentationml.slide+xml"/>
  <Override PartName="/ppt/slides/slide64.xml" ContentType="application/vnd.openxmlformats-officedocument.presentationml.slide+xml"/>
  <Override PartName="/ppt/slides/slide126.xml" ContentType="application/vnd.openxmlformats-officedocument.presentationml.slide+xml"/>
  <Override PartName="/ppt/slides/slide10.xml" ContentType="application/vnd.openxmlformats-officedocument.presentationml.slide+xml"/>
  <Override PartName="/ppt/slides/slide115.xml" ContentType="application/vnd.openxmlformats-officedocument.presentationml.slide+xml"/>
  <Override PartName="/ppt/slides/slide69.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16.xml" ContentType="application/vnd.openxmlformats-officedocument.presentationml.slide+xml"/>
  <Override PartName="/ppt/slideLayouts/slideLayout22.xml" ContentType="application/vnd.openxmlformats-officedocument.presentationml.slideLayout+xml"/>
  <Override PartName="/ppt/tableStyles.xml" ContentType="application/vnd.openxmlformats-officedocument.presentationml.tableStyles+xml"/>
  <Override PartName="/ppt/slides/slide1.xml" ContentType="application/vnd.openxmlformats-officedocument.presentationml.slide+xml"/>
  <Override PartName="/ppt/slideLayouts/slideLayout2.xml" ContentType="application/vnd.openxmlformats-officedocument.presentationml.slideLayout+xml"/>
  <Override PartName="/ppt/slides/slide86.xml" ContentType="application/vnd.openxmlformats-officedocument.presentationml.slide+xml"/>
  <Override PartName="/ppt/slides/slide23.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135.xml" ContentType="application/vnd.openxmlformats-officedocument.presentationml.slide+xml"/>
  <Override PartName="/ppt/slides/slide90.xml" ContentType="application/vnd.openxmlformats-officedocument.presentationml.slide+xml"/>
  <Override PartName="/ppt/slides/slide33.xml" ContentType="application/vnd.openxmlformats-officedocument.presentationml.slide+xml"/>
  <Override PartName="/ppt/slides/slide125.xml" ContentType="application/vnd.openxmlformats-officedocument.presentationml.slide+xml"/>
  <Override PartName="/ppt/slides/slide80.xml" ContentType="application/vnd.openxmlformats-officedocument.presentationml.slide+xml"/>
  <Override PartName="/ppt/slides/slide40.xml" ContentType="application/vnd.openxmlformats-officedocument.presentationml.slide+xml"/>
  <Override PartName="/ppt/slides/slide51.xml" ContentType="application/vnd.openxmlformats-officedocument.presentationml.slide+xml"/>
  <Override PartName="/ppt/slides/slide116.xml" ContentType="application/vnd.openxmlformats-officedocument.presentationml.slide+xml"/>
  <Override PartName="/ppt/slides/slide111.xml" ContentType="application/vnd.openxmlformats-officedocument.presentationml.slide+xml"/>
  <Override PartName="/ppt/slides/slide52.xml" ContentType="application/vnd.openxmlformats-officedocument.presentationml.slide+xml"/>
  <Override PartName="/ppt/slides/slide12.xml" ContentType="application/vnd.openxmlformats-officedocument.presentationml.slide+xml"/>
  <Override PartName="/ppt/viewProps.xml" ContentType="application/vnd.openxmlformats-officedocument.presentationml.viewProps+xml"/>
  <Override PartName="/ppt/slides/slide94.xml" ContentType="application/vnd.openxmlformats-officedocument.presentationml.slide+xml"/>
  <Override PartName="/ppt/slides/slide99.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docProps/app.xml" ContentType="application/vnd.openxmlformats-officedocument.extended-properties+xml"/>
  <Override PartName="/ppt/slides/slide58.xml" ContentType="application/vnd.openxmlformats-officedocument.presentationml.slide+xml"/>
  <Override PartName="/ppt/slides/slide107.xml" ContentType="application/vnd.openxmlformats-officedocument.presentationml.slide+xml"/>
  <Override PartName="/ppt/slides/slide6.xml" ContentType="application/vnd.openxmlformats-officedocument.presentationml.slide+xml"/>
  <Override PartName="/ppt/slides/slide101.xml" ContentType="application/vnd.openxmlformats-officedocument.presentationml.slide+xml"/>
  <Override PartName="/ppt/slides/slide9.xml" ContentType="application/vnd.openxmlformats-officedocument.presentationml.slide+xml"/>
  <Override PartName="/ppt/slides/slide133.xml" ContentType="application/vnd.openxmlformats-officedocument.presentationml.slide+xml"/>
  <Override PartName="/ppt/slides/slide102.xml" ContentType="application/vnd.openxmlformats-officedocument.presentationml.slide+xml"/>
  <Override PartName="/ppt/slides/slide110.xml" ContentType="application/vnd.openxmlformats-officedocument.presentationml.slide+xml"/>
  <Override PartName="/ppt/slides/slide82.xml" ContentType="application/vnd.openxmlformats-officedocument.presentationml.slide+xml"/>
  <Override PartName="/ppt/slides/slide22.xml" ContentType="application/vnd.openxmlformats-officedocument.presentationml.slide+xml"/>
  <Override PartName="/ppt/slides/slide63.xml" ContentType="application/vnd.openxmlformats-officedocument.presentationml.slide+xml"/>
  <Override PartName="/ppt/slides/slide95.xml" ContentType="application/vnd.openxmlformats-officedocument.presentationml.slide+xml"/>
  <Override PartName="/ppt/slides/slide46.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s/slide103.xml" ContentType="application/vnd.openxmlformats-officedocument.presentationml.slide+xml"/>
  <Override PartName="/ppt/slides/slide137.xml" ContentType="application/vnd.openxmlformats-officedocument.presentationml.slide+xml"/>
  <Override PartName="/ppt/slides/slide32.xml" ContentType="application/vnd.openxmlformats-officedocument.presentationml.slide+xml"/>
  <Override PartName="/ppt/slides/slide128.xml" ContentType="application/vnd.openxmlformats-officedocument.presentationml.slide+xml"/>
  <Override PartName="/ppt/slides/slide5.xml" ContentType="application/vnd.openxmlformats-officedocument.presentationml.slide+xml"/>
  <Override PartName="/ppt/slides/slide88.xml" ContentType="application/vnd.openxmlformats-officedocument.presentationml.slide+xml"/>
  <Override PartName="/ppt/presentation.xml" ContentType="application/vnd.openxmlformats-officedocument.presentationml.presentation.main+xml"/>
  <Override PartName="/ppt/slideLayouts/slideLayout6.xml" ContentType="application/vnd.openxmlformats-officedocument.presentationml.slideLayout+xml"/>
  <Override PartName="/ppt/slides/slide113.xml" ContentType="application/vnd.openxmlformats-officedocument.presentationml.slide+xml"/>
  <Override PartName="/ppt/slides/slide85.xml" ContentType="application/vnd.openxmlformats-officedocument.presentationml.slide+xml"/>
  <Override PartName="/ppt/slides/slide42.xml" ContentType="application/vnd.openxmlformats-officedocument.presentationml.slide+xml"/>
  <Override PartName="/ppt/slides/slide144.xml" ContentType="application/vnd.openxmlformats-officedocument.presentationml.slide+xml"/>
  <Override PartName="/ppt/slides/slide140.xml" ContentType="application/vnd.openxmlformats-officedocument.presentationml.slide+xml"/>
  <Override PartName="/ppt/slides/slide136.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24.xml" ContentType="application/vnd.openxmlformats-officedocument.presentationml.slide+xml"/>
  <Override PartName="/ppt/slideLayouts/slideLayout8.xml" ContentType="application/vnd.openxmlformats-officedocument.presentationml.slideLayout+xml"/>
  <Override PartName="/ppt/slides/slide134.xml" ContentType="application/vnd.openxmlformats-officedocument.presentationml.slide+xml"/>
  <Override PartName="/ppt/slideLayouts/slideLayout15.xml" ContentType="application/vnd.openxmlformats-officedocument.presentationml.slideLayout+xml"/>
  <Override PartName="/ppt/slides/slide67.xml" ContentType="application/vnd.openxmlformats-officedocument.presentationml.slide+xml"/>
  <Override PartName="/ppt/slides/slide123.xml" ContentType="application/vnd.openxmlformats-officedocument.presentationml.slide+xml"/>
  <Override PartName="/ppt/slides/slide142.xml" ContentType="application/vnd.openxmlformats-officedocument.presentationml.slide+xml"/>
  <Override PartName="/ppt/slides/slide131.xml" ContentType="application/vnd.openxmlformats-officedocument.presentationml.slide+xml"/>
  <Override PartName="/ppt/slideLayouts/slideLayout17.xml" ContentType="application/vnd.openxmlformats-officedocument.presentationml.slideLayout+xml"/>
  <Override PartName="/ppt/slides/slide65.xml" ContentType="application/vnd.openxmlformats-officedocument.presentationml.slide+xml"/>
  <Override PartName="/ppt/slides/slide28.xml" ContentType="application/vnd.openxmlformats-officedocument.presentationml.slide+xml"/>
  <Override PartName="/ppt/slides/slide132.xml" ContentType="application/vnd.openxmlformats-officedocument.presentationml.slide+xml"/>
  <Override PartName="/ppt/slides/slide106.xml" ContentType="application/vnd.openxmlformats-officedocument.presentationml.slide+xml"/>
  <Override PartName="/ppt/slides/slide87.xml" ContentType="application/vnd.openxmlformats-officedocument.presentationml.slide+xml"/>
  <Override PartName="/ppt/slides/slide18.xml" ContentType="application/vnd.openxmlformats-officedocument.presentationml.slide+xml"/>
  <Override PartName="/ppt/slides/slide105.xml" ContentType="application/vnd.openxmlformats-officedocument.presentationml.slide+xml"/>
  <Override PartName="/ppt/slides/slide76.xml" ContentType="application/vnd.openxmlformats-officedocument.presentationml.slide+xml"/>
  <Override PartName="/ppt/slides/slide114.xml" ContentType="application/vnd.openxmlformats-officedocument.presentationml.slide+xml"/>
  <Override PartName="/ppt/slides/slide112.xml" ContentType="application/vnd.openxmlformats-officedocument.presentationml.slide+xml"/>
  <Override PartName="/ppt/slideLayouts/slideLayout4.xml" ContentType="application/vnd.openxmlformats-officedocument.presentationml.slideLayout+xml"/>
  <Override PartName="/ppt/slides/slide53.xml" ContentType="application/vnd.openxmlformats-officedocument.presentationml.slide+xml"/>
  <Override PartName="/ppt/theme/theme2.xml" ContentType="application/vnd.openxmlformats-officedocument.theme+xml"/>
  <Override PartName="/ppt/slides/slide66.xml" ContentType="application/vnd.openxmlformats-officedocument.presentationml.slide+xml"/>
  <Override PartName="/ppt/slides/slide4.xml" ContentType="application/vnd.openxmlformats-officedocument.presentationml.slide+xml"/>
  <Override PartName="/ppt/slideMasters/slideMaster2.xml" ContentType="application/vnd.openxmlformats-officedocument.presentationml.slideMaster+xml"/>
  <Override PartName="/ppt/slideLayouts/slideLayout20.xml" ContentType="application/vnd.openxmlformats-officedocument.presentationml.slideLayout+xml"/>
  <Override PartName="/ppt/slides/slide84.xml" ContentType="application/vnd.openxmlformats-officedocument.presentationml.slide+xml"/>
  <Override PartName="/ppt/slides/slide96.xml" ContentType="application/vnd.openxmlformats-officedocument.presentationml.slide+xml"/>
  <Override PartName="/ppt/slides/slide89.xml" ContentType="application/vnd.openxmlformats-officedocument.presentationml.slide+xml"/>
  <Override PartName="/ppt/slides/slide93.xml" ContentType="application/vnd.openxmlformats-officedocument.presentationml.slide+xml"/>
  <Override PartName="/ppt/slides/slide98.xml" ContentType="application/vnd.openxmlformats-officedocument.presentationml.slide+xml"/>
  <Override PartName="/ppt/slides/slide7.xml" ContentType="application/vnd.openxmlformats-officedocument.presentationml.slide+xml"/>
  <Override PartName="/ppt/slides/slide97.xml" ContentType="application/vnd.openxmlformats-officedocument.presentationml.slide+xml"/>
  <Override PartName="/ppt/slides/slide34.xml" ContentType="application/vnd.openxmlformats-officedocument.presentationml.slide+xml"/>
  <Override PartName="/ppt/slides/slide130.xml" ContentType="application/vnd.openxmlformats-officedocument.presentationml.slide+xml"/>
  <Override PartName="/ppt/slides/slide108.xml" ContentType="application/vnd.openxmlformats-officedocument.presentationml.slide+xml"/>
  <Override PartName="/ppt/slides/slide91.xml" ContentType="application/vnd.openxmlformats-officedocument.presentationml.slide+xml"/>
  <Override PartName="/ppt/slides/slide73.xml" ContentType="application/vnd.openxmlformats-officedocument.presentationml.slide+xml"/>
  <Override PartName="/ppt/slideLayouts/slideLayout3.xml" ContentType="application/vnd.openxmlformats-officedocument.presentationml.slideLayout+xml"/>
  <Override PartName="/ppt/slides/slide75.xml" ContentType="application/vnd.openxmlformats-officedocument.presentationml.slide+xml"/>
  <Override PartName="/ppt/slides/slide74.xml" ContentType="application/vnd.openxmlformats-officedocument.presentationml.slide+xml"/>
  <Override PartName="/ppt/slides/slide104.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60.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Layouts/slideLayout19.xml" ContentType="application/vnd.openxmlformats-officedocument.presentationml.slideLayout+xml"/>
  <Override PartName="/ppt/slides/slide78.xml" ContentType="application/vnd.openxmlformats-officedocument.presentationml.slide+xml"/>
  <Override PartName="/ppt/slides/slide81.xml" ContentType="application/vnd.openxmlformats-officedocument.presentationml.slide+xml"/>
  <Override PartName="/ppt/slides/slide141.xml" ContentType="application/vnd.openxmlformats-officedocument.presentationml.slide+xml"/>
  <Override PartName="/ppt/slideLayouts/slideLayout9.xml" ContentType="application/vnd.openxmlformats-officedocument.presentationml.slideLayout+xml"/>
  <Override PartName="/ppt/slides/slide143.xml" ContentType="application/vnd.openxmlformats-officedocument.presentationml.slide+xml"/>
  <Override PartName="/ppt/slides/slide59.xml" ContentType="application/vnd.openxmlformats-officedocument.presentationml.slide+xml"/>
  <Override PartName="/ppt/slides/slide122.xml" ContentType="application/vnd.openxmlformats-officedocument.presentationml.slide+xml"/>
  <Override PartName="/ppt/slideLayouts/slideLayout14.xml" ContentType="application/vnd.openxmlformats-officedocument.presentationml.slideLayout+xml"/>
  <Override PartName="/ppt/slides/slide45.xml" ContentType="application/vnd.openxmlformats-officedocument.presentationml.slide+xml"/>
  <Override PartName="/ppt/presProps.xml" ContentType="application/vnd.openxmlformats-officedocument.presentationml.presProps+xml"/>
  <Override PartName="/ppt/slides/slide48.xml" ContentType="application/vnd.openxmlformats-officedocument.presentationml.slide+xml"/>
  <Override PartName="/ppt/slides/slide124.xml" ContentType="application/vnd.openxmlformats-officedocument.presentationml.slide+xml"/>
  <Override PartName="/ppt/slides/slide20.xml" ContentType="application/vnd.openxmlformats-officedocument.presentationml.slide+xml"/>
  <Override PartName="/ppt/slides/slide139.xml" ContentType="application/vnd.openxmlformats-officedocument.presentationml.slide+xml"/>
  <Override PartName="/ppt/slideLayouts/slideLayout11.xml" ContentType="application/vnd.openxmlformats-officedocument.presentationml.slideLayout+xml"/>
  <Override PartName="/ppt/slides/slide17.xml" ContentType="application/vnd.openxmlformats-officedocument.presentationml.slide+xml"/>
  <Override PartName="/ppt/slides/slide11.xml" ContentType="application/vnd.openxmlformats-officedocument.presentationml.slide+xml"/>
  <Override PartName="/ppt/slideLayouts/slideLayout12.xml" ContentType="application/vnd.openxmlformats-officedocument.presentationml.slideLayout+xml"/>
  <Override PartName="/ppt/slides/slide92.xml" ContentType="application/vnd.openxmlformats-officedocument.presentationml.slide+xml"/>
  <Override PartName="/ppt/slides/slide50.xml" ContentType="application/vnd.openxmlformats-officedocument.presentationml.slide+xml"/>
  <Override PartName="/ppt/slides/slide3.xml" ContentType="application/vnd.openxmlformats-officedocument.presentationml.slide+xml"/>
  <Override PartName="/ppt/slides/slide35.xml" ContentType="application/vnd.openxmlformats-officedocument.presentationml.slide+xml"/>
  <Override PartName="/ppt/slides/slide2.xml" ContentType="application/vnd.openxmlformats-officedocument.presentationml.slide+xml"/>
  <Override PartName="/ppt/slideLayouts/slideLayout7.xml" ContentType="application/vnd.openxmlformats-officedocument.presentationml.slideLayout+xml"/>
  <Override PartName="/ppt/slides/slide117.xml" ContentType="application/vnd.openxmlformats-officedocument.presentationml.slide+xml"/>
  <Override PartName="/ppt/slides/slide68.xml" ContentType="application/vnd.openxmlformats-officedocument.presentationml.slide+xml"/>
  <Override PartName="/ppt/slides/slide54.xml" ContentType="application/vnd.openxmlformats-officedocument.presentationml.slide+xml"/>
  <Override PartName="/ppt/slides/slide47.xml" ContentType="application/vnd.openxmlformats-officedocument.presentationml.slide+xml"/>
  <Override PartName="/ppt/slides/slide29.xml" ContentType="application/vnd.openxmlformats-officedocument.presentationml.slide+xml"/>
  <Override PartName="/ppt/slides/slide138.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a14="http://schemas.microsoft.com/office/drawing/2010/main" xmlns:p14="http://schemas.microsoft.com/office/powerpoint/2010/main" xmlns:mc="http://schemas.openxmlformats.org/markup-compatibility/2006" xmlns:c="http://schemas.openxmlformats.org/drawingml/2006/chart" xmlns:v="urn:schemas-microsoft-com:vml" xmlns:dsp="http://schemas.microsoft.com/office/drawing/2008/diagram" xmlns:dgm="http://schemas.openxmlformats.org/drawingml/2006/diagram" xmlns:m="http://schemas.openxmlformats.org/officeDocument/2006/math" saveSubsetFonts="1" embedTrueTypeFonts="1">
  <p:sldMasterIdLst>
    <p:sldMasterId r:id="rId1" id="2147483648"/>
    <p:sldMasterId r:id="rId2" id="2147483660"/>
  </p:sldMasterIdLst>
  <p:sldIdLst>
    <p:sldId r:id="rId3" id="427"/>
    <p:sldId r:id="rId4" id="426"/>
    <p:sldId r:id="rId5" id="390"/>
    <p:sldId r:id="rId6" id="392"/>
    <p:sldId r:id="rId7" id="394"/>
    <p:sldId r:id="rId8" id="418"/>
    <p:sldId r:id="rId9" id="420"/>
    <p:sldId r:id="rId10" id="422"/>
    <p:sldId r:id="rId11" id="424"/>
    <p:sldId r:id="rId12" id="396"/>
    <p:sldId r:id="rId13" id="398"/>
    <p:sldId r:id="rId14" id="400"/>
    <p:sldId r:id="rId15" id="402"/>
    <p:sldId r:id="rId16" id="404"/>
    <p:sldId r:id="rId17" id="406"/>
    <p:sldId r:id="rId18" id="408"/>
    <p:sldId r:id="rId19" id="410"/>
    <p:sldId r:id="rId20" id="412"/>
    <p:sldId r:id="rId21" id="414"/>
    <p:sldId r:id="rId22" id="416"/>
    <p:sldId r:id="rId23" id="388"/>
    <p:sldId r:id="rId24" id="257"/>
    <p:sldId r:id="rId25" id="258"/>
    <p:sldId r:id="rId26" id="261"/>
    <p:sldId r:id="rId27" id="259"/>
    <p:sldId r:id="rId28" id="260"/>
    <p:sldId r:id="rId29" id="262"/>
    <p:sldId r:id="rId30" id="263"/>
    <p:sldId r:id="rId31" id="264"/>
    <p:sldId r:id="rId32" id="265"/>
    <p:sldId r:id="rId33" id="266"/>
    <p:sldId r:id="rId34" id="267"/>
    <p:sldId r:id="rId35" id="268"/>
    <p:sldId r:id="rId36" id="269"/>
    <p:sldId r:id="rId37" id="270"/>
    <p:sldId r:id="rId38" id="271"/>
    <p:sldId r:id="rId39" id="272"/>
    <p:sldId r:id="rId40" id="273"/>
    <p:sldId r:id="rId41" id="274"/>
    <p:sldId r:id="rId42" id="275"/>
    <p:sldId r:id="rId43" id="276"/>
    <p:sldId r:id="rId44" id="277"/>
    <p:sldId r:id="rId45" id="278"/>
    <p:sldId r:id="rId46" id="279"/>
    <p:sldId r:id="rId47" id="280"/>
    <p:sldId r:id="rId48" id="281"/>
    <p:sldId r:id="rId49" id="282"/>
    <p:sldId r:id="rId50" id="283"/>
    <p:sldId r:id="rId51" id="284"/>
    <p:sldId r:id="rId52" id="285"/>
    <p:sldId r:id="rId53" id="286"/>
    <p:sldId r:id="rId54" id="287"/>
    <p:sldId r:id="rId55" id="288"/>
    <p:sldId r:id="rId56" id="289"/>
    <p:sldId r:id="rId57" id="291"/>
    <p:sldId r:id="rId58" id="292"/>
    <p:sldId r:id="rId59" id="293"/>
    <p:sldId r:id="rId60" id="294"/>
    <p:sldId r:id="rId61" id="295"/>
    <p:sldId r:id="rId62" id="296"/>
    <p:sldId r:id="rId63" id="297"/>
    <p:sldId r:id="rId64" id="298"/>
    <p:sldId r:id="rId65" id="299"/>
    <p:sldId r:id="rId66" id="301"/>
    <p:sldId r:id="rId67" id="302"/>
    <p:sldId r:id="rId68" id="304"/>
    <p:sldId r:id="rId69" id="305"/>
    <p:sldId r:id="rId70" id="306"/>
    <p:sldId r:id="rId71" id="307"/>
    <p:sldId r:id="rId72" id="308"/>
    <p:sldId r:id="rId73" id="309"/>
    <p:sldId r:id="rId74" id="310"/>
    <p:sldId r:id="rId75" id="311"/>
    <p:sldId r:id="rId76" id="313"/>
    <p:sldId r:id="rId77" id="314"/>
    <p:sldId r:id="rId78" id="315"/>
    <p:sldId r:id="rId79" id="316"/>
    <p:sldId r:id="rId80" id="317"/>
    <p:sldId r:id="rId81" id="318"/>
    <p:sldId r:id="rId82" id="319"/>
    <p:sldId r:id="rId83" id="320"/>
    <p:sldId r:id="rId84" id="321"/>
    <p:sldId r:id="rId85" id="322"/>
    <p:sldId r:id="rId86" id="323"/>
    <p:sldId r:id="rId87" id="324"/>
    <p:sldId r:id="rId88" id="325"/>
    <p:sldId r:id="rId89" id="326"/>
    <p:sldId r:id="rId90" id="327"/>
    <p:sldId r:id="rId91" id="328"/>
    <p:sldId r:id="rId92" id="329"/>
    <p:sldId r:id="rId93" id="330"/>
    <p:sldId r:id="rId94" id="331"/>
    <p:sldId r:id="rId95" id="332"/>
    <p:sldId r:id="rId96" id="354"/>
    <p:sldId r:id="rId97" id="333"/>
    <p:sldId r:id="rId98" id="334"/>
    <p:sldId r:id="rId99" id="335"/>
    <p:sldId r:id="rId100" id="336"/>
    <p:sldId r:id="rId101" id="337"/>
    <p:sldId r:id="rId102" id="338"/>
    <p:sldId r:id="rId103" id="339"/>
    <p:sldId r:id="rId104" id="340"/>
    <p:sldId r:id="rId105" id="341"/>
    <p:sldId r:id="rId106" id="342"/>
    <p:sldId r:id="rId107" id="343"/>
    <p:sldId r:id="rId108" id="344"/>
    <p:sldId r:id="rId109" id="345"/>
    <p:sldId r:id="rId110" id="346"/>
    <p:sldId r:id="rId111" id="347"/>
    <p:sldId r:id="rId112" id="348"/>
    <p:sldId r:id="rId113" id="349"/>
    <p:sldId r:id="rId114" id="350"/>
    <p:sldId r:id="rId115" id="351"/>
    <p:sldId r:id="rId116" id="352"/>
    <p:sldId r:id="rId117" id="353"/>
    <p:sldId r:id="rId118" id="355"/>
    <p:sldId r:id="rId119" id="356"/>
    <p:sldId r:id="rId120" id="357"/>
    <p:sldId r:id="rId121" id="358"/>
    <p:sldId r:id="rId122" id="359"/>
    <p:sldId r:id="rId123" id="360"/>
    <p:sldId r:id="rId124" id="361"/>
    <p:sldId r:id="rId125" id="362"/>
    <p:sldId r:id="rId126" id="363"/>
    <p:sldId r:id="rId127" id="364"/>
    <p:sldId r:id="rId128" id="367"/>
    <p:sldId r:id="rId129" id="365"/>
    <p:sldId r:id="rId130" id="366"/>
    <p:sldId r:id="rId131" id="368"/>
    <p:sldId r:id="rId132" id="369"/>
    <p:sldId r:id="rId133" id="371"/>
    <p:sldId r:id="rId134" id="372"/>
    <p:sldId r:id="rId135" id="373"/>
    <p:sldId r:id="rId136" id="374"/>
    <p:sldId r:id="rId137" id="376"/>
    <p:sldId r:id="rId138" id="377"/>
    <p:sldId r:id="rId139" id="378"/>
    <p:sldId r:id="rId140" id="379"/>
    <p:sldId r:id="rId141" id="380"/>
    <p:sldId r:id="rId142" id="381"/>
    <p:sldId r:id="rId143" id="382"/>
    <p:sldId r:id="rId144" id="383"/>
    <p:sldId r:id="rId145" id="384"/>
    <p:sldId r:id="rId146" id="385"/>
  </p:sldIdLst>
  <p:sldSz cx="12192000" cy="6858000"/>
  <p:notesSz cx="6858000" cy="9144000"/>
  <p:embeddedFontLst>
    <p:embeddedFont>
      <p:font typeface="WPS Special 1"/>
      <p:regular r:id="rId151"/>
    </p:embeddedFont>
  </p:embeddedFontLst>
  <p:defaultTextStyle>
    <a:defPPr>
      <a:defRPr lang="en-US"/>
    </a:defPPr>
    <a:lvl1pPr algn="l" marL="0" defTabSz="914400" eaLnBrk="1" latinLnBrk="0" hangingPunct="1" rtl="false">
      <a:defRPr sz="1800" kern="1200">
        <a:solidFill>
          <a:schemeClr val="tx1"/>
        </a:solidFill>
        <a:latin typeface="+mn-lt"/>
        <a:ea typeface="+mn-ea"/>
        <a:cs typeface="+mn-cs"/>
      </a:defRPr>
    </a:lvl1pPr>
    <a:lvl2pPr algn="l" marL="457200" defTabSz="914400" eaLnBrk="1" latinLnBrk="0" hangingPunct="1" rtl="false">
      <a:defRPr sz="1800" kern="1200">
        <a:solidFill>
          <a:schemeClr val="tx1"/>
        </a:solidFill>
        <a:latin typeface="+mn-lt"/>
        <a:ea typeface="+mn-ea"/>
        <a:cs typeface="+mn-cs"/>
      </a:defRPr>
    </a:lvl2pPr>
    <a:lvl3pPr algn="l" marL="914400" defTabSz="914400" eaLnBrk="1" latinLnBrk="0" hangingPunct="1" rtl="false">
      <a:defRPr sz="1800" kern="1200">
        <a:solidFill>
          <a:schemeClr val="tx1"/>
        </a:solidFill>
        <a:latin typeface="+mn-lt"/>
        <a:ea typeface="+mn-ea"/>
        <a:cs typeface="+mn-cs"/>
      </a:defRPr>
    </a:lvl3pPr>
    <a:lvl4pPr algn="l" marL="1371600" defTabSz="914400" eaLnBrk="1" latinLnBrk="0" hangingPunct="1" rtl="false">
      <a:defRPr sz="1800" kern="1200">
        <a:solidFill>
          <a:schemeClr val="tx1"/>
        </a:solidFill>
        <a:latin typeface="+mn-lt"/>
        <a:ea typeface="+mn-ea"/>
        <a:cs typeface="+mn-cs"/>
      </a:defRPr>
    </a:lvl4pPr>
    <a:lvl5pPr algn="l" marL="1828800" defTabSz="914400" eaLnBrk="1" latinLnBrk="0" hangingPunct="1" rtl="false">
      <a:defRPr sz="1800" kern="1200">
        <a:solidFill>
          <a:schemeClr val="tx1"/>
        </a:solidFill>
        <a:latin typeface="+mn-lt"/>
        <a:ea typeface="+mn-ea"/>
        <a:cs typeface="+mn-cs"/>
      </a:defRPr>
    </a:lvl5pPr>
    <a:lvl6pPr algn="l" marL="2286000" defTabSz="914400" eaLnBrk="1" latinLnBrk="0" hangingPunct="1" rtl="false">
      <a:defRPr sz="1800" kern="1200">
        <a:solidFill>
          <a:schemeClr val="tx1"/>
        </a:solidFill>
        <a:latin typeface="+mn-lt"/>
        <a:ea typeface="+mn-ea"/>
        <a:cs typeface="+mn-cs"/>
      </a:defRPr>
    </a:lvl6pPr>
    <a:lvl7pPr algn="l" marL="2743200" defTabSz="914400" eaLnBrk="1" latinLnBrk="0" hangingPunct="1" rtl="false">
      <a:defRPr sz="1800" kern="1200">
        <a:solidFill>
          <a:schemeClr val="tx1"/>
        </a:solidFill>
        <a:latin typeface="+mn-lt"/>
        <a:ea typeface="+mn-ea"/>
        <a:cs typeface="+mn-cs"/>
      </a:defRPr>
    </a:lvl7pPr>
    <a:lvl8pPr algn="l" marL="3200400" defTabSz="914400" eaLnBrk="1" latinLnBrk="0" hangingPunct="1" rtl="false">
      <a:defRPr sz="1800" kern="1200">
        <a:solidFill>
          <a:schemeClr val="tx1"/>
        </a:solidFill>
        <a:latin typeface="+mn-lt"/>
        <a:ea typeface="+mn-ea"/>
        <a:cs typeface="+mn-cs"/>
      </a:defRPr>
    </a:lvl8pPr>
    <a:lvl9pPr algn="l" marL="3657600" defTabSz="914400" eaLnBrk="1" latinLnBrk="0" hangingPunct="1" rtl="false">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49" Type="http://schemas.openxmlformats.org/officeDocument/2006/relationships/theme" Target="theme/theme1.xml" /><Relationship Id="rId150" Type="http://schemas.openxmlformats.org/officeDocument/2006/relationships/tableStyles" Target="tableStyles.xml" /><Relationship Id="rId1" Type="http://schemas.openxmlformats.org/officeDocument/2006/relationships/slideMaster" Target="slideMasters/slideMaster1.xml" /><Relationship Id="rId2" Type="http://schemas.openxmlformats.org/officeDocument/2006/relationships/slideMaster" Target="slideMasters/slideMaster2.xml" /><Relationship Id="rId147" Type="http://schemas.openxmlformats.org/officeDocument/2006/relationships/presProps" Target="presProps.xml" /><Relationship Id="rId148" Type="http://schemas.openxmlformats.org/officeDocument/2006/relationships/viewProps" Target="viewProps.xml" /><Relationship Id="rId126" Type="http://schemas.openxmlformats.org/officeDocument/2006/relationships/slide" Target="slides/slide124.xml" /><Relationship Id="rId142" Type="http://schemas.openxmlformats.org/officeDocument/2006/relationships/slide" Target="slides/slide140.xml" /><Relationship Id="rId12" Type="http://schemas.openxmlformats.org/officeDocument/2006/relationships/slide" Target="slides/slide10.xml" /><Relationship Id="rId114" Type="http://schemas.openxmlformats.org/officeDocument/2006/relationships/slide" Target="slides/slide112.xml" /><Relationship Id="rId38" Type="http://schemas.openxmlformats.org/officeDocument/2006/relationships/slide" Target="slides/slide36.xml" /><Relationship Id="rId103" Type="http://schemas.openxmlformats.org/officeDocument/2006/relationships/slide" Target="slides/slide101.xml" /><Relationship Id="rId29" Type="http://schemas.openxmlformats.org/officeDocument/2006/relationships/slide" Target="slides/slide27.xml" /><Relationship Id="rId81" Type="http://schemas.openxmlformats.org/officeDocument/2006/relationships/slide" Target="slides/slide79.xml" /><Relationship Id="rId4" Type="http://schemas.openxmlformats.org/officeDocument/2006/relationships/slide" Target="slides/slide2.xml" /><Relationship Id="rId135" Type="http://schemas.openxmlformats.org/officeDocument/2006/relationships/slide" Target="slides/slide133.xml" /><Relationship Id="rId42" Type="http://schemas.openxmlformats.org/officeDocument/2006/relationships/slide" Target="slides/slide40.xml" /><Relationship Id="rId9" Type="http://schemas.openxmlformats.org/officeDocument/2006/relationships/slide" Target="slides/slide7.xml" /><Relationship Id="rId71" Type="http://schemas.openxmlformats.org/officeDocument/2006/relationships/slide" Target="slides/slide69.xml" /><Relationship Id="rId94" Type="http://schemas.openxmlformats.org/officeDocument/2006/relationships/slide" Target="slides/slide92.xml" /><Relationship Id="rId31" Type="http://schemas.openxmlformats.org/officeDocument/2006/relationships/slide" Target="slides/slide29.xml" /><Relationship Id="rId48" Type="http://schemas.openxmlformats.org/officeDocument/2006/relationships/slide" Target="slides/slide46.xml" /><Relationship Id="rId43" Type="http://schemas.openxmlformats.org/officeDocument/2006/relationships/slide" Target="slides/slide41.xml" /><Relationship Id="rId33" Type="http://schemas.openxmlformats.org/officeDocument/2006/relationships/slide" Target="slides/slide31.xml" /><Relationship Id="rId104" Type="http://schemas.openxmlformats.org/officeDocument/2006/relationships/slide" Target="slides/slide102.xml" /><Relationship Id="rId24" Type="http://schemas.openxmlformats.org/officeDocument/2006/relationships/slide" Target="slides/slide22.xml" /><Relationship Id="rId80" Type="http://schemas.openxmlformats.org/officeDocument/2006/relationships/slide" Target="slides/slide78.xml" /><Relationship Id="rId134" Type="http://schemas.openxmlformats.org/officeDocument/2006/relationships/slide" Target="slides/slide132.xml" /><Relationship Id="rId130" Type="http://schemas.openxmlformats.org/officeDocument/2006/relationships/slide" Target="slides/slide128.xml" /><Relationship Id="rId129" Type="http://schemas.openxmlformats.org/officeDocument/2006/relationships/slide" Target="slides/slide127.xml" /><Relationship Id="rId87" Type="http://schemas.openxmlformats.org/officeDocument/2006/relationships/slide" Target="slides/slide85.xml" /><Relationship Id="rId122" Type="http://schemas.openxmlformats.org/officeDocument/2006/relationships/slide" Target="slides/slide120.xml" /><Relationship Id="rId45" Type="http://schemas.openxmlformats.org/officeDocument/2006/relationships/slide" Target="slides/slide43.xml" /><Relationship Id="rId76" Type="http://schemas.openxmlformats.org/officeDocument/2006/relationships/slide" Target="slides/slide74.xml" /><Relationship Id="rId6" Type="http://schemas.openxmlformats.org/officeDocument/2006/relationships/slide" Target="slides/slide4.xml" /><Relationship Id="rId140" Type="http://schemas.openxmlformats.org/officeDocument/2006/relationships/slide" Target="slides/slide138.xml" /><Relationship Id="rId88" Type="http://schemas.openxmlformats.org/officeDocument/2006/relationships/slide" Target="slides/slide86.xml" /><Relationship Id="rId119" Type="http://schemas.openxmlformats.org/officeDocument/2006/relationships/slide" Target="slides/slide117.xml" /><Relationship Id="rId107" Type="http://schemas.openxmlformats.org/officeDocument/2006/relationships/slide" Target="slides/slide105.xml" /><Relationship Id="rId89" Type="http://schemas.openxmlformats.org/officeDocument/2006/relationships/slide" Target="slides/slide87.xml" /><Relationship Id="rId66" Type="http://schemas.openxmlformats.org/officeDocument/2006/relationships/slide" Target="slides/slide64.xml" /><Relationship Id="rId51" Type="http://schemas.openxmlformats.org/officeDocument/2006/relationships/slide" Target="slides/slide49.xml" /><Relationship Id="rId40" Type="http://schemas.openxmlformats.org/officeDocument/2006/relationships/slide" Target="slides/slide38.xml" /><Relationship Id="rId125" Type="http://schemas.openxmlformats.org/officeDocument/2006/relationships/slide" Target="slides/slide123.xml" /><Relationship Id="rId85" Type="http://schemas.openxmlformats.org/officeDocument/2006/relationships/slide" Target="slides/slide83.xml" /><Relationship Id="rId16" Type="http://schemas.openxmlformats.org/officeDocument/2006/relationships/slide" Target="slides/slide14.xml" /><Relationship Id="rId28" Type="http://schemas.openxmlformats.org/officeDocument/2006/relationships/slide" Target="slides/slide26.xml" /><Relationship Id="rId54" Type="http://schemas.openxmlformats.org/officeDocument/2006/relationships/slide" Target="slides/slide52.xml" /><Relationship Id="rId79" Type="http://schemas.openxmlformats.org/officeDocument/2006/relationships/slide" Target="slides/slide77.xml" /><Relationship Id="rId20" Type="http://schemas.openxmlformats.org/officeDocument/2006/relationships/slide" Target="slides/slide18.xml" /><Relationship Id="rId60" Type="http://schemas.openxmlformats.org/officeDocument/2006/relationships/slide" Target="slides/slide58.xml" /><Relationship Id="rId108" Type="http://schemas.openxmlformats.org/officeDocument/2006/relationships/slide" Target="slides/slide106.xml" /><Relationship Id="rId68" Type="http://schemas.openxmlformats.org/officeDocument/2006/relationships/slide" Target="slides/slide66.xml" /><Relationship Id="rId11" Type="http://schemas.openxmlformats.org/officeDocument/2006/relationships/slide" Target="slides/slide9.xml" /><Relationship Id="rId14" Type="http://schemas.openxmlformats.org/officeDocument/2006/relationships/slide" Target="slides/slide12.xml" /><Relationship Id="rId7" Type="http://schemas.openxmlformats.org/officeDocument/2006/relationships/slide" Target="slides/slide5.xml" /><Relationship Id="rId73" Type="http://schemas.openxmlformats.org/officeDocument/2006/relationships/slide" Target="slides/slide71.xml" /><Relationship Id="rId70" Type="http://schemas.openxmlformats.org/officeDocument/2006/relationships/slide" Target="slides/slide68.xml" /><Relationship Id="rId27" Type="http://schemas.openxmlformats.org/officeDocument/2006/relationships/slide" Target="slides/slide25.xml" /><Relationship Id="rId61" Type="http://schemas.openxmlformats.org/officeDocument/2006/relationships/slide" Target="slides/slide59.xml" /><Relationship Id="rId95" Type="http://schemas.openxmlformats.org/officeDocument/2006/relationships/slide" Target="slides/slide93.xml" /><Relationship Id="rId101" Type="http://schemas.openxmlformats.org/officeDocument/2006/relationships/slide" Target="slides/slide99.xml" /><Relationship Id="rId131" Type="http://schemas.openxmlformats.org/officeDocument/2006/relationships/slide" Target="slides/slide129.xml" /><Relationship Id="rId22" Type="http://schemas.openxmlformats.org/officeDocument/2006/relationships/slide" Target="slides/slide20.xml" /><Relationship Id="rId120" Type="http://schemas.openxmlformats.org/officeDocument/2006/relationships/slide" Target="slides/slide118.xml" /><Relationship Id="rId91" Type="http://schemas.openxmlformats.org/officeDocument/2006/relationships/slide" Target="slides/slide89.xml" /><Relationship Id="rId78" Type="http://schemas.openxmlformats.org/officeDocument/2006/relationships/slide" Target="slides/slide76.xml" /><Relationship Id="rId72" Type="http://schemas.openxmlformats.org/officeDocument/2006/relationships/slide" Target="slides/slide70.xml" /><Relationship Id="rId65" Type="http://schemas.openxmlformats.org/officeDocument/2006/relationships/slide" Target="slides/slide63.xml" /><Relationship Id="rId10" Type="http://schemas.openxmlformats.org/officeDocument/2006/relationships/slide" Target="slides/slide8.xml" /><Relationship Id="rId115" Type="http://schemas.openxmlformats.org/officeDocument/2006/relationships/slide" Target="slides/slide113.xml" /><Relationship Id="rId52" Type="http://schemas.openxmlformats.org/officeDocument/2006/relationships/slide" Target="slides/slide50.xml" /><Relationship Id="rId145" Type="http://schemas.openxmlformats.org/officeDocument/2006/relationships/slide" Target="slides/slide143.xml" /><Relationship Id="rId136" Type="http://schemas.openxmlformats.org/officeDocument/2006/relationships/slide" Target="slides/slide134.xml" /><Relationship Id="rId64" Type="http://schemas.openxmlformats.org/officeDocument/2006/relationships/slide" Target="slides/slide62.xml" /><Relationship Id="rId109" Type="http://schemas.openxmlformats.org/officeDocument/2006/relationships/slide" Target="slides/slide107.xml" /><Relationship Id="rId133" Type="http://schemas.openxmlformats.org/officeDocument/2006/relationships/slide" Target="slides/slide131.xml" /><Relationship Id="rId47" Type="http://schemas.openxmlformats.org/officeDocument/2006/relationships/slide" Target="slides/slide45.xml" /><Relationship Id="rId99" Type="http://schemas.openxmlformats.org/officeDocument/2006/relationships/slide" Target="slides/slide97.xml" /><Relationship Id="rId58" Type="http://schemas.openxmlformats.org/officeDocument/2006/relationships/slide" Target="slides/slide56.xml" /><Relationship Id="rId132" Type="http://schemas.openxmlformats.org/officeDocument/2006/relationships/slide" Target="slides/slide130.xml" /><Relationship Id="rId50" Type="http://schemas.openxmlformats.org/officeDocument/2006/relationships/slide" Target="slides/slide48.xml" /><Relationship Id="rId15" Type="http://schemas.openxmlformats.org/officeDocument/2006/relationships/slide" Target="slides/slide13.xml" /><Relationship Id="rId46" Type="http://schemas.openxmlformats.org/officeDocument/2006/relationships/slide" Target="slides/slide44.xml" /><Relationship Id="rId117" Type="http://schemas.openxmlformats.org/officeDocument/2006/relationships/slide" Target="slides/slide115.xml" /><Relationship Id="rId25" Type="http://schemas.openxmlformats.org/officeDocument/2006/relationships/slide" Target="slides/slide23.xml" /><Relationship Id="rId141" Type="http://schemas.openxmlformats.org/officeDocument/2006/relationships/slide" Target="slides/slide139.xml" /><Relationship Id="rId62" Type="http://schemas.openxmlformats.org/officeDocument/2006/relationships/slide" Target="slides/slide60.xml" /><Relationship Id="rId74" Type="http://schemas.openxmlformats.org/officeDocument/2006/relationships/slide" Target="slides/slide72.xml" /><Relationship Id="rId8" Type="http://schemas.openxmlformats.org/officeDocument/2006/relationships/slide" Target="slides/slide6.xml" /><Relationship Id="rId35" Type="http://schemas.openxmlformats.org/officeDocument/2006/relationships/slide" Target="slides/slide33.xml" /><Relationship Id="rId13" Type="http://schemas.openxmlformats.org/officeDocument/2006/relationships/slide" Target="slides/slide11.xml" /><Relationship Id="rId121" Type="http://schemas.openxmlformats.org/officeDocument/2006/relationships/slide" Target="slides/slide119.xml" /><Relationship Id="rId138" Type="http://schemas.openxmlformats.org/officeDocument/2006/relationships/slide" Target="slides/slide136.xml" /><Relationship Id="rId44" Type="http://schemas.openxmlformats.org/officeDocument/2006/relationships/slide" Target="slides/slide42.xml" /><Relationship Id="rId127" Type="http://schemas.openxmlformats.org/officeDocument/2006/relationships/slide" Target="slides/slide125.xml" /><Relationship Id="rId5" Type="http://schemas.openxmlformats.org/officeDocument/2006/relationships/slide" Target="slides/slide3.xml" /><Relationship Id="rId36" Type="http://schemas.openxmlformats.org/officeDocument/2006/relationships/slide" Target="slides/slide34.xml" /><Relationship Id="rId98" Type="http://schemas.openxmlformats.org/officeDocument/2006/relationships/slide" Target="slides/slide96.xml" /><Relationship Id="rId23" Type="http://schemas.openxmlformats.org/officeDocument/2006/relationships/slide" Target="slides/slide21.xml" /><Relationship Id="rId90" Type="http://schemas.openxmlformats.org/officeDocument/2006/relationships/slide" Target="slides/slide88.xml" /><Relationship Id="rId102" Type="http://schemas.openxmlformats.org/officeDocument/2006/relationships/slide" Target="slides/slide100.xml" /><Relationship Id="rId59" Type="http://schemas.openxmlformats.org/officeDocument/2006/relationships/slide" Target="slides/slide57.xml" /><Relationship Id="rId116" Type="http://schemas.openxmlformats.org/officeDocument/2006/relationships/slide" Target="slides/slide114.xml" /><Relationship Id="rId96" Type="http://schemas.openxmlformats.org/officeDocument/2006/relationships/slide" Target="slides/slide94.xml" /><Relationship Id="rId110" Type="http://schemas.openxmlformats.org/officeDocument/2006/relationships/slide" Target="slides/slide108.xml" /><Relationship Id="rId123" Type="http://schemas.openxmlformats.org/officeDocument/2006/relationships/slide" Target="slides/slide121.xml" /><Relationship Id="rId57" Type="http://schemas.openxmlformats.org/officeDocument/2006/relationships/slide" Target="slides/slide55.xml" /><Relationship Id="rId128" Type="http://schemas.openxmlformats.org/officeDocument/2006/relationships/slide" Target="slides/slide126.xml" /><Relationship Id="rId41" Type="http://schemas.openxmlformats.org/officeDocument/2006/relationships/slide" Target="slides/slide39.xml" /><Relationship Id="rId56" Type="http://schemas.openxmlformats.org/officeDocument/2006/relationships/slide" Target="slides/slide54.xml" /><Relationship Id="rId84" Type="http://schemas.openxmlformats.org/officeDocument/2006/relationships/slide" Target="slides/slide82.xml" /><Relationship Id="rId100" Type="http://schemas.openxmlformats.org/officeDocument/2006/relationships/slide" Target="slides/slide98.xml" /><Relationship Id="rId97" Type="http://schemas.openxmlformats.org/officeDocument/2006/relationships/slide" Target="slides/slide95.xml" /><Relationship Id="rId39" Type="http://schemas.openxmlformats.org/officeDocument/2006/relationships/slide" Target="slides/slide37.xml" /><Relationship Id="rId106" Type="http://schemas.openxmlformats.org/officeDocument/2006/relationships/slide" Target="slides/slide104.xml" /><Relationship Id="rId105" Type="http://schemas.openxmlformats.org/officeDocument/2006/relationships/slide" Target="slides/slide103.xml" /><Relationship Id="rId113" Type="http://schemas.openxmlformats.org/officeDocument/2006/relationships/slide" Target="slides/slide111.xml" /><Relationship Id="rId124" Type="http://schemas.openxmlformats.org/officeDocument/2006/relationships/slide" Target="slides/slide122.xml" /><Relationship Id="rId69" Type="http://schemas.openxmlformats.org/officeDocument/2006/relationships/slide" Target="slides/slide67.xml" /><Relationship Id="rId77" Type="http://schemas.openxmlformats.org/officeDocument/2006/relationships/slide" Target="slides/slide75.xml" /><Relationship Id="rId34" Type="http://schemas.openxmlformats.org/officeDocument/2006/relationships/slide" Target="slides/slide32.xml" /><Relationship Id="rId53" Type="http://schemas.openxmlformats.org/officeDocument/2006/relationships/slide" Target="slides/slide51.xml" /><Relationship Id="rId111" Type="http://schemas.openxmlformats.org/officeDocument/2006/relationships/slide" Target="slides/slide109.xml" /><Relationship Id="rId143" Type="http://schemas.openxmlformats.org/officeDocument/2006/relationships/slide" Target="slides/slide141.xml" /><Relationship Id="rId83" Type="http://schemas.openxmlformats.org/officeDocument/2006/relationships/slide" Target="slides/slide81.xml" /><Relationship Id="rId82" Type="http://schemas.openxmlformats.org/officeDocument/2006/relationships/slide" Target="slides/slide80.xml" /><Relationship Id="rId139" Type="http://schemas.openxmlformats.org/officeDocument/2006/relationships/slide" Target="slides/slide137.xml" /><Relationship Id="rId30" Type="http://schemas.openxmlformats.org/officeDocument/2006/relationships/slide" Target="slides/slide28.xml" /><Relationship Id="rId18" Type="http://schemas.openxmlformats.org/officeDocument/2006/relationships/slide" Target="slides/slide16.xml" /><Relationship Id="rId86" Type="http://schemas.openxmlformats.org/officeDocument/2006/relationships/slide" Target="slides/slide84.xml" /><Relationship Id="rId75" Type="http://schemas.openxmlformats.org/officeDocument/2006/relationships/slide" Target="slides/slide73.xml" /><Relationship Id="rId26" Type="http://schemas.openxmlformats.org/officeDocument/2006/relationships/slide" Target="slides/slide24.xml" /><Relationship Id="rId92" Type="http://schemas.openxmlformats.org/officeDocument/2006/relationships/slide" Target="slides/slide90.xml" /><Relationship Id="rId137" Type="http://schemas.openxmlformats.org/officeDocument/2006/relationships/slide" Target="slides/slide135.xml" /><Relationship Id="rId49" Type="http://schemas.openxmlformats.org/officeDocument/2006/relationships/slide" Target="slides/slide47.xml" /><Relationship Id="rId21" Type="http://schemas.openxmlformats.org/officeDocument/2006/relationships/slide" Target="slides/slide19.xml" /><Relationship Id="rId112" Type="http://schemas.openxmlformats.org/officeDocument/2006/relationships/slide" Target="slides/slide110.xml" /><Relationship Id="rId67" Type="http://schemas.openxmlformats.org/officeDocument/2006/relationships/slide" Target="slides/slide65.xml" /><Relationship Id="rId32" Type="http://schemas.openxmlformats.org/officeDocument/2006/relationships/slide" Target="slides/slide30.xml" /><Relationship Id="rId63" Type="http://schemas.openxmlformats.org/officeDocument/2006/relationships/slide" Target="slides/slide61.xml" /><Relationship Id="rId19" Type="http://schemas.openxmlformats.org/officeDocument/2006/relationships/slide" Target="slides/slide17.xml" /><Relationship Id="rId146" Type="http://schemas.openxmlformats.org/officeDocument/2006/relationships/slide" Target="slides/slide144.xml" /><Relationship Id="rId118" Type="http://schemas.openxmlformats.org/officeDocument/2006/relationships/slide" Target="slides/slide116.xml" /><Relationship Id="rId17" Type="http://schemas.openxmlformats.org/officeDocument/2006/relationships/slide" Target="slides/slide15.xml" /><Relationship Id="rId55" Type="http://schemas.openxmlformats.org/officeDocument/2006/relationships/slide" Target="slides/slide53.xml" /><Relationship Id="rId3" Type="http://schemas.openxmlformats.org/officeDocument/2006/relationships/slide" Target="slides/slide1.xml" /><Relationship Id="rId93" Type="http://schemas.openxmlformats.org/officeDocument/2006/relationships/slide" Target="slides/slide91.xml" /><Relationship Id="rId144" Type="http://schemas.openxmlformats.org/officeDocument/2006/relationships/slide" Target="slides/slide142.xml" /><Relationship Id="rId37" Type="http://schemas.openxmlformats.org/officeDocument/2006/relationships/slide" Target="slides/slide35.xml" /><Relationship Id="rId151" Type="http://schemas.openxmlformats.org/officeDocument/2006/relationships/font" Target="fonts/WPS_Specail_1.fntdata"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941003-62D4-4A1C-8B0E-CC75FCF1AB95}"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344257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41003-62D4-4A1C-8B0E-CC75FCF1AB95}"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82557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41003-62D4-4A1C-8B0E-CC75FCF1AB95}"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2951947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5078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3902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635451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37700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1727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74376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093148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998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941003-62D4-4A1C-8B0E-CC75FCF1AB95}"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1068634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3859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90906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44270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941003-62D4-4A1C-8B0E-CC75FCF1AB95}" type="datetimeFigureOut">
              <a:rPr lang="en-US" smtClean="0"/>
              <a:t>10/17/2016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378322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941003-62D4-4A1C-8B0E-CC75FCF1AB95}"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3149404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941003-62D4-4A1C-8B0E-CC75FCF1AB95}" type="datetimeFigureOut">
              <a:rPr lang="en-US" smtClean="0"/>
              <a:t>10/17/2016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81568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941003-62D4-4A1C-8B0E-CC75FCF1AB95}" type="datetimeFigureOut">
              <a:rPr lang="en-US" smtClean="0"/>
              <a:t>10/17/2016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1423472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941003-62D4-4A1C-8B0E-CC75FCF1AB95}" type="datetimeFigureOut">
              <a:rPr lang="en-US" smtClean="0"/>
              <a:t>10/17/2016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4731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941003-62D4-4A1C-8B0E-CC75FCF1AB95}"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640313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941003-62D4-4A1C-8B0E-CC75FCF1AB95}" type="datetimeFigureOut">
              <a:rPr lang="en-US" smtClean="0"/>
              <a:t>10/17/2016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0EFD6-827C-4274-BC9C-2209E8E55644}" type="slidenum">
              <a:rPr lang="en-US" smtClean="0"/>
              <a:t>‹#›</a:t>
            </a:fld>
            <a:endParaRPr lang="en-US"/>
          </a:p>
        </p:txBody>
      </p:sp>
    </p:spTree>
    <p:extLst>
      <p:ext uri="{BB962C8B-B14F-4D97-AF65-F5344CB8AC3E}">
        <p14:creationId xmlns:p14="http://schemas.microsoft.com/office/powerpoint/2010/main" val="90832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41003-62D4-4A1C-8B0E-CC75FCF1AB95}" type="datetimeFigureOut">
              <a:rPr lang="en-US" smtClean="0"/>
              <a:t>10/17/2016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D0EFD6-827C-4274-BC9C-2209E8E55644}" type="slidenum">
              <a:rPr lang="en-US" smtClean="0"/>
              <a:t>‹#›</a:t>
            </a:fld>
            <a:endParaRPr lang="en-US"/>
          </a:p>
        </p:txBody>
      </p:sp>
    </p:spTree>
    <p:extLst>
      <p:ext uri="{BB962C8B-B14F-4D97-AF65-F5344CB8AC3E}">
        <p14:creationId xmlns:p14="http://schemas.microsoft.com/office/powerpoint/2010/main" val="281714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064FF1-BA60-4C27-A22F-586ACAC79E2B}" type="datetimeFigureOut">
              <a:rPr lang="en-US" smtClean="0">
                <a:solidFill>
                  <a:prstClr val="black">
                    <a:tint val="75000"/>
                  </a:prstClr>
                </a:solidFill>
              </a:rPr>
              <a:pPr/>
              <a:t>10/17/2016</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76B4EC-E22C-4D6A-8932-A5EC717623C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5454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8163" t="37334" r="11224" b="6226"/>
          <a:stretch>
            <a:fillRect/>
          </a:stretch>
        </p:blipFill>
        <p:spPr>
          <a:xfrm>
            <a:off x="2057400" y="1066800"/>
            <a:ext cx="7848600" cy="5257800"/>
          </a:xfrm>
        </p:spPr>
      </p:pic>
      <p:sp>
        <p:nvSpPr>
          <p:cNvPr id="37891" name="Slide Number Placeholder 3"/>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0E92BE4-0C0D-4E48-B905-F008A0EC85BC}" type="slidenum">
              <a:rPr lang="en-US" altLang="en-US">
                <a:solidFill>
                  <a:srgbClr val="FFFFFF"/>
                </a:solidFill>
                <a:latin typeface="Century Schoolbook" panose="02040604050505020304" pitchFamily="18" charset="0"/>
              </a:rPr>
              <a:pPr eaLnBrk="1" hangingPunct="1"/>
              <a:t>1</a:t>
            </a:fld>
            <a:endParaRPr lang="en-US" altLang="en-US">
              <a:solidFill>
                <a:srgbClr val="FFFFFF"/>
              </a:solidFill>
              <a:latin typeface="Century Schoolbook" panose="02040604050505020304" pitchFamily="18" charset="0"/>
            </a:endParaRPr>
          </a:p>
        </p:txBody>
      </p:sp>
      <p:sp>
        <p:nvSpPr>
          <p:cNvPr id="6" name="Rectangle 5"/>
          <p:cNvSpPr/>
          <p:nvPr/>
        </p:nvSpPr>
        <p:spPr>
          <a:xfrm>
            <a:off x="4098563" y="2967335"/>
            <a:ext cx="4687373" cy="923330"/>
          </a:xfrm>
          <a:prstGeom prst="rect">
            <a:avLst/>
          </a:prstGeom>
          <a:noFill/>
        </p:spPr>
        <p:txBody>
          <a:bodyPr wrap="non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sz="5400" b="1" spc="50" dirty="0">
                <a:ln w="11430"/>
                <a:solidFill>
                  <a:srgbClr val="FF0000"/>
                </a:solidFill>
                <a:effectLst>
                  <a:outerShdw blurRad="76200" dist="50800" dir="5400000" algn="tl" rotWithShape="0">
                    <a:srgbClr val="000000">
                      <a:alpha val="65000"/>
                    </a:srgbClr>
                  </a:outerShdw>
                </a:effectLst>
              </a:rPr>
              <a:t>BACTERIOLOGY</a:t>
            </a:r>
          </a:p>
        </p:txBody>
      </p:sp>
    </p:spTree>
    <p:extLst>
      <p:ext uri="{BB962C8B-B14F-4D97-AF65-F5344CB8AC3E}">
        <p14:creationId xmlns:p14="http://schemas.microsoft.com/office/powerpoint/2010/main" val="2343992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ANATOMY OF A BACTERIAL CELL-</a:t>
            </a:r>
            <a:br>
              <a:rPr lang="en-US" b="1" dirty="0" smtClean="0"/>
            </a:br>
            <a:endParaRPr lang="en-US" dirty="0"/>
          </a:p>
        </p:txBody>
      </p:sp>
      <p:sp>
        <p:nvSpPr>
          <p:cNvPr id="3" name="Content Placeholder 2"/>
          <p:cNvSpPr>
            <a:spLocks noGrp="1"/>
          </p:cNvSpPr>
          <p:nvPr>
            <p:ph idx="1"/>
          </p:nvPr>
        </p:nvSpPr>
        <p:spPr>
          <a:xfrm>
            <a:off x="1905000" y="1524001"/>
            <a:ext cx="8229600" cy="4525963"/>
          </a:xfrm>
        </p:spPr>
        <p:txBody>
          <a:bodyPr/>
          <a:lstStyle/>
          <a:p>
            <a:r>
              <a:rPr lang="en-US" b="1" dirty="0" smtClean="0"/>
              <a:t>ASSIGNMENT</a:t>
            </a:r>
            <a:endParaRPr lang="en-US" b="1" dirty="0"/>
          </a:p>
          <a:p>
            <a:r>
              <a:rPr lang="en-US" dirty="0">
                <a:solidFill>
                  <a:srgbClr val="00B0F0"/>
                </a:solidFill>
              </a:rPr>
              <a:t>Draw a well labelled diagram of a bacterial </a:t>
            </a:r>
            <a:r>
              <a:rPr lang="en-US" dirty="0" smtClean="0">
                <a:solidFill>
                  <a:srgbClr val="00B0F0"/>
                </a:solidFill>
              </a:rPr>
              <a:t>cell</a:t>
            </a:r>
          </a:p>
          <a:p>
            <a:r>
              <a:rPr lang="en-US" b="1" dirty="0" smtClean="0">
                <a:solidFill>
                  <a:srgbClr val="00B0F0"/>
                </a:solidFill>
              </a:rPr>
              <a:t>Read and make notes on bacterial growth curve</a:t>
            </a:r>
            <a:endParaRPr lang="en-US" b="1" dirty="0">
              <a:solidFill>
                <a:srgbClr val="00B0F0"/>
              </a:solidFill>
            </a:endParaRPr>
          </a:p>
          <a:p>
            <a:pPr marL="0" indent="0">
              <a:buNone/>
            </a:pPr>
            <a:endParaRPr lang="en-US" dirty="0">
              <a:solidFill>
                <a:srgbClr val="00B0F0"/>
              </a:solidFill>
            </a:endParaRPr>
          </a:p>
        </p:txBody>
      </p:sp>
    </p:spTree>
    <p:extLst>
      <p:ext uri="{BB962C8B-B14F-4D97-AF65-F5344CB8AC3E}">
        <p14:creationId xmlns:p14="http://schemas.microsoft.com/office/powerpoint/2010/main" val="389432191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8059" y="0"/>
            <a:ext cx="6902003" cy="785611"/>
          </a:xfrm>
        </p:spPr>
        <p:txBody>
          <a:bodyPr/>
          <a:lstStyle/>
          <a:p>
            <a:r>
              <a:rPr lang="en-US" b="1" dirty="0" err="1" smtClean="0">
                <a:latin typeface="+mn-lt"/>
              </a:rPr>
              <a:t>Varicellovirus</a:t>
            </a:r>
            <a:r>
              <a:rPr lang="en-US" b="1" dirty="0" smtClean="0">
                <a:latin typeface="+mn-lt"/>
              </a:rPr>
              <a:t> (Genus)</a:t>
            </a:r>
            <a:endParaRPr lang="en-US" b="1" dirty="0">
              <a:latin typeface="+mn-lt"/>
            </a:endParaRPr>
          </a:p>
        </p:txBody>
      </p:sp>
      <p:sp>
        <p:nvSpPr>
          <p:cNvPr id="3" name="Content Placeholder 2"/>
          <p:cNvSpPr>
            <a:spLocks noGrp="1"/>
          </p:cNvSpPr>
          <p:nvPr>
            <p:ph idx="1"/>
          </p:nvPr>
        </p:nvSpPr>
        <p:spPr>
          <a:xfrm>
            <a:off x="348803" y="914399"/>
            <a:ext cx="9864144" cy="5743977"/>
          </a:xfrm>
        </p:spPr>
        <p:txBody>
          <a:bodyPr/>
          <a:lstStyle/>
          <a:p>
            <a:pPr marL="0" indent="0">
              <a:buNone/>
            </a:pPr>
            <a:r>
              <a:rPr lang="en-US" b="1" u="sng" dirty="0" smtClean="0"/>
              <a:t>Important species</a:t>
            </a:r>
          </a:p>
          <a:p>
            <a:pPr marL="0" indent="0">
              <a:buNone/>
            </a:pPr>
            <a:r>
              <a:rPr lang="en-US" b="1" dirty="0" smtClean="0"/>
              <a:t>Varicella zoster virus</a:t>
            </a:r>
          </a:p>
          <a:p>
            <a:pPr marL="0" indent="0">
              <a:buNone/>
            </a:pPr>
            <a:r>
              <a:rPr lang="en-US" dirty="0" smtClean="0"/>
              <a:t>Causes Varicella (chickenpox) in children  and zoster (shingles) in adults and immunocompromised pts.</a:t>
            </a:r>
          </a:p>
          <a:p>
            <a:pPr marL="0" indent="0">
              <a:buNone/>
            </a:pPr>
            <a:endParaRPr lang="en-US" dirty="0"/>
          </a:p>
          <a:p>
            <a:pPr marL="0" indent="0">
              <a:buNone/>
            </a:pPr>
            <a:r>
              <a:rPr lang="en-US" b="1" dirty="0" smtClean="0"/>
              <a:t>Cytomegalovirus</a:t>
            </a:r>
          </a:p>
          <a:p>
            <a:pPr marL="0" indent="0">
              <a:buNone/>
            </a:pPr>
            <a:r>
              <a:rPr lang="en-US" b="1" u="sng" dirty="0" smtClean="0"/>
              <a:t>Important species</a:t>
            </a:r>
          </a:p>
          <a:p>
            <a:pPr marL="0" indent="0">
              <a:buNone/>
            </a:pPr>
            <a:r>
              <a:rPr lang="en-US" b="1" dirty="0" smtClean="0"/>
              <a:t>Human cytomegalovirus</a:t>
            </a:r>
          </a:p>
          <a:p>
            <a:pPr marL="0" indent="0">
              <a:buNone/>
            </a:pPr>
            <a:r>
              <a:rPr lang="en-US" dirty="0" smtClean="0"/>
              <a:t>Has DNA. Has huge cytoplasm.</a:t>
            </a:r>
          </a:p>
          <a:p>
            <a:pPr marL="0" indent="0">
              <a:buNone/>
            </a:pPr>
            <a:r>
              <a:rPr lang="en-US" dirty="0" smtClean="0"/>
              <a:t>Causes cytoplasmic disease of newborn</a:t>
            </a:r>
            <a:endParaRPr lang="en-US" dirty="0"/>
          </a:p>
        </p:txBody>
      </p:sp>
    </p:spTree>
    <p:extLst>
      <p:ext uri="{BB962C8B-B14F-4D97-AF65-F5344CB8AC3E}">
        <p14:creationId xmlns:p14="http://schemas.microsoft.com/office/powerpoint/2010/main" val="205883930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877" y="120427"/>
            <a:ext cx="6206544" cy="562153"/>
          </a:xfrm>
        </p:spPr>
        <p:txBody>
          <a:bodyPr>
            <a:normAutofit fontScale="90000"/>
          </a:bodyPr>
          <a:lstStyle/>
          <a:p>
            <a:r>
              <a:rPr lang="en-US" b="1" dirty="0" err="1" smtClean="0">
                <a:latin typeface="+mn-lt"/>
              </a:rPr>
              <a:t>Papovirus</a:t>
            </a:r>
            <a:endParaRPr lang="en-US" b="1" dirty="0">
              <a:latin typeface="+mn-lt"/>
            </a:endParaRPr>
          </a:p>
        </p:txBody>
      </p:sp>
      <p:sp>
        <p:nvSpPr>
          <p:cNvPr id="3" name="Content Placeholder 2"/>
          <p:cNvSpPr>
            <a:spLocks noGrp="1"/>
          </p:cNvSpPr>
          <p:nvPr>
            <p:ph idx="1"/>
          </p:nvPr>
        </p:nvSpPr>
        <p:spPr>
          <a:xfrm>
            <a:off x="838199" y="875762"/>
            <a:ext cx="9799749" cy="5821251"/>
          </a:xfrm>
        </p:spPr>
        <p:txBody>
          <a:bodyPr/>
          <a:lstStyle/>
          <a:p>
            <a:r>
              <a:rPr lang="en-US" sz="3200" dirty="0" smtClean="0"/>
              <a:t>Are small naked icosahedra virus (non-enveloped)</a:t>
            </a:r>
          </a:p>
          <a:p>
            <a:r>
              <a:rPr lang="en-US" sz="3200" dirty="0" smtClean="0"/>
              <a:t>Have a double-stranded DNA. Have a diameter of 44-55nm</a:t>
            </a:r>
          </a:p>
          <a:p>
            <a:pPr marL="0" indent="0">
              <a:buNone/>
            </a:pPr>
            <a:r>
              <a:rPr lang="en-US" sz="3200" b="1" u="sng" dirty="0" smtClean="0"/>
              <a:t>Important species</a:t>
            </a:r>
          </a:p>
          <a:p>
            <a:pPr marL="0" indent="0">
              <a:buNone/>
            </a:pPr>
            <a:r>
              <a:rPr lang="en-US" sz="3200" b="1" dirty="0" smtClean="0"/>
              <a:t>Human papillomavirus (wart viruses)</a:t>
            </a:r>
          </a:p>
          <a:p>
            <a:pPr marL="0" indent="0">
              <a:buNone/>
            </a:pPr>
            <a:r>
              <a:rPr lang="en-US" sz="3200" dirty="0" smtClean="0"/>
              <a:t>Causes warts at different sites on the human body </a:t>
            </a:r>
            <a:r>
              <a:rPr lang="en-US" sz="3200" dirty="0" err="1" smtClean="0"/>
              <a:t>e.g</a:t>
            </a:r>
            <a:r>
              <a:rPr lang="en-US" sz="3200" dirty="0" smtClean="0"/>
              <a:t> plantar, common, flat, genital and skin warts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811509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210" y="1"/>
            <a:ext cx="7159580" cy="759854"/>
          </a:xfrm>
        </p:spPr>
        <p:txBody>
          <a:bodyPr/>
          <a:lstStyle/>
          <a:p>
            <a:r>
              <a:rPr lang="en-US" b="1" dirty="0" err="1" smtClean="0">
                <a:latin typeface="+mn-lt"/>
              </a:rPr>
              <a:t>Adenoviridae</a:t>
            </a:r>
            <a:r>
              <a:rPr lang="en-US" b="1" dirty="0" smtClean="0">
                <a:latin typeface="+mn-lt"/>
              </a:rPr>
              <a:t> (adenovirus)</a:t>
            </a:r>
            <a:endParaRPr lang="en-US" b="1" dirty="0">
              <a:latin typeface="+mn-lt"/>
            </a:endParaRPr>
          </a:p>
        </p:txBody>
      </p:sp>
      <p:sp>
        <p:nvSpPr>
          <p:cNvPr id="3" name="Content Placeholder 2"/>
          <p:cNvSpPr>
            <a:spLocks noGrp="1"/>
          </p:cNvSpPr>
          <p:nvPr>
            <p:ph idx="1"/>
          </p:nvPr>
        </p:nvSpPr>
        <p:spPr>
          <a:xfrm>
            <a:off x="838200" y="669700"/>
            <a:ext cx="9980054" cy="6091707"/>
          </a:xfrm>
        </p:spPr>
        <p:txBody>
          <a:bodyPr>
            <a:normAutofit/>
          </a:bodyPr>
          <a:lstStyle/>
          <a:p>
            <a:pPr marL="0" indent="0">
              <a:buNone/>
            </a:pPr>
            <a:r>
              <a:rPr lang="en-US" sz="3200" b="1" dirty="0" smtClean="0"/>
              <a:t>Morphology</a:t>
            </a:r>
          </a:p>
          <a:p>
            <a:pPr marL="0" indent="0">
              <a:buNone/>
            </a:pPr>
            <a:r>
              <a:rPr lang="en-US" sz="3200" dirty="0" smtClean="0"/>
              <a:t>Double-stranded DNA genome</a:t>
            </a:r>
          </a:p>
          <a:p>
            <a:pPr marL="0" indent="0">
              <a:buNone/>
            </a:pPr>
            <a:r>
              <a:rPr lang="en-US" sz="3200" dirty="0" smtClean="0"/>
              <a:t>Icosahedral, non-enveloped</a:t>
            </a:r>
          </a:p>
          <a:p>
            <a:pPr marL="0" indent="0">
              <a:buNone/>
            </a:pPr>
            <a:r>
              <a:rPr lang="en-US" sz="3200" dirty="0" smtClean="0"/>
              <a:t>Measures 70-90 nm</a:t>
            </a:r>
          </a:p>
          <a:p>
            <a:pPr marL="0" indent="0">
              <a:buNone/>
            </a:pPr>
            <a:r>
              <a:rPr lang="en-US" sz="3200" dirty="0" smtClean="0"/>
              <a:t>Causes sore-throat, pneumonia, conjunctivitis and </a:t>
            </a:r>
            <a:r>
              <a:rPr lang="en-US" sz="3200" dirty="0" err="1" smtClean="0"/>
              <a:t>meningoenephalitis</a:t>
            </a:r>
            <a:endParaRPr lang="en-US" sz="3200" dirty="0" smtClean="0"/>
          </a:p>
          <a:p>
            <a:pPr marL="0" indent="0">
              <a:buNone/>
            </a:pPr>
            <a:r>
              <a:rPr lang="en-US" sz="3200" b="1" dirty="0" smtClean="0"/>
              <a:t>Epstein-</a:t>
            </a:r>
            <a:r>
              <a:rPr lang="en-US" sz="3200" b="1" dirty="0" err="1" smtClean="0"/>
              <a:t>barr</a:t>
            </a:r>
            <a:r>
              <a:rPr lang="en-US" sz="3200" b="1" dirty="0" smtClean="0"/>
              <a:t> Virus (EB) VIRUS</a:t>
            </a:r>
          </a:p>
          <a:p>
            <a:pPr marL="0" indent="0">
              <a:buNone/>
            </a:pPr>
            <a:r>
              <a:rPr lang="en-US" sz="3200" dirty="0" smtClean="0"/>
              <a:t>Causes glandular fever (infectious mononucleosis)</a:t>
            </a:r>
            <a:endParaRPr lang="en-US" sz="3200" dirty="0"/>
          </a:p>
        </p:txBody>
      </p:sp>
    </p:spTree>
    <p:extLst>
      <p:ext uri="{BB962C8B-B14F-4D97-AF65-F5344CB8AC3E}">
        <p14:creationId xmlns:p14="http://schemas.microsoft.com/office/powerpoint/2010/main" val="2749876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9162" y="146184"/>
            <a:ext cx="7893676" cy="575033"/>
          </a:xfrm>
        </p:spPr>
        <p:txBody>
          <a:bodyPr>
            <a:normAutofit fontScale="90000"/>
          </a:bodyPr>
          <a:lstStyle/>
          <a:p>
            <a:r>
              <a:rPr lang="en-US" b="1" dirty="0" smtClean="0">
                <a:latin typeface="+mn-lt"/>
              </a:rPr>
              <a:t>Hepatitis B Virus (HBV)</a:t>
            </a:r>
            <a:endParaRPr lang="en-US" b="1" dirty="0">
              <a:latin typeface="+mn-lt"/>
            </a:endParaRPr>
          </a:p>
        </p:txBody>
      </p:sp>
      <p:sp>
        <p:nvSpPr>
          <p:cNvPr id="3" name="Content Placeholder 2"/>
          <p:cNvSpPr>
            <a:spLocks noGrp="1"/>
          </p:cNvSpPr>
          <p:nvPr>
            <p:ph idx="1"/>
          </p:nvPr>
        </p:nvSpPr>
        <p:spPr>
          <a:xfrm>
            <a:off x="838199" y="888642"/>
            <a:ext cx="9696719" cy="5872766"/>
          </a:xfrm>
        </p:spPr>
        <p:txBody>
          <a:bodyPr/>
          <a:lstStyle/>
          <a:p>
            <a:pPr marL="0" indent="0">
              <a:buNone/>
            </a:pPr>
            <a:r>
              <a:rPr lang="en-US" b="1" dirty="0" smtClean="0"/>
              <a:t>Morphology</a:t>
            </a:r>
          </a:p>
          <a:p>
            <a:pPr marL="0" indent="0">
              <a:buNone/>
            </a:pPr>
            <a:r>
              <a:rPr lang="en-US" dirty="0" smtClean="0"/>
              <a:t>Size 42 nm. Is a DNA virus. Is spherical</a:t>
            </a:r>
          </a:p>
          <a:p>
            <a:pPr marL="0" indent="0">
              <a:buNone/>
            </a:pPr>
            <a:r>
              <a:rPr lang="en-US" dirty="0" smtClean="0"/>
              <a:t>Is enveloped, transmitted </a:t>
            </a:r>
            <a:r>
              <a:rPr lang="en-US" dirty="0" err="1" smtClean="0"/>
              <a:t>parenterally</a:t>
            </a:r>
            <a:r>
              <a:rPr lang="en-US" dirty="0" smtClean="0"/>
              <a:t>, sexually, intrauterine and </a:t>
            </a:r>
            <a:r>
              <a:rPr lang="en-US" dirty="0" err="1" smtClean="0"/>
              <a:t>perinatally</a:t>
            </a:r>
            <a:endParaRPr lang="en-US" dirty="0"/>
          </a:p>
        </p:txBody>
      </p:sp>
    </p:spTree>
    <p:extLst>
      <p:ext uri="{BB962C8B-B14F-4D97-AF65-F5344CB8AC3E}">
        <p14:creationId xmlns:p14="http://schemas.microsoft.com/office/powerpoint/2010/main" val="1581058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46" y="146184"/>
            <a:ext cx="6837609" cy="665185"/>
          </a:xfrm>
        </p:spPr>
        <p:txBody>
          <a:bodyPr>
            <a:normAutofit fontScale="90000"/>
          </a:bodyPr>
          <a:lstStyle/>
          <a:p>
            <a:r>
              <a:rPr lang="en-US" b="1" dirty="0" smtClean="0">
                <a:latin typeface="+mn-lt"/>
              </a:rPr>
              <a:t>RNA VIRUSES</a:t>
            </a:r>
            <a:endParaRPr lang="en-US" b="1" dirty="0">
              <a:latin typeface="+mn-lt"/>
            </a:endParaRPr>
          </a:p>
        </p:txBody>
      </p:sp>
      <p:sp>
        <p:nvSpPr>
          <p:cNvPr id="3" name="Content Placeholder 2"/>
          <p:cNvSpPr>
            <a:spLocks noGrp="1"/>
          </p:cNvSpPr>
          <p:nvPr>
            <p:ph idx="1"/>
          </p:nvPr>
        </p:nvSpPr>
        <p:spPr>
          <a:xfrm>
            <a:off x="838200" y="811369"/>
            <a:ext cx="9503535" cy="5911403"/>
          </a:xfrm>
        </p:spPr>
        <p:txBody>
          <a:bodyPr>
            <a:normAutofit/>
          </a:bodyPr>
          <a:lstStyle/>
          <a:p>
            <a:pPr marL="0" indent="0">
              <a:buNone/>
            </a:pPr>
            <a:r>
              <a:rPr lang="en-US" sz="3200" b="1" dirty="0" smtClean="0"/>
              <a:t>Hepatitis A</a:t>
            </a:r>
          </a:p>
          <a:p>
            <a:pPr marL="0" indent="0">
              <a:buNone/>
            </a:pPr>
            <a:r>
              <a:rPr lang="en-US" sz="3200" dirty="0" smtClean="0"/>
              <a:t>27nm in size. Icosahedral, non-enveloped, transmitted via fecal-oral route. Causes hepatitis A</a:t>
            </a:r>
            <a:endParaRPr lang="en-US" sz="3200" dirty="0"/>
          </a:p>
          <a:p>
            <a:pPr marL="0" indent="0">
              <a:buNone/>
            </a:pPr>
            <a:r>
              <a:rPr lang="en-US" sz="3200" b="1" dirty="0" smtClean="0"/>
              <a:t>Hepatitis C</a:t>
            </a:r>
          </a:p>
          <a:p>
            <a:pPr marL="0" indent="0">
              <a:buNone/>
            </a:pPr>
            <a:r>
              <a:rPr lang="en-US" sz="3200" dirty="0" smtClean="0"/>
              <a:t>50-60nm, spherical, enveloped, transmitted </a:t>
            </a:r>
            <a:r>
              <a:rPr lang="en-US" sz="3200" dirty="0" err="1" smtClean="0"/>
              <a:t>parenterally</a:t>
            </a:r>
            <a:r>
              <a:rPr lang="en-US" sz="3200" dirty="0" smtClean="0"/>
              <a:t> and sexually, also </a:t>
            </a:r>
            <a:r>
              <a:rPr lang="en-US" sz="3200" dirty="0" err="1" smtClean="0"/>
              <a:t>perinatally</a:t>
            </a:r>
            <a:r>
              <a:rPr lang="en-US" sz="3200" dirty="0" smtClean="0"/>
              <a:t>. Causes </a:t>
            </a:r>
            <a:r>
              <a:rPr lang="en-US" sz="3200" dirty="0" err="1" smtClean="0"/>
              <a:t>hep</a:t>
            </a:r>
            <a:r>
              <a:rPr lang="en-US" sz="3200" dirty="0" smtClean="0"/>
              <a:t> C</a:t>
            </a:r>
            <a:endParaRPr lang="en-US" sz="3200" dirty="0"/>
          </a:p>
          <a:p>
            <a:pPr marL="0" indent="0">
              <a:buNone/>
            </a:pPr>
            <a:r>
              <a:rPr lang="en-US" sz="3200" b="1" dirty="0" smtClean="0"/>
              <a:t>Hepatitis D</a:t>
            </a:r>
          </a:p>
          <a:p>
            <a:pPr marL="0" indent="0">
              <a:buNone/>
            </a:pPr>
            <a:r>
              <a:rPr lang="en-US" sz="3200" dirty="0" smtClean="0"/>
              <a:t>Measures 36-38µm, icosahedral, enveloped, transmitted </a:t>
            </a:r>
            <a:r>
              <a:rPr lang="en-US" sz="3200" dirty="0" err="1" smtClean="0"/>
              <a:t>parenterally</a:t>
            </a:r>
            <a:r>
              <a:rPr lang="en-US" sz="3200" dirty="0" smtClean="0"/>
              <a:t>, sexually and </a:t>
            </a:r>
            <a:r>
              <a:rPr lang="en-US" sz="3200" dirty="0" err="1" smtClean="0"/>
              <a:t>perinatally</a:t>
            </a:r>
            <a:r>
              <a:rPr lang="en-US" sz="3200" dirty="0" smtClean="0"/>
              <a:t>. Causes hepatitis D</a:t>
            </a:r>
            <a:endParaRPr lang="en-US" sz="3200" dirty="0"/>
          </a:p>
        </p:txBody>
      </p:sp>
    </p:spTree>
    <p:extLst>
      <p:ext uri="{BB962C8B-B14F-4D97-AF65-F5344CB8AC3E}">
        <p14:creationId xmlns:p14="http://schemas.microsoft.com/office/powerpoint/2010/main" val="37178839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5631" y="1"/>
            <a:ext cx="7339885" cy="734096"/>
          </a:xfrm>
        </p:spPr>
        <p:txBody>
          <a:bodyPr>
            <a:normAutofit/>
          </a:bodyPr>
          <a:lstStyle/>
          <a:p>
            <a:r>
              <a:rPr lang="en-US" sz="3200" b="1" dirty="0" smtClean="0">
                <a:latin typeface="+mn-lt"/>
              </a:rPr>
              <a:t>Hepatitis E</a:t>
            </a:r>
            <a:endParaRPr lang="en-US" sz="3200" b="1" dirty="0">
              <a:latin typeface="+mn-lt"/>
            </a:endParaRPr>
          </a:p>
        </p:txBody>
      </p:sp>
      <p:sp>
        <p:nvSpPr>
          <p:cNvPr id="3" name="Content Placeholder 2"/>
          <p:cNvSpPr>
            <a:spLocks noGrp="1"/>
          </p:cNvSpPr>
          <p:nvPr>
            <p:ph idx="1"/>
          </p:nvPr>
        </p:nvSpPr>
        <p:spPr>
          <a:xfrm>
            <a:off x="838200" y="965914"/>
            <a:ext cx="9658082" cy="5782615"/>
          </a:xfrm>
        </p:spPr>
        <p:txBody>
          <a:bodyPr/>
          <a:lstStyle/>
          <a:p>
            <a:r>
              <a:rPr lang="en-US" dirty="0" smtClean="0"/>
              <a:t>27-38nm, non-enveloped, transmitted via fecal-oral route, also intra-uterine and perinatal transmission are possible. Causes </a:t>
            </a:r>
            <a:r>
              <a:rPr lang="en-US" dirty="0" err="1" smtClean="0"/>
              <a:t>hep</a:t>
            </a:r>
            <a:r>
              <a:rPr lang="en-US" dirty="0" smtClean="0"/>
              <a:t> E.</a:t>
            </a:r>
          </a:p>
          <a:p>
            <a:pPr marL="0" indent="0">
              <a:buNone/>
            </a:pPr>
            <a:r>
              <a:rPr lang="en-US" b="1" dirty="0" smtClean="0"/>
              <a:t>Hepatitis G</a:t>
            </a:r>
          </a:p>
          <a:p>
            <a:pPr marL="0" indent="0">
              <a:buNone/>
            </a:pPr>
            <a:r>
              <a:rPr lang="en-US" dirty="0" smtClean="0"/>
              <a:t>Transmitted via parenteral and sexual route. Causes </a:t>
            </a:r>
            <a:r>
              <a:rPr lang="en-US" dirty="0" err="1" smtClean="0"/>
              <a:t>hep</a:t>
            </a:r>
            <a:r>
              <a:rPr lang="en-US" dirty="0" smtClean="0"/>
              <a:t> G.</a:t>
            </a:r>
            <a:endParaRPr lang="en-US" dirty="0"/>
          </a:p>
        </p:txBody>
      </p:sp>
    </p:spTree>
    <p:extLst>
      <p:ext uri="{BB962C8B-B14F-4D97-AF65-F5344CB8AC3E}">
        <p14:creationId xmlns:p14="http://schemas.microsoft.com/office/powerpoint/2010/main" val="35671857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450" y="0"/>
            <a:ext cx="7095186" cy="656823"/>
          </a:xfrm>
        </p:spPr>
        <p:txBody>
          <a:bodyPr>
            <a:normAutofit fontScale="90000"/>
          </a:bodyPr>
          <a:lstStyle/>
          <a:p>
            <a:r>
              <a:rPr lang="en-US" b="1" dirty="0" smtClean="0">
                <a:latin typeface="+mn-lt"/>
              </a:rPr>
              <a:t>ARBOVIRUSES</a:t>
            </a:r>
            <a:endParaRPr lang="en-US" b="1" dirty="0">
              <a:latin typeface="+mn-lt"/>
            </a:endParaRPr>
          </a:p>
        </p:txBody>
      </p:sp>
      <p:sp>
        <p:nvSpPr>
          <p:cNvPr id="3" name="Content Placeholder 2"/>
          <p:cNvSpPr>
            <a:spLocks noGrp="1"/>
          </p:cNvSpPr>
          <p:nvPr>
            <p:ph idx="1"/>
          </p:nvPr>
        </p:nvSpPr>
        <p:spPr>
          <a:xfrm>
            <a:off x="476518" y="798490"/>
            <a:ext cx="10212947" cy="5937161"/>
          </a:xfrm>
        </p:spPr>
        <p:txBody>
          <a:bodyPr>
            <a:normAutofit/>
          </a:bodyPr>
          <a:lstStyle/>
          <a:p>
            <a:r>
              <a:rPr lang="en-US" sz="3200" dirty="0" smtClean="0"/>
              <a:t>Are arthropod borne viruses.</a:t>
            </a:r>
          </a:p>
          <a:p>
            <a:r>
              <a:rPr lang="en-US" sz="3200" dirty="0" smtClean="0"/>
              <a:t>Causes arthralgia, </a:t>
            </a:r>
            <a:r>
              <a:rPr lang="en-US" sz="3200" dirty="0" err="1" smtClean="0"/>
              <a:t>haemorrhagic</a:t>
            </a:r>
            <a:r>
              <a:rPr lang="en-US" sz="3200" dirty="0" smtClean="0"/>
              <a:t> fever and dengue fever (painful bone disease)</a:t>
            </a:r>
          </a:p>
          <a:p>
            <a:pPr marL="0" indent="0">
              <a:buNone/>
            </a:pPr>
            <a:endParaRPr lang="en-US" sz="3200" dirty="0"/>
          </a:p>
          <a:p>
            <a:pPr marL="0" indent="0">
              <a:buNone/>
            </a:pPr>
            <a:r>
              <a:rPr lang="en-US" sz="3200" b="1" dirty="0" smtClean="0"/>
              <a:t>Rubella</a:t>
            </a:r>
          </a:p>
          <a:p>
            <a:pPr marL="0" indent="0">
              <a:buNone/>
            </a:pPr>
            <a:r>
              <a:rPr lang="en-US" sz="3200" dirty="0" smtClean="0"/>
              <a:t>Has RNA with an envelop. Has </a:t>
            </a:r>
            <a:r>
              <a:rPr lang="en-US" sz="3200" dirty="0" err="1" smtClean="0"/>
              <a:t>nucleicapsid</a:t>
            </a:r>
            <a:r>
              <a:rPr lang="en-US" sz="3200" dirty="0" smtClean="0"/>
              <a:t> and icosahedral.</a:t>
            </a:r>
          </a:p>
          <a:p>
            <a:pPr marL="0" indent="0">
              <a:buNone/>
            </a:pPr>
            <a:r>
              <a:rPr lang="en-US" sz="3200" dirty="0" smtClean="0"/>
              <a:t>Causes German measles affecting pregnant women in first trimester. Congenital rubella may cause </a:t>
            </a:r>
            <a:r>
              <a:rPr lang="en-US" sz="3200" dirty="0" err="1" smtClean="0"/>
              <a:t>microcephally</a:t>
            </a:r>
            <a:r>
              <a:rPr lang="en-US" sz="3200" dirty="0" smtClean="0"/>
              <a:t>, retinopathy, deafness and patent </a:t>
            </a:r>
            <a:r>
              <a:rPr lang="en-US" sz="3200" dirty="0" err="1" smtClean="0"/>
              <a:t>ductus</a:t>
            </a:r>
            <a:r>
              <a:rPr lang="en-US" sz="3200" dirty="0" smtClean="0"/>
              <a:t> </a:t>
            </a:r>
            <a:r>
              <a:rPr lang="en-US" sz="3200" dirty="0" err="1" smtClean="0"/>
              <a:t>arteriosus</a:t>
            </a:r>
            <a:r>
              <a:rPr lang="en-US" sz="3200" dirty="0" smtClean="0"/>
              <a:t>.</a:t>
            </a:r>
            <a:endParaRPr lang="en-US" sz="3200" dirty="0"/>
          </a:p>
        </p:txBody>
      </p:sp>
    </p:spTree>
    <p:extLst>
      <p:ext uri="{BB962C8B-B14F-4D97-AF65-F5344CB8AC3E}">
        <p14:creationId xmlns:p14="http://schemas.microsoft.com/office/powerpoint/2010/main" val="318743040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900" y="0"/>
            <a:ext cx="9309100" cy="752475"/>
          </a:xfrm>
        </p:spPr>
        <p:txBody>
          <a:bodyPr/>
          <a:lstStyle/>
          <a:p>
            <a:r>
              <a:rPr lang="en-US" b="1" dirty="0" err="1" smtClean="0">
                <a:latin typeface="+mn-lt"/>
              </a:rPr>
              <a:t>Picornaviridae</a:t>
            </a:r>
            <a:r>
              <a:rPr lang="en-US" b="1" dirty="0" smtClean="0">
                <a:latin typeface="+mn-lt"/>
              </a:rPr>
              <a:t> family</a:t>
            </a:r>
            <a:endParaRPr lang="en-US" b="1" dirty="0">
              <a:latin typeface="+mn-lt"/>
            </a:endParaRPr>
          </a:p>
        </p:txBody>
      </p:sp>
      <p:sp>
        <p:nvSpPr>
          <p:cNvPr id="3" name="Content Placeholder 2"/>
          <p:cNvSpPr>
            <a:spLocks noGrp="1"/>
          </p:cNvSpPr>
          <p:nvPr>
            <p:ph idx="1"/>
          </p:nvPr>
        </p:nvSpPr>
        <p:spPr>
          <a:xfrm>
            <a:off x="838200" y="927100"/>
            <a:ext cx="10109200" cy="5930900"/>
          </a:xfrm>
        </p:spPr>
        <p:txBody>
          <a:bodyPr>
            <a:normAutofit/>
          </a:bodyPr>
          <a:lstStyle/>
          <a:p>
            <a:r>
              <a:rPr lang="en-US" sz="3200" dirty="0" smtClean="0"/>
              <a:t>The viruses are very small (</a:t>
            </a:r>
            <a:r>
              <a:rPr lang="en-US" sz="3200" dirty="0" err="1" smtClean="0"/>
              <a:t>pico</a:t>
            </a:r>
            <a:r>
              <a:rPr lang="en-US" sz="3200" dirty="0" smtClean="0"/>
              <a:t>) with RNA. Non-enveloped, icosahedral</a:t>
            </a:r>
          </a:p>
          <a:p>
            <a:pPr marL="0" indent="0">
              <a:buNone/>
            </a:pPr>
            <a:r>
              <a:rPr lang="en-US" sz="3200" dirty="0" smtClean="0"/>
              <a:t>Important genus are;</a:t>
            </a:r>
          </a:p>
          <a:p>
            <a:pPr marL="514350" indent="-514350">
              <a:buFont typeface="+mj-lt"/>
              <a:buAutoNum type="alphaLcParenR"/>
            </a:pPr>
            <a:r>
              <a:rPr lang="en-US" sz="3200" b="1" dirty="0" err="1" smtClean="0"/>
              <a:t>Enterovirus</a:t>
            </a:r>
            <a:endParaRPr lang="en-US" sz="3200" b="1" dirty="0" smtClean="0"/>
          </a:p>
          <a:p>
            <a:pPr marL="0" indent="0">
              <a:buNone/>
            </a:pPr>
            <a:r>
              <a:rPr lang="en-US" sz="3200" dirty="0" smtClean="0"/>
              <a:t>Has 4 known species</a:t>
            </a:r>
          </a:p>
          <a:p>
            <a:pPr marL="571500" indent="-571500">
              <a:buFont typeface="+mj-lt"/>
              <a:buAutoNum type="romanLcPeriod"/>
            </a:pPr>
            <a:r>
              <a:rPr lang="en-US" sz="3200" u="sng" dirty="0" smtClean="0"/>
              <a:t>Poliovirus-</a:t>
            </a:r>
            <a:r>
              <a:rPr lang="en-US" sz="3200" dirty="0" smtClean="0"/>
              <a:t>causes paralytic polio and </a:t>
            </a:r>
            <a:r>
              <a:rPr lang="en-US" sz="3200" dirty="0" err="1" smtClean="0"/>
              <a:t>asceptic</a:t>
            </a:r>
            <a:r>
              <a:rPr lang="en-US" sz="3200" dirty="0" smtClean="0"/>
              <a:t> meningitis</a:t>
            </a:r>
          </a:p>
          <a:p>
            <a:pPr marL="571500" indent="-571500">
              <a:buFont typeface="+mj-lt"/>
              <a:buAutoNum type="romanLcPeriod"/>
            </a:pPr>
            <a:r>
              <a:rPr lang="en-US" sz="3200" u="sng" dirty="0" err="1" smtClean="0"/>
              <a:t>Coxsackievirus</a:t>
            </a:r>
            <a:r>
              <a:rPr lang="en-US" sz="3200" u="sng" dirty="0" smtClean="0"/>
              <a:t> A-</a:t>
            </a:r>
            <a:r>
              <a:rPr lang="en-US" sz="3200" dirty="0" smtClean="0"/>
              <a:t>causes </a:t>
            </a:r>
            <a:r>
              <a:rPr lang="en-US" sz="3200" dirty="0" err="1" smtClean="0"/>
              <a:t>asecptic</a:t>
            </a:r>
            <a:r>
              <a:rPr lang="en-US" sz="3200" dirty="0" smtClean="0"/>
              <a:t> meningitis, myocarditis</a:t>
            </a:r>
          </a:p>
          <a:p>
            <a:pPr marL="571500" indent="-571500">
              <a:buFont typeface="+mj-lt"/>
              <a:buAutoNum type="romanLcPeriod"/>
            </a:pPr>
            <a:r>
              <a:rPr lang="en-US" sz="3200" u="sng" dirty="0" smtClean="0"/>
              <a:t>Echovirus-</a:t>
            </a:r>
            <a:r>
              <a:rPr lang="en-US" sz="3200" dirty="0" smtClean="0"/>
              <a:t>causes </a:t>
            </a:r>
            <a:r>
              <a:rPr lang="en-US" sz="3200" dirty="0" err="1" smtClean="0"/>
              <a:t>asceptic</a:t>
            </a:r>
            <a:r>
              <a:rPr lang="en-US" sz="3200" dirty="0" smtClean="0"/>
              <a:t> meningitis, conjunctivitis</a:t>
            </a:r>
          </a:p>
          <a:p>
            <a:pPr marL="571500" indent="-571500">
              <a:buFont typeface="+mj-lt"/>
              <a:buAutoNum type="romanLcPeriod"/>
            </a:pPr>
            <a:r>
              <a:rPr lang="en-US" sz="3200" u="sng" dirty="0" err="1" smtClean="0"/>
              <a:t>Enterovirus</a:t>
            </a:r>
            <a:r>
              <a:rPr lang="en-US" sz="3200" u="sng" dirty="0" smtClean="0"/>
              <a:t>-</a:t>
            </a:r>
            <a:r>
              <a:rPr lang="en-US" sz="3200" dirty="0" smtClean="0"/>
              <a:t>causes hepatitis</a:t>
            </a:r>
          </a:p>
          <a:p>
            <a:pPr marL="0" indent="0">
              <a:buNone/>
            </a:pPr>
            <a:r>
              <a:rPr lang="en-US" sz="3200" b="1" dirty="0" smtClean="0"/>
              <a:t>b) Rhinovirus</a:t>
            </a:r>
            <a:r>
              <a:rPr lang="en-US" sz="3200" dirty="0" smtClean="0"/>
              <a:t>-the commonest cause of common cold</a:t>
            </a:r>
            <a:endParaRPr lang="en-US" sz="3200" dirty="0"/>
          </a:p>
        </p:txBody>
      </p:sp>
    </p:spTree>
    <p:extLst>
      <p:ext uri="{BB962C8B-B14F-4D97-AF65-F5344CB8AC3E}">
        <p14:creationId xmlns:p14="http://schemas.microsoft.com/office/powerpoint/2010/main" val="375629021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3100" y="1"/>
            <a:ext cx="7632700" cy="850900"/>
          </a:xfrm>
        </p:spPr>
        <p:txBody>
          <a:bodyPr/>
          <a:lstStyle/>
          <a:p>
            <a:r>
              <a:rPr lang="en-US" b="1" dirty="0" err="1" smtClean="0">
                <a:latin typeface="+mn-lt"/>
              </a:rPr>
              <a:t>Orthomyxoviridae</a:t>
            </a:r>
            <a:r>
              <a:rPr lang="en-US" b="1" dirty="0" smtClean="0">
                <a:latin typeface="+mn-lt"/>
              </a:rPr>
              <a:t> family</a:t>
            </a:r>
            <a:endParaRPr lang="en-US" b="1" dirty="0">
              <a:latin typeface="+mn-lt"/>
            </a:endParaRPr>
          </a:p>
        </p:txBody>
      </p:sp>
      <p:sp>
        <p:nvSpPr>
          <p:cNvPr id="3" name="Content Placeholder 2"/>
          <p:cNvSpPr>
            <a:spLocks noGrp="1"/>
          </p:cNvSpPr>
          <p:nvPr>
            <p:ph idx="1"/>
          </p:nvPr>
        </p:nvSpPr>
        <p:spPr>
          <a:xfrm>
            <a:off x="838200" y="1079500"/>
            <a:ext cx="10071100" cy="5689600"/>
          </a:xfrm>
        </p:spPr>
        <p:txBody>
          <a:bodyPr>
            <a:normAutofit/>
          </a:bodyPr>
          <a:lstStyle/>
          <a:p>
            <a:r>
              <a:rPr lang="en-US" sz="3200" dirty="0" smtClean="0"/>
              <a:t>This is the family of influenza virus. Measures 80-120nm.</a:t>
            </a:r>
          </a:p>
          <a:p>
            <a:r>
              <a:rPr lang="en-US" sz="3200" dirty="0" smtClean="0"/>
              <a:t>Have RNA genome, enveloped around helical </a:t>
            </a:r>
            <a:r>
              <a:rPr lang="en-US" sz="3200" dirty="0" err="1" smtClean="0"/>
              <a:t>nucleocapsid</a:t>
            </a:r>
            <a:endParaRPr lang="en-US" sz="3200" dirty="0" smtClean="0"/>
          </a:p>
          <a:p>
            <a:pPr marL="0" indent="0">
              <a:buNone/>
            </a:pPr>
            <a:r>
              <a:rPr lang="en-US" sz="3200" dirty="0" smtClean="0"/>
              <a:t>Has 3 genera;</a:t>
            </a:r>
          </a:p>
          <a:p>
            <a:pPr marL="571500" indent="-571500">
              <a:buFont typeface="+mj-lt"/>
              <a:buAutoNum type="romanLcPeriod"/>
            </a:pPr>
            <a:r>
              <a:rPr lang="en-US" sz="3200" dirty="0" smtClean="0"/>
              <a:t>Influenza A</a:t>
            </a:r>
          </a:p>
          <a:p>
            <a:pPr marL="571500" indent="-571500">
              <a:buFont typeface="+mj-lt"/>
              <a:buAutoNum type="romanLcPeriod"/>
            </a:pPr>
            <a:r>
              <a:rPr lang="en-US" sz="3200" dirty="0" smtClean="0"/>
              <a:t>Influenza B} causes RTIs &amp; </a:t>
            </a:r>
            <a:r>
              <a:rPr lang="en-US" sz="3200" dirty="0" err="1" smtClean="0"/>
              <a:t>esp</a:t>
            </a:r>
            <a:r>
              <a:rPr lang="en-US" sz="3200" dirty="0" smtClean="0"/>
              <a:t> pneumonia by type B(</a:t>
            </a:r>
            <a:r>
              <a:rPr lang="en-US" sz="3200" dirty="0" err="1" smtClean="0"/>
              <a:t>immunizable</a:t>
            </a:r>
            <a:r>
              <a:rPr lang="en-US" sz="3200" dirty="0" smtClean="0"/>
              <a:t>)</a:t>
            </a:r>
          </a:p>
          <a:p>
            <a:pPr marL="571500" indent="-571500">
              <a:buFont typeface="+mj-lt"/>
              <a:buAutoNum type="romanLcPeriod"/>
            </a:pPr>
            <a:r>
              <a:rPr lang="en-US" sz="3200" dirty="0" smtClean="0"/>
              <a:t>Influenza C</a:t>
            </a:r>
            <a:endParaRPr lang="en-US" sz="3200" dirty="0"/>
          </a:p>
        </p:txBody>
      </p:sp>
    </p:spTree>
    <p:extLst>
      <p:ext uri="{BB962C8B-B14F-4D97-AF65-F5344CB8AC3E}">
        <p14:creationId xmlns:p14="http://schemas.microsoft.com/office/powerpoint/2010/main" val="46795728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11125"/>
            <a:ext cx="8432800" cy="663575"/>
          </a:xfrm>
        </p:spPr>
        <p:txBody>
          <a:bodyPr>
            <a:normAutofit fontScale="90000"/>
          </a:bodyPr>
          <a:lstStyle/>
          <a:p>
            <a:r>
              <a:rPr lang="en-US" b="1" dirty="0" err="1" smtClean="0">
                <a:latin typeface="+mn-lt"/>
              </a:rPr>
              <a:t>Paramyxoviridae</a:t>
            </a:r>
            <a:r>
              <a:rPr lang="en-US" b="1" dirty="0" smtClean="0">
                <a:latin typeface="+mn-lt"/>
              </a:rPr>
              <a:t> family</a:t>
            </a:r>
            <a:endParaRPr lang="en-US" b="1" dirty="0">
              <a:latin typeface="+mn-lt"/>
            </a:endParaRPr>
          </a:p>
        </p:txBody>
      </p:sp>
      <p:sp>
        <p:nvSpPr>
          <p:cNvPr id="3" name="Content Placeholder 2"/>
          <p:cNvSpPr>
            <a:spLocks noGrp="1"/>
          </p:cNvSpPr>
          <p:nvPr>
            <p:ph idx="1"/>
          </p:nvPr>
        </p:nvSpPr>
        <p:spPr>
          <a:xfrm>
            <a:off x="838200" y="914400"/>
            <a:ext cx="9969500" cy="5803900"/>
          </a:xfrm>
        </p:spPr>
        <p:txBody>
          <a:bodyPr>
            <a:normAutofit/>
          </a:bodyPr>
          <a:lstStyle/>
          <a:p>
            <a:r>
              <a:rPr lang="en-US" sz="3200" dirty="0" smtClean="0"/>
              <a:t>Pleomorphic with diameter of 150-300nm, helical and has single molecule of RNA.</a:t>
            </a:r>
          </a:p>
          <a:p>
            <a:r>
              <a:rPr lang="en-US" sz="3200" dirty="0" smtClean="0"/>
              <a:t>Has 3 genera pathogenic to man</a:t>
            </a:r>
          </a:p>
          <a:p>
            <a:pPr marL="571500" indent="-571500">
              <a:buFont typeface="+mj-lt"/>
              <a:buAutoNum type="romanLcPeriod"/>
            </a:pPr>
            <a:r>
              <a:rPr lang="en-US" sz="3200" b="1" dirty="0" err="1" smtClean="0"/>
              <a:t>Paramyxovirus</a:t>
            </a:r>
            <a:r>
              <a:rPr lang="en-US" sz="3200" b="1" dirty="0" smtClean="0"/>
              <a:t> (genus)</a:t>
            </a:r>
          </a:p>
          <a:p>
            <a:pPr marL="0" indent="0">
              <a:buNone/>
            </a:pPr>
            <a:r>
              <a:rPr lang="en-US" sz="3200" b="1" dirty="0" smtClean="0"/>
              <a:t>Species a) </a:t>
            </a:r>
            <a:r>
              <a:rPr lang="en-US" sz="3200" b="1" dirty="0" err="1" smtClean="0"/>
              <a:t>Parainfluenza</a:t>
            </a:r>
            <a:r>
              <a:rPr lang="en-US" sz="3200" b="1" dirty="0" smtClean="0"/>
              <a:t> virus</a:t>
            </a:r>
          </a:p>
          <a:p>
            <a:pPr marL="0" indent="0">
              <a:buNone/>
            </a:pPr>
            <a:r>
              <a:rPr lang="en-US" sz="3200" dirty="0" smtClean="0"/>
              <a:t>Causes URTI </a:t>
            </a:r>
            <a:r>
              <a:rPr lang="en-US" sz="3200" dirty="0" err="1" smtClean="0"/>
              <a:t>esp</a:t>
            </a:r>
            <a:r>
              <a:rPr lang="en-US" sz="3200" dirty="0" smtClean="0"/>
              <a:t> in children</a:t>
            </a:r>
          </a:p>
          <a:p>
            <a:pPr marL="0" indent="0">
              <a:buNone/>
            </a:pPr>
            <a:r>
              <a:rPr lang="en-US" sz="3200" b="1" dirty="0" smtClean="0"/>
              <a:t>b)Mumps virus</a:t>
            </a:r>
          </a:p>
          <a:p>
            <a:pPr marL="0" indent="0">
              <a:buNone/>
            </a:pPr>
            <a:r>
              <a:rPr lang="en-US" sz="3200" dirty="0" smtClean="0"/>
              <a:t>Causes mumps (bilateral inflammation of salivary glands)</a:t>
            </a:r>
          </a:p>
          <a:p>
            <a:pPr marL="0" indent="0">
              <a:buNone/>
            </a:pPr>
            <a:r>
              <a:rPr lang="en-US" sz="3200" b="1" dirty="0" smtClean="0"/>
              <a:t>ii)</a:t>
            </a:r>
            <a:r>
              <a:rPr lang="en-US" sz="3200" b="1" dirty="0" err="1" smtClean="0"/>
              <a:t>Morbillivirus</a:t>
            </a:r>
            <a:r>
              <a:rPr lang="en-US" sz="3200" b="1" dirty="0" smtClean="0"/>
              <a:t> (genus)</a:t>
            </a:r>
          </a:p>
          <a:p>
            <a:pPr marL="0" indent="0">
              <a:buNone/>
            </a:pPr>
            <a:r>
              <a:rPr lang="en-US" sz="3200" b="1" dirty="0" smtClean="0"/>
              <a:t>Species-Measles virus</a:t>
            </a:r>
            <a:r>
              <a:rPr lang="en-US" sz="3200" dirty="0" smtClean="0"/>
              <a:t>-causes measles</a:t>
            </a:r>
            <a:endParaRPr lang="en-US" sz="3200" b="1" dirty="0"/>
          </a:p>
        </p:txBody>
      </p:sp>
    </p:spTree>
    <p:extLst>
      <p:ext uri="{BB962C8B-B14F-4D97-AF65-F5344CB8AC3E}">
        <p14:creationId xmlns:p14="http://schemas.microsoft.com/office/powerpoint/2010/main" val="14670731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646238"/>
          </a:xfrm>
        </p:spPr>
        <p:txBody>
          <a:bodyPr>
            <a:normAutofit fontScale="90000"/>
          </a:bodyPr>
          <a:lstStyle/>
          <a:p>
            <a:r>
              <a:rPr lang="en-US" b="1" dirty="0" smtClean="0"/>
              <a:t>REQUIREMENT FOR GROWTH AND DEVELOPMENT OF BACTERIA</a:t>
            </a:r>
            <a:br>
              <a:rPr lang="en-US" b="1" dirty="0" smtClean="0"/>
            </a:br>
            <a:endParaRPr lang="en-US" dirty="0"/>
          </a:p>
        </p:txBody>
      </p:sp>
      <p:sp>
        <p:nvSpPr>
          <p:cNvPr id="3" name="Content Placeholder 2"/>
          <p:cNvSpPr>
            <a:spLocks noGrp="1"/>
          </p:cNvSpPr>
          <p:nvPr>
            <p:ph idx="1"/>
          </p:nvPr>
        </p:nvSpPr>
        <p:spPr>
          <a:xfrm>
            <a:off x="1600200" y="1219200"/>
            <a:ext cx="9067800" cy="5562600"/>
          </a:xfrm>
        </p:spPr>
        <p:txBody>
          <a:bodyPr>
            <a:normAutofit lnSpcReduction="10000"/>
          </a:bodyPr>
          <a:lstStyle/>
          <a:p>
            <a:r>
              <a:rPr lang="en-US" dirty="0" smtClean="0"/>
              <a:t>For </a:t>
            </a:r>
            <a:r>
              <a:rPr lang="en-US" dirty="0"/>
              <a:t>their optimal growth, bacteria require proper nutrients, oxygen, pH and temperature. Most of the bacteria of medical importance will grow only if a source of organic material as a nutrient is available.</a:t>
            </a:r>
          </a:p>
          <a:p>
            <a:r>
              <a:rPr lang="en-US" dirty="0"/>
              <a:t>Bacteria also require a source of nitrogen and a number of salts to have a supply of Potassium, Magnesium, Iron, Phosphate and </a:t>
            </a:r>
            <a:r>
              <a:rPr lang="en-US" dirty="0" err="1"/>
              <a:t>Sulphate</a:t>
            </a:r>
            <a:r>
              <a:rPr lang="en-US" dirty="0"/>
              <a:t>.</a:t>
            </a:r>
          </a:p>
          <a:p>
            <a:r>
              <a:rPr lang="en-US" dirty="0"/>
              <a:t>Minor concentrations of Calcium and </a:t>
            </a:r>
            <a:r>
              <a:rPr lang="en-US" dirty="0" smtClean="0"/>
              <a:t>Manganese </a:t>
            </a:r>
            <a:r>
              <a:rPr lang="en-US" dirty="0"/>
              <a:t>are also required whereas growth is facilitated when trace quantities of Cobalt, Zinc, Chlorine, Copper and Nickel are present in the medium.</a:t>
            </a:r>
          </a:p>
          <a:p>
            <a:endParaRPr lang="en-US" dirty="0"/>
          </a:p>
        </p:txBody>
      </p:sp>
    </p:spTree>
    <p:extLst>
      <p:ext uri="{BB962C8B-B14F-4D97-AF65-F5344CB8AC3E}">
        <p14:creationId xmlns:p14="http://schemas.microsoft.com/office/powerpoint/2010/main" val="113182625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
            <a:ext cx="5461000" cy="609599"/>
          </a:xfrm>
        </p:spPr>
        <p:txBody>
          <a:bodyPr>
            <a:normAutofit fontScale="90000"/>
          </a:bodyPr>
          <a:lstStyle/>
          <a:p>
            <a:r>
              <a:rPr lang="en-US" b="1" dirty="0" smtClean="0">
                <a:latin typeface="+mn-lt"/>
              </a:rPr>
              <a:t>iii</a:t>
            </a:r>
            <a:r>
              <a:rPr lang="en-US" sz="3600" b="1" dirty="0" smtClean="0">
                <a:latin typeface="+mn-lt"/>
              </a:rPr>
              <a:t>) </a:t>
            </a:r>
            <a:r>
              <a:rPr lang="en-US" sz="3600" b="1" dirty="0" err="1" smtClean="0">
                <a:latin typeface="+mn-lt"/>
              </a:rPr>
              <a:t>Pneumovirus</a:t>
            </a:r>
            <a:endParaRPr lang="en-US" sz="3600" b="1" dirty="0">
              <a:latin typeface="+mn-lt"/>
            </a:endParaRPr>
          </a:p>
        </p:txBody>
      </p:sp>
      <p:sp>
        <p:nvSpPr>
          <p:cNvPr id="3" name="Content Placeholder 2"/>
          <p:cNvSpPr>
            <a:spLocks noGrp="1"/>
          </p:cNvSpPr>
          <p:nvPr>
            <p:ph idx="1"/>
          </p:nvPr>
        </p:nvSpPr>
        <p:spPr>
          <a:xfrm>
            <a:off x="838200" y="901700"/>
            <a:ext cx="9842500" cy="5842000"/>
          </a:xfrm>
        </p:spPr>
        <p:txBody>
          <a:bodyPr/>
          <a:lstStyle/>
          <a:p>
            <a:pPr marL="0" indent="0">
              <a:buNone/>
            </a:pPr>
            <a:r>
              <a:rPr lang="en-US" b="1" dirty="0" smtClean="0"/>
              <a:t>Species; Respiratory syncytial virus</a:t>
            </a:r>
            <a:r>
              <a:rPr lang="en-US" dirty="0" smtClean="0"/>
              <a:t>-causes bronchiolitis and pneumonia in infancy</a:t>
            </a:r>
          </a:p>
          <a:p>
            <a:pPr marL="0" indent="0">
              <a:buNone/>
            </a:pPr>
            <a:endParaRPr lang="en-US" b="1" dirty="0"/>
          </a:p>
          <a:p>
            <a:pPr marL="0" indent="0">
              <a:buNone/>
            </a:pPr>
            <a:r>
              <a:rPr lang="en-US" sz="4000" b="1" dirty="0" err="1" smtClean="0"/>
              <a:t>Rhabdoviridae</a:t>
            </a:r>
            <a:r>
              <a:rPr lang="en-US" sz="4000" b="1" dirty="0" smtClean="0"/>
              <a:t> family</a:t>
            </a:r>
          </a:p>
          <a:p>
            <a:pPr marL="0" indent="0">
              <a:buNone/>
            </a:pPr>
            <a:r>
              <a:rPr lang="en-US" b="1" u="sng" dirty="0" smtClean="0"/>
              <a:t>Important species</a:t>
            </a:r>
          </a:p>
          <a:p>
            <a:pPr marL="0" indent="0">
              <a:buNone/>
            </a:pPr>
            <a:r>
              <a:rPr lang="en-US" b="1" dirty="0" smtClean="0"/>
              <a:t>Rabies virus</a:t>
            </a:r>
          </a:p>
          <a:p>
            <a:pPr marL="0" indent="0">
              <a:buNone/>
            </a:pPr>
            <a:r>
              <a:rPr lang="en-US" dirty="0" smtClean="0"/>
              <a:t>Causes rabies which is a hydrophobia terrifying, fatal communicable disease.</a:t>
            </a:r>
          </a:p>
          <a:p>
            <a:pPr marL="0" indent="0">
              <a:buNone/>
            </a:pPr>
            <a:r>
              <a:rPr lang="en-US" b="1" dirty="0" smtClean="0"/>
              <a:t>Morphology</a:t>
            </a:r>
          </a:p>
          <a:p>
            <a:pPr marL="0" indent="0">
              <a:buNone/>
            </a:pPr>
            <a:r>
              <a:rPr lang="en-US" dirty="0" smtClean="0"/>
              <a:t>Single stranded RNA genome, enveloped, bullet-shaped, measuring 200×80µm. It’s resistant to drying, decay and cold</a:t>
            </a:r>
            <a:endParaRPr lang="en-US" dirty="0"/>
          </a:p>
        </p:txBody>
      </p:sp>
    </p:spTree>
    <p:extLst>
      <p:ext uri="{BB962C8B-B14F-4D97-AF65-F5344CB8AC3E}">
        <p14:creationId xmlns:p14="http://schemas.microsoft.com/office/powerpoint/2010/main" val="109111619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730" y="1"/>
            <a:ext cx="4905777" cy="734096"/>
          </a:xfrm>
        </p:spPr>
        <p:txBody>
          <a:bodyPr/>
          <a:lstStyle/>
          <a:p>
            <a:r>
              <a:rPr lang="en-US" b="1" dirty="0" err="1" smtClean="0">
                <a:latin typeface="+mn-lt"/>
              </a:rPr>
              <a:t>Reoviridae</a:t>
            </a:r>
            <a:r>
              <a:rPr lang="en-US" b="1" dirty="0" smtClean="0">
                <a:latin typeface="+mn-lt"/>
              </a:rPr>
              <a:t> family</a:t>
            </a:r>
            <a:endParaRPr lang="en-US" b="1" dirty="0">
              <a:latin typeface="+mn-lt"/>
            </a:endParaRPr>
          </a:p>
        </p:txBody>
      </p:sp>
      <p:sp>
        <p:nvSpPr>
          <p:cNvPr id="3" name="Content Placeholder 2"/>
          <p:cNvSpPr>
            <a:spLocks noGrp="1"/>
          </p:cNvSpPr>
          <p:nvPr>
            <p:ph idx="1"/>
          </p:nvPr>
        </p:nvSpPr>
        <p:spPr>
          <a:xfrm>
            <a:off x="838199" y="734096"/>
            <a:ext cx="10031569" cy="6014433"/>
          </a:xfrm>
        </p:spPr>
        <p:txBody>
          <a:bodyPr>
            <a:normAutofit/>
          </a:bodyPr>
          <a:lstStyle/>
          <a:p>
            <a:r>
              <a:rPr lang="en-US" sz="3200" dirty="0" smtClean="0"/>
              <a:t>Has two genus.</a:t>
            </a:r>
          </a:p>
          <a:p>
            <a:pPr marL="571500" indent="-571500">
              <a:buFont typeface="+mj-lt"/>
              <a:buAutoNum type="romanLcPeriod"/>
            </a:pPr>
            <a:r>
              <a:rPr lang="en-US" sz="3200" b="1" dirty="0" smtClean="0"/>
              <a:t>Rotavirus</a:t>
            </a:r>
          </a:p>
          <a:p>
            <a:pPr marL="0" indent="0">
              <a:buNone/>
            </a:pPr>
            <a:r>
              <a:rPr lang="en-US" sz="3200" b="1" dirty="0" smtClean="0"/>
              <a:t>Morphology</a:t>
            </a:r>
          </a:p>
          <a:p>
            <a:pPr marL="0" indent="0">
              <a:buNone/>
            </a:pPr>
            <a:r>
              <a:rPr lang="en-US" sz="3200" dirty="0" smtClean="0"/>
              <a:t>Segmented double stranded RNA genome. 60-70nm</a:t>
            </a:r>
          </a:p>
          <a:p>
            <a:pPr marL="0" indent="0">
              <a:buNone/>
            </a:pPr>
            <a:r>
              <a:rPr lang="en-US" sz="3200" dirty="0" smtClean="0"/>
              <a:t>Spherical in shape (wheel like)</a:t>
            </a:r>
          </a:p>
          <a:p>
            <a:pPr marL="0" indent="0">
              <a:buNone/>
            </a:pPr>
            <a:r>
              <a:rPr lang="en-US" sz="3200" dirty="0" smtClean="0"/>
              <a:t>There are 7 serotypes (A-G) with A B C found in human and D E F &amp;G found only in animals.</a:t>
            </a:r>
          </a:p>
          <a:p>
            <a:pPr marL="0" indent="0">
              <a:buNone/>
            </a:pPr>
            <a:r>
              <a:rPr lang="en-US" sz="3200" b="1" dirty="0" smtClean="0"/>
              <a:t>Pathogenesis</a:t>
            </a:r>
          </a:p>
          <a:p>
            <a:pPr marL="0" indent="0">
              <a:buNone/>
            </a:pPr>
            <a:r>
              <a:rPr lang="en-US" sz="3200" dirty="0" smtClean="0"/>
              <a:t>Causes </a:t>
            </a:r>
            <a:r>
              <a:rPr lang="en-US" sz="3200" dirty="0" err="1" smtClean="0"/>
              <a:t>rota</a:t>
            </a:r>
            <a:r>
              <a:rPr lang="en-US" sz="3200" dirty="0" smtClean="0"/>
              <a:t> virus gastroenteritis (95% of children worldwide are infected within 3-5yrs)</a:t>
            </a:r>
          </a:p>
          <a:p>
            <a:pPr marL="0" indent="0">
              <a:buNone/>
            </a:pPr>
            <a:r>
              <a:rPr lang="en-US" sz="3200" dirty="0" smtClean="0"/>
              <a:t>Rota virus vaccine was introduced in Kenya in July 2014</a:t>
            </a:r>
            <a:endParaRPr lang="en-US" sz="3200" dirty="0"/>
          </a:p>
        </p:txBody>
      </p:sp>
    </p:spTree>
    <p:extLst>
      <p:ext uri="{BB962C8B-B14F-4D97-AF65-F5344CB8AC3E}">
        <p14:creationId xmlns:p14="http://schemas.microsoft.com/office/powerpoint/2010/main" val="65491169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963" y="94669"/>
            <a:ext cx="5227750" cy="562154"/>
          </a:xfrm>
        </p:spPr>
        <p:txBody>
          <a:bodyPr>
            <a:normAutofit fontScale="90000"/>
          </a:bodyPr>
          <a:lstStyle/>
          <a:p>
            <a:r>
              <a:rPr lang="en-US" b="1" dirty="0" smtClean="0"/>
              <a:t>ii) </a:t>
            </a:r>
            <a:r>
              <a:rPr lang="en-US" b="1" dirty="0" err="1" smtClean="0">
                <a:latin typeface="+mn-lt"/>
              </a:rPr>
              <a:t>Reovirus</a:t>
            </a:r>
            <a:endParaRPr lang="en-US" b="1" dirty="0">
              <a:latin typeface="+mn-lt"/>
            </a:endParaRPr>
          </a:p>
        </p:txBody>
      </p:sp>
      <p:sp>
        <p:nvSpPr>
          <p:cNvPr id="3" name="Content Placeholder 2"/>
          <p:cNvSpPr>
            <a:spLocks noGrp="1"/>
          </p:cNvSpPr>
          <p:nvPr>
            <p:ph idx="1"/>
          </p:nvPr>
        </p:nvSpPr>
        <p:spPr>
          <a:xfrm>
            <a:off x="838200" y="785610"/>
            <a:ext cx="9271715" cy="5962919"/>
          </a:xfrm>
        </p:spPr>
        <p:txBody>
          <a:bodyPr>
            <a:normAutofit lnSpcReduction="10000"/>
          </a:bodyPr>
          <a:lstStyle/>
          <a:p>
            <a:r>
              <a:rPr lang="en-US" sz="3200" dirty="0" smtClean="0"/>
              <a:t>Causes gastroenteritis</a:t>
            </a:r>
          </a:p>
          <a:p>
            <a:pPr marL="0" indent="0">
              <a:buNone/>
            </a:pPr>
            <a:endParaRPr lang="en-US" sz="3200" dirty="0"/>
          </a:p>
          <a:p>
            <a:pPr marL="0" indent="0">
              <a:buNone/>
            </a:pPr>
            <a:r>
              <a:rPr lang="en-US" sz="3200" b="1" dirty="0" smtClean="0"/>
              <a:t>FLAVI VIRUS</a:t>
            </a:r>
          </a:p>
          <a:p>
            <a:pPr marL="0" indent="0">
              <a:buNone/>
            </a:pPr>
            <a:r>
              <a:rPr lang="en-US" sz="3200" b="1" dirty="0" smtClean="0"/>
              <a:t>Morphology</a:t>
            </a:r>
          </a:p>
          <a:p>
            <a:pPr marL="0" indent="0">
              <a:buNone/>
            </a:pPr>
            <a:r>
              <a:rPr lang="en-US" sz="3200" dirty="0" smtClean="0"/>
              <a:t>Are spherical, 40-50nm in diameter. Have single stranded RNA genome</a:t>
            </a:r>
          </a:p>
          <a:p>
            <a:pPr marL="0" indent="0">
              <a:buNone/>
            </a:pPr>
            <a:r>
              <a:rPr lang="en-US" sz="3200" b="1" dirty="0" smtClean="0"/>
              <a:t>Important species</a:t>
            </a:r>
          </a:p>
          <a:p>
            <a:pPr marL="571500" indent="-571500">
              <a:buFont typeface="+mj-lt"/>
              <a:buAutoNum type="romanLcPeriod"/>
            </a:pPr>
            <a:r>
              <a:rPr lang="en-US" sz="3200" b="1" dirty="0" smtClean="0"/>
              <a:t>Yellow fever virus-</a:t>
            </a:r>
            <a:r>
              <a:rPr lang="en-US" sz="3200" dirty="0" smtClean="0"/>
              <a:t>causes yellow fever disease. Transmitted from monkey to man by </a:t>
            </a:r>
            <a:r>
              <a:rPr lang="en-US" sz="3200" dirty="0" err="1" smtClean="0"/>
              <a:t>Aedes</a:t>
            </a:r>
            <a:r>
              <a:rPr lang="en-US" sz="3200" dirty="0" smtClean="0"/>
              <a:t> </a:t>
            </a:r>
            <a:r>
              <a:rPr lang="en-US" sz="3200" dirty="0" err="1" smtClean="0"/>
              <a:t>aegypti</a:t>
            </a:r>
            <a:r>
              <a:rPr lang="en-US" sz="3200" dirty="0" smtClean="0"/>
              <a:t> mosquito</a:t>
            </a:r>
          </a:p>
          <a:p>
            <a:pPr marL="0" indent="0">
              <a:buNone/>
            </a:pPr>
            <a:r>
              <a:rPr lang="en-US" sz="3200" b="1" dirty="0" smtClean="0"/>
              <a:t>ii</a:t>
            </a:r>
            <a:r>
              <a:rPr lang="en-US" sz="3200" b="1" dirty="0"/>
              <a:t>) Dengue </a:t>
            </a:r>
            <a:r>
              <a:rPr lang="en-US" sz="3200" b="1" dirty="0" smtClean="0"/>
              <a:t>virus-</a:t>
            </a:r>
            <a:r>
              <a:rPr lang="en-US" sz="3200" dirty="0" smtClean="0"/>
              <a:t>Causes </a:t>
            </a:r>
            <a:r>
              <a:rPr lang="en-US" sz="3200" dirty="0"/>
              <a:t>dengue, a </a:t>
            </a:r>
            <a:r>
              <a:rPr lang="en-US" sz="3200" dirty="0" err="1"/>
              <a:t>haemorrhagic</a:t>
            </a:r>
            <a:r>
              <a:rPr lang="en-US" sz="3200" dirty="0"/>
              <a:t> fever disease transmitted by </a:t>
            </a:r>
            <a:r>
              <a:rPr lang="en-US" sz="3200" dirty="0" err="1"/>
              <a:t>aedes</a:t>
            </a:r>
            <a:r>
              <a:rPr lang="en-US" sz="3200" dirty="0"/>
              <a:t> mosquito</a:t>
            </a:r>
          </a:p>
          <a:p>
            <a:pPr marL="0" indent="0">
              <a:buNone/>
            </a:pPr>
            <a:endParaRPr lang="en-US" sz="3200" dirty="0" smtClean="0"/>
          </a:p>
          <a:p>
            <a:pPr marL="571500" indent="-571500">
              <a:buFont typeface="+mj-lt"/>
              <a:buAutoNum type="romanLcPeriod"/>
            </a:pPr>
            <a:endParaRPr lang="en-US" sz="3200" b="1" dirty="0" smtClean="0"/>
          </a:p>
        </p:txBody>
      </p:sp>
    </p:spTree>
    <p:extLst>
      <p:ext uri="{BB962C8B-B14F-4D97-AF65-F5344CB8AC3E}">
        <p14:creationId xmlns:p14="http://schemas.microsoft.com/office/powerpoint/2010/main" val="382719840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731" y="94669"/>
            <a:ext cx="3948984" cy="549275"/>
          </a:xfrm>
        </p:spPr>
        <p:txBody>
          <a:bodyPr>
            <a:normAutofit/>
          </a:bodyPr>
          <a:lstStyle/>
          <a:p>
            <a:r>
              <a:rPr lang="en-US" sz="3200" b="1" dirty="0" smtClean="0">
                <a:latin typeface="+mn-lt"/>
              </a:rPr>
              <a:t>RETROVIRIDAE</a:t>
            </a:r>
            <a:endParaRPr lang="en-US" sz="3200" b="1" dirty="0">
              <a:latin typeface="+mn-lt"/>
            </a:endParaRPr>
          </a:p>
        </p:txBody>
      </p:sp>
      <p:sp>
        <p:nvSpPr>
          <p:cNvPr id="3" name="Content Placeholder 2"/>
          <p:cNvSpPr>
            <a:spLocks noGrp="1"/>
          </p:cNvSpPr>
          <p:nvPr>
            <p:ph idx="1"/>
          </p:nvPr>
        </p:nvSpPr>
        <p:spPr>
          <a:xfrm>
            <a:off x="838200" y="811370"/>
            <a:ext cx="9773992" cy="5911402"/>
          </a:xfrm>
        </p:spPr>
        <p:txBody>
          <a:bodyPr/>
          <a:lstStyle/>
          <a:p>
            <a:pPr marL="0" indent="0">
              <a:buNone/>
            </a:pPr>
            <a:r>
              <a:rPr lang="en-US" sz="3200" b="1" dirty="0" smtClean="0"/>
              <a:t>Human </a:t>
            </a:r>
            <a:r>
              <a:rPr lang="en-US" sz="3200" b="1" dirty="0" err="1" smtClean="0"/>
              <a:t>Immundefieciency</a:t>
            </a:r>
            <a:r>
              <a:rPr lang="en-US" sz="3200" b="1" dirty="0" smtClean="0"/>
              <a:t> Virus (HIV)</a:t>
            </a:r>
          </a:p>
          <a:p>
            <a:pPr marL="0" indent="0">
              <a:buNone/>
            </a:pPr>
            <a:r>
              <a:rPr lang="en-US" b="1" dirty="0" smtClean="0"/>
              <a:t>Morphology</a:t>
            </a:r>
          </a:p>
          <a:p>
            <a:pPr marL="0" indent="0">
              <a:buNone/>
            </a:pPr>
            <a:r>
              <a:rPr lang="en-US" dirty="0" smtClean="0"/>
              <a:t>HIV is a spherical enveloped virus about 90-120nm in diameter with a 3 layer structure.</a:t>
            </a:r>
          </a:p>
          <a:p>
            <a:pPr marL="0" indent="0">
              <a:buNone/>
            </a:pPr>
            <a:r>
              <a:rPr lang="en-US" dirty="0" smtClean="0"/>
              <a:t>Has two identical copies of RNA associated with reverse transcriptase</a:t>
            </a:r>
          </a:p>
          <a:p>
            <a:pPr marL="0" indent="0">
              <a:buNone/>
            </a:pPr>
            <a:r>
              <a:rPr lang="en-US" dirty="0" smtClean="0"/>
              <a:t>Surrounded by an icosahedral capsid.</a:t>
            </a:r>
          </a:p>
          <a:p>
            <a:pPr marL="0" indent="0">
              <a:buNone/>
            </a:pPr>
            <a:r>
              <a:rPr lang="en-US" dirty="0" smtClean="0"/>
              <a:t>There are two strains of HIV namely:</a:t>
            </a:r>
          </a:p>
          <a:p>
            <a:pPr marL="514350" indent="-514350">
              <a:buFont typeface="+mj-lt"/>
              <a:buAutoNum type="alphaLcParenR"/>
            </a:pPr>
            <a:r>
              <a:rPr lang="en-US" dirty="0" smtClean="0"/>
              <a:t>HIV-1 which has subgroup M, N &amp; O. Group M is the commonest cause of global epidemic and is sub-divided in 9 subtypes</a:t>
            </a:r>
          </a:p>
          <a:p>
            <a:pPr marL="514350" indent="-514350">
              <a:buFont typeface="+mj-lt"/>
              <a:buAutoNum type="alphaLcParenR"/>
            </a:pPr>
            <a:r>
              <a:rPr lang="en-US" dirty="0" smtClean="0"/>
              <a:t>HIV-2 is divided in 5 subtypes</a:t>
            </a:r>
            <a:endParaRPr lang="en-US" dirty="0"/>
          </a:p>
        </p:txBody>
      </p:sp>
    </p:spTree>
    <p:extLst>
      <p:ext uri="{BB962C8B-B14F-4D97-AF65-F5344CB8AC3E}">
        <p14:creationId xmlns:p14="http://schemas.microsoft.com/office/powerpoint/2010/main" val="333686669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4881" y="1"/>
            <a:ext cx="2536065" cy="734096"/>
          </a:xfrm>
        </p:spPr>
        <p:txBody>
          <a:bodyPr/>
          <a:lstStyle/>
          <a:p>
            <a:r>
              <a:rPr lang="en-US" dirty="0" smtClean="0">
                <a:latin typeface="+mn-lt"/>
              </a:rPr>
              <a:t>CONT’</a:t>
            </a:r>
            <a:endParaRPr lang="en-US" dirty="0">
              <a:latin typeface="+mn-lt"/>
            </a:endParaRPr>
          </a:p>
        </p:txBody>
      </p:sp>
      <p:sp>
        <p:nvSpPr>
          <p:cNvPr id="3" name="Content Placeholder 2"/>
          <p:cNvSpPr>
            <a:spLocks noGrp="1"/>
          </p:cNvSpPr>
          <p:nvPr>
            <p:ph idx="1"/>
          </p:nvPr>
        </p:nvSpPr>
        <p:spPr>
          <a:xfrm>
            <a:off x="838200" y="1017432"/>
            <a:ext cx="9503535" cy="5679582"/>
          </a:xfrm>
        </p:spPr>
        <p:txBody>
          <a:bodyPr/>
          <a:lstStyle/>
          <a:p>
            <a:r>
              <a:rPr lang="en-US" dirty="0" smtClean="0"/>
              <a:t>Transmitted via sexual, parenteral and perinatal.</a:t>
            </a:r>
          </a:p>
          <a:p>
            <a:r>
              <a:rPr lang="en-US" dirty="0" smtClean="0"/>
              <a:t>This virus is unique in that it affects only human CD4 (T4) cells lowering immune system.</a:t>
            </a:r>
          </a:p>
          <a:p>
            <a:r>
              <a:rPr lang="en-US" dirty="0" smtClean="0"/>
              <a:t>With the help of reverse transcriptase enzyme, the genetic information is passed on from RNA to DNA.</a:t>
            </a:r>
          </a:p>
          <a:p>
            <a:pPr marL="0" indent="0">
              <a:buNone/>
            </a:pPr>
            <a:endParaRPr lang="en-US" dirty="0"/>
          </a:p>
          <a:p>
            <a:pPr marL="0" indent="0">
              <a:buNone/>
            </a:pPr>
            <a:r>
              <a:rPr lang="en-US" b="1" dirty="0" smtClean="0"/>
              <a:t>Pathogenicity</a:t>
            </a:r>
          </a:p>
          <a:p>
            <a:pPr marL="0" indent="0">
              <a:buNone/>
            </a:pPr>
            <a:r>
              <a:rPr lang="en-US" dirty="0" smtClean="0"/>
              <a:t>Causes AIDs</a:t>
            </a:r>
            <a:endParaRPr lang="en-US" dirty="0"/>
          </a:p>
        </p:txBody>
      </p:sp>
    </p:spTree>
    <p:extLst>
      <p:ext uri="{BB962C8B-B14F-4D97-AF65-F5344CB8AC3E}">
        <p14:creationId xmlns:p14="http://schemas.microsoft.com/office/powerpoint/2010/main" val="304343717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828" y="128788"/>
            <a:ext cx="8538693" cy="1081825"/>
          </a:xfrm>
        </p:spPr>
        <p:txBody>
          <a:bodyPr>
            <a:normAutofit fontScale="90000"/>
          </a:bodyPr>
          <a:lstStyle/>
          <a:p>
            <a:r>
              <a:rPr lang="en-US" b="1" dirty="0" smtClean="0">
                <a:latin typeface="+mn-lt"/>
              </a:rPr>
              <a:t>Emerging and Re-emerging micro-organisms</a:t>
            </a:r>
            <a:endParaRPr lang="en-US" b="1" dirty="0">
              <a:latin typeface="+mn-lt"/>
            </a:endParaRPr>
          </a:p>
        </p:txBody>
      </p:sp>
      <p:sp>
        <p:nvSpPr>
          <p:cNvPr id="3" name="Content Placeholder 2"/>
          <p:cNvSpPr>
            <a:spLocks noGrp="1"/>
          </p:cNvSpPr>
          <p:nvPr>
            <p:ph idx="1"/>
          </p:nvPr>
        </p:nvSpPr>
        <p:spPr>
          <a:xfrm>
            <a:off x="838199" y="1390918"/>
            <a:ext cx="9658083" cy="5331854"/>
          </a:xfrm>
        </p:spPr>
        <p:txBody>
          <a:bodyPr>
            <a:normAutofit fontScale="92500" lnSpcReduction="20000"/>
          </a:bodyPr>
          <a:lstStyle/>
          <a:p>
            <a:pPr marL="514350" indent="-514350">
              <a:buFont typeface="+mj-lt"/>
              <a:buAutoNum type="arabicPeriod"/>
            </a:pPr>
            <a:r>
              <a:rPr lang="en-US" sz="3200" b="1" dirty="0" smtClean="0"/>
              <a:t>Avian Influenza virus(H5N1)-</a:t>
            </a:r>
            <a:r>
              <a:rPr lang="en-US" sz="3200" dirty="0" smtClean="0"/>
              <a:t>caused pandemic of Avian flu (influenza in 2003)</a:t>
            </a:r>
            <a:r>
              <a:rPr lang="en-US" sz="3200" b="1" dirty="0" smtClean="0"/>
              <a:t>. </a:t>
            </a:r>
            <a:r>
              <a:rPr lang="en-US" sz="3200" dirty="0" smtClean="0"/>
              <a:t>Avian influenza/flu is a viral disease transmitted from birds to human</a:t>
            </a:r>
          </a:p>
          <a:p>
            <a:pPr marL="514350" indent="-514350">
              <a:buFont typeface="+mj-lt"/>
              <a:buAutoNum type="arabicPeriod"/>
            </a:pPr>
            <a:r>
              <a:rPr lang="en-US" sz="3200" b="1" dirty="0" smtClean="0"/>
              <a:t>SARS Virus-</a:t>
            </a:r>
            <a:r>
              <a:rPr lang="en-US" sz="3200" dirty="0" smtClean="0"/>
              <a:t>causes </a:t>
            </a:r>
            <a:r>
              <a:rPr lang="en-US" sz="3200" dirty="0" err="1" smtClean="0"/>
              <a:t>Sars</a:t>
            </a:r>
            <a:r>
              <a:rPr lang="en-US" sz="3200" dirty="0" smtClean="0"/>
              <a:t>, a disease characterized by fever, malaise, myalgia, cough and diarrhea</a:t>
            </a:r>
          </a:p>
          <a:p>
            <a:pPr marL="514350" indent="-514350">
              <a:buFont typeface="+mj-lt"/>
              <a:buAutoNum type="arabicPeriod"/>
            </a:pPr>
            <a:r>
              <a:rPr lang="en-US" sz="3200" b="1" dirty="0" smtClean="0"/>
              <a:t>Ebola virus-</a:t>
            </a:r>
            <a:r>
              <a:rPr lang="en-US" sz="3200" dirty="0" smtClean="0"/>
              <a:t>causes </a:t>
            </a:r>
            <a:r>
              <a:rPr lang="en-US" sz="3200" dirty="0" err="1" smtClean="0"/>
              <a:t>ebola</a:t>
            </a:r>
            <a:r>
              <a:rPr lang="en-US" sz="3200" dirty="0" smtClean="0"/>
              <a:t> </a:t>
            </a:r>
            <a:r>
              <a:rPr lang="en-US" sz="3200" dirty="0" err="1" smtClean="0"/>
              <a:t>haemorrhagic</a:t>
            </a:r>
            <a:r>
              <a:rPr lang="en-US" sz="3200" dirty="0" smtClean="0"/>
              <a:t> fever which is a severe fatal viral disease affecting both human and animals (monkeys, gorillas and </a:t>
            </a:r>
            <a:r>
              <a:rPr lang="en-US" sz="3200" dirty="0" err="1" smtClean="0"/>
              <a:t>chipanzees</a:t>
            </a:r>
            <a:r>
              <a:rPr lang="en-US" sz="3200" dirty="0" smtClean="0"/>
              <a:t>)</a:t>
            </a:r>
          </a:p>
          <a:p>
            <a:pPr marL="514350" indent="-514350">
              <a:buFont typeface="+mj-lt"/>
              <a:buAutoNum type="arabicPeriod"/>
            </a:pPr>
            <a:r>
              <a:rPr lang="en-US" sz="3200" b="1" dirty="0" smtClean="0"/>
              <a:t>Marburg virus-</a:t>
            </a:r>
          </a:p>
          <a:p>
            <a:pPr marL="514350" indent="-514350">
              <a:buFont typeface="+mj-lt"/>
              <a:buAutoNum type="arabicPeriod"/>
            </a:pPr>
            <a:r>
              <a:rPr lang="en-US" sz="3200" b="1" dirty="0" err="1" smtClean="0"/>
              <a:t>Westnile</a:t>
            </a:r>
            <a:r>
              <a:rPr lang="en-US" sz="3200" b="1" dirty="0" smtClean="0"/>
              <a:t> virus</a:t>
            </a:r>
          </a:p>
          <a:p>
            <a:pPr marL="514350" indent="-514350">
              <a:buFont typeface="+mj-lt"/>
              <a:buAutoNum type="arabicPeriod"/>
            </a:pPr>
            <a:r>
              <a:rPr lang="en-US" sz="3200" b="1" dirty="0" err="1" smtClean="0"/>
              <a:t>Riftvalley</a:t>
            </a:r>
            <a:r>
              <a:rPr lang="en-US" sz="3200" b="1" dirty="0" smtClean="0"/>
              <a:t> virus</a:t>
            </a:r>
          </a:p>
          <a:p>
            <a:pPr marL="514350" indent="-514350">
              <a:buFont typeface="+mj-lt"/>
              <a:buAutoNum type="arabicPeriod"/>
            </a:pPr>
            <a:r>
              <a:rPr lang="en-US" sz="3200" b="1" dirty="0" smtClean="0"/>
              <a:t>H1N1</a:t>
            </a:r>
          </a:p>
          <a:p>
            <a:pPr marL="514350" indent="-514350">
              <a:buFont typeface="+mj-lt"/>
              <a:buAutoNum type="arabicPeriod"/>
            </a:pPr>
            <a:r>
              <a:rPr lang="en-US" sz="3200" b="1" dirty="0" err="1" smtClean="0"/>
              <a:t>Zika</a:t>
            </a:r>
            <a:r>
              <a:rPr lang="en-US" sz="3200" b="1" dirty="0" smtClean="0"/>
              <a:t> virus</a:t>
            </a:r>
          </a:p>
        </p:txBody>
      </p:sp>
    </p:spTree>
    <p:extLst>
      <p:ext uri="{BB962C8B-B14F-4D97-AF65-F5344CB8AC3E}">
        <p14:creationId xmlns:p14="http://schemas.microsoft.com/office/powerpoint/2010/main" val="36821560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8873" y="142102"/>
            <a:ext cx="5941741" cy="705392"/>
          </a:xfrm>
        </p:spPr>
        <p:txBody>
          <a:bodyPr/>
          <a:lstStyle/>
          <a:p>
            <a:r>
              <a:rPr lang="en-US" b="1" dirty="0" smtClean="0">
                <a:latin typeface="+mn-lt"/>
              </a:rPr>
              <a:t>MYCOLOGY</a:t>
            </a:r>
            <a:endParaRPr lang="en-US" b="1" dirty="0">
              <a:latin typeface="+mn-lt"/>
            </a:endParaRPr>
          </a:p>
        </p:txBody>
      </p:sp>
      <p:sp>
        <p:nvSpPr>
          <p:cNvPr id="3" name="Content Placeholder 2"/>
          <p:cNvSpPr>
            <a:spLocks noGrp="1"/>
          </p:cNvSpPr>
          <p:nvPr>
            <p:ph idx="1"/>
          </p:nvPr>
        </p:nvSpPr>
        <p:spPr>
          <a:xfrm>
            <a:off x="838199" y="847494"/>
            <a:ext cx="9209049" cy="5921296"/>
          </a:xfrm>
        </p:spPr>
        <p:txBody>
          <a:bodyPr>
            <a:normAutofit lnSpcReduction="10000"/>
          </a:bodyPr>
          <a:lstStyle/>
          <a:p>
            <a:pPr marL="0" indent="0">
              <a:buNone/>
            </a:pPr>
            <a:r>
              <a:rPr lang="en-US" dirty="0" smtClean="0"/>
              <a:t>Mycology is the study of fungi.</a:t>
            </a:r>
          </a:p>
          <a:p>
            <a:pPr marL="0" indent="0">
              <a:buNone/>
            </a:pPr>
            <a:r>
              <a:rPr lang="en-US" b="1" dirty="0" smtClean="0"/>
              <a:t>Morphology</a:t>
            </a:r>
          </a:p>
          <a:p>
            <a:pPr marL="0" indent="0">
              <a:buNone/>
            </a:pPr>
            <a:r>
              <a:rPr lang="en-US" dirty="0" smtClean="0"/>
              <a:t>Fungi are a group of non-motile eukaryotic organisms which exist as saprophytes, parasites or commensals.</a:t>
            </a:r>
          </a:p>
          <a:p>
            <a:pPr marL="0" indent="0">
              <a:buNone/>
            </a:pPr>
            <a:r>
              <a:rPr lang="en-US" dirty="0" smtClean="0"/>
              <a:t>They lack chlorophyll and reproduce by means of spores or candida. They produce sexually or asexually.</a:t>
            </a:r>
          </a:p>
          <a:p>
            <a:pPr marL="0" indent="0">
              <a:buNone/>
            </a:pPr>
            <a:endParaRPr lang="en-US" dirty="0"/>
          </a:p>
          <a:p>
            <a:pPr marL="0" indent="0">
              <a:buNone/>
            </a:pPr>
            <a:r>
              <a:rPr lang="en-US" b="1" dirty="0" smtClean="0"/>
              <a:t>Classification of Fungi</a:t>
            </a:r>
          </a:p>
          <a:p>
            <a:pPr marL="0" indent="0">
              <a:buNone/>
            </a:pPr>
            <a:r>
              <a:rPr lang="en-US" dirty="0" smtClean="0"/>
              <a:t>On the basis of morphology, there are 4 groups of fungi:</a:t>
            </a:r>
          </a:p>
          <a:p>
            <a:pPr marL="514350" indent="-514350">
              <a:buAutoNum type="arabicParenR"/>
            </a:pPr>
            <a:r>
              <a:rPr lang="en-US" b="1" dirty="0" smtClean="0"/>
              <a:t>Yeasts-</a:t>
            </a:r>
            <a:r>
              <a:rPr lang="en-US" dirty="0" smtClean="0"/>
              <a:t>are round, oval or elongated unicellular fungi.</a:t>
            </a:r>
            <a:r>
              <a:rPr lang="en-US" b="1" dirty="0" smtClean="0"/>
              <a:t> </a:t>
            </a:r>
            <a:r>
              <a:rPr lang="en-US" dirty="0" smtClean="0"/>
              <a:t>Most reproduce by an asexual process called </a:t>
            </a:r>
            <a:r>
              <a:rPr lang="en-US" u="sng" dirty="0" smtClean="0"/>
              <a:t>budding </a:t>
            </a:r>
            <a:r>
              <a:rPr lang="en-US" dirty="0" smtClean="0"/>
              <a:t>in which the cell develops a protuberance which enlarges and </a:t>
            </a:r>
            <a:r>
              <a:rPr lang="en-US" dirty="0" err="1" smtClean="0"/>
              <a:t>seperates</a:t>
            </a:r>
            <a:r>
              <a:rPr lang="en-US" dirty="0" smtClean="0"/>
              <a:t> from parent cell. (</a:t>
            </a:r>
            <a:r>
              <a:rPr lang="en-US" dirty="0" err="1" smtClean="0"/>
              <a:t>diag</a:t>
            </a:r>
            <a:r>
              <a:rPr lang="en-US" dirty="0" smtClean="0"/>
              <a:t>-stages of budding)</a:t>
            </a:r>
            <a:endParaRPr lang="en-US" u="sng" dirty="0" smtClean="0"/>
          </a:p>
        </p:txBody>
      </p:sp>
    </p:spTree>
    <p:extLst>
      <p:ext uri="{BB962C8B-B14F-4D97-AF65-F5344CB8AC3E}">
        <p14:creationId xmlns:p14="http://schemas.microsoft.com/office/powerpoint/2010/main" val="288343134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2102" y="119798"/>
            <a:ext cx="5640659" cy="727695"/>
          </a:xfrm>
        </p:spPr>
        <p:txBody>
          <a:bodyPr>
            <a:normAutofit/>
          </a:bodyPr>
          <a:lstStyle/>
          <a:p>
            <a:r>
              <a:rPr lang="en-US" sz="3200" b="1" dirty="0" smtClean="0">
                <a:latin typeface="+mn-lt"/>
              </a:rPr>
              <a:t>2)Yeast-like</a:t>
            </a:r>
            <a:endParaRPr lang="en-US" sz="3200" b="1" dirty="0">
              <a:latin typeface="+mn-lt"/>
            </a:endParaRPr>
          </a:p>
        </p:txBody>
      </p:sp>
      <p:sp>
        <p:nvSpPr>
          <p:cNvPr id="3" name="Content Placeholder 2"/>
          <p:cNvSpPr>
            <a:spLocks noGrp="1"/>
          </p:cNvSpPr>
          <p:nvPr>
            <p:ph idx="1"/>
          </p:nvPr>
        </p:nvSpPr>
        <p:spPr>
          <a:xfrm>
            <a:off x="838201" y="970156"/>
            <a:ext cx="8874512" cy="5887844"/>
          </a:xfrm>
        </p:spPr>
        <p:txBody>
          <a:bodyPr/>
          <a:lstStyle/>
          <a:p>
            <a:r>
              <a:rPr lang="en-US" dirty="0" smtClean="0"/>
              <a:t>The bud remains attached to the mother cell and elongates, followed by repeated budding, forming chains of elongated cells known as </a:t>
            </a:r>
            <a:r>
              <a:rPr lang="en-US" u="sng" dirty="0" err="1" smtClean="0"/>
              <a:t>pseudohyphae</a:t>
            </a:r>
            <a:r>
              <a:rPr lang="en-US" u="sng" dirty="0" smtClean="0"/>
              <a:t>. </a:t>
            </a:r>
            <a:r>
              <a:rPr lang="en-US" dirty="0" smtClean="0"/>
              <a:t>Some produce true hyphae.</a:t>
            </a:r>
          </a:p>
          <a:p>
            <a:r>
              <a:rPr lang="en-US" dirty="0" err="1" smtClean="0"/>
              <a:t>Diag-pseudohyphae</a:t>
            </a:r>
            <a:endParaRPr lang="en-US" dirty="0" smtClean="0"/>
          </a:p>
          <a:p>
            <a:endParaRPr lang="en-US" dirty="0"/>
          </a:p>
          <a:p>
            <a:r>
              <a:rPr lang="en-US" b="1" dirty="0" smtClean="0"/>
              <a:t>3)</a:t>
            </a:r>
            <a:r>
              <a:rPr lang="en-US" b="1" dirty="0" err="1" smtClean="0"/>
              <a:t>Moulds</a:t>
            </a:r>
            <a:endParaRPr lang="en-US" b="1" dirty="0" smtClean="0"/>
          </a:p>
          <a:p>
            <a:r>
              <a:rPr lang="en-US" dirty="0" smtClean="0"/>
              <a:t>In </a:t>
            </a:r>
            <a:r>
              <a:rPr lang="en-US" dirty="0" err="1" smtClean="0"/>
              <a:t>moulds</a:t>
            </a:r>
            <a:r>
              <a:rPr lang="en-US" dirty="0" smtClean="0"/>
              <a:t>, spores germinate to produce branching filaments called </a:t>
            </a:r>
            <a:r>
              <a:rPr lang="en-US" u="sng" dirty="0" smtClean="0"/>
              <a:t>hyphae. (Singular hypha) </a:t>
            </a:r>
            <a:r>
              <a:rPr lang="en-US" dirty="0" smtClean="0"/>
              <a:t>They are 2-10µm in diameter.</a:t>
            </a:r>
          </a:p>
          <a:p>
            <a:r>
              <a:rPr lang="en-US" dirty="0" smtClean="0"/>
              <a:t>They may be </a:t>
            </a:r>
            <a:r>
              <a:rPr lang="en-US" dirty="0" err="1" smtClean="0"/>
              <a:t>septate</a:t>
            </a:r>
            <a:r>
              <a:rPr lang="en-US" dirty="0" smtClean="0"/>
              <a:t> or </a:t>
            </a:r>
            <a:r>
              <a:rPr lang="en-US" dirty="0" err="1" smtClean="0"/>
              <a:t>nonseptate</a:t>
            </a:r>
            <a:r>
              <a:rPr lang="en-US" dirty="0" smtClean="0"/>
              <a:t> (</a:t>
            </a:r>
            <a:r>
              <a:rPr lang="en-US" dirty="0" err="1" smtClean="0"/>
              <a:t>coenocytic</a:t>
            </a:r>
            <a:r>
              <a:rPr lang="en-US" dirty="0" smtClean="0"/>
              <a:t>)</a:t>
            </a:r>
          </a:p>
          <a:p>
            <a:r>
              <a:rPr lang="en-US" dirty="0" smtClean="0"/>
              <a:t>(</a:t>
            </a:r>
            <a:r>
              <a:rPr lang="en-US" dirty="0" err="1" smtClean="0"/>
              <a:t>diag-septate</a:t>
            </a:r>
            <a:r>
              <a:rPr lang="en-US" dirty="0" smtClean="0"/>
              <a:t> and </a:t>
            </a:r>
            <a:r>
              <a:rPr lang="en-US" dirty="0" err="1"/>
              <a:t>a</a:t>
            </a:r>
            <a:r>
              <a:rPr lang="en-US" dirty="0" err="1" smtClean="0"/>
              <a:t>septate</a:t>
            </a:r>
            <a:r>
              <a:rPr lang="en-US" dirty="0" smtClean="0"/>
              <a:t>)</a:t>
            </a:r>
            <a:endParaRPr lang="en-US" dirty="0"/>
          </a:p>
        </p:txBody>
      </p:sp>
    </p:spTree>
    <p:extLst>
      <p:ext uri="{BB962C8B-B14F-4D97-AF65-F5344CB8AC3E}">
        <p14:creationId xmlns:p14="http://schemas.microsoft.com/office/powerpoint/2010/main" val="3913463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7722" y="108647"/>
            <a:ext cx="5685263" cy="638485"/>
          </a:xfrm>
        </p:spPr>
        <p:txBody>
          <a:bodyPr>
            <a:normAutofit/>
          </a:bodyPr>
          <a:lstStyle/>
          <a:p>
            <a:r>
              <a:rPr lang="en-US" sz="3200" b="1" dirty="0" smtClean="0"/>
              <a:t>CONT’</a:t>
            </a:r>
            <a:endParaRPr lang="en-US" sz="3200" b="1" dirty="0"/>
          </a:p>
        </p:txBody>
      </p:sp>
      <p:sp>
        <p:nvSpPr>
          <p:cNvPr id="3" name="Content Placeholder 2"/>
          <p:cNvSpPr>
            <a:spLocks noGrp="1"/>
          </p:cNvSpPr>
          <p:nvPr>
            <p:ph idx="1"/>
          </p:nvPr>
        </p:nvSpPr>
        <p:spPr>
          <a:xfrm>
            <a:off x="838199" y="936702"/>
            <a:ext cx="9175595" cy="5787483"/>
          </a:xfrm>
        </p:spPr>
        <p:txBody>
          <a:bodyPr>
            <a:normAutofit/>
          </a:bodyPr>
          <a:lstStyle/>
          <a:p>
            <a:r>
              <a:rPr lang="en-US" sz="3200" dirty="0" smtClean="0"/>
              <a:t>The hyphae continue to grow and branch to form tangled mass of growth called </a:t>
            </a:r>
            <a:r>
              <a:rPr lang="en-US" sz="3200" b="1" dirty="0" smtClean="0"/>
              <a:t>mycelium.</a:t>
            </a:r>
          </a:p>
          <a:p>
            <a:r>
              <a:rPr lang="en-US" sz="3200" b="1" dirty="0"/>
              <a:t>(</a:t>
            </a:r>
            <a:r>
              <a:rPr lang="en-US" sz="3200" b="1" dirty="0" err="1" smtClean="0"/>
              <a:t>Diag</a:t>
            </a:r>
            <a:r>
              <a:rPr lang="en-US" sz="3200" b="1" dirty="0" smtClean="0"/>
              <a:t>)</a:t>
            </a:r>
          </a:p>
          <a:p>
            <a:endParaRPr lang="en-US" sz="3200" b="1" dirty="0"/>
          </a:p>
          <a:p>
            <a:r>
              <a:rPr lang="en-US" sz="3200" b="1" dirty="0" smtClean="0"/>
              <a:t>4)Dimorphic fungi-</a:t>
            </a:r>
            <a:r>
              <a:rPr lang="en-US" sz="3200" dirty="0" smtClean="0"/>
              <a:t>have a yeast form in the host tissue and in media which is enriched and at temp of 37, but in media at temp of 25 they have </a:t>
            </a:r>
            <a:r>
              <a:rPr lang="en-US" sz="3200" dirty="0" err="1" smtClean="0"/>
              <a:t>hyphal</a:t>
            </a:r>
            <a:r>
              <a:rPr lang="en-US" sz="3200" dirty="0" smtClean="0"/>
              <a:t> (mycelia) form</a:t>
            </a:r>
            <a:endParaRPr lang="en-US" sz="3200" b="1" dirty="0"/>
          </a:p>
        </p:txBody>
      </p:sp>
    </p:spTree>
    <p:extLst>
      <p:ext uri="{BB962C8B-B14F-4D97-AF65-F5344CB8AC3E}">
        <p14:creationId xmlns:p14="http://schemas.microsoft.com/office/powerpoint/2010/main" val="221718733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766" y="108648"/>
            <a:ext cx="6811537" cy="660786"/>
          </a:xfrm>
        </p:spPr>
        <p:txBody>
          <a:bodyPr>
            <a:normAutofit/>
          </a:bodyPr>
          <a:lstStyle/>
          <a:p>
            <a:r>
              <a:rPr lang="en-US" sz="3600" b="1" dirty="0" smtClean="0">
                <a:latin typeface="+mn-lt"/>
              </a:rPr>
              <a:t>PATHOGENIC FUNGI</a:t>
            </a:r>
            <a:endParaRPr lang="en-US" sz="3600" b="1" dirty="0">
              <a:latin typeface="+mn-lt"/>
            </a:endParaRPr>
          </a:p>
        </p:txBody>
      </p:sp>
      <p:sp>
        <p:nvSpPr>
          <p:cNvPr id="3" name="Content Placeholder 2"/>
          <p:cNvSpPr>
            <a:spLocks noGrp="1"/>
          </p:cNvSpPr>
          <p:nvPr>
            <p:ph idx="1"/>
          </p:nvPr>
        </p:nvSpPr>
        <p:spPr>
          <a:xfrm>
            <a:off x="838200" y="1159727"/>
            <a:ext cx="9476678" cy="5620214"/>
          </a:xfrm>
        </p:spPr>
        <p:txBody>
          <a:bodyPr>
            <a:normAutofit lnSpcReduction="10000"/>
          </a:bodyPr>
          <a:lstStyle/>
          <a:p>
            <a:pPr>
              <a:buFont typeface="Wingdings" panose="05000000000000000000" pitchFamily="2" charset="2"/>
              <a:buChar char="ü"/>
            </a:pPr>
            <a:r>
              <a:rPr lang="en-US" sz="3200" b="1" dirty="0" err="1" smtClean="0"/>
              <a:t>Dermatophytes</a:t>
            </a:r>
            <a:endParaRPr lang="en-US" sz="3200" b="1" dirty="0" smtClean="0"/>
          </a:p>
          <a:p>
            <a:pPr marL="0" indent="0">
              <a:buNone/>
            </a:pPr>
            <a:r>
              <a:rPr lang="en-US" sz="3200" dirty="0" smtClean="0"/>
              <a:t>Are filamentous fungi that infects only superficial keratinized </a:t>
            </a:r>
            <a:r>
              <a:rPr lang="en-US" sz="3200" dirty="0" err="1" smtClean="0"/>
              <a:t>tissue.e</a:t>
            </a:r>
            <a:r>
              <a:rPr lang="en-US" sz="3200" dirty="0" smtClean="0"/>
              <a:t> skin, hair and nails; causing ringworms/</a:t>
            </a:r>
            <a:r>
              <a:rPr lang="en-US" sz="3200" dirty="0" err="1" smtClean="0"/>
              <a:t>tinea</a:t>
            </a:r>
            <a:r>
              <a:rPr lang="en-US" sz="3200" dirty="0" smtClean="0"/>
              <a:t>/</a:t>
            </a:r>
            <a:r>
              <a:rPr lang="en-US" sz="3200" dirty="0" err="1" smtClean="0"/>
              <a:t>dermatophytosis</a:t>
            </a:r>
            <a:r>
              <a:rPr lang="en-US" sz="3200" dirty="0" smtClean="0"/>
              <a:t>.</a:t>
            </a:r>
          </a:p>
          <a:p>
            <a:pPr marL="0" indent="0">
              <a:buNone/>
            </a:pPr>
            <a:r>
              <a:rPr lang="en-US" sz="3200" dirty="0" smtClean="0"/>
              <a:t>Are classified in 3 genera:</a:t>
            </a:r>
          </a:p>
          <a:p>
            <a:pPr marL="571500" indent="-571500">
              <a:buFont typeface="+mj-lt"/>
              <a:buAutoNum type="romanLcPeriod"/>
            </a:pPr>
            <a:r>
              <a:rPr lang="en-US" sz="3200" dirty="0" err="1" smtClean="0"/>
              <a:t>Trichophyton</a:t>
            </a:r>
            <a:r>
              <a:rPr lang="en-US" sz="3200" dirty="0" smtClean="0"/>
              <a:t>-infects hair, skin and nails</a:t>
            </a:r>
          </a:p>
          <a:p>
            <a:pPr marL="571500" indent="-571500">
              <a:buFont typeface="+mj-lt"/>
              <a:buAutoNum type="romanLcPeriod"/>
            </a:pPr>
            <a:r>
              <a:rPr lang="en-US" sz="3200" dirty="0" err="1" smtClean="0"/>
              <a:t>Microsporum</a:t>
            </a:r>
            <a:r>
              <a:rPr lang="en-US" sz="3200" dirty="0" smtClean="0"/>
              <a:t>-infects hair and skin</a:t>
            </a:r>
          </a:p>
          <a:p>
            <a:pPr marL="571500" indent="-571500">
              <a:buFont typeface="+mj-lt"/>
              <a:buAutoNum type="romanLcPeriod"/>
            </a:pPr>
            <a:r>
              <a:rPr lang="en-US" sz="3200" dirty="0" err="1" smtClean="0"/>
              <a:t>Epidermophyton</a:t>
            </a:r>
            <a:r>
              <a:rPr lang="en-US" sz="3200" dirty="0" smtClean="0"/>
              <a:t>-infects hair and skin</a:t>
            </a:r>
          </a:p>
          <a:p>
            <a:pPr marL="0" indent="0">
              <a:buNone/>
            </a:pPr>
            <a:r>
              <a:rPr lang="en-US" sz="3200" u="sng" dirty="0" smtClean="0"/>
              <a:t>E.GS</a:t>
            </a:r>
          </a:p>
          <a:p>
            <a:pPr marL="0" indent="0">
              <a:buNone/>
            </a:pPr>
            <a:r>
              <a:rPr lang="en-US" sz="3200" dirty="0" err="1" smtClean="0"/>
              <a:t>Tinea</a:t>
            </a:r>
            <a:r>
              <a:rPr lang="en-US" sz="3200" dirty="0" smtClean="0"/>
              <a:t> </a:t>
            </a:r>
            <a:r>
              <a:rPr lang="en-US" sz="3200" dirty="0" err="1" smtClean="0"/>
              <a:t>capitis</a:t>
            </a:r>
            <a:r>
              <a:rPr lang="en-US" sz="3200" dirty="0" smtClean="0"/>
              <a:t>-scalp</a:t>
            </a:r>
          </a:p>
          <a:p>
            <a:pPr marL="0" indent="0">
              <a:buNone/>
            </a:pPr>
            <a:r>
              <a:rPr lang="en-US" sz="3200" dirty="0" err="1" smtClean="0"/>
              <a:t>Tinea</a:t>
            </a:r>
            <a:r>
              <a:rPr lang="en-US" sz="3200" dirty="0" smtClean="0"/>
              <a:t> </a:t>
            </a:r>
            <a:r>
              <a:rPr lang="en-US" sz="3200" dirty="0" err="1" smtClean="0"/>
              <a:t>corporis</a:t>
            </a:r>
            <a:r>
              <a:rPr lang="en-US" sz="3200" dirty="0" smtClean="0"/>
              <a:t>-body</a:t>
            </a:r>
            <a:endParaRPr lang="en-US" sz="3200" dirty="0"/>
          </a:p>
        </p:txBody>
      </p:sp>
    </p:spTree>
    <p:extLst>
      <p:ext uri="{BB962C8B-B14F-4D97-AF65-F5344CB8AC3E}">
        <p14:creationId xmlns:p14="http://schemas.microsoft.com/office/powerpoint/2010/main" val="20540374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27710"/>
            <a:ext cx="8229600" cy="962891"/>
          </a:xfrm>
        </p:spPr>
        <p:txBody>
          <a:bodyPr>
            <a:normAutofit fontScale="90000"/>
          </a:bodyPr>
          <a:lstStyle/>
          <a:p>
            <a:r>
              <a:rPr lang="en-US" b="1" dirty="0" smtClean="0"/>
              <a:t>1. Oxygen</a:t>
            </a:r>
            <a:br>
              <a:rPr lang="en-US" b="1" dirty="0" smtClean="0"/>
            </a:br>
            <a:endParaRPr lang="en-US" dirty="0"/>
          </a:p>
        </p:txBody>
      </p:sp>
      <p:sp>
        <p:nvSpPr>
          <p:cNvPr id="3" name="Content Placeholder 2"/>
          <p:cNvSpPr>
            <a:spLocks noGrp="1"/>
          </p:cNvSpPr>
          <p:nvPr>
            <p:ph idx="1"/>
          </p:nvPr>
        </p:nvSpPr>
        <p:spPr>
          <a:xfrm>
            <a:off x="1524000" y="838200"/>
            <a:ext cx="9144000" cy="6019800"/>
          </a:xfrm>
        </p:spPr>
        <p:txBody>
          <a:bodyPr>
            <a:normAutofit fontScale="92500" lnSpcReduction="20000"/>
          </a:bodyPr>
          <a:lstStyle/>
          <a:p>
            <a:r>
              <a:rPr lang="en-US" dirty="0" smtClean="0"/>
              <a:t>The </a:t>
            </a:r>
            <a:r>
              <a:rPr lang="en-US" dirty="0"/>
              <a:t>need of Oxygen for a particular bacterium reflects it's mechanism to meet the requirement of energy. On this basis, bacteria have been divided into 4 groups:</a:t>
            </a:r>
          </a:p>
          <a:p>
            <a:r>
              <a:rPr lang="en-US" b="1" i="1" dirty="0"/>
              <a:t>Obligate anaerobes-</a:t>
            </a:r>
            <a:r>
              <a:rPr lang="en-US" dirty="0"/>
              <a:t>these grow only under conditions of high reducing intensity. These bacteria lack catalase, </a:t>
            </a:r>
            <a:r>
              <a:rPr lang="en-US" dirty="0" err="1"/>
              <a:t>Peroxiadase</a:t>
            </a:r>
            <a:r>
              <a:rPr lang="en-US" dirty="0"/>
              <a:t>, Superoxide dismutase and cytochrome systems.</a:t>
            </a:r>
          </a:p>
          <a:p>
            <a:r>
              <a:rPr lang="en-US" b="1" i="1" dirty="0"/>
              <a:t>Facultative anaerobes-</a:t>
            </a:r>
            <a:r>
              <a:rPr lang="en-US" dirty="0"/>
              <a:t>can grow under both </a:t>
            </a:r>
            <a:r>
              <a:rPr lang="en-US" dirty="0" smtClean="0"/>
              <a:t>aerobic </a:t>
            </a:r>
            <a:r>
              <a:rPr lang="en-US" dirty="0"/>
              <a:t>and anaerobic conditions and include members of family </a:t>
            </a:r>
            <a:r>
              <a:rPr lang="en-US" dirty="0" err="1"/>
              <a:t>enterobacteriaceae</a:t>
            </a:r>
            <a:r>
              <a:rPr lang="en-US" dirty="0"/>
              <a:t> and many others</a:t>
            </a:r>
          </a:p>
          <a:p>
            <a:r>
              <a:rPr lang="en-US" b="1" i="1" dirty="0"/>
              <a:t>Obligatory aerobes-</a:t>
            </a:r>
            <a:r>
              <a:rPr lang="en-US" dirty="0"/>
              <a:t>cannot grow unless oxygen is present in the medium </a:t>
            </a:r>
            <a:r>
              <a:rPr lang="en-US" dirty="0" err="1"/>
              <a:t>e.g</a:t>
            </a:r>
            <a:r>
              <a:rPr lang="en-US" dirty="0"/>
              <a:t> Pseudomonas</a:t>
            </a:r>
          </a:p>
          <a:p>
            <a:r>
              <a:rPr lang="en-US" b="1" i="1" dirty="0" err="1"/>
              <a:t>Microaephilic</a:t>
            </a:r>
            <a:r>
              <a:rPr lang="en-US" b="1" i="1" dirty="0"/>
              <a:t>-</a:t>
            </a:r>
            <a:r>
              <a:rPr lang="en-US" dirty="0"/>
              <a:t>can grow under conditions with low oxygen tension </a:t>
            </a:r>
            <a:r>
              <a:rPr lang="en-US" dirty="0" err="1"/>
              <a:t>e.g</a:t>
            </a:r>
            <a:r>
              <a:rPr lang="en-US" dirty="0"/>
              <a:t> Clostridium </a:t>
            </a:r>
            <a:r>
              <a:rPr lang="en-US" dirty="0" err="1"/>
              <a:t>tetani</a:t>
            </a:r>
            <a:endParaRPr lang="en-US" dirty="0"/>
          </a:p>
          <a:p>
            <a:endParaRPr lang="en-US" dirty="0"/>
          </a:p>
        </p:txBody>
      </p:sp>
    </p:spTree>
    <p:extLst>
      <p:ext uri="{BB962C8B-B14F-4D97-AF65-F5344CB8AC3E}">
        <p14:creationId xmlns:p14="http://schemas.microsoft.com/office/powerpoint/2010/main" val="357882492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6278" y="97497"/>
            <a:ext cx="5674112" cy="59388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200" y="947854"/>
            <a:ext cx="9331712" cy="5787483"/>
          </a:xfrm>
        </p:spPr>
        <p:txBody>
          <a:bodyPr>
            <a:normAutofit lnSpcReduction="10000"/>
          </a:bodyPr>
          <a:lstStyle/>
          <a:p>
            <a:r>
              <a:rPr lang="en-US" dirty="0" err="1" smtClean="0"/>
              <a:t>Tinea</a:t>
            </a:r>
            <a:r>
              <a:rPr lang="en-US" dirty="0" smtClean="0"/>
              <a:t> </a:t>
            </a:r>
            <a:r>
              <a:rPr lang="en-US" dirty="0" err="1" smtClean="0"/>
              <a:t>cruris</a:t>
            </a:r>
            <a:r>
              <a:rPr lang="en-US" dirty="0" smtClean="0"/>
              <a:t>-groin</a:t>
            </a:r>
          </a:p>
          <a:p>
            <a:r>
              <a:rPr lang="en-US" dirty="0" err="1" smtClean="0"/>
              <a:t>Tinea</a:t>
            </a:r>
            <a:r>
              <a:rPr lang="en-US" dirty="0" smtClean="0"/>
              <a:t> </a:t>
            </a:r>
            <a:r>
              <a:rPr lang="en-US" dirty="0" err="1" smtClean="0"/>
              <a:t>pedis</a:t>
            </a:r>
            <a:r>
              <a:rPr lang="en-US" dirty="0" smtClean="0"/>
              <a:t>-foot</a:t>
            </a:r>
          </a:p>
          <a:p>
            <a:r>
              <a:rPr lang="en-US" dirty="0" err="1" smtClean="0"/>
              <a:t>Tinea</a:t>
            </a:r>
            <a:r>
              <a:rPr lang="en-US" dirty="0" smtClean="0"/>
              <a:t> </a:t>
            </a:r>
            <a:r>
              <a:rPr lang="en-US" dirty="0" err="1" smtClean="0"/>
              <a:t>barbae</a:t>
            </a:r>
            <a:r>
              <a:rPr lang="en-US" dirty="0" smtClean="0"/>
              <a:t>-beard</a:t>
            </a:r>
          </a:p>
          <a:p>
            <a:r>
              <a:rPr lang="en-US" dirty="0" err="1" smtClean="0"/>
              <a:t>Tinea</a:t>
            </a:r>
            <a:r>
              <a:rPr lang="en-US" dirty="0" smtClean="0"/>
              <a:t> </a:t>
            </a:r>
            <a:r>
              <a:rPr lang="en-US" dirty="0" err="1" smtClean="0"/>
              <a:t>manum</a:t>
            </a:r>
            <a:r>
              <a:rPr lang="en-US" dirty="0" smtClean="0"/>
              <a:t>-hand</a:t>
            </a:r>
          </a:p>
          <a:p>
            <a:pPr marL="0" indent="0">
              <a:buNone/>
            </a:pPr>
            <a:endParaRPr lang="en-US" dirty="0"/>
          </a:p>
          <a:p>
            <a:pPr>
              <a:buFont typeface="Wingdings" panose="05000000000000000000" pitchFamily="2" charset="2"/>
              <a:buChar char="ü"/>
            </a:pPr>
            <a:r>
              <a:rPr lang="en-US" b="1" dirty="0" err="1" smtClean="0"/>
              <a:t>Sporothrix</a:t>
            </a:r>
            <a:r>
              <a:rPr lang="en-US" b="1" dirty="0" smtClean="0"/>
              <a:t> </a:t>
            </a:r>
            <a:r>
              <a:rPr lang="en-US" b="1" dirty="0" err="1" smtClean="0"/>
              <a:t>schenckii</a:t>
            </a:r>
            <a:endParaRPr lang="en-US" b="1" dirty="0" smtClean="0"/>
          </a:p>
          <a:p>
            <a:pPr marL="0" indent="0">
              <a:buNone/>
            </a:pPr>
            <a:r>
              <a:rPr lang="en-US" sz="3200" dirty="0" smtClean="0"/>
              <a:t>Is a dimorphic fungus. It causes </a:t>
            </a:r>
            <a:r>
              <a:rPr lang="en-US" sz="3200" dirty="0" err="1" smtClean="0"/>
              <a:t>sporotrichosis</a:t>
            </a:r>
            <a:r>
              <a:rPr lang="en-US" sz="3200" dirty="0" smtClean="0"/>
              <a:t>, (a chronic pyogenic granulomatous infection of the skin and subcutaneous tissues)</a:t>
            </a:r>
          </a:p>
          <a:p>
            <a:pPr>
              <a:buFont typeface="Wingdings" panose="05000000000000000000" pitchFamily="2" charset="2"/>
              <a:buChar char="ü"/>
            </a:pPr>
            <a:r>
              <a:rPr lang="en-US" sz="3200" b="1" dirty="0" err="1" smtClean="0"/>
              <a:t>Histoplasma</a:t>
            </a:r>
            <a:r>
              <a:rPr lang="en-US" sz="3200" b="1" dirty="0" smtClean="0"/>
              <a:t> </a:t>
            </a:r>
            <a:r>
              <a:rPr lang="en-US" sz="3200" b="1" dirty="0" err="1" smtClean="0"/>
              <a:t>capsulatum</a:t>
            </a:r>
            <a:endParaRPr lang="en-US" sz="3200" b="1" dirty="0" smtClean="0"/>
          </a:p>
          <a:p>
            <a:pPr marL="0" indent="0">
              <a:buNone/>
            </a:pPr>
            <a:r>
              <a:rPr lang="en-US" sz="3200" dirty="0" smtClean="0"/>
              <a:t>Is a dimorphic fungus causing </a:t>
            </a:r>
            <a:r>
              <a:rPr lang="en-US" sz="3200" dirty="0" err="1" smtClean="0"/>
              <a:t>histoplasmosis</a:t>
            </a:r>
            <a:r>
              <a:rPr lang="en-US" sz="3200" dirty="0" smtClean="0"/>
              <a:t> (an intracellular mycosis of </a:t>
            </a:r>
            <a:r>
              <a:rPr lang="en-US" sz="3200" dirty="0" err="1" smtClean="0"/>
              <a:t>reticuloendothelial</a:t>
            </a:r>
            <a:r>
              <a:rPr lang="en-US" sz="3200" dirty="0" smtClean="0"/>
              <a:t> system)</a:t>
            </a:r>
            <a:endParaRPr lang="en-US" sz="3200" dirty="0"/>
          </a:p>
        </p:txBody>
      </p:sp>
    </p:spTree>
    <p:extLst>
      <p:ext uri="{BB962C8B-B14F-4D97-AF65-F5344CB8AC3E}">
        <p14:creationId xmlns:p14="http://schemas.microsoft.com/office/powerpoint/2010/main" val="160373566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7790" y="86346"/>
            <a:ext cx="5607205" cy="749996"/>
          </a:xfrm>
        </p:spPr>
        <p:txBody>
          <a:bodyPr>
            <a:normAutofit/>
          </a:bodyPr>
          <a:lstStyle/>
          <a:p>
            <a:pPr marL="457200" indent="-457200">
              <a:buFont typeface="Wingdings" panose="05000000000000000000" pitchFamily="2" charset="2"/>
              <a:buChar char="ü"/>
            </a:pPr>
            <a:r>
              <a:rPr lang="en-US" sz="3200" b="1" dirty="0" err="1" smtClean="0">
                <a:latin typeface="+mn-lt"/>
              </a:rPr>
              <a:t>Coccidioides</a:t>
            </a:r>
            <a:r>
              <a:rPr lang="en-US" sz="3200" b="1" dirty="0" smtClean="0">
                <a:latin typeface="+mn-lt"/>
              </a:rPr>
              <a:t> </a:t>
            </a:r>
            <a:r>
              <a:rPr lang="en-US" sz="3200" b="1" dirty="0" err="1" smtClean="0">
                <a:latin typeface="+mn-lt"/>
              </a:rPr>
              <a:t>immitis</a:t>
            </a:r>
            <a:endParaRPr lang="en-US" sz="3200" b="1" dirty="0">
              <a:latin typeface="+mn-lt"/>
            </a:endParaRPr>
          </a:p>
        </p:txBody>
      </p:sp>
      <p:sp>
        <p:nvSpPr>
          <p:cNvPr id="3" name="Content Placeholder 2"/>
          <p:cNvSpPr>
            <a:spLocks noGrp="1"/>
          </p:cNvSpPr>
          <p:nvPr>
            <p:ph idx="1"/>
          </p:nvPr>
        </p:nvSpPr>
        <p:spPr>
          <a:xfrm>
            <a:off x="838199" y="1159726"/>
            <a:ext cx="10056541" cy="5698273"/>
          </a:xfrm>
        </p:spPr>
        <p:txBody>
          <a:bodyPr/>
          <a:lstStyle/>
          <a:p>
            <a:r>
              <a:rPr lang="en-US" dirty="0" smtClean="0"/>
              <a:t>A dimorphic fungus causing </a:t>
            </a:r>
            <a:r>
              <a:rPr lang="en-US" dirty="0" err="1" smtClean="0"/>
              <a:t>coccidioidomycosis</a:t>
            </a:r>
            <a:r>
              <a:rPr lang="en-US" dirty="0" smtClean="0"/>
              <a:t> (primary infection of the lungs)</a:t>
            </a:r>
          </a:p>
          <a:p>
            <a:pPr>
              <a:buFont typeface="Wingdings" panose="05000000000000000000" pitchFamily="2" charset="2"/>
              <a:buChar char="ü"/>
            </a:pPr>
            <a:r>
              <a:rPr lang="en-US" b="1" dirty="0" smtClean="0"/>
              <a:t>Candida </a:t>
            </a:r>
            <a:r>
              <a:rPr lang="en-US" b="1" dirty="0" err="1" smtClean="0"/>
              <a:t>albicans</a:t>
            </a:r>
            <a:endParaRPr lang="en-US" b="1" dirty="0" smtClean="0"/>
          </a:p>
          <a:p>
            <a:pPr marL="0" indent="0">
              <a:buNone/>
            </a:pPr>
            <a:r>
              <a:rPr lang="en-US" dirty="0" smtClean="0"/>
              <a:t>Are budding yeast cells with </a:t>
            </a:r>
            <a:r>
              <a:rPr lang="en-US" dirty="0" err="1" smtClean="0"/>
              <a:t>pseudohyphae</a:t>
            </a:r>
            <a:r>
              <a:rPr lang="en-US" dirty="0" smtClean="0"/>
              <a:t>, spherical or oval shaped, measuring 3-5µm in diameter. It can also produce true hyphae. </a:t>
            </a:r>
          </a:p>
          <a:p>
            <a:pPr marL="0" indent="0">
              <a:buNone/>
            </a:pPr>
            <a:r>
              <a:rPr lang="en-US" dirty="0" smtClean="0"/>
              <a:t>Causes </a:t>
            </a:r>
            <a:r>
              <a:rPr lang="en-US" u="sng" dirty="0" smtClean="0"/>
              <a:t>candidiasis </a:t>
            </a:r>
            <a:r>
              <a:rPr lang="en-US" dirty="0" smtClean="0"/>
              <a:t>(is the commonest mycosis involving skin, mucosa and internal organs)</a:t>
            </a:r>
            <a:endParaRPr lang="en-US" u="sng" dirty="0" smtClean="0"/>
          </a:p>
          <a:p>
            <a:pPr marL="0" indent="0">
              <a:buNone/>
            </a:pPr>
            <a:r>
              <a:rPr lang="en-US" dirty="0" smtClean="0"/>
              <a:t>E.Gs </a:t>
            </a:r>
            <a:r>
              <a:rPr lang="en-US" u="sng" dirty="0" err="1" smtClean="0"/>
              <a:t>Mucocutaneous</a:t>
            </a:r>
            <a:r>
              <a:rPr lang="en-US" u="sng" dirty="0" smtClean="0"/>
              <a:t> lesions</a:t>
            </a:r>
          </a:p>
          <a:p>
            <a:pPr>
              <a:buFont typeface="Wingdings" panose="05000000000000000000" pitchFamily="2" charset="2"/>
              <a:buChar char="v"/>
            </a:pPr>
            <a:r>
              <a:rPr lang="en-US" dirty="0" smtClean="0"/>
              <a:t>Oral candidiasis (oral thrush)</a:t>
            </a:r>
          </a:p>
          <a:p>
            <a:pPr>
              <a:buFont typeface="Wingdings" panose="05000000000000000000" pitchFamily="2" charset="2"/>
              <a:buChar char="v"/>
            </a:pPr>
            <a:r>
              <a:rPr lang="en-US" dirty="0" err="1" smtClean="0"/>
              <a:t>Oesophageal</a:t>
            </a:r>
            <a:r>
              <a:rPr lang="en-US" dirty="0" smtClean="0"/>
              <a:t> candidiasis</a:t>
            </a:r>
          </a:p>
          <a:p>
            <a:pPr>
              <a:buFont typeface="Wingdings" panose="05000000000000000000" pitchFamily="2" charset="2"/>
              <a:buChar char="v"/>
            </a:pPr>
            <a:r>
              <a:rPr lang="en-US" dirty="0" err="1" smtClean="0"/>
              <a:t>Vulvovaginitis</a:t>
            </a:r>
            <a:endParaRPr lang="en-US" dirty="0" smtClean="0"/>
          </a:p>
        </p:txBody>
      </p:sp>
    </p:spTree>
    <p:extLst>
      <p:ext uri="{BB962C8B-B14F-4D97-AF65-F5344CB8AC3E}">
        <p14:creationId xmlns:p14="http://schemas.microsoft.com/office/powerpoint/2010/main" val="335703121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3029" y="153252"/>
            <a:ext cx="6120161" cy="694241"/>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369849" y="847492"/>
            <a:ext cx="10625254" cy="6010507"/>
          </a:xfrm>
        </p:spPr>
        <p:txBody>
          <a:bodyPr>
            <a:normAutofit/>
          </a:bodyPr>
          <a:lstStyle/>
          <a:p>
            <a:pPr>
              <a:buFont typeface="Wingdings" panose="05000000000000000000" pitchFamily="2" charset="2"/>
              <a:buChar char="v"/>
            </a:pPr>
            <a:r>
              <a:rPr lang="en-US" dirty="0" err="1" smtClean="0"/>
              <a:t>Balanitis</a:t>
            </a:r>
            <a:r>
              <a:rPr lang="en-US" dirty="0" smtClean="0"/>
              <a:t> (male external genitalia)</a:t>
            </a:r>
          </a:p>
          <a:p>
            <a:pPr>
              <a:buFont typeface="Wingdings" panose="05000000000000000000" pitchFamily="2" charset="2"/>
              <a:buChar char="v"/>
            </a:pPr>
            <a:r>
              <a:rPr lang="en-US" dirty="0" err="1" smtClean="0"/>
              <a:t>Conjuctivitis</a:t>
            </a:r>
            <a:r>
              <a:rPr lang="en-US" dirty="0" smtClean="0"/>
              <a:t> and keratitis</a:t>
            </a:r>
          </a:p>
          <a:p>
            <a:pPr marL="0" indent="0">
              <a:buNone/>
            </a:pPr>
            <a:r>
              <a:rPr lang="en-US" u="sng" dirty="0" smtClean="0"/>
              <a:t>Systemic Candidiasis</a:t>
            </a:r>
          </a:p>
          <a:p>
            <a:pPr marL="0" indent="0">
              <a:buNone/>
            </a:pPr>
            <a:r>
              <a:rPr lang="en-US" dirty="0" smtClean="0"/>
              <a:t>Urinary candidiasis</a:t>
            </a:r>
          </a:p>
          <a:p>
            <a:pPr marL="0" indent="0">
              <a:buNone/>
            </a:pPr>
            <a:r>
              <a:rPr lang="en-US" dirty="0" smtClean="0"/>
              <a:t>Pulmonary candidiasis</a:t>
            </a:r>
          </a:p>
          <a:p>
            <a:pPr marL="0" indent="0">
              <a:buNone/>
            </a:pPr>
            <a:r>
              <a:rPr lang="en-US" dirty="0" smtClean="0"/>
              <a:t>Meningitis</a:t>
            </a:r>
          </a:p>
          <a:p>
            <a:pPr marL="0" indent="0">
              <a:buNone/>
            </a:pPr>
            <a:r>
              <a:rPr lang="en-US" dirty="0" smtClean="0"/>
              <a:t>Endocarditis</a:t>
            </a:r>
          </a:p>
          <a:p>
            <a:pPr marL="0" indent="0">
              <a:buNone/>
            </a:pPr>
            <a:r>
              <a:rPr lang="en-US" dirty="0" smtClean="0"/>
              <a:t>Osteomyelitis</a:t>
            </a:r>
          </a:p>
        </p:txBody>
      </p:sp>
    </p:spTree>
    <p:extLst>
      <p:ext uri="{BB962C8B-B14F-4D97-AF65-F5344CB8AC3E}">
        <p14:creationId xmlns:p14="http://schemas.microsoft.com/office/powerpoint/2010/main" val="38015079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4541" y="86344"/>
            <a:ext cx="6733478" cy="906115"/>
          </a:xfrm>
        </p:spPr>
        <p:txBody>
          <a:bodyPr>
            <a:normAutofit fontScale="90000"/>
          </a:bodyPr>
          <a:lstStyle/>
          <a:p>
            <a:pPr marL="571500" indent="-571500">
              <a:buFont typeface="Wingdings" panose="05000000000000000000" pitchFamily="2" charset="2"/>
              <a:buChar char="ü"/>
            </a:pPr>
            <a:r>
              <a:rPr lang="en-US" sz="3200" b="1" dirty="0"/>
              <a:t>Cryptococcus </a:t>
            </a:r>
            <a:r>
              <a:rPr lang="en-US" sz="3200" b="1" dirty="0" err="1"/>
              <a:t>neoformans</a:t>
            </a:r>
            <a:r>
              <a:rPr lang="en-US" sz="3200" b="1" dirty="0"/>
              <a:t/>
            </a:r>
            <a:br>
              <a:rPr lang="en-US" sz="3200" b="1" dirty="0"/>
            </a:br>
            <a:endParaRPr lang="en-US" sz="3200" dirty="0"/>
          </a:p>
        </p:txBody>
      </p:sp>
      <p:sp>
        <p:nvSpPr>
          <p:cNvPr id="3" name="Content Placeholder 2"/>
          <p:cNvSpPr>
            <a:spLocks noGrp="1"/>
          </p:cNvSpPr>
          <p:nvPr>
            <p:ph idx="1"/>
          </p:nvPr>
        </p:nvSpPr>
        <p:spPr>
          <a:xfrm>
            <a:off x="838200" y="992459"/>
            <a:ext cx="8473068" cy="5184504"/>
          </a:xfrm>
        </p:spPr>
        <p:txBody>
          <a:bodyPr/>
          <a:lstStyle/>
          <a:p>
            <a:pPr marL="0" indent="0">
              <a:buNone/>
            </a:pPr>
            <a:r>
              <a:rPr lang="en-US" dirty="0" smtClean="0"/>
              <a:t>Causes </a:t>
            </a:r>
            <a:r>
              <a:rPr lang="en-US" dirty="0"/>
              <a:t>a disease known as </a:t>
            </a:r>
            <a:r>
              <a:rPr lang="en-US" u="sng" dirty="0" err="1"/>
              <a:t>cryptococcosis</a:t>
            </a:r>
            <a:r>
              <a:rPr lang="en-US" dirty="0"/>
              <a:t>-an opportunistic infection affecting CNS, skin, mucosa, bones and other organs </a:t>
            </a:r>
            <a:r>
              <a:rPr lang="en-US" dirty="0" err="1"/>
              <a:t>e.g</a:t>
            </a:r>
            <a:r>
              <a:rPr lang="en-US" dirty="0"/>
              <a:t> pulmonary </a:t>
            </a:r>
            <a:r>
              <a:rPr lang="en-US" dirty="0" err="1"/>
              <a:t>cryptococcosis</a:t>
            </a:r>
            <a:r>
              <a:rPr lang="en-US" dirty="0"/>
              <a:t>, </a:t>
            </a:r>
            <a:r>
              <a:rPr lang="en-US" dirty="0" err="1"/>
              <a:t>cryptococcal</a:t>
            </a:r>
            <a:r>
              <a:rPr lang="en-US" dirty="0"/>
              <a:t> </a:t>
            </a:r>
            <a:r>
              <a:rPr lang="en-US" dirty="0" smtClean="0"/>
              <a:t>meningitis.</a:t>
            </a:r>
          </a:p>
          <a:p>
            <a:pPr marL="0" indent="0">
              <a:buNone/>
            </a:pPr>
            <a:endParaRPr lang="en-US" dirty="0" smtClean="0"/>
          </a:p>
          <a:p>
            <a:pPr marL="0" indent="0">
              <a:buNone/>
            </a:pPr>
            <a:r>
              <a:rPr lang="en-US" b="1" dirty="0" smtClean="0"/>
              <a:t>Morphology-</a:t>
            </a:r>
            <a:r>
              <a:rPr lang="en-US" dirty="0" smtClean="0"/>
              <a:t>encapsulated yeast, budding yeast cell and 4-10µm in diameter.</a:t>
            </a:r>
            <a:endParaRPr lang="en-US" b="1" dirty="0"/>
          </a:p>
          <a:p>
            <a:endParaRPr lang="en-US" dirty="0"/>
          </a:p>
        </p:txBody>
      </p:sp>
    </p:spTree>
    <p:extLst>
      <p:ext uri="{BB962C8B-B14F-4D97-AF65-F5344CB8AC3E}">
        <p14:creationId xmlns:p14="http://schemas.microsoft.com/office/powerpoint/2010/main" val="372740238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7293" y="100361"/>
            <a:ext cx="5796776" cy="702527"/>
          </a:xfrm>
        </p:spPr>
        <p:txBody>
          <a:bodyPr>
            <a:normAutofit/>
          </a:bodyPr>
          <a:lstStyle/>
          <a:p>
            <a:pPr marL="571500" indent="-571500">
              <a:buFont typeface="Wingdings" panose="05000000000000000000" pitchFamily="2" charset="2"/>
              <a:buChar char="ü"/>
            </a:pPr>
            <a:r>
              <a:rPr lang="en-US" sz="3200" b="1" dirty="0" err="1" smtClean="0">
                <a:latin typeface="+mn-lt"/>
              </a:rPr>
              <a:t>Aspergillus</a:t>
            </a:r>
            <a:endParaRPr lang="en-US" sz="3200" b="1" dirty="0">
              <a:latin typeface="+mn-lt"/>
            </a:endParaRPr>
          </a:p>
        </p:txBody>
      </p:sp>
      <p:sp>
        <p:nvSpPr>
          <p:cNvPr id="3" name="Content Placeholder 2"/>
          <p:cNvSpPr>
            <a:spLocks noGrp="1"/>
          </p:cNvSpPr>
          <p:nvPr>
            <p:ph idx="1"/>
          </p:nvPr>
        </p:nvSpPr>
        <p:spPr>
          <a:xfrm>
            <a:off x="838199" y="1126272"/>
            <a:ext cx="9409771" cy="5553307"/>
          </a:xfrm>
        </p:spPr>
        <p:txBody>
          <a:bodyPr>
            <a:normAutofit/>
          </a:bodyPr>
          <a:lstStyle/>
          <a:p>
            <a:pPr marL="0" indent="0">
              <a:buNone/>
            </a:pPr>
            <a:r>
              <a:rPr lang="en-US" sz="3200" u="sng" dirty="0" smtClean="0"/>
              <a:t>Important pathogens/species</a:t>
            </a:r>
          </a:p>
          <a:p>
            <a:pPr marL="0" indent="0">
              <a:buNone/>
            </a:pPr>
            <a:r>
              <a:rPr lang="en-US" sz="3200" dirty="0" err="1" smtClean="0"/>
              <a:t>Aspergillus</a:t>
            </a:r>
            <a:r>
              <a:rPr lang="en-US" sz="3200" dirty="0" smtClean="0"/>
              <a:t> </a:t>
            </a:r>
            <a:r>
              <a:rPr lang="en-US" sz="3200" dirty="0" err="1" smtClean="0"/>
              <a:t>fumigatus</a:t>
            </a:r>
            <a:endParaRPr lang="en-US" sz="3200" dirty="0" smtClean="0"/>
          </a:p>
          <a:p>
            <a:pPr marL="0" indent="0">
              <a:buNone/>
            </a:pPr>
            <a:r>
              <a:rPr lang="en-US" sz="3200" dirty="0" err="1" smtClean="0"/>
              <a:t>Aspergillus</a:t>
            </a:r>
            <a:r>
              <a:rPr lang="en-US" sz="3200" dirty="0" smtClean="0"/>
              <a:t> </a:t>
            </a:r>
            <a:r>
              <a:rPr lang="en-US" sz="3200" dirty="0" err="1" smtClean="0"/>
              <a:t>flavus</a:t>
            </a:r>
            <a:endParaRPr lang="en-US" sz="3200" dirty="0" smtClean="0"/>
          </a:p>
          <a:p>
            <a:pPr marL="514350" indent="-514350">
              <a:buAutoNum type="alphaUcPeriod"/>
            </a:pPr>
            <a:r>
              <a:rPr lang="en-US" sz="3200" dirty="0" err="1"/>
              <a:t>n</a:t>
            </a:r>
            <a:r>
              <a:rPr lang="en-US" sz="3200" dirty="0" err="1" smtClean="0"/>
              <a:t>iger</a:t>
            </a:r>
            <a:endParaRPr lang="en-US" sz="3200" dirty="0" smtClean="0"/>
          </a:p>
          <a:p>
            <a:pPr marL="0" indent="0">
              <a:buNone/>
            </a:pPr>
            <a:r>
              <a:rPr lang="en-US" sz="3200" dirty="0" err="1" smtClean="0"/>
              <a:t>Aspergillus</a:t>
            </a:r>
            <a:r>
              <a:rPr lang="en-US" sz="3200" dirty="0" smtClean="0"/>
              <a:t> </a:t>
            </a:r>
            <a:r>
              <a:rPr lang="en-US" sz="3200" dirty="0" err="1" smtClean="0"/>
              <a:t>Terreus</a:t>
            </a:r>
            <a:endParaRPr lang="en-US" sz="3200" dirty="0" smtClean="0"/>
          </a:p>
          <a:p>
            <a:pPr marL="514350" indent="-514350">
              <a:buAutoNum type="alphaUcPeriod"/>
            </a:pPr>
            <a:r>
              <a:rPr lang="en-US" sz="3200" dirty="0" err="1" smtClean="0"/>
              <a:t>Nidulans</a:t>
            </a:r>
            <a:endParaRPr lang="en-US" sz="3200" dirty="0" smtClean="0"/>
          </a:p>
          <a:p>
            <a:pPr marL="0" indent="0">
              <a:buNone/>
            </a:pPr>
            <a:r>
              <a:rPr lang="en-US" sz="3200" dirty="0" smtClean="0"/>
              <a:t>Are 3-5µm in diameter. They have </a:t>
            </a:r>
            <a:r>
              <a:rPr lang="en-US" sz="3200" dirty="0" err="1" smtClean="0"/>
              <a:t>septate</a:t>
            </a:r>
            <a:r>
              <a:rPr lang="en-US" sz="3200" dirty="0" smtClean="0"/>
              <a:t> hyphae with characteristic dichotomous branching. Causes </a:t>
            </a:r>
            <a:r>
              <a:rPr lang="en-US" sz="3200" u="sng" dirty="0" err="1" smtClean="0"/>
              <a:t>aspergillosis</a:t>
            </a:r>
            <a:endParaRPr lang="en-US" sz="3200" u="sng" dirty="0" smtClean="0"/>
          </a:p>
          <a:p>
            <a:pPr marL="0" indent="0">
              <a:buNone/>
            </a:pPr>
            <a:endParaRPr lang="en-US" sz="3200" dirty="0"/>
          </a:p>
        </p:txBody>
      </p:sp>
    </p:spTree>
    <p:extLst>
      <p:ext uri="{BB962C8B-B14F-4D97-AF65-F5344CB8AC3E}">
        <p14:creationId xmlns:p14="http://schemas.microsoft.com/office/powerpoint/2010/main" val="204514612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5488" y="97497"/>
            <a:ext cx="6454698" cy="783449"/>
          </a:xfrm>
        </p:spPr>
        <p:txBody>
          <a:bodyPr>
            <a:normAutofit/>
          </a:bodyPr>
          <a:lstStyle/>
          <a:p>
            <a:pPr marL="571500" indent="-571500">
              <a:buFont typeface="Wingdings" panose="05000000000000000000" pitchFamily="2" charset="2"/>
              <a:buChar char="ü"/>
            </a:pPr>
            <a:r>
              <a:rPr lang="en-US" sz="3200" b="1" dirty="0" err="1" smtClean="0">
                <a:latin typeface="+mn-lt"/>
              </a:rPr>
              <a:t>Zygomycetes</a:t>
            </a:r>
            <a:endParaRPr lang="en-US" sz="3200" b="1" dirty="0">
              <a:latin typeface="+mn-lt"/>
            </a:endParaRPr>
          </a:p>
        </p:txBody>
      </p:sp>
      <p:sp>
        <p:nvSpPr>
          <p:cNvPr id="3" name="Content Placeholder 2"/>
          <p:cNvSpPr>
            <a:spLocks noGrp="1"/>
          </p:cNvSpPr>
          <p:nvPr>
            <p:ph idx="1"/>
          </p:nvPr>
        </p:nvSpPr>
        <p:spPr>
          <a:xfrm>
            <a:off x="838200" y="1304693"/>
            <a:ext cx="9008328" cy="5430644"/>
          </a:xfrm>
        </p:spPr>
        <p:txBody>
          <a:bodyPr/>
          <a:lstStyle/>
          <a:p>
            <a:r>
              <a:rPr lang="en-US" dirty="0" smtClean="0"/>
              <a:t>Are saprophytic fungi, have broad </a:t>
            </a:r>
            <a:r>
              <a:rPr lang="en-US" dirty="0" err="1" smtClean="0"/>
              <a:t>nonseptate</a:t>
            </a:r>
            <a:r>
              <a:rPr lang="en-US" dirty="0" smtClean="0"/>
              <a:t> hyphae which are irregularly branched and 7-15µm in diameter.</a:t>
            </a:r>
          </a:p>
          <a:p>
            <a:r>
              <a:rPr lang="en-US" dirty="0" smtClean="0"/>
              <a:t>They cause </a:t>
            </a:r>
            <a:r>
              <a:rPr lang="en-US" dirty="0" err="1" smtClean="0"/>
              <a:t>zygomycosis</a:t>
            </a:r>
            <a:r>
              <a:rPr lang="en-US" dirty="0" smtClean="0"/>
              <a:t> or </a:t>
            </a:r>
            <a:r>
              <a:rPr lang="en-US" dirty="0" err="1" smtClean="0"/>
              <a:t>mucormycosis</a:t>
            </a:r>
            <a:r>
              <a:rPr lang="en-US" dirty="0" smtClean="0"/>
              <a:t>; an opportunistic infection</a:t>
            </a:r>
          </a:p>
          <a:p>
            <a:pPr marL="0" indent="0">
              <a:buNone/>
            </a:pPr>
            <a:endParaRPr lang="en-US" dirty="0"/>
          </a:p>
          <a:p>
            <a:pPr>
              <a:buFont typeface="Wingdings" panose="05000000000000000000" pitchFamily="2" charset="2"/>
              <a:buChar char="ü"/>
            </a:pPr>
            <a:r>
              <a:rPr lang="en-US" sz="3200" b="1" dirty="0" err="1" smtClean="0"/>
              <a:t>Rhinosporidium</a:t>
            </a:r>
            <a:r>
              <a:rPr lang="en-US" sz="3200" b="1" dirty="0" smtClean="0"/>
              <a:t> </a:t>
            </a:r>
            <a:r>
              <a:rPr lang="en-US" sz="3200" b="1" dirty="0" err="1" smtClean="0"/>
              <a:t>seeberi</a:t>
            </a:r>
            <a:endParaRPr lang="en-US" sz="3200" b="1" dirty="0" smtClean="0"/>
          </a:p>
          <a:p>
            <a:pPr marL="0" indent="0">
              <a:buNone/>
            </a:pPr>
            <a:r>
              <a:rPr lang="en-US" sz="3200" dirty="0" smtClean="0"/>
              <a:t>Causes </a:t>
            </a:r>
            <a:r>
              <a:rPr lang="en-US" sz="3200" dirty="0" err="1" smtClean="0"/>
              <a:t>rhinosporidiosis</a:t>
            </a:r>
            <a:r>
              <a:rPr lang="en-US" sz="3200" dirty="0" smtClean="0"/>
              <a:t>, a chronic granulomatous disease</a:t>
            </a:r>
            <a:endParaRPr lang="en-US" sz="3200" dirty="0"/>
          </a:p>
        </p:txBody>
      </p:sp>
    </p:spTree>
    <p:extLst>
      <p:ext uri="{BB962C8B-B14F-4D97-AF65-F5344CB8AC3E}">
        <p14:creationId xmlns:p14="http://schemas.microsoft.com/office/powerpoint/2010/main" val="314971720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8000" dirty="0" smtClean="0">
                <a:solidFill>
                  <a:srgbClr val="00B0F0"/>
                </a:solidFill>
              </a:rPr>
              <a:t>END</a:t>
            </a:r>
            <a:endParaRPr lang="en-US" sz="8000" dirty="0">
              <a:solidFill>
                <a:srgbClr val="00B0F0"/>
              </a:solidFill>
            </a:endParaRPr>
          </a:p>
        </p:txBody>
      </p:sp>
    </p:spTree>
    <p:extLst>
      <p:ext uri="{BB962C8B-B14F-4D97-AF65-F5344CB8AC3E}">
        <p14:creationId xmlns:p14="http://schemas.microsoft.com/office/powerpoint/2010/main" val="57025192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137" y="175555"/>
            <a:ext cx="7614424" cy="883812"/>
          </a:xfrm>
        </p:spPr>
        <p:txBody>
          <a:bodyPr/>
          <a:lstStyle/>
          <a:p>
            <a:r>
              <a:rPr lang="en-US" b="1" dirty="0" smtClean="0">
                <a:latin typeface="+mn-lt"/>
              </a:rPr>
              <a:t>PARASITOLOGY</a:t>
            </a:r>
            <a:endParaRPr lang="en-US" b="1" dirty="0">
              <a:latin typeface="+mn-lt"/>
            </a:endParaRPr>
          </a:p>
        </p:txBody>
      </p:sp>
      <p:sp>
        <p:nvSpPr>
          <p:cNvPr id="3" name="Content Placeholder 2"/>
          <p:cNvSpPr>
            <a:spLocks noGrp="1"/>
          </p:cNvSpPr>
          <p:nvPr>
            <p:ph idx="1"/>
          </p:nvPr>
        </p:nvSpPr>
        <p:spPr>
          <a:xfrm>
            <a:off x="838200" y="1260088"/>
            <a:ext cx="8763000" cy="5263375"/>
          </a:xfrm>
        </p:spPr>
        <p:txBody>
          <a:bodyPr>
            <a:normAutofit lnSpcReduction="10000"/>
          </a:bodyPr>
          <a:lstStyle/>
          <a:p>
            <a:r>
              <a:rPr lang="en-US" dirty="0" smtClean="0"/>
              <a:t>Parasitology is the area of biology concerned with the phenomenon of dependence of one living organism on another.</a:t>
            </a:r>
          </a:p>
          <a:p>
            <a:r>
              <a:rPr lang="en-US" dirty="0" smtClean="0"/>
              <a:t>A parasite is an animal or plant which lives in or upon another organism and derives its nutrient directly from it.</a:t>
            </a:r>
          </a:p>
          <a:p>
            <a:pPr marL="0" indent="0">
              <a:buNone/>
            </a:pPr>
            <a:r>
              <a:rPr lang="en-US" dirty="0"/>
              <a:t> </a:t>
            </a:r>
            <a:r>
              <a:rPr lang="en-US" sz="3200" b="1" dirty="0" smtClean="0"/>
              <a:t>Classification of parasites</a:t>
            </a:r>
          </a:p>
          <a:p>
            <a:pPr marL="0" indent="0">
              <a:buNone/>
            </a:pPr>
            <a:r>
              <a:rPr lang="en-US" sz="3200" dirty="0" smtClean="0"/>
              <a:t>Are classified into;</a:t>
            </a:r>
          </a:p>
          <a:p>
            <a:pPr marL="571500" indent="-571500">
              <a:buFont typeface="+mj-lt"/>
              <a:buAutoNum type="romanLcPeriod"/>
            </a:pPr>
            <a:r>
              <a:rPr lang="en-US" sz="3200" dirty="0" smtClean="0"/>
              <a:t>Protozoa-(unicellular organism) performs all functions</a:t>
            </a:r>
          </a:p>
          <a:p>
            <a:pPr marL="571500" indent="-571500">
              <a:buFont typeface="+mj-lt"/>
              <a:buAutoNum type="romanLcPeriod"/>
            </a:pPr>
            <a:r>
              <a:rPr lang="en-US" sz="3200" dirty="0" err="1" smtClean="0"/>
              <a:t>Helminths</a:t>
            </a:r>
            <a:r>
              <a:rPr lang="en-US" sz="3200" dirty="0" smtClean="0"/>
              <a:t>-(multicellular organism) each cell performs a particular function</a:t>
            </a:r>
            <a:endParaRPr lang="en-US" sz="3200" dirty="0"/>
          </a:p>
        </p:txBody>
      </p:sp>
    </p:spTree>
    <p:extLst>
      <p:ext uri="{BB962C8B-B14F-4D97-AF65-F5344CB8AC3E}">
        <p14:creationId xmlns:p14="http://schemas.microsoft.com/office/powerpoint/2010/main" val="358390953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849" y="108648"/>
            <a:ext cx="6454698" cy="727694"/>
          </a:xfrm>
        </p:spPr>
        <p:txBody>
          <a:bodyPr/>
          <a:lstStyle/>
          <a:p>
            <a:pPr algn="ctr"/>
            <a:r>
              <a:rPr lang="en-US" b="1" dirty="0" smtClean="0">
                <a:latin typeface="+mn-lt"/>
              </a:rPr>
              <a:t>PROTOZOA</a:t>
            </a:r>
            <a:endParaRPr lang="en-US" b="1" dirty="0">
              <a:latin typeface="+mn-lt"/>
            </a:endParaRPr>
          </a:p>
        </p:txBody>
      </p:sp>
      <p:sp>
        <p:nvSpPr>
          <p:cNvPr id="3" name="Content Placeholder 2"/>
          <p:cNvSpPr>
            <a:spLocks noGrp="1"/>
          </p:cNvSpPr>
          <p:nvPr>
            <p:ph idx="1"/>
          </p:nvPr>
        </p:nvSpPr>
        <p:spPr>
          <a:xfrm>
            <a:off x="838200" y="1059366"/>
            <a:ext cx="9945029" cy="5642517"/>
          </a:xfrm>
        </p:spPr>
        <p:txBody>
          <a:bodyPr>
            <a:normAutofit lnSpcReduction="10000"/>
          </a:bodyPr>
          <a:lstStyle/>
          <a:p>
            <a:r>
              <a:rPr lang="en-US" dirty="0" smtClean="0"/>
              <a:t>Groups that are pathogenic to man include;</a:t>
            </a:r>
          </a:p>
          <a:p>
            <a:pPr marL="514350" indent="-514350">
              <a:buAutoNum type="arabicParenR"/>
            </a:pPr>
            <a:r>
              <a:rPr lang="en-US" sz="3200" b="1" dirty="0" err="1" smtClean="0"/>
              <a:t>Sarcodina</a:t>
            </a:r>
            <a:r>
              <a:rPr lang="en-US" sz="3200" b="1" dirty="0" smtClean="0"/>
              <a:t> family</a:t>
            </a:r>
          </a:p>
          <a:p>
            <a:pPr>
              <a:buFont typeface="Wingdings" panose="05000000000000000000" pitchFamily="2" charset="2"/>
              <a:buChar char="Ø"/>
            </a:pPr>
            <a:r>
              <a:rPr lang="en-US" sz="3200" b="1" dirty="0" smtClean="0"/>
              <a:t>Amoebae</a:t>
            </a:r>
          </a:p>
          <a:p>
            <a:pPr marL="0" indent="0">
              <a:buNone/>
            </a:pPr>
            <a:r>
              <a:rPr lang="en-US" sz="3200" b="1" u="sng" dirty="0" smtClean="0"/>
              <a:t>Important species</a:t>
            </a:r>
          </a:p>
          <a:p>
            <a:pPr marL="514350" indent="-514350">
              <a:buFont typeface="+mj-lt"/>
              <a:buAutoNum type="alphaLcParenR"/>
            </a:pPr>
            <a:r>
              <a:rPr lang="en-US" sz="3200" b="1" dirty="0" err="1" smtClean="0"/>
              <a:t>Entamoeba</a:t>
            </a:r>
            <a:r>
              <a:rPr lang="en-US" sz="3200" b="1" dirty="0" smtClean="0"/>
              <a:t> </a:t>
            </a:r>
            <a:r>
              <a:rPr lang="en-US" sz="3200" b="1" dirty="0" err="1" smtClean="0"/>
              <a:t>histolytica</a:t>
            </a:r>
            <a:endParaRPr lang="en-US" sz="3200" b="1" dirty="0" smtClean="0"/>
          </a:p>
          <a:p>
            <a:pPr marL="0" indent="0">
              <a:buNone/>
            </a:pPr>
            <a:r>
              <a:rPr lang="en-US" sz="3200" b="1" dirty="0" smtClean="0"/>
              <a:t>Morphology</a:t>
            </a:r>
          </a:p>
          <a:p>
            <a:pPr marL="0" indent="0">
              <a:buNone/>
            </a:pPr>
            <a:r>
              <a:rPr lang="en-US" sz="3200" dirty="0" smtClean="0"/>
              <a:t>These parasites exist in 3 forms namely; </a:t>
            </a:r>
            <a:r>
              <a:rPr lang="en-US" sz="3200" dirty="0" err="1" smtClean="0"/>
              <a:t>trophozoites</a:t>
            </a:r>
            <a:r>
              <a:rPr lang="en-US" sz="3200" dirty="0" smtClean="0"/>
              <a:t>, </a:t>
            </a:r>
            <a:r>
              <a:rPr lang="en-US" sz="3200" dirty="0" err="1" smtClean="0"/>
              <a:t>precyst</a:t>
            </a:r>
            <a:r>
              <a:rPr lang="en-US" sz="3200" dirty="0" smtClean="0"/>
              <a:t> and cyst.</a:t>
            </a:r>
          </a:p>
          <a:p>
            <a:pPr marL="0" indent="0">
              <a:buNone/>
            </a:pPr>
            <a:r>
              <a:rPr lang="en-US" sz="3200" dirty="0" smtClean="0"/>
              <a:t>Lifecycle-passes its life cycle in only one host</a:t>
            </a:r>
          </a:p>
          <a:p>
            <a:pPr marL="0" indent="0">
              <a:buNone/>
            </a:pPr>
            <a:r>
              <a:rPr lang="en-US" sz="3200" dirty="0" smtClean="0"/>
              <a:t>Man acquires infection by ingestion of water and contaminated food by mature cysts.</a:t>
            </a:r>
            <a:endParaRPr lang="en-US" sz="3200" dirty="0"/>
          </a:p>
        </p:txBody>
      </p:sp>
    </p:spTree>
    <p:extLst>
      <p:ext uri="{BB962C8B-B14F-4D97-AF65-F5344CB8AC3E}">
        <p14:creationId xmlns:p14="http://schemas.microsoft.com/office/powerpoint/2010/main" val="36664588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023" y="0"/>
            <a:ext cx="7713372" cy="875763"/>
          </a:xfrm>
        </p:spPr>
        <p:txBody>
          <a:bodyPr>
            <a:normAutofit/>
          </a:bodyPr>
          <a:lstStyle/>
          <a:p>
            <a:r>
              <a:rPr lang="en-US" sz="3200" b="1" dirty="0" smtClean="0">
                <a:latin typeface="+mn-lt"/>
              </a:rPr>
              <a:t>Pathogenicity</a:t>
            </a:r>
            <a:endParaRPr lang="en-US" sz="3200" b="1" dirty="0">
              <a:latin typeface="+mn-lt"/>
            </a:endParaRPr>
          </a:p>
        </p:txBody>
      </p:sp>
      <p:sp>
        <p:nvSpPr>
          <p:cNvPr id="3" name="Content Placeholder 2"/>
          <p:cNvSpPr>
            <a:spLocks noGrp="1"/>
          </p:cNvSpPr>
          <p:nvPr>
            <p:ph idx="1"/>
          </p:nvPr>
        </p:nvSpPr>
        <p:spPr>
          <a:xfrm>
            <a:off x="838200" y="1275008"/>
            <a:ext cx="9992932" cy="5486400"/>
          </a:xfrm>
        </p:spPr>
        <p:txBody>
          <a:bodyPr>
            <a:normAutofit/>
          </a:bodyPr>
          <a:lstStyle/>
          <a:p>
            <a:r>
              <a:rPr lang="en-US" sz="3200" dirty="0" smtClean="0"/>
              <a:t>Causes intestinal and </a:t>
            </a:r>
            <a:r>
              <a:rPr lang="en-US" sz="3200" dirty="0" err="1" smtClean="0"/>
              <a:t>extraintestinal</a:t>
            </a:r>
            <a:r>
              <a:rPr lang="en-US" sz="3200" dirty="0" smtClean="0"/>
              <a:t> </a:t>
            </a:r>
            <a:r>
              <a:rPr lang="en-US" sz="3200" dirty="0" err="1" smtClean="0"/>
              <a:t>amoebiasis</a:t>
            </a:r>
            <a:r>
              <a:rPr lang="en-US" sz="3200" dirty="0" smtClean="0"/>
              <a:t>.</a:t>
            </a:r>
          </a:p>
          <a:p>
            <a:pPr marL="0" indent="0">
              <a:buNone/>
            </a:pPr>
            <a:r>
              <a:rPr lang="en-US" sz="3200" dirty="0" smtClean="0"/>
              <a:t>b) </a:t>
            </a:r>
            <a:r>
              <a:rPr lang="en-US" sz="3200" dirty="0" err="1" smtClean="0"/>
              <a:t>Entamoeba</a:t>
            </a:r>
            <a:r>
              <a:rPr lang="en-US" sz="3200" dirty="0" smtClean="0"/>
              <a:t> coli-commensal in man’s large intestine</a:t>
            </a:r>
          </a:p>
          <a:p>
            <a:pPr marL="0" indent="0">
              <a:buNone/>
            </a:pPr>
            <a:r>
              <a:rPr lang="en-US" sz="3200" dirty="0" smtClean="0"/>
              <a:t>c)</a:t>
            </a:r>
            <a:r>
              <a:rPr lang="en-US" sz="3200" dirty="0" err="1" smtClean="0"/>
              <a:t>Entamoeba</a:t>
            </a:r>
            <a:r>
              <a:rPr lang="en-US" sz="3200" dirty="0" smtClean="0"/>
              <a:t> </a:t>
            </a:r>
            <a:r>
              <a:rPr lang="en-US" sz="3200" dirty="0" err="1" smtClean="0"/>
              <a:t>gingivalis</a:t>
            </a:r>
            <a:r>
              <a:rPr lang="en-US" sz="3200" dirty="0" smtClean="0"/>
              <a:t>-commensal in man’s teeth and gingival tissue</a:t>
            </a:r>
            <a:endParaRPr lang="en-US" sz="3200" dirty="0"/>
          </a:p>
        </p:txBody>
      </p:sp>
    </p:spTree>
    <p:extLst>
      <p:ext uri="{BB962C8B-B14F-4D97-AF65-F5344CB8AC3E}">
        <p14:creationId xmlns:p14="http://schemas.microsoft.com/office/powerpoint/2010/main" val="1572482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normAutofit fontScale="90000"/>
          </a:bodyPr>
          <a:lstStyle/>
          <a:p>
            <a:r>
              <a:rPr lang="en-US" b="1" dirty="0" smtClean="0"/>
              <a:t>2. Temp</a:t>
            </a:r>
            <a:br>
              <a:rPr lang="en-US" b="1" dirty="0" smtClean="0"/>
            </a:br>
            <a:endParaRPr lang="en-US" dirty="0"/>
          </a:p>
        </p:txBody>
      </p:sp>
      <p:sp>
        <p:nvSpPr>
          <p:cNvPr id="3" name="Content Placeholder 2"/>
          <p:cNvSpPr>
            <a:spLocks noGrp="1"/>
          </p:cNvSpPr>
          <p:nvPr>
            <p:ph idx="1"/>
          </p:nvPr>
        </p:nvSpPr>
        <p:spPr>
          <a:xfrm>
            <a:off x="1524000" y="914400"/>
            <a:ext cx="9067800" cy="5867400"/>
          </a:xfrm>
        </p:spPr>
        <p:txBody>
          <a:bodyPr>
            <a:normAutofit/>
          </a:bodyPr>
          <a:lstStyle/>
          <a:p>
            <a:pPr marL="0" indent="0">
              <a:buNone/>
            </a:pPr>
            <a:r>
              <a:rPr lang="en-US" dirty="0" smtClean="0"/>
              <a:t>In regard </a:t>
            </a:r>
            <a:r>
              <a:rPr lang="en-US" dirty="0"/>
              <a:t>to temperature, 3 groups are recognized</a:t>
            </a:r>
          </a:p>
          <a:p>
            <a:r>
              <a:rPr lang="en-US" b="1" i="1" dirty="0"/>
              <a:t>Psychrophilic-</a:t>
            </a:r>
            <a:r>
              <a:rPr lang="en-US" dirty="0"/>
              <a:t>grow in the range of 5-30 degrees </a:t>
            </a:r>
            <a:r>
              <a:rPr lang="en-US" dirty="0" err="1"/>
              <a:t>celcius</a:t>
            </a:r>
            <a:r>
              <a:rPr lang="en-US" dirty="0"/>
              <a:t> with an optimum of 10-20 degrees</a:t>
            </a:r>
          </a:p>
          <a:p>
            <a:r>
              <a:rPr lang="en-US" b="1" i="1" dirty="0" err="1"/>
              <a:t>Mesophilic</a:t>
            </a:r>
            <a:r>
              <a:rPr lang="en-US" b="1" i="1" dirty="0"/>
              <a:t>-</a:t>
            </a:r>
            <a:r>
              <a:rPr lang="en-US" dirty="0"/>
              <a:t>grow best at 20-40 degrees with a range of 10-45 degrees.</a:t>
            </a:r>
          </a:p>
          <a:p>
            <a:r>
              <a:rPr lang="en-US" dirty="0"/>
              <a:t>All the medically important bacteria belong to this group. The optimum temp is 37 degrees</a:t>
            </a:r>
          </a:p>
          <a:p>
            <a:r>
              <a:rPr lang="en-US" b="1" i="1" dirty="0" err="1"/>
              <a:t>Thermophillic</a:t>
            </a:r>
            <a:r>
              <a:rPr lang="en-US" b="1" i="1" dirty="0"/>
              <a:t> organisms-</a:t>
            </a:r>
            <a:r>
              <a:rPr lang="en-US" dirty="0"/>
              <a:t>prefer high temperature 25-80 degrees for growth and yield maximum growth at 50-60 degrees</a:t>
            </a:r>
          </a:p>
          <a:p>
            <a:endParaRPr lang="en-US" dirty="0"/>
          </a:p>
        </p:txBody>
      </p:sp>
    </p:spTree>
    <p:extLst>
      <p:ext uri="{BB962C8B-B14F-4D97-AF65-F5344CB8AC3E}">
        <p14:creationId xmlns:p14="http://schemas.microsoft.com/office/powerpoint/2010/main" val="393754060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820" y="1"/>
            <a:ext cx="6863366" cy="682580"/>
          </a:xfrm>
        </p:spPr>
        <p:txBody>
          <a:bodyPr>
            <a:normAutofit/>
          </a:bodyPr>
          <a:lstStyle/>
          <a:p>
            <a:r>
              <a:rPr lang="en-US" sz="3600" b="1" dirty="0" smtClean="0">
                <a:latin typeface="+mn-lt"/>
              </a:rPr>
              <a:t>2) </a:t>
            </a:r>
            <a:r>
              <a:rPr lang="en-US" sz="3600" b="1" dirty="0" err="1" smtClean="0">
                <a:latin typeface="+mn-lt"/>
              </a:rPr>
              <a:t>Mastigophora</a:t>
            </a:r>
            <a:r>
              <a:rPr lang="en-US" sz="3600" b="1" dirty="0" smtClean="0">
                <a:latin typeface="+mn-lt"/>
              </a:rPr>
              <a:t> family</a:t>
            </a:r>
            <a:endParaRPr lang="en-US" sz="3600" b="1" dirty="0">
              <a:latin typeface="+mn-lt"/>
            </a:endParaRPr>
          </a:p>
        </p:txBody>
      </p:sp>
      <p:sp>
        <p:nvSpPr>
          <p:cNvPr id="3" name="Content Placeholder 2"/>
          <p:cNvSpPr>
            <a:spLocks noGrp="1"/>
          </p:cNvSpPr>
          <p:nvPr>
            <p:ph idx="1"/>
          </p:nvPr>
        </p:nvSpPr>
        <p:spPr>
          <a:xfrm>
            <a:off x="412125" y="978794"/>
            <a:ext cx="9955368" cy="5718220"/>
          </a:xfrm>
        </p:spPr>
        <p:txBody>
          <a:bodyPr>
            <a:normAutofit/>
          </a:bodyPr>
          <a:lstStyle/>
          <a:p>
            <a:pPr marL="0" indent="0">
              <a:buNone/>
            </a:pPr>
            <a:r>
              <a:rPr lang="en-US" sz="3200" b="1" dirty="0" smtClean="0"/>
              <a:t>Group; flagellates</a:t>
            </a:r>
          </a:p>
          <a:p>
            <a:pPr marL="0" indent="0">
              <a:buNone/>
            </a:pPr>
            <a:r>
              <a:rPr lang="en-US" sz="3200" dirty="0" smtClean="0"/>
              <a:t>Are flagellated</a:t>
            </a:r>
          </a:p>
          <a:p>
            <a:pPr marL="0" indent="0">
              <a:buNone/>
            </a:pPr>
            <a:r>
              <a:rPr lang="en-US" sz="3200" b="1" u="sng" dirty="0" smtClean="0"/>
              <a:t>Important genus</a:t>
            </a:r>
          </a:p>
          <a:p>
            <a:pPr marL="514350" indent="-514350">
              <a:buFont typeface="+mj-lt"/>
              <a:buAutoNum type="alphaLcParenR"/>
            </a:pPr>
            <a:r>
              <a:rPr lang="en-US" sz="3200" b="1" dirty="0" smtClean="0"/>
              <a:t>Giardia </a:t>
            </a:r>
            <a:r>
              <a:rPr lang="en-US" sz="3200" b="1" dirty="0" err="1" smtClean="0"/>
              <a:t>lamblia</a:t>
            </a:r>
            <a:r>
              <a:rPr lang="en-US" sz="3200" b="1" dirty="0" smtClean="0"/>
              <a:t> (G)</a:t>
            </a:r>
          </a:p>
          <a:p>
            <a:pPr marL="0" indent="0">
              <a:buNone/>
            </a:pPr>
            <a:r>
              <a:rPr lang="en-US" sz="3200" dirty="0" smtClean="0"/>
              <a:t>It lives attached to the mucosal surface of the small intestines of man. It exists in </a:t>
            </a:r>
            <a:r>
              <a:rPr lang="en-US" sz="3200" dirty="0" err="1" smtClean="0"/>
              <a:t>trophozoite</a:t>
            </a:r>
            <a:r>
              <a:rPr lang="en-US" sz="3200" dirty="0" smtClean="0"/>
              <a:t> and cyst stages.</a:t>
            </a:r>
          </a:p>
          <a:p>
            <a:pPr marL="0" indent="0">
              <a:buNone/>
            </a:pPr>
            <a:r>
              <a:rPr lang="en-US" sz="3200" dirty="0" smtClean="0"/>
              <a:t>Life cycle-it passes its life cycle in one host</a:t>
            </a:r>
          </a:p>
          <a:p>
            <a:pPr marL="0" indent="0">
              <a:buNone/>
            </a:pPr>
            <a:r>
              <a:rPr lang="en-US" sz="3200" dirty="0" smtClean="0"/>
              <a:t>Man </a:t>
            </a:r>
            <a:r>
              <a:rPr lang="en-US" sz="3200" dirty="0" err="1" smtClean="0"/>
              <a:t>aquires</a:t>
            </a:r>
            <a:r>
              <a:rPr lang="en-US" sz="3200" dirty="0" smtClean="0"/>
              <a:t> infection by ingestion of water and food contaminated with the cysts</a:t>
            </a:r>
          </a:p>
          <a:p>
            <a:pPr marL="0" indent="0">
              <a:buNone/>
            </a:pPr>
            <a:r>
              <a:rPr lang="en-US" sz="3200" b="1" dirty="0" err="1" smtClean="0"/>
              <a:t>Pathogenicicty</a:t>
            </a:r>
            <a:r>
              <a:rPr lang="en-US" sz="3200" b="1" dirty="0" smtClean="0"/>
              <a:t>-</a:t>
            </a:r>
            <a:r>
              <a:rPr lang="en-US" sz="3200" dirty="0" smtClean="0"/>
              <a:t>causes Giardiasis (non-bloody diarrhea)</a:t>
            </a:r>
            <a:endParaRPr lang="en-US" sz="3200" b="1" dirty="0"/>
          </a:p>
        </p:txBody>
      </p:sp>
    </p:spTree>
    <p:extLst>
      <p:ext uri="{BB962C8B-B14F-4D97-AF65-F5344CB8AC3E}">
        <p14:creationId xmlns:p14="http://schemas.microsoft.com/office/powerpoint/2010/main" val="396540350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7725" y="1"/>
            <a:ext cx="7056549" cy="734096"/>
          </a:xfrm>
        </p:spPr>
        <p:txBody>
          <a:bodyPr/>
          <a:lstStyle/>
          <a:p>
            <a:r>
              <a:rPr lang="en-US" sz="3200" b="1" dirty="0" smtClean="0">
                <a:latin typeface="+mn-lt"/>
              </a:rPr>
              <a:t>b)</a:t>
            </a:r>
            <a:r>
              <a:rPr lang="en-US" dirty="0" smtClean="0"/>
              <a:t> </a:t>
            </a:r>
            <a:r>
              <a:rPr lang="en-US" sz="3200" b="1" dirty="0" err="1" smtClean="0">
                <a:latin typeface="+mn-lt"/>
              </a:rPr>
              <a:t>Trichomonas</a:t>
            </a:r>
            <a:endParaRPr lang="en-US" sz="3200" b="1" dirty="0">
              <a:latin typeface="+mn-lt"/>
            </a:endParaRPr>
          </a:p>
        </p:txBody>
      </p:sp>
      <p:sp>
        <p:nvSpPr>
          <p:cNvPr id="3" name="Content Placeholder 2"/>
          <p:cNvSpPr>
            <a:spLocks noGrp="1"/>
          </p:cNvSpPr>
          <p:nvPr>
            <p:ph idx="1"/>
          </p:nvPr>
        </p:nvSpPr>
        <p:spPr>
          <a:xfrm>
            <a:off x="838201" y="1107582"/>
            <a:ext cx="9838386" cy="5615189"/>
          </a:xfrm>
        </p:spPr>
        <p:txBody>
          <a:bodyPr/>
          <a:lstStyle/>
          <a:p>
            <a:r>
              <a:rPr lang="en-US" dirty="0" smtClean="0"/>
              <a:t>Are flagellated with 4 anterior flagella and one lateral flagellum.</a:t>
            </a:r>
          </a:p>
          <a:p>
            <a:r>
              <a:rPr lang="en-US" dirty="0" smtClean="0"/>
              <a:t>Has 3 species which occur in humans.</a:t>
            </a:r>
          </a:p>
          <a:p>
            <a:pPr>
              <a:buFont typeface="Wingdings" panose="05000000000000000000" pitchFamily="2" charset="2"/>
              <a:buChar char="ü"/>
            </a:pPr>
            <a:r>
              <a:rPr lang="en-US" b="1" dirty="0" err="1" smtClean="0"/>
              <a:t>Trichomonas</a:t>
            </a:r>
            <a:r>
              <a:rPr lang="en-US" b="1" dirty="0" smtClean="0"/>
              <a:t> </a:t>
            </a:r>
            <a:r>
              <a:rPr lang="en-US" b="1" dirty="0" err="1" smtClean="0"/>
              <a:t>tenax</a:t>
            </a:r>
            <a:r>
              <a:rPr lang="en-US" dirty="0" smtClean="0"/>
              <a:t>-it’s a commensal of the human mouth. Causes abscess in gums and </a:t>
            </a:r>
            <a:r>
              <a:rPr lang="en-US" dirty="0" err="1" smtClean="0"/>
              <a:t>tonsillar</a:t>
            </a:r>
            <a:r>
              <a:rPr lang="en-US" dirty="0" smtClean="0"/>
              <a:t> glands. Transmitted by kissing, salivary droplets and fomites</a:t>
            </a:r>
          </a:p>
          <a:p>
            <a:pPr>
              <a:buFont typeface="Wingdings" panose="05000000000000000000" pitchFamily="2" charset="2"/>
              <a:buChar char="ü"/>
            </a:pPr>
            <a:r>
              <a:rPr lang="en-US" b="1" dirty="0" err="1" smtClean="0"/>
              <a:t>Trichomonas</a:t>
            </a:r>
            <a:r>
              <a:rPr lang="en-US" b="1" dirty="0" smtClean="0"/>
              <a:t> </a:t>
            </a:r>
            <a:r>
              <a:rPr lang="en-US" b="1" dirty="0" err="1" smtClean="0"/>
              <a:t>hominis</a:t>
            </a:r>
            <a:r>
              <a:rPr lang="en-US" dirty="0" smtClean="0"/>
              <a:t>-it inhabits the caecum of man, it does not invade the intestinal mucosa.</a:t>
            </a:r>
          </a:p>
          <a:p>
            <a:pPr marL="0" indent="0">
              <a:buNone/>
            </a:pPr>
            <a:r>
              <a:rPr lang="en-US" b="1" dirty="0" smtClean="0"/>
              <a:t>Pathogenicity-</a:t>
            </a:r>
            <a:r>
              <a:rPr lang="en-US" dirty="0" smtClean="0"/>
              <a:t>occasionally causes diarrhea</a:t>
            </a:r>
          </a:p>
          <a:p>
            <a:pPr>
              <a:buFont typeface="Wingdings" panose="05000000000000000000" pitchFamily="2" charset="2"/>
              <a:buChar char="ü"/>
            </a:pPr>
            <a:r>
              <a:rPr lang="en-US" b="1" dirty="0" err="1" smtClean="0"/>
              <a:t>Trichomonas</a:t>
            </a:r>
            <a:r>
              <a:rPr lang="en-US" b="1" dirty="0" smtClean="0"/>
              <a:t> </a:t>
            </a:r>
            <a:r>
              <a:rPr lang="en-US" b="1" dirty="0" err="1" smtClean="0"/>
              <a:t>vaginalis</a:t>
            </a:r>
            <a:r>
              <a:rPr lang="en-US" b="1" dirty="0" smtClean="0"/>
              <a:t>-</a:t>
            </a:r>
            <a:r>
              <a:rPr lang="en-US" dirty="0" smtClean="0"/>
              <a:t>are normal habitat parasites in the vagina, urethra of women and in the male urethra, seminal vesicles and prostate</a:t>
            </a:r>
            <a:r>
              <a:rPr lang="en-US" b="1" dirty="0" smtClean="0"/>
              <a:t>.</a:t>
            </a:r>
            <a:endParaRPr lang="en-US" dirty="0"/>
          </a:p>
          <a:p>
            <a:pPr marL="0" indent="0">
              <a:buNone/>
            </a:pPr>
            <a:r>
              <a:rPr lang="en-US" dirty="0" smtClean="0"/>
              <a:t>It’s transmitted by sexual intercourse</a:t>
            </a:r>
          </a:p>
        </p:txBody>
      </p:sp>
    </p:spTree>
    <p:extLst>
      <p:ext uri="{BB962C8B-B14F-4D97-AF65-F5344CB8AC3E}">
        <p14:creationId xmlns:p14="http://schemas.microsoft.com/office/powerpoint/2010/main" val="36232057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02" y="0"/>
            <a:ext cx="6850487" cy="755336"/>
          </a:xfrm>
        </p:spPr>
        <p:txBody>
          <a:bodyPr>
            <a:normAutofit/>
          </a:bodyPr>
          <a:lstStyle/>
          <a:p>
            <a:r>
              <a:rPr lang="en-US" b="1" dirty="0" smtClean="0"/>
              <a:t>CONT’</a:t>
            </a:r>
            <a:endParaRPr lang="en-US" b="1" dirty="0"/>
          </a:p>
        </p:txBody>
      </p:sp>
      <p:sp>
        <p:nvSpPr>
          <p:cNvPr id="3" name="Content Placeholder 2"/>
          <p:cNvSpPr>
            <a:spLocks noGrp="1"/>
          </p:cNvSpPr>
          <p:nvPr>
            <p:ph idx="1"/>
          </p:nvPr>
        </p:nvSpPr>
        <p:spPr>
          <a:xfrm>
            <a:off x="283336" y="940158"/>
            <a:ext cx="10200068" cy="5782613"/>
          </a:xfrm>
        </p:spPr>
        <p:txBody>
          <a:bodyPr/>
          <a:lstStyle/>
          <a:p>
            <a:pPr marL="0" indent="0">
              <a:buNone/>
            </a:pPr>
            <a:r>
              <a:rPr lang="en-US" b="1" dirty="0" smtClean="0"/>
              <a:t>Pathogenicity-</a:t>
            </a:r>
            <a:r>
              <a:rPr lang="en-US" dirty="0" smtClean="0"/>
              <a:t>causes </a:t>
            </a:r>
            <a:r>
              <a:rPr lang="en-US" dirty="0" err="1" smtClean="0"/>
              <a:t>Trichomoniasis</a:t>
            </a:r>
            <a:r>
              <a:rPr lang="en-US" dirty="0" smtClean="0"/>
              <a:t> (</a:t>
            </a:r>
            <a:r>
              <a:rPr lang="en-US" dirty="0" err="1" smtClean="0"/>
              <a:t>vulvovaginitis</a:t>
            </a:r>
            <a:r>
              <a:rPr lang="en-US" dirty="0" smtClean="0"/>
              <a:t>), characterized by foamy greenish/yellow discharge with itching.</a:t>
            </a:r>
          </a:p>
          <a:p>
            <a:pPr marL="0" indent="0">
              <a:buNone/>
            </a:pPr>
            <a:r>
              <a:rPr lang="en-US" dirty="0" smtClean="0"/>
              <a:t>In male, have mild infections, </a:t>
            </a:r>
            <a:r>
              <a:rPr lang="en-US" dirty="0" err="1" smtClean="0"/>
              <a:t>i.e</a:t>
            </a:r>
            <a:r>
              <a:rPr lang="en-US" dirty="0" smtClean="0"/>
              <a:t> </a:t>
            </a:r>
            <a:r>
              <a:rPr lang="en-US" dirty="0" err="1" smtClean="0"/>
              <a:t>balanitis</a:t>
            </a:r>
            <a:r>
              <a:rPr lang="en-US" dirty="0" smtClean="0"/>
              <a:t> and urethritis</a:t>
            </a:r>
          </a:p>
          <a:p>
            <a:pPr marL="0" indent="0">
              <a:buNone/>
            </a:pPr>
            <a:r>
              <a:rPr lang="en-US" b="1" dirty="0" smtClean="0"/>
              <a:t>c) </a:t>
            </a:r>
            <a:r>
              <a:rPr lang="en-US" b="1" dirty="0" err="1" smtClean="0"/>
              <a:t>Trypanosoma</a:t>
            </a:r>
            <a:endParaRPr lang="en-US" b="1" dirty="0" smtClean="0"/>
          </a:p>
          <a:p>
            <a:pPr marL="0" indent="0">
              <a:buNone/>
            </a:pPr>
            <a:r>
              <a:rPr lang="en-US" b="1" dirty="0" smtClean="0"/>
              <a:t>Important species</a:t>
            </a:r>
          </a:p>
          <a:p>
            <a:pPr>
              <a:buFont typeface="Wingdings" panose="05000000000000000000" pitchFamily="2" charset="2"/>
              <a:buChar char="Ø"/>
            </a:pPr>
            <a:r>
              <a:rPr lang="en-US" b="1" dirty="0" err="1" smtClean="0"/>
              <a:t>Trypanosoma</a:t>
            </a:r>
            <a:r>
              <a:rPr lang="en-US" b="1" dirty="0" smtClean="0"/>
              <a:t> </a:t>
            </a:r>
            <a:r>
              <a:rPr lang="en-US" b="1" dirty="0" err="1" smtClean="0"/>
              <a:t>brucei</a:t>
            </a:r>
            <a:r>
              <a:rPr lang="en-US" b="1" dirty="0" smtClean="0"/>
              <a:t> </a:t>
            </a:r>
            <a:r>
              <a:rPr lang="en-US" b="1" dirty="0" err="1" smtClean="0"/>
              <a:t>gambiense</a:t>
            </a:r>
            <a:endParaRPr lang="en-US" b="1" dirty="0" smtClean="0"/>
          </a:p>
          <a:p>
            <a:pPr marL="0" indent="0">
              <a:buNone/>
            </a:pPr>
            <a:r>
              <a:rPr lang="en-US" dirty="0" smtClean="0"/>
              <a:t>Causes chronic type of </a:t>
            </a:r>
            <a:r>
              <a:rPr lang="en-US" dirty="0" err="1" smtClean="0"/>
              <a:t>trypanosomiasis</a:t>
            </a:r>
            <a:r>
              <a:rPr lang="en-US" dirty="0" smtClean="0"/>
              <a:t>/sleeping sickness transmitted to man by tsetse fly (Glossing fly)</a:t>
            </a:r>
          </a:p>
          <a:p>
            <a:pPr>
              <a:buFont typeface="Wingdings" panose="05000000000000000000" pitchFamily="2" charset="2"/>
              <a:buChar char="Ø"/>
            </a:pPr>
            <a:r>
              <a:rPr lang="en-US" b="1" dirty="0" err="1" smtClean="0"/>
              <a:t>Trypanosoma</a:t>
            </a:r>
            <a:r>
              <a:rPr lang="en-US" b="1" dirty="0" smtClean="0"/>
              <a:t> </a:t>
            </a:r>
            <a:r>
              <a:rPr lang="en-US" b="1" dirty="0" err="1" smtClean="0"/>
              <a:t>brucei</a:t>
            </a:r>
            <a:r>
              <a:rPr lang="en-US" b="1" dirty="0" smtClean="0"/>
              <a:t> </a:t>
            </a:r>
            <a:r>
              <a:rPr lang="en-US" b="1" dirty="0" err="1" smtClean="0"/>
              <a:t>rhodesiense</a:t>
            </a:r>
            <a:endParaRPr lang="en-US" b="1" dirty="0" smtClean="0"/>
          </a:p>
          <a:p>
            <a:pPr marL="0" indent="0">
              <a:buNone/>
            </a:pPr>
            <a:r>
              <a:rPr lang="en-US" dirty="0" smtClean="0"/>
              <a:t>Causes acute and rapid progressive </a:t>
            </a:r>
            <a:r>
              <a:rPr lang="en-US" dirty="0" err="1" smtClean="0"/>
              <a:t>trypanosomiasis</a:t>
            </a:r>
            <a:endParaRPr lang="en-US" dirty="0"/>
          </a:p>
        </p:txBody>
      </p:sp>
    </p:spTree>
    <p:extLst>
      <p:ext uri="{BB962C8B-B14F-4D97-AF65-F5344CB8AC3E}">
        <p14:creationId xmlns:p14="http://schemas.microsoft.com/office/powerpoint/2010/main" val="2824802470"/>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849" y="107547"/>
            <a:ext cx="6232301" cy="781095"/>
          </a:xfrm>
        </p:spPr>
        <p:txBody>
          <a:bodyPr>
            <a:normAutofit/>
          </a:bodyPr>
          <a:lstStyle/>
          <a:p>
            <a:r>
              <a:rPr lang="en-US" sz="3200" b="1" dirty="0" smtClean="0">
                <a:latin typeface="+mn-lt"/>
              </a:rPr>
              <a:t>d) </a:t>
            </a:r>
            <a:r>
              <a:rPr lang="en-US" sz="3200" b="1" dirty="0" err="1" smtClean="0">
                <a:latin typeface="+mn-lt"/>
              </a:rPr>
              <a:t>Leishmania</a:t>
            </a:r>
            <a:r>
              <a:rPr lang="en-US" sz="3200" b="1" dirty="0" smtClean="0">
                <a:latin typeface="+mn-lt"/>
              </a:rPr>
              <a:t> </a:t>
            </a:r>
            <a:r>
              <a:rPr lang="en-US" sz="3200" b="1" dirty="0" err="1" smtClean="0">
                <a:latin typeface="+mn-lt"/>
              </a:rPr>
              <a:t>ssp</a:t>
            </a:r>
            <a:endParaRPr lang="en-US" sz="3200" b="1" dirty="0">
              <a:latin typeface="+mn-lt"/>
            </a:endParaRPr>
          </a:p>
        </p:txBody>
      </p:sp>
      <p:sp>
        <p:nvSpPr>
          <p:cNvPr id="3" name="Content Placeholder 2"/>
          <p:cNvSpPr>
            <a:spLocks noGrp="1"/>
          </p:cNvSpPr>
          <p:nvPr>
            <p:ph idx="1"/>
          </p:nvPr>
        </p:nvSpPr>
        <p:spPr>
          <a:xfrm>
            <a:off x="838199" y="1184856"/>
            <a:ext cx="9877023" cy="5673144"/>
          </a:xfrm>
        </p:spPr>
        <p:txBody>
          <a:bodyPr>
            <a:normAutofit/>
          </a:bodyPr>
          <a:lstStyle/>
          <a:p>
            <a:pPr marL="0" indent="0">
              <a:buNone/>
            </a:pPr>
            <a:r>
              <a:rPr lang="en-US" b="1" dirty="0" smtClean="0"/>
              <a:t>Important species</a:t>
            </a:r>
          </a:p>
          <a:p>
            <a:pPr>
              <a:buFont typeface="Wingdings" panose="05000000000000000000" pitchFamily="2" charset="2"/>
              <a:buChar char="Ø"/>
            </a:pPr>
            <a:r>
              <a:rPr lang="en-US" b="1" dirty="0" err="1" smtClean="0"/>
              <a:t>Leishmania</a:t>
            </a:r>
            <a:r>
              <a:rPr lang="en-US" b="1" dirty="0" smtClean="0"/>
              <a:t> </a:t>
            </a:r>
            <a:r>
              <a:rPr lang="en-US" b="1" dirty="0" err="1" smtClean="0"/>
              <a:t>donovani</a:t>
            </a:r>
            <a:endParaRPr lang="en-US" b="1" dirty="0" smtClean="0"/>
          </a:p>
          <a:p>
            <a:pPr marL="0" indent="0">
              <a:buNone/>
            </a:pPr>
            <a:r>
              <a:rPr lang="en-US" dirty="0" smtClean="0"/>
              <a:t>Causes visceral </a:t>
            </a:r>
            <a:r>
              <a:rPr lang="en-US" dirty="0" err="1" smtClean="0"/>
              <a:t>leishmaniasis</a:t>
            </a:r>
            <a:r>
              <a:rPr lang="en-US" dirty="0" smtClean="0"/>
              <a:t> (</a:t>
            </a:r>
            <a:r>
              <a:rPr lang="en-US" dirty="0" err="1" smtClean="0"/>
              <a:t>Kalaazer</a:t>
            </a:r>
            <a:r>
              <a:rPr lang="en-US" dirty="0" smtClean="0"/>
              <a:t>) transmitted by sandflies. (severe chronic infection of the </a:t>
            </a:r>
            <a:r>
              <a:rPr lang="en-US" dirty="0" err="1" smtClean="0"/>
              <a:t>reticulo</a:t>
            </a:r>
            <a:r>
              <a:rPr lang="en-US" dirty="0" smtClean="0"/>
              <a:t>-endothelial system presenting with fever, chills, leukopenia, splenomegaly and weight loss.</a:t>
            </a:r>
          </a:p>
          <a:p>
            <a:pPr>
              <a:buFont typeface="Wingdings" panose="05000000000000000000" pitchFamily="2" charset="2"/>
              <a:buChar char="Ø"/>
            </a:pPr>
            <a:r>
              <a:rPr lang="en-US" b="1" dirty="0" err="1" smtClean="0"/>
              <a:t>Leishmania</a:t>
            </a:r>
            <a:r>
              <a:rPr lang="en-US" b="1" dirty="0" smtClean="0"/>
              <a:t> </a:t>
            </a:r>
            <a:r>
              <a:rPr lang="en-US" b="1" dirty="0" err="1" smtClean="0"/>
              <a:t>tropica</a:t>
            </a:r>
            <a:endParaRPr lang="en-US" b="1" dirty="0" smtClean="0"/>
          </a:p>
          <a:p>
            <a:pPr marL="0" indent="0">
              <a:buNone/>
            </a:pPr>
            <a:r>
              <a:rPr lang="en-US" dirty="0" smtClean="0"/>
              <a:t>Causes cutaneous </a:t>
            </a:r>
            <a:r>
              <a:rPr lang="en-US" dirty="0" err="1" smtClean="0"/>
              <a:t>Leishmaniasis</a:t>
            </a:r>
            <a:r>
              <a:rPr lang="en-US" dirty="0" smtClean="0"/>
              <a:t> (swelling appearing on the skin like keloid), transmitted by sandflies</a:t>
            </a:r>
          </a:p>
          <a:p>
            <a:pPr>
              <a:buFont typeface="Wingdings" panose="05000000000000000000" pitchFamily="2" charset="2"/>
              <a:buChar char="Ø"/>
            </a:pPr>
            <a:r>
              <a:rPr lang="en-US" b="1" dirty="0" err="1" smtClean="0"/>
              <a:t>Leishmania</a:t>
            </a:r>
            <a:r>
              <a:rPr lang="en-US" b="1" dirty="0" smtClean="0"/>
              <a:t> </a:t>
            </a:r>
            <a:r>
              <a:rPr lang="en-US" b="1" dirty="0" err="1" smtClean="0"/>
              <a:t>braziliens</a:t>
            </a:r>
            <a:r>
              <a:rPr lang="en-US" b="1" dirty="0" smtClean="0"/>
              <a:t>-</a:t>
            </a:r>
            <a:r>
              <a:rPr lang="en-US" dirty="0" smtClean="0"/>
              <a:t>Hosted by canines and rodents; transmitted to man by sandflies. Causes </a:t>
            </a:r>
            <a:r>
              <a:rPr lang="en-US" dirty="0" err="1" smtClean="0"/>
              <a:t>mucocutaneous</a:t>
            </a:r>
            <a:r>
              <a:rPr lang="en-US" dirty="0" smtClean="0"/>
              <a:t> lesion on the mucous membrane and the skin</a:t>
            </a:r>
            <a:endParaRPr lang="en-US" b="1" dirty="0"/>
          </a:p>
        </p:txBody>
      </p:sp>
    </p:spTree>
    <p:extLst>
      <p:ext uri="{BB962C8B-B14F-4D97-AF65-F5344CB8AC3E}">
        <p14:creationId xmlns:p14="http://schemas.microsoft.com/office/powerpoint/2010/main" val="40195054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4730" y="90153"/>
            <a:ext cx="5639873" cy="785610"/>
          </a:xfrm>
        </p:spPr>
        <p:txBody>
          <a:bodyPr>
            <a:normAutofit/>
          </a:bodyPr>
          <a:lstStyle/>
          <a:p>
            <a:r>
              <a:rPr lang="en-US" sz="3200" b="1" dirty="0" smtClean="0">
                <a:latin typeface="+mn-lt"/>
              </a:rPr>
              <a:t>3)</a:t>
            </a:r>
            <a:r>
              <a:rPr lang="en-US" sz="3200" b="1" dirty="0" err="1" smtClean="0">
                <a:latin typeface="+mn-lt"/>
              </a:rPr>
              <a:t>Sporozoa</a:t>
            </a:r>
            <a:r>
              <a:rPr lang="en-US" sz="3200" b="1" dirty="0" smtClean="0">
                <a:latin typeface="+mn-lt"/>
              </a:rPr>
              <a:t> family</a:t>
            </a:r>
            <a:endParaRPr lang="en-US" sz="3200" b="1" dirty="0">
              <a:latin typeface="+mn-lt"/>
            </a:endParaRPr>
          </a:p>
        </p:txBody>
      </p:sp>
      <p:sp>
        <p:nvSpPr>
          <p:cNvPr id="3" name="Content Placeholder 2"/>
          <p:cNvSpPr>
            <a:spLocks noGrp="1"/>
          </p:cNvSpPr>
          <p:nvPr>
            <p:ph idx="1"/>
          </p:nvPr>
        </p:nvSpPr>
        <p:spPr>
          <a:xfrm>
            <a:off x="838200" y="978794"/>
            <a:ext cx="10005811" cy="5743978"/>
          </a:xfrm>
        </p:spPr>
        <p:txBody>
          <a:bodyPr/>
          <a:lstStyle/>
          <a:p>
            <a:pPr marL="0" indent="0">
              <a:buNone/>
            </a:pPr>
            <a:r>
              <a:rPr lang="en-US" b="1" dirty="0" smtClean="0"/>
              <a:t>Important Genus</a:t>
            </a:r>
          </a:p>
          <a:p>
            <a:pPr marL="0" indent="0">
              <a:buNone/>
            </a:pPr>
            <a:r>
              <a:rPr lang="en-US" b="1" dirty="0" smtClean="0"/>
              <a:t>Plasmodium</a:t>
            </a:r>
          </a:p>
          <a:p>
            <a:pPr marL="0" indent="0">
              <a:buNone/>
            </a:pPr>
            <a:r>
              <a:rPr lang="en-US" dirty="0" smtClean="0"/>
              <a:t>Are malaria parasites, they exhibit a complex life cycle involving alternating cycles of asexual division in man and sexual development occurring in female anopheles mosquito. Produce spore like </a:t>
            </a:r>
            <a:r>
              <a:rPr lang="en-US" dirty="0" err="1" smtClean="0"/>
              <a:t>oocysts</a:t>
            </a:r>
            <a:r>
              <a:rPr lang="en-US" dirty="0" smtClean="0"/>
              <a:t>.</a:t>
            </a:r>
          </a:p>
          <a:p>
            <a:pPr marL="0" indent="0">
              <a:buNone/>
            </a:pPr>
            <a:r>
              <a:rPr lang="en-US" dirty="0" smtClean="0"/>
              <a:t>Has 4 species;</a:t>
            </a:r>
          </a:p>
          <a:p>
            <a:pPr>
              <a:buFont typeface="Wingdings" panose="05000000000000000000" pitchFamily="2" charset="2"/>
              <a:buChar char="ü"/>
            </a:pPr>
            <a:r>
              <a:rPr lang="en-US" b="1" dirty="0" smtClean="0"/>
              <a:t>Plasmodium </a:t>
            </a:r>
            <a:r>
              <a:rPr lang="en-US" b="1" dirty="0" err="1" smtClean="0"/>
              <a:t>vivax</a:t>
            </a:r>
            <a:r>
              <a:rPr lang="en-US" b="1" dirty="0" smtClean="0"/>
              <a:t>-</a:t>
            </a:r>
            <a:r>
              <a:rPr lang="en-US" dirty="0" smtClean="0"/>
              <a:t>causes benign tertian malaria</a:t>
            </a:r>
          </a:p>
          <a:p>
            <a:pPr>
              <a:buFont typeface="Wingdings" panose="05000000000000000000" pitchFamily="2" charset="2"/>
              <a:buChar char="ü"/>
            </a:pPr>
            <a:r>
              <a:rPr lang="en-US" b="1" dirty="0" smtClean="0"/>
              <a:t>Plasmodium </a:t>
            </a:r>
            <a:r>
              <a:rPr lang="en-US" b="1" dirty="0" err="1" smtClean="0"/>
              <a:t>malariae</a:t>
            </a:r>
            <a:r>
              <a:rPr lang="en-US" b="1" dirty="0" smtClean="0"/>
              <a:t>-</a:t>
            </a:r>
            <a:r>
              <a:rPr lang="en-US" dirty="0" smtClean="0"/>
              <a:t>causes </a:t>
            </a:r>
            <a:r>
              <a:rPr lang="en-US" dirty="0" err="1" smtClean="0"/>
              <a:t>quartam</a:t>
            </a:r>
            <a:r>
              <a:rPr lang="en-US" dirty="0" smtClean="0"/>
              <a:t> malaria</a:t>
            </a:r>
          </a:p>
          <a:p>
            <a:pPr>
              <a:buFont typeface="Wingdings" panose="05000000000000000000" pitchFamily="2" charset="2"/>
              <a:buChar char="ü"/>
            </a:pPr>
            <a:r>
              <a:rPr lang="en-US" b="1" dirty="0" smtClean="0"/>
              <a:t>Plasmodium falciparum-</a:t>
            </a:r>
            <a:r>
              <a:rPr lang="en-US" dirty="0" smtClean="0"/>
              <a:t>causes malignant tertian malaria</a:t>
            </a:r>
          </a:p>
          <a:p>
            <a:pPr>
              <a:buFont typeface="Wingdings" panose="05000000000000000000" pitchFamily="2" charset="2"/>
              <a:buChar char="ü"/>
            </a:pPr>
            <a:r>
              <a:rPr lang="en-US" b="1" dirty="0" smtClean="0"/>
              <a:t>Plasmodium </a:t>
            </a:r>
            <a:r>
              <a:rPr lang="en-US" b="1" dirty="0" err="1" smtClean="0"/>
              <a:t>ovale</a:t>
            </a:r>
            <a:r>
              <a:rPr lang="en-US" b="1" dirty="0" smtClean="0"/>
              <a:t>-</a:t>
            </a:r>
            <a:r>
              <a:rPr lang="en-US" dirty="0" smtClean="0"/>
              <a:t>causes </a:t>
            </a:r>
            <a:r>
              <a:rPr lang="en-US" dirty="0" err="1" smtClean="0"/>
              <a:t>ovale</a:t>
            </a:r>
            <a:r>
              <a:rPr lang="en-US" dirty="0" smtClean="0"/>
              <a:t> </a:t>
            </a:r>
            <a:r>
              <a:rPr lang="en-US" b="1" dirty="0"/>
              <a:t> </a:t>
            </a:r>
            <a:r>
              <a:rPr lang="en-US" b="1" dirty="0" smtClean="0"/>
              <a:t>tertian </a:t>
            </a:r>
            <a:r>
              <a:rPr lang="en-US" b="1" dirty="0" err="1" smtClean="0"/>
              <a:t>malariax</a:t>
            </a:r>
            <a:r>
              <a:rPr lang="en-US" dirty="0" smtClean="0"/>
              <a:t>										</a:t>
            </a:r>
          </a:p>
          <a:p>
            <a:pPr>
              <a:buFont typeface="Wingdings" panose="05000000000000000000" pitchFamily="2" charset="2"/>
              <a:buChar char="ü"/>
            </a:pPr>
            <a:endParaRPr lang="en-US" b="1" dirty="0"/>
          </a:p>
        </p:txBody>
      </p:sp>
    </p:spTree>
    <p:extLst>
      <p:ext uri="{BB962C8B-B14F-4D97-AF65-F5344CB8AC3E}">
        <p14:creationId xmlns:p14="http://schemas.microsoft.com/office/powerpoint/2010/main" val="676702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357" y="147412"/>
            <a:ext cx="8291286" cy="941160"/>
          </a:xfrm>
        </p:spPr>
        <p:txBody>
          <a:bodyPr>
            <a:normAutofit/>
          </a:bodyPr>
          <a:lstStyle/>
          <a:p>
            <a:r>
              <a:rPr lang="en-US" sz="3200" b="1" dirty="0" smtClean="0">
                <a:latin typeface="+mn-lt"/>
              </a:rPr>
              <a:t>4) </a:t>
            </a:r>
            <a:r>
              <a:rPr lang="en-US" sz="3200" b="1" dirty="0" err="1" smtClean="0">
                <a:latin typeface="+mn-lt"/>
              </a:rPr>
              <a:t>Ciliophoria</a:t>
            </a:r>
            <a:r>
              <a:rPr lang="en-US" sz="3200" b="1" dirty="0" smtClean="0">
                <a:latin typeface="+mn-lt"/>
              </a:rPr>
              <a:t> Family</a:t>
            </a:r>
            <a:endParaRPr lang="en-US" sz="3200" b="1" dirty="0">
              <a:latin typeface="+mn-lt"/>
            </a:endParaRPr>
          </a:p>
        </p:txBody>
      </p:sp>
      <p:sp>
        <p:nvSpPr>
          <p:cNvPr id="3" name="Content Placeholder 2"/>
          <p:cNvSpPr>
            <a:spLocks noGrp="1"/>
          </p:cNvSpPr>
          <p:nvPr>
            <p:ph idx="1"/>
          </p:nvPr>
        </p:nvSpPr>
        <p:spPr>
          <a:xfrm>
            <a:off x="838200" y="1384300"/>
            <a:ext cx="10020300" cy="5292271"/>
          </a:xfrm>
        </p:spPr>
        <p:txBody>
          <a:bodyPr/>
          <a:lstStyle/>
          <a:p>
            <a:r>
              <a:rPr lang="en-US" dirty="0" smtClean="0"/>
              <a:t>Have cilia for locomotion</a:t>
            </a:r>
          </a:p>
          <a:p>
            <a:r>
              <a:rPr lang="en-US" dirty="0" smtClean="0"/>
              <a:t>Have both asexual and sexual life cycles</a:t>
            </a:r>
          </a:p>
          <a:p>
            <a:r>
              <a:rPr lang="en-US" dirty="0" smtClean="0"/>
              <a:t>Are parasites of gut lumen but also invade tissues</a:t>
            </a:r>
          </a:p>
          <a:p>
            <a:pPr marL="0" indent="0">
              <a:buNone/>
            </a:pPr>
            <a:r>
              <a:rPr lang="en-US" b="1" dirty="0" smtClean="0"/>
              <a:t>Important Species</a:t>
            </a:r>
          </a:p>
          <a:p>
            <a:pPr marL="0" indent="0">
              <a:buNone/>
            </a:pPr>
            <a:r>
              <a:rPr lang="en-US" b="1" dirty="0" err="1" smtClean="0"/>
              <a:t>Balantidium</a:t>
            </a:r>
            <a:r>
              <a:rPr lang="en-US" b="1" dirty="0" smtClean="0"/>
              <a:t> coli</a:t>
            </a:r>
          </a:p>
          <a:p>
            <a:pPr marL="0" indent="0">
              <a:buNone/>
            </a:pPr>
            <a:r>
              <a:rPr lang="en-US" dirty="0" smtClean="0"/>
              <a:t>Is the largest intestinal protozoa and the only ciliated protozoa</a:t>
            </a:r>
          </a:p>
          <a:p>
            <a:pPr marL="0" indent="0">
              <a:buNone/>
            </a:pPr>
            <a:r>
              <a:rPr lang="en-US" dirty="0" smtClean="0"/>
              <a:t>Has one nuclear</a:t>
            </a:r>
          </a:p>
          <a:p>
            <a:pPr marL="0" indent="0">
              <a:buNone/>
            </a:pPr>
            <a:r>
              <a:rPr lang="en-US" dirty="0" smtClean="0"/>
              <a:t>Exist in both vegetative and cyst form</a:t>
            </a:r>
          </a:p>
          <a:p>
            <a:pPr marL="0" indent="0">
              <a:buNone/>
            </a:pPr>
            <a:r>
              <a:rPr lang="en-US" dirty="0" smtClean="0"/>
              <a:t>Causes </a:t>
            </a:r>
            <a:r>
              <a:rPr lang="en-US" u="sng" dirty="0" err="1" smtClean="0"/>
              <a:t>balantidiasis</a:t>
            </a:r>
            <a:r>
              <a:rPr lang="en-US" u="sng" dirty="0" smtClean="0"/>
              <a:t> </a:t>
            </a:r>
            <a:r>
              <a:rPr lang="en-US" dirty="0" smtClean="0"/>
              <a:t>(mild dysentery) </a:t>
            </a:r>
            <a:endParaRPr lang="en-US" dirty="0"/>
          </a:p>
        </p:txBody>
      </p:sp>
    </p:spTree>
    <p:extLst>
      <p:ext uri="{BB962C8B-B14F-4D97-AF65-F5344CB8AC3E}">
        <p14:creationId xmlns:p14="http://schemas.microsoft.com/office/powerpoint/2010/main" val="39160284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4743" y="0"/>
            <a:ext cx="5007735" cy="759853"/>
          </a:xfrm>
        </p:spPr>
        <p:txBody>
          <a:bodyPr/>
          <a:lstStyle/>
          <a:p>
            <a:pPr algn="ctr"/>
            <a:r>
              <a:rPr lang="en-US" b="1" dirty="0" smtClean="0">
                <a:latin typeface="+mn-lt"/>
              </a:rPr>
              <a:t>HELMIMTHS</a:t>
            </a:r>
            <a:endParaRPr lang="en-US" b="1" dirty="0">
              <a:latin typeface="+mn-lt"/>
            </a:endParaRPr>
          </a:p>
        </p:txBody>
      </p:sp>
      <p:sp>
        <p:nvSpPr>
          <p:cNvPr id="3" name="Content Placeholder 2"/>
          <p:cNvSpPr>
            <a:spLocks noGrp="1"/>
          </p:cNvSpPr>
          <p:nvPr>
            <p:ph idx="1"/>
          </p:nvPr>
        </p:nvSpPr>
        <p:spPr>
          <a:xfrm>
            <a:off x="838199" y="759852"/>
            <a:ext cx="9825507" cy="5962919"/>
          </a:xfrm>
        </p:spPr>
        <p:txBody>
          <a:bodyPr>
            <a:normAutofit/>
          </a:bodyPr>
          <a:lstStyle/>
          <a:p>
            <a:pPr marL="457200" lvl="1" indent="0">
              <a:buNone/>
            </a:pPr>
            <a:r>
              <a:rPr lang="en-US" sz="3200" dirty="0" smtClean="0"/>
              <a:t>Are parasitic worms; not  independent outside the host.</a:t>
            </a:r>
          </a:p>
          <a:p>
            <a:pPr marL="457200" lvl="1" indent="0">
              <a:buNone/>
            </a:pPr>
            <a:r>
              <a:rPr lang="en-US" sz="3200" dirty="0" smtClean="0"/>
              <a:t>Are divided into 2 major groups;</a:t>
            </a:r>
          </a:p>
          <a:p>
            <a:pPr marL="971550" lvl="1" indent="-514350">
              <a:buFont typeface="+mj-lt"/>
              <a:buAutoNum type="arabicPeriod"/>
            </a:pPr>
            <a:r>
              <a:rPr lang="en-US" sz="3200" dirty="0" smtClean="0"/>
              <a:t>Nematodes (round worms)</a:t>
            </a:r>
          </a:p>
          <a:p>
            <a:pPr marL="971550" lvl="1" indent="-514350">
              <a:buFont typeface="+mj-lt"/>
              <a:buAutoNum type="arabicPeriod"/>
            </a:pPr>
            <a:r>
              <a:rPr lang="en-US" sz="3200" dirty="0" err="1" smtClean="0"/>
              <a:t>Platyhelminths</a:t>
            </a:r>
            <a:r>
              <a:rPr lang="en-US" sz="3200" dirty="0" smtClean="0"/>
              <a:t> (flat worms)-which is divided into </a:t>
            </a:r>
            <a:r>
              <a:rPr lang="en-US" sz="3200" dirty="0" err="1" smtClean="0"/>
              <a:t>Trematodes</a:t>
            </a:r>
            <a:r>
              <a:rPr lang="en-US" sz="3200" dirty="0" smtClean="0"/>
              <a:t> (flukes) and </a:t>
            </a:r>
            <a:r>
              <a:rPr lang="en-US" sz="3200" dirty="0" err="1" smtClean="0"/>
              <a:t>cestodes</a:t>
            </a:r>
            <a:r>
              <a:rPr lang="en-US" sz="3200" dirty="0" smtClean="0"/>
              <a:t> (tapeworms)</a:t>
            </a:r>
            <a:endParaRPr lang="en-US" sz="3200" dirty="0"/>
          </a:p>
        </p:txBody>
      </p:sp>
    </p:spTree>
    <p:extLst>
      <p:ext uri="{BB962C8B-B14F-4D97-AF65-F5344CB8AC3E}">
        <p14:creationId xmlns:p14="http://schemas.microsoft.com/office/powerpoint/2010/main" val="37331731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9770" y="171943"/>
            <a:ext cx="7172459" cy="742458"/>
          </a:xfrm>
        </p:spPr>
        <p:txBody>
          <a:bodyPr>
            <a:normAutofit/>
          </a:bodyPr>
          <a:lstStyle/>
          <a:p>
            <a:r>
              <a:rPr lang="en-US" sz="3600" b="1" dirty="0" smtClean="0">
                <a:latin typeface="+mn-lt"/>
              </a:rPr>
              <a:t>1)NEMATODES (ROUND WORMS)</a:t>
            </a:r>
            <a:endParaRPr lang="en-US" sz="3600" b="1" dirty="0">
              <a:latin typeface="+mn-lt"/>
            </a:endParaRPr>
          </a:p>
        </p:txBody>
      </p:sp>
      <p:sp>
        <p:nvSpPr>
          <p:cNvPr id="3" name="Content Placeholder 2"/>
          <p:cNvSpPr>
            <a:spLocks noGrp="1"/>
          </p:cNvSpPr>
          <p:nvPr>
            <p:ph idx="1"/>
          </p:nvPr>
        </p:nvSpPr>
        <p:spPr>
          <a:xfrm>
            <a:off x="838200" y="1094704"/>
            <a:ext cx="9567930" cy="5666704"/>
          </a:xfrm>
        </p:spPr>
        <p:txBody>
          <a:bodyPr/>
          <a:lstStyle/>
          <a:p>
            <a:r>
              <a:rPr lang="en-US" sz="3200" dirty="0" smtClean="0"/>
              <a:t>They are elongated, cylindrical, </a:t>
            </a:r>
            <a:r>
              <a:rPr lang="en-US" sz="3200" dirty="0" err="1" smtClean="0"/>
              <a:t>unsegmented</a:t>
            </a:r>
            <a:r>
              <a:rPr lang="en-US" sz="3200" dirty="0" smtClean="0"/>
              <a:t>.</a:t>
            </a:r>
          </a:p>
          <a:p>
            <a:r>
              <a:rPr lang="en-US" sz="3200" dirty="0" smtClean="0"/>
              <a:t>Separate male and female</a:t>
            </a:r>
          </a:p>
          <a:p>
            <a:r>
              <a:rPr lang="en-US" sz="3200" dirty="0" smtClean="0"/>
              <a:t>Have body cavity</a:t>
            </a:r>
          </a:p>
          <a:p>
            <a:pPr marL="0" indent="0">
              <a:buNone/>
            </a:pPr>
            <a:r>
              <a:rPr lang="en-US" sz="3200" b="1" u="sng" dirty="0" smtClean="0"/>
              <a:t>Important species</a:t>
            </a:r>
          </a:p>
          <a:p>
            <a:pPr marL="571500" indent="-571500">
              <a:buFont typeface="+mj-lt"/>
              <a:buAutoNum type="romanLcPeriod"/>
            </a:pPr>
            <a:r>
              <a:rPr lang="en-US" sz="3200" b="1" dirty="0" err="1" smtClean="0"/>
              <a:t>Enterobius</a:t>
            </a:r>
            <a:r>
              <a:rPr lang="en-US" sz="3200" b="1" dirty="0" smtClean="0"/>
              <a:t> </a:t>
            </a:r>
            <a:r>
              <a:rPr lang="en-US" sz="3200" b="1" dirty="0" err="1" smtClean="0"/>
              <a:t>Vermicularis</a:t>
            </a:r>
            <a:r>
              <a:rPr lang="en-US" sz="3200" b="1" dirty="0" smtClean="0"/>
              <a:t> (Threadworm)</a:t>
            </a:r>
          </a:p>
          <a:p>
            <a:pPr marL="0" indent="0">
              <a:buNone/>
            </a:pPr>
            <a:r>
              <a:rPr lang="en-US" sz="3200" dirty="0" smtClean="0"/>
              <a:t>Live in human caecum, vermiform appendix and ascending colon.</a:t>
            </a:r>
          </a:p>
          <a:p>
            <a:pPr marL="0" indent="0">
              <a:buNone/>
            </a:pPr>
            <a:r>
              <a:rPr lang="en-US" sz="3200" dirty="0" smtClean="0"/>
              <a:t>Has a simple life cycle completed in a single host.</a:t>
            </a:r>
          </a:p>
          <a:p>
            <a:pPr marL="0" indent="0">
              <a:buNone/>
            </a:pPr>
            <a:endParaRPr lang="en-US" sz="3200" dirty="0"/>
          </a:p>
        </p:txBody>
      </p:sp>
    </p:spTree>
    <p:extLst>
      <p:ext uri="{BB962C8B-B14F-4D97-AF65-F5344CB8AC3E}">
        <p14:creationId xmlns:p14="http://schemas.microsoft.com/office/powerpoint/2010/main" val="291939852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7421" y="94669"/>
            <a:ext cx="5829300" cy="690942"/>
          </a:xfrm>
        </p:spPr>
        <p:txBody>
          <a:bodyPr>
            <a:normAutofit/>
          </a:bodyPr>
          <a:lstStyle/>
          <a:p>
            <a:r>
              <a:rPr lang="en-US" sz="3600" b="1" dirty="0" smtClean="0">
                <a:latin typeface="+mn-lt"/>
              </a:rPr>
              <a:t>Pathogenicity</a:t>
            </a:r>
            <a:endParaRPr lang="en-US" sz="3600" b="1" dirty="0">
              <a:latin typeface="+mn-lt"/>
            </a:endParaRPr>
          </a:p>
        </p:txBody>
      </p:sp>
      <p:sp>
        <p:nvSpPr>
          <p:cNvPr id="3" name="Content Placeholder 2"/>
          <p:cNvSpPr>
            <a:spLocks noGrp="1"/>
          </p:cNvSpPr>
          <p:nvPr>
            <p:ph idx="1"/>
          </p:nvPr>
        </p:nvSpPr>
        <p:spPr>
          <a:xfrm>
            <a:off x="838200" y="1043188"/>
            <a:ext cx="9632324" cy="5718219"/>
          </a:xfrm>
        </p:spPr>
        <p:txBody>
          <a:bodyPr/>
          <a:lstStyle/>
          <a:p>
            <a:r>
              <a:rPr lang="en-US" dirty="0" smtClean="0"/>
              <a:t>Causes nocturnal perianal and </a:t>
            </a:r>
            <a:r>
              <a:rPr lang="en-US" dirty="0" err="1" smtClean="0"/>
              <a:t>perineal</a:t>
            </a:r>
            <a:r>
              <a:rPr lang="en-US" dirty="0" smtClean="0"/>
              <a:t> </a:t>
            </a:r>
            <a:r>
              <a:rPr lang="en-US" dirty="0" err="1" smtClean="0"/>
              <a:t>pruritis</a:t>
            </a:r>
            <a:r>
              <a:rPr lang="en-US" dirty="0" smtClean="0"/>
              <a:t>, appendicitis, </a:t>
            </a:r>
            <a:r>
              <a:rPr lang="en-US" dirty="0" err="1" smtClean="0"/>
              <a:t>vulvovaginitis</a:t>
            </a:r>
            <a:r>
              <a:rPr lang="en-US" dirty="0" smtClean="0"/>
              <a:t> and </a:t>
            </a:r>
            <a:r>
              <a:rPr lang="en-US" dirty="0" err="1" smtClean="0"/>
              <a:t>salpingitis</a:t>
            </a:r>
            <a:endParaRPr lang="en-US" dirty="0" smtClean="0"/>
          </a:p>
          <a:p>
            <a:pPr marL="0" indent="0">
              <a:buNone/>
            </a:pPr>
            <a:endParaRPr lang="en-US" dirty="0"/>
          </a:p>
          <a:p>
            <a:pPr marL="0" indent="0">
              <a:buNone/>
            </a:pPr>
            <a:r>
              <a:rPr lang="en-US" dirty="0" smtClean="0"/>
              <a:t>ii</a:t>
            </a:r>
            <a:r>
              <a:rPr lang="en-US" sz="3200" b="1" dirty="0" smtClean="0"/>
              <a:t>) </a:t>
            </a:r>
            <a:r>
              <a:rPr lang="en-US" sz="3200" b="1" dirty="0" err="1" smtClean="0"/>
              <a:t>Ascaris</a:t>
            </a:r>
            <a:r>
              <a:rPr lang="en-US" sz="3200" b="1" dirty="0" smtClean="0"/>
              <a:t> </a:t>
            </a:r>
            <a:r>
              <a:rPr lang="en-US" sz="3200" b="1" dirty="0" err="1" smtClean="0"/>
              <a:t>lumbricoides</a:t>
            </a:r>
            <a:r>
              <a:rPr lang="en-US" sz="3200" b="1" dirty="0" smtClean="0"/>
              <a:t>(common roundworm)</a:t>
            </a:r>
          </a:p>
          <a:p>
            <a:pPr marL="0" indent="0">
              <a:buNone/>
            </a:pPr>
            <a:r>
              <a:rPr lang="en-US" sz="3200" dirty="0" smtClean="0"/>
              <a:t>Adult worm resides in the small intestine in man. Is the largest intestinal nematode in man.</a:t>
            </a:r>
          </a:p>
          <a:p>
            <a:pPr marL="0" indent="0">
              <a:buNone/>
            </a:pPr>
            <a:r>
              <a:rPr lang="en-US" sz="3200" dirty="0" smtClean="0"/>
              <a:t>Resembles an ordinary earthworm</a:t>
            </a:r>
          </a:p>
          <a:p>
            <a:pPr marL="0" indent="0">
              <a:buNone/>
            </a:pPr>
            <a:r>
              <a:rPr lang="en-US" sz="3200" dirty="0" smtClean="0"/>
              <a:t>Lifecycle-passed in one host only </a:t>
            </a:r>
            <a:r>
              <a:rPr lang="en-US" sz="3200" dirty="0" err="1" smtClean="0"/>
              <a:t>i.e</a:t>
            </a:r>
            <a:r>
              <a:rPr lang="en-US" sz="3200" dirty="0" smtClean="0"/>
              <a:t> man</a:t>
            </a:r>
          </a:p>
          <a:p>
            <a:pPr marL="0" indent="0">
              <a:buNone/>
            </a:pPr>
            <a:r>
              <a:rPr lang="en-US" sz="3200" b="1" dirty="0" smtClean="0"/>
              <a:t>Pathogenicity-</a:t>
            </a:r>
            <a:r>
              <a:rPr lang="en-US" sz="3200" dirty="0" smtClean="0"/>
              <a:t>causes </a:t>
            </a:r>
            <a:r>
              <a:rPr lang="en-US" sz="3200" dirty="0" err="1" smtClean="0"/>
              <a:t>ascariasis</a:t>
            </a:r>
            <a:endParaRPr lang="en-US" sz="3200" dirty="0" smtClean="0"/>
          </a:p>
          <a:p>
            <a:pPr marL="0" indent="0">
              <a:buNone/>
            </a:pPr>
            <a:endParaRPr lang="en-US" sz="3200" b="1" dirty="0"/>
          </a:p>
        </p:txBody>
      </p:sp>
    </p:spTree>
    <p:extLst>
      <p:ext uri="{BB962C8B-B14F-4D97-AF65-F5344CB8AC3E}">
        <p14:creationId xmlns:p14="http://schemas.microsoft.com/office/powerpoint/2010/main" val="250649486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1547" y="107547"/>
            <a:ext cx="5523963" cy="703821"/>
          </a:xfrm>
        </p:spPr>
        <p:txBody>
          <a:bodyPr>
            <a:normAutofit/>
          </a:bodyPr>
          <a:lstStyle/>
          <a:p>
            <a:r>
              <a:rPr lang="en-US" sz="3200" b="1" dirty="0" smtClean="0">
                <a:latin typeface="+mn-lt"/>
              </a:rPr>
              <a:t>iii)Human hookworms</a:t>
            </a:r>
            <a:endParaRPr lang="en-US" sz="3200" b="1" dirty="0">
              <a:latin typeface="+mn-lt"/>
            </a:endParaRPr>
          </a:p>
        </p:txBody>
      </p:sp>
      <p:sp>
        <p:nvSpPr>
          <p:cNvPr id="3" name="Content Placeholder 2"/>
          <p:cNvSpPr>
            <a:spLocks noGrp="1"/>
          </p:cNvSpPr>
          <p:nvPr>
            <p:ph idx="1"/>
          </p:nvPr>
        </p:nvSpPr>
        <p:spPr>
          <a:xfrm>
            <a:off x="838200" y="1004552"/>
            <a:ext cx="9567930" cy="5692462"/>
          </a:xfrm>
        </p:spPr>
        <p:txBody>
          <a:bodyPr/>
          <a:lstStyle/>
          <a:p>
            <a:r>
              <a:rPr lang="en-US" dirty="0" smtClean="0"/>
              <a:t>Adult worms reside in small intestine mostly in jejunum and sometimes in ileum and duodenum.</a:t>
            </a:r>
          </a:p>
          <a:p>
            <a:r>
              <a:rPr lang="en-US" dirty="0" smtClean="0"/>
              <a:t>They are two species namely; </a:t>
            </a:r>
          </a:p>
          <a:p>
            <a:pPr marL="514350" indent="-514350">
              <a:buFont typeface="+mj-lt"/>
              <a:buAutoNum type="alphaLcParenR"/>
            </a:pPr>
            <a:r>
              <a:rPr lang="en-US" sz="3200" b="1" dirty="0" err="1" smtClean="0"/>
              <a:t>Ancylostoma</a:t>
            </a:r>
            <a:r>
              <a:rPr lang="en-US" sz="3200" b="1" dirty="0" smtClean="0"/>
              <a:t> </a:t>
            </a:r>
            <a:r>
              <a:rPr lang="en-US" sz="3200" b="1" dirty="0" err="1" smtClean="0"/>
              <a:t>duodenale</a:t>
            </a:r>
            <a:r>
              <a:rPr lang="en-US" sz="3200" b="1" dirty="0" smtClean="0"/>
              <a:t> (old world hookworm)</a:t>
            </a:r>
          </a:p>
          <a:p>
            <a:pPr marL="0" indent="0">
              <a:buNone/>
            </a:pPr>
            <a:r>
              <a:rPr lang="en-US" sz="3200" dirty="0" smtClean="0"/>
              <a:t>Man is the only host.</a:t>
            </a:r>
          </a:p>
          <a:p>
            <a:pPr marL="0" indent="0">
              <a:buNone/>
            </a:pPr>
            <a:r>
              <a:rPr lang="en-US" sz="3200" dirty="0" smtClean="0"/>
              <a:t>They penetrate through unbroken skin</a:t>
            </a:r>
          </a:p>
          <a:p>
            <a:pPr marL="0" indent="0">
              <a:buNone/>
            </a:pPr>
            <a:r>
              <a:rPr lang="en-US" sz="3200" dirty="0" smtClean="0"/>
              <a:t>They cause </a:t>
            </a:r>
            <a:r>
              <a:rPr lang="en-US" sz="3200" u="sng" dirty="0" err="1" smtClean="0"/>
              <a:t>ancylostoma</a:t>
            </a:r>
            <a:r>
              <a:rPr lang="en-US" sz="3200" u="sng" dirty="0" smtClean="0"/>
              <a:t> </a:t>
            </a:r>
            <a:r>
              <a:rPr lang="en-US" sz="3200" u="sng" dirty="0" err="1" smtClean="0"/>
              <a:t>duodenale</a:t>
            </a:r>
            <a:r>
              <a:rPr lang="en-US" sz="3200" u="sng" dirty="0" smtClean="0"/>
              <a:t> </a:t>
            </a:r>
            <a:r>
              <a:rPr lang="en-US" sz="3200" dirty="0" smtClean="0"/>
              <a:t>infection</a:t>
            </a:r>
          </a:p>
          <a:p>
            <a:pPr marL="0" indent="0">
              <a:buNone/>
            </a:pPr>
            <a:r>
              <a:rPr lang="en-US" sz="3200" b="1" dirty="0" smtClean="0"/>
              <a:t>b)</a:t>
            </a:r>
            <a:r>
              <a:rPr lang="en-US" sz="3200" dirty="0" smtClean="0"/>
              <a:t> </a:t>
            </a:r>
            <a:r>
              <a:rPr lang="en-US" sz="3200" b="1" dirty="0" err="1" smtClean="0"/>
              <a:t>Necator</a:t>
            </a:r>
            <a:r>
              <a:rPr lang="en-US" sz="3200" b="1" dirty="0" smtClean="0"/>
              <a:t> </a:t>
            </a:r>
            <a:r>
              <a:rPr lang="en-US" sz="3200" b="1" dirty="0" err="1" smtClean="0"/>
              <a:t>Americanus</a:t>
            </a:r>
            <a:r>
              <a:rPr lang="en-US" sz="3200" b="1" dirty="0" smtClean="0"/>
              <a:t>(new world hookworm)</a:t>
            </a:r>
          </a:p>
          <a:p>
            <a:pPr marL="0" indent="0">
              <a:buNone/>
            </a:pPr>
            <a:r>
              <a:rPr lang="en-US" sz="3200" dirty="0" smtClean="0"/>
              <a:t>Are slightly smaller and thinner than A </a:t>
            </a:r>
            <a:r>
              <a:rPr lang="en-US" sz="3200" dirty="0" err="1" smtClean="0"/>
              <a:t>duodenale</a:t>
            </a:r>
            <a:r>
              <a:rPr lang="en-US" sz="3200" dirty="0" smtClean="0"/>
              <a:t> but have the same life cycle and pathogenicity.</a:t>
            </a:r>
          </a:p>
          <a:p>
            <a:pPr marL="0" indent="0">
              <a:buNone/>
            </a:pPr>
            <a:endParaRPr lang="en-US" sz="3200" dirty="0"/>
          </a:p>
        </p:txBody>
      </p:sp>
    </p:spTree>
    <p:extLst>
      <p:ext uri="{BB962C8B-B14F-4D97-AF65-F5344CB8AC3E}">
        <p14:creationId xmlns:p14="http://schemas.microsoft.com/office/powerpoint/2010/main" val="291277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3) PH</a:t>
            </a:r>
            <a:endParaRPr lang="en-US" dirty="0"/>
          </a:p>
        </p:txBody>
      </p:sp>
      <p:sp>
        <p:nvSpPr>
          <p:cNvPr id="3" name="Content Placeholder 2"/>
          <p:cNvSpPr>
            <a:spLocks noGrp="1"/>
          </p:cNvSpPr>
          <p:nvPr>
            <p:ph idx="1"/>
          </p:nvPr>
        </p:nvSpPr>
        <p:spPr>
          <a:xfrm>
            <a:off x="1600200" y="1219200"/>
            <a:ext cx="8991600" cy="5562600"/>
          </a:xfrm>
        </p:spPr>
        <p:txBody>
          <a:bodyPr>
            <a:normAutofit/>
          </a:bodyPr>
          <a:lstStyle/>
          <a:p>
            <a:r>
              <a:rPr lang="en-US" b="1" i="1" dirty="0" smtClean="0"/>
              <a:t>-</a:t>
            </a:r>
            <a:r>
              <a:rPr lang="en-US" dirty="0"/>
              <a:t>The pH range tolerated by most bacteria extends over 3-4 units but rapid growth is confined for 1 unit or less. Most pathogenic </a:t>
            </a:r>
            <a:r>
              <a:rPr lang="en-US" dirty="0" err="1"/>
              <a:t>bacteriaa</a:t>
            </a:r>
            <a:r>
              <a:rPr lang="en-US" dirty="0"/>
              <a:t> require a pH of 7.2-7.6 for their optimal growth.</a:t>
            </a:r>
          </a:p>
          <a:p>
            <a:r>
              <a:rPr lang="en-US" dirty="0"/>
              <a:t>Some like Lactobacilli grow at acidic pH while cholera vibrio grow at alkaline </a:t>
            </a:r>
            <a:r>
              <a:rPr lang="en-US" dirty="0" err="1"/>
              <a:t>pH.</a:t>
            </a:r>
            <a:endParaRPr lang="en-US" dirty="0"/>
          </a:p>
          <a:p>
            <a:pPr marL="0" indent="0">
              <a:buNone/>
            </a:pPr>
            <a:r>
              <a:rPr lang="en-US" b="1" dirty="0" smtClean="0"/>
              <a:t>4) Carbon </a:t>
            </a:r>
            <a:r>
              <a:rPr lang="en-US" b="1" dirty="0"/>
              <a:t>dioxide</a:t>
            </a:r>
            <a:r>
              <a:rPr lang="en-US" dirty="0"/>
              <a:t>-some organisms such as pneumococci and gonococci grow better in air supplemented with 5-10% carbon dioxide</a:t>
            </a:r>
          </a:p>
        </p:txBody>
      </p:sp>
    </p:spTree>
    <p:extLst>
      <p:ext uri="{BB962C8B-B14F-4D97-AF65-F5344CB8AC3E}">
        <p14:creationId xmlns:p14="http://schemas.microsoft.com/office/powerpoint/2010/main" val="258058042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500" y="120426"/>
            <a:ext cx="7044742" cy="729579"/>
          </a:xfrm>
        </p:spPr>
        <p:txBody>
          <a:bodyPr>
            <a:normAutofit fontScale="90000"/>
          </a:bodyPr>
          <a:lstStyle/>
          <a:p>
            <a:r>
              <a:rPr lang="en-US" sz="3600" b="1" dirty="0" smtClean="0">
                <a:latin typeface="+mn-lt"/>
              </a:rPr>
              <a:t>iv)</a:t>
            </a:r>
            <a:r>
              <a:rPr lang="en-US" sz="3600" b="1" dirty="0" err="1" smtClean="0">
                <a:latin typeface="+mn-lt"/>
              </a:rPr>
              <a:t>Wucheria</a:t>
            </a:r>
            <a:r>
              <a:rPr lang="en-US" sz="3600" b="1" dirty="0" smtClean="0">
                <a:latin typeface="+mn-lt"/>
              </a:rPr>
              <a:t> </a:t>
            </a:r>
            <a:r>
              <a:rPr lang="en-US" sz="3600" b="1" dirty="0" err="1" smtClean="0">
                <a:latin typeface="+mn-lt"/>
              </a:rPr>
              <a:t>bancrofti</a:t>
            </a:r>
            <a:r>
              <a:rPr lang="en-US" sz="3600" b="1" dirty="0" smtClean="0">
                <a:latin typeface="+mn-lt"/>
              </a:rPr>
              <a:t>(Bancroft’s </a:t>
            </a:r>
            <a:r>
              <a:rPr lang="en-US" sz="3600" b="1" dirty="0" err="1" smtClean="0">
                <a:latin typeface="+mn-lt"/>
              </a:rPr>
              <a:t>filaria</a:t>
            </a:r>
            <a:r>
              <a:rPr lang="en-US" sz="3600" b="1" dirty="0" smtClean="0">
                <a:latin typeface="+mn-lt"/>
              </a:rPr>
              <a:t>)</a:t>
            </a:r>
            <a:endParaRPr lang="en-US" sz="3600" b="1" dirty="0">
              <a:latin typeface="+mn-lt"/>
            </a:endParaRPr>
          </a:p>
        </p:txBody>
      </p:sp>
      <p:sp>
        <p:nvSpPr>
          <p:cNvPr id="3" name="Content Placeholder 2"/>
          <p:cNvSpPr>
            <a:spLocks noGrp="1"/>
          </p:cNvSpPr>
          <p:nvPr>
            <p:ph idx="1"/>
          </p:nvPr>
        </p:nvSpPr>
        <p:spPr>
          <a:xfrm>
            <a:off x="838200" y="1159099"/>
            <a:ext cx="9593687" cy="5550794"/>
          </a:xfrm>
        </p:spPr>
        <p:txBody>
          <a:bodyPr/>
          <a:lstStyle/>
          <a:p>
            <a:r>
              <a:rPr lang="en-US" dirty="0" smtClean="0"/>
              <a:t>Adult worms inhabit lymph nodes and lymphatic vessels of man.</a:t>
            </a:r>
          </a:p>
          <a:p>
            <a:r>
              <a:rPr lang="en-US" dirty="0" smtClean="0"/>
              <a:t>Passes its life cycle in 2 hosts-man and female mosquitoes (either) </a:t>
            </a:r>
            <a:r>
              <a:rPr lang="en-US" dirty="0" err="1" smtClean="0"/>
              <a:t>culex</a:t>
            </a:r>
            <a:r>
              <a:rPr lang="en-US" dirty="0" smtClean="0"/>
              <a:t>, </a:t>
            </a:r>
            <a:r>
              <a:rPr lang="en-US" dirty="0" err="1" smtClean="0"/>
              <a:t>aedes</a:t>
            </a:r>
            <a:r>
              <a:rPr lang="en-US" dirty="0" smtClean="0"/>
              <a:t> or anopheles</a:t>
            </a:r>
          </a:p>
          <a:p>
            <a:pPr marL="0" indent="0">
              <a:buNone/>
            </a:pPr>
            <a:r>
              <a:rPr lang="en-US" b="1" dirty="0" smtClean="0"/>
              <a:t>Pathogenicity-</a:t>
            </a:r>
            <a:r>
              <a:rPr lang="en-US" dirty="0" smtClean="0"/>
              <a:t>causes </a:t>
            </a:r>
            <a:r>
              <a:rPr lang="en-US" dirty="0" err="1" smtClean="0"/>
              <a:t>wuchereriasis</a:t>
            </a:r>
            <a:r>
              <a:rPr lang="en-US" dirty="0" smtClean="0"/>
              <a:t> or </a:t>
            </a:r>
            <a:r>
              <a:rPr lang="en-US" dirty="0" err="1" smtClean="0"/>
              <a:t>filariasis</a:t>
            </a:r>
            <a:r>
              <a:rPr lang="en-US" dirty="0" smtClean="0"/>
              <a:t> or elephantiasis</a:t>
            </a:r>
            <a:endParaRPr lang="en-US" b="1" dirty="0"/>
          </a:p>
        </p:txBody>
      </p:sp>
    </p:spTree>
    <p:extLst>
      <p:ext uri="{BB962C8B-B14F-4D97-AF65-F5344CB8AC3E}">
        <p14:creationId xmlns:p14="http://schemas.microsoft.com/office/powerpoint/2010/main" val="310993883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5935" y="0"/>
            <a:ext cx="7571704" cy="845489"/>
          </a:xfrm>
        </p:spPr>
        <p:txBody>
          <a:bodyPr>
            <a:normAutofit/>
          </a:bodyPr>
          <a:lstStyle/>
          <a:p>
            <a:r>
              <a:rPr lang="en-US" sz="3200" b="1" dirty="0" smtClean="0">
                <a:latin typeface="+mn-lt"/>
              </a:rPr>
              <a:t>2)PLATYHELMINTHS</a:t>
            </a:r>
            <a:endParaRPr lang="en-US" sz="3200" b="1" dirty="0">
              <a:latin typeface="+mn-lt"/>
            </a:endParaRPr>
          </a:p>
        </p:txBody>
      </p:sp>
      <p:sp>
        <p:nvSpPr>
          <p:cNvPr id="3" name="Content Placeholder 2"/>
          <p:cNvSpPr>
            <a:spLocks noGrp="1"/>
          </p:cNvSpPr>
          <p:nvPr>
            <p:ph idx="1"/>
          </p:nvPr>
        </p:nvSpPr>
        <p:spPr>
          <a:xfrm>
            <a:off x="838200" y="1004552"/>
            <a:ext cx="9374746" cy="5756856"/>
          </a:xfrm>
        </p:spPr>
        <p:txBody>
          <a:bodyPr>
            <a:normAutofit/>
          </a:bodyPr>
          <a:lstStyle/>
          <a:p>
            <a:pPr marL="0" indent="0">
              <a:buNone/>
            </a:pPr>
            <a:r>
              <a:rPr lang="en-US" sz="3200" b="1" dirty="0" smtClean="0"/>
              <a:t>1) CESTODES (TAPEWORMS)</a:t>
            </a:r>
          </a:p>
          <a:p>
            <a:pPr marL="0" indent="0">
              <a:buNone/>
            </a:pPr>
            <a:r>
              <a:rPr lang="en-US" sz="3200" dirty="0" smtClean="0"/>
              <a:t>Tap-like segmented</a:t>
            </a:r>
          </a:p>
          <a:p>
            <a:pPr marL="0" indent="0">
              <a:buNone/>
            </a:pPr>
            <a:r>
              <a:rPr lang="en-US" sz="3200" dirty="0" smtClean="0"/>
              <a:t>Sexes not separate. Alimentary canal absent. Body cavity absent</a:t>
            </a:r>
          </a:p>
          <a:p>
            <a:pPr marL="0" indent="0">
              <a:buNone/>
            </a:pPr>
            <a:r>
              <a:rPr lang="en-US" sz="3200" b="1" dirty="0" smtClean="0"/>
              <a:t>Important species</a:t>
            </a:r>
          </a:p>
          <a:p>
            <a:pPr marL="571500" indent="-571500">
              <a:buFont typeface="+mj-lt"/>
              <a:buAutoNum type="romanLcPeriod"/>
            </a:pPr>
            <a:r>
              <a:rPr lang="en-US" sz="3200" b="1" dirty="0" err="1" smtClean="0"/>
              <a:t>Taenia</a:t>
            </a:r>
            <a:r>
              <a:rPr lang="en-US" sz="3200" b="1" dirty="0" smtClean="0"/>
              <a:t> </a:t>
            </a:r>
            <a:r>
              <a:rPr lang="en-US" sz="3200" b="1" dirty="0" err="1" smtClean="0"/>
              <a:t>saginata</a:t>
            </a:r>
            <a:r>
              <a:rPr lang="en-US" sz="3200" b="1" dirty="0" smtClean="0"/>
              <a:t> (beef tapeworm)</a:t>
            </a:r>
          </a:p>
          <a:p>
            <a:pPr marL="0" indent="0">
              <a:buNone/>
            </a:pPr>
            <a:r>
              <a:rPr lang="en-US" sz="3200" dirty="0" smtClean="0"/>
              <a:t>The adult worms live in small intestine.</a:t>
            </a:r>
          </a:p>
          <a:p>
            <a:pPr marL="0" indent="0">
              <a:buNone/>
            </a:pPr>
            <a:r>
              <a:rPr lang="en-US" sz="3200" dirty="0" smtClean="0"/>
              <a:t>It is passed in two hosts; Definitive host is man and immediate host is cow and buffalo</a:t>
            </a:r>
          </a:p>
          <a:p>
            <a:pPr marL="0" indent="0">
              <a:buNone/>
            </a:pPr>
            <a:r>
              <a:rPr lang="en-US" sz="3200" dirty="0" smtClean="0"/>
              <a:t>5-10 </a:t>
            </a:r>
            <a:r>
              <a:rPr lang="en-US" sz="3200" dirty="0" err="1" smtClean="0"/>
              <a:t>metres</a:t>
            </a:r>
            <a:endParaRPr lang="en-US" sz="3200" dirty="0"/>
          </a:p>
        </p:txBody>
      </p:sp>
    </p:spTree>
    <p:extLst>
      <p:ext uri="{BB962C8B-B14F-4D97-AF65-F5344CB8AC3E}">
        <p14:creationId xmlns:p14="http://schemas.microsoft.com/office/powerpoint/2010/main" val="37059359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938" y="94670"/>
            <a:ext cx="6348211" cy="768216"/>
          </a:xfrm>
        </p:spPr>
        <p:txBody>
          <a:bodyPr>
            <a:normAutofit/>
          </a:bodyPr>
          <a:lstStyle/>
          <a:p>
            <a:r>
              <a:rPr lang="en-US" sz="3200" b="1" dirty="0" smtClean="0">
                <a:latin typeface="+mn-lt"/>
              </a:rPr>
              <a:t>ii)</a:t>
            </a:r>
            <a:r>
              <a:rPr lang="en-US" sz="3200" b="1" dirty="0" err="1" smtClean="0">
                <a:latin typeface="+mn-lt"/>
              </a:rPr>
              <a:t>Taenia</a:t>
            </a:r>
            <a:r>
              <a:rPr lang="en-US" sz="3200" b="1" dirty="0" smtClean="0">
                <a:latin typeface="+mn-lt"/>
              </a:rPr>
              <a:t> </a:t>
            </a:r>
            <a:r>
              <a:rPr lang="en-US" sz="3200" b="1" dirty="0" err="1" smtClean="0">
                <a:latin typeface="+mn-lt"/>
              </a:rPr>
              <a:t>solium</a:t>
            </a:r>
            <a:r>
              <a:rPr lang="en-US" sz="3200" b="1" dirty="0" smtClean="0">
                <a:latin typeface="+mn-lt"/>
              </a:rPr>
              <a:t>(pork tapeworm)</a:t>
            </a:r>
            <a:endParaRPr lang="en-US" sz="3200" b="1" dirty="0">
              <a:latin typeface="+mn-lt"/>
            </a:endParaRPr>
          </a:p>
        </p:txBody>
      </p:sp>
      <p:sp>
        <p:nvSpPr>
          <p:cNvPr id="3" name="Content Placeholder 2"/>
          <p:cNvSpPr>
            <a:spLocks noGrp="1"/>
          </p:cNvSpPr>
          <p:nvPr>
            <p:ph idx="1"/>
          </p:nvPr>
        </p:nvSpPr>
        <p:spPr>
          <a:xfrm>
            <a:off x="838199" y="1094704"/>
            <a:ext cx="9439141" cy="5653826"/>
          </a:xfrm>
        </p:spPr>
        <p:txBody>
          <a:bodyPr/>
          <a:lstStyle/>
          <a:p>
            <a:r>
              <a:rPr lang="en-US" dirty="0" smtClean="0"/>
              <a:t>Shorter than </a:t>
            </a:r>
            <a:r>
              <a:rPr lang="en-US" dirty="0" err="1" smtClean="0"/>
              <a:t>saginata</a:t>
            </a:r>
            <a:r>
              <a:rPr lang="en-US" dirty="0" smtClean="0"/>
              <a:t>, 2-3 </a:t>
            </a:r>
            <a:r>
              <a:rPr lang="en-US" dirty="0" err="1" smtClean="0"/>
              <a:t>metres</a:t>
            </a:r>
            <a:endParaRPr lang="en-US" dirty="0" smtClean="0"/>
          </a:p>
          <a:p>
            <a:r>
              <a:rPr lang="en-US" dirty="0" smtClean="0"/>
              <a:t>The immediate host is pig and definitive man</a:t>
            </a:r>
          </a:p>
          <a:p>
            <a:r>
              <a:rPr lang="en-US" dirty="0" smtClean="0"/>
              <a:t>Infects man by ingestion of undercooked pork</a:t>
            </a:r>
          </a:p>
          <a:p>
            <a:r>
              <a:rPr lang="en-US" dirty="0" smtClean="0"/>
              <a:t>Causes </a:t>
            </a:r>
            <a:r>
              <a:rPr lang="en-US" dirty="0" err="1" smtClean="0"/>
              <a:t>cysticerosis</a:t>
            </a:r>
            <a:endParaRPr lang="en-US" dirty="0" smtClean="0"/>
          </a:p>
          <a:p>
            <a:pPr marL="0" indent="0">
              <a:buNone/>
            </a:pPr>
            <a:endParaRPr lang="en-US" dirty="0"/>
          </a:p>
          <a:p>
            <a:pPr marL="0" indent="0">
              <a:buNone/>
            </a:pPr>
            <a:r>
              <a:rPr lang="en-US" sz="3200" b="1" dirty="0" smtClean="0"/>
              <a:t>iii)</a:t>
            </a:r>
            <a:r>
              <a:rPr lang="en-US" sz="3200" b="1" dirty="0" err="1" smtClean="0"/>
              <a:t>Enchinococcus</a:t>
            </a:r>
            <a:r>
              <a:rPr lang="en-US" sz="3200" b="1" dirty="0" smtClean="0"/>
              <a:t> </a:t>
            </a:r>
            <a:r>
              <a:rPr lang="en-US" sz="3200" b="1" dirty="0" err="1" smtClean="0"/>
              <a:t>granulosus</a:t>
            </a:r>
            <a:r>
              <a:rPr lang="en-US" sz="3200" b="1" dirty="0" smtClean="0"/>
              <a:t> (dog tapeworm)</a:t>
            </a:r>
          </a:p>
          <a:p>
            <a:pPr marL="0" indent="0">
              <a:buNone/>
            </a:pPr>
            <a:r>
              <a:rPr lang="en-US" sz="3200" dirty="0" smtClean="0"/>
              <a:t>Also found in sheep and cattle which are intermediate host and man definitive host.</a:t>
            </a:r>
          </a:p>
          <a:p>
            <a:pPr marL="0" indent="0">
              <a:buNone/>
            </a:pPr>
            <a:r>
              <a:rPr lang="en-US" sz="3200" dirty="0" smtClean="0"/>
              <a:t>Very small tapeworm measuring 3-6nm in length. </a:t>
            </a:r>
            <a:r>
              <a:rPr lang="en-US" sz="3200" b="1" dirty="0" smtClean="0"/>
              <a:t>Pathogenicity</a:t>
            </a:r>
            <a:r>
              <a:rPr lang="en-US" sz="3200" dirty="0" smtClean="0"/>
              <a:t>-Causes </a:t>
            </a:r>
            <a:r>
              <a:rPr lang="en-US" sz="3200" dirty="0" err="1" smtClean="0"/>
              <a:t>enchinococcosis</a:t>
            </a:r>
            <a:r>
              <a:rPr lang="en-US" sz="3200" dirty="0" smtClean="0"/>
              <a:t> or </a:t>
            </a:r>
            <a:r>
              <a:rPr lang="en-US" sz="3200" dirty="0" err="1" smtClean="0"/>
              <a:t>hydatid</a:t>
            </a:r>
            <a:r>
              <a:rPr lang="en-US" sz="3200" dirty="0" smtClean="0"/>
              <a:t> cyst</a:t>
            </a:r>
            <a:endParaRPr lang="en-US" sz="3200" dirty="0"/>
          </a:p>
        </p:txBody>
      </p:sp>
    </p:spTree>
    <p:extLst>
      <p:ext uri="{BB962C8B-B14F-4D97-AF65-F5344CB8AC3E}">
        <p14:creationId xmlns:p14="http://schemas.microsoft.com/office/powerpoint/2010/main" val="7359899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848" y="0"/>
            <a:ext cx="6502758" cy="858368"/>
          </a:xfrm>
        </p:spPr>
        <p:txBody>
          <a:bodyPr>
            <a:normAutofit/>
          </a:bodyPr>
          <a:lstStyle/>
          <a:p>
            <a:r>
              <a:rPr lang="en-US" sz="3600" b="1" dirty="0" smtClean="0">
                <a:latin typeface="+mn-lt"/>
              </a:rPr>
              <a:t>2)TREMATODES(FLUKES)</a:t>
            </a:r>
            <a:endParaRPr lang="en-US" sz="3600" b="1" dirty="0">
              <a:latin typeface="+mn-lt"/>
            </a:endParaRPr>
          </a:p>
        </p:txBody>
      </p:sp>
      <p:sp>
        <p:nvSpPr>
          <p:cNvPr id="3" name="Content Placeholder 2"/>
          <p:cNvSpPr>
            <a:spLocks noGrp="1"/>
          </p:cNvSpPr>
          <p:nvPr>
            <p:ph idx="1"/>
          </p:nvPr>
        </p:nvSpPr>
        <p:spPr>
          <a:xfrm>
            <a:off x="838200" y="1094704"/>
            <a:ext cx="9065654" cy="5602310"/>
          </a:xfrm>
        </p:spPr>
        <p:txBody>
          <a:bodyPr/>
          <a:lstStyle/>
          <a:p>
            <a:pPr marL="0" indent="0">
              <a:buNone/>
            </a:pPr>
            <a:r>
              <a:rPr lang="en-US" b="1" dirty="0" smtClean="0"/>
              <a:t>Examples;</a:t>
            </a:r>
          </a:p>
          <a:p>
            <a:pPr marL="514350" indent="-514350">
              <a:buFont typeface="+mj-lt"/>
              <a:buAutoNum type="alphaLcParenR"/>
            </a:pPr>
            <a:r>
              <a:rPr lang="en-US" b="1" dirty="0" err="1" smtClean="0"/>
              <a:t>Fasciola</a:t>
            </a:r>
            <a:endParaRPr lang="en-US" b="1" dirty="0" smtClean="0"/>
          </a:p>
          <a:p>
            <a:pPr marL="514350" indent="-514350">
              <a:buFont typeface="+mj-lt"/>
              <a:buAutoNum type="alphaLcParenR"/>
            </a:pPr>
            <a:r>
              <a:rPr lang="en-US" b="1" dirty="0" err="1" smtClean="0"/>
              <a:t>Schistosoma</a:t>
            </a:r>
            <a:r>
              <a:rPr lang="en-US" b="1" dirty="0" smtClean="0"/>
              <a:t>-</a:t>
            </a:r>
            <a:r>
              <a:rPr lang="en-US" dirty="0" smtClean="0"/>
              <a:t>causes </a:t>
            </a:r>
            <a:r>
              <a:rPr lang="en-US" dirty="0" err="1" smtClean="0"/>
              <a:t>schistosommisis</a:t>
            </a:r>
            <a:r>
              <a:rPr lang="en-US" dirty="0" smtClean="0"/>
              <a:t>/bilharzias</a:t>
            </a:r>
          </a:p>
          <a:p>
            <a:pPr marL="514350" indent="-514350">
              <a:buFont typeface="+mj-lt"/>
              <a:buAutoNum type="alphaLcParenR"/>
            </a:pPr>
            <a:r>
              <a:rPr lang="en-US" b="1" dirty="0" smtClean="0"/>
              <a:t>Threadworms</a:t>
            </a:r>
            <a:endParaRPr lang="en-US" b="1" dirty="0"/>
          </a:p>
        </p:txBody>
      </p:sp>
    </p:spTree>
    <p:extLst>
      <p:ext uri="{BB962C8B-B14F-4D97-AF65-F5344CB8AC3E}">
        <p14:creationId xmlns:p14="http://schemas.microsoft.com/office/powerpoint/2010/main" val="109048602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6000" dirty="0" smtClean="0">
                <a:solidFill>
                  <a:srgbClr val="00B0F0"/>
                </a:solidFill>
              </a:rPr>
              <a:t>END</a:t>
            </a:r>
          </a:p>
          <a:p>
            <a:pPr algn="ctr"/>
            <a:r>
              <a:rPr lang="en-US" sz="6000" dirty="0" smtClean="0">
                <a:solidFill>
                  <a:srgbClr val="00B0F0"/>
                </a:solidFill>
              </a:rPr>
              <a:t>THANKYOU</a:t>
            </a:r>
            <a:endParaRPr lang="en-US" sz="6000" dirty="0">
              <a:solidFill>
                <a:srgbClr val="00B0F0"/>
              </a:solidFill>
            </a:endParaRPr>
          </a:p>
        </p:txBody>
      </p:sp>
    </p:spTree>
    <p:extLst>
      <p:ext uri="{BB962C8B-B14F-4D97-AF65-F5344CB8AC3E}">
        <p14:creationId xmlns:p14="http://schemas.microsoft.com/office/powerpoint/2010/main" val="2276055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Light and other Radiations</a:t>
            </a:r>
            <a:endParaRPr lang="en-US" dirty="0"/>
          </a:p>
        </p:txBody>
      </p:sp>
      <p:sp>
        <p:nvSpPr>
          <p:cNvPr id="3" name="Content Placeholder 2"/>
          <p:cNvSpPr>
            <a:spLocks noGrp="1"/>
          </p:cNvSpPr>
          <p:nvPr>
            <p:ph idx="1"/>
          </p:nvPr>
        </p:nvSpPr>
        <p:spPr/>
        <p:txBody>
          <a:bodyPr/>
          <a:lstStyle/>
          <a:p>
            <a:r>
              <a:rPr lang="en-US" dirty="0" smtClean="0"/>
              <a:t>Darkness </a:t>
            </a:r>
            <a:r>
              <a:rPr lang="en-US" dirty="0"/>
              <a:t>provides a </a:t>
            </a:r>
            <a:r>
              <a:rPr lang="en-US" dirty="0" err="1"/>
              <a:t>favourable</a:t>
            </a:r>
            <a:r>
              <a:rPr lang="en-US" dirty="0"/>
              <a:t> condition for growth and viability of bacteria. UV rays from direct sunlight or a mercury lump are </a:t>
            </a:r>
            <a:r>
              <a:rPr lang="en-US" dirty="0" err="1"/>
              <a:t>bacteriacidal</a:t>
            </a:r>
            <a:r>
              <a:rPr lang="en-US" dirty="0"/>
              <a:t>. Bacteria are also killed by ionizing radiations.</a:t>
            </a:r>
          </a:p>
          <a:p>
            <a:endParaRPr lang="en" dirty="0"/>
          </a:p>
          <a:p>
            <a:endParaRPr lang="en-US" dirty="0"/>
          </a:p>
        </p:txBody>
      </p:sp>
    </p:spTree>
    <p:extLst>
      <p:ext uri="{BB962C8B-B14F-4D97-AF65-F5344CB8AC3E}">
        <p14:creationId xmlns:p14="http://schemas.microsoft.com/office/powerpoint/2010/main" val="1330757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IDENTIFICATION OF BACTERIA</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Suitable </a:t>
            </a:r>
            <a:r>
              <a:rPr lang="en-US" dirty="0"/>
              <a:t>criteria for the purpose of microbial identification include cell shape, gram reaction and the </a:t>
            </a:r>
            <a:r>
              <a:rPr lang="en-US" dirty="0" err="1"/>
              <a:t>prescence</a:t>
            </a:r>
            <a:r>
              <a:rPr lang="en-US" dirty="0"/>
              <a:t> or absence of specialized structures such as spores or flagella.</a:t>
            </a:r>
          </a:p>
          <a:p>
            <a:r>
              <a:rPr lang="en-US" dirty="0"/>
              <a:t>Most important duty of a medical microbiologist is isolation and accurate identification of disease causing micro-organisms from morbid material and its antibiotic susceptibility.</a:t>
            </a:r>
          </a:p>
          <a:p>
            <a:endParaRPr lang="en-US" dirty="0"/>
          </a:p>
        </p:txBody>
      </p:sp>
    </p:spTree>
    <p:extLst>
      <p:ext uri="{BB962C8B-B14F-4D97-AF65-F5344CB8AC3E}">
        <p14:creationId xmlns:p14="http://schemas.microsoft.com/office/powerpoint/2010/main" val="3009954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a:t>Identification of the isolate is carried out by examination of stained and unstained smears of the morbid material, isolation in pure culture, study of macro and microscopic morphology of the isolate and biochemical characteristics.</a:t>
            </a:r>
          </a:p>
          <a:p>
            <a:r>
              <a:rPr lang="en-US" dirty="0"/>
              <a:t>Finally antibiotic susceptibility of the isolate is carried out and specific chemotherapy initiated.</a:t>
            </a:r>
          </a:p>
          <a:p>
            <a:endParaRPr lang="en-US" dirty="0"/>
          </a:p>
        </p:txBody>
      </p:sp>
    </p:spTree>
    <p:extLst>
      <p:ext uri="{BB962C8B-B14F-4D97-AF65-F5344CB8AC3E}">
        <p14:creationId xmlns:p14="http://schemas.microsoft.com/office/powerpoint/2010/main" val="3747012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981200" y="1600200"/>
            <a:ext cx="8534400" cy="5105400"/>
          </a:xfrm>
        </p:spPr>
        <p:txBody>
          <a:bodyPr/>
          <a:lstStyle/>
          <a:p>
            <a:r>
              <a:rPr lang="en-US" dirty="0" smtClean="0"/>
              <a:t>There are various techniques used:</a:t>
            </a:r>
          </a:p>
          <a:p>
            <a:pPr marL="0" indent="0">
              <a:buNone/>
            </a:pPr>
            <a:r>
              <a:rPr lang="en-US" b="1" dirty="0" smtClean="0"/>
              <a:t>i) Unstained Wet Film</a:t>
            </a:r>
            <a:endParaRPr lang="en-US" b="1" i="1" dirty="0" smtClean="0"/>
          </a:p>
          <a:p>
            <a:r>
              <a:rPr lang="en-US" dirty="0" smtClean="0"/>
              <a:t>Also called hanging drop.</a:t>
            </a:r>
          </a:p>
          <a:p>
            <a:r>
              <a:rPr lang="en-US" dirty="0" smtClean="0"/>
              <a:t>Examined under a light microscope or dark-ground microscope for observation and demonstration of motility.</a:t>
            </a:r>
          </a:p>
        </p:txBody>
      </p:sp>
    </p:spTree>
    <p:extLst>
      <p:ext uri="{BB962C8B-B14F-4D97-AF65-F5344CB8AC3E}">
        <p14:creationId xmlns:p14="http://schemas.microsoft.com/office/powerpoint/2010/main" val="199899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ii) Staining techniques</a:t>
            </a:r>
            <a:br>
              <a:rPr lang="en-US" b="1" dirty="0" smtClean="0"/>
            </a:br>
            <a:endParaRPr lang="en-US" dirty="0"/>
          </a:p>
        </p:txBody>
      </p:sp>
      <p:sp>
        <p:nvSpPr>
          <p:cNvPr id="3" name="Content Placeholder 2"/>
          <p:cNvSpPr>
            <a:spLocks noGrp="1"/>
          </p:cNvSpPr>
          <p:nvPr>
            <p:ph idx="1"/>
          </p:nvPr>
        </p:nvSpPr>
        <p:spPr>
          <a:xfrm>
            <a:off x="1981200" y="1600200"/>
            <a:ext cx="8610600" cy="5257800"/>
          </a:xfrm>
        </p:spPr>
        <p:txBody>
          <a:bodyPr>
            <a:normAutofit/>
          </a:bodyPr>
          <a:lstStyle/>
          <a:p>
            <a:pPr marL="0" indent="0">
              <a:buNone/>
            </a:pPr>
            <a:r>
              <a:rPr lang="en-US" b="1" dirty="0" smtClean="0"/>
              <a:t>a) Gram stain</a:t>
            </a:r>
          </a:p>
          <a:p>
            <a:r>
              <a:rPr lang="en-US" dirty="0" smtClean="0"/>
              <a:t>Most frequently used in diagnostic bacteriology. Dyes are used.</a:t>
            </a:r>
          </a:p>
          <a:p>
            <a:r>
              <a:rPr lang="en-US" dirty="0" smtClean="0"/>
              <a:t>On the basis of their reaction to the gram stain, bacteria can be divided into two:</a:t>
            </a:r>
          </a:p>
          <a:p>
            <a:pPr>
              <a:buFont typeface="Wingdings" pitchFamily="2" charset="2"/>
              <a:buChar char="ü"/>
            </a:pPr>
            <a:r>
              <a:rPr lang="en-US" dirty="0" smtClean="0"/>
              <a:t>Gram positive</a:t>
            </a:r>
          </a:p>
          <a:p>
            <a:pPr>
              <a:buFont typeface="Wingdings" pitchFamily="2" charset="2"/>
              <a:buChar char="ü"/>
            </a:pPr>
            <a:r>
              <a:rPr lang="en-US" dirty="0" smtClean="0"/>
              <a:t>Gram negative</a:t>
            </a:r>
          </a:p>
          <a:p>
            <a:pPr marL="0" indent="0">
              <a:buNone/>
            </a:pPr>
            <a:r>
              <a:rPr lang="en-US" dirty="0" smtClean="0"/>
              <a:t>The gram positive retain the dye while the gram negative do not</a:t>
            </a:r>
            <a:endParaRPr lang="en-US" dirty="0"/>
          </a:p>
        </p:txBody>
      </p:sp>
    </p:spTree>
    <p:extLst>
      <p:ext uri="{BB962C8B-B14F-4D97-AF65-F5344CB8AC3E}">
        <p14:creationId xmlns:p14="http://schemas.microsoft.com/office/powerpoint/2010/main" val="114601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normAutofit fontScale="90000"/>
          </a:bodyPr>
          <a:lstStyle/>
          <a:p>
            <a:r>
              <a:rPr lang="en-US" b="1" dirty="0" smtClean="0"/>
              <a:t/>
            </a:r>
            <a:br>
              <a:rPr lang="en-US" b="1" dirty="0" smtClean="0"/>
            </a:br>
            <a:r>
              <a:rPr lang="en-US" b="1" dirty="0" smtClean="0"/>
              <a:t> BACTERIOLOGY</a:t>
            </a:r>
            <a:endParaRPr lang="en-US" dirty="0"/>
          </a:p>
        </p:txBody>
      </p:sp>
      <p:sp>
        <p:nvSpPr>
          <p:cNvPr id="3" name="Content Placeholder 2"/>
          <p:cNvSpPr>
            <a:spLocks noGrp="1"/>
          </p:cNvSpPr>
          <p:nvPr>
            <p:ph idx="1"/>
          </p:nvPr>
        </p:nvSpPr>
        <p:spPr>
          <a:xfrm>
            <a:off x="381000" y="990600"/>
            <a:ext cx="11620500" cy="5524500"/>
          </a:xfrm>
        </p:spPr>
        <p:txBody>
          <a:bodyPr>
            <a:normAutofit/>
          </a:bodyPr>
          <a:lstStyle/>
          <a:p>
            <a:pPr marL="0" indent="0">
              <a:buNone/>
            </a:pPr>
            <a:r>
              <a:rPr lang="en-US" sz="3200" dirty="0" smtClean="0"/>
              <a:t>This is the study of bacteria</a:t>
            </a:r>
          </a:p>
          <a:p>
            <a:pPr marL="0" indent="0">
              <a:buNone/>
            </a:pPr>
            <a:r>
              <a:rPr lang="en-US" sz="3200" b="1" dirty="0" smtClean="0"/>
              <a:t>MORPHOLOGY OF BACTERIA</a:t>
            </a:r>
          </a:p>
          <a:p>
            <a:r>
              <a:rPr lang="en-US" sz="3200" dirty="0" smtClean="0"/>
              <a:t>Bacteria </a:t>
            </a:r>
            <a:r>
              <a:rPr lang="en-US" sz="3200" dirty="0"/>
              <a:t>are free living microscopic, unicellular organisms capable of performing all the essential functions of life </a:t>
            </a:r>
            <a:r>
              <a:rPr lang="en-US" sz="3200" dirty="0" err="1"/>
              <a:t>e.g</a:t>
            </a:r>
            <a:r>
              <a:rPr lang="en-US" sz="3200" dirty="0"/>
              <a:t> growth, metabolism and reproduction.</a:t>
            </a:r>
          </a:p>
          <a:p>
            <a:r>
              <a:rPr lang="en-US" sz="3200" dirty="0"/>
              <a:t>They poses both deoxyribonucleic acid (DNA) and ribonucleic acid (RNA) and lack chlorophyll.</a:t>
            </a:r>
          </a:p>
          <a:p>
            <a:r>
              <a:rPr lang="en-US" sz="3200" dirty="0"/>
              <a:t>Belong to the kingdom </a:t>
            </a:r>
            <a:r>
              <a:rPr lang="en-US" sz="3200" b="1" dirty="0"/>
              <a:t>Protista</a:t>
            </a:r>
          </a:p>
          <a:p>
            <a:r>
              <a:rPr lang="en-US" sz="3200" dirty="0"/>
              <a:t>This kingdom has further been divided into eukaryotes and </a:t>
            </a:r>
            <a:r>
              <a:rPr lang="en-US" sz="3200" b="1" dirty="0"/>
              <a:t>prokaryotes</a:t>
            </a:r>
          </a:p>
          <a:p>
            <a:endParaRPr lang="en-US" sz="3200" dirty="0"/>
          </a:p>
        </p:txBody>
      </p:sp>
    </p:spTree>
    <p:extLst>
      <p:ext uri="{BB962C8B-B14F-4D97-AF65-F5344CB8AC3E}">
        <p14:creationId xmlns:p14="http://schemas.microsoft.com/office/powerpoint/2010/main" val="30480973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t>
            </a:r>
            <a:r>
              <a:rPr lang="en-US" b="1" dirty="0" err="1" smtClean="0"/>
              <a:t>Ziehl-Neelsen</a:t>
            </a:r>
            <a:r>
              <a:rPr lang="en-US" b="1" dirty="0" smtClean="0"/>
              <a:t> stain</a:t>
            </a:r>
            <a:endParaRPr lang="en-US" b="1" dirty="0"/>
          </a:p>
        </p:txBody>
      </p:sp>
      <p:sp>
        <p:nvSpPr>
          <p:cNvPr id="3" name="Content Placeholder 2"/>
          <p:cNvSpPr>
            <a:spLocks noGrp="1"/>
          </p:cNvSpPr>
          <p:nvPr>
            <p:ph idx="1"/>
          </p:nvPr>
        </p:nvSpPr>
        <p:spPr/>
        <p:txBody>
          <a:bodyPr/>
          <a:lstStyle/>
          <a:p>
            <a:r>
              <a:rPr lang="en-US" dirty="0" smtClean="0"/>
              <a:t>Next to gram stain, this is the method that is most frequently used in diagnostic bacteriology.</a:t>
            </a:r>
          </a:p>
          <a:p>
            <a:r>
              <a:rPr lang="en-US" dirty="0" smtClean="0"/>
              <a:t>It is of value in distinguishing a few bacterial species </a:t>
            </a:r>
            <a:r>
              <a:rPr lang="en-US" dirty="0" err="1" smtClean="0"/>
              <a:t>e.g</a:t>
            </a:r>
            <a:r>
              <a:rPr lang="en-US" dirty="0" smtClean="0"/>
              <a:t> tubercle bacilli, atypical mycobacteria, </a:t>
            </a:r>
            <a:r>
              <a:rPr lang="en-US" dirty="0" err="1" smtClean="0"/>
              <a:t>lepra</a:t>
            </a:r>
            <a:r>
              <a:rPr lang="en-US" dirty="0" smtClean="0"/>
              <a:t> bacilli and </a:t>
            </a:r>
            <a:r>
              <a:rPr lang="en-US" dirty="0" err="1" smtClean="0"/>
              <a:t>Nocardia</a:t>
            </a:r>
            <a:endParaRPr lang="en-US" dirty="0"/>
          </a:p>
        </p:txBody>
      </p:sp>
    </p:spTree>
    <p:extLst>
      <p:ext uri="{BB962C8B-B14F-4D97-AF65-F5344CB8AC3E}">
        <p14:creationId xmlns:p14="http://schemas.microsoft.com/office/powerpoint/2010/main" val="1060848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GRAM POSITIVE COCCI</a:t>
            </a:r>
            <a:br>
              <a:rPr lang="en-US" b="1" dirty="0"/>
            </a:br>
            <a:endParaRPr lang="en-US" dirty="0"/>
          </a:p>
        </p:txBody>
      </p:sp>
      <p:sp>
        <p:nvSpPr>
          <p:cNvPr id="3" name="Content Placeholder 2"/>
          <p:cNvSpPr>
            <a:spLocks noGrp="1"/>
          </p:cNvSpPr>
          <p:nvPr>
            <p:ph idx="1"/>
          </p:nvPr>
        </p:nvSpPr>
        <p:spPr/>
        <p:txBody>
          <a:bodyPr>
            <a:normAutofit/>
          </a:bodyPr>
          <a:lstStyle/>
          <a:p>
            <a:pPr marL="457200" indent="-457200">
              <a:buAutoNum type="arabicPeriod"/>
            </a:pPr>
            <a:r>
              <a:rPr lang="en-US" b="1" dirty="0" smtClean="0"/>
              <a:t>STAPHYLOCOCCI</a:t>
            </a:r>
            <a:endParaRPr lang="en-US" b="1" dirty="0"/>
          </a:p>
          <a:p>
            <a:r>
              <a:rPr lang="en-US" dirty="0"/>
              <a:t>Genus </a:t>
            </a:r>
            <a:r>
              <a:rPr lang="en-US" dirty="0" err="1"/>
              <a:t>staphyloccus</a:t>
            </a:r>
            <a:r>
              <a:rPr lang="en-US" dirty="0"/>
              <a:t> contains 33 defined species, 20  of which are known to cause infection in man.</a:t>
            </a:r>
          </a:p>
          <a:p>
            <a:r>
              <a:rPr lang="en-US" b="1" dirty="0"/>
              <a:t>Morphology</a:t>
            </a:r>
          </a:p>
          <a:p>
            <a:r>
              <a:rPr lang="en-US" dirty="0"/>
              <a:t>Gram positive. </a:t>
            </a:r>
          </a:p>
          <a:p>
            <a:r>
              <a:rPr lang="en-US" dirty="0"/>
              <a:t>Spherical, about 0.8-1.0 micrometer in diameter</a:t>
            </a:r>
          </a:p>
          <a:p>
            <a:r>
              <a:rPr lang="en-US" dirty="0"/>
              <a:t>Arranged in grape-like clusters</a:t>
            </a:r>
          </a:p>
          <a:p>
            <a:r>
              <a:rPr lang="en-US" dirty="0"/>
              <a:t>Non-motile, non-flagellated, non-</a:t>
            </a:r>
            <a:r>
              <a:rPr lang="en-US" dirty="0" err="1"/>
              <a:t>sporing</a:t>
            </a:r>
            <a:r>
              <a:rPr lang="en-US" dirty="0"/>
              <a:t> and non-capsulated. However, a few strains are </a:t>
            </a:r>
            <a:r>
              <a:rPr lang="en-US" dirty="0" err="1"/>
              <a:t>sporing</a:t>
            </a:r>
            <a:r>
              <a:rPr lang="en-US" dirty="0"/>
              <a:t>.</a:t>
            </a:r>
          </a:p>
          <a:p>
            <a:endParaRPr lang="en-US" dirty="0"/>
          </a:p>
          <a:p>
            <a:endParaRPr lang="en-US" dirty="0"/>
          </a:p>
        </p:txBody>
      </p:sp>
    </p:spTree>
    <p:extLst>
      <p:ext uri="{BB962C8B-B14F-4D97-AF65-F5344CB8AC3E}">
        <p14:creationId xmlns:p14="http://schemas.microsoft.com/office/powerpoint/2010/main" val="3227715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873" y="0"/>
            <a:ext cx="7687614" cy="656823"/>
          </a:xfrm>
        </p:spPr>
        <p:txBody>
          <a:bodyPr>
            <a:normAutofit fontScale="90000"/>
          </a:bodyPr>
          <a:lstStyle/>
          <a:p>
            <a:pPr algn="ctr"/>
            <a:r>
              <a:rPr lang="en-US" b="1" dirty="0" smtClean="0"/>
              <a:t>CONT……</a:t>
            </a:r>
            <a:endParaRPr lang="en-US" b="1" dirty="0"/>
          </a:p>
        </p:txBody>
      </p:sp>
      <p:sp>
        <p:nvSpPr>
          <p:cNvPr id="3" name="Content Placeholder 2"/>
          <p:cNvSpPr>
            <a:spLocks noGrp="1"/>
          </p:cNvSpPr>
          <p:nvPr>
            <p:ph idx="1"/>
          </p:nvPr>
        </p:nvSpPr>
        <p:spPr>
          <a:xfrm>
            <a:off x="1156952" y="862885"/>
            <a:ext cx="9465972" cy="5995115"/>
          </a:xfrm>
        </p:spPr>
        <p:txBody>
          <a:bodyPr/>
          <a:lstStyle/>
          <a:p>
            <a:r>
              <a:rPr lang="en-US" dirty="0" smtClean="0"/>
              <a:t>Are aerobes and facultative anaerobes</a:t>
            </a:r>
          </a:p>
          <a:p>
            <a:r>
              <a:rPr lang="en-US" dirty="0" smtClean="0"/>
              <a:t>Optimum temp for growth is 37 degrees  range 12-44</a:t>
            </a:r>
          </a:p>
          <a:p>
            <a:r>
              <a:rPr lang="en-US" dirty="0" smtClean="0"/>
              <a:t>Optimum </a:t>
            </a:r>
            <a:r>
              <a:rPr lang="en-US" dirty="0" err="1" smtClean="0"/>
              <a:t>Ph</a:t>
            </a:r>
            <a:r>
              <a:rPr lang="en-US" dirty="0" smtClean="0"/>
              <a:t> 7.5</a:t>
            </a:r>
          </a:p>
          <a:p>
            <a:r>
              <a:rPr lang="en-US" dirty="0" smtClean="0"/>
              <a:t>Are Beta-</a:t>
            </a:r>
            <a:r>
              <a:rPr lang="en-US" dirty="0" err="1" smtClean="0"/>
              <a:t>hemolytics</a:t>
            </a:r>
            <a:r>
              <a:rPr lang="en-US" dirty="0" smtClean="0"/>
              <a:t> in human blood they cause </a:t>
            </a:r>
            <a:r>
              <a:rPr lang="en-US" dirty="0" err="1" smtClean="0"/>
              <a:t>haemolysis</a:t>
            </a:r>
            <a:r>
              <a:rPr lang="en-US" dirty="0" smtClean="0"/>
              <a:t> of RBCs; excretes toxins</a:t>
            </a:r>
            <a:endParaRPr lang="en-US" dirty="0"/>
          </a:p>
        </p:txBody>
      </p:sp>
    </p:spTree>
    <p:extLst>
      <p:ext uri="{BB962C8B-B14F-4D97-AF65-F5344CB8AC3E}">
        <p14:creationId xmlns:p14="http://schemas.microsoft.com/office/powerpoint/2010/main" val="33248887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600" y="1"/>
            <a:ext cx="9568543" cy="1103086"/>
          </a:xfrm>
        </p:spPr>
        <p:txBody>
          <a:bodyPr/>
          <a:lstStyle/>
          <a:p>
            <a:r>
              <a:rPr lang="en-US" b="1" dirty="0" smtClean="0"/>
              <a:t>COMMON SPECIES OF STAPHYLOCOCCI</a:t>
            </a:r>
            <a:endParaRPr lang="en-US" b="1" dirty="0"/>
          </a:p>
        </p:txBody>
      </p:sp>
      <p:sp>
        <p:nvSpPr>
          <p:cNvPr id="3" name="Content Placeholder 2"/>
          <p:cNvSpPr>
            <a:spLocks noGrp="1"/>
          </p:cNvSpPr>
          <p:nvPr>
            <p:ph idx="1"/>
          </p:nvPr>
        </p:nvSpPr>
        <p:spPr>
          <a:xfrm>
            <a:off x="508001" y="1103088"/>
            <a:ext cx="9913256" cy="5587998"/>
          </a:xfrm>
        </p:spPr>
        <p:txBody>
          <a:bodyPr>
            <a:normAutofit/>
          </a:bodyPr>
          <a:lstStyle/>
          <a:p>
            <a:pPr marL="514350" indent="-514350">
              <a:buAutoNum type="alphaLcPeriod"/>
            </a:pPr>
            <a:r>
              <a:rPr lang="en-US" sz="3200" b="1" dirty="0" smtClean="0"/>
              <a:t>Staphylococcus </a:t>
            </a:r>
            <a:r>
              <a:rPr lang="en-US" sz="3200" b="1" dirty="0" err="1"/>
              <a:t>a</a:t>
            </a:r>
            <a:r>
              <a:rPr lang="en-US" sz="3200" b="1" dirty="0" err="1" smtClean="0"/>
              <a:t>ureus</a:t>
            </a:r>
            <a:endParaRPr lang="en-US" sz="3200" b="1" dirty="0" smtClean="0"/>
          </a:p>
          <a:p>
            <a:pPr marL="0" indent="0">
              <a:buNone/>
            </a:pPr>
            <a:r>
              <a:rPr lang="en-US" sz="3200" dirty="0" smtClean="0"/>
              <a:t>Infections caused Staphylococcus </a:t>
            </a:r>
            <a:r>
              <a:rPr lang="en-US" sz="3200" dirty="0" err="1" smtClean="0"/>
              <a:t>aureus</a:t>
            </a:r>
            <a:r>
              <a:rPr lang="en-US" sz="3200" dirty="0" smtClean="0"/>
              <a:t> (pathogenicity)</a:t>
            </a:r>
          </a:p>
          <a:p>
            <a:pPr marL="0" indent="0">
              <a:buNone/>
            </a:pPr>
            <a:r>
              <a:rPr lang="en-US" sz="3200" i="1" u="sng" dirty="0" smtClean="0"/>
              <a:t>Cutaneous infections</a:t>
            </a:r>
          </a:p>
          <a:p>
            <a:pPr marL="0" indent="0">
              <a:buNone/>
            </a:pPr>
            <a:r>
              <a:rPr lang="en-US" sz="3200" dirty="0" smtClean="0"/>
              <a:t>Wound and burn infections, pustules (small cutaneous abscess), furuncles and boils, large cutaneous abscess, </a:t>
            </a:r>
            <a:r>
              <a:rPr lang="en-US" sz="3200" dirty="0" err="1" smtClean="0"/>
              <a:t>stye</a:t>
            </a:r>
            <a:r>
              <a:rPr lang="en-US" sz="3200" dirty="0" smtClean="0"/>
              <a:t>, </a:t>
            </a:r>
            <a:r>
              <a:rPr lang="en-US" sz="3200" dirty="0" err="1" smtClean="0"/>
              <a:t>impertigo</a:t>
            </a:r>
            <a:r>
              <a:rPr lang="en-US" sz="3200" dirty="0" smtClean="0"/>
              <a:t> and pemphigus </a:t>
            </a:r>
            <a:r>
              <a:rPr lang="en-US" sz="3200" dirty="0" err="1" smtClean="0"/>
              <a:t>neonatorum</a:t>
            </a:r>
            <a:endParaRPr lang="en-US" sz="3200" dirty="0" smtClean="0"/>
          </a:p>
          <a:p>
            <a:pPr marL="0" indent="0">
              <a:buNone/>
            </a:pPr>
            <a:r>
              <a:rPr lang="en-US" sz="3200" i="1" u="sng" dirty="0" smtClean="0"/>
              <a:t>Deep infections</a:t>
            </a:r>
          </a:p>
          <a:p>
            <a:pPr marL="0" indent="0">
              <a:buNone/>
            </a:pPr>
            <a:r>
              <a:rPr lang="en-US" sz="3200" dirty="0" smtClean="0"/>
              <a:t>Osteomyelitis, Peritonitis, </a:t>
            </a:r>
            <a:r>
              <a:rPr lang="en-US" sz="3200" dirty="0" err="1" smtClean="0"/>
              <a:t>Tonsilitis</a:t>
            </a:r>
            <a:r>
              <a:rPr lang="en-US" sz="3200" dirty="0" smtClean="0"/>
              <a:t>, pharyngitis, sinusitis, bronchopneumonia, empyema, </a:t>
            </a:r>
            <a:r>
              <a:rPr lang="en-US" sz="3200" dirty="0" err="1" smtClean="0"/>
              <a:t>septicaemia</a:t>
            </a:r>
            <a:r>
              <a:rPr lang="en-US" sz="3200" dirty="0" smtClean="0"/>
              <a:t>, meningitis, endocarditis, breast abscess, renal abscess and abscess in other organs.</a:t>
            </a:r>
          </a:p>
          <a:p>
            <a:pPr marL="0" indent="0">
              <a:buNone/>
            </a:pPr>
            <a:endParaRPr lang="en-US" sz="3200" dirty="0"/>
          </a:p>
        </p:txBody>
      </p:sp>
    </p:spTree>
    <p:extLst>
      <p:ext uri="{BB962C8B-B14F-4D97-AF65-F5344CB8AC3E}">
        <p14:creationId xmlns:p14="http://schemas.microsoft.com/office/powerpoint/2010/main" val="7157609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825624"/>
            <a:ext cx="8077200" cy="4815807"/>
          </a:xfrm>
        </p:spPr>
        <p:txBody>
          <a:bodyPr/>
          <a:lstStyle/>
          <a:p>
            <a:r>
              <a:rPr lang="en-US" dirty="0" smtClean="0"/>
              <a:t>Food poisoning</a:t>
            </a:r>
          </a:p>
          <a:p>
            <a:r>
              <a:rPr lang="en-US" dirty="0" smtClean="0"/>
              <a:t>Toxic shock syndrome caused by accumulation of toxins</a:t>
            </a:r>
            <a:endParaRPr lang="en-US" dirty="0"/>
          </a:p>
        </p:txBody>
      </p:sp>
    </p:spTree>
    <p:extLst>
      <p:ext uri="{BB962C8B-B14F-4D97-AF65-F5344CB8AC3E}">
        <p14:creationId xmlns:p14="http://schemas.microsoft.com/office/powerpoint/2010/main" val="36428623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1780"/>
          </a:xfrm>
        </p:spPr>
        <p:txBody>
          <a:bodyPr>
            <a:normAutofit/>
          </a:bodyPr>
          <a:lstStyle/>
          <a:p>
            <a:r>
              <a:rPr lang="en-US" sz="3200" b="1" dirty="0" smtClean="0"/>
              <a:t>b) Staphylococcus </a:t>
            </a:r>
            <a:r>
              <a:rPr lang="en-US" sz="3200" b="1" dirty="0" err="1" smtClean="0"/>
              <a:t>epidermidis</a:t>
            </a:r>
            <a:endParaRPr lang="en-US" sz="3200" b="1" dirty="0"/>
          </a:p>
        </p:txBody>
      </p:sp>
      <p:sp>
        <p:nvSpPr>
          <p:cNvPr id="3" name="Content Placeholder 2"/>
          <p:cNvSpPr>
            <a:spLocks noGrp="1"/>
          </p:cNvSpPr>
          <p:nvPr>
            <p:ph idx="1"/>
          </p:nvPr>
        </p:nvSpPr>
        <p:spPr>
          <a:xfrm>
            <a:off x="838199" y="1323474"/>
            <a:ext cx="8642685" cy="5269831"/>
          </a:xfrm>
        </p:spPr>
        <p:txBody>
          <a:bodyPr>
            <a:normAutofit/>
          </a:bodyPr>
          <a:lstStyle/>
          <a:p>
            <a:r>
              <a:rPr lang="en-US" sz="3200" dirty="0" smtClean="0"/>
              <a:t>Infections caused by Staph. </a:t>
            </a:r>
            <a:r>
              <a:rPr lang="en-US" sz="3200" dirty="0" err="1" smtClean="0"/>
              <a:t>epidermidis</a:t>
            </a:r>
            <a:r>
              <a:rPr lang="en-US" sz="3200" dirty="0" smtClean="0"/>
              <a:t> are </a:t>
            </a:r>
            <a:r>
              <a:rPr lang="en-US" sz="3200" dirty="0" err="1" smtClean="0"/>
              <a:t>predorminantly</a:t>
            </a:r>
            <a:r>
              <a:rPr lang="en-US" sz="3200" dirty="0" smtClean="0"/>
              <a:t> </a:t>
            </a:r>
            <a:r>
              <a:rPr lang="en-US" sz="3200" dirty="0" err="1" smtClean="0"/>
              <a:t>hosp</a:t>
            </a:r>
            <a:r>
              <a:rPr lang="en-US" sz="3200" dirty="0" smtClean="0"/>
              <a:t> acquired.</a:t>
            </a:r>
          </a:p>
          <a:p>
            <a:pPr marL="0" indent="0">
              <a:buNone/>
            </a:pPr>
            <a:r>
              <a:rPr lang="en-US" sz="3200" u="sng" dirty="0" smtClean="0"/>
              <a:t>Predisposing factors</a:t>
            </a:r>
          </a:p>
          <a:p>
            <a:pPr marL="0" indent="0">
              <a:buNone/>
            </a:pPr>
            <a:r>
              <a:rPr lang="en-US" sz="3200" dirty="0" smtClean="0"/>
              <a:t>Instrumentation procedures </a:t>
            </a:r>
            <a:r>
              <a:rPr lang="en-US" sz="3200" dirty="0" err="1" smtClean="0"/>
              <a:t>e.g</a:t>
            </a:r>
            <a:r>
              <a:rPr lang="en-US" sz="3200" dirty="0" smtClean="0"/>
              <a:t> plastic prosthetics like heart valve implantation, peritoneal dialysis</a:t>
            </a:r>
          </a:p>
          <a:p>
            <a:pPr marL="0" indent="0">
              <a:buNone/>
            </a:pPr>
            <a:r>
              <a:rPr lang="en-US" sz="3200" u="sng" dirty="0" smtClean="0"/>
              <a:t>It Causes</a:t>
            </a:r>
          </a:p>
          <a:p>
            <a:pPr marL="0" indent="0">
              <a:buNone/>
            </a:pPr>
            <a:r>
              <a:rPr lang="en-US" sz="3200" dirty="0" smtClean="0"/>
              <a:t>Endocarditis, peritonitis, </a:t>
            </a:r>
            <a:r>
              <a:rPr lang="en-US" sz="3200" dirty="0" err="1" smtClean="0"/>
              <a:t>bacteriamia</a:t>
            </a:r>
            <a:r>
              <a:rPr lang="en-US" sz="3200" dirty="0" smtClean="0"/>
              <a:t>, wound infection, and </a:t>
            </a:r>
            <a:r>
              <a:rPr lang="en-US" sz="3200" dirty="0" err="1" smtClean="0"/>
              <a:t>hosp</a:t>
            </a:r>
            <a:r>
              <a:rPr lang="en-US" sz="3200" dirty="0" smtClean="0"/>
              <a:t> acquired UTI</a:t>
            </a:r>
          </a:p>
          <a:p>
            <a:pPr marL="0" indent="0">
              <a:buNone/>
            </a:pPr>
            <a:endParaRPr lang="en-US" sz="3200" dirty="0"/>
          </a:p>
        </p:txBody>
      </p:sp>
    </p:spTree>
    <p:extLst>
      <p:ext uri="{BB962C8B-B14F-4D97-AF65-F5344CB8AC3E}">
        <p14:creationId xmlns:p14="http://schemas.microsoft.com/office/powerpoint/2010/main" val="25882172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143" y="413253"/>
            <a:ext cx="6200274" cy="801938"/>
          </a:xfrm>
        </p:spPr>
        <p:txBody>
          <a:bodyPr>
            <a:normAutofit/>
          </a:bodyPr>
          <a:lstStyle/>
          <a:p>
            <a:r>
              <a:rPr lang="en-US" sz="3200" b="1" dirty="0" smtClean="0"/>
              <a:t>C)Staph. </a:t>
            </a:r>
            <a:r>
              <a:rPr lang="en-US" sz="3200" b="1" dirty="0" err="1" smtClean="0"/>
              <a:t>saprophyticus</a:t>
            </a:r>
            <a:endParaRPr lang="en-US" sz="3200" b="1" dirty="0"/>
          </a:p>
        </p:txBody>
      </p:sp>
      <p:sp>
        <p:nvSpPr>
          <p:cNvPr id="3" name="Content Placeholder 2"/>
          <p:cNvSpPr>
            <a:spLocks noGrp="1"/>
          </p:cNvSpPr>
          <p:nvPr>
            <p:ph idx="1"/>
          </p:nvPr>
        </p:nvSpPr>
        <p:spPr>
          <a:xfrm>
            <a:off x="204537" y="1215192"/>
            <a:ext cx="8313822" cy="5498430"/>
          </a:xfrm>
        </p:spPr>
        <p:txBody>
          <a:bodyPr/>
          <a:lstStyle/>
          <a:p>
            <a:r>
              <a:rPr lang="en-US" dirty="0" smtClean="0"/>
              <a:t>Causes primarily acute UTIs in young sexually active women </a:t>
            </a:r>
            <a:r>
              <a:rPr lang="en-US" dirty="0" err="1" smtClean="0"/>
              <a:t>e.g</a:t>
            </a:r>
            <a:r>
              <a:rPr lang="en-US" dirty="0" smtClean="0"/>
              <a:t> urethritis and cystitis</a:t>
            </a:r>
            <a:endParaRPr lang="en-US" dirty="0"/>
          </a:p>
        </p:txBody>
      </p:sp>
    </p:spTree>
    <p:extLst>
      <p:ext uri="{BB962C8B-B14F-4D97-AF65-F5344CB8AC3E}">
        <p14:creationId xmlns:p14="http://schemas.microsoft.com/office/powerpoint/2010/main" val="33658706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790" y="136525"/>
            <a:ext cx="5803231" cy="826001"/>
          </a:xfrm>
        </p:spPr>
        <p:txBody>
          <a:bodyPr>
            <a:normAutofit/>
          </a:bodyPr>
          <a:lstStyle/>
          <a:p>
            <a:r>
              <a:rPr lang="en-US" sz="3600" b="1" dirty="0" smtClean="0"/>
              <a:t>2. STREPTOCOCCUS</a:t>
            </a:r>
            <a:endParaRPr lang="en-US" sz="3600" b="1" dirty="0"/>
          </a:p>
        </p:txBody>
      </p:sp>
      <p:sp>
        <p:nvSpPr>
          <p:cNvPr id="3" name="Content Placeholder 2"/>
          <p:cNvSpPr>
            <a:spLocks noGrp="1"/>
          </p:cNvSpPr>
          <p:nvPr>
            <p:ph idx="1"/>
          </p:nvPr>
        </p:nvSpPr>
        <p:spPr>
          <a:xfrm>
            <a:off x="276726" y="962526"/>
            <a:ext cx="8265695" cy="5895474"/>
          </a:xfrm>
        </p:spPr>
        <p:txBody>
          <a:bodyPr/>
          <a:lstStyle/>
          <a:p>
            <a:r>
              <a:rPr lang="en-US" dirty="0" smtClean="0"/>
              <a:t>Are gram positive </a:t>
            </a:r>
            <a:r>
              <a:rPr lang="en-US" dirty="0" err="1" smtClean="0"/>
              <a:t>cocci</a:t>
            </a:r>
            <a:r>
              <a:rPr lang="en-US" dirty="0" smtClean="0"/>
              <a:t>  which grow in chains (</a:t>
            </a:r>
            <a:r>
              <a:rPr lang="en-US" dirty="0" err="1" smtClean="0"/>
              <a:t>strept</a:t>
            </a:r>
            <a:r>
              <a:rPr lang="en-US" dirty="0" smtClean="0"/>
              <a:t>).</a:t>
            </a:r>
          </a:p>
          <a:p>
            <a:r>
              <a:rPr lang="en-US" dirty="0" smtClean="0"/>
              <a:t>They don’t produce catalase-a feature which differentiate from staphylococci.</a:t>
            </a:r>
          </a:p>
          <a:p>
            <a:pPr marL="0" indent="0">
              <a:buNone/>
            </a:pPr>
            <a:r>
              <a:rPr lang="en-US" b="1" dirty="0" smtClean="0"/>
              <a:t>Classification</a:t>
            </a:r>
          </a:p>
          <a:p>
            <a:pPr marL="0" indent="0">
              <a:buNone/>
            </a:pPr>
            <a:r>
              <a:rPr lang="en-US" dirty="0" err="1" smtClean="0"/>
              <a:t>i</a:t>
            </a:r>
            <a:r>
              <a:rPr lang="en-US" dirty="0" smtClean="0"/>
              <a:t>)based upon hemolysis in blood agar</a:t>
            </a:r>
          </a:p>
          <a:p>
            <a:pPr marL="514350" indent="-514350">
              <a:buAutoNum type="alphaLcParenR"/>
            </a:pPr>
            <a:r>
              <a:rPr lang="en-US" dirty="0" smtClean="0"/>
              <a:t>Beta hemolytic </a:t>
            </a:r>
            <a:r>
              <a:rPr lang="en-US" dirty="0" err="1" smtClean="0"/>
              <a:t>strept</a:t>
            </a:r>
            <a:r>
              <a:rPr lang="en-US" dirty="0" smtClean="0"/>
              <a:t>-they produce complete hemolysis of RBCs</a:t>
            </a:r>
          </a:p>
          <a:p>
            <a:pPr marL="514350" indent="-514350">
              <a:buAutoNum type="alphaLcParenR"/>
            </a:pPr>
            <a:r>
              <a:rPr lang="en-US" dirty="0" smtClean="0"/>
              <a:t>Alpha hemolytic </a:t>
            </a:r>
            <a:r>
              <a:rPr lang="en-US" dirty="0" err="1" smtClean="0"/>
              <a:t>strept</a:t>
            </a:r>
            <a:r>
              <a:rPr lang="en-US" dirty="0" smtClean="0"/>
              <a:t>-produce colonies on blood agar which are surrounded by a mild zone of hemolysis. Produces greenish </a:t>
            </a:r>
            <a:r>
              <a:rPr lang="en-US" dirty="0" err="1" smtClean="0"/>
              <a:t>discolouration</a:t>
            </a:r>
            <a:r>
              <a:rPr lang="en-US" dirty="0" smtClean="0"/>
              <a:t> of blood</a:t>
            </a:r>
          </a:p>
          <a:p>
            <a:pPr marL="514350" indent="-514350">
              <a:buAutoNum type="alphaLcParenR"/>
            </a:pPr>
            <a:r>
              <a:rPr lang="en-US" dirty="0" smtClean="0"/>
              <a:t>Gamma hemolytic </a:t>
            </a:r>
            <a:r>
              <a:rPr lang="en-US" dirty="0" err="1" smtClean="0"/>
              <a:t>strept</a:t>
            </a:r>
            <a:r>
              <a:rPr lang="en-US" dirty="0" smtClean="0"/>
              <a:t>-they do not produce any hemolysis or </a:t>
            </a:r>
            <a:r>
              <a:rPr lang="en-US" dirty="0" err="1" smtClean="0"/>
              <a:t>discolouration</a:t>
            </a:r>
            <a:r>
              <a:rPr lang="en-US" dirty="0" smtClean="0"/>
              <a:t> of blood agar</a:t>
            </a:r>
          </a:p>
          <a:p>
            <a:pPr marL="0" indent="0">
              <a:buNone/>
            </a:pPr>
            <a:endParaRPr lang="en-US" dirty="0"/>
          </a:p>
        </p:txBody>
      </p:sp>
    </p:spTree>
    <p:extLst>
      <p:ext uri="{BB962C8B-B14F-4D97-AF65-F5344CB8AC3E}">
        <p14:creationId xmlns:p14="http://schemas.microsoft.com/office/powerpoint/2010/main" val="23312185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ii)Classification based on gaseous requirements</a:t>
            </a:r>
            <a:endParaRPr lang="en-US" sz="3200" b="1" dirty="0"/>
          </a:p>
        </p:txBody>
      </p:sp>
      <p:sp>
        <p:nvSpPr>
          <p:cNvPr id="3" name="Content Placeholder 2"/>
          <p:cNvSpPr>
            <a:spLocks noGrp="1"/>
          </p:cNvSpPr>
          <p:nvPr>
            <p:ph idx="1"/>
          </p:nvPr>
        </p:nvSpPr>
        <p:spPr>
          <a:xfrm>
            <a:off x="838200" y="1825625"/>
            <a:ext cx="8859253" cy="4351338"/>
          </a:xfrm>
        </p:spPr>
        <p:txBody>
          <a:bodyPr/>
          <a:lstStyle/>
          <a:p>
            <a:r>
              <a:rPr lang="en-US" dirty="0" smtClean="0"/>
              <a:t>Majority of them are aerobes and facultative anaerobes but some are obligate anaerobes</a:t>
            </a:r>
            <a:endParaRPr lang="en-US" dirty="0"/>
          </a:p>
        </p:txBody>
      </p:sp>
    </p:spTree>
    <p:extLst>
      <p:ext uri="{BB962C8B-B14F-4D97-AF65-F5344CB8AC3E}">
        <p14:creationId xmlns:p14="http://schemas.microsoft.com/office/powerpoint/2010/main" val="25709160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825624"/>
            <a:ext cx="8570495" cy="4815807"/>
          </a:xfrm>
        </p:spPr>
        <p:txBody>
          <a:bodyPr/>
          <a:lstStyle/>
          <a:p>
            <a:r>
              <a:rPr lang="en-US" dirty="0" smtClean="0"/>
              <a:t>Streptococcus are non-</a:t>
            </a:r>
            <a:r>
              <a:rPr lang="en-US" dirty="0" err="1" smtClean="0"/>
              <a:t>sporing</a:t>
            </a:r>
            <a:r>
              <a:rPr lang="en-US" dirty="0" smtClean="0"/>
              <a:t>. Most group A B and C produce capsules composed of hyaluronic acid.</a:t>
            </a:r>
          </a:p>
          <a:p>
            <a:r>
              <a:rPr lang="en-US" dirty="0" smtClean="0"/>
              <a:t>Non-motile</a:t>
            </a:r>
          </a:p>
          <a:p>
            <a:r>
              <a:rPr lang="en-US" dirty="0" smtClean="0"/>
              <a:t>Form part of the normal flora of man and animals </a:t>
            </a:r>
            <a:r>
              <a:rPr lang="en-US" dirty="0" err="1" smtClean="0"/>
              <a:t>esp</a:t>
            </a:r>
            <a:r>
              <a:rPr lang="en-US" dirty="0" smtClean="0"/>
              <a:t> on the </a:t>
            </a:r>
            <a:r>
              <a:rPr lang="en-US" dirty="0" err="1" smtClean="0"/>
              <a:t>resp</a:t>
            </a:r>
            <a:r>
              <a:rPr lang="en-US" dirty="0" smtClean="0"/>
              <a:t> tract while others are </a:t>
            </a:r>
            <a:r>
              <a:rPr lang="en-US" dirty="0" err="1" smtClean="0"/>
              <a:t>highgly</a:t>
            </a:r>
            <a:r>
              <a:rPr lang="en-US" dirty="0" smtClean="0"/>
              <a:t> pathogenic.</a:t>
            </a:r>
          </a:p>
          <a:p>
            <a:pPr marL="0" indent="0">
              <a:buNone/>
            </a:pPr>
            <a:endParaRPr lang="en-US" dirty="0"/>
          </a:p>
        </p:txBody>
      </p:sp>
    </p:spTree>
    <p:extLst>
      <p:ext uri="{BB962C8B-B14F-4D97-AF65-F5344CB8AC3E}">
        <p14:creationId xmlns:p14="http://schemas.microsoft.com/office/powerpoint/2010/main" val="2377961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981200" y="1600200"/>
            <a:ext cx="8610600" cy="5181600"/>
          </a:xfrm>
        </p:spPr>
        <p:txBody>
          <a:bodyPr/>
          <a:lstStyle/>
          <a:p>
            <a:r>
              <a:rPr lang="en-US" dirty="0" smtClean="0"/>
              <a:t>Bacteria is a prokaryote.</a:t>
            </a:r>
          </a:p>
          <a:p>
            <a:r>
              <a:rPr lang="en-US" dirty="0" smtClean="0"/>
              <a:t>The approximate size is 1micrometre in diameter.</a:t>
            </a:r>
          </a:p>
          <a:p>
            <a:r>
              <a:rPr lang="en-US" dirty="0" smtClean="0"/>
              <a:t>Grows on ordinary media</a:t>
            </a:r>
          </a:p>
          <a:p>
            <a:r>
              <a:rPr lang="en-US" dirty="0" smtClean="0"/>
              <a:t>Replication is by binary fission</a:t>
            </a:r>
          </a:p>
          <a:p>
            <a:r>
              <a:rPr lang="en-US" dirty="0" smtClean="0"/>
              <a:t>Has no endoplasmic reticulum, ribosomes free in the cytoplasm or attached to the cell membrane, no mitochondria present</a:t>
            </a:r>
          </a:p>
          <a:p>
            <a:pPr marL="0" indent="0">
              <a:buNone/>
            </a:pPr>
            <a:endParaRPr lang="en-US" b="1" dirty="0" smtClean="0"/>
          </a:p>
          <a:p>
            <a:endParaRPr lang="en-US" dirty="0"/>
          </a:p>
        </p:txBody>
      </p:sp>
    </p:spTree>
    <p:extLst>
      <p:ext uri="{BB962C8B-B14F-4D97-AF65-F5344CB8AC3E}">
        <p14:creationId xmlns:p14="http://schemas.microsoft.com/office/powerpoint/2010/main" val="26390113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7401"/>
          </a:xfrm>
        </p:spPr>
        <p:txBody>
          <a:bodyPr>
            <a:normAutofit fontScale="90000"/>
          </a:bodyPr>
          <a:lstStyle/>
          <a:p>
            <a:r>
              <a:rPr lang="en-US" b="1" dirty="0" smtClean="0"/>
              <a:t>E.Gs  of species of streptococcus</a:t>
            </a:r>
            <a:endParaRPr lang="en-US" b="1" dirty="0"/>
          </a:p>
        </p:txBody>
      </p:sp>
      <p:sp>
        <p:nvSpPr>
          <p:cNvPr id="3" name="Content Placeholder 2"/>
          <p:cNvSpPr>
            <a:spLocks noGrp="1"/>
          </p:cNvSpPr>
          <p:nvPr>
            <p:ph idx="1"/>
          </p:nvPr>
        </p:nvSpPr>
        <p:spPr>
          <a:xfrm>
            <a:off x="505326" y="1130968"/>
            <a:ext cx="9192127" cy="5462337"/>
          </a:xfrm>
        </p:spPr>
        <p:txBody>
          <a:bodyPr/>
          <a:lstStyle/>
          <a:p>
            <a:pPr marL="0" indent="0">
              <a:buNone/>
            </a:pPr>
            <a:r>
              <a:rPr lang="en-US" b="1" dirty="0" err="1"/>
              <a:t>i</a:t>
            </a:r>
            <a:r>
              <a:rPr lang="en-US" b="1" dirty="0" smtClean="0"/>
              <a:t>)Streptococcus </a:t>
            </a:r>
            <a:r>
              <a:rPr lang="en-US" b="1" dirty="0" err="1" smtClean="0"/>
              <a:t>pyogens</a:t>
            </a:r>
            <a:r>
              <a:rPr lang="en-US" b="1" dirty="0" smtClean="0"/>
              <a:t> (Group A)</a:t>
            </a:r>
          </a:p>
          <a:p>
            <a:pPr marL="0" indent="0">
              <a:buNone/>
            </a:pPr>
            <a:r>
              <a:rPr lang="en-US" i="1" dirty="0" smtClean="0"/>
              <a:t>Morphology-</a:t>
            </a:r>
            <a:r>
              <a:rPr lang="en-US" dirty="0" smtClean="0"/>
              <a:t>Gram positive, non-motile spherical shaped </a:t>
            </a:r>
            <a:r>
              <a:rPr lang="en-US" dirty="0" err="1" smtClean="0"/>
              <a:t>cocci</a:t>
            </a:r>
            <a:r>
              <a:rPr lang="en-US" dirty="0" smtClean="0"/>
              <a:t> about 0.6-1 micrometer in diameter</a:t>
            </a:r>
          </a:p>
          <a:p>
            <a:pPr marL="0" indent="0">
              <a:buNone/>
            </a:pPr>
            <a:r>
              <a:rPr lang="en-US" dirty="0" smtClean="0"/>
              <a:t>Occur in chains of varying </a:t>
            </a:r>
            <a:r>
              <a:rPr lang="en-US" dirty="0" err="1" smtClean="0"/>
              <a:t>legnths</a:t>
            </a:r>
            <a:r>
              <a:rPr lang="en-US" dirty="0" smtClean="0"/>
              <a:t>. Are non-</a:t>
            </a:r>
            <a:r>
              <a:rPr lang="en-US" dirty="0" err="1" smtClean="0"/>
              <a:t>sporing</a:t>
            </a:r>
            <a:endParaRPr lang="en-US" dirty="0" smtClean="0"/>
          </a:p>
          <a:p>
            <a:pPr marL="0" indent="0">
              <a:buNone/>
            </a:pPr>
            <a:r>
              <a:rPr lang="en-US" dirty="0" smtClean="0"/>
              <a:t>Some strains </a:t>
            </a:r>
            <a:r>
              <a:rPr lang="en-US" dirty="0" err="1" smtClean="0"/>
              <a:t>e.g</a:t>
            </a:r>
            <a:r>
              <a:rPr lang="en-US" dirty="0" smtClean="0"/>
              <a:t> group A produce a capsule of hyaluronic acid</a:t>
            </a:r>
          </a:p>
          <a:p>
            <a:pPr marL="0" indent="0">
              <a:buNone/>
            </a:pPr>
            <a:r>
              <a:rPr lang="en-US" b="1" dirty="0" smtClean="0"/>
              <a:t>Cultural </a:t>
            </a:r>
            <a:r>
              <a:rPr lang="en-US" b="1" dirty="0" err="1" smtClean="0"/>
              <a:t>charactersitics</a:t>
            </a:r>
            <a:endParaRPr lang="en-US" b="1" dirty="0" smtClean="0"/>
          </a:p>
          <a:p>
            <a:pPr marL="0" indent="0">
              <a:buNone/>
            </a:pPr>
            <a:r>
              <a:rPr lang="en-US" dirty="0" smtClean="0"/>
              <a:t>S. </a:t>
            </a:r>
            <a:r>
              <a:rPr lang="en-US" dirty="0" err="1" smtClean="0"/>
              <a:t>Pyogens</a:t>
            </a:r>
            <a:r>
              <a:rPr lang="en-US" dirty="0" smtClean="0"/>
              <a:t> is facultative anaerobe and best growth is achieved at pH of 7.4-7.6 at temp of 37.</a:t>
            </a:r>
          </a:p>
          <a:p>
            <a:pPr marL="0" indent="0">
              <a:buNone/>
            </a:pPr>
            <a:r>
              <a:rPr lang="en-US" dirty="0" smtClean="0"/>
              <a:t>In blood agar the colonies are surrounded by a wide zone of beta hemolysis (produces hemolysis)</a:t>
            </a:r>
          </a:p>
          <a:p>
            <a:pPr marL="0" indent="0">
              <a:buNone/>
            </a:pPr>
            <a:r>
              <a:rPr lang="en-US" dirty="0" smtClean="0"/>
              <a:t>Some strains produce large capsules</a:t>
            </a:r>
            <a:endParaRPr lang="en-US" dirty="0"/>
          </a:p>
        </p:txBody>
      </p:sp>
    </p:spTree>
    <p:extLst>
      <p:ext uri="{BB962C8B-B14F-4D97-AF65-F5344CB8AC3E}">
        <p14:creationId xmlns:p14="http://schemas.microsoft.com/office/powerpoint/2010/main" val="7856219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6007768" cy="53724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838199" y="830180"/>
            <a:ext cx="8474243" cy="6027820"/>
          </a:xfrm>
        </p:spPr>
        <p:txBody>
          <a:bodyPr/>
          <a:lstStyle/>
          <a:p>
            <a:r>
              <a:rPr lang="en-US" dirty="0" smtClean="0"/>
              <a:t>Can be killed by heating at 54 degrees for 30 </a:t>
            </a:r>
            <a:r>
              <a:rPr lang="en-US" dirty="0" err="1" smtClean="0"/>
              <a:t>mins</a:t>
            </a:r>
            <a:endParaRPr lang="en-US" dirty="0" smtClean="0"/>
          </a:p>
          <a:p>
            <a:endParaRPr lang="en-US" dirty="0"/>
          </a:p>
          <a:p>
            <a:pPr marL="0" indent="0">
              <a:buNone/>
            </a:pPr>
            <a:r>
              <a:rPr lang="en-US" b="1" dirty="0" smtClean="0"/>
              <a:t>Determinants of pathogenicity</a:t>
            </a:r>
          </a:p>
          <a:p>
            <a:pPr marL="0" indent="0">
              <a:buNone/>
            </a:pPr>
            <a:r>
              <a:rPr lang="en-US" dirty="0" err="1" smtClean="0"/>
              <a:t>S.Pyogens</a:t>
            </a:r>
            <a:r>
              <a:rPr lang="en-US" dirty="0" smtClean="0"/>
              <a:t> produces several exotoxins and enzymes</a:t>
            </a:r>
          </a:p>
          <a:p>
            <a:pPr marL="0" indent="0">
              <a:buNone/>
            </a:pPr>
            <a:r>
              <a:rPr lang="en-US" dirty="0" smtClean="0"/>
              <a:t>Capable of adherence to buccal epithelium and pharyngeal epithelium cells</a:t>
            </a:r>
          </a:p>
          <a:p>
            <a:pPr marL="0" indent="0">
              <a:buNone/>
            </a:pPr>
            <a:r>
              <a:rPr lang="en-US" b="1" i="1" dirty="0" smtClean="0"/>
              <a:t>Pathogenicity</a:t>
            </a:r>
          </a:p>
          <a:p>
            <a:pPr marL="0" indent="0">
              <a:buNone/>
            </a:pPr>
            <a:r>
              <a:rPr lang="en-US" dirty="0" smtClean="0"/>
              <a:t>Causes </a:t>
            </a:r>
            <a:r>
              <a:rPr lang="en-US" dirty="0" err="1" smtClean="0"/>
              <a:t>suppurative</a:t>
            </a:r>
            <a:r>
              <a:rPr lang="en-US" dirty="0" smtClean="0"/>
              <a:t> diseases </a:t>
            </a:r>
            <a:r>
              <a:rPr lang="en-US" dirty="0" err="1" smtClean="0"/>
              <a:t>e.g</a:t>
            </a:r>
            <a:r>
              <a:rPr lang="en-US" dirty="0" smtClean="0"/>
              <a:t> </a:t>
            </a:r>
            <a:r>
              <a:rPr lang="en-US" dirty="0" err="1" smtClean="0"/>
              <a:t>tonsolitis</a:t>
            </a:r>
            <a:r>
              <a:rPr lang="en-US" dirty="0" smtClean="0"/>
              <a:t> and pharyngitis, scarlet fever, Erysipelas, Ludwig’s angina, </a:t>
            </a:r>
            <a:r>
              <a:rPr lang="en-US" dirty="0" err="1" smtClean="0"/>
              <a:t>Impertigo</a:t>
            </a:r>
            <a:r>
              <a:rPr lang="en-US" dirty="0" smtClean="0"/>
              <a:t>, puerperal sepsis.</a:t>
            </a:r>
          </a:p>
          <a:p>
            <a:pPr marL="0" indent="0">
              <a:buNone/>
            </a:pPr>
            <a:r>
              <a:rPr lang="en-US" dirty="0" smtClean="0"/>
              <a:t>Also causes non-</a:t>
            </a:r>
            <a:r>
              <a:rPr lang="en-US" dirty="0" err="1" smtClean="0"/>
              <a:t>suppurative</a:t>
            </a:r>
            <a:r>
              <a:rPr lang="en-US" dirty="0" smtClean="0"/>
              <a:t> diseases </a:t>
            </a:r>
            <a:r>
              <a:rPr lang="en-US" dirty="0" err="1" smtClean="0"/>
              <a:t>e.g</a:t>
            </a:r>
            <a:r>
              <a:rPr lang="en-US" dirty="0" smtClean="0"/>
              <a:t> glomerulonephritis and Acute rheumatic fever</a:t>
            </a:r>
          </a:p>
          <a:p>
            <a:pPr marL="0" indent="0">
              <a:buNone/>
            </a:pPr>
            <a:endParaRPr lang="en-US" dirty="0"/>
          </a:p>
        </p:txBody>
      </p:sp>
    </p:spTree>
    <p:extLst>
      <p:ext uri="{BB962C8B-B14F-4D97-AF65-F5344CB8AC3E}">
        <p14:creationId xmlns:p14="http://schemas.microsoft.com/office/powerpoint/2010/main" val="17463493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358063" cy="681622"/>
          </a:xfrm>
        </p:spPr>
        <p:txBody>
          <a:bodyPr>
            <a:normAutofit fontScale="90000"/>
          </a:bodyPr>
          <a:lstStyle/>
          <a:p>
            <a:r>
              <a:rPr lang="en-US" b="1" dirty="0" smtClean="0"/>
              <a:t>Lab diagnosis</a:t>
            </a:r>
            <a:endParaRPr lang="en-US" b="1" dirty="0"/>
          </a:p>
        </p:txBody>
      </p:sp>
      <p:sp>
        <p:nvSpPr>
          <p:cNvPr id="3" name="Content Placeholder 2"/>
          <p:cNvSpPr>
            <a:spLocks noGrp="1"/>
          </p:cNvSpPr>
          <p:nvPr>
            <p:ph idx="1"/>
          </p:nvPr>
        </p:nvSpPr>
        <p:spPr>
          <a:xfrm>
            <a:off x="838200" y="1046748"/>
            <a:ext cx="8197516" cy="5666873"/>
          </a:xfrm>
        </p:spPr>
        <p:txBody>
          <a:bodyPr/>
          <a:lstStyle/>
          <a:p>
            <a:r>
              <a:rPr lang="en-US" dirty="0" smtClean="0"/>
              <a:t>Can be isolated from specimen such as throat, nose swabs, HVS and blood CSF.</a:t>
            </a:r>
          </a:p>
          <a:p>
            <a:pPr marL="0" indent="0">
              <a:buNone/>
            </a:pPr>
            <a:r>
              <a:rPr lang="en-US" b="1" dirty="0" smtClean="0"/>
              <a:t>Treatment</a:t>
            </a:r>
          </a:p>
          <a:p>
            <a:pPr marL="0" indent="0">
              <a:buNone/>
            </a:pPr>
            <a:r>
              <a:rPr lang="en-US" dirty="0" err="1" smtClean="0"/>
              <a:t>Penicillins</a:t>
            </a:r>
            <a:r>
              <a:rPr lang="en-US" dirty="0" smtClean="0"/>
              <a:t> are highly effective in all acute infections.</a:t>
            </a:r>
          </a:p>
          <a:p>
            <a:pPr marL="0" indent="0">
              <a:buNone/>
            </a:pPr>
            <a:r>
              <a:rPr lang="en-US" dirty="0" smtClean="0"/>
              <a:t>Therapeutic level of penicillin should be maintained for </a:t>
            </a:r>
            <a:r>
              <a:rPr lang="en-US" dirty="0" err="1" smtClean="0"/>
              <a:t>atleast</a:t>
            </a:r>
            <a:r>
              <a:rPr lang="en-US" dirty="0" smtClean="0"/>
              <a:t> 8-10 days to ensure complete eradication</a:t>
            </a:r>
            <a:endParaRPr lang="en-US" dirty="0"/>
          </a:p>
        </p:txBody>
      </p:sp>
    </p:spTree>
    <p:extLst>
      <p:ext uri="{BB962C8B-B14F-4D97-AF65-F5344CB8AC3E}">
        <p14:creationId xmlns:p14="http://schemas.microsoft.com/office/powerpoint/2010/main" val="972148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8341895" cy="782053"/>
          </a:xfrm>
        </p:spPr>
        <p:txBody>
          <a:bodyPr>
            <a:normAutofit fontScale="90000"/>
          </a:bodyPr>
          <a:lstStyle/>
          <a:p>
            <a:r>
              <a:rPr lang="en-US" b="1" dirty="0" smtClean="0"/>
              <a:t>S. </a:t>
            </a:r>
            <a:r>
              <a:rPr lang="en-US" b="1" dirty="0" err="1" smtClean="0"/>
              <a:t>Agalactiae</a:t>
            </a:r>
            <a:r>
              <a:rPr lang="en-US" b="1" dirty="0" smtClean="0"/>
              <a:t> (Group B streptococcus</a:t>
            </a:r>
            <a:r>
              <a:rPr lang="en-US" dirty="0" smtClean="0"/>
              <a:t>)</a:t>
            </a:r>
            <a:endParaRPr lang="en-US" dirty="0"/>
          </a:p>
        </p:txBody>
      </p:sp>
      <p:sp>
        <p:nvSpPr>
          <p:cNvPr id="3" name="Content Placeholder 2"/>
          <p:cNvSpPr>
            <a:spLocks noGrp="1"/>
          </p:cNvSpPr>
          <p:nvPr>
            <p:ph idx="1"/>
          </p:nvPr>
        </p:nvSpPr>
        <p:spPr>
          <a:xfrm>
            <a:off x="399047" y="770022"/>
            <a:ext cx="8781048" cy="5618747"/>
          </a:xfrm>
        </p:spPr>
        <p:txBody>
          <a:bodyPr>
            <a:normAutofit fontScale="92500" lnSpcReduction="20000"/>
          </a:bodyPr>
          <a:lstStyle/>
          <a:p>
            <a:r>
              <a:rPr lang="en-US" dirty="0" smtClean="0"/>
              <a:t>Are normal flora in female genital tract, pharynx and GIT</a:t>
            </a:r>
          </a:p>
          <a:p>
            <a:pPr marL="0" indent="0">
              <a:buNone/>
            </a:pPr>
            <a:r>
              <a:rPr lang="en-US" b="1" dirty="0" smtClean="0"/>
              <a:t>Morphology</a:t>
            </a:r>
          </a:p>
          <a:p>
            <a:pPr marL="0" indent="0">
              <a:buNone/>
            </a:pPr>
            <a:r>
              <a:rPr lang="en-US" dirty="0" smtClean="0"/>
              <a:t>They are identical to group A </a:t>
            </a:r>
            <a:r>
              <a:rPr lang="en-US" dirty="0" err="1" smtClean="0"/>
              <a:t>strept</a:t>
            </a:r>
            <a:r>
              <a:rPr lang="en-US" dirty="0" smtClean="0"/>
              <a:t>.</a:t>
            </a:r>
          </a:p>
          <a:p>
            <a:pPr marL="0" indent="0">
              <a:buNone/>
            </a:pPr>
            <a:r>
              <a:rPr lang="en-US" dirty="0" smtClean="0"/>
              <a:t>The may produce beta, alpha or gamma  hemolysis on blood agar</a:t>
            </a:r>
          </a:p>
          <a:p>
            <a:pPr marL="0" indent="0">
              <a:buNone/>
            </a:pPr>
            <a:r>
              <a:rPr lang="en-US" b="1" dirty="0" smtClean="0"/>
              <a:t>Pathogenicity</a:t>
            </a:r>
          </a:p>
          <a:p>
            <a:pPr marL="0" indent="0">
              <a:buNone/>
            </a:pPr>
            <a:r>
              <a:rPr lang="en-US" dirty="0" smtClean="0"/>
              <a:t>Are major </a:t>
            </a:r>
            <a:r>
              <a:rPr lang="en-US" dirty="0" err="1" smtClean="0"/>
              <a:t>strept</a:t>
            </a:r>
            <a:r>
              <a:rPr lang="en-US" dirty="0" smtClean="0"/>
              <a:t> pathogens in neonates and young children</a:t>
            </a:r>
          </a:p>
          <a:p>
            <a:pPr marL="0" indent="0">
              <a:buNone/>
            </a:pPr>
            <a:r>
              <a:rPr lang="en-US" i="1" dirty="0" smtClean="0"/>
              <a:t>Early onset infections(within first 5 days of neonatal life) </a:t>
            </a:r>
            <a:r>
              <a:rPr lang="en-US" dirty="0" smtClean="0"/>
              <a:t>are </a:t>
            </a:r>
            <a:r>
              <a:rPr lang="en-US" dirty="0" err="1" smtClean="0"/>
              <a:t>septicaemia</a:t>
            </a:r>
            <a:r>
              <a:rPr lang="en-US" dirty="0" smtClean="0"/>
              <a:t>, </a:t>
            </a:r>
            <a:r>
              <a:rPr lang="en-US" dirty="0" err="1" smtClean="0"/>
              <a:t>pneumonia,meningitis</a:t>
            </a:r>
            <a:endParaRPr lang="en-US" dirty="0" smtClean="0"/>
          </a:p>
          <a:p>
            <a:pPr marL="0" indent="0">
              <a:buNone/>
            </a:pPr>
            <a:r>
              <a:rPr lang="en-US" u="sng" dirty="0" smtClean="0"/>
              <a:t>Predisposing factors</a:t>
            </a:r>
          </a:p>
          <a:p>
            <a:pPr marL="0" indent="0">
              <a:buNone/>
            </a:pPr>
            <a:r>
              <a:rPr lang="en-US" dirty="0" smtClean="0"/>
              <a:t>Are present as vaginal flora in 25% of all women</a:t>
            </a:r>
          </a:p>
          <a:p>
            <a:pPr marL="0" indent="0">
              <a:buNone/>
            </a:pPr>
            <a:r>
              <a:rPr lang="en-US" dirty="0" smtClean="0"/>
              <a:t>Early rupture of membranes</a:t>
            </a:r>
          </a:p>
          <a:p>
            <a:pPr marL="0" indent="0">
              <a:buNone/>
            </a:pPr>
            <a:r>
              <a:rPr lang="en-US" dirty="0" smtClean="0"/>
              <a:t>Prolonged labor</a:t>
            </a:r>
          </a:p>
          <a:p>
            <a:pPr marL="0" indent="0">
              <a:buNone/>
            </a:pPr>
            <a:r>
              <a:rPr lang="en-US" dirty="0" smtClean="0"/>
              <a:t>Low birth weight</a:t>
            </a:r>
          </a:p>
          <a:p>
            <a:pPr marL="0" indent="0">
              <a:buNone/>
            </a:pPr>
            <a:endParaRPr lang="en-US" dirty="0" smtClean="0"/>
          </a:p>
        </p:txBody>
      </p:sp>
    </p:spTree>
    <p:extLst>
      <p:ext uri="{BB962C8B-B14F-4D97-AF65-F5344CB8AC3E}">
        <p14:creationId xmlns:p14="http://schemas.microsoft.com/office/powerpoint/2010/main" val="30869131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6585284" cy="693654"/>
          </a:xfrm>
        </p:spPr>
        <p:txBody>
          <a:bodyPr>
            <a:normAutofit/>
          </a:bodyPr>
          <a:lstStyle/>
          <a:p>
            <a:r>
              <a:rPr lang="en-US" sz="3200" b="1" dirty="0" smtClean="0"/>
              <a:t>Late onset infections</a:t>
            </a:r>
            <a:endParaRPr lang="en-US" sz="3200" b="1" dirty="0"/>
          </a:p>
        </p:txBody>
      </p:sp>
      <p:sp>
        <p:nvSpPr>
          <p:cNvPr id="3" name="Content Placeholder 2"/>
          <p:cNvSpPr>
            <a:spLocks noGrp="1"/>
          </p:cNvSpPr>
          <p:nvPr>
            <p:ph idx="1"/>
          </p:nvPr>
        </p:nvSpPr>
        <p:spPr>
          <a:xfrm>
            <a:off x="838200" y="1251284"/>
            <a:ext cx="8931442" cy="5522495"/>
          </a:xfrm>
        </p:spPr>
        <p:txBody>
          <a:bodyPr>
            <a:normAutofit lnSpcReduction="10000"/>
          </a:bodyPr>
          <a:lstStyle/>
          <a:p>
            <a:r>
              <a:rPr lang="en-US" dirty="0" smtClean="0"/>
              <a:t>Develop between 2-4</a:t>
            </a:r>
            <a:r>
              <a:rPr lang="en-US" baseline="30000" dirty="0" smtClean="0"/>
              <a:t>th</a:t>
            </a:r>
            <a:r>
              <a:rPr lang="en-US" dirty="0" smtClean="0"/>
              <a:t> week of life</a:t>
            </a:r>
          </a:p>
          <a:p>
            <a:pPr marL="0" indent="0">
              <a:buNone/>
            </a:pPr>
            <a:r>
              <a:rPr lang="en-US" i="1" u="sng" dirty="0" smtClean="0"/>
              <a:t>Predisposing factors</a:t>
            </a:r>
          </a:p>
          <a:p>
            <a:r>
              <a:rPr lang="en-US" dirty="0" err="1" smtClean="0"/>
              <a:t>Hosp</a:t>
            </a:r>
            <a:r>
              <a:rPr lang="en-US" dirty="0" smtClean="0"/>
              <a:t> </a:t>
            </a:r>
            <a:r>
              <a:rPr lang="en-US" dirty="0" err="1" smtClean="0"/>
              <a:t>personnels</a:t>
            </a:r>
            <a:r>
              <a:rPr lang="en-US" dirty="0" smtClean="0"/>
              <a:t> during procedures</a:t>
            </a:r>
          </a:p>
          <a:p>
            <a:r>
              <a:rPr lang="en-US" dirty="0" smtClean="0"/>
              <a:t>Baby to baby spread</a:t>
            </a:r>
          </a:p>
          <a:p>
            <a:pPr marL="0" indent="0">
              <a:buNone/>
            </a:pPr>
            <a:endParaRPr lang="en-US" dirty="0" smtClean="0"/>
          </a:p>
          <a:p>
            <a:r>
              <a:rPr lang="en-US" dirty="0" smtClean="0"/>
              <a:t>S. </a:t>
            </a:r>
            <a:r>
              <a:rPr lang="en-US" dirty="0" err="1" smtClean="0"/>
              <a:t>agalactiae</a:t>
            </a:r>
            <a:r>
              <a:rPr lang="en-US" dirty="0" smtClean="0"/>
              <a:t> also causes adult infections </a:t>
            </a:r>
            <a:r>
              <a:rPr lang="en-US" dirty="0" err="1" smtClean="0"/>
              <a:t>i.e</a:t>
            </a:r>
            <a:r>
              <a:rPr lang="en-US" dirty="0" smtClean="0"/>
              <a:t> </a:t>
            </a:r>
            <a:r>
              <a:rPr lang="en-US" dirty="0" err="1" smtClean="0"/>
              <a:t>septicaemia</a:t>
            </a:r>
            <a:r>
              <a:rPr lang="en-US" dirty="0" smtClean="0"/>
              <a:t>, endocarditis, skin infections, meningitis, genital lesions in females, UTIs, surgical wound infections</a:t>
            </a:r>
          </a:p>
          <a:p>
            <a:r>
              <a:rPr lang="en-US" dirty="0" err="1" smtClean="0"/>
              <a:t>Occasionaly</a:t>
            </a:r>
            <a:r>
              <a:rPr lang="en-US" dirty="0" smtClean="0"/>
              <a:t> pneumonia, empyema, arthritis, osteomyelitis</a:t>
            </a:r>
          </a:p>
          <a:p>
            <a:pPr marL="0" indent="0">
              <a:buNone/>
            </a:pPr>
            <a:r>
              <a:rPr lang="en-US" b="1" dirty="0" smtClean="0"/>
              <a:t>Treatment</a:t>
            </a:r>
          </a:p>
          <a:p>
            <a:pPr marL="0" indent="0">
              <a:buNone/>
            </a:pPr>
            <a:r>
              <a:rPr lang="en-US" dirty="0" smtClean="0"/>
              <a:t>Penicillin G is the drug of choice. </a:t>
            </a:r>
            <a:r>
              <a:rPr lang="en-US" dirty="0" err="1" smtClean="0"/>
              <a:t>Orgganisms</a:t>
            </a:r>
            <a:r>
              <a:rPr lang="en-US" dirty="0" smtClean="0"/>
              <a:t> are sensitive to Erythromycin, chloramphenicol and </a:t>
            </a:r>
            <a:r>
              <a:rPr lang="en-US" dirty="0" err="1" smtClean="0"/>
              <a:t>Cephalosporins</a:t>
            </a:r>
            <a:endParaRPr lang="en-US" dirty="0" smtClean="0"/>
          </a:p>
          <a:p>
            <a:pPr marL="0" indent="0">
              <a:buNone/>
            </a:pPr>
            <a:endParaRPr lang="en-US" dirty="0"/>
          </a:p>
        </p:txBody>
      </p:sp>
    </p:spTree>
    <p:extLst>
      <p:ext uri="{BB962C8B-B14F-4D97-AF65-F5344CB8AC3E}">
        <p14:creationId xmlns:p14="http://schemas.microsoft.com/office/powerpoint/2010/main" val="40129306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128084" cy="729749"/>
          </a:xfrm>
        </p:spPr>
        <p:txBody>
          <a:bodyPr>
            <a:normAutofit/>
          </a:bodyPr>
          <a:lstStyle/>
          <a:p>
            <a:r>
              <a:rPr lang="en-US" sz="3200" b="1" dirty="0" smtClean="0"/>
              <a:t>Group C </a:t>
            </a:r>
            <a:r>
              <a:rPr lang="en-US" sz="3200" b="1" dirty="0" err="1" smtClean="0"/>
              <a:t>strept</a:t>
            </a:r>
            <a:endParaRPr lang="en-US" sz="3200" b="1" dirty="0"/>
          </a:p>
        </p:txBody>
      </p:sp>
      <p:sp>
        <p:nvSpPr>
          <p:cNvPr id="3" name="Content Placeholder 2"/>
          <p:cNvSpPr>
            <a:spLocks noGrp="1"/>
          </p:cNvSpPr>
          <p:nvPr>
            <p:ph idx="1"/>
          </p:nvPr>
        </p:nvSpPr>
        <p:spPr>
          <a:xfrm>
            <a:off x="120316" y="1094874"/>
            <a:ext cx="9240252" cy="5654842"/>
          </a:xfrm>
        </p:spPr>
        <p:txBody>
          <a:bodyPr/>
          <a:lstStyle/>
          <a:p>
            <a:r>
              <a:rPr lang="en-US" dirty="0" smtClean="0"/>
              <a:t>Comprises of 4 species;</a:t>
            </a:r>
          </a:p>
          <a:p>
            <a:pPr>
              <a:buFont typeface="Wingdings" panose="05000000000000000000" pitchFamily="2" charset="2"/>
              <a:buChar char="Ø"/>
            </a:pPr>
            <a:r>
              <a:rPr lang="en-US" dirty="0" smtClean="0"/>
              <a:t>S. </a:t>
            </a:r>
            <a:r>
              <a:rPr lang="en-US" dirty="0" err="1" smtClean="0"/>
              <a:t>equi</a:t>
            </a:r>
            <a:endParaRPr lang="en-US" dirty="0" smtClean="0"/>
          </a:p>
          <a:p>
            <a:pPr>
              <a:buFont typeface="Wingdings" panose="05000000000000000000" pitchFamily="2" charset="2"/>
              <a:buChar char="Ø"/>
            </a:pPr>
            <a:r>
              <a:rPr lang="en-US" dirty="0" smtClean="0"/>
              <a:t>S. </a:t>
            </a:r>
            <a:r>
              <a:rPr lang="en-US" dirty="0" err="1" smtClean="0"/>
              <a:t>dysgalactiae</a:t>
            </a:r>
            <a:endParaRPr lang="en-US" dirty="0" smtClean="0"/>
          </a:p>
          <a:p>
            <a:pPr>
              <a:buFont typeface="Wingdings" panose="05000000000000000000" pitchFamily="2" charset="2"/>
              <a:buChar char="Ø"/>
            </a:pPr>
            <a:r>
              <a:rPr lang="en-US" dirty="0" err="1" smtClean="0"/>
              <a:t>S.equisimils</a:t>
            </a:r>
            <a:endParaRPr lang="en-US" dirty="0" smtClean="0"/>
          </a:p>
          <a:p>
            <a:pPr>
              <a:buFont typeface="Wingdings" panose="05000000000000000000" pitchFamily="2" charset="2"/>
              <a:buChar char="Ø"/>
            </a:pPr>
            <a:r>
              <a:rPr lang="en-US" dirty="0" err="1" smtClean="0"/>
              <a:t>S.zooepidemicus</a:t>
            </a:r>
            <a:endParaRPr lang="en-US" dirty="0" smtClean="0"/>
          </a:p>
          <a:p>
            <a:pPr marL="0" indent="0">
              <a:buNone/>
            </a:pPr>
            <a:r>
              <a:rPr lang="en-US" dirty="0" smtClean="0"/>
              <a:t>They produce wide zones of beta hemolysis</a:t>
            </a:r>
          </a:p>
          <a:p>
            <a:pPr marL="0" indent="0">
              <a:buNone/>
            </a:pPr>
            <a:r>
              <a:rPr lang="en-US" b="1" dirty="0" smtClean="0"/>
              <a:t>Pathogenicity</a:t>
            </a:r>
          </a:p>
          <a:p>
            <a:pPr marL="0" indent="0">
              <a:buNone/>
            </a:pPr>
            <a:r>
              <a:rPr lang="en-US" dirty="0" smtClean="0"/>
              <a:t>Causes sore throat, skin and wound infections, post-partum sepsis, pneumonia, </a:t>
            </a:r>
            <a:r>
              <a:rPr lang="en-US" dirty="0" err="1" smtClean="0"/>
              <a:t>septicaemia</a:t>
            </a:r>
            <a:r>
              <a:rPr lang="en-US" dirty="0" smtClean="0"/>
              <a:t>, meningitis, </a:t>
            </a:r>
            <a:r>
              <a:rPr lang="en-US" dirty="0" err="1" smtClean="0"/>
              <a:t>endorcarditis</a:t>
            </a:r>
            <a:r>
              <a:rPr lang="en-US" dirty="0" smtClean="0"/>
              <a:t>, acute glomerulonephritis</a:t>
            </a:r>
          </a:p>
          <a:p>
            <a:pPr marL="0" indent="0">
              <a:buNone/>
            </a:pPr>
            <a:endParaRPr lang="en-US" dirty="0"/>
          </a:p>
        </p:txBody>
      </p:sp>
    </p:spTree>
    <p:extLst>
      <p:ext uri="{BB962C8B-B14F-4D97-AF65-F5344CB8AC3E}">
        <p14:creationId xmlns:p14="http://schemas.microsoft.com/office/powerpoint/2010/main" val="29083853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731042" cy="525212"/>
          </a:xfrm>
        </p:spPr>
        <p:txBody>
          <a:bodyPr>
            <a:normAutofit fontScale="90000"/>
          </a:bodyPr>
          <a:lstStyle/>
          <a:p>
            <a:r>
              <a:rPr lang="en-US" b="1" dirty="0" smtClean="0"/>
              <a:t>Group D</a:t>
            </a:r>
            <a:endParaRPr lang="en-US" b="1" dirty="0"/>
          </a:p>
        </p:txBody>
      </p:sp>
      <p:sp>
        <p:nvSpPr>
          <p:cNvPr id="3" name="Content Placeholder 2"/>
          <p:cNvSpPr>
            <a:spLocks noGrp="1"/>
          </p:cNvSpPr>
          <p:nvPr>
            <p:ph idx="1"/>
          </p:nvPr>
        </p:nvSpPr>
        <p:spPr>
          <a:xfrm>
            <a:off x="838200" y="890338"/>
            <a:ext cx="9087853" cy="5739061"/>
          </a:xfrm>
        </p:spPr>
        <p:txBody>
          <a:bodyPr/>
          <a:lstStyle/>
          <a:p>
            <a:r>
              <a:rPr lang="en-US" dirty="0" smtClean="0"/>
              <a:t>Also known as Enterococcus.</a:t>
            </a:r>
          </a:p>
          <a:p>
            <a:r>
              <a:rPr lang="en-US" dirty="0" smtClean="0"/>
              <a:t>Are oval </a:t>
            </a:r>
            <a:r>
              <a:rPr lang="en-US" dirty="0" err="1" smtClean="0"/>
              <a:t>cocci</a:t>
            </a:r>
            <a:r>
              <a:rPr lang="en-US" dirty="0" smtClean="0"/>
              <a:t>, seen in pairs or short chains</a:t>
            </a:r>
          </a:p>
          <a:p>
            <a:r>
              <a:rPr lang="en-US" dirty="0" smtClean="0"/>
              <a:t>Alpha, beta or gamma </a:t>
            </a:r>
            <a:r>
              <a:rPr lang="en-US" dirty="0" err="1" smtClean="0"/>
              <a:t>haemolysis</a:t>
            </a:r>
            <a:r>
              <a:rPr lang="en-US" dirty="0" smtClean="0"/>
              <a:t> can be caused</a:t>
            </a:r>
          </a:p>
          <a:p>
            <a:pPr marL="0" indent="0">
              <a:buNone/>
            </a:pPr>
            <a:r>
              <a:rPr lang="en-US" b="1" i="1" dirty="0" smtClean="0"/>
              <a:t>E.Gs </a:t>
            </a:r>
          </a:p>
          <a:p>
            <a:pPr marL="0" indent="0">
              <a:buNone/>
            </a:pPr>
            <a:r>
              <a:rPr lang="en-US" dirty="0" smtClean="0"/>
              <a:t>The species most commonly associated with human diseases</a:t>
            </a:r>
          </a:p>
          <a:p>
            <a:pPr marL="0" indent="0">
              <a:buNone/>
            </a:pPr>
            <a:r>
              <a:rPr lang="en-US" dirty="0" smtClean="0"/>
              <a:t>Enterococcus </a:t>
            </a:r>
            <a:r>
              <a:rPr lang="en-US" dirty="0" err="1" smtClean="0"/>
              <a:t>faecalis</a:t>
            </a:r>
            <a:r>
              <a:rPr lang="en-US" dirty="0" smtClean="0"/>
              <a:t>, E. </a:t>
            </a:r>
            <a:r>
              <a:rPr lang="en-US" dirty="0" err="1" smtClean="0"/>
              <a:t>faecium</a:t>
            </a:r>
            <a:r>
              <a:rPr lang="en-US" dirty="0" smtClean="0"/>
              <a:t>, E. </a:t>
            </a:r>
            <a:r>
              <a:rPr lang="en-US" dirty="0" err="1" smtClean="0"/>
              <a:t>durans</a:t>
            </a:r>
            <a:r>
              <a:rPr lang="en-US" dirty="0" smtClean="0"/>
              <a:t>, </a:t>
            </a:r>
            <a:r>
              <a:rPr lang="en-US" dirty="0" err="1" smtClean="0"/>
              <a:t>E.avium</a:t>
            </a:r>
            <a:endParaRPr lang="en-US" dirty="0" smtClean="0"/>
          </a:p>
          <a:p>
            <a:pPr marL="0" indent="0">
              <a:buNone/>
            </a:pPr>
            <a:r>
              <a:rPr lang="en-US" b="1" dirty="0" smtClean="0"/>
              <a:t>Pathogenicity</a:t>
            </a:r>
          </a:p>
          <a:p>
            <a:pPr marL="0" indent="0">
              <a:buNone/>
            </a:pPr>
            <a:r>
              <a:rPr lang="en-US" dirty="0" smtClean="0"/>
              <a:t>Causes urinary and biliary tract infections, </a:t>
            </a:r>
            <a:r>
              <a:rPr lang="en-US" dirty="0" err="1" smtClean="0"/>
              <a:t>septicaemia</a:t>
            </a:r>
            <a:r>
              <a:rPr lang="en-US" dirty="0" smtClean="0"/>
              <a:t>, </a:t>
            </a:r>
            <a:r>
              <a:rPr lang="en-US" dirty="0" err="1" smtClean="0"/>
              <a:t>endorcarditis</a:t>
            </a:r>
            <a:r>
              <a:rPr lang="en-US" dirty="0" smtClean="0"/>
              <a:t>, wound abscess, intra-abdominal </a:t>
            </a:r>
            <a:r>
              <a:rPr lang="en-US" dirty="0" err="1" smtClean="0"/>
              <a:t>absecesses</a:t>
            </a:r>
            <a:r>
              <a:rPr lang="en-US" dirty="0" smtClean="0"/>
              <a:t> (peritonitis)</a:t>
            </a:r>
          </a:p>
          <a:p>
            <a:pPr marL="0" indent="0">
              <a:buNone/>
            </a:pPr>
            <a:endParaRPr lang="en-US" dirty="0"/>
          </a:p>
        </p:txBody>
      </p:sp>
    </p:spTree>
    <p:extLst>
      <p:ext uri="{BB962C8B-B14F-4D97-AF65-F5344CB8AC3E}">
        <p14:creationId xmlns:p14="http://schemas.microsoft.com/office/powerpoint/2010/main" val="7260020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297905" cy="669591"/>
          </a:xfrm>
        </p:spPr>
        <p:txBody>
          <a:bodyPr>
            <a:normAutofit/>
          </a:bodyPr>
          <a:lstStyle/>
          <a:p>
            <a:r>
              <a:rPr lang="en-US" sz="3200" b="1" dirty="0" smtClean="0"/>
              <a:t>S. MG (GROUP F)</a:t>
            </a:r>
            <a:endParaRPr lang="en-US" sz="3200" b="1" dirty="0"/>
          </a:p>
        </p:txBody>
      </p:sp>
      <p:sp>
        <p:nvSpPr>
          <p:cNvPr id="3" name="Content Placeholder 2"/>
          <p:cNvSpPr>
            <a:spLocks noGrp="1"/>
          </p:cNvSpPr>
          <p:nvPr>
            <p:ph idx="1"/>
          </p:nvPr>
        </p:nvSpPr>
        <p:spPr>
          <a:xfrm>
            <a:off x="838200" y="1034716"/>
            <a:ext cx="8763000" cy="5690937"/>
          </a:xfrm>
        </p:spPr>
        <p:txBody>
          <a:bodyPr>
            <a:normAutofit lnSpcReduction="10000"/>
          </a:bodyPr>
          <a:lstStyle/>
          <a:p>
            <a:r>
              <a:rPr lang="en-US" dirty="0" smtClean="0"/>
              <a:t>Is isolated from sputum of normal individuals and those with primary atypical pneumonia</a:t>
            </a:r>
          </a:p>
          <a:p>
            <a:pPr marL="0" indent="0">
              <a:buNone/>
            </a:pPr>
            <a:endParaRPr lang="en-US" b="1" dirty="0" smtClean="0"/>
          </a:p>
          <a:p>
            <a:pPr marL="0" indent="0">
              <a:buNone/>
            </a:pPr>
            <a:r>
              <a:rPr lang="en-US" b="1" dirty="0" smtClean="0"/>
              <a:t>GROUP G </a:t>
            </a:r>
            <a:r>
              <a:rPr lang="en-US" b="1" dirty="0" err="1" smtClean="0"/>
              <a:t>strept</a:t>
            </a:r>
            <a:endParaRPr lang="en-US" b="1" dirty="0" smtClean="0"/>
          </a:p>
          <a:p>
            <a:pPr marL="0" indent="0">
              <a:buNone/>
            </a:pPr>
            <a:r>
              <a:rPr lang="en-US" dirty="0" smtClean="0"/>
              <a:t>Are normal flora of skin, gut, pharynx and vagina.</a:t>
            </a:r>
          </a:p>
          <a:p>
            <a:pPr marL="0" indent="0">
              <a:buNone/>
            </a:pPr>
            <a:r>
              <a:rPr lang="en-US" b="1" dirty="0" smtClean="0"/>
              <a:t>Pathogenicity</a:t>
            </a:r>
          </a:p>
          <a:p>
            <a:pPr marL="0" indent="0">
              <a:buNone/>
            </a:pPr>
            <a:r>
              <a:rPr lang="en-US" dirty="0" smtClean="0"/>
              <a:t>Causes sore throat, pneumonia, </a:t>
            </a:r>
            <a:r>
              <a:rPr lang="en-US" dirty="0" err="1" smtClean="0"/>
              <a:t>septicaemia</a:t>
            </a:r>
            <a:r>
              <a:rPr lang="en-US" dirty="0" smtClean="0"/>
              <a:t>, endocarditis, infections of the bone, joint skin, wounds</a:t>
            </a:r>
          </a:p>
          <a:p>
            <a:pPr marL="0" indent="0">
              <a:buNone/>
            </a:pPr>
            <a:endParaRPr lang="en-US" dirty="0"/>
          </a:p>
          <a:p>
            <a:pPr marL="0" indent="0">
              <a:buNone/>
            </a:pPr>
            <a:r>
              <a:rPr lang="en-US" b="1" dirty="0" err="1" smtClean="0"/>
              <a:t>Viridans</a:t>
            </a:r>
            <a:r>
              <a:rPr lang="en-US" b="1" dirty="0" smtClean="0"/>
              <a:t> </a:t>
            </a:r>
            <a:r>
              <a:rPr lang="en-US" b="1" dirty="0" err="1" smtClean="0"/>
              <a:t>strept</a:t>
            </a:r>
            <a:r>
              <a:rPr lang="en-US" b="1" dirty="0" smtClean="0"/>
              <a:t> (oral </a:t>
            </a:r>
            <a:r>
              <a:rPr lang="en-US" b="1" dirty="0" err="1" smtClean="0"/>
              <a:t>strept</a:t>
            </a:r>
            <a:r>
              <a:rPr lang="en-US" b="1" dirty="0" smtClean="0"/>
              <a:t>)</a:t>
            </a:r>
          </a:p>
          <a:p>
            <a:pPr marL="0" indent="0">
              <a:buNone/>
            </a:pPr>
            <a:r>
              <a:rPr lang="en-US" dirty="0" smtClean="0"/>
              <a:t>Produces alpha or gamma hemolysis on blood agar</a:t>
            </a:r>
          </a:p>
          <a:p>
            <a:pPr marL="0" indent="0">
              <a:buNone/>
            </a:pPr>
            <a:r>
              <a:rPr lang="en-US" dirty="0" smtClean="0"/>
              <a:t>Are constantly present as commensals in the mouth and pharynx</a:t>
            </a:r>
          </a:p>
          <a:p>
            <a:pPr marL="0" indent="0">
              <a:buNone/>
            </a:pPr>
            <a:endParaRPr lang="en-US" dirty="0"/>
          </a:p>
        </p:txBody>
      </p:sp>
    </p:spTree>
    <p:extLst>
      <p:ext uri="{BB962C8B-B14F-4D97-AF65-F5344CB8AC3E}">
        <p14:creationId xmlns:p14="http://schemas.microsoft.com/office/powerpoint/2010/main" val="41363333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1674" y="124495"/>
            <a:ext cx="4732421" cy="51318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260684" y="745957"/>
            <a:ext cx="8738937" cy="5967664"/>
          </a:xfrm>
        </p:spPr>
        <p:txBody>
          <a:bodyPr/>
          <a:lstStyle/>
          <a:p>
            <a:r>
              <a:rPr lang="en-US" dirty="0" smtClean="0"/>
              <a:t>E.gs of species of V. </a:t>
            </a:r>
            <a:r>
              <a:rPr lang="en-US" dirty="0" err="1" smtClean="0"/>
              <a:t>strept</a:t>
            </a:r>
            <a:endParaRPr lang="en-US" dirty="0" smtClean="0"/>
          </a:p>
          <a:p>
            <a:pPr>
              <a:buFont typeface="Wingdings" panose="05000000000000000000" pitchFamily="2" charset="2"/>
              <a:buChar char="Ø"/>
            </a:pPr>
            <a:r>
              <a:rPr lang="en-US" dirty="0" smtClean="0"/>
              <a:t>S. </a:t>
            </a:r>
            <a:r>
              <a:rPr lang="en-US" dirty="0" err="1" smtClean="0"/>
              <a:t>salivarias</a:t>
            </a:r>
            <a:endParaRPr lang="en-US" dirty="0" smtClean="0"/>
          </a:p>
          <a:p>
            <a:pPr>
              <a:buFont typeface="Wingdings" panose="05000000000000000000" pitchFamily="2" charset="2"/>
              <a:buChar char="Ø"/>
            </a:pPr>
            <a:r>
              <a:rPr lang="en-US" dirty="0" smtClean="0"/>
              <a:t>S. </a:t>
            </a:r>
            <a:r>
              <a:rPr lang="en-US" dirty="0" err="1" smtClean="0"/>
              <a:t>sanguis</a:t>
            </a:r>
            <a:endParaRPr lang="en-US" dirty="0" smtClean="0"/>
          </a:p>
          <a:p>
            <a:pPr>
              <a:buFont typeface="Wingdings" panose="05000000000000000000" pitchFamily="2" charset="2"/>
              <a:buChar char="Ø"/>
            </a:pPr>
            <a:r>
              <a:rPr lang="en-US" dirty="0" smtClean="0"/>
              <a:t>S. </a:t>
            </a:r>
            <a:r>
              <a:rPr lang="en-US" dirty="0" err="1" smtClean="0"/>
              <a:t>mutans</a:t>
            </a:r>
            <a:endParaRPr lang="en-US" dirty="0" smtClean="0"/>
          </a:p>
          <a:p>
            <a:pPr>
              <a:buFont typeface="Wingdings" panose="05000000000000000000" pitchFamily="2" charset="2"/>
              <a:buChar char="Ø"/>
            </a:pPr>
            <a:r>
              <a:rPr lang="en-US" dirty="0" smtClean="0"/>
              <a:t>S. </a:t>
            </a:r>
            <a:r>
              <a:rPr lang="en-US" dirty="0" err="1" smtClean="0"/>
              <a:t>mitiar</a:t>
            </a:r>
            <a:r>
              <a:rPr lang="en-US" dirty="0" smtClean="0"/>
              <a:t> (</a:t>
            </a:r>
            <a:r>
              <a:rPr lang="en-US" dirty="0" err="1" smtClean="0"/>
              <a:t>mitis</a:t>
            </a:r>
            <a:r>
              <a:rPr lang="en-US" dirty="0" smtClean="0"/>
              <a:t>)</a:t>
            </a:r>
          </a:p>
          <a:p>
            <a:pPr>
              <a:buFont typeface="Wingdings" panose="05000000000000000000" pitchFamily="2" charset="2"/>
              <a:buChar char="Ø"/>
            </a:pPr>
            <a:r>
              <a:rPr lang="en-US" dirty="0" smtClean="0"/>
              <a:t>S. </a:t>
            </a:r>
            <a:r>
              <a:rPr lang="en-US" dirty="0" err="1" smtClean="0"/>
              <a:t>milleri</a:t>
            </a:r>
            <a:endParaRPr lang="en-US" dirty="0" smtClean="0"/>
          </a:p>
          <a:p>
            <a:pPr marL="0" indent="0">
              <a:buNone/>
            </a:pPr>
            <a:r>
              <a:rPr lang="en-US" dirty="0"/>
              <a:t> </a:t>
            </a:r>
            <a:r>
              <a:rPr lang="en-US" dirty="0" smtClean="0"/>
              <a:t>Pathogenesis</a:t>
            </a:r>
          </a:p>
          <a:p>
            <a:pPr marL="0" indent="0">
              <a:buNone/>
            </a:pPr>
            <a:r>
              <a:rPr lang="en-US" dirty="0" smtClean="0"/>
              <a:t>S. </a:t>
            </a:r>
            <a:r>
              <a:rPr lang="en-US" dirty="0" err="1" smtClean="0"/>
              <a:t>Milleri</a:t>
            </a:r>
            <a:r>
              <a:rPr lang="en-US" dirty="0" smtClean="0"/>
              <a:t> causes deep sepsis</a:t>
            </a:r>
          </a:p>
          <a:p>
            <a:pPr marL="0" indent="0">
              <a:buNone/>
            </a:pPr>
            <a:r>
              <a:rPr lang="en-US" dirty="0" err="1" smtClean="0"/>
              <a:t>S.Mutans</a:t>
            </a:r>
            <a:r>
              <a:rPr lang="en-US" dirty="0" smtClean="0"/>
              <a:t> and </a:t>
            </a:r>
            <a:r>
              <a:rPr lang="en-US" dirty="0" err="1" smtClean="0"/>
              <a:t>sanguis</a:t>
            </a:r>
            <a:r>
              <a:rPr lang="en-US" dirty="0" smtClean="0"/>
              <a:t> causes dental caries</a:t>
            </a:r>
          </a:p>
          <a:p>
            <a:pPr marL="0" indent="0">
              <a:buNone/>
            </a:pPr>
            <a:r>
              <a:rPr lang="en-US" dirty="0" smtClean="0"/>
              <a:t>Infective endocarditis to persons with </a:t>
            </a:r>
            <a:r>
              <a:rPr lang="en-US" dirty="0" err="1" smtClean="0"/>
              <a:t>valvular</a:t>
            </a:r>
            <a:r>
              <a:rPr lang="en-US" dirty="0" smtClean="0"/>
              <a:t> heart disease (avoid dental extraction)</a:t>
            </a:r>
            <a:endParaRPr lang="en-US" dirty="0"/>
          </a:p>
        </p:txBody>
      </p:sp>
    </p:spTree>
    <p:extLst>
      <p:ext uri="{BB962C8B-B14F-4D97-AF65-F5344CB8AC3E}">
        <p14:creationId xmlns:p14="http://schemas.microsoft.com/office/powerpoint/2010/main" val="3018288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21" y="0"/>
            <a:ext cx="7576810" cy="949569"/>
          </a:xfrm>
        </p:spPr>
        <p:txBody>
          <a:bodyPr>
            <a:normAutofit/>
          </a:bodyPr>
          <a:lstStyle/>
          <a:p>
            <a:r>
              <a:rPr lang="en-US" sz="3600" b="1" dirty="0" err="1" smtClean="0"/>
              <a:t>Strept</a:t>
            </a:r>
            <a:r>
              <a:rPr lang="en-US" sz="3600" b="1" dirty="0" smtClean="0"/>
              <a:t> </a:t>
            </a:r>
            <a:r>
              <a:rPr lang="en-US" sz="3600" b="1" dirty="0" err="1" smtClean="0"/>
              <a:t>Pneumoniae</a:t>
            </a:r>
            <a:r>
              <a:rPr lang="en-US" sz="3600" b="1" dirty="0" smtClean="0"/>
              <a:t> (pneumococcus</a:t>
            </a:r>
            <a:r>
              <a:rPr lang="en-US" dirty="0" smtClean="0"/>
              <a:t>)</a:t>
            </a:r>
            <a:endParaRPr lang="en-US" dirty="0"/>
          </a:p>
        </p:txBody>
      </p:sp>
      <p:sp>
        <p:nvSpPr>
          <p:cNvPr id="3" name="Content Placeholder 2"/>
          <p:cNvSpPr>
            <a:spLocks noGrp="1"/>
          </p:cNvSpPr>
          <p:nvPr>
            <p:ph idx="1"/>
          </p:nvPr>
        </p:nvSpPr>
        <p:spPr>
          <a:xfrm>
            <a:off x="240632" y="949570"/>
            <a:ext cx="9071810" cy="5697415"/>
          </a:xfrm>
        </p:spPr>
        <p:txBody>
          <a:bodyPr>
            <a:normAutofit lnSpcReduction="10000"/>
          </a:bodyPr>
          <a:lstStyle/>
          <a:p>
            <a:pPr marL="0" indent="0">
              <a:buNone/>
            </a:pPr>
            <a:r>
              <a:rPr lang="en-US" b="1" dirty="0" smtClean="0"/>
              <a:t>Morphology</a:t>
            </a:r>
          </a:p>
          <a:p>
            <a:pPr marL="0" indent="0">
              <a:buNone/>
            </a:pPr>
            <a:r>
              <a:rPr lang="en-US" dirty="0" smtClean="0"/>
              <a:t>Non-motile, non-</a:t>
            </a:r>
            <a:r>
              <a:rPr lang="en-US" dirty="0" err="1" smtClean="0"/>
              <a:t>sporing</a:t>
            </a:r>
            <a:r>
              <a:rPr lang="en-US" dirty="0" smtClean="0"/>
              <a:t> gram positive.</a:t>
            </a:r>
          </a:p>
          <a:p>
            <a:pPr marL="0" indent="0">
              <a:buNone/>
            </a:pPr>
            <a:r>
              <a:rPr lang="en-US" dirty="0" smtClean="0"/>
              <a:t>Occurs in pairs of flame-shaped </a:t>
            </a:r>
            <a:r>
              <a:rPr lang="en-US" dirty="0" err="1" smtClean="0"/>
              <a:t>cocci</a:t>
            </a:r>
            <a:endParaRPr lang="en-US" dirty="0" smtClean="0"/>
          </a:p>
          <a:p>
            <a:pPr marL="0" indent="0">
              <a:buNone/>
            </a:pPr>
            <a:r>
              <a:rPr lang="en-US" dirty="0" smtClean="0"/>
              <a:t>About 1 micrometer in diameter and in cultures appears in chains like streptococci.</a:t>
            </a:r>
          </a:p>
          <a:p>
            <a:pPr marL="0" indent="0">
              <a:buNone/>
            </a:pPr>
            <a:r>
              <a:rPr lang="en-US" dirty="0" smtClean="0"/>
              <a:t>Is capsulated</a:t>
            </a:r>
          </a:p>
          <a:p>
            <a:pPr marL="0" indent="0">
              <a:buNone/>
            </a:pPr>
            <a:r>
              <a:rPr lang="en-US" dirty="0" smtClean="0"/>
              <a:t>Are both aerobes and facultative anaerobes.</a:t>
            </a:r>
          </a:p>
          <a:p>
            <a:pPr marL="0" indent="0">
              <a:buNone/>
            </a:pPr>
            <a:r>
              <a:rPr lang="en-US" dirty="0" smtClean="0"/>
              <a:t>Grow well at optimum temp of 37, (range between 25-40), pH 7.8 (range between 6.5-8.3)</a:t>
            </a:r>
          </a:p>
          <a:p>
            <a:pPr marL="0" indent="0">
              <a:buNone/>
            </a:pPr>
            <a:r>
              <a:rPr lang="en-US" dirty="0" smtClean="0"/>
              <a:t>Virulent strains have abundant capsule.</a:t>
            </a:r>
          </a:p>
          <a:p>
            <a:pPr marL="0" indent="0">
              <a:buNone/>
            </a:pPr>
            <a:r>
              <a:rPr lang="en-US" dirty="0" smtClean="0"/>
              <a:t>Are beta hemolytic and alpha hemolytic</a:t>
            </a:r>
          </a:p>
          <a:p>
            <a:pPr marL="0" indent="0">
              <a:buNone/>
            </a:pPr>
            <a:r>
              <a:rPr lang="en-US" dirty="0" smtClean="0"/>
              <a:t>Killed by moist heat at 55 degrees in 10 </a:t>
            </a:r>
            <a:r>
              <a:rPr lang="en-US" dirty="0" err="1" smtClean="0"/>
              <a:t>mins</a:t>
            </a:r>
            <a:endParaRPr lang="en-US" dirty="0"/>
          </a:p>
        </p:txBody>
      </p:sp>
    </p:spTree>
    <p:extLst>
      <p:ext uri="{BB962C8B-B14F-4D97-AF65-F5344CB8AC3E}">
        <p14:creationId xmlns:p14="http://schemas.microsoft.com/office/powerpoint/2010/main" val="35211665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990600"/>
          </a:xfrm>
        </p:spPr>
        <p:txBody>
          <a:bodyPr>
            <a:normAutofit fontScale="90000"/>
          </a:bodyPr>
          <a:lstStyle/>
          <a:p>
            <a:r>
              <a:rPr lang="en-US" b="1" dirty="0" smtClean="0"/>
              <a:t>SHAPE OF BACTERIA</a:t>
            </a:r>
            <a:br>
              <a:rPr lang="en-US" b="1" dirty="0" smtClean="0"/>
            </a:br>
            <a:endParaRPr lang="en-US" dirty="0"/>
          </a:p>
        </p:txBody>
      </p:sp>
      <p:sp>
        <p:nvSpPr>
          <p:cNvPr id="3" name="Content Placeholder 2"/>
          <p:cNvSpPr>
            <a:spLocks noGrp="1"/>
          </p:cNvSpPr>
          <p:nvPr>
            <p:ph idx="1"/>
          </p:nvPr>
        </p:nvSpPr>
        <p:spPr>
          <a:xfrm>
            <a:off x="1524000" y="609600"/>
            <a:ext cx="9067800" cy="6172200"/>
          </a:xfrm>
        </p:spPr>
        <p:txBody>
          <a:bodyPr>
            <a:normAutofit lnSpcReduction="10000"/>
          </a:bodyPr>
          <a:lstStyle/>
          <a:p>
            <a:pPr marL="0" indent="0">
              <a:buNone/>
            </a:pPr>
            <a:r>
              <a:rPr lang="en-US" dirty="0" smtClean="0"/>
              <a:t>Bacteria </a:t>
            </a:r>
            <a:r>
              <a:rPr lang="en-US" dirty="0"/>
              <a:t>exist in different shapes.</a:t>
            </a:r>
          </a:p>
          <a:p>
            <a:pPr marL="0" indent="0">
              <a:buNone/>
            </a:pPr>
            <a:r>
              <a:rPr lang="en-US" b="1" dirty="0" smtClean="0"/>
              <a:t>1. </a:t>
            </a:r>
            <a:r>
              <a:rPr lang="en-US" b="1" dirty="0" err="1" smtClean="0"/>
              <a:t>Cocci</a:t>
            </a:r>
            <a:r>
              <a:rPr lang="en-US" dirty="0" smtClean="0"/>
              <a:t>-are </a:t>
            </a:r>
            <a:r>
              <a:rPr lang="en-US" dirty="0"/>
              <a:t>round or oval cells</a:t>
            </a:r>
            <a:endParaRPr lang="en-US" b="1" dirty="0"/>
          </a:p>
          <a:p>
            <a:r>
              <a:rPr lang="en-US" b="1" dirty="0"/>
              <a:t>Diagram (</a:t>
            </a:r>
            <a:r>
              <a:rPr lang="en-US" dirty="0" err="1"/>
              <a:t>coccus</a:t>
            </a:r>
            <a:r>
              <a:rPr lang="en-US" dirty="0"/>
              <a:t>)</a:t>
            </a:r>
          </a:p>
          <a:p>
            <a:r>
              <a:rPr lang="en-US" b="1" dirty="0"/>
              <a:t>2. Bacilli-</a:t>
            </a:r>
            <a:r>
              <a:rPr lang="en-US" dirty="0"/>
              <a:t>are rod or stick-shaped</a:t>
            </a:r>
          </a:p>
          <a:p>
            <a:r>
              <a:rPr lang="en-US" dirty="0"/>
              <a:t>Diagram (bacillus)</a:t>
            </a:r>
          </a:p>
          <a:p>
            <a:r>
              <a:rPr lang="en-US" dirty="0"/>
              <a:t>In some of the bacilli the length of the cells may be equal to width. Such forms are known as </a:t>
            </a:r>
            <a:r>
              <a:rPr lang="en-US" dirty="0" err="1"/>
              <a:t>coccobacilli</a:t>
            </a:r>
            <a:endParaRPr lang="en-US" dirty="0"/>
          </a:p>
          <a:p>
            <a:r>
              <a:rPr lang="en-US" dirty="0"/>
              <a:t>Diagram (</a:t>
            </a:r>
            <a:r>
              <a:rPr lang="en-US" dirty="0" err="1"/>
              <a:t>coccobacillus</a:t>
            </a:r>
            <a:r>
              <a:rPr lang="en-US" dirty="0"/>
              <a:t>)</a:t>
            </a:r>
          </a:p>
          <a:p>
            <a:r>
              <a:rPr lang="en-US" b="1" dirty="0"/>
              <a:t>3. </a:t>
            </a:r>
            <a:r>
              <a:rPr lang="en-US" b="1" dirty="0" err="1"/>
              <a:t>Vibrios</a:t>
            </a:r>
            <a:r>
              <a:rPr lang="en-US" dirty="0"/>
              <a:t>-are curved or comma shaped </a:t>
            </a:r>
          </a:p>
          <a:p>
            <a:r>
              <a:rPr lang="en-US" dirty="0" err="1"/>
              <a:t>diag</a:t>
            </a:r>
            <a:r>
              <a:rPr lang="en-US" dirty="0"/>
              <a:t> (vibrio)</a:t>
            </a:r>
          </a:p>
          <a:p>
            <a:r>
              <a:rPr lang="en-US" b="1" dirty="0"/>
              <a:t>4. </a:t>
            </a:r>
            <a:r>
              <a:rPr lang="en-US" b="1" dirty="0" err="1"/>
              <a:t>Spirilla</a:t>
            </a:r>
            <a:r>
              <a:rPr lang="en-US" dirty="0"/>
              <a:t>-are non-flexuous spiral forms with one to three fixed curves in their rigid bodies</a:t>
            </a:r>
          </a:p>
          <a:p>
            <a:r>
              <a:rPr lang="en-US" dirty="0" err="1"/>
              <a:t>Diag</a:t>
            </a:r>
            <a:r>
              <a:rPr lang="en-US" dirty="0"/>
              <a:t> (</a:t>
            </a:r>
            <a:r>
              <a:rPr lang="en-US" dirty="0" err="1"/>
              <a:t>spirillum</a:t>
            </a:r>
            <a:r>
              <a:rPr lang="en-US" dirty="0"/>
              <a:t>)</a:t>
            </a:r>
          </a:p>
          <a:p>
            <a:endParaRPr lang="en-US" dirty="0"/>
          </a:p>
        </p:txBody>
      </p:sp>
    </p:spTree>
    <p:extLst>
      <p:ext uri="{BB962C8B-B14F-4D97-AF65-F5344CB8AC3E}">
        <p14:creationId xmlns:p14="http://schemas.microsoft.com/office/powerpoint/2010/main" val="37161923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5095"/>
            <a:ext cx="6945923" cy="467214"/>
          </a:xfrm>
        </p:spPr>
        <p:txBody>
          <a:bodyPr>
            <a:normAutofit fontScale="90000"/>
          </a:bodyPr>
          <a:lstStyle/>
          <a:p>
            <a:r>
              <a:rPr lang="en-US" b="1" dirty="0" smtClean="0"/>
              <a:t>Pathogenicity</a:t>
            </a:r>
            <a:endParaRPr lang="en-US" b="1" dirty="0"/>
          </a:p>
        </p:txBody>
      </p:sp>
      <p:sp>
        <p:nvSpPr>
          <p:cNvPr id="3" name="Content Placeholder 2"/>
          <p:cNvSpPr>
            <a:spLocks noGrp="1"/>
          </p:cNvSpPr>
          <p:nvPr>
            <p:ph idx="1"/>
          </p:nvPr>
        </p:nvSpPr>
        <p:spPr>
          <a:xfrm>
            <a:off x="128954" y="1383324"/>
            <a:ext cx="8780584" cy="5392614"/>
          </a:xfrm>
        </p:spPr>
        <p:txBody>
          <a:bodyPr>
            <a:normAutofit lnSpcReduction="10000"/>
          </a:bodyPr>
          <a:lstStyle/>
          <a:p>
            <a:r>
              <a:rPr lang="en-US" sz="3200" dirty="0" smtClean="0"/>
              <a:t>Most S. pneumonia are commensals and causes illnesses only when normal defense barriers of the </a:t>
            </a:r>
            <a:r>
              <a:rPr lang="en-US" sz="3200" dirty="0" err="1" smtClean="0"/>
              <a:t>resp</a:t>
            </a:r>
            <a:r>
              <a:rPr lang="en-US" sz="3200" dirty="0" smtClean="0"/>
              <a:t> tract are disturbed </a:t>
            </a:r>
            <a:r>
              <a:rPr lang="en-US" sz="3200" dirty="0" err="1" smtClean="0"/>
              <a:t>e.g</a:t>
            </a:r>
            <a:r>
              <a:rPr lang="en-US" sz="3200" dirty="0" smtClean="0"/>
              <a:t> viral infections of the </a:t>
            </a:r>
            <a:r>
              <a:rPr lang="en-US" sz="3200" dirty="0" err="1" smtClean="0"/>
              <a:t>resp</a:t>
            </a:r>
            <a:r>
              <a:rPr lang="en-US" sz="3200" dirty="0" smtClean="0"/>
              <a:t> tract, physical injuries to the tract, alcohol intoxication, head injury, diabetes, old age, malnutrition, immunodeficiency disorders.</a:t>
            </a:r>
          </a:p>
          <a:p>
            <a:r>
              <a:rPr lang="en-US" sz="3200" dirty="0" smtClean="0"/>
              <a:t>S. pneumonia causes </a:t>
            </a:r>
            <a:r>
              <a:rPr lang="en-US" sz="3200" dirty="0" err="1" smtClean="0"/>
              <a:t>broncho</a:t>
            </a:r>
            <a:r>
              <a:rPr lang="en-US" sz="3200" dirty="0" smtClean="0"/>
              <a:t> and lobar pneumonia, bronchitis, sinusitis, otitis media, </a:t>
            </a:r>
            <a:r>
              <a:rPr lang="en-US" sz="3200" dirty="0" err="1" smtClean="0"/>
              <a:t>mastoiditis</a:t>
            </a:r>
            <a:r>
              <a:rPr lang="en-US" sz="3200" dirty="0" smtClean="0"/>
              <a:t>, meningitis, endocarditis, </a:t>
            </a:r>
            <a:r>
              <a:rPr lang="en-US" sz="3200" dirty="0" err="1" smtClean="0"/>
              <a:t>suppurative</a:t>
            </a:r>
            <a:r>
              <a:rPr lang="en-US" sz="3200" dirty="0" smtClean="0"/>
              <a:t> arthritis and peritonitis</a:t>
            </a:r>
          </a:p>
          <a:p>
            <a:r>
              <a:rPr lang="en-US" sz="3200" dirty="0" smtClean="0"/>
              <a:t>Is a common cause of bacterial meningitis </a:t>
            </a:r>
            <a:r>
              <a:rPr lang="en-US" sz="3200" dirty="0" err="1" smtClean="0"/>
              <a:t>esp</a:t>
            </a:r>
            <a:r>
              <a:rPr lang="en-US" sz="3200" dirty="0" smtClean="0"/>
              <a:t> in children and the elderly</a:t>
            </a:r>
          </a:p>
          <a:p>
            <a:endParaRPr lang="en-US" dirty="0"/>
          </a:p>
        </p:txBody>
      </p:sp>
    </p:spTree>
    <p:extLst>
      <p:ext uri="{BB962C8B-B14F-4D97-AF65-F5344CB8AC3E}">
        <p14:creationId xmlns:p14="http://schemas.microsoft.com/office/powerpoint/2010/main" val="3228902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6101862" cy="719138"/>
          </a:xfrm>
        </p:spPr>
        <p:txBody>
          <a:bodyPr>
            <a:normAutofit/>
          </a:bodyPr>
          <a:lstStyle/>
          <a:p>
            <a:r>
              <a:rPr lang="en-US" sz="3200" b="1" dirty="0" smtClean="0"/>
              <a:t>Lab Diagnosis</a:t>
            </a:r>
            <a:endParaRPr lang="en-US" sz="3200" b="1" dirty="0"/>
          </a:p>
        </p:txBody>
      </p:sp>
      <p:sp>
        <p:nvSpPr>
          <p:cNvPr id="3" name="Content Placeholder 2"/>
          <p:cNvSpPr>
            <a:spLocks noGrp="1"/>
          </p:cNvSpPr>
          <p:nvPr>
            <p:ph idx="1"/>
          </p:nvPr>
        </p:nvSpPr>
        <p:spPr>
          <a:xfrm>
            <a:off x="234462" y="1383324"/>
            <a:ext cx="8804030" cy="5345722"/>
          </a:xfrm>
        </p:spPr>
        <p:txBody>
          <a:bodyPr/>
          <a:lstStyle/>
          <a:p>
            <a:r>
              <a:rPr lang="en-US" dirty="0" smtClean="0"/>
              <a:t>Demonstrated in the following specimens:</a:t>
            </a:r>
          </a:p>
          <a:p>
            <a:r>
              <a:rPr lang="en-US" dirty="0" smtClean="0"/>
              <a:t>Sputum, exudate, blood, CSF</a:t>
            </a:r>
          </a:p>
          <a:p>
            <a:pPr marL="0" indent="0">
              <a:buNone/>
            </a:pPr>
            <a:r>
              <a:rPr lang="en-US" b="1" dirty="0" smtClean="0"/>
              <a:t>Treatment</a:t>
            </a:r>
          </a:p>
          <a:p>
            <a:pPr marL="0" indent="0">
              <a:buNone/>
            </a:pPr>
            <a:r>
              <a:rPr lang="en-US" dirty="0" err="1" smtClean="0"/>
              <a:t>Pnemococcus</a:t>
            </a:r>
            <a:r>
              <a:rPr lang="en-US" dirty="0" smtClean="0"/>
              <a:t> are sensitive to </a:t>
            </a:r>
            <a:r>
              <a:rPr lang="en-US" dirty="0" err="1" smtClean="0"/>
              <a:t>penicillins</a:t>
            </a:r>
            <a:r>
              <a:rPr lang="en-US" dirty="0" smtClean="0"/>
              <a:t> and chemotherapy</a:t>
            </a:r>
          </a:p>
          <a:p>
            <a:pPr marL="0" indent="0">
              <a:buNone/>
            </a:pPr>
            <a:r>
              <a:rPr lang="en-US" dirty="0" smtClean="0"/>
              <a:t>Should be started as early as possible.</a:t>
            </a:r>
          </a:p>
          <a:p>
            <a:pPr marL="0" indent="0">
              <a:buNone/>
            </a:pPr>
            <a:r>
              <a:rPr lang="en-US" dirty="0" smtClean="0"/>
              <a:t>For </a:t>
            </a:r>
            <a:r>
              <a:rPr lang="en-US" dirty="0" err="1" smtClean="0"/>
              <a:t>Penicilin</a:t>
            </a:r>
            <a:r>
              <a:rPr lang="en-US" dirty="0" smtClean="0"/>
              <a:t> resistant pneumococci you can use </a:t>
            </a:r>
            <a:r>
              <a:rPr lang="en-US" dirty="0" err="1" smtClean="0"/>
              <a:t>cephalosporins</a:t>
            </a:r>
            <a:r>
              <a:rPr lang="en-US" dirty="0" smtClean="0"/>
              <a:t>, erythromycin, tetracycline, </a:t>
            </a:r>
            <a:r>
              <a:rPr lang="en-US" dirty="0" err="1" smtClean="0"/>
              <a:t>clindamycim</a:t>
            </a:r>
            <a:r>
              <a:rPr lang="en-US" dirty="0" smtClean="0"/>
              <a:t>, chloramphenicol and </a:t>
            </a:r>
            <a:r>
              <a:rPr lang="en-US" dirty="0" err="1" smtClean="0"/>
              <a:t>sulphonamides</a:t>
            </a:r>
            <a:endParaRPr lang="en-US" dirty="0"/>
          </a:p>
        </p:txBody>
      </p:sp>
    </p:spTree>
    <p:extLst>
      <p:ext uri="{BB962C8B-B14F-4D97-AF65-F5344CB8AC3E}">
        <p14:creationId xmlns:p14="http://schemas.microsoft.com/office/powerpoint/2010/main" val="11178382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541" y="107547"/>
            <a:ext cx="7108065" cy="600791"/>
          </a:xfrm>
        </p:spPr>
        <p:txBody>
          <a:bodyPr>
            <a:noAutofit/>
          </a:bodyPr>
          <a:lstStyle/>
          <a:p>
            <a:r>
              <a:rPr lang="en-US" sz="4000" b="1" dirty="0" smtClean="0"/>
              <a:t>GRAM NEGATIVE COCCI</a:t>
            </a:r>
            <a:endParaRPr lang="en-US" sz="4000" b="1" dirty="0"/>
          </a:p>
        </p:txBody>
      </p:sp>
      <p:sp>
        <p:nvSpPr>
          <p:cNvPr id="3" name="Content Placeholder 2"/>
          <p:cNvSpPr>
            <a:spLocks noGrp="1"/>
          </p:cNvSpPr>
          <p:nvPr>
            <p:ph idx="1"/>
          </p:nvPr>
        </p:nvSpPr>
        <p:spPr>
          <a:xfrm>
            <a:off x="838200" y="927280"/>
            <a:ext cx="8434589" cy="5834128"/>
          </a:xfrm>
        </p:spPr>
        <p:txBody>
          <a:bodyPr>
            <a:normAutofit lnSpcReduction="10000"/>
          </a:bodyPr>
          <a:lstStyle/>
          <a:p>
            <a:pPr marL="0" indent="0">
              <a:buNone/>
            </a:pPr>
            <a:r>
              <a:rPr lang="en-US" i="1" u="sng" dirty="0" smtClean="0"/>
              <a:t>EXAMPLES</a:t>
            </a:r>
          </a:p>
          <a:p>
            <a:pPr marL="0" indent="0">
              <a:buNone/>
            </a:pPr>
            <a:r>
              <a:rPr lang="en-US" dirty="0" smtClean="0"/>
              <a:t>Neisseria (genus)</a:t>
            </a:r>
          </a:p>
          <a:p>
            <a:pPr marL="0" indent="0">
              <a:buNone/>
            </a:pPr>
            <a:r>
              <a:rPr lang="en-US" dirty="0" smtClean="0"/>
              <a:t>This genus contain gram negative oxidase producing </a:t>
            </a:r>
            <a:r>
              <a:rPr lang="en-US" dirty="0" err="1" smtClean="0"/>
              <a:t>cocci</a:t>
            </a:r>
            <a:endParaRPr lang="en-US" dirty="0" smtClean="0"/>
          </a:p>
          <a:p>
            <a:pPr marL="0" indent="0">
              <a:buNone/>
            </a:pPr>
            <a:r>
              <a:rPr lang="en-US" b="1" dirty="0" smtClean="0"/>
              <a:t>Important species</a:t>
            </a:r>
          </a:p>
          <a:p>
            <a:pPr marL="0" indent="0">
              <a:buNone/>
            </a:pPr>
            <a:r>
              <a:rPr lang="en-US" dirty="0" smtClean="0"/>
              <a:t>1)Primary human pathogens are:</a:t>
            </a:r>
          </a:p>
          <a:p>
            <a:pPr marL="514350" indent="-514350">
              <a:buFont typeface="+mj-lt"/>
              <a:buAutoNum type="alphaLcParenR"/>
            </a:pPr>
            <a:r>
              <a:rPr lang="en-US" dirty="0" smtClean="0"/>
              <a:t>N. </a:t>
            </a:r>
            <a:r>
              <a:rPr lang="en-US" dirty="0" err="1" smtClean="0"/>
              <a:t>menengitidis</a:t>
            </a:r>
            <a:endParaRPr lang="en-US" dirty="0" smtClean="0"/>
          </a:p>
          <a:p>
            <a:pPr marL="514350" indent="-514350">
              <a:buFont typeface="+mj-lt"/>
              <a:buAutoNum type="alphaLcParenR"/>
            </a:pPr>
            <a:r>
              <a:rPr lang="en-US" dirty="0" smtClean="0"/>
              <a:t>N. </a:t>
            </a:r>
            <a:r>
              <a:rPr lang="en-US" dirty="0" err="1" smtClean="0"/>
              <a:t>gonorrhoeae</a:t>
            </a:r>
            <a:endParaRPr lang="en-US" dirty="0"/>
          </a:p>
          <a:p>
            <a:pPr marL="0" indent="0">
              <a:buNone/>
            </a:pPr>
            <a:r>
              <a:rPr lang="en-US" dirty="0" smtClean="0"/>
              <a:t>2)Other species which are commensals of upper respiratory tract.</a:t>
            </a:r>
          </a:p>
          <a:p>
            <a:pPr marL="514350" indent="-514350">
              <a:buFont typeface="+mj-lt"/>
              <a:buAutoNum type="alphaLcParenR"/>
            </a:pPr>
            <a:r>
              <a:rPr lang="en-US" dirty="0" smtClean="0"/>
              <a:t>N. </a:t>
            </a:r>
            <a:r>
              <a:rPr lang="en-US" dirty="0" err="1" smtClean="0"/>
              <a:t>flavesceris</a:t>
            </a:r>
            <a:endParaRPr lang="en-US" dirty="0" smtClean="0"/>
          </a:p>
          <a:p>
            <a:pPr marL="514350" indent="-514350">
              <a:buFont typeface="+mj-lt"/>
              <a:buAutoNum type="alphaLcParenR"/>
            </a:pPr>
            <a:r>
              <a:rPr lang="en-US" dirty="0" smtClean="0"/>
              <a:t>N. </a:t>
            </a:r>
            <a:r>
              <a:rPr lang="en-US" dirty="0" err="1" smtClean="0"/>
              <a:t>subflava</a:t>
            </a:r>
            <a:r>
              <a:rPr lang="en-US" dirty="0" smtClean="0"/>
              <a:t>} these 3 rarely cause meningitis in man</a:t>
            </a:r>
          </a:p>
          <a:p>
            <a:pPr marL="514350" indent="-514350">
              <a:buFont typeface="+mj-lt"/>
              <a:buAutoNum type="alphaLcParenR"/>
            </a:pPr>
            <a:r>
              <a:rPr lang="en-US" dirty="0" smtClean="0"/>
              <a:t>N. </a:t>
            </a:r>
            <a:r>
              <a:rPr lang="en-US" dirty="0" err="1" smtClean="0"/>
              <a:t>lactamica</a:t>
            </a:r>
            <a:endParaRPr lang="en-US" dirty="0" smtClean="0"/>
          </a:p>
          <a:p>
            <a:pPr marL="514350" indent="-514350">
              <a:buFont typeface="+mj-lt"/>
              <a:buAutoNum type="alphaLcParenR"/>
            </a:pPr>
            <a:endParaRPr lang="en-US" dirty="0"/>
          </a:p>
        </p:txBody>
      </p:sp>
    </p:spTree>
    <p:extLst>
      <p:ext uri="{BB962C8B-B14F-4D97-AF65-F5344CB8AC3E}">
        <p14:creationId xmlns:p14="http://schemas.microsoft.com/office/powerpoint/2010/main" val="1136626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4571" y="0"/>
            <a:ext cx="5150476" cy="562154"/>
          </a:xfrm>
        </p:spPr>
        <p:txBody>
          <a:bodyPr>
            <a:normAutofit fontScale="90000"/>
          </a:bodyPr>
          <a:lstStyle/>
          <a:p>
            <a:r>
              <a:rPr lang="en-US" b="1" dirty="0" smtClean="0"/>
              <a:t>CONT</a:t>
            </a:r>
            <a:r>
              <a:rPr lang="en-US" dirty="0" smtClean="0"/>
              <a:t>’</a:t>
            </a:r>
            <a:endParaRPr lang="en-US" dirty="0"/>
          </a:p>
        </p:txBody>
      </p:sp>
      <p:sp>
        <p:nvSpPr>
          <p:cNvPr id="3" name="Content Placeholder 2"/>
          <p:cNvSpPr>
            <a:spLocks noGrp="1"/>
          </p:cNvSpPr>
          <p:nvPr>
            <p:ph idx="1"/>
          </p:nvPr>
        </p:nvSpPr>
        <p:spPr>
          <a:xfrm>
            <a:off x="335923" y="562154"/>
            <a:ext cx="8357315" cy="6295845"/>
          </a:xfrm>
        </p:spPr>
        <p:txBody>
          <a:bodyPr>
            <a:normAutofit fontScale="92500" lnSpcReduction="10000"/>
          </a:bodyPr>
          <a:lstStyle/>
          <a:p>
            <a:pPr marL="0" indent="0">
              <a:buNone/>
            </a:pPr>
            <a:r>
              <a:rPr lang="en-US" dirty="0" smtClean="0"/>
              <a:t>c) N. </a:t>
            </a:r>
            <a:r>
              <a:rPr lang="en-US" dirty="0" err="1" smtClean="0"/>
              <a:t>sicca</a:t>
            </a:r>
            <a:endParaRPr lang="en-US" dirty="0" smtClean="0"/>
          </a:p>
          <a:p>
            <a:pPr marL="0" indent="0">
              <a:buNone/>
            </a:pPr>
            <a:r>
              <a:rPr lang="en-US" dirty="0" smtClean="0"/>
              <a:t>d) N. mucosa</a:t>
            </a:r>
          </a:p>
          <a:p>
            <a:pPr marL="0" indent="0">
              <a:buNone/>
            </a:pPr>
            <a:r>
              <a:rPr lang="en-US" dirty="0" smtClean="0"/>
              <a:t>e) N. </a:t>
            </a:r>
            <a:r>
              <a:rPr lang="en-US" dirty="0" err="1" smtClean="0"/>
              <a:t>polysacchareae</a:t>
            </a:r>
            <a:endParaRPr lang="en-US" dirty="0" smtClean="0"/>
          </a:p>
          <a:p>
            <a:pPr marL="0" indent="0">
              <a:buNone/>
            </a:pPr>
            <a:endParaRPr lang="en-US" dirty="0"/>
          </a:p>
          <a:p>
            <a:pPr marL="0" indent="0">
              <a:buNone/>
            </a:pPr>
            <a:r>
              <a:rPr lang="en-US" b="1" dirty="0" smtClean="0"/>
              <a:t>Neisseria </a:t>
            </a:r>
            <a:r>
              <a:rPr lang="en-US" b="1" dirty="0" err="1" smtClean="0"/>
              <a:t>meningitidis</a:t>
            </a:r>
            <a:r>
              <a:rPr lang="en-US" b="1" dirty="0" smtClean="0"/>
              <a:t> (</a:t>
            </a:r>
            <a:r>
              <a:rPr lang="en-US" b="1" dirty="0" err="1" smtClean="0"/>
              <a:t>Meningococcus</a:t>
            </a:r>
            <a:r>
              <a:rPr lang="en-US" b="1" dirty="0" smtClean="0"/>
              <a:t>)</a:t>
            </a:r>
          </a:p>
          <a:p>
            <a:pPr marL="0" indent="0">
              <a:buNone/>
            </a:pPr>
            <a:r>
              <a:rPr lang="en-US" i="1" u="sng" dirty="0" smtClean="0"/>
              <a:t>Morphology</a:t>
            </a:r>
          </a:p>
          <a:p>
            <a:pPr marL="0" indent="0">
              <a:buNone/>
            </a:pPr>
            <a:r>
              <a:rPr lang="en-US" dirty="0" smtClean="0"/>
              <a:t>Gram negative </a:t>
            </a:r>
            <a:r>
              <a:rPr lang="en-US" dirty="0" err="1" smtClean="0"/>
              <a:t>cocci</a:t>
            </a:r>
            <a:r>
              <a:rPr lang="en-US" dirty="0" smtClean="0"/>
              <a:t>, 0.6-1.0µm in diameter</a:t>
            </a:r>
          </a:p>
          <a:p>
            <a:pPr marL="0" indent="0">
              <a:buNone/>
            </a:pPr>
            <a:r>
              <a:rPr lang="en-US" dirty="0" smtClean="0"/>
              <a:t>Usually occurs in pairs (</a:t>
            </a:r>
            <a:r>
              <a:rPr lang="en-US" dirty="0" err="1" smtClean="0"/>
              <a:t>diplococci</a:t>
            </a:r>
            <a:r>
              <a:rPr lang="en-US" dirty="0" smtClean="0"/>
              <a:t>) with adjacent sides flattened or concave and long axis parallel</a:t>
            </a:r>
          </a:p>
          <a:p>
            <a:pPr marL="0" indent="0">
              <a:buNone/>
            </a:pPr>
            <a:r>
              <a:rPr lang="en-US" dirty="0" smtClean="0"/>
              <a:t>Flat or concave (diagram)</a:t>
            </a:r>
          </a:p>
          <a:p>
            <a:pPr marL="0" indent="0">
              <a:buNone/>
            </a:pPr>
            <a:r>
              <a:rPr lang="en-US" dirty="0" smtClean="0"/>
              <a:t>Have </a:t>
            </a:r>
            <a:r>
              <a:rPr lang="en-US" dirty="0" err="1" smtClean="0"/>
              <a:t>piIi</a:t>
            </a:r>
            <a:r>
              <a:rPr lang="en-US" dirty="0" smtClean="0"/>
              <a:t> for adhesion</a:t>
            </a:r>
          </a:p>
          <a:p>
            <a:pPr marL="0" indent="0">
              <a:buNone/>
            </a:pPr>
            <a:r>
              <a:rPr lang="en-US" dirty="0" smtClean="0"/>
              <a:t>Encapsulated, non-</a:t>
            </a:r>
            <a:r>
              <a:rPr lang="en-US" dirty="0" err="1" smtClean="0"/>
              <a:t>sporing</a:t>
            </a:r>
            <a:r>
              <a:rPr lang="en-US" dirty="0" smtClean="0"/>
              <a:t>, non-flagellated, non-motile</a:t>
            </a:r>
          </a:p>
          <a:p>
            <a:pPr marL="0" indent="0">
              <a:buNone/>
            </a:pPr>
            <a:r>
              <a:rPr lang="en-US" dirty="0" smtClean="0"/>
              <a:t>Are strict aerobes</a:t>
            </a:r>
          </a:p>
          <a:p>
            <a:pPr marL="0" indent="0">
              <a:buNone/>
            </a:pPr>
            <a:r>
              <a:rPr lang="en-US" dirty="0" smtClean="0"/>
              <a:t>Optimum temp 35-36 degrees and pH7.0-7.4</a:t>
            </a:r>
          </a:p>
          <a:p>
            <a:pPr marL="0" indent="0">
              <a:buNone/>
            </a:pPr>
            <a:endParaRPr lang="en-US" dirty="0"/>
          </a:p>
        </p:txBody>
      </p:sp>
    </p:spTree>
    <p:extLst>
      <p:ext uri="{BB962C8B-B14F-4D97-AF65-F5344CB8AC3E}">
        <p14:creationId xmlns:p14="http://schemas.microsoft.com/office/powerpoint/2010/main" val="418143129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965" y="159062"/>
            <a:ext cx="6155028" cy="575033"/>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141668" y="734096"/>
            <a:ext cx="8461419" cy="6014434"/>
          </a:xfrm>
        </p:spPr>
        <p:txBody>
          <a:bodyPr/>
          <a:lstStyle/>
          <a:p>
            <a:r>
              <a:rPr lang="en-US" dirty="0" smtClean="0"/>
              <a:t>Non-hemolytic</a:t>
            </a:r>
          </a:p>
          <a:p>
            <a:r>
              <a:rPr lang="en-US" dirty="0" smtClean="0"/>
              <a:t>Killed by heating at 55 degrees in 5 </a:t>
            </a:r>
            <a:r>
              <a:rPr lang="en-US" dirty="0" err="1" smtClean="0"/>
              <a:t>mins</a:t>
            </a:r>
            <a:r>
              <a:rPr lang="en-US" dirty="0" smtClean="0"/>
              <a:t> or less</a:t>
            </a:r>
          </a:p>
          <a:p>
            <a:r>
              <a:rPr lang="en-US" dirty="0" smtClean="0"/>
              <a:t>Killed by most disinfectants in 1-2 </a:t>
            </a:r>
            <a:r>
              <a:rPr lang="en-US" dirty="0" err="1" smtClean="0"/>
              <a:t>mins</a:t>
            </a:r>
            <a:r>
              <a:rPr lang="en-US" dirty="0" smtClean="0"/>
              <a:t> </a:t>
            </a:r>
            <a:r>
              <a:rPr lang="en-US" dirty="0" err="1" smtClean="0"/>
              <a:t>e.g</a:t>
            </a:r>
            <a:r>
              <a:rPr lang="en-US" dirty="0" smtClean="0"/>
              <a:t> </a:t>
            </a:r>
            <a:r>
              <a:rPr lang="en-US" dirty="0" err="1" smtClean="0"/>
              <a:t>jik</a:t>
            </a:r>
            <a:endParaRPr lang="en-US" dirty="0" smtClean="0"/>
          </a:p>
          <a:p>
            <a:pPr marL="0" indent="0">
              <a:buNone/>
            </a:pPr>
            <a:r>
              <a:rPr lang="en-US" i="1" u="sng" dirty="0" smtClean="0"/>
              <a:t>Pathogenicity</a:t>
            </a:r>
          </a:p>
          <a:p>
            <a:pPr marL="0" indent="0">
              <a:buNone/>
            </a:pPr>
            <a:r>
              <a:rPr lang="en-US" dirty="0" smtClean="0"/>
              <a:t>Causes meningitis</a:t>
            </a:r>
          </a:p>
          <a:p>
            <a:pPr marL="0" indent="0">
              <a:buNone/>
            </a:pPr>
            <a:r>
              <a:rPr lang="en-US" dirty="0" err="1" smtClean="0"/>
              <a:t>Occassionally</a:t>
            </a:r>
            <a:r>
              <a:rPr lang="en-US" dirty="0" smtClean="0"/>
              <a:t> causes acute urethritis, </a:t>
            </a:r>
            <a:r>
              <a:rPr lang="en-US" dirty="0" err="1" smtClean="0"/>
              <a:t>prostatis</a:t>
            </a:r>
            <a:r>
              <a:rPr lang="en-US" dirty="0" smtClean="0"/>
              <a:t>, </a:t>
            </a:r>
            <a:r>
              <a:rPr lang="en-US" dirty="0" err="1" smtClean="0"/>
              <a:t>epidydimitis</a:t>
            </a:r>
            <a:r>
              <a:rPr lang="en-US" dirty="0" smtClean="0"/>
              <a:t>, </a:t>
            </a:r>
            <a:r>
              <a:rPr lang="en-US" dirty="0" err="1" smtClean="0"/>
              <a:t>vulvovaginitis</a:t>
            </a:r>
            <a:r>
              <a:rPr lang="en-US" dirty="0" smtClean="0"/>
              <a:t> and cervicitis.</a:t>
            </a:r>
          </a:p>
          <a:p>
            <a:pPr marL="0" indent="0">
              <a:buNone/>
            </a:pPr>
            <a:r>
              <a:rPr lang="en-US" b="1" i="1" u="sng" dirty="0" smtClean="0"/>
              <a:t>Lab diagnosis</a:t>
            </a:r>
          </a:p>
          <a:p>
            <a:pPr marL="0" indent="0">
              <a:buNone/>
            </a:pPr>
            <a:r>
              <a:rPr lang="en-US" dirty="0" err="1" smtClean="0"/>
              <a:t>Demostrated</a:t>
            </a:r>
            <a:r>
              <a:rPr lang="en-US" dirty="0" smtClean="0"/>
              <a:t> in specimens such as CSF, blood, aspirate from skin lesions, pus from infected joints, throat swab</a:t>
            </a:r>
          </a:p>
          <a:p>
            <a:pPr marL="0" indent="0">
              <a:buNone/>
            </a:pPr>
            <a:r>
              <a:rPr lang="en-US" i="1" u="sng" dirty="0" smtClean="0"/>
              <a:t>RX-</a:t>
            </a:r>
            <a:r>
              <a:rPr lang="en-US" dirty="0" smtClean="0"/>
              <a:t>Sensitive to </a:t>
            </a:r>
            <a:r>
              <a:rPr lang="en-US" dirty="0" err="1" smtClean="0"/>
              <a:t>penicillins</a:t>
            </a:r>
            <a:r>
              <a:rPr lang="en-US" dirty="0" smtClean="0"/>
              <a:t> </a:t>
            </a:r>
            <a:r>
              <a:rPr lang="en-US" dirty="0" err="1" smtClean="0"/>
              <a:t>esp</a:t>
            </a:r>
            <a:r>
              <a:rPr lang="en-US" dirty="0" smtClean="0"/>
              <a:t> pen G or chloramphenicol &amp; 3</a:t>
            </a:r>
            <a:r>
              <a:rPr lang="en-US" baseline="30000" dirty="0" smtClean="0"/>
              <a:t>rd</a:t>
            </a:r>
            <a:r>
              <a:rPr lang="en-US" dirty="0" smtClean="0"/>
              <a:t> generation </a:t>
            </a:r>
            <a:r>
              <a:rPr lang="en-US" dirty="0" err="1" smtClean="0"/>
              <a:t>cephalosporins</a:t>
            </a:r>
            <a:endParaRPr lang="en-US" i="1" u="sng" dirty="0" smtClean="0"/>
          </a:p>
          <a:p>
            <a:pPr marL="0" indent="0">
              <a:buNone/>
            </a:pPr>
            <a:endParaRPr lang="en-US" dirty="0"/>
          </a:p>
        </p:txBody>
      </p:sp>
    </p:spTree>
    <p:extLst>
      <p:ext uri="{BB962C8B-B14F-4D97-AF65-F5344CB8AC3E}">
        <p14:creationId xmlns:p14="http://schemas.microsoft.com/office/powerpoint/2010/main" val="81181773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388" y="0"/>
            <a:ext cx="4931535" cy="600790"/>
          </a:xfrm>
        </p:spPr>
        <p:txBody>
          <a:bodyPr>
            <a:normAutofit/>
          </a:bodyPr>
          <a:lstStyle/>
          <a:p>
            <a:r>
              <a:rPr lang="en-US" sz="3600" b="1" dirty="0" smtClean="0"/>
              <a:t>N. </a:t>
            </a:r>
            <a:r>
              <a:rPr lang="en-US" sz="3600" b="1" dirty="0" err="1" smtClean="0"/>
              <a:t>Gonorrhoeae</a:t>
            </a:r>
            <a:endParaRPr lang="en-US" sz="3600" b="1" dirty="0"/>
          </a:p>
        </p:txBody>
      </p:sp>
      <p:sp>
        <p:nvSpPr>
          <p:cNvPr id="3" name="Content Placeholder 2"/>
          <p:cNvSpPr>
            <a:spLocks noGrp="1"/>
          </p:cNvSpPr>
          <p:nvPr>
            <p:ph idx="1"/>
          </p:nvPr>
        </p:nvSpPr>
        <p:spPr>
          <a:xfrm>
            <a:off x="270457" y="450761"/>
            <a:ext cx="10354613" cy="6407239"/>
          </a:xfrm>
        </p:spPr>
        <p:txBody>
          <a:bodyPr>
            <a:noAutofit/>
          </a:bodyPr>
          <a:lstStyle/>
          <a:p>
            <a:pPr marL="0" indent="0">
              <a:buNone/>
            </a:pPr>
            <a:r>
              <a:rPr lang="en-US" sz="3200" dirty="0" smtClean="0"/>
              <a:t>Morphology and staining characteristics as for N. meningitides.</a:t>
            </a:r>
            <a:endParaRPr lang="en-US" sz="3200" i="1" u="sng" dirty="0"/>
          </a:p>
          <a:p>
            <a:pPr marL="0" indent="0">
              <a:buNone/>
            </a:pPr>
            <a:r>
              <a:rPr lang="en-US" sz="3200" i="1" u="sng" dirty="0" smtClean="0"/>
              <a:t>Pathogenicity</a:t>
            </a:r>
            <a:endParaRPr lang="en-US" sz="3200" dirty="0"/>
          </a:p>
          <a:p>
            <a:pPr marL="0" indent="0">
              <a:buNone/>
            </a:pPr>
            <a:r>
              <a:rPr lang="en-US" sz="3200" dirty="0"/>
              <a:t>The primary infection is </a:t>
            </a:r>
            <a:r>
              <a:rPr lang="en-US" sz="3200" dirty="0" err="1"/>
              <a:t>gonorrheae</a:t>
            </a:r>
            <a:r>
              <a:rPr lang="en-US" sz="3200" dirty="0"/>
              <a:t>. (STD and direct contact).</a:t>
            </a:r>
          </a:p>
          <a:p>
            <a:pPr marL="0" indent="0">
              <a:buNone/>
            </a:pPr>
            <a:r>
              <a:rPr lang="en-US" sz="3200" dirty="0" err="1"/>
              <a:t>Gonorrheae</a:t>
            </a:r>
            <a:r>
              <a:rPr lang="en-US" sz="3200" dirty="0"/>
              <a:t> may spread to cause pelvic inflammatory disease resulting in sterility, endocarditis and acute purulent arthritis</a:t>
            </a:r>
            <a:r>
              <a:rPr lang="en-US" sz="3200" dirty="0" smtClean="0"/>
              <a:t>.</a:t>
            </a:r>
          </a:p>
          <a:p>
            <a:pPr marL="0" indent="0">
              <a:buNone/>
            </a:pPr>
            <a:r>
              <a:rPr lang="en-US" sz="3200" dirty="0" smtClean="0"/>
              <a:t>Babies born to infected mothers contact serious </a:t>
            </a:r>
            <a:r>
              <a:rPr lang="en-US" sz="3200" dirty="0" err="1" smtClean="0"/>
              <a:t>gonococcal</a:t>
            </a:r>
            <a:r>
              <a:rPr lang="en-US" sz="3200" dirty="0" smtClean="0"/>
              <a:t> eye infection (</a:t>
            </a:r>
            <a:r>
              <a:rPr lang="en-US" sz="3200" dirty="0" err="1" smtClean="0"/>
              <a:t>ophthalmia</a:t>
            </a:r>
            <a:r>
              <a:rPr lang="en-US" sz="3200" dirty="0" smtClean="0"/>
              <a:t> </a:t>
            </a:r>
            <a:r>
              <a:rPr lang="en-US" sz="3200" dirty="0" err="1" smtClean="0"/>
              <a:t>neonatorum</a:t>
            </a:r>
            <a:r>
              <a:rPr lang="en-US" sz="3200" dirty="0" smtClean="0"/>
              <a:t>)</a:t>
            </a:r>
          </a:p>
          <a:p>
            <a:pPr marL="0" indent="0">
              <a:buNone/>
            </a:pPr>
            <a:r>
              <a:rPr lang="en-US" sz="3200" dirty="0" err="1" smtClean="0"/>
              <a:t>Anorectal</a:t>
            </a:r>
            <a:r>
              <a:rPr lang="en-US" sz="3200" dirty="0" smtClean="0"/>
              <a:t> </a:t>
            </a:r>
            <a:r>
              <a:rPr lang="en-US" sz="3200" dirty="0" err="1" smtClean="0"/>
              <a:t>gonococcal</a:t>
            </a:r>
            <a:r>
              <a:rPr lang="en-US" sz="3200" dirty="0" smtClean="0"/>
              <a:t> infection among homosexuals</a:t>
            </a:r>
          </a:p>
          <a:p>
            <a:pPr marL="0" indent="0">
              <a:buNone/>
            </a:pPr>
            <a:r>
              <a:rPr lang="en-US" sz="3200" dirty="0" err="1" smtClean="0"/>
              <a:t>Gonococcal</a:t>
            </a:r>
            <a:r>
              <a:rPr lang="en-US" sz="3200" dirty="0" smtClean="0"/>
              <a:t> pharyngitis via </a:t>
            </a:r>
            <a:r>
              <a:rPr lang="en-US" sz="3200" dirty="0" err="1" smtClean="0"/>
              <a:t>orogenital</a:t>
            </a:r>
            <a:r>
              <a:rPr lang="en-US" sz="3200" dirty="0" smtClean="0"/>
              <a:t> sex</a:t>
            </a:r>
          </a:p>
          <a:p>
            <a:pPr marL="0" indent="0">
              <a:buNone/>
            </a:pPr>
            <a:r>
              <a:rPr lang="en-US" sz="3200" dirty="0" err="1" smtClean="0"/>
              <a:t>Gonococcal</a:t>
            </a:r>
            <a:r>
              <a:rPr lang="en-US" sz="3200" dirty="0" smtClean="0"/>
              <a:t>  conjunctivitis via autoinoculation with fingers</a:t>
            </a:r>
            <a:endParaRPr lang="en-US" sz="3200" dirty="0"/>
          </a:p>
          <a:p>
            <a:endParaRPr lang="en-US" sz="3200" dirty="0"/>
          </a:p>
        </p:txBody>
      </p:sp>
    </p:spTree>
    <p:extLst>
      <p:ext uri="{BB962C8B-B14F-4D97-AF65-F5344CB8AC3E}">
        <p14:creationId xmlns:p14="http://schemas.microsoft.com/office/powerpoint/2010/main" val="1333572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9721" y="133306"/>
            <a:ext cx="6489879" cy="652306"/>
          </a:xfrm>
        </p:spPr>
        <p:txBody>
          <a:bodyPr>
            <a:normAutofit fontScale="90000"/>
          </a:bodyPr>
          <a:lstStyle/>
          <a:p>
            <a:r>
              <a:rPr lang="en-US" b="1" dirty="0" smtClean="0"/>
              <a:t>Lab diagnosis</a:t>
            </a:r>
            <a:endParaRPr lang="en-US" b="1" dirty="0"/>
          </a:p>
        </p:txBody>
      </p:sp>
      <p:sp>
        <p:nvSpPr>
          <p:cNvPr id="3" name="Content Placeholder 2"/>
          <p:cNvSpPr>
            <a:spLocks noGrp="1"/>
          </p:cNvSpPr>
          <p:nvPr>
            <p:ph idx="1"/>
          </p:nvPr>
        </p:nvSpPr>
        <p:spPr>
          <a:xfrm>
            <a:off x="838201" y="991673"/>
            <a:ext cx="8923986" cy="5628068"/>
          </a:xfrm>
        </p:spPr>
        <p:txBody>
          <a:bodyPr/>
          <a:lstStyle/>
          <a:p>
            <a:r>
              <a:rPr lang="en-US" dirty="0" smtClean="0"/>
              <a:t>Swab specimen from urethra, </a:t>
            </a:r>
            <a:r>
              <a:rPr lang="en-US" dirty="0" err="1" smtClean="0"/>
              <a:t>endocervix</a:t>
            </a:r>
            <a:r>
              <a:rPr lang="en-US" dirty="0" smtClean="0"/>
              <a:t>, anal canal, vagina, (</a:t>
            </a:r>
            <a:r>
              <a:rPr lang="en-US" dirty="0" err="1" smtClean="0"/>
              <a:t>bartholin’s</a:t>
            </a:r>
            <a:r>
              <a:rPr lang="en-US" dirty="0" smtClean="0"/>
              <a:t> glands), oropharynx and </a:t>
            </a:r>
            <a:r>
              <a:rPr lang="en-US" dirty="0" err="1" smtClean="0"/>
              <a:t>conjuctival</a:t>
            </a:r>
            <a:endParaRPr lang="en-US" dirty="0" smtClean="0"/>
          </a:p>
          <a:p>
            <a:pPr marL="0" indent="0">
              <a:buNone/>
            </a:pPr>
            <a:r>
              <a:rPr lang="en-US" i="1" u="sng" dirty="0" smtClean="0"/>
              <a:t>RX-</a:t>
            </a:r>
            <a:r>
              <a:rPr lang="en-US" dirty="0" smtClean="0"/>
              <a:t>Sensitive to </a:t>
            </a:r>
            <a:r>
              <a:rPr lang="en-US" dirty="0" err="1" smtClean="0"/>
              <a:t>Penicillins</a:t>
            </a:r>
            <a:r>
              <a:rPr lang="en-US" dirty="0" smtClean="0"/>
              <a:t>, also to </a:t>
            </a:r>
            <a:r>
              <a:rPr lang="en-US" dirty="0" err="1" smtClean="0"/>
              <a:t>Cephalosporins</a:t>
            </a:r>
            <a:r>
              <a:rPr lang="en-US" dirty="0" smtClean="0"/>
              <a:t> and Ciprofloxacin</a:t>
            </a:r>
            <a:endParaRPr lang="en-US" i="1" u="sng" dirty="0"/>
          </a:p>
        </p:txBody>
      </p:sp>
    </p:spTree>
    <p:extLst>
      <p:ext uri="{BB962C8B-B14F-4D97-AF65-F5344CB8AC3E}">
        <p14:creationId xmlns:p14="http://schemas.microsoft.com/office/powerpoint/2010/main" val="5200970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83665" y="0"/>
            <a:ext cx="7017913" cy="746975"/>
          </a:xfrm>
        </p:spPr>
        <p:txBody>
          <a:bodyPr/>
          <a:lstStyle/>
          <a:p>
            <a:r>
              <a:rPr lang="en-US" b="1" dirty="0" smtClean="0"/>
              <a:t>GRAM POSITIVE BACILLI</a:t>
            </a:r>
            <a:endParaRPr lang="en-US" b="1" dirty="0"/>
          </a:p>
        </p:txBody>
      </p:sp>
      <p:sp>
        <p:nvSpPr>
          <p:cNvPr id="3" name="Content Placeholder 2"/>
          <p:cNvSpPr>
            <a:spLocks noGrp="1"/>
          </p:cNvSpPr>
          <p:nvPr>
            <p:ph idx="1"/>
          </p:nvPr>
        </p:nvSpPr>
        <p:spPr>
          <a:xfrm>
            <a:off x="361683" y="746975"/>
            <a:ext cx="9786870" cy="5924280"/>
          </a:xfrm>
        </p:spPr>
        <p:txBody>
          <a:bodyPr>
            <a:normAutofit/>
          </a:bodyPr>
          <a:lstStyle/>
          <a:p>
            <a:pPr marL="0" indent="0">
              <a:buNone/>
            </a:pPr>
            <a:r>
              <a:rPr lang="en-US" sz="3600" b="1" u="sng" dirty="0" smtClean="0"/>
              <a:t>1.Corynebacterium</a:t>
            </a:r>
          </a:p>
          <a:p>
            <a:pPr marL="0" indent="0">
              <a:buNone/>
            </a:pPr>
            <a:r>
              <a:rPr lang="en-US" sz="3200" dirty="0" smtClean="0"/>
              <a:t>Are pleomorphic, club-shaped Gram positive bacilli arranged in V form or palisades (Chinese letters)</a:t>
            </a:r>
          </a:p>
          <a:p>
            <a:pPr marL="0" indent="0">
              <a:buNone/>
            </a:pPr>
            <a:r>
              <a:rPr lang="en-US" sz="3200" b="1" u="sng" dirty="0" smtClean="0"/>
              <a:t>Important genus</a:t>
            </a:r>
          </a:p>
          <a:p>
            <a:pPr marL="0" indent="0">
              <a:buNone/>
            </a:pPr>
            <a:r>
              <a:rPr lang="en-US" sz="3200" b="1" dirty="0" err="1" smtClean="0"/>
              <a:t>Corynebacterium</a:t>
            </a:r>
            <a:r>
              <a:rPr lang="en-US" sz="3200" b="1" dirty="0" smtClean="0"/>
              <a:t> diphtheria</a:t>
            </a:r>
          </a:p>
          <a:p>
            <a:pPr marL="0" indent="0">
              <a:buNone/>
            </a:pPr>
            <a:r>
              <a:rPr lang="en-US" sz="3200" dirty="0" smtClean="0"/>
              <a:t>Although </a:t>
            </a:r>
            <a:r>
              <a:rPr lang="en-US" sz="3200" dirty="0" smtClean="0"/>
              <a:t>gram positive, its readily </a:t>
            </a:r>
            <a:r>
              <a:rPr lang="en-US" sz="3200" dirty="0" err="1" smtClean="0"/>
              <a:t>decolourazied</a:t>
            </a:r>
            <a:endParaRPr lang="en-US" sz="3200" dirty="0" smtClean="0"/>
          </a:p>
        </p:txBody>
      </p:sp>
    </p:spTree>
    <p:extLst>
      <p:ext uri="{BB962C8B-B14F-4D97-AF65-F5344CB8AC3E}">
        <p14:creationId xmlns:p14="http://schemas.microsoft.com/office/powerpoint/2010/main" val="17234706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662" y="107547"/>
            <a:ext cx="5910330" cy="575033"/>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80304" y="682580"/>
            <a:ext cx="9453093" cy="5975797"/>
          </a:xfrm>
        </p:spPr>
        <p:txBody>
          <a:bodyPr/>
          <a:lstStyle/>
          <a:p>
            <a:pPr marL="0" indent="0">
              <a:buNone/>
            </a:pPr>
            <a:r>
              <a:rPr lang="en-US" b="1" i="1" u="sng" dirty="0" smtClean="0"/>
              <a:t>Pathogenicity</a:t>
            </a:r>
            <a:endParaRPr lang="en-US" b="1" i="1" u="sng" dirty="0" smtClean="0"/>
          </a:p>
          <a:p>
            <a:pPr marL="0" indent="0">
              <a:buNone/>
            </a:pPr>
            <a:r>
              <a:rPr lang="en-US" dirty="0" smtClean="0"/>
              <a:t>Causes diphtheria (throat) </a:t>
            </a:r>
            <a:r>
              <a:rPr lang="en-US" dirty="0" err="1" smtClean="0"/>
              <a:t>esp</a:t>
            </a:r>
            <a:r>
              <a:rPr lang="en-US" dirty="0" smtClean="0"/>
              <a:t> in child aged 3-6 months (</a:t>
            </a:r>
            <a:r>
              <a:rPr lang="en-US" dirty="0" err="1" smtClean="0"/>
              <a:t>disesase</a:t>
            </a:r>
            <a:r>
              <a:rPr lang="en-US" dirty="0" smtClean="0"/>
              <a:t> of URT)</a:t>
            </a:r>
          </a:p>
          <a:p>
            <a:pPr marL="0" indent="0">
              <a:buNone/>
            </a:pPr>
            <a:r>
              <a:rPr lang="en-US" dirty="0" smtClean="0"/>
              <a:t>May cause secondary lesions in non-</a:t>
            </a:r>
            <a:r>
              <a:rPr lang="en-US" dirty="0" err="1" smtClean="0"/>
              <a:t>resp</a:t>
            </a:r>
            <a:r>
              <a:rPr lang="en-US" dirty="0" smtClean="0"/>
              <a:t> sites </a:t>
            </a:r>
            <a:r>
              <a:rPr lang="en-US" dirty="0" err="1" smtClean="0"/>
              <a:t>e.g</a:t>
            </a:r>
            <a:r>
              <a:rPr lang="en-US" dirty="0" smtClean="0"/>
              <a:t>  skin (cutaneous diphtheria), with lesions/abrasions/ulcers on the conjunctiva, cornea, ear and vagina.</a:t>
            </a:r>
          </a:p>
          <a:p>
            <a:pPr marL="0" indent="0">
              <a:buNone/>
            </a:pPr>
            <a:r>
              <a:rPr lang="en-US" b="1" u="sng" dirty="0" smtClean="0"/>
              <a:t>Lab diagnosis</a:t>
            </a:r>
          </a:p>
          <a:p>
            <a:pPr marL="0" indent="0">
              <a:buNone/>
            </a:pPr>
            <a:r>
              <a:rPr lang="en-US" dirty="0" smtClean="0"/>
              <a:t>Swab obtained from the above sites</a:t>
            </a:r>
          </a:p>
          <a:p>
            <a:pPr marL="0" indent="0">
              <a:buNone/>
            </a:pPr>
            <a:r>
              <a:rPr lang="en-US" b="1" u="sng" dirty="0" smtClean="0"/>
              <a:t>RX-</a:t>
            </a:r>
            <a:r>
              <a:rPr lang="en-US" dirty="0" err="1" smtClean="0"/>
              <a:t>pt</a:t>
            </a:r>
            <a:r>
              <a:rPr lang="en-US" dirty="0" smtClean="0"/>
              <a:t> need antibiotic therapy. It is sensitive to Penicillin, erythromycin and rifampicin</a:t>
            </a:r>
            <a:endParaRPr lang="en-US" b="1" u="sng" dirty="0" smtClean="0"/>
          </a:p>
          <a:p>
            <a:pPr marL="0" indent="0">
              <a:buNone/>
            </a:pPr>
            <a:endParaRPr lang="en-US" i="1" u="sng" dirty="0"/>
          </a:p>
        </p:txBody>
      </p:sp>
    </p:spTree>
    <p:extLst>
      <p:ext uri="{BB962C8B-B14F-4D97-AF65-F5344CB8AC3E}">
        <p14:creationId xmlns:p14="http://schemas.microsoft.com/office/powerpoint/2010/main" val="36881483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6544" y="1"/>
            <a:ext cx="5420932" cy="772732"/>
          </a:xfrm>
        </p:spPr>
        <p:txBody>
          <a:bodyPr/>
          <a:lstStyle/>
          <a:p>
            <a:r>
              <a:rPr lang="en-US" b="1" dirty="0" smtClean="0"/>
              <a:t>2.Bacillus </a:t>
            </a:r>
            <a:r>
              <a:rPr lang="en-US" b="1" dirty="0" err="1" smtClean="0"/>
              <a:t>Anthracis</a:t>
            </a:r>
            <a:endParaRPr lang="en-US" b="1" dirty="0"/>
          </a:p>
        </p:txBody>
      </p:sp>
      <p:sp>
        <p:nvSpPr>
          <p:cNvPr id="3" name="Content Placeholder 2"/>
          <p:cNvSpPr>
            <a:spLocks noGrp="1"/>
          </p:cNvSpPr>
          <p:nvPr>
            <p:ph idx="1"/>
          </p:nvPr>
        </p:nvSpPr>
        <p:spPr>
          <a:xfrm>
            <a:off x="141668" y="940158"/>
            <a:ext cx="9787943" cy="5692461"/>
          </a:xfrm>
        </p:spPr>
        <p:txBody>
          <a:bodyPr/>
          <a:lstStyle/>
          <a:p>
            <a:pPr marL="0" indent="0">
              <a:buNone/>
            </a:pPr>
            <a:r>
              <a:rPr lang="en-US" b="1" dirty="0" smtClean="0"/>
              <a:t>Morphology</a:t>
            </a:r>
          </a:p>
          <a:p>
            <a:pPr marL="0" indent="0">
              <a:buNone/>
            </a:pPr>
            <a:r>
              <a:rPr lang="en-US" dirty="0" smtClean="0"/>
              <a:t>Large, gram positive </a:t>
            </a:r>
            <a:r>
              <a:rPr lang="en-US" dirty="0" smtClean="0"/>
              <a:t>bacilli</a:t>
            </a:r>
            <a:endParaRPr lang="en-US" dirty="0" smtClean="0"/>
          </a:p>
        </p:txBody>
      </p:sp>
    </p:spTree>
    <p:extLst>
      <p:ext uri="{BB962C8B-B14F-4D97-AF65-F5344CB8AC3E}">
        <p14:creationId xmlns:p14="http://schemas.microsoft.com/office/powerpoint/2010/main" val="18137315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229600" cy="685800"/>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676400" y="990600"/>
            <a:ext cx="8839200" cy="5715000"/>
          </a:xfrm>
        </p:spPr>
        <p:txBody>
          <a:bodyPr>
            <a:normAutofit fontScale="92500"/>
          </a:bodyPr>
          <a:lstStyle/>
          <a:p>
            <a:r>
              <a:rPr lang="en-US" b="1" dirty="0" smtClean="0"/>
              <a:t>5.Spirochaetes-</a:t>
            </a:r>
            <a:r>
              <a:rPr lang="en-US" dirty="0" smtClean="0"/>
              <a:t>are slender and flexuous spiral forms </a:t>
            </a:r>
          </a:p>
          <a:p>
            <a:r>
              <a:rPr lang="en-US" dirty="0" err="1" smtClean="0"/>
              <a:t>Diag</a:t>
            </a:r>
            <a:r>
              <a:rPr lang="en-US" dirty="0" smtClean="0"/>
              <a:t> (</a:t>
            </a:r>
            <a:r>
              <a:rPr lang="en-US" dirty="0" err="1" smtClean="0"/>
              <a:t>spirochaete</a:t>
            </a:r>
            <a:r>
              <a:rPr lang="en-US" dirty="0" smtClean="0"/>
              <a:t>)</a:t>
            </a:r>
          </a:p>
          <a:p>
            <a:r>
              <a:rPr lang="en-US" b="1" dirty="0" smtClean="0"/>
              <a:t>6. Mycoplasma</a:t>
            </a:r>
            <a:r>
              <a:rPr lang="en-US" dirty="0" smtClean="0"/>
              <a:t>-are cell wall deficient organisms. Therefore , they do not posses stable morphology. They occur as round or oval bodies or as interlacing filaments.</a:t>
            </a:r>
          </a:p>
          <a:p>
            <a:pPr marL="0" indent="0">
              <a:buNone/>
            </a:pPr>
            <a:r>
              <a:rPr lang="en-US" b="1" dirty="0" smtClean="0"/>
              <a:t>GROUP PATTERNS</a:t>
            </a:r>
          </a:p>
          <a:p>
            <a:r>
              <a:rPr lang="en-US" dirty="0" smtClean="0"/>
              <a:t>The most frequent method of reproduction among bacteria is asexual binary fission, that is, each cell splits in half, forming two new cells. As they increase in number they form distinct groups.</a:t>
            </a:r>
          </a:p>
          <a:p>
            <a:endParaRPr lang="en-US" dirty="0"/>
          </a:p>
        </p:txBody>
      </p:sp>
    </p:spTree>
    <p:extLst>
      <p:ext uri="{BB962C8B-B14F-4D97-AF65-F5344CB8AC3E}">
        <p14:creationId xmlns:p14="http://schemas.microsoft.com/office/powerpoint/2010/main" val="34970267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541" y="180305"/>
            <a:ext cx="5665631" cy="875764"/>
          </a:xfrm>
        </p:spPr>
        <p:txBody>
          <a:bodyPr>
            <a:normAutofit fontScale="90000"/>
          </a:bodyPr>
          <a:lstStyle/>
          <a:p>
            <a:r>
              <a:rPr lang="en-US" b="1" dirty="0"/>
              <a:t>Pathogenicity</a:t>
            </a:r>
            <a:br>
              <a:rPr lang="en-US" b="1" dirty="0"/>
            </a:br>
            <a:endParaRPr lang="en-US" b="1" dirty="0"/>
          </a:p>
        </p:txBody>
      </p:sp>
      <p:sp>
        <p:nvSpPr>
          <p:cNvPr id="3" name="Content Placeholder 2"/>
          <p:cNvSpPr>
            <a:spLocks noGrp="1"/>
          </p:cNvSpPr>
          <p:nvPr>
            <p:ph idx="1"/>
          </p:nvPr>
        </p:nvSpPr>
        <p:spPr>
          <a:xfrm>
            <a:off x="270456" y="1056069"/>
            <a:ext cx="9478851" cy="5679582"/>
          </a:xfrm>
        </p:spPr>
        <p:txBody>
          <a:bodyPr/>
          <a:lstStyle/>
          <a:p>
            <a:r>
              <a:rPr lang="en-US" dirty="0" smtClean="0"/>
              <a:t>Causes anthrax (is a </a:t>
            </a:r>
            <a:r>
              <a:rPr lang="en-US" dirty="0" err="1" smtClean="0"/>
              <a:t>zoonoses</a:t>
            </a:r>
            <a:r>
              <a:rPr lang="en-US" dirty="0" smtClean="0"/>
              <a:t>)</a:t>
            </a:r>
          </a:p>
          <a:p>
            <a:pPr marL="571500" indent="-571500">
              <a:buFont typeface="+mj-lt"/>
              <a:buAutoNum type="romanLcPeriod"/>
            </a:pPr>
            <a:r>
              <a:rPr lang="en-US" dirty="0" smtClean="0"/>
              <a:t>Cutaneous anthrax</a:t>
            </a:r>
          </a:p>
          <a:p>
            <a:pPr marL="571500" indent="-571500">
              <a:buFont typeface="+mj-lt"/>
              <a:buAutoNum type="romanLcPeriod"/>
            </a:pPr>
            <a:r>
              <a:rPr lang="en-US" dirty="0" smtClean="0"/>
              <a:t>Pulmonary anthrax</a:t>
            </a:r>
          </a:p>
          <a:p>
            <a:pPr marL="571500" indent="-571500">
              <a:buFont typeface="+mj-lt"/>
              <a:buAutoNum type="romanLcPeriod"/>
            </a:pPr>
            <a:r>
              <a:rPr lang="en-US" dirty="0" smtClean="0"/>
              <a:t>Intestinal anthrax</a:t>
            </a:r>
          </a:p>
          <a:p>
            <a:pPr marL="0" indent="0">
              <a:buNone/>
            </a:pPr>
            <a:r>
              <a:rPr lang="en-US" dirty="0" smtClean="0"/>
              <a:t>Spread via inoculation (broken skin), inhalation and ingestion of infected meat. Also from infected soil</a:t>
            </a:r>
          </a:p>
          <a:p>
            <a:pPr marL="0" indent="0">
              <a:buNone/>
            </a:pPr>
            <a:r>
              <a:rPr lang="en-US" b="1" dirty="0" smtClean="0"/>
              <a:t>Lab diagnosis</a:t>
            </a:r>
          </a:p>
          <a:p>
            <a:pPr marL="0" indent="0">
              <a:buNone/>
            </a:pPr>
            <a:r>
              <a:rPr lang="en-US" dirty="0" smtClean="0"/>
              <a:t>Materials from malignant </a:t>
            </a:r>
            <a:r>
              <a:rPr lang="en-US" dirty="0" err="1" smtClean="0"/>
              <a:t>pastules</a:t>
            </a:r>
            <a:r>
              <a:rPr lang="en-US" dirty="0" smtClean="0"/>
              <a:t>, sputum, gastric aspirates, </a:t>
            </a:r>
            <a:r>
              <a:rPr lang="en-US" dirty="0" err="1" smtClean="0"/>
              <a:t>faeces</a:t>
            </a:r>
            <a:endParaRPr lang="en-US" dirty="0" smtClean="0"/>
          </a:p>
          <a:p>
            <a:pPr marL="0" indent="0">
              <a:buNone/>
            </a:pPr>
            <a:endParaRPr lang="en-US" dirty="0"/>
          </a:p>
        </p:txBody>
      </p:sp>
    </p:spTree>
    <p:extLst>
      <p:ext uri="{BB962C8B-B14F-4D97-AF65-F5344CB8AC3E}">
        <p14:creationId xmlns:p14="http://schemas.microsoft.com/office/powerpoint/2010/main" val="23585170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2302" y="94669"/>
            <a:ext cx="5485327" cy="755337"/>
          </a:xfrm>
        </p:spPr>
        <p:txBody>
          <a:bodyPr/>
          <a:lstStyle/>
          <a:p>
            <a:r>
              <a:rPr lang="en-US" b="1" dirty="0" smtClean="0"/>
              <a:t>3. Clostridium</a:t>
            </a:r>
            <a:endParaRPr lang="en-US" b="1" dirty="0"/>
          </a:p>
        </p:txBody>
      </p:sp>
      <p:sp>
        <p:nvSpPr>
          <p:cNvPr id="3" name="Content Placeholder 2"/>
          <p:cNvSpPr>
            <a:spLocks noGrp="1"/>
          </p:cNvSpPr>
          <p:nvPr>
            <p:ph idx="1"/>
          </p:nvPr>
        </p:nvSpPr>
        <p:spPr>
          <a:xfrm>
            <a:off x="206062" y="746974"/>
            <a:ext cx="8628845" cy="6111025"/>
          </a:xfrm>
        </p:spPr>
        <p:txBody>
          <a:bodyPr/>
          <a:lstStyle/>
          <a:p>
            <a:r>
              <a:rPr lang="en-US" sz="3200" dirty="0" smtClean="0"/>
              <a:t>Gram positive, anaerobic and some are obligate anaerobes, spore bearing bacilli.</a:t>
            </a:r>
          </a:p>
          <a:p>
            <a:r>
              <a:rPr lang="en-US" sz="3200" dirty="0" smtClean="0"/>
              <a:t>Spores are oval/spherical usually wider than parent cells. Spores are either terminal, </a:t>
            </a:r>
            <a:r>
              <a:rPr lang="en-US" sz="3200" dirty="0" err="1" smtClean="0"/>
              <a:t>subterminal</a:t>
            </a:r>
            <a:r>
              <a:rPr lang="en-US" sz="3200" dirty="0" smtClean="0"/>
              <a:t> or central in the cell.</a:t>
            </a:r>
          </a:p>
          <a:p>
            <a:r>
              <a:rPr lang="en-US" sz="3200" dirty="0" smtClean="0"/>
              <a:t>Most clostridia have flagella and are motile. However, some </a:t>
            </a:r>
            <a:r>
              <a:rPr lang="en-US" sz="3200" dirty="0" err="1" smtClean="0"/>
              <a:t>i.e</a:t>
            </a:r>
            <a:r>
              <a:rPr lang="en-US" sz="3200" dirty="0" smtClean="0"/>
              <a:t> Clostridium </a:t>
            </a:r>
            <a:r>
              <a:rPr lang="en-US" sz="3200" dirty="0" err="1" smtClean="0"/>
              <a:t>tetani</a:t>
            </a:r>
            <a:r>
              <a:rPr lang="en-US" sz="3200" dirty="0" smtClean="0"/>
              <a:t> and </a:t>
            </a:r>
            <a:r>
              <a:rPr lang="en-US" sz="3200" dirty="0" err="1" smtClean="0"/>
              <a:t>perfringens</a:t>
            </a:r>
            <a:r>
              <a:rPr lang="en-US" sz="3200" dirty="0" smtClean="0"/>
              <a:t> are not motile</a:t>
            </a:r>
          </a:p>
          <a:p>
            <a:r>
              <a:rPr lang="en-US" sz="3200" dirty="0" smtClean="0"/>
              <a:t>Some are capsule while others are not</a:t>
            </a:r>
          </a:p>
          <a:p>
            <a:r>
              <a:rPr lang="en-US" sz="3200" dirty="0" smtClean="0"/>
              <a:t>Natural habitat is soil, water, GIT of animals and man</a:t>
            </a:r>
          </a:p>
          <a:p>
            <a:endParaRPr lang="en-US" dirty="0"/>
          </a:p>
        </p:txBody>
      </p:sp>
    </p:spTree>
    <p:extLst>
      <p:ext uri="{BB962C8B-B14F-4D97-AF65-F5344CB8AC3E}">
        <p14:creationId xmlns:p14="http://schemas.microsoft.com/office/powerpoint/2010/main" val="6248919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239" y="133306"/>
            <a:ext cx="6760335" cy="729580"/>
          </a:xfrm>
        </p:spPr>
        <p:txBody>
          <a:bodyPr/>
          <a:lstStyle/>
          <a:p>
            <a:r>
              <a:rPr lang="en-US" b="1" i="1" dirty="0" smtClean="0"/>
              <a:t>Important species</a:t>
            </a:r>
            <a:endParaRPr lang="en-US" b="1" i="1" dirty="0"/>
          </a:p>
        </p:txBody>
      </p:sp>
      <p:sp>
        <p:nvSpPr>
          <p:cNvPr id="3" name="Content Placeholder 2"/>
          <p:cNvSpPr>
            <a:spLocks noGrp="1"/>
          </p:cNvSpPr>
          <p:nvPr>
            <p:ph idx="1"/>
          </p:nvPr>
        </p:nvSpPr>
        <p:spPr>
          <a:xfrm>
            <a:off x="838200" y="1004552"/>
            <a:ext cx="9091411" cy="5679583"/>
          </a:xfrm>
        </p:spPr>
        <p:txBody>
          <a:bodyPr>
            <a:normAutofit/>
          </a:bodyPr>
          <a:lstStyle/>
          <a:p>
            <a:pPr marL="0" indent="0">
              <a:buNone/>
            </a:pPr>
            <a:r>
              <a:rPr lang="en-US" sz="3200" b="1" dirty="0" smtClean="0"/>
              <a:t>a)Clostridium </a:t>
            </a:r>
            <a:r>
              <a:rPr lang="en-US" sz="3200" b="1" dirty="0" err="1" smtClean="0"/>
              <a:t>perfringens</a:t>
            </a:r>
            <a:r>
              <a:rPr lang="en-US" sz="3200" b="1" dirty="0" smtClean="0"/>
              <a:t>/</a:t>
            </a:r>
            <a:r>
              <a:rPr lang="en-US" sz="3200" b="1" dirty="0" err="1" smtClean="0"/>
              <a:t>welchii</a:t>
            </a:r>
            <a:endParaRPr lang="en-US" sz="3200" b="1" dirty="0" smtClean="0"/>
          </a:p>
          <a:p>
            <a:pPr marL="0" indent="0">
              <a:buNone/>
            </a:pPr>
            <a:r>
              <a:rPr lang="en-US" sz="3200" dirty="0" smtClean="0"/>
              <a:t>Occurs normally in the soil. May also be present on normal skin </a:t>
            </a:r>
            <a:r>
              <a:rPr lang="en-US" sz="3200" dirty="0" err="1" smtClean="0"/>
              <a:t>esp</a:t>
            </a:r>
            <a:r>
              <a:rPr lang="en-US" sz="3200" dirty="0" smtClean="0"/>
              <a:t> the thigh and perineum</a:t>
            </a:r>
          </a:p>
          <a:p>
            <a:pPr marL="0" indent="0">
              <a:buNone/>
            </a:pPr>
            <a:r>
              <a:rPr lang="en-US" sz="3200" b="1" dirty="0" smtClean="0"/>
              <a:t>Morphology</a:t>
            </a:r>
            <a:endParaRPr lang="en-US" sz="3200" dirty="0" smtClean="0"/>
          </a:p>
          <a:p>
            <a:pPr marL="0" indent="0">
              <a:buNone/>
            </a:pPr>
            <a:r>
              <a:rPr lang="en-US" sz="3200" dirty="0" smtClean="0"/>
              <a:t>Large, gram positive, spore-bearing bacilli </a:t>
            </a:r>
            <a:endParaRPr lang="en-US" sz="3200" dirty="0" smtClean="0"/>
          </a:p>
          <a:p>
            <a:pPr marL="0" indent="0">
              <a:buNone/>
            </a:pPr>
            <a:r>
              <a:rPr lang="en-US" sz="3200" dirty="0" smtClean="0"/>
              <a:t>Form </a:t>
            </a:r>
            <a:r>
              <a:rPr lang="en-US" sz="3200" dirty="0" smtClean="0"/>
              <a:t>capsules in animal body. Spores are oval, </a:t>
            </a:r>
            <a:r>
              <a:rPr lang="en-US" sz="3200" dirty="0" err="1" smtClean="0"/>
              <a:t>subterminal</a:t>
            </a:r>
            <a:r>
              <a:rPr lang="en-US" sz="3200" dirty="0" smtClean="0"/>
              <a:t> or central.</a:t>
            </a:r>
          </a:p>
          <a:p>
            <a:pPr marL="0" indent="0">
              <a:buNone/>
            </a:pPr>
            <a:r>
              <a:rPr lang="en-US" sz="3200" dirty="0" smtClean="0"/>
              <a:t>Spores </a:t>
            </a:r>
            <a:r>
              <a:rPr lang="en-US" sz="3200" dirty="0" smtClean="0"/>
              <a:t>are very resistant to physical and chemical agents</a:t>
            </a:r>
          </a:p>
          <a:p>
            <a:pPr marL="0" indent="0">
              <a:buNone/>
            </a:pPr>
            <a:r>
              <a:rPr lang="en-US" sz="3200" dirty="0" smtClean="0"/>
              <a:t>Produces </a:t>
            </a:r>
            <a:r>
              <a:rPr lang="en-US" sz="3200" dirty="0" smtClean="0"/>
              <a:t>lethal toxins</a:t>
            </a:r>
          </a:p>
          <a:p>
            <a:pPr marL="0" indent="0">
              <a:buNone/>
            </a:pPr>
            <a:endParaRPr lang="en-US" dirty="0"/>
          </a:p>
        </p:txBody>
      </p:sp>
    </p:spTree>
    <p:extLst>
      <p:ext uri="{BB962C8B-B14F-4D97-AF65-F5344CB8AC3E}">
        <p14:creationId xmlns:p14="http://schemas.microsoft.com/office/powerpoint/2010/main" val="20553544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4121" y="133305"/>
            <a:ext cx="4944414" cy="613669"/>
          </a:xfrm>
        </p:spPr>
        <p:txBody>
          <a:bodyPr>
            <a:normAutofit fontScale="90000"/>
          </a:bodyPr>
          <a:lstStyle/>
          <a:p>
            <a:r>
              <a:rPr lang="en-US" b="1" dirty="0" smtClean="0"/>
              <a:t>Pathogenesis</a:t>
            </a:r>
            <a:endParaRPr lang="en-US" b="1" dirty="0"/>
          </a:p>
        </p:txBody>
      </p:sp>
      <p:sp>
        <p:nvSpPr>
          <p:cNvPr id="3" name="Content Placeholder 2"/>
          <p:cNvSpPr>
            <a:spLocks noGrp="1"/>
          </p:cNvSpPr>
          <p:nvPr>
            <p:ph idx="1"/>
          </p:nvPr>
        </p:nvSpPr>
        <p:spPr>
          <a:xfrm>
            <a:off x="437882" y="746974"/>
            <a:ext cx="8822028" cy="5962919"/>
          </a:xfrm>
        </p:spPr>
        <p:txBody>
          <a:bodyPr/>
          <a:lstStyle/>
          <a:p>
            <a:pPr>
              <a:buFont typeface="Wingdings" panose="05000000000000000000" pitchFamily="2" charset="2"/>
              <a:buChar char="Ø"/>
            </a:pPr>
            <a:r>
              <a:rPr lang="en-US" sz="3200" dirty="0" smtClean="0"/>
              <a:t>Wound infection: cellulitis, gas gangrene(</a:t>
            </a:r>
            <a:r>
              <a:rPr lang="en-US" sz="3200" dirty="0" err="1" smtClean="0"/>
              <a:t>clostridial</a:t>
            </a:r>
            <a:r>
              <a:rPr lang="en-US" sz="3200" dirty="0" smtClean="0"/>
              <a:t> </a:t>
            </a:r>
            <a:r>
              <a:rPr lang="en-US" sz="3200" dirty="0" err="1" smtClean="0"/>
              <a:t>myonecrosis</a:t>
            </a:r>
            <a:r>
              <a:rPr lang="en-US" sz="3200" dirty="0" smtClean="0"/>
              <a:t>)</a:t>
            </a:r>
          </a:p>
          <a:p>
            <a:pPr>
              <a:buFont typeface="Wingdings" panose="05000000000000000000" pitchFamily="2" charset="2"/>
              <a:buChar char="Ø"/>
            </a:pPr>
            <a:r>
              <a:rPr lang="en-US" sz="3200" dirty="0" smtClean="0"/>
              <a:t>Food poisoning</a:t>
            </a:r>
            <a:endParaRPr lang="en-US" sz="3200" dirty="0"/>
          </a:p>
          <a:p>
            <a:pPr>
              <a:buFont typeface="Wingdings" panose="05000000000000000000" pitchFamily="2" charset="2"/>
              <a:buChar char="Ø"/>
            </a:pPr>
            <a:r>
              <a:rPr lang="en-US" sz="3200" dirty="0" smtClean="0"/>
              <a:t>Necrotizing </a:t>
            </a:r>
            <a:r>
              <a:rPr lang="en-US" sz="3200" dirty="0" err="1" smtClean="0"/>
              <a:t>jejunitis</a:t>
            </a:r>
            <a:r>
              <a:rPr lang="en-US" sz="3200" dirty="0" smtClean="0"/>
              <a:t>, biliary tract infection, brain abscess and meningitis</a:t>
            </a:r>
          </a:p>
          <a:p>
            <a:pPr marL="0" indent="0">
              <a:buNone/>
            </a:pPr>
            <a:r>
              <a:rPr lang="en-US" sz="3200" dirty="0" smtClean="0"/>
              <a:t>Rx-for gas gangrene, do surgical </a:t>
            </a:r>
            <a:r>
              <a:rPr lang="en-US" sz="3200" dirty="0" err="1" smtClean="0"/>
              <a:t>toilet˖antimicrobial</a:t>
            </a:r>
            <a:r>
              <a:rPr lang="en-US" sz="3200" dirty="0" smtClean="0"/>
              <a:t> therapy in high doses </a:t>
            </a:r>
            <a:r>
              <a:rPr lang="en-US" sz="3200" dirty="0" err="1" smtClean="0"/>
              <a:t>e.g</a:t>
            </a:r>
            <a:r>
              <a:rPr lang="en-US" sz="3200" dirty="0" smtClean="0"/>
              <a:t> </a:t>
            </a:r>
            <a:r>
              <a:rPr lang="en-US" sz="3200" dirty="0" err="1" smtClean="0"/>
              <a:t>Penicillins</a:t>
            </a:r>
            <a:r>
              <a:rPr lang="en-US" sz="3200" dirty="0" smtClean="0"/>
              <a:t>, Metronidazole and aminoglycosides</a:t>
            </a:r>
          </a:p>
          <a:p>
            <a:pPr marL="0" indent="0">
              <a:buNone/>
            </a:pPr>
            <a:endParaRPr lang="en-US" b="1" u="sng" dirty="0"/>
          </a:p>
        </p:txBody>
      </p:sp>
    </p:spTree>
    <p:extLst>
      <p:ext uri="{BB962C8B-B14F-4D97-AF65-F5344CB8AC3E}">
        <p14:creationId xmlns:p14="http://schemas.microsoft.com/office/powerpoint/2010/main" val="33835349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513" y="1"/>
            <a:ext cx="5305023" cy="850006"/>
          </a:xfrm>
        </p:spPr>
        <p:txBody>
          <a:bodyPr>
            <a:normAutofit/>
          </a:bodyPr>
          <a:lstStyle/>
          <a:p>
            <a:r>
              <a:rPr lang="en-US" sz="3600" b="1" dirty="0" smtClean="0"/>
              <a:t>b) Clostridium </a:t>
            </a:r>
            <a:r>
              <a:rPr lang="en-US" sz="3600" b="1" dirty="0" err="1" smtClean="0"/>
              <a:t>Tetani</a:t>
            </a:r>
            <a:endParaRPr lang="en-US" sz="3600" b="1" dirty="0"/>
          </a:p>
        </p:txBody>
      </p:sp>
      <p:sp>
        <p:nvSpPr>
          <p:cNvPr id="3" name="Content Placeholder 2"/>
          <p:cNvSpPr>
            <a:spLocks noGrp="1"/>
          </p:cNvSpPr>
          <p:nvPr>
            <p:ph idx="1"/>
          </p:nvPr>
        </p:nvSpPr>
        <p:spPr>
          <a:xfrm>
            <a:off x="0" y="746974"/>
            <a:ext cx="9324304" cy="6014433"/>
          </a:xfrm>
        </p:spPr>
        <p:txBody>
          <a:bodyPr>
            <a:normAutofit/>
          </a:bodyPr>
          <a:lstStyle/>
          <a:p>
            <a:pPr marL="0" indent="0">
              <a:buNone/>
            </a:pPr>
            <a:r>
              <a:rPr lang="en-US" sz="3200" b="1" u="sng" dirty="0" smtClean="0"/>
              <a:t>Morphology</a:t>
            </a:r>
          </a:p>
          <a:p>
            <a:pPr marL="0" indent="0">
              <a:buNone/>
            </a:pPr>
            <a:r>
              <a:rPr lang="en-US" sz="3200" dirty="0" smtClean="0"/>
              <a:t>A slender gram positive bacillus </a:t>
            </a:r>
            <a:endParaRPr lang="en-US" sz="3200" dirty="0" smtClean="0"/>
          </a:p>
          <a:p>
            <a:pPr marL="0" indent="0">
              <a:buNone/>
            </a:pPr>
            <a:r>
              <a:rPr lang="en-US" sz="3200" dirty="0" smtClean="0"/>
              <a:t>Non-capsulated</a:t>
            </a:r>
            <a:r>
              <a:rPr lang="en-US" sz="3200" dirty="0" smtClean="0"/>
              <a:t>, non-motile. Form terminal spores which are spherical and twice the diameter of vegetative cells giving them drumstick appearance.</a:t>
            </a:r>
          </a:p>
          <a:p>
            <a:pPr marL="0" indent="0">
              <a:buNone/>
            </a:pPr>
            <a:r>
              <a:rPr lang="en-US" sz="3200" dirty="0" smtClean="0"/>
              <a:t>produce </a:t>
            </a:r>
            <a:r>
              <a:rPr lang="en-US" sz="3200" dirty="0" smtClean="0"/>
              <a:t>very toxic toxins</a:t>
            </a:r>
          </a:p>
        </p:txBody>
      </p:sp>
    </p:spTree>
    <p:extLst>
      <p:ext uri="{BB962C8B-B14F-4D97-AF65-F5344CB8AC3E}">
        <p14:creationId xmlns:p14="http://schemas.microsoft.com/office/powerpoint/2010/main" val="3869014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4420" y="1"/>
            <a:ext cx="5987603" cy="734096"/>
          </a:xfrm>
        </p:spPr>
        <p:txBody>
          <a:bodyPr>
            <a:normAutofit/>
          </a:bodyPr>
          <a:lstStyle/>
          <a:p>
            <a:r>
              <a:rPr lang="en-US" sz="3600" b="1" dirty="0" smtClean="0"/>
              <a:t>Pathogenesis</a:t>
            </a:r>
            <a:endParaRPr lang="en-US" sz="3600" b="1" dirty="0"/>
          </a:p>
        </p:txBody>
      </p:sp>
      <p:sp>
        <p:nvSpPr>
          <p:cNvPr id="3" name="Content Placeholder 2"/>
          <p:cNvSpPr>
            <a:spLocks noGrp="1"/>
          </p:cNvSpPr>
          <p:nvPr>
            <p:ph idx="1"/>
          </p:nvPr>
        </p:nvSpPr>
        <p:spPr>
          <a:xfrm>
            <a:off x="193183" y="734096"/>
            <a:ext cx="8461419" cy="6027311"/>
          </a:xfrm>
        </p:spPr>
        <p:txBody>
          <a:bodyPr>
            <a:normAutofit/>
          </a:bodyPr>
          <a:lstStyle/>
          <a:p>
            <a:r>
              <a:rPr lang="en-US" sz="3200" dirty="0" smtClean="0"/>
              <a:t>Causes tetanus. C. </a:t>
            </a:r>
            <a:r>
              <a:rPr lang="en-US" sz="3200" dirty="0" err="1" smtClean="0"/>
              <a:t>tetani</a:t>
            </a:r>
            <a:r>
              <a:rPr lang="en-US" sz="3200" dirty="0" smtClean="0"/>
              <a:t> is embedded on the wound, as the wound becomes necrotic (reduced oxygen) the spore germinate and C. </a:t>
            </a:r>
            <a:r>
              <a:rPr lang="en-US" sz="3200" dirty="0" err="1" smtClean="0"/>
              <a:t>tetani</a:t>
            </a:r>
            <a:r>
              <a:rPr lang="en-US" sz="3200" dirty="0" smtClean="0"/>
              <a:t> remain localized producing </a:t>
            </a:r>
            <a:r>
              <a:rPr lang="en-US" sz="3200" dirty="0" err="1" smtClean="0"/>
              <a:t>tetanospasmin</a:t>
            </a:r>
            <a:r>
              <a:rPr lang="en-US" sz="3200" dirty="0" smtClean="0"/>
              <a:t> (endotoxins which affects CNS)</a:t>
            </a:r>
          </a:p>
          <a:p>
            <a:endParaRPr lang="en-US" sz="3200" dirty="0"/>
          </a:p>
          <a:p>
            <a:pPr marL="0" indent="0">
              <a:buNone/>
            </a:pPr>
            <a:r>
              <a:rPr lang="en-US" sz="3200" b="1" dirty="0" smtClean="0"/>
              <a:t>Lab diagnosis</a:t>
            </a:r>
          </a:p>
          <a:p>
            <a:pPr marL="0" indent="0">
              <a:buNone/>
            </a:pPr>
            <a:r>
              <a:rPr lang="en-US" sz="3200" dirty="0" smtClean="0"/>
              <a:t>Pus swab or necrotic material from the wound</a:t>
            </a:r>
          </a:p>
          <a:p>
            <a:pPr marL="0" indent="0">
              <a:buNone/>
            </a:pPr>
            <a:r>
              <a:rPr lang="en-US" sz="3200" b="1" dirty="0" smtClean="0"/>
              <a:t>Rx</a:t>
            </a:r>
            <a:r>
              <a:rPr lang="en-US" sz="3200" dirty="0" smtClean="0"/>
              <a:t>-surgical wound debridement</a:t>
            </a:r>
          </a:p>
          <a:p>
            <a:pPr marL="0" indent="0">
              <a:buNone/>
            </a:pPr>
            <a:r>
              <a:rPr lang="en-US" sz="3200" dirty="0" smtClean="0"/>
              <a:t>Antibiotics </a:t>
            </a:r>
            <a:r>
              <a:rPr lang="en-US" sz="3200" dirty="0" err="1" smtClean="0"/>
              <a:t>i</a:t>
            </a:r>
            <a:r>
              <a:rPr lang="en-US" sz="3200" dirty="0" smtClean="0"/>
              <a:t>,.e </a:t>
            </a:r>
            <a:r>
              <a:rPr lang="en-US" sz="3200" dirty="0" err="1" smtClean="0"/>
              <a:t>penicillins</a:t>
            </a:r>
            <a:r>
              <a:rPr lang="en-US" sz="3200" dirty="0" smtClean="0"/>
              <a:t> or erythromycin</a:t>
            </a:r>
          </a:p>
          <a:p>
            <a:pPr marL="0" indent="0">
              <a:buNone/>
            </a:pPr>
            <a:r>
              <a:rPr lang="en-US" sz="3200" dirty="0" err="1" smtClean="0"/>
              <a:t>Immunoprophylaxis</a:t>
            </a:r>
            <a:r>
              <a:rPr lang="en-US" sz="3200" dirty="0" smtClean="0"/>
              <a:t> </a:t>
            </a:r>
            <a:r>
              <a:rPr lang="en-US" sz="3200" dirty="0" err="1" smtClean="0"/>
              <a:t>i.e</a:t>
            </a:r>
            <a:r>
              <a:rPr lang="en-US" sz="3200" dirty="0" smtClean="0"/>
              <a:t> immunization</a:t>
            </a:r>
            <a:endParaRPr lang="en-US" sz="3200" dirty="0"/>
          </a:p>
        </p:txBody>
      </p:sp>
    </p:spTree>
    <p:extLst>
      <p:ext uri="{BB962C8B-B14F-4D97-AF65-F5344CB8AC3E}">
        <p14:creationId xmlns:p14="http://schemas.microsoft.com/office/powerpoint/2010/main" val="4822797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752" y="0"/>
            <a:ext cx="6695941" cy="669701"/>
          </a:xfrm>
        </p:spPr>
        <p:txBody>
          <a:bodyPr>
            <a:normAutofit fontScale="90000"/>
          </a:bodyPr>
          <a:lstStyle/>
          <a:p>
            <a:r>
              <a:rPr lang="en-US" b="1" dirty="0" smtClean="0"/>
              <a:t>c)</a:t>
            </a:r>
            <a:r>
              <a:rPr lang="en-US" b="1" dirty="0" err="1" smtClean="0"/>
              <a:t>Clostroidium</a:t>
            </a:r>
            <a:r>
              <a:rPr lang="en-US" b="1" dirty="0" smtClean="0"/>
              <a:t> botulinum</a:t>
            </a:r>
            <a:endParaRPr lang="en-US" b="1" dirty="0"/>
          </a:p>
        </p:txBody>
      </p:sp>
      <p:sp>
        <p:nvSpPr>
          <p:cNvPr id="3" name="Content Placeholder 2"/>
          <p:cNvSpPr>
            <a:spLocks noGrp="1"/>
          </p:cNvSpPr>
          <p:nvPr>
            <p:ph idx="1"/>
          </p:nvPr>
        </p:nvSpPr>
        <p:spPr>
          <a:xfrm>
            <a:off x="257578" y="669701"/>
            <a:ext cx="9427336" cy="6065950"/>
          </a:xfrm>
        </p:spPr>
        <p:txBody>
          <a:bodyPr>
            <a:normAutofit/>
          </a:bodyPr>
          <a:lstStyle/>
          <a:p>
            <a:pPr marL="0" indent="0">
              <a:buNone/>
            </a:pPr>
            <a:r>
              <a:rPr lang="en-US" sz="3200" b="1" u="sng" dirty="0" smtClean="0"/>
              <a:t>Morphology</a:t>
            </a:r>
          </a:p>
          <a:p>
            <a:pPr marL="0" indent="0">
              <a:buNone/>
            </a:pPr>
            <a:r>
              <a:rPr lang="en-US" sz="3200" dirty="0" smtClean="0"/>
              <a:t>A straight/slightly curved Gram positive Bacillus with rounded ends.</a:t>
            </a:r>
          </a:p>
          <a:p>
            <a:pPr marL="0" indent="0">
              <a:buNone/>
            </a:pPr>
            <a:r>
              <a:rPr lang="en-US" sz="3200" dirty="0" smtClean="0"/>
              <a:t>Non-capsulated, its motile, has a flagella</a:t>
            </a:r>
          </a:p>
          <a:p>
            <a:pPr marL="0" indent="0">
              <a:buNone/>
            </a:pPr>
            <a:r>
              <a:rPr lang="en-US" sz="3200" dirty="0" smtClean="0"/>
              <a:t>Produces heat resistant spores that are oval, </a:t>
            </a:r>
            <a:r>
              <a:rPr lang="en-US" sz="3200" dirty="0" err="1" smtClean="0"/>
              <a:t>subterminal</a:t>
            </a:r>
            <a:r>
              <a:rPr lang="en-US" sz="3200" dirty="0" smtClean="0"/>
              <a:t> and bulging</a:t>
            </a:r>
          </a:p>
          <a:p>
            <a:pPr marL="0" indent="0">
              <a:buNone/>
            </a:pPr>
            <a:endParaRPr lang="en-US" sz="3200" dirty="0" smtClean="0"/>
          </a:p>
          <a:p>
            <a:pPr marL="0" indent="0">
              <a:buNone/>
            </a:pPr>
            <a:endParaRPr lang="en-US" sz="3200" dirty="0"/>
          </a:p>
        </p:txBody>
      </p:sp>
    </p:spTree>
    <p:extLst>
      <p:ext uri="{BB962C8B-B14F-4D97-AF65-F5344CB8AC3E}">
        <p14:creationId xmlns:p14="http://schemas.microsoft.com/office/powerpoint/2010/main" val="2134322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786" y="133305"/>
            <a:ext cx="5781541" cy="665185"/>
          </a:xfrm>
        </p:spPr>
        <p:txBody>
          <a:bodyPr>
            <a:normAutofit fontScale="90000"/>
          </a:bodyPr>
          <a:lstStyle/>
          <a:p>
            <a:r>
              <a:rPr lang="en-US" b="1" dirty="0" smtClean="0"/>
              <a:t>Pathogenicity</a:t>
            </a:r>
            <a:endParaRPr lang="en-US" b="1" dirty="0"/>
          </a:p>
        </p:txBody>
      </p:sp>
      <p:sp>
        <p:nvSpPr>
          <p:cNvPr id="3" name="Content Placeholder 2"/>
          <p:cNvSpPr>
            <a:spLocks noGrp="1"/>
          </p:cNvSpPr>
          <p:nvPr>
            <p:ph idx="1"/>
          </p:nvPr>
        </p:nvSpPr>
        <p:spPr>
          <a:xfrm>
            <a:off x="838200" y="965914"/>
            <a:ext cx="8782318" cy="5731099"/>
          </a:xfrm>
        </p:spPr>
        <p:txBody>
          <a:bodyPr/>
          <a:lstStyle/>
          <a:p>
            <a:r>
              <a:rPr lang="en-US" dirty="0" smtClean="0"/>
              <a:t>Is widely distributed in soil and decaying vegetation</a:t>
            </a:r>
          </a:p>
          <a:p>
            <a:r>
              <a:rPr lang="en-US" dirty="0" smtClean="0"/>
              <a:t>Causes food poisoning and wound infection</a:t>
            </a:r>
          </a:p>
          <a:p>
            <a:pPr marL="0" indent="0">
              <a:buNone/>
            </a:pPr>
            <a:endParaRPr lang="en-US" dirty="0"/>
          </a:p>
          <a:p>
            <a:pPr marL="0" indent="0">
              <a:buNone/>
            </a:pPr>
            <a:r>
              <a:rPr lang="en-US" b="1" dirty="0" smtClean="0"/>
              <a:t>Lab Diagnosis</a:t>
            </a:r>
          </a:p>
          <a:p>
            <a:pPr marL="0" indent="0">
              <a:buNone/>
            </a:pPr>
            <a:r>
              <a:rPr lang="en-US" dirty="0" smtClean="0"/>
              <a:t>Specimen from </a:t>
            </a:r>
            <a:r>
              <a:rPr lang="en-US" dirty="0" err="1" smtClean="0"/>
              <a:t>faeces</a:t>
            </a:r>
            <a:r>
              <a:rPr lang="en-US" dirty="0" smtClean="0"/>
              <a:t>, food vomitus, gastric fluid, serum and wound exudate</a:t>
            </a:r>
            <a:endParaRPr lang="en-US" dirty="0"/>
          </a:p>
        </p:txBody>
      </p:sp>
    </p:spTree>
    <p:extLst>
      <p:ext uri="{BB962C8B-B14F-4D97-AF65-F5344CB8AC3E}">
        <p14:creationId xmlns:p14="http://schemas.microsoft.com/office/powerpoint/2010/main" val="41967739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758" y="1"/>
            <a:ext cx="5034566" cy="772732"/>
          </a:xfrm>
        </p:spPr>
        <p:txBody>
          <a:bodyPr>
            <a:normAutofit/>
          </a:bodyPr>
          <a:lstStyle/>
          <a:p>
            <a:r>
              <a:rPr lang="en-US" sz="3600" b="1" dirty="0" smtClean="0"/>
              <a:t>4. Mycobacteria</a:t>
            </a:r>
            <a:endParaRPr lang="en-US" sz="3600" b="1" dirty="0"/>
          </a:p>
        </p:txBody>
      </p:sp>
      <p:sp>
        <p:nvSpPr>
          <p:cNvPr id="3" name="Content Placeholder 2"/>
          <p:cNvSpPr>
            <a:spLocks noGrp="1"/>
          </p:cNvSpPr>
          <p:nvPr>
            <p:ph idx="1"/>
          </p:nvPr>
        </p:nvSpPr>
        <p:spPr>
          <a:xfrm>
            <a:off x="838199" y="772732"/>
            <a:ext cx="8756561" cy="6085267"/>
          </a:xfrm>
        </p:spPr>
        <p:txBody>
          <a:bodyPr>
            <a:normAutofit/>
          </a:bodyPr>
          <a:lstStyle/>
          <a:p>
            <a:pPr marL="0" indent="0">
              <a:buNone/>
            </a:pPr>
            <a:r>
              <a:rPr lang="en-US" b="1" u="sng" dirty="0" smtClean="0"/>
              <a:t>Important Mycobacteria</a:t>
            </a:r>
          </a:p>
          <a:p>
            <a:pPr marL="514350" indent="-514350">
              <a:buAutoNum type="alphaLcParenR"/>
            </a:pPr>
            <a:r>
              <a:rPr lang="en-US" sz="3200" b="1" dirty="0" smtClean="0"/>
              <a:t>Mycobacterium tuberculosis (tubercle bacilli)</a:t>
            </a:r>
          </a:p>
          <a:p>
            <a:pPr marL="0" indent="0">
              <a:buNone/>
            </a:pPr>
            <a:r>
              <a:rPr lang="en-US" sz="3200" b="1" dirty="0" err="1" smtClean="0"/>
              <a:t>Morpholgy</a:t>
            </a:r>
            <a:endParaRPr lang="en-US" sz="3200" b="1" dirty="0" smtClean="0"/>
          </a:p>
          <a:p>
            <a:pPr marL="0" indent="0">
              <a:buNone/>
            </a:pPr>
            <a:r>
              <a:rPr lang="en-US" sz="3200" dirty="0" smtClean="0"/>
              <a:t>Non-motile</a:t>
            </a:r>
            <a:r>
              <a:rPr lang="en-US" sz="3200" dirty="0" smtClean="0"/>
              <a:t>, non-</a:t>
            </a:r>
            <a:r>
              <a:rPr lang="en-US" sz="3200" dirty="0" err="1" smtClean="0"/>
              <a:t>sporing</a:t>
            </a:r>
            <a:r>
              <a:rPr lang="en-US" sz="3200" dirty="0" smtClean="0"/>
              <a:t>, non-capsulated and acid-fast (</a:t>
            </a:r>
            <a:r>
              <a:rPr lang="en-US" sz="3200" dirty="0" err="1" smtClean="0"/>
              <a:t>Ziehl</a:t>
            </a:r>
            <a:r>
              <a:rPr lang="en-US" sz="3200" dirty="0" smtClean="0"/>
              <a:t> </a:t>
            </a:r>
            <a:r>
              <a:rPr lang="en-US" sz="3200" dirty="0" err="1" smtClean="0"/>
              <a:t>Neelsen</a:t>
            </a:r>
            <a:r>
              <a:rPr lang="en-US" sz="3200" dirty="0" smtClean="0"/>
              <a:t> acid-fast)</a:t>
            </a:r>
          </a:p>
          <a:p>
            <a:pPr marL="0" indent="0">
              <a:buNone/>
            </a:pPr>
            <a:r>
              <a:rPr lang="en-US" sz="3200" dirty="0" smtClean="0"/>
              <a:t>Are gram positive but difficult to stain them with gram stain. (cannot </a:t>
            </a:r>
            <a:r>
              <a:rPr lang="en-US" sz="3200" dirty="0" err="1" smtClean="0"/>
              <a:t>peneterate</a:t>
            </a:r>
            <a:r>
              <a:rPr lang="en-US" sz="3200" dirty="0" smtClean="0"/>
              <a:t> the cell wall)</a:t>
            </a:r>
          </a:p>
          <a:p>
            <a:pPr marL="0" indent="0">
              <a:buNone/>
            </a:pPr>
            <a:r>
              <a:rPr lang="en-US" sz="3200" dirty="0" smtClean="0"/>
              <a:t>Highly </a:t>
            </a:r>
            <a:r>
              <a:rPr lang="en-US" sz="3200" dirty="0" smtClean="0"/>
              <a:t>resistant to drying and chemicals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628794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9417" y="1"/>
            <a:ext cx="6966397" cy="824247"/>
          </a:xfrm>
        </p:spPr>
        <p:txBody>
          <a:bodyPr>
            <a:normAutofit/>
          </a:bodyPr>
          <a:lstStyle/>
          <a:p>
            <a:r>
              <a:rPr lang="en-US" sz="3600" b="1" dirty="0" smtClean="0"/>
              <a:t>Pathogenesis</a:t>
            </a:r>
            <a:endParaRPr lang="en-US" sz="3600" b="1" dirty="0"/>
          </a:p>
        </p:txBody>
      </p:sp>
      <p:sp>
        <p:nvSpPr>
          <p:cNvPr id="3" name="Content Placeholder 2"/>
          <p:cNvSpPr>
            <a:spLocks noGrp="1"/>
          </p:cNvSpPr>
          <p:nvPr>
            <p:ph idx="1"/>
          </p:nvPr>
        </p:nvSpPr>
        <p:spPr>
          <a:xfrm>
            <a:off x="321972" y="631065"/>
            <a:ext cx="9169757" cy="6226935"/>
          </a:xfrm>
        </p:spPr>
        <p:txBody>
          <a:bodyPr>
            <a:normAutofit/>
          </a:bodyPr>
          <a:lstStyle/>
          <a:p>
            <a:pPr marL="0" indent="0">
              <a:buNone/>
            </a:pPr>
            <a:r>
              <a:rPr lang="en-US" dirty="0" smtClean="0"/>
              <a:t>M. tuberculosis causes PTB-a droplet infection</a:t>
            </a:r>
          </a:p>
          <a:p>
            <a:pPr marL="0" indent="0">
              <a:buNone/>
            </a:pPr>
            <a:r>
              <a:rPr lang="en-US" dirty="0" smtClean="0"/>
              <a:t>Mycobacterium </a:t>
            </a:r>
            <a:r>
              <a:rPr lang="en-US" dirty="0" err="1" smtClean="0"/>
              <a:t>bovis</a:t>
            </a:r>
            <a:r>
              <a:rPr lang="en-US" dirty="0" smtClean="0"/>
              <a:t> is spread from animal to animal and animal to man via ingestion of raw meat. Causes </a:t>
            </a:r>
            <a:r>
              <a:rPr lang="en-US" dirty="0" smtClean="0"/>
              <a:t>extra-pulmonary TB</a:t>
            </a:r>
            <a:endParaRPr lang="en-US" dirty="0"/>
          </a:p>
          <a:p>
            <a:pPr marL="0" indent="0">
              <a:buNone/>
            </a:pPr>
            <a:r>
              <a:rPr lang="en-US" b="1" dirty="0" smtClean="0"/>
              <a:t>b) Mycobacterium </a:t>
            </a:r>
            <a:r>
              <a:rPr lang="en-US" b="1" dirty="0" err="1" smtClean="0"/>
              <a:t>leprae</a:t>
            </a:r>
            <a:endParaRPr lang="en-US" b="1" dirty="0" smtClean="0"/>
          </a:p>
          <a:p>
            <a:pPr marL="0" indent="0">
              <a:buNone/>
            </a:pPr>
            <a:r>
              <a:rPr lang="en-US" b="1" u="sng" dirty="0" smtClean="0"/>
              <a:t>Morphology</a:t>
            </a:r>
          </a:p>
          <a:p>
            <a:pPr marL="0" indent="0">
              <a:buNone/>
            </a:pPr>
            <a:r>
              <a:rPr lang="en-US" dirty="0" smtClean="0"/>
              <a:t>Non-motile</a:t>
            </a:r>
            <a:r>
              <a:rPr lang="en-US" dirty="0" smtClean="0"/>
              <a:t>, non-</a:t>
            </a:r>
            <a:r>
              <a:rPr lang="en-US" dirty="0" err="1" smtClean="0"/>
              <a:t>sporing</a:t>
            </a:r>
            <a:endParaRPr lang="en-US" dirty="0" smtClean="0"/>
          </a:p>
          <a:p>
            <a:pPr marL="0" indent="0">
              <a:buNone/>
            </a:pPr>
            <a:r>
              <a:rPr lang="en-US" dirty="0" smtClean="0"/>
              <a:t>Gram positive and stain more readily than </a:t>
            </a:r>
            <a:r>
              <a:rPr lang="en-US" dirty="0" err="1" smtClean="0"/>
              <a:t>M.tuberculosis</a:t>
            </a:r>
            <a:r>
              <a:rPr lang="en-US" dirty="0" smtClean="0"/>
              <a:t> with </a:t>
            </a:r>
            <a:r>
              <a:rPr lang="en-US" dirty="0" err="1" smtClean="0"/>
              <a:t>Ziehl-neesen</a:t>
            </a:r>
            <a:r>
              <a:rPr lang="en-US" dirty="0" smtClean="0"/>
              <a:t> stain, are less acid-fast than tubercle bacilli</a:t>
            </a:r>
          </a:p>
          <a:p>
            <a:pPr marL="0" indent="0">
              <a:buNone/>
            </a:pPr>
            <a:r>
              <a:rPr lang="en-US" b="1" dirty="0" smtClean="0"/>
              <a:t>Pathogenesis</a:t>
            </a:r>
            <a:r>
              <a:rPr lang="en-US" dirty="0" smtClean="0"/>
              <a:t>-causes leprosy</a:t>
            </a:r>
            <a:endParaRPr lang="en-US" dirty="0"/>
          </a:p>
        </p:txBody>
      </p:sp>
    </p:spTree>
    <p:extLst>
      <p:ext uri="{BB962C8B-B14F-4D97-AF65-F5344CB8AC3E}">
        <p14:creationId xmlns:p14="http://schemas.microsoft.com/office/powerpoint/2010/main" val="2633540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FA834B-5124-47F5-A583-F4363C0614B6}" type="slidenum">
              <a:rPr lang="en-US" altLang="en-US">
                <a:solidFill>
                  <a:srgbClr val="FFFFFF"/>
                </a:solidFill>
                <a:latin typeface="Century Schoolbook" panose="02040604050505020304" pitchFamily="18" charset="0"/>
              </a:rPr>
              <a:pPr eaLnBrk="1" hangingPunct="1"/>
              <a:t>6</a:t>
            </a:fld>
            <a:endParaRPr lang="en-US" altLang="en-US">
              <a:solidFill>
                <a:srgbClr val="FFFFFF"/>
              </a:solidFill>
              <a:latin typeface="Century Schoolbook" panose="02040604050505020304" pitchFamily="18" charset="0"/>
            </a:endParaRPr>
          </a:p>
        </p:txBody>
      </p:sp>
      <p:pic>
        <p:nvPicPr>
          <p:cNvPr id="40963"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25510" t="13739" r="41837" b="4588"/>
          <a:stretch>
            <a:fillRect/>
          </a:stretch>
        </p:blipFill>
        <p:spPr>
          <a:xfrm>
            <a:off x="-171450" y="-171450"/>
            <a:ext cx="12172950" cy="7029450"/>
          </a:xfrm>
        </p:spPr>
      </p:pic>
    </p:spTree>
    <p:extLst>
      <p:ext uri="{BB962C8B-B14F-4D97-AF65-F5344CB8AC3E}">
        <p14:creationId xmlns:p14="http://schemas.microsoft.com/office/powerpoint/2010/main" val="271789427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93" y="1"/>
            <a:ext cx="6695941" cy="618186"/>
          </a:xfrm>
        </p:spPr>
        <p:txBody>
          <a:bodyPr>
            <a:normAutofit/>
          </a:bodyPr>
          <a:lstStyle/>
          <a:p>
            <a:r>
              <a:rPr lang="en-US" sz="3600" b="1" dirty="0" smtClean="0"/>
              <a:t>5) </a:t>
            </a:r>
            <a:r>
              <a:rPr lang="en-US" sz="3600" b="1" dirty="0" err="1" smtClean="0"/>
              <a:t>Actinomyces</a:t>
            </a:r>
            <a:endParaRPr lang="en-US" sz="3600" b="1" dirty="0"/>
          </a:p>
        </p:txBody>
      </p:sp>
      <p:sp>
        <p:nvSpPr>
          <p:cNvPr id="3" name="Content Placeholder 2"/>
          <p:cNvSpPr>
            <a:spLocks noGrp="1"/>
          </p:cNvSpPr>
          <p:nvPr>
            <p:ph idx="1"/>
          </p:nvPr>
        </p:nvSpPr>
        <p:spPr>
          <a:xfrm>
            <a:off x="386366" y="772732"/>
            <a:ext cx="9259910" cy="5975798"/>
          </a:xfrm>
        </p:spPr>
        <p:txBody>
          <a:bodyPr/>
          <a:lstStyle/>
          <a:p>
            <a:pPr marL="0" indent="0">
              <a:buNone/>
            </a:pPr>
            <a:r>
              <a:rPr lang="en-US" b="1" dirty="0" smtClean="0"/>
              <a:t>Morphology</a:t>
            </a:r>
          </a:p>
          <a:p>
            <a:pPr marL="0" indent="0">
              <a:buNone/>
            </a:pPr>
            <a:r>
              <a:rPr lang="en-US" dirty="0" smtClean="0"/>
              <a:t>Gram positive, non-motile, non-</a:t>
            </a:r>
            <a:r>
              <a:rPr lang="en-US" dirty="0" err="1" smtClean="0"/>
              <a:t>sporing</a:t>
            </a:r>
            <a:r>
              <a:rPr lang="en-US" dirty="0" smtClean="0"/>
              <a:t>, non-acid </a:t>
            </a:r>
            <a:r>
              <a:rPr lang="en-US" dirty="0" smtClean="0"/>
              <a:t>fast</a:t>
            </a:r>
          </a:p>
          <a:p>
            <a:pPr marL="0" indent="0">
              <a:buNone/>
            </a:pPr>
            <a:r>
              <a:rPr lang="en-US" dirty="0" smtClean="0"/>
              <a:t>Grow </a:t>
            </a:r>
            <a:r>
              <a:rPr lang="en-US" dirty="0" smtClean="0"/>
              <a:t>in </a:t>
            </a:r>
            <a:r>
              <a:rPr lang="en-US" dirty="0" err="1" smtClean="0"/>
              <a:t>mycelial</a:t>
            </a:r>
            <a:r>
              <a:rPr lang="en-US" dirty="0" smtClean="0"/>
              <a:t> </a:t>
            </a:r>
            <a:r>
              <a:rPr lang="en-US" dirty="0" smtClean="0"/>
              <a:t>forms </a:t>
            </a:r>
            <a:r>
              <a:rPr lang="en-US" dirty="0" smtClean="0"/>
              <a:t>and break-up into </a:t>
            </a:r>
            <a:r>
              <a:rPr lang="en-US" dirty="0" err="1" smtClean="0"/>
              <a:t>coccoid</a:t>
            </a:r>
            <a:r>
              <a:rPr lang="en-US" dirty="0" smtClean="0"/>
              <a:t> and bacillary forms</a:t>
            </a:r>
          </a:p>
          <a:p>
            <a:pPr marL="0" indent="0">
              <a:buNone/>
            </a:pPr>
            <a:r>
              <a:rPr lang="en-US" dirty="0" smtClean="0"/>
              <a:t>Most show branching.</a:t>
            </a:r>
          </a:p>
          <a:p>
            <a:pPr marL="0" indent="0">
              <a:buNone/>
            </a:pPr>
            <a:r>
              <a:rPr lang="en-US" dirty="0" smtClean="0"/>
              <a:t>Are </a:t>
            </a:r>
            <a:r>
              <a:rPr lang="en-US" dirty="0" smtClean="0"/>
              <a:t>commensals of the mouth; endogenous cause of disease</a:t>
            </a:r>
            <a:endParaRPr lang="en-US" dirty="0"/>
          </a:p>
        </p:txBody>
      </p:sp>
    </p:spTree>
    <p:extLst>
      <p:ext uri="{BB962C8B-B14F-4D97-AF65-F5344CB8AC3E}">
        <p14:creationId xmlns:p14="http://schemas.microsoft.com/office/powerpoint/2010/main" val="3941365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93" y="1"/>
            <a:ext cx="7455794" cy="592428"/>
          </a:xfrm>
        </p:spPr>
        <p:txBody>
          <a:bodyPr>
            <a:normAutofit fontScale="90000"/>
          </a:bodyPr>
          <a:lstStyle/>
          <a:p>
            <a:r>
              <a:rPr lang="en-US" b="1" dirty="0" smtClean="0"/>
              <a:t>Important species</a:t>
            </a:r>
            <a:endParaRPr lang="en-US" b="1" dirty="0"/>
          </a:p>
        </p:txBody>
      </p:sp>
      <p:sp>
        <p:nvSpPr>
          <p:cNvPr id="3" name="Content Placeholder 2"/>
          <p:cNvSpPr>
            <a:spLocks noGrp="1"/>
          </p:cNvSpPr>
          <p:nvPr>
            <p:ph idx="1"/>
          </p:nvPr>
        </p:nvSpPr>
        <p:spPr>
          <a:xfrm>
            <a:off x="838200" y="759854"/>
            <a:ext cx="9284594" cy="6001554"/>
          </a:xfrm>
        </p:spPr>
        <p:txBody>
          <a:bodyPr/>
          <a:lstStyle/>
          <a:p>
            <a:pPr marL="0" indent="0">
              <a:buNone/>
            </a:pPr>
            <a:r>
              <a:rPr lang="en-US" i="1" u="sng" dirty="0" err="1" smtClean="0"/>
              <a:t>Actinomyces</a:t>
            </a:r>
            <a:r>
              <a:rPr lang="en-US" i="1" u="sng" dirty="0" smtClean="0"/>
              <a:t> </a:t>
            </a:r>
            <a:r>
              <a:rPr lang="en-US" dirty="0" err="1" smtClean="0"/>
              <a:t>israelii</a:t>
            </a:r>
            <a:endParaRPr lang="en-US" dirty="0" smtClean="0"/>
          </a:p>
          <a:p>
            <a:pPr marL="0" indent="0">
              <a:buNone/>
            </a:pPr>
            <a:r>
              <a:rPr lang="en-US" dirty="0" smtClean="0"/>
              <a:t>The common cause of </a:t>
            </a:r>
            <a:r>
              <a:rPr lang="en-US" dirty="0" err="1" smtClean="0"/>
              <a:t>actinomycosis</a:t>
            </a:r>
            <a:r>
              <a:rPr lang="en-US" dirty="0" smtClean="0"/>
              <a:t> (a chronic </a:t>
            </a:r>
            <a:r>
              <a:rPr lang="en-US" dirty="0" err="1" smtClean="0"/>
              <a:t>suppurative</a:t>
            </a:r>
            <a:r>
              <a:rPr lang="en-US" dirty="0" smtClean="0"/>
              <a:t> abscess occurring in the mouth and sites of human bites)</a:t>
            </a:r>
          </a:p>
          <a:p>
            <a:pPr marL="0" indent="0">
              <a:buNone/>
            </a:pPr>
            <a:r>
              <a:rPr lang="en-US" i="1" u="sng" dirty="0" smtClean="0"/>
              <a:t>Others E.gs</a:t>
            </a:r>
          </a:p>
          <a:p>
            <a:pPr marL="0" indent="0">
              <a:buNone/>
            </a:pPr>
            <a:r>
              <a:rPr lang="en-US" dirty="0" err="1" smtClean="0"/>
              <a:t>Actinomyces</a:t>
            </a:r>
            <a:r>
              <a:rPr lang="en-US" dirty="0" smtClean="0"/>
              <a:t> </a:t>
            </a:r>
            <a:r>
              <a:rPr lang="en-US" dirty="0" err="1" smtClean="0"/>
              <a:t>naeslundii</a:t>
            </a:r>
            <a:endParaRPr lang="en-US" dirty="0" smtClean="0"/>
          </a:p>
          <a:p>
            <a:pPr marL="0" indent="0">
              <a:buNone/>
            </a:pPr>
            <a:r>
              <a:rPr lang="en-US" dirty="0" err="1" smtClean="0"/>
              <a:t>Actinomyces</a:t>
            </a:r>
            <a:r>
              <a:rPr lang="en-US" dirty="0" smtClean="0"/>
              <a:t> </a:t>
            </a:r>
            <a:r>
              <a:rPr lang="en-US" dirty="0" err="1" smtClean="0"/>
              <a:t>Meyeri</a:t>
            </a:r>
            <a:endParaRPr lang="en-US" dirty="0" smtClean="0"/>
          </a:p>
          <a:p>
            <a:pPr marL="0" indent="0">
              <a:buNone/>
            </a:pPr>
            <a:r>
              <a:rPr lang="en-US" dirty="0" err="1" smtClean="0"/>
              <a:t>Actinomyces</a:t>
            </a:r>
            <a:r>
              <a:rPr lang="en-US" dirty="0" smtClean="0"/>
              <a:t> </a:t>
            </a:r>
            <a:r>
              <a:rPr lang="en-US" dirty="0" err="1" smtClean="0"/>
              <a:t>Odntolyticus</a:t>
            </a:r>
            <a:r>
              <a:rPr lang="en-US" dirty="0" smtClean="0"/>
              <a:t>} are rare cause of </a:t>
            </a:r>
            <a:r>
              <a:rPr lang="en-US" dirty="0" err="1" smtClean="0"/>
              <a:t>actinomycosis</a:t>
            </a:r>
            <a:r>
              <a:rPr lang="en-US" dirty="0" smtClean="0"/>
              <a:t> </a:t>
            </a:r>
          </a:p>
          <a:p>
            <a:pPr marL="0" indent="0">
              <a:buNone/>
            </a:pPr>
            <a:r>
              <a:rPr lang="en-US" dirty="0" err="1" smtClean="0"/>
              <a:t>Actinomyces</a:t>
            </a:r>
            <a:r>
              <a:rPr lang="en-US" dirty="0" smtClean="0"/>
              <a:t> </a:t>
            </a:r>
            <a:r>
              <a:rPr lang="en-US" dirty="0" err="1" smtClean="0"/>
              <a:t>viscosus</a:t>
            </a:r>
            <a:r>
              <a:rPr lang="en-US" dirty="0" smtClean="0"/>
              <a:t>-may cause dental plague and caries</a:t>
            </a:r>
          </a:p>
          <a:p>
            <a:pPr marL="0" indent="0">
              <a:buNone/>
            </a:pPr>
            <a:endParaRPr lang="en-US" dirty="0" smtClean="0"/>
          </a:p>
          <a:p>
            <a:pPr marL="0" indent="0">
              <a:buNone/>
            </a:pPr>
            <a:endParaRPr lang="en-US" dirty="0" smtClean="0"/>
          </a:p>
          <a:p>
            <a:pPr marL="0" indent="0">
              <a:buNone/>
            </a:pPr>
            <a:endParaRPr lang="en-US" i="1" u="sng" dirty="0"/>
          </a:p>
        </p:txBody>
      </p:sp>
    </p:spTree>
    <p:extLst>
      <p:ext uri="{BB962C8B-B14F-4D97-AF65-F5344CB8AC3E}">
        <p14:creationId xmlns:p14="http://schemas.microsoft.com/office/powerpoint/2010/main" val="17354216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693" y="1"/>
            <a:ext cx="6026239" cy="734095"/>
          </a:xfrm>
        </p:spPr>
        <p:txBody>
          <a:bodyPr>
            <a:normAutofit/>
          </a:bodyPr>
          <a:lstStyle/>
          <a:p>
            <a:r>
              <a:rPr lang="en-US" sz="3600" b="1" dirty="0" smtClean="0"/>
              <a:t>6) </a:t>
            </a:r>
            <a:r>
              <a:rPr lang="en-US" sz="3600" b="1" dirty="0" err="1" smtClean="0"/>
              <a:t>Nocardia</a:t>
            </a:r>
            <a:endParaRPr lang="en-US" sz="3600" b="1" dirty="0"/>
          </a:p>
        </p:txBody>
      </p:sp>
      <p:sp>
        <p:nvSpPr>
          <p:cNvPr id="3" name="Content Placeholder 2"/>
          <p:cNvSpPr>
            <a:spLocks noGrp="1"/>
          </p:cNvSpPr>
          <p:nvPr>
            <p:ph idx="1"/>
          </p:nvPr>
        </p:nvSpPr>
        <p:spPr>
          <a:xfrm>
            <a:off x="838199" y="837126"/>
            <a:ext cx="9181563" cy="5911403"/>
          </a:xfrm>
        </p:spPr>
        <p:txBody>
          <a:bodyPr>
            <a:normAutofit lnSpcReduction="10000"/>
          </a:bodyPr>
          <a:lstStyle/>
          <a:p>
            <a:pPr marL="0" indent="0">
              <a:buNone/>
            </a:pPr>
            <a:r>
              <a:rPr lang="en-US" b="1" dirty="0" smtClean="0"/>
              <a:t>Morphology</a:t>
            </a:r>
          </a:p>
          <a:p>
            <a:pPr marL="0" indent="0">
              <a:buNone/>
            </a:pPr>
            <a:r>
              <a:rPr lang="en-US" dirty="0" smtClean="0"/>
              <a:t>Strictly aerobic, non-motile, gram positive bacteria. They form hyphae that often fragment into rod-shaped or </a:t>
            </a:r>
            <a:r>
              <a:rPr lang="en-US" dirty="0" err="1" smtClean="0"/>
              <a:t>coccoid</a:t>
            </a:r>
            <a:r>
              <a:rPr lang="en-US" dirty="0" smtClean="0"/>
              <a:t> elements</a:t>
            </a:r>
          </a:p>
          <a:p>
            <a:pPr marL="0" indent="0">
              <a:buNone/>
            </a:pPr>
            <a:r>
              <a:rPr lang="en-US" dirty="0" smtClean="0"/>
              <a:t>Are acid-fast and environmental saprophytes</a:t>
            </a:r>
          </a:p>
          <a:p>
            <a:pPr marL="0" indent="0">
              <a:buNone/>
            </a:pPr>
            <a:r>
              <a:rPr lang="en-US" i="1" u="sng" dirty="0" smtClean="0"/>
              <a:t>Important species</a:t>
            </a:r>
          </a:p>
          <a:p>
            <a:pPr marL="0" indent="0">
              <a:buNone/>
            </a:pPr>
            <a:r>
              <a:rPr lang="en-US" dirty="0" err="1" smtClean="0"/>
              <a:t>Nocardia</a:t>
            </a:r>
            <a:r>
              <a:rPr lang="en-US" dirty="0" smtClean="0"/>
              <a:t> asteroids</a:t>
            </a:r>
          </a:p>
          <a:p>
            <a:pPr marL="0" indent="0">
              <a:buNone/>
            </a:pPr>
            <a:r>
              <a:rPr lang="en-US" dirty="0" smtClean="0"/>
              <a:t>N. nova</a:t>
            </a:r>
          </a:p>
          <a:p>
            <a:pPr marL="0" indent="0">
              <a:buNone/>
            </a:pPr>
            <a:r>
              <a:rPr lang="en-US" dirty="0" smtClean="0"/>
              <a:t>N. </a:t>
            </a:r>
            <a:r>
              <a:rPr lang="en-US" dirty="0" err="1" smtClean="0"/>
              <a:t>farcinica</a:t>
            </a:r>
            <a:endParaRPr lang="en-US" dirty="0" smtClean="0"/>
          </a:p>
          <a:p>
            <a:pPr marL="0" indent="0">
              <a:buNone/>
            </a:pPr>
            <a:r>
              <a:rPr lang="en-US" dirty="0" smtClean="0"/>
              <a:t>N. </a:t>
            </a:r>
            <a:r>
              <a:rPr lang="en-US" dirty="0" err="1" smtClean="0"/>
              <a:t>Brasiliensis</a:t>
            </a:r>
            <a:endParaRPr lang="en-US" dirty="0" smtClean="0"/>
          </a:p>
          <a:p>
            <a:pPr marL="0" indent="0">
              <a:buNone/>
            </a:pPr>
            <a:r>
              <a:rPr lang="en-US" dirty="0" smtClean="0"/>
              <a:t>N. </a:t>
            </a:r>
            <a:r>
              <a:rPr lang="en-US" dirty="0" err="1" smtClean="0"/>
              <a:t>Otitidiscaviarum</a:t>
            </a:r>
            <a:endParaRPr lang="en-US" dirty="0" smtClean="0"/>
          </a:p>
          <a:p>
            <a:pPr marL="0" indent="0">
              <a:buNone/>
            </a:pPr>
            <a:r>
              <a:rPr lang="en-US" dirty="0" smtClean="0"/>
              <a:t>Produces opportunistic pulmonary disease known as </a:t>
            </a:r>
            <a:r>
              <a:rPr lang="en-US" b="1" i="1" dirty="0" err="1" smtClean="0"/>
              <a:t>nocardiosis</a:t>
            </a:r>
            <a:endParaRPr lang="en-US" b="1" i="1" dirty="0" smtClean="0"/>
          </a:p>
          <a:p>
            <a:pPr marL="0" indent="0">
              <a:buNone/>
            </a:pPr>
            <a:endParaRPr lang="en-US" dirty="0"/>
          </a:p>
        </p:txBody>
      </p:sp>
    </p:spTree>
    <p:extLst>
      <p:ext uri="{BB962C8B-B14F-4D97-AF65-F5344CB8AC3E}">
        <p14:creationId xmlns:p14="http://schemas.microsoft.com/office/powerpoint/2010/main" val="1703584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0933" y="0"/>
            <a:ext cx="6155028" cy="875762"/>
          </a:xfrm>
        </p:spPr>
        <p:txBody>
          <a:bodyPr>
            <a:noAutofit/>
          </a:bodyPr>
          <a:lstStyle/>
          <a:p>
            <a:r>
              <a:rPr lang="en-US" sz="3200" b="1" dirty="0" smtClean="0"/>
              <a:t>7) Streptomyces &amp; </a:t>
            </a:r>
            <a:r>
              <a:rPr lang="en-US" sz="3200" b="1" dirty="0" err="1" smtClean="0"/>
              <a:t>Actinomadura</a:t>
            </a:r>
            <a:r>
              <a:rPr lang="en-US" sz="3200" b="1" dirty="0" smtClean="0"/>
              <a:t> </a:t>
            </a:r>
            <a:r>
              <a:rPr lang="en-US" sz="3200" b="1" dirty="0" err="1" smtClean="0"/>
              <a:t>madurae</a:t>
            </a:r>
            <a:endParaRPr lang="en-US" sz="3200" b="1" dirty="0"/>
          </a:p>
        </p:txBody>
      </p:sp>
      <p:sp>
        <p:nvSpPr>
          <p:cNvPr id="3" name="Content Placeholder 2"/>
          <p:cNvSpPr>
            <a:spLocks noGrp="1"/>
          </p:cNvSpPr>
          <p:nvPr>
            <p:ph idx="1"/>
          </p:nvPr>
        </p:nvSpPr>
        <p:spPr>
          <a:xfrm>
            <a:off x="257578" y="875762"/>
            <a:ext cx="9053848" cy="5982237"/>
          </a:xfrm>
        </p:spPr>
        <p:txBody>
          <a:bodyPr>
            <a:normAutofit/>
          </a:bodyPr>
          <a:lstStyle/>
          <a:p>
            <a:r>
              <a:rPr lang="en-US" sz="3200" dirty="0" smtClean="0"/>
              <a:t>Are strictly aerobic, non-acid fast.</a:t>
            </a:r>
          </a:p>
          <a:p>
            <a:r>
              <a:rPr lang="en-US" sz="3200" dirty="0" smtClean="0"/>
              <a:t>They produce an extensively </a:t>
            </a:r>
            <a:r>
              <a:rPr lang="en-US" sz="3200" dirty="0" smtClean="0"/>
              <a:t>branched </a:t>
            </a:r>
            <a:r>
              <a:rPr lang="en-US" sz="3200" dirty="0" smtClean="0"/>
              <a:t>substrate mycelium, with or without aerial hyphae.</a:t>
            </a:r>
          </a:p>
          <a:p>
            <a:r>
              <a:rPr lang="en-US" sz="3200" dirty="0" smtClean="0"/>
              <a:t>They don’t fragment into rods and </a:t>
            </a:r>
            <a:r>
              <a:rPr lang="en-US" sz="3200" dirty="0" err="1" smtClean="0"/>
              <a:t>cocci</a:t>
            </a:r>
            <a:r>
              <a:rPr lang="en-US" sz="3200" dirty="0" smtClean="0"/>
              <a:t> (the hyphae)</a:t>
            </a:r>
          </a:p>
          <a:p>
            <a:r>
              <a:rPr lang="en-US" sz="3200" dirty="0" err="1" smtClean="0"/>
              <a:t>Actinomadurae</a:t>
            </a:r>
            <a:r>
              <a:rPr lang="en-US" sz="3200" dirty="0" smtClean="0"/>
              <a:t> produces waxy heaped folded membranes</a:t>
            </a:r>
            <a:endParaRPr lang="en-US" sz="3200" dirty="0"/>
          </a:p>
        </p:txBody>
      </p:sp>
    </p:spTree>
    <p:extLst>
      <p:ext uri="{BB962C8B-B14F-4D97-AF65-F5344CB8AC3E}">
        <p14:creationId xmlns:p14="http://schemas.microsoft.com/office/powerpoint/2010/main" val="2050634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ASSIGNMENTS</a:t>
            </a:r>
            <a:endParaRPr lang="en-US" b="1" dirty="0"/>
          </a:p>
        </p:txBody>
      </p:sp>
      <p:sp>
        <p:nvSpPr>
          <p:cNvPr id="3" name="Content Placeholder 2"/>
          <p:cNvSpPr>
            <a:spLocks noGrp="1"/>
          </p:cNvSpPr>
          <p:nvPr>
            <p:ph idx="1"/>
          </p:nvPr>
        </p:nvSpPr>
        <p:spPr>
          <a:xfrm>
            <a:off x="838200" y="1558344"/>
            <a:ext cx="8975501" cy="5177307"/>
          </a:xfrm>
        </p:spPr>
        <p:txBody>
          <a:bodyPr/>
          <a:lstStyle/>
          <a:p>
            <a:r>
              <a:rPr lang="en-US" u="sng" dirty="0" smtClean="0"/>
              <a:t>Personal ass</a:t>
            </a:r>
          </a:p>
          <a:p>
            <a:pPr marL="0" indent="0">
              <a:buNone/>
            </a:pPr>
            <a:r>
              <a:rPr lang="en-US" u="sng" dirty="0" smtClean="0"/>
              <a:t>Read and make notes  on:</a:t>
            </a:r>
          </a:p>
          <a:p>
            <a:pPr marL="0" indent="0">
              <a:buNone/>
            </a:pPr>
            <a:r>
              <a:rPr lang="en-US" dirty="0" smtClean="0"/>
              <a:t>Lactobacillus</a:t>
            </a:r>
          </a:p>
          <a:p>
            <a:pPr marL="0" indent="0">
              <a:buNone/>
            </a:pPr>
            <a:r>
              <a:rPr lang="en-US" dirty="0" smtClean="0"/>
              <a:t>Listeria</a:t>
            </a:r>
          </a:p>
          <a:p>
            <a:pPr marL="0" indent="0">
              <a:buNone/>
            </a:pPr>
            <a:r>
              <a:rPr lang="en-US" u="sng" dirty="0" smtClean="0"/>
              <a:t>Group ass</a:t>
            </a:r>
          </a:p>
          <a:p>
            <a:pPr marL="0" indent="0">
              <a:buNone/>
            </a:pPr>
            <a:r>
              <a:rPr lang="en-US" u="sng" dirty="0" smtClean="0"/>
              <a:t>GRP 1</a:t>
            </a:r>
          </a:p>
          <a:p>
            <a:pPr marL="0" indent="0">
              <a:buNone/>
            </a:pPr>
            <a:r>
              <a:rPr lang="en-US" dirty="0" smtClean="0"/>
              <a:t>Immunity;</a:t>
            </a:r>
          </a:p>
          <a:p>
            <a:pPr marL="0" indent="0">
              <a:buNone/>
            </a:pPr>
            <a:r>
              <a:rPr lang="en-US" dirty="0" smtClean="0"/>
              <a:t>Definition, Innate immunity and factors influencing innate immunity</a:t>
            </a:r>
          </a:p>
          <a:p>
            <a:pPr marL="0" indent="0">
              <a:buNone/>
            </a:pPr>
            <a:endParaRPr lang="en-US" dirty="0"/>
          </a:p>
        </p:txBody>
      </p:sp>
    </p:spTree>
    <p:extLst>
      <p:ext uri="{BB962C8B-B14F-4D97-AF65-F5344CB8AC3E}">
        <p14:creationId xmlns:p14="http://schemas.microsoft.com/office/powerpoint/2010/main" val="1573996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364" y="1"/>
            <a:ext cx="5768662" cy="759854"/>
          </a:xfrm>
        </p:spPr>
        <p:txBody>
          <a:bodyPr/>
          <a:lstStyle/>
          <a:p>
            <a:r>
              <a:rPr lang="en-US" dirty="0" smtClean="0"/>
              <a:t>GRP 2 &amp;GRP3</a:t>
            </a:r>
            <a:endParaRPr lang="en-US" dirty="0"/>
          </a:p>
        </p:txBody>
      </p:sp>
      <p:sp>
        <p:nvSpPr>
          <p:cNvPr id="3" name="Content Placeholder 2"/>
          <p:cNvSpPr>
            <a:spLocks noGrp="1"/>
          </p:cNvSpPr>
          <p:nvPr>
            <p:ph idx="1"/>
          </p:nvPr>
        </p:nvSpPr>
        <p:spPr>
          <a:xfrm>
            <a:off x="838200" y="759854"/>
            <a:ext cx="8975501" cy="5872765"/>
          </a:xfrm>
        </p:spPr>
        <p:txBody>
          <a:bodyPr>
            <a:normAutofit fontScale="92500" lnSpcReduction="10000"/>
          </a:bodyPr>
          <a:lstStyle/>
          <a:p>
            <a:r>
              <a:rPr lang="en-US" dirty="0" smtClean="0"/>
              <a:t>Mechanism of innate immunity</a:t>
            </a:r>
          </a:p>
          <a:p>
            <a:pPr marL="0" indent="0">
              <a:buNone/>
            </a:pPr>
            <a:endParaRPr lang="en-US" dirty="0"/>
          </a:p>
          <a:p>
            <a:pPr marL="0" indent="0">
              <a:buNone/>
            </a:pPr>
            <a:r>
              <a:rPr lang="en-US" u="sng" dirty="0" smtClean="0"/>
              <a:t>GRP 4</a:t>
            </a:r>
          </a:p>
          <a:p>
            <a:pPr marL="0" indent="0">
              <a:buNone/>
            </a:pPr>
            <a:r>
              <a:rPr lang="en-US" dirty="0" smtClean="0"/>
              <a:t>Acquired immunity-definition</a:t>
            </a:r>
          </a:p>
          <a:p>
            <a:pPr marL="0" indent="0">
              <a:buNone/>
            </a:pPr>
            <a:r>
              <a:rPr lang="en-US" dirty="0" smtClean="0"/>
              <a:t>Active immunity</a:t>
            </a:r>
          </a:p>
          <a:p>
            <a:pPr marL="0" indent="0">
              <a:buNone/>
            </a:pPr>
            <a:r>
              <a:rPr lang="en-US" dirty="0" err="1" smtClean="0"/>
              <a:t>Murbug</a:t>
            </a:r>
            <a:r>
              <a:rPr lang="en-US" dirty="0" smtClean="0"/>
              <a:t> virus</a:t>
            </a:r>
          </a:p>
          <a:p>
            <a:pPr marL="0" indent="0">
              <a:buNone/>
            </a:pPr>
            <a:r>
              <a:rPr lang="en-US" dirty="0" smtClean="0"/>
              <a:t>West </a:t>
            </a:r>
            <a:r>
              <a:rPr lang="en-US" dirty="0" err="1" smtClean="0"/>
              <a:t>nile</a:t>
            </a:r>
            <a:r>
              <a:rPr lang="en-US" dirty="0" smtClean="0"/>
              <a:t> virus</a:t>
            </a:r>
          </a:p>
          <a:p>
            <a:pPr marL="0" indent="0">
              <a:buNone/>
            </a:pPr>
            <a:r>
              <a:rPr lang="en-US" dirty="0" err="1" smtClean="0"/>
              <a:t>Riftvalley</a:t>
            </a:r>
            <a:r>
              <a:rPr lang="en-US" dirty="0" smtClean="0"/>
              <a:t> virus</a:t>
            </a:r>
            <a:endParaRPr lang="en-US" dirty="0"/>
          </a:p>
          <a:p>
            <a:pPr marL="0" indent="0">
              <a:buNone/>
            </a:pPr>
            <a:r>
              <a:rPr lang="en-US" u="sng" dirty="0" smtClean="0"/>
              <a:t>GRP5</a:t>
            </a:r>
          </a:p>
          <a:p>
            <a:pPr marL="0" indent="0">
              <a:buNone/>
            </a:pPr>
            <a:r>
              <a:rPr lang="en-US" dirty="0" smtClean="0"/>
              <a:t>Passive immunity</a:t>
            </a:r>
          </a:p>
          <a:p>
            <a:pPr marL="0" indent="0">
              <a:buNone/>
            </a:pPr>
            <a:r>
              <a:rPr lang="en-US" dirty="0" smtClean="0"/>
              <a:t>Adoptive immunity</a:t>
            </a:r>
          </a:p>
          <a:p>
            <a:pPr marL="0" indent="0">
              <a:buNone/>
            </a:pPr>
            <a:r>
              <a:rPr lang="en-US" dirty="0" smtClean="0"/>
              <a:t>Local immunity</a:t>
            </a:r>
          </a:p>
          <a:p>
            <a:pPr marL="0" indent="0">
              <a:buNone/>
            </a:pPr>
            <a:r>
              <a:rPr lang="en-US" dirty="0" smtClean="0"/>
              <a:t>Herd immunity</a:t>
            </a:r>
            <a:endParaRPr lang="en-US" dirty="0"/>
          </a:p>
        </p:txBody>
      </p:sp>
    </p:spTree>
    <p:extLst>
      <p:ext uri="{BB962C8B-B14F-4D97-AF65-F5344CB8AC3E}">
        <p14:creationId xmlns:p14="http://schemas.microsoft.com/office/powerpoint/2010/main" val="31944958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4724" y="120428"/>
            <a:ext cx="7120944" cy="922762"/>
          </a:xfrm>
        </p:spPr>
        <p:txBody>
          <a:bodyPr/>
          <a:lstStyle/>
          <a:p>
            <a:r>
              <a:rPr lang="en-US" b="1" dirty="0" smtClean="0"/>
              <a:t>GRAM NEGATIVE BACILLI</a:t>
            </a:r>
            <a:endParaRPr lang="en-US" b="1" dirty="0"/>
          </a:p>
        </p:txBody>
      </p:sp>
      <p:sp>
        <p:nvSpPr>
          <p:cNvPr id="3" name="Content Placeholder 2"/>
          <p:cNvSpPr>
            <a:spLocks noGrp="1"/>
          </p:cNvSpPr>
          <p:nvPr>
            <p:ph idx="1"/>
          </p:nvPr>
        </p:nvSpPr>
        <p:spPr>
          <a:xfrm>
            <a:off x="838199" y="1043190"/>
            <a:ext cx="9001259" cy="5705340"/>
          </a:xfrm>
        </p:spPr>
        <p:txBody>
          <a:bodyPr/>
          <a:lstStyle/>
          <a:p>
            <a:pPr marL="0" indent="0">
              <a:buNone/>
            </a:pPr>
            <a:r>
              <a:rPr lang="en-US" b="1" dirty="0" smtClean="0"/>
              <a:t>A) </a:t>
            </a:r>
            <a:r>
              <a:rPr lang="en-US" b="1" dirty="0" err="1" smtClean="0"/>
              <a:t>Vibrionaceae</a:t>
            </a:r>
            <a:r>
              <a:rPr lang="en-US" b="1" dirty="0" smtClean="0"/>
              <a:t> family</a:t>
            </a:r>
          </a:p>
          <a:p>
            <a:pPr marL="0" indent="0">
              <a:buNone/>
            </a:pPr>
            <a:r>
              <a:rPr lang="en-US" dirty="0" smtClean="0"/>
              <a:t>The organisms of this family are gram negative rigid, curved rods that are actively motile by a single polar flagellum. </a:t>
            </a:r>
          </a:p>
          <a:p>
            <a:pPr marL="0" indent="0">
              <a:buNone/>
            </a:pPr>
            <a:r>
              <a:rPr lang="en-US" dirty="0" smtClean="0"/>
              <a:t>There are 3 genera:</a:t>
            </a:r>
          </a:p>
          <a:p>
            <a:pPr marL="571500" indent="-571500">
              <a:buFont typeface="+mj-lt"/>
              <a:buAutoNum type="romanLcPeriod"/>
            </a:pPr>
            <a:r>
              <a:rPr lang="en-US" dirty="0" smtClean="0"/>
              <a:t>Vibrio</a:t>
            </a:r>
          </a:p>
          <a:p>
            <a:pPr marL="571500" indent="-571500">
              <a:buFont typeface="+mj-lt"/>
              <a:buAutoNum type="romanLcPeriod"/>
            </a:pPr>
            <a:r>
              <a:rPr lang="en-US" dirty="0" err="1" smtClean="0"/>
              <a:t>Aeromonas</a:t>
            </a:r>
            <a:endParaRPr lang="en-US" dirty="0" smtClean="0"/>
          </a:p>
          <a:p>
            <a:pPr marL="571500" indent="-571500">
              <a:buFont typeface="+mj-lt"/>
              <a:buAutoNum type="romanLcPeriod"/>
            </a:pPr>
            <a:r>
              <a:rPr lang="en-US" dirty="0" err="1" smtClean="0"/>
              <a:t>Plesiomonas</a:t>
            </a:r>
            <a:endParaRPr lang="en-US" dirty="0"/>
          </a:p>
        </p:txBody>
      </p:sp>
    </p:spTree>
    <p:extLst>
      <p:ext uri="{BB962C8B-B14F-4D97-AF65-F5344CB8AC3E}">
        <p14:creationId xmlns:p14="http://schemas.microsoft.com/office/powerpoint/2010/main" val="1163879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120428"/>
            <a:ext cx="5794420" cy="806852"/>
          </a:xfrm>
        </p:spPr>
        <p:txBody>
          <a:bodyPr/>
          <a:lstStyle/>
          <a:p>
            <a:r>
              <a:rPr lang="en-US" b="1" dirty="0" smtClean="0"/>
              <a:t>1) Vibrio</a:t>
            </a:r>
            <a:endParaRPr lang="en-US" b="1" dirty="0"/>
          </a:p>
        </p:txBody>
      </p:sp>
      <p:sp>
        <p:nvSpPr>
          <p:cNvPr id="3" name="Content Placeholder 2"/>
          <p:cNvSpPr>
            <a:spLocks noGrp="1"/>
          </p:cNvSpPr>
          <p:nvPr>
            <p:ph idx="1"/>
          </p:nvPr>
        </p:nvSpPr>
        <p:spPr>
          <a:xfrm>
            <a:off x="180304" y="837126"/>
            <a:ext cx="9878096" cy="6020873"/>
          </a:xfrm>
        </p:spPr>
        <p:txBody>
          <a:bodyPr/>
          <a:lstStyle/>
          <a:p>
            <a:pPr marL="571500" indent="-571500">
              <a:buFont typeface="+mj-lt"/>
              <a:buAutoNum type="romanLcPeriod"/>
            </a:pPr>
            <a:r>
              <a:rPr lang="en-US" b="1" u="sng" dirty="0" smtClean="0"/>
              <a:t>Vibrio cholera</a:t>
            </a:r>
          </a:p>
          <a:p>
            <a:pPr marL="0" indent="0">
              <a:buNone/>
            </a:pPr>
            <a:r>
              <a:rPr lang="en-US" dirty="0" smtClean="0"/>
              <a:t>Are short, curved/comma shaped rods </a:t>
            </a:r>
            <a:r>
              <a:rPr lang="en-US" dirty="0" smtClean="0"/>
              <a:t>(refer to diagram</a:t>
            </a:r>
            <a:r>
              <a:rPr lang="en-US" dirty="0" smtClean="0"/>
              <a:t>) with rounded or pointed ends.</a:t>
            </a:r>
          </a:p>
          <a:p>
            <a:pPr marL="0" indent="0">
              <a:buNone/>
            </a:pPr>
            <a:r>
              <a:rPr lang="en-US" dirty="0" smtClean="0"/>
              <a:t>1.5-2.5×0.5-0.8µm in size</a:t>
            </a:r>
          </a:p>
          <a:p>
            <a:pPr marL="0" indent="0">
              <a:buNone/>
            </a:pPr>
            <a:r>
              <a:rPr lang="en-US" dirty="0" smtClean="0"/>
              <a:t>Have </a:t>
            </a:r>
            <a:r>
              <a:rPr lang="en-US" dirty="0" smtClean="0"/>
              <a:t>single </a:t>
            </a:r>
            <a:r>
              <a:rPr lang="en-US" dirty="0" err="1" smtClean="0"/>
              <a:t>pollar</a:t>
            </a:r>
            <a:r>
              <a:rPr lang="en-US" dirty="0" smtClean="0"/>
              <a:t> flagellum</a:t>
            </a:r>
          </a:p>
          <a:p>
            <a:pPr marL="0" indent="0">
              <a:buNone/>
            </a:pPr>
            <a:r>
              <a:rPr lang="en-US" dirty="0" smtClean="0"/>
              <a:t>Non=</a:t>
            </a:r>
            <a:r>
              <a:rPr lang="en-US" dirty="0" err="1" smtClean="0"/>
              <a:t>sporing</a:t>
            </a:r>
            <a:r>
              <a:rPr lang="en-US" dirty="0" smtClean="0"/>
              <a:t>, non-capsulated and non-acid fast</a:t>
            </a:r>
          </a:p>
          <a:p>
            <a:pPr marL="0" indent="0">
              <a:buNone/>
            </a:pPr>
            <a:r>
              <a:rPr lang="en-US" b="1" u="sng" dirty="0" smtClean="0"/>
              <a:t>Pathogenesis</a:t>
            </a:r>
            <a:endParaRPr lang="en-US" b="1" u="sng" dirty="0"/>
          </a:p>
          <a:p>
            <a:pPr marL="0" indent="0">
              <a:buNone/>
            </a:pPr>
            <a:r>
              <a:rPr lang="en-US" dirty="0" smtClean="0"/>
              <a:t>Is the most serious.</a:t>
            </a:r>
          </a:p>
          <a:p>
            <a:pPr marL="0" indent="0">
              <a:buNone/>
            </a:pPr>
            <a:r>
              <a:rPr lang="en-US" dirty="0" smtClean="0"/>
              <a:t>Causes Cholera-an acute diarrheal disease in man</a:t>
            </a:r>
          </a:p>
        </p:txBody>
      </p:sp>
    </p:spTree>
    <p:extLst>
      <p:ext uri="{BB962C8B-B14F-4D97-AF65-F5344CB8AC3E}">
        <p14:creationId xmlns:p14="http://schemas.microsoft.com/office/powerpoint/2010/main" val="34615764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7445" y="1"/>
            <a:ext cx="6270938" cy="772732"/>
          </a:xfrm>
        </p:spPr>
        <p:txBody>
          <a:bodyPr/>
          <a:lstStyle/>
          <a:p>
            <a:r>
              <a:rPr lang="en-US" b="1" dirty="0" smtClean="0"/>
              <a:t>ii)Vibrio </a:t>
            </a:r>
            <a:r>
              <a:rPr lang="en-US" b="1" dirty="0" err="1" smtClean="0"/>
              <a:t>parahaemolyticus</a:t>
            </a:r>
            <a:endParaRPr lang="en-US" b="1" dirty="0"/>
          </a:p>
        </p:txBody>
      </p:sp>
      <p:sp>
        <p:nvSpPr>
          <p:cNvPr id="3" name="Content Placeholder 2"/>
          <p:cNvSpPr>
            <a:spLocks noGrp="1"/>
          </p:cNvSpPr>
          <p:nvPr>
            <p:ph idx="1"/>
          </p:nvPr>
        </p:nvSpPr>
        <p:spPr>
          <a:xfrm>
            <a:off x="141669" y="631064"/>
            <a:ext cx="9672032" cy="6130343"/>
          </a:xfrm>
        </p:spPr>
        <p:txBody>
          <a:bodyPr>
            <a:normAutofit/>
          </a:bodyPr>
          <a:lstStyle/>
          <a:p>
            <a:pPr marL="0" indent="0">
              <a:buNone/>
            </a:pPr>
            <a:r>
              <a:rPr lang="en-US" sz="3200" b="1" dirty="0" smtClean="0"/>
              <a:t>Morphology</a:t>
            </a:r>
          </a:p>
          <a:p>
            <a:pPr marL="0" indent="0">
              <a:buNone/>
            </a:pPr>
            <a:r>
              <a:rPr lang="en-US" sz="3200" dirty="0" smtClean="0"/>
              <a:t>Grows </a:t>
            </a:r>
            <a:r>
              <a:rPr lang="en-US" sz="3200" dirty="0" smtClean="0"/>
              <a:t>best in sodium chloride water (7-10%) in the sea (</a:t>
            </a:r>
            <a:r>
              <a:rPr lang="en-US" sz="3200" dirty="0" err="1" smtClean="0"/>
              <a:t>halophilic</a:t>
            </a:r>
            <a:r>
              <a:rPr lang="en-US" sz="3200" dirty="0" smtClean="0"/>
              <a:t>)</a:t>
            </a:r>
          </a:p>
          <a:p>
            <a:pPr marL="0" indent="0">
              <a:buNone/>
            </a:pPr>
            <a:r>
              <a:rPr lang="en-US" sz="3200" dirty="0" smtClean="0"/>
              <a:t>Has </a:t>
            </a:r>
            <a:r>
              <a:rPr lang="en-US" sz="3200" dirty="0" smtClean="0"/>
              <a:t>flagella </a:t>
            </a:r>
          </a:p>
          <a:p>
            <a:pPr marL="0" indent="0">
              <a:buNone/>
            </a:pPr>
            <a:endParaRPr lang="en-US" sz="3200" dirty="0"/>
          </a:p>
          <a:p>
            <a:pPr marL="0" indent="0">
              <a:buNone/>
            </a:pPr>
            <a:r>
              <a:rPr lang="en-US" sz="3200" b="1" u="sng" dirty="0" smtClean="0"/>
              <a:t>Pathogenesis</a:t>
            </a:r>
          </a:p>
          <a:p>
            <a:pPr marL="0" indent="0">
              <a:buNone/>
            </a:pPr>
            <a:r>
              <a:rPr lang="en-US" sz="3200" dirty="0" smtClean="0"/>
              <a:t>Causes food poisoning associated with marine food </a:t>
            </a:r>
            <a:r>
              <a:rPr lang="en-US" sz="3200" dirty="0" err="1" smtClean="0"/>
              <a:t>eg</a:t>
            </a:r>
            <a:r>
              <a:rPr lang="en-US" sz="3200" dirty="0" smtClean="0"/>
              <a:t> sea fish, crabs etc. </a:t>
            </a:r>
          </a:p>
          <a:p>
            <a:pPr marL="0" indent="0">
              <a:buNone/>
            </a:pPr>
            <a:r>
              <a:rPr lang="en-US" sz="3200" dirty="0" smtClean="0"/>
              <a:t>Characterized by diarrhea, abdominal pain, nausea, vomiting and fever</a:t>
            </a:r>
          </a:p>
          <a:p>
            <a:pPr marL="0" indent="0">
              <a:buNone/>
            </a:pPr>
            <a:endParaRPr lang="en-US" dirty="0"/>
          </a:p>
        </p:txBody>
      </p:sp>
    </p:spTree>
    <p:extLst>
      <p:ext uri="{BB962C8B-B14F-4D97-AF65-F5344CB8AC3E}">
        <p14:creationId xmlns:p14="http://schemas.microsoft.com/office/powerpoint/2010/main" val="15189898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7602" y="90152"/>
            <a:ext cx="5601237" cy="605307"/>
          </a:xfrm>
        </p:spPr>
        <p:txBody>
          <a:bodyPr>
            <a:normAutofit fontScale="90000"/>
          </a:bodyPr>
          <a:lstStyle/>
          <a:p>
            <a:r>
              <a:rPr lang="en-US" b="1" dirty="0" smtClean="0"/>
              <a:t>iii) Vibrio </a:t>
            </a:r>
            <a:r>
              <a:rPr lang="en-US" b="1" dirty="0" err="1" smtClean="0"/>
              <a:t>vulnificus</a:t>
            </a:r>
            <a:endParaRPr lang="en-US" b="1" dirty="0"/>
          </a:p>
        </p:txBody>
      </p:sp>
      <p:sp>
        <p:nvSpPr>
          <p:cNvPr id="3" name="Content Placeholder 2"/>
          <p:cNvSpPr>
            <a:spLocks noGrp="1"/>
          </p:cNvSpPr>
          <p:nvPr>
            <p:ph idx="1"/>
          </p:nvPr>
        </p:nvSpPr>
        <p:spPr>
          <a:xfrm>
            <a:off x="296214" y="566670"/>
            <a:ext cx="9350062" cy="6291330"/>
          </a:xfrm>
        </p:spPr>
        <p:txBody>
          <a:bodyPr>
            <a:noAutofit/>
          </a:bodyPr>
          <a:lstStyle/>
          <a:p>
            <a:r>
              <a:rPr lang="en-US" sz="3200" dirty="0" smtClean="0"/>
              <a:t>Second most serious type from cholera</a:t>
            </a:r>
            <a:r>
              <a:rPr lang="en-US" sz="3200" dirty="0" smtClean="0"/>
              <a:t>.</a:t>
            </a:r>
            <a:endParaRPr lang="en-US" sz="3200" dirty="0" smtClean="0"/>
          </a:p>
          <a:p>
            <a:r>
              <a:rPr lang="en-US" sz="3200" dirty="0" smtClean="0"/>
              <a:t>Causes wound infection and cellulitis following exposure of wounds to sea water</a:t>
            </a:r>
          </a:p>
          <a:p>
            <a:r>
              <a:rPr lang="en-US" sz="3200" dirty="0" smtClean="0"/>
              <a:t>Ingestion of undercooked shellfish and raw sea food causes </a:t>
            </a:r>
            <a:r>
              <a:rPr lang="en-US" sz="3200" dirty="0" err="1" smtClean="0"/>
              <a:t>septicaemia</a:t>
            </a:r>
            <a:endParaRPr lang="en-US" sz="3200" dirty="0" smtClean="0"/>
          </a:p>
          <a:p>
            <a:pPr marL="0" indent="0">
              <a:buNone/>
            </a:pPr>
            <a:endParaRPr lang="en-US" sz="3200" dirty="0"/>
          </a:p>
          <a:p>
            <a:pPr marL="0" indent="0">
              <a:buNone/>
            </a:pPr>
            <a:r>
              <a:rPr lang="en-US" sz="3200" b="1" dirty="0" smtClean="0"/>
              <a:t>iv)Vibrio </a:t>
            </a:r>
            <a:r>
              <a:rPr lang="en-US" sz="3200" b="1" dirty="0" err="1" smtClean="0"/>
              <a:t>alginolyticus</a:t>
            </a:r>
            <a:endParaRPr lang="en-US" sz="3200" dirty="0" smtClean="0"/>
          </a:p>
          <a:p>
            <a:pPr marL="0" indent="0">
              <a:buNone/>
            </a:pPr>
            <a:r>
              <a:rPr lang="en-US" sz="3200" dirty="0" smtClean="0"/>
              <a:t>Is widely distributed in sea water and sea food.</a:t>
            </a:r>
          </a:p>
          <a:p>
            <a:pPr marL="0" indent="0">
              <a:buNone/>
            </a:pPr>
            <a:r>
              <a:rPr lang="en-US" sz="3200" dirty="0" smtClean="0"/>
              <a:t>It is an opportunistic pathogen causing infection of ear and wound while sea bathing</a:t>
            </a:r>
            <a:endParaRPr lang="en-US" sz="3200" dirty="0"/>
          </a:p>
        </p:txBody>
      </p:sp>
    </p:spTree>
    <p:extLst>
      <p:ext uri="{BB962C8B-B14F-4D97-AF65-F5344CB8AC3E}">
        <p14:creationId xmlns:p14="http://schemas.microsoft.com/office/powerpoint/2010/main" val="424673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6DA822-E599-4731-9B89-372FEC6C9622}" type="slidenum">
              <a:rPr lang="en-US" altLang="en-US">
                <a:solidFill>
                  <a:srgbClr val="FFFFFF"/>
                </a:solidFill>
                <a:latin typeface="Century Schoolbook" panose="02040604050505020304" pitchFamily="18" charset="0"/>
              </a:rPr>
              <a:pPr eaLnBrk="1" hangingPunct="1"/>
              <a:t>7</a:t>
            </a:fld>
            <a:endParaRPr lang="en-US" altLang="en-US">
              <a:solidFill>
                <a:srgbClr val="FFFFFF"/>
              </a:solidFill>
              <a:latin typeface="Century Schoolbook" panose="02040604050505020304" pitchFamily="18" charset="0"/>
            </a:endParaRPr>
          </a:p>
        </p:txBody>
      </p:sp>
      <p:pic>
        <p:nvPicPr>
          <p:cNvPr id="41987"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l="25510" t="24629" r="24490" b="19109"/>
          <a:stretch>
            <a:fillRect/>
          </a:stretch>
        </p:blipFill>
        <p:spPr>
          <a:xfrm>
            <a:off x="933450" y="21313"/>
            <a:ext cx="10991850" cy="6608087"/>
          </a:xfrm>
        </p:spPr>
      </p:pic>
    </p:spTree>
    <p:extLst>
      <p:ext uri="{BB962C8B-B14F-4D97-AF65-F5344CB8AC3E}">
        <p14:creationId xmlns:p14="http://schemas.microsoft.com/office/powerpoint/2010/main" val="123153670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6392" y="0"/>
            <a:ext cx="6670183" cy="703821"/>
          </a:xfrm>
        </p:spPr>
        <p:txBody>
          <a:bodyPr/>
          <a:lstStyle/>
          <a:p>
            <a:r>
              <a:rPr lang="en-US" b="1" dirty="0"/>
              <a:t>2</a:t>
            </a:r>
            <a:r>
              <a:rPr lang="en-US" b="1" dirty="0" smtClean="0"/>
              <a:t>)</a:t>
            </a:r>
            <a:r>
              <a:rPr lang="en-US" b="1" dirty="0" err="1" smtClean="0"/>
              <a:t>Aeromas</a:t>
            </a:r>
            <a:endParaRPr lang="en-US" b="1"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41668" y="703821"/>
                <a:ext cx="9440214" cy="6154179"/>
              </a:xfrm>
            </p:spPr>
            <p:txBody>
              <a:bodyPr/>
              <a:lstStyle/>
              <a:p>
                <a:pPr marL="0" indent="0">
                  <a:buNone/>
                </a:pPr>
                <a:r>
                  <a:rPr lang="en-US" sz="3200" b="1" u="sng" dirty="0" smtClean="0"/>
                  <a:t>Morphology</a:t>
                </a:r>
              </a:p>
              <a:p>
                <a:pPr marL="0" indent="0">
                  <a:buNone/>
                </a:pPr>
                <a:r>
                  <a:rPr lang="en-US" sz="3200" dirty="0" smtClean="0"/>
                  <a:t>Are straight gram negative bacilli/</a:t>
                </a:r>
                <a:r>
                  <a:rPr lang="en-US" sz="3200" dirty="0" err="1" smtClean="0"/>
                  <a:t>coccobacilli</a:t>
                </a:r>
                <a:r>
                  <a:rPr lang="en-US" sz="3200" dirty="0" smtClean="0"/>
                  <a:t> with rounded ends.</a:t>
                </a:r>
              </a:p>
              <a:p>
                <a:pPr marL="0" indent="0">
                  <a:buNone/>
                </a:pPr>
                <a:r>
                  <a:rPr lang="en-US" sz="3200" dirty="0" smtClean="0"/>
                  <a:t>Motile strains have polar flagella but a few have lateral flagella and some are non-motile</a:t>
                </a:r>
              </a:p>
              <a:p>
                <a:pPr marL="0" indent="0">
                  <a:buNone/>
                </a:pPr>
                <a:r>
                  <a:rPr lang="en-US" sz="3200" b="1" u="sng" dirty="0" smtClean="0"/>
                  <a:t>Important </a:t>
                </a:r>
                <a:r>
                  <a:rPr lang="en-US" sz="3200" b="1" u="sng" dirty="0" smtClean="0"/>
                  <a:t>species</a:t>
                </a:r>
                <a:endParaRPr lang="en-US" sz="3200" dirty="0" smtClean="0"/>
              </a:p>
              <a:p>
                <a:pPr marL="0" indent="0">
                  <a:buNone/>
                </a:pPr>
                <a:r>
                  <a:rPr lang="en-US" sz="3200" b="1" dirty="0" err="1" smtClean="0"/>
                  <a:t>Aeromas</a:t>
                </a:r>
                <a:r>
                  <a:rPr lang="en-US" sz="3200" b="1" dirty="0" smtClean="0"/>
                  <a:t> </a:t>
                </a:r>
                <a:r>
                  <a:rPr lang="en-US" sz="3200" b="1" dirty="0" err="1" smtClean="0"/>
                  <a:t>hydrophila</a:t>
                </a:r>
                <a:endParaRPr lang="en-US" sz="3200" b="1" dirty="0" smtClean="0"/>
              </a:p>
              <a:p>
                <a:pPr marL="0" indent="0">
                  <a:buNone/>
                </a:pPr>
                <a:r>
                  <a:rPr lang="en-US" sz="3200" dirty="0" smtClean="0"/>
                  <a:t>Produces </a:t>
                </a:r>
                <a14:m>
                  <m:oMath xmlns:m="http://schemas.openxmlformats.org/officeDocument/2006/math">
                    <m:r>
                      <m:rPr>
                        <m:sty m:val="p"/>
                      </m:rPr>
                      <a:rPr lang="el-GR" sz="3200" i="1" smtClean="0">
                        <a:latin typeface="Cambria Math" panose="02040503050406030204" pitchFamily="18" charset="0"/>
                      </a:rPr>
                      <m:t>β</m:t>
                    </m:r>
                  </m:oMath>
                </a14:m>
                <a:r>
                  <a:rPr lang="en-US" sz="3200" dirty="0" smtClean="0"/>
                  <a:t> hemolysis</a:t>
                </a:r>
              </a:p>
              <a:p>
                <a:pPr marL="0" indent="0">
                  <a:buNone/>
                </a:pPr>
                <a:r>
                  <a:rPr lang="en-US" sz="3200" dirty="0" smtClean="0"/>
                  <a:t>Natural habitat in fresh/sea water and soil.</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41668" y="703821"/>
                <a:ext cx="9440214" cy="6154179"/>
              </a:xfrm>
              <a:blipFill rotWithShape="0">
                <a:blip r:embed="rId2"/>
                <a:stretch>
                  <a:fillRect l="-1614" t="-2079" r="-129"/>
                </a:stretch>
              </a:blipFill>
            </p:spPr>
            <p:txBody>
              <a:bodyPr/>
              <a:lstStyle/>
              <a:p>
                <a:r>
                  <a:rPr lang="en-US">
                    <a:noFill/>
                  </a:rPr>
                  <a:t> </a:t>
                </a:r>
              </a:p>
            </p:txBody>
          </p:sp>
        </mc:Fallback>
      </mc:AlternateContent>
    </p:spTree>
    <p:extLst>
      <p:ext uri="{BB962C8B-B14F-4D97-AF65-F5344CB8AC3E}">
        <p14:creationId xmlns:p14="http://schemas.microsoft.com/office/powerpoint/2010/main" val="317587419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658" y="0"/>
            <a:ext cx="6096000" cy="991673"/>
          </a:xfrm>
        </p:spPr>
        <p:txBody>
          <a:bodyPr>
            <a:normAutofit fontScale="90000"/>
          </a:bodyPr>
          <a:lstStyle/>
          <a:p>
            <a:r>
              <a:rPr lang="en-US" b="1" u="sng" dirty="0"/>
              <a:t>Pathogenesis</a:t>
            </a:r>
            <a:br>
              <a:rPr lang="en-US" b="1" u="sng" dirty="0"/>
            </a:br>
            <a:endParaRPr lang="en-US" dirty="0"/>
          </a:p>
        </p:txBody>
      </p:sp>
      <p:sp>
        <p:nvSpPr>
          <p:cNvPr id="3" name="Content Placeholder 2"/>
          <p:cNvSpPr>
            <a:spLocks noGrp="1"/>
          </p:cNvSpPr>
          <p:nvPr>
            <p:ph idx="1"/>
          </p:nvPr>
        </p:nvSpPr>
        <p:spPr>
          <a:xfrm>
            <a:off x="245772" y="746974"/>
            <a:ext cx="8395952" cy="5404231"/>
          </a:xfrm>
        </p:spPr>
        <p:txBody>
          <a:bodyPr>
            <a:normAutofit/>
          </a:bodyPr>
          <a:lstStyle/>
          <a:p>
            <a:pPr marL="0" indent="0">
              <a:buNone/>
            </a:pPr>
            <a:r>
              <a:rPr lang="en-US" sz="3200" dirty="0" smtClean="0"/>
              <a:t>Cellulitis </a:t>
            </a:r>
            <a:r>
              <a:rPr lang="en-US" sz="3200" dirty="0"/>
              <a:t>and wound infections</a:t>
            </a:r>
            <a:r>
              <a:rPr lang="en-US" sz="3200" dirty="0" smtClean="0"/>
              <a:t>.</a:t>
            </a:r>
          </a:p>
          <a:p>
            <a:pPr marL="0" indent="0">
              <a:buNone/>
            </a:pPr>
            <a:r>
              <a:rPr lang="en-US" sz="3200" dirty="0" smtClean="0"/>
              <a:t>Acute diarrheal disease resembling cholera</a:t>
            </a:r>
          </a:p>
          <a:p>
            <a:pPr marL="0" indent="0">
              <a:buNone/>
            </a:pPr>
            <a:r>
              <a:rPr lang="en-US" sz="3200" dirty="0" err="1" smtClean="0"/>
              <a:t>Septicaemia</a:t>
            </a:r>
            <a:r>
              <a:rPr lang="en-US" sz="3200" dirty="0" smtClean="0"/>
              <a:t>, ear infection, meningitis and UTI</a:t>
            </a:r>
          </a:p>
          <a:p>
            <a:pPr marL="0" indent="0">
              <a:buNone/>
            </a:pPr>
            <a:endParaRPr lang="en-US" sz="3200" dirty="0"/>
          </a:p>
        </p:txBody>
      </p:sp>
    </p:spTree>
    <p:extLst>
      <p:ext uri="{BB962C8B-B14F-4D97-AF65-F5344CB8AC3E}">
        <p14:creationId xmlns:p14="http://schemas.microsoft.com/office/powerpoint/2010/main" val="13793443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175" y="107548"/>
            <a:ext cx="7069428" cy="729580"/>
          </a:xfrm>
        </p:spPr>
        <p:txBody>
          <a:bodyPr/>
          <a:lstStyle/>
          <a:p>
            <a:r>
              <a:rPr lang="en-US" b="1" dirty="0" smtClean="0"/>
              <a:t>3)</a:t>
            </a:r>
            <a:r>
              <a:rPr lang="en-US" b="1" dirty="0" err="1" smtClean="0"/>
              <a:t>Plesiomonas</a:t>
            </a:r>
            <a:endParaRPr lang="en-US" dirty="0"/>
          </a:p>
        </p:txBody>
      </p:sp>
      <p:sp>
        <p:nvSpPr>
          <p:cNvPr id="3" name="Content Placeholder 2"/>
          <p:cNvSpPr>
            <a:spLocks noGrp="1"/>
          </p:cNvSpPr>
          <p:nvPr>
            <p:ph idx="1"/>
          </p:nvPr>
        </p:nvSpPr>
        <p:spPr>
          <a:xfrm>
            <a:off x="283336" y="837128"/>
            <a:ext cx="8371268" cy="5898523"/>
          </a:xfrm>
        </p:spPr>
        <p:txBody>
          <a:bodyPr>
            <a:normAutofit fontScale="92500" lnSpcReduction="10000"/>
          </a:bodyPr>
          <a:lstStyle/>
          <a:p>
            <a:pPr marL="0" indent="0">
              <a:buNone/>
            </a:pPr>
            <a:r>
              <a:rPr lang="en-US" sz="3200" b="1" u="sng" dirty="0" smtClean="0"/>
              <a:t>Important </a:t>
            </a:r>
            <a:r>
              <a:rPr lang="en-US" sz="3200" b="1" u="sng" dirty="0"/>
              <a:t>species</a:t>
            </a:r>
          </a:p>
          <a:p>
            <a:pPr marL="0" indent="0">
              <a:buNone/>
            </a:pPr>
            <a:r>
              <a:rPr lang="en-US" sz="3200" b="1" u="sng" dirty="0"/>
              <a:t>P. </a:t>
            </a:r>
            <a:r>
              <a:rPr lang="en-US" sz="3200" b="1" u="sng" dirty="0" err="1"/>
              <a:t>shigellodes</a:t>
            </a:r>
            <a:endParaRPr lang="en-US" sz="3200" b="1" u="sng" dirty="0"/>
          </a:p>
          <a:p>
            <a:pPr marL="0" indent="0">
              <a:buNone/>
            </a:pPr>
            <a:r>
              <a:rPr lang="en-US" sz="3200" b="1" dirty="0"/>
              <a:t>Morphology</a:t>
            </a:r>
          </a:p>
          <a:p>
            <a:pPr marL="0" indent="0">
              <a:buNone/>
            </a:pPr>
            <a:r>
              <a:rPr lang="en-US" sz="3200" dirty="0" smtClean="0"/>
              <a:t>non-</a:t>
            </a:r>
            <a:r>
              <a:rPr lang="en-US" sz="3200" dirty="0" err="1" smtClean="0"/>
              <a:t>halophillic</a:t>
            </a:r>
            <a:endParaRPr lang="en-US" sz="3200" dirty="0" smtClean="0"/>
          </a:p>
          <a:p>
            <a:pPr marL="0" indent="0">
              <a:buNone/>
            </a:pPr>
            <a:r>
              <a:rPr lang="en-US" sz="3200" dirty="0" smtClean="0"/>
              <a:t>Have </a:t>
            </a:r>
            <a:r>
              <a:rPr lang="en-US" sz="3200" dirty="0" smtClean="0"/>
              <a:t>flagella generally </a:t>
            </a:r>
          </a:p>
          <a:p>
            <a:pPr marL="0" indent="0">
              <a:buNone/>
            </a:pPr>
            <a:r>
              <a:rPr lang="en-US" sz="3200" dirty="0" smtClean="0"/>
              <a:t>Isolated in mammals </a:t>
            </a:r>
            <a:r>
              <a:rPr lang="en-US" sz="3200" dirty="0" err="1" smtClean="0"/>
              <a:t>i.e</a:t>
            </a:r>
            <a:r>
              <a:rPr lang="en-US" sz="3200" dirty="0" smtClean="0"/>
              <a:t> dogs, cats, goats and sheep and in cold-blooded animals </a:t>
            </a:r>
            <a:r>
              <a:rPr lang="en-US" sz="3200" dirty="0" err="1" smtClean="0"/>
              <a:t>i.e</a:t>
            </a:r>
            <a:r>
              <a:rPr lang="en-US" sz="3200" dirty="0" smtClean="0"/>
              <a:t> frogs, snakes and lizards</a:t>
            </a:r>
          </a:p>
          <a:p>
            <a:pPr marL="0" indent="0">
              <a:buNone/>
            </a:pPr>
            <a:r>
              <a:rPr lang="en-US" sz="3200" dirty="0" smtClean="0"/>
              <a:t>Man is infected primarily by ingesting contaminated water and food </a:t>
            </a:r>
          </a:p>
          <a:p>
            <a:pPr marL="0" indent="0">
              <a:buNone/>
            </a:pPr>
            <a:r>
              <a:rPr lang="en-US" sz="3200" b="1" dirty="0" smtClean="0"/>
              <a:t>Causes; </a:t>
            </a:r>
            <a:r>
              <a:rPr lang="en-US" sz="3200" dirty="0" smtClean="0"/>
              <a:t>Gastroenteritis, </a:t>
            </a:r>
            <a:r>
              <a:rPr lang="en-US" sz="3200" dirty="0" err="1" smtClean="0"/>
              <a:t>septicaemia</a:t>
            </a:r>
            <a:r>
              <a:rPr lang="en-US" sz="3200" dirty="0" smtClean="0"/>
              <a:t>, neonatal meningitis, cellulitis and septic arthritis</a:t>
            </a:r>
            <a:endParaRPr lang="en-US" sz="3200" b="1" dirty="0"/>
          </a:p>
          <a:p>
            <a:pPr marL="0" indent="0">
              <a:buNone/>
            </a:pPr>
            <a:endParaRPr lang="en-US" dirty="0"/>
          </a:p>
          <a:p>
            <a:endParaRPr lang="en-US" dirty="0"/>
          </a:p>
        </p:txBody>
      </p:sp>
    </p:spTree>
    <p:extLst>
      <p:ext uri="{BB962C8B-B14F-4D97-AF65-F5344CB8AC3E}">
        <p14:creationId xmlns:p14="http://schemas.microsoft.com/office/powerpoint/2010/main" val="42453126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47" y="0"/>
            <a:ext cx="7017913" cy="631065"/>
          </a:xfrm>
        </p:spPr>
        <p:txBody>
          <a:bodyPr>
            <a:normAutofit fontScale="90000"/>
          </a:bodyPr>
          <a:lstStyle/>
          <a:p>
            <a:r>
              <a:rPr lang="en-US" b="1" dirty="0" smtClean="0"/>
              <a:t> </a:t>
            </a:r>
            <a:r>
              <a:rPr lang="en-US" b="1" dirty="0">
                <a:latin typeface="+mn-lt"/>
              </a:rPr>
              <a:t>B</a:t>
            </a:r>
            <a:r>
              <a:rPr lang="en-US" b="1" dirty="0" smtClean="0">
                <a:latin typeface="+mn-lt"/>
              </a:rPr>
              <a:t>) </a:t>
            </a:r>
            <a:r>
              <a:rPr lang="en-US" b="1" dirty="0" err="1" smtClean="0">
                <a:latin typeface="+mn-lt"/>
              </a:rPr>
              <a:t>Spirochaetes</a:t>
            </a:r>
            <a:endParaRPr lang="en-US" b="1" dirty="0">
              <a:latin typeface="+mn-lt"/>
            </a:endParaRPr>
          </a:p>
        </p:txBody>
      </p:sp>
      <p:sp>
        <p:nvSpPr>
          <p:cNvPr id="3" name="Content Placeholder 2"/>
          <p:cNvSpPr>
            <a:spLocks noGrp="1"/>
          </p:cNvSpPr>
          <p:nvPr>
            <p:ph idx="1"/>
          </p:nvPr>
        </p:nvSpPr>
        <p:spPr>
          <a:xfrm>
            <a:off x="257577" y="631065"/>
            <a:ext cx="9388699" cy="6040190"/>
          </a:xfrm>
        </p:spPr>
        <p:txBody>
          <a:bodyPr>
            <a:normAutofit/>
          </a:bodyPr>
          <a:lstStyle/>
          <a:p>
            <a:pPr marL="0" indent="0">
              <a:buNone/>
            </a:pPr>
            <a:r>
              <a:rPr lang="en-US" sz="3200" dirty="0" smtClean="0"/>
              <a:t>Have gram negative type cell wall composed of an outer membrane, a peptidoglycan layer and a cytoplasmic membrane.</a:t>
            </a:r>
          </a:p>
          <a:p>
            <a:pPr marL="0" indent="0">
              <a:buNone/>
            </a:pPr>
            <a:r>
              <a:rPr lang="en-US" sz="3200" dirty="0" smtClean="0"/>
              <a:t>Are thin, helical, motile, flexible bacteria, twisted spirally along the long axis giving them the name </a:t>
            </a:r>
            <a:r>
              <a:rPr lang="en-US" sz="3200" dirty="0" err="1" smtClean="0"/>
              <a:t>spirochaetes</a:t>
            </a:r>
            <a:r>
              <a:rPr lang="en-US" sz="3200" dirty="0" smtClean="0"/>
              <a:t>.</a:t>
            </a:r>
          </a:p>
          <a:p>
            <a:pPr marL="0" indent="0">
              <a:buNone/>
            </a:pPr>
            <a:r>
              <a:rPr lang="en-US" sz="3200" dirty="0" err="1" smtClean="0"/>
              <a:t>Spira</a:t>
            </a:r>
            <a:r>
              <a:rPr lang="en-US" sz="3200" dirty="0" smtClean="0"/>
              <a:t> meaning coiled and </a:t>
            </a:r>
            <a:r>
              <a:rPr lang="en-US" sz="3200" dirty="0" err="1" smtClean="0"/>
              <a:t>chaete</a:t>
            </a:r>
            <a:r>
              <a:rPr lang="en-US" sz="3200" dirty="0" smtClean="0"/>
              <a:t> meaning hair. </a:t>
            </a:r>
            <a:r>
              <a:rPr lang="en-US" sz="3200" dirty="0" smtClean="0"/>
              <a:t>(refer </a:t>
            </a:r>
            <a:r>
              <a:rPr lang="en-US" sz="3200" dirty="0" err="1" smtClean="0"/>
              <a:t>diag</a:t>
            </a:r>
            <a:r>
              <a:rPr lang="en-US" sz="3200" dirty="0" smtClean="0"/>
              <a:t>)</a:t>
            </a:r>
          </a:p>
          <a:p>
            <a:pPr marL="0" indent="0">
              <a:buNone/>
            </a:pPr>
            <a:r>
              <a:rPr lang="en-US" sz="3200" dirty="0" smtClean="0"/>
              <a:t>Posses a varying number of fine fibrils known as </a:t>
            </a:r>
            <a:r>
              <a:rPr lang="en-US" sz="3200" dirty="0" err="1" smtClean="0"/>
              <a:t>endoflagella</a:t>
            </a:r>
            <a:endParaRPr lang="en-US" sz="3200" dirty="0"/>
          </a:p>
        </p:txBody>
      </p:sp>
    </p:spTree>
    <p:extLst>
      <p:ext uri="{BB962C8B-B14F-4D97-AF65-F5344CB8AC3E}">
        <p14:creationId xmlns:p14="http://schemas.microsoft.com/office/powerpoint/2010/main" val="3330345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4267" y="184821"/>
            <a:ext cx="6902003" cy="575034"/>
          </a:xfrm>
        </p:spPr>
        <p:txBody>
          <a:bodyPr>
            <a:normAutofit fontScale="90000"/>
          </a:bodyPr>
          <a:lstStyle/>
          <a:p>
            <a:r>
              <a:rPr lang="en-US" b="1" dirty="0" smtClean="0"/>
              <a:t>Important genus</a:t>
            </a:r>
            <a:endParaRPr lang="en-US" b="1" dirty="0"/>
          </a:p>
        </p:txBody>
      </p:sp>
      <p:sp>
        <p:nvSpPr>
          <p:cNvPr id="3" name="Content Placeholder 2"/>
          <p:cNvSpPr>
            <a:spLocks noGrp="1"/>
          </p:cNvSpPr>
          <p:nvPr>
            <p:ph idx="1"/>
          </p:nvPr>
        </p:nvSpPr>
        <p:spPr>
          <a:xfrm>
            <a:off x="167425" y="940158"/>
            <a:ext cx="10225826" cy="5743977"/>
          </a:xfrm>
        </p:spPr>
        <p:txBody>
          <a:bodyPr/>
          <a:lstStyle/>
          <a:p>
            <a:pPr marL="0" indent="0">
              <a:buNone/>
            </a:pPr>
            <a:r>
              <a:rPr lang="en-US" b="1" dirty="0"/>
              <a:t>i</a:t>
            </a:r>
            <a:r>
              <a:rPr lang="en-US" b="1" dirty="0" smtClean="0"/>
              <a:t>)</a:t>
            </a:r>
            <a:r>
              <a:rPr lang="en-US" b="1" dirty="0" err="1" smtClean="0"/>
              <a:t>Treponema</a:t>
            </a:r>
            <a:r>
              <a:rPr lang="en-US" b="1" dirty="0" smtClean="0"/>
              <a:t> </a:t>
            </a:r>
            <a:r>
              <a:rPr lang="en-US" b="1" dirty="0" err="1" smtClean="0"/>
              <a:t>pallidum</a:t>
            </a:r>
            <a:endParaRPr lang="en-US" b="1" dirty="0" smtClean="0"/>
          </a:p>
          <a:p>
            <a:pPr marL="0" indent="0">
              <a:buNone/>
            </a:pPr>
            <a:r>
              <a:rPr lang="en-US" b="1" dirty="0" err="1" smtClean="0"/>
              <a:t>Morpholgy</a:t>
            </a:r>
            <a:endParaRPr lang="en-US" b="1" dirty="0" smtClean="0"/>
          </a:p>
          <a:p>
            <a:pPr marL="0" indent="0">
              <a:buNone/>
            </a:pPr>
            <a:r>
              <a:rPr lang="en-US" dirty="0" smtClean="0"/>
              <a:t>Thin, delicate, long, motile, flexible organism which is twisted spirally round its long axis.</a:t>
            </a:r>
          </a:p>
          <a:p>
            <a:pPr marL="0" indent="0">
              <a:buNone/>
            </a:pPr>
            <a:r>
              <a:rPr lang="en-US" dirty="0" smtClean="0"/>
              <a:t>Has </a:t>
            </a:r>
            <a:r>
              <a:rPr lang="en-US" dirty="0" smtClean="0"/>
              <a:t>4 </a:t>
            </a:r>
            <a:r>
              <a:rPr lang="en-US" dirty="0" err="1" smtClean="0"/>
              <a:t>endoflagella</a:t>
            </a:r>
            <a:endParaRPr lang="en-US" dirty="0" smtClean="0"/>
          </a:p>
          <a:p>
            <a:pPr marL="0" indent="0">
              <a:buNone/>
            </a:pPr>
            <a:r>
              <a:rPr lang="en-US" b="1" dirty="0" smtClean="0"/>
              <a:t>Pathogenesis</a:t>
            </a:r>
          </a:p>
          <a:p>
            <a:pPr marL="0" indent="0">
              <a:buNone/>
            </a:pPr>
            <a:r>
              <a:rPr lang="en-US" dirty="0" smtClean="0"/>
              <a:t>Strict parasite. </a:t>
            </a:r>
          </a:p>
          <a:p>
            <a:pPr marL="0" indent="0">
              <a:buNone/>
            </a:pPr>
            <a:r>
              <a:rPr lang="en-US" dirty="0" smtClean="0"/>
              <a:t>Causes </a:t>
            </a:r>
            <a:r>
              <a:rPr lang="en-US" dirty="0" err="1" smtClean="0"/>
              <a:t>syphyllis</a:t>
            </a:r>
            <a:r>
              <a:rPr lang="en-US" dirty="0" smtClean="0"/>
              <a:t>. (VDRL in ANC)</a:t>
            </a:r>
            <a:endParaRPr lang="en-US" dirty="0"/>
          </a:p>
        </p:txBody>
      </p:sp>
    </p:spTree>
    <p:extLst>
      <p:ext uri="{BB962C8B-B14F-4D97-AF65-F5344CB8AC3E}">
        <p14:creationId xmlns:p14="http://schemas.microsoft.com/office/powerpoint/2010/main" val="41040231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5022" y="107547"/>
            <a:ext cx="7120944" cy="575033"/>
          </a:xfrm>
        </p:spPr>
        <p:txBody>
          <a:bodyPr>
            <a:normAutofit/>
          </a:bodyPr>
          <a:lstStyle/>
          <a:p>
            <a:r>
              <a:rPr lang="en-US" sz="3200" b="1" dirty="0" smtClean="0">
                <a:latin typeface="+mn-lt"/>
              </a:rPr>
              <a:t>ii) </a:t>
            </a:r>
            <a:r>
              <a:rPr lang="en-US" sz="3200" b="1" dirty="0" err="1" smtClean="0">
                <a:latin typeface="+mn-lt"/>
              </a:rPr>
              <a:t>Leptospira</a:t>
            </a:r>
            <a:r>
              <a:rPr lang="en-US" sz="3200" b="1" dirty="0" smtClean="0">
                <a:latin typeface="+mn-lt"/>
              </a:rPr>
              <a:t> </a:t>
            </a:r>
            <a:r>
              <a:rPr lang="en-US" sz="3200" b="1" dirty="0" err="1" smtClean="0">
                <a:latin typeface="+mn-lt"/>
              </a:rPr>
              <a:t>interrogans</a:t>
            </a:r>
            <a:endParaRPr lang="en-US" sz="3200" b="1" dirty="0">
              <a:latin typeface="+mn-lt"/>
            </a:endParaRPr>
          </a:p>
        </p:txBody>
      </p:sp>
      <p:sp>
        <p:nvSpPr>
          <p:cNvPr id="3" name="Content Placeholder 2"/>
          <p:cNvSpPr>
            <a:spLocks noGrp="1"/>
          </p:cNvSpPr>
          <p:nvPr>
            <p:ph idx="1"/>
          </p:nvPr>
        </p:nvSpPr>
        <p:spPr>
          <a:xfrm>
            <a:off x="218941" y="824248"/>
            <a:ext cx="9865217" cy="6033752"/>
          </a:xfrm>
        </p:spPr>
        <p:txBody>
          <a:bodyPr>
            <a:normAutofit/>
          </a:bodyPr>
          <a:lstStyle/>
          <a:p>
            <a:pPr marL="0" indent="0">
              <a:buNone/>
            </a:pPr>
            <a:r>
              <a:rPr lang="en-US" sz="3200" b="1" dirty="0" smtClean="0"/>
              <a:t>Morphology</a:t>
            </a:r>
          </a:p>
          <a:p>
            <a:pPr marL="0" indent="0">
              <a:buNone/>
            </a:pPr>
            <a:r>
              <a:rPr lang="en-US" sz="3200" dirty="0" smtClean="0"/>
              <a:t>Actively </a:t>
            </a:r>
            <a:r>
              <a:rPr lang="en-US" sz="3200" dirty="0" smtClean="0"/>
              <a:t>motile with tightly coiled spiral and hooked ends.</a:t>
            </a:r>
          </a:p>
          <a:p>
            <a:pPr marL="0" indent="0">
              <a:buNone/>
            </a:pPr>
            <a:r>
              <a:rPr lang="en-US" sz="3200" dirty="0" smtClean="0"/>
              <a:t>They rotate rapidly along their axes with end foremost</a:t>
            </a:r>
            <a:r>
              <a:rPr lang="en-US" sz="3200" dirty="0" smtClean="0"/>
              <a:t>.</a:t>
            </a:r>
            <a:endParaRPr lang="en-US" sz="3200" dirty="0" smtClean="0"/>
          </a:p>
          <a:p>
            <a:pPr marL="0" indent="0">
              <a:buNone/>
            </a:pPr>
            <a:r>
              <a:rPr lang="en-US" sz="3200" b="1" dirty="0" smtClean="0"/>
              <a:t>Pathogenesis</a:t>
            </a:r>
          </a:p>
          <a:p>
            <a:pPr marL="0" indent="0">
              <a:buNone/>
            </a:pPr>
            <a:r>
              <a:rPr lang="en-US" sz="3200" dirty="0" smtClean="0"/>
              <a:t>Causes Leptospirosis, a disease affecting the liver, kidney, meninges and conjunctiva.</a:t>
            </a:r>
          </a:p>
          <a:p>
            <a:pPr marL="0" indent="0">
              <a:buNone/>
            </a:pPr>
            <a:r>
              <a:rPr lang="en-US" sz="3200" dirty="0" smtClean="0"/>
              <a:t>L. </a:t>
            </a:r>
            <a:r>
              <a:rPr lang="en-US" sz="3200" dirty="0" err="1" smtClean="0"/>
              <a:t>Interrogans</a:t>
            </a:r>
            <a:r>
              <a:rPr lang="en-US" sz="3200" dirty="0" smtClean="0"/>
              <a:t> are primarily parasites in animals </a:t>
            </a:r>
            <a:r>
              <a:rPr lang="en-US" sz="3200" dirty="0" err="1" smtClean="0"/>
              <a:t>e.g</a:t>
            </a:r>
            <a:r>
              <a:rPr lang="en-US" sz="3200" dirty="0" smtClean="0"/>
              <a:t> </a:t>
            </a:r>
            <a:r>
              <a:rPr lang="en-US" sz="3200" i="1" u="sng" dirty="0" err="1" smtClean="0"/>
              <a:t>Serovar</a:t>
            </a:r>
            <a:r>
              <a:rPr lang="en-US" sz="3200" i="1" u="sng" dirty="0" smtClean="0"/>
              <a:t>(subtype) </a:t>
            </a:r>
            <a:r>
              <a:rPr lang="en-US" sz="3200" i="1" u="sng" dirty="0" err="1" smtClean="0"/>
              <a:t>icterohaemorrhagiae</a:t>
            </a:r>
            <a:r>
              <a:rPr lang="en-US" sz="3200" i="1" u="sng" dirty="0" smtClean="0"/>
              <a:t> </a:t>
            </a:r>
            <a:r>
              <a:rPr lang="en-US" sz="3200" dirty="0" smtClean="0"/>
              <a:t>is carried by brown rat (</a:t>
            </a:r>
            <a:r>
              <a:rPr lang="en-US" sz="3200" dirty="0" err="1" smtClean="0"/>
              <a:t>rattus</a:t>
            </a:r>
            <a:r>
              <a:rPr lang="en-US" sz="3200" dirty="0" smtClean="0"/>
              <a:t> </a:t>
            </a:r>
            <a:r>
              <a:rPr lang="en-US" sz="3200" dirty="0" err="1" smtClean="0"/>
              <a:t>norvegicus</a:t>
            </a:r>
            <a:r>
              <a:rPr lang="en-US" sz="3200" dirty="0" smtClean="0"/>
              <a:t>) which produces a more severe illness known as Weil’s disease (infectious jaundice)</a:t>
            </a:r>
          </a:p>
          <a:p>
            <a:pPr marL="0" indent="0">
              <a:buNone/>
            </a:pPr>
            <a:endParaRPr lang="en-US" i="1" u="sng" dirty="0"/>
          </a:p>
        </p:txBody>
      </p:sp>
    </p:spTree>
    <p:extLst>
      <p:ext uri="{BB962C8B-B14F-4D97-AF65-F5344CB8AC3E}">
        <p14:creationId xmlns:p14="http://schemas.microsoft.com/office/powerpoint/2010/main" val="1394408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374" y="0"/>
            <a:ext cx="6851561" cy="721217"/>
          </a:xfrm>
        </p:spPr>
        <p:txBody>
          <a:bodyPr/>
          <a:lstStyle/>
          <a:p>
            <a:r>
              <a:rPr lang="en-US" dirty="0" smtClean="0"/>
              <a:t>CONT’</a:t>
            </a:r>
            <a:endParaRPr lang="en-US" dirty="0"/>
          </a:p>
        </p:txBody>
      </p:sp>
      <p:sp>
        <p:nvSpPr>
          <p:cNvPr id="3" name="Content Placeholder 2"/>
          <p:cNvSpPr>
            <a:spLocks noGrp="1"/>
          </p:cNvSpPr>
          <p:nvPr>
            <p:ph idx="1"/>
          </p:nvPr>
        </p:nvSpPr>
        <p:spPr>
          <a:xfrm>
            <a:off x="321972" y="940157"/>
            <a:ext cx="9968248" cy="5743977"/>
          </a:xfrm>
        </p:spPr>
        <p:txBody>
          <a:bodyPr/>
          <a:lstStyle/>
          <a:p>
            <a:r>
              <a:rPr lang="en-US" dirty="0" err="1" smtClean="0"/>
              <a:t>Serovar</a:t>
            </a:r>
            <a:r>
              <a:rPr lang="en-US" dirty="0" smtClean="0"/>
              <a:t> </a:t>
            </a:r>
            <a:r>
              <a:rPr lang="en-US" dirty="0" err="1" smtClean="0"/>
              <a:t>canicola</a:t>
            </a:r>
            <a:r>
              <a:rPr lang="en-US" dirty="0" smtClean="0"/>
              <a:t> –dog</a:t>
            </a:r>
          </a:p>
          <a:p>
            <a:r>
              <a:rPr lang="en-US" dirty="0" err="1" smtClean="0"/>
              <a:t>Serovar</a:t>
            </a:r>
            <a:r>
              <a:rPr lang="en-US" dirty="0" smtClean="0"/>
              <a:t> Pomona-pig</a:t>
            </a:r>
          </a:p>
          <a:p>
            <a:r>
              <a:rPr lang="en-US" dirty="0" err="1" smtClean="0"/>
              <a:t>Serova</a:t>
            </a:r>
            <a:r>
              <a:rPr lang="en-US" dirty="0" smtClean="0"/>
              <a:t> </a:t>
            </a:r>
            <a:r>
              <a:rPr lang="en-US" dirty="0" err="1" smtClean="0"/>
              <a:t>hardjo</a:t>
            </a:r>
            <a:r>
              <a:rPr lang="en-US" dirty="0" smtClean="0"/>
              <a:t>-cattle</a:t>
            </a:r>
          </a:p>
          <a:p>
            <a:pPr marL="0" indent="0">
              <a:buNone/>
            </a:pPr>
            <a:endParaRPr lang="en-US" dirty="0"/>
          </a:p>
        </p:txBody>
      </p:sp>
    </p:spTree>
    <p:extLst>
      <p:ext uri="{BB962C8B-B14F-4D97-AF65-F5344CB8AC3E}">
        <p14:creationId xmlns:p14="http://schemas.microsoft.com/office/powerpoint/2010/main" val="27279237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3513" y="25758"/>
            <a:ext cx="6580031" cy="643943"/>
          </a:xfrm>
        </p:spPr>
        <p:txBody>
          <a:bodyPr>
            <a:normAutofit/>
          </a:bodyPr>
          <a:lstStyle/>
          <a:p>
            <a:r>
              <a:rPr lang="en-US" sz="3200" b="1" dirty="0" smtClean="0">
                <a:latin typeface="+mn-lt"/>
              </a:rPr>
              <a:t>iii)</a:t>
            </a:r>
            <a:r>
              <a:rPr lang="en-US" sz="3200" b="1" dirty="0" err="1" smtClean="0">
                <a:latin typeface="+mn-lt"/>
              </a:rPr>
              <a:t>Borrelia</a:t>
            </a:r>
            <a:endParaRPr lang="en-US" sz="3200" b="1" dirty="0">
              <a:latin typeface="+mn-lt"/>
            </a:endParaRPr>
          </a:p>
        </p:txBody>
      </p:sp>
      <p:sp>
        <p:nvSpPr>
          <p:cNvPr id="3" name="Content Placeholder 2"/>
          <p:cNvSpPr>
            <a:spLocks noGrp="1"/>
          </p:cNvSpPr>
          <p:nvPr>
            <p:ph idx="1"/>
          </p:nvPr>
        </p:nvSpPr>
        <p:spPr>
          <a:xfrm>
            <a:off x="334851" y="798490"/>
            <a:ext cx="10315977" cy="5950040"/>
          </a:xfrm>
        </p:spPr>
        <p:txBody>
          <a:bodyPr/>
          <a:lstStyle/>
          <a:p>
            <a:r>
              <a:rPr lang="en-US" dirty="0" smtClean="0"/>
              <a:t>Are large, motile </a:t>
            </a:r>
            <a:r>
              <a:rPr lang="en-US" dirty="0" err="1" smtClean="0"/>
              <a:t>refractile</a:t>
            </a:r>
            <a:r>
              <a:rPr lang="en-US" dirty="0" smtClean="0"/>
              <a:t> </a:t>
            </a:r>
            <a:r>
              <a:rPr lang="en-US" dirty="0" err="1" smtClean="0"/>
              <a:t>spirochaetes</a:t>
            </a:r>
            <a:r>
              <a:rPr lang="en-US" dirty="0" smtClean="0"/>
              <a:t> with 3-10 irregular, wide and open coils.</a:t>
            </a:r>
          </a:p>
          <a:p>
            <a:pPr marL="0" indent="0">
              <a:buNone/>
            </a:pPr>
            <a:r>
              <a:rPr lang="en-US" b="1" u="sng" dirty="0" smtClean="0"/>
              <a:t>Important </a:t>
            </a:r>
            <a:r>
              <a:rPr lang="en-US" b="1" u="sng" dirty="0" smtClean="0"/>
              <a:t>species</a:t>
            </a:r>
          </a:p>
          <a:p>
            <a:pPr marL="0" indent="0">
              <a:buNone/>
            </a:pPr>
            <a:r>
              <a:rPr lang="en-US" b="1" dirty="0" smtClean="0"/>
              <a:t>a) </a:t>
            </a:r>
            <a:r>
              <a:rPr lang="en-US" b="1" dirty="0" err="1" smtClean="0"/>
              <a:t>Borrelia</a:t>
            </a:r>
            <a:r>
              <a:rPr lang="en-US" b="1" dirty="0" smtClean="0"/>
              <a:t> </a:t>
            </a:r>
            <a:r>
              <a:rPr lang="en-US" b="1" dirty="0" err="1" smtClean="0"/>
              <a:t>recurrentis</a:t>
            </a:r>
            <a:endParaRPr lang="en-US" b="1" dirty="0" smtClean="0"/>
          </a:p>
          <a:p>
            <a:pPr marL="0" indent="0">
              <a:buNone/>
            </a:pPr>
            <a:r>
              <a:rPr lang="en-US" b="1" dirty="0" smtClean="0"/>
              <a:t>Morphology</a:t>
            </a:r>
            <a:endParaRPr lang="en-US" dirty="0" smtClean="0"/>
          </a:p>
          <a:p>
            <a:pPr marL="0" indent="0">
              <a:buNone/>
            </a:pPr>
            <a:r>
              <a:rPr lang="en-US" dirty="0" smtClean="0"/>
              <a:t>Are </a:t>
            </a:r>
            <a:r>
              <a:rPr lang="en-US" dirty="0" smtClean="0"/>
              <a:t>actively motile, move in forward and backward waves in a cock screw like motion</a:t>
            </a:r>
          </a:p>
          <a:p>
            <a:pPr marL="0" indent="0">
              <a:buNone/>
            </a:pPr>
            <a:r>
              <a:rPr lang="en-US" dirty="0" smtClean="0"/>
              <a:t>Are micro-</a:t>
            </a:r>
            <a:r>
              <a:rPr lang="en-US" dirty="0" err="1" smtClean="0"/>
              <a:t>aephillic</a:t>
            </a:r>
            <a:endParaRPr lang="en-US" dirty="0"/>
          </a:p>
        </p:txBody>
      </p:sp>
    </p:spTree>
    <p:extLst>
      <p:ext uri="{BB962C8B-B14F-4D97-AF65-F5344CB8AC3E}">
        <p14:creationId xmlns:p14="http://schemas.microsoft.com/office/powerpoint/2010/main" val="4103359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298" y="94669"/>
            <a:ext cx="5639873" cy="613669"/>
          </a:xfrm>
        </p:spPr>
        <p:txBody>
          <a:bodyPr>
            <a:normAutofit fontScale="90000"/>
          </a:bodyPr>
          <a:lstStyle/>
          <a:p>
            <a:r>
              <a:rPr lang="en-US" b="1" dirty="0" smtClean="0"/>
              <a:t>Pathogenesis</a:t>
            </a:r>
            <a:endParaRPr lang="en-US" b="1" dirty="0"/>
          </a:p>
        </p:txBody>
      </p:sp>
      <p:sp>
        <p:nvSpPr>
          <p:cNvPr id="3" name="Content Placeholder 2"/>
          <p:cNvSpPr>
            <a:spLocks noGrp="1"/>
          </p:cNvSpPr>
          <p:nvPr>
            <p:ph idx="1"/>
          </p:nvPr>
        </p:nvSpPr>
        <p:spPr>
          <a:xfrm>
            <a:off x="515155" y="837126"/>
            <a:ext cx="9594760" cy="6020873"/>
          </a:xfrm>
        </p:spPr>
        <p:txBody>
          <a:bodyPr/>
          <a:lstStyle/>
          <a:p>
            <a:r>
              <a:rPr lang="en-US" dirty="0" smtClean="0"/>
              <a:t>Causes relapsing fever which is transmitted by infected vectors via body louse (</a:t>
            </a:r>
            <a:r>
              <a:rPr lang="en-US" dirty="0" err="1" smtClean="0"/>
              <a:t>pedicutus</a:t>
            </a:r>
            <a:r>
              <a:rPr lang="en-US" dirty="0" smtClean="0"/>
              <a:t> </a:t>
            </a:r>
            <a:r>
              <a:rPr lang="en-US" dirty="0" err="1" smtClean="0"/>
              <a:t>corporis</a:t>
            </a:r>
            <a:r>
              <a:rPr lang="en-US" dirty="0" smtClean="0"/>
              <a:t>)</a:t>
            </a:r>
          </a:p>
          <a:p>
            <a:pPr marL="0" indent="0">
              <a:buNone/>
            </a:pPr>
            <a:r>
              <a:rPr lang="en-US" b="1" dirty="0"/>
              <a:t>b</a:t>
            </a:r>
            <a:r>
              <a:rPr lang="en-US" b="1" dirty="0" smtClean="0"/>
              <a:t>) </a:t>
            </a:r>
            <a:r>
              <a:rPr lang="en-US" b="1" dirty="0" err="1" smtClean="0"/>
              <a:t>Borrelia</a:t>
            </a:r>
            <a:r>
              <a:rPr lang="en-US" b="1" dirty="0" smtClean="0"/>
              <a:t> </a:t>
            </a:r>
            <a:r>
              <a:rPr lang="en-US" b="1" dirty="0" err="1" smtClean="0"/>
              <a:t>burgdorferi</a:t>
            </a:r>
            <a:endParaRPr lang="en-US" b="1" dirty="0" smtClean="0"/>
          </a:p>
          <a:p>
            <a:pPr marL="0" indent="0">
              <a:buNone/>
            </a:pPr>
            <a:r>
              <a:rPr lang="en-US" b="1" dirty="0" smtClean="0"/>
              <a:t>Morphology</a:t>
            </a:r>
          </a:p>
          <a:p>
            <a:pPr marL="0" indent="0">
              <a:buNone/>
            </a:pPr>
            <a:r>
              <a:rPr lang="en-US" dirty="0" smtClean="0"/>
              <a:t>Its </a:t>
            </a:r>
            <a:r>
              <a:rPr lang="en-US" dirty="0" smtClean="0"/>
              <a:t>flexible, helical, </a:t>
            </a:r>
            <a:r>
              <a:rPr lang="en-US" dirty="0" err="1" smtClean="0"/>
              <a:t>microaephillic</a:t>
            </a:r>
            <a:r>
              <a:rPr lang="en-US" dirty="0" smtClean="0"/>
              <a:t> </a:t>
            </a:r>
            <a:r>
              <a:rPr lang="en-US" dirty="0" err="1" smtClean="0"/>
              <a:t>spirochaete</a:t>
            </a:r>
            <a:endParaRPr lang="en-US" dirty="0" smtClean="0"/>
          </a:p>
          <a:p>
            <a:pPr marL="0" indent="0">
              <a:buNone/>
            </a:pPr>
            <a:r>
              <a:rPr lang="en-US" b="1" dirty="0" smtClean="0"/>
              <a:t>Pathogenesis</a:t>
            </a:r>
          </a:p>
          <a:p>
            <a:pPr marL="0" indent="0">
              <a:buNone/>
            </a:pPr>
            <a:r>
              <a:rPr lang="en-US" dirty="0" smtClean="0"/>
              <a:t>Causes </a:t>
            </a:r>
            <a:r>
              <a:rPr lang="en-US" dirty="0" err="1" smtClean="0"/>
              <a:t>lyme</a:t>
            </a:r>
            <a:r>
              <a:rPr lang="en-US" dirty="0" smtClean="0"/>
              <a:t> disease-is a vector borne infection transmitted from wild and domestic animals and rodents by ticks (</a:t>
            </a:r>
            <a:r>
              <a:rPr lang="en-US" dirty="0" err="1" smtClean="0"/>
              <a:t>ornithodoros</a:t>
            </a:r>
            <a:r>
              <a:rPr lang="en-US" dirty="0" smtClean="0"/>
              <a:t>) to man.</a:t>
            </a:r>
          </a:p>
          <a:p>
            <a:pPr marL="0" indent="0">
              <a:buNone/>
            </a:pPr>
            <a:r>
              <a:rPr lang="en-US" dirty="0" smtClean="0"/>
              <a:t>Lyme disease is also caused by other </a:t>
            </a:r>
            <a:r>
              <a:rPr lang="en-US" dirty="0" err="1" smtClean="0"/>
              <a:t>Borrelia</a:t>
            </a:r>
            <a:r>
              <a:rPr lang="en-US" dirty="0" smtClean="0"/>
              <a:t> species to include:</a:t>
            </a:r>
          </a:p>
          <a:p>
            <a:pPr marL="0" indent="0">
              <a:buNone/>
            </a:pPr>
            <a:r>
              <a:rPr lang="en-US" dirty="0" smtClean="0"/>
              <a:t>B. </a:t>
            </a:r>
            <a:r>
              <a:rPr lang="en-US" dirty="0" err="1" smtClean="0"/>
              <a:t>duttoni</a:t>
            </a:r>
            <a:r>
              <a:rPr lang="en-US" dirty="0" smtClean="0"/>
              <a:t>, B. </a:t>
            </a:r>
            <a:r>
              <a:rPr lang="en-US" dirty="0" err="1" smtClean="0"/>
              <a:t>hermsii</a:t>
            </a:r>
            <a:r>
              <a:rPr lang="en-US" dirty="0" smtClean="0"/>
              <a:t>, B. </a:t>
            </a:r>
            <a:r>
              <a:rPr lang="en-US" dirty="0" err="1" smtClean="0"/>
              <a:t>parkeri</a:t>
            </a:r>
            <a:r>
              <a:rPr lang="en-US" dirty="0" smtClean="0"/>
              <a:t> and </a:t>
            </a:r>
            <a:r>
              <a:rPr lang="en-US" dirty="0" err="1" smtClean="0"/>
              <a:t>B.turicatae</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393311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964" y="0"/>
            <a:ext cx="8035344" cy="515155"/>
          </a:xfrm>
        </p:spPr>
        <p:txBody>
          <a:bodyPr>
            <a:noAutofit/>
          </a:bodyPr>
          <a:lstStyle/>
          <a:p>
            <a:r>
              <a:rPr lang="en-US" sz="3200" b="1" dirty="0">
                <a:latin typeface="+mn-lt"/>
              </a:rPr>
              <a:t>c</a:t>
            </a:r>
            <a:r>
              <a:rPr lang="en-US" sz="3200" b="1" dirty="0" smtClean="0">
                <a:latin typeface="+mn-lt"/>
              </a:rPr>
              <a:t>)</a:t>
            </a:r>
            <a:r>
              <a:rPr lang="en-US" sz="3200" b="1" dirty="0" err="1" smtClean="0">
                <a:latin typeface="+mn-lt"/>
              </a:rPr>
              <a:t>Borellia</a:t>
            </a:r>
            <a:r>
              <a:rPr lang="en-US" sz="3200" b="1" dirty="0" smtClean="0">
                <a:latin typeface="+mn-lt"/>
              </a:rPr>
              <a:t> </a:t>
            </a:r>
            <a:r>
              <a:rPr lang="en-US" sz="3200" b="1" dirty="0" err="1" smtClean="0">
                <a:latin typeface="+mn-lt"/>
              </a:rPr>
              <a:t>vincenti</a:t>
            </a:r>
            <a:endParaRPr lang="en-US" sz="3200" b="1" dirty="0">
              <a:latin typeface="+mn-lt"/>
            </a:endParaRPr>
          </a:p>
        </p:txBody>
      </p:sp>
      <p:sp>
        <p:nvSpPr>
          <p:cNvPr id="3" name="Content Placeholder 2"/>
          <p:cNvSpPr>
            <a:spLocks noGrp="1"/>
          </p:cNvSpPr>
          <p:nvPr>
            <p:ph idx="1"/>
          </p:nvPr>
        </p:nvSpPr>
        <p:spPr>
          <a:xfrm>
            <a:off x="271529" y="721217"/>
            <a:ext cx="9645203" cy="5988676"/>
          </a:xfrm>
        </p:spPr>
        <p:txBody>
          <a:bodyPr/>
          <a:lstStyle/>
          <a:p>
            <a:pPr marL="0" indent="0">
              <a:buNone/>
            </a:pPr>
            <a:r>
              <a:rPr lang="en-US" b="1" dirty="0" smtClean="0"/>
              <a:t>Morphology</a:t>
            </a:r>
          </a:p>
          <a:p>
            <a:pPr marL="0" indent="0">
              <a:buNone/>
            </a:pPr>
            <a:r>
              <a:rPr lang="en-US" dirty="0" smtClean="0"/>
              <a:t>Have </a:t>
            </a:r>
            <a:r>
              <a:rPr lang="en-US" dirty="0" smtClean="0"/>
              <a:t>3-8 loose coils of variable size.</a:t>
            </a:r>
          </a:p>
          <a:p>
            <a:pPr marL="0" indent="0">
              <a:buNone/>
            </a:pPr>
            <a:r>
              <a:rPr lang="en-US" dirty="0" smtClean="0"/>
              <a:t>Are acid-fast with </a:t>
            </a:r>
            <a:r>
              <a:rPr lang="en-US" dirty="0" err="1" smtClean="0"/>
              <a:t>carbol</a:t>
            </a:r>
            <a:r>
              <a:rPr lang="en-US" dirty="0" smtClean="0"/>
              <a:t> </a:t>
            </a:r>
            <a:r>
              <a:rPr lang="en-US" dirty="0" err="1" smtClean="0"/>
              <a:t>fuchsin</a:t>
            </a:r>
            <a:r>
              <a:rPr lang="en-US" dirty="0" smtClean="0"/>
              <a:t>.</a:t>
            </a:r>
          </a:p>
          <a:p>
            <a:pPr marL="0" indent="0">
              <a:buNone/>
            </a:pPr>
            <a:r>
              <a:rPr lang="en-US" dirty="0" smtClean="0"/>
              <a:t>Normal mouth commensal</a:t>
            </a:r>
          </a:p>
          <a:p>
            <a:pPr marL="0" indent="0">
              <a:buNone/>
            </a:pPr>
            <a:r>
              <a:rPr lang="en-US" dirty="0"/>
              <a:t> </a:t>
            </a:r>
            <a:r>
              <a:rPr lang="en-US" b="1" dirty="0" smtClean="0"/>
              <a:t>Pathogenesis</a:t>
            </a:r>
          </a:p>
          <a:p>
            <a:pPr marL="0" indent="0">
              <a:buNone/>
            </a:pPr>
            <a:r>
              <a:rPr lang="en-US" dirty="0" smtClean="0"/>
              <a:t>Causes opportunistic disease known Vincent’s angina (ulcerative condition of the mouth, throat, gums, tongue and oral pharynx.</a:t>
            </a:r>
          </a:p>
          <a:p>
            <a:pPr marL="0" indent="0">
              <a:buNone/>
            </a:pPr>
            <a:r>
              <a:rPr lang="en-US" dirty="0" smtClean="0"/>
              <a:t>Causes severe wound infections secondary to animal bite</a:t>
            </a:r>
            <a:endParaRPr lang="en-US" dirty="0"/>
          </a:p>
        </p:txBody>
      </p:sp>
    </p:spTree>
    <p:extLst>
      <p:ext uri="{BB962C8B-B14F-4D97-AF65-F5344CB8AC3E}">
        <p14:creationId xmlns:p14="http://schemas.microsoft.com/office/powerpoint/2010/main" val="1718147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GB"/>
          </a:p>
        </p:txBody>
      </p:sp>
      <p:sp>
        <p:nvSpPr>
          <p:cNvPr id="43011" name="Content Placeholder 2"/>
          <p:cNvSpPr>
            <a:spLocks noGrp="1"/>
          </p:cNvSpPr>
          <p:nvPr>
            <p:ph sz="quarter" idx="1"/>
          </p:nvPr>
        </p:nvSpPr>
        <p:spPr>
          <a:xfrm>
            <a:off x="1981200" y="1600201"/>
            <a:ext cx="7467600" cy="4873625"/>
          </a:xfrm>
        </p:spPr>
        <p:txBody>
          <a:bodyPr/>
          <a:lstStyle/>
          <a:p>
            <a:pPr eaLnBrk="1" hangingPunct="1"/>
            <a:endParaRPr lang="en-GB" altLang="en-US" smtClean="0"/>
          </a:p>
        </p:txBody>
      </p:sp>
      <p:sp>
        <p:nvSpPr>
          <p:cNvPr id="43012" name="Slide Number Placeholder 3"/>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EE7A7C-C65E-41B0-831A-DA78EB4B0F54}" type="slidenum">
              <a:rPr lang="en-US" altLang="en-US">
                <a:solidFill>
                  <a:srgbClr val="FFFFFF"/>
                </a:solidFill>
                <a:latin typeface="Century Schoolbook" panose="02040604050505020304" pitchFamily="18" charset="0"/>
              </a:rPr>
              <a:pPr eaLnBrk="1" hangingPunct="1"/>
              <a:t>8</a:t>
            </a:fld>
            <a:endParaRPr lang="en-US" altLang="en-US">
              <a:solidFill>
                <a:srgbClr val="FFFFFF"/>
              </a:solidFill>
              <a:latin typeface="Century Schoolbook" panose="02040604050505020304" pitchFamily="18" charset="0"/>
            </a:endParaRPr>
          </a:p>
        </p:txBody>
      </p:sp>
      <p:pic>
        <p:nvPicPr>
          <p:cNvPr id="43013" name="Picture 2" descr="F:\Bacterial_Morpholog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0"/>
            <a:ext cx="115443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63546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990" y="94669"/>
            <a:ext cx="7593706" cy="1025793"/>
          </a:xfrm>
        </p:spPr>
        <p:txBody>
          <a:bodyPr>
            <a:noAutofit/>
          </a:bodyPr>
          <a:lstStyle/>
          <a:p>
            <a:r>
              <a:rPr lang="en-US" sz="3600" b="1" dirty="0">
                <a:latin typeface="+mn-lt"/>
              </a:rPr>
              <a:t>C</a:t>
            </a:r>
            <a:r>
              <a:rPr lang="en-US" sz="3600" b="1" dirty="0" smtClean="0">
                <a:latin typeface="+mn-lt"/>
              </a:rPr>
              <a:t>) </a:t>
            </a:r>
            <a:r>
              <a:rPr lang="en-US" sz="3600" b="1" dirty="0" err="1" smtClean="0">
                <a:latin typeface="+mn-lt"/>
              </a:rPr>
              <a:t>Rickettsiaceae</a:t>
            </a:r>
            <a:r>
              <a:rPr lang="en-US" sz="3600" b="1" dirty="0" smtClean="0">
                <a:latin typeface="+mn-lt"/>
              </a:rPr>
              <a:t> family, </a:t>
            </a:r>
            <a:r>
              <a:rPr lang="en-US" sz="3600" b="1" dirty="0" err="1" smtClean="0">
                <a:latin typeface="+mn-lt"/>
              </a:rPr>
              <a:t>Coxiella</a:t>
            </a:r>
            <a:r>
              <a:rPr lang="en-US" sz="3600" b="1" dirty="0" smtClean="0">
                <a:latin typeface="+mn-lt"/>
              </a:rPr>
              <a:t> and </a:t>
            </a:r>
            <a:r>
              <a:rPr lang="en-US" sz="3600" b="1" dirty="0" err="1" smtClean="0">
                <a:latin typeface="+mn-lt"/>
              </a:rPr>
              <a:t>Bortonella</a:t>
            </a:r>
            <a:r>
              <a:rPr lang="en-US" sz="3600" b="1" dirty="0" smtClean="0">
                <a:latin typeface="+mn-lt"/>
              </a:rPr>
              <a:t> family</a:t>
            </a:r>
            <a:endParaRPr lang="en-US" sz="3600" b="1" dirty="0">
              <a:latin typeface="+mn-lt"/>
            </a:endParaRPr>
          </a:p>
        </p:txBody>
      </p:sp>
      <p:sp>
        <p:nvSpPr>
          <p:cNvPr id="3" name="Content Placeholder 2"/>
          <p:cNvSpPr>
            <a:spLocks noGrp="1"/>
          </p:cNvSpPr>
          <p:nvPr>
            <p:ph idx="1"/>
          </p:nvPr>
        </p:nvSpPr>
        <p:spPr>
          <a:xfrm>
            <a:off x="270457" y="1120462"/>
            <a:ext cx="10264462" cy="5576552"/>
          </a:xfrm>
        </p:spPr>
        <p:txBody>
          <a:bodyPr/>
          <a:lstStyle/>
          <a:p>
            <a:pPr marL="0" indent="0">
              <a:buNone/>
            </a:pPr>
            <a:r>
              <a:rPr lang="en-US" b="1" i="1" dirty="0" err="1" smtClean="0"/>
              <a:t>Rickettsiaceae</a:t>
            </a:r>
            <a:r>
              <a:rPr lang="en-US" b="1" i="1" dirty="0" smtClean="0"/>
              <a:t> family</a:t>
            </a:r>
          </a:p>
          <a:p>
            <a:r>
              <a:rPr lang="en-US" dirty="0" smtClean="0"/>
              <a:t>Has 3 genera:</a:t>
            </a:r>
          </a:p>
          <a:p>
            <a:pPr marL="571500" indent="-571500">
              <a:buFont typeface="+mj-lt"/>
              <a:buAutoNum type="romanLcPeriod"/>
            </a:pPr>
            <a:r>
              <a:rPr lang="en-US" dirty="0" err="1" smtClean="0"/>
              <a:t>Ricketssia</a:t>
            </a:r>
            <a:endParaRPr lang="en-US" dirty="0" smtClean="0"/>
          </a:p>
          <a:p>
            <a:pPr marL="571500" indent="-571500">
              <a:buFont typeface="+mj-lt"/>
              <a:buAutoNum type="romanLcPeriod"/>
            </a:pPr>
            <a:r>
              <a:rPr lang="en-US" dirty="0" err="1" smtClean="0"/>
              <a:t>Orientia</a:t>
            </a:r>
            <a:endParaRPr lang="en-US" dirty="0" smtClean="0"/>
          </a:p>
          <a:p>
            <a:pPr marL="571500" indent="-571500">
              <a:buFont typeface="+mj-lt"/>
              <a:buAutoNum type="romanLcPeriod"/>
            </a:pPr>
            <a:r>
              <a:rPr lang="en-US" dirty="0" err="1" smtClean="0"/>
              <a:t>Ehrlichia</a:t>
            </a:r>
            <a:endParaRPr lang="en-US" dirty="0" smtClean="0"/>
          </a:p>
          <a:p>
            <a:pPr marL="0" indent="0">
              <a:buNone/>
            </a:pPr>
            <a:r>
              <a:rPr lang="en-US" b="1" dirty="0" smtClean="0"/>
              <a:t>Morphology</a:t>
            </a:r>
          </a:p>
          <a:p>
            <a:pPr marL="0" indent="0">
              <a:buNone/>
            </a:pPr>
            <a:r>
              <a:rPr lang="en-US" dirty="0" smtClean="0"/>
              <a:t>Require </a:t>
            </a:r>
            <a:r>
              <a:rPr lang="en-US" dirty="0"/>
              <a:t>a</a:t>
            </a:r>
            <a:r>
              <a:rPr lang="en-US" dirty="0" smtClean="0"/>
              <a:t>n </a:t>
            </a:r>
            <a:r>
              <a:rPr lang="en-US" dirty="0"/>
              <a:t>a</a:t>
            </a:r>
            <a:r>
              <a:rPr lang="en-US" dirty="0" smtClean="0"/>
              <a:t>rthropod vector as part of their natural cycle and transmitted to man by blood sucking arthropods</a:t>
            </a:r>
            <a:endParaRPr lang="en-US" dirty="0"/>
          </a:p>
        </p:txBody>
      </p:sp>
    </p:spTree>
    <p:extLst>
      <p:ext uri="{BB962C8B-B14F-4D97-AF65-F5344CB8AC3E}">
        <p14:creationId xmlns:p14="http://schemas.microsoft.com/office/powerpoint/2010/main" val="16199199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6848" y="0"/>
            <a:ext cx="4635321" cy="528034"/>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154546" y="734096"/>
            <a:ext cx="9607640" cy="5975797"/>
          </a:xfrm>
        </p:spPr>
        <p:txBody>
          <a:bodyPr/>
          <a:lstStyle/>
          <a:p>
            <a:r>
              <a:rPr lang="en-US" dirty="0" smtClean="0"/>
              <a:t>Multiply by binary fission.</a:t>
            </a:r>
          </a:p>
          <a:p>
            <a:r>
              <a:rPr lang="en-US" dirty="0" smtClean="0"/>
              <a:t>Posses a </a:t>
            </a:r>
            <a:r>
              <a:rPr lang="en-US" dirty="0" err="1" smtClean="0"/>
              <a:t>trilaminar</a:t>
            </a:r>
            <a:r>
              <a:rPr lang="en-US" dirty="0" smtClean="0"/>
              <a:t> cytoplasmic membrane and cell wall.</a:t>
            </a:r>
          </a:p>
          <a:p>
            <a:r>
              <a:rPr lang="en-US" dirty="0" smtClean="0"/>
              <a:t>Have both RNA and DNA</a:t>
            </a:r>
          </a:p>
          <a:p>
            <a:pPr>
              <a:buFont typeface="Wingdings" panose="05000000000000000000" pitchFamily="2" charset="2"/>
              <a:buChar char="Ø"/>
            </a:pPr>
            <a:r>
              <a:rPr lang="en-US" b="1" dirty="0" err="1" smtClean="0"/>
              <a:t>Ricketssia</a:t>
            </a:r>
            <a:endParaRPr lang="en-US" b="1" dirty="0" smtClean="0"/>
          </a:p>
          <a:p>
            <a:pPr marL="0" indent="0">
              <a:buNone/>
            </a:pPr>
            <a:r>
              <a:rPr lang="en-US" b="1" u="sng" dirty="0" smtClean="0"/>
              <a:t>Important species</a:t>
            </a:r>
          </a:p>
          <a:p>
            <a:pPr marL="0" indent="0">
              <a:buNone/>
            </a:pPr>
            <a:r>
              <a:rPr lang="en-US" b="1" dirty="0" err="1" smtClean="0"/>
              <a:t>Ricketssia</a:t>
            </a:r>
            <a:r>
              <a:rPr lang="en-US" b="1" dirty="0" smtClean="0"/>
              <a:t> </a:t>
            </a:r>
            <a:r>
              <a:rPr lang="en-US" b="1" dirty="0" err="1" smtClean="0"/>
              <a:t>prowazekii</a:t>
            </a:r>
            <a:endParaRPr lang="en-US" b="1" dirty="0" smtClean="0"/>
          </a:p>
          <a:p>
            <a:pPr marL="0" indent="0">
              <a:buNone/>
            </a:pPr>
            <a:r>
              <a:rPr lang="en-US" dirty="0" smtClean="0"/>
              <a:t>Transmitted by human body louse causing typhus </a:t>
            </a:r>
            <a:r>
              <a:rPr lang="en-US" dirty="0"/>
              <a:t>f</a:t>
            </a:r>
            <a:r>
              <a:rPr lang="en-US" dirty="0" smtClean="0"/>
              <a:t>ever</a:t>
            </a:r>
          </a:p>
          <a:p>
            <a:pPr marL="0" indent="0">
              <a:buNone/>
            </a:pPr>
            <a:r>
              <a:rPr lang="en-US" dirty="0" err="1" smtClean="0"/>
              <a:t>R.typhi</a:t>
            </a:r>
            <a:r>
              <a:rPr lang="en-US" dirty="0" smtClean="0"/>
              <a:t>-transmitted by rat flea causing murine typhus</a:t>
            </a:r>
          </a:p>
          <a:p>
            <a:pPr marL="0" indent="0">
              <a:buNone/>
            </a:pPr>
            <a:r>
              <a:rPr lang="en-US" dirty="0" err="1" smtClean="0"/>
              <a:t>R.rickettsia</a:t>
            </a:r>
            <a:r>
              <a:rPr lang="en-US" dirty="0" smtClean="0"/>
              <a:t>-transmitted by tick bite causing Rocky mountain spotted fever</a:t>
            </a:r>
          </a:p>
          <a:p>
            <a:pPr marL="0" indent="0">
              <a:buNone/>
            </a:pPr>
            <a:r>
              <a:rPr lang="en-US" dirty="0" err="1" smtClean="0"/>
              <a:t>R.akari</a:t>
            </a:r>
            <a:r>
              <a:rPr lang="en-US" dirty="0" smtClean="0"/>
              <a:t>-transmitted by mite causing </a:t>
            </a:r>
            <a:r>
              <a:rPr lang="en-US" dirty="0" err="1" smtClean="0"/>
              <a:t>rickettsial</a:t>
            </a:r>
            <a:r>
              <a:rPr lang="en-US" dirty="0" smtClean="0"/>
              <a:t> pox</a:t>
            </a:r>
            <a:endParaRPr lang="en-US" dirty="0"/>
          </a:p>
        </p:txBody>
      </p:sp>
    </p:spTree>
    <p:extLst>
      <p:ext uri="{BB962C8B-B14F-4D97-AF65-F5344CB8AC3E}">
        <p14:creationId xmlns:p14="http://schemas.microsoft.com/office/powerpoint/2010/main" val="23335036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2150" y="107547"/>
            <a:ext cx="6824730" cy="600791"/>
          </a:xfrm>
        </p:spPr>
        <p:txBody>
          <a:bodyPr>
            <a:normAutofit fontScale="90000"/>
          </a:bodyPr>
          <a:lstStyle/>
          <a:p>
            <a:pPr marL="571500" indent="-571500">
              <a:buFont typeface="Wingdings" panose="05000000000000000000" pitchFamily="2" charset="2"/>
              <a:buChar char="Ø"/>
            </a:pPr>
            <a:r>
              <a:rPr lang="en-US" b="1" dirty="0" err="1" smtClean="0"/>
              <a:t>Orientia</a:t>
            </a:r>
            <a:endParaRPr lang="en-US" b="1" dirty="0"/>
          </a:p>
        </p:txBody>
      </p:sp>
      <p:sp>
        <p:nvSpPr>
          <p:cNvPr id="3" name="Content Placeholder 2"/>
          <p:cNvSpPr>
            <a:spLocks noGrp="1"/>
          </p:cNvSpPr>
          <p:nvPr>
            <p:ph idx="1"/>
          </p:nvPr>
        </p:nvSpPr>
        <p:spPr>
          <a:xfrm>
            <a:off x="270456" y="927278"/>
            <a:ext cx="9903854" cy="5769735"/>
          </a:xfrm>
        </p:spPr>
        <p:txBody>
          <a:bodyPr/>
          <a:lstStyle/>
          <a:p>
            <a:pPr marL="0" indent="0">
              <a:buNone/>
            </a:pPr>
            <a:r>
              <a:rPr lang="en-US" b="1" u="sng" dirty="0" smtClean="0"/>
              <a:t>Important species</a:t>
            </a:r>
          </a:p>
          <a:p>
            <a:pPr marL="0" indent="0">
              <a:buNone/>
            </a:pPr>
            <a:r>
              <a:rPr lang="en-US" b="1" dirty="0" err="1" smtClean="0"/>
              <a:t>Orientia</a:t>
            </a:r>
            <a:r>
              <a:rPr lang="en-US" b="1" dirty="0" smtClean="0"/>
              <a:t> </a:t>
            </a:r>
            <a:r>
              <a:rPr lang="en-US" b="1" dirty="0" err="1" smtClean="0"/>
              <a:t>tsutsugamushi</a:t>
            </a:r>
            <a:r>
              <a:rPr lang="en-US" b="1" dirty="0" smtClean="0"/>
              <a:t>-</a:t>
            </a:r>
            <a:r>
              <a:rPr lang="en-US" dirty="0" smtClean="0"/>
              <a:t>transmitted by mites causing scrub typhus</a:t>
            </a:r>
          </a:p>
          <a:p>
            <a:pPr>
              <a:buFont typeface="Wingdings" panose="05000000000000000000" pitchFamily="2" charset="2"/>
              <a:buChar char="Ø"/>
            </a:pPr>
            <a:r>
              <a:rPr lang="en-US" b="1" dirty="0" err="1" smtClean="0"/>
              <a:t>Ehrlichia</a:t>
            </a:r>
            <a:endParaRPr lang="en-US" b="1" dirty="0" smtClean="0"/>
          </a:p>
          <a:p>
            <a:pPr marL="0" indent="0">
              <a:buNone/>
            </a:pPr>
            <a:r>
              <a:rPr lang="en-US" b="1" u="sng" dirty="0" smtClean="0"/>
              <a:t>Important species</a:t>
            </a:r>
          </a:p>
          <a:p>
            <a:pPr marL="0" indent="0">
              <a:buNone/>
            </a:pPr>
            <a:r>
              <a:rPr lang="en-US" dirty="0" err="1" smtClean="0"/>
              <a:t>Ehrlichia</a:t>
            </a:r>
            <a:r>
              <a:rPr lang="en-US" dirty="0" smtClean="0"/>
              <a:t> </a:t>
            </a:r>
            <a:r>
              <a:rPr lang="en-US" dirty="0" err="1" smtClean="0"/>
              <a:t>sennetsu</a:t>
            </a:r>
            <a:r>
              <a:rPr lang="en-US" dirty="0" smtClean="0"/>
              <a:t>-transmitted by ingestion of raw fish causing </a:t>
            </a:r>
            <a:r>
              <a:rPr lang="en-US" dirty="0" err="1" smtClean="0"/>
              <a:t>sennetsu</a:t>
            </a:r>
            <a:r>
              <a:rPr lang="en-US" dirty="0" smtClean="0"/>
              <a:t> </a:t>
            </a:r>
            <a:r>
              <a:rPr lang="en-US" dirty="0" err="1" smtClean="0"/>
              <a:t>ehrlichiosis</a:t>
            </a:r>
            <a:r>
              <a:rPr lang="en-US" dirty="0" smtClean="0"/>
              <a:t> (glandular fever)</a:t>
            </a:r>
          </a:p>
          <a:p>
            <a:pPr marL="0" indent="0">
              <a:buNone/>
            </a:pPr>
            <a:r>
              <a:rPr lang="en-US" dirty="0" err="1" smtClean="0"/>
              <a:t>E.chaffeensis</a:t>
            </a:r>
            <a:r>
              <a:rPr lang="en-US" dirty="0" smtClean="0"/>
              <a:t>-transmitted by ticks causing </a:t>
            </a:r>
            <a:r>
              <a:rPr lang="en-US" dirty="0" err="1" smtClean="0"/>
              <a:t>fibrile</a:t>
            </a:r>
            <a:r>
              <a:rPr lang="en-US" dirty="0" smtClean="0"/>
              <a:t> illness with leucopenia affecting bone marrow and liver</a:t>
            </a:r>
          </a:p>
          <a:p>
            <a:pPr marL="0" indent="0">
              <a:buNone/>
            </a:pPr>
            <a:r>
              <a:rPr lang="en-US" dirty="0" err="1" smtClean="0"/>
              <a:t>E.phagocytophila</a:t>
            </a:r>
            <a:r>
              <a:rPr lang="en-US" dirty="0" smtClean="0"/>
              <a:t>-transmitted by ticks infecting human granulocytic cell</a:t>
            </a:r>
            <a:endParaRPr lang="en-US" dirty="0"/>
          </a:p>
        </p:txBody>
      </p:sp>
    </p:spTree>
    <p:extLst>
      <p:ext uri="{BB962C8B-B14F-4D97-AF65-F5344CB8AC3E}">
        <p14:creationId xmlns:p14="http://schemas.microsoft.com/office/powerpoint/2010/main" val="72446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575" y="0"/>
            <a:ext cx="6966397" cy="682579"/>
          </a:xfrm>
        </p:spPr>
        <p:txBody>
          <a:bodyPr>
            <a:normAutofit fontScale="90000"/>
          </a:bodyPr>
          <a:lstStyle/>
          <a:p>
            <a:pPr marL="571500" indent="-571500">
              <a:buFont typeface="Wingdings" panose="05000000000000000000" pitchFamily="2" charset="2"/>
              <a:buChar char="Ø"/>
            </a:pPr>
            <a:r>
              <a:rPr lang="en-US" b="1" dirty="0" err="1" smtClean="0"/>
              <a:t>Coxiella</a:t>
            </a:r>
            <a:r>
              <a:rPr lang="en-US" b="1" dirty="0" smtClean="0"/>
              <a:t> family</a:t>
            </a:r>
            <a:endParaRPr lang="en-US" b="1" dirty="0"/>
          </a:p>
        </p:txBody>
      </p:sp>
      <p:sp>
        <p:nvSpPr>
          <p:cNvPr id="3" name="Content Placeholder 2"/>
          <p:cNvSpPr>
            <a:spLocks noGrp="1"/>
          </p:cNvSpPr>
          <p:nvPr>
            <p:ph idx="1"/>
          </p:nvPr>
        </p:nvSpPr>
        <p:spPr>
          <a:xfrm>
            <a:off x="426076" y="772732"/>
            <a:ext cx="9954296" cy="5995116"/>
          </a:xfrm>
        </p:spPr>
        <p:txBody>
          <a:bodyPr/>
          <a:lstStyle/>
          <a:p>
            <a:pPr marL="0" indent="0">
              <a:buNone/>
            </a:pPr>
            <a:r>
              <a:rPr lang="en-US" b="1" dirty="0" smtClean="0"/>
              <a:t>Morphology</a:t>
            </a:r>
          </a:p>
          <a:p>
            <a:pPr marL="0" indent="0">
              <a:buNone/>
            </a:pPr>
            <a:r>
              <a:rPr lang="en-US" dirty="0" smtClean="0"/>
              <a:t>Grows </a:t>
            </a:r>
            <a:r>
              <a:rPr lang="en-US" dirty="0" smtClean="0"/>
              <a:t>within the </a:t>
            </a:r>
            <a:r>
              <a:rPr lang="en-US" dirty="0" err="1" smtClean="0"/>
              <a:t>phagolysosome</a:t>
            </a:r>
            <a:r>
              <a:rPr lang="en-US" dirty="0" smtClean="0"/>
              <a:t> of macrophages of the vertebrate host</a:t>
            </a:r>
          </a:p>
          <a:p>
            <a:pPr marL="0" indent="0">
              <a:buNone/>
            </a:pPr>
            <a:r>
              <a:rPr lang="en-US" dirty="0" smtClean="0"/>
              <a:t>Very resistant to heat and drying; remains infectious for months in milk, tap water, soil, dried blood and wool.</a:t>
            </a:r>
          </a:p>
          <a:p>
            <a:pPr marL="0" indent="0">
              <a:buNone/>
            </a:pPr>
            <a:r>
              <a:rPr lang="en-US" b="1" dirty="0" smtClean="0"/>
              <a:t>Pathogenesis</a:t>
            </a:r>
          </a:p>
          <a:p>
            <a:pPr marL="0" indent="0">
              <a:buNone/>
            </a:pPr>
            <a:r>
              <a:rPr lang="en-US" dirty="0" smtClean="0"/>
              <a:t>Causes Q fever transmitted by ticks from domestic animals (sheep, cattle and goats)</a:t>
            </a:r>
            <a:endParaRPr lang="en-US" dirty="0"/>
          </a:p>
        </p:txBody>
      </p:sp>
    </p:spTree>
    <p:extLst>
      <p:ext uri="{BB962C8B-B14F-4D97-AF65-F5344CB8AC3E}">
        <p14:creationId xmlns:p14="http://schemas.microsoft.com/office/powerpoint/2010/main" val="50842983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028" y="0"/>
            <a:ext cx="5948966" cy="678064"/>
          </a:xfrm>
        </p:spPr>
        <p:txBody>
          <a:bodyPr>
            <a:normAutofit fontScale="90000"/>
          </a:bodyPr>
          <a:lstStyle/>
          <a:p>
            <a:pPr marL="571500" indent="-571500">
              <a:buFont typeface="Wingdings" panose="05000000000000000000" pitchFamily="2" charset="2"/>
              <a:buChar char="Ø"/>
            </a:pPr>
            <a:r>
              <a:rPr lang="en-US" b="1" dirty="0" err="1" smtClean="0"/>
              <a:t>Bartonella</a:t>
            </a:r>
            <a:r>
              <a:rPr lang="en-US" b="1" dirty="0" smtClean="0"/>
              <a:t> family</a:t>
            </a:r>
            <a:endParaRPr lang="en-US" b="1" dirty="0"/>
          </a:p>
        </p:txBody>
      </p:sp>
      <p:sp>
        <p:nvSpPr>
          <p:cNvPr id="3" name="Content Placeholder 2"/>
          <p:cNvSpPr>
            <a:spLocks noGrp="1"/>
          </p:cNvSpPr>
          <p:nvPr>
            <p:ph idx="1"/>
          </p:nvPr>
        </p:nvSpPr>
        <p:spPr>
          <a:xfrm>
            <a:off x="522667" y="484881"/>
            <a:ext cx="9593687" cy="6179936"/>
          </a:xfrm>
        </p:spPr>
        <p:txBody>
          <a:bodyPr/>
          <a:lstStyle/>
          <a:p>
            <a:r>
              <a:rPr lang="en-US" dirty="0" smtClean="0"/>
              <a:t>Has two important genus</a:t>
            </a:r>
          </a:p>
          <a:p>
            <a:pPr marL="514350" indent="-514350">
              <a:buFont typeface="+mj-lt"/>
              <a:buAutoNum type="alphaLcParenR"/>
            </a:pPr>
            <a:r>
              <a:rPr lang="en-US" dirty="0" err="1" smtClean="0"/>
              <a:t>B.Quintana</a:t>
            </a:r>
            <a:endParaRPr lang="en-US" dirty="0" smtClean="0"/>
          </a:p>
          <a:p>
            <a:pPr marL="0" indent="0">
              <a:buNone/>
            </a:pPr>
            <a:r>
              <a:rPr lang="en-US" b="1" dirty="0" smtClean="0"/>
              <a:t>Morphology</a:t>
            </a:r>
          </a:p>
          <a:p>
            <a:pPr marL="0" indent="0">
              <a:buNone/>
            </a:pPr>
            <a:r>
              <a:rPr lang="en-US" dirty="0" smtClean="0"/>
              <a:t>Non-flagellated</a:t>
            </a:r>
            <a:r>
              <a:rPr lang="en-US" dirty="0" smtClean="0"/>
              <a:t>, has fimbriae, motile</a:t>
            </a:r>
          </a:p>
          <a:p>
            <a:pPr marL="0" indent="0">
              <a:buNone/>
            </a:pPr>
            <a:r>
              <a:rPr lang="en-US" dirty="0" smtClean="0"/>
              <a:t>Proliferates in an extracellular environment in the arthropod host in lumen of the gut rather than within the intestinal epithelial cells</a:t>
            </a:r>
          </a:p>
          <a:p>
            <a:pPr marL="0" indent="0">
              <a:buNone/>
            </a:pPr>
            <a:r>
              <a:rPr lang="en-US" dirty="0" smtClean="0"/>
              <a:t>No animal reservoir other than humans</a:t>
            </a:r>
          </a:p>
          <a:p>
            <a:pPr marL="0" indent="0">
              <a:buNone/>
            </a:pPr>
            <a:r>
              <a:rPr lang="en-US" dirty="0" smtClean="0"/>
              <a:t>Only transmitted from human to human by body louse</a:t>
            </a:r>
          </a:p>
          <a:p>
            <a:pPr marL="0" indent="0">
              <a:buNone/>
            </a:pPr>
            <a:r>
              <a:rPr lang="en-US" b="1" dirty="0" smtClean="0"/>
              <a:t>Pathogenesis-</a:t>
            </a:r>
            <a:r>
              <a:rPr lang="en-US" dirty="0" smtClean="0"/>
              <a:t>causes trench fever (characterized by headache, malaise, fever, chills, back and legs pain)</a:t>
            </a:r>
            <a:endParaRPr lang="en-US" b="1" dirty="0"/>
          </a:p>
        </p:txBody>
      </p:sp>
    </p:spTree>
    <p:extLst>
      <p:ext uri="{BB962C8B-B14F-4D97-AF65-F5344CB8AC3E}">
        <p14:creationId xmlns:p14="http://schemas.microsoft.com/office/powerpoint/2010/main" val="19580416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0780" y="1"/>
            <a:ext cx="7146701" cy="528034"/>
          </a:xfrm>
        </p:spPr>
        <p:txBody>
          <a:bodyPr>
            <a:normAutofit fontScale="90000"/>
          </a:bodyPr>
          <a:lstStyle/>
          <a:p>
            <a:r>
              <a:rPr lang="en-US" b="1" dirty="0" smtClean="0"/>
              <a:t>b) B. </a:t>
            </a:r>
            <a:r>
              <a:rPr lang="en-US" b="1" dirty="0" err="1" smtClean="0"/>
              <a:t>henselae</a:t>
            </a:r>
            <a:endParaRPr lang="en-US" b="1" dirty="0"/>
          </a:p>
        </p:txBody>
      </p:sp>
      <p:sp>
        <p:nvSpPr>
          <p:cNvPr id="3" name="Content Placeholder 2"/>
          <p:cNvSpPr>
            <a:spLocks noGrp="1"/>
          </p:cNvSpPr>
          <p:nvPr>
            <p:ph idx="1"/>
          </p:nvPr>
        </p:nvSpPr>
        <p:spPr>
          <a:xfrm>
            <a:off x="838200" y="708338"/>
            <a:ext cx="9490656" cy="6027313"/>
          </a:xfrm>
        </p:spPr>
        <p:txBody>
          <a:bodyPr/>
          <a:lstStyle/>
          <a:p>
            <a:r>
              <a:rPr lang="en-US" dirty="0" smtClean="0"/>
              <a:t>Small, slightly </a:t>
            </a:r>
            <a:r>
              <a:rPr lang="en-US" dirty="0" smtClean="0"/>
              <a:t>curved</a:t>
            </a:r>
            <a:endParaRPr lang="en-US" dirty="0" smtClean="0"/>
          </a:p>
          <a:p>
            <a:r>
              <a:rPr lang="en-US" dirty="0" smtClean="0"/>
              <a:t>Displays twisting motility</a:t>
            </a:r>
          </a:p>
          <a:p>
            <a:pPr marL="0" indent="0">
              <a:buNone/>
            </a:pPr>
            <a:r>
              <a:rPr lang="en-US" b="1" dirty="0" smtClean="0"/>
              <a:t>Pathogenesis</a:t>
            </a:r>
          </a:p>
          <a:p>
            <a:pPr marL="0" indent="0">
              <a:buNone/>
            </a:pPr>
            <a:r>
              <a:rPr lang="en-US" dirty="0" smtClean="0"/>
              <a:t>Causes cat scratch disease(regional lymphadenopathy and fever following contact, scratch and bite of infected cat)</a:t>
            </a:r>
          </a:p>
          <a:p>
            <a:pPr marL="0" indent="0">
              <a:buNone/>
            </a:pPr>
            <a:r>
              <a:rPr lang="en-US" dirty="0" smtClean="0"/>
              <a:t>In HIV </a:t>
            </a:r>
            <a:r>
              <a:rPr lang="en-US" dirty="0" err="1" smtClean="0"/>
              <a:t>pt</a:t>
            </a:r>
            <a:r>
              <a:rPr lang="en-US" dirty="0" smtClean="0"/>
              <a:t> it causes bacillary </a:t>
            </a:r>
            <a:r>
              <a:rPr lang="en-US" dirty="0" err="1" smtClean="0"/>
              <a:t>angiomatosis</a:t>
            </a:r>
            <a:r>
              <a:rPr lang="en-US" dirty="0" smtClean="0"/>
              <a:t>(resembling </a:t>
            </a:r>
            <a:r>
              <a:rPr lang="en-US" dirty="0" err="1" smtClean="0"/>
              <a:t>karposis</a:t>
            </a:r>
            <a:r>
              <a:rPr lang="en-US" dirty="0" smtClean="0"/>
              <a:t> sarcoma)</a:t>
            </a:r>
            <a:endParaRPr lang="en-US" dirty="0"/>
          </a:p>
        </p:txBody>
      </p:sp>
    </p:spTree>
    <p:extLst>
      <p:ext uri="{BB962C8B-B14F-4D97-AF65-F5344CB8AC3E}">
        <p14:creationId xmlns:p14="http://schemas.microsoft.com/office/powerpoint/2010/main" val="5049177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448" y="1"/>
            <a:ext cx="7906555" cy="643943"/>
          </a:xfrm>
        </p:spPr>
        <p:txBody>
          <a:bodyPr>
            <a:normAutofit fontScale="90000"/>
          </a:bodyPr>
          <a:lstStyle/>
          <a:p>
            <a:r>
              <a:rPr lang="en-US" b="1" dirty="0"/>
              <a:t>D</a:t>
            </a:r>
            <a:r>
              <a:rPr lang="en-US" b="1" dirty="0" smtClean="0"/>
              <a:t>)</a:t>
            </a:r>
            <a:r>
              <a:rPr lang="en-US" b="1" dirty="0" err="1" smtClean="0"/>
              <a:t>Chlamydiaceae</a:t>
            </a:r>
            <a:r>
              <a:rPr lang="en-US" b="1" dirty="0" smtClean="0"/>
              <a:t> family</a:t>
            </a:r>
            <a:endParaRPr lang="en-US" b="1" dirty="0"/>
          </a:p>
        </p:txBody>
      </p:sp>
      <p:sp>
        <p:nvSpPr>
          <p:cNvPr id="3" name="Content Placeholder 2"/>
          <p:cNvSpPr>
            <a:spLocks noGrp="1"/>
          </p:cNvSpPr>
          <p:nvPr>
            <p:ph idx="1"/>
          </p:nvPr>
        </p:nvSpPr>
        <p:spPr>
          <a:xfrm>
            <a:off x="838200" y="643944"/>
            <a:ext cx="9400504" cy="6104586"/>
          </a:xfrm>
        </p:spPr>
        <p:txBody>
          <a:bodyPr>
            <a:normAutofit lnSpcReduction="10000"/>
          </a:bodyPr>
          <a:lstStyle/>
          <a:p>
            <a:r>
              <a:rPr lang="en-US" dirty="0" smtClean="0"/>
              <a:t>Has a single genus known as Chlamydia</a:t>
            </a:r>
          </a:p>
          <a:p>
            <a:pPr marL="0" indent="0">
              <a:buNone/>
            </a:pPr>
            <a:r>
              <a:rPr lang="en-US" dirty="0" smtClean="0"/>
              <a:t>Has 4 species;</a:t>
            </a:r>
          </a:p>
          <a:p>
            <a:pPr>
              <a:buFont typeface="Wingdings" panose="05000000000000000000" pitchFamily="2" charset="2"/>
              <a:buChar char="ü"/>
            </a:pPr>
            <a:r>
              <a:rPr lang="en-US" dirty="0" err="1" smtClean="0"/>
              <a:t>C.trachomatis</a:t>
            </a:r>
            <a:endParaRPr lang="en-US" dirty="0" smtClean="0"/>
          </a:p>
          <a:p>
            <a:pPr>
              <a:buFont typeface="Wingdings" panose="05000000000000000000" pitchFamily="2" charset="2"/>
              <a:buChar char="ü"/>
            </a:pPr>
            <a:r>
              <a:rPr lang="en-US" dirty="0" err="1" smtClean="0"/>
              <a:t>C.psittaci</a:t>
            </a:r>
            <a:endParaRPr lang="en-US" dirty="0" smtClean="0"/>
          </a:p>
          <a:p>
            <a:pPr>
              <a:buFont typeface="Wingdings" panose="05000000000000000000" pitchFamily="2" charset="2"/>
              <a:buChar char="ü"/>
            </a:pPr>
            <a:r>
              <a:rPr lang="en-US" dirty="0" err="1" smtClean="0"/>
              <a:t>C.pneumonia</a:t>
            </a:r>
            <a:endParaRPr lang="en-US" dirty="0" smtClean="0"/>
          </a:p>
          <a:p>
            <a:pPr>
              <a:buFont typeface="Wingdings" panose="05000000000000000000" pitchFamily="2" charset="2"/>
              <a:buChar char="ü"/>
            </a:pPr>
            <a:r>
              <a:rPr lang="en-US" dirty="0" err="1" smtClean="0"/>
              <a:t>C.pecorum</a:t>
            </a:r>
            <a:endParaRPr lang="en-US" dirty="0" smtClean="0"/>
          </a:p>
          <a:p>
            <a:pPr marL="0" indent="0">
              <a:buNone/>
            </a:pPr>
            <a:r>
              <a:rPr lang="en-US" b="1" u="sng" dirty="0" smtClean="0"/>
              <a:t>General characteristics</a:t>
            </a:r>
          </a:p>
          <a:p>
            <a:pPr marL="0" indent="0">
              <a:buNone/>
            </a:pPr>
            <a:r>
              <a:rPr lang="en-US" dirty="0" smtClean="0"/>
              <a:t>Small, obligate intracellular bacteria</a:t>
            </a:r>
          </a:p>
          <a:p>
            <a:pPr marL="0" indent="0">
              <a:buNone/>
            </a:pPr>
            <a:r>
              <a:rPr lang="en-US" dirty="0" smtClean="0"/>
              <a:t>Have both RNA and DNA, ribosomes and cell wall</a:t>
            </a:r>
          </a:p>
          <a:p>
            <a:pPr marL="0" indent="0">
              <a:buNone/>
            </a:pPr>
            <a:r>
              <a:rPr lang="en-US" dirty="0" smtClean="0"/>
              <a:t>Differ from most true bacteria because they do not have peptidoglycan.</a:t>
            </a:r>
          </a:p>
          <a:p>
            <a:pPr marL="0" indent="0">
              <a:buNone/>
            </a:pPr>
            <a:r>
              <a:rPr lang="en-US" dirty="0" smtClean="0"/>
              <a:t>They lack ability to produce their own ATP and so use host’s ATP (energy)</a:t>
            </a:r>
            <a:endParaRPr lang="en-US" dirty="0"/>
          </a:p>
        </p:txBody>
      </p:sp>
    </p:spTree>
    <p:extLst>
      <p:ext uri="{BB962C8B-B14F-4D97-AF65-F5344CB8AC3E}">
        <p14:creationId xmlns:p14="http://schemas.microsoft.com/office/powerpoint/2010/main" val="255505735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4876" y="1"/>
            <a:ext cx="6322454" cy="553792"/>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231820" y="927280"/>
            <a:ext cx="9504608" cy="5821250"/>
          </a:xfrm>
        </p:spPr>
        <p:txBody>
          <a:bodyPr>
            <a:normAutofit/>
          </a:bodyPr>
          <a:lstStyle/>
          <a:p>
            <a:r>
              <a:rPr lang="en-US" dirty="0" smtClean="0"/>
              <a:t>Multiply </a:t>
            </a:r>
            <a:r>
              <a:rPr lang="en-US" dirty="0" smtClean="0"/>
              <a:t>in the cytoplasm of the host cell</a:t>
            </a:r>
          </a:p>
          <a:p>
            <a:r>
              <a:rPr lang="en-US" dirty="0" smtClean="0"/>
              <a:t>Infect a wide spectrum of vertebrae host including birds, mammals and humans</a:t>
            </a:r>
          </a:p>
        </p:txBody>
      </p:sp>
    </p:spTree>
    <p:extLst>
      <p:ext uri="{BB962C8B-B14F-4D97-AF65-F5344CB8AC3E}">
        <p14:creationId xmlns:p14="http://schemas.microsoft.com/office/powerpoint/2010/main" val="17189048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3659" y="90152"/>
            <a:ext cx="7610341" cy="605307"/>
          </a:xfrm>
        </p:spPr>
        <p:txBody>
          <a:bodyPr>
            <a:normAutofit fontScale="90000"/>
          </a:bodyPr>
          <a:lstStyle/>
          <a:p>
            <a:r>
              <a:rPr lang="en-US" b="1" u="sng" dirty="0" smtClean="0"/>
              <a:t/>
            </a:r>
            <a:br>
              <a:rPr lang="en-US" b="1" u="sng" dirty="0" smtClean="0"/>
            </a:br>
            <a:r>
              <a:rPr lang="en-US" b="1" u="sng" dirty="0" smtClean="0"/>
              <a:t>Pathogenesis</a:t>
            </a:r>
            <a:r>
              <a:rPr lang="en-US" b="1" u="sng" dirty="0"/>
              <a:t/>
            </a:r>
            <a:br>
              <a:rPr lang="en-US" b="1" u="sng" dirty="0"/>
            </a:br>
            <a:endParaRPr lang="en-US" dirty="0"/>
          </a:p>
        </p:txBody>
      </p:sp>
      <p:sp>
        <p:nvSpPr>
          <p:cNvPr id="3" name="Content Placeholder 2"/>
          <p:cNvSpPr>
            <a:spLocks noGrp="1"/>
          </p:cNvSpPr>
          <p:nvPr>
            <p:ph idx="1"/>
          </p:nvPr>
        </p:nvSpPr>
        <p:spPr>
          <a:xfrm>
            <a:off x="838200" y="785611"/>
            <a:ext cx="9142927" cy="5391352"/>
          </a:xfrm>
        </p:spPr>
        <p:txBody>
          <a:bodyPr>
            <a:normAutofit/>
          </a:bodyPr>
          <a:lstStyle/>
          <a:p>
            <a:pPr>
              <a:buFont typeface="Wingdings" panose="05000000000000000000" pitchFamily="2" charset="2"/>
              <a:buChar char="v"/>
            </a:pPr>
            <a:r>
              <a:rPr lang="en-US" sz="3200" dirty="0" smtClean="0"/>
              <a:t>Chlamydia trachomatis-causes </a:t>
            </a:r>
            <a:r>
              <a:rPr lang="en-US" sz="3200" b="1" dirty="0"/>
              <a:t>trachoma(</a:t>
            </a:r>
            <a:r>
              <a:rPr lang="en-US" sz="3200" dirty="0"/>
              <a:t>chronic </a:t>
            </a:r>
            <a:r>
              <a:rPr lang="en-US" sz="3200" dirty="0" err="1"/>
              <a:t>keratoconjuctivitis</a:t>
            </a:r>
            <a:r>
              <a:rPr lang="en-US" sz="3200" dirty="0"/>
              <a:t>), </a:t>
            </a:r>
            <a:r>
              <a:rPr lang="en-US" sz="3200" dirty="0" err="1"/>
              <a:t>Ophthamia</a:t>
            </a:r>
            <a:r>
              <a:rPr lang="en-US" sz="3200" dirty="0"/>
              <a:t> </a:t>
            </a:r>
            <a:r>
              <a:rPr lang="en-US" sz="3200" dirty="0" err="1"/>
              <a:t>neonatorum</a:t>
            </a:r>
            <a:r>
              <a:rPr lang="en-US" sz="3200" dirty="0"/>
              <a:t>, urethra and cervix infections</a:t>
            </a:r>
          </a:p>
          <a:p>
            <a:pPr>
              <a:buFont typeface="Wingdings" panose="05000000000000000000" pitchFamily="2" charset="2"/>
              <a:buChar char="v"/>
            </a:pPr>
            <a:r>
              <a:rPr lang="en-US" sz="3200" dirty="0" err="1"/>
              <a:t>C.pneumonia</a:t>
            </a:r>
            <a:r>
              <a:rPr lang="en-US" sz="3200" dirty="0"/>
              <a:t> causes acute </a:t>
            </a:r>
            <a:r>
              <a:rPr lang="en-US" sz="3200" dirty="0" err="1"/>
              <a:t>resp</a:t>
            </a:r>
            <a:r>
              <a:rPr lang="en-US" sz="3200" dirty="0"/>
              <a:t> disease in man</a:t>
            </a:r>
          </a:p>
          <a:p>
            <a:pPr>
              <a:buFont typeface="Wingdings" panose="05000000000000000000" pitchFamily="2" charset="2"/>
              <a:buChar char="v"/>
            </a:pPr>
            <a:r>
              <a:rPr lang="en-US" sz="3200" dirty="0" err="1"/>
              <a:t>C.psittaci</a:t>
            </a:r>
            <a:r>
              <a:rPr lang="en-US" sz="3200" dirty="0"/>
              <a:t> causes psittacosis (parrot fever) a disease of parrots &amp; bats but communicable to man</a:t>
            </a:r>
          </a:p>
          <a:p>
            <a:pPr>
              <a:buFont typeface="Wingdings" panose="05000000000000000000" pitchFamily="2" charset="2"/>
              <a:buChar char="v"/>
            </a:pPr>
            <a:r>
              <a:rPr lang="en-US" sz="3200" dirty="0" smtClean="0"/>
              <a:t>C. </a:t>
            </a:r>
            <a:r>
              <a:rPr lang="en-US" sz="3200" dirty="0" err="1" smtClean="0"/>
              <a:t>pecorum</a:t>
            </a:r>
            <a:r>
              <a:rPr lang="en-US" sz="3200" dirty="0" smtClean="0"/>
              <a:t> causes </a:t>
            </a:r>
            <a:r>
              <a:rPr lang="en-US" sz="3200" dirty="0" err="1" smtClean="0"/>
              <a:t>lymphogranuloma</a:t>
            </a:r>
            <a:r>
              <a:rPr lang="en-US" sz="3200" dirty="0" smtClean="0"/>
              <a:t> </a:t>
            </a:r>
            <a:r>
              <a:rPr lang="en-US" sz="3200" dirty="0" err="1" smtClean="0"/>
              <a:t>venereum</a:t>
            </a:r>
            <a:r>
              <a:rPr lang="en-US" sz="3200" dirty="0" smtClean="0"/>
              <a:t> (</a:t>
            </a:r>
            <a:r>
              <a:rPr lang="en-US" sz="3200" dirty="0" err="1" smtClean="0"/>
              <a:t>veneral</a:t>
            </a:r>
            <a:r>
              <a:rPr lang="en-US" sz="3200" dirty="0" smtClean="0"/>
              <a:t> disease) characterized by ulceration of external genitalia</a:t>
            </a:r>
            <a:endParaRPr lang="en-US" sz="3200" dirty="0"/>
          </a:p>
          <a:p>
            <a:endParaRPr lang="en-US" sz="3200" dirty="0"/>
          </a:p>
        </p:txBody>
      </p:sp>
    </p:spTree>
    <p:extLst>
      <p:ext uri="{BB962C8B-B14F-4D97-AF65-F5344CB8AC3E}">
        <p14:creationId xmlns:p14="http://schemas.microsoft.com/office/powerpoint/2010/main" val="376418061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8211" y="0"/>
            <a:ext cx="4892899" cy="716700"/>
          </a:xfrm>
        </p:spPr>
        <p:txBody>
          <a:bodyPr/>
          <a:lstStyle/>
          <a:p>
            <a:r>
              <a:rPr lang="en-US" b="1" dirty="0"/>
              <a:t>E</a:t>
            </a:r>
            <a:r>
              <a:rPr lang="en-US" b="1" dirty="0" smtClean="0"/>
              <a:t>)Mycoplasma</a:t>
            </a:r>
            <a:endParaRPr lang="en-US" b="1" dirty="0"/>
          </a:p>
        </p:txBody>
      </p:sp>
      <p:sp>
        <p:nvSpPr>
          <p:cNvPr id="3" name="Content Placeholder 2"/>
          <p:cNvSpPr>
            <a:spLocks noGrp="1"/>
          </p:cNvSpPr>
          <p:nvPr>
            <p:ph idx="1"/>
          </p:nvPr>
        </p:nvSpPr>
        <p:spPr>
          <a:xfrm>
            <a:off x="154546" y="605307"/>
            <a:ext cx="10097037" cy="6252693"/>
          </a:xfrm>
        </p:spPr>
        <p:txBody>
          <a:bodyPr>
            <a:normAutofit/>
          </a:bodyPr>
          <a:lstStyle/>
          <a:p>
            <a:pPr marL="0" indent="0">
              <a:buNone/>
            </a:pPr>
            <a:r>
              <a:rPr lang="en-US" sz="3200" b="1" dirty="0" smtClean="0"/>
              <a:t>Morphology and general characteristics</a:t>
            </a:r>
          </a:p>
          <a:p>
            <a:pPr marL="0" indent="0">
              <a:buNone/>
            </a:pPr>
            <a:r>
              <a:rPr lang="en-US" sz="3200" dirty="0" smtClean="0"/>
              <a:t>Are very small; </a:t>
            </a:r>
          </a:p>
          <a:p>
            <a:pPr marL="0" indent="0">
              <a:buNone/>
            </a:pPr>
            <a:r>
              <a:rPr lang="en-US" sz="3200" dirty="0" smtClean="0"/>
              <a:t>Can pass </a:t>
            </a:r>
            <a:r>
              <a:rPr lang="en-US" sz="3200" dirty="0" err="1" smtClean="0"/>
              <a:t>thorugh</a:t>
            </a:r>
            <a:r>
              <a:rPr lang="en-US" sz="3200" dirty="0" smtClean="0"/>
              <a:t> bacterial filters. Have both DNA &amp; RNA</a:t>
            </a:r>
          </a:p>
          <a:p>
            <a:pPr marL="0" indent="0">
              <a:buNone/>
            </a:pPr>
            <a:r>
              <a:rPr lang="en-US" sz="3200" dirty="0" smtClean="0"/>
              <a:t>Differ from other bacteria in that they lack a rigid cell wall</a:t>
            </a:r>
          </a:p>
          <a:p>
            <a:pPr marL="0" indent="0">
              <a:buNone/>
            </a:pPr>
            <a:r>
              <a:rPr lang="en-US" sz="3200" dirty="0" smtClean="0"/>
              <a:t>Have a single </a:t>
            </a:r>
            <a:r>
              <a:rPr lang="en-US" sz="3200" dirty="0" err="1" smtClean="0"/>
              <a:t>trilaminar</a:t>
            </a:r>
            <a:r>
              <a:rPr lang="en-US" sz="3200" dirty="0" smtClean="0"/>
              <a:t> cell membrane that contains a sterol</a:t>
            </a:r>
          </a:p>
          <a:p>
            <a:pPr marL="0" indent="0">
              <a:buNone/>
            </a:pPr>
            <a:r>
              <a:rPr lang="en-US" sz="3200" dirty="0" smtClean="0"/>
              <a:t>They cannot synthesize their own cholesterol and require it as a growth factor.</a:t>
            </a:r>
          </a:p>
          <a:p>
            <a:pPr marL="0" indent="0">
              <a:buNone/>
            </a:pPr>
            <a:r>
              <a:rPr lang="en-US" sz="3200" dirty="0" smtClean="0"/>
              <a:t>Because they lack a rigid cell wall, they are extremely pleomorphic(varying in shape from </a:t>
            </a:r>
            <a:r>
              <a:rPr lang="en-US" sz="3200" dirty="0" err="1" smtClean="0"/>
              <a:t>coccoid</a:t>
            </a:r>
            <a:r>
              <a:rPr lang="en-US" sz="3200" dirty="0" smtClean="0"/>
              <a:t> to filamentous and other bizarre forms).</a:t>
            </a:r>
          </a:p>
        </p:txBody>
      </p:sp>
    </p:spTree>
    <p:extLst>
      <p:ext uri="{BB962C8B-B14F-4D97-AF65-F5344CB8AC3E}">
        <p14:creationId xmlns:p14="http://schemas.microsoft.com/office/powerpoint/2010/main" val="268218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GB" dirty="0" smtClean="0"/>
              <a:t>Based on association</a:t>
            </a:r>
            <a:endParaRPr lang="en-GB" dirty="0"/>
          </a:p>
        </p:txBody>
      </p:sp>
      <p:sp>
        <p:nvSpPr>
          <p:cNvPr id="3" name="Content Placeholder 2"/>
          <p:cNvSpPr>
            <a:spLocks noGrp="1"/>
          </p:cNvSpPr>
          <p:nvPr>
            <p:ph sz="quarter" idx="1"/>
          </p:nvPr>
        </p:nvSpPr>
        <p:spPr>
          <a:xfrm>
            <a:off x="971550" y="1235076"/>
            <a:ext cx="9848850" cy="5121275"/>
          </a:xfrm>
        </p:spPr>
        <p:txBody>
          <a:bodyPr>
            <a:normAutofit fontScale="85000" lnSpcReduction="20000"/>
          </a:bodyPr>
          <a:lstStyle/>
          <a:p>
            <a:pPr marL="274320" indent="-274320">
              <a:buFont typeface="Wingdings"/>
              <a:buChar char=""/>
              <a:defRPr/>
            </a:pPr>
            <a:r>
              <a:rPr lang="en-GB" dirty="0" smtClean="0"/>
              <a:t>Individual : occur as single cell</a:t>
            </a:r>
          </a:p>
          <a:p>
            <a:pPr marL="274320" indent="-274320">
              <a:buFont typeface="Wingdings"/>
              <a:buChar char=""/>
              <a:defRPr/>
            </a:pPr>
            <a:endParaRPr lang="en-GB" dirty="0" smtClean="0"/>
          </a:p>
          <a:p>
            <a:pPr marL="274320" indent="-274320">
              <a:buFont typeface="Wingdings"/>
              <a:buChar char=""/>
              <a:defRPr/>
            </a:pPr>
            <a:r>
              <a:rPr lang="en-GB" dirty="0" err="1" smtClean="0"/>
              <a:t>Diplo</a:t>
            </a:r>
            <a:r>
              <a:rPr lang="en-GB" dirty="0" smtClean="0"/>
              <a:t> : occur in twos</a:t>
            </a:r>
          </a:p>
          <a:p>
            <a:pPr marL="274320" indent="-274320">
              <a:buFont typeface="Wingdings"/>
              <a:buChar char=""/>
              <a:defRPr/>
            </a:pPr>
            <a:endParaRPr lang="en-GB" dirty="0" smtClean="0"/>
          </a:p>
          <a:p>
            <a:pPr marL="274320" indent="-274320">
              <a:buFont typeface="Wingdings"/>
              <a:buChar char=""/>
              <a:defRPr/>
            </a:pPr>
            <a:endParaRPr lang="en-GB" dirty="0" smtClean="0"/>
          </a:p>
          <a:p>
            <a:pPr marL="274320" indent="-274320">
              <a:buFont typeface="Wingdings"/>
              <a:buChar char=""/>
              <a:defRPr/>
            </a:pPr>
            <a:r>
              <a:rPr lang="en-GB" dirty="0" err="1" smtClean="0"/>
              <a:t>Staphylo</a:t>
            </a:r>
            <a:r>
              <a:rPr lang="en-GB" dirty="0" smtClean="0"/>
              <a:t>: occurs in clusters (group)</a:t>
            </a:r>
          </a:p>
          <a:p>
            <a:pPr marL="274320" indent="-274320">
              <a:buFont typeface="Wingdings"/>
              <a:buChar char=""/>
              <a:defRPr/>
            </a:pPr>
            <a:endParaRPr lang="en-GB" dirty="0" smtClean="0"/>
          </a:p>
          <a:p>
            <a:pPr marL="274320" indent="-274320">
              <a:buFont typeface="Wingdings"/>
              <a:buChar char=""/>
              <a:defRPr/>
            </a:pPr>
            <a:endParaRPr lang="en-GB" dirty="0" smtClean="0"/>
          </a:p>
          <a:p>
            <a:pPr marL="274320" indent="-274320">
              <a:buFont typeface="Wingdings"/>
              <a:buChar char=""/>
              <a:defRPr/>
            </a:pPr>
            <a:r>
              <a:rPr lang="en-GB" dirty="0" smtClean="0"/>
              <a:t>Strep: occurs in chains</a:t>
            </a:r>
          </a:p>
          <a:p>
            <a:pPr marL="274320" indent="-274320">
              <a:buFont typeface="Wingdings"/>
              <a:buChar char=""/>
              <a:defRPr/>
            </a:pPr>
            <a:endParaRPr lang="en-GB" dirty="0" smtClean="0"/>
          </a:p>
          <a:p>
            <a:pPr marL="274320" indent="-274320">
              <a:buFont typeface="Wingdings"/>
              <a:buChar char=""/>
              <a:defRPr/>
            </a:pPr>
            <a:endParaRPr lang="en-GB" dirty="0" smtClean="0"/>
          </a:p>
          <a:p>
            <a:pPr marL="274320" indent="-274320">
              <a:buFont typeface="Wingdings"/>
              <a:buChar char=""/>
              <a:defRPr/>
            </a:pPr>
            <a:r>
              <a:rPr lang="en-GB" dirty="0" smtClean="0"/>
              <a:t>Filamentous:</a:t>
            </a:r>
            <a:endParaRPr lang="en-GB" dirty="0"/>
          </a:p>
        </p:txBody>
      </p:sp>
      <p:sp>
        <p:nvSpPr>
          <p:cNvPr id="44036" name="Slide Number Placeholder 3"/>
          <p:cNvSpPr>
            <a:spLocks noGrp="1"/>
          </p:cNvSpPr>
          <p:nvPr>
            <p:ph type="sldNum" sz="quarter"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05441E-8D73-4DF0-967D-2FE599C0C88A}" type="slidenum">
              <a:rPr lang="en-US" altLang="en-US">
                <a:solidFill>
                  <a:srgbClr val="FFFFFF"/>
                </a:solidFill>
                <a:latin typeface="Century Schoolbook" panose="02040604050505020304" pitchFamily="18" charset="0"/>
              </a:rPr>
              <a:pPr eaLnBrk="1" hangingPunct="1"/>
              <a:t>9</a:t>
            </a:fld>
            <a:endParaRPr lang="en-US" altLang="en-US">
              <a:solidFill>
                <a:srgbClr val="FFFFFF"/>
              </a:solidFill>
              <a:latin typeface="Century Schoolbook" panose="02040604050505020304" pitchFamily="18" charset="0"/>
            </a:endParaRPr>
          </a:p>
        </p:txBody>
      </p:sp>
      <p:pic>
        <p:nvPicPr>
          <p:cNvPr id="44037" name="Picture 2"/>
          <p:cNvPicPr>
            <a:picLocks noChangeAspect="1" noChangeArrowheads="1"/>
          </p:cNvPicPr>
          <p:nvPr/>
        </p:nvPicPr>
        <p:blipFill>
          <a:blip r:embed="rId2">
            <a:extLst>
              <a:ext uri="{28A0092B-C50C-407E-A947-70E740481C1C}">
                <a14:useLocalDpi xmlns:a14="http://schemas.microsoft.com/office/drawing/2010/main" val="0"/>
              </a:ext>
            </a:extLst>
          </a:blip>
          <a:srcRect l="27176" t="20387" r="67160" b="69167"/>
          <a:stretch>
            <a:fillRect/>
          </a:stretch>
        </p:blipFill>
        <p:spPr bwMode="auto">
          <a:xfrm>
            <a:off x="4267200" y="3886200"/>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2"/>
          <p:cNvPicPr>
            <a:picLocks noChangeAspect="1" noChangeArrowheads="1"/>
          </p:cNvPicPr>
          <p:nvPr/>
        </p:nvPicPr>
        <p:blipFill>
          <a:blip r:embed="rId2">
            <a:extLst>
              <a:ext uri="{28A0092B-C50C-407E-A947-70E740481C1C}">
                <a14:useLocalDpi xmlns:a14="http://schemas.microsoft.com/office/drawing/2010/main" val="0"/>
              </a:ext>
            </a:extLst>
          </a:blip>
          <a:srcRect l="42836" t="41280" r="50833" b="45425"/>
          <a:stretch>
            <a:fillRect/>
          </a:stretch>
        </p:blipFill>
        <p:spPr bwMode="auto">
          <a:xfrm>
            <a:off x="3886200" y="2743200"/>
            <a:ext cx="1447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2"/>
          <p:cNvPicPr>
            <a:picLocks noChangeAspect="1" noChangeArrowheads="1"/>
          </p:cNvPicPr>
          <p:nvPr/>
        </p:nvPicPr>
        <p:blipFill>
          <a:blip r:embed="rId2">
            <a:extLst>
              <a:ext uri="{28A0092B-C50C-407E-A947-70E740481C1C}">
                <a14:useLocalDpi xmlns:a14="http://schemas.microsoft.com/office/drawing/2010/main" val="0"/>
              </a:ext>
            </a:extLst>
          </a:blip>
          <a:srcRect l="34506" t="19437" r="58830" b="64420"/>
          <a:stretch>
            <a:fillRect/>
          </a:stretch>
        </p:blipFill>
        <p:spPr bwMode="auto">
          <a:xfrm>
            <a:off x="3505200" y="5105400"/>
            <a:ext cx="152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326047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3518" y="223458"/>
            <a:ext cx="4673958" cy="639428"/>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838199" y="862886"/>
            <a:ext cx="9670961" cy="5898522"/>
          </a:xfrm>
        </p:spPr>
        <p:txBody>
          <a:bodyPr/>
          <a:lstStyle/>
          <a:p>
            <a:r>
              <a:rPr lang="en-US" sz="3200" dirty="0"/>
              <a:t>Also coz of lack of bacterial cell wall containing peptidoglycan, these organisms are insensitive to cell wall-active antibiotics </a:t>
            </a:r>
            <a:r>
              <a:rPr lang="en-US" sz="3200" dirty="0" err="1"/>
              <a:t>i.e</a:t>
            </a:r>
            <a:r>
              <a:rPr lang="en-US" sz="3200" dirty="0"/>
              <a:t> </a:t>
            </a:r>
            <a:r>
              <a:rPr lang="en-US" sz="3200" dirty="0" err="1"/>
              <a:t>penicillins</a:t>
            </a:r>
            <a:r>
              <a:rPr lang="en-US" sz="3200" dirty="0"/>
              <a:t> and </a:t>
            </a:r>
            <a:r>
              <a:rPr lang="en-US" sz="3200" dirty="0" err="1"/>
              <a:t>cephalosporins</a:t>
            </a:r>
            <a:r>
              <a:rPr lang="en-US" sz="3200" dirty="0"/>
              <a:t>.</a:t>
            </a:r>
          </a:p>
          <a:p>
            <a:r>
              <a:rPr lang="en-US" sz="3200" dirty="0" smtClean="0"/>
              <a:t>They </a:t>
            </a:r>
            <a:r>
              <a:rPr lang="en-US" sz="3200" dirty="0" smtClean="0"/>
              <a:t>don’t posses flagella or </a:t>
            </a:r>
            <a:r>
              <a:rPr lang="en-US" sz="3200" dirty="0" err="1" smtClean="0"/>
              <a:t>poli</a:t>
            </a:r>
            <a:r>
              <a:rPr lang="en-US" sz="3200" dirty="0" smtClean="0"/>
              <a:t>, however some like mycoplasma pneumonia exhibit gliding motility by specialized tip </a:t>
            </a:r>
            <a:r>
              <a:rPr lang="en-US" sz="3200" dirty="0" smtClean="0"/>
              <a:t>structures</a:t>
            </a:r>
            <a:endParaRPr lang="en-US" sz="3200" dirty="0" smtClean="0"/>
          </a:p>
        </p:txBody>
      </p:sp>
    </p:spTree>
    <p:extLst>
      <p:ext uri="{BB962C8B-B14F-4D97-AF65-F5344CB8AC3E}">
        <p14:creationId xmlns:p14="http://schemas.microsoft.com/office/powerpoint/2010/main" val="4893592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2911" y="94669"/>
            <a:ext cx="4171682" cy="845489"/>
          </a:xfrm>
        </p:spPr>
        <p:txBody>
          <a:bodyPr/>
          <a:lstStyle/>
          <a:p>
            <a:r>
              <a:rPr lang="en-US" b="1" dirty="0" smtClean="0"/>
              <a:t>Pathogenesis</a:t>
            </a:r>
            <a:endParaRPr lang="en-US" b="1" dirty="0"/>
          </a:p>
        </p:txBody>
      </p:sp>
      <p:sp>
        <p:nvSpPr>
          <p:cNvPr id="3" name="Content Placeholder 2"/>
          <p:cNvSpPr>
            <a:spLocks noGrp="1"/>
          </p:cNvSpPr>
          <p:nvPr>
            <p:ph idx="1"/>
          </p:nvPr>
        </p:nvSpPr>
        <p:spPr>
          <a:xfrm>
            <a:off x="231820" y="940158"/>
            <a:ext cx="10380372" cy="5917842"/>
          </a:xfrm>
        </p:spPr>
        <p:txBody>
          <a:bodyPr/>
          <a:lstStyle/>
          <a:p>
            <a:r>
              <a:rPr lang="en-US" dirty="0" smtClean="0"/>
              <a:t>Causes opportunistic infections to </a:t>
            </a:r>
            <a:r>
              <a:rPr lang="en-US" dirty="0" err="1" smtClean="0"/>
              <a:t>pts</a:t>
            </a:r>
            <a:r>
              <a:rPr lang="en-US" dirty="0" smtClean="0"/>
              <a:t> with AIDs, cancer and </a:t>
            </a:r>
            <a:r>
              <a:rPr lang="en-US" dirty="0" err="1" smtClean="0"/>
              <a:t>leukaemia</a:t>
            </a:r>
            <a:endParaRPr lang="en-US" dirty="0" smtClean="0"/>
          </a:p>
          <a:p>
            <a:pPr marL="0" indent="0">
              <a:buNone/>
            </a:pPr>
            <a:r>
              <a:rPr lang="en-US" b="1" dirty="0" smtClean="0"/>
              <a:t>Important species</a:t>
            </a:r>
          </a:p>
          <a:p>
            <a:pPr>
              <a:buFont typeface="Wingdings" panose="05000000000000000000" pitchFamily="2" charset="2"/>
              <a:buChar char="ü"/>
            </a:pPr>
            <a:r>
              <a:rPr lang="en-US" b="1" dirty="0" smtClean="0"/>
              <a:t>Mycoplasma pneumonia</a:t>
            </a:r>
          </a:p>
          <a:p>
            <a:pPr marL="0" indent="0">
              <a:buNone/>
            </a:pPr>
            <a:r>
              <a:rPr lang="en-US" dirty="0" smtClean="0"/>
              <a:t>Causes trachea bronchitis, pharyngitis, sinusitis and primary atypical pneumonia</a:t>
            </a:r>
          </a:p>
          <a:p>
            <a:pPr>
              <a:buFont typeface="Wingdings" panose="05000000000000000000" pitchFamily="2" charset="2"/>
              <a:buChar char="ü"/>
            </a:pPr>
            <a:r>
              <a:rPr lang="en-US" b="1" dirty="0" smtClean="0"/>
              <a:t>Mycoplasma </a:t>
            </a:r>
            <a:r>
              <a:rPr lang="en-US" b="1" dirty="0" err="1" smtClean="0"/>
              <a:t>hominis</a:t>
            </a:r>
            <a:endParaRPr lang="en-US" b="1" dirty="0" smtClean="0"/>
          </a:p>
          <a:p>
            <a:pPr marL="0" indent="0">
              <a:buNone/>
            </a:pPr>
            <a:r>
              <a:rPr lang="en-US" dirty="0" smtClean="0"/>
              <a:t>Causes </a:t>
            </a:r>
            <a:r>
              <a:rPr lang="en-US" dirty="0" err="1" smtClean="0"/>
              <a:t>salpingitis</a:t>
            </a:r>
            <a:r>
              <a:rPr lang="en-US" dirty="0" smtClean="0"/>
              <a:t>, pelvic abscess, septic arthritis, septic abortion and brain abscess</a:t>
            </a:r>
          </a:p>
          <a:p>
            <a:pPr>
              <a:buFont typeface="Wingdings" panose="05000000000000000000" pitchFamily="2" charset="2"/>
              <a:buChar char="ü"/>
            </a:pPr>
            <a:r>
              <a:rPr lang="en-US" b="1" dirty="0" smtClean="0"/>
              <a:t>Mycoplasma </a:t>
            </a:r>
            <a:r>
              <a:rPr lang="en-US" b="1" dirty="0" err="1" smtClean="0"/>
              <a:t>genitalium</a:t>
            </a:r>
            <a:endParaRPr lang="en-US" b="1" dirty="0" smtClean="0"/>
          </a:p>
          <a:p>
            <a:pPr marL="0" indent="0">
              <a:buNone/>
            </a:pPr>
            <a:r>
              <a:rPr lang="en-US" dirty="0" smtClean="0"/>
              <a:t>Cause urethritis and pelvic inflammatory </a:t>
            </a:r>
            <a:r>
              <a:rPr lang="en-US" dirty="0" err="1" smtClean="0"/>
              <a:t>d’se</a:t>
            </a:r>
            <a:endParaRPr lang="en-US" dirty="0"/>
          </a:p>
        </p:txBody>
      </p:sp>
    </p:spTree>
    <p:extLst>
      <p:ext uri="{BB962C8B-B14F-4D97-AF65-F5344CB8AC3E}">
        <p14:creationId xmlns:p14="http://schemas.microsoft.com/office/powerpoint/2010/main" val="36453696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5028" y="120426"/>
            <a:ext cx="6155028" cy="755337"/>
          </a:xfrm>
        </p:spPr>
        <p:txBody>
          <a:bodyPr/>
          <a:lstStyle/>
          <a:p>
            <a:r>
              <a:rPr lang="en-US" b="1" dirty="0">
                <a:latin typeface="+mn-lt"/>
              </a:rPr>
              <a:t>F</a:t>
            </a:r>
            <a:r>
              <a:rPr lang="en-US" b="1" dirty="0" smtClean="0">
                <a:latin typeface="+mn-lt"/>
              </a:rPr>
              <a:t>) Helicobacter pylori</a:t>
            </a:r>
            <a:endParaRPr lang="en-US" b="1" dirty="0">
              <a:latin typeface="+mn-lt"/>
            </a:endParaRPr>
          </a:p>
        </p:txBody>
      </p:sp>
      <p:sp>
        <p:nvSpPr>
          <p:cNvPr id="3" name="Content Placeholder 2"/>
          <p:cNvSpPr>
            <a:spLocks noGrp="1"/>
          </p:cNvSpPr>
          <p:nvPr>
            <p:ph idx="1"/>
          </p:nvPr>
        </p:nvSpPr>
        <p:spPr>
          <a:xfrm>
            <a:off x="270457" y="772732"/>
            <a:ext cx="10238704" cy="6085267"/>
          </a:xfrm>
        </p:spPr>
        <p:txBody>
          <a:bodyPr/>
          <a:lstStyle/>
          <a:p>
            <a:pPr marL="0" indent="0">
              <a:buNone/>
            </a:pPr>
            <a:r>
              <a:rPr lang="en-US" b="1" dirty="0" smtClean="0"/>
              <a:t>Morphology</a:t>
            </a:r>
          </a:p>
          <a:p>
            <a:pPr marL="0" indent="0">
              <a:buNone/>
            </a:pPr>
            <a:r>
              <a:rPr lang="en-US" dirty="0" smtClean="0"/>
              <a:t>S-shaped, short spirals gram negative </a:t>
            </a:r>
            <a:r>
              <a:rPr lang="en-US" dirty="0" smtClean="0"/>
              <a:t>rods.</a:t>
            </a:r>
            <a:endParaRPr lang="en-US" dirty="0" smtClean="0"/>
          </a:p>
          <a:p>
            <a:pPr marL="0" indent="0">
              <a:buNone/>
            </a:pPr>
            <a:r>
              <a:rPr lang="en-US" dirty="0" smtClean="0"/>
              <a:t>Has </a:t>
            </a:r>
            <a:r>
              <a:rPr lang="en-US" dirty="0" err="1" smtClean="0"/>
              <a:t>lophotrichate</a:t>
            </a:r>
            <a:r>
              <a:rPr lang="en-US" dirty="0" smtClean="0"/>
              <a:t> </a:t>
            </a:r>
            <a:r>
              <a:rPr lang="en-US" dirty="0" err="1" smtClean="0"/>
              <a:t>flagellae</a:t>
            </a:r>
            <a:r>
              <a:rPr lang="en-US" dirty="0" smtClean="0"/>
              <a:t> which are sheathed</a:t>
            </a:r>
          </a:p>
          <a:p>
            <a:pPr marL="0" indent="0">
              <a:buNone/>
            </a:pPr>
            <a:endParaRPr lang="en-US" dirty="0"/>
          </a:p>
          <a:p>
            <a:pPr marL="0" indent="0">
              <a:buNone/>
            </a:pPr>
            <a:r>
              <a:rPr lang="en-US" b="1" dirty="0" smtClean="0"/>
              <a:t>Pathogenicity</a:t>
            </a:r>
          </a:p>
          <a:p>
            <a:pPr marL="0" indent="0">
              <a:buNone/>
            </a:pPr>
            <a:r>
              <a:rPr lang="en-US" dirty="0" smtClean="0"/>
              <a:t>Gastric and duodenal ulcers</a:t>
            </a:r>
            <a:endParaRPr lang="en-US" dirty="0"/>
          </a:p>
        </p:txBody>
      </p:sp>
    </p:spTree>
    <p:extLst>
      <p:ext uri="{BB962C8B-B14F-4D97-AF65-F5344CB8AC3E}">
        <p14:creationId xmlns:p14="http://schemas.microsoft.com/office/powerpoint/2010/main" val="42893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7907" y="94668"/>
            <a:ext cx="6464121" cy="742459"/>
          </a:xfrm>
        </p:spPr>
        <p:txBody>
          <a:bodyPr>
            <a:normAutofit/>
          </a:bodyPr>
          <a:lstStyle/>
          <a:p>
            <a:r>
              <a:rPr lang="en-US" sz="4000" b="1" dirty="0">
                <a:latin typeface="+mn-lt"/>
              </a:rPr>
              <a:t>G</a:t>
            </a:r>
            <a:r>
              <a:rPr lang="en-US" sz="4000" b="1" dirty="0" smtClean="0">
                <a:latin typeface="+mn-lt"/>
              </a:rPr>
              <a:t>) Legionella</a:t>
            </a:r>
            <a:endParaRPr lang="en-US" sz="4000" b="1" dirty="0">
              <a:latin typeface="+mn-lt"/>
            </a:endParaRPr>
          </a:p>
        </p:txBody>
      </p:sp>
      <p:sp>
        <p:nvSpPr>
          <p:cNvPr id="3" name="Content Placeholder 2"/>
          <p:cNvSpPr>
            <a:spLocks noGrp="1"/>
          </p:cNvSpPr>
          <p:nvPr>
            <p:ph idx="1"/>
          </p:nvPr>
        </p:nvSpPr>
        <p:spPr>
          <a:xfrm>
            <a:off x="321972" y="837127"/>
            <a:ext cx="10097036" cy="6020872"/>
          </a:xfrm>
        </p:spPr>
        <p:txBody>
          <a:bodyPr/>
          <a:lstStyle/>
          <a:p>
            <a:r>
              <a:rPr lang="en-US" dirty="0" smtClean="0"/>
              <a:t>Fastidious gram negative bacteria </a:t>
            </a:r>
          </a:p>
          <a:p>
            <a:r>
              <a:rPr lang="en-US" dirty="0" smtClean="0"/>
              <a:t>Causes disease in human beings only</a:t>
            </a:r>
          </a:p>
          <a:p>
            <a:r>
              <a:rPr lang="en-US" dirty="0" smtClean="0"/>
              <a:t>Transmitted by inhalation of aerosolized water and/or soil contaminated with the bacteria</a:t>
            </a:r>
          </a:p>
          <a:p>
            <a:r>
              <a:rPr lang="en-US" dirty="0" smtClean="0"/>
              <a:t>No person to person spread has been seen</a:t>
            </a:r>
          </a:p>
          <a:p>
            <a:r>
              <a:rPr lang="en-US" dirty="0" smtClean="0"/>
              <a:t>Causes Pontiac fever and </a:t>
            </a:r>
            <a:r>
              <a:rPr lang="en-US" dirty="0" err="1" smtClean="0"/>
              <a:t>leggionaire’s</a:t>
            </a:r>
            <a:r>
              <a:rPr lang="en-US" dirty="0" smtClean="0"/>
              <a:t> disease</a:t>
            </a:r>
            <a:endParaRPr lang="en-US" dirty="0"/>
          </a:p>
        </p:txBody>
      </p:sp>
    </p:spTree>
    <p:extLst>
      <p:ext uri="{BB962C8B-B14F-4D97-AF65-F5344CB8AC3E}">
        <p14:creationId xmlns:p14="http://schemas.microsoft.com/office/powerpoint/2010/main" val="1110111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8800" dirty="0" smtClean="0">
                <a:solidFill>
                  <a:srgbClr val="00B0F0"/>
                </a:solidFill>
              </a:rPr>
              <a:t>END</a:t>
            </a:r>
            <a:endParaRPr lang="en-US" sz="8800" dirty="0">
              <a:solidFill>
                <a:srgbClr val="00B0F0"/>
              </a:solidFill>
            </a:endParaRPr>
          </a:p>
        </p:txBody>
      </p:sp>
    </p:spTree>
    <p:extLst>
      <p:ext uri="{BB962C8B-B14F-4D97-AF65-F5344CB8AC3E}">
        <p14:creationId xmlns:p14="http://schemas.microsoft.com/office/powerpoint/2010/main" val="2007628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2418" y="159063"/>
            <a:ext cx="6438363" cy="1325563"/>
          </a:xfrm>
        </p:spPr>
        <p:txBody>
          <a:bodyPr/>
          <a:lstStyle/>
          <a:p>
            <a:pPr algn="ctr"/>
            <a:r>
              <a:rPr lang="en-US" b="1" dirty="0" smtClean="0">
                <a:latin typeface="+mn-lt"/>
              </a:rPr>
              <a:t>VIROLOGY</a:t>
            </a:r>
            <a:endParaRPr lang="en-US" b="1" dirty="0">
              <a:latin typeface="+mn-lt"/>
            </a:endParaRPr>
          </a:p>
        </p:txBody>
      </p:sp>
      <p:sp>
        <p:nvSpPr>
          <p:cNvPr id="3" name="Content Placeholder 2"/>
          <p:cNvSpPr>
            <a:spLocks noGrp="1"/>
          </p:cNvSpPr>
          <p:nvPr>
            <p:ph idx="1"/>
          </p:nvPr>
        </p:nvSpPr>
        <p:spPr>
          <a:xfrm>
            <a:off x="255966" y="1120462"/>
            <a:ext cx="9956980" cy="5737538"/>
          </a:xfrm>
        </p:spPr>
        <p:txBody>
          <a:bodyPr>
            <a:normAutofit lnSpcReduction="10000"/>
          </a:bodyPr>
          <a:lstStyle/>
          <a:p>
            <a:pPr marL="0" indent="0" algn="ctr">
              <a:buNone/>
            </a:pPr>
            <a:r>
              <a:rPr lang="en-US" sz="3600" b="1" u="sng" dirty="0" smtClean="0"/>
              <a:t>General properties of viruses</a:t>
            </a:r>
          </a:p>
          <a:p>
            <a:pPr marL="0" indent="0">
              <a:buNone/>
            </a:pPr>
            <a:r>
              <a:rPr lang="en-US" sz="3200" dirty="0" smtClean="0"/>
              <a:t>Are the smallest known infective agents</a:t>
            </a:r>
          </a:p>
          <a:p>
            <a:pPr marL="0" indent="0">
              <a:buNone/>
            </a:pPr>
            <a:r>
              <a:rPr lang="en-US" sz="3200" dirty="0" smtClean="0"/>
              <a:t>Are obligate intracellular parasites</a:t>
            </a:r>
          </a:p>
          <a:p>
            <a:pPr marL="0" indent="0">
              <a:buNone/>
            </a:pPr>
            <a:r>
              <a:rPr lang="en-US" sz="3200" dirty="0" smtClean="0"/>
              <a:t>They infect most forms of life to include animals  and plants</a:t>
            </a:r>
          </a:p>
          <a:p>
            <a:pPr marL="0" indent="0" algn="ctr">
              <a:buNone/>
            </a:pPr>
            <a:r>
              <a:rPr lang="en-US" sz="3200" dirty="0"/>
              <a:t> </a:t>
            </a:r>
            <a:r>
              <a:rPr lang="en-US" sz="3200" b="1" dirty="0" smtClean="0"/>
              <a:t>The main properties distinguishing viruses from other micro-organisms</a:t>
            </a:r>
          </a:p>
          <a:p>
            <a:pPr marL="514350" indent="-514350">
              <a:buAutoNum type="arabicParenR"/>
            </a:pPr>
            <a:r>
              <a:rPr lang="en-US" sz="3200" b="1" dirty="0" smtClean="0"/>
              <a:t>Small size-</a:t>
            </a:r>
            <a:r>
              <a:rPr lang="en-US" sz="3200" dirty="0" smtClean="0"/>
              <a:t>they are smaller than other organisms. Are of various sizes from 10-300 nanometers (nm)</a:t>
            </a:r>
            <a:r>
              <a:rPr lang="en-US" sz="3200" b="1" dirty="0" smtClean="0"/>
              <a:t>.</a:t>
            </a:r>
          </a:p>
          <a:p>
            <a:pPr marL="0" indent="0">
              <a:buNone/>
            </a:pPr>
            <a:r>
              <a:rPr lang="en-US" sz="3200" dirty="0" smtClean="0"/>
              <a:t>They can pass through bacterial filters and cannot be seen in light microscope. Need to be visualized by an electron microscope</a:t>
            </a:r>
          </a:p>
        </p:txBody>
      </p:sp>
    </p:spTree>
    <p:extLst>
      <p:ext uri="{BB962C8B-B14F-4D97-AF65-F5344CB8AC3E}">
        <p14:creationId xmlns:p14="http://schemas.microsoft.com/office/powerpoint/2010/main" val="109253681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58" y="0"/>
            <a:ext cx="3141370" cy="566670"/>
          </a:xfrm>
        </p:spPr>
        <p:txBody>
          <a:bodyPr>
            <a:normAutofit/>
          </a:bodyPr>
          <a:lstStyle/>
          <a:p>
            <a:r>
              <a:rPr lang="en-US" sz="3200" b="1" dirty="0" smtClean="0">
                <a:latin typeface="+mn-lt"/>
              </a:rPr>
              <a:t>2)Genome</a:t>
            </a:r>
            <a:endParaRPr lang="en-US" sz="3200" b="1" dirty="0">
              <a:latin typeface="+mn-lt"/>
            </a:endParaRPr>
          </a:p>
        </p:txBody>
      </p:sp>
      <p:sp>
        <p:nvSpPr>
          <p:cNvPr id="3" name="Content Placeholder 2"/>
          <p:cNvSpPr>
            <a:spLocks noGrp="1"/>
          </p:cNvSpPr>
          <p:nvPr>
            <p:ph idx="1"/>
          </p:nvPr>
        </p:nvSpPr>
        <p:spPr>
          <a:xfrm>
            <a:off x="231820" y="566670"/>
            <a:ext cx="11475076" cy="6291330"/>
          </a:xfrm>
        </p:spPr>
        <p:txBody>
          <a:bodyPr>
            <a:noAutofit/>
          </a:bodyPr>
          <a:lstStyle/>
          <a:p>
            <a:r>
              <a:rPr lang="en-US" sz="3200" dirty="0" smtClean="0"/>
              <a:t>A virus carries its own genetic information in form of either DNA/RNA but NOT both.</a:t>
            </a:r>
          </a:p>
          <a:p>
            <a:r>
              <a:rPr lang="en-US" sz="3200" dirty="0" smtClean="0"/>
              <a:t>The genome may be a single or double-stranded; circular or linear, segmented or </a:t>
            </a:r>
            <a:r>
              <a:rPr lang="en-US" sz="3200" dirty="0" err="1" smtClean="0"/>
              <a:t>unsegmented</a:t>
            </a:r>
            <a:endParaRPr lang="en-US" sz="3200" dirty="0" smtClean="0"/>
          </a:p>
          <a:p>
            <a:pPr marL="0" indent="0">
              <a:buNone/>
            </a:pPr>
            <a:r>
              <a:rPr lang="en-US" sz="3200" b="1" dirty="0" smtClean="0"/>
              <a:t>3)Metabolically inert</a:t>
            </a:r>
          </a:p>
          <a:p>
            <a:pPr marL="0" indent="0">
              <a:buNone/>
            </a:pPr>
            <a:r>
              <a:rPr lang="en-US" sz="3200" dirty="0" smtClean="0"/>
              <a:t>Virus have no metabolic activity outside susceptible host cells.</a:t>
            </a:r>
          </a:p>
          <a:p>
            <a:pPr marL="0" indent="0">
              <a:buNone/>
            </a:pPr>
            <a:r>
              <a:rPr lang="en-US" sz="3200" dirty="0" smtClean="0"/>
              <a:t>They don’t posses ribosomes or protein-synthesizing apparatus, although some viruses contain one or more enzymes within their particles</a:t>
            </a:r>
          </a:p>
          <a:p>
            <a:pPr marL="0" indent="0">
              <a:buNone/>
            </a:pPr>
            <a:r>
              <a:rPr lang="en-US" sz="3200" dirty="0" smtClean="0"/>
              <a:t>Virus can’t multiply in inanimate media but only inside living cells.</a:t>
            </a:r>
          </a:p>
          <a:p>
            <a:pPr marL="0" indent="0">
              <a:buNone/>
            </a:pPr>
            <a:r>
              <a:rPr lang="en-US" sz="3200" dirty="0" smtClean="0"/>
              <a:t>Inside the living cells, the virus genome replicates new virus particles</a:t>
            </a:r>
            <a:endParaRPr lang="en-US" sz="3200" dirty="0"/>
          </a:p>
        </p:txBody>
      </p:sp>
    </p:spTree>
    <p:extLst>
      <p:ext uri="{BB962C8B-B14F-4D97-AF65-F5344CB8AC3E}">
        <p14:creationId xmlns:p14="http://schemas.microsoft.com/office/powerpoint/2010/main" val="21665808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8821" y="1"/>
            <a:ext cx="6116390" cy="1030310"/>
          </a:xfrm>
        </p:spPr>
        <p:txBody>
          <a:bodyPr/>
          <a:lstStyle/>
          <a:p>
            <a:r>
              <a:rPr lang="en-US" b="1" dirty="0" smtClean="0">
                <a:latin typeface="+mn-lt"/>
              </a:rPr>
              <a:t>Structure of the viruses</a:t>
            </a:r>
            <a:endParaRPr lang="en-US" b="1" dirty="0">
              <a:latin typeface="+mn-lt"/>
            </a:endParaRPr>
          </a:p>
        </p:txBody>
      </p:sp>
      <p:sp>
        <p:nvSpPr>
          <p:cNvPr id="3" name="Content Placeholder 2"/>
          <p:cNvSpPr>
            <a:spLocks noGrp="1"/>
          </p:cNvSpPr>
          <p:nvPr>
            <p:ph idx="1"/>
          </p:nvPr>
        </p:nvSpPr>
        <p:spPr>
          <a:xfrm>
            <a:off x="310165" y="940158"/>
            <a:ext cx="9941417" cy="5821249"/>
          </a:xfrm>
        </p:spPr>
        <p:txBody>
          <a:bodyPr>
            <a:normAutofit/>
          </a:bodyPr>
          <a:lstStyle/>
          <a:p>
            <a:r>
              <a:rPr lang="en-US" sz="3200" dirty="0" smtClean="0"/>
              <a:t>Viruses consist of nucleic acid core surrounded by a protein coat called capsid.</a:t>
            </a:r>
          </a:p>
          <a:p>
            <a:r>
              <a:rPr lang="en-US" sz="3200" dirty="0" smtClean="0"/>
              <a:t>The capsid with the enclosed nucleic acid is known as </a:t>
            </a:r>
            <a:r>
              <a:rPr lang="en-US" sz="3200" dirty="0" err="1" smtClean="0"/>
              <a:t>nucelocapsid</a:t>
            </a:r>
            <a:endParaRPr lang="en-US" sz="3200" dirty="0" smtClean="0"/>
          </a:p>
          <a:p>
            <a:r>
              <a:rPr lang="en-US" sz="3200" dirty="0" smtClean="0"/>
              <a:t>DNA viruses replicate and are assembled in the nucleus</a:t>
            </a:r>
          </a:p>
          <a:p>
            <a:r>
              <a:rPr lang="en-US" sz="3200" dirty="0" smtClean="0"/>
              <a:t>RNA viruses are assembled in the cytoplasm</a:t>
            </a:r>
          </a:p>
          <a:p>
            <a:r>
              <a:rPr lang="en-US" sz="3200" dirty="0" smtClean="0"/>
              <a:t>Viruses are viable in pH range of 5-9</a:t>
            </a:r>
          </a:p>
          <a:p>
            <a:r>
              <a:rPr lang="en-US" sz="3200" dirty="0" smtClean="0"/>
              <a:t>Antibiotics are ineffective against viruses</a:t>
            </a:r>
          </a:p>
          <a:p>
            <a:pPr marL="0" indent="0">
              <a:buNone/>
            </a:pPr>
            <a:r>
              <a:rPr lang="en-US" sz="3200" dirty="0" smtClean="0">
                <a:solidFill>
                  <a:srgbClr val="00B0F0"/>
                </a:solidFill>
              </a:rPr>
              <a:t>ASSIGNMENT</a:t>
            </a:r>
          </a:p>
          <a:p>
            <a:pPr marL="0" indent="0">
              <a:buNone/>
            </a:pPr>
            <a:r>
              <a:rPr lang="en-US" sz="3200" dirty="0" smtClean="0">
                <a:solidFill>
                  <a:srgbClr val="00B0F0"/>
                </a:solidFill>
              </a:rPr>
              <a:t>Draw a well labelled diagram of a virus</a:t>
            </a:r>
            <a:endParaRPr lang="en-US" sz="3200" dirty="0">
              <a:solidFill>
                <a:srgbClr val="00B0F0"/>
              </a:solidFill>
            </a:endParaRPr>
          </a:p>
        </p:txBody>
      </p:sp>
    </p:spTree>
    <p:extLst>
      <p:ext uri="{BB962C8B-B14F-4D97-AF65-F5344CB8AC3E}">
        <p14:creationId xmlns:p14="http://schemas.microsoft.com/office/powerpoint/2010/main" val="352509482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94668"/>
            <a:ext cx="7262611" cy="768217"/>
          </a:xfrm>
        </p:spPr>
        <p:txBody>
          <a:bodyPr/>
          <a:lstStyle/>
          <a:p>
            <a:r>
              <a:rPr lang="en-US" b="1" dirty="0" smtClean="0">
                <a:latin typeface="+mn-lt"/>
              </a:rPr>
              <a:t>Classification of Viruses</a:t>
            </a:r>
            <a:endParaRPr lang="en-US" b="1" dirty="0">
              <a:latin typeface="+mn-lt"/>
            </a:endParaRPr>
          </a:p>
        </p:txBody>
      </p:sp>
      <p:sp>
        <p:nvSpPr>
          <p:cNvPr id="3" name="Content Placeholder 2"/>
          <p:cNvSpPr>
            <a:spLocks noGrp="1"/>
          </p:cNvSpPr>
          <p:nvPr>
            <p:ph idx="1"/>
          </p:nvPr>
        </p:nvSpPr>
        <p:spPr>
          <a:xfrm>
            <a:off x="838199" y="965914"/>
            <a:ext cx="9323231" cy="5892085"/>
          </a:xfrm>
        </p:spPr>
        <p:txBody>
          <a:bodyPr/>
          <a:lstStyle/>
          <a:p>
            <a:r>
              <a:rPr lang="en-US" sz="3200" dirty="0" smtClean="0"/>
              <a:t>Is based on the type of nucleic acid, its </a:t>
            </a:r>
            <a:r>
              <a:rPr lang="en-US" sz="3200" dirty="0" err="1" smtClean="0"/>
              <a:t>strandness</a:t>
            </a:r>
            <a:r>
              <a:rPr lang="en-US" sz="3200" dirty="0" smtClean="0"/>
              <a:t> (double/single) and the size of the viruses</a:t>
            </a:r>
          </a:p>
          <a:p>
            <a:pPr marL="0" indent="0">
              <a:buNone/>
            </a:pPr>
            <a:r>
              <a:rPr lang="en-US" sz="3200" b="1" u="sng" dirty="0" smtClean="0"/>
              <a:t>DNA viruses infecting humans</a:t>
            </a:r>
          </a:p>
          <a:p>
            <a:pPr marL="0" indent="0">
              <a:buNone/>
            </a:pPr>
            <a:r>
              <a:rPr lang="en-US" sz="3200" b="1" dirty="0" err="1" smtClean="0"/>
              <a:t>Orthopox</a:t>
            </a:r>
            <a:r>
              <a:rPr lang="en-US" sz="3200" b="1" dirty="0" smtClean="0"/>
              <a:t> virus (Genus)</a:t>
            </a:r>
          </a:p>
          <a:p>
            <a:pPr marL="0" indent="0">
              <a:buNone/>
            </a:pPr>
            <a:r>
              <a:rPr lang="en-US" sz="3200" u="sng" dirty="0" smtClean="0"/>
              <a:t>Smallpox (species)</a:t>
            </a:r>
          </a:p>
          <a:p>
            <a:pPr marL="0" indent="0">
              <a:buNone/>
            </a:pPr>
            <a:r>
              <a:rPr lang="en-US" sz="3200" b="1" dirty="0" smtClean="0"/>
              <a:t>Morphology-</a:t>
            </a:r>
            <a:r>
              <a:rPr lang="en-US" sz="3200" dirty="0" smtClean="0"/>
              <a:t>brick-shaped with rounded corners, measuring 250×200×200 nm in size.</a:t>
            </a:r>
          </a:p>
          <a:p>
            <a:pPr marL="0" indent="0">
              <a:buNone/>
            </a:pPr>
            <a:r>
              <a:rPr lang="en-US" sz="3200" dirty="0" smtClean="0"/>
              <a:t>Has a biconcave dumbbell shaped DNA</a:t>
            </a:r>
          </a:p>
          <a:p>
            <a:pPr marL="0" indent="0">
              <a:buNone/>
            </a:pPr>
            <a:r>
              <a:rPr lang="en-US" sz="3200" dirty="0" smtClean="0"/>
              <a:t>Was globally eradicated in 1980 (WHO)</a:t>
            </a:r>
          </a:p>
          <a:p>
            <a:pPr marL="0" indent="0">
              <a:buNone/>
            </a:pPr>
            <a:endParaRPr lang="en-US" dirty="0"/>
          </a:p>
        </p:txBody>
      </p:sp>
    </p:spTree>
    <p:extLst>
      <p:ext uri="{BB962C8B-B14F-4D97-AF65-F5344CB8AC3E}">
        <p14:creationId xmlns:p14="http://schemas.microsoft.com/office/powerpoint/2010/main" val="309587557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3360" y="1"/>
            <a:ext cx="6129270" cy="888642"/>
          </a:xfrm>
        </p:spPr>
        <p:txBody>
          <a:bodyPr/>
          <a:lstStyle/>
          <a:p>
            <a:r>
              <a:rPr lang="en-US" b="1" dirty="0" smtClean="0">
                <a:latin typeface="+mn-lt"/>
              </a:rPr>
              <a:t>Simplex virus (genus)</a:t>
            </a:r>
            <a:endParaRPr lang="en-US" b="1" dirty="0">
              <a:latin typeface="+mn-lt"/>
            </a:endParaRPr>
          </a:p>
        </p:txBody>
      </p:sp>
      <p:sp>
        <p:nvSpPr>
          <p:cNvPr id="3" name="Content Placeholder 2"/>
          <p:cNvSpPr>
            <a:spLocks noGrp="1"/>
          </p:cNvSpPr>
          <p:nvPr>
            <p:ph idx="1"/>
          </p:nvPr>
        </p:nvSpPr>
        <p:spPr>
          <a:xfrm>
            <a:off x="206062" y="656823"/>
            <a:ext cx="10200068" cy="6201177"/>
          </a:xfrm>
        </p:spPr>
        <p:txBody>
          <a:bodyPr>
            <a:normAutofit/>
          </a:bodyPr>
          <a:lstStyle/>
          <a:p>
            <a:pPr marL="0" indent="0">
              <a:buNone/>
            </a:pPr>
            <a:r>
              <a:rPr lang="en-US" sz="3200" b="1" dirty="0" smtClean="0"/>
              <a:t>Herpes viruses</a:t>
            </a:r>
          </a:p>
          <a:p>
            <a:pPr marL="0" indent="0">
              <a:buNone/>
            </a:pPr>
            <a:r>
              <a:rPr lang="en-US" sz="3200" b="1" dirty="0" smtClean="0"/>
              <a:t>Morphology-</a:t>
            </a:r>
            <a:r>
              <a:rPr lang="en-US" sz="3200" dirty="0" smtClean="0"/>
              <a:t>are 120-200 nm in diameter</a:t>
            </a:r>
          </a:p>
          <a:p>
            <a:pPr marL="0" indent="0">
              <a:buNone/>
            </a:pPr>
            <a:r>
              <a:rPr lang="en-US" sz="3200" dirty="0" smtClean="0"/>
              <a:t>Has double-stranded DNA</a:t>
            </a:r>
          </a:p>
          <a:p>
            <a:pPr marL="0" indent="0">
              <a:buNone/>
            </a:pPr>
            <a:r>
              <a:rPr lang="en-US" sz="3200" b="1" u="sng" dirty="0" smtClean="0"/>
              <a:t>Important species</a:t>
            </a:r>
          </a:p>
          <a:p>
            <a:pPr marL="571500" indent="-571500">
              <a:buFont typeface="+mj-lt"/>
              <a:buAutoNum type="romanLcPeriod"/>
            </a:pPr>
            <a:r>
              <a:rPr lang="en-US" sz="3200" dirty="0" smtClean="0"/>
              <a:t>Herpes simplex virus type 1 (HSV-1)-primarily infects the mouth (</a:t>
            </a:r>
            <a:r>
              <a:rPr lang="en-US" sz="3200" dirty="0" err="1" smtClean="0"/>
              <a:t>gingivostomatitis</a:t>
            </a:r>
            <a:r>
              <a:rPr lang="en-US" sz="3200" dirty="0" smtClean="0"/>
              <a:t>), eye(</a:t>
            </a:r>
            <a:r>
              <a:rPr lang="en-US" sz="3200" dirty="0" err="1" smtClean="0"/>
              <a:t>keratoconjuctivitis</a:t>
            </a:r>
            <a:r>
              <a:rPr lang="en-US" sz="3200" dirty="0" smtClean="0"/>
              <a:t>) and CNS (encephalitis) and causes genital herpes</a:t>
            </a:r>
          </a:p>
          <a:p>
            <a:pPr marL="571500" indent="-571500">
              <a:buFont typeface="+mj-lt"/>
              <a:buAutoNum type="romanLcPeriod"/>
            </a:pPr>
            <a:r>
              <a:rPr lang="en-US" sz="3200" dirty="0" smtClean="0"/>
              <a:t>Herpes simplex virus type 2 (HSV-2)-infects genital and anal regions </a:t>
            </a:r>
            <a:r>
              <a:rPr lang="en-US" sz="3200" dirty="0" err="1" smtClean="0"/>
              <a:t>e.g</a:t>
            </a:r>
            <a:r>
              <a:rPr lang="en-US" sz="3200" dirty="0" smtClean="0"/>
              <a:t> genital herpes, </a:t>
            </a:r>
            <a:r>
              <a:rPr lang="en-US" sz="3200" dirty="0" err="1" smtClean="0"/>
              <a:t>asceptic</a:t>
            </a:r>
            <a:r>
              <a:rPr lang="en-US" sz="3200" dirty="0" smtClean="0"/>
              <a:t> meningitis, neonatal infections</a:t>
            </a:r>
            <a:endParaRPr lang="en-US" sz="3200" dirty="0"/>
          </a:p>
        </p:txBody>
      </p:sp>
    </p:spTree>
    <p:extLst>
      <p:ext uri="{BB962C8B-B14F-4D97-AF65-F5344CB8AC3E}">
        <p14:creationId xmlns:p14="http://schemas.microsoft.com/office/powerpoint/2010/main" val="426320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2445</TotalTime>
  <Words>7254</Words>
  <Application>Microsoft Office PowerPoint</Application>
  <PresentationFormat>Widescreen</PresentationFormat>
  <Paragraphs>1014</Paragraphs>
  <Slides>144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144</vt:i4>
      </vt:variant>
    </vt:vector>
  </HeadingPairs>
  <TitlesOfParts>
    <vt:vector size="152" baseType="lpstr">
      <vt:lpstr>Arial</vt:lpstr>
      <vt:lpstr>Calibri</vt:lpstr>
      <vt:lpstr>Calibri Light</vt:lpstr>
      <vt:lpstr>Cambria Math</vt:lpstr>
      <vt:lpstr>Century Schoolbook</vt:lpstr>
      <vt:lpstr>Wingdings</vt:lpstr>
      <vt:lpstr>Office Theme</vt:lpstr>
      <vt:lpstr>1_Office Theme</vt:lpstr>
      <vt:lpstr>PowerPoint Presentation</vt:lpstr>
      <vt:lpstr>  BACTERIOLOGY</vt:lpstr>
      <vt:lpstr>CONT’</vt:lpstr>
      <vt:lpstr>SHAPE OF BACTERIA </vt:lpstr>
      <vt:lpstr>CONT’</vt:lpstr>
      <vt:lpstr>PowerPoint Presentation</vt:lpstr>
      <vt:lpstr>PowerPoint Presentation</vt:lpstr>
      <vt:lpstr>PowerPoint Presentation</vt:lpstr>
      <vt:lpstr>Based on association</vt:lpstr>
      <vt:lpstr>ANATOMY OF A BACTERIAL CELL- </vt:lpstr>
      <vt:lpstr>REQUIREMENT FOR GROWTH AND DEVELOPMENT OF BACTERIA </vt:lpstr>
      <vt:lpstr>1. Oxygen </vt:lpstr>
      <vt:lpstr>2. Temp </vt:lpstr>
      <vt:lpstr>3) PH</vt:lpstr>
      <vt:lpstr>Light and other Radiations</vt:lpstr>
      <vt:lpstr>IDENTIFICATION OF BACTERIA </vt:lpstr>
      <vt:lpstr>CONT’</vt:lpstr>
      <vt:lpstr>CONT’</vt:lpstr>
      <vt:lpstr>ii) Staining techniques </vt:lpstr>
      <vt:lpstr>b)Ziehl-Neelsen stain</vt:lpstr>
      <vt:lpstr>GRAM POSITIVE COCCI </vt:lpstr>
      <vt:lpstr>CONT……</vt:lpstr>
      <vt:lpstr>COMMON SPECIES OF STAPHYLOCOCCI</vt:lpstr>
      <vt:lpstr>CONT…..</vt:lpstr>
      <vt:lpstr>b) Staphylococcus epidermidis</vt:lpstr>
      <vt:lpstr>C)Staph. saprophyticus</vt:lpstr>
      <vt:lpstr>2. STREPTOCOCCUS</vt:lpstr>
      <vt:lpstr>ii)Classification based on gaseous requirements</vt:lpstr>
      <vt:lpstr>CONT,</vt:lpstr>
      <vt:lpstr>E.Gs  of species of streptococcus</vt:lpstr>
      <vt:lpstr>CONT…..</vt:lpstr>
      <vt:lpstr>Lab diagnosis</vt:lpstr>
      <vt:lpstr>S. Agalactiae (Group B streptococcus)</vt:lpstr>
      <vt:lpstr>Late onset infections</vt:lpstr>
      <vt:lpstr>Group C strept</vt:lpstr>
      <vt:lpstr>Group D</vt:lpstr>
      <vt:lpstr>S. MG (GROUP F)</vt:lpstr>
      <vt:lpstr>CONT….</vt:lpstr>
      <vt:lpstr>Strept Pneumoniae (pneumococcus)</vt:lpstr>
      <vt:lpstr>Pathogenicity</vt:lpstr>
      <vt:lpstr>Lab Diagnosis</vt:lpstr>
      <vt:lpstr>GRAM NEGATIVE COCCI</vt:lpstr>
      <vt:lpstr>CONT’</vt:lpstr>
      <vt:lpstr>CONT’</vt:lpstr>
      <vt:lpstr>N. Gonorrhoeae</vt:lpstr>
      <vt:lpstr>Lab diagnosis</vt:lpstr>
      <vt:lpstr>GRAM POSITIVE BACILLI</vt:lpstr>
      <vt:lpstr>CONT’</vt:lpstr>
      <vt:lpstr>2.Bacillus Anthracis</vt:lpstr>
      <vt:lpstr>Pathogenicity </vt:lpstr>
      <vt:lpstr>3. Clostridium</vt:lpstr>
      <vt:lpstr>Important species</vt:lpstr>
      <vt:lpstr>Pathogenesis</vt:lpstr>
      <vt:lpstr>b) Clostridium Tetani</vt:lpstr>
      <vt:lpstr>Pathogenesis</vt:lpstr>
      <vt:lpstr>c)Clostroidium botulinum</vt:lpstr>
      <vt:lpstr>Pathogenicity</vt:lpstr>
      <vt:lpstr>4. Mycobacteria</vt:lpstr>
      <vt:lpstr>Pathogenesis</vt:lpstr>
      <vt:lpstr>5) Actinomyces</vt:lpstr>
      <vt:lpstr>Important species</vt:lpstr>
      <vt:lpstr>6) Nocardia</vt:lpstr>
      <vt:lpstr>7) Streptomyces &amp; Actinomadura madurae</vt:lpstr>
      <vt:lpstr>ASSIGNMENTS</vt:lpstr>
      <vt:lpstr>GRP 2 &amp;GRP3</vt:lpstr>
      <vt:lpstr>GRAM NEGATIVE BACILLI</vt:lpstr>
      <vt:lpstr>1) Vibrio</vt:lpstr>
      <vt:lpstr>ii)Vibrio parahaemolyticus</vt:lpstr>
      <vt:lpstr>iii) Vibrio vulnificus</vt:lpstr>
      <vt:lpstr>2)Aeromas</vt:lpstr>
      <vt:lpstr>Pathogenesis </vt:lpstr>
      <vt:lpstr>3)Plesiomonas</vt:lpstr>
      <vt:lpstr> B) Spirochaetes</vt:lpstr>
      <vt:lpstr>Important genus</vt:lpstr>
      <vt:lpstr>ii) Leptospira interrogans</vt:lpstr>
      <vt:lpstr>CONT’</vt:lpstr>
      <vt:lpstr>iii)Borrelia</vt:lpstr>
      <vt:lpstr>Pathogenesis</vt:lpstr>
      <vt:lpstr>c)Borellia vincenti</vt:lpstr>
      <vt:lpstr>C) Rickettsiaceae family, Coxiella and Bortonella family</vt:lpstr>
      <vt:lpstr>CONT’</vt:lpstr>
      <vt:lpstr>Orientia</vt:lpstr>
      <vt:lpstr>Coxiella family</vt:lpstr>
      <vt:lpstr>Bartonella family</vt:lpstr>
      <vt:lpstr>b) B. henselae</vt:lpstr>
      <vt:lpstr>D)Chlamydiaceae family</vt:lpstr>
      <vt:lpstr>CONT’</vt:lpstr>
      <vt:lpstr> Pathogenesis </vt:lpstr>
      <vt:lpstr>E)Mycoplasma</vt:lpstr>
      <vt:lpstr>CONT’</vt:lpstr>
      <vt:lpstr>Pathogenesis</vt:lpstr>
      <vt:lpstr>F) Helicobacter pylori</vt:lpstr>
      <vt:lpstr>G) Legionella</vt:lpstr>
      <vt:lpstr>PowerPoint Presentation</vt:lpstr>
      <vt:lpstr>VIROLOGY</vt:lpstr>
      <vt:lpstr>2)Genome</vt:lpstr>
      <vt:lpstr>Structure of the viruses</vt:lpstr>
      <vt:lpstr>Classification of Viruses</vt:lpstr>
      <vt:lpstr>Simplex virus (genus)</vt:lpstr>
      <vt:lpstr>Varicellovirus (Genus)</vt:lpstr>
      <vt:lpstr>Papovirus</vt:lpstr>
      <vt:lpstr>Adenoviridae (adenovirus)</vt:lpstr>
      <vt:lpstr>Hepatitis B Virus (HBV)</vt:lpstr>
      <vt:lpstr>RNA VIRUSES</vt:lpstr>
      <vt:lpstr>Hepatitis E</vt:lpstr>
      <vt:lpstr>ARBOVIRUSES</vt:lpstr>
      <vt:lpstr>Picornaviridae family</vt:lpstr>
      <vt:lpstr>Orthomyxoviridae family</vt:lpstr>
      <vt:lpstr>Paramyxoviridae family</vt:lpstr>
      <vt:lpstr>iii) Pneumovirus</vt:lpstr>
      <vt:lpstr>Reoviridae family</vt:lpstr>
      <vt:lpstr>ii) Reovirus</vt:lpstr>
      <vt:lpstr>RETROVIRIDAE</vt:lpstr>
      <vt:lpstr>CONT’</vt:lpstr>
      <vt:lpstr>Emerging and Re-emerging micro-organisms</vt:lpstr>
      <vt:lpstr>MYCOLOGY</vt:lpstr>
      <vt:lpstr>2)Yeast-like</vt:lpstr>
      <vt:lpstr>CONT’</vt:lpstr>
      <vt:lpstr>PATHOGENIC FUNGI</vt:lpstr>
      <vt:lpstr>CONT’</vt:lpstr>
      <vt:lpstr>Coccidioides immitis</vt:lpstr>
      <vt:lpstr>CONT’</vt:lpstr>
      <vt:lpstr>Cryptococcus neoformans </vt:lpstr>
      <vt:lpstr>Aspergillus</vt:lpstr>
      <vt:lpstr>Zygomycetes</vt:lpstr>
      <vt:lpstr>PowerPoint Presentation</vt:lpstr>
      <vt:lpstr>PARASITOLOGY</vt:lpstr>
      <vt:lpstr>PROTOZOA</vt:lpstr>
      <vt:lpstr>Pathogenicity</vt:lpstr>
      <vt:lpstr>2) Mastigophora family</vt:lpstr>
      <vt:lpstr>b) Trichomonas</vt:lpstr>
      <vt:lpstr>CONT’</vt:lpstr>
      <vt:lpstr>d) Leishmania ssp</vt:lpstr>
      <vt:lpstr>3)Sporozoa family</vt:lpstr>
      <vt:lpstr>4) Ciliophoria Family</vt:lpstr>
      <vt:lpstr>HELMIMTHS</vt:lpstr>
      <vt:lpstr>1)NEMATODES (ROUND WORMS)</vt:lpstr>
      <vt:lpstr>Pathogenicity</vt:lpstr>
      <vt:lpstr>iii)Human hookworms</vt:lpstr>
      <vt:lpstr>iv)Wucheria bancrofti(Bancroft’s filaria)</vt:lpstr>
      <vt:lpstr>2)PLATYHELMINTHS</vt:lpstr>
      <vt:lpstr>ii)Taenia solium(pork tapeworm)</vt:lpstr>
      <vt:lpstr>2)TREMATODES(FLUKES)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SYSTEMIC BACTERIOLOGY</dc:title>
  <dc:creator>IGNA</dc:creator>
  <cp:lastModifiedBy>IGNA</cp:lastModifiedBy>
  <cp:revision>174</cp:revision>
  <dcterms:created xsi:type="dcterms:W3CDTF">2016-04-24T18:35:19Z</dcterms:created>
  <dcterms:modified xsi:type="dcterms:W3CDTF">2016-10-17T19:59:28Z</dcterms:modified>
</cp:coreProperties>
</file>