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91" r:id="rId5"/>
    <p:sldId id="259" r:id="rId6"/>
    <p:sldId id="293" r:id="rId7"/>
    <p:sldId id="260" r:id="rId8"/>
    <p:sldId id="292" r:id="rId9"/>
    <p:sldId id="261" r:id="rId10"/>
    <p:sldId id="267" r:id="rId11"/>
    <p:sldId id="268" r:id="rId12"/>
    <p:sldId id="269" r:id="rId13"/>
    <p:sldId id="270" r:id="rId14"/>
    <p:sldId id="271" r:id="rId15"/>
    <p:sldId id="286" r:id="rId16"/>
    <p:sldId id="289" r:id="rId17"/>
    <p:sldId id="276" r:id="rId18"/>
    <p:sldId id="273" r:id="rId19"/>
    <p:sldId id="290" r:id="rId20"/>
    <p:sldId id="288" r:id="rId21"/>
    <p:sldId id="275" r:id="rId22"/>
    <p:sldId id="274" r:id="rId23"/>
    <p:sldId id="262" r:id="rId24"/>
    <p:sldId id="287" r:id="rId25"/>
    <p:sldId id="263" r:id="rId26"/>
    <p:sldId id="265" r:id="rId27"/>
    <p:sldId id="266" r:id="rId28"/>
    <p:sldId id="277" r:id="rId29"/>
    <p:sldId id="281" r:id="rId30"/>
    <p:sldId id="279" r:id="rId31"/>
    <p:sldId id="280" r:id="rId32"/>
    <p:sldId id="272" r:id="rId33"/>
    <p:sldId id="282" r:id="rId34"/>
    <p:sldId id="301" r:id="rId35"/>
    <p:sldId id="283" r:id="rId36"/>
    <p:sldId id="302" r:id="rId37"/>
    <p:sldId id="284" r:id="rId38"/>
    <p:sldId id="285" r:id="rId39"/>
    <p:sldId id="294" r:id="rId40"/>
    <p:sldId id="295" r:id="rId41"/>
    <p:sldId id="303" r:id="rId42"/>
    <p:sldId id="304" r:id="rId43"/>
    <p:sldId id="305" r:id="rId44"/>
    <p:sldId id="306" r:id="rId45"/>
    <p:sldId id="307" r:id="rId46"/>
    <p:sldId id="308" r:id="rId47"/>
    <p:sldId id="298" r:id="rId48"/>
    <p:sldId id="297" r:id="rId49"/>
    <p:sldId id="296" r:id="rId50"/>
    <p:sldId id="325" r:id="rId51"/>
    <p:sldId id="299" r:id="rId52"/>
    <p:sldId id="326" r:id="rId53"/>
    <p:sldId id="300" r:id="rId54"/>
    <p:sldId id="310" r:id="rId55"/>
    <p:sldId id="311" r:id="rId56"/>
    <p:sldId id="309" r:id="rId57"/>
    <p:sldId id="324" r:id="rId58"/>
    <p:sldId id="312" r:id="rId59"/>
    <p:sldId id="323" r:id="rId60"/>
    <p:sldId id="313" r:id="rId61"/>
    <p:sldId id="320" r:id="rId62"/>
    <p:sldId id="314" r:id="rId63"/>
    <p:sldId id="321" r:id="rId64"/>
    <p:sldId id="315" r:id="rId65"/>
    <p:sldId id="319" r:id="rId66"/>
    <p:sldId id="317" r:id="rId67"/>
    <p:sldId id="327" r:id="rId68"/>
    <p:sldId id="318" r:id="rId69"/>
    <p:sldId id="316" r:id="rId70"/>
    <p:sldId id="322" r:id="rId71"/>
    <p:sldId id="328"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676" autoAdjust="0"/>
    <p:restoredTop sz="94660"/>
  </p:normalViewPr>
  <p:slideViewPr>
    <p:cSldViewPr snapToGrid="0">
      <p:cViewPr varScale="1">
        <p:scale>
          <a:sx n="88" d="100"/>
          <a:sy n="88" d="100"/>
        </p:scale>
        <p:origin x="138"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1141CC6-78F0-4B38-B26A-630F0454C5FC}"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8DBD81-ED02-4614-8910-D444907C97BC}" type="slidenum">
              <a:rPr lang="en-US" smtClean="0"/>
              <a:t>‹#›</a:t>
            </a:fld>
            <a:endParaRPr lang="en-US"/>
          </a:p>
        </p:txBody>
      </p:sp>
    </p:spTree>
    <p:extLst>
      <p:ext uri="{BB962C8B-B14F-4D97-AF65-F5344CB8AC3E}">
        <p14:creationId xmlns:p14="http://schemas.microsoft.com/office/powerpoint/2010/main" val="1201132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141CC6-78F0-4B38-B26A-630F0454C5FC}"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8DBD81-ED02-4614-8910-D444907C97BC}" type="slidenum">
              <a:rPr lang="en-US" smtClean="0"/>
              <a:t>‹#›</a:t>
            </a:fld>
            <a:endParaRPr lang="en-US"/>
          </a:p>
        </p:txBody>
      </p:sp>
    </p:spTree>
    <p:extLst>
      <p:ext uri="{BB962C8B-B14F-4D97-AF65-F5344CB8AC3E}">
        <p14:creationId xmlns:p14="http://schemas.microsoft.com/office/powerpoint/2010/main" val="1230806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141CC6-78F0-4B38-B26A-630F0454C5FC}"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8DBD81-ED02-4614-8910-D444907C97BC}" type="slidenum">
              <a:rPr lang="en-US" smtClean="0"/>
              <a:t>‹#›</a:t>
            </a:fld>
            <a:endParaRPr lang="en-US"/>
          </a:p>
        </p:txBody>
      </p:sp>
    </p:spTree>
    <p:extLst>
      <p:ext uri="{BB962C8B-B14F-4D97-AF65-F5344CB8AC3E}">
        <p14:creationId xmlns:p14="http://schemas.microsoft.com/office/powerpoint/2010/main" val="1380915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141CC6-78F0-4B38-B26A-630F0454C5FC}"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8DBD81-ED02-4614-8910-D444907C97BC}" type="slidenum">
              <a:rPr lang="en-US" smtClean="0"/>
              <a:t>‹#›</a:t>
            </a:fld>
            <a:endParaRPr lang="en-US"/>
          </a:p>
        </p:txBody>
      </p:sp>
    </p:spTree>
    <p:extLst>
      <p:ext uri="{BB962C8B-B14F-4D97-AF65-F5344CB8AC3E}">
        <p14:creationId xmlns:p14="http://schemas.microsoft.com/office/powerpoint/2010/main" val="1735491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141CC6-78F0-4B38-B26A-630F0454C5FC}"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8DBD81-ED02-4614-8910-D444907C97BC}" type="slidenum">
              <a:rPr lang="en-US" smtClean="0"/>
              <a:t>‹#›</a:t>
            </a:fld>
            <a:endParaRPr lang="en-US"/>
          </a:p>
        </p:txBody>
      </p:sp>
    </p:spTree>
    <p:extLst>
      <p:ext uri="{BB962C8B-B14F-4D97-AF65-F5344CB8AC3E}">
        <p14:creationId xmlns:p14="http://schemas.microsoft.com/office/powerpoint/2010/main" val="4218033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1141CC6-78F0-4B38-B26A-630F0454C5FC}" type="datetimeFigureOut">
              <a:rPr lang="en-US" smtClean="0"/>
              <a:t>4/16/2019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8DBD81-ED02-4614-8910-D444907C97BC}" type="slidenum">
              <a:rPr lang="en-US" smtClean="0"/>
              <a:t>‹#›</a:t>
            </a:fld>
            <a:endParaRPr lang="en-US"/>
          </a:p>
        </p:txBody>
      </p:sp>
    </p:spTree>
    <p:extLst>
      <p:ext uri="{BB962C8B-B14F-4D97-AF65-F5344CB8AC3E}">
        <p14:creationId xmlns:p14="http://schemas.microsoft.com/office/powerpoint/2010/main" val="428383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1141CC6-78F0-4B38-B26A-630F0454C5FC}" type="datetimeFigureOut">
              <a:rPr lang="en-US" smtClean="0"/>
              <a:t>4/16/2019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8DBD81-ED02-4614-8910-D444907C97BC}" type="slidenum">
              <a:rPr lang="en-US" smtClean="0"/>
              <a:t>‹#›</a:t>
            </a:fld>
            <a:endParaRPr lang="en-US"/>
          </a:p>
        </p:txBody>
      </p:sp>
    </p:spTree>
    <p:extLst>
      <p:ext uri="{BB962C8B-B14F-4D97-AF65-F5344CB8AC3E}">
        <p14:creationId xmlns:p14="http://schemas.microsoft.com/office/powerpoint/2010/main" val="4241398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1141CC6-78F0-4B38-B26A-630F0454C5FC}" type="datetimeFigureOut">
              <a:rPr lang="en-US" smtClean="0"/>
              <a:t>4/16/2019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8DBD81-ED02-4614-8910-D444907C97BC}" type="slidenum">
              <a:rPr lang="en-US" smtClean="0"/>
              <a:t>‹#›</a:t>
            </a:fld>
            <a:endParaRPr lang="en-US"/>
          </a:p>
        </p:txBody>
      </p:sp>
    </p:spTree>
    <p:extLst>
      <p:ext uri="{BB962C8B-B14F-4D97-AF65-F5344CB8AC3E}">
        <p14:creationId xmlns:p14="http://schemas.microsoft.com/office/powerpoint/2010/main" val="113621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141CC6-78F0-4B38-B26A-630F0454C5FC}" type="datetimeFigureOut">
              <a:rPr lang="en-US" smtClean="0"/>
              <a:t>4/16/2019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8DBD81-ED02-4614-8910-D444907C97BC}" type="slidenum">
              <a:rPr lang="en-US" smtClean="0"/>
              <a:t>‹#›</a:t>
            </a:fld>
            <a:endParaRPr lang="en-US"/>
          </a:p>
        </p:txBody>
      </p:sp>
    </p:spTree>
    <p:extLst>
      <p:ext uri="{BB962C8B-B14F-4D97-AF65-F5344CB8AC3E}">
        <p14:creationId xmlns:p14="http://schemas.microsoft.com/office/powerpoint/2010/main" val="3182444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141CC6-78F0-4B38-B26A-630F0454C5FC}" type="datetimeFigureOut">
              <a:rPr lang="en-US" smtClean="0"/>
              <a:t>4/16/2019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8DBD81-ED02-4614-8910-D444907C97BC}" type="slidenum">
              <a:rPr lang="en-US" smtClean="0"/>
              <a:t>‹#›</a:t>
            </a:fld>
            <a:endParaRPr lang="en-US"/>
          </a:p>
        </p:txBody>
      </p:sp>
    </p:spTree>
    <p:extLst>
      <p:ext uri="{BB962C8B-B14F-4D97-AF65-F5344CB8AC3E}">
        <p14:creationId xmlns:p14="http://schemas.microsoft.com/office/powerpoint/2010/main" val="3519190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141CC6-78F0-4B38-B26A-630F0454C5FC}" type="datetimeFigureOut">
              <a:rPr lang="en-US" smtClean="0"/>
              <a:t>4/16/2019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8DBD81-ED02-4614-8910-D444907C97BC}" type="slidenum">
              <a:rPr lang="en-US" smtClean="0"/>
              <a:t>‹#›</a:t>
            </a:fld>
            <a:endParaRPr lang="en-US"/>
          </a:p>
        </p:txBody>
      </p:sp>
    </p:spTree>
    <p:extLst>
      <p:ext uri="{BB962C8B-B14F-4D97-AF65-F5344CB8AC3E}">
        <p14:creationId xmlns:p14="http://schemas.microsoft.com/office/powerpoint/2010/main" val="1145500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141CC6-78F0-4B38-B26A-630F0454C5FC}" type="datetimeFigureOut">
              <a:rPr lang="en-US" smtClean="0"/>
              <a:t>4/16/2019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8DBD81-ED02-4614-8910-D444907C97BC}" type="slidenum">
              <a:rPr lang="en-US" smtClean="0"/>
              <a:t>‹#›</a:t>
            </a:fld>
            <a:endParaRPr lang="en-US"/>
          </a:p>
        </p:txBody>
      </p:sp>
    </p:spTree>
    <p:extLst>
      <p:ext uri="{BB962C8B-B14F-4D97-AF65-F5344CB8AC3E}">
        <p14:creationId xmlns:p14="http://schemas.microsoft.com/office/powerpoint/2010/main" val="21555389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MICROBIOLOGY [NUR]</a:t>
            </a:r>
            <a:br>
              <a:rPr lang="en-US" dirty="0" smtClean="0"/>
            </a:br>
            <a:r>
              <a:rPr lang="en-US"/>
              <a:t/>
            </a:r>
            <a:br>
              <a:rPr lang="en-US"/>
            </a:br>
            <a:r>
              <a:rPr lang="en-US" smtClean="0"/>
              <a:t>       March </a:t>
            </a:r>
            <a:r>
              <a:rPr lang="en-US" dirty="0" smtClean="0"/>
              <a:t>2019.</a:t>
            </a:r>
            <a:endParaRPr lang="en-US" dirty="0"/>
          </a:p>
        </p:txBody>
      </p:sp>
      <p:sp>
        <p:nvSpPr>
          <p:cNvPr id="3" name="Subtitle 2"/>
          <p:cNvSpPr>
            <a:spLocks noGrp="1"/>
          </p:cNvSpPr>
          <p:nvPr>
            <p:ph type="subTitle" idx="1"/>
          </p:nvPr>
        </p:nvSpPr>
        <p:spPr/>
        <p:txBody>
          <a:bodyPr>
            <a:normAutofit/>
          </a:bodyPr>
          <a:lstStyle/>
          <a:p>
            <a:r>
              <a:rPr lang="en-US" sz="4400" dirty="0" smtClean="0"/>
              <a:t>INTRODUCTION</a:t>
            </a:r>
            <a:endParaRPr lang="en-US" sz="4400" dirty="0"/>
          </a:p>
        </p:txBody>
      </p:sp>
    </p:spTree>
    <p:extLst>
      <p:ext uri="{BB962C8B-B14F-4D97-AF65-F5344CB8AC3E}">
        <p14:creationId xmlns:p14="http://schemas.microsoft.com/office/powerpoint/2010/main" val="24708538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lvl="0"/>
            <a:r>
              <a:rPr lang="en-US" sz="3600" dirty="0">
                <a:solidFill>
                  <a:prstClr val="black"/>
                </a:solidFill>
              </a:rPr>
              <a:t>Read the flow chart </a:t>
            </a:r>
            <a:r>
              <a:rPr lang="en-US" sz="3600" dirty="0" err="1">
                <a:solidFill>
                  <a:prstClr val="black"/>
                </a:solidFill>
              </a:rPr>
              <a:t>pg</a:t>
            </a:r>
            <a:r>
              <a:rPr lang="en-US" sz="3600" dirty="0">
                <a:solidFill>
                  <a:prstClr val="black"/>
                </a:solidFill>
              </a:rPr>
              <a:t> 4&amp;5 of </a:t>
            </a:r>
            <a:r>
              <a:rPr lang="en-US" sz="3600" i="1" dirty="0" err="1">
                <a:solidFill>
                  <a:prstClr val="black"/>
                </a:solidFill>
              </a:rPr>
              <a:t>mims’medical</a:t>
            </a:r>
            <a:r>
              <a:rPr lang="en-US" sz="3600" i="1" dirty="0">
                <a:solidFill>
                  <a:prstClr val="black"/>
                </a:solidFill>
              </a:rPr>
              <a:t> microbiology and </a:t>
            </a:r>
            <a:endParaRPr lang="en-US" sz="3600" i="1" dirty="0" smtClean="0">
              <a:solidFill>
                <a:prstClr val="black"/>
              </a:solidFill>
            </a:endParaRPr>
          </a:p>
          <a:p>
            <a:pPr lvl="0"/>
            <a:r>
              <a:rPr lang="en-US" sz="3600" i="1" dirty="0" smtClean="0">
                <a:solidFill>
                  <a:prstClr val="black"/>
                </a:solidFill>
              </a:rPr>
              <a:t>immunology </a:t>
            </a:r>
            <a:r>
              <a:rPr lang="en-US" sz="3600" i="1" dirty="0">
                <a:solidFill>
                  <a:prstClr val="black"/>
                </a:solidFill>
              </a:rPr>
              <a:t>6</a:t>
            </a:r>
            <a:r>
              <a:rPr lang="en-US" sz="3600" i="1" baseline="30000" dirty="0">
                <a:solidFill>
                  <a:prstClr val="black"/>
                </a:solidFill>
              </a:rPr>
              <a:t>th</a:t>
            </a:r>
            <a:r>
              <a:rPr lang="en-US" sz="3600" i="1" dirty="0">
                <a:solidFill>
                  <a:prstClr val="black"/>
                </a:solidFill>
              </a:rPr>
              <a:t> edition by Richard v, Goering and three others. </a:t>
            </a:r>
          </a:p>
          <a:p>
            <a:pPr lvl="0"/>
            <a:r>
              <a:rPr lang="en-US" sz="3600" dirty="0">
                <a:solidFill>
                  <a:prstClr val="black"/>
                </a:solidFill>
              </a:rPr>
              <a:t>Identification of bacteria in the laboratory depend on the </a:t>
            </a:r>
            <a:endParaRPr lang="en-US" sz="3600" dirty="0" smtClean="0">
              <a:solidFill>
                <a:prstClr val="black"/>
              </a:solidFill>
            </a:endParaRPr>
          </a:p>
          <a:p>
            <a:pPr marL="0" lvl="0" indent="0">
              <a:buNone/>
            </a:pPr>
            <a:r>
              <a:rPr lang="en-US" sz="3600" dirty="0">
                <a:solidFill>
                  <a:prstClr val="black"/>
                </a:solidFill>
              </a:rPr>
              <a:t> </a:t>
            </a:r>
            <a:r>
              <a:rPr lang="en-US" sz="3600" dirty="0" smtClean="0">
                <a:solidFill>
                  <a:prstClr val="black"/>
                </a:solidFill>
              </a:rPr>
              <a:t> following</a:t>
            </a:r>
            <a:r>
              <a:rPr lang="en-US" sz="3600" dirty="0">
                <a:solidFill>
                  <a:prstClr val="black"/>
                </a:solidFill>
              </a:rPr>
              <a:t>:</a:t>
            </a:r>
          </a:p>
          <a:p>
            <a:pPr marL="0" lvl="0" indent="0">
              <a:buNone/>
            </a:pPr>
            <a:r>
              <a:rPr lang="en-US" sz="3600" dirty="0">
                <a:solidFill>
                  <a:prstClr val="black"/>
                </a:solidFill>
              </a:rPr>
              <a:t> -gram stain                 -Shape                         -Presence of capsule </a:t>
            </a:r>
          </a:p>
          <a:p>
            <a:pPr marL="0" lvl="0" indent="0">
              <a:buNone/>
            </a:pPr>
            <a:r>
              <a:rPr lang="en-US" sz="3600" dirty="0">
                <a:solidFill>
                  <a:prstClr val="black"/>
                </a:solidFill>
              </a:rPr>
              <a:t> -Bonding tendency   -Motility-Respiration -Growth medium</a:t>
            </a:r>
          </a:p>
          <a:p>
            <a:pPr marL="0" lvl="0" indent="0">
              <a:buNone/>
            </a:pPr>
            <a:r>
              <a:rPr lang="en-US" sz="3600" dirty="0">
                <a:solidFill>
                  <a:prstClr val="black"/>
                </a:solidFill>
              </a:rPr>
              <a:t> -Intra or extracellular</a:t>
            </a:r>
          </a:p>
          <a:p>
            <a:pPr marL="0" lvl="0" indent="0">
              <a:buNone/>
            </a:pPr>
            <a:endParaRPr lang="en-US" sz="3600" dirty="0">
              <a:solidFill>
                <a:prstClr val="black"/>
              </a:solidFill>
            </a:endParaRPr>
          </a:p>
          <a:p>
            <a:pPr marL="0" lvl="0" indent="0">
              <a:buNone/>
            </a:pPr>
            <a:r>
              <a:rPr lang="en-US" sz="3600" dirty="0">
                <a:solidFill>
                  <a:prstClr val="black"/>
                </a:solidFill>
              </a:rPr>
              <a:t>     ASSIGMENT.</a:t>
            </a:r>
          </a:p>
          <a:p>
            <a:pPr marL="0" lvl="0" indent="0">
              <a:buNone/>
            </a:pPr>
            <a:r>
              <a:rPr lang="en-US" sz="3600" dirty="0">
                <a:solidFill>
                  <a:prstClr val="black"/>
                </a:solidFill>
              </a:rPr>
              <a:t>Draw a bacterial cell showing cell wall and any other property </a:t>
            </a:r>
            <a:endParaRPr lang="en-US" sz="3600" dirty="0" smtClean="0">
              <a:solidFill>
                <a:prstClr val="black"/>
              </a:solidFill>
            </a:endParaRPr>
          </a:p>
          <a:p>
            <a:pPr marL="0" lvl="0" indent="0">
              <a:buNone/>
            </a:pPr>
            <a:r>
              <a:rPr lang="en-US" sz="3600" dirty="0" smtClean="0">
                <a:solidFill>
                  <a:prstClr val="black"/>
                </a:solidFill>
              </a:rPr>
              <a:t>that </a:t>
            </a:r>
            <a:r>
              <a:rPr lang="en-US" sz="3600" dirty="0">
                <a:solidFill>
                  <a:prstClr val="black"/>
                </a:solidFill>
              </a:rPr>
              <a:t>appears in bacterial cell.                                                                                                            </a:t>
            </a:r>
          </a:p>
          <a:p>
            <a:pPr lvl="0"/>
            <a:endParaRPr lang="en-US" sz="3600" dirty="0">
              <a:solidFill>
                <a:prstClr val="black"/>
              </a:solidFill>
            </a:endParaRPr>
          </a:p>
          <a:p>
            <a:pPr marL="0" lvl="0" indent="0">
              <a:buNone/>
            </a:pPr>
            <a:endParaRPr lang="en-US" sz="3600" dirty="0">
              <a:solidFill>
                <a:prstClr val="black"/>
              </a:solidFill>
            </a:endParaRPr>
          </a:p>
          <a:p>
            <a:endParaRPr lang="en-US" dirty="0"/>
          </a:p>
        </p:txBody>
      </p:sp>
    </p:spTree>
    <p:extLst>
      <p:ext uri="{BB962C8B-B14F-4D97-AF65-F5344CB8AC3E}">
        <p14:creationId xmlns:p14="http://schemas.microsoft.com/office/powerpoint/2010/main" val="4877693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lvl="0" indent="0">
              <a:buNone/>
            </a:pPr>
            <a:r>
              <a:rPr lang="en-US" dirty="0"/>
              <a:t> </a:t>
            </a:r>
            <a:r>
              <a:rPr lang="en-US" sz="4800" b="1" dirty="0" smtClean="0">
                <a:solidFill>
                  <a:prstClr val="black"/>
                </a:solidFill>
              </a:rPr>
              <a:t>VIRUSES</a:t>
            </a:r>
            <a:endParaRPr lang="en-US" sz="4800" b="1" dirty="0">
              <a:solidFill>
                <a:prstClr val="black"/>
              </a:solidFill>
            </a:endParaRPr>
          </a:p>
          <a:p>
            <a:pPr lvl="0"/>
            <a:r>
              <a:rPr lang="en-US" sz="4000" b="1" u="sng" dirty="0">
                <a:solidFill>
                  <a:prstClr val="black"/>
                </a:solidFill>
              </a:rPr>
              <a:t>General Characteristics</a:t>
            </a:r>
            <a:r>
              <a:rPr lang="en-US" sz="4000" dirty="0">
                <a:solidFill>
                  <a:prstClr val="black"/>
                </a:solidFill>
              </a:rPr>
              <a:t>:</a:t>
            </a:r>
          </a:p>
          <a:p>
            <a:pPr lvl="0"/>
            <a:r>
              <a:rPr lang="en-US" sz="4000" i="1" dirty="0">
                <a:solidFill>
                  <a:prstClr val="black"/>
                </a:solidFill>
              </a:rPr>
              <a:t>virus</a:t>
            </a:r>
            <a:r>
              <a:rPr lang="en-US" sz="4000" dirty="0">
                <a:solidFill>
                  <a:prstClr val="black"/>
                </a:solidFill>
              </a:rPr>
              <a:t> means poison; someone once called them "a piece of bad news wrapped in a </a:t>
            </a:r>
            <a:r>
              <a:rPr lang="en-US" sz="4000" dirty="0" smtClean="0">
                <a:solidFill>
                  <a:prstClr val="black"/>
                </a:solidFill>
              </a:rPr>
              <a:t>protein coat.</a:t>
            </a:r>
            <a:endParaRPr lang="en-US" sz="4000" dirty="0">
              <a:solidFill>
                <a:prstClr val="black"/>
              </a:solidFill>
            </a:endParaRPr>
          </a:p>
          <a:p>
            <a:pPr marL="0" lvl="0" indent="0">
              <a:buNone/>
            </a:pPr>
            <a:r>
              <a:rPr lang="en-US" sz="4000" b="1" dirty="0">
                <a:solidFill>
                  <a:prstClr val="black"/>
                </a:solidFill>
              </a:rPr>
              <a:t>obligate intracellular parasites</a:t>
            </a:r>
          </a:p>
          <a:p>
            <a:pPr lvl="0"/>
            <a:r>
              <a:rPr lang="en-US" sz="4000" dirty="0" smtClean="0">
                <a:solidFill>
                  <a:prstClr val="black"/>
                </a:solidFill>
              </a:rPr>
              <a:t>reproduce </a:t>
            </a:r>
            <a:r>
              <a:rPr lang="en-US" sz="4000" dirty="0">
                <a:solidFill>
                  <a:prstClr val="black"/>
                </a:solidFill>
              </a:rPr>
              <a:t>by replication only inside a host cell</a:t>
            </a:r>
          </a:p>
          <a:p>
            <a:pPr lvl="0"/>
            <a:r>
              <a:rPr lang="en-US" sz="4000" dirty="0">
                <a:solidFill>
                  <a:prstClr val="black"/>
                </a:solidFill>
              </a:rPr>
              <a:t>consist of nucleic acids (DNA or RNA) in a protein coat, called a capsid (no cell membrane)</a:t>
            </a:r>
          </a:p>
          <a:p>
            <a:pPr lvl="0"/>
            <a:r>
              <a:rPr lang="en-US" sz="4000" dirty="0">
                <a:solidFill>
                  <a:prstClr val="black"/>
                </a:solidFill>
              </a:rPr>
              <a:t>They are smaller in size than </a:t>
            </a:r>
            <a:r>
              <a:rPr lang="en-US" sz="4000" dirty="0" smtClean="0">
                <a:solidFill>
                  <a:prstClr val="black"/>
                </a:solidFill>
              </a:rPr>
              <a:t>bacteria.</a:t>
            </a:r>
            <a:endParaRPr lang="en-US" dirty="0"/>
          </a:p>
        </p:txBody>
      </p:sp>
    </p:spTree>
    <p:extLst>
      <p:ext uri="{BB962C8B-B14F-4D97-AF65-F5344CB8AC3E}">
        <p14:creationId xmlns:p14="http://schemas.microsoft.com/office/powerpoint/2010/main" val="2187458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lvl="0"/>
            <a:r>
              <a:rPr lang="en-US" sz="4000" dirty="0">
                <a:solidFill>
                  <a:prstClr val="black"/>
                </a:solidFill>
              </a:rPr>
              <a:t>they insert themselves into a host cell &amp; direct the host cell's metabolic machinery to make more virus</a:t>
            </a:r>
          </a:p>
          <a:p>
            <a:pPr lvl="0"/>
            <a:r>
              <a:rPr lang="en-US" sz="4000" dirty="0">
                <a:solidFill>
                  <a:prstClr val="black"/>
                </a:solidFill>
              </a:rPr>
              <a:t> the virus supplies information (the plan) in the form of its nucleic acid - raw materials and driving force (ATP &amp; reducing power) are supplied by the host cell.</a:t>
            </a:r>
          </a:p>
          <a:p>
            <a:pPr lvl="0"/>
            <a:r>
              <a:rPr lang="en-US" sz="4000" dirty="0">
                <a:solidFill>
                  <a:prstClr val="black"/>
                </a:solidFill>
              </a:rPr>
              <a:t> all cellular organisms can be attacked by viruses; however, viruses are very specific for the organisms &amp; cells they infect.</a:t>
            </a:r>
          </a:p>
          <a:p>
            <a:pPr marL="0" lvl="0" indent="0">
              <a:buNone/>
            </a:pPr>
            <a:r>
              <a:rPr lang="en-US" sz="4000" dirty="0">
                <a:solidFill>
                  <a:prstClr val="black"/>
                </a:solidFill>
              </a:rPr>
              <a:t> </a:t>
            </a:r>
          </a:p>
          <a:p>
            <a:endParaRPr lang="en-US" dirty="0"/>
          </a:p>
        </p:txBody>
      </p:sp>
    </p:spTree>
    <p:extLst>
      <p:ext uri="{BB962C8B-B14F-4D97-AF65-F5344CB8AC3E}">
        <p14:creationId xmlns:p14="http://schemas.microsoft.com/office/powerpoint/2010/main" val="8800885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1999" cy="6858000"/>
          </a:xfrm>
        </p:spPr>
        <p:txBody>
          <a:bodyPr/>
          <a:lstStyle/>
          <a:p>
            <a:pPr lvl="0"/>
            <a:r>
              <a:rPr lang="en-US" sz="4000" dirty="0">
                <a:solidFill>
                  <a:prstClr val="black"/>
                </a:solidFill>
              </a:rPr>
              <a:t>They have DNA or RNA, unlike prokaryotic and eukaryotic cells, which have both.</a:t>
            </a:r>
          </a:p>
          <a:p>
            <a:pPr lvl="0"/>
            <a:r>
              <a:rPr lang="en-US" sz="4000" dirty="0">
                <a:solidFill>
                  <a:prstClr val="black"/>
                </a:solidFill>
              </a:rPr>
              <a:t>  In addition, they lack a metabolism of their own (they cannot produce ATP, etc.) - raw materials and driving force (ATP &amp; reducing power) are supplied by the host cell.</a:t>
            </a:r>
          </a:p>
          <a:p>
            <a:pPr lvl="0"/>
            <a:endParaRPr lang="en-US" dirty="0">
              <a:solidFill>
                <a:prstClr val="black"/>
              </a:solidFill>
            </a:endParaRPr>
          </a:p>
          <a:p>
            <a:endParaRPr lang="en-US" dirty="0"/>
          </a:p>
        </p:txBody>
      </p:sp>
    </p:spTree>
    <p:extLst>
      <p:ext uri="{BB962C8B-B14F-4D97-AF65-F5344CB8AC3E}">
        <p14:creationId xmlns:p14="http://schemas.microsoft.com/office/powerpoint/2010/main" val="28677838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lnSpcReduction="10000"/>
          </a:bodyPr>
          <a:lstStyle/>
          <a:p>
            <a:pPr marL="0" indent="0">
              <a:buNone/>
            </a:pPr>
            <a:r>
              <a:rPr lang="en-US" b="1" dirty="0" smtClean="0"/>
              <a:t> </a:t>
            </a:r>
            <a:r>
              <a:rPr lang="en-US" sz="4000" b="1" dirty="0" smtClean="0"/>
              <a:t>FUNGI,YEAST AND MOULDS</a:t>
            </a:r>
          </a:p>
          <a:p>
            <a:pPr marL="0" indent="0">
              <a:buNone/>
            </a:pPr>
            <a:r>
              <a:rPr lang="en-US" sz="4000" b="1" dirty="0" smtClean="0"/>
              <a:t>FUNGI: </a:t>
            </a:r>
          </a:p>
          <a:p>
            <a:r>
              <a:rPr lang="en-US" sz="4000" dirty="0" smtClean="0"/>
              <a:t>there are two types of fungi –</a:t>
            </a:r>
            <a:r>
              <a:rPr lang="en-US" sz="4000" b="1" dirty="0" smtClean="0"/>
              <a:t>yeasts and molds</a:t>
            </a:r>
          </a:p>
          <a:p>
            <a:r>
              <a:rPr lang="en-US" sz="4000" dirty="0" smtClean="0"/>
              <a:t>They are eukaryotic organisms </a:t>
            </a:r>
          </a:p>
          <a:p>
            <a:r>
              <a:rPr lang="en-US" sz="4000" dirty="0" smtClean="0"/>
              <a:t>they are bigger in size than bacteria</a:t>
            </a:r>
          </a:p>
          <a:p>
            <a:r>
              <a:rPr lang="en-US" sz="4000" dirty="0" smtClean="0"/>
              <a:t>Their cell consists of</a:t>
            </a:r>
            <a:r>
              <a:rPr lang="en-US" sz="4000" b="1" dirty="0" smtClean="0"/>
              <a:t> chitin </a:t>
            </a:r>
            <a:r>
              <a:rPr lang="en-US" sz="4000" dirty="0" smtClean="0"/>
              <a:t>(not peptidoglycan as in bacteria) thus they are insensitive to antibiotics such as penicillin that inhibit peptidoglycan.</a:t>
            </a:r>
          </a:p>
          <a:p>
            <a:r>
              <a:rPr lang="en-US" sz="4000" dirty="0" smtClean="0"/>
              <a:t>The cell wall contains other polysaccharides Important  one is </a:t>
            </a:r>
            <a:r>
              <a:rPr lang="en-US" sz="4000" b="1" dirty="0" smtClean="0">
                <a:latin typeface="Calibri" panose="020F0502020204030204" pitchFamily="34" charset="0"/>
                <a:cs typeface="Calibri" panose="020F0502020204030204" pitchFamily="34" charset="0"/>
              </a:rPr>
              <a:t>ß-</a:t>
            </a:r>
            <a:r>
              <a:rPr lang="en-US" sz="4000" b="1" dirty="0" err="1" smtClean="0">
                <a:latin typeface="Calibri" panose="020F0502020204030204" pitchFamily="34" charset="0"/>
                <a:cs typeface="Calibri" panose="020F0502020204030204" pitchFamily="34" charset="0"/>
              </a:rPr>
              <a:t>glucan</a:t>
            </a:r>
            <a:r>
              <a:rPr lang="en-US" sz="4000" dirty="0" smtClean="0">
                <a:latin typeface="Calibri" panose="020F0502020204030204" pitchFamily="34" charset="0"/>
                <a:cs typeface="Calibri" panose="020F0502020204030204" pitchFamily="34" charset="0"/>
              </a:rPr>
              <a:t> (an important site of action of antifungal drug </a:t>
            </a:r>
            <a:r>
              <a:rPr lang="en-US" sz="4000" dirty="0" err="1" smtClean="0">
                <a:latin typeface="Calibri" panose="020F0502020204030204" pitchFamily="34" charset="0"/>
                <a:cs typeface="Calibri" panose="020F0502020204030204" pitchFamily="34" charset="0"/>
              </a:rPr>
              <a:t>caspofungin</a:t>
            </a:r>
            <a:r>
              <a:rPr lang="en-US" sz="4000" dirty="0" smtClean="0">
                <a:latin typeface="Calibri" panose="020F0502020204030204" pitchFamily="34" charset="0"/>
                <a:cs typeface="Calibri" panose="020F0502020204030204" pitchFamily="34" charset="0"/>
              </a:rPr>
              <a:t>), a long polymer of D- glucose.</a:t>
            </a:r>
          </a:p>
        </p:txBody>
      </p:sp>
    </p:spTree>
    <p:extLst>
      <p:ext uri="{BB962C8B-B14F-4D97-AF65-F5344CB8AC3E}">
        <p14:creationId xmlns:p14="http://schemas.microsoft.com/office/powerpoint/2010/main" val="3544079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r>
              <a:rPr lang="en-US" sz="4400" dirty="0" smtClean="0"/>
              <a:t>Some fungi reproduce </a:t>
            </a:r>
            <a:r>
              <a:rPr lang="en-US" sz="4400" b="1" dirty="0" smtClean="0"/>
              <a:t>sexually</a:t>
            </a:r>
            <a:r>
              <a:rPr lang="en-US" sz="4400" dirty="0" smtClean="0"/>
              <a:t> by mating and forming sexual spores </a:t>
            </a:r>
            <a:r>
              <a:rPr lang="en-US" sz="4400" dirty="0"/>
              <a:t>e</a:t>
            </a:r>
            <a:r>
              <a:rPr lang="en-US" sz="4400" dirty="0" smtClean="0"/>
              <a:t>.g </a:t>
            </a:r>
            <a:r>
              <a:rPr lang="en-US" sz="4400" dirty="0" err="1" smtClean="0"/>
              <a:t>zygospores</a:t>
            </a:r>
            <a:r>
              <a:rPr lang="en-US" sz="4400" dirty="0" smtClean="0"/>
              <a:t>, </a:t>
            </a:r>
            <a:r>
              <a:rPr lang="en-US" sz="4400" dirty="0" err="1" smtClean="0"/>
              <a:t>ascosores</a:t>
            </a:r>
            <a:r>
              <a:rPr lang="en-US" sz="4400" dirty="0" smtClean="0"/>
              <a:t>, </a:t>
            </a:r>
            <a:r>
              <a:rPr lang="en-US" sz="4400" dirty="0" err="1" smtClean="0"/>
              <a:t>basidiospores</a:t>
            </a:r>
            <a:r>
              <a:rPr lang="en-US" sz="4400" dirty="0" smtClean="0"/>
              <a:t>.  </a:t>
            </a:r>
          </a:p>
          <a:p>
            <a:r>
              <a:rPr lang="en-US" sz="4400" dirty="0" smtClean="0"/>
              <a:t>Fungi that do not form sexual spores are termed </a:t>
            </a:r>
            <a:r>
              <a:rPr lang="en-US" sz="4400" b="1" dirty="0" smtClean="0"/>
              <a:t>imperfect fungi</a:t>
            </a:r>
            <a:r>
              <a:rPr lang="en-US" sz="4400" dirty="0"/>
              <a:t>. </a:t>
            </a:r>
            <a:endParaRPr lang="en-US" sz="4400" dirty="0" smtClean="0"/>
          </a:p>
          <a:p>
            <a:r>
              <a:rPr lang="en-US" sz="4400" dirty="0" smtClean="0"/>
              <a:t>Medially important fungi propagate  by asexually  by forming </a:t>
            </a:r>
            <a:r>
              <a:rPr lang="en-US" sz="4400" b="1" dirty="0" smtClean="0"/>
              <a:t>conidia</a:t>
            </a:r>
            <a:r>
              <a:rPr lang="en-US" sz="4400" dirty="0" smtClean="0"/>
              <a:t>(asexual spores).</a:t>
            </a:r>
          </a:p>
        </p:txBody>
      </p:sp>
    </p:spTree>
    <p:extLst>
      <p:ext uri="{BB962C8B-B14F-4D97-AF65-F5344CB8AC3E}">
        <p14:creationId xmlns:p14="http://schemas.microsoft.com/office/powerpoint/2010/main" val="10522051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r>
              <a:rPr lang="en-US" sz="4400" b="1" dirty="0">
                <a:latin typeface="Calibri" panose="020F0502020204030204" pitchFamily="34" charset="0"/>
                <a:cs typeface="Calibri" panose="020F0502020204030204" pitchFamily="34" charset="0"/>
              </a:rPr>
              <a:t>Yeast</a:t>
            </a:r>
            <a:r>
              <a:rPr lang="en-US" sz="4400" dirty="0">
                <a:latin typeface="Calibri" panose="020F0502020204030204" pitchFamily="34" charset="0"/>
                <a:cs typeface="Calibri" panose="020F0502020204030204" pitchFamily="34" charset="0"/>
              </a:rPr>
              <a:t> are single cell and reproduce by </a:t>
            </a:r>
            <a:r>
              <a:rPr lang="en-US" sz="4400" b="1" dirty="0">
                <a:latin typeface="Calibri" panose="020F0502020204030204" pitchFamily="34" charset="0"/>
                <a:cs typeface="Calibri" panose="020F0502020204030204" pitchFamily="34" charset="0"/>
              </a:rPr>
              <a:t>budding</a:t>
            </a:r>
            <a:r>
              <a:rPr lang="en-US" sz="4400" dirty="0">
                <a:latin typeface="Calibri" panose="020F0502020204030204" pitchFamily="34" charset="0"/>
                <a:cs typeface="Calibri" panose="020F0502020204030204" pitchFamily="34" charset="0"/>
              </a:rPr>
              <a:t>.</a:t>
            </a:r>
          </a:p>
          <a:p>
            <a:r>
              <a:rPr lang="en-US" sz="4400" b="1" dirty="0">
                <a:latin typeface="Calibri" panose="020F0502020204030204" pitchFamily="34" charset="0"/>
                <a:cs typeface="Calibri" panose="020F0502020204030204" pitchFamily="34" charset="0"/>
              </a:rPr>
              <a:t>Molds</a:t>
            </a:r>
            <a:r>
              <a:rPr lang="en-US" sz="4400" dirty="0">
                <a:latin typeface="Calibri" panose="020F0502020204030204" pitchFamily="34" charset="0"/>
                <a:cs typeface="Calibri" panose="020F0502020204030204" pitchFamily="34" charset="0"/>
              </a:rPr>
              <a:t> grow as long filaments(hyphae)and form a mat called m</a:t>
            </a:r>
            <a:r>
              <a:rPr lang="en-US" sz="4400" b="1" dirty="0">
                <a:latin typeface="Calibri" panose="020F0502020204030204" pitchFamily="34" charset="0"/>
                <a:cs typeface="Calibri" panose="020F0502020204030204" pitchFamily="34" charset="0"/>
              </a:rPr>
              <a:t>ycelium</a:t>
            </a:r>
            <a:r>
              <a:rPr lang="en-US" sz="4400" dirty="0">
                <a:latin typeface="Calibri" panose="020F0502020204030204" pitchFamily="34" charset="0"/>
                <a:cs typeface="Calibri" panose="020F0502020204030204" pitchFamily="34" charset="0"/>
              </a:rPr>
              <a:t>, some hyphae forms transverse walls (</a:t>
            </a:r>
            <a:r>
              <a:rPr lang="en-US" sz="4400" b="1" dirty="0" err="1">
                <a:latin typeface="Calibri" panose="020F0502020204030204" pitchFamily="34" charset="0"/>
                <a:cs typeface="Calibri" panose="020F0502020204030204" pitchFamily="34" charset="0"/>
              </a:rPr>
              <a:t>septate</a:t>
            </a:r>
            <a:r>
              <a:rPr lang="en-US" sz="4400" b="1" dirty="0">
                <a:latin typeface="Calibri" panose="020F0502020204030204" pitchFamily="34" charset="0"/>
                <a:cs typeface="Calibri" panose="020F0502020204030204" pitchFamily="34" charset="0"/>
              </a:rPr>
              <a:t> hyphae</a:t>
            </a:r>
            <a:r>
              <a:rPr lang="en-US" sz="4400" dirty="0">
                <a:latin typeface="Calibri" panose="020F0502020204030204" pitchFamily="34" charset="0"/>
                <a:cs typeface="Calibri" panose="020F0502020204030204" pitchFamily="34" charset="0"/>
              </a:rPr>
              <a:t>). </a:t>
            </a:r>
            <a:endParaRPr lang="en-US" sz="4400" dirty="0" smtClean="0">
              <a:latin typeface="Calibri" panose="020F0502020204030204" pitchFamily="34" charset="0"/>
              <a:cs typeface="Calibri" panose="020F0502020204030204" pitchFamily="34" charset="0"/>
            </a:endParaRPr>
          </a:p>
          <a:p>
            <a:r>
              <a:rPr lang="en-US" sz="4400" dirty="0" smtClean="0">
                <a:latin typeface="Calibri" panose="020F0502020204030204" pitchFamily="34" charset="0"/>
                <a:cs typeface="Calibri" panose="020F0502020204030204" pitchFamily="34" charset="0"/>
              </a:rPr>
              <a:t>Non </a:t>
            </a:r>
            <a:r>
              <a:rPr lang="en-US" sz="4400" dirty="0" err="1">
                <a:latin typeface="Calibri" panose="020F0502020204030204" pitchFamily="34" charset="0"/>
                <a:cs typeface="Calibri" panose="020F0502020204030204" pitchFamily="34" charset="0"/>
              </a:rPr>
              <a:t>septate</a:t>
            </a:r>
            <a:r>
              <a:rPr lang="en-US" sz="4400" dirty="0">
                <a:latin typeface="Calibri" panose="020F0502020204030204" pitchFamily="34" charset="0"/>
                <a:cs typeface="Calibri" panose="020F0502020204030204" pitchFamily="34" charset="0"/>
              </a:rPr>
              <a:t> hyphae are multinucleated </a:t>
            </a:r>
            <a:r>
              <a:rPr lang="en-US" sz="4400" b="1" dirty="0">
                <a:latin typeface="Calibri" panose="020F0502020204030204" pitchFamily="34" charset="0"/>
                <a:cs typeface="Calibri" panose="020F0502020204030204" pitchFamily="34" charset="0"/>
              </a:rPr>
              <a:t>(</a:t>
            </a:r>
            <a:r>
              <a:rPr lang="en-US" sz="4400" b="1" dirty="0" err="1">
                <a:latin typeface="Calibri" panose="020F0502020204030204" pitchFamily="34" charset="0"/>
                <a:cs typeface="Calibri" panose="020F0502020204030204" pitchFamily="34" charset="0"/>
              </a:rPr>
              <a:t>coencytic</a:t>
            </a:r>
            <a:r>
              <a:rPr lang="en-US" sz="4400" dirty="0">
                <a:latin typeface="Calibri" panose="020F0502020204030204" pitchFamily="34" charset="0"/>
                <a:cs typeface="Calibri" panose="020F0502020204030204" pitchFamily="34" charset="0"/>
              </a:rPr>
              <a:t>) the growth of hyphae occurs by extension of the tip of the hypha not by cell </a:t>
            </a:r>
            <a:r>
              <a:rPr lang="en-US" sz="4400" dirty="0" smtClean="0">
                <a:latin typeface="Calibri" panose="020F0502020204030204" pitchFamily="34" charset="0"/>
                <a:cs typeface="Calibri" panose="020F0502020204030204" pitchFamily="34" charset="0"/>
              </a:rPr>
              <a:t>division all </a:t>
            </a:r>
            <a:r>
              <a:rPr lang="en-US" sz="4400" dirty="0">
                <a:latin typeface="Calibri" panose="020F0502020204030204" pitchFamily="34" charset="0"/>
                <a:cs typeface="Calibri" panose="020F0502020204030204" pitchFamily="34" charset="0"/>
              </a:rPr>
              <a:t>along the filament.</a:t>
            </a:r>
          </a:p>
          <a:p>
            <a:endParaRPr lang="en-US" sz="4400" dirty="0"/>
          </a:p>
          <a:p>
            <a:endParaRPr lang="en-US" sz="4400" dirty="0"/>
          </a:p>
        </p:txBody>
      </p:sp>
    </p:spTree>
    <p:extLst>
      <p:ext uri="{BB962C8B-B14F-4D97-AF65-F5344CB8AC3E}">
        <p14:creationId xmlns:p14="http://schemas.microsoft.com/office/powerpoint/2010/main" val="15669377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r>
              <a:rPr lang="en-US" sz="4400" dirty="0"/>
              <a:t>Most fungi are </a:t>
            </a:r>
            <a:r>
              <a:rPr lang="en-US" sz="4400" b="1" dirty="0"/>
              <a:t>obligate aerobes</a:t>
            </a:r>
            <a:r>
              <a:rPr lang="en-US" sz="4400" dirty="0"/>
              <a:t>,</a:t>
            </a:r>
            <a:r>
              <a:rPr lang="en-US" sz="4400" b="1" dirty="0"/>
              <a:t> </a:t>
            </a:r>
            <a:r>
              <a:rPr lang="en-US" sz="4400" dirty="0"/>
              <a:t>some </a:t>
            </a:r>
            <a:r>
              <a:rPr lang="en-US" sz="4400" b="1" dirty="0"/>
              <a:t>facultative anaerobes </a:t>
            </a:r>
            <a:r>
              <a:rPr lang="en-US" sz="4400" dirty="0"/>
              <a:t>but non are obligate anaerobes.</a:t>
            </a:r>
          </a:p>
          <a:p>
            <a:r>
              <a:rPr lang="en-US" sz="4400" dirty="0"/>
              <a:t>Medically important fungi are thermally dimorphic (they form different structures at different temperature) they exist as molds in the environment and as yeast in the human tissue at body temperature. </a:t>
            </a:r>
            <a:endParaRPr lang="en-US" sz="4400" dirty="0" smtClean="0"/>
          </a:p>
          <a:p>
            <a:r>
              <a:rPr lang="en-US" sz="4400" b="1" dirty="0" smtClean="0"/>
              <a:t>Yeast</a:t>
            </a:r>
            <a:r>
              <a:rPr lang="en-US" sz="4400" dirty="0" smtClean="0"/>
              <a:t> </a:t>
            </a:r>
            <a:r>
              <a:rPr lang="en-US" sz="4400" i="1" dirty="0"/>
              <a:t>candida </a:t>
            </a:r>
            <a:r>
              <a:rPr lang="en-US" sz="4400" i="1" dirty="0" err="1"/>
              <a:t>albicans</a:t>
            </a:r>
            <a:r>
              <a:rPr lang="en-US" sz="4400" i="1" dirty="0"/>
              <a:t> </a:t>
            </a:r>
            <a:r>
              <a:rPr lang="en-US" sz="4400" dirty="0"/>
              <a:t>is a </a:t>
            </a:r>
            <a:r>
              <a:rPr lang="en-US" sz="4400" dirty="0" smtClean="0"/>
              <a:t>human </a:t>
            </a:r>
            <a:r>
              <a:rPr lang="en-US" sz="4400" dirty="0"/>
              <a:t>body flora but becomes a pathogen in female reproductive track.</a:t>
            </a:r>
          </a:p>
          <a:p>
            <a:endParaRPr lang="en-US" sz="4400" dirty="0"/>
          </a:p>
          <a:p>
            <a:endParaRPr lang="en-US" sz="4400" dirty="0"/>
          </a:p>
        </p:txBody>
      </p:sp>
    </p:spTree>
    <p:extLst>
      <p:ext uri="{BB962C8B-B14F-4D97-AF65-F5344CB8AC3E}">
        <p14:creationId xmlns:p14="http://schemas.microsoft.com/office/powerpoint/2010/main" val="9289930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lnSpcReduction="10000"/>
          </a:bodyPr>
          <a:lstStyle/>
          <a:p>
            <a:pPr marL="0" indent="0">
              <a:buNone/>
            </a:pPr>
            <a:r>
              <a:rPr lang="en-US" sz="4000" b="1" dirty="0" smtClean="0"/>
              <a:t>                                 PARASITES</a:t>
            </a:r>
          </a:p>
          <a:p>
            <a:r>
              <a:rPr lang="en-US" sz="4000" b="1" dirty="0" smtClean="0"/>
              <a:t>parasites</a:t>
            </a:r>
            <a:r>
              <a:rPr lang="en-US" sz="4000" dirty="0" smtClean="0"/>
              <a:t> are organisms that sorely depends on the host for their growth, reproduction and survival.</a:t>
            </a:r>
          </a:p>
          <a:p>
            <a:r>
              <a:rPr lang="en-US" sz="4000" dirty="0" smtClean="0"/>
              <a:t>Some parasites are microscopic in some stages of their life cycle or in the whole lifecycle(e.g. </a:t>
            </a:r>
            <a:r>
              <a:rPr lang="en-US" sz="4000" dirty="0" err="1" smtClean="0"/>
              <a:t>entomoeba</a:t>
            </a:r>
            <a:r>
              <a:rPr lang="en-US" sz="4000" dirty="0" smtClean="0"/>
              <a:t> </a:t>
            </a:r>
            <a:r>
              <a:rPr lang="en-US" sz="4000" dirty="0" err="1" smtClean="0"/>
              <a:t>histolytica</a:t>
            </a:r>
            <a:r>
              <a:rPr lang="en-US" sz="4000" dirty="0" smtClean="0"/>
              <a:t>, plasmodium-malarial parasites) while others are microscopic in their first stage (egg) and macroscopic in larval and adult stage(</a:t>
            </a:r>
            <a:r>
              <a:rPr lang="en-US" sz="4000" dirty="0" err="1" smtClean="0"/>
              <a:t>eg</a:t>
            </a:r>
            <a:r>
              <a:rPr lang="en-US" sz="4000" dirty="0" smtClean="0"/>
              <a:t> </a:t>
            </a:r>
            <a:r>
              <a:rPr lang="en-US" sz="4000" dirty="0" err="1" smtClean="0"/>
              <a:t>ascaris</a:t>
            </a:r>
            <a:r>
              <a:rPr lang="en-US" sz="4000" dirty="0" smtClean="0"/>
              <a:t> </a:t>
            </a:r>
            <a:r>
              <a:rPr lang="en-US" sz="4000" dirty="0" err="1" smtClean="0"/>
              <a:t>lumbricoides</a:t>
            </a:r>
            <a:r>
              <a:rPr lang="en-US" sz="4000" dirty="0" smtClean="0"/>
              <a:t>, hookworm, tapeworm)</a:t>
            </a:r>
          </a:p>
          <a:p>
            <a:r>
              <a:rPr lang="en-US" sz="4000" dirty="0" smtClean="0"/>
              <a:t> lives inside the body) are classified into two groups protozoa and </a:t>
            </a:r>
            <a:r>
              <a:rPr lang="en-US" sz="4000" dirty="0" err="1" smtClean="0"/>
              <a:t>helminth</a:t>
            </a:r>
            <a:r>
              <a:rPr lang="en-US" sz="4000" dirty="0" smtClean="0"/>
              <a:t>.</a:t>
            </a:r>
          </a:p>
          <a:p>
            <a:r>
              <a:rPr lang="en-US" sz="4000" dirty="0" smtClean="0"/>
              <a:t>Protozoa: are unicellular organism</a:t>
            </a:r>
          </a:p>
          <a:p>
            <a:pPr marL="0" indent="0">
              <a:buNone/>
            </a:pPr>
            <a:endParaRPr lang="en-US" sz="4000" dirty="0" smtClean="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b="1" dirty="0"/>
          </a:p>
        </p:txBody>
      </p:sp>
    </p:spTree>
    <p:extLst>
      <p:ext uri="{BB962C8B-B14F-4D97-AF65-F5344CB8AC3E}">
        <p14:creationId xmlns:p14="http://schemas.microsoft.com/office/powerpoint/2010/main" val="5347927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r>
              <a:rPr lang="en-US" sz="4000" dirty="0"/>
              <a:t>the  commonly known protozoa of medical importance </a:t>
            </a:r>
            <a:r>
              <a:rPr lang="en-US" sz="4000" dirty="0" smtClean="0"/>
              <a:t>include: -</a:t>
            </a:r>
            <a:endParaRPr lang="en-US" sz="4000" dirty="0"/>
          </a:p>
          <a:p>
            <a:pPr marL="0" indent="0">
              <a:buNone/>
            </a:pPr>
            <a:r>
              <a:rPr lang="en-US" sz="4000" dirty="0"/>
              <a:t>      </a:t>
            </a:r>
            <a:r>
              <a:rPr lang="en-US" sz="4000" dirty="0" err="1"/>
              <a:t>Sarcodina</a:t>
            </a:r>
            <a:r>
              <a:rPr lang="en-US" sz="4000" dirty="0"/>
              <a:t> (amoeba)</a:t>
            </a:r>
          </a:p>
          <a:p>
            <a:pPr marL="0" indent="0">
              <a:buNone/>
            </a:pPr>
            <a:r>
              <a:rPr lang="en-US" sz="4000" dirty="0"/>
              <a:t>      </a:t>
            </a:r>
            <a:r>
              <a:rPr lang="en-US" sz="4000" dirty="0" err="1"/>
              <a:t>Sporozoa</a:t>
            </a:r>
            <a:r>
              <a:rPr lang="en-US" sz="4000" dirty="0"/>
              <a:t> (plasmodium)</a:t>
            </a:r>
          </a:p>
          <a:p>
            <a:pPr marL="0" indent="0">
              <a:buNone/>
            </a:pPr>
            <a:r>
              <a:rPr lang="en-US" sz="4000" dirty="0"/>
              <a:t>      </a:t>
            </a:r>
            <a:r>
              <a:rPr lang="en-US" sz="4000" dirty="0" err="1" smtClean="0"/>
              <a:t>Mastigophora</a:t>
            </a:r>
            <a:r>
              <a:rPr lang="en-US" sz="4000" dirty="0" smtClean="0"/>
              <a:t> (</a:t>
            </a:r>
            <a:r>
              <a:rPr lang="en-US" sz="4000" dirty="0" err="1" smtClean="0"/>
              <a:t>filariworms</a:t>
            </a:r>
            <a:r>
              <a:rPr lang="en-US" sz="4000" dirty="0" smtClean="0"/>
              <a:t>)</a:t>
            </a:r>
            <a:endParaRPr lang="en-US" sz="4000" dirty="0"/>
          </a:p>
          <a:p>
            <a:pPr marL="0" indent="0">
              <a:buNone/>
            </a:pPr>
            <a:r>
              <a:rPr lang="en-US" sz="4000" dirty="0" smtClean="0"/>
              <a:t>protozoa </a:t>
            </a:r>
            <a:r>
              <a:rPr lang="en-US" sz="4000" dirty="0"/>
              <a:t>are motile and move by means of </a:t>
            </a:r>
            <a:r>
              <a:rPr lang="en-US" sz="4000" dirty="0" smtClean="0"/>
              <a:t>either</a:t>
            </a:r>
          </a:p>
          <a:p>
            <a:pPr>
              <a:buFont typeface="Wingdings" panose="05000000000000000000" pitchFamily="2" charset="2"/>
              <a:buChar char="Ø"/>
            </a:pPr>
            <a:r>
              <a:rPr lang="en-US" sz="4000" dirty="0" smtClean="0"/>
              <a:t>flagella,</a:t>
            </a:r>
          </a:p>
          <a:p>
            <a:pPr>
              <a:buFont typeface="Wingdings" panose="05000000000000000000" pitchFamily="2" charset="2"/>
              <a:buChar char="Ø"/>
            </a:pPr>
            <a:r>
              <a:rPr lang="en-US" sz="4000" dirty="0" smtClean="0"/>
              <a:t>cilia</a:t>
            </a:r>
            <a:r>
              <a:rPr lang="en-US" sz="4000" dirty="0"/>
              <a:t>, or </a:t>
            </a:r>
          </a:p>
          <a:p>
            <a:pPr>
              <a:buFont typeface="Wingdings" panose="05000000000000000000" pitchFamily="2" charset="2"/>
              <a:buChar char="Ø"/>
            </a:pPr>
            <a:r>
              <a:rPr lang="en-US" sz="4000" dirty="0" smtClean="0"/>
              <a:t>pseudopodia       - allowing </a:t>
            </a:r>
            <a:r>
              <a:rPr lang="en-US" sz="4000" dirty="0"/>
              <a:t>them to move in an aqueous habitat.</a:t>
            </a:r>
          </a:p>
          <a:p>
            <a:endParaRPr lang="en-US" sz="4000" dirty="0"/>
          </a:p>
        </p:txBody>
      </p:sp>
    </p:spTree>
    <p:extLst>
      <p:ext uri="{BB962C8B-B14F-4D97-AF65-F5344CB8AC3E}">
        <p14:creationId xmlns:p14="http://schemas.microsoft.com/office/powerpoint/2010/main" val="15003975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
            <a:ext cx="12192000" cy="6858000"/>
          </a:xfrm>
        </p:spPr>
        <p:txBody>
          <a:bodyPr>
            <a:normAutofit/>
          </a:bodyPr>
          <a:lstStyle/>
          <a:p>
            <a:pPr marL="0" indent="0">
              <a:buNone/>
            </a:pPr>
            <a:r>
              <a:rPr lang="en-US" sz="3200" dirty="0" smtClean="0"/>
              <a:t> </a:t>
            </a:r>
            <a:r>
              <a:rPr lang="en-US" sz="4400" b="1" dirty="0" smtClean="0"/>
              <a:t>MODULE CONTENT</a:t>
            </a:r>
            <a:r>
              <a:rPr lang="en-US" sz="4400" dirty="0" smtClean="0"/>
              <a:t>:</a:t>
            </a:r>
          </a:p>
          <a:p>
            <a:pPr marL="0" indent="0">
              <a:buNone/>
            </a:pPr>
            <a:r>
              <a:rPr lang="en-US" sz="4400" dirty="0" smtClean="0"/>
              <a:t>Historical back ground, </a:t>
            </a:r>
          </a:p>
          <a:p>
            <a:pPr marL="0" indent="0">
              <a:buNone/>
            </a:pPr>
            <a:r>
              <a:rPr lang="en-US" sz="4400" dirty="0" smtClean="0"/>
              <a:t>Classification of microorganisms, properties of </a:t>
            </a:r>
          </a:p>
          <a:p>
            <a:pPr marL="0" indent="0">
              <a:buNone/>
            </a:pPr>
            <a:r>
              <a:rPr lang="en-US" sz="4400" dirty="0" smtClean="0"/>
              <a:t>microorganisms, clinical importance of microorganisms</a:t>
            </a:r>
            <a:r>
              <a:rPr lang="en-US" sz="4400" dirty="0"/>
              <a:t>,</a:t>
            </a:r>
            <a:r>
              <a:rPr lang="en-US" sz="4400" dirty="0" smtClean="0"/>
              <a:t> modes of transmission of infections, concept of infection(definition of terms related to infection, stages in development of an infection, common nosocomial infections), life cycles of HIV.</a:t>
            </a:r>
            <a:endParaRPr lang="en-US" sz="4400" dirty="0"/>
          </a:p>
        </p:txBody>
      </p:sp>
    </p:spTree>
    <p:extLst>
      <p:ext uri="{BB962C8B-B14F-4D97-AF65-F5344CB8AC3E}">
        <p14:creationId xmlns:p14="http://schemas.microsoft.com/office/powerpoint/2010/main" val="15156532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0834"/>
            <a:ext cx="12192000" cy="6858000"/>
          </a:xfrm>
        </p:spPr>
        <p:txBody>
          <a:bodyPr>
            <a:normAutofit fontScale="92500" lnSpcReduction="10000"/>
          </a:bodyPr>
          <a:lstStyle/>
          <a:p>
            <a:pPr marL="0" indent="0">
              <a:buNone/>
            </a:pPr>
            <a:r>
              <a:rPr lang="en-US" sz="3600" b="1" dirty="0" smtClean="0"/>
              <a:t>HELMINTH </a:t>
            </a:r>
            <a:r>
              <a:rPr lang="en-US" sz="3600" dirty="0" smtClean="0"/>
              <a:t>( </a:t>
            </a:r>
            <a:r>
              <a:rPr lang="en-US" sz="3600" dirty="0" err="1" smtClean="0"/>
              <a:t>Metazoa</a:t>
            </a:r>
            <a:r>
              <a:rPr lang="en-US" sz="3600" dirty="0" smtClean="0"/>
              <a:t>) helminthes are generally intestinal, cutaneous </a:t>
            </a:r>
          </a:p>
          <a:p>
            <a:pPr marL="0" indent="0">
              <a:buNone/>
            </a:pPr>
            <a:r>
              <a:rPr lang="en-US" sz="3600" dirty="0" smtClean="0"/>
              <a:t>and tissue worms.</a:t>
            </a:r>
          </a:p>
          <a:p>
            <a:pPr marL="0" indent="0">
              <a:buNone/>
            </a:pPr>
            <a:r>
              <a:rPr lang="en-US" sz="3600" dirty="0" err="1" smtClean="0"/>
              <a:t>Helminth</a:t>
            </a:r>
            <a:r>
              <a:rPr lang="en-US" sz="3600" dirty="0" smtClean="0"/>
              <a:t> are classified into 2 groups </a:t>
            </a:r>
            <a:r>
              <a:rPr lang="en-US" sz="3600" dirty="0" err="1" smtClean="0"/>
              <a:t>platyhelminth</a:t>
            </a:r>
            <a:r>
              <a:rPr lang="en-US" sz="3600" dirty="0" smtClean="0"/>
              <a:t> and </a:t>
            </a:r>
          </a:p>
          <a:p>
            <a:pPr marL="0" indent="0">
              <a:buNone/>
            </a:pPr>
            <a:r>
              <a:rPr lang="en-US" sz="3600" dirty="0" err="1" smtClean="0"/>
              <a:t>nematohelminth</a:t>
            </a:r>
            <a:r>
              <a:rPr lang="en-US" sz="3600" dirty="0" smtClean="0"/>
              <a:t>, in the class of </a:t>
            </a:r>
            <a:r>
              <a:rPr lang="en-US" sz="3600" dirty="0" err="1" smtClean="0"/>
              <a:t>platyhelminth</a:t>
            </a:r>
            <a:r>
              <a:rPr lang="en-US" sz="3600" dirty="0" smtClean="0"/>
              <a:t> we have two </a:t>
            </a:r>
          </a:p>
          <a:p>
            <a:pPr marL="0" indent="0">
              <a:buNone/>
            </a:pPr>
            <a:r>
              <a:rPr lang="en-US" sz="3600" dirty="0" smtClean="0"/>
              <a:t>subgroups - </a:t>
            </a:r>
            <a:r>
              <a:rPr lang="en-US" sz="3600" dirty="0" err="1" smtClean="0"/>
              <a:t>trematoda</a:t>
            </a:r>
            <a:endParaRPr lang="en-US" sz="3600" dirty="0" smtClean="0"/>
          </a:p>
          <a:p>
            <a:pPr marL="0" indent="0">
              <a:buNone/>
            </a:pPr>
            <a:r>
              <a:rPr lang="en-US" sz="3600" dirty="0"/>
              <a:t> </a:t>
            </a:r>
            <a:r>
              <a:rPr lang="en-US" sz="3600" dirty="0" smtClean="0"/>
              <a:t>                   - </a:t>
            </a:r>
            <a:r>
              <a:rPr lang="en-US" sz="3600" dirty="0" err="1" smtClean="0"/>
              <a:t>cestodes</a:t>
            </a:r>
            <a:endParaRPr lang="en-US" sz="3600" dirty="0" smtClean="0"/>
          </a:p>
          <a:p>
            <a:pPr marL="0" indent="0">
              <a:buNone/>
            </a:pPr>
            <a:r>
              <a:rPr lang="en-US" sz="3600" dirty="0"/>
              <a:t> E</a:t>
            </a:r>
            <a:r>
              <a:rPr lang="en-US" sz="3600" dirty="0" smtClean="0"/>
              <a:t>osinophilia is associated with several </a:t>
            </a:r>
            <a:r>
              <a:rPr lang="en-US" sz="3600" dirty="0" err="1" smtClean="0"/>
              <a:t>helminth</a:t>
            </a:r>
            <a:r>
              <a:rPr lang="en-US" sz="3600" dirty="0" smtClean="0"/>
              <a:t> infections </a:t>
            </a:r>
          </a:p>
          <a:p>
            <a:pPr marL="0" indent="0">
              <a:buNone/>
            </a:pPr>
            <a:r>
              <a:rPr lang="en-US" sz="3600" dirty="0" smtClean="0"/>
              <a:t>especially when the larvae migrates in the host body.</a:t>
            </a:r>
          </a:p>
          <a:p>
            <a:pPr marL="0" indent="0">
              <a:buNone/>
            </a:pPr>
            <a:r>
              <a:rPr lang="en-US" sz="3600" dirty="0" smtClean="0"/>
              <a:t>high </a:t>
            </a:r>
            <a:r>
              <a:rPr lang="en-US" sz="3600" dirty="0" err="1" smtClean="0"/>
              <a:t>eosinophoils</a:t>
            </a:r>
            <a:r>
              <a:rPr lang="en-US" sz="3600" dirty="0" smtClean="0"/>
              <a:t> are associated with the following worms: </a:t>
            </a:r>
          </a:p>
          <a:p>
            <a:pPr marL="0" indent="0">
              <a:buNone/>
            </a:pPr>
            <a:r>
              <a:rPr lang="en-US" sz="3600" dirty="0" err="1" smtClean="0"/>
              <a:t>ascaris</a:t>
            </a:r>
            <a:r>
              <a:rPr lang="en-US" sz="3600" dirty="0" smtClean="0"/>
              <a:t> ,</a:t>
            </a:r>
            <a:r>
              <a:rPr lang="en-US" sz="3600" dirty="0" err="1" smtClean="0"/>
              <a:t>strongyloides</a:t>
            </a:r>
            <a:r>
              <a:rPr lang="en-US" sz="3600" dirty="0" smtClean="0"/>
              <a:t>, </a:t>
            </a:r>
            <a:r>
              <a:rPr lang="en-US" sz="3600" dirty="0" err="1" smtClean="0"/>
              <a:t>trichinella</a:t>
            </a:r>
            <a:r>
              <a:rPr lang="en-US" sz="3600" dirty="0" smtClean="0"/>
              <a:t>, </a:t>
            </a:r>
            <a:r>
              <a:rPr lang="en-US" sz="3600" dirty="0" err="1" smtClean="0"/>
              <a:t>toxocara</a:t>
            </a:r>
            <a:r>
              <a:rPr lang="en-US" sz="3600" dirty="0" smtClean="0"/>
              <a:t> and hookworm </a:t>
            </a:r>
            <a:r>
              <a:rPr lang="en-US" sz="3600" dirty="0" err="1" smtClean="0"/>
              <a:t>necator</a:t>
            </a:r>
            <a:r>
              <a:rPr lang="en-US" sz="3600" dirty="0" smtClean="0"/>
              <a:t> and </a:t>
            </a:r>
            <a:r>
              <a:rPr lang="en-US" sz="3600" dirty="0" err="1" smtClean="0"/>
              <a:t>ancylostoma</a:t>
            </a:r>
            <a:r>
              <a:rPr lang="en-US" sz="3600" dirty="0" smtClean="0"/>
              <a:t>.</a:t>
            </a:r>
          </a:p>
          <a:p>
            <a:pPr marL="0" indent="0">
              <a:buNone/>
            </a:pPr>
            <a:r>
              <a:rPr lang="en-US" sz="3600" dirty="0" err="1" smtClean="0"/>
              <a:t>Eosinophils</a:t>
            </a:r>
            <a:r>
              <a:rPr lang="en-US" sz="3600" dirty="0" smtClean="0"/>
              <a:t> are white blood cells involved in the host body defense </a:t>
            </a:r>
          </a:p>
          <a:p>
            <a:pPr marL="0" indent="0">
              <a:buNone/>
            </a:pPr>
            <a:r>
              <a:rPr lang="en-US" sz="3600" dirty="0" smtClean="0"/>
              <a:t>mechanisms</a:t>
            </a:r>
            <a:r>
              <a:rPr lang="en-US" dirty="0" smtClean="0"/>
              <a:t>.</a:t>
            </a:r>
          </a:p>
        </p:txBody>
      </p:sp>
    </p:spTree>
    <p:extLst>
      <p:ext uri="{BB962C8B-B14F-4D97-AF65-F5344CB8AC3E}">
        <p14:creationId xmlns:p14="http://schemas.microsoft.com/office/powerpoint/2010/main" val="10163711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0"/>
            <a:ext cx="12192001" cy="6858000"/>
          </a:xfrm>
        </p:spPr>
        <p:txBody>
          <a:bodyPr>
            <a:normAutofit/>
          </a:bodyPr>
          <a:lstStyle/>
          <a:p>
            <a:pPr marL="0" indent="0">
              <a:buNone/>
            </a:pPr>
            <a:r>
              <a:rPr lang="en-US" sz="4000" dirty="0"/>
              <a:t>Helminths lifecycle progress from egg→ larvae→ adult.</a:t>
            </a:r>
          </a:p>
          <a:p>
            <a:pPr marL="0" indent="0">
              <a:buNone/>
            </a:pPr>
            <a:r>
              <a:rPr lang="en-US" sz="4000" dirty="0"/>
              <a:t>The egg contains embryo that hatches into larvae which then matures to </a:t>
            </a:r>
            <a:r>
              <a:rPr lang="en-US" sz="4000" dirty="0" smtClean="0"/>
              <a:t>adult which in turn </a:t>
            </a:r>
            <a:r>
              <a:rPr lang="en-US" sz="4000" dirty="0"/>
              <a:t>produces eggs.</a:t>
            </a:r>
          </a:p>
          <a:p>
            <a:pPr marL="0" indent="0">
              <a:buNone/>
            </a:pPr>
            <a:r>
              <a:rPr lang="en-US" sz="4000" dirty="0"/>
              <a:t>Sexual cycle (adult mating and reproduction) occurs in the definitive host(immediate host), intermediate host is one in which the asexual cycle occurs or the larvae is present.   </a:t>
            </a:r>
          </a:p>
          <a:p>
            <a:pPr marL="0" indent="0">
              <a:buNone/>
            </a:pPr>
            <a:r>
              <a:rPr lang="en-US" sz="4000" dirty="0"/>
              <a:t> ASSIGNMENT </a:t>
            </a:r>
          </a:p>
          <a:p>
            <a:r>
              <a:rPr lang="en-US" sz="4000" dirty="0"/>
              <a:t>Read and make notes on pathogenic protozoa and </a:t>
            </a:r>
            <a:r>
              <a:rPr lang="en-US" sz="4000" dirty="0" err="1" smtClean="0"/>
              <a:t>helminth</a:t>
            </a:r>
            <a:r>
              <a:rPr lang="en-US" sz="4000" dirty="0" smtClean="0"/>
              <a:t> (note </a:t>
            </a:r>
            <a:r>
              <a:rPr lang="en-US" sz="4000" dirty="0"/>
              <a:t>on amoeba and plasmodium(malaria parasite)</a:t>
            </a:r>
          </a:p>
          <a:p>
            <a:endParaRPr lang="en-US" sz="4000" dirty="0"/>
          </a:p>
        </p:txBody>
      </p:sp>
    </p:spTree>
    <p:extLst>
      <p:ext uri="{BB962C8B-B14F-4D97-AF65-F5344CB8AC3E}">
        <p14:creationId xmlns:p14="http://schemas.microsoft.com/office/powerpoint/2010/main" val="12616152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indent="0">
              <a:buNone/>
            </a:pPr>
            <a:r>
              <a:rPr lang="en-US" sz="3600" dirty="0" smtClean="0"/>
              <a:t>                                                       ALGAE</a:t>
            </a:r>
          </a:p>
          <a:p>
            <a:pPr marL="0" indent="0">
              <a:buNone/>
            </a:pPr>
            <a:r>
              <a:rPr lang="en-US" sz="4000" dirty="0" smtClean="0"/>
              <a:t>Algae are eukaryotic Protista, organisms that </a:t>
            </a:r>
          </a:p>
          <a:p>
            <a:pPr marL="0" indent="0">
              <a:buNone/>
            </a:pPr>
            <a:r>
              <a:rPr lang="en-US" sz="4000" dirty="0" smtClean="0"/>
              <a:t>photosynthesis but lack the specialized multicellular </a:t>
            </a:r>
          </a:p>
          <a:p>
            <a:pPr marL="0" indent="0">
              <a:buNone/>
            </a:pPr>
            <a:r>
              <a:rPr lang="en-US" sz="4000" dirty="0" smtClean="0"/>
              <a:t>reproductive structure of plants.</a:t>
            </a:r>
          </a:p>
          <a:p>
            <a:pPr marL="0" indent="0">
              <a:buNone/>
            </a:pPr>
            <a:endParaRPr lang="en-US" sz="4000" dirty="0"/>
          </a:p>
          <a:p>
            <a:pPr marL="0" indent="0">
              <a:buNone/>
            </a:pPr>
            <a:r>
              <a:rPr lang="en-US" sz="4000" b="1" dirty="0"/>
              <a:t> ASSIGMENT.</a:t>
            </a:r>
          </a:p>
          <a:p>
            <a:r>
              <a:rPr lang="en-US" sz="4000" dirty="0"/>
              <a:t>List pathogenic fungi (molds and yeast) the diseases they </a:t>
            </a:r>
            <a:endParaRPr lang="en-US" sz="4000" dirty="0" smtClean="0"/>
          </a:p>
          <a:p>
            <a:pPr marL="0" indent="0">
              <a:buNone/>
            </a:pPr>
            <a:r>
              <a:rPr lang="en-US" sz="4000" dirty="0"/>
              <a:t> </a:t>
            </a:r>
            <a:r>
              <a:rPr lang="en-US" sz="4000" dirty="0" smtClean="0"/>
              <a:t>  cause</a:t>
            </a:r>
            <a:r>
              <a:rPr lang="en-US" sz="4000" dirty="0"/>
              <a:t>.</a:t>
            </a:r>
          </a:p>
          <a:p>
            <a:r>
              <a:rPr lang="en-US" sz="4000" dirty="0"/>
              <a:t>Pathogenesis of fungi.</a:t>
            </a:r>
          </a:p>
        </p:txBody>
      </p:sp>
    </p:spTree>
    <p:extLst>
      <p:ext uri="{BB962C8B-B14F-4D97-AF65-F5344CB8AC3E}">
        <p14:creationId xmlns:p14="http://schemas.microsoft.com/office/powerpoint/2010/main" val="32143598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lnSpcReduction="10000"/>
          </a:bodyPr>
          <a:lstStyle/>
          <a:p>
            <a:pPr marL="0" indent="0">
              <a:buNone/>
            </a:pPr>
            <a:r>
              <a:rPr lang="en-US" dirty="0" smtClean="0"/>
              <a:t> </a:t>
            </a:r>
            <a:r>
              <a:rPr lang="en-US" sz="3600" b="1" dirty="0" smtClean="0"/>
              <a:t>PROPERTIES OF MICROOGANISMS.</a:t>
            </a:r>
          </a:p>
          <a:p>
            <a:r>
              <a:rPr lang="en-US" sz="3600" dirty="0" smtClean="0"/>
              <a:t>Microorganisms properties as related to environment and other living things falls into two types 1) </a:t>
            </a:r>
            <a:r>
              <a:rPr lang="en-US" sz="3600" dirty="0" err="1" smtClean="0"/>
              <a:t>benefical</a:t>
            </a:r>
            <a:endParaRPr lang="en-US" sz="3600" dirty="0" smtClean="0"/>
          </a:p>
          <a:p>
            <a:pPr marL="0" indent="0">
              <a:buNone/>
            </a:pPr>
            <a:r>
              <a:rPr lang="en-US" sz="3600" dirty="0"/>
              <a:t> </a:t>
            </a:r>
            <a:r>
              <a:rPr lang="en-US" sz="3600" dirty="0" smtClean="0"/>
              <a:t>                                                                      2) harmful.</a:t>
            </a:r>
          </a:p>
          <a:p>
            <a:pPr marL="0" indent="0">
              <a:buNone/>
            </a:pPr>
            <a:r>
              <a:rPr lang="en-US" sz="3600" dirty="0" smtClean="0"/>
              <a:t> 1)</a:t>
            </a:r>
            <a:r>
              <a:rPr lang="en-US" sz="3600" b="1" dirty="0" smtClean="0"/>
              <a:t>BENEFICIAL</a:t>
            </a:r>
            <a:r>
              <a:rPr lang="en-US" sz="3600" dirty="0" smtClean="0"/>
              <a:t>: </a:t>
            </a:r>
          </a:p>
          <a:p>
            <a:r>
              <a:rPr lang="en-US" sz="3600" dirty="0" smtClean="0"/>
              <a:t>Soil bacteria and fungi are involved in decomposing organic matters and recycling old plant material providing nutrients nitrogen and phosphorous to plant roots.</a:t>
            </a:r>
          </a:p>
          <a:p>
            <a:r>
              <a:rPr lang="en-US" sz="3600" dirty="0" smtClean="0"/>
              <a:t>Fungi colonize upper part of plants providing many benefits including drought/heat tolerance resistance to insect and plant diseases.</a:t>
            </a:r>
          </a:p>
          <a:p>
            <a:r>
              <a:rPr lang="en-US" sz="3600" dirty="0" smtClean="0"/>
              <a:t>Bacteria on human skin prevents colonization of harmful microorganisms.</a:t>
            </a:r>
          </a:p>
          <a:p>
            <a:pPr marL="0" indent="0">
              <a:buNone/>
            </a:pPr>
            <a:endParaRPr lang="en-US" sz="3600" dirty="0"/>
          </a:p>
        </p:txBody>
      </p:sp>
    </p:spTree>
    <p:extLst>
      <p:ext uri="{BB962C8B-B14F-4D97-AF65-F5344CB8AC3E}">
        <p14:creationId xmlns:p14="http://schemas.microsoft.com/office/powerpoint/2010/main" val="36030953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r>
              <a:rPr lang="en-US" sz="3600" dirty="0"/>
              <a:t>Bacteria of the gastrointestinal tract of human aids in the digestion of food and also acts as commensals preventing colonization by harmful yeasts and fungi.</a:t>
            </a:r>
          </a:p>
          <a:p>
            <a:r>
              <a:rPr lang="en-US" sz="3600" dirty="0"/>
              <a:t>Bacteria such as saccharides </a:t>
            </a:r>
            <a:r>
              <a:rPr lang="en-US" sz="3600" dirty="0" err="1"/>
              <a:t>ceverasiae</a:t>
            </a:r>
            <a:r>
              <a:rPr lang="en-US" sz="3600" dirty="0"/>
              <a:t> aids fermentation and is used in food and beverage industries</a:t>
            </a:r>
            <a:r>
              <a:rPr lang="en-US" sz="3600" dirty="0" smtClean="0"/>
              <a:t>.</a:t>
            </a:r>
          </a:p>
          <a:p>
            <a:r>
              <a:rPr lang="en-US" sz="3600" dirty="0" smtClean="0"/>
              <a:t>Bacteria are used for conventional </a:t>
            </a:r>
            <a:r>
              <a:rPr lang="en-US" sz="3600" dirty="0"/>
              <a:t>biological-treatment alternatives for settled domestic sewage. Thus, the reuse of treated wastewater from small wastewater-treatment systems may become feasible</a:t>
            </a:r>
            <a:r>
              <a:rPr lang="en-US" sz="3600" dirty="0" smtClean="0"/>
              <a:t>.</a:t>
            </a:r>
          </a:p>
          <a:p>
            <a:r>
              <a:rPr lang="en-US" sz="3600" dirty="0" smtClean="0"/>
              <a:t>The </a:t>
            </a:r>
            <a:r>
              <a:rPr lang="en-US" sz="3600" dirty="0"/>
              <a:t>treatments </a:t>
            </a:r>
            <a:r>
              <a:rPr lang="en-US" sz="3600" dirty="0" smtClean="0"/>
              <a:t>of plants with </a:t>
            </a:r>
            <a:r>
              <a:rPr lang="en-US" sz="3600" dirty="0"/>
              <a:t>higher concentrations </a:t>
            </a:r>
            <a:r>
              <a:rPr lang="en-US" sz="3600" dirty="0" smtClean="0"/>
              <a:t>of </a:t>
            </a:r>
            <a:r>
              <a:rPr lang="en-US" sz="3600" dirty="0"/>
              <a:t>the </a:t>
            </a:r>
            <a:r>
              <a:rPr lang="en-US" sz="3600" dirty="0" err="1"/>
              <a:t>reniform</a:t>
            </a:r>
            <a:r>
              <a:rPr lang="en-US" sz="3600" dirty="0"/>
              <a:t> nematode (</a:t>
            </a:r>
            <a:r>
              <a:rPr lang="en-US" sz="3600" i="1" dirty="0" err="1"/>
              <a:t>Rotylenchulus</a:t>
            </a:r>
            <a:r>
              <a:rPr lang="en-US" sz="3600" i="1" dirty="0"/>
              <a:t> </a:t>
            </a:r>
            <a:r>
              <a:rPr lang="en-US" sz="3600" i="1" dirty="0" err="1" smtClean="0"/>
              <a:t>reniformis</a:t>
            </a:r>
            <a:r>
              <a:rPr lang="en-US" sz="3600" dirty="0" smtClean="0"/>
              <a:t>)resulted </a:t>
            </a:r>
            <a:r>
              <a:rPr lang="en-US" sz="3600" dirty="0"/>
              <a:t>in improved plant growth in the </a:t>
            </a:r>
            <a:r>
              <a:rPr lang="en-US" sz="3600" dirty="0" smtClean="0"/>
              <a:t>un-inoculated </a:t>
            </a:r>
            <a:r>
              <a:rPr lang="en-US" sz="3600" dirty="0"/>
              <a:t>controls. </a:t>
            </a:r>
          </a:p>
        </p:txBody>
      </p:sp>
    </p:spTree>
    <p:extLst>
      <p:ext uri="{BB962C8B-B14F-4D97-AF65-F5344CB8AC3E}">
        <p14:creationId xmlns:p14="http://schemas.microsoft.com/office/powerpoint/2010/main" val="15455367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03030"/>
            <a:ext cx="12192000" cy="6754969"/>
          </a:xfrm>
        </p:spPr>
        <p:txBody>
          <a:bodyPr>
            <a:noAutofit/>
          </a:bodyPr>
          <a:lstStyle/>
          <a:p>
            <a:r>
              <a:rPr lang="en-US" sz="3200" b="1" dirty="0" smtClean="0"/>
              <a:t>HARMFULL PROPERTIES</a:t>
            </a:r>
          </a:p>
          <a:p>
            <a:r>
              <a:rPr lang="en-US" sz="3200" dirty="0" smtClean="0"/>
              <a:t>Contaminate the environment including food and water sources.</a:t>
            </a:r>
          </a:p>
          <a:p>
            <a:r>
              <a:rPr lang="en-US" sz="3200" dirty="0" smtClean="0"/>
              <a:t>Cause diseases to both human, animals and plants</a:t>
            </a:r>
          </a:p>
          <a:p>
            <a:r>
              <a:rPr lang="en-US" sz="3200" dirty="0" smtClean="0"/>
              <a:t>Causes extinctions of important species and economic drawbacks.</a:t>
            </a:r>
          </a:p>
          <a:p>
            <a:r>
              <a:rPr lang="en-US" sz="3200" dirty="0" smtClean="0"/>
              <a:t>Warrants world concern in epidemics and outbreaks of diseases.</a:t>
            </a:r>
          </a:p>
          <a:p>
            <a:r>
              <a:rPr lang="en-US" sz="3200" dirty="0" smtClean="0"/>
              <a:t>Occurrence of incurable conditions and diseases</a:t>
            </a:r>
            <a:r>
              <a:rPr lang="en-US" sz="3200" dirty="0"/>
              <a:t>. </a:t>
            </a:r>
            <a:endParaRPr lang="en-US" sz="3200" dirty="0" smtClean="0"/>
          </a:p>
          <a:p>
            <a:r>
              <a:rPr lang="en-US" sz="3200" dirty="0" smtClean="0"/>
              <a:t>Formation </a:t>
            </a:r>
            <a:r>
              <a:rPr lang="en-US" sz="3200" dirty="0"/>
              <a:t>of biofilms. </a:t>
            </a:r>
          </a:p>
          <a:p>
            <a:pPr marL="0" indent="0">
              <a:buNone/>
            </a:pPr>
            <a:r>
              <a:rPr lang="en-US" sz="3200" dirty="0"/>
              <a:t> (A </a:t>
            </a:r>
            <a:r>
              <a:rPr lang="en-US" sz="3200" b="1" dirty="0"/>
              <a:t>biofilm</a:t>
            </a:r>
            <a:r>
              <a:rPr lang="en-US" sz="3200" dirty="0"/>
              <a:t> is an aggregate of microorganisms in which cells adhere to each other or a surface. Biofilm, which is also referred to as slime. </a:t>
            </a:r>
            <a:r>
              <a:rPr lang="en-US" sz="3200" dirty="0" smtClean="0"/>
              <a:t>Complete removal </a:t>
            </a:r>
            <a:r>
              <a:rPr lang="en-US" sz="3200" dirty="0"/>
              <a:t>of biofilms is challenging. Residues of biofilms can regenerate themselves quickly.</a:t>
            </a:r>
          </a:p>
          <a:p>
            <a:pPr marL="0" indent="0">
              <a:buNone/>
            </a:pPr>
            <a:r>
              <a:rPr lang="en-US" sz="3200" dirty="0"/>
              <a:t>   Formation of a biofilm begins with the attachment of free-floating microorganisms to a surface.)</a:t>
            </a:r>
          </a:p>
          <a:p>
            <a:endParaRPr lang="en-US" sz="3600" dirty="0" smtClean="0"/>
          </a:p>
          <a:p>
            <a:endParaRPr lang="en-US" sz="3600" dirty="0" smtClean="0"/>
          </a:p>
          <a:p>
            <a:endParaRPr lang="en-US" sz="3600" dirty="0"/>
          </a:p>
        </p:txBody>
      </p:sp>
    </p:spTree>
    <p:extLst>
      <p:ext uri="{BB962C8B-B14F-4D97-AF65-F5344CB8AC3E}">
        <p14:creationId xmlns:p14="http://schemas.microsoft.com/office/powerpoint/2010/main" val="27216432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lnSpcReduction="10000"/>
          </a:bodyPr>
          <a:lstStyle/>
          <a:p>
            <a:pPr marL="0" indent="0">
              <a:buNone/>
            </a:pPr>
            <a:r>
              <a:rPr lang="en-US" dirty="0" smtClean="0"/>
              <a:t> </a:t>
            </a:r>
            <a:r>
              <a:rPr lang="en-US" sz="3600" dirty="0" smtClean="0"/>
              <a:t>IMPORTANCE OF MICROOGARNISMS TO THE ENVIRONMENT/ECOSYSTEM.</a:t>
            </a:r>
          </a:p>
          <a:p>
            <a:r>
              <a:rPr lang="en-US" sz="3600" b="1" dirty="0" smtClean="0"/>
              <a:t>Decomposition: (</a:t>
            </a:r>
            <a:r>
              <a:rPr lang="en-US" sz="3600" b="1" dirty="0" err="1" smtClean="0"/>
              <a:t>Bioremedation</a:t>
            </a:r>
            <a:r>
              <a:rPr lang="en-US" sz="3600" b="1" dirty="0" smtClean="0"/>
              <a:t>) </a:t>
            </a:r>
            <a:r>
              <a:rPr lang="en-US" sz="3600" dirty="0" smtClean="0"/>
              <a:t>microorganisms are the main </a:t>
            </a:r>
          </a:p>
          <a:p>
            <a:pPr marL="0" indent="0">
              <a:buNone/>
            </a:pPr>
            <a:r>
              <a:rPr lang="en-US" sz="3600" dirty="0"/>
              <a:t> </a:t>
            </a:r>
            <a:r>
              <a:rPr lang="en-US" sz="3600" dirty="0" smtClean="0"/>
              <a:t>  source of decomposition.</a:t>
            </a:r>
          </a:p>
          <a:p>
            <a:pPr marL="0" indent="0">
              <a:buNone/>
            </a:pPr>
            <a:r>
              <a:rPr lang="en-US" sz="3600" dirty="0" smtClean="0"/>
              <a:t>After the death of human or animals and plants ,microorganisms </a:t>
            </a:r>
          </a:p>
          <a:p>
            <a:pPr marL="0" indent="0">
              <a:buNone/>
            </a:pPr>
            <a:r>
              <a:rPr lang="en-US" sz="3600" dirty="0" smtClean="0"/>
              <a:t>penetrates their bodies (or plant remains) and deep inside starts </a:t>
            </a:r>
          </a:p>
          <a:p>
            <a:pPr marL="0" indent="0">
              <a:buNone/>
            </a:pPr>
            <a:r>
              <a:rPr lang="en-US" sz="3600" dirty="0" smtClean="0"/>
              <a:t>digesting the dead skin and other organs in a process called </a:t>
            </a:r>
          </a:p>
          <a:p>
            <a:pPr marL="0" indent="0">
              <a:buNone/>
            </a:pPr>
            <a:r>
              <a:rPr lang="en-US" sz="3600" b="1" dirty="0" smtClean="0"/>
              <a:t>autolysis and decay</a:t>
            </a:r>
            <a:r>
              <a:rPr lang="en-US" sz="3600" dirty="0" smtClean="0"/>
              <a:t>.</a:t>
            </a:r>
          </a:p>
          <a:p>
            <a:pPr marL="0" indent="0">
              <a:buNone/>
            </a:pPr>
            <a:r>
              <a:rPr lang="en-US" sz="3600" dirty="0" smtClean="0"/>
              <a:t> In the process useful nutrients ( such as carbon and nitrogen) </a:t>
            </a:r>
          </a:p>
          <a:p>
            <a:pPr marL="0" indent="0">
              <a:buNone/>
            </a:pPr>
            <a:r>
              <a:rPr lang="en-US" sz="3600" dirty="0" smtClean="0"/>
              <a:t>are released to the environment. Decomposition makes the soil </a:t>
            </a:r>
          </a:p>
          <a:p>
            <a:pPr marL="0" indent="0">
              <a:buNone/>
            </a:pPr>
            <a:r>
              <a:rPr lang="en-US" sz="3600" dirty="0" smtClean="0"/>
              <a:t>fertile benefiting the production of plants. Simply re-fertilization </a:t>
            </a:r>
          </a:p>
          <a:p>
            <a:pPr marL="0" indent="0">
              <a:buNone/>
            </a:pPr>
            <a:r>
              <a:rPr lang="en-US" sz="3600" dirty="0" smtClean="0"/>
              <a:t>of soil.</a:t>
            </a:r>
            <a:endParaRPr lang="en-US" sz="3600" dirty="0"/>
          </a:p>
        </p:txBody>
      </p:sp>
    </p:spTree>
    <p:extLst>
      <p:ext uri="{BB962C8B-B14F-4D97-AF65-F5344CB8AC3E}">
        <p14:creationId xmlns:p14="http://schemas.microsoft.com/office/powerpoint/2010/main" val="2551566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indent="0">
              <a:buNone/>
            </a:pPr>
            <a:r>
              <a:rPr lang="en-US" sz="4000" b="1" dirty="0" smtClean="0"/>
              <a:t>Production of oxygen: </a:t>
            </a:r>
            <a:r>
              <a:rPr lang="en-US" sz="4000" dirty="0" smtClean="0"/>
              <a:t>autotrophic organisms; this </a:t>
            </a:r>
          </a:p>
          <a:p>
            <a:pPr marL="0" indent="0">
              <a:buNone/>
            </a:pPr>
            <a:r>
              <a:rPr lang="en-US" sz="4000" dirty="0" smtClean="0"/>
              <a:t>includes the </a:t>
            </a:r>
            <a:r>
              <a:rPr lang="en-US" sz="4000" dirty="0" err="1" smtClean="0"/>
              <a:t>cyanbacteria</a:t>
            </a:r>
            <a:r>
              <a:rPr lang="en-US" sz="4000" dirty="0" smtClean="0"/>
              <a:t> and blue green algae whose </a:t>
            </a:r>
          </a:p>
          <a:p>
            <a:pPr marL="0" indent="0">
              <a:buNone/>
            </a:pPr>
            <a:r>
              <a:rPr lang="en-US" sz="4000" dirty="0" smtClean="0"/>
              <a:t>habitat is ocean lakes and ponds produce oxygen and produce food.</a:t>
            </a:r>
          </a:p>
          <a:p>
            <a:pPr marL="0" indent="0">
              <a:buNone/>
            </a:pPr>
            <a:r>
              <a:rPr lang="en-US" sz="4000" b="1" dirty="0" smtClean="0"/>
              <a:t>Parasitic nature of microorganisms</a:t>
            </a:r>
            <a:r>
              <a:rPr lang="en-US" sz="4000" dirty="0" smtClean="0"/>
              <a:t>:  they are the cause of </a:t>
            </a:r>
          </a:p>
          <a:p>
            <a:pPr marL="0" indent="0">
              <a:buNone/>
            </a:pPr>
            <a:r>
              <a:rPr lang="en-US" sz="4000" dirty="0" smtClean="0"/>
              <a:t>bringing evolution of many species because weak </a:t>
            </a:r>
          </a:p>
          <a:p>
            <a:pPr marL="0" indent="0">
              <a:buNone/>
            </a:pPr>
            <a:r>
              <a:rPr lang="en-US" sz="4000" dirty="0" smtClean="0"/>
              <a:t>organisms die out to the diseases they cause and strong </a:t>
            </a:r>
          </a:p>
          <a:p>
            <a:pPr marL="0" indent="0">
              <a:buNone/>
            </a:pPr>
            <a:r>
              <a:rPr lang="en-US" sz="4000" dirty="0" smtClean="0"/>
              <a:t>and beneficent organisms are left out to the ecosystem; </a:t>
            </a:r>
          </a:p>
          <a:p>
            <a:pPr marL="0" indent="0">
              <a:buNone/>
            </a:pPr>
            <a:r>
              <a:rPr lang="en-US" sz="4000" dirty="0" smtClean="0"/>
              <a:t>enough food is the left to those who survive who the </a:t>
            </a:r>
          </a:p>
          <a:p>
            <a:pPr marL="0" indent="0">
              <a:buNone/>
            </a:pPr>
            <a:r>
              <a:rPr lang="en-US" sz="4000" dirty="0" smtClean="0"/>
              <a:t>reproduce efficiently and healthy.</a:t>
            </a:r>
          </a:p>
          <a:p>
            <a:endParaRPr lang="en-US" sz="4000" dirty="0" smtClean="0"/>
          </a:p>
          <a:p>
            <a:endParaRPr lang="en-US" sz="4000" dirty="0"/>
          </a:p>
        </p:txBody>
      </p:sp>
    </p:spTree>
    <p:extLst>
      <p:ext uri="{BB962C8B-B14F-4D97-AF65-F5344CB8AC3E}">
        <p14:creationId xmlns:p14="http://schemas.microsoft.com/office/powerpoint/2010/main" val="24201845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Autofit/>
          </a:bodyPr>
          <a:lstStyle/>
          <a:p>
            <a:pPr marL="0" indent="0">
              <a:buNone/>
            </a:pPr>
            <a:r>
              <a:rPr lang="en-US" sz="3600" b="1" dirty="0" smtClean="0"/>
              <a:t>       CLINICAL IMPORTANCE OF MICROORGANISMS</a:t>
            </a:r>
          </a:p>
          <a:p>
            <a:r>
              <a:rPr lang="en-US" sz="3600" dirty="0" smtClean="0"/>
              <a:t>Microorganisms play an important role in diagnosis of diseases.(identifying the causative organism)</a:t>
            </a:r>
          </a:p>
          <a:p>
            <a:r>
              <a:rPr lang="en-US" sz="3600" dirty="0" smtClean="0"/>
              <a:t>Assist in treatment of diseases( knowledge as to which organism responds to which drug [antibiotics]/chemically manufactured products)</a:t>
            </a:r>
          </a:p>
          <a:p>
            <a:r>
              <a:rPr lang="en-US" sz="3600" dirty="0" smtClean="0"/>
              <a:t>Used in prevention of diseases (as in immunization vaccines)</a:t>
            </a:r>
          </a:p>
          <a:p>
            <a:r>
              <a:rPr lang="en-US" sz="3600" dirty="0" smtClean="0"/>
              <a:t>Microorganisms are used as bioremediation rendering the environment clean and free from foul smell of decaying organic materials.</a:t>
            </a:r>
          </a:p>
          <a:p>
            <a:r>
              <a:rPr lang="en-US" sz="3600" dirty="0" smtClean="0"/>
              <a:t>Microorganisms are used in recycling clean water from sewages and sludge.</a:t>
            </a:r>
          </a:p>
          <a:p>
            <a:pPr marL="0" indent="0">
              <a:buNone/>
            </a:pPr>
            <a:endParaRPr lang="en-US" sz="3600" dirty="0"/>
          </a:p>
        </p:txBody>
      </p:sp>
    </p:spTree>
    <p:extLst>
      <p:ext uri="{BB962C8B-B14F-4D97-AF65-F5344CB8AC3E}">
        <p14:creationId xmlns:p14="http://schemas.microsoft.com/office/powerpoint/2010/main" val="2404242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lnSpcReduction="10000"/>
          </a:bodyPr>
          <a:lstStyle/>
          <a:p>
            <a:pPr marL="0" indent="0">
              <a:buNone/>
            </a:pPr>
            <a:r>
              <a:rPr lang="en-US" dirty="0" smtClean="0"/>
              <a:t>   </a:t>
            </a:r>
            <a:r>
              <a:rPr lang="en-US" sz="3600" b="1" dirty="0" smtClean="0"/>
              <a:t>MODES OF TRANSMISSION OF INFECTION.</a:t>
            </a:r>
          </a:p>
          <a:p>
            <a:r>
              <a:rPr lang="en-US" sz="3600" b="1" dirty="0" smtClean="0"/>
              <a:t>Direct contact</a:t>
            </a:r>
            <a:r>
              <a:rPr lang="en-US" sz="3600" dirty="0" smtClean="0"/>
              <a:t>. (person to person, touch, kisses, sexual) herpes soster, gonorrhea, hepatitis infections.</a:t>
            </a:r>
          </a:p>
          <a:p>
            <a:r>
              <a:rPr lang="en-US" sz="3600" dirty="0" smtClean="0"/>
              <a:t>Ingestion. (oral route- through mouth eating or drinking </a:t>
            </a:r>
          </a:p>
          <a:p>
            <a:pPr marL="0" indent="0">
              <a:buNone/>
            </a:pPr>
            <a:r>
              <a:rPr lang="en-US" sz="3600" dirty="0" smtClean="0"/>
              <a:t>contaminated food, fruits or water/drinks) e.g typhoid, cholera, amoebiasis,</a:t>
            </a:r>
          </a:p>
          <a:p>
            <a:r>
              <a:rPr lang="en-US" sz="3600" b="1" dirty="0" smtClean="0"/>
              <a:t>Inhalation.</a:t>
            </a:r>
            <a:r>
              <a:rPr lang="en-US" sz="3600" dirty="0" smtClean="0"/>
              <a:t>(breathing in air containing droplets of </a:t>
            </a:r>
          </a:p>
          <a:p>
            <a:r>
              <a:rPr lang="en-US" sz="3600" dirty="0" smtClean="0"/>
              <a:t>microorganism either bacteria, virus, fungi spores e.g </a:t>
            </a:r>
          </a:p>
          <a:p>
            <a:r>
              <a:rPr lang="en-US" sz="3600" dirty="0" smtClean="0"/>
              <a:t>tuberculosis, anthrax, </a:t>
            </a:r>
            <a:r>
              <a:rPr lang="en-US" sz="3600" dirty="0" err="1" smtClean="0"/>
              <a:t>aspergillus</a:t>
            </a:r>
            <a:r>
              <a:rPr lang="en-US" sz="3600" dirty="0" smtClean="0"/>
              <a:t> infections)</a:t>
            </a:r>
          </a:p>
          <a:p>
            <a:r>
              <a:rPr lang="en-US" sz="3600" b="1" dirty="0" smtClean="0"/>
              <a:t>Skin penetration</a:t>
            </a:r>
            <a:r>
              <a:rPr lang="en-US" sz="3600" dirty="0" smtClean="0"/>
              <a:t>(through injuries, abrasions, infected animal and vector bites)</a:t>
            </a:r>
          </a:p>
          <a:p>
            <a:r>
              <a:rPr lang="en-US" sz="3600" b="1" dirty="0" smtClean="0"/>
              <a:t>Congenital</a:t>
            </a:r>
            <a:r>
              <a:rPr lang="en-US" sz="3600" dirty="0" smtClean="0"/>
              <a:t> (acquired from mother to child during pregnancy, </a:t>
            </a:r>
            <a:r>
              <a:rPr lang="en-US" sz="3600" dirty="0" err="1" smtClean="0"/>
              <a:t>transplacental</a:t>
            </a:r>
            <a:r>
              <a:rPr lang="en-US" sz="3600" dirty="0" smtClean="0"/>
              <a:t> infection e.g syphilis, HIV)</a:t>
            </a:r>
          </a:p>
          <a:p>
            <a:pPr marL="0" indent="0">
              <a:buNone/>
            </a:pPr>
            <a:endParaRPr lang="en-US" sz="3200" dirty="0" smtClean="0"/>
          </a:p>
          <a:p>
            <a:endParaRPr lang="en-US" dirty="0"/>
          </a:p>
        </p:txBody>
      </p:sp>
    </p:spTree>
    <p:extLst>
      <p:ext uri="{BB962C8B-B14F-4D97-AF65-F5344CB8AC3E}">
        <p14:creationId xmlns:p14="http://schemas.microsoft.com/office/powerpoint/2010/main" val="19000945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lnSpcReduction="10000"/>
          </a:bodyPr>
          <a:lstStyle/>
          <a:p>
            <a:pPr marL="0" indent="0">
              <a:buNone/>
            </a:pPr>
            <a:r>
              <a:rPr lang="en-US" sz="4000" b="1" dirty="0" smtClean="0"/>
              <a:t>MICROBIOLOGY</a:t>
            </a:r>
            <a:r>
              <a:rPr lang="en-US" sz="4000" dirty="0" smtClean="0"/>
              <a:t>:      INTRODUCTION.</a:t>
            </a:r>
            <a:endParaRPr lang="en-US" sz="4000" b="1" dirty="0" smtClean="0"/>
          </a:p>
          <a:p>
            <a:pPr marL="0" indent="0">
              <a:buNone/>
            </a:pPr>
            <a:r>
              <a:rPr lang="en-US" sz="4000" b="1" dirty="0" smtClean="0"/>
              <a:t>Microbiology</a:t>
            </a:r>
            <a:r>
              <a:rPr lang="en-US" sz="4000" dirty="0" smtClean="0"/>
              <a:t> is the scientific study of minute </a:t>
            </a:r>
          </a:p>
          <a:p>
            <a:pPr marL="0" indent="0">
              <a:buNone/>
            </a:pPr>
            <a:r>
              <a:rPr lang="en-US" sz="4000" dirty="0" smtClean="0"/>
              <a:t>microorganisms which are not seen with naked eyes.</a:t>
            </a:r>
          </a:p>
          <a:p>
            <a:pPr marL="0" indent="0">
              <a:buNone/>
            </a:pPr>
            <a:r>
              <a:rPr lang="en-US" sz="4000" b="1" dirty="0" smtClean="0"/>
              <a:t>Microscope</a:t>
            </a:r>
            <a:r>
              <a:rPr lang="en-US" sz="4000" dirty="0" smtClean="0"/>
              <a:t> is the instrument used to view microorganisms.(uses magnifying lenses)</a:t>
            </a:r>
          </a:p>
          <a:p>
            <a:pPr marL="0" indent="0">
              <a:buNone/>
            </a:pPr>
            <a:r>
              <a:rPr lang="en-US" sz="4000" b="1" dirty="0" smtClean="0"/>
              <a:t>HISTORICAL BACKGROUND.</a:t>
            </a:r>
          </a:p>
          <a:p>
            <a:pPr marL="0" indent="0">
              <a:buNone/>
            </a:pPr>
            <a:r>
              <a:rPr lang="en-US" sz="4000" b="1" dirty="0" smtClean="0"/>
              <a:t>Anton Leeuwenhoek </a:t>
            </a:r>
            <a:r>
              <a:rPr lang="en-US" sz="4000" dirty="0" smtClean="0"/>
              <a:t>was the first man to observe a microorganism which he called</a:t>
            </a:r>
            <a:r>
              <a:rPr lang="en-US" sz="4000" dirty="0"/>
              <a:t> </a:t>
            </a:r>
            <a:r>
              <a:rPr lang="en-US" sz="4000" dirty="0" smtClean="0"/>
              <a:t>bacteria in 1600 s; it was not until the 19</a:t>
            </a:r>
            <a:r>
              <a:rPr lang="en-US" sz="4000" baseline="30000" dirty="0" smtClean="0"/>
              <a:t>th</a:t>
            </a:r>
            <a:r>
              <a:rPr lang="en-US" sz="4000" dirty="0" smtClean="0"/>
              <a:t> century that the </a:t>
            </a:r>
            <a:r>
              <a:rPr lang="en-US" sz="4000" i="1" dirty="0" smtClean="0"/>
              <a:t>germ theory </a:t>
            </a:r>
            <a:r>
              <a:rPr lang="en-US" sz="4000" dirty="0" smtClean="0"/>
              <a:t>of disease was accepted.</a:t>
            </a:r>
          </a:p>
          <a:p>
            <a:pPr marL="0" indent="0">
              <a:buNone/>
            </a:pPr>
            <a:r>
              <a:rPr lang="en-US" sz="4000" b="1" dirty="0" smtClean="0"/>
              <a:t>Luis Pasteur </a:t>
            </a:r>
            <a:r>
              <a:rPr lang="en-US" sz="4000" dirty="0" smtClean="0"/>
              <a:t>provided persuasive evidence that microbes </a:t>
            </a:r>
          </a:p>
          <a:p>
            <a:pPr marL="0" indent="0">
              <a:buNone/>
            </a:pPr>
            <a:r>
              <a:rPr lang="en-US" sz="4000" dirty="0" smtClean="0"/>
              <a:t>were responsible for causing human illness.</a:t>
            </a:r>
          </a:p>
          <a:p>
            <a:pPr marL="0" lvl="0" indent="0">
              <a:buNone/>
            </a:pPr>
            <a:endParaRPr lang="en-US" sz="4000" dirty="0">
              <a:solidFill>
                <a:prstClr val="black"/>
              </a:solidFill>
            </a:endParaRPr>
          </a:p>
          <a:p>
            <a:pPr marL="0" lvl="0" indent="0">
              <a:buNone/>
            </a:pPr>
            <a:endParaRPr lang="en-US" sz="3200" dirty="0">
              <a:solidFill>
                <a:prstClr val="black"/>
              </a:solidFill>
            </a:endParaRPr>
          </a:p>
        </p:txBody>
      </p:sp>
    </p:spTree>
    <p:extLst>
      <p:ext uri="{BB962C8B-B14F-4D97-AF65-F5344CB8AC3E}">
        <p14:creationId xmlns:p14="http://schemas.microsoft.com/office/powerpoint/2010/main" val="31660980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7999"/>
          </a:xfrm>
        </p:spPr>
        <p:txBody>
          <a:bodyPr>
            <a:normAutofit/>
          </a:bodyPr>
          <a:lstStyle/>
          <a:p>
            <a:pPr marL="0" indent="0">
              <a:buNone/>
            </a:pPr>
            <a:r>
              <a:rPr lang="en-US" sz="3600" b="1" dirty="0" smtClean="0"/>
              <a:t>MODES OF TRANSMISSION WITH EXAMPLES OF MICROBIAL DISEASES.</a:t>
            </a:r>
          </a:p>
          <a:p>
            <a:r>
              <a:rPr lang="en-US" sz="3600" b="1" dirty="0" smtClean="0"/>
              <a:t>Ingesting </a:t>
            </a:r>
            <a:r>
              <a:rPr lang="en-US" sz="3600" dirty="0"/>
              <a:t>pathogens in contaminated food or water as in cholera, typhoid, paratyphoid fever ,bacillary dysentery, hepatitis A, or ingesting pathogen in unpasteurized milk and dairy products as in brucellosis, or campylobacter infections.</a:t>
            </a:r>
          </a:p>
          <a:p>
            <a:r>
              <a:rPr lang="en-US" sz="3600" b="1" dirty="0"/>
              <a:t>Inhaling</a:t>
            </a:r>
            <a:r>
              <a:rPr lang="en-US" sz="3600" dirty="0"/>
              <a:t> pathogens in </a:t>
            </a:r>
            <a:r>
              <a:rPr lang="en-US" sz="3600" i="1" dirty="0"/>
              <a:t>airborne droplets </a:t>
            </a:r>
            <a:r>
              <a:rPr lang="en-US" sz="3600" dirty="0"/>
              <a:t>as in tuberculosis, whooping cough, measles, influenza, pneumonia, meningitis, SARS</a:t>
            </a:r>
            <a:r>
              <a:rPr lang="en-US" sz="3600" dirty="0" smtClean="0"/>
              <a:t>.</a:t>
            </a:r>
            <a:r>
              <a:rPr lang="en-US" sz="3600" dirty="0"/>
              <a:t> Pathogens being transferred by direct contact from one person to another as in HIV infections, syphilis gonorrhea, ringworm infections</a:t>
            </a:r>
            <a:r>
              <a:rPr lang="en-US" sz="3600" dirty="0" smtClean="0"/>
              <a:t>.</a:t>
            </a:r>
            <a:endParaRPr lang="en-US" sz="3600" dirty="0"/>
          </a:p>
        </p:txBody>
      </p:sp>
    </p:spTree>
    <p:extLst>
      <p:ext uri="{BB962C8B-B14F-4D97-AF65-F5344CB8AC3E}">
        <p14:creationId xmlns:p14="http://schemas.microsoft.com/office/powerpoint/2010/main" val="38472611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
            <a:ext cx="12485914" cy="7043057"/>
          </a:xfrm>
        </p:spPr>
        <p:txBody>
          <a:bodyPr>
            <a:normAutofit fontScale="40000" lnSpcReduction="20000"/>
          </a:bodyPr>
          <a:lstStyle/>
          <a:p>
            <a:pPr marL="0" indent="0">
              <a:buNone/>
            </a:pPr>
            <a:r>
              <a:rPr lang="en-US" sz="7600" b="1" dirty="0" smtClean="0"/>
              <a:t>  </a:t>
            </a:r>
            <a:r>
              <a:rPr lang="en-US" sz="8000" b="1" dirty="0" smtClean="0"/>
              <a:t>Skin penetration</a:t>
            </a:r>
            <a:r>
              <a:rPr lang="en-US" sz="8000" dirty="0" smtClean="0"/>
              <a:t>: </a:t>
            </a:r>
          </a:p>
          <a:p>
            <a:r>
              <a:rPr lang="en-US" sz="8000" dirty="0" smtClean="0"/>
              <a:t> Pathogens </a:t>
            </a:r>
            <a:r>
              <a:rPr lang="en-US" sz="8000" dirty="0"/>
              <a:t>entering the tissue through bites of an arthropod </a:t>
            </a:r>
            <a:endParaRPr lang="en-US" sz="8000" dirty="0" smtClean="0"/>
          </a:p>
          <a:p>
            <a:pPr marL="0" indent="0">
              <a:buNone/>
            </a:pPr>
            <a:r>
              <a:rPr lang="en-US" sz="8000" dirty="0"/>
              <a:t> </a:t>
            </a:r>
            <a:r>
              <a:rPr lang="en-US" sz="8000" dirty="0" smtClean="0"/>
              <a:t>  vector </a:t>
            </a:r>
            <a:r>
              <a:rPr lang="en-US" sz="8000" dirty="0"/>
              <a:t>as in bubonic plague, </a:t>
            </a:r>
            <a:r>
              <a:rPr lang="en-US" sz="8000" dirty="0" err="1"/>
              <a:t>rickettsial</a:t>
            </a:r>
            <a:r>
              <a:rPr lang="en-US" sz="8000" dirty="0"/>
              <a:t> infections, dengue, rift </a:t>
            </a:r>
            <a:endParaRPr lang="en-US" sz="8000" dirty="0" smtClean="0"/>
          </a:p>
          <a:p>
            <a:pPr marL="0" indent="0">
              <a:buNone/>
            </a:pPr>
            <a:r>
              <a:rPr lang="en-US" sz="8000" dirty="0"/>
              <a:t> </a:t>
            </a:r>
            <a:r>
              <a:rPr lang="en-US" sz="8000" dirty="0" smtClean="0"/>
              <a:t>  valley </a:t>
            </a:r>
            <a:r>
              <a:rPr lang="en-US" sz="8000" dirty="0"/>
              <a:t>fever.</a:t>
            </a:r>
          </a:p>
          <a:p>
            <a:r>
              <a:rPr lang="en-US" sz="8000" dirty="0" smtClean="0"/>
              <a:t> Pathogen </a:t>
            </a:r>
            <a:r>
              <a:rPr lang="en-US" sz="8000" dirty="0"/>
              <a:t>entering wounds, cuts, or burns by way of </a:t>
            </a:r>
            <a:endParaRPr lang="en-US" sz="8000" dirty="0" smtClean="0"/>
          </a:p>
          <a:p>
            <a:pPr marL="0" indent="0">
              <a:buNone/>
            </a:pPr>
            <a:r>
              <a:rPr lang="en-US" sz="8000" dirty="0"/>
              <a:t> </a:t>
            </a:r>
            <a:r>
              <a:rPr lang="en-US" sz="8000" dirty="0" smtClean="0"/>
              <a:t>  contaminated </a:t>
            </a:r>
            <a:r>
              <a:rPr lang="en-US" sz="8000" dirty="0"/>
              <a:t>hands or unsterilized instruments as in the infection of </a:t>
            </a:r>
            <a:endParaRPr lang="en-US" sz="8000" dirty="0" smtClean="0"/>
          </a:p>
          <a:p>
            <a:pPr marL="0" indent="0">
              <a:buNone/>
            </a:pPr>
            <a:r>
              <a:rPr lang="en-US" sz="8000" dirty="0" smtClean="0"/>
              <a:t>   the </a:t>
            </a:r>
            <a:r>
              <a:rPr lang="en-US" sz="8000" dirty="0"/>
              <a:t>skin such as boils and abscess and tetanus(via contaminated soil or </a:t>
            </a:r>
            <a:endParaRPr lang="en-US" sz="8000" dirty="0" smtClean="0"/>
          </a:p>
          <a:p>
            <a:pPr marL="0" indent="0">
              <a:buNone/>
            </a:pPr>
            <a:r>
              <a:rPr lang="en-US" sz="8000" dirty="0" smtClean="0"/>
              <a:t>   dust.</a:t>
            </a:r>
          </a:p>
          <a:p>
            <a:r>
              <a:rPr lang="en-US" sz="8000" b="1" dirty="0" smtClean="0"/>
              <a:t>Transfer </a:t>
            </a:r>
            <a:r>
              <a:rPr lang="en-US" sz="8000" b="1" dirty="0"/>
              <a:t>of pathogens </a:t>
            </a:r>
            <a:r>
              <a:rPr lang="en-US" sz="8000" dirty="0"/>
              <a:t>in contaminated blood or blood products as in </a:t>
            </a:r>
            <a:endParaRPr lang="en-US" sz="8000" dirty="0" smtClean="0"/>
          </a:p>
          <a:p>
            <a:pPr marL="0" indent="0">
              <a:buNone/>
            </a:pPr>
            <a:r>
              <a:rPr lang="en-US" sz="8000" dirty="0"/>
              <a:t> </a:t>
            </a:r>
            <a:r>
              <a:rPr lang="en-US" sz="8000" dirty="0" smtClean="0"/>
              <a:t>  HIV </a:t>
            </a:r>
            <a:r>
              <a:rPr lang="en-US" sz="8000" dirty="0"/>
              <a:t>infection, viral hepatitis (HBV, HCV).</a:t>
            </a:r>
          </a:p>
          <a:p>
            <a:r>
              <a:rPr lang="en-US" sz="8000" b="1" dirty="0" smtClean="0"/>
              <a:t>Congenital</a:t>
            </a:r>
            <a:r>
              <a:rPr lang="en-US" sz="8000" dirty="0" smtClean="0"/>
              <a:t>: Pathogen </a:t>
            </a:r>
            <a:r>
              <a:rPr lang="en-US" sz="8000" dirty="0"/>
              <a:t>transmitted from mother to child as in HIV </a:t>
            </a:r>
            <a:endParaRPr lang="en-US" sz="8000" dirty="0" smtClean="0"/>
          </a:p>
          <a:p>
            <a:pPr marL="0" indent="0">
              <a:buNone/>
            </a:pPr>
            <a:r>
              <a:rPr lang="en-US" sz="8000" dirty="0"/>
              <a:t> </a:t>
            </a:r>
            <a:r>
              <a:rPr lang="en-US" sz="8000" dirty="0" smtClean="0"/>
              <a:t>  infection</a:t>
            </a:r>
            <a:r>
              <a:rPr lang="en-US" sz="8000" dirty="0"/>
              <a:t>, congenital syphilis, chlamydia infection, herpes infection, </a:t>
            </a:r>
            <a:endParaRPr lang="en-US" sz="8000" dirty="0" smtClean="0"/>
          </a:p>
          <a:p>
            <a:pPr marL="0" indent="0">
              <a:buNone/>
            </a:pPr>
            <a:r>
              <a:rPr lang="en-US" sz="8000" dirty="0"/>
              <a:t> </a:t>
            </a:r>
            <a:r>
              <a:rPr lang="en-US" sz="8000" dirty="0" smtClean="0"/>
              <a:t>  congenital </a:t>
            </a:r>
            <a:r>
              <a:rPr lang="en-US" sz="8000" dirty="0"/>
              <a:t>rubella, </a:t>
            </a:r>
            <a:r>
              <a:rPr lang="en-US" sz="8000" dirty="0" err="1"/>
              <a:t>gonococcal</a:t>
            </a:r>
            <a:r>
              <a:rPr lang="en-US" sz="8000" dirty="0"/>
              <a:t> conjunctivitis, cytomegalovirus neonatal </a:t>
            </a:r>
            <a:endParaRPr lang="en-US" sz="8000" dirty="0" smtClean="0"/>
          </a:p>
          <a:p>
            <a:pPr marL="0" indent="0">
              <a:buNone/>
            </a:pPr>
            <a:r>
              <a:rPr lang="en-US" sz="8000" dirty="0"/>
              <a:t> </a:t>
            </a:r>
            <a:r>
              <a:rPr lang="en-US" sz="8000" dirty="0" smtClean="0"/>
              <a:t>  infection</a:t>
            </a:r>
            <a:r>
              <a:rPr lang="en-US" sz="8000" dirty="0"/>
              <a:t>.</a:t>
            </a:r>
          </a:p>
          <a:p>
            <a:pPr marL="0" indent="0">
              <a:buNone/>
            </a:pPr>
            <a:r>
              <a:rPr lang="en-US" sz="8000" dirty="0"/>
              <a:t>          </a:t>
            </a:r>
          </a:p>
          <a:p>
            <a:endParaRPr lang="en-US" dirty="0"/>
          </a:p>
        </p:txBody>
      </p:sp>
    </p:spTree>
    <p:extLst>
      <p:ext uri="{BB962C8B-B14F-4D97-AF65-F5344CB8AC3E}">
        <p14:creationId xmlns:p14="http://schemas.microsoft.com/office/powerpoint/2010/main" val="10966504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153" y="0"/>
            <a:ext cx="12192000" cy="6858000"/>
          </a:xfrm>
        </p:spPr>
        <p:txBody>
          <a:bodyPr/>
          <a:lstStyle/>
          <a:p>
            <a:pPr marL="0" indent="0">
              <a:buNone/>
            </a:pPr>
            <a:r>
              <a:rPr lang="en-US" sz="4000" b="1" dirty="0" smtClean="0"/>
              <a:t>TERMINOLOGIES RELATED TO MICROORGANISMS AND  INFECTION</a:t>
            </a:r>
            <a:r>
              <a:rPr lang="en-US" sz="4000" dirty="0" smtClean="0"/>
              <a:t>. </a:t>
            </a:r>
          </a:p>
          <a:p>
            <a:pPr marL="0" indent="0">
              <a:buNone/>
            </a:pPr>
            <a:r>
              <a:rPr lang="en-US" sz="4000" b="1" dirty="0" smtClean="0"/>
              <a:t>Infection</a:t>
            </a:r>
            <a:r>
              <a:rPr lang="en-US" sz="4000" dirty="0" smtClean="0"/>
              <a:t>: is the invasion of an organism’s body tissue by disease causing agent, their multiplication and the reaction of host tissue to the infectious agent and the toxin they produce.</a:t>
            </a:r>
          </a:p>
          <a:p>
            <a:r>
              <a:rPr lang="en-US" sz="4000" b="1" dirty="0" smtClean="0"/>
              <a:t>Infectious disease </a:t>
            </a:r>
            <a:r>
              <a:rPr lang="en-US" sz="4000" dirty="0" smtClean="0"/>
              <a:t>is a transmissible disease or communicable disease an illness resulting from the infection.</a:t>
            </a:r>
          </a:p>
          <a:p>
            <a:r>
              <a:rPr lang="en-US" sz="4000" b="1" dirty="0" smtClean="0"/>
              <a:t>Cause of infection</a:t>
            </a:r>
            <a:r>
              <a:rPr lang="en-US" sz="4000" dirty="0" smtClean="0"/>
              <a:t>:  by infectious agents such as bacteria, virus, </a:t>
            </a:r>
            <a:r>
              <a:rPr lang="en-US" sz="4000" dirty="0" err="1" smtClean="0"/>
              <a:t>viroids</a:t>
            </a:r>
            <a:r>
              <a:rPr lang="en-US" sz="4000" dirty="0" smtClean="0"/>
              <a:t>, fungi and prions, protozoa and </a:t>
            </a:r>
            <a:r>
              <a:rPr lang="en-US" sz="4000" dirty="0" err="1" smtClean="0"/>
              <a:t>helminths</a:t>
            </a:r>
            <a:r>
              <a:rPr lang="en-US" sz="4000" dirty="0" smtClean="0"/>
              <a:t>.</a:t>
            </a:r>
          </a:p>
          <a:p>
            <a:endParaRPr lang="en-US" sz="4000" dirty="0" smtClean="0"/>
          </a:p>
          <a:p>
            <a:pPr marL="0" indent="0">
              <a:buNone/>
            </a:pPr>
            <a:endParaRPr lang="en-US" sz="4000" dirty="0"/>
          </a:p>
        </p:txBody>
      </p:sp>
    </p:spTree>
    <p:extLst>
      <p:ext uri="{BB962C8B-B14F-4D97-AF65-F5344CB8AC3E}">
        <p14:creationId xmlns:p14="http://schemas.microsoft.com/office/powerpoint/2010/main" val="40332038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r>
              <a:rPr lang="en-US" sz="3600" b="1" dirty="0"/>
              <a:t>Pathogen</a:t>
            </a:r>
            <a:r>
              <a:rPr lang="en-US" sz="3600" dirty="0"/>
              <a:t>: A pathogen is any microorganism that is capable of </a:t>
            </a:r>
            <a:endParaRPr lang="en-US" sz="3600" dirty="0" smtClean="0"/>
          </a:p>
          <a:p>
            <a:pPr marL="0" indent="0">
              <a:buNone/>
            </a:pPr>
            <a:r>
              <a:rPr lang="en-US" sz="3600" dirty="0"/>
              <a:t> </a:t>
            </a:r>
            <a:r>
              <a:rPr lang="en-US" sz="3600" dirty="0" smtClean="0"/>
              <a:t> causing </a:t>
            </a:r>
            <a:r>
              <a:rPr lang="en-US" sz="3600" dirty="0"/>
              <a:t>disease in a susceptible host. </a:t>
            </a:r>
            <a:endParaRPr lang="en-US" sz="3600" dirty="0" smtClean="0"/>
          </a:p>
          <a:p>
            <a:pPr marL="0" indent="0">
              <a:buNone/>
            </a:pPr>
            <a:r>
              <a:rPr lang="en-US" sz="3600" dirty="0" smtClean="0"/>
              <a:t>[Pathogens </a:t>
            </a:r>
            <a:r>
              <a:rPr lang="en-US" sz="3600" dirty="0"/>
              <a:t>are </a:t>
            </a:r>
            <a:r>
              <a:rPr lang="en-US" sz="3600" dirty="0" smtClean="0"/>
              <a:t>often described </a:t>
            </a:r>
            <a:r>
              <a:rPr lang="en-US" sz="3600" dirty="0"/>
              <a:t>as primary, capable of causing disease in normal </a:t>
            </a:r>
            <a:r>
              <a:rPr lang="en-US" sz="3600" dirty="0" smtClean="0"/>
              <a:t>hosts</a:t>
            </a:r>
            <a:r>
              <a:rPr lang="en-US" sz="3600" dirty="0"/>
              <a:t>, or opportunists, primarily causing disease </a:t>
            </a:r>
            <a:r>
              <a:rPr lang="en-US" sz="3600" dirty="0" smtClean="0"/>
              <a:t>in </a:t>
            </a:r>
            <a:r>
              <a:rPr lang="en-US" sz="3600" dirty="0" err="1" smtClean="0"/>
              <a:t>immunocompromised</a:t>
            </a:r>
            <a:r>
              <a:rPr lang="en-US" sz="3600" dirty="0" smtClean="0"/>
              <a:t> </a:t>
            </a:r>
            <a:r>
              <a:rPr lang="en-US" sz="3600" dirty="0"/>
              <a:t>individuals</a:t>
            </a:r>
            <a:r>
              <a:rPr lang="en-US" sz="3600" dirty="0" smtClean="0"/>
              <a:t>.] </a:t>
            </a:r>
          </a:p>
          <a:p>
            <a:pPr marL="0" indent="0">
              <a:buNone/>
            </a:pPr>
            <a:r>
              <a:rPr lang="en-US" sz="3600" b="1" dirty="0" smtClean="0"/>
              <a:t>Pathogenesis</a:t>
            </a:r>
            <a:r>
              <a:rPr lang="en-US" sz="3600" dirty="0" smtClean="0"/>
              <a:t> </a:t>
            </a:r>
            <a:r>
              <a:rPr lang="en-US" sz="3600" dirty="0"/>
              <a:t>– the process an organism causing disease in </a:t>
            </a:r>
            <a:endParaRPr lang="en-US" sz="3600" dirty="0" smtClean="0"/>
          </a:p>
          <a:p>
            <a:pPr marL="0" indent="0">
              <a:buNone/>
            </a:pPr>
            <a:r>
              <a:rPr lang="en-US" sz="3600" dirty="0"/>
              <a:t> </a:t>
            </a:r>
            <a:r>
              <a:rPr lang="en-US" sz="3600" dirty="0" smtClean="0"/>
              <a:t> hosts </a:t>
            </a:r>
            <a:r>
              <a:rPr lang="en-US" sz="3600" dirty="0"/>
              <a:t>body</a:t>
            </a:r>
            <a:r>
              <a:rPr lang="en-US" sz="3600" dirty="0" smtClean="0"/>
              <a:t>.</a:t>
            </a:r>
            <a:endParaRPr lang="en-US" sz="3600" b="1" dirty="0" smtClean="0"/>
          </a:p>
          <a:p>
            <a:endParaRPr lang="en-US" sz="3600" dirty="0"/>
          </a:p>
        </p:txBody>
      </p:sp>
    </p:spTree>
    <p:extLst>
      <p:ext uri="{BB962C8B-B14F-4D97-AF65-F5344CB8AC3E}">
        <p14:creationId xmlns:p14="http://schemas.microsoft.com/office/powerpoint/2010/main" val="6231981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0"/>
            <a:ext cx="12366171" cy="6858000"/>
          </a:xfrm>
        </p:spPr>
        <p:txBody>
          <a:bodyPr>
            <a:noAutofit/>
          </a:bodyPr>
          <a:lstStyle/>
          <a:p>
            <a:r>
              <a:rPr lang="en-US" sz="4000" b="1" dirty="0"/>
              <a:t>Intoxication</a:t>
            </a:r>
            <a:r>
              <a:rPr lang="en-US" sz="4000" dirty="0"/>
              <a:t>: Some pathogens can cause disease by the </a:t>
            </a:r>
            <a:endParaRPr lang="en-US" sz="4000" dirty="0" smtClean="0"/>
          </a:p>
          <a:p>
            <a:pPr marL="0" indent="0">
              <a:buNone/>
            </a:pPr>
            <a:r>
              <a:rPr lang="en-US" sz="4000" dirty="0"/>
              <a:t> </a:t>
            </a:r>
            <a:r>
              <a:rPr lang="en-US" sz="4000" dirty="0" smtClean="0"/>
              <a:t> elaboration </a:t>
            </a:r>
            <a:r>
              <a:rPr lang="en-US" sz="4000" dirty="0"/>
              <a:t>of a toxin. This can occur in the absence of viable </a:t>
            </a:r>
            <a:r>
              <a:rPr lang="en-US" sz="4000" dirty="0" smtClean="0"/>
              <a:t>bacteria</a:t>
            </a:r>
            <a:r>
              <a:rPr lang="en-US" sz="4000" dirty="0"/>
              <a:t>. One example of this is certain types of food poisoning. </a:t>
            </a:r>
          </a:p>
          <a:p>
            <a:r>
              <a:rPr lang="en-US" sz="4000" b="1" dirty="0"/>
              <a:t>Carrier</a:t>
            </a:r>
            <a:r>
              <a:rPr lang="en-US" sz="4000" dirty="0"/>
              <a:t>: An individual with asymptomatic colonization or </a:t>
            </a:r>
          </a:p>
          <a:p>
            <a:pPr marL="0" indent="0">
              <a:buNone/>
            </a:pPr>
            <a:r>
              <a:rPr lang="en-US" sz="4000" dirty="0" smtClean="0"/>
              <a:t> infection </a:t>
            </a:r>
            <a:r>
              <a:rPr lang="en-US" sz="4000" dirty="0"/>
              <a:t>who is capable of transmitting infection </a:t>
            </a:r>
            <a:r>
              <a:rPr lang="en-US" sz="4000" dirty="0" smtClean="0"/>
              <a:t>to</a:t>
            </a:r>
          </a:p>
          <a:p>
            <a:pPr marL="0" indent="0">
              <a:buNone/>
            </a:pPr>
            <a:r>
              <a:rPr lang="en-US" sz="4000" dirty="0"/>
              <a:t> </a:t>
            </a:r>
            <a:r>
              <a:rPr lang="en-US" sz="4000" dirty="0" smtClean="0"/>
              <a:t>others.   </a:t>
            </a:r>
          </a:p>
          <a:p>
            <a:r>
              <a:rPr lang="en-US" sz="4000" dirty="0" smtClean="0"/>
              <a:t> </a:t>
            </a:r>
            <a:r>
              <a:rPr lang="en-US" sz="4000" b="1" dirty="0" smtClean="0"/>
              <a:t>Latency</a:t>
            </a:r>
            <a:r>
              <a:rPr lang="en-US" sz="4000" dirty="0"/>
              <a:t>: The pathogen remains viable but is dormant within the </a:t>
            </a:r>
            <a:r>
              <a:rPr lang="en-US" sz="4000" dirty="0" smtClean="0"/>
              <a:t>host</a:t>
            </a:r>
            <a:r>
              <a:rPr lang="en-US" sz="4000" dirty="0"/>
              <a:t>. It however remains capable of causing disease at a later </a:t>
            </a:r>
            <a:r>
              <a:rPr lang="en-US" sz="4000" dirty="0" smtClean="0"/>
              <a:t>date </a:t>
            </a:r>
            <a:r>
              <a:rPr lang="en-US" sz="4000" dirty="0"/>
              <a:t>(e.g., Mycobacterium tuberculosis or herpes viruses). </a:t>
            </a:r>
          </a:p>
          <a:p>
            <a:endParaRPr lang="en-US" sz="4000" dirty="0"/>
          </a:p>
        </p:txBody>
      </p:sp>
    </p:spTree>
    <p:extLst>
      <p:ext uri="{BB962C8B-B14F-4D97-AF65-F5344CB8AC3E}">
        <p14:creationId xmlns:p14="http://schemas.microsoft.com/office/powerpoint/2010/main" val="34292186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fontScale="92500"/>
          </a:bodyPr>
          <a:lstStyle/>
          <a:p>
            <a:r>
              <a:rPr lang="en-US" sz="3600" b="1" dirty="0"/>
              <a:t>Epidemics</a:t>
            </a:r>
            <a:r>
              <a:rPr lang="en-US" sz="3600" dirty="0"/>
              <a:t>: </a:t>
            </a:r>
            <a:r>
              <a:rPr lang="en-US" sz="3600" dirty="0" smtClean="0"/>
              <a:t>These </a:t>
            </a:r>
            <a:r>
              <a:rPr lang="en-US" sz="3600" dirty="0"/>
              <a:t>are outbreaks of infections that are in excess of the normal “endemic” incidence of a particular type of infection. </a:t>
            </a:r>
            <a:endParaRPr lang="en-US" sz="3600" dirty="0" smtClean="0"/>
          </a:p>
          <a:p>
            <a:r>
              <a:rPr lang="en-US" sz="3600" dirty="0" smtClean="0"/>
              <a:t>There </a:t>
            </a:r>
            <a:r>
              <a:rPr lang="en-US" sz="3600" dirty="0"/>
              <a:t>are 2 types of epidemics</a:t>
            </a:r>
            <a:r>
              <a:rPr lang="en-US" sz="3600" dirty="0" smtClean="0"/>
              <a:t>.</a:t>
            </a:r>
          </a:p>
          <a:p>
            <a:r>
              <a:rPr lang="en-US" sz="3600" dirty="0" smtClean="0"/>
              <a:t> </a:t>
            </a:r>
            <a:r>
              <a:rPr lang="en-US" sz="3600" b="1" dirty="0"/>
              <a:t>A Common Source Outbreak </a:t>
            </a:r>
            <a:r>
              <a:rPr lang="en-US" sz="3600" dirty="0"/>
              <a:t>is represented by a </a:t>
            </a:r>
            <a:r>
              <a:rPr lang="en-US" sz="3600" i="1" dirty="0"/>
              <a:t>sharp curve. </a:t>
            </a:r>
            <a:r>
              <a:rPr lang="en-US" sz="3600" dirty="0"/>
              <a:t>It is a point source outbreak with a single site or agent (e.g., food) causing infection. Eliminate the source and eliminate the epidemic. (i.e., removing the handle during the Broad Street Pump epidemic). </a:t>
            </a:r>
            <a:endParaRPr lang="en-US" sz="3600" dirty="0" smtClean="0"/>
          </a:p>
          <a:p>
            <a:r>
              <a:rPr lang="en-US" sz="3600" b="1" dirty="0" smtClean="0"/>
              <a:t>A </a:t>
            </a:r>
            <a:r>
              <a:rPr lang="en-US" sz="3600" b="1" dirty="0"/>
              <a:t>Propagated Epidemic </a:t>
            </a:r>
            <a:r>
              <a:rPr lang="en-US" sz="3600" dirty="0"/>
              <a:t>is when secondary cases are involved such as chicken pox affecting a large community. A wave of individuals acquires the infection and because of the presence of susceptible subjects secondary cases occur. This continues until a sufficient amount of community members develop immunity and are protected from subsequent infection. </a:t>
            </a:r>
          </a:p>
          <a:p>
            <a:pPr marL="0" indent="0">
              <a:buNone/>
            </a:pPr>
            <a:endParaRPr lang="en-US" sz="3200" dirty="0"/>
          </a:p>
        </p:txBody>
      </p:sp>
    </p:spTree>
    <p:extLst>
      <p:ext uri="{BB962C8B-B14F-4D97-AF65-F5344CB8AC3E}">
        <p14:creationId xmlns:p14="http://schemas.microsoft.com/office/powerpoint/2010/main" val="31245009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0" y="0"/>
            <a:ext cx="12192000" cy="6858000"/>
          </a:xfrm>
        </p:spPr>
        <p:txBody>
          <a:bodyPr>
            <a:noAutofit/>
          </a:bodyPr>
          <a:lstStyle/>
          <a:p>
            <a:r>
              <a:rPr lang="en-US" sz="3600" b="1" dirty="0"/>
              <a:t>Endemic</a:t>
            </a:r>
            <a:r>
              <a:rPr lang="en-US" sz="3600" dirty="0"/>
              <a:t> – the constant presence of a disease or agent of disease in a community or region. </a:t>
            </a:r>
          </a:p>
          <a:p>
            <a:r>
              <a:rPr lang="en-US" sz="3600" b="1" dirty="0"/>
              <a:t>Epidemiology</a:t>
            </a:r>
            <a:r>
              <a:rPr lang="en-US" sz="3600" dirty="0"/>
              <a:t> – is the study of the spread, distribution, prevalence and control of disease in a community</a:t>
            </a:r>
            <a:r>
              <a:rPr lang="en-US" sz="3600" dirty="0" smtClean="0"/>
              <a:t>.</a:t>
            </a:r>
            <a:r>
              <a:rPr lang="en-US" sz="3600" b="1" dirty="0"/>
              <a:t> </a:t>
            </a:r>
            <a:endParaRPr lang="en-US" sz="3600" b="1" dirty="0" smtClean="0"/>
          </a:p>
          <a:p>
            <a:r>
              <a:rPr lang="en-US" sz="3600" b="1" dirty="0" smtClean="0"/>
              <a:t>Pandemic </a:t>
            </a:r>
            <a:r>
              <a:rPr lang="en-US" sz="3600" b="1" dirty="0"/>
              <a:t>- </a:t>
            </a:r>
            <a:r>
              <a:rPr lang="en-US" sz="3600" dirty="0"/>
              <a:t>a disease that travels to many countries and affects </a:t>
            </a:r>
            <a:r>
              <a:rPr lang="en-US" sz="3600" dirty="0" smtClean="0"/>
              <a:t>a large </a:t>
            </a:r>
            <a:r>
              <a:rPr lang="en-US" sz="3600" dirty="0"/>
              <a:t>number of people, </a:t>
            </a:r>
            <a:r>
              <a:rPr lang="en-US" sz="3600" dirty="0" err="1"/>
              <a:t>eg</a:t>
            </a:r>
            <a:r>
              <a:rPr lang="en-US" sz="3600" dirty="0"/>
              <a:t> HIV, influenza, cholera.</a:t>
            </a:r>
          </a:p>
          <a:p>
            <a:r>
              <a:rPr lang="en-US" sz="3600" b="1" dirty="0"/>
              <a:t>Sporadic disease </a:t>
            </a:r>
            <a:r>
              <a:rPr lang="en-US" sz="3600" dirty="0"/>
              <a:t>- is one which breaks out only occasionally.</a:t>
            </a:r>
          </a:p>
          <a:p>
            <a:r>
              <a:rPr lang="en-US" sz="3600" b="1" dirty="0"/>
              <a:t>Capsid</a:t>
            </a:r>
            <a:r>
              <a:rPr lang="en-US" sz="3600" dirty="0"/>
              <a:t>- the protein coat surrounding a virus used for its protection.</a:t>
            </a:r>
            <a:r>
              <a:rPr lang="en-US" sz="3600" b="1" dirty="0"/>
              <a:t> </a:t>
            </a:r>
          </a:p>
          <a:p>
            <a:r>
              <a:rPr lang="en-US" sz="3600" b="1" dirty="0"/>
              <a:t>Flagellum(flagella-plural) </a:t>
            </a:r>
            <a:r>
              <a:rPr lang="en-US" sz="3600" dirty="0"/>
              <a:t>a long thin appendage present on the surface of some cells such as bacteria and </a:t>
            </a:r>
            <a:r>
              <a:rPr lang="en-US" sz="3600" dirty="0" err="1"/>
              <a:t>prototista</a:t>
            </a:r>
            <a:r>
              <a:rPr lang="en-US" sz="3600" dirty="0"/>
              <a:t> which enable them to move. </a:t>
            </a:r>
          </a:p>
          <a:p>
            <a:endParaRPr lang="en-US" sz="3600" dirty="0"/>
          </a:p>
          <a:p>
            <a:endParaRPr lang="en-US" sz="3600" dirty="0"/>
          </a:p>
        </p:txBody>
      </p:sp>
    </p:spTree>
    <p:extLst>
      <p:ext uri="{BB962C8B-B14F-4D97-AF65-F5344CB8AC3E}">
        <p14:creationId xmlns:p14="http://schemas.microsoft.com/office/powerpoint/2010/main" val="35188533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fontScale="92500" lnSpcReduction="20000"/>
          </a:bodyPr>
          <a:lstStyle/>
          <a:p>
            <a:r>
              <a:rPr lang="en-US" sz="3900" b="1" dirty="0" smtClean="0"/>
              <a:t>Cilia – </a:t>
            </a:r>
            <a:r>
              <a:rPr lang="en-US" sz="3900" dirty="0" smtClean="0"/>
              <a:t>are slender, microscopic </a:t>
            </a:r>
            <a:r>
              <a:rPr lang="en-US" sz="3900" dirty="0" err="1" smtClean="0"/>
              <a:t>hairlike</a:t>
            </a:r>
            <a:r>
              <a:rPr lang="en-US" sz="3900" dirty="0"/>
              <a:t> </a:t>
            </a:r>
            <a:r>
              <a:rPr lang="en-US" sz="3900" dirty="0" smtClean="0"/>
              <a:t>structures or organelles </a:t>
            </a:r>
          </a:p>
          <a:p>
            <a:pPr marL="0" indent="0">
              <a:buNone/>
            </a:pPr>
            <a:r>
              <a:rPr lang="en-US" sz="3900" dirty="0" smtClean="0"/>
              <a:t>that extend from the surface of mammalian cells including </a:t>
            </a:r>
          </a:p>
          <a:p>
            <a:pPr marL="0" indent="0">
              <a:buNone/>
            </a:pPr>
            <a:r>
              <a:rPr lang="en-US" sz="3900" dirty="0" smtClean="0"/>
              <a:t>bacteria and protozoa and may be used for locomotion and </a:t>
            </a:r>
          </a:p>
          <a:p>
            <a:pPr marL="0" indent="0">
              <a:buNone/>
            </a:pPr>
            <a:r>
              <a:rPr lang="en-US" sz="3900" dirty="0" smtClean="0"/>
              <a:t>adherence.</a:t>
            </a:r>
          </a:p>
          <a:p>
            <a:r>
              <a:rPr lang="en-US" sz="3900" b="1" dirty="0" smtClean="0"/>
              <a:t>Phagocytes</a:t>
            </a:r>
            <a:r>
              <a:rPr lang="en-US" sz="3900" dirty="0" smtClean="0"/>
              <a:t> </a:t>
            </a:r>
            <a:r>
              <a:rPr lang="en-US" sz="3900" dirty="0"/>
              <a:t>– a white cell that can </a:t>
            </a:r>
            <a:r>
              <a:rPr lang="en-US" sz="3900" dirty="0" smtClean="0"/>
              <a:t>surround or engulf </a:t>
            </a:r>
            <a:r>
              <a:rPr lang="en-US" sz="3900" dirty="0"/>
              <a:t>(by </a:t>
            </a:r>
            <a:endParaRPr lang="en-US" sz="3900" dirty="0" smtClean="0"/>
          </a:p>
          <a:p>
            <a:pPr marL="0" indent="0">
              <a:buNone/>
            </a:pPr>
            <a:r>
              <a:rPr lang="en-US" sz="3900" dirty="0"/>
              <a:t> </a:t>
            </a:r>
            <a:r>
              <a:rPr lang="en-US" sz="3900" dirty="0" smtClean="0"/>
              <a:t> phagocytosis)and </a:t>
            </a:r>
            <a:r>
              <a:rPr lang="en-US" sz="3900" dirty="0"/>
              <a:t>destroy micro organisms including viruses </a:t>
            </a:r>
            <a:endParaRPr lang="en-US" sz="3900" dirty="0" smtClean="0"/>
          </a:p>
          <a:p>
            <a:pPr marL="0" indent="0">
              <a:buNone/>
            </a:pPr>
            <a:r>
              <a:rPr lang="en-US" sz="3900" dirty="0"/>
              <a:t> </a:t>
            </a:r>
            <a:r>
              <a:rPr lang="en-US" sz="3900" dirty="0" smtClean="0"/>
              <a:t> and </a:t>
            </a:r>
            <a:r>
              <a:rPr lang="en-US" sz="3900" dirty="0"/>
              <a:t>bacteria. There are two separate groups of cells= </a:t>
            </a:r>
            <a:endParaRPr lang="en-US" sz="3900" dirty="0" smtClean="0"/>
          </a:p>
          <a:p>
            <a:pPr marL="0" indent="0">
              <a:buNone/>
            </a:pPr>
            <a:r>
              <a:rPr lang="en-US" sz="3900" dirty="0"/>
              <a:t> </a:t>
            </a:r>
            <a:r>
              <a:rPr lang="en-US" sz="3900" dirty="0" smtClean="0"/>
              <a:t> macrophages </a:t>
            </a:r>
            <a:r>
              <a:rPr lang="en-US" sz="3900" dirty="0"/>
              <a:t>and neutrophils.</a:t>
            </a:r>
          </a:p>
          <a:p>
            <a:r>
              <a:rPr lang="en-US" sz="3900" b="1" dirty="0"/>
              <a:t>Food poisoning- </a:t>
            </a:r>
            <a:r>
              <a:rPr lang="en-US" sz="3900" dirty="0"/>
              <a:t>any illness caused by eating food </a:t>
            </a:r>
            <a:endParaRPr lang="en-US" sz="3900" dirty="0" smtClean="0"/>
          </a:p>
          <a:p>
            <a:pPr marL="0" indent="0">
              <a:buNone/>
            </a:pPr>
            <a:r>
              <a:rPr lang="en-US" sz="3900" dirty="0"/>
              <a:t> </a:t>
            </a:r>
            <a:r>
              <a:rPr lang="en-US" sz="3900" dirty="0" smtClean="0"/>
              <a:t>  contaminated </a:t>
            </a:r>
            <a:r>
              <a:rPr lang="en-US" sz="3900" dirty="0"/>
              <a:t>by pathogenic microbes.</a:t>
            </a:r>
          </a:p>
          <a:p>
            <a:r>
              <a:rPr lang="en-US" sz="3900" b="1" dirty="0"/>
              <a:t>Food spoilage</a:t>
            </a:r>
            <a:r>
              <a:rPr lang="en-US" sz="3900" dirty="0"/>
              <a:t>- changes in appearance, flavor, </a:t>
            </a:r>
            <a:r>
              <a:rPr lang="en-US" sz="3900" dirty="0" smtClean="0"/>
              <a:t>odors </a:t>
            </a:r>
            <a:r>
              <a:rPr lang="en-US" sz="3900" dirty="0"/>
              <a:t>and other </a:t>
            </a:r>
            <a:endParaRPr lang="en-US" sz="3900" dirty="0" smtClean="0"/>
          </a:p>
          <a:p>
            <a:pPr marL="0" indent="0">
              <a:buNone/>
            </a:pPr>
            <a:r>
              <a:rPr lang="en-US" sz="3900" dirty="0"/>
              <a:t> </a:t>
            </a:r>
            <a:r>
              <a:rPr lang="en-US" sz="3900" dirty="0" smtClean="0"/>
              <a:t> qualities </a:t>
            </a:r>
            <a:r>
              <a:rPr lang="en-US" sz="3900" dirty="0"/>
              <a:t>of food due to microbial growth which causes it to </a:t>
            </a:r>
            <a:r>
              <a:rPr lang="en-US" sz="3900" dirty="0" smtClean="0"/>
              <a:t> </a:t>
            </a:r>
          </a:p>
          <a:p>
            <a:pPr marL="0" indent="0">
              <a:buNone/>
            </a:pPr>
            <a:r>
              <a:rPr lang="en-US" sz="3900" dirty="0"/>
              <a:t> </a:t>
            </a:r>
            <a:r>
              <a:rPr lang="en-US" sz="3900" dirty="0" smtClean="0"/>
              <a:t> deteriorate </a:t>
            </a:r>
            <a:r>
              <a:rPr lang="en-US" sz="3900" dirty="0"/>
              <a:t>and spoil by decay.</a:t>
            </a:r>
          </a:p>
          <a:p>
            <a:endParaRPr lang="en-US" sz="3600" dirty="0"/>
          </a:p>
          <a:p>
            <a:pPr marL="0" indent="0">
              <a:buNone/>
            </a:pPr>
            <a:endParaRPr lang="en-US" sz="3600" dirty="0"/>
          </a:p>
        </p:txBody>
      </p:sp>
    </p:spTree>
    <p:extLst>
      <p:ext uri="{BB962C8B-B14F-4D97-AF65-F5344CB8AC3E}">
        <p14:creationId xmlns:p14="http://schemas.microsoft.com/office/powerpoint/2010/main" val="34600963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1999" cy="6858000"/>
          </a:xfrm>
        </p:spPr>
        <p:txBody>
          <a:bodyPr>
            <a:normAutofit lnSpcReduction="10000"/>
          </a:bodyPr>
          <a:lstStyle/>
          <a:p>
            <a:r>
              <a:rPr lang="en-US" sz="4000" b="1" dirty="0"/>
              <a:t>Generation time- </a:t>
            </a:r>
            <a:r>
              <a:rPr lang="en-US" sz="4000" dirty="0"/>
              <a:t>the time taken for a population of microorganism to double in a number</a:t>
            </a:r>
            <a:r>
              <a:rPr lang="en-US" sz="4000" dirty="0" smtClean="0"/>
              <a:t>.</a:t>
            </a:r>
            <a:endParaRPr lang="en-US" sz="4000" b="1" dirty="0" smtClean="0"/>
          </a:p>
          <a:p>
            <a:r>
              <a:rPr lang="en-US" sz="4000" b="1" dirty="0" smtClean="0"/>
              <a:t>Host </a:t>
            </a:r>
            <a:r>
              <a:rPr lang="en-US" sz="4000" b="1" dirty="0"/>
              <a:t>cell- </a:t>
            </a:r>
            <a:r>
              <a:rPr lang="en-US" sz="4000" dirty="0"/>
              <a:t>a cell that is infected by a virus or any other microorganism.</a:t>
            </a:r>
          </a:p>
          <a:p>
            <a:r>
              <a:rPr lang="en-US" sz="4000" b="1" dirty="0"/>
              <a:t>Hyphae, plural) </a:t>
            </a:r>
            <a:r>
              <a:rPr lang="en-US" sz="4000" dirty="0"/>
              <a:t>– a very fine thread that is the basic </a:t>
            </a:r>
            <a:r>
              <a:rPr lang="en-US" sz="4000" dirty="0" smtClean="0"/>
              <a:t>structure </a:t>
            </a:r>
            <a:r>
              <a:rPr lang="en-US" sz="4000" dirty="0"/>
              <a:t>of the filamentous fungi.</a:t>
            </a:r>
          </a:p>
          <a:p>
            <a:r>
              <a:rPr lang="en-US" sz="4000" b="1" dirty="0"/>
              <a:t>Inflammation</a:t>
            </a:r>
            <a:r>
              <a:rPr lang="en-US" sz="4000" dirty="0"/>
              <a:t> – a reaction of tissue to irritation; it is a beneficial process as it destroys or contain the pathogen within a small area enabling the healing process to begin</a:t>
            </a:r>
            <a:r>
              <a:rPr lang="en-US" sz="4000" dirty="0" smtClean="0"/>
              <a:t>.</a:t>
            </a:r>
          </a:p>
          <a:p>
            <a:r>
              <a:rPr lang="en-US" sz="4000" b="1" dirty="0" smtClean="0"/>
              <a:t> </a:t>
            </a:r>
            <a:r>
              <a:rPr lang="en-US" sz="4000" b="1" dirty="0"/>
              <a:t>Antibiotic</a:t>
            </a:r>
            <a:r>
              <a:rPr lang="en-US" sz="4000" dirty="0"/>
              <a:t> – a chemical that kills or inhibits growth of bacteria and is used to treat bacterial infections.</a:t>
            </a:r>
          </a:p>
          <a:p>
            <a:endParaRPr lang="en-US" sz="4000" dirty="0"/>
          </a:p>
          <a:p>
            <a:endParaRPr lang="en-US" sz="4000" dirty="0"/>
          </a:p>
          <a:p>
            <a:endParaRPr lang="en-US" dirty="0"/>
          </a:p>
          <a:p>
            <a:endParaRPr lang="en-US" dirty="0"/>
          </a:p>
        </p:txBody>
      </p:sp>
    </p:spTree>
    <p:extLst>
      <p:ext uri="{BB962C8B-B14F-4D97-AF65-F5344CB8AC3E}">
        <p14:creationId xmlns:p14="http://schemas.microsoft.com/office/powerpoint/2010/main" val="23549928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r>
              <a:rPr lang="en-US" sz="3600" b="1" dirty="0"/>
              <a:t>Bacterium(bacteria-plural) </a:t>
            </a:r>
            <a:r>
              <a:rPr lang="en-US" sz="3600" dirty="0"/>
              <a:t>– a prokaryotic single celled organism which may be harmful or beneficial to human, animals or environment.</a:t>
            </a:r>
          </a:p>
          <a:p>
            <a:r>
              <a:rPr lang="en-US" sz="3600" b="1" dirty="0"/>
              <a:t> Decomposer</a:t>
            </a:r>
            <a:r>
              <a:rPr lang="en-US" sz="3600" dirty="0"/>
              <a:t>- the term given to some fungi and soil bacteria that breakdown dead animals and plants and their waste products into simpler substances called nutrients.(soil nutrients)</a:t>
            </a:r>
            <a:r>
              <a:rPr lang="en-US" sz="3600" b="1" dirty="0"/>
              <a:t> </a:t>
            </a:r>
          </a:p>
          <a:p>
            <a:r>
              <a:rPr lang="en-US" sz="3600" b="1" dirty="0"/>
              <a:t>Virulence</a:t>
            </a:r>
            <a:r>
              <a:rPr lang="en-US" sz="3600" dirty="0"/>
              <a:t> – is the ability of a pathogen or microbe to infect and cause disease to the host body</a:t>
            </a:r>
            <a:r>
              <a:rPr lang="en-US" sz="3600" dirty="0" smtClean="0"/>
              <a:t>. [</a:t>
            </a:r>
            <a:r>
              <a:rPr lang="en-US" sz="3600" dirty="0"/>
              <a:t>or a term used to describe the degree of pathogenicity of an organism].</a:t>
            </a:r>
          </a:p>
          <a:p>
            <a:pPr marL="0" indent="0">
              <a:buNone/>
            </a:pPr>
            <a:endParaRPr lang="en-US" sz="3600" dirty="0"/>
          </a:p>
        </p:txBody>
      </p:sp>
    </p:spTree>
    <p:extLst>
      <p:ext uri="{BB962C8B-B14F-4D97-AF65-F5344CB8AC3E}">
        <p14:creationId xmlns:p14="http://schemas.microsoft.com/office/powerpoint/2010/main" val="176290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indent="0">
              <a:buNone/>
            </a:pPr>
            <a:r>
              <a:rPr lang="en-US" sz="4000" dirty="0"/>
              <a:t>He discovered three bacteria, staphylococcus, </a:t>
            </a:r>
            <a:endParaRPr lang="en-US" sz="4000" dirty="0" smtClean="0"/>
          </a:p>
          <a:p>
            <a:pPr marL="0" indent="0">
              <a:buNone/>
            </a:pPr>
            <a:r>
              <a:rPr lang="en-US" sz="4000" dirty="0" err="1" smtClean="0"/>
              <a:t>streptococccus</a:t>
            </a:r>
            <a:r>
              <a:rPr lang="en-US" sz="4000" dirty="0" smtClean="0"/>
              <a:t> </a:t>
            </a:r>
            <a:r>
              <a:rPr lang="en-US" sz="4000" dirty="0"/>
              <a:t>and pneumococcus that can become </a:t>
            </a:r>
            <a:endParaRPr lang="en-US" sz="4000" dirty="0" smtClean="0"/>
          </a:p>
          <a:p>
            <a:pPr marL="0" indent="0">
              <a:buNone/>
            </a:pPr>
            <a:r>
              <a:rPr lang="en-US" sz="4000" dirty="0" smtClean="0"/>
              <a:t>pathogens</a:t>
            </a:r>
            <a:r>
              <a:rPr lang="en-US" sz="4000" dirty="0"/>
              <a:t>.(harmful to human/animals).</a:t>
            </a:r>
          </a:p>
          <a:p>
            <a:pPr marL="0" indent="0">
              <a:buNone/>
            </a:pPr>
            <a:r>
              <a:rPr lang="en-US" sz="4000" dirty="0" smtClean="0"/>
              <a:t>Examples </a:t>
            </a:r>
            <a:r>
              <a:rPr lang="en-US" sz="4000" dirty="0"/>
              <a:t>of microorganisms </a:t>
            </a:r>
            <a:r>
              <a:rPr lang="en-US" sz="4000" dirty="0" smtClean="0"/>
              <a:t>include</a:t>
            </a:r>
          </a:p>
          <a:p>
            <a:pPr marL="0" indent="0">
              <a:buNone/>
            </a:pPr>
            <a:r>
              <a:rPr lang="en-US" sz="4000" dirty="0" smtClean="0"/>
              <a:t> -bacteria</a:t>
            </a:r>
            <a:r>
              <a:rPr lang="en-US" sz="4000" dirty="0"/>
              <a:t>, </a:t>
            </a:r>
            <a:endParaRPr lang="en-US" sz="4000" dirty="0" smtClean="0"/>
          </a:p>
          <a:p>
            <a:pPr marL="0" indent="0">
              <a:buNone/>
            </a:pPr>
            <a:r>
              <a:rPr lang="en-US" sz="4000" dirty="0" smtClean="0"/>
              <a:t> -viruses</a:t>
            </a:r>
            <a:r>
              <a:rPr lang="en-US" sz="4000" dirty="0"/>
              <a:t>, </a:t>
            </a:r>
            <a:endParaRPr lang="en-US" sz="4000" dirty="0" smtClean="0"/>
          </a:p>
          <a:p>
            <a:pPr marL="0" indent="0">
              <a:buNone/>
            </a:pPr>
            <a:r>
              <a:rPr lang="en-US" sz="4000" dirty="0" smtClean="0"/>
              <a:t> - parasites (protozoa/</a:t>
            </a:r>
            <a:r>
              <a:rPr lang="en-US" sz="4000" dirty="0" err="1" smtClean="0"/>
              <a:t>helminth</a:t>
            </a:r>
            <a:r>
              <a:rPr lang="en-US" sz="4000" dirty="0" smtClean="0"/>
              <a:t>)</a:t>
            </a:r>
          </a:p>
          <a:p>
            <a:pPr marL="0" indent="0">
              <a:buNone/>
            </a:pPr>
            <a:r>
              <a:rPr lang="en-US" sz="4000" dirty="0" smtClean="0"/>
              <a:t> -fungi </a:t>
            </a:r>
          </a:p>
          <a:p>
            <a:pPr marL="0" indent="0">
              <a:buNone/>
            </a:pPr>
            <a:r>
              <a:rPr lang="en-US" sz="4000" dirty="0" smtClean="0"/>
              <a:t> -</a:t>
            </a:r>
            <a:r>
              <a:rPr lang="en-US" sz="4000" dirty="0" err="1" smtClean="0"/>
              <a:t>archea</a:t>
            </a:r>
            <a:r>
              <a:rPr lang="en-US" sz="4000" dirty="0" smtClean="0"/>
              <a:t>, algae</a:t>
            </a:r>
            <a:endParaRPr lang="en-US" sz="4000" dirty="0"/>
          </a:p>
          <a:p>
            <a:endParaRPr lang="en-US" sz="4000" dirty="0"/>
          </a:p>
        </p:txBody>
      </p:sp>
    </p:spTree>
    <p:extLst>
      <p:ext uri="{BB962C8B-B14F-4D97-AF65-F5344CB8AC3E}">
        <p14:creationId xmlns:p14="http://schemas.microsoft.com/office/powerpoint/2010/main" val="83915235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indent="0">
              <a:buNone/>
            </a:pPr>
            <a:r>
              <a:rPr lang="en-US" sz="3200" b="1" dirty="0" smtClean="0">
                <a:latin typeface="Delta-Medium"/>
              </a:rPr>
              <a:t>             REPRODUCTION OF BACTERIA</a:t>
            </a:r>
          </a:p>
          <a:p>
            <a:r>
              <a:rPr lang="en-US" sz="3200" dirty="0" smtClean="0">
                <a:latin typeface="Delta-Light"/>
              </a:rPr>
              <a:t>Bacteria </a:t>
            </a:r>
            <a:r>
              <a:rPr lang="en-US" sz="3200" dirty="0">
                <a:latin typeface="Delta-Light"/>
              </a:rPr>
              <a:t>multiply by simple cell division known </a:t>
            </a:r>
            <a:r>
              <a:rPr lang="en-US" sz="3200" dirty="0" smtClean="0">
                <a:latin typeface="Delta-Light"/>
              </a:rPr>
              <a:t>as </a:t>
            </a:r>
            <a:r>
              <a:rPr lang="en-US" sz="3200" b="1" dirty="0" smtClean="0">
                <a:latin typeface="Delta-Light"/>
              </a:rPr>
              <a:t>binary </a:t>
            </a:r>
            <a:r>
              <a:rPr lang="en-US" sz="3200" b="1" dirty="0">
                <a:latin typeface="Delta-Light"/>
              </a:rPr>
              <a:t>fission </a:t>
            </a:r>
            <a:endParaRPr lang="en-US" sz="3200" b="1" dirty="0" smtClean="0">
              <a:latin typeface="Delta-Light"/>
            </a:endParaRPr>
          </a:p>
          <a:p>
            <a:pPr marL="0" indent="0">
              <a:buNone/>
            </a:pPr>
            <a:r>
              <a:rPr lang="en-US" sz="3200" dirty="0">
                <a:latin typeface="Delta-Light"/>
              </a:rPr>
              <a:t> </a:t>
            </a:r>
            <a:r>
              <a:rPr lang="en-US" sz="3200" dirty="0" smtClean="0">
                <a:latin typeface="Delta-Light"/>
              </a:rPr>
              <a:t>(</a:t>
            </a:r>
            <a:r>
              <a:rPr lang="en-US" sz="3200" dirty="0">
                <a:latin typeface="Delta-Light"/>
              </a:rPr>
              <a:t>splitting into two). </a:t>
            </a:r>
            <a:endParaRPr lang="en-US" sz="3200" dirty="0" smtClean="0">
              <a:latin typeface="Delta-Light"/>
            </a:endParaRPr>
          </a:p>
          <a:p>
            <a:r>
              <a:rPr lang="en-US" sz="3200" dirty="0" smtClean="0">
                <a:latin typeface="Delta-Light"/>
              </a:rPr>
              <a:t>The </a:t>
            </a:r>
            <a:r>
              <a:rPr lang="en-US" sz="3200" dirty="0">
                <a:latin typeface="Delta-Light"/>
              </a:rPr>
              <a:t>single piece </a:t>
            </a:r>
            <a:r>
              <a:rPr lang="en-US" sz="3200" dirty="0" smtClean="0">
                <a:latin typeface="Delta-Light"/>
              </a:rPr>
              <a:t>of double-stranded </a:t>
            </a:r>
            <a:r>
              <a:rPr lang="en-US" sz="3200" dirty="0">
                <a:latin typeface="Delta-Light"/>
              </a:rPr>
              <a:t>DNA </a:t>
            </a:r>
            <a:r>
              <a:rPr lang="en-US" sz="3200" dirty="0" smtClean="0">
                <a:latin typeface="Delta-Light"/>
              </a:rPr>
              <a:t>reproduces </a:t>
            </a:r>
            <a:r>
              <a:rPr lang="en-US" sz="3200" dirty="0">
                <a:latin typeface="Delta-Light"/>
              </a:rPr>
              <a:t>itself </a:t>
            </a:r>
            <a:endParaRPr lang="en-US" sz="3200" dirty="0" smtClean="0">
              <a:latin typeface="Delta-Light"/>
            </a:endParaRPr>
          </a:p>
          <a:p>
            <a:pPr marL="0" indent="0">
              <a:buNone/>
            </a:pPr>
            <a:r>
              <a:rPr lang="en-US" sz="3200" dirty="0" smtClean="0">
                <a:latin typeface="Delta-Light"/>
              </a:rPr>
              <a:t>  exactly</a:t>
            </a:r>
            <a:r>
              <a:rPr lang="en-US" sz="3200" dirty="0">
                <a:latin typeface="Delta-Light"/>
              </a:rPr>
              <a:t>. </a:t>
            </a:r>
            <a:r>
              <a:rPr lang="en-US" sz="3200" dirty="0" smtClean="0">
                <a:latin typeface="Delta-Light"/>
              </a:rPr>
              <a:t>The information </a:t>
            </a:r>
            <a:r>
              <a:rPr lang="en-US" sz="3200" dirty="0">
                <a:latin typeface="Delta-Light"/>
              </a:rPr>
              <a:t>required to make the </a:t>
            </a:r>
            <a:r>
              <a:rPr lang="en-US" sz="3200" dirty="0" smtClean="0">
                <a:latin typeface="Delta-Light"/>
              </a:rPr>
              <a:t>cell’s </a:t>
            </a:r>
            <a:r>
              <a:rPr lang="en-US" sz="3200" dirty="0">
                <a:latin typeface="Delta-Light"/>
              </a:rPr>
              <a:t>protein </a:t>
            </a:r>
            <a:r>
              <a:rPr lang="en-US" sz="3200" dirty="0" smtClean="0">
                <a:latin typeface="Delta-Light"/>
              </a:rPr>
              <a:t>is </a:t>
            </a:r>
          </a:p>
          <a:p>
            <a:pPr marL="0" indent="0">
              <a:buNone/>
            </a:pPr>
            <a:r>
              <a:rPr lang="en-US" sz="3200" dirty="0" smtClean="0">
                <a:latin typeface="Delta-Light"/>
              </a:rPr>
              <a:t>  encoded </a:t>
            </a:r>
            <a:r>
              <a:rPr lang="en-US" sz="3200" dirty="0">
                <a:latin typeface="Delta-Light"/>
              </a:rPr>
              <a:t>in the bacterial genome. Messenger (</a:t>
            </a:r>
            <a:r>
              <a:rPr lang="en-US" sz="3200" dirty="0" smtClean="0">
                <a:latin typeface="Delta-Light"/>
              </a:rPr>
              <a:t>m) RNA </a:t>
            </a:r>
            <a:r>
              <a:rPr lang="en-US" sz="3200" dirty="0">
                <a:latin typeface="Delta-Light"/>
              </a:rPr>
              <a:t>is </a:t>
            </a:r>
            <a:endParaRPr lang="en-US" sz="3200" dirty="0" smtClean="0">
              <a:latin typeface="Delta-Light"/>
            </a:endParaRPr>
          </a:p>
          <a:p>
            <a:pPr marL="0" indent="0">
              <a:buNone/>
            </a:pPr>
            <a:r>
              <a:rPr lang="en-US" sz="3200" dirty="0">
                <a:latin typeface="Delta-Light"/>
              </a:rPr>
              <a:t> </a:t>
            </a:r>
            <a:r>
              <a:rPr lang="en-US" sz="3200" dirty="0" smtClean="0">
                <a:latin typeface="Delta-Light"/>
              </a:rPr>
              <a:t> transcribed </a:t>
            </a:r>
            <a:r>
              <a:rPr lang="en-US" sz="3200" dirty="0">
                <a:latin typeface="Delta-Light"/>
              </a:rPr>
              <a:t>from the DNA chromosome </a:t>
            </a:r>
            <a:r>
              <a:rPr lang="en-US" sz="3200" dirty="0" smtClean="0">
                <a:latin typeface="Delta-Light"/>
              </a:rPr>
              <a:t>and the </a:t>
            </a:r>
            <a:r>
              <a:rPr lang="en-US" sz="3200" dirty="0">
                <a:latin typeface="Delta-Light"/>
              </a:rPr>
              <a:t>proteins </a:t>
            </a:r>
            <a:r>
              <a:rPr lang="en-US" sz="3200" dirty="0" smtClean="0">
                <a:latin typeface="Delta-Light"/>
              </a:rPr>
              <a:t> </a:t>
            </a:r>
          </a:p>
          <a:p>
            <a:pPr marL="0" indent="0">
              <a:buNone/>
            </a:pPr>
            <a:r>
              <a:rPr lang="en-US" sz="3200" dirty="0">
                <a:latin typeface="Delta-Light"/>
              </a:rPr>
              <a:t> </a:t>
            </a:r>
            <a:r>
              <a:rPr lang="en-US" sz="3200" dirty="0" smtClean="0">
                <a:latin typeface="Delta-Light"/>
              </a:rPr>
              <a:t> translated </a:t>
            </a:r>
            <a:r>
              <a:rPr lang="en-US" sz="3200" dirty="0">
                <a:latin typeface="Delta-Light"/>
              </a:rPr>
              <a:t>from the mRNA are </a:t>
            </a:r>
            <a:r>
              <a:rPr lang="en-US" sz="3200" dirty="0" smtClean="0">
                <a:latin typeface="Delta-Light"/>
              </a:rPr>
              <a:t>assembled by </a:t>
            </a:r>
            <a:r>
              <a:rPr lang="en-US" sz="3200" dirty="0">
                <a:latin typeface="Delta-Light"/>
              </a:rPr>
              <a:t>the ribosomes. </a:t>
            </a:r>
            <a:r>
              <a:rPr lang="en-US" sz="3200" dirty="0" smtClean="0">
                <a:latin typeface="Delta-Light"/>
              </a:rPr>
              <a:t> </a:t>
            </a:r>
          </a:p>
          <a:p>
            <a:pPr marL="0" indent="0">
              <a:buNone/>
            </a:pPr>
            <a:r>
              <a:rPr lang="en-US" sz="3200" dirty="0">
                <a:latin typeface="Delta-Light"/>
              </a:rPr>
              <a:t> </a:t>
            </a:r>
            <a:r>
              <a:rPr lang="en-US" sz="3200" dirty="0" smtClean="0">
                <a:latin typeface="Delta-Light"/>
              </a:rPr>
              <a:t> Several </a:t>
            </a:r>
            <a:r>
              <a:rPr lang="en-US" sz="3200" dirty="0">
                <a:latin typeface="Delta-Light"/>
              </a:rPr>
              <a:t>enzymes are </a:t>
            </a:r>
            <a:r>
              <a:rPr lang="en-US" sz="3200" dirty="0" smtClean="0">
                <a:latin typeface="Delta-Light"/>
              </a:rPr>
              <a:t>involved in </a:t>
            </a:r>
            <a:r>
              <a:rPr lang="en-US" sz="3200" dirty="0">
                <a:latin typeface="Delta-Light"/>
              </a:rPr>
              <a:t>DNA replication and protein </a:t>
            </a:r>
            <a:endParaRPr lang="en-US" sz="3200" dirty="0" smtClean="0">
              <a:latin typeface="Delta-Light"/>
            </a:endParaRPr>
          </a:p>
          <a:p>
            <a:pPr marL="0" indent="0">
              <a:buNone/>
            </a:pPr>
            <a:r>
              <a:rPr lang="en-US" sz="3200" dirty="0">
                <a:latin typeface="Delta-Light"/>
              </a:rPr>
              <a:t> </a:t>
            </a:r>
            <a:r>
              <a:rPr lang="en-US" sz="3200" dirty="0" smtClean="0">
                <a:latin typeface="Delta-Light"/>
              </a:rPr>
              <a:t> production</a:t>
            </a:r>
            <a:r>
              <a:rPr lang="en-US" sz="3200" dirty="0">
                <a:latin typeface="Delta-Light"/>
              </a:rPr>
              <a:t>. </a:t>
            </a:r>
            <a:r>
              <a:rPr lang="en-US" sz="3200" dirty="0" smtClean="0">
                <a:latin typeface="Delta-Light"/>
              </a:rPr>
              <a:t>Bacterial mutations </a:t>
            </a:r>
            <a:r>
              <a:rPr lang="en-US" sz="3200" dirty="0">
                <a:latin typeface="Delta-Light"/>
              </a:rPr>
              <a:t>(chemical alteration in DNA) or </a:t>
            </a:r>
            <a:r>
              <a:rPr lang="en-US" sz="3200" dirty="0" smtClean="0">
                <a:latin typeface="Delta-Light"/>
              </a:rPr>
              <a:t> </a:t>
            </a:r>
          </a:p>
          <a:p>
            <a:pPr marL="0" indent="0">
              <a:buNone/>
            </a:pPr>
            <a:r>
              <a:rPr lang="en-US" sz="3200" dirty="0">
                <a:latin typeface="Delta-Light"/>
              </a:rPr>
              <a:t> </a:t>
            </a:r>
            <a:r>
              <a:rPr lang="en-US" sz="3200" dirty="0" smtClean="0">
                <a:latin typeface="Delta-Light"/>
              </a:rPr>
              <a:t> transmissible bacterial </a:t>
            </a:r>
            <a:r>
              <a:rPr lang="en-US" sz="3200" dirty="0">
                <a:latin typeface="Delta-Light"/>
              </a:rPr>
              <a:t>variations involving gene transfer </a:t>
            </a:r>
            <a:r>
              <a:rPr lang="en-US" sz="3200" dirty="0" smtClean="0">
                <a:latin typeface="Delta-Light"/>
              </a:rPr>
              <a:t>may </a:t>
            </a:r>
          </a:p>
          <a:p>
            <a:pPr marL="0" indent="0">
              <a:buNone/>
            </a:pPr>
            <a:r>
              <a:rPr lang="en-US" sz="3200" dirty="0">
                <a:latin typeface="Delta-Light"/>
              </a:rPr>
              <a:t> </a:t>
            </a:r>
            <a:r>
              <a:rPr lang="en-US" sz="3200" dirty="0" smtClean="0">
                <a:latin typeface="Delta-Light"/>
              </a:rPr>
              <a:t> occur </a:t>
            </a:r>
            <a:r>
              <a:rPr lang="en-US" sz="3200" dirty="0">
                <a:latin typeface="Delta-Light"/>
              </a:rPr>
              <a:t>in response to environmental changes</a:t>
            </a:r>
            <a:r>
              <a:rPr lang="en-US" sz="3200" dirty="0" smtClean="0">
                <a:latin typeface="Delta-Light"/>
              </a:rPr>
              <a:t>.</a:t>
            </a:r>
            <a:endParaRPr lang="en-US" sz="3200" dirty="0">
              <a:latin typeface="Delta-Light"/>
            </a:endParaRPr>
          </a:p>
        </p:txBody>
      </p:sp>
    </p:spTree>
    <p:extLst>
      <p:ext uri="{BB962C8B-B14F-4D97-AF65-F5344CB8AC3E}">
        <p14:creationId xmlns:p14="http://schemas.microsoft.com/office/powerpoint/2010/main" val="2086210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r>
              <a:rPr lang="en-US" sz="3200" dirty="0">
                <a:latin typeface="Delta-Light"/>
              </a:rPr>
              <a:t>When a bacterial species produces several </a:t>
            </a:r>
            <a:r>
              <a:rPr lang="en-US" sz="3200" dirty="0" smtClean="0">
                <a:latin typeface="Delta-Light"/>
              </a:rPr>
              <a:t>forms each </a:t>
            </a:r>
            <a:r>
              <a:rPr lang="en-US" sz="3200" dirty="0">
                <a:latin typeface="Delta-Light"/>
              </a:rPr>
              <a:t>with its own characteristics, these variations </a:t>
            </a:r>
            <a:r>
              <a:rPr lang="en-US" sz="3200" dirty="0" smtClean="0">
                <a:latin typeface="Delta-Light"/>
              </a:rPr>
              <a:t>are called </a:t>
            </a:r>
            <a:r>
              <a:rPr lang="en-US" sz="3200" dirty="0">
                <a:latin typeface="Delta-Light"/>
              </a:rPr>
              <a:t>strains.</a:t>
            </a:r>
            <a:endParaRPr lang="en-US" sz="3200" b="1" dirty="0" smtClean="0">
              <a:latin typeface="Delta-Medium"/>
            </a:endParaRPr>
          </a:p>
          <a:p>
            <a:r>
              <a:rPr lang="en-US" sz="3200" b="1" dirty="0" err="1" smtClean="0">
                <a:latin typeface="Delta-Medium"/>
              </a:rPr>
              <a:t>Rickettsiae</a:t>
            </a:r>
            <a:r>
              <a:rPr lang="en-US" sz="3200" b="1" dirty="0" smtClean="0">
                <a:latin typeface="Delta-Medium"/>
              </a:rPr>
              <a:t>.</a:t>
            </a:r>
          </a:p>
          <a:p>
            <a:r>
              <a:rPr lang="en-US" sz="3200" b="1" dirty="0" smtClean="0">
                <a:latin typeface="Delta-Medium"/>
              </a:rPr>
              <a:t> </a:t>
            </a:r>
            <a:r>
              <a:rPr lang="en-US" sz="3200" dirty="0" smtClean="0">
                <a:latin typeface="Delta-Light"/>
              </a:rPr>
              <a:t>Although </a:t>
            </a:r>
            <a:r>
              <a:rPr lang="en-US" sz="3200" dirty="0">
                <a:latin typeface="Delta-Light"/>
              </a:rPr>
              <a:t>classified as bacteria, </a:t>
            </a:r>
            <a:r>
              <a:rPr lang="en-US" sz="3200" dirty="0" err="1">
                <a:latin typeface="Delta-Light"/>
              </a:rPr>
              <a:t>rickettsiae</a:t>
            </a:r>
            <a:r>
              <a:rPr lang="en-US" sz="3200" dirty="0">
                <a:latin typeface="Delta-Light"/>
              </a:rPr>
              <a:t> </a:t>
            </a:r>
            <a:r>
              <a:rPr lang="en-US" sz="3200" dirty="0" smtClean="0">
                <a:latin typeface="Delta-Light"/>
              </a:rPr>
              <a:t>resemble viruses </a:t>
            </a:r>
            <a:r>
              <a:rPr lang="en-US" sz="3200" dirty="0">
                <a:latin typeface="Delta-Light"/>
              </a:rPr>
              <a:t>in </a:t>
            </a:r>
            <a:endParaRPr lang="en-US" sz="3200" dirty="0" smtClean="0">
              <a:latin typeface="Delta-Light"/>
            </a:endParaRPr>
          </a:p>
          <a:p>
            <a:pPr marL="0" indent="0">
              <a:buNone/>
            </a:pPr>
            <a:r>
              <a:rPr lang="en-US" sz="3200" dirty="0" smtClean="0">
                <a:latin typeface="Delta-Light"/>
              </a:rPr>
              <a:t>that </a:t>
            </a:r>
            <a:r>
              <a:rPr lang="en-US" sz="3200" dirty="0">
                <a:latin typeface="Delta-Light"/>
              </a:rPr>
              <a:t>they </a:t>
            </a:r>
            <a:r>
              <a:rPr lang="en-US" sz="3200" dirty="0" smtClean="0">
                <a:latin typeface="Delta-Light"/>
              </a:rPr>
              <a:t>replicate </a:t>
            </a:r>
            <a:r>
              <a:rPr lang="en-US" sz="3200" dirty="0">
                <a:latin typeface="Delta-Light"/>
              </a:rPr>
              <a:t>only in living cells </a:t>
            </a:r>
            <a:r>
              <a:rPr lang="en-US" sz="3200" dirty="0" smtClean="0">
                <a:latin typeface="Delta-Light"/>
              </a:rPr>
              <a:t>and are </a:t>
            </a:r>
            <a:r>
              <a:rPr lang="en-US" sz="3200" dirty="0">
                <a:latin typeface="Delta-Light"/>
              </a:rPr>
              <a:t>unable to survive as </a:t>
            </a:r>
            <a:endParaRPr lang="en-US" sz="3200" dirty="0" smtClean="0">
              <a:latin typeface="Delta-Light"/>
            </a:endParaRPr>
          </a:p>
          <a:p>
            <a:pPr marL="0" indent="0">
              <a:buNone/>
            </a:pPr>
            <a:r>
              <a:rPr lang="en-US" sz="3200" dirty="0" smtClean="0">
                <a:latin typeface="Delta-Light"/>
              </a:rPr>
              <a:t>free-living organisms</a:t>
            </a:r>
            <a:r>
              <a:rPr lang="en-US" sz="3200" dirty="0">
                <a:latin typeface="Delta-Light"/>
              </a:rPr>
              <a:t>. </a:t>
            </a:r>
            <a:r>
              <a:rPr lang="en-US" sz="3200" dirty="0" smtClean="0">
                <a:latin typeface="Delta-Light"/>
              </a:rPr>
              <a:t>They can </a:t>
            </a:r>
            <a:r>
              <a:rPr lang="en-US" sz="3200" dirty="0">
                <a:latin typeface="Delta-Light"/>
              </a:rPr>
              <a:t>just be seen with the light </a:t>
            </a:r>
            <a:endParaRPr lang="en-US" sz="3200" dirty="0" smtClean="0">
              <a:latin typeface="Delta-Light"/>
            </a:endParaRPr>
          </a:p>
          <a:p>
            <a:pPr marL="0" indent="0">
              <a:buNone/>
            </a:pPr>
            <a:r>
              <a:rPr lang="en-US" sz="3200" dirty="0" smtClean="0">
                <a:latin typeface="Delta-Light"/>
              </a:rPr>
              <a:t>microscope </a:t>
            </a:r>
            <a:r>
              <a:rPr lang="en-US" sz="3200" dirty="0">
                <a:latin typeface="Delta-Light"/>
              </a:rPr>
              <a:t>(red </a:t>
            </a:r>
            <a:r>
              <a:rPr lang="en-US" sz="3200" dirty="0" smtClean="0">
                <a:latin typeface="Delta-Light"/>
              </a:rPr>
              <a:t>particles in </a:t>
            </a:r>
            <a:r>
              <a:rPr lang="en-US" sz="3200" dirty="0" err="1">
                <a:latin typeface="Delta-Light"/>
              </a:rPr>
              <a:t>Giemsa</a:t>
            </a:r>
            <a:r>
              <a:rPr lang="en-US" sz="3200" dirty="0">
                <a:latin typeface="Delta-Light"/>
              </a:rPr>
              <a:t> preparations). Unlike </a:t>
            </a:r>
            <a:r>
              <a:rPr lang="en-US" sz="3200" dirty="0" smtClean="0">
                <a:latin typeface="Delta-Light"/>
              </a:rPr>
              <a:t>viruses, </a:t>
            </a:r>
          </a:p>
          <a:p>
            <a:pPr marL="0" indent="0">
              <a:buNone/>
            </a:pPr>
            <a:r>
              <a:rPr lang="en-US" sz="3200" dirty="0" err="1" smtClean="0">
                <a:latin typeface="Delta-Light"/>
              </a:rPr>
              <a:t>rickettsiae</a:t>
            </a:r>
            <a:r>
              <a:rPr lang="en-US" sz="3200" dirty="0" smtClean="0">
                <a:latin typeface="Delta-Light"/>
              </a:rPr>
              <a:t> </a:t>
            </a:r>
            <a:r>
              <a:rPr lang="en-US" sz="3200" dirty="0">
                <a:latin typeface="Delta-Light"/>
              </a:rPr>
              <a:t>contain both RNA </a:t>
            </a:r>
            <a:r>
              <a:rPr lang="en-US" sz="3200" dirty="0" smtClean="0">
                <a:latin typeface="Delta-Light"/>
              </a:rPr>
              <a:t>and DNA</a:t>
            </a:r>
            <a:r>
              <a:rPr lang="en-US" sz="3200" dirty="0">
                <a:latin typeface="Delta-Light"/>
              </a:rPr>
              <a:t>, multiply </a:t>
            </a:r>
            <a:r>
              <a:rPr lang="en-US" sz="3200" dirty="0" smtClean="0">
                <a:latin typeface="Delta-Light"/>
              </a:rPr>
              <a:t>by binary </a:t>
            </a:r>
            <a:r>
              <a:rPr lang="en-US" sz="3200" dirty="0">
                <a:latin typeface="Delta-Light"/>
              </a:rPr>
              <a:t>fission </a:t>
            </a:r>
            <a:endParaRPr lang="en-US" sz="3200" dirty="0" smtClean="0">
              <a:latin typeface="Delta-Light"/>
            </a:endParaRPr>
          </a:p>
          <a:p>
            <a:pPr marL="0" indent="0">
              <a:buNone/>
            </a:pPr>
            <a:r>
              <a:rPr lang="en-US" sz="3200" dirty="0" smtClean="0">
                <a:latin typeface="Delta-Light"/>
              </a:rPr>
              <a:t>and </a:t>
            </a:r>
            <a:r>
              <a:rPr lang="en-US" sz="3200" dirty="0">
                <a:latin typeface="Delta-Light"/>
              </a:rPr>
              <a:t>have cell walls composed of </a:t>
            </a:r>
            <a:r>
              <a:rPr lang="en-US" sz="3200" dirty="0" smtClean="0">
                <a:latin typeface="Delta-Light"/>
              </a:rPr>
              <a:t>peptidoglycan</a:t>
            </a:r>
            <a:r>
              <a:rPr lang="en-US" sz="3200" dirty="0">
                <a:latin typeface="Delta-Light"/>
              </a:rPr>
              <a:t>.</a:t>
            </a:r>
          </a:p>
          <a:p>
            <a:r>
              <a:rPr lang="en-US" sz="3200" dirty="0">
                <a:latin typeface="Delta-Light"/>
              </a:rPr>
              <a:t>They show sensitivity to antiseptics </a:t>
            </a:r>
            <a:r>
              <a:rPr lang="en-US" sz="3200" dirty="0" smtClean="0">
                <a:latin typeface="Delta-Light"/>
              </a:rPr>
              <a:t>and some </a:t>
            </a:r>
            <a:r>
              <a:rPr lang="en-US" sz="3200" dirty="0">
                <a:latin typeface="Delta-Light"/>
              </a:rPr>
              <a:t>antibiotics.</a:t>
            </a:r>
          </a:p>
          <a:p>
            <a:endParaRPr lang="en-US" sz="3200" dirty="0"/>
          </a:p>
        </p:txBody>
      </p:sp>
    </p:spTree>
    <p:extLst>
      <p:ext uri="{BB962C8B-B14F-4D97-AF65-F5344CB8AC3E}">
        <p14:creationId xmlns:p14="http://schemas.microsoft.com/office/powerpoint/2010/main" val="14811771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fontScale="92500" lnSpcReduction="20000"/>
          </a:bodyPr>
          <a:lstStyle/>
          <a:p>
            <a:pPr marL="0" indent="0">
              <a:buNone/>
            </a:pPr>
            <a:r>
              <a:rPr lang="en-US" b="1" dirty="0" smtClean="0">
                <a:latin typeface="Delta-Medium"/>
              </a:rPr>
              <a:t>  </a:t>
            </a:r>
            <a:r>
              <a:rPr lang="en-US" sz="3200" b="1" dirty="0" err="1" smtClean="0">
                <a:latin typeface="Delta-Medium"/>
              </a:rPr>
              <a:t>Chlamydiae</a:t>
            </a:r>
            <a:endParaRPr lang="en-US" sz="3200" b="1" dirty="0">
              <a:latin typeface="Delta-Medium"/>
            </a:endParaRPr>
          </a:p>
          <a:p>
            <a:r>
              <a:rPr lang="en-US" sz="3200" dirty="0" err="1">
                <a:latin typeface="Delta-Light"/>
              </a:rPr>
              <a:t>Chlamydiae</a:t>
            </a:r>
            <a:r>
              <a:rPr lang="en-US" sz="3200" dirty="0">
                <a:latin typeface="Delta-Light"/>
              </a:rPr>
              <a:t> are small (250–500 nm) Gram </a:t>
            </a:r>
            <a:r>
              <a:rPr lang="en-US" sz="3200" dirty="0" smtClean="0">
                <a:latin typeface="Delta-Light"/>
              </a:rPr>
              <a:t>negative bacteria </a:t>
            </a:r>
            <a:r>
              <a:rPr lang="en-US" sz="3200" dirty="0">
                <a:latin typeface="Delta-Light"/>
              </a:rPr>
              <a:t>but </a:t>
            </a:r>
            <a:endParaRPr lang="en-US" sz="3200" dirty="0" smtClean="0">
              <a:latin typeface="Delta-Light"/>
            </a:endParaRPr>
          </a:p>
          <a:p>
            <a:pPr marL="0" indent="0">
              <a:buNone/>
            </a:pPr>
            <a:r>
              <a:rPr lang="en-US" sz="3200" dirty="0" smtClean="0">
                <a:latin typeface="Delta-Light"/>
              </a:rPr>
              <a:t>  resemble viruses </a:t>
            </a:r>
            <a:r>
              <a:rPr lang="en-US" sz="3200" dirty="0">
                <a:latin typeface="Delta-Light"/>
              </a:rPr>
              <a:t>in being unable </a:t>
            </a:r>
            <a:r>
              <a:rPr lang="en-US" sz="3200" dirty="0" smtClean="0">
                <a:latin typeface="Delta-Light"/>
              </a:rPr>
              <a:t>to replicate </a:t>
            </a:r>
            <a:r>
              <a:rPr lang="en-US" sz="3200" dirty="0">
                <a:latin typeface="Delta-Light"/>
              </a:rPr>
              <a:t>outside of living </a:t>
            </a:r>
            <a:endParaRPr lang="en-US" sz="3200" dirty="0" smtClean="0">
              <a:latin typeface="Delta-Light"/>
            </a:endParaRPr>
          </a:p>
          <a:p>
            <a:pPr marL="0" indent="0">
              <a:buNone/>
            </a:pPr>
            <a:r>
              <a:rPr lang="en-US" sz="3200" dirty="0">
                <a:latin typeface="Delta-Light"/>
              </a:rPr>
              <a:t> </a:t>
            </a:r>
            <a:r>
              <a:rPr lang="en-US" sz="3200" dirty="0" smtClean="0">
                <a:latin typeface="Delta-Light"/>
              </a:rPr>
              <a:t> cells</a:t>
            </a:r>
            <a:r>
              <a:rPr lang="en-US" sz="3200" dirty="0">
                <a:latin typeface="Delta-Light"/>
              </a:rPr>
              <a:t>. They contain </a:t>
            </a:r>
            <a:r>
              <a:rPr lang="en-US" sz="3200" dirty="0" smtClean="0">
                <a:latin typeface="Delta-Light"/>
              </a:rPr>
              <a:t>both </a:t>
            </a:r>
            <a:r>
              <a:rPr lang="en-US" sz="3200" dirty="0">
                <a:latin typeface="Delta-Light"/>
              </a:rPr>
              <a:t>DNA and RNA and have their own </a:t>
            </a:r>
            <a:r>
              <a:rPr lang="en-US" sz="3200" dirty="0" smtClean="0">
                <a:latin typeface="Delta-Light"/>
              </a:rPr>
              <a:t> </a:t>
            </a:r>
          </a:p>
          <a:p>
            <a:pPr marL="0" indent="0">
              <a:buNone/>
            </a:pPr>
            <a:r>
              <a:rPr lang="en-US" sz="3200" dirty="0">
                <a:latin typeface="Delta-Light"/>
              </a:rPr>
              <a:t> </a:t>
            </a:r>
            <a:r>
              <a:rPr lang="en-US" sz="3200" dirty="0" smtClean="0">
                <a:latin typeface="Delta-Light"/>
              </a:rPr>
              <a:t> enzyme </a:t>
            </a:r>
            <a:r>
              <a:rPr lang="en-US" sz="3200" dirty="0">
                <a:latin typeface="Delta-Light"/>
              </a:rPr>
              <a:t>systems.</a:t>
            </a:r>
          </a:p>
          <a:p>
            <a:r>
              <a:rPr lang="en-US" sz="3200" dirty="0">
                <a:latin typeface="Delta-Light"/>
              </a:rPr>
              <a:t>The energy required for metabolic activities </a:t>
            </a:r>
            <a:r>
              <a:rPr lang="en-US" sz="3200" dirty="0" smtClean="0">
                <a:latin typeface="Delta-Light"/>
              </a:rPr>
              <a:t>is supplied </a:t>
            </a:r>
            <a:r>
              <a:rPr lang="en-US" sz="3200" dirty="0">
                <a:latin typeface="Delta-Light"/>
              </a:rPr>
              <a:t>by the </a:t>
            </a:r>
            <a:endParaRPr lang="en-US" sz="3200" dirty="0" smtClean="0">
              <a:latin typeface="Delta-Light"/>
            </a:endParaRPr>
          </a:p>
          <a:p>
            <a:pPr marL="0" indent="0">
              <a:buNone/>
            </a:pPr>
            <a:r>
              <a:rPr lang="en-US" sz="3200" dirty="0">
                <a:latin typeface="Delta-Light"/>
              </a:rPr>
              <a:t> </a:t>
            </a:r>
            <a:r>
              <a:rPr lang="en-US" sz="3200" dirty="0" smtClean="0">
                <a:latin typeface="Delta-Light"/>
              </a:rPr>
              <a:t> host </a:t>
            </a:r>
            <a:r>
              <a:rPr lang="en-US" sz="3200" dirty="0">
                <a:latin typeface="Delta-Light"/>
              </a:rPr>
              <a:t>cell. </a:t>
            </a:r>
            <a:r>
              <a:rPr lang="en-US" sz="3200" dirty="0" err="1" smtClean="0">
                <a:latin typeface="Delta-Light"/>
              </a:rPr>
              <a:t>Chlamydiae</a:t>
            </a:r>
            <a:r>
              <a:rPr lang="en-US" sz="3200" dirty="0" smtClean="0">
                <a:latin typeface="Delta-Light"/>
              </a:rPr>
              <a:t> </a:t>
            </a:r>
            <a:r>
              <a:rPr lang="en-US" sz="3200" dirty="0">
                <a:latin typeface="Delta-Light"/>
              </a:rPr>
              <a:t>develop </a:t>
            </a:r>
            <a:r>
              <a:rPr lang="en-US" sz="3200" dirty="0" smtClean="0">
                <a:latin typeface="Delta-Light"/>
              </a:rPr>
              <a:t>and reproduce </a:t>
            </a:r>
            <a:r>
              <a:rPr lang="en-US" sz="3200" dirty="0">
                <a:latin typeface="Delta-Light"/>
              </a:rPr>
              <a:t>in a special way</a:t>
            </a:r>
            <a:r>
              <a:rPr lang="en-US" sz="3200" dirty="0" smtClean="0">
                <a:latin typeface="Delta-Light"/>
              </a:rPr>
              <a:t>.</a:t>
            </a:r>
          </a:p>
          <a:p>
            <a:r>
              <a:rPr lang="en-US" sz="3200" dirty="0" smtClean="0">
                <a:latin typeface="Delta-Light"/>
              </a:rPr>
              <a:t>The </a:t>
            </a:r>
            <a:r>
              <a:rPr lang="en-US" sz="3200" dirty="0">
                <a:latin typeface="Delta-Light"/>
              </a:rPr>
              <a:t>infectious form </a:t>
            </a:r>
            <a:r>
              <a:rPr lang="en-US" sz="3200" dirty="0" smtClean="0">
                <a:latin typeface="Delta-Light"/>
              </a:rPr>
              <a:t>is called </a:t>
            </a:r>
            <a:r>
              <a:rPr lang="en-US" sz="3200" dirty="0">
                <a:latin typeface="Delta-Light"/>
              </a:rPr>
              <a:t>an </a:t>
            </a:r>
            <a:r>
              <a:rPr lang="en-US" sz="3200" b="1" dirty="0">
                <a:latin typeface="Delta-Light"/>
              </a:rPr>
              <a:t>elementary body. </a:t>
            </a:r>
            <a:r>
              <a:rPr lang="en-US" sz="3200" dirty="0">
                <a:latin typeface="Delta-Light"/>
              </a:rPr>
              <a:t>Following </a:t>
            </a:r>
            <a:endParaRPr lang="en-US" sz="3200" dirty="0" smtClean="0">
              <a:latin typeface="Delta-Light"/>
            </a:endParaRPr>
          </a:p>
          <a:p>
            <a:pPr marL="0" indent="0">
              <a:buNone/>
            </a:pPr>
            <a:r>
              <a:rPr lang="en-US" sz="3200" dirty="0">
                <a:latin typeface="Delta-Light"/>
              </a:rPr>
              <a:t> </a:t>
            </a:r>
            <a:r>
              <a:rPr lang="en-US" sz="3200" dirty="0" smtClean="0">
                <a:latin typeface="Delta-Light"/>
              </a:rPr>
              <a:t> infection of a </a:t>
            </a:r>
            <a:r>
              <a:rPr lang="en-US" sz="3200" dirty="0">
                <a:latin typeface="Delta-Light"/>
              </a:rPr>
              <a:t>host cell, the </a:t>
            </a:r>
            <a:r>
              <a:rPr lang="en-US" sz="3200" dirty="0" smtClean="0">
                <a:latin typeface="Delta-Light"/>
              </a:rPr>
              <a:t>elementary </a:t>
            </a:r>
            <a:r>
              <a:rPr lang="en-US" sz="3200" dirty="0">
                <a:latin typeface="Delta-Light"/>
              </a:rPr>
              <a:t>body develops into </a:t>
            </a:r>
            <a:r>
              <a:rPr lang="en-US" sz="3200" dirty="0" smtClean="0">
                <a:latin typeface="Delta-Light"/>
              </a:rPr>
              <a:t>a </a:t>
            </a:r>
          </a:p>
          <a:p>
            <a:pPr marL="0" indent="0">
              <a:buNone/>
            </a:pPr>
            <a:r>
              <a:rPr lang="en-US" sz="3200" dirty="0">
                <a:latin typeface="Delta-Light"/>
              </a:rPr>
              <a:t> </a:t>
            </a:r>
            <a:r>
              <a:rPr lang="en-US" sz="3200" dirty="0" smtClean="0">
                <a:latin typeface="Delta-Light"/>
              </a:rPr>
              <a:t> </a:t>
            </a:r>
            <a:r>
              <a:rPr lang="en-US" sz="3200" b="1" dirty="0" smtClean="0">
                <a:latin typeface="Delta-Light"/>
              </a:rPr>
              <a:t>reticulate </a:t>
            </a:r>
            <a:r>
              <a:rPr lang="en-US" sz="3200" b="1" dirty="0">
                <a:latin typeface="Delta-Light"/>
              </a:rPr>
              <a:t>body. </a:t>
            </a:r>
            <a:r>
              <a:rPr lang="en-US" sz="3200" dirty="0">
                <a:latin typeface="Delta-Light"/>
              </a:rPr>
              <a:t>This reproduces by </a:t>
            </a:r>
            <a:r>
              <a:rPr lang="en-US" sz="3200" dirty="0" smtClean="0">
                <a:latin typeface="Delta-Light"/>
              </a:rPr>
              <a:t>binary fission</a:t>
            </a:r>
            <a:r>
              <a:rPr lang="en-US" sz="3200" dirty="0">
                <a:latin typeface="Delta-Light"/>
              </a:rPr>
              <a:t>, producing </a:t>
            </a:r>
            <a:endParaRPr lang="en-US" sz="3200" dirty="0" smtClean="0">
              <a:latin typeface="Delta-Light"/>
            </a:endParaRPr>
          </a:p>
          <a:p>
            <a:pPr marL="0" indent="0">
              <a:buNone/>
            </a:pPr>
            <a:r>
              <a:rPr lang="en-US" sz="3200" dirty="0">
                <a:latin typeface="Delta-Light"/>
              </a:rPr>
              <a:t> </a:t>
            </a:r>
            <a:r>
              <a:rPr lang="en-US" sz="3200" dirty="0" smtClean="0">
                <a:latin typeface="Delta-Light"/>
              </a:rPr>
              <a:t> </a:t>
            </a:r>
            <a:r>
              <a:rPr lang="en-US" sz="3200" b="1" dirty="0" err="1" smtClean="0">
                <a:latin typeface="Delta-Light"/>
              </a:rPr>
              <a:t>microcolonies</a:t>
            </a:r>
            <a:r>
              <a:rPr lang="en-US" sz="3200" b="1" dirty="0" smtClean="0">
                <a:latin typeface="Delta-Light"/>
              </a:rPr>
              <a:t> </a:t>
            </a:r>
            <a:r>
              <a:rPr lang="en-US" sz="3200" dirty="0">
                <a:latin typeface="Delta-Light"/>
              </a:rPr>
              <a:t>within a large </a:t>
            </a:r>
            <a:r>
              <a:rPr lang="en-US" sz="3200" dirty="0" smtClean="0">
                <a:latin typeface="Delta-Light"/>
              </a:rPr>
              <a:t>cytoplasmic inclusion </a:t>
            </a:r>
            <a:r>
              <a:rPr lang="en-US" sz="3200" dirty="0">
                <a:latin typeface="Delta-Light"/>
              </a:rPr>
              <a:t>(chlamydial </a:t>
            </a:r>
            <a:endParaRPr lang="en-US" sz="3200" dirty="0" smtClean="0">
              <a:latin typeface="Delta-Light"/>
            </a:endParaRPr>
          </a:p>
          <a:p>
            <a:pPr marL="0" indent="0">
              <a:buNone/>
            </a:pPr>
            <a:r>
              <a:rPr lang="en-US" sz="3200" dirty="0">
                <a:latin typeface="Delta-Light"/>
              </a:rPr>
              <a:t> </a:t>
            </a:r>
            <a:r>
              <a:rPr lang="en-US" sz="3200" dirty="0" smtClean="0">
                <a:latin typeface="Delta-Light"/>
              </a:rPr>
              <a:t> inclusion).</a:t>
            </a:r>
          </a:p>
          <a:p>
            <a:pPr marL="0" indent="0">
              <a:buNone/>
            </a:pPr>
            <a:r>
              <a:rPr lang="en-US" sz="3200" dirty="0" smtClean="0">
                <a:latin typeface="Delta-Light"/>
              </a:rPr>
              <a:t>  Elementary particles </a:t>
            </a:r>
            <a:r>
              <a:rPr lang="en-US" sz="3200" dirty="0">
                <a:latin typeface="Delta-Light"/>
              </a:rPr>
              <a:t>are produced and </a:t>
            </a:r>
            <a:r>
              <a:rPr lang="en-US" sz="3200" dirty="0" smtClean="0">
                <a:latin typeface="Delta-Light"/>
              </a:rPr>
              <a:t>released </a:t>
            </a:r>
            <a:r>
              <a:rPr lang="en-US" sz="3200" dirty="0">
                <a:latin typeface="Delta-Light"/>
              </a:rPr>
              <a:t>to infect </a:t>
            </a:r>
            <a:r>
              <a:rPr lang="en-US" sz="3200" dirty="0" smtClean="0">
                <a:latin typeface="Delta-Light"/>
              </a:rPr>
              <a:t>new cells </a:t>
            </a:r>
          </a:p>
          <a:p>
            <a:pPr marL="0" indent="0">
              <a:buNone/>
            </a:pPr>
            <a:r>
              <a:rPr lang="en-US" sz="3200" dirty="0">
                <a:latin typeface="Delta-Light"/>
              </a:rPr>
              <a:t> </a:t>
            </a:r>
            <a:r>
              <a:rPr lang="en-US" sz="3200" dirty="0" smtClean="0">
                <a:latin typeface="Delta-Light"/>
              </a:rPr>
              <a:t> when the </a:t>
            </a:r>
            <a:r>
              <a:rPr lang="en-US" sz="3200" dirty="0">
                <a:latin typeface="Delta-Light"/>
              </a:rPr>
              <a:t>host cell ruptures (48–72 h </a:t>
            </a:r>
            <a:r>
              <a:rPr lang="en-US" sz="3200" dirty="0" smtClean="0">
                <a:latin typeface="Delta-Light"/>
              </a:rPr>
              <a:t>after infection).</a:t>
            </a:r>
            <a:endParaRPr lang="en-US" sz="3200" dirty="0">
              <a:latin typeface="Delta-Light"/>
            </a:endParaRPr>
          </a:p>
        </p:txBody>
      </p:sp>
    </p:spTree>
    <p:extLst>
      <p:ext uri="{BB962C8B-B14F-4D97-AF65-F5344CB8AC3E}">
        <p14:creationId xmlns:p14="http://schemas.microsoft.com/office/powerpoint/2010/main" val="8647663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Autofit/>
          </a:bodyPr>
          <a:lstStyle/>
          <a:p>
            <a:r>
              <a:rPr lang="en-US" sz="3200" b="1" dirty="0">
                <a:latin typeface="Delta-Medium"/>
              </a:rPr>
              <a:t>Prion particles</a:t>
            </a:r>
          </a:p>
          <a:p>
            <a:r>
              <a:rPr lang="en-US" sz="3200" dirty="0">
                <a:latin typeface="Delta-Light"/>
              </a:rPr>
              <a:t>Neither bacteria nor viruses, prions are thought </a:t>
            </a:r>
            <a:r>
              <a:rPr lang="en-US" sz="3200" dirty="0" smtClean="0">
                <a:latin typeface="Delta-Light"/>
              </a:rPr>
              <a:t>to be </a:t>
            </a:r>
            <a:r>
              <a:rPr lang="en-US" sz="3200" b="1" dirty="0">
                <a:latin typeface="Delta-Light"/>
              </a:rPr>
              <a:t>infectious</a:t>
            </a:r>
            <a:r>
              <a:rPr lang="en-US" sz="3200" dirty="0">
                <a:latin typeface="Delta-Light"/>
              </a:rPr>
              <a:t> </a:t>
            </a:r>
            <a:r>
              <a:rPr lang="en-US" sz="3200" b="1" dirty="0">
                <a:latin typeface="Delta-Light"/>
              </a:rPr>
              <a:t>self-replicating protein particles </a:t>
            </a:r>
            <a:r>
              <a:rPr lang="en-US" sz="3200" dirty="0" smtClean="0">
                <a:latin typeface="Delta-Light"/>
              </a:rPr>
              <a:t>that cause </a:t>
            </a:r>
            <a:r>
              <a:rPr lang="en-US" sz="3200" dirty="0">
                <a:latin typeface="Delta-Light"/>
              </a:rPr>
              <a:t>a range of rare fatal degenerative </a:t>
            </a:r>
            <a:r>
              <a:rPr lang="en-US" sz="3200" b="1" dirty="0" smtClean="0">
                <a:latin typeface="Delta-Light"/>
              </a:rPr>
              <a:t>neurological diseases </a:t>
            </a:r>
            <a:r>
              <a:rPr lang="en-US" sz="3200" dirty="0">
                <a:latin typeface="Delta-Light"/>
              </a:rPr>
              <a:t>(transmissible degenerative </a:t>
            </a:r>
            <a:r>
              <a:rPr lang="en-US" sz="3200" dirty="0" smtClean="0">
                <a:latin typeface="Delta-Light"/>
              </a:rPr>
              <a:t>spongiform </a:t>
            </a:r>
            <a:r>
              <a:rPr lang="en-US" sz="3200" dirty="0" err="1" smtClean="0">
                <a:latin typeface="Delta-Light"/>
              </a:rPr>
              <a:t>encephalopathies</a:t>
            </a:r>
            <a:r>
              <a:rPr lang="en-US" sz="3200" dirty="0">
                <a:latin typeface="Delta-Light"/>
              </a:rPr>
              <a:t>) which have long </a:t>
            </a:r>
            <a:r>
              <a:rPr lang="en-US" sz="3200" dirty="0" smtClean="0">
                <a:latin typeface="Delta-Light"/>
              </a:rPr>
              <a:t>incubation periods. They include:</a:t>
            </a:r>
          </a:p>
          <a:p>
            <a:pPr marL="0" indent="0">
              <a:buNone/>
            </a:pPr>
            <a:r>
              <a:rPr lang="en-US" sz="3200" dirty="0" smtClean="0">
                <a:latin typeface="Delta-Light"/>
              </a:rPr>
              <a:t>   – </a:t>
            </a:r>
            <a:r>
              <a:rPr lang="en-US" sz="3200" i="1" dirty="0" err="1">
                <a:latin typeface="Delta-Light"/>
              </a:rPr>
              <a:t>Scrapie</a:t>
            </a:r>
            <a:r>
              <a:rPr lang="en-US" sz="3200" dirty="0">
                <a:latin typeface="Delta-Light"/>
              </a:rPr>
              <a:t> in sheep (disease known for many years).</a:t>
            </a:r>
          </a:p>
          <a:p>
            <a:pPr marL="0" indent="0">
              <a:buNone/>
            </a:pPr>
            <a:r>
              <a:rPr lang="en-US" sz="3200" dirty="0" smtClean="0">
                <a:latin typeface="Delta-Light"/>
              </a:rPr>
              <a:t>   – </a:t>
            </a:r>
            <a:r>
              <a:rPr lang="en-US" sz="3200" i="1" dirty="0">
                <a:latin typeface="Delta-Light"/>
              </a:rPr>
              <a:t>Bovine spongiform encephalopathy </a:t>
            </a:r>
            <a:r>
              <a:rPr lang="en-US" sz="3200" dirty="0">
                <a:latin typeface="Delta-Light"/>
              </a:rPr>
              <a:t>(BSE) </a:t>
            </a:r>
            <a:r>
              <a:rPr lang="en-US" sz="3200" dirty="0" smtClean="0">
                <a:latin typeface="Delta-Light"/>
              </a:rPr>
              <a:t>in cattle</a:t>
            </a:r>
            <a:r>
              <a:rPr lang="en-US" sz="3200" dirty="0">
                <a:latin typeface="Delta-Light"/>
              </a:rPr>
              <a:t>.</a:t>
            </a:r>
          </a:p>
          <a:p>
            <a:pPr marL="0" indent="0">
              <a:buNone/>
            </a:pPr>
            <a:r>
              <a:rPr lang="en-US" sz="3200" dirty="0" smtClean="0">
                <a:latin typeface="Delta-Light"/>
              </a:rPr>
              <a:t>   – </a:t>
            </a:r>
            <a:r>
              <a:rPr lang="en-US" sz="3200" i="1" dirty="0" err="1">
                <a:latin typeface="Delta-Light"/>
              </a:rPr>
              <a:t>Kuru</a:t>
            </a:r>
            <a:r>
              <a:rPr lang="en-US" sz="3200" i="1" dirty="0">
                <a:latin typeface="Delta-Light"/>
              </a:rPr>
              <a:t> in </a:t>
            </a:r>
            <a:r>
              <a:rPr lang="en-US" sz="3200" i="1" dirty="0" smtClean="0">
                <a:latin typeface="Delta-Light"/>
              </a:rPr>
              <a:t>humans </a:t>
            </a:r>
            <a:r>
              <a:rPr lang="en-US" sz="3200" dirty="0" smtClean="0">
                <a:latin typeface="Delta-Light"/>
              </a:rPr>
              <a:t>(found </a:t>
            </a:r>
            <a:r>
              <a:rPr lang="en-US" sz="3200" dirty="0">
                <a:latin typeface="Delta-Light"/>
              </a:rPr>
              <a:t>only in Papua </a:t>
            </a:r>
            <a:r>
              <a:rPr lang="en-US" sz="3200" dirty="0" smtClean="0">
                <a:latin typeface="Delta-Light"/>
              </a:rPr>
              <a:t>New Guinea, associated </a:t>
            </a:r>
          </a:p>
          <a:p>
            <a:pPr marL="0" indent="0">
              <a:buNone/>
            </a:pPr>
            <a:r>
              <a:rPr lang="en-US" sz="3200" dirty="0">
                <a:latin typeface="Delta-Light"/>
              </a:rPr>
              <a:t> </a:t>
            </a:r>
            <a:r>
              <a:rPr lang="en-US" sz="3200" dirty="0" smtClean="0">
                <a:latin typeface="Delta-Light"/>
              </a:rPr>
              <a:t>      with </a:t>
            </a:r>
            <a:r>
              <a:rPr lang="en-US" sz="3200" dirty="0">
                <a:latin typeface="Delta-Light"/>
              </a:rPr>
              <a:t>ritual cannibalism, now </a:t>
            </a:r>
            <a:r>
              <a:rPr lang="en-US" sz="3200" dirty="0" smtClean="0">
                <a:latin typeface="Delta-Light"/>
              </a:rPr>
              <a:t>a rare </a:t>
            </a:r>
            <a:r>
              <a:rPr lang="en-US" sz="3200" dirty="0">
                <a:latin typeface="Delta-Light"/>
              </a:rPr>
              <a:t>occurrence).</a:t>
            </a:r>
          </a:p>
          <a:p>
            <a:pPr marL="0" indent="0">
              <a:buNone/>
            </a:pPr>
            <a:r>
              <a:rPr lang="en-US" sz="3200" dirty="0" smtClean="0">
                <a:latin typeface="Delta-Light"/>
              </a:rPr>
              <a:t>  – </a:t>
            </a:r>
            <a:r>
              <a:rPr lang="en-US" sz="3200" i="1" dirty="0" err="1">
                <a:latin typeface="Delta-Light"/>
              </a:rPr>
              <a:t>Creutzfeld-Jakob</a:t>
            </a:r>
            <a:r>
              <a:rPr lang="en-US" sz="3200" i="1" dirty="0">
                <a:latin typeface="Delta-Light"/>
              </a:rPr>
              <a:t> disease</a:t>
            </a:r>
            <a:r>
              <a:rPr lang="en-US" sz="3200" dirty="0">
                <a:latin typeface="Delta-Light"/>
              </a:rPr>
              <a:t> (CJD) affecting </a:t>
            </a:r>
            <a:r>
              <a:rPr lang="en-US" sz="3200" dirty="0" smtClean="0">
                <a:latin typeface="Delta-Light"/>
              </a:rPr>
              <a:t>mainly elderly people</a:t>
            </a:r>
            <a:r>
              <a:rPr lang="en-US" sz="3200" dirty="0">
                <a:latin typeface="Delta-Light"/>
              </a:rPr>
              <a:t>, </a:t>
            </a:r>
            <a:endParaRPr lang="en-US" sz="3200" dirty="0" smtClean="0">
              <a:latin typeface="Delta-Light"/>
            </a:endParaRPr>
          </a:p>
          <a:p>
            <a:pPr marL="0" indent="0">
              <a:buNone/>
            </a:pPr>
            <a:r>
              <a:rPr lang="en-US" sz="3200" dirty="0">
                <a:latin typeface="Delta-Light"/>
              </a:rPr>
              <a:t> </a:t>
            </a:r>
            <a:r>
              <a:rPr lang="en-US" sz="3200" dirty="0" smtClean="0">
                <a:latin typeface="Delta-Light"/>
              </a:rPr>
              <a:t>    and </a:t>
            </a:r>
            <a:r>
              <a:rPr lang="en-US" sz="3200" dirty="0">
                <a:latin typeface="Delta-Light"/>
              </a:rPr>
              <a:t>new variant CJD </a:t>
            </a:r>
            <a:r>
              <a:rPr lang="en-US" sz="3200" dirty="0" smtClean="0">
                <a:latin typeface="Delta-Light"/>
              </a:rPr>
              <a:t>affecting younger </a:t>
            </a:r>
            <a:r>
              <a:rPr lang="en-US" sz="3200" dirty="0">
                <a:latin typeface="Delta-Light"/>
              </a:rPr>
              <a:t>people. Infection of </a:t>
            </a:r>
            <a:r>
              <a:rPr lang="en-US" sz="3200" dirty="0" smtClean="0">
                <a:latin typeface="Delta-Light"/>
              </a:rPr>
              <a:t> </a:t>
            </a:r>
          </a:p>
          <a:p>
            <a:pPr marL="0" indent="0">
              <a:buNone/>
            </a:pPr>
            <a:r>
              <a:rPr lang="en-US" sz="3200" dirty="0">
                <a:latin typeface="Delta-Light"/>
              </a:rPr>
              <a:t> </a:t>
            </a:r>
            <a:r>
              <a:rPr lang="en-US" sz="3200" dirty="0" smtClean="0">
                <a:latin typeface="Delta-Light"/>
              </a:rPr>
              <a:t>    brain </a:t>
            </a:r>
            <a:r>
              <a:rPr lang="en-US" sz="3200" dirty="0">
                <a:latin typeface="Delta-Light"/>
              </a:rPr>
              <a:t>tissue </a:t>
            </a:r>
            <a:r>
              <a:rPr lang="en-US" sz="3200" dirty="0" smtClean="0">
                <a:latin typeface="Delta-Light"/>
              </a:rPr>
              <a:t>causes </a:t>
            </a:r>
            <a:r>
              <a:rPr lang="en-US" sz="3200" dirty="0" err="1" smtClean="0">
                <a:latin typeface="Delta-Light"/>
              </a:rPr>
              <a:t>vacuolation</a:t>
            </a:r>
            <a:r>
              <a:rPr lang="en-US" sz="3200" dirty="0" smtClean="0">
                <a:latin typeface="Delta-Light"/>
              </a:rPr>
              <a:t> </a:t>
            </a:r>
            <a:r>
              <a:rPr lang="en-US" sz="3200" dirty="0">
                <a:latin typeface="Delta-Light"/>
              </a:rPr>
              <a:t>of </a:t>
            </a:r>
            <a:r>
              <a:rPr lang="en-US" sz="3200" dirty="0" err="1">
                <a:latin typeface="Delta-Light"/>
              </a:rPr>
              <a:t>neurones</a:t>
            </a:r>
            <a:r>
              <a:rPr lang="en-US" sz="3200" dirty="0">
                <a:latin typeface="Delta-Light"/>
              </a:rPr>
              <a:t> with a </a:t>
            </a:r>
          </a:p>
          <a:p>
            <a:endParaRPr lang="en-US" sz="3200" dirty="0"/>
          </a:p>
        </p:txBody>
      </p:sp>
    </p:spTree>
    <p:extLst>
      <p:ext uri="{BB962C8B-B14F-4D97-AF65-F5344CB8AC3E}">
        <p14:creationId xmlns:p14="http://schemas.microsoft.com/office/powerpoint/2010/main" val="38459032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lvl="0" indent="0">
              <a:buNone/>
            </a:pPr>
            <a:r>
              <a:rPr lang="en-US" sz="3200" dirty="0" smtClean="0">
                <a:solidFill>
                  <a:prstClr val="black"/>
                </a:solidFill>
                <a:latin typeface="Delta-Light"/>
              </a:rPr>
              <a:t>   sponge-like appearance </a:t>
            </a:r>
            <a:r>
              <a:rPr lang="en-US" sz="3200" dirty="0">
                <a:solidFill>
                  <a:prstClr val="black"/>
                </a:solidFill>
                <a:latin typeface="Delta-Light"/>
              </a:rPr>
              <a:t>of the tissue. </a:t>
            </a:r>
            <a:endParaRPr lang="en-US" sz="3200" dirty="0" smtClean="0">
              <a:solidFill>
                <a:prstClr val="black"/>
              </a:solidFill>
              <a:latin typeface="Delta-Light"/>
            </a:endParaRPr>
          </a:p>
          <a:p>
            <a:pPr marL="0" lvl="0" indent="0">
              <a:buNone/>
            </a:pPr>
            <a:r>
              <a:rPr lang="en-US" sz="3200" dirty="0">
                <a:solidFill>
                  <a:prstClr val="black"/>
                </a:solidFill>
                <a:latin typeface="Delta-Light"/>
              </a:rPr>
              <a:t> </a:t>
            </a:r>
            <a:r>
              <a:rPr lang="en-US" sz="3200" dirty="0" smtClean="0">
                <a:solidFill>
                  <a:prstClr val="black"/>
                </a:solidFill>
                <a:latin typeface="Delta-Light"/>
              </a:rPr>
              <a:t>  Inflammatory </a:t>
            </a:r>
            <a:r>
              <a:rPr lang="en-US" sz="3200" dirty="0">
                <a:solidFill>
                  <a:prstClr val="black"/>
                </a:solidFill>
                <a:latin typeface="Delta-Light"/>
              </a:rPr>
              <a:t>cells </a:t>
            </a:r>
            <a:r>
              <a:rPr lang="en-US" sz="3200" dirty="0" smtClean="0">
                <a:solidFill>
                  <a:prstClr val="black"/>
                </a:solidFill>
                <a:latin typeface="Delta-Light"/>
              </a:rPr>
              <a:t>are absent </a:t>
            </a:r>
            <a:r>
              <a:rPr lang="en-US" sz="3200" dirty="0">
                <a:solidFill>
                  <a:prstClr val="black"/>
                </a:solidFill>
                <a:latin typeface="Delta-Light"/>
              </a:rPr>
              <a:t>and </a:t>
            </a:r>
            <a:r>
              <a:rPr lang="en-US" sz="3200" dirty="0" smtClean="0">
                <a:solidFill>
                  <a:prstClr val="black"/>
                </a:solidFill>
                <a:latin typeface="Delta-Light"/>
              </a:rPr>
              <a:t> there </a:t>
            </a:r>
            <a:r>
              <a:rPr lang="en-US" sz="3200" dirty="0">
                <a:solidFill>
                  <a:prstClr val="black"/>
                </a:solidFill>
                <a:latin typeface="Delta-Light"/>
              </a:rPr>
              <a:t>is no antibody </a:t>
            </a:r>
            <a:endParaRPr lang="en-US" sz="3200" dirty="0" smtClean="0">
              <a:solidFill>
                <a:prstClr val="black"/>
              </a:solidFill>
              <a:latin typeface="Delta-Light"/>
            </a:endParaRPr>
          </a:p>
          <a:p>
            <a:pPr marL="0" lvl="0" indent="0">
              <a:buNone/>
            </a:pPr>
            <a:r>
              <a:rPr lang="en-US" sz="3200" dirty="0">
                <a:solidFill>
                  <a:prstClr val="black"/>
                </a:solidFill>
                <a:latin typeface="Delta-Light"/>
              </a:rPr>
              <a:t> </a:t>
            </a:r>
            <a:r>
              <a:rPr lang="en-US" sz="3200" dirty="0" smtClean="0">
                <a:solidFill>
                  <a:prstClr val="black"/>
                </a:solidFill>
                <a:latin typeface="Delta-Light"/>
              </a:rPr>
              <a:t>  response</a:t>
            </a:r>
            <a:r>
              <a:rPr lang="en-US" sz="3200" dirty="0">
                <a:solidFill>
                  <a:prstClr val="black"/>
                </a:solidFill>
                <a:latin typeface="Delta-Light"/>
              </a:rPr>
              <a:t>.</a:t>
            </a:r>
          </a:p>
          <a:p>
            <a:pPr marL="0" lvl="0" indent="0">
              <a:buNone/>
            </a:pPr>
            <a:r>
              <a:rPr lang="en-US" sz="3200" dirty="0" smtClean="0">
                <a:solidFill>
                  <a:prstClr val="black"/>
                </a:solidFill>
                <a:latin typeface="Delta-Light"/>
              </a:rPr>
              <a:t>   Prions </a:t>
            </a:r>
            <a:r>
              <a:rPr lang="en-US" sz="3200" dirty="0">
                <a:solidFill>
                  <a:prstClr val="black"/>
                </a:solidFill>
                <a:latin typeface="Delta-Light"/>
              </a:rPr>
              <a:t>are particularly </a:t>
            </a:r>
            <a:r>
              <a:rPr lang="en-US" sz="3200" b="1" dirty="0">
                <a:solidFill>
                  <a:prstClr val="black"/>
                </a:solidFill>
                <a:latin typeface="Delta-Light"/>
              </a:rPr>
              <a:t>resistant to heat </a:t>
            </a:r>
            <a:r>
              <a:rPr lang="en-US" sz="3200" dirty="0">
                <a:solidFill>
                  <a:prstClr val="black"/>
                </a:solidFill>
                <a:latin typeface="Delta-Light"/>
              </a:rPr>
              <a:t>and </a:t>
            </a:r>
            <a:r>
              <a:rPr lang="en-US" sz="3200" dirty="0" smtClean="0">
                <a:solidFill>
                  <a:prstClr val="black"/>
                </a:solidFill>
                <a:latin typeface="Delta-Light"/>
              </a:rPr>
              <a:t>some </a:t>
            </a:r>
            <a:r>
              <a:rPr lang="en-US" sz="3200" b="1" dirty="0" smtClean="0">
                <a:solidFill>
                  <a:prstClr val="black"/>
                </a:solidFill>
                <a:latin typeface="Delta-Light"/>
              </a:rPr>
              <a:t>chemical</a:t>
            </a:r>
            <a:r>
              <a:rPr lang="en-US" sz="3200" dirty="0" smtClean="0">
                <a:solidFill>
                  <a:prstClr val="black"/>
                </a:solidFill>
                <a:latin typeface="Delta-Light"/>
              </a:rPr>
              <a:t> </a:t>
            </a:r>
          </a:p>
          <a:p>
            <a:pPr marL="0" lvl="0" indent="0">
              <a:buNone/>
            </a:pPr>
            <a:r>
              <a:rPr lang="en-US" sz="3200" dirty="0">
                <a:solidFill>
                  <a:prstClr val="black"/>
                </a:solidFill>
                <a:latin typeface="Delta-Light"/>
              </a:rPr>
              <a:t> </a:t>
            </a:r>
            <a:r>
              <a:rPr lang="en-US" sz="3200" dirty="0" smtClean="0">
                <a:solidFill>
                  <a:prstClr val="black"/>
                </a:solidFill>
                <a:latin typeface="Delta-Light"/>
              </a:rPr>
              <a:t>  </a:t>
            </a:r>
            <a:r>
              <a:rPr lang="en-US" sz="3200" b="1" dirty="0" smtClean="0">
                <a:solidFill>
                  <a:prstClr val="black"/>
                </a:solidFill>
                <a:latin typeface="Delta-Light"/>
              </a:rPr>
              <a:t>agents</a:t>
            </a:r>
            <a:r>
              <a:rPr lang="en-US" sz="3200" b="1" dirty="0">
                <a:solidFill>
                  <a:prstClr val="black"/>
                </a:solidFill>
                <a:latin typeface="Delta-Light"/>
              </a:rPr>
              <a:t>.</a:t>
            </a:r>
            <a:r>
              <a:rPr lang="en-US" sz="3200" dirty="0">
                <a:solidFill>
                  <a:prstClr val="black"/>
                </a:solidFill>
                <a:latin typeface="Delta-Light"/>
              </a:rPr>
              <a:t> They are inactivated by </a:t>
            </a:r>
            <a:r>
              <a:rPr lang="en-US" sz="3200" dirty="0" smtClean="0">
                <a:solidFill>
                  <a:prstClr val="black"/>
                </a:solidFill>
                <a:latin typeface="Delta-Light"/>
              </a:rPr>
              <a:t>hypochlorite and </a:t>
            </a:r>
            <a:r>
              <a:rPr lang="en-US" sz="3200" dirty="0">
                <a:solidFill>
                  <a:prstClr val="black"/>
                </a:solidFill>
                <a:latin typeface="Delta-Light"/>
              </a:rPr>
              <a:t>by autoclaving </a:t>
            </a:r>
            <a:endParaRPr lang="en-US" sz="3200" dirty="0" smtClean="0">
              <a:solidFill>
                <a:prstClr val="black"/>
              </a:solidFill>
              <a:latin typeface="Delta-Light"/>
            </a:endParaRPr>
          </a:p>
          <a:p>
            <a:pPr marL="0" lvl="0" indent="0">
              <a:buNone/>
            </a:pPr>
            <a:r>
              <a:rPr lang="en-US" sz="3200" dirty="0">
                <a:solidFill>
                  <a:prstClr val="black"/>
                </a:solidFill>
                <a:latin typeface="Delta-Light"/>
              </a:rPr>
              <a:t> </a:t>
            </a:r>
            <a:r>
              <a:rPr lang="en-US" sz="3200" dirty="0" smtClean="0">
                <a:solidFill>
                  <a:prstClr val="black"/>
                </a:solidFill>
                <a:latin typeface="Delta-Light"/>
              </a:rPr>
              <a:t>  at 134</a:t>
            </a:r>
            <a:r>
              <a:rPr lang="en-US" sz="3200" dirty="0" smtClean="0">
                <a:solidFill>
                  <a:prstClr val="black"/>
                </a:solidFill>
                <a:latin typeface="Calibri" panose="020F0502020204030204" pitchFamily="34" charset="0"/>
                <a:cs typeface="Calibri" panose="020F0502020204030204" pitchFamily="34" charset="0"/>
              </a:rPr>
              <a:t>°</a:t>
            </a:r>
            <a:r>
              <a:rPr lang="en-US" sz="3200" dirty="0" smtClean="0">
                <a:solidFill>
                  <a:prstClr val="black"/>
                </a:solidFill>
                <a:latin typeface="Delta-Light"/>
              </a:rPr>
              <a:t> </a:t>
            </a:r>
            <a:r>
              <a:rPr lang="en-US" sz="3200" dirty="0">
                <a:solidFill>
                  <a:prstClr val="black"/>
                </a:solidFill>
                <a:latin typeface="Delta-Light"/>
              </a:rPr>
              <a:t>C for 18 minutes</a:t>
            </a:r>
            <a:r>
              <a:rPr lang="en-US" sz="3200" dirty="0" smtClean="0">
                <a:solidFill>
                  <a:prstClr val="black"/>
                </a:solidFill>
                <a:latin typeface="Delta-Light"/>
              </a:rPr>
              <a:t>.</a:t>
            </a:r>
          </a:p>
          <a:p>
            <a:pPr marL="0" indent="0">
              <a:buNone/>
            </a:pPr>
            <a:r>
              <a:rPr lang="en-US" b="1" dirty="0" smtClean="0">
                <a:latin typeface="Delta-Medium"/>
              </a:rPr>
              <a:t> </a:t>
            </a:r>
            <a:r>
              <a:rPr lang="en-US" sz="3200" b="1" dirty="0" smtClean="0">
                <a:latin typeface="Delta-Medium"/>
              </a:rPr>
              <a:t>Bacteria </a:t>
            </a:r>
            <a:r>
              <a:rPr lang="en-US" sz="3200" b="1" dirty="0">
                <a:latin typeface="Delta-Medium"/>
              </a:rPr>
              <a:t>lacking cell walls</a:t>
            </a:r>
          </a:p>
          <a:p>
            <a:pPr marL="0" indent="0">
              <a:buNone/>
            </a:pPr>
            <a:r>
              <a:rPr lang="en-US" sz="3200" dirty="0" smtClean="0">
                <a:latin typeface="Delta-Light"/>
              </a:rPr>
              <a:t> Four </a:t>
            </a:r>
            <a:r>
              <a:rPr lang="en-US" sz="3200" dirty="0">
                <a:latin typeface="Delta-Light"/>
              </a:rPr>
              <a:t>types of bacteria with </a:t>
            </a:r>
            <a:r>
              <a:rPr lang="en-US" sz="3200" b="1" dirty="0">
                <a:latin typeface="Delta-Light"/>
              </a:rPr>
              <a:t>deficient cell walls </a:t>
            </a:r>
            <a:r>
              <a:rPr lang="en-US" sz="3200" dirty="0" smtClean="0">
                <a:latin typeface="Delta-Light"/>
              </a:rPr>
              <a:t>are recognized</a:t>
            </a:r>
            <a:r>
              <a:rPr lang="en-US" sz="3200" dirty="0">
                <a:latin typeface="Delta-Light"/>
              </a:rPr>
              <a:t>:</a:t>
            </a:r>
          </a:p>
          <a:p>
            <a:pPr marL="0" indent="0">
              <a:buNone/>
            </a:pPr>
            <a:r>
              <a:rPr lang="en-US" sz="3200" dirty="0" smtClean="0">
                <a:latin typeface="Delta-Light"/>
              </a:rPr>
              <a:t>   – </a:t>
            </a:r>
            <a:r>
              <a:rPr lang="en-US" sz="3200" i="1" dirty="0">
                <a:latin typeface="Delta-LightItalic"/>
              </a:rPr>
              <a:t>Mycoplasma </a:t>
            </a:r>
            <a:r>
              <a:rPr lang="en-US" sz="3200" dirty="0">
                <a:latin typeface="Delta-Light"/>
              </a:rPr>
              <a:t>species</a:t>
            </a:r>
          </a:p>
          <a:p>
            <a:pPr marL="0" indent="0">
              <a:buNone/>
            </a:pPr>
            <a:r>
              <a:rPr lang="en-US" sz="3200" dirty="0" smtClean="0">
                <a:latin typeface="Delta-Light"/>
              </a:rPr>
              <a:t>   – </a:t>
            </a:r>
            <a:r>
              <a:rPr lang="en-US" sz="3200" dirty="0">
                <a:latin typeface="Delta-Light"/>
              </a:rPr>
              <a:t>L-forms</a:t>
            </a:r>
          </a:p>
          <a:p>
            <a:pPr marL="0" indent="0">
              <a:buNone/>
            </a:pPr>
            <a:r>
              <a:rPr lang="en-US" sz="3200" dirty="0" smtClean="0">
                <a:latin typeface="Delta-Light"/>
              </a:rPr>
              <a:t>   – </a:t>
            </a:r>
            <a:r>
              <a:rPr lang="en-US" sz="3200" dirty="0">
                <a:latin typeface="Delta-Light"/>
              </a:rPr>
              <a:t>Spheroplasts</a:t>
            </a:r>
          </a:p>
          <a:p>
            <a:pPr marL="0" indent="0">
              <a:buNone/>
            </a:pPr>
            <a:r>
              <a:rPr lang="en-US" sz="3200" dirty="0" smtClean="0">
                <a:latin typeface="Delta-Light"/>
              </a:rPr>
              <a:t>   – Protoplasts</a:t>
            </a:r>
            <a:endParaRPr lang="en-US" sz="3200" dirty="0">
              <a:latin typeface="Delta-Light"/>
            </a:endParaRPr>
          </a:p>
        </p:txBody>
      </p:sp>
    </p:spTree>
    <p:extLst>
      <p:ext uri="{BB962C8B-B14F-4D97-AF65-F5344CB8AC3E}">
        <p14:creationId xmlns:p14="http://schemas.microsoft.com/office/powerpoint/2010/main" val="564356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Autofit/>
          </a:bodyPr>
          <a:lstStyle/>
          <a:p>
            <a:pPr lvl="0"/>
            <a:r>
              <a:rPr lang="en-US" sz="3200" b="1" dirty="0">
                <a:solidFill>
                  <a:prstClr val="black"/>
                </a:solidFill>
                <a:latin typeface="Delta-Medium"/>
              </a:rPr>
              <a:t>Mycoplasmas: </a:t>
            </a:r>
            <a:r>
              <a:rPr lang="en-US" sz="3200" dirty="0">
                <a:solidFill>
                  <a:prstClr val="black"/>
                </a:solidFill>
                <a:latin typeface="Delta-Light"/>
              </a:rPr>
              <a:t>These are naturally occurring </a:t>
            </a:r>
            <a:r>
              <a:rPr lang="en-US" sz="3200" dirty="0" smtClean="0">
                <a:solidFill>
                  <a:prstClr val="black"/>
                </a:solidFill>
                <a:latin typeface="Delta-Light"/>
              </a:rPr>
              <a:t>stable bacteria </a:t>
            </a:r>
            <a:r>
              <a:rPr lang="en-US" sz="3200" dirty="0">
                <a:solidFill>
                  <a:prstClr val="black"/>
                </a:solidFill>
                <a:latin typeface="Delta-Light"/>
              </a:rPr>
              <a:t>that </a:t>
            </a:r>
            <a:endParaRPr lang="en-US" sz="3200" dirty="0" smtClean="0">
              <a:solidFill>
                <a:prstClr val="black"/>
              </a:solidFill>
              <a:latin typeface="Delta-Light"/>
            </a:endParaRPr>
          </a:p>
          <a:p>
            <a:pPr marL="0" lvl="0" indent="0">
              <a:buNone/>
            </a:pPr>
            <a:r>
              <a:rPr lang="en-US" sz="3200" dirty="0" smtClean="0">
                <a:solidFill>
                  <a:prstClr val="black"/>
                </a:solidFill>
                <a:latin typeface="Delta-Light"/>
              </a:rPr>
              <a:t>lack </a:t>
            </a:r>
            <a:r>
              <a:rPr lang="en-US" sz="3200" dirty="0">
                <a:solidFill>
                  <a:prstClr val="black"/>
                </a:solidFill>
                <a:latin typeface="Delta-Light"/>
              </a:rPr>
              <a:t>a rigid cell wall. They are </a:t>
            </a:r>
            <a:r>
              <a:rPr lang="en-US" sz="3200" dirty="0" smtClean="0">
                <a:solidFill>
                  <a:prstClr val="black"/>
                </a:solidFill>
                <a:latin typeface="Delta-Light"/>
              </a:rPr>
              <a:t>among the </a:t>
            </a:r>
            <a:r>
              <a:rPr lang="en-US" sz="3200" dirty="0">
                <a:solidFill>
                  <a:prstClr val="black"/>
                </a:solidFill>
                <a:latin typeface="Delta-Light"/>
              </a:rPr>
              <a:t>smallest living </a:t>
            </a:r>
            <a:endParaRPr lang="en-US" sz="3200" dirty="0" smtClean="0">
              <a:solidFill>
                <a:prstClr val="black"/>
              </a:solidFill>
              <a:latin typeface="Delta-Light"/>
            </a:endParaRPr>
          </a:p>
          <a:p>
            <a:pPr marL="0" lvl="0" indent="0">
              <a:buNone/>
            </a:pPr>
            <a:r>
              <a:rPr lang="en-US" sz="3200" dirty="0" smtClean="0">
                <a:solidFill>
                  <a:prstClr val="black"/>
                </a:solidFill>
                <a:latin typeface="Delta-Light"/>
              </a:rPr>
              <a:t>microorganisms </a:t>
            </a:r>
            <a:r>
              <a:rPr lang="en-US" sz="3200" dirty="0">
                <a:solidFill>
                  <a:prstClr val="black"/>
                </a:solidFill>
                <a:latin typeface="Delta-Light"/>
              </a:rPr>
              <a:t>capable of </a:t>
            </a:r>
            <a:r>
              <a:rPr lang="en-US" sz="3200" dirty="0" smtClean="0">
                <a:solidFill>
                  <a:prstClr val="black"/>
                </a:solidFill>
                <a:latin typeface="Delta-Light"/>
              </a:rPr>
              <a:t>independent existence</a:t>
            </a:r>
            <a:r>
              <a:rPr lang="en-US" sz="3200" dirty="0">
                <a:solidFill>
                  <a:prstClr val="black"/>
                </a:solidFill>
                <a:latin typeface="Delta-Light"/>
              </a:rPr>
              <a:t>, ranging in size from </a:t>
            </a:r>
            <a:r>
              <a:rPr lang="en-US" sz="3200" dirty="0" smtClean="0">
                <a:solidFill>
                  <a:prstClr val="black"/>
                </a:solidFill>
                <a:latin typeface="Delta-Light"/>
              </a:rPr>
              <a:t>0.1–2</a:t>
            </a:r>
            <a:r>
              <a:rPr lang="en-US" sz="3200" dirty="0" smtClean="0">
                <a:solidFill>
                  <a:prstClr val="black"/>
                </a:solidFill>
                <a:latin typeface="Calibri" panose="020F0502020204030204" pitchFamily="34" charset="0"/>
                <a:cs typeface="Calibri" panose="020F0502020204030204" pitchFamily="34" charset="0"/>
              </a:rPr>
              <a:t>µ</a:t>
            </a:r>
            <a:r>
              <a:rPr lang="en-US" sz="3200" dirty="0" smtClean="0">
                <a:solidFill>
                  <a:prstClr val="black"/>
                </a:solidFill>
                <a:latin typeface="Delta-Light"/>
              </a:rPr>
              <a:t>m. Species of medical importance include </a:t>
            </a:r>
            <a:r>
              <a:rPr lang="en-US" sz="3200" i="1" dirty="0" smtClean="0">
                <a:solidFill>
                  <a:prstClr val="black"/>
                </a:solidFill>
                <a:latin typeface="Delta-LightItalic"/>
              </a:rPr>
              <a:t>Mycoplasma </a:t>
            </a:r>
          </a:p>
          <a:p>
            <a:pPr marL="0" lvl="0" indent="0">
              <a:buNone/>
            </a:pPr>
            <a:r>
              <a:rPr lang="en-US" sz="3200" i="1" dirty="0" err="1" smtClean="0">
                <a:solidFill>
                  <a:prstClr val="black"/>
                </a:solidFill>
                <a:latin typeface="Delta-LightItalic"/>
              </a:rPr>
              <a:t>pneumoniae</a:t>
            </a:r>
            <a:r>
              <a:rPr lang="en-US" sz="3200" i="1" dirty="0" smtClean="0">
                <a:solidFill>
                  <a:prstClr val="black"/>
                </a:solidFill>
                <a:latin typeface="Delta-LightItalic"/>
              </a:rPr>
              <a:t> </a:t>
            </a:r>
            <a:r>
              <a:rPr lang="en-US" sz="3200" dirty="0">
                <a:solidFill>
                  <a:prstClr val="black"/>
                </a:solidFill>
                <a:latin typeface="Delta-Light"/>
              </a:rPr>
              <a:t>and </a:t>
            </a:r>
            <a:r>
              <a:rPr lang="en-US" sz="3200" i="1" dirty="0" err="1">
                <a:solidFill>
                  <a:prstClr val="black"/>
                </a:solidFill>
                <a:latin typeface="Delta-LightItalic"/>
              </a:rPr>
              <a:t>Ureaplasma</a:t>
            </a:r>
            <a:r>
              <a:rPr lang="en-US" sz="3200" i="1" dirty="0">
                <a:solidFill>
                  <a:prstClr val="black"/>
                </a:solidFill>
                <a:latin typeface="Delta-LightItalic"/>
              </a:rPr>
              <a:t> </a:t>
            </a:r>
            <a:r>
              <a:rPr lang="en-US" sz="3200" i="1" dirty="0" err="1">
                <a:solidFill>
                  <a:prstClr val="black"/>
                </a:solidFill>
                <a:latin typeface="Delta-LightItalic"/>
              </a:rPr>
              <a:t>urealyticum</a:t>
            </a:r>
            <a:r>
              <a:rPr lang="en-US" sz="3200" dirty="0">
                <a:solidFill>
                  <a:prstClr val="black"/>
                </a:solidFill>
                <a:latin typeface="Delta-Light"/>
              </a:rPr>
              <a:t>.</a:t>
            </a:r>
          </a:p>
          <a:p>
            <a:pPr lvl="0"/>
            <a:r>
              <a:rPr lang="en-US" sz="3200" b="1" dirty="0">
                <a:solidFill>
                  <a:prstClr val="black"/>
                </a:solidFill>
                <a:latin typeface="TimesTen-Bold"/>
              </a:rPr>
              <a:t>L-forms: </a:t>
            </a:r>
            <a:r>
              <a:rPr lang="en-US" sz="3200" dirty="0">
                <a:solidFill>
                  <a:prstClr val="black"/>
                </a:solidFill>
                <a:latin typeface="TimesTen-Roman"/>
              </a:rPr>
              <a:t>These are </a:t>
            </a:r>
            <a:r>
              <a:rPr lang="en-US" sz="3200" i="1" dirty="0">
                <a:solidFill>
                  <a:prstClr val="black"/>
                </a:solidFill>
                <a:latin typeface="TimesTen-Roman"/>
              </a:rPr>
              <a:t>mutant bacteria without a </a:t>
            </a:r>
            <a:r>
              <a:rPr lang="en-US" sz="3200" i="1" u="sng" dirty="0">
                <a:solidFill>
                  <a:prstClr val="black"/>
                </a:solidFill>
                <a:latin typeface="TimesTen-Roman"/>
              </a:rPr>
              <a:t>cell wall</a:t>
            </a:r>
            <a:r>
              <a:rPr lang="en-US" sz="3200" i="1" dirty="0">
                <a:solidFill>
                  <a:prstClr val="black"/>
                </a:solidFill>
                <a:latin typeface="TimesTen-Roman"/>
              </a:rPr>
              <a:t>, </a:t>
            </a:r>
            <a:r>
              <a:rPr lang="en-US" sz="3200" dirty="0" smtClean="0">
                <a:solidFill>
                  <a:prstClr val="black"/>
                </a:solidFill>
                <a:latin typeface="TimesTen-Roman"/>
              </a:rPr>
              <a:t>usually</a:t>
            </a:r>
          </a:p>
          <a:p>
            <a:pPr marL="0" lvl="0" indent="0">
              <a:buNone/>
            </a:pPr>
            <a:r>
              <a:rPr lang="en-US" sz="3200" dirty="0">
                <a:solidFill>
                  <a:prstClr val="black"/>
                </a:solidFill>
                <a:latin typeface="TimesTen-Roman"/>
              </a:rPr>
              <a:t> </a:t>
            </a:r>
            <a:r>
              <a:rPr lang="en-US" sz="3200" dirty="0" smtClean="0">
                <a:solidFill>
                  <a:prstClr val="black"/>
                </a:solidFill>
                <a:latin typeface="TimesTen-Roman"/>
              </a:rPr>
              <a:t>  </a:t>
            </a:r>
            <a:r>
              <a:rPr lang="en-US" sz="3200" dirty="0">
                <a:latin typeface="TimesTen-Roman"/>
              </a:rPr>
              <a:t>produced in the laboratory but sometimes formed in the </a:t>
            </a:r>
            <a:r>
              <a:rPr lang="en-US" sz="3200" dirty="0" smtClean="0">
                <a:latin typeface="TimesTen-Roman"/>
              </a:rPr>
              <a:t>body</a:t>
            </a:r>
            <a:r>
              <a:rPr lang="en-US" sz="3200" dirty="0" smtClean="0">
                <a:solidFill>
                  <a:prstClr val="black"/>
                </a:solidFill>
              </a:rPr>
              <a:t> </a:t>
            </a:r>
            <a:r>
              <a:rPr lang="en-US" sz="3200" dirty="0" smtClean="0">
                <a:latin typeface="TimesTen-Roman"/>
              </a:rPr>
              <a:t>of </a:t>
            </a:r>
          </a:p>
          <a:p>
            <a:pPr marL="0" lvl="0" indent="0">
              <a:buNone/>
            </a:pPr>
            <a:r>
              <a:rPr lang="en-US" sz="3200" dirty="0">
                <a:latin typeface="TimesTen-Roman"/>
              </a:rPr>
              <a:t> </a:t>
            </a:r>
            <a:r>
              <a:rPr lang="en-US" sz="3200" dirty="0" smtClean="0">
                <a:latin typeface="TimesTen-Roman"/>
              </a:rPr>
              <a:t>  patients </a:t>
            </a:r>
            <a:r>
              <a:rPr lang="en-US" sz="3200" dirty="0">
                <a:latin typeface="TimesTen-Roman"/>
              </a:rPr>
              <a:t>being treated with penicillin. They can </a:t>
            </a:r>
            <a:r>
              <a:rPr lang="en-US" sz="3200" dirty="0" smtClean="0">
                <a:latin typeface="TimesTen-Roman"/>
              </a:rPr>
              <a:t>reproduce on </a:t>
            </a:r>
          </a:p>
          <a:p>
            <a:pPr marL="0" lvl="0" indent="0">
              <a:buNone/>
            </a:pPr>
            <a:r>
              <a:rPr lang="en-US" sz="3200" dirty="0">
                <a:latin typeface="TimesTen-Roman"/>
              </a:rPr>
              <a:t> </a:t>
            </a:r>
            <a:r>
              <a:rPr lang="en-US" sz="3200" dirty="0" smtClean="0">
                <a:latin typeface="TimesTen-Roman"/>
              </a:rPr>
              <a:t>  ordinary </a:t>
            </a:r>
            <a:r>
              <a:rPr lang="en-US" sz="3200" dirty="0">
                <a:latin typeface="TimesTen-Roman"/>
              </a:rPr>
              <a:t>culture media</a:t>
            </a:r>
            <a:r>
              <a:rPr lang="en-US" sz="3200" dirty="0" smtClean="0">
                <a:latin typeface="TimesTen-Roman"/>
              </a:rPr>
              <a:t>.</a:t>
            </a:r>
            <a:endParaRPr lang="en-US" sz="3200" dirty="0">
              <a:latin typeface="TimesTen-Roman"/>
            </a:endParaRPr>
          </a:p>
        </p:txBody>
      </p:sp>
    </p:spTree>
    <p:extLst>
      <p:ext uri="{BB962C8B-B14F-4D97-AF65-F5344CB8AC3E}">
        <p14:creationId xmlns:p14="http://schemas.microsoft.com/office/powerpoint/2010/main" val="17304815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lvl="0"/>
            <a:r>
              <a:rPr lang="en-US" sz="3200" dirty="0">
                <a:solidFill>
                  <a:prstClr val="black"/>
                </a:solidFill>
                <a:latin typeface="TimesTen-Roman"/>
              </a:rPr>
              <a:t> </a:t>
            </a:r>
            <a:r>
              <a:rPr lang="en-US" sz="3200" b="1" dirty="0">
                <a:solidFill>
                  <a:prstClr val="black"/>
                </a:solidFill>
                <a:latin typeface="TimesTen-Bold"/>
              </a:rPr>
              <a:t>Protoplasts: </a:t>
            </a:r>
            <a:r>
              <a:rPr lang="en-US" sz="3200" dirty="0">
                <a:solidFill>
                  <a:prstClr val="black"/>
                </a:solidFill>
                <a:latin typeface="TimesTen-Roman"/>
              </a:rPr>
              <a:t>These </a:t>
            </a:r>
            <a:r>
              <a:rPr lang="en-US" sz="3200" dirty="0" smtClean="0">
                <a:solidFill>
                  <a:prstClr val="black"/>
                </a:solidFill>
                <a:latin typeface="TimesTen-Roman"/>
              </a:rPr>
              <a:t>are unstable cell wall </a:t>
            </a:r>
            <a:r>
              <a:rPr lang="en-US" sz="3200" dirty="0">
                <a:solidFill>
                  <a:prstClr val="black"/>
                </a:solidFill>
                <a:latin typeface="TimesTen-Roman"/>
              </a:rPr>
              <a:t>deficient forms originate artificially.</a:t>
            </a:r>
          </a:p>
          <a:p>
            <a:pPr marL="0" lvl="0" indent="0">
              <a:buNone/>
            </a:pPr>
            <a:r>
              <a:rPr lang="en-US" sz="3200" dirty="0" smtClean="0">
                <a:solidFill>
                  <a:prstClr val="black"/>
                </a:solidFill>
                <a:latin typeface="TimesTen-Roman"/>
              </a:rPr>
              <a:t>The </a:t>
            </a:r>
            <a:r>
              <a:rPr lang="en-US" sz="3200" dirty="0">
                <a:solidFill>
                  <a:prstClr val="black"/>
                </a:solidFill>
                <a:latin typeface="TimesTen-Roman"/>
              </a:rPr>
              <a:t>cell wall is lost due to the action of lysozyme enzymes which </a:t>
            </a:r>
          </a:p>
          <a:p>
            <a:pPr marL="0" lvl="0" indent="0">
              <a:buNone/>
            </a:pPr>
            <a:r>
              <a:rPr lang="en-US" sz="3200" dirty="0">
                <a:solidFill>
                  <a:prstClr val="black"/>
                </a:solidFill>
                <a:latin typeface="TimesTen-Roman"/>
              </a:rPr>
              <a:t>destroy peptidoglycan. Protoplasts are metabolically active but </a:t>
            </a:r>
          </a:p>
          <a:p>
            <a:pPr marL="0" lvl="0" indent="0">
              <a:buNone/>
            </a:pPr>
            <a:r>
              <a:rPr lang="en-US" sz="3200" dirty="0">
                <a:solidFill>
                  <a:prstClr val="black"/>
                </a:solidFill>
                <a:latin typeface="TimesTen-Roman"/>
              </a:rPr>
              <a:t>unable to reproduce. They are easily </a:t>
            </a:r>
            <a:r>
              <a:rPr lang="en-US" sz="3200" dirty="0" err="1">
                <a:solidFill>
                  <a:prstClr val="black"/>
                </a:solidFill>
                <a:latin typeface="TimesTen-Roman"/>
              </a:rPr>
              <a:t>lyzed</a:t>
            </a:r>
            <a:r>
              <a:rPr lang="en-US" sz="3200" dirty="0">
                <a:solidFill>
                  <a:prstClr val="black"/>
                </a:solidFill>
                <a:latin typeface="TimesTen-Roman"/>
              </a:rPr>
              <a:t>.</a:t>
            </a:r>
            <a:endParaRPr lang="en-US" sz="3200" dirty="0">
              <a:solidFill>
                <a:prstClr val="black"/>
              </a:solidFill>
            </a:endParaRPr>
          </a:p>
          <a:p>
            <a:pPr marL="0" indent="0">
              <a:buNone/>
            </a:pPr>
            <a:endParaRPr lang="en-US" sz="3200" b="1" dirty="0" smtClean="0">
              <a:latin typeface="TimesTen-Bold"/>
            </a:endParaRPr>
          </a:p>
          <a:p>
            <a:pPr marL="0" indent="0">
              <a:buNone/>
            </a:pPr>
            <a:r>
              <a:rPr lang="en-US" b="1" dirty="0" smtClean="0">
                <a:latin typeface="TimesTen-Bold"/>
              </a:rPr>
              <a:t>   </a:t>
            </a:r>
            <a:r>
              <a:rPr lang="en-US" sz="3200" b="1" dirty="0" smtClean="0">
                <a:latin typeface="TimesTen-Bold"/>
              </a:rPr>
              <a:t>Spheroplasts:</a:t>
            </a:r>
          </a:p>
          <a:p>
            <a:r>
              <a:rPr lang="en-US" sz="3200" b="1" dirty="0" smtClean="0">
                <a:latin typeface="TimesTen-Bold"/>
              </a:rPr>
              <a:t> </a:t>
            </a:r>
            <a:r>
              <a:rPr lang="en-US" sz="3200" dirty="0">
                <a:latin typeface="TimesTen-Roman"/>
              </a:rPr>
              <a:t>Derived from Gram negative bacteria, </a:t>
            </a:r>
            <a:r>
              <a:rPr lang="en-US" sz="3200" dirty="0" err="1" smtClean="0">
                <a:latin typeface="TimesTen-Roman"/>
              </a:rPr>
              <a:t>spheroplasts</a:t>
            </a:r>
            <a:r>
              <a:rPr lang="en-US" sz="3200" dirty="0" smtClean="0">
                <a:latin typeface="TimesTen-Roman"/>
              </a:rPr>
              <a:t> are </a:t>
            </a:r>
            <a:r>
              <a:rPr lang="en-US" sz="3200" dirty="0">
                <a:latin typeface="TimesTen-Roman"/>
              </a:rPr>
              <a:t>bacteria with a damaged cell wall. The damage </a:t>
            </a:r>
            <a:r>
              <a:rPr lang="en-US" sz="3200" dirty="0" smtClean="0">
                <a:latin typeface="TimesTen-Roman"/>
              </a:rPr>
              <a:t>is caused </a:t>
            </a:r>
            <a:r>
              <a:rPr lang="en-US" sz="3200" dirty="0">
                <a:latin typeface="TimesTen-Roman"/>
              </a:rPr>
              <a:t>by a toxic chemical or antibiotic such as penicillin.</a:t>
            </a:r>
          </a:p>
          <a:p>
            <a:r>
              <a:rPr lang="en-US" sz="3200" dirty="0">
                <a:latin typeface="TimesTen-Roman"/>
              </a:rPr>
              <a:t>They are able to change back to their normal form when </a:t>
            </a:r>
            <a:r>
              <a:rPr lang="en-US" sz="3200" dirty="0" smtClean="0">
                <a:latin typeface="TimesTen-Roman"/>
              </a:rPr>
              <a:t>the toxic </a:t>
            </a:r>
            <a:r>
              <a:rPr lang="en-US" sz="3200" dirty="0">
                <a:latin typeface="TimesTen-Roman"/>
              </a:rPr>
              <a:t>agent is removed.</a:t>
            </a:r>
            <a:endParaRPr lang="en-US" sz="3200" dirty="0"/>
          </a:p>
        </p:txBody>
      </p:sp>
    </p:spTree>
    <p:extLst>
      <p:ext uri="{BB962C8B-B14F-4D97-AF65-F5344CB8AC3E}">
        <p14:creationId xmlns:p14="http://schemas.microsoft.com/office/powerpoint/2010/main" val="42877593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lvl="0" indent="0">
              <a:buNone/>
            </a:pPr>
            <a:r>
              <a:rPr lang="en-US" sz="3200" b="1" dirty="0" smtClean="0">
                <a:solidFill>
                  <a:prstClr val="black"/>
                </a:solidFill>
                <a:latin typeface="Delta-Light"/>
              </a:rPr>
              <a:t> Leptospires</a:t>
            </a:r>
            <a:r>
              <a:rPr lang="en-US" sz="3200" dirty="0" smtClean="0">
                <a:solidFill>
                  <a:prstClr val="black"/>
                </a:solidFill>
                <a:latin typeface="Delta-Light"/>
              </a:rPr>
              <a:t>:</a:t>
            </a:r>
          </a:p>
          <a:p>
            <a:pPr marL="0" lvl="0" indent="0">
              <a:buNone/>
            </a:pPr>
            <a:r>
              <a:rPr lang="en-US" sz="3200" dirty="0" smtClean="0">
                <a:solidFill>
                  <a:prstClr val="black"/>
                </a:solidFill>
                <a:latin typeface="Delta-Light"/>
              </a:rPr>
              <a:t> </a:t>
            </a:r>
            <a:r>
              <a:rPr lang="en-US" sz="3200" dirty="0">
                <a:solidFill>
                  <a:prstClr val="black"/>
                </a:solidFill>
                <a:latin typeface="Delta-Light"/>
              </a:rPr>
              <a:t>are thin </a:t>
            </a:r>
            <a:r>
              <a:rPr lang="en-US" sz="3200" dirty="0" err="1">
                <a:solidFill>
                  <a:prstClr val="black"/>
                </a:solidFill>
                <a:latin typeface="Delta-Light"/>
              </a:rPr>
              <a:t>spirochaetes</a:t>
            </a:r>
            <a:r>
              <a:rPr lang="en-US" sz="3200" dirty="0">
                <a:solidFill>
                  <a:prstClr val="black"/>
                </a:solidFill>
                <a:latin typeface="Delta-Light"/>
              </a:rPr>
              <a:t> with many tightly packed coils that </a:t>
            </a:r>
            <a:r>
              <a:rPr lang="en-US" sz="3200" dirty="0" smtClean="0">
                <a:solidFill>
                  <a:prstClr val="black"/>
                </a:solidFill>
                <a:latin typeface="Delta-Light"/>
              </a:rPr>
              <a:t>are </a:t>
            </a:r>
            <a:r>
              <a:rPr lang="en-US" sz="3200" dirty="0">
                <a:solidFill>
                  <a:prstClr val="black"/>
                </a:solidFill>
                <a:latin typeface="Delta-Light"/>
              </a:rPr>
              <a:t>difficult to distinguish.</a:t>
            </a:r>
          </a:p>
          <a:p>
            <a:pPr lvl="0"/>
            <a:r>
              <a:rPr lang="en-US" sz="3200" dirty="0">
                <a:solidFill>
                  <a:prstClr val="black"/>
                </a:solidFill>
                <a:latin typeface="Delta-Light"/>
              </a:rPr>
              <a:t>They measure </a:t>
            </a:r>
            <a:r>
              <a:rPr lang="en-US" sz="3200" dirty="0" smtClean="0">
                <a:solidFill>
                  <a:prstClr val="black"/>
                </a:solidFill>
                <a:latin typeface="Delta-Light"/>
              </a:rPr>
              <a:t>6–20</a:t>
            </a:r>
            <a:r>
              <a:rPr lang="en-US" sz="3200" dirty="0" smtClean="0">
                <a:solidFill>
                  <a:prstClr val="black"/>
                </a:solidFill>
                <a:latin typeface="Calibri" panose="020F0502020204030204" pitchFamily="34" charset="0"/>
                <a:cs typeface="Calibri" panose="020F0502020204030204" pitchFamily="34" charset="0"/>
              </a:rPr>
              <a:t>µ</a:t>
            </a:r>
            <a:r>
              <a:rPr lang="en-US" sz="3200" dirty="0" smtClean="0">
                <a:solidFill>
                  <a:prstClr val="black"/>
                </a:solidFill>
                <a:latin typeface="Delta-Light"/>
              </a:rPr>
              <a:t> </a:t>
            </a:r>
            <a:r>
              <a:rPr lang="en-US" sz="3200" dirty="0">
                <a:solidFill>
                  <a:prstClr val="black"/>
                </a:solidFill>
                <a:latin typeface="Delta-Light"/>
              </a:rPr>
              <a:t>m in length by </a:t>
            </a:r>
            <a:r>
              <a:rPr lang="en-US" sz="3200" dirty="0" smtClean="0">
                <a:solidFill>
                  <a:prstClr val="black"/>
                </a:solidFill>
                <a:latin typeface="Delta-Light"/>
              </a:rPr>
              <a:t>0.1</a:t>
            </a:r>
            <a:r>
              <a:rPr lang="en-US" sz="3200" dirty="0" smtClean="0">
                <a:solidFill>
                  <a:prstClr val="black"/>
                </a:solidFill>
                <a:latin typeface="Calibri" panose="020F0502020204030204" pitchFamily="34" charset="0"/>
                <a:cs typeface="Calibri" panose="020F0502020204030204" pitchFamily="34" charset="0"/>
              </a:rPr>
              <a:t>µ</a:t>
            </a:r>
            <a:r>
              <a:rPr lang="en-US" sz="3200" dirty="0" smtClean="0">
                <a:solidFill>
                  <a:prstClr val="black"/>
                </a:solidFill>
                <a:latin typeface="Delta-Light"/>
              </a:rPr>
              <a:t>m </a:t>
            </a:r>
            <a:r>
              <a:rPr lang="en-US" sz="3200" dirty="0">
                <a:solidFill>
                  <a:prstClr val="black"/>
                </a:solidFill>
                <a:latin typeface="Delta-Light"/>
              </a:rPr>
              <a:t>in width and have </a:t>
            </a:r>
            <a:r>
              <a:rPr lang="en-US" sz="3200" b="1" dirty="0">
                <a:solidFill>
                  <a:prstClr val="black"/>
                </a:solidFill>
                <a:latin typeface="Delta-Light"/>
              </a:rPr>
              <a:t>hooked ends</a:t>
            </a:r>
            <a:r>
              <a:rPr lang="en-US" sz="3200" dirty="0">
                <a:solidFill>
                  <a:prstClr val="black"/>
                </a:solidFill>
                <a:latin typeface="Delta-Light"/>
              </a:rPr>
              <a:t>. </a:t>
            </a:r>
          </a:p>
          <a:p>
            <a:pPr marL="0" lvl="0" indent="0">
              <a:buNone/>
            </a:pPr>
            <a:r>
              <a:rPr lang="en-US" sz="3200" dirty="0">
                <a:solidFill>
                  <a:prstClr val="black"/>
                </a:solidFill>
                <a:latin typeface="Delta-Light"/>
              </a:rPr>
              <a:t>  The </a:t>
            </a:r>
            <a:r>
              <a:rPr lang="en-US" sz="3200" dirty="0" err="1">
                <a:solidFill>
                  <a:prstClr val="black"/>
                </a:solidFill>
                <a:latin typeface="Delta-Light"/>
              </a:rPr>
              <a:t>leptospire</a:t>
            </a:r>
            <a:r>
              <a:rPr lang="en-US" sz="3200" dirty="0">
                <a:solidFill>
                  <a:prstClr val="black"/>
                </a:solidFill>
                <a:latin typeface="Delta-Light"/>
              </a:rPr>
              <a:t> of medical importance is </a:t>
            </a:r>
            <a:r>
              <a:rPr lang="en-US" sz="3200" i="1" dirty="0" err="1">
                <a:solidFill>
                  <a:prstClr val="black"/>
                </a:solidFill>
                <a:latin typeface="Delta-LightItalic"/>
              </a:rPr>
              <a:t>Leptospira</a:t>
            </a:r>
            <a:r>
              <a:rPr lang="en-US" sz="3200" i="1" dirty="0">
                <a:solidFill>
                  <a:prstClr val="black"/>
                </a:solidFill>
                <a:latin typeface="Delta-LightItalic"/>
              </a:rPr>
              <a:t> </a:t>
            </a:r>
            <a:r>
              <a:rPr lang="en-US" sz="3200" i="1" dirty="0" err="1">
                <a:solidFill>
                  <a:prstClr val="black"/>
                </a:solidFill>
                <a:latin typeface="Delta-LightItalic"/>
              </a:rPr>
              <a:t>interrogans</a:t>
            </a:r>
            <a:r>
              <a:rPr lang="en-US" sz="3200" i="1" dirty="0">
                <a:solidFill>
                  <a:prstClr val="black"/>
                </a:solidFill>
                <a:latin typeface="Delta-LightItalic"/>
              </a:rPr>
              <a:t> </a:t>
            </a:r>
            <a:r>
              <a:rPr lang="en-US" sz="3200" dirty="0">
                <a:solidFill>
                  <a:prstClr val="black"/>
                </a:solidFill>
                <a:latin typeface="Delta-Light"/>
              </a:rPr>
              <a:t>(contains </a:t>
            </a:r>
            <a:r>
              <a:rPr lang="en-US" sz="3200" dirty="0" smtClean="0">
                <a:solidFill>
                  <a:prstClr val="black"/>
                </a:solidFill>
                <a:latin typeface="Delta-Light"/>
              </a:rPr>
              <a:t>many </a:t>
            </a:r>
            <a:r>
              <a:rPr lang="en-US" sz="3200" dirty="0" err="1">
                <a:solidFill>
                  <a:prstClr val="black"/>
                </a:solidFill>
                <a:latin typeface="Delta-Light"/>
              </a:rPr>
              <a:t>serovars</a:t>
            </a:r>
            <a:r>
              <a:rPr lang="en-US" sz="3200" dirty="0">
                <a:solidFill>
                  <a:prstClr val="black"/>
                </a:solidFill>
                <a:latin typeface="Delta-Light"/>
              </a:rPr>
              <a:t>).</a:t>
            </a:r>
            <a:r>
              <a:rPr lang="en-US" sz="3200" dirty="0">
                <a:solidFill>
                  <a:prstClr val="black"/>
                </a:solidFill>
                <a:latin typeface="TimesTen-Roman"/>
              </a:rPr>
              <a:t>,</a:t>
            </a:r>
            <a:r>
              <a:rPr lang="en-US" sz="3200" b="1" dirty="0">
                <a:solidFill>
                  <a:prstClr val="black"/>
                </a:solidFill>
                <a:latin typeface="Delta-Medium"/>
              </a:rPr>
              <a:t> </a:t>
            </a:r>
          </a:p>
          <a:p>
            <a:endParaRPr lang="en-US" dirty="0"/>
          </a:p>
        </p:txBody>
      </p:sp>
    </p:spTree>
    <p:extLst>
      <p:ext uri="{BB962C8B-B14F-4D97-AF65-F5344CB8AC3E}">
        <p14:creationId xmlns:p14="http://schemas.microsoft.com/office/powerpoint/2010/main" val="5655573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US" dirty="0" smtClean="0"/>
              <a:t>                                            </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                                                        </a:t>
            </a:r>
            <a:endParaRPr lang="en-US" dirty="0"/>
          </a:p>
        </p:txBody>
      </p:sp>
      <p:sp>
        <p:nvSpPr>
          <p:cNvPr id="2" name="Rectangle 1"/>
          <p:cNvSpPr/>
          <p:nvPr/>
        </p:nvSpPr>
        <p:spPr>
          <a:xfrm>
            <a:off x="0" y="0"/>
            <a:ext cx="12192000" cy="6740307"/>
          </a:xfrm>
          <a:prstGeom prst="rect">
            <a:avLst/>
          </a:prstGeom>
        </p:spPr>
        <p:txBody>
          <a:bodyPr wrap="square">
            <a:spAutoFit/>
          </a:bodyPr>
          <a:lstStyle/>
          <a:p>
            <a:r>
              <a:rPr lang="en-US" sz="3200" b="1" dirty="0"/>
              <a:t>LABORATORY INVESTIGATION OF </a:t>
            </a:r>
            <a:r>
              <a:rPr lang="en-US" sz="3200" b="1" dirty="0" smtClean="0"/>
              <a:t>MICROBIAL INFECTIONS</a:t>
            </a:r>
            <a:endParaRPr lang="en-US" sz="3200" b="1" dirty="0"/>
          </a:p>
          <a:p>
            <a:r>
              <a:rPr lang="en-US" sz="4000" dirty="0"/>
              <a:t>The laboratory investigation of microbial diseases</a:t>
            </a:r>
          </a:p>
          <a:p>
            <a:r>
              <a:rPr lang="en-US" sz="4000" dirty="0"/>
              <a:t>involves:</a:t>
            </a:r>
          </a:p>
          <a:p>
            <a:pPr marL="457200" indent="-457200">
              <a:buFont typeface="Arial" panose="020B0604020202020204" pitchFamily="34" charset="0"/>
              <a:buChar char="•"/>
            </a:pPr>
            <a:r>
              <a:rPr lang="en-US" sz="4000" dirty="0" smtClean="0"/>
              <a:t>Examining </a:t>
            </a:r>
            <a:r>
              <a:rPr lang="en-US" sz="4000" dirty="0"/>
              <a:t>specimens to detect, isolate, </a:t>
            </a:r>
            <a:r>
              <a:rPr lang="en-US" sz="4000" dirty="0" smtClean="0"/>
              <a:t>and identify </a:t>
            </a:r>
            <a:r>
              <a:rPr lang="en-US" sz="4000" dirty="0"/>
              <a:t>pathogens or their products using:</a:t>
            </a:r>
          </a:p>
          <a:p>
            <a:r>
              <a:rPr lang="en-US" sz="4000" dirty="0"/>
              <a:t>– Microscopy</a:t>
            </a:r>
          </a:p>
          <a:p>
            <a:r>
              <a:rPr lang="en-US" sz="4000" dirty="0"/>
              <a:t>– Culture techniques</a:t>
            </a:r>
          </a:p>
          <a:p>
            <a:r>
              <a:rPr lang="en-US" sz="4000" dirty="0"/>
              <a:t>– Biochemical methods</a:t>
            </a:r>
          </a:p>
          <a:p>
            <a:r>
              <a:rPr lang="en-US" sz="4000" dirty="0"/>
              <a:t>– Immunological (antigen) tests</a:t>
            </a:r>
          </a:p>
          <a:p>
            <a:pPr marL="457200" indent="-457200">
              <a:buFont typeface="Arial" panose="020B0604020202020204" pitchFamily="34" charset="0"/>
              <a:buChar char="•"/>
            </a:pPr>
            <a:r>
              <a:rPr lang="en-US" sz="4000" dirty="0" smtClean="0"/>
              <a:t>Testing </a:t>
            </a:r>
            <a:r>
              <a:rPr lang="en-US" sz="4000" dirty="0"/>
              <a:t>serum for antibodies produced </a:t>
            </a:r>
            <a:r>
              <a:rPr lang="en-US" sz="4000" dirty="0" smtClean="0"/>
              <a:t>in response </a:t>
            </a:r>
            <a:r>
              <a:rPr lang="en-US" sz="4000" dirty="0"/>
              <a:t>to infection, i.e. serological response.</a:t>
            </a:r>
          </a:p>
        </p:txBody>
      </p:sp>
    </p:spTree>
    <p:extLst>
      <p:ext uri="{BB962C8B-B14F-4D97-AF65-F5344CB8AC3E}">
        <p14:creationId xmlns:p14="http://schemas.microsoft.com/office/powerpoint/2010/main" val="25310552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7999"/>
          </a:xfrm>
        </p:spPr>
        <p:txBody>
          <a:bodyPr>
            <a:noAutofit/>
          </a:bodyPr>
          <a:lstStyle/>
          <a:p>
            <a:pPr marL="0" indent="0">
              <a:buNone/>
            </a:pPr>
            <a:r>
              <a:rPr lang="en-US" sz="3600" b="1" dirty="0" smtClean="0">
                <a:latin typeface="Delta-Medium"/>
              </a:rPr>
              <a:t>                    </a:t>
            </a:r>
            <a:r>
              <a:rPr lang="en-US" sz="4000" b="1" dirty="0" smtClean="0">
                <a:latin typeface="Delta-Medium"/>
              </a:rPr>
              <a:t>NORMAL MICROBIAL FLORA</a:t>
            </a:r>
          </a:p>
          <a:p>
            <a:r>
              <a:rPr lang="en-US" sz="4000" dirty="0" smtClean="0">
                <a:latin typeface="Delta-Light"/>
              </a:rPr>
              <a:t>The </a:t>
            </a:r>
            <a:r>
              <a:rPr lang="en-US" sz="4000" dirty="0">
                <a:latin typeface="Delta-Light"/>
              </a:rPr>
              <a:t>normal microbial flora are those organisms </a:t>
            </a:r>
            <a:r>
              <a:rPr lang="en-US" sz="4000" dirty="0" smtClean="0">
                <a:latin typeface="Delta-Light"/>
              </a:rPr>
              <a:t>that make their </a:t>
            </a:r>
            <a:r>
              <a:rPr lang="en-US" sz="4000" dirty="0">
                <a:latin typeface="Delta-Light"/>
              </a:rPr>
              <a:t>home on </a:t>
            </a:r>
            <a:r>
              <a:rPr lang="en-US" sz="4000" dirty="0" smtClean="0">
                <a:latin typeface="Delta-Light"/>
              </a:rPr>
              <a:t>or </a:t>
            </a:r>
            <a:r>
              <a:rPr lang="en-US" sz="4000" dirty="0">
                <a:latin typeface="Delta-Light"/>
              </a:rPr>
              <a:t>in some part of the body. </a:t>
            </a:r>
            <a:r>
              <a:rPr lang="en-US" sz="4000" dirty="0" smtClean="0">
                <a:latin typeface="Delta-Light"/>
              </a:rPr>
              <a:t>In a </a:t>
            </a:r>
            <a:r>
              <a:rPr lang="en-US" sz="4000" dirty="0">
                <a:latin typeface="Delta-Light"/>
              </a:rPr>
              <a:t>healthy </a:t>
            </a:r>
            <a:r>
              <a:rPr lang="en-US" sz="4000" dirty="0" smtClean="0">
                <a:latin typeface="Delta-Light"/>
              </a:rPr>
              <a:t>person </a:t>
            </a:r>
            <a:r>
              <a:rPr lang="en-US" sz="4000" dirty="0">
                <a:latin typeface="Delta-Light"/>
              </a:rPr>
              <a:t>such organisms </a:t>
            </a:r>
            <a:r>
              <a:rPr lang="en-US" sz="4000" dirty="0" smtClean="0">
                <a:latin typeface="Delta-Light"/>
              </a:rPr>
              <a:t>rarely cause disease</a:t>
            </a:r>
            <a:r>
              <a:rPr lang="en-US" sz="4000" dirty="0">
                <a:latin typeface="Delta-Light"/>
              </a:rPr>
              <a:t>. </a:t>
            </a:r>
            <a:r>
              <a:rPr lang="en-US" sz="4000" dirty="0" smtClean="0">
                <a:latin typeface="Delta-Light"/>
              </a:rPr>
              <a:t>Microorganisms </a:t>
            </a:r>
            <a:r>
              <a:rPr lang="en-US" sz="4000" dirty="0">
                <a:latin typeface="Delta-Light"/>
              </a:rPr>
              <a:t>of the normal flora </a:t>
            </a:r>
            <a:r>
              <a:rPr lang="en-US" sz="4000" dirty="0" smtClean="0">
                <a:latin typeface="Delta-Light"/>
              </a:rPr>
              <a:t>consist of </a:t>
            </a:r>
            <a:r>
              <a:rPr lang="en-US" sz="4000" b="1" dirty="0" err="1">
                <a:latin typeface="Delta-Light"/>
              </a:rPr>
              <a:t>symbionts</a:t>
            </a:r>
            <a:r>
              <a:rPr lang="en-US" sz="4000" b="1" dirty="0">
                <a:latin typeface="Delta-Light"/>
              </a:rPr>
              <a:t>,</a:t>
            </a:r>
            <a:r>
              <a:rPr lang="en-US" sz="4000" dirty="0">
                <a:latin typeface="Delta-Light"/>
              </a:rPr>
              <a:t> </a:t>
            </a:r>
            <a:r>
              <a:rPr lang="en-US" sz="4000" dirty="0" smtClean="0">
                <a:latin typeface="Delta-Light"/>
              </a:rPr>
              <a:t> </a:t>
            </a:r>
            <a:r>
              <a:rPr lang="en-US" sz="4000" b="1" dirty="0" smtClean="0">
                <a:latin typeface="Delta-Light"/>
              </a:rPr>
              <a:t>commensals</a:t>
            </a:r>
            <a:r>
              <a:rPr lang="en-US" sz="4000" b="1" dirty="0">
                <a:latin typeface="Delta-Light"/>
              </a:rPr>
              <a:t>,</a:t>
            </a:r>
            <a:r>
              <a:rPr lang="en-US" sz="4000" dirty="0">
                <a:latin typeface="Delta-Light"/>
              </a:rPr>
              <a:t> and </a:t>
            </a:r>
            <a:r>
              <a:rPr lang="en-US" sz="4000" b="1" dirty="0" smtClean="0">
                <a:latin typeface="Delta-Light"/>
              </a:rPr>
              <a:t>opportunists.</a:t>
            </a:r>
          </a:p>
          <a:p>
            <a:endParaRPr lang="en-US" sz="4000" b="1" dirty="0">
              <a:latin typeface="Delta-Light"/>
            </a:endParaRPr>
          </a:p>
          <a:p>
            <a:r>
              <a:rPr lang="en-US" sz="4000" b="1" dirty="0" smtClean="0">
                <a:latin typeface="TimesTen-Bold"/>
              </a:rPr>
              <a:t>SYMBIONTS: </a:t>
            </a:r>
            <a:r>
              <a:rPr lang="en-US" sz="4000" dirty="0">
                <a:latin typeface="TimesTen-Roman"/>
              </a:rPr>
              <a:t>These are organisms that usually benefit </a:t>
            </a:r>
            <a:r>
              <a:rPr lang="en-US" sz="4000" dirty="0" smtClean="0">
                <a:latin typeface="TimesTen-Roman"/>
              </a:rPr>
              <a:t>the person </a:t>
            </a:r>
            <a:r>
              <a:rPr lang="en-US" sz="4000" dirty="0">
                <a:latin typeface="TimesTen-Roman"/>
              </a:rPr>
              <a:t>infected, e.g. the enteric bacteria that form part </a:t>
            </a:r>
            <a:r>
              <a:rPr lang="en-US" sz="4000" dirty="0" smtClean="0">
                <a:latin typeface="TimesTen-Roman"/>
              </a:rPr>
              <a:t>of the </a:t>
            </a:r>
            <a:r>
              <a:rPr lang="en-US" sz="4000" dirty="0">
                <a:latin typeface="TimesTen-Roman"/>
              </a:rPr>
              <a:t>normal </a:t>
            </a:r>
            <a:r>
              <a:rPr lang="en-US" sz="4000" dirty="0" smtClean="0">
                <a:latin typeface="TimesTen-Roman"/>
              </a:rPr>
              <a:t>flora of </a:t>
            </a:r>
            <a:r>
              <a:rPr lang="en-US" sz="4000" dirty="0">
                <a:latin typeface="TimesTen-Roman"/>
              </a:rPr>
              <a:t>the intestine, assist in the synthesis of </a:t>
            </a:r>
            <a:r>
              <a:rPr lang="en-US" sz="4000" dirty="0" smtClean="0">
                <a:latin typeface="TimesTen-Roman"/>
              </a:rPr>
              <a:t>vitamin K </a:t>
            </a:r>
            <a:r>
              <a:rPr lang="en-US" sz="4000" dirty="0">
                <a:latin typeface="TimesTen-Roman"/>
              </a:rPr>
              <a:t>and some of the </a:t>
            </a:r>
            <a:r>
              <a:rPr lang="en-US" sz="4000" dirty="0" smtClean="0">
                <a:latin typeface="TimesTen-Roman"/>
              </a:rPr>
              <a:t>vitamins </a:t>
            </a:r>
            <a:r>
              <a:rPr lang="en-US" sz="4000" dirty="0">
                <a:latin typeface="TimesTen-Roman"/>
              </a:rPr>
              <a:t>of the B complex.</a:t>
            </a:r>
          </a:p>
          <a:p>
            <a:pPr marL="0" indent="0">
              <a:buNone/>
            </a:pPr>
            <a:r>
              <a:rPr lang="en-US" sz="4000" b="1" dirty="0" smtClean="0">
                <a:latin typeface="TimesTen-Bold"/>
              </a:rPr>
              <a:t> </a:t>
            </a:r>
            <a:endParaRPr lang="en-US" sz="4000" dirty="0"/>
          </a:p>
        </p:txBody>
      </p:sp>
    </p:spTree>
    <p:extLst>
      <p:ext uri="{BB962C8B-B14F-4D97-AF65-F5344CB8AC3E}">
        <p14:creationId xmlns:p14="http://schemas.microsoft.com/office/powerpoint/2010/main" val="93238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954592"/>
          </a:xfrm>
        </p:spPr>
        <p:txBody>
          <a:bodyPr/>
          <a:lstStyle/>
          <a:p>
            <a:r>
              <a:rPr lang="en-US" sz="3600" b="1" dirty="0" smtClean="0"/>
              <a:t>CLASSIFICATION AND INDENTIFICATION OF MICROBES</a:t>
            </a:r>
          </a:p>
          <a:p>
            <a:r>
              <a:rPr lang="en-US" sz="3600" dirty="0" smtClean="0"/>
              <a:t>Define ‘microbe’- small living microorganisms.(not seen by naked eyes).</a:t>
            </a:r>
          </a:p>
          <a:p>
            <a:r>
              <a:rPr lang="en-US" sz="3600" dirty="0" smtClean="0"/>
              <a:t>There are five groups of microorganisms </a:t>
            </a:r>
            <a:r>
              <a:rPr lang="en-US" sz="3600" dirty="0" err="1" smtClean="0"/>
              <a:t>viz</a:t>
            </a:r>
            <a:r>
              <a:rPr lang="en-US" sz="3600" dirty="0" smtClean="0"/>
              <a:t>:</a:t>
            </a:r>
          </a:p>
          <a:p>
            <a:pPr marL="0" indent="0">
              <a:buNone/>
            </a:pPr>
            <a:r>
              <a:rPr lang="en-US" sz="3600" dirty="0"/>
              <a:t> </a:t>
            </a:r>
            <a:r>
              <a:rPr lang="en-US" sz="3600" dirty="0" smtClean="0"/>
              <a:t>                                               1). bacteria</a:t>
            </a:r>
          </a:p>
          <a:p>
            <a:pPr marL="0" indent="0">
              <a:buNone/>
            </a:pPr>
            <a:r>
              <a:rPr lang="en-US" sz="3600" dirty="0" smtClean="0"/>
              <a:t>                                                2). fungi (yeast and molds)</a:t>
            </a:r>
          </a:p>
          <a:p>
            <a:pPr marL="0" indent="0">
              <a:buNone/>
            </a:pPr>
            <a:r>
              <a:rPr lang="en-US" sz="3600" dirty="0" smtClean="0"/>
              <a:t>                                                3).viruses</a:t>
            </a:r>
          </a:p>
          <a:p>
            <a:pPr marL="0" indent="0">
              <a:buNone/>
            </a:pPr>
            <a:r>
              <a:rPr lang="en-US" sz="3600" dirty="0" smtClean="0"/>
              <a:t>                                                4).parasites (protozoa &amp; </a:t>
            </a:r>
            <a:r>
              <a:rPr lang="en-US" sz="3600" dirty="0" err="1" smtClean="0"/>
              <a:t>helminths</a:t>
            </a:r>
            <a:r>
              <a:rPr lang="en-US" sz="3600" dirty="0" smtClean="0"/>
              <a:t>)</a:t>
            </a:r>
          </a:p>
          <a:p>
            <a:pPr marL="0" indent="0">
              <a:buNone/>
            </a:pPr>
            <a:r>
              <a:rPr lang="en-US" sz="3600" dirty="0" smtClean="0"/>
              <a:t>                                                5).algae</a:t>
            </a:r>
          </a:p>
          <a:p>
            <a:endParaRPr lang="en-US" dirty="0"/>
          </a:p>
        </p:txBody>
      </p:sp>
    </p:spTree>
    <p:extLst>
      <p:ext uri="{BB962C8B-B14F-4D97-AF65-F5344CB8AC3E}">
        <p14:creationId xmlns:p14="http://schemas.microsoft.com/office/powerpoint/2010/main" val="105832789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lvl="0" indent="0">
              <a:buNone/>
            </a:pPr>
            <a:r>
              <a:rPr lang="en-US" sz="4000" b="1" dirty="0">
                <a:solidFill>
                  <a:prstClr val="black"/>
                </a:solidFill>
                <a:latin typeface="TimesTen-Bold"/>
              </a:rPr>
              <a:t>COMMENSALS: </a:t>
            </a:r>
            <a:endParaRPr lang="en-US" sz="4000" b="1" dirty="0" smtClean="0">
              <a:solidFill>
                <a:prstClr val="black"/>
              </a:solidFill>
              <a:latin typeface="TimesTen-Bold"/>
            </a:endParaRPr>
          </a:p>
          <a:p>
            <a:pPr marL="0" lvl="0" indent="0">
              <a:buNone/>
            </a:pPr>
            <a:r>
              <a:rPr lang="en-US" sz="4000" dirty="0" smtClean="0">
                <a:solidFill>
                  <a:prstClr val="black"/>
                </a:solidFill>
                <a:latin typeface="TimesTen-Roman"/>
              </a:rPr>
              <a:t>These </a:t>
            </a:r>
            <a:r>
              <a:rPr lang="en-US" sz="4000" dirty="0">
                <a:solidFill>
                  <a:prstClr val="black"/>
                </a:solidFill>
                <a:latin typeface="TimesTen-Roman"/>
              </a:rPr>
              <a:t>organisms form the largest group of the </a:t>
            </a:r>
            <a:endParaRPr lang="en-US" sz="4000" dirty="0" smtClean="0">
              <a:solidFill>
                <a:prstClr val="black"/>
              </a:solidFill>
              <a:latin typeface="TimesTen-Roman"/>
            </a:endParaRPr>
          </a:p>
          <a:p>
            <a:pPr marL="0" lvl="0" indent="0">
              <a:buNone/>
            </a:pPr>
            <a:r>
              <a:rPr lang="en-US" sz="4000" dirty="0" smtClean="0">
                <a:solidFill>
                  <a:prstClr val="black"/>
                </a:solidFill>
                <a:latin typeface="TimesTen-Roman"/>
              </a:rPr>
              <a:t>normal microbial </a:t>
            </a:r>
            <a:r>
              <a:rPr lang="en-US" sz="4000" dirty="0">
                <a:solidFill>
                  <a:prstClr val="black"/>
                </a:solidFill>
                <a:latin typeface="TimesTen-Roman"/>
              </a:rPr>
              <a:t>flora of the body. They live on skin </a:t>
            </a:r>
            <a:endParaRPr lang="en-US" sz="4000" dirty="0" smtClean="0">
              <a:solidFill>
                <a:prstClr val="black"/>
              </a:solidFill>
              <a:latin typeface="TimesTen-Roman"/>
            </a:endParaRPr>
          </a:p>
          <a:p>
            <a:pPr marL="0" lvl="0" indent="0">
              <a:buNone/>
            </a:pPr>
            <a:r>
              <a:rPr lang="en-US" sz="4000" dirty="0" smtClean="0">
                <a:solidFill>
                  <a:prstClr val="black"/>
                </a:solidFill>
                <a:latin typeface="TimesTen-Roman"/>
              </a:rPr>
              <a:t>and </a:t>
            </a:r>
            <a:r>
              <a:rPr lang="en-US" sz="4000" dirty="0">
                <a:solidFill>
                  <a:prstClr val="black"/>
                </a:solidFill>
                <a:latin typeface="TimesTen-Roman"/>
              </a:rPr>
              <a:t>the mucous membranes of </a:t>
            </a:r>
            <a:r>
              <a:rPr lang="en-US" sz="4000" dirty="0" smtClean="0">
                <a:solidFill>
                  <a:prstClr val="black"/>
                </a:solidFill>
                <a:latin typeface="TimesTen-Roman"/>
              </a:rPr>
              <a:t>the </a:t>
            </a:r>
            <a:r>
              <a:rPr lang="en-US" sz="4000" dirty="0">
                <a:solidFill>
                  <a:prstClr val="black"/>
                </a:solidFill>
                <a:latin typeface="TimesTen-Roman"/>
              </a:rPr>
              <a:t>upper respiratory </a:t>
            </a:r>
            <a:endParaRPr lang="en-US" sz="4000" dirty="0" smtClean="0">
              <a:solidFill>
                <a:prstClr val="black"/>
              </a:solidFill>
              <a:latin typeface="TimesTen-Roman"/>
            </a:endParaRPr>
          </a:p>
          <a:p>
            <a:pPr marL="0" lvl="0" indent="0">
              <a:buNone/>
            </a:pPr>
            <a:r>
              <a:rPr lang="en-US" sz="4000" dirty="0" smtClean="0">
                <a:solidFill>
                  <a:prstClr val="black"/>
                </a:solidFill>
                <a:latin typeface="TimesTen-Roman"/>
              </a:rPr>
              <a:t>tract</a:t>
            </a:r>
            <a:r>
              <a:rPr lang="en-US" sz="4000" dirty="0">
                <a:solidFill>
                  <a:prstClr val="black"/>
                </a:solidFill>
                <a:latin typeface="TimesTen-Roman"/>
              </a:rPr>
              <a:t>, intestines, and vagina. They are mostly neither </a:t>
            </a:r>
            <a:endParaRPr lang="en-US" sz="4000" dirty="0" smtClean="0">
              <a:solidFill>
                <a:prstClr val="black"/>
              </a:solidFill>
              <a:latin typeface="TimesTen-Roman"/>
            </a:endParaRPr>
          </a:p>
          <a:p>
            <a:pPr marL="0" lvl="0" indent="0">
              <a:buNone/>
            </a:pPr>
            <a:r>
              <a:rPr lang="en-US" sz="4000" dirty="0" smtClean="0">
                <a:solidFill>
                  <a:prstClr val="black"/>
                </a:solidFill>
                <a:latin typeface="TimesTen-Roman"/>
              </a:rPr>
              <a:t>beneficial </a:t>
            </a:r>
            <a:r>
              <a:rPr lang="en-US" sz="4000" dirty="0">
                <a:solidFill>
                  <a:prstClr val="black"/>
                </a:solidFill>
                <a:latin typeface="TimesTen-Roman"/>
              </a:rPr>
              <a:t>nor harmful to their host, and can protect </a:t>
            </a:r>
            <a:endParaRPr lang="en-US" sz="4000" dirty="0" smtClean="0">
              <a:solidFill>
                <a:prstClr val="black"/>
              </a:solidFill>
              <a:latin typeface="TimesTen-Roman"/>
            </a:endParaRPr>
          </a:p>
          <a:p>
            <a:pPr marL="0" lvl="0" indent="0">
              <a:buNone/>
            </a:pPr>
            <a:r>
              <a:rPr lang="en-US" sz="4000" dirty="0" smtClean="0">
                <a:solidFill>
                  <a:prstClr val="black"/>
                </a:solidFill>
                <a:latin typeface="TimesTen-Roman"/>
              </a:rPr>
              <a:t>by </a:t>
            </a:r>
            <a:r>
              <a:rPr lang="en-US" sz="4000" dirty="0">
                <a:solidFill>
                  <a:prstClr val="black"/>
                </a:solidFill>
                <a:latin typeface="TimesTen-Roman"/>
              </a:rPr>
              <a:t>competing with potential pathogens.</a:t>
            </a:r>
            <a:endParaRPr lang="en-US" sz="4000" dirty="0">
              <a:solidFill>
                <a:prstClr val="black"/>
              </a:solidFill>
            </a:endParaRPr>
          </a:p>
          <a:p>
            <a:endParaRPr lang="en-US" sz="4000" dirty="0"/>
          </a:p>
        </p:txBody>
      </p:sp>
    </p:spTree>
    <p:extLst>
      <p:ext uri="{BB962C8B-B14F-4D97-AF65-F5344CB8AC3E}">
        <p14:creationId xmlns:p14="http://schemas.microsoft.com/office/powerpoint/2010/main" val="8777749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fontScale="25000" lnSpcReduction="20000"/>
          </a:bodyPr>
          <a:lstStyle/>
          <a:p>
            <a:pPr marL="0" indent="0">
              <a:buNone/>
            </a:pPr>
            <a:r>
              <a:rPr lang="en-US" sz="5800" b="1" dirty="0" smtClean="0">
                <a:latin typeface="TimesTen-Bold"/>
              </a:rPr>
              <a:t>                                 </a:t>
            </a:r>
            <a:r>
              <a:rPr lang="en-US" sz="16000" b="1" dirty="0" smtClean="0">
                <a:latin typeface="TimesTen-Bold"/>
              </a:rPr>
              <a:t>Opportunists</a:t>
            </a:r>
            <a:r>
              <a:rPr lang="en-US" sz="16000" b="1" dirty="0">
                <a:latin typeface="TimesTen-Bold"/>
              </a:rPr>
              <a:t>: </a:t>
            </a:r>
            <a:endParaRPr lang="en-US" sz="16000" b="1" dirty="0" smtClean="0">
              <a:latin typeface="TimesTen-Bold"/>
            </a:endParaRPr>
          </a:p>
          <a:p>
            <a:r>
              <a:rPr lang="en-US" sz="16000" dirty="0" smtClean="0">
                <a:latin typeface="TimesTen-Roman"/>
              </a:rPr>
              <a:t> These </a:t>
            </a:r>
            <a:r>
              <a:rPr lang="en-US" sz="16000" dirty="0">
                <a:latin typeface="TimesTen-Roman"/>
              </a:rPr>
              <a:t>are the organisms that can, if a </a:t>
            </a:r>
            <a:r>
              <a:rPr lang="en-US" sz="16000" dirty="0" smtClean="0">
                <a:latin typeface="TimesTen-Roman"/>
              </a:rPr>
              <a:t>suitable </a:t>
            </a:r>
          </a:p>
          <a:p>
            <a:pPr marL="0" indent="0">
              <a:buNone/>
            </a:pPr>
            <a:r>
              <a:rPr lang="en-US" sz="16000" dirty="0">
                <a:latin typeface="TimesTen-Roman"/>
              </a:rPr>
              <a:t> </a:t>
            </a:r>
            <a:r>
              <a:rPr lang="en-US" sz="16000" dirty="0" smtClean="0">
                <a:latin typeface="TimesTen-Roman"/>
              </a:rPr>
              <a:t>  opportunity arises</a:t>
            </a:r>
            <a:r>
              <a:rPr lang="en-US" sz="16000" dirty="0">
                <a:latin typeface="TimesTen-Roman"/>
              </a:rPr>
              <a:t>, become pathogenic and cause </a:t>
            </a:r>
            <a:endParaRPr lang="en-US" sz="16000" dirty="0" smtClean="0">
              <a:latin typeface="TimesTen-Roman"/>
            </a:endParaRPr>
          </a:p>
          <a:p>
            <a:pPr marL="0" indent="0">
              <a:buNone/>
            </a:pPr>
            <a:r>
              <a:rPr lang="en-US" sz="16000" dirty="0">
                <a:latin typeface="TimesTen-Roman"/>
              </a:rPr>
              <a:t> </a:t>
            </a:r>
            <a:r>
              <a:rPr lang="en-US" sz="16000" dirty="0" smtClean="0">
                <a:latin typeface="TimesTen-Roman"/>
              </a:rPr>
              <a:t>  disease.</a:t>
            </a:r>
          </a:p>
          <a:p>
            <a:pPr marL="0" indent="0">
              <a:buNone/>
            </a:pPr>
            <a:r>
              <a:rPr lang="en-US" sz="16000" dirty="0" smtClean="0">
                <a:latin typeface="TimesTen-Roman"/>
              </a:rPr>
              <a:t>   Such </a:t>
            </a:r>
            <a:r>
              <a:rPr lang="en-US" sz="16000" dirty="0">
                <a:latin typeface="TimesTen-Roman"/>
              </a:rPr>
              <a:t>an </a:t>
            </a:r>
            <a:r>
              <a:rPr lang="en-US" sz="16000" dirty="0" smtClean="0">
                <a:latin typeface="TimesTen-Roman"/>
              </a:rPr>
              <a:t>opportunity may arise </a:t>
            </a:r>
            <a:r>
              <a:rPr lang="en-US" sz="16000" dirty="0">
                <a:latin typeface="TimesTen-Roman"/>
              </a:rPr>
              <a:t>following:</a:t>
            </a:r>
          </a:p>
          <a:p>
            <a:pPr marL="0" indent="0">
              <a:buNone/>
            </a:pPr>
            <a:r>
              <a:rPr lang="en-US" sz="16000" dirty="0" smtClean="0">
                <a:latin typeface="TimesTen-Roman"/>
              </a:rPr>
              <a:t> - </a:t>
            </a:r>
            <a:r>
              <a:rPr lang="en-US" sz="16000" dirty="0">
                <a:latin typeface="TimesTen-Roman"/>
              </a:rPr>
              <a:t>The transfer of a commensal from its usual habitat </a:t>
            </a:r>
            <a:endParaRPr lang="en-US" sz="16000" dirty="0" smtClean="0">
              <a:latin typeface="TimesTen-Roman"/>
            </a:endParaRPr>
          </a:p>
          <a:p>
            <a:pPr marL="0" indent="0">
              <a:buNone/>
            </a:pPr>
            <a:r>
              <a:rPr lang="en-US" sz="16000" dirty="0" smtClean="0">
                <a:latin typeface="TimesTen-Roman"/>
              </a:rPr>
              <a:t> to another </a:t>
            </a:r>
            <a:r>
              <a:rPr lang="en-US" sz="16000" dirty="0">
                <a:latin typeface="TimesTen-Roman"/>
              </a:rPr>
              <a:t>part of </a:t>
            </a:r>
            <a:r>
              <a:rPr lang="en-US" sz="16000" dirty="0" smtClean="0">
                <a:latin typeface="TimesTen-Roman"/>
              </a:rPr>
              <a:t>the body </a:t>
            </a:r>
            <a:r>
              <a:rPr lang="en-US" sz="16000" dirty="0">
                <a:latin typeface="TimesTen-Roman"/>
              </a:rPr>
              <a:t>where it can establish </a:t>
            </a:r>
            <a:endParaRPr lang="en-US" sz="16000" dirty="0" smtClean="0">
              <a:latin typeface="TimesTen-Roman"/>
            </a:endParaRPr>
          </a:p>
          <a:p>
            <a:pPr marL="0" indent="0">
              <a:buNone/>
            </a:pPr>
            <a:r>
              <a:rPr lang="en-US" sz="16000" dirty="0" smtClean="0">
                <a:latin typeface="TimesTen-Roman"/>
              </a:rPr>
              <a:t> itself and </a:t>
            </a:r>
            <a:r>
              <a:rPr lang="it-IT" sz="16000" dirty="0" smtClean="0">
                <a:latin typeface="TimesTen-Roman"/>
              </a:rPr>
              <a:t>cause </a:t>
            </a:r>
            <a:r>
              <a:rPr lang="it-IT" sz="16000" dirty="0">
                <a:latin typeface="TimesTen-Roman"/>
              </a:rPr>
              <a:t>disease, e.g. </a:t>
            </a:r>
            <a:r>
              <a:rPr lang="it-IT" sz="16000" i="1" dirty="0">
                <a:latin typeface="TimesTen-Italic"/>
              </a:rPr>
              <a:t>Escherichia coli </a:t>
            </a:r>
            <a:r>
              <a:rPr lang="it-IT" sz="16000" dirty="0" smtClean="0">
                <a:latin typeface="TimesTen-Roman"/>
              </a:rPr>
              <a:t>is </a:t>
            </a:r>
            <a:r>
              <a:rPr lang="it-IT" sz="16000" dirty="0">
                <a:latin typeface="TimesTen-Roman"/>
              </a:rPr>
              <a:t>a </a:t>
            </a:r>
            <a:endParaRPr lang="it-IT" sz="16000" dirty="0" smtClean="0">
              <a:latin typeface="TimesTen-Roman"/>
            </a:endParaRPr>
          </a:p>
          <a:p>
            <a:pPr marL="0" indent="0">
              <a:buNone/>
            </a:pPr>
            <a:r>
              <a:rPr lang="it-IT" sz="16000" dirty="0" smtClean="0">
                <a:latin typeface="TimesTen-Roman"/>
              </a:rPr>
              <a:t> normal inhabitant </a:t>
            </a:r>
            <a:r>
              <a:rPr lang="en-US" sz="16000" dirty="0" smtClean="0">
                <a:latin typeface="TimesTen-Roman"/>
              </a:rPr>
              <a:t>of </a:t>
            </a:r>
            <a:r>
              <a:rPr lang="en-US" sz="16000" dirty="0">
                <a:latin typeface="TimesTen-Roman"/>
              </a:rPr>
              <a:t>the intestinal tract but if it enters </a:t>
            </a:r>
            <a:endParaRPr lang="en-US" sz="16000" dirty="0" smtClean="0">
              <a:latin typeface="TimesTen-Roman"/>
            </a:endParaRPr>
          </a:p>
          <a:p>
            <a:pPr marL="0" indent="0">
              <a:buNone/>
            </a:pPr>
            <a:r>
              <a:rPr lang="en-US" sz="16000" dirty="0">
                <a:latin typeface="TimesTen-Roman"/>
              </a:rPr>
              <a:t> </a:t>
            </a:r>
            <a:r>
              <a:rPr lang="en-US" sz="16000" dirty="0" smtClean="0">
                <a:latin typeface="TimesTen-Roman"/>
              </a:rPr>
              <a:t>the </a:t>
            </a:r>
            <a:r>
              <a:rPr lang="en-US" sz="16000" dirty="0">
                <a:latin typeface="TimesTen-Roman"/>
              </a:rPr>
              <a:t>urinary tract </a:t>
            </a:r>
            <a:r>
              <a:rPr lang="en-US" sz="16000" dirty="0" smtClean="0">
                <a:latin typeface="TimesTen-Roman"/>
              </a:rPr>
              <a:t>it can cause </a:t>
            </a:r>
            <a:r>
              <a:rPr lang="en-US" sz="16000" dirty="0">
                <a:latin typeface="TimesTen-Roman"/>
              </a:rPr>
              <a:t>urinary infection</a:t>
            </a:r>
            <a:r>
              <a:rPr lang="en-US" sz="16000" dirty="0" smtClean="0">
                <a:latin typeface="TimesTen-Roman"/>
              </a:rPr>
              <a:t>.</a:t>
            </a:r>
            <a:r>
              <a:rPr lang="en-US" sz="16000" dirty="0">
                <a:latin typeface="TimesTen-Roman"/>
              </a:rPr>
              <a:t> </a:t>
            </a:r>
          </a:p>
        </p:txBody>
      </p:sp>
    </p:spTree>
    <p:extLst>
      <p:ext uri="{BB962C8B-B14F-4D97-AF65-F5344CB8AC3E}">
        <p14:creationId xmlns:p14="http://schemas.microsoft.com/office/powerpoint/2010/main" val="838964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lvl="0" indent="0">
              <a:buNone/>
            </a:pPr>
            <a:r>
              <a:rPr lang="en-US" sz="4000" dirty="0" smtClean="0">
                <a:solidFill>
                  <a:prstClr val="black"/>
                </a:solidFill>
                <a:latin typeface="TimesTen-Roman"/>
              </a:rPr>
              <a:t>-The </a:t>
            </a:r>
            <a:r>
              <a:rPr lang="en-US" sz="4000" dirty="0">
                <a:solidFill>
                  <a:prstClr val="black"/>
                </a:solidFill>
                <a:latin typeface="TimesTen-Roman"/>
              </a:rPr>
              <a:t>weakening of a person’s natural immunity due to poor </a:t>
            </a:r>
            <a:r>
              <a:rPr lang="en-US" sz="4000" dirty="0" smtClean="0">
                <a:solidFill>
                  <a:prstClr val="black"/>
                </a:solidFill>
                <a:latin typeface="TimesTen-Roman"/>
              </a:rPr>
              <a:t>health</a:t>
            </a:r>
            <a:r>
              <a:rPr lang="en-US" sz="4000" dirty="0">
                <a:solidFill>
                  <a:prstClr val="black"/>
                </a:solidFill>
                <a:latin typeface="TimesTen-Roman"/>
              </a:rPr>
              <a:t>, malnutrition, previous surgery, infection with </a:t>
            </a:r>
            <a:r>
              <a:rPr lang="en-US" sz="4000" dirty="0" err="1" smtClean="0">
                <a:solidFill>
                  <a:prstClr val="black"/>
                </a:solidFill>
                <a:latin typeface="TimesTen-Roman"/>
              </a:rPr>
              <a:t>HIV,or</a:t>
            </a:r>
            <a:r>
              <a:rPr lang="en-US" sz="4000" dirty="0" smtClean="0">
                <a:solidFill>
                  <a:prstClr val="black"/>
                </a:solidFill>
                <a:latin typeface="TimesTen-Roman"/>
              </a:rPr>
              <a:t> drug </a:t>
            </a:r>
            <a:r>
              <a:rPr lang="en-US" sz="4000" dirty="0" err="1" smtClean="0">
                <a:solidFill>
                  <a:prstClr val="black"/>
                </a:solidFill>
                <a:latin typeface="TimesTen-Roman"/>
              </a:rPr>
              <a:t>therapy,e.g</a:t>
            </a:r>
            <a:r>
              <a:rPr lang="en-US" sz="4000" dirty="0" smtClean="0">
                <a:solidFill>
                  <a:prstClr val="black"/>
                </a:solidFill>
                <a:latin typeface="TimesTen-Roman"/>
              </a:rPr>
              <a:t>.</a:t>
            </a:r>
          </a:p>
          <a:p>
            <a:pPr marL="0" lvl="0" indent="0">
              <a:buNone/>
            </a:pPr>
            <a:r>
              <a:rPr lang="en-US" sz="4000" i="1" dirty="0" smtClean="0">
                <a:solidFill>
                  <a:prstClr val="black"/>
                </a:solidFill>
                <a:latin typeface="TimesTen-Italic"/>
              </a:rPr>
              <a:t>Staphylococcus </a:t>
            </a:r>
            <a:r>
              <a:rPr lang="en-US" sz="4000" i="1" dirty="0">
                <a:solidFill>
                  <a:prstClr val="black"/>
                </a:solidFill>
                <a:latin typeface="TimesTen-Italic"/>
              </a:rPr>
              <a:t>aureus </a:t>
            </a:r>
            <a:r>
              <a:rPr lang="en-US" sz="4000" dirty="0">
                <a:solidFill>
                  <a:prstClr val="black"/>
                </a:solidFill>
                <a:latin typeface="TimesTen-Roman"/>
              </a:rPr>
              <a:t>is a normal </a:t>
            </a:r>
            <a:r>
              <a:rPr lang="en-US" sz="4000" dirty="0" smtClean="0">
                <a:solidFill>
                  <a:prstClr val="black"/>
                </a:solidFill>
                <a:latin typeface="TimesTen-Roman"/>
              </a:rPr>
              <a:t>commensal </a:t>
            </a:r>
            <a:r>
              <a:rPr lang="en-US" sz="4000" dirty="0">
                <a:solidFill>
                  <a:prstClr val="black"/>
                </a:solidFill>
                <a:latin typeface="TimesTen-Roman"/>
              </a:rPr>
              <a:t>in the nose but it may become a pathogen and cause pneumonia in a child with measles or influenza.</a:t>
            </a:r>
          </a:p>
          <a:p>
            <a:pPr marL="0" lvl="0" indent="0">
              <a:buNone/>
            </a:pPr>
            <a:endParaRPr lang="en-US" sz="4000" dirty="0">
              <a:solidFill>
                <a:prstClr val="black"/>
              </a:solidFill>
            </a:endParaRPr>
          </a:p>
          <a:p>
            <a:endParaRPr lang="en-US" dirty="0"/>
          </a:p>
        </p:txBody>
      </p:sp>
    </p:spTree>
    <p:extLst>
      <p:ext uri="{BB962C8B-B14F-4D97-AF65-F5344CB8AC3E}">
        <p14:creationId xmlns:p14="http://schemas.microsoft.com/office/powerpoint/2010/main" val="26890494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Autofit/>
          </a:bodyPr>
          <a:lstStyle/>
          <a:p>
            <a:pPr marL="0" indent="0">
              <a:buNone/>
            </a:pPr>
            <a:r>
              <a:rPr lang="en-US" sz="3600" dirty="0" smtClean="0"/>
              <a:t>NOTE:</a:t>
            </a:r>
          </a:p>
          <a:p>
            <a:pPr marL="0" indent="0">
              <a:buNone/>
            </a:pPr>
            <a:r>
              <a:rPr lang="en-US" sz="3600" dirty="0" smtClean="0">
                <a:latin typeface="TimesTen-Roman"/>
              </a:rPr>
              <a:t>Opportunistic </a:t>
            </a:r>
            <a:r>
              <a:rPr lang="en-US" sz="3600" dirty="0">
                <a:latin typeface="TimesTen-Roman"/>
              </a:rPr>
              <a:t>organisms are often the cause of what </a:t>
            </a:r>
            <a:r>
              <a:rPr lang="en-US" sz="3600" dirty="0" smtClean="0">
                <a:latin typeface="TimesTen-Roman"/>
              </a:rPr>
              <a:t>are called </a:t>
            </a:r>
            <a:r>
              <a:rPr lang="en-US" sz="3600" b="1" dirty="0" smtClean="0">
                <a:latin typeface="TimesTen-Roman"/>
              </a:rPr>
              <a:t>nosocomial </a:t>
            </a:r>
            <a:r>
              <a:rPr lang="en-US" sz="3600" b="1" dirty="0">
                <a:latin typeface="TimesTen-Roman"/>
              </a:rPr>
              <a:t>infections, </a:t>
            </a:r>
            <a:r>
              <a:rPr lang="en-US" sz="3600" dirty="0">
                <a:latin typeface="TimesTen-Roman"/>
              </a:rPr>
              <a:t>i.e. infections </a:t>
            </a:r>
            <a:r>
              <a:rPr lang="en-US" sz="3600" dirty="0" smtClean="0">
                <a:latin typeface="TimesTen-Roman"/>
              </a:rPr>
              <a:t>accidentally acquired </a:t>
            </a:r>
            <a:r>
              <a:rPr lang="en-US" sz="3600" dirty="0">
                <a:latin typeface="TimesTen-Roman"/>
              </a:rPr>
              <a:t>by patients </a:t>
            </a:r>
            <a:r>
              <a:rPr lang="en-US" sz="3600" dirty="0" smtClean="0">
                <a:latin typeface="TimesTen-Roman"/>
              </a:rPr>
              <a:t>during </a:t>
            </a:r>
            <a:r>
              <a:rPr lang="en-US" sz="3600" dirty="0">
                <a:latin typeface="TimesTen-Roman"/>
              </a:rPr>
              <a:t>a hospital stay due to </a:t>
            </a:r>
            <a:r>
              <a:rPr lang="en-US" sz="3600" dirty="0" smtClean="0">
                <a:latin typeface="TimesTen-Roman"/>
              </a:rPr>
              <a:t>their defense </a:t>
            </a:r>
            <a:r>
              <a:rPr lang="en-US" sz="3600" dirty="0">
                <a:latin typeface="TimesTen-Roman"/>
              </a:rPr>
              <a:t>mechanisms being weakened</a:t>
            </a:r>
            <a:r>
              <a:rPr lang="en-US" sz="3600" dirty="0" smtClean="0">
                <a:latin typeface="TimesTen-Roman"/>
              </a:rPr>
              <a:t>.</a:t>
            </a:r>
            <a:r>
              <a:rPr lang="en-US" sz="3600" dirty="0">
                <a:latin typeface="Delta-Light"/>
              </a:rPr>
              <a:t> </a:t>
            </a:r>
            <a:endParaRPr lang="en-US" sz="3600" dirty="0" smtClean="0">
              <a:latin typeface="Delta-Light"/>
            </a:endParaRPr>
          </a:p>
          <a:p>
            <a:pPr marL="0" indent="0">
              <a:buNone/>
            </a:pPr>
            <a:r>
              <a:rPr lang="en-US" sz="3600" dirty="0" smtClean="0">
                <a:latin typeface="Delta-Light"/>
              </a:rPr>
              <a:t> </a:t>
            </a:r>
            <a:r>
              <a:rPr lang="en-US" sz="3600" b="1" dirty="0" smtClean="0">
                <a:latin typeface="Delta-Light"/>
              </a:rPr>
              <a:t>Sites </a:t>
            </a:r>
            <a:r>
              <a:rPr lang="en-US" sz="3600" b="1" dirty="0">
                <a:latin typeface="Delta-Light"/>
              </a:rPr>
              <a:t>of the body</a:t>
            </a:r>
            <a:r>
              <a:rPr lang="en-US" sz="3600" dirty="0">
                <a:latin typeface="Delta-Light"/>
              </a:rPr>
              <a:t> having a normal microbial </a:t>
            </a:r>
            <a:r>
              <a:rPr lang="en-US" sz="3600" dirty="0" smtClean="0">
                <a:latin typeface="Delta-Light"/>
              </a:rPr>
              <a:t>flora include:</a:t>
            </a:r>
          </a:p>
          <a:p>
            <a:pPr marL="0" indent="0">
              <a:buNone/>
            </a:pPr>
            <a:r>
              <a:rPr lang="en-US" sz="3600" dirty="0">
                <a:latin typeface="Delta-Light"/>
              </a:rPr>
              <a:t> </a:t>
            </a:r>
            <a:r>
              <a:rPr lang="en-US" sz="3600" dirty="0" smtClean="0">
                <a:latin typeface="Delta-Light"/>
              </a:rPr>
              <a:t>    </a:t>
            </a:r>
            <a:r>
              <a:rPr lang="en-US" sz="3600" dirty="0">
                <a:latin typeface="Delta-Light"/>
              </a:rPr>
              <a:t>the skin</a:t>
            </a:r>
            <a:r>
              <a:rPr lang="en-US" sz="3600" dirty="0" smtClean="0">
                <a:latin typeface="Delta-Light"/>
              </a:rPr>
              <a:t>,</a:t>
            </a:r>
          </a:p>
          <a:p>
            <a:pPr marL="0" indent="0">
              <a:buNone/>
            </a:pPr>
            <a:r>
              <a:rPr lang="en-US" sz="3600" dirty="0">
                <a:latin typeface="Delta-Light"/>
              </a:rPr>
              <a:t> </a:t>
            </a:r>
            <a:r>
              <a:rPr lang="en-US" sz="3600" dirty="0" smtClean="0">
                <a:latin typeface="Delta-Light"/>
              </a:rPr>
              <a:t>    </a:t>
            </a:r>
            <a:r>
              <a:rPr lang="en-US" sz="3600" dirty="0">
                <a:latin typeface="Delta-Light"/>
              </a:rPr>
              <a:t>axilla and </a:t>
            </a:r>
            <a:r>
              <a:rPr lang="en-US" sz="3600" dirty="0" smtClean="0">
                <a:latin typeface="Delta-Light"/>
              </a:rPr>
              <a:t>groin</a:t>
            </a:r>
            <a:r>
              <a:rPr lang="en-US" sz="3600" dirty="0">
                <a:latin typeface="Delta-Light"/>
              </a:rPr>
              <a:t>, </a:t>
            </a:r>
            <a:endParaRPr lang="en-US" sz="3600" dirty="0" smtClean="0">
              <a:latin typeface="Delta-Light"/>
            </a:endParaRPr>
          </a:p>
          <a:p>
            <a:pPr marL="0" indent="0">
              <a:buNone/>
            </a:pPr>
            <a:r>
              <a:rPr lang="en-US" sz="3600" dirty="0" smtClean="0">
                <a:latin typeface="Delta-Light"/>
              </a:rPr>
              <a:t>     conjunctiva, </a:t>
            </a:r>
          </a:p>
          <a:p>
            <a:pPr marL="0" indent="0">
              <a:buNone/>
            </a:pPr>
            <a:r>
              <a:rPr lang="en-US" sz="3600" dirty="0" smtClean="0">
                <a:latin typeface="Delta-Light"/>
              </a:rPr>
              <a:t>     external </a:t>
            </a:r>
            <a:r>
              <a:rPr lang="en-US" sz="3600" dirty="0">
                <a:latin typeface="Delta-Light"/>
              </a:rPr>
              <a:t>ear, mouth, nose and </a:t>
            </a:r>
            <a:r>
              <a:rPr lang="en-US" sz="3600" dirty="0" err="1">
                <a:latin typeface="Delta-Light"/>
              </a:rPr>
              <a:t>nasopharynx</a:t>
            </a:r>
            <a:r>
              <a:rPr lang="en-US" sz="3600" dirty="0">
                <a:latin typeface="Delta-Light"/>
              </a:rPr>
              <a:t>, </a:t>
            </a:r>
            <a:r>
              <a:rPr lang="en-US" sz="3600" dirty="0" smtClean="0">
                <a:latin typeface="Delta-Light"/>
              </a:rPr>
              <a:t>(ENT)</a:t>
            </a:r>
          </a:p>
          <a:p>
            <a:pPr marL="0" indent="0">
              <a:buNone/>
            </a:pPr>
            <a:r>
              <a:rPr lang="en-US" sz="3600" dirty="0" smtClean="0">
                <a:latin typeface="Delta-Light"/>
              </a:rPr>
              <a:t>     large intestine</a:t>
            </a:r>
            <a:r>
              <a:rPr lang="en-US" sz="3600" dirty="0">
                <a:latin typeface="Delta-Light"/>
              </a:rPr>
              <a:t>, </a:t>
            </a:r>
            <a:endParaRPr lang="en-US" sz="3600" dirty="0" smtClean="0">
              <a:latin typeface="Delta-Light"/>
            </a:endParaRPr>
          </a:p>
          <a:p>
            <a:pPr marL="0" indent="0">
              <a:buNone/>
            </a:pPr>
            <a:r>
              <a:rPr lang="en-US" sz="3600" dirty="0" smtClean="0">
                <a:latin typeface="Delta-Light"/>
              </a:rPr>
              <a:t>     anterior </a:t>
            </a:r>
            <a:r>
              <a:rPr lang="en-US" sz="3600" dirty="0">
                <a:latin typeface="Delta-Light"/>
              </a:rPr>
              <a:t>urethra and vagina</a:t>
            </a:r>
            <a:r>
              <a:rPr lang="en-US" sz="3600" dirty="0" smtClean="0">
                <a:latin typeface="Delta-Light"/>
              </a:rPr>
              <a:t>.(genital tract)</a:t>
            </a:r>
            <a:endParaRPr lang="en-US" sz="3600" dirty="0" smtClean="0">
              <a:latin typeface="TimesTen-Roman"/>
            </a:endParaRPr>
          </a:p>
          <a:p>
            <a:endParaRPr lang="en-US" sz="3600" dirty="0"/>
          </a:p>
        </p:txBody>
      </p:sp>
    </p:spTree>
    <p:extLst>
      <p:ext uri="{BB962C8B-B14F-4D97-AF65-F5344CB8AC3E}">
        <p14:creationId xmlns:p14="http://schemas.microsoft.com/office/powerpoint/2010/main" val="17603310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indent="0">
              <a:buNone/>
            </a:pPr>
            <a:r>
              <a:rPr lang="en-US" sz="3200" b="1" dirty="0">
                <a:latin typeface="TimesTen-Bold"/>
              </a:rPr>
              <a:t>SPECIMENS CONTAINING COMMENSALS</a:t>
            </a:r>
          </a:p>
          <a:p>
            <a:pPr marL="0" indent="0">
              <a:buNone/>
            </a:pPr>
            <a:r>
              <a:rPr lang="en-US" sz="3200" dirty="0" smtClean="0">
                <a:latin typeface="Universal-NewswithCommPi"/>
              </a:rPr>
              <a:t> ● </a:t>
            </a:r>
            <a:r>
              <a:rPr lang="en-US" sz="3200" dirty="0">
                <a:latin typeface="TimesTen-Roman"/>
              </a:rPr>
              <a:t>Sputum</a:t>
            </a:r>
          </a:p>
          <a:p>
            <a:pPr marL="0" indent="0">
              <a:buNone/>
            </a:pPr>
            <a:r>
              <a:rPr lang="en-US" sz="3200" dirty="0" smtClean="0">
                <a:latin typeface="Universal-NewswithCommPi"/>
              </a:rPr>
              <a:t> ● </a:t>
            </a:r>
            <a:r>
              <a:rPr lang="en-US" sz="3200" dirty="0">
                <a:latin typeface="TimesTen-Roman"/>
              </a:rPr>
              <a:t>Throat and mouth specimens</a:t>
            </a:r>
          </a:p>
          <a:p>
            <a:pPr marL="0" indent="0">
              <a:buNone/>
            </a:pPr>
            <a:r>
              <a:rPr lang="en-US" sz="3200" dirty="0" smtClean="0">
                <a:latin typeface="Universal-NewswithCommPi"/>
              </a:rPr>
              <a:t> ● </a:t>
            </a:r>
            <a:r>
              <a:rPr lang="en-US" sz="3200" dirty="0">
                <a:latin typeface="TimesTen-Roman"/>
              </a:rPr>
              <a:t>Nasopharyngeal and nasal specimens</a:t>
            </a:r>
          </a:p>
          <a:p>
            <a:pPr marL="0" indent="0">
              <a:buNone/>
            </a:pPr>
            <a:r>
              <a:rPr lang="en-US" sz="3200" dirty="0" smtClean="0">
                <a:latin typeface="Universal-NewswithCommPi"/>
              </a:rPr>
              <a:t> ● </a:t>
            </a:r>
            <a:r>
              <a:rPr lang="en-US" sz="3200" dirty="0">
                <a:latin typeface="TimesTen-Roman"/>
              </a:rPr>
              <a:t>Eye discharges</a:t>
            </a:r>
          </a:p>
          <a:p>
            <a:pPr marL="0" indent="0">
              <a:buNone/>
            </a:pPr>
            <a:r>
              <a:rPr lang="en-US" sz="3200" dirty="0" smtClean="0">
                <a:latin typeface="Universal-NewswithCommPi"/>
              </a:rPr>
              <a:t> ● </a:t>
            </a:r>
            <a:r>
              <a:rPr lang="en-US" sz="3200" dirty="0">
                <a:latin typeface="TimesTen-Roman"/>
              </a:rPr>
              <a:t>Skin and ulcer specimens</a:t>
            </a:r>
          </a:p>
          <a:p>
            <a:pPr marL="0" indent="0">
              <a:buNone/>
            </a:pPr>
            <a:r>
              <a:rPr lang="en-US" sz="3200" dirty="0" smtClean="0">
                <a:latin typeface="Universal-NewswithCommPi"/>
              </a:rPr>
              <a:t> ● </a:t>
            </a:r>
            <a:r>
              <a:rPr lang="en-US" sz="3200" dirty="0">
                <a:latin typeface="TimesTen-Roman"/>
              </a:rPr>
              <a:t>Urogenital specimens</a:t>
            </a:r>
          </a:p>
          <a:p>
            <a:pPr marL="0" indent="0">
              <a:buNone/>
            </a:pPr>
            <a:r>
              <a:rPr lang="en-US" sz="3200" dirty="0" smtClean="0">
                <a:latin typeface="Universal-NewswithCommPi"/>
              </a:rPr>
              <a:t> ● </a:t>
            </a:r>
            <a:r>
              <a:rPr lang="en-US" sz="3200" dirty="0">
                <a:latin typeface="TimesTen-Roman"/>
              </a:rPr>
              <a:t>Faeces and rectal swabs</a:t>
            </a:r>
          </a:p>
          <a:p>
            <a:pPr marL="0" indent="0">
              <a:buNone/>
            </a:pPr>
            <a:r>
              <a:rPr lang="en-US" sz="3200" dirty="0" smtClean="0">
                <a:latin typeface="Universal-NewswithCommPi"/>
              </a:rPr>
              <a:t> ● </a:t>
            </a:r>
            <a:r>
              <a:rPr lang="en-US" sz="3200" dirty="0">
                <a:latin typeface="TimesTen-Roman"/>
              </a:rPr>
              <a:t>Urine (small numbers of commensals)</a:t>
            </a:r>
          </a:p>
          <a:p>
            <a:pPr marL="0" indent="0">
              <a:buNone/>
            </a:pPr>
            <a:r>
              <a:rPr lang="en-US" sz="3200" i="1" dirty="0" smtClean="0">
                <a:latin typeface="TimesTen-Italic"/>
              </a:rPr>
              <a:t> Note</a:t>
            </a:r>
            <a:r>
              <a:rPr lang="en-US" sz="3200" i="1" dirty="0">
                <a:latin typeface="TimesTen-Italic"/>
              </a:rPr>
              <a:t>: </a:t>
            </a:r>
            <a:r>
              <a:rPr lang="en-US" sz="3200" dirty="0">
                <a:latin typeface="TimesTen-Roman"/>
              </a:rPr>
              <a:t>The commensals which may be present in </a:t>
            </a:r>
            <a:r>
              <a:rPr lang="en-US" sz="3200" dirty="0" smtClean="0">
                <a:latin typeface="TimesTen-Roman"/>
              </a:rPr>
              <a:t>each specimen </a:t>
            </a:r>
            <a:r>
              <a:rPr lang="en-US" sz="3200" dirty="0">
                <a:latin typeface="TimesTen-Roman"/>
              </a:rPr>
              <a:t>are </a:t>
            </a:r>
            <a:r>
              <a:rPr lang="en-US" sz="3200" dirty="0" smtClean="0">
                <a:latin typeface="TimesTen-Roman"/>
              </a:rPr>
              <a:t>listed in </a:t>
            </a:r>
            <a:r>
              <a:rPr lang="en-US" sz="3200" dirty="0">
                <a:latin typeface="TimesTen-Roman"/>
              </a:rPr>
              <a:t>those subunits in which the </a:t>
            </a:r>
            <a:r>
              <a:rPr lang="en-US" sz="3200" dirty="0" smtClean="0">
                <a:latin typeface="TimesTen-Roman"/>
              </a:rPr>
              <a:t>examination of </a:t>
            </a:r>
            <a:r>
              <a:rPr lang="en-US" sz="3200" dirty="0">
                <a:latin typeface="TimesTen-Roman"/>
              </a:rPr>
              <a:t>each specimen is </a:t>
            </a:r>
            <a:r>
              <a:rPr lang="en-US" sz="3200" dirty="0" smtClean="0">
                <a:latin typeface="TimesTen-Roman"/>
              </a:rPr>
              <a:t>described</a:t>
            </a:r>
            <a:r>
              <a:rPr lang="en-US" dirty="0" smtClean="0">
                <a:latin typeface="TimesTen-Roman"/>
              </a:rPr>
              <a:t>.</a:t>
            </a:r>
            <a:endParaRPr lang="en-US" dirty="0">
              <a:latin typeface="TimesTen-Roman"/>
            </a:endParaRPr>
          </a:p>
        </p:txBody>
      </p:sp>
    </p:spTree>
    <p:extLst>
      <p:ext uri="{BB962C8B-B14F-4D97-AF65-F5344CB8AC3E}">
        <p14:creationId xmlns:p14="http://schemas.microsoft.com/office/powerpoint/2010/main" val="34109746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lvl="0" indent="0">
              <a:buNone/>
            </a:pPr>
            <a:r>
              <a:rPr lang="en-US" sz="3200" b="1" dirty="0" smtClean="0">
                <a:solidFill>
                  <a:prstClr val="black"/>
                </a:solidFill>
                <a:latin typeface="TimesTen-Bold"/>
              </a:rPr>
              <a:t> </a:t>
            </a:r>
            <a:r>
              <a:rPr lang="en-US" sz="4000" b="1" dirty="0" smtClean="0">
                <a:solidFill>
                  <a:prstClr val="black"/>
                </a:solidFill>
                <a:latin typeface="TimesTen-Bold"/>
              </a:rPr>
              <a:t>SPECIMENS </a:t>
            </a:r>
            <a:r>
              <a:rPr lang="en-US" sz="4000" b="1" dirty="0">
                <a:solidFill>
                  <a:prstClr val="black"/>
                </a:solidFill>
                <a:latin typeface="TimesTen-Bold"/>
              </a:rPr>
              <a:t>NOT CONTAINING COMMENSALS*</a:t>
            </a:r>
          </a:p>
          <a:p>
            <a:pPr marL="0" lvl="0" indent="0">
              <a:buNone/>
            </a:pPr>
            <a:r>
              <a:rPr lang="en-US" sz="4000" dirty="0" smtClean="0">
                <a:solidFill>
                  <a:prstClr val="black"/>
                </a:solidFill>
                <a:latin typeface="Universal-NewswithCommPi"/>
              </a:rPr>
              <a:t> ● </a:t>
            </a:r>
            <a:r>
              <a:rPr lang="en-US" sz="4000" dirty="0">
                <a:solidFill>
                  <a:prstClr val="black"/>
                </a:solidFill>
                <a:latin typeface="TimesTen-Roman"/>
              </a:rPr>
              <a:t>Pus (wounds, abscesses, burns, sinuses)</a:t>
            </a:r>
          </a:p>
          <a:p>
            <a:pPr marL="0" lvl="0" indent="0">
              <a:buNone/>
            </a:pPr>
            <a:r>
              <a:rPr lang="en-US" sz="4000" dirty="0" smtClean="0">
                <a:solidFill>
                  <a:prstClr val="black"/>
                </a:solidFill>
                <a:latin typeface="Universal-NewswithCommPi"/>
              </a:rPr>
              <a:t> ● </a:t>
            </a:r>
            <a:r>
              <a:rPr lang="en-US" sz="4000" dirty="0">
                <a:solidFill>
                  <a:prstClr val="black"/>
                </a:solidFill>
                <a:latin typeface="TimesTen-Roman"/>
              </a:rPr>
              <a:t>Cerebrospinal fluid</a:t>
            </a:r>
          </a:p>
          <a:p>
            <a:pPr marL="0" lvl="0" indent="0">
              <a:buNone/>
            </a:pPr>
            <a:r>
              <a:rPr lang="en-US" sz="4000" dirty="0" smtClean="0">
                <a:solidFill>
                  <a:prstClr val="black"/>
                </a:solidFill>
                <a:latin typeface="Universal-NewswithCommPi"/>
              </a:rPr>
              <a:t> ● </a:t>
            </a:r>
            <a:r>
              <a:rPr lang="en-US" sz="4000" dirty="0">
                <a:solidFill>
                  <a:prstClr val="black"/>
                </a:solidFill>
                <a:latin typeface="TimesTen-Roman"/>
              </a:rPr>
              <a:t>Blood</a:t>
            </a:r>
          </a:p>
          <a:p>
            <a:pPr marL="0" lvl="0" indent="0">
              <a:buNone/>
            </a:pPr>
            <a:r>
              <a:rPr lang="en-US" sz="4000" dirty="0" smtClean="0">
                <a:solidFill>
                  <a:prstClr val="black"/>
                </a:solidFill>
                <a:latin typeface="Universal-NewswithCommPi"/>
              </a:rPr>
              <a:t> ● </a:t>
            </a:r>
            <a:r>
              <a:rPr lang="en-US" sz="4000" dirty="0">
                <a:solidFill>
                  <a:prstClr val="black"/>
                </a:solidFill>
                <a:latin typeface="TimesTen-Roman"/>
              </a:rPr>
              <a:t>Serous fluids (synovial, pericardial, </a:t>
            </a:r>
            <a:r>
              <a:rPr lang="en-US" sz="4000" dirty="0" err="1">
                <a:solidFill>
                  <a:prstClr val="black"/>
                </a:solidFill>
                <a:latin typeface="TimesTen-Roman"/>
              </a:rPr>
              <a:t>ascitic</a:t>
            </a:r>
            <a:r>
              <a:rPr lang="en-US" sz="4000" dirty="0">
                <a:solidFill>
                  <a:prstClr val="black"/>
                </a:solidFill>
                <a:latin typeface="TimesTen-Roman"/>
              </a:rPr>
              <a:t>, hydrocele)</a:t>
            </a:r>
          </a:p>
          <a:p>
            <a:pPr marL="0" lvl="0" indent="0">
              <a:buNone/>
            </a:pPr>
            <a:r>
              <a:rPr lang="en-US" sz="4000" i="1" dirty="0" smtClean="0">
                <a:solidFill>
                  <a:prstClr val="black"/>
                </a:solidFill>
                <a:latin typeface="TimesTen-Italic"/>
              </a:rPr>
              <a:t> Note</a:t>
            </a:r>
            <a:r>
              <a:rPr lang="en-US" sz="4000" i="1" dirty="0">
                <a:solidFill>
                  <a:prstClr val="black"/>
                </a:solidFill>
                <a:latin typeface="TimesTen-Italic"/>
              </a:rPr>
              <a:t>: </a:t>
            </a:r>
            <a:r>
              <a:rPr lang="en-US" sz="4000" dirty="0">
                <a:solidFill>
                  <a:prstClr val="black"/>
                </a:solidFill>
                <a:latin typeface="TimesTen-Roman"/>
              </a:rPr>
              <a:t>Special care must be taken not to introduce </a:t>
            </a:r>
            <a:r>
              <a:rPr lang="en-US" sz="4000" dirty="0" smtClean="0">
                <a:solidFill>
                  <a:prstClr val="black"/>
                </a:solidFill>
                <a:latin typeface="TimesTen-Roman"/>
              </a:rPr>
              <a:t>contaminants into </a:t>
            </a:r>
            <a:r>
              <a:rPr lang="en-US" sz="4000" dirty="0">
                <a:solidFill>
                  <a:prstClr val="black"/>
                </a:solidFill>
                <a:latin typeface="TimesTen-Roman"/>
              </a:rPr>
              <a:t>these specimens</a:t>
            </a:r>
            <a:endParaRPr lang="en-US" sz="4000" dirty="0">
              <a:solidFill>
                <a:prstClr val="black"/>
              </a:solidFill>
            </a:endParaRPr>
          </a:p>
          <a:p>
            <a:endParaRPr lang="en-US" dirty="0"/>
          </a:p>
        </p:txBody>
      </p:sp>
    </p:spTree>
    <p:extLst>
      <p:ext uri="{BB962C8B-B14F-4D97-AF65-F5344CB8AC3E}">
        <p14:creationId xmlns:p14="http://schemas.microsoft.com/office/powerpoint/2010/main" val="39727941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Autofit/>
          </a:bodyPr>
          <a:lstStyle/>
          <a:p>
            <a:pPr marL="0" indent="0">
              <a:buNone/>
            </a:pPr>
            <a:r>
              <a:rPr lang="en-US" sz="3600" dirty="0" smtClean="0"/>
              <a:t>                            </a:t>
            </a:r>
            <a:r>
              <a:rPr lang="en-US" sz="3600" b="1" dirty="0" smtClean="0"/>
              <a:t>NOSOCOMIAL INFECTIONS</a:t>
            </a:r>
            <a:r>
              <a:rPr lang="en-US" sz="4000" b="1" dirty="0" smtClean="0"/>
              <a:t>.</a:t>
            </a:r>
          </a:p>
          <a:p>
            <a:pPr marL="0" indent="0">
              <a:buNone/>
            </a:pPr>
            <a:r>
              <a:rPr lang="en-US" sz="4000" dirty="0" smtClean="0">
                <a:latin typeface="Calibri" panose="020F0502020204030204" pitchFamily="34" charset="0"/>
                <a:ea typeface="Calibri" panose="020F0502020204030204" pitchFamily="34" charset="0"/>
                <a:cs typeface="Times New Roman" panose="02020603050405020304" pitchFamily="18" charset="0"/>
              </a:rPr>
              <a:t> </a:t>
            </a:r>
            <a:r>
              <a:rPr lang="en-US" sz="4000" dirty="0">
                <a:latin typeface="Calibri" panose="020F0502020204030204" pitchFamily="34" charset="0"/>
                <a:ea typeface="Calibri" panose="020F0502020204030204" pitchFamily="34" charset="0"/>
                <a:cs typeface="Times New Roman" panose="02020603050405020304" pitchFamily="18" charset="0"/>
              </a:rPr>
              <a:t>A hospital-acquired infection (HAI), also known as a </a:t>
            </a:r>
            <a:r>
              <a:rPr lang="en-US" sz="4000" b="1" dirty="0">
                <a:latin typeface="Calibri" panose="020F0502020204030204" pitchFamily="34" charset="0"/>
                <a:ea typeface="Calibri" panose="020F0502020204030204" pitchFamily="34" charset="0"/>
                <a:cs typeface="Times New Roman" panose="02020603050405020304" pitchFamily="18" charset="0"/>
              </a:rPr>
              <a:t>nosocomial infection</a:t>
            </a:r>
            <a:r>
              <a:rPr lang="en-US" sz="4000" dirty="0">
                <a:latin typeface="Calibri" panose="020F0502020204030204" pitchFamily="34" charset="0"/>
                <a:ea typeface="Calibri" panose="020F0502020204030204" pitchFamily="34" charset="0"/>
                <a:cs typeface="Times New Roman" panose="02020603050405020304" pitchFamily="18" charset="0"/>
              </a:rPr>
              <a:t>, is an infection that is acquired in a hospital or other health care facility. sometimes instead called a </a:t>
            </a:r>
            <a:r>
              <a:rPr lang="en-US" sz="4000" b="1" dirty="0">
                <a:latin typeface="Calibri" panose="020F0502020204030204" pitchFamily="34" charset="0"/>
                <a:ea typeface="Calibri" panose="020F0502020204030204" pitchFamily="34" charset="0"/>
                <a:cs typeface="Times New Roman" panose="02020603050405020304" pitchFamily="18" charset="0"/>
              </a:rPr>
              <a:t>health care–associated infection</a:t>
            </a:r>
            <a:r>
              <a:rPr lang="en-US" sz="4000" dirty="0">
                <a:latin typeface="Calibri" panose="020F0502020204030204" pitchFamily="34" charset="0"/>
                <a:ea typeface="Calibri" panose="020F0502020204030204" pitchFamily="34" charset="0"/>
                <a:cs typeface="Times New Roman" panose="02020603050405020304" pitchFamily="18" charset="0"/>
              </a:rPr>
              <a:t> (HAI or HCAI).[ Such an infection can be acquired in </a:t>
            </a:r>
            <a:r>
              <a:rPr lang="en-US" sz="4000" i="1" dirty="0">
                <a:latin typeface="Calibri" panose="020F0502020204030204" pitchFamily="34" charset="0"/>
                <a:ea typeface="Calibri" panose="020F0502020204030204" pitchFamily="34" charset="0"/>
                <a:cs typeface="Times New Roman" panose="02020603050405020304" pitchFamily="18" charset="0"/>
              </a:rPr>
              <a:t>hospital</a:t>
            </a:r>
            <a:r>
              <a:rPr lang="en-US" sz="4000" dirty="0">
                <a:latin typeface="Calibri" panose="020F0502020204030204" pitchFamily="34" charset="0"/>
                <a:ea typeface="Calibri" panose="020F0502020204030204" pitchFamily="34" charset="0"/>
                <a:cs typeface="Times New Roman" panose="02020603050405020304" pitchFamily="18" charset="0"/>
              </a:rPr>
              <a:t>, </a:t>
            </a:r>
            <a:r>
              <a:rPr lang="en-US" sz="4000" i="1" dirty="0">
                <a:latin typeface="Calibri" panose="020F0502020204030204" pitchFamily="34" charset="0"/>
                <a:ea typeface="Calibri" panose="020F0502020204030204" pitchFamily="34" charset="0"/>
                <a:cs typeface="Times New Roman" panose="02020603050405020304" pitchFamily="18" charset="0"/>
              </a:rPr>
              <a:t>nursing home, rehabilitation facility, outpatient clinic,</a:t>
            </a:r>
            <a:r>
              <a:rPr lang="en-US" sz="4000" dirty="0">
                <a:latin typeface="Calibri" panose="020F0502020204030204" pitchFamily="34" charset="0"/>
                <a:ea typeface="Calibri" panose="020F0502020204030204" pitchFamily="34" charset="0"/>
                <a:cs typeface="Times New Roman" panose="02020603050405020304" pitchFamily="18" charset="0"/>
              </a:rPr>
              <a:t> or other </a:t>
            </a:r>
            <a:r>
              <a:rPr lang="en-US" sz="4000" i="1" dirty="0">
                <a:latin typeface="Calibri" panose="020F0502020204030204" pitchFamily="34" charset="0"/>
                <a:ea typeface="Calibri" panose="020F0502020204030204" pitchFamily="34" charset="0"/>
                <a:cs typeface="Times New Roman" panose="02020603050405020304" pitchFamily="18" charset="0"/>
              </a:rPr>
              <a:t>clinical settings</a:t>
            </a:r>
            <a:r>
              <a:rPr lang="en-US" sz="4000" dirty="0">
                <a:latin typeface="Calibri" panose="020F0502020204030204" pitchFamily="34" charset="0"/>
                <a:ea typeface="Calibri" panose="020F0502020204030204" pitchFamily="34" charset="0"/>
                <a:cs typeface="Times New Roman" panose="02020603050405020304" pitchFamily="18" charset="0"/>
              </a:rPr>
              <a:t>. Infection is spread to the susceptible patient in the clinical setting by various means: </a:t>
            </a:r>
          </a:p>
          <a:p>
            <a:pPr marL="0" indent="0">
              <a:buNone/>
            </a:pPr>
            <a:r>
              <a:rPr lang="en-US" sz="4000" dirty="0">
                <a:latin typeface="Calibri" panose="020F0502020204030204" pitchFamily="34" charset="0"/>
                <a:ea typeface="Calibri" panose="020F0502020204030204" pitchFamily="34" charset="0"/>
                <a:cs typeface="Times New Roman" panose="02020603050405020304" pitchFamily="18" charset="0"/>
              </a:rPr>
              <a:t>Health care staff can spread infection, </a:t>
            </a:r>
            <a:r>
              <a:rPr lang="en-US" sz="4000" dirty="0" smtClean="0">
                <a:latin typeface="Calibri" panose="020F0502020204030204" pitchFamily="34" charset="0"/>
                <a:ea typeface="Calibri" panose="020F0502020204030204" pitchFamily="34" charset="0"/>
                <a:cs typeface="Times New Roman" panose="02020603050405020304" pitchFamily="18" charset="0"/>
              </a:rPr>
              <a:t>through </a:t>
            </a:r>
            <a:r>
              <a:rPr lang="en-US" sz="4000" dirty="0">
                <a:latin typeface="Calibri" panose="020F0502020204030204" pitchFamily="34" charset="0"/>
                <a:ea typeface="Calibri" panose="020F0502020204030204" pitchFamily="34" charset="0"/>
                <a:cs typeface="Times New Roman" panose="02020603050405020304" pitchFamily="18" charset="0"/>
              </a:rPr>
              <a:t>contaminated equipment, bed linens, or air droplets.</a:t>
            </a:r>
          </a:p>
          <a:p>
            <a:pPr marL="0" indent="0">
              <a:buNone/>
            </a:pPr>
            <a:endParaRPr lang="en-US" sz="40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4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227039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0"/>
            <a:ext cx="12094029" cy="6858000"/>
          </a:xfrm>
        </p:spPr>
        <p:txBody>
          <a:bodyPr>
            <a:normAutofit lnSpcReduction="10000"/>
          </a:bodyPr>
          <a:lstStyle/>
          <a:p>
            <a:pPr lvl="0">
              <a:lnSpc>
                <a:spcPct val="107000"/>
              </a:lnSpc>
              <a:spcBef>
                <a:spcPts val="0"/>
              </a:spcBef>
              <a:spcAft>
                <a:spcPts val="800"/>
              </a:spcAft>
            </a:pPr>
            <a:r>
              <a:rPr lang="en-US" sz="4000" dirty="0">
                <a:solidFill>
                  <a:prstClr val="black"/>
                </a:solidFill>
                <a:latin typeface="Calibri" panose="020F0502020204030204" pitchFamily="34" charset="0"/>
                <a:ea typeface="Calibri" panose="020F0502020204030204" pitchFamily="34" charset="0"/>
                <a:cs typeface="Times New Roman" panose="02020603050405020304" pitchFamily="18" charset="0"/>
              </a:rPr>
              <a:t>The infection can originate from the outside environment, another infected patient, staff that may be infected, or in some cases, the source of the infection cannot be determined.</a:t>
            </a:r>
          </a:p>
          <a:p>
            <a:pPr lvl="0">
              <a:lnSpc>
                <a:spcPct val="107000"/>
              </a:lnSpc>
              <a:spcBef>
                <a:spcPts val="0"/>
              </a:spcBef>
              <a:spcAft>
                <a:spcPts val="800"/>
              </a:spcAft>
            </a:pPr>
            <a:r>
              <a:rPr lang="en-US" sz="4000" dirty="0">
                <a:solidFill>
                  <a:prstClr val="black"/>
                </a:solidFill>
                <a:latin typeface="Calibri" panose="020F0502020204030204" pitchFamily="34" charset="0"/>
                <a:ea typeface="Calibri" panose="020F0502020204030204" pitchFamily="34" charset="0"/>
                <a:cs typeface="Times New Roman" panose="02020603050405020304" pitchFamily="18" charset="0"/>
              </a:rPr>
              <a:t> In some cases the microorganism originates from the patient's own skin </a:t>
            </a:r>
            <a:r>
              <a:rPr lang="en-US" sz="4000" dirty="0" err="1">
                <a:solidFill>
                  <a:prstClr val="black"/>
                </a:solidFill>
                <a:latin typeface="Calibri" panose="020F0502020204030204" pitchFamily="34" charset="0"/>
                <a:ea typeface="Calibri" panose="020F0502020204030204" pitchFamily="34" charset="0"/>
                <a:cs typeface="Times New Roman" panose="02020603050405020304" pitchFamily="18" charset="0"/>
              </a:rPr>
              <a:t>microbiota</a:t>
            </a:r>
            <a:r>
              <a:rPr lang="en-US" sz="4000" dirty="0">
                <a:solidFill>
                  <a:prstClr val="black"/>
                </a:solidFill>
                <a:latin typeface="Calibri" panose="020F0502020204030204" pitchFamily="34" charset="0"/>
                <a:ea typeface="Calibri" panose="020F0502020204030204" pitchFamily="34" charset="0"/>
                <a:cs typeface="Times New Roman" panose="02020603050405020304" pitchFamily="18" charset="0"/>
              </a:rPr>
              <a:t>, becoming opportunistic after surgery or other procedures that compromise the protective skin barrier. Though the patient may have contracted the infection from their own skin, the infection is still considered nosocomial since it develops in the health care setting.</a:t>
            </a:r>
          </a:p>
          <a:p>
            <a:endParaRPr lang="en-US" dirty="0"/>
          </a:p>
        </p:txBody>
      </p:sp>
    </p:spTree>
    <p:extLst>
      <p:ext uri="{BB962C8B-B14F-4D97-AF65-F5344CB8AC3E}">
        <p14:creationId xmlns:p14="http://schemas.microsoft.com/office/powerpoint/2010/main" val="21192446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US" sz="3200" dirty="0"/>
              <a:t>hospital-associated infections, from all types of microorganisms</a:t>
            </a:r>
            <a:r>
              <a:rPr lang="en-US" sz="3200" dirty="0" smtClean="0"/>
              <a:t>, including</a:t>
            </a:r>
            <a:r>
              <a:rPr lang="en-US" sz="3200" dirty="0"/>
              <a:t> bacteria and fungi </a:t>
            </a:r>
            <a:r>
              <a:rPr lang="en-US" sz="3200" dirty="0" smtClean="0"/>
              <a:t>combined</a:t>
            </a:r>
            <a:r>
              <a:rPr lang="en-US" sz="3200" dirty="0"/>
              <a:t>. </a:t>
            </a:r>
          </a:p>
          <a:p>
            <a:r>
              <a:rPr lang="en-US" sz="3200" dirty="0"/>
              <a:t>The category of gram-negative infections are estimated to account for two-thirds of the Nosocomial infections.</a:t>
            </a:r>
          </a:p>
          <a:p>
            <a:r>
              <a:rPr lang="en-US" sz="3200" dirty="0"/>
              <a:t> Nosocomial infections can cause severe pneumonia and infections of the urinary tract, bloodstream and other parts of the body. Many types display antimicrobial resistance, which can complicate treatment.</a:t>
            </a:r>
          </a:p>
          <a:p>
            <a:endParaRPr lang="en-US" sz="3200" dirty="0"/>
          </a:p>
          <a:p>
            <a:pPr marL="0" indent="0">
              <a:buNone/>
            </a:pPr>
            <a:endParaRPr lang="en-US" sz="3200" dirty="0"/>
          </a:p>
          <a:p>
            <a:endParaRPr lang="en-US" sz="3200" dirty="0"/>
          </a:p>
          <a:p>
            <a:endParaRPr lang="en-US" dirty="0"/>
          </a:p>
        </p:txBody>
      </p:sp>
    </p:spTree>
    <p:extLst>
      <p:ext uri="{BB962C8B-B14F-4D97-AF65-F5344CB8AC3E}">
        <p14:creationId xmlns:p14="http://schemas.microsoft.com/office/powerpoint/2010/main" val="174487613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lvl="0" indent="0">
              <a:lnSpc>
                <a:spcPct val="107000"/>
              </a:lnSpc>
              <a:spcBef>
                <a:spcPts val="0"/>
              </a:spcBef>
              <a:spcAft>
                <a:spcPts val="800"/>
              </a:spcAft>
              <a:buNone/>
            </a:pPr>
            <a:r>
              <a:rPr lang="en-US" sz="4400" b="1" dirty="0">
                <a:solidFill>
                  <a:prstClr val="black"/>
                </a:solidFill>
                <a:latin typeface="Calibri" panose="020F0502020204030204" pitchFamily="34" charset="0"/>
                <a:ea typeface="Calibri" panose="020F0502020204030204" pitchFamily="34" charset="0"/>
                <a:cs typeface="Times New Roman" panose="02020603050405020304" pitchFamily="18" charset="0"/>
              </a:rPr>
              <a:t>Transmission</a:t>
            </a:r>
          </a:p>
          <a:p>
            <a:pPr marL="0" lvl="0">
              <a:lnSpc>
                <a:spcPct val="107000"/>
              </a:lnSpc>
              <a:spcBef>
                <a:spcPts val="0"/>
              </a:spcBef>
              <a:spcAft>
                <a:spcPts val="800"/>
              </a:spcAft>
            </a:pPr>
            <a:r>
              <a:rPr lang="en-US" sz="4400" i="1" dirty="0">
                <a:solidFill>
                  <a:prstClr val="black"/>
                </a:solidFill>
                <a:latin typeface="Calibri" panose="020F0502020204030204" pitchFamily="34" charset="0"/>
                <a:ea typeface="Calibri" panose="020F0502020204030204" pitchFamily="34" charset="0"/>
                <a:cs typeface="Times New Roman" panose="02020603050405020304" pitchFamily="18" charset="0"/>
              </a:rPr>
              <a:t>Indwelling catheters</a:t>
            </a:r>
            <a:r>
              <a:rPr lang="en-US" sz="4400" dirty="0">
                <a:solidFill>
                  <a:prstClr val="black"/>
                </a:solidFill>
                <a:latin typeface="Calibri" panose="020F0502020204030204" pitchFamily="34" charset="0"/>
                <a:ea typeface="Calibri" panose="020F0502020204030204" pitchFamily="34" charset="0"/>
                <a:cs typeface="Times New Roman" panose="02020603050405020304" pitchFamily="18" charset="0"/>
              </a:rPr>
              <a:t> have recently been identified with hospital acquired infections.</a:t>
            </a:r>
          </a:p>
          <a:p>
            <a:pPr marL="0" lvl="0">
              <a:lnSpc>
                <a:spcPct val="107000"/>
              </a:lnSpc>
              <a:spcBef>
                <a:spcPts val="0"/>
              </a:spcBef>
              <a:spcAft>
                <a:spcPts val="800"/>
              </a:spcAft>
            </a:pPr>
            <a:r>
              <a:rPr lang="en-US" sz="4400" dirty="0">
                <a:solidFill>
                  <a:prstClr val="black"/>
                </a:solidFill>
                <a:latin typeface="Calibri" panose="020F0502020204030204" pitchFamily="34" charset="0"/>
                <a:ea typeface="Calibri" panose="020F0502020204030204" pitchFamily="34" charset="0"/>
                <a:cs typeface="Times New Roman" panose="02020603050405020304" pitchFamily="18" charset="0"/>
              </a:rPr>
              <a:t>Procedures using Intravascular Antimicrobial Lock Therapy can reduce infections that are unexposed to blood-borne antibiotics. Introducing antibiotics, including ethanol, into the catheter (without flushing it into the bloodstream) reduces the formation of biofilms</a:t>
            </a:r>
            <a:r>
              <a:rPr lang="en-US" sz="44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a:t>
            </a:r>
            <a:endParaRPr lang="en-US" sz="44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0" lvl="0">
              <a:lnSpc>
                <a:spcPct val="107000"/>
              </a:lnSpc>
              <a:spcBef>
                <a:spcPts val="0"/>
              </a:spcBef>
              <a:spcAft>
                <a:spcPts val="800"/>
              </a:spcAft>
            </a:pPr>
            <a:endParaRPr lang="en-US" sz="44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358747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Autofit/>
          </a:bodyPr>
          <a:lstStyle/>
          <a:p>
            <a:pPr marL="0" indent="0">
              <a:buNone/>
            </a:pPr>
            <a:r>
              <a:rPr lang="en-US" b="1" u="sng" dirty="0"/>
              <a:t>NAMING ACCORDING TO ENVIRONMENTAL AND NUTRITIONAL ADAPTATION.</a:t>
            </a:r>
          </a:p>
          <a:p>
            <a:pPr marL="0" indent="0">
              <a:buNone/>
            </a:pPr>
            <a:r>
              <a:rPr lang="en-US" sz="3600" dirty="0"/>
              <a:t>Micro organisms are further named according to their environmental and nutritional survival properties as follows:</a:t>
            </a:r>
          </a:p>
          <a:p>
            <a:pPr marL="0" indent="0">
              <a:buNone/>
            </a:pPr>
            <a:r>
              <a:rPr lang="en-US" sz="3600" dirty="0" smtClean="0"/>
              <a:t>energy </a:t>
            </a:r>
            <a:r>
              <a:rPr lang="en-US" sz="3600" dirty="0"/>
              <a:t>source-phototrophic; those that requires light</a:t>
            </a:r>
          </a:p>
          <a:p>
            <a:pPr marL="0" indent="0">
              <a:buNone/>
            </a:pPr>
            <a:r>
              <a:rPr lang="en-US" sz="3600" dirty="0"/>
              <a:t>            </a:t>
            </a:r>
            <a:r>
              <a:rPr lang="en-US" sz="3600" dirty="0" smtClean="0"/>
              <a:t>- </a:t>
            </a:r>
            <a:r>
              <a:rPr lang="en-US" sz="3600" dirty="0"/>
              <a:t>chemotrophic; survives in advance chemical conditions</a:t>
            </a:r>
          </a:p>
          <a:p>
            <a:pPr marL="0" indent="0">
              <a:buNone/>
            </a:pPr>
            <a:r>
              <a:rPr lang="en-US" sz="3600" dirty="0"/>
              <a:t>         </a:t>
            </a:r>
            <a:r>
              <a:rPr lang="en-US" sz="3600" dirty="0" smtClean="0"/>
              <a:t>   - autotrophic</a:t>
            </a:r>
            <a:endParaRPr lang="en-US" sz="3600" dirty="0"/>
          </a:p>
          <a:p>
            <a:pPr marL="0" indent="0">
              <a:buNone/>
            </a:pPr>
            <a:r>
              <a:rPr lang="en-US" sz="3600" dirty="0"/>
              <a:t>          </a:t>
            </a:r>
            <a:r>
              <a:rPr lang="en-US" sz="3600" dirty="0" smtClean="0"/>
              <a:t>  - heterotrophic</a:t>
            </a:r>
            <a:endParaRPr lang="en-US" sz="3600" dirty="0"/>
          </a:p>
          <a:p>
            <a:pPr marL="0" indent="0">
              <a:buNone/>
            </a:pPr>
            <a:r>
              <a:rPr lang="en-US" sz="3600" dirty="0"/>
              <a:t>Nutrient requirement – simple or complex.</a:t>
            </a:r>
          </a:p>
          <a:p>
            <a:pPr marL="0" indent="0">
              <a:buNone/>
            </a:pPr>
            <a:r>
              <a:rPr lang="en-US" sz="3600" dirty="0"/>
              <a:t>Ability to grow in living tissues – saprophytes and parasites.</a:t>
            </a:r>
          </a:p>
          <a:p>
            <a:pPr marL="0" indent="0">
              <a:buNone/>
            </a:pPr>
            <a:r>
              <a:rPr lang="en-US" sz="3600" dirty="0"/>
              <a:t>Temperature of growth – psychrophilic, </a:t>
            </a:r>
            <a:r>
              <a:rPr lang="en-US" sz="3600" dirty="0" err="1"/>
              <a:t>mesophilic</a:t>
            </a:r>
            <a:r>
              <a:rPr lang="en-US" sz="3600" dirty="0"/>
              <a:t>, </a:t>
            </a:r>
            <a:r>
              <a:rPr lang="en-US" sz="3600" dirty="0" err="1"/>
              <a:t>thermophilic</a:t>
            </a:r>
            <a:r>
              <a:rPr lang="en-US" sz="3600" dirty="0"/>
              <a:t>.</a:t>
            </a:r>
          </a:p>
          <a:p>
            <a:pPr marL="0" indent="0">
              <a:buNone/>
            </a:pPr>
            <a:r>
              <a:rPr lang="en-US" sz="3600" dirty="0"/>
              <a:t>Oxygen requirement – aerobic and anaerobic</a:t>
            </a:r>
          </a:p>
          <a:p>
            <a:endParaRPr lang="en-US" sz="3600" dirty="0"/>
          </a:p>
        </p:txBody>
      </p:sp>
    </p:spTree>
    <p:extLst>
      <p:ext uri="{BB962C8B-B14F-4D97-AF65-F5344CB8AC3E}">
        <p14:creationId xmlns:p14="http://schemas.microsoft.com/office/powerpoint/2010/main" val="284487182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955971"/>
          </a:xfrm>
        </p:spPr>
        <p:txBody>
          <a:bodyPr>
            <a:noAutofit/>
          </a:bodyPr>
          <a:lstStyle/>
          <a:p>
            <a:pPr marL="0" indent="0">
              <a:buNone/>
            </a:pPr>
            <a:r>
              <a:rPr lang="en-US" sz="4000" b="1" dirty="0" smtClean="0">
                <a:latin typeface="Calibri" panose="020F0502020204030204" pitchFamily="34" charset="0"/>
                <a:ea typeface="Calibri" panose="020F0502020204030204" pitchFamily="34" charset="0"/>
                <a:cs typeface="Times New Roman" panose="02020603050405020304" pitchFamily="18" charset="0"/>
              </a:rPr>
              <a:t>      Main </a:t>
            </a:r>
            <a:r>
              <a:rPr lang="en-US" sz="4000" b="1" dirty="0">
                <a:latin typeface="Calibri" panose="020F0502020204030204" pitchFamily="34" charset="0"/>
                <a:ea typeface="Calibri" panose="020F0502020204030204" pitchFamily="34" charset="0"/>
                <a:cs typeface="Times New Roman" panose="02020603050405020304" pitchFamily="18" charset="0"/>
              </a:rPr>
              <a:t>routes of </a:t>
            </a:r>
            <a:r>
              <a:rPr lang="en-US" sz="4000" b="1" dirty="0" smtClean="0">
                <a:latin typeface="Calibri" panose="020F0502020204030204" pitchFamily="34" charset="0"/>
                <a:ea typeface="Calibri" panose="020F0502020204030204" pitchFamily="34" charset="0"/>
                <a:cs typeface="Times New Roman" panose="02020603050405020304" pitchFamily="18" charset="0"/>
              </a:rPr>
              <a:t>transmission</a:t>
            </a:r>
          </a:p>
          <a:p>
            <a:r>
              <a:rPr lang="en-US" sz="4000" b="1"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Direct contact</a:t>
            </a:r>
            <a:r>
              <a:rPr lang="en-US" sz="40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a:t>
            </a:r>
            <a:r>
              <a:rPr lang="en-US" sz="4000" dirty="0" smtClean="0">
                <a:latin typeface="Calibri" panose="020F0502020204030204" pitchFamily="34" charset="0"/>
                <a:ea typeface="Calibri" panose="020F0502020204030204" pitchFamily="34" charset="0"/>
                <a:cs typeface="Times New Roman" panose="02020603050405020304" pitchFamily="18" charset="0"/>
              </a:rPr>
              <a:t> The </a:t>
            </a:r>
            <a:r>
              <a:rPr lang="en-US" sz="4000" dirty="0">
                <a:latin typeface="Calibri" panose="020F0502020204030204" pitchFamily="34" charset="0"/>
                <a:ea typeface="Calibri" panose="020F0502020204030204" pitchFamily="34" charset="0"/>
                <a:cs typeface="Times New Roman" panose="02020603050405020304" pitchFamily="18" charset="0"/>
              </a:rPr>
              <a:t>most important and frequent mode of transmission of nosocomial infections is by direct contact</a:t>
            </a:r>
            <a:r>
              <a:rPr lang="en-US" sz="4000" dirty="0" smtClean="0">
                <a:latin typeface="Calibri" panose="020F0502020204030204" pitchFamily="34" charset="0"/>
                <a:ea typeface="Calibri" panose="020F0502020204030204" pitchFamily="34" charset="0"/>
                <a:cs typeface="Times New Roman" panose="02020603050405020304" pitchFamily="18" charset="0"/>
              </a:rPr>
              <a:t>.</a:t>
            </a:r>
          </a:p>
          <a:p>
            <a:r>
              <a:rPr lang="en-US" sz="4000" b="1" dirty="0">
                <a:solidFill>
                  <a:prstClr val="black"/>
                </a:solidFill>
                <a:latin typeface="Calibri" panose="020F0502020204030204" pitchFamily="34" charset="0"/>
                <a:ea typeface="Calibri" panose="020F0502020204030204" pitchFamily="34" charset="0"/>
                <a:cs typeface="Times New Roman" panose="02020603050405020304" pitchFamily="18" charset="0"/>
              </a:rPr>
              <a:t>Airborne transmission: </a:t>
            </a:r>
            <a:r>
              <a:rPr lang="en-US" sz="4000" dirty="0" smtClean="0">
                <a:latin typeface="Calibri" panose="020F0502020204030204" pitchFamily="34" charset="0"/>
                <a:ea typeface="Calibri" panose="020F0502020204030204" pitchFamily="34" charset="0"/>
                <a:cs typeface="Times New Roman" panose="02020603050405020304" pitchFamily="18" charset="0"/>
              </a:rPr>
              <a:t>Transmission </a:t>
            </a:r>
            <a:r>
              <a:rPr lang="en-US" sz="4000" dirty="0">
                <a:latin typeface="Calibri" panose="020F0502020204030204" pitchFamily="34" charset="0"/>
                <a:ea typeface="Calibri" panose="020F0502020204030204" pitchFamily="34" charset="0"/>
                <a:cs typeface="Times New Roman" panose="02020603050405020304" pitchFamily="18" charset="0"/>
              </a:rPr>
              <a:t>occurs when droplets containing microbes from the infected person are propelled a short distance through the air and deposited on the patient's body; droplets are generated from the source person mainly by coughing, sneezing, and talking, and during the performance of certain procedures, such as </a:t>
            </a:r>
            <a:r>
              <a:rPr lang="en-US" sz="4000" dirty="0" smtClean="0">
                <a:latin typeface="Calibri" panose="020F0502020204030204" pitchFamily="34" charset="0"/>
                <a:ea typeface="Calibri" panose="020F0502020204030204" pitchFamily="34" charset="0"/>
                <a:cs typeface="Times New Roman" panose="02020603050405020304" pitchFamily="18" charset="0"/>
              </a:rPr>
              <a:t>bronchoscopy.</a:t>
            </a:r>
          </a:p>
          <a:p>
            <a:pPr marL="0" indent="0">
              <a:buNone/>
            </a:pPr>
            <a:r>
              <a:rPr lang="en-US" sz="4000" dirty="0" smtClean="0">
                <a:latin typeface="Calibri" panose="020F0502020204030204" pitchFamily="34" charset="0"/>
                <a:ea typeface="Calibri" panose="020F0502020204030204" pitchFamily="34" charset="0"/>
                <a:cs typeface="Times New Roman" panose="02020603050405020304" pitchFamily="18" charset="0"/>
              </a:rPr>
              <a:t> </a:t>
            </a:r>
            <a:endParaRPr lang="en-US" sz="4000" dirty="0"/>
          </a:p>
        </p:txBody>
      </p:sp>
    </p:spTree>
    <p:extLst>
      <p:ext uri="{BB962C8B-B14F-4D97-AF65-F5344CB8AC3E}">
        <p14:creationId xmlns:p14="http://schemas.microsoft.com/office/powerpoint/2010/main" val="336915090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562114" cy="6858000"/>
          </a:xfrm>
        </p:spPr>
        <p:txBody>
          <a:bodyPr>
            <a:noAutofit/>
          </a:bodyPr>
          <a:lstStyle/>
          <a:p>
            <a:pPr marL="0" lvl="0" indent="0">
              <a:buNone/>
            </a:pPr>
            <a:r>
              <a:rPr lang="en-US" sz="3600" dirty="0">
                <a:solidFill>
                  <a:prstClr val="black"/>
                </a:solidFill>
                <a:latin typeface="Calibri" panose="020F0502020204030204" pitchFamily="34" charset="0"/>
                <a:ea typeface="Calibri" panose="020F0502020204030204" pitchFamily="34" charset="0"/>
                <a:cs typeface="Times New Roman" panose="02020603050405020304" pitchFamily="18" charset="0"/>
              </a:rPr>
              <a:t>Dissemination can be either airborne droplet nuclei (small-particle </a:t>
            </a:r>
            <a:endParaRPr lang="en-US" sz="36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0" lvl="0" indent="0">
              <a:buNone/>
            </a:pPr>
            <a:r>
              <a:rPr lang="en-US" sz="36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residue </a:t>
            </a:r>
            <a:r>
              <a:rPr lang="en-US" sz="3600" dirty="0">
                <a:solidFill>
                  <a:prstClr val="black"/>
                </a:solidFill>
                <a:latin typeface="Calibri" panose="020F0502020204030204" pitchFamily="34" charset="0"/>
                <a:ea typeface="Calibri" panose="020F0502020204030204" pitchFamily="34" charset="0"/>
                <a:cs typeface="Times New Roman" panose="02020603050405020304" pitchFamily="18" charset="0"/>
              </a:rPr>
              <a:t> {5 </a:t>
            </a:r>
            <a:r>
              <a:rPr lang="en-US" sz="36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µm or </a:t>
            </a:r>
            <a:r>
              <a:rPr lang="en-US" sz="3600" dirty="0">
                <a:solidFill>
                  <a:prstClr val="black"/>
                </a:solidFill>
                <a:latin typeface="Calibri" panose="020F0502020204030204" pitchFamily="34" charset="0"/>
                <a:ea typeface="Calibri" panose="020F0502020204030204" pitchFamily="34" charset="0"/>
                <a:cs typeface="Times New Roman" panose="02020603050405020304" pitchFamily="18" charset="0"/>
              </a:rPr>
              <a:t>smaller in size} of evaporated droplets containing </a:t>
            </a:r>
            <a:r>
              <a:rPr lang="en-US" sz="36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microorganisms </a:t>
            </a:r>
            <a:r>
              <a:rPr lang="en-US" sz="3600" dirty="0">
                <a:solidFill>
                  <a:prstClr val="black"/>
                </a:solidFill>
                <a:latin typeface="Calibri" panose="020F0502020204030204" pitchFamily="34" charset="0"/>
                <a:ea typeface="Calibri" panose="020F0502020204030204" pitchFamily="34" charset="0"/>
                <a:cs typeface="Times New Roman" panose="02020603050405020304" pitchFamily="18" charset="0"/>
              </a:rPr>
              <a:t>that remain suspended in the air for long periods </a:t>
            </a:r>
            <a:r>
              <a:rPr lang="en-US" sz="36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of </a:t>
            </a:r>
            <a:r>
              <a:rPr lang="en-US" sz="3600" dirty="0">
                <a:solidFill>
                  <a:prstClr val="black"/>
                </a:solidFill>
                <a:latin typeface="Calibri" panose="020F0502020204030204" pitchFamily="34" charset="0"/>
                <a:ea typeface="Calibri" panose="020F0502020204030204" pitchFamily="34" charset="0"/>
                <a:cs typeface="Times New Roman" panose="02020603050405020304" pitchFamily="18" charset="0"/>
              </a:rPr>
              <a:t>time) or dust particles containing the infectious agent. </a:t>
            </a:r>
            <a:r>
              <a:rPr lang="en-US" sz="36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Microorganisms </a:t>
            </a:r>
            <a:r>
              <a:rPr lang="en-US" sz="3600" dirty="0">
                <a:solidFill>
                  <a:prstClr val="black"/>
                </a:solidFill>
                <a:latin typeface="Calibri" panose="020F0502020204030204" pitchFamily="34" charset="0"/>
                <a:ea typeface="Calibri" panose="020F0502020204030204" pitchFamily="34" charset="0"/>
                <a:cs typeface="Times New Roman" panose="02020603050405020304" pitchFamily="18" charset="0"/>
              </a:rPr>
              <a:t>carried in this manner can be dispersed widely by </a:t>
            </a:r>
            <a:r>
              <a:rPr lang="en-US" sz="36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air </a:t>
            </a:r>
            <a:r>
              <a:rPr lang="en-US" sz="3600" dirty="0">
                <a:solidFill>
                  <a:prstClr val="black"/>
                </a:solidFill>
                <a:latin typeface="Calibri" panose="020F0502020204030204" pitchFamily="34" charset="0"/>
                <a:ea typeface="Calibri" panose="020F0502020204030204" pitchFamily="34" charset="0"/>
                <a:cs typeface="Times New Roman" panose="02020603050405020304" pitchFamily="18" charset="0"/>
              </a:rPr>
              <a:t>currents and may become inhaled by a susceptible host within </a:t>
            </a:r>
            <a:r>
              <a:rPr lang="en-US" sz="36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the </a:t>
            </a:r>
            <a:r>
              <a:rPr lang="en-US" sz="3600" dirty="0">
                <a:solidFill>
                  <a:prstClr val="black"/>
                </a:solidFill>
                <a:latin typeface="Calibri" panose="020F0502020204030204" pitchFamily="34" charset="0"/>
                <a:ea typeface="Calibri" panose="020F0502020204030204" pitchFamily="34" charset="0"/>
                <a:cs typeface="Times New Roman" panose="02020603050405020304" pitchFamily="18" charset="0"/>
              </a:rPr>
              <a:t>same room or over a longer distance from the source patient, depending on environmental factors; therefore, special </a:t>
            </a:r>
            <a:r>
              <a:rPr lang="en-US" sz="36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air-handling </a:t>
            </a:r>
            <a:r>
              <a:rPr lang="en-US" sz="3600" dirty="0">
                <a:solidFill>
                  <a:prstClr val="black"/>
                </a:solidFill>
                <a:latin typeface="Calibri" panose="020F0502020204030204" pitchFamily="34" charset="0"/>
                <a:ea typeface="Calibri" panose="020F0502020204030204" pitchFamily="34" charset="0"/>
                <a:cs typeface="Times New Roman" panose="02020603050405020304" pitchFamily="18" charset="0"/>
              </a:rPr>
              <a:t>and ventilation are required to prevent airborne transmission. </a:t>
            </a:r>
            <a:endParaRPr lang="en-US" sz="36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0" lvl="0" indent="0">
              <a:buNone/>
            </a:pPr>
            <a:r>
              <a:rPr lang="en-US" sz="36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 </a:t>
            </a:r>
            <a:r>
              <a:rPr lang="en-US" sz="3600" dirty="0">
                <a:solidFill>
                  <a:prstClr val="black"/>
                </a:solidFill>
                <a:latin typeface="Calibri" panose="020F0502020204030204" pitchFamily="34" charset="0"/>
                <a:ea typeface="Calibri" panose="020F0502020204030204" pitchFamily="34" charset="0"/>
                <a:cs typeface="Times New Roman" panose="02020603050405020304" pitchFamily="18" charset="0"/>
              </a:rPr>
              <a:t>Microorganisms transmitted by airborne transmission include </a:t>
            </a:r>
            <a:r>
              <a:rPr lang="en-US" sz="3600" i="1" dirty="0">
                <a:solidFill>
                  <a:prstClr val="black"/>
                </a:solidFill>
                <a:latin typeface="Calibri" panose="020F0502020204030204" pitchFamily="34" charset="0"/>
                <a:ea typeface="Calibri" panose="020F0502020204030204" pitchFamily="34" charset="0"/>
                <a:cs typeface="Times New Roman" panose="02020603050405020304" pitchFamily="18" charset="0"/>
              </a:rPr>
              <a:t>Legionella, Mycobacterium tuberculosis and the </a:t>
            </a:r>
            <a:r>
              <a:rPr lang="en-US" sz="3600" i="1" dirty="0" err="1">
                <a:solidFill>
                  <a:prstClr val="black"/>
                </a:solidFill>
                <a:latin typeface="Calibri" panose="020F0502020204030204" pitchFamily="34" charset="0"/>
                <a:ea typeface="Calibri" panose="020F0502020204030204" pitchFamily="34" charset="0"/>
                <a:cs typeface="Times New Roman" panose="02020603050405020304" pitchFamily="18" charset="0"/>
              </a:rPr>
              <a:t>rubeola</a:t>
            </a:r>
            <a:r>
              <a:rPr lang="en-US" sz="3600" i="1" dirty="0">
                <a:solidFill>
                  <a:prstClr val="black"/>
                </a:solidFill>
                <a:latin typeface="Calibri" panose="020F0502020204030204" pitchFamily="34" charset="0"/>
                <a:ea typeface="Calibri" panose="020F0502020204030204" pitchFamily="34" charset="0"/>
                <a:cs typeface="Times New Roman" panose="02020603050405020304" pitchFamily="18" charset="0"/>
              </a:rPr>
              <a:t> and varicella viruses</a:t>
            </a:r>
            <a:r>
              <a:rPr lang="en-US" sz="3600" dirty="0">
                <a:solidFill>
                  <a:prstClr val="black"/>
                </a:solidFill>
                <a:latin typeface="Calibri" panose="020F0502020204030204" pitchFamily="34" charset="0"/>
                <a:ea typeface="Calibri" panose="020F0502020204030204" pitchFamily="34" charset="0"/>
                <a:cs typeface="Times New Roman" panose="02020603050405020304" pitchFamily="18" charset="0"/>
              </a:rPr>
              <a:t>.</a:t>
            </a:r>
          </a:p>
          <a:p>
            <a:pPr marL="0" lvl="0" indent="0">
              <a:buNone/>
            </a:pPr>
            <a:endParaRPr lang="en-US" sz="36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0" lvl="0" indent="0">
              <a:buNone/>
            </a:pPr>
            <a:endParaRPr lang="en-US" sz="3600" dirty="0"/>
          </a:p>
        </p:txBody>
      </p:sp>
    </p:spTree>
    <p:extLst>
      <p:ext uri="{BB962C8B-B14F-4D97-AF65-F5344CB8AC3E}">
        <p14:creationId xmlns:p14="http://schemas.microsoft.com/office/powerpoint/2010/main" val="127696632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r>
              <a:rPr lang="en-US" sz="4000" b="1" dirty="0" smtClean="0">
                <a:latin typeface="Calibri" panose="020F0502020204030204" pitchFamily="34" charset="0"/>
                <a:ea typeface="Calibri" panose="020F0502020204030204" pitchFamily="34" charset="0"/>
                <a:cs typeface="Times New Roman" panose="02020603050405020304" pitchFamily="18" charset="0"/>
              </a:rPr>
              <a:t>Common vehicle transmission: </a:t>
            </a:r>
            <a:r>
              <a:rPr lang="en-US" sz="4000" dirty="0" smtClean="0">
                <a:latin typeface="Calibri" panose="020F0502020204030204" pitchFamily="34" charset="0"/>
                <a:ea typeface="Calibri" panose="020F0502020204030204" pitchFamily="34" charset="0"/>
                <a:cs typeface="Times New Roman" panose="02020603050405020304" pitchFamily="18" charset="0"/>
              </a:rPr>
              <a:t>This </a:t>
            </a:r>
            <a:r>
              <a:rPr lang="en-US" sz="4000" dirty="0">
                <a:latin typeface="Calibri" panose="020F0502020204030204" pitchFamily="34" charset="0"/>
                <a:ea typeface="Calibri" panose="020F0502020204030204" pitchFamily="34" charset="0"/>
                <a:cs typeface="Times New Roman" panose="02020603050405020304" pitchFamily="18" charset="0"/>
              </a:rPr>
              <a:t>applies to microorganisms transmitted to the host by contaminated </a:t>
            </a:r>
            <a:r>
              <a:rPr lang="en-US" sz="4000" dirty="0" smtClean="0">
                <a:latin typeface="Calibri" panose="020F0502020204030204" pitchFamily="34" charset="0"/>
                <a:ea typeface="Calibri" panose="020F0502020204030204" pitchFamily="34" charset="0"/>
                <a:cs typeface="Times New Roman" panose="02020603050405020304" pitchFamily="18" charset="0"/>
              </a:rPr>
              <a:t>items(common vehicle), </a:t>
            </a:r>
            <a:r>
              <a:rPr lang="en-US" sz="4000" dirty="0">
                <a:latin typeface="Calibri" panose="020F0502020204030204" pitchFamily="34" charset="0"/>
                <a:ea typeface="Calibri" panose="020F0502020204030204" pitchFamily="34" charset="0"/>
                <a:cs typeface="Times New Roman" panose="02020603050405020304" pitchFamily="18" charset="0"/>
              </a:rPr>
              <a:t>such as food, water, medications, devices, and equipment</a:t>
            </a:r>
            <a:r>
              <a:rPr lang="en-US" sz="4000" dirty="0" smtClean="0">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4000" dirty="0" smtClean="0">
                <a:latin typeface="Calibri" panose="020F0502020204030204" pitchFamily="34" charset="0"/>
                <a:ea typeface="Calibri" panose="020F0502020204030204" pitchFamily="34" charset="0"/>
                <a:cs typeface="Times New Roman" panose="02020603050405020304" pitchFamily="18" charset="0"/>
              </a:rPr>
              <a:t> </a:t>
            </a:r>
            <a:r>
              <a:rPr lang="en-US" sz="4000" b="1" dirty="0" smtClean="0">
                <a:latin typeface="Calibri" panose="020F0502020204030204" pitchFamily="34" charset="0"/>
                <a:ea typeface="Calibri" panose="020F0502020204030204" pitchFamily="34" charset="0"/>
                <a:cs typeface="Times New Roman" panose="02020603050405020304" pitchFamily="18" charset="0"/>
              </a:rPr>
              <a:t>Vector borne transmission</a:t>
            </a:r>
            <a:r>
              <a:rPr lang="en-US" sz="4000" dirty="0">
                <a:latin typeface="Calibri" panose="020F0502020204030204" pitchFamily="34" charset="0"/>
                <a:ea typeface="Calibri" panose="020F0502020204030204" pitchFamily="34" charset="0"/>
                <a:cs typeface="Times New Roman" panose="02020603050405020304" pitchFamily="18" charset="0"/>
              </a:rPr>
              <a:t>:</a:t>
            </a:r>
            <a:r>
              <a:rPr lang="en-US" sz="4000" dirty="0" smtClean="0">
                <a:latin typeface="Calibri" panose="020F0502020204030204" pitchFamily="34" charset="0"/>
                <a:ea typeface="Calibri" panose="020F0502020204030204" pitchFamily="34" charset="0"/>
                <a:cs typeface="Times New Roman" panose="02020603050405020304" pitchFamily="18" charset="0"/>
              </a:rPr>
              <a:t> This </a:t>
            </a:r>
            <a:r>
              <a:rPr lang="en-US" sz="4000" dirty="0">
                <a:latin typeface="Calibri" panose="020F0502020204030204" pitchFamily="34" charset="0"/>
                <a:ea typeface="Calibri" panose="020F0502020204030204" pitchFamily="34" charset="0"/>
                <a:cs typeface="Times New Roman" panose="02020603050405020304" pitchFamily="18" charset="0"/>
              </a:rPr>
              <a:t>occurs when vectors such as mosquitoes, flies, rats, and other vermin transmit microorganisms</a:t>
            </a:r>
            <a:r>
              <a:rPr lang="en-US" sz="4000" dirty="0" smtClean="0">
                <a:latin typeface="Calibri" panose="020F0502020204030204" pitchFamily="34" charset="0"/>
                <a:ea typeface="Calibri" panose="020F0502020204030204" pitchFamily="34" charset="0"/>
                <a:cs typeface="Times New Roman" panose="02020603050405020304" pitchFamily="18" charset="0"/>
              </a:rPr>
              <a:t>.</a:t>
            </a:r>
            <a:r>
              <a:rPr lang="en-US" sz="4000" dirty="0">
                <a:latin typeface="Calibri" panose="020F0502020204030204" pitchFamily="34" charset="0"/>
                <a:ea typeface="Calibri" panose="020F0502020204030204" pitchFamily="34" charset="0"/>
                <a:cs typeface="Times New Roman" panose="02020603050405020304" pitchFamily="18" charset="0"/>
              </a:rPr>
              <a:t> </a:t>
            </a:r>
            <a:endParaRPr lang="en-US" sz="4000" dirty="0" smtClean="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4000" b="1" dirty="0" smtClean="0">
                <a:latin typeface="Calibri" panose="020F0502020204030204" pitchFamily="34" charset="0"/>
                <a:ea typeface="Calibri" panose="020F0502020204030204" pitchFamily="34" charset="0"/>
                <a:cs typeface="Times New Roman" panose="02020603050405020304" pitchFamily="18" charset="0"/>
              </a:rPr>
              <a:t>  Contact </a:t>
            </a:r>
            <a:r>
              <a:rPr lang="en-US" sz="4000" b="1" dirty="0">
                <a:latin typeface="Calibri" panose="020F0502020204030204" pitchFamily="34" charset="0"/>
                <a:ea typeface="Calibri" panose="020F0502020204030204" pitchFamily="34" charset="0"/>
                <a:cs typeface="Times New Roman" panose="02020603050405020304" pitchFamily="18" charset="0"/>
              </a:rPr>
              <a:t>transmission is divided into two subgroups: </a:t>
            </a:r>
            <a:endParaRPr lang="en-US" sz="4000" b="1" dirty="0" smtClean="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4000" dirty="0" smtClean="0">
                <a:latin typeface="Calibri" panose="020F0502020204030204" pitchFamily="34" charset="0"/>
                <a:ea typeface="Calibri" panose="020F0502020204030204" pitchFamily="34" charset="0"/>
                <a:cs typeface="Times New Roman" panose="02020603050405020304" pitchFamily="18" charset="0"/>
              </a:rPr>
              <a:t>direct-contact </a:t>
            </a:r>
            <a:r>
              <a:rPr lang="en-US" sz="4000" dirty="0">
                <a:latin typeface="Calibri" panose="020F0502020204030204" pitchFamily="34" charset="0"/>
                <a:ea typeface="Calibri" panose="020F0502020204030204" pitchFamily="34" charset="0"/>
                <a:cs typeface="Times New Roman" panose="02020603050405020304" pitchFamily="18" charset="0"/>
              </a:rPr>
              <a:t>transmission </a:t>
            </a:r>
            <a:r>
              <a:rPr lang="en-US" sz="4000" dirty="0" smtClean="0">
                <a:latin typeface="Calibri" panose="020F0502020204030204" pitchFamily="34" charset="0"/>
                <a:ea typeface="Calibri" panose="020F0502020204030204" pitchFamily="34" charset="0"/>
                <a:cs typeface="Times New Roman" panose="02020603050405020304" pitchFamily="18" charset="0"/>
              </a:rPr>
              <a:t>and </a:t>
            </a:r>
            <a:r>
              <a:rPr lang="en-US" sz="4000" dirty="0">
                <a:latin typeface="Calibri" panose="020F0502020204030204" pitchFamily="34" charset="0"/>
                <a:ea typeface="Calibri" panose="020F0502020204030204" pitchFamily="34" charset="0"/>
                <a:cs typeface="Times New Roman" panose="02020603050405020304" pitchFamily="18" charset="0"/>
              </a:rPr>
              <a:t>indirect-contact transmission</a:t>
            </a:r>
            <a:r>
              <a:rPr lang="en-US" sz="4000" dirty="0" smtClean="0">
                <a:latin typeface="Calibri" panose="020F0502020204030204" pitchFamily="34" charset="0"/>
                <a:ea typeface="Calibri" panose="020F0502020204030204" pitchFamily="34" charset="0"/>
                <a:cs typeface="Times New Roman" panose="02020603050405020304" pitchFamily="18" charset="0"/>
              </a:rPr>
              <a:t>.</a:t>
            </a:r>
            <a:r>
              <a:rPr lang="en-US" sz="4000" dirty="0">
                <a:latin typeface="Calibri" panose="020F0502020204030204" pitchFamily="34" charset="0"/>
                <a:ea typeface="Calibri" panose="020F0502020204030204" pitchFamily="34" charset="0"/>
                <a:cs typeface="Times New Roman" panose="02020603050405020304" pitchFamily="18" charset="0"/>
              </a:rPr>
              <a:t> </a:t>
            </a:r>
            <a:endParaRPr lang="en-US" sz="4000" dirty="0" smtClean="0">
              <a:latin typeface="Calibri" panose="020F0502020204030204" pitchFamily="34" charset="0"/>
              <a:ea typeface="Calibri" panose="020F0502020204030204" pitchFamily="34" charset="0"/>
              <a:cs typeface="Times New Roman" panose="02020603050405020304" pitchFamily="18" charset="0"/>
            </a:endParaRPr>
          </a:p>
          <a:p>
            <a:endParaRPr lang="en-US" sz="4000" dirty="0" smtClean="0">
              <a:latin typeface="Calibri" panose="020F0502020204030204" pitchFamily="34" charset="0"/>
              <a:ea typeface="Calibri" panose="020F0502020204030204" pitchFamily="34" charset="0"/>
              <a:cs typeface="Times New Roman" panose="02020603050405020304" pitchFamily="18" charset="0"/>
            </a:endParaRPr>
          </a:p>
          <a:p>
            <a:endParaRPr lang="en-US" sz="4000" dirty="0"/>
          </a:p>
        </p:txBody>
      </p:sp>
    </p:spTree>
    <p:extLst>
      <p:ext uri="{BB962C8B-B14F-4D97-AF65-F5344CB8AC3E}">
        <p14:creationId xmlns:p14="http://schemas.microsoft.com/office/powerpoint/2010/main" val="323632645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indent="0">
              <a:buNone/>
            </a:pPr>
            <a:r>
              <a:rPr lang="en-US" sz="4000" b="1" dirty="0" smtClean="0">
                <a:latin typeface="Calibri" panose="020F0502020204030204" pitchFamily="34" charset="0"/>
                <a:ea typeface="Calibri" panose="020F0502020204030204" pitchFamily="34" charset="0"/>
                <a:cs typeface="Times New Roman" panose="02020603050405020304" pitchFamily="18" charset="0"/>
              </a:rPr>
              <a:t>  Direct-contact transmission:</a:t>
            </a:r>
          </a:p>
          <a:p>
            <a:r>
              <a:rPr lang="en-US" sz="4000" b="1" dirty="0" smtClean="0">
                <a:latin typeface="Calibri" panose="020F0502020204030204" pitchFamily="34" charset="0"/>
                <a:ea typeface="Calibri" panose="020F0502020204030204" pitchFamily="34" charset="0"/>
                <a:cs typeface="Times New Roman" panose="02020603050405020304" pitchFamily="18" charset="0"/>
              </a:rPr>
              <a:t> </a:t>
            </a:r>
            <a:r>
              <a:rPr lang="en-US" sz="4000" dirty="0">
                <a:latin typeface="Calibri" panose="020F0502020204030204" pitchFamily="34" charset="0"/>
                <a:ea typeface="Calibri" panose="020F0502020204030204" pitchFamily="34" charset="0"/>
                <a:cs typeface="Times New Roman" panose="02020603050405020304" pitchFamily="18" charset="0"/>
              </a:rPr>
              <a:t>This involves a direct body surface-to-body surface contact and physical transfer of microorganisms between a </a:t>
            </a:r>
            <a:r>
              <a:rPr lang="en-US" sz="4000" b="1" dirty="0">
                <a:latin typeface="Calibri" panose="020F0502020204030204" pitchFamily="34" charset="0"/>
                <a:ea typeface="Calibri" panose="020F0502020204030204" pitchFamily="34" charset="0"/>
                <a:cs typeface="Times New Roman" panose="02020603050405020304" pitchFamily="18" charset="0"/>
              </a:rPr>
              <a:t>susceptible host </a:t>
            </a:r>
            <a:r>
              <a:rPr lang="en-US" sz="4000" dirty="0">
                <a:latin typeface="Calibri" panose="020F0502020204030204" pitchFamily="34" charset="0"/>
                <a:ea typeface="Calibri" panose="020F0502020204030204" pitchFamily="34" charset="0"/>
                <a:cs typeface="Times New Roman" panose="02020603050405020304" pitchFamily="18" charset="0"/>
              </a:rPr>
              <a:t>and an </a:t>
            </a:r>
            <a:r>
              <a:rPr lang="en-US" sz="4000" b="1" dirty="0">
                <a:latin typeface="Calibri" panose="020F0502020204030204" pitchFamily="34" charset="0"/>
                <a:ea typeface="Calibri" panose="020F0502020204030204" pitchFamily="34" charset="0"/>
                <a:cs typeface="Times New Roman" panose="02020603050405020304" pitchFamily="18" charset="0"/>
              </a:rPr>
              <a:t>infected or colonized person</a:t>
            </a:r>
            <a:r>
              <a:rPr lang="en-US" sz="4000" dirty="0">
                <a:latin typeface="Calibri" panose="020F0502020204030204" pitchFamily="34" charset="0"/>
                <a:ea typeface="Calibri" panose="020F0502020204030204" pitchFamily="34" charset="0"/>
                <a:cs typeface="Times New Roman" panose="02020603050405020304" pitchFamily="18" charset="0"/>
              </a:rPr>
              <a:t>, such as when a person turns a patient, gives a patient a bath, or performs other </a:t>
            </a:r>
            <a:r>
              <a:rPr lang="en-US" sz="4000" u="sng" dirty="0">
                <a:latin typeface="Calibri" panose="020F0502020204030204" pitchFamily="34" charset="0"/>
                <a:ea typeface="Calibri" panose="020F0502020204030204" pitchFamily="34" charset="0"/>
                <a:cs typeface="Times New Roman" panose="02020603050405020304" pitchFamily="18" charset="0"/>
              </a:rPr>
              <a:t>patient-care</a:t>
            </a:r>
            <a:r>
              <a:rPr lang="en-US" sz="4000" dirty="0">
                <a:latin typeface="Calibri" panose="020F0502020204030204" pitchFamily="34" charset="0"/>
                <a:ea typeface="Calibri" panose="020F0502020204030204" pitchFamily="34" charset="0"/>
                <a:cs typeface="Times New Roman" panose="02020603050405020304" pitchFamily="18" charset="0"/>
              </a:rPr>
              <a:t> activities that require direct personal contact</a:t>
            </a:r>
            <a:r>
              <a:rPr lang="en-US" sz="4000" dirty="0" smtClean="0">
                <a:latin typeface="Calibri" panose="020F0502020204030204" pitchFamily="34" charset="0"/>
                <a:ea typeface="Calibri" panose="020F0502020204030204" pitchFamily="34" charset="0"/>
                <a:cs typeface="Times New Roman" panose="02020603050405020304" pitchFamily="18" charset="0"/>
              </a:rPr>
              <a:t>.</a:t>
            </a:r>
          </a:p>
          <a:p>
            <a:r>
              <a:rPr lang="en-US" sz="4000" dirty="0" smtClean="0">
                <a:latin typeface="Calibri" panose="020F0502020204030204" pitchFamily="34" charset="0"/>
                <a:ea typeface="Calibri" panose="020F0502020204030204" pitchFamily="34" charset="0"/>
                <a:cs typeface="Times New Roman" panose="02020603050405020304" pitchFamily="18" charset="0"/>
              </a:rPr>
              <a:t> </a:t>
            </a:r>
            <a:r>
              <a:rPr lang="en-US" sz="4000" dirty="0">
                <a:latin typeface="Calibri" panose="020F0502020204030204" pitchFamily="34" charset="0"/>
                <a:ea typeface="Calibri" panose="020F0502020204030204" pitchFamily="34" charset="0"/>
                <a:cs typeface="Times New Roman" panose="02020603050405020304" pitchFamily="18" charset="0"/>
              </a:rPr>
              <a:t>Direct-contact transmission also can occur between two patients, with one serving as the source of the infectious microorganisms and the other as a susceptible host.</a:t>
            </a:r>
          </a:p>
          <a:p>
            <a:endParaRPr lang="en-US" sz="4000" dirty="0"/>
          </a:p>
        </p:txBody>
      </p:sp>
    </p:spTree>
    <p:extLst>
      <p:ext uri="{BB962C8B-B14F-4D97-AF65-F5344CB8AC3E}">
        <p14:creationId xmlns:p14="http://schemas.microsoft.com/office/powerpoint/2010/main" val="344329569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Autofit/>
          </a:bodyPr>
          <a:lstStyle/>
          <a:p>
            <a:pPr marL="0" lvl="0" indent="0">
              <a:lnSpc>
                <a:spcPct val="107000"/>
              </a:lnSpc>
              <a:spcBef>
                <a:spcPts val="0"/>
              </a:spcBef>
              <a:spcAft>
                <a:spcPts val="800"/>
              </a:spcAft>
              <a:buNone/>
            </a:pPr>
            <a:r>
              <a:rPr lang="en-US" sz="4000" b="1"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Indirect-contact </a:t>
            </a:r>
            <a:r>
              <a:rPr lang="en-US" sz="4000" b="1" dirty="0">
                <a:solidFill>
                  <a:prstClr val="black"/>
                </a:solidFill>
                <a:latin typeface="Calibri" panose="020F0502020204030204" pitchFamily="34" charset="0"/>
                <a:ea typeface="Calibri" panose="020F0502020204030204" pitchFamily="34" charset="0"/>
                <a:cs typeface="Times New Roman" panose="02020603050405020304" pitchFamily="18" charset="0"/>
              </a:rPr>
              <a:t>transmission. </a:t>
            </a:r>
            <a:endParaRPr lang="en-US" sz="4000" b="1"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spcBef>
                <a:spcPts val="0"/>
              </a:spcBef>
              <a:spcAft>
                <a:spcPts val="800"/>
              </a:spcAft>
              <a:buNone/>
            </a:pPr>
            <a:r>
              <a:rPr lang="en-US" sz="4000" dirty="0" smtClean="0">
                <a:latin typeface="Calibri" panose="020F0502020204030204" pitchFamily="34" charset="0"/>
                <a:ea typeface="Calibri" panose="020F0502020204030204" pitchFamily="34" charset="0"/>
                <a:cs typeface="Times New Roman" panose="02020603050405020304" pitchFamily="18" charset="0"/>
              </a:rPr>
              <a:t>This </a:t>
            </a:r>
            <a:r>
              <a:rPr lang="en-US" sz="4000" dirty="0">
                <a:latin typeface="Calibri" panose="020F0502020204030204" pitchFamily="34" charset="0"/>
                <a:ea typeface="Calibri" panose="020F0502020204030204" pitchFamily="34" charset="0"/>
                <a:cs typeface="Times New Roman" panose="02020603050405020304" pitchFamily="18" charset="0"/>
              </a:rPr>
              <a:t>involves contact of a susceptible host with a contaminated intermediate object, usually inanimate, such as contaminated instruments, needles, or dressings, or contaminated gloves that are not changed between patients. In addition, the improper use of saline flush syringes, vials, and bags has been implicated in disease transmission in the US, even when healthcare workers had access to gloves, disposable needles, </a:t>
            </a:r>
            <a:r>
              <a:rPr lang="en-US" sz="4000" dirty="0" smtClean="0">
                <a:latin typeface="Calibri" panose="020F0502020204030204" pitchFamily="34" charset="0"/>
                <a:ea typeface="Calibri" panose="020F0502020204030204" pitchFamily="34" charset="0"/>
                <a:cs typeface="Times New Roman" panose="02020603050405020304" pitchFamily="18" charset="0"/>
              </a:rPr>
              <a:t>intravenous </a:t>
            </a:r>
            <a:r>
              <a:rPr lang="en-US" sz="4000" dirty="0">
                <a:latin typeface="Calibri" panose="020F0502020204030204" pitchFamily="34" charset="0"/>
                <a:ea typeface="Calibri" panose="020F0502020204030204" pitchFamily="34" charset="0"/>
                <a:cs typeface="Times New Roman" panose="02020603050405020304" pitchFamily="18" charset="0"/>
              </a:rPr>
              <a:t>devices, and </a:t>
            </a:r>
            <a:r>
              <a:rPr lang="en-US" sz="4000" dirty="0" smtClean="0">
                <a:latin typeface="Calibri" panose="020F0502020204030204" pitchFamily="34" charset="0"/>
                <a:ea typeface="Calibri" panose="020F0502020204030204" pitchFamily="34" charset="0"/>
                <a:cs typeface="Times New Roman" panose="02020603050405020304" pitchFamily="18" charset="0"/>
              </a:rPr>
              <a:t>flushes.</a:t>
            </a:r>
          </a:p>
          <a:p>
            <a:pPr marL="0" lvl="0" indent="0">
              <a:lnSpc>
                <a:spcPct val="107000"/>
              </a:lnSpc>
              <a:spcBef>
                <a:spcPts val="0"/>
              </a:spcBef>
              <a:spcAft>
                <a:spcPts val="800"/>
              </a:spcAft>
              <a:buNone/>
            </a:pPr>
            <a:endParaRPr lang="en-US" sz="4000" dirty="0">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spcBef>
                <a:spcPts val="0"/>
              </a:spcBef>
              <a:spcAft>
                <a:spcPts val="800"/>
              </a:spcAft>
              <a:buNone/>
            </a:pPr>
            <a:r>
              <a:rPr lang="en-US" sz="4000" dirty="0" smtClean="0">
                <a:latin typeface="Calibri" panose="020F0502020204030204" pitchFamily="34" charset="0"/>
                <a:ea typeface="Calibri" panose="020F0502020204030204" pitchFamily="34" charset="0"/>
                <a:cs typeface="Times New Roman" panose="02020603050405020304" pitchFamily="18" charset="0"/>
              </a:rPr>
              <a:t> </a:t>
            </a:r>
            <a:endParaRPr lang="en-US" sz="4000" dirty="0"/>
          </a:p>
        </p:txBody>
      </p:sp>
    </p:spTree>
    <p:extLst>
      <p:ext uri="{BB962C8B-B14F-4D97-AF65-F5344CB8AC3E}">
        <p14:creationId xmlns:p14="http://schemas.microsoft.com/office/powerpoint/2010/main" val="419993901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072257" cy="6770914"/>
          </a:xfrm>
        </p:spPr>
        <p:txBody>
          <a:bodyPr/>
          <a:lstStyle/>
          <a:p>
            <a:pPr marL="0" lvl="0" indent="0">
              <a:lnSpc>
                <a:spcPct val="107000"/>
              </a:lnSpc>
              <a:spcBef>
                <a:spcPts val="0"/>
              </a:spcBef>
              <a:spcAft>
                <a:spcPts val="800"/>
              </a:spcAft>
              <a:buNone/>
            </a:pPr>
            <a:r>
              <a:rPr lang="en-US" sz="4000" dirty="0">
                <a:solidFill>
                  <a:srgbClr val="231F20"/>
                </a:solidFill>
                <a:latin typeface="balto"/>
              </a:rPr>
              <a:t>The most </a:t>
            </a:r>
            <a:r>
              <a:rPr lang="en-US" sz="4000" b="1" dirty="0">
                <a:solidFill>
                  <a:srgbClr val="231F20"/>
                </a:solidFill>
                <a:latin typeface="balto"/>
              </a:rPr>
              <a:t>common type of</a:t>
            </a:r>
            <a:r>
              <a:rPr lang="en-US" sz="4000" dirty="0">
                <a:solidFill>
                  <a:srgbClr val="231F20"/>
                </a:solidFill>
                <a:latin typeface="balto"/>
              </a:rPr>
              <a:t> </a:t>
            </a:r>
            <a:r>
              <a:rPr lang="en-US" sz="4000" b="1" dirty="0">
                <a:solidFill>
                  <a:srgbClr val="231F20"/>
                </a:solidFill>
                <a:latin typeface="balto"/>
              </a:rPr>
              <a:t>nosocomial infections</a:t>
            </a:r>
            <a:r>
              <a:rPr lang="en-US" sz="4000" dirty="0">
                <a:solidFill>
                  <a:srgbClr val="231F20"/>
                </a:solidFill>
                <a:latin typeface="balto"/>
              </a:rPr>
              <a:t> are:</a:t>
            </a:r>
          </a:p>
          <a:p>
            <a:pPr marL="0" lvl="0" indent="0">
              <a:lnSpc>
                <a:spcPct val="107000"/>
              </a:lnSpc>
              <a:spcBef>
                <a:spcPts val="0"/>
              </a:spcBef>
              <a:spcAft>
                <a:spcPts val="800"/>
              </a:spcAft>
              <a:buNone/>
            </a:pPr>
            <a:r>
              <a:rPr lang="en-US" sz="4000" dirty="0">
                <a:solidFill>
                  <a:srgbClr val="231F20"/>
                </a:solidFill>
                <a:latin typeface="balto"/>
              </a:rPr>
              <a:t> surgical wound infections,</a:t>
            </a:r>
          </a:p>
          <a:p>
            <a:pPr marL="0" lvl="0" indent="0">
              <a:lnSpc>
                <a:spcPct val="107000"/>
              </a:lnSpc>
              <a:spcBef>
                <a:spcPts val="0"/>
              </a:spcBef>
              <a:spcAft>
                <a:spcPts val="800"/>
              </a:spcAft>
              <a:buNone/>
            </a:pPr>
            <a:r>
              <a:rPr lang="en-US" sz="4000" dirty="0">
                <a:solidFill>
                  <a:srgbClr val="231F20"/>
                </a:solidFill>
                <a:latin typeface="balto"/>
              </a:rPr>
              <a:t> respiratory infections,</a:t>
            </a:r>
          </a:p>
          <a:p>
            <a:pPr marL="0" lvl="0" indent="0">
              <a:lnSpc>
                <a:spcPct val="107000"/>
              </a:lnSpc>
              <a:spcBef>
                <a:spcPts val="0"/>
              </a:spcBef>
              <a:spcAft>
                <a:spcPts val="800"/>
              </a:spcAft>
              <a:buNone/>
            </a:pPr>
            <a:r>
              <a:rPr lang="en-US" sz="4000" dirty="0">
                <a:solidFill>
                  <a:srgbClr val="231F20"/>
                </a:solidFill>
                <a:latin typeface="balto"/>
              </a:rPr>
              <a:t> genitourinary infections, as well as</a:t>
            </a:r>
          </a:p>
          <a:p>
            <a:pPr marL="0" lvl="0" indent="0">
              <a:lnSpc>
                <a:spcPct val="107000"/>
              </a:lnSpc>
              <a:spcBef>
                <a:spcPts val="0"/>
              </a:spcBef>
              <a:spcAft>
                <a:spcPts val="800"/>
              </a:spcAft>
              <a:buNone/>
            </a:pPr>
            <a:r>
              <a:rPr lang="en-US" sz="4000" dirty="0">
                <a:solidFill>
                  <a:srgbClr val="231F20"/>
                </a:solidFill>
                <a:latin typeface="balto"/>
              </a:rPr>
              <a:t> gastrointestinal infections</a:t>
            </a:r>
            <a:r>
              <a:rPr lang="en-US" sz="4000" dirty="0" smtClean="0">
                <a:solidFill>
                  <a:srgbClr val="231F20"/>
                </a:solidFill>
                <a:latin typeface="balto"/>
              </a:rPr>
              <a:t>.</a:t>
            </a:r>
            <a:r>
              <a:rPr lang="en-US" sz="4000" dirty="0">
                <a:solidFill>
                  <a:srgbClr val="231F20"/>
                </a:solidFill>
                <a:latin typeface="balto"/>
              </a:rPr>
              <a:t> </a:t>
            </a:r>
            <a:endParaRPr lang="en-US" sz="4000" dirty="0" smtClean="0">
              <a:solidFill>
                <a:srgbClr val="231F20"/>
              </a:solidFill>
              <a:latin typeface="balto"/>
            </a:endParaRPr>
          </a:p>
          <a:p>
            <a:r>
              <a:rPr lang="en-US" sz="4000" dirty="0" err="1" smtClean="0">
                <a:solidFill>
                  <a:srgbClr val="231F20"/>
                </a:solidFill>
                <a:latin typeface="balto"/>
              </a:rPr>
              <a:t>Immunocompromised</a:t>
            </a:r>
            <a:r>
              <a:rPr lang="en-US" sz="4000" dirty="0" smtClean="0">
                <a:solidFill>
                  <a:srgbClr val="231F20"/>
                </a:solidFill>
                <a:latin typeface="balto"/>
              </a:rPr>
              <a:t> </a:t>
            </a:r>
            <a:r>
              <a:rPr lang="en-US" sz="4000" dirty="0">
                <a:solidFill>
                  <a:srgbClr val="231F20"/>
                </a:solidFill>
                <a:latin typeface="balto"/>
              </a:rPr>
              <a:t>patients, the elderly and </a:t>
            </a:r>
            <a:endParaRPr lang="en-US" sz="4000" dirty="0" smtClean="0">
              <a:solidFill>
                <a:srgbClr val="231F20"/>
              </a:solidFill>
              <a:latin typeface="balto"/>
            </a:endParaRPr>
          </a:p>
          <a:p>
            <a:pPr marL="0" indent="0">
              <a:buNone/>
            </a:pPr>
            <a:r>
              <a:rPr lang="en-US" sz="4000" dirty="0">
                <a:solidFill>
                  <a:srgbClr val="231F20"/>
                </a:solidFill>
                <a:latin typeface="balto"/>
              </a:rPr>
              <a:t> </a:t>
            </a:r>
            <a:r>
              <a:rPr lang="en-US" sz="4000" dirty="0" smtClean="0">
                <a:solidFill>
                  <a:srgbClr val="231F20"/>
                </a:solidFill>
                <a:latin typeface="balto"/>
              </a:rPr>
              <a:t> young </a:t>
            </a:r>
            <a:r>
              <a:rPr lang="en-US" sz="4000" dirty="0">
                <a:solidFill>
                  <a:srgbClr val="231F20"/>
                </a:solidFill>
                <a:latin typeface="balto"/>
              </a:rPr>
              <a:t>children are usually more susceptible than </a:t>
            </a:r>
            <a:endParaRPr lang="en-US" sz="4000" dirty="0" smtClean="0">
              <a:solidFill>
                <a:srgbClr val="231F20"/>
              </a:solidFill>
              <a:latin typeface="balto"/>
            </a:endParaRPr>
          </a:p>
          <a:p>
            <a:pPr marL="0" indent="0">
              <a:buNone/>
            </a:pPr>
            <a:r>
              <a:rPr lang="en-US" sz="4000" dirty="0">
                <a:solidFill>
                  <a:srgbClr val="231F20"/>
                </a:solidFill>
                <a:latin typeface="balto"/>
              </a:rPr>
              <a:t> </a:t>
            </a:r>
            <a:r>
              <a:rPr lang="en-US" sz="4000" dirty="0" smtClean="0">
                <a:solidFill>
                  <a:srgbClr val="231F20"/>
                </a:solidFill>
                <a:latin typeface="balto"/>
              </a:rPr>
              <a:t> others.</a:t>
            </a:r>
            <a:r>
              <a:rPr lang="en-US" sz="4000" dirty="0">
                <a:solidFill>
                  <a:srgbClr val="231F20"/>
                </a:solidFill>
                <a:latin typeface="balto"/>
              </a:rPr>
              <a:t> </a:t>
            </a:r>
            <a:endParaRPr lang="en-US" sz="4000" dirty="0" smtClean="0">
              <a:solidFill>
                <a:srgbClr val="231F20"/>
              </a:solidFill>
              <a:latin typeface="balto"/>
            </a:endParaRPr>
          </a:p>
          <a:p>
            <a:pPr marL="0" lvl="0" indent="0">
              <a:lnSpc>
                <a:spcPct val="107000"/>
              </a:lnSpc>
              <a:spcBef>
                <a:spcPts val="0"/>
              </a:spcBef>
              <a:spcAft>
                <a:spcPts val="800"/>
              </a:spcAft>
              <a:buNone/>
            </a:pPr>
            <a:endParaRPr lang="en-US" sz="4000" dirty="0" smtClean="0">
              <a:solidFill>
                <a:srgbClr val="231F20"/>
              </a:solidFill>
              <a:latin typeface="balto"/>
            </a:endParaRPr>
          </a:p>
          <a:p>
            <a:pPr marL="0" lvl="0" indent="0">
              <a:lnSpc>
                <a:spcPct val="107000"/>
              </a:lnSpc>
              <a:spcBef>
                <a:spcPts val="0"/>
              </a:spcBef>
              <a:spcAft>
                <a:spcPts val="800"/>
              </a:spcAft>
              <a:buNone/>
            </a:pPr>
            <a:endParaRPr lang="en-US" sz="40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52069875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indent="0">
              <a:buNone/>
            </a:pPr>
            <a:r>
              <a:rPr lang="en-US" sz="3600" cap="all" dirty="0" smtClean="0">
                <a:solidFill>
                  <a:srgbClr val="231F20"/>
                </a:solidFill>
                <a:latin typeface="montserratbold"/>
              </a:rPr>
              <a:t> </a:t>
            </a:r>
            <a:r>
              <a:rPr lang="en-US" b="1" cap="all" dirty="0" smtClean="0">
                <a:solidFill>
                  <a:srgbClr val="231F20"/>
                </a:solidFill>
                <a:latin typeface="montserratbold"/>
              </a:rPr>
              <a:t>Pathogen that regularly cause nosocomial infections</a:t>
            </a:r>
          </a:p>
          <a:p>
            <a:r>
              <a:rPr lang="en-US" sz="3600" b="1" dirty="0" smtClean="0">
                <a:solidFill>
                  <a:srgbClr val="231F20"/>
                </a:solidFill>
                <a:latin typeface="montserratbold"/>
              </a:rPr>
              <a:t>Staphylococcus aureus, Pseudomonas </a:t>
            </a:r>
            <a:r>
              <a:rPr lang="en-US" sz="3600" b="1" dirty="0" err="1" smtClean="0">
                <a:solidFill>
                  <a:srgbClr val="231F20"/>
                </a:solidFill>
                <a:latin typeface="montserratbold"/>
              </a:rPr>
              <a:t>aeroginosa</a:t>
            </a:r>
            <a:r>
              <a:rPr lang="en-US" sz="3600" b="1" dirty="0" smtClean="0">
                <a:solidFill>
                  <a:srgbClr val="231F20"/>
                </a:solidFill>
                <a:latin typeface="montserratbold"/>
              </a:rPr>
              <a:t> &amp;</a:t>
            </a:r>
          </a:p>
          <a:p>
            <a:pPr marL="0" indent="0">
              <a:buNone/>
            </a:pPr>
            <a:r>
              <a:rPr lang="en-US" sz="3600" b="1" dirty="0">
                <a:solidFill>
                  <a:srgbClr val="231F20"/>
                </a:solidFill>
                <a:latin typeface="montserratbold"/>
              </a:rPr>
              <a:t> </a:t>
            </a:r>
            <a:r>
              <a:rPr lang="en-US" sz="3600" b="1" dirty="0" smtClean="0">
                <a:solidFill>
                  <a:srgbClr val="231F20"/>
                </a:solidFill>
                <a:latin typeface="montserratbold"/>
              </a:rPr>
              <a:t> Escherichia coli.</a:t>
            </a:r>
          </a:p>
          <a:p>
            <a:r>
              <a:rPr lang="en-US" sz="3600" dirty="0"/>
              <a:t>According to the CDC, the most common pathogens that </a:t>
            </a:r>
            <a:r>
              <a:rPr lang="en-US" sz="3600" dirty="0" smtClean="0"/>
              <a:t>cause </a:t>
            </a:r>
            <a:r>
              <a:rPr lang="en-US" sz="3600" dirty="0"/>
              <a:t>nosocomial infections are </a:t>
            </a:r>
            <a:r>
              <a:rPr lang="en-US" sz="3600" u="sng" dirty="0" smtClean="0"/>
              <a:t>Staphylococcus aureus </a:t>
            </a:r>
            <a:r>
              <a:rPr lang="en-US" sz="3600" dirty="0"/>
              <a:t>,</a:t>
            </a:r>
            <a:endParaRPr lang="en-US" sz="3600" dirty="0" smtClean="0"/>
          </a:p>
          <a:p>
            <a:pPr marL="0" indent="0">
              <a:buNone/>
            </a:pPr>
            <a:r>
              <a:rPr lang="en-US" sz="3600" dirty="0"/>
              <a:t> </a:t>
            </a:r>
            <a:r>
              <a:rPr lang="en-US" sz="3600" dirty="0" smtClean="0"/>
              <a:t> </a:t>
            </a:r>
            <a:r>
              <a:rPr lang="en-US" sz="3600" dirty="0"/>
              <a:t> </a:t>
            </a:r>
            <a:r>
              <a:rPr lang="en-US" sz="3600" u="sng" dirty="0"/>
              <a:t>Pseudomonas </a:t>
            </a:r>
            <a:r>
              <a:rPr lang="en-US" sz="3600" u="sng" dirty="0" err="1"/>
              <a:t>aeruginosa</a:t>
            </a:r>
            <a:r>
              <a:rPr lang="en-US" sz="3600" dirty="0"/>
              <a:t>, and </a:t>
            </a:r>
            <a:r>
              <a:rPr lang="en-US" sz="3600" u="sng" dirty="0"/>
              <a:t>Escherichia coli. </a:t>
            </a:r>
          </a:p>
          <a:p>
            <a:r>
              <a:rPr lang="en-US" sz="3600" dirty="0"/>
              <a:t>Some of the common nosocomial infections are urinary </a:t>
            </a:r>
            <a:r>
              <a:rPr lang="en-US" sz="3600" dirty="0" smtClean="0"/>
              <a:t> </a:t>
            </a:r>
            <a:r>
              <a:rPr lang="en-US" sz="3600" dirty="0"/>
              <a:t>tract infections, respiratory pneumonia, surgical site </a:t>
            </a:r>
            <a:r>
              <a:rPr lang="en-US" sz="3600" dirty="0" smtClean="0"/>
              <a:t>wound </a:t>
            </a:r>
            <a:r>
              <a:rPr lang="en-US" sz="3600" dirty="0"/>
              <a:t>infections, bacteremia, gastrointestinal and skin  </a:t>
            </a:r>
            <a:r>
              <a:rPr lang="en-US" sz="3600" dirty="0" smtClean="0"/>
              <a:t>infections</a:t>
            </a:r>
            <a:r>
              <a:rPr lang="en-US" sz="3600" dirty="0"/>
              <a:t>.</a:t>
            </a:r>
          </a:p>
          <a:p>
            <a:endParaRPr lang="en-US" sz="3600" dirty="0"/>
          </a:p>
        </p:txBody>
      </p:sp>
    </p:spTree>
    <p:extLst>
      <p:ext uri="{BB962C8B-B14F-4D97-AF65-F5344CB8AC3E}">
        <p14:creationId xmlns:p14="http://schemas.microsoft.com/office/powerpoint/2010/main" val="280970961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lvl="0"/>
            <a:r>
              <a:rPr lang="en-US" sz="3600" dirty="0">
                <a:solidFill>
                  <a:srgbClr val="231F20"/>
                </a:solidFill>
                <a:latin typeface="balto"/>
              </a:rPr>
              <a:t>Nosocomial infections are not just limited to bacteria; </a:t>
            </a:r>
          </a:p>
          <a:p>
            <a:pPr marL="0" lvl="0" indent="0">
              <a:buNone/>
            </a:pPr>
            <a:r>
              <a:rPr lang="en-US" sz="3600" dirty="0">
                <a:solidFill>
                  <a:srgbClr val="231F20"/>
                </a:solidFill>
                <a:latin typeface="balto"/>
              </a:rPr>
              <a:t> certain fungi such as Candida </a:t>
            </a:r>
            <a:r>
              <a:rPr lang="en-US" sz="3600" dirty="0" err="1">
                <a:solidFill>
                  <a:srgbClr val="231F20"/>
                </a:solidFill>
                <a:latin typeface="balto"/>
              </a:rPr>
              <a:t>albicans</a:t>
            </a:r>
            <a:r>
              <a:rPr lang="en-US" sz="3600" dirty="0">
                <a:solidFill>
                  <a:srgbClr val="231F20"/>
                </a:solidFill>
                <a:latin typeface="balto"/>
              </a:rPr>
              <a:t> and </a:t>
            </a:r>
            <a:r>
              <a:rPr lang="en-US" sz="3600" dirty="0" err="1">
                <a:solidFill>
                  <a:srgbClr val="231F20"/>
                </a:solidFill>
                <a:latin typeface="balto"/>
              </a:rPr>
              <a:t>aspergillus</a:t>
            </a:r>
            <a:r>
              <a:rPr lang="en-US" sz="3600" dirty="0">
                <a:solidFill>
                  <a:srgbClr val="231F20"/>
                </a:solidFill>
                <a:latin typeface="balto"/>
              </a:rPr>
              <a:t>, as </a:t>
            </a:r>
          </a:p>
          <a:p>
            <a:pPr marL="0" lvl="0" indent="0">
              <a:buNone/>
            </a:pPr>
            <a:r>
              <a:rPr lang="en-US" sz="3600" dirty="0">
                <a:solidFill>
                  <a:srgbClr val="231F20"/>
                </a:solidFill>
                <a:latin typeface="balto"/>
              </a:rPr>
              <a:t> well as, viruses such as Respiratory Syncytial Virus and </a:t>
            </a:r>
          </a:p>
          <a:p>
            <a:pPr marL="0" lvl="0" indent="0">
              <a:buNone/>
            </a:pPr>
            <a:r>
              <a:rPr lang="en-US" sz="3600" dirty="0">
                <a:solidFill>
                  <a:srgbClr val="231F20"/>
                </a:solidFill>
                <a:latin typeface="balto"/>
              </a:rPr>
              <a:t>influenza have also been implicated in a number of hospital acquired infections.</a:t>
            </a:r>
          </a:p>
          <a:p>
            <a:endParaRPr lang="en-US" dirty="0"/>
          </a:p>
        </p:txBody>
      </p:sp>
    </p:spTree>
    <p:extLst>
      <p:ext uri="{BB962C8B-B14F-4D97-AF65-F5344CB8AC3E}">
        <p14:creationId xmlns:p14="http://schemas.microsoft.com/office/powerpoint/2010/main" val="153489946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lvl="0" indent="0">
              <a:lnSpc>
                <a:spcPct val="107000"/>
              </a:lnSpc>
              <a:spcBef>
                <a:spcPts val="0"/>
              </a:spcBef>
              <a:spcAft>
                <a:spcPts val="800"/>
              </a:spcAft>
              <a:buNone/>
            </a:pPr>
            <a:r>
              <a:rPr lang="en-US" sz="4000" dirty="0">
                <a:solidFill>
                  <a:prstClr val="black"/>
                </a:solidFill>
                <a:latin typeface="Calibri" panose="020F0502020204030204" pitchFamily="34" charset="0"/>
                <a:ea typeface="Calibri" panose="020F0502020204030204" pitchFamily="34" charset="0"/>
                <a:cs typeface="Times New Roman" panose="02020603050405020304" pitchFamily="18" charset="0"/>
              </a:rPr>
              <a:t>PREVENTION AND CONTROL</a:t>
            </a:r>
            <a:endParaRPr lang="en-US" sz="4000" u="sng" baseline="300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r>
              <a:rPr lang="en-US" sz="4000" dirty="0"/>
              <a:t>Controlling nosocomial infection is to implement QA/QC</a:t>
            </a:r>
          </a:p>
          <a:p>
            <a:pPr marL="0" indent="0">
              <a:buNone/>
            </a:pPr>
            <a:r>
              <a:rPr lang="en-US" sz="4000" dirty="0"/>
              <a:t> measures to the health care sectors, and evidence-based </a:t>
            </a:r>
            <a:r>
              <a:rPr lang="en-US" sz="4000" dirty="0" smtClean="0"/>
              <a:t> </a:t>
            </a:r>
          </a:p>
          <a:p>
            <a:pPr marL="0" indent="0">
              <a:buNone/>
            </a:pPr>
            <a:r>
              <a:rPr lang="en-US" sz="4000" dirty="0"/>
              <a:t> </a:t>
            </a:r>
            <a:r>
              <a:rPr lang="en-US" sz="4000" dirty="0" smtClean="0"/>
              <a:t>management </a:t>
            </a:r>
            <a:r>
              <a:rPr lang="en-US" sz="4000" dirty="0"/>
              <a:t>can be a feasible approach</a:t>
            </a:r>
            <a:r>
              <a:rPr lang="en-US" sz="4000" dirty="0" smtClean="0"/>
              <a:t>.[quality assurance/quality control]</a:t>
            </a:r>
            <a:endParaRPr lang="en-US" sz="4000" dirty="0"/>
          </a:p>
          <a:p>
            <a:r>
              <a:rPr lang="en-US" sz="4000" dirty="0"/>
              <a:t>Nosocomial infections are often caused by breaches of infection control practices and procedures, unclean and non-sterile environmental surfaces, and/or ill hospital staff. </a:t>
            </a:r>
          </a:p>
          <a:p>
            <a:endParaRPr lang="en-US" sz="4000" dirty="0"/>
          </a:p>
        </p:txBody>
      </p:sp>
    </p:spTree>
    <p:extLst>
      <p:ext uri="{BB962C8B-B14F-4D97-AF65-F5344CB8AC3E}">
        <p14:creationId xmlns:p14="http://schemas.microsoft.com/office/powerpoint/2010/main" val="137570817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lvl="0" indent="0">
              <a:lnSpc>
                <a:spcPct val="107000"/>
              </a:lnSpc>
              <a:spcBef>
                <a:spcPts val="0"/>
              </a:spcBef>
              <a:spcAft>
                <a:spcPts val="800"/>
              </a:spcAft>
              <a:buSzPts val="1000"/>
              <a:buNone/>
              <a:tabLst>
                <a:tab pos="457200" algn="l"/>
              </a:tabLst>
            </a:pPr>
            <a:r>
              <a:rPr lang="en-US" sz="3200" b="1"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  </a:t>
            </a:r>
            <a:r>
              <a:rPr lang="en-US" sz="4000" b="1"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Prevention </a:t>
            </a:r>
            <a:r>
              <a:rPr lang="en-US" sz="4000" b="1" dirty="0">
                <a:solidFill>
                  <a:prstClr val="black"/>
                </a:solidFill>
                <a:latin typeface="Calibri" panose="020F0502020204030204" pitchFamily="34" charset="0"/>
                <a:ea typeface="Calibri" panose="020F0502020204030204" pitchFamily="34" charset="0"/>
                <a:cs typeface="Times New Roman" panose="02020603050405020304" pitchFamily="18" charset="0"/>
              </a:rPr>
              <a:t>of nosocomial infections </a:t>
            </a:r>
            <a:r>
              <a:rPr lang="en-US" sz="4000" b="1"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includes:</a:t>
            </a:r>
          </a:p>
          <a:p>
            <a:pPr marL="342900" lvl="0" indent="-342900">
              <a:lnSpc>
                <a:spcPct val="107000"/>
              </a:lnSpc>
              <a:spcBef>
                <a:spcPts val="0"/>
              </a:spcBef>
              <a:spcAft>
                <a:spcPts val="800"/>
              </a:spcAft>
              <a:buSzPts val="1000"/>
              <a:buFont typeface="Symbol" panose="05050102010706020507" pitchFamily="18" charset="2"/>
              <a:buChar char=""/>
              <a:tabLst>
                <a:tab pos="457200" algn="l"/>
              </a:tabLst>
            </a:pPr>
            <a:r>
              <a:rPr lang="en-US" sz="40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 </a:t>
            </a:r>
            <a:r>
              <a:rPr lang="en-US" sz="4000" dirty="0">
                <a:solidFill>
                  <a:prstClr val="black"/>
                </a:solidFill>
                <a:latin typeface="Calibri" panose="020F0502020204030204" pitchFamily="34" charset="0"/>
                <a:ea typeface="Calibri" panose="020F0502020204030204" pitchFamily="34" charset="0"/>
                <a:cs typeface="Times New Roman" panose="02020603050405020304" pitchFamily="18" charset="0"/>
              </a:rPr>
              <a:t>proper personal hygiene and hand washing on the part of the hospital staff</a:t>
            </a:r>
            <a:r>
              <a:rPr lang="en-US" sz="40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spcBef>
                <a:spcPts val="0"/>
              </a:spcBef>
              <a:spcAft>
                <a:spcPts val="800"/>
              </a:spcAft>
              <a:buSzPts val="1000"/>
              <a:buFont typeface="Symbol" panose="05050102010706020507" pitchFamily="18" charset="2"/>
              <a:buChar char=""/>
              <a:tabLst>
                <a:tab pos="457200" algn="l"/>
              </a:tabLst>
            </a:pPr>
            <a:r>
              <a:rPr lang="en-US" sz="40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 </a:t>
            </a:r>
            <a:r>
              <a:rPr lang="en-US" sz="4000" dirty="0">
                <a:solidFill>
                  <a:prstClr val="black"/>
                </a:solidFill>
                <a:latin typeface="Calibri" panose="020F0502020204030204" pitchFamily="34" charset="0"/>
                <a:ea typeface="Calibri" panose="020F0502020204030204" pitchFamily="34" charset="0"/>
                <a:cs typeface="Times New Roman" panose="02020603050405020304" pitchFamily="18" charset="0"/>
              </a:rPr>
              <a:t>complete sterilization of medical equipment, </a:t>
            </a:r>
            <a:endParaRPr lang="en-US" sz="40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0"/>
              </a:spcBef>
              <a:spcAft>
                <a:spcPts val="800"/>
              </a:spcAft>
              <a:buSzPts val="1000"/>
              <a:buFont typeface="Symbol" panose="05050102010706020507" pitchFamily="18" charset="2"/>
              <a:buChar char=""/>
              <a:tabLst>
                <a:tab pos="457200" algn="l"/>
              </a:tabLst>
            </a:pPr>
            <a:r>
              <a:rPr lang="en-US" sz="40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 </a:t>
            </a:r>
            <a:r>
              <a:rPr lang="en-US" sz="4000" dirty="0">
                <a:solidFill>
                  <a:prstClr val="black"/>
                </a:solidFill>
                <a:latin typeface="Calibri" panose="020F0502020204030204" pitchFamily="34" charset="0"/>
                <a:ea typeface="Calibri" panose="020F0502020204030204" pitchFamily="34" charset="0"/>
                <a:cs typeface="Times New Roman" panose="02020603050405020304" pitchFamily="18" charset="0"/>
              </a:rPr>
              <a:t>providing a clean, sanitary environment in the health care facilities</a:t>
            </a:r>
            <a:r>
              <a:rPr lang="en-US" sz="40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spcBef>
                <a:spcPts val="0"/>
              </a:spcBef>
              <a:spcAft>
                <a:spcPts val="800"/>
              </a:spcAft>
              <a:buSzPts val="1000"/>
              <a:buFont typeface="Symbol" panose="05050102010706020507" pitchFamily="18" charset="2"/>
              <a:buChar char=""/>
              <a:tabLst>
                <a:tab pos="457200" algn="l"/>
              </a:tabLst>
            </a:pPr>
            <a:r>
              <a:rPr lang="en-US" sz="4000" dirty="0">
                <a:solidFill>
                  <a:prstClr val="black"/>
                </a:solidFill>
                <a:latin typeface="Calibri" panose="020F0502020204030204" pitchFamily="34" charset="0"/>
                <a:ea typeface="Calibri" panose="020F0502020204030204" pitchFamily="34" charset="0"/>
                <a:cs typeface="Times New Roman" panose="02020603050405020304" pitchFamily="18" charset="0"/>
              </a:rPr>
              <a:t>E</a:t>
            </a:r>
            <a:r>
              <a:rPr lang="en-US" sz="40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ducating the patients on personal hygiene, and avoid sharing of sanitary </a:t>
            </a:r>
          </a:p>
          <a:p>
            <a:pPr marL="0" lvl="0" indent="0">
              <a:lnSpc>
                <a:spcPct val="107000"/>
              </a:lnSpc>
              <a:spcBef>
                <a:spcPts val="0"/>
              </a:spcBef>
              <a:spcAft>
                <a:spcPts val="800"/>
              </a:spcAft>
              <a:buSzPts val="1000"/>
              <a:buNone/>
              <a:tabLst>
                <a:tab pos="457200" algn="l"/>
              </a:tabLst>
            </a:pPr>
            <a:r>
              <a:rPr lang="en-US" sz="40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    items among inpatient </a:t>
            </a:r>
            <a:r>
              <a:rPr lang="en-US" sz="4000" dirty="0" err="1" smtClean="0">
                <a:solidFill>
                  <a:prstClr val="black"/>
                </a:solidFill>
                <a:latin typeface="Calibri" panose="020F0502020204030204" pitchFamily="34" charset="0"/>
                <a:ea typeface="Calibri" panose="020F0502020204030204" pitchFamily="34" charset="0"/>
                <a:cs typeface="Times New Roman" panose="02020603050405020304" pitchFamily="18" charset="0"/>
              </a:rPr>
              <a:t>e.g</a:t>
            </a:r>
            <a:r>
              <a:rPr lang="en-US" sz="40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 bed pans, basins and towels.</a:t>
            </a:r>
          </a:p>
          <a:p>
            <a:endParaRPr lang="en-US" sz="3200" dirty="0"/>
          </a:p>
        </p:txBody>
      </p:sp>
    </p:spTree>
    <p:extLst>
      <p:ext uri="{BB962C8B-B14F-4D97-AF65-F5344CB8AC3E}">
        <p14:creationId xmlns:p14="http://schemas.microsoft.com/office/powerpoint/2010/main" val="14295035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US" sz="4000" b="1" dirty="0" smtClean="0"/>
              <a:t>Bacteria.</a:t>
            </a:r>
          </a:p>
          <a:p>
            <a:pPr marL="0" indent="0">
              <a:buNone/>
            </a:pPr>
            <a:r>
              <a:rPr lang="en-US" sz="4000" dirty="0" smtClean="0"/>
              <a:t>Mode of classification: according to their structural characteristic, morphology and gram staining property.</a:t>
            </a:r>
          </a:p>
          <a:p>
            <a:r>
              <a:rPr lang="en-US" sz="4000" dirty="0" smtClean="0"/>
              <a:t>Bacteria hence belong to four classes based on gram-stain technique and morphology.</a:t>
            </a:r>
          </a:p>
          <a:p>
            <a:r>
              <a:rPr lang="en-US" sz="4000" dirty="0" smtClean="0"/>
              <a:t>Gram positive </a:t>
            </a:r>
            <a:r>
              <a:rPr lang="en-US" sz="4000" dirty="0" err="1" smtClean="0"/>
              <a:t>cocci</a:t>
            </a:r>
            <a:r>
              <a:rPr lang="en-US" sz="4000" dirty="0" smtClean="0"/>
              <a:t>,</a:t>
            </a:r>
          </a:p>
          <a:p>
            <a:r>
              <a:rPr lang="en-US" sz="4000" dirty="0" smtClean="0"/>
              <a:t>Gram positive bacilli,</a:t>
            </a:r>
          </a:p>
          <a:p>
            <a:r>
              <a:rPr lang="en-US" sz="4000" dirty="0" smtClean="0"/>
              <a:t>Gram negative </a:t>
            </a:r>
            <a:r>
              <a:rPr lang="en-US" sz="4000" dirty="0" err="1" smtClean="0"/>
              <a:t>cocci</a:t>
            </a:r>
            <a:r>
              <a:rPr lang="en-US" sz="4000" dirty="0" smtClean="0"/>
              <a:t>,</a:t>
            </a:r>
          </a:p>
          <a:p>
            <a:r>
              <a:rPr lang="en-US" sz="4000" dirty="0" smtClean="0"/>
              <a:t>Gram negative bacilli.</a:t>
            </a:r>
          </a:p>
          <a:p>
            <a:endParaRPr lang="en-US" sz="4000" dirty="0" smtClean="0"/>
          </a:p>
          <a:p>
            <a:endParaRPr lang="en-US" dirty="0" smtClean="0"/>
          </a:p>
          <a:p>
            <a:endParaRPr lang="en-US" dirty="0"/>
          </a:p>
        </p:txBody>
      </p:sp>
    </p:spTree>
    <p:extLst>
      <p:ext uri="{BB962C8B-B14F-4D97-AF65-F5344CB8AC3E}">
        <p14:creationId xmlns:p14="http://schemas.microsoft.com/office/powerpoint/2010/main" val="209760299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342900" lvl="0" indent="-342900">
              <a:lnSpc>
                <a:spcPct val="107000"/>
              </a:lnSpc>
              <a:spcBef>
                <a:spcPts val="0"/>
              </a:spcBef>
              <a:spcAft>
                <a:spcPts val="800"/>
              </a:spcAft>
              <a:buSzPts val="1000"/>
              <a:buFont typeface="Symbol" panose="05050102010706020507" pitchFamily="18" charset="2"/>
              <a:buChar char=""/>
              <a:tabLst>
                <a:tab pos="457200" algn="l"/>
              </a:tabLst>
            </a:pPr>
            <a:r>
              <a:rPr lang="en-US" sz="4000" dirty="0">
                <a:solidFill>
                  <a:prstClr val="black"/>
                </a:solidFill>
                <a:latin typeface="Calibri" panose="020F0502020204030204" pitchFamily="34" charset="0"/>
                <a:ea typeface="Calibri" panose="020F0502020204030204" pitchFamily="34" charset="0"/>
                <a:cs typeface="Times New Roman" panose="02020603050405020304" pitchFamily="18" charset="0"/>
              </a:rPr>
              <a:t>Decongesting the ward for adequate spacing of beds</a:t>
            </a:r>
          </a:p>
          <a:p>
            <a:pPr marL="342900" lvl="0" indent="-342900">
              <a:lnSpc>
                <a:spcPct val="107000"/>
              </a:lnSpc>
              <a:spcBef>
                <a:spcPts val="0"/>
              </a:spcBef>
              <a:spcAft>
                <a:spcPts val="800"/>
              </a:spcAft>
              <a:buSzPts val="1000"/>
              <a:buFont typeface="Symbol" panose="05050102010706020507" pitchFamily="18" charset="2"/>
              <a:buChar char=""/>
              <a:tabLst>
                <a:tab pos="457200" algn="l"/>
              </a:tabLst>
            </a:pPr>
            <a:r>
              <a:rPr lang="en-US" sz="4000" dirty="0">
                <a:solidFill>
                  <a:prstClr val="black"/>
                </a:solidFill>
                <a:latin typeface="Calibri" panose="020F0502020204030204" pitchFamily="34" charset="0"/>
                <a:ea typeface="Calibri" panose="020F0502020204030204" pitchFamily="34" charset="0"/>
                <a:cs typeface="Times New Roman" panose="02020603050405020304" pitchFamily="18" charset="0"/>
              </a:rPr>
              <a:t>Constructing of well ventilated inpatient wards</a:t>
            </a:r>
          </a:p>
          <a:p>
            <a:pPr marL="342900" lvl="0" indent="-342900">
              <a:lnSpc>
                <a:spcPct val="107000"/>
              </a:lnSpc>
              <a:spcBef>
                <a:spcPts val="0"/>
              </a:spcBef>
              <a:spcAft>
                <a:spcPts val="800"/>
              </a:spcAft>
              <a:buSzPts val="1000"/>
              <a:buFont typeface="Symbol" panose="05050102010706020507" pitchFamily="18" charset="2"/>
              <a:buChar char=""/>
              <a:tabLst>
                <a:tab pos="457200" algn="l"/>
              </a:tabLst>
            </a:pPr>
            <a:r>
              <a:rPr lang="en-US" sz="4000" dirty="0">
                <a:solidFill>
                  <a:prstClr val="black"/>
                </a:solidFill>
                <a:latin typeface="Calibri" panose="020F0502020204030204" pitchFamily="34" charset="0"/>
                <a:ea typeface="Calibri" panose="020F0502020204030204" pitchFamily="34" charset="0"/>
                <a:cs typeface="Times New Roman" panose="02020603050405020304" pitchFamily="18" charset="0"/>
              </a:rPr>
              <a:t>Maintaining the hospital and all health facilities free from insect vectors and pests which many be carriers of infection (clearing and spraying.</a:t>
            </a:r>
          </a:p>
          <a:p>
            <a:pPr marL="0" lvl="0" indent="0">
              <a:lnSpc>
                <a:spcPct val="107000"/>
              </a:lnSpc>
              <a:spcBef>
                <a:spcPts val="0"/>
              </a:spcBef>
              <a:spcAft>
                <a:spcPts val="800"/>
              </a:spcAft>
              <a:buNone/>
            </a:pPr>
            <a:endParaRPr lang="en-US" sz="4000" dirty="0">
              <a:solidFill>
                <a:prstClr val="black"/>
              </a:solidFill>
            </a:endParaRPr>
          </a:p>
          <a:p>
            <a:endParaRPr lang="en-US" sz="4000" dirty="0"/>
          </a:p>
        </p:txBody>
      </p:sp>
    </p:spTree>
    <p:extLst>
      <p:ext uri="{BB962C8B-B14F-4D97-AF65-F5344CB8AC3E}">
        <p14:creationId xmlns:p14="http://schemas.microsoft.com/office/powerpoint/2010/main" val="318924849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US" dirty="0" smtClean="0"/>
              <a:t>STAGES IN DEVELOPMENT OF AN INFECTION.</a:t>
            </a:r>
            <a:endParaRPr lang="en-US" dirty="0"/>
          </a:p>
        </p:txBody>
      </p:sp>
    </p:spTree>
    <p:extLst>
      <p:ext uri="{BB962C8B-B14F-4D97-AF65-F5344CB8AC3E}">
        <p14:creationId xmlns:p14="http://schemas.microsoft.com/office/powerpoint/2010/main" val="40700553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r>
              <a:rPr lang="en-US" sz="4000" dirty="0"/>
              <a:t>Gram stain is a staining technique which was founded in </a:t>
            </a:r>
            <a:endParaRPr lang="en-US" sz="4000" dirty="0" smtClean="0"/>
          </a:p>
          <a:p>
            <a:pPr marL="0" indent="0">
              <a:buNone/>
            </a:pPr>
            <a:r>
              <a:rPr lang="en-US" sz="4000" dirty="0"/>
              <a:t> </a:t>
            </a:r>
            <a:r>
              <a:rPr lang="en-US" sz="4000" dirty="0" smtClean="0"/>
              <a:t> 1884 </a:t>
            </a:r>
            <a:r>
              <a:rPr lang="en-US" sz="4000" dirty="0"/>
              <a:t>by Hans Christian Grams. Bacterial smears are </a:t>
            </a:r>
            <a:endParaRPr lang="en-US" sz="4000" dirty="0" smtClean="0"/>
          </a:p>
          <a:p>
            <a:pPr marL="0" indent="0">
              <a:buNone/>
            </a:pPr>
            <a:r>
              <a:rPr lang="en-US" sz="4000" dirty="0" smtClean="0"/>
              <a:t>made </a:t>
            </a:r>
            <a:r>
              <a:rPr lang="en-US" sz="4000" dirty="0"/>
              <a:t>on a glass slide and are stained and observed under </a:t>
            </a:r>
            <a:endParaRPr lang="en-US" sz="4000" dirty="0" smtClean="0"/>
          </a:p>
          <a:p>
            <a:pPr marL="0" indent="0">
              <a:buNone/>
            </a:pPr>
            <a:r>
              <a:rPr lang="en-US" sz="4000" dirty="0" smtClean="0"/>
              <a:t>microscope</a:t>
            </a:r>
            <a:r>
              <a:rPr lang="en-US" sz="4000" dirty="0"/>
              <a:t>, the bacteria that takes grams basic </a:t>
            </a:r>
            <a:endParaRPr lang="en-US" sz="4000" dirty="0" smtClean="0"/>
          </a:p>
          <a:p>
            <a:pPr marL="0" indent="0">
              <a:buNone/>
            </a:pPr>
            <a:r>
              <a:rPr lang="en-US" sz="4000" dirty="0" smtClean="0"/>
              <a:t>stain(crystal </a:t>
            </a:r>
            <a:r>
              <a:rPr lang="en-US" sz="4000" dirty="0"/>
              <a:t>violet) is called grams positive and the one </a:t>
            </a:r>
            <a:endParaRPr lang="en-US" sz="4000" dirty="0" smtClean="0"/>
          </a:p>
          <a:p>
            <a:pPr marL="0" indent="0">
              <a:buNone/>
            </a:pPr>
            <a:r>
              <a:rPr lang="en-US" sz="4000" dirty="0" smtClean="0"/>
              <a:t>that </a:t>
            </a:r>
            <a:r>
              <a:rPr lang="en-US" sz="4000" dirty="0"/>
              <a:t>takes grams counterstain(neutral red) is called grams </a:t>
            </a:r>
            <a:endParaRPr lang="en-US" sz="4000" dirty="0" smtClean="0"/>
          </a:p>
          <a:p>
            <a:pPr marL="0" indent="0">
              <a:buNone/>
            </a:pPr>
            <a:r>
              <a:rPr lang="en-US" sz="4000" dirty="0" smtClean="0"/>
              <a:t>negative</a:t>
            </a:r>
            <a:r>
              <a:rPr lang="en-US" sz="4000" dirty="0"/>
              <a:t>.</a:t>
            </a:r>
          </a:p>
          <a:p>
            <a:endParaRPr lang="en-US" sz="4000" dirty="0"/>
          </a:p>
        </p:txBody>
      </p:sp>
    </p:spTree>
    <p:extLst>
      <p:ext uri="{BB962C8B-B14F-4D97-AF65-F5344CB8AC3E}">
        <p14:creationId xmlns:p14="http://schemas.microsoft.com/office/powerpoint/2010/main" val="34817090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0152"/>
            <a:ext cx="12192000" cy="6767848"/>
          </a:xfrm>
        </p:spPr>
        <p:txBody>
          <a:bodyPr>
            <a:normAutofit/>
          </a:bodyPr>
          <a:lstStyle/>
          <a:p>
            <a:r>
              <a:rPr lang="en-US" sz="4000" dirty="0" smtClean="0"/>
              <a:t>The thick layers of peptidoglycan in the cell wall will stain purple, gram positive while the thin gram negative cell wall appears pink. </a:t>
            </a:r>
          </a:p>
          <a:p>
            <a:r>
              <a:rPr lang="en-US" sz="4000" dirty="0" smtClean="0"/>
              <a:t>Some bacteria like mycobacteria and </a:t>
            </a:r>
            <a:r>
              <a:rPr lang="en-US" sz="4000" dirty="0" err="1" smtClean="0"/>
              <a:t>norcadia</a:t>
            </a:r>
            <a:r>
              <a:rPr lang="en-US" sz="4000" dirty="0" smtClean="0"/>
              <a:t> shows acid fast properties and are stained with a stain called  </a:t>
            </a:r>
            <a:r>
              <a:rPr lang="en-US" sz="4000" dirty="0" err="1" smtClean="0"/>
              <a:t>Ziel</a:t>
            </a:r>
            <a:r>
              <a:rPr lang="en-US" sz="4000" dirty="0" smtClean="0"/>
              <a:t> nelsons (ZN stain)</a:t>
            </a:r>
          </a:p>
          <a:p>
            <a:r>
              <a:rPr lang="en-US" sz="4000" dirty="0" smtClean="0"/>
              <a:t>Bacteria are further classified according to their  shape, respiration, reproduction, genus and species .</a:t>
            </a:r>
          </a:p>
          <a:p>
            <a:endParaRPr lang="en-US" sz="4000" dirty="0" smtClean="0"/>
          </a:p>
          <a:p>
            <a:pPr marL="0" indent="0">
              <a:buNone/>
            </a:pPr>
            <a:endParaRPr lang="en-US" sz="4000" dirty="0"/>
          </a:p>
        </p:txBody>
      </p:sp>
    </p:spTree>
    <p:extLst>
      <p:ext uri="{BB962C8B-B14F-4D97-AF65-F5344CB8AC3E}">
        <p14:creationId xmlns:p14="http://schemas.microsoft.com/office/powerpoint/2010/main" val="4767309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1712</TotalTime>
  <Words>4853</Words>
  <Application>Microsoft Office PowerPoint</Application>
  <PresentationFormat>Widescreen</PresentationFormat>
  <Paragraphs>469</Paragraphs>
  <Slides>71</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71</vt:i4>
      </vt:variant>
    </vt:vector>
  </HeadingPairs>
  <TitlesOfParts>
    <vt:vector size="87" baseType="lpstr">
      <vt:lpstr>Arial</vt:lpstr>
      <vt:lpstr>balto</vt:lpstr>
      <vt:lpstr>Calibri</vt:lpstr>
      <vt:lpstr>Calibri Light</vt:lpstr>
      <vt:lpstr>Delta-Light</vt:lpstr>
      <vt:lpstr>Delta-LightItalic</vt:lpstr>
      <vt:lpstr>Delta-Medium</vt:lpstr>
      <vt:lpstr>montserratbold</vt:lpstr>
      <vt:lpstr>Symbol</vt:lpstr>
      <vt:lpstr>Times New Roman</vt:lpstr>
      <vt:lpstr>TimesTen-Bold</vt:lpstr>
      <vt:lpstr>TimesTen-Italic</vt:lpstr>
      <vt:lpstr>TimesTen-Roman</vt:lpstr>
      <vt:lpstr>Universal-NewswithCommPi</vt:lpstr>
      <vt:lpstr>Wingdings</vt:lpstr>
      <vt:lpstr>Office Theme</vt:lpstr>
      <vt:lpstr>MICROBIOLOGY [NUR]         March 2019.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MICROBIOLOGY [NUR]</dc:title>
  <dc:creator>hp</dc:creator>
  <cp:lastModifiedBy>hp</cp:lastModifiedBy>
  <cp:revision>223</cp:revision>
  <dcterms:created xsi:type="dcterms:W3CDTF">2019-01-08T07:54:22Z</dcterms:created>
  <dcterms:modified xsi:type="dcterms:W3CDTF">2019-04-16T13:13:23Z</dcterms:modified>
</cp:coreProperties>
</file>