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5" r:id="rId2"/>
  </p:sldMasterIdLst>
  <p:notesMasterIdLst>
    <p:notesMasterId r:id="rId28"/>
  </p:notesMasterIdLst>
  <p:sldIdLst>
    <p:sldId id="257" r:id="rId3"/>
    <p:sldId id="374" r:id="rId4"/>
    <p:sldId id="375" r:id="rId5"/>
    <p:sldId id="258" r:id="rId6"/>
    <p:sldId id="260" r:id="rId7"/>
    <p:sldId id="261" r:id="rId8"/>
    <p:sldId id="264" r:id="rId9"/>
    <p:sldId id="265" r:id="rId10"/>
    <p:sldId id="266" r:id="rId11"/>
    <p:sldId id="373" r:id="rId12"/>
    <p:sldId id="420" r:id="rId13"/>
    <p:sldId id="267" r:id="rId14"/>
    <p:sldId id="269" r:id="rId15"/>
    <p:sldId id="270" r:id="rId16"/>
    <p:sldId id="271" r:id="rId17"/>
    <p:sldId id="272" r:id="rId18"/>
    <p:sldId id="273" r:id="rId19"/>
    <p:sldId id="274" r:id="rId20"/>
    <p:sldId id="275" r:id="rId21"/>
    <p:sldId id="276" r:id="rId22"/>
    <p:sldId id="421" r:id="rId23"/>
    <p:sldId id="422" r:id="rId24"/>
    <p:sldId id="425" r:id="rId25"/>
    <p:sldId id="426" r:id="rId26"/>
    <p:sldId id="42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71" d="100"/>
          <a:sy n="71" d="100"/>
        </p:scale>
        <p:origin x="6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CA362F-F0DC-424A-8B29-AB35F7C79C50}"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0D35C0BC-A5B6-4221-AC92-34A7A5382413}">
      <dgm:prSet/>
      <dgm:spPr/>
      <dgm:t>
        <a:bodyPr/>
        <a:lstStyle/>
        <a:p>
          <a:r>
            <a:rPr lang="en-US" b="1"/>
            <a:t>Exponential growth</a:t>
          </a:r>
          <a:endParaRPr lang="en-US"/>
        </a:p>
      </dgm:t>
    </dgm:pt>
    <dgm:pt modelId="{F87261EF-EBF9-48FB-BDA6-3A760AF35FD5}" type="parTrans" cxnId="{E2B2AABD-AA39-46AE-80CF-7330677F662C}">
      <dgm:prSet/>
      <dgm:spPr/>
      <dgm:t>
        <a:bodyPr/>
        <a:lstStyle/>
        <a:p>
          <a:endParaRPr lang="en-US"/>
        </a:p>
      </dgm:t>
    </dgm:pt>
    <dgm:pt modelId="{AE485717-398B-47A2-8B4F-9AE889B4B20E}" type="sibTrans" cxnId="{E2B2AABD-AA39-46AE-80CF-7330677F662C}">
      <dgm:prSet/>
      <dgm:spPr/>
      <dgm:t>
        <a:bodyPr/>
        <a:lstStyle/>
        <a:p>
          <a:endParaRPr lang="en-US"/>
        </a:p>
      </dgm:t>
    </dgm:pt>
    <dgm:pt modelId="{4478FC11-BAB7-4620-978C-0451FC4F5670}">
      <dgm:prSet/>
      <dgm:spPr/>
      <dgm:t>
        <a:bodyPr/>
        <a:lstStyle/>
        <a:p>
          <a:r>
            <a:rPr lang="en-US"/>
            <a:t>The number of progeny virus produced within the infected cell increases exponentially for a period of time, then reaches a plateau, after which no additional increase in virus yield occurs.</a:t>
          </a:r>
        </a:p>
      </dgm:t>
    </dgm:pt>
    <dgm:pt modelId="{10121710-5C0A-4DAC-9581-B76BF31BC142}" type="parTrans" cxnId="{29F41098-5A38-48C9-A5F9-DFF03A4FED37}">
      <dgm:prSet/>
      <dgm:spPr/>
      <dgm:t>
        <a:bodyPr/>
        <a:lstStyle/>
        <a:p>
          <a:endParaRPr lang="en-US"/>
        </a:p>
      </dgm:t>
    </dgm:pt>
    <dgm:pt modelId="{78D42ACC-CED0-4F16-8B0C-40D647C1647A}" type="sibTrans" cxnId="{29F41098-5A38-48C9-A5F9-DFF03A4FED37}">
      <dgm:prSet/>
      <dgm:spPr/>
      <dgm:t>
        <a:bodyPr/>
        <a:lstStyle/>
        <a:p>
          <a:endParaRPr lang="en-US"/>
        </a:p>
      </dgm:t>
    </dgm:pt>
    <dgm:pt modelId="{08447F25-5DFA-4928-B64D-6CF0C90A7335}">
      <dgm:prSet/>
      <dgm:spPr/>
      <dgm:t>
        <a:bodyPr/>
        <a:lstStyle/>
        <a:p>
          <a:r>
            <a:rPr lang="en-US" dirty="0"/>
            <a:t>The maximum yield per cell is characteristic for each virus-cell system and reflects the balance between the rate at which virus components continue to be synthesized and assembled into virions, and the rate at which the cell loses the synthetic capacity and structural integrity needed to produce new virus particles. </a:t>
          </a:r>
        </a:p>
      </dgm:t>
    </dgm:pt>
    <dgm:pt modelId="{C3BA928F-DE85-4735-A3A6-A5729B6AE864}" type="parTrans" cxnId="{F320D7ED-E371-4D65-BA9B-C8D46F2885F5}">
      <dgm:prSet/>
      <dgm:spPr/>
      <dgm:t>
        <a:bodyPr/>
        <a:lstStyle/>
        <a:p>
          <a:endParaRPr lang="en-US"/>
        </a:p>
      </dgm:t>
    </dgm:pt>
    <dgm:pt modelId="{BE1A532B-8CCD-49FE-AB26-780350286360}" type="sibTrans" cxnId="{F320D7ED-E371-4D65-BA9B-C8D46F2885F5}">
      <dgm:prSet/>
      <dgm:spPr/>
      <dgm:t>
        <a:bodyPr/>
        <a:lstStyle/>
        <a:p>
          <a:endParaRPr lang="en-US"/>
        </a:p>
      </dgm:t>
    </dgm:pt>
    <dgm:pt modelId="{23538D6D-61D0-4EDD-BB6D-2AAE905BC685}">
      <dgm:prSet/>
      <dgm:spPr/>
      <dgm:t>
        <a:bodyPr/>
        <a:lstStyle/>
        <a:p>
          <a:r>
            <a:rPr lang="en-US"/>
            <a:t>This may be from 8 to 72 hours or longer, with yields of 100 to 10,000 virions per cell.</a:t>
          </a:r>
        </a:p>
      </dgm:t>
    </dgm:pt>
    <dgm:pt modelId="{D4344D1C-EEE8-4C44-9FD1-3A14461E0569}" type="parTrans" cxnId="{CC5EDF07-D5FB-437C-8F32-9B60E12904DC}">
      <dgm:prSet/>
      <dgm:spPr/>
      <dgm:t>
        <a:bodyPr/>
        <a:lstStyle/>
        <a:p>
          <a:endParaRPr lang="en-US"/>
        </a:p>
      </dgm:t>
    </dgm:pt>
    <dgm:pt modelId="{A92C5D3B-28BE-491F-A146-32CE46A980E3}" type="sibTrans" cxnId="{CC5EDF07-D5FB-437C-8F32-9B60E12904DC}">
      <dgm:prSet/>
      <dgm:spPr/>
      <dgm:t>
        <a:bodyPr/>
        <a:lstStyle/>
        <a:p>
          <a:endParaRPr lang="en-US"/>
        </a:p>
      </dgm:t>
    </dgm:pt>
    <dgm:pt modelId="{C117AFA1-0275-43A5-BD33-1FC6A3A7B638}" type="pres">
      <dgm:prSet presAssocID="{63CA362F-F0DC-424A-8B29-AB35F7C79C50}" presName="diagram" presStyleCnt="0">
        <dgm:presLayoutVars>
          <dgm:dir/>
          <dgm:resizeHandles val="exact"/>
        </dgm:presLayoutVars>
      </dgm:prSet>
      <dgm:spPr/>
    </dgm:pt>
    <dgm:pt modelId="{659DA1BF-6541-4BC9-AAAE-8F87FF9665CB}" type="pres">
      <dgm:prSet presAssocID="{0D35C0BC-A5B6-4221-AC92-34A7A5382413}" presName="node" presStyleLbl="node1" presStyleIdx="0" presStyleCnt="1" custScaleX="118382">
        <dgm:presLayoutVars>
          <dgm:bulletEnabled val="1"/>
        </dgm:presLayoutVars>
      </dgm:prSet>
      <dgm:spPr/>
    </dgm:pt>
  </dgm:ptLst>
  <dgm:cxnLst>
    <dgm:cxn modelId="{CC5EDF07-D5FB-437C-8F32-9B60E12904DC}" srcId="{0D35C0BC-A5B6-4221-AC92-34A7A5382413}" destId="{23538D6D-61D0-4EDD-BB6D-2AAE905BC685}" srcOrd="2" destOrd="0" parTransId="{D4344D1C-EEE8-4C44-9FD1-3A14461E0569}" sibTransId="{A92C5D3B-28BE-491F-A146-32CE46A980E3}"/>
    <dgm:cxn modelId="{87628E1E-A9BD-40F0-BF72-FA0CCAE686F5}" type="presOf" srcId="{23538D6D-61D0-4EDD-BB6D-2AAE905BC685}" destId="{659DA1BF-6541-4BC9-AAAE-8F87FF9665CB}" srcOrd="0" destOrd="3" presId="urn:microsoft.com/office/officeart/2005/8/layout/process5"/>
    <dgm:cxn modelId="{469B1731-A05A-4EBE-9107-A7C984169885}" type="presOf" srcId="{63CA362F-F0DC-424A-8B29-AB35F7C79C50}" destId="{C117AFA1-0275-43A5-BD33-1FC6A3A7B638}" srcOrd="0" destOrd="0" presId="urn:microsoft.com/office/officeart/2005/8/layout/process5"/>
    <dgm:cxn modelId="{9DDDA643-4640-4134-B34D-4A128B09C172}" type="presOf" srcId="{4478FC11-BAB7-4620-978C-0451FC4F5670}" destId="{659DA1BF-6541-4BC9-AAAE-8F87FF9665CB}" srcOrd="0" destOrd="1" presId="urn:microsoft.com/office/officeart/2005/8/layout/process5"/>
    <dgm:cxn modelId="{5664AC4C-0A7D-4CA0-9E1B-C12CCE4417DE}" type="presOf" srcId="{0D35C0BC-A5B6-4221-AC92-34A7A5382413}" destId="{659DA1BF-6541-4BC9-AAAE-8F87FF9665CB}" srcOrd="0" destOrd="0" presId="urn:microsoft.com/office/officeart/2005/8/layout/process5"/>
    <dgm:cxn modelId="{2DD1AD83-4B56-4253-A15B-7D7895CD7B7A}" type="presOf" srcId="{08447F25-5DFA-4928-B64D-6CF0C90A7335}" destId="{659DA1BF-6541-4BC9-AAAE-8F87FF9665CB}" srcOrd="0" destOrd="2" presId="urn:microsoft.com/office/officeart/2005/8/layout/process5"/>
    <dgm:cxn modelId="{29F41098-5A38-48C9-A5F9-DFF03A4FED37}" srcId="{0D35C0BC-A5B6-4221-AC92-34A7A5382413}" destId="{4478FC11-BAB7-4620-978C-0451FC4F5670}" srcOrd="0" destOrd="0" parTransId="{10121710-5C0A-4DAC-9581-B76BF31BC142}" sibTransId="{78D42ACC-CED0-4F16-8B0C-40D647C1647A}"/>
    <dgm:cxn modelId="{E2B2AABD-AA39-46AE-80CF-7330677F662C}" srcId="{63CA362F-F0DC-424A-8B29-AB35F7C79C50}" destId="{0D35C0BC-A5B6-4221-AC92-34A7A5382413}" srcOrd="0" destOrd="0" parTransId="{F87261EF-EBF9-48FB-BDA6-3A760AF35FD5}" sibTransId="{AE485717-398B-47A2-8B4F-9AE889B4B20E}"/>
    <dgm:cxn modelId="{F320D7ED-E371-4D65-BA9B-C8D46F2885F5}" srcId="{0D35C0BC-A5B6-4221-AC92-34A7A5382413}" destId="{08447F25-5DFA-4928-B64D-6CF0C90A7335}" srcOrd="1" destOrd="0" parTransId="{C3BA928F-DE85-4735-A3A6-A5729B6AE864}" sibTransId="{BE1A532B-8CCD-49FE-AB26-780350286360}"/>
    <dgm:cxn modelId="{D242F4C5-E33A-4ED8-AB09-B17914C3EBF5}" type="presParOf" srcId="{C117AFA1-0275-43A5-BD33-1FC6A3A7B638}" destId="{659DA1BF-6541-4BC9-AAAE-8F87FF9665CB}" srcOrd="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DA1BF-6541-4BC9-AAAE-8F87FF9665CB}">
      <dsp:nvSpPr>
        <dsp:cNvPr id="0" name=""/>
        <dsp:cNvSpPr/>
      </dsp:nvSpPr>
      <dsp:spPr>
        <a:xfrm>
          <a:off x="5939" y="5873"/>
          <a:ext cx="10300521" cy="5220652"/>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pPr>
          <a:r>
            <a:rPr lang="en-US" sz="3500" b="1" kern="1200"/>
            <a:t>Exponential growth</a:t>
          </a:r>
          <a:endParaRPr lang="en-US" sz="3500" kern="1200"/>
        </a:p>
        <a:p>
          <a:pPr marL="228600" lvl="1" indent="-228600" algn="l" defTabSz="1200150">
            <a:lnSpc>
              <a:spcPct val="90000"/>
            </a:lnSpc>
            <a:spcBef>
              <a:spcPct val="0"/>
            </a:spcBef>
            <a:spcAft>
              <a:spcPct val="15000"/>
            </a:spcAft>
            <a:buChar char="•"/>
          </a:pPr>
          <a:r>
            <a:rPr lang="en-US" sz="2700" kern="1200"/>
            <a:t>The number of progeny virus produced within the infected cell increases exponentially for a period of time, then reaches a plateau, after which no additional increase in virus yield occurs.</a:t>
          </a:r>
        </a:p>
        <a:p>
          <a:pPr marL="228600" lvl="1" indent="-228600" algn="l" defTabSz="1200150">
            <a:lnSpc>
              <a:spcPct val="90000"/>
            </a:lnSpc>
            <a:spcBef>
              <a:spcPct val="0"/>
            </a:spcBef>
            <a:spcAft>
              <a:spcPct val="15000"/>
            </a:spcAft>
            <a:buChar char="•"/>
          </a:pPr>
          <a:r>
            <a:rPr lang="en-US" sz="2700" kern="1200" dirty="0"/>
            <a:t>The maximum yield per cell is characteristic for each virus-cell system and reflects the balance between the rate at which virus components continue to be synthesized and assembled into virions, and the rate at which the cell loses the synthetic capacity and structural integrity needed to produce new virus particles. </a:t>
          </a:r>
        </a:p>
        <a:p>
          <a:pPr marL="228600" lvl="1" indent="-228600" algn="l" defTabSz="1200150">
            <a:lnSpc>
              <a:spcPct val="90000"/>
            </a:lnSpc>
            <a:spcBef>
              <a:spcPct val="0"/>
            </a:spcBef>
            <a:spcAft>
              <a:spcPct val="15000"/>
            </a:spcAft>
            <a:buChar char="•"/>
          </a:pPr>
          <a:r>
            <a:rPr lang="en-US" sz="2700" kern="1200"/>
            <a:t>This may be from 8 to 72 hours or longer, with yields of 100 to 10,000 virions per cell.</a:t>
          </a:r>
        </a:p>
      </dsp:txBody>
      <dsp:txXfrm>
        <a:off x="158847" y="158781"/>
        <a:ext cx="9994705" cy="491483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7171B5-D737-42E6-8107-83804CAE90C2}" type="datetimeFigureOut">
              <a:rPr lang="en-US" smtClean="0"/>
              <a:t>10/3/2024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B21866-BD6B-4686-8B38-D19CDCBE02B9}" type="slidenum">
              <a:rPr lang="en-US" smtClean="0"/>
              <a:t>‹#›</a:t>
            </a:fld>
            <a:endParaRPr lang="en-US"/>
          </a:p>
        </p:txBody>
      </p:sp>
    </p:spTree>
    <p:extLst>
      <p:ext uri="{BB962C8B-B14F-4D97-AF65-F5344CB8AC3E}">
        <p14:creationId xmlns:p14="http://schemas.microsoft.com/office/powerpoint/2010/main" val="13334801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fld id="{59EF49F7-1A3A-4911-9FC0-B82F9E78DCCA}" type="slidenum">
              <a:rPr lang="en-US" smtClean="0"/>
              <a:t>1</a:t>
            </a:fld>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F9B524-3C47-40CE-BEBF-93071B5404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9830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1"/>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64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5"/>
            <a:ext cx="8767860" cy="1388165"/>
          </a:xfrm>
        </p:spPr>
        <p:txBody>
          <a:bodyPr>
            <a:normAutofit/>
          </a:bodyPr>
          <a:lstStyle>
            <a:lvl1pPr marL="0" indent="0" algn="ctr">
              <a:buNone/>
              <a:defRPr sz="1955">
                <a:solidFill>
                  <a:srgbClr val="FFFFFF"/>
                </a:solidFill>
              </a:defRPr>
            </a:lvl1pPr>
            <a:lvl2pPr marL="406410" indent="0" algn="ctr">
              <a:buNone/>
              <a:defRPr sz="1955"/>
            </a:lvl2pPr>
            <a:lvl3pPr marL="812821" indent="0" algn="ctr">
              <a:buNone/>
              <a:defRPr sz="1955"/>
            </a:lvl3pPr>
            <a:lvl4pPr marL="1219230" indent="0" algn="ctr">
              <a:buNone/>
              <a:defRPr sz="1778"/>
            </a:lvl4pPr>
            <a:lvl5pPr marL="1625641" indent="0" algn="ctr">
              <a:buNone/>
              <a:defRPr sz="1778"/>
            </a:lvl5pPr>
            <a:lvl6pPr marL="2032051" indent="0" algn="ctr">
              <a:buNone/>
              <a:defRPr sz="1778"/>
            </a:lvl6pPr>
            <a:lvl7pPr marL="2438461" indent="0" algn="ctr">
              <a:buNone/>
              <a:defRPr sz="1778"/>
            </a:lvl7pPr>
            <a:lvl8pPr marL="2844871" indent="0" algn="ctr">
              <a:buNone/>
              <a:defRPr sz="1778"/>
            </a:lvl8pPr>
            <a:lvl9pPr marL="3251281" indent="0" algn="ctr">
              <a:buNone/>
              <a:defRPr sz="1778"/>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51F9F47A-9B08-4424-A4A1-686401D7D462}" type="datetime1">
              <a:rPr lang="en-US" smtClean="0"/>
              <a:t>10/3/2024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7E649B4F-B4FD-47EE-9359-CC72E1DBB7B9}" type="slidenum">
              <a:rPr lang="en-US" smtClean="0"/>
              <a:t>‹#›</a:t>
            </a:fld>
            <a:endParaRPr lang="en-US" dirty="0"/>
          </a:p>
        </p:txBody>
      </p:sp>
      <p:cxnSp>
        <p:nvCxnSpPr>
          <p:cNvPr id="8" name="Straight Connector 7"/>
          <p:cNvCxnSpPr/>
          <p:nvPr/>
        </p:nvCxnSpPr>
        <p:spPr>
          <a:xfrm>
            <a:off x="1978661"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08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E4105B-A1B5-4842-8E07-C61040B32904}" type="datetime1">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2215681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C483D-B66E-4049-B932-496CED62CF25}" type="datetime1">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781469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617538"/>
            <a:ext cx="10390716" cy="1143000"/>
          </a:xfrm>
        </p:spPr>
        <p:txBody>
          <a:bodyPr/>
          <a:lstStyle/>
          <a:p>
            <a:r>
              <a:rPr lang="en-US"/>
              <a:t>Click to edit Master title style</a:t>
            </a:r>
          </a:p>
        </p:txBody>
      </p:sp>
      <p:sp>
        <p:nvSpPr>
          <p:cNvPr id="3" name="Content Placeholder 2"/>
          <p:cNvSpPr>
            <a:spLocks noGrp="1"/>
          </p:cNvSpPr>
          <p:nvPr>
            <p:ph sz="quarter" idx="1"/>
          </p:nvPr>
        </p:nvSpPr>
        <p:spPr>
          <a:xfrm>
            <a:off x="1576917" y="20177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860117" y="20177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1576917" y="41513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860117" y="4151313"/>
            <a:ext cx="50800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1219200" y="6324600"/>
            <a:ext cx="2540000" cy="457200"/>
          </a:xfrm>
        </p:spPr>
        <p:txBody>
          <a:bodyPr/>
          <a:lstStyle>
            <a:lvl1pPr>
              <a:defRPr/>
            </a:lvl1pPr>
          </a:lstStyle>
          <a:p>
            <a:endParaRPr lang="en-US" altLang="zh-TW" dirty="0"/>
          </a:p>
        </p:txBody>
      </p:sp>
      <p:sp>
        <p:nvSpPr>
          <p:cNvPr id="8" name="Footer Placeholder 7"/>
          <p:cNvSpPr>
            <a:spLocks noGrp="1"/>
          </p:cNvSpPr>
          <p:nvPr>
            <p:ph type="ftr" sz="quarter" idx="11"/>
          </p:nvPr>
        </p:nvSpPr>
        <p:spPr>
          <a:xfrm>
            <a:off x="4470400" y="6324600"/>
            <a:ext cx="3860800" cy="457200"/>
          </a:xfrm>
        </p:spPr>
        <p:txBody>
          <a:bodyPr/>
          <a:lstStyle>
            <a:lvl1pPr>
              <a:defRPr/>
            </a:lvl1pPr>
          </a:lstStyle>
          <a:p>
            <a:endParaRPr lang="en-US" altLang="zh-TW" dirty="0"/>
          </a:p>
        </p:txBody>
      </p:sp>
      <p:sp>
        <p:nvSpPr>
          <p:cNvPr id="9" name="Slide Number Placeholder 8"/>
          <p:cNvSpPr>
            <a:spLocks noGrp="1"/>
          </p:cNvSpPr>
          <p:nvPr>
            <p:ph type="sldNum" sz="quarter" idx="12"/>
          </p:nvPr>
        </p:nvSpPr>
        <p:spPr>
          <a:xfrm>
            <a:off x="9042400" y="6324600"/>
            <a:ext cx="2540000" cy="457200"/>
          </a:xfrm>
        </p:spPr>
        <p:txBody>
          <a:bodyPr/>
          <a:lstStyle>
            <a:lvl1pPr>
              <a:defRPr/>
            </a:lvl1pPr>
          </a:lstStyle>
          <a:p>
            <a:fld id="{0EA37AD8-3201-4A2D-BCE4-C830E38F436E}" type="slidenum">
              <a:rPr lang="zh-TW" altLang="en-US"/>
              <a:pPr/>
              <a:t>‹#›</a:t>
            </a:fld>
            <a:endParaRPr lang="zh-TW" altLang="en-US"/>
          </a:p>
        </p:txBody>
      </p:sp>
    </p:spTree>
    <p:extLst>
      <p:ext uri="{BB962C8B-B14F-4D97-AF65-F5344CB8AC3E}">
        <p14:creationId xmlns:p14="http://schemas.microsoft.com/office/powerpoint/2010/main" val="13333951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Content Placeholder 2"/>
          <p:cNvSpPr>
            <a:spLocks noGrp="1"/>
          </p:cNvSpPr>
          <p:nvPr>
            <p:ph sz="half" idx="1"/>
          </p:nvPr>
        </p:nvSpPr>
        <p:spPr>
          <a:xfrm>
            <a:off x="1576917" y="2017713"/>
            <a:ext cx="103632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76917" y="4151313"/>
            <a:ext cx="10363200" cy="1981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1219200" y="6324600"/>
            <a:ext cx="2540000" cy="457200"/>
          </a:xfrm>
        </p:spPr>
        <p:txBody>
          <a:bodyPr/>
          <a:lstStyle>
            <a:lvl1pPr>
              <a:defRPr/>
            </a:lvl1pPr>
          </a:lstStyle>
          <a:p>
            <a:endParaRPr lang="en-US" altLang="zh-TW" dirty="0"/>
          </a:p>
        </p:txBody>
      </p:sp>
      <p:sp>
        <p:nvSpPr>
          <p:cNvPr id="6" name="Footer Placeholder 5"/>
          <p:cNvSpPr>
            <a:spLocks noGrp="1"/>
          </p:cNvSpPr>
          <p:nvPr>
            <p:ph type="ftr" sz="quarter" idx="11"/>
          </p:nvPr>
        </p:nvSpPr>
        <p:spPr>
          <a:xfrm>
            <a:off x="4470400" y="6324600"/>
            <a:ext cx="3860800" cy="457200"/>
          </a:xfrm>
        </p:spPr>
        <p:txBody>
          <a:bodyPr/>
          <a:lstStyle>
            <a:lvl1pPr>
              <a:defRPr/>
            </a:lvl1pPr>
          </a:lstStyle>
          <a:p>
            <a:endParaRPr lang="en-US" altLang="zh-TW" dirty="0"/>
          </a:p>
        </p:txBody>
      </p:sp>
      <p:sp>
        <p:nvSpPr>
          <p:cNvPr id="7" name="Slide Number Placeholder 6"/>
          <p:cNvSpPr>
            <a:spLocks noGrp="1"/>
          </p:cNvSpPr>
          <p:nvPr>
            <p:ph type="sldNum" sz="quarter" idx="12"/>
          </p:nvPr>
        </p:nvSpPr>
        <p:spPr>
          <a:xfrm>
            <a:off x="9042400" y="6324600"/>
            <a:ext cx="2540000" cy="457200"/>
          </a:xfrm>
        </p:spPr>
        <p:txBody>
          <a:bodyPr/>
          <a:lstStyle>
            <a:lvl1pPr>
              <a:defRPr/>
            </a:lvl1pPr>
          </a:lstStyle>
          <a:p>
            <a:fld id="{EB1E2F1F-FAE8-42A0-B51C-AFA366E7C3AE}" type="slidenum">
              <a:rPr lang="zh-TW" altLang="en-US"/>
              <a:pPr/>
              <a:t>‹#›</a:t>
            </a:fld>
            <a:endParaRPr lang="zh-TW" altLang="en-US"/>
          </a:p>
        </p:txBody>
      </p:sp>
    </p:spTree>
    <p:extLst>
      <p:ext uri="{BB962C8B-B14F-4D97-AF65-F5344CB8AC3E}">
        <p14:creationId xmlns:p14="http://schemas.microsoft.com/office/powerpoint/2010/main" val="761018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534585" y="617538"/>
            <a:ext cx="10390716" cy="1143000"/>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Online Image Placeholder 3"/>
          <p:cNvSpPr>
            <a:spLocks noGrp="1"/>
          </p:cNvSpPr>
          <p:nvPr>
            <p:ph type="clipArt" sz="half" idx="2"/>
          </p:nvPr>
        </p:nvSpPr>
        <p:spPr>
          <a:xfrm>
            <a:off x="6860117" y="2017713"/>
            <a:ext cx="5080000" cy="4114800"/>
          </a:xfrm>
        </p:spPr>
        <p:txBody>
          <a:bodyPr/>
          <a:lstStyle/>
          <a:p>
            <a:endParaRPr lang="en-US" dirty="0"/>
          </a:p>
        </p:txBody>
      </p:sp>
      <p:sp>
        <p:nvSpPr>
          <p:cNvPr id="5" name="Date Placeholder 4"/>
          <p:cNvSpPr>
            <a:spLocks noGrp="1"/>
          </p:cNvSpPr>
          <p:nvPr>
            <p:ph type="dt" sz="half" idx="10"/>
          </p:nvPr>
        </p:nvSpPr>
        <p:spPr>
          <a:xfrm>
            <a:off x="1219200" y="6324600"/>
            <a:ext cx="2540000" cy="457200"/>
          </a:xfrm>
        </p:spPr>
        <p:txBody>
          <a:bodyPr/>
          <a:lstStyle>
            <a:lvl1pPr>
              <a:defRPr/>
            </a:lvl1pPr>
          </a:lstStyle>
          <a:p>
            <a:endParaRPr lang="en-US" altLang="zh-TW" dirty="0"/>
          </a:p>
        </p:txBody>
      </p:sp>
      <p:sp>
        <p:nvSpPr>
          <p:cNvPr id="6" name="Footer Placeholder 5"/>
          <p:cNvSpPr>
            <a:spLocks noGrp="1"/>
          </p:cNvSpPr>
          <p:nvPr>
            <p:ph type="ftr" sz="quarter" idx="11"/>
          </p:nvPr>
        </p:nvSpPr>
        <p:spPr>
          <a:xfrm>
            <a:off x="4470400" y="6324600"/>
            <a:ext cx="3860800" cy="457200"/>
          </a:xfrm>
        </p:spPr>
        <p:txBody>
          <a:bodyPr/>
          <a:lstStyle>
            <a:lvl1pPr>
              <a:defRPr/>
            </a:lvl1pPr>
          </a:lstStyle>
          <a:p>
            <a:endParaRPr lang="en-US" altLang="zh-TW" dirty="0"/>
          </a:p>
        </p:txBody>
      </p:sp>
      <p:sp>
        <p:nvSpPr>
          <p:cNvPr id="7" name="Slide Number Placeholder 6"/>
          <p:cNvSpPr>
            <a:spLocks noGrp="1"/>
          </p:cNvSpPr>
          <p:nvPr>
            <p:ph type="sldNum" sz="quarter" idx="12"/>
          </p:nvPr>
        </p:nvSpPr>
        <p:spPr>
          <a:xfrm>
            <a:off x="9042400" y="6324600"/>
            <a:ext cx="2540000" cy="457200"/>
          </a:xfrm>
        </p:spPr>
        <p:txBody>
          <a:bodyPr/>
          <a:lstStyle>
            <a:lvl1pPr>
              <a:defRPr/>
            </a:lvl1pPr>
          </a:lstStyle>
          <a:p>
            <a:fld id="{61777FDB-5449-4F3D-B53B-322701B9F11E}" type="slidenum">
              <a:rPr lang="zh-TW" altLang="en-US"/>
              <a:pPr/>
              <a:t>‹#›</a:t>
            </a:fld>
            <a:endParaRPr lang="zh-TW" altLang="en-US"/>
          </a:p>
        </p:txBody>
      </p:sp>
    </p:spTree>
    <p:extLst>
      <p:ext uri="{BB962C8B-B14F-4D97-AF65-F5344CB8AC3E}">
        <p14:creationId xmlns:p14="http://schemas.microsoft.com/office/powerpoint/2010/main" val="3217212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9" y="1788454"/>
            <a:ext cx="8361229" cy="2098226"/>
          </a:xfrm>
        </p:spPr>
        <p:txBody>
          <a:bodyPr anchor="b">
            <a:noAutofit/>
          </a:bodyPr>
          <a:lstStyle>
            <a:lvl1pPr algn="ctr">
              <a:defRPr sz="64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7" y="3956279"/>
            <a:ext cx="6831673" cy="1086237"/>
          </a:xfrm>
        </p:spPr>
        <p:txBody>
          <a:bodyPr>
            <a:normAutofit/>
          </a:bodyPr>
          <a:lstStyle>
            <a:lvl1pPr marL="0" indent="0" algn="ctr">
              <a:lnSpc>
                <a:spcPct val="112000"/>
              </a:lnSpc>
              <a:spcBef>
                <a:spcPts val="0"/>
              </a:spcBef>
              <a:spcAft>
                <a:spcPts val="0"/>
              </a:spcAft>
              <a:buNone/>
              <a:defRPr sz="2045"/>
            </a:lvl1pPr>
            <a:lvl2pPr marL="406410" indent="0" algn="ctr">
              <a:buNone/>
              <a:defRPr sz="1778"/>
            </a:lvl2pPr>
            <a:lvl3pPr marL="812821" indent="0" algn="ctr">
              <a:buNone/>
              <a:defRPr sz="1600"/>
            </a:lvl3pPr>
            <a:lvl4pPr marL="1219230" indent="0" algn="ctr">
              <a:buNone/>
              <a:defRPr sz="1422"/>
            </a:lvl4pPr>
            <a:lvl5pPr marL="1625641" indent="0" algn="ctr">
              <a:buNone/>
              <a:defRPr sz="1422"/>
            </a:lvl5pPr>
            <a:lvl6pPr marL="2032051" indent="0" algn="ctr">
              <a:buNone/>
              <a:defRPr sz="1422"/>
            </a:lvl6pPr>
            <a:lvl7pPr marL="2438461" indent="0" algn="ctr">
              <a:buNone/>
              <a:defRPr sz="1422"/>
            </a:lvl7pPr>
            <a:lvl8pPr marL="2844871" indent="0" algn="ctr">
              <a:buNone/>
              <a:defRPr sz="1422"/>
            </a:lvl8pPr>
            <a:lvl9pPr marL="3251281" indent="0" algn="ctr">
              <a:buNone/>
              <a:defRPr sz="1422"/>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7"/>
            <a:ext cx="1607944" cy="404614"/>
          </a:xfrm>
        </p:spPr>
        <p:txBody>
          <a:bodyPr/>
          <a:lstStyle>
            <a:lvl1pPr>
              <a:defRPr baseline="0">
                <a:solidFill>
                  <a:schemeClr val="tx2"/>
                </a:solidFill>
              </a:defRPr>
            </a:lvl1pPr>
          </a:lstStyle>
          <a:p>
            <a:fld id="{87DE6118-2437-4B30-8E3C-4D2BE6020583}" type="datetimeFigureOut">
              <a:rPr lang="en-US" dirty="0"/>
              <a:pPr/>
              <a:t>10/3/2024</a:t>
            </a:fld>
            <a:endParaRPr lang="en-US" dirty="0"/>
          </a:p>
        </p:txBody>
      </p:sp>
      <p:sp>
        <p:nvSpPr>
          <p:cNvPr id="5" name="Footer Placeholder 4"/>
          <p:cNvSpPr>
            <a:spLocks noGrp="1"/>
          </p:cNvSpPr>
          <p:nvPr>
            <p:ph type="ftr" sz="quarter" idx="11"/>
          </p:nvPr>
        </p:nvSpPr>
        <p:spPr>
          <a:xfrm>
            <a:off x="2584055" y="6453387"/>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7"/>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9" y="744470"/>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90995628"/>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75815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6" y="1301361"/>
            <a:ext cx="9612971" cy="2852737"/>
          </a:xfrm>
        </p:spPr>
        <p:txBody>
          <a:bodyPr anchor="b">
            <a:normAutofit/>
          </a:bodyPr>
          <a:lstStyle>
            <a:lvl1pPr algn="r">
              <a:defRPr sz="64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6" y="4216328"/>
            <a:ext cx="9612971" cy="1143324"/>
          </a:xfrm>
        </p:spPr>
        <p:txBody>
          <a:bodyPr/>
          <a:lstStyle>
            <a:lvl1pPr marL="0" indent="0" algn="r">
              <a:lnSpc>
                <a:spcPct val="112000"/>
              </a:lnSpc>
              <a:spcBef>
                <a:spcPts val="0"/>
              </a:spcBef>
              <a:spcAft>
                <a:spcPts val="0"/>
              </a:spcAft>
              <a:buNone/>
              <a:defRPr sz="2133">
                <a:solidFill>
                  <a:schemeClr val="tx2"/>
                </a:solidFill>
              </a:defRPr>
            </a:lvl1pPr>
            <a:lvl2pPr marL="406410" indent="0">
              <a:buNone/>
              <a:defRPr sz="1778">
                <a:solidFill>
                  <a:schemeClr val="tx1">
                    <a:tint val="75000"/>
                  </a:schemeClr>
                </a:solidFill>
              </a:defRPr>
            </a:lvl2pPr>
            <a:lvl3pPr marL="812821" indent="0">
              <a:buNone/>
              <a:defRPr sz="1600">
                <a:solidFill>
                  <a:schemeClr val="tx1">
                    <a:tint val="75000"/>
                  </a:schemeClr>
                </a:solidFill>
              </a:defRPr>
            </a:lvl3pPr>
            <a:lvl4pPr marL="1219230" indent="0">
              <a:buNone/>
              <a:defRPr sz="1422">
                <a:solidFill>
                  <a:schemeClr val="tx1">
                    <a:tint val="75000"/>
                  </a:schemeClr>
                </a:solidFill>
              </a:defRPr>
            </a:lvl4pPr>
            <a:lvl5pPr marL="1625641" indent="0">
              <a:buNone/>
              <a:defRPr sz="1422">
                <a:solidFill>
                  <a:schemeClr val="tx1">
                    <a:tint val="75000"/>
                  </a:schemeClr>
                </a:solidFill>
              </a:defRPr>
            </a:lvl5pPr>
            <a:lvl6pPr marL="2032051" indent="0">
              <a:buNone/>
              <a:defRPr sz="1422">
                <a:solidFill>
                  <a:schemeClr val="tx1">
                    <a:tint val="75000"/>
                  </a:schemeClr>
                </a:solidFill>
              </a:defRPr>
            </a:lvl6pPr>
            <a:lvl7pPr marL="2438461" indent="0">
              <a:buNone/>
              <a:defRPr sz="1422">
                <a:solidFill>
                  <a:schemeClr val="tx1">
                    <a:tint val="75000"/>
                  </a:schemeClr>
                </a:solidFill>
              </a:defRPr>
            </a:lvl7pPr>
            <a:lvl8pPr marL="2844871" indent="0">
              <a:buNone/>
              <a:defRPr sz="1422">
                <a:solidFill>
                  <a:schemeClr val="tx1">
                    <a:tint val="75000"/>
                  </a:schemeClr>
                </a:solidFill>
              </a:defRPr>
            </a:lvl8pPr>
            <a:lvl9pPr marL="3251281" indent="0">
              <a:buNone/>
              <a:defRPr sz="142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9" y="6453387"/>
            <a:ext cx="1622409" cy="404614"/>
          </a:xfrm>
        </p:spPr>
        <p:txBody>
          <a:bodyPr/>
          <a:lstStyle>
            <a:lvl1pPr>
              <a:defRPr>
                <a:solidFill>
                  <a:schemeClr val="tx2"/>
                </a:solidFill>
              </a:defRPr>
            </a:lvl1pPr>
          </a:lstStyle>
          <a:p>
            <a:fld id="{87DE6118-2437-4B30-8E3C-4D2BE6020583}" type="datetimeFigureOut">
              <a:rPr lang="en-US" dirty="0"/>
              <a:pPr/>
              <a:t>10/3/2024</a:t>
            </a:fld>
            <a:endParaRPr lang="en-US" dirty="0"/>
          </a:p>
        </p:txBody>
      </p:sp>
      <p:sp>
        <p:nvSpPr>
          <p:cNvPr id="5" name="Footer Placeholder 4"/>
          <p:cNvSpPr>
            <a:spLocks noGrp="1"/>
          </p:cNvSpPr>
          <p:nvPr>
            <p:ph type="ftr" sz="quarter" idx="11"/>
          </p:nvPr>
        </p:nvSpPr>
        <p:spPr>
          <a:xfrm>
            <a:off x="2584313" y="6453387"/>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7"/>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3"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544659190"/>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6000"/>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4" y="2286000"/>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9544343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2667" b="0" baseline="0">
                <a:solidFill>
                  <a:schemeClr val="tx2"/>
                </a:solidFill>
              </a:defRPr>
            </a:lvl1pPr>
            <a:lvl2pPr marL="406410" indent="0">
              <a:buNone/>
              <a:defRPr sz="1778" b="1"/>
            </a:lvl2pPr>
            <a:lvl3pPr marL="812821" indent="0">
              <a:buNone/>
              <a:defRPr sz="1600" b="1"/>
            </a:lvl3pPr>
            <a:lvl4pPr marL="1219230" indent="0">
              <a:buNone/>
              <a:defRPr sz="1422" b="1"/>
            </a:lvl4pPr>
            <a:lvl5pPr marL="1625641" indent="0">
              <a:buNone/>
              <a:defRPr sz="1422" b="1"/>
            </a:lvl5pPr>
            <a:lvl6pPr marL="2032051" indent="0">
              <a:buNone/>
              <a:defRPr sz="1422" b="1"/>
            </a:lvl6pPr>
            <a:lvl7pPr marL="2438461" indent="0">
              <a:buNone/>
              <a:defRPr sz="1422" b="1"/>
            </a:lvl7pPr>
            <a:lvl8pPr marL="2844871" indent="0">
              <a:buNone/>
              <a:defRPr sz="1422" b="1"/>
            </a:lvl8pPr>
            <a:lvl9pPr marL="3251281" indent="0">
              <a:buNone/>
              <a:defRPr sz="1422" b="1"/>
            </a:lvl9pPr>
          </a:lstStyle>
          <a:p>
            <a:pPr lvl="0"/>
            <a:r>
              <a:rPr lang="en-US"/>
              <a:t>Click to edit Master text styles</a:t>
            </a:r>
          </a:p>
        </p:txBody>
      </p:sp>
      <p:sp>
        <p:nvSpPr>
          <p:cNvPr id="4" name="Content Placeholder 3"/>
          <p:cNvSpPr>
            <a:spLocks noGrp="1"/>
          </p:cNvSpPr>
          <p:nvPr>
            <p:ph sz="half" idx="2"/>
          </p:nvPr>
        </p:nvSpPr>
        <p:spPr>
          <a:xfrm>
            <a:off x="1371600" y="3305208"/>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2667" b="0" baseline="0">
                <a:solidFill>
                  <a:schemeClr val="tx2"/>
                </a:solidFill>
              </a:defRPr>
            </a:lvl1pPr>
            <a:lvl2pPr marL="406410" indent="0">
              <a:buNone/>
              <a:defRPr sz="1778" b="1"/>
            </a:lvl2pPr>
            <a:lvl3pPr marL="812821" indent="0">
              <a:buNone/>
              <a:defRPr sz="1600" b="1"/>
            </a:lvl3pPr>
            <a:lvl4pPr marL="1219230" indent="0">
              <a:buNone/>
              <a:defRPr sz="1422" b="1"/>
            </a:lvl4pPr>
            <a:lvl5pPr marL="1625641" indent="0">
              <a:buNone/>
              <a:defRPr sz="1422" b="1"/>
            </a:lvl5pPr>
            <a:lvl6pPr marL="2032051" indent="0">
              <a:buNone/>
              <a:defRPr sz="1422" b="1"/>
            </a:lvl6pPr>
            <a:lvl7pPr marL="2438461" indent="0">
              <a:buNone/>
              <a:defRPr sz="1422" b="1"/>
            </a:lvl7pPr>
            <a:lvl8pPr marL="2844871" indent="0">
              <a:buNone/>
              <a:defRPr sz="1422" b="1"/>
            </a:lvl8pPr>
            <a:lvl9pPr marL="3251281" indent="0">
              <a:buNone/>
              <a:defRPr sz="1422" b="1"/>
            </a:lvl9pPr>
          </a:lstStyle>
          <a:p>
            <a:pPr lvl="0"/>
            <a:r>
              <a:rPr lang="en-US"/>
              <a:t>Click to edit Master text styles</a:t>
            </a:r>
          </a:p>
        </p:txBody>
      </p:sp>
      <p:sp>
        <p:nvSpPr>
          <p:cNvPr id="6" name="Content Placeholder 5"/>
          <p:cNvSpPr>
            <a:spLocks noGrp="1"/>
          </p:cNvSpPr>
          <p:nvPr>
            <p:ph sz="quarter" idx="4"/>
          </p:nvPr>
        </p:nvSpPr>
        <p:spPr>
          <a:xfrm>
            <a:off x="6525014" y="3305208"/>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3748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37CAFB1-0D46-48EA-9D24-4BDC1F11147C}" type="datetime1">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33969128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1035629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732795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267"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2"/>
            <a:ext cx="5212080" cy="5175250"/>
          </a:xfrm>
        </p:spPr>
        <p:txBody>
          <a:bodyPr/>
          <a:lstStyle>
            <a:lvl1pPr>
              <a:defRPr sz="1778"/>
            </a:lvl1pPr>
            <a:lvl2pPr>
              <a:defRPr sz="1778"/>
            </a:lvl2pPr>
            <a:lvl3pPr>
              <a:defRPr sz="1600"/>
            </a:lvl3pPr>
            <a:lvl4pPr>
              <a:defRPr sz="1600"/>
            </a:lvl4pPr>
            <a:lvl5pPr>
              <a:defRPr sz="1422"/>
            </a:lvl5pPr>
            <a:lvl6pPr>
              <a:defRPr sz="1422"/>
            </a:lvl6pPr>
            <a:lvl7pPr>
              <a:defRPr sz="1422"/>
            </a:lvl7pPr>
            <a:lvl8pPr>
              <a:defRPr sz="1422"/>
            </a:lvl8pPr>
            <a:lvl9pPr>
              <a:defRPr sz="142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5"/>
            <a:ext cx="3855720" cy="3011056"/>
          </a:xfrm>
        </p:spPr>
        <p:txBody>
          <a:bodyPr/>
          <a:lstStyle>
            <a:lvl1pPr marL="0" indent="0">
              <a:lnSpc>
                <a:spcPct val="113000"/>
              </a:lnSpc>
              <a:spcBef>
                <a:spcPts val="0"/>
              </a:spcBef>
              <a:spcAft>
                <a:spcPts val="1333"/>
              </a:spcAft>
              <a:buNone/>
              <a:defRPr sz="1422"/>
            </a:lvl1pPr>
            <a:lvl2pPr marL="406410" indent="0">
              <a:buNone/>
              <a:defRPr sz="1245"/>
            </a:lvl2pPr>
            <a:lvl3pPr marL="812821" indent="0">
              <a:buNone/>
              <a:defRPr sz="1067"/>
            </a:lvl3pPr>
            <a:lvl4pPr marL="1219230" indent="0">
              <a:buNone/>
              <a:defRPr sz="889"/>
            </a:lvl4pPr>
            <a:lvl5pPr marL="1625641" indent="0">
              <a:buNone/>
              <a:defRPr sz="889"/>
            </a:lvl5pPr>
            <a:lvl6pPr marL="2032051" indent="0">
              <a:buNone/>
              <a:defRPr sz="889"/>
            </a:lvl6pPr>
            <a:lvl7pPr marL="2438461" indent="0">
              <a:buNone/>
              <a:defRPr sz="889"/>
            </a:lvl7pPr>
            <a:lvl8pPr marL="2844871" indent="0">
              <a:buNone/>
              <a:defRPr sz="889"/>
            </a:lvl8pPr>
            <a:lvl9pPr marL="3251281" indent="0">
              <a:buNone/>
              <a:defRPr sz="889"/>
            </a:lvl9pPr>
          </a:lstStyle>
          <a:p>
            <a:pPr lvl="0"/>
            <a:r>
              <a:rPr lang="en-US"/>
              <a:t>Click to edit Master text styles</a:t>
            </a:r>
          </a:p>
        </p:txBody>
      </p:sp>
      <p:sp>
        <p:nvSpPr>
          <p:cNvPr id="5" name="Date Placeholder 4"/>
          <p:cNvSpPr>
            <a:spLocks noGrp="1"/>
          </p:cNvSpPr>
          <p:nvPr>
            <p:ph type="dt" sz="half" idx="10"/>
          </p:nvPr>
        </p:nvSpPr>
        <p:spPr>
          <a:xfrm>
            <a:off x="723900" y="6453387"/>
            <a:ext cx="1204572" cy="404614"/>
          </a:xfrm>
        </p:spPr>
        <p:txBody>
          <a:bodyPr/>
          <a:lstStyle>
            <a:lvl1pPr>
              <a:defRPr>
                <a:solidFill>
                  <a:schemeClr val="tx2"/>
                </a:solidFill>
              </a:defRPr>
            </a:lvl1pPr>
          </a:lstStyle>
          <a:p>
            <a:fld id="{87DE6118-2437-4B30-8E3C-4D2BE6020583}" type="datetimeFigureOut">
              <a:rPr lang="en-US" dirty="0"/>
              <a:pPr/>
              <a:t>10/3/2024</a:t>
            </a:fld>
            <a:endParaRPr lang="en-US" dirty="0"/>
          </a:p>
        </p:txBody>
      </p:sp>
      <p:sp>
        <p:nvSpPr>
          <p:cNvPr id="6" name="Footer Placeholder 5"/>
          <p:cNvSpPr>
            <a:spLocks noGrp="1"/>
          </p:cNvSpPr>
          <p:nvPr>
            <p:ph type="ftr" sz="quarter" idx="11"/>
          </p:nvPr>
        </p:nvSpPr>
        <p:spPr>
          <a:xfrm>
            <a:off x="2205946" y="6453387"/>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7"/>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4766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267"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1"/>
            <a:ext cx="6659880" cy="6857999"/>
          </a:xfrm>
        </p:spPr>
        <p:txBody>
          <a:bodyPr anchor="t">
            <a:normAutofit/>
          </a:bodyPr>
          <a:lstStyle>
            <a:lvl1pPr marL="0" indent="0">
              <a:buNone/>
              <a:defRPr sz="1778"/>
            </a:lvl1pPr>
            <a:lvl2pPr marL="406410" indent="0">
              <a:buNone/>
              <a:defRPr sz="1778"/>
            </a:lvl2pPr>
            <a:lvl3pPr marL="812821" indent="0">
              <a:buNone/>
              <a:defRPr sz="1778"/>
            </a:lvl3pPr>
            <a:lvl4pPr marL="1219230" indent="0">
              <a:buNone/>
              <a:defRPr sz="1778"/>
            </a:lvl4pPr>
            <a:lvl5pPr marL="1625641" indent="0">
              <a:buNone/>
              <a:defRPr sz="1778"/>
            </a:lvl5pPr>
            <a:lvl6pPr marL="2032051" indent="0">
              <a:buNone/>
              <a:defRPr sz="1778"/>
            </a:lvl6pPr>
            <a:lvl7pPr marL="2438461" indent="0">
              <a:buNone/>
              <a:defRPr sz="1778"/>
            </a:lvl7pPr>
            <a:lvl8pPr marL="2844871" indent="0">
              <a:buNone/>
              <a:defRPr sz="1778"/>
            </a:lvl8pPr>
            <a:lvl9pPr marL="3251281" indent="0">
              <a:buNone/>
              <a:defRPr sz="1778"/>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333"/>
              </a:spcAft>
              <a:buNone/>
              <a:defRPr sz="1422"/>
            </a:lvl1pPr>
            <a:lvl2pPr marL="406410" indent="0">
              <a:buNone/>
              <a:defRPr sz="1245"/>
            </a:lvl2pPr>
            <a:lvl3pPr marL="812821" indent="0">
              <a:buNone/>
              <a:defRPr sz="1067"/>
            </a:lvl3pPr>
            <a:lvl4pPr marL="1219230" indent="0">
              <a:buNone/>
              <a:defRPr sz="889"/>
            </a:lvl4pPr>
            <a:lvl5pPr marL="1625641" indent="0">
              <a:buNone/>
              <a:defRPr sz="889"/>
            </a:lvl5pPr>
            <a:lvl6pPr marL="2032051" indent="0">
              <a:buNone/>
              <a:defRPr sz="889"/>
            </a:lvl6pPr>
            <a:lvl7pPr marL="2438461" indent="0">
              <a:buNone/>
              <a:defRPr sz="889"/>
            </a:lvl7pPr>
            <a:lvl8pPr marL="2844871" indent="0">
              <a:buNone/>
              <a:defRPr sz="889"/>
            </a:lvl8pPr>
            <a:lvl9pPr marL="3251281" indent="0">
              <a:buNone/>
              <a:defRPr sz="889"/>
            </a:lvl9pPr>
          </a:lstStyle>
          <a:p>
            <a:pPr lvl="0"/>
            <a:r>
              <a:rPr lang="en-US"/>
              <a:t>Click to edit Master text styles</a:t>
            </a:r>
          </a:p>
        </p:txBody>
      </p:sp>
      <p:sp>
        <p:nvSpPr>
          <p:cNvPr id="5" name="Date Placeholder 4"/>
          <p:cNvSpPr>
            <a:spLocks noGrp="1"/>
          </p:cNvSpPr>
          <p:nvPr>
            <p:ph type="dt" sz="half" idx="10"/>
          </p:nvPr>
        </p:nvSpPr>
        <p:spPr>
          <a:xfrm>
            <a:off x="723900" y="6453387"/>
            <a:ext cx="1204572" cy="404614"/>
          </a:xfrm>
        </p:spPr>
        <p:txBody>
          <a:bodyPr/>
          <a:lstStyle>
            <a:lvl1pPr>
              <a:defRPr>
                <a:solidFill>
                  <a:schemeClr val="tx2"/>
                </a:solidFill>
              </a:defRPr>
            </a:lvl1pPr>
          </a:lstStyle>
          <a:p>
            <a:fld id="{87DE6118-2437-4B30-8E3C-4D2BE6020583}" type="datetimeFigureOut">
              <a:rPr lang="en-US" dirty="0"/>
              <a:pPr/>
              <a:t>10/3/2024</a:t>
            </a:fld>
            <a:endParaRPr lang="en-US" dirty="0"/>
          </a:p>
        </p:txBody>
      </p:sp>
      <p:sp>
        <p:nvSpPr>
          <p:cNvPr id="6" name="Footer Placeholder 5"/>
          <p:cNvSpPr>
            <a:spLocks noGrp="1"/>
          </p:cNvSpPr>
          <p:nvPr>
            <p:ph type="ftr" sz="quarter" idx="11"/>
          </p:nvPr>
        </p:nvSpPr>
        <p:spPr>
          <a:xfrm>
            <a:off x="2205946" y="6453387"/>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7"/>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5978519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6"/>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7702581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2"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1"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20271720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64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1955">
                <a:solidFill>
                  <a:schemeClr val="accent1"/>
                </a:solidFill>
              </a:defRPr>
            </a:lvl1pPr>
            <a:lvl2pPr marL="406410" indent="0">
              <a:buNone/>
              <a:defRPr sz="1600">
                <a:solidFill>
                  <a:schemeClr val="tx1">
                    <a:tint val="75000"/>
                  </a:schemeClr>
                </a:solidFill>
              </a:defRPr>
            </a:lvl2pPr>
            <a:lvl3pPr marL="812821" indent="0">
              <a:buNone/>
              <a:defRPr sz="1422">
                <a:solidFill>
                  <a:schemeClr val="tx1">
                    <a:tint val="75000"/>
                  </a:schemeClr>
                </a:solidFill>
              </a:defRPr>
            </a:lvl3pPr>
            <a:lvl4pPr marL="1219230" indent="0">
              <a:buNone/>
              <a:defRPr sz="1245">
                <a:solidFill>
                  <a:schemeClr val="tx1">
                    <a:tint val="75000"/>
                  </a:schemeClr>
                </a:solidFill>
              </a:defRPr>
            </a:lvl4pPr>
            <a:lvl5pPr marL="1625641" indent="0">
              <a:buNone/>
              <a:defRPr sz="1245">
                <a:solidFill>
                  <a:schemeClr val="tx1">
                    <a:tint val="75000"/>
                  </a:schemeClr>
                </a:solidFill>
              </a:defRPr>
            </a:lvl5pPr>
            <a:lvl6pPr marL="2032051" indent="0">
              <a:buNone/>
              <a:defRPr sz="1245">
                <a:solidFill>
                  <a:schemeClr val="tx1">
                    <a:tint val="75000"/>
                  </a:schemeClr>
                </a:solidFill>
              </a:defRPr>
            </a:lvl6pPr>
            <a:lvl7pPr marL="2438461" indent="0">
              <a:buNone/>
              <a:defRPr sz="1245">
                <a:solidFill>
                  <a:schemeClr val="tx1">
                    <a:tint val="75000"/>
                  </a:schemeClr>
                </a:solidFill>
              </a:defRPr>
            </a:lvl7pPr>
            <a:lvl8pPr marL="2844871" indent="0">
              <a:buNone/>
              <a:defRPr sz="1245">
                <a:solidFill>
                  <a:schemeClr val="tx1">
                    <a:tint val="75000"/>
                  </a:schemeClr>
                </a:solidFill>
              </a:defRPr>
            </a:lvl8pPr>
            <a:lvl9pPr marL="3251281" indent="0">
              <a:buNone/>
              <a:defRPr sz="1245">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A6CF81F-6B55-4EDD-87F8-2120626A1EAC}" type="datetime1">
              <a:rPr lang="en-US" smtClean="0"/>
              <a:t>10/3/2024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E649B4F-B4FD-47EE-9359-CC72E1DBB7B9}" type="slidenum">
              <a:rPr lang="en-US" smtClean="0"/>
              <a:t>‹#›</a:t>
            </a:fld>
            <a:endParaRPr lang="en-US" dirty="0"/>
          </a:p>
        </p:txBody>
      </p:sp>
      <p:cxnSp>
        <p:nvCxnSpPr>
          <p:cNvPr id="7" name="Straight Connector 6"/>
          <p:cNvCxnSpPr/>
          <p:nvPr/>
        </p:nvCxnSpPr>
        <p:spPr>
          <a:xfrm>
            <a:off x="1981201"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212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1955"/>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1955"/>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A1D7BF-0DB4-43CD-BC01-FF64399D1FB8}" type="datetime1">
              <a:rPr lang="en-US" smtClean="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1420791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133" b="1"/>
            </a:lvl1pPr>
            <a:lvl2pPr marL="406410" indent="0">
              <a:buNone/>
              <a:defRPr sz="1778" b="1"/>
            </a:lvl2pPr>
            <a:lvl3pPr marL="812821" indent="0">
              <a:buNone/>
              <a:defRPr sz="1600" b="1"/>
            </a:lvl3pPr>
            <a:lvl4pPr marL="1219230" indent="0">
              <a:buNone/>
              <a:defRPr sz="1422" b="1"/>
            </a:lvl4pPr>
            <a:lvl5pPr marL="1625641" indent="0">
              <a:buNone/>
              <a:defRPr sz="1422" b="1"/>
            </a:lvl5pPr>
            <a:lvl6pPr marL="2032051" indent="0">
              <a:buNone/>
              <a:defRPr sz="1422" b="1"/>
            </a:lvl6pPr>
            <a:lvl7pPr marL="2438461" indent="0">
              <a:buNone/>
              <a:defRPr sz="1422" b="1"/>
            </a:lvl7pPr>
            <a:lvl8pPr marL="2844871" indent="0">
              <a:buNone/>
              <a:defRPr sz="1422" b="1"/>
            </a:lvl8pPr>
            <a:lvl9pPr marL="3251281" indent="0">
              <a:buNone/>
              <a:defRPr sz="1422" b="1"/>
            </a:lvl9pPr>
          </a:lstStyle>
          <a:p>
            <a:pPr lvl="0"/>
            <a:r>
              <a:rPr lang="en-US"/>
              <a:t>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1955"/>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133" b="1"/>
            </a:lvl1pPr>
            <a:lvl2pPr marL="406410" indent="0">
              <a:buNone/>
              <a:defRPr sz="1778" b="1"/>
            </a:lvl2pPr>
            <a:lvl3pPr marL="812821" indent="0">
              <a:buNone/>
              <a:defRPr sz="1600" b="1"/>
            </a:lvl3pPr>
            <a:lvl4pPr marL="1219230" indent="0">
              <a:buNone/>
              <a:defRPr sz="1422" b="1"/>
            </a:lvl4pPr>
            <a:lvl5pPr marL="1625641" indent="0">
              <a:buNone/>
              <a:defRPr sz="1422" b="1"/>
            </a:lvl5pPr>
            <a:lvl6pPr marL="2032051" indent="0">
              <a:buNone/>
              <a:defRPr sz="1422" b="1"/>
            </a:lvl6pPr>
            <a:lvl7pPr marL="2438461" indent="0">
              <a:buNone/>
              <a:defRPr sz="1422" b="1"/>
            </a:lvl7pPr>
            <a:lvl8pPr marL="2844871" indent="0">
              <a:buNone/>
              <a:defRPr sz="1422" b="1"/>
            </a:lvl8pPr>
            <a:lvl9pPr marL="3251281" indent="0">
              <a:buNone/>
              <a:defRPr sz="1422" b="1"/>
            </a:lvl9pPr>
          </a:lstStyle>
          <a:p>
            <a:pPr lvl="0"/>
            <a:r>
              <a:rPr lang="en-US"/>
              <a:t>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1955"/>
            </a:lvl1pPr>
            <a:lvl2pPr>
              <a:defRPr sz="1778"/>
            </a:lvl2pPr>
            <a:lvl3pPr>
              <a:defRPr sz="1600"/>
            </a:lvl3pPr>
            <a:lvl4pPr>
              <a:defRPr sz="1422"/>
            </a:lvl4pPr>
            <a:lvl5pPr>
              <a:defRPr sz="1422"/>
            </a:lvl5pPr>
            <a:lvl6pPr>
              <a:defRPr sz="1422"/>
            </a:lvl6pPr>
            <a:lvl7pPr>
              <a:defRPr sz="1422"/>
            </a:lvl7pPr>
            <a:lvl8pPr>
              <a:defRPr sz="1422"/>
            </a:lvl8pPr>
            <a:lvl9pPr>
              <a:defRPr sz="14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EC948D2-0252-4989-BFD5-6FB397952094}" type="datetime1">
              <a:rPr lang="en-US" smtClean="0"/>
              <a:t>10/3/2024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80314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DED92D-4636-4A6C-9139-FD0653BA1381}" type="datetime1">
              <a:rPr lang="en-US" smtClean="0"/>
              <a:t>10/3/2024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72423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1E327C-0C41-4F5F-8DD0-850577AB9EF6}" type="datetime1">
              <a:rPr lang="en-US" smtClean="0"/>
              <a:t>10/3/2024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2182567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556"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2845"/>
            </a:lvl1pPr>
            <a:lvl2pPr>
              <a:defRPr sz="2489"/>
            </a:lvl2pPr>
            <a:lvl3pPr>
              <a:defRPr sz="2133"/>
            </a:lvl3pPr>
            <a:lvl4pPr>
              <a:defRPr sz="1778"/>
            </a:lvl4pPr>
            <a:lvl5pPr>
              <a:defRPr sz="1778"/>
            </a:lvl5pPr>
            <a:lvl6pPr>
              <a:defRPr sz="1778"/>
            </a:lvl6pPr>
            <a:lvl7pPr>
              <a:defRPr sz="1778"/>
            </a:lvl7pPr>
            <a:lvl8pPr>
              <a:defRPr sz="1778"/>
            </a:lvl8pPr>
            <a:lvl9pPr>
              <a:defRPr sz="1778"/>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889"/>
              </a:spcBef>
              <a:buNone/>
              <a:defRPr sz="1511"/>
            </a:lvl1pPr>
            <a:lvl2pPr marL="406410" indent="0">
              <a:buNone/>
              <a:defRPr sz="1067"/>
            </a:lvl2pPr>
            <a:lvl3pPr marL="812821" indent="0">
              <a:buNone/>
              <a:defRPr sz="889"/>
            </a:lvl3pPr>
            <a:lvl4pPr marL="1219230" indent="0">
              <a:buNone/>
              <a:defRPr sz="800"/>
            </a:lvl4pPr>
            <a:lvl5pPr marL="1625641" indent="0">
              <a:buNone/>
              <a:defRPr sz="800"/>
            </a:lvl5pPr>
            <a:lvl6pPr marL="2032051" indent="0">
              <a:buNone/>
              <a:defRPr sz="800"/>
            </a:lvl6pPr>
            <a:lvl7pPr marL="2438461" indent="0">
              <a:buNone/>
              <a:defRPr sz="800"/>
            </a:lvl7pPr>
            <a:lvl8pPr marL="2844871" indent="0">
              <a:buNone/>
              <a:defRPr sz="800"/>
            </a:lvl8pPr>
            <a:lvl9pPr marL="3251281"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5853E7DC-8DC0-49DD-87FC-064857861A06}" type="datetime1">
              <a:rPr lang="en-US" smtClean="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89808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3556"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489"/>
            </a:lvl1pPr>
            <a:lvl2pPr marL="406410" indent="0">
              <a:buNone/>
              <a:defRPr sz="2489"/>
            </a:lvl2pPr>
            <a:lvl3pPr marL="812821" indent="0">
              <a:buNone/>
              <a:defRPr sz="2133"/>
            </a:lvl3pPr>
            <a:lvl4pPr marL="1219230" indent="0">
              <a:buNone/>
              <a:defRPr sz="1778"/>
            </a:lvl4pPr>
            <a:lvl5pPr marL="1625641" indent="0">
              <a:buNone/>
              <a:defRPr sz="1778"/>
            </a:lvl5pPr>
            <a:lvl6pPr marL="2032051" indent="0">
              <a:buNone/>
              <a:defRPr sz="1778"/>
            </a:lvl6pPr>
            <a:lvl7pPr marL="2438461" indent="0">
              <a:buNone/>
              <a:defRPr sz="1778"/>
            </a:lvl7pPr>
            <a:lvl8pPr marL="2844871" indent="0">
              <a:buNone/>
              <a:defRPr sz="1778"/>
            </a:lvl8pPr>
            <a:lvl9pPr marL="3251281" indent="0">
              <a:buNone/>
              <a:defRPr sz="1778"/>
            </a:lvl9pPr>
          </a:lstStyle>
          <a:p>
            <a:r>
              <a:rPr lang="en-US" dirty="0"/>
              <a:t>Click icon to add picture</a:t>
            </a:r>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889"/>
              </a:spcBef>
              <a:buNone/>
              <a:defRPr sz="1511"/>
            </a:lvl1pPr>
            <a:lvl2pPr marL="406410" indent="0">
              <a:buNone/>
              <a:defRPr sz="1067"/>
            </a:lvl2pPr>
            <a:lvl3pPr marL="812821" indent="0">
              <a:buNone/>
              <a:defRPr sz="889"/>
            </a:lvl3pPr>
            <a:lvl4pPr marL="1219230" indent="0">
              <a:buNone/>
              <a:defRPr sz="800"/>
            </a:lvl4pPr>
            <a:lvl5pPr marL="1625641" indent="0">
              <a:buNone/>
              <a:defRPr sz="800"/>
            </a:lvl5pPr>
            <a:lvl6pPr marL="2032051" indent="0">
              <a:buNone/>
              <a:defRPr sz="800"/>
            </a:lvl6pPr>
            <a:lvl7pPr marL="2438461" indent="0">
              <a:buNone/>
              <a:defRPr sz="800"/>
            </a:lvl7pPr>
            <a:lvl8pPr marL="2844871" indent="0">
              <a:buNone/>
              <a:defRPr sz="800"/>
            </a:lvl8pPr>
            <a:lvl9pPr marL="3251281" indent="0">
              <a:buNone/>
              <a:defRPr sz="800"/>
            </a:lvl9pPr>
          </a:lstStyle>
          <a:p>
            <a:pPr lvl="0"/>
            <a:r>
              <a:rPr lang="en-US"/>
              <a:t>Edit Master text styles</a:t>
            </a:r>
          </a:p>
        </p:txBody>
      </p:sp>
      <p:sp>
        <p:nvSpPr>
          <p:cNvPr id="5" name="Date Placeholder 4"/>
          <p:cNvSpPr>
            <a:spLocks noGrp="1"/>
          </p:cNvSpPr>
          <p:nvPr>
            <p:ph type="dt" sz="half" idx="10"/>
          </p:nvPr>
        </p:nvSpPr>
        <p:spPr/>
        <p:txBody>
          <a:bodyPr/>
          <a:lstStyle/>
          <a:p>
            <a:fld id="{1F6FD478-628E-4D44-91DA-B6BC7B3F665C}" type="datetime1">
              <a:rPr lang="en-US" smtClean="0"/>
              <a:t>10/3/2024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E649B4F-B4FD-47EE-9359-CC72E1DBB7B9}" type="slidenum">
              <a:rPr lang="en-US" smtClean="0"/>
              <a:t>‹#›</a:t>
            </a:fld>
            <a:endParaRPr lang="en-US" dirty="0"/>
          </a:p>
        </p:txBody>
      </p:sp>
    </p:spTree>
    <p:extLst>
      <p:ext uri="{BB962C8B-B14F-4D97-AF65-F5344CB8AC3E}">
        <p14:creationId xmlns:p14="http://schemas.microsoft.com/office/powerpoint/2010/main" val="136052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B0F0"/>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1"/>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1" y="2057400"/>
            <a:ext cx="9872871" cy="40386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9"/>
            <a:ext cx="2329074" cy="365125"/>
          </a:xfrm>
          <a:prstGeom prst="rect">
            <a:avLst/>
          </a:prstGeom>
        </p:spPr>
        <p:txBody>
          <a:bodyPr vert="horz" lIns="91440" tIns="45720" rIns="91440" bIns="45720" rtlCol="0" anchor="ctr"/>
          <a:lstStyle>
            <a:lvl1pPr algn="l">
              <a:defRPr sz="1067">
                <a:solidFill>
                  <a:schemeClr val="accent1"/>
                </a:solidFill>
              </a:defRPr>
            </a:lvl1pPr>
          </a:lstStyle>
          <a:p>
            <a:fld id="{16120FA3-090A-44EB-9291-219D30307882}" type="datetime1">
              <a:rPr lang="en-US" smtClean="0"/>
              <a:t>10/3/2024</a:t>
            </a:fld>
            <a:endParaRPr lang="en-US" dirty="0"/>
          </a:p>
        </p:txBody>
      </p:sp>
      <p:sp>
        <p:nvSpPr>
          <p:cNvPr id="5" name="Footer Placeholder 4"/>
          <p:cNvSpPr>
            <a:spLocks noGrp="1"/>
          </p:cNvSpPr>
          <p:nvPr>
            <p:ph type="ftr" sz="quarter" idx="3"/>
          </p:nvPr>
        </p:nvSpPr>
        <p:spPr>
          <a:xfrm>
            <a:off x="3949148" y="6223829"/>
            <a:ext cx="4717774" cy="365125"/>
          </a:xfrm>
          <a:prstGeom prst="rect">
            <a:avLst/>
          </a:prstGeom>
        </p:spPr>
        <p:txBody>
          <a:bodyPr vert="horz" lIns="91440" tIns="45720" rIns="91440" bIns="45720" rtlCol="0" anchor="ctr"/>
          <a:lstStyle>
            <a:lvl1pPr algn="ctr">
              <a:defRPr sz="1067">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1" y="6223829"/>
            <a:ext cx="1706217" cy="365125"/>
          </a:xfrm>
          <a:prstGeom prst="rect">
            <a:avLst/>
          </a:prstGeom>
        </p:spPr>
        <p:txBody>
          <a:bodyPr vert="horz" lIns="91440" tIns="45720" rIns="91440" bIns="45720" rtlCol="0" anchor="ctr"/>
          <a:lstStyle>
            <a:lvl1pPr algn="r">
              <a:defRPr sz="1067">
                <a:solidFill>
                  <a:schemeClr val="accent1"/>
                </a:solidFill>
              </a:defRPr>
            </a:lvl1pPr>
          </a:lstStyle>
          <a:p>
            <a:fld id="{7E649B4F-B4FD-47EE-9359-CC72E1DBB7B9}" type="slidenum">
              <a:rPr lang="en-US" smtClean="0"/>
              <a:t>‹#›</a:t>
            </a:fld>
            <a:endParaRPr lang="en-US" dirty="0"/>
          </a:p>
        </p:txBody>
      </p:sp>
    </p:spTree>
    <p:extLst>
      <p:ext uri="{BB962C8B-B14F-4D97-AF65-F5344CB8AC3E}">
        <p14:creationId xmlns:p14="http://schemas.microsoft.com/office/powerpoint/2010/main" val="3850307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ftr="0" dt="0"/>
  <p:txStyles>
    <p:titleStyle>
      <a:lvl1pPr algn="l" defTabSz="812821" rtl="0" eaLnBrk="1" latinLnBrk="0" hangingPunct="1">
        <a:lnSpc>
          <a:spcPct val="90000"/>
        </a:lnSpc>
        <a:spcBef>
          <a:spcPct val="0"/>
        </a:spcBef>
        <a:buNone/>
        <a:defRPr sz="3912" kern="1200">
          <a:solidFill>
            <a:schemeClr val="accent1"/>
          </a:solidFill>
          <a:latin typeface="+mj-lt"/>
          <a:ea typeface="+mj-ea"/>
          <a:cs typeface="+mj-cs"/>
        </a:defRPr>
      </a:lvl1pPr>
    </p:titleStyle>
    <p:bodyStyle>
      <a:lvl1pPr marL="203205" indent="-162564" algn="l" defTabSz="812821" rtl="0" eaLnBrk="1" latinLnBrk="0" hangingPunct="1">
        <a:lnSpc>
          <a:spcPct val="90000"/>
        </a:lnSpc>
        <a:spcBef>
          <a:spcPts val="1245"/>
        </a:spcBef>
        <a:buClr>
          <a:schemeClr val="accent1"/>
        </a:buClr>
        <a:buSzPct val="80000"/>
        <a:buFont typeface="Corbel" pitchFamily="34" charset="0"/>
        <a:buChar char="•"/>
        <a:defRPr sz="1955" kern="1200">
          <a:solidFill>
            <a:schemeClr val="accent1"/>
          </a:solidFill>
          <a:latin typeface="+mn-lt"/>
          <a:ea typeface="+mn-ea"/>
          <a:cs typeface="+mn-cs"/>
        </a:defRPr>
      </a:lvl1pPr>
      <a:lvl2pPr marL="406410" indent="-162564" algn="l" defTabSz="812821" rtl="0" eaLnBrk="1" latinLnBrk="0" hangingPunct="1">
        <a:lnSpc>
          <a:spcPct val="90000"/>
        </a:lnSpc>
        <a:spcBef>
          <a:spcPts val="178"/>
        </a:spcBef>
        <a:spcAft>
          <a:spcPts val="355"/>
        </a:spcAft>
        <a:buClr>
          <a:schemeClr val="accent1"/>
        </a:buClr>
        <a:buSzPct val="80000"/>
        <a:buFont typeface="Corbel" pitchFamily="34" charset="0"/>
        <a:buChar char="•"/>
        <a:defRPr sz="1778" kern="1200">
          <a:solidFill>
            <a:schemeClr val="accent1"/>
          </a:solidFill>
          <a:latin typeface="+mn-lt"/>
          <a:ea typeface="+mn-ea"/>
          <a:cs typeface="+mn-cs"/>
        </a:defRPr>
      </a:lvl2pPr>
      <a:lvl3pPr marL="650257" indent="-162564" algn="l" defTabSz="812821" rtl="0" eaLnBrk="1" latinLnBrk="0" hangingPunct="1">
        <a:lnSpc>
          <a:spcPct val="90000"/>
        </a:lnSpc>
        <a:spcBef>
          <a:spcPts val="178"/>
        </a:spcBef>
        <a:spcAft>
          <a:spcPts val="355"/>
        </a:spcAft>
        <a:buClr>
          <a:schemeClr val="accent1"/>
        </a:buClr>
        <a:buSzPct val="80000"/>
        <a:buFont typeface="Corbel" pitchFamily="34" charset="0"/>
        <a:buChar char="•"/>
        <a:defRPr sz="1600" kern="1200">
          <a:solidFill>
            <a:schemeClr val="accent1"/>
          </a:solidFill>
          <a:latin typeface="+mn-lt"/>
          <a:ea typeface="+mn-ea"/>
          <a:cs typeface="+mn-cs"/>
        </a:defRPr>
      </a:lvl3pPr>
      <a:lvl4pPr marL="894102" indent="-162564" algn="l" defTabSz="812821" rtl="0" eaLnBrk="1" latinLnBrk="0" hangingPunct="1">
        <a:lnSpc>
          <a:spcPct val="90000"/>
        </a:lnSpc>
        <a:spcBef>
          <a:spcPts val="178"/>
        </a:spcBef>
        <a:spcAft>
          <a:spcPts val="355"/>
        </a:spcAft>
        <a:buClr>
          <a:schemeClr val="accent1"/>
        </a:buClr>
        <a:buSzPct val="80000"/>
        <a:buFont typeface="Corbel" pitchFamily="34" charset="0"/>
        <a:buChar char="•"/>
        <a:defRPr sz="1422" kern="1200">
          <a:solidFill>
            <a:schemeClr val="accent1"/>
          </a:solidFill>
          <a:latin typeface="+mn-lt"/>
          <a:ea typeface="+mn-ea"/>
          <a:cs typeface="+mn-cs"/>
        </a:defRPr>
      </a:lvl4pPr>
      <a:lvl5pPr marL="1137948" indent="-162564" algn="l" defTabSz="812821" rtl="0" eaLnBrk="1" latinLnBrk="0" hangingPunct="1">
        <a:lnSpc>
          <a:spcPct val="90000"/>
        </a:lnSpc>
        <a:spcBef>
          <a:spcPts val="178"/>
        </a:spcBef>
        <a:spcAft>
          <a:spcPts val="355"/>
        </a:spcAft>
        <a:buClr>
          <a:schemeClr val="accent1"/>
        </a:buClr>
        <a:buSzPct val="80000"/>
        <a:buFont typeface="Corbel" pitchFamily="34" charset="0"/>
        <a:buChar char="•"/>
        <a:defRPr sz="1422" kern="1200">
          <a:solidFill>
            <a:schemeClr val="accent1"/>
          </a:solidFill>
          <a:latin typeface="+mn-lt"/>
          <a:ea typeface="+mn-ea"/>
          <a:cs typeface="+mn-cs"/>
        </a:defRPr>
      </a:lvl5pPr>
      <a:lvl6pPr marL="1422258" indent="-203205" algn="l" defTabSz="812821" rtl="0" eaLnBrk="1" latinLnBrk="0" hangingPunct="1">
        <a:lnSpc>
          <a:spcPct val="90000"/>
        </a:lnSpc>
        <a:spcBef>
          <a:spcPts val="178"/>
        </a:spcBef>
        <a:spcAft>
          <a:spcPts val="355"/>
        </a:spcAft>
        <a:buClr>
          <a:schemeClr val="accent1"/>
        </a:buClr>
        <a:buSzPct val="80000"/>
        <a:buFont typeface="Corbel" pitchFamily="34" charset="0"/>
        <a:buChar char="•"/>
        <a:defRPr sz="1422" kern="1200">
          <a:solidFill>
            <a:schemeClr val="accent1"/>
          </a:solidFill>
          <a:latin typeface="+mn-lt"/>
          <a:ea typeface="+mn-ea"/>
          <a:cs typeface="+mn-cs"/>
        </a:defRPr>
      </a:lvl6pPr>
      <a:lvl7pPr marL="1688931" indent="-203205" algn="l" defTabSz="812821" rtl="0" eaLnBrk="1" latinLnBrk="0" hangingPunct="1">
        <a:lnSpc>
          <a:spcPct val="90000"/>
        </a:lnSpc>
        <a:spcBef>
          <a:spcPts val="178"/>
        </a:spcBef>
        <a:spcAft>
          <a:spcPts val="355"/>
        </a:spcAft>
        <a:buClr>
          <a:schemeClr val="accent1"/>
        </a:buClr>
        <a:buSzPct val="80000"/>
        <a:buFont typeface="Corbel" pitchFamily="34" charset="0"/>
        <a:buChar char="•"/>
        <a:defRPr sz="1422" kern="1200">
          <a:solidFill>
            <a:schemeClr val="accent1"/>
          </a:solidFill>
          <a:latin typeface="+mn-lt"/>
          <a:ea typeface="+mn-ea"/>
          <a:cs typeface="+mn-cs"/>
        </a:defRPr>
      </a:lvl7pPr>
      <a:lvl8pPr marL="1955604" indent="-203205" algn="l" defTabSz="812821" rtl="0" eaLnBrk="1" latinLnBrk="0" hangingPunct="1">
        <a:lnSpc>
          <a:spcPct val="90000"/>
        </a:lnSpc>
        <a:spcBef>
          <a:spcPts val="178"/>
        </a:spcBef>
        <a:spcAft>
          <a:spcPts val="355"/>
        </a:spcAft>
        <a:buClr>
          <a:schemeClr val="accent1"/>
        </a:buClr>
        <a:buSzPct val="80000"/>
        <a:buFont typeface="Corbel" pitchFamily="34" charset="0"/>
        <a:buChar char="•"/>
        <a:defRPr sz="1422" kern="1200">
          <a:solidFill>
            <a:schemeClr val="accent1"/>
          </a:solidFill>
          <a:latin typeface="+mn-lt"/>
          <a:ea typeface="+mn-ea"/>
          <a:cs typeface="+mn-cs"/>
        </a:defRPr>
      </a:lvl8pPr>
      <a:lvl9pPr marL="2222278" indent="-203205" algn="l" defTabSz="812821" rtl="0" eaLnBrk="1" latinLnBrk="0" hangingPunct="1">
        <a:lnSpc>
          <a:spcPct val="90000"/>
        </a:lnSpc>
        <a:spcBef>
          <a:spcPts val="178"/>
        </a:spcBef>
        <a:spcAft>
          <a:spcPts val="355"/>
        </a:spcAft>
        <a:buClr>
          <a:schemeClr val="accent1"/>
        </a:buClr>
        <a:buSzPct val="80000"/>
        <a:buFont typeface="Corbel" pitchFamily="34" charset="0"/>
        <a:buChar char="•"/>
        <a:defRPr sz="1422" kern="1200">
          <a:solidFill>
            <a:schemeClr val="accent1"/>
          </a:solidFill>
          <a:latin typeface="+mn-lt"/>
          <a:ea typeface="+mn-ea"/>
          <a:cs typeface="+mn-cs"/>
        </a:defRPr>
      </a:lvl9pPr>
    </p:bodyStyle>
    <p:otherStyle>
      <a:defPPr>
        <a:defRPr lang="en-US"/>
      </a:defPPr>
      <a:lvl1pPr marL="0" algn="l" defTabSz="812821" rtl="0" eaLnBrk="1" latinLnBrk="0" hangingPunct="1">
        <a:defRPr sz="1600" kern="1200">
          <a:solidFill>
            <a:schemeClr val="tx1"/>
          </a:solidFill>
          <a:latin typeface="+mn-lt"/>
          <a:ea typeface="+mn-ea"/>
          <a:cs typeface="+mn-cs"/>
        </a:defRPr>
      </a:lvl1pPr>
      <a:lvl2pPr marL="406410" algn="l" defTabSz="812821" rtl="0" eaLnBrk="1" latinLnBrk="0" hangingPunct="1">
        <a:defRPr sz="1600" kern="1200">
          <a:solidFill>
            <a:schemeClr val="tx1"/>
          </a:solidFill>
          <a:latin typeface="+mn-lt"/>
          <a:ea typeface="+mn-ea"/>
          <a:cs typeface="+mn-cs"/>
        </a:defRPr>
      </a:lvl2pPr>
      <a:lvl3pPr marL="812821" algn="l" defTabSz="812821" rtl="0" eaLnBrk="1" latinLnBrk="0" hangingPunct="1">
        <a:defRPr sz="1600" kern="1200">
          <a:solidFill>
            <a:schemeClr val="tx1"/>
          </a:solidFill>
          <a:latin typeface="+mn-lt"/>
          <a:ea typeface="+mn-ea"/>
          <a:cs typeface="+mn-cs"/>
        </a:defRPr>
      </a:lvl3pPr>
      <a:lvl4pPr marL="1219230" algn="l" defTabSz="812821" rtl="0" eaLnBrk="1" latinLnBrk="0" hangingPunct="1">
        <a:defRPr sz="1600" kern="1200">
          <a:solidFill>
            <a:schemeClr val="tx1"/>
          </a:solidFill>
          <a:latin typeface="+mn-lt"/>
          <a:ea typeface="+mn-ea"/>
          <a:cs typeface="+mn-cs"/>
        </a:defRPr>
      </a:lvl4pPr>
      <a:lvl5pPr marL="1625641" algn="l" defTabSz="812821" rtl="0" eaLnBrk="1" latinLnBrk="0" hangingPunct="1">
        <a:defRPr sz="1600" kern="1200">
          <a:solidFill>
            <a:schemeClr val="tx1"/>
          </a:solidFill>
          <a:latin typeface="+mn-lt"/>
          <a:ea typeface="+mn-ea"/>
          <a:cs typeface="+mn-cs"/>
        </a:defRPr>
      </a:lvl5pPr>
      <a:lvl6pPr marL="2032051" algn="l" defTabSz="812821" rtl="0" eaLnBrk="1" latinLnBrk="0" hangingPunct="1">
        <a:defRPr sz="1600" kern="1200">
          <a:solidFill>
            <a:schemeClr val="tx1"/>
          </a:solidFill>
          <a:latin typeface="+mn-lt"/>
          <a:ea typeface="+mn-ea"/>
          <a:cs typeface="+mn-cs"/>
        </a:defRPr>
      </a:lvl6pPr>
      <a:lvl7pPr marL="2438461" algn="l" defTabSz="812821" rtl="0" eaLnBrk="1" latinLnBrk="0" hangingPunct="1">
        <a:defRPr sz="1600" kern="1200">
          <a:solidFill>
            <a:schemeClr val="tx1"/>
          </a:solidFill>
          <a:latin typeface="+mn-lt"/>
          <a:ea typeface="+mn-ea"/>
          <a:cs typeface="+mn-cs"/>
        </a:defRPr>
      </a:lvl7pPr>
      <a:lvl8pPr marL="2844871" algn="l" defTabSz="812821" rtl="0" eaLnBrk="1" latinLnBrk="0" hangingPunct="1">
        <a:defRPr sz="1600" kern="1200">
          <a:solidFill>
            <a:schemeClr val="tx1"/>
          </a:solidFill>
          <a:latin typeface="+mn-lt"/>
          <a:ea typeface="+mn-ea"/>
          <a:cs typeface="+mn-cs"/>
        </a:defRPr>
      </a:lvl8pPr>
      <a:lvl9pPr marL="3251281" algn="l" defTabSz="812821" rtl="0" eaLnBrk="1" latinLnBrk="0" hangingPunct="1">
        <a:defRPr sz="1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7"/>
            <a:ext cx="1204572" cy="404614"/>
          </a:xfrm>
          <a:prstGeom prst="rect">
            <a:avLst/>
          </a:prstGeom>
        </p:spPr>
        <p:txBody>
          <a:bodyPr vert="horz" lIns="91440" tIns="45720" rIns="91440" bIns="45720" rtlCol="0" anchor="ctr"/>
          <a:lstStyle>
            <a:lvl1pPr algn="l">
              <a:defRPr sz="1067" baseline="0">
                <a:solidFill>
                  <a:schemeClr val="tx2"/>
                </a:solidFill>
              </a:defRPr>
            </a:lvl1pPr>
          </a:lstStyle>
          <a:p>
            <a:fld id="{87DE6118-2437-4B30-8E3C-4D2BE6020583}" type="datetimeFigureOut">
              <a:rPr lang="en-US" dirty="0"/>
              <a:pPr/>
              <a:t>10/3/2024</a:t>
            </a:fld>
            <a:endParaRPr lang="en-US" dirty="0"/>
          </a:p>
        </p:txBody>
      </p:sp>
      <p:sp>
        <p:nvSpPr>
          <p:cNvPr id="5" name="Footer Placeholder 4"/>
          <p:cNvSpPr>
            <a:spLocks noGrp="1"/>
          </p:cNvSpPr>
          <p:nvPr>
            <p:ph type="ftr" sz="quarter" idx="3"/>
          </p:nvPr>
        </p:nvSpPr>
        <p:spPr>
          <a:xfrm>
            <a:off x="2893564" y="6453387"/>
            <a:ext cx="6280830" cy="404614"/>
          </a:xfrm>
          <a:prstGeom prst="rect">
            <a:avLst/>
          </a:prstGeom>
        </p:spPr>
        <p:txBody>
          <a:bodyPr vert="horz" lIns="91440" tIns="45720" rIns="91440" bIns="45720" rtlCol="0" anchor="ctr"/>
          <a:lstStyle>
            <a:lvl1pPr algn="l">
              <a:defRPr sz="1067"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7"/>
            <a:ext cx="1596292" cy="404614"/>
          </a:xfrm>
          <a:prstGeom prst="rect">
            <a:avLst/>
          </a:prstGeom>
        </p:spPr>
        <p:txBody>
          <a:bodyPr vert="horz" lIns="91440" tIns="45720" rIns="91440" bIns="45720" rtlCol="0" anchor="ctr"/>
          <a:lstStyle>
            <a:lvl1pPr algn="r">
              <a:defRPr sz="1067"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5987641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xStyles>
    <p:titleStyle>
      <a:lvl1pPr algn="l" defTabSz="812821" rtl="0" eaLnBrk="1" latinLnBrk="0" hangingPunct="1">
        <a:lnSpc>
          <a:spcPct val="89000"/>
        </a:lnSpc>
        <a:spcBef>
          <a:spcPct val="0"/>
        </a:spcBef>
        <a:buNone/>
        <a:defRPr sz="3912" kern="1200" baseline="0">
          <a:solidFill>
            <a:schemeClr val="tx2"/>
          </a:solidFill>
          <a:latin typeface="+mj-lt"/>
          <a:ea typeface="+mj-ea"/>
          <a:cs typeface="+mj-cs"/>
        </a:defRPr>
      </a:lvl1pPr>
    </p:titleStyle>
    <p:bodyStyle>
      <a:lvl1pPr marL="341384" indent="-341384" algn="l" defTabSz="812821" rtl="0" eaLnBrk="1" latinLnBrk="0" hangingPunct="1">
        <a:lnSpc>
          <a:spcPct val="94000"/>
        </a:lnSpc>
        <a:spcBef>
          <a:spcPts val="889"/>
        </a:spcBef>
        <a:spcAft>
          <a:spcPts val="178"/>
        </a:spcAft>
        <a:buFont typeface="Franklin Gothic Book" panose="020B0503020102020204" pitchFamily="34" charset="0"/>
        <a:buChar char="■"/>
        <a:defRPr sz="1778" kern="1200" baseline="0">
          <a:solidFill>
            <a:schemeClr val="tx2"/>
          </a:solidFill>
          <a:latin typeface="+mn-lt"/>
          <a:ea typeface="+mn-ea"/>
          <a:cs typeface="+mn-cs"/>
        </a:defRPr>
      </a:lvl1pPr>
      <a:lvl2pPr marL="812821" indent="-341384" algn="l" defTabSz="812821" rtl="0" eaLnBrk="1" latinLnBrk="0" hangingPunct="1">
        <a:lnSpc>
          <a:spcPct val="94000"/>
        </a:lnSpc>
        <a:spcBef>
          <a:spcPts val="445"/>
        </a:spcBef>
        <a:spcAft>
          <a:spcPts val="178"/>
        </a:spcAft>
        <a:buFont typeface="Franklin Gothic Book" panose="020B0503020102020204" pitchFamily="34" charset="0"/>
        <a:buChar char="–"/>
        <a:defRPr sz="1778" i="1" kern="1200" baseline="0">
          <a:solidFill>
            <a:schemeClr val="tx2"/>
          </a:solidFill>
          <a:latin typeface="+mn-lt"/>
          <a:ea typeface="+mn-ea"/>
          <a:cs typeface="+mn-cs"/>
        </a:defRPr>
      </a:lvl2pPr>
      <a:lvl3pPr marL="1219230" indent="-341384" algn="l" defTabSz="812821" rtl="0" eaLnBrk="1" latinLnBrk="0" hangingPunct="1">
        <a:lnSpc>
          <a:spcPct val="94000"/>
        </a:lnSpc>
        <a:spcBef>
          <a:spcPts val="445"/>
        </a:spcBef>
        <a:spcAft>
          <a:spcPts val="178"/>
        </a:spcAft>
        <a:buFont typeface="Franklin Gothic Book" panose="020B0503020102020204" pitchFamily="34" charset="0"/>
        <a:buChar char="■"/>
        <a:defRPr sz="1600" kern="1200" baseline="0">
          <a:solidFill>
            <a:schemeClr val="tx2"/>
          </a:solidFill>
          <a:latin typeface="+mn-lt"/>
          <a:ea typeface="+mn-ea"/>
          <a:cs typeface="+mn-cs"/>
        </a:defRPr>
      </a:lvl3pPr>
      <a:lvl4pPr marL="1625641" indent="-341384" algn="l" defTabSz="812821" rtl="0" eaLnBrk="1" latinLnBrk="0" hangingPunct="1">
        <a:lnSpc>
          <a:spcPct val="94000"/>
        </a:lnSpc>
        <a:spcBef>
          <a:spcPts val="445"/>
        </a:spcBef>
        <a:spcAft>
          <a:spcPts val="178"/>
        </a:spcAft>
        <a:buFont typeface="Franklin Gothic Book" panose="020B0503020102020204" pitchFamily="34" charset="0"/>
        <a:buChar char="–"/>
        <a:defRPr sz="1600" i="1" kern="1200" baseline="0">
          <a:solidFill>
            <a:schemeClr val="tx2"/>
          </a:solidFill>
          <a:latin typeface="+mn-lt"/>
          <a:ea typeface="+mn-ea"/>
          <a:cs typeface="+mn-cs"/>
        </a:defRPr>
      </a:lvl4pPr>
      <a:lvl5pPr marL="2032051" indent="-341384" algn="l" defTabSz="812821" rtl="0" eaLnBrk="1" latinLnBrk="0" hangingPunct="1">
        <a:lnSpc>
          <a:spcPct val="94000"/>
        </a:lnSpc>
        <a:spcBef>
          <a:spcPts val="445"/>
        </a:spcBef>
        <a:spcAft>
          <a:spcPts val="178"/>
        </a:spcAft>
        <a:buFont typeface="Franklin Gothic Book" panose="020B0503020102020204" pitchFamily="34" charset="0"/>
        <a:buChar char="■"/>
        <a:defRPr sz="1422" kern="1200" baseline="0">
          <a:solidFill>
            <a:schemeClr val="tx2"/>
          </a:solidFill>
          <a:latin typeface="+mn-lt"/>
          <a:ea typeface="+mn-ea"/>
          <a:cs typeface="+mn-cs"/>
        </a:defRPr>
      </a:lvl5pPr>
      <a:lvl6pPr marL="2438461" indent="-341384" algn="l" defTabSz="812821" rtl="0" eaLnBrk="1" latinLnBrk="0" hangingPunct="1">
        <a:lnSpc>
          <a:spcPct val="94000"/>
        </a:lnSpc>
        <a:spcBef>
          <a:spcPts val="445"/>
        </a:spcBef>
        <a:spcAft>
          <a:spcPts val="178"/>
        </a:spcAft>
        <a:buFont typeface="Franklin Gothic Book" panose="020B0503020102020204" pitchFamily="34" charset="0"/>
        <a:buChar char="–"/>
        <a:defRPr sz="1422" i="1" kern="1200" baseline="0">
          <a:solidFill>
            <a:schemeClr val="tx2"/>
          </a:solidFill>
          <a:latin typeface="+mn-lt"/>
          <a:ea typeface="+mn-ea"/>
          <a:cs typeface="+mn-cs"/>
        </a:defRPr>
      </a:lvl6pPr>
      <a:lvl7pPr marL="2844871" indent="-341384" algn="l" defTabSz="812821" rtl="0" eaLnBrk="1" latinLnBrk="0" hangingPunct="1">
        <a:lnSpc>
          <a:spcPct val="94000"/>
        </a:lnSpc>
        <a:spcBef>
          <a:spcPts val="445"/>
        </a:spcBef>
        <a:spcAft>
          <a:spcPts val="178"/>
        </a:spcAft>
        <a:buFont typeface="Franklin Gothic Book" panose="020B0503020102020204" pitchFamily="34" charset="0"/>
        <a:buChar char="■"/>
        <a:defRPr sz="1245" kern="1200" baseline="0">
          <a:solidFill>
            <a:schemeClr val="tx2"/>
          </a:solidFill>
          <a:latin typeface="+mn-lt"/>
          <a:ea typeface="+mn-ea"/>
          <a:cs typeface="+mn-cs"/>
        </a:defRPr>
      </a:lvl7pPr>
      <a:lvl8pPr marL="3251281" indent="-341384" algn="l" defTabSz="812821" rtl="0" eaLnBrk="1" latinLnBrk="0" hangingPunct="1">
        <a:lnSpc>
          <a:spcPct val="94000"/>
        </a:lnSpc>
        <a:spcBef>
          <a:spcPts val="445"/>
        </a:spcBef>
        <a:spcAft>
          <a:spcPts val="178"/>
        </a:spcAft>
        <a:buFont typeface="Franklin Gothic Book" panose="020B0503020102020204" pitchFamily="34" charset="0"/>
        <a:buChar char="–"/>
        <a:defRPr sz="1245" i="1" kern="1200" baseline="0">
          <a:solidFill>
            <a:schemeClr val="tx2"/>
          </a:solidFill>
          <a:latin typeface="+mn-lt"/>
          <a:ea typeface="+mn-ea"/>
          <a:cs typeface="+mn-cs"/>
        </a:defRPr>
      </a:lvl8pPr>
      <a:lvl9pPr marL="3657692" indent="-341384" algn="l" defTabSz="812821" rtl="0" eaLnBrk="1" latinLnBrk="0" hangingPunct="1">
        <a:lnSpc>
          <a:spcPct val="94000"/>
        </a:lnSpc>
        <a:spcBef>
          <a:spcPts val="445"/>
        </a:spcBef>
        <a:spcAft>
          <a:spcPts val="178"/>
        </a:spcAft>
        <a:buFont typeface="Franklin Gothic Book" panose="020B0503020102020204" pitchFamily="34" charset="0"/>
        <a:buChar char="■"/>
        <a:defRPr sz="1245" kern="1200" baseline="0">
          <a:solidFill>
            <a:schemeClr val="tx2"/>
          </a:solidFill>
          <a:latin typeface="+mn-lt"/>
          <a:ea typeface="+mn-ea"/>
          <a:cs typeface="+mn-cs"/>
        </a:defRPr>
      </a:lvl9pPr>
    </p:bodyStyle>
    <p:otherStyle>
      <a:defPPr>
        <a:defRPr lang="en-US"/>
      </a:defPPr>
      <a:lvl1pPr marL="0" algn="l" defTabSz="812821" rtl="0" eaLnBrk="1" latinLnBrk="0" hangingPunct="1">
        <a:defRPr sz="1600" kern="1200">
          <a:solidFill>
            <a:schemeClr val="tx1"/>
          </a:solidFill>
          <a:latin typeface="+mn-lt"/>
          <a:ea typeface="+mn-ea"/>
          <a:cs typeface="+mn-cs"/>
        </a:defRPr>
      </a:lvl1pPr>
      <a:lvl2pPr marL="406410" algn="l" defTabSz="812821" rtl="0" eaLnBrk="1" latinLnBrk="0" hangingPunct="1">
        <a:defRPr sz="1600" kern="1200">
          <a:solidFill>
            <a:schemeClr val="tx1"/>
          </a:solidFill>
          <a:latin typeface="+mn-lt"/>
          <a:ea typeface="+mn-ea"/>
          <a:cs typeface="+mn-cs"/>
        </a:defRPr>
      </a:lvl2pPr>
      <a:lvl3pPr marL="812821" algn="l" defTabSz="812821" rtl="0" eaLnBrk="1" latinLnBrk="0" hangingPunct="1">
        <a:defRPr sz="1600" kern="1200">
          <a:solidFill>
            <a:schemeClr val="tx1"/>
          </a:solidFill>
          <a:latin typeface="+mn-lt"/>
          <a:ea typeface="+mn-ea"/>
          <a:cs typeface="+mn-cs"/>
        </a:defRPr>
      </a:lvl3pPr>
      <a:lvl4pPr marL="1219230" algn="l" defTabSz="812821" rtl="0" eaLnBrk="1" latinLnBrk="0" hangingPunct="1">
        <a:defRPr sz="1600" kern="1200">
          <a:solidFill>
            <a:schemeClr val="tx1"/>
          </a:solidFill>
          <a:latin typeface="+mn-lt"/>
          <a:ea typeface="+mn-ea"/>
          <a:cs typeface="+mn-cs"/>
        </a:defRPr>
      </a:lvl4pPr>
      <a:lvl5pPr marL="1625641" algn="l" defTabSz="812821" rtl="0" eaLnBrk="1" latinLnBrk="0" hangingPunct="1">
        <a:defRPr sz="1600" kern="1200">
          <a:solidFill>
            <a:schemeClr val="tx1"/>
          </a:solidFill>
          <a:latin typeface="+mn-lt"/>
          <a:ea typeface="+mn-ea"/>
          <a:cs typeface="+mn-cs"/>
        </a:defRPr>
      </a:lvl5pPr>
      <a:lvl6pPr marL="2032051" algn="l" defTabSz="812821" rtl="0" eaLnBrk="1" latinLnBrk="0" hangingPunct="1">
        <a:defRPr sz="1600" kern="1200">
          <a:solidFill>
            <a:schemeClr val="tx1"/>
          </a:solidFill>
          <a:latin typeface="+mn-lt"/>
          <a:ea typeface="+mn-ea"/>
          <a:cs typeface="+mn-cs"/>
        </a:defRPr>
      </a:lvl6pPr>
      <a:lvl7pPr marL="2438461" algn="l" defTabSz="812821" rtl="0" eaLnBrk="1" latinLnBrk="0" hangingPunct="1">
        <a:defRPr sz="1600" kern="1200">
          <a:solidFill>
            <a:schemeClr val="tx1"/>
          </a:solidFill>
          <a:latin typeface="+mn-lt"/>
          <a:ea typeface="+mn-ea"/>
          <a:cs typeface="+mn-cs"/>
        </a:defRPr>
      </a:lvl7pPr>
      <a:lvl8pPr marL="2844871" algn="l" defTabSz="812821" rtl="0" eaLnBrk="1" latinLnBrk="0" hangingPunct="1">
        <a:defRPr sz="1600" kern="1200">
          <a:solidFill>
            <a:schemeClr val="tx1"/>
          </a:solidFill>
          <a:latin typeface="+mn-lt"/>
          <a:ea typeface="+mn-ea"/>
          <a:cs typeface="+mn-cs"/>
        </a:defRPr>
      </a:lvl8pPr>
      <a:lvl9pPr marL="3251281" algn="l" defTabSz="812821" rtl="0" eaLnBrk="1" latinLnBrk="0" hangingPunct="1">
        <a:defRPr sz="16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21.xml"/><Relationship Id="rId4" Type="http://schemas.openxmlformats.org/officeDocument/2006/relationships/image" Target="../media/image16.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9">
            <a:extLst>
              <a:ext uri="{FF2B5EF4-FFF2-40B4-BE49-F238E27FC236}">
                <a16:creationId xmlns:a16="http://schemas.microsoft.com/office/drawing/2014/main" id="{63FE6F10-B3AD-4403-94CA-F511552869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2100" cy="566927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useBgFill="1">
        <p:nvSpPr>
          <p:cNvPr id="18" name="Rectangle 11">
            <a:extLst>
              <a:ext uri="{FF2B5EF4-FFF2-40B4-BE49-F238E27FC236}">
                <a16:creationId xmlns:a16="http://schemas.microsoft.com/office/drawing/2014/main" id="{364D6A39-A4F7-4B00-9F42-3BC67177DB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944" y="600455"/>
            <a:ext cx="4397755" cy="5669279"/>
          </a:xfrm>
          <a:prstGeom prst="rect">
            <a:avLst/>
          </a:prstGeom>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cxnSp>
        <p:nvCxnSpPr>
          <p:cNvPr id="19" name="Straight Connector 13">
            <a:extLst>
              <a:ext uri="{FF2B5EF4-FFF2-40B4-BE49-F238E27FC236}">
                <a16:creationId xmlns:a16="http://schemas.microsoft.com/office/drawing/2014/main" id="{13553ADF-88A1-4645-B819-890CA3DF7D5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370284" y="4297323"/>
            <a:ext cx="2763075"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5D0D97D-7911-4A25-88E2-4D81FD4AB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600456"/>
            <a:ext cx="11724640" cy="566927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195138" y="1143378"/>
            <a:ext cx="3113366" cy="3220306"/>
          </a:xfrm>
        </p:spPr>
        <p:txBody>
          <a:bodyPr>
            <a:normAutofit/>
          </a:bodyPr>
          <a:lstStyle/>
          <a:p>
            <a:r>
              <a:rPr lang="en-US" sz="3934">
                <a:latin typeface="Times New Roman" panose="02020603050405020304" pitchFamily="18" charset="0"/>
                <a:ea typeface="Tahoma" panose="020B0604030504040204" pitchFamily="34" charset="0"/>
                <a:cs typeface="Times New Roman" panose="02020603050405020304" pitchFamily="18" charset="0"/>
              </a:rPr>
              <a:t>Medical Virology </a:t>
            </a:r>
          </a:p>
        </p:txBody>
      </p:sp>
      <p:sp>
        <p:nvSpPr>
          <p:cNvPr id="3" name="Subtitle 2"/>
          <p:cNvSpPr>
            <a:spLocks noGrp="1"/>
          </p:cNvSpPr>
          <p:nvPr>
            <p:ph type="subTitle" idx="1"/>
          </p:nvPr>
        </p:nvSpPr>
        <p:spPr>
          <a:xfrm>
            <a:off x="8210328" y="4418064"/>
            <a:ext cx="3082986" cy="1371931"/>
          </a:xfrm>
        </p:spPr>
        <p:txBody>
          <a:bodyPr>
            <a:normAutofit/>
          </a:bodyPr>
          <a:lstStyle/>
          <a:p>
            <a:r>
              <a:rPr lang="en-US" sz="1867" b="1" dirty="0">
                <a:latin typeface="Times New Roman" panose="02020603050405020304" pitchFamily="18" charset="0"/>
                <a:ea typeface="Tahoma" panose="020B0604030504040204" pitchFamily="34" charset="0"/>
                <a:cs typeface="Times New Roman" panose="02020603050405020304" pitchFamily="18" charset="0"/>
              </a:rPr>
              <a:t>Fredrick </a:t>
            </a:r>
            <a:r>
              <a:rPr lang="en-US" sz="1867" b="1" dirty="0" err="1">
                <a:latin typeface="Times New Roman" panose="02020603050405020304" pitchFamily="18" charset="0"/>
                <a:ea typeface="Tahoma" panose="020B0604030504040204" pitchFamily="34" charset="0"/>
                <a:cs typeface="Times New Roman" panose="02020603050405020304" pitchFamily="18" charset="0"/>
              </a:rPr>
              <a:t>kithome</a:t>
            </a:r>
            <a:r>
              <a:rPr lang="en-US" sz="1867" b="1" dirty="0">
                <a:latin typeface="Times New Roman" panose="02020603050405020304" pitchFamily="18" charset="0"/>
                <a:ea typeface="Tahoma" panose="020B0604030504040204" pitchFamily="34" charset="0"/>
                <a:cs typeface="Times New Roman" panose="02020603050405020304" pitchFamily="18" charset="0"/>
              </a:rPr>
              <a:t> ©|BSC/MLS</a:t>
            </a:r>
          </a:p>
        </p:txBody>
      </p:sp>
      <p:pic>
        <p:nvPicPr>
          <p:cNvPr id="5" name="Picture 4"/>
          <p:cNvPicPr>
            <a:picLocks noChangeAspect="1"/>
          </p:cNvPicPr>
          <p:nvPr/>
        </p:nvPicPr>
        <p:blipFill rotWithShape="1">
          <a:blip r:embed="rId3"/>
          <a:srcRect r="771" b="-2"/>
          <a:stretch/>
        </p:blipFill>
        <p:spPr>
          <a:xfrm>
            <a:off x="872064" y="1143377"/>
            <a:ext cx="6045576" cy="4569484"/>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sp>
        <p:nvSpPr>
          <p:cNvPr id="4" name="Slide Number Placeholder 3"/>
          <p:cNvSpPr>
            <a:spLocks noGrp="1"/>
          </p:cNvSpPr>
          <p:nvPr>
            <p:ph type="sldNum" sz="quarter" idx="12"/>
          </p:nvPr>
        </p:nvSpPr>
        <p:spPr>
          <a:xfrm>
            <a:off x="10662082" y="5913292"/>
            <a:ext cx="1008969" cy="324555"/>
          </a:xfrm>
        </p:spPr>
        <p:txBody>
          <a:bodyPr>
            <a:normAutofit/>
          </a:bodyPr>
          <a:lstStyle/>
          <a:p>
            <a:pPr defTabSz="609630">
              <a:spcAft>
                <a:spcPts val="400"/>
              </a:spcAft>
            </a:pPr>
            <a:fld id="{7E649B4F-B4FD-47EE-9359-CC72E1DBB7B9}" type="slidenum">
              <a:rPr lang="en-US">
                <a:latin typeface="Corbel" panose="020B0503020204020204"/>
              </a:rPr>
              <a:pPr defTabSz="609630">
                <a:spcAft>
                  <a:spcPts val="400"/>
                </a:spcAft>
              </a:pPr>
              <a:t>1</a:t>
            </a:fld>
            <a:endParaRPr lang="en-US">
              <a:latin typeface="Corbel" panose="020B0503020204020204"/>
            </a:endParaRPr>
          </a:p>
        </p:txBody>
      </p:sp>
    </p:spTree>
    <p:extLst>
      <p:ext uri="{BB962C8B-B14F-4D97-AF65-F5344CB8AC3E}">
        <p14:creationId xmlns:p14="http://schemas.microsoft.com/office/powerpoint/2010/main" val="102047215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10</a:t>
            </a:fld>
            <a:endParaRPr lang="en-US">
              <a:solidFill>
                <a:srgbClr val="A6B727"/>
              </a:solidFill>
              <a:latin typeface="Corbel" panose="020B0503020204020204"/>
            </a:endParaRPr>
          </a:p>
        </p:txBody>
      </p:sp>
      <p:sp>
        <p:nvSpPr>
          <p:cNvPr id="3" name="Content Placeholder 2">
            <a:extLst>
              <a:ext uri="{FF2B5EF4-FFF2-40B4-BE49-F238E27FC236}">
                <a16:creationId xmlns:a16="http://schemas.microsoft.com/office/drawing/2014/main" id="{AF14BEF2-76C2-2BAC-672C-4187DCA2204E}"/>
              </a:ext>
            </a:extLst>
          </p:cNvPr>
          <p:cNvSpPr>
            <a:spLocks noGrp="1"/>
          </p:cNvSpPr>
          <p:nvPr>
            <p:ph idx="1"/>
          </p:nvPr>
        </p:nvSpPr>
        <p:spPr>
          <a:xfrm>
            <a:off x="254001" y="620153"/>
            <a:ext cx="11620500" cy="5488547"/>
          </a:xfrm>
        </p:spPr>
        <p:txBody>
          <a:bodyPr>
            <a:normAutofit/>
          </a:bodyPr>
          <a:lstStyle/>
          <a:p>
            <a:pPr algn="ctr"/>
            <a:r>
              <a:rPr lang="en-US" sz="2133" b="1" dirty="0">
                <a:solidFill>
                  <a:srgbClr val="FFC000"/>
                </a:solidFill>
              </a:rPr>
              <a:t>E.  REPLICATION OF VIRUSES</a:t>
            </a:r>
            <a:endParaRPr lang="en-US" sz="2133" dirty="0">
              <a:solidFill>
                <a:srgbClr val="FFC000"/>
              </a:solidFill>
            </a:endParaRPr>
          </a:p>
          <a:p>
            <a:r>
              <a:rPr lang="en-US" sz="2133" dirty="0">
                <a:solidFill>
                  <a:schemeClr val="tx1"/>
                </a:solidFill>
              </a:rPr>
              <a:t> Due to lack of biosynthetic enzymes, viruses replicating by taking over the biochemical machinery of the host cell to synthesis virus specific macromolecules required for the production of virus progeny. </a:t>
            </a:r>
          </a:p>
          <a:p>
            <a:endParaRPr lang="en-US" sz="2133" dirty="0">
              <a:solidFill>
                <a:schemeClr val="tx1"/>
              </a:solidFill>
            </a:endParaRPr>
          </a:p>
          <a:p>
            <a:r>
              <a:rPr lang="en-US" sz="2133" dirty="0">
                <a:solidFill>
                  <a:schemeClr val="tx1"/>
                </a:solidFill>
              </a:rPr>
              <a:t>The replicative cycle can be divided into six sequential phases.</a:t>
            </a:r>
          </a:p>
          <a:p>
            <a:r>
              <a:rPr lang="en-US" sz="2133" b="1" dirty="0">
                <a:solidFill>
                  <a:schemeClr val="tx1"/>
                </a:solidFill>
              </a:rPr>
              <a:t>1.Adsorption/Attachment</a:t>
            </a:r>
          </a:p>
          <a:p>
            <a:r>
              <a:rPr lang="en-US" sz="2133" b="1" dirty="0">
                <a:solidFill>
                  <a:schemeClr val="tx1"/>
                </a:solidFill>
              </a:rPr>
              <a:t>2.Penetration</a:t>
            </a:r>
          </a:p>
          <a:p>
            <a:r>
              <a:rPr lang="en-US" sz="2133" b="1" dirty="0">
                <a:solidFill>
                  <a:schemeClr val="tx1"/>
                </a:solidFill>
              </a:rPr>
              <a:t>3.Uncoating</a:t>
            </a:r>
          </a:p>
          <a:p>
            <a:r>
              <a:rPr lang="en-US" sz="2133" b="1" dirty="0">
                <a:solidFill>
                  <a:schemeClr val="tx1"/>
                </a:solidFill>
              </a:rPr>
              <a:t>4.Biosynthesis</a:t>
            </a:r>
          </a:p>
          <a:p>
            <a:r>
              <a:rPr lang="en-US" sz="2133" b="1" dirty="0">
                <a:solidFill>
                  <a:schemeClr val="tx1"/>
                </a:solidFill>
              </a:rPr>
              <a:t>5.Maturation/Assembly</a:t>
            </a:r>
          </a:p>
          <a:p>
            <a:r>
              <a:rPr lang="en-US" sz="2133" b="1" dirty="0">
                <a:solidFill>
                  <a:schemeClr val="tx1"/>
                </a:solidFill>
              </a:rPr>
              <a:t>6.Release.</a:t>
            </a:r>
          </a:p>
          <a:p>
            <a:endParaRPr lang="en-US" dirty="0"/>
          </a:p>
        </p:txBody>
      </p:sp>
    </p:spTree>
    <p:extLst>
      <p:ext uri="{BB962C8B-B14F-4D97-AF65-F5344CB8AC3E}">
        <p14:creationId xmlns:p14="http://schemas.microsoft.com/office/powerpoint/2010/main" val="267312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28D9B36-75B9-4435-83E6-0A9C81A12E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5A677CE8-372C-41BD-A129-6CE3C67994B6}"/>
              </a:ext>
            </a:extLst>
          </p:cNvPr>
          <p:cNvSpPr>
            <a:spLocks noGrp="1"/>
          </p:cNvSpPr>
          <p:nvPr>
            <p:ph type="title"/>
          </p:nvPr>
        </p:nvSpPr>
        <p:spPr>
          <a:xfrm>
            <a:off x="1143000" y="723900"/>
            <a:ext cx="9875520" cy="711200"/>
          </a:xfrm>
        </p:spPr>
        <p:txBody>
          <a:bodyPr>
            <a:normAutofit/>
          </a:bodyPr>
          <a:lstStyle/>
          <a:p>
            <a:r>
              <a:rPr lang="en-US" dirty="0"/>
              <a:t>Viral replication phases</a:t>
            </a:r>
            <a:endParaRPr lang="en-KE" dirty="0"/>
          </a:p>
        </p:txBody>
      </p:sp>
      <p:sp>
        <p:nvSpPr>
          <p:cNvPr id="4" name="Slide Number Placeholder 3">
            <a:extLst>
              <a:ext uri="{FF2B5EF4-FFF2-40B4-BE49-F238E27FC236}">
                <a16:creationId xmlns:a16="http://schemas.microsoft.com/office/drawing/2014/main" id="{EBD61848-09BF-452F-A022-77F3D92AFD92}"/>
              </a:ext>
            </a:extLst>
          </p:cNvPr>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sz="1133">
                <a:solidFill>
                  <a:srgbClr val="A6B727"/>
                </a:solidFill>
                <a:latin typeface="Corbel" panose="020B0503020204020204"/>
              </a:rPr>
              <a:pPr defTabSz="609630">
                <a:spcAft>
                  <a:spcPts val="400"/>
                </a:spcAft>
              </a:pPr>
              <a:t>11</a:t>
            </a:fld>
            <a:endParaRPr lang="en-US" sz="1133">
              <a:solidFill>
                <a:srgbClr val="A6B727"/>
              </a:solidFill>
              <a:latin typeface="Corbel" panose="020B0503020204020204"/>
            </a:endParaRPr>
          </a:p>
        </p:txBody>
      </p:sp>
      <p:pic>
        <p:nvPicPr>
          <p:cNvPr id="8" name="irc_mi" descr="Image result for viral replication cycle">
            <a:extLst>
              <a:ext uri="{FF2B5EF4-FFF2-40B4-BE49-F238E27FC236}">
                <a16:creationId xmlns:a16="http://schemas.microsoft.com/office/drawing/2014/main" id="{E9682C1F-FA01-C998-2753-DEB36A4364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2000" y="1587500"/>
            <a:ext cx="10655300" cy="4347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51203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80248" y="922867"/>
            <a:ext cx="4590899" cy="1205653"/>
          </a:xfrm>
        </p:spPr>
        <p:txBody>
          <a:bodyPr vert="horz" lIns="60960" tIns="30480" rIns="60960" bIns="30480" rtlCol="0" anchor="ctr">
            <a:normAutofit/>
          </a:bodyPr>
          <a:lstStyle/>
          <a:p>
            <a:pPr defTabSz="609630"/>
            <a:r>
              <a:rPr lang="en-US" sz="2533" b="1" dirty="0"/>
              <a:t>VIRAL REPLICATION: THE ONE-STEP GROWTH CURVE</a:t>
            </a:r>
          </a:p>
        </p:txBody>
      </p:sp>
      <p:pic>
        <p:nvPicPr>
          <p:cNvPr id="5" name="Content Placeholder 4"/>
          <p:cNvPicPr>
            <a:picLocks noGrp="1" noChangeAspect="1"/>
          </p:cNvPicPr>
          <p:nvPr>
            <p:ph idx="1"/>
          </p:nvPr>
        </p:nvPicPr>
        <p:blipFill>
          <a:blip r:embed="rId2"/>
          <a:stretch>
            <a:fillRect/>
          </a:stretch>
        </p:blipFill>
        <p:spPr>
          <a:xfrm>
            <a:off x="909456" y="1143377"/>
            <a:ext cx="5970793" cy="4569484"/>
          </a:xfrm>
          <a:prstGeom prst="rect">
            <a:avLst/>
          </a:prstGeom>
        </p:spPr>
      </p:pic>
      <p:sp>
        <p:nvSpPr>
          <p:cNvPr id="9" name="TextBox 8"/>
          <p:cNvSpPr txBox="1"/>
          <p:nvPr/>
        </p:nvSpPr>
        <p:spPr>
          <a:xfrm>
            <a:off x="6880248" y="1948543"/>
            <a:ext cx="4985181" cy="4201887"/>
          </a:xfrm>
          <a:prstGeom prst="rect">
            <a:avLst/>
          </a:prstGeom>
        </p:spPr>
        <p:txBody>
          <a:bodyPr vert="horz" lIns="60960" tIns="30480" rIns="60960" bIns="30480" rtlCol="0" anchorCtr="0">
            <a:normAutofit/>
          </a:bodyPr>
          <a:lstStyle/>
          <a:p>
            <a:pPr indent="-121926" defTabSz="609630">
              <a:lnSpc>
                <a:spcPct val="90000"/>
              </a:lnSpc>
              <a:spcAft>
                <a:spcPts val="400"/>
              </a:spcAft>
              <a:buClr>
                <a:srgbClr val="A6B727"/>
              </a:buClr>
              <a:buSzPct val="80000"/>
              <a:buFont typeface="Corbel" pitchFamily="34" charset="0"/>
              <a:buChar char="•"/>
            </a:pPr>
            <a:endParaRPr lang="en-US" sz="1867" b="1" dirty="0">
              <a:solidFill>
                <a:srgbClr val="A6B727"/>
              </a:solidFill>
              <a:latin typeface="Corbel" panose="020B0503020204020204"/>
            </a:endParaRPr>
          </a:p>
          <a:p>
            <a:pPr indent="-121926" defTabSz="609630">
              <a:lnSpc>
                <a:spcPct val="90000"/>
              </a:lnSpc>
              <a:spcAft>
                <a:spcPts val="400"/>
              </a:spcAft>
              <a:buClr>
                <a:srgbClr val="A6B727"/>
              </a:buClr>
              <a:buSzPct val="80000"/>
              <a:buFont typeface="Corbel" pitchFamily="34" charset="0"/>
              <a:buChar char="•"/>
            </a:pPr>
            <a:r>
              <a:rPr lang="en-US" sz="1867" b="1" dirty="0">
                <a:solidFill>
                  <a:srgbClr val="A6B727"/>
                </a:solidFill>
                <a:latin typeface="Corbel" panose="020B0503020204020204"/>
              </a:rPr>
              <a:t>Eclipse period</a:t>
            </a:r>
          </a:p>
          <a:p>
            <a:pPr marL="190510" indent="-121926" defTabSz="609630">
              <a:lnSpc>
                <a:spcPct val="90000"/>
              </a:lnSpc>
              <a:spcAft>
                <a:spcPts val="400"/>
              </a:spcAft>
              <a:buClr>
                <a:srgbClr val="A6B727"/>
              </a:buClr>
              <a:buSzPct val="80000"/>
              <a:buFont typeface="Corbel" pitchFamily="34" charset="0"/>
              <a:buChar char="•"/>
            </a:pPr>
            <a:r>
              <a:rPr lang="en-US" sz="1867" dirty="0">
                <a:solidFill>
                  <a:srgbClr val="A6B727"/>
                </a:solidFill>
                <a:latin typeface="Corbel" panose="020B0503020204020204"/>
              </a:rPr>
              <a:t>Following initial attachment of a virus to the host cell, the ability of that virus to infect other cells disappears. </a:t>
            </a:r>
          </a:p>
          <a:p>
            <a:pPr marL="190510" indent="-121926" defTabSz="609630">
              <a:lnSpc>
                <a:spcPct val="90000"/>
              </a:lnSpc>
              <a:spcAft>
                <a:spcPts val="400"/>
              </a:spcAft>
              <a:buClr>
                <a:srgbClr val="A6B727"/>
              </a:buClr>
              <a:buSzPct val="80000"/>
              <a:buFont typeface="Corbel" pitchFamily="34" charset="0"/>
              <a:buChar char="•"/>
            </a:pPr>
            <a:r>
              <a:rPr lang="en-US" sz="1867" dirty="0">
                <a:solidFill>
                  <a:srgbClr val="A6B727"/>
                </a:solidFill>
                <a:latin typeface="Corbel" panose="020B0503020204020204"/>
              </a:rPr>
              <a:t>This is the eclipse period, and it represents the time elapsed from initial entry and disassembly of the parental virus to the assembly of the first progeny virion.</a:t>
            </a:r>
          </a:p>
          <a:p>
            <a:pPr marL="190510" indent="-121926" defTabSz="609630">
              <a:lnSpc>
                <a:spcPct val="90000"/>
              </a:lnSpc>
              <a:spcAft>
                <a:spcPts val="400"/>
              </a:spcAft>
              <a:buClr>
                <a:srgbClr val="A6B727"/>
              </a:buClr>
              <a:buSzPct val="80000"/>
              <a:buFont typeface="Corbel" pitchFamily="34" charset="0"/>
              <a:buChar char="•"/>
            </a:pPr>
            <a:r>
              <a:rPr lang="en-US" sz="1867" dirty="0">
                <a:solidFill>
                  <a:srgbClr val="A6B727"/>
                </a:solidFill>
                <a:latin typeface="Corbel" panose="020B0503020204020204"/>
              </a:rPr>
              <a:t>During this period, active synthesis of virus components is occurring.</a:t>
            </a:r>
          </a:p>
          <a:p>
            <a:pPr marL="190510" indent="-121926" defTabSz="609630">
              <a:lnSpc>
                <a:spcPct val="90000"/>
              </a:lnSpc>
              <a:spcAft>
                <a:spcPts val="400"/>
              </a:spcAft>
              <a:buClr>
                <a:srgbClr val="A6B727"/>
              </a:buClr>
              <a:buSzPct val="80000"/>
              <a:buFont typeface="Corbel" pitchFamily="34" charset="0"/>
              <a:buChar char="•"/>
            </a:pPr>
            <a:r>
              <a:rPr lang="en-US" sz="1867" dirty="0">
                <a:solidFill>
                  <a:srgbClr val="A6B727"/>
                </a:solidFill>
                <a:latin typeface="Corbel" panose="020B0503020204020204"/>
              </a:rPr>
              <a:t>The eclipse period for most human viruses falls within a range of 1 to 20 hours.</a:t>
            </a:r>
          </a:p>
        </p:txBody>
      </p:sp>
      <p:sp>
        <p:nvSpPr>
          <p:cNvPr id="4" name="Slide Number Placeholder 3"/>
          <p:cNvSpPr>
            <a:spLocks noGrp="1"/>
          </p:cNvSpPr>
          <p:nvPr>
            <p:ph type="sldNum" sz="quarter" idx="12"/>
          </p:nvPr>
        </p:nvSpPr>
        <p:spPr>
          <a:xfrm>
            <a:off x="9329530" y="5913292"/>
            <a:ext cx="1706217" cy="324555"/>
          </a:xfrm>
        </p:spPr>
        <p:txBody>
          <a:bodyPr vert="horz" lIns="60960" tIns="30480" rIns="60960" bIns="30480" rtlCol="0" anchor="ctr">
            <a:normAutofit/>
          </a:bodyPr>
          <a:lstStyle/>
          <a:p>
            <a:pPr defTabSz="609630">
              <a:spcAft>
                <a:spcPts val="400"/>
              </a:spcAft>
            </a:pPr>
            <a:fld id="{7E649B4F-B4FD-47EE-9359-CC72E1DBB7B9}" type="slidenum">
              <a:rPr lang="en-US" sz="800">
                <a:solidFill>
                  <a:srgbClr val="A6B727"/>
                </a:solidFill>
                <a:latin typeface="Corbel" panose="020B0503020204020204"/>
              </a:rPr>
              <a:pPr defTabSz="609630">
                <a:spcAft>
                  <a:spcPts val="400"/>
                </a:spcAft>
              </a:pPr>
              <a:t>12</a:t>
            </a:fld>
            <a:endParaRPr lang="en-US" sz="800">
              <a:solidFill>
                <a:srgbClr val="A6B727"/>
              </a:solidFill>
              <a:latin typeface="Corbel" panose="020B0503020204020204"/>
            </a:endParaRPr>
          </a:p>
        </p:txBody>
      </p:sp>
      <p:sp>
        <p:nvSpPr>
          <p:cNvPr id="7" name="TextBox 6"/>
          <p:cNvSpPr txBox="1"/>
          <p:nvPr/>
        </p:nvSpPr>
        <p:spPr>
          <a:xfrm>
            <a:off x="6238242" y="2309949"/>
            <a:ext cx="3091543" cy="276999"/>
          </a:xfrm>
          <a:prstGeom prst="rect">
            <a:avLst/>
          </a:prstGeom>
          <a:noFill/>
        </p:spPr>
        <p:txBody>
          <a:bodyPr wrap="square" rtlCol="0">
            <a:spAutoFit/>
          </a:bodyPr>
          <a:lstStyle/>
          <a:p>
            <a:pPr defTabSz="609630"/>
            <a:endParaRPr lang="en-US" sz="1200" dirty="0">
              <a:solidFill>
                <a:srgbClr val="000000"/>
              </a:solidFill>
              <a:latin typeface="Corbel" panose="020B0503020204020204"/>
            </a:endParaRPr>
          </a:p>
        </p:txBody>
      </p:sp>
    </p:spTree>
    <p:extLst>
      <p:ext uri="{BB962C8B-B14F-4D97-AF65-F5344CB8AC3E}">
        <p14:creationId xmlns:p14="http://schemas.microsoft.com/office/powerpoint/2010/main" val="63718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2">
            <a:extLst>
              <a:ext uri="{FF2B5EF4-FFF2-40B4-BE49-F238E27FC236}">
                <a16:creationId xmlns:a16="http://schemas.microsoft.com/office/drawing/2014/main" id="{6202AC74-89AD-4261-8D89-A8D0A49F77D5}"/>
              </a:ext>
            </a:extLst>
          </p:cNvPr>
          <p:cNvGraphicFramePr>
            <a:graphicFrameLocks noGrp="1"/>
          </p:cNvGraphicFramePr>
          <p:nvPr>
            <p:ph idx="1"/>
          </p:nvPr>
        </p:nvGraphicFramePr>
        <p:xfrm>
          <a:off x="1104900" y="825500"/>
          <a:ext cx="10312400" cy="5232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pPr defTabSz="609630"/>
            <a:fld id="{7E649B4F-B4FD-47EE-9359-CC72E1DBB7B9}" type="slidenum">
              <a:rPr lang="en-US">
                <a:solidFill>
                  <a:srgbClr val="A6B727"/>
                </a:solidFill>
                <a:latin typeface="Corbel" panose="020B0503020204020204"/>
              </a:rPr>
              <a:pPr defTabSz="609630"/>
              <a:t>13</a:t>
            </a:fld>
            <a:endParaRPr lang="en-US" dirty="0">
              <a:solidFill>
                <a:srgbClr val="A6B727"/>
              </a:solidFill>
              <a:latin typeface="Corbel" panose="020B0503020204020204"/>
            </a:endParaRPr>
          </a:p>
        </p:txBody>
      </p:sp>
    </p:spTree>
    <p:extLst>
      <p:ext uri="{BB962C8B-B14F-4D97-AF65-F5344CB8AC3E}">
        <p14:creationId xmlns:p14="http://schemas.microsoft.com/office/powerpoint/2010/main" val="857081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3145" y="922865"/>
            <a:ext cx="3069770" cy="4983239"/>
          </a:xfrm>
        </p:spPr>
        <p:txBody>
          <a:bodyPr>
            <a:normAutofit/>
          </a:bodyPr>
          <a:lstStyle/>
          <a:p>
            <a:r>
              <a:rPr lang="en-US" sz="3000" b="1">
                <a:latin typeface="Times New Roman" panose="02020603050405020304" pitchFamily="18" charset="0"/>
                <a:cs typeface="Times New Roman" panose="02020603050405020304" pitchFamily="18" charset="0"/>
              </a:rPr>
              <a:t>STEPS IN THE REPLICATION CYCLES OF VIRUSES</a:t>
            </a:r>
          </a:p>
        </p:txBody>
      </p:sp>
      <p:sp>
        <p:nvSpPr>
          <p:cNvPr id="3" name="Content Placeholder 2"/>
          <p:cNvSpPr>
            <a:spLocks noGrp="1"/>
          </p:cNvSpPr>
          <p:nvPr>
            <p:ph idx="1"/>
          </p:nvPr>
        </p:nvSpPr>
        <p:spPr>
          <a:xfrm>
            <a:off x="4545004" y="922867"/>
            <a:ext cx="6961196" cy="335763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1.	Adsorption</a:t>
            </a:r>
          </a:p>
          <a:p>
            <a:pPr marL="0" indent="0">
              <a:buNone/>
            </a:pPr>
            <a:r>
              <a:rPr lang="en-US" dirty="0">
                <a:latin typeface="Times New Roman" panose="02020603050405020304" pitchFamily="18" charset="0"/>
                <a:cs typeface="Times New Roman" panose="02020603050405020304" pitchFamily="18" charset="0"/>
              </a:rPr>
              <a:t>The initial attachment of a virus particle to a host cell involves an interaction between specific molecular structures on the virion surface and receptor molecules in the host cell membrane that recognize these viral structures.</a:t>
            </a:r>
          </a:p>
        </p:txBody>
      </p:sp>
      <p:pic>
        <p:nvPicPr>
          <p:cNvPr id="5" name="Picture 4"/>
          <p:cNvPicPr>
            <a:picLocks noChangeAspect="1"/>
          </p:cNvPicPr>
          <p:nvPr/>
        </p:nvPicPr>
        <p:blipFill>
          <a:blip r:embed="rId2"/>
          <a:stretch>
            <a:fillRect/>
          </a:stretch>
        </p:blipFill>
        <p:spPr>
          <a:xfrm>
            <a:off x="4545004" y="2852058"/>
            <a:ext cx="6776139" cy="3385789"/>
          </a:xfrm>
          <a:prstGeom prst="rect">
            <a:avLst/>
          </a:prstGeom>
        </p:spPr>
      </p:pic>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14</a:t>
            </a:fld>
            <a:endParaRPr lang="en-US">
              <a:solidFill>
                <a:srgbClr val="A6B727"/>
              </a:solidFill>
              <a:latin typeface="Corbel" panose="020B0503020204020204"/>
            </a:endParaRPr>
          </a:p>
        </p:txBody>
      </p:sp>
    </p:spTree>
    <p:extLst>
      <p:ext uri="{BB962C8B-B14F-4D97-AF65-F5344CB8AC3E}">
        <p14:creationId xmlns:p14="http://schemas.microsoft.com/office/powerpoint/2010/main" val="4171985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707065" y="881743"/>
            <a:ext cx="5853885" cy="4917924"/>
          </a:xfrm>
        </p:spPr>
        <p:txBody>
          <a:bodyPr>
            <a:normAutofit/>
          </a:bodyPr>
          <a:lstStyle/>
          <a:p>
            <a:pPr marL="0" indent="0">
              <a:lnSpc>
                <a:spcPct val="200000"/>
              </a:lnSpc>
              <a:buNone/>
            </a:pPr>
            <a:r>
              <a:rPr lang="en-US" b="1" dirty="0">
                <a:latin typeface="Times New Roman" panose="02020603050405020304" pitchFamily="18" charset="0"/>
                <a:cs typeface="Times New Roman" panose="02020603050405020304" pitchFamily="18" charset="0"/>
              </a:rPr>
              <a:t>2. Penetration</a:t>
            </a:r>
          </a:p>
          <a:p>
            <a:pPr>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Penetration is the passage of the virion from the surface of the cell across the cell membrane and into the cytoplasm. </a:t>
            </a:r>
          </a:p>
          <a:p>
            <a:pPr>
              <a:lnSpc>
                <a:spcPct val="20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There are two principal mechanisms by which viruses enter animal cells: receptor mediated endocytosis and direct membrane fusion.</a:t>
            </a:r>
          </a:p>
        </p:txBody>
      </p:sp>
      <p:pic>
        <p:nvPicPr>
          <p:cNvPr id="5" name="Picture 4"/>
          <p:cNvPicPr>
            <a:picLocks noChangeAspect="1"/>
          </p:cNvPicPr>
          <p:nvPr/>
        </p:nvPicPr>
        <p:blipFill>
          <a:blip r:embed="rId2"/>
          <a:stretch>
            <a:fillRect/>
          </a:stretch>
        </p:blipFill>
        <p:spPr>
          <a:xfrm>
            <a:off x="6684935" y="804621"/>
            <a:ext cx="5062780" cy="5310752"/>
          </a:xfrm>
          <a:prstGeom prst="rect">
            <a:avLst/>
          </a:prstGeom>
        </p:spPr>
      </p:pic>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15</a:t>
            </a:fld>
            <a:endParaRPr lang="en-US">
              <a:solidFill>
                <a:srgbClr val="A6B727"/>
              </a:solidFill>
              <a:latin typeface="Corbel" panose="020B0503020204020204"/>
            </a:endParaRPr>
          </a:p>
        </p:txBody>
      </p:sp>
    </p:spTree>
    <p:extLst>
      <p:ext uri="{BB962C8B-B14F-4D97-AF65-F5344CB8AC3E}">
        <p14:creationId xmlns:p14="http://schemas.microsoft.com/office/powerpoint/2010/main" val="4158762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6101" y="1054100"/>
            <a:ext cx="5295901" cy="4914900"/>
          </a:xfrm>
        </p:spPr>
        <p:txBody>
          <a:bodyPr>
            <a:normAutofit fontScale="85000" lnSpcReduction="10000"/>
          </a:bodyPr>
          <a:lstStyle/>
          <a:p>
            <a:pPr marL="0" indent="0">
              <a:lnSpc>
                <a:spcPct val="160000"/>
              </a:lnSpc>
              <a:buNone/>
            </a:pPr>
            <a:r>
              <a:rPr lang="en-US" b="1" dirty="0">
                <a:solidFill>
                  <a:schemeClr val="tx1"/>
                </a:solidFill>
                <a:latin typeface="Times New Roman" panose="02020603050405020304" pitchFamily="18" charset="0"/>
                <a:cs typeface="Times New Roman" panose="02020603050405020304" pitchFamily="18" charset="0"/>
              </a:rPr>
              <a:t>Receptor-mediated endocytosis</a:t>
            </a:r>
            <a:r>
              <a:rPr lang="en-US" dirty="0">
                <a:solidFill>
                  <a:schemeClr val="tx1"/>
                </a:solidFill>
                <a:latin typeface="Times New Roman" panose="02020603050405020304" pitchFamily="18" charset="0"/>
                <a:cs typeface="Times New Roman" panose="02020603050405020304" pitchFamily="18" charset="0"/>
              </a:rPr>
              <a:t>: </a:t>
            </a:r>
          </a:p>
          <a:p>
            <a:pPr algn="just">
              <a:lnSpc>
                <a:spcPct val="16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The cell membrane invaginates, enclosing the virion in an endocytotic vesicle (endosome).</a:t>
            </a:r>
          </a:p>
          <a:p>
            <a:pPr algn="just">
              <a:lnSpc>
                <a:spcPct val="16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Release of the virion into the cytoplasm occurs by various routes, depending on the virus, but, in general, it is facilitated by one or more viral molecules. </a:t>
            </a:r>
          </a:p>
          <a:p>
            <a:pPr algn="just">
              <a:lnSpc>
                <a:spcPct val="160000"/>
              </a:lnSpc>
              <a:buFont typeface="Wingdings" panose="05000000000000000000" pitchFamily="2" charset="2"/>
              <a:buChar char="q"/>
            </a:pPr>
            <a:r>
              <a:rPr lang="en-US" sz="2000" dirty="0">
                <a:solidFill>
                  <a:schemeClr val="tx1"/>
                </a:solidFill>
                <a:latin typeface="Times New Roman" panose="02020603050405020304" pitchFamily="18" charset="0"/>
                <a:cs typeface="Times New Roman" panose="02020603050405020304" pitchFamily="18" charset="0"/>
              </a:rPr>
              <a:t>In the case of an enveloped virus, its membrane may fuse with the membrane of the endosome, resulting in the release of the nucleocapsid into the cytoplasm.</a:t>
            </a:r>
          </a:p>
        </p:txBody>
      </p:sp>
      <p:sp>
        <p:nvSpPr>
          <p:cNvPr id="4" name="Slide Number Placeholder 3"/>
          <p:cNvSpPr>
            <a:spLocks noGrp="1"/>
          </p:cNvSpPr>
          <p:nvPr>
            <p:ph type="sldNum" sz="quarter" idx="12"/>
          </p:nvPr>
        </p:nvSpPr>
        <p:spPr/>
        <p:txBody>
          <a:bodyPr/>
          <a:lstStyle/>
          <a:p>
            <a:pPr defTabSz="609630"/>
            <a:fld id="{7E649B4F-B4FD-47EE-9359-CC72E1DBB7B9}" type="slidenum">
              <a:rPr lang="en-US">
                <a:solidFill>
                  <a:srgbClr val="A6B727"/>
                </a:solidFill>
                <a:latin typeface="Corbel" panose="020B0503020204020204"/>
              </a:rPr>
              <a:pPr defTabSz="609630"/>
              <a:t>16</a:t>
            </a:fld>
            <a:endParaRPr lang="en-US" dirty="0">
              <a:solidFill>
                <a:srgbClr val="A6B727"/>
              </a:solidFill>
              <a:latin typeface="Corbel" panose="020B0503020204020204"/>
            </a:endParaRPr>
          </a:p>
        </p:txBody>
      </p:sp>
      <p:sp>
        <p:nvSpPr>
          <p:cNvPr id="5" name="TextBox 4"/>
          <p:cNvSpPr txBox="1"/>
          <p:nvPr/>
        </p:nvSpPr>
        <p:spPr>
          <a:xfrm>
            <a:off x="5941060" y="844494"/>
            <a:ext cx="5717540" cy="4350935"/>
          </a:xfrm>
          <a:prstGeom prst="rect">
            <a:avLst/>
          </a:prstGeom>
          <a:noFill/>
        </p:spPr>
        <p:txBody>
          <a:bodyPr wrap="square" rtlCol="0" anchor="ctr" anchorCtr="0">
            <a:spAutoFit/>
          </a:bodyPr>
          <a:lstStyle/>
          <a:p>
            <a:pPr algn="just" defTabSz="609630">
              <a:lnSpc>
                <a:spcPct val="150000"/>
              </a:lnSpc>
            </a:pPr>
            <a:r>
              <a:rPr lang="en-US" sz="1867" b="1" dirty="0">
                <a:solidFill>
                  <a:srgbClr val="0000FF"/>
                </a:solidFill>
                <a:latin typeface="Times New Roman" panose="02020603050405020304" pitchFamily="18" charset="0"/>
                <a:cs typeface="Times New Roman" panose="02020603050405020304" pitchFamily="18" charset="0"/>
              </a:rPr>
              <a:t>Membrane fusion</a:t>
            </a:r>
            <a:r>
              <a:rPr lang="en-US" sz="1867" dirty="0">
                <a:solidFill>
                  <a:srgbClr val="0000FF"/>
                </a:solidFill>
                <a:latin typeface="Times New Roman" panose="02020603050405020304" pitchFamily="18" charset="0"/>
                <a:cs typeface="Times New Roman" panose="02020603050405020304" pitchFamily="18" charset="0"/>
              </a:rPr>
              <a:t> </a:t>
            </a:r>
          </a:p>
          <a:p>
            <a:pPr marL="190510" indent="-190510" algn="just" defTabSz="609630">
              <a:lnSpc>
                <a:spcPct val="150000"/>
              </a:lnSpc>
              <a:buFont typeface="Wingdings" panose="05000000000000000000" pitchFamily="2" charset="2"/>
              <a:buChar char="q"/>
            </a:pPr>
            <a:r>
              <a:rPr lang="en-US" sz="1867" dirty="0">
                <a:solidFill>
                  <a:srgbClr val="000000"/>
                </a:solidFill>
                <a:latin typeface="Times New Roman" panose="02020603050405020304" pitchFamily="18" charset="0"/>
                <a:cs typeface="Times New Roman" panose="02020603050405020304" pitchFamily="18" charset="0"/>
              </a:rPr>
              <a:t>Some enveloped viruses (for example, HIV,  enter a host cell by fusion of their envelope with the plasma membrane of the cell.</a:t>
            </a:r>
          </a:p>
          <a:p>
            <a:pPr marL="190510" indent="-190510" algn="just" defTabSz="609630">
              <a:lnSpc>
                <a:spcPct val="150000"/>
              </a:lnSpc>
              <a:buFont typeface="Wingdings" panose="05000000000000000000" pitchFamily="2" charset="2"/>
              <a:buChar char="q"/>
            </a:pPr>
            <a:r>
              <a:rPr lang="en-US" sz="1867" dirty="0">
                <a:solidFill>
                  <a:srgbClr val="000000"/>
                </a:solidFill>
                <a:latin typeface="Times New Roman" panose="02020603050405020304" pitchFamily="18" charset="0"/>
                <a:cs typeface="Times New Roman" panose="02020603050405020304" pitchFamily="18" charset="0"/>
              </a:rPr>
              <a:t>One or more of the glycoproteins in the envelope of these viruses promotes the fusion. </a:t>
            </a:r>
          </a:p>
          <a:p>
            <a:pPr marL="190510" indent="-190510" algn="just" defTabSz="609630">
              <a:lnSpc>
                <a:spcPct val="150000"/>
              </a:lnSpc>
              <a:buFont typeface="Wingdings" panose="05000000000000000000" pitchFamily="2" charset="2"/>
              <a:buChar char="q"/>
            </a:pPr>
            <a:r>
              <a:rPr lang="en-US" sz="1867" dirty="0">
                <a:solidFill>
                  <a:srgbClr val="000000"/>
                </a:solidFill>
                <a:latin typeface="Times New Roman" panose="02020603050405020304" pitchFamily="18" charset="0"/>
                <a:cs typeface="Times New Roman" panose="02020603050405020304" pitchFamily="18" charset="0"/>
              </a:rPr>
              <a:t>The end result of this process is that the nucleocapsid is free in the cytoplasm, whereas the viral membrane remains associated with the plasma membrane of the host cell.</a:t>
            </a:r>
          </a:p>
        </p:txBody>
      </p:sp>
    </p:spTree>
    <p:extLst>
      <p:ext uri="{BB962C8B-B14F-4D97-AF65-F5344CB8AC3E}">
        <p14:creationId xmlns:p14="http://schemas.microsoft.com/office/powerpoint/2010/main" val="1657803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783" y="922867"/>
            <a:ext cx="6693061" cy="1205653"/>
          </a:xfrm>
        </p:spPr>
        <p:txBody>
          <a:bodyPr>
            <a:normAutofit/>
          </a:bodyPr>
          <a:lstStyle/>
          <a:p>
            <a:r>
              <a:rPr lang="en-US" b="1">
                <a:latin typeface="Times New Roman" panose="02020603050405020304" pitchFamily="18" charset="0"/>
                <a:cs typeface="Times New Roman" panose="02020603050405020304" pitchFamily="18" charset="0"/>
              </a:rPr>
              <a:t>Uncoating</a:t>
            </a:r>
          </a:p>
        </p:txBody>
      </p:sp>
      <p:pic>
        <p:nvPicPr>
          <p:cNvPr id="5" name="Picture 4"/>
          <p:cNvPicPr>
            <a:picLocks noChangeAspect="1"/>
          </p:cNvPicPr>
          <p:nvPr/>
        </p:nvPicPr>
        <p:blipFill rotWithShape="1">
          <a:blip r:embed="rId2"/>
          <a:srcRect r="10347" b="1"/>
          <a:stretch/>
        </p:blipFill>
        <p:spPr>
          <a:xfrm>
            <a:off x="223336" y="597747"/>
            <a:ext cx="3646837" cy="5669279"/>
          </a:xfrm>
          <a:prstGeom prst="rect">
            <a:avLst/>
          </a:prstGeom>
        </p:spPr>
      </p:pic>
      <p:sp>
        <p:nvSpPr>
          <p:cNvPr id="3" name="Content Placeholder 2"/>
          <p:cNvSpPr>
            <a:spLocks noGrp="1"/>
          </p:cNvSpPr>
          <p:nvPr>
            <p:ph idx="1"/>
          </p:nvPr>
        </p:nvSpPr>
        <p:spPr>
          <a:xfrm>
            <a:off x="4441783" y="2209800"/>
            <a:ext cx="6693061" cy="3589867"/>
          </a:xfrm>
        </p:spPr>
        <p:txBody>
          <a:bodyPr>
            <a:normAutofit/>
          </a:bodyPr>
          <a:lstStyle/>
          <a:p>
            <a:pPr>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“Uncoating” refers to the stepwise process of disassembly of the virion that enables the expression of the viral genes that carry out replication. </a:t>
            </a:r>
          </a:p>
          <a:p>
            <a:pPr>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For enveloped viruses, the penetration process itself is the first step in uncoating. In general, most steps of the uncoating process occur within the cell and depend on cellular enzymes.</a:t>
            </a:r>
          </a:p>
          <a:p>
            <a:pPr>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However, in some of the more complex viruses, newly synthesized viral proteins are required to complete the process. </a:t>
            </a:r>
          </a:p>
          <a:p>
            <a:pPr>
              <a:buFont typeface="Wingdings" panose="05000000000000000000" pitchFamily="2" charset="2"/>
              <a:buChar char="q"/>
            </a:pPr>
            <a:r>
              <a:rPr lang="en-US" sz="1800">
                <a:latin typeface="Times New Roman" panose="02020603050405020304" pitchFamily="18" charset="0"/>
                <a:cs typeface="Times New Roman" panose="02020603050405020304" pitchFamily="18" charset="0"/>
              </a:rPr>
              <a:t>The loss of one or more structural components of the virion during uncoating predictably leads to a loss of the ability of that particle to infect other cells, which is the basis for the eclipse period of the growth curve</a:t>
            </a:r>
          </a:p>
        </p:txBody>
      </p:sp>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17</a:t>
            </a:fld>
            <a:endParaRPr lang="en-US">
              <a:solidFill>
                <a:srgbClr val="A6B727"/>
              </a:solidFill>
              <a:latin typeface="Corbel" panose="020B0503020204020204"/>
            </a:endParaRPr>
          </a:p>
        </p:txBody>
      </p:sp>
    </p:spTree>
    <p:extLst>
      <p:ext uri="{BB962C8B-B14F-4D97-AF65-F5344CB8AC3E}">
        <p14:creationId xmlns:p14="http://schemas.microsoft.com/office/powerpoint/2010/main" val="350989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128" y="635723"/>
            <a:ext cx="5199926" cy="1282906"/>
          </a:xfrm>
        </p:spPr>
        <p:txBody>
          <a:bodyPr>
            <a:normAutofit/>
          </a:bodyPr>
          <a:lstStyle/>
          <a:p>
            <a:r>
              <a:rPr lang="en-US" sz="3734" b="1" dirty="0">
                <a:latin typeface="Times New Roman" panose="02020603050405020304" pitchFamily="18" charset="0"/>
                <a:cs typeface="Times New Roman" panose="02020603050405020304" pitchFamily="18" charset="0"/>
              </a:rPr>
              <a:t>Mechanisms of DNA virus genome replication</a:t>
            </a:r>
          </a:p>
        </p:txBody>
      </p:sp>
      <p:sp>
        <p:nvSpPr>
          <p:cNvPr id="3" name="Content Placeholder 2"/>
          <p:cNvSpPr>
            <a:spLocks noGrp="1"/>
          </p:cNvSpPr>
          <p:nvPr>
            <p:ph idx="1"/>
          </p:nvPr>
        </p:nvSpPr>
        <p:spPr>
          <a:xfrm>
            <a:off x="446314" y="1918629"/>
            <a:ext cx="5780866" cy="4303649"/>
          </a:xfrm>
        </p:spPr>
        <p:txBody>
          <a:bodyPr>
            <a:normAutofit/>
          </a:bodyPr>
          <a:lstStyle/>
          <a:p>
            <a:pPr>
              <a:lnSpc>
                <a:spcPct val="150000"/>
              </a:lnSpc>
              <a:buFont typeface="Wingdings" panose="05000000000000000000" pitchFamily="2" charset="2"/>
              <a:buChar char="q"/>
            </a:pPr>
            <a:r>
              <a:rPr lang="en-US" sz="1867" dirty="0">
                <a:latin typeface="Times New Roman" panose="02020603050405020304" pitchFamily="18" charset="0"/>
                <a:cs typeface="Times New Roman" panose="02020603050405020304" pitchFamily="18" charset="0"/>
              </a:rPr>
              <a:t>Each virus family differs in significant ways from all others in terms of the details of the macromolecular events comprising the replication cycle. The wide range of viral genome sizes gives rise to great differences in the number of proteins for which the virus can code.</a:t>
            </a:r>
          </a:p>
          <a:p>
            <a:pPr>
              <a:buFont typeface="Wingdings" panose="05000000000000000000" pitchFamily="2" charset="2"/>
              <a:buChar char="q"/>
            </a:pPr>
            <a:r>
              <a:rPr lang="en-US" sz="1867" dirty="0">
                <a:latin typeface="Times New Roman" panose="02020603050405020304" pitchFamily="18" charset="0"/>
                <a:cs typeface="Times New Roman" panose="02020603050405020304" pitchFamily="18" charset="0"/>
              </a:rPr>
              <a:t> In general, the smaller the viral genome, the more the virus must depend on the host cell to provide the functions needed for viral replication. </a:t>
            </a:r>
          </a:p>
          <a:p>
            <a:pPr>
              <a:buFont typeface="Wingdings" panose="05000000000000000000" pitchFamily="2" charset="2"/>
              <a:buChar char="q"/>
            </a:pPr>
            <a:r>
              <a:rPr lang="en-US" sz="1867" dirty="0">
                <a:latin typeface="Times New Roman" panose="02020603050405020304" pitchFamily="18" charset="0"/>
                <a:cs typeface="Times New Roman" panose="02020603050405020304" pitchFamily="18" charset="0"/>
              </a:rPr>
              <a:t>Other larger DNA viruses, such as poxviruses, provide virtually all enzymatic and regulatory molecules needed for a complete replication cycle.</a:t>
            </a:r>
          </a:p>
        </p:txBody>
      </p:sp>
      <p:pic>
        <p:nvPicPr>
          <p:cNvPr id="5" name="Picture 4"/>
          <p:cNvPicPr>
            <a:picLocks noChangeAspect="1"/>
          </p:cNvPicPr>
          <p:nvPr/>
        </p:nvPicPr>
        <p:blipFill rotWithShape="1">
          <a:blip r:embed="rId2"/>
          <a:srcRect l="3764" r="7202" b="-1"/>
          <a:stretch/>
        </p:blipFill>
        <p:spPr>
          <a:xfrm>
            <a:off x="6636743" y="1481877"/>
            <a:ext cx="5199925" cy="4592167"/>
          </a:xfrm>
          <a:prstGeom prst="rect">
            <a:avLst/>
          </a:prstGeom>
        </p:spPr>
      </p:pic>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18</a:t>
            </a:fld>
            <a:endParaRPr lang="en-US">
              <a:solidFill>
                <a:srgbClr val="A6B727"/>
              </a:solidFill>
              <a:latin typeface="Corbel" panose="020B0503020204020204"/>
            </a:endParaRPr>
          </a:p>
        </p:txBody>
      </p:sp>
    </p:spTree>
    <p:extLst>
      <p:ext uri="{BB962C8B-B14F-4D97-AF65-F5344CB8AC3E}">
        <p14:creationId xmlns:p14="http://schemas.microsoft.com/office/powerpoint/2010/main" val="385390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B086532B-5A3E-44A5-A0C2-22A0DB316C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30864" y="536788"/>
            <a:ext cx="6993914" cy="1205653"/>
          </a:xfrm>
        </p:spPr>
        <p:txBody>
          <a:bodyPr>
            <a:normAutofit fontScale="90000"/>
          </a:bodyPr>
          <a:lstStyle/>
          <a:p>
            <a:br>
              <a:rPr lang="en-US" sz="2733" b="1" dirty="0">
                <a:latin typeface="Times New Roman" panose="02020603050405020304" pitchFamily="18" charset="0"/>
                <a:cs typeface="Times New Roman" panose="02020603050405020304" pitchFamily="18" charset="0"/>
              </a:rPr>
            </a:br>
            <a:r>
              <a:rPr lang="en-US" sz="2733" b="1" dirty="0">
                <a:latin typeface="Times New Roman" panose="02020603050405020304" pitchFamily="18" charset="0"/>
                <a:cs typeface="Times New Roman" panose="02020603050405020304" pitchFamily="18" charset="0"/>
              </a:rPr>
              <a:t>Mechanisms of RNA virus genome replication</a:t>
            </a:r>
            <a:br>
              <a:rPr lang="en-US" sz="2733" b="1" dirty="0">
                <a:latin typeface="Times New Roman" panose="02020603050405020304" pitchFamily="18" charset="0"/>
                <a:cs typeface="Times New Roman" panose="02020603050405020304" pitchFamily="18" charset="0"/>
              </a:rPr>
            </a:br>
            <a:endParaRPr lang="en-US" sz="2733"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07064" y="1415142"/>
            <a:ext cx="8719965" cy="4689898"/>
          </a:xfrm>
        </p:spPr>
        <p:txBody>
          <a:bodyPr>
            <a:normAutofit/>
          </a:bodyPr>
          <a:lstStyle/>
          <a:p>
            <a:pPr>
              <a:lnSpc>
                <a:spcPct val="150000"/>
              </a:lnSpc>
              <a:buFont typeface="Wingdings" panose="05000000000000000000" pitchFamily="2" charset="2"/>
              <a:buChar char="q"/>
            </a:pPr>
            <a:r>
              <a:rPr lang="en-US" sz="1867" dirty="0">
                <a:latin typeface="Times New Roman" panose="02020603050405020304" pitchFamily="18" charset="0"/>
                <a:cs typeface="Times New Roman" panose="02020603050405020304" pitchFamily="18" charset="0"/>
              </a:rPr>
              <a:t>Viruses with RNA genomes must overcome two specific problems that arise from the need to replicate the viral genome and to produce a number of viral proteins in eukaryotic host cells.</a:t>
            </a:r>
          </a:p>
          <a:p>
            <a:pPr marL="647732" lvl="1" indent="-342917">
              <a:lnSpc>
                <a:spcPct val="150000"/>
              </a:lnSpc>
              <a:buFont typeface="+mj-lt"/>
              <a:buAutoNum type="romanLcPeriod"/>
            </a:pPr>
            <a:r>
              <a:rPr lang="en-US" sz="1867" dirty="0">
                <a:latin typeface="Times New Roman" panose="02020603050405020304" pitchFamily="18" charset="0"/>
                <a:cs typeface="Times New Roman" panose="02020603050405020304" pitchFamily="18" charset="0"/>
              </a:rPr>
              <a:t>First, there is no host cell RNA polymerase that can use the viral parental RNA as a template for synthesis of complementary RNA strands. </a:t>
            </a:r>
          </a:p>
          <a:p>
            <a:pPr marL="647732" lvl="1" indent="-342917">
              <a:lnSpc>
                <a:spcPct val="150000"/>
              </a:lnSpc>
              <a:buFont typeface="+mj-lt"/>
              <a:buAutoNum type="romanLcPeriod"/>
            </a:pPr>
            <a:r>
              <a:rPr lang="en-US" sz="1867" dirty="0">
                <a:latin typeface="Times New Roman" panose="02020603050405020304" pitchFamily="18" charset="0"/>
                <a:cs typeface="Times New Roman" panose="02020603050405020304" pitchFamily="18" charset="0"/>
              </a:rPr>
              <a:t>Second, translation of eukaryotic mRNAs begins at only a single initiation site, and they are, therefore, translated into only a single polypeptide.</a:t>
            </a:r>
          </a:p>
          <a:p>
            <a:pPr>
              <a:lnSpc>
                <a:spcPct val="150000"/>
              </a:lnSpc>
              <a:buFont typeface="Wingdings" panose="05000000000000000000" pitchFamily="2" charset="2"/>
              <a:buChar char="q"/>
            </a:pPr>
            <a:r>
              <a:rPr lang="en-US" sz="1867" dirty="0">
                <a:latin typeface="Times New Roman" panose="02020603050405020304" pitchFamily="18" charset="0"/>
                <a:cs typeface="Times New Roman" panose="02020603050405020304" pitchFamily="18" charset="0"/>
              </a:rPr>
              <a:t>However, RNA viruses, which frequently contain only a single molecule of RNA, must express the genetic information for at least two proteins: an RNA-dependent RNA polymerase and a minimum of one type of capsid protein. </a:t>
            </a:r>
          </a:p>
        </p:txBody>
      </p:sp>
      <p:pic>
        <p:nvPicPr>
          <p:cNvPr id="8" name="Graphic 7" descr="DNA">
            <a:extLst>
              <a:ext uri="{FF2B5EF4-FFF2-40B4-BE49-F238E27FC236}">
                <a16:creationId xmlns:a16="http://schemas.microsoft.com/office/drawing/2014/main" id="{3329F212-64DC-4876-A618-98AF71C0F1C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4808" y="1860412"/>
            <a:ext cx="1706217" cy="3135414"/>
          </a:xfrm>
          <a:prstGeom prst="rect">
            <a:avLst/>
          </a:prstGeom>
        </p:spPr>
      </p:pic>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19</a:t>
            </a:fld>
            <a:endParaRPr lang="en-US">
              <a:solidFill>
                <a:srgbClr val="A6B727"/>
              </a:solidFill>
              <a:latin typeface="Corbel" panose="020B0503020204020204"/>
            </a:endParaRPr>
          </a:p>
        </p:txBody>
      </p:sp>
    </p:spTree>
    <p:extLst>
      <p:ext uri="{BB962C8B-B14F-4D97-AF65-F5344CB8AC3E}">
        <p14:creationId xmlns:p14="http://schemas.microsoft.com/office/powerpoint/2010/main" val="2769353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263" y="633131"/>
            <a:ext cx="6402183" cy="380451"/>
          </a:xfrm>
        </p:spPr>
        <p:txBody>
          <a:bodyPr>
            <a:normAutofit fontScale="90000"/>
          </a:bodyPr>
          <a:lstStyle/>
          <a:p>
            <a:pPr>
              <a:lnSpc>
                <a:spcPct val="150000"/>
              </a:lnSpc>
            </a:pPr>
            <a:r>
              <a:rPr lang="en-US" b="1" dirty="0">
                <a:solidFill>
                  <a:schemeClr val="tx1"/>
                </a:solidFill>
                <a:latin typeface="Times New Roman" panose="02020603050405020304" pitchFamily="18" charset="0"/>
                <a:cs typeface="Times New Roman" panose="02020603050405020304" pitchFamily="18" charset="0"/>
              </a:rPr>
              <a:t>LEARNING OUTCOMES</a:t>
            </a:r>
          </a:p>
        </p:txBody>
      </p:sp>
      <p:sp>
        <p:nvSpPr>
          <p:cNvPr id="3" name="Content Placeholder 2"/>
          <p:cNvSpPr>
            <a:spLocks noGrp="1"/>
          </p:cNvSpPr>
          <p:nvPr>
            <p:ph idx="1"/>
          </p:nvPr>
        </p:nvSpPr>
        <p:spPr>
          <a:xfrm>
            <a:off x="211909" y="1729838"/>
            <a:ext cx="5091611" cy="4102728"/>
          </a:xfrm>
        </p:spPr>
        <p:txBody>
          <a:bodyPr>
            <a:normAutofit fontScale="47500" lnSpcReduction="20000"/>
          </a:bodyPr>
          <a:lstStyle/>
          <a:p>
            <a:pPr marL="0" indent="0">
              <a:lnSpc>
                <a:spcPct val="170000"/>
              </a:lnSpc>
              <a:buNone/>
            </a:pPr>
            <a:r>
              <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At the end of the unit, the student should be able to:</a:t>
            </a:r>
          </a:p>
          <a:p>
            <a:pPr>
              <a:lnSpc>
                <a:spcPct val="170000"/>
              </a:lnSpc>
            </a:pPr>
            <a:r>
              <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Discuss the classification of virus</a:t>
            </a:r>
          </a:p>
          <a:p>
            <a:pPr>
              <a:lnSpc>
                <a:spcPct val="170000"/>
              </a:lnSpc>
            </a:pPr>
            <a:r>
              <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Describe the viral cell structure.</a:t>
            </a:r>
          </a:p>
          <a:p>
            <a:pPr>
              <a:lnSpc>
                <a:spcPct val="170000"/>
              </a:lnSpc>
            </a:pPr>
            <a:r>
              <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Explain viral physiology, growth, and pathogenesis.</a:t>
            </a:r>
          </a:p>
          <a:p>
            <a:pPr>
              <a:lnSpc>
                <a:spcPct val="170000"/>
              </a:lnSpc>
            </a:pPr>
            <a:r>
              <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Describe viral genetics.</a:t>
            </a:r>
          </a:p>
          <a:p>
            <a:pPr>
              <a:lnSpc>
                <a:spcPct val="170000"/>
              </a:lnSpc>
            </a:pPr>
            <a:r>
              <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Discuss antiviral chemotherapy and Drug Resistance.</a:t>
            </a:r>
          </a:p>
          <a:p>
            <a:pPr>
              <a:lnSpc>
                <a:spcPct val="170000"/>
              </a:lnSpc>
            </a:pPr>
            <a:endParaRPr lang="en-US" sz="3400" dirty="0">
              <a:solidFill>
                <a:schemeClr val="tx1"/>
              </a:solidFill>
              <a:latin typeface="Times New Roman" panose="02020603050405020304" pitchFamily="18" charset="0"/>
              <a:ea typeface="Tahoma" panose="020B0604030504040204" pitchFamily="34" charset="0"/>
              <a:cs typeface="Times New Roman" panose="02020603050405020304" pitchFamily="18" charset="0"/>
            </a:endParaRPr>
          </a:p>
          <a:p>
            <a:pPr>
              <a:lnSpc>
                <a:spcPct val="170000"/>
              </a:lnSpc>
            </a:pPr>
            <a:endParaRPr lang="en-US"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defTabSz="609630"/>
            <a:fld id="{7E649B4F-B4FD-47EE-9359-CC72E1DBB7B9}" type="slidenum">
              <a:rPr lang="en-US">
                <a:solidFill>
                  <a:srgbClr val="A6B727"/>
                </a:solidFill>
                <a:latin typeface="Corbel" panose="020B0503020204020204"/>
              </a:rPr>
              <a:pPr defTabSz="609630"/>
              <a:t>2</a:t>
            </a:fld>
            <a:endParaRPr lang="en-US" dirty="0">
              <a:solidFill>
                <a:srgbClr val="A6B727"/>
              </a:solidFill>
              <a:latin typeface="Corbel" panose="020B0503020204020204"/>
            </a:endParaRPr>
          </a:p>
        </p:txBody>
      </p:sp>
      <p:sp>
        <p:nvSpPr>
          <p:cNvPr id="5" name="TextBox 4"/>
          <p:cNvSpPr txBox="1"/>
          <p:nvPr/>
        </p:nvSpPr>
        <p:spPr>
          <a:xfrm>
            <a:off x="5834743" y="1729838"/>
            <a:ext cx="6252755" cy="3753463"/>
          </a:xfrm>
          <a:prstGeom prst="rect">
            <a:avLst/>
          </a:prstGeom>
          <a:noFill/>
        </p:spPr>
        <p:txBody>
          <a:bodyPr wrap="square" rtlCol="0">
            <a:spAutoFit/>
          </a:bodyPr>
          <a:lstStyle/>
          <a:p>
            <a:pPr marL="203205" indent="-162564" defTabSz="812821">
              <a:lnSpc>
                <a:spcPct val="170000"/>
              </a:lnSpc>
              <a:spcBef>
                <a:spcPts val="1245"/>
              </a:spcBef>
              <a:buClr>
                <a:srgbClr val="A6B727"/>
              </a:buClr>
              <a:buSzPct val="80000"/>
              <a:buFont typeface="Corbel" pitchFamily="34" charset="0"/>
              <a:buChar char="•"/>
            </a:pPr>
            <a:r>
              <a:rPr lang="en-US" sz="1867"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Understand the interactions between viruses and the host immune system </a:t>
            </a:r>
          </a:p>
          <a:p>
            <a:pPr marL="203205" indent="-162564" defTabSz="812821">
              <a:lnSpc>
                <a:spcPct val="170000"/>
              </a:lnSpc>
              <a:spcBef>
                <a:spcPts val="1245"/>
              </a:spcBef>
              <a:buClr>
                <a:srgbClr val="A6B727"/>
              </a:buClr>
              <a:buSzPct val="80000"/>
              <a:buFont typeface="Corbel" pitchFamily="34" charset="0"/>
              <a:buChar char="•"/>
            </a:pPr>
            <a:r>
              <a:rPr lang="en-US" sz="1867" dirty="0">
                <a:solidFill>
                  <a:srgbClr val="000000"/>
                </a:solidFill>
                <a:latin typeface="Times New Roman" panose="02020603050405020304" pitchFamily="18" charset="0"/>
                <a:ea typeface="Tahoma" panose="020B0604030504040204" pitchFamily="34" charset="0"/>
                <a:cs typeface="Times New Roman" panose="02020603050405020304" pitchFamily="18" charset="0"/>
              </a:rPr>
              <a:t>Understand selected viral diseases including; HIV, Hepatitis, Measles, Parainfluenza, Mumps, Polioviruses, Enteroviruses, Rhinoviruses, Viral hemorrhagic fevers, and Viral encephalitis.</a:t>
            </a:r>
          </a:p>
          <a:p>
            <a:pPr marL="203205" indent="-162564" defTabSz="812821">
              <a:lnSpc>
                <a:spcPct val="170000"/>
              </a:lnSpc>
              <a:spcBef>
                <a:spcPts val="1245"/>
              </a:spcBef>
              <a:buClr>
                <a:srgbClr val="A6B727"/>
              </a:buClr>
              <a:buSzPct val="80000"/>
              <a:buFont typeface="Corbel" pitchFamily="34" charset="0"/>
              <a:buChar char="•"/>
            </a:pPr>
            <a:endParaRPr lang="en-US" sz="1867" dirty="0">
              <a:solidFill>
                <a:srgbClr val="A6B727"/>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1624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106703" y="620154"/>
            <a:ext cx="5364444" cy="1205653"/>
          </a:xfrm>
        </p:spPr>
        <p:txBody>
          <a:bodyPr>
            <a:normAutofit/>
          </a:bodyPr>
          <a:lstStyle/>
          <a:p>
            <a:br>
              <a:rPr lang="en-US" sz="2133" b="1" dirty="0">
                <a:latin typeface="Times New Roman" panose="02020603050405020304" pitchFamily="18" charset="0"/>
                <a:cs typeface="Times New Roman" panose="02020603050405020304" pitchFamily="18" charset="0"/>
              </a:rPr>
            </a:br>
            <a:r>
              <a:rPr lang="en-US" sz="2133" b="1" dirty="0">
                <a:latin typeface="Times New Roman" panose="02020603050405020304" pitchFamily="18" charset="0"/>
                <a:cs typeface="Times New Roman" panose="02020603050405020304" pitchFamily="18" charset="0"/>
              </a:rPr>
              <a:t>Assembly and release of progeny viruses</a:t>
            </a:r>
            <a:br>
              <a:rPr lang="en-US" sz="2133" b="1" dirty="0">
                <a:latin typeface="Times New Roman" panose="02020603050405020304" pitchFamily="18" charset="0"/>
                <a:cs typeface="Times New Roman" panose="02020603050405020304" pitchFamily="18" charset="0"/>
              </a:rPr>
            </a:br>
            <a:endParaRPr lang="en-US" sz="2133"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6220" y="620154"/>
            <a:ext cx="4967151" cy="5617693"/>
          </a:xfrm>
          <a:prstGeom prst="rect">
            <a:avLst/>
          </a:prstGeom>
        </p:spPr>
      </p:pic>
      <p:sp>
        <p:nvSpPr>
          <p:cNvPr id="3" name="Content Placeholder 2"/>
          <p:cNvSpPr>
            <a:spLocks noGrp="1"/>
          </p:cNvSpPr>
          <p:nvPr>
            <p:ph idx="1"/>
          </p:nvPr>
        </p:nvSpPr>
        <p:spPr>
          <a:xfrm>
            <a:off x="5203371" y="1632858"/>
            <a:ext cx="6752409" cy="4604989"/>
          </a:xfrm>
        </p:spPr>
        <p:txBody>
          <a:bodyPr>
            <a:normAutofit lnSpcReduction="10000"/>
          </a:bodyPr>
          <a:lstStyle/>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Assembly of nucleocapsids generally takes place in the host cell compartment where the viral nucleic acid replication occurs (that is, in the cytoplasm for most RNA viruses and in the nucleus for most DNA viruses). </a:t>
            </a:r>
          </a:p>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For DNA viruses, this requires that capsid proteins be transported from their site of synthesis (cytoplasm) to the nucleus. </a:t>
            </a:r>
          </a:p>
          <a:p>
            <a:pPr>
              <a:lnSpc>
                <a:spcPct val="150000"/>
              </a:lnSpc>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various capsid components begin to self-assemble, eventually associating with the nucleic acid to complete the nucleocapsid.</a:t>
            </a:r>
          </a:p>
        </p:txBody>
      </p:sp>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20</a:t>
            </a:fld>
            <a:endParaRPr lang="en-US">
              <a:solidFill>
                <a:srgbClr val="A6B727"/>
              </a:solidFill>
              <a:latin typeface="Corbel" panose="020B0503020204020204"/>
            </a:endParaRPr>
          </a:p>
        </p:txBody>
      </p:sp>
    </p:spTree>
    <p:extLst>
      <p:ext uri="{BB962C8B-B14F-4D97-AF65-F5344CB8AC3E}">
        <p14:creationId xmlns:p14="http://schemas.microsoft.com/office/powerpoint/2010/main" val="224155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54D4886A-CF1C-45CF-A92B-96CFE3687863}"/>
              </a:ext>
            </a:extLst>
          </p:cNvPr>
          <p:cNvSpPr>
            <a:spLocks noGrp="1"/>
          </p:cNvSpPr>
          <p:nvPr>
            <p:ph idx="1"/>
          </p:nvPr>
        </p:nvSpPr>
        <p:spPr>
          <a:xfrm>
            <a:off x="228600" y="609600"/>
            <a:ext cx="11709400" cy="5676900"/>
          </a:xfrm>
        </p:spPr>
        <p:txBody>
          <a:bodyPr>
            <a:normAutofit fontScale="92500" lnSpcReduction="10000"/>
          </a:bodyPr>
          <a:lstStyle/>
          <a:p>
            <a:pPr algn="ctr"/>
            <a:r>
              <a:rPr lang="en-US" sz="2667" b="1" dirty="0">
                <a:solidFill>
                  <a:srgbClr val="FF0000"/>
                </a:solidFill>
              </a:rPr>
              <a:t>F. Cultivation of viruses:</a:t>
            </a:r>
            <a:r>
              <a:rPr lang="en-US" sz="2667" dirty="0">
                <a:solidFill>
                  <a:srgbClr val="FF0000"/>
                </a:solidFill>
              </a:rPr>
              <a:t> </a:t>
            </a:r>
          </a:p>
          <a:p>
            <a:r>
              <a:rPr lang="en-US" dirty="0"/>
              <a:t>Viruses multiply only in living cells. Culture is the gold standard for proving viral etiology of any disease. Viruses can be cultured in </a:t>
            </a:r>
          </a:p>
          <a:p>
            <a:pPr lvl="0"/>
            <a:r>
              <a:rPr lang="en-US" b="1" i="1" dirty="0"/>
              <a:t> animals,</a:t>
            </a:r>
          </a:p>
          <a:p>
            <a:pPr lvl="0"/>
            <a:r>
              <a:rPr lang="en-US" dirty="0"/>
              <a:t> </a:t>
            </a:r>
            <a:r>
              <a:rPr lang="en-US" b="1" i="1" dirty="0"/>
              <a:t>embryonated eggs or</a:t>
            </a:r>
          </a:p>
          <a:p>
            <a:pPr lvl="0"/>
            <a:r>
              <a:rPr lang="en-US" dirty="0"/>
              <a:t> </a:t>
            </a:r>
            <a:r>
              <a:rPr lang="en-US" b="1" i="1" dirty="0"/>
              <a:t>tissue cultures </a:t>
            </a:r>
          </a:p>
          <a:p>
            <a:r>
              <a:rPr lang="en-US" dirty="0"/>
              <a:t>The growth is identified by </a:t>
            </a:r>
            <a:r>
              <a:rPr lang="en-US" dirty="0" err="1"/>
              <a:t>neurtralisation</a:t>
            </a:r>
            <a:r>
              <a:rPr lang="en-US" dirty="0"/>
              <a:t> tests, other serological tests or by the cytopathic changes brought about in the cell culture by the growing virus, </a:t>
            </a:r>
          </a:p>
          <a:p>
            <a:r>
              <a:rPr lang="en-US" dirty="0"/>
              <a:t> </a:t>
            </a:r>
            <a:r>
              <a:rPr lang="en-US" b="1" dirty="0">
                <a:solidFill>
                  <a:srgbClr val="FF0000"/>
                </a:solidFill>
              </a:rPr>
              <a:t>Animal inoculation: </a:t>
            </a:r>
            <a:r>
              <a:rPr lang="en-US" b="1" dirty="0">
                <a:solidFill>
                  <a:schemeClr val="tx1"/>
                </a:solidFill>
              </a:rPr>
              <a:t>Animals like </a:t>
            </a:r>
            <a:endParaRPr lang="en-US" dirty="0">
              <a:solidFill>
                <a:schemeClr val="tx1"/>
              </a:solidFill>
            </a:endParaRPr>
          </a:p>
          <a:p>
            <a:pPr lvl="0"/>
            <a:r>
              <a:rPr lang="en-US" dirty="0"/>
              <a:t> Suckling mice,</a:t>
            </a:r>
          </a:p>
          <a:p>
            <a:pPr lvl="0"/>
            <a:r>
              <a:rPr lang="en-US" dirty="0"/>
              <a:t> Rats,</a:t>
            </a:r>
          </a:p>
          <a:p>
            <a:pPr lvl="0"/>
            <a:r>
              <a:rPr lang="en-US" dirty="0"/>
              <a:t> Monkeys </a:t>
            </a:r>
          </a:p>
          <a:p>
            <a:r>
              <a:rPr lang="en-US" dirty="0"/>
              <a:t>Were used in the past to isolate viruses. But these are largely replaced by tissue culture today. Infant mice are used-in the isolation of arboviruses, and coxsackie viruses. </a:t>
            </a:r>
          </a:p>
          <a:p>
            <a:r>
              <a:rPr lang="en-US" dirty="0"/>
              <a:t>Animals are observed for disease manifestation or death. The animals are later sacrificed and the tissues are tested for the presence of viruses.</a:t>
            </a:r>
            <a:r>
              <a:rPr lang="en-US" b="1" dirty="0"/>
              <a:t> </a:t>
            </a:r>
            <a:endParaRPr lang="en-US" dirty="0"/>
          </a:p>
          <a:p>
            <a:endParaRPr lang="en-US" dirty="0"/>
          </a:p>
        </p:txBody>
      </p:sp>
    </p:spTree>
    <p:extLst>
      <p:ext uri="{BB962C8B-B14F-4D97-AF65-F5344CB8AC3E}">
        <p14:creationId xmlns:p14="http://schemas.microsoft.com/office/powerpoint/2010/main" val="32162250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2DLVXCAPH0T1FCALH8WKUCAJTQ2BOCA0U9HSCCA257K2HCAY30KQVCALXSD6GCA5GG4GUCAUWU3MCCALHFT3PCAIRJZKVCANHZTY7CA2LHQOFCACXHN16CA2KQLTLCA7TFBWWCAOUPD91CAOA0UDCCAP79E1U">
            <a:extLst>
              <a:ext uri="{FF2B5EF4-FFF2-40B4-BE49-F238E27FC236}">
                <a16:creationId xmlns:a16="http://schemas.microsoft.com/office/drawing/2014/main" id="{1FBF2736-B05E-4187-A49A-610B0829D636}"/>
              </a:ext>
            </a:extLst>
          </p:cNvPr>
          <p:cNvPicPr/>
          <p:nvPr/>
        </p:nvPicPr>
        <p:blipFill>
          <a:blip r:embed="rId2"/>
          <a:srcRect/>
          <a:stretch>
            <a:fillRect/>
          </a:stretch>
        </p:blipFill>
        <p:spPr bwMode="auto">
          <a:xfrm>
            <a:off x="6897020" y="616595"/>
            <a:ext cx="4122899" cy="2432511"/>
          </a:xfrm>
          <a:prstGeom prst="rect">
            <a:avLst/>
          </a:prstGeom>
          <a:noFill/>
          <a:ln w="9525">
            <a:noFill/>
            <a:miter lim="800000"/>
            <a:headEnd/>
            <a:tailEnd/>
          </a:ln>
        </p:spPr>
      </p:pic>
      <p:pic>
        <p:nvPicPr>
          <p:cNvPr id="6" name="Picture 5" descr="images">
            <a:extLst>
              <a:ext uri="{FF2B5EF4-FFF2-40B4-BE49-F238E27FC236}">
                <a16:creationId xmlns:a16="http://schemas.microsoft.com/office/drawing/2014/main" id="{4BE0DEA8-D1FE-4EA9-802C-93148CD88FE8}"/>
              </a:ext>
            </a:extLst>
          </p:cNvPr>
          <p:cNvPicPr/>
          <p:nvPr/>
        </p:nvPicPr>
        <p:blipFill>
          <a:blip r:embed="rId3"/>
          <a:srcRect/>
          <a:stretch>
            <a:fillRect/>
          </a:stretch>
        </p:blipFill>
        <p:spPr bwMode="auto">
          <a:xfrm>
            <a:off x="1549032" y="3537964"/>
            <a:ext cx="4205357" cy="2812406"/>
          </a:xfrm>
          <a:prstGeom prst="rect">
            <a:avLst/>
          </a:prstGeom>
          <a:noFill/>
          <a:ln w="9525">
            <a:noFill/>
            <a:miter lim="800000"/>
            <a:headEnd/>
            <a:tailEnd/>
          </a:ln>
        </p:spPr>
      </p:pic>
      <p:sp>
        <p:nvSpPr>
          <p:cNvPr id="7" name="Rectangle 6">
            <a:extLst>
              <a:ext uri="{FF2B5EF4-FFF2-40B4-BE49-F238E27FC236}">
                <a16:creationId xmlns:a16="http://schemas.microsoft.com/office/drawing/2014/main" id="{D1CE357E-9DAE-4ADC-ACF2-DF8871115C45}"/>
              </a:ext>
            </a:extLst>
          </p:cNvPr>
          <p:cNvSpPr/>
          <p:nvPr/>
        </p:nvSpPr>
        <p:spPr>
          <a:xfrm>
            <a:off x="1419456" y="1370497"/>
            <a:ext cx="5041715" cy="1405449"/>
          </a:xfrm>
          <a:prstGeom prst="rect">
            <a:avLst/>
          </a:prstGeom>
        </p:spPr>
        <p:txBody>
          <a:bodyPr wrap="square">
            <a:spAutoFit/>
          </a:bodyPr>
          <a:lstStyle/>
          <a:p>
            <a:pPr defTabSz="406410"/>
            <a:r>
              <a:rPr lang="en-US" sz="2133" b="1" i="1" dirty="0">
                <a:solidFill>
                  <a:prstClr val="black"/>
                </a:solidFill>
                <a:latin typeface="Cambria" panose="02040503050406030204" pitchFamily="18" charset="0"/>
              </a:rPr>
              <a:t>Uses of Animal Inoculation </a:t>
            </a:r>
            <a:endParaRPr lang="en-US" sz="2133" b="1" dirty="0">
              <a:solidFill>
                <a:prstClr val="black"/>
              </a:solidFill>
              <a:latin typeface="Cambria" panose="02040503050406030204" pitchFamily="18" charset="0"/>
            </a:endParaRPr>
          </a:p>
          <a:p>
            <a:pPr algn="just" defTabSz="406410"/>
            <a:r>
              <a:rPr lang="en-US" sz="1600" b="1" dirty="0" err="1">
                <a:solidFill>
                  <a:prstClr val="black"/>
                </a:solidFill>
                <a:latin typeface="Palatino"/>
              </a:rPr>
              <a:t>i</a:t>
            </a:r>
            <a:r>
              <a:rPr lang="en-US" sz="1600" b="1" dirty="0">
                <a:solidFill>
                  <a:prstClr val="black"/>
                </a:solidFill>
                <a:latin typeface="Palatino"/>
              </a:rPr>
              <a:t>. </a:t>
            </a:r>
            <a:r>
              <a:rPr lang="en-US" sz="1600" dirty="0">
                <a:solidFill>
                  <a:prstClr val="black"/>
                </a:solidFill>
                <a:latin typeface="Palatino"/>
              </a:rPr>
              <a:t>Primary isolation of certain viruses </a:t>
            </a:r>
          </a:p>
          <a:p>
            <a:pPr algn="just" defTabSz="406410"/>
            <a:r>
              <a:rPr lang="en-US" sz="1600" b="1" dirty="0">
                <a:solidFill>
                  <a:prstClr val="black"/>
                </a:solidFill>
                <a:latin typeface="Palatino"/>
              </a:rPr>
              <a:t>ii. </a:t>
            </a:r>
            <a:r>
              <a:rPr lang="en-US" sz="1600" dirty="0">
                <a:solidFill>
                  <a:prstClr val="black"/>
                </a:solidFill>
                <a:latin typeface="Palatino"/>
              </a:rPr>
              <a:t>For the study of pathogenesis, immune response and epidemiology of viral diseases </a:t>
            </a:r>
          </a:p>
          <a:p>
            <a:pPr algn="just" defTabSz="406410"/>
            <a:r>
              <a:rPr lang="en-US" sz="1600" b="1" dirty="0">
                <a:solidFill>
                  <a:prstClr val="black"/>
                </a:solidFill>
                <a:latin typeface="Palatino"/>
              </a:rPr>
              <a:t>iii. </a:t>
            </a:r>
            <a:r>
              <a:rPr lang="en-US" sz="1600" dirty="0">
                <a:solidFill>
                  <a:prstClr val="black"/>
                </a:solidFill>
                <a:latin typeface="Palatino"/>
              </a:rPr>
              <a:t>For the study of oncogenesis. </a:t>
            </a:r>
            <a:endParaRPr lang="en-US" sz="1600" dirty="0">
              <a:solidFill>
                <a:prstClr val="black"/>
              </a:solidFill>
              <a:latin typeface="Franklin Gothic Book" panose="020B0503020102020204"/>
            </a:endParaRPr>
          </a:p>
        </p:txBody>
      </p:sp>
      <p:pic>
        <p:nvPicPr>
          <p:cNvPr id="8" name="Picture 7">
            <a:extLst>
              <a:ext uri="{FF2B5EF4-FFF2-40B4-BE49-F238E27FC236}">
                <a16:creationId xmlns:a16="http://schemas.microsoft.com/office/drawing/2014/main" id="{B39F65F8-2C9A-4269-827C-B5F86CDD7164}"/>
              </a:ext>
            </a:extLst>
          </p:cNvPr>
          <p:cNvPicPr/>
          <p:nvPr/>
        </p:nvPicPr>
        <p:blipFill>
          <a:blip r:embed="rId4"/>
          <a:srcRect/>
          <a:stretch>
            <a:fillRect/>
          </a:stretch>
        </p:blipFill>
        <p:spPr bwMode="auto">
          <a:xfrm>
            <a:off x="6166677" y="3537964"/>
            <a:ext cx="4759005" cy="2812406"/>
          </a:xfrm>
          <a:prstGeom prst="rect">
            <a:avLst/>
          </a:prstGeom>
          <a:noFill/>
          <a:ln w="9525">
            <a:noFill/>
            <a:miter lim="800000"/>
            <a:headEnd/>
            <a:tailEnd/>
          </a:ln>
          <a:effectLst/>
        </p:spPr>
      </p:pic>
    </p:spTree>
    <p:extLst>
      <p:ext uri="{BB962C8B-B14F-4D97-AF65-F5344CB8AC3E}">
        <p14:creationId xmlns:p14="http://schemas.microsoft.com/office/powerpoint/2010/main" val="1147800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7FE1-3CFF-40E5-9471-5167C7054A8B}"/>
              </a:ext>
            </a:extLst>
          </p:cNvPr>
          <p:cNvSpPr>
            <a:spLocks noGrp="1"/>
          </p:cNvSpPr>
          <p:nvPr>
            <p:ph type="title"/>
          </p:nvPr>
        </p:nvSpPr>
        <p:spPr>
          <a:xfrm>
            <a:off x="1896533" y="463460"/>
            <a:ext cx="8534400" cy="506527"/>
          </a:xfrm>
        </p:spPr>
        <p:txBody>
          <a:bodyPr>
            <a:normAutofit/>
          </a:bodyPr>
          <a:lstStyle/>
          <a:p>
            <a:pPr algn="ctr"/>
            <a:r>
              <a:rPr lang="en-US" sz="2489" b="1" dirty="0">
                <a:solidFill>
                  <a:srgbClr val="FF0000"/>
                </a:solidFill>
              </a:rPr>
              <a:t>CLASSIFICATION OF VIRUSES </a:t>
            </a:r>
            <a:endParaRPr lang="en-US" sz="2489" dirty="0">
              <a:solidFill>
                <a:srgbClr val="FF0000"/>
              </a:solidFill>
            </a:endParaRPr>
          </a:p>
        </p:txBody>
      </p:sp>
      <p:sp>
        <p:nvSpPr>
          <p:cNvPr id="3" name="Content Placeholder 2">
            <a:extLst>
              <a:ext uri="{FF2B5EF4-FFF2-40B4-BE49-F238E27FC236}">
                <a16:creationId xmlns:a16="http://schemas.microsoft.com/office/drawing/2014/main" id="{F09239EE-BFD8-468A-8F18-ADBF5EF95979}"/>
              </a:ext>
            </a:extLst>
          </p:cNvPr>
          <p:cNvSpPr>
            <a:spLocks noGrp="1"/>
          </p:cNvSpPr>
          <p:nvPr>
            <p:ph idx="1"/>
          </p:nvPr>
        </p:nvSpPr>
        <p:spPr>
          <a:xfrm>
            <a:off x="1431235" y="840410"/>
            <a:ext cx="9894957" cy="5554133"/>
          </a:xfrm>
        </p:spPr>
        <p:txBody>
          <a:bodyPr/>
          <a:lstStyle/>
          <a:p>
            <a:r>
              <a:rPr lang="en-US" dirty="0"/>
              <a:t>Viruses began to be classified into groups based on their physicochemical and structural features from the early 1950s. </a:t>
            </a:r>
          </a:p>
          <a:p>
            <a:r>
              <a:rPr lang="en-US" dirty="0"/>
              <a:t>Nomenclature and classification are now the official responsibility of the International Committee on Taxonomy of Viruses. </a:t>
            </a:r>
          </a:p>
          <a:p>
            <a:pPr marL="0" indent="0">
              <a:buNone/>
            </a:pPr>
            <a:r>
              <a:rPr lang="en-US" b="1" dirty="0"/>
              <a:t>      </a:t>
            </a:r>
            <a:r>
              <a:rPr lang="en-US" b="1" dirty="0">
                <a:solidFill>
                  <a:srgbClr val="FF0000"/>
                </a:solidFill>
              </a:rPr>
              <a:t>Main Criteria Used for the Classification of Viruses </a:t>
            </a:r>
            <a:endParaRPr lang="en-US" dirty="0">
              <a:solidFill>
                <a:srgbClr val="FF0000"/>
              </a:solidFill>
            </a:endParaRPr>
          </a:p>
          <a:p>
            <a:r>
              <a:rPr lang="en-US" dirty="0"/>
              <a:t>1. </a:t>
            </a:r>
            <a:r>
              <a:rPr lang="en-US" b="1" dirty="0"/>
              <a:t>Type of nucleic acid: </a:t>
            </a:r>
            <a:r>
              <a:rPr lang="en-US" dirty="0"/>
              <a:t>Viruses are classified into two main divisions depending on the type of nucleic acid they possess: </a:t>
            </a:r>
            <a:r>
              <a:rPr lang="en-US" b="1" dirty="0" err="1"/>
              <a:t>riboviruses</a:t>
            </a:r>
            <a:r>
              <a:rPr lang="en-US" b="1" dirty="0"/>
              <a:t> </a:t>
            </a:r>
            <a:r>
              <a:rPr lang="en-US" dirty="0"/>
              <a:t>are those containing RNA and </a:t>
            </a:r>
            <a:r>
              <a:rPr lang="en-US" b="1" dirty="0" err="1"/>
              <a:t>deoxyriboviruses</a:t>
            </a:r>
            <a:r>
              <a:rPr lang="en-US" b="1" dirty="0"/>
              <a:t> </a:t>
            </a:r>
            <a:r>
              <a:rPr lang="en-US" dirty="0"/>
              <a:t>are those containing DNA. </a:t>
            </a:r>
          </a:p>
          <a:p>
            <a:r>
              <a:rPr lang="en-US" dirty="0"/>
              <a:t>2. </a:t>
            </a:r>
            <a:r>
              <a:rPr lang="en-US" b="1" dirty="0"/>
              <a:t>Number of strands of nucleic acid: </a:t>
            </a:r>
            <a:r>
              <a:rPr lang="en-US" dirty="0"/>
              <a:t>Single-or double-stranded, linear, circular, circular with breaks, segmented. </a:t>
            </a:r>
          </a:p>
          <a:p>
            <a:r>
              <a:rPr lang="en-US" dirty="0"/>
              <a:t>3. </a:t>
            </a:r>
            <a:r>
              <a:rPr lang="en-US" b="1" dirty="0"/>
              <a:t>Polarity of the viral genome: </a:t>
            </a:r>
            <a:r>
              <a:rPr lang="en-US" dirty="0"/>
              <a:t>RNA viruses in which the viral genome can be used directly as messenger RNA are by convention termed ‘positive-stranded’ and those for which a transcript has first to be made are termed ‘negative-stranded. </a:t>
            </a:r>
          </a:p>
          <a:p>
            <a:r>
              <a:rPr lang="en-US" dirty="0"/>
              <a:t>4. The symmetry of the nucleocapsid. </a:t>
            </a:r>
          </a:p>
          <a:p>
            <a:r>
              <a:rPr lang="en-US" dirty="0"/>
              <a:t>5. The presence or absence of a lipid envelope. </a:t>
            </a:r>
          </a:p>
        </p:txBody>
      </p:sp>
    </p:spTree>
    <p:extLst>
      <p:ext uri="{BB962C8B-B14F-4D97-AF65-F5344CB8AC3E}">
        <p14:creationId xmlns:p14="http://schemas.microsoft.com/office/powerpoint/2010/main" val="19555252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F9A8EC-27EB-4306-B91A-7FEA248CA24A}"/>
              </a:ext>
            </a:extLst>
          </p:cNvPr>
          <p:cNvSpPr>
            <a:spLocks noGrp="1"/>
          </p:cNvSpPr>
          <p:nvPr>
            <p:ph type="title"/>
          </p:nvPr>
        </p:nvSpPr>
        <p:spPr>
          <a:xfrm>
            <a:off x="1896533" y="593035"/>
            <a:ext cx="8534400" cy="506528"/>
          </a:xfrm>
        </p:spPr>
        <p:txBody>
          <a:bodyPr>
            <a:normAutofit fontScale="90000"/>
          </a:bodyPr>
          <a:lstStyle/>
          <a:p>
            <a:r>
              <a:rPr lang="en-US" b="1" dirty="0">
                <a:solidFill>
                  <a:srgbClr val="FF0000"/>
                </a:solidFill>
              </a:rPr>
              <a:t>Universal System of Virus Taxonomy </a:t>
            </a:r>
            <a:br>
              <a:rPr lang="en-US" dirty="0"/>
            </a:br>
            <a:endParaRPr lang="en-US" dirty="0"/>
          </a:p>
        </p:txBody>
      </p:sp>
      <p:sp>
        <p:nvSpPr>
          <p:cNvPr id="5" name="Content Placeholder 4">
            <a:extLst>
              <a:ext uri="{FF2B5EF4-FFF2-40B4-BE49-F238E27FC236}">
                <a16:creationId xmlns:a16="http://schemas.microsoft.com/office/drawing/2014/main" id="{FA411678-90AB-45A0-8F40-316C97CB49DA}"/>
              </a:ext>
            </a:extLst>
          </p:cNvPr>
          <p:cNvSpPr>
            <a:spLocks noGrp="1"/>
          </p:cNvSpPr>
          <p:nvPr>
            <p:ph idx="1"/>
          </p:nvPr>
        </p:nvSpPr>
        <p:spPr>
          <a:xfrm>
            <a:off x="1443014" y="1229140"/>
            <a:ext cx="9894957" cy="5035825"/>
          </a:xfrm>
        </p:spPr>
        <p:txBody>
          <a:bodyPr/>
          <a:lstStyle/>
          <a:p>
            <a:endParaRPr lang="en-US" dirty="0"/>
          </a:p>
          <a:p>
            <a:r>
              <a:rPr lang="en-US" dirty="0"/>
              <a:t>A system has been established in which viruses are separated into major groupings called </a:t>
            </a:r>
            <a:r>
              <a:rPr lang="en-US" b="1" dirty="0"/>
              <a:t>families</a:t>
            </a:r>
          </a:p>
          <a:p>
            <a:r>
              <a:rPr lang="en-US" dirty="0"/>
              <a:t>Virus family names have the suffix -</a:t>
            </a:r>
            <a:r>
              <a:rPr lang="en-US" b="1" dirty="0" err="1"/>
              <a:t>viridae</a:t>
            </a:r>
            <a:r>
              <a:rPr lang="en-US" b="1" dirty="0"/>
              <a:t>. </a:t>
            </a:r>
            <a:r>
              <a:rPr lang="en-US" dirty="0"/>
              <a:t>Within each family subdivisions called </a:t>
            </a:r>
            <a:r>
              <a:rPr lang="en-US" b="1" dirty="0"/>
              <a:t>genera</a:t>
            </a:r>
            <a:r>
              <a:rPr lang="en-US" dirty="0"/>
              <a:t>.</a:t>
            </a:r>
          </a:p>
          <a:p>
            <a:endParaRPr lang="en-US" dirty="0"/>
          </a:p>
          <a:p>
            <a:r>
              <a:rPr lang="en-US" dirty="0"/>
              <a:t> Genus names carry the suffix </a:t>
            </a:r>
            <a:r>
              <a:rPr lang="en-US" i="1" dirty="0"/>
              <a:t>-</a:t>
            </a:r>
            <a:r>
              <a:rPr lang="en-US" b="1" i="1" dirty="0"/>
              <a:t>virus</a:t>
            </a:r>
            <a:r>
              <a:rPr lang="en-US" i="1" dirty="0"/>
              <a:t>. </a:t>
            </a:r>
          </a:p>
          <a:p>
            <a:endParaRPr lang="en-US" i="1" dirty="0"/>
          </a:p>
          <a:p>
            <a:r>
              <a:rPr lang="en-US" dirty="0"/>
              <a:t>In four families (</a:t>
            </a:r>
            <a:r>
              <a:rPr lang="en-US" dirty="0" err="1"/>
              <a:t>Poxviridae</a:t>
            </a:r>
            <a:r>
              <a:rPr lang="en-US" dirty="0"/>
              <a:t>, Herpesviridae, </a:t>
            </a:r>
            <a:r>
              <a:rPr lang="en-US" dirty="0" err="1"/>
              <a:t>Parvoviridae</a:t>
            </a:r>
            <a:r>
              <a:rPr lang="en-US" dirty="0"/>
              <a:t>, </a:t>
            </a:r>
            <a:r>
              <a:rPr lang="en-US" dirty="0" err="1"/>
              <a:t>Paramyxoviridae</a:t>
            </a:r>
            <a:r>
              <a:rPr lang="en-US" dirty="0"/>
              <a:t>), a larger grouping called </a:t>
            </a:r>
            <a:r>
              <a:rPr lang="en-US" b="1" dirty="0"/>
              <a:t>subfamilies </a:t>
            </a:r>
            <a:r>
              <a:rPr lang="en-US" dirty="0"/>
              <a:t>has been defined. </a:t>
            </a:r>
          </a:p>
          <a:p>
            <a:endParaRPr lang="en-US" dirty="0"/>
          </a:p>
          <a:p>
            <a:r>
              <a:rPr lang="en-US" dirty="0"/>
              <a:t>Virus </a:t>
            </a:r>
            <a:r>
              <a:rPr lang="en-US" b="1" dirty="0"/>
              <a:t>orders </a:t>
            </a:r>
            <a:r>
              <a:rPr lang="en-US" dirty="0"/>
              <a:t>may be used to group virus families that share common characteristics. </a:t>
            </a:r>
          </a:p>
          <a:p>
            <a:endParaRPr lang="en-US" dirty="0"/>
          </a:p>
          <a:p>
            <a:r>
              <a:rPr lang="en-US" dirty="0"/>
              <a:t>Currently, 24 families contain viruses that infect humans and animals. </a:t>
            </a:r>
          </a:p>
        </p:txBody>
      </p:sp>
    </p:spTree>
    <p:extLst>
      <p:ext uri="{BB962C8B-B14F-4D97-AF65-F5344CB8AC3E}">
        <p14:creationId xmlns:p14="http://schemas.microsoft.com/office/powerpoint/2010/main" val="21656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D237D32-26DD-49CB-94AF-83A49288FB57}"/>
              </a:ext>
            </a:extLst>
          </p:cNvPr>
          <p:cNvSpPr>
            <a:spLocks noGrp="1"/>
          </p:cNvSpPr>
          <p:nvPr>
            <p:ph type="title"/>
          </p:nvPr>
        </p:nvSpPr>
        <p:spPr>
          <a:xfrm>
            <a:off x="1896533" y="498798"/>
            <a:ext cx="8534400" cy="471189"/>
          </a:xfrm>
        </p:spPr>
        <p:txBody>
          <a:bodyPr>
            <a:normAutofit/>
          </a:bodyPr>
          <a:lstStyle/>
          <a:p>
            <a:r>
              <a:rPr lang="en-US" sz="2489" dirty="0">
                <a:solidFill>
                  <a:srgbClr val="FF0000"/>
                </a:solidFill>
              </a:rPr>
              <a:t>Summary classification of DNA &amp; RNA viruses</a:t>
            </a:r>
          </a:p>
        </p:txBody>
      </p:sp>
      <p:pic>
        <p:nvPicPr>
          <p:cNvPr id="7" name="Content Placeholder 6">
            <a:extLst>
              <a:ext uri="{FF2B5EF4-FFF2-40B4-BE49-F238E27FC236}">
                <a16:creationId xmlns:a16="http://schemas.microsoft.com/office/drawing/2014/main" id="{34DCFB29-579D-4BDE-B54A-93C1130ADD7B}"/>
              </a:ext>
            </a:extLst>
          </p:cNvPr>
          <p:cNvPicPr>
            <a:picLocks noGrp="1" noChangeAspect="1"/>
          </p:cNvPicPr>
          <p:nvPr>
            <p:ph sz="half" idx="1"/>
          </p:nvPr>
        </p:nvPicPr>
        <p:blipFill>
          <a:blip r:embed="rId2"/>
          <a:stretch>
            <a:fillRect/>
          </a:stretch>
        </p:blipFill>
        <p:spPr>
          <a:xfrm>
            <a:off x="1408290" y="1182022"/>
            <a:ext cx="4557889" cy="5077053"/>
          </a:xfrm>
          <a:prstGeom prst="rect">
            <a:avLst/>
          </a:prstGeom>
        </p:spPr>
      </p:pic>
      <p:pic>
        <p:nvPicPr>
          <p:cNvPr id="8" name="Content Placeholder 7">
            <a:extLst>
              <a:ext uri="{FF2B5EF4-FFF2-40B4-BE49-F238E27FC236}">
                <a16:creationId xmlns:a16="http://schemas.microsoft.com/office/drawing/2014/main" id="{81913E30-0AB4-4FB5-85F7-3976EF787D4B}"/>
              </a:ext>
            </a:extLst>
          </p:cNvPr>
          <p:cNvPicPr>
            <a:picLocks noGrp="1" noChangeAspect="1"/>
          </p:cNvPicPr>
          <p:nvPr>
            <p:ph sz="half" idx="2"/>
          </p:nvPr>
        </p:nvPicPr>
        <p:blipFill>
          <a:blip r:embed="rId3"/>
          <a:stretch>
            <a:fillRect/>
          </a:stretch>
        </p:blipFill>
        <p:spPr>
          <a:xfrm>
            <a:off x="6368976" y="1182022"/>
            <a:ext cx="4706203" cy="5077053"/>
          </a:xfrm>
          <a:prstGeom prst="rect">
            <a:avLst/>
          </a:prstGeom>
        </p:spPr>
      </p:pic>
    </p:spTree>
    <p:extLst>
      <p:ext uri="{BB962C8B-B14F-4D97-AF65-F5344CB8AC3E}">
        <p14:creationId xmlns:p14="http://schemas.microsoft.com/office/powerpoint/2010/main" val="2622916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81001"/>
            <a:ext cx="12191999" cy="6095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81000"/>
            <a:ext cx="4155058" cy="6096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09630"/>
            <a:endParaRPr lang="en-US" sz="1200" dirty="0">
              <a:solidFill>
                <a:srgbClr val="FFFFFF"/>
              </a:solidFill>
              <a:latin typeface="Corbel" panose="020B0503020204020204"/>
            </a:endParaRPr>
          </a:p>
        </p:txBody>
      </p:sp>
      <p:sp>
        <p:nvSpPr>
          <p:cNvPr id="2" name="Title 1"/>
          <p:cNvSpPr>
            <a:spLocks noGrp="1"/>
          </p:cNvSpPr>
          <p:nvPr>
            <p:ph type="title"/>
          </p:nvPr>
        </p:nvSpPr>
        <p:spPr>
          <a:xfrm>
            <a:off x="441009" y="1107870"/>
            <a:ext cx="3273042" cy="4642261"/>
          </a:xfrm>
        </p:spPr>
        <p:txBody>
          <a:bodyPr>
            <a:normAutofit/>
          </a:bodyPr>
          <a:lstStyle/>
          <a:p>
            <a:r>
              <a:rPr lang="en-US" sz="26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OVERVIEW</a:t>
            </a:r>
          </a:p>
        </p:txBody>
      </p:sp>
      <p:sp>
        <p:nvSpPr>
          <p:cNvPr id="3" name="Content Placeholder 2"/>
          <p:cNvSpPr>
            <a:spLocks noGrp="1"/>
          </p:cNvSpPr>
          <p:nvPr>
            <p:ph idx="1"/>
          </p:nvPr>
        </p:nvSpPr>
        <p:spPr>
          <a:xfrm>
            <a:off x="4365172" y="500743"/>
            <a:ext cx="7826829" cy="5976256"/>
          </a:xfrm>
        </p:spPr>
        <p:txBody>
          <a:bodyPr anchor="ctr">
            <a:normAutofit/>
          </a:bodyPr>
          <a:lstStyle/>
          <a:p>
            <a:pPr>
              <a:buFont typeface="Wingdings" panose="05000000000000000000" pitchFamily="2" charset="2"/>
              <a:buChar char="Ø"/>
            </a:pPr>
            <a:r>
              <a:rPr lang="en-US" sz="1867" dirty="0">
                <a:solidFill>
                  <a:schemeClr val="tx1"/>
                </a:solidFill>
                <a:latin typeface="Times New Roman" panose="02020603050405020304" pitchFamily="18" charset="0"/>
                <a:cs typeface="Times New Roman" panose="02020603050405020304" pitchFamily="18" charset="0"/>
              </a:rPr>
              <a:t>Virology is the study of viruses. </a:t>
            </a:r>
          </a:p>
          <a:p>
            <a:pPr>
              <a:buFont typeface="Wingdings" panose="05000000000000000000" pitchFamily="2" charset="2"/>
              <a:buChar char="Ø"/>
            </a:pPr>
            <a:r>
              <a:rPr lang="en-US" sz="1867" dirty="0">
                <a:solidFill>
                  <a:schemeClr val="tx1"/>
                </a:solidFill>
                <a:latin typeface="Times New Roman" panose="02020603050405020304" pitchFamily="18" charset="0"/>
                <a:cs typeface="Times New Roman" panose="02020603050405020304" pitchFamily="18" charset="0"/>
              </a:rPr>
              <a:t>Viruses are the smallest known infective agents and are perhaps the simplest form of life known. </a:t>
            </a:r>
          </a:p>
          <a:p>
            <a:pPr>
              <a:buFont typeface="Wingdings" panose="05000000000000000000" pitchFamily="2" charset="2"/>
              <a:buChar char="Ø"/>
            </a:pPr>
            <a:r>
              <a:rPr lang="en-US" sz="1867" dirty="0">
                <a:solidFill>
                  <a:schemeClr val="tx1"/>
                </a:solidFill>
                <a:latin typeface="Times New Roman" panose="02020603050405020304" pitchFamily="18" charset="0"/>
                <a:cs typeface="Times New Roman" panose="02020603050405020304" pitchFamily="18" charset="0"/>
              </a:rPr>
              <a:t>It causes many infectious diseases in man and animals. it is therefore necessary to recognize them as causative agents in certain infections.</a:t>
            </a:r>
          </a:p>
          <a:p>
            <a:pPr>
              <a:lnSpc>
                <a:spcPct val="200000"/>
              </a:lnSpc>
              <a:buFont typeface="Wingdings" panose="05000000000000000000" pitchFamily="2" charset="2"/>
              <a:buChar char="q"/>
            </a:pPr>
            <a:r>
              <a:rPr lang="en-US" sz="1867" dirty="0">
                <a:solidFill>
                  <a:schemeClr val="tx1"/>
                </a:solidFill>
                <a:latin typeface="Times New Roman" panose="02020603050405020304" pitchFamily="18" charset="0"/>
                <a:cs typeface="Times New Roman" panose="02020603050405020304" pitchFamily="18" charset="0"/>
              </a:rPr>
              <a:t>A virus is an infectious agent that is minimally constructed of two components:</a:t>
            </a:r>
          </a:p>
          <a:p>
            <a:pPr marL="685834" lvl="1" indent="-381019">
              <a:lnSpc>
                <a:spcPct val="200000"/>
              </a:lnSpc>
              <a:buFont typeface="+mj-lt"/>
              <a:buAutoNum type="romanLcPeriod"/>
            </a:pPr>
            <a:r>
              <a:rPr lang="en-US" sz="1867" dirty="0">
                <a:solidFill>
                  <a:schemeClr val="tx1"/>
                </a:solidFill>
                <a:latin typeface="Times New Roman" panose="02020603050405020304" pitchFamily="18" charset="0"/>
                <a:cs typeface="Times New Roman" panose="02020603050405020304" pitchFamily="18" charset="0"/>
              </a:rPr>
              <a:t>A genome is either </a:t>
            </a:r>
            <a:r>
              <a:rPr lang="en-US" sz="1867" b="1" dirty="0">
                <a:solidFill>
                  <a:schemeClr val="tx1"/>
                </a:solidFill>
                <a:latin typeface="Times New Roman" panose="02020603050405020304" pitchFamily="18" charset="0"/>
                <a:cs typeface="Times New Roman" panose="02020603050405020304" pitchFamily="18" charset="0"/>
              </a:rPr>
              <a:t>ribonucleic acid </a:t>
            </a:r>
            <a:r>
              <a:rPr lang="en-US" sz="1867" dirty="0">
                <a:solidFill>
                  <a:schemeClr val="tx1"/>
                </a:solidFill>
                <a:latin typeface="Times New Roman" panose="02020603050405020304" pitchFamily="18" charset="0"/>
                <a:cs typeface="Times New Roman" panose="02020603050405020304" pitchFamily="18" charset="0"/>
              </a:rPr>
              <a:t>(RNA) or </a:t>
            </a:r>
            <a:r>
              <a:rPr lang="en-US" sz="1867" b="1" dirty="0">
                <a:solidFill>
                  <a:schemeClr val="tx1"/>
                </a:solidFill>
                <a:latin typeface="Times New Roman" panose="02020603050405020304" pitchFamily="18" charset="0"/>
                <a:cs typeface="Times New Roman" panose="02020603050405020304" pitchFamily="18" charset="0"/>
              </a:rPr>
              <a:t>deoxyribonucleic acid </a:t>
            </a:r>
            <a:r>
              <a:rPr lang="en-US" sz="1867" dirty="0">
                <a:solidFill>
                  <a:schemeClr val="tx1"/>
                </a:solidFill>
                <a:latin typeface="Times New Roman" panose="02020603050405020304" pitchFamily="18" charset="0"/>
                <a:cs typeface="Times New Roman" panose="02020603050405020304" pitchFamily="18" charset="0"/>
              </a:rPr>
              <a:t>(DNA), but not both, and </a:t>
            </a:r>
          </a:p>
          <a:p>
            <a:pPr marL="685834" lvl="1" indent="-381019">
              <a:lnSpc>
                <a:spcPct val="200000"/>
              </a:lnSpc>
              <a:buFont typeface="+mj-lt"/>
              <a:buAutoNum type="romanLcPeriod"/>
            </a:pPr>
            <a:r>
              <a:rPr lang="en-US" sz="1867" dirty="0">
                <a:solidFill>
                  <a:schemeClr val="tx1"/>
                </a:solidFill>
                <a:latin typeface="Times New Roman" panose="02020603050405020304" pitchFamily="18" charset="0"/>
                <a:cs typeface="Times New Roman" panose="02020603050405020304" pitchFamily="18" charset="0"/>
              </a:rPr>
              <a:t>A protein-containing structure (capsid) designed to protect the genome</a:t>
            </a:r>
          </a:p>
          <a:p>
            <a:pPr marL="685834" lvl="1" indent="-381019">
              <a:lnSpc>
                <a:spcPct val="200000"/>
              </a:lnSpc>
              <a:buFont typeface="+mj-lt"/>
              <a:buAutoNum type="romanLcPeriod"/>
            </a:pPr>
            <a:r>
              <a:rPr lang="en-US" sz="1867" dirty="0">
                <a:solidFill>
                  <a:schemeClr val="tx1"/>
                </a:solidFill>
                <a:latin typeface="Times New Roman" panose="02020603050405020304" pitchFamily="18" charset="0"/>
                <a:cs typeface="Times New Roman" panose="02020603050405020304" pitchFamily="18" charset="0"/>
              </a:rPr>
              <a:t>An envelope composed of a protein-containing lipid bilayer, whose presence or absence further distinguishes one virus group from another</a:t>
            </a:r>
          </a:p>
        </p:txBody>
      </p:sp>
      <p:sp>
        <p:nvSpPr>
          <p:cNvPr id="4" name="Slide Number Placeholder 3"/>
          <p:cNvSpPr>
            <a:spLocks noGrp="1"/>
          </p:cNvSpPr>
          <p:nvPr>
            <p:ph type="sldNum" sz="quarter" idx="12"/>
          </p:nvPr>
        </p:nvSpPr>
        <p:spPr>
          <a:xfrm>
            <a:off x="9969690" y="5913292"/>
            <a:ext cx="106605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3</a:t>
            </a:fld>
            <a:endParaRPr lang="en-US">
              <a:solidFill>
                <a:srgbClr val="A6B727"/>
              </a:solidFill>
              <a:latin typeface="Corbel" panose="020B0503020204020204"/>
            </a:endParaRPr>
          </a:p>
        </p:txBody>
      </p:sp>
    </p:spTree>
    <p:extLst>
      <p:ext uri="{BB962C8B-B14F-4D97-AF65-F5344CB8AC3E}">
        <p14:creationId xmlns:p14="http://schemas.microsoft.com/office/powerpoint/2010/main" val="403457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81001"/>
            <a:ext cx="12191999" cy="6095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81000"/>
            <a:ext cx="4155058" cy="6096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09630"/>
            <a:endParaRPr lang="en-US" sz="1200" dirty="0">
              <a:solidFill>
                <a:srgbClr val="FFFFFF"/>
              </a:solidFill>
              <a:latin typeface="Corbel" panose="020B0503020204020204"/>
            </a:endParaRPr>
          </a:p>
        </p:txBody>
      </p:sp>
      <p:sp>
        <p:nvSpPr>
          <p:cNvPr id="2" name="Title 1"/>
          <p:cNvSpPr>
            <a:spLocks noGrp="1"/>
          </p:cNvSpPr>
          <p:nvPr>
            <p:ph type="title"/>
          </p:nvPr>
        </p:nvSpPr>
        <p:spPr>
          <a:xfrm>
            <a:off x="441009" y="1157406"/>
            <a:ext cx="3273042" cy="4642261"/>
          </a:xfrm>
        </p:spPr>
        <p:txBody>
          <a:bodyPr>
            <a:normAutofit/>
          </a:bodyPr>
          <a:lstStyle/>
          <a:p>
            <a:r>
              <a:rPr lang="en-US" sz="2400" b="1" dirty="0">
                <a:solidFill>
                  <a:schemeClr val="tx1"/>
                </a:solidFill>
                <a:latin typeface="Times New Roman" panose="02020603050405020304" pitchFamily="18" charset="0"/>
                <a:cs typeface="Times New Roman" panose="02020603050405020304" pitchFamily="18" charset="0"/>
              </a:rPr>
              <a:t>CHARACTERISTICS OF VIRUSES</a:t>
            </a:r>
          </a:p>
        </p:txBody>
      </p:sp>
      <p:sp>
        <p:nvSpPr>
          <p:cNvPr id="3" name="Content Placeholder 2"/>
          <p:cNvSpPr>
            <a:spLocks noGrp="1"/>
          </p:cNvSpPr>
          <p:nvPr>
            <p:ph idx="1"/>
          </p:nvPr>
        </p:nvSpPr>
        <p:spPr>
          <a:xfrm>
            <a:off x="4223658" y="381001"/>
            <a:ext cx="7968342" cy="6095999"/>
          </a:xfrm>
        </p:spPr>
        <p:txBody>
          <a:bodyPr anchor="ctr">
            <a:normAutofit/>
          </a:bodyPr>
          <a:lstStyle/>
          <a:p>
            <a:pPr algn="ctr">
              <a:buFont typeface="Wingdings" panose="05000000000000000000" pitchFamily="2" charset="2"/>
              <a:buChar char="Ø"/>
            </a:pPr>
            <a:r>
              <a:rPr lang="en-US" sz="2133" b="1" dirty="0">
                <a:solidFill>
                  <a:schemeClr val="tx1"/>
                </a:solidFill>
                <a:latin typeface="Times New Roman" panose="02020603050405020304" pitchFamily="18" charset="0"/>
                <a:cs typeface="Times New Roman" panose="02020603050405020304" pitchFamily="18" charset="0"/>
              </a:rPr>
              <a:t>Characteristics of Viruses:</a:t>
            </a:r>
            <a:endParaRPr lang="en-US" sz="2133" dirty="0">
              <a:solidFill>
                <a:schemeClr val="tx1"/>
              </a:solidFill>
              <a:latin typeface="Times New Roman" panose="02020603050405020304" pitchFamily="18" charset="0"/>
              <a:cs typeface="Times New Roman" panose="02020603050405020304" pitchFamily="18" charset="0"/>
            </a:endParaRP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Viruses are obligate intracellular infective agents		 </a:t>
            </a: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Virus particles contain an integral core containing either DNA or RNA covered by a protein coat.</a:t>
            </a: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The viruses do not contain nucleus, cytoplasm, ribosomes or mitochondria</a:t>
            </a: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The viruses have no metabolic activity outside the living cells as they lack enzymes.</a:t>
            </a: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Viruses do not undergo binary fission. They replicate in a very complex manner</a:t>
            </a: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Viruses do not grow on inanimate or artificial culture media</a:t>
            </a:r>
          </a:p>
          <a:p>
            <a:pPr lvl="0">
              <a:buFont typeface="Wingdings" panose="05000000000000000000" pitchFamily="2" charset="2"/>
              <a:buChar char="Ø"/>
            </a:pPr>
            <a:r>
              <a:rPr lang="en-US" sz="2133" dirty="0">
                <a:solidFill>
                  <a:schemeClr val="tx1"/>
                </a:solidFill>
                <a:latin typeface="Times New Roman" panose="02020603050405020304" pitchFamily="18" charset="0"/>
                <a:cs typeface="Times New Roman" panose="02020603050405020304" pitchFamily="18" charset="0"/>
              </a:rPr>
              <a:t>Viruses are resistant to antibiotics.</a:t>
            </a:r>
            <a:r>
              <a:rPr lang="en-US" sz="2133" b="1" dirty="0">
                <a:solidFill>
                  <a:schemeClr val="tx1"/>
                </a:solidFill>
                <a:latin typeface="Times New Roman" panose="02020603050405020304" pitchFamily="18" charset="0"/>
                <a:cs typeface="Times New Roman" panose="02020603050405020304" pitchFamily="18" charset="0"/>
              </a:rPr>
              <a:t> </a:t>
            </a:r>
            <a:endParaRPr lang="en-US" sz="2133" dirty="0">
              <a:solidFill>
                <a:schemeClr val="tx1"/>
              </a:solidFill>
              <a:latin typeface="Times New Roman" panose="02020603050405020304" pitchFamily="18" charset="0"/>
              <a:cs typeface="Times New Roman" panose="02020603050405020304" pitchFamily="18" charset="0"/>
            </a:endParaRPr>
          </a:p>
          <a:p>
            <a:pPr marL="685834" lvl="1" indent="-381019">
              <a:lnSpc>
                <a:spcPct val="200000"/>
              </a:lnSpc>
              <a:buFont typeface="+mj-lt"/>
              <a:buAutoNum type="romanLcPeriod"/>
            </a:pPr>
            <a:endParaRPr lang="en-US" sz="1867"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9969690" y="5913292"/>
            <a:ext cx="106605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4</a:t>
            </a:fld>
            <a:endParaRPr lang="en-US">
              <a:solidFill>
                <a:srgbClr val="A6B727"/>
              </a:solidFill>
              <a:latin typeface="Corbel" panose="020B0503020204020204"/>
            </a:endParaRPr>
          </a:p>
        </p:txBody>
      </p:sp>
    </p:spTree>
    <p:extLst>
      <p:ext uri="{BB962C8B-B14F-4D97-AF65-F5344CB8AC3E}">
        <p14:creationId xmlns:p14="http://schemas.microsoft.com/office/powerpoint/2010/main" val="74759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A2EA6A6-CD0C-4CFD-8EC2-AA44F98703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705100" y="620154"/>
            <a:ext cx="8766047" cy="1205653"/>
          </a:xfrm>
        </p:spPr>
        <p:txBody>
          <a:bodyPr>
            <a:normAutofit/>
          </a:bodyPr>
          <a:lstStyle/>
          <a:p>
            <a:r>
              <a:rPr lang="en-US" sz="3200" b="1" dirty="0">
                <a:solidFill>
                  <a:srgbClr val="FF0000"/>
                </a:solidFill>
              </a:rPr>
              <a:t>GENERAL PROPERTIES OF VIRUSES</a:t>
            </a:r>
            <a:endParaRPr lang="en-US" sz="3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68400" y="1435100"/>
            <a:ext cx="10302747" cy="4364567"/>
          </a:xfrm>
        </p:spPr>
        <p:txBody>
          <a:bodyPr>
            <a:noAutofit/>
          </a:bodyPr>
          <a:lstStyle/>
          <a:p>
            <a:pPr algn="ctr"/>
            <a:r>
              <a:rPr lang="en-US" sz="1600" b="1" dirty="0">
                <a:solidFill>
                  <a:schemeClr val="tx1"/>
                </a:solidFill>
              </a:rPr>
              <a:t>A.  MORPHOLOGY OF VIRUSES: </a:t>
            </a:r>
            <a:endParaRPr lang="en-US" sz="1600" dirty="0">
              <a:solidFill>
                <a:schemeClr val="tx1"/>
              </a:solidFill>
            </a:endParaRPr>
          </a:p>
          <a:p>
            <a:r>
              <a:rPr lang="en-US" sz="1867" b="1" dirty="0">
                <a:solidFill>
                  <a:schemeClr val="tx1"/>
                </a:solidFill>
                <a:latin typeface="Times New Roman" panose="02020603050405020304" pitchFamily="18" charset="0"/>
                <a:cs typeface="Times New Roman" panose="02020603050405020304" pitchFamily="18" charset="0"/>
              </a:rPr>
              <a:t>I.   Size</a:t>
            </a:r>
            <a:r>
              <a:rPr lang="en-US" sz="1867" dirty="0">
                <a:solidFill>
                  <a:schemeClr val="tx1"/>
                </a:solidFill>
                <a:latin typeface="Times New Roman" panose="02020603050405020304" pitchFamily="18" charset="0"/>
                <a:cs typeface="Times New Roman" panose="02020603050405020304" pitchFamily="18" charset="0"/>
              </a:rPr>
              <a:t>: Viruses are the smallest intracellular parasites. They range from 20 to 300 nm in diameter. The smallest virus is parvovirus (20nm) and the largest is the small pox virus (300nm)</a:t>
            </a:r>
          </a:p>
          <a:p>
            <a:r>
              <a:rPr lang="en-US" sz="1867" b="1" dirty="0">
                <a:solidFill>
                  <a:schemeClr val="tx1"/>
                </a:solidFill>
                <a:latin typeface="Times New Roman" panose="02020603050405020304" pitchFamily="18" charset="0"/>
                <a:cs typeface="Times New Roman" panose="02020603050405020304" pitchFamily="18" charset="0"/>
              </a:rPr>
              <a:t>II.  Shape</a:t>
            </a:r>
            <a:r>
              <a:rPr lang="en-US" sz="1867" dirty="0">
                <a:solidFill>
                  <a:schemeClr val="tx1"/>
                </a:solidFill>
                <a:latin typeface="Times New Roman" panose="02020603050405020304" pitchFamily="18" charset="0"/>
                <a:cs typeface="Times New Roman" panose="02020603050405020304" pitchFamily="18" charset="0"/>
              </a:rPr>
              <a:t>: The viruses have different shapes like rod shape, bullet shape, sphere or brick shaped The shape of the virus is determined by the arrangement of the protein coat of the virus'.</a:t>
            </a:r>
          </a:p>
          <a:p>
            <a:r>
              <a:rPr lang="en-US" sz="1867" b="1" dirty="0">
                <a:solidFill>
                  <a:schemeClr val="tx1"/>
                </a:solidFill>
                <a:latin typeface="Times New Roman" panose="02020603050405020304" pitchFamily="18" charset="0"/>
                <a:cs typeface="Times New Roman" panose="02020603050405020304" pitchFamily="18" charset="0"/>
              </a:rPr>
              <a:t>III.  Structure:</a:t>
            </a:r>
            <a:r>
              <a:rPr lang="en-US" sz="1867" dirty="0">
                <a:solidFill>
                  <a:schemeClr val="tx1"/>
                </a:solidFill>
                <a:latin typeface="Times New Roman" panose="02020603050405020304" pitchFamily="18" charset="0"/>
                <a:cs typeface="Times New Roman" panose="02020603050405020304" pitchFamily="18" charset="0"/>
              </a:rPr>
              <a:t> The extracellular infectious virus particle is called as virion. The virion is made up of central nucleic acid (genome) which is DNA or RNA. This is surrounded by the protein coat (capsid). Both together are called as </a:t>
            </a:r>
            <a:r>
              <a:rPr lang="en-US" sz="1867" b="1" dirty="0">
                <a:solidFill>
                  <a:schemeClr val="tx1"/>
                </a:solidFill>
                <a:latin typeface="Times New Roman" panose="02020603050405020304" pitchFamily="18" charset="0"/>
                <a:cs typeface="Times New Roman" panose="02020603050405020304" pitchFamily="18" charset="0"/>
              </a:rPr>
              <a:t>nucleocapsid</a:t>
            </a:r>
            <a:r>
              <a:rPr lang="en-US" sz="1867" dirty="0">
                <a:solidFill>
                  <a:schemeClr val="tx1"/>
                </a:solidFill>
                <a:latin typeface="Times New Roman" panose="02020603050405020304" pitchFamily="18" charset="0"/>
                <a:cs typeface="Times New Roman" panose="02020603050405020304" pitchFamily="18" charset="0"/>
              </a:rPr>
              <a:t>. The capsid is made up of repeating units of proteins called as capsomeres. Some of the viruses have an envelope around the capsid. </a:t>
            </a:r>
          </a:p>
          <a:p>
            <a:r>
              <a:rPr lang="en-US" sz="1867" b="1" dirty="0">
                <a:solidFill>
                  <a:schemeClr val="tx1"/>
                </a:solidFill>
                <a:latin typeface="Times New Roman" panose="02020603050405020304" pitchFamily="18" charset="0"/>
                <a:cs typeface="Times New Roman" panose="02020603050405020304" pitchFamily="18" charset="0"/>
              </a:rPr>
              <a:t>IV.   Symmetry:</a:t>
            </a:r>
            <a:r>
              <a:rPr lang="en-US" sz="1867" dirty="0">
                <a:solidFill>
                  <a:schemeClr val="tx1"/>
                </a:solidFill>
                <a:latin typeface="Times New Roman" panose="02020603050405020304" pitchFamily="18" charset="0"/>
                <a:cs typeface="Times New Roman" panose="02020603050405020304" pitchFamily="18" charset="0"/>
              </a:rPr>
              <a:t> The arrangement of capsomeres gives the virus the symmetry. There are three forms of symmetry in viral capsids </a:t>
            </a:r>
          </a:p>
          <a:p>
            <a:r>
              <a:rPr lang="en-US" sz="1867" dirty="0">
                <a:solidFill>
                  <a:schemeClr val="tx1"/>
                </a:solidFill>
                <a:latin typeface="Times New Roman" panose="02020603050405020304" pitchFamily="18" charset="0"/>
                <a:cs typeface="Times New Roman" panose="02020603050405020304" pitchFamily="18" charset="0"/>
              </a:rPr>
              <a:t>a.  Icosahedral symmetry (cube like)</a:t>
            </a:r>
          </a:p>
          <a:p>
            <a:r>
              <a:rPr lang="en-US" sz="1867" dirty="0">
                <a:solidFill>
                  <a:schemeClr val="tx1"/>
                </a:solidFill>
                <a:latin typeface="Times New Roman" panose="02020603050405020304" pitchFamily="18" charset="0"/>
                <a:cs typeface="Times New Roman" panose="02020603050405020304" pitchFamily="18" charset="0"/>
              </a:rPr>
              <a:t>b.  Helical symmetry (capsomeres are arranged as hollow coil)</a:t>
            </a:r>
          </a:p>
          <a:p>
            <a:r>
              <a:rPr lang="en-US" sz="1867" dirty="0">
                <a:solidFill>
                  <a:schemeClr val="tx1"/>
                </a:solidFill>
                <a:latin typeface="Times New Roman" panose="02020603050405020304" pitchFamily="18" charset="0"/>
                <a:cs typeface="Times New Roman" panose="02020603050405020304" pitchFamily="18" charset="0"/>
              </a:rPr>
              <a:t>c.  Complex symmetry</a:t>
            </a:r>
            <a:r>
              <a:rPr lang="en-US" sz="1867" b="1" dirty="0">
                <a:solidFill>
                  <a:schemeClr val="tx1"/>
                </a:solidFill>
                <a:latin typeface="Times New Roman" panose="02020603050405020304" pitchFamily="18" charset="0"/>
                <a:cs typeface="Times New Roman" panose="02020603050405020304" pitchFamily="18" charset="0"/>
              </a:rPr>
              <a:t> </a:t>
            </a:r>
            <a:endParaRPr lang="en-US" sz="1867" dirty="0">
              <a:solidFill>
                <a:schemeClr val="tx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5</a:t>
            </a:fld>
            <a:endParaRPr lang="en-US">
              <a:solidFill>
                <a:srgbClr val="A6B727"/>
              </a:solidFill>
              <a:latin typeface="Corbel" panose="020B0503020204020204"/>
            </a:endParaRPr>
          </a:p>
        </p:txBody>
      </p:sp>
    </p:spTree>
    <p:extLst>
      <p:ext uri="{BB962C8B-B14F-4D97-AF65-F5344CB8AC3E}">
        <p14:creationId xmlns:p14="http://schemas.microsoft.com/office/powerpoint/2010/main" val="4140330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036D0D5-3AA0-47FD-A83C-7A06CA2EE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BD28B09-C850-4EA4-8888-67416520F3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81000"/>
            <a:ext cx="12192000" cy="6096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09630"/>
            <a:endParaRPr lang="en-US" sz="1200">
              <a:solidFill>
                <a:srgbClr val="FFFFFF"/>
              </a:solidFill>
              <a:latin typeface="Corbel" panose="020B0503020204020204"/>
            </a:endParaRPr>
          </a:p>
        </p:txBody>
      </p:sp>
      <p:pic>
        <p:nvPicPr>
          <p:cNvPr id="5" name="Content Placeholder 4"/>
          <p:cNvPicPr>
            <a:picLocks noGrp="1" noChangeAspect="1"/>
          </p:cNvPicPr>
          <p:nvPr>
            <p:ph idx="1"/>
          </p:nvPr>
        </p:nvPicPr>
        <p:blipFill>
          <a:blip r:embed="rId2"/>
          <a:stretch>
            <a:fillRect/>
          </a:stretch>
        </p:blipFill>
        <p:spPr>
          <a:xfrm>
            <a:off x="798021" y="883732"/>
            <a:ext cx="10590877" cy="5097310"/>
          </a:xfrm>
          <a:prstGeom prst="rect">
            <a:avLst/>
          </a:prstGeom>
        </p:spPr>
      </p:pic>
      <p:sp>
        <p:nvSpPr>
          <p:cNvPr id="14" name="Rectangle 13">
            <a:extLst>
              <a:ext uri="{FF2B5EF4-FFF2-40B4-BE49-F238E27FC236}">
                <a16:creationId xmlns:a16="http://schemas.microsoft.com/office/drawing/2014/main" id="{8DE9D5BA-83AA-4459-83D3-20EC090C22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noFill/>
          <a:ln w="12700">
            <a:solidFill>
              <a:srgbClr val="000000"/>
            </a:solid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9329530" y="5964092"/>
            <a:ext cx="1706217" cy="324555"/>
          </a:xfrm>
        </p:spPr>
        <p:txBody>
          <a:bodyPr vert="horz" lIns="60960" tIns="30480" rIns="60960" bIns="30480" rtlCol="0" anchor="ctr">
            <a:normAutofit/>
          </a:bodyPr>
          <a:lstStyle/>
          <a:p>
            <a:pPr defTabSz="304815">
              <a:spcAft>
                <a:spcPts val="400"/>
              </a:spcAft>
            </a:pPr>
            <a:fld id="{7E649B4F-B4FD-47EE-9359-CC72E1DBB7B9}" type="slidenum">
              <a:rPr lang="en-US" sz="800">
                <a:solidFill>
                  <a:srgbClr val="A6B727"/>
                </a:solidFill>
                <a:latin typeface="Corbel" panose="020B0503020204020204"/>
              </a:rPr>
              <a:pPr defTabSz="304815">
                <a:spcAft>
                  <a:spcPts val="400"/>
                </a:spcAft>
              </a:pPr>
              <a:t>6</a:t>
            </a:fld>
            <a:endParaRPr lang="en-US" sz="800">
              <a:solidFill>
                <a:srgbClr val="A6B727"/>
              </a:solidFill>
              <a:latin typeface="Corbel" panose="020B0503020204020204"/>
            </a:endParaRPr>
          </a:p>
        </p:txBody>
      </p:sp>
    </p:spTree>
    <p:extLst>
      <p:ext uri="{BB962C8B-B14F-4D97-AF65-F5344CB8AC3E}">
        <p14:creationId xmlns:p14="http://schemas.microsoft.com/office/powerpoint/2010/main" val="262298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E8DBDA3-652C-4F87-B53B-7F73AC8F4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81001"/>
            <a:ext cx="12191999" cy="6095999"/>
          </a:xfrm>
          <a:prstGeom prst="rect">
            <a:avLst/>
          </a:prstGeom>
          <a:ln w="12700">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42187232-3845-418F-A17C-C138F01D9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81000"/>
            <a:ext cx="4155058" cy="6096000"/>
          </a:xfrm>
          <a:prstGeom prst="rect">
            <a:avLst/>
          </a:prstGeom>
          <a:solidFill>
            <a:schemeClr val="accent1"/>
          </a:solidFill>
          <a:ln w="12700" cmpd="sng">
            <a:noFill/>
          </a:ln>
        </p:spPr>
        <p:style>
          <a:lnRef idx="2">
            <a:schemeClr val="accent1">
              <a:shade val="50000"/>
            </a:schemeClr>
          </a:lnRef>
          <a:fillRef idx="1">
            <a:schemeClr val="accent1"/>
          </a:fillRef>
          <a:effectRef idx="0">
            <a:schemeClr val="accent1"/>
          </a:effectRef>
          <a:fontRef idx="minor">
            <a:schemeClr val="lt1"/>
          </a:fontRef>
        </p:style>
        <p:txBody>
          <a:bodyPr/>
          <a:lstStyle/>
          <a:p>
            <a:pPr defTabSz="609630"/>
            <a:endParaRPr lang="en-US" sz="1200" dirty="0">
              <a:solidFill>
                <a:srgbClr val="FFFFFF"/>
              </a:solidFill>
              <a:latin typeface="Corbel" panose="020B0503020204020204"/>
            </a:endParaRPr>
          </a:p>
        </p:txBody>
      </p:sp>
      <p:sp>
        <p:nvSpPr>
          <p:cNvPr id="4" name="Slide Number Placeholder 3"/>
          <p:cNvSpPr>
            <a:spLocks noGrp="1"/>
          </p:cNvSpPr>
          <p:nvPr>
            <p:ph type="sldNum" sz="quarter" idx="12"/>
          </p:nvPr>
        </p:nvSpPr>
        <p:spPr>
          <a:xfrm>
            <a:off x="9969690" y="5913292"/>
            <a:ext cx="106605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7</a:t>
            </a:fld>
            <a:endParaRPr lang="en-US">
              <a:solidFill>
                <a:srgbClr val="A6B727"/>
              </a:solidFill>
              <a:latin typeface="Corbel" panose="020B0503020204020204"/>
            </a:endParaRPr>
          </a:p>
        </p:txBody>
      </p:sp>
      <p:pic>
        <p:nvPicPr>
          <p:cNvPr id="7" name="Content Placeholder 3">
            <a:extLst>
              <a:ext uri="{FF2B5EF4-FFF2-40B4-BE49-F238E27FC236}">
                <a16:creationId xmlns:a16="http://schemas.microsoft.com/office/drawing/2014/main" id="{3C1E7BB3-E34A-6F9E-A32D-D806EB029FF6}"/>
              </a:ext>
            </a:extLst>
          </p:cNvPr>
          <p:cNvPicPr>
            <a:picLocks/>
          </p:cNvPicPr>
          <p:nvPr/>
        </p:nvPicPr>
        <p:blipFill>
          <a:blip r:embed="rId2"/>
          <a:srcRect/>
          <a:stretch>
            <a:fillRect/>
          </a:stretch>
        </p:blipFill>
        <p:spPr bwMode="auto">
          <a:xfrm>
            <a:off x="1" y="381001"/>
            <a:ext cx="12191999" cy="6095999"/>
          </a:xfrm>
          <a:prstGeom prst="rect">
            <a:avLst/>
          </a:prstGeom>
          <a:noFill/>
          <a:ln w="9525">
            <a:noFill/>
            <a:miter lim="800000"/>
            <a:headEnd/>
            <a:tailEnd/>
          </a:ln>
        </p:spPr>
      </p:pic>
      <p:sp>
        <p:nvSpPr>
          <p:cNvPr id="10" name="Content Placeholder 9">
            <a:extLst>
              <a:ext uri="{FF2B5EF4-FFF2-40B4-BE49-F238E27FC236}">
                <a16:creationId xmlns:a16="http://schemas.microsoft.com/office/drawing/2014/main" id="{6888DE80-E71F-4DF1-C72D-9AC0B6896090}"/>
              </a:ext>
            </a:extLst>
          </p:cNvPr>
          <p:cNvSpPr>
            <a:spLocks noGrp="1"/>
          </p:cNvSpPr>
          <p:nvPr>
            <p:ph idx="1"/>
          </p:nvPr>
        </p:nvSpPr>
        <p:spPr>
          <a:xfrm>
            <a:off x="368301" y="381000"/>
            <a:ext cx="10647572" cy="5418667"/>
          </a:xfrm>
        </p:spPr>
        <p:txBody>
          <a:bodyPr/>
          <a:lstStyle/>
          <a:p>
            <a:endParaRPr lang="en-US" dirty="0"/>
          </a:p>
          <a:p>
            <a:endParaRPr lang="en-US" dirty="0"/>
          </a:p>
          <a:p>
            <a:endParaRPr lang="en-US" dirty="0"/>
          </a:p>
        </p:txBody>
      </p:sp>
    </p:spTree>
    <p:extLst>
      <p:ext uri="{BB962C8B-B14F-4D97-AF65-F5344CB8AC3E}">
        <p14:creationId xmlns:p14="http://schemas.microsoft.com/office/powerpoint/2010/main" val="3926445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8</a:t>
            </a:fld>
            <a:endParaRPr lang="en-US">
              <a:solidFill>
                <a:srgbClr val="A6B727"/>
              </a:solidFill>
              <a:latin typeface="Corbel" panose="020B0503020204020204"/>
            </a:endParaRPr>
          </a:p>
        </p:txBody>
      </p:sp>
      <p:sp>
        <p:nvSpPr>
          <p:cNvPr id="6" name="Content Placeholder 5">
            <a:extLst>
              <a:ext uri="{FF2B5EF4-FFF2-40B4-BE49-F238E27FC236}">
                <a16:creationId xmlns:a16="http://schemas.microsoft.com/office/drawing/2014/main" id="{EFE627D7-7C70-10E7-BCAF-CC769412F1DE}"/>
              </a:ext>
            </a:extLst>
          </p:cNvPr>
          <p:cNvSpPr>
            <a:spLocks noGrp="1"/>
          </p:cNvSpPr>
          <p:nvPr>
            <p:ph idx="1"/>
          </p:nvPr>
        </p:nvSpPr>
        <p:spPr>
          <a:xfrm>
            <a:off x="647701" y="863601"/>
            <a:ext cx="11049000" cy="5049691"/>
          </a:xfrm>
        </p:spPr>
        <p:txBody>
          <a:bodyPr>
            <a:normAutofit lnSpcReduction="10000"/>
          </a:bodyPr>
          <a:lstStyle/>
          <a:p>
            <a:pPr algn="ctr"/>
            <a:r>
              <a:rPr lang="en-US" sz="2133" b="1" dirty="0">
                <a:solidFill>
                  <a:schemeClr val="tx1"/>
                </a:solidFill>
                <a:latin typeface="Times New Roman" panose="02020603050405020304" pitchFamily="18" charset="0"/>
                <a:cs typeface="Times New Roman" panose="02020603050405020304" pitchFamily="18" charset="0"/>
              </a:rPr>
              <a:t>B. CHEMICAL PROPERTIES</a:t>
            </a:r>
            <a:endParaRPr lang="en-US" sz="2133" dirty="0">
              <a:solidFill>
                <a:schemeClr val="tx1"/>
              </a:solidFill>
              <a:latin typeface="Times New Roman" panose="02020603050405020304" pitchFamily="18" charset="0"/>
              <a:cs typeface="Times New Roman" panose="02020603050405020304" pitchFamily="18" charset="0"/>
            </a:endParaRPr>
          </a:p>
          <a:p>
            <a:r>
              <a:rPr lang="en-US" sz="2133" dirty="0">
                <a:solidFill>
                  <a:schemeClr val="tx1"/>
                </a:solidFill>
                <a:latin typeface="Times New Roman" panose="02020603050405020304" pitchFamily="18" charset="0"/>
                <a:cs typeface="Times New Roman" panose="02020603050405020304" pitchFamily="18" charset="0"/>
              </a:rPr>
              <a:t>1.</a:t>
            </a:r>
            <a:r>
              <a:rPr lang="en-US" sz="2133" b="1" dirty="0">
                <a:solidFill>
                  <a:schemeClr val="tx1"/>
                </a:solidFill>
                <a:latin typeface="Times New Roman" panose="02020603050405020304" pitchFamily="18" charset="0"/>
                <a:cs typeface="Times New Roman" panose="02020603050405020304" pitchFamily="18" charset="0"/>
              </a:rPr>
              <a:t>Nucleic Acid</a:t>
            </a:r>
            <a:r>
              <a:rPr lang="en-US" sz="2133" dirty="0">
                <a:solidFill>
                  <a:schemeClr val="tx1"/>
                </a:solidFill>
                <a:latin typeface="Times New Roman" panose="02020603050405020304" pitchFamily="18" charset="0"/>
                <a:cs typeface="Times New Roman" panose="02020603050405020304" pitchFamily="18" charset="0"/>
              </a:rPr>
              <a:t> :Viruses contain only one kind of nucleic </a:t>
            </a:r>
            <a:r>
              <a:rPr lang="en-US" sz="2133" dirty="0" err="1">
                <a:solidFill>
                  <a:schemeClr val="tx1"/>
                </a:solidFill>
                <a:latin typeface="Times New Roman" panose="02020603050405020304" pitchFamily="18" charset="0"/>
                <a:cs typeface="Times New Roman" panose="02020603050405020304" pitchFamily="18" charset="0"/>
              </a:rPr>
              <a:t>acid.DNA</a:t>
            </a:r>
            <a:r>
              <a:rPr lang="en-US" sz="2133" dirty="0">
                <a:solidFill>
                  <a:schemeClr val="tx1"/>
                </a:solidFill>
                <a:latin typeface="Times New Roman" panose="02020603050405020304" pitchFamily="18" charset="0"/>
                <a:cs typeface="Times New Roman" panose="02020603050405020304" pitchFamily="18" charset="0"/>
              </a:rPr>
              <a:t> or RNA.</a:t>
            </a:r>
          </a:p>
          <a:p>
            <a:r>
              <a:rPr lang="en-US" sz="2133" dirty="0">
                <a:solidFill>
                  <a:schemeClr val="tx1"/>
                </a:solidFill>
                <a:latin typeface="Times New Roman" panose="02020603050405020304" pitchFamily="18" charset="0"/>
                <a:cs typeface="Times New Roman" panose="02020603050405020304" pitchFamily="18" charset="0"/>
              </a:rPr>
              <a:t>2</a:t>
            </a:r>
            <a:r>
              <a:rPr lang="en-US" sz="2133" b="1" dirty="0">
                <a:solidFill>
                  <a:schemeClr val="tx1"/>
                </a:solidFill>
                <a:latin typeface="Times New Roman" panose="02020603050405020304" pitchFamily="18" charset="0"/>
                <a:cs typeface="Times New Roman" panose="02020603050405020304" pitchFamily="18" charset="0"/>
              </a:rPr>
              <a:t>. Viral protein and Lipids</a:t>
            </a:r>
            <a:r>
              <a:rPr lang="en-US" sz="2133" dirty="0">
                <a:solidFill>
                  <a:schemeClr val="tx1"/>
                </a:solidFill>
                <a:latin typeface="Times New Roman" panose="02020603050405020304" pitchFamily="18" charset="0"/>
                <a:cs typeface="Times New Roman" panose="02020603050405020304" pitchFamily="18" charset="0"/>
              </a:rPr>
              <a:t>. Viruses contain protein which makes up the </a:t>
            </a:r>
            <a:r>
              <a:rPr lang="en-US" sz="2133" dirty="0" err="1">
                <a:solidFill>
                  <a:schemeClr val="tx1"/>
                </a:solidFill>
                <a:latin typeface="Times New Roman" panose="02020603050405020304" pitchFamily="18" charset="0"/>
                <a:cs typeface="Times New Roman" panose="02020603050405020304" pitchFamily="18" charset="0"/>
              </a:rPr>
              <a:t>capsid.It</a:t>
            </a:r>
            <a:r>
              <a:rPr lang="en-US" sz="2133" dirty="0">
                <a:solidFill>
                  <a:schemeClr val="tx1"/>
                </a:solidFill>
                <a:latin typeface="Times New Roman" panose="02020603050405020304" pitchFamily="18" charset="0"/>
                <a:cs typeface="Times New Roman" panose="02020603050405020304" pitchFamily="18" charset="0"/>
              </a:rPr>
              <a:t> protects the nucleic acid. Enveloped viruses contain lipids.</a:t>
            </a:r>
          </a:p>
          <a:p>
            <a:pPr algn="ctr"/>
            <a:r>
              <a:rPr lang="en-US" sz="2133" b="1" dirty="0">
                <a:solidFill>
                  <a:schemeClr val="tx1"/>
                </a:solidFill>
                <a:latin typeface="Times New Roman" panose="02020603050405020304" pitchFamily="18" charset="0"/>
                <a:cs typeface="Times New Roman" panose="02020603050405020304" pitchFamily="18" charset="0"/>
              </a:rPr>
              <a:t>C.SUSCEPTIBILITY TO PHYSICAL AND CHEMICAL AGENTS</a:t>
            </a:r>
            <a:endParaRPr lang="en-US" sz="2133" dirty="0">
              <a:solidFill>
                <a:schemeClr val="tx1"/>
              </a:solidFill>
              <a:latin typeface="Times New Roman" panose="02020603050405020304" pitchFamily="18" charset="0"/>
              <a:cs typeface="Times New Roman" panose="02020603050405020304" pitchFamily="18" charset="0"/>
            </a:endParaRPr>
          </a:p>
          <a:p>
            <a:r>
              <a:rPr lang="en-US" sz="2133" b="1" dirty="0" err="1">
                <a:solidFill>
                  <a:schemeClr val="tx1"/>
                </a:solidFill>
                <a:latin typeface="Times New Roman" panose="02020603050405020304" pitchFamily="18" charset="0"/>
                <a:cs typeface="Times New Roman" panose="02020603050405020304" pitchFamily="18" charset="0"/>
              </a:rPr>
              <a:t>A.Temperature</a:t>
            </a:r>
            <a:r>
              <a:rPr lang="en-US" sz="2133" dirty="0">
                <a:solidFill>
                  <a:schemeClr val="tx1"/>
                </a:solidFill>
                <a:latin typeface="Times New Roman" panose="02020603050405020304" pitchFamily="18" charset="0"/>
                <a:cs typeface="Times New Roman" panose="02020603050405020304" pitchFamily="18" charset="0"/>
              </a:rPr>
              <a:t> :Most viruses are heat labile and are inactivated within seconds at 56ºc,minutes at 37ºc,and days at 4ºc.</a:t>
            </a:r>
          </a:p>
          <a:p>
            <a:r>
              <a:rPr lang="en-US" sz="2133" b="1" dirty="0" err="1">
                <a:solidFill>
                  <a:schemeClr val="tx1"/>
                </a:solidFill>
                <a:latin typeface="Times New Roman" panose="02020603050405020304" pitchFamily="18" charset="0"/>
                <a:cs typeface="Times New Roman" panose="02020603050405020304" pitchFamily="18" charset="0"/>
              </a:rPr>
              <a:t>B.pH</a:t>
            </a:r>
            <a:r>
              <a:rPr lang="en-US" sz="2133" dirty="0">
                <a:solidFill>
                  <a:schemeClr val="tx1"/>
                </a:solidFill>
                <a:latin typeface="Times New Roman" panose="02020603050405020304" pitchFamily="18" charset="0"/>
                <a:cs typeface="Times New Roman" panose="02020603050405020304" pitchFamily="18" charset="0"/>
              </a:rPr>
              <a:t> :The viruses remain viable in a pH range of 5-9,but are killed by extreme acidity and alkalinity.</a:t>
            </a:r>
          </a:p>
          <a:p>
            <a:r>
              <a:rPr lang="en-US" sz="2133" b="1" dirty="0" err="1">
                <a:solidFill>
                  <a:schemeClr val="tx1"/>
                </a:solidFill>
                <a:latin typeface="Times New Roman" panose="02020603050405020304" pitchFamily="18" charset="0"/>
                <a:cs typeface="Times New Roman" panose="02020603050405020304" pitchFamily="18" charset="0"/>
              </a:rPr>
              <a:t>C.Lipid</a:t>
            </a:r>
            <a:r>
              <a:rPr lang="en-US" sz="2133" b="1" dirty="0">
                <a:solidFill>
                  <a:schemeClr val="tx1"/>
                </a:solidFill>
                <a:latin typeface="Times New Roman" panose="02020603050405020304" pitchFamily="18" charset="0"/>
                <a:cs typeface="Times New Roman" panose="02020603050405020304" pitchFamily="18" charset="0"/>
              </a:rPr>
              <a:t> solvents:</a:t>
            </a:r>
            <a:r>
              <a:rPr lang="en-US" sz="2133" dirty="0">
                <a:solidFill>
                  <a:schemeClr val="tx1"/>
                </a:solidFill>
                <a:latin typeface="Times New Roman" panose="02020603050405020304" pitchFamily="18" charset="0"/>
                <a:cs typeface="Times New Roman" panose="02020603050405020304" pitchFamily="18" charset="0"/>
              </a:rPr>
              <a:t> Chloroform, ether and detergents destroy all enveloped viruses which contain lipoprotein envelopes.</a:t>
            </a:r>
          </a:p>
          <a:p>
            <a:r>
              <a:rPr lang="en-US" sz="2133" b="1" dirty="0">
                <a:solidFill>
                  <a:schemeClr val="tx1"/>
                </a:solidFill>
                <a:latin typeface="Times New Roman" panose="02020603050405020304" pitchFamily="18" charset="0"/>
                <a:cs typeface="Times New Roman" panose="02020603050405020304" pitchFamily="18" charset="0"/>
              </a:rPr>
              <a:t>D. Disinfectants</a:t>
            </a:r>
            <a:r>
              <a:rPr lang="en-US" sz="2133" dirty="0">
                <a:solidFill>
                  <a:schemeClr val="tx1"/>
                </a:solidFill>
                <a:latin typeface="Times New Roman" panose="02020603050405020304" pitchFamily="18" charset="0"/>
                <a:cs typeface="Times New Roman" panose="02020603050405020304" pitchFamily="18" charset="0"/>
              </a:rPr>
              <a:t> :Most viruses are destroyed by </a:t>
            </a:r>
            <a:r>
              <a:rPr lang="en-US" sz="2133" dirty="0" err="1">
                <a:solidFill>
                  <a:schemeClr val="tx1"/>
                </a:solidFill>
                <a:latin typeface="Times New Roman" panose="02020603050405020304" pitchFamily="18" charset="0"/>
                <a:cs typeface="Times New Roman" panose="02020603050405020304" pitchFamily="18" charset="0"/>
              </a:rPr>
              <a:t>oxidising</a:t>
            </a:r>
            <a:r>
              <a:rPr lang="en-US" sz="2133" dirty="0">
                <a:solidFill>
                  <a:schemeClr val="tx1"/>
                </a:solidFill>
                <a:latin typeface="Times New Roman" panose="02020603050405020304" pitchFamily="18" charset="0"/>
                <a:cs typeface="Times New Roman" panose="02020603050405020304" pitchFamily="18" charset="0"/>
              </a:rPr>
              <a:t> agents such as Hydrogen peroxide, </a:t>
            </a:r>
            <a:r>
              <a:rPr lang="en-US" sz="2133" dirty="0" err="1">
                <a:solidFill>
                  <a:schemeClr val="tx1"/>
                </a:solidFill>
                <a:latin typeface="Times New Roman" panose="02020603050405020304" pitchFamily="18" charset="0"/>
                <a:cs typeface="Times New Roman" panose="02020603050405020304" pitchFamily="18" charset="0"/>
              </a:rPr>
              <a:t>hypochlorite,and</a:t>
            </a:r>
            <a:r>
              <a:rPr lang="en-US" sz="2133" dirty="0">
                <a:solidFill>
                  <a:schemeClr val="tx1"/>
                </a:solidFill>
                <a:latin typeface="Times New Roman" panose="02020603050405020304" pitchFamily="18" charset="0"/>
                <a:cs typeface="Times New Roman" panose="02020603050405020304" pitchFamily="18" charset="0"/>
              </a:rPr>
              <a:t> iodine compounds.</a:t>
            </a:r>
          </a:p>
          <a:p>
            <a:r>
              <a:rPr lang="en-US" sz="2133" b="1" dirty="0" err="1">
                <a:solidFill>
                  <a:schemeClr val="tx1"/>
                </a:solidFill>
                <a:latin typeface="Times New Roman" panose="02020603050405020304" pitchFamily="18" charset="0"/>
                <a:cs typeface="Times New Roman" panose="02020603050405020304" pitchFamily="18" charset="0"/>
              </a:rPr>
              <a:t>E.Radiations</a:t>
            </a:r>
            <a:r>
              <a:rPr lang="en-US" sz="2133" dirty="0">
                <a:solidFill>
                  <a:schemeClr val="tx1"/>
                </a:solidFill>
                <a:latin typeface="Times New Roman" panose="02020603050405020304" pitchFamily="18" charset="0"/>
                <a:cs typeface="Times New Roman" panose="02020603050405020304" pitchFamily="18" charset="0"/>
              </a:rPr>
              <a:t> :Viruses are inactivated by sunlight, ultraviolet rays and </a:t>
            </a:r>
            <a:r>
              <a:rPr lang="en-US" sz="2133" dirty="0" err="1">
                <a:solidFill>
                  <a:schemeClr val="tx1"/>
                </a:solidFill>
                <a:latin typeface="Times New Roman" panose="02020603050405020304" pitchFamily="18" charset="0"/>
                <a:cs typeface="Times New Roman" panose="02020603050405020304" pitchFamily="18" charset="0"/>
              </a:rPr>
              <a:t>ionising</a:t>
            </a:r>
            <a:r>
              <a:rPr lang="en-US" sz="2133" dirty="0">
                <a:solidFill>
                  <a:schemeClr val="tx1"/>
                </a:solidFill>
                <a:latin typeface="Times New Roman" panose="02020603050405020304" pitchFamily="18" charset="0"/>
                <a:cs typeface="Times New Roman" panose="02020603050405020304" pitchFamily="18" charset="0"/>
              </a:rPr>
              <a:t> radiations.</a:t>
            </a:r>
          </a:p>
          <a:p>
            <a:endParaRPr lang="en-US" dirty="0">
              <a:solidFill>
                <a:schemeClr val="tx1"/>
              </a:solidFill>
              <a:latin typeface="Times New Roman" panose="02020603050405020304" pitchFamily="18" charset="0"/>
              <a:cs typeface="Times New Roman" panose="02020603050405020304" pitchFamily="18" charset="0"/>
            </a:endParaRPr>
          </a:p>
          <a:p>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4603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271C28-7496-4447-8541-7B39F5E94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597747"/>
            <a:ext cx="11724640" cy="566927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236220" y="927101"/>
            <a:ext cx="11724640" cy="5225747"/>
          </a:xfrm>
        </p:spPr>
        <p:txBody>
          <a:bodyPr>
            <a:normAutofit/>
          </a:bodyPr>
          <a:lstStyle/>
          <a:p>
            <a:pPr algn="ctr"/>
            <a:r>
              <a:rPr lang="en-US" sz="1600" b="1" dirty="0">
                <a:solidFill>
                  <a:srgbClr val="FF0000"/>
                </a:solidFill>
              </a:rPr>
              <a:t>D.VIRAL HAEMAGGLUTININ</a:t>
            </a:r>
            <a:endParaRPr lang="en-US" sz="1600" dirty="0">
              <a:solidFill>
                <a:srgbClr val="FF0000"/>
              </a:solidFill>
            </a:endParaRPr>
          </a:p>
          <a:p>
            <a:r>
              <a:rPr lang="en-US" sz="1600" dirty="0"/>
              <a:t> </a:t>
            </a:r>
            <a:r>
              <a:rPr lang="en-US" sz="2133" dirty="0">
                <a:solidFill>
                  <a:schemeClr val="tx1"/>
                </a:solidFill>
                <a:latin typeface="Times New Roman" panose="02020603050405020304" pitchFamily="18" charset="0"/>
                <a:cs typeface="Times New Roman" panose="02020603050405020304" pitchFamily="18" charset="0"/>
              </a:rPr>
              <a:t>Large number of viruses contain haemagglutinin spikes on the  capsid or envelope which can agglutinate erythrocytes of different species.</a:t>
            </a:r>
          </a:p>
          <a:p>
            <a:r>
              <a:rPr lang="en-US" sz="2133" dirty="0">
                <a:solidFill>
                  <a:schemeClr val="tx1"/>
                </a:solidFill>
                <a:latin typeface="Times New Roman" panose="02020603050405020304" pitchFamily="18" charset="0"/>
                <a:cs typeface="Times New Roman" panose="02020603050405020304" pitchFamily="18" charset="0"/>
              </a:rPr>
              <a:t>The viral haemagglutinin has special affinity for a different glycoprotein located in the receptor areas on the surface of erythrocyte. The </a:t>
            </a:r>
            <a:r>
              <a:rPr lang="en-US" sz="2133" dirty="0" err="1">
                <a:solidFill>
                  <a:schemeClr val="tx1"/>
                </a:solidFill>
                <a:latin typeface="Times New Roman" panose="02020603050405020304" pitchFamily="18" charset="0"/>
                <a:cs typeface="Times New Roman" panose="02020603050405020304" pitchFamily="18" charset="0"/>
              </a:rPr>
              <a:t>haemagglutination</a:t>
            </a:r>
            <a:r>
              <a:rPr lang="en-US" sz="2133" dirty="0">
                <a:solidFill>
                  <a:schemeClr val="tx1"/>
                </a:solidFill>
                <a:latin typeface="Times New Roman" panose="02020603050405020304" pitchFamily="18" charset="0"/>
                <a:cs typeface="Times New Roman" panose="02020603050405020304" pitchFamily="18" charset="0"/>
              </a:rPr>
              <a:t> reaction is specifically inhibited by the antibody to the virus. HI is routinely used for detecting antiviral antibody in diagnosis and research.</a:t>
            </a:r>
          </a:p>
          <a:p>
            <a:endParaRPr lang="en-US" sz="1600" dirty="0"/>
          </a:p>
        </p:txBody>
      </p:sp>
      <p:sp>
        <p:nvSpPr>
          <p:cNvPr id="4" name="Slide Number Placeholder 3"/>
          <p:cNvSpPr>
            <a:spLocks noGrp="1"/>
          </p:cNvSpPr>
          <p:nvPr>
            <p:ph type="sldNum" sz="quarter" idx="12"/>
          </p:nvPr>
        </p:nvSpPr>
        <p:spPr>
          <a:xfrm>
            <a:off x="9329530" y="5913292"/>
            <a:ext cx="1706217" cy="324555"/>
          </a:xfrm>
        </p:spPr>
        <p:txBody>
          <a:bodyPr>
            <a:normAutofit/>
          </a:bodyPr>
          <a:lstStyle/>
          <a:p>
            <a:pPr defTabSz="609630">
              <a:spcAft>
                <a:spcPts val="400"/>
              </a:spcAft>
            </a:pPr>
            <a:fld id="{7E649B4F-B4FD-47EE-9359-CC72E1DBB7B9}" type="slidenum">
              <a:rPr lang="en-US">
                <a:solidFill>
                  <a:srgbClr val="A6B727"/>
                </a:solidFill>
                <a:latin typeface="Corbel" panose="020B0503020204020204"/>
              </a:rPr>
              <a:pPr defTabSz="609630">
                <a:spcAft>
                  <a:spcPts val="400"/>
                </a:spcAft>
              </a:pPr>
              <a:t>9</a:t>
            </a:fld>
            <a:endParaRPr lang="en-US">
              <a:solidFill>
                <a:srgbClr val="A6B727"/>
              </a:solidFill>
              <a:latin typeface="Corbel" panose="020B0503020204020204"/>
            </a:endParaRPr>
          </a:p>
        </p:txBody>
      </p:sp>
      <p:pic>
        <p:nvPicPr>
          <p:cNvPr id="8" name="Picture 7">
            <a:extLst>
              <a:ext uri="{FF2B5EF4-FFF2-40B4-BE49-F238E27FC236}">
                <a16:creationId xmlns:a16="http://schemas.microsoft.com/office/drawing/2014/main" id="{0439484D-C6EA-2636-5061-831404463454}"/>
              </a:ext>
            </a:extLst>
          </p:cNvPr>
          <p:cNvPicPr/>
          <p:nvPr/>
        </p:nvPicPr>
        <p:blipFill>
          <a:blip r:embed="rId2"/>
          <a:srcRect/>
          <a:stretch>
            <a:fillRect/>
          </a:stretch>
        </p:blipFill>
        <p:spPr bwMode="auto">
          <a:xfrm>
            <a:off x="565426" y="3086101"/>
            <a:ext cx="11283674" cy="2827191"/>
          </a:xfrm>
          <a:prstGeom prst="rect">
            <a:avLst/>
          </a:prstGeom>
          <a:noFill/>
          <a:ln w="9525">
            <a:noFill/>
            <a:miter lim="800000"/>
            <a:headEnd/>
            <a:tailEnd/>
          </a:ln>
        </p:spPr>
      </p:pic>
    </p:spTree>
    <p:extLst>
      <p:ext uri="{BB962C8B-B14F-4D97-AF65-F5344CB8AC3E}">
        <p14:creationId xmlns:p14="http://schemas.microsoft.com/office/powerpoint/2010/main" val="3481368394"/>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2180</Words>
  <Application>Microsoft Office PowerPoint</Application>
  <PresentationFormat>Widescreen</PresentationFormat>
  <Paragraphs>164</Paragraphs>
  <Slides>25</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25</vt:i4>
      </vt:variant>
    </vt:vector>
  </HeadingPairs>
  <TitlesOfParts>
    <vt:vector size="34" baseType="lpstr">
      <vt:lpstr>Calibri</vt:lpstr>
      <vt:lpstr>Cambria</vt:lpstr>
      <vt:lpstr>Corbel</vt:lpstr>
      <vt:lpstr>Franklin Gothic Book</vt:lpstr>
      <vt:lpstr>Palatino</vt:lpstr>
      <vt:lpstr>Times New Roman</vt:lpstr>
      <vt:lpstr>Wingdings</vt:lpstr>
      <vt:lpstr>Basis</vt:lpstr>
      <vt:lpstr>Crop</vt:lpstr>
      <vt:lpstr>Medical Virology </vt:lpstr>
      <vt:lpstr>LEARNING OUTCOMES</vt:lpstr>
      <vt:lpstr>OVERVIEW</vt:lpstr>
      <vt:lpstr>CHARACTERISTICS OF VIRUSES</vt:lpstr>
      <vt:lpstr>GENERAL PROPERTIES OF VIRUSES</vt:lpstr>
      <vt:lpstr>PowerPoint Presentation</vt:lpstr>
      <vt:lpstr>PowerPoint Presentation</vt:lpstr>
      <vt:lpstr>PowerPoint Presentation</vt:lpstr>
      <vt:lpstr>PowerPoint Presentation</vt:lpstr>
      <vt:lpstr>PowerPoint Presentation</vt:lpstr>
      <vt:lpstr>Viral replication phases</vt:lpstr>
      <vt:lpstr>VIRAL REPLICATION: THE ONE-STEP GROWTH CURVE</vt:lpstr>
      <vt:lpstr>PowerPoint Presentation</vt:lpstr>
      <vt:lpstr>STEPS IN THE REPLICATION CYCLES OF VIRUSES</vt:lpstr>
      <vt:lpstr>PowerPoint Presentation</vt:lpstr>
      <vt:lpstr>PowerPoint Presentation</vt:lpstr>
      <vt:lpstr>Uncoating</vt:lpstr>
      <vt:lpstr>Mechanisms of DNA virus genome replication</vt:lpstr>
      <vt:lpstr> Mechanisms of RNA virus genome replication </vt:lpstr>
      <vt:lpstr> Assembly and release of progeny viruses </vt:lpstr>
      <vt:lpstr>PowerPoint Presentation</vt:lpstr>
      <vt:lpstr>PowerPoint Presentation</vt:lpstr>
      <vt:lpstr>CLASSIFICATION OF VIRUSES </vt:lpstr>
      <vt:lpstr>Universal System of Virus Taxonomy  </vt:lpstr>
      <vt:lpstr>Summary classification of DNA &amp; RNA viruses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cp:revision>
  <dcterms:created xsi:type="dcterms:W3CDTF">2024-10-03T08:46:41Z</dcterms:created>
  <dcterms:modified xsi:type="dcterms:W3CDTF">2024-10-03T08:47:21Z</dcterms:modified>
</cp:coreProperties>
</file>