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1" r:id="rId3"/>
    <p:sldId id="270" r:id="rId4"/>
    <p:sldId id="271" r:id="rId5"/>
    <p:sldId id="266" r:id="rId6"/>
    <p:sldId id="269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3" r:id="rId15"/>
    <p:sldId id="273" r:id="rId16"/>
    <p:sldId id="274" r:id="rId17"/>
    <p:sldId id="275" r:id="rId18"/>
    <p:sldId id="284" r:id="rId19"/>
    <p:sldId id="276" r:id="rId20"/>
    <p:sldId id="277" r:id="rId21"/>
    <p:sldId id="278" r:id="rId22"/>
    <p:sldId id="279" r:id="rId23"/>
    <p:sldId id="286" r:id="rId24"/>
    <p:sldId id="287" r:id="rId25"/>
    <p:sldId id="288" r:id="rId26"/>
    <p:sldId id="289" r:id="rId27"/>
    <p:sldId id="290" r:id="rId28"/>
    <p:sldId id="280" r:id="rId29"/>
    <p:sldId id="281" r:id="rId30"/>
    <p:sldId id="282" r:id="rId31"/>
    <p:sldId id="283" r:id="rId32"/>
    <p:sldId id="285" r:id="rId33"/>
    <p:sldId id="291" r:id="rId34"/>
    <p:sldId id="292" r:id="rId35"/>
    <p:sldId id="301" r:id="rId36"/>
    <p:sldId id="308" r:id="rId37"/>
    <p:sldId id="309" r:id="rId3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68" autoAdjust="0"/>
  </p:normalViewPr>
  <p:slideViewPr>
    <p:cSldViewPr>
      <p:cViewPr varScale="1">
        <p:scale>
          <a:sx n="52" d="100"/>
          <a:sy n="52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4DB51-150A-4394-B111-6E522263CCB7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CE7F-29C4-4AD6-983E-FB67FA6CDD04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42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81B44-F85A-4E66-B082-B85395304D6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2AD1A-522E-457D-9970-393F62F7892E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00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Rota virus has been documented as a new development.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2AD1A-522E-457D-9970-393F62F7892E}" type="slidenum">
              <a:rPr lang="fi-FI" smtClean="0"/>
              <a:pPr/>
              <a:t>15</a:t>
            </a:fld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BCG</a:t>
            </a:r>
            <a:r>
              <a:rPr lang="fi-FI" baseline="0" dirty="0" smtClean="0"/>
              <a:t>  if not at birth, should not be given to symptomatic HIV,  </a:t>
            </a:r>
            <a:r>
              <a:rPr lang="fi-FI" dirty="0" smtClean="0"/>
              <a:t>Measles at 6 m for HIV exposed </a:t>
            </a:r>
          </a:p>
          <a:p>
            <a:r>
              <a:rPr lang="fi-FI" dirty="0" smtClean="0"/>
              <a:t>Yellow fever C/I in symptomatic HIV only</a:t>
            </a:r>
            <a:r>
              <a:rPr lang="fi-FI" baseline="0" dirty="0" smtClean="0"/>
              <a:t> offered in Koibatek , Baringo, marakwet, Keiyo in Rift valley, Rota virus not in &gt;15mo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2AD1A-522E-457D-9970-393F62F7892E}" type="slidenum">
              <a:rPr lang="fi-FI" smtClean="0"/>
              <a:pPr/>
              <a:t>18</a:t>
            </a:fld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2AD1A-522E-457D-9970-393F62F7892E}" type="slidenum">
              <a:rPr lang="fi-FI" smtClean="0"/>
              <a:pPr/>
              <a:t>26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657513-B332-4B6E-B63C-F4C9625E1A3B}" type="datetimeFigureOut">
              <a:rPr lang="fi-FI" smtClean="0"/>
              <a:pPr/>
              <a:t>4.11.2014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i-FI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18C8D33-1891-4B0E-A904-9221DC9276EF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</a:t>
            </a:r>
            <a:r>
              <a:rPr lang="fi-FI" dirty="0" smtClean="0"/>
              <a:t>mmunization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dirty="0" smtClean="0"/>
              <a:t> 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IG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IgM is confined to to the intravascular compartment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IgG is present in all internal body fluids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IgA is a major protective of external secretions in GIT, RS &amp; GUT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IgE is found in both internal and external body fluids, has a major role in host defense against parasites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IG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IgG crosses the placenta. Protects the baby against gram positives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All others do not.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That is why newborns are vulnerable to gram –ve organisms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Active immunization 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sz="2800" dirty="0" smtClean="0">
                <a:latin typeface="Arial" pitchFamily="34" charset="0"/>
                <a:cs typeface="Arial" pitchFamily="34" charset="0"/>
              </a:rPr>
              <a:t>Is when a vaccine against a disease is given to protect a person from a specific disease</a:t>
            </a:r>
          </a:p>
          <a:p>
            <a:endParaRPr lang="fi-FI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fi-FI" sz="2800" b="1" dirty="0" smtClean="0">
                <a:latin typeface="Arial" pitchFamily="34" charset="0"/>
                <a:cs typeface="Arial" pitchFamily="34" charset="0"/>
              </a:rPr>
              <a:t>Vaccines</a:t>
            </a:r>
            <a:r>
              <a:rPr lang="fi-FI" sz="2800" dirty="0" smtClean="0">
                <a:latin typeface="Arial" pitchFamily="34" charset="0"/>
                <a:cs typeface="Arial" pitchFamily="34" charset="0"/>
              </a:rPr>
              <a:t> are part or whole of microorganisms adminstered to prevent infectious diseases.</a:t>
            </a:r>
          </a:p>
          <a:p>
            <a:pPr>
              <a:buNone/>
            </a:pPr>
            <a:endParaRPr lang="fi-FI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fi-FI" sz="2800" dirty="0" smtClean="0">
                <a:latin typeface="Arial" pitchFamily="34" charset="0"/>
                <a:cs typeface="Arial" pitchFamily="34" charset="0"/>
              </a:rPr>
              <a:t>Vaccines can consist of whole inactivated microorganism e.g polio, hepatitis A or</a:t>
            </a:r>
          </a:p>
          <a:p>
            <a:r>
              <a:rPr lang="fi-FI" sz="2800" dirty="0" smtClean="0">
                <a:latin typeface="Arial" pitchFamily="34" charset="0"/>
                <a:cs typeface="Arial" pitchFamily="34" charset="0"/>
              </a:rPr>
              <a:t> parts of the organism e.g Heb B, pneumococcal, Hib</a:t>
            </a:r>
            <a:endParaRPr lang="fi-FI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Live attenuated microorganisms  e.g measles, mumps rubella, varicella</a:t>
            </a:r>
          </a:p>
          <a:p>
            <a:pPr>
              <a:buNone/>
            </a:pPr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fi-FI" sz="3200" b="1" dirty="0" smtClean="0">
                <a:latin typeface="Arial" pitchFamily="34" charset="0"/>
                <a:cs typeface="Arial" pitchFamily="34" charset="0"/>
              </a:rPr>
              <a:t>Toxoids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  -are modified bacteria toxin that is made non toxin, but is still able to induce an active immune response against the toxin.</a:t>
            </a:r>
          </a:p>
          <a:p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/>
              <a:t> Immunization  may be natural or artificial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i-FI" sz="3200" b="1" dirty="0" smtClean="0">
                <a:latin typeface="Arial" pitchFamily="34" charset="0"/>
                <a:cs typeface="Arial" pitchFamily="34" charset="0"/>
              </a:rPr>
              <a:t>Natural immunization 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occurs without vaccines; when a baby gets Abs from the mother and when a person gets an  infection and produces his own antibodies.</a:t>
            </a:r>
          </a:p>
          <a:p>
            <a:pPr>
              <a:buNone/>
            </a:pPr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i-FI" sz="3200" b="1" dirty="0" smtClean="0">
                <a:latin typeface="Arial" pitchFamily="34" charset="0"/>
                <a:cs typeface="Arial" pitchFamily="34" charset="0"/>
              </a:rPr>
              <a:t>Artificial immunization 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refers to when a person is given a vaccine (antigen). Or by passively immunizing him with antibodies.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Immunizable d’ses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dirty="0" smtClean="0"/>
              <a:t>In Kenya , children are immunized against 9 diseases</a:t>
            </a:r>
          </a:p>
          <a:p>
            <a:r>
              <a:rPr lang="fi-FI" sz="2800" dirty="0" smtClean="0"/>
              <a:t>Tuberculosis,  polio, </a:t>
            </a:r>
          </a:p>
          <a:p>
            <a:r>
              <a:rPr lang="fi-FI" sz="2800" dirty="0" smtClean="0"/>
              <a:t>Diphtheria , pertusis, Tetanus, H. Influenza ,   hepatitis B,  </a:t>
            </a:r>
          </a:p>
          <a:p>
            <a:r>
              <a:rPr lang="fi-FI" sz="2800" dirty="0" smtClean="0"/>
              <a:t>pneumococal</a:t>
            </a:r>
          </a:p>
          <a:p>
            <a:r>
              <a:rPr lang="fi-FI" sz="2800" dirty="0" smtClean="0"/>
              <a:t>Measles , </a:t>
            </a:r>
          </a:p>
          <a:p>
            <a:r>
              <a:rPr lang="fi-FI" sz="2800" dirty="0" smtClean="0"/>
              <a:t>The above are targeted by primary H/C because they cause severe d’ses and mortality</a:t>
            </a:r>
            <a:endParaRPr lang="fi-FI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19256" cy="12264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Other immunizable diseases not in KEPI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Hepatitis A, mumps, Rubella, rota virus, varicella,  meningococcal, plaque, rabies, typhoid fever, cholera.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Some vaccines are given only in outbreaks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Primary h/c strategy is to improve coverage through:-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Outreach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Fixed facilities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Mass campaigns (NIDs)</a:t>
            </a:r>
          </a:p>
          <a:p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Quiz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solidFill>
                  <a:srgbClr val="FF0000"/>
                </a:solidFill>
              </a:rPr>
              <a:t>What is the differnce between vaccination and immunization</a:t>
            </a:r>
          </a:p>
          <a:p>
            <a:pPr>
              <a:buNone/>
            </a:pPr>
            <a:endParaRPr lang="fi-FI" dirty="0" smtClean="0">
              <a:solidFill>
                <a:srgbClr val="FF0000"/>
              </a:solidFill>
            </a:endParaRPr>
          </a:p>
          <a:p>
            <a:r>
              <a:rPr lang="fi-FI" dirty="0" smtClean="0">
                <a:solidFill>
                  <a:srgbClr val="FF0000"/>
                </a:solidFill>
              </a:rPr>
              <a:t>Tabulate the KEPI schedule</a:t>
            </a:r>
            <a:endParaRPr lang="fi-FI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Immunization schedule</a:t>
            </a:r>
            <a:endParaRPr lang="fi-FI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576" y="1986280"/>
          <a:ext cx="8229600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699492"/>
                <a:gridCol w="1296144"/>
                <a:gridCol w="1152128"/>
                <a:gridCol w="1224136"/>
                <a:gridCol w="864096"/>
                <a:gridCol w="1008112"/>
                <a:gridCol w="956792"/>
              </a:tblGrid>
              <a:tr h="370840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vaccines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Age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BCG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Oral</a:t>
                      </a:r>
                      <a:r>
                        <a:rPr lang="fi-FI" baseline="0" dirty="0" smtClean="0"/>
                        <a:t> polio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Penta -valent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Pneumo-coccal</a:t>
                      </a:r>
                      <a:r>
                        <a:rPr lang="fi-FI" baseline="0" dirty="0" smtClean="0"/>
                        <a:t>  </a:t>
                      </a:r>
                    </a:p>
                    <a:p>
                      <a:r>
                        <a:rPr lang="fi-FI" baseline="0" dirty="0" smtClean="0"/>
                        <a:t>PCV 10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Rota virus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Measles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Yellow fever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Birth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BCG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OPV </a:t>
                      </a:r>
                      <a:r>
                        <a:rPr lang="fi-FI" baseline="0" dirty="0" smtClean="0"/>
                        <a:t> 0</a:t>
                      </a:r>
                      <a:endParaRPr lang="fi-FI" dirty="0" smtClean="0"/>
                    </a:p>
                    <a:p>
                      <a:r>
                        <a:rPr lang="fi-FI" dirty="0" smtClean="0"/>
                        <a:t>Birth-2wks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6 weeks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OPV 1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Penta</a:t>
                      </a:r>
                    </a:p>
                    <a:p>
                      <a:r>
                        <a:rPr lang="fi-FI" dirty="0" smtClean="0"/>
                        <a:t>valent</a:t>
                      </a:r>
                      <a:r>
                        <a:rPr lang="fi-FI" baseline="0" dirty="0" smtClean="0"/>
                        <a:t> 1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PCV 10  1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ROTA</a:t>
                      </a:r>
                      <a:r>
                        <a:rPr lang="fi-FI" baseline="0" dirty="0" smtClean="0"/>
                        <a:t>  1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10 weeks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OPV 2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Penta</a:t>
                      </a:r>
                    </a:p>
                    <a:p>
                      <a:r>
                        <a:rPr lang="fi-FI" dirty="0" smtClean="0"/>
                        <a:t>valent</a:t>
                      </a:r>
                      <a:r>
                        <a:rPr lang="fi-FI" baseline="0" dirty="0" smtClean="0"/>
                        <a:t> 2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PCV</a:t>
                      </a:r>
                      <a:r>
                        <a:rPr lang="fi-FI" baseline="0" dirty="0" smtClean="0"/>
                        <a:t> 10 2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ROTA </a:t>
                      </a:r>
                    </a:p>
                    <a:p>
                      <a:r>
                        <a:rPr lang="fi-FI" dirty="0" smtClean="0"/>
                        <a:t>2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14 weeks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OPV 3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Penta</a:t>
                      </a:r>
                      <a:r>
                        <a:rPr lang="fi-FI" baseline="0" dirty="0" smtClean="0"/>
                        <a:t> </a:t>
                      </a:r>
                    </a:p>
                    <a:p>
                      <a:r>
                        <a:rPr lang="fi-FI" baseline="0" dirty="0" smtClean="0"/>
                        <a:t>Valent 3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PCV</a:t>
                      </a:r>
                      <a:r>
                        <a:rPr lang="fi-FI" baseline="0" dirty="0" smtClean="0"/>
                        <a:t> 10 3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9</a:t>
                      </a:r>
                      <a:r>
                        <a:rPr lang="fi-FI" baseline="0" dirty="0" smtClean="0"/>
                        <a:t> Months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measles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>
                          <a:latin typeface="Lucida Sans Unicode"/>
                          <a:cs typeface="Lucida Sans Unicode"/>
                        </a:rPr>
                        <a:t>*</a:t>
                      </a:r>
                      <a:r>
                        <a:rPr lang="fi-FI" dirty="0" smtClean="0"/>
                        <a:t>Yellow fever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COLD CHAIN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Defn. Cold chain is the process by which vaccines are maintained at the right temperature from the manufacturer to the recepient.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It ensures vaccines are kept at 0-8℃ from manufacturers to recepient and also ensures potency at 4 levels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-central stores,  Regional stores,  District H/C &amp;  dispensries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outcomes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i-FI" sz="3200" dirty="0" smtClean="0"/>
              <a:t>Define immunization, immunity, </a:t>
            </a:r>
          </a:p>
          <a:p>
            <a:pPr>
              <a:buFont typeface="Wingdings" pitchFamily="2" charset="2"/>
              <a:buChar char="Ø"/>
            </a:pPr>
            <a:r>
              <a:rPr lang="fi-FI" sz="3200" dirty="0" smtClean="0"/>
              <a:t>State the importance of  immunization </a:t>
            </a:r>
          </a:p>
          <a:p>
            <a:pPr>
              <a:buFont typeface="Wingdings" pitchFamily="2" charset="2"/>
              <a:buChar char="Ø"/>
            </a:pPr>
            <a:r>
              <a:rPr lang="fi-FI" sz="3200" dirty="0" smtClean="0"/>
              <a:t>Differrentiate  passive/active, natural/ artificial immunity</a:t>
            </a:r>
          </a:p>
          <a:p>
            <a:r>
              <a:rPr lang="fi-FI" sz="3200" dirty="0" smtClean="0"/>
              <a:t>Describe the lmmunization schedule in Kenya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State indications for immunization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Outline the cold chain process</a:t>
            </a:r>
          </a:p>
          <a:p>
            <a:pPr>
              <a:buFont typeface="Wingdings" pitchFamily="2" charset="2"/>
              <a:buChar char="Ø"/>
            </a:pPr>
            <a:endParaRPr lang="fi-FI" sz="3200" dirty="0" smtClean="0"/>
          </a:p>
          <a:p>
            <a:pPr>
              <a:buFont typeface="Wingdings" pitchFamily="2" charset="2"/>
              <a:buChar char="Ø"/>
            </a:pPr>
            <a:endParaRPr lang="fi-FI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Requirements for cold chain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Cold rooms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Refrigerators,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Cold boxes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Vaccine  carriers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Thermometers</a:t>
            </a:r>
          </a:p>
          <a:p>
            <a:pPr>
              <a:buNone/>
            </a:pPr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fi-FI" sz="3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Find out the types of fridges used </a:t>
            </a:r>
            <a:endParaRPr lang="fi-FI" sz="32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Fridge arrangement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dirty="0" smtClean="0">
                <a:latin typeface="Arial" pitchFamily="34" charset="0"/>
                <a:cs typeface="Arial" pitchFamily="34" charset="0"/>
              </a:rPr>
              <a:t>Coldest part </a:t>
            </a:r>
          </a:p>
          <a:p>
            <a:pPr>
              <a:buNone/>
            </a:pPr>
            <a:r>
              <a:rPr lang="fi-FI" sz="2800" dirty="0" smtClean="0">
                <a:latin typeface="Arial" pitchFamily="34" charset="0"/>
                <a:cs typeface="Arial" pitchFamily="34" charset="0"/>
              </a:rPr>
              <a:t>                    -polio</a:t>
            </a:r>
          </a:p>
          <a:p>
            <a:pPr>
              <a:buNone/>
            </a:pPr>
            <a:r>
              <a:rPr lang="fi-FI" sz="2800" dirty="0" smtClean="0">
                <a:latin typeface="Arial" pitchFamily="34" charset="0"/>
                <a:cs typeface="Arial" pitchFamily="34" charset="0"/>
              </a:rPr>
              <a:t>                  - measles </a:t>
            </a:r>
          </a:p>
          <a:p>
            <a:pPr>
              <a:buNone/>
            </a:pPr>
            <a:r>
              <a:rPr lang="fi-FI" sz="2800" dirty="0" smtClean="0">
                <a:latin typeface="Arial" pitchFamily="34" charset="0"/>
                <a:cs typeface="Arial" pitchFamily="34" charset="0"/>
              </a:rPr>
              <a:t>                    - BCG</a:t>
            </a:r>
          </a:p>
          <a:p>
            <a:pPr>
              <a:buNone/>
            </a:pPr>
            <a:endParaRPr lang="fi-FI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fi-FI" sz="2800" dirty="0" smtClean="0">
                <a:latin typeface="Arial" pitchFamily="34" charset="0"/>
                <a:cs typeface="Arial" pitchFamily="34" charset="0"/>
              </a:rPr>
              <a:t>Middle part</a:t>
            </a:r>
          </a:p>
          <a:p>
            <a:pPr>
              <a:buNone/>
            </a:pPr>
            <a:r>
              <a:rPr lang="fi-FI" sz="2800" dirty="0" smtClean="0">
                <a:latin typeface="Arial" pitchFamily="34" charset="0"/>
                <a:cs typeface="Arial" pitchFamily="34" charset="0"/>
              </a:rPr>
              <a:t>                      - pentavalent</a:t>
            </a:r>
          </a:p>
          <a:p>
            <a:endParaRPr lang="fi-FI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fi-FI" sz="2800" dirty="0" smtClean="0">
                <a:latin typeface="Arial" pitchFamily="34" charset="0"/>
                <a:cs typeface="Arial" pitchFamily="34" charset="0"/>
              </a:rPr>
              <a:t>Lower part   - ice packs</a:t>
            </a:r>
            <a:endParaRPr lang="fi-FI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Problems affecting the cold chain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Electricity failure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Transport problems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Less than optimal coverage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Side effects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*Very sick child not immunized 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Standards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sz="3200" b="1" dirty="0" smtClean="0">
                <a:latin typeface="Arial" pitchFamily="34" charset="0"/>
                <a:cs typeface="Arial" pitchFamily="34" charset="0"/>
              </a:rPr>
              <a:t>Availability of vaccines:  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Font typeface="Wingdings" pitchFamily="2" charset="2"/>
              <a:buChar char="Ø"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  vaccine services should be readily available</a:t>
            </a:r>
          </a:p>
          <a:p>
            <a:pPr>
              <a:buFont typeface="Wingdings" pitchFamily="2" charset="2"/>
              <a:buChar char="Ø"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   vaccines are integrated with other h/c services</a:t>
            </a:r>
          </a:p>
          <a:p>
            <a:pPr>
              <a:buFont typeface="Wingdings" pitchFamily="2" charset="2"/>
              <a:buChar char="Ø"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   barriers to immun. are identified and minimized </a:t>
            </a:r>
          </a:p>
          <a:p>
            <a:pPr>
              <a:buFont typeface="Wingdings" pitchFamily="2" charset="2"/>
              <a:buChar char="Ø"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   patients cost is minimized ( free in Kenya)</a:t>
            </a:r>
          </a:p>
          <a:p>
            <a:pPr>
              <a:buNone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             </a:t>
            </a:r>
          </a:p>
          <a:p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Stds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b="1" dirty="0" smtClean="0">
                <a:latin typeface="Arial" pitchFamily="34" charset="0"/>
                <a:cs typeface="Arial" pitchFamily="34" charset="0"/>
              </a:rPr>
              <a:t>Assessment of vaccine status </a:t>
            </a:r>
          </a:p>
          <a:p>
            <a:pPr>
              <a:buFont typeface="Wingdings" pitchFamily="2" charset="2"/>
              <a:buChar char="Ø"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Health care professionals review the vaccination &amp; health status  of patients at every encounter to determine  which vaccines are indicated.</a:t>
            </a:r>
          </a:p>
          <a:p>
            <a:pPr>
              <a:buFont typeface="Wingdings" pitchFamily="2" charset="2"/>
              <a:buChar char="Ø"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H/C  professionals follow only medically accepted contraindications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Stds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b="1" dirty="0" smtClean="0">
                <a:latin typeface="Arial" pitchFamily="34" charset="0"/>
                <a:cs typeface="Arial" pitchFamily="34" charset="0"/>
              </a:rPr>
              <a:t>Effective communication about vaccine benefits  &amp; risks</a:t>
            </a:r>
          </a:p>
          <a:p>
            <a:pPr>
              <a:buNone/>
            </a:pPr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Health education in a culturally accepted manner &amp; in the lanquage the community understands 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Stds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b="1" dirty="0" smtClean="0">
                <a:latin typeface="Arial" pitchFamily="34" charset="0"/>
                <a:cs typeface="Arial" pitchFamily="34" charset="0"/>
              </a:rPr>
              <a:t>Proper storage,  adminstration of vaccines &amp; documentation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>
                <a:latin typeface="Arial" pitchFamily="34" charset="0"/>
                <a:cs typeface="Arial" pitchFamily="34" charset="0"/>
              </a:rPr>
              <a:t>H/C  workers follow appropriate procedures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>
                <a:latin typeface="Arial" pitchFamily="34" charset="0"/>
                <a:cs typeface="Arial" pitchFamily="34" charset="0"/>
              </a:rPr>
              <a:t>Up- to- date written vaccination protocol at all lacations  where vaccines are adminstered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>
                <a:latin typeface="Arial" pitchFamily="34" charset="0"/>
                <a:cs typeface="Arial" pitchFamily="34" charset="0"/>
              </a:rPr>
              <a:t>H/W who adminster vaccines receive cont. Education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>
                <a:latin typeface="Arial" pitchFamily="34" charset="0"/>
                <a:cs typeface="Arial" pitchFamily="34" charset="0"/>
              </a:rPr>
              <a:t>Report adverse events following vaccine promptly</a:t>
            </a:r>
          </a:p>
          <a:p>
            <a:pPr>
              <a:buFont typeface="Wingdings" pitchFamily="2" charset="2"/>
              <a:buChar char="Ø"/>
            </a:pP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Standards cont.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3200" b="1" dirty="0" smtClean="0">
                <a:latin typeface="Arial" pitchFamily="34" charset="0"/>
                <a:cs typeface="Arial" pitchFamily="34" charset="0"/>
              </a:rPr>
              <a:t>Implementation of strategies to improve vaccination </a:t>
            </a:r>
          </a:p>
          <a:p>
            <a:pPr>
              <a:buFont typeface="Wingdings" pitchFamily="2" charset="2"/>
              <a:buChar char="Ø"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Community based approaches</a:t>
            </a:r>
          </a:p>
          <a:p>
            <a:pPr>
              <a:buNone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   health education on immunization</a:t>
            </a:r>
          </a:p>
          <a:p>
            <a:pPr>
              <a:buNone/>
            </a:pPr>
            <a:r>
              <a:rPr lang="fi-FI" sz="3200" dirty="0" smtClean="0">
                <a:latin typeface="Arial" pitchFamily="34" charset="0"/>
                <a:cs typeface="Arial" pitchFamily="34" charset="0"/>
              </a:rPr>
              <a:t>   Reminder system </a:t>
            </a:r>
          </a:p>
          <a:p>
            <a:pPr>
              <a:buNone/>
            </a:pPr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endParaRPr lang="fi-FI" dirty="0" smtClean="0"/>
          </a:p>
          <a:p>
            <a:endParaRPr lang="fi-FI" dirty="0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BCG –Bacille Calmate Guerin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Protects against Tuberculosis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It is given at birth or 1st contact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It is live attenuated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Dose 0.05 mls, ( 0.1ml for above 1year)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Route  - intradermal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Site upper outer left fore  arm or right deltoid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BCG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BCG can be freeze dried ( +2  to -10℃ )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Reconstitute using  chilled diluent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Must be used within 2-3 hours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BCG is sensitive to light, it loses potency just after 3-5minutes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Intradermal 0.05ml  to form a weal  5mm diameter.</a:t>
            </a:r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Definition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sz="3200" b="1" dirty="0" smtClean="0">
                <a:latin typeface="Arial" pitchFamily="34" charset="0"/>
                <a:cs typeface="Arial" pitchFamily="34" charset="0"/>
              </a:rPr>
              <a:t>Immunization -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Is the process of inducing immunity against a specific disease.</a:t>
            </a:r>
          </a:p>
          <a:p>
            <a:pPr>
              <a:buNone/>
            </a:pPr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fi-FI" sz="3200" b="1" dirty="0" smtClean="0">
                <a:latin typeface="Arial" pitchFamily="34" charset="0"/>
                <a:cs typeface="Arial" pitchFamily="34" charset="0"/>
              </a:rPr>
              <a:t>Immunity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 – ability of the host to protect itself against invading microbes.</a:t>
            </a:r>
          </a:p>
          <a:p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It can be </a:t>
            </a:r>
            <a:r>
              <a:rPr lang="fi-FI" sz="3200" b="1" dirty="0" smtClean="0">
                <a:latin typeface="Arial" pitchFamily="34" charset="0"/>
                <a:cs typeface="Arial" pitchFamily="34" charset="0"/>
              </a:rPr>
              <a:t>passively 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through adminstration of antibody containing preparations or  naturally thro’ transplacental.</a:t>
            </a:r>
          </a:p>
          <a:p>
            <a:pPr>
              <a:buNone/>
            </a:pPr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A successful vaccination results in a small red nodule forming during the 1st week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2-6weeks it becomes an ulcer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A scar forms by 12weeks</a:t>
            </a:r>
          </a:p>
          <a:p>
            <a:r>
              <a:rPr lang="fi-FI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S/E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 – BCG infection</a:t>
            </a:r>
          </a:p>
          <a:p>
            <a:r>
              <a:rPr lang="fi-FI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Contra indication- 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symptomatic HIV or serious immune d’ses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>
                <a:solidFill>
                  <a:srgbClr val="FF0000"/>
                </a:solidFill>
              </a:rPr>
              <a:t>Quiz 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i="1" dirty="0" smtClean="0"/>
              <a:t> </a:t>
            </a:r>
            <a:r>
              <a:rPr lang="fi-FI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Baby Jubilee 2wks old, is born of a sputum positive mother, she is  breast feeding. She has not had any immunization.</a:t>
            </a:r>
          </a:p>
          <a:p>
            <a:pPr>
              <a:buNone/>
            </a:pPr>
            <a:r>
              <a:rPr lang="fi-FI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How will you manage?</a:t>
            </a:r>
          </a:p>
          <a:p>
            <a:endParaRPr lang="fi-FI" sz="2800" i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i-FI" sz="28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princess is 2 years old now, born at home.          Has never had any immunization. Has been brought to the clinic because she has a cough. The clinician counts 38breaths/ min temp 37.8</a:t>
            </a:r>
            <a:r>
              <a:rPr lang="fi-FI" sz="2800" i="1" dirty="0" smtClean="0">
                <a:solidFill>
                  <a:srgbClr val="002060"/>
                </a:solidFill>
                <a:latin typeface="Lucida Sans Unicode"/>
                <a:cs typeface="Lucida Sans Unicode"/>
              </a:rPr>
              <a:t>℃, how  will you manage</a:t>
            </a:r>
            <a:endParaRPr lang="fi-FI" sz="28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Oral polio vaccine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Oral (Sabin) vaccine contains live attenuated virus from all the three types of polio Brunhilde 1,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Lancing II, &amp;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Leon III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It can be frozen ( active life is upto 2yrs) but outside the fridge 2 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Polio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Dose – 2 drops or depending on the instructions on the label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Route : oral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Frequency. At birth, 6wks, 10wks, 14wks</a:t>
            </a:r>
          </a:p>
          <a:p>
            <a:endParaRPr lang="fi-FI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Successful immunization of infants guarantees 5-6yr immunity.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Then naturally acquired immunity takes over when the artificial immunity fades</a:t>
            </a:r>
            <a:r>
              <a:rPr lang="fi-FI" dirty="0" smtClean="0"/>
              <a:t>.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Polio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b="1" dirty="0" smtClean="0">
                <a:latin typeface="Arial" pitchFamily="34" charset="0"/>
                <a:cs typeface="Arial" pitchFamily="34" charset="0"/>
              </a:rPr>
              <a:t>Contraindication to OPV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A child with diarhea and vomiting ( OPV competes with other enteroviruses in the GIT)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No complications or reactions identified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Pneumococcal vaccine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Is made up of coating of many types of pneumococcal  bacteria. (23)</a:t>
            </a:r>
          </a:p>
          <a:p>
            <a:r>
              <a:rPr lang="fi-FI" sz="3200" dirty="0" smtClean="0"/>
              <a:t>Dose 0.5mls IM</a:t>
            </a:r>
          </a:p>
          <a:p>
            <a:r>
              <a:rPr lang="fi-FI" sz="3200" dirty="0" smtClean="0"/>
              <a:t>Age 6wks, 10wks, 14wks</a:t>
            </a:r>
          </a:p>
          <a:p>
            <a:endParaRPr lang="fi-FI" sz="3200" dirty="0" smtClean="0"/>
          </a:p>
          <a:p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Measles vaccine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It is live a attenuated  freeze dried vaccine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Storage - 2℃ to -10℃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It is diluted with a special diulent when ready to use. Can last for 5-6 hours after dilution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Dose 0.5ml  s/c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Is sensitive to light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Age: 9mo  given at 6mo in HIV.</a:t>
            </a:r>
          </a:p>
          <a:p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	Quiz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Zuena is 3 years old, has not had any immunization </a:t>
            </a:r>
          </a:p>
          <a:p>
            <a:pPr>
              <a:buNone/>
            </a:pPr>
            <a:r>
              <a:rPr lang="fi-FI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 come because she has a wound not serious to warrant admission. You do not want to miss this opportunity.   How will you take care of her immunization.</a:t>
            </a:r>
          </a:p>
          <a:p>
            <a:pPr>
              <a:buNone/>
            </a:pPr>
            <a:endParaRPr lang="fi-FI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b="1" dirty="0" smtClean="0">
                <a:latin typeface="Arial" pitchFamily="34" charset="0"/>
                <a:cs typeface="Arial" pitchFamily="34" charset="0"/>
              </a:rPr>
              <a:t>Actively</a:t>
            </a:r>
            <a:r>
              <a:rPr lang="fi-FI" sz="3200" dirty="0" smtClean="0">
                <a:latin typeface="Arial" pitchFamily="34" charset="0"/>
                <a:cs typeface="Arial" pitchFamily="34" charset="0"/>
              </a:rPr>
              <a:t> by administering a vaccine or toxoid to stimulate the immune system to produce a prolonged  humoral or cellular immune response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Immunization is one of the most beneficial and cost-effective disease prevention measure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As a result of effective and safe vaccines :-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small pox has been eradicated,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Polio is close to world wide eradication 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Measles and rubella are no longer endemic in most countries.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The incidence of most other vaccine preventable diseases of childhood have been reduced by &gt; 90% from the annual morbidity.</a:t>
            </a:r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Passive immunity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Is achieved by adminstration of preformed antibodies  to induce transcient protection against an infectious agent.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It can also be  induced naturally through transplacental transfer of antibodies during gestation.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Maternally derived antibodies can provide protection during an infant’s first months of life &amp; may persist for a year</a:t>
            </a:r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Indications for passive immunity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To provide protection to:-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Immunodeficient children with B-lymphocytes defects  (have difficulties making antibodies)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Persons exposed to infectious d’ses or at risk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Persons with infectious d’se as part of specific therapy for that d’se.</a:t>
            </a:r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Immune globulin (IG)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Is a sterile antibody containing solution, usually derived through cold ethanol fractionation of large pools of human plasma.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There are 5 immunoglobulin isotypes:-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IgM, IgG, IgA, IgD &amp; IgE</a:t>
            </a:r>
          </a:p>
          <a:p>
            <a:r>
              <a:rPr lang="fi-FI" sz="3200" dirty="0" smtClean="0">
                <a:latin typeface="Arial" pitchFamily="34" charset="0"/>
                <a:cs typeface="Arial" pitchFamily="34" charset="0"/>
              </a:rPr>
              <a:t>IgG &amp; IgM are the most important immunoglobulins in the blood &amp; body fluids</a:t>
            </a:r>
          </a:p>
          <a:p>
            <a:endParaRPr lang="fi-FI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1630</TotalTime>
  <Words>1514</Words>
  <Application>Microsoft Office PowerPoint</Application>
  <PresentationFormat>On-screen Show (4:3)</PresentationFormat>
  <Paragraphs>233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Solstice</vt:lpstr>
      <vt:lpstr>Immunization</vt:lpstr>
      <vt:lpstr>Learning outcomes </vt:lpstr>
      <vt:lpstr>Definition </vt:lpstr>
      <vt:lpstr>Cont.</vt:lpstr>
      <vt:lpstr>Cont.</vt:lpstr>
      <vt:lpstr>Cont.</vt:lpstr>
      <vt:lpstr>Passive immunity </vt:lpstr>
      <vt:lpstr>Indications for passive immunity</vt:lpstr>
      <vt:lpstr>Immune globulin (IG)</vt:lpstr>
      <vt:lpstr>IG cont.</vt:lpstr>
      <vt:lpstr>IG cont.</vt:lpstr>
      <vt:lpstr>Active immunization </vt:lpstr>
      <vt:lpstr>Cont.</vt:lpstr>
      <vt:lpstr> Immunization  may be natural or artificial </vt:lpstr>
      <vt:lpstr>Immunizable d’ses</vt:lpstr>
      <vt:lpstr>Other immunizable diseases not in KEPI</vt:lpstr>
      <vt:lpstr>Quiz </vt:lpstr>
      <vt:lpstr>Immunization schedule</vt:lpstr>
      <vt:lpstr>COLD CHAIN </vt:lpstr>
      <vt:lpstr>Requirements for cold chain</vt:lpstr>
      <vt:lpstr>Fridge arrangement</vt:lpstr>
      <vt:lpstr>Problems affecting the cold chain</vt:lpstr>
      <vt:lpstr>Standards </vt:lpstr>
      <vt:lpstr>Stds cont.</vt:lpstr>
      <vt:lpstr>Stds cont.</vt:lpstr>
      <vt:lpstr>Stds cont.</vt:lpstr>
      <vt:lpstr>Standards cont. </vt:lpstr>
      <vt:lpstr>BCG –Bacille Calmate Guerin</vt:lpstr>
      <vt:lpstr>BCG cont.</vt:lpstr>
      <vt:lpstr>Cont. </vt:lpstr>
      <vt:lpstr>Quiz </vt:lpstr>
      <vt:lpstr>Oral polio vaccine </vt:lpstr>
      <vt:lpstr>Polio cont.</vt:lpstr>
      <vt:lpstr>Polio cont.</vt:lpstr>
      <vt:lpstr>Pneumococcal vaccine </vt:lpstr>
      <vt:lpstr>Measles vaccine </vt:lpstr>
      <vt:lpstr>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Immunization</dc:title>
  <dc:creator>Omistaja</dc:creator>
  <cp:lastModifiedBy>Godfred Amanya</cp:lastModifiedBy>
  <cp:revision>149</cp:revision>
  <dcterms:created xsi:type="dcterms:W3CDTF">2013-04-14T13:11:25Z</dcterms:created>
  <dcterms:modified xsi:type="dcterms:W3CDTF">2014-11-04T07:09:27Z</dcterms:modified>
</cp:coreProperties>
</file>