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714A2-DE4B-4107-9150-4723C62F457A}" type="datetimeFigureOut">
              <a:rPr lang="en-ZA" smtClean="0"/>
              <a:pPr/>
              <a:t>2017/06/21</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C88AAC-2320-40A0-8FC1-B835786A5203}" type="slidenum">
              <a:rPr lang="en-ZA" smtClean="0"/>
              <a:pPr/>
              <a:t>‹#›</a:t>
            </a:fld>
            <a:endParaRPr lang="en-Z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dirty="0"/>
          </a:p>
        </p:txBody>
      </p:sp>
      <p:sp>
        <p:nvSpPr>
          <p:cNvPr id="4" name="Slide Number Placeholder 3"/>
          <p:cNvSpPr>
            <a:spLocks noGrp="1"/>
          </p:cNvSpPr>
          <p:nvPr>
            <p:ph type="sldNum" sz="quarter" idx="10"/>
          </p:nvPr>
        </p:nvSpPr>
        <p:spPr/>
        <p:txBody>
          <a:bodyPr/>
          <a:lstStyle/>
          <a:p>
            <a:fld id="{BEC88AAC-2320-40A0-8FC1-B835786A5203}" type="slidenum">
              <a:rPr lang="en-ZA" smtClean="0"/>
              <a:pPr/>
              <a:t>10</a:t>
            </a:fld>
            <a:endParaRPr lang="en-Z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20" name="Footer Placeholder 19"/>
          <p:cNvSpPr>
            <a:spLocks noGrp="1"/>
          </p:cNvSpPr>
          <p:nvPr>
            <p:ph type="ftr" sz="quarter" idx="11"/>
          </p:nvPr>
        </p:nvSpPr>
        <p:spPr/>
        <p:txBody>
          <a:bodyPr/>
          <a:lstStyle>
            <a:extLst/>
          </a:lstStyle>
          <a:p>
            <a:endParaRPr lang="en-ZA"/>
          </a:p>
        </p:txBody>
      </p:sp>
      <p:sp>
        <p:nvSpPr>
          <p:cNvPr id="10" name="Slide Number Placeholder 9"/>
          <p:cNvSpPr>
            <a:spLocks noGrp="1"/>
          </p:cNvSpPr>
          <p:nvPr>
            <p:ph type="sldNum" sz="quarter" idx="12"/>
          </p:nvPr>
        </p:nvSpPr>
        <p:spPr/>
        <p:txBody>
          <a:bodyPr/>
          <a:lstStyle>
            <a:extLst/>
          </a:lstStyle>
          <a:p>
            <a:fld id="{899DEF28-379D-4C4A-8778-10DC677B75C7}" type="slidenum">
              <a:rPr lang="en-ZA" smtClean="0"/>
              <a:pPr/>
              <a:t>‹#›</a:t>
            </a:fld>
            <a:endParaRPr lang="en-ZA"/>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5" name="Footer Placeholder 4"/>
          <p:cNvSpPr>
            <a:spLocks noGrp="1"/>
          </p:cNvSpPr>
          <p:nvPr>
            <p:ph type="ftr" sz="quarter" idx="11"/>
          </p:nvPr>
        </p:nvSpPr>
        <p:spPr/>
        <p:txBody>
          <a:bodyPr/>
          <a:lstStyle>
            <a:extLst/>
          </a:lstStyle>
          <a:p>
            <a:endParaRPr lang="en-ZA"/>
          </a:p>
        </p:txBody>
      </p:sp>
      <p:sp>
        <p:nvSpPr>
          <p:cNvPr id="6" name="Slide Number Placeholder 5"/>
          <p:cNvSpPr>
            <a:spLocks noGrp="1"/>
          </p:cNvSpPr>
          <p:nvPr>
            <p:ph type="sldNum" sz="quarter" idx="12"/>
          </p:nvPr>
        </p:nvSpPr>
        <p:spPr/>
        <p:txBody>
          <a:bodyPr/>
          <a:lstStyle>
            <a:extLst/>
          </a:lstStyle>
          <a:p>
            <a:fld id="{899DEF28-379D-4C4A-8778-10DC677B75C7}" type="slidenum">
              <a:rPr lang="en-ZA" smtClean="0"/>
              <a:pPr/>
              <a:t>‹#›</a:t>
            </a:fld>
            <a:endParaRPr lang="en-ZA"/>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6" name="Footer Placeholder 5"/>
          <p:cNvSpPr>
            <a:spLocks noGrp="1"/>
          </p:cNvSpPr>
          <p:nvPr>
            <p:ph type="ftr" sz="quarter" idx="11"/>
          </p:nvPr>
        </p:nvSpPr>
        <p:spPr/>
        <p:txBody>
          <a:bodyPr/>
          <a:lstStyle>
            <a:extLst/>
          </a:lstStyle>
          <a:p>
            <a:endParaRPr lang="en-ZA"/>
          </a:p>
        </p:txBody>
      </p:sp>
      <p:sp>
        <p:nvSpPr>
          <p:cNvPr id="7" name="Slide Number Placeholder 6"/>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8" name="Footer Placeholder 7"/>
          <p:cNvSpPr>
            <a:spLocks noGrp="1"/>
          </p:cNvSpPr>
          <p:nvPr>
            <p:ph type="ftr" sz="quarter" idx="11"/>
          </p:nvPr>
        </p:nvSpPr>
        <p:spPr/>
        <p:txBody>
          <a:bodyPr/>
          <a:lstStyle>
            <a:extLst/>
          </a:lstStyle>
          <a:p>
            <a:endParaRPr lang="en-ZA"/>
          </a:p>
        </p:txBody>
      </p:sp>
      <p:sp>
        <p:nvSpPr>
          <p:cNvPr id="9" name="Slide Number Placeholder 8"/>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4" name="Footer Placeholder 3"/>
          <p:cNvSpPr>
            <a:spLocks noGrp="1"/>
          </p:cNvSpPr>
          <p:nvPr>
            <p:ph type="ftr" sz="quarter" idx="11"/>
          </p:nvPr>
        </p:nvSpPr>
        <p:spPr/>
        <p:txBody>
          <a:bodyPr/>
          <a:lstStyle>
            <a:extLst/>
          </a:lstStyle>
          <a:p>
            <a:endParaRPr lang="en-ZA"/>
          </a:p>
        </p:txBody>
      </p:sp>
      <p:sp>
        <p:nvSpPr>
          <p:cNvPr id="5" name="Slide Number Placeholder 4"/>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3" name="Footer Placeholder 2"/>
          <p:cNvSpPr>
            <a:spLocks noGrp="1"/>
          </p:cNvSpPr>
          <p:nvPr>
            <p:ph type="ftr" sz="quarter" idx="11"/>
          </p:nvPr>
        </p:nvSpPr>
        <p:spPr/>
        <p:txBody>
          <a:bodyPr/>
          <a:lstStyle>
            <a:extLst/>
          </a:lstStyle>
          <a:p>
            <a:endParaRPr lang="en-ZA"/>
          </a:p>
        </p:txBody>
      </p:sp>
      <p:sp>
        <p:nvSpPr>
          <p:cNvPr id="4" name="Slide Number Placeholder 3"/>
          <p:cNvSpPr>
            <a:spLocks noGrp="1"/>
          </p:cNvSpPr>
          <p:nvPr>
            <p:ph type="sldNum" sz="quarter" idx="12"/>
          </p:nvPr>
        </p:nvSpPr>
        <p:spPr/>
        <p:txBody>
          <a:bodyPr/>
          <a:lstStyle>
            <a:extLst/>
          </a:lstStyle>
          <a:p>
            <a:fld id="{899DEF28-379D-4C4A-8778-10DC677B75C7}" type="slidenum">
              <a:rPr lang="en-ZA" smtClean="0"/>
              <a:pPr/>
              <a:t>‹#›</a:t>
            </a:fld>
            <a:endParaRPr lang="en-ZA"/>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6" name="Footer Placeholder 5"/>
          <p:cNvSpPr>
            <a:spLocks noGrp="1"/>
          </p:cNvSpPr>
          <p:nvPr>
            <p:ph type="ftr" sz="quarter" idx="11"/>
          </p:nvPr>
        </p:nvSpPr>
        <p:spPr/>
        <p:txBody>
          <a:bodyPr/>
          <a:lstStyle>
            <a:extLst/>
          </a:lstStyle>
          <a:p>
            <a:endParaRPr lang="en-ZA"/>
          </a:p>
        </p:txBody>
      </p:sp>
      <p:sp>
        <p:nvSpPr>
          <p:cNvPr id="7" name="Slide Number Placeholder 6"/>
          <p:cNvSpPr>
            <a:spLocks noGrp="1"/>
          </p:cNvSpPr>
          <p:nvPr>
            <p:ph type="sldNum" sz="quarter" idx="12"/>
          </p:nvPr>
        </p:nvSpPr>
        <p:spPr/>
        <p:txBody>
          <a:bodyPr/>
          <a:lstStyle>
            <a:extLst/>
          </a:lstStyle>
          <a:p>
            <a:fld id="{899DEF28-379D-4C4A-8778-10DC677B75C7}"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FBAEB59-C760-415D-9D8C-FF080944E3B8}" type="datetimeFigureOut">
              <a:rPr lang="en-ZA" smtClean="0"/>
              <a:pPr/>
              <a:t>2017/06/21</a:t>
            </a:fld>
            <a:endParaRPr lang="en-ZA"/>
          </a:p>
        </p:txBody>
      </p:sp>
      <p:sp>
        <p:nvSpPr>
          <p:cNvPr id="6" name="Footer Placeholder 5"/>
          <p:cNvSpPr>
            <a:spLocks noGrp="1"/>
          </p:cNvSpPr>
          <p:nvPr>
            <p:ph type="ftr" sz="quarter" idx="11"/>
          </p:nvPr>
        </p:nvSpPr>
        <p:spPr/>
        <p:txBody>
          <a:bodyPr/>
          <a:lstStyle>
            <a:extLst/>
          </a:lstStyle>
          <a:p>
            <a:endParaRPr lang="en-ZA"/>
          </a:p>
        </p:txBody>
      </p:sp>
      <p:sp>
        <p:nvSpPr>
          <p:cNvPr id="7" name="Slide Number Placeholder 6"/>
          <p:cNvSpPr>
            <a:spLocks noGrp="1"/>
          </p:cNvSpPr>
          <p:nvPr>
            <p:ph type="sldNum" sz="quarter" idx="12"/>
          </p:nvPr>
        </p:nvSpPr>
        <p:spPr/>
        <p:txBody>
          <a:bodyPr/>
          <a:lstStyle>
            <a:extLst/>
          </a:lstStyle>
          <a:p>
            <a:fld id="{899DEF28-379D-4C4A-8778-10DC677B75C7}" type="slidenum">
              <a:rPr lang="en-ZA" smtClean="0"/>
              <a:pPr/>
              <a:t>‹#›</a:t>
            </a:fld>
            <a:endParaRPr lang="en-ZA"/>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FBAEB59-C760-415D-9D8C-FF080944E3B8}" type="datetimeFigureOut">
              <a:rPr lang="en-ZA" smtClean="0"/>
              <a:pPr/>
              <a:t>2017/06/21</a:t>
            </a:fld>
            <a:endParaRPr lang="en-ZA"/>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ZA"/>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99DEF28-379D-4C4A-8778-10DC677B75C7}" type="slidenum">
              <a:rPr lang="en-ZA" smtClean="0"/>
              <a:pPr/>
              <a:t>‹#›</a:t>
            </a:fld>
            <a:endParaRPr lang="en-ZA"/>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Immunization schedules</a:t>
            </a:r>
            <a:endParaRPr lang="en-ZA" dirty="0"/>
          </a:p>
        </p:txBody>
      </p:sp>
      <p:sp>
        <p:nvSpPr>
          <p:cNvPr id="3" name="Subtitle 2"/>
          <p:cNvSpPr>
            <a:spLocks noGrp="1"/>
          </p:cNvSpPr>
          <p:nvPr>
            <p:ph type="subTitle" idx="1"/>
          </p:nvPr>
        </p:nvSpPr>
        <p:spPr/>
        <p:txBody>
          <a:bodyPr>
            <a:normAutofit lnSpcReduction="10000"/>
          </a:bodyPr>
          <a:lstStyle/>
          <a:p>
            <a:r>
              <a:rPr lang="en-ZA" dirty="0" smtClean="0"/>
              <a:t>By</a:t>
            </a:r>
          </a:p>
          <a:p>
            <a:r>
              <a:rPr lang="en-ZA" dirty="0" err="1" smtClean="0"/>
              <a:t>Madadi</a:t>
            </a:r>
            <a:r>
              <a:rPr lang="en-ZA" dirty="0" smtClean="0"/>
              <a:t> </a:t>
            </a:r>
            <a:r>
              <a:rPr lang="en-ZA" dirty="0" err="1" smtClean="0"/>
              <a:t>Stanceline</a:t>
            </a:r>
            <a:endParaRPr lang="en-ZA" dirty="0" smtClean="0"/>
          </a:p>
          <a:p>
            <a:r>
              <a:rPr lang="en-ZA" dirty="0" smtClean="0"/>
              <a:t>Pauline Mumbo</a:t>
            </a:r>
          </a:p>
          <a:p>
            <a:r>
              <a:rPr lang="en-ZA" dirty="0" smtClean="0"/>
              <a:t>Annette </a:t>
            </a:r>
            <a:r>
              <a:rPr lang="en-ZA" dirty="0" err="1" smtClean="0"/>
              <a:t>Okere</a:t>
            </a:r>
            <a:endParaRPr lang="en-ZA"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200" dirty="0" smtClean="0"/>
              <a:t>Contraindications </a:t>
            </a:r>
            <a:endParaRPr lang="en-ZA" sz="3200" dirty="0"/>
          </a:p>
        </p:txBody>
      </p:sp>
      <p:sp>
        <p:nvSpPr>
          <p:cNvPr id="3" name="Content Placeholder 2"/>
          <p:cNvSpPr>
            <a:spLocks noGrp="1"/>
          </p:cNvSpPr>
          <p:nvPr>
            <p:ph idx="1"/>
          </p:nvPr>
        </p:nvSpPr>
        <p:spPr/>
        <p:txBody>
          <a:bodyPr>
            <a:normAutofit/>
          </a:bodyPr>
          <a:lstStyle/>
          <a:p>
            <a:r>
              <a:rPr lang="en-ZA" sz="2400" dirty="0" smtClean="0"/>
              <a:t>Pregnancy</a:t>
            </a:r>
          </a:p>
          <a:p>
            <a:r>
              <a:rPr lang="en-ZA" sz="2400" dirty="0" err="1" smtClean="0"/>
              <a:t>Sero</a:t>
            </a:r>
            <a:r>
              <a:rPr lang="en-ZA" sz="2400" dirty="0" smtClean="0"/>
              <a:t>-positive children</a:t>
            </a:r>
          </a:p>
          <a:p>
            <a:r>
              <a:rPr lang="en-ZA" sz="2400" dirty="0" smtClean="0"/>
              <a:t>Children with </a:t>
            </a:r>
            <a:r>
              <a:rPr lang="en-ZA" sz="2400" dirty="0" err="1" smtClean="0"/>
              <a:t>immuno</a:t>
            </a:r>
            <a:r>
              <a:rPr lang="en-ZA" sz="2400" dirty="0" smtClean="0"/>
              <a:t>-compromised states </a:t>
            </a:r>
          </a:p>
          <a:p>
            <a:pPr>
              <a:buFont typeface="Wingdings" pitchFamily="2" charset="2"/>
              <a:buChar char="Ø"/>
            </a:pPr>
            <a:r>
              <a:rPr lang="en-ZA" sz="2400" b="1" dirty="0" smtClean="0"/>
              <a:t>Do not </a:t>
            </a:r>
            <a:r>
              <a:rPr lang="en-ZA" sz="2400" dirty="0" smtClean="0"/>
              <a:t>give live attenuated vaccines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200" dirty="0" smtClean="0"/>
              <a:t>Contraindications</a:t>
            </a:r>
            <a:endParaRPr lang="en-ZA" sz="3200" dirty="0"/>
          </a:p>
        </p:txBody>
      </p:sp>
      <p:sp>
        <p:nvSpPr>
          <p:cNvPr id="3" name="Content Placeholder 2"/>
          <p:cNvSpPr>
            <a:spLocks noGrp="1"/>
          </p:cNvSpPr>
          <p:nvPr>
            <p:ph idx="1"/>
          </p:nvPr>
        </p:nvSpPr>
        <p:spPr/>
        <p:txBody>
          <a:bodyPr>
            <a:normAutofit lnSpcReduction="10000"/>
          </a:bodyPr>
          <a:lstStyle/>
          <a:p>
            <a:r>
              <a:rPr lang="en-ZA" sz="2400" dirty="0" smtClean="0"/>
              <a:t>MMR vaccine is contraindicated in children known to be allergic to eggs because the mumps virus strain is cultured on </a:t>
            </a:r>
            <a:r>
              <a:rPr lang="en-ZA" sz="2400" dirty="0" err="1" smtClean="0"/>
              <a:t>embryonated</a:t>
            </a:r>
            <a:r>
              <a:rPr lang="en-ZA" sz="2400" dirty="0" smtClean="0"/>
              <a:t> chicken eggs.</a:t>
            </a:r>
          </a:p>
          <a:p>
            <a:pPr>
              <a:buFont typeface="Wingdings" pitchFamily="2" charset="2"/>
              <a:buChar char="Ø"/>
            </a:pPr>
            <a:r>
              <a:rPr lang="en-ZA" sz="2400" dirty="0" smtClean="0"/>
              <a:t>NB: HIV is not a contraindication for measles in Kenya as the risk of severe measles is worse than the risk of vaccine derived measles in HIV exposed or infected infants.</a:t>
            </a:r>
          </a:p>
          <a:p>
            <a:pPr>
              <a:buFont typeface="Wingdings" pitchFamily="2" charset="2"/>
              <a:buChar char="Ø"/>
            </a:pPr>
            <a:r>
              <a:rPr lang="en-ZA" sz="2400" dirty="0" smtClean="0"/>
              <a:t>Give </a:t>
            </a:r>
            <a:r>
              <a:rPr lang="en-ZA" sz="2400" dirty="0" err="1" smtClean="0"/>
              <a:t>monovalent</a:t>
            </a:r>
            <a:r>
              <a:rPr lang="en-ZA" sz="2400" dirty="0" smtClean="0"/>
              <a:t> measles vaccines at 6 and 9 months of age</a:t>
            </a:r>
          </a:p>
          <a:p>
            <a:pPr>
              <a:buFont typeface="Wingdings" pitchFamily="2" charset="2"/>
              <a:buChar char="Ø"/>
            </a:pPr>
            <a:r>
              <a:rPr lang="en-ZA" sz="2400" dirty="0" smtClean="0"/>
              <a:t>Also contraindicated in children with a history of severe reaction to a previous dose</a:t>
            </a:r>
          </a:p>
          <a:p>
            <a:r>
              <a:rPr lang="en-ZA" sz="2400" dirty="0" smtClean="0"/>
              <a:t>Yellow fever vaccine is contraindicated in children less than 6 months and individuals allergic to eggs</a:t>
            </a:r>
          </a:p>
          <a:p>
            <a:endParaRPr lang="en-ZA" sz="2400" dirty="0" smtClean="0"/>
          </a:p>
          <a:p>
            <a:pPr>
              <a:buNone/>
            </a:pPr>
            <a:endParaRPr lang="en-ZA"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ZA" sz="6600" dirty="0" smtClean="0"/>
          </a:p>
          <a:p>
            <a:pPr algn="ctr">
              <a:buNone/>
            </a:pPr>
            <a:r>
              <a:rPr lang="en-ZA" sz="6600" dirty="0" smtClean="0"/>
              <a:t>Thank you</a:t>
            </a:r>
            <a:endParaRPr lang="en-ZA"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200" dirty="0" smtClean="0"/>
              <a:t>Introduction</a:t>
            </a:r>
            <a:endParaRPr lang="en-ZA" sz="3200" dirty="0"/>
          </a:p>
        </p:txBody>
      </p:sp>
      <p:sp>
        <p:nvSpPr>
          <p:cNvPr id="3" name="Content Placeholder 2"/>
          <p:cNvSpPr>
            <a:spLocks noGrp="1"/>
          </p:cNvSpPr>
          <p:nvPr>
            <p:ph idx="1"/>
          </p:nvPr>
        </p:nvSpPr>
        <p:spPr/>
        <p:txBody>
          <a:bodyPr>
            <a:normAutofit fontScale="92500" lnSpcReduction="10000"/>
          </a:bodyPr>
          <a:lstStyle/>
          <a:p>
            <a:pPr>
              <a:buNone/>
            </a:pPr>
            <a:r>
              <a:rPr lang="en-ZA" sz="2400" dirty="0" smtClean="0"/>
              <a:t>The </a:t>
            </a:r>
            <a:r>
              <a:rPr lang="en-ZA" sz="2400" dirty="0" err="1" smtClean="0"/>
              <a:t>immunizable</a:t>
            </a:r>
            <a:r>
              <a:rPr lang="en-ZA" sz="2400" dirty="0" smtClean="0"/>
              <a:t> diseases include:</a:t>
            </a:r>
          </a:p>
          <a:p>
            <a:pPr>
              <a:buFont typeface="Wingdings" pitchFamily="2" charset="2"/>
              <a:buChar char="ü"/>
            </a:pPr>
            <a:r>
              <a:rPr lang="en-ZA" sz="2400" dirty="0" smtClean="0"/>
              <a:t>Tuberculosis </a:t>
            </a:r>
            <a:r>
              <a:rPr lang="en-ZA" sz="2400" dirty="0"/>
              <a:t>- BCG vaccine,</a:t>
            </a:r>
          </a:p>
          <a:p>
            <a:pPr>
              <a:buFont typeface="Wingdings" pitchFamily="2" charset="2"/>
              <a:buChar char="ü"/>
            </a:pPr>
            <a:r>
              <a:rPr lang="en-ZA" sz="2400" dirty="0" smtClean="0"/>
              <a:t>Polio </a:t>
            </a:r>
            <a:r>
              <a:rPr lang="en-ZA" sz="2400" dirty="0"/>
              <a:t>– Oral Polio Vaccine</a:t>
            </a:r>
            <a:r>
              <a:rPr lang="en-ZA" sz="2400" dirty="0" smtClean="0"/>
              <a:t>, IPV</a:t>
            </a:r>
            <a:endParaRPr lang="en-ZA" sz="2400" dirty="0"/>
          </a:p>
          <a:p>
            <a:pPr>
              <a:buFont typeface="Wingdings" pitchFamily="2" charset="2"/>
              <a:buChar char="ü"/>
            </a:pPr>
            <a:r>
              <a:rPr lang="en-ZA" sz="2400" dirty="0" smtClean="0"/>
              <a:t>Diphtheria </a:t>
            </a:r>
            <a:r>
              <a:rPr lang="en-ZA" sz="2400" dirty="0"/>
              <a:t>– Diphtheria </a:t>
            </a:r>
            <a:r>
              <a:rPr lang="en-ZA" sz="2400" dirty="0" err="1"/>
              <a:t>toxoid</a:t>
            </a:r>
            <a:r>
              <a:rPr lang="en-ZA" sz="2400" dirty="0"/>
              <a:t> vaccine,</a:t>
            </a:r>
          </a:p>
          <a:p>
            <a:pPr>
              <a:buFont typeface="Wingdings" pitchFamily="2" charset="2"/>
              <a:buChar char="ü"/>
            </a:pPr>
            <a:r>
              <a:rPr lang="en-ZA" sz="2400" dirty="0" smtClean="0"/>
              <a:t>Whooping </a:t>
            </a:r>
            <a:r>
              <a:rPr lang="en-ZA" sz="2400" dirty="0"/>
              <a:t>cough - whole cell </a:t>
            </a:r>
            <a:r>
              <a:rPr lang="en-ZA" sz="2400" dirty="0" err="1"/>
              <a:t>Pertusis</a:t>
            </a:r>
            <a:r>
              <a:rPr lang="en-ZA" sz="2400" dirty="0"/>
              <a:t> vaccine,</a:t>
            </a:r>
          </a:p>
          <a:p>
            <a:pPr>
              <a:buFont typeface="Wingdings" pitchFamily="2" charset="2"/>
              <a:buChar char="ü"/>
            </a:pPr>
            <a:r>
              <a:rPr lang="en-ZA" sz="2400" dirty="0" smtClean="0"/>
              <a:t>Tetanus </a:t>
            </a:r>
            <a:r>
              <a:rPr lang="en-ZA" sz="2400" dirty="0"/>
              <a:t>- Tetanus </a:t>
            </a:r>
            <a:r>
              <a:rPr lang="en-ZA" sz="2400" dirty="0" err="1"/>
              <a:t>toxoid</a:t>
            </a:r>
            <a:r>
              <a:rPr lang="en-ZA" sz="2400" dirty="0"/>
              <a:t> vaccine,</a:t>
            </a:r>
          </a:p>
          <a:p>
            <a:pPr>
              <a:buFont typeface="Wingdings" pitchFamily="2" charset="2"/>
              <a:buChar char="ü"/>
            </a:pPr>
            <a:r>
              <a:rPr lang="en-ZA" sz="2400" dirty="0" smtClean="0"/>
              <a:t>Measles </a:t>
            </a:r>
            <a:r>
              <a:rPr lang="en-ZA" sz="2400" dirty="0"/>
              <a:t>- Measles vaccine.</a:t>
            </a:r>
          </a:p>
          <a:p>
            <a:pPr>
              <a:buFont typeface="Wingdings" pitchFamily="2" charset="2"/>
              <a:buChar char="ü"/>
            </a:pPr>
            <a:r>
              <a:rPr lang="en-ZA" sz="2400" dirty="0" smtClean="0"/>
              <a:t>Yellow fever</a:t>
            </a:r>
            <a:endParaRPr lang="en-ZA" sz="2400" dirty="0"/>
          </a:p>
          <a:p>
            <a:pPr>
              <a:buFont typeface="Wingdings" pitchFamily="2" charset="2"/>
              <a:buChar char="ü"/>
            </a:pPr>
            <a:r>
              <a:rPr lang="en-ZA" sz="2400" dirty="0" smtClean="0"/>
              <a:t>Hepatitis </a:t>
            </a:r>
            <a:r>
              <a:rPr lang="en-ZA" sz="2400" dirty="0"/>
              <a:t>B vaccine</a:t>
            </a:r>
          </a:p>
          <a:p>
            <a:pPr>
              <a:buFont typeface="Wingdings" pitchFamily="2" charset="2"/>
              <a:buChar char="ü"/>
            </a:pPr>
            <a:r>
              <a:rPr lang="en-ZA" sz="2400" dirty="0" err="1" smtClean="0"/>
              <a:t>Haemophilus</a:t>
            </a:r>
            <a:r>
              <a:rPr lang="en-ZA" sz="2400" dirty="0" smtClean="0"/>
              <a:t> </a:t>
            </a:r>
            <a:r>
              <a:rPr lang="en-ZA" sz="2400" dirty="0"/>
              <a:t>Influenza type B </a:t>
            </a:r>
            <a:r>
              <a:rPr lang="en-ZA" sz="2400" dirty="0" smtClean="0"/>
              <a:t>vaccine (</a:t>
            </a:r>
            <a:r>
              <a:rPr lang="en-ZA" sz="2400" dirty="0" err="1" smtClean="0"/>
              <a:t>Hib</a:t>
            </a:r>
            <a:r>
              <a:rPr lang="en-ZA" sz="2400" dirty="0" smtClean="0"/>
              <a:t>)</a:t>
            </a:r>
            <a:endParaRPr lang="en-ZA" sz="2400" dirty="0"/>
          </a:p>
          <a:p>
            <a:pPr>
              <a:buFont typeface="Wingdings" pitchFamily="2" charset="2"/>
              <a:buChar char="ü"/>
            </a:pPr>
            <a:r>
              <a:rPr lang="en-ZA" sz="2400" dirty="0" smtClean="0"/>
              <a:t>Pneumococcal </a:t>
            </a:r>
            <a:r>
              <a:rPr lang="en-ZA" sz="2400" dirty="0"/>
              <a:t>conjugate vaccine</a:t>
            </a:r>
          </a:p>
          <a:p>
            <a:pPr>
              <a:buFont typeface="Wingdings" pitchFamily="2" charset="2"/>
              <a:buChar char="ü"/>
            </a:pPr>
            <a:r>
              <a:rPr lang="en-ZA" sz="2400" dirty="0" smtClean="0"/>
              <a:t>Rotavirus vaccine</a:t>
            </a:r>
            <a:endParaRPr lang="en-ZA"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0" y="0"/>
          <a:ext cx="9144001" cy="7750745"/>
        </p:xfrm>
        <a:graphic>
          <a:graphicData uri="http://schemas.openxmlformats.org/drawingml/2006/table">
            <a:tbl>
              <a:tblPr firstRow="1" bandRow="1">
                <a:tableStyleId>{5C22544A-7EE6-4342-B048-85BDC9FD1C3A}</a:tableStyleId>
              </a:tblPr>
              <a:tblGrid>
                <a:gridCol w="1448892"/>
                <a:gridCol w="1448892"/>
                <a:gridCol w="1448892"/>
                <a:gridCol w="1448892"/>
                <a:gridCol w="1448892"/>
                <a:gridCol w="1899541"/>
              </a:tblGrid>
              <a:tr h="322791">
                <a:tc>
                  <a:txBody>
                    <a:bodyPr/>
                    <a:lstStyle/>
                    <a:p>
                      <a:r>
                        <a:rPr lang="en-ZA" sz="1600" dirty="0" smtClean="0"/>
                        <a:t>Contact </a:t>
                      </a:r>
                      <a:endParaRPr lang="en-ZA" sz="1600" dirty="0"/>
                    </a:p>
                  </a:txBody>
                  <a:tcPr/>
                </a:tc>
                <a:tc>
                  <a:txBody>
                    <a:bodyPr/>
                    <a:lstStyle/>
                    <a:p>
                      <a:r>
                        <a:rPr lang="en-ZA" sz="1600" dirty="0" smtClean="0"/>
                        <a:t>Vaccine dose</a:t>
                      </a:r>
                      <a:endParaRPr lang="en-ZA" sz="1600" dirty="0"/>
                    </a:p>
                  </a:txBody>
                  <a:tcPr/>
                </a:tc>
                <a:tc>
                  <a:txBody>
                    <a:bodyPr/>
                    <a:lstStyle/>
                    <a:p>
                      <a:r>
                        <a:rPr lang="en-ZA" sz="1600" dirty="0" smtClean="0"/>
                        <a:t>Types of vaccines</a:t>
                      </a:r>
                      <a:endParaRPr lang="en-ZA" sz="1600" dirty="0"/>
                    </a:p>
                  </a:txBody>
                  <a:tcPr/>
                </a:tc>
                <a:tc>
                  <a:txBody>
                    <a:bodyPr/>
                    <a:lstStyle/>
                    <a:p>
                      <a:r>
                        <a:rPr lang="en-ZA" sz="1600" dirty="0" smtClean="0"/>
                        <a:t>Age of child</a:t>
                      </a:r>
                      <a:endParaRPr lang="en-ZA" sz="1600" dirty="0"/>
                    </a:p>
                  </a:txBody>
                  <a:tcPr/>
                </a:tc>
                <a:tc>
                  <a:txBody>
                    <a:bodyPr/>
                    <a:lstStyle/>
                    <a:p>
                      <a:r>
                        <a:rPr lang="en-ZA" sz="1600" dirty="0" smtClean="0"/>
                        <a:t>Dosage</a:t>
                      </a:r>
                      <a:endParaRPr lang="en-ZA" sz="1600" dirty="0"/>
                    </a:p>
                  </a:txBody>
                  <a:tcPr/>
                </a:tc>
                <a:tc>
                  <a:txBody>
                    <a:bodyPr/>
                    <a:lstStyle/>
                    <a:p>
                      <a:r>
                        <a:rPr lang="en-ZA" sz="1600" dirty="0" smtClean="0"/>
                        <a:t>Route </a:t>
                      </a:r>
                      <a:endParaRPr lang="en-ZA" sz="1600" dirty="0"/>
                    </a:p>
                  </a:txBody>
                  <a:tcPr/>
                </a:tc>
              </a:tr>
              <a:tr h="1533259">
                <a:tc>
                  <a:txBody>
                    <a:bodyPr/>
                    <a:lstStyle/>
                    <a:p>
                      <a:r>
                        <a:rPr lang="en-ZA" sz="1600" dirty="0" smtClean="0"/>
                        <a:t>1</a:t>
                      </a:r>
                      <a:endParaRPr lang="en-ZA" sz="1600" dirty="0"/>
                    </a:p>
                  </a:txBody>
                  <a:tcPr/>
                </a:tc>
                <a:tc>
                  <a:txBody>
                    <a:bodyPr/>
                    <a:lstStyle/>
                    <a:p>
                      <a:r>
                        <a:rPr lang="en-ZA" sz="1600" dirty="0" smtClean="0"/>
                        <a:t>BCG</a:t>
                      </a:r>
                    </a:p>
                    <a:p>
                      <a:endParaRPr lang="en-ZA" sz="1600" dirty="0" smtClean="0"/>
                    </a:p>
                    <a:p>
                      <a:r>
                        <a:rPr lang="en-ZA" sz="1600" dirty="0" smtClean="0"/>
                        <a:t>OPV birth dose (trivalent)</a:t>
                      </a:r>
                      <a:endParaRPr lang="en-ZA" sz="1600" dirty="0"/>
                    </a:p>
                  </a:txBody>
                  <a:tcPr/>
                </a:tc>
                <a:tc>
                  <a:txBody>
                    <a:bodyPr/>
                    <a:lstStyle/>
                    <a:p>
                      <a:r>
                        <a:rPr lang="en-ZA" sz="1600" dirty="0" smtClean="0"/>
                        <a:t>Attenuated </a:t>
                      </a:r>
                      <a:r>
                        <a:rPr lang="en-ZA" sz="1600" dirty="0" err="1" smtClean="0"/>
                        <a:t>M.bovis</a:t>
                      </a:r>
                      <a:endParaRPr lang="en-ZA" sz="1600" dirty="0" smtClean="0"/>
                    </a:p>
                    <a:p>
                      <a:r>
                        <a:rPr lang="en-ZA" sz="1600" dirty="0" smtClean="0"/>
                        <a:t>Attenuated live, 1, 2,3</a:t>
                      </a:r>
                      <a:endParaRPr lang="en-ZA" sz="1600" dirty="0"/>
                    </a:p>
                  </a:txBody>
                  <a:tcPr/>
                </a:tc>
                <a:tc>
                  <a:txBody>
                    <a:bodyPr/>
                    <a:lstStyle/>
                    <a:p>
                      <a:r>
                        <a:rPr lang="en-ZA" sz="1600" dirty="0" smtClean="0"/>
                        <a:t>At birth or at first</a:t>
                      </a:r>
                      <a:r>
                        <a:rPr lang="en-ZA" sz="1600" baseline="0" dirty="0" smtClean="0"/>
                        <a:t> contact</a:t>
                      </a:r>
                    </a:p>
                    <a:p>
                      <a:r>
                        <a:rPr lang="en-ZA" sz="1600" baseline="0" dirty="0" smtClean="0"/>
                        <a:t>At birth or first contact (within the first 2 weeks of life)</a:t>
                      </a:r>
                      <a:endParaRPr lang="en-ZA" sz="1600" dirty="0"/>
                    </a:p>
                  </a:txBody>
                  <a:tcPr/>
                </a:tc>
                <a:tc>
                  <a:txBody>
                    <a:bodyPr/>
                    <a:lstStyle/>
                    <a:p>
                      <a:pPr>
                        <a:buFont typeface="Arial" pitchFamily="34" charset="0"/>
                        <a:buChar char="•"/>
                      </a:pPr>
                      <a:r>
                        <a:rPr lang="en-ZA" sz="1600" dirty="0" smtClean="0"/>
                        <a:t> 0.05 ml infants, 0.1ml &gt;1 yr</a:t>
                      </a:r>
                    </a:p>
                    <a:p>
                      <a:pPr>
                        <a:buFont typeface="Arial" pitchFamily="34" charset="0"/>
                        <a:buChar char="•"/>
                      </a:pPr>
                      <a:endParaRPr lang="en-ZA" sz="1600" dirty="0" smtClean="0"/>
                    </a:p>
                    <a:p>
                      <a:pPr>
                        <a:buFont typeface="Arial" pitchFamily="34" charset="0"/>
                        <a:buChar char="•"/>
                      </a:pPr>
                      <a:r>
                        <a:rPr lang="en-ZA" sz="1600" dirty="0" smtClean="0"/>
                        <a:t>2 drops</a:t>
                      </a:r>
                      <a:endParaRPr lang="en-ZA" sz="1600" dirty="0"/>
                    </a:p>
                  </a:txBody>
                  <a:tcPr/>
                </a:tc>
                <a:tc>
                  <a:txBody>
                    <a:bodyPr/>
                    <a:lstStyle/>
                    <a:p>
                      <a:pPr>
                        <a:buFont typeface="Arial" pitchFamily="34" charset="0"/>
                        <a:buChar char="•"/>
                      </a:pPr>
                      <a:r>
                        <a:rPr lang="en-ZA" sz="1600" dirty="0" smtClean="0"/>
                        <a:t> </a:t>
                      </a:r>
                      <a:r>
                        <a:rPr lang="en-ZA" sz="1600" dirty="0" err="1" smtClean="0"/>
                        <a:t>Intradermal</a:t>
                      </a:r>
                      <a:endParaRPr lang="en-ZA" sz="1600" dirty="0" smtClean="0"/>
                    </a:p>
                    <a:p>
                      <a:pPr>
                        <a:buFont typeface="Arial" pitchFamily="34" charset="0"/>
                        <a:buChar char="•"/>
                      </a:pPr>
                      <a:endParaRPr lang="en-ZA" sz="1600" dirty="0" smtClean="0"/>
                    </a:p>
                    <a:p>
                      <a:pPr>
                        <a:buFont typeface="Arial" pitchFamily="34" charset="0"/>
                        <a:buChar char="•"/>
                      </a:pPr>
                      <a:endParaRPr lang="en-ZA" sz="1600" smtClean="0"/>
                    </a:p>
                    <a:p>
                      <a:pPr>
                        <a:buFont typeface="Arial" pitchFamily="34" charset="0"/>
                        <a:buChar char="•"/>
                      </a:pPr>
                      <a:endParaRPr lang="en-ZA" sz="1600" dirty="0" smtClean="0"/>
                    </a:p>
                    <a:p>
                      <a:pPr>
                        <a:buFont typeface="Arial" pitchFamily="34" charset="0"/>
                        <a:buChar char="•"/>
                      </a:pPr>
                      <a:r>
                        <a:rPr lang="en-ZA" sz="1600" dirty="0" smtClean="0"/>
                        <a:t>Oral</a:t>
                      </a:r>
                      <a:endParaRPr lang="en-ZA" sz="1600" dirty="0"/>
                    </a:p>
                  </a:txBody>
                  <a:tcPr/>
                </a:tc>
              </a:tr>
              <a:tr h="2145392">
                <a:tc>
                  <a:txBody>
                    <a:bodyPr/>
                    <a:lstStyle/>
                    <a:p>
                      <a:r>
                        <a:rPr lang="en-ZA" sz="1600" dirty="0" smtClean="0"/>
                        <a:t>2</a:t>
                      </a:r>
                      <a:endParaRPr lang="en-ZA" sz="1600" dirty="0"/>
                    </a:p>
                  </a:txBody>
                  <a:tcPr/>
                </a:tc>
                <a:tc>
                  <a:txBody>
                    <a:bodyPr/>
                    <a:lstStyle/>
                    <a:p>
                      <a:r>
                        <a:rPr lang="en-ZA" sz="1600" dirty="0" smtClean="0"/>
                        <a:t>OPV</a:t>
                      </a:r>
                      <a:r>
                        <a:rPr lang="en-ZA" sz="1600" baseline="0" dirty="0" smtClean="0"/>
                        <a:t> I</a:t>
                      </a:r>
                    </a:p>
                    <a:p>
                      <a:endParaRPr lang="en-ZA" sz="1600" baseline="0" dirty="0" smtClean="0"/>
                    </a:p>
                    <a:p>
                      <a:r>
                        <a:rPr lang="en-ZA" sz="1600" baseline="0" dirty="0" smtClean="0"/>
                        <a:t>DPT- Hep </a:t>
                      </a:r>
                      <a:r>
                        <a:rPr lang="en-ZA" sz="1600" baseline="0" dirty="0" err="1" smtClean="0"/>
                        <a:t>B+Hib</a:t>
                      </a:r>
                      <a:r>
                        <a:rPr lang="en-ZA" sz="1600" baseline="0" dirty="0" smtClean="0"/>
                        <a:t> 1 (</a:t>
                      </a:r>
                      <a:r>
                        <a:rPr lang="en-ZA" sz="1600" baseline="0" dirty="0" err="1" smtClean="0"/>
                        <a:t>pentavalent</a:t>
                      </a:r>
                      <a:r>
                        <a:rPr lang="en-ZA" sz="1600" baseline="0" dirty="0" smtClean="0"/>
                        <a:t>)</a:t>
                      </a:r>
                    </a:p>
                    <a:p>
                      <a:r>
                        <a:rPr lang="en-ZA" sz="1600" baseline="0" dirty="0" smtClean="0"/>
                        <a:t>PCV 10 -1</a:t>
                      </a:r>
                    </a:p>
                    <a:p>
                      <a:r>
                        <a:rPr lang="en-ZA" sz="1600" baseline="0" dirty="0" err="1" smtClean="0"/>
                        <a:t>Rota</a:t>
                      </a:r>
                      <a:r>
                        <a:rPr lang="en-ZA" sz="1600" baseline="0" dirty="0" smtClean="0"/>
                        <a:t> </a:t>
                      </a:r>
                      <a:endParaRPr lang="en-ZA" sz="1600" dirty="0"/>
                    </a:p>
                  </a:txBody>
                  <a:tcPr/>
                </a:tc>
                <a:tc>
                  <a:txBody>
                    <a:bodyPr/>
                    <a:lstStyle/>
                    <a:p>
                      <a:endParaRPr lang="en-ZA" sz="1600" dirty="0" smtClean="0"/>
                    </a:p>
                    <a:p>
                      <a:endParaRPr lang="en-ZA" sz="1600" dirty="0" smtClean="0"/>
                    </a:p>
                    <a:p>
                      <a:endParaRPr lang="en-ZA" sz="1600" dirty="0"/>
                    </a:p>
                  </a:txBody>
                  <a:tcPr/>
                </a:tc>
                <a:tc>
                  <a:txBody>
                    <a:bodyPr/>
                    <a:lstStyle/>
                    <a:p>
                      <a:r>
                        <a:rPr lang="en-ZA" sz="1600" dirty="0" smtClean="0"/>
                        <a:t>At 6 weeks of life or first contact</a:t>
                      </a:r>
                      <a:endParaRPr lang="en-ZA" sz="1600" dirty="0"/>
                    </a:p>
                  </a:txBody>
                  <a:tcPr/>
                </a:tc>
                <a:tc>
                  <a:txBody>
                    <a:bodyPr/>
                    <a:lstStyle/>
                    <a:p>
                      <a:pPr>
                        <a:buFont typeface="Arial" pitchFamily="34" charset="0"/>
                        <a:buChar char="•"/>
                      </a:pPr>
                      <a:r>
                        <a:rPr lang="en-ZA" sz="1600" dirty="0" smtClean="0"/>
                        <a:t> 2 drops</a:t>
                      </a:r>
                    </a:p>
                    <a:p>
                      <a:pPr>
                        <a:buFont typeface="Arial" pitchFamily="34" charset="0"/>
                        <a:buChar char="•"/>
                      </a:pPr>
                      <a:endParaRPr lang="en-ZA" sz="1600" dirty="0" smtClean="0"/>
                    </a:p>
                    <a:p>
                      <a:pPr>
                        <a:buFont typeface="Arial" pitchFamily="34" charset="0"/>
                        <a:buChar char="•"/>
                      </a:pPr>
                      <a:r>
                        <a:rPr lang="en-ZA" sz="1600" dirty="0" smtClean="0"/>
                        <a:t>0.5</a:t>
                      </a:r>
                      <a:r>
                        <a:rPr lang="en-ZA" sz="1600" baseline="0" dirty="0" smtClean="0"/>
                        <a:t> ml</a:t>
                      </a:r>
                    </a:p>
                    <a:p>
                      <a:pPr>
                        <a:buFont typeface="Arial" pitchFamily="34" charset="0"/>
                        <a:buChar char="•"/>
                      </a:pPr>
                      <a:endParaRPr lang="en-ZA" sz="1600" baseline="0" dirty="0" smtClean="0"/>
                    </a:p>
                    <a:p>
                      <a:pPr>
                        <a:buFont typeface="Arial" pitchFamily="34" charset="0"/>
                        <a:buChar char="•"/>
                      </a:pPr>
                      <a:r>
                        <a:rPr lang="en-ZA" sz="1600" baseline="0" dirty="0" smtClean="0"/>
                        <a:t>0.5ml</a:t>
                      </a:r>
                    </a:p>
                    <a:p>
                      <a:pPr>
                        <a:buFont typeface="Arial" pitchFamily="34" charset="0"/>
                        <a:buChar char="•"/>
                      </a:pPr>
                      <a:endParaRPr lang="en-ZA" sz="1600" baseline="0" dirty="0" smtClean="0"/>
                    </a:p>
                    <a:p>
                      <a:pPr>
                        <a:buFont typeface="Arial" pitchFamily="34" charset="0"/>
                        <a:buChar char="•"/>
                      </a:pPr>
                      <a:r>
                        <a:rPr lang="en-ZA" sz="1600" baseline="0" dirty="0" smtClean="0"/>
                        <a:t>1.5ml</a:t>
                      </a:r>
                    </a:p>
                    <a:p>
                      <a:pPr>
                        <a:buFont typeface="Arial" pitchFamily="34" charset="0"/>
                        <a:buNone/>
                      </a:pPr>
                      <a:endParaRPr lang="en-ZA" sz="1600" dirty="0"/>
                    </a:p>
                  </a:txBody>
                  <a:tcPr/>
                </a:tc>
                <a:tc>
                  <a:txBody>
                    <a:bodyPr/>
                    <a:lstStyle/>
                    <a:p>
                      <a:pPr>
                        <a:buFont typeface="Arial" pitchFamily="34" charset="0"/>
                        <a:buChar char="•"/>
                      </a:pPr>
                      <a:r>
                        <a:rPr lang="en-ZA" sz="1600" dirty="0" smtClean="0"/>
                        <a:t> Oral</a:t>
                      </a:r>
                    </a:p>
                    <a:p>
                      <a:pPr>
                        <a:buFont typeface="Arial" pitchFamily="34" charset="0"/>
                        <a:buChar char="•"/>
                      </a:pPr>
                      <a:endParaRPr lang="en-ZA" sz="1600" dirty="0" smtClean="0"/>
                    </a:p>
                    <a:p>
                      <a:pPr>
                        <a:buFont typeface="Arial" pitchFamily="34" charset="0"/>
                        <a:buChar char="•"/>
                      </a:pPr>
                      <a:r>
                        <a:rPr lang="en-ZA" sz="1600" baseline="0" dirty="0" smtClean="0"/>
                        <a:t>  IM (upper outer left thigh)</a:t>
                      </a:r>
                    </a:p>
                    <a:p>
                      <a:pPr>
                        <a:buFont typeface="Arial" pitchFamily="34" charset="0"/>
                        <a:buChar char="•"/>
                      </a:pPr>
                      <a:r>
                        <a:rPr lang="en-ZA" sz="1600" baseline="0" dirty="0" smtClean="0"/>
                        <a:t>  IM (upper outer right thigh)</a:t>
                      </a:r>
                    </a:p>
                    <a:p>
                      <a:pPr>
                        <a:buFont typeface="Arial" pitchFamily="34" charset="0"/>
                        <a:buChar char="•"/>
                      </a:pPr>
                      <a:r>
                        <a:rPr lang="en-ZA" sz="1600" dirty="0" smtClean="0"/>
                        <a:t> Oral</a:t>
                      </a:r>
                    </a:p>
                    <a:p>
                      <a:pPr>
                        <a:buFont typeface="Arial" pitchFamily="34" charset="0"/>
                        <a:buChar char="•"/>
                      </a:pPr>
                      <a:endParaRPr lang="en-ZA" sz="1600" dirty="0"/>
                    </a:p>
                  </a:txBody>
                  <a:tcPr/>
                </a:tc>
              </a:tr>
              <a:tr h="3227913">
                <a:tc>
                  <a:txBody>
                    <a:bodyPr/>
                    <a:lstStyle/>
                    <a:p>
                      <a:r>
                        <a:rPr lang="en-ZA" sz="1600" dirty="0" smtClean="0"/>
                        <a:t>3</a:t>
                      </a:r>
                      <a:endParaRPr lang="en-ZA" sz="1600" dirty="0"/>
                    </a:p>
                  </a:txBody>
                  <a:tcPr/>
                </a:tc>
                <a:tc>
                  <a:txBody>
                    <a:bodyPr/>
                    <a:lstStyle/>
                    <a:p>
                      <a:r>
                        <a:rPr lang="pt-BR" sz="1600" kern="1200" dirty="0" smtClean="0">
                          <a:solidFill>
                            <a:schemeClr val="dk1"/>
                          </a:solidFill>
                          <a:latin typeface="+mn-lt"/>
                          <a:ea typeface="+mn-ea"/>
                          <a:cs typeface="+mn-cs"/>
                        </a:rPr>
                        <a:t>OPV</a:t>
                      </a:r>
                      <a:r>
                        <a:rPr lang="pt-BR" sz="1600" kern="1200" baseline="0" dirty="0" smtClean="0">
                          <a:solidFill>
                            <a:schemeClr val="dk1"/>
                          </a:solidFill>
                          <a:latin typeface="+mn-lt"/>
                          <a:ea typeface="+mn-ea"/>
                          <a:cs typeface="+mn-cs"/>
                        </a:rPr>
                        <a:t> II</a:t>
                      </a:r>
                    </a:p>
                    <a:p>
                      <a:endParaRPr lang="pt-BR" sz="1600" kern="1200" baseline="0" dirty="0" smtClean="0">
                        <a:solidFill>
                          <a:schemeClr val="dk1"/>
                        </a:solidFill>
                        <a:latin typeface="+mn-lt"/>
                        <a:ea typeface="+mn-ea"/>
                        <a:cs typeface="+mn-cs"/>
                      </a:endParaRPr>
                    </a:p>
                    <a:p>
                      <a:r>
                        <a:rPr lang="pt-BR" sz="1600" kern="1200" baseline="0" dirty="0" smtClean="0">
                          <a:solidFill>
                            <a:schemeClr val="dk1"/>
                          </a:solidFill>
                          <a:latin typeface="+mn-lt"/>
                          <a:ea typeface="+mn-ea"/>
                          <a:cs typeface="+mn-cs"/>
                        </a:rPr>
                        <a:t>DPt-Hepb+ Hib 2</a:t>
                      </a:r>
                    </a:p>
                    <a:p>
                      <a:endParaRPr lang="pt-BR" sz="1600" kern="1200" baseline="0" dirty="0" smtClean="0">
                        <a:solidFill>
                          <a:schemeClr val="dk1"/>
                        </a:solidFill>
                        <a:latin typeface="+mn-lt"/>
                        <a:ea typeface="+mn-ea"/>
                        <a:cs typeface="+mn-cs"/>
                      </a:endParaRPr>
                    </a:p>
                    <a:p>
                      <a:r>
                        <a:rPr lang="pt-BR" sz="1600" kern="1200" baseline="0" dirty="0" smtClean="0">
                          <a:solidFill>
                            <a:schemeClr val="dk1"/>
                          </a:solidFill>
                          <a:latin typeface="+mn-lt"/>
                          <a:ea typeface="+mn-ea"/>
                          <a:cs typeface="+mn-cs"/>
                        </a:rPr>
                        <a:t>PCV 10 -2</a:t>
                      </a:r>
                    </a:p>
                    <a:p>
                      <a:endParaRPr lang="pt-BR" sz="1600" kern="1200" baseline="0" dirty="0" smtClean="0">
                        <a:solidFill>
                          <a:schemeClr val="dk1"/>
                        </a:solidFill>
                        <a:latin typeface="+mn-lt"/>
                        <a:ea typeface="+mn-ea"/>
                        <a:cs typeface="+mn-cs"/>
                      </a:endParaRPr>
                    </a:p>
                    <a:p>
                      <a:r>
                        <a:rPr lang="pt-BR" sz="1600" kern="1200" baseline="0" dirty="0" smtClean="0">
                          <a:solidFill>
                            <a:schemeClr val="dk1"/>
                          </a:solidFill>
                          <a:latin typeface="+mn-lt"/>
                          <a:ea typeface="+mn-ea"/>
                          <a:cs typeface="+mn-cs"/>
                        </a:rPr>
                        <a:t>Rota </a:t>
                      </a:r>
                      <a:endParaRPr lang="pt-BR" sz="1600" kern="1200" dirty="0" smtClean="0">
                        <a:solidFill>
                          <a:schemeClr val="dk1"/>
                        </a:solidFill>
                        <a:latin typeface="+mn-lt"/>
                        <a:ea typeface="+mn-ea"/>
                        <a:cs typeface="+mn-cs"/>
                      </a:endParaRPr>
                    </a:p>
                  </a:txBody>
                  <a:tcPr/>
                </a:tc>
                <a:tc>
                  <a:txBody>
                    <a:bodyPr/>
                    <a:lstStyle/>
                    <a:p>
                      <a:endParaRPr lang="en-ZA" sz="1600" dirty="0"/>
                    </a:p>
                  </a:txBody>
                  <a:tcPr/>
                </a:tc>
                <a:tc>
                  <a:txBody>
                    <a:bodyPr/>
                    <a:lstStyle/>
                    <a:p>
                      <a:r>
                        <a:rPr lang="en-ZA" sz="1600" dirty="0" smtClean="0"/>
                        <a:t>10</a:t>
                      </a:r>
                      <a:r>
                        <a:rPr lang="en-ZA" sz="1600" baseline="0" dirty="0" smtClean="0"/>
                        <a:t> weeks or 4 weeks after OPV I and DPT- </a:t>
                      </a:r>
                      <a:r>
                        <a:rPr lang="en-ZA" sz="1600" baseline="0" dirty="0" err="1" smtClean="0"/>
                        <a:t>HepB</a:t>
                      </a:r>
                      <a:r>
                        <a:rPr lang="en-ZA" sz="1600" baseline="0" dirty="0" smtClean="0"/>
                        <a:t>- </a:t>
                      </a:r>
                      <a:r>
                        <a:rPr lang="en-ZA" sz="1600" baseline="0" dirty="0" err="1" smtClean="0"/>
                        <a:t>Hib</a:t>
                      </a:r>
                      <a:r>
                        <a:rPr lang="en-ZA" sz="1600" baseline="0" dirty="0" smtClean="0"/>
                        <a:t> 1</a:t>
                      </a:r>
                      <a:endParaRPr lang="en-ZA" sz="1600" dirty="0"/>
                    </a:p>
                  </a:txBody>
                  <a:tcPr/>
                </a:tc>
                <a:tc>
                  <a:txBody>
                    <a:bodyPr/>
                    <a:lstStyle/>
                    <a:p>
                      <a:pPr>
                        <a:buFont typeface="Arial" pitchFamily="34" charset="0"/>
                        <a:buChar char="•"/>
                      </a:pPr>
                      <a:r>
                        <a:rPr lang="en-ZA" sz="1600" dirty="0" smtClean="0"/>
                        <a:t>2 drops</a:t>
                      </a:r>
                    </a:p>
                    <a:p>
                      <a:pPr>
                        <a:buFont typeface="Arial" pitchFamily="34" charset="0"/>
                        <a:buChar char="•"/>
                      </a:pPr>
                      <a:endParaRPr lang="en-ZA" sz="1600" dirty="0" smtClean="0"/>
                    </a:p>
                    <a:p>
                      <a:pPr>
                        <a:buFont typeface="Arial" pitchFamily="34" charset="0"/>
                        <a:buChar char="•"/>
                      </a:pPr>
                      <a:r>
                        <a:rPr lang="en-ZA" sz="1600" dirty="0" smtClean="0"/>
                        <a:t>0.5ml</a:t>
                      </a:r>
                    </a:p>
                    <a:p>
                      <a:pPr>
                        <a:buFont typeface="Arial" pitchFamily="34" charset="0"/>
                        <a:buChar char="•"/>
                      </a:pPr>
                      <a:endParaRPr lang="en-ZA" sz="1600" dirty="0" smtClean="0"/>
                    </a:p>
                    <a:p>
                      <a:pPr>
                        <a:buFont typeface="Arial" pitchFamily="34" charset="0"/>
                        <a:buChar char="•"/>
                      </a:pPr>
                      <a:endParaRPr lang="en-ZA" sz="1600" dirty="0" smtClean="0"/>
                    </a:p>
                    <a:p>
                      <a:pPr>
                        <a:buFont typeface="Arial" pitchFamily="34" charset="0"/>
                        <a:buChar char="•"/>
                      </a:pPr>
                      <a:r>
                        <a:rPr lang="en-ZA" sz="1600" dirty="0" smtClean="0"/>
                        <a:t>0.5ml</a:t>
                      </a:r>
                    </a:p>
                    <a:p>
                      <a:pPr>
                        <a:buFont typeface="Arial" pitchFamily="34" charset="0"/>
                        <a:buChar char="•"/>
                      </a:pPr>
                      <a:endParaRPr lang="en-ZA" sz="1600" dirty="0" smtClean="0"/>
                    </a:p>
                    <a:p>
                      <a:pPr>
                        <a:buFont typeface="Arial" pitchFamily="34" charset="0"/>
                        <a:buChar char="•"/>
                      </a:pPr>
                      <a:r>
                        <a:rPr lang="en-ZA" sz="1600" dirty="0" smtClean="0"/>
                        <a:t>1.5ml</a:t>
                      </a:r>
                    </a:p>
                    <a:p>
                      <a:pPr>
                        <a:buFont typeface="Arial" pitchFamily="34" charset="0"/>
                        <a:buChar char="•"/>
                      </a:pPr>
                      <a:endParaRPr lang="en-ZA" sz="1600" dirty="0" smtClean="0"/>
                    </a:p>
                    <a:p>
                      <a:pPr>
                        <a:buFont typeface="Arial" pitchFamily="34" charset="0"/>
                        <a:buChar char="•"/>
                      </a:pPr>
                      <a:endParaRPr lang="en-ZA" sz="1600" dirty="0" smtClean="0"/>
                    </a:p>
                    <a:p>
                      <a:pPr>
                        <a:buFont typeface="Arial" pitchFamily="34" charset="0"/>
                        <a:buNone/>
                      </a:pPr>
                      <a:endParaRPr lang="en-ZA" sz="1600" dirty="0" smtClean="0"/>
                    </a:p>
                    <a:p>
                      <a:pPr>
                        <a:buFont typeface="Arial" pitchFamily="34" charset="0"/>
                        <a:buNone/>
                      </a:pPr>
                      <a:endParaRPr lang="en-ZA" sz="1600" dirty="0"/>
                    </a:p>
                  </a:txBody>
                  <a:tcPr/>
                </a:tc>
                <a:tc>
                  <a:txBody>
                    <a:bodyPr/>
                    <a:lstStyle/>
                    <a:p>
                      <a:pPr>
                        <a:buFont typeface="Arial" pitchFamily="34" charset="0"/>
                        <a:buChar char="•"/>
                      </a:pPr>
                      <a:r>
                        <a:rPr lang="en-ZA" sz="1600" baseline="0" dirty="0" smtClean="0"/>
                        <a:t> Oral</a:t>
                      </a:r>
                    </a:p>
                    <a:p>
                      <a:pPr>
                        <a:buFont typeface="Arial" pitchFamily="34" charset="0"/>
                        <a:buChar char="•"/>
                      </a:pPr>
                      <a:endParaRPr lang="en-ZA" sz="1600" baseline="0" dirty="0" smtClean="0"/>
                    </a:p>
                    <a:p>
                      <a:pPr>
                        <a:buFont typeface="Arial" pitchFamily="34" charset="0"/>
                        <a:buChar char="•"/>
                      </a:pPr>
                      <a:r>
                        <a:rPr lang="en-ZA" sz="1600" baseline="0" dirty="0" smtClean="0"/>
                        <a:t> IM outer aspect left thigh</a:t>
                      </a:r>
                    </a:p>
                    <a:p>
                      <a:pPr>
                        <a:buFont typeface="Arial" pitchFamily="34" charset="0"/>
                        <a:buChar char="•"/>
                      </a:pPr>
                      <a:endParaRPr lang="en-ZA" sz="1600" baseline="0" dirty="0" smtClean="0"/>
                    </a:p>
                    <a:p>
                      <a:pPr>
                        <a:buFont typeface="Arial" pitchFamily="34" charset="0"/>
                        <a:buChar char="•"/>
                      </a:pPr>
                      <a:r>
                        <a:rPr lang="en-ZA" sz="1600" baseline="0" dirty="0" smtClean="0"/>
                        <a:t>IM upper outer aspect right thigh</a:t>
                      </a:r>
                    </a:p>
                    <a:p>
                      <a:pPr>
                        <a:buFont typeface="Arial" pitchFamily="34" charset="0"/>
                        <a:buChar char="•"/>
                      </a:pPr>
                      <a:r>
                        <a:rPr lang="en-ZA" sz="1600" baseline="0" dirty="0" smtClean="0"/>
                        <a:t>Oral</a:t>
                      </a:r>
                    </a:p>
                    <a:p>
                      <a:pPr>
                        <a:buFont typeface="Arial" pitchFamily="34" charset="0"/>
                        <a:buChar char="•"/>
                      </a:pPr>
                      <a:endParaRPr lang="en-ZA" sz="1600" baseline="0" dirty="0" smtClean="0"/>
                    </a:p>
                    <a:p>
                      <a:pPr>
                        <a:buFont typeface="Arial" pitchFamily="34" charset="0"/>
                        <a:buNone/>
                      </a:pPr>
                      <a:endParaRPr lang="en-ZA" sz="16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ZA" sz="1600"/>
          </a:p>
        </p:txBody>
      </p:sp>
      <p:graphicFrame>
        <p:nvGraphicFramePr>
          <p:cNvPr id="4" name="Content Placeholder 3"/>
          <p:cNvGraphicFramePr>
            <a:graphicFrameLocks noGrp="1"/>
          </p:cNvGraphicFramePr>
          <p:nvPr>
            <p:ph idx="1"/>
          </p:nvPr>
        </p:nvGraphicFramePr>
        <p:xfrm>
          <a:off x="0" y="0"/>
          <a:ext cx="9144000" cy="7258536"/>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1484784">
                <a:tc>
                  <a:txBody>
                    <a:bodyPr/>
                    <a:lstStyle/>
                    <a:p>
                      <a:r>
                        <a:rPr lang="en-ZA" sz="1600" dirty="0" smtClean="0"/>
                        <a:t>4</a:t>
                      </a:r>
                      <a:endParaRPr lang="en-ZA" sz="1600" dirty="0"/>
                    </a:p>
                  </a:txBody>
                  <a:tcPr/>
                </a:tc>
                <a:tc>
                  <a:txBody>
                    <a:bodyPr/>
                    <a:lstStyle/>
                    <a:p>
                      <a:r>
                        <a:rPr lang="en-ZA" sz="1600" dirty="0" smtClean="0"/>
                        <a:t>OPV III</a:t>
                      </a:r>
                    </a:p>
                    <a:p>
                      <a:endParaRPr lang="en-ZA" sz="1600" dirty="0" smtClean="0"/>
                    </a:p>
                    <a:p>
                      <a:r>
                        <a:rPr lang="en-ZA" sz="1600" dirty="0" smtClean="0"/>
                        <a:t>DPT- </a:t>
                      </a:r>
                      <a:r>
                        <a:rPr lang="en-ZA" sz="1600" dirty="0" err="1" smtClean="0"/>
                        <a:t>HepB+Hib</a:t>
                      </a:r>
                      <a:r>
                        <a:rPr lang="en-ZA" sz="1600" dirty="0" smtClean="0"/>
                        <a:t> 3</a:t>
                      </a:r>
                    </a:p>
                    <a:p>
                      <a:endParaRPr lang="en-ZA" sz="1600" dirty="0" smtClean="0"/>
                    </a:p>
                    <a:p>
                      <a:r>
                        <a:rPr lang="en-ZA" sz="1600" dirty="0" smtClean="0"/>
                        <a:t>PCV 10 -3</a:t>
                      </a:r>
                      <a:endParaRPr lang="en-ZA" sz="1600" dirty="0"/>
                    </a:p>
                  </a:txBody>
                  <a:tcPr/>
                </a:tc>
                <a:tc>
                  <a:txBody>
                    <a:bodyPr/>
                    <a:lstStyle/>
                    <a:p>
                      <a:endParaRPr lang="en-ZA" sz="1600" dirty="0"/>
                    </a:p>
                  </a:txBody>
                  <a:tcPr/>
                </a:tc>
                <a:tc>
                  <a:txBody>
                    <a:bodyPr/>
                    <a:lstStyle/>
                    <a:p>
                      <a:r>
                        <a:rPr lang="en-ZA" sz="1600" dirty="0" smtClean="0"/>
                        <a:t>14</a:t>
                      </a:r>
                      <a:r>
                        <a:rPr lang="en-ZA" sz="1600" baseline="0" dirty="0" smtClean="0"/>
                        <a:t> wks or 4 wks after OPV II and DPT-HepB-Hib2</a:t>
                      </a:r>
                      <a:endParaRPr lang="en-ZA" sz="1600" dirty="0"/>
                    </a:p>
                  </a:txBody>
                  <a:tcPr/>
                </a:tc>
                <a:tc>
                  <a:txBody>
                    <a:bodyPr/>
                    <a:lstStyle/>
                    <a:p>
                      <a:pPr>
                        <a:buFont typeface="Arial" pitchFamily="34" charset="0"/>
                        <a:buChar char="•"/>
                      </a:pPr>
                      <a:r>
                        <a:rPr lang="en-ZA" sz="1600" dirty="0" smtClean="0"/>
                        <a:t> 2 drops</a:t>
                      </a:r>
                    </a:p>
                    <a:p>
                      <a:pPr>
                        <a:buFont typeface="Arial" pitchFamily="34" charset="0"/>
                        <a:buChar char="•"/>
                      </a:pPr>
                      <a:endParaRPr lang="en-ZA" sz="1600" dirty="0" smtClean="0"/>
                    </a:p>
                    <a:p>
                      <a:pPr>
                        <a:buFont typeface="Arial" pitchFamily="34" charset="0"/>
                        <a:buChar char="•"/>
                      </a:pPr>
                      <a:r>
                        <a:rPr lang="en-ZA" sz="1600" dirty="0" smtClean="0"/>
                        <a:t> 0.5 ml</a:t>
                      </a:r>
                    </a:p>
                    <a:p>
                      <a:pPr>
                        <a:buFont typeface="Arial" pitchFamily="34" charset="0"/>
                        <a:buChar char="•"/>
                      </a:pPr>
                      <a:endParaRPr lang="en-ZA" sz="1600" dirty="0" smtClean="0"/>
                    </a:p>
                    <a:p>
                      <a:pPr>
                        <a:buFont typeface="Arial" pitchFamily="34" charset="0"/>
                        <a:buChar char="•"/>
                      </a:pPr>
                      <a:r>
                        <a:rPr lang="en-ZA" sz="1600" dirty="0" smtClean="0"/>
                        <a:t> 0.5ml</a:t>
                      </a:r>
                      <a:endParaRPr lang="en-ZA" sz="1600" dirty="0"/>
                    </a:p>
                  </a:txBody>
                  <a:tcPr/>
                </a:tc>
                <a:tc>
                  <a:txBody>
                    <a:bodyPr/>
                    <a:lstStyle/>
                    <a:p>
                      <a:pPr>
                        <a:buFont typeface="Arial" pitchFamily="34" charset="0"/>
                        <a:buChar char="•"/>
                      </a:pPr>
                      <a:r>
                        <a:rPr lang="en-ZA" sz="1600" dirty="0" smtClean="0"/>
                        <a:t>Oral</a:t>
                      </a:r>
                    </a:p>
                    <a:p>
                      <a:pPr>
                        <a:buFont typeface="Arial" pitchFamily="34" charset="0"/>
                        <a:buChar char="•"/>
                      </a:pPr>
                      <a:endParaRPr lang="en-ZA" sz="1600" dirty="0" smtClean="0"/>
                    </a:p>
                    <a:p>
                      <a:pPr>
                        <a:buFont typeface="Arial" pitchFamily="34" charset="0"/>
                        <a:buChar char="•"/>
                      </a:pPr>
                      <a:r>
                        <a:rPr lang="en-ZA" sz="1600" dirty="0" smtClean="0"/>
                        <a:t>IM upper</a:t>
                      </a:r>
                      <a:r>
                        <a:rPr lang="en-ZA" sz="1600" baseline="0" dirty="0" smtClean="0"/>
                        <a:t> aspect left thigh</a:t>
                      </a:r>
                    </a:p>
                    <a:p>
                      <a:pPr>
                        <a:buFont typeface="Arial" pitchFamily="34" charset="0"/>
                        <a:buChar char="•"/>
                      </a:pPr>
                      <a:r>
                        <a:rPr lang="en-ZA" sz="1600" baseline="0" dirty="0" smtClean="0"/>
                        <a:t>IM upper outer right thigh</a:t>
                      </a:r>
                    </a:p>
                  </a:txBody>
                  <a:tcPr/>
                </a:tc>
              </a:tr>
              <a:tr h="416232">
                <a:tc>
                  <a:txBody>
                    <a:bodyPr/>
                    <a:lstStyle/>
                    <a:p>
                      <a:r>
                        <a:rPr lang="en-ZA" sz="1600" dirty="0" smtClean="0"/>
                        <a:t>5</a:t>
                      </a:r>
                      <a:endParaRPr lang="en-ZA" sz="1600" dirty="0"/>
                    </a:p>
                  </a:txBody>
                  <a:tcPr/>
                </a:tc>
                <a:tc>
                  <a:txBody>
                    <a:bodyPr/>
                    <a:lstStyle/>
                    <a:p>
                      <a:r>
                        <a:rPr lang="en-ZA" sz="1600" dirty="0" err="1" smtClean="0"/>
                        <a:t>Vit</a:t>
                      </a:r>
                      <a:r>
                        <a:rPr lang="en-ZA" sz="1600" dirty="0" smtClean="0"/>
                        <a:t> A 100000 IU</a:t>
                      </a:r>
                      <a:endParaRPr lang="en-ZA" sz="1600" dirty="0"/>
                    </a:p>
                  </a:txBody>
                  <a:tcPr/>
                </a:tc>
                <a:tc>
                  <a:txBody>
                    <a:bodyPr/>
                    <a:lstStyle/>
                    <a:p>
                      <a:endParaRPr lang="en-ZA" sz="1600" dirty="0"/>
                    </a:p>
                  </a:txBody>
                  <a:tcPr/>
                </a:tc>
                <a:tc>
                  <a:txBody>
                    <a:bodyPr/>
                    <a:lstStyle/>
                    <a:p>
                      <a:r>
                        <a:rPr lang="en-ZA" sz="1600" dirty="0" smtClean="0"/>
                        <a:t>6mnths</a:t>
                      </a:r>
                      <a:endParaRPr lang="en-ZA" sz="1600" dirty="0"/>
                    </a:p>
                  </a:txBody>
                  <a:tcPr/>
                </a:tc>
                <a:tc>
                  <a:txBody>
                    <a:bodyPr/>
                    <a:lstStyle/>
                    <a:p>
                      <a:r>
                        <a:rPr lang="en-ZA" sz="1600" dirty="0" smtClean="0"/>
                        <a:t>One capsule</a:t>
                      </a:r>
                      <a:endParaRPr lang="en-ZA" sz="1600" dirty="0"/>
                    </a:p>
                  </a:txBody>
                  <a:tcPr/>
                </a:tc>
                <a:tc>
                  <a:txBody>
                    <a:bodyPr/>
                    <a:lstStyle/>
                    <a:p>
                      <a:r>
                        <a:rPr lang="en-ZA" sz="1600" dirty="0" smtClean="0"/>
                        <a:t>Orally</a:t>
                      </a:r>
                      <a:endParaRPr lang="en-ZA" sz="1600" dirty="0"/>
                    </a:p>
                  </a:txBody>
                  <a:tcPr/>
                </a:tc>
              </a:tr>
              <a:tr h="1026325">
                <a:tc>
                  <a:txBody>
                    <a:bodyPr/>
                    <a:lstStyle/>
                    <a:p>
                      <a:r>
                        <a:rPr lang="en-ZA" sz="1600" dirty="0" smtClean="0"/>
                        <a:t>6</a:t>
                      </a:r>
                      <a:endParaRPr lang="en-ZA" sz="1600" dirty="0"/>
                    </a:p>
                  </a:txBody>
                  <a:tcPr/>
                </a:tc>
                <a:tc>
                  <a:txBody>
                    <a:bodyPr/>
                    <a:lstStyle/>
                    <a:p>
                      <a:r>
                        <a:rPr lang="en-ZA" sz="1600" dirty="0" smtClean="0"/>
                        <a:t>Measles 1</a:t>
                      </a:r>
                      <a:r>
                        <a:rPr lang="en-ZA" sz="1600" baseline="30000" dirty="0" smtClean="0"/>
                        <a:t>st</a:t>
                      </a:r>
                      <a:r>
                        <a:rPr lang="en-ZA" sz="1600" dirty="0" smtClean="0"/>
                        <a:t> dose</a:t>
                      </a:r>
                      <a:endParaRPr lang="en-ZA" sz="1600" dirty="0"/>
                    </a:p>
                  </a:txBody>
                  <a:tcPr/>
                </a:tc>
                <a:tc>
                  <a:txBody>
                    <a:bodyPr/>
                    <a:lstStyle/>
                    <a:p>
                      <a:endParaRPr lang="en-ZA" sz="1600" dirty="0"/>
                    </a:p>
                  </a:txBody>
                  <a:tcPr/>
                </a:tc>
                <a:tc>
                  <a:txBody>
                    <a:bodyPr/>
                    <a:lstStyle/>
                    <a:p>
                      <a:r>
                        <a:rPr lang="en-ZA" sz="1600" dirty="0" smtClean="0"/>
                        <a:t>9 months or 1</a:t>
                      </a:r>
                      <a:r>
                        <a:rPr lang="en-ZA" sz="1600" baseline="30000" dirty="0" smtClean="0"/>
                        <a:t>st</a:t>
                      </a:r>
                      <a:r>
                        <a:rPr lang="en-ZA" sz="1600" baseline="0" dirty="0" smtClean="0"/>
                        <a:t> contact after 9 months</a:t>
                      </a:r>
                      <a:endParaRPr lang="en-ZA" sz="1600" dirty="0"/>
                    </a:p>
                  </a:txBody>
                  <a:tcPr/>
                </a:tc>
                <a:tc>
                  <a:txBody>
                    <a:bodyPr/>
                    <a:lstStyle/>
                    <a:p>
                      <a:r>
                        <a:rPr lang="en-ZA" sz="1600" dirty="0" smtClean="0"/>
                        <a:t>0.5ml</a:t>
                      </a:r>
                      <a:endParaRPr lang="en-ZA" sz="1600" dirty="0"/>
                    </a:p>
                  </a:txBody>
                  <a:tcPr/>
                </a:tc>
                <a:tc>
                  <a:txBody>
                    <a:bodyPr/>
                    <a:lstStyle/>
                    <a:p>
                      <a:r>
                        <a:rPr lang="en-ZA" sz="1600" dirty="0" err="1" smtClean="0"/>
                        <a:t>Subcut</a:t>
                      </a:r>
                      <a:r>
                        <a:rPr lang="en-ZA" sz="1600" dirty="0" smtClean="0"/>
                        <a:t> (right upper arm)</a:t>
                      </a:r>
                      <a:endParaRPr lang="en-ZA" sz="1600" dirty="0"/>
                    </a:p>
                  </a:txBody>
                  <a:tcPr/>
                </a:tc>
              </a:tr>
              <a:tr h="1026325">
                <a:tc>
                  <a:txBody>
                    <a:bodyPr/>
                    <a:lstStyle/>
                    <a:p>
                      <a:r>
                        <a:rPr lang="en-ZA" sz="1600" dirty="0" smtClean="0"/>
                        <a:t>7</a:t>
                      </a:r>
                      <a:endParaRPr lang="en-ZA" sz="1600" dirty="0"/>
                    </a:p>
                  </a:txBody>
                  <a:tcPr/>
                </a:tc>
                <a:tc>
                  <a:txBody>
                    <a:bodyPr/>
                    <a:lstStyle/>
                    <a:p>
                      <a:r>
                        <a:rPr lang="en-ZA" sz="1600" dirty="0" smtClean="0"/>
                        <a:t>Yellow fever</a:t>
                      </a:r>
                      <a:endParaRPr lang="en-ZA" sz="1600" dirty="0"/>
                    </a:p>
                  </a:txBody>
                  <a:tcPr/>
                </a:tc>
                <a:tc>
                  <a:txBody>
                    <a:bodyPr/>
                    <a:lstStyle/>
                    <a:p>
                      <a:endParaRPr lang="en-ZA" sz="1600" dirty="0"/>
                    </a:p>
                  </a:txBody>
                  <a:tcPr/>
                </a:tc>
                <a:tc>
                  <a:txBody>
                    <a:bodyPr/>
                    <a:lstStyle/>
                    <a:p>
                      <a:r>
                        <a:rPr lang="en-ZA" sz="1600" dirty="0" smtClean="0"/>
                        <a:t>9 months/</a:t>
                      </a:r>
                      <a:r>
                        <a:rPr lang="en-ZA" sz="1600" baseline="0" dirty="0" smtClean="0"/>
                        <a:t> 1</a:t>
                      </a:r>
                      <a:r>
                        <a:rPr lang="en-ZA" sz="1600" baseline="30000" dirty="0" smtClean="0"/>
                        <a:t>st</a:t>
                      </a:r>
                      <a:r>
                        <a:rPr lang="en-ZA" sz="1600" baseline="0" dirty="0" smtClean="0"/>
                        <a:t> contact after 9months *</a:t>
                      </a:r>
                      <a:endParaRPr lang="en-ZA" sz="1600" dirty="0"/>
                    </a:p>
                  </a:txBody>
                  <a:tcPr/>
                </a:tc>
                <a:tc>
                  <a:txBody>
                    <a:bodyPr/>
                    <a:lstStyle/>
                    <a:p>
                      <a:r>
                        <a:rPr lang="en-ZA" sz="1600" dirty="0" smtClean="0"/>
                        <a:t>0.5 ml</a:t>
                      </a:r>
                      <a:endParaRPr lang="en-ZA" sz="1600" dirty="0"/>
                    </a:p>
                  </a:txBody>
                  <a:tcPr/>
                </a:tc>
                <a:tc>
                  <a:txBody>
                    <a:bodyPr/>
                    <a:lstStyle/>
                    <a:p>
                      <a:r>
                        <a:rPr lang="en-ZA" sz="1600" dirty="0" err="1" smtClean="0"/>
                        <a:t>Subcut</a:t>
                      </a:r>
                      <a:r>
                        <a:rPr lang="en-ZA" sz="1600" dirty="0" smtClean="0"/>
                        <a:t> (left upper arm)</a:t>
                      </a:r>
                      <a:endParaRPr lang="en-ZA" sz="1600" dirty="0"/>
                    </a:p>
                  </a:txBody>
                  <a:tcPr/>
                </a:tc>
              </a:tr>
              <a:tr h="718427">
                <a:tc>
                  <a:txBody>
                    <a:bodyPr/>
                    <a:lstStyle/>
                    <a:p>
                      <a:r>
                        <a:rPr lang="en-ZA" sz="1600" dirty="0" smtClean="0"/>
                        <a:t>8</a:t>
                      </a:r>
                      <a:endParaRPr lang="en-ZA" sz="1600" dirty="0"/>
                    </a:p>
                  </a:txBody>
                  <a:tcPr/>
                </a:tc>
                <a:tc>
                  <a:txBody>
                    <a:bodyPr/>
                    <a:lstStyle/>
                    <a:p>
                      <a:r>
                        <a:rPr lang="en-ZA" sz="1600" dirty="0" smtClean="0"/>
                        <a:t>Vitamin A 200000 IU</a:t>
                      </a:r>
                      <a:endParaRPr lang="en-ZA" sz="1600" dirty="0"/>
                    </a:p>
                  </a:txBody>
                  <a:tcPr/>
                </a:tc>
                <a:tc>
                  <a:txBody>
                    <a:bodyPr/>
                    <a:lstStyle/>
                    <a:p>
                      <a:endParaRPr lang="en-ZA" sz="1600" dirty="0"/>
                    </a:p>
                  </a:txBody>
                  <a:tcPr/>
                </a:tc>
                <a:tc>
                  <a:txBody>
                    <a:bodyPr/>
                    <a:lstStyle/>
                    <a:p>
                      <a:r>
                        <a:rPr lang="en-ZA" sz="1600" dirty="0" smtClean="0"/>
                        <a:t>12 months</a:t>
                      </a:r>
                      <a:endParaRPr lang="en-ZA" sz="1600" dirty="0"/>
                    </a:p>
                  </a:txBody>
                  <a:tcPr/>
                </a:tc>
                <a:tc>
                  <a:txBody>
                    <a:bodyPr/>
                    <a:lstStyle/>
                    <a:p>
                      <a:r>
                        <a:rPr lang="en-ZA" sz="1600" dirty="0" smtClean="0"/>
                        <a:t>One capsule</a:t>
                      </a:r>
                      <a:endParaRPr lang="en-ZA" sz="1600" dirty="0"/>
                    </a:p>
                  </a:txBody>
                  <a:tcPr/>
                </a:tc>
                <a:tc>
                  <a:txBody>
                    <a:bodyPr/>
                    <a:lstStyle/>
                    <a:p>
                      <a:r>
                        <a:rPr lang="en-ZA" sz="1600" dirty="0" smtClean="0"/>
                        <a:t>Orally</a:t>
                      </a:r>
                      <a:endParaRPr lang="en-ZA" sz="1600" dirty="0"/>
                    </a:p>
                  </a:txBody>
                  <a:tcPr/>
                </a:tc>
              </a:tr>
              <a:tr h="718427">
                <a:tc>
                  <a:txBody>
                    <a:bodyPr/>
                    <a:lstStyle/>
                    <a:p>
                      <a:r>
                        <a:rPr lang="en-ZA" sz="1600" dirty="0" smtClean="0"/>
                        <a:t>9</a:t>
                      </a:r>
                      <a:endParaRPr lang="en-ZA" sz="1600" dirty="0"/>
                    </a:p>
                  </a:txBody>
                  <a:tcPr/>
                </a:tc>
                <a:tc>
                  <a:txBody>
                    <a:bodyPr/>
                    <a:lstStyle/>
                    <a:p>
                      <a:r>
                        <a:rPr lang="en-ZA" sz="1600" dirty="0" smtClean="0"/>
                        <a:t>Measles 2</a:t>
                      </a:r>
                      <a:r>
                        <a:rPr lang="en-ZA" sz="1600" baseline="30000" dirty="0" smtClean="0"/>
                        <a:t>nd</a:t>
                      </a:r>
                      <a:r>
                        <a:rPr lang="en-ZA" sz="1600" dirty="0" smtClean="0"/>
                        <a:t> dose</a:t>
                      </a:r>
                    </a:p>
                    <a:p>
                      <a:r>
                        <a:rPr lang="en-ZA" sz="1600" dirty="0" smtClean="0"/>
                        <a:t>(plus</a:t>
                      </a:r>
                      <a:r>
                        <a:rPr lang="en-ZA" sz="1600" baseline="0" dirty="0" smtClean="0"/>
                        <a:t> mumps and rubella- MMR)</a:t>
                      </a:r>
                      <a:endParaRPr lang="en-ZA" sz="1600" dirty="0"/>
                    </a:p>
                  </a:txBody>
                  <a:tcPr/>
                </a:tc>
                <a:tc>
                  <a:txBody>
                    <a:bodyPr/>
                    <a:lstStyle/>
                    <a:p>
                      <a:endParaRPr lang="en-ZA" sz="1600" dirty="0"/>
                    </a:p>
                  </a:txBody>
                  <a:tcPr/>
                </a:tc>
                <a:tc>
                  <a:txBody>
                    <a:bodyPr/>
                    <a:lstStyle/>
                    <a:p>
                      <a:r>
                        <a:rPr lang="en-ZA" sz="1600" dirty="0" smtClean="0"/>
                        <a:t>15</a:t>
                      </a:r>
                      <a:r>
                        <a:rPr lang="en-ZA" sz="1600" baseline="0" dirty="0" smtClean="0"/>
                        <a:t> </a:t>
                      </a:r>
                      <a:r>
                        <a:rPr lang="en-ZA" sz="1600" dirty="0" smtClean="0"/>
                        <a:t>months/ 1</a:t>
                      </a:r>
                      <a:r>
                        <a:rPr lang="en-ZA" sz="1600" baseline="30000" dirty="0" smtClean="0"/>
                        <a:t>st</a:t>
                      </a:r>
                      <a:r>
                        <a:rPr lang="en-ZA" sz="1600" dirty="0" smtClean="0"/>
                        <a:t> contact after 15 months</a:t>
                      </a:r>
                      <a:endParaRPr lang="en-ZA" sz="1600" dirty="0"/>
                    </a:p>
                  </a:txBody>
                  <a:tcPr/>
                </a:tc>
                <a:tc>
                  <a:txBody>
                    <a:bodyPr/>
                    <a:lstStyle/>
                    <a:p>
                      <a:r>
                        <a:rPr lang="en-ZA" sz="1600" dirty="0" smtClean="0"/>
                        <a:t>0.5ml</a:t>
                      </a:r>
                      <a:endParaRPr lang="en-ZA" sz="1600" dirty="0"/>
                    </a:p>
                  </a:txBody>
                  <a:tcPr/>
                </a:tc>
                <a:tc>
                  <a:txBody>
                    <a:bodyPr/>
                    <a:lstStyle/>
                    <a:p>
                      <a:r>
                        <a:rPr lang="en-ZA" sz="1600" dirty="0" err="1" smtClean="0"/>
                        <a:t>Subcut</a:t>
                      </a:r>
                      <a:r>
                        <a:rPr lang="en-ZA" sz="1600" dirty="0" smtClean="0"/>
                        <a:t> (right upper arm)</a:t>
                      </a:r>
                      <a:endParaRPr lang="en-ZA" sz="1600" dirty="0"/>
                    </a:p>
                  </a:txBody>
                  <a:tcPr/>
                </a:tc>
              </a:tr>
              <a:tr h="718427">
                <a:tc>
                  <a:txBody>
                    <a:bodyPr/>
                    <a:lstStyle/>
                    <a:p>
                      <a:r>
                        <a:rPr lang="en-ZA" sz="1600" dirty="0" smtClean="0"/>
                        <a:t>10</a:t>
                      </a:r>
                      <a:endParaRPr lang="en-ZA" sz="1600" dirty="0"/>
                    </a:p>
                  </a:txBody>
                  <a:tcPr/>
                </a:tc>
                <a:tc>
                  <a:txBody>
                    <a:bodyPr/>
                    <a:lstStyle/>
                    <a:p>
                      <a:r>
                        <a:rPr lang="en-ZA" sz="1600" dirty="0" err="1" smtClean="0"/>
                        <a:t>Vit</a:t>
                      </a:r>
                      <a:r>
                        <a:rPr lang="en-ZA" sz="1600" dirty="0" smtClean="0"/>
                        <a:t> A 200000 IU</a:t>
                      </a:r>
                      <a:endParaRPr lang="en-ZA" sz="1600" dirty="0"/>
                    </a:p>
                  </a:txBody>
                  <a:tcPr/>
                </a:tc>
                <a:tc>
                  <a:txBody>
                    <a:bodyPr/>
                    <a:lstStyle/>
                    <a:p>
                      <a:endParaRPr lang="en-ZA" sz="1600" dirty="0"/>
                    </a:p>
                  </a:txBody>
                  <a:tcPr/>
                </a:tc>
                <a:tc>
                  <a:txBody>
                    <a:bodyPr/>
                    <a:lstStyle/>
                    <a:p>
                      <a:r>
                        <a:rPr lang="en-ZA" sz="1600" dirty="0" smtClean="0"/>
                        <a:t>18 months</a:t>
                      </a:r>
                      <a:endParaRPr lang="en-ZA" sz="1600" dirty="0"/>
                    </a:p>
                  </a:txBody>
                  <a:tcPr/>
                </a:tc>
                <a:tc>
                  <a:txBody>
                    <a:bodyPr/>
                    <a:lstStyle/>
                    <a:p>
                      <a:r>
                        <a:rPr lang="en-ZA" sz="1600" dirty="0" smtClean="0"/>
                        <a:t>One capsule</a:t>
                      </a:r>
                      <a:endParaRPr lang="en-ZA" sz="1600" dirty="0"/>
                    </a:p>
                  </a:txBody>
                  <a:tcPr/>
                </a:tc>
                <a:tc>
                  <a:txBody>
                    <a:bodyPr/>
                    <a:lstStyle/>
                    <a:p>
                      <a:r>
                        <a:rPr lang="en-ZA" sz="1600" dirty="0" smtClean="0"/>
                        <a:t>Orally</a:t>
                      </a:r>
                      <a:endParaRPr lang="en-ZA" sz="16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pic>
        <p:nvPicPr>
          <p:cNvPr id="4" name="Content Placeholder 3" descr="Screenshot_2017-05-10-13-06-44.png"/>
          <p:cNvPicPr>
            <a:picLocks noGrp="1" noChangeAspect="1"/>
          </p:cNvPicPr>
          <p:nvPr>
            <p:ph idx="1"/>
          </p:nvPr>
        </p:nvPicPr>
        <p:blipFill>
          <a:blip r:embed="rId2" cstate="print"/>
          <a:stretch>
            <a:fillRect/>
          </a:stretch>
        </p:blipFill>
        <p:spPr>
          <a:xfrm>
            <a:off x="0" y="260648"/>
            <a:ext cx="9001000" cy="5400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7-05-10-13-06-53.png"/>
          <p:cNvPicPr>
            <a:picLocks noGrp="1" noChangeAspect="1"/>
          </p:cNvPicPr>
          <p:nvPr>
            <p:ph idx="1"/>
          </p:nvPr>
        </p:nvPicPr>
        <p:blipFill>
          <a:blip r:embed="rId2" cstate="print"/>
          <a:stretch>
            <a:fillRect/>
          </a:stretch>
        </p:blipFill>
        <p:spPr>
          <a:xfrm>
            <a:off x="885875" y="1268760"/>
            <a:ext cx="8048575" cy="482914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ZA" sz="2400" dirty="0"/>
              <a:t>Yellow fever vaccination is still currently only given routinely to children in </a:t>
            </a:r>
            <a:r>
              <a:rPr lang="en-ZA" sz="2400" dirty="0" err="1" smtClean="0"/>
              <a:t>Baringo</a:t>
            </a:r>
            <a:r>
              <a:rPr lang="en-ZA" sz="2400" dirty="0" smtClean="0"/>
              <a:t> </a:t>
            </a:r>
            <a:r>
              <a:rPr lang="en-ZA" sz="2400" dirty="0"/>
              <a:t>and </a:t>
            </a:r>
            <a:r>
              <a:rPr lang="en-ZA" sz="2400" dirty="0" err="1" smtClean="0"/>
              <a:t>Marakwet</a:t>
            </a:r>
            <a:r>
              <a:rPr lang="en-ZA" sz="2400" dirty="0" smtClean="0"/>
              <a:t> </a:t>
            </a:r>
            <a:r>
              <a:rPr lang="en-ZA" sz="2400" dirty="0"/>
              <a:t>districts. </a:t>
            </a:r>
            <a:endParaRPr lang="en-ZA" sz="2400" dirty="0" smtClean="0"/>
          </a:p>
          <a:p>
            <a:r>
              <a:rPr lang="en-ZA" sz="2400" dirty="0"/>
              <a:t>V</a:t>
            </a:r>
            <a:r>
              <a:rPr lang="en-ZA" sz="2400" dirty="0" smtClean="0"/>
              <a:t>itamin </a:t>
            </a:r>
            <a:r>
              <a:rPr lang="en-ZA" sz="2400" dirty="0"/>
              <a:t>A, though not a </a:t>
            </a:r>
            <a:r>
              <a:rPr lang="en-ZA" sz="2400" dirty="0" smtClean="0"/>
              <a:t>vaccine </a:t>
            </a:r>
            <a:r>
              <a:rPr lang="en-ZA" sz="2400" dirty="0"/>
              <a:t>is given during growth monitoring and/or vaccination sessions </a:t>
            </a:r>
            <a:r>
              <a:rPr lang="en-ZA" sz="2400" dirty="0" smtClean="0"/>
              <a:t>every </a:t>
            </a:r>
            <a:r>
              <a:rPr lang="en-ZA" sz="2400" dirty="0"/>
              <a:t>6 months till 5 years.</a:t>
            </a:r>
          </a:p>
          <a:p>
            <a:r>
              <a:rPr lang="en-ZA" sz="2400" dirty="0"/>
              <a:t>A second dose of measles is now included in the schedule at 18 months of age or at first </a:t>
            </a:r>
            <a:r>
              <a:rPr lang="en-ZA" sz="2400" dirty="0" smtClean="0"/>
              <a:t>contact </a:t>
            </a:r>
            <a:r>
              <a:rPr lang="en-ZA" sz="2400" dirty="0"/>
              <a:t>after 18 months for all children. </a:t>
            </a:r>
            <a:endParaRPr lang="en-ZA" sz="2400" dirty="0" smtClean="0"/>
          </a:p>
          <a:p>
            <a:pPr lvl="1">
              <a:buFont typeface="Wingdings" pitchFamily="2" charset="2"/>
              <a:buChar char="ü"/>
            </a:pPr>
            <a:r>
              <a:rPr lang="en-ZA" sz="2400" dirty="0" smtClean="0"/>
              <a:t>The </a:t>
            </a:r>
            <a:r>
              <a:rPr lang="en-ZA" sz="2400" dirty="0"/>
              <a:t>first dose between 9 and 12 months of age and the </a:t>
            </a:r>
            <a:r>
              <a:rPr lang="en-ZA" sz="2400" dirty="0" smtClean="0"/>
              <a:t>second </a:t>
            </a:r>
            <a:r>
              <a:rPr lang="en-ZA" sz="2400" dirty="0"/>
              <a:t>dose between 18 and 24 months of </a:t>
            </a:r>
            <a:r>
              <a:rPr lang="en-ZA" sz="2400" dirty="0" smtClean="0"/>
              <a:t>age. </a:t>
            </a:r>
          </a:p>
          <a:p>
            <a:pPr lvl="1">
              <a:buFont typeface="Wingdings" pitchFamily="2" charset="2"/>
              <a:buChar char="ü"/>
            </a:pPr>
            <a:r>
              <a:rPr lang="en-ZA" sz="2400" dirty="0" smtClean="0"/>
              <a:t>If </a:t>
            </a:r>
            <a:r>
              <a:rPr lang="en-ZA" sz="2400" dirty="0"/>
              <a:t>a child has missed the </a:t>
            </a:r>
            <a:r>
              <a:rPr lang="en-ZA" sz="2400" dirty="0" smtClean="0"/>
              <a:t>first </a:t>
            </a:r>
            <a:r>
              <a:rPr lang="en-ZA" sz="2400" dirty="0"/>
              <a:t>or the second, both </a:t>
            </a:r>
            <a:r>
              <a:rPr lang="en-ZA" sz="2400" dirty="0" smtClean="0"/>
              <a:t>doses </a:t>
            </a:r>
            <a:r>
              <a:rPr lang="en-ZA" sz="2400" dirty="0"/>
              <a:t>should be administered up to five years of age maintaining the interval of </a:t>
            </a:r>
            <a:r>
              <a:rPr lang="en-ZA" sz="2400" dirty="0" smtClean="0"/>
              <a:t>at least </a:t>
            </a:r>
            <a:r>
              <a:rPr lang="en-ZA" sz="2400" dirty="0"/>
              <a:t>4 weeks </a:t>
            </a:r>
            <a:r>
              <a:rPr lang="en-ZA" sz="2400" dirty="0" smtClean="0"/>
              <a:t>between </a:t>
            </a:r>
            <a:r>
              <a:rPr lang="en-ZA" sz="2400" dirty="0"/>
              <a:t>the doses.</a:t>
            </a:r>
          </a:p>
          <a:p>
            <a:endParaRPr lang="en-ZA" sz="2400" dirty="0"/>
          </a:p>
          <a:p>
            <a:endParaRPr lang="en-ZA"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200" dirty="0" smtClean="0"/>
              <a:t>Points to remember</a:t>
            </a:r>
            <a:endParaRPr lang="en-ZA" sz="3200" dirty="0"/>
          </a:p>
        </p:txBody>
      </p:sp>
      <p:sp>
        <p:nvSpPr>
          <p:cNvPr id="3" name="Content Placeholder 2"/>
          <p:cNvSpPr>
            <a:spLocks noGrp="1"/>
          </p:cNvSpPr>
          <p:nvPr>
            <p:ph idx="1"/>
          </p:nvPr>
        </p:nvSpPr>
        <p:spPr/>
        <p:txBody>
          <a:bodyPr>
            <a:normAutofit/>
          </a:bodyPr>
          <a:lstStyle/>
          <a:p>
            <a:r>
              <a:rPr lang="en-ZA" sz="2400" dirty="0" smtClean="0"/>
              <a:t>Every effort should be made to complete the primary vaccination on schedule</a:t>
            </a:r>
          </a:p>
          <a:p>
            <a:r>
              <a:rPr lang="en-ZA" sz="2400" dirty="0" smtClean="0"/>
              <a:t>There  are few contraindications to immunization therefore all eligible children should be immunized</a:t>
            </a:r>
          </a:p>
          <a:p>
            <a:r>
              <a:rPr lang="en-ZA" sz="2400" dirty="0" smtClean="0"/>
              <a:t>Antibodies present in breast milk do not interfere with the take of oral polio vaccines; therefore mothers should be encouraged to continue breast feeding.</a:t>
            </a:r>
          </a:p>
          <a:p>
            <a:r>
              <a:rPr lang="en-ZA" sz="2400" dirty="0" smtClean="0"/>
              <a:t>If polio birth dose, for some reason was not administered within the first two weeks of life, it should not be administered. One should then wait until the child is six weeks old and then give OPV 1 together with DPT-HepB+Hib1 and PCV as per the schedule.</a:t>
            </a:r>
            <a:endParaRPr lang="en-ZA"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ZA" sz="2400" dirty="0" smtClean="0"/>
              <a:t>All vaccines can be given at the same session if needed, but they must be given in separate syringes and sites.</a:t>
            </a:r>
          </a:p>
          <a:p>
            <a:r>
              <a:rPr lang="en-ZA" sz="2400" dirty="0" smtClean="0"/>
              <a:t>This means that every time a health worker gets into contact with a child, the immunization record of the child should be checked and missing immunizations for which the child is eligible administered. </a:t>
            </a:r>
          </a:p>
          <a:p>
            <a:r>
              <a:rPr lang="en-ZA" sz="2400" dirty="0" smtClean="0"/>
              <a:t>For instance, if a child is seen for the first time when ten months old, one should give BCG, DPT-</a:t>
            </a:r>
            <a:r>
              <a:rPr lang="en-ZA" sz="2400" dirty="0" err="1" smtClean="0"/>
              <a:t>HepB+Hib</a:t>
            </a:r>
            <a:r>
              <a:rPr lang="en-ZA" sz="2400" dirty="0" smtClean="0"/>
              <a:t> 1, PCV, OPV 1 and measles and ask the mother to come back four weeks later for DPT-</a:t>
            </a:r>
            <a:r>
              <a:rPr lang="en-ZA" sz="2400" dirty="0" err="1" smtClean="0"/>
              <a:t>HepB+Hib</a:t>
            </a:r>
            <a:r>
              <a:rPr lang="en-ZA" sz="2400" dirty="0" smtClean="0"/>
              <a:t> 2,PCV 2 and OPV 2.</a:t>
            </a:r>
            <a:endParaRPr lang="en-ZA"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munization schedules">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Immunization schedules</Template>
  <TotalTime>1</TotalTime>
  <Words>808</Words>
  <Application>Microsoft Office PowerPoint</Application>
  <PresentationFormat>On-screen Show (4:3)</PresentationFormat>
  <Paragraphs>159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Immunization schedules</vt:lpstr>
      <vt:lpstr>Immunization schedules</vt:lpstr>
      <vt:lpstr>Introduction</vt:lpstr>
      <vt:lpstr>Slide 3</vt:lpstr>
      <vt:lpstr>Slide 4</vt:lpstr>
      <vt:lpstr>Slide 5</vt:lpstr>
      <vt:lpstr>Slide 6</vt:lpstr>
      <vt:lpstr>Slide 7</vt:lpstr>
      <vt:lpstr>Points to remember</vt:lpstr>
      <vt:lpstr>Slide 9</vt:lpstr>
      <vt:lpstr>Contraindications </vt:lpstr>
      <vt:lpstr>Contraindications</vt:lpstr>
      <vt:lpstr>Slide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Immunization schedules</dc:title>
  <dc:creator>paula</dc:creator>
  <cp:lastModifiedBy>paula</cp:lastModifiedBy>
  <cp:revision>1</cp:revision>
  <dcterms:created xsi:type="dcterms:W3CDTF">2017-06-21T15:27:05Z</dcterms:created>
  <dcterms:modified xsi:type="dcterms:W3CDTF">2017-06-21T15:28:10Z</dcterms:modified>
</cp:coreProperties>
</file>