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2" autoAdjust="0"/>
    <p:restoredTop sz="94660"/>
  </p:normalViewPr>
  <p:slideViewPr>
    <p:cSldViewPr snapToGrid="0">
      <p:cViewPr varScale="1">
        <p:scale>
          <a:sx n="52" d="100"/>
          <a:sy n="52" d="100"/>
        </p:scale>
        <p:origin x="96"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D47E02E-1EDF-471B-8133-C0781791FB93}" type="datetimeFigureOut">
              <a:rPr lang="en-GB" smtClean="0"/>
              <a:t>22/01/2021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F7C5E4-B0CB-42AF-84B3-F35BDABC396C}" type="slidenum">
              <a:rPr lang="en-GB" smtClean="0"/>
              <a:t>‹#›</a:t>
            </a:fld>
            <a:endParaRPr lang="en-GB"/>
          </a:p>
        </p:txBody>
      </p:sp>
    </p:spTree>
    <p:extLst>
      <p:ext uri="{BB962C8B-B14F-4D97-AF65-F5344CB8AC3E}">
        <p14:creationId xmlns:p14="http://schemas.microsoft.com/office/powerpoint/2010/main" val="26108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47E02E-1EDF-471B-8133-C0781791FB93}" type="datetimeFigureOut">
              <a:rPr lang="en-GB" smtClean="0"/>
              <a:t>22/01/2021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F7C5E4-B0CB-42AF-84B3-F35BDABC396C}" type="slidenum">
              <a:rPr lang="en-GB" smtClean="0"/>
              <a:t>‹#›</a:t>
            </a:fld>
            <a:endParaRPr lang="en-GB"/>
          </a:p>
        </p:txBody>
      </p:sp>
    </p:spTree>
    <p:extLst>
      <p:ext uri="{BB962C8B-B14F-4D97-AF65-F5344CB8AC3E}">
        <p14:creationId xmlns:p14="http://schemas.microsoft.com/office/powerpoint/2010/main" val="397552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47E02E-1EDF-471B-8133-C0781791FB93}" type="datetimeFigureOut">
              <a:rPr lang="en-GB" smtClean="0"/>
              <a:t>22/01/2021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F7C5E4-B0CB-42AF-84B3-F35BDABC396C}" type="slidenum">
              <a:rPr lang="en-GB" smtClean="0"/>
              <a:t>‹#›</a:t>
            </a:fld>
            <a:endParaRPr lang="en-GB"/>
          </a:p>
        </p:txBody>
      </p:sp>
    </p:spTree>
    <p:extLst>
      <p:ext uri="{BB962C8B-B14F-4D97-AF65-F5344CB8AC3E}">
        <p14:creationId xmlns:p14="http://schemas.microsoft.com/office/powerpoint/2010/main" val="17352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47E02E-1EDF-471B-8133-C0781791FB93}" type="datetimeFigureOut">
              <a:rPr lang="en-GB" smtClean="0"/>
              <a:t>22/01/2021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F7C5E4-B0CB-42AF-84B3-F35BDABC396C}" type="slidenum">
              <a:rPr lang="en-GB" smtClean="0"/>
              <a:t>‹#›</a:t>
            </a:fld>
            <a:endParaRPr lang="en-GB"/>
          </a:p>
        </p:txBody>
      </p:sp>
    </p:spTree>
    <p:extLst>
      <p:ext uri="{BB962C8B-B14F-4D97-AF65-F5344CB8AC3E}">
        <p14:creationId xmlns:p14="http://schemas.microsoft.com/office/powerpoint/2010/main" val="394042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7E02E-1EDF-471B-8133-C0781791FB93}" type="datetimeFigureOut">
              <a:rPr lang="en-GB" smtClean="0"/>
              <a:t>22/01/2021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F7C5E4-B0CB-42AF-84B3-F35BDABC396C}" type="slidenum">
              <a:rPr lang="en-GB" smtClean="0"/>
              <a:t>‹#›</a:t>
            </a:fld>
            <a:endParaRPr lang="en-GB"/>
          </a:p>
        </p:txBody>
      </p:sp>
    </p:spTree>
    <p:extLst>
      <p:ext uri="{BB962C8B-B14F-4D97-AF65-F5344CB8AC3E}">
        <p14:creationId xmlns:p14="http://schemas.microsoft.com/office/powerpoint/2010/main" val="236336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D47E02E-1EDF-471B-8133-C0781791FB93}" type="datetimeFigureOut">
              <a:rPr lang="en-GB" smtClean="0"/>
              <a:t>22/01/2021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F7C5E4-B0CB-42AF-84B3-F35BDABC396C}" type="slidenum">
              <a:rPr lang="en-GB" smtClean="0"/>
              <a:t>‹#›</a:t>
            </a:fld>
            <a:endParaRPr lang="en-GB"/>
          </a:p>
        </p:txBody>
      </p:sp>
    </p:spTree>
    <p:extLst>
      <p:ext uri="{BB962C8B-B14F-4D97-AF65-F5344CB8AC3E}">
        <p14:creationId xmlns:p14="http://schemas.microsoft.com/office/powerpoint/2010/main" val="357656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D47E02E-1EDF-471B-8133-C0781791FB93}" type="datetimeFigureOut">
              <a:rPr lang="en-GB" smtClean="0"/>
              <a:t>22/01/2021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EF7C5E4-B0CB-42AF-84B3-F35BDABC396C}" type="slidenum">
              <a:rPr lang="en-GB" smtClean="0"/>
              <a:t>‹#›</a:t>
            </a:fld>
            <a:endParaRPr lang="en-GB"/>
          </a:p>
        </p:txBody>
      </p:sp>
    </p:spTree>
    <p:extLst>
      <p:ext uri="{BB962C8B-B14F-4D97-AF65-F5344CB8AC3E}">
        <p14:creationId xmlns:p14="http://schemas.microsoft.com/office/powerpoint/2010/main" val="3998438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D47E02E-1EDF-471B-8133-C0781791FB93}" type="datetimeFigureOut">
              <a:rPr lang="en-GB" smtClean="0"/>
              <a:t>22/01/2021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F7C5E4-B0CB-42AF-84B3-F35BDABC396C}" type="slidenum">
              <a:rPr lang="en-GB" smtClean="0"/>
              <a:t>‹#›</a:t>
            </a:fld>
            <a:endParaRPr lang="en-GB"/>
          </a:p>
        </p:txBody>
      </p:sp>
    </p:spTree>
    <p:extLst>
      <p:ext uri="{BB962C8B-B14F-4D97-AF65-F5344CB8AC3E}">
        <p14:creationId xmlns:p14="http://schemas.microsoft.com/office/powerpoint/2010/main" val="331704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7E02E-1EDF-471B-8133-C0781791FB93}" type="datetimeFigureOut">
              <a:rPr lang="en-GB" smtClean="0"/>
              <a:t>22/01/2021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EF7C5E4-B0CB-42AF-84B3-F35BDABC396C}" type="slidenum">
              <a:rPr lang="en-GB" smtClean="0"/>
              <a:t>‹#›</a:t>
            </a:fld>
            <a:endParaRPr lang="en-GB"/>
          </a:p>
        </p:txBody>
      </p:sp>
    </p:spTree>
    <p:extLst>
      <p:ext uri="{BB962C8B-B14F-4D97-AF65-F5344CB8AC3E}">
        <p14:creationId xmlns:p14="http://schemas.microsoft.com/office/powerpoint/2010/main" val="95067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47E02E-1EDF-471B-8133-C0781791FB93}" type="datetimeFigureOut">
              <a:rPr lang="en-GB" smtClean="0"/>
              <a:t>22/01/2021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F7C5E4-B0CB-42AF-84B3-F35BDABC396C}" type="slidenum">
              <a:rPr lang="en-GB" smtClean="0"/>
              <a:t>‹#›</a:t>
            </a:fld>
            <a:endParaRPr lang="en-GB"/>
          </a:p>
        </p:txBody>
      </p:sp>
    </p:spTree>
    <p:extLst>
      <p:ext uri="{BB962C8B-B14F-4D97-AF65-F5344CB8AC3E}">
        <p14:creationId xmlns:p14="http://schemas.microsoft.com/office/powerpoint/2010/main" val="637961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47E02E-1EDF-471B-8133-C0781791FB93}" type="datetimeFigureOut">
              <a:rPr lang="en-GB" smtClean="0"/>
              <a:t>22/01/2021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F7C5E4-B0CB-42AF-84B3-F35BDABC396C}" type="slidenum">
              <a:rPr lang="en-GB" smtClean="0"/>
              <a:t>‹#›</a:t>
            </a:fld>
            <a:endParaRPr lang="en-GB"/>
          </a:p>
        </p:txBody>
      </p:sp>
    </p:spTree>
    <p:extLst>
      <p:ext uri="{BB962C8B-B14F-4D97-AF65-F5344CB8AC3E}">
        <p14:creationId xmlns:p14="http://schemas.microsoft.com/office/powerpoint/2010/main" val="394710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7E02E-1EDF-471B-8133-C0781791FB93}" type="datetimeFigureOut">
              <a:rPr lang="en-GB" smtClean="0"/>
              <a:t>22/01/2021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7C5E4-B0CB-42AF-84B3-F35BDABC396C}" type="slidenum">
              <a:rPr lang="en-GB" smtClean="0"/>
              <a:t>‹#›</a:t>
            </a:fld>
            <a:endParaRPr lang="en-GB"/>
          </a:p>
        </p:txBody>
      </p:sp>
    </p:spTree>
    <p:extLst>
      <p:ext uri="{BB962C8B-B14F-4D97-AF65-F5344CB8AC3E}">
        <p14:creationId xmlns:p14="http://schemas.microsoft.com/office/powerpoint/2010/main" val="3750791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ctrTitle"/>
          </p:nvPr>
        </p:nvSpPr>
        <p:spPr>
          <a:xfrm>
            <a:off x="1981200" y="1506539"/>
            <a:ext cx="8229600" cy="1470025"/>
          </a:xfrm>
        </p:spPr>
        <p:txBody>
          <a:bodyPr>
            <a:normAutofit fontScale="90000"/>
          </a:bodyPr>
          <a:lstStyle/>
          <a:p>
            <a:pPr eaLnBrk="1" hangingPunct="1"/>
            <a:r>
              <a:rPr lang="en-GB" b="1" dirty="0">
                <a:solidFill>
                  <a:srgbClr val="FF0000"/>
                </a:solidFill>
              </a:rPr>
              <a:t>MISSED OPPORTUNITIES IN IMMUNIZATION</a:t>
            </a:r>
            <a:endParaRPr b="1" dirty="0">
              <a:solidFill>
                <a:srgbClr val="FF0000"/>
              </a:solidFill>
            </a:endParaRPr>
          </a:p>
        </p:txBody>
      </p:sp>
      <p:sp>
        <p:nvSpPr>
          <p:cNvPr id="55298" name="Rectangle 3"/>
          <p:cNvSpPr>
            <a:spLocks noGrp="1" noChangeArrowheads="1"/>
          </p:cNvSpPr>
          <p:nvPr>
            <p:ph type="subTitle" idx="1"/>
          </p:nvPr>
        </p:nvSpPr>
        <p:spPr/>
        <p:txBody>
          <a:bodyPr/>
          <a:lstStyle/>
          <a:p>
            <a:pPr eaLnBrk="1" hangingPunct="1"/>
            <a:r>
              <a:rPr lang="en-US" dirty="0"/>
              <a:t>Bonnie M </a:t>
            </a:r>
          </a:p>
        </p:txBody>
      </p:sp>
    </p:spTree>
    <p:extLst>
      <p:ext uri="{BB962C8B-B14F-4D97-AF65-F5344CB8AC3E}">
        <p14:creationId xmlns:p14="http://schemas.microsoft.com/office/powerpoint/2010/main" val="168107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2438400" y="274638"/>
            <a:ext cx="7772400" cy="633412"/>
          </a:xfrm>
        </p:spPr>
        <p:txBody>
          <a:bodyPr>
            <a:normAutofit fontScale="90000"/>
          </a:bodyPr>
          <a:lstStyle/>
          <a:p>
            <a:r>
              <a:rPr lang="en-US" b="1" dirty="0"/>
              <a:t>Special groups under UVIS</a:t>
            </a:r>
          </a:p>
        </p:txBody>
      </p:sp>
      <p:sp>
        <p:nvSpPr>
          <p:cNvPr id="64515" name="Content Placeholder 2"/>
          <p:cNvSpPr>
            <a:spLocks noGrp="1"/>
          </p:cNvSpPr>
          <p:nvPr>
            <p:ph idx="1"/>
          </p:nvPr>
        </p:nvSpPr>
        <p:spPr>
          <a:xfrm>
            <a:off x="195943" y="908049"/>
            <a:ext cx="11740243" cy="5509079"/>
          </a:xfrm>
        </p:spPr>
        <p:txBody>
          <a:bodyPr/>
          <a:lstStyle/>
          <a:p>
            <a:pPr>
              <a:lnSpc>
                <a:spcPct val="150000"/>
              </a:lnSpc>
            </a:pPr>
            <a:r>
              <a:rPr lang="en-US" dirty="0"/>
              <a:t>TT for special occupational risk groups</a:t>
            </a:r>
          </a:p>
          <a:p>
            <a:pPr>
              <a:lnSpc>
                <a:spcPct val="150000"/>
              </a:lnSpc>
            </a:pPr>
            <a:r>
              <a:rPr lang="en-US" dirty="0"/>
              <a:t>Hepatitis B vaccine for health workers and other persons at risk e.g. prisoners</a:t>
            </a:r>
          </a:p>
          <a:p>
            <a:pPr>
              <a:lnSpc>
                <a:spcPct val="150000"/>
              </a:lnSpc>
            </a:pPr>
            <a:r>
              <a:rPr lang="en-US" dirty="0"/>
              <a:t>Typhoid vaccine for food handlers and special categories of health workers</a:t>
            </a:r>
          </a:p>
          <a:p>
            <a:pPr>
              <a:lnSpc>
                <a:spcPct val="150000"/>
              </a:lnSpc>
            </a:pPr>
            <a:r>
              <a:rPr lang="en-US" dirty="0"/>
              <a:t> Vaccination for foreign travelers (e.g.) yellow fever, meningitis).</a:t>
            </a:r>
          </a:p>
        </p:txBody>
      </p:sp>
    </p:spTree>
    <p:extLst>
      <p:ext uri="{BB962C8B-B14F-4D97-AF65-F5344CB8AC3E}">
        <p14:creationId xmlns:p14="http://schemas.microsoft.com/office/powerpoint/2010/main" val="427446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1000"/>
                                        <p:tgtEl>
                                          <p:spTgt spid="64515">
                                            <p:txEl>
                                              <p:pRg st="0" end="0"/>
                                            </p:txEl>
                                          </p:spTgt>
                                        </p:tgtEl>
                                      </p:cBhvr>
                                    </p:animEffect>
                                    <p:anim calcmode="lin" valueType="num">
                                      <p:cBhvr>
                                        <p:cTn id="8" dur="10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45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4515">
                                            <p:txEl>
                                              <p:pRg st="1" end="1"/>
                                            </p:txEl>
                                          </p:spTgt>
                                        </p:tgtEl>
                                        <p:attrNameLst>
                                          <p:attrName>style.visibility</p:attrName>
                                        </p:attrNameLst>
                                      </p:cBhvr>
                                      <p:to>
                                        <p:strVal val="visible"/>
                                      </p:to>
                                    </p:set>
                                    <p:animEffect transition="in" filter="fade">
                                      <p:cBhvr>
                                        <p:cTn id="14" dur="1000"/>
                                        <p:tgtEl>
                                          <p:spTgt spid="64515">
                                            <p:txEl>
                                              <p:pRg st="1" end="1"/>
                                            </p:txEl>
                                          </p:spTgt>
                                        </p:tgtEl>
                                      </p:cBhvr>
                                    </p:animEffect>
                                    <p:anim calcmode="lin" valueType="num">
                                      <p:cBhvr>
                                        <p:cTn id="15" dur="10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45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4515">
                                            <p:txEl>
                                              <p:pRg st="2" end="2"/>
                                            </p:txEl>
                                          </p:spTgt>
                                        </p:tgtEl>
                                        <p:attrNameLst>
                                          <p:attrName>style.visibility</p:attrName>
                                        </p:attrNameLst>
                                      </p:cBhvr>
                                      <p:to>
                                        <p:strVal val="visible"/>
                                      </p:to>
                                    </p:set>
                                    <p:animEffect transition="in" filter="fade">
                                      <p:cBhvr>
                                        <p:cTn id="21" dur="1000"/>
                                        <p:tgtEl>
                                          <p:spTgt spid="64515">
                                            <p:txEl>
                                              <p:pRg st="2" end="2"/>
                                            </p:txEl>
                                          </p:spTgt>
                                        </p:tgtEl>
                                      </p:cBhvr>
                                    </p:animEffect>
                                    <p:anim calcmode="lin" valueType="num">
                                      <p:cBhvr>
                                        <p:cTn id="22" dur="10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45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4515">
                                            <p:txEl>
                                              <p:pRg st="3" end="3"/>
                                            </p:txEl>
                                          </p:spTgt>
                                        </p:tgtEl>
                                        <p:attrNameLst>
                                          <p:attrName>style.visibility</p:attrName>
                                        </p:attrNameLst>
                                      </p:cBhvr>
                                      <p:to>
                                        <p:strVal val="visible"/>
                                      </p:to>
                                    </p:set>
                                    <p:animEffect transition="in" filter="fade">
                                      <p:cBhvr>
                                        <p:cTn id="28" dur="1000"/>
                                        <p:tgtEl>
                                          <p:spTgt spid="64515">
                                            <p:txEl>
                                              <p:pRg st="3" end="3"/>
                                            </p:txEl>
                                          </p:spTgt>
                                        </p:tgtEl>
                                      </p:cBhvr>
                                    </p:animEffect>
                                    <p:anim calcmode="lin" valueType="num">
                                      <p:cBhvr>
                                        <p:cTn id="29" dur="10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451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42900" y="365126"/>
            <a:ext cx="11250386" cy="1104446"/>
          </a:xfrm>
        </p:spPr>
        <p:txBody>
          <a:bodyPr/>
          <a:lstStyle/>
          <a:p>
            <a:r>
              <a:rPr lang="en-US" sz="3200" b="1" dirty="0"/>
              <a:t>OBLIGATIONS OF THE UNIT OF VACCINES</a:t>
            </a:r>
            <a:br>
              <a:rPr lang="en-US" sz="3200" b="1" dirty="0"/>
            </a:br>
            <a:r>
              <a:rPr lang="en-US" sz="3200" b="1" dirty="0"/>
              <a:t>AND IMMUNISATION SERVICES</a:t>
            </a:r>
          </a:p>
        </p:txBody>
      </p:sp>
      <p:sp>
        <p:nvSpPr>
          <p:cNvPr id="65539" name="Content Placeholder 2"/>
          <p:cNvSpPr>
            <a:spLocks noGrp="1"/>
          </p:cNvSpPr>
          <p:nvPr>
            <p:ph idx="1"/>
          </p:nvPr>
        </p:nvSpPr>
        <p:spPr>
          <a:xfrm>
            <a:off x="342899" y="1469572"/>
            <a:ext cx="11527971" cy="5176157"/>
          </a:xfrm>
        </p:spPr>
        <p:txBody>
          <a:bodyPr>
            <a:normAutofit fontScale="92500" lnSpcReduction="10000"/>
          </a:bodyPr>
          <a:lstStyle/>
          <a:p>
            <a:pPr>
              <a:lnSpc>
                <a:spcPct val="150000"/>
              </a:lnSpc>
            </a:pPr>
            <a:r>
              <a:rPr lang="en-US" dirty="0"/>
              <a:t>To ensure equitable access to appropriate vaccination services for all persons in Kenya</a:t>
            </a:r>
          </a:p>
          <a:p>
            <a:pPr>
              <a:lnSpc>
                <a:spcPct val="150000"/>
              </a:lnSpc>
            </a:pPr>
            <a:r>
              <a:rPr lang="en-US" dirty="0"/>
              <a:t> To ensure universal immunization of children in Kenya with appropriate doses of Ministry of Health prescribed childhood vaccines</a:t>
            </a:r>
          </a:p>
          <a:p>
            <a:pPr>
              <a:lnSpc>
                <a:spcPct val="150000"/>
              </a:lnSpc>
            </a:pPr>
            <a:r>
              <a:rPr lang="en-US" dirty="0"/>
              <a:t>To ensure universal immunization of special risk groups with Ministry of Health approved priority vaccines</a:t>
            </a:r>
          </a:p>
          <a:p>
            <a:pPr>
              <a:lnSpc>
                <a:spcPct val="150000"/>
              </a:lnSpc>
            </a:pPr>
            <a:r>
              <a:rPr lang="en-US" dirty="0"/>
              <a:t>To ensure optimum vaccination service delivery in response to specific situations of outbreak of life threatening vaccine preventable diseases</a:t>
            </a:r>
          </a:p>
        </p:txBody>
      </p:sp>
    </p:spTree>
    <p:extLst>
      <p:ext uri="{BB962C8B-B14F-4D97-AF65-F5344CB8AC3E}">
        <p14:creationId xmlns:p14="http://schemas.microsoft.com/office/powerpoint/2010/main" val="127617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arn(inVertical)">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arn(inVertical)">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barn(inVertical)">
                                      <p:cBhvr>
                                        <p:cTn id="17" dur="500"/>
                                        <p:tgtEl>
                                          <p:spTgt spid="65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barn(inVertical)">
                                      <p:cBhvr>
                                        <p:cTn id="22" dur="500"/>
                                        <p:tgtEl>
                                          <p:spTgt spid="65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365125"/>
            <a:ext cx="10896600" cy="1325563"/>
          </a:xfrm>
        </p:spPr>
        <p:txBody>
          <a:bodyPr/>
          <a:lstStyle/>
          <a:p>
            <a:r>
              <a:rPr lang="en-US" sz="3200" b="1" dirty="0"/>
              <a:t>ROLE OF THE UNIT OF VACCINES AND IMMUNISATION SERVICES</a:t>
            </a:r>
          </a:p>
        </p:txBody>
      </p:sp>
      <p:sp>
        <p:nvSpPr>
          <p:cNvPr id="66563" name="Content Placeholder 2"/>
          <p:cNvSpPr>
            <a:spLocks noGrp="1"/>
          </p:cNvSpPr>
          <p:nvPr>
            <p:ph idx="1"/>
          </p:nvPr>
        </p:nvSpPr>
        <p:spPr>
          <a:xfrm>
            <a:off x="838200" y="1825625"/>
            <a:ext cx="10515600" cy="4836432"/>
          </a:xfrm>
        </p:spPr>
        <p:txBody>
          <a:bodyPr>
            <a:normAutofit/>
          </a:bodyPr>
          <a:lstStyle/>
          <a:p>
            <a:pPr>
              <a:lnSpc>
                <a:spcPct val="150000"/>
              </a:lnSpc>
            </a:pPr>
            <a:r>
              <a:rPr lang="en-US" dirty="0"/>
              <a:t>Policy regulation and oversight</a:t>
            </a:r>
          </a:p>
          <a:p>
            <a:pPr>
              <a:lnSpc>
                <a:spcPct val="150000"/>
              </a:lnSpc>
            </a:pPr>
            <a:r>
              <a:rPr lang="en-US" dirty="0"/>
              <a:t>Commodity security &amp; quality assurance</a:t>
            </a:r>
          </a:p>
          <a:p>
            <a:pPr>
              <a:lnSpc>
                <a:spcPct val="150000"/>
              </a:lnSpc>
            </a:pPr>
            <a:r>
              <a:rPr lang="en-US" dirty="0"/>
              <a:t>Monitoring and evaluation</a:t>
            </a:r>
          </a:p>
          <a:p>
            <a:pPr>
              <a:lnSpc>
                <a:spcPct val="150000"/>
              </a:lnSpc>
            </a:pPr>
            <a:r>
              <a:rPr lang="en-US" dirty="0"/>
              <a:t>Advocacy and Resource Mobilization</a:t>
            </a:r>
          </a:p>
          <a:p>
            <a:pPr>
              <a:lnSpc>
                <a:spcPct val="150000"/>
              </a:lnSpc>
            </a:pPr>
            <a:r>
              <a:rPr lang="en-US" dirty="0"/>
              <a:t>Capacity strengthening</a:t>
            </a:r>
          </a:p>
          <a:p>
            <a:pPr>
              <a:lnSpc>
                <a:spcPct val="150000"/>
              </a:lnSpc>
            </a:pPr>
            <a:r>
              <a:rPr lang="en-US" dirty="0"/>
              <a:t>Conduct of appropriate operational research</a:t>
            </a:r>
          </a:p>
        </p:txBody>
      </p:sp>
    </p:spTree>
    <p:extLst>
      <p:ext uri="{BB962C8B-B14F-4D97-AF65-F5344CB8AC3E}">
        <p14:creationId xmlns:p14="http://schemas.microsoft.com/office/powerpoint/2010/main" val="224376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3">
                                            <p:txEl>
                                              <p:pRg st="2" end="2"/>
                                            </p:txEl>
                                          </p:spTgt>
                                        </p:tgtEl>
                                        <p:attrNameLst>
                                          <p:attrName>style.visibility</p:attrName>
                                        </p:attrNameLst>
                                      </p:cBhvr>
                                      <p:to>
                                        <p:strVal val="visible"/>
                                      </p:to>
                                    </p:set>
                                    <p:anim calcmode="lin" valueType="num">
                                      <p:cBhvr additive="base">
                                        <p:cTn id="19"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563">
                                            <p:txEl>
                                              <p:pRg st="3" end="3"/>
                                            </p:txEl>
                                          </p:spTgt>
                                        </p:tgtEl>
                                        <p:attrNameLst>
                                          <p:attrName>style.visibility</p:attrName>
                                        </p:attrNameLst>
                                      </p:cBhvr>
                                      <p:to>
                                        <p:strVal val="visible"/>
                                      </p:to>
                                    </p:set>
                                    <p:anim calcmode="lin" valueType="num">
                                      <p:cBhvr additive="base">
                                        <p:cTn id="25"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6563">
                                            <p:txEl>
                                              <p:pRg st="4" end="4"/>
                                            </p:txEl>
                                          </p:spTgt>
                                        </p:tgtEl>
                                        <p:attrNameLst>
                                          <p:attrName>style.visibility</p:attrName>
                                        </p:attrNameLst>
                                      </p:cBhvr>
                                      <p:to>
                                        <p:strVal val="visible"/>
                                      </p:to>
                                    </p:set>
                                    <p:anim calcmode="lin" valueType="num">
                                      <p:cBhvr additive="base">
                                        <p:cTn id="31"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6563">
                                            <p:txEl>
                                              <p:pRg st="5" end="5"/>
                                            </p:txEl>
                                          </p:spTgt>
                                        </p:tgtEl>
                                        <p:attrNameLst>
                                          <p:attrName>style.visibility</p:attrName>
                                        </p:attrNameLst>
                                      </p:cBhvr>
                                      <p:to>
                                        <p:strVal val="visible"/>
                                      </p:to>
                                    </p:set>
                                    <p:anim calcmode="lin" valueType="num">
                                      <p:cBhvr additive="base">
                                        <p:cTn id="37"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2438400" y="274639"/>
            <a:ext cx="7772400" cy="777875"/>
          </a:xfrm>
        </p:spPr>
        <p:txBody>
          <a:bodyPr>
            <a:normAutofit/>
          </a:bodyPr>
          <a:lstStyle/>
          <a:p>
            <a:r>
              <a:rPr lang="en-US" b="1"/>
              <a:t>Policy Regulation and Oversight</a:t>
            </a:r>
            <a:endParaRPr lang="en-US"/>
          </a:p>
        </p:txBody>
      </p:sp>
      <p:sp>
        <p:nvSpPr>
          <p:cNvPr id="67587" name="Content Placeholder 2"/>
          <p:cNvSpPr>
            <a:spLocks noGrp="1"/>
          </p:cNvSpPr>
          <p:nvPr>
            <p:ph idx="1"/>
          </p:nvPr>
        </p:nvSpPr>
        <p:spPr>
          <a:xfrm>
            <a:off x="838200" y="1338943"/>
            <a:ext cx="10515600" cy="4838020"/>
          </a:xfrm>
        </p:spPr>
        <p:txBody>
          <a:bodyPr/>
          <a:lstStyle/>
          <a:p>
            <a:pPr>
              <a:lnSpc>
                <a:spcPct val="200000"/>
              </a:lnSpc>
            </a:pPr>
            <a:r>
              <a:rPr lang="en-US" dirty="0"/>
              <a:t>Coordinating periodic reviews of the National Immunization Policy</a:t>
            </a:r>
          </a:p>
          <a:p>
            <a:pPr>
              <a:lnSpc>
                <a:spcPct val="200000"/>
              </a:lnSpc>
            </a:pPr>
            <a:r>
              <a:rPr lang="en-US" dirty="0"/>
              <a:t>Developing and updating training guidelines and materials for immunization service delivery</a:t>
            </a:r>
          </a:p>
          <a:p>
            <a:pPr>
              <a:lnSpc>
                <a:spcPct val="200000"/>
              </a:lnSpc>
            </a:pPr>
            <a:r>
              <a:rPr lang="en-US" dirty="0"/>
              <a:t> Facilitating the training of national and regional trainers</a:t>
            </a:r>
          </a:p>
        </p:txBody>
      </p:sp>
    </p:spTree>
    <p:extLst>
      <p:ext uri="{BB962C8B-B14F-4D97-AF65-F5344CB8AC3E}">
        <p14:creationId xmlns:p14="http://schemas.microsoft.com/office/powerpoint/2010/main" val="3935732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522514" y="365125"/>
            <a:ext cx="11136086" cy="1325563"/>
          </a:xfrm>
        </p:spPr>
        <p:txBody>
          <a:bodyPr/>
          <a:lstStyle/>
          <a:p>
            <a:r>
              <a:rPr lang="en-US" b="1" dirty="0"/>
              <a:t>Commodity Security and Quality assurance</a:t>
            </a:r>
            <a:endParaRPr lang="en-US" dirty="0"/>
          </a:p>
        </p:txBody>
      </p:sp>
      <p:sp>
        <p:nvSpPr>
          <p:cNvPr id="68611" name="Content Placeholder 2"/>
          <p:cNvSpPr>
            <a:spLocks noGrp="1"/>
          </p:cNvSpPr>
          <p:nvPr>
            <p:ph idx="1"/>
          </p:nvPr>
        </p:nvSpPr>
        <p:spPr>
          <a:xfrm>
            <a:off x="522514" y="1690687"/>
            <a:ext cx="11364686" cy="4955042"/>
          </a:xfrm>
        </p:spPr>
        <p:txBody>
          <a:bodyPr/>
          <a:lstStyle/>
          <a:p>
            <a:r>
              <a:rPr lang="en-US" dirty="0"/>
              <a:t>To ensure continuous availability of adequate stocks of all Ministry of Health procured vaccines, related </a:t>
            </a:r>
            <a:r>
              <a:rPr lang="en-US" dirty="0" err="1"/>
              <a:t>immunologicals</a:t>
            </a:r>
            <a:r>
              <a:rPr lang="en-US" dirty="0"/>
              <a:t> and support logistics at all levels of service delivery.</a:t>
            </a:r>
          </a:p>
          <a:p>
            <a:r>
              <a:rPr lang="en-US" dirty="0"/>
              <a:t>To monitor consumption of government supplied vaccines, antisera and vaccination devices used for human health</a:t>
            </a:r>
          </a:p>
          <a:p>
            <a:r>
              <a:rPr lang="en-US" dirty="0"/>
              <a:t>To monitor national immunization coverage trends and provide periodic reports.</a:t>
            </a:r>
          </a:p>
          <a:p>
            <a:r>
              <a:rPr lang="en-US" dirty="0"/>
              <a:t>To monitor respective disease burden trends and correlate with immunization</a:t>
            </a:r>
          </a:p>
        </p:txBody>
      </p:sp>
    </p:spTree>
    <p:extLst>
      <p:ext uri="{BB962C8B-B14F-4D97-AF65-F5344CB8AC3E}">
        <p14:creationId xmlns:p14="http://schemas.microsoft.com/office/powerpoint/2010/main" val="19378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8611">
                                            <p:txEl>
                                              <p:pRg st="3" end="3"/>
                                            </p:txEl>
                                          </p:spTgt>
                                        </p:tgtEl>
                                        <p:attrNameLst>
                                          <p:attrName>style.visibility</p:attrName>
                                        </p:attrNameLst>
                                      </p:cBhvr>
                                      <p:to>
                                        <p:strVal val="visible"/>
                                      </p:to>
                                    </p:set>
                                    <p:anim calcmode="lin" valueType="num">
                                      <p:cBhvr additive="base">
                                        <p:cTn id="25" dur="500" fill="hold"/>
                                        <p:tgtEl>
                                          <p:spTgt spid="686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6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b="1"/>
              <a:t>Monitoring and evaluation</a:t>
            </a:r>
            <a:br>
              <a:rPr lang="en-US" b="1"/>
            </a:br>
            <a:endParaRPr lang="en-US"/>
          </a:p>
        </p:txBody>
      </p:sp>
      <p:sp>
        <p:nvSpPr>
          <p:cNvPr id="69635" name="Content Placeholder 2"/>
          <p:cNvSpPr>
            <a:spLocks noGrp="1"/>
          </p:cNvSpPr>
          <p:nvPr>
            <p:ph idx="1"/>
          </p:nvPr>
        </p:nvSpPr>
        <p:spPr/>
        <p:txBody>
          <a:bodyPr/>
          <a:lstStyle/>
          <a:p>
            <a:r>
              <a:rPr lang="en-US"/>
              <a:t>Develop multi-year and annual operational plans</a:t>
            </a:r>
          </a:p>
          <a:p>
            <a:r>
              <a:rPr lang="en-US"/>
              <a:t>To set multi-year and annual performance targets</a:t>
            </a:r>
          </a:p>
        </p:txBody>
      </p:sp>
    </p:spTree>
    <p:extLst>
      <p:ext uri="{BB962C8B-B14F-4D97-AF65-F5344CB8AC3E}">
        <p14:creationId xmlns:p14="http://schemas.microsoft.com/office/powerpoint/2010/main" val="1826650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b="1"/>
              <a:t>Advocacy and Resource Mobilization</a:t>
            </a:r>
            <a:endParaRPr lang="en-US"/>
          </a:p>
        </p:txBody>
      </p:sp>
      <p:sp>
        <p:nvSpPr>
          <p:cNvPr id="70659" name="Content Placeholder 2"/>
          <p:cNvSpPr>
            <a:spLocks noGrp="1"/>
          </p:cNvSpPr>
          <p:nvPr>
            <p:ph idx="1"/>
          </p:nvPr>
        </p:nvSpPr>
        <p:spPr/>
        <p:txBody>
          <a:bodyPr/>
          <a:lstStyle/>
          <a:p>
            <a:r>
              <a:rPr lang="en-US" dirty="0"/>
              <a:t>Annually review country wide vaccination social mobilization/advocacy needs.</a:t>
            </a:r>
          </a:p>
          <a:p>
            <a:r>
              <a:rPr lang="en-US" dirty="0"/>
              <a:t>Develop and periodically revise social mobilization guidelines and strategies in line with vaccination performance trends in the country</a:t>
            </a:r>
          </a:p>
          <a:p>
            <a:r>
              <a:rPr lang="en-US" dirty="0"/>
              <a:t>Determine multiyear and annual funding needs for universal immunization activities and develop comprehensive resource mobilization plans.</a:t>
            </a:r>
          </a:p>
          <a:p>
            <a:r>
              <a:rPr lang="en-US" dirty="0"/>
              <a:t>Develop and periodically review resource mobilization guidelines and strategies in line with immunization funding needs</a:t>
            </a:r>
          </a:p>
        </p:txBody>
      </p:sp>
    </p:spTree>
    <p:extLst>
      <p:ext uri="{BB962C8B-B14F-4D97-AF65-F5344CB8AC3E}">
        <p14:creationId xmlns:p14="http://schemas.microsoft.com/office/powerpoint/2010/main" val="60012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659">
                                            <p:txEl>
                                              <p:pRg st="2" end="2"/>
                                            </p:txEl>
                                          </p:spTgt>
                                        </p:tgtEl>
                                        <p:attrNameLst>
                                          <p:attrName>style.visibility</p:attrName>
                                        </p:attrNameLst>
                                      </p:cBhvr>
                                      <p:to>
                                        <p:strVal val="visible"/>
                                      </p:to>
                                    </p:set>
                                    <p:anim calcmode="lin" valueType="num">
                                      <p:cBhvr additive="base">
                                        <p:cTn id="19"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659">
                                            <p:txEl>
                                              <p:pRg st="3" end="3"/>
                                            </p:txEl>
                                          </p:spTgt>
                                        </p:tgtEl>
                                        <p:attrNameLst>
                                          <p:attrName>style.visibility</p:attrName>
                                        </p:attrNameLst>
                                      </p:cBhvr>
                                      <p:to>
                                        <p:strVal val="visible"/>
                                      </p:to>
                                    </p:set>
                                    <p:anim calcmode="lin" valueType="num">
                                      <p:cBhvr additive="base">
                                        <p:cTn id="25"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2438400" y="274639"/>
            <a:ext cx="7772400" cy="706437"/>
          </a:xfrm>
        </p:spPr>
        <p:txBody>
          <a:bodyPr/>
          <a:lstStyle/>
          <a:p>
            <a:r>
              <a:rPr lang="en-US" b="1"/>
              <a:t>Capacity strengthening</a:t>
            </a:r>
            <a:endParaRPr lang="en-US"/>
          </a:p>
        </p:txBody>
      </p:sp>
      <p:sp>
        <p:nvSpPr>
          <p:cNvPr id="71683" name="Content Placeholder 2"/>
          <p:cNvSpPr>
            <a:spLocks noGrp="1"/>
          </p:cNvSpPr>
          <p:nvPr>
            <p:ph idx="1"/>
          </p:nvPr>
        </p:nvSpPr>
        <p:spPr>
          <a:xfrm>
            <a:off x="751114" y="981076"/>
            <a:ext cx="10793186" cy="5387067"/>
          </a:xfrm>
        </p:spPr>
        <p:txBody>
          <a:bodyPr/>
          <a:lstStyle/>
          <a:p>
            <a:pPr>
              <a:lnSpc>
                <a:spcPct val="200000"/>
              </a:lnSpc>
            </a:pPr>
            <a:r>
              <a:rPr lang="en-US" dirty="0"/>
              <a:t>Develop and periodically review guidelines and training materials/ teaching aids on vaccine preventable diseases</a:t>
            </a:r>
          </a:p>
          <a:p>
            <a:pPr>
              <a:lnSpc>
                <a:spcPct val="200000"/>
              </a:lnSpc>
            </a:pPr>
            <a:r>
              <a:rPr lang="en-US" dirty="0"/>
              <a:t>Spearhead the revision of curricula of medical institutions in relation to current information on vaccine preventable diseases</a:t>
            </a:r>
          </a:p>
          <a:p>
            <a:pPr>
              <a:lnSpc>
                <a:spcPct val="200000"/>
              </a:lnSpc>
            </a:pPr>
            <a:r>
              <a:rPr lang="en-US" dirty="0"/>
              <a:t>Updates required by different cadres of health workers</a:t>
            </a:r>
          </a:p>
        </p:txBody>
      </p:sp>
    </p:spTree>
    <p:extLst>
      <p:ext uri="{BB962C8B-B14F-4D97-AF65-F5344CB8AC3E}">
        <p14:creationId xmlns:p14="http://schemas.microsoft.com/office/powerpoint/2010/main" val="293243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anim calcmode="lin" valueType="num">
                                      <p:cBhvr additive="base">
                                        <p:cTn id="19"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2438400" y="274639"/>
            <a:ext cx="7772400" cy="777875"/>
          </a:xfrm>
        </p:spPr>
        <p:txBody>
          <a:bodyPr/>
          <a:lstStyle/>
          <a:p>
            <a:r>
              <a:rPr lang="en-US" b="1"/>
              <a:t>Operational research</a:t>
            </a:r>
            <a:endParaRPr lang="en-US"/>
          </a:p>
        </p:txBody>
      </p:sp>
      <p:sp>
        <p:nvSpPr>
          <p:cNvPr id="72707" name="Content Placeholder 2"/>
          <p:cNvSpPr>
            <a:spLocks noGrp="1"/>
          </p:cNvSpPr>
          <p:nvPr>
            <p:ph idx="1"/>
          </p:nvPr>
        </p:nvSpPr>
        <p:spPr/>
        <p:txBody>
          <a:bodyPr/>
          <a:lstStyle/>
          <a:p>
            <a:pPr>
              <a:lnSpc>
                <a:spcPct val="200000"/>
              </a:lnSpc>
            </a:pPr>
            <a:r>
              <a:rPr lang="en-US" dirty="0"/>
              <a:t> To identify key operational research problems</a:t>
            </a:r>
          </a:p>
          <a:p>
            <a:pPr>
              <a:lnSpc>
                <a:spcPct val="200000"/>
              </a:lnSpc>
            </a:pPr>
            <a:r>
              <a:rPr lang="en-US" dirty="0"/>
              <a:t>To identify resources and researchers to conduct the operational research</a:t>
            </a:r>
          </a:p>
        </p:txBody>
      </p:sp>
    </p:spTree>
    <p:extLst>
      <p:ext uri="{BB962C8B-B14F-4D97-AF65-F5344CB8AC3E}">
        <p14:creationId xmlns:p14="http://schemas.microsoft.com/office/powerpoint/2010/main" val="3454439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GB" b="1" dirty="0"/>
              <a:t>Components of Immunization program</a:t>
            </a:r>
            <a:endParaRPr lang="en-US" b="1" dirty="0"/>
          </a:p>
        </p:txBody>
      </p:sp>
      <p:sp>
        <p:nvSpPr>
          <p:cNvPr id="73731" name="Rectangle 3"/>
          <p:cNvSpPr>
            <a:spLocks noGrp="1" noChangeArrowheads="1"/>
          </p:cNvSpPr>
          <p:nvPr>
            <p:ph idx="1"/>
          </p:nvPr>
        </p:nvSpPr>
        <p:spPr/>
        <p:txBody>
          <a:bodyPr/>
          <a:lstStyle/>
          <a:p>
            <a:pPr eaLnBrk="1" hangingPunct="1">
              <a:lnSpc>
                <a:spcPct val="150000"/>
              </a:lnSpc>
            </a:pPr>
            <a:r>
              <a:rPr lang="en-GB" b="1" dirty="0"/>
              <a:t>Service delivery</a:t>
            </a:r>
            <a:r>
              <a:rPr lang="en-GB" dirty="0"/>
              <a:t>-provision of immunization services</a:t>
            </a:r>
          </a:p>
          <a:p>
            <a:pPr eaLnBrk="1" hangingPunct="1"/>
            <a:r>
              <a:rPr lang="en-GB" b="1" dirty="0"/>
              <a:t>Training</a:t>
            </a:r>
            <a:r>
              <a:rPr lang="en-GB" dirty="0"/>
              <a:t> – refresher post basic courses, basic training and on job training.</a:t>
            </a:r>
          </a:p>
          <a:p>
            <a:pPr eaLnBrk="1" hangingPunct="1"/>
            <a:r>
              <a:rPr lang="en-GB" b="1" dirty="0"/>
              <a:t>Cold chain maintenance </a:t>
            </a:r>
            <a:r>
              <a:rPr lang="en-GB" dirty="0"/>
              <a:t>–accurate records of the functioning of the cold chain to enable the detection of any breaks in the chain, training of technicians for maintenance of cold chain equipment.</a:t>
            </a:r>
          </a:p>
          <a:p>
            <a:pPr eaLnBrk="1" hangingPunct="1"/>
            <a:r>
              <a:rPr lang="en-GB" b="1" dirty="0"/>
              <a:t>Supervision</a:t>
            </a:r>
            <a:r>
              <a:rPr lang="en-GB" dirty="0"/>
              <a:t> – Decentralised to district level, supervisory check lists and vehicles should be provided.</a:t>
            </a:r>
          </a:p>
        </p:txBody>
      </p:sp>
    </p:spTree>
    <p:extLst>
      <p:ext uri="{BB962C8B-B14F-4D97-AF65-F5344CB8AC3E}">
        <p14:creationId xmlns:p14="http://schemas.microsoft.com/office/powerpoint/2010/main" val="12191075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 calcmode="lin" valueType="num">
                                      <p:cBhvr additive="base">
                                        <p:cTn id="19"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3731">
                                            <p:txEl>
                                              <p:pRg st="3" end="3"/>
                                            </p:txEl>
                                          </p:spTgt>
                                        </p:tgtEl>
                                        <p:attrNameLst>
                                          <p:attrName>style.visibility</p:attrName>
                                        </p:attrNameLst>
                                      </p:cBhvr>
                                      <p:to>
                                        <p:strVal val="visible"/>
                                      </p:to>
                                    </p:set>
                                    <p:anim calcmode="lin" valueType="num">
                                      <p:cBhvr additive="base">
                                        <p:cTn id="25"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37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GB"/>
              <a:t>DEFINITION</a:t>
            </a:r>
            <a:endParaRPr lang="en-US"/>
          </a:p>
        </p:txBody>
      </p:sp>
      <p:sp>
        <p:nvSpPr>
          <p:cNvPr id="56323" name="Rectangle 3"/>
          <p:cNvSpPr>
            <a:spLocks noGrp="1" noChangeArrowheads="1"/>
          </p:cNvSpPr>
          <p:nvPr>
            <p:ph idx="1"/>
          </p:nvPr>
        </p:nvSpPr>
        <p:spPr/>
        <p:txBody>
          <a:bodyPr/>
          <a:lstStyle/>
          <a:p>
            <a:pPr eaLnBrk="1" hangingPunct="1">
              <a:lnSpc>
                <a:spcPct val="200000"/>
              </a:lnSpc>
            </a:pPr>
            <a:r>
              <a:rPr lang="en-GB" dirty="0"/>
              <a:t>It’s a situation whereby an </a:t>
            </a:r>
            <a:r>
              <a:rPr lang="en-GB" b="1" dirty="0"/>
              <a:t>eligibl</a:t>
            </a:r>
            <a:r>
              <a:rPr lang="en-GB" dirty="0"/>
              <a:t>e child or woman comes to a health facility and does </a:t>
            </a:r>
            <a:r>
              <a:rPr lang="en-GB" b="1" dirty="0"/>
              <a:t>not receive </a:t>
            </a:r>
            <a:r>
              <a:rPr lang="en-GB" dirty="0"/>
              <a:t>a vaccine dose (s) for which he/ she is eligible for.</a:t>
            </a:r>
            <a:endParaRPr lang="en-US" dirty="0"/>
          </a:p>
        </p:txBody>
      </p:sp>
    </p:spTree>
    <p:extLst>
      <p:ext uri="{BB962C8B-B14F-4D97-AF65-F5344CB8AC3E}">
        <p14:creationId xmlns:p14="http://schemas.microsoft.com/office/powerpoint/2010/main" val="1846149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274639"/>
            <a:ext cx="8229600" cy="706437"/>
          </a:xfrm>
        </p:spPr>
        <p:txBody>
          <a:bodyPr>
            <a:normAutofit/>
          </a:bodyPr>
          <a:lstStyle/>
          <a:p>
            <a:pPr>
              <a:defRPr/>
            </a:pPr>
            <a:r>
              <a:rPr lang="en-GB" dirty="0"/>
              <a:t>Components </a:t>
            </a:r>
            <a:r>
              <a:rPr lang="en-GB" dirty="0" err="1"/>
              <a:t>Cont</a:t>
            </a:r>
            <a:r>
              <a:rPr lang="en-GB" dirty="0"/>
              <a:t>…</a:t>
            </a:r>
            <a:endParaRPr lang="en-US" dirty="0"/>
          </a:p>
        </p:txBody>
      </p:sp>
      <p:sp>
        <p:nvSpPr>
          <p:cNvPr id="74755" name="Rectangle 3"/>
          <p:cNvSpPr>
            <a:spLocks noGrp="1" noChangeArrowheads="1"/>
          </p:cNvSpPr>
          <p:nvPr>
            <p:ph idx="1"/>
          </p:nvPr>
        </p:nvSpPr>
        <p:spPr>
          <a:xfrm>
            <a:off x="293914" y="1125539"/>
            <a:ext cx="11201400" cy="5536518"/>
          </a:xfrm>
        </p:spPr>
        <p:txBody>
          <a:bodyPr>
            <a:normAutofit/>
          </a:bodyPr>
          <a:lstStyle/>
          <a:p>
            <a:pPr eaLnBrk="1" hangingPunct="1"/>
            <a:r>
              <a:rPr lang="en-GB" sz="3200" b="1" dirty="0"/>
              <a:t>Surveillance</a:t>
            </a:r>
            <a:r>
              <a:rPr lang="en-GB" sz="3200" dirty="0"/>
              <a:t>- Districts should send returns for DVI targeted diseases( measles, poliomyelitis and neonatal tetanus)</a:t>
            </a:r>
          </a:p>
          <a:p>
            <a:pPr eaLnBrk="1" hangingPunct="1"/>
            <a:r>
              <a:rPr lang="en-GB" sz="3200" b="1" dirty="0"/>
              <a:t>Health communication- </a:t>
            </a:r>
            <a:r>
              <a:rPr lang="en-GB" sz="3200" dirty="0"/>
              <a:t>This includes health education to community members </a:t>
            </a:r>
          </a:p>
          <a:p>
            <a:pPr eaLnBrk="1" hangingPunct="1"/>
            <a:r>
              <a:rPr lang="en-GB" sz="3200" b="1" dirty="0"/>
              <a:t>Monitoring and Evaluation</a:t>
            </a:r>
            <a:r>
              <a:rPr lang="en-GB" sz="3200" dirty="0"/>
              <a:t>: Monitoring and evaluation of all aspects of the programme at all levels are designed as on-going functions.</a:t>
            </a:r>
          </a:p>
          <a:p>
            <a:pPr eaLnBrk="1" hangingPunct="1"/>
            <a:r>
              <a:rPr lang="en-GB" sz="3200" b="1" dirty="0"/>
              <a:t>Logistics and Supplies: </a:t>
            </a:r>
            <a:r>
              <a:rPr lang="en-GB" sz="3200" dirty="0"/>
              <a:t>This includes vaccines, child health cards, reporting forms, cold chain equipment, transport, gas, syringes, needles, etc.  </a:t>
            </a:r>
          </a:p>
          <a:p>
            <a:pPr eaLnBrk="1" hangingPunct="1"/>
            <a:endParaRPr lang="en-US" dirty="0"/>
          </a:p>
          <a:p>
            <a:pPr eaLnBrk="1" hangingPunct="1"/>
            <a:endParaRPr lang="en-US" dirty="0"/>
          </a:p>
        </p:txBody>
      </p:sp>
    </p:spTree>
    <p:extLst>
      <p:ext uri="{BB962C8B-B14F-4D97-AF65-F5344CB8AC3E}">
        <p14:creationId xmlns:p14="http://schemas.microsoft.com/office/powerpoint/2010/main" val="23903138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 calcmode="lin" valueType="num">
                                      <p:cBhvr additive="base">
                                        <p:cTn id="25"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313" y="260351"/>
            <a:ext cx="8229600" cy="549275"/>
          </a:xfrm>
        </p:spPr>
        <p:txBody>
          <a:bodyPr>
            <a:normAutofit fontScale="90000"/>
          </a:bodyPr>
          <a:lstStyle/>
          <a:p>
            <a:pPr>
              <a:defRPr/>
            </a:pPr>
            <a:r>
              <a:rPr lang="en-GB" dirty="0"/>
              <a:t>Components </a:t>
            </a:r>
            <a:r>
              <a:rPr lang="en-GB" dirty="0" err="1"/>
              <a:t>cont</a:t>
            </a:r>
            <a:r>
              <a:rPr lang="en-GB" dirty="0"/>
              <a:t>….</a:t>
            </a:r>
          </a:p>
        </p:txBody>
      </p:sp>
      <p:sp>
        <p:nvSpPr>
          <p:cNvPr id="75779" name="Content Placeholder 2"/>
          <p:cNvSpPr>
            <a:spLocks noGrp="1"/>
          </p:cNvSpPr>
          <p:nvPr>
            <p:ph idx="1"/>
          </p:nvPr>
        </p:nvSpPr>
        <p:spPr>
          <a:xfrm>
            <a:off x="506186" y="765175"/>
            <a:ext cx="10646228" cy="5360988"/>
          </a:xfrm>
        </p:spPr>
        <p:txBody>
          <a:bodyPr/>
          <a:lstStyle/>
          <a:p>
            <a:pPr eaLnBrk="1" hangingPunct="1">
              <a:lnSpc>
                <a:spcPct val="150000"/>
              </a:lnSpc>
            </a:pPr>
            <a:r>
              <a:rPr lang="en-GB" sz="3600" b="1" dirty="0"/>
              <a:t>Integration</a:t>
            </a:r>
            <a:r>
              <a:rPr lang="en-GB" sz="3600" dirty="0"/>
              <a:t>: Integration of immunization with maternal and child health services was done from the outset.</a:t>
            </a:r>
          </a:p>
          <a:p>
            <a:pPr eaLnBrk="1" hangingPunct="1">
              <a:lnSpc>
                <a:spcPct val="150000"/>
              </a:lnSpc>
            </a:pPr>
            <a:r>
              <a:rPr lang="en-GB" sz="3600" b="1" dirty="0"/>
              <a:t>Social mobilisation </a:t>
            </a:r>
            <a:r>
              <a:rPr lang="en-GB" sz="3600" dirty="0"/>
              <a:t>:To achieve the DVI objectives, we need to convince families to bring children for immunisation so as to increase community involvement and participation</a:t>
            </a:r>
          </a:p>
          <a:p>
            <a:pPr eaLnBrk="1" hangingPunct="1"/>
            <a:endParaRPr lang="en-GB" dirty="0"/>
          </a:p>
        </p:txBody>
      </p:sp>
    </p:spTree>
    <p:extLst>
      <p:ext uri="{BB962C8B-B14F-4D97-AF65-F5344CB8AC3E}">
        <p14:creationId xmlns:p14="http://schemas.microsoft.com/office/powerpoint/2010/main" val="7044730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t>Kenya policy on immunization</a:t>
            </a:r>
          </a:p>
        </p:txBody>
      </p:sp>
      <p:sp>
        <p:nvSpPr>
          <p:cNvPr id="76803" name="Content Placeholder 2"/>
          <p:cNvSpPr>
            <a:spLocks noGrp="1"/>
          </p:cNvSpPr>
          <p:nvPr>
            <p:ph idx="1"/>
          </p:nvPr>
        </p:nvSpPr>
        <p:spPr/>
        <p:txBody>
          <a:bodyPr/>
          <a:lstStyle/>
          <a:p>
            <a:pPr marL="0" indent="0">
              <a:buNone/>
            </a:pPr>
            <a:r>
              <a:rPr lang="en-US"/>
              <a:t>National policy page 18 &amp;19</a:t>
            </a:r>
          </a:p>
        </p:txBody>
      </p:sp>
    </p:spTree>
    <p:extLst>
      <p:ext uri="{BB962C8B-B14F-4D97-AF65-F5344CB8AC3E}">
        <p14:creationId xmlns:p14="http://schemas.microsoft.com/office/powerpoint/2010/main" val="361713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b="1"/>
              <a:t>Multi-Dose Vial Policy (MDVP)</a:t>
            </a:r>
          </a:p>
        </p:txBody>
      </p:sp>
      <p:sp>
        <p:nvSpPr>
          <p:cNvPr id="77827" name="Content Placeholder 2"/>
          <p:cNvSpPr>
            <a:spLocks noGrp="1"/>
          </p:cNvSpPr>
          <p:nvPr>
            <p:ph idx="1"/>
          </p:nvPr>
        </p:nvSpPr>
        <p:spPr/>
        <p:txBody>
          <a:bodyPr>
            <a:normAutofit lnSpcReduction="10000"/>
          </a:bodyPr>
          <a:lstStyle/>
          <a:p>
            <a:r>
              <a:rPr lang="en-US"/>
              <a:t>The use of opened multi-dose vials of liquid vaccines </a:t>
            </a:r>
            <a:r>
              <a:rPr lang="en-US" i="1"/>
              <a:t>with preservatives is a </a:t>
            </a:r>
            <a:r>
              <a:rPr lang="en-US"/>
              <a:t>WHO policy Adopted by the Ministry of Health in Kenya</a:t>
            </a:r>
          </a:p>
          <a:p>
            <a:r>
              <a:rPr lang="en-US"/>
              <a:t>It entails  use of selected vaccines in subsequent immunization sessions. </a:t>
            </a:r>
          </a:p>
          <a:p>
            <a:r>
              <a:rPr lang="en-US"/>
              <a:t>Applies to the following vaccines;</a:t>
            </a:r>
          </a:p>
          <a:p>
            <a:r>
              <a:rPr lang="en-US"/>
              <a:t>• OPV</a:t>
            </a:r>
          </a:p>
          <a:p>
            <a:r>
              <a:rPr lang="en-US"/>
              <a:t>• TT</a:t>
            </a:r>
          </a:p>
          <a:p>
            <a:r>
              <a:rPr lang="en-US"/>
              <a:t>• Hepatitis B</a:t>
            </a:r>
          </a:p>
          <a:p>
            <a:r>
              <a:rPr lang="en-US"/>
              <a:t>• Pentavalent vaccine (liquid preparation)</a:t>
            </a:r>
          </a:p>
          <a:p>
            <a:endParaRPr lang="en-US"/>
          </a:p>
        </p:txBody>
      </p:sp>
    </p:spTree>
    <p:extLst>
      <p:ext uri="{BB962C8B-B14F-4D97-AF65-F5344CB8AC3E}">
        <p14:creationId xmlns:p14="http://schemas.microsoft.com/office/powerpoint/2010/main" val="1145499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2438400" y="-100013"/>
            <a:ext cx="7772400" cy="100013"/>
          </a:xfrm>
        </p:spPr>
        <p:txBody>
          <a:bodyPr>
            <a:normAutofit fontScale="90000"/>
          </a:bodyPr>
          <a:lstStyle/>
          <a:p>
            <a:endParaRPr lang="en-US"/>
          </a:p>
        </p:txBody>
      </p:sp>
      <p:sp>
        <p:nvSpPr>
          <p:cNvPr id="3" name="Content Placeholder 2"/>
          <p:cNvSpPr>
            <a:spLocks noGrp="1"/>
          </p:cNvSpPr>
          <p:nvPr>
            <p:ph idx="1"/>
          </p:nvPr>
        </p:nvSpPr>
        <p:spPr>
          <a:xfrm>
            <a:off x="391885" y="115888"/>
            <a:ext cx="11576957" cy="6742112"/>
          </a:xfrm>
        </p:spPr>
        <p:txBody>
          <a:bodyPr>
            <a:normAutofit/>
          </a:bodyPr>
          <a:lstStyle/>
          <a:p>
            <a:pPr>
              <a:defRPr/>
            </a:pPr>
            <a:r>
              <a:rPr lang="en-US" dirty="0"/>
              <a:t> The policy states that  Multi-dose vials of these vaccines from which one or more doses have been removed during an immunization session may be used during subsequent immunization sessions for a maximum of four weeks provided all the following conditions are  met:</a:t>
            </a:r>
          </a:p>
          <a:p>
            <a:pPr>
              <a:defRPr/>
            </a:pPr>
            <a:r>
              <a:rPr lang="en-US" dirty="0"/>
              <a:t> The expiry date has not passed.</a:t>
            </a:r>
          </a:p>
          <a:p>
            <a:pPr>
              <a:defRPr/>
            </a:pPr>
            <a:r>
              <a:rPr lang="en-US" dirty="0"/>
              <a:t>The vaccines are stored under appropriate cold chain conditions.</a:t>
            </a:r>
          </a:p>
          <a:p>
            <a:pPr>
              <a:defRPr/>
            </a:pPr>
            <a:r>
              <a:rPr lang="en-US" dirty="0"/>
              <a:t>The vaccine vial septum has not been submerged in water.</a:t>
            </a:r>
          </a:p>
          <a:p>
            <a:pPr>
              <a:defRPr/>
            </a:pPr>
            <a:r>
              <a:rPr lang="en-US" dirty="0"/>
              <a:t>Aseptic techniques have been used to withdraw all doses.</a:t>
            </a:r>
          </a:p>
          <a:p>
            <a:pPr>
              <a:defRPr/>
            </a:pPr>
            <a:r>
              <a:rPr lang="en-US" dirty="0"/>
              <a:t>The Vaccine Vial Monitor (VVM) has not reached the discard point.</a:t>
            </a:r>
          </a:p>
          <a:p>
            <a:pPr>
              <a:defRPr/>
            </a:pPr>
            <a:endParaRPr lang="en-US" dirty="0"/>
          </a:p>
        </p:txBody>
      </p:sp>
    </p:spTree>
    <p:extLst>
      <p:ext uri="{BB962C8B-B14F-4D97-AF65-F5344CB8AC3E}">
        <p14:creationId xmlns:p14="http://schemas.microsoft.com/office/powerpoint/2010/main" val="129760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b="1"/>
              <a:t>Multi-Dose Vial Policy cont…</a:t>
            </a:r>
            <a:endParaRPr lang="en-US"/>
          </a:p>
        </p:txBody>
      </p:sp>
      <p:sp>
        <p:nvSpPr>
          <p:cNvPr id="79875" name="Content Placeholder 2"/>
          <p:cNvSpPr>
            <a:spLocks noGrp="1"/>
          </p:cNvSpPr>
          <p:nvPr>
            <p:ph idx="1"/>
          </p:nvPr>
        </p:nvSpPr>
        <p:spPr/>
        <p:txBody>
          <a:bodyPr/>
          <a:lstStyle/>
          <a:p>
            <a:r>
              <a:rPr lang="en-US" dirty="0"/>
              <a:t>The policy applies to vaccine vials for use both in static as well as outreach vaccination sessions.</a:t>
            </a:r>
          </a:p>
          <a:p>
            <a:r>
              <a:rPr lang="en-US" dirty="0"/>
              <a:t>The vials should be clearly labeled with the date when they were opened </a:t>
            </a:r>
            <a:r>
              <a:rPr lang="en-US" b="1" i="1" dirty="0"/>
              <a:t>before </a:t>
            </a:r>
            <a:r>
              <a:rPr lang="en-US" dirty="0"/>
              <a:t>they are returned to the vaccine refrigerator</a:t>
            </a:r>
          </a:p>
          <a:p>
            <a:endParaRPr lang="en-US" dirty="0"/>
          </a:p>
        </p:txBody>
      </p:sp>
    </p:spTree>
    <p:extLst>
      <p:ext uri="{BB962C8B-B14F-4D97-AF65-F5344CB8AC3E}">
        <p14:creationId xmlns:p14="http://schemas.microsoft.com/office/powerpoint/2010/main" val="419445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t>History of vaccination</a:t>
            </a:r>
          </a:p>
        </p:txBody>
      </p:sp>
      <p:sp>
        <p:nvSpPr>
          <p:cNvPr id="80899" name="Content Placeholder 2"/>
          <p:cNvSpPr>
            <a:spLocks noGrp="1"/>
          </p:cNvSpPr>
          <p:nvPr>
            <p:ph idx="1"/>
          </p:nvPr>
        </p:nvSpPr>
        <p:spPr/>
        <p:txBody>
          <a:bodyPr/>
          <a:lstStyle/>
          <a:p>
            <a:r>
              <a:rPr lang="en-US"/>
              <a:t>Vaccinology began with the success of Jenner’s and Pasteur’s vaccines against smallpox, anthrax and rabies</a:t>
            </a:r>
          </a:p>
        </p:txBody>
      </p:sp>
    </p:spTree>
    <p:extLst>
      <p:ext uri="{BB962C8B-B14F-4D97-AF65-F5344CB8AC3E}">
        <p14:creationId xmlns:p14="http://schemas.microsoft.com/office/powerpoint/2010/main" val="1582516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1774826" y="274638"/>
            <a:ext cx="8893175" cy="633412"/>
          </a:xfrm>
        </p:spPr>
        <p:txBody>
          <a:bodyPr/>
          <a:lstStyle/>
          <a:p>
            <a:r>
              <a:rPr lang="en-US" sz="3600" b="1"/>
              <a:t>Milestones in Vaccine Development</a:t>
            </a:r>
            <a:endParaRPr lang="en-US" sz="3600"/>
          </a:p>
        </p:txBody>
      </p:sp>
      <p:sp>
        <p:nvSpPr>
          <p:cNvPr id="81923" name="Content Placeholder 2"/>
          <p:cNvSpPr>
            <a:spLocks noGrp="1"/>
          </p:cNvSpPr>
          <p:nvPr>
            <p:ph idx="1"/>
          </p:nvPr>
        </p:nvSpPr>
        <p:spPr>
          <a:xfrm>
            <a:off x="522514" y="765176"/>
            <a:ext cx="11364686" cy="5903913"/>
          </a:xfrm>
        </p:spPr>
        <p:txBody>
          <a:bodyPr>
            <a:normAutofit/>
          </a:bodyPr>
          <a:lstStyle/>
          <a:p>
            <a:r>
              <a:rPr lang="en-US" dirty="0"/>
              <a:t>1885: First use of live attenuated viral vaccine (rabies) in humans</a:t>
            </a:r>
          </a:p>
          <a:p>
            <a:r>
              <a:rPr lang="en-US" dirty="0"/>
              <a:t>1909: First live attenuated bacterial vaccine (Bacillus </a:t>
            </a:r>
            <a:r>
              <a:rPr lang="en-US" dirty="0" err="1"/>
              <a:t>Calmette</a:t>
            </a:r>
            <a:r>
              <a:rPr lang="en-US" dirty="0"/>
              <a:t>-Guerin(BCG) developed for use against tuberculosis</a:t>
            </a:r>
          </a:p>
          <a:p>
            <a:r>
              <a:rPr lang="en-US" dirty="0"/>
              <a:t>1921: Diphtheria toxoid developed</a:t>
            </a:r>
          </a:p>
          <a:p>
            <a:r>
              <a:rPr lang="fr-FR" dirty="0"/>
              <a:t>1924: </a:t>
            </a:r>
            <a:r>
              <a:rPr lang="fr-FR" dirty="0" err="1"/>
              <a:t>Tetanus</a:t>
            </a:r>
            <a:r>
              <a:rPr lang="fr-FR" dirty="0"/>
              <a:t> </a:t>
            </a:r>
            <a:r>
              <a:rPr lang="fr-FR" dirty="0" err="1"/>
              <a:t>toxoid</a:t>
            </a:r>
            <a:r>
              <a:rPr lang="fr-FR" dirty="0"/>
              <a:t> </a:t>
            </a:r>
            <a:r>
              <a:rPr lang="fr-FR" dirty="0" err="1"/>
              <a:t>produced</a:t>
            </a:r>
            <a:endParaRPr lang="fr-FR" dirty="0"/>
          </a:p>
          <a:p>
            <a:r>
              <a:rPr lang="en-US" dirty="0"/>
              <a:t>1930s: Pertussis vaccine developed</a:t>
            </a:r>
          </a:p>
          <a:p>
            <a:r>
              <a:rPr lang="en-US" dirty="0"/>
              <a:t>1932: Yellow fever vaccine developed</a:t>
            </a:r>
          </a:p>
          <a:p>
            <a:r>
              <a:rPr lang="en-US" dirty="0"/>
              <a:t>1940s: Diphtheria-tetanus-pertussis (DTP) combination introduced</a:t>
            </a:r>
          </a:p>
          <a:p>
            <a:r>
              <a:rPr lang="en-US" dirty="0"/>
              <a:t>1955: Inactivated polio vaccine introduced</a:t>
            </a:r>
          </a:p>
          <a:p>
            <a:r>
              <a:rPr lang="en-US" dirty="0"/>
              <a:t>1963: Live attenuated oral polio vaccine introduced</a:t>
            </a:r>
          </a:p>
          <a:p>
            <a:r>
              <a:rPr lang="en-US" dirty="0"/>
              <a:t>1963: Measles vaccine introduced</a:t>
            </a:r>
          </a:p>
        </p:txBody>
      </p:sp>
    </p:spTree>
    <p:extLst>
      <p:ext uri="{BB962C8B-B14F-4D97-AF65-F5344CB8AC3E}">
        <p14:creationId xmlns:p14="http://schemas.microsoft.com/office/powerpoint/2010/main" val="2274336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endParaRPr lang="en-US"/>
          </a:p>
        </p:txBody>
      </p:sp>
      <p:sp>
        <p:nvSpPr>
          <p:cNvPr id="82947" name="Content Placeholder 2"/>
          <p:cNvSpPr>
            <a:spLocks noGrp="1"/>
          </p:cNvSpPr>
          <p:nvPr>
            <p:ph idx="1"/>
          </p:nvPr>
        </p:nvSpPr>
        <p:spPr/>
        <p:txBody>
          <a:bodyPr/>
          <a:lstStyle/>
          <a:p>
            <a:r>
              <a:rPr lang="en-US"/>
              <a:t>1986: First recombinant vaccine (hepatitis B) introduced</a:t>
            </a:r>
          </a:p>
          <a:p>
            <a:r>
              <a:rPr lang="en-US"/>
              <a:t>1990: First polysaccharide conjugate vaccine (Haemophilus influenzae type b) introduced</a:t>
            </a:r>
          </a:p>
          <a:p>
            <a:r>
              <a:rPr lang="en-US"/>
              <a:t>This was followed by faster introduction of Meningococcal conjugate (MCV4), Pneumococcal Conjugate vaccine, Rotavirus Vaccine and Human papillomavirus (HPV) whereas Malaria and HIV Vaccines are under development.</a:t>
            </a:r>
          </a:p>
          <a:p>
            <a:endParaRPr lang="en-US"/>
          </a:p>
        </p:txBody>
      </p:sp>
    </p:spTree>
    <p:extLst>
      <p:ext uri="{BB962C8B-B14F-4D97-AF65-F5344CB8AC3E}">
        <p14:creationId xmlns:p14="http://schemas.microsoft.com/office/powerpoint/2010/main" val="3311576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z="3200" b="1" dirty="0"/>
              <a:t>GLOBAL IMMUNIZATION VISION AND STRATEGY (GIVS)</a:t>
            </a:r>
            <a:endParaRPr lang="en-US" sz="3200" dirty="0"/>
          </a:p>
        </p:txBody>
      </p:sp>
      <p:sp>
        <p:nvSpPr>
          <p:cNvPr id="3" name="Content Placeholder 2"/>
          <p:cNvSpPr>
            <a:spLocks noGrp="1"/>
          </p:cNvSpPr>
          <p:nvPr>
            <p:ph idx="1"/>
          </p:nvPr>
        </p:nvSpPr>
        <p:spPr/>
        <p:txBody>
          <a:bodyPr/>
          <a:lstStyle/>
          <a:p>
            <a:pPr>
              <a:defRPr/>
            </a:pPr>
            <a:r>
              <a:rPr lang="en-US" dirty="0"/>
              <a:t>Was launched on 25th May 2005 at the World Health Assembly held in Geneva, Switzerland.</a:t>
            </a:r>
          </a:p>
          <a:p>
            <a:pPr>
              <a:defRPr/>
            </a:pPr>
            <a:r>
              <a:rPr lang="en-US" dirty="0"/>
              <a:t>Governments – </a:t>
            </a:r>
            <a:r>
              <a:rPr lang="en-US" i="1" dirty="0"/>
              <a:t>(including the Government of Kenya)</a:t>
            </a:r>
            <a:r>
              <a:rPr lang="en-US" dirty="0"/>
              <a:t>, committed themselves to this strategy designed by WHO and UNICEF to fight vaccine preventable diseases.</a:t>
            </a:r>
          </a:p>
          <a:p>
            <a:pPr>
              <a:defRPr/>
            </a:pPr>
            <a:endParaRPr lang="en-US" dirty="0"/>
          </a:p>
        </p:txBody>
      </p:sp>
    </p:spTree>
    <p:extLst>
      <p:ext uri="{BB962C8B-B14F-4D97-AF65-F5344CB8AC3E}">
        <p14:creationId xmlns:p14="http://schemas.microsoft.com/office/powerpoint/2010/main" val="179227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365125"/>
            <a:ext cx="10515600" cy="777875"/>
          </a:xfrm>
        </p:spPr>
        <p:txBody>
          <a:bodyPr>
            <a:normAutofit/>
          </a:bodyPr>
          <a:lstStyle/>
          <a:p>
            <a:pPr>
              <a:defRPr/>
            </a:pPr>
            <a:r>
              <a:rPr lang="en-GB" b="1" dirty="0"/>
              <a:t>Methods of reducing missed opportunities</a:t>
            </a:r>
            <a:endParaRPr lang="en-US" b="1" dirty="0"/>
          </a:p>
        </p:txBody>
      </p:sp>
      <p:sp>
        <p:nvSpPr>
          <p:cNvPr id="57347" name="Rectangle 3"/>
          <p:cNvSpPr>
            <a:spLocks noGrp="1" noChangeArrowheads="1"/>
          </p:cNvSpPr>
          <p:nvPr>
            <p:ph idx="1"/>
          </p:nvPr>
        </p:nvSpPr>
        <p:spPr>
          <a:xfrm>
            <a:off x="838200" y="1387930"/>
            <a:ext cx="10515600" cy="5290456"/>
          </a:xfrm>
        </p:spPr>
        <p:txBody>
          <a:bodyPr>
            <a:normAutofit/>
          </a:bodyPr>
          <a:lstStyle/>
          <a:p>
            <a:pPr marL="514350" indent="-514350" eaLnBrk="1" hangingPunct="1">
              <a:lnSpc>
                <a:spcPct val="150000"/>
              </a:lnSpc>
              <a:buFont typeface="+mj-lt"/>
              <a:buAutoNum type="arabicPeriod"/>
            </a:pPr>
            <a:r>
              <a:rPr lang="en-GB" b="1" dirty="0"/>
              <a:t>Identification</a:t>
            </a:r>
            <a:r>
              <a:rPr lang="en-GB" dirty="0"/>
              <a:t> of missed opportunities by examining health </a:t>
            </a:r>
            <a:r>
              <a:rPr lang="en-GB" b="1" dirty="0"/>
              <a:t>records</a:t>
            </a:r>
            <a:r>
              <a:rPr lang="en-GB" dirty="0"/>
              <a:t> and immunization cards and Conducting </a:t>
            </a:r>
            <a:r>
              <a:rPr lang="en-GB" b="1" dirty="0"/>
              <a:t>surveys</a:t>
            </a:r>
            <a:r>
              <a:rPr lang="en-GB" dirty="0"/>
              <a:t> to measure missed opportunities</a:t>
            </a:r>
          </a:p>
          <a:p>
            <a:pPr marL="514350" indent="-514350" eaLnBrk="1" hangingPunct="1">
              <a:lnSpc>
                <a:spcPct val="150000"/>
              </a:lnSpc>
              <a:buFont typeface="+mj-lt"/>
              <a:buAutoNum type="arabicPeriod"/>
            </a:pPr>
            <a:r>
              <a:rPr lang="en-GB" dirty="0"/>
              <a:t>Checking the immunization status of every child 0-23 months and pregnant women visiting health facilities for any season. Those in need should be immunized before leaving.</a:t>
            </a:r>
          </a:p>
          <a:p>
            <a:pPr marL="514350" indent="-514350" eaLnBrk="1" hangingPunct="1">
              <a:lnSpc>
                <a:spcPct val="150000"/>
              </a:lnSpc>
              <a:buFont typeface="+mj-lt"/>
              <a:buAutoNum type="arabicPeriod"/>
            </a:pPr>
            <a:r>
              <a:rPr lang="en-GB" dirty="0"/>
              <a:t>Avoiding false contraindications to immunizations .e.g. fever</a:t>
            </a:r>
          </a:p>
        </p:txBody>
      </p:sp>
    </p:spTree>
    <p:extLst>
      <p:ext uri="{BB962C8B-B14F-4D97-AF65-F5344CB8AC3E}">
        <p14:creationId xmlns:p14="http://schemas.microsoft.com/office/powerpoint/2010/main" val="206739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02129" y="1825625"/>
            <a:ext cx="10651671" cy="4722132"/>
          </a:xfrm>
        </p:spPr>
        <p:txBody>
          <a:bodyPr>
            <a:normAutofit lnSpcReduction="10000"/>
          </a:bodyPr>
          <a:lstStyle/>
          <a:p>
            <a:pPr>
              <a:lnSpc>
                <a:spcPct val="150000"/>
              </a:lnSpc>
              <a:defRPr/>
            </a:pPr>
            <a:r>
              <a:rPr lang="en-US" dirty="0"/>
              <a:t>The strategy was a framework for planning and implementing national </a:t>
            </a:r>
            <a:r>
              <a:rPr lang="en-US" dirty="0" err="1"/>
              <a:t>programmes</a:t>
            </a:r>
            <a:r>
              <a:rPr lang="en-US" dirty="0"/>
              <a:t> during 2006-2015 period </a:t>
            </a:r>
          </a:p>
          <a:p>
            <a:pPr>
              <a:lnSpc>
                <a:spcPct val="150000"/>
              </a:lnSpc>
              <a:defRPr/>
            </a:pPr>
            <a:r>
              <a:rPr lang="en-US" dirty="0"/>
              <a:t>It aimed to immunizing more people, from infants to seniors, with a greater range of vaccines. </a:t>
            </a:r>
          </a:p>
          <a:p>
            <a:pPr>
              <a:lnSpc>
                <a:spcPct val="150000"/>
              </a:lnSpc>
              <a:defRPr/>
            </a:pPr>
            <a:r>
              <a:rPr lang="en-US" dirty="0"/>
              <a:t>The main goal was to reduce illness and death due to vaccine-preventable diseases by at least two thirds compared to levels experienced in 2000  by 2015 or earlier </a:t>
            </a:r>
          </a:p>
        </p:txBody>
      </p:sp>
    </p:spTree>
    <p:extLst>
      <p:ext uri="{BB962C8B-B14F-4D97-AF65-F5344CB8AC3E}">
        <p14:creationId xmlns:p14="http://schemas.microsoft.com/office/powerpoint/2010/main" val="235646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defRPr/>
            </a:pPr>
            <a:r>
              <a:rPr lang="en-US" dirty="0"/>
              <a:t>GIVS had four main aims:</a:t>
            </a:r>
          </a:p>
          <a:p>
            <a:pPr>
              <a:defRPr/>
            </a:pPr>
            <a:r>
              <a:rPr lang="en-US" dirty="0"/>
              <a:t>To immunize more people against more diseases</a:t>
            </a:r>
          </a:p>
          <a:p>
            <a:pPr>
              <a:defRPr/>
            </a:pPr>
            <a:r>
              <a:rPr lang="en-US" dirty="0"/>
              <a:t>To introduce a range of newly available vaccines and technologies</a:t>
            </a:r>
          </a:p>
          <a:p>
            <a:pPr>
              <a:defRPr/>
            </a:pPr>
            <a:r>
              <a:rPr lang="en-US" dirty="0"/>
              <a:t>To integrate other critical health interventions with immunization</a:t>
            </a:r>
          </a:p>
          <a:p>
            <a:pPr>
              <a:defRPr/>
            </a:pPr>
            <a:r>
              <a:rPr lang="en-US" dirty="0"/>
              <a:t>To ensure vaccination </a:t>
            </a:r>
            <a:r>
              <a:rPr lang="en-US" dirty="0" err="1"/>
              <a:t>programmes</a:t>
            </a:r>
            <a:r>
              <a:rPr lang="en-US" dirty="0"/>
              <a:t> and activities are managed within the context of global interdependence</a:t>
            </a:r>
          </a:p>
        </p:txBody>
      </p:sp>
    </p:spTree>
    <p:extLst>
      <p:ext uri="{BB962C8B-B14F-4D97-AF65-F5344CB8AC3E}">
        <p14:creationId xmlns:p14="http://schemas.microsoft.com/office/powerpoint/2010/main" val="51306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t>Targets </a:t>
            </a:r>
          </a:p>
        </p:txBody>
      </p:sp>
      <p:sp>
        <p:nvSpPr>
          <p:cNvPr id="3" name="Content Placeholder 2"/>
          <p:cNvSpPr>
            <a:spLocks noGrp="1"/>
          </p:cNvSpPr>
          <p:nvPr>
            <p:ph idx="1"/>
          </p:nvPr>
        </p:nvSpPr>
        <p:spPr/>
        <p:txBody>
          <a:bodyPr/>
          <a:lstStyle/>
          <a:p>
            <a:pPr marL="0" indent="0">
              <a:buNone/>
              <a:defRPr/>
            </a:pPr>
            <a:r>
              <a:rPr lang="en-US" dirty="0"/>
              <a:t>By 2010 or earlier:</a:t>
            </a:r>
          </a:p>
          <a:p>
            <a:pPr>
              <a:defRPr/>
            </a:pPr>
            <a:r>
              <a:rPr lang="en-US" b="1" dirty="0"/>
              <a:t> Increased coverage </a:t>
            </a:r>
            <a:r>
              <a:rPr lang="en-US" dirty="0"/>
              <a:t>– 90% </a:t>
            </a:r>
            <a:r>
              <a:rPr lang="en-US" b="1" dirty="0"/>
              <a:t>national vaccination coverage  </a:t>
            </a:r>
            <a:r>
              <a:rPr lang="en-US" dirty="0"/>
              <a:t>80% vaccination coverage in every </a:t>
            </a:r>
            <a:r>
              <a:rPr lang="en-US" b="1" dirty="0"/>
              <a:t>district or equivalent </a:t>
            </a:r>
            <a:r>
              <a:rPr lang="en-US" dirty="0"/>
              <a:t>administrative unit.</a:t>
            </a:r>
          </a:p>
          <a:p>
            <a:pPr>
              <a:defRPr/>
            </a:pPr>
            <a:r>
              <a:rPr lang="en-US" b="1" dirty="0"/>
              <a:t>Reduced measles mortality </a:t>
            </a:r>
            <a:r>
              <a:rPr lang="en-US" dirty="0"/>
              <a:t>– </a:t>
            </a:r>
          </a:p>
          <a:p>
            <a:pPr marL="0" indent="0">
              <a:buNone/>
              <a:defRPr/>
            </a:pPr>
            <a:r>
              <a:rPr lang="en-US" dirty="0"/>
              <a:t>Globally, mortality due to measles will have been reduced by 90% compared to the 2000 level.</a:t>
            </a:r>
          </a:p>
        </p:txBody>
      </p:sp>
    </p:spTree>
    <p:extLst>
      <p:ext uri="{BB962C8B-B14F-4D97-AF65-F5344CB8AC3E}">
        <p14:creationId xmlns:p14="http://schemas.microsoft.com/office/powerpoint/2010/main" val="2895440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2438400" y="274638"/>
            <a:ext cx="7772400" cy="633412"/>
          </a:xfrm>
        </p:spPr>
        <p:txBody>
          <a:bodyPr>
            <a:normAutofit fontScale="90000"/>
          </a:bodyPr>
          <a:lstStyle/>
          <a:p>
            <a:r>
              <a:rPr lang="en-US"/>
              <a:t>Targets cont…</a:t>
            </a:r>
          </a:p>
        </p:txBody>
      </p:sp>
      <p:sp>
        <p:nvSpPr>
          <p:cNvPr id="3" name="Content Placeholder 2"/>
          <p:cNvSpPr>
            <a:spLocks noGrp="1"/>
          </p:cNvSpPr>
          <p:nvPr>
            <p:ph idx="1"/>
          </p:nvPr>
        </p:nvSpPr>
        <p:spPr>
          <a:xfrm>
            <a:off x="326571" y="981076"/>
            <a:ext cx="11315700" cy="5038725"/>
          </a:xfrm>
        </p:spPr>
        <p:txBody>
          <a:bodyPr>
            <a:normAutofit/>
          </a:bodyPr>
          <a:lstStyle/>
          <a:p>
            <a:pPr marL="0" indent="0">
              <a:buNone/>
              <a:defRPr/>
            </a:pPr>
            <a:r>
              <a:rPr lang="en-US" dirty="0"/>
              <a:t>By 2015 or earlier there should be:</a:t>
            </a:r>
          </a:p>
          <a:p>
            <a:pPr>
              <a:defRPr/>
            </a:pPr>
            <a:r>
              <a:rPr lang="en-US" dirty="0"/>
              <a:t> Sustained high </a:t>
            </a:r>
            <a:r>
              <a:rPr lang="en-US" dirty="0" err="1"/>
              <a:t>coverages</a:t>
            </a:r>
            <a:r>
              <a:rPr lang="en-US" dirty="0"/>
              <a:t>.</a:t>
            </a:r>
          </a:p>
          <a:p>
            <a:pPr>
              <a:defRPr/>
            </a:pPr>
            <a:r>
              <a:rPr lang="en-US" dirty="0"/>
              <a:t>Reduced morbidity and mortality due to VPDs.</a:t>
            </a:r>
          </a:p>
          <a:p>
            <a:pPr>
              <a:defRPr/>
            </a:pPr>
            <a:r>
              <a:rPr lang="en-US" dirty="0"/>
              <a:t>Ensured access to quality vaccines.</a:t>
            </a:r>
          </a:p>
          <a:p>
            <a:pPr>
              <a:defRPr/>
            </a:pPr>
            <a:r>
              <a:rPr lang="en-US" dirty="0"/>
              <a:t>Introduction of new vaccines.</a:t>
            </a:r>
          </a:p>
          <a:p>
            <a:pPr>
              <a:defRPr/>
            </a:pPr>
            <a:r>
              <a:rPr lang="en-US" dirty="0"/>
              <a:t>Sustainable capacity for surveillance and monitoring.</a:t>
            </a:r>
          </a:p>
          <a:p>
            <a:pPr>
              <a:defRPr/>
            </a:pPr>
            <a:r>
              <a:rPr lang="en-US" dirty="0"/>
              <a:t>Strengthened systems for vaccination service delivery.</a:t>
            </a:r>
          </a:p>
          <a:p>
            <a:pPr>
              <a:defRPr/>
            </a:pPr>
            <a:r>
              <a:rPr lang="en-US" dirty="0"/>
              <a:t>Assured sustainability of vaccination </a:t>
            </a:r>
            <a:r>
              <a:rPr lang="en-US" dirty="0" err="1"/>
              <a:t>programmes</a:t>
            </a:r>
            <a:r>
              <a:rPr lang="en-US" dirty="0"/>
              <a:t>.</a:t>
            </a:r>
          </a:p>
        </p:txBody>
      </p:sp>
    </p:spTree>
    <p:extLst>
      <p:ext uri="{BB962C8B-B14F-4D97-AF65-F5344CB8AC3E}">
        <p14:creationId xmlns:p14="http://schemas.microsoft.com/office/powerpoint/2010/main" val="713635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2351088" y="260350"/>
            <a:ext cx="7772400" cy="1143000"/>
          </a:xfrm>
        </p:spPr>
        <p:txBody>
          <a:bodyPr/>
          <a:lstStyle/>
          <a:p>
            <a:r>
              <a:rPr lang="en-US"/>
              <a:t>The Global Vaccine Action Plan </a:t>
            </a:r>
          </a:p>
        </p:txBody>
      </p:sp>
      <p:sp>
        <p:nvSpPr>
          <p:cNvPr id="89091" name="Content Placeholder 2"/>
          <p:cNvSpPr>
            <a:spLocks noGrp="1"/>
          </p:cNvSpPr>
          <p:nvPr>
            <p:ph idx="1"/>
          </p:nvPr>
        </p:nvSpPr>
        <p:spPr/>
        <p:txBody>
          <a:bodyPr/>
          <a:lstStyle/>
          <a:p>
            <a:r>
              <a:rPr lang="en-US"/>
              <a:t>Builds on the success of the Global Immunization Vision and Strategy, 2006–2015.</a:t>
            </a:r>
          </a:p>
          <a:p>
            <a:r>
              <a:rPr lang="en-US"/>
              <a:t>The Global Vaccine Action Plan reiterates existing goals and sets new goals for the decade.</a:t>
            </a:r>
          </a:p>
          <a:p>
            <a:r>
              <a:rPr lang="en-US"/>
              <a:t>Country, regional and global stakeholders need to take responsibility for specific actions, translate the action plan into detailed operational plans.</a:t>
            </a:r>
          </a:p>
        </p:txBody>
      </p:sp>
    </p:spTree>
    <p:extLst>
      <p:ext uri="{BB962C8B-B14F-4D97-AF65-F5344CB8AC3E}">
        <p14:creationId xmlns:p14="http://schemas.microsoft.com/office/powerpoint/2010/main" val="886547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2438400" y="274639"/>
            <a:ext cx="7772400" cy="561975"/>
          </a:xfrm>
        </p:spPr>
        <p:txBody>
          <a:bodyPr>
            <a:normAutofit fontScale="90000"/>
          </a:bodyPr>
          <a:lstStyle/>
          <a:p>
            <a:r>
              <a:rPr lang="en-US"/>
              <a:t>Guiding Principles</a:t>
            </a:r>
          </a:p>
        </p:txBody>
      </p:sp>
      <p:sp>
        <p:nvSpPr>
          <p:cNvPr id="90115" name="Content Placeholder 2"/>
          <p:cNvSpPr>
            <a:spLocks noGrp="1"/>
          </p:cNvSpPr>
          <p:nvPr>
            <p:ph idx="1"/>
          </p:nvPr>
        </p:nvSpPr>
        <p:spPr>
          <a:xfrm>
            <a:off x="179614" y="981076"/>
            <a:ext cx="11707586" cy="5615667"/>
          </a:xfrm>
        </p:spPr>
        <p:txBody>
          <a:bodyPr>
            <a:normAutofit/>
          </a:bodyPr>
          <a:lstStyle/>
          <a:p>
            <a:r>
              <a:rPr lang="en-US" b="1" dirty="0"/>
              <a:t>Country ownership:</a:t>
            </a:r>
            <a:r>
              <a:rPr lang="en-US" dirty="0"/>
              <a:t> Countries have primary ownership and responsibility for establishing good governance and for providing effective and quality immunization services for all. </a:t>
            </a:r>
          </a:p>
          <a:p>
            <a:r>
              <a:rPr lang="en-US" b="1" dirty="0"/>
              <a:t>Shared responsibility and partnership</a:t>
            </a:r>
            <a:r>
              <a:rPr lang="en-US" dirty="0"/>
              <a:t> : Immunization against vaccine preventable diseases is an individual, community and governmental responsibility that transcends borders and sectors. </a:t>
            </a:r>
          </a:p>
          <a:p>
            <a:r>
              <a:rPr lang="en-US" b="1" dirty="0"/>
              <a:t>Equity</a:t>
            </a:r>
            <a:r>
              <a:rPr lang="en-US" dirty="0"/>
              <a:t> : Equitable access to immunization is a core component of the right to health. </a:t>
            </a:r>
          </a:p>
          <a:p>
            <a:r>
              <a:rPr lang="en-US" b="1" dirty="0"/>
              <a:t>Integration</a:t>
            </a:r>
            <a:r>
              <a:rPr lang="en-US" dirty="0"/>
              <a:t>: Strong immunization systems, as part of broader health systems and closely coordinated with other primary health care delivery </a:t>
            </a:r>
            <a:r>
              <a:rPr lang="en-US" dirty="0" err="1"/>
              <a:t>programmes</a:t>
            </a:r>
            <a:r>
              <a:rPr lang="en-US" dirty="0"/>
              <a:t>, are essential for achieving immunization goals</a:t>
            </a:r>
          </a:p>
        </p:txBody>
      </p:sp>
    </p:spTree>
    <p:extLst>
      <p:ext uri="{BB962C8B-B14F-4D97-AF65-F5344CB8AC3E}">
        <p14:creationId xmlns:p14="http://schemas.microsoft.com/office/powerpoint/2010/main" val="356941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additive="base">
                                        <p:cTn id="7" dur="500" fill="hold"/>
                                        <p:tgtEl>
                                          <p:spTgt spid="901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0115">
                                            <p:txEl>
                                              <p:pRg st="1" end="1"/>
                                            </p:txEl>
                                          </p:spTgt>
                                        </p:tgtEl>
                                        <p:attrNameLst>
                                          <p:attrName>style.visibility</p:attrName>
                                        </p:attrNameLst>
                                      </p:cBhvr>
                                      <p:to>
                                        <p:strVal val="visible"/>
                                      </p:to>
                                    </p:set>
                                    <p:anim calcmode="lin" valueType="num">
                                      <p:cBhvr additive="base">
                                        <p:cTn id="13" dur="500" fill="hold"/>
                                        <p:tgtEl>
                                          <p:spTgt spid="901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0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0115">
                                            <p:txEl>
                                              <p:pRg st="2" end="2"/>
                                            </p:txEl>
                                          </p:spTgt>
                                        </p:tgtEl>
                                        <p:attrNameLst>
                                          <p:attrName>style.visibility</p:attrName>
                                        </p:attrNameLst>
                                      </p:cBhvr>
                                      <p:to>
                                        <p:strVal val="visible"/>
                                      </p:to>
                                    </p:set>
                                    <p:anim calcmode="lin" valueType="num">
                                      <p:cBhvr additive="base">
                                        <p:cTn id="19" dur="500" fill="hold"/>
                                        <p:tgtEl>
                                          <p:spTgt spid="901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0115">
                                            <p:txEl>
                                              <p:pRg st="3" end="3"/>
                                            </p:txEl>
                                          </p:spTgt>
                                        </p:tgtEl>
                                        <p:attrNameLst>
                                          <p:attrName>style.visibility</p:attrName>
                                        </p:attrNameLst>
                                      </p:cBhvr>
                                      <p:to>
                                        <p:strVal val="visible"/>
                                      </p:to>
                                    </p:set>
                                    <p:anim calcmode="lin" valueType="num">
                                      <p:cBhvr additive="base">
                                        <p:cTn id="25" dur="500" fill="hold"/>
                                        <p:tgtEl>
                                          <p:spTgt spid="901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01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2438400" y="274639"/>
            <a:ext cx="7772400" cy="706437"/>
          </a:xfrm>
        </p:spPr>
        <p:txBody>
          <a:bodyPr/>
          <a:lstStyle/>
          <a:p>
            <a:r>
              <a:rPr lang="en-US"/>
              <a:t>Guiding Principles</a:t>
            </a:r>
          </a:p>
        </p:txBody>
      </p:sp>
      <p:sp>
        <p:nvSpPr>
          <p:cNvPr id="91139" name="Content Placeholder 2"/>
          <p:cNvSpPr>
            <a:spLocks noGrp="1"/>
          </p:cNvSpPr>
          <p:nvPr>
            <p:ph idx="1"/>
          </p:nvPr>
        </p:nvSpPr>
        <p:spPr>
          <a:xfrm>
            <a:off x="604157" y="1125537"/>
            <a:ext cx="11315700" cy="5356905"/>
          </a:xfrm>
        </p:spPr>
        <p:txBody>
          <a:bodyPr/>
          <a:lstStyle/>
          <a:p>
            <a:r>
              <a:rPr lang="en-US" b="1" dirty="0"/>
              <a:t>Sustainability</a:t>
            </a:r>
            <a:r>
              <a:rPr lang="en-US" dirty="0"/>
              <a:t>: Informed decisions and implementation strategies, appropriate levels of financial investment, and improved financial management and oversight are critical to ensuring the sustainability of immunization </a:t>
            </a:r>
            <a:r>
              <a:rPr lang="en-US" dirty="0" err="1"/>
              <a:t>programmes</a:t>
            </a:r>
            <a:r>
              <a:rPr lang="en-US" dirty="0"/>
              <a:t>. </a:t>
            </a:r>
          </a:p>
          <a:p>
            <a:r>
              <a:rPr lang="en-US" b="1" dirty="0"/>
              <a:t>Innovation</a:t>
            </a:r>
            <a:r>
              <a:rPr lang="en-US" dirty="0"/>
              <a:t>: The full potential of immunization can only be realized through learning, continuous improvement and innovation in research and development, as well as innovation and quality improvement across all aspects of immunization.</a:t>
            </a:r>
          </a:p>
        </p:txBody>
      </p:sp>
    </p:spTree>
    <p:extLst>
      <p:ext uri="{BB962C8B-B14F-4D97-AF65-F5344CB8AC3E}">
        <p14:creationId xmlns:p14="http://schemas.microsoft.com/office/powerpoint/2010/main" val="49924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additive="base">
                                        <p:cTn id="7" dur="500" fill="hold"/>
                                        <p:tgtEl>
                                          <p:spTgt spid="91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139">
                                            <p:txEl>
                                              <p:pRg st="1" end="1"/>
                                            </p:txEl>
                                          </p:spTgt>
                                        </p:tgtEl>
                                        <p:attrNameLst>
                                          <p:attrName>style.visibility</p:attrName>
                                        </p:attrNameLst>
                                      </p:cBhvr>
                                      <p:to>
                                        <p:strVal val="visible"/>
                                      </p:to>
                                    </p:set>
                                    <p:anim calcmode="lin" valueType="num">
                                      <p:cBhvr additive="base">
                                        <p:cTn id="13" dur="500" fill="hold"/>
                                        <p:tgtEl>
                                          <p:spTgt spid="911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11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t>Decade of Vaccines (2011–2020)</a:t>
            </a:r>
          </a:p>
        </p:txBody>
      </p:sp>
      <p:sp>
        <p:nvSpPr>
          <p:cNvPr id="92163" name="Content Placeholder 2"/>
          <p:cNvSpPr>
            <a:spLocks noGrp="1"/>
          </p:cNvSpPr>
          <p:nvPr>
            <p:ph idx="1"/>
          </p:nvPr>
        </p:nvSpPr>
        <p:spPr/>
        <p:txBody>
          <a:bodyPr/>
          <a:lstStyle/>
          <a:p>
            <a:pPr marL="0" indent="0">
              <a:buNone/>
            </a:pPr>
            <a:r>
              <a:rPr lang="en-US"/>
              <a:t>The vision </a:t>
            </a:r>
          </a:p>
          <a:p>
            <a:pPr marL="0" indent="0">
              <a:buNone/>
            </a:pPr>
            <a:r>
              <a:rPr lang="en-US"/>
              <a:t> A world in which all individuals and communities enjoy lives free from vaccine-preventable diseases. </a:t>
            </a:r>
          </a:p>
          <a:p>
            <a:pPr marL="0" indent="0">
              <a:buNone/>
            </a:pPr>
            <a:r>
              <a:rPr lang="en-US"/>
              <a:t>The mission </a:t>
            </a:r>
          </a:p>
          <a:p>
            <a:pPr marL="0" indent="0">
              <a:buNone/>
            </a:pPr>
            <a:r>
              <a:rPr lang="en-US"/>
              <a:t>To extend, by 2020 and beyond, the full benefit of immunization to all people, regardless of where they are born, who they are or where they live</a:t>
            </a:r>
          </a:p>
        </p:txBody>
      </p:sp>
    </p:spTree>
    <p:extLst>
      <p:ext uri="{BB962C8B-B14F-4D97-AF65-F5344CB8AC3E}">
        <p14:creationId xmlns:p14="http://schemas.microsoft.com/office/powerpoint/2010/main" val="2983048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sz="3200"/>
              <a:t>Goals of the Decade of Vaccines (2011–2020)</a:t>
            </a:r>
          </a:p>
        </p:txBody>
      </p:sp>
      <p:sp>
        <p:nvSpPr>
          <p:cNvPr id="93187" name="Content Placeholder 2"/>
          <p:cNvSpPr>
            <a:spLocks noGrp="1"/>
          </p:cNvSpPr>
          <p:nvPr>
            <p:ph idx="1"/>
          </p:nvPr>
        </p:nvSpPr>
        <p:spPr/>
        <p:txBody>
          <a:bodyPr/>
          <a:lstStyle/>
          <a:p>
            <a:r>
              <a:rPr lang="en-US" dirty="0"/>
              <a:t>Achieve a world free of poliomyelitis</a:t>
            </a:r>
          </a:p>
          <a:p>
            <a:r>
              <a:rPr lang="en-US" dirty="0"/>
              <a:t>Meet vaccination coverage targets in every region, country and community</a:t>
            </a:r>
          </a:p>
          <a:p>
            <a:r>
              <a:rPr lang="en-US" dirty="0"/>
              <a:t>Exceed the Millennium Development Goal 4 target for reducing child mortality</a:t>
            </a:r>
          </a:p>
          <a:p>
            <a:r>
              <a:rPr lang="en-US" dirty="0"/>
              <a:t>Meet global and regional elimination targets</a:t>
            </a:r>
          </a:p>
          <a:p>
            <a:r>
              <a:rPr lang="en-US" dirty="0"/>
              <a:t>Develop and introduce new and improved vaccines and technologies</a:t>
            </a:r>
          </a:p>
        </p:txBody>
      </p:sp>
    </p:spTree>
    <p:extLst>
      <p:ext uri="{BB962C8B-B14F-4D97-AF65-F5344CB8AC3E}">
        <p14:creationId xmlns:p14="http://schemas.microsoft.com/office/powerpoint/2010/main" val="21282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2438400" y="274639"/>
            <a:ext cx="7772400" cy="561975"/>
          </a:xfrm>
        </p:spPr>
        <p:txBody>
          <a:bodyPr>
            <a:normAutofit fontScale="90000"/>
          </a:bodyPr>
          <a:lstStyle/>
          <a:p>
            <a:r>
              <a:rPr lang="en-US"/>
              <a:t>Six Strategic Objectives</a:t>
            </a:r>
          </a:p>
        </p:txBody>
      </p:sp>
      <p:sp>
        <p:nvSpPr>
          <p:cNvPr id="94211" name="Content Placeholder 2"/>
          <p:cNvSpPr>
            <a:spLocks noGrp="1"/>
          </p:cNvSpPr>
          <p:nvPr>
            <p:ph idx="1"/>
          </p:nvPr>
        </p:nvSpPr>
        <p:spPr>
          <a:xfrm>
            <a:off x="522514" y="765176"/>
            <a:ext cx="11669486" cy="5651953"/>
          </a:xfrm>
        </p:spPr>
        <p:txBody>
          <a:bodyPr>
            <a:normAutofit/>
          </a:bodyPr>
          <a:lstStyle/>
          <a:p>
            <a:r>
              <a:rPr lang="en-US" dirty="0"/>
              <a:t>All countries commit to immunization as a priority. </a:t>
            </a:r>
          </a:p>
          <a:p>
            <a:r>
              <a:rPr lang="en-US" dirty="0"/>
              <a:t>Individuals and communities understand the value of vaccines and demand immunization as both their right and responsibility. </a:t>
            </a:r>
          </a:p>
          <a:p>
            <a:r>
              <a:rPr lang="en-US" dirty="0"/>
              <a:t>The benefits of immunization are equitably extended to all people.</a:t>
            </a:r>
          </a:p>
          <a:p>
            <a:r>
              <a:rPr lang="en-US" dirty="0"/>
              <a:t>Strong immunization systems are an integral part of a well-functioning health system</a:t>
            </a:r>
          </a:p>
          <a:p>
            <a:r>
              <a:rPr lang="en-US" dirty="0"/>
              <a:t>Immunization </a:t>
            </a:r>
            <a:r>
              <a:rPr lang="en-US" dirty="0" err="1"/>
              <a:t>programmes</a:t>
            </a:r>
            <a:r>
              <a:rPr lang="en-US" dirty="0"/>
              <a:t> have sustainable access to predictable funding, quality supply and innovative technologies.</a:t>
            </a:r>
          </a:p>
          <a:p>
            <a:r>
              <a:rPr lang="en-US" dirty="0"/>
              <a:t>Country, regional and global research and development innovations maximize the benefits of immunization. Key indicators of pro</a:t>
            </a:r>
          </a:p>
          <a:p>
            <a:endParaRPr lang="en-US" dirty="0"/>
          </a:p>
        </p:txBody>
      </p:sp>
    </p:spTree>
    <p:extLst>
      <p:ext uri="{BB962C8B-B14F-4D97-AF65-F5344CB8AC3E}">
        <p14:creationId xmlns:p14="http://schemas.microsoft.com/office/powerpoint/2010/main" val="40249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365126"/>
            <a:ext cx="10515600" cy="467632"/>
          </a:xfrm>
        </p:spPr>
        <p:txBody>
          <a:bodyPr>
            <a:normAutofit fontScale="90000"/>
          </a:bodyPr>
          <a:lstStyle/>
          <a:p>
            <a:pPr eaLnBrk="1" hangingPunct="1"/>
            <a:r>
              <a:rPr lang="en-GB" b="1" dirty="0"/>
              <a:t>METHODS CONT..</a:t>
            </a:r>
            <a:endParaRPr lang="en-US" b="1" dirty="0"/>
          </a:p>
        </p:txBody>
      </p:sp>
      <p:sp>
        <p:nvSpPr>
          <p:cNvPr id="58371" name="Rectangle 3"/>
          <p:cNvSpPr>
            <a:spLocks noGrp="1" noChangeArrowheads="1"/>
          </p:cNvSpPr>
          <p:nvPr>
            <p:ph idx="1"/>
          </p:nvPr>
        </p:nvSpPr>
        <p:spPr>
          <a:xfrm>
            <a:off x="838200" y="832758"/>
            <a:ext cx="10515600" cy="5649685"/>
          </a:xfrm>
        </p:spPr>
        <p:txBody>
          <a:bodyPr>
            <a:normAutofit/>
          </a:bodyPr>
          <a:lstStyle/>
          <a:p>
            <a:pPr marL="514350" indent="-514350" eaLnBrk="1" hangingPunct="1">
              <a:lnSpc>
                <a:spcPct val="150000"/>
              </a:lnSpc>
              <a:buFont typeface="+mj-lt"/>
              <a:buAutoNum type="arabicPeriod" startAt="4"/>
            </a:pPr>
            <a:r>
              <a:rPr lang="en-GB" dirty="0"/>
              <a:t>Review of the national immunization schedule to ensure that it provides optimal protection at the earliest age.</a:t>
            </a:r>
          </a:p>
          <a:p>
            <a:pPr marL="514350" indent="-514350" eaLnBrk="1" hangingPunct="1">
              <a:lnSpc>
                <a:spcPct val="150000"/>
              </a:lnSpc>
              <a:buFont typeface="+mj-lt"/>
              <a:buAutoNum type="arabicPeriod" startAt="4"/>
            </a:pPr>
            <a:r>
              <a:rPr lang="en-GB" dirty="0"/>
              <a:t>Ensuring that all eligible women and children have an immunization card and that they bring the card to every clinic visit and that these cards are checked by the  health worker on every visit and the relevant details discussed with the guardian.</a:t>
            </a:r>
          </a:p>
          <a:p>
            <a:pPr marL="514350" indent="-514350" eaLnBrk="1" hangingPunct="1">
              <a:lnSpc>
                <a:spcPct val="150000"/>
              </a:lnSpc>
              <a:buFont typeface="+mj-lt"/>
              <a:buAutoNum type="arabicPeriod" startAt="4"/>
            </a:pPr>
            <a:r>
              <a:rPr lang="en-GB" dirty="0"/>
              <a:t>Ensuring that those who are admitted are immunized on admission or before discharge</a:t>
            </a:r>
            <a:endParaRPr lang="en-US" dirty="0"/>
          </a:p>
          <a:p>
            <a:pPr eaLnBrk="1" hangingPunct="1">
              <a:lnSpc>
                <a:spcPct val="150000"/>
              </a:lnSpc>
            </a:pPr>
            <a:endParaRPr lang="en-US" dirty="0"/>
          </a:p>
        </p:txBody>
      </p:sp>
    </p:spTree>
    <p:extLst>
      <p:ext uri="{BB962C8B-B14F-4D97-AF65-F5344CB8AC3E}">
        <p14:creationId xmlns:p14="http://schemas.microsoft.com/office/powerpoint/2010/main" val="220588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365126"/>
            <a:ext cx="10515600" cy="973818"/>
          </a:xfrm>
        </p:spPr>
        <p:txBody>
          <a:bodyPr/>
          <a:lstStyle/>
          <a:p>
            <a:pPr eaLnBrk="1" hangingPunct="1"/>
            <a:r>
              <a:rPr lang="en-GB" b="1" dirty="0"/>
              <a:t>Methods </a:t>
            </a:r>
            <a:r>
              <a:rPr lang="en-GB" b="1" dirty="0" err="1"/>
              <a:t>cont</a:t>
            </a:r>
            <a:r>
              <a:rPr lang="en-GB" b="1" dirty="0"/>
              <a:t>…</a:t>
            </a:r>
            <a:endParaRPr lang="en-US" b="1" dirty="0"/>
          </a:p>
        </p:txBody>
      </p:sp>
      <p:sp>
        <p:nvSpPr>
          <p:cNvPr id="59395" name="Rectangle 3"/>
          <p:cNvSpPr>
            <a:spLocks noGrp="1" noChangeArrowheads="1"/>
          </p:cNvSpPr>
          <p:nvPr>
            <p:ph idx="1"/>
          </p:nvPr>
        </p:nvSpPr>
        <p:spPr>
          <a:xfrm>
            <a:off x="636814" y="1825625"/>
            <a:ext cx="10716986" cy="4820104"/>
          </a:xfrm>
        </p:spPr>
        <p:txBody>
          <a:bodyPr>
            <a:normAutofit/>
          </a:bodyPr>
          <a:lstStyle/>
          <a:p>
            <a:pPr marL="514350" indent="-514350" eaLnBrk="1" hangingPunct="1">
              <a:lnSpc>
                <a:spcPct val="200000"/>
              </a:lnSpc>
              <a:buFont typeface="+mj-lt"/>
              <a:buAutoNum type="arabicPeriod" startAt="7"/>
            </a:pPr>
            <a:r>
              <a:rPr lang="en-GB" dirty="0"/>
              <a:t>Adequate and competent staff</a:t>
            </a:r>
          </a:p>
          <a:p>
            <a:pPr marL="514350" indent="-514350" eaLnBrk="1" hangingPunct="1">
              <a:lnSpc>
                <a:spcPct val="200000"/>
              </a:lnSpc>
              <a:buFont typeface="+mj-lt"/>
              <a:buAutoNum type="arabicPeriod" startAt="7"/>
            </a:pPr>
            <a:r>
              <a:rPr lang="en-GB" dirty="0"/>
              <a:t>Integration e.g. in MCH clinic</a:t>
            </a:r>
          </a:p>
          <a:p>
            <a:pPr marL="514350" indent="-514350" eaLnBrk="1" hangingPunct="1">
              <a:lnSpc>
                <a:spcPct val="200000"/>
              </a:lnSpc>
              <a:buFont typeface="+mj-lt"/>
              <a:buAutoNum type="arabicPeriod" startAt="7"/>
            </a:pPr>
            <a:r>
              <a:rPr lang="en-GB" dirty="0"/>
              <a:t>Adequate supplies</a:t>
            </a:r>
          </a:p>
          <a:p>
            <a:pPr marL="514350" indent="-514350" eaLnBrk="1" hangingPunct="1">
              <a:lnSpc>
                <a:spcPct val="200000"/>
              </a:lnSpc>
              <a:buFont typeface="+mj-lt"/>
              <a:buAutoNum type="arabicPeriod" startAt="7"/>
            </a:pPr>
            <a:r>
              <a:rPr lang="en-GB" dirty="0"/>
              <a:t>Increasing accessibility of immunization services e.g. avoiding long waiting hours and long procedures and offering affordable services.</a:t>
            </a:r>
            <a:endParaRPr lang="en-US" dirty="0"/>
          </a:p>
        </p:txBody>
      </p:sp>
    </p:spTree>
    <p:extLst>
      <p:ext uri="{BB962C8B-B14F-4D97-AF65-F5344CB8AC3E}">
        <p14:creationId xmlns:p14="http://schemas.microsoft.com/office/powerpoint/2010/main" val="218413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defRPr/>
            </a:pPr>
            <a:r>
              <a:rPr lang="en-US" dirty="0"/>
              <a:t>Self Directed Learning</a:t>
            </a:r>
          </a:p>
          <a:p>
            <a:pPr marL="514350" indent="-514350">
              <a:buFont typeface="Wingdings 2" panose="05020102010507070707" pitchFamily="18" charset="2"/>
              <a:buAutoNum type="arabicPeriod"/>
              <a:defRPr/>
            </a:pPr>
            <a:r>
              <a:rPr lang="en-US" dirty="0"/>
              <a:t>The Unit of Vaccines and </a:t>
            </a:r>
            <a:r>
              <a:rPr lang="en-US" dirty="0" err="1"/>
              <a:t>Immunisation</a:t>
            </a:r>
            <a:r>
              <a:rPr lang="en-US" dirty="0"/>
              <a:t> Services ( UVIS) </a:t>
            </a:r>
          </a:p>
          <a:p>
            <a:pPr marL="514350" indent="-514350">
              <a:buFont typeface="Wingdings 2" panose="05020102010507070707" pitchFamily="18" charset="2"/>
              <a:buAutoNum type="arabicPeriod"/>
              <a:defRPr/>
            </a:pPr>
            <a:r>
              <a:rPr lang="en-US" dirty="0"/>
              <a:t>History of vaccination</a:t>
            </a:r>
          </a:p>
          <a:p>
            <a:pPr marL="514350" indent="-514350">
              <a:buFont typeface="Wingdings 2" panose="05020102010507070707" pitchFamily="18" charset="2"/>
              <a:buAutoNum type="arabicPeriod"/>
              <a:defRPr/>
            </a:pPr>
            <a:r>
              <a:rPr lang="en-US" dirty="0"/>
              <a:t>Global Immunization Vision And Strategy (</a:t>
            </a:r>
            <a:r>
              <a:rPr lang="en-US" dirty="0" err="1"/>
              <a:t>Givs</a:t>
            </a:r>
            <a:r>
              <a:rPr lang="en-US" dirty="0"/>
              <a:t>)</a:t>
            </a:r>
          </a:p>
          <a:p>
            <a:pPr marL="514350" indent="-514350">
              <a:buFont typeface="Wingdings 2" panose="05020102010507070707" pitchFamily="18" charset="2"/>
              <a:buAutoNum type="arabicPeriod"/>
              <a:defRPr/>
            </a:pPr>
            <a:r>
              <a:rPr lang="en-US" dirty="0"/>
              <a:t>The Global Vaccine Action Plan  </a:t>
            </a:r>
          </a:p>
          <a:p>
            <a:pPr marL="514350" indent="-514350">
              <a:buFont typeface="Wingdings 2" panose="05020102010507070707" pitchFamily="18" charset="2"/>
              <a:buAutoNum type="arabicPeriod"/>
              <a:defRPr/>
            </a:pPr>
            <a:r>
              <a:rPr lang="en-US" dirty="0"/>
              <a:t>Decades for Vaccine</a:t>
            </a:r>
          </a:p>
        </p:txBody>
      </p:sp>
    </p:spTree>
    <p:extLst>
      <p:ext uri="{BB962C8B-B14F-4D97-AF65-F5344CB8AC3E}">
        <p14:creationId xmlns:p14="http://schemas.microsoft.com/office/powerpoint/2010/main" val="95950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244929" y="365126"/>
            <a:ext cx="11108871" cy="924832"/>
          </a:xfrm>
        </p:spPr>
        <p:txBody>
          <a:bodyPr/>
          <a:lstStyle/>
          <a:p>
            <a:r>
              <a:rPr lang="en-US" b="1" dirty="0"/>
              <a:t>The Unit of Vaccines and </a:t>
            </a:r>
            <a:r>
              <a:rPr lang="en-US" b="1" dirty="0" err="1"/>
              <a:t>Immunisation</a:t>
            </a:r>
            <a:r>
              <a:rPr lang="en-US" b="1" dirty="0"/>
              <a:t> Services</a:t>
            </a:r>
          </a:p>
        </p:txBody>
      </p:sp>
      <p:sp>
        <p:nvSpPr>
          <p:cNvPr id="61443" name="Content Placeholder 2"/>
          <p:cNvSpPr>
            <a:spLocks noGrp="1"/>
          </p:cNvSpPr>
          <p:nvPr>
            <p:ph idx="1"/>
          </p:nvPr>
        </p:nvSpPr>
        <p:spPr>
          <a:xfrm>
            <a:off x="555171" y="1289957"/>
            <a:ext cx="10798629" cy="5355771"/>
          </a:xfrm>
        </p:spPr>
        <p:txBody>
          <a:bodyPr/>
          <a:lstStyle/>
          <a:p>
            <a:pPr>
              <a:lnSpc>
                <a:spcPct val="150000"/>
              </a:lnSpc>
              <a:buFont typeface="Wingdings" panose="05000000000000000000" pitchFamily="2" charset="2"/>
              <a:buChar char="§"/>
            </a:pPr>
            <a:r>
              <a:rPr lang="en-US" dirty="0"/>
              <a:t>Became effective from 1st July 2007, and</a:t>
            </a:r>
          </a:p>
          <a:p>
            <a:pPr>
              <a:lnSpc>
                <a:spcPct val="150000"/>
              </a:lnSpc>
              <a:buFont typeface="Wingdings" panose="05000000000000000000" pitchFamily="2" charset="2"/>
              <a:buChar char="§"/>
            </a:pPr>
            <a:r>
              <a:rPr lang="en-US" dirty="0"/>
              <a:t>Represents the Ministry of Health’s new direction in the coordination of immunization services for the general public.</a:t>
            </a:r>
          </a:p>
          <a:p>
            <a:pPr>
              <a:lnSpc>
                <a:spcPct val="150000"/>
              </a:lnSpc>
              <a:buFont typeface="Wingdings" panose="05000000000000000000" pitchFamily="2" charset="2"/>
              <a:buChar char="§"/>
            </a:pPr>
            <a:r>
              <a:rPr lang="en-US" dirty="0"/>
              <a:t>Has grown from the original Kenya Expanded </a:t>
            </a:r>
            <a:r>
              <a:rPr lang="en-US" dirty="0" err="1"/>
              <a:t>Programme</a:t>
            </a:r>
            <a:r>
              <a:rPr lang="en-US" dirty="0"/>
              <a:t> on Immunization (KEPI) but has extended scope to consolidate all vaccination services previously coordinated by other divisions within the Ministry of Health</a:t>
            </a:r>
          </a:p>
        </p:txBody>
      </p:sp>
    </p:spTree>
    <p:extLst>
      <p:ext uri="{BB962C8B-B14F-4D97-AF65-F5344CB8AC3E}">
        <p14:creationId xmlns:p14="http://schemas.microsoft.com/office/powerpoint/2010/main" val="8408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additive="base">
                                        <p:cTn id="19"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2438400" y="274638"/>
            <a:ext cx="7772400" cy="633412"/>
          </a:xfrm>
        </p:spPr>
        <p:txBody>
          <a:bodyPr>
            <a:normAutofit fontScale="90000"/>
          </a:bodyPr>
          <a:lstStyle/>
          <a:p>
            <a:r>
              <a:rPr lang="en-US" b="1" dirty="0"/>
              <a:t>Mandate of UVIS</a:t>
            </a:r>
          </a:p>
        </p:txBody>
      </p:sp>
      <p:sp>
        <p:nvSpPr>
          <p:cNvPr id="62467" name="Content Placeholder 2"/>
          <p:cNvSpPr>
            <a:spLocks noGrp="1"/>
          </p:cNvSpPr>
          <p:nvPr>
            <p:ph idx="1"/>
          </p:nvPr>
        </p:nvSpPr>
        <p:spPr>
          <a:xfrm>
            <a:off x="0" y="836614"/>
            <a:ext cx="11152414" cy="5183187"/>
          </a:xfrm>
        </p:spPr>
        <p:txBody>
          <a:bodyPr/>
          <a:lstStyle/>
          <a:p>
            <a:pPr>
              <a:lnSpc>
                <a:spcPct val="200000"/>
              </a:lnSpc>
            </a:pPr>
            <a:r>
              <a:rPr lang="en-US" dirty="0"/>
              <a:t> To coordinate vaccination services for all vaccine preventable diseases through the provision of guidelines and selected priority vaccines</a:t>
            </a:r>
          </a:p>
          <a:p>
            <a:pPr>
              <a:lnSpc>
                <a:spcPct val="200000"/>
              </a:lnSpc>
            </a:pPr>
            <a:r>
              <a:rPr lang="en-US" dirty="0"/>
              <a:t> Advice on immunization schedules for all age cohorts</a:t>
            </a:r>
          </a:p>
        </p:txBody>
      </p:sp>
    </p:spTree>
    <p:extLst>
      <p:ext uri="{BB962C8B-B14F-4D97-AF65-F5344CB8AC3E}">
        <p14:creationId xmlns:p14="http://schemas.microsoft.com/office/powerpoint/2010/main" val="3550562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838200" y="365125"/>
            <a:ext cx="10515600" cy="1006475"/>
          </a:xfrm>
        </p:spPr>
        <p:txBody>
          <a:bodyPr/>
          <a:lstStyle/>
          <a:p>
            <a:r>
              <a:rPr lang="en-US" b="1" dirty="0"/>
              <a:t>The portfolio of </a:t>
            </a:r>
            <a:r>
              <a:rPr lang="en-US" b="1" i="1" dirty="0"/>
              <a:t>UVIS </a:t>
            </a:r>
            <a:r>
              <a:rPr lang="en-US" b="1" dirty="0"/>
              <a:t>includes:</a:t>
            </a:r>
          </a:p>
        </p:txBody>
      </p:sp>
      <p:sp>
        <p:nvSpPr>
          <p:cNvPr id="63491" name="Content Placeholder 2"/>
          <p:cNvSpPr>
            <a:spLocks noGrp="1"/>
          </p:cNvSpPr>
          <p:nvPr>
            <p:ph idx="1"/>
          </p:nvPr>
        </p:nvSpPr>
        <p:spPr>
          <a:xfrm>
            <a:off x="555171" y="1371600"/>
            <a:ext cx="11283043" cy="5486399"/>
          </a:xfrm>
        </p:spPr>
        <p:txBody>
          <a:bodyPr/>
          <a:lstStyle/>
          <a:p>
            <a:r>
              <a:rPr lang="en-US" dirty="0"/>
              <a:t> EPI infant vaccines</a:t>
            </a:r>
          </a:p>
          <a:p>
            <a:r>
              <a:rPr lang="nn-NO" dirty="0"/>
              <a:t> Tetanus for pregnant women</a:t>
            </a:r>
          </a:p>
          <a:p>
            <a:r>
              <a:rPr lang="nn-NO" dirty="0"/>
              <a:t> Tetanus toxoid for trauma</a:t>
            </a:r>
          </a:p>
          <a:p>
            <a:r>
              <a:rPr lang="en-US" dirty="0"/>
              <a:t> Vaccinations for special groups</a:t>
            </a:r>
          </a:p>
          <a:p>
            <a:r>
              <a:rPr lang="en-US" dirty="0"/>
              <a:t>Routine emergency vaccinations(dog and snake bites)</a:t>
            </a:r>
          </a:p>
          <a:p>
            <a:r>
              <a:rPr lang="en-US" dirty="0"/>
              <a:t>Special emergency (outbreak response) vaccinations</a:t>
            </a:r>
          </a:p>
          <a:p>
            <a:r>
              <a:rPr lang="en-US" dirty="0"/>
              <a:t>Specialized products e.g. Immune sera – e.g. rabies </a:t>
            </a:r>
            <a:r>
              <a:rPr lang="en-US" dirty="0" err="1"/>
              <a:t>immunoglobulins</a:t>
            </a:r>
            <a:endParaRPr lang="en-US" dirty="0"/>
          </a:p>
          <a:p>
            <a:r>
              <a:rPr lang="it-IT" dirty="0"/>
              <a:t> Anti-D sera for rhesus O-negative </a:t>
            </a:r>
            <a:r>
              <a:rPr lang="en-US" dirty="0"/>
              <a:t>pregnant women</a:t>
            </a:r>
          </a:p>
        </p:txBody>
      </p:sp>
    </p:spTree>
    <p:extLst>
      <p:ext uri="{BB962C8B-B14F-4D97-AF65-F5344CB8AC3E}">
        <p14:creationId xmlns:p14="http://schemas.microsoft.com/office/powerpoint/2010/main" val="426133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491">
                                            <p:txEl>
                                              <p:pRg st="2" end="2"/>
                                            </p:txEl>
                                          </p:spTgt>
                                        </p:tgtEl>
                                        <p:attrNameLst>
                                          <p:attrName>style.visibility</p:attrName>
                                        </p:attrNameLst>
                                      </p:cBhvr>
                                      <p:to>
                                        <p:strVal val="visible"/>
                                      </p:to>
                                    </p:set>
                                    <p:anim calcmode="lin" valueType="num">
                                      <p:cBhvr additive="base">
                                        <p:cTn id="19"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491">
                                            <p:txEl>
                                              <p:pRg st="3" end="3"/>
                                            </p:txEl>
                                          </p:spTgt>
                                        </p:tgtEl>
                                        <p:attrNameLst>
                                          <p:attrName>style.visibility</p:attrName>
                                        </p:attrNameLst>
                                      </p:cBhvr>
                                      <p:to>
                                        <p:strVal val="visible"/>
                                      </p:to>
                                    </p:set>
                                    <p:anim calcmode="lin" valueType="num">
                                      <p:cBhvr additive="base">
                                        <p:cTn id="25"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491">
                                            <p:txEl>
                                              <p:pRg st="4" end="4"/>
                                            </p:txEl>
                                          </p:spTgt>
                                        </p:tgtEl>
                                        <p:attrNameLst>
                                          <p:attrName>style.visibility</p:attrName>
                                        </p:attrNameLst>
                                      </p:cBhvr>
                                      <p:to>
                                        <p:strVal val="visible"/>
                                      </p:to>
                                    </p:set>
                                    <p:anim calcmode="lin" valueType="num">
                                      <p:cBhvr additive="base">
                                        <p:cTn id="31"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4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3491">
                                            <p:txEl>
                                              <p:pRg st="5" end="5"/>
                                            </p:txEl>
                                          </p:spTgt>
                                        </p:tgtEl>
                                        <p:attrNameLst>
                                          <p:attrName>style.visibility</p:attrName>
                                        </p:attrNameLst>
                                      </p:cBhvr>
                                      <p:to>
                                        <p:strVal val="visible"/>
                                      </p:to>
                                    </p:set>
                                    <p:anim calcmode="lin" valueType="num">
                                      <p:cBhvr additive="base">
                                        <p:cTn id="37" dur="500" fill="hold"/>
                                        <p:tgtEl>
                                          <p:spTgt spid="634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34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3491">
                                            <p:txEl>
                                              <p:pRg st="6" end="6"/>
                                            </p:txEl>
                                          </p:spTgt>
                                        </p:tgtEl>
                                        <p:attrNameLst>
                                          <p:attrName>style.visibility</p:attrName>
                                        </p:attrNameLst>
                                      </p:cBhvr>
                                      <p:to>
                                        <p:strVal val="visible"/>
                                      </p:to>
                                    </p:set>
                                    <p:anim calcmode="lin" valueType="num">
                                      <p:cBhvr additive="base">
                                        <p:cTn id="43" dur="500" fill="hold"/>
                                        <p:tgtEl>
                                          <p:spTgt spid="6349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34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3491">
                                            <p:txEl>
                                              <p:pRg st="7" end="7"/>
                                            </p:txEl>
                                          </p:spTgt>
                                        </p:tgtEl>
                                        <p:attrNameLst>
                                          <p:attrName>style.visibility</p:attrName>
                                        </p:attrNameLst>
                                      </p:cBhvr>
                                      <p:to>
                                        <p:strVal val="visible"/>
                                      </p:to>
                                    </p:set>
                                    <p:anim calcmode="lin" valueType="num">
                                      <p:cBhvr additive="base">
                                        <p:cTn id="49" dur="500" fill="hold"/>
                                        <p:tgtEl>
                                          <p:spTgt spid="6349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349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2036</Words>
  <Application>Microsoft Office PowerPoint</Application>
  <PresentationFormat>Widescreen</PresentationFormat>
  <Paragraphs>183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MISSED OPPORTUNITIES IN IMMUNIZATION</vt:lpstr>
      <vt:lpstr>DEFINITION</vt:lpstr>
      <vt:lpstr>Methods of reducing missed opportunities</vt:lpstr>
      <vt:lpstr>METHODS CONT..</vt:lpstr>
      <vt:lpstr>Methods cont…</vt:lpstr>
      <vt:lpstr>PowerPoint Presentation</vt:lpstr>
      <vt:lpstr>The Unit of Vaccines and Immunisation Services</vt:lpstr>
      <vt:lpstr>Mandate of UVIS</vt:lpstr>
      <vt:lpstr>The portfolio of UVIS includes:</vt:lpstr>
      <vt:lpstr>Special groups under UVIS</vt:lpstr>
      <vt:lpstr>OBLIGATIONS OF THE UNIT OF VACCINES AND IMMUNISATION SERVICES</vt:lpstr>
      <vt:lpstr>ROLE OF THE UNIT OF VACCINES AND IMMUNISATION SERVICES</vt:lpstr>
      <vt:lpstr>Policy Regulation and Oversight</vt:lpstr>
      <vt:lpstr>Commodity Security and Quality assurance</vt:lpstr>
      <vt:lpstr>Monitoring and evaluation </vt:lpstr>
      <vt:lpstr>Advocacy and Resource Mobilization</vt:lpstr>
      <vt:lpstr>Capacity strengthening</vt:lpstr>
      <vt:lpstr>Operational research</vt:lpstr>
      <vt:lpstr>Components of Immunization program</vt:lpstr>
      <vt:lpstr>Components Cont…</vt:lpstr>
      <vt:lpstr>Components cont….</vt:lpstr>
      <vt:lpstr>Kenya policy on immunization</vt:lpstr>
      <vt:lpstr>Multi-Dose Vial Policy (MDVP)</vt:lpstr>
      <vt:lpstr>PowerPoint Presentation</vt:lpstr>
      <vt:lpstr>Multi-Dose Vial Policy cont…</vt:lpstr>
      <vt:lpstr>History of vaccination</vt:lpstr>
      <vt:lpstr>Milestones in Vaccine Development</vt:lpstr>
      <vt:lpstr>PowerPoint Presentation</vt:lpstr>
      <vt:lpstr>GLOBAL IMMUNIZATION VISION AND STRATEGY (GIVS)</vt:lpstr>
      <vt:lpstr>PowerPoint Presentation</vt:lpstr>
      <vt:lpstr>PowerPoint Presentation</vt:lpstr>
      <vt:lpstr>Targets </vt:lpstr>
      <vt:lpstr>Targets cont…</vt:lpstr>
      <vt:lpstr>The Global Vaccine Action Plan </vt:lpstr>
      <vt:lpstr>Guiding Principles</vt:lpstr>
      <vt:lpstr>Guiding Principles</vt:lpstr>
      <vt:lpstr>Decade of Vaccines (2011–2020)</vt:lpstr>
      <vt:lpstr>Goals of the Decade of Vaccines (2011–2020)</vt:lpstr>
      <vt:lpstr>Six Strategic Objectives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MISSED OPPORTUNITIES IN IMMUNIZATION</dc:title>
  <dc:creator>Bonnie Munyalo</dc:creator>
  <cp:lastModifiedBy>Yvonne Muita</cp:lastModifiedBy>
  <cp:revision>5</cp:revision>
  <dcterms:created xsi:type="dcterms:W3CDTF">2020-06-30T14:07:19Z</dcterms:created>
  <dcterms:modified xsi:type="dcterms:W3CDTF">2021-01-22T06:01:45Z</dcterms:modified>
</cp:coreProperties>
</file>