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80" r:id="rId5"/>
    <p:sldId id="259" r:id="rId6"/>
    <p:sldId id="273" r:id="rId7"/>
    <p:sldId id="274" r:id="rId8"/>
    <p:sldId id="275" r:id="rId9"/>
    <p:sldId id="276" r:id="rId10"/>
    <p:sldId id="277" r:id="rId11"/>
    <p:sldId id="278" r:id="rId12"/>
    <p:sldId id="279" r:id="rId13"/>
    <p:sldId id="260" r:id="rId14"/>
    <p:sldId id="261" r:id="rId15"/>
    <p:sldId id="262" r:id="rId16"/>
    <p:sldId id="263" r:id="rId17"/>
    <p:sldId id="264" r:id="rId18"/>
    <p:sldId id="265" r:id="rId19"/>
    <p:sldId id="266" r:id="rId20"/>
    <p:sldId id="267" r:id="rId21"/>
    <p:sldId id="269" r:id="rId22"/>
    <p:sldId id="271"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4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D7E689-F852-4136-9205-E8BB0AF0C6F3}" type="datetimeFigureOut">
              <a:rPr lang="en-US" smtClean="0"/>
              <a:t>6/11/2018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D88CF-0920-480A-812C-FEC5C41930B5}" type="slidenum">
              <a:rPr lang="en-US" smtClean="0"/>
              <a:t>‹#›</a:t>
            </a:fld>
            <a:endParaRPr lang="en-US"/>
          </a:p>
        </p:txBody>
      </p:sp>
    </p:spTree>
    <p:extLst>
      <p:ext uri="{BB962C8B-B14F-4D97-AF65-F5344CB8AC3E}">
        <p14:creationId xmlns:p14="http://schemas.microsoft.com/office/powerpoint/2010/main" val="2301111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9D88CF-0920-480A-812C-FEC5C41930B5}" type="slidenum">
              <a:rPr lang="en-US" smtClean="0"/>
              <a:t>22</a:t>
            </a:fld>
            <a:endParaRPr lang="en-US"/>
          </a:p>
        </p:txBody>
      </p:sp>
    </p:spTree>
    <p:extLst>
      <p:ext uri="{BB962C8B-B14F-4D97-AF65-F5344CB8AC3E}">
        <p14:creationId xmlns:p14="http://schemas.microsoft.com/office/powerpoint/2010/main" val="34797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247438-889E-4EF6-8745-DE62A668F846}"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1686523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47438-889E-4EF6-8745-DE62A668F846}"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350871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47438-889E-4EF6-8745-DE62A668F846}"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300620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247438-889E-4EF6-8745-DE62A668F846}"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2721106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247438-889E-4EF6-8745-DE62A668F846}"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316743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247438-889E-4EF6-8745-DE62A668F846}"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60600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247438-889E-4EF6-8745-DE62A668F846}" type="datetimeFigureOut">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23321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247438-889E-4EF6-8745-DE62A668F846}" type="datetimeFigureOut">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212304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47438-889E-4EF6-8745-DE62A668F846}" type="datetimeFigureOut">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208451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47438-889E-4EF6-8745-DE62A668F846}"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14639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247438-889E-4EF6-8745-DE62A668F846}"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9775C4-CC6F-45C2-94EB-CCCE84A2EA80}" type="slidenum">
              <a:rPr lang="en-US" smtClean="0"/>
              <a:t>‹#›</a:t>
            </a:fld>
            <a:endParaRPr lang="en-US"/>
          </a:p>
        </p:txBody>
      </p:sp>
    </p:spTree>
    <p:extLst>
      <p:ext uri="{BB962C8B-B14F-4D97-AF65-F5344CB8AC3E}">
        <p14:creationId xmlns:p14="http://schemas.microsoft.com/office/powerpoint/2010/main" val="51014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47438-889E-4EF6-8745-DE62A668F846}" type="datetimeFigureOut">
              <a:rPr lang="en-US" smtClean="0"/>
              <a:t>6/11/2018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775C4-CC6F-45C2-94EB-CCCE84A2EA80}" type="slidenum">
              <a:rPr lang="en-US" smtClean="0"/>
              <a:t>‹#›</a:t>
            </a:fld>
            <a:endParaRPr lang="en-US"/>
          </a:p>
        </p:txBody>
      </p:sp>
    </p:spTree>
    <p:extLst>
      <p:ext uri="{BB962C8B-B14F-4D97-AF65-F5344CB8AC3E}">
        <p14:creationId xmlns:p14="http://schemas.microsoft.com/office/powerpoint/2010/main" val="4227235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COUNSELLING LECTURE NOTES</a:t>
            </a:r>
            <a:endParaRPr lang="en-US" dirty="0"/>
          </a:p>
        </p:txBody>
      </p:sp>
      <p:sp>
        <p:nvSpPr>
          <p:cNvPr id="3" name="Subtitle 2"/>
          <p:cNvSpPr>
            <a:spLocks noGrp="1"/>
          </p:cNvSpPr>
          <p:nvPr>
            <p:ph type="subTitle" idx="1"/>
          </p:nvPr>
        </p:nvSpPr>
        <p:spPr/>
        <p:txBody>
          <a:bodyPr>
            <a:normAutofit/>
          </a:bodyPr>
          <a:lstStyle/>
          <a:p>
            <a:r>
              <a:rPr lang="en-US" dirty="0" err="1" smtClean="0"/>
              <a:t>Definition,types</a:t>
            </a:r>
            <a:r>
              <a:rPr lang="en-US" dirty="0" smtClean="0"/>
              <a:t> of </a:t>
            </a:r>
            <a:r>
              <a:rPr lang="en-US" dirty="0" err="1" smtClean="0"/>
              <a:t>counselling,counselling</a:t>
            </a:r>
            <a:r>
              <a:rPr lang="en-US" dirty="0" smtClean="0"/>
              <a:t> </a:t>
            </a:r>
            <a:r>
              <a:rPr lang="en-US" dirty="0" err="1" smtClean="0"/>
              <a:t>techniques,effective</a:t>
            </a:r>
            <a:r>
              <a:rPr lang="en-US" dirty="0" smtClean="0"/>
              <a:t> </a:t>
            </a:r>
            <a:r>
              <a:rPr lang="en-US" dirty="0" err="1" smtClean="0"/>
              <a:t>counselling</a:t>
            </a:r>
            <a:endParaRPr lang="en-US" dirty="0"/>
          </a:p>
        </p:txBody>
      </p:sp>
    </p:spTree>
    <p:extLst>
      <p:ext uri="{BB962C8B-B14F-4D97-AF65-F5344CB8AC3E}">
        <p14:creationId xmlns:p14="http://schemas.microsoft.com/office/powerpoint/2010/main" val="168258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In this type of counselling,emotional elements rather than intellectual elements are stressed.</a:t>
            </a:r>
          </a:p>
          <a:p>
            <a:pPr marL="0" indent="0">
              <a:buNone/>
            </a:pPr>
            <a:r>
              <a:rPr lang="en-US" b="1" dirty="0" smtClean="0"/>
              <a:t>Stages</a:t>
            </a:r>
          </a:p>
          <a:p>
            <a:pPr marL="571500" indent="-571500">
              <a:buFont typeface="+mj-lt"/>
              <a:buAutoNum type="romanUcPeriod"/>
            </a:pPr>
            <a:r>
              <a:rPr lang="en-US" dirty="0" smtClean="0"/>
              <a:t>Defining the problematic situation</a:t>
            </a:r>
          </a:p>
          <a:p>
            <a:pPr marL="571500" indent="-571500">
              <a:buFont typeface="+mj-lt"/>
              <a:buAutoNum type="romanUcPeriod"/>
            </a:pPr>
            <a:r>
              <a:rPr lang="en-US" dirty="0" smtClean="0"/>
              <a:t>Free expression of feeling</a:t>
            </a:r>
          </a:p>
          <a:p>
            <a:pPr marL="571500" indent="-571500">
              <a:buFont typeface="+mj-lt"/>
              <a:buAutoNum type="romanUcPeriod"/>
            </a:pPr>
            <a:r>
              <a:rPr lang="en-US" dirty="0" smtClean="0"/>
              <a:t>Development of insight</a:t>
            </a:r>
          </a:p>
          <a:p>
            <a:pPr marL="571500" indent="-571500">
              <a:buFont typeface="+mj-lt"/>
              <a:buAutoNum type="romanUcPeriod"/>
            </a:pPr>
            <a:r>
              <a:rPr lang="en-US" dirty="0" smtClean="0"/>
              <a:t>Classification of positive and negative feelings</a:t>
            </a:r>
          </a:p>
          <a:p>
            <a:pPr marL="571500" indent="-571500">
              <a:buFont typeface="+mj-lt"/>
              <a:buAutoNum type="romanUcPeriod"/>
            </a:pPr>
            <a:r>
              <a:rPr lang="en-US" dirty="0" smtClean="0"/>
              <a:t>Termination of counseling situation</a:t>
            </a:r>
            <a:endParaRPr lang="en-US" dirty="0"/>
          </a:p>
        </p:txBody>
      </p:sp>
    </p:spTree>
    <p:extLst>
      <p:ext uri="{BB962C8B-B14F-4D97-AF65-F5344CB8AC3E}">
        <p14:creationId xmlns:p14="http://schemas.microsoft.com/office/powerpoint/2010/main" val="1090523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Comparative analysis between directive and non-direct </a:t>
            </a:r>
            <a:r>
              <a:rPr lang="en-US" dirty="0" smtClean="0"/>
              <a:t>counseling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25998629"/>
              </p:ext>
            </p:extLst>
          </p:nvPr>
        </p:nvGraphicFramePr>
        <p:xfrm>
          <a:off x="457200" y="1600200"/>
          <a:ext cx="8229600" cy="49072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2800" dirty="0" smtClean="0"/>
                        <a:t>DIRECTIVE</a:t>
                      </a:r>
                      <a:endParaRPr lang="en-US" sz="2800" dirty="0"/>
                    </a:p>
                  </a:txBody>
                  <a:tcPr/>
                </a:tc>
                <a:tc>
                  <a:txBody>
                    <a:bodyPr/>
                    <a:lstStyle/>
                    <a:p>
                      <a:r>
                        <a:rPr lang="en-US" sz="2800" dirty="0" smtClean="0"/>
                        <a:t>NON-DIRECTIVE</a:t>
                      </a:r>
                      <a:endParaRPr lang="en-US" sz="2800" dirty="0"/>
                    </a:p>
                  </a:txBody>
                  <a:tcPr/>
                </a:tc>
              </a:tr>
              <a:tr h="370840">
                <a:tc>
                  <a:txBody>
                    <a:bodyPr/>
                    <a:lstStyle/>
                    <a:p>
                      <a:r>
                        <a:rPr lang="en-US" sz="2800" dirty="0" smtClean="0"/>
                        <a:t>Economical</a:t>
                      </a:r>
                      <a:endParaRPr lang="en-US" sz="2800" dirty="0"/>
                    </a:p>
                  </a:txBody>
                  <a:tcPr/>
                </a:tc>
                <a:tc>
                  <a:txBody>
                    <a:bodyPr/>
                    <a:lstStyle/>
                    <a:p>
                      <a:r>
                        <a:rPr lang="en-US" sz="2800" dirty="0" smtClean="0"/>
                        <a:t>Time consuming</a:t>
                      </a:r>
                      <a:endParaRPr lang="en-US" sz="2800" dirty="0"/>
                    </a:p>
                  </a:txBody>
                  <a:tcPr/>
                </a:tc>
              </a:tr>
              <a:tr h="370840">
                <a:tc>
                  <a:txBody>
                    <a:bodyPr/>
                    <a:lstStyle/>
                    <a:p>
                      <a:r>
                        <a:rPr lang="en-US" sz="2800" dirty="0" smtClean="0"/>
                        <a:t>Emphasis on the problem</a:t>
                      </a:r>
                      <a:endParaRPr lang="en-US" sz="2800" dirty="0"/>
                    </a:p>
                  </a:txBody>
                  <a:tcPr/>
                </a:tc>
                <a:tc>
                  <a:txBody>
                    <a:bodyPr/>
                    <a:lstStyle/>
                    <a:p>
                      <a:r>
                        <a:rPr lang="en-US" sz="2800" dirty="0" smtClean="0"/>
                        <a:t>Emphasis on the individual</a:t>
                      </a:r>
                      <a:endParaRPr lang="en-US" sz="2800" dirty="0"/>
                    </a:p>
                  </a:txBody>
                  <a:tcPr/>
                </a:tc>
              </a:tr>
              <a:tr h="370840">
                <a:tc>
                  <a:txBody>
                    <a:bodyPr/>
                    <a:lstStyle/>
                    <a:p>
                      <a:r>
                        <a:rPr lang="en-US" sz="2800" dirty="0" smtClean="0"/>
                        <a:t>Emphasis on the intellectual aspects</a:t>
                      </a:r>
                      <a:endParaRPr lang="en-US" sz="2800" dirty="0"/>
                    </a:p>
                  </a:txBody>
                  <a:tcPr/>
                </a:tc>
                <a:tc>
                  <a:txBody>
                    <a:bodyPr/>
                    <a:lstStyle/>
                    <a:p>
                      <a:r>
                        <a:rPr lang="en-US" sz="2800" dirty="0" smtClean="0"/>
                        <a:t>Emphasis on the emotional aspect</a:t>
                      </a:r>
                      <a:endParaRPr lang="en-US" sz="2800" dirty="0"/>
                    </a:p>
                  </a:txBody>
                  <a:tcPr/>
                </a:tc>
              </a:tr>
              <a:tr h="370840">
                <a:tc>
                  <a:txBody>
                    <a:bodyPr/>
                    <a:lstStyle/>
                    <a:p>
                      <a:r>
                        <a:rPr lang="en-US" sz="2800" dirty="0" smtClean="0"/>
                        <a:t>Methodology is</a:t>
                      </a:r>
                      <a:r>
                        <a:rPr lang="en-US" sz="2800" baseline="0" dirty="0" smtClean="0"/>
                        <a:t> direct and persuasive</a:t>
                      </a:r>
                      <a:endParaRPr lang="en-US" sz="2800" dirty="0"/>
                    </a:p>
                  </a:txBody>
                  <a:tcPr/>
                </a:tc>
                <a:tc>
                  <a:txBody>
                    <a:bodyPr/>
                    <a:lstStyle/>
                    <a:p>
                      <a:r>
                        <a:rPr lang="en-US" sz="2800" dirty="0" smtClean="0"/>
                        <a:t>Methodology is indirect</a:t>
                      </a:r>
                      <a:endParaRPr lang="en-US" sz="2800" dirty="0"/>
                    </a:p>
                  </a:txBody>
                  <a:tcPr/>
                </a:tc>
              </a:tr>
              <a:tr h="370840">
                <a:tc>
                  <a:txBody>
                    <a:bodyPr/>
                    <a:lstStyle/>
                    <a:p>
                      <a:r>
                        <a:rPr lang="en-US" sz="2800" dirty="0" smtClean="0"/>
                        <a:t>Solves immediate problems</a:t>
                      </a:r>
                      <a:endParaRPr lang="en-US" sz="2800" dirty="0"/>
                    </a:p>
                  </a:txBody>
                  <a:tcPr/>
                </a:tc>
                <a:tc>
                  <a:txBody>
                    <a:bodyPr/>
                    <a:lstStyle/>
                    <a:p>
                      <a:r>
                        <a:rPr lang="en-US" sz="2800" dirty="0" smtClean="0"/>
                        <a:t>Deals with self analysis</a:t>
                      </a:r>
                      <a:endParaRPr lang="en-US" sz="2800" dirty="0"/>
                    </a:p>
                  </a:txBody>
                  <a:tcPr/>
                </a:tc>
              </a:tr>
              <a:tr h="370840">
                <a:tc>
                  <a:txBody>
                    <a:bodyPr/>
                    <a:lstStyle/>
                    <a:p>
                      <a:r>
                        <a:rPr lang="en-US" sz="2800" dirty="0" smtClean="0"/>
                        <a:t>Counselor play active role</a:t>
                      </a:r>
                      <a:endParaRPr lang="en-US" sz="2800" dirty="0"/>
                    </a:p>
                  </a:txBody>
                  <a:tcPr/>
                </a:tc>
                <a:tc>
                  <a:txBody>
                    <a:bodyPr/>
                    <a:lstStyle/>
                    <a:p>
                      <a:r>
                        <a:rPr lang="en-US" sz="2800" dirty="0" smtClean="0"/>
                        <a:t>Counselor play passive role</a:t>
                      </a:r>
                      <a:endParaRPr lang="en-US" sz="2800" dirty="0"/>
                    </a:p>
                  </a:txBody>
                  <a:tcPr/>
                </a:tc>
              </a:tr>
            </a:tbl>
          </a:graphicData>
        </a:graphic>
      </p:graphicFrame>
    </p:spTree>
    <p:extLst>
      <p:ext uri="{BB962C8B-B14F-4D97-AF65-F5344CB8AC3E}">
        <p14:creationId xmlns:p14="http://schemas.microsoft.com/office/powerpoint/2010/main" val="12299099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Eclectic Counseling</a:t>
            </a:r>
            <a:endParaRPr lang="en-US" b="1" dirty="0"/>
          </a:p>
        </p:txBody>
      </p:sp>
      <p:sp>
        <p:nvSpPr>
          <p:cNvPr id="3" name="Content Placeholder 2"/>
          <p:cNvSpPr>
            <a:spLocks noGrp="1"/>
          </p:cNvSpPr>
          <p:nvPr>
            <p:ph idx="1"/>
          </p:nvPr>
        </p:nvSpPr>
        <p:spPr/>
        <p:txBody>
          <a:bodyPr/>
          <a:lstStyle/>
          <a:p>
            <a:r>
              <a:rPr lang="en-US" dirty="0" smtClean="0"/>
              <a:t>Proposed by Thorne</a:t>
            </a:r>
          </a:p>
          <a:p>
            <a:r>
              <a:rPr lang="en-US" dirty="0" smtClean="0"/>
              <a:t>Is a type of </a:t>
            </a:r>
            <a:r>
              <a:rPr lang="en-US" dirty="0" smtClean="0"/>
              <a:t>counseling  </a:t>
            </a:r>
            <a:r>
              <a:rPr lang="en-US" dirty="0" smtClean="0"/>
              <a:t>which is neither  </a:t>
            </a:r>
            <a:r>
              <a:rPr lang="en-US" dirty="0" smtClean="0"/>
              <a:t>counselor centered </a:t>
            </a:r>
            <a:r>
              <a:rPr lang="en-US" dirty="0" smtClean="0"/>
              <a:t>nor the </a:t>
            </a:r>
            <a:r>
              <a:rPr lang="en-US" dirty="0" smtClean="0"/>
              <a:t>counselee </a:t>
            </a:r>
            <a:r>
              <a:rPr lang="en-US" dirty="0" smtClean="0"/>
              <a:t>centered but a combination of both.</a:t>
            </a:r>
          </a:p>
          <a:p>
            <a:r>
              <a:rPr lang="en-US" dirty="0" smtClean="0"/>
              <a:t>Here the </a:t>
            </a:r>
            <a:r>
              <a:rPr lang="en-US" dirty="0" smtClean="0"/>
              <a:t>counselor </a:t>
            </a:r>
            <a:r>
              <a:rPr lang="en-US" dirty="0" smtClean="0"/>
              <a:t>is neither too active as in directive counseling nor too passive as in indirective </a:t>
            </a:r>
            <a:r>
              <a:rPr lang="en-US" dirty="0" smtClean="0"/>
              <a:t> counseling </a:t>
            </a:r>
            <a:r>
              <a:rPr lang="en-US" dirty="0" smtClean="0"/>
              <a:t>but follows a middle course.</a:t>
            </a:r>
            <a:endParaRPr lang="en-US" dirty="0"/>
          </a:p>
        </p:txBody>
      </p:sp>
    </p:spTree>
    <p:extLst>
      <p:ext uri="{BB962C8B-B14F-4D97-AF65-F5344CB8AC3E}">
        <p14:creationId xmlns:p14="http://schemas.microsoft.com/office/powerpoint/2010/main" val="144144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Benefits </a:t>
            </a:r>
            <a:r>
              <a:rPr lang="en-ZA" b="1" u="sng" dirty="0"/>
              <a:t>of Counselling</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endParaRPr lang="en-US" dirty="0"/>
          </a:p>
          <a:p>
            <a:pPr lvl="0"/>
            <a:r>
              <a:rPr lang="en-ZA" dirty="0"/>
              <a:t>Guidance helps to build confidence and to empower individuals as well as making people aware of their career possibilities including civic, leisure, learning and work opportunities and promotes the balance of life and work.</a:t>
            </a:r>
            <a:endParaRPr lang="en-US" dirty="0"/>
          </a:p>
          <a:p>
            <a:pPr lvl="0"/>
            <a:r>
              <a:rPr lang="en-ZA" dirty="0"/>
              <a:t>It promotes employability and adaptability by assisting people to make career decision both on entering the labour market and moving within it.</a:t>
            </a:r>
            <a:endParaRPr lang="en-US" dirty="0"/>
          </a:p>
          <a:p>
            <a:pPr lvl="0"/>
            <a:r>
              <a:rPr lang="en-ZA" dirty="0"/>
              <a:t>Enables citizens to manage and plan their learning and work pathways in accordance with their life goals.</a:t>
            </a:r>
            <a:endParaRPr lang="en-US" dirty="0"/>
          </a:p>
          <a:p>
            <a:endParaRPr lang="en-US" dirty="0"/>
          </a:p>
        </p:txBody>
      </p:sp>
    </p:spTree>
    <p:extLst>
      <p:ext uri="{BB962C8B-B14F-4D97-AF65-F5344CB8AC3E}">
        <p14:creationId xmlns:p14="http://schemas.microsoft.com/office/powerpoint/2010/main" val="2554811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pPr lvl="0"/>
            <a:r>
              <a:rPr lang="en-ZA" dirty="0" smtClean="0"/>
              <a:t>Assist educational and training institutions to have well motivated pupils, students and trainees who take responsibility for their own learning and set their own goals for achievement.</a:t>
            </a:r>
            <a:endParaRPr lang="en-US" dirty="0" smtClean="0"/>
          </a:p>
          <a:p>
            <a:pPr lvl="0"/>
            <a:r>
              <a:rPr lang="en-ZA" dirty="0" smtClean="0"/>
              <a:t>Assist enterprises and organisations to have well motivated, employable and adaptable staff capable of accessing and benefiting from learning opportunities both within and outside the working place.</a:t>
            </a:r>
            <a:endParaRPr lang="en-US" dirty="0" smtClean="0"/>
          </a:p>
          <a:p>
            <a:pPr lvl="0"/>
            <a:r>
              <a:rPr lang="en-ZA" dirty="0" smtClean="0"/>
              <a:t>Provides policy makers with an important means to achieve a wide range of public policy goals.</a:t>
            </a:r>
            <a:endParaRPr lang="en-US" dirty="0" smtClean="0"/>
          </a:p>
          <a:p>
            <a:pPr lvl="0"/>
            <a:r>
              <a:rPr lang="en-ZA" dirty="0" smtClean="0"/>
              <a:t>Support local, regional, national and European economies through workforce development and adaptation to changing economic demands and social circumstances.</a:t>
            </a:r>
            <a:endParaRPr lang="en-US" dirty="0" smtClean="0"/>
          </a:p>
          <a:p>
            <a:pPr lvl="0"/>
            <a:r>
              <a:rPr lang="en-ZA" dirty="0" smtClean="0"/>
              <a:t>Assist in the development of societies, in which citizens actively contribute to their social democratic development.</a:t>
            </a:r>
            <a:endParaRPr lang="en-US" dirty="0" smtClean="0"/>
          </a:p>
          <a:p>
            <a:endParaRPr lang="en-US" dirty="0"/>
          </a:p>
        </p:txBody>
      </p:sp>
    </p:spTree>
    <p:extLst>
      <p:ext uri="{BB962C8B-B14F-4D97-AF65-F5344CB8AC3E}">
        <p14:creationId xmlns:p14="http://schemas.microsoft.com/office/powerpoint/2010/main" val="1125170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smtClean="0"/>
              <a:t/>
            </a:r>
            <a:br>
              <a:rPr lang="en-ZA" b="1" dirty="0" smtClean="0"/>
            </a:br>
            <a:r>
              <a:rPr lang="en-ZA" b="1" dirty="0" smtClean="0"/>
              <a:t>The </a:t>
            </a:r>
            <a:r>
              <a:rPr lang="en-ZA" b="1" dirty="0"/>
              <a:t>positive changes in the counselee may be:</a:t>
            </a:r>
            <a:r>
              <a:rPr lang="en-US" dirty="0"/>
              <a:t/>
            </a:r>
            <a:br>
              <a:rPr lang="en-US" dirty="0"/>
            </a:br>
            <a:endParaRPr lang="en-US" dirty="0"/>
          </a:p>
        </p:txBody>
      </p:sp>
      <p:sp>
        <p:nvSpPr>
          <p:cNvPr id="3" name="Content Placeholder 2"/>
          <p:cNvSpPr>
            <a:spLocks noGrp="1"/>
          </p:cNvSpPr>
          <p:nvPr>
            <p:ph idx="1"/>
          </p:nvPr>
        </p:nvSpPr>
        <p:spPr/>
        <p:txBody>
          <a:bodyPr/>
          <a:lstStyle/>
          <a:p>
            <a:pPr lvl="0"/>
            <a:r>
              <a:rPr lang="en-ZA" dirty="0" smtClean="0"/>
              <a:t>Cognitive- </a:t>
            </a:r>
            <a:r>
              <a:rPr lang="en-ZA" dirty="0"/>
              <a:t>Changing how a person thinks.</a:t>
            </a:r>
            <a:endParaRPr lang="en-US" dirty="0"/>
          </a:p>
          <a:p>
            <a:pPr lvl="0"/>
            <a:r>
              <a:rPr lang="en-ZA" dirty="0"/>
              <a:t>Affective- Changing how a person feels.</a:t>
            </a:r>
            <a:endParaRPr lang="en-US" dirty="0"/>
          </a:p>
          <a:p>
            <a:pPr lvl="0"/>
            <a:r>
              <a:rPr lang="en-ZA" dirty="0"/>
              <a:t>Behavioural- Changing how a person behaves or acts.</a:t>
            </a:r>
            <a:endParaRPr lang="en-US" dirty="0"/>
          </a:p>
          <a:p>
            <a:endParaRPr lang="en-US" dirty="0"/>
          </a:p>
        </p:txBody>
      </p:sp>
    </p:spTree>
    <p:extLst>
      <p:ext uri="{BB962C8B-B14F-4D97-AF65-F5344CB8AC3E}">
        <p14:creationId xmlns:p14="http://schemas.microsoft.com/office/powerpoint/2010/main" val="1691825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Qualities </a:t>
            </a:r>
            <a:r>
              <a:rPr lang="en-ZA" b="1" u="sng" dirty="0"/>
              <a:t>of a Good Counsellor</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ZA" dirty="0" smtClean="0"/>
              <a:t>Knowledgeable</a:t>
            </a:r>
            <a:endParaRPr lang="en-US" dirty="0"/>
          </a:p>
          <a:p>
            <a:pPr lvl="0"/>
            <a:r>
              <a:rPr lang="en-ZA" dirty="0"/>
              <a:t>Good listener</a:t>
            </a:r>
            <a:endParaRPr lang="en-US" dirty="0"/>
          </a:p>
          <a:p>
            <a:pPr lvl="0"/>
            <a:r>
              <a:rPr lang="en-ZA" dirty="0"/>
              <a:t>Sensitive</a:t>
            </a:r>
            <a:endParaRPr lang="en-US" dirty="0"/>
          </a:p>
          <a:p>
            <a:pPr lvl="0"/>
            <a:r>
              <a:rPr lang="en-ZA" dirty="0"/>
              <a:t>Does not give false promises</a:t>
            </a:r>
            <a:endParaRPr lang="en-US" dirty="0"/>
          </a:p>
          <a:p>
            <a:pPr lvl="0"/>
            <a:r>
              <a:rPr lang="en-ZA" dirty="0"/>
              <a:t>Supportive</a:t>
            </a:r>
            <a:endParaRPr lang="en-US" dirty="0"/>
          </a:p>
          <a:p>
            <a:endParaRPr lang="en-US" dirty="0"/>
          </a:p>
        </p:txBody>
      </p:sp>
    </p:spTree>
    <p:extLst>
      <p:ext uri="{BB962C8B-B14F-4D97-AF65-F5344CB8AC3E}">
        <p14:creationId xmlns:p14="http://schemas.microsoft.com/office/powerpoint/2010/main" val="2302864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Qualities </a:t>
            </a:r>
            <a:r>
              <a:rPr lang="en-ZA" b="1" u="sng" dirty="0"/>
              <a:t>of an Effective Counsellor</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ZA" dirty="0" smtClean="0"/>
              <a:t>Positive </a:t>
            </a:r>
            <a:r>
              <a:rPr lang="en-ZA" dirty="0" smtClean="0"/>
              <a:t>regard or respect for people</a:t>
            </a:r>
            <a:endParaRPr lang="en-US" dirty="0" smtClean="0"/>
          </a:p>
          <a:p>
            <a:pPr lvl="0"/>
            <a:r>
              <a:rPr lang="en-ZA" dirty="0" smtClean="0"/>
              <a:t>Open, non-judgemental</a:t>
            </a:r>
            <a:endParaRPr lang="en-US" dirty="0" smtClean="0"/>
          </a:p>
          <a:p>
            <a:pPr lvl="0"/>
            <a:r>
              <a:rPr lang="en-ZA" dirty="0" smtClean="0"/>
              <a:t>Caring and empathetic</a:t>
            </a:r>
            <a:endParaRPr lang="en-US" dirty="0" smtClean="0"/>
          </a:p>
          <a:p>
            <a:pPr lvl="0"/>
            <a:r>
              <a:rPr lang="en-ZA" dirty="0" smtClean="0"/>
              <a:t>Self-awareness and self-disciplined</a:t>
            </a:r>
            <a:endParaRPr lang="en-US" dirty="0" smtClean="0"/>
          </a:p>
          <a:p>
            <a:pPr lvl="0"/>
            <a:r>
              <a:rPr lang="en-ZA" dirty="0" smtClean="0"/>
              <a:t>Knowledgeable</a:t>
            </a:r>
            <a:endParaRPr lang="en-US" dirty="0" smtClean="0"/>
          </a:p>
          <a:p>
            <a:pPr lvl="0"/>
            <a:r>
              <a:rPr lang="en-ZA" dirty="0" smtClean="0"/>
              <a:t>Patient and a good listener</a:t>
            </a:r>
            <a:endParaRPr lang="en-US" dirty="0" smtClean="0"/>
          </a:p>
          <a:p>
            <a:pPr lvl="0"/>
            <a:r>
              <a:rPr lang="en-ZA" dirty="0" smtClean="0"/>
              <a:t>Ability to maintain confidentialities</a:t>
            </a:r>
            <a:endParaRPr lang="en-US" dirty="0" smtClean="0"/>
          </a:p>
          <a:p>
            <a:pPr lvl="0"/>
            <a:r>
              <a:rPr lang="en-ZA" dirty="0" smtClean="0"/>
              <a:t>Objective and having clarity</a:t>
            </a:r>
            <a:endParaRPr lang="en-US" dirty="0" smtClean="0"/>
          </a:p>
          <a:p>
            <a:endParaRPr lang="en-US" dirty="0"/>
          </a:p>
        </p:txBody>
      </p:sp>
    </p:spTree>
    <p:extLst>
      <p:ext uri="{BB962C8B-B14F-4D97-AF65-F5344CB8AC3E}">
        <p14:creationId xmlns:p14="http://schemas.microsoft.com/office/powerpoint/2010/main" val="1068876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Effective </a:t>
            </a:r>
            <a:r>
              <a:rPr lang="en-ZA" b="1" u="sng" dirty="0"/>
              <a:t>Counselling Skills</a:t>
            </a:r>
            <a:r>
              <a:rPr lang="en-US" sz="4000" dirty="0"/>
              <a:t/>
            </a:r>
            <a:br>
              <a:rPr lang="en-US" sz="4000" dirty="0"/>
            </a:br>
            <a:endParaRPr lang="en-US" dirty="0"/>
          </a:p>
        </p:txBody>
      </p:sp>
      <p:sp>
        <p:nvSpPr>
          <p:cNvPr id="3" name="Content Placeholder 2"/>
          <p:cNvSpPr>
            <a:spLocks noGrp="1"/>
          </p:cNvSpPr>
          <p:nvPr>
            <p:ph idx="1"/>
          </p:nvPr>
        </p:nvSpPr>
        <p:spPr/>
        <p:txBody>
          <a:bodyPr>
            <a:normAutofit/>
          </a:bodyPr>
          <a:lstStyle/>
          <a:p>
            <a:pPr lvl="0"/>
            <a:r>
              <a:rPr lang="en-ZA" dirty="0" smtClean="0"/>
              <a:t>Active </a:t>
            </a:r>
            <a:r>
              <a:rPr lang="en-ZA" dirty="0"/>
              <a:t>listening  </a:t>
            </a:r>
            <a:endParaRPr lang="en-US" dirty="0"/>
          </a:p>
          <a:p>
            <a:pPr lvl="1"/>
            <a:r>
              <a:rPr lang="en-ZA" dirty="0"/>
              <a:t>Paying attention; eye contact </a:t>
            </a:r>
            <a:endParaRPr lang="en-US" dirty="0"/>
          </a:p>
          <a:p>
            <a:pPr lvl="1"/>
            <a:r>
              <a:rPr lang="en-ZA" dirty="0"/>
              <a:t>Hearing before answering</a:t>
            </a:r>
            <a:endParaRPr lang="en-US" dirty="0"/>
          </a:p>
          <a:p>
            <a:pPr lvl="1"/>
            <a:r>
              <a:rPr lang="en-ZA" dirty="0"/>
              <a:t>Listening for whole message</a:t>
            </a:r>
            <a:endParaRPr lang="en-US" dirty="0"/>
          </a:p>
          <a:p>
            <a:pPr lvl="1"/>
            <a:r>
              <a:rPr lang="en-ZA" dirty="0"/>
              <a:t>Paraphrasing what is heard</a:t>
            </a:r>
            <a:endParaRPr lang="en-US" dirty="0"/>
          </a:p>
          <a:p>
            <a:pPr lvl="1"/>
            <a:r>
              <a:rPr lang="en-ZA" dirty="0"/>
              <a:t>Probe for causes of feelings                                                                                                                                                </a:t>
            </a:r>
            <a:endParaRPr lang="en-US" dirty="0"/>
          </a:p>
          <a:p>
            <a:pPr lvl="0"/>
            <a:r>
              <a:rPr lang="en-ZA" dirty="0"/>
              <a:t>Questioning- open minded</a:t>
            </a:r>
            <a:endParaRPr lang="en-US" dirty="0"/>
          </a:p>
          <a:p>
            <a:pPr lvl="0"/>
            <a:r>
              <a:rPr lang="en-ZA" dirty="0"/>
              <a:t>Paraphrasing</a:t>
            </a:r>
            <a:endParaRPr lang="en-US" dirty="0"/>
          </a:p>
          <a:p>
            <a:endParaRPr lang="en-US" dirty="0"/>
          </a:p>
        </p:txBody>
      </p:sp>
    </p:spTree>
    <p:extLst>
      <p:ext uri="{BB962C8B-B14F-4D97-AF65-F5344CB8AC3E}">
        <p14:creationId xmlns:p14="http://schemas.microsoft.com/office/powerpoint/2010/main" val="36344125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Poor </a:t>
            </a:r>
            <a:r>
              <a:rPr lang="en-ZA" b="1" u="sng" dirty="0"/>
              <a:t>Listening Habits</a:t>
            </a:r>
            <a:r>
              <a:rPr lang="en-US" sz="4000" dirty="0"/>
              <a:t/>
            </a:r>
            <a:br>
              <a:rPr lang="en-US" sz="4000" dirty="0"/>
            </a:br>
            <a:endParaRPr lang="en-US" dirty="0"/>
          </a:p>
        </p:txBody>
      </p:sp>
      <p:sp>
        <p:nvSpPr>
          <p:cNvPr id="3" name="Content Placeholder 2"/>
          <p:cNvSpPr>
            <a:spLocks noGrp="1"/>
          </p:cNvSpPr>
          <p:nvPr>
            <p:ph idx="1"/>
          </p:nvPr>
        </p:nvSpPr>
        <p:spPr/>
        <p:txBody>
          <a:bodyPr/>
          <a:lstStyle/>
          <a:p>
            <a:pPr lvl="0"/>
            <a:r>
              <a:rPr lang="en-ZA" dirty="0" smtClean="0"/>
              <a:t>Not </a:t>
            </a:r>
            <a:r>
              <a:rPr lang="en-ZA" dirty="0" smtClean="0"/>
              <a:t>paying attention</a:t>
            </a:r>
            <a:endParaRPr lang="en-US" dirty="0" smtClean="0"/>
          </a:p>
          <a:p>
            <a:pPr lvl="0"/>
            <a:r>
              <a:rPr lang="en-ZA" dirty="0" smtClean="0"/>
              <a:t>Pretending to be attentive</a:t>
            </a:r>
            <a:endParaRPr lang="en-US" dirty="0" smtClean="0"/>
          </a:p>
          <a:p>
            <a:pPr lvl="0"/>
            <a:r>
              <a:rPr lang="en-ZA" dirty="0" smtClean="0"/>
              <a:t>Hearing what is expected</a:t>
            </a:r>
            <a:endParaRPr lang="en-US" dirty="0" smtClean="0"/>
          </a:p>
          <a:p>
            <a:pPr lvl="0"/>
            <a:r>
              <a:rPr lang="en-ZA" dirty="0" smtClean="0"/>
              <a:t>Rehearsing</a:t>
            </a:r>
            <a:endParaRPr lang="en-US" dirty="0" smtClean="0"/>
          </a:p>
          <a:p>
            <a:endParaRPr lang="en-US" dirty="0"/>
          </a:p>
        </p:txBody>
      </p:sp>
    </p:spTree>
    <p:extLst>
      <p:ext uri="{BB962C8B-B14F-4D97-AF65-F5344CB8AC3E}">
        <p14:creationId xmlns:p14="http://schemas.microsoft.com/office/powerpoint/2010/main" val="43458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a:ea typeface="Calibri"/>
                <a:cs typeface="Times New Roman"/>
              </a:rPr>
              <a:t/>
            </a:r>
            <a:br>
              <a:rPr lang="en-ZA" b="1" u="sng" dirty="0">
                <a:ea typeface="Calibri"/>
                <a:cs typeface="Times New Roman"/>
              </a:rPr>
            </a:br>
            <a:r>
              <a:rPr lang="en-ZA" b="1" u="sng" dirty="0" smtClean="0">
                <a:ea typeface="Calibri"/>
                <a:cs typeface="Times New Roman"/>
              </a:rPr>
              <a:t>COUNSELLING</a:t>
            </a:r>
            <a:r>
              <a:rPr lang="en-US" dirty="0" smtClean="0">
                <a:ea typeface="Calibri"/>
                <a:cs typeface="Times New Roman"/>
              </a:rPr>
              <a:t/>
            </a:r>
            <a:br>
              <a:rPr lang="en-US" dirty="0" smtClean="0">
                <a:ea typeface="Calibri"/>
                <a:cs typeface="Times New Roman"/>
              </a:rPr>
            </a:br>
            <a:endParaRPr lang="en-US" dirty="0"/>
          </a:p>
        </p:txBody>
      </p:sp>
      <p:sp>
        <p:nvSpPr>
          <p:cNvPr id="3" name="Content Placeholder 2"/>
          <p:cNvSpPr>
            <a:spLocks noGrp="1"/>
          </p:cNvSpPr>
          <p:nvPr>
            <p:ph idx="1"/>
          </p:nvPr>
        </p:nvSpPr>
        <p:spPr/>
        <p:txBody>
          <a:bodyPr/>
          <a:lstStyle/>
          <a:p>
            <a:pPr marL="0" marR="0">
              <a:lnSpc>
                <a:spcPct val="115000"/>
              </a:lnSpc>
              <a:spcBef>
                <a:spcPts val="0"/>
              </a:spcBef>
              <a:spcAft>
                <a:spcPts val="1000"/>
              </a:spcAft>
            </a:pPr>
            <a:r>
              <a:rPr lang="en-ZA" b="1" dirty="0" err="1" smtClean="0">
                <a:ea typeface="Calibri"/>
                <a:cs typeface="Times New Roman"/>
              </a:rPr>
              <a:t>Def</a:t>
            </a:r>
            <a:r>
              <a:rPr lang="en-ZA" dirty="0">
                <a:ea typeface="Calibri"/>
                <a:cs typeface="Times New Roman"/>
              </a:rPr>
              <a:t>: Is a face to face communication between a counsellor and a counselee/client which aims at helping the client understand their problems and make informed decisions for change.</a:t>
            </a:r>
            <a:endParaRPr lang="en-US" dirty="0">
              <a:ea typeface="Calibri"/>
              <a:cs typeface="Times New Roman"/>
            </a:endParaRPr>
          </a:p>
          <a:p>
            <a:endParaRPr lang="en-US" dirty="0"/>
          </a:p>
        </p:txBody>
      </p:sp>
    </p:spTree>
    <p:extLst>
      <p:ext uri="{BB962C8B-B14F-4D97-AF65-F5344CB8AC3E}">
        <p14:creationId xmlns:p14="http://schemas.microsoft.com/office/powerpoint/2010/main" val="1733753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Counseling </a:t>
            </a:r>
            <a:r>
              <a:rPr lang="en-US" b="1" dirty="0" smtClean="0"/>
              <a:t>indications</a:t>
            </a:r>
            <a:endParaRPr lang="en-US" b="1" dirty="0"/>
          </a:p>
        </p:txBody>
      </p:sp>
      <p:sp>
        <p:nvSpPr>
          <p:cNvPr id="3" name="Content Placeholder 2"/>
          <p:cNvSpPr>
            <a:spLocks noGrp="1"/>
          </p:cNvSpPr>
          <p:nvPr>
            <p:ph idx="1"/>
          </p:nvPr>
        </p:nvSpPr>
        <p:spPr/>
        <p:txBody>
          <a:bodyPr>
            <a:normAutofit fontScale="40000" lnSpcReduction="20000"/>
          </a:bodyPr>
          <a:lstStyle/>
          <a:p>
            <a:pPr marL="0" indent="0">
              <a:buNone/>
            </a:pPr>
            <a:endParaRPr lang="en-US" dirty="0"/>
          </a:p>
          <a:p>
            <a:pPr lvl="0"/>
            <a:r>
              <a:rPr lang="en-ZA" sz="5900" dirty="0"/>
              <a:t>Non-acceptance of diagnosis</a:t>
            </a:r>
            <a:endParaRPr lang="en-US" sz="5900" dirty="0"/>
          </a:p>
          <a:p>
            <a:pPr lvl="0"/>
            <a:r>
              <a:rPr lang="en-ZA" sz="5900" dirty="0"/>
              <a:t>Non-acceptance of cure</a:t>
            </a:r>
            <a:endParaRPr lang="en-US" sz="5900" dirty="0"/>
          </a:p>
          <a:p>
            <a:pPr lvl="0"/>
            <a:r>
              <a:rPr lang="en-ZA" sz="5900" dirty="0"/>
              <a:t>Reluctance/ non-compliance of patient </a:t>
            </a:r>
            <a:endParaRPr lang="en-US" sz="5900" dirty="0"/>
          </a:p>
          <a:p>
            <a:pPr lvl="0"/>
            <a:r>
              <a:rPr lang="en-ZA" sz="5900" dirty="0"/>
              <a:t>Episode of lepra-reactionsl/ complications</a:t>
            </a:r>
            <a:endParaRPr lang="en-US" sz="5900" dirty="0"/>
          </a:p>
          <a:p>
            <a:pPr lvl="0"/>
            <a:r>
              <a:rPr lang="en-ZA" sz="5900" dirty="0"/>
              <a:t>Psychological problems, reduced problems/ reduced self esteem</a:t>
            </a:r>
            <a:endParaRPr lang="en-US" sz="5900" dirty="0"/>
          </a:p>
          <a:p>
            <a:pPr lvl="0"/>
            <a:r>
              <a:rPr lang="en-ZA" sz="5900" dirty="0"/>
              <a:t>Social restrictions</a:t>
            </a:r>
            <a:endParaRPr lang="en-US" sz="5900" dirty="0"/>
          </a:p>
          <a:p>
            <a:pPr lvl="0"/>
            <a:r>
              <a:rPr lang="en-ZA" sz="5900" dirty="0"/>
              <a:t>Loss of employment</a:t>
            </a:r>
            <a:endParaRPr lang="en-US" sz="5900" dirty="0"/>
          </a:p>
          <a:p>
            <a:pPr lvl="0"/>
            <a:r>
              <a:rPr lang="en-ZA" sz="5900" dirty="0"/>
              <a:t>Segregation/ isolation </a:t>
            </a:r>
            <a:endParaRPr lang="en-US" sz="5900" dirty="0"/>
          </a:p>
          <a:p>
            <a:pPr marL="0" indent="0">
              <a:buNone/>
            </a:pPr>
            <a:r>
              <a:rPr lang="en-ZA" sz="5900" dirty="0" smtClean="0"/>
              <a:t>                                                      </a:t>
            </a:r>
            <a:endParaRPr lang="en-US" sz="5900" dirty="0"/>
          </a:p>
          <a:p>
            <a:pPr marL="0" indent="0">
              <a:buNone/>
            </a:pPr>
            <a:r>
              <a:rPr lang="en-ZA" dirty="0"/>
              <a:t> </a:t>
            </a:r>
            <a:endParaRPr lang="en-US" dirty="0"/>
          </a:p>
          <a:p>
            <a:pPr marL="0" indent="0">
              <a:buNone/>
            </a:pPr>
            <a:r>
              <a:rPr lang="en-ZA" dirty="0"/>
              <a:t> </a:t>
            </a:r>
            <a:endParaRPr lang="en-US" dirty="0"/>
          </a:p>
          <a:p>
            <a:endParaRPr lang="en-US" dirty="0"/>
          </a:p>
        </p:txBody>
      </p:sp>
    </p:spTree>
    <p:extLst>
      <p:ext uri="{BB962C8B-B14F-4D97-AF65-F5344CB8AC3E}">
        <p14:creationId xmlns:p14="http://schemas.microsoft.com/office/powerpoint/2010/main" val="1221520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Counseling Techniques</a:t>
            </a:r>
            <a:endParaRPr lang="en-US" b="1" dirty="0"/>
          </a:p>
        </p:txBody>
      </p:sp>
      <p:sp>
        <p:nvSpPr>
          <p:cNvPr id="3" name="Content Placeholder 2"/>
          <p:cNvSpPr>
            <a:spLocks noGrp="1"/>
          </p:cNvSpPr>
          <p:nvPr>
            <p:ph idx="1"/>
          </p:nvPr>
        </p:nvSpPr>
        <p:spPr/>
        <p:txBody>
          <a:bodyPr>
            <a:normAutofit fontScale="85000" lnSpcReduction="10000"/>
          </a:bodyPr>
          <a:lstStyle/>
          <a:p>
            <a:pPr marL="0" indent="0">
              <a:buNone/>
            </a:pPr>
            <a:r>
              <a:rPr lang="en-ZA" dirty="0" smtClean="0"/>
              <a:t>Steps of ‘GATHER’ techniques are used in effective counselling;</a:t>
            </a:r>
            <a:endParaRPr lang="en-US" dirty="0" smtClean="0"/>
          </a:p>
          <a:p>
            <a:pPr lvl="0"/>
            <a:r>
              <a:rPr lang="en-ZA" b="1" dirty="0" smtClean="0"/>
              <a:t>G</a:t>
            </a:r>
            <a:r>
              <a:rPr lang="en-ZA" dirty="0" smtClean="0"/>
              <a:t>: </a:t>
            </a:r>
            <a:r>
              <a:rPr lang="en-ZA" b="1" dirty="0" smtClean="0"/>
              <a:t>Greet </a:t>
            </a:r>
            <a:r>
              <a:rPr lang="en-ZA" dirty="0" smtClean="0"/>
              <a:t>the patient.</a:t>
            </a:r>
            <a:endParaRPr lang="en-US" dirty="0" smtClean="0"/>
          </a:p>
          <a:p>
            <a:pPr lvl="0"/>
            <a:r>
              <a:rPr lang="en-ZA" b="1" dirty="0" smtClean="0"/>
              <a:t>A:</a:t>
            </a:r>
            <a:r>
              <a:rPr lang="en-ZA" dirty="0" smtClean="0"/>
              <a:t> </a:t>
            </a:r>
            <a:r>
              <a:rPr lang="en-ZA" b="1" dirty="0" smtClean="0"/>
              <a:t>Ask </a:t>
            </a:r>
            <a:r>
              <a:rPr lang="en-ZA" dirty="0" smtClean="0"/>
              <a:t>the person about his problem.</a:t>
            </a:r>
            <a:endParaRPr lang="en-US" dirty="0" smtClean="0"/>
          </a:p>
          <a:p>
            <a:pPr lvl="0"/>
            <a:r>
              <a:rPr lang="en-ZA" b="1" dirty="0" smtClean="0"/>
              <a:t>T</a:t>
            </a:r>
            <a:r>
              <a:rPr lang="en-ZA" dirty="0" smtClean="0"/>
              <a:t>: </a:t>
            </a:r>
            <a:r>
              <a:rPr lang="en-ZA" b="1" dirty="0" smtClean="0"/>
              <a:t>Tell </a:t>
            </a:r>
            <a:r>
              <a:rPr lang="en-ZA" dirty="0" smtClean="0"/>
              <a:t>him about available solutions/ options.</a:t>
            </a:r>
            <a:endParaRPr lang="en-US" dirty="0" smtClean="0"/>
          </a:p>
          <a:p>
            <a:pPr lvl="0"/>
            <a:r>
              <a:rPr lang="en-ZA" b="1" dirty="0" smtClean="0"/>
              <a:t>H</a:t>
            </a:r>
            <a:r>
              <a:rPr lang="en-ZA" dirty="0" smtClean="0"/>
              <a:t>: </a:t>
            </a:r>
            <a:r>
              <a:rPr lang="en-ZA" b="1" dirty="0" smtClean="0"/>
              <a:t>Help</a:t>
            </a:r>
            <a:r>
              <a:rPr lang="en-ZA" dirty="0" smtClean="0"/>
              <a:t> in selecting the solutions/ options.</a:t>
            </a:r>
            <a:endParaRPr lang="en-US" dirty="0" smtClean="0"/>
          </a:p>
          <a:p>
            <a:pPr lvl="0"/>
            <a:r>
              <a:rPr lang="en-ZA" b="1" dirty="0" smtClean="0"/>
              <a:t>E</a:t>
            </a:r>
            <a:r>
              <a:rPr lang="en-ZA" dirty="0" smtClean="0"/>
              <a:t>: </a:t>
            </a:r>
            <a:r>
              <a:rPr lang="en-ZA" b="1" dirty="0" smtClean="0"/>
              <a:t>Explain</a:t>
            </a:r>
            <a:r>
              <a:rPr lang="en-ZA" dirty="0" smtClean="0"/>
              <a:t> the consequences and the selected solution.</a:t>
            </a:r>
            <a:endParaRPr lang="en-US" dirty="0" smtClean="0"/>
          </a:p>
          <a:p>
            <a:pPr lvl="0"/>
            <a:r>
              <a:rPr lang="en-ZA" b="1" dirty="0" smtClean="0"/>
              <a:t>R</a:t>
            </a:r>
            <a:r>
              <a:rPr lang="en-ZA" dirty="0" smtClean="0"/>
              <a:t>: Tell him about the </a:t>
            </a:r>
            <a:r>
              <a:rPr lang="en-ZA" b="1" dirty="0" smtClean="0"/>
              <a:t>return</a:t>
            </a:r>
            <a:r>
              <a:rPr lang="en-ZA" dirty="0" smtClean="0"/>
              <a:t>/ next visit to the counsellor.</a:t>
            </a:r>
            <a:endParaRPr lang="en-US" dirty="0" smtClean="0"/>
          </a:p>
          <a:p>
            <a:pPr marL="0" indent="0">
              <a:buNone/>
            </a:pPr>
            <a:r>
              <a:rPr lang="en-ZA" dirty="0" smtClean="0"/>
              <a:t>    </a:t>
            </a:r>
            <a:endParaRPr lang="en-US" dirty="0" smtClean="0"/>
          </a:p>
          <a:p>
            <a:endParaRPr lang="en-US" dirty="0"/>
          </a:p>
        </p:txBody>
      </p:sp>
    </p:spTree>
    <p:extLst>
      <p:ext uri="{BB962C8B-B14F-4D97-AF65-F5344CB8AC3E}">
        <p14:creationId xmlns:p14="http://schemas.microsoft.com/office/powerpoint/2010/main" val="1143627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S.O.L.E.R </a:t>
            </a:r>
            <a:r>
              <a:rPr lang="en-US" b="1" dirty="0" smtClean="0"/>
              <a:t>Technique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Proposed by Gerard Egan as an active listening model.</a:t>
            </a:r>
          </a:p>
          <a:p>
            <a:r>
              <a:rPr lang="en-US" dirty="0" smtClean="0"/>
              <a:t>Acronym that stands for:</a:t>
            </a:r>
          </a:p>
          <a:p>
            <a:r>
              <a:rPr lang="en-US" b="1" dirty="0" smtClean="0"/>
              <a:t>S</a:t>
            </a:r>
            <a:r>
              <a:rPr lang="en-US" dirty="0" smtClean="0"/>
              <a:t>-Squarely </a:t>
            </a:r>
            <a:r>
              <a:rPr lang="en-US" dirty="0" err="1" smtClean="0"/>
              <a:t>ie</a:t>
            </a:r>
            <a:r>
              <a:rPr lang="en-US" dirty="0" smtClean="0"/>
              <a:t> face client squarely</a:t>
            </a:r>
          </a:p>
          <a:p>
            <a:r>
              <a:rPr lang="en-US" b="1" dirty="0" smtClean="0"/>
              <a:t>O</a:t>
            </a:r>
            <a:r>
              <a:rPr lang="en-US" dirty="0" smtClean="0"/>
              <a:t>-Open </a:t>
            </a:r>
            <a:r>
              <a:rPr lang="en-US" dirty="0" err="1" smtClean="0"/>
              <a:t>ie</a:t>
            </a:r>
            <a:r>
              <a:rPr lang="en-US" dirty="0" smtClean="0"/>
              <a:t> open posture</a:t>
            </a:r>
          </a:p>
          <a:p>
            <a:r>
              <a:rPr lang="en-US" b="1" dirty="0" smtClean="0"/>
              <a:t>L</a:t>
            </a:r>
            <a:r>
              <a:rPr lang="en-US" dirty="0" smtClean="0"/>
              <a:t>-Lean </a:t>
            </a:r>
            <a:r>
              <a:rPr lang="en-US" dirty="0" err="1" smtClean="0"/>
              <a:t>ie</a:t>
            </a:r>
            <a:r>
              <a:rPr lang="en-US" dirty="0" smtClean="0"/>
              <a:t> lean forward when someone is talking to you</a:t>
            </a:r>
          </a:p>
          <a:p>
            <a:r>
              <a:rPr lang="en-US" b="1" dirty="0" smtClean="0"/>
              <a:t>E</a:t>
            </a:r>
            <a:r>
              <a:rPr lang="en-US" dirty="0" smtClean="0"/>
              <a:t>-Eye contact</a:t>
            </a:r>
          </a:p>
          <a:p>
            <a:r>
              <a:rPr lang="en-US" b="1" dirty="0" smtClean="0"/>
              <a:t>R</a:t>
            </a:r>
            <a:r>
              <a:rPr lang="en-US" dirty="0" smtClean="0"/>
              <a:t>-Relax </a:t>
            </a:r>
            <a:r>
              <a:rPr lang="en-US" dirty="0" err="1" smtClean="0"/>
              <a:t>ie</a:t>
            </a:r>
            <a:r>
              <a:rPr lang="en-US" dirty="0" smtClean="0"/>
              <a:t> stay calm</a:t>
            </a:r>
          </a:p>
          <a:p>
            <a:endParaRPr lang="en-US" dirty="0"/>
          </a:p>
        </p:txBody>
      </p:sp>
    </p:spTree>
    <p:extLst>
      <p:ext uri="{BB962C8B-B14F-4D97-AF65-F5344CB8AC3E}">
        <p14:creationId xmlns:p14="http://schemas.microsoft.com/office/powerpoint/2010/main" val="2837152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u="sng" dirty="0" smtClean="0"/>
              <a:t/>
            </a:r>
            <a:br>
              <a:rPr lang="en-ZA" b="1" u="sng" dirty="0" smtClean="0"/>
            </a:br>
            <a:r>
              <a:rPr lang="en-ZA" b="1" u="sng" dirty="0" smtClean="0"/>
              <a:t>Counselling Process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ZA" dirty="0" smtClean="0"/>
              <a:t>Exploring</a:t>
            </a:r>
            <a:endParaRPr lang="en-US" dirty="0" smtClean="0"/>
          </a:p>
          <a:p>
            <a:pPr lvl="0"/>
            <a:r>
              <a:rPr lang="en-ZA" dirty="0" smtClean="0"/>
              <a:t>Understanding</a:t>
            </a:r>
            <a:endParaRPr lang="en-US" dirty="0" smtClean="0"/>
          </a:p>
          <a:p>
            <a:pPr lvl="0"/>
            <a:r>
              <a:rPr lang="en-ZA" dirty="0" smtClean="0"/>
              <a:t>Action</a:t>
            </a:r>
            <a:endParaRPr lang="en-US" dirty="0" smtClean="0"/>
          </a:p>
          <a:p>
            <a:pPr lvl="0"/>
            <a:r>
              <a:rPr lang="en-ZA" dirty="0" smtClean="0"/>
              <a:t>Interacting</a:t>
            </a:r>
            <a:endParaRPr lang="en-US" dirty="0" smtClean="0"/>
          </a:p>
          <a:p>
            <a:pPr lvl="0"/>
            <a:r>
              <a:rPr lang="en-ZA" dirty="0" smtClean="0"/>
              <a:t>Involving</a:t>
            </a:r>
            <a:endParaRPr lang="en-US" dirty="0" smtClean="0"/>
          </a:p>
          <a:p>
            <a:pPr lvl="0"/>
            <a:r>
              <a:rPr lang="en-ZA" dirty="0" smtClean="0"/>
              <a:t>Changes in behaviour</a:t>
            </a:r>
            <a:endParaRPr lang="en-US" dirty="0" smtClean="0"/>
          </a:p>
          <a:p>
            <a:endParaRPr lang="en-US" dirty="0"/>
          </a:p>
        </p:txBody>
      </p:sp>
    </p:spTree>
    <p:extLst>
      <p:ext uri="{BB962C8B-B14F-4D97-AF65-F5344CB8AC3E}">
        <p14:creationId xmlns:p14="http://schemas.microsoft.com/office/powerpoint/2010/main" val="6447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ZA" b="1" u="sng" dirty="0"/>
              <a:t>Counselling is NOT</a:t>
            </a:r>
            <a:r>
              <a:rPr lang="en-ZA" b="1" dirty="0"/>
              <a:t>:</a:t>
            </a:r>
            <a:endParaRPr lang="en-US" dirty="0"/>
          </a:p>
          <a:p>
            <a:pPr lvl="0"/>
            <a:r>
              <a:rPr lang="en-ZA" dirty="0"/>
              <a:t>Giving advice </a:t>
            </a:r>
            <a:r>
              <a:rPr lang="en-ZA" dirty="0" err="1"/>
              <a:t>eg</a:t>
            </a:r>
            <a:r>
              <a:rPr lang="en-ZA" dirty="0"/>
              <a:t> abortion option, exam failure, </a:t>
            </a:r>
            <a:r>
              <a:rPr lang="en-ZA" dirty="0" err="1"/>
              <a:t>fp</a:t>
            </a:r>
            <a:r>
              <a:rPr lang="en-ZA" dirty="0"/>
              <a:t> options.</a:t>
            </a:r>
            <a:endParaRPr lang="en-US" dirty="0"/>
          </a:p>
          <a:p>
            <a:pPr lvl="0"/>
            <a:r>
              <a:rPr lang="en-ZA" dirty="0"/>
              <a:t>Judgemental </a:t>
            </a:r>
            <a:r>
              <a:rPr lang="en-ZA" dirty="0" err="1"/>
              <a:t>eg</a:t>
            </a:r>
            <a:r>
              <a:rPr lang="en-ZA" dirty="0"/>
              <a:t> abdominal distension.</a:t>
            </a:r>
            <a:endParaRPr lang="en-US" dirty="0"/>
          </a:p>
          <a:p>
            <a:pPr lvl="0"/>
            <a:r>
              <a:rPr lang="en-ZA" dirty="0"/>
              <a:t>Attempting to sort out the problems of the client.</a:t>
            </a:r>
            <a:endParaRPr lang="en-US" dirty="0"/>
          </a:p>
          <a:p>
            <a:pPr lvl="0"/>
            <a:r>
              <a:rPr lang="en-ZA" dirty="0"/>
              <a:t>Expecting or encouraging a client to behave in a way in which the counsellor may have behaved when confronted with a similar problem in their own life </a:t>
            </a:r>
            <a:r>
              <a:rPr lang="en-ZA" dirty="0" err="1"/>
              <a:t>eg</a:t>
            </a:r>
            <a:r>
              <a:rPr lang="en-ZA" dirty="0"/>
              <a:t> HIV +</a:t>
            </a:r>
            <a:r>
              <a:rPr lang="en-ZA" dirty="0" err="1"/>
              <a:t>ve</a:t>
            </a:r>
            <a:r>
              <a:rPr lang="en-ZA" dirty="0"/>
              <a:t> results</a:t>
            </a:r>
            <a:r>
              <a:rPr lang="en-ZA" dirty="0" smtClean="0"/>
              <a:t>.</a:t>
            </a:r>
            <a:endParaRPr lang="en-US" dirty="0"/>
          </a:p>
        </p:txBody>
      </p:sp>
    </p:spTree>
    <p:extLst>
      <p:ext uri="{BB962C8B-B14F-4D97-AF65-F5344CB8AC3E}">
        <p14:creationId xmlns:p14="http://schemas.microsoft.com/office/powerpoint/2010/main" val="165764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ZA" dirty="0" smtClean="0"/>
              <a:t>Getting emotionally involved with the patient </a:t>
            </a:r>
            <a:r>
              <a:rPr lang="en-ZA" dirty="0" err="1" smtClean="0"/>
              <a:t>eg</a:t>
            </a:r>
            <a:r>
              <a:rPr lang="en-ZA" dirty="0" smtClean="0"/>
              <a:t> crying.</a:t>
            </a:r>
            <a:endParaRPr lang="en-US" dirty="0" smtClean="0"/>
          </a:p>
          <a:p>
            <a:pPr lvl="0"/>
            <a:r>
              <a:rPr lang="en-ZA" dirty="0" smtClean="0"/>
              <a:t>Looking at a client’s problems from your own perspective, based on your own value system </a:t>
            </a:r>
            <a:r>
              <a:rPr lang="en-ZA" dirty="0" err="1" smtClean="0"/>
              <a:t>eg</a:t>
            </a:r>
            <a:r>
              <a:rPr lang="en-ZA" dirty="0" smtClean="0"/>
              <a:t> </a:t>
            </a:r>
            <a:r>
              <a:rPr lang="en-ZA" dirty="0" err="1" smtClean="0"/>
              <a:t>mungiki</a:t>
            </a:r>
            <a:r>
              <a:rPr lang="en-ZA" dirty="0" smtClean="0"/>
              <a:t> with </a:t>
            </a:r>
            <a:r>
              <a:rPr lang="en-ZA" dirty="0" err="1" smtClean="0"/>
              <a:t>rastas</a:t>
            </a:r>
            <a:r>
              <a:rPr lang="en-ZA" dirty="0" smtClean="0"/>
              <a:t>, nun or priest coming for HIV test, sugar mummy and young boy coming for HIV test, two women coming for HIV test.</a:t>
            </a:r>
            <a:endParaRPr lang="en-US" dirty="0" smtClean="0"/>
          </a:p>
          <a:p>
            <a:endParaRPr lang="en-US" dirty="0" smtClean="0"/>
          </a:p>
          <a:p>
            <a:endParaRPr lang="en-US" dirty="0"/>
          </a:p>
        </p:txBody>
      </p:sp>
    </p:spTree>
    <p:extLst>
      <p:ext uri="{BB962C8B-B14F-4D97-AF65-F5344CB8AC3E}">
        <p14:creationId xmlns:p14="http://schemas.microsoft.com/office/powerpoint/2010/main" val="1010029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r>
              <a:rPr lang="en-ZA" dirty="0"/>
              <a:t>Role of the counsellor is to enable the client to explore many aspects of their life and feelings by talking openly and freely.</a:t>
            </a:r>
            <a:endParaRPr lang="en-US" dirty="0"/>
          </a:p>
          <a:p>
            <a:r>
              <a:rPr lang="en-ZA" dirty="0"/>
              <a:t>The counsellor may encourage the client to examine parts of their lives that they may have found difficult or impossible to face before.</a:t>
            </a:r>
            <a:endParaRPr lang="en-US" dirty="0"/>
          </a:p>
          <a:p>
            <a:r>
              <a:rPr lang="en-ZA" dirty="0"/>
              <a:t>Effective counselling reduces confusion, allowing the client to make their own choices, reach their own decisions and act upon them accordingly </a:t>
            </a:r>
            <a:r>
              <a:rPr lang="en-ZA" dirty="0" err="1"/>
              <a:t>eg</a:t>
            </a:r>
            <a:r>
              <a:rPr lang="en-ZA" dirty="0"/>
              <a:t> </a:t>
            </a:r>
            <a:r>
              <a:rPr lang="en-ZA" dirty="0" err="1"/>
              <a:t>fp</a:t>
            </a:r>
            <a:r>
              <a:rPr lang="en-ZA" dirty="0"/>
              <a:t> counselling.</a:t>
            </a:r>
            <a:endParaRPr lang="en-US" dirty="0"/>
          </a:p>
        </p:txBody>
      </p:sp>
    </p:spTree>
    <p:extLst>
      <p:ext uri="{BB962C8B-B14F-4D97-AF65-F5344CB8AC3E}">
        <p14:creationId xmlns:p14="http://schemas.microsoft.com/office/powerpoint/2010/main" val="148443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counseling</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Directive counseling</a:t>
            </a:r>
          </a:p>
          <a:p>
            <a:pPr>
              <a:buFont typeface="Wingdings" pitchFamily="2" charset="2"/>
              <a:buChar char="§"/>
            </a:pPr>
            <a:r>
              <a:rPr lang="en-US" dirty="0" smtClean="0"/>
              <a:t>Non -directive counseling</a:t>
            </a:r>
          </a:p>
          <a:p>
            <a:pPr>
              <a:buFont typeface="Wingdings" pitchFamily="2" charset="2"/>
              <a:buChar char="§"/>
            </a:pPr>
            <a:r>
              <a:rPr lang="en-US" dirty="0" smtClean="0"/>
              <a:t>Eclectic counseling</a:t>
            </a:r>
            <a:endParaRPr lang="en-US" dirty="0"/>
          </a:p>
        </p:txBody>
      </p:sp>
    </p:spTree>
    <p:extLst>
      <p:ext uri="{BB962C8B-B14F-4D97-AF65-F5344CB8AC3E}">
        <p14:creationId xmlns:p14="http://schemas.microsoft.com/office/powerpoint/2010/main" val="3187041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Directive counseling(Prescriptive counseling</a:t>
            </a:r>
            <a:r>
              <a:rPr lang="en-US" dirty="0" smtClean="0"/>
              <a:t>)</a:t>
            </a:r>
            <a:endParaRPr lang="en-US" dirty="0"/>
          </a:p>
        </p:txBody>
      </p:sp>
      <p:sp>
        <p:nvSpPr>
          <p:cNvPr id="3" name="Content Placeholder 2"/>
          <p:cNvSpPr>
            <a:spLocks noGrp="1"/>
          </p:cNvSpPr>
          <p:nvPr>
            <p:ph idx="1"/>
          </p:nvPr>
        </p:nvSpPr>
        <p:spPr/>
        <p:txBody>
          <a:bodyPr/>
          <a:lstStyle/>
          <a:p>
            <a:r>
              <a:rPr lang="en-US" dirty="0" smtClean="0"/>
              <a:t>Williamson was the chief proponent in this viewpoint.</a:t>
            </a:r>
          </a:p>
          <a:p>
            <a:r>
              <a:rPr lang="en-US" b="1" dirty="0" smtClean="0"/>
              <a:t>Counselor  centered</a:t>
            </a:r>
            <a:r>
              <a:rPr lang="en-US" dirty="0" smtClean="0"/>
              <a:t>-The </a:t>
            </a:r>
            <a:r>
              <a:rPr lang="en-US" dirty="0" err="1" smtClean="0"/>
              <a:t>counsellor</a:t>
            </a:r>
            <a:r>
              <a:rPr lang="en-US" dirty="0" smtClean="0"/>
              <a:t> directs the client to take steps in order to resolve his/her conflicts.</a:t>
            </a:r>
          </a:p>
          <a:p>
            <a:r>
              <a:rPr lang="en-US" dirty="0" smtClean="0"/>
              <a:t>It is based on the assumption that the client can not solve his own problems for lack of information.</a:t>
            </a:r>
            <a:endParaRPr lang="en-US" dirty="0"/>
          </a:p>
        </p:txBody>
      </p:sp>
    </p:spTree>
    <p:extLst>
      <p:ext uri="{BB962C8B-B14F-4D97-AF65-F5344CB8AC3E}">
        <p14:creationId xmlns:p14="http://schemas.microsoft.com/office/powerpoint/2010/main" val="343079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The counselor plays an important role; he tries to direct the thinking of the counselee by informing,explaining,interpreting and advising.</a:t>
            </a:r>
          </a:p>
          <a:p>
            <a:r>
              <a:rPr lang="en-US" dirty="0" smtClean="0"/>
              <a:t>It gives more importance to intellectual aspects than emotional aspects.</a:t>
            </a:r>
            <a:endParaRPr lang="en-US" dirty="0"/>
          </a:p>
        </p:txBody>
      </p:sp>
    </p:spTree>
    <p:extLst>
      <p:ext uri="{BB962C8B-B14F-4D97-AF65-F5344CB8AC3E}">
        <p14:creationId xmlns:p14="http://schemas.microsoft.com/office/powerpoint/2010/main" val="1526661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Non-directive </a:t>
            </a:r>
            <a:r>
              <a:rPr lang="en-US" b="1" dirty="0" smtClean="0"/>
              <a:t>counseling(Permissive counseling)</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Carl Roger was the chief proponent of this viewpoint.</a:t>
            </a:r>
          </a:p>
          <a:p>
            <a:pPr algn="just"/>
            <a:r>
              <a:rPr lang="en-US" dirty="0" smtClean="0"/>
              <a:t>This school of thought is just the reverse of the directive counseling.</a:t>
            </a:r>
          </a:p>
          <a:p>
            <a:pPr algn="just"/>
            <a:r>
              <a:rPr lang="en-US" dirty="0" smtClean="0"/>
              <a:t>It is a </a:t>
            </a:r>
            <a:r>
              <a:rPr lang="en-US" b="1" dirty="0" smtClean="0"/>
              <a:t>client- centered </a:t>
            </a:r>
            <a:r>
              <a:rPr lang="en-US" dirty="0" smtClean="0"/>
              <a:t>process. In this the counselee is the pivot of the whole  </a:t>
            </a:r>
            <a:r>
              <a:rPr lang="en-US" dirty="0" smtClean="0"/>
              <a:t>counseling </a:t>
            </a:r>
            <a:r>
              <a:rPr lang="en-US" dirty="0" smtClean="0"/>
              <a:t>process.</a:t>
            </a:r>
          </a:p>
          <a:p>
            <a:pPr algn="just"/>
            <a:r>
              <a:rPr lang="en-US" dirty="0" smtClean="0"/>
              <a:t>The main function of the </a:t>
            </a:r>
            <a:r>
              <a:rPr lang="en-US" dirty="0" smtClean="0"/>
              <a:t>counselor </a:t>
            </a:r>
            <a:r>
              <a:rPr lang="en-US" dirty="0" smtClean="0"/>
              <a:t>is to create an atmosphere in which the client can work out his/her problems.</a:t>
            </a:r>
            <a:endParaRPr lang="en-US" dirty="0"/>
          </a:p>
        </p:txBody>
      </p:sp>
    </p:spTree>
    <p:extLst>
      <p:ext uri="{BB962C8B-B14F-4D97-AF65-F5344CB8AC3E}">
        <p14:creationId xmlns:p14="http://schemas.microsoft.com/office/powerpoint/2010/main" val="1994093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994</Words>
  <Application>Microsoft Office PowerPoint</Application>
  <PresentationFormat>On-screen Show (4:3)</PresentationFormat>
  <Paragraphs>142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COUNSELLING LECTURE NOTES</vt:lpstr>
      <vt:lpstr> COUNSELLING </vt:lpstr>
      <vt:lpstr>Cont..</vt:lpstr>
      <vt:lpstr>Cont..</vt:lpstr>
      <vt:lpstr>Cont..</vt:lpstr>
      <vt:lpstr>Types of counseling</vt:lpstr>
      <vt:lpstr>Directive counseling(Prescriptive counseling)</vt:lpstr>
      <vt:lpstr>Cont..</vt:lpstr>
      <vt:lpstr>Non-directive counseling(Permissive counseling)</vt:lpstr>
      <vt:lpstr>Cont..</vt:lpstr>
      <vt:lpstr>Comparative analysis between directive and non-direct counseling</vt:lpstr>
      <vt:lpstr>Eclectic Counseling</vt:lpstr>
      <vt:lpstr> Benefits of Counselling </vt:lpstr>
      <vt:lpstr>Cont..</vt:lpstr>
      <vt:lpstr> The positive changes in the counselee may be: </vt:lpstr>
      <vt:lpstr> Qualities of a Good Counsellor </vt:lpstr>
      <vt:lpstr> Qualities of an Effective Counsellor </vt:lpstr>
      <vt:lpstr> Effective Counselling Skills </vt:lpstr>
      <vt:lpstr> Poor Listening Habits </vt:lpstr>
      <vt:lpstr> Counseling indications</vt:lpstr>
      <vt:lpstr>Counseling Techniques</vt:lpstr>
      <vt:lpstr>S.O.L.E.R Technique</vt:lpstr>
      <vt:lpstr> Counselling Process </vt:lpstr>
    </vt:vector>
  </TitlesOfParts>
  <Company>Ministry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NJUE</dc:creator>
  <cp:lastModifiedBy>NJUE</cp:lastModifiedBy>
  <cp:revision>15</cp:revision>
  <dcterms:created xsi:type="dcterms:W3CDTF">2018-06-11T11:59:39Z</dcterms:created>
  <dcterms:modified xsi:type="dcterms:W3CDTF">2018-06-11T14:44:26Z</dcterms:modified>
</cp:coreProperties>
</file>